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1" r:id="rId4"/>
    <p:sldId id="273" r:id="rId5"/>
    <p:sldId id="264" r:id="rId6"/>
    <p:sldId id="275" r:id="rId7"/>
    <p:sldId id="274" r:id="rId8"/>
    <p:sldId id="276" r:id="rId9"/>
    <p:sldId id="267" r:id="rId10"/>
    <p:sldId id="262" r:id="rId11"/>
    <p:sldId id="277" r:id="rId12"/>
    <p:sldId id="278" r:id="rId13"/>
    <p:sldId id="279" r:id="rId14"/>
    <p:sldId id="280" r:id="rId15"/>
    <p:sldId id="263" r:id="rId16"/>
    <p:sldId id="271" r:id="rId17"/>
    <p:sldId id="272" r:id="rId18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9D9AD"/>
    <a:srgbClr val="D60093"/>
    <a:srgbClr val="7129C1"/>
    <a:srgbClr val="92D050"/>
    <a:srgbClr val="C3E157"/>
    <a:srgbClr val="669900"/>
    <a:srgbClr val="CC6600"/>
    <a:srgbClr val="FFFFCC"/>
    <a:srgbClr val="3366FF"/>
    <a:srgbClr val="33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53" autoAdjust="0"/>
  </p:normalViewPr>
  <p:slideViewPr>
    <p:cSldViewPr>
      <p:cViewPr>
        <p:scale>
          <a:sx n="66" d="100"/>
          <a:sy n="66" d="100"/>
        </p:scale>
        <p:origin x="-1284" y="-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B9F46F-D9F7-41C6-BDBC-48148E46644A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376031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  <p:sp>
        <p:nvSpPr>
          <p:cNvPr id="4403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C9DB1-4D6B-4F2E-A543-DA5E70A70AA9}" type="slidenum">
              <a:rPr lang="en-US" altLang="ja-JP" smtClean="0"/>
              <a:pPr/>
              <a:t>0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  <p:sp>
        <p:nvSpPr>
          <p:cNvPr id="5018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F74B65-5D38-4902-9407-58935B616EA2}" type="slidenum">
              <a:rPr lang="en-US" altLang="ja-JP" smtClean="0"/>
              <a:pPr/>
              <a:t>9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B9F46F-D9F7-41C6-BDBC-48148E46644A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B9F46F-D9F7-41C6-BDBC-48148E46644A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B9F46F-D9F7-41C6-BDBC-48148E46644A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B9F46F-D9F7-41C6-BDBC-48148E46644A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/>
          </a:p>
        </p:txBody>
      </p:sp>
      <p:sp>
        <p:nvSpPr>
          <p:cNvPr id="491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93A99-7C37-45FB-B695-7ECCC3233D3A}" type="slidenum">
              <a:rPr lang="en-US" altLang="ja-JP" smtClean="0"/>
              <a:pPr/>
              <a:t>14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/>
          </a:p>
        </p:txBody>
      </p:sp>
      <p:sp>
        <p:nvSpPr>
          <p:cNvPr id="5222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16FE68-B4CB-4B00-8D56-E4ACED66C62D}" type="slidenum">
              <a:rPr lang="en-US" altLang="ja-JP" smtClean="0"/>
              <a:pPr/>
              <a:t>15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ja-JP" altLang="en-US" dirty="0" smtClean="0"/>
              <a:t>あとは</a:t>
            </a:r>
            <a:r>
              <a:rPr lang="en-US" altLang="ja-JP" dirty="0" smtClean="0"/>
              <a:t>Elitist multi-objective GAs</a:t>
            </a:r>
            <a:r>
              <a:rPr lang="ja-JP" altLang="en-US" dirty="0" smtClean="0"/>
              <a:t>にまかせた！</a:t>
            </a:r>
          </a:p>
        </p:txBody>
      </p:sp>
      <p:sp>
        <p:nvSpPr>
          <p:cNvPr id="53252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3E25A2-702F-4191-A8CF-84811F1808EC}" type="slidenum">
              <a:rPr lang="en-US" altLang="ja-JP" smtClean="0"/>
              <a:pPr/>
              <a:t>16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  <p:sp>
        <p:nvSpPr>
          <p:cNvPr id="4608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C6E082-9536-456C-9E31-C88BB8E75F9D}" type="slidenum">
              <a:rPr lang="en-US" altLang="ja-JP" smtClean="0"/>
              <a:pPr/>
              <a:t>1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  <p:sp>
        <p:nvSpPr>
          <p:cNvPr id="4710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A4C485-F2A3-4491-90E8-B25AA9E3C661}" type="slidenum">
              <a:rPr lang="en-US" altLang="ja-JP" smtClean="0"/>
              <a:pPr/>
              <a:t>2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パレート最適解に近いとこに高い</a:t>
            </a:r>
            <a:r>
              <a:rPr kumimoji="1" lang="en-US" altLang="ja-JP" dirty="0" smtClean="0"/>
              <a:t>fitness</a:t>
            </a:r>
            <a:r>
              <a:rPr kumimoji="1" lang="ja-JP" altLang="en-US" dirty="0" smtClean="0"/>
              <a:t>を与えたけど、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もうひとつの目標である多様性を達成していない！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NSGA</a:t>
            </a:r>
            <a:r>
              <a:rPr kumimoji="1" lang="ja-JP" altLang="en-US" dirty="0" smtClean="0"/>
              <a:t>では解の近傍にある解の数に基づいて値を下げる</a:t>
            </a:r>
            <a:r>
              <a:rPr kumimoji="1" lang="en-US" altLang="ja-JP" dirty="0" smtClean="0"/>
              <a:t>fitness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assign </a:t>
            </a:r>
            <a:r>
              <a:rPr kumimoji="1" lang="ja-JP" altLang="en-US" dirty="0" smtClean="0"/>
              <a:t>で多様性を維持しようとしている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B9F46F-D9F7-41C6-BDBC-48148E46644A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987611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48132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DCEB46-9E02-4553-A0EB-D7C669C89914}" type="slidenum">
              <a:rPr lang="en-US" altLang="ja-JP" smtClean="0"/>
              <a:pPr/>
              <a:t>4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B9F46F-D9F7-41C6-BDBC-48148E46644A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B9F46F-D9F7-41C6-BDBC-48148E46644A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987611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B9F46F-D9F7-41C6-BDBC-48148E46644A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="" xmlns:p14="http://schemas.microsoft.com/office/powerpoint/2010/main" val="987611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/>
          </a:p>
        </p:txBody>
      </p:sp>
      <p:sp>
        <p:nvSpPr>
          <p:cNvPr id="5120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C38E7C-85C2-4889-8423-1F352A9F76D5}" type="slidenum">
              <a:rPr lang="en-US" altLang="ja-JP" smtClean="0"/>
              <a:pPr/>
              <a:t>8</a:t>
            </a:fld>
            <a:endParaRPr lang="en-US" altLang="ja-JP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-36513" y="0"/>
            <a:ext cx="9182101" cy="6884988"/>
            <a:chOff x="-23" y="0"/>
            <a:chExt cx="5784" cy="4337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" y="0"/>
              <a:ext cx="5760" cy="4337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-1" y="3339"/>
              <a:ext cx="5762" cy="998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2203" y="21"/>
                </a:cxn>
                <a:cxn ang="0">
                  <a:pos x="4334" y="203"/>
                </a:cxn>
                <a:cxn ang="0">
                  <a:pos x="5760" y="0"/>
                </a:cxn>
                <a:cxn ang="0">
                  <a:pos x="5761" y="291"/>
                </a:cxn>
                <a:cxn ang="0">
                  <a:pos x="0" y="287"/>
                </a:cxn>
              </a:cxnLst>
              <a:rect l="0" t="0" r="r" b="b"/>
              <a:pathLst>
                <a:path w="5762" h="291">
                  <a:moveTo>
                    <a:pt x="0" y="287"/>
                  </a:moveTo>
                  <a:cubicBezTo>
                    <a:pt x="177" y="233"/>
                    <a:pt x="1481" y="35"/>
                    <a:pt x="2203" y="21"/>
                  </a:cubicBezTo>
                  <a:cubicBezTo>
                    <a:pt x="2924" y="7"/>
                    <a:pt x="3741" y="206"/>
                    <a:pt x="4334" y="203"/>
                  </a:cubicBezTo>
                  <a:cubicBezTo>
                    <a:pt x="4927" y="200"/>
                    <a:pt x="5622" y="30"/>
                    <a:pt x="5760" y="0"/>
                  </a:cubicBezTo>
                  <a:cubicBezTo>
                    <a:pt x="5762" y="183"/>
                    <a:pt x="5761" y="153"/>
                    <a:pt x="5761" y="291"/>
                  </a:cubicBezTo>
                  <a:cubicBezTo>
                    <a:pt x="5672" y="291"/>
                    <a:pt x="1200" y="288"/>
                    <a:pt x="0" y="287"/>
                  </a:cubicBezTo>
                  <a:close/>
                </a:path>
              </a:pathLst>
            </a:custGeom>
            <a:blipFill>
              <a:blip r:embed="rId3" cstate="print"/>
              <a:tile tx="0" ty="0" sx="100000" sy="100000" flip="none" algn="tl"/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 rot="10800000">
              <a:off x="-23" y="617"/>
              <a:ext cx="5760" cy="287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2203" y="21"/>
                </a:cxn>
                <a:cxn ang="0">
                  <a:pos x="4334" y="203"/>
                </a:cxn>
                <a:cxn ang="0">
                  <a:pos x="5760" y="0"/>
                </a:cxn>
              </a:cxnLst>
              <a:rect l="0" t="0" r="r" b="b"/>
              <a:pathLst>
                <a:path w="5760" h="287">
                  <a:moveTo>
                    <a:pt x="0" y="287"/>
                  </a:moveTo>
                  <a:cubicBezTo>
                    <a:pt x="177" y="233"/>
                    <a:pt x="1481" y="35"/>
                    <a:pt x="2203" y="21"/>
                  </a:cubicBezTo>
                  <a:cubicBezTo>
                    <a:pt x="2924" y="7"/>
                    <a:pt x="3741" y="206"/>
                    <a:pt x="4334" y="203"/>
                  </a:cubicBezTo>
                  <a:cubicBezTo>
                    <a:pt x="4927" y="200"/>
                    <a:pt x="5622" y="30"/>
                    <a:pt x="5760" y="0"/>
                  </a:cubicBezTo>
                </a:path>
              </a:pathLst>
            </a:custGeom>
            <a:noFill/>
            <a:ln w="12700" cmpd="sng">
              <a:solidFill>
                <a:srgbClr val="CC66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 rot="10800000">
              <a:off x="-19" y="635"/>
              <a:ext cx="5756" cy="340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2203" y="0"/>
                </a:cxn>
                <a:cxn ang="0">
                  <a:pos x="4404" y="314"/>
                </a:cxn>
                <a:cxn ang="0">
                  <a:pos x="5756" y="158"/>
                </a:cxn>
              </a:cxnLst>
              <a:rect l="0" t="0" r="r" b="b"/>
              <a:pathLst>
                <a:path w="5756" h="340">
                  <a:moveTo>
                    <a:pt x="0" y="266"/>
                  </a:moveTo>
                  <a:cubicBezTo>
                    <a:pt x="177" y="212"/>
                    <a:pt x="1481" y="14"/>
                    <a:pt x="2203" y="0"/>
                  </a:cubicBezTo>
                  <a:cubicBezTo>
                    <a:pt x="2937" y="8"/>
                    <a:pt x="3812" y="288"/>
                    <a:pt x="4404" y="314"/>
                  </a:cubicBezTo>
                  <a:cubicBezTo>
                    <a:pt x="4996" y="340"/>
                    <a:pt x="5474" y="228"/>
                    <a:pt x="5756" y="158"/>
                  </a:cubicBezTo>
                </a:path>
              </a:pathLst>
            </a:custGeom>
            <a:noFill/>
            <a:ln w="12700" cmpd="sng">
              <a:solidFill>
                <a:srgbClr val="FFCC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ja-JP" altLang="en-US"/>
            </a:p>
          </p:txBody>
        </p:sp>
      </p:grp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 sz="4400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911225"/>
          </a:xfrm>
        </p:spPr>
        <p:txBody>
          <a:bodyPr/>
          <a:lstStyle>
            <a:lvl1pPr marL="0" indent="0" algn="ctr">
              <a:buFontTx/>
              <a:buNone/>
              <a:defRPr kumimoji="0" sz="240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254750" y="5302250"/>
            <a:ext cx="2133600" cy="331788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674DF1-C8C3-4042-858A-AA879BEC9D09}" type="datetime1">
              <a:rPr lang="ja-JP" altLang="en-US"/>
              <a:pPr>
                <a:defRPr/>
              </a:pPr>
              <a:t>2010/11/9</a:t>
            </a:fld>
            <a:endParaRPr lang="en-US" altLang="ja-JP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08625" y="4941888"/>
            <a:ext cx="2895600" cy="331787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32D68-D9EF-46D1-99FA-4EA885448221}" type="datetime1">
              <a:rPr lang="ja-JP" altLang="en-US"/>
              <a:pPr>
                <a:defRPr/>
              </a:pPr>
              <a:t>2010/11/9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524625"/>
            <a:ext cx="2895600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A9C78-3207-497B-A63A-EB55E7341AB3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601027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601027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B51B5-0984-4460-BB74-A9A41DF7E832}" type="datetime1">
              <a:rPr lang="ja-JP" altLang="en-US"/>
              <a:pPr>
                <a:defRPr/>
              </a:pPr>
              <a:t>2010/11/9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524625"/>
            <a:ext cx="2895600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C0C1B-0BD4-4CE9-9D2F-22DE2252F3F7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5476A-B902-4F5F-AD77-F4A8388CEF85}" type="datetime1">
              <a:rPr lang="ja-JP" altLang="en-US"/>
              <a:pPr>
                <a:defRPr/>
              </a:pPr>
              <a:t>2010/11/9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524625"/>
            <a:ext cx="2895600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337A5-8447-4444-8789-1CB9CCE63081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AA732-9AC6-426A-8163-C3C18C82DE53}" type="datetime1">
              <a:rPr lang="ja-JP" altLang="en-US"/>
              <a:pPr>
                <a:defRPr/>
              </a:pPr>
              <a:t>2010/11/9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524625"/>
            <a:ext cx="2895600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DE33A-03A6-4AED-B429-4325997E996E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3C253-5D5A-4D24-8EA5-26042F63E557}" type="datetime1">
              <a:rPr lang="ja-JP" altLang="en-US"/>
              <a:pPr>
                <a:defRPr/>
              </a:pPr>
              <a:t>2010/11/9</a:t>
            </a:fld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6524625"/>
            <a:ext cx="2895600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0AC52-567F-453A-8BDA-DD0A5B8FC36C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566DE-7242-4F32-87DB-9A04FFEDC255}" type="datetime1">
              <a:rPr lang="ja-JP" altLang="en-US"/>
              <a:pPr>
                <a:defRPr/>
              </a:pPr>
              <a:t>2010/11/9</a:t>
            </a:fld>
            <a:endParaRPr lang="en-US" altLang="ja-JP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124200" y="6524625"/>
            <a:ext cx="2895600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CA32F-EB6D-43D7-9B40-A11535852E03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D30C8-ED2B-4D5E-8F64-D0ED5C6FF0B1}" type="datetime1">
              <a:rPr lang="ja-JP" altLang="en-US"/>
              <a:pPr>
                <a:defRPr/>
              </a:pPr>
              <a:t>2010/11/9</a:t>
            </a:fld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3124200" y="6524625"/>
            <a:ext cx="2895600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F380D-1662-4C9D-9DB9-9C0946CB76BA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9F83D-93A4-4701-9293-ACDEC24C6B57}" type="datetime1">
              <a:rPr lang="ja-JP" altLang="en-US"/>
              <a:pPr>
                <a:defRPr/>
              </a:pPr>
              <a:t>2010/11/9</a:t>
            </a:fld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3124200" y="6524625"/>
            <a:ext cx="2895600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04AF4-A639-4235-9FFC-D6007BE44FB8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AFD36-35F3-4A70-9FFF-604A25B34431}" type="datetime1">
              <a:rPr lang="ja-JP" altLang="en-US"/>
              <a:pPr>
                <a:defRPr/>
              </a:pPr>
              <a:t>2010/11/9</a:t>
            </a:fld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6524625"/>
            <a:ext cx="2895600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16713-518F-4164-B291-4A2A9E782280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61847-FBBE-4FFC-9F47-BFE806C1ADBF}" type="datetime1">
              <a:rPr lang="ja-JP" altLang="en-US"/>
              <a:pPr>
                <a:defRPr/>
              </a:pPr>
              <a:t>2010/11/9</a:t>
            </a:fld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6524625"/>
            <a:ext cx="2895600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B1638-ECEE-4C2C-B748-538A85C469E2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538" y="6150781"/>
            <a:ext cx="715837" cy="71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194" name="Group 15"/>
          <p:cNvGrpSpPr>
            <a:grpSpLocks/>
          </p:cNvGrpSpPr>
          <p:nvPr/>
        </p:nvGrpSpPr>
        <p:grpSpPr bwMode="auto">
          <a:xfrm>
            <a:off x="-1588" y="6270625"/>
            <a:ext cx="9144001" cy="568325"/>
            <a:chOff x="-1" y="3950"/>
            <a:chExt cx="5760" cy="358"/>
          </a:xfrm>
        </p:grpSpPr>
        <p:sp>
          <p:nvSpPr>
            <p:cNvPr id="1036" name="Freeform 12"/>
            <p:cNvSpPr>
              <a:spLocks/>
            </p:cNvSpPr>
            <p:nvPr/>
          </p:nvSpPr>
          <p:spPr bwMode="auto">
            <a:xfrm rot="10800000">
              <a:off x="-1" y="3950"/>
              <a:ext cx="5760" cy="287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2203" y="21"/>
                </a:cxn>
                <a:cxn ang="0">
                  <a:pos x="4334" y="203"/>
                </a:cxn>
                <a:cxn ang="0">
                  <a:pos x="5760" y="0"/>
                </a:cxn>
              </a:cxnLst>
              <a:rect l="0" t="0" r="r" b="b"/>
              <a:pathLst>
                <a:path w="5760" h="287">
                  <a:moveTo>
                    <a:pt x="0" y="287"/>
                  </a:moveTo>
                  <a:cubicBezTo>
                    <a:pt x="177" y="233"/>
                    <a:pt x="1481" y="35"/>
                    <a:pt x="2203" y="21"/>
                  </a:cubicBezTo>
                  <a:cubicBezTo>
                    <a:pt x="2924" y="7"/>
                    <a:pt x="3741" y="206"/>
                    <a:pt x="4334" y="203"/>
                  </a:cubicBezTo>
                  <a:cubicBezTo>
                    <a:pt x="4927" y="200"/>
                    <a:pt x="5622" y="30"/>
                    <a:pt x="5760" y="0"/>
                  </a:cubicBezTo>
                </a:path>
              </a:pathLst>
            </a:custGeom>
            <a:noFill/>
            <a:ln w="12700" cap="flat" cmpd="sng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 rot="10800000">
              <a:off x="3" y="3968"/>
              <a:ext cx="5756" cy="340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2203" y="0"/>
                </a:cxn>
                <a:cxn ang="0">
                  <a:pos x="4404" y="314"/>
                </a:cxn>
                <a:cxn ang="0">
                  <a:pos x="5756" y="158"/>
                </a:cxn>
              </a:cxnLst>
              <a:rect l="0" t="0" r="r" b="b"/>
              <a:pathLst>
                <a:path w="5756" h="340">
                  <a:moveTo>
                    <a:pt x="0" y="266"/>
                  </a:moveTo>
                  <a:cubicBezTo>
                    <a:pt x="177" y="212"/>
                    <a:pt x="1481" y="14"/>
                    <a:pt x="2203" y="0"/>
                  </a:cubicBezTo>
                  <a:cubicBezTo>
                    <a:pt x="2937" y="8"/>
                    <a:pt x="3812" y="288"/>
                    <a:pt x="4404" y="314"/>
                  </a:cubicBezTo>
                  <a:cubicBezTo>
                    <a:pt x="4996" y="340"/>
                    <a:pt x="5474" y="228"/>
                    <a:pt x="5756" y="158"/>
                  </a:cubicBezTo>
                </a:path>
              </a:pathLst>
            </a:custGeom>
            <a:noFill/>
            <a:ln w="12700" cap="flat" cmpd="sng">
              <a:solidFill>
                <a:srgbClr val="FFCC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ja-JP" altLang="en-US"/>
            </a:p>
          </p:txBody>
        </p:sp>
      </p:grpSp>
      <p:grpSp>
        <p:nvGrpSpPr>
          <p:cNvPr id="8195" name="Group 14"/>
          <p:cNvGrpSpPr>
            <a:grpSpLocks/>
          </p:cNvGrpSpPr>
          <p:nvPr/>
        </p:nvGrpSpPr>
        <p:grpSpPr bwMode="auto">
          <a:xfrm>
            <a:off x="-3175" y="0"/>
            <a:ext cx="9147176" cy="589831"/>
            <a:chOff x="-2" y="0"/>
            <a:chExt cx="5762" cy="54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5760" cy="527"/>
            </a:xfrm>
            <a:prstGeom prst="rect">
              <a:avLst/>
            </a:prstGeom>
            <a:blipFill>
              <a:blip r:embed="rId14" cstate="print"/>
              <a:tile tx="0" ty="0" sx="100000" sy="100000" flip="none" algn="tl"/>
            </a:blip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-2" y="238"/>
              <a:ext cx="5761" cy="309"/>
            </a:xfrm>
            <a:custGeom>
              <a:avLst/>
              <a:gdLst/>
              <a:ahLst/>
              <a:cxnLst>
                <a:cxn ang="0">
                  <a:pos x="0" y="303"/>
                </a:cxn>
                <a:cxn ang="0">
                  <a:pos x="2202" y="36"/>
                </a:cxn>
                <a:cxn ang="0">
                  <a:pos x="4333" y="218"/>
                </a:cxn>
                <a:cxn ang="0">
                  <a:pos x="5759" y="15"/>
                </a:cxn>
                <a:cxn ang="0">
                  <a:pos x="5759" y="309"/>
                </a:cxn>
                <a:cxn ang="0">
                  <a:pos x="0" y="303"/>
                </a:cxn>
              </a:cxnLst>
              <a:rect l="0" t="0" r="r" b="b"/>
              <a:pathLst>
                <a:path w="5761" h="309">
                  <a:moveTo>
                    <a:pt x="0" y="303"/>
                  </a:moveTo>
                  <a:cubicBezTo>
                    <a:pt x="177" y="249"/>
                    <a:pt x="1480" y="50"/>
                    <a:pt x="2202" y="36"/>
                  </a:cubicBezTo>
                  <a:cubicBezTo>
                    <a:pt x="2924" y="22"/>
                    <a:pt x="3740" y="221"/>
                    <a:pt x="4333" y="218"/>
                  </a:cubicBezTo>
                  <a:cubicBezTo>
                    <a:pt x="4926" y="215"/>
                    <a:pt x="5521" y="0"/>
                    <a:pt x="5759" y="15"/>
                  </a:cubicBezTo>
                  <a:cubicBezTo>
                    <a:pt x="5761" y="198"/>
                    <a:pt x="5759" y="171"/>
                    <a:pt x="5759" y="309"/>
                  </a:cubicBezTo>
                  <a:cubicBezTo>
                    <a:pt x="5670" y="309"/>
                    <a:pt x="1200" y="304"/>
                    <a:pt x="0" y="303"/>
                  </a:cubicBezTo>
                  <a:close/>
                </a:path>
              </a:pathLst>
            </a:custGeom>
            <a:blipFill>
              <a:blip r:embed="rId15" cstate="print"/>
              <a:tile tx="0" ty="0" sx="100000" sy="100000" flip="none" algn="tl"/>
            </a:blip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ja-JP" altLang="en-US"/>
            </a:p>
          </p:txBody>
        </p:sp>
      </p:grp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87852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714375"/>
            <a:ext cx="85439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524625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93E82AB1-6547-40BD-A423-C896A5DD06DD}" type="datetime1">
              <a:rPr lang="ja-JP" altLang="en-US"/>
              <a:pPr>
                <a:defRPr/>
              </a:pPr>
              <a:t>2010/11/9</a:t>
            </a:fld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248" y="6498432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3D4AD4C-7560-46FE-9B0A-00089D2BF4A4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>
              <a:lumMod val="85000"/>
              <a:lumOff val="15000"/>
            </a:schemeClr>
          </a:solidFill>
          <a:latin typeface="HGS創英角ﾎﾟｯﾌﾟ体" pitchFamily="50" charset="-128"/>
          <a:ea typeface="HGS創英角ﾎﾟｯﾌﾟ体" pitchFamily="50" charset="-128"/>
          <a:cs typeface="Aharoni" pitchFamily="2" charset="-79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800000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800000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800000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800000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800000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800000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800000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8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HGｺﾞｼｯｸM" pitchFamily="49" charset="-128"/>
          <a:ea typeface="HGｺﾞｼｯｸM" pitchFamily="49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HGｺﾞｼｯｸM" pitchFamily="49" charset="-128"/>
          <a:ea typeface="HGｺﾞｼｯｸM" pitchFamily="49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HGｺﾞｼｯｸM" pitchFamily="49" charset="-128"/>
          <a:ea typeface="HGｺﾞｼｯｸM" pitchFamily="49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HGｺﾞｼｯｸM" pitchFamily="49" charset="-128"/>
          <a:ea typeface="HGｺﾞｼｯｸM" pitchFamily="49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HGｺﾞｼｯｸM" pitchFamily="49" charset="-128"/>
          <a:ea typeface="HGｺﾞｼｯｸM" pitchFamily="49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タイトル 1"/>
          <p:cNvSpPr>
            <a:spLocks noGrp="1"/>
          </p:cNvSpPr>
          <p:nvPr>
            <p:ph type="title"/>
          </p:nvPr>
        </p:nvSpPr>
        <p:spPr>
          <a:xfrm>
            <a:off x="285750" y="2500313"/>
            <a:ext cx="3008313" cy="1162050"/>
          </a:xfrm>
        </p:spPr>
        <p:txBody>
          <a:bodyPr/>
          <a:lstStyle/>
          <a:p>
            <a:pPr algn="ctr" eaLnBrk="1" hangingPunct="1"/>
            <a:r>
              <a:rPr lang="en-US" altLang="ja-JP" sz="2800" dirty="0" smtClean="0"/>
              <a:t>2009 12/2</a:t>
            </a:r>
            <a:br>
              <a:rPr lang="en-US" altLang="ja-JP" sz="2800" dirty="0" smtClean="0"/>
            </a:br>
            <a:r>
              <a:rPr lang="ja-JP" altLang="en-US" sz="2800" dirty="0" smtClean="0"/>
              <a:t>輪読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23928" y="2420888"/>
            <a:ext cx="5000625" cy="1872208"/>
          </a:xfr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0" indent="0" algn="ctr" eaLnBrk="1" hangingPunct="1">
              <a:buNone/>
              <a:defRPr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haroni" pitchFamily="2" charset="-79"/>
                <a:cs typeface="Aharoni" pitchFamily="2" charset="-79"/>
              </a:rPr>
              <a:t>5.9</a:t>
            </a:r>
            <a:r>
              <a:rPr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haroni" pitchFamily="2" charset="-79"/>
                <a:cs typeface="Aharoni" pitchFamily="2" charset="-79"/>
              </a:rPr>
              <a:t>章</a:t>
            </a:r>
            <a:r>
              <a:rPr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haroni" pitchFamily="2" charset="-79"/>
                <a:cs typeface="Aharoni" pitchFamily="2" charset="-79"/>
              </a:rPr>
              <a:t>(pp.199 – 207</a:t>
            </a:r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itchFamily="2" charset="-79"/>
                <a:cs typeface="Aharoni" pitchFamily="2" charset="-79"/>
              </a:rPr>
              <a:t>)</a:t>
            </a:r>
            <a:endParaRPr 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ctr" eaLnBrk="1" hangingPunct="1"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haroni" pitchFamily="2" charset="-79"/>
                <a:cs typeface="Aharoni" pitchFamily="2" charset="-79"/>
              </a:rPr>
              <a:t>Non-Dominated Sorting Genetic Algorithm  (NSGA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itchFamily="2" charset="-79"/>
                <a:cs typeface="Aharoni" pitchFamily="2" charset="-79"/>
              </a:rPr>
              <a:t>)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048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28625" y="3643313"/>
            <a:ext cx="3008313" cy="1839912"/>
          </a:xfrm>
        </p:spPr>
        <p:txBody>
          <a:bodyPr/>
          <a:lstStyle/>
          <a:p>
            <a:pPr eaLnBrk="1" hangingPunct="1"/>
            <a:r>
              <a:rPr lang="ja-JP" altLang="en-US" sz="2000" smtClean="0"/>
              <a:t>　担当：伊勢谷沙織</a:t>
            </a:r>
          </a:p>
        </p:txBody>
      </p:sp>
      <p:sp>
        <p:nvSpPr>
          <p:cNvPr id="20485" name="スライド番号プレースホル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9E3685-249B-4961-BF7D-3DC2705062EA}" type="slidenum">
              <a:rPr lang="en-US" altLang="ja-JP" smtClean="0"/>
              <a:pPr/>
              <a:t>0</a:t>
            </a:fld>
            <a:endParaRPr lang="en-US" altLang="ja-JP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タイトル 1"/>
          <p:cNvSpPr>
            <a:spLocks noGrp="1"/>
          </p:cNvSpPr>
          <p:nvPr>
            <p:ph type="title"/>
          </p:nvPr>
        </p:nvSpPr>
        <p:spPr>
          <a:xfrm>
            <a:off x="179512" y="0"/>
            <a:ext cx="8785225" cy="561975"/>
          </a:xfrm>
        </p:spPr>
        <p:txBody>
          <a:bodyPr/>
          <a:lstStyle/>
          <a:p>
            <a:pPr eaLnBrk="1" hangingPunct="1"/>
            <a:r>
              <a:rPr lang="en-US" altLang="ja-JP" dirty="0" smtClean="0"/>
              <a:t>5.9.1 Hand Calculations</a:t>
            </a:r>
            <a:r>
              <a:rPr lang="en-US" altLang="ja-JP" sz="2400" dirty="0" smtClean="0"/>
              <a:t>(1/4)</a:t>
            </a:r>
            <a:endParaRPr lang="ja-JP" altLang="en-US" dirty="0" smtClean="0"/>
          </a:p>
        </p:txBody>
      </p:sp>
      <p:sp>
        <p:nvSpPr>
          <p:cNvPr id="24579" name="スライド番号プレースホル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C4C438-3763-481C-88F7-86668473AD3E}" type="slidenum">
              <a:rPr lang="en-US" altLang="ja-JP" smtClean="0"/>
              <a:pPr/>
              <a:t>9</a:t>
            </a:fld>
            <a:endParaRPr lang="en-US" altLang="ja-JP" smtClean="0"/>
          </a:p>
        </p:txBody>
      </p:sp>
      <p:pic>
        <p:nvPicPr>
          <p:cNvPr id="5123" name="図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767"/>
            <a:ext cx="5289010" cy="352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23497762"/>
              </p:ext>
            </p:extLst>
          </p:nvPr>
        </p:nvGraphicFramePr>
        <p:xfrm>
          <a:off x="5000854" y="980728"/>
          <a:ext cx="4138370" cy="2099278"/>
        </p:xfrm>
        <a:graphic>
          <a:graphicData uri="http://schemas.openxmlformats.org/presentationml/2006/ole">
            <p:oleObj spid="_x0000_s5162" name="数式" r:id="rId5" imgW="2374560" imgH="1143000" progId="Equation.3">
              <p:embed/>
            </p:oleObj>
          </a:graphicData>
        </a:graphic>
      </p:graphicFrame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00731350"/>
              </p:ext>
            </p:extLst>
          </p:nvPr>
        </p:nvGraphicFramePr>
        <p:xfrm>
          <a:off x="1473243" y="4079571"/>
          <a:ext cx="2160662" cy="1651186"/>
        </p:xfrm>
        <a:graphic>
          <a:graphicData uri="http://schemas.openxmlformats.org/presentationml/2006/ole">
            <p:oleObj spid="_x0000_s5163" name="数式" r:id="rId6" imgW="850680" imgH="863280" progId="Equation.3">
              <p:embed/>
            </p:oleObj>
          </a:graphicData>
        </a:graphic>
      </p:graphicFrame>
      <p:sp>
        <p:nvSpPr>
          <p:cNvPr id="6" name="角丸四角形 5"/>
          <p:cNvSpPr/>
          <p:nvPr/>
        </p:nvSpPr>
        <p:spPr>
          <a:xfrm>
            <a:off x="518816" y="418508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設定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03848" y="5118283"/>
            <a:ext cx="5940152" cy="830997"/>
          </a:xfrm>
          <a:prstGeom prst="rect">
            <a:avLst/>
          </a:prstGeom>
          <a:solidFill>
            <a:srgbClr val="E9D9AD"/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ja-JP" altLang="en-US" sz="2400" dirty="0" smtClean="0"/>
              <a:t>フロントに分ける</a:t>
            </a:r>
            <a:endParaRPr lang="en-US" altLang="ja-JP" sz="24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kumimoji="1" lang="en-US" altLang="ja-JP" sz="2400" dirty="0" smtClean="0"/>
              <a:t>Front 1</a:t>
            </a:r>
            <a:r>
              <a:rPr kumimoji="1" lang="ja-JP" altLang="en-US" sz="2400" dirty="0" err="1" smtClean="0"/>
              <a:t>の解</a:t>
            </a:r>
            <a:r>
              <a:rPr kumimoji="1" lang="ja-JP" altLang="en-US" sz="2400" dirty="0" smtClean="0"/>
              <a:t>全て</a:t>
            </a:r>
            <a:r>
              <a:rPr lang="ja-JP" altLang="en-US" sz="2400" dirty="0" smtClean="0"/>
              <a:t>の</a:t>
            </a:r>
            <a:r>
              <a:rPr lang="en-US" altLang="ja-JP" sz="2400" dirty="0" smtClean="0"/>
              <a:t>fitness</a:t>
            </a:r>
            <a:r>
              <a:rPr lang="ja-JP" altLang="en-US" sz="2400" dirty="0" smtClean="0"/>
              <a:t>を</a:t>
            </a:r>
            <a:r>
              <a:rPr lang="en-US" altLang="ja-JP" sz="2400" dirty="0" smtClean="0"/>
              <a:t>6(=N)</a:t>
            </a:r>
            <a:r>
              <a:rPr lang="ja-JP" altLang="en-US" sz="2400" dirty="0" smtClean="0"/>
              <a:t>にする</a:t>
            </a:r>
            <a:endParaRPr kumimoji="1" lang="en-US" altLang="ja-JP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5.9.1 Hand </a:t>
            </a:r>
            <a:r>
              <a:rPr lang="en-US" altLang="ja-JP" dirty="0" smtClean="0"/>
              <a:t>Calculations</a:t>
            </a:r>
            <a:r>
              <a:rPr lang="en-US" altLang="ja-JP" sz="2400" dirty="0" smtClean="0"/>
              <a:t>(2/4)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B337A5-8447-4444-8789-1CB9CCE63081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  <p:pic>
        <p:nvPicPr>
          <p:cNvPr id="5" name="Picture 2" descr="C:\Documents and Settings\main\デスクトップ\MODP\MODP000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972692"/>
            <a:ext cx="7776864" cy="324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コンテンツ プレースホルダー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35387404"/>
              </p:ext>
            </p:extLst>
          </p:nvPr>
        </p:nvGraphicFramePr>
        <p:xfrm>
          <a:off x="755576" y="4221088"/>
          <a:ext cx="7806720" cy="1008112"/>
        </p:xfrm>
        <a:graphic>
          <a:graphicData uri="http://schemas.openxmlformats.org/presentationml/2006/ole">
            <p:oleObj spid="_x0000_s6179" name="数式" r:id="rId5" imgW="4330440" imgH="558720" progId="Equation.3">
              <p:embed/>
            </p:oleObj>
          </a:graphicData>
        </a:graphic>
      </p:graphicFrame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08382276"/>
              </p:ext>
            </p:extLst>
          </p:nvPr>
        </p:nvGraphicFramePr>
        <p:xfrm>
          <a:off x="1187624" y="5445224"/>
          <a:ext cx="6392863" cy="1225550"/>
        </p:xfrm>
        <a:graphic>
          <a:graphicData uri="http://schemas.openxmlformats.org/presentationml/2006/ole">
            <p:oleObj spid="_x0000_s6180" name="数式" r:id="rId6" imgW="3974760" imgH="711000" progId="Equation.3">
              <p:embed/>
            </p:oleObj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0" y="620688"/>
            <a:ext cx="5940152" cy="461665"/>
          </a:xfrm>
          <a:prstGeom prst="rect">
            <a:avLst/>
          </a:prstGeom>
          <a:solidFill>
            <a:srgbClr val="E9D9AD"/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en-US" altLang="ja-JP" sz="2400" dirty="0" smtClean="0"/>
              <a:t>Front 1</a:t>
            </a:r>
            <a:r>
              <a:rPr lang="ja-JP" altLang="en-US" sz="2400" dirty="0" smtClean="0"/>
              <a:t>のニッチカウントを計算する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1792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5.9.1 Hand </a:t>
            </a:r>
            <a:r>
              <a:rPr lang="en-US" altLang="ja-JP" dirty="0" smtClean="0"/>
              <a:t>Calculations</a:t>
            </a:r>
            <a:r>
              <a:rPr lang="en-US" altLang="ja-JP" sz="2400" dirty="0" smtClean="0"/>
              <a:t>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4325" y="1290439"/>
            <a:ext cx="8543925" cy="437080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 smtClean="0"/>
              <a:t>同様に</a:t>
            </a:r>
            <a:endParaRPr kumimoji="1" lang="en-US" altLang="ja-JP" sz="2400" dirty="0" smtClean="0"/>
          </a:p>
          <a:p>
            <a:pPr marL="400050" lvl="1" indent="0">
              <a:buNone/>
            </a:pPr>
            <a:r>
              <a:rPr lang="en-US" altLang="ja-JP" sz="2400" dirty="0" smtClean="0"/>
              <a:t>d</a:t>
            </a:r>
            <a:r>
              <a:rPr lang="en-US" altLang="ja-JP" sz="1600" dirty="0" smtClean="0"/>
              <a:t>13 </a:t>
            </a:r>
            <a:r>
              <a:rPr lang="en-US" altLang="ja-JP" sz="2000" dirty="0" smtClean="0"/>
              <a:t>= 0.120,	</a:t>
            </a:r>
            <a:r>
              <a:rPr lang="en-US" altLang="ja-JP" sz="2400" dirty="0" smtClean="0"/>
              <a:t>d</a:t>
            </a:r>
            <a:r>
              <a:rPr lang="en-US" altLang="ja-JP" sz="1600" dirty="0" smtClean="0"/>
              <a:t>15</a:t>
            </a:r>
            <a:r>
              <a:rPr lang="en-US" altLang="ja-JP" sz="2000" dirty="0" smtClean="0"/>
              <a:t> = 0.403,		</a:t>
            </a:r>
            <a:r>
              <a:rPr lang="en-US" altLang="ja-JP" sz="2400" dirty="0" smtClean="0"/>
              <a:t>d</a:t>
            </a:r>
            <a:r>
              <a:rPr lang="en-US" altLang="ja-JP" sz="1600" dirty="0" smtClean="0"/>
              <a:t>35</a:t>
            </a:r>
            <a:r>
              <a:rPr lang="en-US" altLang="ja-JP" sz="2000" dirty="0" smtClean="0"/>
              <a:t> = 0.518.</a:t>
            </a:r>
          </a:p>
          <a:p>
            <a:pPr marL="400050" lvl="1" indent="0">
              <a:buNone/>
            </a:pPr>
            <a:endParaRPr kumimoji="1" lang="en-US" altLang="ja-JP" sz="2000" dirty="0"/>
          </a:p>
          <a:p>
            <a:pPr marL="400050" lvl="1" indent="0">
              <a:buNone/>
            </a:pPr>
            <a:r>
              <a:rPr lang="en-US" altLang="ja-JP" sz="2000" dirty="0" err="1" smtClean="0"/>
              <a:t>Sh</a:t>
            </a:r>
            <a:r>
              <a:rPr lang="en-US" altLang="ja-JP" sz="2000" dirty="0" smtClean="0"/>
              <a:t>(d</a:t>
            </a:r>
            <a:r>
              <a:rPr lang="en-US" altLang="ja-JP" sz="1600" dirty="0" smtClean="0"/>
              <a:t>13</a:t>
            </a:r>
            <a:r>
              <a:rPr lang="en-US" altLang="ja-JP" sz="2000" dirty="0" smtClean="0"/>
              <a:t>) = 0.423,	</a:t>
            </a:r>
            <a:r>
              <a:rPr lang="en-US" altLang="ja-JP" sz="2000" dirty="0" err="1" smtClean="0"/>
              <a:t>Sh</a:t>
            </a:r>
            <a:r>
              <a:rPr lang="en-US" altLang="ja-JP" sz="2000" dirty="0" smtClean="0"/>
              <a:t>(d</a:t>
            </a:r>
            <a:r>
              <a:rPr lang="en-US" altLang="ja-JP" sz="1600" dirty="0" smtClean="0"/>
              <a:t>15</a:t>
            </a:r>
            <a:r>
              <a:rPr lang="en-US" altLang="ja-JP" sz="2000" dirty="0" smtClean="0"/>
              <a:t>) = 0,		</a:t>
            </a:r>
            <a:r>
              <a:rPr lang="en-US" altLang="ja-JP" sz="2000" dirty="0" err="1" smtClean="0"/>
              <a:t>Sh</a:t>
            </a:r>
            <a:r>
              <a:rPr lang="en-US" altLang="ja-JP" sz="2000" dirty="0" smtClean="0"/>
              <a:t>(d</a:t>
            </a:r>
            <a:r>
              <a:rPr lang="en-US" altLang="ja-JP" sz="1600" dirty="0" smtClean="0"/>
              <a:t>35</a:t>
            </a:r>
            <a:r>
              <a:rPr lang="en-US" altLang="ja-JP" sz="2000" dirty="0" smtClean="0"/>
              <a:t>) = 0.</a:t>
            </a:r>
          </a:p>
          <a:p>
            <a:pPr marL="400050" lvl="1" indent="0">
              <a:buNone/>
            </a:pPr>
            <a:endParaRPr kumimoji="1" lang="en-US" altLang="ja-JP" sz="2000" dirty="0"/>
          </a:p>
          <a:p>
            <a:pPr marL="400050" lvl="1" indent="0">
              <a:buNone/>
            </a:pPr>
            <a:r>
              <a:rPr lang="en-US" altLang="ja-JP" sz="2000" dirty="0"/>
              <a:t>n</a:t>
            </a:r>
            <a:r>
              <a:rPr lang="en-US" altLang="ja-JP" sz="2000" dirty="0" smtClean="0"/>
              <a:t>c</a:t>
            </a:r>
            <a:r>
              <a:rPr lang="en-US" altLang="ja-JP" sz="1600" dirty="0" smtClean="0"/>
              <a:t>1</a:t>
            </a:r>
            <a:r>
              <a:rPr lang="en-US" altLang="ja-JP" sz="2000" dirty="0" smtClean="0"/>
              <a:t> = </a:t>
            </a:r>
            <a:r>
              <a:rPr lang="en-US" altLang="ja-JP" sz="2000" dirty="0" err="1" smtClean="0"/>
              <a:t>Sh</a:t>
            </a:r>
            <a:r>
              <a:rPr lang="en-US" altLang="ja-JP" sz="2000" dirty="0" smtClean="0"/>
              <a:t>(d</a:t>
            </a:r>
            <a:r>
              <a:rPr lang="en-US" altLang="ja-JP" sz="1600" dirty="0" smtClean="0"/>
              <a:t>11</a:t>
            </a:r>
            <a:r>
              <a:rPr lang="en-US" altLang="ja-JP" sz="2000" dirty="0" smtClean="0"/>
              <a:t>)+</a:t>
            </a:r>
            <a:r>
              <a:rPr lang="en-US" altLang="ja-JP" sz="2000" dirty="0" err="1" smtClean="0"/>
              <a:t>Sh</a:t>
            </a:r>
            <a:r>
              <a:rPr lang="en-US" altLang="ja-JP" sz="2000" dirty="0" smtClean="0"/>
              <a:t>(d</a:t>
            </a:r>
            <a:r>
              <a:rPr lang="en-US" altLang="ja-JP" sz="1600" dirty="0" smtClean="0"/>
              <a:t>13</a:t>
            </a:r>
            <a:r>
              <a:rPr lang="en-US" altLang="ja-JP" sz="2000" dirty="0" smtClean="0"/>
              <a:t>)+</a:t>
            </a:r>
            <a:r>
              <a:rPr lang="en-US" altLang="ja-JP" sz="2000" dirty="0" err="1" smtClean="0"/>
              <a:t>Sh</a:t>
            </a:r>
            <a:r>
              <a:rPr lang="en-US" altLang="ja-JP" sz="2000" dirty="0" smtClean="0"/>
              <a:t>(d</a:t>
            </a:r>
            <a:r>
              <a:rPr lang="en-US" altLang="ja-JP" sz="1600" dirty="0" smtClean="0"/>
              <a:t>15</a:t>
            </a:r>
            <a:r>
              <a:rPr lang="en-US" altLang="ja-JP" sz="2000" dirty="0" smtClean="0"/>
              <a:t>)</a:t>
            </a:r>
          </a:p>
          <a:p>
            <a:pPr marL="400050" lvl="1" indent="0"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= 1 + 0.423 + 0 = 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1.423</a:t>
            </a:r>
            <a:r>
              <a:rPr lang="en-US" altLang="ja-JP" sz="2000" b="1" dirty="0" smtClean="0"/>
              <a:t> </a:t>
            </a:r>
          </a:p>
          <a:p>
            <a:pPr marL="400050" lvl="1" indent="0">
              <a:buNone/>
            </a:pPr>
            <a:r>
              <a:rPr lang="en-US" altLang="ja-JP" sz="2000" dirty="0"/>
              <a:t>n</a:t>
            </a:r>
            <a:r>
              <a:rPr kumimoji="1" lang="en-US" altLang="ja-JP" sz="2000" dirty="0" smtClean="0"/>
              <a:t>c</a:t>
            </a:r>
            <a:r>
              <a:rPr lang="en-US" altLang="ja-JP" sz="1600" dirty="0" smtClean="0"/>
              <a:t>3</a:t>
            </a:r>
            <a:r>
              <a:rPr lang="en-US" altLang="ja-JP" sz="2000" dirty="0" smtClean="0"/>
              <a:t> = </a:t>
            </a:r>
            <a:r>
              <a:rPr lang="en-US" altLang="ja-JP" sz="2000" dirty="0" err="1" smtClean="0"/>
              <a:t>Sh</a:t>
            </a:r>
            <a:r>
              <a:rPr lang="en-US" altLang="ja-JP" sz="2000" dirty="0" smtClean="0"/>
              <a:t>(d</a:t>
            </a:r>
            <a:r>
              <a:rPr lang="en-US" altLang="ja-JP" sz="1600" dirty="0" smtClean="0"/>
              <a:t>31</a:t>
            </a:r>
            <a:r>
              <a:rPr lang="en-US" altLang="ja-JP" sz="2000" dirty="0" smtClean="0"/>
              <a:t>)+</a:t>
            </a:r>
            <a:r>
              <a:rPr lang="en-US" altLang="ja-JP" sz="2000" dirty="0" err="1" smtClean="0"/>
              <a:t>Sh</a:t>
            </a:r>
            <a:r>
              <a:rPr lang="en-US" altLang="ja-JP" sz="2000" dirty="0" smtClean="0"/>
              <a:t>(d</a:t>
            </a:r>
            <a:r>
              <a:rPr lang="en-US" altLang="ja-JP" sz="1600" dirty="0" smtClean="0"/>
              <a:t>33</a:t>
            </a:r>
            <a:r>
              <a:rPr lang="en-US" altLang="ja-JP" sz="2000" dirty="0" smtClean="0"/>
              <a:t>)+</a:t>
            </a:r>
            <a:r>
              <a:rPr lang="en-US" altLang="ja-JP" sz="2000" dirty="0" err="1" smtClean="0"/>
              <a:t>Sh</a:t>
            </a:r>
            <a:r>
              <a:rPr lang="en-US" altLang="ja-JP" sz="2000" dirty="0" smtClean="0"/>
              <a:t>(d</a:t>
            </a:r>
            <a:r>
              <a:rPr lang="en-US" altLang="ja-JP" sz="1600" dirty="0" smtClean="0"/>
              <a:t>35</a:t>
            </a:r>
            <a:r>
              <a:rPr lang="en-US" altLang="ja-JP" sz="2000" dirty="0" smtClean="0"/>
              <a:t>)</a:t>
            </a:r>
          </a:p>
          <a:p>
            <a:pPr marL="400050" lvl="1" indent="0">
              <a:buNone/>
            </a:pPr>
            <a:r>
              <a:rPr kumimoji="1" lang="en-US" altLang="ja-JP" sz="2000" dirty="0"/>
              <a:t>	</a:t>
            </a:r>
            <a:r>
              <a:rPr kumimoji="1" lang="en-US" altLang="ja-JP" sz="2000" dirty="0" smtClean="0"/>
              <a:t>= 0.423 + 1 + 0 = </a:t>
            </a:r>
            <a:r>
              <a:rPr kumimoji="1" lang="en-US" altLang="ja-JP" sz="2000" b="1" dirty="0" smtClean="0">
                <a:solidFill>
                  <a:srgbClr val="FF0000"/>
                </a:solidFill>
              </a:rPr>
              <a:t>1.423</a:t>
            </a:r>
          </a:p>
          <a:p>
            <a:pPr marL="400050" lvl="1" indent="0">
              <a:buNone/>
            </a:pPr>
            <a:r>
              <a:rPr lang="en-US" altLang="ja-JP" sz="2000" dirty="0"/>
              <a:t>n</a:t>
            </a:r>
            <a:r>
              <a:rPr lang="en-US" altLang="ja-JP" sz="2000" dirty="0" smtClean="0"/>
              <a:t>c</a:t>
            </a:r>
            <a:r>
              <a:rPr lang="en-US" altLang="ja-JP" sz="1600" dirty="0" smtClean="0"/>
              <a:t>5</a:t>
            </a:r>
            <a:r>
              <a:rPr lang="en-US" altLang="ja-JP" sz="2000" dirty="0" smtClean="0"/>
              <a:t> = </a:t>
            </a:r>
            <a:r>
              <a:rPr lang="en-US" altLang="ja-JP" sz="2000" dirty="0" err="1" smtClean="0"/>
              <a:t>Sh</a:t>
            </a:r>
            <a:r>
              <a:rPr lang="en-US" altLang="ja-JP" sz="2000" dirty="0" smtClean="0"/>
              <a:t>(d</a:t>
            </a:r>
            <a:r>
              <a:rPr lang="en-US" altLang="ja-JP" sz="1600" dirty="0" smtClean="0"/>
              <a:t>51</a:t>
            </a:r>
            <a:r>
              <a:rPr lang="en-US" altLang="ja-JP" sz="2000" dirty="0" smtClean="0"/>
              <a:t>)+</a:t>
            </a:r>
            <a:r>
              <a:rPr lang="en-US" altLang="ja-JP" sz="2000" dirty="0" err="1" smtClean="0"/>
              <a:t>Sh</a:t>
            </a:r>
            <a:r>
              <a:rPr lang="en-US" altLang="ja-JP" sz="2000" dirty="0" smtClean="0"/>
              <a:t>(d</a:t>
            </a:r>
            <a:r>
              <a:rPr lang="en-US" altLang="ja-JP" sz="1600" dirty="0" smtClean="0"/>
              <a:t>53</a:t>
            </a:r>
            <a:r>
              <a:rPr lang="en-US" altLang="ja-JP" sz="2000" dirty="0" smtClean="0"/>
              <a:t>)+</a:t>
            </a:r>
            <a:r>
              <a:rPr lang="en-US" altLang="ja-JP" sz="2000" dirty="0" err="1" smtClean="0"/>
              <a:t>Sh</a:t>
            </a:r>
            <a:r>
              <a:rPr lang="en-US" altLang="ja-JP" sz="2000" dirty="0" smtClean="0"/>
              <a:t>(d</a:t>
            </a:r>
            <a:r>
              <a:rPr lang="en-US" altLang="ja-JP" sz="1600" dirty="0" smtClean="0"/>
              <a:t>55</a:t>
            </a:r>
            <a:r>
              <a:rPr lang="en-US" altLang="ja-JP" sz="2000" dirty="0" smtClean="0"/>
              <a:t>)</a:t>
            </a:r>
          </a:p>
          <a:p>
            <a:pPr marL="400050" lvl="1" indent="0">
              <a:buNone/>
            </a:pPr>
            <a:r>
              <a:rPr kumimoji="1" lang="en-US" altLang="ja-JP" sz="2000" dirty="0"/>
              <a:t>	</a:t>
            </a:r>
            <a:r>
              <a:rPr kumimoji="1" lang="en-US" altLang="ja-JP" sz="2000" dirty="0" smtClean="0"/>
              <a:t>=0 + 0 + 1 = </a:t>
            </a:r>
            <a:r>
              <a:rPr kumimoji="1" lang="en-US" altLang="ja-JP" sz="2000" b="1" dirty="0" smtClean="0">
                <a:solidFill>
                  <a:srgbClr val="FF0000"/>
                </a:solidFill>
              </a:rPr>
              <a:t>1.000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B337A5-8447-4444-8789-1CB9CCE63081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620688"/>
            <a:ext cx="5940152" cy="461665"/>
          </a:xfrm>
          <a:prstGeom prst="rect">
            <a:avLst/>
          </a:prstGeom>
          <a:solidFill>
            <a:srgbClr val="E9D9AD"/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en-US" altLang="ja-JP" sz="2400" dirty="0" smtClean="0"/>
              <a:t>Front 1</a:t>
            </a:r>
            <a:r>
              <a:rPr lang="ja-JP" altLang="en-US" sz="2400" dirty="0" smtClean="0"/>
              <a:t>のニッチカウントを計算する（続き）</a:t>
            </a:r>
            <a:endParaRPr kumimoji="1" lang="en-US" altLang="ja-JP" sz="2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76056" y="3831431"/>
            <a:ext cx="4067944" cy="461665"/>
          </a:xfrm>
          <a:prstGeom prst="rect">
            <a:avLst/>
          </a:prstGeom>
          <a:solidFill>
            <a:srgbClr val="E9D9AD"/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kumimoji="1" lang="en-US" altLang="ja-JP" sz="2400" dirty="0" smtClean="0"/>
              <a:t>Front 1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fitness</a:t>
            </a:r>
            <a:r>
              <a:rPr kumimoji="1" lang="ja-JP" altLang="en-US" sz="2400" dirty="0" smtClean="0"/>
              <a:t>を再計算</a:t>
            </a:r>
            <a:endParaRPr kumimoji="1" lang="en-US" altLang="ja-JP" sz="2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81983" y="4339569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F</a:t>
            </a:r>
            <a:r>
              <a:rPr kumimoji="1" lang="en-US" altLang="ja-JP" dirty="0" smtClean="0"/>
              <a:t>1</a:t>
            </a:r>
            <a:r>
              <a:rPr kumimoji="1" lang="en-US" altLang="ja-JP" sz="2400" dirty="0" smtClean="0"/>
              <a:t> = 6.00 / 1.423  = 4.22</a:t>
            </a:r>
          </a:p>
          <a:p>
            <a:r>
              <a:rPr lang="en-US" altLang="ja-JP" sz="2400" dirty="0" smtClean="0"/>
              <a:t>F</a:t>
            </a:r>
            <a:r>
              <a:rPr lang="en-US" altLang="ja-JP" dirty="0" smtClean="0"/>
              <a:t>3</a:t>
            </a:r>
            <a:r>
              <a:rPr lang="en-US" altLang="ja-JP" sz="2400" dirty="0" smtClean="0"/>
              <a:t> = </a:t>
            </a:r>
            <a:r>
              <a:rPr lang="en-US" altLang="ja-JP" sz="2400" dirty="0"/>
              <a:t>6.00 / 1.423  = </a:t>
            </a:r>
            <a:r>
              <a:rPr lang="en-US" altLang="ja-JP" sz="2400" dirty="0" smtClean="0"/>
              <a:t>4.22</a:t>
            </a:r>
          </a:p>
          <a:p>
            <a:r>
              <a:rPr kumimoji="1" lang="en-US" altLang="ja-JP" sz="2400" dirty="0" smtClean="0"/>
              <a:t>F</a:t>
            </a:r>
            <a:r>
              <a:rPr kumimoji="1" lang="en-US" altLang="ja-JP" dirty="0" smtClean="0"/>
              <a:t>5</a:t>
            </a:r>
            <a:r>
              <a:rPr kumimoji="1" lang="en-US" altLang="ja-JP" sz="2400" dirty="0" smtClean="0"/>
              <a:t> = 6.00 / 1.000  = 6.00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0" y="5775647"/>
            <a:ext cx="9144000" cy="461665"/>
          </a:xfrm>
          <a:prstGeom prst="rect">
            <a:avLst/>
          </a:prstGeom>
          <a:solidFill>
            <a:srgbClr val="E9D9AD"/>
          </a:solidFill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en-US" altLang="ja-JP" sz="2400" dirty="0" err="1"/>
              <a:t>F</a:t>
            </a:r>
            <a:r>
              <a:rPr lang="en-US" altLang="ja-JP" sz="1600" dirty="0" err="1"/>
              <a:t>min</a:t>
            </a:r>
            <a:r>
              <a:rPr lang="en-US" altLang="ja-JP" sz="2400" dirty="0"/>
              <a:t> = 4.22 </a:t>
            </a:r>
            <a:r>
              <a:rPr lang="ja-JP" altLang="en-US" sz="2400" dirty="0"/>
              <a:t>　→　</a:t>
            </a:r>
            <a:r>
              <a:rPr lang="en-US" altLang="ja-JP" sz="2400" dirty="0"/>
              <a:t>Front2</a:t>
            </a:r>
            <a:r>
              <a:rPr lang="ja-JP" altLang="en-US" sz="2400" dirty="0"/>
              <a:t>の全解に</a:t>
            </a:r>
            <a:r>
              <a:rPr lang="en-US" altLang="ja-JP" sz="2400" dirty="0"/>
              <a:t>F </a:t>
            </a:r>
            <a:r>
              <a:rPr lang="en-US" altLang="ja-JP" dirty="0"/>
              <a:t>= 4.22 – 0.22 = </a:t>
            </a:r>
            <a:r>
              <a:rPr lang="en-US" altLang="ja-JP" sz="2400" dirty="0"/>
              <a:t>4.00</a:t>
            </a:r>
            <a:r>
              <a:rPr lang="ja-JP" altLang="en-US" sz="2400" dirty="0"/>
              <a:t>を割り当てる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463151" y="6269250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002060"/>
                </a:solidFill>
              </a:rPr>
              <a:t>あとは繰り返し</a:t>
            </a:r>
            <a:endParaRPr kumimoji="1" lang="ja-JP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33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5.9.1 Hand </a:t>
            </a:r>
            <a:r>
              <a:rPr lang="en-US" altLang="ja-JP" dirty="0" smtClean="0"/>
              <a:t>Calculations</a:t>
            </a:r>
            <a:r>
              <a:rPr lang="en-US" altLang="ja-JP" sz="2400" dirty="0" smtClean="0"/>
              <a:t>(4/4)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B337A5-8447-4444-8789-1CB9CCE63081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  <p:pic>
        <p:nvPicPr>
          <p:cNvPr id="3788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268760"/>
            <a:ext cx="6596162" cy="487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6136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5.9.2  Computational Complexity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l"/>
            </a:pPr>
            <a:r>
              <a:rPr lang="ja-JP" altLang="en-US" dirty="0" smtClean="0"/>
              <a:t>非支配ソーティング</a:t>
            </a:r>
            <a:endParaRPr lang="en-US" altLang="ja-JP" dirty="0" smtClean="0"/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l"/>
            </a:pPr>
            <a:endParaRPr kumimoji="1" lang="en-US" altLang="ja-JP" dirty="0"/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l"/>
            </a:pPr>
            <a:endParaRPr lang="en-US" altLang="ja-JP" dirty="0" smtClean="0"/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l"/>
            </a:pPr>
            <a:r>
              <a:rPr kumimoji="1" lang="en-US" altLang="ja-JP" dirty="0" smtClean="0"/>
              <a:t>Fitness</a:t>
            </a:r>
            <a:r>
              <a:rPr kumimoji="1" lang="ja-JP" altLang="en-US" dirty="0" smtClean="0"/>
              <a:t>アサイン</a:t>
            </a:r>
            <a:endParaRPr kumimoji="1" lang="en-US" altLang="ja-JP" dirty="0" smtClean="0"/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l"/>
            </a:pPr>
            <a:endParaRPr lang="en-US" altLang="ja-JP" dirty="0"/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l"/>
            </a:pPr>
            <a:endParaRPr kumimoji="1" lang="en-US" altLang="ja-JP" dirty="0" smtClean="0"/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l"/>
            </a:pPr>
            <a:endParaRPr kumimoji="1" lang="en-US" altLang="ja-JP" dirty="0" smtClean="0"/>
          </a:p>
          <a:p>
            <a:pPr marL="0" indent="0" algn="ctr">
              <a:buClr>
                <a:schemeClr val="accent6">
                  <a:lumMod val="50000"/>
                </a:schemeClr>
              </a:buClr>
              <a:buNone/>
            </a:pPr>
            <a:r>
              <a:rPr lang="ja-JP" altLang="en-US" dirty="0" smtClean="0"/>
              <a:t>どちらか大きなほうの計算量がかかる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B337A5-8447-4444-8789-1CB9CCE63081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38537426"/>
              </p:ext>
            </p:extLst>
          </p:nvPr>
        </p:nvGraphicFramePr>
        <p:xfrm>
          <a:off x="3347864" y="1556792"/>
          <a:ext cx="1800225" cy="684212"/>
        </p:xfrm>
        <a:graphic>
          <a:graphicData uri="http://schemas.openxmlformats.org/presentationml/2006/ole">
            <p:oleObj spid="_x0000_s7192" name="数式" r:id="rId4" imgW="583920" imgH="228600" progId="Equation.3">
              <p:embed/>
            </p:oleObj>
          </a:graphicData>
        </a:graphic>
      </p:graphicFrame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2105522"/>
              </p:ext>
            </p:extLst>
          </p:nvPr>
        </p:nvGraphicFramePr>
        <p:xfrm>
          <a:off x="2267744" y="3212976"/>
          <a:ext cx="4948716" cy="927795"/>
        </p:xfrm>
        <a:graphic>
          <a:graphicData uri="http://schemas.openxmlformats.org/presentationml/2006/ole">
            <p:oleObj spid="_x0000_s7193" name="数式" r:id="rId5" imgW="1777680" imgH="34272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08067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5.9.3</a:t>
            </a:r>
            <a:r>
              <a:rPr lang="ja-JP" altLang="en-US" dirty="0" smtClean="0"/>
              <a:t>～</a:t>
            </a:r>
            <a:r>
              <a:rPr lang="en-US" altLang="ja-JP" dirty="0"/>
              <a:t>4</a:t>
            </a:r>
            <a:r>
              <a:rPr lang="en-US" altLang="ja-JP" dirty="0" smtClean="0"/>
              <a:t> Advantages and Disadvantages</a:t>
            </a:r>
            <a:endParaRPr lang="ja-JP" altLang="en-US" dirty="0" smtClean="0"/>
          </a:p>
        </p:txBody>
      </p:sp>
      <p:sp>
        <p:nvSpPr>
          <p:cNvPr id="23555" name="スライド番号プレースホル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5DAC1C-FE2B-46C4-89D2-0AEE8ABD31AE}" type="slidenum">
              <a:rPr lang="en-US" altLang="ja-JP" smtClean="0"/>
              <a:pPr/>
              <a:t>14</a:t>
            </a:fld>
            <a:endParaRPr lang="en-US" altLang="ja-JP" smtClean="0"/>
          </a:p>
        </p:txBody>
      </p:sp>
      <p:pic>
        <p:nvPicPr>
          <p:cNvPr id="23556" name="Picture 2" descr="C:\Documents and Settings\main\デスクトップ\MODP\MODP0003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9600" y="608013"/>
            <a:ext cx="5072062" cy="25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円/楕円 6"/>
          <p:cNvSpPr/>
          <p:nvPr/>
        </p:nvSpPr>
        <p:spPr>
          <a:xfrm rot="1428292">
            <a:off x="3759200" y="1898650"/>
            <a:ext cx="1000125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357438" y="1071563"/>
            <a:ext cx="527050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右矢印 11"/>
          <p:cNvSpPr/>
          <p:nvPr/>
        </p:nvSpPr>
        <p:spPr>
          <a:xfrm rot="8733731">
            <a:off x="3776663" y="1098550"/>
            <a:ext cx="1143000" cy="571500"/>
          </a:xfrm>
          <a:prstGeom prst="rightArrow">
            <a:avLst/>
          </a:prstGeom>
          <a:solidFill>
            <a:srgbClr val="92D050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5" name="四角形吹き出し 14"/>
          <p:cNvSpPr/>
          <p:nvPr/>
        </p:nvSpPr>
        <p:spPr>
          <a:xfrm>
            <a:off x="5143500" y="571500"/>
            <a:ext cx="2143125" cy="714375"/>
          </a:xfrm>
          <a:prstGeom prst="wedgeRectCallout">
            <a:avLst>
              <a:gd name="adj1" fmla="val -72702"/>
              <a:gd name="adj2" fmla="val 36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400" b="1" dirty="0">
                <a:solidFill>
                  <a:schemeClr val="bg1"/>
                </a:solidFill>
              </a:rPr>
              <a:t>Front</a:t>
            </a:r>
            <a:r>
              <a:rPr lang="ja-JP" altLang="en-US" sz="1400" b="1" dirty="0">
                <a:solidFill>
                  <a:schemeClr val="bg1"/>
                </a:solidFill>
              </a:rPr>
              <a:t>１に近づくにつれて</a:t>
            </a:r>
            <a:endParaRPr lang="en-US" altLang="ja-JP" sz="14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ja-JP" sz="1400" b="1" dirty="0">
                <a:solidFill>
                  <a:schemeClr val="bg1"/>
                </a:solidFill>
              </a:rPr>
              <a:t>Fitness</a:t>
            </a:r>
            <a:r>
              <a:rPr lang="ja-JP" altLang="en-US" sz="1400" b="1" dirty="0">
                <a:solidFill>
                  <a:schemeClr val="bg1"/>
                </a:solidFill>
              </a:rPr>
              <a:t>が高くなる</a:t>
            </a:r>
            <a:endParaRPr lang="en-US" altLang="ja-JP" sz="1400" b="1" dirty="0">
              <a:solidFill>
                <a:schemeClr val="bg1"/>
              </a:solidFill>
            </a:endParaRPr>
          </a:p>
        </p:txBody>
      </p:sp>
      <p:sp>
        <p:nvSpPr>
          <p:cNvPr id="16" name="四角形吹き出し 15"/>
          <p:cNvSpPr/>
          <p:nvPr/>
        </p:nvSpPr>
        <p:spPr>
          <a:xfrm>
            <a:off x="214313" y="2000250"/>
            <a:ext cx="1714500" cy="642938"/>
          </a:xfrm>
          <a:prstGeom prst="wedgeRectCallout">
            <a:avLst>
              <a:gd name="adj1" fmla="val 75335"/>
              <a:gd name="adj2" fmla="val -1396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400" dirty="0" err="1"/>
              <a:t>Nich</a:t>
            </a:r>
            <a:r>
              <a:rPr lang="ja-JP" altLang="en-US" sz="1400" dirty="0"/>
              <a:t>な解には</a:t>
            </a:r>
            <a:endParaRPr lang="en-US" altLang="ja-JP" sz="1400" dirty="0"/>
          </a:p>
          <a:p>
            <a:pPr>
              <a:defRPr/>
            </a:pPr>
            <a:r>
              <a:rPr lang="ja-JP" altLang="en-US" sz="1400" dirty="0"/>
              <a:t>やや高めの</a:t>
            </a:r>
            <a:r>
              <a:rPr lang="en-US" altLang="ja-JP" sz="1400" dirty="0"/>
              <a:t>fitness</a:t>
            </a:r>
            <a:endParaRPr lang="ja-JP" altLang="en-US" sz="1400" dirty="0"/>
          </a:p>
        </p:txBody>
      </p:sp>
      <p:sp>
        <p:nvSpPr>
          <p:cNvPr id="17" name="四角形吹き出し 16"/>
          <p:cNvSpPr/>
          <p:nvPr/>
        </p:nvSpPr>
        <p:spPr>
          <a:xfrm>
            <a:off x="6858000" y="1571625"/>
            <a:ext cx="1714500" cy="642938"/>
          </a:xfrm>
          <a:prstGeom prst="wedgeRectCallout">
            <a:avLst>
              <a:gd name="adj1" fmla="val -175121"/>
              <a:gd name="adj2" fmla="val 5552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400" dirty="0"/>
              <a:t>混雑</a:t>
            </a:r>
            <a:r>
              <a:rPr lang="ja-JP" altLang="en-US" sz="1400" dirty="0" err="1"/>
              <a:t>めの</a:t>
            </a:r>
            <a:r>
              <a:rPr lang="ja-JP" altLang="en-US" sz="1400" dirty="0"/>
              <a:t>解</a:t>
            </a:r>
            <a:endParaRPr lang="en-US" altLang="ja-JP" sz="1400" dirty="0"/>
          </a:p>
          <a:p>
            <a:pPr>
              <a:defRPr/>
            </a:pPr>
            <a:r>
              <a:rPr lang="ja-JP" altLang="en-US" sz="1400" dirty="0"/>
              <a:t>やや低めの</a:t>
            </a:r>
            <a:r>
              <a:rPr lang="en-US" altLang="ja-JP" sz="1400" dirty="0"/>
              <a:t>fitness</a:t>
            </a:r>
            <a:endParaRPr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3784" y="3284984"/>
            <a:ext cx="8286808" cy="31700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利点：</a:t>
            </a:r>
            <a:endParaRPr lang="en-US" altLang="ja-JP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lvl="1">
              <a:defRPr/>
            </a:pPr>
            <a:r>
              <a:rPr lang="ja-JP" altLang="en-US" sz="2000" dirty="0"/>
              <a:t>・非優越集合に従った</a:t>
            </a:r>
            <a:r>
              <a:rPr lang="en-US" altLang="ja-JP" sz="2000" dirty="0"/>
              <a:t>fitness</a:t>
            </a:r>
            <a:r>
              <a:rPr lang="ja-JP" altLang="en-US" sz="2000" dirty="0"/>
              <a:t>の割り当てをすることでランクの高い解が高い</a:t>
            </a:r>
            <a:r>
              <a:rPr lang="en-US" altLang="ja-JP" sz="2000" dirty="0"/>
              <a:t>fitness</a:t>
            </a:r>
            <a:r>
              <a:rPr lang="ja-JP" altLang="en-US" sz="2000" dirty="0"/>
              <a:t>が割り当てられている　</a:t>
            </a:r>
            <a:endParaRPr lang="en-US" altLang="ja-JP" sz="2000" dirty="0"/>
          </a:p>
          <a:p>
            <a:pPr lvl="4">
              <a:defRPr/>
            </a:pPr>
            <a:r>
              <a:rPr lang="en-US" altLang="ja-JP" sz="2000" b="1" dirty="0">
                <a:solidFill>
                  <a:srgbClr val="FF0000"/>
                </a:solidFill>
              </a:rPr>
              <a:t>	</a:t>
            </a:r>
            <a:r>
              <a:rPr lang="ja-JP" altLang="en-US" sz="2000" b="1" dirty="0">
                <a:solidFill>
                  <a:srgbClr val="FF0000"/>
                </a:solidFill>
              </a:rPr>
              <a:t>→　探索がパレート最適</a:t>
            </a:r>
            <a:r>
              <a:rPr lang="en-US" altLang="ja-JP" sz="2000" b="1" dirty="0">
                <a:solidFill>
                  <a:srgbClr val="FF0000"/>
                </a:solidFill>
              </a:rPr>
              <a:t>front</a:t>
            </a:r>
            <a:r>
              <a:rPr lang="ja-JP" altLang="en-US" sz="2000" b="1" dirty="0">
                <a:solidFill>
                  <a:srgbClr val="FF0000"/>
                </a:solidFill>
              </a:rPr>
              <a:t>方向へ必ず進む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ja-JP" altLang="en-US" sz="2000" dirty="0"/>
              <a:t>・</a:t>
            </a:r>
            <a:r>
              <a:rPr lang="en-US" altLang="ja-JP" sz="2000" dirty="0"/>
              <a:t>sharing</a:t>
            </a:r>
            <a:r>
              <a:rPr lang="ja-JP" altLang="en-US" sz="2000"/>
              <a:t>に</a:t>
            </a:r>
            <a:r>
              <a:rPr lang="ja-JP" altLang="en-US" sz="2000" smtClean="0"/>
              <a:t>より</a:t>
            </a:r>
            <a:r>
              <a:rPr lang="ja-JP" altLang="en-US" sz="2000" smtClean="0"/>
              <a:t>決定変数空間での</a:t>
            </a:r>
            <a:r>
              <a:rPr lang="ja-JP" altLang="en-US" sz="2000" u="sng" smtClean="0"/>
              <a:t>多様性</a:t>
            </a:r>
            <a:r>
              <a:rPr lang="ja-JP" altLang="en-US" sz="2000" dirty="0"/>
              <a:t>も保たれる</a:t>
            </a:r>
            <a:endParaRPr lang="en-US" altLang="ja-JP" sz="2000" dirty="0"/>
          </a:p>
          <a:p>
            <a:pPr lvl="1">
              <a:defRPr/>
            </a:pPr>
            <a:endParaRPr lang="en-US" altLang="ja-JP" dirty="0"/>
          </a:p>
          <a:p>
            <a:pPr>
              <a:defRPr/>
            </a:pPr>
            <a:r>
              <a:rPr lang="ja-JP" alt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欠点：</a:t>
            </a:r>
            <a:endParaRPr lang="en-US" altLang="ja-JP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lvl="1">
              <a:defRPr/>
            </a:pPr>
            <a:r>
              <a:rPr lang="en-US" altLang="ja-JP" dirty="0"/>
              <a:t>Sharing</a:t>
            </a:r>
            <a:r>
              <a:rPr lang="ja-JP" altLang="en-US" dirty="0"/>
              <a:t>パラメータ（</a:t>
            </a:r>
            <a:r>
              <a:rPr lang="en-US" altLang="ja-JP" dirty="0" err="1"/>
              <a:t>σ</a:t>
            </a:r>
            <a:r>
              <a:rPr lang="en-US" altLang="ja-JP" sz="1200" dirty="0" err="1"/>
              <a:t>share</a:t>
            </a:r>
            <a:r>
              <a:rPr lang="ja-JP" altLang="en-US" dirty="0"/>
              <a:t>）を決める必要がある</a:t>
            </a:r>
            <a:endParaRPr lang="en-US" altLang="ja-JP" dirty="0"/>
          </a:p>
          <a:p>
            <a:pPr lvl="1">
              <a:defRPr/>
            </a:pPr>
            <a:r>
              <a:rPr lang="ja-JP" altLang="en-US" dirty="0"/>
              <a:t>このパラメータによって</a:t>
            </a:r>
            <a:r>
              <a:rPr lang="en-US" altLang="ja-JP" dirty="0"/>
              <a:t>NSGA</a:t>
            </a:r>
            <a:r>
              <a:rPr lang="ja-JP" altLang="en-US" dirty="0"/>
              <a:t>のパフォーマンスが大きく変わる</a:t>
            </a:r>
            <a:endParaRPr lang="en-US" altLang="ja-JP" dirty="0"/>
          </a:p>
          <a:p>
            <a:pPr lvl="1">
              <a:defRPr/>
            </a:pP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/>
              <a:t>5.9.5  Simulation </a:t>
            </a:r>
            <a:r>
              <a:rPr lang="en-US" altLang="ja-JP" dirty="0" smtClean="0"/>
              <a:t>Results</a:t>
            </a:r>
            <a:r>
              <a:rPr lang="en-US" altLang="ja-JP" sz="2400" dirty="0" smtClean="0"/>
              <a:t>(1/2)</a:t>
            </a:r>
            <a:r>
              <a:rPr lang="ja-JP" altLang="en-US" dirty="0"/>
              <a:t>　</a:t>
            </a:r>
            <a:endParaRPr lang="ja-JP" altLang="en-US" dirty="0" smtClean="0"/>
          </a:p>
        </p:txBody>
      </p:sp>
      <p:pic>
        <p:nvPicPr>
          <p:cNvPr id="25603" name="コンテンツ プレースホルダ 5" descr="MODP0007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4375" y="2143125"/>
            <a:ext cx="3714750" cy="3186113"/>
          </a:xfrm>
        </p:spPr>
      </p:pic>
      <p:pic>
        <p:nvPicPr>
          <p:cNvPr id="25604" name="コンテンツ プレースホルダ 6" descr="MODP0008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714875" y="2214563"/>
            <a:ext cx="3597275" cy="2906712"/>
          </a:xfrm>
        </p:spPr>
      </p:pic>
      <p:sp>
        <p:nvSpPr>
          <p:cNvPr id="25605" name="スライド番号プレースホル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464612-1960-4BFB-9356-CDFB3D074E27}" type="slidenum">
              <a:rPr lang="en-US" altLang="ja-JP" smtClean="0"/>
              <a:pPr/>
              <a:t>15</a:t>
            </a:fld>
            <a:endParaRPr lang="en-US" altLang="ja-JP" smtClean="0"/>
          </a:p>
        </p:txBody>
      </p:sp>
      <p:sp>
        <p:nvSpPr>
          <p:cNvPr id="25606" name="テキスト ボックス 7"/>
          <p:cNvSpPr txBox="1">
            <a:spLocks noChangeArrowheads="1"/>
          </p:cNvSpPr>
          <p:nvPr/>
        </p:nvSpPr>
        <p:spPr bwMode="auto">
          <a:xfrm>
            <a:off x="714375" y="714375"/>
            <a:ext cx="244157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/>
              <a:t>Min-Ex</a:t>
            </a:r>
            <a:r>
              <a:rPr lang="ja-JP" altLang="en-US" dirty="0"/>
              <a:t>問題</a:t>
            </a:r>
            <a:endParaRPr lang="en-US" altLang="ja-JP" dirty="0"/>
          </a:p>
          <a:p>
            <a:r>
              <a:rPr lang="ja-JP" altLang="en-US" dirty="0"/>
              <a:t>遺伝子長</a:t>
            </a:r>
            <a:r>
              <a:rPr lang="en-US" altLang="ja-JP" dirty="0"/>
              <a:t>24</a:t>
            </a:r>
            <a:r>
              <a:rPr lang="ja-JP" altLang="en-US" dirty="0"/>
              <a:t>ビット</a:t>
            </a:r>
            <a:endParaRPr lang="en-US" altLang="ja-JP" dirty="0"/>
          </a:p>
          <a:p>
            <a:r>
              <a:rPr lang="en-US" altLang="ja-JP" dirty="0"/>
              <a:t>Population = 40</a:t>
            </a:r>
          </a:p>
          <a:p>
            <a:r>
              <a:rPr lang="en-US" altLang="ja-JP" dirty="0" err="1"/>
              <a:t>σ_share</a:t>
            </a:r>
            <a:r>
              <a:rPr lang="en-US" altLang="ja-JP" dirty="0"/>
              <a:t> = 0.158</a:t>
            </a:r>
          </a:p>
          <a:p>
            <a:r>
              <a:rPr lang="en-US" altLang="ja-JP" dirty="0"/>
              <a:t>Mutation operator </a:t>
            </a:r>
            <a:r>
              <a:rPr lang="ja-JP" altLang="en-US" dirty="0"/>
              <a:t>なし</a:t>
            </a:r>
            <a:endParaRPr lang="en-US" altLang="ja-JP" dirty="0"/>
          </a:p>
        </p:txBody>
      </p:sp>
      <p:sp>
        <p:nvSpPr>
          <p:cNvPr id="25607" name="テキスト ボックス 8"/>
          <p:cNvSpPr txBox="1">
            <a:spLocks noChangeArrowheads="1"/>
          </p:cNvSpPr>
          <p:nvPr/>
        </p:nvSpPr>
        <p:spPr bwMode="auto">
          <a:xfrm>
            <a:off x="3357563" y="5000625"/>
            <a:ext cx="1133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/>
              <a:t>50</a:t>
            </a:r>
            <a:r>
              <a:rPr lang="ja-JP" altLang="en-US"/>
              <a:t>試行後</a:t>
            </a:r>
          </a:p>
        </p:txBody>
      </p:sp>
      <p:sp>
        <p:nvSpPr>
          <p:cNvPr id="25608" name="テキスト ボックス 9"/>
          <p:cNvSpPr txBox="1">
            <a:spLocks noChangeArrowheads="1"/>
          </p:cNvSpPr>
          <p:nvPr/>
        </p:nvSpPr>
        <p:spPr bwMode="auto">
          <a:xfrm>
            <a:off x="6929438" y="4857750"/>
            <a:ext cx="1262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/>
              <a:t>500</a:t>
            </a:r>
            <a:r>
              <a:rPr lang="ja-JP" altLang="en-US"/>
              <a:t>試行後</a:t>
            </a:r>
          </a:p>
        </p:txBody>
      </p:sp>
      <p:sp>
        <p:nvSpPr>
          <p:cNvPr id="25609" name="テキスト ボックス 10"/>
          <p:cNvSpPr txBox="1">
            <a:spLocks noChangeArrowheads="1"/>
          </p:cNvSpPr>
          <p:nvPr/>
        </p:nvSpPr>
        <p:spPr bwMode="auto">
          <a:xfrm>
            <a:off x="785813" y="5643563"/>
            <a:ext cx="75009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/>
              <a:t>50</a:t>
            </a:r>
            <a:r>
              <a:rPr lang="ja-JP" altLang="en-US"/>
              <a:t>回くらいで多様性を持つ解ができることがわかる</a:t>
            </a:r>
            <a:endParaRPr lang="en-US" altLang="ja-JP"/>
          </a:p>
          <a:p>
            <a:r>
              <a:rPr lang="en-US" altLang="ja-JP"/>
              <a:t>Mutation</a:t>
            </a:r>
            <a:r>
              <a:rPr lang="ja-JP" altLang="en-US"/>
              <a:t>をしなくても多様性を保つことがわかる</a:t>
            </a:r>
          </a:p>
        </p:txBody>
      </p:sp>
      <p:sp>
        <p:nvSpPr>
          <p:cNvPr id="10" name="正方形/長方形 8"/>
          <p:cNvSpPr>
            <a:spLocks noChangeArrowheads="1"/>
          </p:cNvSpPr>
          <p:nvPr/>
        </p:nvSpPr>
        <p:spPr bwMode="auto">
          <a:xfrm>
            <a:off x="6032500" y="3206750"/>
            <a:ext cx="170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CC6600"/>
                </a:solidFill>
              </a:rPr>
              <a:t>500</a:t>
            </a:r>
            <a:r>
              <a:rPr lang="ja-JP" altLang="en-US" dirty="0">
                <a:solidFill>
                  <a:srgbClr val="CC6600"/>
                </a:solidFill>
              </a:rPr>
              <a:t> </a:t>
            </a:r>
            <a:r>
              <a:rPr lang="en-US" altLang="ja-JP" dirty="0">
                <a:solidFill>
                  <a:srgbClr val="CC6600"/>
                </a:solidFill>
              </a:rPr>
              <a:t>generation</a:t>
            </a:r>
            <a:endParaRPr lang="ja-JP" altLang="en-US" dirty="0">
              <a:solidFill>
                <a:srgbClr val="CC6600"/>
              </a:solidFill>
            </a:endParaRPr>
          </a:p>
        </p:txBody>
      </p:sp>
      <p:sp>
        <p:nvSpPr>
          <p:cNvPr id="11" name="正方形/長方形 7"/>
          <p:cNvSpPr>
            <a:spLocks noChangeArrowheads="1"/>
          </p:cNvSpPr>
          <p:nvPr/>
        </p:nvSpPr>
        <p:spPr bwMode="auto">
          <a:xfrm>
            <a:off x="2032000" y="3206750"/>
            <a:ext cx="158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CC6600"/>
                </a:solidFill>
              </a:rPr>
              <a:t>50</a:t>
            </a:r>
            <a:r>
              <a:rPr lang="ja-JP" altLang="en-US" dirty="0">
                <a:solidFill>
                  <a:srgbClr val="CC6600"/>
                </a:solidFill>
              </a:rPr>
              <a:t> </a:t>
            </a:r>
            <a:r>
              <a:rPr lang="en-US" altLang="ja-JP" dirty="0">
                <a:solidFill>
                  <a:srgbClr val="CC6600"/>
                </a:solidFill>
              </a:rPr>
              <a:t>generation</a:t>
            </a:r>
            <a:endParaRPr lang="ja-JP" altLang="en-US" dirty="0">
              <a:solidFill>
                <a:srgbClr val="CC6600"/>
              </a:solidFill>
            </a:endParaRPr>
          </a:p>
        </p:txBody>
      </p:sp>
      <p:sp>
        <p:nvSpPr>
          <p:cNvPr id="12" name="テキスト ボックス 7"/>
          <p:cNvSpPr txBox="1">
            <a:spLocks noChangeArrowheads="1"/>
          </p:cNvSpPr>
          <p:nvPr/>
        </p:nvSpPr>
        <p:spPr bwMode="auto">
          <a:xfrm>
            <a:off x="4578697" y="866775"/>
            <a:ext cx="361280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dirty="0" smtClean="0"/>
              <a:t>40</a:t>
            </a:r>
            <a:r>
              <a:rPr lang="ja-JP" altLang="en-US" dirty="0" smtClean="0"/>
              <a:t>個体をランダムに配置</a:t>
            </a:r>
            <a:r>
              <a:rPr lang="ja-JP" altLang="en-US" dirty="0"/>
              <a:t>する</a:t>
            </a:r>
            <a:r>
              <a:rPr lang="ja-JP" altLang="en-US" dirty="0" smtClean="0"/>
              <a:t>ところからはじめた結果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5.9.5  </a:t>
            </a:r>
            <a:r>
              <a:rPr lang="en-US" altLang="ja-JP" sz="2800" dirty="0" smtClean="0"/>
              <a:t>Simulation Results</a:t>
            </a:r>
            <a:r>
              <a:rPr lang="en-US" altLang="ja-JP" sz="2000" dirty="0" smtClean="0"/>
              <a:t>(2/2)</a:t>
            </a:r>
            <a:r>
              <a:rPr lang="ja-JP" altLang="en-US" dirty="0" smtClean="0"/>
              <a:t>　</a:t>
            </a:r>
          </a:p>
        </p:txBody>
      </p:sp>
      <p:pic>
        <p:nvPicPr>
          <p:cNvPr id="26627" name="コンテンツ プレースホルダ 5" descr="MODP0009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57188" y="1500188"/>
            <a:ext cx="4038600" cy="3373437"/>
          </a:xfrm>
        </p:spPr>
      </p:pic>
      <p:pic>
        <p:nvPicPr>
          <p:cNvPr id="26628" name="コンテンツ プレースホルダ 6" descr="MODP0010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357688" y="1500188"/>
            <a:ext cx="4038600" cy="3297237"/>
          </a:xfrm>
        </p:spPr>
      </p:pic>
      <p:sp>
        <p:nvSpPr>
          <p:cNvPr id="26629" name="スライド番号プレースホル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D4CD36-E243-469A-A3BF-887B67AD01E6}" type="slidenum">
              <a:rPr lang="en-US" altLang="ja-JP" smtClean="0"/>
              <a:pPr/>
              <a:t>16</a:t>
            </a:fld>
            <a:endParaRPr lang="en-US" altLang="ja-JP" smtClean="0"/>
          </a:p>
        </p:txBody>
      </p:sp>
      <p:sp>
        <p:nvSpPr>
          <p:cNvPr id="26630" name="テキスト ボックス 7"/>
          <p:cNvSpPr txBox="1">
            <a:spLocks noChangeArrowheads="1"/>
          </p:cNvSpPr>
          <p:nvPr/>
        </p:nvSpPr>
        <p:spPr bwMode="auto">
          <a:xfrm>
            <a:off x="714375" y="857250"/>
            <a:ext cx="2446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/>
              <a:t>Mutation operator </a:t>
            </a:r>
            <a:r>
              <a:rPr lang="ja-JP" altLang="en-US"/>
              <a:t>あり</a:t>
            </a:r>
            <a:endParaRPr lang="en-US" altLang="ja-JP"/>
          </a:p>
          <a:p>
            <a:r>
              <a:rPr lang="en-US" altLang="ja-JP"/>
              <a:t>Mutation</a:t>
            </a:r>
            <a:r>
              <a:rPr lang="ja-JP" altLang="en-US"/>
              <a:t>確率　：　</a:t>
            </a:r>
            <a:r>
              <a:rPr lang="en-US" altLang="ja-JP"/>
              <a:t>0.02</a:t>
            </a:r>
          </a:p>
          <a:p>
            <a:endParaRPr lang="en-US" altLang="ja-JP"/>
          </a:p>
        </p:txBody>
      </p:sp>
      <p:sp>
        <p:nvSpPr>
          <p:cNvPr id="26631" name="テキスト ボックス 10"/>
          <p:cNvSpPr txBox="1">
            <a:spLocks noChangeArrowheads="1"/>
          </p:cNvSpPr>
          <p:nvPr/>
        </p:nvSpPr>
        <p:spPr bwMode="auto">
          <a:xfrm>
            <a:off x="720303" y="4725144"/>
            <a:ext cx="7500938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dirty="0"/>
              <a:t>・エリート保存戦略をとってないからちょっと</a:t>
            </a:r>
            <a:r>
              <a:rPr lang="en-US" altLang="ja-JP" dirty="0"/>
              <a:t>1/</a:t>
            </a:r>
            <a:r>
              <a:rPr lang="ja-JP" altLang="en-US" dirty="0"/>
              <a:t>遺伝子長の</a:t>
            </a:r>
            <a:r>
              <a:rPr lang="en-US" altLang="ja-JP" dirty="0"/>
              <a:t>mutation</a:t>
            </a:r>
            <a:r>
              <a:rPr lang="ja-JP" altLang="en-US" dirty="0"/>
              <a:t>確率は</a:t>
            </a:r>
            <a:r>
              <a:rPr lang="en-US" altLang="ja-JP" dirty="0" smtClean="0"/>
              <a:t>destructive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ja-JP" altLang="en-US" dirty="0" smtClean="0"/>
              <a:t>パレート最適領域が</a:t>
            </a:r>
            <a:r>
              <a:rPr lang="en-US" altLang="ja-JP" dirty="0" smtClean="0"/>
              <a:t>mutation</a:t>
            </a:r>
            <a:r>
              <a:rPr lang="ja-JP" altLang="en-US" dirty="0" smtClean="0"/>
              <a:t>なしよりも小さい</a:t>
            </a:r>
            <a:endParaRPr lang="en-US" altLang="ja-JP" dirty="0"/>
          </a:p>
          <a:p>
            <a:endParaRPr lang="en-US" altLang="ja-JP" dirty="0"/>
          </a:p>
          <a:p>
            <a:pPr algn="ctr"/>
            <a:r>
              <a:rPr lang="ja-JP" altLang="en-US" dirty="0"/>
              <a:t>せっかく</a:t>
            </a:r>
            <a:r>
              <a:rPr lang="ja-JP" altLang="en-US" dirty="0" smtClean="0"/>
              <a:t>生まれたパレート最適フロントに近い解を失わずに</a:t>
            </a:r>
            <a:r>
              <a:rPr lang="ja-JP" altLang="en-US" dirty="0"/>
              <a:t>解</a:t>
            </a:r>
            <a:r>
              <a:rPr lang="ja-JP" altLang="en-US" dirty="0" smtClean="0"/>
              <a:t>探索するには</a:t>
            </a:r>
            <a:endParaRPr lang="en-US" altLang="ja-JP" dirty="0"/>
          </a:p>
          <a:p>
            <a:pPr algn="ctr"/>
            <a:r>
              <a:rPr lang="ja-JP" altLang="en-US" dirty="0"/>
              <a:t>　</a:t>
            </a:r>
            <a:r>
              <a:rPr lang="ja-JP" altLang="en-US" b="1" dirty="0"/>
              <a:t>→</a:t>
            </a:r>
            <a:r>
              <a:rPr lang="ja-JP" altLang="en-US" sz="2400" b="1" dirty="0"/>
              <a:t>エリート保存が必要だ！</a:t>
            </a:r>
            <a:r>
              <a:rPr lang="ja-JP" altLang="en-US" sz="1200" b="1" dirty="0"/>
              <a:t>（</a:t>
            </a:r>
            <a:r>
              <a:rPr lang="en-US" altLang="ja-JP" sz="1200" b="1" dirty="0"/>
              <a:t>NSGA2</a:t>
            </a:r>
            <a:r>
              <a:rPr lang="ja-JP" altLang="en-US" sz="1200" b="1" dirty="0"/>
              <a:t>につづく</a:t>
            </a:r>
            <a:r>
              <a:rPr lang="ja-JP" altLang="en-US" sz="1200" b="1" dirty="0" smtClean="0"/>
              <a:t>）</a:t>
            </a:r>
            <a:endParaRPr lang="en-US" altLang="ja-JP" b="1" dirty="0"/>
          </a:p>
        </p:txBody>
      </p:sp>
      <p:sp>
        <p:nvSpPr>
          <p:cNvPr id="26632" name="正方形/長方形 7"/>
          <p:cNvSpPr>
            <a:spLocks noChangeArrowheads="1"/>
          </p:cNvSpPr>
          <p:nvPr/>
        </p:nvSpPr>
        <p:spPr bwMode="auto">
          <a:xfrm>
            <a:off x="2000250" y="2643188"/>
            <a:ext cx="1595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CC6600"/>
                </a:solidFill>
              </a:rPr>
              <a:t>50</a:t>
            </a:r>
            <a:r>
              <a:rPr lang="ja-JP" altLang="en-US">
                <a:solidFill>
                  <a:srgbClr val="CC6600"/>
                </a:solidFill>
              </a:rPr>
              <a:t> </a:t>
            </a:r>
            <a:r>
              <a:rPr lang="en-US" altLang="ja-JP">
                <a:solidFill>
                  <a:srgbClr val="CC6600"/>
                </a:solidFill>
              </a:rPr>
              <a:t>generation</a:t>
            </a:r>
            <a:endParaRPr lang="ja-JP" altLang="en-US">
              <a:solidFill>
                <a:srgbClr val="CC6600"/>
              </a:solidFill>
            </a:endParaRPr>
          </a:p>
        </p:txBody>
      </p:sp>
      <p:sp>
        <p:nvSpPr>
          <p:cNvPr id="26633" name="正方形/長方形 8"/>
          <p:cNvSpPr>
            <a:spLocks noChangeArrowheads="1"/>
          </p:cNvSpPr>
          <p:nvPr/>
        </p:nvSpPr>
        <p:spPr bwMode="auto">
          <a:xfrm>
            <a:off x="6000750" y="2643188"/>
            <a:ext cx="1724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CC6600"/>
                </a:solidFill>
              </a:rPr>
              <a:t>500</a:t>
            </a:r>
            <a:r>
              <a:rPr lang="ja-JP" altLang="en-US">
                <a:solidFill>
                  <a:srgbClr val="CC6600"/>
                </a:solidFill>
              </a:rPr>
              <a:t> </a:t>
            </a:r>
            <a:r>
              <a:rPr lang="en-US" altLang="ja-JP">
                <a:solidFill>
                  <a:srgbClr val="CC6600"/>
                </a:solidFill>
              </a:rPr>
              <a:t>generation</a:t>
            </a:r>
            <a:endParaRPr lang="ja-JP" altLang="en-US">
              <a:solidFill>
                <a:srgbClr val="CC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円/楕円 11"/>
          <p:cNvSpPr/>
          <p:nvPr/>
        </p:nvSpPr>
        <p:spPr>
          <a:xfrm>
            <a:off x="285750" y="3000375"/>
            <a:ext cx="8715375" cy="2428875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253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5.9  NSGA</a:t>
            </a:r>
            <a:endParaRPr lang="ja-JP" altLang="en-US" smtClean="0"/>
          </a:p>
        </p:txBody>
      </p:sp>
      <p:sp>
        <p:nvSpPr>
          <p:cNvPr id="22532" name="コンテンツ プレースホルダ 2"/>
          <p:cNvSpPr>
            <a:spLocks noGrp="1"/>
          </p:cNvSpPr>
          <p:nvPr>
            <p:ph idx="1"/>
          </p:nvPr>
        </p:nvSpPr>
        <p:spPr>
          <a:xfrm>
            <a:off x="500063" y="2643188"/>
            <a:ext cx="8043862" cy="2643187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n-US" altLang="ja-JP" u="sng" dirty="0" smtClean="0"/>
          </a:p>
          <a:p>
            <a:pPr algn="ctr" eaLnBrk="1" hangingPunct="1">
              <a:buFontTx/>
              <a:buNone/>
            </a:pPr>
            <a:r>
              <a:rPr lang="ja-JP" altLang="en-US" u="sng" dirty="0" smtClean="0"/>
              <a:t>フロントごとでの</a:t>
            </a:r>
            <a:r>
              <a:rPr lang="en-US" altLang="ja-JP" u="sng" dirty="0" smtClean="0"/>
              <a:t>fitness </a:t>
            </a:r>
            <a:r>
              <a:rPr lang="ja-JP" altLang="en-US" u="sng" dirty="0" smtClean="0"/>
              <a:t>アサイン</a:t>
            </a:r>
            <a:endParaRPr lang="en-US" altLang="ja-JP" u="sng" dirty="0" smtClean="0"/>
          </a:p>
          <a:p>
            <a:pPr algn="ctr" eaLnBrk="1" hangingPunct="1">
              <a:buFontTx/>
              <a:buNone/>
            </a:pPr>
            <a:endParaRPr lang="en-US" altLang="ja-JP" sz="1800" dirty="0" smtClean="0"/>
          </a:p>
          <a:p>
            <a:pPr algn="ctr" eaLnBrk="1" hangingPunct="1">
              <a:buFontTx/>
              <a:buNone/>
            </a:pPr>
            <a:r>
              <a:rPr lang="ja-JP" altLang="en-US" u="sng" dirty="0" smtClean="0"/>
              <a:t>シェアリング</a:t>
            </a:r>
            <a:endParaRPr lang="en-US" altLang="ja-JP" u="sng" dirty="0" smtClean="0"/>
          </a:p>
          <a:p>
            <a:pPr lvl="3" eaLnBrk="1" hangingPunct="1">
              <a:buFontTx/>
              <a:buNone/>
            </a:pPr>
            <a:endParaRPr lang="en-US" altLang="ja-JP" sz="2400" dirty="0" smtClean="0"/>
          </a:p>
          <a:p>
            <a:pPr lvl="3" eaLnBrk="1" hangingPunct="1">
              <a:buFontTx/>
              <a:buNone/>
            </a:pPr>
            <a:endParaRPr lang="en-US" altLang="ja-JP" sz="2400" dirty="0" smtClean="0"/>
          </a:p>
        </p:txBody>
      </p:sp>
      <p:sp>
        <p:nvSpPr>
          <p:cNvPr id="22533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A29450-5B82-4C09-83EE-FCCADA7DF416}" type="slidenum">
              <a:rPr lang="en-US" altLang="ja-JP" smtClean="0"/>
              <a:pPr/>
              <a:t>1</a:t>
            </a:fld>
            <a:endParaRPr lang="en-US" altLang="ja-JP" smtClean="0"/>
          </a:p>
        </p:txBody>
      </p:sp>
      <p:sp>
        <p:nvSpPr>
          <p:cNvPr id="7" name="右矢印 6"/>
          <p:cNvSpPr/>
          <p:nvPr/>
        </p:nvSpPr>
        <p:spPr>
          <a:xfrm>
            <a:off x="5572125" y="3643313"/>
            <a:ext cx="2714625" cy="71437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/>
              <a:t>パレート解に近づく</a:t>
            </a:r>
          </a:p>
        </p:txBody>
      </p:sp>
      <p:sp>
        <p:nvSpPr>
          <p:cNvPr id="8" name="右矢印 7"/>
          <p:cNvSpPr/>
          <p:nvPr/>
        </p:nvSpPr>
        <p:spPr>
          <a:xfrm>
            <a:off x="5072063" y="4500563"/>
            <a:ext cx="2714625" cy="71437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/>
              <a:t>多様性を維持する</a:t>
            </a:r>
          </a:p>
        </p:txBody>
      </p:sp>
      <p:sp>
        <p:nvSpPr>
          <p:cNvPr id="22536" name="テキスト ボックス 9"/>
          <p:cNvSpPr txBox="1">
            <a:spLocks noChangeArrowheads="1"/>
          </p:cNvSpPr>
          <p:nvPr/>
        </p:nvSpPr>
        <p:spPr bwMode="auto">
          <a:xfrm>
            <a:off x="285750" y="714375"/>
            <a:ext cx="8572500" cy="12620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ja-JP" altLang="en-US" sz="2800" dirty="0">
                <a:solidFill>
                  <a:schemeClr val="accent6">
                    <a:lumMod val="10000"/>
                  </a:schemeClr>
                </a:solidFill>
              </a:rPr>
              <a:t>・</a:t>
            </a:r>
            <a:r>
              <a:rPr lang="en-US" altLang="ja-JP" sz="2800" dirty="0">
                <a:solidFill>
                  <a:schemeClr val="accent6">
                    <a:lumMod val="10000"/>
                  </a:schemeClr>
                </a:solidFill>
              </a:rPr>
              <a:t>NSGA</a:t>
            </a:r>
            <a:r>
              <a:rPr lang="ja-JP" altLang="en-US" sz="2000" dirty="0">
                <a:solidFill>
                  <a:schemeClr val="accent6">
                    <a:lumMod val="10000"/>
                  </a:schemeClr>
                </a:solidFill>
              </a:rPr>
              <a:t>（</a:t>
            </a:r>
            <a:r>
              <a:rPr lang="en-US" altLang="ja-JP" sz="2000" dirty="0">
                <a:solidFill>
                  <a:schemeClr val="accent6">
                    <a:lumMod val="10000"/>
                  </a:schemeClr>
                </a:solidFill>
              </a:rPr>
              <a:t>Non-dominated Sorting GA</a:t>
            </a:r>
            <a:r>
              <a:rPr lang="ja-JP" altLang="en-US" sz="2000" dirty="0">
                <a:solidFill>
                  <a:schemeClr val="accent6">
                    <a:lumMod val="10000"/>
                  </a:schemeClr>
                </a:solidFill>
              </a:rPr>
              <a:t>）</a:t>
            </a:r>
            <a:endParaRPr lang="en-US" altLang="ja-JP" sz="2000" dirty="0">
              <a:solidFill>
                <a:schemeClr val="accent6">
                  <a:lumMod val="10000"/>
                </a:schemeClr>
              </a:solidFill>
            </a:endParaRPr>
          </a:p>
          <a:p>
            <a:pPr lvl="1"/>
            <a:r>
              <a:rPr lang="en-US" altLang="ja-JP" sz="2400" dirty="0" err="1">
                <a:solidFill>
                  <a:schemeClr val="accent6">
                    <a:lumMod val="10000"/>
                  </a:schemeClr>
                </a:solidFill>
              </a:rPr>
              <a:t>Deb,Srinivas</a:t>
            </a:r>
            <a:r>
              <a:rPr lang="ja-JP" altLang="en-US" sz="2400" dirty="0" err="1">
                <a:solidFill>
                  <a:schemeClr val="accent6">
                    <a:lumMod val="10000"/>
                  </a:schemeClr>
                </a:solidFill>
              </a:rPr>
              <a:t>らが</a:t>
            </a:r>
            <a:r>
              <a:rPr lang="ja-JP" altLang="en-US" sz="2400" dirty="0">
                <a:solidFill>
                  <a:schemeClr val="accent6">
                    <a:lumMod val="10000"/>
                  </a:schemeClr>
                </a:solidFill>
              </a:rPr>
              <a:t>提案</a:t>
            </a:r>
            <a:endParaRPr lang="en-US" altLang="ja-JP" sz="2400" dirty="0">
              <a:solidFill>
                <a:schemeClr val="accent6">
                  <a:lumMod val="10000"/>
                </a:schemeClr>
              </a:solidFill>
            </a:endParaRPr>
          </a:p>
          <a:p>
            <a:pPr lvl="1"/>
            <a:r>
              <a:rPr lang="ja-JP" altLang="en-US" sz="2400" dirty="0">
                <a:solidFill>
                  <a:schemeClr val="accent6">
                    <a:lumMod val="10000"/>
                  </a:schemeClr>
                </a:solidFill>
              </a:rPr>
              <a:t>非優越ソート</a:t>
            </a:r>
            <a:r>
              <a:rPr lang="ja-JP" altLang="en-US" sz="2000" dirty="0">
                <a:solidFill>
                  <a:schemeClr val="accent6">
                    <a:lumMod val="10000"/>
                  </a:schemeClr>
                </a:solidFill>
              </a:rPr>
              <a:t>（</a:t>
            </a:r>
            <a:r>
              <a:rPr lang="en-US" altLang="ja-JP" sz="2000" dirty="0">
                <a:solidFill>
                  <a:schemeClr val="accent6">
                    <a:lumMod val="10000"/>
                  </a:schemeClr>
                </a:solidFill>
              </a:rPr>
              <a:t>non-dominated sorting</a:t>
            </a:r>
            <a:r>
              <a:rPr lang="ja-JP" altLang="en-US" sz="2000" dirty="0">
                <a:solidFill>
                  <a:schemeClr val="accent6">
                    <a:lumMod val="10000"/>
                  </a:schemeClr>
                </a:solidFill>
              </a:rPr>
              <a:t>）</a:t>
            </a:r>
            <a:r>
              <a:rPr lang="ja-JP" altLang="en-US" sz="2400" dirty="0">
                <a:solidFill>
                  <a:schemeClr val="accent6">
                    <a:lumMod val="10000"/>
                  </a:schemeClr>
                </a:solidFill>
              </a:rPr>
              <a:t>の概念に基づいて設計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57158" y="2857496"/>
            <a:ext cx="3329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NSGA</a:t>
            </a:r>
            <a:r>
              <a:rPr lang="ja-JP" alt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の</a:t>
            </a:r>
            <a:r>
              <a:rPr lang="en-US" altLang="ja-JP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r>
              <a:rPr lang="ja-JP" alt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大ポイント</a:t>
            </a:r>
            <a:endParaRPr lang="en-US" altLang="ja-JP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27" name="コンテンツ プレースホルダ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94533" y="3356992"/>
                <a:ext cx="8053932" cy="3071813"/>
              </a:xfrm>
              <a:solidFill>
                <a:srgbClr val="E9D9AD" mc:Ignorable=""/>
              </a:solidFill>
            </p:spPr>
            <p:txBody>
              <a:bodyPr/>
              <a:lstStyle/>
              <a:p>
                <a:pPr marL="457200" indent="-457200" eaLnBrk="1" hangingPunct="1">
                  <a:buFontTx/>
                  <a:buAutoNum type="arabicPeriod"/>
                </a:pPr>
                <a:r>
                  <a:rPr lang="ja-JP" altLang="en-US" sz="2000" dirty="0" smtClean="0"/>
                  <a:t>解を</a:t>
                </a:r>
                <a:r>
                  <a:rPr lang="en-US" altLang="ja-JP" sz="2000" dirty="0" smtClean="0"/>
                  <a:t>Front</a:t>
                </a:r>
                <a:r>
                  <a:rPr lang="ja-JP" altLang="en-US" sz="2000" dirty="0" smtClean="0"/>
                  <a:t>に分ける</a:t>
                </a:r>
                <a:endParaRPr lang="en-US" altLang="ja-JP" sz="2000" dirty="0" smtClean="0"/>
              </a:p>
              <a:p>
                <a:pPr marL="457200" indent="-457200" eaLnBrk="1" hangingPunct="1">
                  <a:buFontTx/>
                  <a:buAutoNum type="arabicPeriod"/>
                </a:pPr>
                <a:r>
                  <a:rPr lang="en-US" altLang="ja-JP" sz="2000" dirty="0" smtClean="0"/>
                  <a:t>Front 1</a:t>
                </a:r>
                <a:r>
                  <a:rPr lang="ja-JP" altLang="en-US" sz="2000" dirty="0" smtClean="0"/>
                  <a:t>に含まれる解に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i="1" dirty="0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en-US" altLang="ja-JP" i="1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ja-JP" sz="2000" i="1" dirty="0" smtClean="0">
                        <a:latin typeface="Cambria Math"/>
                      </a:rPr>
                      <m:t>=</m:t>
                    </m:r>
                    <m:r>
                      <a:rPr lang="en-US" altLang="ja-JP" sz="2000" i="1" dirty="0" smtClean="0">
                        <a:latin typeface="Cambria Math"/>
                      </a:rPr>
                      <m:t>N</m:t>
                    </m:r>
                    <m:d>
                      <m:dPr>
                        <m:ctrlPr>
                          <a:rPr lang="en-US" altLang="ja-JP" sz="20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000" i="1" dirty="0" smtClean="0">
                            <a:latin typeface="Cambria Math"/>
                          </a:rPr>
                          <m:t>poplation</m:t>
                        </m:r>
                        <m:r>
                          <a:rPr lang="en-US" altLang="ja-JP" sz="2000" i="1" dirty="0" smtClean="0">
                            <a:latin typeface="Cambria Math"/>
                          </a:rPr>
                          <m:t> </m:t>
                        </m:r>
                        <m:r>
                          <a:rPr lang="en-US" altLang="ja-JP" sz="2000" i="1" dirty="0" smtClean="0">
                            <a:latin typeface="Cambria Math"/>
                          </a:rPr>
                          <m:t>size</m:t>
                        </m:r>
                      </m:e>
                    </m:d>
                  </m:oMath>
                </a14:m>
                <a:r>
                  <a:rPr lang="ja-JP" altLang="en-US" sz="1800" dirty="0" smtClean="0"/>
                  <a:t>を割り当てる</a:t>
                </a:r>
                <a:endParaRPr lang="en-US" altLang="ja-JP" sz="1800" dirty="0" smtClean="0"/>
              </a:p>
              <a:p>
                <a:pPr marL="457200" indent="-457200" eaLnBrk="1" hangingPunct="1">
                  <a:buFontTx/>
                  <a:buAutoNum type="arabicPeriod"/>
                </a:pPr>
                <a:r>
                  <a:rPr lang="en-US" altLang="ja-JP" sz="2000" dirty="0" smtClean="0"/>
                  <a:t>Front 1</a:t>
                </a:r>
                <a:r>
                  <a:rPr lang="ja-JP" altLang="en-US" sz="2000" dirty="0" smtClean="0"/>
                  <a:t>の各解はニッチカウント</a:t>
                </a:r>
                <a14:m>
                  <m:oMath xmlns:m="http://schemas.openxmlformats.org/officeDocument/2006/math">
                    <m:r>
                      <a:rPr lang="en-US" altLang="ja-JP" sz="2000" i="1" dirty="0" smtClean="0">
                        <a:latin typeface="Cambria Math"/>
                      </a:rPr>
                      <m:t>nc</m:t>
                    </m:r>
                  </m:oMath>
                </a14:m>
                <a:r>
                  <a:rPr lang="ja-JP" altLang="en-US" sz="2000" dirty="0" smtClean="0"/>
                  <a:t>を計算する</a:t>
                </a:r>
                <a:endParaRPr lang="en-US" altLang="ja-JP" sz="1800" dirty="0" smtClean="0"/>
              </a:p>
              <a:p>
                <a:pPr marL="457200" indent="-457200" eaLnBrk="1" hangingPunct="1"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latin typeface="Cambria Math"/>
                          </a:rPr>
                          <m:t>F</m:t>
                        </m:r>
                        <m:r>
                          <a:rPr lang="en-US" altLang="ja-JP" sz="2000" i="1" dirty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altLang="ja-JP" sz="2000" i="1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ja-JP" sz="200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ja-JP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i="1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en-US" altLang="ja-JP" sz="2000" i="1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ja-JP" sz="2000" i="1" smtClean="0">
                        <a:latin typeface="Cambria Math"/>
                      </a:rPr>
                      <m:t>/</m:t>
                    </m:r>
                    <m:r>
                      <a:rPr lang="en-US" altLang="ja-JP" sz="2000" i="1" smtClean="0">
                        <a:latin typeface="Cambria Math"/>
                      </a:rPr>
                      <m:t>n</m:t>
                    </m:r>
                    <m:sSub>
                      <m:sSubPr>
                        <m:ctrlPr>
                          <a:rPr lang="en-US" altLang="ja-JP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i="1" smtClean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a:rPr lang="en-US" altLang="ja-JP" sz="2000" i="1" smtClean="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ja-JP" altLang="en-US" sz="2000" dirty="0" smtClean="0"/>
                  <a:t>を用いて</a:t>
                </a:r>
                <a:r>
                  <a:rPr lang="en-US" altLang="ja-JP" sz="2000" dirty="0" smtClean="0"/>
                  <a:t>fitness</a:t>
                </a:r>
                <a:r>
                  <a:rPr lang="ja-JP" altLang="en-US" sz="2000" dirty="0" smtClean="0"/>
                  <a:t>を再計算する</a:t>
                </a:r>
                <a:endParaRPr lang="en-US" altLang="ja-JP" sz="2000" dirty="0" smtClean="0"/>
              </a:p>
              <a:p>
                <a:pPr marL="857250" lvl="1" indent="-457200" eaLnBrk="1" hangingPunct="1">
                  <a:buFontTx/>
                  <a:buNone/>
                </a:pPr>
                <a:r>
                  <a:rPr lang="ja-JP" altLang="en-US" sz="1600" dirty="0" smtClean="0"/>
                  <a:t>（ここで </a:t>
                </a:r>
                <a:r>
                  <a:rPr lang="en-US" altLang="ja-JP" sz="1600" dirty="0" smtClean="0"/>
                  <a:t>front 1</a:t>
                </a:r>
                <a:r>
                  <a:rPr lang="ja-JP" altLang="en-US" sz="1600" dirty="0" smtClean="0"/>
                  <a:t>内で最も低い</a:t>
                </a:r>
                <a:r>
                  <a:rPr lang="en-US" altLang="ja-JP" sz="1600" dirty="0" smtClean="0"/>
                  <a:t>fitness</a:t>
                </a:r>
                <a:r>
                  <a:rPr lang="ja-JP" altLang="en-US" sz="1600" dirty="0" smtClean="0"/>
                  <a:t>を</a:t>
                </a:r>
                <a14:m>
                  <m:oMath xmlns:m="http://schemas.openxmlformats.org/officeDocument/2006/math">
                    <m:r>
                      <a:rPr lang="en-US" altLang="ja-JP" sz="2000" i="1" dirty="0" smtClean="0">
                        <a:latin typeface="Cambria Math"/>
                      </a:rPr>
                      <m:t>Fmin</m:t>
                    </m:r>
                  </m:oMath>
                </a14:m>
                <a:r>
                  <a:rPr lang="ja-JP" altLang="en-US" sz="1600" dirty="0" smtClean="0"/>
                  <a:t>とする）</a:t>
                </a:r>
                <a:endParaRPr lang="en-US" altLang="ja-JP" sz="1600" dirty="0" smtClean="0"/>
              </a:p>
              <a:p>
                <a:pPr marL="457200" indent="-457200" eaLnBrk="1" hangingPunct="1">
                  <a:buFontTx/>
                  <a:buAutoNum type="arabicPeriod" startAt="5"/>
                </a:pPr>
                <a:r>
                  <a:rPr lang="en-US" altLang="ja-JP" sz="2000" dirty="0" smtClean="0"/>
                  <a:t>Front 2</a:t>
                </a:r>
                <a:r>
                  <a:rPr lang="ja-JP" altLang="en-US" sz="2000" dirty="0" smtClean="0"/>
                  <a:t>内で</a:t>
                </a:r>
                <a14:m>
                  <m:oMath xmlns:m="http://schemas.openxmlformats.org/officeDocument/2006/math">
                    <m:r>
                      <a:rPr lang="en-US" altLang="ja-JP" sz="2000" i="1" dirty="0" smtClean="0">
                        <a:latin typeface="Cambria Math"/>
                      </a:rPr>
                      <m:t>fitness</m:t>
                    </m:r>
                    <m:r>
                      <a:rPr lang="en-US" altLang="ja-JP" sz="2000" i="1" dirty="0" smtClean="0">
                        <a:latin typeface="Cambria Math"/>
                      </a:rPr>
                      <m:t>=</m:t>
                    </m:r>
                    <m:r>
                      <a:rPr lang="en-US" altLang="ja-JP" sz="2000" i="1" dirty="0" smtClean="0">
                        <a:latin typeface="Cambria Math"/>
                      </a:rPr>
                      <m:t>Fmin</m:t>
                    </m:r>
                    <m:r>
                      <a:rPr lang="en-US" altLang="ja-JP" sz="2000" i="1" dirty="0" smtClean="0">
                        <a:latin typeface="Cambria Math"/>
                      </a:rPr>
                      <m:t>−</m:t>
                    </m:r>
                    <m:r>
                      <a:rPr lang="en-US" altLang="ja-JP" sz="2000" i="1" dirty="0" smtClean="0">
                        <a:latin typeface="Cambria Math"/>
                      </a:rPr>
                      <m:t>𝜀𝜀</m:t>
                    </m:r>
                  </m:oMath>
                </a14:m>
                <a:r>
                  <a:rPr lang="ja-JP" altLang="en-US" sz="2000" dirty="0" smtClean="0"/>
                  <a:t>を割り当てる</a:t>
                </a:r>
                <a:endParaRPr lang="en-US" altLang="ja-JP" sz="2000" dirty="0" smtClean="0"/>
              </a:p>
              <a:p>
                <a:pPr marL="457200" indent="-457200" eaLnBrk="1" hangingPunct="1">
                  <a:buFontTx/>
                  <a:buAutoNum type="arabicPeriod" startAt="5"/>
                </a:pPr>
                <a:r>
                  <a:rPr lang="ja-JP" altLang="en-US" sz="2000" dirty="0" smtClean="0"/>
                  <a:t>最終</a:t>
                </a:r>
                <a:r>
                  <a:rPr lang="en-US" altLang="ja-JP" sz="2000" dirty="0" smtClean="0"/>
                  <a:t>front</a:t>
                </a:r>
                <a:r>
                  <a:rPr lang="ja-JP" altLang="en-US" sz="2000" dirty="0" smtClean="0"/>
                  <a:t>になるまで</a:t>
                </a:r>
                <a:r>
                  <a:rPr lang="ja-JP" altLang="en-US" sz="2000" dirty="0"/>
                  <a:t>①</a:t>
                </a:r>
                <a:r>
                  <a:rPr lang="en-US" altLang="ja-JP" sz="2000" dirty="0" smtClean="0"/>
                  <a:t>fitness</a:t>
                </a:r>
                <a:r>
                  <a:rPr lang="ja-JP" altLang="en-US" sz="2000" dirty="0" smtClean="0"/>
                  <a:t>の割り当て→②ニッチカウントの計算→③</a:t>
                </a:r>
                <a:r>
                  <a:rPr lang="en-US" altLang="ja-JP" sz="2000" dirty="0" smtClean="0"/>
                  <a:t>fitness</a:t>
                </a:r>
                <a:r>
                  <a:rPr lang="ja-JP" altLang="en-US" sz="2000" dirty="0" smtClean="0"/>
                  <a:t>の再計算→④</a:t>
                </a:r>
                <a14:m>
                  <m:oMath xmlns:m="http://schemas.openxmlformats.org/officeDocument/2006/math">
                    <m:r>
                      <a:rPr lang="en-US" altLang="ja-JP" sz="2000" i="1" dirty="0" smtClean="0">
                        <a:latin typeface="Cambria Math"/>
                      </a:rPr>
                      <m:t>Fmin</m:t>
                    </m:r>
                  </m:oMath>
                </a14:m>
                <a:r>
                  <a:rPr lang="ja-JP" altLang="en-US" sz="1800" dirty="0" smtClean="0"/>
                  <a:t>の更新を繰り返す</a:t>
                </a:r>
                <a:endParaRPr lang="en-US" altLang="ja-JP" sz="3200" dirty="0" smtClean="0"/>
              </a:p>
            </p:txBody>
          </p:sp>
        </mc:Choice>
        <mc:Fallback>
          <p:sp>
            <p:nvSpPr>
              <p:cNvPr id="1027" name="コンテンツ プレースホル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4533" y="3356992"/>
                <a:ext cx="8053932" cy="3071813"/>
              </a:xfrm>
              <a:blipFill rotWithShape="1">
                <a:blip r:embed="rId3" cstate="print"/>
                <a:stretch>
                  <a:fillRect l="-757" t="-992" r="-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8" name="スライド番号プレースホル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0CD1FD-EED4-479D-AC72-797A10D99E0C}" type="slidenum">
              <a:rPr lang="en-US" altLang="ja-JP" smtClean="0"/>
              <a:pPr/>
              <a:t>2</a:t>
            </a:fld>
            <a:endParaRPr lang="en-US" altLang="ja-JP" smtClean="0"/>
          </a:p>
        </p:txBody>
      </p:sp>
      <p:sp>
        <p:nvSpPr>
          <p:cNvPr id="102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>
                <a:latin typeface="HGP創英角ﾎﾟｯﾌﾟ体" pitchFamily="50" charset="-128"/>
                <a:ea typeface="HGP創英角ﾎﾟｯﾌﾟ体" pitchFamily="50" charset="-128"/>
              </a:rPr>
              <a:t>Fitness</a:t>
            </a:r>
            <a:r>
              <a:rPr lang="ja-JP" altLang="en-US" dirty="0" smtClean="0">
                <a:latin typeface="HGP創英角ﾎﾟｯﾌﾟ体" pitchFamily="50" charset="-128"/>
                <a:ea typeface="HGP創英角ﾎﾟｯﾌﾟ体" pitchFamily="50" charset="-128"/>
              </a:rPr>
              <a:t>アサイン</a:t>
            </a:r>
            <a:r>
              <a:rPr lang="ja-JP" altLang="en-US" sz="2400" dirty="0" smtClean="0">
                <a:latin typeface="HGP創英角ﾎﾟｯﾌﾟ体" pitchFamily="50" charset="-128"/>
                <a:ea typeface="HGP創英角ﾎﾟｯﾌﾟ体" pitchFamily="50" charset="-128"/>
              </a:rPr>
              <a:t>（</a:t>
            </a:r>
            <a:r>
              <a:rPr lang="en-US" altLang="ja-JP" sz="2400" dirty="0" smtClean="0">
                <a:latin typeface="HGP創英角ﾎﾟｯﾌﾟ体" pitchFamily="50" charset="-128"/>
                <a:ea typeface="HGP創英角ﾎﾟｯﾌﾟ体" pitchFamily="50" charset="-128"/>
              </a:rPr>
              <a:t>1/6) </a:t>
            </a:r>
            <a:r>
              <a:rPr lang="ja-JP" altLang="en-US" sz="2400" dirty="0" smtClean="0">
                <a:latin typeface="HGP創英角ﾎﾟｯﾌﾟ体" pitchFamily="50" charset="-128"/>
                <a:ea typeface="HGP創英角ﾎﾟｯﾌﾟ体" pitchFamily="50" charset="-128"/>
              </a:rPr>
              <a:t>　</a:t>
            </a:r>
            <a:r>
              <a:rPr lang="en-US" altLang="ja-JP" sz="2400" dirty="0" smtClean="0">
                <a:latin typeface="HGP創英角ﾎﾟｯﾌﾟ体" pitchFamily="50" charset="-128"/>
                <a:ea typeface="HGP創英角ﾎﾟｯﾌﾟ体" pitchFamily="50" charset="-128"/>
              </a:rPr>
              <a:t>-</a:t>
            </a:r>
            <a:r>
              <a:rPr lang="ja-JP" altLang="en-US" sz="2400" dirty="0" smtClean="0">
                <a:latin typeface="HGP創英角ﾎﾟｯﾌﾟ体" pitchFamily="50" charset="-128"/>
                <a:ea typeface="HGP創英角ﾎﾟｯﾌﾟ体" pitchFamily="50" charset="-128"/>
              </a:rPr>
              <a:t>概要</a:t>
            </a:r>
            <a:r>
              <a:rPr lang="en-US" altLang="ja-JP" sz="2400" dirty="0" smtClean="0">
                <a:latin typeface="HGP創英角ﾎﾟｯﾌﾟ体" pitchFamily="50" charset="-128"/>
                <a:ea typeface="HGP創英角ﾎﾟｯﾌﾟ体" pitchFamily="50" charset="-128"/>
              </a:rPr>
              <a:t>-</a:t>
            </a:r>
            <a:endParaRPr lang="ja-JP" altLang="en-US" dirty="0" smtClean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pic>
        <p:nvPicPr>
          <p:cNvPr id="1030" name="Picture 2" descr="C:\Documents and Settings\main\デスクトップ\MODP\MODP0003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813" y="642938"/>
            <a:ext cx="4787610" cy="242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Fitness</a:t>
            </a:r>
            <a:r>
              <a:rPr kumimoji="1" lang="ja-JP" altLang="en-US" dirty="0" smtClean="0"/>
              <a:t>アサイン</a:t>
            </a:r>
            <a:r>
              <a:rPr kumimoji="1" lang="en-US" altLang="ja-JP" sz="2400" dirty="0" smtClean="0"/>
              <a:t>(2/6)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-26788" y="4581128"/>
                <a:ext cx="9144000" cy="1584176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romanLcPeriod"/>
                </a:pPr>
                <a:r>
                  <a:rPr lang="en-US" altLang="ja-JP" sz="2400" dirty="0" smtClean="0"/>
                  <a:t>Front1</a:t>
                </a:r>
                <a:r>
                  <a:rPr lang="ja-JP" altLang="en-US" sz="2400" dirty="0" smtClean="0"/>
                  <a:t>内の全ての解に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ja-JP" sz="2400" i="1" dirty="0">
                        <a:latin typeface="Cambria Math"/>
                      </a:rPr>
                      <m:t>=</m:t>
                    </m:r>
                    <m:r>
                      <a:rPr lang="en-US" altLang="ja-JP" sz="2400" i="1" dirty="0">
                        <a:latin typeface="Cambria Math"/>
                      </a:rPr>
                      <m:t>N</m:t>
                    </m:r>
                    <m:d>
                      <m:dPr>
                        <m:ctrlPr>
                          <a:rPr lang="en-US" altLang="ja-JP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i="1" dirty="0">
                            <a:latin typeface="Cambria Math"/>
                          </a:rPr>
                          <m:t>poplation</m:t>
                        </m:r>
                        <m:r>
                          <a:rPr lang="en-US" altLang="ja-JP" sz="2400" i="1" dirty="0">
                            <a:latin typeface="Cambria Math"/>
                          </a:rPr>
                          <m:t> </m:t>
                        </m:r>
                        <m:r>
                          <a:rPr lang="en-US" altLang="ja-JP" sz="2400" i="1" dirty="0">
                            <a:latin typeface="Cambria Math"/>
                          </a:rPr>
                          <m:t>size</m:t>
                        </m:r>
                      </m:e>
                    </m:d>
                  </m:oMath>
                </a14:m>
                <a:r>
                  <a:rPr kumimoji="1" lang="ja-JP" altLang="en-US" sz="2400" dirty="0" smtClean="0"/>
                  <a:t>を割り当てる</a:t>
                </a:r>
                <a:endParaRPr kumimoji="1" lang="en-US" altLang="ja-JP" sz="2400" dirty="0" smtClean="0"/>
              </a:p>
              <a:p>
                <a:pPr marL="400050" lvl="1" indent="0">
                  <a:buNone/>
                </a:pPr>
                <a:endParaRPr lang="en-US" altLang="ja-JP" sz="2000" dirty="0" smtClean="0"/>
              </a:p>
              <a:p>
                <a:pPr marL="400050" lvl="1" indent="0">
                  <a:buNone/>
                </a:pPr>
                <a:r>
                  <a:rPr lang="ja-JP" altLang="en-US" sz="2000" dirty="0" smtClean="0">
                    <a:solidFill>
                      <a:srgbClr val="002060" mc:Ignorable=""/>
                    </a:solidFill>
                  </a:rPr>
                  <a:t>○パレート最適解に近いところに高い</a:t>
                </a:r>
                <a:r>
                  <a:rPr lang="en-US" altLang="ja-JP" sz="2000" dirty="0" smtClean="0">
                    <a:solidFill>
                      <a:srgbClr val="002060" mc:Ignorable=""/>
                    </a:solidFill>
                  </a:rPr>
                  <a:t>fitness</a:t>
                </a:r>
              </a:p>
              <a:p>
                <a:pPr marL="400050" lvl="1" indent="0">
                  <a:buNone/>
                </a:pPr>
                <a:r>
                  <a:rPr lang="en-US" altLang="ja-JP" sz="2000" dirty="0" smtClean="0">
                    <a:solidFill>
                      <a:srgbClr val="002060" mc:Ignorable=""/>
                    </a:solidFill>
                  </a:rPr>
                  <a:t>×</a:t>
                </a:r>
                <a:r>
                  <a:rPr lang="ja-JP" altLang="en-US" sz="2000" dirty="0" smtClean="0">
                    <a:solidFill>
                      <a:srgbClr val="002060" mc:Ignorable=""/>
                    </a:solidFill>
                  </a:rPr>
                  <a:t>多様性を保つ</a:t>
                </a:r>
                <a:r>
                  <a:rPr lang="en-US" altLang="ja-JP" sz="2000" dirty="0" smtClean="0">
                    <a:solidFill>
                      <a:srgbClr val="002060" mc:Ignorable=""/>
                    </a:solidFill>
                  </a:rPr>
                  <a:t>fitness</a:t>
                </a:r>
                <a:r>
                  <a:rPr lang="ja-JP" altLang="en-US" sz="2000" dirty="0" smtClean="0">
                    <a:solidFill>
                      <a:srgbClr val="002060" mc:Ignorable=""/>
                    </a:solidFill>
                  </a:rPr>
                  <a:t>（混んでるとこもすいてるとこも同じになってる）</a:t>
                </a:r>
                <a:endParaRPr lang="en-US" altLang="ja-JP" sz="2000" dirty="0">
                  <a:solidFill>
                    <a:srgbClr val="002060" mc:Ignorable="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6788" y="4581128"/>
                <a:ext cx="9144000" cy="1584176"/>
              </a:xfrm>
              <a:blipFill rotWithShape="1">
                <a:blip r:embed="rId3" cstate="print"/>
                <a:stretch>
                  <a:fillRect l="-733" t="-3846" r="-1533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B337A5-8447-4444-8789-1CB9CCE63081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cxnSp>
        <p:nvCxnSpPr>
          <p:cNvPr id="6" name="直線矢印​​コネクタ 5"/>
          <p:cNvCxnSpPr/>
          <p:nvPr/>
        </p:nvCxnSpPr>
        <p:spPr>
          <a:xfrm flipV="1">
            <a:off x="1979712" y="764704"/>
            <a:ext cx="0" cy="3031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線矢印​​コネクタ 6"/>
          <p:cNvCxnSpPr/>
          <p:nvPr/>
        </p:nvCxnSpPr>
        <p:spPr>
          <a:xfrm>
            <a:off x="1979712" y="3789040"/>
            <a:ext cx="53285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583520" y="83671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</a:t>
            </a:r>
            <a:r>
              <a:rPr kumimoji="1" lang="en-US" altLang="ja-JP" sz="1200" dirty="0" smtClean="0"/>
              <a:t>2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08304" y="379669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</a:t>
            </a:r>
            <a:r>
              <a:rPr kumimoji="1" lang="en-US" altLang="ja-JP" sz="1200" dirty="0" smtClean="0"/>
              <a:t>1</a:t>
            </a:r>
            <a:endParaRPr kumimoji="1" lang="ja-JP" altLang="en-US" dirty="0"/>
          </a:p>
        </p:txBody>
      </p:sp>
      <p:sp>
        <p:nvSpPr>
          <p:cNvPr id="12" name="フリー​​フォーム 11"/>
          <p:cNvSpPr/>
          <p:nvPr/>
        </p:nvSpPr>
        <p:spPr>
          <a:xfrm>
            <a:off x="2304288" y="902208"/>
            <a:ext cx="4571968" cy="2310768"/>
          </a:xfrm>
          <a:custGeom>
            <a:avLst/>
            <a:gdLst>
              <a:gd name="connsiteX0" fmla="*/ 0 w 3121152"/>
              <a:gd name="connsiteY0" fmla="*/ 0 h 1463040"/>
              <a:gd name="connsiteX1" fmla="*/ 365760 w 3121152"/>
              <a:gd name="connsiteY1" fmla="*/ 768096 h 1463040"/>
              <a:gd name="connsiteX2" fmla="*/ 1560576 w 3121152"/>
              <a:gd name="connsiteY2" fmla="*/ 1341120 h 1463040"/>
              <a:gd name="connsiteX3" fmla="*/ 2950464 w 3121152"/>
              <a:gd name="connsiteY3" fmla="*/ 1450848 h 1463040"/>
              <a:gd name="connsiteX4" fmla="*/ 3121152 w 3121152"/>
              <a:gd name="connsiteY4" fmla="*/ 146304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1152" h="1463040">
                <a:moveTo>
                  <a:pt x="0" y="0"/>
                </a:moveTo>
                <a:cubicBezTo>
                  <a:pt x="52832" y="272288"/>
                  <a:pt x="105664" y="544576"/>
                  <a:pt x="365760" y="768096"/>
                </a:cubicBezTo>
                <a:cubicBezTo>
                  <a:pt x="625856" y="991616"/>
                  <a:pt x="1129792" y="1227328"/>
                  <a:pt x="1560576" y="1341120"/>
                </a:cubicBezTo>
                <a:cubicBezTo>
                  <a:pt x="1991360" y="1454912"/>
                  <a:pt x="2950464" y="1450848"/>
                  <a:pt x="2950464" y="1450848"/>
                </a:cubicBezTo>
                <a:lnTo>
                  <a:pt x="3121152" y="146304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​​フォーム 12"/>
          <p:cNvSpPr/>
          <p:nvPr/>
        </p:nvSpPr>
        <p:spPr>
          <a:xfrm>
            <a:off x="3352161" y="902208"/>
            <a:ext cx="3956143" cy="1436096"/>
          </a:xfrm>
          <a:custGeom>
            <a:avLst/>
            <a:gdLst>
              <a:gd name="connsiteX0" fmla="*/ 0 w 3121152"/>
              <a:gd name="connsiteY0" fmla="*/ 0 h 1463040"/>
              <a:gd name="connsiteX1" fmla="*/ 365760 w 3121152"/>
              <a:gd name="connsiteY1" fmla="*/ 768096 h 1463040"/>
              <a:gd name="connsiteX2" fmla="*/ 1560576 w 3121152"/>
              <a:gd name="connsiteY2" fmla="*/ 1341120 h 1463040"/>
              <a:gd name="connsiteX3" fmla="*/ 2950464 w 3121152"/>
              <a:gd name="connsiteY3" fmla="*/ 1450848 h 1463040"/>
              <a:gd name="connsiteX4" fmla="*/ 3121152 w 3121152"/>
              <a:gd name="connsiteY4" fmla="*/ 146304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1152" h="1463040">
                <a:moveTo>
                  <a:pt x="0" y="0"/>
                </a:moveTo>
                <a:cubicBezTo>
                  <a:pt x="52832" y="272288"/>
                  <a:pt x="105664" y="544576"/>
                  <a:pt x="365760" y="768096"/>
                </a:cubicBezTo>
                <a:cubicBezTo>
                  <a:pt x="625856" y="991616"/>
                  <a:pt x="1129792" y="1227328"/>
                  <a:pt x="1560576" y="1341120"/>
                </a:cubicBezTo>
                <a:cubicBezTo>
                  <a:pt x="1991360" y="1454912"/>
                  <a:pt x="2950464" y="1450848"/>
                  <a:pt x="2950464" y="1450848"/>
                </a:cubicBezTo>
                <a:lnTo>
                  <a:pt x="3121152" y="146304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​​ 13"/>
          <p:cNvSpPr/>
          <p:nvPr/>
        </p:nvSpPr>
        <p:spPr>
          <a:xfrm>
            <a:off x="2294738" y="133334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141431" y="302831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Front 1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41537" y="22807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Front 2</a:t>
            </a:r>
            <a:endParaRPr kumimoji="1" lang="ja-JP" altLang="en-US" dirty="0"/>
          </a:p>
        </p:txBody>
      </p:sp>
      <p:sp>
        <p:nvSpPr>
          <p:cNvPr id="25" name="円/楕円​​ 24"/>
          <p:cNvSpPr/>
          <p:nvPr/>
        </p:nvSpPr>
        <p:spPr>
          <a:xfrm>
            <a:off x="4294020" y="28257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7" name="円/楕円​​ 26"/>
          <p:cNvSpPr/>
          <p:nvPr/>
        </p:nvSpPr>
        <p:spPr>
          <a:xfrm>
            <a:off x="5026442" y="299258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8" name="円/楕円​​ 27"/>
          <p:cNvSpPr/>
          <p:nvPr/>
        </p:nvSpPr>
        <p:spPr>
          <a:xfrm>
            <a:off x="5724128" y="299258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29" name="円/楕円​​ 28"/>
          <p:cNvSpPr/>
          <p:nvPr/>
        </p:nvSpPr>
        <p:spPr>
          <a:xfrm>
            <a:off x="3352161" y="121520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30" name="円/楕円​​ 29"/>
          <p:cNvSpPr/>
          <p:nvPr/>
        </p:nvSpPr>
        <p:spPr>
          <a:xfrm>
            <a:off x="4823915" y="193325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31" name="円/楕円​​ 30"/>
          <p:cNvSpPr/>
          <p:nvPr/>
        </p:nvSpPr>
        <p:spPr>
          <a:xfrm>
            <a:off x="6523260" y="2135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733446" y="15133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10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956352" y="24517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10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082114" y="28032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10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875318" y="33525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10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12943" y="5373216"/>
            <a:ext cx="8640960" cy="86409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屈折矢印 36"/>
          <p:cNvSpPr/>
          <p:nvPr/>
        </p:nvSpPr>
        <p:spPr>
          <a:xfrm rot="5400000">
            <a:off x="1131290" y="6140434"/>
            <a:ext cx="418753" cy="444108"/>
          </a:xfrm>
          <a:prstGeom prst="bent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750393" y="6362488"/>
            <a:ext cx="6494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chemeClr val="accent6">
                    <a:lumMod val="25000"/>
                  </a:schemeClr>
                </a:solidFill>
              </a:rPr>
              <a:t>ニッチカウントを計算して、</a:t>
            </a:r>
            <a:r>
              <a:rPr kumimoji="1" lang="en-US" altLang="ja-JP" sz="2000" b="1" dirty="0" smtClean="0">
                <a:solidFill>
                  <a:schemeClr val="accent6">
                    <a:lumMod val="25000"/>
                  </a:schemeClr>
                </a:solidFill>
              </a:rPr>
              <a:t>fitness</a:t>
            </a:r>
            <a:r>
              <a:rPr lang="ja-JP" altLang="en-US" sz="2000" b="1" dirty="0" smtClean="0">
                <a:solidFill>
                  <a:schemeClr val="accent6">
                    <a:lumMod val="25000"/>
                  </a:schemeClr>
                </a:solidFill>
              </a:rPr>
              <a:t>に反映させる</a:t>
            </a:r>
            <a:endParaRPr kumimoji="1" lang="ja-JP" altLang="en-US" sz="2000" b="1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39" name="円/楕円​​ 38"/>
          <p:cNvSpPr/>
          <p:nvPr/>
        </p:nvSpPr>
        <p:spPr>
          <a:xfrm>
            <a:off x="4643915" y="988351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8</a:t>
            </a:r>
            <a:endParaRPr kumimoji="1" lang="ja-JP" altLang="en-US" dirty="0"/>
          </a:p>
        </p:txBody>
      </p:sp>
      <p:sp>
        <p:nvSpPr>
          <p:cNvPr id="40" name="円/楕円​​ 39"/>
          <p:cNvSpPr/>
          <p:nvPr/>
        </p:nvSpPr>
        <p:spPr>
          <a:xfrm>
            <a:off x="5902114" y="963202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41" name="円/楕円​​ 40"/>
          <p:cNvSpPr/>
          <p:nvPr/>
        </p:nvSpPr>
        <p:spPr>
          <a:xfrm>
            <a:off x="6026259" y="1575202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822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>
                <a:latin typeface="HGP創英角ﾎﾟｯﾌﾟ体" pitchFamily="50" charset="-128"/>
                <a:ea typeface="HGP創英角ﾎﾟｯﾌﾟ体" pitchFamily="50" charset="-128"/>
              </a:rPr>
              <a:t>Fitness</a:t>
            </a:r>
            <a:r>
              <a:rPr lang="ja-JP" altLang="en-US" dirty="0" smtClean="0">
                <a:latin typeface="HGP創英角ﾎﾟｯﾌﾟ体" pitchFamily="50" charset="-128"/>
                <a:ea typeface="HGP創英角ﾎﾟｯﾌﾟ体" pitchFamily="50" charset="-128"/>
              </a:rPr>
              <a:t>アサイン</a:t>
            </a:r>
            <a:r>
              <a:rPr lang="en-US" altLang="ja-JP" sz="2400" dirty="0" smtClean="0">
                <a:latin typeface="HGP創英角ﾎﾟｯﾌﾟ体" pitchFamily="50" charset="-128"/>
                <a:ea typeface="HGP創英角ﾎﾟｯﾌﾟ体" pitchFamily="50" charset="-128"/>
              </a:rPr>
              <a:t>(3/6)</a:t>
            </a:r>
            <a:r>
              <a:rPr lang="ja-JP" altLang="en-US" dirty="0" smtClean="0">
                <a:latin typeface="HGP創英角ﾎﾟｯﾌﾟ体" pitchFamily="50" charset="-128"/>
                <a:ea typeface="HGP創英角ﾎﾟｯﾌﾟ体" pitchFamily="50" charset="-128"/>
              </a:rPr>
              <a:t>　</a:t>
            </a:r>
            <a:r>
              <a:rPr lang="ja-JP" altLang="en-US" sz="2400" dirty="0" err="1" smtClean="0">
                <a:latin typeface="HGP創英角ﾎﾟｯﾌﾟ体" pitchFamily="50" charset="-128"/>
                <a:ea typeface="HGP創英角ﾎﾟｯﾌﾟ体" pitchFamily="50" charset="-128"/>
              </a:rPr>
              <a:t>ー</a:t>
            </a:r>
            <a:r>
              <a:rPr lang="ja-JP" altLang="en-US" sz="2400" dirty="0" smtClean="0">
                <a:latin typeface="HGP創英角ﾎﾟｯﾌﾟ体" pitchFamily="50" charset="-128"/>
                <a:ea typeface="HGP創英角ﾎﾟｯﾌﾟ体" pitchFamily="50" charset="-128"/>
              </a:rPr>
              <a:t>ニッチカウントの計算</a:t>
            </a:r>
            <a:r>
              <a:rPr lang="ja-JP" altLang="en-US" sz="2400" dirty="0" err="1" smtClean="0">
                <a:latin typeface="HGP創英角ﾎﾟｯﾌﾟ体" pitchFamily="50" charset="-128"/>
                <a:ea typeface="HGP創英角ﾎﾟｯﾌﾟ体" pitchFamily="50" charset="-128"/>
              </a:rPr>
              <a:t>ー</a:t>
            </a:r>
            <a:endParaRPr lang="ja-JP" altLang="en-US" dirty="0" smtClean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sp>
        <p:nvSpPr>
          <p:cNvPr id="2058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C30E38-07A7-4CD9-B8E7-40981DAB881C}" type="slidenum">
              <a:rPr lang="en-US" altLang="ja-JP" smtClean="0"/>
              <a:pPr/>
              <a:t>4</a:t>
            </a:fld>
            <a:endParaRPr lang="en-US" altLang="ja-JP" smtClean="0"/>
          </a:p>
        </p:txBody>
      </p:sp>
      <p:graphicFrame>
        <p:nvGraphicFramePr>
          <p:cNvPr id="2050" name="コンテンツ プレースホルダ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19347337"/>
              </p:ext>
            </p:extLst>
          </p:nvPr>
        </p:nvGraphicFramePr>
        <p:xfrm>
          <a:off x="5429250" y="2071688"/>
          <a:ext cx="3635654" cy="1340643"/>
        </p:xfrm>
        <a:graphic>
          <a:graphicData uri="http://schemas.openxmlformats.org/presentationml/2006/ole">
            <p:oleObj spid="_x0000_s2207" name="数式" r:id="rId4" imgW="1689100" imgH="558800" progId="Equation.3">
              <p:embed/>
            </p:oleObj>
          </a:graphicData>
        </a:graphic>
      </p:graphicFrame>
      <p:sp>
        <p:nvSpPr>
          <p:cNvPr id="2059" name="テキスト ボックス 5"/>
          <p:cNvSpPr txBox="1">
            <a:spLocks noChangeArrowheads="1"/>
          </p:cNvSpPr>
          <p:nvPr/>
        </p:nvSpPr>
        <p:spPr bwMode="auto">
          <a:xfrm>
            <a:off x="571500" y="928688"/>
            <a:ext cx="75834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/>
              <a:t>同</a:t>
            </a:r>
            <a:r>
              <a:rPr lang="en-US" altLang="ja-JP"/>
              <a:t>front</a:t>
            </a:r>
            <a:r>
              <a:rPr lang="ja-JP" altLang="en-US"/>
              <a:t>内の他の解とのユークリッド距離を計算する（以下の式は解</a:t>
            </a:r>
            <a:r>
              <a:rPr lang="en-US" altLang="ja-JP"/>
              <a:t>i</a:t>
            </a:r>
            <a:r>
              <a:rPr lang="ja-JP" altLang="en-US"/>
              <a:t>と</a:t>
            </a:r>
            <a:r>
              <a:rPr lang="en-US" altLang="ja-JP"/>
              <a:t>j</a:t>
            </a:r>
            <a:r>
              <a:rPr lang="ja-JP" altLang="en-US"/>
              <a:t>の距離</a:t>
            </a:r>
          </a:p>
        </p:txBody>
      </p:sp>
      <p:graphicFrame>
        <p:nvGraphicFramePr>
          <p:cNvPr id="205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43693874"/>
              </p:ext>
            </p:extLst>
          </p:nvPr>
        </p:nvGraphicFramePr>
        <p:xfrm>
          <a:off x="-21643" y="1974887"/>
          <a:ext cx="4885743" cy="1410330"/>
        </p:xfrm>
        <a:graphic>
          <a:graphicData uri="http://schemas.openxmlformats.org/presentationml/2006/ole">
            <p:oleObj spid="_x0000_s2208" name="数式" r:id="rId5" imgW="2641320" imgH="711000" progId="Equation.3">
              <p:embed/>
            </p:oleObj>
          </a:graphicData>
        </a:graphic>
      </p:graphicFrame>
      <p:sp>
        <p:nvSpPr>
          <p:cNvPr id="2060" name="テキスト ボックス 11"/>
          <p:cNvSpPr txBox="1">
            <a:spLocks noChangeArrowheads="1"/>
          </p:cNvSpPr>
          <p:nvPr/>
        </p:nvSpPr>
        <p:spPr bwMode="auto">
          <a:xfrm>
            <a:off x="428625" y="1701800"/>
            <a:ext cx="1819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/>
              <a:t>シェアリング関数</a:t>
            </a:r>
          </a:p>
        </p:txBody>
      </p:sp>
      <p:sp>
        <p:nvSpPr>
          <p:cNvPr id="2061" name="テキスト ボックス 12"/>
          <p:cNvSpPr txBox="1">
            <a:spLocks noChangeArrowheads="1"/>
          </p:cNvSpPr>
          <p:nvPr/>
        </p:nvSpPr>
        <p:spPr bwMode="auto">
          <a:xfrm>
            <a:off x="5539581" y="1701409"/>
            <a:ext cx="1779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dirty="0"/>
              <a:t>ユークリッド距離</a:t>
            </a:r>
          </a:p>
        </p:txBody>
      </p:sp>
      <p:sp>
        <p:nvSpPr>
          <p:cNvPr id="14" name="円/楕円 13"/>
          <p:cNvSpPr/>
          <p:nvPr/>
        </p:nvSpPr>
        <p:spPr>
          <a:xfrm>
            <a:off x="5857875" y="3643313"/>
            <a:ext cx="2571750" cy="257175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7037388" y="4822825"/>
            <a:ext cx="214312" cy="2143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17" name="直線コネクタ 16"/>
          <p:cNvCxnSpPr>
            <a:stCxn id="15" idx="2"/>
            <a:endCxn id="14" idx="2"/>
          </p:cNvCxnSpPr>
          <p:nvPr/>
        </p:nvCxnSpPr>
        <p:spPr>
          <a:xfrm rot="10800000">
            <a:off x="5857875" y="4929188"/>
            <a:ext cx="1179513" cy="158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中かっこ 17"/>
          <p:cNvSpPr/>
          <p:nvPr/>
        </p:nvSpPr>
        <p:spPr>
          <a:xfrm rot="16200000">
            <a:off x="6393656" y="4036219"/>
            <a:ext cx="214313" cy="128587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71925228"/>
              </p:ext>
            </p:extLst>
          </p:nvPr>
        </p:nvGraphicFramePr>
        <p:xfrm>
          <a:off x="6143039" y="4205711"/>
          <a:ext cx="717341" cy="473445"/>
        </p:xfrm>
        <a:graphic>
          <a:graphicData uri="http://schemas.openxmlformats.org/presentationml/2006/ole">
            <p:oleObj spid="_x0000_s2209" name="数式" r:id="rId6" imgW="355446" imgH="228501" progId="Equation.3">
              <p:embed/>
            </p:oleObj>
          </a:graphicData>
        </a:graphic>
      </p:graphicFrame>
      <p:sp>
        <p:nvSpPr>
          <p:cNvPr id="23" name="円/楕円 22"/>
          <p:cNvSpPr/>
          <p:nvPr/>
        </p:nvSpPr>
        <p:spPr>
          <a:xfrm>
            <a:off x="6429375" y="4000500"/>
            <a:ext cx="214313" cy="2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643563" y="5357813"/>
            <a:ext cx="214312" cy="214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7429500" y="5072063"/>
            <a:ext cx="214313" cy="214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7786688" y="5715000"/>
            <a:ext cx="214312" cy="2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070" name="Text Box 40"/>
          <p:cNvSpPr txBox="1">
            <a:spLocks noChangeArrowheads="1"/>
          </p:cNvSpPr>
          <p:nvPr/>
        </p:nvSpPr>
        <p:spPr bwMode="auto">
          <a:xfrm>
            <a:off x="5429250" y="5500688"/>
            <a:ext cx="5762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200" dirty="0" err="1"/>
              <a:t>Sh</a:t>
            </a:r>
            <a:r>
              <a:rPr lang="en-US" altLang="ja-JP" sz="1200" dirty="0"/>
              <a:t>=0</a:t>
            </a:r>
          </a:p>
        </p:txBody>
      </p:sp>
      <p:sp>
        <p:nvSpPr>
          <p:cNvPr id="2071" name="Text Box 40"/>
          <p:cNvSpPr txBox="1">
            <a:spLocks noChangeArrowheads="1"/>
          </p:cNvSpPr>
          <p:nvPr/>
        </p:nvSpPr>
        <p:spPr bwMode="auto">
          <a:xfrm>
            <a:off x="6572250" y="3643313"/>
            <a:ext cx="96440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100" dirty="0" err="1"/>
              <a:t>Sh</a:t>
            </a:r>
            <a:r>
              <a:rPr lang="en-US" altLang="ja-JP" sz="1100" dirty="0"/>
              <a:t>=0.2</a:t>
            </a:r>
          </a:p>
        </p:txBody>
      </p:sp>
      <p:sp>
        <p:nvSpPr>
          <p:cNvPr id="2072" name="Text Box 40"/>
          <p:cNvSpPr txBox="1">
            <a:spLocks noChangeArrowheads="1"/>
          </p:cNvSpPr>
          <p:nvPr/>
        </p:nvSpPr>
        <p:spPr bwMode="auto">
          <a:xfrm>
            <a:off x="7643813" y="5000625"/>
            <a:ext cx="78581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100"/>
              <a:t>Sh=0.8</a:t>
            </a:r>
          </a:p>
        </p:txBody>
      </p:sp>
      <p:sp>
        <p:nvSpPr>
          <p:cNvPr id="2073" name="Text Box 40"/>
          <p:cNvSpPr txBox="1">
            <a:spLocks noChangeArrowheads="1"/>
          </p:cNvSpPr>
          <p:nvPr/>
        </p:nvSpPr>
        <p:spPr bwMode="auto">
          <a:xfrm>
            <a:off x="8016002" y="5715000"/>
            <a:ext cx="81890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100" dirty="0" err="1"/>
              <a:t>Sh</a:t>
            </a:r>
            <a:r>
              <a:rPr lang="en-US" altLang="ja-JP" sz="1100" dirty="0"/>
              <a:t>=0.1</a:t>
            </a:r>
          </a:p>
        </p:txBody>
      </p:sp>
      <p:grpSp>
        <p:nvGrpSpPr>
          <p:cNvPr id="2074" name="Group 19"/>
          <p:cNvGrpSpPr>
            <a:grpSpLocks/>
          </p:cNvGrpSpPr>
          <p:nvPr/>
        </p:nvGrpSpPr>
        <p:grpSpPr bwMode="auto">
          <a:xfrm>
            <a:off x="2117725" y="3407405"/>
            <a:ext cx="3384550" cy="366713"/>
            <a:chOff x="703" y="2704"/>
            <a:chExt cx="2132" cy="231"/>
          </a:xfrm>
        </p:grpSpPr>
        <p:graphicFrame>
          <p:nvGraphicFramePr>
            <p:cNvPr id="2056" name="Object 16"/>
            <p:cNvGraphicFramePr>
              <a:graphicFrameLocks noChangeAspect="1"/>
            </p:cNvGraphicFramePr>
            <p:nvPr/>
          </p:nvGraphicFramePr>
          <p:xfrm>
            <a:off x="703" y="2720"/>
            <a:ext cx="317" cy="211"/>
          </p:xfrm>
          <a:graphic>
            <a:graphicData uri="http://schemas.openxmlformats.org/presentationml/2006/ole">
              <p:oleObj spid="_x0000_s2210" name="数式" r:id="rId7" imgW="342751" imgH="228501" progId="Equation.3">
                <p:embed/>
              </p:oleObj>
            </a:graphicData>
          </a:graphic>
        </p:graphicFrame>
        <p:sp>
          <p:nvSpPr>
            <p:cNvPr id="2078" name="Text Box 18"/>
            <p:cNvSpPr txBox="1">
              <a:spLocks noChangeArrowheads="1"/>
            </p:cNvSpPr>
            <p:nvPr/>
          </p:nvSpPr>
          <p:spPr bwMode="auto">
            <a:xfrm>
              <a:off x="975" y="2704"/>
              <a:ext cx="18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ja-JP" altLang="en-US" dirty="0"/>
                <a:t>：</a:t>
              </a:r>
              <a:r>
                <a:rPr lang="ja-JP" altLang="en-US" sz="1400" dirty="0"/>
                <a:t>シェアリング半径</a:t>
              </a:r>
            </a:p>
          </p:txBody>
        </p:sp>
      </p:grpSp>
      <p:sp>
        <p:nvSpPr>
          <p:cNvPr id="2075" name="Text Box 13"/>
          <p:cNvSpPr txBox="1">
            <a:spLocks noChangeArrowheads="1"/>
          </p:cNvSpPr>
          <p:nvPr/>
        </p:nvSpPr>
        <p:spPr bwMode="auto">
          <a:xfrm>
            <a:off x="500063" y="4051300"/>
            <a:ext cx="295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/>
              <a:t>ニッチカウント（混雑度）</a:t>
            </a:r>
          </a:p>
        </p:txBody>
      </p:sp>
      <p:graphicFrame>
        <p:nvGraphicFramePr>
          <p:cNvPr id="2053" name="Object 14"/>
          <p:cNvGraphicFramePr>
            <a:graphicFrameLocks noChangeAspect="1"/>
          </p:cNvGraphicFramePr>
          <p:nvPr/>
        </p:nvGraphicFramePr>
        <p:xfrm>
          <a:off x="571500" y="4411663"/>
          <a:ext cx="3744913" cy="1008062"/>
        </p:xfrm>
        <a:graphic>
          <a:graphicData uri="http://schemas.openxmlformats.org/presentationml/2006/ole">
            <p:oleObj spid="_x0000_s2211" name="数式" r:id="rId8" imgW="1219200" imgH="469900" progId="Equation.3">
              <p:embed/>
            </p:oleObj>
          </a:graphicData>
        </a:graphic>
      </p:graphicFrame>
      <p:grpSp>
        <p:nvGrpSpPr>
          <p:cNvPr id="2076" name="Group 26"/>
          <p:cNvGrpSpPr>
            <a:grpSpLocks/>
          </p:cNvGrpSpPr>
          <p:nvPr/>
        </p:nvGrpSpPr>
        <p:grpSpPr bwMode="auto">
          <a:xfrm>
            <a:off x="1292225" y="5419725"/>
            <a:ext cx="3292475" cy="366713"/>
            <a:chOff x="851" y="4061"/>
            <a:chExt cx="2074" cy="231"/>
          </a:xfrm>
        </p:grpSpPr>
        <p:graphicFrame>
          <p:nvGraphicFramePr>
            <p:cNvPr id="2054" name="Object 21"/>
            <p:cNvGraphicFramePr>
              <a:graphicFrameLocks noChangeAspect="1"/>
            </p:cNvGraphicFramePr>
            <p:nvPr/>
          </p:nvGraphicFramePr>
          <p:xfrm>
            <a:off x="851" y="4077"/>
            <a:ext cx="200" cy="211"/>
          </p:xfrm>
          <a:graphic>
            <a:graphicData uri="http://schemas.openxmlformats.org/presentationml/2006/ole">
              <p:oleObj spid="_x0000_s2212" name="数式" r:id="rId9" imgW="215806" imgH="228501" progId="Equation.3">
                <p:embed/>
              </p:oleObj>
            </a:graphicData>
          </a:graphic>
        </p:graphicFrame>
        <p:sp>
          <p:nvSpPr>
            <p:cNvPr id="2077" name="Text Box 22"/>
            <p:cNvSpPr txBox="1">
              <a:spLocks noChangeArrowheads="1"/>
            </p:cNvSpPr>
            <p:nvPr/>
          </p:nvSpPr>
          <p:spPr bwMode="auto">
            <a:xfrm>
              <a:off x="1065" y="4061"/>
              <a:ext cx="18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ja-JP" altLang="en-US"/>
                <a:t>：</a:t>
              </a:r>
              <a:r>
                <a:rPr lang="ja-JP" altLang="en-US" sz="1400"/>
                <a:t>ランク　　　　における個体の数</a:t>
              </a:r>
            </a:p>
          </p:txBody>
        </p:sp>
        <p:graphicFrame>
          <p:nvGraphicFramePr>
            <p:cNvPr id="2055" name="Object 25"/>
            <p:cNvGraphicFramePr>
              <a:graphicFrameLocks noChangeAspect="1"/>
            </p:cNvGraphicFramePr>
            <p:nvPr/>
          </p:nvGraphicFramePr>
          <p:xfrm>
            <a:off x="1565" y="4081"/>
            <a:ext cx="117" cy="211"/>
          </p:xfrm>
          <a:graphic>
            <a:graphicData uri="http://schemas.openxmlformats.org/presentationml/2006/ole">
              <p:oleObj spid="_x0000_s2213" name="数式" r:id="rId10" imgW="126890" imgH="228402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参考：シェアリング係数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DF380D-1662-4C9D-9DB9-9C0946CB76BA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55792993"/>
              </p:ext>
            </p:extLst>
          </p:nvPr>
        </p:nvGraphicFramePr>
        <p:xfrm>
          <a:off x="1979712" y="1772816"/>
          <a:ext cx="4488799" cy="1456630"/>
        </p:xfrm>
        <a:graphic>
          <a:graphicData uri="http://schemas.openxmlformats.org/presentationml/2006/ole">
            <p:oleObj spid="_x0000_s4157" name="数式" r:id="rId4" imgW="1752480" imgH="558720" progId="Equation.3">
              <p:embed/>
            </p:oleObj>
          </a:graphicData>
        </a:graphic>
      </p:graphicFrame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93164473"/>
              </p:ext>
            </p:extLst>
          </p:nvPr>
        </p:nvGraphicFramePr>
        <p:xfrm>
          <a:off x="3568700" y="3722688"/>
          <a:ext cx="1885950" cy="1157287"/>
        </p:xfrm>
        <a:graphic>
          <a:graphicData uri="http://schemas.openxmlformats.org/presentationml/2006/ole">
            <p:oleObj spid="_x0000_s4158" name="数式" r:id="rId5" imgW="736560" imgH="444240" progId="Equation.3">
              <p:embed/>
            </p:oleObj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539552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827584" y="980728"/>
                <a:ext cx="70567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ja-JP" sz="2400" i="1" dirty="0" smtClean="0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a:rPr lang="en-US" altLang="ja-JP" sz="2400" i="1" smtClean="0">
                            <a:latin typeface="Cambria Math"/>
                          </a:rPr>
                          <m:t>share</m:t>
                        </m:r>
                      </m:sub>
                    </m:sSub>
                  </m:oMath>
                </a14:m>
                <a:r>
                  <a:rPr kumimoji="1" lang="ja-JP" altLang="en-US" sz="2400" dirty="0" smtClean="0"/>
                  <a:t>は固定値を用いる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980728"/>
                <a:ext cx="7056784" cy="461665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t="-14474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6662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Fitness</a:t>
            </a:r>
            <a:r>
              <a:rPr kumimoji="1" lang="ja-JP" altLang="en-US" dirty="0" smtClean="0"/>
              <a:t>アサイン</a:t>
            </a:r>
            <a:r>
              <a:rPr kumimoji="1" lang="en-US" altLang="ja-JP" sz="2400" dirty="0" smtClean="0"/>
              <a:t>(4/6)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935546" y="4293096"/>
                <a:ext cx="7642050" cy="20162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ja-JP" sz="2400" dirty="0" smtClean="0"/>
                  <a:t>ii. Front1</a:t>
                </a:r>
                <a:r>
                  <a:rPr lang="ja-JP" altLang="en-US" sz="2400" dirty="0" smtClean="0"/>
                  <a:t>内の全ての解</a:t>
                </a:r>
                <a:r>
                  <a:rPr lang="ja-JP" altLang="en-US" sz="2400" dirty="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ja-JP" sz="2400" i="1" smtClean="0">
                        <a:latin typeface="Cambria Math"/>
                      </a:rPr>
                      <m:t>′</m:t>
                    </m:r>
                    <m:r>
                      <a:rPr lang="en-US" altLang="ja-JP" sz="24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ja-JP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 dirty="0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en-US" altLang="ja-JP" i="1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ja-JP" i="1" smtClean="0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altLang="ja-JP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 dirty="0" smtClean="0">
                            <a:latin typeface="Cambria Math"/>
                          </a:rPr>
                          <m:t>nc</m:t>
                        </m:r>
                      </m:e>
                      <m:sub>
                        <m:r>
                          <a:rPr lang="en-US" altLang="ja-JP" i="1" smtClean="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ja-JP" altLang="en-US" sz="2400" dirty="0"/>
                  <a:t>に</a:t>
                </a:r>
                <a:r>
                  <a:rPr lang="ja-JP" altLang="en-US" sz="2400" dirty="0" smtClean="0"/>
                  <a:t>更新</a:t>
                </a:r>
                <a:endParaRPr lang="en-US" altLang="ja-JP" sz="2400" dirty="0" smtClean="0"/>
              </a:p>
              <a:p>
                <a:pPr marL="800100" lvl="2" indent="0">
                  <a:buNone/>
                </a:pPr>
                <a:r>
                  <a:rPr lang="ja-JP" altLang="en-US" dirty="0" smtClean="0">
                    <a:solidFill>
                      <a:srgbClr val="002060" mc:Ignorable=""/>
                    </a:solidFill>
                  </a:rPr>
                  <a:t>→</a:t>
                </a:r>
                <a:r>
                  <a:rPr lang="en-US" altLang="ja-JP" dirty="0" err="1" smtClean="0">
                    <a:solidFill>
                      <a:srgbClr val="002060" mc:Ignorable=""/>
                    </a:solidFill>
                  </a:rPr>
                  <a:t>F</a:t>
                </a:r>
                <a:r>
                  <a:rPr lang="en-US" altLang="ja-JP" sz="1400" dirty="0" err="1" smtClean="0">
                    <a:solidFill>
                      <a:srgbClr val="002060" mc:Ignorable=""/>
                    </a:solidFill>
                  </a:rPr>
                  <a:t>min</a:t>
                </a:r>
                <a:r>
                  <a:rPr lang="ja-JP" altLang="en-US" sz="1200" dirty="0" smtClean="0">
                    <a:solidFill>
                      <a:srgbClr val="002060" mc:Ignorable=""/>
                    </a:solidFill>
                  </a:rPr>
                  <a:t>　</a:t>
                </a:r>
                <a:r>
                  <a:rPr lang="ja-JP" altLang="en-US" sz="2000" dirty="0" smtClean="0">
                    <a:solidFill>
                      <a:srgbClr val="002060" mc:Ignorable=""/>
                    </a:solidFill>
                  </a:rPr>
                  <a:t>を更新</a:t>
                </a:r>
                <a:endParaRPr lang="en-US" altLang="ja-JP" sz="1200" dirty="0" smtClean="0">
                  <a:solidFill>
                    <a:srgbClr val="002060" mc:Ignorable=""/>
                  </a:solidFill>
                </a:endParaRPr>
              </a:p>
              <a:p>
                <a:pPr marL="0" indent="0">
                  <a:buNone/>
                </a:pPr>
                <a:endParaRPr lang="en-US" altLang="ja-JP" sz="2000" dirty="0">
                  <a:solidFill>
                    <a:srgbClr val="002060" mc:Ignorable=""/>
                  </a:solidFill>
                </a:endParaRPr>
              </a:p>
              <a:p>
                <a:pPr marL="400050" lvl="1" indent="0">
                  <a:buNone/>
                </a:pPr>
                <a:r>
                  <a:rPr lang="ja-JP" altLang="en-US" sz="2000" dirty="0" smtClean="0">
                    <a:solidFill>
                      <a:srgbClr val="002060" mc:Ignorable=""/>
                    </a:solidFill>
                  </a:rPr>
                  <a:t>○最適解に近いところに高い</a:t>
                </a:r>
                <a:r>
                  <a:rPr lang="en-US" altLang="ja-JP" sz="2000" dirty="0" smtClean="0">
                    <a:solidFill>
                      <a:srgbClr val="002060" mc:Ignorable=""/>
                    </a:solidFill>
                  </a:rPr>
                  <a:t>fitness</a:t>
                </a:r>
              </a:p>
              <a:p>
                <a:pPr marL="400050" lvl="1" indent="0">
                  <a:buNone/>
                </a:pPr>
                <a:r>
                  <a:rPr lang="ja-JP" altLang="en-US" sz="2000" b="1" dirty="0">
                    <a:solidFill>
                      <a:srgbClr val="FF0000" mc:Ignorable=""/>
                    </a:solidFill>
                  </a:rPr>
                  <a:t>○</a:t>
                </a:r>
                <a:r>
                  <a:rPr lang="ja-JP" altLang="en-US" sz="2000" b="1" dirty="0" smtClean="0">
                    <a:solidFill>
                      <a:srgbClr val="FF0000" mc:Ignorable=""/>
                    </a:solidFill>
                  </a:rPr>
                  <a:t>多様性を保つ</a:t>
                </a:r>
                <a:r>
                  <a:rPr lang="en-US" altLang="ja-JP" sz="2000" b="1" dirty="0" smtClean="0">
                    <a:solidFill>
                      <a:srgbClr val="FF0000" mc:Ignorable=""/>
                    </a:solidFill>
                  </a:rPr>
                  <a:t>fitness</a:t>
                </a:r>
                <a:r>
                  <a:rPr lang="ja-JP" altLang="en-US" sz="2000" dirty="0" smtClean="0">
                    <a:solidFill>
                      <a:srgbClr val="002060" mc:Ignorable=""/>
                    </a:solidFill>
                  </a:rPr>
                  <a:t>（ニッチな解に高い</a:t>
                </a:r>
                <a:r>
                  <a:rPr lang="en-US" altLang="ja-JP" sz="2000" dirty="0" smtClean="0">
                    <a:solidFill>
                      <a:srgbClr val="002060" mc:Ignorable=""/>
                    </a:solidFill>
                  </a:rPr>
                  <a:t>fitness</a:t>
                </a:r>
                <a:r>
                  <a:rPr lang="ja-JP" altLang="en-US" sz="2000" dirty="0" smtClean="0">
                    <a:solidFill>
                      <a:srgbClr val="002060" mc:Ignorable=""/>
                    </a:solidFill>
                  </a:rPr>
                  <a:t>）</a:t>
                </a:r>
                <a:endParaRPr lang="en-US" altLang="ja-JP" sz="2000" dirty="0">
                  <a:solidFill>
                    <a:srgbClr val="002060" mc:Ignorable="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5546" y="4293096"/>
                <a:ext cx="7642050" cy="2016224"/>
              </a:xfrm>
              <a:blipFill rotWithShape="1">
                <a:blip r:embed="rId3" cstate="print"/>
                <a:stretch>
                  <a:fillRect l="-1196" t="-1813" b="-69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B337A5-8447-4444-8789-1CB9CCE63081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cxnSp>
        <p:nvCxnSpPr>
          <p:cNvPr id="6" name="直線矢印​​コネクタ 5"/>
          <p:cNvCxnSpPr/>
          <p:nvPr/>
        </p:nvCxnSpPr>
        <p:spPr>
          <a:xfrm flipV="1">
            <a:off x="1979712" y="764704"/>
            <a:ext cx="0" cy="3031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線矢印​​コネクタ 6"/>
          <p:cNvCxnSpPr/>
          <p:nvPr/>
        </p:nvCxnSpPr>
        <p:spPr>
          <a:xfrm>
            <a:off x="1979712" y="3789040"/>
            <a:ext cx="53285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583520" y="83671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</a:t>
            </a:r>
            <a:r>
              <a:rPr kumimoji="1" lang="en-US" altLang="ja-JP" sz="1200" dirty="0" smtClean="0"/>
              <a:t>2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08304" y="379669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</a:t>
            </a:r>
            <a:r>
              <a:rPr kumimoji="1" lang="en-US" altLang="ja-JP" sz="1200" dirty="0" smtClean="0"/>
              <a:t>1</a:t>
            </a:r>
            <a:endParaRPr kumimoji="1" lang="ja-JP" altLang="en-US" dirty="0"/>
          </a:p>
        </p:txBody>
      </p:sp>
      <p:sp>
        <p:nvSpPr>
          <p:cNvPr id="12" name="フリー​​フォーム 11"/>
          <p:cNvSpPr/>
          <p:nvPr/>
        </p:nvSpPr>
        <p:spPr>
          <a:xfrm>
            <a:off x="2304288" y="902208"/>
            <a:ext cx="4571968" cy="2310768"/>
          </a:xfrm>
          <a:custGeom>
            <a:avLst/>
            <a:gdLst>
              <a:gd name="connsiteX0" fmla="*/ 0 w 3121152"/>
              <a:gd name="connsiteY0" fmla="*/ 0 h 1463040"/>
              <a:gd name="connsiteX1" fmla="*/ 365760 w 3121152"/>
              <a:gd name="connsiteY1" fmla="*/ 768096 h 1463040"/>
              <a:gd name="connsiteX2" fmla="*/ 1560576 w 3121152"/>
              <a:gd name="connsiteY2" fmla="*/ 1341120 h 1463040"/>
              <a:gd name="connsiteX3" fmla="*/ 2950464 w 3121152"/>
              <a:gd name="connsiteY3" fmla="*/ 1450848 h 1463040"/>
              <a:gd name="connsiteX4" fmla="*/ 3121152 w 3121152"/>
              <a:gd name="connsiteY4" fmla="*/ 146304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1152" h="1463040">
                <a:moveTo>
                  <a:pt x="0" y="0"/>
                </a:moveTo>
                <a:cubicBezTo>
                  <a:pt x="52832" y="272288"/>
                  <a:pt x="105664" y="544576"/>
                  <a:pt x="365760" y="768096"/>
                </a:cubicBezTo>
                <a:cubicBezTo>
                  <a:pt x="625856" y="991616"/>
                  <a:pt x="1129792" y="1227328"/>
                  <a:pt x="1560576" y="1341120"/>
                </a:cubicBezTo>
                <a:cubicBezTo>
                  <a:pt x="1991360" y="1454912"/>
                  <a:pt x="2950464" y="1450848"/>
                  <a:pt x="2950464" y="1450848"/>
                </a:cubicBezTo>
                <a:lnTo>
                  <a:pt x="3121152" y="146304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​​フォーム 12"/>
          <p:cNvSpPr/>
          <p:nvPr/>
        </p:nvSpPr>
        <p:spPr>
          <a:xfrm>
            <a:off x="3352161" y="902208"/>
            <a:ext cx="3956143" cy="1436096"/>
          </a:xfrm>
          <a:custGeom>
            <a:avLst/>
            <a:gdLst>
              <a:gd name="connsiteX0" fmla="*/ 0 w 3121152"/>
              <a:gd name="connsiteY0" fmla="*/ 0 h 1463040"/>
              <a:gd name="connsiteX1" fmla="*/ 365760 w 3121152"/>
              <a:gd name="connsiteY1" fmla="*/ 768096 h 1463040"/>
              <a:gd name="connsiteX2" fmla="*/ 1560576 w 3121152"/>
              <a:gd name="connsiteY2" fmla="*/ 1341120 h 1463040"/>
              <a:gd name="connsiteX3" fmla="*/ 2950464 w 3121152"/>
              <a:gd name="connsiteY3" fmla="*/ 1450848 h 1463040"/>
              <a:gd name="connsiteX4" fmla="*/ 3121152 w 3121152"/>
              <a:gd name="connsiteY4" fmla="*/ 146304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1152" h="1463040">
                <a:moveTo>
                  <a:pt x="0" y="0"/>
                </a:moveTo>
                <a:cubicBezTo>
                  <a:pt x="52832" y="272288"/>
                  <a:pt x="105664" y="544576"/>
                  <a:pt x="365760" y="768096"/>
                </a:cubicBezTo>
                <a:cubicBezTo>
                  <a:pt x="625856" y="991616"/>
                  <a:pt x="1129792" y="1227328"/>
                  <a:pt x="1560576" y="1341120"/>
                </a:cubicBezTo>
                <a:cubicBezTo>
                  <a:pt x="1991360" y="1454912"/>
                  <a:pt x="2950464" y="1450848"/>
                  <a:pt x="2950464" y="1450848"/>
                </a:cubicBezTo>
                <a:lnTo>
                  <a:pt x="3121152" y="146304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​​ 13"/>
          <p:cNvSpPr/>
          <p:nvPr/>
        </p:nvSpPr>
        <p:spPr>
          <a:xfrm>
            <a:off x="2294738" y="133334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141431" y="302831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Front 1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41537" y="22807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Front 2</a:t>
            </a:r>
            <a:endParaRPr kumimoji="1" lang="ja-JP" altLang="en-US" dirty="0"/>
          </a:p>
        </p:txBody>
      </p:sp>
      <p:sp>
        <p:nvSpPr>
          <p:cNvPr id="25" name="円/楕円​​ 24"/>
          <p:cNvSpPr/>
          <p:nvPr/>
        </p:nvSpPr>
        <p:spPr>
          <a:xfrm>
            <a:off x="4294020" y="28257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7" name="円/楕円​​ 26"/>
          <p:cNvSpPr/>
          <p:nvPr/>
        </p:nvSpPr>
        <p:spPr>
          <a:xfrm>
            <a:off x="5026442" y="299258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8" name="円/楕円​​ 27"/>
          <p:cNvSpPr/>
          <p:nvPr/>
        </p:nvSpPr>
        <p:spPr>
          <a:xfrm>
            <a:off x="5724128" y="299258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29" name="円/楕円​​ 28"/>
          <p:cNvSpPr/>
          <p:nvPr/>
        </p:nvSpPr>
        <p:spPr>
          <a:xfrm>
            <a:off x="3352161" y="121520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30" name="円/楕円​​ 29"/>
          <p:cNvSpPr/>
          <p:nvPr/>
        </p:nvSpPr>
        <p:spPr>
          <a:xfrm>
            <a:off x="4823915" y="193325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31" name="円/楕円​​ 30"/>
          <p:cNvSpPr/>
          <p:nvPr/>
        </p:nvSpPr>
        <p:spPr>
          <a:xfrm>
            <a:off x="6523260" y="2135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733446" y="151334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trike="sngStrike" dirty="0" smtClean="0">
                <a:solidFill>
                  <a:srgbClr val="FF0000"/>
                </a:solidFill>
              </a:rPr>
              <a:t>10</a:t>
            </a:r>
            <a:r>
              <a:rPr kumimoji="1" lang="ja-JP" altLang="en-US" dirty="0" smtClean="0">
                <a:solidFill>
                  <a:srgbClr val="FF0000"/>
                </a:solidFill>
              </a:rPr>
              <a:t>→</a:t>
            </a:r>
            <a:r>
              <a:rPr kumimoji="1" lang="en-US" altLang="ja-JP" dirty="0" smtClean="0">
                <a:solidFill>
                  <a:srgbClr val="FF0000"/>
                </a:solidFill>
              </a:rPr>
              <a:t>10</a:t>
            </a:r>
            <a:endParaRPr kumimoji="1" lang="ja-JP" altLang="en-US" strike="sngStrike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956352" y="245174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trike="sngStrike" dirty="0" smtClean="0">
                <a:solidFill>
                  <a:srgbClr val="FF0000"/>
                </a:solidFill>
              </a:rPr>
              <a:t>10</a:t>
            </a:r>
            <a:r>
              <a:rPr kumimoji="1" lang="ja-JP" altLang="en-US" dirty="0" smtClean="0">
                <a:solidFill>
                  <a:srgbClr val="FF0000"/>
                </a:solidFill>
              </a:rPr>
              <a:t>→</a:t>
            </a:r>
            <a:r>
              <a:rPr kumimoji="1" lang="en-US" altLang="ja-JP" dirty="0" smtClean="0">
                <a:solidFill>
                  <a:srgbClr val="FF0000"/>
                </a:solidFill>
              </a:rPr>
              <a:t>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082114" y="280325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trike="sngStrike" dirty="0" smtClean="0">
                <a:solidFill>
                  <a:srgbClr val="FF0000"/>
                </a:solidFill>
              </a:rPr>
              <a:t>10</a:t>
            </a:r>
            <a:r>
              <a:rPr kumimoji="1" lang="ja-JP" altLang="en-US" dirty="0" smtClean="0">
                <a:solidFill>
                  <a:srgbClr val="FF0000"/>
                </a:solidFill>
              </a:rPr>
              <a:t>→</a:t>
            </a:r>
            <a:r>
              <a:rPr kumimoji="1" lang="en-US" altLang="ja-JP" dirty="0" smtClean="0">
                <a:solidFill>
                  <a:srgbClr val="FF0000"/>
                </a:solidFill>
              </a:rPr>
              <a:t>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875318" y="33525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trike="sngStrike" dirty="0" smtClean="0">
                <a:solidFill>
                  <a:srgbClr val="FF0000"/>
                </a:solidFill>
              </a:rPr>
              <a:t>10</a:t>
            </a:r>
            <a:r>
              <a:rPr kumimoji="1" lang="ja-JP" altLang="en-US" dirty="0" smtClean="0">
                <a:solidFill>
                  <a:srgbClr val="FF0000"/>
                </a:solidFill>
              </a:rPr>
              <a:t>→</a:t>
            </a:r>
            <a:r>
              <a:rPr kumimoji="1" lang="en-US" altLang="ja-JP" dirty="0" smtClean="0">
                <a:solidFill>
                  <a:srgbClr val="FF0000"/>
                </a:solidFill>
              </a:rPr>
              <a:t>3.5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154326" y="5517232"/>
            <a:ext cx="6487724" cy="86409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​​ 4"/>
          <p:cNvSpPr/>
          <p:nvPr/>
        </p:nvSpPr>
        <p:spPr>
          <a:xfrm>
            <a:off x="5386442" y="3352588"/>
            <a:ext cx="529895" cy="36933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​​ 7"/>
          <p:cNvSpPr/>
          <p:nvPr/>
        </p:nvSpPr>
        <p:spPr>
          <a:xfrm>
            <a:off x="5867897" y="3460451"/>
            <a:ext cx="439132" cy="18466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307029" y="3376262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>
                <a:solidFill>
                  <a:srgbClr val="002060"/>
                </a:solidFill>
              </a:rPr>
              <a:t>F</a:t>
            </a:r>
            <a:r>
              <a:rPr lang="en-US" altLang="ja-JP" sz="1200" b="1" dirty="0" err="1">
                <a:solidFill>
                  <a:srgbClr val="002060"/>
                </a:solidFill>
              </a:rPr>
              <a:t>min</a:t>
            </a:r>
            <a:endParaRPr lang="ja-JP" altLang="en-US" b="1" dirty="0"/>
          </a:p>
        </p:txBody>
      </p:sp>
      <p:sp>
        <p:nvSpPr>
          <p:cNvPr id="37" name="円/楕円​​ 36"/>
          <p:cNvSpPr/>
          <p:nvPr/>
        </p:nvSpPr>
        <p:spPr>
          <a:xfrm>
            <a:off x="4643915" y="988351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8</a:t>
            </a:r>
            <a:endParaRPr kumimoji="1" lang="ja-JP" altLang="en-US" dirty="0"/>
          </a:p>
        </p:txBody>
      </p:sp>
      <p:sp>
        <p:nvSpPr>
          <p:cNvPr id="38" name="円/楕円​​ 37"/>
          <p:cNvSpPr/>
          <p:nvPr/>
        </p:nvSpPr>
        <p:spPr>
          <a:xfrm>
            <a:off x="5902114" y="963202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39" name="円/楕円​​ 38"/>
          <p:cNvSpPr/>
          <p:nvPr/>
        </p:nvSpPr>
        <p:spPr>
          <a:xfrm>
            <a:off x="6026259" y="1575202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90988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Fitness</a:t>
            </a:r>
            <a:r>
              <a:rPr kumimoji="1" lang="ja-JP" altLang="en-US" dirty="0" smtClean="0"/>
              <a:t>アサイン</a:t>
            </a:r>
            <a:r>
              <a:rPr kumimoji="1" lang="en-US" altLang="ja-JP" sz="2400" dirty="0" smtClean="0"/>
              <a:t>(5/6)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384714" y="4581128"/>
                <a:ext cx="8411115" cy="15841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ja-JP" sz="2400" dirty="0" smtClean="0"/>
                  <a:t>iii. Front2</a:t>
                </a:r>
                <a:r>
                  <a:rPr lang="ja-JP" altLang="en-US" sz="2400" dirty="0" smtClean="0"/>
                  <a:t>内の全ての解に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</a:rPr>
                      <m:t>F</m:t>
                    </m:r>
                    <m:r>
                      <a:rPr lang="en-US" altLang="ja-JP" sz="24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ja-JP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 dirty="0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en-US" altLang="ja-JP" i="1" smtClean="0">
                            <a:latin typeface="Cambria Math"/>
                          </a:rPr>
                          <m:t>min</m:t>
                        </m:r>
                      </m:sub>
                    </m:sSub>
                    <m:r>
                      <a:rPr lang="en-US" altLang="ja-JP" i="1" smtClean="0">
                        <a:latin typeface="Cambria Math"/>
                      </a:rPr>
                      <m:t>−</m:t>
                    </m:r>
                    <m:r>
                      <a:rPr lang="en-US" altLang="ja-JP" i="1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ja-JP" altLang="en-US" sz="2400" dirty="0" smtClean="0"/>
                  <a:t>を割り当てる</a:t>
                </a:r>
                <a:endParaRPr lang="en-US" altLang="ja-JP" sz="2400" dirty="0"/>
              </a:p>
              <a:p>
                <a:pPr marL="400050" lvl="1" indent="0">
                  <a:buNone/>
                </a:pPr>
                <a:r>
                  <a:rPr lang="en-US" altLang="ja-JP" sz="2000" dirty="0" smtClean="0">
                    <a:solidFill>
                      <a:srgbClr val="002060" mc:Ignorable=""/>
                    </a:solidFill>
                  </a:rPr>
                  <a:t>Front2</a:t>
                </a:r>
                <a:r>
                  <a:rPr lang="ja-JP" altLang="en-US" sz="2000" dirty="0" smtClean="0">
                    <a:solidFill>
                      <a:srgbClr val="002060" mc:Ignorable=""/>
                    </a:solidFill>
                  </a:rPr>
                  <a:t>のどの解も</a:t>
                </a:r>
                <a:r>
                  <a:rPr lang="en-US" altLang="ja-JP" sz="2000" dirty="0" smtClean="0">
                    <a:solidFill>
                      <a:srgbClr val="002060" mc:Ignorable=""/>
                    </a:solidFill>
                  </a:rPr>
                  <a:t>Front1</a:t>
                </a:r>
                <a:r>
                  <a:rPr lang="ja-JP" altLang="en-US" sz="2000" dirty="0" smtClean="0">
                    <a:solidFill>
                      <a:srgbClr val="002060" mc:Ignorable=""/>
                    </a:solidFill>
                  </a:rPr>
                  <a:t>の最小解より低い</a:t>
                </a:r>
                <a:r>
                  <a:rPr lang="en-US" altLang="ja-JP" sz="2000" dirty="0" smtClean="0">
                    <a:solidFill>
                      <a:srgbClr val="002060" mc:Ignorable=""/>
                    </a:solidFill>
                  </a:rPr>
                  <a:t>fitness</a:t>
                </a:r>
                <a:r>
                  <a:rPr lang="ja-JP" altLang="en-US" sz="2000" dirty="0" smtClean="0">
                    <a:solidFill>
                      <a:srgbClr val="002060" mc:Ignorable=""/>
                    </a:solidFill>
                  </a:rPr>
                  <a:t>を持つようにする</a:t>
                </a:r>
                <a:r>
                  <a:rPr lang="ja-JP" altLang="en-US" sz="900" dirty="0" smtClean="0">
                    <a:solidFill>
                      <a:srgbClr val="002060" mc:Ignorable=""/>
                    </a:solidFill>
                  </a:rPr>
                  <a:t>　</a:t>
                </a:r>
                <a:endParaRPr lang="en-US" altLang="ja-JP" sz="900" dirty="0" smtClean="0">
                  <a:solidFill>
                    <a:srgbClr val="002060" mc:Ignorable=""/>
                  </a:solidFill>
                </a:endParaRPr>
              </a:p>
              <a:p>
                <a:pPr marL="400050" lvl="1" indent="0">
                  <a:buNone/>
                </a:pPr>
                <a:endParaRPr lang="en-US" altLang="ja-JP" sz="800" dirty="0">
                  <a:solidFill>
                    <a:srgbClr val="002060" mc:Ignorable=""/>
                  </a:solidFill>
                </a:endParaRPr>
              </a:p>
              <a:p>
                <a:pPr marL="400050" lvl="1" indent="0">
                  <a:buNone/>
                </a:pPr>
                <a:endParaRPr lang="en-US" altLang="ja-JP" sz="800" dirty="0" smtClean="0">
                  <a:solidFill>
                    <a:srgbClr val="002060" mc:Ignorable=""/>
                  </a:solidFill>
                </a:endParaRPr>
              </a:p>
              <a:p>
                <a:pPr marL="400050" lvl="1" indent="0" algn="ctr">
                  <a:buNone/>
                </a:pPr>
                <a:r>
                  <a:rPr lang="ja-JP" altLang="en-US" sz="2400" dirty="0" smtClean="0">
                    <a:solidFill>
                      <a:srgbClr val="002060" mc:Ignorable=""/>
                    </a:solidFill>
                  </a:rPr>
                  <a:t>あとは最終フロントまで</a:t>
                </a:r>
                <a:r>
                  <a:rPr lang="en-US" altLang="ja-JP" sz="2400" dirty="0" smtClean="0">
                    <a:solidFill>
                      <a:srgbClr val="002060" mc:Ignorable=""/>
                    </a:solidFill>
                  </a:rPr>
                  <a:t>ii</a:t>
                </a:r>
                <a:r>
                  <a:rPr lang="ja-JP" altLang="en-US" sz="2400" dirty="0" smtClean="0">
                    <a:solidFill>
                      <a:srgbClr val="002060" mc:Ignorable=""/>
                    </a:solidFill>
                  </a:rPr>
                  <a:t>と</a:t>
                </a:r>
                <a:r>
                  <a:rPr lang="en-US" altLang="ja-JP" sz="2400" dirty="0" smtClean="0">
                    <a:solidFill>
                      <a:srgbClr val="002060" mc:Ignorable=""/>
                    </a:solidFill>
                  </a:rPr>
                  <a:t>iii</a:t>
                </a:r>
                <a:r>
                  <a:rPr lang="ja-JP" altLang="en-US" sz="2400" dirty="0" smtClean="0">
                    <a:solidFill>
                      <a:srgbClr val="002060" mc:Ignorable=""/>
                    </a:solidFill>
                  </a:rPr>
                  <a:t>の繰り返し</a:t>
                </a:r>
                <a:endParaRPr lang="en-US" altLang="ja-JP" sz="2000" dirty="0" smtClean="0">
                  <a:solidFill>
                    <a:srgbClr val="002060" mc:Ignorable=""/>
                  </a:solidFill>
                </a:endParaRPr>
              </a:p>
              <a:p>
                <a:pPr marL="0" indent="0">
                  <a:buNone/>
                </a:pPr>
                <a:endParaRPr lang="en-US" altLang="ja-JP" sz="2000" dirty="0">
                  <a:solidFill>
                    <a:srgbClr val="002060" mc:Ignorable="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4714" y="4581128"/>
                <a:ext cx="8411115" cy="1584176"/>
              </a:xfrm>
              <a:blipFill rotWithShape="1">
                <a:blip r:embed="rId3" cstate="print"/>
                <a:stretch>
                  <a:fillRect l="-1087" t="-4231" r="-1014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B337A5-8447-4444-8789-1CB9CCE63081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cxnSp>
        <p:nvCxnSpPr>
          <p:cNvPr id="6" name="直線矢印​​コネクタ 5"/>
          <p:cNvCxnSpPr/>
          <p:nvPr/>
        </p:nvCxnSpPr>
        <p:spPr>
          <a:xfrm flipV="1">
            <a:off x="1979712" y="764704"/>
            <a:ext cx="0" cy="3031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線矢印​​コネクタ 6"/>
          <p:cNvCxnSpPr/>
          <p:nvPr/>
        </p:nvCxnSpPr>
        <p:spPr>
          <a:xfrm>
            <a:off x="1979712" y="3789040"/>
            <a:ext cx="53285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583520" y="83671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</a:t>
            </a:r>
            <a:r>
              <a:rPr kumimoji="1" lang="en-US" altLang="ja-JP" sz="1200" dirty="0" smtClean="0"/>
              <a:t>2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08304" y="379669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</a:t>
            </a:r>
            <a:r>
              <a:rPr kumimoji="1" lang="en-US" altLang="ja-JP" sz="1200" dirty="0" smtClean="0"/>
              <a:t>1</a:t>
            </a:r>
            <a:endParaRPr kumimoji="1" lang="ja-JP" altLang="en-US" dirty="0"/>
          </a:p>
        </p:txBody>
      </p:sp>
      <p:sp>
        <p:nvSpPr>
          <p:cNvPr id="12" name="フリー​​フォーム 11"/>
          <p:cNvSpPr/>
          <p:nvPr/>
        </p:nvSpPr>
        <p:spPr>
          <a:xfrm>
            <a:off x="2304288" y="902208"/>
            <a:ext cx="4571968" cy="2310768"/>
          </a:xfrm>
          <a:custGeom>
            <a:avLst/>
            <a:gdLst>
              <a:gd name="connsiteX0" fmla="*/ 0 w 3121152"/>
              <a:gd name="connsiteY0" fmla="*/ 0 h 1463040"/>
              <a:gd name="connsiteX1" fmla="*/ 365760 w 3121152"/>
              <a:gd name="connsiteY1" fmla="*/ 768096 h 1463040"/>
              <a:gd name="connsiteX2" fmla="*/ 1560576 w 3121152"/>
              <a:gd name="connsiteY2" fmla="*/ 1341120 h 1463040"/>
              <a:gd name="connsiteX3" fmla="*/ 2950464 w 3121152"/>
              <a:gd name="connsiteY3" fmla="*/ 1450848 h 1463040"/>
              <a:gd name="connsiteX4" fmla="*/ 3121152 w 3121152"/>
              <a:gd name="connsiteY4" fmla="*/ 146304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1152" h="1463040">
                <a:moveTo>
                  <a:pt x="0" y="0"/>
                </a:moveTo>
                <a:cubicBezTo>
                  <a:pt x="52832" y="272288"/>
                  <a:pt x="105664" y="544576"/>
                  <a:pt x="365760" y="768096"/>
                </a:cubicBezTo>
                <a:cubicBezTo>
                  <a:pt x="625856" y="991616"/>
                  <a:pt x="1129792" y="1227328"/>
                  <a:pt x="1560576" y="1341120"/>
                </a:cubicBezTo>
                <a:cubicBezTo>
                  <a:pt x="1991360" y="1454912"/>
                  <a:pt x="2950464" y="1450848"/>
                  <a:pt x="2950464" y="1450848"/>
                </a:cubicBezTo>
                <a:lnTo>
                  <a:pt x="3121152" y="146304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​​フォーム 12"/>
          <p:cNvSpPr/>
          <p:nvPr/>
        </p:nvSpPr>
        <p:spPr>
          <a:xfrm>
            <a:off x="3352161" y="902208"/>
            <a:ext cx="3956143" cy="1436096"/>
          </a:xfrm>
          <a:custGeom>
            <a:avLst/>
            <a:gdLst>
              <a:gd name="connsiteX0" fmla="*/ 0 w 3121152"/>
              <a:gd name="connsiteY0" fmla="*/ 0 h 1463040"/>
              <a:gd name="connsiteX1" fmla="*/ 365760 w 3121152"/>
              <a:gd name="connsiteY1" fmla="*/ 768096 h 1463040"/>
              <a:gd name="connsiteX2" fmla="*/ 1560576 w 3121152"/>
              <a:gd name="connsiteY2" fmla="*/ 1341120 h 1463040"/>
              <a:gd name="connsiteX3" fmla="*/ 2950464 w 3121152"/>
              <a:gd name="connsiteY3" fmla="*/ 1450848 h 1463040"/>
              <a:gd name="connsiteX4" fmla="*/ 3121152 w 3121152"/>
              <a:gd name="connsiteY4" fmla="*/ 146304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1152" h="1463040">
                <a:moveTo>
                  <a:pt x="0" y="0"/>
                </a:moveTo>
                <a:cubicBezTo>
                  <a:pt x="52832" y="272288"/>
                  <a:pt x="105664" y="544576"/>
                  <a:pt x="365760" y="768096"/>
                </a:cubicBezTo>
                <a:cubicBezTo>
                  <a:pt x="625856" y="991616"/>
                  <a:pt x="1129792" y="1227328"/>
                  <a:pt x="1560576" y="1341120"/>
                </a:cubicBezTo>
                <a:cubicBezTo>
                  <a:pt x="1991360" y="1454912"/>
                  <a:pt x="2950464" y="1450848"/>
                  <a:pt x="2950464" y="1450848"/>
                </a:cubicBezTo>
                <a:lnTo>
                  <a:pt x="3121152" y="146304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​​ 13"/>
          <p:cNvSpPr/>
          <p:nvPr/>
        </p:nvSpPr>
        <p:spPr>
          <a:xfrm>
            <a:off x="2294738" y="133334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141431" y="302831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Front 1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41537" y="22807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Front 2</a:t>
            </a:r>
            <a:endParaRPr kumimoji="1" lang="ja-JP" altLang="en-US" dirty="0"/>
          </a:p>
        </p:txBody>
      </p:sp>
      <p:sp>
        <p:nvSpPr>
          <p:cNvPr id="25" name="円/楕円​​ 24"/>
          <p:cNvSpPr/>
          <p:nvPr/>
        </p:nvSpPr>
        <p:spPr>
          <a:xfrm>
            <a:off x="4294020" y="28257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7" name="円/楕円​​ 26"/>
          <p:cNvSpPr/>
          <p:nvPr/>
        </p:nvSpPr>
        <p:spPr>
          <a:xfrm>
            <a:off x="5026442" y="299258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8" name="円/楕円​​ 27"/>
          <p:cNvSpPr/>
          <p:nvPr/>
        </p:nvSpPr>
        <p:spPr>
          <a:xfrm>
            <a:off x="5724128" y="299258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29" name="円/楕円​​ 28"/>
          <p:cNvSpPr/>
          <p:nvPr/>
        </p:nvSpPr>
        <p:spPr>
          <a:xfrm>
            <a:off x="3352161" y="121520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30" name="円/楕円​​ 29"/>
          <p:cNvSpPr/>
          <p:nvPr/>
        </p:nvSpPr>
        <p:spPr>
          <a:xfrm>
            <a:off x="4823915" y="193325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31" name="円/楕円​​ 30"/>
          <p:cNvSpPr/>
          <p:nvPr/>
        </p:nvSpPr>
        <p:spPr>
          <a:xfrm>
            <a:off x="6523260" y="2135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733446" y="15133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2060"/>
                </a:solidFill>
              </a:rPr>
              <a:t>10</a:t>
            </a:r>
            <a:endParaRPr kumimoji="1" lang="ja-JP" altLang="en-US" strike="sngStrike" dirty="0">
              <a:solidFill>
                <a:srgbClr val="00206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956352" y="2451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2060"/>
                </a:solidFill>
              </a:rPr>
              <a:t>4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082114" y="28032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2060"/>
                </a:solidFill>
              </a:rPr>
              <a:t>4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875318" y="335258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2060"/>
                </a:solidFill>
              </a:rPr>
              <a:t>3.5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35779" y="102137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3.3</a:t>
            </a:r>
            <a:endParaRPr kumimoji="1" lang="ja-JP" altLang="en-US" strike="sngStrike" dirty="0">
              <a:solidFill>
                <a:srgbClr val="FF000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046218" y="16202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3.3</a:t>
            </a:r>
            <a:endParaRPr kumimoji="1" lang="ja-JP" altLang="en-US" strike="sngStrike" dirty="0">
              <a:solidFill>
                <a:srgbClr val="FF000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826845" y="192507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3.3</a:t>
            </a:r>
            <a:endParaRPr kumimoji="1" lang="ja-JP" altLang="en-US" strike="sngStrike" dirty="0">
              <a:solidFill>
                <a:srgbClr val="FF0000"/>
              </a:solidFill>
            </a:endParaRPr>
          </a:p>
        </p:txBody>
      </p:sp>
      <p:sp>
        <p:nvSpPr>
          <p:cNvPr id="36" name="円/楕円​​ 35"/>
          <p:cNvSpPr/>
          <p:nvPr/>
        </p:nvSpPr>
        <p:spPr>
          <a:xfrm>
            <a:off x="4643915" y="988351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8</a:t>
            </a:r>
            <a:endParaRPr kumimoji="1" lang="ja-JP" altLang="en-US" dirty="0"/>
          </a:p>
        </p:txBody>
      </p:sp>
      <p:sp>
        <p:nvSpPr>
          <p:cNvPr id="39" name="円/楕円​​ 38"/>
          <p:cNvSpPr/>
          <p:nvPr/>
        </p:nvSpPr>
        <p:spPr>
          <a:xfrm>
            <a:off x="5902114" y="963202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40" name="円/楕円​​ 39"/>
          <p:cNvSpPr/>
          <p:nvPr/>
        </p:nvSpPr>
        <p:spPr>
          <a:xfrm>
            <a:off x="6026259" y="1575202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58018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28625" y="857250"/>
            <a:ext cx="8043863" cy="50006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ja-JP" sz="2000" dirty="0" smtClean="0"/>
              <a:t>Step 1 </a:t>
            </a:r>
            <a:r>
              <a:rPr lang="ja-JP" altLang="en-US" sz="2000" dirty="0" smtClean="0"/>
              <a:t>シェアリング半径　　　と　　を決定し，初期化をする</a:t>
            </a:r>
            <a:endParaRPr lang="en-US" altLang="ja-JP" sz="2000" dirty="0" smtClean="0"/>
          </a:p>
          <a:p>
            <a:pPr lvl="1" eaLnBrk="1" hangingPunct="1">
              <a:buFontTx/>
              <a:buNone/>
            </a:pPr>
            <a:r>
              <a:rPr lang="en-US" altLang="ja-JP" sz="1600" dirty="0" smtClean="0"/>
              <a:t>	</a:t>
            </a:r>
          </a:p>
          <a:p>
            <a:pPr lvl="1" eaLnBrk="1" hangingPunct="1">
              <a:buFontTx/>
              <a:buNone/>
            </a:pPr>
            <a:endParaRPr lang="en-US" altLang="ja-JP" sz="1600" dirty="0" smtClean="0"/>
          </a:p>
          <a:p>
            <a:pPr lvl="1" eaLnBrk="1" hangingPunct="1">
              <a:buFontTx/>
              <a:buNone/>
            </a:pPr>
            <a:endParaRPr lang="en-US" altLang="ja-JP" sz="1600" dirty="0" smtClean="0"/>
          </a:p>
          <a:p>
            <a:pPr eaLnBrk="1" hangingPunct="1">
              <a:buFontTx/>
              <a:buNone/>
            </a:pPr>
            <a:r>
              <a:rPr lang="en-US" altLang="ja-JP" sz="2000" dirty="0" smtClean="0"/>
              <a:t>Step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2 population</a:t>
            </a:r>
            <a:r>
              <a:rPr lang="ja-JP" altLang="en-US" sz="2000" dirty="0" smtClean="0"/>
              <a:t>をフロントに分ける</a:t>
            </a:r>
            <a:endParaRPr lang="en-US" altLang="ja-JP" sz="2000" dirty="0" smtClean="0"/>
          </a:p>
          <a:p>
            <a:pPr eaLnBrk="1" hangingPunct="1">
              <a:buFontTx/>
              <a:buNone/>
            </a:pPr>
            <a:endParaRPr lang="en-US" altLang="ja-JP" sz="2000" dirty="0" smtClean="0"/>
          </a:p>
          <a:p>
            <a:pPr eaLnBrk="1" hangingPunct="1">
              <a:buFontTx/>
              <a:buNone/>
            </a:pPr>
            <a:r>
              <a:rPr lang="en-US" altLang="ja-JP" sz="2000" dirty="0" smtClean="0"/>
              <a:t>Step 3 For each q </a:t>
            </a:r>
            <a:r>
              <a:rPr lang="ja-JP" altLang="en-US" sz="2000" dirty="0" smtClean="0"/>
              <a:t>∊</a:t>
            </a:r>
            <a:r>
              <a:rPr lang="en-US" altLang="ja-JP" sz="2000" dirty="0" err="1" smtClean="0"/>
              <a:t>Pj</a:t>
            </a:r>
            <a:endParaRPr lang="en-US" altLang="ja-JP" sz="2000" dirty="0" smtClean="0"/>
          </a:p>
          <a:p>
            <a:pPr lvl="1" eaLnBrk="1" hangingPunct="1">
              <a:buFontTx/>
              <a:buNone/>
            </a:pPr>
            <a:r>
              <a:rPr lang="en-US" altLang="ja-JP" sz="1600" dirty="0" smtClean="0"/>
              <a:t>Step 3a </a:t>
            </a:r>
          </a:p>
          <a:p>
            <a:pPr lvl="1" eaLnBrk="1" hangingPunct="1">
              <a:buFontTx/>
              <a:buNone/>
            </a:pPr>
            <a:r>
              <a:rPr lang="en-US" altLang="ja-JP" sz="1600" dirty="0" smtClean="0"/>
              <a:t>Step 3b</a:t>
            </a:r>
          </a:p>
          <a:p>
            <a:pPr lvl="1" eaLnBrk="1" hangingPunct="1">
              <a:buFontTx/>
              <a:buNone/>
            </a:pPr>
            <a:r>
              <a:rPr lang="en-US" altLang="ja-JP" sz="1600" dirty="0" smtClean="0"/>
              <a:t>Step 3c</a:t>
            </a:r>
          </a:p>
          <a:p>
            <a:pPr lvl="1" eaLnBrk="1" hangingPunct="1">
              <a:buFontTx/>
              <a:buNone/>
            </a:pPr>
            <a:endParaRPr lang="en-US" altLang="ja-JP" sz="1600" dirty="0" smtClean="0"/>
          </a:p>
          <a:p>
            <a:pPr eaLnBrk="1" hangingPunct="1">
              <a:buFontTx/>
              <a:buNone/>
            </a:pPr>
            <a:r>
              <a:rPr lang="en-US" altLang="ja-JP" sz="2000" dirty="0" smtClean="0"/>
              <a:t>Step 4</a:t>
            </a:r>
          </a:p>
          <a:p>
            <a:pPr eaLnBrk="1" hangingPunct="1">
              <a:buFontTx/>
              <a:buNone/>
            </a:pPr>
            <a:endParaRPr lang="en-US" altLang="ja-JP" sz="2000" dirty="0" smtClean="0"/>
          </a:p>
          <a:p>
            <a:pPr eaLnBrk="1" hangingPunct="1">
              <a:buFontTx/>
              <a:buNone/>
            </a:pPr>
            <a:endParaRPr lang="en-US" altLang="ja-JP" sz="2000" dirty="0" smtClean="0"/>
          </a:p>
          <a:p>
            <a:pPr eaLnBrk="1" hangingPunct="1">
              <a:buFontTx/>
              <a:buNone/>
            </a:pPr>
            <a:r>
              <a:rPr lang="en-US" altLang="ja-JP" sz="2000" dirty="0" smtClean="0"/>
              <a:t>Step 5  </a:t>
            </a:r>
            <a:r>
              <a:rPr lang="ja-JP" altLang="en-US" sz="2000" dirty="0" smtClean="0"/>
              <a:t>最終</a:t>
            </a:r>
            <a:r>
              <a:rPr lang="en-US" altLang="ja-JP" sz="2000" dirty="0" smtClean="0"/>
              <a:t>front</a:t>
            </a:r>
            <a:r>
              <a:rPr lang="ja-JP" altLang="en-US" sz="2000" dirty="0" smtClean="0"/>
              <a:t>でない限り</a:t>
            </a:r>
            <a:r>
              <a:rPr lang="en-US" altLang="ja-JP" sz="2000" dirty="0" smtClean="0"/>
              <a:t>step3</a:t>
            </a:r>
            <a:r>
              <a:rPr lang="ja-JP" altLang="en-US" sz="2000" dirty="0" smtClean="0"/>
              <a:t>に戻る</a:t>
            </a:r>
            <a:endParaRPr lang="en-US" altLang="ja-JP" sz="2000" dirty="0" smtClean="0"/>
          </a:p>
        </p:txBody>
      </p:sp>
      <p:sp>
        <p:nvSpPr>
          <p:cNvPr id="3082" name="スライド番号プレースホル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37F0CD-7B43-4F82-9D97-E46D7FEF9F0C}" type="slidenum">
              <a:rPr lang="en-US" altLang="ja-JP" smtClean="0"/>
              <a:pPr/>
              <a:t>8</a:t>
            </a:fld>
            <a:endParaRPr lang="en-US" altLang="ja-JP" smtClean="0"/>
          </a:p>
        </p:txBody>
      </p:sp>
      <p:sp>
        <p:nvSpPr>
          <p:cNvPr id="3083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Fitness</a:t>
            </a:r>
            <a:r>
              <a:rPr lang="ja-JP" altLang="en-US" dirty="0" smtClean="0"/>
              <a:t>アサイン</a:t>
            </a:r>
            <a:r>
              <a:rPr lang="en-US" altLang="ja-JP" sz="2400" dirty="0" smtClean="0"/>
              <a:t>(6/6)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–</a:t>
            </a:r>
            <a:r>
              <a:rPr lang="ja-JP" altLang="en-US" sz="2000" dirty="0" smtClean="0"/>
              <a:t>アルゴリズムー</a:t>
            </a:r>
            <a:endParaRPr lang="ja-JP" altLang="en-US" dirty="0" smtClean="0"/>
          </a:p>
        </p:txBody>
      </p:sp>
      <p:graphicFrame>
        <p:nvGraphicFramePr>
          <p:cNvPr id="307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10307161"/>
              </p:ext>
            </p:extLst>
          </p:nvPr>
        </p:nvGraphicFramePr>
        <p:xfrm>
          <a:off x="3419872" y="836712"/>
          <a:ext cx="805880" cy="406970"/>
        </p:xfrm>
        <a:graphic>
          <a:graphicData uri="http://schemas.openxmlformats.org/presentationml/2006/ole">
            <p:oleObj spid="_x0000_s3202" name="数式" r:id="rId4" imgW="355446" imgH="228501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19488833"/>
              </p:ext>
            </p:extLst>
          </p:nvPr>
        </p:nvGraphicFramePr>
        <p:xfrm>
          <a:off x="4499992" y="908720"/>
          <a:ext cx="187325" cy="275208"/>
        </p:xfrm>
        <a:graphic>
          <a:graphicData uri="http://schemas.openxmlformats.org/presentationml/2006/ole">
            <p:oleObj spid="_x0000_s3203" name="数式" r:id="rId5" imgW="126835" imgH="139518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95532722"/>
              </p:ext>
            </p:extLst>
          </p:nvPr>
        </p:nvGraphicFramePr>
        <p:xfrm>
          <a:off x="1714500" y="1285875"/>
          <a:ext cx="3099892" cy="774973"/>
        </p:xfrm>
        <a:graphic>
          <a:graphicData uri="http://schemas.openxmlformats.org/presentationml/2006/ole">
            <p:oleObj spid="_x0000_s3204" name="数式" r:id="rId6" imgW="812447" imgH="431613" progId="Equation.3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2071688" y="3143250"/>
          <a:ext cx="1719262" cy="412750"/>
        </p:xfrm>
        <a:graphic>
          <a:graphicData uri="http://schemas.openxmlformats.org/presentationml/2006/ole">
            <p:oleObj spid="_x0000_s3205" name="数式" r:id="rId7" imgW="952087" imgH="253890" progId="Equation.3">
              <p:embed/>
            </p:oleObj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2000250" y="3500438"/>
          <a:ext cx="2659063" cy="412750"/>
        </p:xfrm>
        <a:graphic>
          <a:graphicData uri="http://schemas.openxmlformats.org/presentationml/2006/ole">
            <p:oleObj spid="_x0000_s3206" name="数式" r:id="rId8" imgW="1473200" imgH="254000" progId="Equation.3">
              <p:embed/>
            </p:oleObj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2071688" y="3857625"/>
          <a:ext cx="1855787" cy="412750"/>
        </p:xfrm>
        <a:graphic>
          <a:graphicData uri="http://schemas.openxmlformats.org/presentationml/2006/ole">
            <p:oleObj spid="_x0000_s3207" name="数式" r:id="rId9" imgW="1028254" imgH="253890" progId="Equation.3">
              <p:embed/>
            </p:oleObj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1428750" y="4714875"/>
          <a:ext cx="2820988" cy="784225"/>
        </p:xfrm>
        <a:graphic>
          <a:graphicData uri="http://schemas.openxmlformats.org/presentationml/2006/ole">
            <p:oleObj spid="_x0000_s3208" name="数式" r:id="rId10" imgW="1562100" imgH="482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ural1-s-3">
  <a:themeElements>
    <a:clrScheme name="エコロジー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natural1-s-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atural1-s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al1-s-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al1-s-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al1-s-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al1-s-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al1-s-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al1-s-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al1-s-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al1-s-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al1-s-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al1-s-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al1-s-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natural1-s-3</Template>
  <TotalTime>4267</TotalTime>
  <Words>579</Words>
  <Application>Microsoft Office PowerPoint</Application>
  <PresentationFormat>画面に合わせる (4:3)</PresentationFormat>
  <Paragraphs>223</Paragraphs>
  <Slides>17</Slides>
  <Notes>17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9" baseType="lpstr">
      <vt:lpstr>natural1-s-3</vt:lpstr>
      <vt:lpstr>数式</vt:lpstr>
      <vt:lpstr>2009 12/2 輪読</vt:lpstr>
      <vt:lpstr>5.9  NSGA</vt:lpstr>
      <vt:lpstr>Fitnessアサイン（1/6) 　-概要-</vt:lpstr>
      <vt:lpstr>Fitnessアサイン(2/6)</vt:lpstr>
      <vt:lpstr>Fitnessアサイン(3/6)　ーニッチカウントの計算ー</vt:lpstr>
      <vt:lpstr>参考：シェアリング係数</vt:lpstr>
      <vt:lpstr>Fitnessアサイン(4/6)</vt:lpstr>
      <vt:lpstr>Fitnessアサイン(5/6)</vt:lpstr>
      <vt:lpstr>Fitnessアサイン(6/6)　–アルゴリズムー</vt:lpstr>
      <vt:lpstr>5.9.1 Hand Calculations(1/4)</vt:lpstr>
      <vt:lpstr>5.9.1 Hand Calculations(2/4)</vt:lpstr>
      <vt:lpstr>5.9.1 Hand Calculations(3/4)</vt:lpstr>
      <vt:lpstr>5.9.1 Hand Calculations(4/4)</vt:lpstr>
      <vt:lpstr>5.9.2  Computational Complexity</vt:lpstr>
      <vt:lpstr>5.9.3～4 Advantages and Disadvantages</vt:lpstr>
      <vt:lpstr>5.9.5  Simulation Results(1/2)　</vt:lpstr>
      <vt:lpstr>5.9.5  Simulation Results(2/2)　</vt:lpstr>
    </vt:vector>
  </TitlesOfParts>
  <Company>nttlab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0</dc:title>
  <dc:creator>Non</dc:creator>
  <cp:lastModifiedBy>Non</cp:lastModifiedBy>
  <cp:revision>138</cp:revision>
  <dcterms:created xsi:type="dcterms:W3CDTF">2009-11-02T11:17:58Z</dcterms:created>
  <dcterms:modified xsi:type="dcterms:W3CDTF">2010-11-09T05:57:43Z</dcterms:modified>
</cp:coreProperties>
</file>