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778625" cy="9910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3232" autoAdjust="0"/>
  </p:normalViewPr>
  <p:slideViewPr>
    <p:cSldViewPr>
      <p:cViewPr>
        <p:scale>
          <a:sx n="75" d="100"/>
          <a:sy n="75" d="100"/>
        </p:scale>
        <p:origin x="-1002"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2B20483A-4D0A-4405-A938-428B29E09A0A}" type="datetimeFigureOut">
              <a:rPr kumimoji="1" lang="ja-JP" altLang="en-US" smtClean="0"/>
              <a:pPr/>
              <a:t>2010/11/9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7402399-27C5-4ECF-950F-74D66F42DF53}"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B20483A-4D0A-4405-A938-428B29E09A0A}" type="datetimeFigureOut">
              <a:rPr kumimoji="1" lang="ja-JP" altLang="en-US" smtClean="0"/>
              <a:pPr/>
              <a:t>2010/11/9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7402399-27C5-4ECF-950F-74D66F42DF53}"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B20483A-4D0A-4405-A938-428B29E09A0A}" type="datetimeFigureOut">
              <a:rPr kumimoji="1" lang="ja-JP" altLang="en-US" smtClean="0"/>
              <a:pPr/>
              <a:t>2010/11/9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7402399-27C5-4ECF-950F-74D66F42DF53}"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B20483A-4D0A-4405-A938-428B29E09A0A}" type="datetimeFigureOut">
              <a:rPr kumimoji="1" lang="ja-JP" altLang="en-US" smtClean="0"/>
              <a:pPr/>
              <a:t>2010/11/9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7402399-27C5-4ECF-950F-74D66F42DF53}"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2B20483A-4D0A-4405-A938-428B29E09A0A}" type="datetimeFigureOut">
              <a:rPr kumimoji="1" lang="ja-JP" altLang="en-US" smtClean="0"/>
              <a:pPr/>
              <a:t>2010/11/9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67402399-27C5-4ECF-950F-74D66F42DF53}"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2B20483A-4D0A-4405-A938-428B29E09A0A}" type="datetimeFigureOut">
              <a:rPr kumimoji="1" lang="ja-JP" altLang="en-US" smtClean="0"/>
              <a:pPr/>
              <a:t>2010/11/9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67402399-27C5-4ECF-950F-74D66F42DF53}"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2B20483A-4D0A-4405-A938-428B29E09A0A}" type="datetimeFigureOut">
              <a:rPr kumimoji="1" lang="ja-JP" altLang="en-US" smtClean="0"/>
              <a:pPr/>
              <a:t>2010/11/9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67402399-27C5-4ECF-950F-74D66F42DF53}"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2B20483A-4D0A-4405-A938-428B29E09A0A}" type="datetimeFigureOut">
              <a:rPr kumimoji="1" lang="ja-JP" altLang="en-US" smtClean="0"/>
              <a:pPr/>
              <a:t>2010/11/9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67402399-27C5-4ECF-950F-74D66F42DF53}"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2B20483A-4D0A-4405-A938-428B29E09A0A}" type="datetimeFigureOut">
              <a:rPr kumimoji="1" lang="ja-JP" altLang="en-US" smtClean="0"/>
              <a:pPr/>
              <a:t>2010/11/9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67402399-27C5-4ECF-950F-74D66F42DF53}"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2B20483A-4D0A-4405-A938-428B29E09A0A}" type="datetimeFigureOut">
              <a:rPr kumimoji="1" lang="ja-JP" altLang="en-US" smtClean="0"/>
              <a:pPr/>
              <a:t>2010/11/9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67402399-27C5-4ECF-950F-74D66F42DF53}"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2B20483A-4D0A-4405-A938-428B29E09A0A}" type="datetimeFigureOut">
              <a:rPr kumimoji="1" lang="ja-JP" altLang="en-US" smtClean="0"/>
              <a:pPr/>
              <a:t>2010/11/9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67402399-27C5-4ECF-950F-74D66F42DF53}"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20483A-4D0A-4405-A938-428B29E09A0A}" type="datetimeFigureOut">
              <a:rPr kumimoji="1" lang="ja-JP" altLang="en-US" smtClean="0"/>
              <a:pPr/>
              <a:t>2010/11/9</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02399-27C5-4ECF-950F-74D66F42DF53}"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4.png"/><Relationship Id="rId7"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oleObject" Target="../embeddings/oleObject18.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1.bin"/><Relationship Id="rId5" Type="http://schemas.openxmlformats.org/officeDocument/2006/relationships/oleObject" Target="../embeddings/oleObject20.bin"/><Relationship Id="rId10" Type="http://schemas.openxmlformats.org/officeDocument/2006/relationships/image" Target="../media/image26.png"/><Relationship Id="rId4" Type="http://schemas.openxmlformats.org/officeDocument/2006/relationships/oleObject" Target="../embeddings/oleObject19.bin"/><Relationship Id="rId9"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8.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7.png"/><Relationship Id="rId17" Type="http://schemas.openxmlformats.org/officeDocument/2006/relationships/image" Target="../media/image41.png"/><Relationship Id="rId2" Type="http://schemas.openxmlformats.org/officeDocument/2006/relationships/image" Target="../media/image26.png"/><Relationship Id="rId16"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6.png"/><Relationship Id="rId5" Type="http://schemas.openxmlformats.org/officeDocument/2006/relationships/image" Target="../media/image31.png"/><Relationship Id="rId15" Type="http://schemas.openxmlformats.org/officeDocument/2006/relationships/image" Target="../media/image27.png"/><Relationship Id="rId10" Type="http://schemas.openxmlformats.org/officeDocument/2006/relationships/image" Target="../media/image35.png"/><Relationship Id="rId4" Type="http://schemas.openxmlformats.org/officeDocument/2006/relationships/image" Target="../media/image30.png"/><Relationship Id="rId9" Type="http://schemas.openxmlformats.org/officeDocument/2006/relationships/image" Target="../media/image34.png"/><Relationship Id="rId1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oleObject" Target="../embeddings/oleObject23.bin"/></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24.bin"/><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34.png"/><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1.png"/><Relationship Id="rId7" Type="http://schemas.openxmlformats.org/officeDocument/2006/relationships/image" Target="../media/image4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0.png"/><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oleObject" Target="../embeddings/oleObject26.bin"/><Relationship Id="rId9" Type="http://schemas.openxmlformats.org/officeDocument/2006/relationships/oleObject" Target="../embeddings/oleObject3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en-US" altLang="ja-JP" dirty="0" smtClean="0"/>
              <a:t>GA</a:t>
            </a:r>
            <a:r>
              <a:rPr kumimoji="1" lang="ja-JP" altLang="en-US" dirty="0" smtClean="0"/>
              <a:t>ゼミ</a:t>
            </a:r>
            <a:r>
              <a:rPr kumimoji="1" lang="en-US" altLang="ja-JP" dirty="0" smtClean="0"/>
              <a:t/>
            </a:r>
            <a:br>
              <a:rPr kumimoji="1" lang="en-US" altLang="ja-JP" dirty="0" smtClean="0"/>
            </a:br>
            <a:r>
              <a:rPr lang="en-US" altLang="ja-JP" sz="3100" dirty="0" smtClean="0"/>
              <a:t>6.2 Elitist Non-Dominated Sorting Genetic Algorithm</a:t>
            </a:r>
            <a:br>
              <a:rPr lang="en-US" altLang="ja-JP" sz="3100" dirty="0" smtClean="0"/>
            </a:br>
            <a:r>
              <a:rPr lang="en-US" altLang="ja-JP" sz="3100" dirty="0" smtClean="0"/>
              <a:t>6.4 Strength Pareto Evolutionary Algorithm</a:t>
            </a:r>
            <a:endParaRPr kumimoji="1" lang="ja-JP" altLang="en-US" sz="4000" dirty="0"/>
          </a:p>
        </p:txBody>
      </p:sp>
      <p:sp>
        <p:nvSpPr>
          <p:cNvPr id="3" name="サブタイトル 2"/>
          <p:cNvSpPr>
            <a:spLocks noGrp="1"/>
          </p:cNvSpPr>
          <p:nvPr>
            <p:ph type="subTitle" idx="1"/>
          </p:nvPr>
        </p:nvSpPr>
        <p:spPr/>
        <p:txBody>
          <a:bodyPr/>
          <a:lstStyle/>
          <a:p>
            <a:r>
              <a:rPr kumimoji="1" lang="en-US" altLang="ja-JP" dirty="0" smtClean="0"/>
              <a:t>11/9/2010</a:t>
            </a:r>
          </a:p>
          <a:p>
            <a:r>
              <a:rPr lang="ja-JP" altLang="en-US" dirty="0" smtClean="0"/>
              <a:t>島田　智大</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Hand Calculation(2)</a:t>
            </a:r>
            <a:endParaRPr kumimoji="1" lang="ja-JP" altLang="en-US" dirty="0"/>
          </a:p>
        </p:txBody>
      </p:sp>
      <p:sp>
        <p:nvSpPr>
          <p:cNvPr id="3" name="コンテンツ プレースホルダ 2"/>
          <p:cNvSpPr>
            <a:spLocks noGrp="1"/>
          </p:cNvSpPr>
          <p:nvPr>
            <p:ph idx="1"/>
          </p:nvPr>
        </p:nvSpPr>
        <p:spPr/>
        <p:txBody>
          <a:bodyPr>
            <a:normAutofit/>
          </a:bodyPr>
          <a:lstStyle/>
          <a:p>
            <a:pPr>
              <a:buNone/>
            </a:pPr>
            <a:r>
              <a:rPr lang="en-US" altLang="ja-JP" sz="2400" dirty="0" smtClean="0"/>
              <a:t>Step 1. </a:t>
            </a:r>
            <a:r>
              <a:rPr lang="ja-JP" altLang="en-US" sz="2400" dirty="0" smtClean="0"/>
              <a:t>全個体を非優越ソートによりランク付け</a:t>
            </a:r>
            <a:endParaRPr kumimoji="1" lang="ja-JP" altLang="en-US" sz="2400" dirty="0"/>
          </a:p>
        </p:txBody>
      </p:sp>
      <p:pic>
        <p:nvPicPr>
          <p:cNvPr id="5" name="Picture 5"/>
          <p:cNvPicPr>
            <a:picLocks noChangeAspect="1" noChangeArrowheads="1"/>
          </p:cNvPicPr>
          <p:nvPr/>
        </p:nvPicPr>
        <p:blipFill>
          <a:blip r:embed="rId2" cstate="print"/>
          <a:srcRect/>
          <a:stretch>
            <a:fillRect/>
          </a:stretch>
        </p:blipFill>
        <p:spPr bwMode="auto">
          <a:xfrm rot="5400000">
            <a:off x="998450" y="1727658"/>
            <a:ext cx="3096343" cy="3618708"/>
          </a:xfrm>
          <a:prstGeom prst="rect">
            <a:avLst/>
          </a:prstGeom>
          <a:noFill/>
          <a:ln w="9525">
            <a:noFill/>
            <a:miter lim="800000"/>
            <a:headEnd/>
            <a:tailEnd/>
          </a:ln>
        </p:spPr>
      </p:pic>
      <p:pic>
        <p:nvPicPr>
          <p:cNvPr id="22530" name="Picture 2" descr="C:\Users\tomohiro\Desktop\scanner\100040004.JPG"/>
          <p:cNvPicPr>
            <a:picLocks noChangeAspect="1" noChangeArrowheads="1"/>
          </p:cNvPicPr>
          <p:nvPr/>
        </p:nvPicPr>
        <p:blipFill>
          <a:blip r:embed="rId3" cstate="print"/>
          <a:srcRect r="3644" b="16667"/>
          <a:stretch>
            <a:fillRect/>
          </a:stretch>
        </p:blipFill>
        <p:spPr bwMode="auto">
          <a:xfrm>
            <a:off x="4572000" y="2276872"/>
            <a:ext cx="3672408" cy="2160240"/>
          </a:xfrm>
          <a:prstGeom prst="rect">
            <a:avLst/>
          </a:prstGeom>
          <a:noFill/>
        </p:spPr>
      </p:pic>
      <p:sp>
        <p:nvSpPr>
          <p:cNvPr id="7" name="テキスト ボックス 6"/>
          <p:cNvSpPr txBox="1"/>
          <p:nvPr/>
        </p:nvSpPr>
        <p:spPr>
          <a:xfrm>
            <a:off x="539552" y="5229200"/>
            <a:ext cx="7992888" cy="1292662"/>
          </a:xfrm>
          <a:prstGeom prst="rect">
            <a:avLst/>
          </a:prstGeom>
          <a:noFill/>
        </p:spPr>
        <p:txBody>
          <a:bodyPr wrap="square" rtlCol="0">
            <a:spAutoFit/>
          </a:bodyPr>
          <a:lstStyle/>
          <a:p>
            <a:r>
              <a:rPr kumimoji="1" lang="en-US" altLang="ja-JP" sz="2400" dirty="0" smtClean="0"/>
              <a:t>Step2</a:t>
            </a:r>
            <a:r>
              <a:rPr kumimoji="1" lang="en-US" altLang="ja-JP" dirty="0" smtClean="0"/>
              <a:t>.</a:t>
            </a:r>
            <a:r>
              <a:rPr kumimoji="1" lang="ja-JP" altLang="en-US" dirty="0" smtClean="0"/>
              <a:t>　</a:t>
            </a:r>
            <a:r>
              <a:rPr kumimoji="1" lang="en-US" altLang="ja-JP" sz="2400" dirty="0" smtClean="0"/>
              <a:t>|F</a:t>
            </a:r>
            <a:r>
              <a:rPr kumimoji="1" lang="en-US" altLang="ja-JP" sz="2400" baseline="-25000" dirty="0" smtClean="0"/>
              <a:t>1</a:t>
            </a:r>
            <a:r>
              <a:rPr kumimoji="1" lang="en-US" altLang="ja-JP" sz="2400" dirty="0" smtClean="0"/>
              <a:t>|=3</a:t>
            </a:r>
            <a:r>
              <a:rPr kumimoji="1" lang="ja-JP" altLang="en-US" sz="2400" dirty="0" smtClean="0"/>
              <a:t>　⇒　</a:t>
            </a:r>
            <a:r>
              <a:rPr kumimoji="1" lang="en-US" altLang="ja-JP" sz="2400" dirty="0" smtClean="0"/>
              <a:t>P</a:t>
            </a:r>
            <a:r>
              <a:rPr kumimoji="1" lang="en-US" altLang="ja-JP" sz="2400" baseline="-25000" dirty="0" smtClean="0"/>
              <a:t>t+1</a:t>
            </a:r>
            <a:r>
              <a:rPr kumimoji="1" lang="ja-JP" altLang="en-US" sz="2400" dirty="0" smtClean="0"/>
              <a:t>へ挿入，　</a:t>
            </a:r>
            <a:r>
              <a:rPr lang="en-US" altLang="ja-JP" sz="2400" dirty="0" smtClean="0"/>
              <a:t> P</a:t>
            </a:r>
            <a:r>
              <a:rPr lang="en-US" altLang="ja-JP" sz="2400" baseline="-25000" dirty="0" smtClean="0"/>
              <a:t>t+1</a:t>
            </a:r>
            <a:r>
              <a:rPr lang="ja-JP" altLang="en-US" sz="2400" baseline="-25000" dirty="0" smtClean="0"/>
              <a:t>　</a:t>
            </a:r>
            <a:r>
              <a:rPr lang="en-US" altLang="ja-JP" sz="2400" dirty="0" smtClean="0"/>
              <a:t>= {5, a, e}</a:t>
            </a:r>
            <a:endParaRPr kumimoji="1" lang="en-US" altLang="ja-JP" sz="2400" dirty="0" smtClean="0"/>
          </a:p>
          <a:p>
            <a:endParaRPr kumimoji="1" lang="en-US" altLang="ja-JP" dirty="0" smtClean="0"/>
          </a:p>
          <a:p>
            <a:r>
              <a:rPr kumimoji="1" lang="en-US" altLang="ja-JP" dirty="0" smtClean="0"/>
              <a:t>|F</a:t>
            </a:r>
            <a:r>
              <a:rPr kumimoji="1" lang="en-US" altLang="ja-JP" baseline="-25000" dirty="0" smtClean="0"/>
              <a:t>2</a:t>
            </a:r>
            <a:r>
              <a:rPr kumimoji="1" lang="en-US" altLang="ja-JP" dirty="0" smtClean="0"/>
              <a:t>| = 4</a:t>
            </a:r>
            <a:r>
              <a:rPr kumimoji="1" lang="ja-JP" altLang="en-US" dirty="0" smtClean="0"/>
              <a:t>　</a:t>
            </a:r>
            <a:r>
              <a:rPr kumimoji="1" lang="ja-JP" altLang="en-US" dirty="0" err="1" smtClean="0"/>
              <a:t>，</a:t>
            </a:r>
            <a:r>
              <a:rPr lang="ja-JP" altLang="en-US" dirty="0" smtClean="0"/>
              <a:t> </a:t>
            </a:r>
            <a:r>
              <a:rPr lang="en-US" altLang="ja-JP" dirty="0" smtClean="0"/>
              <a:t>|P</a:t>
            </a:r>
            <a:r>
              <a:rPr lang="en-US" altLang="ja-JP" baseline="-25000" dirty="0" smtClean="0"/>
              <a:t>t+1</a:t>
            </a:r>
            <a:r>
              <a:rPr lang="en-US" altLang="ja-JP" dirty="0" smtClean="0"/>
              <a:t>| + |F</a:t>
            </a:r>
            <a:r>
              <a:rPr lang="en-US" altLang="ja-JP" baseline="-25000" dirty="0" smtClean="0"/>
              <a:t>2</a:t>
            </a:r>
            <a:r>
              <a:rPr lang="en-US" altLang="ja-JP" dirty="0" smtClean="0"/>
              <a:t>| = 7 &gt; N = 6</a:t>
            </a:r>
          </a:p>
          <a:p>
            <a:r>
              <a:rPr lang="en-US" altLang="ja-JP" dirty="0" smtClean="0"/>
              <a:t>	</a:t>
            </a:r>
            <a:r>
              <a:rPr lang="ja-JP" altLang="en-US" dirty="0" smtClean="0"/>
              <a:t>⇒</a:t>
            </a:r>
            <a:r>
              <a:rPr lang="en-US" altLang="ja-JP" dirty="0" smtClean="0"/>
              <a:t>F</a:t>
            </a:r>
            <a:r>
              <a:rPr lang="en-US" altLang="ja-JP" baseline="-25000" dirty="0" smtClean="0"/>
              <a:t>2</a:t>
            </a:r>
            <a:r>
              <a:rPr lang="ja-JP" altLang="en-US" dirty="0" smtClean="0"/>
              <a:t>を混雑距離を用いて間引く</a:t>
            </a:r>
            <a:endParaRPr kumimoji="1" lang="ja-JP"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Hand Calculation(3)</a:t>
            </a:r>
            <a:endParaRPr kumimoji="1" lang="ja-JP" altLang="en-US" dirty="0"/>
          </a:p>
        </p:txBody>
      </p:sp>
      <p:sp>
        <p:nvSpPr>
          <p:cNvPr id="3" name="コンテンツ プレースホルダ 2"/>
          <p:cNvSpPr>
            <a:spLocks noGrp="1"/>
          </p:cNvSpPr>
          <p:nvPr>
            <p:ph idx="1"/>
          </p:nvPr>
        </p:nvSpPr>
        <p:spPr/>
        <p:txBody>
          <a:bodyPr>
            <a:normAutofit/>
          </a:bodyPr>
          <a:lstStyle/>
          <a:p>
            <a:r>
              <a:rPr kumimoji="1" lang="en-US" altLang="ja-JP" sz="2400" dirty="0" smtClean="0"/>
              <a:t>Step3. </a:t>
            </a:r>
            <a:r>
              <a:rPr kumimoji="1" lang="ja-JP" altLang="en-US" sz="2400" dirty="0" smtClean="0"/>
              <a:t>混雑距離の計算</a:t>
            </a:r>
            <a:endParaRPr kumimoji="1" lang="en-US" altLang="ja-JP" sz="2400" dirty="0" smtClean="0"/>
          </a:p>
          <a:p>
            <a:pPr lvl="1"/>
            <a:r>
              <a:rPr lang="en-US" altLang="ja-JP" sz="2000" dirty="0" smtClean="0"/>
              <a:t>(a) Front2</a:t>
            </a:r>
            <a:r>
              <a:rPr lang="ja-JP" altLang="en-US" sz="2000" dirty="0" smtClean="0"/>
              <a:t>の個体に対し，パラメータ</a:t>
            </a:r>
            <a:r>
              <a:rPr lang="en-US" altLang="ja-JP" sz="2000" dirty="0" smtClean="0"/>
              <a:t>(d, l)</a:t>
            </a:r>
            <a:r>
              <a:rPr lang="ja-JP" altLang="en-US" sz="2000" dirty="0" smtClean="0"/>
              <a:t>の初期化</a:t>
            </a:r>
            <a:endParaRPr lang="en-US" altLang="ja-JP" sz="2000" dirty="0" smtClean="0"/>
          </a:p>
          <a:p>
            <a:pPr lvl="1"/>
            <a:endParaRPr kumimoji="1" lang="en-US" altLang="ja-JP" sz="2000" dirty="0" smtClean="0"/>
          </a:p>
          <a:p>
            <a:pPr lvl="1"/>
            <a:endParaRPr lang="en-US" altLang="ja-JP" sz="2000" dirty="0" smtClean="0"/>
          </a:p>
          <a:p>
            <a:pPr lvl="1"/>
            <a:r>
              <a:rPr kumimoji="1" lang="en-US" altLang="ja-JP" sz="2000" dirty="0" smtClean="0"/>
              <a:t>(b)-1 </a:t>
            </a:r>
            <a:r>
              <a:rPr kumimoji="1" lang="ja-JP" altLang="en-US" sz="2000" dirty="0" smtClean="0"/>
              <a:t>目的関数</a:t>
            </a:r>
            <a:r>
              <a:rPr kumimoji="1" lang="en-US" altLang="ja-JP" sz="2000" dirty="0" smtClean="0"/>
              <a:t>1</a:t>
            </a:r>
            <a:r>
              <a:rPr kumimoji="1" lang="ja-JP" altLang="en-US" sz="2000" dirty="0" smtClean="0"/>
              <a:t>の値でソート</a:t>
            </a:r>
            <a:r>
              <a:rPr lang="ja-JP" altLang="en-US" sz="2000" dirty="0" smtClean="0"/>
              <a:t>，各個体に混雑距離を割り当て</a:t>
            </a:r>
            <a:endParaRPr kumimoji="1" lang="en-US" altLang="ja-JP" sz="2000" dirty="0" smtClean="0"/>
          </a:p>
          <a:p>
            <a:pPr lvl="2">
              <a:buNone/>
            </a:pPr>
            <a:r>
              <a:rPr lang="ja-JP" altLang="en-US" sz="1800" dirty="0" smtClean="0"/>
              <a:t>　　　</a:t>
            </a:r>
            <a:endParaRPr kumimoji="1" lang="ja-JP" altLang="en-US" sz="1800" dirty="0"/>
          </a:p>
        </p:txBody>
      </p:sp>
      <p:grpSp>
        <p:nvGrpSpPr>
          <p:cNvPr id="13" name="グループ化 12"/>
          <p:cNvGrpSpPr/>
          <p:nvPr/>
        </p:nvGrpSpPr>
        <p:grpSpPr>
          <a:xfrm>
            <a:off x="2123728" y="2334151"/>
            <a:ext cx="4536504" cy="806817"/>
            <a:chOff x="1907704" y="2622183"/>
            <a:chExt cx="4824536" cy="950833"/>
          </a:xfrm>
        </p:grpSpPr>
        <p:pic>
          <p:nvPicPr>
            <p:cNvPr id="23554" name="Picture 2"/>
            <p:cNvPicPr>
              <a:picLocks noChangeAspect="1" noChangeArrowheads="1"/>
            </p:cNvPicPr>
            <p:nvPr/>
          </p:nvPicPr>
          <p:blipFill>
            <a:blip r:embed="rId2" cstate="print"/>
            <a:srcRect/>
            <a:stretch>
              <a:fillRect/>
            </a:stretch>
          </p:blipFill>
          <p:spPr bwMode="auto">
            <a:xfrm>
              <a:off x="1907704" y="2636912"/>
              <a:ext cx="3456384" cy="507317"/>
            </a:xfrm>
            <a:prstGeom prst="rect">
              <a:avLst/>
            </a:prstGeom>
            <a:noFill/>
            <a:ln w="9525">
              <a:noFill/>
              <a:miter lim="800000"/>
              <a:headEnd/>
              <a:tailEnd/>
            </a:ln>
          </p:spPr>
        </p:pic>
        <p:pic>
          <p:nvPicPr>
            <p:cNvPr id="23556" name="Picture 4"/>
            <p:cNvPicPr>
              <a:picLocks noChangeAspect="1" noChangeArrowheads="1"/>
            </p:cNvPicPr>
            <p:nvPr/>
          </p:nvPicPr>
          <p:blipFill>
            <a:blip r:embed="rId3" cstate="print"/>
            <a:srcRect/>
            <a:stretch>
              <a:fillRect/>
            </a:stretch>
          </p:blipFill>
          <p:spPr bwMode="auto">
            <a:xfrm>
              <a:off x="5724128" y="2622183"/>
              <a:ext cx="1008112" cy="446777"/>
            </a:xfrm>
            <a:prstGeom prst="rect">
              <a:avLst/>
            </a:prstGeom>
            <a:noFill/>
            <a:ln w="9525">
              <a:noFill/>
              <a:miter lim="800000"/>
              <a:headEnd/>
              <a:tailEnd/>
            </a:ln>
          </p:spPr>
        </p:pic>
        <p:pic>
          <p:nvPicPr>
            <p:cNvPr id="23558" name="Picture 6"/>
            <p:cNvPicPr>
              <a:picLocks noChangeAspect="1" noChangeArrowheads="1"/>
            </p:cNvPicPr>
            <p:nvPr/>
          </p:nvPicPr>
          <p:blipFill>
            <a:blip r:embed="rId4" cstate="print"/>
            <a:srcRect/>
            <a:stretch>
              <a:fillRect/>
            </a:stretch>
          </p:blipFill>
          <p:spPr bwMode="auto">
            <a:xfrm>
              <a:off x="1907704" y="3140968"/>
              <a:ext cx="3357492" cy="368994"/>
            </a:xfrm>
            <a:prstGeom prst="rect">
              <a:avLst/>
            </a:prstGeom>
            <a:noFill/>
            <a:ln w="9525">
              <a:noFill/>
              <a:miter lim="800000"/>
              <a:headEnd/>
              <a:tailEnd/>
            </a:ln>
          </p:spPr>
        </p:pic>
        <p:pic>
          <p:nvPicPr>
            <p:cNvPr id="23559" name="Picture 7"/>
            <p:cNvPicPr>
              <a:picLocks noChangeAspect="1" noChangeArrowheads="1"/>
            </p:cNvPicPr>
            <p:nvPr/>
          </p:nvPicPr>
          <p:blipFill>
            <a:blip r:embed="rId5" cstate="print"/>
            <a:srcRect/>
            <a:stretch>
              <a:fillRect/>
            </a:stretch>
          </p:blipFill>
          <p:spPr bwMode="auto">
            <a:xfrm>
              <a:off x="5364088" y="3136776"/>
              <a:ext cx="1111260" cy="436240"/>
            </a:xfrm>
            <a:prstGeom prst="rect">
              <a:avLst/>
            </a:prstGeom>
            <a:noFill/>
            <a:ln w="9525">
              <a:noFill/>
              <a:miter lim="800000"/>
              <a:headEnd/>
              <a:tailEnd/>
            </a:ln>
          </p:spPr>
        </p:pic>
      </p:grpSp>
      <p:pic>
        <p:nvPicPr>
          <p:cNvPr id="23561" name="Picture 9"/>
          <p:cNvPicPr>
            <a:picLocks noChangeAspect="1" noChangeArrowheads="1"/>
          </p:cNvPicPr>
          <p:nvPr/>
        </p:nvPicPr>
        <p:blipFill>
          <a:blip r:embed="rId6" cstate="print"/>
          <a:srcRect/>
          <a:stretch>
            <a:fillRect/>
          </a:stretch>
        </p:blipFill>
        <p:spPr bwMode="auto">
          <a:xfrm>
            <a:off x="2131809" y="3501008"/>
            <a:ext cx="1720111" cy="432048"/>
          </a:xfrm>
          <a:prstGeom prst="rect">
            <a:avLst/>
          </a:prstGeom>
          <a:noFill/>
          <a:ln w="9525">
            <a:noFill/>
            <a:miter lim="800000"/>
            <a:headEnd/>
            <a:tailEnd/>
          </a:ln>
        </p:spPr>
      </p:pic>
      <p:grpSp>
        <p:nvGrpSpPr>
          <p:cNvPr id="18" name="グループ化 17"/>
          <p:cNvGrpSpPr/>
          <p:nvPr/>
        </p:nvGrpSpPr>
        <p:grpSpPr>
          <a:xfrm>
            <a:off x="4211960" y="3501008"/>
            <a:ext cx="1728192" cy="453702"/>
            <a:chOff x="4211960" y="3501008"/>
            <a:chExt cx="1728192" cy="453702"/>
          </a:xfrm>
        </p:grpSpPr>
        <p:pic>
          <p:nvPicPr>
            <p:cNvPr id="23562" name="Picture 10"/>
            <p:cNvPicPr>
              <a:picLocks noChangeAspect="1" noChangeArrowheads="1"/>
            </p:cNvPicPr>
            <p:nvPr/>
          </p:nvPicPr>
          <p:blipFill>
            <a:blip r:embed="rId7" cstate="print"/>
            <a:srcRect/>
            <a:stretch>
              <a:fillRect/>
            </a:stretch>
          </p:blipFill>
          <p:spPr bwMode="auto">
            <a:xfrm>
              <a:off x="4211960" y="3501008"/>
              <a:ext cx="642105" cy="453702"/>
            </a:xfrm>
            <a:prstGeom prst="rect">
              <a:avLst/>
            </a:prstGeom>
            <a:noFill/>
            <a:ln w="9525">
              <a:noFill/>
              <a:miter lim="800000"/>
              <a:headEnd/>
              <a:tailEnd/>
            </a:ln>
          </p:spPr>
        </p:pic>
        <p:pic>
          <p:nvPicPr>
            <p:cNvPr id="23563" name="Picture 11"/>
            <p:cNvPicPr>
              <a:picLocks noChangeAspect="1" noChangeArrowheads="1"/>
            </p:cNvPicPr>
            <p:nvPr/>
          </p:nvPicPr>
          <p:blipFill>
            <a:blip r:embed="rId8" cstate="print"/>
            <a:srcRect/>
            <a:stretch>
              <a:fillRect/>
            </a:stretch>
          </p:blipFill>
          <p:spPr bwMode="auto">
            <a:xfrm>
              <a:off x="4860032" y="3533948"/>
              <a:ext cx="1080120" cy="370080"/>
            </a:xfrm>
            <a:prstGeom prst="rect">
              <a:avLst/>
            </a:prstGeom>
            <a:noFill/>
            <a:ln w="9525">
              <a:noFill/>
              <a:miter lim="800000"/>
              <a:headEnd/>
              <a:tailEnd/>
            </a:ln>
          </p:spPr>
        </p:pic>
      </p:grpSp>
      <p:pic>
        <p:nvPicPr>
          <p:cNvPr id="23564" name="Picture 12"/>
          <p:cNvPicPr>
            <a:picLocks noChangeAspect="1" noChangeArrowheads="1"/>
          </p:cNvPicPr>
          <p:nvPr/>
        </p:nvPicPr>
        <p:blipFill>
          <a:blip r:embed="rId9" cstate="print"/>
          <a:srcRect/>
          <a:stretch>
            <a:fillRect/>
          </a:stretch>
        </p:blipFill>
        <p:spPr bwMode="auto">
          <a:xfrm>
            <a:off x="2195736" y="3933056"/>
            <a:ext cx="3980194" cy="12961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Hand Calculation(4)</a:t>
            </a:r>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sz="2400" dirty="0" smtClean="0"/>
              <a:t>Step3.</a:t>
            </a:r>
          </a:p>
          <a:p>
            <a:pPr lvl="1"/>
            <a:r>
              <a:rPr lang="en-US" altLang="ja-JP" sz="2000" dirty="0" smtClean="0"/>
              <a:t>(b)-2 </a:t>
            </a:r>
            <a:r>
              <a:rPr lang="ja-JP" altLang="en-US" sz="2000" dirty="0" smtClean="0"/>
              <a:t>目的関数</a:t>
            </a:r>
            <a:r>
              <a:rPr lang="en-US" altLang="ja-JP" sz="2000" dirty="0" smtClean="0"/>
              <a:t>2</a:t>
            </a:r>
            <a:r>
              <a:rPr lang="ja-JP" altLang="en-US" sz="2000" dirty="0" smtClean="0"/>
              <a:t>の値でソート，混雑距離を割り当て</a:t>
            </a:r>
            <a:endParaRPr kumimoji="1" lang="ja-JP" altLang="en-US" sz="2000" dirty="0"/>
          </a:p>
        </p:txBody>
      </p:sp>
      <p:pic>
        <p:nvPicPr>
          <p:cNvPr id="24578" name="Picture 2"/>
          <p:cNvPicPr>
            <a:picLocks noChangeAspect="1" noChangeArrowheads="1"/>
          </p:cNvPicPr>
          <p:nvPr/>
        </p:nvPicPr>
        <p:blipFill>
          <a:blip r:embed="rId2" cstate="print"/>
          <a:srcRect/>
          <a:stretch>
            <a:fillRect/>
          </a:stretch>
        </p:blipFill>
        <p:spPr bwMode="auto">
          <a:xfrm>
            <a:off x="1648976" y="2420888"/>
            <a:ext cx="1770896" cy="360040"/>
          </a:xfrm>
          <a:prstGeom prst="rect">
            <a:avLst/>
          </a:prstGeom>
          <a:noFill/>
          <a:ln w="9525">
            <a:noFill/>
            <a:miter lim="800000"/>
            <a:headEnd/>
            <a:tailEnd/>
          </a:ln>
        </p:spPr>
      </p:pic>
      <p:grpSp>
        <p:nvGrpSpPr>
          <p:cNvPr id="5" name="グループ化 4"/>
          <p:cNvGrpSpPr/>
          <p:nvPr/>
        </p:nvGrpSpPr>
        <p:grpSpPr>
          <a:xfrm>
            <a:off x="3851920" y="2399234"/>
            <a:ext cx="1728192" cy="453702"/>
            <a:chOff x="4211960" y="3501008"/>
            <a:chExt cx="1728192" cy="453702"/>
          </a:xfrm>
        </p:grpSpPr>
        <p:pic>
          <p:nvPicPr>
            <p:cNvPr id="6" name="Picture 10"/>
            <p:cNvPicPr>
              <a:picLocks noChangeAspect="1" noChangeArrowheads="1"/>
            </p:cNvPicPr>
            <p:nvPr/>
          </p:nvPicPr>
          <p:blipFill>
            <a:blip r:embed="rId3" cstate="print"/>
            <a:srcRect/>
            <a:stretch>
              <a:fillRect/>
            </a:stretch>
          </p:blipFill>
          <p:spPr bwMode="auto">
            <a:xfrm>
              <a:off x="4211960" y="3501008"/>
              <a:ext cx="642105" cy="453702"/>
            </a:xfrm>
            <a:prstGeom prst="rect">
              <a:avLst/>
            </a:prstGeom>
            <a:noFill/>
            <a:ln w="9525">
              <a:noFill/>
              <a:miter lim="800000"/>
              <a:headEnd/>
              <a:tailEnd/>
            </a:ln>
          </p:spPr>
        </p:pic>
        <p:pic>
          <p:nvPicPr>
            <p:cNvPr id="7" name="Picture 11"/>
            <p:cNvPicPr>
              <a:picLocks noChangeAspect="1" noChangeArrowheads="1"/>
            </p:cNvPicPr>
            <p:nvPr/>
          </p:nvPicPr>
          <p:blipFill>
            <a:blip r:embed="rId4" cstate="print"/>
            <a:srcRect/>
            <a:stretch>
              <a:fillRect/>
            </a:stretch>
          </p:blipFill>
          <p:spPr bwMode="auto">
            <a:xfrm>
              <a:off x="4860032" y="3533948"/>
              <a:ext cx="1080120" cy="370080"/>
            </a:xfrm>
            <a:prstGeom prst="rect">
              <a:avLst/>
            </a:prstGeom>
            <a:noFill/>
            <a:ln w="9525">
              <a:noFill/>
              <a:miter lim="800000"/>
              <a:headEnd/>
              <a:tailEnd/>
            </a:ln>
          </p:spPr>
        </p:pic>
      </p:grpSp>
      <p:pic>
        <p:nvPicPr>
          <p:cNvPr id="24579" name="Picture 3"/>
          <p:cNvPicPr>
            <a:picLocks noChangeAspect="1" noChangeArrowheads="1"/>
          </p:cNvPicPr>
          <p:nvPr/>
        </p:nvPicPr>
        <p:blipFill>
          <a:blip r:embed="rId5" cstate="print"/>
          <a:srcRect/>
          <a:stretch>
            <a:fillRect/>
          </a:stretch>
        </p:blipFill>
        <p:spPr bwMode="auto">
          <a:xfrm>
            <a:off x="1691679" y="2852936"/>
            <a:ext cx="4774323" cy="1152128"/>
          </a:xfrm>
          <a:prstGeom prst="rect">
            <a:avLst/>
          </a:prstGeom>
          <a:noFill/>
          <a:ln w="9525">
            <a:noFill/>
            <a:miter lim="800000"/>
            <a:headEnd/>
            <a:tailEnd/>
          </a:ln>
        </p:spPr>
      </p:pic>
      <p:sp>
        <p:nvSpPr>
          <p:cNvPr id="9" name="テキスト ボックス 8"/>
          <p:cNvSpPr txBox="1"/>
          <p:nvPr/>
        </p:nvSpPr>
        <p:spPr>
          <a:xfrm>
            <a:off x="1547664" y="4077072"/>
            <a:ext cx="1512168" cy="369332"/>
          </a:xfrm>
          <a:prstGeom prst="rect">
            <a:avLst/>
          </a:prstGeom>
          <a:noFill/>
        </p:spPr>
        <p:txBody>
          <a:bodyPr wrap="square" rtlCol="0">
            <a:spAutoFit/>
          </a:bodyPr>
          <a:lstStyle/>
          <a:p>
            <a:r>
              <a:rPr kumimoji="1" lang="ja-JP" altLang="en-US" dirty="0" smtClean="0"/>
              <a:t>結果として</a:t>
            </a:r>
            <a:endParaRPr kumimoji="1" lang="ja-JP" altLang="en-US" dirty="0"/>
          </a:p>
        </p:txBody>
      </p:sp>
      <p:pic>
        <p:nvPicPr>
          <p:cNvPr id="24580" name="Picture 4"/>
          <p:cNvPicPr>
            <a:picLocks noChangeAspect="1" noChangeArrowheads="1"/>
          </p:cNvPicPr>
          <p:nvPr/>
        </p:nvPicPr>
        <p:blipFill>
          <a:blip r:embed="rId6" cstate="print"/>
          <a:srcRect/>
          <a:stretch>
            <a:fillRect/>
          </a:stretch>
        </p:blipFill>
        <p:spPr bwMode="auto">
          <a:xfrm>
            <a:off x="2843808" y="4077072"/>
            <a:ext cx="5575081" cy="432048"/>
          </a:xfrm>
          <a:prstGeom prst="rect">
            <a:avLst/>
          </a:prstGeom>
          <a:noFill/>
          <a:ln w="9525">
            <a:noFill/>
            <a:miter lim="800000"/>
            <a:headEnd/>
            <a:tailEnd/>
          </a:ln>
        </p:spPr>
      </p:pic>
      <p:pic>
        <p:nvPicPr>
          <p:cNvPr id="24581" name="Picture 5"/>
          <p:cNvPicPr>
            <a:picLocks noChangeAspect="1" noChangeArrowheads="1"/>
          </p:cNvPicPr>
          <p:nvPr/>
        </p:nvPicPr>
        <p:blipFill>
          <a:blip r:embed="rId7" cstate="print"/>
          <a:srcRect/>
          <a:stretch>
            <a:fillRect/>
          </a:stretch>
        </p:blipFill>
        <p:spPr bwMode="auto">
          <a:xfrm>
            <a:off x="4067944" y="4651833"/>
            <a:ext cx="4460354" cy="2089535"/>
          </a:xfrm>
          <a:prstGeom prst="rect">
            <a:avLst/>
          </a:prstGeom>
          <a:noFill/>
          <a:ln w="9525">
            <a:noFill/>
            <a:miter lim="800000"/>
            <a:headEnd/>
            <a:tailEnd/>
          </a:ln>
        </p:spPr>
      </p:pic>
      <p:pic>
        <p:nvPicPr>
          <p:cNvPr id="24582" name="Picture 6"/>
          <p:cNvPicPr>
            <a:picLocks noChangeAspect="1" noChangeArrowheads="1"/>
          </p:cNvPicPr>
          <p:nvPr/>
        </p:nvPicPr>
        <p:blipFill>
          <a:blip r:embed="rId8" cstate="print"/>
          <a:srcRect/>
          <a:stretch>
            <a:fillRect/>
          </a:stretch>
        </p:blipFill>
        <p:spPr bwMode="auto">
          <a:xfrm>
            <a:off x="683568" y="4437112"/>
            <a:ext cx="2880320" cy="230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p:cNvPicPr>
            <a:picLocks noChangeAspect="1" noChangeArrowheads="1"/>
          </p:cNvPicPr>
          <p:nvPr/>
        </p:nvPicPr>
        <p:blipFill>
          <a:blip r:embed="rId2" cstate="print"/>
          <a:srcRect/>
          <a:stretch>
            <a:fillRect/>
          </a:stretch>
        </p:blipFill>
        <p:spPr bwMode="auto">
          <a:xfrm>
            <a:off x="323528" y="3645024"/>
            <a:ext cx="3775646" cy="3212976"/>
          </a:xfrm>
          <a:prstGeom prst="rect">
            <a:avLst/>
          </a:prstGeom>
          <a:noFill/>
          <a:ln w="9525">
            <a:noFill/>
            <a:miter lim="800000"/>
            <a:headEnd/>
            <a:tailEnd/>
          </a:ln>
        </p:spPr>
      </p:pic>
      <p:sp>
        <p:nvSpPr>
          <p:cNvPr id="2" name="タイトル 1"/>
          <p:cNvSpPr>
            <a:spLocks noGrp="1"/>
          </p:cNvSpPr>
          <p:nvPr>
            <p:ph type="title"/>
          </p:nvPr>
        </p:nvSpPr>
        <p:spPr/>
        <p:txBody>
          <a:bodyPr/>
          <a:lstStyle/>
          <a:p>
            <a:r>
              <a:rPr lang="en-US" altLang="ja-JP" dirty="0" smtClean="0"/>
              <a:t>Hand Calculation(5)</a:t>
            </a:r>
            <a:endParaRPr kumimoji="1" lang="ja-JP" altLang="en-US" dirty="0"/>
          </a:p>
        </p:txBody>
      </p:sp>
      <p:sp>
        <p:nvSpPr>
          <p:cNvPr id="3" name="コンテンツ プレースホルダ 2"/>
          <p:cNvSpPr>
            <a:spLocks noGrp="1"/>
          </p:cNvSpPr>
          <p:nvPr>
            <p:ph idx="1"/>
          </p:nvPr>
        </p:nvSpPr>
        <p:spPr/>
        <p:txBody>
          <a:bodyPr>
            <a:normAutofit/>
          </a:bodyPr>
          <a:lstStyle/>
          <a:p>
            <a:r>
              <a:rPr kumimoji="1" lang="en-US" altLang="ja-JP" sz="2400" dirty="0" smtClean="0"/>
              <a:t>Step3.</a:t>
            </a:r>
            <a:endParaRPr lang="en-US" altLang="ja-JP" sz="2400" dirty="0" smtClean="0"/>
          </a:p>
          <a:p>
            <a:pPr lvl="1"/>
            <a:r>
              <a:rPr kumimoji="1" lang="en-US" altLang="ja-JP" sz="2000" dirty="0" smtClean="0"/>
              <a:t>(c)</a:t>
            </a:r>
            <a:r>
              <a:rPr kumimoji="1" lang="ja-JP" altLang="en-US" sz="2000" dirty="0" smtClean="0"/>
              <a:t>　混雑距離によって</a:t>
            </a:r>
            <a:r>
              <a:rPr lang="ja-JP" altLang="en-US" sz="2000" dirty="0" smtClean="0"/>
              <a:t>解を</a:t>
            </a:r>
            <a:r>
              <a:rPr lang="ja-JP" altLang="en-US" sz="2000" dirty="0" err="1" smtClean="0"/>
              <a:t>降べ</a:t>
            </a:r>
            <a:r>
              <a:rPr lang="ja-JP" altLang="en-US" sz="2000" dirty="0" smtClean="0"/>
              <a:t>きにソート，上から順に解を　</a:t>
            </a:r>
            <a:endParaRPr lang="en-US" altLang="ja-JP" sz="2000" dirty="0" smtClean="0"/>
          </a:p>
          <a:p>
            <a:pPr lvl="1">
              <a:buNone/>
            </a:pPr>
            <a:r>
              <a:rPr lang="en-US" altLang="ja-JP" sz="2000" dirty="0" smtClean="0"/>
              <a:t>		|P</a:t>
            </a:r>
            <a:r>
              <a:rPr lang="en-US" altLang="ja-JP" sz="2000" baseline="-25000" dirty="0" smtClean="0"/>
              <a:t>t+1</a:t>
            </a:r>
            <a:r>
              <a:rPr lang="en-US" altLang="ja-JP" sz="2000" dirty="0" smtClean="0"/>
              <a:t>|</a:t>
            </a:r>
            <a:r>
              <a:rPr lang="ja-JP" altLang="en-US" sz="2000" dirty="0" smtClean="0"/>
              <a:t>＝　</a:t>
            </a:r>
            <a:r>
              <a:rPr lang="en-US" altLang="ja-JP" sz="2000" dirty="0" smtClean="0"/>
              <a:t>N</a:t>
            </a:r>
            <a:r>
              <a:rPr lang="ja-JP" altLang="en-US" sz="2000" dirty="0" smtClean="0"/>
              <a:t>　になるまで挿入</a:t>
            </a:r>
            <a:endParaRPr lang="en-US" altLang="ja-JP" sz="2000" dirty="0" smtClean="0"/>
          </a:p>
          <a:p>
            <a:pPr lvl="1"/>
            <a:endParaRPr kumimoji="1" lang="en-US" altLang="ja-JP" sz="2000" dirty="0" smtClean="0"/>
          </a:p>
        </p:txBody>
      </p:sp>
      <p:pic>
        <p:nvPicPr>
          <p:cNvPr id="25602" name="Picture 2"/>
          <p:cNvPicPr>
            <a:picLocks noChangeAspect="1" noChangeArrowheads="1"/>
          </p:cNvPicPr>
          <p:nvPr/>
        </p:nvPicPr>
        <p:blipFill>
          <a:blip r:embed="rId3" cstate="print"/>
          <a:srcRect/>
          <a:stretch>
            <a:fillRect/>
          </a:stretch>
        </p:blipFill>
        <p:spPr bwMode="auto">
          <a:xfrm>
            <a:off x="6012160" y="2924944"/>
            <a:ext cx="2035527" cy="729034"/>
          </a:xfrm>
          <a:prstGeom prst="rect">
            <a:avLst/>
          </a:prstGeom>
          <a:noFill/>
          <a:ln w="9525">
            <a:noFill/>
            <a:miter lim="800000"/>
            <a:headEnd/>
            <a:tailEnd/>
          </a:ln>
        </p:spPr>
      </p:pic>
      <p:pic>
        <p:nvPicPr>
          <p:cNvPr id="25603" name="Picture 3"/>
          <p:cNvPicPr>
            <a:picLocks noChangeAspect="1" noChangeArrowheads="1"/>
          </p:cNvPicPr>
          <p:nvPr/>
        </p:nvPicPr>
        <p:blipFill>
          <a:blip r:embed="rId4" cstate="print"/>
          <a:srcRect/>
          <a:stretch>
            <a:fillRect/>
          </a:stretch>
        </p:blipFill>
        <p:spPr bwMode="auto">
          <a:xfrm>
            <a:off x="726496" y="2924944"/>
            <a:ext cx="3559049" cy="658614"/>
          </a:xfrm>
          <a:prstGeom prst="rect">
            <a:avLst/>
          </a:prstGeom>
          <a:noFill/>
          <a:ln w="9525">
            <a:noFill/>
            <a:miter lim="800000"/>
            <a:headEnd/>
            <a:tailEnd/>
          </a:ln>
        </p:spPr>
      </p:pic>
      <p:sp>
        <p:nvSpPr>
          <p:cNvPr id="6" name="右矢印 5"/>
          <p:cNvSpPr/>
          <p:nvPr/>
        </p:nvSpPr>
        <p:spPr>
          <a:xfrm>
            <a:off x="4499992" y="2852936"/>
            <a:ext cx="1368152" cy="792088"/>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dirty="0" smtClean="0">
                <a:solidFill>
                  <a:srgbClr val="002060"/>
                </a:solidFill>
              </a:rPr>
              <a:t>ソート後</a:t>
            </a:r>
            <a:endParaRPr kumimoji="1" lang="ja-JP" altLang="en-US" dirty="0">
              <a:solidFill>
                <a:srgbClr val="002060"/>
              </a:solidFill>
            </a:endParaRPr>
          </a:p>
        </p:txBody>
      </p:sp>
      <p:sp>
        <p:nvSpPr>
          <p:cNvPr id="7" name="正方形/長方形 6"/>
          <p:cNvSpPr/>
          <p:nvPr/>
        </p:nvSpPr>
        <p:spPr>
          <a:xfrm>
            <a:off x="5148064" y="3933056"/>
            <a:ext cx="1008112" cy="25922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4427984" y="4922004"/>
            <a:ext cx="792088" cy="523220"/>
          </a:xfrm>
          <a:prstGeom prst="rect">
            <a:avLst/>
          </a:prstGeom>
          <a:noFill/>
        </p:spPr>
        <p:txBody>
          <a:bodyPr wrap="square" rtlCol="0">
            <a:spAutoFit/>
          </a:bodyPr>
          <a:lstStyle/>
          <a:p>
            <a:r>
              <a:rPr kumimoji="1" lang="en-US" altLang="ja-JP" sz="2800" dirty="0" smtClean="0"/>
              <a:t>P</a:t>
            </a:r>
            <a:r>
              <a:rPr kumimoji="1" lang="en-US" altLang="ja-JP" sz="2800" baseline="-25000" dirty="0" smtClean="0"/>
              <a:t>t+1</a:t>
            </a:r>
            <a:endParaRPr kumimoji="1" lang="ja-JP" altLang="en-US" sz="2800" baseline="-25000" dirty="0"/>
          </a:p>
        </p:txBody>
      </p:sp>
      <p:sp>
        <p:nvSpPr>
          <p:cNvPr id="9" name="円/楕円 8"/>
          <p:cNvSpPr/>
          <p:nvPr/>
        </p:nvSpPr>
        <p:spPr>
          <a:xfrm>
            <a:off x="6084168" y="2708920"/>
            <a:ext cx="1368152" cy="108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5206120" y="3976036"/>
            <a:ext cx="893193" cy="1200329"/>
          </a:xfrm>
          <a:prstGeom prst="rect">
            <a:avLst/>
          </a:prstGeom>
          <a:solidFill>
            <a:schemeClr val="tx2">
              <a:lumMod val="20000"/>
              <a:lumOff val="80000"/>
            </a:schemeClr>
          </a:solidFill>
          <a:ln>
            <a:solidFill>
              <a:schemeClr val="accent1"/>
            </a:solidFill>
          </a:ln>
        </p:spPr>
        <p:txBody>
          <a:bodyPr wrap="square" anchor="ctr">
            <a:spAutoFit/>
          </a:bodyPr>
          <a:lstStyle/>
          <a:p>
            <a:endParaRPr lang="en-US" altLang="ja-JP" dirty="0" smtClean="0"/>
          </a:p>
          <a:p>
            <a:r>
              <a:rPr lang="en-US" altLang="ja-JP" dirty="0" smtClean="0"/>
              <a:t>{5, a, e}</a:t>
            </a:r>
          </a:p>
          <a:p>
            <a:endParaRPr lang="en-US" altLang="ja-JP" dirty="0" smtClean="0"/>
          </a:p>
          <a:p>
            <a:endParaRPr lang="ja-JP" altLang="en-US" dirty="0"/>
          </a:p>
        </p:txBody>
      </p:sp>
      <p:sp>
        <p:nvSpPr>
          <p:cNvPr id="12" name="正方形/長方形 11"/>
          <p:cNvSpPr/>
          <p:nvPr/>
        </p:nvSpPr>
        <p:spPr>
          <a:xfrm>
            <a:off x="5206120" y="5229200"/>
            <a:ext cx="893193" cy="1200329"/>
          </a:xfrm>
          <a:prstGeom prst="rect">
            <a:avLst/>
          </a:prstGeom>
          <a:solidFill>
            <a:schemeClr val="accent6">
              <a:lumMod val="60000"/>
              <a:lumOff val="40000"/>
            </a:schemeClr>
          </a:solidFill>
          <a:ln>
            <a:solidFill>
              <a:schemeClr val="accent1"/>
            </a:solidFill>
          </a:ln>
        </p:spPr>
        <p:txBody>
          <a:bodyPr wrap="square" anchor="ctr">
            <a:spAutoFit/>
          </a:bodyPr>
          <a:lstStyle/>
          <a:p>
            <a:endParaRPr lang="en-US" altLang="ja-JP" dirty="0" smtClean="0"/>
          </a:p>
          <a:p>
            <a:r>
              <a:rPr lang="en-US" altLang="ja-JP" dirty="0" smtClean="0"/>
              <a:t>{3, b,1}</a:t>
            </a:r>
          </a:p>
          <a:p>
            <a:endParaRPr lang="en-US" altLang="ja-JP" dirty="0" smtClean="0"/>
          </a:p>
          <a:p>
            <a:endParaRPr lang="ja-JP" altLang="en-US" dirty="0"/>
          </a:p>
        </p:txBody>
      </p:sp>
      <p:sp>
        <p:nvSpPr>
          <p:cNvPr id="14" name="テキスト ボックス 13"/>
          <p:cNvSpPr txBox="1"/>
          <p:nvPr/>
        </p:nvSpPr>
        <p:spPr>
          <a:xfrm>
            <a:off x="6300192" y="4293096"/>
            <a:ext cx="576064" cy="369332"/>
          </a:xfrm>
          <a:prstGeom prst="rect">
            <a:avLst/>
          </a:prstGeom>
          <a:noFill/>
        </p:spPr>
        <p:txBody>
          <a:bodyPr wrap="square" rtlCol="0">
            <a:spAutoFit/>
          </a:bodyPr>
          <a:lstStyle/>
          <a:p>
            <a:r>
              <a:rPr kumimoji="1" lang="en-US" altLang="ja-JP" dirty="0" smtClean="0"/>
              <a:t>F</a:t>
            </a:r>
            <a:r>
              <a:rPr kumimoji="1" lang="en-US" altLang="ja-JP" baseline="-25000" dirty="0" smtClean="0"/>
              <a:t>1</a:t>
            </a:r>
          </a:p>
        </p:txBody>
      </p:sp>
      <p:sp>
        <p:nvSpPr>
          <p:cNvPr id="16" name="テキスト ボックス 15"/>
          <p:cNvSpPr txBox="1"/>
          <p:nvPr/>
        </p:nvSpPr>
        <p:spPr>
          <a:xfrm>
            <a:off x="6372200" y="5373216"/>
            <a:ext cx="576064" cy="369332"/>
          </a:xfrm>
          <a:prstGeom prst="rect">
            <a:avLst/>
          </a:prstGeom>
          <a:noFill/>
        </p:spPr>
        <p:txBody>
          <a:bodyPr wrap="square" rtlCol="0">
            <a:spAutoFit/>
          </a:bodyPr>
          <a:lstStyle/>
          <a:p>
            <a:r>
              <a:rPr kumimoji="1" lang="en-US" altLang="ja-JP" dirty="0" smtClean="0"/>
              <a:t>F</a:t>
            </a:r>
            <a:r>
              <a:rPr lang="en-US" altLang="ja-JP" baseline="-25000" dirty="0" smtClean="0"/>
              <a:t>2</a:t>
            </a:r>
            <a:endParaRPr kumimoji="1" lang="en-US" altLang="ja-JP" baseline="-25000" dirty="0" smtClean="0"/>
          </a:p>
        </p:txBody>
      </p:sp>
      <p:cxnSp>
        <p:nvCxnSpPr>
          <p:cNvPr id="18" name="図形 17"/>
          <p:cNvCxnSpPr>
            <a:stCxn id="9" idx="4"/>
            <a:endCxn id="12" idx="3"/>
          </p:cNvCxnSpPr>
          <p:nvPr/>
        </p:nvCxnSpPr>
        <p:spPr>
          <a:xfrm rot="5400000">
            <a:off x="5413617" y="4474737"/>
            <a:ext cx="2040325" cy="668931"/>
          </a:xfrm>
          <a:prstGeom prst="curvedConnector2">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Hand Calculation(6)</a:t>
            </a:r>
            <a:endParaRPr kumimoji="1" lang="ja-JP" altLang="en-US" dirty="0"/>
          </a:p>
        </p:txBody>
      </p:sp>
      <p:sp>
        <p:nvSpPr>
          <p:cNvPr id="3" name="コンテンツ プレースホルダ 2"/>
          <p:cNvSpPr>
            <a:spLocks noGrp="1"/>
          </p:cNvSpPr>
          <p:nvPr>
            <p:ph idx="1"/>
          </p:nvPr>
        </p:nvSpPr>
        <p:spPr/>
        <p:txBody>
          <a:bodyPr>
            <a:normAutofit/>
          </a:bodyPr>
          <a:lstStyle/>
          <a:p>
            <a:r>
              <a:rPr kumimoji="1" lang="en-US" altLang="ja-JP" sz="2400" dirty="0" smtClean="0"/>
              <a:t>Step4. </a:t>
            </a:r>
            <a:r>
              <a:rPr lang="ja-JP" altLang="en-US" sz="2400" dirty="0" smtClean="0"/>
              <a:t>混雑度トーナメント選択により親選択，交叉，突然変</a:t>
            </a:r>
            <a:r>
              <a:rPr lang="en-US" altLang="ja-JP" sz="2400" dirty="0" smtClean="0"/>
              <a:t>	</a:t>
            </a:r>
            <a:r>
              <a:rPr lang="ja-JP" altLang="en-US" sz="2400" dirty="0" smtClean="0"/>
              <a:t>　　異オペレータによって</a:t>
            </a:r>
            <a:r>
              <a:rPr lang="en-US" altLang="ja-JP" sz="2400" dirty="0" smtClean="0"/>
              <a:t>Q</a:t>
            </a:r>
            <a:r>
              <a:rPr lang="en-US" altLang="ja-JP" sz="2400" baseline="-25000" dirty="0" smtClean="0"/>
              <a:t>t+1</a:t>
            </a:r>
            <a:r>
              <a:rPr lang="ja-JP" altLang="en-US" sz="2400" dirty="0" smtClean="0"/>
              <a:t>に子を生成</a:t>
            </a:r>
            <a:endParaRPr lang="en-US" altLang="ja-JP" sz="2400" baseline="-25000" dirty="0" smtClean="0"/>
          </a:p>
        </p:txBody>
      </p:sp>
      <p:pic>
        <p:nvPicPr>
          <p:cNvPr id="4" name="Picture 5"/>
          <p:cNvPicPr>
            <a:picLocks noChangeAspect="1" noChangeArrowheads="1"/>
          </p:cNvPicPr>
          <p:nvPr/>
        </p:nvPicPr>
        <p:blipFill>
          <a:blip r:embed="rId2" cstate="print"/>
          <a:srcRect/>
          <a:stretch>
            <a:fillRect/>
          </a:stretch>
        </p:blipFill>
        <p:spPr bwMode="auto">
          <a:xfrm>
            <a:off x="899592" y="4291793"/>
            <a:ext cx="4460354" cy="2089535"/>
          </a:xfrm>
          <a:prstGeom prst="rect">
            <a:avLst/>
          </a:prstGeom>
          <a:noFill/>
          <a:ln w="9525">
            <a:noFill/>
            <a:miter lim="800000"/>
            <a:headEnd/>
            <a:tailEnd/>
          </a:ln>
        </p:spPr>
      </p:pic>
      <p:sp>
        <p:nvSpPr>
          <p:cNvPr id="5" name="テキスト ボックス 4"/>
          <p:cNvSpPr txBox="1"/>
          <p:nvPr/>
        </p:nvSpPr>
        <p:spPr>
          <a:xfrm>
            <a:off x="323528" y="2710661"/>
            <a:ext cx="6120680" cy="646331"/>
          </a:xfrm>
          <a:prstGeom prst="rect">
            <a:avLst/>
          </a:prstGeom>
          <a:noFill/>
        </p:spPr>
        <p:txBody>
          <a:bodyPr wrap="square" rtlCol="0">
            <a:spAutoFit/>
          </a:bodyPr>
          <a:lstStyle/>
          <a:p>
            <a:r>
              <a:rPr lang="ja-JP" altLang="en-US" dirty="0" smtClean="0"/>
              <a:t>トーナメントが</a:t>
            </a:r>
            <a:r>
              <a:rPr kumimoji="1" lang="ja-JP" altLang="en-US" dirty="0" smtClean="0"/>
              <a:t>｛</a:t>
            </a:r>
            <a:r>
              <a:rPr lang="en-US" altLang="ja-JP" dirty="0" smtClean="0"/>
              <a:t>5, e</a:t>
            </a:r>
            <a:r>
              <a:rPr kumimoji="1" lang="ja-JP" altLang="en-US" dirty="0" smtClean="0"/>
              <a:t>｝の場合・・・ランク　⇒　同一</a:t>
            </a:r>
            <a:endParaRPr kumimoji="1" lang="en-US" altLang="ja-JP" dirty="0" smtClean="0"/>
          </a:p>
          <a:p>
            <a:r>
              <a:rPr lang="en-US" altLang="ja-JP" dirty="0" smtClean="0"/>
              <a:t>		</a:t>
            </a:r>
            <a:r>
              <a:rPr lang="ja-JP" altLang="en-US" dirty="0" smtClean="0"/>
              <a:t>　　　　　　　 混雑距離　⇒　５の方が大きい</a:t>
            </a:r>
            <a:endParaRPr kumimoji="1" lang="ja-JP" altLang="en-US" dirty="0"/>
          </a:p>
        </p:txBody>
      </p:sp>
      <p:sp>
        <p:nvSpPr>
          <p:cNvPr id="6" name="右矢印 5"/>
          <p:cNvSpPr/>
          <p:nvPr/>
        </p:nvSpPr>
        <p:spPr>
          <a:xfrm>
            <a:off x="6516216" y="2564904"/>
            <a:ext cx="792088" cy="64807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7380312" y="2699628"/>
            <a:ext cx="1944216" cy="369332"/>
          </a:xfrm>
          <a:prstGeom prst="rect">
            <a:avLst/>
          </a:prstGeom>
          <a:noFill/>
        </p:spPr>
        <p:txBody>
          <a:bodyPr wrap="square" rtlCol="0">
            <a:spAutoFit/>
          </a:bodyPr>
          <a:lstStyle/>
          <a:p>
            <a:r>
              <a:rPr lang="en-US" altLang="ja-JP" dirty="0" smtClean="0"/>
              <a:t>5</a:t>
            </a:r>
            <a:r>
              <a:rPr lang="ja-JP" altLang="en-US" dirty="0" smtClean="0"/>
              <a:t>を選択</a:t>
            </a:r>
            <a:endParaRPr kumimoji="1" lang="ja-JP" altLang="en-US" dirty="0"/>
          </a:p>
        </p:txBody>
      </p:sp>
      <p:sp>
        <p:nvSpPr>
          <p:cNvPr id="8" name="テキスト ボックス 7"/>
          <p:cNvSpPr txBox="1"/>
          <p:nvPr/>
        </p:nvSpPr>
        <p:spPr>
          <a:xfrm>
            <a:off x="323528" y="3707740"/>
            <a:ext cx="5256584" cy="369332"/>
          </a:xfrm>
          <a:prstGeom prst="rect">
            <a:avLst/>
          </a:prstGeom>
          <a:noFill/>
        </p:spPr>
        <p:txBody>
          <a:bodyPr wrap="square" rtlCol="0">
            <a:spAutoFit/>
          </a:bodyPr>
          <a:lstStyle/>
          <a:p>
            <a:r>
              <a:rPr kumimoji="1" lang="ja-JP" altLang="en-US" dirty="0" smtClean="0"/>
              <a:t>親が｛</a:t>
            </a:r>
            <a:r>
              <a:rPr lang="en-US" altLang="ja-JP" dirty="0" smtClean="0"/>
              <a:t>a, 3</a:t>
            </a:r>
            <a:r>
              <a:rPr kumimoji="1" lang="ja-JP" altLang="en-US" dirty="0" smtClean="0"/>
              <a:t>｝の場合・・・ランク　⇒　</a:t>
            </a:r>
            <a:r>
              <a:rPr kumimoji="1" lang="en-US" altLang="ja-JP" dirty="0" smtClean="0"/>
              <a:t>a</a:t>
            </a:r>
            <a:r>
              <a:rPr kumimoji="1" lang="ja-JP" altLang="en-US" dirty="0" smtClean="0"/>
              <a:t>の方がよい</a:t>
            </a:r>
            <a:endParaRPr kumimoji="1" lang="en-US" altLang="ja-JP" dirty="0" smtClean="0"/>
          </a:p>
        </p:txBody>
      </p:sp>
      <p:sp>
        <p:nvSpPr>
          <p:cNvPr id="9" name="右矢印 8"/>
          <p:cNvSpPr/>
          <p:nvPr/>
        </p:nvSpPr>
        <p:spPr>
          <a:xfrm>
            <a:off x="6516216" y="3573016"/>
            <a:ext cx="792088" cy="64807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p:cNvSpPr txBox="1"/>
          <p:nvPr/>
        </p:nvSpPr>
        <p:spPr>
          <a:xfrm>
            <a:off x="7380312" y="3707740"/>
            <a:ext cx="1944216" cy="369332"/>
          </a:xfrm>
          <a:prstGeom prst="rect">
            <a:avLst/>
          </a:prstGeom>
          <a:noFill/>
        </p:spPr>
        <p:txBody>
          <a:bodyPr wrap="square" rtlCol="0">
            <a:spAutoFit/>
          </a:bodyPr>
          <a:lstStyle/>
          <a:p>
            <a:r>
              <a:rPr lang="en-US" altLang="ja-JP" dirty="0" smtClean="0"/>
              <a:t>a</a:t>
            </a:r>
            <a:r>
              <a:rPr lang="ja-JP" altLang="en-US" dirty="0" smtClean="0"/>
              <a:t>を選択</a:t>
            </a:r>
            <a:endParaRPr kumimoji="1" lang="ja-JP" altLang="en-US" dirty="0"/>
          </a:p>
        </p:txBody>
      </p:sp>
      <p:sp>
        <p:nvSpPr>
          <p:cNvPr id="11" name="右矢印 10"/>
          <p:cNvSpPr/>
          <p:nvPr/>
        </p:nvSpPr>
        <p:spPr>
          <a:xfrm>
            <a:off x="7020272" y="5517232"/>
            <a:ext cx="2016224" cy="126876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dirty="0" smtClean="0"/>
              <a:t>Step1. </a:t>
            </a:r>
            <a:r>
              <a:rPr kumimoji="1" lang="ja-JP" altLang="en-US" dirty="0" smtClean="0"/>
              <a:t>に戻る</a:t>
            </a:r>
            <a:endParaRPr kumimoji="1" lang="ja-JP"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6.2.6 Simulation Result</a:t>
            </a:r>
            <a:endParaRPr kumimoji="1" lang="ja-JP" altLang="en-US" dirty="0"/>
          </a:p>
        </p:txBody>
      </p:sp>
      <p:sp>
        <p:nvSpPr>
          <p:cNvPr id="3" name="コンテンツ プレースホルダ 2"/>
          <p:cNvSpPr>
            <a:spLocks noGrp="1"/>
          </p:cNvSpPr>
          <p:nvPr>
            <p:ph idx="1"/>
          </p:nvPr>
        </p:nvSpPr>
        <p:spPr>
          <a:xfrm>
            <a:off x="457200" y="1600200"/>
            <a:ext cx="5050904" cy="4525963"/>
          </a:xfrm>
        </p:spPr>
        <p:txBody>
          <a:bodyPr>
            <a:normAutofit/>
          </a:bodyPr>
          <a:lstStyle/>
          <a:p>
            <a:r>
              <a:rPr kumimoji="1" lang="ja-JP" altLang="en-US" sz="2400" dirty="0" smtClean="0"/>
              <a:t>多様性を維持したままパレートフロントに到達</a:t>
            </a:r>
            <a:endParaRPr kumimoji="1" lang="en-US" altLang="ja-JP" sz="2400" dirty="0" smtClean="0"/>
          </a:p>
          <a:p>
            <a:r>
              <a:rPr lang="en-US" altLang="ja-JP" sz="2400" dirty="0" smtClean="0"/>
              <a:t>Mutation </a:t>
            </a:r>
            <a:r>
              <a:rPr lang="ja-JP" altLang="en-US" sz="2400" dirty="0" smtClean="0"/>
              <a:t>なしで長時間進化させても解の多様性がなくなるどころか配分が改善される</a:t>
            </a:r>
            <a:r>
              <a:rPr lang="en-US" altLang="ja-JP" sz="2400" dirty="0" smtClean="0"/>
              <a:t>(500</a:t>
            </a:r>
            <a:r>
              <a:rPr lang="ja-JP" altLang="en-US" sz="2400" dirty="0" smtClean="0"/>
              <a:t>世代</a:t>
            </a:r>
            <a:r>
              <a:rPr lang="en-US" altLang="ja-JP" sz="2400" dirty="0" smtClean="0"/>
              <a:t>)</a:t>
            </a:r>
          </a:p>
          <a:p>
            <a:r>
              <a:rPr kumimoji="1" lang="en-US" altLang="ja-JP" sz="2400" dirty="0" smtClean="0"/>
              <a:t>Mutation (rate = 0.02)</a:t>
            </a:r>
            <a:r>
              <a:rPr kumimoji="1" lang="ja-JP" altLang="en-US" sz="2400" dirty="0" smtClean="0"/>
              <a:t>を加えると</a:t>
            </a:r>
            <a:r>
              <a:rPr lang="ja-JP" altLang="en-US" sz="2400" dirty="0" smtClean="0"/>
              <a:t>更に良くなる</a:t>
            </a:r>
            <a:endParaRPr kumimoji="1" lang="ja-JP" altLang="en-US" sz="2400" dirty="0"/>
          </a:p>
        </p:txBody>
      </p:sp>
      <p:pic>
        <p:nvPicPr>
          <p:cNvPr id="26626" name="Picture 2"/>
          <p:cNvPicPr>
            <a:picLocks noChangeAspect="1" noChangeArrowheads="1"/>
          </p:cNvPicPr>
          <p:nvPr/>
        </p:nvPicPr>
        <p:blipFill>
          <a:blip r:embed="rId2" cstate="print"/>
          <a:srcRect/>
          <a:stretch>
            <a:fillRect/>
          </a:stretch>
        </p:blipFill>
        <p:spPr bwMode="auto">
          <a:xfrm>
            <a:off x="5673308" y="1340768"/>
            <a:ext cx="3073346" cy="2664296"/>
          </a:xfrm>
          <a:prstGeom prst="rect">
            <a:avLst/>
          </a:prstGeom>
          <a:noFill/>
          <a:ln w="9525">
            <a:noFill/>
            <a:miter lim="800000"/>
            <a:headEnd/>
            <a:tailEnd/>
          </a:ln>
        </p:spPr>
      </p:pic>
      <p:sp>
        <p:nvSpPr>
          <p:cNvPr id="5" name="テキスト ボックス 4"/>
          <p:cNvSpPr txBox="1"/>
          <p:nvPr/>
        </p:nvSpPr>
        <p:spPr>
          <a:xfrm>
            <a:off x="6156176" y="4316903"/>
            <a:ext cx="2304256" cy="1200329"/>
          </a:xfrm>
          <a:prstGeom prst="rect">
            <a:avLst/>
          </a:prstGeom>
          <a:noFill/>
        </p:spPr>
        <p:txBody>
          <a:bodyPr wrap="square" rtlCol="0">
            <a:spAutoFit/>
          </a:bodyPr>
          <a:lstStyle/>
          <a:p>
            <a:r>
              <a:rPr lang="ja-JP" altLang="en-US" dirty="0" smtClean="0"/>
              <a:t>・</a:t>
            </a:r>
            <a:r>
              <a:rPr lang="en-US" altLang="ja-JP" dirty="0" smtClean="0"/>
              <a:t>x1 : x2 </a:t>
            </a:r>
            <a:r>
              <a:rPr lang="ja-JP" altLang="en-US" dirty="0" smtClean="0"/>
              <a:t>⇒ </a:t>
            </a:r>
            <a:r>
              <a:rPr lang="en-US" altLang="ja-JP" dirty="0" smtClean="0"/>
              <a:t>24 : 26 bit</a:t>
            </a:r>
          </a:p>
          <a:p>
            <a:r>
              <a:rPr kumimoji="1" lang="ja-JP" altLang="en-US" dirty="0" smtClean="0"/>
              <a:t>・</a:t>
            </a:r>
            <a:r>
              <a:rPr kumimoji="1" lang="en-US" altLang="ja-JP" dirty="0" smtClean="0"/>
              <a:t>population size = 40</a:t>
            </a:r>
          </a:p>
          <a:p>
            <a:r>
              <a:rPr lang="ja-JP" altLang="en-US" dirty="0" smtClean="0"/>
              <a:t>・</a:t>
            </a:r>
            <a:r>
              <a:rPr lang="en-US" altLang="ja-JP" dirty="0" smtClean="0"/>
              <a:t>crossover rate = 0.9</a:t>
            </a:r>
          </a:p>
          <a:p>
            <a:r>
              <a:rPr lang="ja-JP" altLang="en-US" dirty="0" smtClean="0"/>
              <a:t>・</a:t>
            </a:r>
            <a:r>
              <a:rPr lang="en-US" altLang="ja-JP" dirty="0" smtClean="0"/>
              <a:t>mutation </a:t>
            </a:r>
            <a:r>
              <a:rPr lang="ja-JP" altLang="en-US" dirty="0" smtClean="0"/>
              <a:t>なし</a:t>
            </a:r>
            <a:endParaRPr kumimoji="1" lang="en-US" altLang="ja-JP"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6.3.2-6.3.5</a:t>
            </a:r>
            <a:r>
              <a:rPr kumimoji="1" lang="ja-JP" altLang="en-US" dirty="0" smtClean="0"/>
              <a:t>計算量，利点，欠点</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ja-JP" altLang="en-US" sz="2400" dirty="0" smtClean="0"/>
              <a:t>計算量 </a:t>
            </a:r>
            <a:r>
              <a:rPr kumimoji="1" lang="en-US" altLang="ja-JP" sz="2400" dirty="0" smtClean="0"/>
              <a:t>O(MN</a:t>
            </a:r>
            <a:r>
              <a:rPr lang="en-US" altLang="ja-JP" sz="2400" baseline="30000" dirty="0" smtClean="0"/>
              <a:t>2</a:t>
            </a:r>
            <a:r>
              <a:rPr kumimoji="1" lang="en-US" altLang="ja-JP" sz="2400" dirty="0" smtClean="0"/>
              <a:t>)</a:t>
            </a:r>
          </a:p>
          <a:p>
            <a:pPr lvl="1"/>
            <a:r>
              <a:rPr lang="ja-JP" altLang="en-US" sz="2000" dirty="0" smtClean="0"/>
              <a:t>非優越ソートに</a:t>
            </a:r>
            <a:r>
              <a:rPr lang="en-US" altLang="ja-JP" sz="2000" dirty="0" smtClean="0"/>
              <a:t>O(MN</a:t>
            </a:r>
            <a:r>
              <a:rPr lang="en-US" altLang="ja-JP" sz="2000" baseline="30000" dirty="0" smtClean="0"/>
              <a:t>2</a:t>
            </a:r>
            <a:r>
              <a:rPr lang="en-US" altLang="ja-JP" sz="2000" dirty="0" smtClean="0"/>
              <a:t>), </a:t>
            </a:r>
            <a:r>
              <a:rPr lang="ja-JP" altLang="en-US" sz="2000" dirty="0" smtClean="0"/>
              <a:t>混雑距離ソートに</a:t>
            </a:r>
            <a:r>
              <a:rPr lang="en-US" altLang="ja-JP" sz="2000" dirty="0" smtClean="0"/>
              <a:t>O(MNlogN)</a:t>
            </a:r>
          </a:p>
          <a:p>
            <a:r>
              <a:rPr kumimoji="1" lang="en-US" altLang="ja-JP" sz="2400" dirty="0" smtClean="0"/>
              <a:t>Advantage</a:t>
            </a:r>
          </a:p>
          <a:p>
            <a:pPr lvl="1"/>
            <a:r>
              <a:rPr lang="ja-JP" altLang="en-US" sz="2000" dirty="0" smtClean="0"/>
              <a:t>非支配解の多様性がある（混雑距離のおかげ）</a:t>
            </a:r>
            <a:endParaRPr lang="en-US" altLang="ja-JP" sz="2000" dirty="0" smtClean="0"/>
          </a:p>
          <a:p>
            <a:pPr lvl="1"/>
            <a:r>
              <a:rPr kumimoji="1" lang="en-US" altLang="ja-JP" sz="2000" dirty="0" err="1" smtClean="0"/>
              <a:t>Niching</a:t>
            </a:r>
            <a:r>
              <a:rPr kumimoji="1" lang="ja-JP" altLang="en-US" sz="2000" dirty="0" smtClean="0"/>
              <a:t>パラメータ</a:t>
            </a:r>
            <a:r>
              <a:rPr kumimoji="1" lang="en-US" altLang="ja-JP" sz="2000" dirty="0" smtClean="0"/>
              <a:t>(</a:t>
            </a:r>
            <a:r>
              <a:rPr kumimoji="1" lang="ja-JP" altLang="en-US" sz="2000" dirty="0" smtClean="0"/>
              <a:t>シェアリング半径</a:t>
            </a:r>
            <a:r>
              <a:rPr kumimoji="1" lang="en-US" altLang="ja-JP" sz="2000" dirty="0" smtClean="0"/>
              <a:t>)</a:t>
            </a:r>
            <a:r>
              <a:rPr kumimoji="1" lang="ja-JP" altLang="en-US" sz="2000" dirty="0" smtClean="0"/>
              <a:t>の設計が不要</a:t>
            </a:r>
            <a:endParaRPr kumimoji="1" lang="en-US" altLang="ja-JP" sz="2000" dirty="0" smtClean="0"/>
          </a:p>
          <a:p>
            <a:pPr lvl="2"/>
            <a:r>
              <a:rPr lang="en-US" altLang="ja-JP" sz="1600" dirty="0" smtClean="0"/>
              <a:t>MOGA,</a:t>
            </a:r>
            <a:r>
              <a:rPr lang="ja-JP" altLang="en-US" sz="1600" dirty="0" smtClean="0"/>
              <a:t> </a:t>
            </a:r>
            <a:r>
              <a:rPr lang="en-US" altLang="ja-JP" sz="1600" dirty="0" smtClean="0"/>
              <a:t>NSGA, NPGA</a:t>
            </a:r>
            <a:r>
              <a:rPr lang="ja-JP" altLang="en-US" sz="1600" dirty="0" smtClean="0"/>
              <a:t>は必要</a:t>
            </a:r>
            <a:endParaRPr lang="en-US" altLang="ja-JP" sz="1600" dirty="0" smtClean="0"/>
          </a:p>
          <a:p>
            <a:pPr lvl="1"/>
            <a:r>
              <a:rPr kumimoji="1" lang="ja-JP" altLang="en-US" sz="2000" dirty="0" smtClean="0"/>
              <a:t>アーカイブ保存によりエリート解が消去されない</a:t>
            </a:r>
            <a:endParaRPr kumimoji="1" lang="en-US" altLang="ja-JP" sz="2000" dirty="0" smtClean="0"/>
          </a:p>
          <a:p>
            <a:r>
              <a:rPr kumimoji="1" lang="en-US" altLang="ja-JP" sz="2400" dirty="0" smtClean="0"/>
              <a:t>Disadvantage</a:t>
            </a:r>
          </a:p>
          <a:p>
            <a:pPr lvl="1"/>
            <a:r>
              <a:rPr lang="en-US" altLang="ja-JP" sz="2000" dirty="0" smtClean="0"/>
              <a:t>Population size</a:t>
            </a:r>
            <a:r>
              <a:rPr lang="ja-JP" altLang="en-US" sz="2000" dirty="0" smtClean="0"/>
              <a:t>が制限されたとき，混雑度比較は収束性を欠如させる</a:t>
            </a:r>
            <a:endParaRPr lang="en-US" altLang="ja-JP" sz="2000" dirty="0" smtClean="0"/>
          </a:p>
          <a:p>
            <a:pPr lvl="2"/>
            <a:r>
              <a:rPr kumimoji="1" lang="en-US" altLang="ja-JP" sz="1600" dirty="0" smtClean="0"/>
              <a:t>F</a:t>
            </a:r>
            <a:r>
              <a:rPr kumimoji="1" lang="en-US" altLang="ja-JP" sz="1600" baseline="-25000" dirty="0" smtClean="0"/>
              <a:t>1</a:t>
            </a:r>
            <a:r>
              <a:rPr kumimoji="1" lang="ja-JP" altLang="en-US" sz="1600" dirty="0" smtClean="0"/>
              <a:t>⊂</a:t>
            </a:r>
            <a:r>
              <a:rPr kumimoji="1" lang="en-US" altLang="ja-JP" sz="1600" dirty="0" smtClean="0"/>
              <a:t>R</a:t>
            </a:r>
            <a:r>
              <a:rPr kumimoji="1" lang="ja-JP" altLang="en-US" sz="1600" dirty="0" err="1" smtClean="0"/>
              <a:t>，</a:t>
            </a:r>
            <a:r>
              <a:rPr kumimoji="1" lang="ja-JP" altLang="en-US" sz="1600" dirty="0" smtClean="0"/>
              <a:t>かつ　</a:t>
            </a:r>
            <a:r>
              <a:rPr kumimoji="1" lang="en-US" altLang="ja-JP" sz="1600" dirty="0" smtClean="0"/>
              <a:t>|F1|&gt;N </a:t>
            </a:r>
            <a:r>
              <a:rPr kumimoji="1" lang="ja-JP" altLang="en-US" sz="1600" dirty="0" smtClean="0"/>
              <a:t>の場合，パレートフロントに到達している場合でも，混雑度により解が消される場合がある</a:t>
            </a:r>
            <a:endParaRPr kumimoji="1" lang="en-US" altLang="ja-JP" sz="1600" dirty="0" smtClean="0"/>
          </a:p>
          <a:p>
            <a:pPr lvl="2"/>
            <a:r>
              <a:rPr kumimoji="1" lang="ja-JP" altLang="en-US" sz="1600" dirty="0" smtClean="0"/>
              <a:t>つまり，</a:t>
            </a:r>
            <a:r>
              <a:rPr lang="en-US" altLang="ja-JP" sz="1600" dirty="0" smtClean="0"/>
              <a:t> |F1|&gt;N </a:t>
            </a:r>
            <a:r>
              <a:rPr lang="ja-JP" altLang="en-US" sz="1600" dirty="0" smtClean="0"/>
              <a:t>になった場合，最もパレートが広い（多様性がある）フロントが次世代に残る</a:t>
            </a:r>
            <a:endParaRPr kumimoji="1" lang="en-US" altLang="ja-JP" sz="16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6.4</a:t>
            </a:r>
            <a:r>
              <a:rPr lang="ja-JP" altLang="en-US" dirty="0" smtClean="0"/>
              <a:t> </a:t>
            </a:r>
            <a:r>
              <a:rPr lang="en-US" altLang="ja-JP" dirty="0" smtClean="0"/>
              <a:t>Strength Pareto Evolutionary Algorithm (SPEA) [</a:t>
            </a:r>
            <a:r>
              <a:rPr lang="en-US" altLang="ja-JP" dirty="0" err="1" smtClean="0"/>
              <a:t>Zitzler</a:t>
            </a:r>
            <a:r>
              <a:rPr lang="en-US" altLang="ja-JP" dirty="0" smtClean="0"/>
              <a:t> et al., 1998]</a:t>
            </a:r>
            <a:endParaRPr kumimoji="1" lang="ja-JP" altLang="en-US" dirty="0"/>
          </a:p>
        </p:txBody>
      </p:sp>
      <p:sp>
        <p:nvSpPr>
          <p:cNvPr id="3" name="コンテンツ プレースホルダ 2"/>
          <p:cNvSpPr>
            <a:spLocks noGrp="1"/>
          </p:cNvSpPr>
          <p:nvPr>
            <p:ph idx="1"/>
          </p:nvPr>
        </p:nvSpPr>
        <p:spPr/>
        <p:txBody>
          <a:bodyPr>
            <a:normAutofit/>
          </a:bodyPr>
          <a:lstStyle/>
          <a:p>
            <a:r>
              <a:rPr kumimoji="1" lang="en-US" altLang="ja-JP" sz="2800" dirty="0" smtClean="0"/>
              <a:t>External population </a:t>
            </a:r>
            <a:r>
              <a:rPr kumimoji="1" lang="ja-JP" altLang="en-US" sz="2800" dirty="0" smtClean="0"/>
              <a:t>　　</a:t>
            </a:r>
            <a:r>
              <a:rPr kumimoji="1" lang="ja-JP" altLang="en-US" sz="2800" dirty="0" smtClean="0"/>
              <a:t>を</a:t>
            </a:r>
            <a:r>
              <a:rPr lang="ja-JP" altLang="en-US" sz="2800" dirty="0" smtClean="0"/>
              <a:t>積極的</a:t>
            </a:r>
            <a:r>
              <a:rPr lang="ja-JP" altLang="en-US" sz="2800" dirty="0" smtClean="0"/>
              <a:t>に維持する</a:t>
            </a:r>
            <a:r>
              <a:rPr kumimoji="1" lang="ja-JP" altLang="en-US" sz="2800" dirty="0" smtClean="0"/>
              <a:t>こと</a:t>
            </a:r>
            <a:r>
              <a:rPr kumimoji="1" lang="ja-JP" altLang="en-US" sz="2800" dirty="0" smtClean="0"/>
              <a:t>によるエリート保存戦略</a:t>
            </a:r>
            <a:endParaRPr kumimoji="1" lang="en-US" altLang="ja-JP" sz="2800" dirty="0" smtClean="0"/>
          </a:p>
          <a:p>
            <a:pPr lvl="1"/>
            <a:r>
              <a:rPr lang="ja-JP" altLang="en-US" sz="2400" dirty="0" smtClean="0"/>
              <a:t>予め決められた数だけ探索初期からの非支配解を保持する</a:t>
            </a:r>
            <a:endParaRPr lang="en-US" altLang="ja-JP" sz="2400" dirty="0" smtClean="0"/>
          </a:p>
          <a:p>
            <a:pPr lvl="1"/>
            <a:r>
              <a:rPr kumimoji="1" lang="ja-JP" altLang="en-US" sz="2400" dirty="0" smtClean="0"/>
              <a:t>遺伝子操作をする際に利用</a:t>
            </a:r>
            <a:endParaRPr kumimoji="1" lang="en-US" altLang="ja-JP" sz="2400" dirty="0" smtClean="0"/>
          </a:p>
          <a:p>
            <a:pPr lvl="2"/>
            <a:r>
              <a:rPr lang="ja-JP" altLang="en-US" sz="2000" dirty="0" smtClean="0"/>
              <a:t>探索空間においてさらに良い解を探索することに貢献</a:t>
            </a:r>
            <a:endParaRPr lang="en-US" altLang="ja-JP" sz="2000" dirty="0" smtClean="0"/>
          </a:p>
          <a:p>
            <a:pPr lvl="1"/>
            <a:r>
              <a:rPr kumimoji="1" lang="ja-JP" altLang="en-US" dirty="0" smtClean="0"/>
              <a:t>多様性維持のアルゴリズムとして</a:t>
            </a:r>
            <a:r>
              <a:rPr lang="en-US" altLang="ja-JP" dirty="0" smtClean="0"/>
              <a:t>clustering</a:t>
            </a:r>
            <a:r>
              <a:rPr lang="ja-JP" altLang="en-US" dirty="0" smtClean="0"/>
              <a:t>法を実装</a:t>
            </a:r>
            <a:endParaRPr kumimoji="1" lang="en-US" altLang="ja-JP" dirty="0" smtClean="0"/>
          </a:p>
        </p:txBody>
      </p:sp>
      <p:graphicFrame>
        <p:nvGraphicFramePr>
          <p:cNvPr id="4" name="オブジェクト 3"/>
          <p:cNvGraphicFramePr>
            <a:graphicFrameLocks noChangeAspect="1"/>
          </p:cNvGraphicFramePr>
          <p:nvPr/>
        </p:nvGraphicFramePr>
        <p:xfrm>
          <a:off x="3923928" y="1628800"/>
          <a:ext cx="360040" cy="432048"/>
        </p:xfrm>
        <a:graphic>
          <a:graphicData uri="http://schemas.openxmlformats.org/presentationml/2006/ole">
            <p:oleObj spid="_x0000_s21506" name="数式" r:id="rId3" imgW="0" imgH="0" progId="Equation.3">
              <p:embed/>
            </p:oleObj>
          </a:graphicData>
        </a:graphic>
      </p:graphicFrame>
      <p:pic>
        <p:nvPicPr>
          <p:cNvPr id="5" name="Picture 3"/>
          <p:cNvPicPr>
            <a:picLocks noChangeAspect="1" noChangeArrowheads="1"/>
          </p:cNvPicPr>
          <p:nvPr/>
        </p:nvPicPr>
        <p:blipFill>
          <a:blip r:embed="rId4" cstate="print"/>
          <a:srcRect/>
          <a:stretch>
            <a:fillRect/>
          </a:stretch>
        </p:blipFill>
        <p:spPr bwMode="auto">
          <a:xfrm>
            <a:off x="3779912" y="1628800"/>
            <a:ext cx="432048" cy="4772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SPEA</a:t>
            </a:r>
            <a:r>
              <a:rPr kumimoji="1" lang="ja-JP" altLang="en-US" dirty="0" smtClean="0"/>
              <a:t>のアルゴリズムの流れ</a:t>
            </a:r>
            <a:endParaRPr kumimoji="1" lang="ja-JP" altLang="en-US" dirty="0"/>
          </a:p>
        </p:txBody>
      </p:sp>
      <p:sp>
        <p:nvSpPr>
          <p:cNvPr id="3" name="コンテンツ プレースホルダ 2"/>
          <p:cNvSpPr>
            <a:spLocks noGrp="1"/>
          </p:cNvSpPr>
          <p:nvPr>
            <p:ph idx="1"/>
          </p:nvPr>
        </p:nvSpPr>
        <p:spPr/>
        <p:txBody>
          <a:bodyPr>
            <a:normAutofit/>
          </a:bodyPr>
          <a:lstStyle/>
          <a:p>
            <a:pPr marL="514350" indent="-514350">
              <a:buNone/>
            </a:pPr>
            <a:r>
              <a:rPr lang="en-US" altLang="ja-JP" sz="2000" dirty="0" smtClean="0"/>
              <a:t>1. </a:t>
            </a:r>
            <a:r>
              <a:rPr kumimoji="1" lang="ja-JP" altLang="en-US" sz="2000" dirty="0" smtClean="0"/>
              <a:t>ランダムに</a:t>
            </a:r>
            <a:r>
              <a:rPr kumimoji="1" lang="en-US" altLang="ja-JP" sz="2000" dirty="0" smtClean="0"/>
              <a:t>population P</a:t>
            </a:r>
            <a:r>
              <a:rPr kumimoji="1" lang="en-US" altLang="ja-JP" sz="2000" baseline="-25000" dirty="0" smtClean="0"/>
              <a:t>0</a:t>
            </a:r>
            <a:r>
              <a:rPr kumimoji="1" lang="en-US" altLang="ja-JP" sz="2000" dirty="0" smtClean="0"/>
              <a:t>(size N)</a:t>
            </a:r>
            <a:r>
              <a:rPr kumimoji="1" lang="ja-JP" altLang="en-US" sz="2000" dirty="0" smtClean="0"/>
              <a:t>を作る．</a:t>
            </a:r>
            <a:r>
              <a:rPr lang="ja-JP" altLang="en-US" sz="2000" dirty="0" smtClean="0"/>
              <a:t>同時に空の</a:t>
            </a:r>
            <a:r>
              <a:rPr lang="en-US" altLang="ja-JP" sz="2000" dirty="0" smtClean="0"/>
              <a:t>external population     (size     )</a:t>
            </a:r>
            <a:r>
              <a:rPr lang="ja-JP" altLang="en-US" sz="2000" dirty="0" smtClean="0"/>
              <a:t>を作る</a:t>
            </a:r>
            <a:endParaRPr lang="en-US" altLang="ja-JP" sz="2000" dirty="0" smtClean="0"/>
          </a:p>
          <a:p>
            <a:pPr marL="514350" indent="-514350">
              <a:buNone/>
            </a:pPr>
            <a:r>
              <a:rPr lang="en-US" altLang="ja-JP" sz="2000" dirty="0" smtClean="0"/>
              <a:t>2. P</a:t>
            </a:r>
            <a:r>
              <a:rPr lang="en-US" altLang="ja-JP" sz="2000" baseline="-25000" dirty="0" smtClean="0"/>
              <a:t>t</a:t>
            </a:r>
            <a:r>
              <a:rPr lang="ja-JP" altLang="en-US" sz="2000" dirty="0" smtClean="0"/>
              <a:t>から非支配解を　　にコピーする</a:t>
            </a:r>
            <a:r>
              <a:rPr lang="en-US" altLang="ja-JP" sz="2000" dirty="0" smtClean="0"/>
              <a:t>.</a:t>
            </a:r>
          </a:p>
          <a:p>
            <a:pPr marL="914400" lvl="1" indent="-514350">
              <a:buNone/>
            </a:pPr>
            <a:r>
              <a:rPr lang="en-US" altLang="ja-JP" sz="1600" dirty="0" smtClean="0"/>
              <a:t>―</a:t>
            </a:r>
            <a:r>
              <a:rPr lang="ja-JP" altLang="en-US" sz="1600" dirty="0" smtClean="0"/>
              <a:t>コピーした解が　　</a:t>
            </a:r>
            <a:r>
              <a:rPr lang="ja-JP" altLang="en-US" sz="1600" dirty="0" smtClean="0"/>
              <a:t> に</a:t>
            </a:r>
            <a:r>
              <a:rPr lang="ja-JP" altLang="en-US" sz="1600" dirty="0" smtClean="0"/>
              <a:t>含まれているものよりも良い場合，支配しているものを削除</a:t>
            </a:r>
            <a:endParaRPr lang="en-US" altLang="ja-JP" sz="1600" dirty="0" smtClean="0"/>
          </a:p>
          <a:p>
            <a:pPr marL="914400" lvl="1" indent="-514350">
              <a:buNone/>
            </a:pPr>
            <a:r>
              <a:rPr lang="en-US" altLang="ja-JP" sz="1600" dirty="0" smtClean="0"/>
              <a:t>	</a:t>
            </a:r>
            <a:r>
              <a:rPr lang="ja-JP" altLang="en-US" sz="1600" dirty="0" smtClean="0"/>
              <a:t>⇒</a:t>
            </a:r>
            <a:r>
              <a:rPr lang="en-US" altLang="ja-JP" sz="1600" dirty="0" smtClean="0"/>
              <a:t>external population </a:t>
            </a:r>
            <a:r>
              <a:rPr lang="ja-JP" altLang="en-US" sz="1600" dirty="0" smtClean="0"/>
              <a:t>は 新旧のエリートの中における非支配解の集合</a:t>
            </a:r>
            <a:endParaRPr lang="en-US" altLang="ja-JP" sz="1600" dirty="0" smtClean="0"/>
          </a:p>
          <a:p>
            <a:pPr marL="914400" lvl="1" indent="-514350">
              <a:buNone/>
            </a:pPr>
            <a:r>
              <a:rPr lang="en-US" altLang="ja-JP" sz="1600" dirty="0" smtClean="0"/>
              <a:t>―external population</a:t>
            </a:r>
            <a:r>
              <a:rPr lang="ja-JP" altLang="en-US" sz="1600" dirty="0" smtClean="0"/>
              <a:t>が増え続けるのを防ぐため　　を定める（</a:t>
            </a:r>
            <a:r>
              <a:rPr lang="en-US" altLang="ja-JP" sz="1600" dirty="0" smtClean="0"/>
              <a:t>DPGA</a:t>
            </a:r>
            <a:r>
              <a:rPr lang="ja-JP" altLang="en-US" sz="1600" dirty="0" smtClean="0"/>
              <a:t>の場合制限無しなので増え続ける）</a:t>
            </a:r>
            <a:endParaRPr lang="en-US" altLang="ja-JP" sz="1600" dirty="0" smtClean="0"/>
          </a:p>
          <a:p>
            <a:pPr marL="514350" indent="-514350">
              <a:buNone/>
            </a:pPr>
            <a:r>
              <a:rPr lang="en-US" altLang="ja-JP" sz="2000" dirty="0" smtClean="0"/>
              <a:t>3.Pt</a:t>
            </a:r>
            <a:r>
              <a:rPr lang="ja-JP" altLang="en-US" sz="2000" dirty="0" smtClean="0"/>
              <a:t>に対して遺伝子操作を行う</a:t>
            </a:r>
            <a:endParaRPr lang="en-US" altLang="ja-JP" sz="2000" dirty="0" smtClean="0"/>
          </a:p>
          <a:p>
            <a:pPr marL="514350" indent="-514350">
              <a:buNone/>
            </a:pPr>
            <a:r>
              <a:rPr lang="en-US" altLang="ja-JP" sz="2000" dirty="0" smtClean="0"/>
              <a:t>	3-1.</a:t>
            </a:r>
            <a:r>
              <a:rPr lang="ja-JP" altLang="en-US" sz="2000" dirty="0" smtClean="0"/>
              <a:t> </a:t>
            </a:r>
            <a:r>
              <a:rPr lang="en-US" altLang="ja-JP" sz="2000" dirty="0" smtClean="0"/>
              <a:t>fitness</a:t>
            </a:r>
            <a:r>
              <a:rPr lang="ja-JP" altLang="en-US" sz="2000" dirty="0" smtClean="0"/>
              <a:t>を割り当てる</a:t>
            </a:r>
            <a:endParaRPr lang="en-US" altLang="ja-JP" sz="2000" dirty="0" smtClean="0"/>
          </a:p>
          <a:p>
            <a:pPr marL="514350" indent="-514350">
              <a:buNone/>
            </a:pPr>
            <a:r>
              <a:rPr lang="en-US" altLang="ja-JP" sz="2000" dirty="0" smtClean="0"/>
              <a:t>	3-2. population P, external population         </a:t>
            </a:r>
            <a:r>
              <a:rPr lang="ja-JP" altLang="en-US" sz="2000" dirty="0" smtClean="0"/>
              <a:t>　　　　から子を生成する．</a:t>
            </a:r>
            <a:endParaRPr lang="en-US" altLang="ja-JP" sz="2000" dirty="0" smtClean="0"/>
          </a:p>
          <a:p>
            <a:pPr marL="914400" lvl="1" indent="-514350">
              <a:buNone/>
            </a:pPr>
            <a:endParaRPr lang="en-US" altLang="ja-JP" sz="1400" dirty="0" smtClean="0"/>
          </a:p>
        </p:txBody>
      </p:sp>
      <p:graphicFrame>
        <p:nvGraphicFramePr>
          <p:cNvPr id="22530" name="Object 2"/>
          <p:cNvGraphicFramePr>
            <a:graphicFrameLocks noChangeAspect="1"/>
          </p:cNvGraphicFramePr>
          <p:nvPr/>
        </p:nvGraphicFramePr>
        <p:xfrm>
          <a:off x="861046" y="1988840"/>
          <a:ext cx="182562" cy="230187"/>
        </p:xfrm>
        <a:graphic>
          <a:graphicData uri="http://schemas.openxmlformats.org/presentationml/2006/ole">
            <p:oleObj spid="_x0000_s22530" name="数式" r:id="rId3" imgW="0" imgH="0" progId="Equation.3">
              <p:embed/>
            </p:oleObj>
          </a:graphicData>
        </a:graphic>
      </p:graphicFrame>
      <p:graphicFrame>
        <p:nvGraphicFramePr>
          <p:cNvPr id="22531" name="Object 3"/>
          <p:cNvGraphicFramePr>
            <a:graphicFrameLocks noChangeAspect="1"/>
          </p:cNvGraphicFramePr>
          <p:nvPr/>
        </p:nvGraphicFramePr>
        <p:xfrm>
          <a:off x="1547664" y="1971825"/>
          <a:ext cx="247550" cy="266947"/>
        </p:xfrm>
        <a:graphic>
          <a:graphicData uri="http://schemas.openxmlformats.org/presentationml/2006/ole">
            <p:oleObj spid="_x0000_s22531" name="数式" r:id="rId4" imgW="0" imgH="0" progId="Equation.3">
              <p:embed/>
            </p:oleObj>
          </a:graphicData>
        </a:graphic>
      </p:graphicFrame>
      <p:graphicFrame>
        <p:nvGraphicFramePr>
          <p:cNvPr id="22532" name="Object 4"/>
          <p:cNvGraphicFramePr>
            <a:graphicFrameLocks noChangeAspect="1"/>
          </p:cNvGraphicFramePr>
          <p:nvPr/>
        </p:nvGraphicFramePr>
        <p:xfrm>
          <a:off x="2718842" y="2287759"/>
          <a:ext cx="268982" cy="357983"/>
        </p:xfrm>
        <a:graphic>
          <a:graphicData uri="http://schemas.openxmlformats.org/presentationml/2006/ole">
            <p:oleObj spid="_x0000_s22532" name="数式" r:id="rId5" imgW="0" imgH="0" progId="Equation.3">
              <p:embed/>
            </p:oleObj>
          </a:graphicData>
        </a:graphic>
      </p:graphicFrame>
      <p:graphicFrame>
        <p:nvGraphicFramePr>
          <p:cNvPr id="22533" name="Object 5"/>
          <p:cNvGraphicFramePr>
            <a:graphicFrameLocks noChangeAspect="1"/>
          </p:cNvGraphicFramePr>
          <p:nvPr/>
        </p:nvGraphicFramePr>
        <p:xfrm>
          <a:off x="2262411" y="2637606"/>
          <a:ext cx="215900" cy="287338"/>
        </p:xfrm>
        <a:graphic>
          <a:graphicData uri="http://schemas.openxmlformats.org/presentationml/2006/ole">
            <p:oleObj spid="_x0000_s22533" name="数式" r:id="rId6" imgW="0" imgH="0" progId="Equation.3">
              <p:embed/>
            </p:oleObj>
          </a:graphicData>
        </a:graphic>
      </p:graphicFrame>
      <p:graphicFrame>
        <p:nvGraphicFramePr>
          <p:cNvPr id="22534" name="Object 6"/>
          <p:cNvGraphicFramePr>
            <a:graphicFrameLocks noChangeAspect="1"/>
          </p:cNvGraphicFramePr>
          <p:nvPr/>
        </p:nvGraphicFramePr>
        <p:xfrm>
          <a:off x="4533900" y="3160018"/>
          <a:ext cx="216024" cy="232641"/>
        </p:xfrm>
        <a:graphic>
          <a:graphicData uri="http://schemas.openxmlformats.org/presentationml/2006/ole">
            <p:oleObj spid="_x0000_s22534" name="数式" r:id="rId7" imgW="0" imgH="0" progId="Equation.3">
              <p:embed/>
            </p:oleObj>
          </a:graphicData>
        </a:graphic>
      </p:graphicFrame>
      <p:pic>
        <p:nvPicPr>
          <p:cNvPr id="12" name="Picture 19"/>
          <p:cNvPicPr>
            <a:picLocks noChangeAspect="1" noChangeArrowheads="1"/>
          </p:cNvPicPr>
          <p:nvPr/>
        </p:nvPicPr>
        <p:blipFill>
          <a:blip r:embed="rId8" cstate="print"/>
          <a:srcRect/>
          <a:stretch>
            <a:fillRect/>
          </a:stretch>
        </p:blipFill>
        <p:spPr bwMode="auto">
          <a:xfrm>
            <a:off x="5037114" y="4509120"/>
            <a:ext cx="1047054" cy="360040"/>
          </a:xfrm>
          <a:prstGeom prst="rect">
            <a:avLst/>
          </a:prstGeom>
          <a:noFill/>
          <a:ln w="9525">
            <a:noFill/>
            <a:miter lim="800000"/>
            <a:headEnd/>
            <a:tailEnd/>
          </a:ln>
        </p:spPr>
      </p:pic>
      <p:pic>
        <p:nvPicPr>
          <p:cNvPr id="11" name="Picture 10"/>
          <p:cNvPicPr>
            <a:picLocks noChangeAspect="1" noChangeArrowheads="1"/>
          </p:cNvPicPr>
          <p:nvPr/>
        </p:nvPicPr>
        <p:blipFill>
          <a:blip r:embed="rId9" cstate="print"/>
          <a:srcRect/>
          <a:stretch>
            <a:fillRect/>
          </a:stretch>
        </p:blipFill>
        <p:spPr bwMode="auto">
          <a:xfrm>
            <a:off x="1547664" y="1988840"/>
            <a:ext cx="209550" cy="266700"/>
          </a:xfrm>
          <a:prstGeom prst="rect">
            <a:avLst/>
          </a:prstGeom>
          <a:noFill/>
          <a:ln w="9525">
            <a:noFill/>
            <a:miter lim="800000"/>
            <a:headEnd/>
            <a:tailEnd/>
          </a:ln>
        </p:spPr>
      </p:pic>
      <p:pic>
        <p:nvPicPr>
          <p:cNvPr id="14" name="Picture 3"/>
          <p:cNvPicPr>
            <a:picLocks noChangeAspect="1" noChangeArrowheads="1"/>
          </p:cNvPicPr>
          <p:nvPr/>
        </p:nvPicPr>
        <p:blipFill>
          <a:blip r:embed="rId10" cstate="print"/>
          <a:srcRect/>
          <a:stretch>
            <a:fillRect/>
          </a:stretch>
        </p:blipFill>
        <p:spPr bwMode="auto">
          <a:xfrm>
            <a:off x="2699792" y="2276872"/>
            <a:ext cx="325930" cy="360040"/>
          </a:xfrm>
          <a:prstGeom prst="rect">
            <a:avLst/>
          </a:prstGeom>
          <a:noFill/>
          <a:ln w="9525">
            <a:noFill/>
            <a:miter lim="800000"/>
            <a:headEnd/>
            <a:tailEnd/>
          </a:ln>
        </p:spPr>
      </p:pic>
      <p:pic>
        <p:nvPicPr>
          <p:cNvPr id="15" name="Picture 3"/>
          <p:cNvPicPr>
            <a:picLocks noChangeAspect="1" noChangeArrowheads="1"/>
          </p:cNvPicPr>
          <p:nvPr/>
        </p:nvPicPr>
        <p:blipFill>
          <a:blip r:embed="rId10" cstate="print"/>
          <a:srcRect/>
          <a:stretch>
            <a:fillRect/>
          </a:stretch>
        </p:blipFill>
        <p:spPr bwMode="auto">
          <a:xfrm>
            <a:off x="2439048" y="2636912"/>
            <a:ext cx="260744" cy="288032"/>
          </a:xfrm>
          <a:prstGeom prst="rect">
            <a:avLst/>
          </a:prstGeom>
          <a:noFill/>
          <a:ln w="9525">
            <a:noFill/>
            <a:miter lim="800000"/>
            <a:headEnd/>
            <a:tailEnd/>
          </a:ln>
        </p:spPr>
      </p:pic>
      <p:pic>
        <p:nvPicPr>
          <p:cNvPr id="16" name="Picture 10"/>
          <p:cNvPicPr>
            <a:picLocks noChangeAspect="1" noChangeArrowheads="1"/>
          </p:cNvPicPr>
          <p:nvPr/>
        </p:nvPicPr>
        <p:blipFill>
          <a:blip r:embed="rId9" cstate="print"/>
          <a:srcRect/>
          <a:stretch>
            <a:fillRect/>
          </a:stretch>
        </p:blipFill>
        <p:spPr bwMode="auto">
          <a:xfrm>
            <a:off x="5082530" y="3234308"/>
            <a:ext cx="209550" cy="26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SPEA</a:t>
            </a:r>
            <a:r>
              <a:rPr kumimoji="1" lang="ja-JP" altLang="en-US" dirty="0" smtClean="0"/>
              <a:t>のアルゴリズム</a:t>
            </a:r>
            <a:endParaRPr kumimoji="1" lang="ja-JP" altLang="en-US" dirty="0"/>
          </a:p>
        </p:txBody>
      </p:sp>
      <p:sp>
        <p:nvSpPr>
          <p:cNvPr id="3" name="コンテンツ プレースホルダ 2"/>
          <p:cNvSpPr>
            <a:spLocks noGrp="1"/>
          </p:cNvSpPr>
          <p:nvPr>
            <p:ph idx="1"/>
          </p:nvPr>
        </p:nvSpPr>
        <p:spPr>
          <a:xfrm>
            <a:off x="179512" y="1600200"/>
            <a:ext cx="8784976" cy="4525963"/>
          </a:xfrm>
        </p:spPr>
        <p:txBody>
          <a:bodyPr>
            <a:normAutofit/>
          </a:bodyPr>
          <a:lstStyle/>
          <a:p>
            <a:pPr>
              <a:buNone/>
            </a:pPr>
            <a:r>
              <a:rPr kumimoji="1" lang="en-US" altLang="ja-JP" sz="2000" dirty="0" smtClean="0"/>
              <a:t>Step1. </a:t>
            </a:r>
            <a:r>
              <a:rPr kumimoji="1" lang="ja-JP" altLang="en-US" sz="2000" dirty="0" smtClean="0"/>
              <a:t>母集団　  </a:t>
            </a:r>
            <a:r>
              <a:rPr lang="ja-JP" altLang="en-US" sz="2000" dirty="0" smtClean="0"/>
              <a:t>の中の非支配解　　         を見つけ，　  にコピー</a:t>
            </a:r>
            <a:r>
              <a:rPr lang="en-US" altLang="ja-JP" sz="2000" dirty="0" smtClean="0"/>
              <a:t>(                           )</a:t>
            </a:r>
          </a:p>
          <a:p>
            <a:pPr>
              <a:buNone/>
            </a:pPr>
            <a:r>
              <a:rPr kumimoji="1" lang="en-US" altLang="ja-JP" sz="2000" dirty="0" smtClean="0"/>
              <a:t>Step2.         </a:t>
            </a:r>
            <a:r>
              <a:rPr kumimoji="1" lang="ja-JP" altLang="en-US" sz="2000" dirty="0" smtClean="0"/>
              <a:t>の中から非支配解を見つけ，被支配解を削除</a:t>
            </a:r>
            <a:r>
              <a:rPr kumimoji="1" lang="en-US" altLang="ja-JP" sz="2000" dirty="0" smtClean="0"/>
              <a:t>(</a:t>
            </a:r>
            <a:r>
              <a:rPr kumimoji="1" lang="ja-JP" altLang="en-US" sz="2000" dirty="0" smtClean="0"/>
              <a:t>　　　　　　　　　</a:t>
            </a:r>
            <a:r>
              <a:rPr kumimoji="1" lang="en-US" altLang="ja-JP" sz="2000" dirty="0" smtClean="0"/>
              <a:t>)</a:t>
            </a:r>
          </a:p>
          <a:p>
            <a:pPr>
              <a:buNone/>
            </a:pPr>
            <a:r>
              <a:rPr lang="en-US" altLang="ja-JP" sz="2000" dirty="0" smtClean="0"/>
              <a:t>Step3.</a:t>
            </a:r>
            <a:r>
              <a:rPr lang="ja-JP" altLang="en-US" sz="2000" dirty="0" smtClean="0"/>
              <a:t>　　　　　　　のとき，</a:t>
            </a:r>
            <a:r>
              <a:rPr lang="en-US" altLang="ja-JP" sz="2000" dirty="0" smtClean="0"/>
              <a:t>clustering</a:t>
            </a:r>
            <a:r>
              <a:rPr lang="ja-JP" altLang="en-US" sz="2000" dirty="0" smtClean="0"/>
              <a:t>法によって　　　になるまで削減．そうでない場合，　　は変更しない．結果を　　　　とする．</a:t>
            </a:r>
            <a:endParaRPr lang="en-US" altLang="ja-JP" sz="2000" dirty="0" smtClean="0"/>
          </a:p>
          <a:p>
            <a:pPr>
              <a:buNone/>
            </a:pPr>
            <a:r>
              <a:rPr lang="en-US" altLang="ja-JP" sz="2000" dirty="0" smtClean="0"/>
              <a:t>Step4.</a:t>
            </a:r>
            <a:r>
              <a:rPr lang="ja-JP" altLang="en-US" sz="2000" dirty="0" smtClean="0"/>
              <a:t>　</a:t>
            </a:r>
            <a:r>
              <a:rPr lang="en-US" altLang="ja-JP" sz="2000" dirty="0" smtClean="0"/>
              <a:t>external population </a:t>
            </a:r>
            <a:r>
              <a:rPr lang="ja-JP" altLang="en-US" sz="2000" dirty="0" smtClean="0"/>
              <a:t>の解</a:t>
            </a:r>
            <a:r>
              <a:rPr lang="en-US" altLang="ja-JP" sz="2000" dirty="0" smtClean="0"/>
              <a:t>       </a:t>
            </a:r>
            <a:r>
              <a:rPr lang="ja-JP" altLang="en-US" sz="2000" dirty="0" smtClean="0"/>
              <a:t>　　　　に</a:t>
            </a:r>
            <a:r>
              <a:rPr lang="en-US" altLang="ja-JP" sz="2000" dirty="0" smtClean="0"/>
              <a:t>fitness </a:t>
            </a:r>
            <a:r>
              <a:rPr lang="ja-JP" altLang="en-US" sz="2000" dirty="0" smtClean="0"/>
              <a:t>　　　を割り当てる．その後，</a:t>
            </a:r>
            <a:r>
              <a:rPr lang="en-US" altLang="ja-JP" sz="2000" dirty="0" smtClean="0"/>
              <a:t>population </a:t>
            </a:r>
            <a:r>
              <a:rPr lang="ja-JP" altLang="en-US" sz="2000" dirty="0" smtClean="0"/>
              <a:t>の解に　　　　　　　</a:t>
            </a:r>
            <a:r>
              <a:rPr lang="en-US" altLang="ja-JP" sz="2000" dirty="0" smtClean="0"/>
              <a:t>fitness </a:t>
            </a:r>
            <a:r>
              <a:rPr lang="ja-JP" altLang="en-US" sz="2000" dirty="0" smtClean="0"/>
              <a:t>　　　を割り当てる．</a:t>
            </a:r>
            <a:endParaRPr lang="en-US" altLang="ja-JP" sz="2000" dirty="0" smtClean="0"/>
          </a:p>
          <a:p>
            <a:pPr>
              <a:buNone/>
            </a:pPr>
            <a:r>
              <a:rPr lang="en-US" altLang="ja-JP" sz="2000" dirty="0" smtClean="0"/>
              <a:t>Step5.</a:t>
            </a:r>
            <a:r>
              <a:rPr lang="ja-JP" altLang="en-US" sz="2000" dirty="0" smtClean="0"/>
              <a:t>　</a:t>
            </a:r>
            <a:r>
              <a:rPr lang="en-US" altLang="ja-JP" sz="2000" dirty="0" smtClean="0"/>
              <a:t>fitness(</a:t>
            </a:r>
            <a:r>
              <a:rPr lang="ja-JP" altLang="en-US" sz="2000" dirty="0" smtClean="0"/>
              <a:t>小さいほうが良い</a:t>
            </a:r>
            <a:r>
              <a:rPr lang="en-US" altLang="ja-JP" sz="2000" dirty="0" smtClean="0"/>
              <a:t>)</a:t>
            </a:r>
            <a:r>
              <a:rPr lang="ja-JP" altLang="en-US" sz="2000" dirty="0" smtClean="0"/>
              <a:t>を用いたバイナリトーナメント選択，交叉，突然変異オペレータにより　　　　　　　　（</a:t>
            </a:r>
            <a:r>
              <a:rPr lang="en-US" altLang="ja-JP" sz="2000" dirty="0" smtClean="0"/>
              <a:t>size               </a:t>
            </a:r>
            <a:r>
              <a:rPr lang="ja-JP" altLang="en-US" sz="2000" dirty="0" smtClean="0"/>
              <a:t>）から次世代の</a:t>
            </a:r>
            <a:r>
              <a:rPr lang="en-US" altLang="ja-JP" sz="2000" dirty="0" smtClean="0"/>
              <a:t>population</a:t>
            </a:r>
          </a:p>
          <a:p>
            <a:pPr>
              <a:buNone/>
            </a:pPr>
            <a:r>
              <a:rPr kumimoji="1" lang="en-US" altLang="ja-JP" sz="2000" dirty="0" smtClean="0"/>
              <a:t>	</a:t>
            </a:r>
            <a:r>
              <a:rPr kumimoji="1" lang="ja-JP" altLang="en-US" sz="2000" dirty="0" smtClean="0"/>
              <a:t>を生成する．</a:t>
            </a:r>
            <a:r>
              <a:rPr kumimoji="1" lang="en-US" altLang="ja-JP" sz="2000" dirty="0" smtClean="0"/>
              <a:t>Step2.</a:t>
            </a:r>
            <a:r>
              <a:rPr kumimoji="1" lang="ja-JP" altLang="en-US" sz="2000" dirty="0" smtClean="0"/>
              <a:t>へ戻る</a:t>
            </a:r>
            <a:endParaRPr kumimoji="1" lang="en-US" altLang="ja-JP" sz="2000" dirty="0" smtClean="0"/>
          </a:p>
          <a:p>
            <a:pPr>
              <a:buNone/>
            </a:pPr>
            <a:endParaRPr kumimoji="1" lang="en-US" altLang="ja-JP" sz="2000" dirty="0" smtClean="0"/>
          </a:p>
        </p:txBody>
      </p:sp>
      <p:pic>
        <p:nvPicPr>
          <p:cNvPr id="23555" name="Picture 3"/>
          <p:cNvPicPr>
            <a:picLocks noChangeAspect="1" noChangeArrowheads="1"/>
          </p:cNvPicPr>
          <p:nvPr/>
        </p:nvPicPr>
        <p:blipFill>
          <a:blip r:embed="rId2" cstate="print"/>
          <a:srcRect/>
          <a:stretch>
            <a:fillRect/>
          </a:stretch>
        </p:blipFill>
        <p:spPr bwMode="auto">
          <a:xfrm>
            <a:off x="5697968" y="1628800"/>
            <a:ext cx="325930" cy="360040"/>
          </a:xfrm>
          <a:prstGeom prst="rect">
            <a:avLst/>
          </a:prstGeom>
          <a:noFill/>
          <a:ln w="9525">
            <a:noFill/>
            <a:miter lim="800000"/>
            <a:headEnd/>
            <a:tailEnd/>
          </a:ln>
        </p:spPr>
      </p:pic>
      <p:pic>
        <p:nvPicPr>
          <p:cNvPr id="23556" name="Picture 4"/>
          <p:cNvPicPr>
            <a:picLocks noChangeAspect="1" noChangeArrowheads="1"/>
          </p:cNvPicPr>
          <p:nvPr/>
        </p:nvPicPr>
        <p:blipFill>
          <a:blip r:embed="rId3" cstate="print"/>
          <a:srcRect/>
          <a:stretch>
            <a:fillRect/>
          </a:stretch>
        </p:blipFill>
        <p:spPr bwMode="auto">
          <a:xfrm>
            <a:off x="3863659" y="1654200"/>
            <a:ext cx="792087" cy="331433"/>
          </a:xfrm>
          <a:prstGeom prst="rect">
            <a:avLst/>
          </a:prstGeom>
          <a:noFill/>
          <a:ln w="9525">
            <a:noFill/>
            <a:miter lim="800000"/>
            <a:headEnd/>
            <a:tailEnd/>
          </a:ln>
        </p:spPr>
      </p:pic>
      <p:pic>
        <p:nvPicPr>
          <p:cNvPr id="23557" name="Picture 5"/>
          <p:cNvPicPr>
            <a:picLocks noChangeAspect="1" noChangeArrowheads="1"/>
          </p:cNvPicPr>
          <p:nvPr/>
        </p:nvPicPr>
        <p:blipFill>
          <a:blip r:embed="rId4" cstate="print"/>
          <a:srcRect/>
          <a:stretch>
            <a:fillRect/>
          </a:stretch>
        </p:blipFill>
        <p:spPr bwMode="auto">
          <a:xfrm>
            <a:off x="1729780" y="1611567"/>
            <a:ext cx="262954" cy="339173"/>
          </a:xfrm>
          <a:prstGeom prst="rect">
            <a:avLst/>
          </a:prstGeom>
          <a:noFill/>
          <a:ln w="9525">
            <a:noFill/>
            <a:miter lim="800000"/>
            <a:headEnd/>
            <a:tailEnd/>
          </a:ln>
        </p:spPr>
      </p:pic>
      <p:pic>
        <p:nvPicPr>
          <p:cNvPr id="23559" name="Picture 7"/>
          <p:cNvPicPr>
            <a:picLocks noChangeAspect="1" noChangeArrowheads="1"/>
          </p:cNvPicPr>
          <p:nvPr/>
        </p:nvPicPr>
        <p:blipFill>
          <a:blip r:embed="rId5" cstate="print"/>
          <a:srcRect/>
          <a:stretch>
            <a:fillRect/>
          </a:stretch>
        </p:blipFill>
        <p:spPr bwMode="auto">
          <a:xfrm>
            <a:off x="7092280" y="1685243"/>
            <a:ext cx="1440160" cy="311308"/>
          </a:xfrm>
          <a:prstGeom prst="rect">
            <a:avLst/>
          </a:prstGeom>
          <a:noFill/>
          <a:ln w="9525">
            <a:noFill/>
            <a:miter lim="800000"/>
            <a:headEnd/>
            <a:tailEnd/>
          </a:ln>
        </p:spPr>
      </p:pic>
      <p:pic>
        <p:nvPicPr>
          <p:cNvPr id="10" name="Picture 3"/>
          <p:cNvPicPr>
            <a:picLocks noChangeAspect="1" noChangeArrowheads="1"/>
          </p:cNvPicPr>
          <p:nvPr/>
        </p:nvPicPr>
        <p:blipFill>
          <a:blip r:embed="rId2" cstate="print"/>
          <a:srcRect/>
          <a:stretch>
            <a:fillRect/>
          </a:stretch>
        </p:blipFill>
        <p:spPr bwMode="auto">
          <a:xfrm>
            <a:off x="1115616" y="1988840"/>
            <a:ext cx="325930" cy="360040"/>
          </a:xfrm>
          <a:prstGeom prst="rect">
            <a:avLst/>
          </a:prstGeom>
          <a:noFill/>
          <a:ln w="9525">
            <a:noFill/>
            <a:miter lim="800000"/>
            <a:headEnd/>
            <a:tailEnd/>
          </a:ln>
        </p:spPr>
      </p:pic>
      <p:pic>
        <p:nvPicPr>
          <p:cNvPr id="23560" name="Picture 8"/>
          <p:cNvPicPr>
            <a:picLocks noChangeAspect="1" noChangeArrowheads="1"/>
          </p:cNvPicPr>
          <p:nvPr/>
        </p:nvPicPr>
        <p:blipFill>
          <a:blip r:embed="rId6" cstate="print"/>
          <a:srcRect/>
          <a:stretch>
            <a:fillRect/>
          </a:stretch>
        </p:blipFill>
        <p:spPr bwMode="auto">
          <a:xfrm>
            <a:off x="6447989" y="1988840"/>
            <a:ext cx="1436379" cy="361057"/>
          </a:xfrm>
          <a:prstGeom prst="rect">
            <a:avLst/>
          </a:prstGeom>
          <a:noFill/>
          <a:ln w="9525">
            <a:noFill/>
            <a:miter lim="800000"/>
            <a:headEnd/>
            <a:tailEnd/>
          </a:ln>
        </p:spPr>
      </p:pic>
      <p:pic>
        <p:nvPicPr>
          <p:cNvPr id="23561" name="Picture 9"/>
          <p:cNvPicPr>
            <a:picLocks noChangeAspect="1" noChangeArrowheads="1"/>
          </p:cNvPicPr>
          <p:nvPr/>
        </p:nvPicPr>
        <p:blipFill>
          <a:blip r:embed="rId7" cstate="print"/>
          <a:srcRect/>
          <a:stretch>
            <a:fillRect/>
          </a:stretch>
        </p:blipFill>
        <p:spPr bwMode="auto">
          <a:xfrm>
            <a:off x="1056308" y="2348880"/>
            <a:ext cx="973284" cy="361057"/>
          </a:xfrm>
          <a:prstGeom prst="rect">
            <a:avLst/>
          </a:prstGeom>
          <a:noFill/>
          <a:ln w="9525">
            <a:noFill/>
            <a:miter lim="800000"/>
            <a:headEnd/>
            <a:tailEnd/>
          </a:ln>
        </p:spPr>
      </p:pic>
      <p:pic>
        <p:nvPicPr>
          <p:cNvPr id="23562" name="Picture 10"/>
          <p:cNvPicPr>
            <a:picLocks noChangeAspect="1" noChangeArrowheads="1"/>
          </p:cNvPicPr>
          <p:nvPr/>
        </p:nvPicPr>
        <p:blipFill>
          <a:blip r:embed="rId8" cstate="print"/>
          <a:srcRect/>
          <a:stretch>
            <a:fillRect/>
          </a:stretch>
        </p:blipFill>
        <p:spPr bwMode="auto">
          <a:xfrm>
            <a:off x="5220072" y="2395488"/>
            <a:ext cx="209550" cy="266700"/>
          </a:xfrm>
          <a:prstGeom prst="rect">
            <a:avLst/>
          </a:prstGeom>
          <a:noFill/>
          <a:ln w="9525">
            <a:noFill/>
            <a:miter lim="800000"/>
            <a:headEnd/>
            <a:tailEnd/>
          </a:ln>
        </p:spPr>
      </p:pic>
      <p:pic>
        <p:nvPicPr>
          <p:cNvPr id="23563" name="Picture 11"/>
          <p:cNvPicPr>
            <a:picLocks noChangeAspect="1" noChangeArrowheads="1"/>
          </p:cNvPicPr>
          <p:nvPr/>
        </p:nvPicPr>
        <p:blipFill>
          <a:blip r:embed="rId9" cstate="print"/>
          <a:srcRect/>
          <a:stretch>
            <a:fillRect/>
          </a:stretch>
        </p:blipFill>
        <p:spPr bwMode="auto">
          <a:xfrm>
            <a:off x="971600" y="2675012"/>
            <a:ext cx="418743" cy="360040"/>
          </a:xfrm>
          <a:prstGeom prst="rect">
            <a:avLst/>
          </a:prstGeom>
          <a:noFill/>
          <a:ln w="9525">
            <a:noFill/>
            <a:miter lim="800000"/>
            <a:headEnd/>
            <a:tailEnd/>
          </a:ln>
        </p:spPr>
      </p:pic>
      <p:pic>
        <p:nvPicPr>
          <p:cNvPr id="23564" name="Picture 12"/>
          <p:cNvPicPr>
            <a:picLocks noChangeAspect="1" noChangeArrowheads="1"/>
          </p:cNvPicPr>
          <p:nvPr/>
        </p:nvPicPr>
        <p:blipFill>
          <a:blip r:embed="rId10" cstate="print"/>
          <a:srcRect/>
          <a:stretch>
            <a:fillRect/>
          </a:stretch>
        </p:blipFill>
        <p:spPr bwMode="auto">
          <a:xfrm>
            <a:off x="3707904" y="2690135"/>
            <a:ext cx="504056" cy="306817"/>
          </a:xfrm>
          <a:prstGeom prst="rect">
            <a:avLst/>
          </a:prstGeom>
          <a:noFill/>
          <a:ln w="9525">
            <a:noFill/>
            <a:miter lim="800000"/>
            <a:headEnd/>
            <a:tailEnd/>
          </a:ln>
        </p:spPr>
      </p:pic>
      <p:pic>
        <p:nvPicPr>
          <p:cNvPr id="23565" name="Picture 13"/>
          <p:cNvPicPr>
            <a:picLocks noChangeAspect="1" noChangeArrowheads="1"/>
          </p:cNvPicPr>
          <p:nvPr/>
        </p:nvPicPr>
        <p:blipFill>
          <a:blip r:embed="rId11" cstate="print"/>
          <a:srcRect/>
          <a:stretch>
            <a:fillRect/>
          </a:stretch>
        </p:blipFill>
        <p:spPr bwMode="auto">
          <a:xfrm>
            <a:off x="3779912" y="3038476"/>
            <a:ext cx="864096" cy="318516"/>
          </a:xfrm>
          <a:prstGeom prst="rect">
            <a:avLst/>
          </a:prstGeom>
          <a:noFill/>
          <a:ln w="9525">
            <a:noFill/>
            <a:miter lim="800000"/>
            <a:headEnd/>
            <a:tailEnd/>
          </a:ln>
        </p:spPr>
      </p:pic>
      <p:pic>
        <p:nvPicPr>
          <p:cNvPr id="23566" name="Picture 14"/>
          <p:cNvPicPr>
            <a:picLocks noChangeAspect="1" noChangeArrowheads="1"/>
          </p:cNvPicPr>
          <p:nvPr/>
        </p:nvPicPr>
        <p:blipFill>
          <a:blip r:embed="rId12" cstate="print"/>
          <a:srcRect/>
          <a:stretch>
            <a:fillRect/>
          </a:stretch>
        </p:blipFill>
        <p:spPr bwMode="auto">
          <a:xfrm>
            <a:off x="5724128" y="2996952"/>
            <a:ext cx="447352" cy="414519"/>
          </a:xfrm>
          <a:prstGeom prst="rect">
            <a:avLst/>
          </a:prstGeom>
          <a:noFill/>
          <a:ln w="9525">
            <a:noFill/>
            <a:miter lim="800000"/>
            <a:headEnd/>
            <a:tailEnd/>
          </a:ln>
        </p:spPr>
      </p:pic>
      <p:pic>
        <p:nvPicPr>
          <p:cNvPr id="23567" name="Picture 15"/>
          <p:cNvPicPr>
            <a:picLocks noChangeAspect="1" noChangeArrowheads="1"/>
          </p:cNvPicPr>
          <p:nvPr/>
        </p:nvPicPr>
        <p:blipFill>
          <a:blip r:embed="rId13" cstate="print"/>
          <a:srcRect/>
          <a:stretch>
            <a:fillRect/>
          </a:stretch>
        </p:blipFill>
        <p:spPr bwMode="auto">
          <a:xfrm>
            <a:off x="2699792" y="3367037"/>
            <a:ext cx="951855" cy="349995"/>
          </a:xfrm>
          <a:prstGeom prst="rect">
            <a:avLst/>
          </a:prstGeom>
          <a:noFill/>
          <a:ln w="9525">
            <a:noFill/>
            <a:miter lim="800000"/>
            <a:headEnd/>
            <a:tailEnd/>
          </a:ln>
        </p:spPr>
      </p:pic>
      <p:pic>
        <p:nvPicPr>
          <p:cNvPr id="23569" name="Picture 17"/>
          <p:cNvPicPr>
            <a:picLocks noChangeAspect="1" noChangeArrowheads="1"/>
          </p:cNvPicPr>
          <p:nvPr/>
        </p:nvPicPr>
        <p:blipFill>
          <a:blip r:embed="rId14" cstate="print"/>
          <a:srcRect/>
          <a:stretch>
            <a:fillRect/>
          </a:stretch>
        </p:blipFill>
        <p:spPr bwMode="auto">
          <a:xfrm>
            <a:off x="4572480" y="3352800"/>
            <a:ext cx="287552" cy="364232"/>
          </a:xfrm>
          <a:prstGeom prst="rect">
            <a:avLst/>
          </a:prstGeom>
          <a:noFill/>
          <a:ln w="9525">
            <a:noFill/>
            <a:miter lim="800000"/>
            <a:headEnd/>
            <a:tailEnd/>
          </a:ln>
        </p:spPr>
      </p:pic>
      <p:pic>
        <p:nvPicPr>
          <p:cNvPr id="23571" name="Picture 19"/>
          <p:cNvPicPr>
            <a:picLocks noChangeAspect="1" noChangeArrowheads="1"/>
          </p:cNvPicPr>
          <p:nvPr/>
        </p:nvPicPr>
        <p:blipFill>
          <a:blip r:embed="rId15" cstate="print"/>
          <a:srcRect/>
          <a:stretch>
            <a:fillRect/>
          </a:stretch>
        </p:blipFill>
        <p:spPr bwMode="auto">
          <a:xfrm>
            <a:off x="2987824" y="4005064"/>
            <a:ext cx="1047054" cy="360040"/>
          </a:xfrm>
          <a:prstGeom prst="rect">
            <a:avLst/>
          </a:prstGeom>
          <a:noFill/>
          <a:ln w="9525">
            <a:noFill/>
            <a:miter lim="800000"/>
            <a:headEnd/>
            <a:tailEnd/>
          </a:ln>
        </p:spPr>
      </p:pic>
      <p:pic>
        <p:nvPicPr>
          <p:cNvPr id="23573" name="Picture 21"/>
          <p:cNvPicPr>
            <a:picLocks noChangeAspect="1" noChangeArrowheads="1"/>
          </p:cNvPicPr>
          <p:nvPr/>
        </p:nvPicPr>
        <p:blipFill>
          <a:blip r:embed="rId16" cstate="print"/>
          <a:srcRect/>
          <a:stretch>
            <a:fillRect/>
          </a:stretch>
        </p:blipFill>
        <p:spPr bwMode="auto">
          <a:xfrm>
            <a:off x="4800724" y="3971156"/>
            <a:ext cx="745661" cy="361057"/>
          </a:xfrm>
          <a:prstGeom prst="rect">
            <a:avLst/>
          </a:prstGeom>
          <a:noFill/>
          <a:ln w="9525">
            <a:noFill/>
            <a:miter lim="800000"/>
            <a:headEnd/>
            <a:tailEnd/>
          </a:ln>
        </p:spPr>
      </p:pic>
      <p:pic>
        <p:nvPicPr>
          <p:cNvPr id="23575" name="Picture 23"/>
          <p:cNvPicPr>
            <a:picLocks noChangeAspect="1" noChangeArrowheads="1"/>
          </p:cNvPicPr>
          <p:nvPr/>
        </p:nvPicPr>
        <p:blipFill>
          <a:blip r:embed="rId17" cstate="print"/>
          <a:srcRect/>
          <a:stretch>
            <a:fillRect/>
          </a:stretch>
        </p:blipFill>
        <p:spPr bwMode="auto">
          <a:xfrm>
            <a:off x="8388424" y="4077072"/>
            <a:ext cx="485931" cy="2842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600" dirty="0" smtClean="0"/>
              <a:t>6.2 Elitist Non-Dominated Sorting GA (NSGA-II [Deb,2000])</a:t>
            </a:r>
            <a:endParaRPr kumimoji="1" lang="ja-JP" altLang="en-US" sz="3600" dirty="0"/>
          </a:p>
        </p:txBody>
      </p:sp>
      <p:sp>
        <p:nvSpPr>
          <p:cNvPr id="3" name="コンテンツ プレースホルダ 2"/>
          <p:cNvSpPr>
            <a:spLocks noGrp="1"/>
          </p:cNvSpPr>
          <p:nvPr>
            <p:ph idx="1"/>
          </p:nvPr>
        </p:nvSpPr>
        <p:spPr/>
        <p:txBody>
          <a:bodyPr>
            <a:normAutofit/>
          </a:bodyPr>
          <a:lstStyle/>
          <a:p>
            <a:r>
              <a:rPr lang="ja-JP" altLang="en-US" dirty="0"/>
              <a:t>今</a:t>
            </a:r>
            <a:r>
              <a:rPr lang="ja-JP" altLang="en-US" dirty="0" smtClean="0"/>
              <a:t>までの手法</a:t>
            </a:r>
            <a:endParaRPr lang="en-US" altLang="ja-JP" dirty="0"/>
          </a:p>
          <a:p>
            <a:pPr lvl="1"/>
            <a:r>
              <a:rPr lang="ja-JP" altLang="en-US" dirty="0" smtClean="0"/>
              <a:t>エリート保存戦略のみ</a:t>
            </a:r>
            <a:endParaRPr lang="en-US" altLang="ja-JP" dirty="0" smtClean="0"/>
          </a:p>
          <a:p>
            <a:r>
              <a:rPr kumimoji="1" lang="en-US" altLang="ja-JP" dirty="0" smtClean="0"/>
              <a:t>NSGA-II</a:t>
            </a:r>
            <a:endParaRPr lang="en-US" altLang="ja-JP" dirty="0"/>
          </a:p>
          <a:p>
            <a:pPr lvl="1"/>
            <a:r>
              <a:rPr kumimoji="1" lang="en-US" altLang="ja-JP" dirty="0" smtClean="0"/>
              <a:t>NSGA</a:t>
            </a:r>
            <a:r>
              <a:rPr kumimoji="1" lang="ja-JP" altLang="en-US" dirty="0" smtClean="0"/>
              <a:t>とあんまり似てないけど起源，境遇を強調するために名前を入れてみた！</a:t>
            </a:r>
            <a:endParaRPr kumimoji="1" lang="en-US" altLang="ja-JP" dirty="0" smtClean="0"/>
          </a:p>
          <a:p>
            <a:pPr lvl="1"/>
            <a:r>
              <a:rPr lang="ja-JP" altLang="en-US" dirty="0" smtClean="0"/>
              <a:t>多様性維持メカニズムを組み込み（混雑距離）</a:t>
            </a:r>
            <a:endParaRPr kumimoji="1" lang="en-US" altLang="ja-JP" dirty="0" smtClean="0"/>
          </a:p>
          <a:p>
            <a:pPr lvl="1"/>
            <a:r>
              <a:rPr lang="ja-JP" altLang="en-US" dirty="0" smtClean="0"/>
              <a:t>アーカイブ保存によるエリート保存戦略</a:t>
            </a:r>
            <a:endParaRPr lang="en-US" altLang="ja-JP" dirty="0" smtClean="0"/>
          </a:p>
          <a:p>
            <a:pPr lvl="2"/>
            <a:r>
              <a:rPr lang="en-US" altLang="ja-JP" dirty="0" smtClean="0"/>
              <a:t>Rudolph</a:t>
            </a:r>
            <a:r>
              <a:rPr lang="ja-JP" altLang="en-US" dirty="0" smtClean="0"/>
              <a:t>のアルゴリズムと同じ</a:t>
            </a:r>
            <a:endParaRPr lang="en-US" altLang="ja-JP" dirty="0" smtClean="0"/>
          </a:p>
          <a:p>
            <a:pPr lvl="1"/>
            <a:endParaRPr kumimoji="1" lang="en-US" altLang="ja-JP" dirty="0" smtClean="0"/>
          </a:p>
          <a:p>
            <a:endParaRPr kumimoji="1"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適合度の割り当て</a:t>
            </a:r>
            <a:endParaRPr kumimoji="1" lang="ja-JP" altLang="en-US" dirty="0"/>
          </a:p>
        </p:txBody>
      </p:sp>
      <p:sp>
        <p:nvSpPr>
          <p:cNvPr id="3" name="コンテンツ プレースホルダ 2"/>
          <p:cNvSpPr>
            <a:spLocks noGrp="1"/>
          </p:cNvSpPr>
          <p:nvPr>
            <p:ph idx="1"/>
          </p:nvPr>
        </p:nvSpPr>
        <p:spPr/>
        <p:txBody>
          <a:bodyPr>
            <a:normAutofit/>
          </a:bodyPr>
          <a:lstStyle/>
          <a:p>
            <a:pPr>
              <a:buNone/>
            </a:pPr>
            <a:r>
              <a:rPr lang="en-US" altLang="ja-JP" sz="2000" dirty="0" smtClean="0"/>
              <a:t>Step1.</a:t>
            </a:r>
            <a:r>
              <a:rPr lang="ja-JP" altLang="en-US" sz="2000" dirty="0" smtClean="0"/>
              <a:t> </a:t>
            </a:r>
            <a:r>
              <a:rPr lang="en-US" altLang="ja-JP" sz="2000" dirty="0" smtClean="0"/>
              <a:t>external population     </a:t>
            </a:r>
            <a:r>
              <a:rPr lang="ja-JP" altLang="en-US" sz="2000" dirty="0" smtClean="0"/>
              <a:t>　の解に対して適合度　　　を割り当て</a:t>
            </a:r>
            <a:endParaRPr lang="en-US" altLang="ja-JP" sz="2000" dirty="0" smtClean="0"/>
          </a:p>
          <a:p>
            <a:pPr>
              <a:buNone/>
            </a:pPr>
            <a:endParaRPr lang="en-US" altLang="ja-JP" sz="2000" dirty="0" smtClean="0"/>
          </a:p>
          <a:p>
            <a:pPr>
              <a:buNone/>
            </a:pPr>
            <a:endParaRPr lang="en-US" altLang="ja-JP" sz="2000" dirty="0" smtClean="0"/>
          </a:p>
          <a:p>
            <a:pPr>
              <a:buNone/>
            </a:pPr>
            <a:endParaRPr lang="en-US" altLang="ja-JP" sz="2000" dirty="0" smtClean="0"/>
          </a:p>
          <a:p>
            <a:pPr>
              <a:buNone/>
            </a:pPr>
            <a:r>
              <a:rPr lang="en-US" altLang="ja-JP" sz="2000" dirty="0" smtClean="0"/>
              <a:t>Step2.</a:t>
            </a:r>
            <a:r>
              <a:rPr lang="ja-JP" altLang="en-US" sz="2000" dirty="0" smtClean="0"/>
              <a:t> </a:t>
            </a:r>
            <a:r>
              <a:rPr lang="en-US" altLang="ja-JP" sz="2000" dirty="0" smtClean="0"/>
              <a:t>Step1.</a:t>
            </a:r>
            <a:r>
              <a:rPr lang="ja-JP" altLang="en-US" sz="2000" dirty="0" smtClean="0"/>
              <a:t>で求めた</a:t>
            </a:r>
            <a:r>
              <a:rPr lang="en-US" altLang="ja-JP" sz="2000" dirty="0" smtClean="0"/>
              <a:t>S</a:t>
            </a:r>
            <a:r>
              <a:rPr lang="ja-JP" altLang="en-US" sz="2000" dirty="0" smtClean="0"/>
              <a:t>を用いて</a:t>
            </a:r>
            <a:r>
              <a:rPr lang="en-US" altLang="ja-JP" sz="2000" dirty="0" smtClean="0"/>
              <a:t>population P </a:t>
            </a:r>
            <a:r>
              <a:rPr lang="ja-JP" altLang="en-US" sz="2000" dirty="0" smtClean="0"/>
              <a:t>の解に適合度を割り当て</a:t>
            </a:r>
            <a:endParaRPr lang="en-US" altLang="ja-JP" sz="2000" dirty="0" smtClean="0"/>
          </a:p>
        </p:txBody>
      </p:sp>
      <p:pic>
        <p:nvPicPr>
          <p:cNvPr id="4" name="Picture 14"/>
          <p:cNvPicPr>
            <a:picLocks noChangeAspect="1" noChangeArrowheads="1"/>
          </p:cNvPicPr>
          <p:nvPr/>
        </p:nvPicPr>
        <p:blipFill>
          <a:blip r:embed="rId3" cstate="print"/>
          <a:srcRect/>
          <a:stretch>
            <a:fillRect/>
          </a:stretch>
        </p:blipFill>
        <p:spPr bwMode="auto">
          <a:xfrm>
            <a:off x="5924848" y="1582829"/>
            <a:ext cx="447352" cy="414519"/>
          </a:xfrm>
          <a:prstGeom prst="rect">
            <a:avLst/>
          </a:prstGeom>
          <a:noFill/>
          <a:ln w="9525">
            <a:noFill/>
            <a:miter lim="800000"/>
            <a:headEnd/>
            <a:tailEnd/>
          </a:ln>
        </p:spPr>
      </p:pic>
      <p:graphicFrame>
        <p:nvGraphicFramePr>
          <p:cNvPr id="24578" name="Object 2"/>
          <p:cNvGraphicFramePr>
            <a:graphicFrameLocks noChangeAspect="1"/>
          </p:cNvGraphicFramePr>
          <p:nvPr/>
        </p:nvGraphicFramePr>
        <p:xfrm>
          <a:off x="3453333" y="1641500"/>
          <a:ext cx="182563" cy="288032"/>
        </p:xfrm>
        <a:graphic>
          <a:graphicData uri="http://schemas.openxmlformats.org/presentationml/2006/ole">
            <p:oleObj spid="_x0000_s24578" name="数式" r:id="rId4" imgW="0" imgH="0" progId="Equation.3">
              <p:embed/>
            </p:oleObj>
          </a:graphicData>
        </a:graphic>
      </p:graphicFrame>
      <p:pic>
        <p:nvPicPr>
          <p:cNvPr id="24579" name="Picture 3"/>
          <p:cNvPicPr>
            <a:picLocks noChangeAspect="1" noChangeArrowheads="1"/>
          </p:cNvPicPr>
          <p:nvPr/>
        </p:nvPicPr>
        <p:blipFill>
          <a:blip r:embed="rId5" cstate="print"/>
          <a:srcRect/>
          <a:stretch>
            <a:fillRect/>
          </a:stretch>
        </p:blipFill>
        <p:spPr bwMode="auto">
          <a:xfrm>
            <a:off x="1681861" y="1988840"/>
            <a:ext cx="1738011" cy="864096"/>
          </a:xfrm>
          <a:prstGeom prst="rect">
            <a:avLst/>
          </a:prstGeom>
          <a:noFill/>
          <a:ln w="9525">
            <a:noFill/>
            <a:miter lim="800000"/>
            <a:headEnd/>
            <a:tailEnd/>
          </a:ln>
        </p:spPr>
      </p:pic>
      <p:sp>
        <p:nvSpPr>
          <p:cNvPr id="8" name="テキスト ボックス 7"/>
          <p:cNvSpPr txBox="1"/>
          <p:nvPr/>
        </p:nvSpPr>
        <p:spPr>
          <a:xfrm>
            <a:off x="3707904" y="2276872"/>
            <a:ext cx="3456384" cy="369332"/>
          </a:xfrm>
          <a:prstGeom prst="rect">
            <a:avLst/>
          </a:prstGeom>
          <a:noFill/>
        </p:spPr>
        <p:txBody>
          <a:bodyPr wrap="square" rtlCol="0">
            <a:spAutoFit/>
          </a:bodyPr>
          <a:lstStyle/>
          <a:p>
            <a:r>
              <a:rPr kumimoji="1" lang="en-US" altLang="ja-JP" dirty="0" smtClean="0"/>
              <a:t>n</a:t>
            </a:r>
            <a:r>
              <a:rPr kumimoji="1" lang="en-US" altLang="ja-JP" baseline="-25000" dirty="0" smtClean="0"/>
              <a:t>i</a:t>
            </a:r>
            <a:r>
              <a:rPr kumimoji="1" lang="ja-JP" altLang="en-US" dirty="0" smtClean="0"/>
              <a:t>：　</a:t>
            </a:r>
            <a:r>
              <a:rPr kumimoji="1" lang="en-US" altLang="ja-JP" dirty="0" err="1" smtClean="0"/>
              <a:t>i</a:t>
            </a:r>
            <a:r>
              <a:rPr kumimoji="1" lang="en-US" altLang="ja-JP" dirty="0" smtClean="0"/>
              <a:t> </a:t>
            </a:r>
            <a:r>
              <a:rPr kumimoji="1" lang="ja-JP" altLang="en-US" dirty="0" smtClean="0"/>
              <a:t>が支配している解の個数</a:t>
            </a:r>
            <a:endParaRPr kumimoji="1" lang="ja-JP" altLang="en-US" baseline="-25000" dirty="0"/>
          </a:p>
        </p:txBody>
      </p:sp>
      <p:pic>
        <p:nvPicPr>
          <p:cNvPr id="24581" name="Picture 5"/>
          <p:cNvPicPr>
            <a:picLocks noChangeAspect="1" noChangeArrowheads="1"/>
          </p:cNvPicPr>
          <p:nvPr/>
        </p:nvPicPr>
        <p:blipFill>
          <a:blip r:embed="rId6" cstate="print"/>
          <a:srcRect/>
          <a:stretch>
            <a:fillRect/>
          </a:stretch>
        </p:blipFill>
        <p:spPr bwMode="auto">
          <a:xfrm>
            <a:off x="1763688" y="3573016"/>
            <a:ext cx="2046715" cy="720080"/>
          </a:xfrm>
          <a:prstGeom prst="rect">
            <a:avLst/>
          </a:prstGeom>
          <a:noFill/>
          <a:ln w="9525">
            <a:noFill/>
            <a:miter lim="800000"/>
            <a:headEnd/>
            <a:tailEnd/>
          </a:ln>
        </p:spPr>
      </p:pic>
      <p:sp>
        <p:nvSpPr>
          <p:cNvPr id="12" name="角丸四角形 11"/>
          <p:cNvSpPr/>
          <p:nvPr/>
        </p:nvSpPr>
        <p:spPr>
          <a:xfrm>
            <a:off x="179512" y="4437112"/>
            <a:ext cx="4320480" cy="21602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r>
              <a:rPr lang="ja-JP" altLang="en-US" sz="2400" dirty="0" smtClean="0">
                <a:solidFill>
                  <a:srgbClr val="0070C0"/>
                </a:solidFill>
              </a:rPr>
              <a:t>・</a:t>
            </a:r>
            <a:r>
              <a:rPr lang="en-US" altLang="ja-JP" sz="2400" dirty="0" smtClean="0">
                <a:solidFill>
                  <a:srgbClr val="0070C0"/>
                </a:solidFill>
              </a:rPr>
              <a:t>S</a:t>
            </a:r>
            <a:r>
              <a:rPr lang="ja-JP" altLang="en-US" sz="2400" dirty="0" smtClean="0">
                <a:solidFill>
                  <a:srgbClr val="0070C0"/>
                </a:solidFill>
              </a:rPr>
              <a:t> </a:t>
            </a:r>
            <a:r>
              <a:rPr lang="en-US" altLang="ja-JP" sz="2400" dirty="0" smtClean="0">
                <a:solidFill>
                  <a:srgbClr val="0070C0"/>
                </a:solidFill>
              </a:rPr>
              <a:t>&lt; 1</a:t>
            </a:r>
            <a:r>
              <a:rPr lang="ja-JP" altLang="en-US" sz="2400" dirty="0" smtClean="0">
                <a:solidFill>
                  <a:srgbClr val="0070C0"/>
                </a:solidFill>
              </a:rPr>
              <a:t>なので，</a:t>
            </a:r>
            <a:r>
              <a:rPr lang="en-US" altLang="ja-JP" sz="2400" dirty="0" smtClean="0">
                <a:solidFill>
                  <a:srgbClr val="0070C0"/>
                </a:solidFill>
              </a:rPr>
              <a:t>external population </a:t>
            </a:r>
            <a:r>
              <a:rPr lang="ja-JP" altLang="en-US" sz="2400" dirty="0" smtClean="0">
                <a:solidFill>
                  <a:srgbClr val="0070C0"/>
                </a:solidFill>
              </a:rPr>
              <a:t>の解は必ず良い</a:t>
            </a:r>
            <a:r>
              <a:rPr lang="en-US" altLang="ja-JP" sz="2400" dirty="0" smtClean="0">
                <a:solidFill>
                  <a:srgbClr val="0070C0"/>
                </a:solidFill>
              </a:rPr>
              <a:t>fitness </a:t>
            </a:r>
            <a:r>
              <a:rPr lang="ja-JP" altLang="en-US" sz="2400" dirty="0" smtClean="0">
                <a:solidFill>
                  <a:srgbClr val="0070C0"/>
                </a:solidFill>
              </a:rPr>
              <a:t>になる！</a:t>
            </a:r>
            <a:r>
              <a:rPr lang="en-US" altLang="ja-JP" sz="2400" dirty="0" smtClean="0">
                <a:solidFill>
                  <a:srgbClr val="0070C0"/>
                </a:solidFill>
              </a:rPr>
              <a:t>(c.f. F </a:t>
            </a:r>
            <a:r>
              <a:rPr lang="ja-JP" altLang="en-US" sz="2400" dirty="0" smtClean="0">
                <a:solidFill>
                  <a:srgbClr val="0070C0"/>
                </a:solidFill>
              </a:rPr>
              <a:t>≧</a:t>
            </a:r>
            <a:r>
              <a:rPr lang="en-US" altLang="ja-JP" sz="2400" dirty="0" smtClean="0">
                <a:solidFill>
                  <a:srgbClr val="0070C0"/>
                </a:solidFill>
              </a:rPr>
              <a:t>1)</a:t>
            </a:r>
          </a:p>
          <a:p>
            <a:r>
              <a:rPr kumimoji="1" lang="ja-JP" altLang="en-US" sz="2400" dirty="0" smtClean="0">
                <a:solidFill>
                  <a:srgbClr val="0070C0"/>
                </a:solidFill>
              </a:rPr>
              <a:t>・たくさんの解に支配されている解は高い</a:t>
            </a:r>
            <a:r>
              <a:rPr kumimoji="1" lang="en-US" altLang="ja-JP" sz="2400" dirty="0" smtClean="0">
                <a:solidFill>
                  <a:srgbClr val="0070C0"/>
                </a:solidFill>
              </a:rPr>
              <a:t>fitness</a:t>
            </a:r>
            <a:r>
              <a:rPr kumimoji="1" lang="ja-JP" altLang="en-US" sz="2400" dirty="0" smtClean="0">
                <a:solidFill>
                  <a:srgbClr val="0070C0"/>
                </a:solidFill>
              </a:rPr>
              <a:t>になる</a:t>
            </a:r>
            <a:endParaRPr kumimoji="1" lang="ja-JP" altLang="en-US" sz="2400" dirty="0">
              <a:solidFill>
                <a:srgbClr val="0070C0"/>
              </a:solidFill>
            </a:endParaRPr>
          </a:p>
        </p:txBody>
      </p:sp>
      <p:pic>
        <p:nvPicPr>
          <p:cNvPr id="24582" name="Picture 6"/>
          <p:cNvPicPr>
            <a:picLocks noChangeAspect="1" noChangeArrowheads="1"/>
          </p:cNvPicPr>
          <p:nvPr/>
        </p:nvPicPr>
        <p:blipFill>
          <a:blip r:embed="rId7" cstate="print"/>
          <a:srcRect/>
          <a:stretch>
            <a:fillRect/>
          </a:stretch>
        </p:blipFill>
        <p:spPr bwMode="auto">
          <a:xfrm>
            <a:off x="4667272" y="3717032"/>
            <a:ext cx="4067898" cy="2448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6.4.1 Clustering Algorithm</a:t>
            </a:r>
            <a:endParaRPr kumimoji="1" lang="ja-JP" altLang="en-US" dirty="0"/>
          </a:p>
        </p:txBody>
      </p:sp>
      <p:sp>
        <p:nvSpPr>
          <p:cNvPr id="3" name="コンテンツ プレースホルダ 2"/>
          <p:cNvSpPr>
            <a:spLocks noGrp="1"/>
          </p:cNvSpPr>
          <p:nvPr>
            <p:ph idx="1"/>
          </p:nvPr>
        </p:nvSpPr>
        <p:spPr/>
        <p:txBody>
          <a:bodyPr>
            <a:normAutofit/>
          </a:bodyPr>
          <a:lstStyle/>
          <a:p>
            <a:r>
              <a:rPr kumimoji="1" lang="en-US" altLang="ja-JP" sz="2000" dirty="0" smtClean="0"/>
              <a:t>               </a:t>
            </a:r>
            <a:r>
              <a:rPr kumimoji="1" lang="ja-JP" altLang="en-US" sz="2000" dirty="0" smtClean="0"/>
              <a:t>のとき，　　のサイズを削減するための手法</a:t>
            </a:r>
            <a:endParaRPr kumimoji="1" lang="en-US" altLang="ja-JP" sz="2000" dirty="0" smtClean="0"/>
          </a:p>
          <a:p>
            <a:endParaRPr lang="en-US" altLang="ja-JP" sz="2000" dirty="0" smtClean="0"/>
          </a:p>
          <a:p>
            <a:r>
              <a:rPr lang="ja-JP" altLang="en-US" sz="2000" dirty="0" smtClean="0"/>
              <a:t>クラスター距離（クラスター同士に含まれる解の設計変数空間，もしくは目的関数空間におけるユークリッド距離の平均）を利用</a:t>
            </a:r>
            <a:endParaRPr lang="en-US" altLang="ja-JP" sz="2000" dirty="0" smtClean="0"/>
          </a:p>
          <a:p>
            <a:endParaRPr lang="en-US" altLang="ja-JP" sz="2000" dirty="0" smtClean="0"/>
          </a:p>
          <a:p>
            <a:endParaRPr lang="en-US" altLang="ja-JP" sz="2000" dirty="0" smtClean="0"/>
          </a:p>
          <a:p>
            <a:endParaRPr lang="en-US" altLang="ja-JP" sz="2000" dirty="0" smtClean="0"/>
          </a:p>
          <a:p>
            <a:pPr lvl="1"/>
            <a:r>
              <a:rPr lang="ja-JP" altLang="en-US" sz="1600" dirty="0" smtClean="0"/>
              <a:t>普通，クラスターの数は</a:t>
            </a:r>
            <a:r>
              <a:rPr lang="en-US" altLang="ja-JP" sz="1600" dirty="0" smtClean="0"/>
              <a:t>2</a:t>
            </a:r>
            <a:endParaRPr lang="en-US" altLang="ja-JP" sz="2000" dirty="0" smtClean="0"/>
          </a:p>
          <a:p>
            <a:r>
              <a:rPr lang="ja-JP" altLang="en-US" sz="2000" dirty="0" smtClean="0"/>
              <a:t>　　　のすべての解（　　　個）をひとつずつクラスターに分け，クラスター距離の近いものをひとまとめにする．</a:t>
            </a:r>
            <a:endParaRPr lang="en-US" altLang="ja-JP" sz="2000" dirty="0" smtClean="0"/>
          </a:p>
          <a:p>
            <a:r>
              <a:rPr lang="ja-JP" altLang="en-US" sz="2000" dirty="0" smtClean="0"/>
              <a:t>クラスター内に含まれる他の解との平均距離が短い個体のみ残し，他の個体をクラスター内から削除</a:t>
            </a:r>
            <a:endParaRPr lang="en-US" altLang="ja-JP" sz="2000" dirty="0" smtClean="0"/>
          </a:p>
        </p:txBody>
      </p:sp>
      <p:pic>
        <p:nvPicPr>
          <p:cNvPr id="4" name="Picture 9"/>
          <p:cNvPicPr>
            <a:picLocks noChangeAspect="1" noChangeArrowheads="1"/>
          </p:cNvPicPr>
          <p:nvPr/>
        </p:nvPicPr>
        <p:blipFill>
          <a:blip r:embed="rId2" cstate="print"/>
          <a:srcRect/>
          <a:stretch>
            <a:fillRect/>
          </a:stretch>
        </p:blipFill>
        <p:spPr bwMode="auto">
          <a:xfrm>
            <a:off x="755576" y="1628800"/>
            <a:ext cx="973284" cy="361057"/>
          </a:xfrm>
          <a:prstGeom prst="rect">
            <a:avLst/>
          </a:prstGeom>
          <a:noFill/>
          <a:ln w="9525">
            <a:noFill/>
            <a:miter lim="800000"/>
            <a:headEnd/>
            <a:tailEnd/>
          </a:ln>
        </p:spPr>
      </p:pic>
      <p:pic>
        <p:nvPicPr>
          <p:cNvPr id="5" name="Picture 11"/>
          <p:cNvPicPr>
            <a:picLocks noChangeAspect="1" noChangeArrowheads="1"/>
          </p:cNvPicPr>
          <p:nvPr/>
        </p:nvPicPr>
        <p:blipFill>
          <a:blip r:embed="rId3" cstate="print"/>
          <a:srcRect/>
          <a:stretch>
            <a:fillRect/>
          </a:stretch>
        </p:blipFill>
        <p:spPr bwMode="auto">
          <a:xfrm>
            <a:off x="2483768" y="1628800"/>
            <a:ext cx="418743" cy="360040"/>
          </a:xfrm>
          <a:prstGeom prst="rect">
            <a:avLst/>
          </a:prstGeom>
          <a:noFill/>
          <a:ln w="9525">
            <a:noFill/>
            <a:miter lim="800000"/>
            <a:headEnd/>
            <a:tailEnd/>
          </a:ln>
        </p:spPr>
      </p:pic>
      <p:pic>
        <p:nvPicPr>
          <p:cNvPr id="25602" name="Picture 2"/>
          <p:cNvPicPr>
            <a:picLocks noChangeAspect="1" noChangeArrowheads="1"/>
          </p:cNvPicPr>
          <p:nvPr/>
        </p:nvPicPr>
        <p:blipFill>
          <a:blip r:embed="rId4" cstate="print"/>
          <a:srcRect/>
          <a:stretch>
            <a:fillRect/>
          </a:stretch>
        </p:blipFill>
        <p:spPr bwMode="auto">
          <a:xfrm>
            <a:off x="1043608" y="3068960"/>
            <a:ext cx="3227400" cy="936104"/>
          </a:xfrm>
          <a:prstGeom prst="rect">
            <a:avLst/>
          </a:prstGeom>
          <a:noFill/>
          <a:ln w="9525">
            <a:noFill/>
            <a:miter lim="800000"/>
            <a:headEnd/>
            <a:tailEnd/>
          </a:ln>
        </p:spPr>
      </p:pic>
      <p:sp>
        <p:nvSpPr>
          <p:cNvPr id="7" name="テキスト ボックス 6"/>
          <p:cNvSpPr txBox="1"/>
          <p:nvPr/>
        </p:nvSpPr>
        <p:spPr>
          <a:xfrm>
            <a:off x="4860032" y="3286725"/>
            <a:ext cx="3240360" cy="646331"/>
          </a:xfrm>
          <a:prstGeom prst="rect">
            <a:avLst/>
          </a:prstGeom>
          <a:noFill/>
        </p:spPr>
        <p:txBody>
          <a:bodyPr wrap="square" rtlCol="0">
            <a:spAutoFit/>
          </a:bodyPr>
          <a:lstStyle/>
          <a:p>
            <a:r>
              <a:rPr kumimoji="1" lang="en-US" altLang="ja-JP" dirty="0" smtClean="0"/>
              <a:t>C</a:t>
            </a:r>
            <a:r>
              <a:rPr kumimoji="1" lang="en-US" altLang="ja-JP" baseline="-25000" dirty="0" smtClean="0"/>
              <a:t>1</a:t>
            </a:r>
            <a:r>
              <a:rPr kumimoji="1" lang="en-US" altLang="ja-JP" dirty="0" smtClean="0"/>
              <a:t>,C</a:t>
            </a:r>
            <a:r>
              <a:rPr kumimoji="1" lang="en-US" altLang="ja-JP" baseline="-25000" dirty="0" smtClean="0"/>
              <a:t>2</a:t>
            </a:r>
            <a:r>
              <a:rPr kumimoji="1" lang="ja-JP" altLang="en-US" dirty="0" smtClean="0"/>
              <a:t>：クラスター</a:t>
            </a:r>
            <a:endParaRPr kumimoji="1" lang="en-US" altLang="ja-JP" dirty="0" smtClean="0"/>
          </a:p>
          <a:p>
            <a:r>
              <a:rPr kumimoji="1" lang="en-US" altLang="ja-JP" dirty="0" smtClean="0"/>
              <a:t>d:</a:t>
            </a:r>
            <a:r>
              <a:rPr lang="ja-JP" altLang="en-US" dirty="0" smtClean="0"/>
              <a:t> </a:t>
            </a:r>
            <a:r>
              <a:rPr kumimoji="1" lang="ja-JP" altLang="en-US" dirty="0" smtClean="0"/>
              <a:t>解同士のユークリッド距離</a:t>
            </a:r>
            <a:endParaRPr kumimoji="1" lang="ja-JP" altLang="en-US" dirty="0"/>
          </a:p>
        </p:txBody>
      </p:sp>
      <p:pic>
        <p:nvPicPr>
          <p:cNvPr id="25603" name="Picture 3"/>
          <p:cNvPicPr>
            <a:picLocks noChangeAspect="1" noChangeArrowheads="1"/>
          </p:cNvPicPr>
          <p:nvPr/>
        </p:nvPicPr>
        <p:blipFill>
          <a:blip r:embed="rId5" cstate="print"/>
          <a:srcRect/>
          <a:stretch>
            <a:fillRect/>
          </a:stretch>
        </p:blipFill>
        <p:spPr bwMode="auto">
          <a:xfrm>
            <a:off x="971600" y="4365104"/>
            <a:ext cx="360040" cy="382777"/>
          </a:xfrm>
          <a:prstGeom prst="rect">
            <a:avLst/>
          </a:prstGeom>
          <a:noFill/>
          <a:ln w="9525">
            <a:noFill/>
            <a:miter lim="800000"/>
            <a:headEnd/>
            <a:tailEnd/>
          </a:ln>
        </p:spPr>
      </p:pic>
      <p:pic>
        <p:nvPicPr>
          <p:cNvPr id="25604" name="Picture 4"/>
          <p:cNvPicPr>
            <a:picLocks noChangeAspect="1" noChangeArrowheads="1"/>
          </p:cNvPicPr>
          <p:nvPr/>
        </p:nvPicPr>
        <p:blipFill>
          <a:blip r:embed="rId6" cstate="print"/>
          <a:srcRect/>
          <a:stretch>
            <a:fillRect/>
          </a:stretch>
        </p:blipFill>
        <p:spPr bwMode="auto">
          <a:xfrm>
            <a:off x="3097932" y="4413868"/>
            <a:ext cx="360040" cy="3297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Clustering </a:t>
            </a:r>
            <a:r>
              <a:rPr kumimoji="1" lang="ja-JP" altLang="en-US" dirty="0" smtClean="0"/>
              <a:t>法のアルゴリズム</a:t>
            </a:r>
            <a:endParaRPr kumimoji="1" lang="ja-JP" altLang="en-US" dirty="0"/>
          </a:p>
        </p:txBody>
      </p:sp>
      <p:sp>
        <p:nvSpPr>
          <p:cNvPr id="3" name="コンテンツ プレースホルダ 2"/>
          <p:cNvSpPr>
            <a:spLocks noGrp="1"/>
          </p:cNvSpPr>
          <p:nvPr>
            <p:ph idx="1"/>
          </p:nvPr>
        </p:nvSpPr>
        <p:spPr/>
        <p:txBody>
          <a:bodyPr>
            <a:normAutofit/>
          </a:bodyPr>
          <a:lstStyle/>
          <a:p>
            <a:pPr>
              <a:buNone/>
            </a:pPr>
            <a:r>
              <a:rPr kumimoji="1" lang="en-US" altLang="ja-JP" sz="2000" dirty="0" smtClean="0"/>
              <a:t>Step1.</a:t>
            </a:r>
            <a:r>
              <a:rPr kumimoji="1" lang="ja-JP" altLang="en-US" sz="2000" dirty="0" smtClean="0"/>
              <a:t>　　　個の解をそれぞれの解を</a:t>
            </a:r>
            <a:r>
              <a:rPr lang="ja-JP" altLang="en-US" sz="2000" dirty="0" smtClean="0"/>
              <a:t>要素に含むクラスターに分割．</a:t>
            </a:r>
            <a:r>
              <a:rPr lang="en-US" altLang="ja-JP" sz="2000" dirty="0" err="1" smtClean="0"/>
              <a:t>C</a:t>
            </a:r>
            <a:r>
              <a:rPr lang="en-US" altLang="ja-JP" sz="2000" baseline="-25000" dirty="0" err="1" smtClean="0"/>
              <a:t>i</a:t>
            </a:r>
            <a:r>
              <a:rPr lang="en-US" altLang="ja-JP" sz="2000" dirty="0" smtClean="0"/>
              <a:t>={</a:t>
            </a:r>
            <a:r>
              <a:rPr lang="en-US" altLang="ja-JP" sz="2000" dirty="0" err="1" smtClean="0"/>
              <a:t>i</a:t>
            </a:r>
            <a:r>
              <a:rPr lang="en-US" altLang="ja-JP" sz="2000" dirty="0" smtClean="0"/>
              <a:t>}</a:t>
            </a:r>
            <a:r>
              <a:rPr lang="ja-JP" altLang="en-US" sz="2000" dirty="0" err="1" smtClean="0"/>
              <a:t>，</a:t>
            </a:r>
            <a:r>
              <a:rPr lang="en-US" altLang="ja-JP" sz="2000" dirty="0" smtClean="0"/>
              <a:t>C</a:t>
            </a:r>
            <a:r>
              <a:rPr lang="en-US" altLang="ja-JP" sz="2000" dirty="0" smtClean="0"/>
              <a:t>={</a:t>
            </a:r>
            <a:r>
              <a:rPr lang="en-US" altLang="ja-JP" sz="2000" dirty="0" smtClean="0"/>
              <a:t> C</a:t>
            </a:r>
            <a:r>
              <a:rPr lang="en-US" altLang="ja-JP" sz="2000" baseline="-25000" dirty="0" smtClean="0"/>
              <a:t>1</a:t>
            </a:r>
            <a:r>
              <a:rPr lang="en-US" altLang="ja-JP" sz="2000" dirty="0" smtClean="0"/>
              <a:t>,C</a:t>
            </a:r>
            <a:r>
              <a:rPr lang="en-US" altLang="ja-JP" sz="2000" baseline="-25000" dirty="0" smtClean="0"/>
              <a:t>2</a:t>
            </a:r>
            <a:r>
              <a:rPr lang="en-US" altLang="ja-JP" sz="2000" dirty="0" smtClean="0"/>
              <a:t>, …, C</a:t>
            </a:r>
            <a:r>
              <a:rPr lang="ja-JP" altLang="en-US" sz="2000" dirty="0" smtClean="0"/>
              <a:t>　</a:t>
            </a:r>
            <a:r>
              <a:rPr lang="ja-JP" altLang="en-US" sz="2000" dirty="0" smtClean="0"/>
              <a:t> </a:t>
            </a:r>
            <a:r>
              <a:rPr lang="en-US" altLang="ja-JP" sz="2000" dirty="0" smtClean="0"/>
              <a:t>}</a:t>
            </a:r>
            <a:endParaRPr lang="en-US" altLang="ja-JP" sz="2000" dirty="0" smtClean="0"/>
          </a:p>
          <a:p>
            <a:pPr>
              <a:buNone/>
            </a:pPr>
            <a:r>
              <a:rPr lang="en-US" altLang="ja-JP" sz="2000" dirty="0" smtClean="0"/>
              <a:t>Step2.</a:t>
            </a:r>
            <a:r>
              <a:rPr lang="ja-JP" altLang="en-US" sz="2000" dirty="0" smtClean="0"/>
              <a:t>　</a:t>
            </a:r>
            <a:r>
              <a:rPr lang="en-US" altLang="ja-JP" sz="2000" dirty="0" smtClean="0"/>
              <a:t>|C|</a:t>
            </a:r>
            <a:r>
              <a:rPr lang="ja-JP" altLang="en-US" sz="2000" dirty="0" smtClean="0"/>
              <a:t>≦      ならば</a:t>
            </a:r>
            <a:r>
              <a:rPr lang="en-US" altLang="ja-JP" sz="2000" dirty="0" smtClean="0"/>
              <a:t>Step5.</a:t>
            </a:r>
            <a:r>
              <a:rPr lang="ja-JP" altLang="en-US" sz="2000" dirty="0" smtClean="0"/>
              <a:t>　へ，そうでなければ</a:t>
            </a:r>
            <a:r>
              <a:rPr lang="en-US" altLang="ja-JP" sz="2000" dirty="0" smtClean="0"/>
              <a:t>Step3.</a:t>
            </a:r>
            <a:r>
              <a:rPr lang="ja-JP" altLang="en-US" sz="2000" dirty="0" smtClean="0"/>
              <a:t>へ．</a:t>
            </a:r>
            <a:endParaRPr lang="en-US" altLang="ja-JP" sz="2000" dirty="0" smtClean="0"/>
          </a:p>
          <a:p>
            <a:pPr>
              <a:buNone/>
            </a:pPr>
            <a:r>
              <a:rPr lang="en-US" altLang="ja-JP" sz="2000" dirty="0" smtClean="0"/>
              <a:t>Step3.</a:t>
            </a:r>
            <a:r>
              <a:rPr lang="ja-JP" altLang="en-US" sz="2000" dirty="0" smtClean="0"/>
              <a:t>　それぞれのクラスターの組み合わせ　　　　に対するクラスター距離</a:t>
            </a:r>
            <a:endParaRPr lang="en-US" altLang="ja-JP" sz="2000" dirty="0" smtClean="0"/>
          </a:p>
          <a:p>
            <a:pPr>
              <a:buNone/>
            </a:pPr>
            <a:endParaRPr lang="en-US" altLang="ja-JP" sz="2000" dirty="0" smtClean="0"/>
          </a:p>
          <a:p>
            <a:pPr>
              <a:buNone/>
            </a:pPr>
            <a:r>
              <a:rPr lang="en-US" altLang="ja-JP" sz="2000" dirty="0" smtClean="0"/>
              <a:t>	</a:t>
            </a:r>
            <a:r>
              <a:rPr lang="ja-JP" altLang="en-US" sz="2000" dirty="0" smtClean="0"/>
              <a:t>を計算し，最小となる組み合わせ（</a:t>
            </a:r>
            <a:r>
              <a:rPr lang="en-US" altLang="ja-JP" sz="2000" dirty="0" smtClean="0"/>
              <a:t>Ci</a:t>
            </a:r>
            <a:r>
              <a:rPr lang="en-US" altLang="ja-JP" sz="2000" baseline="-25000" dirty="0" smtClean="0"/>
              <a:t>1</a:t>
            </a:r>
            <a:r>
              <a:rPr lang="en-US" altLang="ja-JP" sz="2000" dirty="0" smtClean="0"/>
              <a:t>,Ci</a:t>
            </a:r>
            <a:r>
              <a:rPr lang="en-US" altLang="ja-JP" sz="2000" baseline="-25000" dirty="0" smtClean="0"/>
              <a:t>2</a:t>
            </a:r>
            <a:r>
              <a:rPr lang="ja-JP" altLang="en-US" sz="2000" dirty="0" smtClean="0"/>
              <a:t>）をさがす．</a:t>
            </a:r>
            <a:endParaRPr lang="en-US" altLang="ja-JP" sz="2000" dirty="0" smtClean="0"/>
          </a:p>
          <a:p>
            <a:pPr>
              <a:buNone/>
            </a:pPr>
            <a:r>
              <a:rPr lang="en-US" altLang="ja-JP" sz="2000" dirty="0" smtClean="0"/>
              <a:t>Step4.</a:t>
            </a:r>
            <a:r>
              <a:rPr lang="ja-JP" altLang="en-US" sz="2000" dirty="0" smtClean="0"/>
              <a:t>　</a:t>
            </a:r>
            <a:r>
              <a:rPr lang="en-US" altLang="ja-JP" sz="2000" dirty="0" smtClean="0"/>
              <a:t>Step3.</a:t>
            </a:r>
            <a:r>
              <a:rPr lang="ja-JP" altLang="en-US" sz="2000" dirty="0" smtClean="0"/>
              <a:t>で求めた組み合わせのクラスター（</a:t>
            </a:r>
            <a:r>
              <a:rPr lang="en-US" altLang="ja-JP" sz="2000" dirty="0" smtClean="0"/>
              <a:t>Ci</a:t>
            </a:r>
            <a:r>
              <a:rPr lang="en-US" altLang="ja-JP" sz="2000" baseline="-25000" dirty="0" smtClean="0"/>
              <a:t>1</a:t>
            </a:r>
            <a:r>
              <a:rPr lang="en-US" altLang="ja-JP" sz="2000" dirty="0" smtClean="0"/>
              <a:t>,Ci</a:t>
            </a:r>
            <a:r>
              <a:rPr lang="en-US" altLang="ja-JP" sz="2000" baseline="-25000" dirty="0" smtClean="0"/>
              <a:t>2</a:t>
            </a:r>
            <a:r>
              <a:rPr lang="ja-JP" altLang="en-US" sz="2000" dirty="0" smtClean="0"/>
              <a:t>）をマージする．（クラスターの数をひとつずつ減らす操作）　</a:t>
            </a:r>
            <a:r>
              <a:rPr lang="en-US" altLang="ja-JP" sz="2000" dirty="0" smtClean="0"/>
              <a:t>Step2.</a:t>
            </a:r>
            <a:r>
              <a:rPr lang="ja-JP" altLang="en-US" sz="2000" dirty="0" smtClean="0"/>
              <a:t>へ戻る</a:t>
            </a:r>
            <a:endParaRPr lang="en-US" altLang="ja-JP" sz="2000" dirty="0" smtClean="0"/>
          </a:p>
          <a:p>
            <a:pPr>
              <a:buNone/>
            </a:pPr>
            <a:r>
              <a:rPr lang="en-US" altLang="ja-JP" sz="2000" dirty="0" smtClean="0"/>
              <a:t>Step5.</a:t>
            </a:r>
            <a:r>
              <a:rPr lang="ja-JP" altLang="en-US" sz="2000" dirty="0" smtClean="0"/>
              <a:t>　クラスタ内の他の解との平均距離が最も短い解を選び，それ以外の解を削除する．</a:t>
            </a:r>
            <a:endParaRPr lang="en-US" altLang="ja-JP" sz="2000" dirty="0" smtClean="0"/>
          </a:p>
        </p:txBody>
      </p:sp>
      <p:pic>
        <p:nvPicPr>
          <p:cNvPr id="26626" name="Picture 2"/>
          <p:cNvPicPr>
            <a:picLocks noChangeAspect="1" noChangeArrowheads="1"/>
          </p:cNvPicPr>
          <p:nvPr/>
        </p:nvPicPr>
        <p:blipFill>
          <a:blip r:embed="rId3" cstate="print"/>
          <a:srcRect/>
          <a:stretch>
            <a:fillRect/>
          </a:stretch>
        </p:blipFill>
        <p:spPr bwMode="auto">
          <a:xfrm>
            <a:off x="1310432" y="1603400"/>
            <a:ext cx="393106" cy="360040"/>
          </a:xfrm>
          <a:prstGeom prst="rect">
            <a:avLst/>
          </a:prstGeom>
          <a:noFill/>
          <a:ln w="9525">
            <a:noFill/>
            <a:miter lim="800000"/>
            <a:headEnd/>
            <a:tailEnd/>
          </a:ln>
        </p:spPr>
      </p:pic>
      <p:pic>
        <p:nvPicPr>
          <p:cNvPr id="6" name="Picture 10"/>
          <p:cNvPicPr>
            <a:picLocks noChangeAspect="1" noChangeArrowheads="1"/>
          </p:cNvPicPr>
          <p:nvPr/>
        </p:nvPicPr>
        <p:blipFill>
          <a:blip r:embed="rId4" cstate="print"/>
          <a:srcRect/>
          <a:stretch>
            <a:fillRect/>
          </a:stretch>
        </p:blipFill>
        <p:spPr bwMode="auto">
          <a:xfrm>
            <a:off x="1996728" y="2313100"/>
            <a:ext cx="271016" cy="344930"/>
          </a:xfrm>
          <a:prstGeom prst="rect">
            <a:avLst/>
          </a:prstGeom>
          <a:noFill/>
          <a:ln w="9525">
            <a:noFill/>
            <a:miter lim="800000"/>
            <a:headEnd/>
            <a:tailEnd/>
          </a:ln>
        </p:spPr>
      </p:pic>
      <p:graphicFrame>
        <p:nvGraphicFramePr>
          <p:cNvPr id="26629" name="Object 5"/>
          <p:cNvGraphicFramePr>
            <a:graphicFrameLocks noChangeAspect="1"/>
          </p:cNvGraphicFramePr>
          <p:nvPr/>
        </p:nvGraphicFramePr>
        <p:xfrm>
          <a:off x="5292080" y="2708920"/>
          <a:ext cx="504056" cy="630337"/>
        </p:xfrm>
        <a:graphic>
          <a:graphicData uri="http://schemas.openxmlformats.org/presentationml/2006/ole">
            <p:oleObj spid="_x0000_s26629" name="数式" r:id="rId5" imgW="330120" imgH="482400" progId="Equation.3">
              <p:embed/>
            </p:oleObj>
          </a:graphicData>
        </a:graphic>
      </p:graphicFrame>
      <p:pic>
        <p:nvPicPr>
          <p:cNvPr id="8" name="Picture 2"/>
          <p:cNvPicPr>
            <a:picLocks noChangeAspect="1" noChangeArrowheads="1"/>
          </p:cNvPicPr>
          <p:nvPr/>
        </p:nvPicPr>
        <p:blipFill>
          <a:blip r:embed="rId3" cstate="print"/>
          <a:srcRect/>
          <a:stretch>
            <a:fillRect/>
          </a:stretch>
        </p:blipFill>
        <p:spPr bwMode="auto">
          <a:xfrm>
            <a:off x="2339752" y="2086248"/>
            <a:ext cx="235864" cy="2160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Clustering</a:t>
            </a:r>
            <a:r>
              <a:rPr kumimoji="1" lang="ja-JP" altLang="en-US" dirty="0" smtClean="0"/>
              <a:t>法の計算量</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sz="2400" dirty="0" smtClean="0"/>
              <a:t>単純計算だと</a:t>
            </a:r>
            <a:r>
              <a:rPr lang="en-US" altLang="ja-JP" sz="2400" dirty="0" smtClean="0"/>
              <a:t>O</a:t>
            </a:r>
            <a:r>
              <a:rPr lang="ja-JP" altLang="en-US" sz="2400" dirty="0" smtClean="0"/>
              <a:t>（</a:t>
            </a:r>
            <a:r>
              <a:rPr lang="en-US" altLang="ja-JP" sz="2400" dirty="0" smtClean="0"/>
              <a:t>M       </a:t>
            </a:r>
            <a:r>
              <a:rPr lang="en-US" altLang="ja-JP" sz="2400" baseline="30000" dirty="0" smtClean="0"/>
              <a:t>3</a:t>
            </a:r>
            <a:r>
              <a:rPr lang="ja-JP" altLang="en-US" sz="2400" dirty="0" smtClean="0"/>
              <a:t>）</a:t>
            </a:r>
            <a:endParaRPr lang="en-US" altLang="ja-JP" sz="2400" dirty="0" smtClean="0"/>
          </a:p>
          <a:p>
            <a:r>
              <a:rPr lang="ja-JP" altLang="en-US" sz="2400" dirty="0" smtClean="0"/>
              <a:t>提案手法は</a:t>
            </a:r>
            <a:r>
              <a:rPr lang="en-US" altLang="ja-JP" sz="2400" dirty="0" smtClean="0"/>
              <a:t>Step1. </a:t>
            </a:r>
            <a:r>
              <a:rPr lang="ja-JP" altLang="en-US" sz="2400" dirty="0" smtClean="0"/>
              <a:t>で全個体の組み合わせ分距離を計算</a:t>
            </a:r>
            <a:endParaRPr lang="en-US" altLang="ja-JP" sz="2400" dirty="0" smtClean="0"/>
          </a:p>
          <a:p>
            <a:pPr lvl="1"/>
            <a:r>
              <a:rPr lang="en-US" altLang="ja-JP" sz="2000" dirty="0" smtClean="0"/>
              <a:t>O(M      </a:t>
            </a:r>
            <a:r>
              <a:rPr lang="en-US" altLang="ja-JP" sz="2000" baseline="30000" dirty="0" smtClean="0"/>
              <a:t>2</a:t>
            </a:r>
            <a:r>
              <a:rPr lang="en-US" altLang="ja-JP" sz="2000" dirty="0" smtClean="0"/>
              <a:t>)</a:t>
            </a:r>
          </a:p>
          <a:p>
            <a:pPr lvl="1"/>
            <a:r>
              <a:rPr lang="en-US" altLang="ja-JP" sz="2000" dirty="0" smtClean="0"/>
              <a:t>Step5.</a:t>
            </a:r>
            <a:r>
              <a:rPr lang="ja-JP" altLang="en-US" sz="2000" dirty="0" err="1" smtClean="0"/>
              <a:t>まで</a:t>
            </a:r>
            <a:r>
              <a:rPr lang="ja-JP" altLang="en-US" sz="2000" dirty="0" smtClean="0"/>
              <a:t>解を削減しない</a:t>
            </a:r>
            <a:endParaRPr lang="en-US" altLang="ja-JP" sz="2000" dirty="0" smtClean="0"/>
          </a:p>
          <a:p>
            <a:pPr lvl="2"/>
            <a:r>
              <a:rPr kumimoji="1" lang="ja-JP" altLang="en-US" sz="1600" dirty="0" smtClean="0"/>
              <a:t>計算結果を保持しておくことで計算量を削減することが可能</a:t>
            </a:r>
            <a:endParaRPr kumimoji="1" lang="en-US" altLang="ja-JP" sz="1600" dirty="0" smtClean="0"/>
          </a:p>
          <a:p>
            <a:r>
              <a:rPr lang="en-US" altLang="ja-JP" sz="2400" dirty="0" smtClean="0"/>
              <a:t>Step2 – Step4</a:t>
            </a:r>
            <a:r>
              <a:rPr lang="ja-JP" altLang="en-US" sz="2400" dirty="0" smtClean="0"/>
              <a:t>は（　　 </a:t>
            </a:r>
            <a:r>
              <a:rPr lang="ja-JP" altLang="en-US" sz="2400" dirty="0" err="1" smtClean="0"/>
              <a:t>ー</a:t>
            </a:r>
            <a:r>
              <a:rPr lang="ja-JP" altLang="en-US" sz="2400" dirty="0" smtClean="0"/>
              <a:t>　　）回呼び出し</a:t>
            </a:r>
            <a:endParaRPr lang="en-US" altLang="ja-JP" sz="2400" dirty="0" smtClean="0"/>
          </a:p>
          <a:p>
            <a:pPr lvl="1"/>
            <a:r>
              <a:rPr kumimoji="1" lang="ja-JP" altLang="en-US" sz="2000" dirty="0" smtClean="0"/>
              <a:t>クラスター更新にかかる計算量は</a:t>
            </a:r>
            <a:r>
              <a:rPr kumimoji="1" lang="en-US" altLang="ja-JP" sz="2000" dirty="0" smtClean="0"/>
              <a:t>O(      </a:t>
            </a:r>
            <a:r>
              <a:rPr kumimoji="1" lang="en-US" altLang="ja-JP" sz="2000" dirty="0" smtClean="0"/>
              <a:t> </a:t>
            </a:r>
            <a:r>
              <a:rPr kumimoji="1" lang="en-US" altLang="ja-JP" sz="2000" baseline="30000" dirty="0" smtClean="0"/>
              <a:t>2</a:t>
            </a:r>
            <a:r>
              <a:rPr kumimoji="1" lang="en-US" altLang="ja-JP" sz="2000" dirty="0" smtClean="0"/>
              <a:t> </a:t>
            </a:r>
            <a:r>
              <a:rPr kumimoji="1" lang="en-US" altLang="ja-JP" sz="2000" dirty="0" smtClean="0"/>
              <a:t>)</a:t>
            </a:r>
          </a:p>
          <a:p>
            <a:r>
              <a:rPr kumimoji="1" lang="en-US" altLang="ja-JP" sz="2400" dirty="0" smtClean="0"/>
              <a:t>Step5.</a:t>
            </a:r>
            <a:r>
              <a:rPr kumimoji="1" lang="ja-JP" altLang="en-US" sz="2400" dirty="0" smtClean="0"/>
              <a:t>は</a:t>
            </a:r>
            <a:r>
              <a:rPr lang="en-US" altLang="ja-JP" sz="2400" dirty="0" smtClean="0"/>
              <a:t>O(     )</a:t>
            </a:r>
            <a:endParaRPr kumimoji="1" lang="ja-JP" altLang="en-US" sz="2400" dirty="0"/>
          </a:p>
        </p:txBody>
      </p:sp>
      <p:pic>
        <p:nvPicPr>
          <p:cNvPr id="4" name="Picture 4"/>
          <p:cNvPicPr>
            <a:picLocks noChangeAspect="1" noChangeArrowheads="1"/>
          </p:cNvPicPr>
          <p:nvPr/>
        </p:nvPicPr>
        <p:blipFill>
          <a:blip r:embed="rId2" cstate="print"/>
          <a:srcRect/>
          <a:stretch>
            <a:fillRect/>
          </a:stretch>
        </p:blipFill>
        <p:spPr bwMode="auto">
          <a:xfrm>
            <a:off x="3250456" y="1627042"/>
            <a:ext cx="432048" cy="395705"/>
          </a:xfrm>
          <a:prstGeom prst="rect">
            <a:avLst/>
          </a:prstGeom>
          <a:noFill/>
          <a:ln w="9525">
            <a:noFill/>
            <a:miter lim="800000"/>
            <a:headEnd/>
            <a:tailEnd/>
          </a:ln>
        </p:spPr>
      </p:pic>
      <p:pic>
        <p:nvPicPr>
          <p:cNvPr id="5" name="Picture 4"/>
          <p:cNvPicPr>
            <a:picLocks noChangeAspect="1" noChangeArrowheads="1"/>
          </p:cNvPicPr>
          <p:nvPr/>
        </p:nvPicPr>
        <p:blipFill>
          <a:blip r:embed="rId2" cstate="print"/>
          <a:srcRect/>
          <a:stretch>
            <a:fillRect/>
          </a:stretch>
        </p:blipFill>
        <p:spPr bwMode="auto">
          <a:xfrm>
            <a:off x="1750988" y="2486840"/>
            <a:ext cx="360040" cy="329754"/>
          </a:xfrm>
          <a:prstGeom prst="rect">
            <a:avLst/>
          </a:prstGeom>
          <a:noFill/>
          <a:ln w="9525">
            <a:noFill/>
            <a:miter lim="800000"/>
            <a:headEnd/>
            <a:tailEnd/>
          </a:ln>
        </p:spPr>
      </p:pic>
      <p:pic>
        <p:nvPicPr>
          <p:cNvPr id="6" name="Picture 4"/>
          <p:cNvPicPr>
            <a:picLocks noChangeAspect="1" noChangeArrowheads="1"/>
          </p:cNvPicPr>
          <p:nvPr/>
        </p:nvPicPr>
        <p:blipFill>
          <a:blip r:embed="rId2" cstate="print"/>
          <a:srcRect/>
          <a:stretch>
            <a:fillRect/>
          </a:stretch>
        </p:blipFill>
        <p:spPr bwMode="auto">
          <a:xfrm>
            <a:off x="5126856" y="3976042"/>
            <a:ext cx="360040" cy="329754"/>
          </a:xfrm>
          <a:prstGeom prst="rect">
            <a:avLst/>
          </a:prstGeom>
          <a:noFill/>
          <a:ln w="9525">
            <a:noFill/>
            <a:miter lim="800000"/>
            <a:headEnd/>
            <a:tailEnd/>
          </a:ln>
        </p:spPr>
      </p:pic>
      <p:pic>
        <p:nvPicPr>
          <p:cNvPr id="7" name="Picture 4"/>
          <p:cNvPicPr>
            <a:picLocks noChangeAspect="1" noChangeArrowheads="1"/>
          </p:cNvPicPr>
          <p:nvPr/>
        </p:nvPicPr>
        <p:blipFill>
          <a:blip r:embed="rId2" cstate="print"/>
          <a:srcRect/>
          <a:stretch>
            <a:fillRect/>
          </a:stretch>
        </p:blipFill>
        <p:spPr bwMode="auto">
          <a:xfrm>
            <a:off x="3098772" y="3573016"/>
            <a:ext cx="393108" cy="360040"/>
          </a:xfrm>
          <a:prstGeom prst="rect">
            <a:avLst/>
          </a:prstGeom>
          <a:noFill/>
          <a:ln w="9525">
            <a:noFill/>
            <a:miter lim="800000"/>
            <a:headEnd/>
            <a:tailEnd/>
          </a:ln>
        </p:spPr>
      </p:pic>
      <p:pic>
        <p:nvPicPr>
          <p:cNvPr id="8" name="Picture 10"/>
          <p:cNvPicPr>
            <a:picLocks noChangeAspect="1" noChangeArrowheads="1"/>
          </p:cNvPicPr>
          <p:nvPr/>
        </p:nvPicPr>
        <p:blipFill>
          <a:blip r:embed="rId3" cstate="print"/>
          <a:srcRect/>
          <a:stretch>
            <a:fillRect/>
          </a:stretch>
        </p:blipFill>
        <p:spPr bwMode="auto">
          <a:xfrm>
            <a:off x="3868936" y="3588126"/>
            <a:ext cx="271016" cy="344930"/>
          </a:xfrm>
          <a:prstGeom prst="rect">
            <a:avLst/>
          </a:prstGeom>
          <a:noFill/>
          <a:ln w="9525">
            <a:noFill/>
            <a:miter lim="800000"/>
            <a:headEnd/>
            <a:tailEnd/>
          </a:ln>
        </p:spPr>
      </p:pic>
      <p:pic>
        <p:nvPicPr>
          <p:cNvPr id="9" name="Picture 10"/>
          <p:cNvPicPr>
            <a:picLocks noChangeAspect="1" noChangeArrowheads="1"/>
          </p:cNvPicPr>
          <p:nvPr/>
        </p:nvPicPr>
        <p:blipFill>
          <a:blip r:embed="rId3" cstate="print"/>
          <a:srcRect/>
          <a:stretch>
            <a:fillRect/>
          </a:stretch>
        </p:blipFill>
        <p:spPr bwMode="auto">
          <a:xfrm>
            <a:off x="2305844" y="4392914"/>
            <a:ext cx="271016" cy="344930"/>
          </a:xfrm>
          <a:prstGeom prst="rect">
            <a:avLst/>
          </a:prstGeom>
          <a:noFill/>
          <a:ln w="9525">
            <a:noFill/>
            <a:miter lim="800000"/>
            <a:headEnd/>
            <a:tailEnd/>
          </a:ln>
        </p:spPr>
      </p:pic>
      <p:sp>
        <p:nvSpPr>
          <p:cNvPr id="10" name="右矢印 9"/>
          <p:cNvSpPr/>
          <p:nvPr/>
        </p:nvSpPr>
        <p:spPr>
          <a:xfrm>
            <a:off x="4139952" y="4797152"/>
            <a:ext cx="1008112"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468831" y="4870901"/>
            <a:ext cx="2127505" cy="646331"/>
          </a:xfrm>
          <a:prstGeom prst="rect">
            <a:avLst/>
          </a:prstGeom>
        </p:spPr>
        <p:txBody>
          <a:bodyPr wrap="none">
            <a:spAutoFit/>
          </a:bodyPr>
          <a:lstStyle/>
          <a:p>
            <a:r>
              <a:rPr lang="en-US" altLang="ja-JP" sz="3600" dirty="0" smtClean="0"/>
              <a:t>O</a:t>
            </a:r>
            <a:r>
              <a:rPr lang="ja-JP" altLang="en-US" sz="3600" dirty="0" smtClean="0"/>
              <a:t>（</a:t>
            </a:r>
            <a:r>
              <a:rPr lang="en-US" altLang="ja-JP" sz="3600" dirty="0" smtClean="0"/>
              <a:t>M      </a:t>
            </a:r>
            <a:r>
              <a:rPr lang="en-US" altLang="ja-JP" sz="3600" baseline="30000" dirty="0" smtClean="0"/>
              <a:t>2</a:t>
            </a:r>
            <a:r>
              <a:rPr lang="ja-JP" altLang="en-US" sz="3600" dirty="0" smtClean="0"/>
              <a:t>）</a:t>
            </a:r>
            <a:endParaRPr lang="ja-JP" altLang="en-US" sz="3600" dirty="0"/>
          </a:p>
        </p:txBody>
      </p:sp>
      <p:pic>
        <p:nvPicPr>
          <p:cNvPr id="12" name="Picture 4"/>
          <p:cNvPicPr>
            <a:picLocks noChangeAspect="1" noChangeArrowheads="1"/>
          </p:cNvPicPr>
          <p:nvPr/>
        </p:nvPicPr>
        <p:blipFill>
          <a:blip r:embed="rId2" cstate="print"/>
          <a:srcRect/>
          <a:stretch>
            <a:fillRect/>
          </a:stretch>
        </p:blipFill>
        <p:spPr bwMode="auto">
          <a:xfrm>
            <a:off x="6469608" y="4903068"/>
            <a:ext cx="628972" cy="5760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6.4.2</a:t>
            </a:r>
            <a:r>
              <a:rPr lang="ja-JP" altLang="en-US" dirty="0" smtClean="0"/>
              <a:t> </a:t>
            </a:r>
            <a:r>
              <a:rPr lang="en-US" altLang="ja-JP" dirty="0" smtClean="0"/>
              <a:t>Hand Calculation(1)</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例題</a:t>
            </a:r>
            <a:r>
              <a:rPr lang="en-US" altLang="ja-JP" smtClean="0"/>
              <a:t>:</a:t>
            </a:r>
            <a:r>
              <a:rPr lang="ja-JP" altLang="en-US" smtClean="0"/>
              <a:t> </a:t>
            </a:r>
            <a:r>
              <a:rPr lang="en-US" altLang="ja-JP" dirty="0" smtClean="0"/>
              <a:t>Min-Ex.</a:t>
            </a:r>
            <a:endParaRPr kumimoji="1" lang="ja-JP" altLang="en-US" dirty="0"/>
          </a:p>
        </p:txBody>
      </p:sp>
      <p:pic>
        <p:nvPicPr>
          <p:cNvPr id="21507" name="Picture 3"/>
          <p:cNvPicPr>
            <a:picLocks noChangeAspect="1" noChangeArrowheads="1"/>
          </p:cNvPicPr>
          <p:nvPr/>
        </p:nvPicPr>
        <p:blipFill>
          <a:blip r:embed="rId2" cstate="print"/>
          <a:srcRect/>
          <a:stretch>
            <a:fillRect/>
          </a:stretch>
        </p:blipFill>
        <p:spPr bwMode="auto">
          <a:xfrm>
            <a:off x="683568" y="2276872"/>
            <a:ext cx="2952328" cy="2004018"/>
          </a:xfrm>
          <a:prstGeom prst="rect">
            <a:avLst/>
          </a:prstGeom>
          <a:noFill/>
          <a:ln w="9525">
            <a:noFill/>
            <a:miter lim="800000"/>
            <a:headEnd/>
            <a:tailEnd/>
          </a:ln>
        </p:spPr>
      </p:pic>
      <p:pic>
        <p:nvPicPr>
          <p:cNvPr id="21508" name="Picture 4"/>
          <p:cNvPicPr>
            <a:picLocks noChangeAspect="1" noChangeArrowheads="1"/>
          </p:cNvPicPr>
          <p:nvPr/>
        </p:nvPicPr>
        <p:blipFill>
          <a:blip r:embed="rId3" cstate="print"/>
          <a:srcRect t="45454" b="27273"/>
          <a:stretch>
            <a:fillRect/>
          </a:stretch>
        </p:blipFill>
        <p:spPr bwMode="auto">
          <a:xfrm>
            <a:off x="899592" y="4077072"/>
            <a:ext cx="2217848" cy="432048"/>
          </a:xfrm>
          <a:prstGeom prst="rect">
            <a:avLst/>
          </a:prstGeom>
          <a:noFill/>
          <a:ln w="9525">
            <a:noFill/>
            <a:miter lim="800000"/>
            <a:headEnd/>
            <a:tailEnd/>
          </a:ln>
        </p:spPr>
      </p:pic>
      <p:pic>
        <p:nvPicPr>
          <p:cNvPr id="37890" name="Picture 2"/>
          <p:cNvPicPr>
            <a:picLocks noChangeAspect="1" noChangeArrowheads="1"/>
          </p:cNvPicPr>
          <p:nvPr/>
        </p:nvPicPr>
        <p:blipFill>
          <a:blip r:embed="rId4" cstate="print"/>
          <a:srcRect/>
          <a:stretch>
            <a:fillRect/>
          </a:stretch>
        </p:blipFill>
        <p:spPr bwMode="auto">
          <a:xfrm>
            <a:off x="1035100" y="4498105"/>
            <a:ext cx="792088" cy="358524"/>
          </a:xfrm>
          <a:prstGeom prst="rect">
            <a:avLst/>
          </a:prstGeom>
          <a:noFill/>
          <a:ln w="9525">
            <a:noFill/>
            <a:miter lim="800000"/>
            <a:headEnd/>
            <a:tailEnd/>
          </a:ln>
        </p:spPr>
      </p:pic>
      <p:sp>
        <p:nvSpPr>
          <p:cNvPr id="8" name="テキスト ボックス 7"/>
          <p:cNvSpPr txBox="1"/>
          <p:nvPr/>
        </p:nvSpPr>
        <p:spPr>
          <a:xfrm>
            <a:off x="755576" y="5013176"/>
            <a:ext cx="2520280" cy="369332"/>
          </a:xfrm>
          <a:prstGeom prst="rect">
            <a:avLst/>
          </a:prstGeom>
          <a:noFill/>
        </p:spPr>
        <p:txBody>
          <a:bodyPr wrap="square" rtlCol="0">
            <a:spAutoFit/>
          </a:bodyPr>
          <a:lstStyle/>
          <a:p>
            <a:r>
              <a:rPr kumimoji="1" lang="en-US" altLang="ja-JP" dirty="0" smtClean="0"/>
              <a:t>P</a:t>
            </a:r>
            <a:r>
              <a:rPr kumimoji="1" lang="en-US" altLang="ja-JP" baseline="-25000" dirty="0" smtClean="0"/>
              <a:t>t</a:t>
            </a:r>
            <a:r>
              <a:rPr kumimoji="1" lang="en-US" altLang="ja-JP" dirty="0" smtClean="0"/>
              <a:t>={1, 2, 3, 4, 5, 6}</a:t>
            </a:r>
            <a:endParaRPr kumimoji="1" lang="ja-JP" altLang="en-US" dirty="0"/>
          </a:p>
        </p:txBody>
      </p:sp>
      <p:pic>
        <p:nvPicPr>
          <p:cNvPr id="10" name="Picture 11"/>
          <p:cNvPicPr>
            <a:picLocks noChangeAspect="1" noChangeArrowheads="1"/>
          </p:cNvPicPr>
          <p:nvPr/>
        </p:nvPicPr>
        <p:blipFill>
          <a:blip r:embed="rId5" cstate="print"/>
          <a:srcRect/>
          <a:stretch>
            <a:fillRect/>
          </a:stretch>
        </p:blipFill>
        <p:spPr bwMode="auto">
          <a:xfrm>
            <a:off x="683568" y="5517232"/>
            <a:ext cx="418743" cy="360040"/>
          </a:xfrm>
          <a:prstGeom prst="rect">
            <a:avLst/>
          </a:prstGeom>
          <a:noFill/>
          <a:ln w="9525">
            <a:noFill/>
            <a:miter lim="800000"/>
            <a:headEnd/>
            <a:tailEnd/>
          </a:ln>
        </p:spPr>
      </p:pic>
      <p:sp>
        <p:nvSpPr>
          <p:cNvPr id="9" name="テキスト ボックス 8"/>
          <p:cNvSpPr txBox="1"/>
          <p:nvPr/>
        </p:nvSpPr>
        <p:spPr>
          <a:xfrm>
            <a:off x="971600" y="5517232"/>
            <a:ext cx="1440160" cy="369332"/>
          </a:xfrm>
          <a:prstGeom prst="rect">
            <a:avLst/>
          </a:prstGeom>
          <a:noFill/>
        </p:spPr>
        <p:txBody>
          <a:bodyPr wrap="square" rtlCol="0">
            <a:spAutoFit/>
          </a:bodyPr>
          <a:lstStyle/>
          <a:p>
            <a:r>
              <a:rPr kumimoji="1" lang="en-US" altLang="ja-JP" dirty="0" smtClean="0"/>
              <a:t>={a, b, c}</a:t>
            </a:r>
            <a:endParaRPr kumimoji="1" lang="ja-JP" altLang="en-US" dirty="0"/>
          </a:p>
        </p:txBody>
      </p:sp>
      <p:pic>
        <p:nvPicPr>
          <p:cNvPr id="11" name="Picture 4"/>
          <p:cNvPicPr>
            <a:picLocks noChangeAspect="1" noChangeArrowheads="1"/>
          </p:cNvPicPr>
          <p:nvPr/>
        </p:nvPicPr>
        <p:blipFill>
          <a:blip r:embed="rId6" cstate="print"/>
          <a:srcRect/>
          <a:stretch>
            <a:fillRect/>
          </a:stretch>
        </p:blipFill>
        <p:spPr bwMode="auto">
          <a:xfrm>
            <a:off x="4283968" y="1700808"/>
            <a:ext cx="4462404" cy="36724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Hand Calculation(2)</a:t>
            </a:r>
            <a:endParaRPr kumimoji="1" lang="ja-JP" altLang="en-US" dirty="0"/>
          </a:p>
        </p:txBody>
      </p:sp>
      <p:sp>
        <p:nvSpPr>
          <p:cNvPr id="3" name="コンテンツ プレースホルダ 2"/>
          <p:cNvSpPr>
            <a:spLocks noGrp="1"/>
          </p:cNvSpPr>
          <p:nvPr>
            <p:ph idx="1"/>
          </p:nvPr>
        </p:nvSpPr>
        <p:spPr/>
        <p:txBody>
          <a:bodyPr>
            <a:normAutofit/>
          </a:bodyPr>
          <a:lstStyle/>
          <a:p>
            <a:pPr>
              <a:buNone/>
            </a:pPr>
            <a:r>
              <a:rPr kumimoji="1" lang="en-US" altLang="ja-JP" sz="2000" dirty="0" smtClean="0"/>
              <a:t>Step1.  P</a:t>
            </a:r>
            <a:r>
              <a:rPr kumimoji="1" lang="en-US" altLang="ja-JP" sz="2000" baseline="-25000" dirty="0" smtClean="0"/>
              <a:t>t</a:t>
            </a:r>
            <a:r>
              <a:rPr lang="ja-JP" altLang="en-US" sz="2000" dirty="0" smtClean="0"/>
              <a:t>のフロント</a:t>
            </a:r>
            <a:r>
              <a:rPr lang="en-US" altLang="ja-JP" sz="2000" dirty="0" smtClean="0"/>
              <a:t>1</a:t>
            </a:r>
            <a:r>
              <a:rPr lang="ja-JP" altLang="en-US" sz="2000" dirty="0" smtClean="0"/>
              <a:t>の解を見つけ，　　　に加える</a:t>
            </a:r>
            <a:endParaRPr lang="en-US" altLang="ja-JP" sz="2000" dirty="0" smtClean="0"/>
          </a:p>
          <a:p>
            <a:pPr>
              <a:buNone/>
            </a:pPr>
            <a:endParaRPr kumimoji="1" lang="en-US" altLang="ja-JP" sz="2000" dirty="0" smtClean="0"/>
          </a:p>
          <a:p>
            <a:pPr>
              <a:buNone/>
            </a:pPr>
            <a:endParaRPr lang="en-US" altLang="ja-JP" sz="2000" dirty="0" smtClean="0"/>
          </a:p>
          <a:p>
            <a:pPr>
              <a:buNone/>
            </a:pPr>
            <a:r>
              <a:rPr kumimoji="1" lang="en-US" altLang="ja-JP" sz="2000" dirty="0" smtClean="0"/>
              <a:t>Step2.</a:t>
            </a:r>
            <a:r>
              <a:rPr kumimoji="1" lang="ja-JP" altLang="en-US" sz="2000" dirty="0" smtClean="0"/>
              <a:t>　　　の中で非支配解を見つける．</a:t>
            </a:r>
            <a:endParaRPr kumimoji="1" lang="en-US" altLang="ja-JP" sz="2000" dirty="0" smtClean="0"/>
          </a:p>
          <a:p>
            <a:pPr>
              <a:buNone/>
            </a:pPr>
            <a:endParaRPr lang="en-US" altLang="ja-JP" sz="2000" dirty="0" smtClean="0"/>
          </a:p>
          <a:p>
            <a:pPr>
              <a:buNone/>
            </a:pPr>
            <a:endParaRPr kumimoji="1" lang="en-US" altLang="ja-JP" sz="2000" dirty="0" smtClean="0"/>
          </a:p>
          <a:p>
            <a:pPr>
              <a:buNone/>
            </a:pPr>
            <a:r>
              <a:rPr lang="en-US" altLang="ja-JP" sz="2000" dirty="0" smtClean="0"/>
              <a:t>Step3.</a:t>
            </a:r>
            <a:r>
              <a:rPr lang="ja-JP" altLang="en-US" sz="2000" dirty="0" smtClean="0"/>
              <a:t>　　　のサイズが</a:t>
            </a:r>
            <a:r>
              <a:rPr lang="en-US" altLang="ja-JP" sz="2000" dirty="0" smtClean="0"/>
              <a:t>5</a:t>
            </a:r>
            <a:r>
              <a:rPr lang="ja-JP" altLang="en-US" sz="2000" dirty="0" smtClean="0"/>
              <a:t>なので，</a:t>
            </a:r>
            <a:r>
              <a:rPr lang="en-US" altLang="ja-JP" sz="2000" dirty="0" smtClean="0"/>
              <a:t>Clustering</a:t>
            </a:r>
            <a:r>
              <a:rPr lang="ja-JP" altLang="en-US" sz="2000" dirty="0" smtClean="0"/>
              <a:t>法を</a:t>
            </a:r>
            <a:endParaRPr lang="en-US" altLang="ja-JP" sz="2000" dirty="0" smtClean="0"/>
          </a:p>
          <a:p>
            <a:pPr>
              <a:buNone/>
            </a:pPr>
            <a:r>
              <a:rPr lang="en-US" altLang="ja-JP" sz="2000" dirty="0" smtClean="0"/>
              <a:t>	</a:t>
            </a:r>
            <a:r>
              <a:rPr lang="ja-JP" altLang="en-US" sz="2000" dirty="0" smtClean="0"/>
              <a:t>用いてサイズを　　（＝</a:t>
            </a:r>
            <a:r>
              <a:rPr lang="en-US" altLang="ja-JP" sz="2000" dirty="0" smtClean="0"/>
              <a:t>3</a:t>
            </a:r>
            <a:r>
              <a:rPr lang="ja-JP" altLang="en-US" sz="2000" dirty="0" smtClean="0"/>
              <a:t>）まで削る</a:t>
            </a:r>
            <a:endParaRPr kumimoji="1" lang="en-US" altLang="ja-JP" sz="2000" dirty="0" smtClean="0"/>
          </a:p>
        </p:txBody>
      </p:sp>
      <p:pic>
        <p:nvPicPr>
          <p:cNvPr id="4" name="Picture 11"/>
          <p:cNvPicPr>
            <a:picLocks noChangeAspect="1" noChangeArrowheads="1"/>
          </p:cNvPicPr>
          <p:nvPr/>
        </p:nvPicPr>
        <p:blipFill>
          <a:blip r:embed="rId2" cstate="print"/>
          <a:srcRect/>
          <a:stretch>
            <a:fillRect/>
          </a:stretch>
        </p:blipFill>
        <p:spPr bwMode="auto">
          <a:xfrm>
            <a:off x="4369281" y="1628800"/>
            <a:ext cx="418743" cy="360040"/>
          </a:xfrm>
          <a:prstGeom prst="rect">
            <a:avLst/>
          </a:prstGeom>
          <a:noFill/>
          <a:ln w="9525">
            <a:noFill/>
            <a:miter lim="800000"/>
            <a:headEnd/>
            <a:tailEnd/>
          </a:ln>
        </p:spPr>
      </p:pic>
      <p:pic>
        <p:nvPicPr>
          <p:cNvPr id="38914" name="Picture 2"/>
          <p:cNvPicPr>
            <a:picLocks noChangeAspect="1" noChangeArrowheads="1"/>
          </p:cNvPicPr>
          <p:nvPr/>
        </p:nvPicPr>
        <p:blipFill>
          <a:blip r:embed="rId3" cstate="print"/>
          <a:srcRect/>
          <a:stretch>
            <a:fillRect/>
          </a:stretch>
        </p:blipFill>
        <p:spPr bwMode="auto">
          <a:xfrm>
            <a:off x="1331640" y="2060848"/>
            <a:ext cx="1608495" cy="287461"/>
          </a:xfrm>
          <a:prstGeom prst="rect">
            <a:avLst/>
          </a:prstGeom>
          <a:noFill/>
          <a:ln w="9525">
            <a:noFill/>
            <a:miter lim="800000"/>
            <a:headEnd/>
            <a:tailEnd/>
          </a:ln>
        </p:spPr>
      </p:pic>
      <p:pic>
        <p:nvPicPr>
          <p:cNvPr id="38915" name="Picture 3"/>
          <p:cNvPicPr>
            <a:picLocks noChangeAspect="1" noChangeArrowheads="1"/>
          </p:cNvPicPr>
          <p:nvPr/>
        </p:nvPicPr>
        <p:blipFill>
          <a:blip r:embed="rId4" cstate="print"/>
          <a:srcRect/>
          <a:stretch>
            <a:fillRect/>
          </a:stretch>
        </p:blipFill>
        <p:spPr bwMode="auto">
          <a:xfrm>
            <a:off x="3097932" y="2082056"/>
            <a:ext cx="1857776" cy="284286"/>
          </a:xfrm>
          <a:prstGeom prst="rect">
            <a:avLst/>
          </a:prstGeom>
          <a:noFill/>
          <a:ln w="9525">
            <a:noFill/>
            <a:miter lim="800000"/>
            <a:headEnd/>
            <a:tailEnd/>
          </a:ln>
        </p:spPr>
      </p:pic>
      <p:pic>
        <p:nvPicPr>
          <p:cNvPr id="38916" name="Picture 4"/>
          <p:cNvPicPr>
            <a:picLocks noChangeAspect="1" noChangeArrowheads="1"/>
          </p:cNvPicPr>
          <p:nvPr/>
        </p:nvPicPr>
        <p:blipFill>
          <a:blip r:embed="rId5" cstate="print"/>
          <a:srcRect/>
          <a:stretch>
            <a:fillRect/>
          </a:stretch>
        </p:blipFill>
        <p:spPr bwMode="auto">
          <a:xfrm>
            <a:off x="5741367" y="1556792"/>
            <a:ext cx="3402633" cy="2800252"/>
          </a:xfrm>
          <a:prstGeom prst="rect">
            <a:avLst/>
          </a:prstGeom>
          <a:noFill/>
          <a:ln w="9525">
            <a:noFill/>
            <a:miter lim="800000"/>
            <a:headEnd/>
            <a:tailEnd/>
          </a:ln>
        </p:spPr>
      </p:pic>
      <p:pic>
        <p:nvPicPr>
          <p:cNvPr id="38917" name="Picture 5"/>
          <p:cNvPicPr>
            <a:picLocks noChangeAspect="1" noChangeArrowheads="1"/>
          </p:cNvPicPr>
          <p:nvPr/>
        </p:nvPicPr>
        <p:blipFill>
          <a:blip r:embed="rId6" cstate="print"/>
          <a:srcRect/>
          <a:stretch>
            <a:fillRect/>
          </a:stretch>
        </p:blipFill>
        <p:spPr bwMode="auto">
          <a:xfrm>
            <a:off x="1259632" y="3140968"/>
            <a:ext cx="2113512" cy="282699"/>
          </a:xfrm>
          <a:prstGeom prst="rect">
            <a:avLst/>
          </a:prstGeom>
          <a:noFill/>
          <a:ln w="9525">
            <a:noFill/>
            <a:miter lim="800000"/>
            <a:headEnd/>
            <a:tailEnd/>
          </a:ln>
        </p:spPr>
      </p:pic>
      <p:pic>
        <p:nvPicPr>
          <p:cNvPr id="9" name="Picture 11"/>
          <p:cNvPicPr>
            <a:picLocks noChangeAspect="1" noChangeArrowheads="1"/>
          </p:cNvPicPr>
          <p:nvPr/>
        </p:nvPicPr>
        <p:blipFill>
          <a:blip r:embed="rId2" cstate="print"/>
          <a:srcRect/>
          <a:stretch>
            <a:fillRect/>
          </a:stretch>
        </p:blipFill>
        <p:spPr bwMode="auto">
          <a:xfrm>
            <a:off x="1259632" y="2708920"/>
            <a:ext cx="418743" cy="360040"/>
          </a:xfrm>
          <a:prstGeom prst="rect">
            <a:avLst/>
          </a:prstGeom>
          <a:noFill/>
          <a:ln w="9525">
            <a:noFill/>
            <a:miter lim="800000"/>
            <a:headEnd/>
            <a:tailEnd/>
          </a:ln>
        </p:spPr>
      </p:pic>
      <p:pic>
        <p:nvPicPr>
          <p:cNvPr id="10" name="Picture 11"/>
          <p:cNvPicPr>
            <a:picLocks noChangeAspect="1" noChangeArrowheads="1"/>
          </p:cNvPicPr>
          <p:nvPr/>
        </p:nvPicPr>
        <p:blipFill>
          <a:blip r:embed="rId2" cstate="print"/>
          <a:srcRect/>
          <a:stretch>
            <a:fillRect/>
          </a:stretch>
        </p:blipFill>
        <p:spPr bwMode="auto">
          <a:xfrm>
            <a:off x="1259632" y="3789040"/>
            <a:ext cx="418743" cy="360040"/>
          </a:xfrm>
          <a:prstGeom prst="rect">
            <a:avLst/>
          </a:prstGeom>
          <a:noFill/>
          <a:ln w="9525">
            <a:noFill/>
            <a:miter lim="800000"/>
            <a:headEnd/>
            <a:tailEnd/>
          </a:ln>
        </p:spPr>
      </p:pic>
      <p:pic>
        <p:nvPicPr>
          <p:cNvPr id="11" name="Picture 2"/>
          <p:cNvPicPr>
            <a:picLocks noChangeAspect="1" noChangeArrowheads="1"/>
          </p:cNvPicPr>
          <p:nvPr/>
        </p:nvPicPr>
        <p:blipFill>
          <a:blip r:embed="rId7" cstate="print"/>
          <a:srcRect r="53471" b="-3496"/>
          <a:stretch>
            <a:fillRect/>
          </a:stretch>
        </p:blipFill>
        <p:spPr bwMode="auto">
          <a:xfrm>
            <a:off x="2509168" y="4161780"/>
            <a:ext cx="368548" cy="371055"/>
          </a:xfrm>
          <a:prstGeom prst="rect">
            <a:avLst/>
          </a:prstGeom>
          <a:noFill/>
          <a:ln w="9525">
            <a:noFill/>
            <a:miter lim="800000"/>
            <a:headEnd/>
            <a:tailEnd/>
          </a:ln>
        </p:spPr>
      </p:pic>
      <p:pic>
        <p:nvPicPr>
          <p:cNvPr id="38918" name="Picture 6"/>
          <p:cNvPicPr>
            <a:picLocks noChangeAspect="1" noChangeArrowheads="1"/>
          </p:cNvPicPr>
          <p:nvPr/>
        </p:nvPicPr>
        <p:blipFill>
          <a:blip r:embed="rId8" cstate="print"/>
          <a:srcRect/>
          <a:stretch>
            <a:fillRect/>
          </a:stretch>
        </p:blipFill>
        <p:spPr bwMode="auto">
          <a:xfrm>
            <a:off x="3131840" y="4725144"/>
            <a:ext cx="5828000" cy="18498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Hand Calculation(3)</a:t>
            </a:r>
            <a:endParaRPr kumimoji="1" lang="ja-JP" altLang="en-US" dirty="0"/>
          </a:p>
        </p:txBody>
      </p:sp>
      <p:sp>
        <p:nvSpPr>
          <p:cNvPr id="3" name="コンテンツ プレースホルダ 2"/>
          <p:cNvSpPr>
            <a:spLocks noGrp="1"/>
          </p:cNvSpPr>
          <p:nvPr>
            <p:ph idx="1"/>
          </p:nvPr>
        </p:nvSpPr>
        <p:spPr>
          <a:xfrm>
            <a:off x="457200" y="1279301"/>
            <a:ext cx="8229600" cy="4525963"/>
          </a:xfrm>
        </p:spPr>
        <p:txBody>
          <a:bodyPr>
            <a:normAutofit fontScale="92500" lnSpcReduction="10000"/>
          </a:bodyPr>
          <a:lstStyle/>
          <a:p>
            <a:pPr>
              <a:buNone/>
            </a:pPr>
            <a:r>
              <a:rPr kumimoji="1" lang="en-US" altLang="ja-JP" sz="2000" dirty="0" smtClean="0"/>
              <a:t>Step3-1.</a:t>
            </a:r>
            <a:r>
              <a:rPr kumimoji="1" lang="ja-JP" altLang="en-US" sz="2000" dirty="0" smtClean="0"/>
              <a:t>　各解がひとつずつ所属するようにクラスター分割する</a:t>
            </a:r>
            <a:endParaRPr kumimoji="1" lang="en-US" altLang="ja-JP" sz="2000" dirty="0" smtClean="0"/>
          </a:p>
          <a:p>
            <a:pPr>
              <a:buNone/>
            </a:pPr>
            <a:endParaRPr lang="en-US" altLang="ja-JP" sz="2000" dirty="0" smtClean="0"/>
          </a:p>
          <a:p>
            <a:pPr>
              <a:buNone/>
            </a:pPr>
            <a:r>
              <a:rPr kumimoji="1" lang="en-US" altLang="ja-JP" sz="2000" dirty="0" smtClean="0"/>
              <a:t>Step3-2.   </a:t>
            </a:r>
            <a:r>
              <a:rPr kumimoji="1" lang="ja-JP" altLang="en-US" sz="2000" dirty="0" smtClean="0"/>
              <a:t>クラスター数が</a:t>
            </a:r>
            <a:r>
              <a:rPr kumimoji="1" lang="en-US" altLang="ja-JP" sz="2000" dirty="0" smtClean="0"/>
              <a:t>5</a:t>
            </a:r>
            <a:r>
              <a:rPr kumimoji="1" lang="ja-JP" altLang="en-US" sz="2000" dirty="0" err="1" smtClean="0"/>
              <a:t>なの</a:t>
            </a:r>
            <a:r>
              <a:rPr kumimoji="1" lang="ja-JP" altLang="en-US" sz="2000" dirty="0" smtClean="0"/>
              <a:t>で</a:t>
            </a:r>
            <a:r>
              <a:rPr kumimoji="1" lang="en-US" altLang="ja-JP" sz="2000" dirty="0" smtClean="0"/>
              <a:t>Step3-3.</a:t>
            </a:r>
            <a:r>
              <a:rPr kumimoji="1" lang="ja-JP" altLang="en-US" sz="2000" dirty="0" smtClean="0"/>
              <a:t>へ</a:t>
            </a:r>
            <a:endParaRPr kumimoji="1" lang="en-US" altLang="ja-JP" sz="2000" dirty="0" smtClean="0"/>
          </a:p>
          <a:p>
            <a:pPr>
              <a:buNone/>
            </a:pPr>
            <a:r>
              <a:rPr lang="en-US" altLang="ja-JP" sz="2000" dirty="0" smtClean="0"/>
              <a:t>Step3-3.</a:t>
            </a:r>
            <a:r>
              <a:rPr lang="ja-JP" altLang="en-US" sz="2000" dirty="0" smtClean="0"/>
              <a:t>　</a:t>
            </a:r>
            <a:r>
              <a:rPr lang="en-US" altLang="ja-JP" sz="2000" dirty="0" smtClean="0"/>
              <a:t>				</a:t>
            </a:r>
            <a:r>
              <a:rPr lang="ja-JP" altLang="en-US" sz="2000" dirty="0" smtClean="0"/>
              <a:t>　を用いて全組み合わせ</a:t>
            </a:r>
            <a:endParaRPr lang="en-US" altLang="ja-JP" sz="2000" dirty="0" smtClean="0"/>
          </a:p>
          <a:p>
            <a:pPr>
              <a:buNone/>
            </a:pPr>
            <a:r>
              <a:rPr lang="en-US" altLang="ja-JP" sz="2000" dirty="0" smtClean="0"/>
              <a:t>	</a:t>
            </a:r>
            <a:r>
              <a:rPr lang="ja-JP" altLang="en-US" sz="2000" dirty="0" smtClean="0"/>
              <a:t>（</a:t>
            </a:r>
            <a:r>
              <a:rPr lang="en-US" altLang="ja-JP" sz="2000" dirty="0" smtClean="0"/>
              <a:t>	</a:t>
            </a:r>
            <a:r>
              <a:rPr lang="ja-JP" altLang="en-US" sz="2000" dirty="0" smtClean="0"/>
              <a:t>　＝</a:t>
            </a:r>
            <a:r>
              <a:rPr lang="en-US" altLang="ja-JP" sz="2000" dirty="0" smtClean="0"/>
              <a:t>10</a:t>
            </a:r>
            <a:r>
              <a:rPr lang="ja-JP" altLang="en-US" sz="2000" dirty="0" smtClean="0"/>
              <a:t>通り）のクラスター距離（解同士の距離）を計算</a:t>
            </a:r>
            <a:endParaRPr lang="en-US" altLang="ja-JP" sz="2000" dirty="0" smtClean="0"/>
          </a:p>
          <a:p>
            <a:pPr>
              <a:buNone/>
            </a:pPr>
            <a:endParaRPr lang="en-US" altLang="ja-JP" sz="2000" dirty="0" smtClean="0"/>
          </a:p>
          <a:p>
            <a:pPr>
              <a:buNone/>
            </a:pPr>
            <a:endParaRPr kumimoji="1" lang="en-US" altLang="ja-JP" sz="2000" dirty="0" smtClean="0"/>
          </a:p>
          <a:p>
            <a:pPr>
              <a:buNone/>
            </a:pPr>
            <a:r>
              <a:rPr lang="en-US" altLang="ja-JP" sz="2000" dirty="0" smtClean="0"/>
              <a:t>Step3-4.   </a:t>
            </a:r>
            <a:r>
              <a:rPr lang="ja-JP" altLang="en-US" sz="2000" dirty="0" smtClean="0"/>
              <a:t>クラスター距離の最も小さいもの（</a:t>
            </a:r>
            <a:r>
              <a:rPr lang="en-US" altLang="ja-JP" sz="2000" dirty="0" smtClean="0"/>
              <a:t>C</a:t>
            </a:r>
            <a:r>
              <a:rPr lang="en-US" altLang="ja-JP" sz="2000" baseline="-25000" dirty="0" smtClean="0"/>
              <a:t>1</a:t>
            </a:r>
            <a:r>
              <a:rPr lang="en-US" altLang="ja-JP" sz="2000" dirty="0" smtClean="0"/>
              <a:t>,C</a:t>
            </a:r>
            <a:r>
              <a:rPr lang="en-US" altLang="ja-JP" sz="2000" baseline="-25000" dirty="0" smtClean="0"/>
              <a:t>3</a:t>
            </a:r>
            <a:r>
              <a:rPr lang="ja-JP" altLang="en-US" sz="2000" dirty="0" smtClean="0"/>
              <a:t>）をマージ</a:t>
            </a:r>
            <a:endParaRPr lang="en-US" altLang="ja-JP" sz="2000" dirty="0" smtClean="0"/>
          </a:p>
          <a:p>
            <a:pPr>
              <a:buNone/>
            </a:pPr>
            <a:endParaRPr kumimoji="1" lang="en-US" altLang="ja-JP" sz="2000" dirty="0" smtClean="0"/>
          </a:p>
          <a:p>
            <a:pPr>
              <a:buNone/>
            </a:pPr>
            <a:r>
              <a:rPr lang="en-US" altLang="ja-JP" sz="2000" dirty="0" smtClean="0"/>
              <a:t>Step3-2.</a:t>
            </a:r>
            <a:r>
              <a:rPr lang="ja-JP" altLang="en-US" sz="2000" dirty="0" smtClean="0"/>
              <a:t>　クラスタ数が</a:t>
            </a:r>
            <a:r>
              <a:rPr lang="en-US" altLang="ja-JP" sz="2000" dirty="0" smtClean="0"/>
              <a:t>4</a:t>
            </a:r>
            <a:r>
              <a:rPr lang="ja-JP" altLang="en-US" sz="2000" dirty="0" err="1" smtClean="0"/>
              <a:t>なの</a:t>
            </a:r>
            <a:r>
              <a:rPr lang="ja-JP" altLang="en-US" sz="2000" dirty="0" smtClean="0"/>
              <a:t>で</a:t>
            </a:r>
            <a:r>
              <a:rPr lang="en-US" altLang="ja-JP" sz="2000" dirty="0" smtClean="0"/>
              <a:t>Step3-3.</a:t>
            </a:r>
            <a:r>
              <a:rPr lang="ja-JP" altLang="en-US" sz="2000" dirty="0" smtClean="0"/>
              <a:t>へ</a:t>
            </a:r>
            <a:endParaRPr lang="en-US" altLang="ja-JP" sz="2000" dirty="0" smtClean="0"/>
          </a:p>
          <a:p>
            <a:pPr>
              <a:buNone/>
            </a:pPr>
            <a:r>
              <a:rPr kumimoji="1" lang="en-US" altLang="ja-JP" sz="2000" dirty="0" smtClean="0"/>
              <a:t>Step3-3.</a:t>
            </a:r>
            <a:r>
              <a:rPr kumimoji="1" lang="ja-JP" altLang="en-US" sz="2000" dirty="0" smtClean="0"/>
              <a:t>　クラスター距離を計算</a:t>
            </a:r>
            <a:endParaRPr kumimoji="1" lang="en-US" altLang="ja-JP" sz="2000" dirty="0" smtClean="0"/>
          </a:p>
          <a:p>
            <a:pPr>
              <a:buNone/>
            </a:pPr>
            <a:endParaRPr lang="en-US" altLang="ja-JP" sz="2000" dirty="0" smtClean="0"/>
          </a:p>
          <a:p>
            <a:pPr>
              <a:buNone/>
            </a:pPr>
            <a:endParaRPr lang="en-US" altLang="ja-JP" sz="2000" dirty="0" smtClean="0"/>
          </a:p>
          <a:p>
            <a:pPr>
              <a:buNone/>
            </a:pPr>
            <a:r>
              <a:rPr kumimoji="1" lang="en-US" altLang="ja-JP" sz="2000" dirty="0" smtClean="0"/>
              <a:t>Step3-4.</a:t>
            </a:r>
            <a:r>
              <a:rPr kumimoji="1" lang="ja-JP" altLang="en-US" sz="2000" dirty="0" smtClean="0"/>
              <a:t>　</a:t>
            </a:r>
            <a:r>
              <a:rPr lang="ja-JP" altLang="en-US" sz="2000" dirty="0" smtClean="0"/>
              <a:t>クラスター距離の最も小さいもの（</a:t>
            </a:r>
            <a:r>
              <a:rPr lang="en-US" altLang="ja-JP" sz="2000" dirty="0" smtClean="0"/>
              <a:t>C</a:t>
            </a:r>
            <a:r>
              <a:rPr lang="en-US" altLang="ja-JP" sz="2000" baseline="-25000" dirty="0" smtClean="0"/>
              <a:t>1</a:t>
            </a:r>
            <a:r>
              <a:rPr lang="en-US" altLang="ja-JP" sz="2000" dirty="0" smtClean="0"/>
              <a:t>,C</a:t>
            </a:r>
            <a:r>
              <a:rPr lang="en-US" altLang="ja-JP" sz="2000" baseline="-25000" dirty="0" smtClean="0"/>
              <a:t>3</a:t>
            </a:r>
            <a:r>
              <a:rPr lang="ja-JP" altLang="en-US" sz="2000" dirty="0" smtClean="0"/>
              <a:t>）をマージ</a:t>
            </a:r>
            <a:endParaRPr kumimoji="1" lang="en-US" altLang="ja-JP" sz="2000" dirty="0" smtClean="0"/>
          </a:p>
          <a:p>
            <a:pPr>
              <a:buNone/>
            </a:pPr>
            <a:endParaRPr kumimoji="1" lang="ja-JP" altLang="en-US" sz="2000" dirty="0"/>
          </a:p>
        </p:txBody>
      </p:sp>
      <p:pic>
        <p:nvPicPr>
          <p:cNvPr id="39938" name="Picture 2"/>
          <p:cNvPicPr>
            <a:picLocks noChangeAspect="1" noChangeArrowheads="1"/>
          </p:cNvPicPr>
          <p:nvPr/>
        </p:nvPicPr>
        <p:blipFill>
          <a:blip r:embed="rId2" cstate="print"/>
          <a:srcRect/>
          <a:stretch>
            <a:fillRect/>
          </a:stretch>
        </p:blipFill>
        <p:spPr bwMode="auto">
          <a:xfrm>
            <a:off x="1619672" y="1595933"/>
            <a:ext cx="3966115" cy="314449"/>
          </a:xfrm>
          <a:prstGeom prst="rect">
            <a:avLst/>
          </a:prstGeom>
          <a:noFill/>
          <a:ln w="9525">
            <a:noFill/>
            <a:miter lim="800000"/>
            <a:headEnd/>
            <a:tailEnd/>
          </a:ln>
        </p:spPr>
      </p:pic>
      <p:pic>
        <p:nvPicPr>
          <p:cNvPr id="39940" name="Picture 4"/>
          <p:cNvPicPr>
            <a:picLocks noChangeAspect="1" noChangeArrowheads="1"/>
          </p:cNvPicPr>
          <p:nvPr/>
        </p:nvPicPr>
        <p:blipFill>
          <a:blip r:embed="rId3" cstate="print"/>
          <a:srcRect/>
          <a:stretch>
            <a:fillRect/>
          </a:stretch>
        </p:blipFill>
        <p:spPr bwMode="auto">
          <a:xfrm>
            <a:off x="1581024" y="2244005"/>
            <a:ext cx="2846960" cy="288032"/>
          </a:xfrm>
          <a:prstGeom prst="rect">
            <a:avLst/>
          </a:prstGeom>
          <a:noFill/>
          <a:ln w="9525">
            <a:noFill/>
            <a:miter lim="800000"/>
            <a:headEnd/>
            <a:tailEnd/>
          </a:ln>
        </p:spPr>
      </p:pic>
      <p:pic>
        <p:nvPicPr>
          <p:cNvPr id="39941" name="Picture 5"/>
          <p:cNvPicPr>
            <a:picLocks noChangeAspect="1" noChangeArrowheads="1"/>
          </p:cNvPicPr>
          <p:nvPr/>
        </p:nvPicPr>
        <p:blipFill>
          <a:blip r:embed="rId4" cstate="print"/>
          <a:srcRect/>
          <a:stretch>
            <a:fillRect/>
          </a:stretch>
        </p:blipFill>
        <p:spPr bwMode="auto">
          <a:xfrm>
            <a:off x="4499992" y="2244005"/>
            <a:ext cx="709002" cy="288032"/>
          </a:xfrm>
          <a:prstGeom prst="rect">
            <a:avLst/>
          </a:prstGeom>
          <a:noFill/>
          <a:ln w="9525">
            <a:noFill/>
            <a:miter lim="800000"/>
            <a:headEnd/>
            <a:tailEnd/>
          </a:ln>
        </p:spPr>
      </p:pic>
      <p:pic>
        <p:nvPicPr>
          <p:cNvPr id="39943" name="Picture 7"/>
          <p:cNvPicPr>
            <a:picLocks noChangeAspect="1" noChangeArrowheads="1"/>
          </p:cNvPicPr>
          <p:nvPr/>
        </p:nvPicPr>
        <p:blipFill>
          <a:blip r:embed="rId5" cstate="print"/>
          <a:srcRect/>
          <a:stretch>
            <a:fillRect/>
          </a:stretch>
        </p:blipFill>
        <p:spPr bwMode="auto">
          <a:xfrm>
            <a:off x="1115616" y="2492896"/>
            <a:ext cx="409435" cy="576064"/>
          </a:xfrm>
          <a:prstGeom prst="rect">
            <a:avLst/>
          </a:prstGeom>
          <a:noFill/>
          <a:ln w="9525">
            <a:noFill/>
            <a:miter lim="800000"/>
            <a:headEnd/>
            <a:tailEnd/>
          </a:ln>
        </p:spPr>
      </p:pic>
      <p:pic>
        <p:nvPicPr>
          <p:cNvPr id="39944" name="Picture 8"/>
          <p:cNvPicPr>
            <a:picLocks noChangeAspect="1" noChangeArrowheads="1"/>
          </p:cNvPicPr>
          <p:nvPr/>
        </p:nvPicPr>
        <p:blipFill>
          <a:blip r:embed="rId6" cstate="print"/>
          <a:srcRect/>
          <a:stretch>
            <a:fillRect/>
          </a:stretch>
        </p:blipFill>
        <p:spPr bwMode="auto">
          <a:xfrm>
            <a:off x="1628180" y="2858169"/>
            <a:ext cx="5904656" cy="640377"/>
          </a:xfrm>
          <a:prstGeom prst="rect">
            <a:avLst/>
          </a:prstGeom>
          <a:noFill/>
          <a:ln w="9525">
            <a:noFill/>
            <a:miter lim="800000"/>
            <a:headEnd/>
            <a:tailEnd/>
          </a:ln>
        </p:spPr>
      </p:pic>
      <p:pic>
        <p:nvPicPr>
          <p:cNvPr id="39945" name="Picture 9"/>
          <p:cNvPicPr>
            <a:picLocks noChangeAspect="1" noChangeArrowheads="1"/>
          </p:cNvPicPr>
          <p:nvPr/>
        </p:nvPicPr>
        <p:blipFill>
          <a:blip r:embed="rId7" cstate="print"/>
          <a:srcRect/>
          <a:stretch>
            <a:fillRect/>
          </a:stretch>
        </p:blipFill>
        <p:spPr bwMode="auto">
          <a:xfrm>
            <a:off x="1547664" y="3802781"/>
            <a:ext cx="3614247" cy="360040"/>
          </a:xfrm>
          <a:prstGeom prst="rect">
            <a:avLst/>
          </a:prstGeom>
          <a:noFill/>
          <a:ln w="9525">
            <a:noFill/>
            <a:miter lim="800000"/>
            <a:headEnd/>
            <a:tailEnd/>
          </a:ln>
        </p:spPr>
      </p:pic>
      <p:sp>
        <p:nvSpPr>
          <p:cNvPr id="12" name="正方形/長方形 11"/>
          <p:cNvSpPr/>
          <p:nvPr/>
        </p:nvSpPr>
        <p:spPr>
          <a:xfrm>
            <a:off x="2806864" y="2858169"/>
            <a:ext cx="1054624" cy="320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946" name="Picture 10"/>
          <p:cNvPicPr>
            <a:picLocks noChangeAspect="1" noChangeArrowheads="1"/>
          </p:cNvPicPr>
          <p:nvPr/>
        </p:nvPicPr>
        <p:blipFill>
          <a:blip r:embed="rId8" cstate="print"/>
          <a:srcRect/>
          <a:stretch>
            <a:fillRect/>
          </a:stretch>
        </p:blipFill>
        <p:spPr bwMode="auto">
          <a:xfrm>
            <a:off x="1581572" y="4819649"/>
            <a:ext cx="3644431" cy="576064"/>
          </a:xfrm>
          <a:prstGeom prst="rect">
            <a:avLst/>
          </a:prstGeom>
          <a:noFill/>
          <a:ln w="9525">
            <a:noFill/>
            <a:miter lim="800000"/>
            <a:headEnd/>
            <a:tailEnd/>
          </a:ln>
        </p:spPr>
      </p:pic>
      <p:sp>
        <p:nvSpPr>
          <p:cNvPr id="14" name="正方形/長方形 13"/>
          <p:cNvSpPr/>
          <p:nvPr/>
        </p:nvSpPr>
        <p:spPr>
          <a:xfrm>
            <a:off x="2843808" y="4804289"/>
            <a:ext cx="1054624" cy="320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947" name="Picture 11"/>
          <p:cNvPicPr>
            <a:picLocks noChangeAspect="1" noChangeArrowheads="1"/>
          </p:cNvPicPr>
          <p:nvPr/>
        </p:nvPicPr>
        <p:blipFill>
          <a:blip r:embed="rId9" cstate="print"/>
          <a:srcRect/>
          <a:stretch>
            <a:fillRect/>
          </a:stretch>
        </p:blipFill>
        <p:spPr bwMode="auto">
          <a:xfrm>
            <a:off x="1619672" y="5805264"/>
            <a:ext cx="3112210" cy="3600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Hand Calculation(4)</a:t>
            </a:r>
            <a:endParaRPr kumimoji="1" lang="ja-JP" altLang="en-US" dirty="0"/>
          </a:p>
        </p:txBody>
      </p:sp>
      <p:sp>
        <p:nvSpPr>
          <p:cNvPr id="3" name="コンテンツ プレースホルダ 2"/>
          <p:cNvSpPr>
            <a:spLocks noGrp="1"/>
          </p:cNvSpPr>
          <p:nvPr>
            <p:ph idx="1"/>
          </p:nvPr>
        </p:nvSpPr>
        <p:spPr/>
        <p:txBody>
          <a:bodyPr>
            <a:normAutofit/>
          </a:bodyPr>
          <a:lstStyle/>
          <a:p>
            <a:pPr>
              <a:buNone/>
            </a:pPr>
            <a:r>
              <a:rPr kumimoji="1" lang="en-US" altLang="ja-JP" sz="2000" dirty="0" smtClean="0"/>
              <a:t>Step3-2.</a:t>
            </a:r>
            <a:r>
              <a:rPr kumimoji="1" lang="ja-JP" altLang="en-US" sz="2000" dirty="0" smtClean="0"/>
              <a:t>　クラスター</a:t>
            </a:r>
            <a:r>
              <a:rPr kumimoji="1" lang="ja-JP" altLang="en-US" sz="2000" dirty="0" smtClean="0"/>
              <a:t>が</a:t>
            </a:r>
            <a:r>
              <a:rPr kumimoji="1" lang="ja-JP" altLang="en-US" sz="2000" dirty="0" err="1" smtClean="0"/>
              <a:t>の</a:t>
            </a:r>
            <a:r>
              <a:rPr kumimoji="1" lang="ja-JP" altLang="en-US" sz="2000" dirty="0" smtClean="0"/>
              <a:t>数が</a:t>
            </a:r>
            <a:r>
              <a:rPr kumimoji="1" lang="en-US" altLang="ja-JP" sz="2000" dirty="0" smtClean="0"/>
              <a:t>3</a:t>
            </a:r>
            <a:r>
              <a:rPr kumimoji="1" lang="ja-JP" altLang="en-US" sz="2000" dirty="0" err="1" smtClean="0"/>
              <a:t>なの</a:t>
            </a:r>
            <a:r>
              <a:rPr kumimoji="1" lang="ja-JP" altLang="en-US" sz="2000" dirty="0" smtClean="0"/>
              <a:t>で</a:t>
            </a:r>
            <a:r>
              <a:rPr kumimoji="1" lang="en-US" altLang="ja-JP" sz="2000" dirty="0" smtClean="0"/>
              <a:t>Step3-5.</a:t>
            </a:r>
            <a:r>
              <a:rPr kumimoji="1" lang="ja-JP" altLang="en-US" sz="2000" dirty="0" smtClean="0"/>
              <a:t>へ</a:t>
            </a:r>
            <a:endParaRPr kumimoji="1" lang="en-US" altLang="ja-JP" sz="2000" dirty="0" smtClean="0"/>
          </a:p>
          <a:p>
            <a:pPr>
              <a:buNone/>
            </a:pPr>
            <a:r>
              <a:rPr lang="en-US" altLang="ja-JP" sz="2000" dirty="0" smtClean="0"/>
              <a:t>Step3-5.</a:t>
            </a:r>
            <a:r>
              <a:rPr lang="ja-JP" altLang="en-US" sz="2000" dirty="0" smtClean="0"/>
              <a:t>　各クラスタから解をひとつずつ選ぶ（</a:t>
            </a:r>
            <a:r>
              <a:rPr lang="en-US" altLang="ja-JP" sz="2000" dirty="0" smtClean="0"/>
              <a:t>C</a:t>
            </a:r>
            <a:r>
              <a:rPr lang="en-US" altLang="ja-JP" sz="2000" baseline="-25000" dirty="0" smtClean="0"/>
              <a:t>2</a:t>
            </a:r>
            <a:r>
              <a:rPr lang="en-US" altLang="ja-JP" sz="2000" dirty="0" smtClean="0"/>
              <a:t>,C</a:t>
            </a:r>
            <a:r>
              <a:rPr lang="en-US" altLang="ja-JP" sz="2000" baseline="-25000" dirty="0" smtClean="0"/>
              <a:t>3</a:t>
            </a:r>
            <a:r>
              <a:rPr lang="ja-JP" altLang="en-US" sz="2000" dirty="0" smtClean="0"/>
              <a:t>は解がひとつなので</a:t>
            </a:r>
            <a:r>
              <a:rPr lang="en-US" altLang="ja-JP" sz="2000" dirty="0" smtClean="0"/>
              <a:t>C</a:t>
            </a:r>
            <a:r>
              <a:rPr lang="en-US" altLang="ja-JP" sz="2000" baseline="-25000" dirty="0" smtClean="0"/>
              <a:t>1</a:t>
            </a:r>
            <a:r>
              <a:rPr lang="ja-JP" altLang="en-US" sz="2000" dirty="0" smtClean="0"/>
              <a:t>のみ計算</a:t>
            </a:r>
            <a:r>
              <a:rPr lang="ja-JP" altLang="en-US" sz="2000" dirty="0" smtClean="0"/>
              <a:t>）</a:t>
            </a:r>
            <a:endParaRPr lang="en-US" altLang="ja-JP" sz="2000" dirty="0" smtClean="0"/>
          </a:p>
          <a:p>
            <a:pPr>
              <a:buNone/>
            </a:pPr>
            <a:r>
              <a:rPr lang="en-US" altLang="ja-JP" sz="2000" dirty="0" smtClean="0"/>
              <a:t>	a</a:t>
            </a:r>
            <a:r>
              <a:rPr lang="en-US" altLang="ja-JP" sz="2000" dirty="0" smtClean="0"/>
              <a:t>)</a:t>
            </a:r>
            <a:r>
              <a:rPr lang="ja-JP" altLang="en-US" sz="2000" dirty="0" smtClean="0"/>
              <a:t>クラスター内の解｛</a:t>
            </a:r>
            <a:r>
              <a:rPr lang="en-US" altLang="ja-JP" sz="2000" dirty="0" smtClean="0"/>
              <a:t>a, 1, 3</a:t>
            </a:r>
            <a:r>
              <a:rPr lang="ja-JP" altLang="en-US" sz="2000" dirty="0" smtClean="0"/>
              <a:t>｝の重心位置を計算する</a:t>
            </a:r>
            <a:r>
              <a:rPr lang="en-US" altLang="ja-JP" sz="2000" dirty="0" smtClean="0"/>
              <a:t>(</a:t>
            </a:r>
            <a:r>
              <a:rPr lang="ja-JP" altLang="en-US" sz="2000" dirty="0" smtClean="0"/>
              <a:t>座標：</a:t>
            </a:r>
            <a:r>
              <a:rPr lang="en-US" altLang="ja-JP" sz="2000" dirty="0" smtClean="0"/>
              <a:t>	</a:t>
            </a:r>
            <a:r>
              <a:rPr lang="ja-JP" altLang="en-US" sz="2000" dirty="0" smtClean="0"/>
              <a:t>　　　</a:t>
            </a:r>
            <a:r>
              <a:rPr lang="en-US" altLang="ja-JP" sz="2000" dirty="0" smtClean="0"/>
              <a:t>)</a:t>
            </a:r>
          </a:p>
          <a:p>
            <a:pPr>
              <a:buNone/>
            </a:pPr>
            <a:r>
              <a:rPr lang="en-US" altLang="ja-JP" sz="2000" dirty="0" smtClean="0"/>
              <a:t>	</a:t>
            </a:r>
            <a:r>
              <a:rPr lang="en-US" altLang="ja-JP" sz="2000" dirty="0" smtClean="0"/>
              <a:t>b)</a:t>
            </a:r>
            <a:r>
              <a:rPr lang="ja-JP" altLang="en-US" sz="2000" dirty="0" smtClean="0"/>
              <a:t>クラスター内の各解</a:t>
            </a:r>
            <a:r>
              <a:rPr lang="en-US" altLang="ja-JP" sz="2000" dirty="0" smtClean="0"/>
              <a:t>-</a:t>
            </a:r>
            <a:r>
              <a:rPr lang="ja-JP" altLang="en-US" sz="2000" dirty="0" smtClean="0"/>
              <a:t>重心間</a:t>
            </a:r>
            <a:r>
              <a:rPr lang="ja-JP" altLang="en-US" sz="2000" dirty="0" smtClean="0"/>
              <a:t>の</a:t>
            </a:r>
            <a:r>
              <a:rPr lang="ja-JP" altLang="en-US" sz="2000" dirty="0" smtClean="0"/>
              <a:t>正規化されたユークリッド距離を計算</a:t>
            </a:r>
            <a:endParaRPr lang="en-US" altLang="ja-JP" sz="2000" dirty="0" smtClean="0"/>
          </a:p>
          <a:p>
            <a:pPr>
              <a:buNone/>
            </a:pPr>
            <a:endParaRPr lang="en-US" altLang="ja-JP" sz="2000" dirty="0" smtClean="0"/>
          </a:p>
          <a:p>
            <a:pPr>
              <a:buNone/>
            </a:pPr>
            <a:r>
              <a:rPr lang="en-US" altLang="ja-JP" sz="2000" dirty="0" smtClean="0"/>
              <a:t>	c)</a:t>
            </a:r>
            <a:r>
              <a:rPr lang="ja-JP" altLang="en-US" sz="2000" dirty="0" smtClean="0"/>
              <a:t>最小距離の解（</a:t>
            </a:r>
            <a:r>
              <a:rPr lang="en-US" altLang="ja-JP" sz="2000" dirty="0" smtClean="0"/>
              <a:t>a</a:t>
            </a:r>
            <a:r>
              <a:rPr lang="ja-JP" altLang="en-US" sz="2000" dirty="0" smtClean="0"/>
              <a:t>）以外の解をクラスター内</a:t>
            </a:r>
            <a:endParaRPr lang="en-US" altLang="ja-JP" sz="2000" dirty="0" smtClean="0"/>
          </a:p>
          <a:p>
            <a:pPr>
              <a:buNone/>
            </a:pPr>
            <a:r>
              <a:rPr lang="en-US" altLang="ja-JP" sz="2000" dirty="0" smtClean="0"/>
              <a:t>	</a:t>
            </a:r>
            <a:r>
              <a:rPr lang="ja-JP" altLang="en-US" sz="2000" dirty="0" smtClean="0"/>
              <a:t>　から削除する</a:t>
            </a:r>
            <a:endParaRPr lang="en-US" altLang="ja-JP" sz="2000" dirty="0" smtClean="0"/>
          </a:p>
          <a:p>
            <a:pPr>
              <a:buNone/>
            </a:pPr>
            <a:r>
              <a:rPr lang="en-US" altLang="ja-JP" sz="2000" dirty="0" smtClean="0"/>
              <a:t>	</a:t>
            </a:r>
            <a:r>
              <a:rPr lang="en-US" altLang="ja-JP" sz="2000" dirty="0" smtClean="0"/>
              <a:t>d)		</a:t>
            </a:r>
            <a:r>
              <a:rPr lang="ja-JP" altLang="en-US" sz="2000" dirty="0" smtClean="0"/>
              <a:t>　　が次世代の</a:t>
            </a:r>
            <a:r>
              <a:rPr lang="en-US" altLang="ja-JP" sz="2000" dirty="0" smtClean="0"/>
              <a:t>external </a:t>
            </a:r>
          </a:p>
          <a:p>
            <a:pPr>
              <a:buNone/>
            </a:pPr>
            <a:r>
              <a:rPr lang="en-US" altLang="ja-JP" sz="2000" dirty="0" smtClean="0"/>
              <a:t>	</a:t>
            </a:r>
            <a:r>
              <a:rPr lang="ja-JP" altLang="en-US" sz="2000" dirty="0" smtClean="0"/>
              <a:t>　</a:t>
            </a:r>
            <a:r>
              <a:rPr lang="en-US" altLang="ja-JP" sz="2000" dirty="0" smtClean="0"/>
              <a:t>population</a:t>
            </a:r>
            <a:r>
              <a:rPr lang="ja-JP" altLang="en-US" sz="2000" dirty="0" smtClean="0"/>
              <a:t>と</a:t>
            </a:r>
            <a:r>
              <a:rPr lang="ja-JP" altLang="en-US" sz="2000" dirty="0" smtClean="0"/>
              <a:t>なる</a:t>
            </a:r>
            <a:endParaRPr lang="en-US" altLang="ja-JP" sz="2000" dirty="0" smtClean="0"/>
          </a:p>
          <a:p>
            <a:pPr>
              <a:buNone/>
            </a:pPr>
            <a:r>
              <a:rPr lang="en-US" altLang="ja-JP" sz="2000" dirty="0" smtClean="0"/>
              <a:t>	</a:t>
            </a:r>
            <a:endParaRPr lang="en-US" altLang="ja-JP" sz="2000" dirty="0" smtClean="0"/>
          </a:p>
        </p:txBody>
      </p:sp>
      <p:pic>
        <p:nvPicPr>
          <p:cNvPr id="35843" name="Picture 3"/>
          <p:cNvPicPr>
            <a:picLocks noChangeAspect="1" noChangeArrowheads="1"/>
          </p:cNvPicPr>
          <p:nvPr/>
        </p:nvPicPr>
        <p:blipFill>
          <a:blip r:embed="rId2" cstate="print"/>
          <a:srcRect/>
          <a:stretch>
            <a:fillRect/>
          </a:stretch>
        </p:blipFill>
        <p:spPr bwMode="auto">
          <a:xfrm>
            <a:off x="1115616" y="3429000"/>
            <a:ext cx="4968552" cy="391921"/>
          </a:xfrm>
          <a:prstGeom prst="rect">
            <a:avLst/>
          </a:prstGeom>
          <a:noFill/>
          <a:ln w="9525">
            <a:noFill/>
            <a:miter lim="800000"/>
            <a:headEnd/>
            <a:tailEnd/>
          </a:ln>
        </p:spPr>
      </p:pic>
      <p:pic>
        <p:nvPicPr>
          <p:cNvPr id="35845" name="Picture 5"/>
          <p:cNvPicPr>
            <a:picLocks noChangeAspect="1" noChangeArrowheads="1"/>
          </p:cNvPicPr>
          <p:nvPr/>
        </p:nvPicPr>
        <p:blipFill>
          <a:blip r:embed="rId3" cstate="print"/>
          <a:srcRect/>
          <a:stretch>
            <a:fillRect/>
          </a:stretch>
        </p:blipFill>
        <p:spPr bwMode="auto">
          <a:xfrm>
            <a:off x="6922863" y="2696220"/>
            <a:ext cx="1422525" cy="288032"/>
          </a:xfrm>
          <a:prstGeom prst="rect">
            <a:avLst/>
          </a:prstGeom>
          <a:noFill/>
          <a:ln w="9525">
            <a:noFill/>
            <a:miter lim="800000"/>
            <a:headEnd/>
            <a:tailEnd/>
          </a:ln>
        </p:spPr>
      </p:pic>
      <p:sp>
        <p:nvSpPr>
          <p:cNvPr id="8" name="正方形/長方形 7"/>
          <p:cNvSpPr/>
          <p:nvPr/>
        </p:nvSpPr>
        <p:spPr>
          <a:xfrm>
            <a:off x="1115616" y="3429000"/>
            <a:ext cx="1558680" cy="320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846" name="Picture 6"/>
          <p:cNvPicPr>
            <a:picLocks noChangeAspect="1" noChangeArrowheads="1"/>
          </p:cNvPicPr>
          <p:nvPr/>
        </p:nvPicPr>
        <p:blipFill>
          <a:blip r:embed="rId4" cstate="print"/>
          <a:srcRect/>
          <a:stretch>
            <a:fillRect/>
          </a:stretch>
        </p:blipFill>
        <p:spPr bwMode="auto">
          <a:xfrm>
            <a:off x="1187624" y="4509120"/>
            <a:ext cx="1440160" cy="312364"/>
          </a:xfrm>
          <a:prstGeom prst="rect">
            <a:avLst/>
          </a:prstGeom>
          <a:noFill/>
          <a:ln w="9525">
            <a:noFill/>
            <a:miter lim="800000"/>
            <a:headEnd/>
            <a:tailEnd/>
          </a:ln>
        </p:spPr>
      </p:pic>
      <p:pic>
        <p:nvPicPr>
          <p:cNvPr id="35847" name="Picture 7"/>
          <p:cNvPicPr>
            <a:picLocks noChangeAspect="1" noChangeArrowheads="1"/>
          </p:cNvPicPr>
          <p:nvPr/>
        </p:nvPicPr>
        <p:blipFill>
          <a:blip r:embed="rId5" cstate="print"/>
          <a:srcRect/>
          <a:stretch>
            <a:fillRect/>
          </a:stretch>
        </p:blipFill>
        <p:spPr bwMode="auto">
          <a:xfrm>
            <a:off x="5652120" y="3789040"/>
            <a:ext cx="3423237" cy="29523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Hand </a:t>
            </a:r>
            <a:r>
              <a:rPr lang="en-US" altLang="ja-JP" dirty="0" smtClean="0"/>
              <a:t>Calculation(5)</a:t>
            </a:r>
            <a:endParaRPr kumimoji="1" lang="ja-JP" altLang="en-US" dirty="0"/>
          </a:p>
        </p:txBody>
      </p:sp>
      <p:sp>
        <p:nvSpPr>
          <p:cNvPr id="3" name="コンテンツ プレースホルダ 2"/>
          <p:cNvSpPr>
            <a:spLocks noGrp="1"/>
          </p:cNvSpPr>
          <p:nvPr>
            <p:ph idx="1"/>
          </p:nvPr>
        </p:nvSpPr>
        <p:spPr/>
        <p:txBody>
          <a:bodyPr>
            <a:normAutofit/>
          </a:bodyPr>
          <a:lstStyle/>
          <a:p>
            <a:pPr>
              <a:buNone/>
            </a:pPr>
            <a:r>
              <a:rPr kumimoji="1" lang="en-US" altLang="ja-JP" sz="2000" dirty="0" smtClean="0"/>
              <a:t>Step4. fitnes</a:t>
            </a:r>
            <a:r>
              <a:rPr lang="en-US" altLang="ja-JP" sz="2000" dirty="0" smtClean="0"/>
              <a:t>s</a:t>
            </a:r>
            <a:r>
              <a:rPr lang="ja-JP" altLang="en-US" sz="2000" dirty="0" smtClean="0"/>
              <a:t>の割り当て</a:t>
            </a:r>
            <a:endParaRPr lang="en-US" altLang="ja-JP" sz="2000" dirty="0" smtClean="0"/>
          </a:p>
          <a:p>
            <a:pPr>
              <a:buNone/>
            </a:pPr>
            <a:r>
              <a:rPr lang="en-US" altLang="ja-JP" sz="2000" dirty="0" smtClean="0"/>
              <a:t>	</a:t>
            </a:r>
            <a:r>
              <a:rPr lang="en-US" altLang="ja-JP" sz="1800" dirty="0" smtClean="0"/>
              <a:t>―population, external population</a:t>
            </a:r>
            <a:r>
              <a:rPr lang="ja-JP" altLang="en-US" sz="1800" dirty="0" smtClean="0"/>
              <a:t>双方</a:t>
            </a:r>
            <a:r>
              <a:rPr lang="ja-JP" altLang="en-US" sz="1800" dirty="0" smtClean="0"/>
              <a:t>同時に所属する解は独立した二つの解</a:t>
            </a:r>
            <a:endParaRPr lang="en-US" altLang="ja-JP" sz="2000" dirty="0" smtClean="0"/>
          </a:p>
          <a:p>
            <a:pPr>
              <a:buNone/>
            </a:pPr>
            <a:r>
              <a:rPr lang="en-US" altLang="ja-JP" sz="2000" dirty="0" smtClean="0"/>
              <a:t>	a) </a:t>
            </a:r>
            <a:r>
              <a:rPr lang="ja-JP" altLang="en-US" sz="2000" dirty="0" smtClean="0"/>
              <a:t>解</a:t>
            </a:r>
            <a:r>
              <a:rPr lang="en-US" altLang="ja-JP" sz="2000" dirty="0" smtClean="0"/>
              <a:t>a</a:t>
            </a:r>
            <a:r>
              <a:rPr lang="ja-JP" altLang="en-US" sz="2000" dirty="0" smtClean="0"/>
              <a:t>は</a:t>
            </a:r>
            <a:r>
              <a:rPr lang="en-US" altLang="ja-JP" sz="2000" dirty="0" smtClean="0"/>
              <a:t>1</a:t>
            </a:r>
            <a:r>
              <a:rPr lang="ja-JP" altLang="en-US" sz="2000" dirty="0" smtClean="0"/>
              <a:t>個の解を支配（</a:t>
            </a:r>
            <a:r>
              <a:rPr lang="en-US" altLang="ja-JP" sz="2000" dirty="0" smtClean="0"/>
              <a:t>c, 5</a:t>
            </a:r>
            <a:r>
              <a:rPr lang="ja-JP" altLang="en-US" sz="2000" dirty="0" smtClean="0"/>
              <a:t>）も同様</a:t>
            </a:r>
            <a:endParaRPr lang="en-US" altLang="ja-JP" sz="2000" dirty="0" smtClean="0"/>
          </a:p>
          <a:p>
            <a:pPr>
              <a:buNone/>
            </a:pPr>
            <a:endParaRPr lang="en-US" altLang="ja-JP" sz="2000" dirty="0" smtClean="0"/>
          </a:p>
          <a:p>
            <a:pPr>
              <a:buNone/>
            </a:pPr>
            <a:endParaRPr lang="en-US" altLang="ja-JP" sz="2000" dirty="0" smtClean="0"/>
          </a:p>
          <a:p>
            <a:pPr>
              <a:buNone/>
            </a:pPr>
            <a:r>
              <a:rPr lang="en-US" altLang="ja-JP" sz="2000" dirty="0" smtClean="0"/>
              <a:t>	</a:t>
            </a:r>
            <a:r>
              <a:rPr lang="en-US" altLang="ja-JP" sz="2000" dirty="0" smtClean="0"/>
              <a:t>b)population </a:t>
            </a:r>
            <a:r>
              <a:rPr lang="ja-JP" altLang="en-US" sz="2000" dirty="0" smtClean="0"/>
              <a:t>内の解に関して</a:t>
            </a:r>
            <a:endParaRPr lang="en-US" altLang="ja-JP" sz="2000" dirty="0" smtClean="0"/>
          </a:p>
          <a:p>
            <a:pPr>
              <a:buNone/>
            </a:pPr>
            <a:r>
              <a:rPr lang="en-US" altLang="ja-JP" sz="2000" dirty="0" smtClean="0"/>
              <a:t>		</a:t>
            </a:r>
            <a:r>
              <a:rPr lang="ja-JP" altLang="en-US" sz="1800" dirty="0" smtClean="0"/>
              <a:t>・解</a:t>
            </a:r>
            <a:r>
              <a:rPr lang="en-US" altLang="ja-JP" sz="1800" dirty="0" smtClean="0"/>
              <a:t>1, 2, 3</a:t>
            </a:r>
            <a:r>
              <a:rPr lang="ja-JP" altLang="en-US" sz="1800" dirty="0" smtClean="0"/>
              <a:t>は</a:t>
            </a:r>
            <a:r>
              <a:rPr lang="en-US" altLang="ja-JP" sz="1800" dirty="0" smtClean="0"/>
              <a:t>external population</a:t>
            </a:r>
            <a:r>
              <a:rPr lang="ja-JP" altLang="en-US" sz="1800" dirty="0" smtClean="0"/>
              <a:t>の解に支配されない　⇒ </a:t>
            </a:r>
            <a:r>
              <a:rPr lang="en-US" altLang="ja-JP" sz="1800" dirty="0" smtClean="0"/>
              <a:t>F</a:t>
            </a:r>
            <a:r>
              <a:rPr lang="en-US" altLang="ja-JP" sz="1800" baseline="-25000" dirty="0" smtClean="0"/>
              <a:t>1,2,3</a:t>
            </a:r>
            <a:r>
              <a:rPr lang="en-US" altLang="ja-JP" sz="1800" dirty="0" smtClean="0"/>
              <a:t> = 1.0</a:t>
            </a:r>
          </a:p>
          <a:p>
            <a:pPr>
              <a:buNone/>
            </a:pPr>
            <a:r>
              <a:rPr lang="en-US" altLang="ja-JP" sz="1800" dirty="0" smtClean="0"/>
              <a:t>	</a:t>
            </a:r>
            <a:r>
              <a:rPr lang="en-US" altLang="ja-JP" sz="1800" dirty="0" smtClean="0"/>
              <a:t>	</a:t>
            </a:r>
            <a:r>
              <a:rPr lang="ja-JP" altLang="en-US" sz="1800" dirty="0" smtClean="0"/>
              <a:t>・解</a:t>
            </a:r>
            <a:r>
              <a:rPr lang="en-US" altLang="ja-JP" sz="1800" dirty="0" smtClean="0"/>
              <a:t>4</a:t>
            </a:r>
            <a:r>
              <a:rPr lang="ja-JP" altLang="en-US" sz="1800" dirty="0" smtClean="0"/>
              <a:t>は解</a:t>
            </a:r>
            <a:r>
              <a:rPr lang="en-US" altLang="ja-JP" sz="1800" dirty="0" smtClean="0"/>
              <a:t>a, c</a:t>
            </a:r>
            <a:r>
              <a:rPr lang="ja-JP" altLang="en-US" sz="1800" dirty="0" err="1" smtClean="0"/>
              <a:t>に被</a:t>
            </a:r>
            <a:r>
              <a:rPr lang="ja-JP" altLang="en-US" sz="1800" dirty="0" smtClean="0"/>
              <a:t>支配 ⇒ </a:t>
            </a:r>
            <a:r>
              <a:rPr lang="en-US" altLang="ja-JP" sz="1800" dirty="0" smtClean="0"/>
              <a:t>F</a:t>
            </a:r>
            <a:r>
              <a:rPr lang="en-US" altLang="ja-JP" sz="1800" baseline="-25000" dirty="0" smtClean="0"/>
              <a:t>4</a:t>
            </a:r>
            <a:r>
              <a:rPr lang="en-US" altLang="ja-JP" sz="1800" dirty="0" smtClean="0"/>
              <a:t> = 1 + 0.143 + 0.143 = 1.286</a:t>
            </a:r>
          </a:p>
          <a:p>
            <a:pPr>
              <a:buNone/>
            </a:pPr>
            <a:r>
              <a:rPr lang="en-US" altLang="ja-JP" sz="1800" baseline="-25000" dirty="0" smtClean="0"/>
              <a:t>	</a:t>
            </a:r>
            <a:r>
              <a:rPr lang="en-US" altLang="ja-JP" sz="1800" baseline="-25000" dirty="0" smtClean="0"/>
              <a:t>	</a:t>
            </a:r>
            <a:r>
              <a:rPr lang="ja-JP" altLang="en-US" sz="1800" dirty="0" smtClean="0"/>
              <a:t>・同様に</a:t>
            </a:r>
            <a:r>
              <a:rPr lang="en-US" altLang="ja-JP" sz="1800" dirty="0" smtClean="0"/>
              <a:t>F</a:t>
            </a:r>
            <a:r>
              <a:rPr lang="en-US" altLang="ja-JP" sz="1800" baseline="-25000" dirty="0" smtClean="0"/>
              <a:t>5</a:t>
            </a:r>
            <a:r>
              <a:rPr lang="en-US" altLang="ja-JP" sz="1800" dirty="0" smtClean="0"/>
              <a:t>=1.0 , F</a:t>
            </a:r>
            <a:r>
              <a:rPr lang="en-US" altLang="ja-JP" sz="1800" baseline="-25000" dirty="0" smtClean="0"/>
              <a:t>6</a:t>
            </a:r>
            <a:r>
              <a:rPr lang="en-US" altLang="ja-JP" sz="1800" dirty="0" smtClean="0"/>
              <a:t> = 1.143</a:t>
            </a:r>
            <a:endParaRPr lang="en-US" altLang="ja-JP" sz="2000" baseline="-25000" dirty="0" smtClean="0"/>
          </a:p>
          <a:p>
            <a:pPr>
              <a:buNone/>
            </a:pPr>
            <a:r>
              <a:rPr lang="en-US" altLang="ja-JP" sz="2000" dirty="0" smtClean="0"/>
              <a:t>	</a:t>
            </a:r>
            <a:r>
              <a:rPr lang="ja-JP" altLang="en-US" sz="2000" dirty="0" smtClean="0"/>
              <a:t>　</a:t>
            </a:r>
            <a:r>
              <a:rPr lang="ja-JP" altLang="en-US" sz="2000" dirty="0" smtClean="0"/>
              <a:t>　</a:t>
            </a:r>
            <a:endParaRPr lang="en-US" altLang="ja-JP" sz="2000" dirty="0" smtClean="0"/>
          </a:p>
        </p:txBody>
      </p:sp>
      <p:pic>
        <p:nvPicPr>
          <p:cNvPr id="36866" name="Picture 2"/>
          <p:cNvPicPr>
            <a:picLocks noChangeAspect="1" noChangeArrowheads="1"/>
          </p:cNvPicPr>
          <p:nvPr/>
        </p:nvPicPr>
        <p:blipFill>
          <a:blip r:embed="rId2" cstate="print"/>
          <a:srcRect/>
          <a:stretch>
            <a:fillRect/>
          </a:stretch>
        </p:blipFill>
        <p:spPr bwMode="auto">
          <a:xfrm>
            <a:off x="1464201" y="2780928"/>
            <a:ext cx="3107799" cy="648072"/>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6300192" y="4509120"/>
            <a:ext cx="2766665" cy="2276872"/>
          </a:xfrm>
          <a:prstGeom prst="rect">
            <a:avLst/>
          </a:prstGeom>
          <a:noFill/>
          <a:ln w="9525">
            <a:noFill/>
            <a:miter lim="800000"/>
            <a:headEnd/>
            <a:tailEnd/>
          </a:ln>
        </p:spPr>
      </p:pic>
      <p:pic>
        <p:nvPicPr>
          <p:cNvPr id="36867" name="Picture 3"/>
          <p:cNvPicPr>
            <a:picLocks noChangeAspect="1" noChangeArrowheads="1"/>
          </p:cNvPicPr>
          <p:nvPr/>
        </p:nvPicPr>
        <p:blipFill>
          <a:blip r:embed="rId4" cstate="print"/>
          <a:srcRect/>
          <a:stretch>
            <a:fillRect/>
          </a:stretch>
        </p:blipFill>
        <p:spPr bwMode="auto">
          <a:xfrm>
            <a:off x="1187624" y="4797152"/>
            <a:ext cx="4032448" cy="19497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Hand </a:t>
            </a:r>
            <a:r>
              <a:rPr lang="en-US" altLang="ja-JP" smtClean="0"/>
              <a:t>Calculation(6)</a:t>
            </a:r>
            <a:endParaRPr kumimoji="1" lang="ja-JP" altLang="en-US" dirty="0"/>
          </a:p>
        </p:txBody>
      </p:sp>
      <p:sp>
        <p:nvSpPr>
          <p:cNvPr id="3" name="コンテンツ プレースホルダ 2"/>
          <p:cNvSpPr>
            <a:spLocks noGrp="1"/>
          </p:cNvSpPr>
          <p:nvPr>
            <p:ph idx="1"/>
          </p:nvPr>
        </p:nvSpPr>
        <p:spPr/>
        <p:txBody>
          <a:bodyPr>
            <a:normAutofit/>
          </a:bodyPr>
          <a:lstStyle/>
          <a:p>
            <a:pPr>
              <a:buNone/>
            </a:pPr>
            <a:r>
              <a:rPr kumimoji="1" lang="en-US" altLang="ja-JP" sz="2000" dirty="0" smtClean="0"/>
              <a:t>Step5.</a:t>
            </a:r>
            <a:r>
              <a:rPr kumimoji="1" lang="ja-JP" altLang="en-US" sz="2000" dirty="0" smtClean="0"/>
              <a:t>　遺伝子操作</a:t>
            </a:r>
            <a:endParaRPr kumimoji="1" lang="en-US" altLang="ja-JP" sz="2000" dirty="0" smtClean="0"/>
          </a:p>
          <a:p>
            <a:pPr>
              <a:buNone/>
            </a:pPr>
            <a:r>
              <a:rPr lang="en-US" altLang="ja-JP" sz="2000" dirty="0" smtClean="0"/>
              <a:t>	population, external population</a:t>
            </a:r>
            <a:r>
              <a:rPr lang="ja-JP" altLang="en-US" sz="2000" dirty="0" smtClean="0"/>
              <a:t>を合わせた</a:t>
            </a:r>
            <a:r>
              <a:rPr lang="en-US" altLang="ja-JP" sz="2000" dirty="0" smtClean="0"/>
              <a:t>9</a:t>
            </a:r>
            <a:r>
              <a:rPr lang="ja-JP" altLang="en-US" sz="2000" dirty="0" err="1" smtClean="0"/>
              <a:t>つの</a:t>
            </a:r>
            <a:r>
              <a:rPr lang="ja-JP" altLang="en-US" sz="2000" dirty="0" smtClean="0"/>
              <a:t>個体</a:t>
            </a:r>
            <a:r>
              <a:rPr lang="en-US" altLang="ja-JP" sz="2000" dirty="0" smtClean="0"/>
              <a:t>(	                )</a:t>
            </a:r>
            <a:r>
              <a:rPr lang="ja-JP" altLang="en-US" sz="2000" dirty="0" smtClean="0"/>
              <a:t>からバイナリトーナメント選択で</a:t>
            </a:r>
            <a:r>
              <a:rPr lang="en-US" altLang="ja-JP" sz="2000" dirty="0" smtClean="0"/>
              <a:t>6</a:t>
            </a:r>
            <a:r>
              <a:rPr lang="ja-JP" altLang="en-US" sz="2000" dirty="0" err="1" smtClean="0"/>
              <a:t>つの</a:t>
            </a:r>
            <a:r>
              <a:rPr lang="ja-JP" altLang="en-US" sz="2000" dirty="0" smtClean="0"/>
              <a:t>親を選択，交叉・突然変異オペレータにより次世代の母集団　　　　を生成．</a:t>
            </a:r>
            <a:endParaRPr lang="en-US" altLang="ja-JP" sz="2000" dirty="0" smtClean="0"/>
          </a:p>
          <a:p>
            <a:pPr>
              <a:buNone/>
            </a:pPr>
            <a:r>
              <a:rPr kumimoji="1" lang="en-US" altLang="ja-JP" sz="2000" dirty="0" smtClean="0"/>
              <a:t>		</a:t>
            </a:r>
          </a:p>
          <a:p>
            <a:pPr lvl="1">
              <a:buNone/>
            </a:pPr>
            <a:r>
              <a:rPr lang="en-US" altLang="ja-JP" sz="1600" dirty="0" smtClean="0"/>
              <a:t>	</a:t>
            </a:r>
            <a:r>
              <a:rPr kumimoji="1" lang="ja-JP" altLang="en-US" sz="1800" dirty="0" smtClean="0"/>
              <a:t>⇒　だたし，このケースでは解</a:t>
            </a:r>
            <a:r>
              <a:rPr kumimoji="1" lang="en-US" altLang="ja-JP" sz="1800" dirty="0" smtClean="0"/>
              <a:t>5</a:t>
            </a:r>
            <a:r>
              <a:rPr kumimoji="1" lang="ja-JP" altLang="en-US" sz="1800" dirty="0" smtClean="0"/>
              <a:t>が</a:t>
            </a:r>
            <a:r>
              <a:rPr kumimoji="1" lang="en-US" altLang="ja-JP" sz="1800" dirty="0" smtClean="0"/>
              <a:t>external population</a:t>
            </a:r>
            <a:r>
              <a:rPr kumimoji="1" lang="ja-JP" altLang="en-US" sz="1800" dirty="0" smtClean="0"/>
              <a:t>に含まれるため，</a:t>
            </a:r>
            <a:endParaRPr kumimoji="1" lang="en-US" altLang="ja-JP" sz="1800" dirty="0" smtClean="0"/>
          </a:p>
          <a:p>
            <a:pPr lvl="1">
              <a:buNone/>
            </a:pPr>
            <a:r>
              <a:rPr lang="en-US" altLang="ja-JP" sz="1800" dirty="0" smtClean="0"/>
              <a:t>	</a:t>
            </a:r>
            <a:r>
              <a:rPr lang="en-US" altLang="ja-JP" sz="1800" dirty="0" smtClean="0"/>
              <a:t>	</a:t>
            </a:r>
            <a:r>
              <a:rPr kumimoji="1" lang="ja-JP" altLang="en-US" sz="1800" dirty="0" smtClean="0"/>
              <a:t>実質親選択は</a:t>
            </a:r>
            <a:r>
              <a:rPr kumimoji="1" lang="en-US" altLang="ja-JP" sz="1800" dirty="0" smtClean="0"/>
              <a:t>8</a:t>
            </a:r>
            <a:r>
              <a:rPr kumimoji="1" lang="ja-JP" altLang="en-US" sz="1800" dirty="0" smtClean="0"/>
              <a:t>個の解の中から選ぶ</a:t>
            </a:r>
            <a:endParaRPr kumimoji="1" lang="en-US" altLang="ja-JP" sz="1800" dirty="0" smtClean="0"/>
          </a:p>
          <a:p>
            <a:pPr lvl="1">
              <a:buNone/>
            </a:pPr>
            <a:r>
              <a:rPr lang="en-US" altLang="ja-JP" sz="2000" dirty="0" smtClean="0"/>
              <a:t>	</a:t>
            </a:r>
            <a:r>
              <a:rPr kumimoji="1" lang="ja-JP" altLang="en-US" sz="2000" dirty="0" smtClean="0"/>
              <a:t>　</a:t>
            </a:r>
            <a:endParaRPr kumimoji="1" lang="ja-JP" altLang="en-US" sz="2000" dirty="0"/>
          </a:p>
        </p:txBody>
      </p:sp>
      <p:sp>
        <p:nvSpPr>
          <p:cNvPr id="4" name="右矢印 3"/>
          <p:cNvSpPr/>
          <p:nvPr/>
        </p:nvSpPr>
        <p:spPr>
          <a:xfrm>
            <a:off x="7020272" y="5517232"/>
            <a:ext cx="2016224" cy="126876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ja-JP" dirty="0" smtClean="0"/>
              <a:t>Step1. </a:t>
            </a:r>
            <a:r>
              <a:rPr kumimoji="1" lang="ja-JP" altLang="en-US" dirty="0" smtClean="0"/>
              <a:t>に戻る</a:t>
            </a:r>
            <a:endParaRPr kumimoji="1" lang="ja-JP" altLang="en-US" dirty="0"/>
          </a:p>
        </p:txBody>
      </p:sp>
      <p:pic>
        <p:nvPicPr>
          <p:cNvPr id="5" name="Picture 19"/>
          <p:cNvPicPr>
            <a:picLocks noChangeAspect="1" noChangeArrowheads="1"/>
          </p:cNvPicPr>
          <p:nvPr/>
        </p:nvPicPr>
        <p:blipFill>
          <a:blip r:embed="rId2" cstate="print"/>
          <a:srcRect/>
          <a:stretch>
            <a:fillRect/>
          </a:stretch>
        </p:blipFill>
        <p:spPr bwMode="auto">
          <a:xfrm>
            <a:off x="6732240" y="1988840"/>
            <a:ext cx="1047054" cy="360040"/>
          </a:xfrm>
          <a:prstGeom prst="rect">
            <a:avLst/>
          </a:prstGeom>
          <a:noFill/>
          <a:ln w="9525">
            <a:noFill/>
            <a:miter lim="800000"/>
            <a:headEnd/>
            <a:tailEnd/>
          </a:ln>
        </p:spPr>
      </p:pic>
      <p:pic>
        <p:nvPicPr>
          <p:cNvPr id="6" name="Picture 23"/>
          <p:cNvPicPr>
            <a:picLocks noChangeAspect="1" noChangeArrowheads="1"/>
          </p:cNvPicPr>
          <p:nvPr/>
        </p:nvPicPr>
        <p:blipFill>
          <a:blip r:embed="rId3" cstate="print"/>
          <a:srcRect/>
          <a:stretch>
            <a:fillRect/>
          </a:stretch>
        </p:blipFill>
        <p:spPr bwMode="auto">
          <a:xfrm>
            <a:off x="3131840" y="2611512"/>
            <a:ext cx="615418" cy="3600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NSGA-II</a:t>
            </a:r>
            <a:r>
              <a:rPr kumimoji="1" lang="ja-JP" altLang="en-US" dirty="0" smtClean="0"/>
              <a:t>のアルゴリズムの流れ</a:t>
            </a:r>
            <a:r>
              <a:rPr kumimoji="1" lang="en-US" altLang="ja-JP" dirty="0" smtClean="0"/>
              <a:t>(</a:t>
            </a:r>
            <a:r>
              <a:rPr lang="en-US" altLang="ja-JP" dirty="0" smtClean="0"/>
              <a:t>1</a:t>
            </a:r>
            <a:r>
              <a:rPr kumimoji="1" lang="en-US" altLang="ja-JP" dirty="0" smtClean="0"/>
              <a:t>)</a:t>
            </a:r>
            <a:endParaRPr kumimoji="1" lang="ja-JP" altLang="en-US" dirty="0"/>
          </a:p>
        </p:txBody>
      </p:sp>
      <p:grpSp>
        <p:nvGrpSpPr>
          <p:cNvPr id="4" name="グループ化 3"/>
          <p:cNvGrpSpPr/>
          <p:nvPr/>
        </p:nvGrpSpPr>
        <p:grpSpPr>
          <a:xfrm>
            <a:off x="900113" y="1916113"/>
            <a:ext cx="7488237" cy="4105275"/>
            <a:chOff x="900113" y="1916113"/>
            <a:chExt cx="7488237" cy="4105275"/>
          </a:xfrm>
        </p:grpSpPr>
        <p:sp>
          <p:nvSpPr>
            <p:cNvPr id="5" name="Rectangle 4"/>
            <p:cNvSpPr>
              <a:spLocks noChangeArrowheads="1"/>
            </p:cNvSpPr>
            <p:nvPr/>
          </p:nvSpPr>
          <p:spPr bwMode="auto">
            <a:xfrm>
              <a:off x="1331913" y="2343150"/>
              <a:ext cx="719137" cy="2736850"/>
            </a:xfrm>
            <a:prstGeom prst="rect">
              <a:avLst/>
            </a:prstGeom>
            <a:noFill/>
            <a:ln w="9525">
              <a:solidFill>
                <a:schemeClr val="tx1"/>
              </a:solidFill>
              <a:miter lim="800000"/>
              <a:headEnd/>
              <a:tailEnd/>
            </a:ln>
            <a:effectLst/>
          </p:spPr>
          <p:txBody>
            <a:bodyPr wrap="none" anchor="ctr"/>
            <a:lstStyle/>
            <a:p>
              <a:endParaRPr lang="ja-JP" altLang="en-US"/>
            </a:p>
          </p:txBody>
        </p:sp>
        <p:sp>
          <p:nvSpPr>
            <p:cNvPr id="6" name="Rectangle 5"/>
            <p:cNvSpPr>
              <a:spLocks noChangeArrowheads="1"/>
            </p:cNvSpPr>
            <p:nvPr/>
          </p:nvSpPr>
          <p:spPr bwMode="auto">
            <a:xfrm>
              <a:off x="1403350" y="2416175"/>
              <a:ext cx="576263" cy="1150938"/>
            </a:xfrm>
            <a:prstGeom prst="rect">
              <a:avLst/>
            </a:prstGeom>
            <a:solidFill>
              <a:srgbClr val="CCFFFF"/>
            </a:solidFill>
            <a:ln w="9525">
              <a:solidFill>
                <a:schemeClr val="tx1"/>
              </a:solidFill>
              <a:miter lim="800000"/>
              <a:headEnd/>
              <a:tailEnd/>
            </a:ln>
            <a:effectLst/>
          </p:spPr>
          <p:txBody>
            <a:bodyPr wrap="none" anchor="ctr"/>
            <a:lstStyle/>
            <a:p>
              <a:endParaRPr lang="ja-JP" altLang="en-US"/>
            </a:p>
          </p:txBody>
        </p:sp>
        <p:sp>
          <p:nvSpPr>
            <p:cNvPr id="7" name="Rectangle 6"/>
            <p:cNvSpPr>
              <a:spLocks noChangeArrowheads="1"/>
            </p:cNvSpPr>
            <p:nvPr/>
          </p:nvSpPr>
          <p:spPr bwMode="auto">
            <a:xfrm>
              <a:off x="1403350" y="3711575"/>
              <a:ext cx="576263" cy="1296988"/>
            </a:xfrm>
            <a:prstGeom prst="rect">
              <a:avLst/>
            </a:prstGeom>
            <a:noFill/>
            <a:ln w="9525">
              <a:solidFill>
                <a:schemeClr val="tx1"/>
              </a:solidFill>
              <a:miter lim="800000"/>
              <a:headEnd/>
              <a:tailEnd/>
            </a:ln>
            <a:effectLst/>
          </p:spPr>
          <p:txBody>
            <a:bodyPr wrap="none" anchor="ctr"/>
            <a:lstStyle/>
            <a:p>
              <a:endParaRPr lang="ja-JP" altLang="en-US"/>
            </a:p>
          </p:txBody>
        </p:sp>
        <p:sp>
          <p:nvSpPr>
            <p:cNvPr id="8" name="Rectangle 7"/>
            <p:cNvSpPr>
              <a:spLocks noChangeArrowheads="1"/>
            </p:cNvSpPr>
            <p:nvPr/>
          </p:nvSpPr>
          <p:spPr bwMode="auto">
            <a:xfrm>
              <a:off x="3492500" y="2343150"/>
              <a:ext cx="719138" cy="2736850"/>
            </a:xfrm>
            <a:prstGeom prst="rect">
              <a:avLst/>
            </a:prstGeom>
            <a:noFill/>
            <a:ln w="9525">
              <a:solidFill>
                <a:schemeClr val="tx1"/>
              </a:solidFill>
              <a:miter lim="800000"/>
              <a:headEnd/>
              <a:tailEnd/>
            </a:ln>
            <a:effectLst/>
          </p:spPr>
          <p:txBody>
            <a:bodyPr wrap="none" anchor="ctr"/>
            <a:lstStyle/>
            <a:p>
              <a:endParaRPr lang="ja-JP" altLang="en-US"/>
            </a:p>
          </p:txBody>
        </p:sp>
        <p:sp>
          <p:nvSpPr>
            <p:cNvPr id="9" name="Rectangle 8"/>
            <p:cNvSpPr>
              <a:spLocks noChangeArrowheads="1"/>
            </p:cNvSpPr>
            <p:nvPr/>
          </p:nvSpPr>
          <p:spPr bwMode="auto">
            <a:xfrm>
              <a:off x="3563938" y="2416175"/>
              <a:ext cx="576262" cy="287338"/>
            </a:xfrm>
            <a:prstGeom prst="rect">
              <a:avLst/>
            </a:prstGeom>
            <a:solidFill>
              <a:srgbClr val="0000FF"/>
            </a:solidFill>
            <a:ln w="9525">
              <a:solidFill>
                <a:schemeClr val="tx1"/>
              </a:solidFill>
              <a:miter lim="800000"/>
              <a:headEnd/>
              <a:tailEnd/>
            </a:ln>
            <a:effectLst/>
          </p:spPr>
          <p:txBody>
            <a:bodyPr wrap="none" anchor="ctr"/>
            <a:lstStyle/>
            <a:p>
              <a:endParaRPr lang="ja-JP" altLang="en-US"/>
            </a:p>
          </p:txBody>
        </p:sp>
        <p:sp>
          <p:nvSpPr>
            <p:cNvPr id="10" name="Rectangle 9"/>
            <p:cNvSpPr>
              <a:spLocks noChangeArrowheads="1"/>
            </p:cNvSpPr>
            <p:nvPr/>
          </p:nvSpPr>
          <p:spPr bwMode="auto">
            <a:xfrm>
              <a:off x="3565525" y="2774950"/>
              <a:ext cx="576263" cy="504825"/>
            </a:xfrm>
            <a:prstGeom prst="rect">
              <a:avLst/>
            </a:prstGeom>
            <a:solidFill>
              <a:srgbClr val="00CCFF"/>
            </a:solidFill>
            <a:ln w="9525">
              <a:solidFill>
                <a:schemeClr val="tx1"/>
              </a:solidFill>
              <a:miter lim="800000"/>
              <a:headEnd/>
              <a:tailEnd/>
            </a:ln>
            <a:effectLst/>
          </p:spPr>
          <p:txBody>
            <a:bodyPr wrap="none" anchor="ctr"/>
            <a:lstStyle/>
            <a:p>
              <a:endParaRPr lang="ja-JP" altLang="en-US"/>
            </a:p>
          </p:txBody>
        </p:sp>
        <p:graphicFrame>
          <p:nvGraphicFramePr>
            <p:cNvPr id="11" name="Object 10"/>
            <p:cNvGraphicFramePr>
              <a:graphicFrameLocks noChangeAspect="1"/>
            </p:cNvGraphicFramePr>
            <p:nvPr>
              <p:ph idx="1"/>
            </p:nvPr>
          </p:nvGraphicFramePr>
          <p:xfrm>
            <a:off x="923925" y="2774950"/>
            <a:ext cx="288925" cy="433388"/>
          </p:xfrm>
          <a:graphic>
            <a:graphicData uri="http://schemas.openxmlformats.org/presentationml/2006/ole">
              <p:oleObj spid="_x0000_s1026" name="数式" r:id="rId3" imgW="0" imgH="0" progId="Equation.3">
                <p:embed/>
              </p:oleObj>
            </a:graphicData>
          </a:graphic>
        </p:graphicFrame>
        <p:graphicFrame>
          <p:nvGraphicFramePr>
            <p:cNvPr id="12" name="Object 14"/>
            <p:cNvGraphicFramePr>
              <a:graphicFrameLocks noChangeAspect="1"/>
            </p:cNvGraphicFramePr>
            <p:nvPr/>
          </p:nvGraphicFramePr>
          <p:xfrm>
            <a:off x="900113" y="4143375"/>
            <a:ext cx="336550" cy="433388"/>
          </p:xfrm>
          <a:graphic>
            <a:graphicData uri="http://schemas.openxmlformats.org/presentationml/2006/ole">
              <p:oleObj spid="_x0000_s1027" name="数式" r:id="rId4" imgW="0" imgH="0" progId="Equation.3">
                <p:embed/>
              </p:oleObj>
            </a:graphicData>
          </a:graphic>
        </p:graphicFrame>
        <p:sp>
          <p:nvSpPr>
            <p:cNvPr id="13" name="Rectangle 15"/>
            <p:cNvSpPr>
              <a:spLocks noChangeArrowheads="1"/>
            </p:cNvSpPr>
            <p:nvPr/>
          </p:nvSpPr>
          <p:spPr bwMode="auto">
            <a:xfrm>
              <a:off x="3565525" y="3351213"/>
              <a:ext cx="576263" cy="936625"/>
            </a:xfrm>
            <a:prstGeom prst="rect">
              <a:avLst/>
            </a:prstGeom>
            <a:solidFill>
              <a:srgbClr val="99CCFF"/>
            </a:solidFill>
            <a:ln w="9525">
              <a:solidFill>
                <a:schemeClr val="tx1"/>
              </a:solidFill>
              <a:miter lim="800000"/>
              <a:headEnd/>
              <a:tailEnd/>
            </a:ln>
            <a:effectLst/>
          </p:spPr>
          <p:txBody>
            <a:bodyPr wrap="none" anchor="ctr"/>
            <a:lstStyle/>
            <a:p>
              <a:endParaRPr lang="ja-JP" altLang="en-US"/>
            </a:p>
          </p:txBody>
        </p:sp>
        <p:sp>
          <p:nvSpPr>
            <p:cNvPr id="14" name="Rectangle 16"/>
            <p:cNvSpPr>
              <a:spLocks noChangeArrowheads="1"/>
            </p:cNvSpPr>
            <p:nvPr/>
          </p:nvSpPr>
          <p:spPr bwMode="auto">
            <a:xfrm>
              <a:off x="3565525" y="4359275"/>
              <a:ext cx="576263" cy="649288"/>
            </a:xfrm>
            <a:prstGeom prst="rect">
              <a:avLst/>
            </a:prstGeom>
            <a:noFill/>
            <a:ln w="9525">
              <a:solidFill>
                <a:schemeClr val="tx1"/>
              </a:solidFill>
              <a:miter lim="800000"/>
              <a:headEnd/>
              <a:tailEnd/>
            </a:ln>
            <a:effectLst/>
          </p:spPr>
          <p:txBody>
            <a:bodyPr wrap="none" anchor="ctr"/>
            <a:lstStyle/>
            <a:p>
              <a:endParaRPr lang="ja-JP" altLang="en-US"/>
            </a:p>
          </p:txBody>
        </p:sp>
        <p:sp>
          <p:nvSpPr>
            <p:cNvPr id="15" name="Line 17"/>
            <p:cNvSpPr>
              <a:spLocks noChangeShapeType="1"/>
            </p:cNvSpPr>
            <p:nvPr/>
          </p:nvSpPr>
          <p:spPr bwMode="auto">
            <a:xfrm flipV="1">
              <a:off x="3565525" y="4359275"/>
              <a:ext cx="574675" cy="649288"/>
            </a:xfrm>
            <a:prstGeom prst="line">
              <a:avLst/>
            </a:prstGeom>
            <a:noFill/>
            <a:ln w="28575">
              <a:solidFill>
                <a:srgbClr val="FF0000"/>
              </a:solidFill>
              <a:round/>
              <a:headEnd/>
              <a:tailEnd/>
            </a:ln>
            <a:effectLst/>
          </p:spPr>
          <p:txBody>
            <a:bodyPr/>
            <a:lstStyle/>
            <a:p>
              <a:endParaRPr lang="ja-JP" altLang="en-US"/>
            </a:p>
          </p:txBody>
        </p:sp>
        <p:sp>
          <p:nvSpPr>
            <p:cNvPr id="16" name="Rectangle 19"/>
            <p:cNvSpPr>
              <a:spLocks noChangeArrowheads="1"/>
            </p:cNvSpPr>
            <p:nvPr/>
          </p:nvSpPr>
          <p:spPr bwMode="auto">
            <a:xfrm>
              <a:off x="4716463" y="3424238"/>
              <a:ext cx="576262" cy="863600"/>
            </a:xfrm>
            <a:prstGeom prst="rect">
              <a:avLst/>
            </a:prstGeom>
            <a:solidFill>
              <a:srgbClr val="99CCFF"/>
            </a:solidFill>
            <a:ln w="9525">
              <a:solidFill>
                <a:schemeClr val="tx1"/>
              </a:solidFill>
              <a:miter lim="800000"/>
              <a:headEnd/>
              <a:tailEnd/>
            </a:ln>
            <a:effectLst/>
          </p:spPr>
          <p:txBody>
            <a:bodyPr wrap="none" anchor="ctr"/>
            <a:lstStyle/>
            <a:p>
              <a:endParaRPr lang="ja-JP" altLang="en-US"/>
            </a:p>
          </p:txBody>
        </p:sp>
        <p:sp>
          <p:nvSpPr>
            <p:cNvPr id="17" name="Line 18"/>
            <p:cNvSpPr>
              <a:spLocks noChangeShapeType="1"/>
            </p:cNvSpPr>
            <p:nvPr/>
          </p:nvSpPr>
          <p:spPr bwMode="auto">
            <a:xfrm>
              <a:off x="900113" y="3640138"/>
              <a:ext cx="7488237" cy="0"/>
            </a:xfrm>
            <a:prstGeom prst="line">
              <a:avLst/>
            </a:prstGeom>
            <a:noFill/>
            <a:ln w="9525">
              <a:solidFill>
                <a:schemeClr val="tx1"/>
              </a:solidFill>
              <a:prstDash val="dash"/>
              <a:round/>
              <a:headEnd/>
              <a:tailEnd/>
            </a:ln>
            <a:effectLst/>
          </p:spPr>
          <p:txBody>
            <a:bodyPr/>
            <a:lstStyle/>
            <a:p>
              <a:endParaRPr lang="ja-JP" altLang="en-US"/>
            </a:p>
          </p:txBody>
        </p:sp>
        <p:sp>
          <p:nvSpPr>
            <p:cNvPr id="18" name="AutoShape 21"/>
            <p:cNvSpPr>
              <a:spLocks/>
            </p:cNvSpPr>
            <p:nvPr/>
          </p:nvSpPr>
          <p:spPr bwMode="auto">
            <a:xfrm>
              <a:off x="5292725" y="3640138"/>
              <a:ext cx="215900" cy="647700"/>
            </a:xfrm>
            <a:prstGeom prst="rightBrace">
              <a:avLst>
                <a:gd name="adj1" fmla="val 25000"/>
                <a:gd name="adj2" fmla="val 50000"/>
              </a:avLst>
            </a:prstGeom>
            <a:noFill/>
            <a:ln w="9525">
              <a:solidFill>
                <a:schemeClr val="tx1"/>
              </a:solidFill>
              <a:round/>
              <a:headEnd/>
              <a:tailEnd/>
            </a:ln>
            <a:effectLst/>
          </p:spPr>
          <p:txBody>
            <a:bodyPr wrap="none" anchor="ctr"/>
            <a:lstStyle/>
            <a:p>
              <a:pPr algn="ctr"/>
              <a:endParaRPr lang="ja-JP" altLang="ja-JP"/>
            </a:p>
          </p:txBody>
        </p:sp>
        <p:sp>
          <p:nvSpPr>
            <p:cNvPr id="19" name="Text Box 22"/>
            <p:cNvSpPr txBox="1">
              <a:spLocks noChangeArrowheads="1"/>
            </p:cNvSpPr>
            <p:nvPr/>
          </p:nvSpPr>
          <p:spPr bwMode="auto">
            <a:xfrm>
              <a:off x="5508625" y="3789363"/>
              <a:ext cx="720725" cy="366712"/>
            </a:xfrm>
            <a:prstGeom prst="rect">
              <a:avLst/>
            </a:prstGeom>
            <a:noFill/>
            <a:ln w="9525">
              <a:noFill/>
              <a:miter lim="800000"/>
              <a:headEnd/>
              <a:tailEnd/>
            </a:ln>
            <a:effectLst/>
          </p:spPr>
          <p:txBody>
            <a:bodyPr>
              <a:spAutoFit/>
            </a:bodyPr>
            <a:lstStyle/>
            <a:p>
              <a:pPr>
                <a:spcBef>
                  <a:spcPct val="50000"/>
                </a:spcBef>
              </a:pPr>
              <a:r>
                <a:rPr lang="ja-JP" altLang="en-US"/>
                <a:t>削除</a:t>
              </a:r>
            </a:p>
          </p:txBody>
        </p:sp>
        <p:sp>
          <p:nvSpPr>
            <p:cNvPr id="20" name="Rectangle 23"/>
            <p:cNvSpPr>
              <a:spLocks noChangeArrowheads="1"/>
            </p:cNvSpPr>
            <p:nvPr/>
          </p:nvSpPr>
          <p:spPr bwMode="auto">
            <a:xfrm>
              <a:off x="7021513" y="2343150"/>
              <a:ext cx="719137" cy="1296988"/>
            </a:xfrm>
            <a:prstGeom prst="rect">
              <a:avLst/>
            </a:prstGeom>
            <a:noFill/>
            <a:ln w="9525">
              <a:solidFill>
                <a:schemeClr val="tx1"/>
              </a:solidFill>
              <a:miter lim="800000"/>
              <a:headEnd/>
              <a:tailEnd/>
            </a:ln>
            <a:effectLst/>
          </p:spPr>
          <p:txBody>
            <a:bodyPr wrap="none" anchor="ctr"/>
            <a:lstStyle/>
            <a:p>
              <a:endParaRPr lang="ja-JP" altLang="en-US"/>
            </a:p>
          </p:txBody>
        </p:sp>
        <p:sp>
          <p:nvSpPr>
            <p:cNvPr id="21" name="Rectangle 24"/>
            <p:cNvSpPr>
              <a:spLocks noChangeArrowheads="1"/>
            </p:cNvSpPr>
            <p:nvPr/>
          </p:nvSpPr>
          <p:spPr bwMode="auto">
            <a:xfrm>
              <a:off x="7092950" y="2416175"/>
              <a:ext cx="576263" cy="287338"/>
            </a:xfrm>
            <a:prstGeom prst="rect">
              <a:avLst/>
            </a:prstGeom>
            <a:solidFill>
              <a:srgbClr val="0000FF"/>
            </a:solidFill>
            <a:ln w="9525">
              <a:solidFill>
                <a:schemeClr val="tx1"/>
              </a:solidFill>
              <a:miter lim="800000"/>
              <a:headEnd/>
              <a:tailEnd/>
            </a:ln>
            <a:effectLst/>
          </p:spPr>
          <p:txBody>
            <a:bodyPr wrap="none" anchor="ctr"/>
            <a:lstStyle/>
            <a:p>
              <a:endParaRPr lang="ja-JP" altLang="en-US"/>
            </a:p>
          </p:txBody>
        </p:sp>
        <p:sp>
          <p:nvSpPr>
            <p:cNvPr id="22" name="Rectangle 25"/>
            <p:cNvSpPr>
              <a:spLocks noChangeArrowheads="1"/>
            </p:cNvSpPr>
            <p:nvPr/>
          </p:nvSpPr>
          <p:spPr bwMode="auto">
            <a:xfrm>
              <a:off x="7094538" y="2774950"/>
              <a:ext cx="576262" cy="504825"/>
            </a:xfrm>
            <a:prstGeom prst="rect">
              <a:avLst/>
            </a:prstGeom>
            <a:solidFill>
              <a:srgbClr val="00CCFF"/>
            </a:solidFill>
            <a:ln w="9525">
              <a:solidFill>
                <a:schemeClr val="tx1"/>
              </a:solidFill>
              <a:miter lim="800000"/>
              <a:headEnd/>
              <a:tailEnd/>
            </a:ln>
            <a:effectLst/>
          </p:spPr>
          <p:txBody>
            <a:bodyPr wrap="none" anchor="ctr"/>
            <a:lstStyle/>
            <a:p>
              <a:endParaRPr lang="ja-JP" altLang="en-US"/>
            </a:p>
          </p:txBody>
        </p:sp>
        <p:sp>
          <p:nvSpPr>
            <p:cNvPr id="23" name="Rectangle 26"/>
            <p:cNvSpPr>
              <a:spLocks noChangeArrowheads="1"/>
            </p:cNvSpPr>
            <p:nvPr/>
          </p:nvSpPr>
          <p:spPr bwMode="auto">
            <a:xfrm>
              <a:off x="7094538" y="3351213"/>
              <a:ext cx="576262" cy="215900"/>
            </a:xfrm>
            <a:prstGeom prst="rect">
              <a:avLst/>
            </a:prstGeom>
            <a:solidFill>
              <a:srgbClr val="99CCFF"/>
            </a:solidFill>
            <a:ln w="9525">
              <a:solidFill>
                <a:schemeClr val="tx1"/>
              </a:solidFill>
              <a:miter lim="800000"/>
              <a:headEnd/>
              <a:tailEnd/>
            </a:ln>
            <a:effectLst/>
          </p:spPr>
          <p:txBody>
            <a:bodyPr wrap="none" anchor="ctr"/>
            <a:lstStyle/>
            <a:p>
              <a:endParaRPr lang="ja-JP" altLang="en-US"/>
            </a:p>
          </p:txBody>
        </p:sp>
        <p:graphicFrame>
          <p:nvGraphicFramePr>
            <p:cNvPr id="24" name="Object 30"/>
            <p:cNvGraphicFramePr>
              <a:graphicFrameLocks noChangeAspect="1"/>
            </p:cNvGraphicFramePr>
            <p:nvPr/>
          </p:nvGraphicFramePr>
          <p:xfrm>
            <a:off x="3132138" y="2424113"/>
            <a:ext cx="311150" cy="207962"/>
          </p:xfrm>
          <a:graphic>
            <a:graphicData uri="http://schemas.openxmlformats.org/presentationml/2006/ole">
              <p:oleObj spid="_x0000_s1028" name="数式" r:id="rId5" imgW="0" imgH="0" progId="Equation.3">
                <p:embed/>
              </p:oleObj>
            </a:graphicData>
          </a:graphic>
        </p:graphicFrame>
        <p:graphicFrame>
          <p:nvGraphicFramePr>
            <p:cNvPr id="25" name="Object 34"/>
            <p:cNvGraphicFramePr>
              <a:graphicFrameLocks noChangeAspect="1"/>
            </p:cNvGraphicFramePr>
            <p:nvPr/>
          </p:nvGraphicFramePr>
          <p:xfrm>
            <a:off x="3121025" y="2927350"/>
            <a:ext cx="334963" cy="207963"/>
          </p:xfrm>
          <a:graphic>
            <a:graphicData uri="http://schemas.openxmlformats.org/presentationml/2006/ole">
              <p:oleObj spid="_x0000_s1029" name="数式" r:id="rId6" imgW="0" imgH="0" progId="Equation.3">
                <p:embed/>
              </p:oleObj>
            </a:graphicData>
          </a:graphic>
        </p:graphicFrame>
        <p:graphicFrame>
          <p:nvGraphicFramePr>
            <p:cNvPr id="26" name="Object 37"/>
            <p:cNvGraphicFramePr>
              <a:graphicFrameLocks noChangeAspect="1"/>
            </p:cNvGraphicFramePr>
            <p:nvPr/>
          </p:nvGraphicFramePr>
          <p:xfrm>
            <a:off x="3132138" y="3633788"/>
            <a:ext cx="334962" cy="220662"/>
          </p:xfrm>
          <a:graphic>
            <a:graphicData uri="http://schemas.openxmlformats.org/presentationml/2006/ole">
              <p:oleObj spid="_x0000_s1030" name="数式" r:id="rId7" imgW="0" imgH="0" progId="Equation.3">
                <p:embed/>
              </p:oleObj>
            </a:graphicData>
          </a:graphic>
        </p:graphicFrame>
        <p:graphicFrame>
          <p:nvGraphicFramePr>
            <p:cNvPr id="27" name="Object 40"/>
            <p:cNvGraphicFramePr>
              <a:graphicFrameLocks noChangeAspect="1"/>
            </p:cNvGraphicFramePr>
            <p:nvPr/>
          </p:nvGraphicFramePr>
          <p:xfrm>
            <a:off x="3132138" y="4578350"/>
            <a:ext cx="334962" cy="207963"/>
          </p:xfrm>
          <a:graphic>
            <a:graphicData uri="http://schemas.openxmlformats.org/presentationml/2006/ole">
              <p:oleObj spid="_x0000_s1031" name="数式" r:id="rId8" imgW="0" imgH="0" progId="Equation.3">
                <p:embed/>
              </p:oleObj>
            </a:graphicData>
          </a:graphic>
        </p:graphicFrame>
        <p:sp>
          <p:nvSpPr>
            <p:cNvPr id="28" name="AutoShape 41"/>
            <p:cNvSpPr>
              <a:spLocks noChangeArrowheads="1"/>
            </p:cNvSpPr>
            <p:nvPr/>
          </p:nvSpPr>
          <p:spPr bwMode="auto">
            <a:xfrm>
              <a:off x="2411413" y="3495675"/>
              <a:ext cx="431800" cy="287338"/>
            </a:xfrm>
            <a:prstGeom prst="rightArrow">
              <a:avLst>
                <a:gd name="adj1" fmla="val 50000"/>
                <a:gd name="adj2" fmla="val 37569"/>
              </a:avLst>
            </a:prstGeom>
            <a:solidFill>
              <a:schemeClr val="accent1"/>
            </a:solidFill>
            <a:ln w="9525">
              <a:solidFill>
                <a:schemeClr val="tx1"/>
              </a:solidFill>
              <a:miter lim="800000"/>
              <a:headEnd/>
              <a:tailEnd/>
            </a:ln>
            <a:effectLst/>
          </p:spPr>
          <p:txBody>
            <a:bodyPr wrap="none" anchor="ctr"/>
            <a:lstStyle/>
            <a:p>
              <a:endParaRPr lang="ja-JP" altLang="en-US"/>
            </a:p>
          </p:txBody>
        </p:sp>
        <p:sp>
          <p:nvSpPr>
            <p:cNvPr id="29" name="AutoShape 42"/>
            <p:cNvSpPr>
              <a:spLocks noChangeArrowheads="1"/>
            </p:cNvSpPr>
            <p:nvPr/>
          </p:nvSpPr>
          <p:spPr bwMode="auto">
            <a:xfrm>
              <a:off x="6156325" y="3495675"/>
              <a:ext cx="431800" cy="287338"/>
            </a:xfrm>
            <a:prstGeom prst="rightArrow">
              <a:avLst>
                <a:gd name="adj1" fmla="val 50000"/>
                <a:gd name="adj2" fmla="val 37569"/>
              </a:avLst>
            </a:prstGeom>
            <a:solidFill>
              <a:schemeClr val="accent1"/>
            </a:solidFill>
            <a:ln w="9525">
              <a:solidFill>
                <a:schemeClr val="tx1"/>
              </a:solidFill>
              <a:miter lim="800000"/>
              <a:headEnd/>
              <a:tailEnd/>
            </a:ln>
            <a:effectLst/>
          </p:spPr>
          <p:txBody>
            <a:bodyPr wrap="none" anchor="ctr"/>
            <a:lstStyle/>
            <a:p>
              <a:endParaRPr lang="ja-JP" altLang="en-US"/>
            </a:p>
          </p:txBody>
        </p:sp>
        <p:sp>
          <p:nvSpPr>
            <p:cNvPr id="30" name="Text Box 43"/>
            <p:cNvSpPr txBox="1">
              <a:spLocks noChangeArrowheads="1"/>
            </p:cNvSpPr>
            <p:nvPr/>
          </p:nvSpPr>
          <p:spPr bwMode="auto">
            <a:xfrm>
              <a:off x="1763713" y="5151438"/>
              <a:ext cx="2087562" cy="366712"/>
            </a:xfrm>
            <a:prstGeom prst="rect">
              <a:avLst/>
            </a:prstGeom>
            <a:noFill/>
            <a:ln w="9525">
              <a:noFill/>
              <a:miter lim="800000"/>
              <a:headEnd/>
              <a:tailEnd/>
            </a:ln>
            <a:effectLst/>
          </p:spPr>
          <p:txBody>
            <a:bodyPr>
              <a:spAutoFit/>
            </a:bodyPr>
            <a:lstStyle/>
            <a:p>
              <a:pPr>
                <a:spcBef>
                  <a:spcPct val="50000"/>
                </a:spcBef>
              </a:pPr>
              <a:r>
                <a:rPr lang="ja-JP" altLang="en-US"/>
                <a:t>非優劣ランクソート</a:t>
              </a:r>
            </a:p>
          </p:txBody>
        </p:sp>
        <p:sp>
          <p:nvSpPr>
            <p:cNvPr id="31" name="Text Box 44"/>
            <p:cNvSpPr txBox="1">
              <a:spLocks noChangeArrowheads="1"/>
            </p:cNvSpPr>
            <p:nvPr/>
          </p:nvSpPr>
          <p:spPr bwMode="auto">
            <a:xfrm>
              <a:off x="5219700" y="4365625"/>
              <a:ext cx="2087563" cy="366713"/>
            </a:xfrm>
            <a:prstGeom prst="rect">
              <a:avLst/>
            </a:prstGeom>
            <a:noFill/>
            <a:ln w="9525">
              <a:noFill/>
              <a:miter lim="800000"/>
              <a:headEnd/>
              <a:tailEnd/>
            </a:ln>
            <a:effectLst/>
          </p:spPr>
          <p:txBody>
            <a:bodyPr>
              <a:spAutoFit/>
            </a:bodyPr>
            <a:lstStyle/>
            <a:p>
              <a:pPr algn="ctr">
                <a:spcBef>
                  <a:spcPct val="50000"/>
                </a:spcBef>
              </a:pPr>
              <a:r>
                <a:rPr lang="ja-JP" altLang="en-US"/>
                <a:t>混雑距離ソート</a:t>
              </a:r>
            </a:p>
          </p:txBody>
        </p:sp>
        <p:graphicFrame>
          <p:nvGraphicFramePr>
            <p:cNvPr id="32" name="Object 46"/>
            <p:cNvGraphicFramePr>
              <a:graphicFrameLocks noChangeAspect="1"/>
            </p:cNvGraphicFramePr>
            <p:nvPr/>
          </p:nvGraphicFramePr>
          <p:xfrm>
            <a:off x="7138988" y="1916113"/>
            <a:ext cx="457200" cy="433387"/>
          </p:xfrm>
          <a:graphic>
            <a:graphicData uri="http://schemas.openxmlformats.org/presentationml/2006/ole">
              <p:oleObj spid="_x0000_s1032" name="数式" r:id="rId9" imgW="0" imgH="0" progId="Equation.3">
                <p:embed/>
              </p:oleObj>
            </a:graphicData>
          </a:graphic>
        </p:graphicFrame>
        <p:sp>
          <p:nvSpPr>
            <p:cNvPr id="33" name="Text Box 47"/>
            <p:cNvSpPr txBox="1">
              <a:spLocks noChangeArrowheads="1"/>
            </p:cNvSpPr>
            <p:nvPr/>
          </p:nvSpPr>
          <p:spPr bwMode="auto">
            <a:xfrm>
              <a:off x="1042988" y="5654675"/>
              <a:ext cx="3816350" cy="366713"/>
            </a:xfrm>
            <a:prstGeom prst="rect">
              <a:avLst/>
            </a:prstGeom>
            <a:noFill/>
            <a:ln w="9525">
              <a:noFill/>
              <a:miter lim="800000"/>
              <a:headEnd/>
              <a:tailEnd/>
            </a:ln>
            <a:effectLst/>
          </p:spPr>
          <p:txBody>
            <a:bodyPr>
              <a:spAutoFit/>
            </a:bodyPr>
            <a:lstStyle/>
            <a:p>
              <a:pPr>
                <a:spcBef>
                  <a:spcPct val="50000"/>
                </a:spcBef>
              </a:pPr>
              <a:r>
                <a:rPr lang="ja-JP" altLang="en-US"/>
                <a:t>ランクが低いものから優先的に選ぶ</a:t>
              </a:r>
            </a:p>
          </p:txBody>
        </p:sp>
        <p:sp>
          <p:nvSpPr>
            <p:cNvPr id="34" name="Text Box 48"/>
            <p:cNvSpPr txBox="1">
              <a:spLocks noChangeArrowheads="1"/>
            </p:cNvSpPr>
            <p:nvPr/>
          </p:nvSpPr>
          <p:spPr bwMode="auto">
            <a:xfrm>
              <a:off x="5148263" y="4797425"/>
              <a:ext cx="2447925" cy="915988"/>
            </a:xfrm>
            <a:prstGeom prst="rect">
              <a:avLst/>
            </a:prstGeom>
            <a:noFill/>
            <a:ln w="9525">
              <a:noFill/>
              <a:miter lim="800000"/>
              <a:headEnd/>
              <a:tailEnd/>
            </a:ln>
            <a:effectLst/>
          </p:spPr>
          <p:txBody>
            <a:bodyPr>
              <a:spAutoFit/>
            </a:bodyPr>
            <a:lstStyle/>
            <a:p>
              <a:pPr>
                <a:spcBef>
                  <a:spcPct val="50000"/>
                </a:spcBef>
              </a:pPr>
              <a:r>
                <a:rPr lang="ja-JP" altLang="en-US"/>
                <a:t>混雑距離が大きいもの（密度が低い）ものから優先的に選択</a:t>
              </a:r>
            </a:p>
          </p:txBody>
        </p:sp>
        <p:sp>
          <p:nvSpPr>
            <p:cNvPr id="35" name="AutoShape 49"/>
            <p:cNvSpPr>
              <a:spLocks/>
            </p:cNvSpPr>
            <p:nvPr/>
          </p:nvSpPr>
          <p:spPr bwMode="auto">
            <a:xfrm>
              <a:off x="5292725" y="3644900"/>
              <a:ext cx="215900" cy="647700"/>
            </a:xfrm>
            <a:prstGeom prst="rightBrace">
              <a:avLst>
                <a:gd name="adj1" fmla="val 25000"/>
                <a:gd name="adj2" fmla="val 50000"/>
              </a:avLst>
            </a:prstGeom>
            <a:noFill/>
            <a:ln w="9525">
              <a:solidFill>
                <a:schemeClr val="tx1"/>
              </a:solidFill>
              <a:round/>
              <a:headEnd/>
              <a:tailEnd/>
            </a:ln>
            <a:effectLst/>
          </p:spPr>
          <p:txBody>
            <a:bodyPr wrap="none" anchor="ctr"/>
            <a:lstStyle/>
            <a:p>
              <a:pPr algn="ctr"/>
              <a:endParaRPr lang="ja-JP" altLang="ja-JP"/>
            </a:p>
          </p:txBody>
        </p:sp>
        <p:sp>
          <p:nvSpPr>
            <p:cNvPr id="36" name="Text Box 50"/>
            <p:cNvSpPr txBox="1">
              <a:spLocks noChangeArrowheads="1"/>
            </p:cNvSpPr>
            <p:nvPr/>
          </p:nvSpPr>
          <p:spPr bwMode="auto">
            <a:xfrm>
              <a:off x="5508625" y="3794125"/>
              <a:ext cx="720725" cy="366713"/>
            </a:xfrm>
            <a:prstGeom prst="rect">
              <a:avLst/>
            </a:prstGeom>
            <a:noFill/>
            <a:ln w="9525">
              <a:noFill/>
              <a:miter lim="800000"/>
              <a:headEnd/>
              <a:tailEnd/>
            </a:ln>
            <a:effectLst/>
          </p:spPr>
          <p:txBody>
            <a:bodyPr>
              <a:spAutoFit/>
            </a:bodyPr>
            <a:lstStyle/>
            <a:p>
              <a:pPr>
                <a:spcBef>
                  <a:spcPct val="50000"/>
                </a:spcBef>
              </a:pPr>
              <a:r>
                <a:rPr lang="ja-JP" altLang="en-US"/>
                <a:t>削除</a:t>
              </a: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6.4.6</a:t>
            </a:r>
            <a:r>
              <a:rPr lang="ja-JP" altLang="en-US" dirty="0" smtClean="0"/>
              <a:t> </a:t>
            </a:r>
            <a:r>
              <a:rPr lang="en-US" altLang="ja-JP" dirty="0" smtClean="0"/>
              <a:t>Simulation Result</a:t>
            </a:r>
            <a:endParaRPr kumimoji="1" lang="ja-JP" altLang="en-US" dirty="0"/>
          </a:p>
        </p:txBody>
      </p:sp>
      <p:sp>
        <p:nvSpPr>
          <p:cNvPr id="3" name="コンテンツ プレースホルダ 2"/>
          <p:cNvSpPr>
            <a:spLocks noGrp="1"/>
          </p:cNvSpPr>
          <p:nvPr>
            <p:ph idx="1"/>
          </p:nvPr>
        </p:nvSpPr>
        <p:spPr>
          <a:xfrm>
            <a:off x="323528" y="2132856"/>
            <a:ext cx="5184576" cy="2808312"/>
          </a:xfrm>
        </p:spPr>
        <p:txBody>
          <a:bodyPr/>
          <a:lstStyle/>
          <a:p>
            <a:pPr>
              <a:buNone/>
            </a:pPr>
            <a:r>
              <a:rPr kumimoji="1" lang="ja-JP" altLang="en-US" sz="2000" dirty="0" smtClean="0"/>
              <a:t>・</a:t>
            </a:r>
            <a:r>
              <a:rPr kumimoji="1" lang="en-US" altLang="ja-JP" sz="2000" dirty="0" smtClean="0"/>
              <a:t>Size of </a:t>
            </a:r>
            <a:r>
              <a:rPr lang="en-US" altLang="ja-JP" sz="2000" dirty="0" smtClean="0"/>
              <a:t>p</a:t>
            </a:r>
            <a:r>
              <a:rPr kumimoji="1" lang="en-US" altLang="ja-JP" sz="2000" dirty="0" smtClean="0"/>
              <a:t>opulation</a:t>
            </a:r>
            <a:r>
              <a:rPr kumimoji="1" lang="ja-JP" altLang="en-US" sz="2000" dirty="0" smtClean="0"/>
              <a:t>：</a:t>
            </a:r>
            <a:r>
              <a:rPr kumimoji="1" lang="en-US" altLang="ja-JP" sz="2000" dirty="0" smtClean="0"/>
              <a:t> 32</a:t>
            </a:r>
          </a:p>
          <a:p>
            <a:pPr>
              <a:buNone/>
            </a:pPr>
            <a:r>
              <a:rPr kumimoji="1" lang="ja-JP" altLang="en-US" sz="2000" dirty="0" smtClean="0"/>
              <a:t>・</a:t>
            </a:r>
            <a:r>
              <a:rPr kumimoji="1" lang="en-US" altLang="ja-JP" sz="2000" dirty="0" smtClean="0"/>
              <a:t>Size of external pop.: 8</a:t>
            </a:r>
          </a:p>
          <a:p>
            <a:pPr>
              <a:buNone/>
            </a:pPr>
            <a:r>
              <a:rPr lang="ja-JP" altLang="en-US" sz="2000" dirty="0" smtClean="0"/>
              <a:t>他パラメータは前のセクションと同一</a:t>
            </a:r>
            <a:endParaRPr lang="en-US" altLang="ja-JP" sz="2000" dirty="0" smtClean="0"/>
          </a:p>
          <a:p>
            <a:pPr>
              <a:buNone/>
            </a:pPr>
            <a:endParaRPr lang="en-US" altLang="ja-JP" sz="2000" dirty="0" smtClean="0"/>
          </a:p>
          <a:p>
            <a:pPr>
              <a:buNone/>
            </a:pPr>
            <a:r>
              <a:rPr lang="ja-JP" altLang="en-US" sz="2000" dirty="0" smtClean="0"/>
              <a:t>結果として</a:t>
            </a:r>
            <a:endParaRPr lang="en-US" altLang="ja-JP" sz="2000" dirty="0" smtClean="0"/>
          </a:p>
          <a:p>
            <a:pPr>
              <a:buNone/>
            </a:pPr>
            <a:r>
              <a:rPr lang="en-US" altLang="ja-JP" sz="2000" dirty="0" smtClean="0"/>
              <a:t>mutation</a:t>
            </a:r>
            <a:r>
              <a:rPr lang="ja-JP" altLang="en-US" sz="2000" dirty="0" smtClean="0"/>
              <a:t>オペレータを含む</a:t>
            </a:r>
            <a:r>
              <a:rPr lang="en-US" altLang="ja-JP" sz="2000" dirty="0" smtClean="0"/>
              <a:t>SPEA</a:t>
            </a:r>
            <a:r>
              <a:rPr lang="ja-JP" altLang="en-US" sz="2000" dirty="0" smtClean="0"/>
              <a:t>は</a:t>
            </a:r>
            <a:endParaRPr lang="en-US" altLang="ja-JP" sz="2000" dirty="0" smtClean="0"/>
          </a:p>
          <a:p>
            <a:pPr>
              <a:buNone/>
            </a:pPr>
            <a:r>
              <a:rPr lang="ja-JP" altLang="en-US" sz="2000" dirty="0" smtClean="0"/>
              <a:t>パレート最適面上の解を広く求めることが可能</a:t>
            </a:r>
            <a:endParaRPr lang="en-US" altLang="ja-JP" sz="2000" dirty="0" smtClean="0"/>
          </a:p>
          <a:p>
            <a:pPr>
              <a:buNone/>
            </a:pPr>
            <a:endParaRPr kumimoji="1" lang="en-US" altLang="ja-JP" sz="2000" dirty="0" smtClean="0"/>
          </a:p>
          <a:p>
            <a:pPr>
              <a:buNone/>
            </a:pPr>
            <a:endParaRPr kumimoji="1" lang="en-US" altLang="ja-JP" sz="2000" dirty="0" smtClean="0"/>
          </a:p>
          <a:p>
            <a:pPr>
              <a:buNone/>
            </a:pPr>
            <a:endParaRPr kumimoji="1" lang="ja-JP" altLang="en-US" dirty="0"/>
          </a:p>
        </p:txBody>
      </p:sp>
      <p:pic>
        <p:nvPicPr>
          <p:cNvPr id="37890" name="Picture 2"/>
          <p:cNvPicPr>
            <a:picLocks noChangeAspect="1" noChangeArrowheads="1"/>
          </p:cNvPicPr>
          <p:nvPr/>
        </p:nvPicPr>
        <p:blipFill>
          <a:blip r:embed="rId2" cstate="print"/>
          <a:srcRect/>
          <a:stretch>
            <a:fillRect/>
          </a:stretch>
        </p:blipFill>
        <p:spPr bwMode="auto">
          <a:xfrm>
            <a:off x="5588620" y="2204864"/>
            <a:ext cx="3171304" cy="2783900"/>
          </a:xfrm>
          <a:prstGeom prst="rect">
            <a:avLst/>
          </a:prstGeom>
          <a:noFill/>
          <a:ln w="9525">
            <a:noFill/>
            <a:miter lim="800000"/>
            <a:headEnd/>
            <a:tailEnd/>
          </a:ln>
        </p:spPr>
      </p:pic>
      <p:sp>
        <p:nvSpPr>
          <p:cNvPr id="5" name="テキスト ボックス 4"/>
          <p:cNvSpPr txBox="1"/>
          <p:nvPr/>
        </p:nvSpPr>
        <p:spPr>
          <a:xfrm>
            <a:off x="5796136" y="5085184"/>
            <a:ext cx="3168352" cy="646331"/>
          </a:xfrm>
          <a:prstGeom prst="rect">
            <a:avLst/>
          </a:prstGeom>
          <a:noFill/>
        </p:spPr>
        <p:txBody>
          <a:bodyPr wrap="square" rtlCol="0">
            <a:spAutoFit/>
          </a:bodyPr>
          <a:lstStyle/>
          <a:p>
            <a:r>
              <a:rPr kumimoji="1" lang="en-US" altLang="ja-JP" dirty="0" smtClean="0"/>
              <a:t>500gen.                       </a:t>
            </a:r>
            <a:r>
              <a:rPr kumimoji="1" lang="ja-JP" altLang="en-US" dirty="0" smtClean="0"/>
              <a:t>の非支配解をプロット</a:t>
            </a:r>
            <a:endParaRPr kumimoji="1" lang="ja-JP" altLang="en-US" dirty="0"/>
          </a:p>
        </p:txBody>
      </p:sp>
      <p:pic>
        <p:nvPicPr>
          <p:cNvPr id="6" name="Picture 19"/>
          <p:cNvPicPr>
            <a:picLocks noChangeAspect="1" noChangeArrowheads="1"/>
          </p:cNvPicPr>
          <p:nvPr/>
        </p:nvPicPr>
        <p:blipFill>
          <a:blip r:embed="rId3" cstate="print"/>
          <a:srcRect/>
          <a:stretch>
            <a:fillRect/>
          </a:stretch>
        </p:blipFill>
        <p:spPr bwMode="auto">
          <a:xfrm>
            <a:off x="6773814" y="5085184"/>
            <a:ext cx="1047054" cy="3600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6.4.3</a:t>
            </a:r>
            <a:r>
              <a:rPr kumimoji="1" lang="ja-JP" altLang="en-US" dirty="0" err="1" smtClean="0"/>
              <a:t>ｰ</a:t>
            </a:r>
            <a:r>
              <a:rPr kumimoji="1" lang="en-US" altLang="ja-JP" dirty="0" smtClean="0"/>
              <a:t>6.4.5</a:t>
            </a:r>
            <a:r>
              <a:rPr kumimoji="1" lang="ja-JP" altLang="en-US" dirty="0" smtClean="0"/>
              <a:t>　計算量・利点・欠点</a:t>
            </a:r>
            <a:endParaRPr kumimoji="1" lang="ja-JP" altLang="en-US" dirty="0"/>
          </a:p>
        </p:txBody>
      </p:sp>
      <p:sp>
        <p:nvSpPr>
          <p:cNvPr id="3" name="コンテンツ プレースホルダ 2"/>
          <p:cNvSpPr>
            <a:spLocks noGrp="1"/>
          </p:cNvSpPr>
          <p:nvPr>
            <p:ph idx="1"/>
          </p:nvPr>
        </p:nvSpPr>
        <p:spPr>
          <a:xfrm>
            <a:off x="251520" y="1196752"/>
            <a:ext cx="8712968" cy="5472608"/>
          </a:xfrm>
        </p:spPr>
        <p:txBody>
          <a:bodyPr>
            <a:normAutofit fontScale="92500" lnSpcReduction="20000"/>
          </a:bodyPr>
          <a:lstStyle/>
          <a:p>
            <a:r>
              <a:rPr kumimoji="1" lang="ja-JP" altLang="en-US" sz="2400" dirty="0" smtClean="0"/>
              <a:t>計算量 </a:t>
            </a:r>
            <a:r>
              <a:rPr kumimoji="1" lang="en-US" altLang="ja-JP" sz="2400" dirty="0" smtClean="0"/>
              <a:t>O(MN</a:t>
            </a:r>
            <a:r>
              <a:rPr kumimoji="1" lang="en-US" altLang="ja-JP" sz="2400" baseline="30000" dirty="0" smtClean="0"/>
              <a:t>2</a:t>
            </a:r>
            <a:r>
              <a:rPr kumimoji="1" lang="en-US" altLang="ja-JP" sz="2400" dirty="0" smtClean="0"/>
              <a:t>)</a:t>
            </a:r>
          </a:p>
          <a:p>
            <a:pPr lvl="1"/>
            <a:r>
              <a:rPr lang="en-US" altLang="ja-JP" sz="1500" dirty="0" smtClean="0"/>
              <a:t>O(N)</a:t>
            </a:r>
            <a:r>
              <a:rPr lang="ja-JP" altLang="en-US" sz="1500" dirty="0" smtClean="0"/>
              <a:t>　</a:t>
            </a:r>
            <a:r>
              <a:rPr lang="en-US" altLang="ja-JP" sz="1500" dirty="0" smtClean="0"/>
              <a:t>= O(     )</a:t>
            </a:r>
            <a:r>
              <a:rPr lang="ja-JP" altLang="en-US" sz="1500" dirty="0" smtClean="0"/>
              <a:t>と仮定</a:t>
            </a:r>
            <a:endParaRPr kumimoji="1" lang="en-US" altLang="ja-JP" sz="1500" dirty="0" smtClean="0"/>
          </a:p>
          <a:p>
            <a:pPr lvl="1"/>
            <a:r>
              <a:rPr kumimoji="1" lang="ja-JP" altLang="en-US" sz="1500" dirty="0" smtClean="0"/>
              <a:t>非優越ソート・・・最大で</a:t>
            </a:r>
            <a:r>
              <a:rPr kumimoji="1" lang="en-US" altLang="ja-JP" sz="1500" dirty="0" smtClean="0"/>
              <a:t>O(MN</a:t>
            </a:r>
            <a:r>
              <a:rPr kumimoji="1" lang="en-US" altLang="ja-JP" sz="1500" baseline="30000" dirty="0" smtClean="0"/>
              <a:t>2</a:t>
            </a:r>
            <a:r>
              <a:rPr kumimoji="1" lang="en-US" altLang="ja-JP" sz="1500" dirty="0" smtClean="0"/>
              <a:t>)  </a:t>
            </a:r>
            <a:r>
              <a:rPr kumimoji="1" lang="ja-JP" altLang="en-US" sz="1500" dirty="0" smtClean="0"/>
              <a:t>⇒ </a:t>
            </a:r>
            <a:r>
              <a:rPr lang="en-US" altLang="ja-JP" sz="1500" dirty="0" smtClean="0"/>
              <a:t>S</a:t>
            </a:r>
            <a:r>
              <a:rPr kumimoji="1" lang="en-US" altLang="ja-JP" sz="1500" dirty="0" smtClean="0"/>
              <a:t>tep1,2 ,   </a:t>
            </a:r>
            <a:r>
              <a:rPr lang="en-US" altLang="ja-JP" sz="1500" dirty="0" smtClean="0"/>
              <a:t>Clustering </a:t>
            </a:r>
            <a:r>
              <a:rPr lang="ja-JP" altLang="en-US" sz="1500" dirty="0" smtClean="0"/>
              <a:t>法</a:t>
            </a:r>
            <a:r>
              <a:rPr lang="ja-JP" altLang="en-US" sz="1500" dirty="0" smtClean="0"/>
              <a:t>・・</a:t>
            </a:r>
            <a:r>
              <a:rPr lang="ja-JP" altLang="en-US" sz="1500" dirty="0" smtClean="0"/>
              <a:t>・</a:t>
            </a:r>
            <a:r>
              <a:rPr lang="en-US" altLang="ja-JP" sz="1500" dirty="0" smtClean="0"/>
              <a:t>O(MN</a:t>
            </a:r>
            <a:r>
              <a:rPr lang="en-US" altLang="ja-JP" sz="1500" baseline="30000" dirty="0" smtClean="0"/>
              <a:t>2</a:t>
            </a:r>
            <a:r>
              <a:rPr lang="en-US" altLang="ja-JP" sz="1500" dirty="0" smtClean="0"/>
              <a:t>)</a:t>
            </a:r>
            <a:r>
              <a:rPr lang="ja-JP" altLang="en-US" sz="1500" dirty="0" smtClean="0"/>
              <a:t>　⇒　</a:t>
            </a:r>
            <a:r>
              <a:rPr lang="en-US" altLang="ja-JP" sz="1500" dirty="0" smtClean="0"/>
              <a:t>Step3</a:t>
            </a:r>
          </a:p>
          <a:p>
            <a:r>
              <a:rPr lang="ja-JP" altLang="en-US" sz="2400" dirty="0" smtClean="0"/>
              <a:t>利点</a:t>
            </a:r>
            <a:endParaRPr lang="en-US" altLang="ja-JP" sz="2400" dirty="0" smtClean="0"/>
          </a:p>
          <a:p>
            <a:pPr lvl="1"/>
            <a:r>
              <a:rPr lang="ja-JP" altLang="en-US" sz="1800" dirty="0" smtClean="0"/>
              <a:t>パレート最適面上の解が見つかった場合，必ず保存される</a:t>
            </a:r>
            <a:endParaRPr lang="en-US" altLang="ja-JP" sz="1800" dirty="0" smtClean="0"/>
          </a:p>
          <a:p>
            <a:pPr lvl="2"/>
            <a:r>
              <a:rPr lang="ja-JP" altLang="en-US" sz="1500" dirty="0" smtClean="0"/>
              <a:t>例外的に混雑していないパレート最適解</a:t>
            </a:r>
            <a:r>
              <a:rPr lang="en-US" altLang="ja-JP" sz="1500" dirty="0" smtClean="0"/>
              <a:t>(true POS</a:t>
            </a:r>
            <a:r>
              <a:rPr lang="ja-JP" altLang="en-US" sz="1500" dirty="0" smtClean="0"/>
              <a:t>上</a:t>
            </a:r>
            <a:r>
              <a:rPr lang="en-US" altLang="ja-JP" sz="1500" dirty="0" smtClean="0"/>
              <a:t>)</a:t>
            </a:r>
            <a:r>
              <a:rPr lang="ja-JP" altLang="en-US" sz="1500" dirty="0" smtClean="0"/>
              <a:t>が見つかった時削除される場合あり</a:t>
            </a:r>
            <a:endParaRPr lang="en-US" altLang="ja-JP" sz="1500" dirty="0" smtClean="0"/>
          </a:p>
          <a:p>
            <a:pPr lvl="1"/>
            <a:r>
              <a:rPr lang="en-US" altLang="ja-JP" sz="1800" dirty="0" smtClean="0"/>
              <a:t>Clustering</a:t>
            </a:r>
            <a:r>
              <a:rPr lang="ja-JP" altLang="en-US" sz="1800" dirty="0" smtClean="0"/>
              <a:t>法によってパレート最適面の多様性を保証</a:t>
            </a:r>
            <a:endParaRPr lang="en-US" altLang="ja-JP" sz="1800" dirty="0" smtClean="0"/>
          </a:p>
          <a:p>
            <a:pPr lvl="2"/>
            <a:r>
              <a:rPr lang="en-US" altLang="ja-JP" sz="1500" dirty="0" smtClean="0"/>
              <a:t>Clustering</a:t>
            </a:r>
            <a:r>
              <a:rPr lang="ja-JP" altLang="en-US" sz="1500" dirty="0" smtClean="0"/>
              <a:t>法がない場合，結果は</a:t>
            </a:r>
            <a:r>
              <a:rPr lang="en-US" altLang="ja-JP" sz="1500" dirty="0" smtClean="0"/>
              <a:t>Rudolph</a:t>
            </a:r>
            <a:r>
              <a:rPr lang="ja-JP" altLang="en-US" sz="1500" dirty="0" smtClean="0"/>
              <a:t>のアルゴリズムに酷似</a:t>
            </a:r>
            <a:endParaRPr lang="en-US" altLang="ja-JP" sz="1500" dirty="0" smtClean="0"/>
          </a:p>
          <a:p>
            <a:pPr lvl="1"/>
            <a:r>
              <a:rPr lang="en-US" altLang="ja-JP" sz="1800" dirty="0" smtClean="0"/>
              <a:t>Clustering</a:t>
            </a:r>
            <a:r>
              <a:rPr lang="ja-JP" altLang="en-US" sz="1800" dirty="0" smtClean="0"/>
              <a:t>法はパラメータレス</a:t>
            </a:r>
            <a:endParaRPr lang="en-US" altLang="ja-JP" sz="1800" dirty="0" smtClean="0"/>
          </a:p>
          <a:p>
            <a:pPr lvl="2"/>
            <a:r>
              <a:rPr lang="en-US" altLang="ja-JP" sz="1800" dirty="0" smtClean="0"/>
              <a:t>Fitness </a:t>
            </a:r>
            <a:r>
              <a:rPr lang="ja-JP" altLang="en-US" sz="1800" dirty="0" smtClean="0"/>
              <a:t>計算法は</a:t>
            </a:r>
            <a:r>
              <a:rPr lang="en-US" altLang="ja-JP" sz="1800" dirty="0" smtClean="0"/>
              <a:t>MOGA</a:t>
            </a:r>
            <a:r>
              <a:rPr lang="ja-JP" altLang="en-US" sz="1800" dirty="0" smtClean="0"/>
              <a:t>に大体似ている（パレートランキング法）</a:t>
            </a:r>
            <a:endParaRPr lang="en-US" altLang="ja-JP" sz="1800" dirty="0" smtClean="0"/>
          </a:p>
          <a:p>
            <a:pPr lvl="2"/>
            <a:r>
              <a:rPr lang="ja-JP" altLang="en-US" sz="1800" dirty="0" smtClean="0"/>
              <a:t>多様性維持のために</a:t>
            </a:r>
            <a:r>
              <a:rPr lang="en-US" altLang="ja-JP" sz="1800" dirty="0" smtClean="0"/>
              <a:t>extreme solution</a:t>
            </a:r>
            <a:r>
              <a:rPr lang="ja-JP" altLang="en-US" sz="1800" dirty="0" smtClean="0"/>
              <a:t>をクラスタ内で保持する機構が望ましい</a:t>
            </a:r>
            <a:endParaRPr lang="en-US" altLang="ja-JP" sz="1500" dirty="0" smtClean="0"/>
          </a:p>
          <a:p>
            <a:r>
              <a:rPr lang="ja-JP" altLang="en-US" sz="2400" dirty="0" smtClean="0"/>
              <a:t>欠点</a:t>
            </a:r>
            <a:endParaRPr lang="en-US" altLang="ja-JP" dirty="0" smtClean="0"/>
          </a:p>
          <a:p>
            <a:pPr lvl="1"/>
            <a:r>
              <a:rPr kumimoji="1" lang="ja-JP" altLang="en-US" sz="1800" dirty="0" smtClean="0"/>
              <a:t>　　の設計の必要性（</a:t>
            </a:r>
            <a:r>
              <a:rPr kumimoji="1" lang="en-US" altLang="ja-JP" sz="1800" dirty="0" err="1" smtClean="0"/>
              <a:t>Zitzler</a:t>
            </a:r>
            <a:r>
              <a:rPr kumimoji="1" lang="en-US" altLang="ja-JP" sz="1800" dirty="0" smtClean="0"/>
              <a:t> </a:t>
            </a:r>
            <a:r>
              <a:rPr kumimoji="1" lang="ja-JP" altLang="en-US" sz="1800" dirty="0" smtClean="0"/>
              <a:t>曰く</a:t>
            </a:r>
            <a:r>
              <a:rPr kumimoji="1" lang="en-US" altLang="ja-JP" sz="1800" dirty="0" smtClean="0"/>
              <a:t>size of external 1: size of pop. 4 </a:t>
            </a:r>
            <a:r>
              <a:rPr lang="ja-JP" altLang="en-US" sz="1800" dirty="0" smtClean="0"/>
              <a:t>が理想</a:t>
            </a:r>
            <a:r>
              <a:rPr kumimoji="1" lang="ja-JP" altLang="en-US" sz="1800" dirty="0" smtClean="0"/>
              <a:t>）</a:t>
            </a:r>
            <a:endParaRPr kumimoji="1" lang="en-US" altLang="ja-JP" sz="1800" dirty="0" smtClean="0"/>
          </a:p>
          <a:p>
            <a:pPr lvl="2"/>
            <a:r>
              <a:rPr kumimoji="1" lang="en-US" altLang="ja-JP" sz="1600" dirty="0" smtClean="0"/>
              <a:t>N</a:t>
            </a:r>
            <a:r>
              <a:rPr kumimoji="1" lang="ja-JP" altLang="en-US" sz="1600" dirty="0" smtClean="0"/>
              <a:t>と比較して大きい場合，エリート解の選択圧が強すぎる　⇒　局所解へ</a:t>
            </a:r>
            <a:endParaRPr kumimoji="1" lang="en-US" altLang="ja-JP" sz="1600" dirty="0" smtClean="0"/>
          </a:p>
          <a:p>
            <a:pPr lvl="2"/>
            <a:r>
              <a:rPr lang="en-US" altLang="ja-JP" sz="1600" dirty="0" smtClean="0"/>
              <a:t>N</a:t>
            </a:r>
            <a:r>
              <a:rPr lang="ja-JP" altLang="en-US" sz="1600" dirty="0" smtClean="0"/>
              <a:t>と比較して小さい場合，</a:t>
            </a:r>
            <a:r>
              <a:rPr lang="en-US" altLang="ja-JP" sz="1600" dirty="0" smtClean="0"/>
              <a:t>SPEA</a:t>
            </a:r>
            <a:r>
              <a:rPr lang="ja-JP" altLang="en-US" sz="1600" dirty="0" smtClean="0"/>
              <a:t>の</a:t>
            </a:r>
            <a:r>
              <a:rPr lang="en-US" altLang="ja-JP" sz="1600" dirty="0" smtClean="0"/>
              <a:t>fitness</a:t>
            </a:r>
            <a:r>
              <a:rPr lang="ja-JP" altLang="en-US" sz="1600" dirty="0" smtClean="0"/>
              <a:t>割り当て法がうまく機能しない</a:t>
            </a:r>
            <a:endParaRPr kumimoji="1" lang="en-US" altLang="ja-JP" sz="1600" dirty="0" smtClean="0"/>
          </a:p>
          <a:p>
            <a:pPr lvl="1"/>
            <a:r>
              <a:rPr lang="en-US" altLang="ja-JP" sz="1800" dirty="0" smtClean="0"/>
              <a:t>Clustering </a:t>
            </a:r>
            <a:r>
              <a:rPr lang="ja-JP" altLang="en-US" sz="1800" dirty="0" smtClean="0"/>
              <a:t>の計算量</a:t>
            </a:r>
            <a:endParaRPr lang="en-US" altLang="ja-JP" sz="1800" dirty="0" smtClean="0"/>
          </a:p>
          <a:p>
            <a:pPr lvl="2"/>
            <a:r>
              <a:rPr lang="en-US" altLang="ja-JP" sz="1600" dirty="0" smtClean="0"/>
              <a:t>O(MN</a:t>
            </a:r>
            <a:r>
              <a:rPr lang="en-US" altLang="ja-JP" sz="1600" baseline="30000" dirty="0" smtClean="0"/>
              <a:t>2</a:t>
            </a:r>
            <a:r>
              <a:rPr lang="en-US" altLang="ja-JP" sz="1600" dirty="0" smtClean="0"/>
              <a:t>)</a:t>
            </a:r>
            <a:r>
              <a:rPr lang="ja-JP" altLang="en-US" sz="1600" dirty="0" smtClean="0"/>
              <a:t>･･･</a:t>
            </a:r>
            <a:r>
              <a:rPr lang="en-US" altLang="ja-JP" sz="1600" dirty="0" smtClean="0"/>
              <a:t>NSGA-II </a:t>
            </a:r>
            <a:r>
              <a:rPr lang="ja-JP" altLang="en-US" sz="1600" dirty="0" smtClean="0"/>
              <a:t>の</a:t>
            </a:r>
            <a:r>
              <a:rPr lang="en-US" altLang="ja-JP" sz="1600" dirty="0" smtClean="0"/>
              <a:t>crowding distance </a:t>
            </a:r>
            <a:r>
              <a:rPr lang="ja-JP" altLang="en-US" sz="1600" dirty="0" smtClean="0"/>
              <a:t>は </a:t>
            </a:r>
            <a:r>
              <a:rPr lang="en-US" altLang="ja-JP" sz="1600" dirty="0" smtClean="0"/>
              <a:t>O(</a:t>
            </a:r>
            <a:r>
              <a:rPr lang="en-US" altLang="ja-JP" sz="1600" dirty="0" err="1" smtClean="0"/>
              <a:t>MNlogN</a:t>
            </a:r>
            <a:r>
              <a:rPr lang="en-US" altLang="ja-JP" sz="1600" dirty="0" smtClean="0"/>
              <a:t>)</a:t>
            </a:r>
          </a:p>
          <a:p>
            <a:pPr lvl="1"/>
            <a:r>
              <a:rPr lang="ja-JP" altLang="en-US" sz="1800" dirty="0" smtClean="0"/>
              <a:t>適合度割り当て</a:t>
            </a:r>
            <a:endParaRPr lang="en-US" altLang="ja-JP" sz="1800" dirty="0" smtClean="0"/>
          </a:p>
          <a:p>
            <a:pPr lvl="2"/>
            <a:r>
              <a:rPr lang="ja-JP" altLang="en-US" sz="1600" dirty="0" smtClean="0"/>
              <a:t>フロント</a:t>
            </a:r>
            <a:r>
              <a:rPr lang="ja-JP" altLang="en-US" sz="1600" dirty="0" smtClean="0"/>
              <a:t>１</a:t>
            </a:r>
            <a:r>
              <a:rPr lang="ja-JP" altLang="en-US" sz="1600" dirty="0" smtClean="0"/>
              <a:t>はすべて一緒，　その他は探索空間上の解の密度に依存</a:t>
            </a:r>
            <a:endParaRPr lang="en-US" altLang="ja-JP" sz="1600" dirty="0" smtClean="0"/>
          </a:p>
          <a:p>
            <a:pPr lvl="2"/>
            <a:r>
              <a:rPr kumimoji="1" lang="en-US" altLang="ja-JP" sz="1600" dirty="0" smtClean="0"/>
              <a:t>External  pop.</a:t>
            </a:r>
            <a:r>
              <a:rPr kumimoji="1" lang="ja-JP" altLang="en-US" sz="1600" dirty="0" smtClean="0"/>
              <a:t>内の解は</a:t>
            </a:r>
            <a:r>
              <a:rPr kumimoji="1" lang="en-US" altLang="ja-JP" sz="1600" dirty="0" smtClean="0"/>
              <a:t>pop.</a:t>
            </a:r>
            <a:r>
              <a:rPr kumimoji="1" lang="ja-JP" altLang="en-US" sz="1600" dirty="0" smtClean="0"/>
              <a:t>の解を支配すればするほど適合度が悪化</a:t>
            </a:r>
            <a:endParaRPr kumimoji="1" lang="en-US" altLang="ja-JP" sz="1600" dirty="0" smtClean="0"/>
          </a:p>
        </p:txBody>
      </p:sp>
      <p:pic>
        <p:nvPicPr>
          <p:cNvPr id="4" name="Picture 10"/>
          <p:cNvPicPr>
            <a:picLocks noChangeAspect="1" noChangeArrowheads="1"/>
          </p:cNvPicPr>
          <p:nvPr/>
        </p:nvPicPr>
        <p:blipFill>
          <a:blip r:embed="rId2" cstate="print"/>
          <a:srcRect/>
          <a:stretch>
            <a:fillRect/>
          </a:stretch>
        </p:blipFill>
        <p:spPr bwMode="auto">
          <a:xfrm>
            <a:off x="1854173" y="1519083"/>
            <a:ext cx="159447" cy="202933"/>
          </a:xfrm>
          <a:prstGeom prst="rect">
            <a:avLst/>
          </a:prstGeom>
          <a:noFill/>
          <a:ln w="9525">
            <a:noFill/>
            <a:miter lim="800000"/>
            <a:headEnd/>
            <a:tailEnd/>
          </a:ln>
        </p:spPr>
      </p:pic>
      <p:pic>
        <p:nvPicPr>
          <p:cNvPr id="5" name="Picture 10"/>
          <p:cNvPicPr>
            <a:picLocks noChangeAspect="1" noChangeArrowheads="1"/>
          </p:cNvPicPr>
          <p:nvPr/>
        </p:nvPicPr>
        <p:blipFill>
          <a:blip r:embed="rId2" cstate="print"/>
          <a:srcRect/>
          <a:stretch>
            <a:fillRect/>
          </a:stretch>
        </p:blipFill>
        <p:spPr bwMode="auto">
          <a:xfrm>
            <a:off x="1115616" y="4331197"/>
            <a:ext cx="216024" cy="2749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a:t>
            </a:r>
            <a:r>
              <a:rPr lang="ja-JP" altLang="en-US" dirty="0" smtClean="0"/>
              <a:t>パレートランキング法</a:t>
            </a:r>
            <a:endParaRPr kumimoji="1" lang="ja-JP" altLang="en-US" dirty="0"/>
          </a:p>
        </p:txBody>
      </p:sp>
      <p:sp>
        <p:nvSpPr>
          <p:cNvPr id="4" name="Text Box 4"/>
          <p:cNvSpPr txBox="1">
            <a:spLocks noChangeArrowheads="1"/>
          </p:cNvSpPr>
          <p:nvPr/>
        </p:nvSpPr>
        <p:spPr bwMode="auto">
          <a:xfrm>
            <a:off x="611188" y="1700213"/>
            <a:ext cx="6697662" cy="366712"/>
          </a:xfrm>
          <a:prstGeom prst="rect">
            <a:avLst/>
          </a:prstGeom>
          <a:noFill/>
          <a:ln w="9525">
            <a:noFill/>
            <a:miter lim="800000"/>
            <a:headEnd/>
            <a:tailEnd/>
          </a:ln>
          <a:effectLst/>
        </p:spPr>
        <p:txBody>
          <a:bodyPr>
            <a:spAutoFit/>
          </a:bodyPr>
          <a:lstStyle/>
          <a:p>
            <a:pPr>
              <a:spcBef>
                <a:spcPct val="50000"/>
              </a:spcBef>
            </a:pPr>
            <a:r>
              <a:rPr lang="ja-JP" altLang="en-US"/>
              <a:t>個体　　が　　個の個体に優越されているとき　　　のランク　　　　は</a:t>
            </a:r>
          </a:p>
        </p:txBody>
      </p:sp>
      <p:graphicFrame>
        <p:nvGraphicFramePr>
          <p:cNvPr id="5" name="Object 8"/>
          <p:cNvGraphicFramePr>
            <a:graphicFrameLocks noChangeAspect="1"/>
          </p:cNvGraphicFramePr>
          <p:nvPr>
            <p:ph idx="1"/>
          </p:nvPr>
        </p:nvGraphicFramePr>
        <p:xfrm>
          <a:off x="1206500" y="1773238"/>
          <a:ext cx="269875" cy="303212"/>
        </p:xfrm>
        <a:graphic>
          <a:graphicData uri="http://schemas.openxmlformats.org/presentationml/2006/ole">
            <p:oleObj spid="_x0000_s38914" name="数式" r:id="rId3" imgW="203040" imgH="228600" progId="Equation.3">
              <p:embed/>
            </p:oleObj>
          </a:graphicData>
        </a:graphic>
      </p:graphicFrame>
      <p:graphicFrame>
        <p:nvGraphicFramePr>
          <p:cNvPr id="6" name="Object 12"/>
          <p:cNvGraphicFramePr>
            <a:graphicFrameLocks noChangeAspect="1"/>
          </p:cNvGraphicFramePr>
          <p:nvPr/>
        </p:nvGraphicFramePr>
        <p:xfrm>
          <a:off x="1778000" y="1773238"/>
          <a:ext cx="201613" cy="303212"/>
        </p:xfrm>
        <a:graphic>
          <a:graphicData uri="http://schemas.openxmlformats.org/presentationml/2006/ole">
            <p:oleObj spid="_x0000_s38915" name="数式" r:id="rId4" imgW="152280" imgH="228600" progId="Equation.3">
              <p:embed/>
            </p:oleObj>
          </a:graphicData>
        </a:graphic>
      </p:graphicFrame>
      <p:graphicFrame>
        <p:nvGraphicFramePr>
          <p:cNvPr id="7" name="Object 15"/>
          <p:cNvGraphicFramePr>
            <a:graphicFrameLocks noChangeAspect="1"/>
          </p:cNvGraphicFramePr>
          <p:nvPr/>
        </p:nvGraphicFramePr>
        <p:xfrm>
          <a:off x="5076825" y="1773238"/>
          <a:ext cx="269875" cy="303212"/>
        </p:xfrm>
        <a:graphic>
          <a:graphicData uri="http://schemas.openxmlformats.org/presentationml/2006/ole">
            <p:oleObj spid="_x0000_s38916" name="数式" r:id="rId5" imgW="203040" imgH="228600" progId="Equation.3">
              <p:embed/>
            </p:oleObj>
          </a:graphicData>
        </a:graphic>
      </p:graphicFrame>
      <p:graphicFrame>
        <p:nvGraphicFramePr>
          <p:cNvPr id="8" name="Object 18"/>
          <p:cNvGraphicFramePr>
            <a:graphicFrameLocks noChangeAspect="1"/>
          </p:cNvGraphicFramePr>
          <p:nvPr/>
        </p:nvGraphicFramePr>
        <p:xfrm>
          <a:off x="6300788" y="1773238"/>
          <a:ext cx="523875" cy="303212"/>
        </p:xfrm>
        <a:graphic>
          <a:graphicData uri="http://schemas.openxmlformats.org/presentationml/2006/ole">
            <p:oleObj spid="_x0000_s38917" name="数式" r:id="rId6" imgW="393480" imgH="228600" progId="Equation.3">
              <p:embed/>
            </p:oleObj>
          </a:graphicData>
        </a:graphic>
      </p:graphicFrame>
      <p:graphicFrame>
        <p:nvGraphicFramePr>
          <p:cNvPr id="9" name="Object 21"/>
          <p:cNvGraphicFramePr>
            <a:graphicFrameLocks noChangeAspect="1"/>
          </p:cNvGraphicFramePr>
          <p:nvPr/>
        </p:nvGraphicFramePr>
        <p:xfrm>
          <a:off x="827088" y="2171700"/>
          <a:ext cx="1944687" cy="536575"/>
        </p:xfrm>
        <a:graphic>
          <a:graphicData uri="http://schemas.openxmlformats.org/presentationml/2006/ole">
            <p:oleObj spid="_x0000_s38918" name="数式" r:id="rId7" imgW="825480" imgH="228600" progId="Equation.3">
              <p:embed/>
            </p:oleObj>
          </a:graphicData>
        </a:graphic>
      </p:graphicFrame>
      <p:grpSp>
        <p:nvGrpSpPr>
          <p:cNvPr id="10" name="Group 73"/>
          <p:cNvGrpSpPr>
            <a:grpSpLocks/>
          </p:cNvGrpSpPr>
          <p:nvPr/>
        </p:nvGrpSpPr>
        <p:grpSpPr bwMode="auto">
          <a:xfrm>
            <a:off x="2124075" y="2997200"/>
            <a:ext cx="4032250" cy="3311525"/>
            <a:chOff x="1338" y="1888"/>
            <a:chExt cx="2540" cy="2086"/>
          </a:xfrm>
        </p:grpSpPr>
        <p:sp>
          <p:nvSpPr>
            <p:cNvPr id="11" name="Line 23"/>
            <p:cNvSpPr>
              <a:spLocks noChangeShapeType="1"/>
            </p:cNvSpPr>
            <p:nvPr/>
          </p:nvSpPr>
          <p:spPr bwMode="auto">
            <a:xfrm flipV="1">
              <a:off x="1697" y="2048"/>
              <a:ext cx="0" cy="1658"/>
            </a:xfrm>
            <a:prstGeom prst="line">
              <a:avLst/>
            </a:prstGeom>
            <a:noFill/>
            <a:ln w="9525">
              <a:solidFill>
                <a:schemeClr val="tx1"/>
              </a:solidFill>
              <a:round/>
              <a:headEnd/>
              <a:tailEnd type="triangle" w="med" len="med"/>
            </a:ln>
            <a:effectLst/>
          </p:spPr>
          <p:txBody>
            <a:bodyPr/>
            <a:lstStyle/>
            <a:p>
              <a:endParaRPr lang="ja-JP" altLang="en-US"/>
            </a:p>
          </p:txBody>
        </p:sp>
        <p:sp>
          <p:nvSpPr>
            <p:cNvPr id="12" name="Line 24"/>
            <p:cNvSpPr>
              <a:spLocks noChangeShapeType="1"/>
            </p:cNvSpPr>
            <p:nvPr/>
          </p:nvSpPr>
          <p:spPr bwMode="auto">
            <a:xfrm>
              <a:off x="1701" y="3702"/>
              <a:ext cx="2122" cy="0"/>
            </a:xfrm>
            <a:prstGeom prst="line">
              <a:avLst/>
            </a:prstGeom>
            <a:noFill/>
            <a:ln w="9525">
              <a:solidFill>
                <a:schemeClr val="tx1"/>
              </a:solidFill>
              <a:round/>
              <a:headEnd/>
              <a:tailEnd type="triangle" w="med" len="med"/>
            </a:ln>
            <a:effectLst/>
          </p:spPr>
          <p:txBody>
            <a:bodyPr/>
            <a:lstStyle/>
            <a:p>
              <a:endParaRPr lang="ja-JP" altLang="en-US"/>
            </a:p>
          </p:txBody>
        </p:sp>
        <p:graphicFrame>
          <p:nvGraphicFramePr>
            <p:cNvPr id="13" name="Object 26"/>
            <p:cNvGraphicFramePr>
              <a:graphicFrameLocks noChangeAspect="1"/>
            </p:cNvGraphicFramePr>
            <p:nvPr/>
          </p:nvGraphicFramePr>
          <p:xfrm>
            <a:off x="3677" y="3759"/>
            <a:ext cx="201" cy="215"/>
          </p:xfrm>
          <a:graphic>
            <a:graphicData uri="http://schemas.openxmlformats.org/presentationml/2006/ole">
              <p:oleObj spid="_x0000_s38919" name="数式" r:id="rId8" imgW="152280" imgH="215640" progId="Equation.3">
                <p:embed/>
              </p:oleObj>
            </a:graphicData>
          </a:graphic>
        </p:graphicFrame>
        <p:graphicFrame>
          <p:nvGraphicFramePr>
            <p:cNvPr id="14" name="Object 27"/>
            <p:cNvGraphicFramePr>
              <a:graphicFrameLocks noChangeAspect="1"/>
            </p:cNvGraphicFramePr>
            <p:nvPr/>
          </p:nvGraphicFramePr>
          <p:xfrm>
            <a:off x="1338" y="1888"/>
            <a:ext cx="234" cy="215"/>
          </p:xfrm>
          <a:graphic>
            <a:graphicData uri="http://schemas.openxmlformats.org/presentationml/2006/ole">
              <p:oleObj spid="_x0000_s38920" name="数式" r:id="rId9" imgW="177480" imgH="215640" progId="Equation.3">
                <p:embed/>
              </p:oleObj>
            </a:graphicData>
          </a:graphic>
        </p:graphicFrame>
        <p:sp>
          <p:nvSpPr>
            <p:cNvPr id="15" name="Oval 28"/>
            <p:cNvSpPr>
              <a:spLocks noChangeArrowheads="1"/>
            </p:cNvSpPr>
            <p:nvPr/>
          </p:nvSpPr>
          <p:spPr bwMode="auto">
            <a:xfrm>
              <a:off x="2064" y="2650"/>
              <a:ext cx="72" cy="54"/>
            </a:xfrm>
            <a:prstGeom prst="ellipse">
              <a:avLst/>
            </a:prstGeom>
            <a:solidFill>
              <a:srgbClr val="0000FF"/>
            </a:solidFill>
            <a:ln w="9525">
              <a:solidFill>
                <a:schemeClr val="tx1"/>
              </a:solidFill>
              <a:round/>
              <a:headEnd/>
              <a:tailEnd/>
            </a:ln>
            <a:effectLst/>
          </p:spPr>
          <p:txBody>
            <a:bodyPr wrap="none" anchor="ctr"/>
            <a:lstStyle/>
            <a:p>
              <a:endParaRPr lang="ja-JP" altLang="en-US"/>
            </a:p>
          </p:txBody>
        </p:sp>
        <p:sp>
          <p:nvSpPr>
            <p:cNvPr id="16" name="Oval 29"/>
            <p:cNvSpPr>
              <a:spLocks noChangeArrowheads="1"/>
            </p:cNvSpPr>
            <p:nvPr/>
          </p:nvSpPr>
          <p:spPr bwMode="auto">
            <a:xfrm>
              <a:off x="1973" y="3022"/>
              <a:ext cx="72" cy="53"/>
            </a:xfrm>
            <a:prstGeom prst="ellipse">
              <a:avLst/>
            </a:prstGeom>
            <a:solidFill>
              <a:srgbClr val="FF0000"/>
            </a:solidFill>
            <a:ln w="9525">
              <a:solidFill>
                <a:schemeClr val="tx1"/>
              </a:solidFill>
              <a:round/>
              <a:headEnd/>
              <a:tailEnd/>
            </a:ln>
            <a:effectLst/>
          </p:spPr>
          <p:txBody>
            <a:bodyPr wrap="none" anchor="ctr"/>
            <a:lstStyle/>
            <a:p>
              <a:endParaRPr lang="ja-JP" altLang="en-US"/>
            </a:p>
          </p:txBody>
        </p:sp>
        <p:sp>
          <p:nvSpPr>
            <p:cNvPr id="17" name="Oval 30"/>
            <p:cNvSpPr>
              <a:spLocks noChangeArrowheads="1"/>
            </p:cNvSpPr>
            <p:nvPr/>
          </p:nvSpPr>
          <p:spPr bwMode="auto">
            <a:xfrm>
              <a:off x="1909" y="2523"/>
              <a:ext cx="71" cy="53"/>
            </a:xfrm>
            <a:prstGeom prst="ellipse">
              <a:avLst/>
            </a:prstGeom>
            <a:solidFill>
              <a:srgbClr val="FF0000"/>
            </a:solidFill>
            <a:ln w="9525">
              <a:solidFill>
                <a:schemeClr val="tx1"/>
              </a:solidFill>
              <a:round/>
              <a:headEnd/>
              <a:tailEnd/>
            </a:ln>
            <a:effectLst/>
          </p:spPr>
          <p:txBody>
            <a:bodyPr wrap="none" anchor="ctr"/>
            <a:lstStyle/>
            <a:p>
              <a:endParaRPr lang="ja-JP" altLang="en-US"/>
            </a:p>
          </p:txBody>
        </p:sp>
        <p:sp>
          <p:nvSpPr>
            <p:cNvPr id="18" name="Oval 31"/>
            <p:cNvSpPr>
              <a:spLocks noChangeArrowheads="1"/>
            </p:cNvSpPr>
            <p:nvPr/>
          </p:nvSpPr>
          <p:spPr bwMode="auto">
            <a:xfrm>
              <a:off x="2971" y="2205"/>
              <a:ext cx="71" cy="53"/>
            </a:xfrm>
            <a:prstGeom prst="ellipse">
              <a:avLst/>
            </a:prstGeom>
            <a:solidFill>
              <a:srgbClr val="800080"/>
            </a:solidFill>
            <a:ln w="9525">
              <a:solidFill>
                <a:schemeClr val="tx1"/>
              </a:solidFill>
              <a:round/>
              <a:headEnd/>
              <a:tailEnd/>
            </a:ln>
            <a:effectLst/>
          </p:spPr>
          <p:txBody>
            <a:bodyPr wrap="none" anchor="ctr"/>
            <a:lstStyle/>
            <a:p>
              <a:endParaRPr lang="ja-JP" altLang="en-US"/>
            </a:p>
          </p:txBody>
        </p:sp>
        <p:sp>
          <p:nvSpPr>
            <p:cNvPr id="19" name="Oval 32"/>
            <p:cNvSpPr>
              <a:spLocks noChangeArrowheads="1"/>
            </p:cNvSpPr>
            <p:nvPr/>
          </p:nvSpPr>
          <p:spPr bwMode="auto">
            <a:xfrm>
              <a:off x="2426" y="2840"/>
              <a:ext cx="72" cy="53"/>
            </a:xfrm>
            <a:prstGeom prst="ellipse">
              <a:avLst/>
            </a:prstGeom>
            <a:solidFill>
              <a:srgbClr val="FFFF00"/>
            </a:solidFill>
            <a:ln w="9525">
              <a:solidFill>
                <a:schemeClr val="tx1"/>
              </a:solidFill>
              <a:round/>
              <a:headEnd/>
              <a:tailEnd/>
            </a:ln>
            <a:effectLst/>
          </p:spPr>
          <p:txBody>
            <a:bodyPr wrap="none" anchor="ctr"/>
            <a:lstStyle/>
            <a:p>
              <a:endParaRPr lang="ja-JP" altLang="en-US"/>
            </a:p>
          </p:txBody>
        </p:sp>
        <p:sp>
          <p:nvSpPr>
            <p:cNvPr id="20" name="Oval 33"/>
            <p:cNvSpPr>
              <a:spLocks noChangeArrowheads="1"/>
            </p:cNvSpPr>
            <p:nvPr/>
          </p:nvSpPr>
          <p:spPr bwMode="auto">
            <a:xfrm>
              <a:off x="2426" y="3468"/>
              <a:ext cx="71" cy="53"/>
            </a:xfrm>
            <a:prstGeom prst="ellipse">
              <a:avLst/>
            </a:prstGeom>
            <a:solidFill>
              <a:srgbClr val="FF0000"/>
            </a:solidFill>
            <a:ln w="9525">
              <a:solidFill>
                <a:schemeClr val="tx1"/>
              </a:solidFill>
              <a:round/>
              <a:headEnd/>
              <a:tailEnd/>
            </a:ln>
            <a:effectLst/>
          </p:spPr>
          <p:txBody>
            <a:bodyPr wrap="none" anchor="ctr"/>
            <a:lstStyle/>
            <a:p>
              <a:endParaRPr lang="ja-JP" altLang="en-US"/>
            </a:p>
          </p:txBody>
        </p:sp>
        <p:sp>
          <p:nvSpPr>
            <p:cNvPr id="21" name="Oval 34"/>
            <p:cNvSpPr>
              <a:spLocks noChangeArrowheads="1"/>
            </p:cNvSpPr>
            <p:nvPr/>
          </p:nvSpPr>
          <p:spPr bwMode="auto">
            <a:xfrm>
              <a:off x="2789" y="2704"/>
              <a:ext cx="72" cy="53"/>
            </a:xfrm>
            <a:prstGeom prst="ellipse">
              <a:avLst/>
            </a:prstGeom>
            <a:solidFill>
              <a:srgbClr val="FF00FF"/>
            </a:solidFill>
            <a:ln w="9525">
              <a:solidFill>
                <a:schemeClr val="tx1"/>
              </a:solidFill>
              <a:round/>
              <a:headEnd/>
              <a:tailEnd/>
            </a:ln>
            <a:effectLst/>
          </p:spPr>
          <p:txBody>
            <a:bodyPr wrap="none" anchor="ctr"/>
            <a:lstStyle/>
            <a:p>
              <a:endParaRPr lang="ja-JP" altLang="en-US"/>
            </a:p>
          </p:txBody>
        </p:sp>
        <p:sp>
          <p:nvSpPr>
            <p:cNvPr id="22" name="Oval 35"/>
            <p:cNvSpPr>
              <a:spLocks noChangeArrowheads="1"/>
            </p:cNvSpPr>
            <p:nvPr/>
          </p:nvSpPr>
          <p:spPr bwMode="auto">
            <a:xfrm>
              <a:off x="2699" y="3339"/>
              <a:ext cx="71" cy="53"/>
            </a:xfrm>
            <a:prstGeom prst="ellipse">
              <a:avLst/>
            </a:prstGeom>
            <a:solidFill>
              <a:srgbClr val="0000FF"/>
            </a:solidFill>
            <a:ln w="9525">
              <a:solidFill>
                <a:schemeClr val="tx1"/>
              </a:solidFill>
              <a:round/>
              <a:headEnd/>
              <a:tailEnd/>
            </a:ln>
            <a:effectLst/>
          </p:spPr>
          <p:txBody>
            <a:bodyPr wrap="none" anchor="ctr"/>
            <a:lstStyle/>
            <a:p>
              <a:endParaRPr lang="ja-JP" altLang="en-US"/>
            </a:p>
          </p:txBody>
        </p:sp>
        <p:sp>
          <p:nvSpPr>
            <p:cNvPr id="23" name="Oval 36"/>
            <p:cNvSpPr>
              <a:spLocks noChangeArrowheads="1"/>
            </p:cNvSpPr>
            <p:nvPr/>
          </p:nvSpPr>
          <p:spPr bwMode="auto">
            <a:xfrm>
              <a:off x="3198" y="3113"/>
              <a:ext cx="72" cy="53"/>
            </a:xfrm>
            <a:prstGeom prst="ellipse">
              <a:avLst/>
            </a:prstGeom>
            <a:solidFill>
              <a:srgbClr val="00FF00"/>
            </a:solidFill>
            <a:ln w="9525">
              <a:solidFill>
                <a:schemeClr val="tx1"/>
              </a:solidFill>
              <a:round/>
              <a:headEnd/>
              <a:tailEnd/>
            </a:ln>
            <a:effectLst/>
          </p:spPr>
          <p:txBody>
            <a:bodyPr wrap="none" anchor="ctr"/>
            <a:lstStyle/>
            <a:p>
              <a:endParaRPr lang="ja-JP" altLang="en-US"/>
            </a:p>
          </p:txBody>
        </p:sp>
        <p:sp>
          <p:nvSpPr>
            <p:cNvPr id="24" name="Oval 37"/>
            <p:cNvSpPr>
              <a:spLocks noChangeArrowheads="1"/>
            </p:cNvSpPr>
            <p:nvPr/>
          </p:nvSpPr>
          <p:spPr bwMode="auto">
            <a:xfrm>
              <a:off x="3107" y="2432"/>
              <a:ext cx="71" cy="53"/>
            </a:xfrm>
            <a:prstGeom prst="ellipse">
              <a:avLst/>
            </a:prstGeom>
            <a:solidFill>
              <a:srgbClr val="800080"/>
            </a:solidFill>
            <a:ln w="9525">
              <a:solidFill>
                <a:schemeClr val="tx1"/>
              </a:solidFill>
              <a:round/>
              <a:headEnd/>
              <a:tailEnd/>
            </a:ln>
            <a:effectLst/>
          </p:spPr>
          <p:txBody>
            <a:bodyPr wrap="none" anchor="ctr"/>
            <a:lstStyle/>
            <a:p>
              <a:endParaRPr lang="ja-JP" altLang="en-US"/>
            </a:p>
          </p:txBody>
        </p:sp>
        <p:sp>
          <p:nvSpPr>
            <p:cNvPr id="25" name="Oval 38"/>
            <p:cNvSpPr>
              <a:spLocks noChangeArrowheads="1"/>
            </p:cNvSpPr>
            <p:nvPr/>
          </p:nvSpPr>
          <p:spPr bwMode="auto">
            <a:xfrm>
              <a:off x="2154" y="3249"/>
              <a:ext cx="72" cy="53"/>
            </a:xfrm>
            <a:prstGeom prst="ellipse">
              <a:avLst/>
            </a:prstGeom>
            <a:solidFill>
              <a:srgbClr val="FF0000"/>
            </a:solidFill>
            <a:ln w="9525">
              <a:solidFill>
                <a:schemeClr val="tx1"/>
              </a:solidFill>
              <a:round/>
              <a:headEnd/>
              <a:tailEnd/>
            </a:ln>
            <a:effectLst/>
          </p:spPr>
          <p:txBody>
            <a:bodyPr wrap="none" anchor="ctr"/>
            <a:lstStyle/>
            <a:p>
              <a:endParaRPr lang="ja-JP" altLang="en-US"/>
            </a:p>
          </p:txBody>
        </p:sp>
        <p:sp>
          <p:nvSpPr>
            <p:cNvPr id="26" name="Line 39"/>
            <p:cNvSpPr>
              <a:spLocks noChangeShapeType="1"/>
            </p:cNvSpPr>
            <p:nvPr/>
          </p:nvSpPr>
          <p:spPr bwMode="auto">
            <a:xfrm>
              <a:off x="1927" y="2568"/>
              <a:ext cx="0" cy="1134"/>
            </a:xfrm>
            <a:prstGeom prst="line">
              <a:avLst/>
            </a:prstGeom>
            <a:noFill/>
            <a:ln w="9525">
              <a:solidFill>
                <a:srgbClr val="3366FF"/>
              </a:solidFill>
              <a:prstDash val="dash"/>
              <a:round/>
              <a:headEnd/>
              <a:tailEnd/>
            </a:ln>
            <a:effectLst/>
          </p:spPr>
          <p:txBody>
            <a:bodyPr/>
            <a:lstStyle/>
            <a:p>
              <a:endParaRPr lang="ja-JP" altLang="en-US"/>
            </a:p>
          </p:txBody>
        </p:sp>
        <p:sp>
          <p:nvSpPr>
            <p:cNvPr id="27" name="Line 40"/>
            <p:cNvSpPr>
              <a:spLocks noChangeShapeType="1"/>
            </p:cNvSpPr>
            <p:nvPr/>
          </p:nvSpPr>
          <p:spPr bwMode="auto">
            <a:xfrm flipH="1">
              <a:off x="1701" y="2568"/>
              <a:ext cx="226" cy="0"/>
            </a:xfrm>
            <a:prstGeom prst="line">
              <a:avLst/>
            </a:prstGeom>
            <a:noFill/>
            <a:ln w="9525">
              <a:solidFill>
                <a:srgbClr val="3366FF"/>
              </a:solidFill>
              <a:prstDash val="dash"/>
              <a:round/>
              <a:headEnd/>
              <a:tailEnd/>
            </a:ln>
            <a:effectLst/>
          </p:spPr>
          <p:txBody>
            <a:bodyPr/>
            <a:lstStyle/>
            <a:p>
              <a:endParaRPr lang="ja-JP" altLang="en-US"/>
            </a:p>
          </p:txBody>
        </p:sp>
        <p:sp>
          <p:nvSpPr>
            <p:cNvPr id="28" name="Line 41"/>
            <p:cNvSpPr>
              <a:spLocks noChangeShapeType="1"/>
            </p:cNvSpPr>
            <p:nvPr/>
          </p:nvSpPr>
          <p:spPr bwMode="auto">
            <a:xfrm>
              <a:off x="1701" y="3067"/>
              <a:ext cx="272" cy="0"/>
            </a:xfrm>
            <a:prstGeom prst="line">
              <a:avLst/>
            </a:prstGeom>
            <a:noFill/>
            <a:ln w="9525">
              <a:solidFill>
                <a:srgbClr val="3366FF"/>
              </a:solidFill>
              <a:prstDash val="dash"/>
              <a:round/>
              <a:headEnd/>
              <a:tailEnd/>
            </a:ln>
            <a:effectLst/>
          </p:spPr>
          <p:txBody>
            <a:bodyPr/>
            <a:lstStyle/>
            <a:p>
              <a:endParaRPr lang="ja-JP" altLang="en-US"/>
            </a:p>
          </p:txBody>
        </p:sp>
        <p:sp>
          <p:nvSpPr>
            <p:cNvPr id="29" name="Line 42"/>
            <p:cNvSpPr>
              <a:spLocks noChangeShapeType="1"/>
            </p:cNvSpPr>
            <p:nvPr/>
          </p:nvSpPr>
          <p:spPr bwMode="auto">
            <a:xfrm>
              <a:off x="2018" y="3067"/>
              <a:ext cx="0" cy="635"/>
            </a:xfrm>
            <a:prstGeom prst="line">
              <a:avLst/>
            </a:prstGeom>
            <a:noFill/>
            <a:ln w="9525">
              <a:solidFill>
                <a:srgbClr val="3366FF"/>
              </a:solidFill>
              <a:prstDash val="dash"/>
              <a:round/>
              <a:headEnd/>
              <a:tailEnd/>
            </a:ln>
            <a:effectLst/>
          </p:spPr>
          <p:txBody>
            <a:bodyPr/>
            <a:lstStyle/>
            <a:p>
              <a:endParaRPr lang="ja-JP" altLang="en-US"/>
            </a:p>
          </p:txBody>
        </p:sp>
        <p:sp>
          <p:nvSpPr>
            <p:cNvPr id="30" name="Line 43"/>
            <p:cNvSpPr>
              <a:spLocks noChangeShapeType="1"/>
            </p:cNvSpPr>
            <p:nvPr/>
          </p:nvSpPr>
          <p:spPr bwMode="auto">
            <a:xfrm flipH="1">
              <a:off x="1701" y="3294"/>
              <a:ext cx="453" cy="0"/>
            </a:xfrm>
            <a:prstGeom prst="line">
              <a:avLst/>
            </a:prstGeom>
            <a:noFill/>
            <a:ln w="9525">
              <a:solidFill>
                <a:srgbClr val="3366FF"/>
              </a:solidFill>
              <a:prstDash val="dash"/>
              <a:round/>
              <a:headEnd/>
              <a:tailEnd/>
            </a:ln>
            <a:effectLst/>
          </p:spPr>
          <p:txBody>
            <a:bodyPr/>
            <a:lstStyle/>
            <a:p>
              <a:endParaRPr lang="ja-JP" altLang="en-US"/>
            </a:p>
          </p:txBody>
        </p:sp>
        <p:sp>
          <p:nvSpPr>
            <p:cNvPr id="31" name="Line 45"/>
            <p:cNvSpPr>
              <a:spLocks noChangeShapeType="1"/>
            </p:cNvSpPr>
            <p:nvPr/>
          </p:nvSpPr>
          <p:spPr bwMode="auto">
            <a:xfrm>
              <a:off x="2200" y="3294"/>
              <a:ext cx="0" cy="408"/>
            </a:xfrm>
            <a:prstGeom prst="line">
              <a:avLst/>
            </a:prstGeom>
            <a:noFill/>
            <a:ln w="9525">
              <a:solidFill>
                <a:srgbClr val="3366FF"/>
              </a:solidFill>
              <a:prstDash val="dash"/>
              <a:round/>
              <a:headEnd/>
              <a:tailEnd/>
            </a:ln>
            <a:effectLst/>
          </p:spPr>
          <p:txBody>
            <a:bodyPr/>
            <a:lstStyle/>
            <a:p>
              <a:endParaRPr lang="ja-JP" altLang="en-US"/>
            </a:p>
          </p:txBody>
        </p:sp>
        <p:sp>
          <p:nvSpPr>
            <p:cNvPr id="32" name="Line 46"/>
            <p:cNvSpPr>
              <a:spLocks noChangeShapeType="1"/>
            </p:cNvSpPr>
            <p:nvPr/>
          </p:nvSpPr>
          <p:spPr bwMode="auto">
            <a:xfrm>
              <a:off x="1701" y="3475"/>
              <a:ext cx="725" cy="0"/>
            </a:xfrm>
            <a:prstGeom prst="line">
              <a:avLst/>
            </a:prstGeom>
            <a:noFill/>
            <a:ln w="9525">
              <a:solidFill>
                <a:srgbClr val="3366FF"/>
              </a:solidFill>
              <a:prstDash val="dash"/>
              <a:round/>
              <a:headEnd/>
              <a:tailEnd/>
            </a:ln>
            <a:effectLst/>
          </p:spPr>
          <p:txBody>
            <a:bodyPr/>
            <a:lstStyle/>
            <a:p>
              <a:endParaRPr lang="ja-JP" altLang="en-US"/>
            </a:p>
          </p:txBody>
        </p:sp>
        <p:sp>
          <p:nvSpPr>
            <p:cNvPr id="33" name="Line 47"/>
            <p:cNvSpPr>
              <a:spLocks noChangeShapeType="1"/>
            </p:cNvSpPr>
            <p:nvPr/>
          </p:nvSpPr>
          <p:spPr bwMode="auto">
            <a:xfrm>
              <a:off x="2472" y="3521"/>
              <a:ext cx="0" cy="181"/>
            </a:xfrm>
            <a:prstGeom prst="line">
              <a:avLst/>
            </a:prstGeom>
            <a:noFill/>
            <a:ln w="9525">
              <a:solidFill>
                <a:srgbClr val="3366FF"/>
              </a:solidFill>
              <a:prstDash val="dash"/>
              <a:round/>
              <a:headEnd/>
              <a:tailEnd/>
            </a:ln>
            <a:effectLst/>
          </p:spPr>
          <p:txBody>
            <a:bodyPr/>
            <a:lstStyle/>
            <a:p>
              <a:endParaRPr lang="ja-JP" altLang="en-US"/>
            </a:p>
          </p:txBody>
        </p:sp>
        <p:sp>
          <p:nvSpPr>
            <p:cNvPr id="34" name="Line 48"/>
            <p:cNvSpPr>
              <a:spLocks noChangeShapeType="1"/>
            </p:cNvSpPr>
            <p:nvPr/>
          </p:nvSpPr>
          <p:spPr bwMode="auto">
            <a:xfrm>
              <a:off x="1701" y="2704"/>
              <a:ext cx="363" cy="0"/>
            </a:xfrm>
            <a:prstGeom prst="line">
              <a:avLst/>
            </a:prstGeom>
            <a:noFill/>
            <a:ln w="9525">
              <a:solidFill>
                <a:srgbClr val="3366FF"/>
              </a:solidFill>
              <a:prstDash val="dash"/>
              <a:round/>
              <a:headEnd/>
              <a:tailEnd/>
            </a:ln>
            <a:effectLst/>
          </p:spPr>
          <p:txBody>
            <a:bodyPr/>
            <a:lstStyle/>
            <a:p>
              <a:endParaRPr lang="ja-JP" altLang="en-US"/>
            </a:p>
          </p:txBody>
        </p:sp>
        <p:sp>
          <p:nvSpPr>
            <p:cNvPr id="35" name="Line 49"/>
            <p:cNvSpPr>
              <a:spLocks noChangeShapeType="1"/>
            </p:cNvSpPr>
            <p:nvPr/>
          </p:nvSpPr>
          <p:spPr bwMode="auto">
            <a:xfrm>
              <a:off x="2109" y="2704"/>
              <a:ext cx="0" cy="998"/>
            </a:xfrm>
            <a:prstGeom prst="line">
              <a:avLst/>
            </a:prstGeom>
            <a:noFill/>
            <a:ln w="9525">
              <a:solidFill>
                <a:srgbClr val="3366FF"/>
              </a:solidFill>
              <a:prstDash val="dash"/>
              <a:round/>
              <a:headEnd/>
              <a:tailEnd/>
            </a:ln>
            <a:effectLst/>
          </p:spPr>
          <p:txBody>
            <a:bodyPr/>
            <a:lstStyle/>
            <a:p>
              <a:endParaRPr lang="ja-JP" altLang="en-US"/>
            </a:p>
          </p:txBody>
        </p:sp>
        <p:sp>
          <p:nvSpPr>
            <p:cNvPr id="36" name="Line 50"/>
            <p:cNvSpPr>
              <a:spLocks noChangeShapeType="1"/>
            </p:cNvSpPr>
            <p:nvPr/>
          </p:nvSpPr>
          <p:spPr bwMode="auto">
            <a:xfrm>
              <a:off x="1701" y="2886"/>
              <a:ext cx="725" cy="0"/>
            </a:xfrm>
            <a:prstGeom prst="line">
              <a:avLst/>
            </a:prstGeom>
            <a:noFill/>
            <a:ln w="9525">
              <a:solidFill>
                <a:srgbClr val="3366FF"/>
              </a:solidFill>
              <a:prstDash val="dash"/>
              <a:round/>
              <a:headEnd/>
              <a:tailEnd/>
            </a:ln>
            <a:effectLst/>
          </p:spPr>
          <p:txBody>
            <a:bodyPr/>
            <a:lstStyle/>
            <a:p>
              <a:endParaRPr lang="ja-JP" altLang="en-US"/>
            </a:p>
          </p:txBody>
        </p:sp>
        <p:sp>
          <p:nvSpPr>
            <p:cNvPr id="37" name="Line 51"/>
            <p:cNvSpPr>
              <a:spLocks noChangeShapeType="1"/>
            </p:cNvSpPr>
            <p:nvPr/>
          </p:nvSpPr>
          <p:spPr bwMode="auto">
            <a:xfrm>
              <a:off x="2472" y="2886"/>
              <a:ext cx="0" cy="589"/>
            </a:xfrm>
            <a:prstGeom prst="line">
              <a:avLst/>
            </a:prstGeom>
            <a:noFill/>
            <a:ln w="9525">
              <a:solidFill>
                <a:srgbClr val="3366FF"/>
              </a:solidFill>
              <a:prstDash val="dash"/>
              <a:round/>
              <a:headEnd/>
              <a:tailEnd/>
            </a:ln>
            <a:effectLst/>
          </p:spPr>
          <p:txBody>
            <a:bodyPr/>
            <a:lstStyle/>
            <a:p>
              <a:endParaRPr lang="ja-JP" altLang="en-US"/>
            </a:p>
          </p:txBody>
        </p:sp>
        <p:sp>
          <p:nvSpPr>
            <p:cNvPr id="38" name="Line 52"/>
            <p:cNvSpPr>
              <a:spLocks noChangeShapeType="1"/>
            </p:cNvSpPr>
            <p:nvPr/>
          </p:nvSpPr>
          <p:spPr bwMode="auto">
            <a:xfrm>
              <a:off x="1701" y="2750"/>
              <a:ext cx="1088" cy="0"/>
            </a:xfrm>
            <a:prstGeom prst="line">
              <a:avLst/>
            </a:prstGeom>
            <a:noFill/>
            <a:ln w="9525">
              <a:solidFill>
                <a:srgbClr val="3366FF"/>
              </a:solidFill>
              <a:prstDash val="dash"/>
              <a:round/>
              <a:headEnd/>
              <a:tailEnd/>
            </a:ln>
            <a:effectLst/>
          </p:spPr>
          <p:txBody>
            <a:bodyPr/>
            <a:lstStyle/>
            <a:p>
              <a:endParaRPr lang="ja-JP" altLang="en-US"/>
            </a:p>
          </p:txBody>
        </p:sp>
        <p:sp>
          <p:nvSpPr>
            <p:cNvPr id="39" name="Line 53"/>
            <p:cNvSpPr>
              <a:spLocks noChangeShapeType="1"/>
            </p:cNvSpPr>
            <p:nvPr/>
          </p:nvSpPr>
          <p:spPr bwMode="auto">
            <a:xfrm>
              <a:off x="2835" y="2750"/>
              <a:ext cx="0" cy="952"/>
            </a:xfrm>
            <a:prstGeom prst="line">
              <a:avLst/>
            </a:prstGeom>
            <a:noFill/>
            <a:ln w="9525">
              <a:solidFill>
                <a:srgbClr val="3366FF"/>
              </a:solidFill>
              <a:prstDash val="dash"/>
              <a:round/>
              <a:headEnd/>
              <a:tailEnd/>
            </a:ln>
            <a:effectLst/>
          </p:spPr>
          <p:txBody>
            <a:bodyPr/>
            <a:lstStyle/>
            <a:p>
              <a:endParaRPr lang="ja-JP" altLang="en-US"/>
            </a:p>
          </p:txBody>
        </p:sp>
        <p:sp>
          <p:nvSpPr>
            <p:cNvPr id="40" name="Line 54"/>
            <p:cNvSpPr>
              <a:spLocks noChangeShapeType="1"/>
            </p:cNvSpPr>
            <p:nvPr/>
          </p:nvSpPr>
          <p:spPr bwMode="auto">
            <a:xfrm>
              <a:off x="1701" y="3385"/>
              <a:ext cx="998" cy="0"/>
            </a:xfrm>
            <a:prstGeom prst="line">
              <a:avLst/>
            </a:prstGeom>
            <a:noFill/>
            <a:ln w="9525">
              <a:solidFill>
                <a:srgbClr val="3366FF"/>
              </a:solidFill>
              <a:prstDash val="dash"/>
              <a:round/>
              <a:headEnd/>
              <a:tailEnd/>
            </a:ln>
            <a:effectLst/>
          </p:spPr>
          <p:txBody>
            <a:bodyPr/>
            <a:lstStyle/>
            <a:p>
              <a:endParaRPr lang="ja-JP" altLang="en-US"/>
            </a:p>
          </p:txBody>
        </p:sp>
        <p:sp>
          <p:nvSpPr>
            <p:cNvPr id="41" name="Line 55"/>
            <p:cNvSpPr>
              <a:spLocks noChangeShapeType="1"/>
            </p:cNvSpPr>
            <p:nvPr/>
          </p:nvSpPr>
          <p:spPr bwMode="auto">
            <a:xfrm>
              <a:off x="2744" y="3385"/>
              <a:ext cx="0" cy="317"/>
            </a:xfrm>
            <a:prstGeom prst="line">
              <a:avLst/>
            </a:prstGeom>
            <a:noFill/>
            <a:ln w="9525">
              <a:solidFill>
                <a:srgbClr val="3366FF"/>
              </a:solidFill>
              <a:prstDash val="dash"/>
              <a:round/>
              <a:headEnd/>
              <a:tailEnd/>
            </a:ln>
            <a:effectLst/>
          </p:spPr>
          <p:txBody>
            <a:bodyPr/>
            <a:lstStyle/>
            <a:p>
              <a:endParaRPr lang="ja-JP" altLang="en-US"/>
            </a:p>
          </p:txBody>
        </p:sp>
        <p:sp>
          <p:nvSpPr>
            <p:cNvPr id="42" name="Line 56"/>
            <p:cNvSpPr>
              <a:spLocks noChangeShapeType="1"/>
            </p:cNvSpPr>
            <p:nvPr/>
          </p:nvSpPr>
          <p:spPr bwMode="auto">
            <a:xfrm>
              <a:off x="3243" y="3158"/>
              <a:ext cx="0" cy="544"/>
            </a:xfrm>
            <a:prstGeom prst="line">
              <a:avLst/>
            </a:prstGeom>
            <a:noFill/>
            <a:ln w="9525">
              <a:solidFill>
                <a:srgbClr val="3366FF"/>
              </a:solidFill>
              <a:prstDash val="dash"/>
              <a:round/>
              <a:headEnd/>
              <a:tailEnd/>
            </a:ln>
            <a:effectLst/>
          </p:spPr>
          <p:txBody>
            <a:bodyPr/>
            <a:lstStyle/>
            <a:p>
              <a:endParaRPr lang="ja-JP" altLang="en-US"/>
            </a:p>
          </p:txBody>
        </p:sp>
        <p:sp>
          <p:nvSpPr>
            <p:cNvPr id="43" name="Line 57"/>
            <p:cNvSpPr>
              <a:spLocks noChangeShapeType="1"/>
            </p:cNvSpPr>
            <p:nvPr/>
          </p:nvSpPr>
          <p:spPr bwMode="auto">
            <a:xfrm>
              <a:off x="1701" y="3158"/>
              <a:ext cx="1497" cy="0"/>
            </a:xfrm>
            <a:prstGeom prst="line">
              <a:avLst/>
            </a:prstGeom>
            <a:noFill/>
            <a:ln w="9525">
              <a:solidFill>
                <a:srgbClr val="3366FF"/>
              </a:solidFill>
              <a:prstDash val="dash"/>
              <a:round/>
              <a:headEnd/>
              <a:tailEnd/>
            </a:ln>
            <a:effectLst/>
          </p:spPr>
          <p:txBody>
            <a:bodyPr/>
            <a:lstStyle/>
            <a:p>
              <a:endParaRPr lang="ja-JP" altLang="en-US"/>
            </a:p>
          </p:txBody>
        </p:sp>
        <p:sp>
          <p:nvSpPr>
            <p:cNvPr id="44" name="Line 58"/>
            <p:cNvSpPr>
              <a:spLocks noChangeShapeType="1"/>
            </p:cNvSpPr>
            <p:nvPr/>
          </p:nvSpPr>
          <p:spPr bwMode="auto">
            <a:xfrm>
              <a:off x="3152" y="2478"/>
              <a:ext cx="0" cy="1224"/>
            </a:xfrm>
            <a:prstGeom prst="line">
              <a:avLst/>
            </a:prstGeom>
            <a:noFill/>
            <a:ln w="9525">
              <a:solidFill>
                <a:srgbClr val="3366FF"/>
              </a:solidFill>
              <a:prstDash val="dash"/>
              <a:round/>
              <a:headEnd/>
              <a:tailEnd/>
            </a:ln>
            <a:effectLst/>
          </p:spPr>
          <p:txBody>
            <a:bodyPr/>
            <a:lstStyle/>
            <a:p>
              <a:endParaRPr lang="ja-JP" altLang="en-US"/>
            </a:p>
          </p:txBody>
        </p:sp>
        <p:sp>
          <p:nvSpPr>
            <p:cNvPr id="45" name="Line 59"/>
            <p:cNvSpPr>
              <a:spLocks noChangeShapeType="1"/>
            </p:cNvSpPr>
            <p:nvPr/>
          </p:nvSpPr>
          <p:spPr bwMode="auto">
            <a:xfrm>
              <a:off x="3016" y="2251"/>
              <a:ext cx="0" cy="1451"/>
            </a:xfrm>
            <a:prstGeom prst="line">
              <a:avLst/>
            </a:prstGeom>
            <a:noFill/>
            <a:ln w="9525">
              <a:solidFill>
                <a:srgbClr val="3366FF"/>
              </a:solidFill>
              <a:prstDash val="dash"/>
              <a:round/>
              <a:headEnd/>
              <a:tailEnd/>
            </a:ln>
            <a:effectLst/>
          </p:spPr>
          <p:txBody>
            <a:bodyPr/>
            <a:lstStyle/>
            <a:p>
              <a:endParaRPr lang="ja-JP" altLang="en-US"/>
            </a:p>
          </p:txBody>
        </p:sp>
        <p:sp>
          <p:nvSpPr>
            <p:cNvPr id="46" name="Line 60"/>
            <p:cNvSpPr>
              <a:spLocks noChangeShapeType="1"/>
            </p:cNvSpPr>
            <p:nvPr/>
          </p:nvSpPr>
          <p:spPr bwMode="auto">
            <a:xfrm>
              <a:off x="1701" y="2251"/>
              <a:ext cx="1270" cy="0"/>
            </a:xfrm>
            <a:prstGeom prst="line">
              <a:avLst/>
            </a:prstGeom>
            <a:noFill/>
            <a:ln w="9525">
              <a:solidFill>
                <a:srgbClr val="3366FF"/>
              </a:solidFill>
              <a:prstDash val="dash"/>
              <a:round/>
              <a:headEnd/>
              <a:tailEnd/>
            </a:ln>
            <a:effectLst/>
          </p:spPr>
          <p:txBody>
            <a:bodyPr/>
            <a:lstStyle/>
            <a:p>
              <a:endParaRPr lang="ja-JP" altLang="en-US"/>
            </a:p>
          </p:txBody>
        </p:sp>
        <p:sp>
          <p:nvSpPr>
            <p:cNvPr id="47" name="Line 61"/>
            <p:cNvSpPr>
              <a:spLocks noChangeShapeType="1"/>
            </p:cNvSpPr>
            <p:nvPr/>
          </p:nvSpPr>
          <p:spPr bwMode="auto">
            <a:xfrm>
              <a:off x="1701" y="2478"/>
              <a:ext cx="1406" cy="0"/>
            </a:xfrm>
            <a:prstGeom prst="line">
              <a:avLst/>
            </a:prstGeom>
            <a:noFill/>
            <a:ln w="9525">
              <a:solidFill>
                <a:srgbClr val="3366FF"/>
              </a:solidFill>
              <a:prstDash val="dash"/>
              <a:round/>
              <a:headEnd/>
              <a:tailEnd/>
            </a:ln>
            <a:effectLst/>
          </p:spPr>
          <p:txBody>
            <a:bodyPr/>
            <a:lstStyle/>
            <a:p>
              <a:endParaRPr lang="ja-JP" altLang="en-US"/>
            </a:p>
          </p:txBody>
        </p:sp>
        <p:sp>
          <p:nvSpPr>
            <p:cNvPr id="48" name="Text Box 62"/>
            <p:cNvSpPr txBox="1">
              <a:spLocks noChangeArrowheads="1"/>
            </p:cNvSpPr>
            <p:nvPr/>
          </p:nvSpPr>
          <p:spPr bwMode="auto">
            <a:xfrm>
              <a:off x="2426" y="3445"/>
              <a:ext cx="273" cy="212"/>
            </a:xfrm>
            <a:prstGeom prst="rect">
              <a:avLst/>
            </a:prstGeom>
            <a:noFill/>
            <a:ln w="9525">
              <a:noFill/>
              <a:miter lim="800000"/>
              <a:headEnd/>
              <a:tailEnd/>
            </a:ln>
            <a:effectLst/>
          </p:spPr>
          <p:txBody>
            <a:bodyPr>
              <a:spAutoFit/>
            </a:bodyPr>
            <a:lstStyle/>
            <a:p>
              <a:pPr>
                <a:spcBef>
                  <a:spcPct val="50000"/>
                </a:spcBef>
              </a:pPr>
              <a:r>
                <a:rPr lang="ja-JP" altLang="en-US" sz="1600" b="1"/>
                <a:t>１</a:t>
              </a:r>
            </a:p>
          </p:txBody>
        </p:sp>
        <p:sp>
          <p:nvSpPr>
            <p:cNvPr id="49" name="Text Box 63"/>
            <p:cNvSpPr txBox="1">
              <a:spLocks noChangeArrowheads="1"/>
            </p:cNvSpPr>
            <p:nvPr/>
          </p:nvSpPr>
          <p:spPr bwMode="auto">
            <a:xfrm>
              <a:off x="2153" y="3218"/>
              <a:ext cx="273" cy="212"/>
            </a:xfrm>
            <a:prstGeom prst="rect">
              <a:avLst/>
            </a:prstGeom>
            <a:noFill/>
            <a:ln w="9525">
              <a:noFill/>
              <a:miter lim="800000"/>
              <a:headEnd/>
              <a:tailEnd/>
            </a:ln>
            <a:effectLst/>
          </p:spPr>
          <p:txBody>
            <a:bodyPr>
              <a:spAutoFit/>
            </a:bodyPr>
            <a:lstStyle/>
            <a:p>
              <a:pPr>
                <a:spcBef>
                  <a:spcPct val="50000"/>
                </a:spcBef>
              </a:pPr>
              <a:r>
                <a:rPr lang="ja-JP" altLang="en-US" sz="1600" b="1"/>
                <a:t>１</a:t>
              </a:r>
            </a:p>
          </p:txBody>
        </p:sp>
        <p:sp>
          <p:nvSpPr>
            <p:cNvPr id="50" name="Text Box 64"/>
            <p:cNvSpPr txBox="1">
              <a:spLocks noChangeArrowheads="1"/>
            </p:cNvSpPr>
            <p:nvPr/>
          </p:nvSpPr>
          <p:spPr bwMode="auto">
            <a:xfrm>
              <a:off x="1972" y="2991"/>
              <a:ext cx="273" cy="212"/>
            </a:xfrm>
            <a:prstGeom prst="rect">
              <a:avLst/>
            </a:prstGeom>
            <a:noFill/>
            <a:ln w="9525">
              <a:noFill/>
              <a:miter lim="800000"/>
              <a:headEnd/>
              <a:tailEnd/>
            </a:ln>
            <a:effectLst/>
          </p:spPr>
          <p:txBody>
            <a:bodyPr>
              <a:spAutoFit/>
            </a:bodyPr>
            <a:lstStyle/>
            <a:p>
              <a:pPr>
                <a:spcBef>
                  <a:spcPct val="50000"/>
                </a:spcBef>
              </a:pPr>
              <a:r>
                <a:rPr lang="ja-JP" altLang="en-US" sz="1600" b="1"/>
                <a:t>１</a:t>
              </a:r>
            </a:p>
          </p:txBody>
        </p:sp>
        <p:sp>
          <p:nvSpPr>
            <p:cNvPr id="51" name="Text Box 65"/>
            <p:cNvSpPr txBox="1">
              <a:spLocks noChangeArrowheads="1"/>
            </p:cNvSpPr>
            <p:nvPr/>
          </p:nvSpPr>
          <p:spPr bwMode="auto">
            <a:xfrm>
              <a:off x="1881" y="2356"/>
              <a:ext cx="273" cy="212"/>
            </a:xfrm>
            <a:prstGeom prst="rect">
              <a:avLst/>
            </a:prstGeom>
            <a:noFill/>
            <a:ln w="9525">
              <a:noFill/>
              <a:miter lim="800000"/>
              <a:headEnd/>
              <a:tailEnd/>
            </a:ln>
            <a:effectLst/>
          </p:spPr>
          <p:txBody>
            <a:bodyPr>
              <a:spAutoFit/>
            </a:bodyPr>
            <a:lstStyle/>
            <a:p>
              <a:pPr>
                <a:spcBef>
                  <a:spcPct val="50000"/>
                </a:spcBef>
              </a:pPr>
              <a:r>
                <a:rPr lang="ja-JP" altLang="en-US" sz="1600" b="1"/>
                <a:t>１</a:t>
              </a:r>
            </a:p>
          </p:txBody>
        </p:sp>
        <p:sp>
          <p:nvSpPr>
            <p:cNvPr id="52" name="Text Box 66"/>
            <p:cNvSpPr txBox="1">
              <a:spLocks noChangeArrowheads="1"/>
            </p:cNvSpPr>
            <p:nvPr/>
          </p:nvSpPr>
          <p:spPr bwMode="auto">
            <a:xfrm>
              <a:off x="2064" y="2492"/>
              <a:ext cx="273" cy="212"/>
            </a:xfrm>
            <a:prstGeom prst="rect">
              <a:avLst/>
            </a:prstGeom>
            <a:noFill/>
            <a:ln w="9525">
              <a:noFill/>
              <a:miter lim="800000"/>
              <a:headEnd/>
              <a:tailEnd/>
            </a:ln>
            <a:effectLst/>
          </p:spPr>
          <p:txBody>
            <a:bodyPr>
              <a:spAutoFit/>
            </a:bodyPr>
            <a:lstStyle/>
            <a:p>
              <a:pPr>
                <a:spcBef>
                  <a:spcPct val="50000"/>
                </a:spcBef>
              </a:pPr>
              <a:r>
                <a:rPr lang="en-US" altLang="ja-JP" sz="1600" b="1"/>
                <a:t>2</a:t>
              </a:r>
            </a:p>
          </p:txBody>
        </p:sp>
        <p:sp>
          <p:nvSpPr>
            <p:cNvPr id="53" name="Text Box 67"/>
            <p:cNvSpPr txBox="1">
              <a:spLocks noChangeArrowheads="1"/>
            </p:cNvSpPr>
            <p:nvPr/>
          </p:nvSpPr>
          <p:spPr bwMode="auto">
            <a:xfrm>
              <a:off x="2743" y="3203"/>
              <a:ext cx="273" cy="212"/>
            </a:xfrm>
            <a:prstGeom prst="rect">
              <a:avLst/>
            </a:prstGeom>
            <a:noFill/>
            <a:ln w="9525">
              <a:noFill/>
              <a:miter lim="800000"/>
              <a:headEnd/>
              <a:tailEnd/>
            </a:ln>
            <a:effectLst/>
          </p:spPr>
          <p:txBody>
            <a:bodyPr>
              <a:spAutoFit/>
            </a:bodyPr>
            <a:lstStyle/>
            <a:p>
              <a:pPr>
                <a:spcBef>
                  <a:spcPct val="50000"/>
                </a:spcBef>
              </a:pPr>
              <a:r>
                <a:rPr lang="en-US" altLang="ja-JP" sz="1600" b="1"/>
                <a:t>2</a:t>
              </a:r>
            </a:p>
          </p:txBody>
        </p:sp>
        <p:sp>
          <p:nvSpPr>
            <p:cNvPr id="54" name="Text Box 68"/>
            <p:cNvSpPr txBox="1">
              <a:spLocks noChangeArrowheads="1"/>
            </p:cNvSpPr>
            <p:nvPr/>
          </p:nvSpPr>
          <p:spPr bwMode="auto">
            <a:xfrm>
              <a:off x="2471" y="2719"/>
              <a:ext cx="273" cy="212"/>
            </a:xfrm>
            <a:prstGeom prst="rect">
              <a:avLst/>
            </a:prstGeom>
            <a:noFill/>
            <a:ln w="9525">
              <a:noFill/>
              <a:miter lim="800000"/>
              <a:headEnd/>
              <a:tailEnd/>
            </a:ln>
            <a:effectLst/>
          </p:spPr>
          <p:txBody>
            <a:bodyPr>
              <a:spAutoFit/>
            </a:bodyPr>
            <a:lstStyle/>
            <a:p>
              <a:pPr>
                <a:spcBef>
                  <a:spcPct val="50000"/>
                </a:spcBef>
              </a:pPr>
              <a:r>
                <a:rPr lang="en-US" altLang="ja-JP" sz="1600" b="1"/>
                <a:t>3</a:t>
              </a:r>
            </a:p>
          </p:txBody>
        </p:sp>
        <p:sp>
          <p:nvSpPr>
            <p:cNvPr id="55" name="Text Box 69"/>
            <p:cNvSpPr txBox="1">
              <a:spLocks noChangeArrowheads="1"/>
            </p:cNvSpPr>
            <p:nvPr/>
          </p:nvSpPr>
          <p:spPr bwMode="auto">
            <a:xfrm>
              <a:off x="3242" y="2946"/>
              <a:ext cx="273" cy="212"/>
            </a:xfrm>
            <a:prstGeom prst="rect">
              <a:avLst/>
            </a:prstGeom>
            <a:noFill/>
            <a:ln w="9525">
              <a:noFill/>
              <a:miter lim="800000"/>
              <a:headEnd/>
              <a:tailEnd/>
            </a:ln>
            <a:effectLst/>
          </p:spPr>
          <p:txBody>
            <a:bodyPr>
              <a:spAutoFit/>
            </a:bodyPr>
            <a:lstStyle/>
            <a:p>
              <a:pPr>
                <a:spcBef>
                  <a:spcPct val="50000"/>
                </a:spcBef>
              </a:pPr>
              <a:r>
                <a:rPr lang="en-US" altLang="ja-JP" sz="1600" b="1"/>
                <a:t>4</a:t>
              </a:r>
            </a:p>
          </p:txBody>
        </p:sp>
        <p:sp>
          <p:nvSpPr>
            <p:cNvPr id="56" name="Text Box 70"/>
            <p:cNvSpPr txBox="1">
              <a:spLocks noChangeArrowheads="1"/>
            </p:cNvSpPr>
            <p:nvPr/>
          </p:nvSpPr>
          <p:spPr bwMode="auto">
            <a:xfrm>
              <a:off x="2788" y="2523"/>
              <a:ext cx="273" cy="212"/>
            </a:xfrm>
            <a:prstGeom prst="rect">
              <a:avLst/>
            </a:prstGeom>
            <a:noFill/>
            <a:ln w="9525">
              <a:noFill/>
              <a:miter lim="800000"/>
              <a:headEnd/>
              <a:tailEnd/>
            </a:ln>
            <a:effectLst/>
          </p:spPr>
          <p:txBody>
            <a:bodyPr>
              <a:spAutoFit/>
            </a:bodyPr>
            <a:lstStyle/>
            <a:p>
              <a:pPr>
                <a:spcBef>
                  <a:spcPct val="50000"/>
                </a:spcBef>
              </a:pPr>
              <a:r>
                <a:rPr lang="en-US" altLang="ja-JP" sz="1600" b="1"/>
                <a:t>6</a:t>
              </a:r>
            </a:p>
          </p:txBody>
        </p:sp>
        <p:sp>
          <p:nvSpPr>
            <p:cNvPr id="57" name="Text Box 71"/>
            <p:cNvSpPr txBox="1">
              <a:spLocks noChangeArrowheads="1"/>
            </p:cNvSpPr>
            <p:nvPr/>
          </p:nvSpPr>
          <p:spPr bwMode="auto">
            <a:xfrm>
              <a:off x="2970" y="2024"/>
              <a:ext cx="273" cy="212"/>
            </a:xfrm>
            <a:prstGeom prst="rect">
              <a:avLst/>
            </a:prstGeom>
            <a:noFill/>
            <a:ln w="9525">
              <a:noFill/>
              <a:miter lim="800000"/>
              <a:headEnd/>
              <a:tailEnd/>
            </a:ln>
            <a:effectLst/>
          </p:spPr>
          <p:txBody>
            <a:bodyPr>
              <a:spAutoFit/>
            </a:bodyPr>
            <a:lstStyle/>
            <a:p>
              <a:pPr>
                <a:spcBef>
                  <a:spcPct val="50000"/>
                </a:spcBef>
              </a:pPr>
              <a:r>
                <a:rPr lang="en-US" altLang="ja-JP" sz="1600" b="1"/>
                <a:t>9</a:t>
              </a:r>
            </a:p>
          </p:txBody>
        </p:sp>
        <p:sp>
          <p:nvSpPr>
            <p:cNvPr id="58" name="Text Box 72"/>
            <p:cNvSpPr txBox="1">
              <a:spLocks noChangeArrowheads="1"/>
            </p:cNvSpPr>
            <p:nvPr/>
          </p:nvSpPr>
          <p:spPr bwMode="auto">
            <a:xfrm>
              <a:off x="3151" y="2266"/>
              <a:ext cx="273" cy="212"/>
            </a:xfrm>
            <a:prstGeom prst="rect">
              <a:avLst/>
            </a:prstGeom>
            <a:noFill/>
            <a:ln w="9525">
              <a:noFill/>
              <a:miter lim="800000"/>
              <a:headEnd/>
              <a:tailEnd/>
            </a:ln>
            <a:effectLst/>
          </p:spPr>
          <p:txBody>
            <a:bodyPr>
              <a:spAutoFit/>
            </a:bodyPr>
            <a:lstStyle/>
            <a:p>
              <a:pPr>
                <a:spcBef>
                  <a:spcPct val="50000"/>
                </a:spcBef>
              </a:pPr>
              <a:r>
                <a:rPr lang="en-US" altLang="ja-JP" sz="1600" b="1"/>
                <a:t>9</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NSGA-II</a:t>
            </a:r>
            <a:r>
              <a:rPr kumimoji="1" lang="ja-JP" altLang="en-US" dirty="0" smtClean="0"/>
              <a:t>のアルゴリズムの流れ</a:t>
            </a:r>
            <a:r>
              <a:rPr kumimoji="1" lang="en-US" altLang="ja-JP" dirty="0" smtClean="0"/>
              <a:t>(2)</a:t>
            </a:r>
            <a:endParaRPr kumimoji="1" lang="ja-JP" altLang="en-US" dirty="0"/>
          </a:p>
        </p:txBody>
      </p:sp>
      <p:sp>
        <p:nvSpPr>
          <p:cNvPr id="3" name="コンテンツ プレースホルダ 2"/>
          <p:cNvSpPr>
            <a:spLocks noGrp="1"/>
          </p:cNvSpPr>
          <p:nvPr>
            <p:ph idx="1"/>
          </p:nvPr>
        </p:nvSpPr>
        <p:spPr/>
        <p:txBody>
          <a:bodyPr>
            <a:normAutofit/>
          </a:bodyPr>
          <a:lstStyle/>
          <a:p>
            <a:pPr marL="514350" indent="-514350">
              <a:buFont typeface="+mj-lt"/>
              <a:buAutoNum type="arabicPeriod"/>
            </a:pPr>
            <a:r>
              <a:rPr kumimoji="1" lang="ja-JP" altLang="en-US" sz="2400" dirty="0" smtClean="0"/>
              <a:t>親</a:t>
            </a:r>
            <a:r>
              <a:rPr kumimoji="1" lang="en-US" altLang="ja-JP" sz="2400" dirty="0" smtClean="0"/>
              <a:t>population</a:t>
            </a:r>
            <a:r>
              <a:rPr kumimoji="1" lang="ja-JP" altLang="en-US" sz="2400" dirty="0" smtClean="0"/>
              <a:t>：</a:t>
            </a:r>
            <a:r>
              <a:rPr kumimoji="1" lang="en-US" altLang="ja-JP" sz="2400" dirty="0" smtClean="0">
                <a:latin typeface="Times New Roman" pitchFamily="18" charset="0"/>
              </a:rPr>
              <a:t>P</a:t>
            </a:r>
            <a:r>
              <a:rPr kumimoji="1" lang="en-US" altLang="ja-JP" sz="2400" baseline="-25000" dirty="0" smtClean="0">
                <a:latin typeface="Times New Roman" pitchFamily="18" charset="0"/>
              </a:rPr>
              <a:t>t</a:t>
            </a:r>
            <a:r>
              <a:rPr kumimoji="1" lang="ja-JP" altLang="en-US" sz="2400" dirty="0" smtClean="0"/>
              <a:t>と子</a:t>
            </a:r>
            <a:r>
              <a:rPr lang="en-US" altLang="ja-JP" sz="2400" dirty="0" err="1" smtClean="0"/>
              <a:t>population:</a:t>
            </a:r>
            <a:r>
              <a:rPr lang="en-US" altLang="ja-JP" sz="2400" dirty="0" err="1" smtClean="0">
                <a:latin typeface="Times New Roman" pitchFamily="18" charset="0"/>
                <a:cs typeface="Times New Roman" pitchFamily="18" charset="0"/>
              </a:rPr>
              <a:t>Q</a:t>
            </a:r>
            <a:r>
              <a:rPr lang="en-US" altLang="ja-JP" sz="2400" baseline="-25000" dirty="0" err="1" smtClean="0">
                <a:latin typeface="Times New Roman" pitchFamily="18" charset="0"/>
                <a:cs typeface="Times New Roman" pitchFamily="18" charset="0"/>
              </a:rPr>
              <a:t>t</a:t>
            </a:r>
            <a:r>
              <a:rPr lang="ja-JP" altLang="en-US" sz="2400" dirty="0" smtClean="0"/>
              <a:t>を合体，新しい</a:t>
            </a:r>
            <a:r>
              <a:rPr lang="en-US" altLang="ja-JP" sz="2400" dirty="0" smtClean="0"/>
              <a:t>population</a:t>
            </a:r>
            <a:r>
              <a:rPr lang="ja-JP" altLang="en-US" sz="2400" dirty="0" smtClean="0"/>
              <a:t>：</a:t>
            </a:r>
            <a:r>
              <a:rPr lang="en-US" altLang="ja-JP" sz="2400" dirty="0" err="1" smtClean="0">
                <a:latin typeface="Times New Roman" pitchFamily="18" charset="0"/>
                <a:cs typeface="Times New Roman" pitchFamily="18" charset="0"/>
              </a:rPr>
              <a:t>R</a:t>
            </a:r>
            <a:r>
              <a:rPr lang="en-US" altLang="ja-JP" sz="2400" baseline="-25000" dirty="0" err="1" smtClean="0">
                <a:latin typeface="Times New Roman" pitchFamily="18" charset="0"/>
                <a:cs typeface="Times New Roman" pitchFamily="18" charset="0"/>
              </a:rPr>
              <a:t>t</a:t>
            </a:r>
            <a:r>
              <a:rPr lang="ja-JP" altLang="en-US" sz="2400" dirty="0" smtClean="0"/>
              <a:t>を作る．</a:t>
            </a:r>
            <a:r>
              <a:rPr lang="en-US" altLang="ja-JP" sz="2400" dirty="0" err="1" smtClean="0">
                <a:latin typeface="Times New Roman" pitchFamily="18" charset="0"/>
                <a:cs typeface="Times New Roman" pitchFamily="18" charset="0"/>
              </a:rPr>
              <a:t>R</a:t>
            </a:r>
            <a:r>
              <a:rPr lang="en-US" altLang="ja-JP" sz="2400" baseline="-25000" dirty="0" err="1" smtClean="0">
                <a:latin typeface="Times New Roman" pitchFamily="18" charset="0"/>
                <a:cs typeface="Times New Roman" pitchFamily="18" charset="0"/>
              </a:rPr>
              <a:t>t</a:t>
            </a:r>
            <a:r>
              <a:rPr lang="ja-JP" altLang="en-US" sz="2400" dirty="0" smtClean="0"/>
              <a:t>に対して非優越ソートでランク</a:t>
            </a:r>
            <a:r>
              <a:rPr lang="en-US" altLang="ja-JP" sz="2400" dirty="0" err="1" smtClean="0">
                <a:latin typeface="Lucida Calligraphy" pitchFamily="66" charset="0"/>
                <a:cs typeface="Times New Roman" pitchFamily="18" charset="0"/>
              </a:rPr>
              <a:t>F</a:t>
            </a:r>
            <a:r>
              <a:rPr lang="en-US" altLang="ja-JP" sz="2400" baseline="-25000" dirty="0" err="1" smtClean="0">
                <a:latin typeface="Times New Roman" pitchFamily="18" charset="0"/>
                <a:cs typeface="Times New Roman" pitchFamily="18" charset="0"/>
              </a:rPr>
              <a:t>i</a:t>
            </a:r>
            <a:r>
              <a:rPr lang="en-US" altLang="ja-JP" sz="2400" dirty="0" smtClean="0">
                <a:latin typeface="Times New Roman" pitchFamily="18" charset="0"/>
                <a:cs typeface="Times New Roman" pitchFamily="18" charset="0"/>
              </a:rPr>
              <a:t>(</a:t>
            </a:r>
            <a:r>
              <a:rPr lang="en-US" altLang="ja-JP" sz="2400" dirty="0" err="1" smtClean="0">
                <a:latin typeface="Times New Roman" pitchFamily="18" charset="0"/>
                <a:cs typeface="Times New Roman" pitchFamily="18" charset="0"/>
              </a:rPr>
              <a:t>i</a:t>
            </a:r>
            <a:r>
              <a:rPr lang="en-US" altLang="ja-JP" sz="2400" dirty="0" smtClean="0">
                <a:latin typeface="Times New Roman" pitchFamily="18" charset="0"/>
                <a:cs typeface="Times New Roman" pitchFamily="18" charset="0"/>
              </a:rPr>
              <a:t>=1,2,3,…)</a:t>
            </a:r>
            <a:r>
              <a:rPr lang="ja-JP" altLang="en-US" sz="2400" dirty="0" smtClean="0"/>
              <a:t>を振り分ける．</a:t>
            </a:r>
            <a:endParaRPr lang="en-US" altLang="ja-JP" sz="2400" dirty="0" smtClean="0"/>
          </a:p>
          <a:p>
            <a:pPr marL="514350" indent="-514350">
              <a:buFont typeface="+mj-lt"/>
              <a:buAutoNum type="arabicPeriod"/>
            </a:pPr>
            <a:r>
              <a:rPr lang="ja-JP" altLang="en-US" sz="2400" dirty="0" smtClean="0"/>
              <a:t>次の世代の親</a:t>
            </a:r>
            <a:r>
              <a:rPr lang="en-US" altLang="ja-JP" sz="2400" dirty="0" smtClean="0"/>
              <a:t>population:</a:t>
            </a:r>
            <a:r>
              <a:rPr lang="en-US" altLang="ja-JP" sz="2400" dirty="0" smtClean="0">
                <a:latin typeface="Times New Roman" pitchFamily="18" charset="0"/>
                <a:cs typeface="Times New Roman" pitchFamily="18" charset="0"/>
              </a:rPr>
              <a:t>P</a:t>
            </a:r>
            <a:r>
              <a:rPr lang="en-US" altLang="ja-JP" sz="2400" baseline="-25000" dirty="0" smtClean="0">
                <a:latin typeface="Times New Roman" pitchFamily="18" charset="0"/>
                <a:cs typeface="Times New Roman" pitchFamily="18" charset="0"/>
              </a:rPr>
              <a:t>t+1</a:t>
            </a:r>
            <a:r>
              <a:rPr lang="en-US" altLang="ja-JP" sz="2400" dirty="0" smtClean="0">
                <a:latin typeface="Times New Roman" pitchFamily="18" charset="0"/>
                <a:cs typeface="Times New Roman" pitchFamily="18" charset="0"/>
              </a:rPr>
              <a:t>=</a:t>
            </a:r>
            <a:r>
              <a:rPr lang="el-GR" altLang="ja-JP" sz="2400" dirty="0" smtClean="0">
                <a:latin typeface="Times New Roman" pitchFamily="18" charset="0"/>
                <a:cs typeface="Times New Roman" pitchFamily="18" charset="0"/>
              </a:rPr>
              <a:t>Φ</a:t>
            </a:r>
            <a:r>
              <a:rPr lang="ja-JP" altLang="en-US" sz="2400" dirty="0" smtClean="0"/>
              <a:t>を生成．</a:t>
            </a:r>
            <a:r>
              <a:rPr lang="en-US" altLang="ja-JP" sz="2400" dirty="0" smtClean="0">
                <a:latin typeface="Times New Roman" pitchFamily="18" charset="0"/>
                <a:cs typeface="Times New Roman" pitchFamily="18" charset="0"/>
              </a:rPr>
              <a:t>|P</a:t>
            </a:r>
            <a:r>
              <a:rPr lang="en-US" altLang="ja-JP" sz="2400" baseline="-25000" dirty="0" smtClean="0">
                <a:latin typeface="Times New Roman" pitchFamily="18" charset="0"/>
                <a:cs typeface="Times New Roman" pitchFamily="18" charset="0"/>
              </a:rPr>
              <a:t>t+1</a:t>
            </a:r>
            <a:r>
              <a:rPr lang="en-US" altLang="ja-JP" sz="2400" dirty="0" smtClean="0">
                <a:latin typeface="Times New Roman" pitchFamily="18" charset="0"/>
                <a:cs typeface="Times New Roman" pitchFamily="18" charset="0"/>
              </a:rPr>
              <a:t>|+|</a:t>
            </a:r>
            <a:r>
              <a:rPr lang="en-US" altLang="ja-JP" sz="2400" dirty="0" err="1" smtClean="0">
                <a:latin typeface="Lucida Calligraphy" pitchFamily="66" charset="0"/>
                <a:cs typeface="Times New Roman" pitchFamily="18" charset="0"/>
              </a:rPr>
              <a:t>F</a:t>
            </a:r>
            <a:r>
              <a:rPr lang="en-US" altLang="ja-JP" sz="2400" baseline="-25000" dirty="0" err="1" smtClean="0">
                <a:latin typeface="Times New Roman" pitchFamily="18" charset="0"/>
                <a:cs typeface="Times New Roman" pitchFamily="18" charset="0"/>
              </a:rPr>
              <a:t>i</a:t>
            </a:r>
            <a:r>
              <a:rPr lang="en-US" altLang="ja-JP" sz="2400" dirty="0" smtClean="0">
                <a:latin typeface="Times New Roman" pitchFamily="18" charset="0"/>
                <a:cs typeface="Times New Roman" pitchFamily="18" charset="0"/>
              </a:rPr>
              <a:t>|&lt;N</a:t>
            </a:r>
            <a:r>
              <a:rPr lang="ja-JP" altLang="en-US" sz="2400" dirty="0" smtClean="0"/>
              <a:t>を満たす限り</a:t>
            </a:r>
            <a:r>
              <a:rPr lang="en-US" altLang="ja-JP" sz="2400" dirty="0" smtClean="0">
                <a:latin typeface="Times New Roman" pitchFamily="18" charset="0"/>
                <a:cs typeface="Times New Roman" pitchFamily="18" charset="0"/>
              </a:rPr>
              <a:t>P</a:t>
            </a:r>
            <a:r>
              <a:rPr lang="en-US" altLang="ja-JP" sz="2400" baseline="-25000" dirty="0" smtClean="0">
                <a:latin typeface="Times New Roman" pitchFamily="18" charset="0"/>
                <a:cs typeface="Times New Roman" pitchFamily="18" charset="0"/>
              </a:rPr>
              <a:t>t+1</a:t>
            </a:r>
            <a:r>
              <a:rPr lang="en-US" altLang="ja-JP" sz="2400" dirty="0" smtClean="0">
                <a:latin typeface="Times New Roman" pitchFamily="18" charset="0"/>
                <a:cs typeface="Times New Roman" pitchFamily="18" charset="0"/>
              </a:rPr>
              <a:t>=P</a:t>
            </a:r>
            <a:r>
              <a:rPr lang="en-US" altLang="ja-JP" sz="2400" baseline="-25000" dirty="0" smtClean="0">
                <a:latin typeface="Times New Roman" pitchFamily="18" charset="0"/>
                <a:cs typeface="Times New Roman" pitchFamily="18" charset="0"/>
              </a:rPr>
              <a:t>t+1</a:t>
            </a:r>
            <a:r>
              <a:rPr lang="ja-JP" altLang="en-US" sz="2400" dirty="0" smtClean="0">
                <a:latin typeface="Times New Roman" pitchFamily="18" charset="0"/>
                <a:cs typeface="Times New Roman" pitchFamily="18" charset="0"/>
              </a:rPr>
              <a:t>∪</a:t>
            </a:r>
            <a:r>
              <a:rPr lang="en-US" altLang="ja-JP" sz="2400" dirty="0" err="1" smtClean="0">
                <a:latin typeface="Lucida Calligraphy" pitchFamily="66" charset="0"/>
                <a:cs typeface="Times New Roman" pitchFamily="18" charset="0"/>
              </a:rPr>
              <a:t>F</a:t>
            </a:r>
            <a:r>
              <a:rPr lang="en-US" altLang="ja-JP" sz="2400" baseline="-25000" dirty="0" err="1" smtClean="0">
                <a:latin typeface="Times New Roman" pitchFamily="18" charset="0"/>
                <a:cs typeface="Times New Roman" pitchFamily="18" charset="0"/>
              </a:rPr>
              <a:t>i</a:t>
            </a:r>
            <a:r>
              <a:rPr lang="ja-JP" altLang="en-US" sz="2400" dirty="0" err="1" smtClean="0"/>
              <a:t>，</a:t>
            </a:r>
            <a:r>
              <a:rPr lang="en-US" altLang="ja-JP" sz="2400" dirty="0" err="1" smtClean="0">
                <a:latin typeface="Times New Roman" pitchFamily="18" charset="0"/>
                <a:cs typeface="Times New Roman" pitchFamily="18" charset="0"/>
              </a:rPr>
              <a:t>i</a:t>
            </a:r>
            <a:r>
              <a:rPr lang="en-US" altLang="ja-JP" sz="2400" dirty="0" smtClean="0">
                <a:latin typeface="Times New Roman" pitchFamily="18" charset="0"/>
                <a:cs typeface="Times New Roman" pitchFamily="18" charset="0"/>
              </a:rPr>
              <a:t>=i+1</a:t>
            </a:r>
            <a:r>
              <a:rPr lang="ja-JP" altLang="en-US" sz="2400" dirty="0" smtClean="0"/>
              <a:t>を実行</a:t>
            </a:r>
            <a:r>
              <a:rPr lang="en-US" altLang="ja-JP" sz="2400" dirty="0" smtClean="0"/>
              <a:t>(N:Population</a:t>
            </a:r>
            <a:r>
              <a:rPr lang="ja-JP" altLang="en-US" sz="2400" dirty="0" smtClean="0"/>
              <a:t>の上限</a:t>
            </a:r>
            <a:r>
              <a:rPr lang="en-US" altLang="ja-JP" sz="2400" dirty="0" smtClean="0"/>
              <a:t>)</a:t>
            </a:r>
          </a:p>
          <a:p>
            <a:pPr marL="514350" indent="-514350">
              <a:buFont typeface="+mj-lt"/>
              <a:buAutoNum type="arabicPeriod"/>
            </a:pPr>
            <a:r>
              <a:rPr lang="en-US" altLang="ja-JP" sz="2400" dirty="0" err="1" smtClean="0">
                <a:latin typeface="Lucida Calligraphy" pitchFamily="66" charset="0"/>
                <a:cs typeface="Times New Roman" pitchFamily="18" charset="0"/>
              </a:rPr>
              <a:t>F</a:t>
            </a:r>
            <a:r>
              <a:rPr lang="en-US" altLang="ja-JP" sz="2400" baseline="-25000" dirty="0" err="1" smtClean="0">
                <a:latin typeface="Times New Roman" pitchFamily="18" charset="0"/>
                <a:cs typeface="Times New Roman" pitchFamily="18" charset="0"/>
              </a:rPr>
              <a:t>i</a:t>
            </a:r>
            <a:r>
              <a:rPr lang="ja-JP" altLang="en-US" sz="2400" dirty="0" smtClean="0"/>
              <a:t>に含まれる解に混雑度ソート</a:t>
            </a:r>
            <a:r>
              <a:rPr lang="en-US" altLang="ja-JP" sz="2400" dirty="0" smtClean="0"/>
              <a:t>(</a:t>
            </a:r>
            <a:r>
              <a:rPr lang="en-US" altLang="ja-JP" sz="2400" dirty="0" err="1" smtClean="0">
                <a:latin typeface="Lucida Calligraphy" pitchFamily="66" charset="0"/>
                <a:cs typeface="Times New Roman" pitchFamily="18" charset="0"/>
              </a:rPr>
              <a:t>F</a:t>
            </a:r>
            <a:r>
              <a:rPr lang="en-US" altLang="ja-JP" sz="2400" baseline="-25000" dirty="0" err="1" smtClean="0">
                <a:latin typeface="Times New Roman" pitchFamily="18" charset="0"/>
                <a:cs typeface="Times New Roman" pitchFamily="18" charset="0"/>
              </a:rPr>
              <a:t>i</a:t>
            </a:r>
            <a:r>
              <a:rPr lang="en-US" altLang="ja-JP" sz="2400" dirty="0" smtClean="0"/>
              <a:t>,&lt;</a:t>
            </a:r>
            <a:r>
              <a:rPr lang="en-US" altLang="ja-JP" sz="2400" baseline="-25000" dirty="0" smtClean="0">
                <a:latin typeface="Times New Roman" pitchFamily="18" charset="0"/>
                <a:cs typeface="Times New Roman" pitchFamily="18" charset="0"/>
              </a:rPr>
              <a:t>c</a:t>
            </a:r>
            <a:r>
              <a:rPr lang="en-US" altLang="ja-JP" sz="2400" dirty="0" smtClean="0"/>
              <a:t>)</a:t>
            </a:r>
            <a:r>
              <a:rPr lang="ja-JP" altLang="en-US" sz="2400" dirty="0" smtClean="0"/>
              <a:t>を実行し，</a:t>
            </a:r>
            <a:r>
              <a:rPr lang="en-US" altLang="ja-JP" sz="2400" dirty="0" smtClean="0">
                <a:latin typeface="Times New Roman" pitchFamily="18" charset="0"/>
                <a:cs typeface="Times New Roman" pitchFamily="18" charset="0"/>
              </a:rPr>
              <a:t>(N-|P</a:t>
            </a:r>
            <a:r>
              <a:rPr lang="en-US" altLang="ja-JP" sz="2400" baseline="-25000" dirty="0" smtClean="0">
                <a:latin typeface="Times New Roman" pitchFamily="18" charset="0"/>
                <a:cs typeface="Times New Roman" pitchFamily="18" charset="0"/>
              </a:rPr>
              <a:t>t+1</a:t>
            </a:r>
            <a:r>
              <a:rPr lang="en-US" altLang="ja-JP" sz="2400" dirty="0" smtClean="0">
                <a:latin typeface="Times New Roman" pitchFamily="18" charset="0"/>
                <a:cs typeface="Times New Roman" pitchFamily="18" charset="0"/>
              </a:rPr>
              <a:t>|)</a:t>
            </a:r>
            <a:r>
              <a:rPr lang="ja-JP" altLang="en-US" sz="2400" dirty="0" smtClean="0"/>
              <a:t>個の解を混雑度の低いものから</a:t>
            </a:r>
            <a:r>
              <a:rPr lang="en-US" altLang="ja-JP" sz="2400" dirty="0" smtClean="0">
                <a:latin typeface="Times New Roman" pitchFamily="18" charset="0"/>
                <a:cs typeface="Times New Roman" pitchFamily="18" charset="0"/>
              </a:rPr>
              <a:t>P</a:t>
            </a:r>
            <a:r>
              <a:rPr lang="en-US" altLang="ja-JP" sz="2400" baseline="-25000" dirty="0" smtClean="0">
                <a:latin typeface="Times New Roman" pitchFamily="18" charset="0"/>
                <a:cs typeface="Times New Roman" pitchFamily="18" charset="0"/>
              </a:rPr>
              <a:t>t+1</a:t>
            </a:r>
            <a:r>
              <a:rPr lang="ja-JP" altLang="en-US" sz="2400" dirty="0" smtClean="0"/>
              <a:t>に挿入．</a:t>
            </a:r>
            <a:r>
              <a:rPr lang="en-US" altLang="ja-JP" sz="2400" dirty="0" smtClean="0"/>
              <a:t>(&lt;</a:t>
            </a:r>
            <a:r>
              <a:rPr lang="en-US" altLang="ja-JP" sz="2400" baseline="-25000" dirty="0" smtClean="0"/>
              <a:t>c</a:t>
            </a:r>
            <a:r>
              <a:rPr lang="en-US" altLang="ja-JP" sz="2400" dirty="0" smtClean="0"/>
              <a:t>:</a:t>
            </a:r>
            <a:r>
              <a:rPr lang="ja-JP" altLang="en-US" sz="2400" dirty="0" smtClean="0"/>
              <a:t>混雑度比較オペレータ</a:t>
            </a:r>
            <a:r>
              <a:rPr lang="en-US" altLang="ja-JP" sz="2400" dirty="0" smtClean="0"/>
              <a:t>)</a:t>
            </a:r>
          </a:p>
          <a:p>
            <a:pPr marL="514350" indent="-514350">
              <a:buFont typeface="+mj-lt"/>
              <a:buAutoNum type="arabicPeriod"/>
            </a:pPr>
            <a:r>
              <a:rPr lang="ja-JP" altLang="en-US" sz="2400" dirty="0" smtClean="0"/>
              <a:t>次世代の子</a:t>
            </a:r>
            <a:r>
              <a:rPr lang="en-US" altLang="ja-JP" sz="2400" dirty="0" smtClean="0"/>
              <a:t>population:</a:t>
            </a:r>
            <a:r>
              <a:rPr lang="en-US" altLang="ja-JP" sz="2400" dirty="0" smtClean="0">
                <a:latin typeface="Times New Roman" pitchFamily="18" charset="0"/>
                <a:cs typeface="Times New Roman" pitchFamily="18" charset="0"/>
              </a:rPr>
              <a:t>Q</a:t>
            </a:r>
            <a:r>
              <a:rPr lang="en-US" altLang="ja-JP" sz="2400" baseline="-25000" dirty="0" smtClean="0">
                <a:latin typeface="Times New Roman" pitchFamily="18" charset="0"/>
                <a:cs typeface="Times New Roman" pitchFamily="18" charset="0"/>
              </a:rPr>
              <a:t>t+1</a:t>
            </a:r>
            <a:r>
              <a:rPr lang="ja-JP" altLang="en-US" sz="2400" dirty="0" smtClean="0"/>
              <a:t>を混雑度トーナメント選択，交叉，突然変異を用いて</a:t>
            </a:r>
            <a:r>
              <a:rPr lang="en-US" altLang="ja-JP" sz="2400" dirty="0" smtClean="0">
                <a:latin typeface="Times New Roman" pitchFamily="18" charset="0"/>
                <a:cs typeface="Times New Roman" pitchFamily="18" charset="0"/>
              </a:rPr>
              <a:t>P</a:t>
            </a:r>
            <a:r>
              <a:rPr lang="en-US" altLang="ja-JP" sz="2400" baseline="-25000" dirty="0" smtClean="0">
                <a:latin typeface="Times New Roman" pitchFamily="18" charset="0"/>
                <a:cs typeface="Times New Roman" pitchFamily="18" charset="0"/>
              </a:rPr>
              <a:t>t+1</a:t>
            </a:r>
            <a:r>
              <a:rPr lang="ja-JP" altLang="en-US" sz="2400" dirty="0" smtClean="0"/>
              <a:t>から生成．</a:t>
            </a:r>
            <a:r>
              <a:rPr lang="en-US" altLang="ja-JP" sz="2400" dirty="0" smtClean="0"/>
              <a:t>1.</a:t>
            </a:r>
            <a:r>
              <a:rPr lang="ja-JP" altLang="en-US" sz="2400" dirty="0" smtClean="0"/>
              <a:t>に戻る．</a:t>
            </a:r>
            <a:endParaRPr lang="en-US" altLang="ja-JP" sz="2400" dirty="0" smtClean="0"/>
          </a:p>
          <a:p>
            <a:pPr marL="514350" indent="-514350">
              <a:buFont typeface="+mj-lt"/>
              <a:buAutoNum type="arabicPeriod"/>
            </a:pPr>
            <a:endParaRPr lang="en-US" altLang="ja-JP"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NSGA-II</a:t>
            </a:r>
            <a:r>
              <a:rPr kumimoji="1" lang="ja-JP" altLang="en-US" dirty="0" smtClean="0"/>
              <a:t>のアルゴリズムの流れ</a:t>
            </a:r>
            <a:r>
              <a:rPr kumimoji="1" lang="en-US" altLang="ja-JP" dirty="0" smtClean="0"/>
              <a:t>(3)</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sz="2800" dirty="0" smtClean="0"/>
              <a:t>ステップ３について</a:t>
            </a:r>
            <a:endParaRPr kumimoji="1" lang="en-US" altLang="ja-JP" sz="2800" dirty="0" smtClean="0"/>
          </a:p>
          <a:p>
            <a:pPr lvl="1"/>
            <a:r>
              <a:rPr lang="ja-JP" altLang="en-US" sz="2400" dirty="0" smtClean="0"/>
              <a:t>混雑度ソートの指標として混雑距離（</a:t>
            </a:r>
            <a:r>
              <a:rPr lang="en-US" altLang="ja-JP" sz="2400" dirty="0" smtClean="0"/>
              <a:t>crowding distance</a:t>
            </a:r>
            <a:r>
              <a:rPr lang="ja-JP" altLang="en-US" sz="2400" dirty="0" smtClean="0"/>
              <a:t>）を導入</a:t>
            </a:r>
            <a:endParaRPr lang="en-US" altLang="ja-JP" sz="2400" dirty="0" smtClean="0"/>
          </a:p>
          <a:p>
            <a:r>
              <a:rPr kumimoji="1" lang="ja-JP" altLang="en-US" sz="2800" dirty="0" smtClean="0"/>
              <a:t>ステップ４について</a:t>
            </a:r>
            <a:endParaRPr kumimoji="1" lang="en-US" altLang="ja-JP" sz="2800" dirty="0" smtClean="0"/>
          </a:p>
          <a:p>
            <a:pPr lvl="1"/>
            <a:r>
              <a:rPr kumimoji="1" lang="ja-JP" altLang="en-US" sz="2400" dirty="0" smtClean="0"/>
              <a:t>混雑度トーナメントに対しても評価基準として混雑距離を導入</a:t>
            </a:r>
            <a:endParaRPr kumimoji="1" lang="en-US" altLang="ja-JP" sz="2400" dirty="0" smtClean="0"/>
          </a:p>
          <a:p>
            <a:r>
              <a:rPr lang="ja-JP" altLang="en-US" sz="2800" dirty="0" smtClean="0"/>
              <a:t>ステップ１とステップ２の“</a:t>
            </a:r>
            <a:r>
              <a:rPr lang="en-US" altLang="ja-JP" sz="2800" dirty="0" smtClean="0"/>
              <a:t>P</a:t>
            </a:r>
            <a:r>
              <a:rPr lang="en-US" altLang="ja-JP" sz="2800" baseline="-25000" dirty="0" smtClean="0"/>
              <a:t>t+1</a:t>
            </a:r>
            <a:r>
              <a:rPr lang="ja-JP" altLang="en-US" sz="2800" dirty="0" smtClean="0"/>
              <a:t>を満たすフェーズ”は同時に行う</a:t>
            </a:r>
            <a:endParaRPr lang="en-US" altLang="ja-JP" sz="2800" dirty="0" smtClean="0"/>
          </a:p>
          <a:p>
            <a:pPr lvl="1"/>
            <a:r>
              <a:rPr lang="ja-JP" altLang="en-US" sz="2400" dirty="0" smtClean="0"/>
              <a:t>フロントが見つかり次第</a:t>
            </a:r>
            <a:r>
              <a:rPr lang="en-US" altLang="ja-JP" sz="2400" dirty="0" smtClean="0"/>
              <a:t>P</a:t>
            </a:r>
            <a:r>
              <a:rPr lang="en-US" altLang="ja-JP" sz="2400" baseline="-25000" dirty="0" smtClean="0"/>
              <a:t>t+1</a:t>
            </a:r>
            <a:r>
              <a:rPr lang="ja-JP" altLang="en-US" sz="2400" dirty="0" smtClean="0"/>
              <a:t>に追加することで非優越ソートにかかる時間を短縮</a:t>
            </a:r>
            <a:endParaRPr lang="en-US" altLang="ja-JP" sz="2400" dirty="0" smtClean="0"/>
          </a:p>
          <a:p>
            <a:endParaRPr kumimoji="1" lang="en-US" altLang="ja-JP" sz="2800" baseline="-25000" dirty="0" smtClean="0"/>
          </a:p>
          <a:p>
            <a:pPr lvl="1"/>
            <a:endParaRPr kumimoji="1" lang="ja-JP" alt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95288" y="1196752"/>
            <a:ext cx="8569325" cy="4939814"/>
          </a:xfrm>
          <a:prstGeom prst="rect">
            <a:avLst/>
          </a:prstGeom>
          <a:noFill/>
          <a:ln w="9525">
            <a:noFill/>
            <a:miter lim="800000"/>
            <a:headEnd/>
            <a:tailEnd/>
          </a:ln>
          <a:effectLst/>
        </p:spPr>
        <p:txBody>
          <a:bodyPr>
            <a:spAutoFit/>
          </a:bodyPr>
          <a:lstStyle/>
          <a:p>
            <a:pPr>
              <a:spcBef>
                <a:spcPct val="50000"/>
              </a:spcBef>
            </a:pPr>
            <a:r>
              <a:rPr lang="ja-JP" altLang="en-US" dirty="0" smtClean="0"/>
              <a:t>・混雑度比較オペレータ（</a:t>
            </a:r>
            <a:r>
              <a:rPr lang="en-US" altLang="ja-JP" dirty="0" smtClean="0"/>
              <a:t>crowded comparison operator: &lt;</a:t>
            </a:r>
            <a:r>
              <a:rPr lang="en-US" altLang="ja-JP" baseline="-25000" dirty="0" smtClean="0"/>
              <a:t>c</a:t>
            </a:r>
            <a:r>
              <a:rPr lang="ja-JP" altLang="en-US" dirty="0" smtClean="0"/>
              <a:t>）を利用，トーナメントサイズ２</a:t>
            </a:r>
            <a:endParaRPr lang="ja-JP" altLang="en-US" dirty="0"/>
          </a:p>
          <a:p>
            <a:pPr>
              <a:spcBef>
                <a:spcPct val="50000"/>
              </a:spcBef>
            </a:pPr>
            <a:r>
              <a:rPr lang="ja-JP" altLang="en-US" dirty="0"/>
              <a:t>　　</a:t>
            </a:r>
            <a:r>
              <a:rPr lang="en-US" altLang="ja-JP" dirty="0" err="1"/>
              <a:t>i</a:t>
            </a:r>
            <a:r>
              <a:rPr lang="en-US" altLang="ja-JP" dirty="0"/>
              <a:t>)</a:t>
            </a:r>
            <a:r>
              <a:rPr lang="ja-JP" altLang="en-US" dirty="0"/>
              <a:t>母集団における解の優越</a:t>
            </a:r>
            <a:r>
              <a:rPr lang="ja-JP" altLang="en-US" dirty="0" smtClean="0"/>
              <a:t>ランク</a:t>
            </a:r>
            <a:r>
              <a:rPr lang="en-US" altLang="ja-JP" dirty="0" smtClean="0"/>
              <a:t>:</a:t>
            </a:r>
            <a:r>
              <a:rPr lang="en-US" altLang="ja-JP" dirty="0" err="1" smtClean="0">
                <a:latin typeface="Times New Roman" pitchFamily="18" charset="0"/>
                <a:cs typeface="Times New Roman" pitchFamily="18" charset="0"/>
              </a:rPr>
              <a:t>r</a:t>
            </a:r>
            <a:r>
              <a:rPr lang="en-US" altLang="ja-JP" baseline="-25000" dirty="0" err="1" smtClean="0">
                <a:latin typeface="Times New Roman" pitchFamily="18" charset="0"/>
                <a:cs typeface="Times New Roman" pitchFamily="18" charset="0"/>
              </a:rPr>
              <a:t>i</a:t>
            </a:r>
            <a:endParaRPr lang="ja-JP" altLang="en-US" dirty="0"/>
          </a:p>
          <a:p>
            <a:pPr>
              <a:spcBef>
                <a:spcPct val="50000"/>
              </a:spcBef>
            </a:pPr>
            <a:r>
              <a:rPr lang="ja-JP" altLang="en-US" dirty="0"/>
              <a:t>　　</a:t>
            </a:r>
            <a:r>
              <a:rPr lang="en-US" altLang="ja-JP" dirty="0"/>
              <a:t>ii)</a:t>
            </a:r>
            <a:r>
              <a:rPr lang="ja-JP" altLang="en-US" dirty="0"/>
              <a:t>母集団内の局所的混雑</a:t>
            </a:r>
            <a:r>
              <a:rPr lang="ja-JP" altLang="en-US" dirty="0" smtClean="0"/>
              <a:t>距離</a:t>
            </a:r>
            <a:r>
              <a:rPr lang="en-US" altLang="ja-JP" dirty="0" smtClean="0"/>
              <a:t>:</a:t>
            </a:r>
            <a:r>
              <a:rPr lang="en-US" altLang="ja-JP" dirty="0" smtClean="0">
                <a:latin typeface="Times New Roman" pitchFamily="18" charset="0"/>
                <a:cs typeface="Times New Roman" pitchFamily="18" charset="0"/>
              </a:rPr>
              <a:t> </a:t>
            </a:r>
            <a:r>
              <a:rPr lang="en-US" altLang="ja-JP" dirty="0" err="1" smtClean="0">
                <a:latin typeface="Times New Roman" pitchFamily="18" charset="0"/>
                <a:cs typeface="Times New Roman" pitchFamily="18" charset="0"/>
              </a:rPr>
              <a:t>d</a:t>
            </a:r>
            <a:r>
              <a:rPr lang="en-US" altLang="ja-JP" baseline="-25000" dirty="0" err="1" smtClean="0">
                <a:latin typeface="Times New Roman" pitchFamily="18" charset="0"/>
                <a:cs typeface="Times New Roman" pitchFamily="18" charset="0"/>
              </a:rPr>
              <a:t>i</a:t>
            </a:r>
            <a:endParaRPr lang="ja-JP" altLang="en-US" dirty="0"/>
          </a:p>
          <a:p>
            <a:pPr>
              <a:spcBef>
                <a:spcPct val="50000"/>
              </a:spcBef>
            </a:pPr>
            <a:r>
              <a:rPr lang="ja-JP" altLang="en-US" dirty="0"/>
              <a:t>　</a:t>
            </a:r>
            <a:r>
              <a:rPr lang="ja-JP" altLang="en-US" dirty="0" smtClean="0"/>
              <a:t>の二つの属性を利用</a:t>
            </a:r>
            <a:endParaRPr lang="en-US" altLang="ja-JP" dirty="0" smtClean="0"/>
          </a:p>
          <a:p>
            <a:pPr>
              <a:spcBef>
                <a:spcPct val="50000"/>
              </a:spcBef>
            </a:pPr>
            <a:endParaRPr lang="ja-JP" altLang="en-US" dirty="0"/>
          </a:p>
          <a:p>
            <a:pPr>
              <a:spcBef>
                <a:spcPct val="50000"/>
              </a:spcBef>
            </a:pPr>
            <a:r>
              <a:rPr lang="ja-JP" altLang="en-US" dirty="0"/>
              <a:t>・以下のいずれかの条件を満たすとき</a:t>
            </a:r>
            <a:r>
              <a:rPr lang="ja-JP" altLang="en-US" dirty="0" smtClean="0"/>
              <a:t>２つの解の間の</a:t>
            </a:r>
            <a:r>
              <a:rPr lang="ja-JP" altLang="en-US" dirty="0"/>
              <a:t>優越関係として</a:t>
            </a:r>
          </a:p>
          <a:p>
            <a:pPr>
              <a:spcBef>
                <a:spcPct val="50000"/>
              </a:spcBef>
            </a:pPr>
            <a:r>
              <a:rPr lang="ja-JP" altLang="en-US" dirty="0"/>
              <a:t>　</a:t>
            </a:r>
            <a:r>
              <a:rPr lang="ja-JP" altLang="en-US" dirty="0" smtClean="0"/>
              <a:t>“解</a:t>
            </a:r>
            <a:r>
              <a:rPr lang="en-US" altLang="ja-JP" b="1" i="1" dirty="0" err="1" smtClean="0">
                <a:latin typeface="Times New Roman" pitchFamily="18" charset="0"/>
                <a:cs typeface="Times New Roman" pitchFamily="18" charset="0"/>
              </a:rPr>
              <a:t>i</a:t>
            </a:r>
            <a:r>
              <a:rPr lang="ja-JP" altLang="en-US" dirty="0" smtClean="0"/>
              <a:t>は解</a:t>
            </a:r>
            <a:r>
              <a:rPr lang="en-US" altLang="ja-JP" b="1" i="1" dirty="0" smtClean="0">
                <a:latin typeface="Times New Roman" pitchFamily="18" charset="0"/>
                <a:cs typeface="Times New Roman" pitchFamily="18" charset="0"/>
              </a:rPr>
              <a:t>j</a:t>
            </a:r>
            <a:r>
              <a:rPr lang="ja-JP" altLang="en-US" dirty="0"/>
              <a:t>よりも優れている”と定義</a:t>
            </a:r>
          </a:p>
          <a:p>
            <a:pPr>
              <a:spcBef>
                <a:spcPct val="50000"/>
              </a:spcBef>
            </a:pPr>
            <a:r>
              <a:rPr lang="ja-JP" altLang="en-US" dirty="0"/>
              <a:t>　　</a:t>
            </a:r>
            <a:r>
              <a:rPr lang="en-US" altLang="ja-JP" dirty="0" err="1"/>
              <a:t>i</a:t>
            </a:r>
            <a:r>
              <a:rPr lang="en-US" altLang="ja-JP" dirty="0"/>
              <a:t>)</a:t>
            </a:r>
            <a:r>
              <a:rPr lang="ja-JP" altLang="en-US" dirty="0"/>
              <a:t>　</a:t>
            </a:r>
            <a:r>
              <a:rPr lang="en-US" altLang="ja-JP" b="1" i="1" dirty="0" err="1">
                <a:latin typeface="Times New Roman" pitchFamily="18" charset="0"/>
                <a:cs typeface="Times New Roman" pitchFamily="18" charset="0"/>
              </a:rPr>
              <a:t>i</a:t>
            </a:r>
            <a:r>
              <a:rPr lang="ja-JP" altLang="en-US" dirty="0"/>
              <a:t>のランク</a:t>
            </a:r>
            <a:r>
              <a:rPr lang="ja-JP" altLang="en-US" dirty="0" smtClean="0"/>
              <a:t>が</a:t>
            </a:r>
            <a:r>
              <a:rPr lang="en-US" altLang="ja-JP" b="1" i="1" dirty="0" err="1" smtClean="0">
                <a:latin typeface="Times New Roman" pitchFamily="18" charset="0"/>
                <a:cs typeface="Times New Roman" pitchFamily="18" charset="0"/>
              </a:rPr>
              <a:t>j</a:t>
            </a:r>
            <a:r>
              <a:rPr lang="ja-JP" altLang="en-US" dirty="0" smtClean="0"/>
              <a:t>の</a:t>
            </a:r>
            <a:r>
              <a:rPr lang="ja-JP" altLang="en-US" dirty="0"/>
              <a:t>ランクよりも優れて</a:t>
            </a:r>
            <a:r>
              <a:rPr lang="ja-JP" altLang="en-US" dirty="0" smtClean="0"/>
              <a:t>いる　（</a:t>
            </a:r>
            <a:r>
              <a:rPr lang="en-US" altLang="ja-JP" dirty="0" err="1" smtClean="0">
                <a:latin typeface="Times New Roman" pitchFamily="18" charset="0"/>
                <a:cs typeface="Times New Roman" pitchFamily="18" charset="0"/>
              </a:rPr>
              <a:t>r</a:t>
            </a:r>
            <a:r>
              <a:rPr lang="en-US" altLang="ja-JP" baseline="-25000" dirty="0" err="1" smtClean="0">
                <a:latin typeface="Times New Roman" pitchFamily="18" charset="0"/>
                <a:cs typeface="Times New Roman" pitchFamily="18" charset="0"/>
              </a:rPr>
              <a:t>i</a:t>
            </a:r>
            <a:r>
              <a:rPr lang="en-US" altLang="ja-JP" dirty="0" smtClean="0">
                <a:latin typeface="Times New Roman" pitchFamily="18" charset="0"/>
                <a:cs typeface="Times New Roman" pitchFamily="18" charset="0"/>
              </a:rPr>
              <a:t>&lt;</a:t>
            </a:r>
            <a:r>
              <a:rPr lang="en-US" altLang="ja-JP" dirty="0" err="1" smtClean="0">
                <a:latin typeface="Times New Roman" pitchFamily="18" charset="0"/>
                <a:cs typeface="Times New Roman" pitchFamily="18" charset="0"/>
              </a:rPr>
              <a:t>r</a:t>
            </a:r>
            <a:r>
              <a:rPr lang="en-US" altLang="ja-JP" baseline="-25000" dirty="0" err="1" smtClean="0">
                <a:latin typeface="Times New Roman" pitchFamily="18" charset="0"/>
                <a:cs typeface="Times New Roman" pitchFamily="18" charset="0"/>
              </a:rPr>
              <a:t>j</a:t>
            </a:r>
            <a:r>
              <a:rPr lang="ja-JP" altLang="en-US" dirty="0" smtClean="0"/>
              <a:t>）</a:t>
            </a:r>
            <a:endParaRPr lang="ja-JP" altLang="en-US" dirty="0"/>
          </a:p>
          <a:p>
            <a:pPr>
              <a:spcBef>
                <a:spcPct val="50000"/>
              </a:spcBef>
            </a:pPr>
            <a:r>
              <a:rPr lang="ja-JP" altLang="en-US" dirty="0"/>
              <a:t>　　</a:t>
            </a:r>
            <a:r>
              <a:rPr lang="en-US" altLang="ja-JP" dirty="0"/>
              <a:t>ii)</a:t>
            </a:r>
            <a:r>
              <a:rPr lang="ja-JP" altLang="en-US" dirty="0"/>
              <a:t>　</a:t>
            </a:r>
            <a:r>
              <a:rPr lang="en-US" altLang="ja-JP" b="1" i="1" dirty="0" err="1">
                <a:latin typeface="Times New Roman" pitchFamily="18" charset="0"/>
                <a:cs typeface="Times New Roman" pitchFamily="18" charset="0"/>
              </a:rPr>
              <a:t>i</a:t>
            </a:r>
            <a:r>
              <a:rPr lang="ja-JP" altLang="en-US" dirty="0"/>
              <a:t>のランク</a:t>
            </a:r>
            <a:r>
              <a:rPr lang="ja-JP" altLang="en-US" dirty="0" smtClean="0"/>
              <a:t>と</a:t>
            </a:r>
            <a:r>
              <a:rPr lang="en-US" altLang="ja-JP" b="1" i="1" dirty="0" err="1" smtClean="0">
                <a:latin typeface="Times New Roman" pitchFamily="18" charset="0"/>
                <a:cs typeface="Times New Roman" pitchFamily="18" charset="0"/>
              </a:rPr>
              <a:t>j</a:t>
            </a:r>
            <a:r>
              <a:rPr lang="ja-JP" altLang="en-US" dirty="0" smtClean="0"/>
              <a:t>の</a:t>
            </a:r>
            <a:r>
              <a:rPr lang="ja-JP" altLang="en-US" dirty="0"/>
              <a:t>ランクが</a:t>
            </a:r>
            <a:r>
              <a:rPr lang="ja-JP" altLang="en-US" dirty="0" smtClean="0"/>
              <a:t>同じ（</a:t>
            </a:r>
            <a:r>
              <a:rPr lang="en-US" altLang="ja-JP" dirty="0" err="1" smtClean="0">
                <a:latin typeface="Times New Roman" pitchFamily="18" charset="0"/>
                <a:cs typeface="Times New Roman" pitchFamily="18" charset="0"/>
              </a:rPr>
              <a:t>r</a:t>
            </a:r>
            <a:r>
              <a:rPr lang="en-US" altLang="ja-JP" baseline="-25000" dirty="0" err="1" smtClean="0">
                <a:latin typeface="Times New Roman" pitchFamily="18" charset="0"/>
                <a:cs typeface="Times New Roman" pitchFamily="18" charset="0"/>
              </a:rPr>
              <a:t>i</a:t>
            </a:r>
            <a:r>
              <a:rPr lang="en-US" altLang="ja-JP" dirty="0" smtClean="0">
                <a:latin typeface="Times New Roman" pitchFamily="18" charset="0"/>
                <a:cs typeface="Times New Roman" pitchFamily="18" charset="0"/>
              </a:rPr>
              <a:t>&lt;</a:t>
            </a:r>
            <a:r>
              <a:rPr lang="en-US" altLang="ja-JP" dirty="0" err="1" smtClean="0">
                <a:latin typeface="Times New Roman" pitchFamily="18" charset="0"/>
                <a:cs typeface="Times New Roman" pitchFamily="18" charset="0"/>
              </a:rPr>
              <a:t>r</a:t>
            </a:r>
            <a:r>
              <a:rPr lang="en-US" altLang="ja-JP" baseline="-25000" dirty="0" err="1" smtClean="0">
                <a:latin typeface="Times New Roman" pitchFamily="18" charset="0"/>
                <a:cs typeface="Times New Roman" pitchFamily="18" charset="0"/>
              </a:rPr>
              <a:t>j</a:t>
            </a:r>
            <a:r>
              <a:rPr lang="ja-JP" altLang="en-US" dirty="0" smtClean="0"/>
              <a:t>） </a:t>
            </a:r>
            <a:endParaRPr lang="en-US" altLang="ja-JP" dirty="0" smtClean="0"/>
          </a:p>
          <a:p>
            <a:pPr>
              <a:spcBef>
                <a:spcPct val="50000"/>
              </a:spcBef>
            </a:pPr>
            <a:r>
              <a:rPr lang="ja-JP" altLang="en-US" dirty="0" smtClean="0"/>
              <a:t>　　　　　　かつ</a:t>
            </a:r>
            <a:r>
              <a:rPr lang="ja-JP" altLang="en-US" dirty="0"/>
              <a:t>　</a:t>
            </a:r>
            <a:r>
              <a:rPr lang="en-US" altLang="ja-JP" b="1" i="1" dirty="0" err="1">
                <a:latin typeface="Times New Roman" pitchFamily="18" charset="0"/>
                <a:cs typeface="Times New Roman" pitchFamily="18" charset="0"/>
              </a:rPr>
              <a:t>i</a:t>
            </a:r>
            <a:r>
              <a:rPr lang="ja-JP" altLang="en-US" dirty="0"/>
              <a:t>の混雑</a:t>
            </a:r>
            <a:r>
              <a:rPr lang="ja-JP" altLang="en-US" dirty="0" smtClean="0"/>
              <a:t>距離</a:t>
            </a:r>
            <a:r>
              <a:rPr lang="en-US" altLang="ja-JP" dirty="0" err="1" smtClean="0">
                <a:latin typeface="Times New Roman" pitchFamily="18" charset="0"/>
                <a:cs typeface="Times New Roman" pitchFamily="18" charset="0"/>
              </a:rPr>
              <a:t>d</a:t>
            </a:r>
            <a:r>
              <a:rPr lang="en-US" altLang="ja-JP" baseline="-25000" dirty="0" err="1" smtClean="0">
                <a:latin typeface="Times New Roman" pitchFamily="18" charset="0"/>
                <a:cs typeface="Times New Roman" pitchFamily="18" charset="0"/>
              </a:rPr>
              <a:t>i</a:t>
            </a:r>
            <a:r>
              <a:rPr lang="ja-JP" altLang="en-US" dirty="0" smtClean="0"/>
              <a:t>が</a:t>
            </a:r>
            <a:r>
              <a:rPr lang="en-US" altLang="ja-JP" b="1" i="1" dirty="0" err="1" smtClean="0">
                <a:latin typeface="Times New Roman" pitchFamily="18" charset="0"/>
                <a:cs typeface="Times New Roman" pitchFamily="18" charset="0"/>
              </a:rPr>
              <a:t>j</a:t>
            </a:r>
            <a:r>
              <a:rPr lang="ja-JP" altLang="en-US" dirty="0" smtClean="0"/>
              <a:t>のもの（</a:t>
            </a:r>
            <a:r>
              <a:rPr lang="en-US" altLang="ja-JP" dirty="0" smtClean="0"/>
              <a:t> </a:t>
            </a:r>
            <a:r>
              <a:rPr lang="en-US" altLang="ja-JP" dirty="0" err="1" smtClean="0">
                <a:latin typeface="Times New Roman" pitchFamily="18" charset="0"/>
                <a:cs typeface="Times New Roman" pitchFamily="18" charset="0"/>
              </a:rPr>
              <a:t>d</a:t>
            </a:r>
            <a:r>
              <a:rPr lang="en-US" altLang="ja-JP" baseline="-25000" dirty="0" err="1" smtClean="0">
                <a:latin typeface="Times New Roman" pitchFamily="18" charset="0"/>
                <a:cs typeface="Times New Roman" pitchFamily="18" charset="0"/>
              </a:rPr>
              <a:t>j</a:t>
            </a:r>
            <a:r>
              <a:rPr lang="en-US" altLang="ja-JP" baseline="-25000" dirty="0" smtClean="0">
                <a:latin typeface="Times New Roman" pitchFamily="18" charset="0"/>
                <a:cs typeface="Times New Roman" pitchFamily="18" charset="0"/>
              </a:rPr>
              <a:t> </a:t>
            </a:r>
            <a:r>
              <a:rPr lang="ja-JP" altLang="en-US" dirty="0" smtClean="0"/>
              <a:t>）より大きい（</a:t>
            </a:r>
            <a:r>
              <a:rPr lang="en-US" altLang="ja-JP" dirty="0" smtClean="0"/>
              <a:t> </a:t>
            </a:r>
            <a:r>
              <a:rPr lang="en-US" altLang="ja-JP" dirty="0" err="1" smtClean="0">
                <a:latin typeface="Times New Roman" pitchFamily="18" charset="0"/>
                <a:cs typeface="Times New Roman" pitchFamily="18" charset="0"/>
              </a:rPr>
              <a:t>d</a:t>
            </a:r>
            <a:r>
              <a:rPr lang="en-US" altLang="ja-JP" baseline="-25000" dirty="0" err="1" smtClean="0">
                <a:latin typeface="Times New Roman" pitchFamily="18" charset="0"/>
                <a:cs typeface="Times New Roman" pitchFamily="18" charset="0"/>
              </a:rPr>
              <a:t>i</a:t>
            </a:r>
            <a:r>
              <a:rPr lang="en-US" altLang="ja-JP" baseline="-25000" dirty="0" smtClean="0">
                <a:latin typeface="Times New Roman" pitchFamily="18" charset="0"/>
                <a:cs typeface="Times New Roman" pitchFamily="18" charset="0"/>
              </a:rPr>
              <a:t> </a:t>
            </a:r>
            <a:r>
              <a:rPr lang="en-US" altLang="ja-JP" dirty="0" smtClean="0">
                <a:latin typeface="Times New Roman" pitchFamily="18" charset="0"/>
                <a:cs typeface="Times New Roman" pitchFamily="18" charset="0"/>
              </a:rPr>
              <a:t>&gt; </a:t>
            </a:r>
            <a:r>
              <a:rPr lang="en-US" altLang="ja-JP" dirty="0" err="1" smtClean="0">
                <a:latin typeface="Times New Roman" pitchFamily="18" charset="0"/>
                <a:cs typeface="Times New Roman" pitchFamily="18" charset="0"/>
              </a:rPr>
              <a:t>d</a:t>
            </a:r>
            <a:r>
              <a:rPr lang="en-US" altLang="ja-JP" baseline="-25000" dirty="0" err="1" smtClean="0">
                <a:latin typeface="Times New Roman" pitchFamily="18" charset="0"/>
                <a:cs typeface="Times New Roman" pitchFamily="18" charset="0"/>
              </a:rPr>
              <a:t>j</a:t>
            </a:r>
            <a:r>
              <a:rPr lang="en-US" altLang="ja-JP" baseline="-25000" dirty="0" smtClean="0">
                <a:latin typeface="Times New Roman" pitchFamily="18" charset="0"/>
                <a:cs typeface="Times New Roman" pitchFamily="18" charset="0"/>
              </a:rPr>
              <a:t> </a:t>
            </a:r>
            <a:r>
              <a:rPr lang="ja-JP" altLang="en-US" dirty="0" smtClean="0"/>
              <a:t>） ⇒　解</a:t>
            </a:r>
            <a:r>
              <a:rPr lang="en-US" altLang="ja-JP" b="1" i="1" dirty="0" err="1" smtClean="0">
                <a:latin typeface="Times New Roman" pitchFamily="18" charset="0"/>
                <a:cs typeface="Times New Roman" pitchFamily="18" charset="0"/>
              </a:rPr>
              <a:t>i</a:t>
            </a:r>
            <a:r>
              <a:rPr lang="ja-JP" altLang="en-US" dirty="0"/>
              <a:t>の方が</a:t>
            </a:r>
            <a:r>
              <a:rPr lang="ja-JP" altLang="en-US" dirty="0" smtClean="0"/>
              <a:t>密度低</a:t>
            </a:r>
            <a:endParaRPr lang="ja-JP" altLang="en-US" dirty="0"/>
          </a:p>
          <a:p>
            <a:pPr>
              <a:spcBef>
                <a:spcPct val="50000"/>
              </a:spcBef>
            </a:pPr>
            <a:endParaRPr lang="en-US" altLang="ja-JP" dirty="0" smtClean="0"/>
          </a:p>
          <a:p>
            <a:pPr>
              <a:spcBef>
                <a:spcPct val="50000"/>
              </a:spcBef>
            </a:pPr>
            <a:endParaRPr lang="ja-JP" altLang="en-US" dirty="0"/>
          </a:p>
        </p:txBody>
      </p:sp>
      <p:sp>
        <p:nvSpPr>
          <p:cNvPr id="2" name="タイトル 1"/>
          <p:cNvSpPr>
            <a:spLocks noGrp="1"/>
          </p:cNvSpPr>
          <p:nvPr>
            <p:ph type="title"/>
          </p:nvPr>
        </p:nvSpPr>
        <p:spPr/>
        <p:txBody>
          <a:bodyPr/>
          <a:lstStyle/>
          <a:p>
            <a:r>
              <a:rPr kumimoji="1" lang="en-US" altLang="ja-JP" dirty="0" smtClean="0"/>
              <a:t>6.2.1</a:t>
            </a:r>
            <a:r>
              <a:rPr kumimoji="1" lang="ja-JP" altLang="en-US" dirty="0" smtClean="0"/>
              <a:t>　混雑度トーナメント選択</a:t>
            </a:r>
            <a:endParaRPr kumimoji="1" lang="ja-JP" altLang="en-US" dirty="0"/>
          </a:p>
        </p:txBody>
      </p:sp>
      <p:sp>
        <p:nvSpPr>
          <p:cNvPr id="7" name="角丸四角形 6"/>
          <p:cNvSpPr/>
          <p:nvPr/>
        </p:nvSpPr>
        <p:spPr>
          <a:xfrm>
            <a:off x="323528" y="5445224"/>
            <a:ext cx="8424936" cy="128940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ja-JP" dirty="0" err="1" smtClean="0">
                <a:solidFill>
                  <a:schemeClr val="tx1"/>
                </a:solidFill>
                <a:latin typeface="Times New Roman" pitchFamily="18" charset="0"/>
                <a:cs typeface="Times New Roman" pitchFamily="18" charset="0"/>
              </a:rPr>
              <a:t>d</a:t>
            </a:r>
            <a:r>
              <a:rPr lang="en-US" altLang="ja-JP" baseline="-25000" dirty="0" err="1" smtClean="0">
                <a:solidFill>
                  <a:schemeClr val="tx1"/>
                </a:solidFill>
                <a:latin typeface="Times New Roman" pitchFamily="18" charset="0"/>
                <a:cs typeface="Times New Roman" pitchFamily="18" charset="0"/>
              </a:rPr>
              <a:t>i</a:t>
            </a:r>
            <a:r>
              <a:rPr lang="ja-JP" altLang="en-US" dirty="0" smtClean="0">
                <a:solidFill>
                  <a:schemeClr val="tx1"/>
                </a:solidFill>
                <a:latin typeface="Times New Roman" pitchFamily="18" charset="0"/>
                <a:cs typeface="Times New Roman" pitchFamily="18" charset="0"/>
              </a:rPr>
              <a:t>は様々な手法で計算可能 </a:t>
            </a:r>
            <a:r>
              <a:rPr lang="en-US" altLang="ja-JP" dirty="0" smtClean="0">
                <a:solidFill>
                  <a:schemeClr val="tx1"/>
                </a:solidFill>
                <a:latin typeface="Times New Roman" pitchFamily="18" charset="0"/>
                <a:cs typeface="Times New Roman" pitchFamily="18" charset="0"/>
              </a:rPr>
              <a:t>(e.g. niche count metric : </a:t>
            </a:r>
            <a:r>
              <a:rPr lang="en-US" altLang="ja-JP" dirty="0" err="1" smtClean="0">
                <a:solidFill>
                  <a:schemeClr val="tx1"/>
                </a:solidFill>
                <a:latin typeface="Times New Roman" pitchFamily="18" charset="0"/>
                <a:cs typeface="Times New Roman" pitchFamily="18" charset="0"/>
              </a:rPr>
              <a:t>nc</a:t>
            </a:r>
            <a:r>
              <a:rPr lang="en-US" altLang="ja-JP" baseline="-25000" dirty="0" err="1" smtClean="0">
                <a:solidFill>
                  <a:schemeClr val="tx1"/>
                </a:solidFill>
                <a:latin typeface="Times New Roman" pitchFamily="18" charset="0"/>
                <a:cs typeface="Times New Roman" pitchFamily="18" charset="0"/>
              </a:rPr>
              <a:t>i</a:t>
            </a:r>
            <a:r>
              <a:rPr lang="ja-JP" altLang="en-US" dirty="0" smtClean="0">
                <a:solidFill>
                  <a:schemeClr val="tx1"/>
                </a:solidFill>
                <a:latin typeface="Times New Roman" pitchFamily="18" charset="0"/>
                <a:cs typeface="Times New Roman" pitchFamily="18" charset="0"/>
              </a:rPr>
              <a:t>　</a:t>
            </a:r>
            <a:r>
              <a:rPr lang="ja-JP" altLang="en-US" dirty="0" err="1" smtClean="0">
                <a:solidFill>
                  <a:schemeClr val="tx1"/>
                </a:solidFill>
                <a:latin typeface="Times New Roman" pitchFamily="18" charset="0"/>
                <a:cs typeface="Times New Roman" pitchFamily="18" charset="0"/>
              </a:rPr>
              <a:t>，</a:t>
            </a:r>
            <a:r>
              <a:rPr lang="ja-JP" altLang="en-US" dirty="0" smtClean="0">
                <a:solidFill>
                  <a:schemeClr val="tx1"/>
                </a:solidFill>
                <a:latin typeface="Times New Roman" pitchFamily="18" charset="0"/>
                <a:cs typeface="Times New Roman" pitchFamily="18" charset="0"/>
              </a:rPr>
              <a:t>　</a:t>
            </a:r>
            <a:r>
              <a:rPr lang="en-US" altLang="ja-JP" dirty="0" smtClean="0">
                <a:solidFill>
                  <a:schemeClr val="tx1"/>
                </a:solidFill>
                <a:latin typeface="Times New Roman" pitchFamily="18" charset="0"/>
                <a:cs typeface="Times New Roman" pitchFamily="18" charset="0"/>
              </a:rPr>
              <a:t>head count metric : </a:t>
            </a:r>
            <a:r>
              <a:rPr lang="en-US" altLang="ja-JP" dirty="0" err="1" smtClean="0">
                <a:solidFill>
                  <a:schemeClr val="tx1"/>
                </a:solidFill>
                <a:latin typeface="Times New Roman" pitchFamily="18" charset="0"/>
                <a:cs typeface="Times New Roman" pitchFamily="18" charset="0"/>
              </a:rPr>
              <a:t>hc</a:t>
            </a:r>
            <a:r>
              <a:rPr lang="en-US" altLang="ja-JP" baseline="-25000" dirty="0" err="1" smtClean="0">
                <a:solidFill>
                  <a:schemeClr val="tx1"/>
                </a:solidFill>
                <a:latin typeface="Times New Roman" pitchFamily="18" charset="0"/>
                <a:cs typeface="Times New Roman" pitchFamily="18" charset="0"/>
              </a:rPr>
              <a:t>i</a:t>
            </a:r>
            <a:r>
              <a:rPr lang="en-US" altLang="ja-JP" dirty="0" smtClean="0">
                <a:solidFill>
                  <a:schemeClr val="tx1"/>
                </a:solidFill>
                <a:latin typeface="Times New Roman" pitchFamily="18" charset="0"/>
                <a:cs typeface="Times New Roman" pitchFamily="18" charset="0"/>
              </a:rPr>
              <a:t>)</a:t>
            </a:r>
          </a:p>
          <a:p>
            <a:endParaRPr lang="en-US" altLang="ja-JP" dirty="0" smtClean="0">
              <a:solidFill>
                <a:schemeClr val="tx1"/>
              </a:solidFill>
              <a:latin typeface="Times New Roman" pitchFamily="18" charset="0"/>
              <a:cs typeface="Times New Roman" pitchFamily="18" charset="0"/>
            </a:endParaRPr>
          </a:p>
          <a:p>
            <a:r>
              <a:rPr lang="ja-JP" altLang="en-US" dirty="0" smtClean="0">
                <a:solidFill>
                  <a:schemeClr val="tx1"/>
                </a:solidFill>
                <a:latin typeface="Times New Roman" pitchFamily="18" charset="0"/>
                <a:cs typeface="Times New Roman" pitchFamily="18" charset="0"/>
              </a:rPr>
              <a:t>計算量のオーダー　 </a:t>
            </a:r>
            <a:r>
              <a:rPr lang="en-US" altLang="ja-JP" dirty="0" err="1" smtClean="0">
                <a:solidFill>
                  <a:schemeClr val="tx1"/>
                </a:solidFill>
                <a:latin typeface="Times New Roman" pitchFamily="18" charset="0"/>
                <a:cs typeface="Times New Roman" pitchFamily="18" charset="0"/>
              </a:rPr>
              <a:t>nc</a:t>
            </a:r>
            <a:r>
              <a:rPr lang="en-US" altLang="ja-JP" baseline="-25000" dirty="0" err="1" smtClean="0">
                <a:solidFill>
                  <a:schemeClr val="tx1"/>
                </a:solidFill>
                <a:latin typeface="Times New Roman" pitchFamily="18" charset="0"/>
                <a:cs typeface="Times New Roman" pitchFamily="18" charset="0"/>
              </a:rPr>
              <a:t>i</a:t>
            </a:r>
            <a:r>
              <a:rPr lang="en-US" altLang="ja-JP" baseline="-25000" dirty="0" smtClean="0">
                <a:solidFill>
                  <a:schemeClr val="tx1"/>
                </a:solidFill>
                <a:latin typeface="Times New Roman" pitchFamily="18" charset="0"/>
                <a:cs typeface="Times New Roman" pitchFamily="18" charset="0"/>
              </a:rPr>
              <a:t> </a:t>
            </a:r>
            <a:r>
              <a:rPr lang="ja-JP" altLang="en-US" baseline="-25000" dirty="0" err="1" smtClean="0">
                <a:solidFill>
                  <a:schemeClr val="tx1"/>
                </a:solidFill>
                <a:latin typeface="Times New Roman" pitchFamily="18" charset="0"/>
                <a:cs typeface="Times New Roman" pitchFamily="18" charset="0"/>
              </a:rPr>
              <a:t>，</a:t>
            </a:r>
            <a:r>
              <a:rPr lang="en-US" altLang="ja-JP" dirty="0" err="1" smtClean="0">
                <a:solidFill>
                  <a:schemeClr val="tx1"/>
                </a:solidFill>
                <a:latin typeface="Times New Roman" pitchFamily="18" charset="0"/>
                <a:cs typeface="Times New Roman" pitchFamily="18" charset="0"/>
              </a:rPr>
              <a:t>hc</a:t>
            </a:r>
            <a:r>
              <a:rPr lang="en-US" altLang="ja-JP" baseline="-25000" dirty="0" err="1" smtClean="0">
                <a:solidFill>
                  <a:schemeClr val="tx1"/>
                </a:solidFill>
                <a:latin typeface="Times New Roman" pitchFamily="18" charset="0"/>
                <a:cs typeface="Times New Roman" pitchFamily="18" charset="0"/>
              </a:rPr>
              <a:t>i</a:t>
            </a:r>
            <a:r>
              <a:rPr lang="ja-JP" altLang="en-US" dirty="0" smtClean="0">
                <a:solidFill>
                  <a:schemeClr val="tx1"/>
                </a:solidFill>
                <a:latin typeface="Times New Roman" pitchFamily="18" charset="0"/>
                <a:cs typeface="Times New Roman" pitchFamily="18" charset="0"/>
              </a:rPr>
              <a:t>・・・</a:t>
            </a:r>
            <a:r>
              <a:rPr lang="en-US" altLang="ja-JP" dirty="0" smtClean="0">
                <a:solidFill>
                  <a:schemeClr val="tx1"/>
                </a:solidFill>
                <a:latin typeface="Times New Roman" pitchFamily="18" charset="0"/>
                <a:cs typeface="Times New Roman" pitchFamily="18" charset="0"/>
              </a:rPr>
              <a:t>O(MN</a:t>
            </a:r>
            <a:r>
              <a:rPr lang="en-US" altLang="ja-JP" baseline="30000" dirty="0" smtClean="0">
                <a:solidFill>
                  <a:schemeClr val="tx1"/>
                </a:solidFill>
                <a:latin typeface="Times New Roman" pitchFamily="18" charset="0"/>
                <a:cs typeface="Times New Roman" pitchFamily="18" charset="0"/>
              </a:rPr>
              <a:t>2</a:t>
            </a:r>
            <a:r>
              <a:rPr lang="en-US" altLang="ja-JP" dirty="0" smtClean="0">
                <a:solidFill>
                  <a:schemeClr val="tx1"/>
                </a:solidFill>
                <a:latin typeface="Times New Roman" pitchFamily="18" charset="0"/>
                <a:cs typeface="Times New Roman" pitchFamily="18" charset="0"/>
              </a:rPr>
              <a:t>)</a:t>
            </a:r>
          </a:p>
          <a:p>
            <a:r>
              <a:rPr lang="en-US" altLang="ja-JP" dirty="0" smtClean="0">
                <a:solidFill>
                  <a:schemeClr val="tx1"/>
                </a:solidFill>
                <a:latin typeface="Times New Roman" pitchFamily="18" charset="0"/>
                <a:cs typeface="Times New Roman" pitchFamily="18" charset="0"/>
              </a:rPr>
              <a:t>		</a:t>
            </a:r>
            <a:r>
              <a:rPr lang="ja-JP" altLang="en-US" dirty="0" smtClean="0">
                <a:solidFill>
                  <a:schemeClr val="tx1"/>
                </a:solidFill>
                <a:latin typeface="Times New Roman" pitchFamily="18" charset="0"/>
                <a:cs typeface="Times New Roman" pitchFamily="18" charset="0"/>
              </a:rPr>
              <a:t>　</a:t>
            </a:r>
            <a:r>
              <a:rPr lang="en-US" altLang="ja-JP" dirty="0" smtClean="0">
                <a:solidFill>
                  <a:schemeClr val="tx1"/>
                </a:solidFill>
                <a:latin typeface="Times New Roman" pitchFamily="18" charset="0"/>
                <a:cs typeface="Times New Roman" pitchFamily="18" charset="0"/>
              </a:rPr>
              <a:t>NSGA-II</a:t>
            </a:r>
            <a:r>
              <a:rPr lang="ja-JP" altLang="en-US" dirty="0" smtClean="0">
                <a:solidFill>
                  <a:schemeClr val="tx1"/>
                </a:solidFill>
                <a:latin typeface="Times New Roman" pitchFamily="18" charset="0"/>
                <a:cs typeface="Times New Roman" pitchFamily="18" charset="0"/>
              </a:rPr>
              <a:t>の</a:t>
            </a:r>
            <a:r>
              <a:rPr lang="en-US" altLang="ja-JP" dirty="0" smtClean="0">
                <a:solidFill>
                  <a:schemeClr val="tx1"/>
                </a:solidFill>
                <a:latin typeface="Times New Roman" pitchFamily="18" charset="0"/>
                <a:cs typeface="Times New Roman" pitchFamily="18" charset="0"/>
              </a:rPr>
              <a:t>crowding distance metric</a:t>
            </a:r>
            <a:r>
              <a:rPr lang="ja-JP" altLang="en-US" dirty="0" smtClean="0">
                <a:solidFill>
                  <a:schemeClr val="tx1"/>
                </a:solidFill>
                <a:latin typeface="Times New Roman" pitchFamily="18" charset="0"/>
                <a:cs typeface="Times New Roman" pitchFamily="18" charset="0"/>
              </a:rPr>
              <a:t>・・・</a:t>
            </a:r>
            <a:r>
              <a:rPr lang="en-US" altLang="ja-JP" dirty="0" smtClean="0">
                <a:solidFill>
                  <a:srgbClr val="002060"/>
                </a:solidFill>
                <a:latin typeface="Times New Roman" pitchFamily="18" charset="0"/>
                <a:cs typeface="Times New Roman" pitchFamily="18" charset="0"/>
              </a:rPr>
              <a:t>O(MNlogN)</a:t>
            </a:r>
            <a:endParaRPr lang="ja-JP" altLang="en-US" dirty="0" smtClean="0">
              <a:solidFill>
                <a:srgbClr val="002060"/>
              </a:solidFill>
            </a:endParaRPr>
          </a:p>
          <a:p>
            <a:endParaRPr kumimoji="1" lang="ja-JP" altLang="en-US"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混雑距離</a:t>
            </a:r>
            <a:r>
              <a:rPr lang="en-US" altLang="ja-JP" dirty="0" smtClean="0"/>
              <a:t>(1)</a:t>
            </a:r>
            <a:endParaRPr kumimoji="1" lang="ja-JP" altLang="en-US" dirty="0"/>
          </a:p>
        </p:txBody>
      </p:sp>
      <p:sp>
        <p:nvSpPr>
          <p:cNvPr id="3" name="コンテンツ プレースホルダ 2"/>
          <p:cNvSpPr>
            <a:spLocks noGrp="1"/>
          </p:cNvSpPr>
          <p:nvPr>
            <p:ph idx="1"/>
          </p:nvPr>
        </p:nvSpPr>
        <p:spPr>
          <a:xfrm>
            <a:off x="467544" y="1700808"/>
            <a:ext cx="8229600" cy="4525963"/>
          </a:xfrm>
        </p:spPr>
        <p:txBody>
          <a:bodyPr>
            <a:normAutofit/>
          </a:bodyPr>
          <a:lstStyle/>
          <a:p>
            <a:r>
              <a:rPr kumimoji="1" lang="ja-JP" altLang="en-US" sz="2400" dirty="0" smtClean="0"/>
              <a:t>それぞれの目的関数値に対する特定の解</a:t>
            </a:r>
            <a:r>
              <a:rPr lang="en-US" altLang="ja-JP" sz="2400" b="1" i="1" dirty="0" smtClean="0">
                <a:latin typeface="Times New Roman" pitchFamily="18" charset="0"/>
                <a:cs typeface="Times New Roman" pitchFamily="18" charset="0"/>
              </a:rPr>
              <a:t>i</a:t>
            </a:r>
            <a:r>
              <a:rPr lang="ja-JP" altLang="en-US" sz="2400" dirty="0" smtClean="0"/>
              <a:t>の</a:t>
            </a:r>
            <a:r>
              <a:rPr kumimoji="1" lang="ja-JP" altLang="en-US" sz="2400" dirty="0" smtClean="0"/>
              <a:t>両サイドの解</a:t>
            </a:r>
            <a:r>
              <a:rPr kumimoji="1" lang="en-US" altLang="ja-JP" sz="2400" dirty="0" smtClean="0"/>
              <a:t>( </a:t>
            </a:r>
            <a:r>
              <a:rPr kumimoji="1" lang="en-US" altLang="ja-JP" sz="2400" b="1" i="1" dirty="0" smtClean="0">
                <a:latin typeface="Times New Roman" pitchFamily="18" charset="0"/>
                <a:cs typeface="Times New Roman" pitchFamily="18" charset="0"/>
              </a:rPr>
              <a:t>i-1</a:t>
            </a:r>
            <a:r>
              <a:rPr kumimoji="1" lang="en-US" altLang="ja-JP" sz="2400" dirty="0" smtClean="0"/>
              <a:t> , </a:t>
            </a:r>
            <a:r>
              <a:rPr kumimoji="1" lang="en-US" altLang="ja-JP" sz="2400" b="1" i="1" dirty="0" smtClean="0">
                <a:latin typeface="Times New Roman" pitchFamily="18" charset="0"/>
                <a:cs typeface="Times New Roman" pitchFamily="18" charset="0"/>
              </a:rPr>
              <a:t>i+1</a:t>
            </a:r>
            <a:r>
              <a:rPr kumimoji="1" lang="en-US" altLang="ja-JP" sz="2400" dirty="0" smtClean="0"/>
              <a:t> )</a:t>
            </a:r>
            <a:r>
              <a:rPr kumimoji="1" lang="ja-JP" altLang="en-US" sz="2400" dirty="0" smtClean="0"/>
              <a:t>の距離の平均値</a:t>
            </a:r>
            <a:endParaRPr kumimoji="1" lang="en-US" altLang="ja-JP" sz="2400" dirty="0" smtClean="0"/>
          </a:p>
          <a:p>
            <a:endParaRPr lang="en-US" altLang="ja-JP" sz="2400" dirty="0" smtClean="0"/>
          </a:p>
          <a:p>
            <a:endParaRPr kumimoji="1" lang="ja-JP" altLang="en-US" sz="2400" dirty="0"/>
          </a:p>
        </p:txBody>
      </p:sp>
      <p:sp>
        <p:nvSpPr>
          <p:cNvPr id="6" name="Text Box 5"/>
          <p:cNvSpPr txBox="1">
            <a:spLocks noChangeArrowheads="1"/>
          </p:cNvSpPr>
          <p:nvPr/>
        </p:nvSpPr>
        <p:spPr bwMode="auto">
          <a:xfrm>
            <a:off x="468313" y="2852936"/>
            <a:ext cx="7775575" cy="2430463"/>
          </a:xfrm>
          <a:prstGeom prst="rect">
            <a:avLst/>
          </a:prstGeom>
          <a:noFill/>
          <a:ln w="9525">
            <a:noFill/>
            <a:miter lim="800000"/>
            <a:headEnd/>
            <a:tailEnd/>
          </a:ln>
          <a:effectLst/>
        </p:spPr>
        <p:txBody>
          <a:bodyPr>
            <a:spAutoFit/>
          </a:bodyPr>
          <a:lstStyle/>
          <a:p>
            <a:pPr>
              <a:spcBef>
                <a:spcPct val="50000"/>
              </a:spcBef>
            </a:pPr>
            <a:r>
              <a:rPr lang="ja-JP" altLang="en-US" dirty="0"/>
              <a:t>１．フロント</a:t>
            </a:r>
            <a:r>
              <a:rPr lang="en-US" altLang="ja-JP" dirty="0"/>
              <a:t>F</a:t>
            </a:r>
            <a:r>
              <a:rPr lang="ja-JP" altLang="en-US" dirty="0"/>
              <a:t>に含まれる個体の数を</a:t>
            </a:r>
            <a:r>
              <a:rPr lang="ja-JP" altLang="en-US" dirty="0" smtClean="0"/>
              <a:t>数え，ｌと</a:t>
            </a:r>
            <a:r>
              <a:rPr lang="ja-JP" altLang="en-US" dirty="0"/>
              <a:t>する</a:t>
            </a:r>
            <a:r>
              <a:rPr lang="ja-JP" altLang="en-US" dirty="0" smtClean="0"/>
              <a:t>（</a:t>
            </a:r>
            <a:r>
              <a:rPr lang="ja-JP" altLang="en-US" dirty="0" smtClean="0">
                <a:latin typeface="Times New Roman" pitchFamily="18" charset="0"/>
                <a:cs typeface="Times New Roman" pitchFamily="18" charset="0"/>
              </a:rPr>
              <a:t>ｌ</a:t>
            </a:r>
            <a:r>
              <a:rPr lang="ja-JP" altLang="en-US" dirty="0" smtClean="0"/>
              <a:t>＝</a:t>
            </a:r>
            <a:r>
              <a:rPr lang="en-US" altLang="ja-JP" dirty="0"/>
              <a:t>|F|</a:t>
            </a:r>
            <a:r>
              <a:rPr lang="ja-JP" altLang="en-US" dirty="0"/>
              <a:t>）</a:t>
            </a:r>
          </a:p>
          <a:p>
            <a:pPr>
              <a:spcBef>
                <a:spcPct val="50000"/>
              </a:spcBef>
            </a:pPr>
            <a:r>
              <a:rPr lang="ja-JP" altLang="en-US" dirty="0"/>
              <a:t>　　このフロントに含まれる各個体に</a:t>
            </a:r>
            <a:r>
              <a:rPr lang="ja-JP" altLang="en-US" dirty="0" smtClean="0"/>
              <a:t>対し，混雑</a:t>
            </a:r>
            <a:r>
              <a:rPr lang="ja-JP" altLang="en-US" dirty="0"/>
              <a:t>距離の初期化を行う（　　　　）</a:t>
            </a:r>
          </a:p>
          <a:p>
            <a:pPr>
              <a:spcBef>
                <a:spcPct val="50000"/>
              </a:spcBef>
            </a:pPr>
            <a:r>
              <a:rPr lang="ja-JP" altLang="en-US" dirty="0"/>
              <a:t>２．各目的関数に対して目的関数値が悪い順にソートする</a:t>
            </a:r>
          </a:p>
          <a:p>
            <a:pPr>
              <a:spcBef>
                <a:spcPct val="50000"/>
              </a:spcBef>
            </a:pPr>
            <a:r>
              <a:rPr lang="ja-JP" altLang="en-US" dirty="0"/>
              <a:t>３．各目的関数に対して境界個体（目的ｍの最大、最小の個体）に対して</a:t>
            </a:r>
          </a:p>
          <a:p>
            <a:pPr>
              <a:spcBef>
                <a:spcPct val="50000"/>
              </a:spcBef>
            </a:pPr>
            <a:r>
              <a:rPr lang="ja-JP" altLang="en-US" dirty="0"/>
              <a:t>　　最大距離もしくは無限距離を与える（　　</a:t>
            </a:r>
            <a:r>
              <a:rPr lang="ja-JP" altLang="en-US" dirty="0" smtClean="0"/>
              <a:t>　</a:t>
            </a:r>
            <a:r>
              <a:rPr lang="ja-JP" altLang="en-US" dirty="0"/>
              <a:t>　　　　　）</a:t>
            </a:r>
          </a:p>
          <a:p>
            <a:pPr>
              <a:spcBef>
                <a:spcPct val="50000"/>
              </a:spcBef>
            </a:pPr>
            <a:r>
              <a:rPr lang="ja-JP" altLang="en-US" dirty="0"/>
              <a:t>　　</a:t>
            </a:r>
            <a:r>
              <a:rPr lang="ja-JP" altLang="en-US" dirty="0" smtClean="0"/>
              <a:t>それぞれの</a:t>
            </a:r>
            <a:r>
              <a:rPr lang="en-US" altLang="ja-JP" dirty="0" smtClean="0"/>
              <a:t>m=1,2, … ,M</a:t>
            </a:r>
            <a:r>
              <a:rPr lang="ja-JP" altLang="en-US" dirty="0" smtClean="0"/>
              <a:t>に対して以下の式で混雑度計算を行う</a:t>
            </a:r>
            <a:endParaRPr lang="ja-JP" altLang="en-US" dirty="0"/>
          </a:p>
        </p:txBody>
      </p:sp>
      <p:graphicFrame>
        <p:nvGraphicFramePr>
          <p:cNvPr id="7" name="Object 6"/>
          <p:cNvGraphicFramePr>
            <a:graphicFrameLocks noChangeAspect="1"/>
          </p:cNvGraphicFramePr>
          <p:nvPr/>
        </p:nvGraphicFramePr>
        <p:xfrm>
          <a:off x="7113488" y="3297684"/>
          <a:ext cx="468559" cy="316548"/>
        </p:xfrm>
        <a:graphic>
          <a:graphicData uri="http://schemas.openxmlformats.org/presentationml/2006/ole">
            <p:oleObj spid="_x0000_s2051" name="数式" r:id="rId3" imgW="419040" imgH="241200" progId="Equation.3">
              <p:embed/>
            </p:oleObj>
          </a:graphicData>
        </a:graphic>
      </p:graphicFrame>
      <p:graphicFrame>
        <p:nvGraphicFramePr>
          <p:cNvPr id="8" name="Object 7"/>
          <p:cNvGraphicFramePr>
            <a:graphicFrameLocks noChangeAspect="1"/>
          </p:cNvGraphicFramePr>
          <p:nvPr/>
        </p:nvGraphicFramePr>
        <p:xfrm>
          <a:off x="6160368" y="3678932"/>
          <a:ext cx="1512168" cy="360040"/>
        </p:xfrm>
        <a:graphic>
          <a:graphicData uri="http://schemas.openxmlformats.org/presentationml/2006/ole">
            <p:oleObj spid="_x0000_s2052" name="数式" r:id="rId4" imgW="1028520" imgH="241200" progId="Equation.3">
              <p:embed/>
            </p:oleObj>
          </a:graphicData>
        </a:graphic>
      </p:graphicFrame>
      <p:graphicFrame>
        <p:nvGraphicFramePr>
          <p:cNvPr id="9" name="Object 8"/>
          <p:cNvGraphicFramePr>
            <a:graphicFrameLocks noChangeAspect="1"/>
          </p:cNvGraphicFramePr>
          <p:nvPr/>
        </p:nvGraphicFramePr>
        <p:xfrm>
          <a:off x="4355976" y="4547220"/>
          <a:ext cx="1224136" cy="360040"/>
        </p:xfrm>
        <a:graphic>
          <a:graphicData uri="http://schemas.openxmlformats.org/presentationml/2006/ole">
            <p:oleObj spid="_x0000_s2053" name="数式" r:id="rId5" imgW="876240" imgH="266400" progId="Equation.3">
              <p:embed/>
            </p:oleObj>
          </a:graphicData>
        </a:graphic>
      </p:graphicFrame>
      <p:graphicFrame>
        <p:nvGraphicFramePr>
          <p:cNvPr id="10" name="Object 9"/>
          <p:cNvGraphicFramePr>
            <a:graphicFrameLocks noChangeAspect="1"/>
          </p:cNvGraphicFramePr>
          <p:nvPr/>
        </p:nvGraphicFramePr>
        <p:xfrm>
          <a:off x="899592" y="5445224"/>
          <a:ext cx="5472608" cy="1008112"/>
        </p:xfrm>
        <a:graphic>
          <a:graphicData uri="http://schemas.openxmlformats.org/presentationml/2006/ole">
            <p:oleObj spid="_x0000_s2054" name="数式" r:id="rId6" imgW="2539800" imgH="495000" progId="Equation.3">
              <p:embed/>
            </p:oleObj>
          </a:graphicData>
        </a:graphic>
      </p:graphicFrame>
      <p:sp>
        <p:nvSpPr>
          <p:cNvPr id="11" name="角丸四角形吹き出し 10"/>
          <p:cNvSpPr/>
          <p:nvPr/>
        </p:nvSpPr>
        <p:spPr>
          <a:xfrm>
            <a:off x="7812360" y="2564904"/>
            <a:ext cx="1259632" cy="720080"/>
          </a:xfrm>
          <a:prstGeom prst="wedgeRoundRectCallout">
            <a:avLst>
              <a:gd name="adj1" fmla="val -34599"/>
              <a:gd name="adj2" fmla="val 10511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smtClean="0">
                <a:solidFill>
                  <a:schemeClr val="tx1"/>
                </a:solidFill>
              </a:rPr>
              <a:t>O(</a:t>
            </a:r>
            <a:r>
              <a:rPr kumimoji="1" lang="en-US" altLang="ja-JP" sz="1600" dirty="0" err="1" smtClean="0">
                <a:solidFill>
                  <a:schemeClr val="tx1"/>
                </a:solidFill>
              </a:rPr>
              <a:t>NlogN</a:t>
            </a:r>
            <a:r>
              <a:rPr kumimoji="1" lang="en-US" altLang="ja-JP" sz="1600" dirty="0" smtClean="0">
                <a:solidFill>
                  <a:schemeClr val="tx1"/>
                </a:solidFill>
              </a:rPr>
              <a:t>)</a:t>
            </a:r>
          </a:p>
          <a:p>
            <a:pPr algn="ctr"/>
            <a:r>
              <a:rPr lang="ja-JP" altLang="en-US" sz="1600" dirty="0" smtClean="0">
                <a:solidFill>
                  <a:schemeClr val="tx1"/>
                </a:solidFill>
              </a:rPr>
              <a:t>を</a:t>
            </a:r>
            <a:r>
              <a:rPr lang="en-US" altLang="ja-JP" sz="1600" dirty="0" smtClean="0">
                <a:solidFill>
                  <a:schemeClr val="tx1"/>
                </a:solidFill>
              </a:rPr>
              <a:t>M</a:t>
            </a:r>
            <a:r>
              <a:rPr lang="ja-JP" altLang="en-US" sz="1600" dirty="0" smtClean="0">
                <a:solidFill>
                  <a:schemeClr val="tx1"/>
                </a:solidFill>
              </a:rPr>
              <a:t>目的分</a:t>
            </a:r>
            <a:endParaRPr kumimoji="1" lang="ja-JP" altLang="en-US" sz="1600" dirty="0">
              <a:solidFill>
                <a:schemeClr val="tx1"/>
              </a:solidFill>
            </a:endParaRPr>
          </a:p>
        </p:txBody>
      </p:sp>
      <p:sp>
        <p:nvSpPr>
          <p:cNvPr id="12" name="角丸四角形吹き出し 11"/>
          <p:cNvSpPr/>
          <p:nvPr/>
        </p:nvSpPr>
        <p:spPr>
          <a:xfrm>
            <a:off x="7920880" y="4653136"/>
            <a:ext cx="1115616" cy="504056"/>
          </a:xfrm>
          <a:prstGeom prst="wedgeRoundRectCallout">
            <a:avLst>
              <a:gd name="adj1" fmla="val -132584"/>
              <a:gd name="adj2" fmla="val -7427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solidFill>
              </a:rPr>
              <a:t>O(N)</a:t>
            </a:r>
            <a:endParaRPr kumimoji="1" lang="ja-JP" altLang="en-US" dirty="0">
              <a:solidFill>
                <a:schemeClr val="tx1"/>
              </a:solidFill>
            </a:endParaRPr>
          </a:p>
        </p:txBody>
      </p:sp>
      <p:sp>
        <p:nvSpPr>
          <p:cNvPr id="13" name="角丸四角形 12"/>
          <p:cNvSpPr/>
          <p:nvPr/>
        </p:nvSpPr>
        <p:spPr>
          <a:xfrm>
            <a:off x="7236296" y="5661248"/>
            <a:ext cx="1800200" cy="7920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tx1"/>
                </a:solidFill>
              </a:rPr>
              <a:t>O(MNlogN)</a:t>
            </a:r>
            <a:endParaRPr kumimoji="1" lang="ja-JP" altLang="en-US" sz="2400"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混雑距離</a:t>
            </a:r>
            <a:r>
              <a:rPr kumimoji="1" lang="en-US" altLang="ja-JP" dirty="0" smtClean="0"/>
              <a:t>(2)</a:t>
            </a:r>
            <a:endParaRPr kumimoji="1" lang="ja-JP" altLang="en-US" dirty="0"/>
          </a:p>
        </p:txBody>
      </p:sp>
      <p:grpSp>
        <p:nvGrpSpPr>
          <p:cNvPr id="4" name="Group 32"/>
          <p:cNvGrpSpPr>
            <a:grpSpLocks/>
          </p:cNvGrpSpPr>
          <p:nvPr/>
        </p:nvGrpSpPr>
        <p:grpSpPr bwMode="auto">
          <a:xfrm>
            <a:off x="950986" y="1989435"/>
            <a:ext cx="2900363" cy="2879725"/>
            <a:chOff x="418" y="1752"/>
            <a:chExt cx="1827" cy="1814"/>
          </a:xfrm>
        </p:grpSpPr>
        <p:sp>
          <p:nvSpPr>
            <p:cNvPr id="5" name="Line 5"/>
            <p:cNvSpPr>
              <a:spLocks noChangeShapeType="1"/>
            </p:cNvSpPr>
            <p:nvPr/>
          </p:nvSpPr>
          <p:spPr bwMode="auto">
            <a:xfrm flipV="1">
              <a:off x="657" y="1797"/>
              <a:ext cx="0" cy="1497"/>
            </a:xfrm>
            <a:prstGeom prst="line">
              <a:avLst/>
            </a:prstGeom>
            <a:noFill/>
            <a:ln w="9525">
              <a:solidFill>
                <a:schemeClr val="tx1"/>
              </a:solidFill>
              <a:round/>
              <a:headEnd/>
              <a:tailEnd type="triangle" w="med" len="med"/>
            </a:ln>
            <a:effectLst/>
          </p:spPr>
          <p:txBody>
            <a:bodyPr/>
            <a:lstStyle/>
            <a:p>
              <a:endParaRPr lang="ja-JP" altLang="en-US"/>
            </a:p>
          </p:txBody>
        </p:sp>
        <p:sp>
          <p:nvSpPr>
            <p:cNvPr id="6" name="Line 7"/>
            <p:cNvSpPr>
              <a:spLocks noChangeShapeType="1"/>
            </p:cNvSpPr>
            <p:nvPr/>
          </p:nvSpPr>
          <p:spPr bwMode="auto">
            <a:xfrm>
              <a:off x="657" y="3294"/>
              <a:ext cx="1588" cy="0"/>
            </a:xfrm>
            <a:prstGeom prst="line">
              <a:avLst/>
            </a:prstGeom>
            <a:noFill/>
            <a:ln w="9525">
              <a:solidFill>
                <a:schemeClr val="tx1"/>
              </a:solidFill>
              <a:round/>
              <a:headEnd/>
              <a:tailEnd type="triangle" w="med" len="med"/>
            </a:ln>
            <a:effectLst/>
          </p:spPr>
          <p:txBody>
            <a:bodyPr/>
            <a:lstStyle/>
            <a:p>
              <a:endParaRPr lang="ja-JP" altLang="en-US"/>
            </a:p>
          </p:txBody>
        </p:sp>
        <p:sp>
          <p:nvSpPr>
            <p:cNvPr id="7" name="Oval 8"/>
            <p:cNvSpPr>
              <a:spLocks noChangeArrowheads="1"/>
            </p:cNvSpPr>
            <p:nvPr/>
          </p:nvSpPr>
          <p:spPr bwMode="auto">
            <a:xfrm>
              <a:off x="793" y="2024"/>
              <a:ext cx="91" cy="91"/>
            </a:xfrm>
            <a:prstGeom prst="ellipse">
              <a:avLst/>
            </a:prstGeom>
            <a:solidFill>
              <a:srgbClr val="FF0000"/>
            </a:solidFill>
            <a:ln w="9525">
              <a:solidFill>
                <a:schemeClr val="tx1"/>
              </a:solidFill>
              <a:round/>
              <a:headEnd/>
              <a:tailEnd/>
            </a:ln>
            <a:effectLst/>
          </p:spPr>
          <p:txBody>
            <a:bodyPr wrap="none" anchor="ctr"/>
            <a:lstStyle/>
            <a:p>
              <a:endParaRPr lang="ja-JP" altLang="en-US"/>
            </a:p>
          </p:txBody>
        </p:sp>
        <p:sp>
          <p:nvSpPr>
            <p:cNvPr id="8" name="Oval 9"/>
            <p:cNvSpPr>
              <a:spLocks noChangeArrowheads="1"/>
            </p:cNvSpPr>
            <p:nvPr/>
          </p:nvSpPr>
          <p:spPr bwMode="auto">
            <a:xfrm>
              <a:off x="930" y="2432"/>
              <a:ext cx="91" cy="91"/>
            </a:xfrm>
            <a:prstGeom prst="ellipse">
              <a:avLst/>
            </a:prstGeom>
            <a:solidFill>
              <a:srgbClr val="FF0000"/>
            </a:solidFill>
            <a:ln w="9525">
              <a:solidFill>
                <a:schemeClr val="tx1"/>
              </a:solidFill>
              <a:round/>
              <a:headEnd/>
              <a:tailEnd/>
            </a:ln>
            <a:effectLst/>
          </p:spPr>
          <p:txBody>
            <a:bodyPr wrap="none" anchor="ctr"/>
            <a:lstStyle/>
            <a:p>
              <a:endParaRPr lang="ja-JP" altLang="en-US"/>
            </a:p>
          </p:txBody>
        </p:sp>
        <p:sp>
          <p:nvSpPr>
            <p:cNvPr id="9" name="Oval 11"/>
            <p:cNvSpPr>
              <a:spLocks noChangeArrowheads="1"/>
            </p:cNvSpPr>
            <p:nvPr/>
          </p:nvSpPr>
          <p:spPr bwMode="auto">
            <a:xfrm>
              <a:off x="1156" y="2750"/>
              <a:ext cx="91" cy="91"/>
            </a:xfrm>
            <a:prstGeom prst="ellipse">
              <a:avLst/>
            </a:prstGeom>
            <a:solidFill>
              <a:srgbClr val="FF0000"/>
            </a:solidFill>
            <a:ln w="9525">
              <a:solidFill>
                <a:schemeClr val="tx1"/>
              </a:solidFill>
              <a:round/>
              <a:headEnd/>
              <a:tailEnd/>
            </a:ln>
            <a:effectLst/>
          </p:spPr>
          <p:txBody>
            <a:bodyPr wrap="none" anchor="ctr"/>
            <a:lstStyle/>
            <a:p>
              <a:endParaRPr lang="ja-JP" altLang="en-US"/>
            </a:p>
          </p:txBody>
        </p:sp>
        <p:sp>
          <p:nvSpPr>
            <p:cNvPr id="10" name="Oval 13"/>
            <p:cNvSpPr>
              <a:spLocks noChangeArrowheads="1"/>
            </p:cNvSpPr>
            <p:nvPr/>
          </p:nvSpPr>
          <p:spPr bwMode="auto">
            <a:xfrm>
              <a:off x="1429" y="2931"/>
              <a:ext cx="91" cy="91"/>
            </a:xfrm>
            <a:prstGeom prst="ellipse">
              <a:avLst/>
            </a:prstGeom>
            <a:solidFill>
              <a:srgbClr val="FF0000"/>
            </a:solidFill>
            <a:ln w="9525">
              <a:solidFill>
                <a:schemeClr val="tx1"/>
              </a:solidFill>
              <a:round/>
              <a:headEnd/>
              <a:tailEnd/>
            </a:ln>
            <a:effectLst/>
          </p:spPr>
          <p:txBody>
            <a:bodyPr wrap="none" anchor="ctr"/>
            <a:lstStyle/>
            <a:p>
              <a:endParaRPr lang="ja-JP" altLang="en-US"/>
            </a:p>
          </p:txBody>
        </p:sp>
        <p:sp>
          <p:nvSpPr>
            <p:cNvPr id="11" name="Oval 14"/>
            <p:cNvSpPr>
              <a:spLocks noChangeArrowheads="1"/>
            </p:cNvSpPr>
            <p:nvPr/>
          </p:nvSpPr>
          <p:spPr bwMode="auto">
            <a:xfrm>
              <a:off x="1837" y="3067"/>
              <a:ext cx="91" cy="91"/>
            </a:xfrm>
            <a:prstGeom prst="ellipse">
              <a:avLst/>
            </a:prstGeom>
            <a:solidFill>
              <a:srgbClr val="FF0000"/>
            </a:solidFill>
            <a:ln w="9525">
              <a:solidFill>
                <a:schemeClr val="tx1"/>
              </a:solidFill>
              <a:round/>
              <a:headEnd/>
              <a:tailEnd/>
            </a:ln>
            <a:effectLst/>
          </p:spPr>
          <p:txBody>
            <a:bodyPr wrap="none" anchor="ctr"/>
            <a:lstStyle/>
            <a:p>
              <a:endParaRPr lang="ja-JP" altLang="en-US"/>
            </a:p>
          </p:txBody>
        </p:sp>
        <p:sp>
          <p:nvSpPr>
            <p:cNvPr id="12" name="Oval 15"/>
            <p:cNvSpPr>
              <a:spLocks noChangeArrowheads="1"/>
            </p:cNvSpPr>
            <p:nvPr/>
          </p:nvSpPr>
          <p:spPr bwMode="auto">
            <a:xfrm>
              <a:off x="1202" y="2024"/>
              <a:ext cx="91" cy="91"/>
            </a:xfrm>
            <a:prstGeom prst="ellipse">
              <a:avLst/>
            </a:prstGeom>
            <a:solidFill>
              <a:srgbClr val="00CCFF"/>
            </a:solidFill>
            <a:ln w="9525">
              <a:solidFill>
                <a:schemeClr val="tx1"/>
              </a:solidFill>
              <a:round/>
              <a:headEnd/>
              <a:tailEnd/>
            </a:ln>
            <a:effectLst/>
          </p:spPr>
          <p:txBody>
            <a:bodyPr wrap="none" anchor="ctr"/>
            <a:lstStyle/>
            <a:p>
              <a:pPr algn="ctr"/>
              <a:endParaRPr lang="ja-JP" altLang="ja-JP"/>
            </a:p>
          </p:txBody>
        </p:sp>
        <p:sp>
          <p:nvSpPr>
            <p:cNvPr id="13" name="Oval 16"/>
            <p:cNvSpPr>
              <a:spLocks noChangeArrowheads="1"/>
            </p:cNvSpPr>
            <p:nvPr/>
          </p:nvSpPr>
          <p:spPr bwMode="auto">
            <a:xfrm>
              <a:off x="1247" y="2251"/>
              <a:ext cx="91" cy="91"/>
            </a:xfrm>
            <a:prstGeom prst="ellipse">
              <a:avLst/>
            </a:prstGeom>
            <a:solidFill>
              <a:srgbClr val="00CCFF"/>
            </a:solidFill>
            <a:ln w="9525">
              <a:solidFill>
                <a:schemeClr val="tx1"/>
              </a:solidFill>
              <a:round/>
              <a:headEnd/>
              <a:tailEnd/>
            </a:ln>
            <a:effectLst/>
          </p:spPr>
          <p:txBody>
            <a:bodyPr wrap="none" anchor="ctr"/>
            <a:lstStyle/>
            <a:p>
              <a:pPr algn="ctr"/>
              <a:endParaRPr lang="ja-JP" altLang="ja-JP"/>
            </a:p>
          </p:txBody>
        </p:sp>
        <p:sp>
          <p:nvSpPr>
            <p:cNvPr id="14" name="Oval 17"/>
            <p:cNvSpPr>
              <a:spLocks noChangeArrowheads="1"/>
            </p:cNvSpPr>
            <p:nvPr/>
          </p:nvSpPr>
          <p:spPr bwMode="auto">
            <a:xfrm>
              <a:off x="1474" y="2432"/>
              <a:ext cx="91" cy="91"/>
            </a:xfrm>
            <a:prstGeom prst="ellipse">
              <a:avLst/>
            </a:prstGeom>
            <a:solidFill>
              <a:srgbClr val="00CCFF"/>
            </a:solidFill>
            <a:ln w="9525">
              <a:solidFill>
                <a:schemeClr val="tx1"/>
              </a:solidFill>
              <a:round/>
              <a:headEnd/>
              <a:tailEnd/>
            </a:ln>
            <a:effectLst/>
          </p:spPr>
          <p:txBody>
            <a:bodyPr wrap="none" anchor="ctr"/>
            <a:lstStyle/>
            <a:p>
              <a:pPr algn="ctr"/>
              <a:endParaRPr lang="ja-JP" altLang="ja-JP"/>
            </a:p>
          </p:txBody>
        </p:sp>
        <p:sp>
          <p:nvSpPr>
            <p:cNvPr id="15" name="Oval 18"/>
            <p:cNvSpPr>
              <a:spLocks noChangeArrowheads="1"/>
            </p:cNvSpPr>
            <p:nvPr/>
          </p:nvSpPr>
          <p:spPr bwMode="auto">
            <a:xfrm>
              <a:off x="1791" y="2523"/>
              <a:ext cx="91" cy="91"/>
            </a:xfrm>
            <a:prstGeom prst="ellipse">
              <a:avLst/>
            </a:prstGeom>
            <a:solidFill>
              <a:srgbClr val="00CCFF"/>
            </a:solidFill>
            <a:ln w="9525">
              <a:solidFill>
                <a:schemeClr val="tx1"/>
              </a:solidFill>
              <a:round/>
              <a:headEnd/>
              <a:tailEnd/>
            </a:ln>
            <a:effectLst/>
          </p:spPr>
          <p:txBody>
            <a:bodyPr wrap="none" anchor="ctr"/>
            <a:lstStyle/>
            <a:p>
              <a:pPr algn="ctr"/>
              <a:endParaRPr lang="ja-JP" altLang="ja-JP"/>
            </a:p>
          </p:txBody>
        </p:sp>
        <p:graphicFrame>
          <p:nvGraphicFramePr>
            <p:cNvPr id="16" name="Object 19"/>
            <p:cNvGraphicFramePr>
              <a:graphicFrameLocks noChangeAspect="1"/>
            </p:cNvGraphicFramePr>
            <p:nvPr/>
          </p:nvGraphicFramePr>
          <p:xfrm>
            <a:off x="2064" y="3339"/>
            <a:ext cx="160" cy="227"/>
          </p:xfrm>
          <a:graphic>
            <a:graphicData uri="http://schemas.openxmlformats.org/presentationml/2006/ole">
              <p:oleObj spid="_x0000_s3074" name="数式" r:id="rId3" imgW="0" imgH="0" progId="Equation.3">
                <p:embed/>
              </p:oleObj>
            </a:graphicData>
          </a:graphic>
        </p:graphicFrame>
        <p:graphicFrame>
          <p:nvGraphicFramePr>
            <p:cNvPr id="17" name="Object 20"/>
            <p:cNvGraphicFramePr>
              <a:graphicFrameLocks noChangeAspect="1"/>
            </p:cNvGraphicFramePr>
            <p:nvPr/>
          </p:nvGraphicFramePr>
          <p:xfrm>
            <a:off x="418" y="1752"/>
            <a:ext cx="187" cy="227"/>
          </p:xfrm>
          <a:graphic>
            <a:graphicData uri="http://schemas.openxmlformats.org/presentationml/2006/ole">
              <p:oleObj spid="_x0000_s3075" name="数式" r:id="rId4" imgW="0" imgH="0" progId="Equation.3">
                <p:embed/>
              </p:oleObj>
            </a:graphicData>
          </a:graphic>
        </p:graphicFrame>
        <p:sp>
          <p:nvSpPr>
            <p:cNvPr id="18" name="Line 21"/>
            <p:cNvSpPr>
              <a:spLocks noChangeShapeType="1"/>
            </p:cNvSpPr>
            <p:nvPr/>
          </p:nvSpPr>
          <p:spPr bwMode="auto">
            <a:xfrm>
              <a:off x="975" y="2523"/>
              <a:ext cx="0" cy="453"/>
            </a:xfrm>
            <a:prstGeom prst="line">
              <a:avLst/>
            </a:prstGeom>
            <a:noFill/>
            <a:ln w="9525">
              <a:solidFill>
                <a:schemeClr val="tx1"/>
              </a:solidFill>
              <a:prstDash val="dash"/>
              <a:round/>
              <a:headEnd/>
              <a:tailEnd/>
            </a:ln>
            <a:effectLst/>
          </p:spPr>
          <p:txBody>
            <a:bodyPr/>
            <a:lstStyle/>
            <a:p>
              <a:endParaRPr lang="ja-JP" altLang="en-US"/>
            </a:p>
          </p:txBody>
        </p:sp>
        <p:sp>
          <p:nvSpPr>
            <p:cNvPr id="19" name="Line 22"/>
            <p:cNvSpPr>
              <a:spLocks noChangeShapeType="1"/>
            </p:cNvSpPr>
            <p:nvPr/>
          </p:nvSpPr>
          <p:spPr bwMode="auto">
            <a:xfrm>
              <a:off x="975" y="2976"/>
              <a:ext cx="454" cy="0"/>
            </a:xfrm>
            <a:prstGeom prst="line">
              <a:avLst/>
            </a:prstGeom>
            <a:noFill/>
            <a:ln w="9525">
              <a:solidFill>
                <a:schemeClr val="tx1"/>
              </a:solidFill>
              <a:prstDash val="dash"/>
              <a:round/>
              <a:headEnd/>
              <a:tailEnd/>
            </a:ln>
            <a:effectLst/>
          </p:spPr>
          <p:txBody>
            <a:bodyPr/>
            <a:lstStyle/>
            <a:p>
              <a:endParaRPr lang="ja-JP" altLang="en-US"/>
            </a:p>
          </p:txBody>
        </p:sp>
        <p:graphicFrame>
          <p:nvGraphicFramePr>
            <p:cNvPr id="20" name="Object 23"/>
            <p:cNvGraphicFramePr>
              <a:graphicFrameLocks noChangeAspect="1"/>
            </p:cNvGraphicFramePr>
            <p:nvPr/>
          </p:nvGraphicFramePr>
          <p:xfrm>
            <a:off x="1111" y="2976"/>
            <a:ext cx="200" cy="240"/>
          </p:xfrm>
          <a:graphic>
            <a:graphicData uri="http://schemas.openxmlformats.org/presentationml/2006/ole">
              <p:oleObj spid="_x0000_s3076" name="数式" r:id="rId5" imgW="0" imgH="0" progId="Equation.3">
                <p:embed/>
              </p:oleObj>
            </a:graphicData>
          </a:graphic>
        </p:graphicFrame>
        <p:graphicFrame>
          <p:nvGraphicFramePr>
            <p:cNvPr id="21" name="Object 24"/>
            <p:cNvGraphicFramePr>
              <a:graphicFrameLocks noChangeAspect="1"/>
            </p:cNvGraphicFramePr>
            <p:nvPr/>
          </p:nvGraphicFramePr>
          <p:xfrm>
            <a:off x="762" y="2614"/>
            <a:ext cx="227" cy="240"/>
          </p:xfrm>
          <a:graphic>
            <a:graphicData uri="http://schemas.openxmlformats.org/presentationml/2006/ole">
              <p:oleObj spid="_x0000_s3077" name="数式" r:id="rId6" imgW="0" imgH="0" progId="Equation.3">
                <p:embed/>
              </p:oleObj>
            </a:graphicData>
          </a:graphic>
        </p:graphicFrame>
        <p:sp>
          <p:nvSpPr>
            <p:cNvPr id="22" name="Text Box 25"/>
            <p:cNvSpPr txBox="1">
              <a:spLocks noChangeArrowheads="1"/>
            </p:cNvSpPr>
            <p:nvPr/>
          </p:nvSpPr>
          <p:spPr bwMode="auto">
            <a:xfrm>
              <a:off x="1520" y="2836"/>
              <a:ext cx="362" cy="231"/>
            </a:xfrm>
            <a:prstGeom prst="rect">
              <a:avLst/>
            </a:prstGeom>
            <a:noFill/>
            <a:ln w="9525">
              <a:noFill/>
              <a:miter lim="800000"/>
              <a:headEnd/>
              <a:tailEnd/>
            </a:ln>
            <a:effectLst/>
          </p:spPr>
          <p:txBody>
            <a:bodyPr>
              <a:spAutoFit/>
            </a:bodyPr>
            <a:lstStyle/>
            <a:p>
              <a:pPr>
                <a:spcBef>
                  <a:spcPct val="50000"/>
                </a:spcBef>
              </a:pPr>
              <a:r>
                <a:rPr lang="en-US" altLang="ja-JP"/>
                <a:t>i+1</a:t>
              </a:r>
            </a:p>
          </p:txBody>
        </p:sp>
        <p:sp>
          <p:nvSpPr>
            <p:cNvPr id="23" name="Text Box 26"/>
            <p:cNvSpPr txBox="1">
              <a:spLocks noChangeArrowheads="1"/>
            </p:cNvSpPr>
            <p:nvPr/>
          </p:nvSpPr>
          <p:spPr bwMode="auto">
            <a:xfrm>
              <a:off x="839" y="2205"/>
              <a:ext cx="362" cy="231"/>
            </a:xfrm>
            <a:prstGeom prst="rect">
              <a:avLst/>
            </a:prstGeom>
            <a:noFill/>
            <a:ln w="9525">
              <a:noFill/>
              <a:miter lim="800000"/>
              <a:headEnd/>
              <a:tailEnd/>
            </a:ln>
            <a:effectLst/>
          </p:spPr>
          <p:txBody>
            <a:bodyPr>
              <a:spAutoFit/>
            </a:bodyPr>
            <a:lstStyle/>
            <a:p>
              <a:pPr>
                <a:spcBef>
                  <a:spcPct val="50000"/>
                </a:spcBef>
              </a:pPr>
              <a:r>
                <a:rPr lang="en-US" altLang="ja-JP"/>
                <a:t>i-1</a:t>
              </a:r>
            </a:p>
          </p:txBody>
        </p:sp>
        <p:sp>
          <p:nvSpPr>
            <p:cNvPr id="24" name="Text Box 27"/>
            <p:cNvSpPr txBox="1">
              <a:spLocks noChangeArrowheads="1"/>
            </p:cNvSpPr>
            <p:nvPr/>
          </p:nvSpPr>
          <p:spPr bwMode="auto">
            <a:xfrm>
              <a:off x="1156" y="2523"/>
              <a:ext cx="362" cy="231"/>
            </a:xfrm>
            <a:prstGeom prst="rect">
              <a:avLst/>
            </a:prstGeom>
            <a:noFill/>
            <a:ln w="9525">
              <a:noFill/>
              <a:miter lim="800000"/>
              <a:headEnd/>
              <a:tailEnd/>
            </a:ln>
            <a:effectLst/>
          </p:spPr>
          <p:txBody>
            <a:bodyPr>
              <a:spAutoFit/>
            </a:bodyPr>
            <a:lstStyle/>
            <a:p>
              <a:pPr>
                <a:spcBef>
                  <a:spcPct val="50000"/>
                </a:spcBef>
              </a:pPr>
              <a:r>
                <a:rPr lang="en-US" altLang="ja-JP"/>
                <a:t>i</a:t>
              </a:r>
            </a:p>
          </p:txBody>
        </p:sp>
      </p:grpSp>
      <p:sp>
        <p:nvSpPr>
          <p:cNvPr id="25" name="Text Box 28"/>
          <p:cNvSpPr txBox="1">
            <a:spLocks noChangeArrowheads="1"/>
          </p:cNvSpPr>
          <p:nvPr/>
        </p:nvSpPr>
        <p:spPr bwMode="auto">
          <a:xfrm>
            <a:off x="3779911" y="2205335"/>
            <a:ext cx="4608513" cy="641350"/>
          </a:xfrm>
          <a:prstGeom prst="rect">
            <a:avLst/>
          </a:prstGeom>
          <a:noFill/>
          <a:ln w="9525">
            <a:noFill/>
            <a:miter lim="800000"/>
            <a:headEnd/>
            <a:tailEnd/>
          </a:ln>
          <a:effectLst/>
        </p:spPr>
        <p:txBody>
          <a:bodyPr>
            <a:spAutoFit/>
          </a:bodyPr>
          <a:lstStyle/>
          <a:p>
            <a:pPr>
              <a:spcBef>
                <a:spcPct val="50000"/>
              </a:spcBef>
            </a:pPr>
            <a:r>
              <a:rPr lang="ja-JP" altLang="en-US"/>
              <a:t>各目的関数軸において隣り合う個体間との距離を足しあわせたもの</a:t>
            </a:r>
          </a:p>
        </p:txBody>
      </p:sp>
      <p:grpSp>
        <p:nvGrpSpPr>
          <p:cNvPr id="26" name="Group 31"/>
          <p:cNvGrpSpPr>
            <a:grpSpLocks/>
          </p:cNvGrpSpPr>
          <p:nvPr/>
        </p:nvGrpSpPr>
        <p:grpSpPr bwMode="auto">
          <a:xfrm>
            <a:off x="3995811" y="3357860"/>
            <a:ext cx="2608263" cy="431800"/>
            <a:chOff x="2336" y="2523"/>
            <a:chExt cx="1643" cy="272"/>
          </a:xfrm>
        </p:grpSpPr>
        <p:sp>
          <p:nvSpPr>
            <p:cNvPr id="27" name="Text Box 29"/>
            <p:cNvSpPr txBox="1">
              <a:spLocks noChangeArrowheads="1"/>
            </p:cNvSpPr>
            <p:nvPr/>
          </p:nvSpPr>
          <p:spPr bwMode="auto">
            <a:xfrm>
              <a:off x="2336" y="2523"/>
              <a:ext cx="862" cy="231"/>
            </a:xfrm>
            <a:prstGeom prst="rect">
              <a:avLst/>
            </a:prstGeom>
            <a:noFill/>
            <a:ln w="9525">
              <a:noFill/>
              <a:miter lim="800000"/>
              <a:headEnd/>
              <a:tailEnd/>
            </a:ln>
            <a:effectLst/>
          </p:spPr>
          <p:txBody>
            <a:bodyPr>
              <a:spAutoFit/>
            </a:bodyPr>
            <a:lstStyle/>
            <a:p>
              <a:pPr>
                <a:spcBef>
                  <a:spcPct val="50000"/>
                </a:spcBef>
              </a:pPr>
              <a:r>
                <a:rPr lang="ja-JP" altLang="en-US"/>
                <a:t>混雑距離　</a:t>
              </a:r>
            </a:p>
          </p:txBody>
        </p:sp>
        <p:graphicFrame>
          <p:nvGraphicFramePr>
            <p:cNvPr id="28" name="Object 30"/>
            <p:cNvGraphicFramePr>
              <a:graphicFrameLocks noChangeAspect="1"/>
            </p:cNvGraphicFramePr>
            <p:nvPr/>
          </p:nvGraphicFramePr>
          <p:xfrm>
            <a:off x="3152" y="2555"/>
            <a:ext cx="827" cy="240"/>
          </p:xfrm>
          <a:graphic>
            <a:graphicData uri="http://schemas.openxmlformats.org/presentationml/2006/ole">
              <p:oleObj spid="_x0000_s3078" name="数式" r:id="rId7" imgW="0" imgH="0" progId="Equation.3">
                <p:embed/>
              </p:oleObj>
            </a:graphicData>
          </a:graphic>
        </p:graphicFrame>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6.2.2</a:t>
            </a:r>
            <a:r>
              <a:rPr lang="ja-JP" altLang="en-US" dirty="0" smtClean="0"/>
              <a:t> </a:t>
            </a:r>
            <a:r>
              <a:rPr lang="en-US" altLang="ja-JP" dirty="0" smtClean="0"/>
              <a:t>Hand Calculation(1)</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例題</a:t>
            </a:r>
            <a:r>
              <a:rPr lang="en-US" altLang="ja-JP" smtClean="0"/>
              <a:t>:</a:t>
            </a:r>
            <a:r>
              <a:rPr lang="ja-JP" altLang="en-US" smtClean="0"/>
              <a:t> </a:t>
            </a:r>
            <a:r>
              <a:rPr lang="en-US" altLang="ja-JP" dirty="0" smtClean="0"/>
              <a:t>Min-Ex.</a:t>
            </a:r>
            <a:endParaRPr kumimoji="1" lang="ja-JP" altLang="en-US" dirty="0"/>
          </a:p>
        </p:txBody>
      </p:sp>
      <p:pic>
        <p:nvPicPr>
          <p:cNvPr id="21507" name="Picture 3"/>
          <p:cNvPicPr>
            <a:picLocks noChangeAspect="1" noChangeArrowheads="1"/>
          </p:cNvPicPr>
          <p:nvPr/>
        </p:nvPicPr>
        <p:blipFill>
          <a:blip r:embed="rId2" cstate="print"/>
          <a:srcRect/>
          <a:stretch>
            <a:fillRect/>
          </a:stretch>
        </p:blipFill>
        <p:spPr bwMode="auto">
          <a:xfrm>
            <a:off x="683568" y="2276872"/>
            <a:ext cx="2952328" cy="2004018"/>
          </a:xfrm>
          <a:prstGeom prst="rect">
            <a:avLst/>
          </a:prstGeom>
          <a:noFill/>
          <a:ln w="9525">
            <a:noFill/>
            <a:miter lim="800000"/>
            <a:headEnd/>
            <a:tailEnd/>
          </a:ln>
        </p:spPr>
      </p:pic>
      <p:pic>
        <p:nvPicPr>
          <p:cNvPr id="21508" name="Picture 4"/>
          <p:cNvPicPr>
            <a:picLocks noChangeAspect="1" noChangeArrowheads="1"/>
          </p:cNvPicPr>
          <p:nvPr/>
        </p:nvPicPr>
        <p:blipFill>
          <a:blip r:embed="rId3" cstate="print"/>
          <a:srcRect t="45455" b="31818"/>
          <a:stretch>
            <a:fillRect/>
          </a:stretch>
        </p:blipFill>
        <p:spPr bwMode="auto">
          <a:xfrm>
            <a:off x="755576" y="4077072"/>
            <a:ext cx="2217848" cy="360040"/>
          </a:xfrm>
          <a:prstGeom prst="rect">
            <a:avLst/>
          </a:prstGeom>
          <a:noFill/>
          <a:ln w="9525">
            <a:noFill/>
            <a:miter lim="800000"/>
            <a:headEnd/>
            <a:tailEnd/>
          </a:ln>
        </p:spPr>
      </p:pic>
      <p:pic>
        <p:nvPicPr>
          <p:cNvPr id="21509" name="Picture 5"/>
          <p:cNvPicPr>
            <a:picLocks noChangeAspect="1" noChangeArrowheads="1"/>
          </p:cNvPicPr>
          <p:nvPr/>
        </p:nvPicPr>
        <p:blipFill>
          <a:blip r:embed="rId4" cstate="print"/>
          <a:srcRect/>
          <a:stretch>
            <a:fillRect/>
          </a:stretch>
        </p:blipFill>
        <p:spPr bwMode="auto">
          <a:xfrm rot="5400000">
            <a:off x="4434763" y="2015448"/>
            <a:ext cx="3495005" cy="40846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962</TotalTime>
  <Words>1073</Words>
  <Application>Microsoft Office PowerPoint</Application>
  <PresentationFormat>画面に合わせる (4:3)</PresentationFormat>
  <Paragraphs>285</Paragraphs>
  <Slides>32</Slides>
  <Notes>0</Notes>
  <HiddenSlides>0</HiddenSlides>
  <MMClips>0</MMClips>
  <ScaleCrop>false</ScaleCrop>
  <HeadingPairs>
    <vt:vector size="6" baseType="variant">
      <vt:variant>
        <vt:lpstr>テーマ</vt:lpstr>
      </vt:variant>
      <vt:variant>
        <vt:i4>1</vt:i4>
      </vt:variant>
      <vt:variant>
        <vt:lpstr>埋め込まれた OLE サーバー</vt:lpstr>
      </vt:variant>
      <vt:variant>
        <vt:i4>2</vt:i4>
      </vt:variant>
      <vt:variant>
        <vt:lpstr>スライド タイトル</vt:lpstr>
      </vt:variant>
      <vt:variant>
        <vt:i4>32</vt:i4>
      </vt:variant>
    </vt:vector>
  </HeadingPairs>
  <TitlesOfParts>
    <vt:vector size="35" baseType="lpstr">
      <vt:lpstr>Office テーマ</vt:lpstr>
      <vt:lpstr>数式</vt:lpstr>
      <vt:lpstr>Microsoft 数式 3.0</vt:lpstr>
      <vt:lpstr>GAゼミ 6.2 Elitist Non-Dominated Sorting Genetic Algorithm 6.4 Strength Pareto Evolutionary Algorithm</vt:lpstr>
      <vt:lpstr>6.2 Elitist Non-Dominated Sorting GA (NSGA-II [Deb,2000])</vt:lpstr>
      <vt:lpstr>NSGA-IIのアルゴリズムの流れ(1)</vt:lpstr>
      <vt:lpstr>NSGA-IIのアルゴリズムの流れ(2)</vt:lpstr>
      <vt:lpstr>NSGA-IIのアルゴリズムの流れ(3)</vt:lpstr>
      <vt:lpstr>6.2.1　混雑度トーナメント選択</vt:lpstr>
      <vt:lpstr>混雑距離(1)</vt:lpstr>
      <vt:lpstr>混雑距離(2)</vt:lpstr>
      <vt:lpstr>6.2.2 Hand Calculation(1)</vt:lpstr>
      <vt:lpstr>Hand Calculation(2)</vt:lpstr>
      <vt:lpstr>Hand Calculation(3)</vt:lpstr>
      <vt:lpstr>Hand Calculation(4)</vt:lpstr>
      <vt:lpstr>Hand Calculation(5)</vt:lpstr>
      <vt:lpstr>Hand Calculation(6)</vt:lpstr>
      <vt:lpstr>6.2.6 Simulation Result</vt:lpstr>
      <vt:lpstr>6.3.2-6.3.5計算量，利点，欠点</vt:lpstr>
      <vt:lpstr>6.4 Strength Pareto Evolutionary Algorithm (SPEA) [Zitzler et al., 1998]</vt:lpstr>
      <vt:lpstr>SPEAのアルゴリズムの流れ</vt:lpstr>
      <vt:lpstr>SPEAのアルゴリズム</vt:lpstr>
      <vt:lpstr>適合度の割り当て</vt:lpstr>
      <vt:lpstr>6.4.1 Clustering Algorithm</vt:lpstr>
      <vt:lpstr>Clustering 法のアルゴリズム</vt:lpstr>
      <vt:lpstr>Clustering法の計算量</vt:lpstr>
      <vt:lpstr>6.4.2 Hand Calculation(1)</vt:lpstr>
      <vt:lpstr>Hand Calculation(2)</vt:lpstr>
      <vt:lpstr>Hand Calculation(3)</vt:lpstr>
      <vt:lpstr>Hand Calculation(4)</vt:lpstr>
      <vt:lpstr>Hand Calculation(5)</vt:lpstr>
      <vt:lpstr>Hand Calculation(6)</vt:lpstr>
      <vt:lpstr>6.4.6 Simulation Result</vt:lpstr>
      <vt:lpstr>6.4.3ｰ6.4.5　計算量・利点・欠点</vt:lpstr>
      <vt:lpstr>（参考）パレートランキング法</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GAゼミ 6.2 Elitist Non-Dominated Sorting Genetic Algorithm 6.4 Strength Pareto Evolutionary Algorithm</dc:title>
  <dc:creator>tomohiro</dc:creator>
  <cp:lastModifiedBy>tomohiro</cp:lastModifiedBy>
  <cp:revision>79</cp:revision>
  <dcterms:created xsi:type="dcterms:W3CDTF">2010-11-01T08:23:04Z</dcterms:created>
  <dcterms:modified xsi:type="dcterms:W3CDTF">2010-11-09T06:37:35Z</dcterms:modified>
</cp:coreProperties>
</file>