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7" r:id="rId12"/>
    <p:sldId id="270" r:id="rId13"/>
    <p:sldId id="273" r:id="rId14"/>
    <p:sldId id="274" r:id="rId15"/>
    <p:sldId id="268" r:id="rId16"/>
    <p:sldId id="276" r:id="rId17"/>
    <p:sldId id="275" r:id="rId18"/>
    <p:sldId id="269" r:id="rId19"/>
    <p:sldId id="271" r:id="rId20"/>
    <p:sldId id="272" r:id="rId21"/>
  </p:sldIdLst>
  <p:sldSz cx="9144000" cy="6858000" type="screen4x3"/>
  <p:notesSz cx="6796088" cy="992822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768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71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49544" y="0"/>
            <a:ext cx="2944971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9CE1B-7A50-4882-960E-BAC25545A52F}" type="datetimeFigureOut">
              <a:rPr kumimoji="1" lang="ja-JP" altLang="en-US" smtClean="0"/>
              <a:pPr/>
              <a:t>2010/11/21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9609" y="4715907"/>
            <a:ext cx="54368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4971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49544" y="9430091"/>
            <a:ext cx="2944971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DADCD-1E58-4452-AAC7-E43584BC308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ちょっとくらいはみ出てもＯＫですよ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その方法として，</a:t>
            </a:r>
            <a:r>
              <a:rPr kumimoji="1" lang="en-US" altLang="ja-JP" dirty="0" smtClean="0"/>
              <a:t>Deb,1995</a:t>
            </a:r>
            <a:r>
              <a:rPr kumimoji="1" lang="ja-JP" altLang="en-US" dirty="0" smtClean="0"/>
              <a:t>の方法制約を緩くする方法等がある．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DADCD-1E58-4452-AAC7-E43584BC308B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以前の最小化問題に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つ制約を加えたもの．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制約がない場合，決定数領域では</a:t>
            </a:r>
            <a:r>
              <a:rPr kumimoji="1" lang="en-US" altLang="ja-JP" dirty="0" smtClean="0"/>
              <a:t>0.1&lt;=x</a:t>
            </a:r>
            <a:r>
              <a:rPr kumimoji="1" lang="en-US" altLang="ja-JP" baseline="-25000" dirty="0" smtClean="0"/>
              <a:t>1</a:t>
            </a:r>
            <a:r>
              <a:rPr kumimoji="1" lang="en-US" altLang="ja-JP" dirty="0" smtClean="0"/>
              <a:t>&lt;=1  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x</a:t>
            </a:r>
            <a:r>
              <a:rPr kumimoji="1" lang="en-US" altLang="ja-JP" baseline="-25000" dirty="0" smtClean="0"/>
              <a:t>2</a:t>
            </a:r>
            <a:r>
              <a:rPr kumimoji="1" lang="en-US" altLang="ja-JP" dirty="0" smtClean="0"/>
              <a:t>=0</a:t>
            </a:r>
            <a:r>
              <a:rPr kumimoji="1" lang="ja-JP" altLang="en-US" dirty="0" smtClean="0"/>
              <a:t>がパレート最適解．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決定可変空間のこの領域は左の図のｘ</a:t>
            </a:r>
            <a:r>
              <a:rPr kumimoji="1" lang="ja-JP" altLang="en-US" baseline="-25000" dirty="0" smtClean="0"/>
              <a:t>１</a:t>
            </a:r>
            <a:r>
              <a:rPr kumimoji="1" lang="ja-JP" altLang="en-US" dirty="0" smtClean="0"/>
              <a:t>軸全体．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決定変数空間では，黒いところが実行可能領域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これに対応する，目的関数空間のパレート最適領域は右の濃いハイパボリックカーブ．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最小化問題なので，この制約における決定変数空間のパレート最適解は領域Ａと領域Ｂで表わされます．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特に多様な</a:t>
            </a:r>
            <a:r>
              <a:rPr kumimoji="1" lang="en-US" altLang="ja-JP" dirty="0" smtClean="0"/>
              <a:t>MOEA</a:t>
            </a:r>
            <a:r>
              <a:rPr kumimoji="1" lang="ja-JP" altLang="en-US" dirty="0" smtClean="0"/>
              <a:t>の制約操作について説明します．</a:t>
            </a:r>
            <a:endParaRPr kumimoji="1" lang="en-US" altLang="ja-JP" dirty="0" smtClean="0"/>
          </a:p>
          <a:p>
            <a:endParaRPr kumimoji="1" lang="ja-JP" altLang="en-US" baseline="-250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DADCD-1E58-4452-AAC7-E43584BC308B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Penalty parameter</a:t>
            </a:r>
            <a:r>
              <a:rPr kumimoji="1" lang="ja-JP" altLang="en-US" dirty="0" smtClean="0"/>
              <a:t>は，注意深く選ぶ必要がある．多目的では静的に選ぶ方法がある．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DADCD-1E58-4452-AAC7-E43584BC308B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142758-8318-4EC5-A8F5-F72818015FBF}" type="datetime1">
              <a:rPr kumimoji="1" lang="ja-JP" altLang="en-US" smtClean="0"/>
              <a:pPr/>
              <a:t>2010/11/21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598E41-D317-4868-89FD-216CB023C31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688322-32A2-43DD-8C2D-914418631CC4}" type="datetime1">
              <a:rPr kumimoji="1" lang="ja-JP" altLang="en-US" smtClean="0"/>
              <a:pPr/>
              <a:t>2010/11/21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98E41-D317-4868-89FD-216CB023C31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BB5D84-C67F-4993-96FA-7FBA1B2DA9F9}" type="datetime1">
              <a:rPr kumimoji="1" lang="ja-JP" altLang="en-US" smtClean="0"/>
              <a:pPr/>
              <a:t>2010/11/21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98E41-D317-4868-89FD-216CB023C31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CA12B-8387-4863-A9C0-481834668D7A}" type="datetime1">
              <a:rPr kumimoji="1" lang="ja-JP" altLang="en-US" smtClean="0"/>
              <a:pPr/>
              <a:t>2010/11/21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98E41-D317-4868-89FD-216CB023C31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E1FC4E-7131-45C5-AFE0-D1A369D26D18}" type="datetime1">
              <a:rPr kumimoji="1" lang="ja-JP" altLang="en-US" smtClean="0"/>
              <a:pPr/>
              <a:t>2010/11/21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98E41-D317-4868-89FD-216CB023C31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846246-4198-4B6A-8108-5232542F865B}" type="datetime1">
              <a:rPr kumimoji="1" lang="ja-JP" altLang="en-US" smtClean="0"/>
              <a:pPr/>
              <a:t>2010/11/21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98E41-D317-4868-89FD-216CB023C31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05D4EE-998D-4693-9DE6-B83FBD606D9F}" type="datetime1">
              <a:rPr kumimoji="1" lang="ja-JP" altLang="en-US" smtClean="0"/>
              <a:pPr/>
              <a:t>2010/11/21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98E41-D317-4868-89FD-216CB023C31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2E1BCC-FA1F-4517-A3AB-88D18DBD5C30}" type="datetime1">
              <a:rPr kumimoji="1" lang="ja-JP" altLang="en-US" smtClean="0"/>
              <a:pPr/>
              <a:t>2010/11/21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98E41-D317-4868-89FD-216CB023C31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8A3A7-3D3B-46E0-A315-78EE72F7F16A}" type="datetime1">
              <a:rPr kumimoji="1" lang="ja-JP" altLang="en-US" smtClean="0"/>
              <a:pPr/>
              <a:t>2010/11/21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98E41-D317-4868-89FD-216CB023C31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604694-AFBF-4411-8413-84F9A2E47AFC}" type="datetime1">
              <a:rPr kumimoji="1" lang="ja-JP" altLang="en-US" smtClean="0"/>
              <a:pPr/>
              <a:t>2010/11/21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598E41-D317-4868-89FD-216CB023C31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FDD7691-E665-4C67-BFA9-74600DAD6BCB}" type="datetime1">
              <a:rPr kumimoji="1" lang="ja-JP" altLang="en-US" smtClean="0"/>
              <a:pPr/>
              <a:t>2010/11/21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598E41-D317-4868-89FD-216CB023C31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EEDCF2-1944-4F25-B4F7-AB17180526AB}" type="datetime1">
              <a:rPr kumimoji="1" lang="ja-JP" altLang="en-US" smtClean="0"/>
              <a:pPr/>
              <a:t>2010/11/21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598E41-D317-4868-89FD-216CB023C31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9512" y="404664"/>
            <a:ext cx="8784976" cy="3456384"/>
          </a:xfrm>
        </p:spPr>
        <p:txBody>
          <a:bodyPr>
            <a:normAutofit/>
          </a:bodyPr>
          <a:lstStyle/>
          <a:p>
            <a:r>
              <a:rPr lang="ja-JP" altLang="en-US" sz="6000" dirty="0" smtClean="0"/>
              <a:t>＜</a:t>
            </a:r>
            <a:r>
              <a:rPr lang="en-US" altLang="ja-JP" sz="6000" dirty="0" smtClean="0">
                <a:latin typeface="Times New Roman" pitchFamily="18" charset="0"/>
                <a:cs typeface="Times New Roman" pitchFamily="18" charset="0"/>
              </a:rPr>
              <a:t>GA</a:t>
            </a:r>
            <a:r>
              <a:rPr lang="ja-JP" altLang="en-US" sz="6000" dirty="0" smtClean="0"/>
              <a:t>ゼミ  第</a:t>
            </a:r>
            <a:r>
              <a:rPr lang="ja-JP" altLang="en-US" sz="6000" dirty="0">
                <a:latin typeface="Times New Roman" pitchFamily="18" charset="0"/>
                <a:cs typeface="Times New Roman" pitchFamily="18" charset="0"/>
              </a:rPr>
              <a:t>６</a:t>
            </a:r>
            <a:r>
              <a:rPr lang="ja-JP" altLang="en-US" sz="6000" dirty="0" smtClean="0"/>
              <a:t>回＞</a:t>
            </a:r>
            <a: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400" b="1" dirty="0" smtClean="0">
                <a:latin typeface="Times New Roman" pitchFamily="18" charset="0"/>
                <a:cs typeface="Times New Roman" pitchFamily="18" charset="0"/>
              </a:rPr>
              <a:t>7  Constrained Multi-Objective Evolutionary Algorithms</a:t>
            </a:r>
            <a: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7.1  An Example Problem</a:t>
            </a:r>
            <a:b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.2  Ignoring Infeasible Solutions</a:t>
            </a:r>
            <a:b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7.3  Penalty Function Approach</a:t>
            </a:r>
            <a:b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7.4  Jimenez-</a:t>
            </a:r>
            <a:r>
              <a:rPr lang="en-US" altLang="ja-JP" sz="2000" dirty="0" err="1" smtClean="0">
                <a:latin typeface="Times New Roman" pitchFamily="18" charset="0"/>
                <a:cs typeface="Times New Roman" pitchFamily="18" charset="0"/>
              </a:rPr>
              <a:t>Verdegay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-Gomez-</a:t>
            </a:r>
            <a:r>
              <a:rPr lang="en-US" altLang="ja-JP" sz="2000" dirty="0" err="1" smtClean="0">
                <a:latin typeface="Times New Roman" pitchFamily="18" charset="0"/>
                <a:cs typeface="Times New Roman" pitchFamily="18" charset="0"/>
              </a:rPr>
              <a:t>Skarmera’s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 Method</a:t>
            </a:r>
            <a:endParaRPr kumimoji="1" lang="ja-JP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95736" y="4005064"/>
            <a:ext cx="6400800" cy="1752600"/>
          </a:xfrm>
        </p:spPr>
        <p:txBody>
          <a:bodyPr/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月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1" lang="ja-JP" altLang="en-US" dirty="0" smtClean="0"/>
              <a:t>日</a:t>
            </a:r>
            <a:endParaRPr kumimoji="1" lang="en-US" altLang="ja-JP" dirty="0" smtClean="0"/>
          </a:p>
          <a:p>
            <a:r>
              <a:rPr lang="ja-JP" altLang="en-US" dirty="0" smtClean="0"/>
              <a:t>佐藤研究室　　　堀野　将晴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F319-2C17-47B9-AB27-D778F5074640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810539"/>
          </a:xfrm>
        </p:spPr>
        <p:txBody>
          <a:bodyPr/>
          <a:lstStyle/>
          <a:p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≦のタイプの不等式制約のみ</a:t>
            </a:r>
            <a:endParaRPr kumimoji="1"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endParaRPr kumimoji="1"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Niching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を使用（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の多様性を保つために）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Binary tournament selection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を使用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ja-JP" altLang="en-US" dirty="0" err="1" smtClean="0">
                <a:latin typeface="Times New Roman" pitchFamily="18" charset="0"/>
                <a:cs typeface="Times New Roman" pitchFamily="18" charset="0"/>
              </a:rPr>
              <a:t>つの</a:t>
            </a:r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解を用いて以下の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ja-JP" altLang="en-US" dirty="0" err="1" smtClean="0">
                <a:latin typeface="Times New Roman" pitchFamily="18" charset="0"/>
                <a:cs typeface="Times New Roman" pitchFamily="18" charset="0"/>
              </a:rPr>
              <a:t>つの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Case</a:t>
            </a:r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を考える</a:t>
            </a:r>
            <a:endParaRPr kumimoji="1"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Case1: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両方の解が実行可能解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Case2:1</a:t>
            </a:r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つのみが実行可能</a:t>
            </a:r>
            <a:endParaRPr kumimoji="1"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Case3: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両方の解が実行不可能解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7.4  Jimenez-</a:t>
            </a:r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Verdegay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-Gomez-	                            	                         </a:t>
            </a:r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Skarmeta’s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Method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8E41-D317-4868-89FD-216CB023C3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544616"/>
          </a:xfrm>
        </p:spPr>
        <p:txBody>
          <a:bodyPr>
            <a:normAutofit/>
          </a:bodyPr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Case1:</a:t>
            </a:r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両方の解が実行可能解</a:t>
            </a:r>
            <a:endParaRPr kumimoji="1"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解集団から，ランダムに実行可能解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以後，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comparison set)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を選ぶ</a:t>
            </a:r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2)2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解選んで支配関係を比較</a:t>
            </a:r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Comparison set</a:t>
            </a:r>
            <a:r>
              <a:rPr lang="ja-JP" altLang="en-US" sz="1600" dirty="0" smtClean="0">
                <a:latin typeface="Times New Roman" pitchFamily="18" charset="0"/>
                <a:cs typeface="Times New Roman" pitchFamily="18" charset="0"/>
              </a:rPr>
              <a:t>と比較して片方が非支配で，もう一方が支配されていたら，非支配の方を選択</a:t>
            </a:r>
            <a:endParaRPr lang="en-US" altLang="ja-JP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ja-JP" altLang="en-US" sz="1600" dirty="0" smtClean="0">
                <a:latin typeface="Times New Roman" pitchFamily="18" charset="0"/>
                <a:cs typeface="Times New Roman" pitchFamily="18" charset="0"/>
              </a:rPr>
              <a:t>両方の解が非支配，もしくは支配されていたら，各解の近傍を調べる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(niche count</a:t>
            </a:r>
            <a:r>
              <a:rPr lang="ja-JP" altLang="en-US" sz="1600" dirty="0" smtClean="0">
                <a:latin typeface="Times New Roman" pitchFamily="18" charset="0"/>
                <a:cs typeface="Times New Roman" pitchFamily="18" charset="0"/>
              </a:rPr>
              <a:t>使用⇒補足資料参照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Case2:1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つだけが実行可能解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実行可能解の方を選択</a:t>
            </a:r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Case3: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両方の解が実行</a:t>
            </a:r>
            <a:r>
              <a:rPr lang="ja-JP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可能解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1)Case1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と同様にランダムに解集団から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comparison set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を選択</a:t>
            </a:r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2)2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解を選んで，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comparison set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と比較</a:t>
            </a:r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ja-JP" altLang="en-US" sz="1600" dirty="0" smtClean="0">
                <a:latin typeface="Times New Roman" pitchFamily="18" charset="0"/>
                <a:cs typeface="Times New Roman" pitchFamily="18" charset="0"/>
              </a:rPr>
              <a:t>一方が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ja-JP" altLang="en-US" sz="1600" dirty="0" smtClean="0">
                <a:latin typeface="Times New Roman" pitchFamily="18" charset="0"/>
                <a:cs typeface="Times New Roman" pitchFamily="18" charset="0"/>
              </a:rPr>
              <a:t>な実行不可能解より優れていて，かつもう一方が劣っている場合，優れている方を選択</a:t>
            </a:r>
          </a:p>
          <a:p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7.4  Jimenez-</a:t>
            </a:r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Verdegay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-Gomez-	                            	                         </a:t>
            </a:r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Skarmeta’s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Method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8E41-D317-4868-89FD-216CB023C3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3779912" y="1700808"/>
            <a:ext cx="5364088" cy="4752528"/>
          </a:xfrm>
        </p:spPr>
        <p:txBody>
          <a:bodyPr>
            <a:normAutofit/>
          </a:bodyPr>
          <a:lstStyle/>
          <a:p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と解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の比較</a:t>
            </a: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				    </a:t>
            </a:r>
            <a:r>
              <a:rPr lang="en-US" altLang="ja-JP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Case3</a:t>
            </a:r>
          </a:p>
          <a:p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解集団から実行</a:t>
            </a:r>
            <a:r>
              <a:rPr lang="ja-JP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不可能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解のサブ集団を選択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(comparison set)   </a:t>
            </a:r>
            <a:r>
              <a:rPr lang="ja-JP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ja-JP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ja-JP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のみ</a:t>
            </a:r>
            <a:endParaRPr lang="en-US" altLang="ja-JP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3)</a:t>
            </a:r>
            <a:r>
              <a:rPr kumimoji="1" lang="ja-JP" altLang="en-US" sz="2000" dirty="0" smtClean="0"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1,2</a:t>
            </a:r>
            <a:r>
              <a:rPr kumimoji="1" lang="ja-JP" altLang="en-US" sz="2000" dirty="0" smtClean="0">
                <a:latin typeface="Times New Roman" pitchFamily="18" charset="0"/>
                <a:cs typeface="Times New Roman" pitchFamily="18" charset="0"/>
              </a:rPr>
              <a:t>の両方とも解</a:t>
            </a:r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より優れた評価値</a:t>
            </a:r>
            <a:r>
              <a:rPr kumimoji="1" lang="ja-JP" altLang="en-US" sz="2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1" lang="ja-JP" altLang="en-US" sz="2000" dirty="0" smtClean="0">
                <a:latin typeface="Times New Roman" pitchFamily="18" charset="0"/>
                <a:cs typeface="Times New Roman" pitchFamily="18" charset="0"/>
              </a:rPr>
              <a:t>より）</a:t>
            </a:r>
            <a:endParaRPr kumimoji="1"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4)</a:t>
            </a:r>
            <a:r>
              <a:rPr kumimoji="1" lang="ja-JP" altLang="en-US" sz="2000" dirty="0" smtClean="0"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1,2</a:t>
            </a:r>
            <a:r>
              <a:rPr kumimoji="1" lang="ja-JP" altLang="en-US" sz="2000" dirty="0" smtClean="0">
                <a:latin typeface="Times New Roman" pitchFamily="18" charset="0"/>
                <a:cs typeface="Times New Roman" pitchFamily="18" charset="0"/>
              </a:rPr>
              <a:t>の</a:t>
            </a:r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niche count</a:t>
            </a:r>
            <a:r>
              <a:rPr kumimoji="1" lang="ja-JP" altLang="en-US" sz="2000" dirty="0" smtClean="0">
                <a:latin typeface="Times New Roman" pitchFamily="18" charset="0"/>
                <a:cs typeface="Times New Roman" pitchFamily="18" charset="0"/>
              </a:rPr>
              <a:t>を計算</a:t>
            </a:r>
            <a:endParaRPr kumimoji="1"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nc</a:t>
            </a:r>
            <a:r>
              <a:rPr lang="en-US" altLang="ja-JP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=2.026,nc</a:t>
            </a:r>
            <a:r>
              <a:rPr lang="en-US" altLang="ja-JP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=1.572</a:t>
            </a:r>
            <a:endParaRPr kumimoji="1" lang="ja-JP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7.4  Jimenez-</a:t>
            </a:r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Verdegay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-Gomez-	                            	                         </a:t>
            </a:r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Skarmeta’s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Method</a:t>
            </a:r>
            <a:b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</a:b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b="0" dirty="0" smtClean="0">
                <a:latin typeface="Times New Roman" pitchFamily="18" charset="0"/>
                <a:cs typeface="Times New Roman" pitchFamily="18" charset="0"/>
              </a:rPr>
              <a:t>　  </a:t>
            </a:r>
            <a:r>
              <a:rPr lang="en-US" altLang="ja-JP" b="0" dirty="0" smtClean="0">
                <a:latin typeface="Times New Roman" pitchFamily="18" charset="0"/>
                <a:cs typeface="Times New Roman" pitchFamily="18" charset="0"/>
              </a:rPr>
              <a:t>Hand Calculation</a:t>
            </a:r>
            <a:endParaRPr kumimoji="1" lang="ja-JP" alt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8E41-D317-4868-89FD-216CB023C3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628800"/>
            <a:ext cx="330317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角丸四角形 50"/>
          <p:cNvSpPr/>
          <p:nvPr/>
        </p:nvSpPr>
        <p:spPr>
          <a:xfrm>
            <a:off x="755576" y="2420888"/>
            <a:ext cx="2664296" cy="36004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/>
          <p:cNvSpPr/>
          <p:nvPr/>
        </p:nvSpPr>
        <p:spPr>
          <a:xfrm>
            <a:off x="4067944" y="2060848"/>
            <a:ext cx="2664296" cy="50405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両方とも実行不可能解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789040"/>
            <a:ext cx="366629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角丸四角形 54"/>
          <p:cNvSpPr/>
          <p:nvPr/>
        </p:nvSpPr>
        <p:spPr>
          <a:xfrm>
            <a:off x="3347864" y="4293096"/>
            <a:ext cx="288032" cy="504056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4139952" y="4581128"/>
            <a:ext cx="4248472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iche count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の小さい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解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を選択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179512" y="1556792"/>
            <a:ext cx="8208912" cy="4752528"/>
          </a:xfrm>
        </p:spPr>
        <p:txBody>
          <a:bodyPr>
            <a:normAutofit/>
          </a:bodyPr>
          <a:lstStyle/>
          <a:p>
            <a: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  <a:t>Advantage</a:t>
            </a:r>
          </a:p>
          <a:p>
            <a:pPr lvl="1"/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Niche count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を</a:t>
            </a:r>
            <a:r>
              <a:rPr kumimoji="1" lang="ja-JP" altLang="en-US" sz="2000" dirty="0" smtClean="0">
                <a:latin typeface="Times New Roman" pitchFamily="18" charset="0"/>
                <a:cs typeface="Times New Roman" pitchFamily="18" charset="0"/>
              </a:rPr>
              <a:t>計算するので，</a:t>
            </a:r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O(N</a:t>
            </a:r>
            <a:r>
              <a:rPr kumimoji="1" lang="en-US" altLang="ja-JP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ja-JP" altLang="en-US" sz="2000" dirty="0" smtClean="0">
                <a:latin typeface="Times New Roman" pitchFamily="18" charset="0"/>
                <a:cs typeface="Times New Roman" pitchFamily="18" charset="0"/>
              </a:rPr>
              <a:t>かかる</a:t>
            </a:r>
            <a:endParaRPr kumimoji="1"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ja-JP" altLang="en-US" sz="1400" dirty="0" smtClean="0">
                <a:latin typeface="Times New Roman" pitchFamily="18" charset="0"/>
                <a:cs typeface="Times New Roman" pitchFamily="18" charset="0"/>
              </a:rPr>
              <a:t>他の</a:t>
            </a:r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evolutionary algorithm</a:t>
            </a:r>
            <a:r>
              <a:rPr lang="ja-JP" altLang="en-US" sz="1400" dirty="0" smtClean="0">
                <a:latin typeface="Times New Roman" pitchFamily="18" charset="0"/>
                <a:cs typeface="Times New Roman" pitchFamily="18" charset="0"/>
              </a:rPr>
              <a:t>と同じ</a:t>
            </a:r>
            <a:endParaRPr lang="en-US" altLang="ja-JP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kumimoji="1" lang="ja-JP" altLang="en-US" sz="2000" dirty="0" smtClean="0">
                <a:latin typeface="Times New Roman" pitchFamily="18" charset="0"/>
                <a:cs typeface="Times New Roman" pitchFamily="18" charset="0"/>
              </a:rPr>
              <a:t>トーナメント選択を用いる</a:t>
            </a:r>
            <a:endParaRPr kumimoji="1"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ja-JP" sz="1800" dirty="0" err="1" smtClean="0">
                <a:latin typeface="Times New Roman" pitchFamily="18" charset="0"/>
                <a:cs typeface="Times New Roman" pitchFamily="18" charset="0"/>
              </a:rPr>
              <a:t>Propotionate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（比例選択）より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も収束が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早い</a:t>
            </a:r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sz="16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ja-JP" altLang="en-US" sz="1600" dirty="0" smtClean="0">
                <a:latin typeface="Times New Roman" pitchFamily="18" charset="0"/>
                <a:cs typeface="Times New Roman" pitchFamily="18" charset="0"/>
              </a:rPr>
              <a:t>トーナメント選択は比例選択より，より評価の高い解を選びやすい）</a:t>
            </a:r>
            <a:endParaRPr lang="en-US" altLang="ja-JP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kumimoji="1"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2400" dirty="0" smtClean="0">
                <a:latin typeface="Times New Roman" pitchFamily="18" charset="0"/>
                <a:cs typeface="Times New Roman" pitchFamily="18" charset="0"/>
              </a:rPr>
              <a:t>Disadvantage</a:t>
            </a:r>
          </a:p>
          <a:p>
            <a:pPr lvl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Niche count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を用いるので，正しい</a:t>
            </a:r>
            <a:r>
              <a:rPr lang="en-US" altLang="ja-JP" sz="2000" i="1" dirty="0" err="1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ja-JP" sz="2000" baseline="-25000" dirty="0" err="1" smtClean="0">
                <a:latin typeface="Times New Roman" pitchFamily="18" charset="0"/>
                <a:cs typeface="Times New Roman" pitchFamily="18" charset="0"/>
              </a:rPr>
              <a:t>share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のパラメータが必要</a:t>
            </a: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kumimoji="1" lang="ja-JP" altLang="en-US" sz="2000" dirty="0" smtClean="0">
                <a:latin typeface="Times New Roman" pitchFamily="18" charset="0"/>
                <a:cs typeface="Times New Roman" pitchFamily="18" charset="0"/>
              </a:rPr>
              <a:t>支配関係を調べるために，大きな</a:t>
            </a:r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comparison set</a:t>
            </a:r>
            <a:r>
              <a:rPr kumimoji="1" lang="ja-JP" altLang="en-US" sz="2000" dirty="0" smtClean="0">
                <a:latin typeface="Times New Roman" pitchFamily="18" charset="0"/>
                <a:cs typeface="Times New Roman" pitchFamily="18" charset="0"/>
              </a:rPr>
              <a:t>が必要</a:t>
            </a:r>
            <a:endParaRPr kumimoji="1" lang="ja-JP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7.4  Jimenez-</a:t>
            </a:r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Verdegay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-Gomez-	                            	                         </a:t>
            </a:r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Skarmeta’s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Method</a:t>
            </a:r>
            <a:b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</a:b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b="0" dirty="0" smtClean="0">
                <a:latin typeface="Times New Roman" pitchFamily="18" charset="0"/>
                <a:cs typeface="Times New Roman" pitchFamily="18" charset="0"/>
              </a:rPr>
              <a:t>　  </a:t>
            </a:r>
            <a:r>
              <a:rPr lang="en-US" altLang="ja-JP" b="0" dirty="0" smtClean="0">
                <a:latin typeface="Times New Roman" pitchFamily="18" charset="0"/>
                <a:cs typeface="Times New Roman" pitchFamily="18" charset="0"/>
              </a:rPr>
              <a:t>Advantage - Disadvantage</a:t>
            </a:r>
            <a:endParaRPr kumimoji="1" lang="ja-JP" alt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8E41-D317-4868-89FD-216CB023C3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179512" y="1556792"/>
            <a:ext cx="8208912" cy="4752528"/>
          </a:xfrm>
        </p:spPr>
        <p:txBody>
          <a:bodyPr>
            <a:normAutofit/>
          </a:bodyPr>
          <a:lstStyle/>
          <a:p>
            <a:r>
              <a:rPr lang="ja-JP" altLang="en-US" sz="2800" dirty="0" smtClean="0">
                <a:latin typeface="Times New Roman" pitchFamily="18" charset="0"/>
                <a:cs typeface="Times New Roman" pitchFamily="18" charset="0"/>
              </a:rPr>
              <a:t>制約のある</a:t>
            </a:r>
            <a: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ja-JP" altLang="en-US" sz="2800" dirty="0" smtClean="0">
                <a:latin typeface="Times New Roman" pitchFamily="18" charset="0"/>
                <a:cs typeface="Times New Roman" pitchFamily="18" charset="0"/>
              </a:rPr>
              <a:t>目的最適化</a:t>
            </a:r>
            <a: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  <a:t>( 7.3</a:t>
            </a:r>
            <a:r>
              <a:rPr lang="ja-JP" altLang="en-US" sz="2800" dirty="0" smtClean="0">
                <a:latin typeface="Times New Roman" pitchFamily="18" charset="0"/>
                <a:cs typeface="Times New Roman" pitchFamily="18" charset="0"/>
              </a:rPr>
              <a:t>と同じパラメータ</a:t>
            </a:r>
            <a: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初期集団と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500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世代目の比較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7.4  Jimenez-</a:t>
            </a:r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Verdegay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-Gomez-	                            	                         </a:t>
            </a:r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Skarmeta’s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Method</a:t>
            </a:r>
            <a:b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</a:b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b="0" dirty="0" smtClean="0">
                <a:latin typeface="Times New Roman" pitchFamily="18" charset="0"/>
                <a:cs typeface="Times New Roman" pitchFamily="18" charset="0"/>
              </a:rPr>
              <a:t>　  </a:t>
            </a:r>
            <a:r>
              <a:rPr lang="en-US" altLang="ja-JP" b="0" dirty="0" smtClean="0">
                <a:latin typeface="Times New Roman" pitchFamily="18" charset="0"/>
                <a:cs typeface="Times New Roman" pitchFamily="18" charset="0"/>
              </a:rPr>
              <a:t>Simulation Results</a:t>
            </a:r>
            <a:endParaRPr kumimoji="1" lang="ja-JP" alt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8E41-D317-4868-89FD-216CB023C31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0888"/>
            <a:ext cx="2915816" cy="3053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420888"/>
            <a:ext cx="2736304" cy="315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右矢印 6"/>
          <p:cNvSpPr/>
          <p:nvPr/>
        </p:nvSpPr>
        <p:spPr>
          <a:xfrm>
            <a:off x="2843808" y="3356992"/>
            <a:ext cx="576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 rot="1139690">
            <a:off x="5216984" y="3972498"/>
            <a:ext cx="957720" cy="3873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56176" y="2132856"/>
            <a:ext cx="2516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片寄りができてしまい，制約部分のパレート最適領域を見つけるのが困難</a:t>
            </a:r>
            <a:r>
              <a:rPr lang="ja-JP" altLang="en-US" dirty="0" smtClean="0"/>
              <a:t>．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6372200" y="3501008"/>
            <a:ext cx="2232248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交叉と突然変異の動的変化が必要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 rot="3883270">
            <a:off x="4185834" y="3271364"/>
            <a:ext cx="1588701" cy="387309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707904" y="5373216"/>
            <a:ext cx="4362092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=6-9</a:t>
            </a:r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ja-JP" altLang="en-US" dirty="0" smtClean="0"/>
              <a:t>を関連関連</a:t>
            </a:r>
            <a:r>
              <a:rPr lang="ja-JP" altLang="en-US" dirty="0" smtClean="0"/>
              <a:t>付けなければならない</a:t>
            </a:r>
            <a:endParaRPr kumimoji="1" lang="ja-JP" altLang="en-US" dirty="0"/>
          </a:p>
        </p:txBody>
      </p:sp>
      <p:cxnSp>
        <p:nvCxnSpPr>
          <p:cNvPr id="16" name="曲線コネクタ 15"/>
          <p:cNvCxnSpPr>
            <a:stCxn id="13" idx="4"/>
            <a:endCxn id="14" idx="1"/>
          </p:cNvCxnSpPr>
          <p:nvPr/>
        </p:nvCxnSpPr>
        <p:spPr>
          <a:xfrm rot="10800000" flipV="1">
            <a:off x="3707904" y="3547714"/>
            <a:ext cx="1097170" cy="2010168"/>
          </a:xfrm>
          <a:prstGeom prst="curvedConnector3">
            <a:avLst>
              <a:gd name="adj1" fmla="val 120835"/>
            </a:avLst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707904" y="5877272"/>
            <a:ext cx="381065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によって多様性が保たれるので，</a:t>
            </a:r>
            <a:endParaRPr kumimoji="1"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比較的に求まりやすい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図形 18"/>
          <p:cNvCxnSpPr>
            <a:stCxn id="9" idx="4"/>
            <a:endCxn id="17" idx="1"/>
          </p:cNvCxnSpPr>
          <p:nvPr/>
        </p:nvCxnSpPr>
        <p:spPr>
          <a:xfrm rot="5400000">
            <a:off x="3744771" y="4312396"/>
            <a:ext cx="1851176" cy="1924909"/>
          </a:xfrm>
          <a:prstGeom prst="curvedConnector4">
            <a:avLst>
              <a:gd name="adj1" fmla="val 16057"/>
              <a:gd name="adj2" fmla="val 11986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コンテンツ プレースホルダ 1"/>
          <p:cNvSpPr txBox="1">
            <a:spLocks/>
          </p:cNvSpPr>
          <p:nvPr/>
        </p:nvSpPr>
        <p:spPr>
          <a:xfrm>
            <a:off x="395536" y="836712"/>
            <a:ext cx="8604448" cy="20162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Sharing</a:t>
            </a:r>
            <a:r>
              <a:rPr kumimoji="1" lang="ja-JP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関数</a:t>
            </a:r>
            <a:r>
              <a:rPr kumimoji="1" lang="en-US" altLang="ja-JP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</a:t>
            </a:r>
            <a:r>
              <a:rPr kumimoji="1" lang="en-US" altLang="ja-JP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ja-JP" sz="27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US" altLang="ja-JP" sz="27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ij</a:t>
            </a:r>
            <a:r>
              <a:rPr kumimoji="1" lang="en-US" altLang="ja-JP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ja-JP" altLang="en-US" sz="27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ja-JP" altLang="en-US" sz="1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個体</a:t>
            </a:r>
            <a:r>
              <a:rPr kumimoji="1" lang="en-US" altLang="ja-JP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1" lang="ja-JP" altLang="en-US" sz="1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に対してある一定の範囲内（</a:t>
            </a:r>
            <a:r>
              <a:rPr kumimoji="1" lang="en-US" altLang="ja-JP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σ</a:t>
            </a:r>
            <a:r>
              <a:rPr kumimoji="1" lang="en-US" altLang="ja-JP" sz="14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share</a:t>
            </a:r>
            <a:r>
              <a:rPr kumimoji="1" lang="ja-JP" altLang="en-US" sz="1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ja-JP" altLang="en-US" sz="1400" dirty="0" smtClean="0">
                <a:latin typeface="Times New Roman" pitchFamily="18" charset="0"/>
                <a:cs typeface="Times New Roman" pitchFamily="18" charset="0"/>
              </a:rPr>
              <a:t>に別の個体</a:t>
            </a:r>
            <a:r>
              <a:rPr lang="en-US" altLang="ja-JP" sz="14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ja-JP" altLang="en-US" sz="1400" dirty="0" err="1" smtClean="0">
                <a:latin typeface="Times New Roman" pitchFamily="18" charset="0"/>
                <a:cs typeface="Times New Roman" pitchFamily="18" charset="0"/>
              </a:rPr>
              <a:t>が存</a:t>
            </a:r>
            <a:r>
              <a:rPr lang="ja-JP" altLang="en-US" sz="1400" dirty="0" smtClean="0">
                <a:latin typeface="Times New Roman" pitchFamily="18" charset="0"/>
                <a:cs typeface="Times New Roman" pitchFamily="18" charset="0"/>
              </a:rPr>
              <a:t>在し</a:t>
            </a:r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ja-JP" altLang="en-US" sz="1400" dirty="0" smtClean="0">
                <a:latin typeface="Times New Roman" pitchFamily="18" charset="0"/>
                <a:cs typeface="Times New Roman" pitchFamily="18" charset="0"/>
              </a:rPr>
              <a:t>　　　　　　　　　　　　　ていた時に，その距離に応じて</a:t>
            </a:r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ja-JP" altLang="en-US" sz="1400" dirty="0" smtClean="0">
                <a:latin typeface="Times New Roman" pitchFamily="18" charset="0"/>
                <a:cs typeface="Times New Roman" pitchFamily="18" charset="0"/>
              </a:rPr>
              <a:t>以上</a:t>
            </a:r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ja-JP" altLang="en-US" sz="1400" dirty="0" smtClean="0">
                <a:latin typeface="Times New Roman" pitchFamily="18" charset="0"/>
                <a:cs typeface="Times New Roman" pitchFamily="18" charset="0"/>
              </a:rPr>
              <a:t>以下の正の値を返す関数</a:t>
            </a:r>
            <a:endParaRPr kumimoji="1" lang="en-US" altLang="ja-JP" sz="27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altLang="ja-JP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1" lang="en-US" altLang="ja-JP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ja-JP" altLang="en-US" sz="1600" dirty="0" smtClean="0">
                <a:latin typeface="Times New Roman" pitchFamily="18" charset="0"/>
                <a:cs typeface="Times New Roman" pitchFamily="18" charset="0"/>
              </a:rPr>
              <a:t>重みベクトルを表わす変数の距離を計算</a:t>
            </a:r>
            <a:endParaRPr kumimoji="1" lang="ja-JP" altLang="en-US" sz="1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補足資料：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niche count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復習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6F319-2C17-47B9-AB27-D778F5074640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403648" y="90872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1340768"/>
            <a:ext cx="4320480" cy="940564"/>
          </a:xfrm>
          <a:prstGeom prst="rect">
            <a:avLst/>
          </a:prstGeom>
          <a:noFill/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2636912"/>
            <a:ext cx="2160240" cy="406149"/>
          </a:xfrm>
          <a:prstGeom prst="rect">
            <a:avLst/>
          </a:prstGeom>
          <a:noFill/>
        </p:spPr>
      </p:pic>
      <p:sp>
        <p:nvSpPr>
          <p:cNvPr id="20" name="コンテンツ プレースホルダ 1"/>
          <p:cNvSpPr txBox="1">
            <a:spLocks/>
          </p:cNvSpPr>
          <p:nvPr/>
        </p:nvSpPr>
        <p:spPr>
          <a:xfrm>
            <a:off x="467544" y="3212976"/>
            <a:ext cx="2664296" cy="576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1" lang="en-US" altLang="ja-JP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niche</a:t>
            </a:r>
            <a:r>
              <a:rPr kumimoji="1" lang="ja-JP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カウント</a:t>
            </a:r>
            <a:endParaRPr kumimoji="1" lang="en-US" altLang="ja-JP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1" lang="en-US" altLang="ja-JP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1" lang="en-US" altLang="ja-JP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20072" y="1916832"/>
            <a:ext cx="3513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・個体間の距離が近いほど，</a:t>
            </a:r>
            <a:endParaRPr kumimoji="1"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１に近い値を返す</a:t>
            </a:r>
            <a:endParaRPr kumimoji="1"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・</a:t>
            </a:r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ja-JP" i="1" baseline="-25000" dirty="0" err="1" smtClean="0">
                <a:latin typeface="Times New Roman" pitchFamily="18" charset="0"/>
                <a:cs typeface="Times New Roman" pitchFamily="18" charset="0"/>
              </a:rPr>
              <a:t>share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に近いほど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に近い値を返す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3717032"/>
            <a:ext cx="1440160" cy="409491"/>
          </a:xfrm>
          <a:prstGeom prst="rect">
            <a:avLst/>
          </a:prstGeom>
          <a:noFill/>
        </p:spPr>
      </p:pic>
      <p:sp>
        <p:nvSpPr>
          <p:cNvPr id="24" name="コンテンツ プレースホルダ 1"/>
          <p:cNvSpPr txBox="1">
            <a:spLocks/>
          </p:cNvSpPr>
          <p:nvPr/>
        </p:nvSpPr>
        <p:spPr>
          <a:xfrm>
            <a:off x="539552" y="4221088"/>
            <a:ext cx="3024336" cy="576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ja-JP" altLang="en-US" sz="2700" noProof="0" dirty="0" smtClean="0"/>
              <a:t>評価値</a:t>
            </a:r>
            <a:endParaRPr kumimoji="1" lang="en-US" altLang="ja-JP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1" lang="en-US" altLang="ja-JP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1" lang="en-US" altLang="ja-JP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4725144"/>
            <a:ext cx="1800200" cy="4106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8E41-D317-4868-89FD-216CB023C31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/>
          <p:cNvSpPr txBox="1"/>
          <p:nvPr/>
        </p:nvSpPr>
        <p:spPr>
          <a:xfrm>
            <a:off x="-252536" y="5661248"/>
            <a:ext cx="612068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544616"/>
          </a:xfrm>
        </p:spPr>
        <p:txBody>
          <a:bodyPr>
            <a:normAutofit/>
          </a:bodyPr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Case1:</a:t>
            </a:r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両方の解が実行可能解</a:t>
            </a:r>
            <a:endParaRPr kumimoji="1"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解集団から，ランダムに実行可能解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組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以後，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comparison set)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を選ぶ</a:t>
            </a:r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トーナメントから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解選んで支配関係を比較</a:t>
            </a:r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Comparison set</a:t>
            </a:r>
            <a:r>
              <a:rPr lang="ja-JP" altLang="en-US" sz="1600" dirty="0" smtClean="0">
                <a:latin typeface="Times New Roman" pitchFamily="18" charset="0"/>
                <a:cs typeface="Times New Roman" pitchFamily="18" charset="0"/>
              </a:rPr>
              <a:t>と比較して片方が非支配で，もう一方が支配されていたら，非支配の方を選択</a:t>
            </a:r>
            <a:endParaRPr lang="en-US" altLang="ja-JP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ja-JP" altLang="en-US" sz="1600" dirty="0" smtClean="0">
                <a:latin typeface="Times New Roman" pitchFamily="18" charset="0"/>
                <a:cs typeface="Times New Roman" pitchFamily="18" charset="0"/>
              </a:rPr>
              <a:t>両方の解が非支配，もしくは支配されていたら，各解の近傍を調べる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(niche count</a:t>
            </a:r>
            <a:r>
              <a:rPr lang="ja-JP" altLang="en-US" sz="1600" dirty="0" smtClean="0">
                <a:latin typeface="Times New Roman" pitchFamily="18" charset="0"/>
                <a:cs typeface="Times New Roman" pitchFamily="18" charset="0"/>
              </a:rPr>
              <a:t>使用⇒補足資料参照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7.4  Jimenez-</a:t>
            </a:r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Verdegay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-Gomez-	                            	                         </a:t>
            </a:r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Skarmeta’s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Method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8E41-D317-4868-89FD-216CB023C31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15616" y="4149080"/>
            <a:ext cx="144016" cy="1440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1331640" y="407707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1619672" y="4005064"/>
            <a:ext cx="144016" cy="14401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475656" y="4221088"/>
            <a:ext cx="144016" cy="14401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1691680" y="4221088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907704" y="4221088"/>
            <a:ext cx="144016" cy="14401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547664" y="450912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1331640" y="4365104"/>
            <a:ext cx="144016" cy="1440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1835696" y="4005064"/>
            <a:ext cx="144016" cy="1440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771800" y="3140968"/>
            <a:ext cx="1296144" cy="36004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915816" y="3212976"/>
            <a:ext cx="1080120" cy="57606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987824" y="4869160"/>
            <a:ext cx="936104" cy="504056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58"/>
          <p:cNvGrpSpPr/>
          <p:nvPr/>
        </p:nvGrpSpPr>
        <p:grpSpPr>
          <a:xfrm>
            <a:off x="3419872" y="4077072"/>
            <a:ext cx="45719" cy="504056"/>
            <a:chOff x="3419872" y="3861048"/>
            <a:chExt cx="72008" cy="936104"/>
          </a:xfrm>
        </p:grpSpPr>
        <p:sp>
          <p:nvSpPr>
            <p:cNvPr id="20" name="円/楕円 19"/>
            <p:cNvSpPr/>
            <p:nvPr/>
          </p:nvSpPr>
          <p:spPr>
            <a:xfrm>
              <a:off x="3419872" y="386104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3419872" y="400506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3419872" y="414908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3419872" y="42930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419872" y="458112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3419872" y="472514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3419872" y="44371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円/楕円 29"/>
          <p:cNvSpPr/>
          <p:nvPr/>
        </p:nvSpPr>
        <p:spPr>
          <a:xfrm>
            <a:off x="3203848" y="335699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3275856" y="3573016"/>
            <a:ext cx="144016" cy="14401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3563888" y="3501008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3" name="円/楕円 32"/>
          <p:cNvSpPr/>
          <p:nvPr/>
        </p:nvSpPr>
        <p:spPr>
          <a:xfrm>
            <a:off x="3203848" y="4941168"/>
            <a:ext cx="144016" cy="14401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3275856" y="515719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3491880" y="5157192"/>
            <a:ext cx="144016" cy="14401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6" name="円/楕円 35"/>
          <p:cNvSpPr/>
          <p:nvPr/>
        </p:nvSpPr>
        <p:spPr>
          <a:xfrm>
            <a:off x="3491880" y="4941168"/>
            <a:ext cx="144016" cy="1440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987824" y="270892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母集団</a:t>
            </a:r>
            <a:endParaRPr kumimoji="1" lang="ja-JP" altLang="en-US" b="1" dirty="0"/>
          </a:p>
        </p:txBody>
      </p:sp>
      <p:sp>
        <p:nvSpPr>
          <p:cNvPr id="38" name="円/楕円 37"/>
          <p:cNvSpPr/>
          <p:nvPr/>
        </p:nvSpPr>
        <p:spPr>
          <a:xfrm>
            <a:off x="4860032" y="3933056"/>
            <a:ext cx="1512168" cy="9361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/>
          <p:cNvCxnSpPr>
            <a:endCxn id="38" idx="2"/>
          </p:cNvCxnSpPr>
          <p:nvPr/>
        </p:nvCxnSpPr>
        <p:spPr>
          <a:xfrm>
            <a:off x="4067944" y="4365104"/>
            <a:ext cx="79208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円/楕円 39"/>
          <p:cNvSpPr/>
          <p:nvPr/>
        </p:nvSpPr>
        <p:spPr>
          <a:xfrm>
            <a:off x="4860032" y="3933056"/>
            <a:ext cx="1512168" cy="93610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76056" y="4221088"/>
            <a:ext cx="144016" cy="1440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2" name="円/楕円 41"/>
          <p:cNvSpPr/>
          <p:nvPr/>
        </p:nvSpPr>
        <p:spPr>
          <a:xfrm>
            <a:off x="5292080" y="414908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3" name="円/楕円 42"/>
          <p:cNvSpPr/>
          <p:nvPr/>
        </p:nvSpPr>
        <p:spPr>
          <a:xfrm>
            <a:off x="5580112" y="4077072"/>
            <a:ext cx="144016" cy="14401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5436096" y="4293096"/>
            <a:ext cx="144016" cy="144016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5292080" y="4509120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5724128" y="4509120"/>
            <a:ext cx="144016" cy="14401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7" name="円/楕円 46"/>
          <p:cNvSpPr/>
          <p:nvPr/>
        </p:nvSpPr>
        <p:spPr>
          <a:xfrm>
            <a:off x="5940152" y="4221088"/>
            <a:ext cx="144016" cy="14401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6012160" y="4437112"/>
            <a:ext cx="144016" cy="14401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2808312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Case2:1</a:t>
            </a:r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つだけが実行可能解</a:t>
            </a:r>
            <a:endParaRPr kumimoji="1"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実行可能解の方を選択</a:t>
            </a:r>
            <a:endParaRPr kumimoji="1"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Case3: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両方の解が実行</a:t>
            </a:r>
            <a:r>
              <a:rPr lang="ja-JP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可能解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1)Case1</a:t>
            </a:r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と同様にランダムに解集団から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comparison set</a:t>
            </a:r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を選択</a:t>
            </a:r>
            <a:endParaRPr kumimoji="1"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トーナメント選択で，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comparison set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と比較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一方が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best</a:t>
            </a:r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な実行不可能解より優れていて，かるもう一方が劣っている場合，優れている方を選択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7.4  Jimenez-</a:t>
            </a:r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Verdegay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-Gomez-	                            	                         </a:t>
            </a:r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Skarmeta’s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Method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8E41-D317-4868-89FD-216CB023C31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1187624" y="3968388"/>
            <a:ext cx="5472608" cy="2889612"/>
            <a:chOff x="251520" y="3068960"/>
            <a:chExt cx="5472608" cy="2889612"/>
          </a:xfrm>
        </p:grpSpPr>
        <p:sp>
          <p:nvSpPr>
            <p:cNvPr id="6" name="円/楕円 5"/>
            <p:cNvSpPr/>
            <p:nvPr/>
          </p:nvSpPr>
          <p:spPr>
            <a:xfrm>
              <a:off x="251520" y="3789040"/>
              <a:ext cx="1512168" cy="93610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467544" y="4077072"/>
              <a:ext cx="144016" cy="14401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円/楕円 7"/>
            <p:cNvSpPr/>
            <p:nvPr/>
          </p:nvSpPr>
          <p:spPr>
            <a:xfrm>
              <a:off x="683568" y="4005064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円/楕円 8"/>
            <p:cNvSpPr/>
            <p:nvPr/>
          </p:nvSpPr>
          <p:spPr>
            <a:xfrm>
              <a:off x="971600" y="3933056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円/楕円 9"/>
            <p:cNvSpPr/>
            <p:nvPr/>
          </p:nvSpPr>
          <p:spPr>
            <a:xfrm>
              <a:off x="827584" y="4149080"/>
              <a:ext cx="144016" cy="14401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1043608" y="4149080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1259632" y="4149080"/>
              <a:ext cx="144016" cy="144016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899592" y="4437112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683568" y="4293096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1187624" y="3933056"/>
              <a:ext cx="144016" cy="14401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123728" y="3068960"/>
              <a:ext cx="1296144" cy="237626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2267744" y="3140968"/>
              <a:ext cx="1080120" cy="57606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2339752" y="4797152"/>
              <a:ext cx="936104" cy="50405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/>
            <p:cNvCxnSpPr>
              <a:stCxn id="6" idx="6"/>
              <a:endCxn id="17" idx="2"/>
            </p:cNvCxnSpPr>
            <p:nvPr/>
          </p:nvCxnSpPr>
          <p:spPr>
            <a:xfrm flipV="1">
              <a:off x="1763688" y="3429000"/>
              <a:ext cx="504056" cy="828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円/楕円 19"/>
            <p:cNvSpPr/>
            <p:nvPr/>
          </p:nvSpPr>
          <p:spPr>
            <a:xfrm>
              <a:off x="2771800" y="378904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2771800" y="393305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2771800" y="407707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2771800" y="422108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2771800" y="450912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2771800" y="465313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771800" y="4365104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矢印コネクタ 26"/>
            <p:cNvCxnSpPr>
              <a:stCxn id="6" idx="6"/>
              <a:endCxn id="20" idx="2"/>
            </p:cNvCxnSpPr>
            <p:nvPr/>
          </p:nvCxnSpPr>
          <p:spPr>
            <a:xfrm flipV="1">
              <a:off x="1763688" y="3825044"/>
              <a:ext cx="1008112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>
              <a:stCxn id="6" idx="6"/>
              <a:endCxn id="21" idx="2"/>
            </p:cNvCxnSpPr>
            <p:nvPr/>
          </p:nvCxnSpPr>
          <p:spPr>
            <a:xfrm flipV="1">
              <a:off x="1763688" y="3969060"/>
              <a:ext cx="1008112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>
              <a:stCxn id="6" idx="6"/>
              <a:endCxn id="18" idx="2"/>
            </p:cNvCxnSpPr>
            <p:nvPr/>
          </p:nvCxnSpPr>
          <p:spPr>
            <a:xfrm>
              <a:off x="1763688" y="4257092"/>
              <a:ext cx="576064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円/楕円 29"/>
            <p:cNvSpPr/>
            <p:nvPr/>
          </p:nvSpPr>
          <p:spPr>
            <a:xfrm>
              <a:off x="2555776" y="3284984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2627784" y="3501008"/>
              <a:ext cx="144016" cy="14401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2915816" y="3429000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555776" y="4869160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2627784" y="508518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2843808" y="5085184"/>
              <a:ext cx="144016" cy="144016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2843808" y="4869160"/>
              <a:ext cx="144016" cy="14401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2123728" y="5589240"/>
              <a:ext cx="1311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サブ母集団</a:t>
              </a:r>
              <a:endParaRPr kumimoji="1" lang="ja-JP" altLang="en-US" b="1" dirty="0"/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4211960" y="3861048"/>
              <a:ext cx="1512168" cy="93610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矢印コネクタ 38"/>
            <p:cNvCxnSpPr>
              <a:endCxn id="38" idx="2"/>
            </p:cNvCxnSpPr>
            <p:nvPr/>
          </p:nvCxnSpPr>
          <p:spPr>
            <a:xfrm>
              <a:off x="3419872" y="4293096"/>
              <a:ext cx="792088" cy="360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円/楕円 39"/>
            <p:cNvSpPr/>
            <p:nvPr/>
          </p:nvSpPr>
          <p:spPr>
            <a:xfrm>
              <a:off x="4211960" y="3861048"/>
              <a:ext cx="1512168" cy="93610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4427984" y="4149080"/>
              <a:ext cx="144016" cy="14401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4644008" y="4077072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4932040" y="4005064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4788024" y="4221088"/>
              <a:ext cx="144016" cy="14401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4644008" y="4437112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5076056" y="4437112"/>
              <a:ext cx="144016" cy="144016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5292080" y="4149080"/>
              <a:ext cx="144016" cy="144016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5364088" y="4365104"/>
              <a:ext cx="144016" cy="14401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3419872" y="4797152"/>
              <a:ext cx="1696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 dirty="0" smtClean="0"/>
                <a:t>交叉・突然変異</a:t>
              </a:r>
              <a:endParaRPr kumimoji="1" lang="ja-JP" altLang="en-US" b="1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3779912" y="2348880"/>
            <a:ext cx="5364088" cy="4752528"/>
          </a:xfrm>
        </p:spPr>
        <p:txBody>
          <a:bodyPr>
            <a:normAutofit/>
          </a:bodyPr>
          <a:lstStyle/>
          <a:p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と解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の比較</a:t>
            </a: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				    </a:t>
            </a:r>
            <a:r>
              <a:rPr lang="en-US" altLang="ja-JP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Case2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7.4  Jimenez-</a:t>
            </a:r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Verdegay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-Gomez-	                            	                         </a:t>
            </a:r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Skarmeta’s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Method</a:t>
            </a:r>
            <a:b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</a:b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b="0" dirty="0" smtClean="0">
                <a:latin typeface="Times New Roman" pitchFamily="18" charset="0"/>
                <a:cs typeface="Times New Roman" pitchFamily="18" charset="0"/>
              </a:rPr>
              <a:t>　  </a:t>
            </a:r>
            <a:r>
              <a:rPr lang="en-US" altLang="ja-JP" b="0" dirty="0" smtClean="0">
                <a:latin typeface="Times New Roman" pitchFamily="18" charset="0"/>
                <a:cs typeface="Times New Roman" pitchFamily="18" charset="0"/>
              </a:rPr>
              <a:t>Hand Calculation</a:t>
            </a:r>
            <a:endParaRPr kumimoji="1" lang="ja-JP" alt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8E41-D317-4868-89FD-216CB023C31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348880"/>
            <a:ext cx="330317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角丸四角形 50"/>
          <p:cNvSpPr/>
          <p:nvPr/>
        </p:nvSpPr>
        <p:spPr>
          <a:xfrm>
            <a:off x="755576" y="2780928"/>
            <a:ext cx="2664296" cy="36004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/>
          <p:cNvSpPr/>
          <p:nvPr/>
        </p:nvSpPr>
        <p:spPr>
          <a:xfrm>
            <a:off x="3995936" y="2780928"/>
            <a:ext cx="2664296" cy="50405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</a:rPr>
              <a:t>解</a:t>
            </a:r>
            <a:r>
              <a:rPr lang="en-US" altLang="ja-JP" dirty="0" smtClean="0">
                <a:solidFill>
                  <a:srgbClr val="FF0000"/>
                </a:solidFill>
              </a:rPr>
              <a:t>4</a:t>
            </a:r>
            <a:r>
              <a:rPr lang="ja-JP" altLang="en-US" dirty="0" smtClean="0">
                <a:solidFill>
                  <a:srgbClr val="FF0000"/>
                </a:solidFill>
              </a:rPr>
              <a:t>のみ</a:t>
            </a:r>
            <a:r>
              <a:rPr kumimoji="1" lang="ja-JP" altLang="en-US" dirty="0" smtClean="0">
                <a:solidFill>
                  <a:srgbClr val="FF0000"/>
                </a:solidFill>
              </a:rPr>
              <a:t>実行可能解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3923928" y="3717032"/>
            <a:ext cx="4248472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実行可能解の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解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を選択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256584"/>
          </a:xfrm>
        </p:spPr>
        <p:txBody>
          <a:bodyPr/>
          <a:lstStyle/>
          <a:p>
            <a:r>
              <a:rPr lang="ja-JP" altLang="en-US" dirty="0" smtClean="0"/>
              <a:t>実世界の最適化問題では，ほぼ必ず制約を考えなければならない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制約を満たす解</a:t>
            </a:r>
            <a:r>
              <a:rPr lang="en-US" altLang="ja-JP" dirty="0" smtClean="0"/>
              <a:t>		</a:t>
            </a:r>
            <a:r>
              <a:rPr lang="ja-JP" altLang="en-US" dirty="0" smtClean="0"/>
              <a:t>⇒実行可能解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制約を満たさない解</a:t>
            </a:r>
            <a:r>
              <a:rPr lang="en-US" altLang="ja-JP" dirty="0" smtClean="0"/>
              <a:t>	</a:t>
            </a:r>
            <a:r>
              <a:rPr lang="ja-JP" altLang="en-US" dirty="0" smtClean="0"/>
              <a:t>⇒実行不可能解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ハードな制約</a:t>
            </a:r>
            <a:r>
              <a:rPr lang="en-US" altLang="ja-JP" dirty="0" smtClean="0"/>
              <a:t>		</a:t>
            </a:r>
            <a:r>
              <a:rPr lang="ja-JP" altLang="en-US" dirty="0" smtClean="0"/>
              <a:t>⇒必ず満たさなければならない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ソフトな制約</a:t>
            </a:r>
            <a:r>
              <a:rPr lang="en-US" altLang="ja-JP" dirty="0" smtClean="0"/>
              <a:t>		</a:t>
            </a:r>
            <a:r>
              <a:rPr lang="ja-JP" altLang="en-US" dirty="0" smtClean="0"/>
              <a:t>⇒必ずしも制約を満たさなければ</a:t>
            </a:r>
            <a:r>
              <a:rPr lang="ja-JP" altLang="en-US" dirty="0" err="1" smtClean="0"/>
              <a:t>な</a:t>
            </a:r>
            <a:r>
              <a:rPr lang="ja-JP" altLang="en-US" dirty="0" smtClean="0"/>
              <a:t>　　　　</a:t>
            </a:r>
            <a:r>
              <a:rPr lang="en-US" altLang="ja-JP" dirty="0" smtClean="0"/>
              <a:t>			</a:t>
            </a:r>
            <a:r>
              <a:rPr lang="ja-JP" altLang="en-US" dirty="0" smtClean="0"/>
              <a:t>　　　　　　らないわけではない</a:t>
            </a:r>
            <a:endParaRPr lang="en-US" altLang="ja-JP" dirty="0" smtClean="0"/>
          </a:p>
          <a:p>
            <a:r>
              <a:rPr lang="ja-JP" altLang="en-US" dirty="0" smtClean="0"/>
              <a:t>ここからは， 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≧の制約だけを考えていきます．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≦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ならば，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≧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ja-JP" altLang="en-US" dirty="0" smtClean="0"/>
              <a:t>にする</a:t>
            </a:r>
            <a:endParaRPr lang="en-US" altLang="ja-JP" dirty="0" smtClean="0"/>
          </a:p>
          <a:p>
            <a:pPr lvl="1"/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まず始めに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780928"/>
            <a:ext cx="525658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8E41-D317-4868-89FD-216CB023C3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555776" y="3068960"/>
            <a:ext cx="2448272" cy="216024"/>
          </a:xfrm>
          <a:prstGeom prst="rect">
            <a:avLst/>
          </a:prstGeom>
          <a:noFill/>
          <a:ln w="1270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555776" y="3284984"/>
            <a:ext cx="2520280" cy="216024"/>
          </a:xfrm>
          <a:prstGeom prst="rect">
            <a:avLst/>
          </a:prstGeom>
          <a:noFill/>
          <a:ln w="1270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形吹き出し 7"/>
          <p:cNvSpPr/>
          <p:nvPr/>
        </p:nvSpPr>
        <p:spPr>
          <a:xfrm>
            <a:off x="5292080" y="2636912"/>
            <a:ext cx="1584176" cy="576064"/>
          </a:xfrm>
          <a:prstGeom prst="wedgeEllipseCallout">
            <a:avLst>
              <a:gd name="adj1" fmla="val -59728"/>
              <a:gd name="adj2" fmla="val 93276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等号制約</a:t>
            </a:r>
            <a:endParaRPr kumimoji="1" lang="ja-JP" altLang="en-US" dirty="0"/>
          </a:p>
        </p:txBody>
      </p:sp>
      <p:sp>
        <p:nvSpPr>
          <p:cNvPr id="9" name="円形吹き出し 8"/>
          <p:cNvSpPr/>
          <p:nvPr/>
        </p:nvSpPr>
        <p:spPr>
          <a:xfrm>
            <a:off x="323528" y="3501008"/>
            <a:ext cx="1944216" cy="576064"/>
          </a:xfrm>
          <a:prstGeom prst="wedgeEllipseCallout">
            <a:avLst>
              <a:gd name="adj1" fmla="val 63990"/>
              <a:gd name="adj2" fmla="val -97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不等号制約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3779912" y="1700808"/>
            <a:ext cx="5364088" cy="4752528"/>
          </a:xfrm>
        </p:spPr>
        <p:txBody>
          <a:bodyPr>
            <a:normAutofit/>
          </a:bodyPr>
          <a:lstStyle/>
          <a:p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と解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の比較</a:t>
            </a: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				    </a:t>
            </a:r>
            <a:r>
              <a:rPr lang="en-US" altLang="ja-JP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Case1</a:t>
            </a:r>
          </a:p>
          <a:p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解集団から実行</a:t>
            </a:r>
            <a:r>
              <a:rPr lang="ja-JP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可能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解のサブ集団を選択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(comparison set)   </a:t>
            </a:r>
            <a:r>
              <a:rPr lang="ja-JP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ja-JP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ja-JP" alt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のみ</a:t>
            </a:r>
            <a:endParaRPr lang="en-US" altLang="ja-JP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3)</a:t>
            </a:r>
            <a:r>
              <a:rPr kumimoji="1" lang="ja-JP" altLang="en-US" sz="2000" dirty="0" smtClean="0"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,6</a:t>
            </a:r>
            <a:r>
              <a:rPr kumimoji="1" lang="ja-JP" altLang="en-US" sz="2000" dirty="0" smtClean="0">
                <a:latin typeface="Times New Roman" pitchFamily="18" charset="0"/>
                <a:cs typeface="Times New Roman" pitchFamily="18" charset="0"/>
              </a:rPr>
              <a:t>の両方とも解</a:t>
            </a:r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ja-JP" altLang="en-US" sz="2000" dirty="0" smtClean="0">
                <a:latin typeface="Times New Roman" pitchFamily="18" charset="0"/>
                <a:cs typeface="Times New Roman" pitchFamily="18" charset="0"/>
              </a:rPr>
              <a:t>を支配している</a:t>
            </a:r>
            <a:endParaRPr kumimoji="1"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4)</a:t>
            </a:r>
            <a:r>
              <a:rPr kumimoji="1" lang="ja-JP" altLang="en-US" sz="2000" dirty="0" smtClean="0">
                <a:latin typeface="Times New Roman" pitchFamily="18" charset="0"/>
                <a:cs typeface="Times New Roman" pitchFamily="18" charset="0"/>
              </a:rPr>
              <a:t>解</a:t>
            </a:r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1,2</a:t>
            </a:r>
            <a:r>
              <a:rPr kumimoji="1" lang="ja-JP" altLang="en-US" sz="2000" dirty="0" smtClean="0">
                <a:latin typeface="Times New Roman" pitchFamily="18" charset="0"/>
                <a:cs typeface="Times New Roman" pitchFamily="18" charset="0"/>
              </a:rPr>
              <a:t>の</a:t>
            </a:r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niche count</a:t>
            </a:r>
            <a:r>
              <a:rPr kumimoji="1" lang="ja-JP" altLang="en-US" sz="2000" dirty="0" smtClean="0">
                <a:latin typeface="Times New Roman" pitchFamily="18" charset="0"/>
                <a:cs typeface="Times New Roman" pitchFamily="18" charset="0"/>
              </a:rPr>
              <a:t>を計算</a:t>
            </a:r>
            <a:endParaRPr kumimoji="1"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nc</a:t>
            </a:r>
            <a:r>
              <a:rPr lang="en-US" altLang="ja-JP" sz="16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=1.474,nc</a:t>
            </a:r>
            <a:r>
              <a:rPr lang="en-US" altLang="ja-JP" sz="16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=1.717</a:t>
            </a:r>
            <a:endParaRPr kumimoji="1" lang="ja-JP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7.4  Jimenez-</a:t>
            </a:r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Verdegay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-Gomez-	                            	                         </a:t>
            </a:r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Skarmeta’s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Method</a:t>
            </a:r>
            <a:b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</a:b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ja-JP" altLang="en-US" b="0" dirty="0" smtClean="0">
                <a:latin typeface="Times New Roman" pitchFamily="18" charset="0"/>
                <a:cs typeface="Times New Roman" pitchFamily="18" charset="0"/>
              </a:rPr>
              <a:t>　  </a:t>
            </a:r>
            <a:r>
              <a:rPr lang="en-US" altLang="ja-JP" b="0" dirty="0" smtClean="0">
                <a:latin typeface="Times New Roman" pitchFamily="18" charset="0"/>
                <a:cs typeface="Times New Roman" pitchFamily="18" charset="0"/>
              </a:rPr>
              <a:t>Hand Calculation</a:t>
            </a:r>
            <a:endParaRPr kumimoji="1" lang="ja-JP" alt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8E41-D317-4868-89FD-216CB023C31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628800"/>
            <a:ext cx="330317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角丸四角形 50"/>
          <p:cNvSpPr/>
          <p:nvPr/>
        </p:nvSpPr>
        <p:spPr>
          <a:xfrm>
            <a:off x="755576" y="3140968"/>
            <a:ext cx="2664296" cy="36004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/>
          <p:cNvSpPr/>
          <p:nvPr/>
        </p:nvSpPr>
        <p:spPr>
          <a:xfrm>
            <a:off x="4067944" y="2060848"/>
            <a:ext cx="2664296" cy="50405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両方とも実行可能解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789040"/>
            <a:ext cx="366629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角丸四角形 54"/>
          <p:cNvSpPr/>
          <p:nvPr/>
        </p:nvSpPr>
        <p:spPr>
          <a:xfrm>
            <a:off x="1763688" y="4797152"/>
            <a:ext cx="720080" cy="504056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4139952" y="4437112"/>
            <a:ext cx="4248472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iche count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の小さい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解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を選択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目的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変数最適化問題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Min-Ex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7.1 An Example Problem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8E41-D317-4868-89FD-216CB023C3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484784"/>
            <a:ext cx="365357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636904"/>
            <a:ext cx="4067944" cy="322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3018" y="3717032"/>
            <a:ext cx="3859342" cy="314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3284984"/>
            <a:ext cx="362200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テキスト ボックス 8"/>
          <p:cNvSpPr txBox="1"/>
          <p:nvPr/>
        </p:nvSpPr>
        <p:spPr>
          <a:xfrm>
            <a:off x="3491880" y="3429000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パレート最適解：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制約の割り当てを妨害する解（実行不可能解）を無視する方法．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しかし，</a:t>
            </a: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実行可能解さえ見つけるのが困難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実行可能解に向かって探索するためには，実行不可能解と実行可能解を評価して比較しなければならない．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7.2  Ignoring Infeasible Solutions		</a:t>
            </a:r>
            <a:r>
              <a:rPr lang="ja-JP" altLang="en-US" sz="3200" b="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ja-JP" sz="3200" b="0" dirty="0" err="1" smtClean="0">
                <a:latin typeface="Times New Roman" pitchFamily="18" charset="0"/>
                <a:cs typeface="Times New Roman" pitchFamily="18" charset="0"/>
              </a:rPr>
              <a:t>Coello</a:t>
            </a:r>
            <a:r>
              <a:rPr lang="en-US" altLang="ja-JP" sz="3200" b="0" dirty="0" smtClean="0">
                <a:latin typeface="Times New Roman" pitchFamily="18" charset="0"/>
                <a:cs typeface="Times New Roman" pitchFamily="18" charset="0"/>
              </a:rPr>
              <a:t> and Christiansen, 1999</a:t>
            </a:r>
            <a:r>
              <a:rPr lang="ja-JP" altLang="en-US" sz="3200" b="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kumimoji="1" lang="ja-JP" altLang="en-US" sz="32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8E41-D317-4868-89FD-216CB023C3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3573016"/>
            <a:ext cx="1512167" cy="486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832648"/>
          </a:xfrm>
        </p:spPr>
        <p:txBody>
          <a:bodyPr/>
          <a:lstStyle/>
          <a:p>
            <a:r>
              <a:rPr kumimoji="1" lang="ja-JP" altLang="en-US" dirty="0" smtClean="0"/>
              <a:t>有名な制約操作戦略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最小化問題を想定（最大化問題も最小化問題に置き換える）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全ての制約を</a:t>
            </a:r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ja-JP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i="1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i="1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i="1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≧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0(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=1,2,…,J)</a:t>
            </a:r>
            <a:r>
              <a:rPr lang="ja-JP" altLang="en-US" dirty="0" smtClean="0"/>
              <a:t>に正規</a:t>
            </a:r>
            <a:r>
              <a:rPr kumimoji="1" lang="ja-JP" altLang="en-US" dirty="0" smtClean="0"/>
              <a:t>化する．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制約違反の時は，以下の式でペナルティを計算する．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全ての制約違反の合計を計算</a:t>
            </a: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目的関数の評価値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i="1" baseline="30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ja-JP" altLang="en-US" dirty="0" smtClean="0"/>
              <a:t>は，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1143000"/>
          </a:xfrm>
        </p:spPr>
        <p:txBody>
          <a:bodyPr/>
          <a:lstStyle/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7.3  Penalty Function Approach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8E41-D317-4868-89FD-216CB023C3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2492896"/>
            <a:ext cx="2952328" cy="61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4437112"/>
            <a:ext cx="331236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円形吹き出し 8"/>
          <p:cNvSpPr/>
          <p:nvPr/>
        </p:nvSpPr>
        <p:spPr>
          <a:xfrm>
            <a:off x="1115616" y="4941168"/>
            <a:ext cx="2520280" cy="612648"/>
          </a:xfrm>
          <a:prstGeom prst="wedgeEllipseCallout">
            <a:avLst>
              <a:gd name="adj1" fmla="val 29137"/>
              <a:gd name="adj2" fmla="val -79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元の目的関数の評価値</a:t>
            </a:r>
            <a:endParaRPr kumimoji="1" lang="ja-JP" altLang="en-US" dirty="0"/>
          </a:p>
        </p:txBody>
      </p:sp>
      <p:sp>
        <p:nvSpPr>
          <p:cNvPr id="10" name="円形吹き出し 9"/>
          <p:cNvSpPr/>
          <p:nvPr/>
        </p:nvSpPr>
        <p:spPr>
          <a:xfrm>
            <a:off x="3635896" y="4869160"/>
            <a:ext cx="3384376" cy="1080120"/>
          </a:xfrm>
          <a:prstGeom prst="wedgeEllipseCallout">
            <a:avLst>
              <a:gd name="adj1" fmla="val -33331"/>
              <a:gd name="adj2" fmla="val -58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ja-JP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dirty="0" err="1" smtClean="0"/>
              <a:t>:</a:t>
            </a:r>
            <a:r>
              <a:rPr kumimoji="1" lang="en-US" altLang="ja-JP" dirty="0" err="1" smtClean="0">
                <a:latin typeface="Times New Roman" pitchFamily="18" charset="0"/>
                <a:cs typeface="Times New Roman" pitchFamily="18" charset="0"/>
              </a:rPr>
              <a:t>penalty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 parameter</a:t>
            </a:r>
          </a:p>
          <a:p>
            <a:pPr algn="ctr"/>
            <a:r>
              <a:rPr lang="ja-JP" altLang="en-US" dirty="0" smtClean="0"/>
              <a:t>目的関数ごとに任意に設定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4139952" y="1052736"/>
            <a:ext cx="4320480" cy="5616624"/>
          </a:xfrm>
        </p:spPr>
        <p:txBody>
          <a:bodyPr/>
          <a:lstStyle/>
          <a:p>
            <a:r>
              <a:rPr kumimoji="1" lang="ja-JP" altLang="en-US" dirty="0" smtClean="0"/>
              <a:t>まず，制約を正規化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pPr lvl="1"/>
            <a:r>
              <a:rPr kumimoji="1" lang="ja-JP" altLang="en-US" dirty="0" smtClean="0"/>
              <a:t>解１：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7.3  Penalty Function Approach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8E41-D317-4868-89FD-216CB023C3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92" y="2348880"/>
            <a:ext cx="3629434" cy="238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908720"/>
            <a:ext cx="333299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9" y="1628800"/>
            <a:ext cx="2808312" cy="116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1916832"/>
            <a:ext cx="1800200" cy="66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右矢印 10"/>
          <p:cNvSpPr/>
          <p:nvPr/>
        </p:nvSpPr>
        <p:spPr>
          <a:xfrm>
            <a:off x="6516216" y="220486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52120" y="3573016"/>
            <a:ext cx="2160240" cy="284643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52120" y="2852936"/>
            <a:ext cx="3168352" cy="688538"/>
          </a:xfrm>
          <a:prstGeom prst="rect">
            <a:avLst/>
          </a:prstGeom>
          <a:noFill/>
        </p:spPr>
      </p:pic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52120" y="3933056"/>
            <a:ext cx="3313494" cy="720080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52120" y="4581128"/>
            <a:ext cx="648072" cy="250290"/>
          </a:xfrm>
          <a:prstGeom prst="rect">
            <a:avLst/>
          </a:prstGeom>
          <a:noFill/>
        </p:spPr>
      </p:pic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8104" y="5157192"/>
            <a:ext cx="2304256" cy="310188"/>
          </a:xfrm>
          <a:prstGeom prst="rect">
            <a:avLst/>
          </a:prstGeom>
          <a:noFill/>
        </p:spPr>
      </p:pic>
      <p:sp>
        <p:nvSpPr>
          <p:cNvPr id="30" name="左中かっこ 29"/>
          <p:cNvSpPr/>
          <p:nvPr/>
        </p:nvSpPr>
        <p:spPr>
          <a:xfrm>
            <a:off x="5436096" y="2924944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左中かっこ 30"/>
          <p:cNvSpPr/>
          <p:nvPr/>
        </p:nvSpPr>
        <p:spPr>
          <a:xfrm>
            <a:off x="5436096" y="4005064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3995936" y="1052736"/>
            <a:ext cx="5400600" cy="5616624"/>
          </a:xfrm>
        </p:spPr>
        <p:txBody>
          <a:bodyPr>
            <a:normAutofit/>
          </a:bodyPr>
          <a:lstStyle/>
          <a:p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の値を決定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ja-JP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=2 , </a:t>
            </a:r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ja-JP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 = 20</a:t>
            </a:r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とする．</a:t>
            </a:r>
            <a:endParaRPr kumimoji="1"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kumimoji="1"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kumimoji="1"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kumimoji="1"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計算した</a:t>
            </a:r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を基にフロント分類</a:t>
            </a:r>
            <a:endParaRPr kumimoji="1"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ja-JP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正確な分類は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Penalty parameter(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の選び方に依存！</a:t>
            </a:r>
            <a:endParaRPr kumimoji="1"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kumimoji="1" lang="en-US" altLang="ja-JP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7.3  Penalty Function Approach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8E41-D317-4868-89FD-216CB023C3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916831"/>
            <a:ext cx="2232248" cy="2032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20000">
            <a:off x="251520" y="764704"/>
            <a:ext cx="3632989" cy="1656184"/>
          </a:xfrm>
          <a:prstGeom prst="rect">
            <a:avLst/>
          </a:prstGeom>
          <a:noFill/>
          <a:ln w="6350" cmpd="sng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20000">
            <a:off x="43268" y="2992020"/>
            <a:ext cx="3888432" cy="254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右矢印 31"/>
          <p:cNvSpPr/>
          <p:nvPr/>
        </p:nvSpPr>
        <p:spPr>
          <a:xfrm rot="10800000">
            <a:off x="3635896" y="4221088"/>
            <a:ext cx="64807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>
            <a:off x="2267744" y="1268760"/>
            <a:ext cx="864096" cy="1080120"/>
          </a:xfrm>
          <a:prstGeom prst="round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4067944" y="5085184"/>
            <a:ext cx="4968552" cy="1152128"/>
          </a:xfrm>
          <a:prstGeom prst="round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>
            <a:off x="0" y="5657671"/>
            <a:ext cx="5472608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　　　　　　　　　　　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2448272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制約のある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目的最適化問題に以下のパラメータの基，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NSGA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を用いた．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集団サイズ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			40</a:t>
            </a:r>
          </a:p>
          <a:p>
            <a:pPr lvl="1"/>
            <a:r>
              <a:rPr kumimoji="1" lang="ja-JP" altLang="en-US" sz="1800" dirty="0" smtClean="0">
                <a:latin typeface="Times New Roman" pitchFamily="18" charset="0"/>
                <a:cs typeface="Times New Roman" pitchFamily="18" charset="0"/>
              </a:rPr>
              <a:t>交叉率</a:t>
            </a:r>
            <a:r>
              <a:rPr kumimoji="1" lang="en-US" altLang="ja-JP" sz="1800" dirty="0" smtClean="0">
                <a:latin typeface="Times New Roman" pitchFamily="18" charset="0"/>
                <a:cs typeface="Times New Roman" pitchFamily="18" charset="0"/>
              </a:rPr>
              <a:t>			0.9</a:t>
            </a:r>
          </a:p>
          <a:p>
            <a:pPr lvl="1"/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突然変異率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			0</a:t>
            </a:r>
          </a:p>
          <a:p>
            <a:pPr lvl="1"/>
            <a:r>
              <a:rPr kumimoji="1" lang="en-US" altLang="ja-JP" sz="1800" dirty="0" err="1" smtClean="0">
                <a:latin typeface="Times New Roman" pitchFamily="18" charset="0"/>
                <a:cs typeface="Times New Roman" pitchFamily="18" charset="0"/>
              </a:rPr>
              <a:t>Niching</a:t>
            </a:r>
            <a:r>
              <a:rPr kumimoji="1" lang="ja-JP" altLang="en-US" sz="1800" dirty="0" smtClean="0">
                <a:latin typeface="Times New Roman" pitchFamily="18" charset="0"/>
                <a:cs typeface="Times New Roman" pitchFamily="18" charset="0"/>
              </a:rPr>
              <a:t>パラメータ，</a:t>
            </a:r>
            <a:r>
              <a:rPr kumimoji="1" lang="en-US" altLang="ja-JP" sz="1800" i="1" dirty="0" err="1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kumimoji="1" lang="en-US" altLang="ja-JP" sz="1800" baseline="-25000" dirty="0" err="1" smtClean="0">
                <a:latin typeface="Times New Roman" pitchFamily="18" charset="0"/>
                <a:cs typeface="Times New Roman" pitchFamily="18" charset="0"/>
              </a:rPr>
              <a:t>share</a:t>
            </a:r>
            <a:r>
              <a:rPr kumimoji="1" lang="en-US" altLang="ja-JP" sz="1800" dirty="0" smtClean="0">
                <a:latin typeface="Times New Roman" pitchFamily="18" charset="0"/>
                <a:cs typeface="Times New Roman" pitchFamily="18" charset="0"/>
              </a:rPr>
              <a:t>	0.158</a:t>
            </a:r>
          </a:p>
          <a:p>
            <a:pPr lvl="1"/>
            <a:r>
              <a:rPr lang="en-US" altLang="ja-JP" sz="1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ja-JP" sz="1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8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US" altLang="ja-JP" sz="1800" i="1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lvl="1">
              <a:buNone/>
            </a:pPr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296144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7.3  Penalty Function Approach</a:t>
            </a:r>
            <a:br>
              <a:rPr lang="en-US" altLang="ja-JP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	:</a:t>
            </a:r>
            <a:r>
              <a:rPr lang="en-US" altLang="ja-JP" b="0" dirty="0" smtClean="0">
                <a:latin typeface="Times New Roman" pitchFamily="18" charset="0"/>
                <a:cs typeface="Times New Roman" pitchFamily="18" charset="0"/>
              </a:rPr>
              <a:t>Simulation Results</a:t>
            </a:r>
            <a:endParaRPr kumimoji="1" lang="ja-JP" alt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8E41-D317-4868-89FD-216CB023C3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683568" y="1844824"/>
            <a:ext cx="4104456" cy="1584176"/>
          </a:xfrm>
          <a:prstGeom prst="roundRect">
            <a:avLst/>
          </a:prstGeom>
          <a:noFill/>
          <a:ln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49080"/>
            <a:ext cx="2699792" cy="270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コンテンツ プレースホルダ 1"/>
          <p:cNvSpPr txBox="1">
            <a:spLocks/>
          </p:cNvSpPr>
          <p:nvPr/>
        </p:nvSpPr>
        <p:spPr>
          <a:xfrm>
            <a:off x="-396552" y="3429000"/>
            <a:ext cx="396044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1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R=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0.1,generation 500</a:t>
            </a:r>
          </a:p>
          <a:p>
            <a:pPr lvl="1">
              <a:buNone/>
            </a:pPr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    500</a:t>
            </a:r>
            <a:r>
              <a:rPr lang="ja-JP" altLang="en-US" sz="1400" dirty="0" smtClean="0">
                <a:latin typeface="Times New Roman" pitchFamily="18" charset="0"/>
                <a:cs typeface="Times New Roman" pitchFamily="18" charset="0"/>
              </a:rPr>
              <a:t>世代になっても，</a:t>
            </a:r>
            <a:endParaRPr lang="en-US" altLang="ja-JP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ja-JP" altLang="en-US" sz="1400" dirty="0" smtClean="0">
                <a:latin typeface="Times New Roman" pitchFamily="18" charset="0"/>
                <a:cs typeface="Times New Roman" pitchFamily="18" charset="0"/>
              </a:rPr>
              <a:t>全て実行可能解にならない</a:t>
            </a:r>
            <a:endParaRPr lang="en-US" altLang="ja-JP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コンテンツ プレースホルダ 1"/>
          <p:cNvSpPr txBox="1">
            <a:spLocks/>
          </p:cNvSpPr>
          <p:nvPr/>
        </p:nvSpPr>
        <p:spPr>
          <a:xfrm>
            <a:off x="2339752" y="3429000"/>
            <a:ext cx="396044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1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R=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10,generation 500</a:t>
            </a:r>
          </a:p>
          <a:p>
            <a:pPr lvl="1">
              <a:buNone/>
            </a:pPr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    500</a:t>
            </a:r>
            <a:r>
              <a:rPr lang="ja-JP" altLang="en-US" sz="1400" dirty="0" smtClean="0">
                <a:latin typeface="Times New Roman" pitchFamily="18" charset="0"/>
                <a:cs typeface="Times New Roman" pitchFamily="18" charset="0"/>
              </a:rPr>
              <a:t>世代で，</a:t>
            </a:r>
            <a:endParaRPr lang="en-US" altLang="ja-JP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ja-JP" altLang="en-US" sz="1400" dirty="0" smtClean="0">
                <a:latin typeface="Times New Roman" pitchFamily="18" charset="0"/>
                <a:cs typeface="Times New Roman" pitchFamily="18" charset="0"/>
              </a:rPr>
              <a:t>パレート最適領域が見つかる</a:t>
            </a:r>
            <a:endParaRPr lang="en-US" altLang="ja-JP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149080"/>
            <a:ext cx="257825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コンテンツ プレースホルダ 1"/>
          <p:cNvSpPr txBox="1">
            <a:spLocks/>
          </p:cNvSpPr>
          <p:nvPr/>
        </p:nvSpPr>
        <p:spPr>
          <a:xfrm>
            <a:off x="5183560" y="3429000"/>
            <a:ext cx="3960440" cy="9361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1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R=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100,generation 500</a:t>
            </a:r>
          </a:p>
          <a:p>
            <a:pPr lvl="1">
              <a:buNone/>
            </a:pPr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    R=10</a:t>
            </a:r>
            <a:r>
              <a:rPr lang="ja-JP" altLang="en-US" sz="1400" dirty="0" smtClean="0">
                <a:latin typeface="Times New Roman" pitchFamily="18" charset="0"/>
                <a:cs typeface="Times New Roman" pitchFamily="18" charset="0"/>
              </a:rPr>
              <a:t>の時より，</a:t>
            </a:r>
            <a:endParaRPr lang="en-US" altLang="ja-JP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ja-JP" altLang="en-US" sz="1400" dirty="0" smtClean="0">
                <a:latin typeface="Times New Roman" pitchFamily="18" charset="0"/>
                <a:cs typeface="Times New Roman" pitchFamily="18" charset="0"/>
              </a:rPr>
              <a:t>解の多様性が低い</a:t>
            </a:r>
            <a:endParaRPr lang="en-US" altLang="ja-JP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4221088"/>
            <a:ext cx="267186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円/楕円 27"/>
          <p:cNvSpPr/>
          <p:nvPr/>
        </p:nvSpPr>
        <p:spPr>
          <a:xfrm rot="1508201">
            <a:off x="6622701" y="5369613"/>
            <a:ext cx="1251482" cy="468126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29" name="円/楕円 28"/>
          <p:cNvSpPr/>
          <p:nvPr/>
        </p:nvSpPr>
        <p:spPr>
          <a:xfrm rot="2079977">
            <a:off x="3174485" y="4647082"/>
            <a:ext cx="2226714" cy="1097588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30" name="円/楕円 29"/>
          <p:cNvSpPr/>
          <p:nvPr/>
        </p:nvSpPr>
        <p:spPr>
          <a:xfrm rot="463942">
            <a:off x="1643831" y="5579013"/>
            <a:ext cx="946969" cy="423098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31" name="円/楕円 30"/>
          <p:cNvSpPr/>
          <p:nvPr/>
        </p:nvSpPr>
        <p:spPr>
          <a:xfrm rot="3114718">
            <a:off x="54775" y="4701172"/>
            <a:ext cx="1851847" cy="9047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>
          <a:xfrm>
            <a:off x="0" y="1052736"/>
            <a:ext cx="8892480" cy="792088"/>
          </a:xfrm>
        </p:spPr>
        <p:txBody>
          <a:bodyPr>
            <a:normAutofit/>
          </a:bodyPr>
          <a:lstStyle/>
          <a:p>
            <a:r>
              <a:rPr lang="ja-JP" altLang="en-US" sz="2200" dirty="0" smtClean="0">
                <a:latin typeface="Times New Roman" pitchFamily="18" charset="0"/>
                <a:cs typeface="Times New Roman" pitchFamily="18" charset="0"/>
              </a:rPr>
              <a:t>疑似パレート最適面：ランダムに解を生成して非支配集合をプロットした</a:t>
            </a:r>
            <a:endParaRPr lang="en-US" altLang="ja-JP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296144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7.3  Penalty Function Approach</a:t>
            </a:r>
            <a:br>
              <a:rPr lang="en-US" altLang="ja-JP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	:</a:t>
            </a:r>
            <a:r>
              <a:rPr lang="en-US" altLang="ja-JP" b="0" dirty="0" smtClean="0">
                <a:latin typeface="Times New Roman" pitchFamily="18" charset="0"/>
                <a:cs typeface="Times New Roman" pitchFamily="18" charset="0"/>
              </a:rPr>
              <a:t>Simulation Results</a:t>
            </a:r>
            <a:endParaRPr kumimoji="1" lang="ja-JP" alt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8E41-D317-4868-89FD-216CB023C3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4791308" cy="82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43144"/>
            <a:ext cx="3707904" cy="391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下矢印 17"/>
          <p:cNvSpPr/>
          <p:nvPr/>
        </p:nvSpPr>
        <p:spPr>
          <a:xfrm>
            <a:off x="1619672" y="2420888"/>
            <a:ext cx="115212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139952" y="2132856"/>
            <a:ext cx="51219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=0.1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等，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Penalty parameter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が小さい時は，影響が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少ないため実行不可能解の領域に位置してしまう．</a:t>
            </a:r>
          </a:p>
          <a:p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Penalty parameter</a:t>
            </a:r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が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kumimoji="1" lang="ja-JP" altLang="en-US" dirty="0" err="1" smtClean="0">
                <a:latin typeface="Times New Roman" pitchFamily="18" charset="0"/>
                <a:cs typeface="Times New Roman" pitchFamily="18" charset="0"/>
              </a:rPr>
              <a:t>まで</a:t>
            </a:r>
            <a:r>
              <a:rPr kumimoji="1" lang="ja-JP" altLang="en-US" dirty="0" smtClean="0">
                <a:latin typeface="Times New Roman" pitchFamily="18" charset="0"/>
                <a:cs typeface="Times New Roman" pitchFamily="18" charset="0"/>
              </a:rPr>
              <a:t>増加すると，</a:t>
            </a:r>
            <a:endParaRPr kumimoji="1"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真のパレート最適フロントに近い解が得られた．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しかし，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R=100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だと多様性が失われてしまった．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4211960" y="3717032"/>
            <a:ext cx="47525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図</a:t>
            </a:r>
            <a:r>
              <a:rPr kumimoji="1" lang="en-US" altLang="ja-JP" dirty="0" smtClean="0">
                <a:latin typeface="Times New Roman" pitchFamily="18" charset="0"/>
                <a:cs typeface="Times New Roman" pitchFamily="18" charset="0"/>
              </a:rPr>
              <a:t>167</a:t>
            </a:r>
            <a:r>
              <a:rPr kumimoji="1" lang="ja-JP" altLang="en-US" dirty="0" smtClean="0"/>
              <a:t>より，</a:t>
            </a:r>
            <a:r>
              <a:rPr kumimoji="1" lang="en-US" altLang="ja-JP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ja-JP" altLang="en-US" dirty="0" smtClean="0"/>
              <a:t>の増加に伴い，解が真のフロントに近づいているのがわかる</a:t>
            </a:r>
            <a:endParaRPr kumimoji="1" lang="ja-JP" altLang="en-US" dirty="0"/>
          </a:p>
        </p:txBody>
      </p:sp>
      <p:sp>
        <p:nvSpPr>
          <p:cNvPr id="23" name="雲形吹き出し 22"/>
          <p:cNvSpPr/>
          <p:nvPr/>
        </p:nvSpPr>
        <p:spPr>
          <a:xfrm>
            <a:off x="6516216" y="4797152"/>
            <a:ext cx="2232248" cy="1584176"/>
          </a:xfrm>
          <a:prstGeom prst="cloudCallout">
            <a:avLst>
              <a:gd name="adj1" fmla="val -62157"/>
              <a:gd name="adj2" fmla="val 17186"/>
            </a:avLst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Penalty parameter </a:t>
            </a:r>
            <a:r>
              <a:rPr lang="ja-JP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の選び方は，とっても重要だなぁ・・・</a:t>
            </a:r>
            <a:endParaRPr kumimoji="1" lang="ja-JP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図 24" descr="image4304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8104" y="5661248"/>
            <a:ext cx="792088" cy="79208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1137</TotalTime>
  <Words>1201</Words>
  <Application>Microsoft Office PowerPoint</Application>
  <PresentationFormat>画面に合わせる (4:3)</PresentationFormat>
  <Paragraphs>215</Paragraphs>
  <Slides>20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ビジネス</vt:lpstr>
      <vt:lpstr>＜GAゼミ  第６回＞ 7  Constrained Multi-Objective Evolutionary Algorithms 7.1  An Example Problem 7.2  Ignoring Infeasible Solutions 7.3  Penalty Function Approach 7.4  Jimenez-Verdegay-Gomez-Skarmera’s Method</vt:lpstr>
      <vt:lpstr>まず始めに</vt:lpstr>
      <vt:lpstr>7.1 An Example Problem</vt:lpstr>
      <vt:lpstr>7.2  Ignoring Infeasible Solutions  （Coello and Christiansen, 1999）</vt:lpstr>
      <vt:lpstr>7.3  Penalty Function Approach</vt:lpstr>
      <vt:lpstr>7.3  Penalty Function Approach</vt:lpstr>
      <vt:lpstr>7.3  Penalty Function Approach</vt:lpstr>
      <vt:lpstr>7.3  Penalty Function Approach  :Simulation Results</vt:lpstr>
      <vt:lpstr>7.3  Penalty Function Approach  :Simulation Results</vt:lpstr>
      <vt:lpstr>7.4  Jimenez-Verdegay-Gomez-                                                       Skarmeta’s Method</vt:lpstr>
      <vt:lpstr>7.4  Jimenez-Verdegay-Gomez-                                                       Skarmeta’s Method</vt:lpstr>
      <vt:lpstr>7.4  Jimenez-Verdegay-Gomez-                                                       Skarmeta’s Method 　　  Hand Calculation</vt:lpstr>
      <vt:lpstr>7.4  Jimenez-Verdegay-Gomez-                                                       Skarmeta’s Method 　　  Advantage - Disadvantage</vt:lpstr>
      <vt:lpstr>7.4  Jimenez-Verdegay-Gomez-                                                       Skarmeta’s Method 　　  Simulation Results</vt:lpstr>
      <vt:lpstr>補足資料：niche count復習</vt:lpstr>
      <vt:lpstr>スライド 16</vt:lpstr>
      <vt:lpstr>7.4  Jimenez-Verdegay-Gomez-                                                       Skarmeta’s Method</vt:lpstr>
      <vt:lpstr>7.4  Jimenez-Verdegay-Gomez-                                                       Skarmeta’s Method</vt:lpstr>
      <vt:lpstr>7.4  Jimenez-Verdegay-Gomez-                                                       Skarmeta’s Method 　　  Hand Calculation</vt:lpstr>
      <vt:lpstr>7.4  Jimenez-Verdegay-Gomez-                                                       Skarmeta’s Method 　　  Hand Calculation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＜GAゼミ  第６回＞ 7  Constrained Multi-Objective Evolutionary Algorithms .5  Vector-Optimized Strategy 5.6  Weight-Based Genetic Algorithm 5.7  Random Weighted GA</dc:title>
  <dc:creator>masaharu</dc:creator>
  <cp:lastModifiedBy>masaharu</cp:lastModifiedBy>
  <cp:revision>118</cp:revision>
  <dcterms:created xsi:type="dcterms:W3CDTF">2010-11-08T06:09:05Z</dcterms:created>
  <dcterms:modified xsi:type="dcterms:W3CDTF">2010-11-20T16:24:13Z</dcterms:modified>
</cp:coreProperties>
</file>