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796088" cy="992822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FF"/>
    <a:srgbClr val="9999FF"/>
    <a:srgbClr val="FF00FF"/>
    <a:srgbClr val="3399FF"/>
    <a:srgbClr val="66CCFF"/>
    <a:srgbClr val="FF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49544" y="0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782EF-E2A7-4D2F-8295-57F701EEC09B}" type="datetimeFigureOut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9609" y="4715907"/>
            <a:ext cx="54368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49544" y="9430091"/>
            <a:ext cx="2944971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6049-5AD0-42FB-B1BD-D8B3EC140DBE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86049-5AD0-42FB-B1BD-D8B3EC140DB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9E2643E-2451-4681-A56E-F3D9B6ADB732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9A85-6790-475E-BF12-F08A3B4CA326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9F78-55A5-4E4C-BDC1-15C46E4C39EB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1699E4-AF17-4927-9CE6-F003066B1EA4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3F96513-0AB4-4911-98C1-D7C0F3906CCD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E2FC-1F44-4023-9E4E-2A180A213E3E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C294-1AC7-4963-AFC5-2529A2E3D2C8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200DD0-36F3-4E32-B534-B8BDE97202A1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015C-76D4-4E04-8FCD-91A45352A73D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32BD06-AFE9-4FBD-A2F3-6A39E0837F57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dirty="0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CB5358D-8A67-4631-95AC-BF0A187D7C5C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EE5F3E-0DA3-4C0C-B85A-BC8DB5AC1ADD}" type="datetime1">
              <a:rPr kumimoji="1" lang="ja-JP" altLang="en-US" smtClean="0"/>
              <a:pPr/>
              <a:t>2010/12/1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132D831-5EBA-4E0B-9525-378C5DBAFCB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339752" y="2492896"/>
            <a:ext cx="6172200" cy="1894362"/>
          </a:xfrm>
        </p:spPr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>GA</a:t>
            </a:r>
            <a:r>
              <a:rPr kumimoji="1" lang="ja-JP" altLang="en-US" sz="4000" dirty="0" smtClean="0"/>
              <a:t>ゼミ　</a:t>
            </a:r>
            <a:r>
              <a:rPr kumimoji="1" lang="en-US" altLang="ja-JP" sz="4000" dirty="0" smtClean="0"/>
              <a:t>2010.11.30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　</a:t>
            </a:r>
            <a:r>
              <a:rPr lang="en-US" altLang="ja-JP" dirty="0" smtClean="0"/>
              <a:t>7.5</a:t>
            </a:r>
            <a:r>
              <a:rPr lang="ja-JP" altLang="en-US" dirty="0" smtClean="0"/>
              <a:t>  </a:t>
            </a:r>
            <a:r>
              <a:rPr lang="en-US" altLang="ja-JP" dirty="0" smtClean="0"/>
              <a:t>Constrained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Tournament Method</a:t>
            </a:r>
            <a:br>
              <a:rPr lang="en-US" altLang="ja-JP" dirty="0" smtClean="0"/>
            </a:br>
            <a:r>
              <a:rPr lang="en-US" altLang="ja-JP" dirty="0" smtClean="0"/>
              <a:t>      7.6  Ray-Tai-Seow’s Method</a:t>
            </a:r>
            <a:br>
              <a:rPr lang="en-US" altLang="ja-JP" dirty="0" smtClean="0"/>
            </a:br>
            <a:r>
              <a:rPr lang="en-US" altLang="ja-JP" dirty="0" smtClean="0"/>
              <a:t>      7.7</a:t>
            </a:r>
            <a:r>
              <a:rPr lang="ja-JP" altLang="en-US" dirty="0" smtClean="0"/>
              <a:t>  </a:t>
            </a:r>
            <a:r>
              <a:rPr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52120" y="5013176"/>
            <a:ext cx="2213992" cy="1371600"/>
          </a:xfrm>
        </p:spPr>
        <p:txBody>
          <a:bodyPr/>
          <a:lstStyle/>
          <a:p>
            <a:r>
              <a:rPr kumimoji="1" lang="ja-JP" altLang="en-US" dirty="0" smtClean="0"/>
              <a:t>佐藤研　宮川みなみ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C66AF-D9D9-4D04-B4FF-CAABBF0E545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7.5.3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Advantages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特別に計算量が増えない</a:t>
            </a:r>
            <a:endParaRPr lang="en-US" altLang="ja-JP" dirty="0" smtClean="0"/>
          </a:p>
          <a:p>
            <a:r>
              <a:rPr kumimoji="1" lang="ja-JP" altLang="en-US" dirty="0" smtClean="0"/>
              <a:t>様々な</a:t>
            </a:r>
            <a:r>
              <a:rPr kumimoji="1" lang="en-US" altLang="ja-JP" dirty="0" smtClean="0"/>
              <a:t>MOEA</a:t>
            </a:r>
            <a:r>
              <a:rPr kumimoji="1" lang="ja-JP" altLang="en-US" dirty="0" smtClean="0"/>
              <a:t>で使える</a:t>
            </a:r>
            <a:endParaRPr kumimoji="1" lang="en-US" altLang="ja-JP" dirty="0" smtClean="0"/>
          </a:p>
          <a:p>
            <a:r>
              <a:rPr lang="ja-JP" altLang="en-US" dirty="0" smtClean="0"/>
              <a:t>実行不可能解は常に実行可能解に支配される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制約の扱いに関して他の方法がいらない</a:t>
            </a:r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ja-JP" altLang="en-US" dirty="0" smtClean="0"/>
              <a:t>ただ制約の違反値を</a:t>
            </a:r>
            <a:r>
              <a:rPr kumimoji="1" lang="ja-JP" altLang="en-US" dirty="0" err="1" smtClean="0"/>
              <a:t>足し合わせる</a:t>
            </a:r>
            <a:r>
              <a:rPr lang="ja-JP" altLang="en-US" dirty="0" err="1" smtClean="0"/>
              <a:t>の</a:t>
            </a:r>
            <a:r>
              <a:rPr kumimoji="1" lang="ja-JP" altLang="en-US" dirty="0" smtClean="0"/>
              <a:t>じゃない方法がある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Binh</a:t>
            </a:r>
            <a:r>
              <a:rPr lang="en-US" altLang="ja-JP" dirty="0" smtClean="0"/>
              <a:t> and </a:t>
            </a:r>
            <a:r>
              <a:rPr lang="en-US" altLang="ja-JP" dirty="0" err="1" smtClean="0"/>
              <a:t>Kor</a:t>
            </a:r>
            <a:r>
              <a:rPr lang="ja-JP" altLang="en-US" dirty="0" smtClean="0"/>
              <a:t>ｎ</a:t>
            </a:r>
            <a:r>
              <a:rPr lang="en-US" altLang="ja-JP" dirty="0" smtClean="0"/>
              <a:t>(1997)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1376363" y="5155778"/>
          <a:ext cx="2635250" cy="1225550"/>
        </p:xfrm>
        <a:graphic>
          <a:graphicData uri="http://schemas.openxmlformats.org/presentationml/2006/ole">
            <p:oleObj spid="_x0000_s23553" name="数式" r:id="rId3" imgW="1257120" imgH="583920" progId="Equation.3">
              <p:embed/>
            </p:oleObj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4788024" y="5516562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i="1" dirty="0" smtClean="0"/>
              <a:t>p </a:t>
            </a:r>
            <a:r>
              <a:rPr kumimoji="1" lang="en-US" altLang="ja-JP" sz="2000" dirty="0" smtClean="0"/>
              <a:t>&gt; 0</a:t>
            </a:r>
          </a:p>
          <a:p>
            <a:r>
              <a:rPr lang="en-US" altLang="ja-JP" sz="2000" i="1" dirty="0" err="1" smtClean="0"/>
              <a:t>c</a:t>
            </a:r>
            <a:r>
              <a:rPr lang="en-US" altLang="ja-JP" sz="2000" i="1" baseline="-25000" dirty="0" err="1" smtClean="0"/>
              <a:t>j</a:t>
            </a:r>
            <a:r>
              <a:rPr lang="en-US" altLang="ja-JP" sz="2000" dirty="0" smtClean="0"/>
              <a:t>(</a:t>
            </a:r>
            <a:r>
              <a:rPr lang="en-US" altLang="ja-JP" sz="2000" b="1" i="1" dirty="0" smtClean="0"/>
              <a:t>x</a:t>
            </a:r>
            <a:r>
              <a:rPr lang="en-US" altLang="ja-JP" sz="2000" dirty="0" smtClean="0"/>
              <a:t>) = |min(0,</a:t>
            </a:r>
            <a:r>
              <a:rPr lang="en-US" altLang="ja-JP" sz="2000" i="1" dirty="0" smtClean="0"/>
              <a:t>g</a:t>
            </a:r>
            <a:r>
              <a:rPr lang="en-US" altLang="ja-JP" sz="2000" i="1" baseline="-25000" dirty="0" smtClean="0"/>
              <a:t>j</a:t>
            </a:r>
            <a:r>
              <a:rPr lang="en-US" altLang="ja-JP" sz="2000" dirty="0" smtClean="0"/>
              <a:t>(</a:t>
            </a:r>
            <a:r>
              <a:rPr lang="en-US" altLang="ja-JP" sz="2000" b="1" i="1" dirty="0" smtClean="0"/>
              <a:t>x</a:t>
            </a:r>
            <a:r>
              <a:rPr lang="en-US" altLang="ja-JP" sz="2000" dirty="0" smtClean="0"/>
              <a:t>))|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843897" y="4794238"/>
            <a:ext cx="4464496" cy="190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7.5.4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Simulation Results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442194"/>
            <a:ext cx="7467600" cy="4873752"/>
          </a:xfrm>
        </p:spPr>
        <p:txBody>
          <a:bodyPr/>
          <a:lstStyle/>
          <a:p>
            <a:r>
              <a:rPr lang="en-US" altLang="ja-JP" dirty="0" smtClean="0"/>
              <a:t>Constrained Tournament Selection Operator</a:t>
            </a:r>
          </a:p>
          <a:p>
            <a:pPr>
              <a:buNone/>
            </a:pPr>
            <a:r>
              <a:rPr kumimoji="1" lang="en-US" altLang="ja-JP" dirty="0" smtClean="0"/>
              <a:t>				with NSGA-II &amp; crowding distance</a:t>
            </a:r>
          </a:p>
          <a:p>
            <a:pPr lvl="1"/>
            <a:r>
              <a:rPr kumimoji="1" lang="en-US" altLang="ja-JP" dirty="0" smtClean="0"/>
              <a:t>Population </a:t>
            </a:r>
            <a:r>
              <a:rPr kumimoji="1" lang="ja-JP" altLang="en-US" dirty="0" smtClean="0"/>
              <a:t>サイズ ：</a:t>
            </a:r>
            <a:r>
              <a:rPr kumimoji="1" lang="en-US" altLang="ja-JP" dirty="0" smtClean="0"/>
              <a:t>40</a:t>
            </a:r>
            <a:endParaRPr kumimoji="1" lang="ja-JP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0000">
            <a:off x="916365" y="2698513"/>
            <a:ext cx="4404314" cy="196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12161" y="3847058"/>
            <a:ext cx="223224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世代が進むにつれて広がっていく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3419872" y="5621178"/>
            <a:ext cx="360040" cy="36004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7.6 Ray-Tai-Seow’s Method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手の込んだ制約の扱いかたを提案</a:t>
            </a:r>
            <a:endParaRPr kumimoji="1" lang="en-US" altLang="ja-JP" dirty="0" smtClean="0"/>
          </a:p>
          <a:p>
            <a:pPr lvl="1"/>
            <a:r>
              <a:rPr lang="ja-JP" altLang="en-US" sz="2000" dirty="0" smtClean="0"/>
              <a:t>単純に複数の制約違反した値を足さない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ペナルティパラメータがいらない</a:t>
            </a:r>
            <a:endParaRPr lang="en-US" altLang="ja-JP" sz="2000" dirty="0" smtClean="0"/>
          </a:p>
          <a:p>
            <a:r>
              <a:rPr lang="ja-JP" altLang="en-US" dirty="0" smtClean="0"/>
              <a:t>まず３つの非支配ランキングを作る</a:t>
            </a:r>
            <a:endParaRPr lang="en-US" altLang="ja-JP" dirty="0" smtClean="0"/>
          </a:p>
          <a:p>
            <a:pPr lvl="1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obj</a:t>
            </a:r>
            <a:r>
              <a:rPr lang="ja-JP" altLang="en-US" dirty="0" smtClean="0"/>
              <a:t>：目的関数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</a:t>
            </a:r>
            <a:r>
              <a:rPr lang="ja-JP" altLang="en-US" dirty="0" smtClean="0"/>
              <a:t>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の値を用いる</a:t>
            </a:r>
            <a:endParaRPr lang="en-US" altLang="ja-JP" dirty="0" smtClean="0"/>
          </a:p>
          <a:p>
            <a:pPr lvl="1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dirty="0" smtClean="0"/>
              <a:t>：制約関数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J</a:t>
            </a:r>
            <a:r>
              <a:rPr lang="ja-JP" altLang="en-US" dirty="0" smtClean="0"/>
              <a:t>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の値を用いる</a:t>
            </a:r>
            <a:endParaRPr lang="en-US" altLang="ja-JP" dirty="0" smtClean="0"/>
          </a:p>
          <a:p>
            <a:pPr lvl="1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ja-JP" altLang="en-US" dirty="0" smtClean="0"/>
              <a:t>：目的関数＆制約関数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M</a:t>
            </a:r>
            <a:r>
              <a:rPr lang="ja-JP" altLang="en-US" dirty="0" smtClean="0"/>
              <a:t>＋</a:t>
            </a:r>
            <a:r>
              <a:rPr lang="en-US" altLang="ja-JP" i="1" dirty="0" smtClean="0"/>
              <a:t>J</a:t>
            </a:r>
            <a:r>
              <a:rPr lang="ja-JP" altLang="en-US" dirty="0" smtClean="0"/>
              <a:t>個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の値を用いる</a:t>
            </a:r>
            <a:endParaRPr lang="en-US" altLang="ja-JP" dirty="0" smtClean="0"/>
          </a:p>
          <a:p>
            <a:endParaRPr lang="en-US" altLang="ja-JP" dirty="0" smtClean="0"/>
          </a:p>
          <a:p>
            <a:pPr lvl="2"/>
            <a:r>
              <a:rPr lang="ja-JP" altLang="en-US" dirty="0" smtClean="0"/>
              <a:t>それぞれは</a:t>
            </a:r>
            <a:r>
              <a:rPr lang="en-US" altLang="ja-JP" i="1" dirty="0" smtClean="0"/>
              <a:t>N</a:t>
            </a:r>
            <a:r>
              <a:rPr lang="ja-JP" altLang="en-US" dirty="0" smtClean="0"/>
              <a:t>次元ベクトルで</a:t>
            </a:r>
            <a:r>
              <a:rPr lang="en-US" altLang="ja-JP" dirty="0" smtClean="0"/>
              <a:t>(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=</a:t>
            </a:r>
            <a:r>
              <a:rPr lang="ja-JP" altLang="en-US" dirty="0" smtClean="0"/>
              <a:t>解の個数</a:t>
            </a:r>
            <a:r>
              <a:rPr lang="en-US" altLang="ja-JP" dirty="0" smtClean="0"/>
              <a:t>)</a:t>
            </a:r>
            <a:r>
              <a:rPr lang="ja-JP" altLang="en-US" dirty="0" smtClean="0"/>
              <a:t>，各解のランキング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第何フロントか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を記憶しておく</a:t>
            </a:r>
            <a:endParaRPr lang="en-US" altLang="ja-JP" dirty="0" smtClean="0"/>
          </a:p>
        </p:txBody>
      </p:sp>
      <p:sp>
        <p:nvSpPr>
          <p:cNvPr id="4" name="フリーフォーム 3"/>
          <p:cNvSpPr/>
          <p:nvPr/>
        </p:nvSpPr>
        <p:spPr>
          <a:xfrm>
            <a:off x="1388912" y="4473090"/>
            <a:ext cx="162734" cy="356134"/>
          </a:xfrm>
          <a:custGeom>
            <a:avLst/>
            <a:gdLst>
              <a:gd name="connsiteX0" fmla="*/ 21008 w 162734"/>
              <a:gd name="connsiteY0" fmla="*/ 0 h 356134"/>
              <a:gd name="connsiteX1" fmla="*/ 21008 w 162734"/>
              <a:gd name="connsiteY1" fmla="*/ 144379 h 356134"/>
              <a:gd name="connsiteX2" fmla="*/ 30633 w 162734"/>
              <a:gd name="connsiteY2" fmla="*/ 192505 h 356134"/>
              <a:gd name="connsiteX3" fmla="*/ 59509 w 162734"/>
              <a:gd name="connsiteY3" fmla="*/ 202130 h 356134"/>
              <a:gd name="connsiteX4" fmla="*/ 126885 w 162734"/>
              <a:gd name="connsiteY4" fmla="*/ 221381 h 356134"/>
              <a:gd name="connsiteX5" fmla="*/ 155761 w 162734"/>
              <a:gd name="connsiteY5" fmla="*/ 211755 h 356134"/>
              <a:gd name="connsiteX6" fmla="*/ 107635 w 162734"/>
              <a:gd name="connsiteY6" fmla="*/ 134753 h 356134"/>
              <a:gd name="connsiteX7" fmla="*/ 59509 w 162734"/>
              <a:gd name="connsiteY7" fmla="*/ 144379 h 356134"/>
              <a:gd name="connsiteX8" fmla="*/ 30633 w 162734"/>
              <a:gd name="connsiteY8" fmla="*/ 202130 h 356134"/>
              <a:gd name="connsiteX9" fmla="*/ 49883 w 162734"/>
              <a:gd name="connsiteY9" fmla="*/ 317633 h 356134"/>
              <a:gd name="connsiteX10" fmla="*/ 78759 w 162734"/>
              <a:gd name="connsiteY10" fmla="*/ 356134 h 356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2734" h="356134">
                <a:moveTo>
                  <a:pt x="21008" y="0"/>
                </a:moveTo>
                <a:cubicBezTo>
                  <a:pt x="0" y="63017"/>
                  <a:pt x="7354" y="28320"/>
                  <a:pt x="21008" y="144379"/>
                </a:cubicBezTo>
                <a:cubicBezTo>
                  <a:pt x="22920" y="160627"/>
                  <a:pt x="21558" y="178893"/>
                  <a:pt x="30633" y="192505"/>
                </a:cubicBezTo>
                <a:cubicBezTo>
                  <a:pt x="36261" y="200947"/>
                  <a:pt x="49753" y="199343"/>
                  <a:pt x="59509" y="202130"/>
                </a:cubicBezTo>
                <a:cubicBezTo>
                  <a:pt x="144076" y="226291"/>
                  <a:pt x="57679" y="198310"/>
                  <a:pt x="126885" y="221381"/>
                </a:cubicBezTo>
                <a:cubicBezTo>
                  <a:pt x="136510" y="218172"/>
                  <a:pt x="154326" y="221799"/>
                  <a:pt x="155761" y="211755"/>
                </a:cubicBezTo>
                <a:cubicBezTo>
                  <a:pt x="162734" y="162950"/>
                  <a:pt x="136359" y="153903"/>
                  <a:pt x="107635" y="134753"/>
                </a:cubicBezTo>
                <a:cubicBezTo>
                  <a:pt x="91593" y="137962"/>
                  <a:pt x="73713" y="136262"/>
                  <a:pt x="59509" y="144379"/>
                </a:cubicBezTo>
                <a:cubicBezTo>
                  <a:pt x="44141" y="153161"/>
                  <a:pt x="35574" y="187307"/>
                  <a:pt x="30633" y="202130"/>
                </a:cubicBezTo>
                <a:cubicBezTo>
                  <a:pt x="33682" y="229573"/>
                  <a:pt x="33758" y="285384"/>
                  <a:pt x="49883" y="317633"/>
                </a:cubicBezTo>
                <a:cubicBezTo>
                  <a:pt x="60766" y="339400"/>
                  <a:pt x="65223" y="342598"/>
                  <a:pt x="78759" y="3561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51720" y="554917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i="1" dirty="0" smtClean="0"/>
              <a:t>R</a:t>
            </a:r>
            <a:r>
              <a:rPr kumimoji="1" lang="en-US" altLang="ja-JP" sz="2400" baseline="-25000" dirty="0" smtClean="0"/>
              <a:t>obj</a:t>
            </a:r>
            <a:r>
              <a:rPr kumimoji="1" lang="ja-JP" altLang="en-US" sz="2400" dirty="0" smtClean="0"/>
              <a:t>＝（２，１，１，４，３，２）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3928" y="59812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解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は</a:t>
            </a:r>
            <a:r>
              <a:rPr kumimoji="1" lang="en-US" altLang="ja-JP" sz="2000" b="1" i="1" dirty="0" smtClean="0"/>
              <a:t>R</a:t>
            </a:r>
            <a:r>
              <a:rPr kumimoji="1" lang="en-US" altLang="ja-JP" sz="2000" baseline="-25000" dirty="0" smtClean="0"/>
              <a:t>obj</a:t>
            </a:r>
            <a:r>
              <a:rPr lang="ja-JP" altLang="en-US" sz="2000" dirty="0" smtClean="0"/>
              <a:t>では第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フロント</a:t>
            </a:r>
            <a:endParaRPr kumimoji="1" lang="ja-JP" altLang="en-US" sz="2000" dirty="0"/>
          </a:p>
        </p:txBody>
      </p:sp>
      <p:cxnSp>
        <p:nvCxnSpPr>
          <p:cNvPr id="9" name="図形 8"/>
          <p:cNvCxnSpPr>
            <a:stCxn id="7" idx="4"/>
            <a:endCxn id="6" idx="1"/>
          </p:cNvCxnSpPr>
          <p:nvPr/>
        </p:nvCxnSpPr>
        <p:spPr>
          <a:xfrm rot="16200000" flipH="1">
            <a:off x="3661883" y="5919227"/>
            <a:ext cx="200055" cy="324036"/>
          </a:xfrm>
          <a:prstGeom prst="bentConnector2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爆発 1 11"/>
          <p:cNvSpPr/>
          <p:nvPr/>
        </p:nvSpPr>
        <p:spPr>
          <a:xfrm>
            <a:off x="6804248" y="2924944"/>
            <a:ext cx="648072" cy="360040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smtClean="0"/>
              <a:t>VS</a:t>
            </a:r>
            <a:endParaRPr kumimoji="1" lang="ja-JP" altLang="en-US" sz="9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51520" y="764704"/>
            <a:ext cx="8291264" cy="554461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Step1</a:t>
            </a:r>
            <a:r>
              <a:rPr lang="ja-JP" altLang="en-US" dirty="0" smtClean="0"/>
              <a:t>：　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ja-JP" altLang="en-US" dirty="0" smtClean="0"/>
              <a:t>のランク</a:t>
            </a:r>
            <a:r>
              <a:rPr lang="en-US" altLang="ja-JP" dirty="0" smtClean="0"/>
              <a:t>1</a:t>
            </a:r>
            <a:r>
              <a:rPr lang="ja-JP" altLang="en-US" dirty="0" smtClean="0"/>
              <a:t> かつ 実行可能な解を次世代の</a:t>
            </a:r>
            <a:r>
              <a:rPr lang="en-US" altLang="ja-JP" dirty="0" smtClean="0"/>
              <a:t>	population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）に入れる</a:t>
            </a:r>
            <a:r>
              <a:rPr lang="en-US" altLang="ja-JP" dirty="0" smtClean="0"/>
              <a:t>.</a:t>
            </a:r>
          </a:p>
          <a:p>
            <a:pPr>
              <a:buNone/>
            </a:pPr>
            <a:r>
              <a:rPr lang="en-US" altLang="ja-JP" dirty="0" smtClean="0"/>
              <a:t>		|P’|</a:t>
            </a:r>
            <a:r>
              <a:rPr lang="ja-JP" altLang="en-US" dirty="0" smtClean="0"/>
              <a:t> </a:t>
            </a:r>
            <a:r>
              <a:rPr lang="en-US" altLang="ja-JP" dirty="0" smtClean="0"/>
              <a:t>&lt;</a:t>
            </a:r>
            <a:r>
              <a:rPr lang="ja-JP" altLang="en-US" dirty="0" smtClean="0"/>
              <a:t> 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数なら</a:t>
            </a:r>
            <a:r>
              <a:rPr lang="en-US" altLang="ja-JP" dirty="0" smtClean="0"/>
              <a:t>step2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en-US" altLang="ja-JP" dirty="0" smtClean="0"/>
              <a:t>Step2</a:t>
            </a:r>
            <a:r>
              <a:rPr lang="ja-JP" altLang="en-US" dirty="0" smtClean="0"/>
              <a:t>：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obj</a:t>
            </a:r>
            <a:r>
              <a:rPr lang="ja-JP" altLang="en-US" dirty="0" smtClean="0"/>
              <a:t>を使って解を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つ選択 ⇒解</a:t>
            </a:r>
            <a:r>
              <a:rPr lang="en-US" altLang="ja-JP" dirty="0" smtClean="0"/>
              <a:t>A</a:t>
            </a:r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dirty="0" smtClean="0"/>
              <a:t>を使って解を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つ選択 ⇒ 解</a:t>
            </a:r>
            <a:r>
              <a:rPr lang="en-US" altLang="ja-JP" dirty="0" smtClean="0"/>
              <a:t>B</a:t>
            </a:r>
            <a:r>
              <a:rPr lang="ja-JP" altLang="en-US" dirty="0" smtClean="0"/>
              <a:t>＆</a:t>
            </a:r>
            <a:r>
              <a:rPr lang="en-US" altLang="ja-JP" dirty="0" smtClean="0"/>
              <a:t>C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Case1</a:t>
            </a:r>
            <a:r>
              <a:rPr lang="ja-JP" altLang="en-US" dirty="0" smtClean="0"/>
              <a:t>：</a:t>
            </a:r>
            <a:r>
              <a:rPr lang="en-US" altLang="ja-JP" dirty="0" smtClean="0"/>
              <a:t>B,C</a:t>
            </a:r>
            <a:r>
              <a:rPr lang="ja-JP" altLang="en-US" dirty="0" smtClean="0"/>
              <a:t>とも実行可能解⇒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obj</a:t>
            </a:r>
            <a:r>
              <a:rPr lang="ja-JP" altLang="en-US" dirty="0" smtClean="0"/>
              <a:t>のランクの良い方</a:t>
            </a:r>
            <a:endParaRPr lang="en-US" altLang="ja-JP" dirty="0" smtClean="0"/>
          </a:p>
          <a:p>
            <a:pPr lvl="3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同ランク⇒</a:t>
            </a:r>
            <a:r>
              <a:rPr lang="en-US" altLang="ja-JP" dirty="0" smtClean="0"/>
              <a:t>head-count</a:t>
            </a:r>
            <a:r>
              <a:rPr lang="ja-JP" altLang="en-US" dirty="0" smtClean="0"/>
              <a:t> </a:t>
            </a:r>
            <a:r>
              <a:rPr lang="en-US" altLang="ja-JP" dirty="0" smtClean="0"/>
              <a:t>metric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Case2</a:t>
            </a:r>
            <a:r>
              <a:rPr lang="ja-JP" altLang="en-US" dirty="0" smtClean="0"/>
              <a:t>：</a:t>
            </a:r>
            <a:r>
              <a:rPr lang="en-US" altLang="ja-JP" dirty="0" smtClean="0"/>
              <a:t>B,C</a:t>
            </a:r>
            <a:r>
              <a:rPr lang="ja-JP" altLang="en-US" dirty="0" smtClean="0"/>
              <a:t>とも実行不可能解⇒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dirty="0" smtClean="0"/>
              <a:t>のランクの良い方</a:t>
            </a:r>
            <a:endParaRPr lang="en-US" altLang="ja-JP" dirty="0" smtClean="0"/>
          </a:p>
          <a:p>
            <a:pPr lvl="3">
              <a:buNone/>
            </a:pPr>
            <a:r>
              <a:rPr lang="en-US" altLang="ja-JP" dirty="0" smtClean="0"/>
              <a:t>			</a:t>
            </a:r>
            <a:r>
              <a:rPr lang="ja-JP" altLang="en-US" dirty="0" smtClean="0"/>
              <a:t>同ランク⇒</a:t>
            </a:r>
            <a:r>
              <a:rPr lang="en-US" altLang="ja-JP" dirty="0" smtClean="0"/>
              <a:t>common-constraint-satisfaction metric</a:t>
            </a:r>
            <a:r>
              <a:rPr lang="ja-JP" altLang="en-US" dirty="0" smtClean="0"/>
              <a:t>を使う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Case3:B,C</a:t>
            </a:r>
            <a:r>
              <a:rPr lang="ja-JP" altLang="en-US" dirty="0" smtClean="0"/>
              <a:t>が実行可能と不可能解⇒実行可能解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　　解</a:t>
            </a:r>
            <a:r>
              <a:rPr lang="en-US" altLang="ja-JP" dirty="0" smtClean="0"/>
              <a:t>A</a:t>
            </a:r>
            <a:r>
              <a:rPr lang="ja-JP" altLang="en-US" dirty="0" smtClean="0"/>
              <a:t>と ↑で選ばれた方とで子供を作り，自分たちと子ども　　</a:t>
            </a:r>
            <a:r>
              <a:rPr lang="en-US" altLang="ja-JP" dirty="0" smtClean="0"/>
              <a:t>	</a:t>
            </a:r>
            <a:r>
              <a:rPr lang="ja-JP" altLang="en-US" dirty="0" smtClean="0"/>
              <a:t>たちを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に入れる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</a:p>
        </p:txBody>
      </p:sp>
      <p:sp>
        <p:nvSpPr>
          <p:cNvPr id="8" name="スマイル 7"/>
          <p:cNvSpPr/>
          <p:nvPr/>
        </p:nvSpPr>
        <p:spPr>
          <a:xfrm>
            <a:off x="6228184" y="2420888"/>
            <a:ext cx="288032" cy="288032"/>
          </a:xfrm>
          <a:prstGeom prst="smileyFace">
            <a:avLst/>
          </a:prstGeom>
          <a:solidFill>
            <a:srgbClr val="FF99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スマイル 9"/>
          <p:cNvSpPr/>
          <p:nvPr/>
        </p:nvSpPr>
        <p:spPr>
          <a:xfrm>
            <a:off x="6588224" y="2924944"/>
            <a:ext cx="288032" cy="288032"/>
          </a:xfrm>
          <a:prstGeom prst="smileyFace">
            <a:avLst/>
          </a:prstGeom>
          <a:solidFill>
            <a:srgbClr val="92D05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マイル 10"/>
          <p:cNvSpPr/>
          <p:nvPr/>
        </p:nvSpPr>
        <p:spPr>
          <a:xfrm>
            <a:off x="7308304" y="2924944"/>
            <a:ext cx="288032" cy="288032"/>
          </a:xfrm>
          <a:prstGeom prst="smileyFace">
            <a:avLst>
              <a:gd name="adj" fmla="val 4653"/>
            </a:avLst>
          </a:prstGeom>
          <a:solidFill>
            <a:srgbClr val="66CC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スマイル 13"/>
          <p:cNvSpPr/>
          <p:nvPr/>
        </p:nvSpPr>
        <p:spPr>
          <a:xfrm>
            <a:off x="4427984" y="5805264"/>
            <a:ext cx="288032" cy="288032"/>
          </a:xfrm>
          <a:prstGeom prst="smileyFace">
            <a:avLst/>
          </a:prstGeom>
          <a:solidFill>
            <a:srgbClr val="FF99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スマイル 14"/>
          <p:cNvSpPr/>
          <p:nvPr/>
        </p:nvSpPr>
        <p:spPr>
          <a:xfrm>
            <a:off x="4716016" y="5949280"/>
            <a:ext cx="216024" cy="216024"/>
          </a:xfrm>
          <a:prstGeom prst="smileyFace">
            <a:avLst/>
          </a:prstGeom>
          <a:solidFill>
            <a:srgbClr val="9999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スマイル 16"/>
          <p:cNvSpPr/>
          <p:nvPr/>
        </p:nvSpPr>
        <p:spPr>
          <a:xfrm>
            <a:off x="5148064" y="5805264"/>
            <a:ext cx="288032" cy="288032"/>
          </a:xfrm>
          <a:prstGeom prst="smileyFace">
            <a:avLst>
              <a:gd name="adj" fmla="val 4653"/>
            </a:avLst>
          </a:prstGeom>
          <a:solidFill>
            <a:srgbClr val="66CC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スマイル 17"/>
          <p:cNvSpPr/>
          <p:nvPr/>
        </p:nvSpPr>
        <p:spPr>
          <a:xfrm>
            <a:off x="4932040" y="5949280"/>
            <a:ext cx="216024" cy="216024"/>
          </a:xfrm>
          <a:prstGeom prst="smileyFace">
            <a:avLst/>
          </a:prstGeom>
          <a:solidFill>
            <a:srgbClr val="FF66FF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508104" y="126876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con</a:t>
            </a:r>
            <a:r>
              <a:rPr kumimoji="1" lang="ja-JP" altLang="en-US" dirty="0" smtClean="0"/>
              <a:t>でもランク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の解という風にも言える</a:t>
            </a:r>
            <a:endParaRPr kumimoji="1" lang="ja-JP" altLang="en-US" dirty="0"/>
          </a:p>
        </p:txBody>
      </p:sp>
      <p:sp>
        <p:nvSpPr>
          <p:cNvPr id="22" name="強調線吹き出し 3 21"/>
          <p:cNvSpPr/>
          <p:nvPr/>
        </p:nvSpPr>
        <p:spPr>
          <a:xfrm rot="16200000">
            <a:off x="4896036" y="152636"/>
            <a:ext cx="360040" cy="1728192"/>
          </a:xfrm>
          <a:prstGeom prst="accentCallout3">
            <a:avLst>
              <a:gd name="adj1" fmla="val 42748"/>
              <a:gd name="adj2" fmla="val -1356"/>
              <a:gd name="adj3" fmla="val 43276"/>
              <a:gd name="adj4" fmla="val -68996"/>
              <a:gd name="adj5" fmla="val 58928"/>
              <a:gd name="adj6" fmla="val -94812"/>
              <a:gd name="adj7" fmla="val 73320"/>
              <a:gd name="adj8" fmla="val -955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左大かっこ 22"/>
          <p:cNvSpPr/>
          <p:nvPr/>
        </p:nvSpPr>
        <p:spPr>
          <a:xfrm>
            <a:off x="1259632" y="3429000"/>
            <a:ext cx="45719" cy="15121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652934"/>
          </a:xfrm>
        </p:spPr>
        <p:txBody>
          <a:bodyPr/>
          <a:lstStyle/>
          <a:p>
            <a:r>
              <a:rPr kumimoji="1" lang="ja-JP" altLang="en-US" dirty="0" smtClean="0"/>
              <a:t>詳細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400600"/>
          </a:xfrm>
        </p:spPr>
        <p:txBody>
          <a:bodyPr>
            <a:normAutofit lnSpcReduction="10000"/>
          </a:bodyPr>
          <a:lstStyle/>
          <a:p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obj</a:t>
            </a:r>
            <a:r>
              <a:rPr kumimoji="1" lang="ja-JP" altLang="en-US" dirty="0" smtClean="0"/>
              <a:t>，</a:t>
            </a:r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con</a:t>
            </a:r>
            <a:r>
              <a:rPr kumimoji="1" lang="ja-JP" altLang="en-US" dirty="0" smtClean="0"/>
              <a:t>，</a:t>
            </a:r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com</a:t>
            </a:r>
            <a:r>
              <a:rPr lang="ja-JP" altLang="en-US" dirty="0" smtClean="0"/>
              <a:t>からの解の選択法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ルーレット選択みたいな感じにする．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ランクの高いものほど選ばれやすい．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詳しくは</a:t>
            </a:r>
            <a:r>
              <a:rPr lang="en-US" altLang="ja-JP" dirty="0" smtClean="0"/>
              <a:t>Hand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calculation</a:t>
            </a:r>
            <a:r>
              <a:rPr lang="ja-JP" altLang="en-US" dirty="0" smtClean="0"/>
              <a:t>でやります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Head</a:t>
            </a:r>
            <a:r>
              <a:rPr lang="ja-JP" altLang="en-US" dirty="0" smtClean="0"/>
              <a:t> </a:t>
            </a:r>
            <a:r>
              <a:rPr lang="en-US" altLang="ja-JP" dirty="0" smtClean="0"/>
              <a:t>count metric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Step2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Case1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el-GR" altLang="ja-JP" i="1" dirty="0" smtClean="0"/>
              <a:t>σ</a:t>
            </a:r>
            <a:r>
              <a:rPr lang="en-US" altLang="ja-JP" baseline="-25000" dirty="0" smtClean="0"/>
              <a:t>share</a:t>
            </a:r>
            <a:r>
              <a:rPr lang="ja-JP" altLang="en-US" dirty="0" smtClean="0"/>
              <a:t>のかわりに　 を使う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　：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内のすべての解同士の平均ユークリッド距離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目的空間，変数空間どっちでもいい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r>
              <a:rPr lang="en-US" altLang="ja-JP" dirty="0" smtClean="0"/>
              <a:t>common-constraint-satisfaction metric</a:t>
            </a:r>
          </a:p>
          <a:p>
            <a:pPr lvl="1"/>
            <a:r>
              <a:rPr lang="ja-JP" altLang="en-US" dirty="0" smtClean="0"/>
              <a:t>解</a:t>
            </a:r>
            <a:r>
              <a:rPr lang="en-US" altLang="ja-JP" dirty="0" smtClean="0"/>
              <a:t>A,B,C</a:t>
            </a:r>
            <a:r>
              <a:rPr lang="ja-JP" altLang="en-US" dirty="0" smtClean="0"/>
              <a:t>の</a:t>
            </a:r>
            <a:r>
              <a:rPr lang="ja-JP" altLang="en-US" sz="2000" b="1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満足している制約関数</a:t>
            </a:r>
            <a:r>
              <a:rPr lang="ja-JP" altLang="en-US" sz="2000" dirty="0" smtClean="0">
                <a:uFill>
                  <a:solidFill>
                    <a:srgbClr val="FF0000"/>
                  </a:solidFill>
                </a:uFill>
              </a:rPr>
              <a:t>の集合</a:t>
            </a:r>
            <a:r>
              <a:rPr lang="ja-JP" altLang="en-US" dirty="0" smtClean="0"/>
              <a:t>を</a:t>
            </a:r>
            <a:r>
              <a:rPr lang="en-US" altLang="ja-JP" dirty="0" smtClean="0"/>
              <a:t>S</a:t>
            </a:r>
            <a:r>
              <a:rPr lang="en-US" altLang="ja-JP" baseline="-25000" dirty="0" smtClean="0"/>
              <a:t>A</a:t>
            </a:r>
            <a:r>
              <a:rPr lang="en-US" altLang="ja-JP" dirty="0" smtClean="0"/>
              <a:t>,S</a:t>
            </a:r>
            <a:r>
              <a:rPr lang="en-US" altLang="ja-JP" baseline="-25000" dirty="0" smtClean="0"/>
              <a:t>B</a:t>
            </a:r>
            <a:r>
              <a:rPr lang="en-US" altLang="ja-JP" dirty="0" smtClean="0"/>
              <a:t>,S</a:t>
            </a:r>
            <a:r>
              <a:rPr lang="en-US" altLang="ja-JP" baseline="-25000" dirty="0" smtClean="0"/>
              <a:t>C</a:t>
            </a:r>
            <a:r>
              <a:rPr lang="ja-JP" altLang="en-US" dirty="0" smtClean="0"/>
              <a:t>とする</a:t>
            </a:r>
            <a:endParaRPr lang="en-US" altLang="ja-JP" dirty="0" smtClean="0"/>
          </a:p>
          <a:p>
            <a:pPr lvl="1"/>
            <a:r>
              <a:rPr lang="en-US" altLang="ja-JP" i="1" dirty="0" smtClean="0"/>
              <a:t>n</a:t>
            </a:r>
            <a:r>
              <a:rPr lang="en-US" altLang="ja-JP" baseline="-25000" dirty="0" smtClean="0"/>
              <a:t>AB</a:t>
            </a:r>
            <a:r>
              <a:rPr lang="en-US" altLang="ja-JP" dirty="0" smtClean="0"/>
              <a:t>=|S</a:t>
            </a:r>
            <a:r>
              <a:rPr lang="en-US" altLang="ja-JP" baseline="-25000" dirty="0" smtClean="0"/>
              <a:t>A</a:t>
            </a:r>
            <a:r>
              <a:rPr lang="ja-JP" altLang="en-US" dirty="0" smtClean="0"/>
              <a:t>∩</a:t>
            </a:r>
            <a:r>
              <a:rPr lang="en-US" altLang="ja-JP" dirty="0" smtClean="0"/>
              <a:t>S</a:t>
            </a:r>
            <a:r>
              <a:rPr lang="en-US" altLang="ja-JP" baseline="-25000" dirty="0" smtClean="0"/>
              <a:t>B</a:t>
            </a:r>
            <a:r>
              <a:rPr lang="en-US" altLang="ja-JP" dirty="0" smtClean="0"/>
              <a:t>|</a:t>
            </a:r>
            <a:r>
              <a:rPr lang="ja-JP" altLang="en-US" dirty="0" smtClean="0"/>
              <a:t>，</a:t>
            </a:r>
            <a:r>
              <a:rPr lang="en-US" altLang="ja-JP" i="1" dirty="0" smtClean="0"/>
              <a:t>n</a:t>
            </a:r>
            <a:r>
              <a:rPr lang="en-US" altLang="ja-JP" baseline="-25000" dirty="0" smtClean="0"/>
              <a:t>AC</a:t>
            </a:r>
            <a:r>
              <a:rPr lang="en-US" altLang="ja-JP" dirty="0" smtClean="0"/>
              <a:t>=|S</a:t>
            </a:r>
            <a:r>
              <a:rPr lang="en-US" altLang="ja-JP" baseline="-25000" dirty="0" smtClean="0"/>
              <a:t>A</a:t>
            </a:r>
            <a:r>
              <a:rPr lang="ja-JP" altLang="en-US" dirty="0" smtClean="0"/>
              <a:t>∩</a:t>
            </a:r>
            <a:r>
              <a:rPr lang="en-US" altLang="ja-JP" dirty="0" smtClean="0"/>
              <a:t>S</a:t>
            </a:r>
            <a:r>
              <a:rPr lang="en-US" altLang="ja-JP" baseline="-25000" dirty="0" smtClean="0"/>
              <a:t>C</a:t>
            </a:r>
            <a:r>
              <a:rPr lang="en-US" altLang="ja-JP" dirty="0" smtClean="0"/>
              <a:t>|</a:t>
            </a:r>
            <a:r>
              <a:rPr lang="ja-JP" altLang="en-US" dirty="0" smtClean="0"/>
              <a:t> を求め，値の小さい方を選ぶ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つまり，解</a:t>
            </a:r>
            <a:r>
              <a:rPr lang="en-US" altLang="ja-JP" dirty="0" smtClean="0"/>
              <a:t>A </a:t>
            </a:r>
            <a:r>
              <a:rPr lang="ja-JP" altLang="en-US" dirty="0" smtClean="0"/>
              <a:t>と満足する制約関数がかぶらない方が良い！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2987824" y="3212976"/>
          <a:ext cx="282225" cy="483369"/>
        </p:xfrm>
        <a:graphic>
          <a:graphicData uri="http://schemas.openxmlformats.org/presentationml/2006/ole">
            <p:oleObj spid="_x0000_s19459" name="数式" r:id="rId3" imgW="139680" imgH="190440" progId="Equation.3">
              <p:embed/>
            </p:oleObj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43608" y="3645024"/>
          <a:ext cx="252412" cy="431800"/>
        </p:xfrm>
        <a:graphic>
          <a:graphicData uri="http://schemas.openxmlformats.org/presentationml/2006/ole">
            <p:oleObj spid="_x0000_s19460" name="数式" r:id="rId4" imgW="139680" imgH="190440" progId="Equation.3">
              <p:embed/>
            </p:oleObj>
          </a:graphicData>
        </a:graphic>
      </p:graphicFrame>
      <p:sp>
        <p:nvSpPr>
          <p:cNvPr id="6" name="スライド番号プレースホル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4664"/>
            <a:ext cx="2428917" cy="979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7.6.1</a:t>
            </a:r>
            <a:r>
              <a:rPr kumimoji="1" lang="ja-JP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ja-JP" dirty="0" smtClean="0">
                <a:solidFill>
                  <a:srgbClr val="0070C0"/>
                </a:solidFill>
              </a:rPr>
              <a:t>Hand Calculations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867616"/>
            <a:ext cx="7467600" cy="4873752"/>
          </a:xfrm>
        </p:spPr>
        <p:txBody>
          <a:bodyPr numCol="2"/>
          <a:lstStyle/>
          <a:p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obj</a:t>
            </a:r>
            <a:r>
              <a:rPr kumimoji="1" lang="ja-JP" altLang="en-US" dirty="0" smtClean="0"/>
              <a:t>を作ろう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目的関数</a:t>
            </a:r>
            <a:r>
              <a:rPr lang="en-US" altLang="ja-JP" i="1" dirty="0" smtClean="0"/>
              <a:t>f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f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フロント</a:t>
            </a:r>
            <a:r>
              <a:rPr kumimoji="1" lang="en-US" altLang="ja-JP" dirty="0" smtClean="0"/>
              <a:t>:</a:t>
            </a:r>
            <a:r>
              <a:rPr kumimoji="1" lang="ja-JP" altLang="en-US" dirty="0" smtClean="0"/>
              <a:t>解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5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2</a:t>
            </a:r>
            <a:r>
              <a:rPr lang="ja-JP" altLang="en-US" dirty="0" smtClean="0"/>
              <a:t>，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6</a:t>
            </a:r>
          </a:p>
          <a:p>
            <a:pPr lvl="1"/>
            <a:r>
              <a:rPr lang="ja-JP" altLang="en-US" dirty="0" smtClean="0"/>
              <a:t>よって</a:t>
            </a:r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obj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(1,2,1,2,1,2)</a:t>
            </a:r>
          </a:p>
          <a:p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</a:p>
          <a:p>
            <a:pPr lvl="1"/>
            <a:r>
              <a:rPr lang="ja-JP" altLang="en-US" dirty="0" smtClean="0"/>
              <a:t>制約関数</a:t>
            </a:r>
            <a:r>
              <a:rPr lang="en-US" altLang="ja-JP" i="1" dirty="0" smtClean="0"/>
              <a:t>ω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ω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を用いる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5</a:t>
            </a:r>
            <a:r>
              <a:rPr lang="ja-JP" altLang="en-US" dirty="0" smtClean="0"/>
              <a:t>，</a:t>
            </a:r>
            <a:r>
              <a:rPr lang="en-US" altLang="ja-JP" dirty="0" smtClean="0"/>
              <a:t>6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2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3</a:t>
            </a:r>
          </a:p>
          <a:p>
            <a:pPr lvl="1"/>
            <a:r>
              <a:rPr lang="ja-JP" altLang="en-US" dirty="0" smtClean="0"/>
              <a:t>よって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en-US" altLang="ja-JP" dirty="0" smtClean="0"/>
              <a:t>=(2,2,3,1,1,1)</a:t>
            </a:r>
          </a:p>
          <a:p>
            <a:pPr lvl="2"/>
            <a:endParaRPr kumimoji="1" lang="en-US" altLang="ja-JP" baseline="-25000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 smtClean="0"/>
          </a:p>
          <a:p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com</a:t>
            </a:r>
          </a:p>
          <a:p>
            <a:pPr lvl="1"/>
            <a:r>
              <a:rPr lang="ja-JP" altLang="en-US" dirty="0" smtClean="0"/>
              <a:t>目的関数</a:t>
            </a:r>
            <a:r>
              <a:rPr lang="en-US" altLang="ja-JP" i="1" dirty="0" smtClean="0"/>
              <a:t>f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f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と制約関数</a:t>
            </a:r>
            <a:r>
              <a:rPr lang="en-US" altLang="ja-JP" i="1" dirty="0" smtClean="0"/>
              <a:t>ω</a:t>
            </a:r>
            <a:r>
              <a:rPr lang="en-US" altLang="ja-JP" baseline="-25000" dirty="0" smtClean="0"/>
              <a:t>1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ω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つを用いる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，</a:t>
            </a:r>
            <a:r>
              <a:rPr lang="en-US" altLang="ja-JP" dirty="0" smtClean="0"/>
              <a:t>3</a:t>
            </a:r>
            <a:r>
              <a:rPr lang="ja-JP" altLang="en-US" dirty="0" smtClean="0"/>
              <a:t>，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5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フロント</a:t>
            </a:r>
            <a:r>
              <a:rPr lang="en-US" altLang="ja-JP" dirty="0" smtClean="0"/>
              <a:t>:</a:t>
            </a:r>
            <a:r>
              <a:rPr lang="ja-JP" altLang="en-US" dirty="0" smtClean="0"/>
              <a:t>解</a:t>
            </a:r>
            <a:r>
              <a:rPr lang="en-US" altLang="ja-JP" dirty="0" smtClean="0"/>
              <a:t>6</a:t>
            </a:r>
          </a:p>
          <a:p>
            <a:pPr lvl="1"/>
            <a:r>
              <a:rPr lang="ja-JP" altLang="en-US" dirty="0" smtClean="0"/>
              <a:t>よって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en-US" altLang="ja-JP" dirty="0" smtClean="0"/>
              <a:t>=(1,1,1,1,1,2)</a:t>
            </a:r>
            <a:endParaRPr kumimoji="1" lang="en-US" altLang="ja-JP" baseline="-25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88640"/>
            <a:ext cx="1872208" cy="156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44819" y="1968224"/>
            <a:ext cx="36436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/>
        </p:nvSpPr>
        <p:spPr>
          <a:xfrm>
            <a:off x="6300192" y="2256256"/>
            <a:ext cx="720080" cy="13681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483768" y="196822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1475656" y="3840432"/>
            <a:ext cx="288032" cy="288032"/>
          </a:xfrm>
          <a:prstGeom prst="ellipse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092280" y="2256256"/>
            <a:ext cx="720080" cy="1368152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5148064" y="3912440"/>
            <a:ext cx="288032" cy="288032"/>
          </a:xfrm>
          <a:prstGeom prst="ellipse">
            <a:avLst/>
          </a:prstGeom>
          <a:noFill/>
          <a:ln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28184" y="2184248"/>
            <a:ext cx="1656184" cy="1512168"/>
          </a:xfrm>
          <a:prstGeom prst="rect">
            <a:avLst/>
          </a:prstGeom>
          <a:noFill/>
          <a:ln w="190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9512" y="4869160"/>
            <a:ext cx="1008112" cy="46166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つまり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実行可能解</a:t>
            </a:r>
            <a:endParaRPr kumimoji="1" lang="ja-JP" altLang="en-US" sz="1200" dirty="0"/>
          </a:p>
        </p:txBody>
      </p:sp>
      <p:sp>
        <p:nvSpPr>
          <p:cNvPr id="16" name="フリーフォーム 15"/>
          <p:cNvSpPr/>
          <p:nvPr/>
        </p:nvSpPr>
        <p:spPr>
          <a:xfrm>
            <a:off x="834013" y="4662435"/>
            <a:ext cx="442128" cy="211016"/>
          </a:xfrm>
          <a:custGeom>
            <a:avLst/>
            <a:gdLst>
              <a:gd name="connsiteX0" fmla="*/ 0 w 442128"/>
              <a:gd name="connsiteY0" fmla="*/ 211016 h 211016"/>
              <a:gd name="connsiteX1" fmla="*/ 40194 w 442128"/>
              <a:gd name="connsiteY1" fmla="*/ 120580 h 211016"/>
              <a:gd name="connsiteX2" fmla="*/ 70339 w 442128"/>
              <a:gd name="connsiteY2" fmla="*/ 110532 h 211016"/>
              <a:gd name="connsiteX3" fmla="*/ 100484 w 442128"/>
              <a:gd name="connsiteY3" fmla="*/ 80387 h 211016"/>
              <a:gd name="connsiteX4" fmla="*/ 190919 w 442128"/>
              <a:gd name="connsiteY4" fmla="*/ 120580 h 211016"/>
              <a:gd name="connsiteX5" fmla="*/ 180871 w 442128"/>
              <a:gd name="connsiteY5" fmla="*/ 170822 h 211016"/>
              <a:gd name="connsiteX6" fmla="*/ 130629 w 442128"/>
              <a:gd name="connsiteY6" fmla="*/ 130629 h 211016"/>
              <a:gd name="connsiteX7" fmla="*/ 140677 w 442128"/>
              <a:gd name="connsiteY7" fmla="*/ 40194 h 211016"/>
              <a:gd name="connsiteX8" fmla="*/ 200967 w 442128"/>
              <a:gd name="connsiteY8" fmla="*/ 0 h 211016"/>
              <a:gd name="connsiteX9" fmla="*/ 442128 w 442128"/>
              <a:gd name="connsiteY9" fmla="*/ 10049 h 21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128" h="211016">
                <a:moveTo>
                  <a:pt x="0" y="211016"/>
                </a:moveTo>
                <a:cubicBezTo>
                  <a:pt x="6141" y="192593"/>
                  <a:pt x="18479" y="137952"/>
                  <a:pt x="40194" y="120580"/>
                </a:cubicBezTo>
                <a:cubicBezTo>
                  <a:pt x="48465" y="113963"/>
                  <a:pt x="60291" y="113881"/>
                  <a:pt x="70339" y="110532"/>
                </a:cubicBezTo>
                <a:cubicBezTo>
                  <a:pt x="80387" y="100484"/>
                  <a:pt x="86549" y="83174"/>
                  <a:pt x="100484" y="80387"/>
                </a:cubicBezTo>
                <a:cubicBezTo>
                  <a:pt x="166180" y="67248"/>
                  <a:pt x="166147" y="83423"/>
                  <a:pt x="190919" y="120580"/>
                </a:cubicBezTo>
                <a:cubicBezTo>
                  <a:pt x="187570" y="137327"/>
                  <a:pt x="192948" y="158745"/>
                  <a:pt x="180871" y="170822"/>
                </a:cubicBezTo>
                <a:cubicBezTo>
                  <a:pt x="161456" y="190237"/>
                  <a:pt x="131304" y="131641"/>
                  <a:pt x="130629" y="130629"/>
                </a:cubicBezTo>
                <a:cubicBezTo>
                  <a:pt x="133978" y="100484"/>
                  <a:pt x="126297" y="66899"/>
                  <a:pt x="140677" y="40194"/>
                </a:cubicBezTo>
                <a:cubicBezTo>
                  <a:pt x="152128" y="18928"/>
                  <a:pt x="200967" y="0"/>
                  <a:pt x="200967" y="0"/>
                </a:cubicBezTo>
                <a:lnTo>
                  <a:pt x="442128" y="10049"/>
                </a:lnTo>
              </a:path>
            </a:pathLst>
          </a:cu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スライド番号プレースホルダ 1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1043608" y="3573016"/>
            <a:ext cx="6048672" cy="172819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859216" cy="6069288"/>
          </a:xfrm>
        </p:spPr>
        <p:txBody>
          <a:bodyPr/>
          <a:lstStyle/>
          <a:p>
            <a:r>
              <a:rPr kumimoji="1" lang="en-US" altLang="ja-JP" dirty="0" smtClean="0"/>
              <a:t>Step1</a:t>
            </a:r>
            <a:r>
              <a:rPr kumimoji="1" lang="ja-JP" altLang="en-US" dirty="0" smtClean="0"/>
              <a:t>：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ja-JP" altLang="en-US" dirty="0" smtClean="0"/>
              <a:t>がランク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で実行可能な解を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に入れる</a:t>
            </a:r>
            <a:endParaRPr lang="en-US" altLang="ja-JP" i="1" dirty="0" smtClean="0"/>
          </a:p>
          <a:p>
            <a:pPr lvl="1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en-US" altLang="ja-JP" dirty="0" smtClean="0"/>
              <a:t>=(1,1,1,</a:t>
            </a:r>
            <a:r>
              <a:rPr lang="en-US" altLang="ja-JP" dirty="0" smtClean="0">
                <a:uFill>
                  <a:solidFill>
                    <a:srgbClr val="FF99FF"/>
                  </a:solidFill>
                </a:uFill>
              </a:rPr>
              <a:t>1,1,</a:t>
            </a:r>
            <a:r>
              <a:rPr lang="en-US" altLang="ja-JP" dirty="0" smtClean="0"/>
              <a:t>2)</a:t>
            </a:r>
            <a:r>
              <a:rPr lang="ja-JP" altLang="en-US" dirty="0" smtClean="0"/>
              <a:t>より，解</a:t>
            </a:r>
            <a:r>
              <a:rPr lang="en-US" altLang="ja-JP" dirty="0" smtClean="0"/>
              <a:t>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，</a:t>
            </a:r>
            <a:r>
              <a:rPr lang="en-US" altLang="ja-JP" dirty="0" smtClean="0"/>
              <a:t>3</a:t>
            </a:r>
            <a:r>
              <a:rPr lang="ja-JP" altLang="en-US" dirty="0" smtClean="0"/>
              <a:t>，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5</a:t>
            </a:r>
            <a:r>
              <a:rPr lang="ja-JP" altLang="en-US" dirty="0" smtClean="0"/>
              <a:t>のうち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　実行可能解は解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5</a:t>
            </a:r>
            <a:r>
              <a:rPr lang="ja-JP" altLang="en-US" dirty="0" smtClean="0"/>
              <a:t>なので</a:t>
            </a:r>
            <a:endParaRPr lang="en-US" altLang="ja-JP" dirty="0" smtClean="0"/>
          </a:p>
          <a:p>
            <a:pPr lvl="1">
              <a:buNone/>
            </a:pPr>
            <a:r>
              <a:rPr kumimoji="1" lang="en-US" altLang="ja-JP" sz="2400" dirty="0" smtClean="0"/>
              <a:t>	</a:t>
            </a:r>
            <a:r>
              <a:rPr kumimoji="1" lang="ja-JP" altLang="en-US" sz="2400" dirty="0" smtClean="0"/>
              <a:t>　　　</a:t>
            </a:r>
            <a:r>
              <a:rPr kumimoji="1" lang="en-US" altLang="ja-JP" sz="2400" dirty="0" smtClean="0"/>
              <a:t>	</a:t>
            </a:r>
            <a:r>
              <a:rPr kumimoji="1" lang="en-US" altLang="ja-JP" sz="2800" dirty="0" smtClean="0"/>
              <a:t>P’ ={4</a:t>
            </a:r>
            <a:r>
              <a:rPr kumimoji="1" lang="ja-JP" altLang="en-US" sz="2800" dirty="0" smtClean="0"/>
              <a:t>，</a:t>
            </a:r>
            <a:r>
              <a:rPr kumimoji="1" lang="en-US" altLang="ja-JP" sz="2800" dirty="0" smtClean="0"/>
              <a:t>5}</a:t>
            </a:r>
          </a:p>
          <a:p>
            <a:pPr lvl="1"/>
            <a:r>
              <a:rPr lang="en-US" altLang="ja-JP" sz="2000" dirty="0" smtClean="0"/>
              <a:t>|</a:t>
            </a:r>
            <a:r>
              <a:rPr kumimoji="1" lang="en-US" altLang="ja-JP" sz="2000" dirty="0" smtClean="0"/>
              <a:t>P’|</a:t>
            </a:r>
            <a:r>
              <a:rPr kumimoji="1" lang="ja-JP" altLang="en-US" sz="2000" dirty="0" smtClean="0"/>
              <a:t>＜</a:t>
            </a:r>
            <a:r>
              <a:rPr kumimoji="1" lang="en-US" altLang="ja-JP" sz="2000" dirty="0" smtClean="0"/>
              <a:t>population</a:t>
            </a:r>
            <a:r>
              <a:rPr kumimoji="1" lang="ja-JP" altLang="en-US" sz="2000" dirty="0" smtClean="0"/>
              <a:t>数＝６なので </a:t>
            </a:r>
            <a:r>
              <a:rPr kumimoji="1" lang="en-US" altLang="ja-JP" sz="2000" dirty="0" smtClean="0"/>
              <a:t>Step2</a:t>
            </a:r>
            <a:r>
              <a:rPr kumimoji="1" lang="ja-JP" altLang="en-US" sz="2000" dirty="0" smtClean="0"/>
              <a:t>へ</a:t>
            </a:r>
            <a:endParaRPr kumimoji="1" lang="en-US" altLang="ja-JP" sz="2000" dirty="0" smtClean="0"/>
          </a:p>
          <a:p>
            <a:pPr lvl="1">
              <a:buNone/>
            </a:pPr>
            <a:r>
              <a:rPr kumimoji="1" lang="ja-JP" altLang="en-US" sz="1200" dirty="0" smtClean="0"/>
              <a:t>　</a:t>
            </a:r>
            <a:endParaRPr kumimoji="1" lang="en-US" altLang="ja-JP" sz="1200" dirty="0" smtClean="0"/>
          </a:p>
          <a:p>
            <a:r>
              <a:rPr lang="en-US" altLang="ja-JP" dirty="0" smtClean="0"/>
              <a:t>Step2</a:t>
            </a:r>
          </a:p>
          <a:p>
            <a:pPr lvl="1"/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obj</a:t>
            </a:r>
            <a:r>
              <a:rPr lang="ja-JP" altLang="en-US" dirty="0" smtClean="0"/>
              <a:t>から</a:t>
            </a:r>
            <a:r>
              <a:rPr kumimoji="1" lang="ja-JP" altLang="en-US" dirty="0" smtClean="0"/>
              <a:t>解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を選ぶ</a:t>
            </a:r>
            <a:endParaRPr kumimoji="1" lang="en-US" altLang="ja-JP" dirty="0" smtClean="0"/>
          </a:p>
          <a:p>
            <a:pPr lvl="2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obj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(1,2,1,2,1,2)</a:t>
            </a:r>
            <a:r>
              <a:rPr lang="ja-JP" altLang="en-US" dirty="0" smtClean="0"/>
              <a:t>　⇒　ランクをひっくり返す</a:t>
            </a:r>
            <a:r>
              <a:rPr lang="en-US" altLang="ja-JP" dirty="0" smtClean="0"/>
              <a:t>(2,1,2,1,2,1)</a:t>
            </a:r>
          </a:p>
          <a:p>
            <a:pPr lvl="2"/>
            <a:r>
              <a:rPr kumimoji="1" lang="ja-JP" altLang="en-US" dirty="0" smtClean="0"/>
              <a:t>ランクの値を足す：２＋１＋２＋１＋２＋１</a:t>
            </a:r>
            <a:r>
              <a:rPr kumimoji="1" lang="en-US" altLang="ja-JP" dirty="0" smtClean="0"/>
              <a:t>=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>
                <a:solidFill>
                  <a:srgbClr val="0070C0"/>
                </a:solidFill>
              </a:rPr>
              <a:t>９</a:t>
            </a:r>
            <a:endParaRPr kumimoji="1" lang="en-US" altLang="ja-JP" dirty="0" smtClean="0">
              <a:solidFill>
                <a:srgbClr val="0070C0"/>
              </a:solidFill>
            </a:endParaRPr>
          </a:p>
          <a:p>
            <a:pPr lvl="2"/>
            <a:r>
              <a:rPr lang="ja-JP" altLang="en-US" dirty="0" smtClean="0"/>
              <a:t>確率ベクトル</a:t>
            </a:r>
            <a:r>
              <a:rPr lang="en-US" altLang="ja-JP" b="1" i="1" dirty="0" smtClean="0"/>
              <a:t>p</a:t>
            </a:r>
            <a:r>
              <a:rPr lang="en-US" altLang="ja-JP" baseline="-25000" dirty="0" smtClean="0"/>
              <a:t>obj</a:t>
            </a:r>
            <a:r>
              <a:rPr lang="en-US" altLang="ja-JP" dirty="0" smtClean="0"/>
              <a:t>=(2/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,1/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, 2/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,1/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, 2/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,1/</a:t>
            </a:r>
            <a:r>
              <a:rPr lang="en-US" altLang="ja-JP" dirty="0" smtClean="0">
                <a:solidFill>
                  <a:srgbClr val="0070C0"/>
                </a:solidFill>
              </a:rPr>
              <a:t>9</a:t>
            </a:r>
            <a:r>
              <a:rPr lang="en-US" altLang="ja-JP" dirty="0" smtClean="0"/>
              <a:t>)</a:t>
            </a:r>
            <a:r>
              <a:rPr lang="en-US" altLang="ja-JP" baseline="30000" dirty="0" smtClean="0"/>
              <a:t>T</a:t>
            </a:r>
            <a:r>
              <a:rPr lang="ja-JP" altLang="en-US" dirty="0" smtClean="0"/>
              <a:t>を作る</a:t>
            </a:r>
            <a:endParaRPr lang="en-US" altLang="ja-JP" baseline="30000" dirty="0" smtClean="0"/>
          </a:p>
          <a:p>
            <a:pPr lvl="2"/>
            <a:r>
              <a:rPr lang="ja-JP" altLang="en-US" dirty="0" smtClean="0"/>
              <a:t>さらにこうする！ </a:t>
            </a:r>
            <a:r>
              <a:rPr lang="en-US" altLang="ja-JP" b="1" i="1" dirty="0" smtClean="0"/>
              <a:t>P</a:t>
            </a:r>
            <a:r>
              <a:rPr lang="en-US" altLang="ja-JP" baseline="-25000" dirty="0" smtClean="0"/>
              <a:t>obj</a:t>
            </a:r>
            <a:r>
              <a:rPr lang="en-US" altLang="ja-JP" dirty="0" smtClean="0"/>
              <a:t>=(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/9,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en-US" altLang="ja-JP" dirty="0" smtClean="0"/>
              <a:t>/9, </a:t>
            </a:r>
            <a:r>
              <a:rPr lang="en-US" altLang="ja-JP" dirty="0" smtClean="0">
                <a:solidFill>
                  <a:srgbClr val="FF0000"/>
                </a:solidFill>
              </a:rPr>
              <a:t>5</a:t>
            </a:r>
            <a:r>
              <a:rPr lang="en-US" altLang="ja-JP" dirty="0" smtClean="0"/>
              <a:t>/9,</a:t>
            </a:r>
            <a:r>
              <a:rPr lang="en-US" altLang="ja-JP" dirty="0" smtClean="0">
                <a:solidFill>
                  <a:srgbClr val="FF0000"/>
                </a:solidFill>
              </a:rPr>
              <a:t>6</a:t>
            </a:r>
            <a:r>
              <a:rPr lang="en-US" altLang="ja-JP" dirty="0" smtClean="0"/>
              <a:t>/9, </a:t>
            </a:r>
            <a:r>
              <a:rPr lang="en-US" altLang="ja-JP" dirty="0" smtClean="0">
                <a:solidFill>
                  <a:srgbClr val="FF0000"/>
                </a:solidFill>
              </a:rPr>
              <a:t>8</a:t>
            </a:r>
            <a:r>
              <a:rPr lang="en-US" altLang="ja-JP" dirty="0" smtClean="0"/>
              <a:t>/9,</a:t>
            </a:r>
            <a:r>
              <a:rPr lang="en-US" altLang="ja-JP" dirty="0" smtClean="0">
                <a:solidFill>
                  <a:srgbClr val="FF0000"/>
                </a:solidFill>
              </a:rPr>
              <a:t>9</a:t>
            </a:r>
            <a:r>
              <a:rPr lang="en-US" altLang="ja-JP" dirty="0" smtClean="0"/>
              <a:t>/9)</a:t>
            </a:r>
            <a:r>
              <a:rPr lang="en-US" altLang="ja-JP" baseline="30000" dirty="0" smtClean="0"/>
              <a:t>T</a:t>
            </a:r>
          </a:p>
          <a:p>
            <a:pPr lvl="2"/>
            <a:r>
              <a:rPr lang="ja-JP" altLang="en-US" dirty="0" smtClean="0"/>
              <a:t>すると，ランダムな値</a:t>
            </a:r>
            <a:r>
              <a:rPr lang="en-US" altLang="ja-JP" dirty="0" smtClean="0"/>
              <a:t>(</a:t>
            </a:r>
            <a:r>
              <a:rPr lang="ja-JP" altLang="en-US" dirty="0" smtClean="0"/>
              <a:t>０～１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でルーレット選択出来る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r>
              <a:rPr lang="ja-JP" altLang="en-US" dirty="0" smtClean="0"/>
              <a:t>ランダムナンバーが</a:t>
            </a:r>
            <a:r>
              <a:rPr lang="en-US" altLang="ja-JP" dirty="0" smtClean="0"/>
              <a:t>0.252</a:t>
            </a:r>
            <a:r>
              <a:rPr lang="ja-JP" altLang="en-US" dirty="0" smtClean="0"/>
              <a:t>だったら，</a:t>
            </a:r>
            <a:r>
              <a:rPr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解２</a:t>
            </a:r>
            <a:r>
              <a:rPr lang="ja-JP" altLang="en-US" dirty="0" smtClean="0"/>
              <a:t>が選択される</a:t>
            </a:r>
            <a:endParaRPr kumimoji="1" lang="ja-JP" altLang="en-US" baseline="30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72200" y="1124744"/>
            <a:ext cx="191430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en-US" altLang="ja-JP" dirty="0" smtClean="0"/>
              <a:t>=(1,1,1,</a:t>
            </a:r>
            <a:r>
              <a:rPr lang="en-US" altLang="ja-JP" dirty="0" smtClean="0">
                <a:uFill>
                  <a:solidFill>
                    <a:srgbClr val="FF99FF"/>
                  </a:solidFill>
                </a:uFill>
              </a:rPr>
              <a:t>1,1,</a:t>
            </a:r>
            <a:r>
              <a:rPr lang="en-US" altLang="ja-JP" dirty="0" smtClean="0"/>
              <a:t>2) </a:t>
            </a:r>
          </a:p>
          <a:p>
            <a:r>
              <a:rPr lang="en-US" altLang="ja-JP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baseline="-25000" dirty="0" smtClean="0"/>
              <a:t> </a:t>
            </a:r>
            <a:r>
              <a:rPr lang="en-US" altLang="ja-JP" dirty="0" smtClean="0"/>
              <a:t>=</a:t>
            </a:r>
            <a:r>
              <a:rPr lang="ja-JP" altLang="en-US" dirty="0" smtClean="0"/>
              <a:t> </a:t>
            </a:r>
            <a:r>
              <a:rPr lang="en-US" altLang="ja-JP" dirty="0" smtClean="0"/>
              <a:t>(2,2,3,1,1,1)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9752" y="6237312"/>
            <a:ext cx="4305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smtClean="0"/>
              <a:t>P</a:t>
            </a:r>
            <a:r>
              <a:rPr lang="en-US" altLang="ja-JP" baseline="-25000" dirty="0" smtClean="0"/>
              <a:t>obj</a:t>
            </a:r>
            <a:r>
              <a:rPr lang="en-US" altLang="ja-JP" dirty="0" smtClean="0"/>
              <a:t>=(</a:t>
            </a:r>
            <a:r>
              <a:rPr lang="ja-JP" altLang="en-US" dirty="0" smtClean="0"/>
              <a:t>　</a:t>
            </a:r>
            <a:r>
              <a:rPr lang="en-US" altLang="ja-JP" dirty="0" smtClean="0"/>
              <a:t>2/9,</a:t>
            </a:r>
            <a:r>
              <a:rPr lang="ja-JP" altLang="en-US" dirty="0" smtClean="0"/>
              <a:t>　　　</a:t>
            </a:r>
            <a:r>
              <a:rPr lang="en-US" altLang="ja-JP" dirty="0" smtClean="0"/>
              <a:t>3/9,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 5/9,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6/9, 8/9,9/9)</a:t>
            </a:r>
            <a:r>
              <a:rPr lang="en-US" altLang="ja-JP" baseline="30000" dirty="0" smtClean="0"/>
              <a:t>T</a:t>
            </a:r>
          </a:p>
          <a:p>
            <a:r>
              <a:rPr lang="ja-JP" altLang="en-US" baseline="30000" dirty="0" smtClean="0"/>
              <a:t>　　　　　　　　＝</a:t>
            </a:r>
            <a:r>
              <a:rPr lang="en-US" altLang="ja-JP" baseline="30000" dirty="0" smtClean="0"/>
              <a:t>0.222</a:t>
            </a:r>
            <a:r>
              <a:rPr lang="ja-JP" altLang="en-US" baseline="30000" dirty="0" smtClean="0"/>
              <a:t>　　　＝</a:t>
            </a:r>
            <a:r>
              <a:rPr lang="en-US" altLang="ja-JP" baseline="30000" dirty="0" smtClean="0"/>
              <a:t>0.333</a:t>
            </a:r>
            <a:r>
              <a:rPr lang="ja-JP" altLang="en-US" baseline="30000" dirty="0" smtClean="0"/>
              <a:t>　　　＝</a:t>
            </a:r>
            <a:r>
              <a:rPr lang="en-US" altLang="ja-JP" baseline="30000" dirty="0" smtClean="0"/>
              <a:t>0.555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>
            <a:off x="3491880" y="6093296"/>
            <a:ext cx="21602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35896" y="5877272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/>
              <a:t>この辺</a:t>
            </a:r>
            <a:endParaRPr kumimoji="1" lang="ja-JP" altLang="en-US" sz="1100" dirty="0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7467600" cy="4176464"/>
          </a:xfrm>
        </p:spPr>
        <p:txBody>
          <a:bodyPr/>
          <a:lstStyle/>
          <a:p>
            <a:pPr lvl="1"/>
            <a:r>
              <a:rPr kumimoji="1"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dirty="0" smtClean="0"/>
              <a:t>から解</a:t>
            </a:r>
            <a:r>
              <a:rPr lang="en-US" altLang="ja-JP" dirty="0" smtClean="0"/>
              <a:t>B</a:t>
            </a:r>
            <a:r>
              <a:rPr lang="ja-JP" altLang="en-US" dirty="0" smtClean="0"/>
              <a:t>，</a:t>
            </a:r>
            <a:r>
              <a:rPr lang="en-US" altLang="ja-JP" dirty="0" smtClean="0"/>
              <a:t>C</a:t>
            </a:r>
            <a:r>
              <a:rPr lang="ja-JP" altLang="en-US" dirty="0" smtClean="0"/>
              <a:t>を選ぶ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同様にして</a:t>
            </a:r>
            <a:r>
              <a:rPr kumimoji="1" lang="en-US" altLang="ja-JP" dirty="0" smtClean="0"/>
              <a:t>…</a:t>
            </a:r>
            <a:r>
              <a:rPr kumimoji="1" lang="en-US" altLang="ja-JP" b="1" i="1" dirty="0" smtClean="0"/>
              <a:t>p</a:t>
            </a:r>
            <a:r>
              <a:rPr kumimoji="1" lang="en-US" altLang="ja-JP" baseline="-25000" dirty="0" smtClean="0"/>
              <a:t>con</a:t>
            </a:r>
            <a:r>
              <a:rPr kumimoji="1" lang="en-US" altLang="ja-JP" dirty="0" smtClean="0"/>
              <a:t>=(2/14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2/14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1/14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3/14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3/14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3/14)</a:t>
            </a:r>
          </a:p>
          <a:p>
            <a:pPr lvl="2"/>
            <a:r>
              <a:rPr lang="ja-JP" altLang="en-US" dirty="0" smtClean="0"/>
              <a:t>結果，解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と解</a:t>
            </a:r>
            <a:r>
              <a:rPr lang="en-US" altLang="ja-JP" dirty="0" smtClean="0"/>
              <a:t>3</a:t>
            </a:r>
            <a:r>
              <a:rPr lang="ja-JP" altLang="en-US" dirty="0" smtClean="0"/>
              <a:t>が選択されたとする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解</a:t>
            </a:r>
            <a:r>
              <a:rPr kumimoji="1" lang="en-US" altLang="ja-JP" dirty="0" smtClean="0"/>
              <a:t>B,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のどちらかを選ぶ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解１も３も実行不可能解（</a:t>
            </a:r>
            <a:r>
              <a:rPr lang="en-US" altLang="ja-JP" dirty="0" smtClean="0"/>
              <a:t>Case2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→</a:t>
            </a:r>
            <a:r>
              <a:rPr kumimoji="1" lang="en-US" altLang="ja-JP" b="1" i="1" dirty="0" smtClean="0"/>
              <a:t>R</a:t>
            </a:r>
            <a:r>
              <a:rPr kumimoji="1" lang="en-US" altLang="ja-JP" baseline="-25000" dirty="0" smtClean="0"/>
              <a:t>con</a:t>
            </a:r>
            <a:r>
              <a:rPr kumimoji="1" lang="ja-JP" altLang="en-US" dirty="0" smtClean="0"/>
              <a:t>のランクの良い方  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en-US" altLang="ja-JP" dirty="0" smtClean="0"/>
              <a:t>=(</a:t>
            </a:r>
            <a:r>
              <a:rPr lang="en-US" altLang="ja-JP" b="1" dirty="0" smtClean="0"/>
              <a:t>2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2,</a:t>
            </a:r>
            <a:r>
              <a:rPr lang="en-US" altLang="ja-JP" b="1" dirty="0" smtClean="0"/>
              <a:t>3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</a:rPr>
              <a:t>1,1,1</a:t>
            </a:r>
            <a:r>
              <a:rPr lang="en-US" altLang="ja-JP" dirty="0" smtClean="0"/>
              <a:t>)</a:t>
            </a:r>
          </a:p>
          <a:p>
            <a:pPr lvl="2"/>
            <a:r>
              <a:rPr kumimoji="1" lang="ja-JP" altLang="en-US" dirty="0" smtClean="0"/>
              <a:t>⇒</a:t>
            </a:r>
            <a:r>
              <a:rPr kumimoji="1" lang="ja-JP" altLang="en-US" sz="2000" dirty="0" smtClean="0">
                <a:solidFill>
                  <a:schemeClr val="accent3">
                    <a:lumMod val="75000"/>
                  </a:schemeClr>
                </a:solidFill>
              </a:rPr>
              <a:t>解１</a:t>
            </a:r>
            <a:r>
              <a:rPr kumimoji="1" lang="ja-JP" altLang="en-US" dirty="0" smtClean="0"/>
              <a:t>を選択</a:t>
            </a:r>
            <a:endParaRPr kumimoji="1" lang="en-US" altLang="ja-JP" dirty="0" smtClean="0"/>
          </a:p>
          <a:p>
            <a:pPr lvl="1"/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解２</a:t>
            </a:r>
            <a:r>
              <a:rPr lang="ja-JP" altLang="en-US" dirty="0" smtClean="0"/>
              <a:t>と</a:t>
            </a:r>
            <a:r>
              <a:rPr lang="ja-JP" altLang="en-US" dirty="0" smtClean="0">
                <a:solidFill>
                  <a:schemeClr val="accent3">
                    <a:lumMod val="75000"/>
                  </a:schemeClr>
                </a:solidFill>
              </a:rPr>
              <a:t>解</a:t>
            </a:r>
            <a:r>
              <a:rPr lang="en-US" altLang="ja-JP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ja-JP" altLang="en-US" dirty="0" smtClean="0"/>
              <a:t>と，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つを親として作った２つの子供を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に入れる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pPr lvl="1">
              <a:buNone/>
            </a:pPr>
            <a:r>
              <a:rPr lang="ja-JP" altLang="en-US" sz="2400" dirty="0" smtClean="0"/>
              <a:t>これを</a:t>
            </a:r>
            <a:r>
              <a:rPr lang="en-US" altLang="ja-JP" sz="2400" dirty="0" smtClean="0"/>
              <a:t>population</a:t>
            </a:r>
            <a:r>
              <a:rPr lang="ja-JP" altLang="en-US" sz="2400" dirty="0" smtClean="0"/>
              <a:t>数が満たされるまでやる</a:t>
            </a:r>
            <a:endParaRPr kumimoji="1" lang="en-US" altLang="ja-JP" sz="2400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7.6.2</a:t>
            </a:r>
            <a:r>
              <a:rPr kumimoji="1" lang="ja-JP" altLang="en-US" dirty="0" smtClean="0">
                <a:solidFill>
                  <a:srgbClr val="0070C0"/>
                </a:solidFill>
              </a:rPr>
              <a:t>　</a:t>
            </a:r>
            <a:r>
              <a:rPr kumimoji="1" lang="en-US" altLang="ja-JP" dirty="0" smtClean="0">
                <a:solidFill>
                  <a:srgbClr val="0070C0"/>
                </a:solidFill>
              </a:rPr>
              <a:t>Computational Complexity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827584" y="1628800"/>
            <a:ext cx="7467600" cy="4873752"/>
          </a:xfrm>
        </p:spPr>
        <p:txBody>
          <a:bodyPr/>
          <a:lstStyle/>
          <a:p>
            <a:r>
              <a:rPr kumimoji="1" lang="ja-JP" altLang="en-US" dirty="0" smtClean="0"/>
              <a:t>ランク付け </a:t>
            </a:r>
            <a:r>
              <a:rPr kumimoji="1" lang="en-US" altLang="ja-JP" dirty="0" smtClean="0"/>
              <a:t>О</a:t>
            </a:r>
            <a:r>
              <a:rPr lang="en-US" altLang="ja-JP" dirty="0" smtClean="0"/>
              <a:t>((</a:t>
            </a:r>
            <a:r>
              <a:rPr lang="en-US" altLang="ja-JP" i="1" dirty="0" smtClean="0"/>
              <a:t>M</a:t>
            </a:r>
            <a:r>
              <a:rPr lang="en-US" altLang="ja-JP" dirty="0" smtClean="0"/>
              <a:t>+</a:t>
            </a:r>
            <a:r>
              <a:rPr lang="en-US" altLang="ja-JP" i="1" dirty="0" smtClean="0"/>
              <a:t>J</a:t>
            </a:r>
            <a:r>
              <a:rPr lang="en-US" altLang="ja-JP" dirty="0" smtClean="0"/>
              <a:t>)</a:t>
            </a:r>
            <a:r>
              <a:rPr lang="en-US" altLang="ja-JP" i="1" dirty="0" smtClean="0"/>
              <a:t>N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確率ベクトル</a:t>
            </a:r>
            <a:r>
              <a:rPr lang="en-US" altLang="ja-JP" b="1" i="1" dirty="0" smtClean="0"/>
              <a:t>P</a:t>
            </a:r>
            <a:r>
              <a:rPr lang="ja-JP" altLang="en-US" dirty="0" smtClean="0"/>
              <a:t>から解を選ぶ </a:t>
            </a:r>
            <a:r>
              <a:rPr lang="en-US" altLang="ja-JP" dirty="0" smtClean="0"/>
              <a:t>O(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)</a:t>
            </a:r>
          </a:p>
          <a:p>
            <a:r>
              <a:rPr lang="en-US" altLang="ja-JP" i="1" dirty="0" smtClean="0"/>
              <a:t>d</a:t>
            </a:r>
            <a:r>
              <a:rPr lang="ja-JP" altLang="en-US" dirty="0" smtClean="0"/>
              <a:t>の計算　</a:t>
            </a:r>
            <a:r>
              <a:rPr lang="en-US" altLang="ja-JP" dirty="0" smtClean="0"/>
              <a:t> O(</a:t>
            </a:r>
            <a:r>
              <a:rPr lang="en-US" altLang="ja-JP" i="1" dirty="0" smtClean="0"/>
              <a:t>N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Head-count</a:t>
            </a:r>
            <a:r>
              <a:rPr lang="ja-JP" altLang="en-US" dirty="0" smtClean="0"/>
              <a:t>のとこで　</a:t>
            </a:r>
            <a:r>
              <a:rPr lang="en-US" altLang="ja-JP" dirty="0" smtClean="0"/>
              <a:t>O(</a:t>
            </a:r>
            <a:r>
              <a:rPr lang="en-US" altLang="ja-JP" i="1" dirty="0" smtClean="0"/>
              <a:t>N</a:t>
            </a:r>
            <a:r>
              <a:rPr lang="en-US" altLang="ja-JP" dirty="0" smtClean="0"/>
              <a:t>)</a:t>
            </a:r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sz="2800" dirty="0" smtClean="0"/>
              <a:t>　　　　　全体では </a:t>
            </a:r>
            <a:r>
              <a:rPr lang="en-US" altLang="ja-JP" sz="2800" dirty="0" smtClean="0"/>
              <a:t>О((</a:t>
            </a:r>
            <a:r>
              <a:rPr lang="en-US" altLang="ja-JP" sz="2800" i="1" dirty="0" smtClean="0"/>
              <a:t>M</a:t>
            </a:r>
            <a:r>
              <a:rPr lang="en-US" altLang="ja-JP" sz="2800" dirty="0" smtClean="0"/>
              <a:t>+</a:t>
            </a:r>
            <a:r>
              <a:rPr lang="en-US" altLang="ja-JP" sz="2800" i="1" dirty="0" smtClean="0"/>
              <a:t>J</a:t>
            </a:r>
            <a:r>
              <a:rPr lang="en-US" altLang="ja-JP" sz="2800" dirty="0" smtClean="0"/>
              <a:t>)</a:t>
            </a:r>
            <a:r>
              <a:rPr lang="en-US" altLang="ja-JP" sz="2800" i="1" dirty="0" smtClean="0"/>
              <a:t>N</a:t>
            </a:r>
            <a:r>
              <a:rPr lang="en-US" altLang="ja-JP" sz="2800" baseline="30000" dirty="0" smtClean="0"/>
              <a:t>2</a:t>
            </a:r>
            <a:r>
              <a:rPr lang="en-US" altLang="ja-JP" sz="2800" dirty="0" smtClean="0"/>
              <a:t>)</a:t>
            </a:r>
          </a:p>
          <a:p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115616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6156176" y="263691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M</a:t>
            </a:r>
            <a:r>
              <a:rPr lang="en-US" altLang="zh-CN" dirty="0" smtClean="0"/>
              <a:t>:</a:t>
            </a:r>
            <a:r>
              <a:rPr lang="zh-CN" altLang="en-US" dirty="0" smtClean="0"/>
              <a:t>目的数</a:t>
            </a:r>
          </a:p>
          <a:p>
            <a:r>
              <a:rPr lang="en-US" altLang="zh-CN" i="1" dirty="0" smtClean="0"/>
              <a:t>J  </a:t>
            </a:r>
            <a:r>
              <a:rPr lang="en-US" altLang="zh-CN" dirty="0" smtClean="0"/>
              <a:t>:</a:t>
            </a:r>
            <a:r>
              <a:rPr lang="zh-CN" altLang="en-US" dirty="0" smtClean="0"/>
              <a:t>制約数</a:t>
            </a:r>
          </a:p>
          <a:p>
            <a:r>
              <a:rPr lang="en-US" altLang="zh-CN" i="1" dirty="0" smtClean="0"/>
              <a:t>N</a:t>
            </a:r>
            <a:r>
              <a:rPr lang="zh-CN" altLang="en-US" dirty="0" smtClean="0"/>
              <a:t>：個体数</a:t>
            </a:r>
            <a:endParaRPr lang="zh-CN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7.6.3</a:t>
            </a:r>
            <a:r>
              <a:rPr kumimoji="1" lang="ja-JP" altLang="en-US" dirty="0" smtClean="0">
                <a:solidFill>
                  <a:srgbClr val="0070C0"/>
                </a:solidFill>
              </a:rPr>
              <a:t>　</a:t>
            </a:r>
            <a:r>
              <a:rPr kumimoji="1" lang="en-US" altLang="ja-JP" dirty="0" smtClean="0">
                <a:solidFill>
                  <a:srgbClr val="0070C0"/>
                </a:solidFill>
              </a:rPr>
              <a:t>Advantages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ほかのいろんな方法より，実行不可能解の扱いが</a:t>
            </a:r>
            <a:r>
              <a:rPr lang="en-US" altLang="ja-JP" dirty="0" smtClean="0"/>
              <a:t>care</a:t>
            </a:r>
            <a:r>
              <a:rPr lang="ja-JP" altLang="en-US" dirty="0" smtClean="0"/>
              <a:t>されてます</a:t>
            </a:r>
            <a:endParaRPr lang="en-US" altLang="ja-JP" dirty="0" smtClean="0"/>
          </a:p>
          <a:p>
            <a:r>
              <a:rPr lang="ja-JP" altLang="en-US" dirty="0" smtClean="0"/>
              <a:t>初めのころの</a:t>
            </a:r>
            <a:r>
              <a:rPr kumimoji="1" lang="ja-JP" altLang="en-US" dirty="0" smtClean="0"/>
              <a:t>世代では，解</a:t>
            </a:r>
            <a:r>
              <a:rPr kumimoji="1" lang="en-US" altLang="ja-JP" dirty="0" smtClean="0"/>
              <a:t>A,B,C</a:t>
            </a:r>
            <a:r>
              <a:rPr lang="ja-JP" altLang="en-US" dirty="0" smtClean="0"/>
              <a:t>すべてが実行不可能解ということがある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そんなとき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は制約による支配関係によって選択される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これは，異なる制約を違反している解が重要視されることを意味する　？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⇒多様性が保たれる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ja-JP" sz="3600" b="1" dirty="0" smtClean="0">
                <a:solidFill>
                  <a:srgbClr val="00B0F0"/>
                </a:solidFill>
              </a:rPr>
              <a:t>7.5</a:t>
            </a:r>
            <a:r>
              <a:rPr lang="ja-JP" altLang="en-US" sz="3600" b="1" dirty="0" smtClean="0">
                <a:solidFill>
                  <a:srgbClr val="00B0F0"/>
                </a:solidFill>
              </a:rPr>
              <a:t> </a:t>
            </a:r>
            <a:r>
              <a:rPr lang="en-US" altLang="ja-JP" sz="3600" b="1" dirty="0" smtClean="0">
                <a:solidFill>
                  <a:srgbClr val="00B0F0"/>
                </a:solidFill>
              </a:rPr>
              <a:t>Constrained Tournament Method</a:t>
            </a:r>
            <a:endParaRPr kumimoji="1" lang="ja-JP" alt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7931224" cy="4968552"/>
          </a:xfrm>
        </p:spPr>
        <p:txBody>
          <a:bodyPr/>
          <a:lstStyle/>
          <a:p>
            <a:r>
              <a:rPr kumimoji="1" lang="ja-JP" altLang="en-US" dirty="0" smtClean="0"/>
              <a:t>バイナリトーナメント選択の</a:t>
            </a:r>
            <a:r>
              <a:rPr lang="ja-JP" altLang="en-US" dirty="0" smtClean="0"/>
              <a:t>とき“どちら</a:t>
            </a:r>
            <a:r>
              <a:rPr kumimoji="1" lang="ja-JP" altLang="en-US" dirty="0" smtClean="0"/>
              <a:t>の解を選択するか”</a:t>
            </a:r>
            <a:r>
              <a:rPr lang="ja-JP" altLang="en-US" dirty="0" smtClean="0"/>
              <a:t>を </a:t>
            </a:r>
            <a:r>
              <a:rPr lang="ja-JP" altLang="en-US" b="1" dirty="0" smtClean="0">
                <a:solidFill>
                  <a:srgbClr val="0070C0"/>
                </a:solidFill>
              </a:rPr>
              <a:t>制約も考慮して選択 </a:t>
            </a:r>
            <a:r>
              <a:rPr lang="ja-JP" altLang="en-US" dirty="0" smtClean="0"/>
              <a:t>する方法</a:t>
            </a:r>
            <a:endParaRPr lang="en-US" altLang="ja-JP" dirty="0" smtClean="0"/>
          </a:p>
          <a:p>
            <a:pPr>
              <a:buNone/>
            </a:pPr>
            <a:r>
              <a:rPr lang="ja-JP" altLang="en-US" sz="700" dirty="0" smtClean="0"/>
              <a:t>　</a:t>
            </a:r>
            <a:endParaRPr lang="en-US" altLang="ja-JP" sz="700" dirty="0" smtClean="0"/>
          </a:p>
          <a:p>
            <a:r>
              <a:rPr kumimoji="1" lang="ja-JP" altLang="en-US" dirty="0" smtClean="0"/>
              <a:t>２つの解は各々，実行可能解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実行不可能解のどちらか</a:t>
            </a:r>
            <a:endParaRPr kumimoji="1" lang="en-US" altLang="ja-JP" dirty="0" smtClean="0"/>
          </a:p>
          <a:p>
            <a:pPr lvl="1">
              <a:buNone/>
            </a:pPr>
            <a:endParaRPr lang="en-US" altLang="ja-JP" sz="2000" dirty="0" smtClean="0"/>
          </a:p>
          <a:p>
            <a:pPr lvl="1"/>
            <a:r>
              <a:rPr lang="en-US" altLang="ja-JP" sz="2000" dirty="0" smtClean="0"/>
              <a:t>Case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(i)</a:t>
            </a:r>
            <a:r>
              <a:rPr lang="ja-JP" altLang="en-US" sz="2000" dirty="0" smtClean="0"/>
              <a:t>　２つとも実行可能解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Case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(ii)</a:t>
            </a:r>
            <a:r>
              <a:rPr lang="ja-JP" altLang="en-US" sz="2000" dirty="0" smtClean="0"/>
              <a:t> </a:t>
            </a:r>
            <a:r>
              <a:rPr kumimoji="1" lang="ja-JP" altLang="en-US" sz="1800" dirty="0" smtClean="0"/>
              <a:t>実行可能解と実行不可能解</a:t>
            </a:r>
            <a:endParaRPr kumimoji="1" lang="en-US" altLang="ja-JP" sz="2000" dirty="0" smtClean="0"/>
          </a:p>
          <a:p>
            <a:pPr lvl="1"/>
            <a:r>
              <a:rPr lang="en-US" altLang="ja-JP" sz="2000" dirty="0" smtClean="0"/>
              <a:t>Case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(iii) </a:t>
            </a:r>
            <a:r>
              <a:rPr lang="ja-JP" altLang="en-US" sz="2000" dirty="0" smtClean="0"/>
              <a:t>２つとも実行不可能解</a:t>
            </a:r>
            <a:endParaRPr lang="en-US" altLang="ja-JP" sz="2000" dirty="0" smtClean="0"/>
          </a:p>
          <a:p>
            <a:pPr lvl="1"/>
            <a:endParaRPr kumimoji="1" lang="en-US" altLang="ja-JP" sz="2000" dirty="0" smtClean="0"/>
          </a:p>
          <a:p>
            <a:pPr lvl="1">
              <a:buNone/>
            </a:pPr>
            <a:r>
              <a:rPr kumimoji="1" lang="ja-JP" altLang="en-US" sz="2000" dirty="0" smtClean="0"/>
              <a:t>　多目的では一概に決定できないので，支配関係を利用</a:t>
            </a:r>
            <a:endParaRPr kumimoji="1" lang="en-US" altLang="ja-JP" sz="2000" dirty="0" smtClean="0"/>
          </a:p>
          <a:p>
            <a:pPr lvl="2"/>
            <a:r>
              <a:rPr lang="ja-JP" altLang="en-US" sz="1700" dirty="0" smtClean="0"/>
              <a:t>良い</a:t>
            </a:r>
            <a:r>
              <a:rPr lang="en-US" altLang="ja-JP" sz="1700" dirty="0" smtClean="0"/>
              <a:t>non-dominated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front</a:t>
            </a:r>
            <a:r>
              <a:rPr lang="ja-JP" altLang="en-US" sz="1700" dirty="0" smtClean="0"/>
              <a:t>に属する解を選択</a:t>
            </a:r>
            <a:endParaRPr lang="en-US" altLang="ja-JP" sz="1700" dirty="0" smtClean="0"/>
          </a:p>
          <a:p>
            <a:pPr lvl="2"/>
            <a:r>
              <a:rPr kumimoji="1" lang="ja-JP" altLang="en-US" sz="1700" dirty="0" smtClean="0"/>
              <a:t>同じフロントのときは，そのフロント内で より混雑してない解を選択</a:t>
            </a:r>
            <a:endParaRPr lang="en-US" altLang="ja-JP" sz="1700" dirty="0" smtClean="0"/>
          </a:p>
          <a:p>
            <a:pPr lvl="1">
              <a:buNone/>
            </a:pPr>
            <a:r>
              <a:rPr kumimoji="1" lang="ja-JP" altLang="en-US" sz="2000" dirty="0" smtClean="0"/>
              <a:t>　</a:t>
            </a:r>
            <a:r>
              <a:rPr kumimoji="1"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この枠の中の関係を，</a:t>
            </a:r>
            <a:r>
              <a:rPr lang="ja-JP" altLang="en-US" sz="2400" dirty="0" smtClean="0">
                <a:solidFill>
                  <a:schemeClr val="accent6">
                    <a:lumMod val="75000"/>
                  </a:schemeClr>
                </a:solidFill>
              </a:rPr>
              <a:t>新しく支配の関係として定義</a:t>
            </a:r>
            <a:endParaRPr kumimoji="1" lang="en-US" altLang="ja-JP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kumimoji="1" lang="en-US" altLang="ja-JP" sz="17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76056" y="3627601"/>
            <a:ext cx="3528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2000" dirty="0" smtClean="0"/>
              <a:t>目的関数値の良いもの</a:t>
            </a:r>
            <a:endParaRPr kumimoji="1" lang="en-US" altLang="ja-JP" sz="2000" dirty="0" smtClean="0"/>
          </a:p>
          <a:p>
            <a:pPr>
              <a:spcBef>
                <a:spcPts val="600"/>
              </a:spcBef>
            </a:pPr>
            <a:r>
              <a:rPr lang="ja-JP" altLang="en-US" sz="2000" dirty="0" smtClean="0"/>
              <a:t>実行可能解</a:t>
            </a:r>
            <a:endParaRPr lang="en-US" altLang="ja-JP" sz="2000" dirty="0" smtClean="0"/>
          </a:p>
          <a:p>
            <a:pPr>
              <a:spcBef>
                <a:spcPts val="600"/>
              </a:spcBef>
            </a:pPr>
            <a:r>
              <a:rPr kumimoji="1" lang="ja-JP" altLang="en-US" sz="2000" dirty="0" smtClean="0"/>
              <a:t>総合的に</a:t>
            </a:r>
            <a:r>
              <a:rPr lang="ja-JP" altLang="en-US" sz="2000" dirty="0" smtClean="0"/>
              <a:t>制約違反が小さい方</a:t>
            </a:r>
            <a:endParaRPr kumimoji="1" lang="ja-JP" altLang="en-US" sz="2000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4716016" y="3834823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/>
          <p:nvPr/>
        </p:nvCxnSpPr>
        <p:spPr>
          <a:xfrm>
            <a:off x="4716016" y="4194863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4716016" y="4554903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539552" y="3492206"/>
            <a:ext cx="7992888" cy="151216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55576" y="3284984"/>
            <a:ext cx="1512168" cy="40011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ja-JP" altLang="en-US" sz="2000" dirty="0" smtClean="0">
                <a:solidFill>
                  <a:schemeClr val="accent1">
                    <a:lumMod val="75000"/>
                  </a:schemeClr>
                </a:solidFill>
              </a:rPr>
              <a:t>選択の仕方</a:t>
            </a:r>
            <a:endParaRPr lang="en-US" altLang="ja-JP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フリーフォーム 16"/>
          <p:cNvSpPr/>
          <p:nvPr/>
        </p:nvSpPr>
        <p:spPr>
          <a:xfrm rot="416313">
            <a:off x="203544" y="3782767"/>
            <a:ext cx="648072" cy="1629278"/>
          </a:xfrm>
          <a:custGeom>
            <a:avLst/>
            <a:gdLst>
              <a:gd name="connsiteX0" fmla="*/ 67377 w 435166"/>
              <a:gd name="connsiteY0" fmla="*/ 0 h 1511167"/>
              <a:gd name="connsiteX1" fmla="*/ 125129 w 435166"/>
              <a:gd name="connsiteY1" fmla="*/ 19251 h 1511167"/>
              <a:gd name="connsiteX2" fmla="*/ 173255 w 435166"/>
              <a:gd name="connsiteY2" fmla="*/ 57752 h 1511167"/>
              <a:gd name="connsiteX3" fmla="*/ 182880 w 435166"/>
              <a:gd name="connsiteY3" fmla="*/ 154005 h 1511167"/>
              <a:gd name="connsiteX4" fmla="*/ 125129 w 435166"/>
              <a:gd name="connsiteY4" fmla="*/ 173255 h 1511167"/>
              <a:gd name="connsiteX5" fmla="*/ 96253 w 435166"/>
              <a:gd name="connsiteY5" fmla="*/ 192506 h 1511167"/>
              <a:gd name="connsiteX6" fmla="*/ 163630 w 435166"/>
              <a:gd name="connsiteY6" fmla="*/ 163630 h 1511167"/>
              <a:gd name="connsiteX7" fmla="*/ 182880 w 435166"/>
              <a:gd name="connsiteY7" fmla="*/ 134754 h 1511167"/>
              <a:gd name="connsiteX8" fmla="*/ 231007 w 435166"/>
              <a:gd name="connsiteY8" fmla="*/ 86628 h 1511167"/>
              <a:gd name="connsiteX9" fmla="*/ 154004 w 435166"/>
              <a:gd name="connsiteY9" fmla="*/ 48127 h 1511167"/>
              <a:gd name="connsiteX10" fmla="*/ 96253 w 435166"/>
              <a:gd name="connsiteY10" fmla="*/ 28876 h 1511167"/>
              <a:gd name="connsiteX11" fmla="*/ 67377 w 435166"/>
              <a:gd name="connsiteY11" fmla="*/ 19251 h 1511167"/>
              <a:gd name="connsiteX12" fmla="*/ 96253 w 435166"/>
              <a:gd name="connsiteY12" fmla="*/ 28876 h 1511167"/>
              <a:gd name="connsiteX13" fmla="*/ 182880 w 435166"/>
              <a:gd name="connsiteY13" fmla="*/ 57752 h 1511167"/>
              <a:gd name="connsiteX14" fmla="*/ 211756 w 435166"/>
              <a:gd name="connsiteY14" fmla="*/ 67377 h 1511167"/>
              <a:gd name="connsiteX15" fmla="*/ 182880 w 435166"/>
              <a:gd name="connsiteY15" fmla="*/ 77003 h 1511167"/>
              <a:gd name="connsiteX16" fmla="*/ 77002 w 435166"/>
              <a:gd name="connsiteY16" fmla="*/ 96253 h 1511167"/>
              <a:gd name="connsiteX17" fmla="*/ 19251 w 435166"/>
              <a:gd name="connsiteY17" fmla="*/ 144379 h 1511167"/>
              <a:gd name="connsiteX18" fmla="*/ 0 w 435166"/>
              <a:gd name="connsiteY18" fmla="*/ 202131 h 1511167"/>
              <a:gd name="connsiteX19" fmla="*/ 9626 w 435166"/>
              <a:gd name="connsiteY19" fmla="*/ 904775 h 1511167"/>
              <a:gd name="connsiteX20" fmla="*/ 28876 w 435166"/>
              <a:gd name="connsiteY20" fmla="*/ 933651 h 1511167"/>
              <a:gd name="connsiteX21" fmla="*/ 57752 w 435166"/>
              <a:gd name="connsiteY21" fmla="*/ 991403 h 1511167"/>
              <a:gd name="connsiteX22" fmla="*/ 96253 w 435166"/>
              <a:gd name="connsiteY22" fmla="*/ 1049154 h 1511167"/>
              <a:gd name="connsiteX23" fmla="*/ 115503 w 435166"/>
              <a:gd name="connsiteY23" fmla="*/ 1106906 h 1511167"/>
              <a:gd name="connsiteX24" fmla="*/ 173255 w 435166"/>
              <a:gd name="connsiteY24" fmla="*/ 1145407 h 1511167"/>
              <a:gd name="connsiteX25" fmla="*/ 192506 w 435166"/>
              <a:gd name="connsiteY25" fmla="*/ 1203158 h 1511167"/>
              <a:gd name="connsiteX26" fmla="*/ 221381 w 435166"/>
              <a:gd name="connsiteY26" fmla="*/ 1260910 h 1511167"/>
              <a:gd name="connsiteX27" fmla="*/ 250257 w 435166"/>
              <a:gd name="connsiteY27" fmla="*/ 1289786 h 1511167"/>
              <a:gd name="connsiteX28" fmla="*/ 269508 w 435166"/>
              <a:gd name="connsiteY28" fmla="*/ 1318662 h 1511167"/>
              <a:gd name="connsiteX29" fmla="*/ 308009 w 435166"/>
              <a:gd name="connsiteY29" fmla="*/ 1337912 h 1511167"/>
              <a:gd name="connsiteX30" fmla="*/ 375386 w 435166"/>
              <a:gd name="connsiteY30" fmla="*/ 1405289 h 1511167"/>
              <a:gd name="connsiteX31" fmla="*/ 394636 w 435166"/>
              <a:gd name="connsiteY31" fmla="*/ 1434165 h 1511167"/>
              <a:gd name="connsiteX32" fmla="*/ 423512 w 435166"/>
              <a:gd name="connsiteY32" fmla="*/ 1463040 h 1511167"/>
              <a:gd name="connsiteX33" fmla="*/ 433137 w 435166"/>
              <a:gd name="connsiteY33" fmla="*/ 1511167 h 1511167"/>
              <a:gd name="connsiteX0" fmla="*/ 67377 w 435166"/>
              <a:gd name="connsiteY0" fmla="*/ 0 h 1511167"/>
              <a:gd name="connsiteX1" fmla="*/ 125129 w 435166"/>
              <a:gd name="connsiteY1" fmla="*/ 19251 h 1511167"/>
              <a:gd name="connsiteX2" fmla="*/ 173255 w 435166"/>
              <a:gd name="connsiteY2" fmla="*/ 57752 h 1511167"/>
              <a:gd name="connsiteX3" fmla="*/ 182880 w 435166"/>
              <a:gd name="connsiteY3" fmla="*/ 154005 h 1511167"/>
              <a:gd name="connsiteX4" fmla="*/ 125129 w 435166"/>
              <a:gd name="connsiteY4" fmla="*/ 173255 h 1511167"/>
              <a:gd name="connsiteX5" fmla="*/ 96253 w 435166"/>
              <a:gd name="connsiteY5" fmla="*/ 192506 h 1511167"/>
              <a:gd name="connsiteX6" fmla="*/ 163630 w 435166"/>
              <a:gd name="connsiteY6" fmla="*/ 163630 h 1511167"/>
              <a:gd name="connsiteX7" fmla="*/ 182880 w 435166"/>
              <a:gd name="connsiteY7" fmla="*/ 134754 h 1511167"/>
              <a:gd name="connsiteX8" fmla="*/ 231007 w 435166"/>
              <a:gd name="connsiteY8" fmla="*/ 86628 h 1511167"/>
              <a:gd name="connsiteX9" fmla="*/ 154004 w 435166"/>
              <a:gd name="connsiteY9" fmla="*/ 48127 h 1511167"/>
              <a:gd name="connsiteX10" fmla="*/ 96253 w 435166"/>
              <a:gd name="connsiteY10" fmla="*/ 28876 h 1511167"/>
              <a:gd name="connsiteX11" fmla="*/ 67377 w 435166"/>
              <a:gd name="connsiteY11" fmla="*/ 19251 h 1511167"/>
              <a:gd name="connsiteX12" fmla="*/ 96253 w 435166"/>
              <a:gd name="connsiteY12" fmla="*/ 28876 h 1511167"/>
              <a:gd name="connsiteX13" fmla="*/ 182880 w 435166"/>
              <a:gd name="connsiteY13" fmla="*/ 57752 h 1511167"/>
              <a:gd name="connsiteX14" fmla="*/ 211756 w 435166"/>
              <a:gd name="connsiteY14" fmla="*/ 67377 h 1511167"/>
              <a:gd name="connsiteX15" fmla="*/ 182880 w 435166"/>
              <a:gd name="connsiteY15" fmla="*/ 77003 h 1511167"/>
              <a:gd name="connsiteX16" fmla="*/ 77002 w 435166"/>
              <a:gd name="connsiteY16" fmla="*/ 96253 h 1511167"/>
              <a:gd name="connsiteX17" fmla="*/ 19251 w 435166"/>
              <a:gd name="connsiteY17" fmla="*/ 144379 h 1511167"/>
              <a:gd name="connsiteX18" fmla="*/ 0 w 435166"/>
              <a:gd name="connsiteY18" fmla="*/ 327851 h 1511167"/>
              <a:gd name="connsiteX19" fmla="*/ 9626 w 435166"/>
              <a:gd name="connsiteY19" fmla="*/ 904775 h 1511167"/>
              <a:gd name="connsiteX20" fmla="*/ 28876 w 435166"/>
              <a:gd name="connsiteY20" fmla="*/ 933651 h 1511167"/>
              <a:gd name="connsiteX21" fmla="*/ 57752 w 435166"/>
              <a:gd name="connsiteY21" fmla="*/ 991403 h 1511167"/>
              <a:gd name="connsiteX22" fmla="*/ 96253 w 435166"/>
              <a:gd name="connsiteY22" fmla="*/ 1049154 h 1511167"/>
              <a:gd name="connsiteX23" fmla="*/ 115503 w 435166"/>
              <a:gd name="connsiteY23" fmla="*/ 1106906 h 1511167"/>
              <a:gd name="connsiteX24" fmla="*/ 173255 w 435166"/>
              <a:gd name="connsiteY24" fmla="*/ 1145407 h 1511167"/>
              <a:gd name="connsiteX25" fmla="*/ 192506 w 435166"/>
              <a:gd name="connsiteY25" fmla="*/ 1203158 h 1511167"/>
              <a:gd name="connsiteX26" fmla="*/ 221381 w 435166"/>
              <a:gd name="connsiteY26" fmla="*/ 1260910 h 1511167"/>
              <a:gd name="connsiteX27" fmla="*/ 250257 w 435166"/>
              <a:gd name="connsiteY27" fmla="*/ 1289786 h 1511167"/>
              <a:gd name="connsiteX28" fmla="*/ 269508 w 435166"/>
              <a:gd name="connsiteY28" fmla="*/ 1318662 h 1511167"/>
              <a:gd name="connsiteX29" fmla="*/ 308009 w 435166"/>
              <a:gd name="connsiteY29" fmla="*/ 1337912 h 1511167"/>
              <a:gd name="connsiteX30" fmla="*/ 375386 w 435166"/>
              <a:gd name="connsiteY30" fmla="*/ 1405289 h 1511167"/>
              <a:gd name="connsiteX31" fmla="*/ 394636 w 435166"/>
              <a:gd name="connsiteY31" fmla="*/ 1434165 h 1511167"/>
              <a:gd name="connsiteX32" fmla="*/ 423512 w 435166"/>
              <a:gd name="connsiteY32" fmla="*/ 1463040 h 1511167"/>
              <a:gd name="connsiteX33" fmla="*/ 433137 w 435166"/>
              <a:gd name="connsiteY33" fmla="*/ 1511167 h 1511167"/>
              <a:gd name="connsiteX0" fmla="*/ 125034 w 492823"/>
              <a:gd name="connsiteY0" fmla="*/ 0 h 1511167"/>
              <a:gd name="connsiteX1" fmla="*/ 182786 w 492823"/>
              <a:gd name="connsiteY1" fmla="*/ 19251 h 1511167"/>
              <a:gd name="connsiteX2" fmla="*/ 230912 w 492823"/>
              <a:gd name="connsiteY2" fmla="*/ 57752 h 1511167"/>
              <a:gd name="connsiteX3" fmla="*/ 240537 w 492823"/>
              <a:gd name="connsiteY3" fmla="*/ 154005 h 1511167"/>
              <a:gd name="connsiteX4" fmla="*/ 182786 w 492823"/>
              <a:gd name="connsiteY4" fmla="*/ 173255 h 1511167"/>
              <a:gd name="connsiteX5" fmla="*/ 153910 w 492823"/>
              <a:gd name="connsiteY5" fmla="*/ 192506 h 1511167"/>
              <a:gd name="connsiteX6" fmla="*/ 221287 w 492823"/>
              <a:gd name="connsiteY6" fmla="*/ 163630 h 1511167"/>
              <a:gd name="connsiteX7" fmla="*/ 240537 w 492823"/>
              <a:gd name="connsiteY7" fmla="*/ 134754 h 1511167"/>
              <a:gd name="connsiteX8" fmla="*/ 288664 w 492823"/>
              <a:gd name="connsiteY8" fmla="*/ 86628 h 1511167"/>
              <a:gd name="connsiteX9" fmla="*/ 211661 w 492823"/>
              <a:gd name="connsiteY9" fmla="*/ 48127 h 1511167"/>
              <a:gd name="connsiteX10" fmla="*/ 153910 w 492823"/>
              <a:gd name="connsiteY10" fmla="*/ 28876 h 1511167"/>
              <a:gd name="connsiteX11" fmla="*/ 125034 w 492823"/>
              <a:gd name="connsiteY11" fmla="*/ 19251 h 1511167"/>
              <a:gd name="connsiteX12" fmla="*/ 153910 w 492823"/>
              <a:gd name="connsiteY12" fmla="*/ 28876 h 1511167"/>
              <a:gd name="connsiteX13" fmla="*/ 240537 w 492823"/>
              <a:gd name="connsiteY13" fmla="*/ 57752 h 1511167"/>
              <a:gd name="connsiteX14" fmla="*/ 269413 w 492823"/>
              <a:gd name="connsiteY14" fmla="*/ 67377 h 1511167"/>
              <a:gd name="connsiteX15" fmla="*/ 240537 w 492823"/>
              <a:gd name="connsiteY15" fmla="*/ 77003 h 1511167"/>
              <a:gd name="connsiteX16" fmla="*/ 134659 w 492823"/>
              <a:gd name="connsiteY16" fmla="*/ 96253 h 1511167"/>
              <a:gd name="connsiteX17" fmla="*/ 76908 w 492823"/>
              <a:gd name="connsiteY17" fmla="*/ 144379 h 1511167"/>
              <a:gd name="connsiteX18" fmla="*/ 57657 w 492823"/>
              <a:gd name="connsiteY18" fmla="*/ 327851 h 1511167"/>
              <a:gd name="connsiteX19" fmla="*/ 1604 w 492823"/>
              <a:gd name="connsiteY19" fmla="*/ 543875 h 1511167"/>
              <a:gd name="connsiteX20" fmla="*/ 67283 w 492823"/>
              <a:gd name="connsiteY20" fmla="*/ 904775 h 1511167"/>
              <a:gd name="connsiteX21" fmla="*/ 86533 w 492823"/>
              <a:gd name="connsiteY21" fmla="*/ 933651 h 1511167"/>
              <a:gd name="connsiteX22" fmla="*/ 115409 w 492823"/>
              <a:gd name="connsiteY22" fmla="*/ 991403 h 1511167"/>
              <a:gd name="connsiteX23" fmla="*/ 153910 w 492823"/>
              <a:gd name="connsiteY23" fmla="*/ 1049154 h 1511167"/>
              <a:gd name="connsiteX24" fmla="*/ 173160 w 492823"/>
              <a:gd name="connsiteY24" fmla="*/ 1106906 h 1511167"/>
              <a:gd name="connsiteX25" fmla="*/ 230912 w 492823"/>
              <a:gd name="connsiteY25" fmla="*/ 1145407 h 1511167"/>
              <a:gd name="connsiteX26" fmla="*/ 250163 w 492823"/>
              <a:gd name="connsiteY26" fmla="*/ 1203158 h 1511167"/>
              <a:gd name="connsiteX27" fmla="*/ 279038 w 492823"/>
              <a:gd name="connsiteY27" fmla="*/ 1260910 h 1511167"/>
              <a:gd name="connsiteX28" fmla="*/ 307914 w 492823"/>
              <a:gd name="connsiteY28" fmla="*/ 1289786 h 1511167"/>
              <a:gd name="connsiteX29" fmla="*/ 327165 w 492823"/>
              <a:gd name="connsiteY29" fmla="*/ 1318662 h 1511167"/>
              <a:gd name="connsiteX30" fmla="*/ 365666 w 492823"/>
              <a:gd name="connsiteY30" fmla="*/ 1337912 h 1511167"/>
              <a:gd name="connsiteX31" fmla="*/ 433043 w 492823"/>
              <a:gd name="connsiteY31" fmla="*/ 1405289 h 1511167"/>
              <a:gd name="connsiteX32" fmla="*/ 452293 w 492823"/>
              <a:gd name="connsiteY32" fmla="*/ 1434165 h 1511167"/>
              <a:gd name="connsiteX33" fmla="*/ 481169 w 492823"/>
              <a:gd name="connsiteY33" fmla="*/ 1463040 h 1511167"/>
              <a:gd name="connsiteX34" fmla="*/ 490794 w 492823"/>
              <a:gd name="connsiteY34" fmla="*/ 1511167 h 1511167"/>
              <a:gd name="connsiteX0" fmla="*/ 134377 w 502166"/>
              <a:gd name="connsiteY0" fmla="*/ 0 h 1511167"/>
              <a:gd name="connsiteX1" fmla="*/ 192129 w 502166"/>
              <a:gd name="connsiteY1" fmla="*/ 19251 h 1511167"/>
              <a:gd name="connsiteX2" fmla="*/ 240255 w 502166"/>
              <a:gd name="connsiteY2" fmla="*/ 57752 h 1511167"/>
              <a:gd name="connsiteX3" fmla="*/ 249880 w 502166"/>
              <a:gd name="connsiteY3" fmla="*/ 154005 h 1511167"/>
              <a:gd name="connsiteX4" fmla="*/ 192129 w 502166"/>
              <a:gd name="connsiteY4" fmla="*/ 173255 h 1511167"/>
              <a:gd name="connsiteX5" fmla="*/ 163253 w 502166"/>
              <a:gd name="connsiteY5" fmla="*/ 192506 h 1511167"/>
              <a:gd name="connsiteX6" fmla="*/ 230630 w 502166"/>
              <a:gd name="connsiteY6" fmla="*/ 163630 h 1511167"/>
              <a:gd name="connsiteX7" fmla="*/ 249880 w 502166"/>
              <a:gd name="connsiteY7" fmla="*/ 134754 h 1511167"/>
              <a:gd name="connsiteX8" fmla="*/ 298007 w 502166"/>
              <a:gd name="connsiteY8" fmla="*/ 86628 h 1511167"/>
              <a:gd name="connsiteX9" fmla="*/ 221004 w 502166"/>
              <a:gd name="connsiteY9" fmla="*/ 48127 h 1511167"/>
              <a:gd name="connsiteX10" fmla="*/ 163253 w 502166"/>
              <a:gd name="connsiteY10" fmla="*/ 28876 h 1511167"/>
              <a:gd name="connsiteX11" fmla="*/ 134377 w 502166"/>
              <a:gd name="connsiteY11" fmla="*/ 19251 h 1511167"/>
              <a:gd name="connsiteX12" fmla="*/ 163253 w 502166"/>
              <a:gd name="connsiteY12" fmla="*/ 28876 h 1511167"/>
              <a:gd name="connsiteX13" fmla="*/ 249880 w 502166"/>
              <a:gd name="connsiteY13" fmla="*/ 57752 h 1511167"/>
              <a:gd name="connsiteX14" fmla="*/ 278756 w 502166"/>
              <a:gd name="connsiteY14" fmla="*/ 67377 h 1511167"/>
              <a:gd name="connsiteX15" fmla="*/ 249880 w 502166"/>
              <a:gd name="connsiteY15" fmla="*/ 77003 h 1511167"/>
              <a:gd name="connsiteX16" fmla="*/ 144002 w 502166"/>
              <a:gd name="connsiteY16" fmla="*/ 96253 h 1511167"/>
              <a:gd name="connsiteX17" fmla="*/ 86251 w 502166"/>
              <a:gd name="connsiteY17" fmla="*/ 144379 h 1511167"/>
              <a:gd name="connsiteX18" fmla="*/ 10947 w 502166"/>
              <a:gd name="connsiteY18" fmla="*/ 327851 h 1511167"/>
              <a:gd name="connsiteX19" fmla="*/ 10947 w 502166"/>
              <a:gd name="connsiteY19" fmla="*/ 543875 h 1511167"/>
              <a:gd name="connsiteX20" fmla="*/ 76626 w 502166"/>
              <a:gd name="connsiteY20" fmla="*/ 904775 h 1511167"/>
              <a:gd name="connsiteX21" fmla="*/ 95876 w 502166"/>
              <a:gd name="connsiteY21" fmla="*/ 933651 h 1511167"/>
              <a:gd name="connsiteX22" fmla="*/ 124752 w 502166"/>
              <a:gd name="connsiteY22" fmla="*/ 991403 h 1511167"/>
              <a:gd name="connsiteX23" fmla="*/ 163253 w 502166"/>
              <a:gd name="connsiteY23" fmla="*/ 1049154 h 1511167"/>
              <a:gd name="connsiteX24" fmla="*/ 182503 w 502166"/>
              <a:gd name="connsiteY24" fmla="*/ 1106906 h 1511167"/>
              <a:gd name="connsiteX25" fmla="*/ 240255 w 502166"/>
              <a:gd name="connsiteY25" fmla="*/ 1145407 h 1511167"/>
              <a:gd name="connsiteX26" fmla="*/ 259506 w 502166"/>
              <a:gd name="connsiteY26" fmla="*/ 1203158 h 1511167"/>
              <a:gd name="connsiteX27" fmla="*/ 288381 w 502166"/>
              <a:gd name="connsiteY27" fmla="*/ 1260910 h 1511167"/>
              <a:gd name="connsiteX28" fmla="*/ 317257 w 502166"/>
              <a:gd name="connsiteY28" fmla="*/ 1289786 h 1511167"/>
              <a:gd name="connsiteX29" fmla="*/ 336508 w 502166"/>
              <a:gd name="connsiteY29" fmla="*/ 1318662 h 1511167"/>
              <a:gd name="connsiteX30" fmla="*/ 375009 w 502166"/>
              <a:gd name="connsiteY30" fmla="*/ 1337912 h 1511167"/>
              <a:gd name="connsiteX31" fmla="*/ 442386 w 502166"/>
              <a:gd name="connsiteY31" fmla="*/ 1405289 h 1511167"/>
              <a:gd name="connsiteX32" fmla="*/ 461636 w 502166"/>
              <a:gd name="connsiteY32" fmla="*/ 1434165 h 1511167"/>
              <a:gd name="connsiteX33" fmla="*/ 490512 w 502166"/>
              <a:gd name="connsiteY33" fmla="*/ 1463040 h 1511167"/>
              <a:gd name="connsiteX34" fmla="*/ 500137 w 502166"/>
              <a:gd name="connsiteY34" fmla="*/ 1511167 h 1511167"/>
              <a:gd name="connsiteX0" fmla="*/ 134377 w 502166"/>
              <a:gd name="connsiteY0" fmla="*/ 0 h 1511167"/>
              <a:gd name="connsiteX1" fmla="*/ 192129 w 502166"/>
              <a:gd name="connsiteY1" fmla="*/ 19251 h 1511167"/>
              <a:gd name="connsiteX2" fmla="*/ 240255 w 502166"/>
              <a:gd name="connsiteY2" fmla="*/ 57752 h 1511167"/>
              <a:gd name="connsiteX3" fmla="*/ 249880 w 502166"/>
              <a:gd name="connsiteY3" fmla="*/ 154005 h 1511167"/>
              <a:gd name="connsiteX4" fmla="*/ 192129 w 502166"/>
              <a:gd name="connsiteY4" fmla="*/ 173255 h 1511167"/>
              <a:gd name="connsiteX5" fmla="*/ 163253 w 502166"/>
              <a:gd name="connsiteY5" fmla="*/ 192506 h 1511167"/>
              <a:gd name="connsiteX6" fmla="*/ 230630 w 502166"/>
              <a:gd name="connsiteY6" fmla="*/ 163630 h 1511167"/>
              <a:gd name="connsiteX7" fmla="*/ 249880 w 502166"/>
              <a:gd name="connsiteY7" fmla="*/ 134754 h 1511167"/>
              <a:gd name="connsiteX8" fmla="*/ 298007 w 502166"/>
              <a:gd name="connsiteY8" fmla="*/ 86628 h 1511167"/>
              <a:gd name="connsiteX9" fmla="*/ 221004 w 502166"/>
              <a:gd name="connsiteY9" fmla="*/ 48127 h 1511167"/>
              <a:gd name="connsiteX10" fmla="*/ 163253 w 502166"/>
              <a:gd name="connsiteY10" fmla="*/ 28876 h 1511167"/>
              <a:gd name="connsiteX11" fmla="*/ 134377 w 502166"/>
              <a:gd name="connsiteY11" fmla="*/ 19251 h 1511167"/>
              <a:gd name="connsiteX12" fmla="*/ 163253 w 502166"/>
              <a:gd name="connsiteY12" fmla="*/ 28876 h 1511167"/>
              <a:gd name="connsiteX13" fmla="*/ 249880 w 502166"/>
              <a:gd name="connsiteY13" fmla="*/ 57752 h 1511167"/>
              <a:gd name="connsiteX14" fmla="*/ 278756 w 502166"/>
              <a:gd name="connsiteY14" fmla="*/ 67377 h 1511167"/>
              <a:gd name="connsiteX15" fmla="*/ 249880 w 502166"/>
              <a:gd name="connsiteY15" fmla="*/ 77003 h 1511167"/>
              <a:gd name="connsiteX16" fmla="*/ 144002 w 502166"/>
              <a:gd name="connsiteY16" fmla="*/ 96253 h 1511167"/>
              <a:gd name="connsiteX17" fmla="*/ 86251 w 502166"/>
              <a:gd name="connsiteY17" fmla="*/ 144379 h 1511167"/>
              <a:gd name="connsiteX18" fmla="*/ 10947 w 502166"/>
              <a:gd name="connsiteY18" fmla="*/ 327851 h 1511167"/>
              <a:gd name="connsiteX19" fmla="*/ 10947 w 502166"/>
              <a:gd name="connsiteY19" fmla="*/ 543875 h 1511167"/>
              <a:gd name="connsiteX20" fmla="*/ 76626 w 502166"/>
              <a:gd name="connsiteY20" fmla="*/ 904775 h 1511167"/>
              <a:gd name="connsiteX21" fmla="*/ 95876 w 502166"/>
              <a:gd name="connsiteY21" fmla="*/ 933651 h 1511167"/>
              <a:gd name="connsiteX22" fmla="*/ 163253 w 502166"/>
              <a:gd name="connsiteY22" fmla="*/ 1049154 h 1511167"/>
              <a:gd name="connsiteX23" fmla="*/ 182503 w 502166"/>
              <a:gd name="connsiteY23" fmla="*/ 1106906 h 1511167"/>
              <a:gd name="connsiteX24" fmla="*/ 240255 w 502166"/>
              <a:gd name="connsiteY24" fmla="*/ 1145407 h 1511167"/>
              <a:gd name="connsiteX25" fmla="*/ 259506 w 502166"/>
              <a:gd name="connsiteY25" fmla="*/ 1203158 h 1511167"/>
              <a:gd name="connsiteX26" fmla="*/ 288381 w 502166"/>
              <a:gd name="connsiteY26" fmla="*/ 1260910 h 1511167"/>
              <a:gd name="connsiteX27" fmla="*/ 317257 w 502166"/>
              <a:gd name="connsiteY27" fmla="*/ 1289786 h 1511167"/>
              <a:gd name="connsiteX28" fmla="*/ 336508 w 502166"/>
              <a:gd name="connsiteY28" fmla="*/ 1318662 h 1511167"/>
              <a:gd name="connsiteX29" fmla="*/ 375009 w 502166"/>
              <a:gd name="connsiteY29" fmla="*/ 1337912 h 1511167"/>
              <a:gd name="connsiteX30" fmla="*/ 442386 w 502166"/>
              <a:gd name="connsiteY30" fmla="*/ 1405289 h 1511167"/>
              <a:gd name="connsiteX31" fmla="*/ 461636 w 502166"/>
              <a:gd name="connsiteY31" fmla="*/ 1434165 h 1511167"/>
              <a:gd name="connsiteX32" fmla="*/ 490512 w 502166"/>
              <a:gd name="connsiteY32" fmla="*/ 1463040 h 1511167"/>
              <a:gd name="connsiteX33" fmla="*/ 500137 w 502166"/>
              <a:gd name="connsiteY33" fmla="*/ 1511167 h 1511167"/>
              <a:gd name="connsiteX0" fmla="*/ 134377 w 502166"/>
              <a:gd name="connsiteY0" fmla="*/ 0 h 1511167"/>
              <a:gd name="connsiteX1" fmla="*/ 192129 w 502166"/>
              <a:gd name="connsiteY1" fmla="*/ 19251 h 1511167"/>
              <a:gd name="connsiteX2" fmla="*/ 240255 w 502166"/>
              <a:gd name="connsiteY2" fmla="*/ 57752 h 1511167"/>
              <a:gd name="connsiteX3" fmla="*/ 249880 w 502166"/>
              <a:gd name="connsiteY3" fmla="*/ 154005 h 1511167"/>
              <a:gd name="connsiteX4" fmla="*/ 192129 w 502166"/>
              <a:gd name="connsiteY4" fmla="*/ 173255 h 1511167"/>
              <a:gd name="connsiteX5" fmla="*/ 163253 w 502166"/>
              <a:gd name="connsiteY5" fmla="*/ 192506 h 1511167"/>
              <a:gd name="connsiteX6" fmla="*/ 230630 w 502166"/>
              <a:gd name="connsiteY6" fmla="*/ 163630 h 1511167"/>
              <a:gd name="connsiteX7" fmla="*/ 249880 w 502166"/>
              <a:gd name="connsiteY7" fmla="*/ 134754 h 1511167"/>
              <a:gd name="connsiteX8" fmla="*/ 298007 w 502166"/>
              <a:gd name="connsiteY8" fmla="*/ 86628 h 1511167"/>
              <a:gd name="connsiteX9" fmla="*/ 221004 w 502166"/>
              <a:gd name="connsiteY9" fmla="*/ 48127 h 1511167"/>
              <a:gd name="connsiteX10" fmla="*/ 163253 w 502166"/>
              <a:gd name="connsiteY10" fmla="*/ 28876 h 1511167"/>
              <a:gd name="connsiteX11" fmla="*/ 134377 w 502166"/>
              <a:gd name="connsiteY11" fmla="*/ 19251 h 1511167"/>
              <a:gd name="connsiteX12" fmla="*/ 163253 w 502166"/>
              <a:gd name="connsiteY12" fmla="*/ 28876 h 1511167"/>
              <a:gd name="connsiteX13" fmla="*/ 249880 w 502166"/>
              <a:gd name="connsiteY13" fmla="*/ 57752 h 1511167"/>
              <a:gd name="connsiteX14" fmla="*/ 278756 w 502166"/>
              <a:gd name="connsiteY14" fmla="*/ 67377 h 1511167"/>
              <a:gd name="connsiteX15" fmla="*/ 249880 w 502166"/>
              <a:gd name="connsiteY15" fmla="*/ 77003 h 1511167"/>
              <a:gd name="connsiteX16" fmla="*/ 144002 w 502166"/>
              <a:gd name="connsiteY16" fmla="*/ 96253 h 1511167"/>
              <a:gd name="connsiteX17" fmla="*/ 86251 w 502166"/>
              <a:gd name="connsiteY17" fmla="*/ 144379 h 1511167"/>
              <a:gd name="connsiteX18" fmla="*/ 10947 w 502166"/>
              <a:gd name="connsiteY18" fmla="*/ 327851 h 1511167"/>
              <a:gd name="connsiteX19" fmla="*/ 10947 w 502166"/>
              <a:gd name="connsiteY19" fmla="*/ 543875 h 1511167"/>
              <a:gd name="connsiteX20" fmla="*/ 76626 w 502166"/>
              <a:gd name="connsiteY20" fmla="*/ 904775 h 1511167"/>
              <a:gd name="connsiteX21" fmla="*/ 95876 w 502166"/>
              <a:gd name="connsiteY21" fmla="*/ 933651 h 1511167"/>
              <a:gd name="connsiteX22" fmla="*/ 163253 w 502166"/>
              <a:gd name="connsiteY22" fmla="*/ 1049154 h 1511167"/>
              <a:gd name="connsiteX23" fmla="*/ 182503 w 502166"/>
              <a:gd name="connsiteY23" fmla="*/ 1106906 h 1511167"/>
              <a:gd name="connsiteX24" fmla="*/ 259506 w 502166"/>
              <a:gd name="connsiteY24" fmla="*/ 1203158 h 1511167"/>
              <a:gd name="connsiteX25" fmla="*/ 288381 w 502166"/>
              <a:gd name="connsiteY25" fmla="*/ 1260910 h 1511167"/>
              <a:gd name="connsiteX26" fmla="*/ 317257 w 502166"/>
              <a:gd name="connsiteY26" fmla="*/ 1289786 h 1511167"/>
              <a:gd name="connsiteX27" fmla="*/ 336508 w 502166"/>
              <a:gd name="connsiteY27" fmla="*/ 1318662 h 1511167"/>
              <a:gd name="connsiteX28" fmla="*/ 375009 w 502166"/>
              <a:gd name="connsiteY28" fmla="*/ 1337912 h 1511167"/>
              <a:gd name="connsiteX29" fmla="*/ 442386 w 502166"/>
              <a:gd name="connsiteY29" fmla="*/ 1405289 h 1511167"/>
              <a:gd name="connsiteX30" fmla="*/ 461636 w 502166"/>
              <a:gd name="connsiteY30" fmla="*/ 1434165 h 1511167"/>
              <a:gd name="connsiteX31" fmla="*/ 490512 w 502166"/>
              <a:gd name="connsiteY31" fmla="*/ 1463040 h 1511167"/>
              <a:gd name="connsiteX32" fmla="*/ 500137 w 502166"/>
              <a:gd name="connsiteY32" fmla="*/ 1511167 h 1511167"/>
              <a:gd name="connsiteX0" fmla="*/ 134377 w 502166"/>
              <a:gd name="connsiteY0" fmla="*/ 0 h 1511167"/>
              <a:gd name="connsiteX1" fmla="*/ 192129 w 502166"/>
              <a:gd name="connsiteY1" fmla="*/ 19251 h 1511167"/>
              <a:gd name="connsiteX2" fmla="*/ 240255 w 502166"/>
              <a:gd name="connsiteY2" fmla="*/ 57752 h 1511167"/>
              <a:gd name="connsiteX3" fmla="*/ 249880 w 502166"/>
              <a:gd name="connsiteY3" fmla="*/ 154005 h 1511167"/>
              <a:gd name="connsiteX4" fmla="*/ 192129 w 502166"/>
              <a:gd name="connsiteY4" fmla="*/ 173255 h 1511167"/>
              <a:gd name="connsiteX5" fmla="*/ 163253 w 502166"/>
              <a:gd name="connsiteY5" fmla="*/ 192506 h 1511167"/>
              <a:gd name="connsiteX6" fmla="*/ 230630 w 502166"/>
              <a:gd name="connsiteY6" fmla="*/ 163630 h 1511167"/>
              <a:gd name="connsiteX7" fmla="*/ 249880 w 502166"/>
              <a:gd name="connsiteY7" fmla="*/ 134754 h 1511167"/>
              <a:gd name="connsiteX8" fmla="*/ 298007 w 502166"/>
              <a:gd name="connsiteY8" fmla="*/ 86628 h 1511167"/>
              <a:gd name="connsiteX9" fmla="*/ 221004 w 502166"/>
              <a:gd name="connsiteY9" fmla="*/ 48127 h 1511167"/>
              <a:gd name="connsiteX10" fmla="*/ 163253 w 502166"/>
              <a:gd name="connsiteY10" fmla="*/ 28876 h 1511167"/>
              <a:gd name="connsiteX11" fmla="*/ 134377 w 502166"/>
              <a:gd name="connsiteY11" fmla="*/ 19251 h 1511167"/>
              <a:gd name="connsiteX12" fmla="*/ 163253 w 502166"/>
              <a:gd name="connsiteY12" fmla="*/ 28876 h 1511167"/>
              <a:gd name="connsiteX13" fmla="*/ 249880 w 502166"/>
              <a:gd name="connsiteY13" fmla="*/ 57752 h 1511167"/>
              <a:gd name="connsiteX14" fmla="*/ 278756 w 502166"/>
              <a:gd name="connsiteY14" fmla="*/ 67377 h 1511167"/>
              <a:gd name="connsiteX15" fmla="*/ 249880 w 502166"/>
              <a:gd name="connsiteY15" fmla="*/ 77003 h 1511167"/>
              <a:gd name="connsiteX16" fmla="*/ 144002 w 502166"/>
              <a:gd name="connsiteY16" fmla="*/ 96253 h 1511167"/>
              <a:gd name="connsiteX17" fmla="*/ 86251 w 502166"/>
              <a:gd name="connsiteY17" fmla="*/ 144379 h 1511167"/>
              <a:gd name="connsiteX18" fmla="*/ 10947 w 502166"/>
              <a:gd name="connsiteY18" fmla="*/ 327851 h 1511167"/>
              <a:gd name="connsiteX19" fmla="*/ 10947 w 502166"/>
              <a:gd name="connsiteY19" fmla="*/ 543875 h 1511167"/>
              <a:gd name="connsiteX20" fmla="*/ 76626 w 502166"/>
              <a:gd name="connsiteY20" fmla="*/ 904775 h 1511167"/>
              <a:gd name="connsiteX21" fmla="*/ 95876 w 502166"/>
              <a:gd name="connsiteY21" fmla="*/ 933651 h 1511167"/>
              <a:gd name="connsiteX22" fmla="*/ 163253 w 502166"/>
              <a:gd name="connsiteY22" fmla="*/ 1049154 h 1511167"/>
              <a:gd name="connsiteX23" fmla="*/ 182503 w 502166"/>
              <a:gd name="connsiteY23" fmla="*/ 1106906 h 1511167"/>
              <a:gd name="connsiteX24" fmla="*/ 259506 w 502166"/>
              <a:gd name="connsiteY24" fmla="*/ 1203158 h 1511167"/>
              <a:gd name="connsiteX25" fmla="*/ 288381 w 502166"/>
              <a:gd name="connsiteY25" fmla="*/ 1260910 h 1511167"/>
              <a:gd name="connsiteX26" fmla="*/ 317257 w 502166"/>
              <a:gd name="connsiteY26" fmla="*/ 1289786 h 1511167"/>
              <a:gd name="connsiteX27" fmla="*/ 336508 w 502166"/>
              <a:gd name="connsiteY27" fmla="*/ 1318662 h 1511167"/>
              <a:gd name="connsiteX28" fmla="*/ 442386 w 502166"/>
              <a:gd name="connsiteY28" fmla="*/ 1405289 h 1511167"/>
              <a:gd name="connsiteX29" fmla="*/ 461636 w 502166"/>
              <a:gd name="connsiteY29" fmla="*/ 1434165 h 1511167"/>
              <a:gd name="connsiteX30" fmla="*/ 490512 w 502166"/>
              <a:gd name="connsiteY30" fmla="*/ 1463040 h 1511167"/>
              <a:gd name="connsiteX31" fmla="*/ 500137 w 502166"/>
              <a:gd name="connsiteY31" fmla="*/ 1511167 h 1511167"/>
              <a:gd name="connsiteX0" fmla="*/ 134377 w 500137"/>
              <a:gd name="connsiteY0" fmla="*/ 0 h 1511167"/>
              <a:gd name="connsiteX1" fmla="*/ 192129 w 500137"/>
              <a:gd name="connsiteY1" fmla="*/ 19251 h 1511167"/>
              <a:gd name="connsiteX2" fmla="*/ 240255 w 500137"/>
              <a:gd name="connsiteY2" fmla="*/ 57752 h 1511167"/>
              <a:gd name="connsiteX3" fmla="*/ 249880 w 500137"/>
              <a:gd name="connsiteY3" fmla="*/ 154005 h 1511167"/>
              <a:gd name="connsiteX4" fmla="*/ 192129 w 500137"/>
              <a:gd name="connsiteY4" fmla="*/ 173255 h 1511167"/>
              <a:gd name="connsiteX5" fmla="*/ 163253 w 500137"/>
              <a:gd name="connsiteY5" fmla="*/ 192506 h 1511167"/>
              <a:gd name="connsiteX6" fmla="*/ 230630 w 500137"/>
              <a:gd name="connsiteY6" fmla="*/ 163630 h 1511167"/>
              <a:gd name="connsiteX7" fmla="*/ 249880 w 500137"/>
              <a:gd name="connsiteY7" fmla="*/ 134754 h 1511167"/>
              <a:gd name="connsiteX8" fmla="*/ 298007 w 500137"/>
              <a:gd name="connsiteY8" fmla="*/ 86628 h 1511167"/>
              <a:gd name="connsiteX9" fmla="*/ 221004 w 500137"/>
              <a:gd name="connsiteY9" fmla="*/ 48127 h 1511167"/>
              <a:gd name="connsiteX10" fmla="*/ 163253 w 500137"/>
              <a:gd name="connsiteY10" fmla="*/ 28876 h 1511167"/>
              <a:gd name="connsiteX11" fmla="*/ 134377 w 500137"/>
              <a:gd name="connsiteY11" fmla="*/ 19251 h 1511167"/>
              <a:gd name="connsiteX12" fmla="*/ 163253 w 500137"/>
              <a:gd name="connsiteY12" fmla="*/ 28876 h 1511167"/>
              <a:gd name="connsiteX13" fmla="*/ 249880 w 500137"/>
              <a:gd name="connsiteY13" fmla="*/ 57752 h 1511167"/>
              <a:gd name="connsiteX14" fmla="*/ 278756 w 500137"/>
              <a:gd name="connsiteY14" fmla="*/ 67377 h 1511167"/>
              <a:gd name="connsiteX15" fmla="*/ 249880 w 500137"/>
              <a:gd name="connsiteY15" fmla="*/ 77003 h 1511167"/>
              <a:gd name="connsiteX16" fmla="*/ 144002 w 500137"/>
              <a:gd name="connsiteY16" fmla="*/ 96253 h 1511167"/>
              <a:gd name="connsiteX17" fmla="*/ 86251 w 500137"/>
              <a:gd name="connsiteY17" fmla="*/ 144379 h 1511167"/>
              <a:gd name="connsiteX18" fmla="*/ 10947 w 500137"/>
              <a:gd name="connsiteY18" fmla="*/ 327851 h 1511167"/>
              <a:gd name="connsiteX19" fmla="*/ 10947 w 500137"/>
              <a:gd name="connsiteY19" fmla="*/ 543875 h 1511167"/>
              <a:gd name="connsiteX20" fmla="*/ 76626 w 500137"/>
              <a:gd name="connsiteY20" fmla="*/ 904775 h 1511167"/>
              <a:gd name="connsiteX21" fmla="*/ 95876 w 500137"/>
              <a:gd name="connsiteY21" fmla="*/ 933651 h 1511167"/>
              <a:gd name="connsiteX22" fmla="*/ 163253 w 500137"/>
              <a:gd name="connsiteY22" fmla="*/ 1049154 h 1511167"/>
              <a:gd name="connsiteX23" fmla="*/ 182503 w 500137"/>
              <a:gd name="connsiteY23" fmla="*/ 1106906 h 1511167"/>
              <a:gd name="connsiteX24" fmla="*/ 259506 w 500137"/>
              <a:gd name="connsiteY24" fmla="*/ 1203158 h 1511167"/>
              <a:gd name="connsiteX25" fmla="*/ 288381 w 500137"/>
              <a:gd name="connsiteY25" fmla="*/ 1260910 h 1511167"/>
              <a:gd name="connsiteX26" fmla="*/ 317257 w 500137"/>
              <a:gd name="connsiteY26" fmla="*/ 1289786 h 1511167"/>
              <a:gd name="connsiteX27" fmla="*/ 336508 w 500137"/>
              <a:gd name="connsiteY27" fmla="*/ 1318662 h 1511167"/>
              <a:gd name="connsiteX28" fmla="*/ 442386 w 500137"/>
              <a:gd name="connsiteY28" fmla="*/ 1405289 h 1511167"/>
              <a:gd name="connsiteX29" fmla="*/ 461636 w 500137"/>
              <a:gd name="connsiteY29" fmla="*/ 1434165 h 1511167"/>
              <a:gd name="connsiteX30" fmla="*/ 500137 w 500137"/>
              <a:gd name="connsiteY30" fmla="*/ 1511167 h 1511167"/>
              <a:gd name="connsiteX0" fmla="*/ 134377 w 500137"/>
              <a:gd name="connsiteY0" fmla="*/ 0 h 1511167"/>
              <a:gd name="connsiteX1" fmla="*/ 192129 w 500137"/>
              <a:gd name="connsiteY1" fmla="*/ 19251 h 1511167"/>
              <a:gd name="connsiteX2" fmla="*/ 240255 w 500137"/>
              <a:gd name="connsiteY2" fmla="*/ 57752 h 1511167"/>
              <a:gd name="connsiteX3" fmla="*/ 249880 w 500137"/>
              <a:gd name="connsiteY3" fmla="*/ 154005 h 1511167"/>
              <a:gd name="connsiteX4" fmla="*/ 192129 w 500137"/>
              <a:gd name="connsiteY4" fmla="*/ 173255 h 1511167"/>
              <a:gd name="connsiteX5" fmla="*/ 163253 w 500137"/>
              <a:gd name="connsiteY5" fmla="*/ 192506 h 1511167"/>
              <a:gd name="connsiteX6" fmla="*/ 230630 w 500137"/>
              <a:gd name="connsiteY6" fmla="*/ 163630 h 1511167"/>
              <a:gd name="connsiteX7" fmla="*/ 249880 w 500137"/>
              <a:gd name="connsiteY7" fmla="*/ 134754 h 1511167"/>
              <a:gd name="connsiteX8" fmla="*/ 298007 w 500137"/>
              <a:gd name="connsiteY8" fmla="*/ 86628 h 1511167"/>
              <a:gd name="connsiteX9" fmla="*/ 221004 w 500137"/>
              <a:gd name="connsiteY9" fmla="*/ 48127 h 1511167"/>
              <a:gd name="connsiteX10" fmla="*/ 163253 w 500137"/>
              <a:gd name="connsiteY10" fmla="*/ 28876 h 1511167"/>
              <a:gd name="connsiteX11" fmla="*/ 134377 w 500137"/>
              <a:gd name="connsiteY11" fmla="*/ 19251 h 1511167"/>
              <a:gd name="connsiteX12" fmla="*/ 163253 w 500137"/>
              <a:gd name="connsiteY12" fmla="*/ 28876 h 1511167"/>
              <a:gd name="connsiteX13" fmla="*/ 249880 w 500137"/>
              <a:gd name="connsiteY13" fmla="*/ 57752 h 1511167"/>
              <a:gd name="connsiteX14" fmla="*/ 278756 w 500137"/>
              <a:gd name="connsiteY14" fmla="*/ 67377 h 1511167"/>
              <a:gd name="connsiteX15" fmla="*/ 249880 w 500137"/>
              <a:gd name="connsiteY15" fmla="*/ 77003 h 1511167"/>
              <a:gd name="connsiteX16" fmla="*/ 144002 w 500137"/>
              <a:gd name="connsiteY16" fmla="*/ 96253 h 1511167"/>
              <a:gd name="connsiteX17" fmla="*/ 86251 w 500137"/>
              <a:gd name="connsiteY17" fmla="*/ 144379 h 1511167"/>
              <a:gd name="connsiteX18" fmla="*/ 10947 w 500137"/>
              <a:gd name="connsiteY18" fmla="*/ 327851 h 1511167"/>
              <a:gd name="connsiteX19" fmla="*/ 10947 w 500137"/>
              <a:gd name="connsiteY19" fmla="*/ 543875 h 1511167"/>
              <a:gd name="connsiteX20" fmla="*/ 76626 w 500137"/>
              <a:gd name="connsiteY20" fmla="*/ 904775 h 1511167"/>
              <a:gd name="connsiteX21" fmla="*/ 95876 w 500137"/>
              <a:gd name="connsiteY21" fmla="*/ 933651 h 1511167"/>
              <a:gd name="connsiteX22" fmla="*/ 163253 w 500137"/>
              <a:gd name="connsiteY22" fmla="*/ 1049154 h 1511167"/>
              <a:gd name="connsiteX23" fmla="*/ 182503 w 500137"/>
              <a:gd name="connsiteY23" fmla="*/ 1106906 h 1511167"/>
              <a:gd name="connsiteX24" fmla="*/ 259506 w 500137"/>
              <a:gd name="connsiteY24" fmla="*/ 1203158 h 1511167"/>
              <a:gd name="connsiteX25" fmla="*/ 288381 w 500137"/>
              <a:gd name="connsiteY25" fmla="*/ 1260910 h 1511167"/>
              <a:gd name="connsiteX26" fmla="*/ 336508 w 500137"/>
              <a:gd name="connsiteY26" fmla="*/ 1318662 h 1511167"/>
              <a:gd name="connsiteX27" fmla="*/ 442386 w 500137"/>
              <a:gd name="connsiteY27" fmla="*/ 1405289 h 1511167"/>
              <a:gd name="connsiteX28" fmla="*/ 461636 w 500137"/>
              <a:gd name="connsiteY28" fmla="*/ 1434165 h 1511167"/>
              <a:gd name="connsiteX29" fmla="*/ 500137 w 500137"/>
              <a:gd name="connsiteY29" fmla="*/ 1511167 h 1511167"/>
              <a:gd name="connsiteX0" fmla="*/ 134377 w 500137"/>
              <a:gd name="connsiteY0" fmla="*/ 0 h 1511167"/>
              <a:gd name="connsiteX1" fmla="*/ 192129 w 500137"/>
              <a:gd name="connsiteY1" fmla="*/ 19251 h 1511167"/>
              <a:gd name="connsiteX2" fmla="*/ 240255 w 500137"/>
              <a:gd name="connsiteY2" fmla="*/ 57752 h 1511167"/>
              <a:gd name="connsiteX3" fmla="*/ 249880 w 500137"/>
              <a:gd name="connsiteY3" fmla="*/ 154005 h 1511167"/>
              <a:gd name="connsiteX4" fmla="*/ 192129 w 500137"/>
              <a:gd name="connsiteY4" fmla="*/ 173255 h 1511167"/>
              <a:gd name="connsiteX5" fmla="*/ 163253 w 500137"/>
              <a:gd name="connsiteY5" fmla="*/ 192506 h 1511167"/>
              <a:gd name="connsiteX6" fmla="*/ 230630 w 500137"/>
              <a:gd name="connsiteY6" fmla="*/ 163630 h 1511167"/>
              <a:gd name="connsiteX7" fmla="*/ 249880 w 500137"/>
              <a:gd name="connsiteY7" fmla="*/ 134754 h 1511167"/>
              <a:gd name="connsiteX8" fmla="*/ 298007 w 500137"/>
              <a:gd name="connsiteY8" fmla="*/ 86628 h 1511167"/>
              <a:gd name="connsiteX9" fmla="*/ 221004 w 500137"/>
              <a:gd name="connsiteY9" fmla="*/ 48127 h 1511167"/>
              <a:gd name="connsiteX10" fmla="*/ 163253 w 500137"/>
              <a:gd name="connsiteY10" fmla="*/ 28876 h 1511167"/>
              <a:gd name="connsiteX11" fmla="*/ 134377 w 500137"/>
              <a:gd name="connsiteY11" fmla="*/ 19251 h 1511167"/>
              <a:gd name="connsiteX12" fmla="*/ 163253 w 500137"/>
              <a:gd name="connsiteY12" fmla="*/ 28876 h 1511167"/>
              <a:gd name="connsiteX13" fmla="*/ 249880 w 500137"/>
              <a:gd name="connsiteY13" fmla="*/ 57752 h 1511167"/>
              <a:gd name="connsiteX14" fmla="*/ 278756 w 500137"/>
              <a:gd name="connsiteY14" fmla="*/ 67377 h 1511167"/>
              <a:gd name="connsiteX15" fmla="*/ 249880 w 500137"/>
              <a:gd name="connsiteY15" fmla="*/ 77003 h 1511167"/>
              <a:gd name="connsiteX16" fmla="*/ 144002 w 500137"/>
              <a:gd name="connsiteY16" fmla="*/ 96253 h 1511167"/>
              <a:gd name="connsiteX17" fmla="*/ 86251 w 500137"/>
              <a:gd name="connsiteY17" fmla="*/ 144379 h 1511167"/>
              <a:gd name="connsiteX18" fmla="*/ 10947 w 500137"/>
              <a:gd name="connsiteY18" fmla="*/ 327851 h 1511167"/>
              <a:gd name="connsiteX19" fmla="*/ 10947 w 500137"/>
              <a:gd name="connsiteY19" fmla="*/ 543875 h 1511167"/>
              <a:gd name="connsiteX20" fmla="*/ 76626 w 500137"/>
              <a:gd name="connsiteY20" fmla="*/ 904775 h 1511167"/>
              <a:gd name="connsiteX21" fmla="*/ 95876 w 500137"/>
              <a:gd name="connsiteY21" fmla="*/ 933651 h 1511167"/>
              <a:gd name="connsiteX22" fmla="*/ 163253 w 500137"/>
              <a:gd name="connsiteY22" fmla="*/ 1049154 h 1511167"/>
              <a:gd name="connsiteX23" fmla="*/ 259506 w 500137"/>
              <a:gd name="connsiteY23" fmla="*/ 1203158 h 1511167"/>
              <a:gd name="connsiteX24" fmla="*/ 288381 w 500137"/>
              <a:gd name="connsiteY24" fmla="*/ 1260910 h 1511167"/>
              <a:gd name="connsiteX25" fmla="*/ 336508 w 500137"/>
              <a:gd name="connsiteY25" fmla="*/ 1318662 h 1511167"/>
              <a:gd name="connsiteX26" fmla="*/ 442386 w 500137"/>
              <a:gd name="connsiteY26" fmla="*/ 1405289 h 1511167"/>
              <a:gd name="connsiteX27" fmla="*/ 461636 w 500137"/>
              <a:gd name="connsiteY27" fmla="*/ 1434165 h 1511167"/>
              <a:gd name="connsiteX28" fmla="*/ 500137 w 500137"/>
              <a:gd name="connsiteY28" fmla="*/ 1511167 h 1511167"/>
              <a:gd name="connsiteX0" fmla="*/ 134377 w 500137"/>
              <a:gd name="connsiteY0" fmla="*/ 0 h 1511167"/>
              <a:gd name="connsiteX1" fmla="*/ 192129 w 500137"/>
              <a:gd name="connsiteY1" fmla="*/ 19251 h 1511167"/>
              <a:gd name="connsiteX2" fmla="*/ 240255 w 500137"/>
              <a:gd name="connsiteY2" fmla="*/ 57752 h 1511167"/>
              <a:gd name="connsiteX3" fmla="*/ 249880 w 500137"/>
              <a:gd name="connsiteY3" fmla="*/ 154005 h 1511167"/>
              <a:gd name="connsiteX4" fmla="*/ 192129 w 500137"/>
              <a:gd name="connsiteY4" fmla="*/ 173255 h 1511167"/>
              <a:gd name="connsiteX5" fmla="*/ 163253 w 500137"/>
              <a:gd name="connsiteY5" fmla="*/ 192506 h 1511167"/>
              <a:gd name="connsiteX6" fmla="*/ 230630 w 500137"/>
              <a:gd name="connsiteY6" fmla="*/ 163630 h 1511167"/>
              <a:gd name="connsiteX7" fmla="*/ 249880 w 500137"/>
              <a:gd name="connsiteY7" fmla="*/ 134754 h 1511167"/>
              <a:gd name="connsiteX8" fmla="*/ 298007 w 500137"/>
              <a:gd name="connsiteY8" fmla="*/ 86628 h 1511167"/>
              <a:gd name="connsiteX9" fmla="*/ 221004 w 500137"/>
              <a:gd name="connsiteY9" fmla="*/ 48127 h 1511167"/>
              <a:gd name="connsiteX10" fmla="*/ 163253 w 500137"/>
              <a:gd name="connsiteY10" fmla="*/ 28876 h 1511167"/>
              <a:gd name="connsiteX11" fmla="*/ 134377 w 500137"/>
              <a:gd name="connsiteY11" fmla="*/ 19251 h 1511167"/>
              <a:gd name="connsiteX12" fmla="*/ 163253 w 500137"/>
              <a:gd name="connsiteY12" fmla="*/ 28876 h 1511167"/>
              <a:gd name="connsiteX13" fmla="*/ 249880 w 500137"/>
              <a:gd name="connsiteY13" fmla="*/ 57752 h 1511167"/>
              <a:gd name="connsiteX14" fmla="*/ 278756 w 500137"/>
              <a:gd name="connsiteY14" fmla="*/ 67377 h 1511167"/>
              <a:gd name="connsiteX15" fmla="*/ 249880 w 500137"/>
              <a:gd name="connsiteY15" fmla="*/ 77003 h 1511167"/>
              <a:gd name="connsiteX16" fmla="*/ 144002 w 500137"/>
              <a:gd name="connsiteY16" fmla="*/ 96253 h 1511167"/>
              <a:gd name="connsiteX17" fmla="*/ 86251 w 500137"/>
              <a:gd name="connsiteY17" fmla="*/ 144379 h 1511167"/>
              <a:gd name="connsiteX18" fmla="*/ 10947 w 500137"/>
              <a:gd name="connsiteY18" fmla="*/ 327851 h 1511167"/>
              <a:gd name="connsiteX19" fmla="*/ 10947 w 500137"/>
              <a:gd name="connsiteY19" fmla="*/ 543875 h 1511167"/>
              <a:gd name="connsiteX20" fmla="*/ 76626 w 500137"/>
              <a:gd name="connsiteY20" fmla="*/ 904775 h 1511167"/>
              <a:gd name="connsiteX21" fmla="*/ 163253 w 500137"/>
              <a:gd name="connsiteY21" fmla="*/ 1049154 h 1511167"/>
              <a:gd name="connsiteX22" fmla="*/ 259506 w 500137"/>
              <a:gd name="connsiteY22" fmla="*/ 1203158 h 1511167"/>
              <a:gd name="connsiteX23" fmla="*/ 288381 w 500137"/>
              <a:gd name="connsiteY23" fmla="*/ 1260910 h 1511167"/>
              <a:gd name="connsiteX24" fmla="*/ 336508 w 500137"/>
              <a:gd name="connsiteY24" fmla="*/ 1318662 h 1511167"/>
              <a:gd name="connsiteX25" fmla="*/ 442386 w 500137"/>
              <a:gd name="connsiteY25" fmla="*/ 1405289 h 1511167"/>
              <a:gd name="connsiteX26" fmla="*/ 461636 w 500137"/>
              <a:gd name="connsiteY26" fmla="*/ 1434165 h 1511167"/>
              <a:gd name="connsiteX27" fmla="*/ 500137 w 500137"/>
              <a:gd name="connsiteY27" fmla="*/ 1511167 h 1511167"/>
              <a:gd name="connsiteX0" fmla="*/ 134377 w 500137"/>
              <a:gd name="connsiteY0" fmla="*/ 0 h 1511167"/>
              <a:gd name="connsiteX1" fmla="*/ 192129 w 500137"/>
              <a:gd name="connsiteY1" fmla="*/ 19251 h 1511167"/>
              <a:gd name="connsiteX2" fmla="*/ 240255 w 500137"/>
              <a:gd name="connsiteY2" fmla="*/ 57752 h 1511167"/>
              <a:gd name="connsiteX3" fmla="*/ 249880 w 500137"/>
              <a:gd name="connsiteY3" fmla="*/ 154005 h 1511167"/>
              <a:gd name="connsiteX4" fmla="*/ 192129 w 500137"/>
              <a:gd name="connsiteY4" fmla="*/ 173255 h 1511167"/>
              <a:gd name="connsiteX5" fmla="*/ 163253 w 500137"/>
              <a:gd name="connsiteY5" fmla="*/ 192506 h 1511167"/>
              <a:gd name="connsiteX6" fmla="*/ 230630 w 500137"/>
              <a:gd name="connsiteY6" fmla="*/ 163630 h 1511167"/>
              <a:gd name="connsiteX7" fmla="*/ 249880 w 500137"/>
              <a:gd name="connsiteY7" fmla="*/ 134754 h 1511167"/>
              <a:gd name="connsiteX8" fmla="*/ 298007 w 500137"/>
              <a:gd name="connsiteY8" fmla="*/ 86628 h 1511167"/>
              <a:gd name="connsiteX9" fmla="*/ 221004 w 500137"/>
              <a:gd name="connsiteY9" fmla="*/ 48127 h 1511167"/>
              <a:gd name="connsiteX10" fmla="*/ 163253 w 500137"/>
              <a:gd name="connsiteY10" fmla="*/ 28876 h 1511167"/>
              <a:gd name="connsiteX11" fmla="*/ 134377 w 500137"/>
              <a:gd name="connsiteY11" fmla="*/ 19251 h 1511167"/>
              <a:gd name="connsiteX12" fmla="*/ 163253 w 500137"/>
              <a:gd name="connsiteY12" fmla="*/ 28876 h 1511167"/>
              <a:gd name="connsiteX13" fmla="*/ 249880 w 500137"/>
              <a:gd name="connsiteY13" fmla="*/ 57752 h 1511167"/>
              <a:gd name="connsiteX14" fmla="*/ 278756 w 500137"/>
              <a:gd name="connsiteY14" fmla="*/ 67377 h 1511167"/>
              <a:gd name="connsiteX15" fmla="*/ 249880 w 500137"/>
              <a:gd name="connsiteY15" fmla="*/ 77003 h 1511167"/>
              <a:gd name="connsiteX16" fmla="*/ 144002 w 500137"/>
              <a:gd name="connsiteY16" fmla="*/ 96253 h 1511167"/>
              <a:gd name="connsiteX17" fmla="*/ 86251 w 500137"/>
              <a:gd name="connsiteY17" fmla="*/ 144379 h 1511167"/>
              <a:gd name="connsiteX18" fmla="*/ 10947 w 500137"/>
              <a:gd name="connsiteY18" fmla="*/ 327851 h 1511167"/>
              <a:gd name="connsiteX19" fmla="*/ 10947 w 500137"/>
              <a:gd name="connsiteY19" fmla="*/ 543875 h 1511167"/>
              <a:gd name="connsiteX20" fmla="*/ 76626 w 500137"/>
              <a:gd name="connsiteY20" fmla="*/ 904775 h 1511167"/>
              <a:gd name="connsiteX21" fmla="*/ 123053 w 500137"/>
              <a:gd name="connsiteY21" fmla="*/ 1047931 h 1511167"/>
              <a:gd name="connsiteX22" fmla="*/ 259506 w 500137"/>
              <a:gd name="connsiteY22" fmla="*/ 1203158 h 1511167"/>
              <a:gd name="connsiteX23" fmla="*/ 288381 w 500137"/>
              <a:gd name="connsiteY23" fmla="*/ 1260910 h 1511167"/>
              <a:gd name="connsiteX24" fmla="*/ 336508 w 500137"/>
              <a:gd name="connsiteY24" fmla="*/ 1318662 h 1511167"/>
              <a:gd name="connsiteX25" fmla="*/ 442386 w 500137"/>
              <a:gd name="connsiteY25" fmla="*/ 1405289 h 1511167"/>
              <a:gd name="connsiteX26" fmla="*/ 461636 w 500137"/>
              <a:gd name="connsiteY26" fmla="*/ 1434165 h 1511167"/>
              <a:gd name="connsiteX27" fmla="*/ 500137 w 500137"/>
              <a:gd name="connsiteY27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21448 w 498532"/>
              <a:gd name="connsiteY21" fmla="*/ 1047931 h 1511167"/>
              <a:gd name="connsiteX22" fmla="*/ 257901 w 498532"/>
              <a:gd name="connsiteY22" fmla="*/ 1203158 h 1511167"/>
              <a:gd name="connsiteX23" fmla="*/ 286776 w 498532"/>
              <a:gd name="connsiteY23" fmla="*/ 1260910 h 1511167"/>
              <a:gd name="connsiteX24" fmla="*/ 334903 w 498532"/>
              <a:gd name="connsiteY24" fmla="*/ 1318662 h 1511167"/>
              <a:gd name="connsiteX25" fmla="*/ 440781 w 498532"/>
              <a:gd name="connsiteY25" fmla="*/ 1405289 h 1511167"/>
              <a:gd name="connsiteX26" fmla="*/ 460031 w 498532"/>
              <a:gd name="connsiteY26" fmla="*/ 1434165 h 1511167"/>
              <a:gd name="connsiteX27" fmla="*/ 498532 w 498532"/>
              <a:gd name="connsiteY27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257901 w 498532"/>
              <a:gd name="connsiteY21" fmla="*/ 1203158 h 1511167"/>
              <a:gd name="connsiteX22" fmla="*/ 286776 w 498532"/>
              <a:gd name="connsiteY22" fmla="*/ 1260910 h 1511167"/>
              <a:gd name="connsiteX23" fmla="*/ 334903 w 498532"/>
              <a:gd name="connsiteY23" fmla="*/ 1318662 h 1511167"/>
              <a:gd name="connsiteX24" fmla="*/ 440781 w 498532"/>
              <a:gd name="connsiteY24" fmla="*/ 1405289 h 1511167"/>
              <a:gd name="connsiteX25" fmla="*/ 460031 w 498532"/>
              <a:gd name="connsiteY25" fmla="*/ 1434165 h 1511167"/>
              <a:gd name="connsiteX26" fmla="*/ 498532 w 498532"/>
              <a:gd name="connsiteY26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77501 w 498532"/>
              <a:gd name="connsiteY21" fmla="*/ 1263955 h 1511167"/>
              <a:gd name="connsiteX22" fmla="*/ 286776 w 498532"/>
              <a:gd name="connsiteY22" fmla="*/ 1260910 h 1511167"/>
              <a:gd name="connsiteX23" fmla="*/ 334903 w 498532"/>
              <a:gd name="connsiteY23" fmla="*/ 1318662 h 1511167"/>
              <a:gd name="connsiteX24" fmla="*/ 440781 w 498532"/>
              <a:gd name="connsiteY24" fmla="*/ 1405289 h 1511167"/>
              <a:gd name="connsiteX25" fmla="*/ 460031 w 498532"/>
              <a:gd name="connsiteY25" fmla="*/ 1434165 h 1511167"/>
              <a:gd name="connsiteX26" fmla="*/ 498532 w 498532"/>
              <a:gd name="connsiteY26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77501 w 498532"/>
              <a:gd name="connsiteY21" fmla="*/ 1263955 h 1511167"/>
              <a:gd name="connsiteX22" fmla="*/ 334903 w 498532"/>
              <a:gd name="connsiteY22" fmla="*/ 1318662 h 1511167"/>
              <a:gd name="connsiteX23" fmla="*/ 440781 w 498532"/>
              <a:gd name="connsiteY23" fmla="*/ 1405289 h 1511167"/>
              <a:gd name="connsiteX24" fmla="*/ 460031 w 498532"/>
              <a:gd name="connsiteY24" fmla="*/ 1434165 h 1511167"/>
              <a:gd name="connsiteX25" fmla="*/ 498532 w 498532"/>
              <a:gd name="connsiteY25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77501 w 498532"/>
              <a:gd name="connsiteY21" fmla="*/ 1263955 h 1511167"/>
              <a:gd name="connsiteX22" fmla="*/ 345661 w 498532"/>
              <a:gd name="connsiteY22" fmla="*/ 1407971 h 1511167"/>
              <a:gd name="connsiteX23" fmla="*/ 440781 w 498532"/>
              <a:gd name="connsiteY23" fmla="*/ 1405289 h 1511167"/>
              <a:gd name="connsiteX24" fmla="*/ 460031 w 498532"/>
              <a:gd name="connsiteY24" fmla="*/ 1434165 h 1511167"/>
              <a:gd name="connsiteX25" fmla="*/ 498532 w 498532"/>
              <a:gd name="connsiteY25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77501 w 498532"/>
              <a:gd name="connsiteY21" fmla="*/ 1263955 h 1511167"/>
              <a:gd name="connsiteX22" fmla="*/ 345661 w 498532"/>
              <a:gd name="connsiteY22" fmla="*/ 1407971 h 1511167"/>
              <a:gd name="connsiteX23" fmla="*/ 440781 w 498532"/>
              <a:gd name="connsiteY23" fmla="*/ 1405289 h 1511167"/>
              <a:gd name="connsiteX24" fmla="*/ 498532 w 498532"/>
              <a:gd name="connsiteY24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48275 w 498532"/>
              <a:gd name="connsiteY7" fmla="*/ 134754 h 1511167"/>
              <a:gd name="connsiteX8" fmla="*/ 296402 w 498532"/>
              <a:gd name="connsiteY8" fmla="*/ 86628 h 1511167"/>
              <a:gd name="connsiteX9" fmla="*/ 219399 w 498532"/>
              <a:gd name="connsiteY9" fmla="*/ 48127 h 1511167"/>
              <a:gd name="connsiteX10" fmla="*/ 161648 w 498532"/>
              <a:gd name="connsiteY10" fmla="*/ 28876 h 1511167"/>
              <a:gd name="connsiteX11" fmla="*/ 132772 w 498532"/>
              <a:gd name="connsiteY11" fmla="*/ 19251 h 1511167"/>
              <a:gd name="connsiteX12" fmla="*/ 161648 w 498532"/>
              <a:gd name="connsiteY12" fmla="*/ 28876 h 1511167"/>
              <a:gd name="connsiteX13" fmla="*/ 248275 w 498532"/>
              <a:gd name="connsiteY13" fmla="*/ 57752 h 1511167"/>
              <a:gd name="connsiteX14" fmla="*/ 277151 w 498532"/>
              <a:gd name="connsiteY14" fmla="*/ 67377 h 1511167"/>
              <a:gd name="connsiteX15" fmla="*/ 248275 w 498532"/>
              <a:gd name="connsiteY15" fmla="*/ 77003 h 1511167"/>
              <a:gd name="connsiteX16" fmla="*/ 142397 w 498532"/>
              <a:gd name="connsiteY16" fmla="*/ 96253 h 1511167"/>
              <a:gd name="connsiteX17" fmla="*/ 84646 w 498532"/>
              <a:gd name="connsiteY17" fmla="*/ 144379 h 1511167"/>
              <a:gd name="connsiteX18" fmla="*/ 9342 w 498532"/>
              <a:gd name="connsiteY18" fmla="*/ 327851 h 1511167"/>
              <a:gd name="connsiteX19" fmla="*/ 9342 w 498532"/>
              <a:gd name="connsiteY19" fmla="*/ 543875 h 1511167"/>
              <a:gd name="connsiteX20" fmla="*/ 65395 w 498532"/>
              <a:gd name="connsiteY20" fmla="*/ 975923 h 1511167"/>
              <a:gd name="connsiteX21" fmla="*/ 177501 w 498532"/>
              <a:gd name="connsiteY21" fmla="*/ 1263955 h 1511167"/>
              <a:gd name="connsiteX22" fmla="*/ 345661 w 498532"/>
              <a:gd name="connsiteY22" fmla="*/ 1407971 h 1511167"/>
              <a:gd name="connsiteX23" fmla="*/ 498532 w 498532"/>
              <a:gd name="connsiteY23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29025 w 498532"/>
              <a:gd name="connsiteY6" fmla="*/ 163630 h 1511167"/>
              <a:gd name="connsiteX7" fmla="*/ 296402 w 498532"/>
              <a:gd name="connsiteY7" fmla="*/ 86628 h 1511167"/>
              <a:gd name="connsiteX8" fmla="*/ 219399 w 498532"/>
              <a:gd name="connsiteY8" fmla="*/ 48127 h 1511167"/>
              <a:gd name="connsiteX9" fmla="*/ 161648 w 498532"/>
              <a:gd name="connsiteY9" fmla="*/ 28876 h 1511167"/>
              <a:gd name="connsiteX10" fmla="*/ 132772 w 498532"/>
              <a:gd name="connsiteY10" fmla="*/ 19251 h 1511167"/>
              <a:gd name="connsiteX11" fmla="*/ 161648 w 498532"/>
              <a:gd name="connsiteY11" fmla="*/ 28876 h 1511167"/>
              <a:gd name="connsiteX12" fmla="*/ 248275 w 498532"/>
              <a:gd name="connsiteY12" fmla="*/ 57752 h 1511167"/>
              <a:gd name="connsiteX13" fmla="*/ 277151 w 498532"/>
              <a:gd name="connsiteY13" fmla="*/ 67377 h 1511167"/>
              <a:gd name="connsiteX14" fmla="*/ 248275 w 498532"/>
              <a:gd name="connsiteY14" fmla="*/ 77003 h 1511167"/>
              <a:gd name="connsiteX15" fmla="*/ 142397 w 498532"/>
              <a:gd name="connsiteY15" fmla="*/ 96253 h 1511167"/>
              <a:gd name="connsiteX16" fmla="*/ 84646 w 498532"/>
              <a:gd name="connsiteY16" fmla="*/ 144379 h 1511167"/>
              <a:gd name="connsiteX17" fmla="*/ 9342 w 498532"/>
              <a:gd name="connsiteY17" fmla="*/ 327851 h 1511167"/>
              <a:gd name="connsiteX18" fmla="*/ 9342 w 498532"/>
              <a:gd name="connsiteY18" fmla="*/ 543875 h 1511167"/>
              <a:gd name="connsiteX19" fmla="*/ 65395 w 498532"/>
              <a:gd name="connsiteY19" fmla="*/ 975923 h 1511167"/>
              <a:gd name="connsiteX20" fmla="*/ 177501 w 498532"/>
              <a:gd name="connsiteY20" fmla="*/ 1263955 h 1511167"/>
              <a:gd name="connsiteX21" fmla="*/ 345661 w 498532"/>
              <a:gd name="connsiteY21" fmla="*/ 1407971 h 1511167"/>
              <a:gd name="connsiteX22" fmla="*/ 498532 w 498532"/>
              <a:gd name="connsiteY22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248275 w 498532"/>
              <a:gd name="connsiteY3" fmla="*/ 154005 h 1511167"/>
              <a:gd name="connsiteX4" fmla="*/ 190524 w 498532"/>
              <a:gd name="connsiteY4" fmla="*/ 173255 h 1511167"/>
              <a:gd name="connsiteX5" fmla="*/ 161648 w 498532"/>
              <a:gd name="connsiteY5" fmla="*/ 192506 h 1511167"/>
              <a:gd name="connsiteX6" fmla="*/ 296402 w 498532"/>
              <a:gd name="connsiteY6" fmla="*/ 86628 h 1511167"/>
              <a:gd name="connsiteX7" fmla="*/ 219399 w 498532"/>
              <a:gd name="connsiteY7" fmla="*/ 48127 h 1511167"/>
              <a:gd name="connsiteX8" fmla="*/ 161648 w 498532"/>
              <a:gd name="connsiteY8" fmla="*/ 28876 h 1511167"/>
              <a:gd name="connsiteX9" fmla="*/ 132772 w 498532"/>
              <a:gd name="connsiteY9" fmla="*/ 19251 h 1511167"/>
              <a:gd name="connsiteX10" fmla="*/ 161648 w 498532"/>
              <a:gd name="connsiteY10" fmla="*/ 28876 h 1511167"/>
              <a:gd name="connsiteX11" fmla="*/ 248275 w 498532"/>
              <a:gd name="connsiteY11" fmla="*/ 57752 h 1511167"/>
              <a:gd name="connsiteX12" fmla="*/ 277151 w 498532"/>
              <a:gd name="connsiteY12" fmla="*/ 67377 h 1511167"/>
              <a:gd name="connsiteX13" fmla="*/ 248275 w 498532"/>
              <a:gd name="connsiteY13" fmla="*/ 77003 h 1511167"/>
              <a:gd name="connsiteX14" fmla="*/ 142397 w 498532"/>
              <a:gd name="connsiteY14" fmla="*/ 96253 h 1511167"/>
              <a:gd name="connsiteX15" fmla="*/ 84646 w 498532"/>
              <a:gd name="connsiteY15" fmla="*/ 144379 h 1511167"/>
              <a:gd name="connsiteX16" fmla="*/ 9342 w 498532"/>
              <a:gd name="connsiteY16" fmla="*/ 327851 h 1511167"/>
              <a:gd name="connsiteX17" fmla="*/ 9342 w 498532"/>
              <a:gd name="connsiteY17" fmla="*/ 543875 h 1511167"/>
              <a:gd name="connsiteX18" fmla="*/ 65395 w 498532"/>
              <a:gd name="connsiteY18" fmla="*/ 975923 h 1511167"/>
              <a:gd name="connsiteX19" fmla="*/ 177501 w 498532"/>
              <a:gd name="connsiteY19" fmla="*/ 1263955 h 1511167"/>
              <a:gd name="connsiteX20" fmla="*/ 345661 w 498532"/>
              <a:gd name="connsiteY20" fmla="*/ 1407971 h 1511167"/>
              <a:gd name="connsiteX21" fmla="*/ 498532 w 498532"/>
              <a:gd name="connsiteY21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219399 w 498532"/>
              <a:gd name="connsiteY6" fmla="*/ 48127 h 1511167"/>
              <a:gd name="connsiteX7" fmla="*/ 161648 w 498532"/>
              <a:gd name="connsiteY7" fmla="*/ 28876 h 1511167"/>
              <a:gd name="connsiteX8" fmla="*/ 132772 w 498532"/>
              <a:gd name="connsiteY8" fmla="*/ 19251 h 1511167"/>
              <a:gd name="connsiteX9" fmla="*/ 161648 w 498532"/>
              <a:gd name="connsiteY9" fmla="*/ 28876 h 1511167"/>
              <a:gd name="connsiteX10" fmla="*/ 248275 w 498532"/>
              <a:gd name="connsiteY10" fmla="*/ 57752 h 1511167"/>
              <a:gd name="connsiteX11" fmla="*/ 277151 w 498532"/>
              <a:gd name="connsiteY11" fmla="*/ 67377 h 1511167"/>
              <a:gd name="connsiteX12" fmla="*/ 248275 w 498532"/>
              <a:gd name="connsiteY12" fmla="*/ 77003 h 1511167"/>
              <a:gd name="connsiteX13" fmla="*/ 142397 w 498532"/>
              <a:gd name="connsiteY13" fmla="*/ 96253 h 1511167"/>
              <a:gd name="connsiteX14" fmla="*/ 84646 w 498532"/>
              <a:gd name="connsiteY14" fmla="*/ 144379 h 1511167"/>
              <a:gd name="connsiteX15" fmla="*/ 9342 w 498532"/>
              <a:gd name="connsiteY15" fmla="*/ 327851 h 1511167"/>
              <a:gd name="connsiteX16" fmla="*/ 9342 w 498532"/>
              <a:gd name="connsiteY16" fmla="*/ 543875 h 1511167"/>
              <a:gd name="connsiteX17" fmla="*/ 65395 w 498532"/>
              <a:gd name="connsiteY17" fmla="*/ 975923 h 1511167"/>
              <a:gd name="connsiteX18" fmla="*/ 177501 w 498532"/>
              <a:gd name="connsiteY18" fmla="*/ 1263955 h 1511167"/>
              <a:gd name="connsiteX19" fmla="*/ 345661 w 498532"/>
              <a:gd name="connsiteY19" fmla="*/ 1407971 h 1511167"/>
              <a:gd name="connsiteX20" fmla="*/ 498532 w 498532"/>
              <a:gd name="connsiteY20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219399 w 498532"/>
              <a:gd name="connsiteY6" fmla="*/ 48127 h 1511167"/>
              <a:gd name="connsiteX7" fmla="*/ 161648 w 498532"/>
              <a:gd name="connsiteY7" fmla="*/ 28876 h 1511167"/>
              <a:gd name="connsiteX8" fmla="*/ 132772 w 498532"/>
              <a:gd name="connsiteY8" fmla="*/ 19251 h 1511167"/>
              <a:gd name="connsiteX9" fmla="*/ 248275 w 498532"/>
              <a:gd name="connsiteY9" fmla="*/ 57752 h 1511167"/>
              <a:gd name="connsiteX10" fmla="*/ 277151 w 498532"/>
              <a:gd name="connsiteY10" fmla="*/ 67377 h 1511167"/>
              <a:gd name="connsiteX11" fmla="*/ 248275 w 498532"/>
              <a:gd name="connsiteY11" fmla="*/ 77003 h 1511167"/>
              <a:gd name="connsiteX12" fmla="*/ 142397 w 498532"/>
              <a:gd name="connsiteY12" fmla="*/ 96253 h 1511167"/>
              <a:gd name="connsiteX13" fmla="*/ 84646 w 498532"/>
              <a:gd name="connsiteY13" fmla="*/ 144379 h 1511167"/>
              <a:gd name="connsiteX14" fmla="*/ 9342 w 498532"/>
              <a:gd name="connsiteY14" fmla="*/ 327851 h 1511167"/>
              <a:gd name="connsiteX15" fmla="*/ 9342 w 498532"/>
              <a:gd name="connsiteY15" fmla="*/ 543875 h 1511167"/>
              <a:gd name="connsiteX16" fmla="*/ 65395 w 498532"/>
              <a:gd name="connsiteY16" fmla="*/ 975923 h 1511167"/>
              <a:gd name="connsiteX17" fmla="*/ 177501 w 498532"/>
              <a:gd name="connsiteY17" fmla="*/ 1263955 h 1511167"/>
              <a:gd name="connsiteX18" fmla="*/ 345661 w 498532"/>
              <a:gd name="connsiteY18" fmla="*/ 1407971 h 1511167"/>
              <a:gd name="connsiteX19" fmla="*/ 498532 w 498532"/>
              <a:gd name="connsiteY19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219399 w 498532"/>
              <a:gd name="connsiteY6" fmla="*/ 48127 h 1511167"/>
              <a:gd name="connsiteX7" fmla="*/ 132772 w 498532"/>
              <a:gd name="connsiteY7" fmla="*/ 19251 h 1511167"/>
              <a:gd name="connsiteX8" fmla="*/ 248275 w 498532"/>
              <a:gd name="connsiteY8" fmla="*/ 57752 h 1511167"/>
              <a:gd name="connsiteX9" fmla="*/ 277151 w 498532"/>
              <a:gd name="connsiteY9" fmla="*/ 67377 h 1511167"/>
              <a:gd name="connsiteX10" fmla="*/ 248275 w 498532"/>
              <a:gd name="connsiteY10" fmla="*/ 77003 h 1511167"/>
              <a:gd name="connsiteX11" fmla="*/ 142397 w 498532"/>
              <a:gd name="connsiteY11" fmla="*/ 96253 h 1511167"/>
              <a:gd name="connsiteX12" fmla="*/ 84646 w 498532"/>
              <a:gd name="connsiteY12" fmla="*/ 144379 h 1511167"/>
              <a:gd name="connsiteX13" fmla="*/ 9342 w 498532"/>
              <a:gd name="connsiteY13" fmla="*/ 327851 h 1511167"/>
              <a:gd name="connsiteX14" fmla="*/ 9342 w 498532"/>
              <a:gd name="connsiteY14" fmla="*/ 543875 h 1511167"/>
              <a:gd name="connsiteX15" fmla="*/ 65395 w 498532"/>
              <a:gd name="connsiteY15" fmla="*/ 975923 h 1511167"/>
              <a:gd name="connsiteX16" fmla="*/ 177501 w 498532"/>
              <a:gd name="connsiteY16" fmla="*/ 1263955 h 1511167"/>
              <a:gd name="connsiteX17" fmla="*/ 345661 w 498532"/>
              <a:gd name="connsiteY17" fmla="*/ 1407971 h 1511167"/>
              <a:gd name="connsiteX18" fmla="*/ 498532 w 498532"/>
              <a:gd name="connsiteY18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219399 w 498532"/>
              <a:gd name="connsiteY6" fmla="*/ 48127 h 1511167"/>
              <a:gd name="connsiteX7" fmla="*/ 132772 w 498532"/>
              <a:gd name="connsiteY7" fmla="*/ 19251 h 1511167"/>
              <a:gd name="connsiteX8" fmla="*/ 277151 w 498532"/>
              <a:gd name="connsiteY8" fmla="*/ 67377 h 1511167"/>
              <a:gd name="connsiteX9" fmla="*/ 248275 w 498532"/>
              <a:gd name="connsiteY9" fmla="*/ 77003 h 1511167"/>
              <a:gd name="connsiteX10" fmla="*/ 142397 w 498532"/>
              <a:gd name="connsiteY10" fmla="*/ 96253 h 1511167"/>
              <a:gd name="connsiteX11" fmla="*/ 84646 w 498532"/>
              <a:gd name="connsiteY11" fmla="*/ 144379 h 1511167"/>
              <a:gd name="connsiteX12" fmla="*/ 9342 w 498532"/>
              <a:gd name="connsiteY12" fmla="*/ 327851 h 1511167"/>
              <a:gd name="connsiteX13" fmla="*/ 9342 w 498532"/>
              <a:gd name="connsiteY13" fmla="*/ 543875 h 1511167"/>
              <a:gd name="connsiteX14" fmla="*/ 65395 w 498532"/>
              <a:gd name="connsiteY14" fmla="*/ 975923 h 1511167"/>
              <a:gd name="connsiteX15" fmla="*/ 177501 w 498532"/>
              <a:gd name="connsiteY15" fmla="*/ 1263955 h 1511167"/>
              <a:gd name="connsiteX16" fmla="*/ 345661 w 498532"/>
              <a:gd name="connsiteY16" fmla="*/ 1407971 h 1511167"/>
              <a:gd name="connsiteX17" fmla="*/ 498532 w 498532"/>
              <a:gd name="connsiteY17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219399 w 498532"/>
              <a:gd name="connsiteY6" fmla="*/ 48127 h 1511167"/>
              <a:gd name="connsiteX7" fmla="*/ 132772 w 498532"/>
              <a:gd name="connsiteY7" fmla="*/ 19251 h 1511167"/>
              <a:gd name="connsiteX8" fmla="*/ 277151 w 498532"/>
              <a:gd name="connsiteY8" fmla="*/ 67377 h 1511167"/>
              <a:gd name="connsiteX9" fmla="*/ 142397 w 498532"/>
              <a:gd name="connsiteY9" fmla="*/ 96253 h 1511167"/>
              <a:gd name="connsiteX10" fmla="*/ 84646 w 498532"/>
              <a:gd name="connsiteY10" fmla="*/ 144379 h 1511167"/>
              <a:gd name="connsiteX11" fmla="*/ 9342 w 498532"/>
              <a:gd name="connsiteY11" fmla="*/ 327851 h 1511167"/>
              <a:gd name="connsiteX12" fmla="*/ 9342 w 498532"/>
              <a:gd name="connsiteY12" fmla="*/ 543875 h 1511167"/>
              <a:gd name="connsiteX13" fmla="*/ 65395 w 498532"/>
              <a:gd name="connsiteY13" fmla="*/ 975923 h 1511167"/>
              <a:gd name="connsiteX14" fmla="*/ 177501 w 498532"/>
              <a:gd name="connsiteY14" fmla="*/ 1263955 h 1511167"/>
              <a:gd name="connsiteX15" fmla="*/ 345661 w 498532"/>
              <a:gd name="connsiteY15" fmla="*/ 1407971 h 1511167"/>
              <a:gd name="connsiteX16" fmla="*/ 498532 w 498532"/>
              <a:gd name="connsiteY16" fmla="*/ 1511167 h 1511167"/>
              <a:gd name="connsiteX0" fmla="*/ 132772 w 498532"/>
              <a:gd name="connsiteY0" fmla="*/ 0 h 1511167"/>
              <a:gd name="connsiteX1" fmla="*/ 190524 w 498532"/>
              <a:gd name="connsiteY1" fmla="*/ 19251 h 1511167"/>
              <a:gd name="connsiteX2" fmla="*/ 238650 w 498532"/>
              <a:gd name="connsiteY2" fmla="*/ 57752 h 1511167"/>
              <a:gd name="connsiteX3" fmla="*/ 190524 w 498532"/>
              <a:gd name="connsiteY3" fmla="*/ 173255 h 1511167"/>
              <a:gd name="connsiteX4" fmla="*/ 161648 w 498532"/>
              <a:gd name="connsiteY4" fmla="*/ 192506 h 1511167"/>
              <a:gd name="connsiteX5" fmla="*/ 296402 w 498532"/>
              <a:gd name="connsiteY5" fmla="*/ 86628 h 1511167"/>
              <a:gd name="connsiteX6" fmla="*/ 132772 w 498532"/>
              <a:gd name="connsiteY6" fmla="*/ 19251 h 1511167"/>
              <a:gd name="connsiteX7" fmla="*/ 277151 w 498532"/>
              <a:gd name="connsiteY7" fmla="*/ 67377 h 1511167"/>
              <a:gd name="connsiteX8" fmla="*/ 142397 w 498532"/>
              <a:gd name="connsiteY8" fmla="*/ 96253 h 1511167"/>
              <a:gd name="connsiteX9" fmla="*/ 84646 w 498532"/>
              <a:gd name="connsiteY9" fmla="*/ 144379 h 1511167"/>
              <a:gd name="connsiteX10" fmla="*/ 9342 w 498532"/>
              <a:gd name="connsiteY10" fmla="*/ 327851 h 1511167"/>
              <a:gd name="connsiteX11" fmla="*/ 9342 w 498532"/>
              <a:gd name="connsiteY11" fmla="*/ 543875 h 1511167"/>
              <a:gd name="connsiteX12" fmla="*/ 65395 w 498532"/>
              <a:gd name="connsiteY12" fmla="*/ 975923 h 1511167"/>
              <a:gd name="connsiteX13" fmla="*/ 177501 w 498532"/>
              <a:gd name="connsiteY13" fmla="*/ 1263955 h 1511167"/>
              <a:gd name="connsiteX14" fmla="*/ 345661 w 498532"/>
              <a:gd name="connsiteY14" fmla="*/ 1407971 h 1511167"/>
              <a:gd name="connsiteX15" fmla="*/ 498532 w 498532"/>
              <a:gd name="connsiteY15" fmla="*/ 1511167 h 151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8532" h="1511167">
                <a:moveTo>
                  <a:pt x="132772" y="0"/>
                </a:moveTo>
                <a:cubicBezTo>
                  <a:pt x="152023" y="6417"/>
                  <a:pt x="179268" y="2367"/>
                  <a:pt x="190524" y="19251"/>
                </a:cubicBezTo>
                <a:cubicBezTo>
                  <a:pt x="215402" y="56569"/>
                  <a:pt x="198800" y="44469"/>
                  <a:pt x="238650" y="57752"/>
                </a:cubicBezTo>
                <a:cubicBezTo>
                  <a:pt x="238650" y="83419"/>
                  <a:pt x="203358" y="150796"/>
                  <a:pt x="190524" y="173255"/>
                </a:cubicBezTo>
                <a:cubicBezTo>
                  <a:pt x="180899" y="179672"/>
                  <a:pt x="153468" y="184326"/>
                  <a:pt x="161648" y="192506"/>
                </a:cubicBezTo>
                <a:cubicBezTo>
                  <a:pt x="179294" y="178068"/>
                  <a:pt x="286777" y="110691"/>
                  <a:pt x="296402" y="86628"/>
                </a:cubicBezTo>
                <a:cubicBezTo>
                  <a:pt x="291589" y="57752"/>
                  <a:pt x="135980" y="22459"/>
                  <a:pt x="132772" y="19251"/>
                </a:cubicBezTo>
                <a:lnTo>
                  <a:pt x="277151" y="67377"/>
                </a:lnTo>
                <a:cubicBezTo>
                  <a:pt x="278755" y="80211"/>
                  <a:pt x="174481" y="83419"/>
                  <a:pt x="142397" y="96253"/>
                </a:cubicBezTo>
                <a:cubicBezTo>
                  <a:pt x="124427" y="108234"/>
                  <a:pt x="95543" y="124764"/>
                  <a:pt x="84646" y="144379"/>
                </a:cubicBezTo>
                <a:cubicBezTo>
                  <a:pt x="74791" y="162117"/>
                  <a:pt x="9342" y="327851"/>
                  <a:pt x="9342" y="327851"/>
                </a:cubicBezTo>
                <a:cubicBezTo>
                  <a:pt x="4721" y="385603"/>
                  <a:pt x="0" y="435863"/>
                  <a:pt x="9342" y="543875"/>
                </a:cubicBezTo>
                <a:cubicBezTo>
                  <a:pt x="18684" y="651887"/>
                  <a:pt x="59170" y="902129"/>
                  <a:pt x="65395" y="975923"/>
                </a:cubicBezTo>
                <a:cubicBezTo>
                  <a:pt x="106821" y="1085803"/>
                  <a:pt x="140604" y="1216457"/>
                  <a:pt x="177501" y="1263955"/>
                </a:cubicBezTo>
                <a:cubicBezTo>
                  <a:pt x="222419" y="1321078"/>
                  <a:pt x="301781" y="1384415"/>
                  <a:pt x="345661" y="1407971"/>
                </a:cubicBezTo>
                <a:cubicBezTo>
                  <a:pt x="399166" y="1449173"/>
                  <a:pt x="466684" y="1489668"/>
                  <a:pt x="498532" y="1511167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V 字形矢印 11"/>
          <p:cNvSpPr/>
          <p:nvPr/>
        </p:nvSpPr>
        <p:spPr>
          <a:xfrm>
            <a:off x="7380312" y="6165304"/>
            <a:ext cx="432048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7.6.4</a:t>
            </a:r>
            <a:r>
              <a:rPr kumimoji="1" lang="ja-JP" altLang="en-US" dirty="0" smtClean="0">
                <a:solidFill>
                  <a:srgbClr val="0070C0"/>
                </a:solidFill>
              </a:rPr>
              <a:t>　</a:t>
            </a:r>
            <a:r>
              <a:rPr kumimoji="1" lang="en-US" altLang="ja-JP" dirty="0" smtClean="0">
                <a:solidFill>
                  <a:srgbClr val="0070C0"/>
                </a:solidFill>
              </a:rPr>
              <a:t>Disadvantages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43192" cy="4997152"/>
          </a:xfrm>
        </p:spPr>
        <p:txBody>
          <a:bodyPr/>
          <a:lstStyle/>
          <a:p>
            <a:r>
              <a:rPr kumimoji="1" lang="ja-JP" altLang="en-US" dirty="0" smtClean="0"/>
              <a:t>探索後半，すべての解が実行可能解で非支配関係になるとうまくいかない</a:t>
            </a:r>
            <a:endParaRPr kumimoji="1" lang="en-US" altLang="ja-JP" dirty="0" smtClean="0"/>
          </a:p>
          <a:p>
            <a:pPr lvl="1"/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ja-JP" altLang="en-US" dirty="0" smtClean="0"/>
              <a:t>＝</a:t>
            </a:r>
            <a:r>
              <a:rPr lang="en-US" altLang="ja-JP" dirty="0" smtClean="0"/>
              <a:t>(1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…</a:t>
            </a:r>
            <a:r>
              <a:rPr lang="ja-JP" altLang="en-US" dirty="0" smtClean="0"/>
              <a:t>，</a:t>
            </a:r>
            <a:r>
              <a:rPr lang="en-US" altLang="ja-JP" dirty="0" smtClean="0"/>
              <a:t>1)</a:t>
            </a:r>
            <a:r>
              <a:rPr lang="ja-JP" altLang="en-US" dirty="0" smtClean="0"/>
              <a:t>になると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が変わらなくなる！</a:t>
            </a:r>
            <a:r>
              <a:rPr lang="en-US" altLang="ja-JP" sz="1800" dirty="0" smtClean="0"/>
              <a:t>(Step1</a:t>
            </a:r>
            <a:r>
              <a:rPr lang="ja-JP" altLang="en-US" sz="1800" dirty="0" smtClean="0"/>
              <a:t>で終了</a:t>
            </a:r>
            <a:r>
              <a:rPr lang="en-US" altLang="ja-JP" sz="1800" dirty="0" smtClean="0"/>
              <a:t>)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Step1</a:t>
            </a:r>
            <a:r>
              <a:rPr lang="ja-JP" altLang="en-US" dirty="0" smtClean="0"/>
              <a:t>でできた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 と </a:t>
            </a:r>
            <a:r>
              <a:rPr lang="en-US" altLang="ja-JP" dirty="0" smtClean="0"/>
              <a:t>Step2</a:t>
            </a:r>
            <a:r>
              <a:rPr lang="ja-JP" altLang="en-US" dirty="0" smtClean="0"/>
              <a:t>で出来た</a:t>
            </a:r>
            <a:r>
              <a:rPr lang="en-US" altLang="ja-JP" dirty="0" smtClean="0"/>
              <a:t>P’’</a:t>
            </a:r>
            <a:r>
              <a:rPr lang="ja-JP" altLang="en-US" dirty="0" smtClean="0"/>
              <a:t>とを合わせて新しい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とすればいい</a:t>
            </a:r>
            <a:endParaRPr lang="en-US" altLang="ja-JP" dirty="0" smtClean="0"/>
          </a:p>
          <a:p>
            <a:r>
              <a:rPr lang="ja-JP" altLang="en-US" dirty="0" smtClean="0"/>
              <a:t>交叉について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３つ解ができる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１つは</a:t>
            </a:r>
            <a:r>
              <a:rPr lang="en-US" altLang="ja-JP" dirty="0" smtClean="0"/>
              <a:t>uniform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crossover</a:t>
            </a:r>
            <a:r>
              <a:rPr lang="ja-JP" altLang="en-US" dirty="0" smtClean="0"/>
              <a:t>，２つは</a:t>
            </a:r>
            <a:r>
              <a:rPr lang="en-US" altLang="ja-JP" dirty="0" smtClean="0"/>
              <a:t>blend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crossover</a:t>
            </a:r>
            <a:r>
              <a:rPr lang="ja-JP" altLang="en-US" dirty="0" smtClean="0"/>
              <a:t>でつくる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sz="2000" dirty="0" smtClean="0"/>
              <a:t>→</a:t>
            </a:r>
            <a:r>
              <a:rPr lang="en-US" altLang="ja-JP" sz="2000" dirty="0" smtClean="0"/>
              <a:t>Blend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crossover</a:t>
            </a:r>
            <a:r>
              <a:rPr lang="ja-JP" altLang="en-US" sz="2000" dirty="0" smtClean="0"/>
              <a:t>はパラメータが必要</a:t>
            </a:r>
            <a:endParaRPr lang="en-US" altLang="ja-JP" sz="2000" dirty="0" smtClean="0"/>
          </a:p>
          <a:p>
            <a:pPr lvl="1"/>
            <a:r>
              <a:rPr lang="en-US" altLang="ja-JP" dirty="0" smtClean="0"/>
              <a:t>P’</a:t>
            </a:r>
            <a:r>
              <a:rPr lang="ja-JP" altLang="en-US" dirty="0" smtClean="0"/>
              <a:t>に，この親と子の</a:t>
            </a:r>
            <a:r>
              <a:rPr lang="ja-JP" altLang="en-US" u="sng" dirty="0" smtClean="0"/>
              <a:t>５つ</a:t>
            </a:r>
            <a:r>
              <a:rPr lang="ja-JP" altLang="en-US" dirty="0" smtClean="0"/>
              <a:t>入れることになる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→後々これらが親になって交叉してくと多様性がなくなる</a:t>
            </a:r>
            <a:endParaRPr lang="en-US" altLang="ja-JP" dirty="0" smtClean="0"/>
          </a:p>
          <a:p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obj</a:t>
            </a:r>
            <a:r>
              <a:rPr lang="ja-JP" altLang="en-US" baseline="-25000" dirty="0" smtClean="0"/>
              <a:t>，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con</a:t>
            </a:r>
            <a:r>
              <a:rPr lang="ja-JP" altLang="en-US" baseline="-25000" dirty="0" smtClean="0"/>
              <a:t>，</a:t>
            </a:r>
            <a:r>
              <a:rPr lang="en-US" altLang="ja-JP" b="1" i="1" dirty="0" smtClean="0"/>
              <a:t>R</a:t>
            </a:r>
            <a:r>
              <a:rPr lang="en-US" altLang="ja-JP" baseline="-25000" dirty="0" smtClean="0"/>
              <a:t>com</a:t>
            </a:r>
            <a:r>
              <a:rPr lang="ja-JP" altLang="en-US" dirty="0" smtClean="0"/>
              <a:t>や</a:t>
            </a:r>
            <a:r>
              <a:rPr lang="en-US" altLang="ja-JP" dirty="0" smtClean="0"/>
              <a:t>head-count</a:t>
            </a:r>
            <a:r>
              <a:rPr lang="ja-JP" altLang="en-US" dirty="0" smtClean="0"/>
              <a:t>の計算時間が大きい</a:t>
            </a:r>
            <a:endParaRPr lang="en-US" altLang="ja-JP" dirty="0" smtClean="0"/>
          </a:p>
        </p:txBody>
      </p:sp>
      <p:sp>
        <p:nvSpPr>
          <p:cNvPr id="4" name="強調線吹き出し 3 3"/>
          <p:cNvSpPr/>
          <p:nvPr/>
        </p:nvSpPr>
        <p:spPr>
          <a:xfrm rot="16200000">
            <a:off x="6372200" y="2420888"/>
            <a:ext cx="288032" cy="1152128"/>
          </a:xfrm>
          <a:prstGeom prst="accentCallout3">
            <a:avLst>
              <a:gd name="adj1" fmla="val 10901"/>
              <a:gd name="adj2" fmla="val -4844"/>
              <a:gd name="adj3" fmla="val 10901"/>
              <a:gd name="adj4" fmla="val -16667"/>
              <a:gd name="adj5" fmla="val 11913"/>
              <a:gd name="adj6" fmla="val -86439"/>
              <a:gd name="adj7" fmla="val 26621"/>
              <a:gd name="adj8" fmla="val -8508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44208" y="335699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NSGA-II</a:t>
            </a:r>
            <a:r>
              <a:rPr kumimoji="1" lang="ja-JP" altLang="en-US" dirty="0" smtClean="0"/>
              <a:t>のように</a:t>
            </a:r>
            <a:endParaRPr kumimoji="1"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692696"/>
            <a:ext cx="357275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7.6.5</a:t>
            </a:r>
            <a:r>
              <a:rPr kumimoji="1" lang="ja-JP" altLang="en-US" dirty="0" smtClean="0">
                <a:solidFill>
                  <a:srgbClr val="0070C0"/>
                </a:solidFill>
              </a:rPr>
              <a:t>　</a:t>
            </a:r>
            <a:r>
              <a:rPr kumimoji="1" lang="en-US" altLang="ja-JP" dirty="0" smtClean="0">
                <a:solidFill>
                  <a:srgbClr val="0070C0"/>
                </a:solidFill>
              </a:rPr>
              <a:t>Simulation</a:t>
            </a:r>
            <a:r>
              <a:rPr kumimoji="1" lang="ja-JP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ja-JP" dirty="0" smtClean="0">
                <a:solidFill>
                  <a:srgbClr val="0070C0"/>
                </a:solidFill>
              </a:rPr>
              <a:t>Results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おなじみの問題</a:t>
            </a:r>
            <a:endParaRPr kumimoji="1" lang="en-US" altLang="ja-JP" dirty="0" smtClean="0"/>
          </a:p>
          <a:p>
            <a:r>
              <a:rPr lang="ja-JP" altLang="en-US" dirty="0" smtClean="0"/>
              <a:t>５０世代後</a:t>
            </a:r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60000">
            <a:off x="785556" y="2526471"/>
            <a:ext cx="3877875" cy="346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4932040" y="2852936"/>
            <a:ext cx="3384376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Population</a:t>
            </a:r>
            <a:r>
              <a:rPr kumimoji="1" lang="ja-JP" altLang="en-US" dirty="0" smtClean="0"/>
              <a:t>数：４０</a:t>
            </a:r>
            <a:endParaRPr kumimoji="1" lang="en-US" altLang="ja-JP" dirty="0" smtClean="0"/>
          </a:p>
          <a:p>
            <a:r>
              <a:rPr lang="ja-JP" altLang="en-US" dirty="0" smtClean="0"/>
              <a:t>なかなかパレート最適領域で広がっている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解すべてが実行可能解＆非支配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この後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に変化はない！</a:t>
            </a:r>
            <a:endParaRPr lang="en-US" altLang="ja-JP" dirty="0" smtClean="0"/>
          </a:p>
          <a:p>
            <a:r>
              <a:rPr kumimoji="1" lang="ja-JP" altLang="en-US" dirty="0" smtClean="0"/>
              <a:t>しかも実は３１世代目から変わってない．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6444208" y="4365104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7.4</a:t>
            </a:r>
            <a:r>
              <a:rPr kumimoji="1" lang="ja-JP" altLang="en-US" dirty="0" smtClean="0"/>
              <a:t>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前回の堀野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の方法，</a:t>
            </a:r>
            <a:r>
              <a:rPr lang="en-US" altLang="ja-JP" dirty="0" smtClean="0"/>
              <a:t> Constrained Tournament Method, Ray-Tai-Seow’s Method</a:t>
            </a:r>
            <a:r>
              <a:rPr lang="ja-JP" altLang="en-US" dirty="0" smtClean="0"/>
              <a:t>が色々なテスト問題で比較されている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Constrained Tournament Method</a:t>
            </a:r>
            <a:r>
              <a:rPr lang="ja-JP" altLang="en-US" dirty="0" smtClean="0"/>
              <a:t>がほかの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つより収束性・多様性が良いといわれている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 6"/>
          <p:cNvSpPr/>
          <p:nvPr/>
        </p:nvSpPr>
        <p:spPr>
          <a:xfrm>
            <a:off x="395536" y="1556792"/>
            <a:ext cx="7992888" cy="223224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Constrain-domination</a:t>
            </a:r>
            <a:r>
              <a:rPr kumimoji="1" lang="ja-JP" altLang="en-US" dirty="0" smtClean="0"/>
              <a:t>　</a:t>
            </a:r>
            <a:r>
              <a:rPr kumimoji="1" lang="ja-JP" altLang="en-US" sz="2400" dirty="0" smtClean="0"/>
              <a:t>を定義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26785" y="1570990"/>
            <a:ext cx="904855" cy="44645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73752"/>
          </a:xfrm>
        </p:spPr>
        <p:txBody>
          <a:bodyPr/>
          <a:lstStyle/>
          <a:p>
            <a:pPr>
              <a:buNone/>
            </a:pPr>
            <a:r>
              <a:rPr lang="ja-JP" altLang="en-US" dirty="0" smtClean="0">
                <a:solidFill>
                  <a:srgbClr val="0070C0"/>
                </a:solidFill>
              </a:rPr>
              <a:t>定義   </a:t>
            </a:r>
            <a:r>
              <a:rPr lang="ja-JP" altLang="en-US" dirty="0" smtClean="0"/>
              <a:t>以下のいずれかを満たすとき，</a:t>
            </a:r>
            <a:r>
              <a:rPr kumimoji="1" lang="en-US" altLang="ja-JP" b="1" i="1" dirty="0" smtClean="0"/>
              <a:t>x</a:t>
            </a:r>
            <a:r>
              <a:rPr kumimoji="1" lang="en-US" altLang="ja-JP" baseline="30000" dirty="0" smtClean="0"/>
              <a:t>(</a:t>
            </a:r>
            <a:r>
              <a:rPr kumimoji="1" lang="en-US" altLang="ja-JP" i="1" baseline="30000" dirty="0" smtClean="0"/>
              <a:t>i</a:t>
            </a:r>
            <a:r>
              <a:rPr kumimoji="1" lang="en-US" altLang="ja-JP" baseline="30000" dirty="0" smtClean="0"/>
              <a:t>)</a:t>
            </a:r>
            <a:r>
              <a:rPr kumimoji="1" lang="ja-JP" altLang="en-US" baseline="30000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j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を　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　　　</a:t>
            </a:r>
            <a:r>
              <a:rPr lang="en-US" altLang="ja-JP" dirty="0" smtClean="0"/>
              <a:t>“constrain-dominate”</a:t>
            </a:r>
            <a:r>
              <a:rPr lang="ja-JP" altLang="en-US" dirty="0" smtClean="0"/>
              <a:t> する という 　</a:t>
            </a:r>
            <a:r>
              <a:rPr lang="en-US" altLang="ja-JP" dirty="0" smtClean="0"/>
              <a:t>(</a:t>
            </a:r>
            <a:r>
              <a:rPr lang="ja-JP" altLang="en-US" dirty="0" smtClean="0"/>
              <a:t> 　　　　　　</a:t>
            </a:r>
            <a:r>
              <a:rPr lang="en-US" altLang="ja-JP" dirty="0" smtClean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i</a:t>
            </a:r>
            <a:r>
              <a:rPr lang="en-US" altLang="ja-JP" baseline="30000" dirty="0" smtClean="0"/>
              <a:t>)</a:t>
            </a:r>
            <a:r>
              <a:rPr lang="ja-JP" altLang="en-US" baseline="30000" dirty="0" smtClean="0"/>
              <a:t> </a:t>
            </a:r>
            <a:r>
              <a:rPr lang="ja-JP" altLang="en-US" dirty="0" smtClean="0"/>
              <a:t>は実行可能解で，</a:t>
            </a:r>
            <a:r>
              <a:rPr lang="en-US" altLang="ja-JP" b="1" i="1" dirty="0" smtClean="0"/>
              <a:t> 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j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は実行不可能解</a:t>
            </a:r>
            <a:endParaRPr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i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と </a:t>
            </a: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j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は実行不可能解で，</a:t>
            </a:r>
            <a:r>
              <a:rPr lang="en-US" altLang="ja-JP" b="1" i="1" dirty="0" smtClean="0"/>
              <a:t> 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i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の方が制約違反が小さい</a:t>
            </a:r>
            <a:endParaRPr lang="en-US" altLang="ja-JP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i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と </a:t>
            </a: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j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は実行可能解で，</a:t>
            </a:r>
            <a:r>
              <a:rPr lang="en-US" altLang="ja-JP" b="1" i="1" dirty="0" smtClean="0"/>
              <a:t> 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i</a:t>
            </a:r>
            <a:r>
              <a:rPr lang="en-US" altLang="ja-JP" baseline="30000" dirty="0" smtClean="0"/>
              <a:t>)</a:t>
            </a:r>
            <a:r>
              <a:rPr lang="ja-JP" altLang="en-US" baseline="30000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b="1" i="1" dirty="0" smtClean="0"/>
              <a:t>x</a:t>
            </a:r>
            <a:r>
              <a:rPr lang="en-US" altLang="ja-JP" baseline="30000" dirty="0" smtClean="0"/>
              <a:t>(</a:t>
            </a:r>
            <a:r>
              <a:rPr lang="en-US" altLang="ja-JP" i="1" baseline="30000" dirty="0" smtClean="0"/>
              <a:t>j</a:t>
            </a:r>
            <a:r>
              <a:rPr lang="en-US" altLang="ja-JP" baseline="30000" dirty="0" smtClean="0"/>
              <a:t>)</a:t>
            </a:r>
            <a:r>
              <a:rPr lang="ja-JP" altLang="en-US" dirty="0" smtClean="0"/>
              <a:t>を支配する</a:t>
            </a:r>
            <a:r>
              <a:rPr lang="en-US" altLang="ja-JP" sz="1800" dirty="0" smtClean="0"/>
              <a:t>(</a:t>
            </a:r>
            <a:r>
              <a:rPr lang="ja-JP" altLang="en-US" sz="1800" dirty="0" smtClean="0"/>
              <a:t>いつもの感覚で</a:t>
            </a:r>
            <a:r>
              <a:rPr lang="en-US" altLang="ja-JP" sz="1800" dirty="0" smtClean="0"/>
              <a:t>)</a:t>
            </a:r>
          </a:p>
          <a:p>
            <a:pPr marL="457200" indent="-457200"/>
            <a:endParaRPr kumimoji="1" lang="en-US" altLang="ja-JP" dirty="0" smtClean="0"/>
          </a:p>
          <a:p>
            <a:pPr marL="457200" indent="-457200"/>
            <a:r>
              <a:rPr lang="ja-JP" altLang="en-US" dirty="0" smtClean="0"/>
              <a:t>互いに</a:t>
            </a:r>
            <a:r>
              <a:rPr lang="en-US" altLang="ja-JP" dirty="0" smtClean="0"/>
              <a:t>constrain-dominate</a:t>
            </a:r>
            <a:r>
              <a:rPr lang="ja-JP" altLang="en-US" dirty="0" smtClean="0"/>
              <a:t>されない解集合は，</a:t>
            </a:r>
            <a:endParaRPr lang="en-US" altLang="ja-JP" dirty="0" smtClean="0"/>
          </a:p>
          <a:p>
            <a:pPr marL="457200" indent="-457200">
              <a:buNone/>
            </a:pPr>
            <a:r>
              <a:rPr lang="ja-JP" altLang="en-US" dirty="0" smtClean="0"/>
              <a:t>　　</a:t>
            </a:r>
            <a:r>
              <a:rPr lang="en-US" altLang="ja-JP" dirty="0" smtClean="0"/>
              <a:t>non- constrain-dominated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</a:t>
            </a:r>
          </a:p>
          <a:p>
            <a:pPr marL="822960" lvl="1" indent="-457200"/>
            <a:r>
              <a:rPr lang="ja-JP" altLang="en-US" dirty="0" smtClean="0"/>
              <a:t>実際に６つの解を</a:t>
            </a:r>
            <a:r>
              <a:rPr lang="en-US" altLang="ja-JP" dirty="0" smtClean="0"/>
              <a:t>non- constrain-dominated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 に分けながら，手順を見てみましょう</a:t>
            </a:r>
            <a:endParaRPr lang="en-US" altLang="ja-JP" dirty="0" smtClean="0"/>
          </a:p>
          <a:p>
            <a:pPr marL="457200" indent="-457200">
              <a:buNone/>
            </a:pPr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5580112" y="1988840"/>
          <a:ext cx="1354886" cy="483590"/>
        </p:xfrm>
        <a:graphic>
          <a:graphicData uri="http://schemas.openxmlformats.org/presentationml/2006/ole">
            <p:oleObj spid="_x0000_s1027" name="数式" r:id="rId3" imgW="596880" imgH="215640" progId="Equation.3">
              <p:embed/>
            </p:oleObj>
          </a:graphicData>
        </a:graphic>
      </p:graphicFrame>
      <p:sp>
        <p:nvSpPr>
          <p:cNvPr id="8" name="スライド番号プレースホル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1196752"/>
            <a:ext cx="3857106" cy="1554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467600" cy="1143000"/>
          </a:xfrm>
        </p:spPr>
        <p:txBody>
          <a:bodyPr/>
          <a:lstStyle/>
          <a:p>
            <a:r>
              <a:rPr lang="ja-JP" altLang="en-US" dirty="0" smtClean="0"/>
              <a:t>例題：</a:t>
            </a:r>
            <a:r>
              <a:rPr lang="en-US" altLang="ja-JP" dirty="0" smtClean="0"/>
              <a:t>non- constrain-dominated</a:t>
            </a:r>
            <a:r>
              <a:rPr lang="ja-JP" altLang="en-US" dirty="0" smtClean="0"/>
              <a:t> </a:t>
            </a:r>
            <a:r>
              <a:rPr lang="en-US" altLang="ja-JP" dirty="0" smtClean="0"/>
              <a:t>set</a:t>
            </a:r>
            <a:r>
              <a:rPr lang="ja-JP" altLang="en-US" dirty="0" smtClean="0"/>
              <a:t> </a:t>
            </a:r>
            <a:r>
              <a:rPr lang="ja-JP" altLang="en-US" sz="2400" dirty="0" smtClean="0"/>
              <a:t>に分ける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312146" y="4920552"/>
            <a:ext cx="5364310" cy="1820816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en-US" altLang="ja-JP" sz="1600" dirty="0" smtClean="0"/>
              <a:t>Step1</a:t>
            </a:r>
            <a:r>
              <a:rPr kumimoji="1" lang="ja-JP" altLang="en-US" sz="1600" dirty="0" smtClean="0"/>
              <a:t>：まず</a:t>
            </a:r>
            <a:r>
              <a:rPr kumimoji="1" lang="en-US" altLang="ja-JP" sz="1600" i="1" dirty="0" smtClean="0"/>
              <a:t>i</a:t>
            </a:r>
            <a:r>
              <a:rPr kumimoji="1" lang="en-US" altLang="ja-JP" sz="1600" dirty="0" smtClean="0"/>
              <a:t>=1</a:t>
            </a:r>
            <a:r>
              <a:rPr kumimoji="1" lang="ja-JP" altLang="en-US" sz="1600" dirty="0" smtClean="0"/>
              <a:t>，</a:t>
            </a:r>
            <a:r>
              <a:rPr lang="en-US" altLang="ja-JP" sz="1600" i="1" dirty="0" smtClean="0"/>
              <a:t> j</a:t>
            </a:r>
            <a:r>
              <a:rPr lang="ja-JP" altLang="en-US" sz="1600" dirty="0" smtClean="0"/>
              <a:t>＝</a:t>
            </a:r>
            <a:r>
              <a:rPr lang="en-US" altLang="ja-JP" sz="1600" dirty="0" smtClean="0"/>
              <a:t>1 ,P</a:t>
            </a:r>
            <a:r>
              <a:rPr kumimoji="1" lang="en-US" altLang="ja-JP" sz="1600" dirty="0" smtClean="0"/>
              <a:t>’=</a:t>
            </a:r>
            <a:r>
              <a:rPr kumimoji="1" lang="ja-JP" altLang="en-US" sz="1600" dirty="0" smtClean="0"/>
              <a:t> ∅にする．</a:t>
            </a:r>
            <a:r>
              <a:rPr kumimoji="1" lang="en-US" altLang="ja-JP" sz="1400" dirty="0" smtClean="0"/>
              <a:t>(</a:t>
            </a:r>
            <a:r>
              <a:rPr kumimoji="1" lang="ja-JP" altLang="en-US" sz="1400" dirty="0" smtClean="0"/>
              <a:t>初期化</a:t>
            </a:r>
            <a:r>
              <a:rPr kumimoji="1" lang="en-US" altLang="ja-JP" sz="1400" dirty="0" smtClean="0"/>
              <a:t>)</a:t>
            </a:r>
            <a:endParaRPr kumimoji="1" lang="en-US" altLang="ja-JP" sz="1600" dirty="0" smtClean="0"/>
          </a:p>
          <a:p>
            <a:pPr>
              <a:buNone/>
            </a:pPr>
            <a:r>
              <a:rPr kumimoji="1" lang="en-US" altLang="ja-JP" sz="1600" dirty="0" smtClean="0"/>
              <a:t>Step2</a:t>
            </a:r>
            <a:r>
              <a:rPr kumimoji="1" lang="ja-JP" altLang="en-US" sz="1600" dirty="0" smtClean="0"/>
              <a:t>：解</a:t>
            </a:r>
            <a:r>
              <a:rPr kumimoji="1" lang="en-US" altLang="ja-JP" sz="1600" i="1" dirty="0" smtClean="0"/>
              <a:t>i</a:t>
            </a:r>
            <a:r>
              <a:rPr kumimoji="1" lang="ja-JP" altLang="en-US" sz="1600" dirty="0" smtClean="0"/>
              <a:t>と解</a:t>
            </a:r>
            <a:r>
              <a:rPr kumimoji="1" lang="en-US" altLang="ja-JP" sz="1600" i="1" dirty="0" smtClean="0"/>
              <a:t>j</a:t>
            </a:r>
            <a:r>
              <a:rPr kumimoji="1" lang="ja-JP" altLang="en-US" sz="1600" i="1" dirty="0" smtClean="0"/>
              <a:t>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 </a:t>
            </a:r>
            <a:r>
              <a:rPr lang="en-US" altLang="ja-JP" sz="1600" i="1" dirty="0" smtClean="0"/>
              <a:t>j</a:t>
            </a:r>
            <a:r>
              <a:rPr lang="ja-JP" altLang="en-US" sz="1600" i="1" dirty="0" smtClean="0"/>
              <a:t> </a:t>
            </a:r>
            <a:r>
              <a:rPr kumimoji="1" lang="ja-JP" altLang="en-US" sz="1600" dirty="0" smtClean="0"/>
              <a:t>≠ </a:t>
            </a:r>
            <a:r>
              <a:rPr lang="en-US" altLang="ja-JP" sz="1600" i="1" dirty="0" smtClean="0"/>
              <a:t>i</a:t>
            </a:r>
            <a:r>
              <a:rPr kumimoji="1" lang="en-US" altLang="ja-JP" sz="1600" dirty="0" smtClean="0"/>
              <a:t>)</a:t>
            </a:r>
            <a:r>
              <a:rPr kumimoji="1" lang="ja-JP" altLang="en-US" sz="1600" dirty="0" smtClean="0"/>
              <a:t>を比較</a:t>
            </a:r>
            <a:r>
              <a:rPr kumimoji="1" lang="en-US" altLang="ja-JP" sz="1600" dirty="0" smtClean="0"/>
              <a:t>(</a:t>
            </a:r>
            <a:r>
              <a:rPr kumimoji="1" lang="ja-JP" altLang="en-US" sz="1200" dirty="0" smtClean="0"/>
              <a:t>支配されたら→</a:t>
            </a:r>
            <a:r>
              <a:rPr kumimoji="1" lang="en-US" altLang="ja-JP" sz="1200" dirty="0" smtClean="0"/>
              <a:t>Step4</a:t>
            </a:r>
            <a:r>
              <a:rPr kumimoji="1" lang="ja-JP" altLang="en-US" sz="1200" dirty="0" smtClean="0"/>
              <a:t>へ</a:t>
            </a:r>
            <a:r>
              <a:rPr kumimoji="1"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Step3</a:t>
            </a:r>
            <a:r>
              <a:rPr lang="ja-JP" altLang="en-US" sz="1600" dirty="0" smtClean="0"/>
              <a:t>：比較対象</a:t>
            </a:r>
            <a:r>
              <a:rPr lang="en-US" altLang="ja-JP" sz="1600" dirty="0" smtClean="0"/>
              <a:t>,</a:t>
            </a:r>
            <a:r>
              <a:rPr lang="ja-JP" altLang="en-US" sz="1600" dirty="0" smtClean="0"/>
              <a:t>解</a:t>
            </a:r>
            <a:r>
              <a:rPr lang="en-US" altLang="ja-JP" sz="1600" i="1" dirty="0" smtClean="0"/>
              <a:t>j</a:t>
            </a:r>
            <a:r>
              <a:rPr lang="ja-JP" altLang="en-US" sz="1600" dirty="0" smtClean="0"/>
              <a:t>を変える</a:t>
            </a:r>
            <a:r>
              <a:rPr lang="en-US" altLang="ja-JP" sz="1600" dirty="0" smtClean="0"/>
              <a:t>(</a:t>
            </a:r>
            <a:r>
              <a:rPr lang="en-US" altLang="ja-JP" sz="1600" i="1" dirty="0" smtClean="0"/>
              <a:t>j</a:t>
            </a:r>
            <a:r>
              <a:rPr lang="en-US" altLang="ja-JP" sz="1600" dirty="0" smtClean="0"/>
              <a:t>++</a:t>
            </a:r>
            <a:r>
              <a:rPr lang="ja-JP" altLang="en-US" sz="1600" dirty="0" smtClean="0"/>
              <a:t>する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．解すべてと比較</a:t>
            </a:r>
            <a:endParaRPr lang="en-US" altLang="ja-JP" sz="1600" dirty="0" smtClean="0"/>
          </a:p>
          <a:p>
            <a:pPr>
              <a:buNone/>
            </a:pPr>
            <a:r>
              <a:rPr lang="ja-JP" altLang="en-US" sz="1600" dirty="0" smtClean="0"/>
              <a:t>　　　　したら，解</a:t>
            </a:r>
            <a:r>
              <a:rPr lang="en-US" altLang="ja-JP" sz="1600" i="1" dirty="0" smtClean="0"/>
              <a:t>i</a:t>
            </a:r>
            <a:r>
              <a:rPr lang="ja-JP" altLang="en-US" sz="1600" i="1" dirty="0" smtClean="0"/>
              <a:t> </a:t>
            </a:r>
            <a:r>
              <a:rPr lang="ja-JP" altLang="en-US" sz="1600" dirty="0" smtClean="0"/>
              <a:t>を </a:t>
            </a:r>
            <a:r>
              <a:rPr lang="en-US" altLang="ja-JP" sz="1600" dirty="0" smtClean="0"/>
              <a:t>P’</a:t>
            </a:r>
            <a:r>
              <a:rPr lang="ja-JP" altLang="en-US" sz="1600" dirty="0" smtClean="0"/>
              <a:t> に入れる．</a:t>
            </a:r>
            <a:r>
              <a:rPr lang="en-US" altLang="ja-JP" sz="1600" dirty="0" smtClean="0"/>
              <a:t>P’=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P’ </a:t>
            </a:r>
            <a:r>
              <a:rPr lang="ja-JP" altLang="en-US" sz="1600" dirty="0" smtClean="0"/>
              <a:t>∪</a:t>
            </a:r>
            <a:r>
              <a:rPr lang="en-US" altLang="ja-JP" sz="1600" dirty="0" smtClean="0"/>
              <a:t>{</a:t>
            </a:r>
            <a:r>
              <a:rPr lang="en-US" altLang="ja-JP" sz="1600" i="1" dirty="0" smtClean="0"/>
              <a:t>i</a:t>
            </a:r>
            <a:r>
              <a:rPr lang="en-US" altLang="ja-JP" sz="1600" dirty="0" smtClean="0"/>
              <a:t>}</a:t>
            </a:r>
          </a:p>
          <a:p>
            <a:pPr>
              <a:buNone/>
            </a:pPr>
            <a:r>
              <a:rPr kumimoji="1" lang="en-US" altLang="ja-JP" sz="1600" dirty="0" smtClean="0"/>
              <a:t>Step4</a:t>
            </a:r>
            <a:r>
              <a:rPr kumimoji="1" lang="ja-JP" altLang="en-US" sz="1600" dirty="0" smtClean="0"/>
              <a:t>：</a:t>
            </a:r>
            <a:r>
              <a:rPr kumimoji="1" lang="en-US" altLang="ja-JP" sz="1600" i="1" dirty="0" smtClean="0"/>
              <a:t>i</a:t>
            </a:r>
            <a:r>
              <a:rPr kumimoji="1" lang="en-US" altLang="ja-JP" sz="1600" dirty="0" smtClean="0"/>
              <a:t>++</a:t>
            </a:r>
            <a:r>
              <a:rPr kumimoji="1" lang="ja-JP" altLang="en-US" sz="1600" dirty="0" smtClean="0"/>
              <a:t>，</a:t>
            </a:r>
            <a:r>
              <a:rPr kumimoji="1" lang="en-US" altLang="ja-JP" sz="1600" i="1" dirty="0" smtClean="0"/>
              <a:t>j</a:t>
            </a:r>
            <a:r>
              <a:rPr kumimoji="1" lang="ja-JP" altLang="en-US" sz="1600" dirty="0" smtClean="0"/>
              <a:t>＝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．</a:t>
            </a:r>
            <a:r>
              <a:rPr kumimoji="1" lang="en-US" altLang="ja-JP" sz="1600" dirty="0" smtClean="0"/>
              <a:t>Step2</a:t>
            </a:r>
            <a:r>
              <a:rPr kumimoji="1" lang="ja-JP" altLang="en-US" sz="1600" dirty="0" smtClean="0"/>
              <a:t>へ</a:t>
            </a:r>
            <a:r>
              <a:rPr kumimoji="1" lang="en-US" altLang="ja-JP" sz="1600" dirty="0" smtClean="0"/>
              <a:t>(</a:t>
            </a:r>
            <a:r>
              <a:rPr kumimoji="1" lang="ja-JP" altLang="en-US" sz="1400" dirty="0" smtClean="0"/>
              <a:t>すべての解を調べたら終了</a:t>
            </a:r>
            <a:r>
              <a:rPr kumimoji="1" lang="en-US" altLang="ja-JP" sz="1600" dirty="0" smtClean="0"/>
              <a:t>)</a:t>
            </a:r>
            <a:endParaRPr kumimoji="1" lang="ja-JP" altLang="en-US" sz="1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772816"/>
            <a:ext cx="3312368" cy="277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2780928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2915816" y="141277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実行可能領域</a:t>
            </a:r>
            <a:endParaRPr kumimoji="1" lang="ja-JP" altLang="en-US" sz="12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/>
        </p:nvGraphicFramePr>
        <p:xfrm>
          <a:off x="4521200" y="3333750"/>
          <a:ext cx="101600" cy="190500"/>
        </p:xfrm>
        <a:graphic>
          <a:graphicData uri="http://schemas.openxmlformats.org/presentationml/2006/ole">
            <p:oleObj spid="_x0000_s16387" name="数式" r:id="rId7" imgW="101520" imgH="190440" progId="Equation.3">
              <p:embed/>
            </p:oleObj>
          </a:graphicData>
        </a:graphic>
      </p:graphicFrame>
      <p:sp>
        <p:nvSpPr>
          <p:cNvPr id="29" name="フリーフォーム 28"/>
          <p:cNvSpPr/>
          <p:nvPr/>
        </p:nvSpPr>
        <p:spPr>
          <a:xfrm>
            <a:off x="3059832" y="5373216"/>
            <a:ext cx="232405" cy="1080120"/>
          </a:xfrm>
          <a:custGeom>
            <a:avLst/>
            <a:gdLst>
              <a:gd name="connsiteX0" fmla="*/ 265121 w 313247"/>
              <a:gd name="connsiteY0" fmla="*/ 1347537 h 1347537"/>
              <a:gd name="connsiteX1" fmla="*/ 265121 w 313247"/>
              <a:gd name="connsiteY1" fmla="*/ 1347537 h 1347537"/>
              <a:gd name="connsiteX2" fmla="*/ 101491 w 313247"/>
              <a:gd name="connsiteY2" fmla="*/ 1212784 h 1347537"/>
              <a:gd name="connsiteX3" fmla="*/ 82241 w 313247"/>
              <a:gd name="connsiteY3" fmla="*/ 1164657 h 1347537"/>
              <a:gd name="connsiteX4" fmla="*/ 43740 w 313247"/>
              <a:gd name="connsiteY4" fmla="*/ 1097280 h 1347537"/>
              <a:gd name="connsiteX5" fmla="*/ 43740 w 313247"/>
              <a:gd name="connsiteY5" fmla="*/ 279133 h 1347537"/>
              <a:gd name="connsiteX6" fmla="*/ 91866 w 313247"/>
              <a:gd name="connsiteY6" fmla="*/ 192506 h 1347537"/>
              <a:gd name="connsiteX7" fmla="*/ 120742 w 313247"/>
              <a:gd name="connsiteY7" fmla="*/ 173255 h 1347537"/>
              <a:gd name="connsiteX8" fmla="*/ 139992 w 313247"/>
              <a:gd name="connsiteY8" fmla="*/ 144379 h 1347537"/>
              <a:gd name="connsiteX9" fmla="*/ 168868 w 313247"/>
              <a:gd name="connsiteY9" fmla="*/ 125129 h 1347537"/>
              <a:gd name="connsiteX10" fmla="*/ 178493 w 313247"/>
              <a:gd name="connsiteY10" fmla="*/ 96253 h 1347537"/>
              <a:gd name="connsiteX11" fmla="*/ 207369 w 313247"/>
              <a:gd name="connsiteY11" fmla="*/ 86628 h 1347537"/>
              <a:gd name="connsiteX12" fmla="*/ 313247 w 313247"/>
              <a:gd name="connsiteY12" fmla="*/ 77002 h 1347537"/>
              <a:gd name="connsiteX13" fmla="*/ 159243 w 313247"/>
              <a:gd name="connsiteY13" fmla="*/ 0 h 1347537"/>
              <a:gd name="connsiteX14" fmla="*/ 274746 w 313247"/>
              <a:gd name="connsiteY14" fmla="*/ 67377 h 1347537"/>
              <a:gd name="connsiteX15" fmla="*/ 216994 w 313247"/>
              <a:gd name="connsiteY15" fmla="*/ 211756 h 1347537"/>
              <a:gd name="connsiteX0" fmla="*/ 299484 w 347610"/>
              <a:gd name="connsiteY0" fmla="*/ 1347537 h 1347537"/>
              <a:gd name="connsiteX1" fmla="*/ 299484 w 347610"/>
              <a:gd name="connsiteY1" fmla="*/ 1347537 h 1347537"/>
              <a:gd name="connsiteX2" fmla="*/ 135854 w 347610"/>
              <a:gd name="connsiteY2" fmla="*/ 1212784 h 1347537"/>
              <a:gd name="connsiteX3" fmla="*/ 116604 w 347610"/>
              <a:gd name="connsiteY3" fmla="*/ 1164657 h 1347537"/>
              <a:gd name="connsiteX4" fmla="*/ 78103 w 347610"/>
              <a:gd name="connsiteY4" fmla="*/ 1097280 h 1347537"/>
              <a:gd name="connsiteX5" fmla="*/ 24082 w 347610"/>
              <a:gd name="connsiteY5" fmla="*/ 603717 h 1347537"/>
              <a:gd name="connsiteX6" fmla="*/ 126229 w 347610"/>
              <a:gd name="connsiteY6" fmla="*/ 192506 h 1347537"/>
              <a:gd name="connsiteX7" fmla="*/ 155105 w 347610"/>
              <a:gd name="connsiteY7" fmla="*/ 173255 h 1347537"/>
              <a:gd name="connsiteX8" fmla="*/ 174355 w 347610"/>
              <a:gd name="connsiteY8" fmla="*/ 144379 h 1347537"/>
              <a:gd name="connsiteX9" fmla="*/ 203231 w 347610"/>
              <a:gd name="connsiteY9" fmla="*/ 125129 h 1347537"/>
              <a:gd name="connsiteX10" fmla="*/ 212856 w 347610"/>
              <a:gd name="connsiteY10" fmla="*/ 96253 h 1347537"/>
              <a:gd name="connsiteX11" fmla="*/ 241732 w 347610"/>
              <a:gd name="connsiteY11" fmla="*/ 86628 h 1347537"/>
              <a:gd name="connsiteX12" fmla="*/ 347610 w 347610"/>
              <a:gd name="connsiteY12" fmla="*/ 77002 h 1347537"/>
              <a:gd name="connsiteX13" fmla="*/ 193606 w 347610"/>
              <a:gd name="connsiteY13" fmla="*/ 0 h 1347537"/>
              <a:gd name="connsiteX14" fmla="*/ 309109 w 347610"/>
              <a:gd name="connsiteY14" fmla="*/ 67377 h 1347537"/>
              <a:gd name="connsiteX15" fmla="*/ 251357 w 347610"/>
              <a:gd name="connsiteY15" fmla="*/ 211756 h 1347537"/>
              <a:gd name="connsiteX0" fmla="*/ 299484 w 347610"/>
              <a:gd name="connsiteY0" fmla="*/ 1347537 h 1347537"/>
              <a:gd name="connsiteX1" fmla="*/ 299484 w 347610"/>
              <a:gd name="connsiteY1" fmla="*/ 1347537 h 1347537"/>
              <a:gd name="connsiteX2" fmla="*/ 135854 w 347610"/>
              <a:gd name="connsiteY2" fmla="*/ 1212784 h 1347537"/>
              <a:gd name="connsiteX3" fmla="*/ 116604 w 347610"/>
              <a:gd name="connsiteY3" fmla="*/ 1164657 h 1347537"/>
              <a:gd name="connsiteX4" fmla="*/ 78103 w 347610"/>
              <a:gd name="connsiteY4" fmla="*/ 1097280 h 1347537"/>
              <a:gd name="connsiteX5" fmla="*/ 24082 w 347610"/>
              <a:gd name="connsiteY5" fmla="*/ 603717 h 1347537"/>
              <a:gd name="connsiteX6" fmla="*/ 126229 w 347610"/>
              <a:gd name="connsiteY6" fmla="*/ 192506 h 1347537"/>
              <a:gd name="connsiteX7" fmla="*/ 155105 w 347610"/>
              <a:gd name="connsiteY7" fmla="*/ 173255 h 1347537"/>
              <a:gd name="connsiteX8" fmla="*/ 174355 w 347610"/>
              <a:gd name="connsiteY8" fmla="*/ 144379 h 1347537"/>
              <a:gd name="connsiteX9" fmla="*/ 203231 w 347610"/>
              <a:gd name="connsiteY9" fmla="*/ 125129 h 1347537"/>
              <a:gd name="connsiteX10" fmla="*/ 212856 w 347610"/>
              <a:gd name="connsiteY10" fmla="*/ 96253 h 1347537"/>
              <a:gd name="connsiteX11" fmla="*/ 241732 w 347610"/>
              <a:gd name="connsiteY11" fmla="*/ 86628 h 1347537"/>
              <a:gd name="connsiteX12" fmla="*/ 347610 w 347610"/>
              <a:gd name="connsiteY12" fmla="*/ 77002 h 1347537"/>
              <a:gd name="connsiteX13" fmla="*/ 193606 w 347610"/>
              <a:gd name="connsiteY13" fmla="*/ 0 h 1347537"/>
              <a:gd name="connsiteX14" fmla="*/ 309109 w 347610"/>
              <a:gd name="connsiteY14" fmla="*/ 67377 h 1347537"/>
              <a:gd name="connsiteX15" fmla="*/ 251357 w 347610"/>
              <a:gd name="connsiteY15" fmla="*/ 211756 h 1347537"/>
              <a:gd name="connsiteX0" fmla="*/ 265121 w 313247"/>
              <a:gd name="connsiteY0" fmla="*/ 1347537 h 1347537"/>
              <a:gd name="connsiteX1" fmla="*/ 265121 w 313247"/>
              <a:gd name="connsiteY1" fmla="*/ 1347537 h 1347537"/>
              <a:gd name="connsiteX2" fmla="*/ 101491 w 313247"/>
              <a:gd name="connsiteY2" fmla="*/ 1212784 h 1347537"/>
              <a:gd name="connsiteX3" fmla="*/ 82241 w 313247"/>
              <a:gd name="connsiteY3" fmla="*/ 1164657 h 1347537"/>
              <a:gd name="connsiteX4" fmla="*/ 43740 w 313247"/>
              <a:gd name="connsiteY4" fmla="*/ 1097280 h 1347537"/>
              <a:gd name="connsiteX5" fmla="*/ 97223 w 313247"/>
              <a:gd name="connsiteY5" fmla="*/ 603717 h 1347537"/>
              <a:gd name="connsiteX6" fmla="*/ 91866 w 313247"/>
              <a:gd name="connsiteY6" fmla="*/ 192506 h 1347537"/>
              <a:gd name="connsiteX7" fmla="*/ 120742 w 313247"/>
              <a:gd name="connsiteY7" fmla="*/ 173255 h 1347537"/>
              <a:gd name="connsiteX8" fmla="*/ 139992 w 313247"/>
              <a:gd name="connsiteY8" fmla="*/ 144379 h 1347537"/>
              <a:gd name="connsiteX9" fmla="*/ 168868 w 313247"/>
              <a:gd name="connsiteY9" fmla="*/ 125129 h 1347537"/>
              <a:gd name="connsiteX10" fmla="*/ 178493 w 313247"/>
              <a:gd name="connsiteY10" fmla="*/ 96253 h 1347537"/>
              <a:gd name="connsiteX11" fmla="*/ 207369 w 313247"/>
              <a:gd name="connsiteY11" fmla="*/ 86628 h 1347537"/>
              <a:gd name="connsiteX12" fmla="*/ 313247 w 313247"/>
              <a:gd name="connsiteY12" fmla="*/ 77002 h 1347537"/>
              <a:gd name="connsiteX13" fmla="*/ 159243 w 313247"/>
              <a:gd name="connsiteY13" fmla="*/ 0 h 1347537"/>
              <a:gd name="connsiteX14" fmla="*/ 274746 w 313247"/>
              <a:gd name="connsiteY14" fmla="*/ 67377 h 1347537"/>
              <a:gd name="connsiteX15" fmla="*/ 216994 w 313247"/>
              <a:gd name="connsiteY15" fmla="*/ 211756 h 1347537"/>
              <a:gd name="connsiteX0" fmla="*/ 299484 w 347610"/>
              <a:gd name="connsiteY0" fmla="*/ 1347537 h 1347537"/>
              <a:gd name="connsiteX1" fmla="*/ 299484 w 347610"/>
              <a:gd name="connsiteY1" fmla="*/ 1347537 h 1347537"/>
              <a:gd name="connsiteX2" fmla="*/ 135854 w 347610"/>
              <a:gd name="connsiteY2" fmla="*/ 1212784 h 1347537"/>
              <a:gd name="connsiteX3" fmla="*/ 116604 w 347610"/>
              <a:gd name="connsiteY3" fmla="*/ 1164657 h 1347537"/>
              <a:gd name="connsiteX4" fmla="*/ 78103 w 347610"/>
              <a:gd name="connsiteY4" fmla="*/ 1097280 h 1347537"/>
              <a:gd name="connsiteX5" fmla="*/ 24082 w 347610"/>
              <a:gd name="connsiteY5" fmla="*/ 603717 h 1347537"/>
              <a:gd name="connsiteX6" fmla="*/ 126229 w 347610"/>
              <a:gd name="connsiteY6" fmla="*/ 192506 h 1347537"/>
              <a:gd name="connsiteX7" fmla="*/ 155105 w 347610"/>
              <a:gd name="connsiteY7" fmla="*/ 173255 h 1347537"/>
              <a:gd name="connsiteX8" fmla="*/ 174355 w 347610"/>
              <a:gd name="connsiteY8" fmla="*/ 144379 h 1347537"/>
              <a:gd name="connsiteX9" fmla="*/ 203231 w 347610"/>
              <a:gd name="connsiteY9" fmla="*/ 125129 h 1347537"/>
              <a:gd name="connsiteX10" fmla="*/ 212856 w 347610"/>
              <a:gd name="connsiteY10" fmla="*/ 96253 h 1347537"/>
              <a:gd name="connsiteX11" fmla="*/ 241732 w 347610"/>
              <a:gd name="connsiteY11" fmla="*/ 86628 h 1347537"/>
              <a:gd name="connsiteX12" fmla="*/ 347610 w 347610"/>
              <a:gd name="connsiteY12" fmla="*/ 77002 h 1347537"/>
              <a:gd name="connsiteX13" fmla="*/ 193606 w 347610"/>
              <a:gd name="connsiteY13" fmla="*/ 0 h 1347537"/>
              <a:gd name="connsiteX14" fmla="*/ 309109 w 347610"/>
              <a:gd name="connsiteY14" fmla="*/ 67377 h 1347537"/>
              <a:gd name="connsiteX15" fmla="*/ 251357 w 347610"/>
              <a:gd name="connsiteY15" fmla="*/ 211756 h 1347537"/>
              <a:gd name="connsiteX0" fmla="*/ 289859 w 337985"/>
              <a:gd name="connsiteY0" fmla="*/ 1347537 h 1347537"/>
              <a:gd name="connsiteX1" fmla="*/ 289859 w 337985"/>
              <a:gd name="connsiteY1" fmla="*/ 1347537 h 1347537"/>
              <a:gd name="connsiteX2" fmla="*/ 126229 w 337985"/>
              <a:gd name="connsiteY2" fmla="*/ 1212784 h 1347537"/>
              <a:gd name="connsiteX3" fmla="*/ 106979 w 337985"/>
              <a:gd name="connsiteY3" fmla="*/ 1164657 h 1347537"/>
              <a:gd name="connsiteX4" fmla="*/ 68478 w 337985"/>
              <a:gd name="connsiteY4" fmla="*/ 1097280 h 1347537"/>
              <a:gd name="connsiteX5" fmla="*/ 14457 w 337985"/>
              <a:gd name="connsiteY5" fmla="*/ 603717 h 1347537"/>
              <a:gd name="connsiteX6" fmla="*/ 116604 w 337985"/>
              <a:gd name="connsiteY6" fmla="*/ 192506 h 1347537"/>
              <a:gd name="connsiteX7" fmla="*/ 145480 w 337985"/>
              <a:gd name="connsiteY7" fmla="*/ 173255 h 1347537"/>
              <a:gd name="connsiteX8" fmla="*/ 164730 w 337985"/>
              <a:gd name="connsiteY8" fmla="*/ 144379 h 1347537"/>
              <a:gd name="connsiteX9" fmla="*/ 193606 w 337985"/>
              <a:gd name="connsiteY9" fmla="*/ 125129 h 1347537"/>
              <a:gd name="connsiteX10" fmla="*/ 203231 w 337985"/>
              <a:gd name="connsiteY10" fmla="*/ 96253 h 1347537"/>
              <a:gd name="connsiteX11" fmla="*/ 232107 w 337985"/>
              <a:gd name="connsiteY11" fmla="*/ 86628 h 1347537"/>
              <a:gd name="connsiteX12" fmla="*/ 337985 w 337985"/>
              <a:gd name="connsiteY12" fmla="*/ 77002 h 1347537"/>
              <a:gd name="connsiteX13" fmla="*/ 183981 w 337985"/>
              <a:gd name="connsiteY13" fmla="*/ 0 h 1347537"/>
              <a:gd name="connsiteX14" fmla="*/ 299484 w 337985"/>
              <a:gd name="connsiteY14" fmla="*/ 67377 h 1347537"/>
              <a:gd name="connsiteX15" fmla="*/ 241732 w 337985"/>
              <a:gd name="connsiteY15" fmla="*/ 211756 h 1347537"/>
              <a:gd name="connsiteX0" fmla="*/ 289859 w 337985"/>
              <a:gd name="connsiteY0" fmla="*/ 1347537 h 1347537"/>
              <a:gd name="connsiteX1" fmla="*/ 289859 w 337985"/>
              <a:gd name="connsiteY1" fmla="*/ 1347537 h 1347537"/>
              <a:gd name="connsiteX2" fmla="*/ 126229 w 337985"/>
              <a:gd name="connsiteY2" fmla="*/ 1212784 h 1347537"/>
              <a:gd name="connsiteX3" fmla="*/ 106979 w 337985"/>
              <a:gd name="connsiteY3" fmla="*/ 1164657 h 1347537"/>
              <a:gd name="connsiteX4" fmla="*/ 68478 w 337985"/>
              <a:gd name="connsiteY4" fmla="*/ 1097280 h 1347537"/>
              <a:gd name="connsiteX5" fmla="*/ 14457 w 337985"/>
              <a:gd name="connsiteY5" fmla="*/ 531709 h 1347537"/>
              <a:gd name="connsiteX6" fmla="*/ 116604 w 337985"/>
              <a:gd name="connsiteY6" fmla="*/ 192506 h 1347537"/>
              <a:gd name="connsiteX7" fmla="*/ 145480 w 337985"/>
              <a:gd name="connsiteY7" fmla="*/ 173255 h 1347537"/>
              <a:gd name="connsiteX8" fmla="*/ 164730 w 337985"/>
              <a:gd name="connsiteY8" fmla="*/ 144379 h 1347537"/>
              <a:gd name="connsiteX9" fmla="*/ 193606 w 337985"/>
              <a:gd name="connsiteY9" fmla="*/ 125129 h 1347537"/>
              <a:gd name="connsiteX10" fmla="*/ 203231 w 337985"/>
              <a:gd name="connsiteY10" fmla="*/ 96253 h 1347537"/>
              <a:gd name="connsiteX11" fmla="*/ 232107 w 337985"/>
              <a:gd name="connsiteY11" fmla="*/ 86628 h 1347537"/>
              <a:gd name="connsiteX12" fmla="*/ 337985 w 337985"/>
              <a:gd name="connsiteY12" fmla="*/ 77002 h 1347537"/>
              <a:gd name="connsiteX13" fmla="*/ 183981 w 337985"/>
              <a:gd name="connsiteY13" fmla="*/ 0 h 1347537"/>
              <a:gd name="connsiteX14" fmla="*/ 299484 w 337985"/>
              <a:gd name="connsiteY14" fmla="*/ 67377 h 1347537"/>
              <a:gd name="connsiteX15" fmla="*/ 241732 w 337985"/>
              <a:gd name="connsiteY15" fmla="*/ 211756 h 134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7985" h="1347537">
                <a:moveTo>
                  <a:pt x="289859" y="1347537"/>
                </a:moveTo>
                <a:lnTo>
                  <a:pt x="289859" y="1347537"/>
                </a:lnTo>
                <a:cubicBezTo>
                  <a:pt x="235316" y="1302619"/>
                  <a:pt x="176192" y="1262747"/>
                  <a:pt x="126229" y="1212784"/>
                </a:cubicBezTo>
                <a:cubicBezTo>
                  <a:pt x="114012" y="1200567"/>
                  <a:pt x="113996" y="1180446"/>
                  <a:pt x="106979" y="1164657"/>
                </a:cubicBezTo>
                <a:cubicBezTo>
                  <a:pt x="90699" y="1128026"/>
                  <a:pt x="89121" y="1128245"/>
                  <a:pt x="68478" y="1097280"/>
                </a:cubicBezTo>
                <a:cubicBezTo>
                  <a:pt x="24738" y="791130"/>
                  <a:pt x="0" y="719615"/>
                  <a:pt x="14457" y="531709"/>
                </a:cubicBezTo>
                <a:cubicBezTo>
                  <a:pt x="15940" y="490174"/>
                  <a:pt x="88185" y="216188"/>
                  <a:pt x="116604" y="192506"/>
                </a:cubicBezTo>
                <a:cubicBezTo>
                  <a:pt x="125491" y="185100"/>
                  <a:pt x="135855" y="179672"/>
                  <a:pt x="145480" y="173255"/>
                </a:cubicBezTo>
                <a:cubicBezTo>
                  <a:pt x="151897" y="163630"/>
                  <a:pt x="156550" y="152559"/>
                  <a:pt x="164730" y="144379"/>
                </a:cubicBezTo>
                <a:cubicBezTo>
                  <a:pt x="172910" y="136199"/>
                  <a:pt x="186379" y="134162"/>
                  <a:pt x="193606" y="125129"/>
                </a:cubicBezTo>
                <a:cubicBezTo>
                  <a:pt x="199944" y="117206"/>
                  <a:pt x="196057" y="103427"/>
                  <a:pt x="203231" y="96253"/>
                </a:cubicBezTo>
                <a:cubicBezTo>
                  <a:pt x="210405" y="89079"/>
                  <a:pt x="222351" y="89415"/>
                  <a:pt x="232107" y="86628"/>
                </a:cubicBezTo>
                <a:cubicBezTo>
                  <a:pt x="284863" y="71554"/>
                  <a:pt x="270169" y="77002"/>
                  <a:pt x="337985" y="77002"/>
                </a:cubicBezTo>
                <a:lnTo>
                  <a:pt x="183981" y="0"/>
                </a:lnTo>
                <a:lnTo>
                  <a:pt x="299484" y="67377"/>
                </a:lnTo>
                <a:lnTo>
                  <a:pt x="241732" y="211756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092280" y="4653137"/>
            <a:ext cx="1944216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i="1" dirty="0" smtClean="0"/>
              <a:t>i</a:t>
            </a:r>
            <a:r>
              <a:rPr kumimoji="1" lang="ja-JP" altLang="en-US" sz="1600" i="1" dirty="0" smtClean="0"/>
              <a:t>，</a:t>
            </a:r>
            <a:r>
              <a:rPr kumimoji="1" lang="en-US" altLang="ja-JP" sz="1600" i="1" dirty="0" smtClean="0"/>
              <a:t>j</a:t>
            </a:r>
            <a:r>
              <a:rPr kumimoji="1" lang="ja-JP" altLang="en-US" sz="1600" dirty="0" smtClean="0"/>
              <a:t>：解番号</a:t>
            </a:r>
            <a:endParaRPr kumimoji="1" lang="en-US" altLang="ja-JP" sz="1600" dirty="0" smtClean="0"/>
          </a:p>
          <a:p>
            <a:r>
              <a:rPr kumimoji="1" lang="en-US" altLang="ja-JP" sz="1600" dirty="0" smtClean="0"/>
              <a:t>P’</a:t>
            </a:r>
            <a:r>
              <a:rPr kumimoji="1" lang="ja-JP" altLang="en-US" sz="1600" dirty="0" smtClean="0"/>
              <a:t>：非支配解の集合</a:t>
            </a:r>
            <a:endParaRPr kumimoji="1" lang="ja-JP" altLang="en-US" sz="1600" dirty="0"/>
          </a:p>
        </p:txBody>
      </p:sp>
      <p:cxnSp>
        <p:nvCxnSpPr>
          <p:cNvPr id="36" name="直線矢印コネクタ 35"/>
          <p:cNvCxnSpPr/>
          <p:nvPr/>
        </p:nvCxnSpPr>
        <p:spPr>
          <a:xfrm rot="5400000">
            <a:off x="3168068" y="5192972"/>
            <a:ext cx="360040" cy="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rot="10800000">
            <a:off x="3275856" y="4509120"/>
            <a:ext cx="36004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539552" y="141277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実行不可能領域</a:t>
            </a:r>
            <a:endParaRPr kumimoji="1" lang="ja-JP" altLang="en-US" sz="1200" dirty="0"/>
          </a:p>
        </p:txBody>
      </p:sp>
      <p:cxnSp>
        <p:nvCxnSpPr>
          <p:cNvPr id="26" name="直線矢印コネクタ 25"/>
          <p:cNvCxnSpPr>
            <a:stCxn id="7" idx="1"/>
          </p:cNvCxnSpPr>
          <p:nvPr/>
        </p:nvCxnSpPr>
        <p:spPr>
          <a:xfrm rot="10800000" flipV="1">
            <a:off x="2339752" y="1551275"/>
            <a:ext cx="576064" cy="653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stCxn id="17" idx="2"/>
          </p:cNvCxnSpPr>
          <p:nvPr/>
        </p:nvCxnSpPr>
        <p:spPr>
          <a:xfrm rot="16200000" flipH="1">
            <a:off x="993523" y="1866746"/>
            <a:ext cx="587097" cy="233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rot="5400000">
            <a:off x="2915816" y="5949280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971600" y="6237312"/>
            <a:ext cx="11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P’ {</a:t>
            </a:r>
            <a:r>
              <a:rPr kumimoji="1" lang="ja-JP" altLang="en-US" dirty="0" smtClean="0"/>
              <a:t>　　　</a:t>
            </a:r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23528" y="4797152"/>
            <a:ext cx="2736304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non-</a:t>
            </a:r>
            <a:r>
              <a:rPr lang="en-US" altLang="ja-JP" sz="1600" dirty="0" smtClean="0"/>
              <a:t> constrain-dominated</a:t>
            </a:r>
            <a:r>
              <a:rPr lang="ja-JP" altLang="en-US" sz="1600" dirty="0" smtClean="0"/>
              <a:t>解はどの他の解にも支配されない</a:t>
            </a:r>
            <a:endParaRPr kumimoji="1" lang="ja-JP" altLang="en-US" sz="16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23528" y="566124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解：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3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4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5</a:t>
            </a:r>
            <a:r>
              <a:rPr lang="ja-JP" altLang="en-US" dirty="0" smtClean="0"/>
              <a:t>　 </a:t>
            </a:r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rot="5400000">
            <a:off x="430746" y="2168066"/>
            <a:ext cx="36004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スライド番号プレースホルダ 2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283968" y="2132856"/>
            <a:ext cx="4392488" cy="47251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ja-JP" altLang="en-US" sz="1300" u="sng" dirty="0" smtClean="0"/>
              <a:t>解</a:t>
            </a:r>
            <a:r>
              <a:rPr lang="en-US" altLang="ja-JP" sz="1300" u="sng" dirty="0" smtClean="0"/>
              <a:t>4</a:t>
            </a:r>
            <a:r>
              <a:rPr lang="ja-JP" altLang="en-US" sz="1300" u="sng" dirty="0" smtClean="0"/>
              <a:t>に注目</a:t>
            </a:r>
            <a:endParaRPr lang="en-US" altLang="ja-JP" sz="1300" u="sng" dirty="0" smtClean="0"/>
          </a:p>
          <a:p>
            <a:r>
              <a:rPr lang="en-US" altLang="ja-JP" sz="1600" dirty="0" smtClean="0"/>
              <a:t>Step2&amp;3</a:t>
            </a:r>
            <a:r>
              <a:rPr lang="ja-JP" altLang="en-US" sz="1600" dirty="0" smtClean="0"/>
              <a:t>：解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と他の解を比較</a:t>
            </a:r>
            <a:endParaRPr lang="en-US" altLang="ja-JP" sz="16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2 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3 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5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6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>
              <a:buNone/>
            </a:pPr>
            <a:r>
              <a:rPr lang="ja-JP" altLang="en-US" sz="1600" dirty="0" smtClean="0"/>
              <a:t>⇒解</a:t>
            </a:r>
            <a:r>
              <a:rPr lang="en-US" altLang="ja-JP" sz="1600" dirty="0" smtClean="0"/>
              <a:t>4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P’</a:t>
            </a:r>
            <a:r>
              <a:rPr lang="ja-JP" altLang="en-US" sz="1600" dirty="0" smtClean="0"/>
              <a:t>に入れる．</a:t>
            </a:r>
            <a:r>
              <a:rPr lang="en-US" altLang="ja-JP" sz="1600" dirty="0" smtClean="0"/>
              <a:t>P’=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{</a:t>
            </a:r>
            <a:r>
              <a:rPr lang="en-US" altLang="ja-JP" sz="1600" dirty="0" smtClean="0">
                <a:solidFill>
                  <a:srgbClr val="FF0000"/>
                </a:solidFill>
              </a:rPr>
              <a:t>4</a:t>
            </a:r>
            <a:r>
              <a:rPr lang="en-US" altLang="ja-JP" sz="1600" dirty="0" smtClean="0"/>
              <a:t>}</a:t>
            </a:r>
          </a:p>
          <a:p>
            <a:r>
              <a:rPr lang="en-US" altLang="ja-JP" sz="1600" dirty="0" smtClean="0"/>
              <a:t>Step4</a:t>
            </a:r>
            <a:r>
              <a:rPr lang="ja-JP" altLang="en-US" sz="1600" dirty="0" smtClean="0"/>
              <a:t>：</a:t>
            </a:r>
            <a:r>
              <a:rPr lang="en-US" altLang="ja-JP" sz="1600" i="1" dirty="0" smtClean="0"/>
              <a:t>i</a:t>
            </a:r>
            <a:r>
              <a:rPr lang="en-US" altLang="ja-JP" sz="1600" dirty="0" smtClean="0"/>
              <a:t>++</a:t>
            </a:r>
            <a:r>
              <a:rPr lang="ja-JP" altLang="en-US" sz="1600" dirty="0" smtClean="0"/>
              <a:t>する．</a:t>
            </a:r>
            <a:r>
              <a:rPr lang="en-US" altLang="ja-JP" sz="1400" dirty="0" smtClean="0"/>
              <a:t>(</a:t>
            </a:r>
            <a:r>
              <a:rPr lang="en-US" altLang="ja-JP" sz="1400" i="1" dirty="0" smtClean="0"/>
              <a:t>i</a:t>
            </a:r>
            <a:r>
              <a:rPr lang="en-US" altLang="ja-JP" sz="1400" dirty="0" smtClean="0"/>
              <a:t>=5)</a:t>
            </a:r>
          </a:p>
          <a:p>
            <a:pPr>
              <a:buNone/>
            </a:pPr>
            <a:r>
              <a:rPr lang="ja-JP" altLang="en-US" sz="1400" u="sng" dirty="0" smtClean="0"/>
              <a:t>解</a:t>
            </a:r>
            <a:r>
              <a:rPr lang="en-US" altLang="ja-JP" sz="1400" u="sng" dirty="0" smtClean="0"/>
              <a:t>5</a:t>
            </a:r>
            <a:r>
              <a:rPr lang="ja-JP" altLang="en-US" sz="1400" u="sng" dirty="0" smtClean="0"/>
              <a:t>に注目</a:t>
            </a:r>
            <a:endParaRPr lang="en-US" altLang="ja-JP" sz="1400" u="sng" dirty="0" smtClean="0"/>
          </a:p>
          <a:p>
            <a:r>
              <a:rPr lang="en-US" altLang="ja-JP" sz="1600" dirty="0" smtClean="0"/>
              <a:t>Step2&amp;3</a:t>
            </a:r>
            <a:r>
              <a:rPr lang="ja-JP" altLang="en-US" sz="1600" dirty="0" smtClean="0"/>
              <a:t>：解</a:t>
            </a:r>
            <a:r>
              <a:rPr lang="en-US" altLang="ja-JP" sz="1600" dirty="0" smtClean="0"/>
              <a:t>5</a:t>
            </a:r>
            <a:r>
              <a:rPr lang="ja-JP" altLang="en-US" sz="1600" dirty="0" smtClean="0"/>
              <a:t>と他の解を比較</a:t>
            </a:r>
            <a:endParaRPr lang="en-US" altLang="ja-JP" sz="16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2 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3 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6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ja-JP" altLang="en-US" sz="1600" dirty="0" smtClean="0"/>
              <a:t>　⇒解</a:t>
            </a:r>
            <a:r>
              <a:rPr lang="en-US" altLang="ja-JP" sz="1600" dirty="0" smtClean="0"/>
              <a:t>5</a:t>
            </a:r>
            <a:r>
              <a:rPr lang="ja-JP" altLang="en-US" sz="1600" dirty="0" smtClean="0"/>
              <a:t>を</a:t>
            </a:r>
            <a:r>
              <a:rPr lang="en-US" altLang="ja-JP" sz="1600" dirty="0" smtClean="0"/>
              <a:t>P’</a:t>
            </a:r>
            <a:r>
              <a:rPr lang="ja-JP" altLang="en-US" sz="1600" dirty="0" smtClean="0"/>
              <a:t>に入れる．</a:t>
            </a:r>
            <a:r>
              <a:rPr lang="en-US" altLang="ja-JP" sz="1600" dirty="0" smtClean="0"/>
              <a:t>P’=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{4</a:t>
            </a:r>
            <a:r>
              <a:rPr lang="ja-JP" altLang="en-US" sz="1600" dirty="0" smtClean="0"/>
              <a:t>，</a:t>
            </a:r>
            <a:r>
              <a:rPr lang="en-US" altLang="ja-JP" sz="1600" dirty="0" smtClean="0">
                <a:solidFill>
                  <a:srgbClr val="FF0000"/>
                </a:solidFill>
              </a:rPr>
              <a:t>5</a:t>
            </a:r>
            <a:r>
              <a:rPr lang="en-US" altLang="ja-JP" sz="1600" dirty="0" smtClean="0"/>
              <a:t>}</a:t>
            </a:r>
            <a:endParaRPr lang="en-US" altLang="ja-JP" sz="1100" dirty="0" smtClean="0"/>
          </a:p>
          <a:p>
            <a:r>
              <a:rPr lang="en-US" altLang="ja-JP" sz="1600" dirty="0" smtClean="0"/>
              <a:t>Step4</a:t>
            </a:r>
            <a:r>
              <a:rPr lang="ja-JP" altLang="en-US" sz="1600" dirty="0" smtClean="0"/>
              <a:t>：</a:t>
            </a:r>
            <a:r>
              <a:rPr lang="en-US" altLang="ja-JP" sz="1600" i="1" dirty="0" smtClean="0"/>
              <a:t>i</a:t>
            </a:r>
            <a:r>
              <a:rPr lang="en-US" altLang="ja-JP" sz="1600" dirty="0" smtClean="0"/>
              <a:t>++</a:t>
            </a:r>
            <a:r>
              <a:rPr lang="ja-JP" altLang="en-US" sz="1600" dirty="0" smtClean="0"/>
              <a:t>する．</a:t>
            </a:r>
            <a:r>
              <a:rPr lang="en-US" altLang="ja-JP" sz="1400" dirty="0" smtClean="0"/>
              <a:t>(</a:t>
            </a:r>
            <a:r>
              <a:rPr lang="en-US" altLang="ja-JP" sz="1400" i="1" dirty="0" smtClean="0"/>
              <a:t>i</a:t>
            </a:r>
            <a:r>
              <a:rPr lang="en-US" altLang="ja-JP" sz="1400" dirty="0" smtClean="0"/>
              <a:t>=6)</a:t>
            </a:r>
          </a:p>
          <a:p>
            <a:pPr>
              <a:buNone/>
            </a:pPr>
            <a:r>
              <a:rPr lang="ja-JP" altLang="en-US" sz="1400" u="sng" dirty="0" smtClean="0"/>
              <a:t>解</a:t>
            </a:r>
            <a:r>
              <a:rPr lang="en-US" altLang="ja-JP" sz="1400" u="sng" dirty="0" smtClean="0"/>
              <a:t>6</a:t>
            </a:r>
            <a:r>
              <a:rPr lang="ja-JP" altLang="en-US" sz="1400" u="sng" dirty="0" smtClean="0"/>
              <a:t>に注目</a:t>
            </a:r>
            <a:endParaRPr lang="en-US" altLang="ja-JP" sz="1400" u="sng" dirty="0" smtClean="0"/>
          </a:p>
          <a:p>
            <a:r>
              <a:rPr lang="en-US" altLang="ja-JP" sz="1600" dirty="0" smtClean="0"/>
              <a:t>Step2&amp;3</a:t>
            </a:r>
            <a:r>
              <a:rPr lang="ja-JP" altLang="en-US" sz="1600" dirty="0" smtClean="0"/>
              <a:t>：解</a:t>
            </a:r>
            <a:r>
              <a:rPr lang="en-US" altLang="ja-JP" sz="1600" dirty="0" smtClean="0"/>
              <a:t>6</a:t>
            </a:r>
            <a:r>
              <a:rPr lang="ja-JP" altLang="en-US" sz="1600" dirty="0" smtClean="0"/>
              <a:t>と他の解を比較</a:t>
            </a:r>
            <a:endParaRPr lang="en-US" altLang="ja-JP" sz="16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2 </a:t>
            </a:r>
            <a:r>
              <a:rPr lang="ja-JP" altLang="en-US" sz="1400" dirty="0" smtClean="0"/>
              <a:t>，解</a:t>
            </a:r>
            <a:r>
              <a:rPr lang="en-US" altLang="ja-JP" sz="1400" dirty="0" smtClean="0"/>
              <a:t>3 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1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→支配されない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5</a:t>
            </a:r>
            <a:r>
              <a:rPr lang="ja-JP" altLang="en-US" sz="1400" dirty="0" smtClean="0"/>
              <a:t>→</a:t>
            </a:r>
            <a:r>
              <a:rPr lang="ja-JP" altLang="en-US" sz="1600" b="1" dirty="0" smtClean="0"/>
              <a:t>支配される</a:t>
            </a:r>
            <a:r>
              <a:rPr lang="en-US" altLang="ja-JP" sz="14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3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400" dirty="0" smtClean="0"/>
          </a:p>
          <a:p>
            <a:r>
              <a:rPr lang="ja-JP" altLang="en-US" sz="1400" dirty="0" smtClean="0"/>
              <a:t>もう解はないので終了</a:t>
            </a:r>
            <a:endParaRPr lang="ja-JP" altLang="en-US" dirty="0" smtClean="0"/>
          </a:p>
          <a:p>
            <a:pPr lvl="1"/>
            <a:endParaRPr lang="en-US" altLang="ja-JP" sz="1500" dirty="0" smtClean="0"/>
          </a:p>
          <a:p>
            <a:pPr>
              <a:buNone/>
            </a:pPr>
            <a:endParaRPr lang="en-US" altLang="ja-JP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2448273" cy="20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60648"/>
            <a:ext cx="384744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コンテンツ プレースホルダ 2"/>
          <p:cNvSpPr txBox="1">
            <a:spLocks/>
          </p:cNvSpPr>
          <p:nvPr/>
        </p:nvSpPr>
        <p:spPr>
          <a:xfrm>
            <a:off x="395536" y="2276872"/>
            <a:ext cx="3744416" cy="468052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Step1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ja-JP" alt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P’=</a:t>
            </a:r>
            <a:r>
              <a:rPr lang="ja-JP" altLang="en-US" sz="1600" dirty="0" smtClean="0"/>
              <a:t> ∅</a:t>
            </a:r>
            <a:endParaRPr kumimoji="1" lang="en-US" altLang="ja-JP" sz="16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GP教科書体" pitchFamily="18" charset="-128"/>
              <a:ea typeface="HGP教科書体" pitchFamily="18" charset="-128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1" lang="ja-JP" alt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に注目</a:t>
            </a:r>
            <a:endParaRPr kumimoji="1" lang="en-US" altLang="ja-JP" sz="1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：解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と解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を比較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：ともに実行不可能解で，</a:t>
            </a:r>
            <a:endParaRPr kumimoji="1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 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の方が制約の違反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が小さい</a:t>
            </a:r>
            <a:endParaRPr kumimoji="1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支配される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定義の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より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Step4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する．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=2)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1" lang="ja-JP" alt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に注目</a:t>
            </a:r>
            <a:endParaRPr kumimoji="1" lang="en-US" altLang="ja-JP" sz="14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Step2&amp;3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：解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と</a:t>
            </a:r>
            <a:r>
              <a:rPr lang="ja-JP" altLang="en-US" sz="1600" dirty="0" smtClean="0"/>
              <a:t>他の解を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比較</a:t>
            </a:r>
            <a:endParaRPr kumimoji="1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→支配</a:t>
            </a:r>
            <a:r>
              <a:rPr lang="ja-JP" altLang="en-US" sz="1400" dirty="0" smtClean="0"/>
              <a:t>されない</a:t>
            </a:r>
            <a:endParaRPr kumimoji="1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→支配</a:t>
            </a:r>
            <a:r>
              <a:rPr lang="ja-JP" altLang="en-US" sz="1400" dirty="0" smtClean="0"/>
              <a:t>されない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と同様）</a:t>
            </a:r>
            <a:endParaRPr kumimoji="1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は実行可能解</a:t>
            </a:r>
            <a:endParaRPr kumimoji="1" lang="en-US" altLang="ja-JP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→解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は解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支配される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定義の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より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Step4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1" lang="ja-JP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する．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1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=3)</a:t>
            </a:r>
          </a:p>
          <a:p>
            <a:pPr>
              <a:buNone/>
            </a:pPr>
            <a:r>
              <a:rPr lang="ja-JP" altLang="en-US" sz="1400" u="sng" dirty="0" smtClean="0"/>
              <a:t>解</a:t>
            </a:r>
            <a:r>
              <a:rPr lang="en-US" altLang="ja-JP" sz="1400" u="sng" dirty="0" smtClean="0"/>
              <a:t>3</a:t>
            </a:r>
            <a:r>
              <a:rPr lang="ja-JP" altLang="en-US" sz="1400" u="sng" dirty="0" smtClean="0"/>
              <a:t>に注目</a:t>
            </a:r>
            <a:endParaRPr lang="en-US" altLang="ja-JP" sz="1400" u="sng" dirty="0" smtClean="0"/>
          </a:p>
          <a:p>
            <a:r>
              <a:rPr lang="en-US" altLang="ja-JP" sz="1600" dirty="0" smtClean="0"/>
              <a:t>Step2</a:t>
            </a:r>
            <a:r>
              <a:rPr lang="ja-JP" altLang="en-US" sz="1600" dirty="0" smtClean="0"/>
              <a:t>：解</a:t>
            </a:r>
            <a:r>
              <a:rPr lang="en-US" altLang="ja-JP" sz="1600" dirty="0" smtClean="0"/>
              <a:t>3</a:t>
            </a:r>
            <a:r>
              <a:rPr lang="ja-JP" altLang="en-US" sz="1600" dirty="0" smtClean="0"/>
              <a:t>と他の解を比較</a:t>
            </a:r>
            <a:endParaRPr lang="en-US" altLang="ja-JP" sz="1600" dirty="0" smtClean="0"/>
          </a:p>
          <a:p>
            <a:pPr lvl="1"/>
            <a:r>
              <a:rPr lang="ja-JP" altLang="en-US" sz="1400" dirty="0" smtClean="0"/>
              <a:t>解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： </a:t>
            </a:r>
            <a:r>
              <a:rPr lang="ja-JP" altLang="en-US" sz="1400" b="1" dirty="0" smtClean="0"/>
              <a:t>支配される 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定義の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より</a:t>
            </a:r>
            <a:r>
              <a:rPr lang="en-US" altLang="ja-JP" sz="1200" dirty="0" smtClean="0"/>
              <a:t>)</a:t>
            </a:r>
            <a:endParaRPr lang="en-US" altLang="ja-JP" sz="1600" dirty="0" smtClean="0"/>
          </a:p>
          <a:p>
            <a:r>
              <a:rPr lang="en-US" altLang="ja-JP" sz="1600" dirty="0" smtClean="0"/>
              <a:t>Step4</a:t>
            </a:r>
            <a:r>
              <a:rPr lang="ja-JP" altLang="en-US" sz="1600" dirty="0" smtClean="0"/>
              <a:t>：</a:t>
            </a:r>
            <a:r>
              <a:rPr lang="en-US" altLang="ja-JP" sz="1600" i="1" dirty="0" smtClean="0"/>
              <a:t>i</a:t>
            </a:r>
            <a:r>
              <a:rPr lang="en-US" altLang="ja-JP" sz="1600" dirty="0" smtClean="0"/>
              <a:t>++</a:t>
            </a:r>
            <a:r>
              <a:rPr lang="ja-JP" altLang="en-US" sz="1600" dirty="0" smtClean="0"/>
              <a:t>する．</a:t>
            </a:r>
            <a:r>
              <a:rPr lang="en-US" altLang="ja-JP" sz="1400" dirty="0" smtClean="0"/>
              <a:t>(</a:t>
            </a:r>
            <a:r>
              <a:rPr lang="en-US" altLang="ja-JP" sz="1400" i="1" dirty="0" smtClean="0"/>
              <a:t>i</a:t>
            </a:r>
            <a:r>
              <a:rPr lang="en-US" altLang="ja-JP" sz="1400" dirty="0" smtClean="0"/>
              <a:t>=4)</a:t>
            </a:r>
            <a:endParaRPr kumimoji="1" lang="ja-JP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1" lang="en-US" altLang="ja-JP" sz="1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67544" y="764704"/>
            <a:ext cx="7632848" cy="561662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lang="en-US" altLang="ja-JP" dirty="0" smtClean="0"/>
              <a:t> non-constrain-dominated</a:t>
            </a:r>
            <a:r>
              <a:rPr kumimoji="1" lang="ja-JP" altLang="en-US" dirty="0" smtClean="0"/>
              <a:t>フロント</a:t>
            </a:r>
            <a:r>
              <a:rPr lang="ja-JP" altLang="en-US" dirty="0" smtClean="0"/>
              <a:t>の解</a:t>
            </a:r>
            <a:r>
              <a:rPr kumimoji="1" lang="ja-JP" altLang="en-US" dirty="0" smtClean="0"/>
              <a:t>は </a:t>
            </a:r>
            <a:r>
              <a:rPr kumimoji="1" lang="en-US" altLang="ja-JP" dirty="0" smtClean="0"/>
              <a:t>P</a:t>
            </a:r>
            <a:r>
              <a:rPr kumimoji="1" lang="en-US" altLang="ja-JP" baseline="-25000" dirty="0" smtClean="0"/>
              <a:t>1</a:t>
            </a:r>
            <a:r>
              <a:rPr kumimoji="1" lang="en-US" altLang="ja-JP" dirty="0" smtClean="0"/>
              <a:t>={4</a:t>
            </a:r>
            <a:r>
              <a:rPr kumimoji="1" lang="ja-JP" altLang="en-US" dirty="0" smtClean="0"/>
              <a:t>，</a:t>
            </a:r>
            <a:r>
              <a:rPr kumimoji="1" lang="en-US" altLang="ja-JP" dirty="0" smtClean="0"/>
              <a:t>5}</a:t>
            </a:r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フロントを調べるために解</a:t>
            </a:r>
            <a:r>
              <a:rPr lang="en-US" altLang="ja-JP" dirty="0" smtClean="0"/>
              <a:t>4</a:t>
            </a:r>
            <a:r>
              <a:rPr lang="ja-JP" altLang="en-US" dirty="0" smtClean="0"/>
              <a:t>，</a:t>
            </a:r>
            <a:r>
              <a:rPr lang="en-US" altLang="ja-JP" dirty="0" smtClean="0"/>
              <a:t>5</a:t>
            </a:r>
            <a:r>
              <a:rPr lang="ja-JP" altLang="en-US" dirty="0" smtClean="0"/>
              <a:t>を除き，解</a:t>
            </a:r>
            <a:r>
              <a:rPr lang="en-US" altLang="ja-JP" dirty="0" smtClean="0"/>
              <a:t>1</a:t>
            </a:r>
            <a:r>
              <a:rPr lang="ja-JP" altLang="en-US" dirty="0" smtClean="0"/>
              <a:t>，</a:t>
            </a:r>
            <a:r>
              <a:rPr lang="en-US" altLang="ja-JP" dirty="0" smtClean="0"/>
              <a:t>2</a:t>
            </a:r>
            <a:r>
              <a:rPr lang="ja-JP" altLang="en-US" dirty="0" smtClean="0"/>
              <a:t>，</a:t>
            </a:r>
            <a:r>
              <a:rPr lang="en-US" altLang="ja-JP" dirty="0" smtClean="0"/>
              <a:t>3</a:t>
            </a:r>
            <a:r>
              <a:rPr lang="ja-JP" altLang="en-US" dirty="0" smtClean="0"/>
              <a:t>，</a:t>
            </a:r>
            <a:r>
              <a:rPr lang="en-US" altLang="ja-JP" dirty="0" smtClean="0"/>
              <a:t>6</a:t>
            </a:r>
            <a:r>
              <a:rPr lang="ja-JP" altLang="en-US" dirty="0" smtClean="0"/>
              <a:t>だけで同じことを繰り返す．これの繰り返し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Constrain-domination</a:t>
            </a:r>
            <a:r>
              <a:rPr lang="ja-JP" altLang="en-US" dirty="0" smtClean="0"/>
              <a:t>を使うと，実行不可能解同士は同じフロントに属すことは，ほぼない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制約違反</a:t>
            </a:r>
            <a:r>
              <a:rPr kumimoji="1" lang="en-US" altLang="ja-JP" i="1" dirty="0" smtClean="0"/>
              <a:t>Ω</a:t>
            </a:r>
            <a:r>
              <a:rPr kumimoji="1" lang="ja-JP" altLang="en-US" dirty="0" smtClean="0"/>
              <a:t>が同じときは同じフロント</a:t>
            </a:r>
            <a:endParaRPr kumimoji="1" lang="en-US" altLang="ja-JP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132856"/>
            <a:ext cx="2858492" cy="265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4860032" y="3068960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P</a:t>
            </a:r>
            <a:r>
              <a:rPr kumimoji="1" lang="en-US" altLang="ja-JP" sz="2000" baseline="-25000" dirty="0" smtClean="0"/>
              <a:t>1</a:t>
            </a:r>
            <a:r>
              <a:rPr kumimoji="1" lang="en-US" altLang="ja-JP" sz="2000" dirty="0" smtClean="0"/>
              <a:t>={4</a:t>
            </a:r>
            <a:r>
              <a:rPr kumimoji="1" lang="ja-JP" altLang="en-US" sz="2000" dirty="0" smtClean="0"/>
              <a:t>，</a:t>
            </a:r>
            <a:r>
              <a:rPr kumimoji="1" lang="en-US" altLang="ja-JP" sz="2000" dirty="0" smtClean="0"/>
              <a:t>5}</a:t>
            </a:r>
            <a:r>
              <a:rPr kumimoji="1" lang="ja-JP" altLang="en-US" sz="2000" dirty="0" smtClean="0"/>
              <a:t>，</a:t>
            </a:r>
            <a:r>
              <a:rPr kumimoji="1" lang="en-US" altLang="ja-JP" sz="2000" dirty="0" smtClean="0"/>
              <a:t>P</a:t>
            </a:r>
            <a:r>
              <a:rPr kumimoji="1" lang="en-US" altLang="ja-JP" sz="2000" baseline="-25000" dirty="0" smtClean="0"/>
              <a:t>2</a:t>
            </a:r>
            <a:r>
              <a:rPr kumimoji="1" lang="en-US" altLang="ja-JP" sz="2000" dirty="0" smtClean="0"/>
              <a:t>={6}</a:t>
            </a:r>
          </a:p>
          <a:p>
            <a:r>
              <a:rPr lang="en-US" altLang="ja-JP" sz="2000" dirty="0" smtClean="0"/>
              <a:t>P</a:t>
            </a:r>
            <a:r>
              <a:rPr lang="en-US" altLang="ja-JP" sz="2000" baseline="-25000" dirty="0" smtClean="0"/>
              <a:t>3</a:t>
            </a:r>
            <a:r>
              <a:rPr lang="en-US" altLang="ja-JP" sz="2000" dirty="0" smtClean="0"/>
              <a:t>={2}</a:t>
            </a:r>
            <a:r>
              <a:rPr lang="ja-JP" altLang="en-US" sz="2000" dirty="0" smtClean="0"/>
              <a:t>，　　</a:t>
            </a:r>
            <a:r>
              <a:rPr kumimoji="1" lang="en-US" altLang="ja-JP" sz="2000" dirty="0" smtClean="0"/>
              <a:t>P</a:t>
            </a:r>
            <a:r>
              <a:rPr kumimoji="1" lang="en-US" altLang="ja-JP" sz="2000" baseline="-25000" dirty="0" smtClean="0"/>
              <a:t>4</a:t>
            </a:r>
            <a:r>
              <a:rPr kumimoji="1" lang="en-US" altLang="ja-JP" sz="2000" dirty="0" smtClean="0"/>
              <a:t>={1}</a:t>
            </a:r>
            <a:r>
              <a:rPr kumimoji="1" lang="ja-JP" altLang="en-US" sz="2000" dirty="0" smtClean="0"/>
              <a:t>，　</a:t>
            </a:r>
            <a:r>
              <a:rPr lang="en-US" altLang="ja-JP" sz="2000" dirty="0" smtClean="0"/>
              <a:t>P</a:t>
            </a:r>
            <a:r>
              <a:rPr lang="en-US" altLang="ja-JP" sz="2000" baseline="-25000" dirty="0" smtClean="0"/>
              <a:t>5</a:t>
            </a:r>
            <a:r>
              <a:rPr lang="en-US" altLang="ja-JP" sz="2000" dirty="0" smtClean="0"/>
              <a:t>={3}</a:t>
            </a:r>
          </a:p>
          <a:p>
            <a:r>
              <a:rPr kumimoji="1" lang="ja-JP" altLang="en-US" sz="2000" dirty="0" smtClean="0"/>
              <a:t>に分けられた！</a:t>
            </a:r>
            <a:endParaRPr kumimoji="1" lang="ja-JP" altLang="en-US" sz="2000" dirty="0"/>
          </a:p>
        </p:txBody>
      </p:sp>
      <p:sp>
        <p:nvSpPr>
          <p:cNvPr id="6" name="角丸四角形 5"/>
          <p:cNvSpPr/>
          <p:nvPr/>
        </p:nvSpPr>
        <p:spPr>
          <a:xfrm>
            <a:off x="4644008" y="3068960"/>
            <a:ext cx="3672408" cy="108012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5364088" y="2276872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7.5.1</a:t>
            </a:r>
            <a:r>
              <a:rPr lang="en-US" altLang="ja-JP" sz="3200" b="1" dirty="0" smtClean="0">
                <a:solidFill>
                  <a:srgbClr val="00B0F0"/>
                </a:solidFill>
              </a:rPr>
              <a:t> </a:t>
            </a:r>
            <a:r>
              <a:rPr lang="en-US" altLang="ja-JP" sz="2800" b="1" dirty="0" smtClean="0">
                <a:solidFill>
                  <a:srgbClr val="0070C0"/>
                </a:solidFill>
              </a:rPr>
              <a:t>Constrained Tournament Selection Operator</a:t>
            </a:r>
            <a:r>
              <a:rPr kumimoji="1" lang="ja-JP" altLang="en-US" sz="2800" dirty="0" smtClean="0">
                <a:solidFill>
                  <a:srgbClr val="0070C0"/>
                </a:solidFill>
              </a:rPr>
              <a:t>　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87208" cy="4873752"/>
          </a:xfrm>
        </p:spPr>
        <p:txBody>
          <a:bodyPr/>
          <a:lstStyle/>
          <a:p>
            <a:r>
              <a:rPr lang="en-US" altLang="ja-JP" dirty="0" smtClean="0"/>
              <a:t>Constrain-domination</a:t>
            </a:r>
            <a:r>
              <a:rPr lang="ja-JP" altLang="en-US" dirty="0" smtClean="0"/>
              <a:t>の定義を用いて，一般的な</a:t>
            </a:r>
            <a:r>
              <a:rPr lang="en-US" altLang="ja-JP" dirty="0" smtClean="0"/>
              <a:t>Constrained Tournament Selection Operator</a:t>
            </a:r>
            <a:r>
              <a:rPr lang="ja-JP" altLang="en-US" dirty="0" smtClean="0"/>
              <a:t>を定義</a:t>
            </a:r>
            <a:endParaRPr lang="en-US" altLang="ja-JP" dirty="0" smtClean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2420888"/>
            <a:ext cx="8219256" cy="4437112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　　　　</a:t>
            </a:r>
            <a:r>
              <a:rPr lang="en-US" altLang="ja-JP" sz="2400" b="1" i="1" dirty="0" smtClean="0"/>
              <a:t>x</a:t>
            </a:r>
            <a:r>
              <a:rPr lang="en-US" altLang="ja-JP" sz="2400" baseline="30000" dirty="0" smtClean="0"/>
              <a:t>(</a:t>
            </a:r>
            <a:r>
              <a:rPr lang="en-US" altLang="ja-JP" sz="2400" i="1" baseline="30000" dirty="0" smtClean="0"/>
              <a:t>i</a:t>
            </a:r>
            <a:r>
              <a:rPr lang="en-US" altLang="ja-JP" sz="2400" baseline="30000" dirty="0" smtClean="0"/>
              <a:t>)</a:t>
            </a:r>
            <a:r>
              <a:rPr lang="ja-JP" altLang="en-US" sz="2400" dirty="0" smtClean="0"/>
              <a:t>と</a:t>
            </a:r>
            <a:r>
              <a:rPr lang="en-US" altLang="ja-JP" sz="2400" b="1" i="1" dirty="0" smtClean="0"/>
              <a:t>x</a:t>
            </a:r>
            <a:r>
              <a:rPr lang="en-US" altLang="ja-JP" sz="2400" baseline="30000" dirty="0" smtClean="0"/>
              <a:t>(</a:t>
            </a:r>
            <a:r>
              <a:rPr lang="en-US" altLang="ja-JP" sz="2400" i="1" baseline="30000" dirty="0" smtClean="0"/>
              <a:t>j</a:t>
            </a:r>
            <a:r>
              <a:rPr lang="en-US" altLang="ja-JP" sz="2400" baseline="30000" dirty="0" smtClean="0"/>
              <a:t>)</a:t>
            </a:r>
            <a:r>
              <a:rPr lang="ja-JP" altLang="en-US" sz="2400" dirty="0" smtClean="0"/>
              <a:t>の</a:t>
            </a:r>
            <a:r>
              <a:rPr lang="en-US" altLang="ja-JP" sz="2400" dirty="0" smtClean="0"/>
              <a:t>2</a:t>
            </a:r>
            <a:r>
              <a:rPr lang="ja-JP" altLang="en-US" sz="2400" dirty="0" smtClean="0"/>
              <a:t>解がある．以下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のいずれかを満たすとき，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ja-JP" altLang="en-US" sz="2400" dirty="0" smtClean="0"/>
              <a:t>　　　</a:t>
            </a:r>
            <a:r>
              <a:rPr kumimoji="1" lang="en-US" altLang="ja-JP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ja-JP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4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2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を選択する</a:t>
            </a: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457200"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kumimoji="1" lang="en-US" altLang="ja-JP" sz="2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1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</a:t>
            </a:r>
            <a:r>
              <a:rPr kumimoji="1" lang="en-US" altLang="ja-JP" sz="2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1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より，良い</a:t>
            </a:r>
            <a:r>
              <a:rPr lang="en-US" altLang="ja-JP" sz="2100" dirty="0" smtClean="0"/>
              <a:t>non-constrain-dominated</a:t>
            </a:r>
            <a:r>
              <a:rPr lang="ja-JP" altLang="en-US" sz="2100" dirty="0" smtClean="0"/>
              <a:t>フロントに属す</a:t>
            </a:r>
            <a:endParaRPr kumimoji="1" lang="en-US" altLang="ja-JP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22960" lvl="1" indent="-457200"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kumimoji="1" lang="en-US" altLang="ja-JP" sz="2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1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と </a:t>
            </a:r>
            <a:r>
              <a:rPr kumimoji="1" lang="en-US" altLang="ja-JP" sz="2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1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は同じ</a:t>
            </a:r>
            <a:r>
              <a:rPr lang="en-US" altLang="ja-JP" sz="2100" dirty="0" smtClean="0">
                <a:solidFill>
                  <a:prstClr val="black"/>
                </a:solidFill>
              </a:rPr>
              <a:t>non-constrain-dominated</a:t>
            </a:r>
            <a:r>
              <a:rPr lang="ja-JP" altLang="en-US" sz="2100" dirty="0" smtClean="0">
                <a:solidFill>
                  <a:prstClr val="black"/>
                </a:solidFill>
              </a:rPr>
              <a:t>フロントに属すが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ja-JP" sz="21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100" b="0" i="1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altLang="ja-JP" sz="21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の方が</a:t>
            </a:r>
            <a:r>
              <a:rPr kumimoji="1" lang="en-US" altLang="ja-JP" sz="2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niched-distance</a:t>
            </a:r>
            <a:r>
              <a:rPr kumimoji="1" lang="ja-JP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による混雑度が低い</a:t>
            </a:r>
            <a:endParaRPr kumimoji="1" lang="en-US" altLang="ja-JP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endParaRPr kumimoji="1" lang="en-US" altLang="ja-JP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683568" y="2420888"/>
            <a:ext cx="7992888" cy="2088232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2348880"/>
            <a:ext cx="864096" cy="432048"/>
          </a:xfrm>
          <a:prstGeom prst="rect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rgbClr val="0070C0"/>
                </a:solidFill>
              </a:rPr>
              <a:t>定義</a:t>
            </a:r>
            <a:endParaRPr kumimoji="1" lang="en-US" altLang="ja-JP" dirty="0" smtClean="0">
              <a:solidFill>
                <a:srgbClr val="0070C0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907704" y="436510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771800" y="4725144"/>
            <a:ext cx="4320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60000"/>
              <a:buFont typeface="Wingdings" pitchFamily="2" charset="2"/>
              <a:buChar char="l"/>
            </a:pPr>
            <a:r>
              <a:rPr kumimoji="1" lang="en-US" altLang="ja-JP" sz="2400" dirty="0" smtClean="0"/>
              <a:t>Niche count metric</a:t>
            </a:r>
          </a:p>
          <a:p>
            <a:pPr>
              <a:buClr>
                <a:schemeClr val="accent1"/>
              </a:buClr>
              <a:buSzPct val="60000"/>
              <a:buFont typeface="Wingdings" pitchFamily="2" charset="2"/>
              <a:buChar char="l"/>
            </a:pPr>
            <a:r>
              <a:rPr lang="en-US" altLang="ja-JP" sz="2400" dirty="0" smtClean="0"/>
              <a:t>Head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count metric</a:t>
            </a:r>
          </a:p>
          <a:p>
            <a:pPr>
              <a:buClr>
                <a:schemeClr val="accent1"/>
              </a:buClr>
              <a:buSzPct val="60000"/>
              <a:buFont typeface="Wingdings" pitchFamily="2" charset="2"/>
              <a:buChar char="l"/>
            </a:pPr>
            <a:r>
              <a:rPr kumimoji="1" lang="en-US" altLang="ja-JP" sz="2400" dirty="0" smtClean="0"/>
              <a:t>Crowding distance metric</a:t>
            </a:r>
          </a:p>
          <a:p>
            <a:pPr>
              <a:buClr>
                <a:schemeClr val="accent1"/>
              </a:buClr>
              <a:buSzPct val="60000"/>
            </a:pPr>
            <a:r>
              <a:rPr lang="ja-JP" altLang="en-US" sz="2400" dirty="0" smtClean="0"/>
              <a:t>　　　　どれかを使って計算する</a:t>
            </a:r>
            <a:endParaRPr kumimoji="1" lang="ja-JP" altLang="en-US" sz="2400" dirty="0"/>
          </a:p>
        </p:txBody>
      </p:sp>
      <p:sp>
        <p:nvSpPr>
          <p:cNvPr id="10" name="左中かっこ 9"/>
          <p:cNvSpPr/>
          <p:nvPr/>
        </p:nvSpPr>
        <p:spPr>
          <a:xfrm>
            <a:off x="2627784" y="4941168"/>
            <a:ext cx="208293" cy="85542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図形 24"/>
          <p:cNvCxnSpPr>
            <a:endCxn id="10" idx="1"/>
          </p:cNvCxnSpPr>
          <p:nvPr/>
        </p:nvCxnSpPr>
        <p:spPr>
          <a:xfrm rot="16200000" flipH="1">
            <a:off x="1870803" y="4611899"/>
            <a:ext cx="990743" cy="52321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323528" y="548680"/>
            <a:ext cx="8280920" cy="6120680"/>
          </a:xfrm>
        </p:spPr>
        <p:txBody>
          <a:bodyPr>
            <a:normAutofit/>
          </a:bodyPr>
          <a:lstStyle/>
          <a:p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</a:rPr>
              <a:t>Niche count metric</a:t>
            </a:r>
          </a:p>
          <a:p>
            <a:pPr lvl="1"/>
            <a:r>
              <a:rPr lang="en-US" altLang="ja-JP" sz="2000" dirty="0" smtClean="0"/>
              <a:t>2</a:t>
            </a:r>
            <a:r>
              <a:rPr lang="ja-JP" altLang="en-US" sz="2000" dirty="0" smtClean="0"/>
              <a:t>解のニッチカウント</a:t>
            </a:r>
            <a:r>
              <a:rPr lang="en-US" altLang="ja-JP" sz="2000" i="1" dirty="0" smtClean="0"/>
              <a:t>nc</a:t>
            </a:r>
            <a:r>
              <a:rPr lang="en-US" altLang="ja-JP" sz="2000" i="1" baseline="-25000" dirty="0" smtClean="0"/>
              <a:t>i</a:t>
            </a:r>
            <a:r>
              <a:rPr lang="ja-JP" altLang="en-US" sz="2000" i="1" dirty="0" smtClean="0"/>
              <a:t>，</a:t>
            </a:r>
            <a:r>
              <a:rPr lang="en-US" altLang="ja-JP" sz="2000" i="1" dirty="0" smtClean="0"/>
              <a:t>nc</a:t>
            </a:r>
            <a:r>
              <a:rPr lang="en-US" altLang="ja-JP" sz="2000" i="1" baseline="-25000" dirty="0" smtClean="0"/>
              <a:t>j</a:t>
            </a:r>
            <a:r>
              <a:rPr lang="ja-JP" altLang="en-US" sz="2000" dirty="0" smtClean="0"/>
              <a:t>を</a:t>
            </a:r>
            <a:r>
              <a:rPr lang="en-US" altLang="ja-JP" sz="2000" dirty="0" smtClean="0"/>
              <a:t>2</a:t>
            </a:r>
            <a:r>
              <a:rPr lang="ja-JP" altLang="en-US" sz="2000" dirty="0" smtClean="0"/>
              <a:t>解の属すフロントの解を用いて求める．</a:t>
            </a:r>
            <a:r>
              <a:rPr lang="en-US" altLang="ja-JP" sz="2000" i="1" dirty="0" smtClean="0"/>
              <a:t>nc</a:t>
            </a:r>
            <a:r>
              <a:rPr lang="ja-JP" altLang="en-US" sz="2000" dirty="0" smtClean="0"/>
              <a:t>の値の小さいものを選ぶ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パラメータ</a:t>
            </a:r>
            <a:r>
              <a:rPr lang="en-US" altLang="ja-JP" sz="2000" i="1" dirty="0" smtClean="0"/>
              <a:t>σ</a:t>
            </a:r>
            <a:r>
              <a:rPr lang="en-US" altLang="ja-JP" sz="2000" baseline="-25000" dirty="0" smtClean="0"/>
              <a:t>share</a:t>
            </a:r>
            <a:r>
              <a:rPr lang="ja-JP" altLang="en-US" sz="2000" dirty="0" smtClean="0"/>
              <a:t>が必要．計算時間は</a:t>
            </a:r>
            <a:r>
              <a:rPr lang="en-US" altLang="ja-JP" sz="2000" dirty="0" smtClean="0"/>
              <a:t>О(</a:t>
            </a:r>
            <a:r>
              <a:rPr lang="en-US" altLang="ja-JP" sz="2000" i="1" dirty="0" smtClean="0"/>
              <a:t>N</a:t>
            </a:r>
            <a:r>
              <a:rPr lang="en-US" altLang="ja-JP" sz="2000" i="1" baseline="-25000" dirty="0" smtClean="0"/>
              <a:t>p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</a:t>
            </a:r>
            <a:r>
              <a:rPr lang="en-US" altLang="ja-JP" sz="1200" i="1" dirty="0" smtClean="0"/>
              <a:t>N</a:t>
            </a:r>
            <a:r>
              <a:rPr lang="en-US" altLang="ja-JP" sz="1200" i="1" baseline="-25000" dirty="0" smtClean="0"/>
              <a:t>p</a:t>
            </a:r>
            <a:r>
              <a:rPr lang="ja-JP" altLang="en-US" sz="1200" dirty="0" smtClean="0"/>
              <a:t>：フロント内の解の個数</a:t>
            </a:r>
            <a:endParaRPr lang="en-US" altLang="ja-JP" sz="1200" dirty="0" smtClean="0"/>
          </a:p>
          <a:p>
            <a:pPr lvl="1"/>
            <a:r>
              <a:rPr lang="ja-JP" altLang="en-US" sz="2000" dirty="0" smtClean="0"/>
              <a:t>解同士の距離</a:t>
            </a:r>
            <a:r>
              <a:rPr lang="en-US" altLang="ja-JP" sz="2000" i="1" dirty="0" smtClean="0"/>
              <a:t>d</a:t>
            </a:r>
            <a:r>
              <a:rPr lang="ja-JP" altLang="en-US" sz="2000" dirty="0" smtClean="0"/>
              <a:t>を求める時，目的空間か決定変数空間どちらか選べる</a:t>
            </a:r>
            <a:endParaRPr lang="en-US" altLang="ja-JP" sz="2000" dirty="0" smtClean="0"/>
          </a:p>
          <a:p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</a:rPr>
              <a:t>Head count metric</a:t>
            </a:r>
          </a:p>
          <a:p>
            <a:pPr lvl="1"/>
            <a:r>
              <a:rPr lang="en-US" altLang="ja-JP" sz="2000" dirty="0" smtClean="0"/>
              <a:t>2</a:t>
            </a:r>
            <a:r>
              <a:rPr lang="ja-JP" altLang="en-US" sz="2000" dirty="0" smtClean="0"/>
              <a:t>解それぞれの，</a:t>
            </a:r>
            <a:r>
              <a:rPr lang="en-US" altLang="ja-JP" sz="2000" dirty="0" smtClean="0"/>
              <a:t> </a:t>
            </a:r>
            <a:r>
              <a:rPr lang="en-US" altLang="ja-JP" sz="2000" i="1" dirty="0" smtClean="0"/>
              <a:t>σ</a:t>
            </a:r>
            <a:r>
              <a:rPr lang="en-US" altLang="ja-JP" sz="2000" baseline="-25000" dirty="0" smtClean="0"/>
              <a:t>share</a:t>
            </a:r>
            <a:r>
              <a:rPr lang="ja-JP" altLang="en-US" sz="2000" dirty="0" smtClean="0"/>
              <a:t>の範囲にいる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　　</a:t>
            </a:r>
            <a:r>
              <a:rPr lang="en-US" altLang="ja-JP" sz="2000" dirty="0" smtClean="0"/>
              <a:t>		</a:t>
            </a:r>
            <a:r>
              <a:rPr lang="ja-JP" altLang="en-US" sz="2000" dirty="0" smtClean="0"/>
              <a:t>　　　　解の個数を数えて，少ない方の解を選ぶ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計算時間は</a:t>
            </a:r>
            <a:r>
              <a:rPr lang="en-US" altLang="ja-JP" sz="2000" dirty="0" smtClean="0"/>
              <a:t>О(</a:t>
            </a:r>
            <a:r>
              <a:rPr lang="en-US" altLang="ja-JP" sz="2000" i="1" dirty="0" smtClean="0"/>
              <a:t>N</a:t>
            </a:r>
            <a:r>
              <a:rPr lang="en-US" altLang="ja-JP" sz="2000" i="1" baseline="-25000" dirty="0" smtClean="0"/>
              <a:t>p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．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これ使うなら</a:t>
            </a:r>
            <a:r>
              <a:rPr lang="en-US" altLang="ja-JP" sz="2000" dirty="0" smtClean="0"/>
              <a:t>Niche</a:t>
            </a:r>
            <a:r>
              <a:rPr lang="ja-JP" altLang="en-US" sz="2000" dirty="0" smtClean="0"/>
              <a:t> </a:t>
            </a:r>
            <a:r>
              <a:rPr lang="en-US" altLang="ja-JP" sz="2000" dirty="0" smtClean="0"/>
              <a:t>count metric</a:t>
            </a:r>
            <a:r>
              <a:rPr lang="ja-JP" altLang="en-US" sz="2000" dirty="0" smtClean="0"/>
              <a:t>使いますけど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という立場である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Niche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count metric</a:t>
            </a:r>
            <a:r>
              <a:rPr lang="ja-JP" altLang="en-US" sz="1600" dirty="0" smtClean="0"/>
              <a:t>は解の混み具合を数値でよりよく表せる．</a:t>
            </a:r>
            <a:endParaRPr lang="en-US" altLang="ja-JP" sz="1700" dirty="0" smtClean="0"/>
          </a:p>
          <a:p>
            <a:pPr lvl="1"/>
            <a:r>
              <a:rPr lang="ja-JP" altLang="en-US" sz="2000" dirty="0" smtClean="0"/>
              <a:t>目的空間か決定変数空間どちらでやるか選べる</a:t>
            </a:r>
            <a:endParaRPr lang="en-US" altLang="ja-JP" sz="2000" dirty="0" smtClean="0"/>
          </a:p>
          <a:p>
            <a:r>
              <a:rPr lang="en-US" altLang="ja-JP" sz="2000" b="1" dirty="0" smtClean="0">
                <a:solidFill>
                  <a:schemeClr val="accent5">
                    <a:lumMod val="50000"/>
                  </a:schemeClr>
                </a:solidFill>
              </a:rPr>
              <a:t>Crowding distance metric</a:t>
            </a:r>
          </a:p>
          <a:p>
            <a:pPr lvl="1"/>
            <a:r>
              <a:rPr lang="en-US" altLang="ja-JP" sz="2000" dirty="0" smtClean="0"/>
              <a:t>NSGA‐II</a:t>
            </a:r>
            <a:r>
              <a:rPr lang="ja-JP" altLang="en-US" sz="2000" dirty="0" smtClean="0">
                <a:latin typeface="+mn-ea"/>
              </a:rPr>
              <a:t>で使われている</a:t>
            </a:r>
            <a:endParaRPr lang="en-US" altLang="ja-JP" sz="2000" dirty="0" smtClean="0">
              <a:latin typeface="+mn-ea"/>
            </a:endParaRPr>
          </a:p>
          <a:p>
            <a:pPr lvl="1"/>
            <a:r>
              <a:rPr lang="ja-JP" altLang="en-US" sz="2000" dirty="0" smtClean="0">
                <a:latin typeface="+mn-ea"/>
              </a:rPr>
              <a:t>計算時間</a:t>
            </a:r>
            <a:r>
              <a:rPr lang="en-US" altLang="ja-JP" sz="2000" dirty="0" smtClean="0"/>
              <a:t>O(</a:t>
            </a:r>
            <a:r>
              <a:rPr lang="en-US" altLang="ja-JP" sz="2000" i="1" dirty="0" smtClean="0"/>
              <a:t>N</a:t>
            </a:r>
            <a:r>
              <a:rPr lang="en-US" altLang="ja-JP" sz="2000" i="1" baseline="-25000" dirty="0" smtClean="0"/>
              <a:t>p</a:t>
            </a:r>
            <a:r>
              <a:rPr lang="en-US" altLang="ja-JP" sz="2000" dirty="0" smtClean="0"/>
              <a:t>log</a:t>
            </a:r>
            <a:r>
              <a:rPr lang="en-US" altLang="ja-JP" sz="2000" i="1" dirty="0" smtClean="0"/>
              <a:t>N</a:t>
            </a:r>
            <a:r>
              <a:rPr lang="en-US" altLang="ja-JP" sz="2000" i="1" baseline="-25000" dirty="0" smtClean="0"/>
              <a:t>p</a:t>
            </a:r>
            <a:r>
              <a:rPr lang="en-US" altLang="ja-JP" sz="2000" dirty="0" smtClean="0"/>
              <a:t>)</a:t>
            </a:r>
          </a:p>
          <a:p>
            <a:pPr lvl="1"/>
            <a:r>
              <a:rPr lang="ja-JP" altLang="en-US" sz="2000" dirty="0" smtClean="0"/>
              <a:t>普通は目的関数でやるけど，決定変数空間にしても</a:t>
            </a:r>
            <a:r>
              <a:rPr lang="en-US" altLang="ja-JP" sz="2000" dirty="0" smtClean="0"/>
              <a:t>OK</a:t>
            </a:r>
            <a:endParaRPr lang="en-US" altLang="ja-JP" sz="1700" dirty="0" smtClean="0"/>
          </a:p>
        </p:txBody>
      </p:sp>
      <p:cxnSp>
        <p:nvCxnSpPr>
          <p:cNvPr id="10" name="直線コネクタ 9"/>
          <p:cNvCxnSpPr/>
          <p:nvPr/>
        </p:nvCxnSpPr>
        <p:spPr>
          <a:xfrm rot="16200000" flipH="1">
            <a:off x="5940152" y="1340769"/>
            <a:ext cx="4320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6200000" flipH="1">
            <a:off x="6012160" y="1340769"/>
            <a:ext cx="4320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6480212" y="310496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/>
          <p:cNvSpPr/>
          <p:nvPr/>
        </p:nvSpPr>
        <p:spPr>
          <a:xfrm>
            <a:off x="6084168" y="2708920"/>
            <a:ext cx="864096" cy="864096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矢印コネクタ 18"/>
          <p:cNvCxnSpPr>
            <a:stCxn id="16" idx="6"/>
            <a:endCxn id="17" idx="6"/>
          </p:cNvCxnSpPr>
          <p:nvPr/>
        </p:nvCxnSpPr>
        <p:spPr>
          <a:xfrm>
            <a:off x="6552220" y="3140968"/>
            <a:ext cx="39604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444208" y="278092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i="1" dirty="0" smtClean="0"/>
              <a:t>σ</a:t>
            </a:r>
            <a:r>
              <a:rPr lang="en-US" altLang="ja-JP" sz="1600" baseline="-25000" dirty="0" smtClean="0"/>
              <a:t>share</a:t>
            </a:r>
            <a:endParaRPr kumimoji="1" lang="ja-JP" altLang="en-US" sz="1600" dirty="0"/>
          </a:p>
        </p:txBody>
      </p:sp>
      <p:sp>
        <p:nvSpPr>
          <p:cNvPr id="22" name="円/楕円 21"/>
          <p:cNvSpPr/>
          <p:nvPr/>
        </p:nvSpPr>
        <p:spPr>
          <a:xfrm>
            <a:off x="6156176" y="2924944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円/楕円 22"/>
          <p:cNvSpPr/>
          <p:nvPr/>
        </p:nvSpPr>
        <p:spPr>
          <a:xfrm>
            <a:off x="6308576" y="3077344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円/楕円 23"/>
          <p:cNvSpPr/>
          <p:nvPr/>
        </p:nvSpPr>
        <p:spPr>
          <a:xfrm>
            <a:off x="6732240" y="3284984"/>
            <a:ext cx="72008" cy="720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7.5.2</a:t>
            </a:r>
            <a:r>
              <a:rPr kumimoji="1"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Hand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alculations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32656"/>
            <a:ext cx="2808312" cy="2608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941983" y="2132856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1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3 4 5 6</a:t>
            </a:r>
            <a:endParaRPr kumimoji="1" lang="en-US" altLang="ja-JP" dirty="0" smtClean="0"/>
          </a:p>
        </p:txBody>
      </p:sp>
      <p:sp>
        <p:nvSpPr>
          <p:cNvPr id="9" name="フリーフォーム 8"/>
          <p:cNvSpPr/>
          <p:nvPr/>
        </p:nvSpPr>
        <p:spPr>
          <a:xfrm>
            <a:off x="1331640" y="2276872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フリーフォーム 9"/>
          <p:cNvSpPr/>
          <p:nvPr/>
        </p:nvSpPr>
        <p:spPr>
          <a:xfrm>
            <a:off x="1331640" y="2852936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フリーフォーム 10"/>
          <p:cNvSpPr/>
          <p:nvPr/>
        </p:nvSpPr>
        <p:spPr>
          <a:xfrm>
            <a:off x="1331640" y="3429000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フリーフォーム 11"/>
          <p:cNvSpPr/>
          <p:nvPr/>
        </p:nvSpPr>
        <p:spPr>
          <a:xfrm>
            <a:off x="1558567" y="2478411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フリーフォーム 12"/>
          <p:cNvSpPr/>
          <p:nvPr/>
        </p:nvSpPr>
        <p:spPr>
          <a:xfrm>
            <a:off x="1547664" y="3068960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フリーフォーム 13"/>
          <p:cNvSpPr/>
          <p:nvPr/>
        </p:nvSpPr>
        <p:spPr>
          <a:xfrm>
            <a:off x="1547664" y="3645024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763688" y="2276872"/>
            <a:ext cx="461665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2      4       5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23528" y="1196752"/>
            <a:ext cx="3888432" cy="76944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Constrained Tournament Selection Operator</a:t>
            </a:r>
          </a:p>
          <a:p>
            <a:r>
              <a:rPr lang="ja-JP" altLang="en-US" sz="1400" dirty="0" smtClean="0"/>
              <a:t>　　　　　　　　　　　（</a:t>
            </a:r>
            <a:r>
              <a:rPr lang="en-US" altLang="ja-JP" sz="1400" dirty="0" smtClean="0"/>
              <a:t>with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Crowding distance metric</a:t>
            </a:r>
            <a:r>
              <a:rPr lang="ja-JP" altLang="en-US" sz="1400" dirty="0" smtClean="0"/>
              <a:t>）</a:t>
            </a:r>
            <a:endParaRPr kumimoji="1" lang="en-US" altLang="ja-JP" sz="1400" dirty="0" smtClean="0"/>
          </a:p>
          <a:p>
            <a:r>
              <a:rPr kumimoji="1" lang="en-US" altLang="ja-JP" sz="1600" dirty="0" smtClean="0"/>
              <a:t>population</a:t>
            </a:r>
            <a:r>
              <a:rPr kumimoji="1" lang="ja-JP" altLang="en-US" sz="1600" dirty="0" smtClean="0"/>
              <a:t>数</a:t>
            </a:r>
            <a:r>
              <a:rPr lang="ja-JP" altLang="en-US" sz="1600" dirty="0" smtClean="0"/>
              <a:t>：</a:t>
            </a:r>
            <a:r>
              <a:rPr kumimoji="1" lang="en-US" altLang="ja-JP" sz="1600" dirty="0" smtClean="0"/>
              <a:t>6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2627784" y="2132856"/>
            <a:ext cx="1656184" cy="432048"/>
          </a:xfrm>
          <a:prstGeom prst="wedgeRoundRectCallout">
            <a:avLst>
              <a:gd name="adj1" fmla="val -74301"/>
              <a:gd name="adj2" fmla="val 22399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良い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角丸四角形吹き出し 18"/>
          <p:cNvSpPr/>
          <p:nvPr/>
        </p:nvSpPr>
        <p:spPr>
          <a:xfrm>
            <a:off x="2627784" y="2780928"/>
            <a:ext cx="1656184" cy="432048"/>
          </a:xfrm>
          <a:prstGeom prst="wedgeRoundRectCallout">
            <a:avLst>
              <a:gd name="adj1" fmla="val -74301"/>
              <a:gd name="adj2" fmla="val 22399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良い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角丸四角形吹き出し 19"/>
          <p:cNvSpPr/>
          <p:nvPr/>
        </p:nvSpPr>
        <p:spPr>
          <a:xfrm>
            <a:off x="2627784" y="3356992"/>
            <a:ext cx="1656184" cy="432048"/>
          </a:xfrm>
          <a:prstGeom prst="wedgeRoundRectCallout">
            <a:avLst>
              <a:gd name="adj1" fmla="val -74301"/>
              <a:gd name="adj2" fmla="val 22399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良い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1600" y="4437112"/>
            <a:ext cx="461665" cy="18722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 smtClean="0"/>
              <a:t>3</a:t>
            </a:r>
            <a:r>
              <a:rPr lang="ja-JP" altLang="en-US" dirty="0" smtClean="0"/>
              <a:t> </a:t>
            </a:r>
            <a:r>
              <a:rPr lang="en-US" altLang="ja-JP" dirty="0" smtClean="0"/>
              <a:t>2</a:t>
            </a:r>
            <a:r>
              <a:rPr lang="ja-JP" altLang="en-US" dirty="0" smtClean="0"/>
              <a:t> </a:t>
            </a:r>
            <a:r>
              <a:rPr lang="en-US" altLang="ja-JP" dirty="0" smtClean="0"/>
              <a:t>6 1 5 4</a:t>
            </a:r>
            <a:endParaRPr kumimoji="1" lang="en-US" altLang="ja-JP" dirty="0" smtClean="0"/>
          </a:p>
        </p:txBody>
      </p:sp>
      <p:sp>
        <p:nvSpPr>
          <p:cNvPr id="24" name="フリーフォーム 23"/>
          <p:cNvSpPr/>
          <p:nvPr/>
        </p:nvSpPr>
        <p:spPr>
          <a:xfrm>
            <a:off x="1361257" y="4581128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フリーフォーム 24"/>
          <p:cNvSpPr/>
          <p:nvPr/>
        </p:nvSpPr>
        <p:spPr>
          <a:xfrm>
            <a:off x="1361257" y="5157192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フリーフォーム 25"/>
          <p:cNvSpPr/>
          <p:nvPr/>
        </p:nvSpPr>
        <p:spPr>
          <a:xfrm>
            <a:off x="1361257" y="5733256"/>
            <a:ext cx="254576" cy="393106"/>
          </a:xfrm>
          <a:custGeom>
            <a:avLst/>
            <a:gdLst>
              <a:gd name="connsiteX0" fmla="*/ 0 w 254576"/>
              <a:gd name="connsiteY0" fmla="*/ 57944 h 393106"/>
              <a:gd name="connsiteX1" fmla="*/ 211756 w 254576"/>
              <a:gd name="connsiteY1" fmla="*/ 192698 h 393106"/>
              <a:gd name="connsiteX2" fmla="*/ 221381 w 254576"/>
              <a:gd name="connsiteY2" fmla="*/ 240824 h 393106"/>
              <a:gd name="connsiteX3" fmla="*/ 211756 w 254576"/>
              <a:gd name="connsiteY3" fmla="*/ 375578 h 393106"/>
              <a:gd name="connsiteX4" fmla="*/ 154004 w 254576"/>
              <a:gd name="connsiteY4" fmla="*/ 356327 h 393106"/>
              <a:gd name="connsiteX5" fmla="*/ 0 w 254576"/>
              <a:gd name="connsiteY5" fmla="*/ 356327 h 39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576" h="393106">
                <a:moveTo>
                  <a:pt x="0" y="57944"/>
                </a:moveTo>
                <a:cubicBezTo>
                  <a:pt x="254576" y="70066"/>
                  <a:pt x="190345" y="0"/>
                  <a:pt x="211756" y="192698"/>
                </a:cubicBezTo>
                <a:cubicBezTo>
                  <a:pt x="213563" y="208958"/>
                  <a:pt x="218173" y="224782"/>
                  <a:pt x="221381" y="240824"/>
                </a:cubicBezTo>
                <a:cubicBezTo>
                  <a:pt x="218173" y="285742"/>
                  <a:pt x="234447" y="336680"/>
                  <a:pt x="211756" y="375578"/>
                </a:cubicBezTo>
                <a:cubicBezTo>
                  <a:pt x="201531" y="393106"/>
                  <a:pt x="174296" y="356327"/>
                  <a:pt x="154004" y="356327"/>
                </a:cubicBezTo>
                <a:lnTo>
                  <a:pt x="0" y="35632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フリーフォーム 26"/>
          <p:cNvSpPr/>
          <p:nvPr/>
        </p:nvSpPr>
        <p:spPr>
          <a:xfrm>
            <a:off x="1588184" y="4782667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フリーフォーム 27"/>
          <p:cNvSpPr/>
          <p:nvPr/>
        </p:nvSpPr>
        <p:spPr>
          <a:xfrm>
            <a:off x="1577281" y="5373216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フリーフォーム 28"/>
          <p:cNvSpPr/>
          <p:nvPr/>
        </p:nvSpPr>
        <p:spPr>
          <a:xfrm>
            <a:off x="1577281" y="5949280"/>
            <a:ext cx="231006" cy="0"/>
          </a:xfrm>
          <a:custGeom>
            <a:avLst/>
            <a:gdLst>
              <a:gd name="connsiteX0" fmla="*/ 0 w 231006"/>
              <a:gd name="connsiteY0" fmla="*/ 0 h 0"/>
              <a:gd name="connsiteX1" fmla="*/ 231006 w 23100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006">
                <a:moveTo>
                  <a:pt x="0" y="0"/>
                </a:moveTo>
                <a:lnTo>
                  <a:pt x="231006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793305" y="4581128"/>
            <a:ext cx="461665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dirty="0" smtClean="0"/>
              <a:t>2      6       </a:t>
            </a:r>
            <a:r>
              <a:rPr kumimoji="1" lang="en-US" altLang="ja-JP" dirty="0" smtClean="0">
                <a:solidFill>
                  <a:srgbClr val="FF0000"/>
                </a:solidFill>
              </a:rPr>
              <a:t>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2657401" y="4437112"/>
            <a:ext cx="1656184" cy="432048"/>
          </a:xfrm>
          <a:prstGeom prst="wedgeRoundRectCallout">
            <a:avLst>
              <a:gd name="adj1" fmla="val -74301"/>
              <a:gd name="adj2" fmla="val 22399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良い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角丸四角形吹き出し 31"/>
          <p:cNvSpPr/>
          <p:nvPr/>
        </p:nvSpPr>
        <p:spPr>
          <a:xfrm>
            <a:off x="2657401" y="5085184"/>
            <a:ext cx="1656184" cy="432048"/>
          </a:xfrm>
          <a:prstGeom prst="wedgeRoundRectCallout">
            <a:avLst>
              <a:gd name="adj1" fmla="val -74301"/>
              <a:gd name="adj2" fmla="val 22399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良い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角丸四角形吹き出し 32"/>
          <p:cNvSpPr/>
          <p:nvPr/>
        </p:nvSpPr>
        <p:spPr>
          <a:xfrm>
            <a:off x="2657401" y="5661248"/>
            <a:ext cx="2520280" cy="936104"/>
          </a:xfrm>
          <a:prstGeom prst="wedgeRoundRectCallout">
            <a:avLst>
              <a:gd name="adj1" fmla="val -68035"/>
              <a:gd name="adj2" fmla="val -18917"/>
              <a:gd name="adj3" fmla="val 16667"/>
            </a:avLst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同じ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front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に属す！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crowding</a:t>
            </a:r>
            <a:r>
              <a:rPr lang="ja-JP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dirty="0" smtClean="0">
                <a:solidFill>
                  <a:schemeClr val="tx1"/>
                </a:solidFill>
              </a:rPr>
              <a:t>distance</a:t>
            </a:r>
            <a:r>
              <a:rPr lang="ja-JP" altLang="en-US" sz="1600" dirty="0" smtClean="0">
                <a:solidFill>
                  <a:schemeClr val="tx1"/>
                </a:solidFill>
              </a:rPr>
              <a:t>も同じ！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のときはランダムに選択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683568" y="4005064"/>
            <a:ext cx="432048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788024" y="2996952"/>
            <a:ext cx="38164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解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つ＜</a:t>
            </a:r>
            <a:r>
              <a:rPr kumimoji="1" lang="en-US" altLang="ja-JP" dirty="0" smtClean="0"/>
              <a:t>population</a:t>
            </a:r>
            <a:r>
              <a:rPr kumimoji="1" lang="ja-JP" altLang="en-US" dirty="0" smtClean="0"/>
              <a:t>数</a:t>
            </a:r>
            <a:endParaRPr kumimoji="1" lang="en-US" altLang="ja-JP" dirty="0" smtClean="0"/>
          </a:p>
          <a:p>
            <a:r>
              <a:rPr lang="ja-JP" altLang="en-US" sz="1600" dirty="0" smtClean="0"/>
              <a:t>なので，もう一度やる</a:t>
            </a:r>
            <a:endParaRPr kumimoji="1" lang="ja-JP" altLang="en-US" sz="16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51520" y="4077072"/>
            <a:ext cx="2355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解をシャッフルしてから</a:t>
            </a:r>
            <a:r>
              <a:rPr kumimoji="1" lang="en-US" altLang="ja-JP" sz="1600" dirty="0" smtClean="0"/>
              <a:t>…</a:t>
            </a:r>
            <a:endParaRPr kumimoji="1" lang="ja-JP" altLang="en-US" sz="1600" dirty="0"/>
          </a:p>
        </p:txBody>
      </p:sp>
      <p:sp>
        <p:nvSpPr>
          <p:cNvPr id="38" name="右矢印 37"/>
          <p:cNvSpPr/>
          <p:nvPr/>
        </p:nvSpPr>
        <p:spPr>
          <a:xfrm>
            <a:off x="5580112" y="4941168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84168" y="4437112"/>
            <a:ext cx="27363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Constrained</a:t>
            </a:r>
            <a:r>
              <a:rPr lang="ja-JP" altLang="en-US" dirty="0" smtClean="0"/>
              <a:t> </a:t>
            </a:r>
            <a:r>
              <a:rPr lang="en-US" altLang="ja-JP" dirty="0" smtClean="0"/>
              <a:t>tournament selection </a:t>
            </a:r>
            <a:r>
              <a:rPr lang="ja-JP" altLang="en-US" sz="1600" dirty="0" smtClean="0"/>
              <a:t>の結果</a:t>
            </a:r>
            <a:endParaRPr lang="en-US" altLang="ja-JP" dirty="0" smtClean="0"/>
          </a:p>
          <a:p>
            <a:r>
              <a:rPr kumimoji="1" lang="ja-JP" altLang="en-US" sz="2400" dirty="0" smtClean="0"/>
              <a:t>　（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，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，</a:t>
            </a:r>
            <a:r>
              <a:rPr kumimoji="1" lang="en-US" altLang="ja-JP" sz="2400" dirty="0" smtClean="0"/>
              <a:t>5</a:t>
            </a:r>
            <a:r>
              <a:rPr kumimoji="1" lang="ja-JP" altLang="en-US" sz="2400" dirty="0" smtClean="0"/>
              <a:t>，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，</a:t>
            </a:r>
            <a:r>
              <a:rPr kumimoji="1" lang="en-US" altLang="ja-JP" sz="2400" dirty="0" smtClean="0"/>
              <a:t>6</a:t>
            </a:r>
            <a:r>
              <a:rPr kumimoji="1" lang="ja-JP" altLang="en-US" sz="2400" dirty="0" smtClean="0"/>
              <a:t>，</a:t>
            </a:r>
            <a:r>
              <a:rPr kumimoji="1" lang="en-US" altLang="ja-JP" sz="2400" dirty="0" smtClean="0"/>
              <a:t>4</a:t>
            </a:r>
            <a:r>
              <a:rPr kumimoji="1" lang="ja-JP" altLang="en-US" sz="2400" dirty="0" smtClean="0"/>
              <a:t>）</a:t>
            </a:r>
            <a:endParaRPr kumimoji="1" lang="en-US" altLang="ja-JP" sz="2400" dirty="0" smtClean="0"/>
          </a:p>
          <a:p>
            <a:r>
              <a:rPr lang="ja-JP" altLang="en-US" dirty="0" smtClean="0"/>
              <a:t>　　　　　　が選択された</a:t>
            </a:r>
            <a:endParaRPr kumimoji="1" lang="ja-JP" altLang="en-US" sz="2400" dirty="0"/>
          </a:p>
        </p:txBody>
      </p:sp>
      <p:sp>
        <p:nvSpPr>
          <p:cNvPr id="34" name="スライド番号プレースホルダ 3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32D831-5EBA-4E0B-9525-378C5DBAFCB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ユーザー定義 1">
      <a:majorFont>
        <a:latin typeface="Calibri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3118</TotalTime>
  <Words>1340</Words>
  <Application>Microsoft Office PowerPoint</Application>
  <PresentationFormat>画面に合わせる (4:3)</PresentationFormat>
  <Paragraphs>319</Paragraphs>
  <Slides>22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4" baseType="lpstr">
      <vt:lpstr>スパイス</vt:lpstr>
      <vt:lpstr>数式</vt:lpstr>
      <vt:lpstr>GAゼミ　2010.11.30 　　7.5  Constrained Tournament Method       7.6  Ray-Tai-Seow’s Method       7.7  Summary</vt:lpstr>
      <vt:lpstr>7.5 Constrained Tournament Method</vt:lpstr>
      <vt:lpstr>Constrain-domination　を定義</vt:lpstr>
      <vt:lpstr>例題：non- constrain-dominated set に分ける</vt:lpstr>
      <vt:lpstr>スライド 5</vt:lpstr>
      <vt:lpstr>スライド 6</vt:lpstr>
      <vt:lpstr>7.5.1 Constrained Tournament Selection Operator　</vt:lpstr>
      <vt:lpstr>スライド 8</vt:lpstr>
      <vt:lpstr>7.5.2 Hand Calculations</vt:lpstr>
      <vt:lpstr>7.5.3 Advantages</vt:lpstr>
      <vt:lpstr>7.5.4 Simulation Results</vt:lpstr>
      <vt:lpstr>7.6 Ray-Tai-Seow’s Method</vt:lpstr>
      <vt:lpstr>スライド 13</vt:lpstr>
      <vt:lpstr>詳細</vt:lpstr>
      <vt:lpstr>7.6.1 Hand Calculations</vt:lpstr>
      <vt:lpstr>スライド 16</vt:lpstr>
      <vt:lpstr>スライド 17</vt:lpstr>
      <vt:lpstr>7.6.2　Computational Complexity</vt:lpstr>
      <vt:lpstr>7.6.3　Advantages</vt:lpstr>
      <vt:lpstr>7.6.4　Disadvantages</vt:lpstr>
      <vt:lpstr>7.6.5　Simulation Results</vt:lpstr>
      <vt:lpstr>7.7　Summary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GAゼミ　2010.11.16 　　7.5  Constrained Tournament Method       7.6  Ray-Tai-Seow’s Method       7.7  Summary</dc:title>
  <dc:creator>みなみ</dc:creator>
  <cp:lastModifiedBy>みなみ</cp:lastModifiedBy>
  <cp:revision>24</cp:revision>
  <dcterms:created xsi:type="dcterms:W3CDTF">2010-10-21T10:25:50Z</dcterms:created>
  <dcterms:modified xsi:type="dcterms:W3CDTF">2010-12-01T08:32:37Z</dcterms:modified>
</cp:coreProperties>
</file>