
<file path=[Content_Types].xml><?xml version="1.0" encoding="utf-8"?>
<Types xmlns="http://schemas.openxmlformats.org/package/2006/content-types">
  <Override PartName="/ppt/embeddings/Microsoft___25.bin" ContentType="application/vnd.openxmlformats-officedocument.oleObject"/>
  <Override PartName="/ppt/slides/slide14.xml" ContentType="application/vnd.openxmlformats-officedocument.presentationml.slide+xml"/>
  <Default Extension="xml" ContentType="application/xml"/>
  <Override PartName="/ppt/tableStyles.xml" ContentType="application/vnd.openxmlformats-officedocument.presentationml.tableStyles+xml"/>
  <Override PartName="/ppt/embeddings/Microsoft___17.bin" ContentType="application/vnd.openxmlformats-officedocument.oleObject"/>
  <Override PartName="/ppt/notesSlides/notesSlide1.xml" ContentType="application/vnd.openxmlformats-officedocument.presentationml.notesSlide+xml"/>
  <Override PartName="/ppt/embeddings/Microsoft___4.bin" ContentType="application/vnd.openxmlformats-officedocument.oleObject"/>
  <Override PartName="/ppt/embeddings/Microsoft___10.bin" ContentType="application/vnd.openxmlformats-officedocument.oleObject"/>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embeddings/Microsoft___24.bin" ContentType="application/vnd.openxmlformats-officedocument.oleObject"/>
  <Override PartName="/ppt/slides/slide13.xml" ContentType="application/vnd.openxmlformats-officedocument.presentationml.slide+xml"/>
  <Override PartName="/ppt/slideMasters/slideMaster1.xml" ContentType="application/vnd.openxmlformats-officedocument.presentationml.slideMaster+xml"/>
  <Override PartName="/docProps/core.xml" ContentType="application/vnd.openxmlformats-package.core-properties+xml"/>
  <Override PartName="/ppt/notesSlides/notesSlide7.xml" ContentType="application/vnd.openxmlformats-officedocument.presentationml.notesSlide+xml"/>
  <Override PartName="/ppt/embeddings/Microsoft___16.bin" ContentType="application/vnd.openxmlformats-officedocument.oleObject"/>
  <Override PartName="/ppt/embeddings/Microsoft___3.bin" ContentType="application/vnd.openxmlformats-officedocument.oleObject"/>
  <Default Extension="vml" ContentType="application/vnd.openxmlformats-officedocument.vmlDrawing"/>
  <Override PartName="/ppt/slides/slide4.xml" ContentType="application/vnd.openxmlformats-officedocument.presentationml.slide+xml"/>
  <Override PartName="/ppt/notesSlides/notesSlide8.xml" ContentType="application/vnd.openxmlformats-officedocument.presentationml.notesSlide+xml"/>
  <Override PartName="/ppt/slideLayouts/slideLayout4.xml" ContentType="application/vnd.openxmlformats-officedocument.presentationml.slideLayout+xml"/>
  <Default Extension="png" ContentType="image/png"/>
  <Override PartName="/ppt/embeddings/Microsoft___23.bin" ContentType="application/vnd.openxmlformats-officedocument.oleObject"/>
  <Override PartName="/ppt/slides/slide12.xml" ContentType="application/vnd.openxmlformats-officedocument.presentationml.slide+xml"/>
  <Override PartName="/ppt/embeddings/Microsoft___32.bin" ContentType="application/vnd.openxmlformats-officedocument.oleObject"/>
  <Override PartName="/ppt/notesSlides/notesSlide6.xml" ContentType="application/vnd.openxmlformats-officedocument.presentationml.notesSlide+xml"/>
  <Override PartName="/ppt/embeddings/Microsoft___15.bin" ContentType="application/vnd.openxmlformats-officedocument.oleObject"/>
  <Override PartName="/ppt/presProps.xml" ContentType="application/vnd.openxmlformats-officedocument.presentationml.presProps+xml"/>
  <Override PartName="/ppt/embeddings/Microsoft___9.bin" ContentType="application/vnd.openxmlformats-officedocument.oleObject"/>
  <Default Extension="pict" ContentType="image/pict"/>
  <Override PartName="/ppt/embeddings/Microsoft___2.bin" ContentType="application/vnd.openxmlformats-officedocument.oleObject"/>
  <Override PartName="/ppt/slides/slide3.xml" ContentType="application/vnd.openxmlformats-officedocument.presentationml.slide+xml"/>
  <Override PartName="/ppt/embeddings/Microsoft___29.bin" ContentType="application/vnd.openxmlformats-officedocument.oleObject"/>
  <Override PartName="/ppt/slideLayouts/slideLayout3.xml" ContentType="application/vnd.openxmlformats-officedocument.presentationml.slideLayout+xml"/>
  <Override PartName="/ppt/embeddings/Microsoft___22.bin" ContentType="application/vnd.openxmlformats-officedocument.oleObject"/>
  <Override PartName="/ppt/slides/slide11.xml" ContentType="application/vnd.openxmlformats-officedocument.presentationml.slide+xml"/>
  <Override PartName="/ppt/embeddings/Microsoft___31.bin" ContentType="application/vnd.openxmlformats-officedocument.oleObject"/>
  <Override PartName="/ppt/notesSlides/notesSlide5.xml" ContentType="application/vnd.openxmlformats-officedocument.presentationml.notesSlide+xml"/>
  <Override PartName="/ppt/embeddings/Microsoft___8.bin" ContentType="application/vnd.openxmlformats-officedocument.oleObject"/>
  <Override PartName="/ppt/embeddings/Microsoft___14.bin" ContentType="application/vnd.openxmlformats-officedocument.oleObject"/>
  <Override PartName="/ppt/embeddings/Microsoft___1.bin" ContentType="application/vnd.openxmlformats-officedocument.oleObject"/>
  <Override PartName="/ppt/slides/slide9.xml" ContentType="application/vnd.openxmlformats-officedocument.presentationml.slide+xml"/>
  <Override PartName="/ppt/slideLayouts/slideLayout9.xml" ContentType="application/vnd.openxmlformats-officedocument.presentationml.slideLayout+xml"/>
  <Override PartName="/ppt/slides/slide2.xml" ContentType="application/vnd.openxmlformats-officedocument.presentationml.slide+xml"/>
  <Override PartName="/ppt/embeddings/Microsoft___28.bin" ContentType="application/vnd.openxmlformats-officedocument.oleObject"/>
  <Override PartName="/ppt/slideLayouts/slideLayout2.xml" ContentType="application/vnd.openxmlformats-officedocument.presentationml.slideLayout+xml"/>
  <Override PartName="/ppt/slides/slide17.xml" ContentType="application/vnd.openxmlformats-officedocument.presentationml.slide+xml"/>
  <Override PartName="/ppt/embeddings/Microsoft___21.bin" ContentType="application/vnd.openxmlformats-officedocument.oleObject"/>
  <Override PartName="/ppt/slides/slide10.xml" ContentType="application/vnd.openxmlformats-officedocument.presentationml.slide+xml"/>
  <Default Extension="wmf" ContentType="image/x-wmf"/>
  <Override PartName="/ppt/embeddings/Microsoft___30.bin" ContentType="application/vnd.openxmlformats-officedocument.oleObject"/>
  <Override PartName="/docProps/app.xml" ContentType="application/vnd.openxmlformats-officedocument.extended-properties+xml"/>
  <Override PartName="/ppt/notesSlides/notesSlide4.xml" ContentType="application/vnd.openxmlformats-officedocument.presentationml.notesSlide+xml"/>
  <Override PartName="/ppt/embeddings/Microsoft___7.bin" ContentType="application/vnd.openxmlformats-officedocument.oleObject"/>
  <Override PartName="/ppt/embeddings/Microsoft___13.bin" ContentType="application/vnd.openxmlformats-officedocument.oleObject"/>
  <Override PartName="/ppt/notesSlides/notesSlide10.xml" ContentType="application/vnd.openxmlformats-officedocument.presentationml.notes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1.xml" ContentType="application/vnd.openxmlformats-officedocument.presentationml.slide+xml"/>
  <Override PartName="/ppt/embeddings/Microsoft___27.bin" ContentType="application/vnd.openxmlformats-officedocument.oleObject"/>
  <Override PartName="/ppt/slideLayouts/slideLayout1.xml" ContentType="application/vnd.openxmlformats-officedocument.presentationml.slideLayout+xml"/>
  <Override PartName="/ppt/slides/slide16.xml" ContentType="application/vnd.openxmlformats-officedocument.presentationml.slide+xml"/>
  <Override PartName="/ppt/embeddings/Microsoft___20.bin" ContentType="application/vnd.openxmlformats-officedocument.oleObject"/>
  <Default Extension="jpeg" ContentType="image/jpeg"/>
  <Override PartName="/ppt/viewProps.xml" ContentType="application/vnd.openxmlformats-officedocument.presentationml.viewProps+xml"/>
  <Override PartName="/ppt/notesSlides/notesSlide11.xml" ContentType="application/vnd.openxmlformats-officedocument.presentationml.notesSlide+xml"/>
  <Override PartName="/ppt/embeddings/Microsoft___19.bin" ContentType="application/vnd.openxmlformats-officedocument.oleObject"/>
  <Override PartName="/ppt/notesSlides/notesSlide3.xml" ContentType="application/vnd.openxmlformats-officedocument.presentationml.notesSlide+xml"/>
  <Override PartName="/ppt/embeddings/Microsoft___6.bin" ContentType="application/vnd.openxmlformats-officedocument.oleObject"/>
  <Override PartName="/ppt/embeddings/Microsoft___12.bin" ContentType="application/vnd.openxmlformats-officedocument.oleObject"/>
  <Override PartName="/ppt/theme/theme2.xml" ContentType="application/vnd.openxmlformats-officedocument.theme+xml"/>
  <Override PartName="/ppt/slideLayouts/slideLayout11.xml" ContentType="application/vnd.openxmlformats-officedocument.presentationml.slideLayout+xml"/>
  <Override PartName="/ppt/slides/slide7.xml" ContentType="application/vnd.openxmlformats-officedocument.presentationml.slide+xml"/>
  <Override PartName="/ppt/slideLayouts/slideLayout7.xml" ContentType="application/vnd.openxmlformats-officedocument.presentationml.slideLayout+xml"/>
  <Override PartName="/ppt/embeddings/Microsoft___26.bin" ContentType="application/vnd.openxmlformats-officedocument.oleObject"/>
  <Override PartName="/ppt/notesMasters/notesMaster1.xml" ContentType="application/vnd.openxmlformats-officedocument.presentationml.notesMaster+xml"/>
  <Override PartName="/ppt/slides/slide15.xml" ContentType="application/vnd.openxmlformats-officedocument.presentationml.slide+xml"/>
  <Override PartName="/ppt/embeddings/Microsoft___18.bin" ContentType="application/vnd.openxmlformats-officedocument.oleObject"/>
  <Override PartName="/ppt/notesSlides/notesSlide2.xml" ContentType="application/vnd.openxmlformats-officedocument.presentationml.notesSlide+xml"/>
  <Override PartName="/ppt/embeddings/Microsoft___11.bin" ContentType="application/vnd.openxmlformats-officedocument.oleObject"/>
  <Override PartName="/ppt/embeddings/Microsoft___5.bin" ContentType="application/vnd.openxmlformats-officedocument.oleObject"/>
  <Override PartName="/ppt/theme/theme1.xml" ContentType="application/vnd.openxmlformats-officedocument.theme+xml"/>
  <Override PartName="/ppt/slideLayouts/slideLayout10.xml" ContentType="application/vnd.openxmlformats-officedocument.presentationml.slideLayout+xml"/>
  <Default Extension="gif" ContentType="image/gif"/>
  <Override PartName="/ppt/presentation.xml" ContentType="application/vnd.openxmlformats-officedocument.presentationml.presentation.main+xml"/>
  <Override PartName="/ppt/slides/slide6.xml" ContentType="application/vnd.openxmlformats-officedocument.presentationml.slide+xml"/>
  <Default Extension="bin" ContentType="application/vnd.openxmlformats-officedocument.presentationml.printerSettings"/>
  <Override PartName="/ppt/slideLayouts/slideLayout6.xml" ContentType="application/vnd.openxmlformats-officedocument.presentationml.slideLayout+xml"/>
  <Default Extension="rels" ContentType="application/vnd.openxmlformats-package.relationships+xml"/>
  <Default Extension="pdf" ContentType="application/pdf"/>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60" r:id="rId1"/>
  </p:sldMasterIdLst>
  <p:notesMasterIdLst>
    <p:notesMasterId r:id="rId19"/>
  </p:notesMasterIdLst>
  <p:sldIdLst>
    <p:sldId id="256" r:id="rId2"/>
    <p:sldId id="257" r:id="rId3"/>
    <p:sldId id="277" r:id="rId4"/>
    <p:sldId id="278" r:id="rId5"/>
    <p:sldId id="279" r:id="rId6"/>
    <p:sldId id="258" r:id="rId7"/>
    <p:sldId id="261" r:id="rId8"/>
    <p:sldId id="280" r:id="rId9"/>
    <p:sldId id="263" r:id="rId10"/>
    <p:sldId id="264" r:id="rId11"/>
    <p:sldId id="270" r:id="rId12"/>
    <p:sldId id="271" r:id="rId13"/>
    <p:sldId id="281" r:id="rId14"/>
    <p:sldId id="272" r:id="rId15"/>
    <p:sldId id="273" r:id="rId16"/>
    <p:sldId id="282" r:id="rId17"/>
    <p:sldId id="274" r:id="rId18"/>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70436" autoAdjust="0"/>
  </p:normalViewPr>
  <p:slideViewPr>
    <p:cSldViewPr snapToGrid="0" snapToObjects="1">
      <p:cViewPr>
        <p:scale>
          <a:sx n="75" d="100"/>
          <a:sy n="75" d="100"/>
        </p:scale>
        <p:origin x="-1304" y="-12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ict"/><Relationship Id="rId2" Type="http://schemas.openxmlformats.org/officeDocument/2006/relationships/image" Target="../media/image9.pict"/></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pict"/><Relationship Id="rId4" Type="http://schemas.openxmlformats.org/officeDocument/2006/relationships/image" Target="../media/image14.pict"/><Relationship Id="rId5" Type="http://schemas.openxmlformats.org/officeDocument/2006/relationships/image" Target="../media/image15.pict"/><Relationship Id="rId1" Type="http://schemas.openxmlformats.org/officeDocument/2006/relationships/image" Target="../media/image11.pict"/><Relationship Id="rId2" Type="http://schemas.openxmlformats.org/officeDocument/2006/relationships/image" Target="../media/image12.pict"/></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pict"/><Relationship Id="rId2" Type="http://schemas.openxmlformats.org/officeDocument/2006/relationships/image" Target="../media/image20.pict"/><Relationship Id="rId3" Type="http://schemas.openxmlformats.org/officeDocument/2006/relationships/image" Target="../media/image21.pict"/></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6.pict"/><Relationship Id="rId4" Type="http://schemas.openxmlformats.org/officeDocument/2006/relationships/image" Target="../media/image27.pict"/><Relationship Id="rId5" Type="http://schemas.openxmlformats.org/officeDocument/2006/relationships/image" Target="../media/image15.pict"/><Relationship Id="rId1" Type="http://schemas.openxmlformats.org/officeDocument/2006/relationships/image" Target="../media/image24.pict"/><Relationship Id="rId2" Type="http://schemas.openxmlformats.org/officeDocument/2006/relationships/image" Target="../media/image25.pict"/></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1.pict"/><Relationship Id="rId2" Type="http://schemas.openxmlformats.org/officeDocument/2006/relationships/image" Target="../media/image32.pict"/></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6.pict"/><Relationship Id="rId4" Type="http://schemas.openxmlformats.org/officeDocument/2006/relationships/image" Target="../media/image37.pict"/><Relationship Id="rId5" Type="http://schemas.openxmlformats.org/officeDocument/2006/relationships/image" Target="../media/image38.pict"/><Relationship Id="rId6" Type="http://schemas.openxmlformats.org/officeDocument/2006/relationships/image" Target="../media/image39.pict"/><Relationship Id="rId7" Type="http://schemas.openxmlformats.org/officeDocument/2006/relationships/image" Target="../media/image40.pict"/><Relationship Id="rId1" Type="http://schemas.openxmlformats.org/officeDocument/2006/relationships/image" Target="../media/image34.pict"/><Relationship Id="rId2" Type="http://schemas.openxmlformats.org/officeDocument/2006/relationships/image" Target="../media/image35.pict"/></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8.pict"/><Relationship Id="rId4" Type="http://schemas.openxmlformats.org/officeDocument/2006/relationships/image" Target="../media/image13.pict"/><Relationship Id="rId1" Type="http://schemas.openxmlformats.org/officeDocument/2006/relationships/image" Target="../media/image46.pict"/><Relationship Id="rId2" Type="http://schemas.openxmlformats.org/officeDocument/2006/relationships/image" Target="../media/image47.pict"/></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3.pict"/><Relationship Id="rId2" Type="http://schemas.openxmlformats.org/officeDocument/2006/relationships/image" Target="../media/image54.pict"/></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7.pict"/></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E583D7-EB6B-6143-8764-4B52ABB0F98A}" type="datetimeFigureOut">
              <a:rPr lang="ja-JP" altLang="en-US" smtClean="0"/>
              <a:pPr/>
              <a:t>10.11.30</a:t>
            </a:fld>
            <a:endParaRPr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B7D5D1-D5AA-1448-8673-94E220A6C67F}" type="slidenum">
              <a:rPr lang="ja-JP" altLang="en-US" smtClean="0"/>
              <a:pPr/>
              <a:t>‹#›</a:t>
            </a:fld>
            <a:endParaRPr lang="ja-JP" alt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lang="ja-JP" altLang="en-US" dirty="0" smtClean="0"/>
              <a:t>新しくて革新的な方法論が初めは検索と最適化問題を解決するために発見されるとき、視覚記述は、提案された方法論の働きを示すために適切です。</a:t>
            </a:r>
            <a:endParaRPr lang="en-US" altLang="ja-JP" dirty="0" smtClean="0"/>
          </a:p>
          <a:p>
            <a:r>
              <a:rPr lang="ja-JP" altLang="en-US" dirty="0" smtClean="0"/>
              <a:t>そのような先駆けの研究では、それは、証明するために重要です、読者の心で、新しい提案された手順の絵。</a:t>
            </a:r>
          </a:p>
          <a:p>
            <a:r>
              <a:rPr lang="ja-JP" altLang="en-US" dirty="0" smtClean="0"/>
              <a:t>しかしながら、方法論が人気があるようになって、異なった実現の数が存在するとき、様々な試験問題に関する彼らの性能でこれらを比較するのは必要になります。</a:t>
            </a:r>
          </a:p>
          <a:p>
            <a:r>
              <a:rPr lang="ja-JP" altLang="en-US" dirty="0" smtClean="0"/>
              <a:t>これは多目的進化アルゴリズムを含む多くのうまくいっている解決法の開発で一般的な傾向です。</a:t>
            </a:r>
            <a:endParaRPr lang="en-US" altLang="ja-JP" dirty="0" smtClean="0"/>
          </a:p>
          <a:p>
            <a:endParaRPr lang="en-US" altLang="ja-JP" dirty="0" smtClean="0"/>
          </a:p>
          <a:p>
            <a:r>
              <a:rPr lang="ja-JP" altLang="en-US" dirty="0" smtClean="0"/>
              <a:t>私たちが</a:t>
            </a:r>
            <a:r>
              <a:rPr lang="en-US" altLang="ja-JP" dirty="0" smtClean="0"/>
              <a:t>MOEA</a:t>
            </a:r>
            <a:r>
              <a:rPr lang="ja-JP" altLang="en-US" dirty="0" smtClean="0"/>
              <a:t>研究で使用される実行距離関数について議論する前に、実行距離関数の選択の重要性と同様の状態でそれを強調したいと思って、比較問題に適当な試験問題を選ぶ必要があります。</a:t>
            </a:r>
            <a:endParaRPr lang="en-US" altLang="ja-JP" dirty="0" smtClean="0"/>
          </a:p>
          <a:p>
            <a:r>
              <a:rPr lang="ja-JP" altLang="en-US" dirty="0" smtClean="0"/>
              <a:t>テスト問題は彼らの困難の本質、困難の範囲、およびパレート最適解</a:t>
            </a:r>
            <a:r>
              <a:rPr lang="en-US" altLang="ja-JP" dirty="0" smtClean="0"/>
              <a:t>(</a:t>
            </a:r>
            <a:r>
              <a:rPr lang="ja-JP" altLang="en-US" dirty="0" smtClean="0"/>
              <a:t>決定変数と客観的なスペースの</a:t>
            </a:r>
            <a:r>
              <a:rPr lang="en-US" altLang="ja-JP" dirty="0" smtClean="0"/>
              <a:t>)</a:t>
            </a:r>
            <a:r>
              <a:rPr lang="ja-JP" altLang="en-US" dirty="0" smtClean="0"/>
              <a:t>の正確な位置に知られているかもしれません。</a:t>
            </a:r>
          </a:p>
          <a:p>
            <a:r>
              <a:rPr lang="ja-JP" altLang="en-US" dirty="0" smtClean="0"/>
              <a:t>私たちは以下のセクション</a:t>
            </a:r>
            <a:r>
              <a:rPr lang="en-US" altLang="ja-JP" dirty="0" smtClean="0"/>
              <a:t>8.3</a:t>
            </a:r>
            <a:r>
              <a:rPr lang="ja-JP" altLang="en-US" dirty="0" smtClean="0"/>
              <a:t>で多目的最適化のためのテスト問題開発のこの切迫した課題について議論するつもりです。</a:t>
            </a:r>
            <a:endParaRPr lang="en-US" altLang="ja-JP" dirty="0" smtClean="0"/>
          </a:p>
          <a:p>
            <a:endParaRPr lang="en-US" altLang="ja-JP" dirty="0" smtClean="0"/>
          </a:p>
          <a:p>
            <a:r>
              <a:rPr lang="ja-JP" altLang="en-US" dirty="0" smtClean="0"/>
              <a:t>これらのゴールはある意味で直行する。</a:t>
            </a:r>
            <a:endParaRPr lang="en-US" altLang="ja-JP" dirty="0" smtClean="0"/>
          </a:p>
          <a:p>
            <a:endParaRPr lang="en-US" altLang="ja-JP" dirty="0" smtClean="0"/>
          </a:p>
        </p:txBody>
      </p:sp>
      <p:sp>
        <p:nvSpPr>
          <p:cNvPr id="4" name="スライド番号プレースホルダ 3"/>
          <p:cNvSpPr>
            <a:spLocks noGrp="1"/>
          </p:cNvSpPr>
          <p:nvPr>
            <p:ph type="sldNum" sz="quarter" idx="10"/>
          </p:nvPr>
        </p:nvSpPr>
        <p:spPr/>
        <p:txBody>
          <a:bodyPr/>
          <a:lstStyle/>
          <a:p>
            <a:fld id="{DBB7D5D1-D5AA-1448-8673-94E220A6C67F}" type="slidenum">
              <a:rPr lang="ja-JP" altLang="en-US" smtClean="0"/>
              <a:pPr/>
              <a:t>2</a:t>
            </a:fld>
            <a:endParaRPr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lang="en-US" altLang="ja-JP" dirty="0" smtClean="0"/>
              <a:t>1</a:t>
            </a:r>
            <a:r>
              <a:rPr lang="ja-JP" altLang="en-US" dirty="0" smtClean="0"/>
              <a:t>つがアルゴリズム</a:t>
            </a:r>
            <a:r>
              <a:rPr lang="en-US" altLang="ja-JP" dirty="0" smtClean="0"/>
              <a:t>K</a:t>
            </a:r>
            <a:r>
              <a:rPr lang="ja-JP" altLang="en-US" dirty="0" smtClean="0"/>
              <a:t>がいかなる他のアルゴリズムでも打たれなかったと統計的に選ばれた信頼水準に確信している場合がある領域の割合</a:t>
            </a:r>
            <a:r>
              <a:rPr lang="en-US" altLang="ja-JP" dirty="0" err="1" smtClean="0"/>
              <a:t>ak</a:t>
            </a:r>
            <a:r>
              <a:rPr lang="ja-JP" altLang="en-US" dirty="0" smtClean="0"/>
              <a:t>。</a:t>
            </a:r>
          </a:p>
          <a:p>
            <a:endParaRPr lang="ja-JP" altLang="en-US" dirty="0" smtClean="0"/>
          </a:p>
          <a:p>
            <a:r>
              <a:rPr lang="en-US" altLang="ja-JP" dirty="0" smtClean="0"/>
              <a:t>1</a:t>
            </a:r>
            <a:r>
              <a:rPr lang="ja-JP" altLang="en-US" dirty="0" smtClean="0"/>
              <a:t>つがアルゴリズムが他のすべての</a:t>
            </a:r>
            <a:r>
              <a:rPr lang="en-US" altLang="ja-JP" dirty="0" smtClean="0"/>
              <a:t>(k-1)</a:t>
            </a:r>
            <a:r>
              <a:rPr lang="ja-JP" altLang="en-US" dirty="0" smtClean="0"/>
              <a:t>アルゴリズムを打つと統計的に選ばれた信頼水準に確信している場合がある領域の割合</a:t>
            </a:r>
            <a:r>
              <a:rPr lang="en-US" altLang="ja-JP" dirty="0" err="1" smtClean="0"/>
              <a:t>Bk</a:t>
            </a:r>
            <a:r>
              <a:rPr lang="ja-JP" altLang="en-US" smtClean="0"/>
              <a:t>。</a:t>
            </a:r>
          </a:p>
          <a:p>
            <a:endParaRPr lang="ja-JP" altLang="en-US"/>
          </a:p>
        </p:txBody>
      </p:sp>
      <p:sp>
        <p:nvSpPr>
          <p:cNvPr id="4" name="スライド番号プレースホルダ 3"/>
          <p:cNvSpPr>
            <a:spLocks noGrp="1"/>
          </p:cNvSpPr>
          <p:nvPr>
            <p:ph type="sldNum" sz="quarter" idx="10"/>
          </p:nvPr>
        </p:nvSpPr>
        <p:spPr/>
        <p:txBody>
          <a:bodyPr/>
          <a:lstStyle/>
          <a:p>
            <a:fld id="{DBB7D5D1-D5AA-1448-8673-94E220A6C67F}" type="slidenum">
              <a:rPr lang="ja-JP" altLang="en-US" smtClean="0"/>
              <a:pPr/>
              <a:t>16</a:t>
            </a:fld>
            <a:endParaRPr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lang="ja-JP" altLang="en-US" dirty="0" smtClean="0"/>
              <a:t>両方の</a:t>
            </a:r>
            <a:r>
              <a:rPr lang="en-US" altLang="ja-JP" dirty="0" smtClean="0"/>
              <a:t>metrics</a:t>
            </a:r>
            <a:r>
              <a:rPr lang="ja-JP" altLang="en-US" dirty="0" smtClean="0"/>
              <a:t>が</a:t>
            </a:r>
            <a:r>
              <a:rPr lang="en-US" altLang="ja-JP" dirty="0" smtClean="0"/>
              <a:t>2</a:t>
            </a:r>
            <a:r>
              <a:rPr lang="ja-JP" altLang="en-US" dirty="0" smtClean="0"/>
              <a:t>つの闘争目標を評価するので、</a:t>
            </a:r>
            <a:r>
              <a:rPr lang="en-US" altLang="ja-JP" dirty="0" smtClean="0"/>
              <a:t>2</a:t>
            </a:r>
            <a:r>
              <a:rPr lang="ja-JP" altLang="en-US" dirty="0" smtClean="0"/>
              <a:t>目的評価問題として</a:t>
            </a:r>
            <a:r>
              <a:rPr lang="en-US" altLang="ja-JP" dirty="0" smtClean="0"/>
              <a:t>MOEA</a:t>
            </a:r>
            <a:r>
              <a:rPr lang="ja-JP" altLang="en-US" dirty="0" smtClean="0"/>
              <a:t>の評価を引き起こすのは、理想的です。</a:t>
            </a:r>
          </a:p>
          <a:p>
            <a:r>
              <a:rPr lang="en-US" altLang="ja-JP" dirty="0" smtClean="0"/>
              <a:t>1</a:t>
            </a:r>
            <a:r>
              <a:rPr lang="ja-JP" altLang="en-US" dirty="0" smtClean="0"/>
              <a:t>つのアルゴリズムのための</a:t>
            </a:r>
            <a:r>
              <a:rPr lang="en-US" altLang="ja-JP" dirty="0" smtClean="0"/>
              <a:t>metric</a:t>
            </a:r>
            <a:r>
              <a:rPr lang="ja-JP" altLang="en-US" dirty="0" smtClean="0"/>
              <a:t>の数値がもう片方のアルゴリズムのものを支配しているなら、前者は確かに後者より良いです。</a:t>
            </a:r>
          </a:p>
          <a:p>
            <a:r>
              <a:rPr lang="ja-JP" altLang="en-US" dirty="0" smtClean="0"/>
              <a:t>さもなければ、</a:t>
            </a:r>
            <a:r>
              <a:rPr lang="en-US" altLang="ja-JP" dirty="0" smtClean="0"/>
              <a:t>2</a:t>
            </a:r>
            <a:r>
              <a:rPr lang="ja-JP" altLang="en-US" dirty="0" smtClean="0"/>
              <a:t>アルゴリズムに関してどんな肯定的な結論もすることができません。</a:t>
            </a:r>
            <a:endParaRPr lang="en-US" altLang="ja-JP" dirty="0" smtClean="0"/>
          </a:p>
          <a:p>
            <a:r>
              <a:rPr lang="ja-JP" altLang="en-US" dirty="0" smtClean="0"/>
              <a:t>１９７ではＡが</a:t>
            </a:r>
            <a:r>
              <a:rPr lang="en-US" altLang="ja-JP" dirty="0" smtClean="0"/>
              <a:t>B</a:t>
            </a:r>
            <a:r>
              <a:rPr lang="ja-JP" altLang="en-US" dirty="0" smtClean="0"/>
              <a:t>を支配している、けどＡと</a:t>
            </a:r>
            <a:r>
              <a:rPr lang="en-US" altLang="ja-JP" dirty="0" smtClean="0"/>
              <a:t>C</a:t>
            </a:r>
            <a:r>
              <a:rPr lang="ja-JP" altLang="en-US" dirty="0" smtClean="0"/>
              <a:t>は</a:t>
            </a:r>
            <a:r>
              <a:rPr lang="ja-JP" altLang="en-US" smtClean="0"/>
              <a:t>どちらがよいか分からない</a:t>
            </a:r>
            <a:endParaRPr lang="ja-JP" altLang="en-US"/>
          </a:p>
        </p:txBody>
      </p:sp>
      <p:sp>
        <p:nvSpPr>
          <p:cNvPr id="4" name="スライド番号プレースホルダ 3"/>
          <p:cNvSpPr>
            <a:spLocks noGrp="1"/>
          </p:cNvSpPr>
          <p:nvPr>
            <p:ph type="sldNum" sz="quarter" idx="10"/>
          </p:nvPr>
        </p:nvSpPr>
        <p:spPr/>
        <p:txBody>
          <a:bodyPr/>
          <a:lstStyle/>
          <a:p>
            <a:fld id="{DBB7D5D1-D5AA-1448-8673-94E220A6C67F}" type="slidenum">
              <a:rPr lang="ja-JP" altLang="en-US" smtClean="0"/>
              <a:pPr/>
              <a:t>17</a:t>
            </a:fld>
            <a:endParaRPr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lang="en-US" altLang="ja-JP" dirty="0" smtClean="0"/>
              <a:t>183</a:t>
            </a:r>
            <a:r>
              <a:rPr lang="ja-JP" altLang="en-US" dirty="0" smtClean="0"/>
              <a:t>はパレート最適部分の中間の情報を得ることに失敗している</a:t>
            </a:r>
            <a:endParaRPr lang="en-US" altLang="ja-JP" dirty="0" smtClean="0"/>
          </a:p>
          <a:p>
            <a:r>
              <a:rPr lang="en-US" altLang="ja-JP" dirty="0" smtClean="0"/>
              <a:t>184</a:t>
            </a:r>
            <a:r>
              <a:rPr lang="ja-JP" altLang="en-US" dirty="0" smtClean="0"/>
              <a:t>はパレート最適面を見つけられていないが、おおよその理想のトレードオフ解を見つけている</a:t>
            </a:r>
            <a:endParaRPr lang="en-US" altLang="ja-JP" dirty="0" smtClean="0"/>
          </a:p>
          <a:p>
            <a:endParaRPr lang="en-US" altLang="ja-JP" dirty="0" smtClean="0"/>
          </a:p>
          <a:p>
            <a:r>
              <a:rPr lang="ja-JP" altLang="en-US" dirty="0" smtClean="0"/>
              <a:t>アルゴリズム１は多目的の最初のタスクを重んじて、アルゴリズム２は二個目の</a:t>
            </a:r>
            <a:r>
              <a:rPr lang="ja-JP" altLang="en-US" smtClean="0"/>
              <a:t>タスクを重んじる。</a:t>
            </a:r>
            <a:endParaRPr lang="en-US" altLang="ja-JP" dirty="0" smtClean="0"/>
          </a:p>
        </p:txBody>
      </p:sp>
      <p:sp>
        <p:nvSpPr>
          <p:cNvPr id="4" name="スライド番号プレースホルダ 3"/>
          <p:cNvSpPr>
            <a:spLocks noGrp="1"/>
          </p:cNvSpPr>
          <p:nvPr>
            <p:ph type="sldNum" sz="quarter" idx="10"/>
          </p:nvPr>
        </p:nvSpPr>
        <p:spPr/>
        <p:txBody>
          <a:bodyPr/>
          <a:lstStyle/>
          <a:p>
            <a:fld id="{DBB7D5D1-D5AA-1448-8673-94E220A6C67F}" type="slidenum">
              <a:rPr lang="ja-JP" altLang="en-US" smtClean="0"/>
              <a:pPr/>
              <a:t>3</a:t>
            </a:fld>
            <a:endParaRPr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lang="ja-JP" altLang="en-US" dirty="0" smtClean="0"/>
              <a:t>これから三個の距離関数についてぎろんするよ</a:t>
            </a:r>
            <a:endParaRPr lang="en-US" altLang="ja-JP" dirty="0" smtClean="0"/>
          </a:p>
          <a:p>
            <a:r>
              <a:rPr lang="ja-JP" altLang="en-US" dirty="0" smtClean="0"/>
              <a:t>一個目はパレート最適面に向かって進化するのを測定するため</a:t>
            </a:r>
            <a:endParaRPr lang="en-US" altLang="ja-JP" dirty="0" smtClean="0"/>
          </a:p>
          <a:p>
            <a:r>
              <a:rPr lang="ja-JP" altLang="en-US" dirty="0" smtClean="0"/>
              <a:t>二個目は得られた解の多様性をはかるため</a:t>
            </a:r>
            <a:endParaRPr lang="en-US" altLang="ja-JP" dirty="0" smtClean="0"/>
          </a:p>
          <a:p>
            <a:r>
              <a:rPr lang="ja-JP" altLang="en-US" dirty="0" smtClean="0"/>
              <a:t>三個目は暗黙の方法で多目的最適化の両方のゴールを測定する</a:t>
            </a:r>
            <a:r>
              <a:rPr lang="en-US" altLang="ja-JP" dirty="0" smtClean="0"/>
              <a:t>2</a:t>
            </a:r>
            <a:r>
              <a:rPr lang="ja-JP" altLang="en-US" dirty="0" smtClean="0"/>
              <a:t>つの距離関数をもちい</a:t>
            </a:r>
            <a:endParaRPr lang="en-US" altLang="ja-JP" dirty="0" smtClean="0"/>
          </a:p>
        </p:txBody>
      </p:sp>
      <p:sp>
        <p:nvSpPr>
          <p:cNvPr id="4" name="スライド番号プレースホルダ 3"/>
          <p:cNvSpPr>
            <a:spLocks noGrp="1"/>
          </p:cNvSpPr>
          <p:nvPr>
            <p:ph type="sldNum" sz="quarter" idx="10"/>
          </p:nvPr>
        </p:nvSpPr>
        <p:spPr/>
        <p:txBody>
          <a:bodyPr/>
          <a:lstStyle/>
          <a:p>
            <a:fld id="{DBB7D5D1-D5AA-1448-8673-94E220A6C67F}" type="slidenum">
              <a:rPr lang="ja-JP" altLang="en-US" smtClean="0"/>
              <a:pPr/>
              <a:t>4</a:t>
            </a:fld>
            <a:endParaRPr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lang="ja-JP" altLang="en-US" dirty="0" smtClean="0"/>
              <a:t>これは</a:t>
            </a:r>
            <a:r>
              <a:rPr lang="en-US" altLang="ja-JP" dirty="0" smtClean="0"/>
              <a:t>N</a:t>
            </a:r>
            <a:r>
              <a:rPr lang="ja-JP" altLang="en-US" dirty="0" smtClean="0"/>
              <a:t>解のうちの</a:t>
            </a:r>
            <a:r>
              <a:rPr lang="en-US" altLang="ja-JP" dirty="0" smtClean="0"/>
              <a:t>Q</a:t>
            </a:r>
            <a:r>
              <a:rPr lang="ja-JP" altLang="en-US" dirty="0" smtClean="0"/>
              <a:t>のパレート最適面</a:t>
            </a:r>
            <a:r>
              <a:rPr lang="en-US" altLang="ja-JP" dirty="0" smtClean="0"/>
              <a:t>P</a:t>
            </a:r>
            <a:r>
              <a:rPr lang="ja-JP" altLang="en-US" dirty="0" smtClean="0"/>
              <a:t>＊からの近さを測定するため</a:t>
            </a:r>
            <a:endParaRPr lang="en-US" altLang="ja-JP" dirty="0" smtClean="0"/>
          </a:p>
          <a:p>
            <a:r>
              <a:rPr lang="en-US" altLang="ja-JP" dirty="0" smtClean="0"/>
              <a:t>187</a:t>
            </a:r>
            <a:r>
              <a:rPr lang="ja-JP" altLang="en-US" dirty="0" smtClean="0"/>
              <a:t>だと</a:t>
            </a:r>
            <a:r>
              <a:rPr lang="en-US" altLang="ja-JP" dirty="0" smtClean="0"/>
              <a:t>ER=3/5=0.6</a:t>
            </a:r>
            <a:r>
              <a:rPr lang="ja-JP" altLang="en-US" dirty="0" smtClean="0"/>
              <a:t>になる</a:t>
            </a:r>
            <a:endParaRPr lang="en-US" altLang="ja-JP" dirty="0" smtClean="0"/>
          </a:p>
          <a:p>
            <a:endParaRPr lang="en-US" altLang="ja-JP" dirty="0" smtClean="0"/>
          </a:p>
          <a:p>
            <a:r>
              <a:rPr lang="en-US" altLang="ja-JP" dirty="0" smtClean="0"/>
              <a:t>C(A,B)</a:t>
            </a:r>
            <a:r>
              <a:rPr lang="en-US" altLang="ja-JP" baseline="0" dirty="0" smtClean="0"/>
              <a:t> =1</a:t>
            </a:r>
            <a:r>
              <a:rPr lang="ja-JP" altLang="en-US" baseline="0" dirty="0" smtClean="0"/>
              <a:t>は</a:t>
            </a:r>
            <a:r>
              <a:rPr lang="en-US" altLang="ja-JP" baseline="0" dirty="0" smtClean="0"/>
              <a:t>A</a:t>
            </a:r>
            <a:r>
              <a:rPr lang="ja-JP" altLang="en-US" baseline="0" dirty="0" smtClean="0"/>
              <a:t>によって</a:t>
            </a:r>
            <a:r>
              <a:rPr lang="en-US" altLang="ja-JP" baseline="0" dirty="0" smtClean="0"/>
              <a:t>B</a:t>
            </a:r>
            <a:r>
              <a:rPr lang="ja-JP" altLang="en-US" baseline="0" dirty="0" smtClean="0"/>
              <a:t>の全てが支配されている</a:t>
            </a:r>
            <a:endParaRPr lang="en-US" altLang="ja-JP" dirty="0" smtClean="0"/>
          </a:p>
          <a:p>
            <a:r>
              <a:rPr lang="en-US" altLang="ja-JP" dirty="0" smtClean="0"/>
              <a:t>C(A,B) =0</a:t>
            </a:r>
            <a:r>
              <a:rPr lang="ja-JP" altLang="en-US" dirty="0" smtClean="0"/>
              <a:t>は</a:t>
            </a:r>
            <a:r>
              <a:rPr lang="en-US" altLang="ja-JP" dirty="0" smtClean="0"/>
              <a:t>A</a:t>
            </a:r>
            <a:r>
              <a:rPr lang="ja-JP" altLang="en-US" dirty="0" smtClean="0"/>
              <a:t>によって</a:t>
            </a:r>
            <a:r>
              <a:rPr lang="en-US" altLang="ja-JP" dirty="0" smtClean="0"/>
              <a:t>B</a:t>
            </a:r>
            <a:r>
              <a:rPr lang="ja-JP" altLang="en-US" dirty="0" smtClean="0"/>
              <a:t>は支配されていない</a:t>
            </a:r>
            <a:endParaRPr lang="en-US" altLang="ja-JP" dirty="0" smtClean="0"/>
          </a:p>
          <a:p>
            <a:r>
              <a:rPr lang="ja-JP" altLang="en-US" dirty="0" smtClean="0"/>
              <a:t>必ずしも</a:t>
            </a:r>
            <a:r>
              <a:rPr lang="en-US" altLang="ja-JP" dirty="0" smtClean="0"/>
              <a:t>C(A,B)=1-C(B,A)</a:t>
            </a:r>
            <a:r>
              <a:rPr lang="ja-JP" altLang="en-US" dirty="0" smtClean="0"/>
              <a:t>ではないので計算が必要</a:t>
            </a:r>
            <a:endParaRPr lang="ja-JP" altLang="en-US" dirty="0"/>
          </a:p>
        </p:txBody>
      </p:sp>
      <p:sp>
        <p:nvSpPr>
          <p:cNvPr id="4" name="スライド番号プレースホルダ 3"/>
          <p:cNvSpPr>
            <a:spLocks noGrp="1"/>
          </p:cNvSpPr>
          <p:nvPr>
            <p:ph type="sldNum" sz="quarter" idx="10"/>
          </p:nvPr>
        </p:nvSpPr>
        <p:spPr/>
        <p:txBody>
          <a:bodyPr/>
          <a:lstStyle/>
          <a:p>
            <a:fld id="{DBB7D5D1-D5AA-1448-8673-94E220A6C67F}" type="slidenum">
              <a:rPr lang="ja-JP" altLang="en-US" smtClean="0"/>
              <a:pPr/>
              <a:t>6</a:t>
            </a:fld>
            <a:endParaRPr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lang="en-US" altLang="ja-JP" dirty="0" smtClean="0"/>
              <a:t>187</a:t>
            </a:r>
            <a:r>
              <a:rPr lang="ja-JP" altLang="en-US" dirty="0" smtClean="0"/>
              <a:t>を例に実際に計算</a:t>
            </a:r>
            <a:endParaRPr lang="ja-JP" altLang="en-US" dirty="0"/>
          </a:p>
        </p:txBody>
      </p:sp>
      <p:sp>
        <p:nvSpPr>
          <p:cNvPr id="4" name="スライド番号プレースホルダ 3"/>
          <p:cNvSpPr>
            <a:spLocks noGrp="1"/>
          </p:cNvSpPr>
          <p:nvPr>
            <p:ph type="sldNum" sz="quarter" idx="10"/>
          </p:nvPr>
        </p:nvSpPr>
        <p:spPr/>
        <p:txBody>
          <a:bodyPr/>
          <a:lstStyle/>
          <a:p>
            <a:fld id="{DBB7D5D1-D5AA-1448-8673-94E220A6C67F}" type="slidenum">
              <a:rPr lang="ja-JP" altLang="en-US" smtClean="0"/>
              <a:pPr/>
              <a:t>7</a:t>
            </a:fld>
            <a:endParaRPr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lang="ja-JP" altLang="en-US" dirty="0" smtClean="0"/>
              <a:t>得られた解の</a:t>
            </a:r>
            <a:r>
              <a:rPr lang="ja-JP" altLang="en-US" smtClean="0"/>
              <a:t>多様性をはかるため</a:t>
            </a:r>
            <a:endParaRPr lang="ja-JP" altLang="en-US"/>
          </a:p>
        </p:txBody>
      </p:sp>
      <p:sp>
        <p:nvSpPr>
          <p:cNvPr id="4" name="スライド番号プレースホルダ 3"/>
          <p:cNvSpPr>
            <a:spLocks noGrp="1"/>
          </p:cNvSpPr>
          <p:nvPr>
            <p:ph type="sldNum" sz="quarter" idx="10"/>
          </p:nvPr>
        </p:nvSpPr>
        <p:spPr/>
        <p:txBody>
          <a:bodyPr/>
          <a:lstStyle/>
          <a:p>
            <a:fld id="{DBB7D5D1-D5AA-1448-8673-94E220A6C67F}" type="slidenum">
              <a:rPr lang="ja-JP" altLang="en-US" smtClean="0"/>
              <a:pPr/>
              <a:t>8</a:t>
            </a:fld>
            <a:endParaRPr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ja-JP" altLang="en-US" dirty="0" smtClean="0"/>
              <a:t>いくつかの</a:t>
            </a:r>
            <a:r>
              <a:rPr lang="en-US" altLang="ja-JP" dirty="0" smtClean="0"/>
              <a:t>metrics</a:t>
            </a:r>
            <a:r>
              <a:rPr lang="ja-JP" altLang="en-US" dirty="0" smtClean="0"/>
              <a:t>が存在するとき</a:t>
            </a:r>
            <a:endParaRPr lang="en-US" altLang="ja-JP"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ja-JP" altLang="en-US" dirty="0" smtClean="0"/>
              <a:t>暗黙の方法で多目的最適化の両方のゴールを測定する</a:t>
            </a:r>
            <a:r>
              <a:rPr lang="en-US" altLang="ja-JP" dirty="0" smtClean="0"/>
              <a:t>2</a:t>
            </a:r>
            <a:r>
              <a:rPr lang="ja-JP" altLang="en-US" dirty="0" smtClean="0"/>
              <a:t>つの距離関数をもちい</a:t>
            </a:r>
            <a:endParaRPr lang="en-US" altLang="ja-JP" dirty="0" smtClean="0"/>
          </a:p>
          <a:p>
            <a:endParaRPr lang="ja-JP" altLang="en-US" dirty="0"/>
          </a:p>
        </p:txBody>
      </p:sp>
      <p:sp>
        <p:nvSpPr>
          <p:cNvPr id="4" name="スライド番号プレースホルダ 3"/>
          <p:cNvSpPr>
            <a:spLocks noGrp="1"/>
          </p:cNvSpPr>
          <p:nvPr>
            <p:ph type="sldNum" sz="quarter" idx="10"/>
          </p:nvPr>
        </p:nvSpPr>
        <p:spPr/>
        <p:txBody>
          <a:bodyPr/>
          <a:lstStyle/>
          <a:p>
            <a:fld id="{DBB7D5D1-D5AA-1448-8673-94E220A6C67F}" type="slidenum">
              <a:rPr lang="ja-JP" altLang="en-US" smtClean="0"/>
              <a:pPr/>
              <a:t>13</a:t>
            </a:fld>
            <a:endParaRPr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lang="ja-JP" altLang="en-US" dirty="0" smtClean="0"/>
              <a:t>偏見をある程度排除して、この</a:t>
            </a:r>
            <a:r>
              <a:rPr lang="en-US" altLang="ja-JP" dirty="0" smtClean="0"/>
              <a:t>metric</a:t>
            </a:r>
            <a:r>
              <a:rPr lang="ja-JP" altLang="en-US" dirty="0" smtClean="0"/>
              <a:t>の正規化数が</a:t>
            </a:r>
            <a:r>
              <a:rPr lang="en-US" altLang="ja-JP" dirty="0" smtClean="0"/>
              <a:t>Q</a:t>
            </a:r>
            <a:r>
              <a:rPr lang="ja-JP" altLang="en-US" dirty="0" smtClean="0"/>
              <a:t>と</a:t>
            </a:r>
            <a:r>
              <a:rPr lang="en-US" altLang="ja-JP" dirty="0" smtClean="0"/>
              <a:t>P</a:t>
            </a:r>
            <a:r>
              <a:rPr lang="ja-JP" altLang="en-US" dirty="0" smtClean="0"/>
              <a:t>の</a:t>
            </a:r>
            <a:r>
              <a:rPr lang="en-US" altLang="ja-JP" dirty="0" smtClean="0"/>
              <a:t>HV</a:t>
            </a:r>
            <a:r>
              <a:rPr lang="ja-JP" altLang="en-US" dirty="0" smtClean="0"/>
              <a:t>について比である</a:t>
            </a:r>
            <a:r>
              <a:rPr lang="en-US" altLang="ja-JP" dirty="0" smtClean="0"/>
              <a:t>metric</a:t>
            </a:r>
            <a:r>
              <a:rPr lang="ja-JP" altLang="en-US" dirty="0" smtClean="0"/>
              <a:t>の</a:t>
            </a:r>
            <a:r>
              <a:rPr lang="en-US" altLang="ja-JP" dirty="0" smtClean="0"/>
              <a:t>HVR</a:t>
            </a:r>
            <a:r>
              <a:rPr lang="ja-JP" altLang="en-US" dirty="0" smtClean="0"/>
              <a:t>を使用することになっていると見込むことができて、以下の通りになる別の方法</a:t>
            </a:r>
            <a:endParaRPr lang="ja-JP" altLang="en-US" dirty="0"/>
          </a:p>
        </p:txBody>
      </p:sp>
      <p:sp>
        <p:nvSpPr>
          <p:cNvPr id="4" name="スライド番号プレースホルダ 3"/>
          <p:cNvSpPr>
            <a:spLocks noGrp="1"/>
          </p:cNvSpPr>
          <p:nvPr>
            <p:ph type="sldNum" sz="quarter" idx="10"/>
          </p:nvPr>
        </p:nvSpPr>
        <p:spPr/>
        <p:txBody>
          <a:bodyPr/>
          <a:lstStyle/>
          <a:p>
            <a:fld id="{DBB7D5D1-D5AA-1448-8673-94E220A6C67F}" type="slidenum">
              <a:rPr lang="ja-JP" altLang="en-US" smtClean="0"/>
              <a:pPr/>
              <a:t>14</a:t>
            </a:fld>
            <a:endParaRPr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lang="en-US" altLang="ja-JP" dirty="0" smtClean="0"/>
              <a:t>1</a:t>
            </a:r>
            <a:r>
              <a:rPr lang="ja-JP" altLang="en-US" dirty="0" smtClean="0"/>
              <a:t>セットの非支配された解決策のためのこの封筒。</a:t>
            </a:r>
          </a:p>
          <a:p>
            <a:r>
              <a:rPr lang="ja-JP" altLang="en-US" dirty="0" smtClean="0"/>
              <a:t>発生している封筒は、到達の表面と呼ばれて、</a:t>
            </a:r>
            <a:r>
              <a:rPr lang="en-US" altLang="ja-JP" dirty="0" err="1" smtClean="0"/>
              <a:t>hypervolume</a:t>
            </a:r>
            <a:r>
              <a:rPr lang="ja-JP" altLang="en-US" dirty="0" smtClean="0"/>
              <a:t>について計算するのに使用される表面と同じです。</a:t>
            </a:r>
          </a:p>
          <a:p>
            <a:r>
              <a:rPr lang="ja-JP" altLang="en-US" dirty="0" smtClean="0"/>
              <a:t>また、</a:t>
            </a:r>
            <a:r>
              <a:rPr lang="en-US" altLang="ja-JP" dirty="0" err="1" smtClean="0"/>
              <a:t>hypervolume</a:t>
            </a:r>
            <a:r>
              <a:rPr lang="en-US" altLang="ja-JP" dirty="0" smtClean="0"/>
              <a:t> metric</a:t>
            </a:r>
            <a:r>
              <a:rPr lang="ja-JP" altLang="en-US" smtClean="0"/>
              <a:t>のように、到達の表面は集合と得られた解決策の多様性の両方の組み合わせを意味します。</a:t>
            </a:r>
            <a:endParaRPr lang="ja-JP" altLang="en-US"/>
          </a:p>
        </p:txBody>
      </p:sp>
      <p:sp>
        <p:nvSpPr>
          <p:cNvPr id="4" name="スライド番号プレースホルダ 3"/>
          <p:cNvSpPr>
            <a:spLocks noGrp="1"/>
          </p:cNvSpPr>
          <p:nvPr>
            <p:ph type="sldNum" sz="quarter" idx="10"/>
          </p:nvPr>
        </p:nvSpPr>
        <p:spPr/>
        <p:txBody>
          <a:bodyPr/>
          <a:lstStyle/>
          <a:p>
            <a:fld id="{DBB7D5D1-D5AA-1448-8673-94E220A6C67F}" type="slidenum">
              <a:rPr lang="ja-JP" altLang="en-US" smtClean="0"/>
              <a:pPr/>
              <a:t>15</a:t>
            </a:fld>
            <a:endParaRPr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タイトル スライド">
    <p:spTree>
      <p:nvGrpSpPr>
        <p:cNvPr id="1" name=""/>
        <p:cNvGrpSpPr/>
        <p:nvPr/>
      </p:nvGrpSpPr>
      <p:grpSpPr>
        <a:xfrm>
          <a:off x="0" y="0"/>
          <a:ext cx="0" cy="0"/>
          <a:chOff x="0" y="0"/>
          <a:chExt cx="0" cy="0"/>
        </a:xfrm>
      </p:grpSpPr>
      <p:sp>
        <p:nvSpPr>
          <p:cNvPr id="12" name="正方形/長方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角丸四角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サブタイトル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 サブタイトルの書式設定</a:t>
            </a:r>
            <a:endParaRPr kumimoji="0" lang="en-US"/>
          </a:p>
        </p:txBody>
      </p:sp>
      <p:sp>
        <p:nvSpPr>
          <p:cNvPr id="28" name="日付プレースホルダ 27"/>
          <p:cNvSpPr>
            <a:spLocks noGrp="1"/>
          </p:cNvSpPr>
          <p:nvPr>
            <p:ph type="dt" sz="half" idx="10"/>
          </p:nvPr>
        </p:nvSpPr>
        <p:spPr/>
        <p:txBody>
          <a:bodyPr/>
          <a:lstStyle/>
          <a:p>
            <a:fld id="{F9E0EC6A-80E8-3B4D-94A1-B343512221A3}" type="datetimeFigureOut">
              <a:rPr lang="ja-JP" altLang="en-US" smtClean="0"/>
              <a:pPr/>
              <a:t>10.11.30</a:t>
            </a:fld>
            <a:endParaRPr lang="ja-JP" altLang="en-US"/>
          </a:p>
        </p:txBody>
      </p:sp>
      <p:sp>
        <p:nvSpPr>
          <p:cNvPr id="17" name="フッター プレースホルダ 16"/>
          <p:cNvSpPr>
            <a:spLocks noGrp="1"/>
          </p:cNvSpPr>
          <p:nvPr>
            <p:ph type="ftr" sz="quarter" idx="11"/>
          </p:nvPr>
        </p:nvSpPr>
        <p:spPr/>
        <p:txBody>
          <a:bodyPr/>
          <a:lstStyle/>
          <a:p>
            <a:endParaRPr lang="ja-JP" altLang="en-US"/>
          </a:p>
        </p:txBody>
      </p:sp>
      <p:sp>
        <p:nvSpPr>
          <p:cNvPr id="29" name="スライド番号プレースホルダ 28"/>
          <p:cNvSpPr>
            <a:spLocks noGrp="1"/>
          </p:cNvSpPr>
          <p:nvPr>
            <p:ph type="sldNum" sz="quarter" idx="12"/>
          </p:nvPr>
        </p:nvSpPr>
        <p:spPr/>
        <p:txBody>
          <a:bodyPr lIns="0" tIns="0" rIns="0" bIns="0">
            <a:noAutofit/>
          </a:bodyPr>
          <a:lstStyle>
            <a:lvl1pPr>
              <a:defRPr sz="1400">
                <a:solidFill>
                  <a:srgbClr val="FFFFFF"/>
                </a:solidFill>
              </a:defRPr>
            </a:lvl1pPr>
          </a:lstStyle>
          <a:p>
            <a:fld id="{6239047D-6547-4842-ADF9-B3F5F6A0DD2B}" type="slidenum">
              <a:rPr lang="ja-JP" altLang="en-US" smtClean="0"/>
              <a:pPr/>
              <a:t>‹#›</a:t>
            </a:fld>
            <a:endParaRPr lang="ja-JP" altLang="en-US"/>
          </a:p>
        </p:txBody>
      </p:sp>
      <p:sp>
        <p:nvSpPr>
          <p:cNvPr id="7" name="正方形/長方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タイトル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ja-JP" altLang="en-US" smtClean="0"/>
              <a:t>マスタ タイトルの書式設定</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F9E0EC6A-80E8-3B4D-94A1-B343512221A3}" type="datetimeFigureOut">
              <a:rPr lang="ja-JP" altLang="en-US" smtClean="0"/>
              <a:pPr/>
              <a:t>10.11.30</a:t>
            </a:fld>
            <a:endParaRPr lang="ja-JP" altLang="en-US"/>
          </a:p>
        </p:txBody>
      </p:sp>
      <p:sp>
        <p:nvSpPr>
          <p:cNvPr id="5" name="フッター プレースホルダ 4"/>
          <p:cNvSpPr>
            <a:spLocks noGrp="1"/>
          </p:cNvSpPr>
          <p:nvPr>
            <p:ph type="ftr" sz="quarter" idx="11"/>
          </p:nvPr>
        </p:nvSpPr>
        <p:spPr/>
        <p:txBody>
          <a:bodyPr/>
          <a:lstStyle/>
          <a:p>
            <a:endParaRPr lang="ja-JP" altLang="en-US"/>
          </a:p>
        </p:txBody>
      </p:sp>
      <p:sp>
        <p:nvSpPr>
          <p:cNvPr id="6" name="スライド番号プレースホルダ 5"/>
          <p:cNvSpPr>
            <a:spLocks noGrp="1"/>
          </p:cNvSpPr>
          <p:nvPr>
            <p:ph type="sldNum" sz="quarter" idx="12"/>
          </p:nvPr>
        </p:nvSpPr>
        <p:spPr/>
        <p:txBody>
          <a:bodyPr/>
          <a:lstStyle/>
          <a:p>
            <a:fld id="{6239047D-6547-4842-ADF9-B3F5F6A0DD2B}" type="slidenum">
              <a:rPr lang="ja-JP" altLang="en-US" smtClean="0"/>
              <a:pPr/>
              <a:t>‹#›</a:t>
            </a:fld>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41"/>
            <a:ext cx="2011680" cy="5851525"/>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914400" y="274640"/>
            <a:ext cx="5562600" cy="5851525"/>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F9E0EC6A-80E8-3B4D-94A1-B343512221A3}" type="datetimeFigureOut">
              <a:rPr lang="ja-JP" altLang="en-US" smtClean="0"/>
              <a:pPr/>
              <a:t>10.11.30</a:t>
            </a:fld>
            <a:endParaRPr lang="ja-JP" altLang="en-US"/>
          </a:p>
        </p:txBody>
      </p:sp>
      <p:sp>
        <p:nvSpPr>
          <p:cNvPr id="5" name="フッター プレースホルダ 4"/>
          <p:cNvSpPr>
            <a:spLocks noGrp="1"/>
          </p:cNvSpPr>
          <p:nvPr>
            <p:ph type="ftr" sz="quarter" idx="11"/>
          </p:nvPr>
        </p:nvSpPr>
        <p:spPr/>
        <p:txBody>
          <a:bodyPr/>
          <a:lstStyle/>
          <a:p>
            <a:endParaRPr lang="ja-JP" altLang="en-US"/>
          </a:p>
        </p:txBody>
      </p:sp>
      <p:sp>
        <p:nvSpPr>
          <p:cNvPr id="6" name="スライド番号プレースホルダ 5"/>
          <p:cNvSpPr>
            <a:spLocks noGrp="1"/>
          </p:cNvSpPr>
          <p:nvPr>
            <p:ph type="sldNum" sz="quarter" idx="12"/>
          </p:nvPr>
        </p:nvSpPr>
        <p:spPr/>
        <p:txBody>
          <a:bodyPr/>
          <a:lstStyle/>
          <a:p>
            <a:fld id="{6239047D-6547-4842-ADF9-B3F5F6A0DD2B}" type="slidenum">
              <a:rPr lang="ja-JP" altLang="en-US" smtClean="0"/>
              <a:pPr/>
              <a:t>‹#›</a:t>
            </a:fld>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4" name="日付プレースホルダ 3"/>
          <p:cNvSpPr>
            <a:spLocks noGrp="1"/>
          </p:cNvSpPr>
          <p:nvPr>
            <p:ph type="dt" sz="half" idx="10"/>
          </p:nvPr>
        </p:nvSpPr>
        <p:spPr/>
        <p:txBody>
          <a:bodyPr/>
          <a:lstStyle/>
          <a:p>
            <a:fld id="{F9E0EC6A-80E8-3B4D-94A1-B343512221A3}" type="datetimeFigureOut">
              <a:rPr lang="ja-JP" altLang="en-US" smtClean="0"/>
              <a:pPr/>
              <a:t>10.11.30</a:t>
            </a:fld>
            <a:endParaRPr lang="ja-JP" altLang="en-US"/>
          </a:p>
        </p:txBody>
      </p:sp>
      <p:sp>
        <p:nvSpPr>
          <p:cNvPr id="5" name="フッター プレースホルダ 4"/>
          <p:cNvSpPr>
            <a:spLocks noGrp="1"/>
          </p:cNvSpPr>
          <p:nvPr>
            <p:ph type="ftr" sz="quarter" idx="11"/>
          </p:nvPr>
        </p:nvSpPr>
        <p:spPr/>
        <p:txBody>
          <a:bodyPr/>
          <a:lstStyle/>
          <a:p>
            <a:endParaRPr lang="ja-JP" altLang="en-US"/>
          </a:p>
        </p:txBody>
      </p:sp>
      <p:sp>
        <p:nvSpPr>
          <p:cNvPr id="6" name="スライド番号プレースホルダ 5"/>
          <p:cNvSpPr>
            <a:spLocks noGrp="1"/>
          </p:cNvSpPr>
          <p:nvPr>
            <p:ph type="sldNum" sz="quarter" idx="12"/>
          </p:nvPr>
        </p:nvSpPr>
        <p:spPr/>
        <p:txBody>
          <a:bodyPr/>
          <a:lstStyle/>
          <a:p>
            <a:fld id="{6239047D-6547-4842-ADF9-B3F5F6A0DD2B}" type="slidenum">
              <a:rPr lang="ja-JP" altLang="en-US" smtClean="0"/>
              <a:pPr/>
              <a:t>‹#›</a:t>
            </a:fld>
            <a:endParaRPr lang="ja-JP" altLang="en-US"/>
          </a:p>
        </p:txBody>
      </p:sp>
      <p:sp>
        <p:nvSpPr>
          <p:cNvPr id="8" name="コンテンツ プレースホルダ 7"/>
          <p:cNvSpPr>
            <a:spLocks noGrp="1"/>
          </p:cNvSpPr>
          <p:nvPr>
            <p:ph sz="quarter" idx="1"/>
          </p:nvPr>
        </p:nvSpPr>
        <p:spPr>
          <a:xfrm>
            <a:off x="914400" y="1447800"/>
            <a:ext cx="7772400" cy="4572000"/>
          </a:xfrm>
        </p:spPr>
        <p:txBody>
          <a:bodyPr vert="horz"/>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セクション ヘッダー">
    <p:spTree>
      <p:nvGrpSpPr>
        <p:cNvPr id="1" name=""/>
        <p:cNvGrpSpPr/>
        <p:nvPr/>
      </p:nvGrpSpPr>
      <p:grpSpPr>
        <a:xfrm>
          <a:off x="0" y="0"/>
          <a:ext cx="0" cy="0"/>
          <a:chOff x="0" y="0"/>
          <a:chExt cx="0" cy="0"/>
        </a:xfrm>
      </p:grpSpPr>
      <p:sp>
        <p:nvSpPr>
          <p:cNvPr id="11" name="正方形/長方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角丸四角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タイトル 1"/>
          <p:cNvSpPr>
            <a:spLocks noGrp="1"/>
          </p:cNvSpPr>
          <p:nvPr>
            <p:ph type="title"/>
          </p:nvPr>
        </p:nvSpPr>
        <p:spPr>
          <a:xfrm>
            <a:off x="722313" y="952500"/>
            <a:ext cx="7772400" cy="1362075"/>
          </a:xfrm>
        </p:spPr>
        <p:txBody>
          <a:bodyPr anchor="b" anchorCtr="0"/>
          <a:lstStyle>
            <a:lvl1pPr algn="l">
              <a:buNone/>
              <a:defRPr sz="4000" b="0" cap="none"/>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p:txBody>
          <a:bodyPr/>
          <a:lstStyle/>
          <a:p>
            <a:fld id="{F9E0EC6A-80E8-3B4D-94A1-B343512221A3}" type="datetimeFigureOut">
              <a:rPr lang="ja-JP" altLang="en-US" smtClean="0"/>
              <a:pPr/>
              <a:t>10.11.30</a:t>
            </a:fld>
            <a:endParaRPr lang="ja-JP" altLang="en-US"/>
          </a:p>
        </p:txBody>
      </p:sp>
      <p:sp>
        <p:nvSpPr>
          <p:cNvPr id="5" name="フッター プレースホルダ 4"/>
          <p:cNvSpPr>
            <a:spLocks noGrp="1"/>
          </p:cNvSpPr>
          <p:nvPr>
            <p:ph type="ftr" sz="quarter" idx="11"/>
          </p:nvPr>
        </p:nvSpPr>
        <p:spPr>
          <a:xfrm>
            <a:off x="800100" y="6172200"/>
            <a:ext cx="4000500" cy="457200"/>
          </a:xfrm>
        </p:spPr>
        <p:txBody>
          <a:bodyPr/>
          <a:lstStyle/>
          <a:p>
            <a:endParaRPr lang="ja-JP" altLang="en-US"/>
          </a:p>
        </p:txBody>
      </p:sp>
      <p:sp>
        <p:nvSpPr>
          <p:cNvPr id="7" name="正方形/長方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正方形/長方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正方形/長方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スライド番号プレースホルダ 5"/>
          <p:cNvSpPr>
            <a:spLocks noGrp="1"/>
          </p:cNvSpPr>
          <p:nvPr>
            <p:ph type="sldNum" sz="quarter" idx="12"/>
          </p:nvPr>
        </p:nvSpPr>
        <p:spPr>
          <a:xfrm>
            <a:off x="146304" y="6208776"/>
            <a:ext cx="457200" cy="457200"/>
          </a:xfrm>
        </p:spPr>
        <p:txBody>
          <a:bodyPr/>
          <a:lstStyle/>
          <a:p>
            <a:fld id="{6239047D-6547-4842-ADF9-B3F5F6A0DD2B}" type="slidenum">
              <a:rPr lang="ja-JP" altLang="en-US" smtClean="0"/>
              <a:pPr/>
              <a: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5" name="日付プレースホルダ 4"/>
          <p:cNvSpPr>
            <a:spLocks noGrp="1"/>
          </p:cNvSpPr>
          <p:nvPr>
            <p:ph type="dt" sz="half" idx="10"/>
          </p:nvPr>
        </p:nvSpPr>
        <p:spPr/>
        <p:txBody>
          <a:bodyPr/>
          <a:lstStyle/>
          <a:p>
            <a:fld id="{F9E0EC6A-80E8-3B4D-94A1-B343512221A3}" type="datetimeFigureOut">
              <a:rPr lang="ja-JP" altLang="en-US" smtClean="0"/>
              <a:pPr/>
              <a:t>10.11.30</a:t>
            </a:fld>
            <a:endParaRPr lang="ja-JP" altLang="en-US"/>
          </a:p>
        </p:txBody>
      </p:sp>
      <p:sp>
        <p:nvSpPr>
          <p:cNvPr id="6" name="フッター プレースホルダ 5"/>
          <p:cNvSpPr>
            <a:spLocks noGrp="1"/>
          </p:cNvSpPr>
          <p:nvPr>
            <p:ph type="ftr" sz="quarter" idx="11"/>
          </p:nvPr>
        </p:nvSpPr>
        <p:spPr/>
        <p:txBody>
          <a:bodyPr/>
          <a:lstStyle/>
          <a:p>
            <a:endParaRPr lang="ja-JP" altLang="en-US"/>
          </a:p>
        </p:txBody>
      </p:sp>
      <p:sp>
        <p:nvSpPr>
          <p:cNvPr id="7" name="スライド番号プレースホルダ 6"/>
          <p:cNvSpPr>
            <a:spLocks noGrp="1"/>
          </p:cNvSpPr>
          <p:nvPr>
            <p:ph type="sldNum" sz="quarter" idx="12"/>
          </p:nvPr>
        </p:nvSpPr>
        <p:spPr/>
        <p:txBody>
          <a:bodyPr/>
          <a:lstStyle/>
          <a:p>
            <a:fld id="{6239047D-6547-4842-ADF9-B3F5F6A0DD2B}" type="slidenum">
              <a:rPr lang="ja-JP" altLang="en-US" smtClean="0"/>
              <a:pPr/>
              <a:t>‹#›</a:t>
            </a:fld>
            <a:endParaRPr lang="ja-JP" altLang="en-US"/>
          </a:p>
        </p:txBody>
      </p:sp>
      <p:sp>
        <p:nvSpPr>
          <p:cNvPr id="9" name="コンテンツ プレースホルダ 8"/>
          <p:cNvSpPr>
            <a:spLocks noGrp="1"/>
          </p:cNvSpPr>
          <p:nvPr>
            <p:ph sz="quarter" idx="1"/>
          </p:nvPr>
        </p:nvSpPr>
        <p:spPr>
          <a:xfrm>
            <a:off x="914400" y="1447800"/>
            <a:ext cx="3749040" cy="4572000"/>
          </a:xfrm>
        </p:spPr>
        <p:txBody>
          <a:bodyPr vert="horz"/>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1" name="コンテンツ プレースホルダ 10"/>
          <p:cNvSpPr>
            <a:spLocks noGrp="1"/>
          </p:cNvSpPr>
          <p:nvPr>
            <p:ph sz="quarter" idx="2"/>
          </p:nvPr>
        </p:nvSpPr>
        <p:spPr>
          <a:xfrm>
            <a:off x="4933950" y="1447800"/>
            <a:ext cx="3749040" cy="4572000"/>
          </a:xfrm>
        </p:spPr>
        <p:txBody>
          <a:bodyPr vert="horz"/>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273050"/>
            <a:ext cx="7772400" cy="1143000"/>
          </a:xfrm>
        </p:spPr>
        <p:txBody>
          <a:bodyPr anchor="b" anchorCtr="0"/>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4" name="テキスト プレースホルダ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7" name="日付プレースホルダ 6"/>
          <p:cNvSpPr>
            <a:spLocks noGrp="1"/>
          </p:cNvSpPr>
          <p:nvPr>
            <p:ph type="dt" sz="half" idx="10"/>
          </p:nvPr>
        </p:nvSpPr>
        <p:spPr/>
        <p:txBody>
          <a:bodyPr/>
          <a:lstStyle/>
          <a:p>
            <a:fld id="{F9E0EC6A-80E8-3B4D-94A1-B343512221A3}" type="datetimeFigureOut">
              <a:rPr lang="ja-JP" altLang="en-US" smtClean="0"/>
              <a:pPr/>
              <a:t>10.11.30</a:t>
            </a:fld>
            <a:endParaRPr lang="ja-JP" altLang="en-US"/>
          </a:p>
        </p:txBody>
      </p:sp>
      <p:sp>
        <p:nvSpPr>
          <p:cNvPr id="8" name="フッター プレースホルダ 7"/>
          <p:cNvSpPr>
            <a:spLocks noGrp="1"/>
          </p:cNvSpPr>
          <p:nvPr>
            <p:ph type="ftr" sz="quarter" idx="11"/>
          </p:nvPr>
        </p:nvSpPr>
        <p:spPr/>
        <p:txBody>
          <a:bodyPr/>
          <a:lstStyle/>
          <a:p>
            <a:endParaRPr lang="ja-JP" altLang="en-US"/>
          </a:p>
        </p:txBody>
      </p:sp>
      <p:sp>
        <p:nvSpPr>
          <p:cNvPr id="9" name="スライド番号プレースホルダ 8"/>
          <p:cNvSpPr>
            <a:spLocks noGrp="1"/>
          </p:cNvSpPr>
          <p:nvPr>
            <p:ph type="sldNum" sz="quarter" idx="12"/>
          </p:nvPr>
        </p:nvSpPr>
        <p:spPr/>
        <p:txBody>
          <a:bodyPr/>
          <a:lstStyle/>
          <a:p>
            <a:fld id="{6239047D-6547-4842-ADF9-B3F5F6A0DD2B}" type="slidenum">
              <a:rPr lang="ja-JP" altLang="en-US" smtClean="0"/>
              <a:pPr/>
              <a:t>‹#›</a:t>
            </a:fld>
            <a:endParaRPr lang="ja-JP" altLang="en-US"/>
          </a:p>
        </p:txBody>
      </p:sp>
      <p:sp>
        <p:nvSpPr>
          <p:cNvPr id="11" name="コンテンツ プレースホルダ 10"/>
          <p:cNvSpPr>
            <a:spLocks noGrp="1"/>
          </p:cNvSpPr>
          <p:nvPr>
            <p:ph sz="half" idx="2"/>
          </p:nvPr>
        </p:nvSpPr>
        <p:spPr>
          <a:xfrm>
            <a:off x="914400" y="2247900"/>
            <a:ext cx="3733800" cy="3886200"/>
          </a:xfrm>
        </p:spPr>
        <p:txBody>
          <a:bodyPr vert="horz"/>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3" name="コンテンツ プレースホルダ 12"/>
          <p:cNvSpPr>
            <a:spLocks noGrp="1"/>
          </p:cNvSpPr>
          <p:nvPr>
            <p:ph sz="half" idx="4"/>
          </p:nvPr>
        </p:nvSpPr>
        <p:spPr>
          <a:xfrm>
            <a:off x="4953000" y="2247900"/>
            <a:ext cx="3733800" cy="3886200"/>
          </a:xfrm>
        </p:spPr>
        <p:txBody>
          <a:bodyPr vert="horz"/>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日付プレースホルダ 2"/>
          <p:cNvSpPr>
            <a:spLocks noGrp="1"/>
          </p:cNvSpPr>
          <p:nvPr>
            <p:ph type="dt" sz="half" idx="10"/>
          </p:nvPr>
        </p:nvSpPr>
        <p:spPr/>
        <p:txBody>
          <a:bodyPr/>
          <a:lstStyle/>
          <a:p>
            <a:fld id="{F9E0EC6A-80E8-3B4D-94A1-B343512221A3}" type="datetimeFigureOut">
              <a:rPr lang="ja-JP" altLang="en-US" smtClean="0"/>
              <a:pPr/>
              <a:t>10.11.30</a:t>
            </a:fld>
            <a:endParaRPr lang="ja-JP" altLang="en-US"/>
          </a:p>
        </p:txBody>
      </p:sp>
      <p:sp>
        <p:nvSpPr>
          <p:cNvPr id="4" name="フッター プレースホルダ 3"/>
          <p:cNvSpPr>
            <a:spLocks noGrp="1"/>
          </p:cNvSpPr>
          <p:nvPr>
            <p:ph type="ftr" sz="quarter" idx="11"/>
          </p:nvPr>
        </p:nvSpPr>
        <p:spPr/>
        <p:txBody>
          <a:bodyPr/>
          <a:lstStyle/>
          <a:p>
            <a:endParaRPr lang="ja-JP" altLang="en-US"/>
          </a:p>
        </p:txBody>
      </p:sp>
      <p:sp>
        <p:nvSpPr>
          <p:cNvPr id="5" name="スライド番号プレースホルダ 4"/>
          <p:cNvSpPr>
            <a:spLocks noGrp="1"/>
          </p:cNvSpPr>
          <p:nvPr>
            <p:ph type="sldNum" sz="quarter" idx="12"/>
          </p:nvPr>
        </p:nvSpPr>
        <p:spPr/>
        <p:txBody>
          <a:bodyPr/>
          <a:lstStyle/>
          <a:p>
            <a:fld id="{6239047D-6547-4842-ADF9-B3F5F6A0DD2B}" type="slidenum">
              <a:rPr lang="ja-JP" altLang="en-US" smtClean="0"/>
              <a:pPr/>
              <a:t>‹#›</a:t>
            </a:fld>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F9E0EC6A-80E8-3B4D-94A1-B343512221A3}" type="datetimeFigureOut">
              <a:rPr lang="ja-JP" altLang="en-US" smtClean="0"/>
              <a:pPr/>
              <a:t>10.11.30</a:t>
            </a:fld>
            <a:endParaRPr lang="ja-JP" altLang="en-US"/>
          </a:p>
        </p:txBody>
      </p:sp>
      <p:sp>
        <p:nvSpPr>
          <p:cNvPr id="3" name="フッター プレースホルダ 2"/>
          <p:cNvSpPr>
            <a:spLocks noGrp="1"/>
          </p:cNvSpPr>
          <p:nvPr>
            <p:ph type="ftr" sz="quarter" idx="11"/>
          </p:nvPr>
        </p:nvSpPr>
        <p:spPr/>
        <p:txBody>
          <a:bodyPr/>
          <a:lstStyle/>
          <a:p>
            <a:endParaRPr lang="ja-JP" altLang="en-US"/>
          </a:p>
        </p:txBody>
      </p:sp>
      <p:sp>
        <p:nvSpPr>
          <p:cNvPr id="4" name="スライド番号プレースホルダ 3"/>
          <p:cNvSpPr>
            <a:spLocks noGrp="1"/>
          </p:cNvSpPr>
          <p:nvPr>
            <p:ph type="sldNum" sz="quarter" idx="12"/>
          </p:nvPr>
        </p:nvSpPr>
        <p:spPr/>
        <p:txBody>
          <a:bodyPr/>
          <a:lstStyle/>
          <a:p>
            <a:fld id="{6239047D-6547-4842-ADF9-B3F5F6A0DD2B}" type="slidenum">
              <a:rPr lang="ja-JP" altLang="en-US" smtClean="0"/>
              <a:pPr/>
              <a: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タイトル付きのコンテンツ">
    <p:spTree>
      <p:nvGrpSpPr>
        <p:cNvPr id="1" name=""/>
        <p:cNvGrpSpPr/>
        <p:nvPr/>
      </p:nvGrpSpPr>
      <p:grpSpPr>
        <a:xfrm>
          <a:off x="0" y="0"/>
          <a:ext cx="0" cy="0"/>
          <a:chOff x="0" y="0"/>
          <a:chExt cx="0" cy="0"/>
        </a:xfrm>
      </p:grpSpPr>
      <p:sp>
        <p:nvSpPr>
          <p:cNvPr id="8" name="正方形/長方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角丸四角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タイトル 1"/>
          <p:cNvSpPr>
            <a:spLocks noGrp="1"/>
          </p:cNvSpPr>
          <p:nvPr>
            <p:ph type="title"/>
          </p:nvPr>
        </p:nvSpPr>
        <p:spPr>
          <a:xfrm>
            <a:off x="914400" y="273050"/>
            <a:ext cx="7772400" cy="1143000"/>
          </a:xfrm>
        </p:spPr>
        <p:txBody>
          <a:bodyPr anchor="b" anchorCtr="0"/>
          <a:lstStyle>
            <a:lvl1pPr algn="l">
              <a:buNone/>
              <a:defRPr sz="4000" b="0"/>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 テキストの書式設定</a:t>
            </a:r>
          </a:p>
        </p:txBody>
      </p:sp>
      <p:sp>
        <p:nvSpPr>
          <p:cNvPr id="5" name="日付プレースホルダ 4"/>
          <p:cNvSpPr>
            <a:spLocks noGrp="1"/>
          </p:cNvSpPr>
          <p:nvPr>
            <p:ph type="dt" sz="half" idx="10"/>
          </p:nvPr>
        </p:nvSpPr>
        <p:spPr/>
        <p:txBody>
          <a:bodyPr/>
          <a:lstStyle/>
          <a:p>
            <a:fld id="{F9E0EC6A-80E8-3B4D-94A1-B343512221A3}" type="datetimeFigureOut">
              <a:rPr lang="ja-JP" altLang="en-US" smtClean="0"/>
              <a:pPr/>
              <a:t>10.11.30</a:t>
            </a:fld>
            <a:endParaRPr lang="ja-JP" altLang="en-US"/>
          </a:p>
        </p:txBody>
      </p:sp>
      <p:sp>
        <p:nvSpPr>
          <p:cNvPr id="6" name="フッター プレースホルダ 5"/>
          <p:cNvSpPr>
            <a:spLocks noGrp="1"/>
          </p:cNvSpPr>
          <p:nvPr>
            <p:ph type="ftr" sz="quarter" idx="11"/>
          </p:nvPr>
        </p:nvSpPr>
        <p:spPr/>
        <p:txBody>
          <a:bodyPr/>
          <a:lstStyle/>
          <a:p>
            <a:endParaRPr lang="ja-JP" altLang="en-US"/>
          </a:p>
        </p:txBody>
      </p:sp>
      <p:sp>
        <p:nvSpPr>
          <p:cNvPr id="7" name="スライド番号プレースホルダ 6"/>
          <p:cNvSpPr>
            <a:spLocks noGrp="1"/>
          </p:cNvSpPr>
          <p:nvPr>
            <p:ph type="sldNum" sz="quarter" idx="12"/>
          </p:nvPr>
        </p:nvSpPr>
        <p:spPr/>
        <p:txBody>
          <a:bodyPr/>
          <a:lstStyle/>
          <a:p>
            <a:fld id="{6239047D-6547-4842-ADF9-B3F5F6A0DD2B}" type="slidenum">
              <a:rPr lang="ja-JP" altLang="en-US" smtClean="0"/>
              <a:pPr/>
              <a:t>‹#›</a:t>
            </a:fld>
            <a:endParaRPr lang="ja-JP" altLang="en-US"/>
          </a:p>
        </p:txBody>
      </p:sp>
      <p:sp>
        <p:nvSpPr>
          <p:cNvPr id="11" name="コンテンツ プレースホルダ 10"/>
          <p:cNvSpPr>
            <a:spLocks noGrp="1"/>
          </p:cNvSpPr>
          <p:nvPr>
            <p:ph sz="quarter" idx="1"/>
          </p:nvPr>
        </p:nvSpPr>
        <p:spPr>
          <a:xfrm>
            <a:off x="2971800" y="1600200"/>
            <a:ext cx="5715000" cy="4495800"/>
          </a:xfrm>
        </p:spPr>
        <p:txBody>
          <a:bodyPr vert="horz"/>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ja-JP" altLang="en-US" smtClean="0"/>
              <a:t>マスタ タイトルの書式設定</a:t>
            </a:r>
            <a:endParaRPr kumimoji="0" lang="en-US"/>
          </a:p>
        </p:txBody>
      </p:sp>
      <p:sp>
        <p:nvSpPr>
          <p:cNvPr id="4" name="テキスト プレースホルダ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ja-JP" altLang="en-US" smtClean="0"/>
              <a:t>マスタ テキストの書式設定</a:t>
            </a:r>
          </a:p>
        </p:txBody>
      </p:sp>
      <p:sp>
        <p:nvSpPr>
          <p:cNvPr id="5" name="日付プレースホルダ 4"/>
          <p:cNvSpPr>
            <a:spLocks noGrp="1"/>
          </p:cNvSpPr>
          <p:nvPr>
            <p:ph type="dt" sz="half" idx="10"/>
          </p:nvPr>
        </p:nvSpPr>
        <p:spPr/>
        <p:txBody>
          <a:bodyPr/>
          <a:lstStyle/>
          <a:p>
            <a:fld id="{F9E0EC6A-80E8-3B4D-94A1-B343512221A3}" type="datetimeFigureOut">
              <a:rPr lang="ja-JP" altLang="en-US" smtClean="0"/>
              <a:pPr/>
              <a:t>10.11.30</a:t>
            </a:fld>
            <a:endParaRPr lang="ja-JP" altLang="en-US"/>
          </a:p>
        </p:txBody>
      </p:sp>
      <p:sp>
        <p:nvSpPr>
          <p:cNvPr id="6" name="フッター プレースホルダ 5"/>
          <p:cNvSpPr>
            <a:spLocks noGrp="1"/>
          </p:cNvSpPr>
          <p:nvPr>
            <p:ph type="ftr" sz="quarter" idx="11"/>
          </p:nvPr>
        </p:nvSpPr>
        <p:spPr>
          <a:xfrm>
            <a:off x="914400" y="6172200"/>
            <a:ext cx="3886200" cy="457200"/>
          </a:xfrm>
        </p:spPr>
        <p:txBody>
          <a:bodyPr/>
          <a:lstStyle/>
          <a:p>
            <a:endParaRPr lang="ja-JP" altLang="en-US"/>
          </a:p>
        </p:txBody>
      </p:sp>
      <p:sp>
        <p:nvSpPr>
          <p:cNvPr id="7" name="スライド番号プレースホルダ 6"/>
          <p:cNvSpPr>
            <a:spLocks noGrp="1"/>
          </p:cNvSpPr>
          <p:nvPr>
            <p:ph type="sldNum" sz="quarter" idx="12"/>
          </p:nvPr>
        </p:nvSpPr>
        <p:spPr>
          <a:xfrm>
            <a:off x="146304" y="6208776"/>
            <a:ext cx="457200" cy="457200"/>
          </a:xfrm>
        </p:spPr>
        <p:txBody>
          <a:bodyPr/>
          <a:lstStyle/>
          <a:p>
            <a:fld id="{6239047D-6547-4842-ADF9-B3F5F6A0DD2B}" type="slidenum">
              <a:rPr lang="ja-JP" altLang="en-US" smtClean="0"/>
              <a:pPr/>
              <a:t>‹#›</a:t>
            </a:fld>
            <a:endParaRPr lang="ja-JP" altLang="en-US"/>
          </a:p>
        </p:txBody>
      </p:sp>
      <p:sp>
        <p:nvSpPr>
          <p:cNvPr id="11" name="正方形/長方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正方形/長方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正方形/長方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図プレースホルダ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ja-JP" altLang="en-US" smtClean="0"/>
              <a:t>アイコンをクリックして図を追加</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9" name="正方形/長方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角丸四角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タイトル プレースホルダ 21"/>
          <p:cNvSpPr>
            <a:spLocks noGrp="1"/>
          </p:cNvSpPr>
          <p:nvPr>
            <p:ph type="title"/>
          </p:nvPr>
        </p:nvSpPr>
        <p:spPr>
          <a:xfrm>
            <a:off x="914400" y="274638"/>
            <a:ext cx="7772400" cy="1143000"/>
          </a:xfrm>
          <a:prstGeom prst="rect">
            <a:avLst/>
          </a:prstGeom>
        </p:spPr>
        <p:txBody>
          <a:bodyPr bIns="91440" anchor="b" anchorCtr="0">
            <a:normAutofit/>
          </a:bodyPr>
          <a:lstStyle/>
          <a:p>
            <a:r>
              <a:rPr kumimoji="0" lang="ja-JP" altLang="en-US" smtClean="0"/>
              <a:t>マスタ タイトルの書式設定</a:t>
            </a:r>
            <a:endParaRPr kumimoji="0" lang="en-US"/>
          </a:p>
        </p:txBody>
      </p:sp>
      <p:sp>
        <p:nvSpPr>
          <p:cNvPr id="13" name="テキスト プレースホルダ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4" name="日付プレースホルダ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9E0EC6A-80E8-3B4D-94A1-B343512221A3}" type="datetimeFigureOut">
              <a:rPr lang="ja-JP" altLang="en-US" smtClean="0"/>
              <a:pPr/>
              <a:t>10.11.30</a:t>
            </a:fld>
            <a:endParaRPr lang="ja-JP" altLang="en-US"/>
          </a:p>
        </p:txBody>
      </p:sp>
      <p:sp>
        <p:nvSpPr>
          <p:cNvPr id="3" name="フッター プレースホルダ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ja-JP" altLang="en-US"/>
          </a:p>
        </p:txBody>
      </p:sp>
      <p:sp>
        <p:nvSpPr>
          <p:cNvPr id="23" name="スライド番号プレースホルダ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239047D-6547-4842-ADF9-B3F5F6A0DD2B}" type="slidenum">
              <a:rPr lang="ja-JP" altLang="en-US" smtClean="0"/>
              <a:pPr/>
              <a:t>‹#›</a:t>
            </a:fld>
            <a:endParaRPr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1"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1"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1"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1"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1"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1"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1"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1"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1"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1" sz="1800" kern="120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oleObject" Target="../embeddings/Microsoft___12.bin"/><Relationship Id="rId7" Type="http://schemas.openxmlformats.org/officeDocument/2006/relationships/oleObject" Target="../embeddings/Microsoft___13.bin"/><Relationship Id="rId8" Type="http://schemas.openxmlformats.org/officeDocument/2006/relationships/image" Target="../media/image10.png"/><Relationship Id="rId9" Type="http://schemas.openxmlformats.org/officeDocument/2006/relationships/oleObject" Target="../embeddings/Microsoft___14.bin"/><Relationship Id="rId10" Type="http://schemas.openxmlformats.org/officeDocument/2006/relationships/oleObject" Target="../embeddings/Microsoft___15.bin"/><Relationship Id="rId11" Type="http://schemas.openxmlformats.org/officeDocument/2006/relationships/oleObject" Target="../embeddings/Microsoft___16.bin"/><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oleObject" Target="../embeddings/Microsoft___17.bin"/><Relationship Id="rId5" Type="http://schemas.openxmlformats.org/officeDocument/2006/relationships/oleObject" Target="../embeddings/Microsoft___18.bin"/><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1" Type="http://schemas.openxmlformats.org/officeDocument/2006/relationships/oleObject" Target="../embeddings/Microsoft___23.bin"/><Relationship Id="rId12" Type="http://schemas.openxmlformats.org/officeDocument/2006/relationships/oleObject" Target="../embeddings/Microsoft___24.bin"/><Relationship Id="rId13" Type="http://schemas.openxmlformats.org/officeDocument/2006/relationships/oleObject" Target="../embeddings/Microsoft___25.bin"/><Relationship Id="rId1" Type="http://schemas.openxmlformats.org/officeDocument/2006/relationships/vmlDrawing" Target="../drawings/vmlDrawing6.vml"/><Relationship Id="rId2" Type="http://schemas.openxmlformats.org/officeDocument/2006/relationships/slideLayout" Target="../slideLayouts/slideLayout2.xml"/><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43.png"/><Relationship Id="rId6" Type="http://schemas.openxmlformats.org/officeDocument/2006/relationships/oleObject" Target="../embeddings/Microsoft___19.bin"/><Relationship Id="rId7" Type="http://schemas.openxmlformats.org/officeDocument/2006/relationships/image" Target="../media/image44.png"/><Relationship Id="rId8" Type="http://schemas.openxmlformats.org/officeDocument/2006/relationships/oleObject" Target="../embeddings/Microsoft___20.bin"/><Relationship Id="rId9" Type="http://schemas.openxmlformats.org/officeDocument/2006/relationships/oleObject" Target="../embeddings/Microsoft___21.bin"/><Relationship Id="rId10" Type="http://schemas.openxmlformats.org/officeDocument/2006/relationships/oleObject" Target="../embeddings/Microsoft___22.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45.gi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49.png"/><Relationship Id="rId5" Type="http://schemas.openxmlformats.org/officeDocument/2006/relationships/oleObject" Target="../embeddings/Microsoft___26.bin"/><Relationship Id="rId6" Type="http://schemas.openxmlformats.org/officeDocument/2006/relationships/oleObject" Target="../embeddings/Microsoft___27.bin"/><Relationship Id="rId7" Type="http://schemas.openxmlformats.org/officeDocument/2006/relationships/image" Target="../media/image50.png"/><Relationship Id="rId8" Type="http://schemas.openxmlformats.org/officeDocument/2006/relationships/image" Target="../media/image10.png"/><Relationship Id="rId9" Type="http://schemas.openxmlformats.org/officeDocument/2006/relationships/oleObject" Target="../embeddings/Microsoft___28.bin"/><Relationship Id="rId10" Type="http://schemas.openxmlformats.org/officeDocument/2006/relationships/oleObject" Target="../embeddings/Microsoft___29.bin"/><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1.png"/><Relationship Id="rId4" Type="http://schemas.openxmlformats.org/officeDocument/2006/relationships/image" Target="../media/image52.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55.png"/><Relationship Id="rId5" Type="http://schemas.openxmlformats.org/officeDocument/2006/relationships/image" Target="../media/image56.png"/><Relationship Id="rId6" Type="http://schemas.openxmlformats.org/officeDocument/2006/relationships/oleObject" Target="../embeddings/Microsoft___30.bin"/><Relationship Id="rId7" Type="http://schemas.openxmlformats.org/officeDocument/2006/relationships/oleObject" Target="../embeddings/Microsoft___31.bin"/><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58.png"/><Relationship Id="rId5" Type="http://schemas.openxmlformats.org/officeDocument/2006/relationships/oleObject" Target="../embeddings/Microsoft___32.bin"/><Relationship Id="rId6" Type="http://schemas.openxmlformats.org/officeDocument/2006/relationships/image" Target="../media/image59.png"/><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df"/><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10.png"/><Relationship Id="rId5" Type="http://schemas.openxmlformats.org/officeDocument/2006/relationships/oleObject" Target="../embeddings/Microsoft___1.bin"/><Relationship Id="rId6" Type="http://schemas.openxmlformats.org/officeDocument/2006/relationships/oleObject" Target="../embeddings/Microsoft___2.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Microsoft___3.bin"/><Relationship Id="rId5" Type="http://schemas.openxmlformats.org/officeDocument/2006/relationships/oleObject" Target="../embeddings/Microsoft___4.bin"/><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oleObject" Target="../embeddings/Microsoft___5.bin"/><Relationship Id="rId9" Type="http://schemas.openxmlformats.org/officeDocument/2006/relationships/oleObject" Target="../embeddings/Microsoft___6.bin"/><Relationship Id="rId10" Type="http://schemas.openxmlformats.org/officeDocument/2006/relationships/oleObject" Target="../embeddings/Microsoft___7.bin"/><Relationship Id="rId11" Type="http://schemas.openxmlformats.org/officeDocument/2006/relationships/oleObject" Target="../embeddings/Microsoft___8.bin"/><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8.wmf"/></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oleObject" Target="../embeddings/Microsoft___9.bin"/><Relationship Id="rId6" Type="http://schemas.openxmlformats.org/officeDocument/2006/relationships/oleObject" Target="../embeddings/Microsoft___10.bin"/><Relationship Id="rId7" Type="http://schemas.openxmlformats.org/officeDocument/2006/relationships/oleObject" Target="../embeddings/Microsoft___11.bin"/><Relationship Id="rId8" Type="http://schemas.openxmlformats.org/officeDocument/2006/relationships/image" Target="../media/image10.png"/><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p:txBody>
          <a:bodyPr/>
          <a:lstStyle/>
          <a:p>
            <a:r>
              <a:rPr lang="en-US" altLang="ja-JP" dirty="0" smtClean="0">
                <a:latin typeface="+mj-ea"/>
                <a:ea typeface="+mj-ea"/>
              </a:rPr>
              <a:t>2010/11/30</a:t>
            </a:r>
          </a:p>
          <a:p>
            <a:r>
              <a:rPr lang="ja-JP" altLang="en-US" dirty="0" smtClean="0">
                <a:latin typeface="+mj-ea"/>
                <a:ea typeface="+mj-ea"/>
              </a:rPr>
              <a:t>髙玉研究室</a:t>
            </a:r>
            <a:endParaRPr lang="en-US" altLang="ja-JP" dirty="0" smtClean="0">
              <a:latin typeface="+mj-ea"/>
              <a:ea typeface="+mj-ea"/>
            </a:endParaRPr>
          </a:p>
          <a:p>
            <a:r>
              <a:rPr lang="ja-JP" altLang="en-US" dirty="0" smtClean="0">
                <a:latin typeface="+mj-ea"/>
                <a:ea typeface="+mj-ea"/>
              </a:rPr>
              <a:t>岡村怜奈</a:t>
            </a:r>
            <a:endParaRPr lang="en-US" altLang="ja-JP" dirty="0" smtClean="0">
              <a:latin typeface="+mj-ea"/>
              <a:ea typeface="+mj-ea"/>
            </a:endParaRPr>
          </a:p>
        </p:txBody>
      </p:sp>
      <p:sp>
        <p:nvSpPr>
          <p:cNvPr id="2" name="タイトル 1"/>
          <p:cNvSpPr>
            <a:spLocks noGrp="1"/>
          </p:cNvSpPr>
          <p:nvPr>
            <p:ph type="ctrTitle"/>
          </p:nvPr>
        </p:nvSpPr>
        <p:spPr/>
        <p:txBody>
          <a:bodyPr>
            <a:normAutofit/>
          </a:bodyPr>
          <a:lstStyle/>
          <a:p>
            <a:r>
              <a:rPr lang="en-US" altLang="ja-JP" dirty="0" smtClean="0"/>
              <a:t>8.2 Performance Metrics</a:t>
            </a:r>
            <a:br>
              <a:rPr lang="en-US" altLang="ja-JP" dirty="0" smtClean="0"/>
            </a:br>
            <a:r>
              <a:rPr lang="en-US" altLang="ja-JP" dirty="0" smtClean="0"/>
              <a:t>(P306~324)</a:t>
            </a:r>
            <a:endParaRPr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図 5" descr="img011.png"/>
          <p:cNvPicPr>
            <a:picLocks noChangeAspect="1"/>
          </p:cNvPicPr>
          <p:nvPr/>
        </p:nvPicPr>
        <p:blipFill>
          <a:blip r:embed="rId3"/>
          <a:stretch>
            <a:fillRect/>
          </a:stretch>
        </p:blipFill>
        <p:spPr>
          <a:xfrm>
            <a:off x="2233988" y="3175309"/>
            <a:ext cx="2794808" cy="915678"/>
          </a:xfrm>
          <a:prstGeom prst="rect">
            <a:avLst/>
          </a:prstGeom>
        </p:spPr>
      </p:pic>
      <p:pic>
        <p:nvPicPr>
          <p:cNvPr id="7" name="図 6" descr="img023.png"/>
          <p:cNvPicPr>
            <a:picLocks noChangeAspect="1"/>
          </p:cNvPicPr>
          <p:nvPr/>
        </p:nvPicPr>
        <p:blipFill>
          <a:blip r:embed="rId4"/>
          <a:srcRect l="5228" r="2467" b="19071"/>
          <a:stretch>
            <a:fillRect/>
          </a:stretch>
        </p:blipFill>
        <p:spPr>
          <a:xfrm>
            <a:off x="596900" y="5067301"/>
            <a:ext cx="5626100" cy="774699"/>
          </a:xfrm>
          <a:prstGeom prst="rect">
            <a:avLst/>
          </a:prstGeom>
        </p:spPr>
      </p:pic>
      <p:pic>
        <p:nvPicPr>
          <p:cNvPr id="5" name="図 4" descr="img010.png"/>
          <p:cNvPicPr>
            <a:picLocks noChangeAspect="1"/>
          </p:cNvPicPr>
          <p:nvPr/>
        </p:nvPicPr>
        <p:blipFill>
          <a:blip r:embed="rId5"/>
          <a:srcRect l="5005" r="5300"/>
          <a:stretch>
            <a:fillRect/>
          </a:stretch>
        </p:blipFill>
        <p:spPr>
          <a:xfrm>
            <a:off x="6667500" y="4237875"/>
            <a:ext cx="2184400" cy="2193088"/>
          </a:xfrm>
          <a:prstGeom prst="rect">
            <a:avLst/>
          </a:prstGeom>
        </p:spPr>
      </p:pic>
      <p:sp>
        <p:nvSpPr>
          <p:cNvPr id="2" name="タイトル 1"/>
          <p:cNvSpPr>
            <a:spLocks noGrp="1"/>
          </p:cNvSpPr>
          <p:nvPr>
            <p:ph type="title"/>
          </p:nvPr>
        </p:nvSpPr>
        <p:spPr>
          <a:xfrm>
            <a:off x="292100" y="377031"/>
            <a:ext cx="7772400" cy="693738"/>
          </a:xfrm>
        </p:spPr>
        <p:txBody>
          <a:bodyPr>
            <a:normAutofit fontScale="90000"/>
          </a:bodyPr>
          <a:lstStyle/>
          <a:p>
            <a:r>
              <a:rPr lang="en-US" altLang="ja-JP" dirty="0" smtClean="0"/>
              <a:t>Spread</a:t>
            </a:r>
            <a:endParaRPr lang="ja-JP" altLang="en-US" dirty="0"/>
          </a:p>
        </p:txBody>
      </p:sp>
      <p:sp>
        <p:nvSpPr>
          <p:cNvPr id="3" name="コンテンツ プレースホルダ 2"/>
          <p:cNvSpPr>
            <a:spLocks noGrp="1"/>
          </p:cNvSpPr>
          <p:nvPr>
            <p:ph sz="quarter" idx="1"/>
          </p:nvPr>
        </p:nvSpPr>
        <p:spPr>
          <a:xfrm>
            <a:off x="292100" y="1070769"/>
            <a:ext cx="5930900" cy="5499894"/>
          </a:xfrm>
        </p:spPr>
        <p:txBody>
          <a:bodyPr/>
          <a:lstStyle/>
          <a:p>
            <a:r>
              <a:rPr lang="ja-JP" altLang="en-US" dirty="0" smtClean="0">
                <a:latin typeface="+mj-ea"/>
                <a:ea typeface="+mj-ea"/>
              </a:rPr>
              <a:t>問題を軽減するための</a:t>
            </a:r>
            <a:r>
              <a:rPr lang="en-US" altLang="ja-JP" dirty="0" smtClean="0">
                <a:latin typeface="+mj-ea"/>
                <a:ea typeface="+mj-ea"/>
              </a:rPr>
              <a:t>metric</a:t>
            </a:r>
            <a:r>
              <a:rPr lang="ja-JP" altLang="en-US" dirty="0" smtClean="0">
                <a:latin typeface="+mj-ea"/>
                <a:ea typeface="+mj-ea"/>
              </a:rPr>
              <a:t>の計算</a:t>
            </a:r>
            <a:endParaRPr lang="en-US" altLang="ja-JP" dirty="0" smtClean="0">
              <a:latin typeface="+mj-ea"/>
              <a:ea typeface="+mj-ea"/>
            </a:endParaRPr>
          </a:p>
          <a:p>
            <a:endParaRPr lang="en-US" altLang="ja-JP" dirty="0" smtClean="0">
              <a:latin typeface="+mj-ea"/>
              <a:ea typeface="+mj-ea"/>
            </a:endParaRPr>
          </a:p>
          <a:p>
            <a:r>
              <a:rPr lang="en-US" altLang="ja-JP" dirty="0" smtClean="0">
                <a:latin typeface="+mj-ea"/>
                <a:ea typeface="+mj-ea"/>
              </a:rPr>
              <a:t>Figure187</a:t>
            </a:r>
            <a:r>
              <a:rPr lang="ja-JP" altLang="en-US" dirty="0" smtClean="0">
                <a:latin typeface="+mj-ea"/>
                <a:ea typeface="+mj-ea"/>
              </a:rPr>
              <a:t>で実際に計算</a:t>
            </a:r>
            <a:endParaRPr lang="en-US" altLang="ja-JP" dirty="0" smtClean="0">
              <a:latin typeface="+mj-ea"/>
              <a:ea typeface="+mj-ea"/>
            </a:endParaRPr>
          </a:p>
          <a:p>
            <a:pPr lvl="1"/>
            <a:r>
              <a:rPr lang="ja-JP" altLang="en-US" dirty="0" smtClean="0">
                <a:latin typeface="+mj-ea"/>
                <a:ea typeface="+mj-ea"/>
              </a:rPr>
              <a:t>極端な位置にある解の距離を計算</a:t>
            </a:r>
            <a:endParaRPr lang="en-US" altLang="ja-JP" dirty="0" smtClean="0">
              <a:latin typeface="+mj-ea"/>
              <a:ea typeface="+mj-ea"/>
            </a:endParaRPr>
          </a:p>
          <a:p>
            <a:pPr lvl="1"/>
            <a:endParaRPr lang="en-US" altLang="ja-JP" dirty="0" smtClean="0">
              <a:latin typeface="+mj-ea"/>
              <a:ea typeface="+mj-ea"/>
            </a:endParaRPr>
          </a:p>
          <a:p>
            <a:pPr lvl="1"/>
            <a:r>
              <a:rPr lang="ja-JP" altLang="ja-JP" dirty="0" smtClean="0">
                <a:latin typeface="+mj-ea"/>
                <a:ea typeface="+mj-ea"/>
              </a:rPr>
              <a:t>　</a:t>
            </a:r>
            <a:r>
              <a:rPr lang="ja-JP" altLang="en-US" dirty="0" smtClean="0">
                <a:latin typeface="+mj-ea"/>
                <a:ea typeface="+mj-ea"/>
              </a:rPr>
              <a:t>を計算</a:t>
            </a:r>
            <a:endParaRPr lang="en-US" altLang="ja-JP" dirty="0" smtClean="0">
              <a:latin typeface="+mj-ea"/>
              <a:ea typeface="+mj-ea"/>
            </a:endParaRPr>
          </a:p>
          <a:p>
            <a:pPr lvl="1">
              <a:buNone/>
            </a:pPr>
            <a:endParaRPr lang="en-US" altLang="ja-JP" dirty="0" smtClean="0">
              <a:latin typeface="+mj-ea"/>
              <a:ea typeface="+mj-ea"/>
            </a:endParaRPr>
          </a:p>
          <a:p>
            <a:pPr lvl="1"/>
            <a:r>
              <a:rPr lang="ja-JP" altLang="en-US" dirty="0" smtClean="0">
                <a:latin typeface="+mj-ea"/>
                <a:ea typeface="+mj-ea"/>
              </a:rPr>
              <a:t>平均値を計算</a:t>
            </a:r>
            <a:endParaRPr lang="en-US" altLang="ja-JP" dirty="0" smtClean="0">
              <a:latin typeface="+mj-ea"/>
              <a:ea typeface="+mj-ea"/>
            </a:endParaRPr>
          </a:p>
          <a:p>
            <a:pPr lvl="1"/>
            <a:r>
              <a:rPr lang="ja-JP" altLang="en-US" dirty="0" smtClean="0">
                <a:latin typeface="+mj-ea"/>
                <a:ea typeface="+mj-ea"/>
              </a:rPr>
              <a:t>これらの解から</a:t>
            </a:r>
            <a:r>
              <a:rPr lang="en-US" altLang="ja-JP" dirty="0" smtClean="0">
                <a:latin typeface="+mj-ea"/>
                <a:ea typeface="+mj-ea"/>
              </a:rPr>
              <a:t>spread metric</a:t>
            </a:r>
            <a:r>
              <a:rPr lang="ja-JP" altLang="en-US" dirty="0" smtClean="0">
                <a:latin typeface="+mj-ea"/>
                <a:ea typeface="+mj-ea"/>
              </a:rPr>
              <a:t>を計算</a:t>
            </a:r>
            <a:endParaRPr lang="en-US" altLang="ja-JP" dirty="0" smtClean="0">
              <a:latin typeface="+mj-ea"/>
              <a:ea typeface="+mj-ea"/>
            </a:endParaRPr>
          </a:p>
          <a:p>
            <a:pPr>
              <a:buNone/>
            </a:pPr>
            <a:endParaRPr lang="en-US" altLang="ja-JP" dirty="0" smtClean="0">
              <a:latin typeface="+mj-ea"/>
              <a:ea typeface="+mj-ea"/>
            </a:endParaRPr>
          </a:p>
          <a:p>
            <a:endParaRPr lang="en-US" altLang="ja-JP" dirty="0" smtClean="0">
              <a:latin typeface="+mj-ea"/>
              <a:ea typeface="+mj-ea"/>
            </a:endParaRPr>
          </a:p>
        </p:txBody>
      </p:sp>
      <p:graphicFrame>
        <p:nvGraphicFramePr>
          <p:cNvPr id="21506" name="Object 2"/>
          <p:cNvGraphicFramePr>
            <a:graphicFrameLocks noChangeAspect="1"/>
          </p:cNvGraphicFramePr>
          <p:nvPr/>
        </p:nvGraphicFramePr>
        <p:xfrm>
          <a:off x="6159500" y="900112"/>
          <a:ext cx="2273300" cy="828675"/>
        </p:xfrm>
        <a:graphic>
          <a:graphicData uri="http://schemas.openxmlformats.org/presentationml/2006/ole">
            <p:oleObj spid="_x0000_s21506" name="数式" r:id="rId6" imgW="1638300" imgH="596900" progId="Equation.3">
              <p:embed/>
            </p:oleObj>
          </a:graphicData>
        </a:graphic>
      </p:graphicFrame>
      <p:graphicFrame>
        <p:nvGraphicFramePr>
          <p:cNvPr id="8" name="オブジェクト 7"/>
          <p:cNvGraphicFramePr>
            <a:graphicFrameLocks noChangeAspect="1"/>
          </p:cNvGraphicFramePr>
          <p:nvPr/>
        </p:nvGraphicFramePr>
        <p:xfrm>
          <a:off x="2536017" y="2888944"/>
          <a:ext cx="1174750" cy="457200"/>
        </p:xfrm>
        <a:graphic>
          <a:graphicData uri="http://schemas.openxmlformats.org/presentationml/2006/ole">
            <p:oleObj spid="_x0000_s21507" name="数式" r:id="rId7" imgW="520700" imgH="203200" progId="Equation.3">
              <p:embed/>
            </p:oleObj>
          </a:graphicData>
        </a:graphic>
      </p:graphicFrame>
      <p:pic>
        <p:nvPicPr>
          <p:cNvPr id="9" name="図 8" descr="img005.png"/>
          <p:cNvPicPr>
            <a:picLocks noChangeAspect="1"/>
          </p:cNvPicPr>
          <p:nvPr/>
        </p:nvPicPr>
        <p:blipFill>
          <a:blip r:embed="rId8"/>
          <a:srcRect l="21811" r="22115" b="18196"/>
          <a:stretch>
            <a:fillRect/>
          </a:stretch>
        </p:blipFill>
        <p:spPr>
          <a:xfrm>
            <a:off x="6527800" y="1896481"/>
            <a:ext cx="2336800" cy="1821138"/>
          </a:xfrm>
          <a:prstGeom prst="rect">
            <a:avLst/>
          </a:prstGeom>
        </p:spPr>
      </p:pic>
      <p:graphicFrame>
        <p:nvGraphicFramePr>
          <p:cNvPr id="21508" name="Object 4"/>
          <p:cNvGraphicFramePr>
            <a:graphicFrameLocks noChangeAspect="1"/>
          </p:cNvGraphicFramePr>
          <p:nvPr/>
        </p:nvGraphicFramePr>
        <p:xfrm>
          <a:off x="1301736" y="2888944"/>
          <a:ext cx="915987" cy="457200"/>
        </p:xfrm>
        <a:graphic>
          <a:graphicData uri="http://schemas.openxmlformats.org/presentationml/2006/ole">
            <p:oleObj spid="_x0000_s21508" name="数式" r:id="rId9" imgW="406400" imgH="203200" progId="Equation.3">
              <p:embed/>
            </p:oleObj>
          </a:graphicData>
        </a:graphic>
      </p:graphicFrame>
      <p:graphicFrame>
        <p:nvGraphicFramePr>
          <p:cNvPr id="21509" name="Object 5"/>
          <p:cNvGraphicFramePr>
            <a:graphicFrameLocks noChangeAspect="1"/>
          </p:cNvGraphicFramePr>
          <p:nvPr/>
        </p:nvGraphicFramePr>
        <p:xfrm>
          <a:off x="3109104" y="4164012"/>
          <a:ext cx="1203325" cy="371475"/>
        </p:xfrm>
        <a:graphic>
          <a:graphicData uri="http://schemas.openxmlformats.org/presentationml/2006/ole">
            <p:oleObj spid="_x0000_s21509" name="数式" r:id="rId10" imgW="533400" imgH="165100" progId="Equation.3">
              <p:embed/>
            </p:oleObj>
          </a:graphicData>
        </a:graphic>
      </p:graphicFrame>
      <p:graphicFrame>
        <p:nvGraphicFramePr>
          <p:cNvPr id="21510" name="Object 6"/>
          <p:cNvGraphicFramePr>
            <a:graphicFrameLocks noChangeAspect="1"/>
          </p:cNvGraphicFramePr>
          <p:nvPr/>
        </p:nvGraphicFramePr>
        <p:xfrm>
          <a:off x="850886" y="3308044"/>
          <a:ext cx="400050" cy="509587"/>
        </p:xfrm>
        <a:graphic>
          <a:graphicData uri="http://schemas.openxmlformats.org/presentationml/2006/ole">
            <p:oleObj spid="_x0000_s21510" name="数式" r:id="rId11" imgW="139700" imgH="177800" progId="Equation.3">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図 5" descr="img012.png"/>
          <p:cNvPicPr>
            <a:picLocks noChangeAspect="1"/>
          </p:cNvPicPr>
          <p:nvPr/>
        </p:nvPicPr>
        <p:blipFill>
          <a:blip r:embed="rId3"/>
          <a:stretch>
            <a:fillRect/>
          </a:stretch>
        </p:blipFill>
        <p:spPr>
          <a:xfrm>
            <a:off x="5378450" y="2413000"/>
            <a:ext cx="3536950" cy="2292350"/>
          </a:xfrm>
          <a:prstGeom prst="rect">
            <a:avLst/>
          </a:prstGeom>
        </p:spPr>
      </p:pic>
      <p:sp>
        <p:nvSpPr>
          <p:cNvPr id="2" name="タイトル 1"/>
          <p:cNvSpPr>
            <a:spLocks noGrp="1"/>
          </p:cNvSpPr>
          <p:nvPr>
            <p:ph type="title"/>
          </p:nvPr>
        </p:nvSpPr>
        <p:spPr>
          <a:xfrm>
            <a:off x="254000" y="453231"/>
            <a:ext cx="7772400" cy="642938"/>
          </a:xfrm>
        </p:spPr>
        <p:txBody>
          <a:bodyPr>
            <a:normAutofit fontScale="90000"/>
          </a:bodyPr>
          <a:lstStyle/>
          <a:p>
            <a:r>
              <a:rPr lang="en-US" altLang="ja-JP" dirty="0" smtClean="0"/>
              <a:t>Maximum Spread</a:t>
            </a:r>
            <a:endParaRPr lang="ja-JP" altLang="en-US" dirty="0"/>
          </a:p>
        </p:txBody>
      </p:sp>
      <p:sp>
        <p:nvSpPr>
          <p:cNvPr id="3" name="コンテンツ プレースホルダ 2"/>
          <p:cNvSpPr>
            <a:spLocks noGrp="1"/>
          </p:cNvSpPr>
          <p:nvPr>
            <p:ph sz="quarter" idx="1"/>
          </p:nvPr>
        </p:nvSpPr>
        <p:spPr>
          <a:xfrm>
            <a:off x="127000" y="1096169"/>
            <a:ext cx="8788400" cy="4572000"/>
          </a:xfrm>
        </p:spPr>
        <p:txBody>
          <a:bodyPr/>
          <a:lstStyle/>
          <a:p>
            <a:r>
              <a:rPr lang="ja-JP" altLang="en-US" dirty="0" smtClean="0">
                <a:latin typeface="+mj-ea"/>
                <a:ea typeface="+mj-ea"/>
              </a:rPr>
              <a:t>支配されない集合の極端な解によって出来る</a:t>
            </a:r>
            <a:r>
              <a:rPr lang="en-US" altLang="ja-JP" dirty="0" err="1" smtClean="0">
                <a:latin typeface="+mj-ea"/>
                <a:ea typeface="+mj-ea"/>
              </a:rPr>
              <a:t>hyperbox</a:t>
            </a:r>
            <a:r>
              <a:rPr lang="ja-JP" altLang="en-US" dirty="0" smtClean="0">
                <a:latin typeface="+mj-ea"/>
                <a:ea typeface="+mj-ea"/>
              </a:rPr>
              <a:t>の対角線を測定</a:t>
            </a:r>
            <a:endParaRPr lang="en-US" altLang="ja-JP" dirty="0" smtClean="0">
              <a:latin typeface="+mj-ea"/>
              <a:ea typeface="+mj-ea"/>
            </a:endParaRPr>
          </a:p>
          <a:p>
            <a:endParaRPr lang="en-US" altLang="ja-JP" dirty="0" smtClean="0">
              <a:latin typeface="+mj-ea"/>
              <a:ea typeface="+mj-ea"/>
            </a:endParaRPr>
          </a:p>
          <a:p>
            <a:endParaRPr lang="en-US" altLang="ja-JP" dirty="0" smtClean="0">
              <a:latin typeface="+mj-ea"/>
              <a:ea typeface="+mj-ea"/>
            </a:endParaRPr>
          </a:p>
          <a:p>
            <a:endParaRPr lang="en-US" altLang="ja-JP" dirty="0" smtClean="0">
              <a:latin typeface="+mj-ea"/>
              <a:ea typeface="+mj-ea"/>
            </a:endParaRPr>
          </a:p>
          <a:p>
            <a:r>
              <a:rPr lang="en-US" altLang="ja-JP" dirty="0" smtClean="0">
                <a:latin typeface="+mj-ea"/>
                <a:ea typeface="+mj-ea"/>
              </a:rPr>
              <a:t>Metric</a:t>
            </a:r>
            <a:r>
              <a:rPr lang="ja-JP" altLang="en-US" dirty="0" smtClean="0">
                <a:latin typeface="+mj-ea"/>
                <a:ea typeface="+mj-ea"/>
              </a:rPr>
              <a:t>を標準的にする</a:t>
            </a:r>
            <a:endParaRPr lang="en-US" altLang="ja-JP" dirty="0" smtClean="0">
              <a:latin typeface="+mj-ea"/>
              <a:ea typeface="+mj-ea"/>
            </a:endParaRPr>
          </a:p>
          <a:p>
            <a:pPr>
              <a:buNone/>
            </a:pPr>
            <a:endParaRPr lang="en-US" altLang="ja-JP" dirty="0" smtClean="0">
              <a:latin typeface="+mj-ea"/>
              <a:ea typeface="+mj-ea"/>
            </a:endParaRPr>
          </a:p>
          <a:p>
            <a:pPr>
              <a:buNone/>
            </a:pPr>
            <a:endParaRPr lang="en-US" altLang="ja-JP" dirty="0" smtClean="0">
              <a:latin typeface="+mj-ea"/>
              <a:ea typeface="+mj-ea"/>
            </a:endParaRPr>
          </a:p>
          <a:p>
            <a:endParaRPr lang="ja-JP" altLang="en-US" dirty="0">
              <a:latin typeface="+mj-ea"/>
              <a:ea typeface="+mj-ea"/>
            </a:endParaRPr>
          </a:p>
        </p:txBody>
      </p:sp>
      <p:graphicFrame>
        <p:nvGraphicFramePr>
          <p:cNvPr id="29698" name="Object 2"/>
          <p:cNvGraphicFramePr>
            <a:graphicFrameLocks noChangeAspect="1"/>
          </p:cNvGraphicFramePr>
          <p:nvPr/>
        </p:nvGraphicFramePr>
        <p:xfrm>
          <a:off x="1639888" y="2165350"/>
          <a:ext cx="3078162" cy="885825"/>
        </p:xfrm>
        <a:graphic>
          <a:graphicData uri="http://schemas.openxmlformats.org/presentationml/2006/ole">
            <p:oleObj spid="_x0000_s29698" name="数式" r:id="rId4" imgW="1765300" imgH="508000" progId="Equation.3">
              <p:embed/>
            </p:oleObj>
          </a:graphicData>
        </a:graphic>
      </p:graphicFrame>
      <p:graphicFrame>
        <p:nvGraphicFramePr>
          <p:cNvPr id="29699" name="Object 3"/>
          <p:cNvGraphicFramePr>
            <a:graphicFrameLocks noChangeAspect="1"/>
          </p:cNvGraphicFramePr>
          <p:nvPr/>
        </p:nvGraphicFramePr>
        <p:xfrm>
          <a:off x="1589088" y="4089400"/>
          <a:ext cx="3598862" cy="873125"/>
        </p:xfrm>
        <a:graphic>
          <a:graphicData uri="http://schemas.openxmlformats.org/presentationml/2006/ole">
            <p:oleObj spid="_x0000_s29699" name="数式" r:id="rId5" imgW="2247900" imgH="546100" progId="Equation.3">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9" name="図 8" descr="img026.png"/>
          <p:cNvPicPr>
            <a:picLocks noChangeAspect="1"/>
          </p:cNvPicPr>
          <p:nvPr/>
        </p:nvPicPr>
        <p:blipFill>
          <a:blip r:embed="rId3"/>
          <a:srcRect l="10683" t="26347" r="13910"/>
          <a:stretch>
            <a:fillRect/>
          </a:stretch>
        </p:blipFill>
        <p:spPr>
          <a:xfrm>
            <a:off x="927099" y="5637211"/>
            <a:ext cx="5703887" cy="390525"/>
          </a:xfrm>
          <a:prstGeom prst="rect">
            <a:avLst/>
          </a:prstGeom>
        </p:spPr>
      </p:pic>
      <p:pic>
        <p:nvPicPr>
          <p:cNvPr id="10" name="図 9" descr="img013.png"/>
          <p:cNvPicPr>
            <a:picLocks noChangeAspect="1"/>
          </p:cNvPicPr>
          <p:nvPr/>
        </p:nvPicPr>
        <p:blipFill>
          <a:blip r:embed="rId4"/>
          <a:stretch>
            <a:fillRect/>
          </a:stretch>
        </p:blipFill>
        <p:spPr>
          <a:xfrm>
            <a:off x="4927599" y="958849"/>
            <a:ext cx="4067175" cy="2193925"/>
          </a:xfrm>
          <a:prstGeom prst="rect">
            <a:avLst/>
          </a:prstGeom>
        </p:spPr>
      </p:pic>
      <p:pic>
        <p:nvPicPr>
          <p:cNvPr id="7" name="図 6" descr="img024.png"/>
          <p:cNvPicPr>
            <a:picLocks noChangeAspect="1"/>
          </p:cNvPicPr>
          <p:nvPr/>
        </p:nvPicPr>
        <p:blipFill>
          <a:blip r:embed="rId5"/>
          <a:srcRect l="13687" r="22782"/>
          <a:stretch>
            <a:fillRect/>
          </a:stretch>
        </p:blipFill>
        <p:spPr>
          <a:xfrm>
            <a:off x="939799" y="2986088"/>
            <a:ext cx="4546600" cy="768350"/>
          </a:xfrm>
          <a:prstGeom prst="rect">
            <a:avLst/>
          </a:prstGeom>
        </p:spPr>
      </p:pic>
      <p:sp>
        <p:nvSpPr>
          <p:cNvPr id="2" name="タイトル 1"/>
          <p:cNvSpPr>
            <a:spLocks noGrp="1"/>
          </p:cNvSpPr>
          <p:nvPr>
            <p:ph type="title"/>
          </p:nvPr>
        </p:nvSpPr>
        <p:spPr>
          <a:xfrm>
            <a:off x="204787" y="510381"/>
            <a:ext cx="7772400" cy="604838"/>
          </a:xfrm>
        </p:spPr>
        <p:txBody>
          <a:bodyPr>
            <a:normAutofit fontScale="90000"/>
          </a:bodyPr>
          <a:lstStyle/>
          <a:p>
            <a:r>
              <a:rPr lang="en-US" altLang="ja-JP" dirty="0" smtClean="0"/>
              <a:t>Chi-Square-Like Deviation Measure</a:t>
            </a:r>
            <a:endParaRPr lang="ja-JP" altLang="en-US" dirty="0"/>
          </a:p>
        </p:txBody>
      </p:sp>
      <p:sp>
        <p:nvSpPr>
          <p:cNvPr id="3" name="コンテンツ プレースホルダ 2"/>
          <p:cNvSpPr>
            <a:spLocks noGrp="1"/>
          </p:cNvSpPr>
          <p:nvPr>
            <p:ph sz="quarter" idx="1"/>
          </p:nvPr>
        </p:nvSpPr>
        <p:spPr>
          <a:xfrm>
            <a:off x="227012" y="1115218"/>
            <a:ext cx="8767762" cy="5279231"/>
          </a:xfrm>
        </p:spPr>
        <p:txBody>
          <a:bodyPr/>
          <a:lstStyle/>
          <a:p>
            <a:r>
              <a:rPr lang="ja-JP" altLang="en-US" dirty="0" smtClean="0">
                <a:latin typeface="+mj-ea"/>
                <a:ea typeface="+mj-ea"/>
              </a:rPr>
              <a:t>理想的な集合は</a:t>
            </a:r>
            <a:r>
              <a:rPr lang="en-US" altLang="ja-JP" dirty="0" err="1" smtClean="0">
                <a:latin typeface="+mj-ea"/>
                <a:ea typeface="+mj-ea"/>
              </a:rPr>
              <a:t>χ</a:t>
            </a:r>
            <a:r>
              <a:rPr lang="en-US" altLang="ja-JP" dirty="0" smtClean="0">
                <a:latin typeface="+mj-ea"/>
                <a:ea typeface="+mj-ea"/>
              </a:rPr>
              <a:t>-</a:t>
            </a:r>
            <a:r>
              <a:rPr lang="ja-JP" altLang="en-US" dirty="0" smtClean="0">
                <a:latin typeface="+mj-ea"/>
                <a:ea typeface="+mj-ea"/>
              </a:rPr>
              <a:t>正方形で計測</a:t>
            </a:r>
            <a:endParaRPr lang="en-US" altLang="ja-JP" dirty="0" smtClean="0">
              <a:latin typeface="+mj-ea"/>
              <a:ea typeface="+mj-ea"/>
            </a:endParaRPr>
          </a:p>
          <a:p>
            <a:endParaRPr lang="en-US" altLang="ja-JP" dirty="0" smtClean="0">
              <a:latin typeface="+mj-ea"/>
              <a:ea typeface="+mj-ea"/>
            </a:endParaRPr>
          </a:p>
          <a:p>
            <a:endParaRPr lang="en-US" altLang="ja-JP" dirty="0" smtClean="0">
              <a:latin typeface="+mj-ea"/>
              <a:ea typeface="+mj-ea"/>
            </a:endParaRPr>
          </a:p>
          <a:p>
            <a:r>
              <a:rPr lang="ja-JP" altLang="en-US" dirty="0" smtClean="0">
                <a:latin typeface="+mj-ea"/>
                <a:ea typeface="+mj-ea"/>
              </a:rPr>
              <a:t>解の理想的な数と分散の計算</a:t>
            </a:r>
            <a:endParaRPr lang="en-US" altLang="ja-JP" dirty="0" smtClean="0">
              <a:latin typeface="+mj-ea"/>
              <a:ea typeface="+mj-ea"/>
            </a:endParaRPr>
          </a:p>
          <a:p>
            <a:endParaRPr lang="en-US" altLang="ja-JP" dirty="0" smtClean="0">
              <a:latin typeface="+mj-ea"/>
              <a:ea typeface="+mj-ea"/>
            </a:endParaRPr>
          </a:p>
          <a:p>
            <a:endParaRPr lang="en-US" altLang="ja-JP" dirty="0" smtClean="0">
              <a:latin typeface="+mj-ea"/>
              <a:ea typeface="+mj-ea"/>
            </a:endParaRPr>
          </a:p>
          <a:p>
            <a:r>
              <a:rPr lang="en-US" altLang="ja-JP" dirty="0" smtClean="0">
                <a:latin typeface="+mj-ea"/>
                <a:ea typeface="+mj-ea"/>
              </a:rPr>
              <a:t>Figure190</a:t>
            </a:r>
            <a:r>
              <a:rPr lang="ja-JP" altLang="en-US" dirty="0" smtClean="0">
                <a:latin typeface="+mj-ea"/>
                <a:ea typeface="+mj-ea"/>
              </a:rPr>
              <a:t>で実際に計算</a:t>
            </a:r>
            <a:endParaRPr lang="en-US" altLang="ja-JP" dirty="0" smtClean="0">
              <a:latin typeface="+mj-ea"/>
              <a:ea typeface="+mj-ea"/>
            </a:endParaRPr>
          </a:p>
          <a:p>
            <a:pPr lvl="1"/>
            <a:r>
              <a:rPr lang="ja-JP" altLang="en-US" dirty="0" smtClean="0">
                <a:latin typeface="+mj-ea"/>
                <a:ea typeface="+mj-ea"/>
              </a:rPr>
              <a:t>支配されていない集合　　　</a:t>
            </a:r>
            <a:r>
              <a:rPr lang="en-US" altLang="ja-JP" dirty="0" smtClean="0">
                <a:latin typeface="+mj-ea"/>
                <a:ea typeface="+mj-ea"/>
              </a:rPr>
              <a:t> </a:t>
            </a:r>
            <a:r>
              <a:rPr lang="ja-JP" altLang="en-US" dirty="0" smtClean="0">
                <a:latin typeface="+mj-ea"/>
                <a:ea typeface="+mj-ea"/>
              </a:rPr>
              <a:t>、５個のパレート最適解に近い解　　　</a:t>
            </a:r>
            <a:r>
              <a:rPr lang="en-US" altLang="ja-JP" dirty="0" smtClean="0">
                <a:latin typeface="+mj-ea"/>
                <a:ea typeface="+mj-ea"/>
              </a:rPr>
              <a:t> </a:t>
            </a:r>
            <a:r>
              <a:rPr lang="ja-JP" altLang="en-US" dirty="0" smtClean="0">
                <a:latin typeface="+mj-ea"/>
                <a:ea typeface="+mj-ea"/>
              </a:rPr>
              <a:t>、よって　　　　　、　</a:t>
            </a:r>
            <a:endParaRPr lang="en-US" altLang="ja-JP" dirty="0" smtClean="0">
              <a:latin typeface="+mj-ea"/>
              <a:ea typeface="+mj-ea"/>
            </a:endParaRPr>
          </a:p>
          <a:p>
            <a:endParaRPr lang="ja-JP" altLang="en-US" dirty="0">
              <a:latin typeface="+mj-ea"/>
              <a:ea typeface="+mj-ea"/>
            </a:endParaRPr>
          </a:p>
        </p:txBody>
      </p:sp>
      <p:graphicFrame>
        <p:nvGraphicFramePr>
          <p:cNvPr id="23554" name="Object 2"/>
          <p:cNvGraphicFramePr>
            <a:graphicFrameLocks noChangeAspect="1"/>
          </p:cNvGraphicFramePr>
          <p:nvPr/>
        </p:nvGraphicFramePr>
        <p:xfrm>
          <a:off x="1104900" y="1647824"/>
          <a:ext cx="1811337" cy="788988"/>
        </p:xfrm>
        <a:graphic>
          <a:graphicData uri="http://schemas.openxmlformats.org/presentationml/2006/ole">
            <p:oleObj spid="_x0000_s23554" name="数式" r:id="rId6" imgW="1193800" imgH="520700" progId="Equation.3">
              <p:embed/>
            </p:oleObj>
          </a:graphicData>
        </a:graphic>
      </p:graphicFrame>
      <p:pic>
        <p:nvPicPr>
          <p:cNvPr id="8" name="図 7" descr="img025.png"/>
          <p:cNvPicPr>
            <a:picLocks noChangeAspect="1"/>
          </p:cNvPicPr>
          <p:nvPr/>
        </p:nvPicPr>
        <p:blipFill>
          <a:blip r:embed="rId7"/>
          <a:stretch>
            <a:fillRect/>
          </a:stretch>
        </p:blipFill>
        <p:spPr>
          <a:xfrm>
            <a:off x="873123" y="5842000"/>
            <a:ext cx="6107957" cy="808037"/>
          </a:xfrm>
          <a:prstGeom prst="rect">
            <a:avLst/>
          </a:prstGeom>
        </p:spPr>
      </p:pic>
      <p:graphicFrame>
        <p:nvGraphicFramePr>
          <p:cNvPr id="11" name="オブジェクト 10"/>
          <p:cNvGraphicFramePr>
            <a:graphicFrameLocks noChangeAspect="1"/>
          </p:cNvGraphicFramePr>
          <p:nvPr/>
        </p:nvGraphicFramePr>
        <p:xfrm>
          <a:off x="3494087" y="1622424"/>
          <a:ext cx="1992312" cy="928688"/>
        </p:xfrm>
        <a:graphic>
          <a:graphicData uri="http://schemas.openxmlformats.org/presentationml/2006/ole">
            <p:oleObj spid="_x0000_s23557" name="数式" r:id="rId8" imgW="1117600" imgH="520700" progId="Equation.3">
              <p:embed/>
            </p:oleObj>
          </a:graphicData>
        </a:graphic>
      </p:graphicFrame>
      <p:graphicFrame>
        <p:nvGraphicFramePr>
          <p:cNvPr id="12" name="オブジェクト 11"/>
          <p:cNvGraphicFramePr>
            <a:graphicFrameLocks noChangeAspect="1"/>
          </p:cNvGraphicFramePr>
          <p:nvPr/>
        </p:nvGraphicFramePr>
        <p:xfrm>
          <a:off x="3928002" y="4419600"/>
          <a:ext cx="1037697" cy="420688"/>
        </p:xfrm>
        <a:graphic>
          <a:graphicData uri="http://schemas.openxmlformats.org/presentationml/2006/ole">
            <p:oleObj spid="_x0000_s23558" name="数式" r:id="rId9" imgW="469900" imgH="190500" progId="Equation.3">
              <p:embed/>
            </p:oleObj>
          </a:graphicData>
        </a:graphic>
      </p:graphicFrame>
      <p:graphicFrame>
        <p:nvGraphicFramePr>
          <p:cNvPr id="13" name="オブジェクト 12"/>
          <p:cNvGraphicFramePr>
            <a:graphicFrameLocks noChangeAspect="1"/>
          </p:cNvGraphicFramePr>
          <p:nvPr/>
        </p:nvGraphicFramePr>
        <p:xfrm>
          <a:off x="1790381" y="4827588"/>
          <a:ext cx="965838" cy="371476"/>
        </p:xfrm>
        <a:graphic>
          <a:graphicData uri="http://schemas.openxmlformats.org/presentationml/2006/ole">
            <p:oleObj spid="_x0000_s23559" name="数式" r:id="rId10" imgW="495300" imgH="190500" progId="Equation.3">
              <p:embed/>
            </p:oleObj>
          </a:graphicData>
        </a:graphic>
      </p:graphicFrame>
      <p:graphicFrame>
        <p:nvGraphicFramePr>
          <p:cNvPr id="14" name="オブジェクト 13"/>
          <p:cNvGraphicFramePr>
            <a:graphicFrameLocks noChangeAspect="1"/>
          </p:cNvGraphicFramePr>
          <p:nvPr/>
        </p:nvGraphicFramePr>
        <p:xfrm>
          <a:off x="4083050" y="4840288"/>
          <a:ext cx="1440462" cy="377826"/>
        </p:xfrm>
        <a:graphic>
          <a:graphicData uri="http://schemas.openxmlformats.org/presentationml/2006/ole">
            <p:oleObj spid="_x0000_s23560" name="数式" r:id="rId11" imgW="774700" imgH="203200" progId="Equation.3">
              <p:embed/>
            </p:oleObj>
          </a:graphicData>
        </a:graphic>
      </p:graphicFrame>
      <p:graphicFrame>
        <p:nvGraphicFramePr>
          <p:cNvPr id="15" name="オブジェクト 14"/>
          <p:cNvGraphicFramePr>
            <a:graphicFrameLocks noChangeAspect="1"/>
          </p:cNvGraphicFramePr>
          <p:nvPr/>
        </p:nvGraphicFramePr>
        <p:xfrm>
          <a:off x="5807073" y="4840288"/>
          <a:ext cx="755652" cy="377826"/>
        </p:xfrm>
        <a:graphic>
          <a:graphicData uri="http://schemas.openxmlformats.org/presentationml/2006/ole">
            <p:oleObj spid="_x0000_s23561" name="数式" r:id="rId12" imgW="406400" imgH="203200" progId="Equation.3">
              <p:embed/>
            </p:oleObj>
          </a:graphicData>
        </a:graphic>
      </p:graphicFrame>
      <p:graphicFrame>
        <p:nvGraphicFramePr>
          <p:cNvPr id="16" name="オブジェクト 15"/>
          <p:cNvGraphicFramePr>
            <a:graphicFrameLocks noChangeAspect="1"/>
          </p:cNvGraphicFramePr>
          <p:nvPr/>
        </p:nvGraphicFramePr>
        <p:xfrm>
          <a:off x="836133" y="5218114"/>
          <a:ext cx="3840172" cy="390526"/>
        </p:xfrm>
        <a:graphic>
          <a:graphicData uri="http://schemas.openxmlformats.org/presentationml/2006/ole">
            <p:oleObj spid="_x0000_s23562" name="数式" r:id="rId13" imgW="2247900" imgH="228600" progId="Equation.3">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タイトル 1"/>
          <p:cNvSpPr txBox="1">
            <a:spLocks/>
          </p:cNvSpPr>
          <p:nvPr/>
        </p:nvSpPr>
        <p:spPr>
          <a:xfrm>
            <a:off x="177800" y="2400300"/>
            <a:ext cx="8763000" cy="1143000"/>
          </a:xfrm>
          <a:prstGeom prst="rect">
            <a:avLst/>
          </a:prstGeom>
        </p:spPr>
        <p:txBody>
          <a:bodyPr bIns="91440" anchor="b" anchorCtr="0">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4000" b="0" i="0" u="none" strike="noStrike" kern="1200" cap="none" spc="0" normalizeH="0" baseline="0" noProof="0" dirty="0" smtClean="0">
                <a:ln>
                  <a:noFill/>
                </a:ln>
                <a:solidFill>
                  <a:schemeClr val="tx2"/>
                </a:solidFill>
                <a:effectLst/>
                <a:uLnTx/>
                <a:uFillTx/>
                <a:latin typeface="+mj-lt"/>
                <a:ea typeface="+mj-ea"/>
                <a:cs typeface="+mj-cs"/>
              </a:rPr>
              <a:t>8.2.3 </a:t>
            </a:r>
            <a:br>
              <a:rPr kumimoji="1" lang="en-US" altLang="ja-JP" sz="4000" b="0" i="0" u="none" strike="noStrike" kern="1200" cap="none" spc="0" normalizeH="0" baseline="0" noProof="0" dirty="0" smtClean="0">
                <a:ln>
                  <a:noFill/>
                </a:ln>
                <a:solidFill>
                  <a:schemeClr val="tx2"/>
                </a:solidFill>
                <a:effectLst/>
                <a:uLnTx/>
                <a:uFillTx/>
                <a:latin typeface="+mj-lt"/>
                <a:ea typeface="+mj-ea"/>
                <a:cs typeface="+mj-cs"/>
              </a:rPr>
            </a:br>
            <a:r>
              <a:rPr kumimoji="1" lang="en-US" altLang="ja-JP" sz="4000" b="0" i="0" u="none" strike="noStrike" kern="1200" cap="none" spc="0" normalizeH="0" baseline="0" noProof="0" dirty="0" smtClean="0">
                <a:ln>
                  <a:noFill/>
                </a:ln>
                <a:solidFill>
                  <a:schemeClr val="tx2"/>
                </a:solidFill>
                <a:effectLst/>
                <a:uLnTx/>
                <a:uFillTx/>
                <a:latin typeface="+mj-lt"/>
                <a:ea typeface="+mj-ea"/>
                <a:cs typeface="+mj-cs"/>
              </a:rPr>
              <a:t>Metrics Evaluating Closeness and Diversity</a:t>
            </a:r>
            <a:endParaRPr kumimoji="1" lang="ja-JP" altLang="en-US" sz="4000" b="0" i="0" u="none" strike="noStrike" kern="1200" cap="none" spc="0" normalizeH="0" baseline="0" noProof="0" dirty="0">
              <a:ln>
                <a:noFill/>
              </a:ln>
              <a:solidFill>
                <a:schemeClr val="tx2"/>
              </a:solidFill>
              <a:effectLst/>
              <a:uLnTx/>
              <a:uFillTx/>
              <a:latin typeface="+mj-lt"/>
              <a:ea typeface="+mj-ea"/>
              <a:cs typeface="+mj-cs"/>
            </a:endParaRPr>
          </a:p>
        </p:txBody>
      </p:sp>
      <p:pic>
        <p:nvPicPr>
          <p:cNvPr id="7" name="図 6" descr="MM900040911.GIF"/>
          <p:cNvPicPr>
            <a:picLocks noChangeAspect="1"/>
          </p:cNvPicPr>
          <p:nvPr/>
        </p:nvPicPr>
        <p:blipFill>
          <a:blip r:embed="rId3"/>
          <a:stretch>
            <a:fillRect/>
          </a:stretch>
        </p:blipFill>
        <p:spPr>
          <a:xfrm>
            <a:off x="901700" y="4144962"/>
            <a:ext cx="863600" cy="170992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8" name="図 7" descr="img014.png"/>
          <p:cNvPicPr>
            <a:picLocks noChangeAspect="1"/>
          </p:cNvPicPr>
          <p:nvPr/>
        </p:nvPicPr>
        <p:blipFill>
          <a:blip r:embed="rId4"/>
          <a:stretch>
            <a:fillRect/>
          </a:stretch>
        </p:blipFill>
        <p:spPr>
          <a:xfrm>
            <a:off x="4752975" y="1452562"/>
            <a:ext cx="4221753" cy="2573337"/>
          </a:xfrm>
          <a:prstGeom prst="rect">
            <a:avLst/>
          </a:prstGeom>
        </p:spPr>
      </p:pic>
      <p:sp>
        <p:nvSpPr>
          <p:cNvPr id="3" name="コンテンツ プレースホルダ 2"/>
          <p:cNvSpPr>
            <a:spLocks noGrp="1"/>
          </p:cNvSpPr>
          <p:nvPr>
            <p:ph sz="quarter" idx="1"/>
          </p:nvPr>
        </p:nvSpPr>
        <p:spPr>
          <a:xfrm>
            <a:off x="241300" y="930276"/>
            <a:ext cx="7772400" cy="5775324"/>
          </a:xfrm>
        </p:spPr>
        <p:txBody>
          <a:bodyPr/>
          <a:lstStyle/>
          <a:p>
            <a:r>
              <a:rPr lang="en-US" altLang="ja-JP" dirty="0" err="1" smtClean="0">
                <a:latin typeface="+mj-ea"/>
                <a:ea typeface="+mj-ea"/>
              </a:rPr>
              <a:t>hypervolume</a:t>
            </a:r>
            <a:r>
              <a:rPr lang="ja-JP" altLang="en-US" dirty="0" smtClean="0">
                <a:latin typeface="+mj-ea"/>
                <a:ea typeface="+mj-ea"/>
              </a:rPr>
              <a:t>の計算</a:t>
            </a:r>
            <a:endParaRPr lang="en-US" altLang="ja-JP" dirty="0" smtClean="0">
              <a:latin typeface="+mj-ea"/>
              <a:ea typeface="+mj-ea"/>
            </a:endParaRPr>
          </a:p>
          <a:p>
            <a:endParaRPr lang="en-US" altLang="ja-JP" dirty="0" smtClean="0">
              <a:latin typeface="+mj-ea"/>
              <a:ea typeface="+mj-ea"/>
            </a:endParaRPr>
          </a:p>
          <a:p>
            <a:endParaRPr lang="en-US" altLang="ja-JP" dirty="0" smtClean="0">
              <a:latin typeface="+mj-ea"/>
              <a:ea typeface="+mj-ea"/>
            </a:endParaRPr>
          </a:p>
          <a:p>
            <a:endParaRPr lang="en-US" altLang="ja-JP" dirty="0" smtClean="0">
              <a:latin typeface="+mj-ea"/>
              <a:ea typeface="+mj-ea"/>
            </a:endParaRPr>
          </a:p>
          <a:p>
            <a:endParaRPr lang="en-US" altLang="ja-JP" dirty="0" smtClean="0">
              <a:latin typeface="+mj-ea"/>
              <a:ea typeface="+mj-ea"/>
            </a:endParaRPr>
          </a:p>
          <a:p>
            <a:r>
              <a:rPr lang="en-US" altLang="ja-JP" dirty="0" smtClean="0">
                <a:latin typeface="+mj-ea"/>
                <a:ea typeface="+mj-ea"/>
              </a:rPr>
              <a:t>Figure187</a:t>
            </a:r>
            <a:r>
              <a:rPr lang="ja-JP" altLang="en-US" dirty="0" smtClean="0">
                <a:latin typeface="+mj-ea"/>
                <a:ea typeface="+mj-ea"/>
              </a:rPr>
              <a:t>で実際に計算</a:t>
            </a:r>
            <a:endParaRPr lang="en-US" altLang="ja-JP" dirty="0" smtClean="0">
              <a:latin typeface="+mj-ea"/>
              <a:ea typeface="+mj-ea"/>
            </a:endParaRPr>
          </a:p>
          <a:p>
            <a:pPr lvl="1"/>
            <a:r>
              <a:rPr lang="ja-JP" altLang="en-US" dirty="0" smtClean="0">
                <a:latin typeface="+mj-ea"/>
                <a:ea typeface="+mj-ea"/>
              </a:rPr>
              <a:t>　　</a:t>
            </a:r>
            <a:r>
              <a:rPr lang="ja-JP" altLang="ja-JP" dirty="0" smtClean="0">
                <a:latin typeface="+mj-ea"/>
                <a:ea typeface="+mj-ea"/>
              </a:rPr>
              <a:t>　</a:t>
            </a:r>
            <a:r>
              <a:rPr lang="ja-JP" altLang="en-US" dirty="0" smtClean="0">
                <a:latin typeface="+mj-ea"/>
                <a:ea typeface="+mj-ea"/>
              </a:rPr>
              <a:t>　　　とする</a:t>
            </a:r>
            <a:endParaRPr lang="en-US" altLang="ja-JP" dirty="0" smtClean="0">
              <a:latin typeface="+mj-ea"/>
              <a:ea typeface="+mj-ea"/>
            </a:endParaRPr>
          </a:p>
          <a:p>
            <a:pPr lvl="1"/>
            <a:endParaRPr lang="en-US" altLang="ja-JP" dirty="0" smtClean="0">
              <a:latin typeface="+mj-ea"/>
              <a:ea typeface="+mj-ea"/>
            </a:endParaRPr>
          </a:p>
          <a:p>
            <a:pPr lvl="1"/>
            <a:endParaRPr lang="en-US" altLang="ja-JP" dirty="0" smtClean="0">
              <a:latin typeface="+mj-ea"/>
              <a:ea typeface="+mj-ea"/>
            </a:endParaRPr>
          </a:p>
          <a:p>
            <a:pPr lvl="1"/>
            <a:endParaRPr lang="en-US" altLang="ja-JP" dirty="0" smtClean="0">
              <a:latin typeface="+mj-ea"/>
              <a:ea typeface="+mj-ea"/>
            </a:endParaRPr>
          </a:p>
          <a:p>
            <a:pPr lvl="1"/>
            <a:r>
              <a:rPr lang="ja-JP" altLang="en-US" dirty="0" smtClean="0">
                <a:latin typeface="+mj-ea"/>
                <a:ea typeface="+mj-ea"/>
              </a:rPr>
              <a:t>Ｑと　</a:t>
            </a:r>
            <a:r>
              <a:rPr lang="en-US" altLang="ja-JP" dirty="0" smtClean="0">
                <a:latin typeface="+mj-ea"/>
                <a:ea typeface="+mj-ea"/>
              </a:rPr>
              <a:t> </a:t>
            </a:r>
            <a:r>
              <a:rPr lang="ja-JP" altLang="en-US" dirty="0" smtClean="0">
                <a:latin typeface="+mj-ea"/>
                <a:ea typeface="+mj-ea"/>
              </a:rPr>
              <a:t>のＨＶの比を</a:t>
            </a:r>
            <a:r>
              <a:rPr lang="en-US" altLang="ja-JP" dirty="0" smtClean="0">
                <a:latin typeface="+mj-ea"/>
                <a:ea typeface="+mj-ea"/>
              </a:rPr>
              <a:t>metric</a:t>
            </a:r>
            <a:r>
              <a:rPr lang="ja-JP" altLang="en-US" dirty="0" smtClean="0">
                <a:latin typeface="+mj-ea"/>
                <a:ea typeface="+mj-ea"/>
              </a:rPr>
              <a:t>のＨＶＲに使用</a:t>
            </a:r>
            <a:endParaRPr lang="en-US" altLang="ja-JP" dirty="0" smtClean="0">
              <a:latin typeface="+mj-ea"/>
              <a:ea typeface="+mj-ea"/>
            </a:endParaRPr>
          </a:p>
        </p:txBody>
      </p:sp>
      <p:sp>
        <p:nvSpPr>
          <p:cNvPr id="4" name="タイトル 1"/>
          <p:cNvSpPr txBox="1">
            <a:spLocks/>
          </p:cNvSpPr>
          <p:nvPr/>
        </p:nvSpPr>
        <p:spPr>
          <a:xfrm>
            <a:off x="241300" y="203200"/>
            <a:ext cx="7772400" cy="727076"/>
          </a:xfrm>
          <a:prstGeom prst="rect">
            <a:avLst/>
          </a:prstGeom>
        </p:spPr>
        <p:txBody>
          <a:bodyPr bIns="91440" anchor="b"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1" lang="en-US" altLang="ja-JP" sz="3600" b="0" i="0" u="none" strike="noStrike" kern="1200" cap="none" spc="0" normalizeH="0" baseline="0" noProof="0" dirty="0" err="1" smtClean="0">
                <a:ln>
                  <a:noFill/>
                </a:ln>
                <a:solidFill>
                  <a:schemeClr val="tx2"/>
                </a:solidFill>
                <a:effectLst/>
                <a:uLnTx/>
                <a:uFillTx/>
                <a:latin typeface="+mj-lt"/>
                <a:ea typeface="+mj-ea"/>
                <a:cs typeface="+mj-cs"/>
              </a:rPr>
              <a:t>Hypervolume</a:t>
            </a:r>
            <a:endParaRPr kumimoji="1" lang="ja-JP" altLang="en-US" sz="3600" b="0" i="0" u="none" strike="noStrike" kern="1200" cap="none" spc="0" normalizeH="0" baseline="0" noProof="0" dirty="0">
              <a:ln>
                <a:noFill/>
              </a:ln>
              <a:solidFill>
                <a:schemeClr val="tx2"/>
              </a:solidFill>
              <a:effectLst/>
              <a:uLnTx/>
              <a:uFillTx/>
              <a:latin typeface="+mj-lt"/>
              <a:ea typeface="+mj-ea"/>
              <a:cs typeface="+mj-cs"/>
            </a:endParaRPr>
          </a:p>
        </p:txBody>
      </p:sp>
      <p:graphicFrame>
        <p:nvGraphicFramePr>
          <p:cNvPr id="24578" name="Object 2"/>
          <p:cNvGraphicFramePr>
            <a:graphicFrameLocks noChangeAspect="1"/>
          </p:cNvGraphicFramePr>
          <p:nvPr/>
        </p:nvGraphicFramePr>
        <p:xfrm>
          <a:off x="3514726" y="865188"/>
          <a:ext cx="3100387" cy="625475"/>
        </p:xfrm>
        <a:graphic>
          <a:graphicData uri="http://schemas.openxmlformats.org/presentationml/2006/ole">
            <p:oleObj spid="_x0000_s24578" name="数式" r:id="rId5" imgW="1320800" imgH="266700" progId="Equation.3">
              <p:embed/>
            </p:oleObj>
          </a:graphicData>
        </a:graphic>
      </p:graphicFrame>
      <p:graphicFrame>
        <p:nvGraphicFramePr>
          <p:cNvPr id="24579" name="Object 3"/>
          <p:cNvGraphicFramePr>
            <a:graphicFrameLocks noChangeAspect="1"/>
          </p:cNvGraphicFramePr>
          <p:nvPr/>
        </p:nvGraphicFramePr>
        <p:xfrm>
          <a:off x="3406917" y="5910262"/>
          <a:ext cx="1979612" cy="795338"/>
        </p:xfrm>
        <a:graphic>
          <a:graphicData uri="http://schemas.openxmlformats.org/presentationml/2006/ole">
            <p:oleObj spid="_x0000_s24579" name="数式" r:id="rId6" imgW="1041400" imgH="419100" progId="Equation.3">
              <p:embed/>
            </p:oleObj>
          </a:graphicData>
        </a:graphic>
      </p:graphicFrame>
      <p:pic>
        <p:nvPicPr>
          <p:cNvPr id="9" name="図 8" descr="img015.png"/>
          <p:cNvPicPr>
            <a:picLocks noChangeAspect="1"/>
          </p:cNvPicPr>
          <p:nvPr/>
        </p:nvPicPr>
        <p:blipFill>
          <a:blip r:embed="rId7"/>
          <a:stretch>
            <a:fillRect/>
          </a:stretch>
        </p:blipFill>
        <p:spPr>
          <a:xfrm>
            <a:off x="935764" y="4202112"/>
            <a:ext cx="5175080" cy="1220788"/>
          </a:xfrm>
          <a:prstGeom prst="rect">
            <a:avLst/>
          </a:prstGeom>
        </p:spPr>
      </p:pic>
      <p:pic>
        <p:nvPicPr>
          <p:cNvPr id="10" name="図 9" descr="img005.png"/>
          <p:cNvPicPr>
            <a:picLocks noChangeAspect="1"/>
          </p:cNvPicPr>
          <p:nvPr/>
        </p:nvPicPr>
        <p:blipFill>
          <a:blip r:embed="rId8"/>
          <a:srcRect l="21811" r="22115" b="18196"/>
          <a:stretch>
            <a:fillRect/>
          </a:stretch>
        </p:blipFill>
        <p:spPr>
          <a:xfrm>
            <a:off x="1138964" y="1490663"/>
            <a:ext cx="2336800" cy="1821138"/>
          </a:xfrm>
          <a:prstGeom prst="rect">
            <a:avLst/>
          </a:prstGeom>
        </p:spPr>
      </p:pic>
      <p:graphicFrame>
        <p:nvGraphicFramePr>
          <p:cNvPr id="11" name="オブジェクト 10"/>
          <p:cNvGraphicFramePr>
            <a:graphicFrameLocks noChangeAspect="1"/>
          </p:cNvGraphicFramePr>
          <p:nvPr/>
        </p:nvGraphicFramePr>
        <p:xfrm>
          <a:off x="910364" y="3776662"/>
          <a:ext cx="1836153" cy="425450"/>
        </p:xfrm>
        <a:graphic>
          <a:graphicData uri="http://schemas.openxmlformats.org/presentationml/2006/ole">
            <p:oleObj spid="_x0000_s24580" name="数式" r:id="rId9" imgW="1041400" imgH="241300" progId="Equation.3">
              <p:embed/>
            </p:oleObj>
          </a:graphicData>
        </a:graphic>
      </p:graphicFrame>
      <p:graphicFrame>
        <p:nvGraphicFramePr>
          <p:cNvPr id="12" name="オブジェクト 11"/>
          <p:cNvGraphicFramePr>
            <a:graphicFrameLocks noChangeAspect="1"/>
          </p:cNvGraphicFramePr>
          <p:nvPr/>
        </p:nvGraphicFramePr>
        <p:xfrm>
          <a:off x="1460499" y="5486400"/>
          <a:ext cx="469901" cy="287162"/>
        </p:xfrm>
        <a:graphic>
          <a:graphicData uri="http://schemas.openxmlformats.org/presentationml/2006/ole">
            <p:oleObj spid="_x0000_s24581" name="数式" r:id="rId10" imgW="228600" imgH="139700" progId="Equation.3">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図 4" descr="img017.png"/>
          <p:cNvPicPr>
            <a:picLocks noChangeAspect="1"/>
          </p:cNvPicPr>
          <p:nvPr/>
        </p:nvPicPr>
        <p:blipFill>
          <a:blip r:embed="rId3"/>
          <a:srcRect r="49959"/>
          <a:stretch>
            <a:fillRect/>
          </a:stretch>
        </p:blipFill>
        <p:spPr>
          <a:xfrm>
            <a:off x="6473826" y="2728921"/>
            <a:ext cx="1807220" cy="1912666"/>
          </a:xfrm>
          <a:prstGeom prst="rect">
            <a:avLst/>
          </a:prstGeom>
        </p:spPr>
      </p:pic>
      <p:pic>
        <p:nvPicPr>
          <p:cNvPr id="4" name="図 3" descr="img016.png"/>
          <p:cNvPicPr>
            <a:picLocks noChangeAspect="1"/>
          </p:cNvPicPr>
          <p:nvPr/>
        </p:nvPicPr>
        <p:blipFill>
          <a:blip r:embed="rId4"/>
          <a:stretch>
            <a:fillRect/>
          </a:stretch>
        </p:blipFill>
        <p:spPr>
          <a:xfrm>
            <a:off x="5746739" y="812257"/>
            <a:ext cx="3024725" cy="1768185"/>
          </a:xfrm>
          <a:prstGeom prst="rect">
            <a:avLst/>
          </a:prstGeom>
        </p:spPr>
      </p:pic>
      <p:sp>
        <p:nvSpPr>
          <p:cNvPr id="2" name="タイトル 1"/>
          <p:cNvSpPr>
            <a:spLocks noGrp="1"/>
          </p:cNvSpPr>
          <p:nvPr>
            <p:ph type="title"/>
          </p:nvPr>
        </p:nvSpPr>
        <p:spPr>
          <a:xfrm>
            <a:off x="203200" y="266700"/>
            <a:ext cx="8724900" cy="592138"/>
          </a:xfrm>
        </p:spPr>
        <p:txBody>
          <a:bodyPr>
            <a:normAutofit fontScale="90000"/>
          </a:bodyPr>
          <a:lstStyle/>
          <a:p>
            <a:r>
              <a:rPr lang="en-US" altLang="ja-JP" dirty="0" smtClean="0"/>
              <a:t>Attainment Surface Based Statistical Metric</a:t>
            </a:r>
            <a:endParaRPr lang="ja-JP" altLang="en-US" dirty="0"/>
          </a:p>
        </p:txBody>
      </p:sp>
      <p:sp>
        <p:nvSpPr>
          <p:cNvPr id="3" name="コンテンツ プレースホルダ 2"/>
          <p:cNvSpPr>
            <a:spLocks noGrp="1"/>
          </p:cNvSpPr>
          <p:nvPr>
            <p:ph sz="quarter" idx="1"/>
          </p:nvPr>
        </p:nvSpPr>
        <p:spPr>
          <a:xfrm>
            <a:off x="203199" y="1003300"/>
            <a:ext cx="6118230" cy="5511800"/>
          </a:xfrm>
        </p:spPr>
        <p:txBody>
          <a:bodyPr>
            <a:normAutofit/>
          </a:bodyPr>
          <a:lstStyle/>
          <a:p>
            <a:r>
              <a:rPr lang="ja-JP" altLang="en-US" dirty="0" smtClean="0">
                <a:latin typeface="+mj-ea"/>
                <a:ea typeface="+mj-ea"/>
              </a:rPr>
              <a:t>発生している面は「到達面」という</a:t>
            </a:r>
            <a:endParaRPr lang="en-US" altLang="ja-JP" dirty="0" smtClean="0">
              <a:latin typeface="+mj-ea"/>
              <a:ea typeface="+mj-ea"/>
            </a:endParaRPr>
          </a:p>
          <a:p>
            <a:r>
              <a:rPr lang="ja-JP" altLang="en-US" dirty="0" smtClean="0">
                <a:latin typeface="+mj-ea"/>
                <a:ea typeface="+mj-ea"/>
              </a:rPr>
              <a:t>到達面は得られた解の集合と多様性を結合</a:t>
            </a:r>
            <a:endParaRPr lang="en-US" altLang="ja-JP" dirty="0" smtClean="0">
              <a:latin typeface="+mj-ea"/>
              <a:ea typeface="+mj-ea"/>
            </a:endParaRPr>
          </a:p>
          <a:p>
            <a:endParaRPr lang="en-US" altLang="ja-JP" dirty="0" smtClean="0">
              <a:latin typeface="+mj-ea"/>
              <a:ea typeface="+mj-ea"/>
            </a:endParaRPr>
          </a:p>
          <a:p>
            <a:r>
              <a:rPr lang="ja-JP" altLang="en-US" dirty="0" smtClean="0">
                <a:latin typeface="+mj-ea"/>
                <a:ea typeface="+mj-ea"/>
              </a:rPr>
              <a:t>２つのアルゴリズムを比較すると、パレート最適面に解が集まるのでどのアルゴリズムが良いのか分からなくなる</a:t>
            </a:r>
            <a:endParaRPr lang="en-US" altLang="ja-JP" dirty="0" smtClean="0">
              <a:latin typeface="+mj-ea"/>
              <a:ea typeface="+mj-ea"/>
            </a:endParaRPr>
          </a:p>
          <a:p>
            <a:endParaRPr lang="en-US" altLang="ja-JP" dirty="0" smtClean="0">
              <a:latin typeface="+mj-ea"/>
              <a:ea typeface="+mj-ea"/>
            </a:endParaRPr>
          </a:p>
          <a:p>
            <a:r>
              <a:rPr lang="ja-JP" altLang="en-US" dirty="0" smtClean="0">
                <a:latin typeface="+mj-ea"/>
                <a:ea typeface="+mj-ea"/>
              </a:rPr>
              <a:t>到達面を結ぶことで、いくつかのアルゴリズムの得られた支配されない面が明らか</a:t>
            </a:r>
            <a:endParaRPr lang="ja-JP" altLang="en-US" dirty="0">
              <a:latin typeface="+mj-ea"/>
              <a:ea typeface="+mj-ea"/>
            </a:endParaRPr>
          </a:p>
        </p:txBody>
      </p:sp>
      <p:pic>
        <p:nvPicPr>
          <p:cNvPr id="7" name="図 6" descr="img017.png"/>
          <p:cNvPicPr>
            <a:picLocks noChangeAspect="1"/>
          </p:cNvPicPr>
          <p:nvPr/>
        </p:nvPicPr>
        <p:blipFill>
          <a:blip r:embed="rId3"/>
          <a:srcRect l="49581"/>
          <a:stretch>
            <a:fillRect/>
          </a:stretch>
        </p:blipFill>
        <p:spPr>
          <a:xfrm>
            <a:off x="6490759" y="4802196"/>
            <a:ext cx="1820889" cy="191266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1" name="コンテンツ プレースホルダ 10" descr="img019.png"/>
          <p:cNvPicPr>
            <a:picLocks noGrp="1" noChangeAspect="1"/>
          </p:cNvPicPr>
          <p:nvPr>
            <p:ph sz="quarter" idx="1"/>
          </p:nvPr>
        </p:nvPicPr>
        <p:blipFill>
          <a:blip r:embed="rId4"/>
          <a:srcRect t="-12" r="3191" b="2572"/>
          <a:stretch>
            <a:fillRect/>
          </a:stretch>
        </p:blipFill>
        <p:spPr>
          <a:xfrm>
            <a:off x="5213350" y="3613376"/>
            <a:ext cx="3714750" cy="2266723"/>
          </a:xfrm>
        </p:spPr>
      </p:pic>
      <p:pic>
        <p:nvPicPr>
          <p:cNvPr id="8" name="図 7" descr="img018.png"/>
          <p:cNvPicPr>
            <a:picLocks noChangeAspect="1"/>
          </p:cNvPicPr>
          <p:nvPr/>
        </p:nvPicPr>
        <p:blipFill>
          <a:blip r:embed="rId5"/>
          <a:stretch>
            <a:fillRect/>
          </a:stretch>
        </p:blipFill>
        <p:spPr>
          <a:xfrm>
            <a:off x="5117040" y="740307"/>
            <a:ext cx="3895725" cy="2273300"/>
          </a:xfrm>
          <a:prstGeom prst="rect">
            <a:avLst/>
          </a:prstGeom>
        </p:spPr>
      </p:pic>
      <p:sp>
        <p:nvSpPr>
          <p:cNvPr id="10" name="タイトル 1"/>
          <p:cNvSpPr>
            <a:spLocks noGrp="1"/>
          </p:cNvSpPr>
          <p:nvPr>
            <p:ph type="title"/>
          </p:nvPr>
        </p:nvSpPr>
        <p:spPr>
          <a:xfrm>
            <a:off x="203200" y="266700"/>
            <a:ext cx="8724900" cy="592138"/>
          </a:xfrm>
        </p:spPr>
        <p:txBody>
          <a:bodyPr>
            <a:normAutofit fontScale="90000"/>
          </a:bodyPr>
          <a:lstStyle/>
          <a:p>
            <a:r>
              <a:rPr lang="en-US" altLang="ja-JP" smtClean="0"/>
              <a:t>Attainment Surface Based Statistical Metric</a:t>
            </a:r>
            <a:endParaRPr lang="ja-JP" altLang="en-US" dirty="0"/>
          </a:p>
        </p:txBody>
      </p:sp>
      <p:sp>
        <p:nvSpPr>
          <p:cNvPr id="15" name="コンテンツ プレースホルダ 2"/>
          <p:cNvSpPr txBox="1">
            <a:spLocks/>
          </p:cNvSpPr>
          <p:nvPr/>
        </p:nvSpPr>
        <p:spPr>
          <a:xfrm>
            <a:off x="203199" y="1202267"/>
            <a:ext cx="5842001" cy="5312833"/>
          </a:xfrm>
          <a:prstGeom prst="rect">
            <a:avLst/>
          </a:prstGeom>
        </p:spPr>
        <p:txBody>
          <a:bodyPr vert="horz">
            <a:normAutofit lnSpcReduction="10000"/>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ja-JP" altLang="en-US" sz="2600" dirty="0" smtClean="0">
                <a:latin typeface="+mj-ea"/>
                <a:ea typeface="+mj-ea"/>
              </a:rPr>
              <a:t>３つの結んだ到達面に任意の線ＡＢを引き、交点を利用して到達面の統計を見いだせる</a:t>
            </a:r>
            <a:endParaRPr lang="en-US" altLang="ja-JP" sz="2600" dirty="0" smtClean="0">
              <a:latin typeface="+mj-ea"/>
              <a:ea typeface="+mj-ea"/>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endParaRPr lang="en-US" altLang="ja-JP" sz="2600" dirty="0" smtClean="0">
              <a:latin typeface="+mj-ea"/>
              <a:ea typeface="+mj-ea"/>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ja-JP" altLang="en-US" sz="2600" dirty="0" smtClean="0">
                <a:latin typeface="+mj-ea"/>
                <a:ea typeface="+mj-ea"/>
              </a:rPr>
              <a:t>Ｋ個のアルゴリズムを比較するための</a:t>
            </a:r>
            <a:r>
              <a:rPr lang="en-US" altLang="ja-JP" sz="2600" dirty="0" err="1" smtClean="0">
                <a:latin typeface="+mj-ea"/>
                <a:ea typeface="+mj-ea"/>
              </a:rPr>
              <a:t>metric[Knowles</a:t>
            </a:r>
            <a:r>
              <a:rPr lang="en-US" altLang="ja-JP" sz="2600" dirty="0" smtClean="0">
                <a:latin typeface="+mj-ea"/>
                <a:ea typeface="+mj-ea"/>
              </a:rPr>
              <a:t> and Corne,2000]</a:t>
            </a:r>
          </a:p>
          <a:p>
            <a:pPr marL="971550" lvl="1" indent="-514350" defTabSz="914400">
              <a:spcBef>
                <a:spcPts val="580"/>
              </a:spcBef>
              <a:buClr>
                <a:schemeClr val="accent1"/>
              </a:buClr>
              <a:buSzPct val="85000"/>
              <a:buFont typeface="+mj-lt"/>
              <a:buAutoNum type="arabicParenR"/>
            </a:pPr>
            <a:r>
              <a:rPr lang="ja-JP" altLang="en-US" sz="2400" dirty="0" smtClean="0">
                <a:latin typeface="+mj-ea"/>
                <a:ea typeface="+mj-ea"/>
              </a:rPr>
              <a:t>アルゴリズムＫが他のアルゴリズムに打ち負かされなかったという信頼</a:t>
            </a:r>
            <a:r>
              <a:rPr lang="ja-JP" altLang="en-US" sz="2400" dirty="0" smtClean="0">
                <a:latin typeface="+mj-ea"/>
                <a:ea typeface="+mj-ea"/>
              </a:rPr>
              <a:t>水準</a:t>
            </a:r>
            <a:r>
              <a:rPr lang="ja-JP" altLang="en-US" sz="2400" dirty="0" smtClean="0">
                <a:latin typeface="+mj-ea"/>
                <a:ea typeface="+mj-ea"/>
              </a:rPr>
              <a:t>を確信している領域の割合</a:t>
            </a:r>
            <a:endParaRPr lang="en-US" altLang="ja-JP" sz="2400" dirty="0" smtClean="0">
              <a:latin typeface="+mj-ea"/>
              <a:ea typeface="+mj-ea"/>
            </a:endParaRPr>
          </a:p>
          <a:p>
            <a:pPr marL="971550" lvl="1" indent="-514350" defTabSz="914400">
              <a:spcBef>
                <a:spcPts val="580"/>
              </a:spcBef>
              <a:buClr>
                <a:schemeClr val="accent1"/>
              </a:buClr>
              <a:buSzPct val="85000"/>
              <a:buFont typeface="+mj-lt"/>
              <a:buAutoNum type="arabicParenR"/>
            </a:pPr>
            <a:r>
              <a:rPr lang="ja-JP" altLang="en-US" sz="2400" dirty="0" smtClean="0">
                <a:latin typeface="+mj-ea"/>
                <a:ea typeface="+mj-ea"/>
              </a:rPr>
              <a:t>アルゴリズムが</a:t>
            </a:r>
            <a:r>
              <a:rPr lang="ja-JP" altLang="en-US" sz="2400" dirty="0" smtClean="0">
                <a:latin typeface="+mj-ea"/>
                <a:ea typeface="+mj-ea"/>
              </a:rPr>
              <a:t>他の全てのアルゴリズム</a:t>
            </a:r>
            <a:r>
              <a:rPr lang="en-US" altLang="ja-JP" sz="2400" dirty="0" smtClean="0">
                <a:latin typeface="+mj-ea"/>
                <a:ea typeface="+mj-ea"/>
              </a:rPr>
              <a:t>(</a:t>
            </a:r>
            <a:r>
              <a:rPr lang="ja-JP" altLang="en-US" sz="2400" dirty="0" smtClean="0">
                <a:latin typeface="+mj-ea"/>
                <a:ea typeface="+mj-ea"/>
              </a:rPr>
              <a:t>Ｋ</a:t>
            </a:r>
            <a:r>
              <a:rPr lang="en-US" altLang="ja-JP" sz="2400" dirty="0" smtClean="0">
                <a:latin typeface="+mj-ea"/>
                <a:ea typeface="+mj-ea"/>
              </a:rPr>
              <a:t>−</a:t>
            </a:r>
            <a:r>
              <a:rPr lang="ja-JP" altLang="en-US" sz="2400" dirty="0" smtClean="0">
                <a:latin typeface="+mj-ea"/>
                <a:ea typeface="+mj-ea"/>
              </a:rPr>
              <a:t>１</a:t>
            </a:r>
            <a:r>
              <a:rPr lang="en-US" altLang="ja-JP" sz="2400" dirty="0" smtClean="0">
                <a:latin typeface="+mj-ea"/>
                <a:ea typeface="+mj-ea"/>
              </a:rPr>
              <a:t>)</a:t>
            </a:r>
            <a:r>
              <a:rPr lang="ja-JP" altLang="en-US" sz="2400" dirty="0" smtClean="0">
                <a:latin typeface="+mj-ea"/>
                <a:ea typeface="+mj-ea"/>
              </a:rPr>
              <a:t>に打ち勝ったという信頼水準を確信している領域の割合</a:t>
            </a:r>
            <a:endParaRPr lang="en-US" altLang="ja-JP" sz="2400" dirty="0" smtClean="0">
              <a:latin typeface="+mj-ea"/>
              <a:ea typeface="+mj-ea"/>
            </a:endParaRPr>
          </a:p>
          <a:p>
            <a:pPr marL="971550" lvl="1" indent="-514350" defTabSz="914400">
              <a:spcBef>
                <a:spcPts val="580"/>
              </a:spcBef>
              <a:buClr>
                <a:schemeClr val="accent1"/>
              </a:buClr>
              <a:buSzPct val="85000"/>
              <a:buFont typeface="+mj-lt"/>
              <a:buAutoNum type="arabicParenR"/>
            </a:pPr>
            <a:endParaRPr lang="en-US" altLang="ja-JP" sz="2400" dirty="0" smtClean="0">
              <a:latin typeface="+mj-ea"/>
              <a:ea typeface="+mj-ea"/>
            </a:endParaRPr>
          </a:p>
          <a:p>
            <a:pPr marL="971550" lvl="1" indent="-514350" defTabSz="914400">
              <a:spcBef>
                <a:spcPts val="580"/>
              </a:spcBef>
              <a:buClr>
                <a:schemeClr val="accent1"/>
              </a:buClr>
              <a:buSzPct val="85000"/>
              <a:buFont typeface="+mj-lt"/>
              <a:buAutoNum type="arabicParenR"/>
            </a:pPr>
            <a:endParaRPr lang="en-US" altLang="ja-JP" sz="2400" dirty="0" smtClean="0">
              <a:latin typeface="+mj-ea"/>
              <a:ea typeface="+mj-ea"/>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1" lang="ja-JP" altLang="en-US" sz="2600" b="0" i="0" u="none" strike="noStrike" kern="1200" cap="none" spc="0" normalizeH="0" baseline="0" noProof="0" dirty="0">
              <a:ln>
                <a:noFill/>
              </a:ln>
              <a:solidFill>
                <a:schemeClr val="tx1"/>
              </a:solidFill>
              <a:effectLst/>
              <a:uLnTx/>
              <a:uFillTx/>
              <a:latin typeface="+mj-ea"/>
              <a:ea typeface="+mj-ea"/>
              <a:cs typeface="+mn-cs"/>
            </a:endParaRPr>
          </a:p>
        </p:txBody>
      </p:sp>
      <p:graphicFrame>
        <p:nvGraphicFramePr>
          <p:cNvPr id="6" name="オブジェクト 5"/>
          <p:cNvGraphicFramePr>
            <a:graphicFrameLocks noChangeAspect="1"/>
          </p:cNvGraphicFramePr>
          <p:nvPr/>
        </p:nvGraphicFramePr>
        <p:xfrm>
          <a:off x="1888066" y="5947831"/>
          <a:ext cx="432251" cy="504293"/>
        </p:xfrm>
        <a:graphic>
          <a:graphicData uri="http://schemas.openxmlformats.org/presentationml/2006/ole">
            <p:oleObj spid="_x0000_s38914" name="数式" r:id="rId6" imgW="152400" imgH="177800" progId="Equation.3">
              <p:embed/>
            </p:oleObj>
          </a:graphicData>
        </a:graphic>
      </p:graphicFrame>
      <p:graphicFrame>
        <p:nvGraphicFramePr>
          <p:cNvPr id="38915" name="Object 3"/>
          <p:cNvGraphicFramePr>
            <a:graphicFrameLocks noChangeAspect="1"/>
          </p:cNvGraphicFramePr>
          <p:nvPr/>
        </p:nvGraphicFramePr>
        <p:xfrm>
          <a:off x="1606551" y="4538133"/>
          <a:ext cx="433387" cy="503237"/>
        </p:xfrm>
        <a:graphic>
          <a:graphicData uri="http://schemas.openxmlformats.org/presentationml/2006/ole">
            <p:oleObj spid="_x0000_s38915" name="数式" r:id="rId7" imgW="152400" imgH="177800" progId="Equation.3">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8600" y="258762"/>
            <a:ext cx="7772400" cy="579438"/>
          </a:xfrm>
        </p:spPr>
        <p:txBody>
          <a:bodyPr>
            <a:normAutofit fontScale="90000"/>
          </a:bodyPr>
          <a:lstStyle/>
          <a:p>
            <a:r>
              <a:rPr lang="en-US" altLang="ja-JP" dirty="0" smtClean="0"/>
              <a:t>Weight Metric</a:t>
            </a:r>
            <a:endParaRPr lang="ja-JP" altLang="en-US" dirty="0"/>
          </a:p>
        </p:txBody>
      </p:sp>
      <p:sp>
        <p:nvSpPr>
          <p:cNvPr id="3" name="コンテンツ プレースホルダ 2"/>
          <p:cNvSpPr>
            <a:spLocks noGrp="1"/>
          </p:cNvSpPr>
          <p:nvPr>
            <p:ph sz="quarter" idx="1"/>
          </p:nvPr>
        </p:nvSpPr>
        <p:spPr>
          <a:xfrm>
            <a:off x="228600" y="838200"/>
            <a:ext cx="8712200" cy="5715000"/>
          </a:xfrm>
        </p:spPr>
        <p:txBody>
          <a:bodyPr/>
          <a:lstStyle/>
          <a:p>
            <a:r>
              <a:rPr lang="en-US" altLang="ja-JP" dirty="0" err="1" smtClean="0">
                <a:latin typeface="+mj-ea"/>
                <a:ea typeface="+mj-ea"/>
              </a:rPr>
              <a:t>converagence</a:t>
            </a:r>
            <a:r>
              <a:rPr lang="en-US" altLang="ja-JP" dirty="0" smtClean="0">
                <a:latin typeface="+mj-ea"/>
                <a:ea typeface="+mj-ea"/>
              </a:rPr>
              <a:t> metrics</a:t>
            </a:r>
            <a:r>
              <a:rPr lang="ja-JP" altLang="en-US" dirty="0" smtClean="0">
                <a:latin typeface="+mj-ea"/>
                <a:ea typeface="+mj-ea"/>
              </a:rPr>
              <a:t>の一つと</a:t>
            </a:r>
            <a:r>
              <a:rPr lang="en-US" altLang="ja-JP" dirty="0" smtClean="0">
                <a:latin typeface="+mj-ea"/>
                <a:ea typeface="+mj-ea"/>
              </a:rPr>
              <a:t>diversity metrics</a:t>
            </a:r>
            <a:r>
              <a:rPr lang="ja-JP" altLang="en-US" dirty="0" smtClean="0">
                <a:latin typeface="+mj-ea"/>
                <a:ea typeface="+mj-ea"/>
              </a:rPr>
              <a:t>の一つを結合した</a:t>
            </a:r>
            <a:r>
              <a:rPr lang="en-US" altLang="ja-JP" dirty="0" smtClean="0">
                <a:latin typeface="+mj-ea"/>
                <a:ea typeface="+mj-ea"/>
              </a:rPr>
              <a:t>weighted metric</a:t>
            </a:r>
          </a:p>
          <a:p>
            <a:endParaRPr lang="en-US" altLang="ja-JP" dirty="0" smtClean="0">
              <a:latin typeface="+mj-ea"/>
              <a:ea typeface="+mj-ea"/>
            </a:endParaRPr>
          </a:p>
          <a:p>
            <a:endParaRPr lang="en-US" altLang="ja-JP" dirty="0" smtClean="0">
              <a:latin typeface="+mj-ea"/>
              <a:ea typeface="+mj-ea"/>
            </a:endParaRPr>
          </a:p>
          <a:p>
            <a:pPr>
              <a:buNone/>
            </a:pPr>
            <a:endParaRPr lang="en-US" altLang="ja-JP" dirty="0" smtClean="0">
              <a:latin typeface="+mj-ea"/>
              <a:ea typeface="+mj-ea"/>
            </a:endParaRPr>
          </a:p>
          <a:p>
            <a:r>
              <a:rPr lang="ja-JP" altLang="en-US" dirty="0" smtClean="0">
                <a:latin typeface="+mj-ea"/>
                <a:ea typeface="+mj-ea"/>
              </a:rPr>
              <a:t>一つの</a:t>
            </a:r>
            <a:r>
              <a:rPr lang="en-US" altLang="en-US" dirty="0" smtClean="0">
                <a:latin typeface="+mj-ea"/>
                <a:ea typeface="+mj-ea"/>
              </a:rPr>
              <a:t>アルゴリズム</a:t>
            </a:r>
            <a:r>
              <a:rPr lang="ja-JP" altLang="en-US" dirty="0" smtClean="0">
                <a:latin typeface="+mj-ea"/>
                <a:ea typeface="+mj-ea"/>
              </a:rPr>
              <a:t>がもう片方のアルゴリズムを支配しているならば、前者のアルゴリズムの方が良い</a:t>
            </a:r>
            <a:endParaRPr lang="en-US" altLang="en-US" dirty="0" smtClean="0">
              <a:latin typeface="+mj-ea"/>
              <a:ea typeface="+mj-ea"/>
            </a:endParaRPr>
          </a:p>
          <a:p>
            <a:endParaRPr lang="en-US" altLang="ja-JP" dirty="0" smtClean="0">
              <a:latin typeface="+mj-ea"/>
              <a:ea typeface="+mj-ea"/>
            </a:endParaRPr>
          </a:p>
          <a:p>
            <a:pPr>
              <a:buNone/>
            </a:pPr>
            <a:endParaRPr lang="ja-JP" altLang="en-US" dirty="0">
              <a:latin typeface="+mj-ea"/>
              <a:ea typeface="+mj-ea"/>
            </a:endParaRPr>
          </a:p>
        </p:txBody>
      </p:sp>
      <p:pic>
        <p:nvPicPr>
          <p:cNvPr id="5" name="図 4" descr="img020.png"/>
          <p:cNvPicPr>
            <a:picLocks noChangeAspect="1"/>
          </p:cNvPicPr>
          <p:nvPr/>
        </p:nvPicPr>
        <p:blipFill>
          <a:blip r:embed="rId4"/>
          <a:srcRect l="5231" r="59129"/>
          <a:stretch>
            <a:fillRect/>
          </a:stretch>
        </p:blipFill>
        <p:spPr>
          <a:xfrm>
            <a:off x="2425700" y="1789393"/>
            <a:ext cx="2476500" cy="522007"/>
          </a:xfrm>
          <a:prstGeom prst="rect">
            <a:avLst/>
          </a:prstGeom>
        </p:spPr>
      </p:pic>
      <p:sp>
        <p:nvSpPr>
          <p:cNvPr id="6" name="タイトル 1"/>
          <p:cNvSpPr txBox="1">
            <a:spLocks/>
          </p:cNvSpPr>
          <p:nvPr/>
        </p:nvSpPr>
        <p:spPr>
          <a:xfrm>
            <a:off x="228600" y="2527300"/>
            <a:ext cx="7772400" cy="655638"/>
          </a:xfrm>
          <a:prstGeom prst="rect">
            <a:avLst/>
          </a:prstGeom>
        </p:spPr>
        <p:txBody>
          <a:bodyPr bIns="91440" anchor="b" anchorCtr="0">
            <a:normAutofit fontScale="900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1" lang="en-US" altLang="ja-JP" sz="4000" b="0" i="0" u="none" strike="noStrike" kern="1200" cap="none" spc="0" normalizeH="0" baseline="0" noProof="0" dirty="0" smtClean="0">
                <a:ln>
                  <a:noFill/>
                </a:ln>
                <a:solidFill>
                  <a:schemeClr val="tx2"/>
                </a:solidFill>
                <a:effectLst/>
                <a:uLnTx/>
                <a:uFillTx/>
                <a:latin typeface="+mj-lt"/>
                <a:ea typeface="+mj-ea"/>
                <a:cs typeface="+mj-cs"/>
              </a:rPr>
              <a:t>Non-Dominated Evaluation Metric</a:t>
            </a:r>
            <a:endParaRPr kumimoji="1" lang="ja-JP" altLang="en-US" sz="4000" b="0" i="0" u="none" strike="noStrike" kern="1200" cap="none" spc="0" normalizeH="0" baseline="0" noProof="0" dirty="0">
              <a:ln>
                <a:noFill/>
              </a:ln>
              <a:solidFill>
                <a:schemeClr val="tx2"/>
              </a:solidFill>
              <a:effectLst/>
              <a:uLnTx/>
              <a:uFillTx/>
              <a:latin typeface="+mj-lt"/>
              <a:ea typeface="+mj-ea"/>
              <a:cs typeface="+mj-cs"/>
            </a:endParaRPr>
          </a:p>
        </p:txBody>
      </p:sp>
      <p:graphicFrame>
        <p:nvGraphicFramePr>
          <p:cNvPr id="7" name="オブジェクト 6"/>
          <p:cNvGraphicFramePr>
            <a:graphicFrameLocks noChangeAspect="1"/>
          </p:cNvGraphicFramePr>
          <p:nvPr/>
        </p:nvGraphicFramePr>
        <p:xfrm>
          <a:off x="5372100" y="1848286"/>
          <a:ext cx="1291996" cy="334962"/>
        </p:xfrm>
        <a:graphic>
          <a:graphicData uri="http://schemas.openxmlformats.org/presentationml/2006/ole">
            <p:oleObj spid="_x0000_s27650" name="数式" r:id="rId5" imgW="685800" imgH="177800" progId="Equation.3">
              <p:embed/>
            </p:oleObj>
          </a:graphicData>
        </a:graphic>
      </p:graphicFrame>
      <p:pic>
        <p:nvPicPr>
          <p:cNvPr id="8" name="図 7" descr="img021.png"/>
          <p:cNvPicPr>
            <a:picLocks noChangeAspect="1"/>
          </p:cNvPicPr>
          <p:nvPr/>
        </p:nvPicPr>
        <p:blipFill>
          <a:blip r:embed="rId6"/>
          <a:stretch>
            <a:fillRect/>
          </a:stretch>
        </p:blipFill>
        <p:spPr>
          <a:xfrm>
            <a:off x="3225079" y="4051300"/>
            <a:ext cx="4294041" cy="25019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7800" y="281781"/>
            <a:ext cx="8750300" cy="757238"/>
          </a:xfrm>
        </p:spPr>
        <p:txBody>
          <a:bodyPr>
            <a:normAutofit/>
          </a:bodyPr>
          <a:lstStyle/>
          <a:p>
            <a:r>
              <a:rPr lang="en-US" altLang="ja-JP" sz="3600" dirty="0" smtClean="0"/>
              <a:t>8.2 Performance Metrics(</a:t>
            </a:r>
            <a:r>
              <a:rPr lang="ja-JP" altLang="en-US" sz="3600" dirty="0" smtClean="0"/>
              <a:t>概要</a:t>
            </a:r>
            <a:r>
              <a:rPr lang="en-US" altLang="ja-JP" sz="3600" dirty="0" smtClean="0"/>
              <a:t>)</a:t>
            </a:r>
            <a:endParaRPr lang="ja-JP" altLang="en-US" sz="3600" dirty="0"/>
          </a:p>
        </p:txBody>
      </p:sp>
      <p:pic>
        <p:nvPicPr>
          <p:cNvPr id="5" name="コンテンツ プレースホルダ 4" descr="img002.png"/>
          <p:cNvPicPr>
            <a:picLocks noGrp="1" noChangeAspect="1"/>
          </p:cNvPicPr>
          <p:nvPr>
            <p:ph sz="quarter" idx="1"/>
          </p:nvPr>
        </p:nvPicPr>
        <p:blipFill>
          <a:blip r:embed="rId3"/>
          <a:srcRect t="1688" r="48009" b="3150"/>
          <a:stretch>
            <a:fillRect/>
          </a:stretch>
        </p:blipFill>
        <p:spPr>
          <a:xfrm>
            <a:off x="5943600" y="941595"/>
            <a:ext cx="2984500" cy="2792205"/>
          </a:xfrm>
          <a:prstGeom prst="rect">
            <a:avLst/>
          </a:prstGeom>
        </p:spPr>
      </p:pic>
      <p:pic>
        <p:nvPicPr>
          <p:cNvPr id="6" name="コンテンツ プレースホルダ 4" descr="img002.png"/>
          <p:cNvPicPr>
            <a:picLocks noChangeAspect="1"/>
          </p:cNvPicPr>
          <p:nvPr/>
        </p:nvPicPr>
        <p:blipFill>
          <a:blip r:embed="rId3"/>
          <a:srcRect l="51991" t="1688" b="3150"/>
          <a:stretch>
            <a:fillRect/>
          </a:stretch>
        </p:blipFill>
        <p:spPr>
          <a:xfrm>
            <a:off x="6070600" y="3722895"/>
            <a:ext cx="2755900" cy="2792205"/>
          </a:xfrm>
          <a:prstGeom prst="rect">
            <a:avLst/>
          </a:prstGeom>
        </p:spPr>
      </p:pic>
      <p:sp>
        <p:nvSpPr>
          <p:cNvPr id="11" name="コンテンツ プレースホルダ 2"/>
          <p:cNvSpPr txBox="1">
            <a:spLocks/>
          </p:cNvSpPr>
          <p:nvPr/>
        </p:nvSpPr>
        <p:spPr>
          <a:xfrm>
            <a:off x="177800" y="1039019"/>
            <a:ext cx="5892800" cy="5349082"/>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1" lang="ja-JP" altLang="en-US" sz="2600" b="0" i="0" u="none" strike="noStrike" kern="1200" cap="none" spc="0" normalizeH="0" baseline="0" noProof="0" dirty="0" smtClean="0">
                <a:ln>
                  <a:noFill/>
                </a:ln>
                <a:solidFill>
                  <a:schemeClr val="tx1"/>
                </a:solidFill>
                <a:effectLst/>
                <a:uLnTx/>
                <a:uFillTx/>
                <a:latin typeface="+mj-ea"/>
                <a:ea typeface="+mj-ea"/>
                <a:cs typeface="ヒラギノ明朝 Pro W3 (本文)"/>
              </a:rPr>
              <a:t>パレート最適面に集まる解がどのように得られるかが重要</a:t>
            </a:r>
            <a:endParaRPr kumimoji="1" lang="en-US" altLang="ja-JP" sz="2600" b="0" i="0" u="none" strike="noStrike" kern="1200" cap="none" spc="0" normalizeH="0" baseline="0" noProof="0" dirty="0" smtClean="0">
              <a:ln>
                <a:noFill/>
              </a:ln>
              <a:solidFill>
                <a:schemeClr val="tx1"/>
              </a:solidFill>
              <a:effectLst/>
              <a:uLnTx/>
              <a:uFillTx/>
              <a:latin typeface="+mj-ea"/>
              <a:ea typeface="+mj-ea"/>
              <a:cs typeface="ヒラギノ明朝 Pro W3 (本文)"/>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ja-JP" altLang="en-US" sz="2600" dirty="0" smtClean="0">
                <a:latin typeface="+mj-ea"/>
                <a:ea typeface="+mj-ea"/>
                <a:cs typeface="ヒラギノ明朝 Pro W3 (本文)"/>
              </a:rPr>
              <a:t>適切なテスト問題を選択する必要性</a:t>
            </a:r>
            <a:endParaRPr lang="en-US" altLang="ja-JP" sz="2600" dirty="0" smtClean="0">
              <a:latin typeface="+mj-ea"/>
              <a:ea typeface="+mj-ea"/>
              <a:cs typeface="ヒラギノ明朝 Pro W3 (本文)"/>
            </a:endParaRPr>
          </a:p>
          <a:p>
            <a:pPr marL="731520" lvl="1" indent="-274320" defTabSz="914400">
              <a:spcBef>
                <a:spcPts val="580"/>
              </a:spcBef>
              <a:buClr>
                <a:schemeClr val="accent1"/>
              </a:buClr>
              <a:buSzPct val="85000"/>
              <a:buFont typeface="Wingdings 2"/>
              <a:buChar char=""/>
            </a:pPr>
            <a:r>
              <a:rPr kumimoji="1" lang="ja-JP" altLang="en-US" sz="2400" b="0" i="0" u="none" strike="noStrike" kern="1200" cap="none" spc="0" normalizeH="0" baseline="0" noProof="0" dirty="0" smtClean="0">
                <a:ln>
                  <a:noFill/>
                </a:ln>
                <a:solidFill>
                  <a:schemeClr val="tx1"/>
                </a:solidFill>
                <a:effectLst/>
                <a:uLnTx/>
                <a:uFillTx/>
                <a:latin typeface="+mj-ea"/>
                <a:ea typeface="+mj-ea"/>
                <a:cs typeface="ヒラギノ明朝 Pro W3 (本文)"/>
              </a:rPr>
              <a:t>問題の性質、問題の範囲</a:t>
            </a:r>
            <a:r>
              <a:rPr lang="ja-JP" altLang="en-US" sz="2400" dirty="0" smtClean="0">
                <a:latin typeface="+mj-ea"/>
                <a:ea typeface="+mj-ea"/>
                <a:cs typeface="ヒラギノ明朝 Pro W3 (本文)"/>
              </a:rPr>
              <a:t>、パレート最適解の位置</a:t>
            </a:r>
            <a:endParaRPr lang="en-US" altLang="ja-JP" sz="2400" dirty="0" smtClean="0">
              <a:latin typeface="+mj-ea"/>
              <a:ea typeface="+mj-ea"/>
              <a:cs typeface="ヒラギノ明朝 Pro W3 (本文)"/>
            </a:endParaRPr>
          </a:p>
          <a:p>
            <a:pPr marL="274320" indent="-274320" defTabSz="914400">
              <a:spcBef>
                <a:spcPts val="580"/>
              </a:spcBef>
              <a:buClr>
                <a:schemeClr val="accent1"/>
              </a:buClr>
              <a:buSzPct val="85000"/>
            </a:pPr>
            <a:endParaRPr lang="en-US" altLang="ja-JP" sz="2400" dirty="0" smtClean="0">
              <a:latin typeface="+mj-ea"/>
              <a:ea typeface="+mj-ea"/>
              <a:cs typeface="ヒラギノ明朝 Pro W3 (本文)"/>
            </a:endParaRPr>
          </a:p>
          <a:p>
            <a:pPr marL="274320" indent="-274320" defTabSz="914400">
              <a:spcBef>
                <a:spcPts val="580"/>
              </a:spcBef>
              <a:buClr>
                <a:schemeClr val="accent1"/>
              </a:buClr>
              <a:buSzPct val="85000"/>
              <a:buFont typeface="Wingdings 2"/>
              <a:buChar char=""/>
            </a:pPr>
            <a:r>
              <a:rPr lang="ja-JP" altLang="en-US" sz="2400" dirty="0" smtClean="0">
                <a:latin typeface="+mj-ea"/>
                <a:ea typeface="+mj-ea"/>
                <a:cs typeface="ヒラギノ明朝 Pro W3 (本文)"/>
              </a:rPr>
              <a:t>多目的最適化には二つの異なったゴールが必要</a:t>
            </a:r>
            <a:r>
              <a:rPr lang="en-US" altLang="ja-JP" sz="2400" dirty="0" smtClean="0">
                <a:latin typeface="+mj-ea"/>
                <a:ea typeface="+mj-ea"/>
                <a:cs typeface="ヒラギノ明朝 Pro W3 (本文)"/>
              </a:rPr>
              <a:t>(Figure181)</a:t>
            </a:r>
          </a:p>
          <a:p>
            <a:pPr marL="914400" lvl="1" indent="-457200" defTabSz="914400">
              <a:spcBef>
                <a:spcPts val="580"/>
              </a:spcBef>
              <a:buClr>
                <a:schemeClr val="accent1"/>
              </a:buClr>
              <a:buSzPct val="85000"/>
              <a:buFont typeface="+mj-lt"/>
              <a:buAutoNum type="arabicParenR"/>
            </a:pPr>
            <a:r>
              <a:rPr lang="ja-JP" altLang="en-US" sz="2400" dirty="0" smtClean="0">
                <a:latin typeface="+mj-ea"/>
                <a:ea typeface="+mj-ea"/>
                <a:cs typeface="ヒラギノ明朝 Pro W3 (本文)"/>
              </a:rPr>
              <a:t>パレート最適解に出来るだけ近い解を見つける</a:t>
            </a:r>
            <a:endParaRPr lang="en-US" altLang="ja-JP" sz="2400" dirty="0" smtClean="0">
              <a:latin typeface="+mj-ea"/>
              <a:ea typeface="+mj-ea"/>
              <a:cs typeface="ヒラギノ明朝 Pro W3 (本文)"/>
            </a:endParaRPr>
          </a:p>
          <a:p>
            <a:pPr marL="914400" lvl="1" indent="-457200" defTabSz="914400">
              <a:spcBef>
                <a:spcPts val="580"/>
              </a:spcBef>
              <a:buClr>
                <a:schemeClr val="accent1"/>
              </a:buClr>
              <a:buSzPct val="85000"/>
              <a:buFont typeface="+mj-lt"/>
              <a:buAutoNum type="arabicParenR"/>
            </a:pPr>
            <a:r>
              <a:rPr lang="ja-JP" altLang="en-US" sz="2400" dirty="0" smtClean="0">
                <a:latin typeface="+mj-ea"/>
                <a:ea typeface="+mj-ea"/>
                <a:cs typeface="ヒラギノ明朝 Pro W3 (本文)"/>
              </a:rPr>
              <a:t>支配されない面で出来るだけ異なった解を見つける</a:t>
            </a:r>
            <a:endParaRPr lang="en-US" altLang="ja-JP" sz="2400" dirty="0" smtClean="0">
              <a:latin typeface="+mj-ea"/>
              <a:ea typeface="+mj-ea"/>
              <a:cs typeface="ヒラギノ明朝 Pro W3 (本文)"/>
            </a:endParaRPr>
          </a:p>
          <a:p>
            <a:pPr marL="731520" lvl="1" indent="-274320" defTabSz="914400">
              <a:spcBef>
                <a:spcPts val="580"/>
              </a:spcBef>
              <a:buClr>
                <a:schemeClr val="accent1"/>
              </a:buClr>
              <a:buSzPct val="85000"/>
              <a:buFont typeface="Wingdings 2"/>
              <a:buChar char=""/>
            </a:pPr>
            <a:endParaRPr lang="en-US" altLang="ja-JP" sz="2600" dirty="0" smtClean="0">
              <a:latin typeface="+mj-ea"/>
              <a:ea typeface="+mj-ea"/>
              <a:cs typeface="ヒラギノ明朝 Pro W3 (本文)"/>
            </a:endParaRPr>
          </a:p>
          <a:p>
            <a:pPr marL="274320" indent="-274320" defTabSz="914400">
              <a:spcBef>
                <a:spcPts val="580"/>
              </a:spcBef>
              <a:buClr>
                <a:schemeClr val="accent1"/>
              </a:buClr>
              <a:buSzPct val="85000"/>
              <a:buFont typeface="Wingdings 2"/>
              <a:buChar char=""/>
            </a:pPr>
            <a:endParaRPr lang="en-US" altLang="ja-JP" sz="2600" dirty="0" smtClean="0">
              <a:latin typeface="+mj-ea"/>
              <a:ea typeface="+mj-ea"/>
              <a:cs typeface="ヒラギノ明朝 Pro W3 (本文)"/>
            </a:endParaRPr>
          </a:p>
          <a:p>
            <a:pPr marL="731520" lvl="1" indent="-274320" defTabSz="914400">
              <a:spcBef>
                <a:spcPts val="580"/>
              </a:spcBef>
              <a:buClr>
                <a:schemeClr val="accent1"/>
              </a:buClr>
              <a:buSzPct val="85000"/>
            </a:pPr>
            <a:endParaRPr kumimoji="1" lang="en-US" altLang="ja-JP" sz="2600" b="0" i="0" u="none" strike="noStrike" kern="1200" cap="none" spc="0" normalizeH="0" baseline="0" noProof="0" dirty="0" smtClean="0">
              <a:ln>
                <a:noFill/>
              </a:ln>
              <a:solidFill>
                <a:schemeClr val="tx1"/>
              </a:solidFill>
              <a:effectLst/>
              <a:uLnTx/>
              <a:uFillTx/>
              <a:latin typeface="+mj-ea"/>
              <a:ea typeface="+mj-ea"/>
              <a:cs typeface="ヒラギノ明朝 Pro W3 (本文)"/>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1" lang="en-US" altLang="ja-JP" sz="2600" b="0" i="0" u="none" strike="noStrike" kern="1200" cap="none" spc="0" normalizeH="0" baseline="0" noProof="0" dirty="0" smtClean="0">
              <a:ln>
                <a:noFill/>
              </a:ln>
              <a:solidFill>
                <a:schemeClr val="tx1"/>
              </a:solidFill>
              <a:effectLst/>
              <a:uLnTx/>
              <a:uFillTx/>
              <a:latin typeface="+mj-ea"/>
              <a:ea typeface="+mj-ea"/>
              <a:cs typeface="ヒラギノ明朝 Pro W3 (本文)"/>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1" lang="ja-JP" altLang="en-US" sz="2600" b="0" i="0" u="none" strike="noStrike" kern="1200" cap="none" spc="0" normalizeH="0" baseline="0" noProof="0" dirty="0">
              <a:ln>
                <a:noFill/>
              </a:ln>
              <a:solidFill>
                <a:schemeClr val="tx1"/>
              </a:solidFill>
              <a:effectLst/>
              <a:uLnTx/>
              <a:uFillTx/>
              <a:latin typeface="+mj-ea"/>
              <a:ea typeface="+mj-ea"/>
              <a:cs typeface="ヒラギノ明朝 Pro W3 (本文)"/>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図 11" descr="img028.png"/>
          <p:cNvPicPr>
            <a:picLocks noChangeAspect="1"/>
          </p:cNvPicPr>
          <p:nvPr/>
        </p:nvPicPr>
        <p:blipFill>
          <a:blip r:embed="rId3"/>
          <a:stretch>
            <a:fillRect/>
          </a:stretch>
        </p:blipFill>
        <p:spPr>
          <a:xfrm>
            <a:off x="6184900" y="3823305"/>
            <a:ext cx="2883216" cy="2919789"/>
          </a:xfrm>
          <a:prstGeom prst="rect">
            <a:avLst/>
          </a:prstGeom>
        </p:spPr>
      </p:pic>
      <p:pic>
        <p:nvPicPr>
          <p:cNvPr id="10" name="図 9" descr="img027.png"/>
          <p:cNvPicPr>
            <a:picLocks noChangeAspect="1"/>
          </p:cNvPicPr>
          <p:nvPr/>
        </p:nvPicPr>
        <p:blipFill>
          <a:blip r:embed="rId4"/>
          <a:stretch>
            <a:fillRect/>
          </a:stretch>
        </p:blipFill>
        <p:spPr>
          <a:xfrm>
            <a:off x="6220140" y="991810"/>
            <a:ext cx="2822260" cy="2919789"/>
          </a:xfrm>
          <a:prstGeom prst="rect">
            <a:avLst/>
          </a:prstGeom>
        </p:spPr>
      </p:pic>
      <p:sp>
        <p:nvSpPr>
          <p:cNvPr id="2" name="タイトル 1"/>
          <p:cNvSpPr>
            <a:spLocks noGrp="1"/>
          </p:cNvSpPr>
          <p:nvPr>
            <p:ph type="title"/>
          </p:nvPr>
        </p:nvSpPr>
        <p:spPr>
          <a:xfrm>
            <a:off x="177800" y="281781"/>
            <a:ext cx="8750300" cy="757238"/>
          </a:xfrm>
        </p:spPr>
        <p:txBody>
          <a:bodyPr>
            <a:normAutofit/>
          </a:bodyPr>
          <a:lstStyle/>
          <a:p>
            <a:r>
              <a:rPr lang="en-US" altLang="ja-JP" sz="3600" dirty="0" smtClean="0"/>
              <a:t>8.2 Performance Metrics(</a:t>
            </a:r>
            <a:r>
              <a:rPr lang="ja-JP" altLang="en-US" sz="3600" dirty="0" smtClean="0"/>
              <a:t>概要</a:t>
            </a:r>
            <a:r>
              <a:rPr lang="en-US" altLang="ja-JP" sz="3600" dirty="0" smtClean="0"/>
              <a:t>)</a:t>
            </a:r>
            <a:endParaRPr lang="ja-JP" altLang="en-US" sz="3600" dirty="0"/>
          </a:p>
        </p:txBody>
      </p:sp>
      <p:sp>
        <p:nvSpPr>
          <p:cNvPr id="11" name="コンテンツ プレースホルダ 2"/>
          <p:cNvSpPr txBox="1">
            <a:spLocks/>
          </p:cNvSpPr>
          <p:nvPr/>
        </p:nvSpPr>
        <p:spPr>
          <a:xfrm>
            <a:off x="177800" y="1039018"/>
            <a:ext cx="6362700" cy="5818981"/>
          </a:xfrm>
          <a:prstGeom prst="rect">
            <a:avLst/>
          </a:prstGeom>
        </p:spPr>
        <p:txBody>
          <a:bodyPr vert="horz">
            <a:normAutofit/>
          </a:bodyPr>
          <a:lstStyle/>
          <a:p>
            <a:pPr marL="274320" indent="-274320" defTabSz="914400">
              <a:spcBef>
                <a:spcPts val="580"/>
              </a:spcBef>
              <a:buClr>
                <a:schemeClr val="accent1"/>
              </a:buClr>
              <a:buSzPct val="85000"/>
              <a:buFont typeface="Wingdings 2"/>
              <a:buChar char=""/>
            </a:pPr>
            <a:r>
              <a:rPr lang="ja-JP" altLang="en-US" sz="2600" dirty="0" smtClean="0">
                <a:latin typeface="+mj-ea"/>
                <a:ea typeface="+mj-ea"/>
                <a:cs typeface="ヒラギノ明朝 Pro W3 (本文)"/>
              </a:rPr>
              <a:t>同じ問題で違うアルゴリズムを使用</a:t>
            </a:r>
            <a:endParaRPr lang="en-US" altLang="ja-JP" sz="2600" dirty="0" smtClean="0">
              <a:latin typeface="+mj-ea"/>
              <a:ea typeface="+mj-ea"/>
              <a:cs typeface="ヒラギノ明朝 Pro W3 (本文)"/>
            </a:endParaRPr>
          </a:p>
          <a:p>
            <a:pPr marL="914400" lvl="1" indent="-457200" defTabSz="914400">
              <a:spcBef>
                <a:spcPts val="580"/>
              </a:spcBef>
              <a:buClr>
                <a:schemeClr val="accent1"/>
              </a:buClr>
              <a:buSzPct val="85000"/>
              <a:buFont typeface="+mj-lt"/>
              <a:buAutoNum type="arabicParenR"/>
            </a:pPr>
            <a:r>
              <a:rPr lang="ja-JP" altLang="en-US" sz="2400" dirty="0" smtClean="0">
                <a:latin typeface="+mj-ea"/>
                <a:ea typeface="+mj-ea"/>
                <a:cs typeface="ヒラギノ明朝 Pro W3 (本文)"/>
              </a:rPr>
              <a:t>パレート最適面でよく集まっているが、広がりが不足</a:t>
            </a:r>
            <a:r>
              <a:rPr lang="en-US" altLang="ja-JP" sz="2400" dirty="0" smtClean="0">
                <a:latin typeface="+mj-ea"/>
                <a:ea typeface="+mj-ea"/>
                <a:cs typeface="ヒラギノ明朝 Pro W3 (本文)"/>
              </a:rPr>
              <a:t>(Figure183)</a:t>
            </a:r>
          </a:p>
          <a:p>
            <a:pPr marL="914400" lvl="1" indent="-457200" defTabSz="914400">
              <a:spcBef>
                <a:spcPts val="580"/>
              </a:spcBef>
              <a:buClr>
                <a:schemeClr val="accent1"/>
              </a:buClr>
              <a:buSzPct val="85000"/>
              <a:buFont typeface="+mj-lt"/>
              <a:buAutoNum type="arabicParenR"/>
            </a:pPr>
            <a:r>
              <a:rPr lang="ja-JP" altLang="en-US" sz="2400" dirty="0" smtClean="0">
                <a:latin typeface="+mj-ea"/>
                <a:ea typeface="+mj-ea"/>
                <a:cs typeface="ヒラギノ明朝 Pro W3 (本文)"/>
              </a:rPr>
              <a:t>広がりは良いが、パレート最適面から離れている</a:t>
            </a:r>
            <a:r>
              <a:rPr lang="en-US" altLang="ja-JP" sz="2400" dirty="0" smtClean="0">
                <a:latin typeface="+mj-ea"/>
                <a:ea typeface="+mj-ea"/>
                <a:cs typeface="ヒラギノ明朝 Pro W3 (本文)"/>
              </a:rPr>
              <a:t>(Figure184)</a:t>
            </a:r>
          </a:p>
          <a:p>
            <a:pPr marL="457200" indent="-457200" defTabSz="914400">
              <a:spcBef>
                <a:spcPts val="580"/>
              </a:spcBef>
              <a:buClr>
                <a:schemeClr val="accent1"/>
              </a:buClr>
              <a:buSzPct val="85000"/>
            </a:pPr>
            <a:endParaRPr lang="en-US" altLang="ja-JP" sz="2600" dirty="0" smtClean="0">
              <a:latin typeface="+mj-ea"/>
              <a:ea typeface="+mj-ea"/>
              <a:cs typeface="ヒラギノ明朝 Pro W3 (本文)"/>
            </a:endParaRPr>
          </a:p>
          <a:p>
            <a:pPr marL="274320" indent="-274320" defTabSz="914400">
              <a:spcBef>
                <a:spcPts val="580"/>
              </a:spcBef>
              <a:buClr>
                <a:schemeClr val="accent1"/>
              </a:buClr>
              <a:buSzPct val="85000"/>
              <a:buFont typeface="Wingdings 2"/>
              <a:buChar char=""/>
            </a:pPr>
            <a:r>
              <a:rPr lang="en-US" altLang="en-US" sz="2600" dirty="0" smtClean="0">
                <a:latin typeface="+mj-ea"/>
                <a:ea typeface="+mj-ea"/>
                <a:cs typeface="ヒラギノ明朝 Pro W3 (本文)"/>
              </a:rPr>
              <a:t>パレート最適面に集まり、異なる解の位置を維持するために対立したゴールを設定</a:t>
            </a:r>
          </a:p>
          <a:p>
            <a:pPr marL="914400" lvl="1" indent="-457200" defTabSz="914400">
              <a:spcBef>
                <a:spcPts val="580"/>
              </a:spcBef>
              <a:buClr>
                <a:schemeClr val="accent1"/>
              </a:buClr>
              <a:buSzPct val="85000"/>
              <a:buFont typeface="+mj-lt"/>
              <a:buAutoNum type="arabicParenR"/>
            </a:pPr>
            <a:r>
              <a:rPr lang="ja-JP" altLang="en-US" sz="2400" dirty="0" smtClean="0">
                <a:latin typeface="+mj-ea"/>
                <a:ea typeface="+mj-ea"/>
                <a:cs typeface="ヒラギノ明朝 Pro W3 (本文)"/>
              </a:rPr>
              <a:t>理想な集まりだが、解の異なりが悪い</a:t>
            </a:r>
            <a:r>
              <a:rPr lang="en-US" altLang="ja-JP" sz="2400" dirty="0" smtClean="0">
                <a:latin typeface="+mj-ea"/>
                <a:ea typeface="+mj-ea"/>
                <a:cs typeface="ヒラギノ明朝 Pro W3 (本文)"/>
              </a:rPr>
              <a:t>(</a:t>
            </a:r>
            <a:r>
              <a:rPr lang="ja-JP" altLang="en-US" sz="2400" dirty="0" smtClean="0">
                <a:latin typeface="+mj-ea"/>
                <a:ea typeface="+mj-ea"/>
                <a:cs typeface="ヒラギノ明朝 Pro W3 (本文)"/>
              </a:rPr>
              <a:t>アルゴリズム１</a:t>
            </a:r>
            <a:r>
              <a:rPr lang="en-US" altLang="ja-JP" sz="2400" dirty="0" smtClean="0">
                <a:latin typeface="+mj-ea"/>
                <a:ea typeface="+mj-ea"/>
                <a:cs typeface="ヒラギノ明朝 Pro W3 (本文)"/>
              </a:rPr>
              <a:t>)</a:t>
            </a:r>
          </a:p>
          <a:p>
            <a:pPr marL="914400" lvl="1" indent="-457200" defTabSz="914400">
              <a:spcBef>
                <a:spcPts val="580"/>
              </a:spcBef>
              <a:buClr>
                <a:schemeClr val="accent1"/>
              </a:buClr>
              <a:buSzPct val="85000"/>
              <a:buFont typeface="+mj-lt"/>
              <a:buAutoNum type="arabicParenR"/>
            </a:pPr>
            <a:r>
              <a:rPr lang="ja-JP" altLang="en-US" sz="2400" dirty="0" smtClean="0">
                <a:latin typeface="+mj-ea"/>
                <a:ea typeface="+mj-ea"/>
                <a:cs typeface="ヒラギノ明朝 Pro W3 (本文)"/>
              </a:rPr>
              <a:t>集まりが悪いが、解が理想的に異なっている</a:t>
            </a:r>
            <a:r>
              <a:rPr lang="en-US" altLang="ja-JP" sz="2400" dirty="0" smtClean="0">
                <a:latin typeface="+mj-ea"/>
                <a:ea typeface="+mj-ea"/>
                <a:cs typeface="ヒラギノ明朝 Pro W3 (本文)"/>
              </a:rPr>
              <a:t>(</a:t>
            </a:r>
            <a:r>
              <a:rPr lang="ja-JP" altLang="en-US" sz="2400" dirty="0" smtClean="0">
                <a:latin typeface="+mj-ea"/>
                <a:ea typeface="+mj-ea"/>
                <a:cs typeface="ヒラギノ明朝 Pro W3 (本文)"/>
              </a:rPr>
              <a:t>アルゴリズム２</a:t>
            </a:r>
            <a:r>
              <a:rPr lang="en-US" altLang="ja-JP" sz="2400" dirty="0" smtClean="0">
                <a:latin typeface="+mj-ea"/>
                <a:ea typeface="+mj-ea"/>
                <a:cs typeface="ヒラギノ明朝 Pro W3 (本文)"/>
              </a:rPr>
              <a:t>)</a:t>
            </a:r>
            <a:endParaRPr lang="en-US" altLang="en-US" sz="2400" dirty="0" smtClean="0">
              <a:latin typeface="+mj-ea"/>
              <a:ea typeface="+mj-ea"/>
              <a:cs typeface="ヒラギノ明朝 Pro W3 (本文)"/>
            </a:endParaRPr>
          </a:p>
          <a:p>
            <a:pPr marL="971550" lvl="1" indent="-514350" defTabSz="914400">
              <a:spcBef>
                <a:spcPts val="580"/>
              </a:spcBef>
              <a:buClr>
                <a:schemeClr val="accent1"/>
              </a:buClr>
              <a:buSzPct val="85000"/>
              <a:buFont typeface="+mj-lt"/>
              <a:buAutoNum type="arabicParenR"/>
            </a:pPr>
            <a:endParaRPr lang="en-US" altLang="en-US" sz="2400" dirty="0" smtClean="0">
              <a:latin typeface="+mj-ea"/>
              <a:ea typeface="+mj-ea"/>
              <a:cs typeface="ヒラギノ明朝 Pro W3 (本文)"/>
            </a:endParaRPr>
          </a:p>
          <a:p>
            <a:pPr marL="914400" lvl="1" indent="-457200" defTabSz="914400">
              <a:spcBef>
                <a:spcPts val="580"/>
              </a:spcBef>
              <a:buClr>
                <a:schemeClr val="accent1"/>
              </a:buClr>
              <a:buSzPct val="85000"/>
              <a:buFont typeface="+mj-lt"/>
              <a:buAutoNum type="arabicParenR"/>
            </a:pPr>
            <a:endParaRPr lang="en-US" altLang="ja-JP" sz="2400" dirty="0" smtClean="0">
              <a:latin typeface="+mj-ea"/>
              <a:ea typeface="+mj-ea"/>
              <a:cs typeface="ヒラギノ明朝 Pro W3 (本文)"/>
            </a:endParaRPr>
          </a:p>
          <a:p>
            <a:pPr marL="731520" lvl="1" indent="-274320" defTabSz="914400">
              <a:spcBef>
                <a:spcPts val="580"/>
              </a:spcBef>
              <a:buClr>
                <a:schemeClr val="accent1"/>
              </a:buClr>
              <a:buSzPct val="85000"/>
            </a:pPr>
            <a:endParaRPr kumimoji="1" lang="en-US" altLang="ja-JP" sz="2600" b="0" i="0" u="none" strike="noStrike" kern="1200" cap="none" spc="0" normalizeH="0" baseline="0" noProof="0" dirty="0" smtClean="0">
              <a:ln>
                <a:noFill/>
              </a:ln>
              <a:solidFill>
                <a:schemeClr val="tx1"/>
              </a:solidFill>
              <a:effectLst/>
              <a:uLnTx/>
              <a:uFillTx/>
              <a:latin typeface="+mj-ea"/>
              <a:ea typeface="+mj-ea"/>
              <a:cs typeface="ヒラギノ明朝 Pro W3 (本文)"/>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1" lang="en-US" altLang="ja-JP" sz="2600" b="0" i="0" u="none" strike="noStrike" kern="1200" cap="none" spc="0" normalizeH="0" baseline="0" noProof="0" dirty="0" smtClean="0">
              <a:ln>
                <a:noFill/>
              </a:ln>
              <a:solidFill>
                <a:schemeClr val="tx1"/>
              </a:solidFill>
              <a:effectLst/>
              <a:uLnTx/>
              <a:uFillTx/>
              <a:latin typeface="+mj-ea"/>
              <a:ea typeface="+mj-ea"/>
              <a:cs typeface="ヒラギノ明朝 Pro W3 (本文)"/>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1" lang="ja-JP" altLang="en-US" sz="2600" b="0" i="0" u="none" strike="noStrike" kern="1200" cap="none" spc="0" normalizeH="0" baseline="0" noProof="0" dirty="0">
              <a:ln>
                <a:noFill/>
              </a:ln>
              <a:solidFill>
                <a:schemeClr val="tx1"/>
              </a:solidFill>
              <a:effectLst/>
              <a:uLnTx/>
              <a:uFillTx/>
              <a:latin typeface="+mj-ea"/>
              <a:ea typeface="+mj-ea"/>
              <a:cs typeface="ヒラギノ明朝 Pro W3 (本文)"/>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7800" y="281781"/>
            <a:ext cx="8750300" cy="757238"/>
          </a:xfrm>
        </p:spPr>
        <p:txBody>
          <a:bodyPr>
            <a:normAutofit/>
          </a:bodyPr>
          <a:lstStyle/>
          <a:p>
            <a:r>
              <a:rPr lang="en-US" altLang="ja-JP" sz="3600" dirty="0" smtClean="0"/>
              <a:t>8.2 Performance Metrics(</a:t>
            </a:r>
            <a:r>
              <a:rPr lang="ja-JP" altLang="en-US" sz="3600" dirty="0" smtClean="0"/>
              <a:t>概要</a:t>
            </a:r>
            <a:r>
              <a:rPr lang="en-US" altLang="ja-JP" sz="3600" dirty="0" smtClean="0"/>
              <a:t>)</a:t>
            </a:r>
            <a:endParaRPr lang="ja-JP" altLang="en-US" sz="3600" dirty="0"/>
          </a:p>
        </p:txBody>
      </p:sp>
      <p:pic>
        <p:nvPicPr>
          <p:cNvPr id="6" name="図 5" descr="img004.png"/>
          <p:cNvPicPr>
            <a:picLocks noChangeAspect="1"/>
          </p:cNvPicPr>
          <p:nvPr/>
        </p:nvPicPr>
        <p:blipFill>
          <a:blip r:embed="rId3"/>
          <a:srcRect r="49178"/>
          <a:stretch>
            <a:fillRect/>
          </a:stretch>
        </p:blipFill>
        <p:spPr>
          <a:xfrm>
            <a:off x="5918200" y="932316"/>
            <a:ext cx="2992437" cy="2930973"/>
          </a:xfrm>
          <a:prstGeom prst="rect">
            <a:avLst/>
          </a:prstGeom>
        </p:spPr>
      </p:pic>
      <p:pic>
        <p:nvPicPr>
          <p:cNvPr id="7" name="図 6" descr="img004.png"/>
          <p:cNvPicPr>
            <a:picLocks noChangeAspect="1"/>
          </p:cNvPicPr>
          <p:nvPr/>
        </p:nvPicPr>
        <p:blipFill>
          <a:blip r:embed="rId3"/>
          <a:srcRect l="50822" r="2588"/>
          <a:stretch>
            <a:fillRect/>
          </a:stretch>
        </p:blipFill>
        <p:spPr>
          <a:xfrm>
            <a:off x="6184900" y="3718603"/>
            <a:ext cx="2743200" cy="2930973"/>
          </a:xfrm>
          <a:prstGeom prst="rect">
            <a:avLst/>
          </a:prstGeom>
        </p:spPr>
      </p:pic>
      <p:sp>
        <p:nvSpPr>
          <p:cNvPr id="8" name="コンテンツ プレースホルダ 2"/>
          <p:cNvSpPr txBox="1">
            <a:spLocks/>
          </p:cNvSpPr>
          <p:nvPr/>
        </p:nvSpPr>
        <p:spPr>
          <a:xfrm>
            <a:off x="114300" y="1191418"/>
            <a:ext cx="6337300" cy="4917281"/>
          </a:xfrm>
          <a:prstGeom prst="rect">
            <a:avLst/>
          </a:prstGeom>
        </p:spPr>
        <p:txBody>
          <a:bodyPr vert="horz">
            <a:normAutofit/>
          </a:bodyPr>
          <a:lstStyle/>
          <a:p>
            <a:pPr marL="914400" lvl="1" indent="-457200" defTabSz="914400">
              <a:spcBef>
                <a:spcPts val="580"/>
              </a:spcBef>
              <a:buClr>
                <a:schemeClr val="accent1"/>
              </a:buClr>
              <a:buSzPct val="85000"/>
              <a:buFont typeface="+mj-lt"/>
              <a:buAutoNum type="arabicParenR"/>
            </a:pPr>
            <a:r>
              <a:rPr lang="ja-JP" altLang="en-US" sz="2400" dirty="0" smtClean="0">
                <a:latin typeface="+mj-ea"/>
                <a:ea typeface="+mj-ea"/>
                <a:cs typeface="ヒラギノ明朝 Pro W3 (本文)"/>
              </a:rPr>
              <a:t>アルゴリズムＡの解がアルゴリズムＢの解を支配</a:t>
            </a:r>
            <a:r>
              <a:rPr lang="en-US" altLang="ja-JP" sz="2400" dirty="0" smtClean="0">
                <a:latin typeface="+mj-ea"/>
                <a:ea typeface="+mj-ea"/>
                <a:cs typeface="ヒラギノ明朝 Pro W3 (本文)"/>
              </a:rPr>
              <a:t>(Figure185)</a:t>
            </a:r>
          </a:p>
          <a:p>
            <a:pPr marL="914400" lvl="1" indent="-457200" defTabSz="914400">
              <a:spcBef>
                <a:spcPts val="580"/>
              </a:spcBef>
              <a:buClr>
                <a:schemeClr val="accent1"/>
              </a:buClr>
              <a:buSzPct val="85000"/>
              <a:buFont typeface="+mj-lt"/>
              <a:buAutoNum type="arabicParenR"/>
            </a:pPr>
            <a:r>
              <a:rPr lang="ja-JP" altLang="en-US" sz="2400" dirty="0" smtClean="0">
                <a:latin typeface="+mj-ea"/>
                <a:ea typeface="+mj-ea"/>
                <a:cs typeface="ヒラギノ明朝 Pro W3 (本文)"/>
              </a:rPr>
              <a:t>アルゴリズムＡの解がアルゴリズムＢの解を支配し、アルゴリズムＢの解がアルゴリズムＡの解を支配</a:t>
            </a:r>
            <a:r>
              <a:rPr lang="en-US" altLang="ja-JP" sz="2400" dirty="0" smtClean="0">
                <a:latin typeface="+mj-ea"/>
                <a:ea typeface="+mj-ea"/>
                <a:cs typeface="ヒラギノ明朝 Pro W3 (本文)"/>
              </a:rPr>
              <a:t>(Figure186)</a:t>
            </a:r>
          </a:p>
          <a:p>
            <a:pPr marL="914400" lvl="1" indent="-457200" defTabSz="914400">
              <a:spcBef>
                <a:spcPts val="580"/>
              </a:spcBef>
              <a:buClr>
                <a:schemeClr val="accent1"/>
              </a:buClr>
              <a:buSzPct val="85000"/>
              <a:buFont typeface="Arial"/>
              <a:buChar char="•"/>
            </a:pPr>
            <a:endParaRPr lang="en-US" altLang="ja-JP" sz="2400" dirty="0" smtClean="0">
              <a:latin typeface="+mj-ea"/>
              <a:ea typeface="+mj-ea"/>
              <a:cs typeface="ヒラギノ明朝 Pro W3 (本文)"/>
            </a:endParaRPr>
          </a:p>
          <a:p>
            <a:pPr marL="457200" indent="-457200" defTabSz="914400">
              <a:spcBef>
                <a:spcPts val="580"/>
              </a:spcBef>
              <a:buClr>
                <a:schemeClr val="accent1"/>
              </a:buClr>
              <a:buSzPct val="85000"/>
              <a:buFont typeface="Arial"/>
              <a:buChar char="•"/>
            </a:pPr>
            <a:r>
              <a:rPr lang="ja-JP" altLang="en-US" sz="2600" dirty="0" smtClean="0">
                <a:latin typeface="+mj-ea"/>
                <a:ea typeface="+mj-ea"/>
                <a:cs typeface="ヒラギノ明朝 Pro W3 (本文)"/>
              </a:rPr>
              <a:t>アルゴリズムを比較するには少なくとも２つの</a:t>
            </a:r>
            <a:r>
              <a:rPr lang="en-US" altLang="ja-JP" sz="2600" dirty="0" smtClean="0">
                <a:latin typeface="+mj-ea"/>
                <a:ea typeface="+mj-ea"/>
                <a:cs typeface="ヒラギノ明朝 Pro W3 (本文)"/>
              </a:rPr>
              <a:t>Performance metrics</a:t>
            </a:r>
            <a:r>
              <a:rPr lang="ja-JP" altLang="en-US" sz="2600" dirty="0" smtClean="0">
                <a:latin typeface="+mj-ea"/>
                <a:ea typeface="+mj-ea"/>
                <a:cs typeface="ヒラギノ明朝 Pro W3 (本文)"/>
              </a:rPr>
              <a:t>が必要</a:t>
            </a:r>
            <a:endParaRPr lang="en-US" altLang="ja-JP" sz="2600" dirty="0" smtClean="0">
              <a:latin typeface="+mj-ea"/>
              <a:ea typeface="+mj-ea"/>
              <a:cs typeface="ヒラギノ明朝 Pro W3 (本文)"/>
            </a:endParaRPr>
          </a:p>
          <a:p>
            <a:pPr marL="914400" lvl="1" indent="-457200" defTabSz="914400">
              <a:spcBef>
                <a:spcPts val="580"/>
              </a:spcBef>
              <a:buClr>
                <a:schemeClr val="accent1"/>
              </a:buClr>
              <a:buSzPct val="85000"/>
              <a:buFont typeface="+mj-lt"/>
              <a:buAutoNum type="arabicParenR"/>
            </a:pPr>
            <a:endParaRPr lang="en-US" altLang="ja-JP" sz="2600" dirty="0" smtClean="0">
              <a:latin typeface="+mj-ea"/>
              <a:ea typeface="+mj-ea"/>
              <a:cs typeface="ヒラギノ明朝 Pro W3 (本文)"/>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114300" y="1879600"/>
            <a:ext cx="8966200" cy="2082800"/>
          </a:xfrm>
        </p:spPr>
        <p:txBody>
          <a:bodyPr>
            <a:noAutofit/>
          </a:bodyPr>
          <a:lstStyle/>
          <a:p>
            <a:pPr algn="ctr"/>
            <a:r>
              <a:rPr lang="en-US" altLang="ja-JP" dirty="0" smtClean="0"/>
              <a:t>8.2.1</a:t>
            </a:r>
            <a:br>
              <a:rPr lang="en-US" altLang="ja-JP" dirty="0" smtClean="0"/>
            </a:br>
            <a:r>
              <a:rPr lang="en-US" altLang="ja-JP" dirty="0" smtClean="0"/>
              <a:t>Metrics Evaluating Closeness to the Pareto-Optimal Front</a:t>
            </a:r>
            <a:endParaRPr lang="ja-JP" altLang="en-US" dirty="0"/>
          </a:p>
        </p:txBody>
      </p:sp>
      <p:pic>
        <p:nvPicPr>
          <p:cNvPr id="6" name="図 5" descr="j0241617.pict"/>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558800" y="4641850"/>
            <a:ext cx="1612900" cy="18161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7" name="図 6" descr="img005.png"/>
          <p:cNvPicPr>
            <a:picLocks noChangeAspect="1"/>
          </p:cNvPicPr>
          <p:nvPr/>
        </p:nvPicPr>
        <p:blipFill>
          <a:blip r:embed="rId4"/>
          <a:stretch>
            <a:fillRect/>
          </a:stretch>
        </p:blipFill>
        <p:spPr>
          <a:xfrm>
            <a:off x="4818776" y="845862"/>
            <a:ext cx="4167347" cy="2226225"/>
          </a:xfrm>
          <a:prstGeom prst="rect">
            <a:avLst/>
          </a:prstGeom>
        </p:spPr>
      </p:pic>
      <p:sp>
        <p:nvSpPr>
          <p:cNvPr id="5" name="タイトル 1"/>
          <p:cNvSpPr txBox="1">
            <a:spLocks/>
          </p:cNvSpPr>
          <p:nvPr/>
        </p:nvSpPr>
        <p:spPr>
          <a:xfrm>
            <a:off x="114300" y="495300"/>
            <a:ext cx="7772400" cy="630238"/>
          </a:xfrm>
          <a:prstGeom prst="rect">
            <a:avLst/>
          </a:prstGeom>
        </p:spPr>
        <p:txBody>
          <a:bodyPr bIns="91440" anchor="b"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1" lang="en-US" altLang="ja-JP" sz="3600" b="0" i="0" u="none" strike="noStrike" kern="1200" cap="none" spc="0" normalizeH="0" baseline="0" noProof="0" dirty="0" smtClean="0">
                <a:ln>
                  <a:noFill/>
                </a:ln>
                <a:solidFill>
                  <a:schemeClr val="tx2"/>
                </a:solidFill>
                <a:effectLst/>
                <a:uLnTx/>
                <a:uFillTx/>
                <a:latin typeface="+mj-lt"/>
                <a:ea typeface="+mj-ea"/>
                <a:cs typeface="+mj-cs"/>
              </a:rPr>
              <a:t>Error Ratio</a:t>
            </a:r>
            <a:endParaRPr kumimoji="1" lang="ja-JP" altLang="en-US" sz="3600" b="0" i="0" u="none" strike="noStrike" kern="1200" cap="none" spc="0" normalizeH="0" baseline="0" noProof="0" dirty="0">
              <a:ln>
                <a:noFill/>
              </a:ln>
              <a:solidFill>
                <a:schemeClr val="tx2"/>
              </a:solidFill>
              <a:effectLst/>
              <a:uLnTx/>
              <a:uFillTx/>
              <a:latin typeface="+mj-lt"/>
              <a:ea typeface="+mj-ea"/>
              <a:cs typeface="+mj-cs"/>
            </a:endParaRPr>
          </a:p>
        </p:txBody>
      </p:sp>
      <p:graphicFrame>
        <p:nvGraphicFramePr>
          <p:cNvPr id="15362" name="Object 2"/>
          <p:cNvGraphicFramePr>
            <a:graphicFrameLocks noChangeAspect="1"/>
          </p:cNvGraphicFramePr>
          <p:nvPr/>
        </p:nvGraphicFramePr>
        <p:xfrm>
          <a:off x="1938339" y="1722162"/>
          <a:ext cx="1422400" cy="889267"/>
        </p:xfrm>
        <a:graphic>
          <a:graphicData uri="http://schemas.openxmlformats.org/presentationml/2006/ole">
            <p:oleObj spid="_x0000_s15362" name="数式" r:id="rId5" imgW="812800" imgH="508000" progId="Equation.3">
              <p:embed/>
            </p:oleObj>
          </a:graphicData>
        </a:graphic>
      </p:graphicFrame>
      <p:sp>
        <p:nvSpPr>
          <p:cNvPr id="13" name="コンテンツ プレースホルダ 12"/>
          <p:cNvSpPr>
            <a:spLocks noGrp="1"/>
          </p:cNvSpPr>
          <p:nvPr>
            <p:ph sz="quarter" idx="1"/>
          </p:nvPr>
        </p:nvSpPr>
        <p:spPr>
          <a:xfrm>
            <a:off x="349250" y="1149350"/>
            <a:ext cx="7772400" cy="4572000"/>
          </a:xfrm>
        </p:spPr>
        <p:txBody>
          <a:bodyPr/>
          <a:lstStyle/>
          <a:p>
            <a:r>
              <a:rPr lang="en-US" altLang="ja-JP" dirty="0" smtClean="0">
                <a:latin typeface="+mj-ea"/>
                <a:ea typeface="+mj-ea"/>
              </a:rPr>
              <a:t>Error Ratio</a:t>
            </a:r>
            <a:r>
              <a:rPr lang="ja-JP" altLang="en-US" dirty="0" smtClean="0">
                <a:latin typeface="+mj-ea"/>
                <a:ea typeface="+mj-ea"/>
              </a:rPr>
              <a:t>の計算</a:t>
            </a:r>
            <a:endParaRPr lang="en-US" altLang="ja-JP" dirty="0" smtClean="0">
              <a:latin typeface="+mj-ea"/>
              <a:ea typeface="+mj-ea"/>
            </a:endParaRPr>
          </a:p>
          <a:p>
            <a:endParaRPr lang="en-US" altLang="ja-JP" dirty="0" smtClean="0">
              <a:latin typeface="+mj-ea"/>
              <a:ea typeface="+mj-ea"/>
            </a:endParaRPr>
          </a:p>
          <a:p>
            <a:endParaRPr lang="en-US" altLang="ja-JP" dirty="0" smtClean="0">
              <a:latin typeface="+mj-ea"/>
              <a:ea typeface="+mj-ea"/>
            </a:endParaRPr>
          </a:p>
          <a:p>
            <a:endParaRPr lang="en-US" altLang="ja-JP" dirty="0" smtClean="0">
              <a:latin typeface="+mj-ea"/>
              <a:ea typeface="+mj-ea"/>
            </a:endParaRPr>
          </a:p>
          <a:p>
            <a:endParaRPr lang="en-US" altLang="ja-JP" dirty="0" smtClean="0">
              <a:latin typeface="+mj-ea"/>
              <a:ea typeface="+mj-ea"/>
            </a:endParaRPr>
          </a:p>
          <a:p>
            <a:endParaRPr lang="en-US" altLang="ja-JP" dirty="0" smtClean="0">
              <a:latin typeface="+mj-ea"/>
              <a:ea typeface="+mj-ea"/>
            </a:endParaRPr>
          </a:p>
          <a:p>
            <a:r>
              <a:rPr lang="en-US" altLang="ja-JP" dirty="0" smtClean="0">
                <a:latin typeface="+mj-ea"/>
                <a:ea typeface="+mj-ea"/>
              </a:rPr>
              <a:t>A</a:t>
            </a:r>
            <a:r>
              <a:rPr lang="ja-JP" altLang="en-US" dirty="0" smtClean="0">
                <a:latin typeface="+mj-ea"/>
                <a:ea typeface="+mj-ea"/>
              </a:rPr>
              <a:t>と</a:t>
            </a:r>
            <a:r>
              <a:rPr lang="en-US" altLang="ja-JP" dirty="0" smtClean="0">
                <a:latin typeface="+mj-ea"/>
                <a:ea typeface="+mj-ea"/>
              </a:rPr>
              <a:t>B</a:t>
            </a:r>
            <a:r>
              <a:rPr lang="ja-JP" altLang="en-US" dirty="0" smtClean="0">
                <a:latin typeface="+mj-ea"/>
                <a:ea typeface="+mj-ea"/>
              </a:rPr>
              <a:t>の</a:t>
            </a:r>
            <a:r>
              <a:rPr lang="en-US" altLang="ja-JP" dirty="0" smtClean="0">
                <a:latin typeface="+mj-ea"/>
                <a:ea typeface="+mj-ea"/>
              </a:rPr>
              <a:t>Set Coverage Metrics C(A,B)</a:t>
            </a:r>
            <a:r>
              <a:rPr lang="ja-JP" altLang="en-US" dirty="0" smtClean="0">
                <a:latin typeface="+mj-ea"/>
                <a:ea typeface="+mj-ea"/>
              </a:rPr>
              <a:t>の計算</a:t>
            </a:r>
            <a:endParaRPr lang="en-US" altLang="ja-JP" dirty="0" smtClean="0">
              <a:latin typeface="+mj-ea"/>
              <a:ea typeface="+mj-ea"/>
            </a:endParaRPr>
          </a:p>
          <a:p>
            <a:endParaRPr lang="en-US" altLang="ja-JP" dirty="0" smtClean="0">
              <a:latin typeface="+mj-ea"/>
              <a:ea typeface="+mj-ea"/>
            </a:endParaRPr>
          </a:p>
          <a:p>
            <a:endParaRPr lang="en-US" altLang="ja-JP" dirty="0" smtClean="0">
              <a:latin typeface="+mj-ea"/>
              <a:ea typeface="+mj-ea"/>
            </a:endParaRPr>
          </a:p>
          <a:p>
            <a:endParaRPr lang="en-US" altLang="ja-JP" dirty="0" smtClean="0">
              <a:latin typeface="+mj-ea"/>
              <a:ea typeface="+mj-ea"/>
            </a:endParaRPr>
          </a:p>
          <a:p>
            <a:endParaRPr lang="en-US" altLang="ja-JP" dirty="0" smtClean="0">
              <a:latin typeface="+mj-ea"/>
              <a:ea typeface="+mj-ea"/>
            </a:endParaRPr>
          </a:p>
          <a:p>
            <a:endParaRPr lang="ja-JP" altLang="en-US" dirty="0">
              <a:latin typeface="+mj-ea"/>
              <a:ea typeface="+mj-ea"/>
            </a:endParaRPr>
          </a:p>
        </p:txBody>
      </p:sp>
      <p:sp>
        <p:nvSpPr>
          <p:cNvPr id="15" name="タイトル 1"/>
          <p:cNvSpPr>
            <a:spLocks noGrp="1"/>
          </p:cNvSpPr>
          <p:nvPr>
            <p:ph type="title"/>
          </p:nvPr>
        </p:nvSpPr>
        <p:spPr>
          <a:xfrm>
            <a:off x="266700" y="3187180"/>
            <a:ext cx="4546600" cy="693738"/>
          </a:xfrm>
        </p:spPr>
        <p:txBody>
          <a:bodyPr>
            <a:normAutofit fontScale="90000"/>
          </a:bodyPr>
          <a:lstStyle/>
          <a:p>
            <a:r>
              <a:rPr lang="en-US" altLang="ja-JP" dirty="0" smtClean="0"/>
              <a:t>Set Coverage Metrics</a:t>
            </a:r>
            <a:endParaRPr lang="ja-JP" altLang="en-US" dirty="0"/>
          </a:p>
        </p:txBody>
      </p:sp>
      <p:graphicFrame>
        <p:nvGraphicFramePr>
          <p:cNvPr id="15368" name="Object 8"/>
          <p:cNvGraphicFramePr>
            <a:graphicFrameLocks noChangeAspect="1"/>
          </p:cNvGraphicFramePr>
          <p:nvPr/>
        </p:nvGraphicFramePr>
        <p:xfrm>
          <a:off x="617538" y="4835525"/>
          <a:ext cx="3511550" cy="885825"/>
        </p:xfrm>
        <a:graphic>
          <a:graphicData uri="http://schemas.openxmlformats.org/presentationml/2006/ole">
            <p:oleObj spid="_x0000_s15368" name="数式" r:id="rId6" imgW="1917700" imgH="482600" progId="Equation.3">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7800" y="269081"/>
            <a:ext cx="7772400" cy="630238"/>
          </a:xfrm>
        </p:spPr>
        <p:txBody>
          <a:bodyPr>
            <a:normAutofit fontScale="90000"/>
          </a:bodyPr>
          <a:lstStyle/>
          <a:p>
            <a:r>
              <a:rPr lang="en-US" altLang="ja-JP" dirty="0" smtClean="0"/>
              <a:t>Generational Distance</a:t>
            </a:r>
            <a:endParaRPr lang="ja-JP" altLang="en-US" dirty="0"/>
          </a:p>
        </p:txBody>
      </p:sp>
      <p:sp>
        <p:nvSpPr>
          <p:cNvPr id="3" name="コンテンツ プレースホルダ 2"/>
          <p:cNvSpPr>
            <a:spLocks noGrp="1"/>
          </p:cNvSpPr>
          <p:nvPr>
            <p:ph sz="quarter" idx="1"/>
          </p:nvPr>
        </p:nvSpPr>
        <p:spPr>
          <a:xfrm>
            <a:off x="254000" y="848519"/>
            <a:ext cx="8661400" cy="5283200"/>
          </a:xfrm>
        </p:spPr>
        <p:txBody>
          <a:bodyPr/>
          <a:lstStyle/>
          <a:p>
            <a:r>
              <a:rPr lang="ja-JP" altLang="en-US" dirty="0" smtClean="0">
                <a:latin typeface="+mj-ea"/>
                <a:ea typeface="+mj-ea"/>
              </a:rPr>
              <a:t>　</a:t>
            </a:r>
            <a:r>
              <a:rPr lang="en-US" altLang="ja-JP" dirty="0" smtClean="0">
                <a:latin typeface="+mj-ea"/>
                <a:ea typeface="+mj-ea"/>
              </a:rPr>
              <a:t> </a:t>
            </a:r>
            <a:r>
              <a:rPr lang="ja-JP" altLang="en-US" dirty="0" smtClean="0">
                <a:latin typeface="+mj-ea"/>
                <a:ea typeface="+mj-ea"/>
              </a:rPr>
              <a:t>からＱの解の平均距離</a:t>
            </a:r>
            <a:endParaRPr lang="en-US" altLang="ja-JP" dirty="0" smtClean="0">
              <a:latin typeface="+mj-ea"/>
              <a:ea typeface="+mj-ea"/>
            </a:endParaRPr>
          </a:p>
          <a:p>
            <a:pPr>
              <a:buNone/>
            </a:pPr>
            <a:endParaRPr lang="en-US" altLang="ja-JP" dirty="0" smtClean="0">
              <a:latin typeface="+mj-ea"/>
              <a:ea typeface="+mj-ea"/>
            </a:endParaRPr>
          </a:p>
          <a:p>
            <a:r>
              <a:rPr lang="ja-JP" altLang="en-US" dirty="0" smtClean="0">
                <a:latin typeface="+mj-ea"/>
                <a:ea typeface="+mj-ea"/>
              </a:rPr>
              <a:t>　　のときの　</a:t>
            </a:r>
            <a:r>
              <a:rPr lang="en-US" altLang="ja-JP" dirty="0" smtClean="0">
                <a:latin typeface="+mj-ea"/>
                <a:ea typeface="+mj-ea"/>
              </a:rPr>
              <a:t>(</a:t>
            </a:r>
            <a:r>
              <a:rPr lang="ja-JP" altLang="en-US" dirty="0" smtClean="0">
                <a:latin typeface="+mj-ea"/>
                <a:ea typeface="+mj-ea"/>
              </a:rPr>
              <a:t>ユークリッド距離</a:t>
            </a:r>
            <a:r>
              <a:rPr lang="en-US" altLang="ja-JP" dirty="0" smtClean="0">
                <a:latin typeface="+mj-ea"/>
                <a:ea typeface="+mj-ea"/>
              </a:rPr>
              <a:t>)</a:t>
            </a:r>
          </a:p>
          <a:p>
            <a:endParaRPr lang="en-US" altLang="ja-JP" dirty="0" smtClean="0">
              <a:latin typeface="+mj-ea"/>
              <a:ea typeface="+mj-ea"/>
            </a:endParaRPr>
          </a:p>
          <a:p>
            <a:endParaRPr lang="en-US" altLang="ja-JP" dirty="0" smtClean="0">
              <a:latin typeface="+mj-ea"/>
              <a:ea typeface="+mj-ea"/>
            </a:endParaRPr>
          </a:p>
          <a:p>
            <a:endParaRPr lang="en-US" altLang="ja-JP" dirty="0" smtClean="0">
              <a:latin typeface="+mj-ea"/>
              <a:ea typeface="+mj-ea"/>
            </a:endParaRPr>
          </a:p>
          <a:p>
            <a:endParaRPr lang="en-US" altLang="ja-JP" dirty="0" smtClean="0">
              <a:latin typeface="+mj-ea"/>
              <a:ea typeface="+mj-ea"/>
            </a:endParaRPr>
          </a:p>
          <a:p>
            <a:endParaRPr lang="en-US" altLang="ja-JP" dirty="0" smtClean="0">
              <a:latin typeface="+mj-ea"/>
              <a:ea typeface="+mj-ea"/>
            </a:endParaRPr>
          </a:p>
          <a:p>
            <a:endParaRPr lang="en-US" altLang="ja-JP" dirty="0" smtClean="0">
              <a:latin typeface="+mj-ea"/>
              <a:ea typeface="+mj-ea"/>
            </a:endParaRPr>
          </a:p>
          <a:p>
            <a:r>
              <a:rPr lang="ja-JP" altLang="en-US" dirty="0" smtClean="0">
                <a:latin typeface="+mj-ea"/>
                <a:ea typeface="+mj-ea"/>
              </a:rPr>
              <a:t>最も　の距離が悪いもの</a:t>
            </a:r>
            <a:endParaRPr lang="en-US" altLang="ja-JP" dirty="0" smtClean="0">
              <a:latin typeface="+mj-ea"/>
              <a:ea typeface="+mj-ea"/>
            </a:endParaRPr>
          </a:p>
        </p:txBody>
      </p:sp>
      <p:graphicFrame>
        <p:nvGraphicFramePr>
          <p:cNvPr id="18434" name="Object 2"/>
          <p:cNvGraphicFramePr>
            <a:graphicFrameLocks noChangeAspect="1"/>
          </p:cNvGraphicFramePr>
          <p:nvPr/>
        </p:nvGraphicFramePr>
        <p:xfrm>
          <a:off x="5001154" y="576263"/>
          <a:ext cx="1577975" cy="831850"/>
        </p:xfrm>
        <a:graphic>
          <a:graphicData uri="http://schemas.openxmlformats.org/presentationml/2006/ole">
            <p:oleObj spid="_x0000_s18434" name="数式" r:id="rId4" imgW="1130300" imgH="596900" progId="Equation.3">
              <p:embed/>
            </p:oleObj>
          </a:graphicData>
        </a:graphic>
      </p:graphicFrame>
      <p:graphicFrame>
        <p:nvGraphicFramePr>
          <p:cNvPr id="18435" name="Object 3"/>
          <p:cNvGraphicFramePr>
            <a:graphicFrameLocks noChangeAspect="1"/>
          </p:cNvGraphicFramePr>
          <p:nvPr/>
        </p:nvGraphicFramePr>
        <p:xfrm>
          <a:off x="6191250" y="1657577"/>
          <a:ext cx="2698750" cy="771525"/>
        </p:xfrm>
        <a:graphic>
          <a:graphicData uri="http://schemas.openxmlformats.org/presentationml/2006/ole">
            <p:oleObj spid="_x0000_s18435" name="数式" r:id="rId5" imgW="1689100" imgH="482600" progId="Equation.3">
              <p:embed/>
            </p:oleObj>
          </a:graphicData>
        </a:graphic>
      </p:graphicFrame>
      <p:pic>
        <p:nvPicPr>
          <p:cNvPr id="6" name="図 5" descr="img006.png"/>
          <p:cNvPicPr>
            <a:picLocks noChangeAspect="1"/>
          </p:cNvPicPr>
          <p:nvPr/>
        </p:nvPicPr>
        <p:blipFill>
          <a:blip r:embed="rId6"/>
          <a:stretch>
            <a:fillRect/>
          </a:stretch>
        </p:blipFill>
        <p:spPr>
          <a:xfrm>
            <a:off x="4499358" y="2479902"/>
            <a:ext cx="4301742" cy="1427760"/>
          </a:xfrm>
          <a:prstGeom prst="rect">
            <a:avLst/>
          </a:prstGeom>
        </p:spPr>
      </p:pic>
      <p:pic>
        <p:nvPicPr>
          <p:cNvPr id="7" name="図 6" descr="img007.png"/>
          <p:cNvPicPr>
            <a:picLocks noChangeAspect="1"/>
          </p:cNvPicPr>
          <p:nvPr/>
        </p:nvPicPr>
        <p:blipFill>
          <a:blip r:embed="rId7"/>
          <a:stretch>
            <a:fillRect/>
          </a:stretch>
        </p:blipFill>
        <p:spPr>
          <a:xfrm>
            <a:off x="254000" y="2213202"/>
            <a:ext cx="3912416" cy="2247900"/>
          </a:xfrm>
          <a:prstGeom prst="rect">
            <a:avLst/>
          </a:prstGeom>
        </p:spPr>
      </p:pic>
      <p:graphicFrame>
        <p:nvGraphicFramePr>
          <p:cNvPr id="8" name="オブジェクト 7"/>
          <p:cNvGraphicFramePr>
            <a:graphicFrameLocks noChangeAspect="1"/>
          </p:cNvGraphicFramePr>
          <p:nvPr/>
        </p:nvGraphicFramePr>
        <p:xfrm>
          <a:off x="496888" y="903288"/>
          <a:ext cx="613064" cy="374650"/>
        </p:xfrm>
        <a:graphic>
          <a:graphicData uri="http://schemas.openxmlformats.org/presentationml/2006/ole">
            <p:oleObj spid="_x0000_s18436" name="数式" r:id="rId8" imgW="228600" imgH="139700" progId="Equation.3">
              <p:embed/>
            </p:oleObj>
          </a:graphicData>
        </a:graphic>
      </p:graphicFrame>
      <p:graphicFrame>
        <p:nvGraphicFramePr>
          <p:cNvPr id="10" name="オブジェクト 9"/>
          <p:cNvGraphicFramePr>
            <a:graphicFrameLocks noChangeAspect="1"/>
          </p:cNvGraphicFramePr>
          <p:nvPr/>
        </p:nvGraphicFramePr>
        <p:xfrm>
          <a:off x="509588" y="1966913"/>
          <a:ext cx="749300" cy="347889"/>
        </p:xfrm>
        <a:graphic>
          <a:graphicData uri="http://schemas.openxmlformats.org/presentationml/2006/ole">
            <p:oleObj spid="_x0000_s18437" name="数式" r:id="rId9" imgW="355600" imgH="165100" progId="Equation.3">
              <p:embed/>
            </p:oleObj>
          </a:graphicData>
        </a:graphic>
      </p:graphicFrame>
      <p:graphicFrame>
        <p:nvGraphicFramePr>
          <p:cNvPr id="11" name="オブジェクト 10"/>
          <p:cNvGraphicFramePr>
            <a:graphicFrameLocks noChangeAspect="1"/>
          </p:cNvGraphicFramePr>
          <p:nvPr/>
        </p:nvGraphicFramePr>
        <p:xfrm>
          <a:off x="2546350" y="1805647"/>
          <a:ext cx="400050" cy="509155"/>
        </p:xfrm>
        <a:graphic>
          <a:graphicData uri="http://schemas.openxmlformats.org/presentationml/2006/ole">
            <p:oleObj spid="_x0000_s18438" name="数式" r:id="rId10" imgW="139700" imgH="177800" progId="Equation.3">
              <p:embed/>
            </p:oleObj>
          </a:graphicData>
        </a:graphic>
      </p:graphicFrame>
      <p:sp>
        <p:nvSpPr>
          <p:cNvPr id="12" name="タイトル 1"/>
          <p:cNvSpPr txBox="1">
            <a:spLocks/>
          </p:cNvSpPr>
          <p:nvPr/>
        </p:nvSpPr>
        <p:spPr>
          <a:xfrm>
            <a:off x="254000" y="4461102"/>
            <a:ext cx="7772400" cy="630238"/>
          </a:xfrm>
          <a:prstGeom prst="rect">
            <a:avLst/>
          </a:prstGeom>
        </p:spPr>
        <p:txBody>
          <a:bodyPr bIns="91440" anchor="b" anchorCtr="0">
            <a:normAutofit fontScale="9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1" lang="en-US" altLang="ja-JP" sz="4000" b="0" i="0" u="none" strike="noStrike" kern="1200" cap="none" spc="0" normalizeH="0" baseline="0" noProof="0" dirty="0" smtClean="0">
                <a:ln>
                  <a:noFill/>
                </a:ln>
                <a:solidFill>
                  <a:schemeClr val="tx2"/>
                </a:solidFill>
                <a:effectLst/>
                <a:uLnTx/>
                <a:uFillTx/>
                <a:latin typeface="+mj-lt"/>
                <a:ea typeface="+mj-ea"/>
                <a:cs typeface="+mj-cs"/>
              </a:rPr>
              <a:t>Maximum Pareto-Optimal Front Error</a:t>
            </a:r>
            <a:endParaRPr kumimoji="1" lang="ja-JP" altLang="en-US" sz="4000" b="0" i="0" u="none" strike="noStrike" kern="1200" cap="none" spc="0" normalizeH="0" baseline="0" noProof="0" dirty="0">
              <a:ln>
                <a:noFill/>
              </a:ln>
              <a:solidFill>
                <a:schemeClr val="tx2"/>
              </a:solidFill>
              <a:effectLst/>
              <a:uLnTx/>
              <a:uFillTx/>
              <a:latin typeface="+mj-lt"/>
              <a:ea typeface="+mj-ea"/>
              <a:cs typeface="+mj-cs"/>
            </a:endParaRPr>
          </a:p>
        </p:txBody>
      </p:sp>
      <p:graphicFrame>
        <p:nvGraphicFramePr>
          <p:cNvPr id="18439" name="Object 7"/>
          <p:cNvGraphicFramePr>
            <a:graphicFrameLocks noChangeAspect="1"/>
          </p:cNvGraphicFramePr>
          <p:nvPr/>
        </p:nvGraphicFramePr>
        <p:xfrm flipH="1">
          <a:off x="1258888" y="5129440"/>
          <a:ext cx="323850" cy="509587"/>
        </p:xfrm>
        <a:graphic>
          <a:graphicData uri="http://schemas.openxmlformats.org/presentationml/2006/ole">
            <p:oleObj spid="_x0000_s18439" name="数式" r:id="rId11" imgW="139700" imgH="177800" progId="Equation.3">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203200" y="2209800"/>
            <a:ext cx="8686800" cy="1935162"/>
          </a:xfrm>
        </p:spPr>
        <p:txBody>
          <a:bodyPr>
            <a:normAutofit fontScale="90000"/>
          </a:bodyPr>
          <a:lstStyle/>
          <a:p>
            <a:pPr algn="ctr"/>
            <a:r>
              <a:rPr lang="en-US" altLang="ja-JP" dirty="0" smtClean="0"/>
              <a:t>8.2.2 </a:t>
            </a:r>
            <a:br>
              <a:rPr lang="en-US" altLang="ja-JP" dirty="0" smtClean="0"/>
            </a:br>
            <a:r>
              <a:rPr lang="en-US" altLang="ja-JP" dirty="0" smtClean="0"/>
              <a:t>Metrics Evaluating Diversity Among Non-Dominated Solutions</a:t>
            </a:r>
            <a:endParaRPr lang="ja-JP" altLang="en-US" dirty="0"/>
          </a:p>
        </p:txBody>
      </p:sp>
      <p:pic>
        <p:nvPicPr>
          <p:cNvPr id="7" name="図 6" descr="MC900330617.WMF"/>
          <p:cNvPicPr>
            <a:picLocks noChangeAspect="1"/>
          </p:cNvPicPr>
          <p:nvPr/>
        </p:nvPicPr>
        <p:blipFill>
          <a:blip r:embed="rId3"/>
          <a:stretch>
            <a:fillRect/>
          </a:stretch>
        </p:blipFill>
        <p:spPr>
          <a:xfrm>
            <a:off x="6976935" y="4246562"/>
            <a:ext cx="1620965" cy="198278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8" name="図 7" descr="img009.png"/>
          <p:cNvPicPr>
            <a:picLocks noChangeAspect="1"/>
          </p:cNvPicPr>
          <p:nvPr/>
        </p:nvPicPr>
        <p:blipFill>
          <a:blip r:embed="rId3"/>
          <a:stretch>
            <a:fillRect/>
          </a:stretch>
        </p:blipFill>
        <p:spPr>
          <a:xfrm>
            <a:off x="698500" y="3947583"/>
            <a:ext cx="4445000" cy="370417"/>
          </a:xfrm>
          <a:prstGeom prst="rect">
            <a:avLst/>
          </a:prstGeom>
        </p:spPr>
      </p:pic>
      <p:pic>
        <p:nvPicPr>
          <p:cNvPr id="7" name="図 6" descr="img008.png"/>
          <p:cNvPicPr>
            <a:picLocks noChangeAspect="1"/>
          </p:cNvPicPr>
          <p:nvPr/>
        </p:nvPicPr>
        <p:blipFill>
          <a:blip r:embed="rId4"/>
          <a:stretch>
            <a:fillRect/>
          </a:stretch>
        </p:blipFill>
        <p:spPr>
          <a:xfrm>
            <a:off x="706802" y="3105988"/>
            <a:ext cx="6430598" cy="890277"/>
          </a:xfrm>
          <a:prstGeom prst="rect">
            <a:avLst/>
          </a:prstGeom>
        </p:spPr>
      </p:pic>
      <p:sp>
        <p:nvSpPr>
          <p:cNvPr id="3" name="コンテンツ プレースホルダ 2"/>
          <p:cNvSpPr>
            <a:spLocks noGrp="1"/>
          </p:cNvSpPr>
          <p:nvPr>
            <p:ph sz="quarter" idx="1"/>
          </p:nvPr>
        </p:nvSpPr>
        <p:spPr>
          <a:xfrm>
            <a:off x="292100" y="1066800"/>
            <a:ext cx="8597900" cy="5638800"/>
          </a:xfrm>
        </p:spPr>
        <p:txBody>
          <a:bodyPr/>
          <a:lstStyle/>
          <a:p>
            <a:r>
              <a:rPr lang="ja-JP" altLang="en-US" dirty="0" smtClean="0">
                <a:latin typeface="+mj-ea"/>
                <a:ea typeface="+mj-ea"/>
              </a:rPr>
              <a:t>支配された集合の連続した解の相対的な距離</a:t>
            </a:r>
            <a:endParaRPr lang="en-US" altLang="ja-JP" dirty="0" smtClean="0">
              <a:latin typeface="+mj-ea"/>
              <a:ea typeface="+mj-ea"/>
            </a:endParaRPr>
          </a:p>
          <a:p>
            <a:endParaRPr lang="en-US" altLang="ja-JP" dirty="0" smtClean="0">
              <a:latin typeface="+mj-ea"/>
              <a:ea typeface="+mj-ea"/>
            </a:endParaRPr>
          </a:p>
          <a:p>
            <a:endParaRPr lang="en-US" altLang="ja-JP" dirty="0" smtClean="0">
              <a:latin typeface="+mj-ea"/>
              <a:ea typeface="+mj-ea"/>
            </a:endParaRPr>
          </a:p>
          <a:p>
            <a:r>
              <a:rPr lang="en-US" altLang="ja-JP" dirty="0" smtClean="0">
                <a:latin typeface="+mj-ea"/>
                <a:ea typeface="+mj-ea"/>
              </a:rPr>
              <a:t>Figure187</a:t>
            </a:r>
            <a:r>
              <a:rPr lang="en-US" altLang="en-US" dirty="0" smtClean="0">
                <a:latin typeface="+mj-ea"/>
                <a:ea typeface="+mj-ea"/>
              </a:rPr>
              <a:t>で実際に計算</a:t>
            </a:r>
            <a:endParaRPr lang="en-US" altLang="ja-JP" dirty="0" smtClean="0">
              <a:latin typeface="+mj-ea"/>
              <a:ea typeface="+mj-ea"/>
            </a:endParaRPr>
          </a:p>
          <a:p>
            <a:endParaRPr lang="en-US" altLang="ja-JP" dirty="0" smtClean="0">
              <a:latin typeface="+mj-ea"/>
              <a:ea typeface="+mj-ea"/>
            </a:endParaRPr>
          </a:p>
          <a:p>
            <a:endParaRPr lang="en-US" altLang="ja-JP" dirty="0" smtClean="0">
              <a:latin typeface="+mj-ea"/>
              <a:ea typeface="+mj-ea"/>
            </a:endParaRPr>
          </a:p>
          <a:p>
            <a:endParaRPr lang="en-US" altLang="ja-JP" dirty="0" smtClean="0">
              <a:latin typeface="+mj-ea"/>
              <a:ea typeface="+mj-ea"/>
            </a:endParaRPr>
          </a:p>
          <a:p>
            <a:endParaRPr lang="en-US" altLang="ja-JP" dirty="0" smtClean="0">
              <a:latin typeface="+mj-ea"/>
              <a:ea typeface="+mj-ea"/>
            </a:endParaRPr>
          </a:p>
          <a:p>
            <a:endParaRPr lang="ja-JP" altLang="en-US" dirty="0">
              <a:latin typeface="+mj-ea"/>
              <a:ea typeface="+mj-ea"/>
            </a:endParaRPr>
          </a:p>
        </p:txBody>
      </p:sp>
      <p:sp>
        <p:nvSpPr>
          <p:cNvPr id="4" name="タイトル 1"/>
          <p:cNvSpPr txBox="1">
            <a:spLocks/>
          </p:cNvSpPr>
          <p:nvPr/>
        </p:nvSpPr>
        <p:spPr>
          <a:xfrm>
            <a:off x="292100" y="330200"/>
            <a:ext cx="7772400" cy="736600"/>
          </a:xfrm>
          <a:prstGeom prst="rect">
            <a:avLst/>
          </a:prstGeom>
        </p:spPr>
        <p:txBody>
          <a:bodyPr bIns="91440" anchor="b"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1" lang="en-US" altLang="ja-JP" sz="3600" b="0" i="0" u="none" strike="noStrike" kern="1200" cap="none" spc="0" normalizeH="0" baseline="0" noProof="0" dirty="0" smtClean="0">
                <a:ln>
                  <a:noFill/>
                </a:ln>
                <a:solidFill>
                  <a:schemeClr val="tx2"/>
                </a:solidFill>
                <a:effectLst/>
                <a:uLnTx/>
                <a:uFillTx/>
                <a:latin typeface="+mj-lt"/>
                <a:ea typeface="+mj-ea"/>
                <a:cs typeface="+mj-cs"/>
              </a:rPr>
              <a:t>Spacing</a:t>
            </a:r>
            <a:endParaRPr kumimoji="1" lang="ja-JP" altLang="en-US" sz="3600" b="0" i="0" u="none" strike="noStrike" kern="1200" cap="none" spc="0" normalizeH="0" baseline="0" noProof="0" dirty="0">
              <a:ln>
                <a:noFill/>
              </a:ln>
              <a:solidFill>
                <a:schemeClr val="tx2"/>
              </a:solidFill>
              <a:effectLst/>
              <a:uLnTx/>
              <a:uFillTx/>
              <a:latin typeface="+mj-lt"/>
              <a:ea typeface="+mj-ea"/>
              <a:cs typeface="+mj-cs"/>
            </a:endParaRPr>
          </a:p>
        </p:txBody>
      </p:sp>
      <p:graphicFrame>
        <p:nvGraphicFramePr>
          <p:cNvPr id="20482" name="Object 2"/>
          <p:cNvGraphicFramePr>
            <a:graphicFrameLocks noChangeAspect="1"/>
          </p:cNvGraphicFramePr>
          <p:nvPr/>
        </p:nvGraphicFramePr>
        <p:xfrm>
          <a:off x="1512887" y="1614487"/>
          <a:ext cx="1939925" cy="784225"/>
        </p:xfrm>
        <a:graphic>
          <a:graphicData uri="http://schemas.openxmlformats.org/presentationml/2006/ole">
            <p:oleObj spid="_x0000_s20482" name="数式" r:id="rId5" imgW="1257300" imgH="508000" progId="Equation.3">
              <p:embed/>
            </p:oleObj>
          </a:graphicData>
        </a:graphic>
      </p:graphicFrame>
      <p:graphicFrame>
        <p:nvGraphicFramePr>
          <p:cNvPr id="9" name="オブジェクト 8"/>
          <p:cNvGraphicFramePr>
            <a:graphicFrameLocks noChangeAspect="1"/>
          </p:cNvGraphicFramePr>
          <p:nvPr/>
        </p:nvGraphicFramePr>
        <p:xfrm>
          <a:off x="4622800" y="1614486"/>
          <a:ext cx="2183528" cy="784225"/>
        </p:xfrm>
        <a:graphic>
          <a:graphicData uri="http://schemas.openxmlformats.org/presentationml/2006/ole">
            <p:oleObj spid="_x0000_s20483" name="数式" r:id="rId6" imgW="1803400" imgH="647700" progId="Equation.3">
              <p:embed/>
            </p:oleObj>
          </a:graphicData>
        </a:graphic>
      </p:graphicFrame>
      <p:graphicFrame>
        <p:nvGraphicFramePr>
          <p:cNvPr id="10" name="オブジェクト 9"/>
          <p:cNvGraphicFramePr>
            <a:graphicFrameLocks noChangeAspect="1"/>
          </p:cNvGraphicFramePr>
          <p:nvPr/>
        </p:nvGraphicFramePr>
        <p:xfrm>
          <a:off x="736600" y="4497918"/>
          <a:ext cx="2005012" cy="354012"/>
        </p:xfrm>
        <a:graphic>
          <a:graphicData uri="http://schemas.openxmlformats.org/presentationml/2006/ole">
            <p:oleObj spid="_x0000_s20484" name="数式" r:id="rId7" imgW="1079500" imgH="190500" progId="Equation.3">
              <p:embed/>
            </p:oleObj>
          </a:graphicData>
        </a:graphic>
      </p:graphicFrame>
      <p:pic>
        <p:nvPicPr>
          <p:cNvPr id="11" name="図 10" descr="img005.png"/>
          <p:cNvPicPr>
            <a:picLocks noChangeAspect="1"/>
          </p:cNvPicPr>
          <p:nvPr/>
        </p:nvPicPr>
        <p:blipFill>
          <a:blip r:embed="rId8"/>
          <a:srcRect l="21811" r="22115" b="18196"/>
          <a:stretch>
            <a:fillRect/>
          </a:stretch>
        </p:blipFill>
        <p:spPr>
          <a:xfrm>
            <a:off x="5968999" y="3873500"/>
            <a:ext cx="2755063" cy="2147103"/>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ジャパネスク">
  <a:themeElements>
    <a:clrScheme name="展示">
      <a:dk1>
        <a:sysClr val="windowText" lastClr="000000"/>
      </a:dk1>
      <a:lt1>
        <a:sysClr val="window" lastClr="FFFFFF"/>
      </a:lt1>
      <a:dk2>
        <a:srgbClr val="1C3264"/>
      </a:dk2>
      <a:lt2>
        <a:srgbClr val="CCCCCC"/>
      </a:lt2>
      <a:accent1>
        <a:srgbClr val="3399FF"/>
      </a:accent1>
      <a:accent2>
        <a:srgbClr val="69FFFF"/>
      </a:accent2>
      <a:accent3>
        <a:srgbClr val="CCFF33"/>
      </a:accent3>
      <a:accent4>
        <a:srgbClr val="3333FF"/>
      </a:accent4>
      <a:accent5>
        <a:srgbClr val="9933FF"/>
      </a:accent5>
      <a:accent6>
        <a:srgbClr val="FF33FF"/>
      </a:accent6>
      <a:hlink>
        <a:srgbClr val="6699FF"/>
      </a:hlink>
      <a:folHlink>
        <a:srgbClr val="9999CC"/>
      </a:folHlink>
    </a:clrScheme>
    <a:fontScheme name="ジャパネスク">
      <a:majorFont>
        <a:latin typeface="Franklin Gothic Book"/>
        <a:ea typeface=""/>
        <a:cs typeface=""/>
        <a:font script="Grek" typeface="Calibri"/>
        <a:font script="Cyrl" typeface="Calibri"/>
        <a:font script="Jpan" typeface="ＭＳ ゴシック"/>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ヒラギノ明朝 Pro W3"/>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ジャパネスク">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ジャパネスク.thmx</Template>
  <TotalTime>1328</TotalTime>
  <Words>1473</Words>
  <Application>Microsoft Macintosh PowerPoint</Application>
  <PresentationFormat>画面に合わせる (4:3)</PresentationFormat>
  <Paragraphs>175</Paragraphs>
  <Slides>17</Slides>
  <Notes>11</Notes>
  <HiddenSlides>0</HiddenSlides>
  <MMClips>0</MMClips>
  <ScaleCrop>false</ScaleCrop>
  <HeadingPairs>
    <vt:vector size="6" baseType="variant">
      <vt:variant>
        <vt:lpstr>デザイン テンプレート</vt:lpstr>
      </vt:variant>
      <vt:variant>
        <vt:i4>1</vt:i4>
      </vt:variant>
      <vt:variant>
        <vt:lpstr>埋め込まれた OLE サーバー</vt:lpstr>
      </vt:variant>
      <vt:variant>
        <vt:i4>2</vt:i4>
      </vt:variant>
      <vt:variant>
        <vt:lpstr>スライド タイトル</vt:lpstr>
      </vt:variant>
      <vt:variant>
        <vt:i4>17</vt:i4>
      </vt:variant>
    </vt:vector>
  </HeadingPairs>
  <TitlesOfParts>
    <vt:vector size="20" baseType="lpstr">
      <vt:lpstr>ジャパネスク</vt:lpstr>
      <vt:lpstr>数式</vt:lpstr>
      <vt:lpstr>Microsoft 数式</vt:lpstr>
      <vt:lpstr>8.2 Performance Metrics (P306~324)</vt:lpstr>
      <vt:lpstr>8.2 Performance Metrics(概要)</vt:lpstr>
      <vt:lpstr>8.2 Performance Metrics(概要)</vt:lpstr>
      <vt:lpstr>8.2 Performance Metrics(概要)</vt:lpstr>
      <vt:lpstr>8.2.1 Metrics Evaluating Closeness to the Pareto-Optimal Front</vt:lpstr>
      <vt:lpstr>Set Coverage Metrics</vt:lpstr>
      <vt:lpstr>Generational Distance</vt:lpstr>
      <vt:lpstr>8.2.2  Metrics Evaluating Diversity Among Non-Dominated Solutions</vt:lpstr>
      <vt:lpstr>スライド 9</vt:lpstr>
      <vt:lpstr>Spread</vt:lpstr>
      <vt:lpstr>Maximum Spread</vt:lpstr>
      <vt:lpstr>Chi-Square-Like Deviation Measure</vt:lpstr>
      <vt:lpstr>スライド 13</vt:lpstr>
      <vt:lpstr>スライド 14</vt:lpstr>
      <vt:lpstr>Attainment Surface Based Statistical Metric</vt:lpstr>
      <vt:lpstr>Attainment Surface Based Statistical Metric</vt:lpstr>
      <vt:lpstr>Weight Metric</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8.2 Performance Metrics</dc:title>
  <dc:creator>岡村 怜奈</dc:creator>
  <cp:lastModifiedBy>岡村 怜奈</cp:lastModifiedBy>
  <cp:revision>27</cp:revision>
  <dcterms:created xsi:type="dcterms:W3CDTF">2010-11-30T07:09:05Z</dcterms:created>
  <dcterms:modified xsi:type="dcterms:W3CDTF">2010-11-30T07:13:41Z</dcterms:modified>
</cp:coreProperties>
</file>