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3" r:id="rId8"/>
    <p:sldId id="264" r:id="rId9"/>
    <p:sldId id="265" r:id="rId10"/>
    <p:sldId id="266" r:id="rId11"/>
    <p:sldId id="267" r:id="rId12"/>
    <p:sldId id="28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1" r:id="rId26"/>
    <p:sldId id="280" r:id="rId27"/>
    <p:sldId id="281" r:id="rId28"/>
    <p:sldId id="282" r:id="rId29"/>
    <p:sldId id="293" r:id="rId30"/>
    <p:sldId id="294" r:id="rId31"/>
    <p:sldId id="295" r:id="rId32"/>
    <p:sldId id="296" r:id="rId33"/>
    <p:sldId id="297" r:id="rId34"/>
    <p:sldId id="298" r:id="rId35"/>
    <p:sldId id="299" r:id="rId36"/>
    <p:sldId id="300" r:id="rId37"/>
    <p:sldId id="288" r:id="rId38"/>
    <p:sldId id="289" r:id="rId39"/>
    <p:sldId id="290" r:id="rId40"/>
  </p:sldIdLst>
  <p:sldSz cx="9144000" cy="6858000" type="screen4x3"/>
  <p:notesSz cx="9910763" cy="67786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9B74"/>
    <a:srgbClr val="0F6FC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53" autoAdjust="0"/>
  </p:normalViewPr>
  <p:slideViewPr>
    <p:cSldViewPr>
      <p:cViewPr varScale="1">
        <p:scale>
          <a:sx n="89" d="100"/>
          <a:sy n="89" d="100"/>
        </p:scale>
        <p:origin x="-6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4293890" cy="33876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5614553" y="0"/>
            <a:ext cx="4293890" cy="338768"/>
          </a:xfrm>
          <a:prstGeom prst="rect">
            <a:avLst/>
          </a:prstGeom>
        </p:spPr>
        <p:txBody>
          <a:bodyPr vert="horz" lIns="91440" tIns="45720" rIns="91440" bIns="45720" rtlCol="0"/>
          <a:lstStyle>
            <a:lvl1pPr algn="r">
              <a:defRPr sz="1200"/>
            </a:lvl1pPr>
          </a:lstStyle>
          <a:p>
            <a:fld id="{0E87A5DA-6179-4DFC-A3D4-88DF2F441234}" type="datetimeFigureOut">
              <a:rPr kumimoji="1" lang="ja-JP" altLang="en-US" smtClean="0"/>
              <a:t>2010/12/21</a:t>
            </a:fld>
            <a:endParaRPr kumimoji="1" lang="ja-JP" altLang="en-US"/>
          </a:p>
        </p:txBody>
      </p:sp>
      <p:sp>
        <p:nvSpPr>
          <p:cNvPr id="4" name="フッター プレースホルダ 3"/>
          <p:cNvSpPr>
            <a:spLocks noGrp="1"/>
          </p:cNvSpPr>
          <p:nvPr>
            <p:ph type="ftr" sz="quarter" idx="2"/>
          </p:nvPr>
        </p:nvSpPr>
        <p:spPr>
          <a:xfrm>
            <a:off x="1" y="6438771"/>
            <a:ext cx="4293890" cy="33876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5614553" y="6438771"/>
            <a:ext cx="4293890" cy="338768"/>
          </a:xfrm>
          <a:prstGeom prst="rect">
            <a:avLst/>
          </a:prstGeom>
        </p:spPr>
        <p:txBody>
          <a:bodyPr vert="horz" lIns="91440" tIns="45720" rIns="91440" bIns="45720" rtlCol="0" anchor="b"/>
          <a:lstStyle>
            <a:lvl1pPr algn="r">
              <a:defRPr sz="1200"/>
            </a:lvl1pPr>
          </a:lstStyle>
          <a:p>
            <a:fld id="{4A1D70A5-E54E-4D3B-AF64-F92076CBDDA7}"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4294664" cy="33893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5613805" y="0"/>
            <a:ext cx="4294664" cy="338931"/>
          </a:xfrm>
          <a:prstGeom prst="rect">
            <a:avLst/>
          </a:prstGeom>
        </p:spPr>
        <p:txBody>
          <a:bodyPr vert="horz" lIns="91440" tIns="45720" rIns="91440" bIns="45720" rtlCol="0"/>
          <a:lstStyle>
            <a:lvl1pPr algn="r">
              <a:defRPr sz="1200"/>
            </a:lvl1pPr>
          </a:lstStyle>
          <a:p>
            <a:fld id="{02FA4F3A-89D1-4858-9E9A-2DA9C2FAB54D}" type="datetimeFigureOut">
              <a:rPr kumimoji="1" lang="ja-JP" altLang="en-US" smtClean="0"/>
              <a:pPr/>
              <a:t>2010/12/21</a:t>
            </a:fld>
            <a:endParaRPr kumimoji="1" lang="ja-JP" altLang="en-US"/>
          </a:p>
        </p:txBody>
      </p:sp>
      <p:sp>
        <p:nvSpPr>
          <p:cNvPr id="4" name="スライド イメージ プレースホルダ 3"/>
          <p:cNvSpPr>
            <a:spLocks noGrp="1" noRot="1" noChangeAspect="1"/>
          </p:cNvSpPr>
          <p:nvPr>
            <p:ph type="sldImg" idx="2"/>
          </p:nvPr>
        </p:nvSpPr>
        <p:spPr>
          <a:xfrm>
            <a:off x="3260725" y="508000"/>
            <a:ext cx="3389313" cy="25415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991077" y="3219848"/>
            <a:ext cx="7928610" cy="3050381"/>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6438518"/>
            <a:ext cx="4294664" cy="33893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613805" y="6438518"/>
            <a:ext cx="4294664" cy="338931"/>
          </a:xfrm>
          <a:prstGeom prst="rect">
            <a:avLst/>
          </a:prstGeom>
        </p:spPr>
        <p:txBody>
          <a:bodyPr vert="horz" lIns="91440" tIns="45720" rIns="91440" bIns="45720" rtlCol="0" anchor="b"/>
          <a:lstStyle>
            <a:lvl1pPr algn="r">
              <a:defRPr sz="1200"/>
            </a:lvl1pPr>
          </a:lstStyle>
          <a:p>
            <a:fld id="{66203D2D-978F-484C-9E09-2E7A730E2A69}"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他の目的関数値を犠牲にして一個の目的関数に着目して、ほかの目的を考えない手法（</a:t>
            </a:r>
            <a:r>
              <a:rPr kumimoji="1" lang="en-US" altLang="ja-JP" dirty="0" err="1" smtClean="0"/>
              <a:t>Miettien</a:t>
            </a:r>
            <a:r>
              <a:rPr kumimoji="1" lang="ja-JP" altLang="en-US" dirty="0" smtClean="0"/>
              <a:t>）をさらに拡張したもの。</a:t>
            </a:r>
            <a:endParaRPr kumimoji="1" lang="en-US" altLang="ja-JP" dirty="0" smtClean="0"/>
          </a:p>
          <a:p>
            <a:endParaRPr kumimoji="1" lang="en-US" altLang="ja-JP" dirty="0" smtClean="0"/>
          </a:p>
          <a:p>
            <a:r>
              <a:rPr kumimoji="1" lang="ja-JP" altLang="en-US" dirty="0" smtClean="0"/>
              <a:t>隣り合う解同士の比較は</a:t>
            </a:r>
            <a:r>
              <a:rPr kumimoji="1" lang="en-US" altLang="ja-JP" dirty="0" smtClean="0"/>
              <a:t>M</a:t>
            </a:r>
            <a:r>
              <a:rPr kumimoji="1" lang="ja-JP" altLang="en-US" dirty="0" smtClean="0"/>
              <a:t>目的</a:t>
            </a:r>
            <a:r>
              <a:rPr kumimoji="1" lang="ja-JP" altLang="en-US" dirty="0" err="1" smtClean="0"/>
              <a:t>ぶん</a:t>
            </a:r>
            <a:r>
              <a:rPr kumimoji="1" lang="ja-JP" altLang="en-US" dirty="0" smtClean="0"/>
              <a:t>あるので計算にかなり時間がかかる</a:t>
            </a:r>
            <a:endParaRPr kumimoji="1" lang="en-US" altLang="ja-JP" dirty="0" smtClean="0"/>
          </a:p>
          <a:p>
            <a:endParaRPr kumimoji="1" lang="en-US" altLang="ja-JP" dirty="0" smtClean="0"/>
          </a:p>
          <a:p>
            <a:r>
              <a:rPr kumimoji="1" lang="ja-JP" altLang="en-US" dirty="0" smtClean="0"/>
              <a:t>よりよいくぼみポイント←</a:t>
            </a:r>
            <a:r>
              <a:rPr kumimoji="1" lang="ja-JP" altLang="en-US" dirty="0" err="1" smtClean="0"/>
              <a:t>まー</a:t>
            </a:r>
            <a:r>
              <a:rPr kumimoji="1" lang="ja-JP" altLang="en-US" dirty="0" smtClean="0"/>
              <a:t>じなる</a:t>
            </a:r>
            <a:r>
              <a:rPr kumimoji="1" lang="ja-JP" altLang="en-US" dirty="0" err="1" smtClean="0"/>
              <a:t>れ</a:t>
            </a:r>
            <a:r>
              <a:rPr kumimoji="1" lang="ja-JP" altLang="en-US" dirty="0" smtClean="0"/>
              <a:t>いと　ひとつひとつ比較していく　その中で一番いいのを選ぶ（</a:t>
            </a:r>
            <a:r>
              <a:rPr kumimoji="1" lang="ja-JP" altLang="en-US" dirty="0" err="1" smtClean="0"/>
              <a:t>まー</a:t>
            </a:r>
            <a:r>
              <a:rPr kumimoji="1" lang="ja-JP" altLang="en-US" dirty="0" smtClean="0"/>
              <a:t>じなる</a:t>
            </a:r>
            <a:r>
              <a:rPr kumimoji="1" lang="ja-JP" altLang="en-US" dirty="0" err="1" smtClean="0"/>
              <a:t>れ</a:t>
            </a:r>
            <a:r>
              <a:rPr kumimoji="1" lang="ja-JP" altLang="en-US" dirty="0" smtClean="0"/>
              <a:t>いと最大）</a:t>
            </a:r>
            <a:endParaRPr kumimoji="1" lang="en-US" altLang="ja-JP" dirty="0" smtClean="0"/>
          </a:p>
          <a:p>
            <a:endParaRPr kumimoji="1" lang="en-US" altLang="ja-JP" dirty="0" smtClean="0"/>
          </a:p>
          <a:p>
            <a:r>
              <a:rPr kumimoji="1" lang="ja-JP" altLang="en-US" dirty="0" smtClean="0"/>
              <a:t>一個の目的関数のみにおいて</a:t>
            </a:r>
            <a:endParaRPr kumimoji="1" lang="en-US" altLang="ja-JP" dirty="0" smtClean="0"/>
          </a:p>
          <a:p>
            <a:endParaRPr kumimoji="1" lang="en-US" altLang="ja-JP" dirty="0" smtClean="0"/>
          </a:p>
          <a:p>
            <a:r>
              <a:rPr kumimoji="1" lang="ja-JP" altLang="en-US" dirty="0" smtClean="0"/>
              <a:t>ひとつ</a:t>
            </a:r>
            <a:endParaRPr kumimoji="1" lang="en-US" altLang="ja-JP" dirty="0" smtClean="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5</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0000" lnSpcReduction="20000"/>
          </a:bodyPr>
          <a:lstStyle/>
          <a:p>
            <a:r>
              <a:rPr kumimoji="1" lang="en-US" altLang="ja-JP" dirty="0" smtClean="0"/>
              <a:t>Surry</a:t>
            </a:r>
            <a:r>
              <a:rPr kumimoji="1" lang="ja-JP" altLang="en-US" dirty="0" err="1" smtClean="0"/>
              <a:t>、</a:t>
            </a:r>
            <a:r>
              <a:rPr kumimoji="1" lang="ja-JP" altLang="en-US" dirty="0" smtClean="0"/>
              <a:t>ラドクリフ、および</a:t>
            </a:r>
            <a:r>
              <a:rPr kumimoji="1" lang="en-US" altLang="ja-JP" dirty="0" err="1" smtClean="0"/>
              <a:t>boyd</a:t>
            </a:r>
            <a:r>
              <a:rPr kumimoji="1" lang="ja-JP" altLang="en-US" dirty="0" smtClean="0"/>
              <a:t>の</a:t>
            </a:r>
            <a:r>
              <a:rPr kumimoji="1" lang="en-US" altLang="ja-JP" dirty="0" err="1" smtClean="0"/>
              <a:t>COnstrained</a:t>
            </a:r>
            <a:r>
              <a:rPr kumimoji="1" lang="en-US" altLang="ja-JP" dirty="0" smtClean="0"/>
              <a:t> MOGA</a:t>
            </a:r>
          </a:p>
          <a:p>
            <a:endParaRPr kumimoji="1" lang="en-US" altLang="ja-JP" dirty="0" smtClean="0"/>
          </a:p>
          <a:p>
            <a:r>
              <a:rPr kumimoji="1" lang="ja-JP" altLang="en-US" dirty="0" smtClean="0"/>
              <a:t>この実現、</a:t>
            </a:r>
            <a:r>
              <a:rPr kumimoji="1" lang="en-US" altLang="ja-JP" dirty="0" smtClean="0"/>
              <a:t>(Surry ea </a:t>
            </a:r>
            <a:r>
              <a:rPr kumimoji="1" lang="en-US" altLang="ja-JP" dirty="0" err="1" smtClean="0"/>
              <a:t>aal</a:t>
            </a:r>
            <a:r>
              <a:rPr kumimoji="1" lang="ja-JP" altLang="en-US" dirty="0" err="1" smtClean="0"/>
              <a:t>、</a:t>
            </a:r>
            <a:r>
              <a:rPr kumimoji="1" lang="en-US" altLang="ja-JP" dirty="0" smtClean="0"/>
              <a:t>1995) </a:t>
            </a:r>
            <a:r>
              <a:rPr kumimoji="1" lang="ja-JP" altLang="en-US" dirty="0" smtClean="0"/>
              <a:t>また、目的関数値について計算することに加えた人口における各解決策は制約違反がないかどうかチェックされます。</a:t>
            </a:r>
          </a:p>
          <a:p>
            <a:endParaRPr kumimoji="1" lang="ja-JP" altLang="en-US" dirty="0" smtClean="0"/>
          </a:p>
          <a:p>
            <a:r>
              <a:rPr kumimoji="1" lang="ja-JP" altLang="en-US" dirty="0" smtClean="0"/>
              <a:t>制約違反があれば、量は注意されます。 さもなければ、値ゼロは制約違反として使用されます。</a:t>
            </a:r>
          </a:p>
          <a:p>
            <a:endParaRPr kumimoji="1" lang="ja-JP" altLang="en-US" dirty="0" smtClean="0"/>
          </a:p>
          <a:p>
            <a:r>
              <a:rPr kumimoji="1" lang="ja-JP" altLang="en-US" dirty="0" smtClean="0"/>
              <a:t>その後、非支配されたランキングに従って、人口は、制約違反だけの量を使用することによって、分類されます。</a:t>
            </a:r>
            <a:endParaRPr kumimoji="1" lang="en-US" altLang="ja-JP" dirty="0" smtClean="0"/>
          </a:p>
          <a:p>
            <a:r>
              <a:rPr kumimoji="1" lang="en-US" altLang="ja-JP" dirty="0" smtClean="0"/>
              <a:t>//</a:t>
            </a:r>
            <a:r>
              <a:rPr kumimoji="1" lang="ja-JP" altLang="en-US" dirty="0" smtClean="0"/>
              <a:t>母集団を制約違反値のみをつかった非支配ランキングによって分類</a:t>
            </a:r>
          </a:p>
          <a:p>
            <a:endParaRPr kumimoji="1" lang="ja-JP" altLang="en-US" dirty="0" smtClean="0"/>
          </a:p>
          <a:p>
            <a:r>
              <a:rPr kumimoji="1" lang="ja-JP" altLang="en-US" dirty="0" smtClean="0"/>
              <a:t>制約違反</a:t>
            </a:r>
            <a:r>
              <a:rPr kumimoji="1" lang="en-US" altLang="ja-JP" dirty="0" smtClean="0"/>
              <a:t>(C</a:t>
            </a:r>
            <a:r>
              <a:rPr kumimoji="1" lang="ja-JP" altLang="en-US" dirty="0" smtClean="0"/>
              <a:t>は</a:t>
            </a:r>
            <a:r>
              <a:rPr kumimoji="1" lang="en-US" altLang="ja-JP" dirty="0" smtClean="0"/>
              <a:t>J+K</a:t>
            </a:r>
            <a:r>
              <a:rPr kumimoji="1" lang="ja-JP" altLang="en-US" dirty="0" smtClean="0"/>
              <a:t>と等しい</a:t>
            </a:r>
            <a:r>
              <a:rPr kumimoji="1" lang="en-US" altLang="ja-JP" dirty="0" smtClean="0"/>
              <a:t>)</a:t>
            </a:r>
            <a:r>
              <a:rPr kumimoji="1" lang="ja-JP" altLang="en-US" dirty="0" err="1" smtClean="0"/>
              <a:t>、</a:t>
            </a:r>
            <a:r>
              <a:rPr kumimoji="1" lang="en-US" altLang="ja-JP" dirty="0" err="1" smtClean="0"/>
              <a:t>i</a:t>
            </a:r>
            <a:r>
              <a:rPr kumimoji="1" lang="ja-JP" altLang="en-US" dirty="0" smtClean="0"/>
              <a:t>が割り当てられるそれぞれの解決策の</a:t>
            </a:r>
            <a:r>
              <a:rPr kumimoji="1" lang="en-US" altLang="ja-JP" dirty="0" smtClean="0"/>
              <a:t>C</a:t>
            </a:r>
            <a:r>
              <a:rPr kumimoji="1" lang="ja-JP" altLang="en-US" dirty="0" smtClean="0"/>
              <a:t>次元のスペースでは、いくつの解決策に基づくランク</a:t>
            </a:r>
            <a:r>
              <a:rPr kumimoji="1" lang="en-US" altLang="ja-JP" dirty="0" err="1" smtClean="0"/>
              <a:t>ri</a:t>
            </a:r>
            <a:r>
              <a:rPr kumimoji="1" lang="ja-JP" altLang="en-US" dirty="0" smtClean="0"/>
              <a:t>はそれを支配しています。</a:t>
            </a:r>
          </a:p>
          <a:p>
            <a:endParaRPr kumimoji="1" lang="ja-JP" altLang="en-US" dirty="0" smtClean="0"/>
          </a:p>
          <a:p>
            <a:r>
              <a:rPr kumimoji="1" lang="en-US" altLang="ja-JP" dirty="0" smtClean="0"/>
              <a:t>C</a:t>
            </a:r>
            <a:r>
              <a:rPr kumimoji="1" lang="ja-JP" altLang="en-US" dirty="0" smtClean="0"/>
              <a:t>制約違反がありますが、パレート</a:t>
            </a:r>
            <a:r>
              <a:rPr kumimoji="1" lang="en-US" altLang="ja-JP" dirty="0" smtClean="0"/>
              <a:t>-</a:t>
            </a:r>
            <a:r>
              <a:rPr kumimoji="1" lang="ja-JP" altLang="en-US" dirty="0" smtClean="0"/>
              <a:t>ランキングが総合的な制約違反のレベルを定義する一変量の測定基準を作成することに注意するのは、おもしろいです。</a:t>
            </a:r>
          </a:p>
          <a:p>
            <a:endParaRPr kumimoji="1" lang="ja-JP" altLang="en-US" dirty="0" smtClean="0"/>
          </a:p>
          <a:p>
            <a:r>
              <a:rPr kumimoji="1" lang="ja-JP" altLang="en-US" dirty="0" smtClean="0"/>
              <a:t>したがって、</a:t>
            </a:r>
            <a:r>
              <a:rPr kumimoji="1" lang="en-US" altLang="ja-JP" dirty="0" smtClean="0"/>
              <a:t>2</a:t>
            </a:r>
            <a:r>
              <a:rPr kumimoji="1" lang="ja-JP" altLang="en-US" dirty="0" err="1" smtClean="0"/>
              <a:t>つの</a:t>
            </a:r>
            <a:r>
              <a:rPr kumimoji="1" lang="ja-JP" altLang="en-US" dirty="0" smtClean="0"/>
              <a:t>目的として元の目的関数</a:t>
            </a:r>
            <a:r>
              <a:rPr kumimoji="1" lang="en-US" altLang="ja-JP" dirty="0" err="1" smtClean="0"/>
              <a:t>fi</a:t>
            </a:r>
            <a:r>
              <a:rPr kumimoji="1" lang="ja-JP" altLang="en-US" dirty="0" smtClean="0"/>
              <a:t>と幹部の</a:t>
            </a:r>
            <a:r>
              <a:rPr kumimoji="1" lang="en-US" altLang="ja-JP" dirty="0" err="1" smtClean="0"/>
              <a:t>ri</a:t>
            </a:r>
            <a:r>
              <a:rPr kumimoji="1" lang="ja-JP" altLang="en-US" dirty="0" smtClean="0"/>
              <a:t>に関する</a:t>
            </a:r>
            <a:r>
              <a:rPr kumimoji="1" lang="en-US" altLang="ja-JP" dirty="0" smtClean="0"/>
              <a:t>2</a:t>
            </a:r>
            <a:r>
              <a:rPr kumimoji="1" lang="ja-JP" altLang="en-US" dirty="0" smtClean="0"/>
              <a:t>目的の最適化問題を構成するのは、十分です。</a:t>
            </a:r>
          </a:p>
          <a:p>
            <a:endParaRPr kumimoji="1" lang="ja-JP" altLang="en-US" dirty="0" smtClean="0"/>
          </a:p>
          <a:p>
            <a:r>
              <a:rPr kumimoji="1" lang="ja-JP" altLang="en-US" dirty="0" smtClean="0"/>
              <a:t>図</a:t>
            </a:r>
            <a:r>
              <a:rPr kumimoji="1" lang="en-US" altLang="ja-JP" dirty="0" smtClean="0"/>
              <a:t>265</a:t>
            </a:r>
            <a:r>
              <a:rPr kumimoji="1" lang="ja-JP" altLang="en-US" dirty="0" smtClean="0"/>
              <a:t>は制約違反スペース</a:t>
            </a:r>
            <a:r>
              <a:rPr kumimoji="1" lang="en-US" altLang="ja-JP" dirty="0" smtClean="0"/>
              <a:t>(CV1</a:t>
            </a:r>
            <a:r>
              <a:rPr kumimoji="1" lang="ja-JP" altLang="en-US" dirty="0" smtClean="0"/>
              <a:t>と</a:t>
            </a:r>
            <a:r>
              <a:rPr kumimoji="1" lang="en-US" altLang="ja-JP" dirty="0" smtClean="0"/>
              <a:t>CV2)</a:t>
            </a:r>
            <a:r>
              <a:rPr kumimoji="1" lang="ja-JP" altLang="en-US" dirty="0" smtClean="0"/>
              <a:t>とそれらの対応するパレート</a:t>
            </a:r>
            <a:r>
              <a:rPr kumimoji="1" lang="en-US" altLang="ja-JP" dirty="0" smtClean="0"/>
              <a:t>-</a:t>
            </a:r>
            <a:r>
              <a:rPr kumimoji="1" lang="ja-JP" altLang="en-US" dirty="0" smtClean="0"/>
              <a:t>ランキングにおける解決策を示しています。</a:t>
            </a:r>
          </a:p>
          <a:p>
            <a:endParaRPr kumimoji="1" lang="ja-JP" altLang="en-US" dirty="0" smtClean="0"/>
          </a:p>
          <a:p>
            <a:r>
              <a:rPr kumimoji="1" lang="ja-JP" altLang="en-US" dirty="0" smtClean="0"/>
              <a:t>ソリューションの</a:t>
            </a:r>
            <a:r>
              <a:rPr kumimoji="1" lang="en-US" altLang="ja-JP" dirty="0" smtClean="0"/>
              <a:t>A</a:t>
            </a:r>
            <a:r>
              <a:rPr kumimoji="1" lang="ja-JP" altLang="en-US" dirty="0" smtClean="0"/>
              <a:t>から</a:t>
            </a:r>
            <a:r>
              <a:rPr kumimoji="1" lang="en-US" altLang="ja-JP" dirty="0" smtClean="0"/>
              <a:t>E</a:t>
            </a:r>
            <a:r>
              <a:rPr kumimoji="1" lang="ja-JP" altLang="en-US" dirty="0" smtClean="0"/>
              <a:t>は実行不可能ですが、解決策</a:t>
            </a:r>
            <a:r>
              <a:rPr kumimoji="1" lang="en-US" altLang="ja-JP" dirty="0" smtClean="0"/>
              <a:t>F</a:t>
            </a:r>
            <a:r>
              <a:rPr kumimoji="1" lang="ja-JP" altLang="en-US" dirty="0" smtClean="0"/>
              <a:t>は可能です。</a:t>
            </a:r>
          </a:p>
          <a:p>
            <a:endParaRPr kumimoji="1" lang="ja-JP" altLang="en-US" dirty="0" smtClean="0"/>
          </a:p>
          <a:p>
            <a:r>
              <a:rPr kumimoji="1" lang="ja-JP" altLang="en-US" dirty="0" smtClean="0"/>
              <a:t>制約違反スペースの</a:t>
            </a:r>
            <a:r>
              <a:rPr kumimoji="1" lang="en-US" altLang="ja-JP" dirty="0" smtClean="0"/>
              <a:t>2</a:t>
            </a:r>
            <a:r>
              <a:rPr kumimoji="1" lang="ja-JP" altLang="en-US" dirty="0" err="1" smtClean="0"/>
              <a:t>つの</a:t>
            </a:r>
            <a:r>
              <a:rPr kumimoji="1" lang="ja-JP" altLang="en-US" dirty="0" smtClean="0"/>
              <a:t>解決策</a:t>
            </a:r>
            <a:r>
              <a:rPr kumimoji="1" lang="en-US" altLang="ja-JP" dirty="0" smtClean="0"/>
              <a:t>(</a:t>
            </a:r>
            <a:r>
              <a:rPr kumimoji="1" lang="ja-JP" altLang="en-US" dirty="0" smtClean="0"/>
              <a:t>解決策</a:t>
            </a:r>
            <a:r>
              <a:rPr kumimoji="1" lang="en-US" altLang="ja-JP" dirty="0" smtClean="0"/>
              <a:t>B</a:t>
            </a:r>
            <a:r>
              <a:rPr kumimoji="1" lang="ja-JP" altLang="en-US" dirty="0" smtClean="0"/>
              <a:t>と</a:t>
            </a:r>
            <a:r>
              <a:rPr kumimoji="1" lang="en-US" altLang="ja-JP" dirty="0" smtClean="0"/>
              <a:t>F)</a:t>
            </a:r>
            <a:r>
              <a:rPr kumimoji="1" lang="ja-JP" altLang="en-US" dirty="0" smtClean="0"/>
              <a:t>によってソリューション</a:t>
            </a:r>
            <a:r>
              <a:rPr kumimoji="1" lang="en-US" altLang="ja-JP" dirty="0" smtClean="0"/>
              <a:t>C</a:t>
            </a:r>
            <a:r>
              <a:rPr kumimoji="1" lang="ja-JP" altLang="en-US" dirty="0" smtClean="0"/>
              <a:t>は支配されます。</a:t>
            </a:r>
          </a:p>
          <a:p>
            <a:endParaRPr kumimoji="1" lang="ja-JP" altLang="en-US" dirty="0" smtClean="0"/>
          </a:p>
          <a:p>
            <a:r>
              <a:rPr kumimoji="1" lang="ja-JP" altLang="en-US" dirty="0" smtClean="0"/>
              <a:t>パレート</a:t>
            </a:r>
            <a:r>
              <a:rPr kumimoji="1" lang="en-US" altLang="ja-JP" dirty="0" smtClean="0"/>
              <a:t>-</a:t>
            </a:r>
            <a:r>
              <a:rPr kumimoji="1" lang="ja-JP" altLang="en-US" dirty="0" smtClean="0"/>
              <a:t>ランキングがいったん完成されると、</a:t>
            </a:r>
            <a:r>
              <a:rPr kumimoji="1" lang="en-US" altLang="ja-JP" dirty="0" smtClean="0"/>
              <a:t>2</a:t>
            </a:r>
            <a:r>
              <a:rPr kumimoji="1" lang="ja-JP" altLang="en-US" dirty="0" smtClean="0"/>
              <a:t>進の</a:t>
            </a:r>
            <a:r>
              <a:rPr kumimoji="1" lang="en-US" altLang="ja-JP" dirty="0" err="1" smtClean="0"/>
              <a:t>tounament</a:t>
            </a:r>
            <a:r>
              <a:rPr kumimoji="1" lang="ja-JP" altLang="en-US" dirty="0" smtClean="0"/>
              <a:t>選択は、特別な方法で交配プールを作成するのに使用されます。</a:t>
            </a:r>
          </a:p>
          <a:p>
            <a:endParaRPr kumimoji="1" lang="ja-JP" altLang="en-US" dirty="0" smtClean="0"/>
          </a:p>
          <a:p>
            <a:r>
              <a:rPr kumimoji="1" lang="ja-JP" altLang="en-US" dirty="0" smtClean="0"/>
              <a:t>トーナメント選抜において、ユーザによって定義されたパラメタ</a:t>
            </a:r>
            <a:r>
              <a:rPr kumimoji="1" lang="en-US" altLang="ja-JP" dirty="0" err="1" smtClean="0"/>
              <a:t>pcost</a:t>
            </a:r>
            <a:r>
              <a:rPr kumimoji="1" lang="ja-JP" altLang="en-US" dirty="0" smtClean="0"/>
              <a:t>は使用されています。</a:t>
            </a:r>
          </a:p>
          <a:p>
            <a:endParaRPr kumimoji="1" lang="ja-JP" altLang="en-US" dirty="0" smtClean="0"/>
          </a:p>
          <a:p>
            <a:r>
              <a:rPr kumimoji="1" lang="ja-JP" altLang="en-US" dirty="0" smtClean="0"/>
              <a:t>このパラメタはオペレータに人口に対する比率を指示します。以下の通り実行されます。</a:t>
            </a:r>
          </a:p>
          <a:p>
            <a:endParaRPr kumimoji="1" lang="ja-JP" altLang="en-US" dirty="0" smtClean="0"/>
          </a:p>
          <a:p>
            <a:r>
              <a:rPr kumimoji="1" lang="ja-JP" altLang="en-US" dirty="0" smtClean="0"/>
              <a:t>トーナメントに選ばれた</a:t>
            </a:r>
            <a:r>
              <a:rPr kumimoji="1" lang="en-US" altLang="ja-JP" dirty="0" smtClean="0"/>
              <a:t>2</a:t>
            </a:r>
            <a:r>
              <a:rPr kumimoji="1" lang="ja-JP" altLang="en-US" dirty="0" err="1" smtClean="0"/>
              <a:t>つの</a:t>
            </a:r>
            <a:r>
              <a:rPr kumimoji="1" lang="ja-JP" altLang="en-US" dirty="0" smtClean="0"/>
              <a:t>解決策において、</a:t>
            </a:r>
            <a:r>
              <a:rPr kumimoji="1" lang="en-US" altLang="ja-JP" dirty="0" smtClean="0"/>
              <a:t>2</a:t>
            </a:r>
            <a:r>
              <a:rPr kumimoji="1" lang="ja-JP" altLang="en-US" dirty="0" err="1" smtClean="0"/>
              <a:t>つの</a:t>
            </a:r>
            <a:r>
              <a:rPr kumimoji="1" lang="ja-JP" altLang="en-US" dirty="0" smtClean="0"/>
              <a:t>目的</a:t>
            </a:r>
            <a:r>
              <a:rPr kumimoji="1" lang="en-US" altLang="ja-JP" dirty="0" smtClean="0"/>
              <a:t>(</a:t>
            </a:r>
            <a:r>
              <a:rPr kumimoji="1" lang="ja-JP" altLang="en-US" dirty="0" smtClean="0"/>
              <a:t>元の目的関数</a:t>
            </a:r>
            <a:r>
              <a:rPr kumimoji="1" lang="en-US" altLang="ja-JP" dirty="0" err="1" smtClean="0"/>
              <a:t>fi</a:t>
            </a:r>
            <a:r>
              <a:rPr kumimoji="1" lang="en-US" altLang="ja-JP" dirty="0" smtClean="0"/>
              <a:t>)</a:t>
            </a:r>
            <a:r>
              <a:rPr kumimoji="1" lang="ja-JP" altLang="en-US" dirty="0" smtClean="0"/>
              <a:t>の</a:t>
            </a:r>
            <a:r>
              <a:rPr kumimoji="1" lang="en-US" altLang="ja-JP" dirty="0" smtClean="0"/>
              <a:t>1</a:t>
            </a:r>
            <a:r>
              <a:rPr kumimoji="1" lang="ja-JP" altLang="en-US" dirty="0" err="1" smtClean="0"/>
              <a:t>つは</a:t>
            </a:r>
            <a:r>
              <a:rPr kumimoji="1" lang="ja-JP" altLang="en-US" dirty="0" smtClean="0"/>
              <a:t>フィットネスとして確率</a:t>
            </a:r>
            <a:r>
              <a:rPr kumimoji="1" lang="en-US" altLang="ja-JP" dirty="0" err="1" smtClean="0"/>
              <a:t>pcost</a:t>
            </a:r>
            <a:r>
              <a:rPr kumimoji="1" lang="ja-JP" altLang="en-US" dirty="0" smtClean="0"/>
              <a:t>で選ばれています。</a:t>
            </a:r>
          </a:p>
          <a:p>
            <a:endParaRPr kumimoji="1" lang="ja-JP" altLang="en-US" dirty="0" smtClean="0"/>
          </a:p>
          <a:p>
            <a:r>
              <a:rPr kumimoji="1" lang="en-US" altLang="ja-JP" dirty="0" err="1" smtClean="0"/>
              <a:t>THe</a:t>
            </a:r>
            <a:r>
              <a:rPr kumimoji="1" lang="ja-JP" altLang="en-US" dirty="0" smtClean="0"/>
              <a:t>パレート</a:t>
            </a:r>
            <a:r>
              <a:rPr kumimoji="1" lang="en-US" altLang="ja-JP" dirty="0" smtClean="0"/>
              <a:t>-</a:t>
            </a:r>
            <a:r>
              <a:rPr kumimoji="1" lang="ja-JP" altLang="en-US" dirty="0" smtClean="0"/>
              <a:t>ランキング</a:t>
            </a:r>
            <a:r>
              <a:rPr kumimoji="1" lang="en-US" altLang="ja-JP" dirty="0" err="1" smtClean="0"/>
              <a:t>ri</a:t>
            </a:r>
            <a:r>
              <a:rPr kumimoji="1" lang="ja-JP" altLang="en-US" dirty="0" smtClean="0"/>
              <a:t>は確率</a:t>
            </a:r>
            <a:r>
              <a:rPr kumimoji="1" lang="en-US" altLang="ja-JP" dirty="0" smtClean="0"/>
              <a:t>(1-pcost)</a:t>
            </a:r>
            <a:r>
              <a:rPr kumimoji="1" lang="ja-JP" altLang="en-US" dirty="0" smtClean="0"/>
              <a:t>で選ばれています。</a:t>
            </a:r>
          </a:p>
          <a:p>
            <a:endParaRPr kumimoji="1" lang="ja-JP" altLang="en-US" dirty="0" smtClean="0"/>
          </a:p>
          <a:p>
            <a:r>
              <a:rPr kumimoji="1" lang="ja-JP" altLang="en-US" dirty="0" smtClean="0"/>
              <a:t>したがって、強制的な</a:t>
            </a:r>
            <a:r>
              <a:rPr kumimoji="1" lang="en-US" altLang="ja-JP" dirty="0" smtClean="0"/>
              <a:t>MOGA(COMOGA)</a:t>
            </a:r>
            <a:r>
              <a:rPr kumimoji="1" lang="ja-JP" altLang="en-US" dirty="0" smtClean="0"/>
              <a:t>は図</a:t>
            </a:r>
            <a:r>
              <a:rPr kumimoji="1" lang="en-US" altLang="ja-JP" dirty="0" smtClean="0"/>
              <a:t>265</a:t>
            </a:r>
            <a:r>
              <a:rPr kumimoji="1" lang="ja-JP" altLang="en-US" dirty="0" smtClean="0"/>
              <a:t>に示されていた</a:t>
            </a:r>
            <a:r>
              <a:rPr kumimoji="1" lang="en-US" altLang="ja-JP" dirty="0" smtClean="0"/>
              <a:t>2</a:t>
            </a:r>
            <a:r>
              <a:rPr kumimoji="1" lang="ja-JP" altLang="en-US" dirty="0" err="1" smtClean="0"/>
              <a:t>つの</a:t>
            </a:r>
            <a:r>
              <a:rPr kumimoji="1" lang="ja-JP" altLang="en-US" dirty="0" smtClean="0"/>
              <a:t>目的の右側陰謀で働いています。</a:t>
            </a:r>
          </a:p>
          <a:p>
            <a:endParaRPr kumimoji="1" lang="ja-JP" altLang="en-US" dirty="0" smtClean="0"/>
          </a:p>
          <a:p>
            <a:r>
              <a:rPr kumimoji="1" lang="ja-JP" altLang="en-US" dirty="0" smtClean="0"/>
              <a:t>目的関数がフィットネスであれば、解決策</a:t>
            </a:r>
            <a:r>
              <a:rPr kumimoji="1" lang="en-US" altLang="ja-JP" dirty="0" smtClean="0"/>
              <a:t>E</a:t>
            </a:r>
            <a:r>
              <a:rPr kumimoji="1" lang="ja-JP" altLang="en-US" dirty="0" smtClean="0"/>
              <a:t>は重要です、解決策</a:t>
            </a:r>
            <a:r>
              <a:rPr kumimoji="1" lang="en-US" altLang="ja-JP" dirty="0" smtClean="0"/>
              <a:t>F</a:t>
            </a:r>
            <a:r>
              <a:rPr kumimoji="1" lang="ja-JP" altLang="en-US" dirty="0" smtClean="0"/>
              <a:t>が最も良い選択です。</a:t>
            </a:r>
          </a:p>
          <a:p>
            <a:endParaRPr kumimoji="1" lang="ja-JP" altLang="en-US" dirty="0" smtClean="0"/>
          </a:p>
          <a:p>
            <a:r>
              <a:rPr kumimoji="1" lang="ja-JP" altLang="en-US" dirty="0" smtClean="0"/>
              <a:t>選ばれた目的でされたどんなトーナメントでも繋がりにおいて、もう片方の客観価値は、繋がりを壊すのに使用されます。</a:t>
            </a:r>
          </a:p>
          <a:p>
            <a:endParaRPr kumimoji="1" lang="ja-JP" altLang="en-US" dirty="0" smtClean="0"/>
          </a:p>
          <a:p>
            <a:r>
              <a:rPr kumimoji="1" lang="ja-JP" altLang="en-US" dirty="0" smtClean="0"/>
              <a:t>交配プールが作成された後に、横断歩道と変異オペレータは完全な人口で適用されます。</a:t>
            </a:r>
          </a:p>
          <a:p>
            <a:endParaRPr kumimoji="1" lang="ja-JP" altLang="en-US" dirty="0" smtClean="0"/>
          </a:p>
          <a:p>
            <a:endParaRPr kumimoji="1" lang="ja-JP" altLang="en-US" dirty="0" smtClean="0"/>
          </a:p>
          <a:p>
            <a:r>
              <a:rPr kumimoji="1" lang="en-US" altLang="ja-JP" dirty="0" err="1" smtClean="0"/>
              <a:t>pcost</a:t>
            </a:r>
            <a:r>
              <a:rPr kumimoji="1" lang="ja-JP" altLang="en-US" dirty="0" smtClean="0"/>
              <a:t>の小さい値を選ぶという効果は、制約充足への、より多くの重要性と目的関数の最小化への、より少ない重要性を与えることです。</a:t>
            </a:r>
          </a:p>
          <a:p>
            <a:endParaRPr kumimoji="1" lang="ja-JP" altLang="en-US" dirty="0" smtClean="0"/>
          </a:p>
          <a:p>
            <a:r>
              <a:rPr kumimoji="1" lang="ja-JP" altLang="en-US" dirty="0" smtClean="0"/>
              <a:t>これはシミュレーション走行の始めに従う優れた戦略であるかもしれません。</a:t>
            </a:r>
            <a:r>
              <a:rPr kumimoji="1" lang="en-US" altLang="ja-JP" dirty="0" smtClean="0"/>
              <a:t>(</a:t>
            </a:r>
            <a:r>
              <a:rPr kumimoji="1" lang="ja-JP" altLang="en-US" dirty="0" smtClean="0"/>
              <a:t>そこでは、強調はますます多くの実現可能な解決方法を作成することです</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en-US" altLang="ja-JP" dirty="0" err="1" smtClean="0"/>
              <a:t>pcost</a:t>
            </a:r>
            <a:r>
              <a:rPr kumimoji="1" lang="ja-JP" altLang="en-US" dirty="0" smtClean="0"/>
              <a:t>の大きい値を選ぶという効果は正反対です。</a:t>
            </a:r>
          </a:p>
          <a:p>
            <a:endParaRPr kumimoji="1" lang="ja-JP" altLang="en-US" dirty="0" smtClean="0"/>
          </a:p>
          <a:p>
            <a:r>
              <a:rPr kumimoji="1" lang="ja-JP" altLang="en-US" dirty="0" smtClean="0"/>
              <a:t>より多くの解決策が元の目的関数値の</a:t>
            </a:r>
            <a:r>
              <a:rPr kumimoji="1" lang="en-US" altLang="ja-JP" dirty="0" smtClean="0"/>
              <a:t>f(x)</a:t>
            </a:r>
            <a:r>
              <a:rPr kumimoji="1" lang="ja-JP" altLang="en-US" dirty="0" smtClean="0"/>
              <a:t>に基づいて比較されます、そして、したがって、目的関数の最小値を見つけることへの強調があります。</a:t>
            </a:r>
          </a:p>
          <a:p>
            <a:endParaRPr kumimoji="1" lang="ja-JP" altLang="en-US" dirty="0" smtClean="0"/>
          </a:p>
          <a:p>
            <a:r>
              <a:rPr kumimoji="1" lang="ja-JP" altLang="en-US" dirty="0" smtClean="0"/>
              <a:t>この特性はシミュレーション走行の後半の世代に向かって望まれています、唯一のタスクの残りがほとんどの解決策が可能であり、強制的な最小限を見つけることであるときに。</a:t>
            </a:r>
          </a:p>
          <a:p>
            <a:endParaRPr kumimoji="1" lang="ja-JP" altLang="en-US" dirty="0" smtClean="0"/>
          </a:p>
          <a:p>
            <a:r>
              <a:rPr kumimoji="1" lang="ja-JP" altLang="en-US" dirty="0" smtClean="0"/>
              <a:t>パラメタ</a:t>
            </a:r>
            <a:r>
              <a:rPr kumimoji="1" lang="en-US" altLang="ja-JP" dirty="0" err="1" smtClean="0"/>
              <a:t>pcost</a:t>
            </a:r>
            <a:r>
              <a:rPr kumimoji="1" lang="ja-JP" altLang="en-US" dirty="0" smtClean="0"/>
              <a:t>が、シミュレーション走行の間、ダイナミックに変えられる必要があるので、また、捜査官は制御アプローチを提案しました。</a:t>
            </a:r>
          </a:p>
          <a:p>
            <a:endParaRPr kumimoji="1" lang="ja-JP" altLang="en-US" dirty="0" smtClean="0"/>
          </a:p>
          <a:p>
            <a:r>
              <a:rPr kumimoji="1" lang="ja-JP" altLang="en-US" dirty="0" smtClean="0"/>
              <a:t>彼らは、人口における、実現可能な解決方法の希望の割合を示すためにパラメタ</a:t>
            </a:r>
            <a:r>
              <a:rPr kumimoji="1" lang="en-US" altLang="ja-JP" dirty="0" smtClean="0"/>
              <a:t>t</a:t>
            </a:r>
            <a:r>
              <a:rPr kumimoji="1" lang="ja-JP" altLang="en-US" dirty="0" smtClean="0"/>
              <a:t>を定義しました</a:t>
            </a:r>
            <a:r>
              <a:rPr kumimoji="1" lang="en-US" altLang="ja-JP" dirty="0" smtClean="0"/>
              <a:t>(0.1</a:t>
            </a:r>
            <a:r>
              <a:rPr kumimoji="1" lang="ja-JP" altLang="en-US" dirty="0" smtClean="0"/>
              <a:t>の値は示されました</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en-US" altLang="ja-JP" dirty="0" smtClean="0"/>
              <a:t>COMOGA</a:t>
            </a:r>
            <a:r>
              <a:rPr kumimoji="1" lang="ja-JP" altLang="en-US" dirty="0" smtClean="0"/>
              <a:t>は始まります。実現可能な解決方法の初期の実際の割合と共に、</a:t>
            </a:r>
            <a:r>
              <a:rPr kumimoji="1" lang="en-US" altLang="ja-JP" dirty="0" smtClean="0"/>
              <a:t>t</a:t>
            </a:r>
            <a:r>
              <a:rPr kumimoji="1" lang="ja-JP" altLang="en-US" dirty="0" smtClean="0"/>
              <a:t>以下があって、パラメタ</a:t>
            </a:r>
            <a:r>
              <a:rPr kumimoji="1" lang="en-US" altLang="ja-JP" dirty="0" err="1" smtClean="0"/>
              <a:t>pcost</a:t>
            </a:r>
            <a:r>
              <a:rPr kumimoji="1" lang="ja-JP" altLang="en-US" dirty="0" smtClean="0"/>
              <a:t>は、より可能な解決策で、より可能の世代を奨励するために減少します。</a:t>
            </a:r>
          </a:p>
          <a:p>
            <a:endParaRPr kumimoji="1" lang="ja-JP" altLang="en-US" dirty="0" smtClean="0"/>
          </a:p>
          <a:p>
            <a:r>
              <a:rPr kumimoji="1" lang="ja-JP" altLang="en-US" dirty="0" smtClean="0"/>
              <a:t>彼らは簡単な還元規則を示しました。</a:t>
            </a:r>
          </a:p>
          <a:p>
            <a:endParaRPr kumimoji="1" lang="ja-JP" altLang="en-US"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他方では、実現可能な解決方法の実際の部分が目標</a:t>
            </a:r>
            <a:r>
              <a:rPr kumimoji="1" lang="en-US" altLang="ja-JP" dirty="0" smtClean="0"/>
              <a:t>t</a:t>
            </a:r>
            <a:r>
              <a:rPr kumimoji="1" lang="ja-JP" altLang="en-US" dirty="0" smtClean="0"/>
              <a:t>より多いなら、</a:t>
            </a:r>
            <a:r>
              <a:rPr kumimoji="1" lang="en-US" altLang="ja-JP" dirty="0" err="1" smtClean="0"/>
              <a:t>pcost</a:t>
            </a:r>
            <a:r>
              <a:rPr kumimoji="1" lang="ja-JP" altLang="en-US" dirty="0" smtClean="0"/>
              <a:t>は、以下の規則を使用することによって、増加します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したがって、分集団の均等な割合が各目的関数に使用されないので、この方法は本質的にはベガの拡大です。</a:t>
            </a:r>
          </a:p>
          <a:p>
            <a:endParaRPr kumimoji="1" lang="ja-JP" altLang="en-US" dirty="0" smtClean="0"/>
          </a:p>
          <a:p>
            <a:r>
              <a:rPr kumimoji="1" lang="ja-JP" altLang="en-US" dirty="0" smtClean="0"/>
              <a:t>人口における現在の実現可能な解決方法の割合によって、代わりに、それぞれの</a:t>
            </a:r>
            <a:r>
              <a:rPr kumimoji="1" lang="en-US" altLang="ja-JP" dirty="0" smtClean="0"/>
              <a:t>2</a:t>
            </a:r>
            <a:r>
              <a:rPr kumimoji="1" lang="ja-JP" altLang="en-US" dirty="0" err="1" smtClean="0"/>
              <a:t>つの</a:t>
            </a:r>
            <a:r>
              <a:rPr kumimoji="1" lang="ja-JP" altLang="en-US" dirty="0" smtClean="0"/>
              <a:t>目的</a:t>
            </a:r>
            <a:r>
              <a:rPr kumimoji="1" lang="en-US" altLang="ja-JP" dirty="0" smtClean="0"/>
              <a:t>(</a:t>
            </a:r>
            <a:r>
              <a:rPr kumimoji="1" lang="ja-JP" altLang="en-US" dirty="0" smtClean="0"/>
              <a:t>元の目的関数とパレート</a:t>
            </a:r>
            <a:r>
              <a:rPr kumimoji="1" lang="en-US" altLang="ja-JP" dirty="0" smtClean="0"/>
              <a:t>-</a:t>
            </a:r>
            <a:r>
              <a:rPr kumimoji="1" lang="ja-JP" altLang="en-US" dirty="0" smtClean="0"/>
              <a:t>ランキング</a:t>
            </a:r>
            <a:r>
              <a:rPr kumimoji="1" lang="en-US" altLang="ja-JP" dirty="0" smtClean="0"/>
              <a:t>)</a:t>
            </a:r>
            <a:r>
              <a:rPr kumimoji="1" lang="ja-JP" altLang="en-US" dirty="0" smtClean="0"/>
              <a:t>のための分集団サイズは様々です。</a:t>
            </a:r>
          </a:p>
          <a:p>
            <a:endParaRPr kumimoji="1" lang="ja-JP" altLang="en-US" dirty="0" smtClean="0"/>
          </a:p>
          <a:p>
            <a:r>
              <a:rPr kumimoji="1" lang="ja-JP" altLang="en-US" dirty="0" smtClean="0"/>
              <a:t>パイプライン最適化問題では、捜査官は、</a:t>
            </a:r>
            <a:r>
              <a:rPr kumimoji="1" lang="en-US" altLang="ja-JP" dirty="0" smtClean="0"/>
              <a:t>COMOGA</a:t>
            </a:r>
            <a:r>
              <a:rPr kumimoji="1" lang="ja-JP" altLang="en-US" dirty="0" smtClean="0"/>
              <a:t>が同様に計算量と信頼性に関して最も良い解決策を見つける際に規制を扱うための最もよく知られているペナルティ関数アプローチに取り組んだと結論を下しました。</a:t>
            </a:r>
          </a:p>
          <a:p>
            <a:endParaRPr kumimoji="1" lang="ja-JP" altLang="en-US" dirty="0" smtClean="0"/>
          </a:p>
          <a:p>
            <a:r>
              <a:rPr kumimoji="1" lang="ja-JP" altLang="en-US" dirty="0" smtClean="0"/>
              <a:t>しかしながら、良いセットのペナルティパラメタを見つけるのに必要である実験と比べて、</a:t>
            </a:r>
            <a:r>
              <a:rPr kumimoji="1" lang="en-US" altLang="ja-JP" dirty="0" smtClean="0"/>
              <a:t>COMOGA</a:t>
            </a:r>
            <a:r>
              <a:rPr kumimoji="1" lang="ja-JP" altLang="en-US" dirty="0" smtClean="0"/>
              <a:t>はパラメタでこれらのより少数を必要とします、</a:t>
            </a:r>
            <a:r>
              <a:rPr kumimoji="1" lang="en-US" altLang="ja-JP" dirty="0" smtClean="0"/>
              <a:t>t</a:t>
            </a:r>
            <a:r>
              <a:rPr kumimoji="1" lang="ja-JP" altLang="en-US" dirty="0" smtClean="0"/>
              <a:t>や、</a:t>
            </a:r>
            <a:r>
              <a:rPr kumimoji="1" lang="en-US" altLang="ja-JP" dirty="0" smtClean="0"/>
              <a:t>e</a:t>
            </a:r>
            <a:r>
              <a:rPr kumimoji="1" lang="ja-JP" altLang="en-US" dirty="0" smtClean="0"/>
              <a:t>や、</a:t>
            </a:r>
            <a:r>
              <a:rPr kumimoji="1" lang="en-US" altLang="ja-JP" dirty="0" err="1" smtClean="0"/>
              <a:t>pcost</a:t>
            </a:r>
            <a:r>
              <a:rPr kumimoji="1" lang="ja-JP" altLang="en-US" dirty="0" smtClean="0"/>
              <a:t>を選ぶために統治されたアップデートなどのように。</a:t>
            </a:r>
          </a:p>
          <a:p>
            <a:endParaRPr kumimoji="1" lang="ja-JP" altLang="en-US" dirty="0" smtClean="0"/>
          </a:p>
          <a:p>
            <a:r>
              <a:rPr kumimoji="1" lang="ja-JP" altLang="en-US" dirty="0" smtClean="0"/>
              <a:t>この方法は古典的なペナルティ関数アプローチより実行不可能な解決策が可能になることができて、実現可能な解決方法が強制的な最小限にアプローチできる方法で柔軟性を許容しますが、この方法は完全にフレキシブルではありません。</a:t>
            </a:r>
          </a:p>
          <a:p>
            <a:endParaRPr kumimoji="1" lang="ja-JP" altLang="en-US" dirty="0" smtClean="0"/>
          </a:p>
          <a:p>
            <a:r>
              <a:rPr kumimoji="1" lang="ja-JP" altLang="en-US" dirty="0" smtClean="0"/>
              <a:t>ここに採用されたパレート</a:t>
            </a:r>
            <a:r>
              <a:rPr kumimoji="1" lang="en-US" altLang="ja-JP" dirty="0" smtClean="0"/>
              <a:t>-</a:t>
            </a:r>
            <a:r>
              <a:rPr kumimoji="1" lang="ja-JP" altLang="en-US" dirty="0" smtClean="0"/>
              <a:t>序列法は、実行不可能な解決策を可能な領域に導きます、そして、このアプローチが失敗するかもしれないいくつかの条件付き最適化問題が存在するかもしれません、そのような問題では、制約違反に基づく非支配された解決策が検索を間違った方向に導くかもしれないので。</a:t>
            </a:r>
          </a:p>
          <a:p>
            <a:endParaRPr kumimoji="1" lang="ja-JP" altLang="en-US" dirty="0" smtClean="0"/>
          </a:p>
          <a:p>
            <a:r>
              <a:rPr kumimoji="1" lang="ja-JP" altLang="en-US" dirty="0" smtClean="0"/>
              <a:t>コエリョ</a:t>
            </a:r>
            <a:r>
              <a:rPr kumimoji="1" lang="en-US" altLang="ja-JP" dirty="0" smtClean="0"/>
              <a:t>(2000)</a:t>
            </a:r>
            <a:r>
              <a:rPr kumimoji="1" lang="ja-JP" altLang="en-US" dirty="0" smtClean="0"/>
              <a:t>はいくらかフレキシブルな戦略を勧めました。</a:t>
            </a:r>
            <a:r>
              <a:rPr kumimoji="1" lang="en-US" altLang="ja-JP" dirty="0" smtClean="0"/>
              <a:t>(</a:t>
            </a:r>
            <a:r>
              <a:rPr kumimoji="1" lang="ja-JP" altLang="en-US" dirty="0" smtClean="0"/>
              <a:t>私たちは、次に、それについて議論するつもりです</a:t>
            </a:r>
            <a:r>
              <a:rPr kumimoji="1" lang="en-US" altLang="ja-JP" dirty="0" smtClean="0"/>
              <a:t>)</a:t>
            </a:r>
            <a:r>
              <a:rPr kumimoji="1" lang="ja-JP" altLang="en-US" dirty="0" err="1" smtClean="0"/>
              <a:t>。</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28</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32500" lnSpcReduction="20000"/>
          </a:bodyPr>
          <a:lstStyle/>
          <a:p>
            <a:r>
              <a:rPr kumimoji="1" lang="en-US" altLang="ja-JP" dirty="0" smtClean="0"/>
              <a:t>Surry</a:t>
            </a:r>
            <a:r>
              <a:rPr kumimoji="1" lang="ja-JP" altLang="en-US" dirty="0" err="1" smtClean="0"/>
              <a:t>、</a:t>
            </a:r>
            <a:r>
              <a:rPr kumimoji="1" lang="ja-JP" altLang="en-US" dirty="0" smtClean="0"/>
              <a:t>ラドクリフ、および</a:t>
            </a:r>
            <a:r>
              <a:rPr kumimoji="1" lang="en-US" altLang="ja-JP" dirty="0" err="1" smtClean="0"/>
              <a:t>boyd</a:t>
            </a:r>
            <a:r>
              <a:rPr kumimoji="1" lang="ja-JP" altLang="en-US" dirty="0" smtClean="0"/>
              <a:t>の</a:t>
            </a:r>
            <a:r>
              <a:rPr kumimoji="1" lang="en-US" altLang="ja-JP" dirty="0" err="1" smtClean="0"/>
              <a:t>COnstrained</a:t>
            </a:r>
            <a:r>
              <a:rPr kumimoji="1" lang="en-US" altLang="ja-JP" dirty="0" smtClean="0"/>
              <a:t> MOGA</a:t>
            </a:r>
          </a:p>
          <a:p>
            <a:endParaRPr kumimoji="1" lang="en-US" altLang="ja-JP" dirty="0" smtClean="0"/>
          </a:p>
          <a:p>
            <a:r>
              <a:rPr kumimoji="1" lang="ja-JP" altLang="en-US" dirty="0" smtClean="0"/>
              <a:t>この実現、</a:t>
            </a:r>
            <a:r>
              <a:rPr kumimoji="1" lang="en-US" altLang="ja-JP" dirty="0" smtClean="0"/>
              <a:t>(Surry ea </a:t>
            </a:r>
            <a:r>
              <a:rPr kumimoji="1" lang="en-US" altLang="ja-JP" dirty="0" err="1" smtClean="0"/>
              <a:t>aal</a:t>
            </a:r>
            <a:r>
              <a:rPr kumimoji="1" lang="ja-JP" altLang="en-US" dirty="0" err="1" smtClean="0"/>
              <a:t>、</a:t>
            </a:r>
            <a:r>
              <a:rPr kumimoji="1" lang="en-US" altLang="ja-JP" dirty="0" smtClean="0"/>
              <a:t>1995) </a:t>
            </a:r>
            <a:r>
              <a:rPr kumimoji="1" lang="ja-JP" altLang="en-US" dirty="0" smtClean="0"/>
              <a:t>また、目的関数値について計算することに加えた人口における各解決策は制約違反がないかどうかチェックされます。</a:t>
            </a:r>
          </a:p>
          <a:p>
            <a:endParaRPr kumimoji="1" lang="ja-JP" altLang="en-US" dirty="0" smtClean="0"/>
          </a:p>
          <a:p>
            <a:r>
              <a:rPr kumimoji="1" lang="ja-JP" altLang="en-US" dirty="0" smtClean="0"/>
              <a:t>制約違反があれば、量は注意されます。 さもなければ、値ゼロは制約違反として使用されます。</a:t>
            </a:r>
          </a:p>
          <a:p>
            <a:endParaRPr kumimoji="1" lang="ja-JP" altLang="en-US" dirty="0" smtClean="0"/>
          </a:p>
          <a:p>
            <a:r>
              <a:rPr kumimoji="1" lang="ja-JP" altLang="en-US" dirty="0" smtClean="0"/>
              <a:t>その後、非支配されたランキングに従って、人口は、制約違反だけの量を使用することによって、分類されます。</a:t>
            </a:r>
            <a:endParaRPr kumimoji="1" lang="en-US" altLang="ja-JP" dirty="0" smtClean="0"/>
          </a:p>
          <a:p>
            <a:r>
              <a:rPr kumimoji="1" lang="en-US" altLang="ja-JP" dirty="0" smtClean="0"/>
              <a:t>//</a:t>
            </a:r>
            <a:r>
              <a:rPr kumimoji="1" lang="ja-JP" altLang="en-US" dirty="0" smtClean="0"/>
              <a:t>母集団を制約違反値のみをつかった非支配ランキングによって分類</a:t>
            </a:r>
          </a:p>
          <a:p>
            <a:endParaRPr kumimoji="1" lang="ja-JP" altLang="en-US" dirty="0" smtClean="0"/>
          </a:p>
          <a:p>
            <a:r>
              <a:rPr kumimoji="1" lang="ja-JP" altLang="en-US" dirty="0" smtClean="0"/>
              <a:t>制約違反</a:t>
            </a:r>
            <a:r>
              <a:rPr kumimoji="1" lang="en-US" altLang="ja-JP" dirty="0" smtClean="0"/>
              <a:t>(C</a:t>
            </a:r>
            <a:r>
              <a:rPr kumimoji="1" lang="ja-JP" altLang="en-US" dirty="0" smtClean="0"/>
              <a:t>は</a:t>
            </a:r>
            <a:r>
              <a:rPr kumimoji="1" lang="en-US" altLang="ja-JP" dirty="0" smtClean="0"/>
              <a:t>J+K</a:t>
            </a:r>
            <a:r>
              <a:rPr kumimoji="1" lang="ja-JP" altLang="en-US" dirty="0" smtClean="0"/>
              <a:t>と等しい</a:t>
            </a:r>
            <a:r>
              <a:rPr kumimoji="1" lang="en-US" altLang="ja-JP" dirty="0" smtClean="0"/>
              <a:t>)</a:t>
            </a:r>
            <a:r>
              <a:rPr kumimoji="1" lang="ja-JP" altLang="en-US" dirty="0" err="1" smtClean="0"/>
              <a:t>、</a:t>
            </a:r>
            <a:r>
              <a:rPr kumimoji="1" lang="en-US" altLang="ja-JP" dirty="0" err="1" smtClean="0"/>
              <a:t>i</a:t>
            </a:r>
            <a:r>
              <a:rPr kumimoji="1" lang="ja-JP" altLang="en-US" dirty="0" smtClean="0"/>
              <a:t>が割り当てられるそれぞれの解決策の</a:t>
            </a:r>
            <a:r>
              <a:rPr kumimoji="1" lang="en-US" altLang="ja-JP" dirty="0" smtClean="0"/>
              <a:t>C</a:t>
            </a:r>
            <a:r>
              <a:rPr kumimoji="1" lang="ja-JP" altLang="en-US" dirty="0" smtClean="0"/>
              <a:t>次元のスペースでは、いくつの解決策に基づくランク</a:t>
            </a:r>
            <a:r>
              <a:rPr kumimoji="1" lang="en-US" altLang="ja-JP" dirty="0" err="1" smtClean="0"/>
              <a:t>ri</a:t>
            </a:r>
            <a:r>
              <a:rPr kumimoji="1" lang="ja-JP" altLang="en-US" dirty="0" smtClean="0"/>
              <a:t>はそれを支配しています。</a:t>
            </a:r>
          </a:p>
          <a:p>
            <a:endParaRPr kumimoji="1" lang="ja-JP" altLang="en-US" dirty="0" smtClean="0"/>
          </a:p>
          <a:p>
            <a:r>
              <a:rPr kumimoji="1" lang="en-US" altLang="ja-JP" dirty="0" smtClean="0"/>
              <a:t>C</a:t>
            </a:r>
            <a:r>
              <a:rPr kumimoji="1" lang="ja-JP" altLang="en-US" dirty="0" smtClean="0"/>
              <a:t>制約違反がありますが、パレート</a:t>
            </a:r>
            <a:r>
              <a:rPr kumimoji="1" lang="en-US" altLang="ja-JP" dirty="0" smtClean="0"/>
              <a:t>-</a:t>
            </a:r>
            <a:r>
              <a:rPr kumimoji="1" lang="ja-JP" altLang="en-US" dirty="0" smtClean="0"/>
              <a:t>ランキングが総合的な制約違反のレベルを定義する一変量の測定基準を作成することに注意するのは、おもしろいです。</a:t>
            </a:r>
          </a:p>
          <a:p>
            <a:endParaRPr kumimoji="1" lang="ja-JP" altLang="en-US" dirty="0" smtClean="0"/>
          </a:p>
          <a:p>
            <a:r>
              <a:rPr kumimoji="1" lang="ja-JP" altLang="en-US" dirty="0" smtClean="0"/>
              <a:t>したがって、</a:t>
            </a:r>
            <a:r>
              <a:rPr kumimoji="1" lang="en-US" altLang="ja-JP" dirty="0" smtClean="0"/>
              <a:t>2</a:t>
            </a:r>
            <a:r>
              <a:rPr kumimoji="1" lang="ja-JP" altLang="en-US" dirty="0" err="1" smtClean="0"/>
              <a:t>つの</a:t>
            </a:r>
            <a:r>
              <a:rPr kumimoji="1" lang="ja-JP" altLang="en-US" dirty="0" smtClean="0"/>
              <a:t>目的として元の目的関数</a:t>
            </a:r>
            <a:r>
              <a:rPr kumimoji="1" lang="en-US" altLang="ja-JP" dirty="0" err="1" smtClean="0"/>
              <a:t>fi</a:t>
            </a:r>
            <a:r>
              <a:rPr kumimoji="1" lang="ja-JP" altLang="en-US" dirty="0" smtClean="0"/>
              <a:t>と幹部の</a:t>
            </a:r>
            <a:r>
              <a:rPr kumimoji="1" lang="en-US" altLang="ja-JP" dirty="0" err="1" smtClean="0"/>
              <a:t>ri</a:t>
            </a:r>
            <a:r>
              <a:rPr kumimoji="1" lang="ja-JP" altLang="en-US" dirty="0" smtClean="0"/>
              <a:t>に関する</a:t>
            </a:r>
            <a:r>
              <a:rPr kumimoji="1" lang="en-US" altLang="ja-JP" dirty="0" smtClean="0"/>
              <a:t>2</a:t>
            </a:r>
            <a:r>
              <a:rPr kumimoji="1" lang="ja-JP" altLang="en-US" dirty="0" smtClean="0"/>
              <a:t>目的の最適化問題を構成するのは、十分です。</a:t>
            </a:r>
          </a:p>
          <a:p>
            <a:endParaRPr kumimoji="1" lang="ja-JP" altLang="en-US" dirty="0" smtClean="0"/>
          </a:p>
          <a:p>
            <a:r>
              <a:rPr kumimoji="1" lang="ja-JP" altLang="en-US" dirty="0" smtClean="0"/>
              <a:t>図</a:t>
            </a:r>
            <a:r>
              <a:rPr kumimoji="1" lang="en-US" altLang="ja-JP" dirty="0" smtClean="0"/>
              <a:t>265</a:t>
            </a:r>
            <a:r>
              <a:rPr kumimoji="1" lang="ja-JP" altLang="en-US" dirty="0" smtClean="0"/>
              <a:t>は制約違反スペース</a:t>
            </a:r>
            <a:r>
              <a:rPr kumimoji="1" lang="en-US" altLang="ja-JP" dirty="0" smtClean="0"/>
              <a:t>(CV1</a:t>
            </a:r>
            <a:r>
              <a:rPr kumimoji="1" lang="ja-JP" altLang="en-US" dirty="0" smtClean="0"/>
              <a:t>と</a:t>
            </a:r>
            <a:r>
              <a:rPr kumimoji="1" lang="en-US" altLang="ja-JP" dirty="0" smtClean="0"/>
              <a:t>CV2)</a:t>
            </a:r>
            <a:r>
              <a:rPr kumimoji="1" lang="ja-JP" altLang="en-US" dirty="0" smtClean="0"/>
              <a:t>とそれらの対応するパレート</a:t>
            </a:r>
            <a:r>
              <a:rPr kumimoji="1" lang="en-US" altLang="ja-JP" dirty="0" smtClean="0"/>
              <a:t>-</a:t>
            </a:r>
            <a:r>
              <a:rPr kumimoji="1" lang="ja-JP" altLang="en-US" dirty="0" smtClean="0"/>
              <a:t>ランキングにおける解決策を示しています。</a:t>
            </a:r>
          </a:p>
          <a:p>
            <a:endParaRPr kumimoji="1" lang="ja-JP" altLang="en-US" dirty="0" smtClean="0"/>
          </a:p>
          <a:p>
            <a:r>
              <a:rPr kumimoji="1" lang="ja-JP" altLang="en-US" dirty="0" smtClean="0"/>
              <a:t>ソリューションの</a:t>
            </a:r>
            <a:r>
              <a:rPr kumimoji="1" lang="en-US" altLang="ja-JP" dirty="0" smtClean="0"/>
              <a:t>A</a:t>
            </a:r>
            <a:r>
              <a:rPr kumimoji="1" lang="ja-JP" altLang="en-US" dirty="0" smtClean="0"/>
              <a:t>から</a:t>
            </a:r>
            <a:r>
              <a:rPr kumimoji="1" lang="en-US" altLang="ja-JP" dirty="0" smtClean="0"/>
              <a:t>E</a:t>
            </a:r>
            <a:r>
              <a:rPr kumimoji="1" lang="ja-JP" altLang="en-US" dirty="0" smtClean="0"/>
              <a:t>は実行不可能ですが、解決策</a:t>
            </a:r>
            <a:r>
              <a:rPr kumimoji="1" lang="en-US" altLang="ja-JP" dirty="0" smtClean="0"/>
              <a:t>F</a:t>
            </a:r>
            <a:r>
              <a:rPr kumimoji="1" lang="ja-JP" altLang="en-US" dirty="0" smtClean="0"/>
              <a:t>は可能です。</a:t>
            </a:r>
          </a:p>
          <a:p>
            <a:endParaRPr kumimoji="1" lang="ja-JP" altLang="en-US" dirty="0" smtClean="0"/>
          </a:p>
          <a:p>
            <a:r>
              <a:rPr kumimoji="1" lang="ja-JP" altLang="en-US" dirty="0" smtClean="0"/>
              <a:t>制約違反スペースの</a:t>
            </a:r>
            <a:r>
              <a:rPr kumimoji="1" lang="en-US" altLang="ja-JP" dirty="0" smtClean="0"/>
              <a:t>2</a:t>
            </a:r>
            <a:r>
              <a:rPr kumimoji="1" lang="ja-JP" altLang="en-US" dirty="0" err="1" smtClean="0"/>
              <a:t>つの</a:t>
            </a:r>
            <a:r>
              <a:rPr kumimoji="1" lang="ja-JP" altLang="en-US" dirty="0" smtClean="0"/>
              <a:t>解決策</a:t>
            </a:r>
            <a:r>
              <a:rPr kumimoji="1" lang="en-US" altLang="ja-JP" dirty="0" smtClean="0"/>
              <a:t>(</a:t>
            </a:r>
            <a:r>
              <a:rPr kumimoji="1" lang="ja-JP" altLang="en-US" dirty="0" smtClean="0"/>
              <a:t>解決策</a:t>
            </a:r>
            <a:r>
              <a:rPr kumimoji="1" lang="en-US" altLang="ja-JP" dirty="0" smtClean="0"/>
              <a:t>B</a:t>
            </a:r>
            <a:r>
              <a:rPr kumimoji="1" lang="ja-JP" altLang="en-US" dirty="0" smtClean="0"/>
              <a:t>と</a:t>
            </a:r>
            <a:r>
              <a:rPr kumimoji="1" lang="en-US" altLang="ja-JP" dirty="0" smtClean="0"/>
              <a:t>F)</a:t>
            </a:r>
            <a:r>
              <a:rPr kumimoji="1" lang="ja-JP" altLang="en-US" dirty="0" smtClean="0"/>
              <a:t>によってソリューション</a:t>
            </a:r>
            <a:r>
              <a:rPr kumimoji="1" lang="en-US" altLang="ja-JP" dirty="0" smtClean="0"/>
              <a:t>C</a:t>
            </a:r>
            <a:r>
              <a:rPr kumimoji="1" lang="ja-JP" altLang="en-US" dirty="0" smtClean="0"/>
              <a:t>は支配されます。</a:t>
            </a:r>
          </a:p>
          <a:p>
            <a:endParaRPr kumimoji="1" lang="ja-JP" altLang="en-US" dirty="0" smtClean="0"/>
          </a:p>
          <a:p>
            <a:r>
              <a:rPr kumimoji="1" lang="ja-JP" altLang="en-US" dirty="0" smtClean="0"/>
              <a:t>パレート</a:t>
            </a:r>
            <a:r>
              <a:rPr kumimoji="1" lang="en-US" altLang="ja-JP" dirty="0" smtClean="0"/>
              <a:t>-</a:t>
            </a:r>
            <a:r>
              <a:rPr kumimoji="1" lang="ja-JP" altLang="en-US" dirty="0" smtClean="0"/>
              <a:t>ランキングがいったん完成されると、</a:t>
            </a:r>
            <a:r>
              <a:rPr kumimoji="1" lang="en-US" altLang="ja-JP" dirty="0" smtClean="0"/>
              <a:t>2</a:t>
            </a:r>
            <a:r>
              <a:rPr kumimoji="1" lang="ja-JP" altLang="en-US" dirty="0" smtClean="0"/>
              <a:t>進の</a:t>
            </a:r>
            <a:r>
              <a:rPr kumimoji="1" lang="en-US" altLang="ja-JP" dirty="0" err="1" smtClean="0"/>
              <a:t>tounament</a:t>
            </a:r>
            <a:r>
              <a:rPr kumimoji="1" lang="ja-JP" altLang="en-US" dirty="0" smtClean="0"/>
              <a:t>選択は、特別な方法で交配プールを作成するのに使用されます。</a:t>
            </a:r>
          </a:p>
          <a:p>
            <a:endParaRPr kumimoji="1" lang="ja-JP" altLang="en-US" dirty="0" smtClean="0"/>
          </a:p>
          <a:p>
            <a:r>
              <a:rPr kumimoji="1" lang="ja-JP" altLang="en-US" dirty="0" smtClean="0"/>
              <a:t>トーナメント選抜において、ユーザによって定義されたパラメタ</a:t>
            </a:r>
            <a:r>
              <a:rPr kumimoji="1" lang="en-US" altLang="ja-JP" dirty="0" err="1" smtClean="0"/>
              <a:t>pcost</a:t>
            </a:r>
            <a:r>
              <a:rPr kumimoji="1" lang="ja-JP" altLang="en-US" dirty="0" smtClean="0"/>
              <a:t>は使用されています。</a:t>
            </a:r>
          </a:p>
          <a:p>
            <a:endParaRPr kumimoji="1" lang="ja-JP" altLang="en-US" dirty="0" smtClean="0"/>
          </a:p>
          <a:p>
            <a:r>
              <a:rPr kumimoji="1" lang="ja-JP" altLang="en-US" dirty="0" smtClean="0"/>
              <a:t>このパラメタはオペレータに人口に対する比率を指示します。以下の通り実行されます。</a:t>
            </a:r>
          </a:p>
          <a:p>
            <a:endParaRPr kumimoji="1" lang="ja-JP" altLang="en-US" dirty="0" smtClean="0"/>
          </a:p>
          <a:p>
            <a:r>
              <a:rPr kumimoji="1" lang="ja-JP" altLang="en-US" dirty="0" smtClean="0"/>
              <a:t>トーナメントに選ばれた</a:t>
            </a:r>
            <a:r>
              <a:rPr kumimoji="1" lang="en-US" altLang="ja-JP" dirty="0" smtClean="0"/>
              <a:t>2</a:t>
            </a:r>
            <a:r>
              <a:rPr kumimoji="1" lang="ja-JP" altLang="en-US" dirty="0" err="1" smtClean="0"/>
              <a:t>つの</a:t>
            </a:r>
            <a:r>
              <a:rPr kumimoji="1" lang="ja-JP" altLang="en-US" dirty="0" smtClean="0"/>
              <a:t>解決策において、</a:t>
            </a:r>
            <a:r>
              <a:rPr kumimoji="1" lang="en-US" altLang="ja-JP" dirty="0" smtClean="0"/>
              <a:t>2</a:t>
            </a:r>
            <a:r>
              <a:rPr kumimoji="1" lang="ja-JP" altLang="en-US" dirty="0" err="1" smtClean="0"/>
              <a:t>つの</a:t>
            </a:r>
            <a:r>
              <a:rPr kumimoji="1" lang="ja-JP" altLang="en-US" dirty="0" smtClean="0"/>
              <a:t>目的</a:t>
            </a:r>
            <a:r>
              <a:rPr kumimoji="1" lang="en-US" altLang="ja-JP" dirty="0" smtClean="0"/>
              <a:t>(</a:t>
            </a:r>
            <a:r>
              <a:rPr kumimoji="1" lang="ja-JP" altLang="en-US" dirty="0" smtClean="0"/>
              <a:t>元の目的関数</a:t>
            </a:r>
            <a:r>
              <a:rPr kumimoji="1" lang="en-US" altLang="ja-JP" dirty="0" err="1" smtClean="0"/>
              <a:t>fi</a:t>
            </a:r>
            <a:r>
              <a:rPr kumimoji="1" lang="en-US" altLang="ja-JP" dirty="0" smtClean="0"/>
              <a:t>)</a:t>
            </a:r>
            <a:r>
              <a:rPr kumimoji="1" lang="ja-JP" altLang="en-US" dirty="0" smtClean="0"/>
              <a:t>の</a:t>
            </a:r>
            <a:r>
              <a:rPr kumimoji="1" lang="en-US" altLang="ja-JP" dirty="0" smtClean="0"/>
              <a:t>1</a:t>
            </a:r>
            <a:r>
              <a:rPr kumimoji="1" lang="ja-JP" altLang="en-US" dirty="0" err="1" smtClean="0"/>
              <a:t>つは</a:t>
            </a:r>
            <a:r>
              <a:rPr kumimoji="1" lang="ja-JP" altLang="en-US" dirty="0" smtClean="0"/>
              <a:t>フィットネスとして確率</a:t>
            </a:r>
            <a:r>
              <a:rPr kumimoji="1" lang="en-US" altLang="ja-JP" dirty="0" err="1" smtClean="0"/>
              <a:t>pcost</a:t>
            </a:r>
            <a:r>
              <a:rPr kumimoji="1" lang="ja-JP" altLang="en-US" dirty="0" smtClean="0"/>
              <a:t>で選ばれています。</a:t>
            </a:r>
          </a:p>
          <a:p>
            <a:endParaRPr kumimoji="1" lang="ja-JP" altLang="en-US" dirty="0" smtClean="0"/>
          </a:p>
          <a:p>
            <a:r>
              <a:rPr kumimoji="1" lang="en-US" altLang="ja-JP" dirty="0" err="1" smtClean="0"/>
              <a:t>THe</a:t>
            </a:r>
            <a:r>
              <a:rPr kumimoji="1" lang="ja-JP" altLang="en-US" dirty="0" smtClean="0"/>
              <a:t>パレート</a:t>
            </a:r>
            <a:r>
              <a:rPr kumimoji="1" lang="en-US" altLang="ja-JP" dirty="0" smtClean="0"/>
              <a:t>-</a:t>
            </a:r>
            <a:r>
              <a:rPr kumimoji="1" lang="ja-JP" altLang="en-US" dirty="0" smtClean="0"/>
              <a:t>ランキング</a:t>
            </a:r>
            <a:r>
              <a:rPr kumimoji="1" lang="en-US" altLang="ja-JP" dirty="0" err="1" smtClean="0"/>
              <a:t>ri</a:t>
            </a:r>
            <a:r>
              <a:rPr kumimoji="1" lang="ja-JP" altLang="en-US" dirty="0" smtClean="0"/>
              <a:t>は確率</a:t>
            </a:r>
            <a:r>
              <a:rPr kumimoji="1" lang="en-US" altLang="ja-JP" dirty="0" smtClean="0"/>
              <a:t>(1-pcost)</a:t>
            </a:r>
            <a:r>
              <a:rPr kumimoji="1" lang="ja-JP" altLang="en-US" dirty="0" smtClean="0"/>
              <a:t>で選ばれています。</a:t>
            </a:r>
          </a:p>
          <a:p>
            <a:endParaRPr kumimoji="1" lang="ja-JP" altLang="en-US" dirty="0" smtClean="0"/>
          </a:p>
          <a:p>
            <a:r>
              <a:rPr kumimoji="1" lang="ja-JP" altLang="en-US" dirty="0" smtClean="0"/>
              <a:t>したがって、強制的な</a:t>
            </a:r>
            <a:r>
              <a:rPr kumimoji="1" lang="en-US" altLang="ja-JP" dirty="0" smtClean="0"/>
              <a:t>MOGA(COMOGA)</a:t>
            </a:r>
            <a:r>
              <a:rPr kumimoji="1" lang="ja-JP" altLang="en-US" dirty="0" smtClean="0"/>
              <a:t>は図</a:t>
            </a:r>
            <a:r>
              <a:rPr kumimoji="1" lang="en-US" altLang="ja-JP" dirty="0" smtClean="0"/>
              <a:t>265</a:t>
            </a:r>
            <a:r>
              <a:rPr kumimoji="1" lang="ja-JP" altLang="en-US" dirty="0" smtClean="0"/>
              <a:t>に示されていた</a:t>
            </a:r>
            <a:r>
              <a:rPr kumimoji="1" lang="en-US" altLang="ja-JP" dirty="0" smtClean="0"/>
              <a:t>2</a:t>
            </a:r>
            <a:r>
              <a:rPr kumimoji="1" lang="ja-JP" altLang="en-US" dirty="0" err="1" smtClean="0"/>
              <a:t>つの</a:t>
            </a:r>
            <a:r>
              <a:rPr kumimoji="1" lang="ja-JP" altLang="en-US" dirty="0" smtClean="0"/>
              <a:t>目的の右側陰謀で働いています。</a:t>
            </a:r>
          </a:p>
          <a:p>
            <a:endParaRPr kumimoji="1" lang="ja-JP" altLang="en-US" dirty="0" smtClean="0"/>
          </a:p>
          <a:p>
            <a:r>
              <a:rPr kumimoji="1" lang="ja-JP" altLang="en-US" dirty="0" smtClean="0"/>
              <a:t>目的関数がフィットネスであれば、解決策</a:t>
            </a:r>
            <a:r>
              <a:rPr kumimoji="1" lang="en-US" altLang="ja-JP" dirty="0" smtClean="0"/>
              <a:t>E</a:t>
            </a:r>
            <a:r>
              <a:rPr kumimoji="1" lang="ja-JP" altLang="en-US" dirty="0" smtClean="0"/>
              <a:t>は重要です、解決策</a:t>
            </a:r>
            <a:r>
              <a:rPr kumimoji="1" lang="en-US" altLang="ja-JP" dirty="0" smtClean="0"/>
              <a:t>F</a:t>
            </a:r>
            <a:r>
              <a:rPr kumimoji="1" lang="ja-JP" altLang="en-US" dirty="0" smtClean="0"/>
              <a:t>が最も良い選択です。</a:t>
            </a:r>
          </a:p>
          <a:p>
            <a:endParaRPr kumimoji="1" lang="ja-JP" altLang="en-US" dirty="0" smtClean="0"/>
          </a:p>
          <a:p>
            <a:r>
              <a:rPr kumimoji="1" lang="ja-JP" altLang="en-US" dirty="0" smtClean="0"/>
              <a:t>選ばれた目的でされたどんなトーナメントでも繋がりにおいて、もう片方の客観価値は、繋がりを壊すのに使用されます。</a:t>
            </a:r>
          </a:p>
          <a:p>
            <a:endParaRPr kumimoji="1" lang="ja-JP" altLang="en-US" dirty="0" smtClean="0"/>
          </a:p>
          <a:p>
            <a:r>
              <a:rPr kumimoji="1" lang="ja-JP" altLang="en-US" dirty="0" smtClean="0"/>
              <a:t>交配プールが作成された後に、横断歩道と変異オペレータは完全な人口で適用されます。</a:t>
            </a:r>
          </a:p>
          <a:p>
            <a:endParaRPr kumimoji="1" lang="ja-JP" altLang="en-US" dirty="0" smtClean="0"/>
          </a:p>
          <a:p>
            <a:endParaRPr kumimoji="1" lang="ja-JP" altLang="en-US" dirty="0" smtClean="0"/>
          </a:p>
          <a:p>
            <a:r>
              <a:rPr kumimoji="1" lang="en-US" altLang="ja-JP" dirty="0" err="1" smtClean="0"/>
              <a:t>pcost</a:t>
            </a:r>
            <a:r>
              <a:rPr kumimoji="1" lang="ja-JP" altLang="en-US" dirty="0" smtClean="0"/>
              <a:t>の小さい値を選ぶという効果は、制約充足への、より多くの重要性と目的関数の最小化への、より少ない重要性を与えることです。</a:t>
            </a:r>
          </a:p>
          <a:p>
            <a:endParaRPr kumimoji="1" lang="ja-JP" altLang="en-US" dirty="0" smtClean="0"/>
          </a:p>
          <a:p>
            <a:r>
              <a:rPr kumimoji="1" lang="ja-JP" altLang="en-US" dirty="0" smtClean="0"/>
              <a:t>これはシミュレーション走行の始めに従う優れた戦略であるかもしれません。</a:t>
            </a:r>
            <a:r>
              <a:rPr kumimoji="1" lang="en-US" altLang="ja-JP" dirty="0" smtClean="0"/>
              <a:t>(</a:t>
            </a:r>
            <a:r>
              <a:rPr kumimoji="1" lang="ja-JP" altLang="en-US" dirty="0" smtClean="0"/>
              <a:t>そこでは、強調はますます多くの実現可能な解決方法を作成することです</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en-US" altLang="ja-JP" dirty="0" err="1" smtClean="0"/>
              <a:t>pcost</a:t>
            </a:r>
            <a:r>
              <a:rPr kumimoji="1" lang="ja-JP" altLang="en-US" dirty="0" smtClean="0"/>
              <a:t>の大きい値を選ぶという効果は正反対です。</a:t>
            </a:r>
          </a:p>
          <a:p>
            <a:endParaRPr kumimoji="1" lang="ja-JP" altLang="en-US" dirty="0" smtClean="0"/>
          </a:p>
          <a:p>
            <a:r>
              <a:rPr kumimoji="1" lang="ja-JP" altLang="en-US" dirty="0" smtClean="0"/>
              <a:t>より多くの解決策が元の目的関数値の</a:t>
            </a:r>
            <a:r>
              <a:rPr kumimoji="1" lang="en-US" altLang="ja-JP" dirty="0" smtClean="0"/>
              <a:t>f(x)</a:t>
            </a:r>
            <a:r>
              <a:rPr kumimoji="1" lang="ja-JP" altLang="en-US" dirty="0" smtClean="0"/>
              <a:t>に基づいて比較されます、そして、したがって、目的関数の最小値を見つけることへの強調があります。</a:t>
            </a:r>
          </a:p>
          <a:p>
            <a:endParaRPr kumimoji="1" lang="ja-JP" altLang="en-US" dirty="0" smtClean="0"/>
          </a:p>
          <a:p>
            <a:r>
              <a:rPr kumimoji="1" lang="ja-JP" altLang="en-US" dirty="0" smtClean="0"/>
              <a:t>この特性はシミュレーション走行の後半の世代に向かって望まれています、唯一のタスクの残りがほとんどの解決策が可能であり、強制的な最小限を見つけることであるときに。</a:t>
            </a:r>
          </a:p>
          <a:p>
            <a:endParaRPr kumimoji="1" lang="ja-JP" altLang="en-US" dirty="0" smtClean="0"/>
          </a:p>
          <a:p>
            <a:r>
              <a:rPr kumimoji="1" lang="ja-JP" altLang="en-US" dirty="0" smtClean="0"/>
              <a:t>パラメタ</a:t>
            </a:r>
            <a:r>
              <a:rPr kumimoji="1" lang="en-US" altLang="ja-JP" dirty="0" err="1" smtClean="0"/>
              <a:t>pcost</a:t>
            </a:r>
            <a:r>
              <a:rPr kumimoji="1" lang="ja-JP" altLang="en-US" dirty="0" smtClean="0"/>
              <a:t>が、シミュレーション走行の間、ダイナミックに変えられる必要があるので、また、捜査官は制御アプローチを提案しました。</a:t>
            </a:r>
          </a:p>
          <a:p>
            <a:endParaRPr kumimoji="1" lang="ja-JP" altLang="en-US" dirty="0" smtClean="0"/>
          </a:p>
          <a:p>
            <a:r>
              <a:rPr kumimoji="1" lang="ja-JP" altLang="en-US" dirty="0" smtClean="0"/>
              <a:t>彼らは、人口における、実現可能な解決方法の希望の割合を示すためにパラメタ</a:t>
            </a:r>
            <a:r>
              <a:rPr kumimoji="1" lang="en-US" altLang="ja-JP" dirty="0" smtClean="0"/>
              <a:t>t</a:t>
            </a:r>
            <a:r>
              <a:rPr kumimoji="1" lang="ja-JP" altLang="en-US" dirty="0" smtClean="0"/>
              <a:t>を定義しました</a:t>
            </a:r>
            <a:r>
              <a:rPr kumimoji="1" lang="en-US" altLang="ja-JP" dirty="0" smtClean="0"/>
              <a:t>(0.1</a:t>
            </a:r>
            <a:r>
              <a:rPr kumimoji="1" lang="ja-JP" altLang="en-US" dirty="0" smtClean="0"/>
              <a:t>の値は示されました</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en-US" altLang="ja-JP" dirty="0" smtClean="0"/>
              <a:t>COMOGA</a:t>
            </a:r>
            <a:r>
              <a:rPr kumimoji="1" lang="ja-JP" altLang="en-US" dirty="0" smtClean="0"/>
              <a:t>は始まります。実現可能な解決方法の初期の実際の割合と共に、</a:t>
            </a:r>
            <a:r>
              <a:rPr kumimoji="1" lang="en-US" altLang="ja-JP" dirty="0" smtClean="0"/>
              <a:t>t</a:t>
            </a:r>
            <a:r>
              <a:rPr kumimoji="1" lang="ja-JP" altLang="en-US" dirty="0" smtClean="0"/>
              <a:t>以下があって、パラメタ</a:t>
            </a:r>
            <a:r>
              <a:rPr kumimoji="1" lang="en-US" altLang="ja-JP" dirty="0" err="1" smtClean="0"/>
              <a:t>pcost</a:t>
            </a:r>
            <a:r>
              <a:rPr kumimoji="1" lang="ja-JP" altLang="en-US" dirty="0" smtClean="0"/>
              <a:t>は、より可能な解決策で、より可能の世代を奨励するために減少します。</a:t>
            </a:r>
          </a:p>
          <a:p>
            <a:endParaRPr kumimoji="1" lang="ja-JP" altLang="en-US" dirty="0" smtClean="0"/>
          </a:p>
          <a:p>
            <a:r>
              <a:rPr kumimoji="1" lang="ja-JP" altLang="en-US" dirty="0" smtClean="0"/>
              <a:t>彼らは簡単な還元規則を示しました。</a:t>
            </a:r>
          </a:p>
          <a:p>
            <a:endParaRPr kumimoji="1" lang="ja-JP" altLang="en-US"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他方では、実現可能な解決方法の実際の部分が目標</a:t>
            </a:r>
            <a:r>
              <a:rPr kumimoji="1" lang="en-US" altLang="ja-JP" dirty="0" smtClean="0"/>
              <a:t>t</a:t>
            </a:r>
            <a:r>
              <a:rPr kumimoji="1" lang="ja-JP" altLang="en-US" dirty="0" smtClean="0"/>
              <a:t>より多いなら、</a:t>
            </a:r>
            <a:r>
              <a:rPr kumimoji="1" lang="en-US" altLang="ja-JP" dirty="0" err="1" smtClean="0"/>
              <a:t>pcost</a:t>
            </a:r>
            <a:r>
              <a:rPr kumimoji="1" lang="ja-JP" altLang="en-US" dirty="0" smtClean="0"/>
              <a:t>は、以下の規則を使用することによって、増加します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したがって、分集団の均等な割合が各目的関数に使用されないので、この方法は本質的にはベガの拡大です。</a:t>
            </a:r>
          </a:p>
          <a:p>
            <a:endParaRPr kumimoji="1" lang="ja-JP" altLang="en-US" dirty="0" smtClean="0"/>
          </a:p>
          <a:p>
            <a:r>
              <a:rPr kumimoji="1" lang="ja-JP" altLang="en-US" dirty="0" smtClean="0"/>
              <a:t>人口における現在の実現可能な解決方法の割合によって、代わりに、それぞれの</a:t>
            </a:r>
            <a:r>
              <a:rPr kumimoji="1" lang="en-US" altLang="ja-JP" dirty="0" smtClean="0"/>
              <a:t>2</a:t>
            </a:r>
            <a:r>
              <a:rPr kumimoji="1" lang="ja-JP" altLang="en-US" dirty="0" err="1" smtClean="0"/>
              <a:t>つの</a:t>
            </a:r>
            <a:r>
              <a:rPr kumimoji="1" lang="ja-JP" altLang="en-US" dirty="0" smtClean="0"/>
              <a:t>目的</a:t>
            </a:r>
            <a:r>
              <a:rPr kumimoji="1" lang="en-US" altLang="ja-JP" dirty="0" smtClean="0"/>
              <a:t>(</a:t>
            </a:r>
            <a:r>
              <a:rPr kumimoji="1" lang="ja-JP" altLang="en-US" dirty="0" smtClean="0"/>
              <a:t>元の目的関数とパレート</a:t>
            </a:r>
            <a:r>
              <a:rPr kumimoji="1" lang="en-US" altLang="ja-JP" dirty="0" smtClean="0"/>
              <a:t>-</a:t>
            </a:r>
            <a:r>
              <a:rPr kumimoji="1" lang="ja-JP" altLang="en-US" dirty="0" smtClean="0"/>
              <a:t>ランキング</a:t>
            </a:r>
            <a:r>
              <a:rPr kumimoji="1" lang="en-US" altLang="ja-JP" dirty="0" smtClean="0"/>
              <a:t>)</a:t>
            </a:r>
            <a:r>
              <a:rPr kumimoji="1" lang="ja-JP" altLang="en-US" dirty="0" smtClean="0"/>
              <a:t>のための分集団サイズは様々です。</a:t>
            </a:r>
          </a:p>
          <a:p>
            <a:endParaRPr kumimoji="1" lang="ja-JP" altLang="en-US" dirty="0" smtClean="0"/>
          </a:p>
          <a:p>
            <a:r>
              <a:rPr kumimoji="1" lang="ja-JP" altLang="en-US" dirty="0" smtClean="0"/>
              <a:t>パイプライン最適化問題では、捜査官は、</a:t>
            </a:r>
            <a:r>
              <a:rPr kumimoji="1" lang="en-US" altLang="ja-JP" dirty="0" smtClean="0"/>
              <a:t>COMOGA</a:t>
            </a:r>
            <a:r>
              <a:rPr kumimoji="1" lang="ja-JP" altLang="en-US" dirty="0" smtClean="0"/>
              <a:t>が同様に計算量と信頼性に関して最も良い解決策を見つける際に規制を扱うための最もよく知られているペナルティ関数アプローチに取り組んだと結論を下しました。</a:t>
            </a:r>
          </a:p>
          <a:p>
            <a:endParaRPr kumimoji="1" lang="ja-JP" altLang="en-US" dirty="0" smtClean="0"/>
          </a:p>
          <a:p>
            <a:r>
              <a:rPr kumimoji="1" lang="ja-JP" altLang="en-US" dirty="0" smtClean="0"/>
              <a:t>しかしながら、良いセットのペナルティパラメタを見つけるのに必要である実験と比べて、</a:t>
            </a:r>
            <a:r>
              <a:rPr kumimoji="1" lang="en-US" altLang="ja-JP" dirty="0" smtClean="0"/>
              <a:t>COMOGA</a:t>
            </a:r>
            <a:r>
              <a:rPr kumimoji="1" lang="ja-JP" altLang="en-US" dirty="0" smtClean="0"/>
              <a:t>はパラメタでこれらのより少数を必要とします、</a:t>
            </a:r>
            <a:r>
              <a:rPr kumimoji="1" lang="en-US" altLang="ja-JP" dirty="0" smtClean="0"/>
              <a:t>t</a:t>
            </a:r>
            <a:r>
              <a:rPr kumimoji="1" lang="ja-JP" altLang="en-US" dirty="0" smtClean="0"/>
              <a:t>や、</a:t>
            </a:r>
            <a:r>
              <a:rPr kumimoji="1" lang="en-US" altLang="ja-JP" dirty="0" smtClean="0"/>
              <a:t>e</a:t>
            </a:r>
            <a:r>
              <a:rPr kumimoji="1" lang="ja-JP" altLang="en-US" dirty="0" smtClean="0"/>
              <a:t>や、</a:t>
            </a:r>
            <a:r>
              <a:rPr kumimoji="1" lang="en-US" altLang="ja-JP" dirty="0" err="1" smtClean="0"/>
              <a:t>pcost</a:t>
            </a:r>
            <a:r>
              <a:rPr kumimoji="1" lang="ja-JP" altLang="en-US" dirty="0" smtClean="0"/>
              <a:t>を選ぶために統治されたアップデートなどのように。</a:t>
            </a:r>
          </a:p>
          <a:p>
            <a:endParaRPr kumimoji="1" lang="ja-JP" altLang="en-US" dirty="0" smtClean="0"/>
          </a:p>
          <a:p>
            <a:r>
              <a:rPr kumimoji="1" lang="ja-JP" altLang="en-US" dirty="0" smtClean="0"/>
              <a:t>この方法は古典的なペナルティ関数アプローチより実行不可能な解決策が可能になることができて、実現可能な解決方法が強制的な最小限にアプローチできる方法で柔軟性を許容しますが、この方法は完全にフレキシブルではありません。</a:t>
            </a:r>
          </a:p>
          <a:p>
            <a:endParaRPr kumimoji="1" lang="ja-JP" altLang="en-US" dirty="0" smtClean="0"/>
          </a:p>
          <a:p>
            <a:r>
              <a:rPr kumimoji="1" lang="ja-JP" altLang="en-US" dirty="0" smtClean="0"/>
              <a:t>ここに採用されたパレート</a:t>
            </a:r>
            <a:r>
              <a:rPr kumimoji="1" lang="en-US" altLang="ja-JP" dirty="0" smtClean="0"/>
              <a:t>-</a:t>
            </a:r>
            <a:r>
              <a:rPr kumimoji="1" lang="ja-JP" altLang="en-US" dirty="0" smtClean="0"/>
              <a:t>序列法は、実行不可能な解決策を可能な領域に導きます、そして、このアプローチが失敗するかもしれないいくつかの条件付き最適化問題が存在するかもしれません、そのような問題では、制約違反に基づく非支配された解決策が検索を間違った方向に導くかもしれないので。</a:t>
            </a:r>
          </a:p>
          <a:p>
            <a:endParaRPr kumimoji="1" lang="ja-JP" altLang="en-US" dirty="0" smtClean="0"/>
          </a:p>
          <a:p>
            <a:r>
              <a:rPr kumimoji="1" lang="ja-JP" altLang="en-US" dirty="0" smtClean="0"/>
              <a:t>コエリョ</a:t>
            </a:r>
            <a:r>
              <a:rPr kumimoji="1" lang="en-US" altLang="ja-JP" dirty="0" smtClean="0"/>
              <a:t>(2000)</a:t>
            </a:r>
            <a:r>
              <a:rPr kumimoji="1" lang="ja-JP" altLang="en-US" dirty="0" smtClean="0"/>
              <a:t>はいくらかフレキシブルな戦略を勧めました。</a:t>
            </a:r>
            <a:r>
              <a:rPr kumimoji="1" lang="en-US" altLang="ja-JP" dirty="0" smtClean="0"/>
              <a:t>(</a:t>
            </a:r>
            <a:r>
              <a:rPr kumimoji="1" lang="ja-JP" altLang="en-US" dirty="0" smtClean="0"/>
              <a:t>私たちは、次に、それについて議論するつもりです</a:t>
            </a:r>
            <a:r>
              <a:rPr kumimoji="1" lang="en-US" altLang="ja-JP" dirty="0" smtClean="0"/>
              <a:t>)</a:t>
            </a:r>
            <a:r>
              <a:rPr kumimoji="1" lang="ja-JP" altLang="en-US" dirty="0" err="1" smtClean="0"/>
              <a:t>。</a:t>
            </a:r>
            <a:endParaRPr kumimoji="1" lang="ja-JP" altLang="en-US" dirty="0" smtClean="0"/>
          </a:p>
          <a:p>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29</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0000" lnSpcReduction="20000"/>
          </a:bodyPr>
          <a:lstStyle/>
          <a:p>
            <a:r>
              <a:rPr kumimoji="1" lang="ja-JP" altLang="en-US" dirty="0" smtClean="0"/>
              <a:t>コエリョのアプローチ</a:t>
            </a:r>
          </a:p>
          <a:p>
            <a:endParaRPr kumimoji="1" lang="ja-JP" altLang="en-US" dirty="0" smtClean="0"/>
          </a:p>
          <a:p>
            <a:r>
              <a:rPr kumimoji="1" lang="ja-JP" altLang="en-US" dirty="0" smtClean="0"/>
              <a:t>すべての規制を扱う唯一の目的としてパレート</a:t>
            </a:r>
            <a:r>
              <a:rPr kumimoji="1" lang="en-US" altLang="ja-JP" dirty="0" smtClean="0"/>
              <a:t>-</a:t>
            </a:r>
            <a:r>
              <a:rPr kumimoji="1" lang="ja-JP" altLang="en-US" dirty="0" smtClean="0"/>
              <a:t>ランキングを使用することの代わりに、コエリョ</a:t>
            </a:r>
            <a:r>
              <a:rPr kumimoji="1" lang="en-US" altLang="ja-JP" dirty="0" smtClean="0"/>
              <a:t>(2000)</a:t>
            </a:r>
            <a:r>
              <a:rPr kumimoji="1" lang="ja-JP" altLang="en-US" dirty="0" smtClean="0"/>
              <a:t>は各制約違反が目的として明らかに使用される方法を勧めました。</a:t>
            </a:r>
          </a:p>
          <a:p>
            <a:endParaRPr kumimoji="1" lang="ja-JP" altLang="en-US" dirty="0" smtClean="0"/>
          </a:p>
          <a:p>
            <a:r>
              <a:rPr kumimoji="1" lang="ja-JP" altLang="en-US" dirty="0" smtClean="0"/>
              <a:t>人口は等しいサイズの</a:t>
            </a:r>
            <a:r>
              <a:rPr kumimoji="1" lang="en-US" altLang="ja-JP" dirty="0" smtClean="0"/>
              <a:t>(C+1)</a:t>
            </a:r>
            <a:r>
              <a:rPr kumimoji="1" lang="ja-JP" altLang="en-US" dirty="0" smtClean="0"/>
              <a:t>分集団に分割されます。</a:t>
            </a:r>
          </a:p>
          <a:p>
            <a:endParaRPr kumimoji="1" lang="ja-JP" altLang="en-US" dirty="0" smtClean="0"/>
          </a:p>
          <a:p>
            <a:r>
              <a:rPr kumimoji="1" lang="ja-JP" altLang="en-US" dirty="0" smtClean="0"/>
              <a:t>ベガのように、各分集団は目的</a:t>
            </a:r>
            <a:r>
              <a:rPr kumimoji="1" lang="en-US" altLang="ja-JP" dirty="0" smtClean="0"/>
              <a:t>(</a:t>
            </a:r>
            <a:r>
              <a:rPr kumimoji="1" lang="ja-JP" altLang="en-US" dirty="0" smtClean="0"/>
              <a:t>元の目的関数か制約違反のどちらか</a:t>
            </a:r>
            <a:r>
              <a:rPr kumimoji="1" lang="en-US" altLang="ja-JP" dirty="0" smtClean="0"/>
              <a:t>)</a:t>
            </a:r>
            <a:r>
              <a:rPr kumimoji="1" lang="ja-JP" altLang="en-US" dirty="0" smtClean="0"/>
              <a:t>の</a:t>
            </a:r>
            <a:r>
              <a:rPr kumimoji="1" lang="en-US" altLang="ja-JP" dirty="0" smtClean="0"/>
              <a:t>1</a:t>
            </a:r>
            <a:r>
              <a:rPr kumimoji="1" lang="ja-JP" altLang="en-US" dirty="0" err="1" smtClean="0"/>
              <a:t>つに</a:t>
            </a:r>
            <a:r>
              <a:rPr kumimoji="1" lang="ja-JP" altLang="en-US" dirty="0" smtClean="0"/>
              <a:t>対処します。</a:t>
            </a:r>
          </a:p>
          <a:p>
            <a:endParaRPr kumimoji="1" lang="ja-JP" altLang="en-US" dirty="0" smtClean="0"/>
          </a:p>
          <a:p>
            <a:r>
              <a:rPr kumimoji="1" lang="ja-JP" altLang="en-US" dirty="0" smtClean="0"/>
              <a:t>イラストの容易さのために、分集団が</a:t>
            </a:r>
            <a:r>
              <a:rPr kumimoji="1" lang="en-US" altLang="ja-JP" dirty="0" smtClean="0"/>
              <a:t>0</a:t>
            </a:r>
            <a:r>
              <a:rPr kumimoji="1" lang="ja-JP" altLang="en-US" dirty="0" err="1" smtClean="0"/>
              <a:t>、</a:t>
            </a:r>
            <a:r>
              <a:rPr kumimoji="1" lang="en-US" altLang="ja-JP" dirty="0" smtClean="0"/>
              <a:t>1</a:t>
            </a:r>
            <a:r>
              <a:rPr kumimoji="1" lang="ja-JP" altLang="en-US" dirty="0" err="1" smtClean="0"/>
              <a:t>、</a:t>
            </a:r>
            <a:r>
              <a:rPr kumimoji="1" lang="en-US" altLang="ja-JP" dirty="0" smtClean="0"/>
              <a:t>2</a:t>
            </a:r>
            <a:r>
              <a:rPr kumimoji="1" lang="ja-JP" altLang="en-US" dirty="0" smtClean="0"/>
              <a:t>として付番されると言いましょう</a:t>
            </a:r>
            <a:r>
              <a:rPr kumimoji="1" lang="en-US" altLang="ja-JP" dirty="0" smtClean="0"/>
              <a:t>…C</a:t>
            </a:r>
            <a:r>
              <a:rPr kumimoji="1" lang="ja-JP" altLang="en-US" dirty="0" err="1" smtClean="0"/>
              <a:t>。</a:t>
            </a:r>
            <a:endParaRPr kumimoji="1" lang="ja-JP" altLang="en-US" dirty="0" smtClean="0"/>
          </a:p>
          <a:p>
            <a:endParaRPr kumimoji="1" lang="ja-JP" altLang="en-US" dirty="0" smtClean="0"/>
          </a:p>
          <a:p>
            <a:r>
              <a:rPr kumimoji="1" lang="ja-JP" altLang="en-US" dirty="0" smtClean="0"/>
              <a:t>最初の分集団番号付の</a:t>
            </a:r>
            <a:r>
              <a:rPr kumimoji="1" lang="en-US" altLang="ja-JP" dirty="0" smtClean="0"/>
              <a:t>0</a:t>
            </a:r>
            <a:r>
              <a:rPr kumimoji="1" lang="ja-JP" altLang="en-US" dirty="0" smtClean="0"/>
              <a:t>は目的関数</a:t>
            </a:r>
            <a:r>
              <a:rPr kumimoji="1" lang="en-US" altLang="ja-JP" dirty="0" smtClean="0"/>
              <a:t>f(x)</a:t>
            </a:r>
            <a:r>
              <a:rPr kumimoji="1" lang="ja-JP" altLang="en-US" dirty="0" smtClean="0"/>
              <a:t>によって対処されています。</a:t>
            </a:r>
          </a:p>
          <a:p>
            <a:endParaRPr kumimoji="1" lang="ja-JP" altLang="en-US" dirty="0" smtClean="0"/>
          </a:p>
          <a:p>
            <a:r>
              <a:rPr kumimoji="1" lang="ja-JP" altLang="en-US" dirty="0" smtClean="0"/>
              <a:t>その後、</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分集団が第取り引きされている、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 </a:t>
            </a:r>
          </a:p>
          <a:p>
            <a:r>
              <a:rPr kumimoji="1" lang="ja-JP" altLang="en-US" dirty="0" smtClean="0"/>
              <a:t>最小化問題において、</a:t>
            </a:r>
            <a:r>
              <a:rPr kumimoji="1" lang="en-US" altLang="ja-JP" dirty="0" smtClean="0"/>
              <a:t>f(x)</a:t>
            </a:r>
            <a:r>
              <a:rPr kumimoji="1" lang="ja-JP" altLang="en-US" dirty="0" smtClean="0"/>
              <a:t>に対処する最初の分集団は、評価されます。唯一目的関数値を使用するのによるフィットネス。</a:t>
            </a:r>
          </a:p>
          <a:p>
            <a:endParaRPr kumimoji="1" lang="ja-JP" altLang="en-US" dirty="0" smtClean="0"/>
          </a:p>
          <a:p>
            <a:r>
              <a:rPr kumimoji="1" lang="ja-JP" altLang="en-US" dirty="0" smtClean="0"/>
              <a:t>制約違反は全くこれらの解決策がないかどうかチェックされません。</a:t>
            </a:r>
          </a:p>
          <a:p>
            <a:endParaRPr kumimoji="1" lang="ja-JP" altLang="en-US" dirty="0" smtClean="0"/>
          </a:p>
          <a:p>
            <a:r>
              <a:rPr kumimoji="1" lang="ja-JP" altLang="en-US" dirty="0" smtClean="0"/>
              <a:t>しかしながら、他の分集団のための評価の手順は少し異なっています。</a:t>
            </a:r>
          </a:p>
          <a:p>
            <a:endParaRPr kumimoji="1" lang="ja-JP" altLang="en-US" dirty="0" smtClean="0"/>
          </a:p>
          <a:p>
            <a:r>
              <a:rPr kumimoji="1" lang="ja-JP" altLang="en-US" dirty="0" smtClean="0"/>
              <a:t>対応する分集団における解決策</a:t>
            </a:r>
            <a:r>
              <a:rPr kumimoji="1" lang="en-US" altLang="ja-JP" dirty="0" smtClean="0"/>
              <a:t>x</a:t>
            </a:r>
            <a:r>
              <a:rPr kumimoji="1" lang="ja-JP" altLang="en-US" dirty="0" err="1" smtClean="0"/>
              <a:t>、</a:t>
            </a:r>
            <a:r>
              <a:rPr kumimoji="1" lang="en-US" altLang="ja-JP" dirty="0" smtClean="0"/>
              <a:t>j</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r>
              <a:rPr kumimoji="1" lang="en-US" altLang="ja-JP" dirty="0" err="1" smtClean="0"/>
              <a:t>gj</a:t>
            </a:r>
            <a:r>
              <a:rPr kumimoji="1" lang="en-US" altLang="ja-JP" dirty="0" smtClean="0"/>
              <a:t>(x)</a:t>
            </a:r>
            <a:r>
              <a:rPr kumimoji="1" lang="ja-JP" altLang="en-US" dirty="0" smtClean="0"/>
              <a:t>と</a:t>
            </a:r>
            <a:r>
              <a:rPr kumimoji="1" lang="en-US" altLang="ja-JP" dirty="0" smtClean="0"/>
              <a:t>v(x)</a:t>
            </a:r>
            <a:r>
              <a:rPr kumimoji="1" lang="ja-JP" altLang="en-US" dirty="0" smtClean="0"/>
              <a:t>規制の合計に違反するフィットネスが以下の通り階層的に割り当てられます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まず最初に解決策が違反がないかどうかチェックされる、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それが違反されるなら、フィットネスは制約違反の否定的として割り当てられます、最小にされるとそれ自身の分集団のために割り当てられた規制の違反が最小にされるように。</a:t>
            </a:r>
          </a:p>
          <a:p>
            <a:endParaRPr kumimoji="1" lang="ja-JP" altLang="en-US" dirty="0" smtClean="0"/>
          </a:p>
          <a:p>
            <a:r>
              <a:rPr kumimoji="1" lang="ja-JP" altLang="en-US" dirty="0" smtClean="0"/>
              <a:t>解決策が違反しない、</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第規制、それは他のすべての規制の違反がないかどうかチェックされます。</a:t>
            </a:r>
          </a:p>
          <a:p>
            <a:endParaRPr kumimoji="1" lang="ja-JP" altLang="en-US" dirty="0" smtClean="0"/>
          </a:p>
          <a:p>
            <a:r>
              <a:rPr kumimoji="1" lang="ja-JP" altLang="en-US" dirty="0" smtClean="0"/>
              <a:t>ここで、違反された規制</a:t>
            </a:r>
            <a:r>
              <a:rPr kumimoji="1" lang="en-US" altLang="ja-JP" dirty="0" smtClean="0"/>
              <a:t>v(X)</a:t>
            </a:r>
            <a:r>
              <a:rPr kumimoji="1" lang="ja-JP" altLang="en-US" dirty="0" smtClean="0"/>
              <a:t>の数だけが数えられます。</a:t>
            </a:r>
          </a:p>
          <a:p>
            <a:endParaRPr kumimoji="1" lang="ja-JP" altLang="en-US" dirty="0" smtClean="0"/>
          </a:p>
          <a:p>
            <a:r>
              <a:rPr kumimoji="1" lang="ja-JP" altLang="en-US" dirty="0" smtClean="0"/>
              <a:t>より小さいフィットネスは、より少ない数の違反された規制があるものに割り当てられます。</a:t>
            </a:r>
          </a:p>
          <a:p>
            <a:endParaRPr kumimoji="1" lang="ja-JP" altLang="en-US" dirty="0" smtClean="0"/>
          </a:p>
          <a:p>
            <a:r>
              <a:rPr kumimoji="1" lang="ja-JP" altLang="en-US" dirty="0" smtClean="0"/>
              <a:t>解決策が可能であるなら、フィットネスは目的関数値に基づいて配属されます、そして、解決策は最初に、分集団に動かされます。</a:t>
            </a:r>
          </a:p>
          <a:p>
            <a:endParaRPr kumimoji="1" lang="ja-JP" altLang="en-US" dirty="0" smtClean="0"/>
          </a:p>
          <a:p>
            <a:r>
              <a:rPr kumimoji="1" lang="ja-JP" altLang="en-US" dirty="0" smtClean="0"/>
              <a:t>検索の全体的効果は、それぞれの分集団規制と</a:t>
            </a:r>
            <a:r>
              <a:rPr kumimoji="1" lang="en-US" altLang="ja-JP" dirty="0" smtClean="0"/>
              <a:t>1</a:t>
            </a:r>
            <a:r>
              <a:rPr kumimoji="1" lang="ja-JP" altLang="en-US" dirty="0" smtClean="0"/>
              <a:t>番目を除いて、人は、特定の規制に違反しない解決策を強調して、最小の数の制約違反がある解決策を奨励して、可能な領域へ向かうことです。</a:t>
            </a:r>
          </a:p>
          <a:p>
            <a:endParaRPr kumimoji="1" lang="ja-JP" altLang="en-US" dirty="0" smtClean="0"/>
          </a:p>
          <a:p>
            <a:r>
              <a:rPr kumimoji="1" lang="ja-JP" altLang="en-US" dirty="0" smtClean="0"/>
              <a:t>最初の分集団を評価することによって、</a:t>
            </a:r>
            <a:r>
              <a:rPr kumimoji="1" lang="en-US" altLang="ja-JP" dirty="0" smtClean="0"/>
              <a:t>f(x)</a:t>
            </a:r>
            <a:r>
              <a:rPr kumimoji="1" lang="ja-JP" altLang="en-US" dirty="0" err="1" smtClean="0"/>
              <a:t>だけに</a:t>
            </a:r>
            <a:r>
              <a:rPr kumimoji="1" lang="ja-JP" altLang="en-US" dirty="0" smtClean="0"/>
              <a:t>関するメンバー</a:t>
            </a:r>
            <a:r>
              <a:rPr kumimoji="1" lang="en-US" altLang="ja-JP" dirty="0" smtClean="0"/>
              <a:t>(</a:t>
            </a:r>
            <a:r>
              <a:rPr kumimoji="1" lang="ja-JP" altLang="en-US" dirty="0" smtClean="0"/>
              <a:t>可能であるか、または実行不可能であることにかかわらず</a:t>
            </a:r>
            <a:r>
              <a:rPr kumimoji="1" lang="en-US" altLang="ja-JP" dirty="0" smtClean="0"/>
              <a:t>)</a:t>
            </a:r>
            <a:r>
              <a:rPr kumimoji="1" lang="ja-JP" altLang="en-US" dirty="0" smtClean="0"/>
              <a:t>は自由な最小限の近くで解決策に優先をほとんど引き起こすでしょう。</a:t>
            </a:r>
          </a:p>
          <a:p>
            <a:endParaRPr kumimoji="1" lang="ja-JP" altLang="en-US" dirty="0" smtClean="0"/>
          </a:p>
          <a:p>
            <a:r>
              <a:rPr kumimoji="1" lang="ja-JP" altLang="en-US" dirty="0" smtClean="0"/>
              <a:t>私たちには、これらの解決策は直接興味深くないかもしれませんが、人口における、それらの存在は人口における多様性を維持することの役に立つかもしれません。</a:t>
            </a:r>
          </a:p>
          <a:p>
            <a:endParaRPr kumimoji="1" lang="ja-JP" altLang="en-US" dirty="0" smtClean="0"/>
          </a:p>
          <a:p>
            <a:r>
              <a:rPr kumimoji="1" lang="ja-JP" altLang="en-US" dirty="0" smtClean="0"/>
              <a:t>ほとんどの問題では、規制の数が通常大きいので、そのような解決策の人口は圧倒的でないかもしれません。</a:t>
            </a:r>
          </a:p>
          <a:p>
            <a:endParaRPr kumimoji="1" lang="ja-JP" altLang="en-US" dirty="0" smtClean="0"/>
          </a:p>
          <a:p>
            <a:r>
              <a:rPr kumimoji="1" lang="en-US" altLang="ja-JP" dirty="0" smtClean="0"/>
              <a:t>COMOGA</a:t>
            </a:r>
            <a:r>
              <a:rPr kumimoji="1" lang="ja-JP" altLang="en-US" dirty="0" smtClean="0"/>
              <a:t>アプローチよりフレキシブルであるように思えますが、また、この方法には検索の過程による人工の偏見が完全にないというわけではありません。</a:t>
            </a:r>
          </a:p>
          <a:p>
            <a:endParaRPr kumimoji="1" lang="ja-JP" altLang="en-US" dirty="0" smtClean="0"/>
          </a:p>
          <a:p>
            <a:r>
              <a:rPr kumimoji="1" lang="ja-JP" altLang="en-US" dirty="0" smtClean="0"/>
              <a:t>階層的なフィットネス課題の上の手順は、人工であり、特定の病気で正しい最小限に集合を禁止するかもしれません。</a:t>
            </a:r>
          </a:p>
          <a:p>
            <a:endParaRPr kumimoji="1" lang="ja-JP" altLang="en-US" dirty="0" smtClean="0"/>
          </a:p>
          <a:p>
            <a:r>
              <a:rPr kumimoji="1" lang="ja-JP" altLang="en-US" dirty="0" smtClean="0"/>
              <a:t>それにもかかわらず、コエリョ</a:t>
            </a:r>
            <a:r>
              <a:rPr kumimoji="1" lang="en-US" altLang="ja-JP" dirty="0" smtClean="0"/>
              <a:t>(2000)</a:t>
            </a:r>
            <a:r>
              <a:rPr kumimoji="1" lang="ja-JP" altLang="en-US" dirty="0" smtClean="0"/>
              <a:t>は、多くのただ一つの目的の新しくて改良された解決がこのアプローチを使用することによって技術設計問題を抑制したのがわかりました。</a:t>
            </a:r>
          </a:p>
          <a:p>
            <a:endParaRPr kumimoji="1" lang="ja-JP" altLang="en-US" dirty="0" smtClean="0"/>
          </a:p>
          <a:p>
            <a:r>
              <a:rPr kumimoji="1" lang="ja-JP" altLang="en-US" dirty="0" smtClean="0"/>
              <a:t>多くの場合、解決策は、文学で報告される中で最も良い解決策により良いか、または同等です。</a:t>
            </a:r>
          </a:p>
          <a:p>
            <a:endParaRPr kumimoji="1" lang="ja-JP" altLang="en-US" dirty="0" smtClean="0"/>
          </a:p>
          <a:p>
            <a:r>
              <a:rPr kumimoji="1" lang="ja-JP" altLang="en-US" dirty="0" smtClean="0"/>
              <a:t>非支配されたソーティングとどんな</a:t>
            </a:r>
            <a:r>
              <a:rPr kumimoji="1" lang="en-US" altLang="ja-JP" dirty="0" err="1" smtClean="0"/>
              <a:t>niching</a:t>
            </a:r>
            <a:r>
              <a:rPr kumimoji="1" lang="ja-JP" altLang="en-US" dirty="0" smtClean="0"/>
              <a:t>戦略も使用されていないので、アプローチは計算上速いでしょう。</a:t>
            </a:r>
          </a:p>
          <a:p>
            <a:endParaRPr kumimoji="1" lang="ja-JP" altLang="en-US" dirty="0" smtClean="0"/>
          </a:p>
          <a:p>
            <a:r>
              <a:rPr kumimoji="1" lang="ja-JP" altLang="en-US" dirty="0" smtClean="0"/>
              <a:t>しかしながら、自由形式であるアルゴリズムを開発するために、どんな人工の偏見も、私たちが最先端のパレートベースの</a:t>
            </a:r>
            <a:r>
              <a:rPr kumimoji="1" lang="en-US" altLang="ja-JP" dirty="0" smtClean="0"/>
              <a:t>MOEA</a:t>
            </a:r>
            <a:r>
              <a:rPr kumimoji="1" lang="ja-JP" altLang="en-US" dirty="0" err="1" smtClean="0"/>
              <a:t>のテク</a:t>
            </a:r>
            <a:r>
              <a:rPr kumimoji="1" lang="ja-JP" altLang="en-US" dirty="0" smtClean="0"/>
              <a:t>ニックを使用するのを示しますが、以前のセクションで示されたバイアスのテクニックを使うので、解決策の偏向分布はほぼ制約つき最小の解決策で現れます、人工の方法で検索を誘導することの代わりに。</a:t>
            </a:r>
          </a:p>
          <a:p>
            <a:endParaRPr kumimoji="1" lang="ja-JP" altLang="en-US" dirty="0" smtClean="0"/>
          </a:p>
          <a:p>
            <a:r>
              <a:rPr kumimoji="1" lang="ja-JP" altLang="en-US" dirty="0" smtClean="0"/>
              <a:t>以来、問題の性格は、ほぼ強制的な最小限で偏っている解決策を見つけて、そのようなバイアスが問題に人工でないことを要求します。</a:t>
            </a:r>
          </a:p>
          <a:p>
            <a:endParaRPr kumimoji="1" lang="ja-JP" altLang="en-US" dirty="0" smtClean="0"/>
          </a:p>
          <a:p>
            <a:r>
              <a:rPr kumimoji="1" lang="ja-JP" altLang="en-US" dirty="0" smtClean="0"/>
              <a:t>検索をどんな特定の領域に向かっても導くのに偏っているフィットネス課題手順を用いるよりむしろ解決策の偏向分布を見つけるためのアルゴリズムを設計しているほうがよいとわかるのは、重要です。</a:t>
            </a:r>
          </a:p>
          <a:p>
            <a:endParaRPr kumimoji="1" lang="ja-JP" altLang="en-US" dirty="0" smtClean="0"/>
          </a:p>
          <a:p>
            <a:r>
              <a:rPr kumimoji="1" lang="ja-JP" altLang="en-US" dirty="0" smtClean="0"/>
              <a:t>偏向分布がいったん見つけられると、いつも都合のよい解決策を選ぶことができます。</a:t>
            </a:r>
          </a:p>
          <a:p>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33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0000" lnSpcReduction="20000"/>
          </a:bodyPr>
          <a:lstStyle/>
          <a:p>
            <a:r>
              <a:rPr kumimoji="1" lang="ja-JP" altLang="en-US" dirty="0" smtClean="0"/>
              <a:t>コエリョのアプローチ</a:t>
            </a:r>
          </a:p>
          <a:p>
            <a:endParaRPr kumimoji="1" lang="ja-JP" altLang="en-US" dirty="0" smtClean="0"/>
          </a:p>
          <a:p>
            <a:r>
              <a:rPr kumimoji="1" lang="ja-JP" altLang="en-US" dirty="0" smtClean="0"/>
              <a:t>すべての規制を扱う唯一の目的としてパレート</a:t>
            </a:r>
            <a:r>
              <a:rPr kumimoji="1" lang="en-US" altLang="ja-JP" dirty="0" smtClean="0"/>
              <a:t>-</a:t>
            </a:r>
            <a:r>
              <a:rPr kumimoji="1" lang="ja-JP" altLang="en-US" dirty="0" smtClean="0"/>
              <a:t>ランキングを使用することの代わりに、コエリョ</a:t>
            </a:r>
            <a:r>
              <a:rPr kumimoji="1" lang="en-US" altLang="ja-JP" dirty="0" smtClean="0"/>
              <a:t>(2000)</a:t>
            </a:r>
            <a:r>
              <a:rPr kumimoji="1" lang="ja-JP" altLang="en-US" dirty="0" smtClean="0"/>
              <a:t>は各制約違反が目的として明らかに使用される方法を勧めました。</a:t>
            </a:r>
          </a:p>
          <a:p>
            <a:endParaRPr kumimoji="1" lang="ja-JP" altLang="en-US" dirty="0" smtClean="0"/>
          </a:p>
          <a:p>
            <a:r>
              <a:rPr kumimoji="1" lang="ja-JP" altLang="en-US" dirty="0" smtClean="0"/>
              <a:t>人口は等しいサイズの</a:t>
            </a:r>
            <a:r>
              <a:rPr kumimoji="1" lang="en-US" altLang="ja-JP" dirty="0" smtClean="0"/>
              <a:t>(C+1)</a:t>
            </a:r>
            <a:r>
              <a:rPr kumimoji="1" lang="ja-JP" altLang="en-US" dirty="0" smtClean="0"/>
              <a:t>分集団に分割されます。</a:t>
            </a:r>
          </a:p>
          <a:p>
            <a:endParaRPr kumimoji="1" lang="ja-JP" altLang="en-US" dirty="0" smtClean="0"/>
          </a:p>
          <a:p>
            <a:r>
              <a:rPr kumimoji="1" lang="ja-JP" altLang="en-US" dirty="0" smtClean="0"/>
              <a:t>ベガのように、各分集団は目的</a:t>
            </a:r>
            <a:r>
              <a:rPr kumimoji="1" lang="en-US" altLang="ja-JP" dirty="0" smtClean="0"/>
              <a:t>(</a:t>
            </a:r>
            <a:r>
              <a:rPr kumimoji="1" lang="ja-JP" altLang="en-US" dirty="0" smtClean="0"/>
              <a:t>元の目的関数か制約違反のどちらか</a:t>
            </a:r>
            <a:r>
              <a:rPr kumimoji="1" lang="en-US" altLang="ja-JP" dirty="0" smtClean="0"/>
              <a:t>)</a:t>
            </a:r>
            <a:r>
              <a:rPr kumimoji="1" lang="ja-JP" altLang="en-US" dirty="0" smtClean="0"/>
              <a:t>の</a:t>
            </a:r>
            <a:r>
              <a:rPr kumimoji="1" lang="en-US" altLang="ja-JP" dirty="0" smtClean="0"/>
              <a:t>1</a:t>
            </a:r>
            <a:r>
              <a:rPr kumimoji="1" lang="ja-JP" altLang="en-US" dirty="0" err="1" smtClean="0"/>
              <a:t>つに</a:t>
            </a:r>
            <a:r>
              <a:rPr kumimoji="1" lang="ja-JP" altLang="en-US" dirty="0" smtClean="0"/>
              <a:t>対処します。</a:t>
            </a:r>
          </a:p>
          <a:p>
            <a:endParaRPr kumimoji="1" lang="ja-JP" altLang="en-US" dirty="0" smtClean="0"/>
          </a:p>
          <a:p>
            <a:r>
              <a:rPr kumimoji="1" lang="ja-JP" altLang="en-US" dirty="0" smtClean="0"/>
              <a:t>イラストの容易さのために、分集団が</a:t>
            </a:r>
            <a:r>
              <a:rPr kumimoji="1" lang="en-US" altLang="ja-JP" dirty="0" smtClean="0"/>
              <a:t>0</a:t>
            </a:r>
            <a:r>
              <a:rPr kumimoji="1" lang="ja-JP" altLang="en-US" dirty="0" err="1" smtClean="0"/>
              <a:t>、</a:t>
            </a:r>
            <a:r>
              <a:rPr kumimoji="1" lang="en-US" altLang="ja-JP" dirty="0" smtClean="0"/>
              <a:t>1</a:t>
            </a:r>
            <a:r>
              <a:rPr kumimoji="1" lang="ja-JP" altLang="en-US" dirty="0" err="1" smtClean="0"/>
              <a:t>、</a:t>
            </a:r>
            <a:r>
              <a:rPr kumimoji="1" lang="en-US" altLang="ja-JP" dirty="0" smtClean="0"/>
              <a:t>2</a:t>
            </a:r>
            <a:r>
              <a:rPr kumimoji="1" lang="ja-JP" altLang="en-US" dirty="0" smtClean="0"/>
              <a:t>として付番されると言いましょう</a:t>
            </a:r>
            <a:r>
              <a:rPr kumimoji="1" lang="en-US" altLang="ja-JP" dirty="0" smtClean="0"/>
              <a:t>…C</a:t>
            </a:r>
            <a:r>
              <a:rPr kumimoji="1" lang="ja-JP" altLang="en-US" dirty="0" err="1" smtClean="0"/>
              <a:t>。</a:t>
            </a:r>
            <a:endParaRPr kumimoji="1" lang="ja-JP" altLang="en-US" dirty="0" smtClean="0"/>
          </a:p>
          <a:p>
            <a:endParaRPr kumimoji="1" lang="ja-JP" altLang="en-US" dirty="0" smtClean="0"/>
          </a:p>
          <a:p>
            <a:r>
              <a:rPr kumimoji="1" lang="ja-JP" altLang="en-US" dirty="0" smtClean="0"/>
              <a:t>最初の分集団番号付の</a:t>
            </a:r>
            <a:r>
              <a:rPr kumimoji="1" lang="en-US" altLang="ja-JP" dirty="0" smtClean="0"/>
              <a:t>0</a:t>
            </a:r>
            <a:r>
              <a:rPr kumimoji="1" lang="ja-JP" altLang="en-US" dirty="0" smtClean="0"/>
              <a:t>は目的関数</a:t>
            </a:r>
            <a:r>
              <a:rPr kumimoji="1" lang="en-US" altLang="ja-JP" dirty="0" smtClean="0"/>
              <a:t>f(x)</a:t>
            </a:r>
            <a:r>
              <a:rPr kumimoji="1" lang="ja-JP" altLang="en-US" dirty="0" smtClean="0"/>
              <a:t>によって対処されています。</a:t>
            </a:r>
          </a:p>
          <a:p>
            <a:endParaRPr kumimoji="1" lang="ja-JP" altLang="en-US" dirty="0" smtClean="0"/>
          </a:p>
          <a:p>
            <a:r>
              <a:rPr kumimoji="1" lang="ja-JP" altLang="en-US" dirty="0" smtClean="0"/>
              <a:t>その後、</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分集団が第取り引きされている、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 </a:t>
            </a:r>
          </a:p>
          <a:p>
            <a:r>
              <a:rPr kumimoji="1" lang="ja-JP" altLang="en-US" dirty="0" smtClean="0"/>
              <a:t>最小化問題において、</a:t>
            </a:r>
            <a:r>
              <a:rPr kumimoji="1" lang="en-US" altLang="ja-JP" dirty="0" smtClean="0"/>
              <a:t>f(x)</a:t>
            </a:r>
            <a:r>
              <a:rPr kumimoji="1" lang="ja-JP" altLang="en-US" dirty="0" smtClean="0"/>
              <a:t>に対処する最初の分集団は、評価されます。唯一目的関数値を使用するのによるフィットネス。</a:t>
            </a:r>
          </a:p>
          <a:p>
            <a:endParaRPr kumimoji="1" lang="ja-JP" altLang="en-US" dirty="0" smtClean="0"/>
          </a:p>
          <a:p>
            <a:r>
              <a:rPr kumimoji="1" lang="ja-JP" altLang="en-US" dirty="0" smtClean="0"/>
              <a:t>制約違反は全くこれらの解決策がないかどうかチェックされません。</a:t>
            </a:r>
          </a:p>
          <a:p>
            <a:endParaRPr kumimoji="1" lang="ja-JP" altLang="en-US" dirty="0" smtClean="0"/>
          </a:p>
          <a:p>
            <a:r>
              <a:rPr kumimoji="1" lang="ja-JP" altLang="en-US" dirty="0" smtClean="0"/>
              <a:t>しかしながら、他の分集団のための評価の手順は少し異なっています。</a:t>
            </a:r>
          </a:p>
          <a:p>
            <a:endParaRPr kumimoji="1" lang="ja-JP" altLang="en-US" dirty="0" smtClean="0"/>
          </a:p>
          <a:p>
            <a:r>
              <a:rPr kumimoji="1" lang="ja-JP" altLang="en-US" dirty="0" smtClean="0"/>
              <a:t>対応する分集団における解決策</a:t>
            </a:r>
            <a:r>
              <a:rPr kumimoji="1" lang="en-US" altLang="ja-JP" dirty="0" smtClean="0"/>
              <a:t>x</a:t>
            </a:r>
            <a:r>
              <a:rPr kumimoji="1" lang="ja-JP" altLang="en-US" dirty="0" err="1" smtClean="0"/>
              <a:t>、</a:t>
            </a:r>
            <a:r>
              <a:rPr kumimoji="1" lang="en-US" altLang="ja-JP" dirty="0" smtClean="0"/>
              <a:t>j</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r>
              <a:rPr kumimoji="1" lang="en-US" altLang="ja-JP" dirty="0" err="1" smtClean="0"/>
              <a:t>gj</a:t>
            </a:r>
            <a:r>
              <a:rPr kumimoji="1" lang="en-US" altLang="ja-JP" dirty="0" smtClean="0"/>
              <a:t>(x)</a:t>
            </a:r>
            <a:r>
              <a:rPr kumimoji="1" lang="ja-JP" altLang="en-US" dirty="0" smtClean="0"/>
              <a:t>と</a:t>
            </a:r>
            <a:r>
              <a:rPr kumimoji="1" lang="en-US" altLang="ja-JP" dirty="0" smtClean="0"/>
              <a:t>v(x)</a:t>
            </a:r>
            <a:r>
              <a:rPr kumimoji="1" lang="ja-JP" altLang="en-US" dirty="0" smtClean="0"/>
              <a:t>規制の合計に違反するフィットネスが以下の通り階層的に割り当てられます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まず最初に解決策が違反がないかどうかチェックされる、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それが違反されるなら、フィットネスは制約違反の否定的として割り当てられます、最小にされるとそれ自身の分集団のために割り当てられた規制の違反が最小にされるように。</a:t>
            </a:r>
          </a:p>
          <a:p>
            <a:endParaRPr kumimoji="1" lang="ja-JP" altLang="en-US" dirty="0" smtClean="0"/>
          </a:p>
          <a:p>
            <a:r>
              <a:rPr kumimoji="1" lang="ja-JP" altLang="en-US" dirty="0" smtClean="0"/>
              <a:t>解決策が違反しない、</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第規制、それは他のすべての規制の違反がないかどうかチェックされます。</a:t>
            </a:r>
          </a:p>
          <a:p>
            <a:endParaRPr kumimoji="1" lang="ja-JP" altLang="en-US" dirty="0" smtClean="0"/>
          </a:p>
          <a:p>
            <a:r>
              <a:rPr kumimoji="1" lang="ja-JP" altLang="en-US" dirty="0" smtClean="0"/>
              <a:t>ここで、違反された規制</a:t>
            </a:r>
            <a:r>
              <a:rPr kumimoji="1" lang="en-US" altLang="ja-JP" dirty="0" smtClean="0"/>
              <a:t>v(X)</a:t>
            </a:r>
            <a:r>
              <a:rPr kumimoji="1" lang="ja-JP" altLang="en-US" dirty="0" smtClean="0"/>
              <a:t>の数だけが数えられます。</a:t>
            </a:r>
          </a:p>
          <a:p>
            <a:endParaRPr kumimoji="1" lang="ja-JP" altLang="en-US" dirty="0" smtClean="0"/>
          </a:p>
          <a:p>
            <a:r>
              <a:rPr kumimoji="1" lang="ja-JP" altLang="en-US" dirty="0" smtClean="0"/>
              <a:t>より小さいフィットネスは、より少ない数の違反された規制があるものに割り当てられます。</a:t>
            </a:r>
          </a:p>
          <a:p>
            <a:endParaRPr kumimoji="1" lang="ja-JP" altLang="en-US" dirty="0" smtClean="0"/>
          </a:p>
          <a:p>
            <a:r>
              <a:rPr kumimoji="1" lang="ja-JP" altLang="en-US" dirty="0" smtClean="0"/>
              <a:t>解決策が可能であるなら、フィットネスは目的関数値に基づいて配属されます、そして、解決策は最初に、分集団に動かされます。</a:t>
            </a:r>
          </a:p>
          <a:p>
            <a:endParaRPr kumimoji="1" lang="ja-JP" altLang="en-US" dirty="0" smtClean="0"/>
          </a:p>
          <a:p>
            <a:r>
              <a:rPr kumimoji="1" lang="ja-JP" altLang="en-US" dirty="0" smtClean="0"/>
              <a:t>検索の全体的効果は、それぞれの分集団規制と</a:t>
            </a:r>
            <a:r>
              <a:rPr kumimoji="1" lang="en-US" altLang="ja-JP" dirty="0" smtClean="0"/>
              <a:t>1</a:t>
            </a:r>
            <a:r>
              <a:rPr kumimoji="1" lang="ja-JP" altLang="en-US" dirty="0" smtClean="0"/>
              <a:t>番目を除いて、人は、特定の規制に違反しない解決策を強調して、最小の数の制約違反がある解決策を奨励して、可能な領域へ向かうことです。</a:t>
            </a:r>
          </a:p>
          <a:p>
            <a:endParaRPr kumimoji="1" lang="ja-JP" altLang="en-US" dirty="0" smtClean="0"/>
          </a:p>
          <a:p>
            <a:r>
              <a:rPr kumimoji="1" lang="ja-JP" altLang="en-US" dirty="0" smtClean="0"/>
              <a:t>最初の分集団を評価することによって、</a:t>
            </a:r>
            <a:r>
              <a:rPr kumimoji="1" lang="en-US" altLang="ja-JP" dirty="0" smtClean="0"/>
              <a:t>f(x)</a:t>
            </a:r>
            <a:r>
              <a:rPr kumimoji="1" lang="ja-JP" altLang="en-US" dirty="0" err="1" smtClean="0"/>
              <a:t>だけに</a:t>
            </a:r>
            <a:r>
              <a:rPr kumimoji="1" lang="ja-JP" altLang="en-US" dirty="0" smtClean="0"/>
              <a:t>関するメンバー</a:t>
            </a:r>
            <a:r>
              <a:rPr kumimoji="1" lang="en-US" altLang="ja-JP" dirty="0" smtClean="0"/>
              <a:t>(</a:t>
            </a:r>
            <a:r>
              <a:rPr kumimoji="1" lang="ja-JP" altLang="en-US" dirty="0" smtClean="0"/>
              <a:t>可能であるか、または実行不可能であることにかかわらず</a:t>
            </a:r>
            <a:r>
              <a:rPr kumimoji="1" lang="en-US" altLang="ja-JP" dirty="0" smtClean="0"/>
              <a:t>)</a:t>
            </a:r>
            <a:r>
              <a:rPr kumimoji="1" lang="ja-JP" altLang="en-US" dirty="0" smtClean="0"/>
              <a:t>は自由な最小限の近くで解決策に優先をほとんど引き起こすでしょう。</a:t>
            </a:r>
          </a:p>
          <a:p>
            <a:endParaRPr kumimoji="1" lang="ja-JP" altLang="en-US" dirty="0" smtClean="0"/>
          </a:p>
          <a:p>
            <a:r>
              <a:rPr kumimoji="1" lang="ja-JP" altLang="en-US" dirty="0" smtClean="0"/>
              <a:t>私たちには、これらの解決策は直接興味深くないかもしれませんが、人口における、それらの存在は人口における多様性を維持することの役に立つかもしれません。</a:t>
            </a:r>
          </a:p>
          <a:p>
            <a:endParaRPr kumimoji="1" lang="ja-JP" altLang="en-US" dirty="0" smtClean="0"/>
          </a:p>
          <a:p>
            <a:r>
              <a:rPr kumimoji="1" lang="ja-JP" altLang="en-US" dirty="0" smtClean="0"/>
              <a:t>ほとんどの問題では、規制の数が通常大きいので、そのような解決策の人口は圧倒的でないかもしれません。</a:t>
            </a:r>
          </a:p>
          <a:p>
            <a:endParaRPr kumimoji="1" lang="ja-JP" altLang="en-US" dirty="0" smtClean="0"/>
          </a:p>
          <a:p>
            <a:r>
              <a:rPr kumimoji="1" lang="en-US" altLang="ja-JP" dirty="0" smtClean="0"/>
              <a:t>COMOGA</a:t>
            </a:r>
            <a:r>
              <a:rPr kumimoji="1" lang="ja-JP" altLang="en-US" dirty="0" smtClean="0"/>
              <a:t>アプローチよりフレキシブルであるように思えますが、また、この方法には検索の過程による人工の偏見が完全にないというわけではありません。</a:t>
            </a:r>
          </a:p>
          <a:p>
            <a:endParaRPr kumimoji="1" lang="ja-JP" altLang="en-US" dirty="0" smtClean="0"/>
          </a:p>
          <a:p>
            <a:r>
              <a:rPr kumimoji="1" lang="ja-JP" altLang="en-US" dirty="0" smtClean="0"/>
              <a:t>階層的なフィットネス課題の上の手順は、人工であり、特定の病気で正しい最小限に集合を禁止するかもしれません。</a:t>
            </a:r>
          </a:p>
          <a:p>
            <a:endParaRPr kumimoji="1" lang="ja-JP" altLang="en-US" dirty="0" smtClean="0"/>
          </a:p>
          <a:p>
            <a:r>
              <a:rPr kumimoji="1" lang="ja-JP" altLang="en-US" dirty="0" smtClean="0"/>
              <a:t>それにもかかわらず、コエリョ</a:t>
            </a:r>
            <a:r>
              <a:rPr kumimoji="1" lang="en-US" altLang="ja-JP" dirty="0" smtClean="0"/>
              <a:t>(2000)</a:t>
            </a:r>
            <a:r>
              <a:rPr kumimoji="1" lang="ja-JP" altLang="en-US" dirty="0" smtClean="0"/>
              <a:t>は、多くのただ一つの目的の新しくて改良された解決がこのアプローチを使用することによって技術設計問題を抑制したのがわかりました。</a:t>
            </a:r>
          </a:p>
          <a:p>
            <a:endParaRPr kumimoji="1" lang="ja-JP" altLang="en-US" dirty="0" smtClean="0"/>
          </a:p>
          <a:p>
            <a:r>
              <a:rPr kumimoji="1" lang="ja-JP" altLang="en-US" dirty="0" smtClean="0"/>
              <a:t>多くの場合、解決策は、文学で報告される中で最も良い解決策により良いか、または同等です。</a:t>
            </a:r>
          </a:p>
          <a:p>
            <a:endParaRPr kumimoji="1" lang="ja-JP" altLang="en-US" dirty="0" smtClean="0"/>
          </a:p>
          <a:p>
            <a:r>
              <a:rPr kumimoji="1" lang="ja-JP" altLang="en-US" dirty="0" smtClean="0"/>
              <a:t>非支配されたソーティングとどんな</a:t>
            </a:r>
            <a:r>
              <a:rPr kumimoji="1" lang="en-US" altLang="ja-JP" dirty="0" err="1" smtClean="0"/>
              <a:t>niching</a:t>
            </a:r>
            <a:r>
              <a:rPr kumimoji="1" lang="ja-JP" altLang="en-US" dirty="0" smtClean="0"/>
              <a:t>戦略も使用されていないので、アプローチは計算上速いでしょう。</a:t>
            </a:r>
          </a:p>
          <a:p>
            <a:endParaRPr kumimoji="1" lang="ja-JP" altLang="en-US" dirty="0" smtClean="0"/>
          </a:p>
          <a:p>
            <a:r>
              <a:rPr kumimoji="1" lang="ja-JP" altLang="en-US" dirty="0" smtClean="0"/>
              <a:t>しかしながら、自由形式であるアルゴリズムを開発するために、どんな人工の偏見も、私たちが最先端のパレートベースの</a:t>
            </a:r>
            <a:r>
              <a:rPr kumimoji="1" lang="en-US" altLang="ja-JP" dirty="0" smtClean="0"/>
              <a:t>MOEA</a:t>
            </a:r>
            <a:r>
              <a:rPr kumimoji="1" lang="ja-JP" altLang="en-US" dirty="0" err="1" smtClean="0"/>
              <a:t>のテク</a:t>
            </a:r>
            <a:r>
              <a:rPr kumimoji="1" lang="ja-JP" altLang="en-US" dirty="0" smtClean="0"/>
              <a:t>ニックを使用するのを示しますが、以前のセクションで示されたバイアスのテクニックを使うので、解決策の偏向分布はほぼ制約つき最小の解決策で現れます、人工の方法で検索を誘導することの代わりに。</a:t>
            </a:r>
          </a:p>
          <a:p>
            <a:endParaRPr kumimoji="1" lang="ja-JP" altLang="en-US" dirty="0" smtClean="0"/>
          </a:p>
          <a:p>
            <a:r>
              <a:rPr kumimoji="1" lang="ja-JP" altLang="en-US" dirty="0" smtClean="0"/>
              <a:t>以来、問題の性格は、ほぼ強制的な最小限で偏っている解決策を見つけて、そのようなバイアスが問題に人工でないことを要求します。</a:t>
            </a:r>
          </a:p>
          <a:p>
            <a:endParaRPr kumimoji="1" lang="ja-JP" altLang="en-US" dirty="0" smtClean="0"/>
          </a:p>
          <a:p>
            <a:r>
              <a:rPr kumimoji="1" lang="ja-JP" altLang="en-US" dirty="0" smtClean="0"/>
              <a:t>検索をどんな特定の領域に向かっても導くのに偏っているフィットネス課題手順を用いるよりむしろ解決策の偏向分布を見つけるためのアルゴリズムを設計しているほうがよいとわかるのは、重要です。</a:t>
            </a:r>
          </a:p>
          <a:p>
            <a:endParaRPr kumimoji="1" lang="ja-JP" altLang="en-US" dirty="0" smtClean="0"/>
          </a:p>
          <a:p>
            <a:r>
              <a:rPr kumimoji="1" lang="ja-JP" altLang="en-US" dirty="0" smtClean="0"/>
              <a:t>偏向分布がいったん見つけられると、いつも都合のよい解決策を選ぶことができます。</a:t>
            </a:r>
          </a:p>
          <a:p>
            <a:endParaRPr kumimoji="1" lang="ja-JP" altLang="en-US" dirty="0" smtClean="0"/>
          </a:p>
          <a:p>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34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0000" lnSpcReduction="20000"/>
          </a:bodyPr>
          <a:lstStyle/>
          <a:p>
            <a:r>
              <a:rPr kumimoji="1" lang="ja-JP" altLang="en-US" dirty="0" smtClean="0"/>
              <a:t>コエリョのアプローチ</a:t>
            </a:r>
          </a:p>
          <a:p>
            <a:endParaRPr kumimoji="1" lang="ja-JP" altLang="en-US" dirty="0" smtClean="0"/>
          </a:p>
          <a:p>
            <a:r>
              <a:rPr kumimoji="1" lang="ja-JP" altLang="en-US" dirty="0" smtClean="0"/>
              <a:t>すべての規制を扱う唯一の目的としてパレート</a:t>
            </a:r>
            <a:r>
              <a:rPr kumimoji="1" lang="en-US" altLang="ja-JP" dirty="0" smtClean="0"/>
              <a:t>-</a:t>
            </a:r>
            <a:r>
              <a:rPr kumimoji="1" lang="ja-JP" altLang="en-US" dirty="0" smtClean="0"/>
              <a:t>ランキングを使用することの代わりに、コエリョ</a:t>
            </a:r>
            <a:r>
              <a:rPr kumimoji="1" lang="en-US" altLang="ja-JP" dirty="0" smtClean="0"/>
              <a:t>(2000)</a:t>
            </a:r>
            <a:r>
              <a:rPr kumimoji="1" lang="ja-JP" altLang="en-US" dirty="0" smtClean="0"/>
              <a:t>は各制約違反が目的として明らかに使用される方法を勧めました。</a:t>
            </a:r>
          </a:p>
          <a:p>
            <a:endParaRPr kumimoji="1" lang="ja-JP" altLang="en-US" dirty="0" smtClean="0"/>
          </a:p>
          <a:p>
            <a:r>
              <a:rPr kumimoji="1" lang="ja-JP" altLang="en-US" dirty="0" smtClean="0"/>
              <a:t>人口は等しいサイズの</a:t>
            </a:r>
            <a:r>
              <a:rPr kumimoji="1" lang="en-US" altLang="ja-JP" dirty="0" smtClean="0"/>
              <a:t>(C+1)</a:t>
            </a:r>
            <a:r>
              <a:rPr kumimoji="1" lang="ja-JP" altLang="en-US" dirty="0" smtClean="0"/>
              <a:t>分集団に分割されます。</a:t>
            </a:r>
          </a:p>
          <a:p>
            <a:endParaRPr kumimoji="1" lang="ja-JP" altLang="en-US" dirty="0" smtClean="0"/>
          </a:p>
          <a:p>
            <a:r>
              <a:rPr kumimoji="1" lang="ja-JP" altLang="en-US" dirty="0" smtClean="0"/>
              <a:t>ベガのように、各分集団は目的</a:t>
            </a:r>
            <a:r>
              <a:rPr kumimoji="1" lang="en-US" altLang="ja-JP" dirty="0" smtClean="0"/>
              <a:t>(</a:t>
            </a:r>
            <a:r>
              <a:rPr kumimoji="1" lang="ja-JP" altLang="en-US" dirty="0" smtClean="0"/>
              <a:t>元の目的関数か制約違反のどちらか</a:t>
            </a:r>
            <a:r>
              <a:rPr kumimoji="1" lang="en-US" altLang="ja-JP" dirty="0" smtClean="0"/>
              <a:t>)</a:t>
            </a:r>
            <a:r>
              <a:rPr kumimoji="1" lang="ja-JP" altLang="en-US" dirty="0" smtClean="0"/>
              <a:t>の</a:t>
            </a:r>
            <a:r>
              <a:rPr kumimoji="1" lang="en-US" altLang="ja-JP" dirty="0" smtClean="0"/>
              <a:t>1</a:t>
            </a:r>
            <a:r>
              <a:rPr kumimoji="1" lang="ja-JP" altLang="en-US" dirty="0" err="1" smtClean="0"/>
              <a:t>つに</a:t>
            </a:r>
            <a:r>
              <a:rPr kumimoji="1" lang="ja-JP" altLang="en-US" dirty="0" smtClean="0"/>
              <a:t>対処します。</a:t>
            </a:r>
          </a:p>
          <a:p>
            <a:endParaRPr kumimoji="1" lang="ja-JP" altLang="en-US" dirty="0" smtClean="0"/>
          </a:p>
          <a:p>
            <a:r>
              <a:rPr kumimoji="1" lang="ja-JP" altLang="en-US" dirty="0" smtClean="0"/>
              <a:t>イラストの容易さのために、分集団が</a:t>
            </a:r>
            <a:r>
              <a:rPr kumimoji="1" lang="en-US" altLang="ja-JP" dirty="0" smtClean="0"/>
              <a:t>0</a:t>
            </a:r>
            <a:r>
              <a:rPr kumimoji="1" lang="ja-JP" altLang="en-US" dirty="0" err="1" smtClean="0"/>
              <a:t>、</a:t>
            </a:r>
            <a:r>
              <a:rPr kumimoji="1" lang="en-US" altLang="ja-JP" dirty="0" smtClean="0"/>
              <a:t>1</a:t>
            </a:r>
            <a:r>
              <a:rPr kumimoji="1" lang="ja-JP" altLang="en-US" dirty="0" err="1" smtClean="0"/>
              <a:t>、</a:t>
            </a:r>
            <a:r>
              <a:rPr kumimoji="1" lang="en-US" altLang="ja-JP" dirty="0" smtClean="0"/>
              <a:t>2</a:t>
            </a:r>
            <a:r>
              <a:rPr kumimoji="1" lang="ja-JP" altLang="en-US" dirty="0" smtClean="0"/>
              <a:t>として付番されると言いましょう</a:t>
            </a:r>
            <a:r>
              <a:rPr kumimoji="1" lang="en-US" altLang="ja-JP" dirty="0" smtClean="0"/>
              <a:t>…C</a:t>
            </a:r>
            <a:r>
              <a:rPr kumimoji="1" lang="ja-JP" altLang="en-US" dirty="0" err="1" smtClean="0"/>
              <a:t>。</a:t>
            </a:r>
            <a:endParaRPr kumimoji="1" lang="ja-JP" altLang="en-US" dirty="0" smtClean="0"/>
          </a:p>
          <a:p>
            <a:endParaRPr kumimoji="1" lang="ja-JP" altLang="en-US" dirty="0" smtClean="0"/>
          </a:p>
          <a:p>
            <a:r>
              <a:rPr kumimoji="1" lang="ja-JP" altLang="en-US" dirty="0" smtClean="0"/>
              <a:t>最初の分集団番号付の</a:t>
            </a:r>
            <a:r>
              <a:rPr kumimoji="1" lang="en-US" altLang="ja-JP" dirty="0" smtClean="0"/>
              <a:t>0</a:t>
            </a:r>
            <a:r>
              <a:rPr kumimoji="1" lang="ja-JP" altLang="en-US" dirty="0" smtClean="0"/>
              <a:t>は目的関数</a:t>
            </a:r>
            <a:r>
              <a:rPr kumimoji="1" lang="en-US" altLang="ja-JP" dirty="0" smtClean="0"/>
              <a:t>f(x)</a:t>
            </a:r>
            <a:r>
              <a:rPr kumimoji="1" lang="ja-JP" altLang="en-US" dirty="0" smtClean="0"/>
              <a:t>によって対処されています。</a:t>
            </a:r>
          </a:p>
          <a:p>
            <a:endParaRPr kumimoji="1" lang="ja-JP" altLang="en-US" dirty="0" smtClean="0"/>
          </a:p>
          <a:p>
            <a:r>
              <a:rPr kumimoji="1" lang="ja-JP" altLang="en-US" dirty="0" smtClean="0"/>
              <a:t>その後、</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分集団が第取り引きされている、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 </a:t>
            </a:r>
          </a:p>
          <a:p>
            <a:r>
              <a:rPr kumimoji="1" lang="ja-JP" altLang="en-US" dirty="0" smtClean="0"/>
              <a:t>最小化問題において、</a:t>
            </a:r>
            <a:r>
              <a:rPr kumimoji="1" lang="en-US" altLang="ja-JP" dirty="0" smtClean="0"/>
              <a:t>f(x)</a:t>
            </a:r>
            <a:r>
              <a:rPr kumimoji="1" lang="ja-JP" altLang="en-US" dirty="0" smtClean="0"/>
              <a:t>に対処する最初の分集団は、評価されます。唯一目的関数値を使用するのによるフィットネス。</a:t>
            </a:r>
          </a:p>
          <a:p>
            <a:endParaRPr kumimoji="1" lang="ja-JP" altLang="en-US" dirty="0" smtClean="0"/>
          </a:p>
          <a:p>
            <a:r>
              <a:rPr kumimoji="1" lang="ja-JP" altLang="en-US" dirty="0" smtClean="0"/>
              <a:t>制約違反は全くこれらの解決策がないかどうかチェックされません。</a:t>
            </a:r>
          </a:p>
          <a:p>
            <a:endParaRPr kumimoji="1" lang="ja-JP" altLang="en-US" dirty="0" smtClean="0"/>
          </a:p>
          <a:p>
            <a:r>
              <a:rPr kumimoji="1" lang="ja-JP" altLang="en-US" dirty="0" smtClean="0"/>
              <a:t>しかしながら、他の分集団のための評価の手順は少し異なっています。</a:t>
            </a:r>
          </a:p>
          <a:p>
            <a:endParaRPr kumimoji="1" lang="ja-JP" altLang="en-US" dirty="0" smtClean="0"/>
          </a:p>
          <a:p>
            <a:r>
              <a:rPr kumimoji="1" lang="ja-JP" altLang="en-US" dirty="0" smtClean="0"/>
              <a:t>対応する分集団における解決策</a:t>
            </a:r>
            <a:r>
              <a:rPr kumimoji="1" lang="en-US" altLang="ja-JP" dirty="0" smtClean="0"/>
              <a:t>x</a:t>
            </a:r>
            <a:r>
              <a:rPr kumimoji="1" lang="ja-JP" altLang="en-US" dirty="0" err="1" smtClean="0"/>
              <a:t>、</a:t>
            </a:r>
            <a:r>
              <a:rPr kumimoji="1" lang="en-US" altLang="ja-JP" dirty="0" smtClean="0"/>
              <a:t>j</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r>
              <a:rPr kumimoji="1" lang="en-US" altLang="ja-JP" dirty="0" err="1" smtClean="0"/>
              <a:t>gj</a:t>
            </a:r>
            <a:r>
              <a:rPr kumimoji="1" lang="en-US" altLang="ja-JP" dirty="0" smtClean="0"/>
              <a:t>(x)</a:t>
            </a:r>
            <a:r>
              <a:rPr kumimoji="1" lang="ja-JP" altLang="en-US" dirty="0" smtClean="0"/>
              <a:t>と</a:t>
            </a:r>
            <a:r>
              <a:rPr kumimoji="1" lang="en-US" altLang="ja-JP" dirty="0" smtClean="0"/>
              <a:t>v(x)</a:t>
            </a:r>
            <a:r>
              <a:rPr kumimoji="1" lang="ja-JP" altLang="en-US" dirty="0" smtClean="0"/>
              <a:t>規制の合計に違反するフィットネスが以下の通り階層的に割り当てられます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まず最初に解決策が違反がないかどうかチェックされる、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それが違反されるなら、フィットネスは制約違反の否定的として割り当てられます、最小にされるとそれ自身の分集団のために割り当てられた規制の違反が最小にされるように。</a:t>
            </a:r>
          </a:p>
          <a:p>
            <a:endParaRPr kumimoji="1" lang="ja-JP" altLang="en-US" dirty="0" smtClean="0"/>
          </a:p>
          <a:p>
            <a:r>
              <a:rPr kumimoji="1" lang="ja-JP" altLang="en-US" dirty="0" smtClean="0"/>
              <a:t>解決策が違反しない、</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第規制、それは他のすべての規制の違反がないかどうかチェックされます。</a:t>
            </a:r>
          </a:p>
          <a:p>
            <a:endParaRPr kumimoji="1" lang="ja-JP" altLang="en-US" dirty="0" smtClean="0"/>
          </a:p>
          <a:p>
            <a:r>
              <a:rPr kumimoji="1" lang="ja-JP" altLang="en-US" dirty="0" smtClean="0"/>
              <a:t>ここで、違反された規制</a:t>
            </a:r>
            <a:r>
              <a:rPr kumimoji="1" lang="en-US" altLang="ja-JP" dirty="0" smtClean="0"/>
              <a:t>v(X)</a:t>
            </a:r>
            <a:r>
              <a:rPr kumimoji="1" lang="ja-JP" altLang="en-US" dirty="0" smtClean="0"/>
              <a:t>の数だけが数えられます。</a:t>
            </a:r>
          </a:p>
          <a:p>
            <a:endParaRPr kumimoji="1" lang="ja-JP" altLang="en-US" dirty="0" smtClean="0"/>
          </a:p>
          <a:p>
            <a:r>
              <a:rPr kumimoji="1" lang="ja-JP" altLang="en-US" dirty="0" smtClean="0"/>
              <a:t>より小さいフィットネスは、より少ない数の違反された規制があるものに割り当てられます。</a:t>
            </a:r>
          </a:p>
          <a:p>
            <a:endParaRPr kumimoji="1" lang="ja-JP" altLang="en-US" dirty="0" smtClean="0"/>
          </a:p>
          <a:p>
            <a:r>
              <a:rPr kumimoji="1" lang="ja-JP" altLang="en-US" dirty="0" smtClean="0"/>
              <a:t>解決策が可能であるなら、フィットネスは目的関数値に基づいて配属されます、そして、解決策は最初に、分集団に動かされます。</a:t>
            </a:r>
          </a:p>
          <a:p>
            <a:endParaRPr kumimoji="1" lang="ja-JP" altLang="en-US" dirty="0" smtClean="0"/>
          </a:p>
          <a:p>
            <a:r>
              <a:rPr kumimoji="1" lang="ja-JP" altLang="en-US" dirty="0" smtClean="0"/>
              <a:t>検索の全体的効果は、それぞれの分集団規制と</a:t>
            </a:r>
            <a:r>
              <a:rPr kumimoji="1" lang="en-US" altLang="ja-JP" dirty="0" smtClean="0"/>
              <a:t>1</a:t>
            </a:r>
            <a:r>
              <a:rPr kumimoji="1" lang="ja-JP" altLang="en-US" dirty="0" smtClean="0"/>
              <a:t>番目を除いて、人は、特定の規制に違反しない解決策を強調して、最小の数の制約違反がある解決策を奨励して、可能な領域へ向かうことです。</a:t>
            </a:r>
          </a:p>
          <a:p>
            <a:endParaRPr kumimoji="1" lang="ja-JP" altLang="en-US" dirty="0" smtClean="0"/>
          </a:p>
          <a:p>
            <a:r>
              <a:rPr kumimoji="1" lang="ja-JP" altLang="en-US" dirty="0" smtClean="0"/>
              <a:t>最初の分集団を評価することによって、</a:t>
            </a:r>
            <a:r>
              <a:rPr kumimoji="1" lang="en-US" altLang="ja-JP" dirty="0" smtClean="0"/>
              <a:t>f(x)</a:t>
            </a:r>
            <a:r>
              <a:rPr kumimoji="1" lang="ja-JP" altLang="en-US" dirty="0" err="1" smtClean="0"/>
              <a:t>だけに</a:t>
            </a:r>
            <a:r>
              <a:rPr kumimoji="1" lang="ja-JP" altLang="en-US" dirty="0" smtClean="0"/>
              <a:t>関するメンバー</a:t>
            </a:r>
            <a:r>
              <a:rPr kumimoji="1" lang="en-US" altLang="ja-JP" dirty="0" smtClean="0"/>
              <a:t>(</a:t>
            </a:r>
            <a:r>
              <a:rPr kumimoji="1" lang="ja-JP" altLang="en-US" dirty="0" smtClean="0"/>
              <a:t>可能であるか、または実行不可能であることにかかわらず</a:t>
            </a:r>
            <a:r>
              <a:rPr kumimoji="1" lang="en-US" altLang="ja-JP" dirty="0" smtClean="0"/>
              <a:t>)</a:t>
            </a:r>
            <a:r>
              <a:rPr kumimoji="1" lang="ja-JP" altLang="en-US" dirty="0" smtClean="0"/>
              <a:t>は自由な最小限の近くで解決策に優先をほとんど引き起こすでしょう。</a:t>
            </a:r>
          </a:p>
          <a:p>
            <a:endParaRPr kumimoji="1" lang="ja-JP" altLang="en-US" dirty="0" smtClean="0"/>
          </a:p>
          <a:p>
            <a:r>
              <a:rPr kumimoji="1" lang="ja-JP" altLang="en-US" dirty="0" smtClean="0"/>
              <a:t>私たちには、これらの解決策は直接興味深くないかもしれませんが、人口における、それらの存在は人口における多様性を維持することの役に立つかもしれません。</a:t>
            </a:r>
          </a:p>
          <a:p>
            <a:endParaRPr kumimoji="1" lang="ja-JP" altLang="en-US" dirty="0" smtClean="0"/>
          </a:p>
          <a:p>
            <a:r>
              <a:rPr kumimoji="1" lang="ja-JP" altLang="en-US" dirty="0" smtClean="0"/>
              <a:t>ほとんどの問題では、規制の数が通常大きいので、そのような解決策の人口は圧倒的でないかもしれません。</a:t>
            </a:r>
          </a:p>
          <a:p>
            <a:endParaRPr kumimoji="1" lang="ja-JP" altLang="en-US" dirty="0" smtClean="0"/>
          </a:p>
          <a:p>
            <a:r>
              <a:rPr kumimoji="1" lang="en-US" altLang="ja-JP" dirty="0" smtClean="0"/>
              <a:t>COMOGA</a:t>
            </a:r>
            <a:r>
              <a:rPr kumimoji="1" lang="ja-JP" altLang="en-US" dirty="0" smtClean="0"/>
              <a:t>アプローチよりフレキシブルであるように思えますが、また、この方法には検索の過程による人工の偏見が完全にないというわけではありません。</a:t>
            </a:r>
          </a:p>
          <a:p>
            <a:endParaRPr kumimoji="1" lang="ja-JP" altLang="en-US" dirty="0" smtClean="0"/>
          </a:p>
          <a:p>
            <a:r>
              <a:rPr kumimoji="1" lang="ja-JP" altLang="en-US" dirty="0" smtClean="0"/>
              <a:t>階層的なフィットネス課題の上の手順は、人工であり、特定の病気で正しい最小限に集合を禁止するかもしれません。</a:t>
            </a:r>
          </a:p>
          <a:p>
            <a:endParaRPr kumimoji="1" lang="ja-JP" altLang="en-US" dirty="0" smtClean="0"/>
          </a:p>
          <a:p>
            <a:r>
              <a:rPr kumimoji="1" lang="ja-JP" altLang="en-US" dirty="0" smtClean="0"/>
              <a:t>それにもかかわらず、コエリョ</a:t>
            </a:r>
            <a:r>
              <a:rPr kumimoji="1" lang="en-US" altLang="ja-JP" dirty="0" smtClean="0"/>
              <a:t>(2000)</a:t>
            </a:r>
            <a:r>
              <a:rPr kumimoji="1" lang="ja-JP" altLang="en-US" dirty="0" smtClean="0"/>
              <a:t>は、多くのただ一つの目的の新しくて改良された解決がこのアプローチを使用することによって技術設計問題を抑制したのがわかりました。</a:t>
            </a:r>
          </a:p>
          <a:p>
            <a:endParaRPr kumimoji="1" lang="ja-JP" altLang="en-US" dirty="0" smtClean="0"/>
          </a:p>
          <a:p>
            <a:r>
              <a:rPr kumimoji="1" lang="ja-JP" altLang="en-US" dirty="0" smtClean="0"/>
              <a:t>多くの場合、解決策は、文学で報告される中で最も良い解決策により良いか、または同等です。</a:t>
            </a:r>
          </a:p>
          <a:p>
            <a:endParaRPr kumimoji="1" lang="ja-JP" altLang="en-US" dirty="0" smtClean="0"/>
          </a:p>
          <a:p>
            <a:r>
              <a:rPr kumimoji="1" lang="ja-JP" altLang="en-US" dirty="0" smtClean="0"/>
              <a:t>非支配されたソーティングとどんな</a:t>
            </a:r>
            <a:r>
              <a:rPr kumimoji="1" lang="en-US" altLang="ja-JP" dirty="0" err="1" smtClean="0"/>
              <a:t>niching</a:t>
            </a:r>
            <a:r>
              <a:rPr kumimoji="1" lang="ja-JP" altLang="en-US" dirty="0" smtClean="0"/>
              <a:t>戦略も使用されていないので、アプローチは計算上速いでしょう。</a:t>
            </a:r>
          </a:p>
          <a:p>
            <a:endParaRPr kumimoji="1" lang="ja-JP" altLang="en-US" dirty="0" smtClean="0"/>
          </a:p>
          <a:p>
            <a:r>
              <a:rPr kumimoji="1" lang="ja-JP" altLang="en-US" dirty="0" smtClean="0"/>
              <a:t>しかしながら、自由形式であるアルゴリズムを開発するために、どんな人工の偏見も、私たちが最先端のパレートベースの</a:t>
            </a:r>
            <a:r>
              <a:rPr kumimoji="1" lang="en-US" altLang="ja-JP" dirty="0" smtClean="0"/>
              <a:t>MOEA</a:t>
            </a:r>
            <a:r>
              <a:rPr kumimoji="1" lang="ja-JP" altLang="en-US" dirty="0" err="1" smtClean="0"/>
              <a:t>のテク</a:t>
            </a:r>
            <a:r>
              <a:rPr kumimoji="1" lang="ja-JP" altLang="en-US" dirty="0" smtClean="0"/>
              <a:t>ニックを使用するのを示しますが、以前のセクションで示されたバイアスのテクニックを使うので、解決策の偏向分布はほぼ制約つき最小の解決策で現れます、人工の方法で検索を誘導することの代わりに。</a:t>
            </a:r>
          </a:p>
          <a:p>
            <a:endParaRPr kumimoji="1" lang="ja-JP" altLang="en-US" dirty="0" smtClean="0"/>
          </a:p>
          <a:p>
            <a:r>
              <a:rPr kumimoji="1" lang="ja-JP" altLang="en-US" dirty="0" smtClean="0"/>
              <a:t>以来、問題の性格は、ほぼ強制的な最小限で偏っている解決策を見つけて、そのようなバイアスが問題に人工でないことを要求します。</a:t>
            </a:r>
          </a:p>
          <a:p>
            <a:endParaRPr kumimoji="1" lang="ja-JP" altLang="en-US" dirty="0" smtClean="0"/>
          </a:p>
          <a:p>
            <a:r>
              <a:rPr kumimoji="1" lang="ja-JP" altLang="en-US" dirty="0" smtClean="0"/>
              <a:t>検索をどんな特定の領域に向かっても導くのに偏っているフィットネス課題手順を用いるよりむしろ解決策の偏向分布を見つけるためのアルゴリズムを設計しているほうがよいとわかるのは、重要です。</a:t>
            </a:r>
          </a:p>
          <a:p>
            <a:endParaRPr kumimoji="1" lang="ja-JP" altLang="en-US" dirty="0" smtClean="0"/>
          </a:p>
          <a:p>
            <a:r>
              <a:rPr kumimoji="1" lang="ja-JP" altLang="en-US" dirty="0" smtClean="0"/>
              <a:t>偏向分布がいったん見つけられると、いつも都合のよい解決策を選ぶことができます。</a:t>
            </a:r>
          </a:p>
          <a:p>
            <a:endParaRPr kumimoji="1" lang="ja-JP" altLang="en-US" dirty="0" smtClean="0"/>
          </a:p>
          <a:p>
            <a:endParaRPr kumimoji="1" lang="ja-JP" altLang="en-US" dirty="0" smtClean="0"/>
          </a:p>
          <a:p>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35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0000" lnSpcReduction="20000"/>
          </a:bodyPr>
          <a:lstStyle/>
          <a:p>
            <a:r>
              <a:rPr kumimoji="1" lang="ja-JP" altLang="en-US" dirty="0" smtClean="0"/>
              <a:t>コエリョのアプローチ</a:t>
            </a:r>
          </a:p>
          <a:p>
            <a:endParaRPr kumimoji="1" lang="ja-JP" altLang="en-US" dirty="0" smtClean="0"/>
          </a:p>
          <a:p>
            <a:r>
              <a:rPr kumimoji="1" lang="ja-JP" altLang="en-US" dirty="0" smtClean="0"/>
              <a:t>すべての規制を扱う唯一の目的としてパレート</a:t>
            </a:r>
            <a:r>
              <a:rPr kumimoji="1" lang="en-US" altLang="ja-JP" dirty="0" smtClean="0"/>
              <a:t>-</a:t>
            </a:r>
            <a:r>
              <a:rPr kumimoji="1" lang="ja-JP" altLang="en-US" dirty="0" smtClean="0"/>
              <a:t>ランキングを使用することの代わりに、コエリョ</a:t>
            </a:r>
            <a:r>
              <a:rPr kumimoji="1" lang="en-US" altLang="ja-JP" dirty="0" smtClean="0"/>
              <a:t>(2000)</a:t>
            </a:r>
            <a:r>
              <a:rPr kumimoji="1" lang="ja-JP" altLang="en-US" dirty="0" smtClean="0"/>
              <a:t>は各制約違反が目的として明らかに使用される方法を勧めました。</a:t>
            </a:r>
          </a:p>
          <a:p>
            <a:endParaRPr kumimoji="1" lang="ja-JP" altLang="en-US" dirty="0" smtClean="0"/>
          </a:p>
          <a:p>
            <a:r>
              <a:rPr kumimoji="1" lang="ja-JP" altLang="en-US" dirty="0" smtClean="0"/>
              <a:t>人口は等しいサイズの</a:t>
            </a:r>
            <a:r>
              <a:rPr kumimoji="1" lang="en-US" altLang="ja-JP" dirty="0" smtClean="0"/>
              <a:t>(C+1)</a:t>
            </a:r>
            <a:r>
              <a:rPr kumimoji="1" lang="ja-JP" altLang="en-US" dirty="0" smtClean="0"/>
              <a:t>分集団に分割されます。</a:t>
            </a:r>
          </a:p>
          <a:p>
            <a:endParaRPr kumimoji="1" lang="ja-JP" altLang="en-US" dirty="0" smtClean="0"/>
          </a:p>
          <a:p>
            <a:r>
              <a:rPr kumimoji="1" lang="ja-JP" altLang="en-US" dirty="0" smtClean="0"/>
              <a:t>ベガのように、各分集団は目的</a:t>
            </a:r>
            <a:r>
              <a:rPr kumimoji="1" lang="en-US" altLang="ja-JP" dirty="0" smtClean="0"/>
              <a:t>(</a:t>
            </a:r>
            <a:r>
              <a:rPr kumimoji="1" lang="ja-JP" altLang="en-US" dirty="0" smtClean="0"/>
              <a:t>元の目的関数か制約違反のどちらか</a:t>
            </a:r>
            <a:r>
              <a:rPr kumimoji="1" lang="en-US" altLang="ja-JP" dirty="0" smtClean="0"/>
              <a:t>)</a:t>
            </a:r>
            <a:r>
              <a:rPr kumimoji="1" lang="ja-JP" altLang="en-US" dirty="0" smtClean="0"/>
              <a:t>の</a:t>
            </a:r>
            <a:r>
              <a:rPr kumimoji="1" lang="en-US" altLang="ja-JP" dirty="0" smtClean="0"/>
              <a:t>1</a:t>
            </a:r>
            <a:r>
              <a:rPr kumimoji="1" lang="ja-JP" altLang="en-US" dirty="0" err="1" smtClean="0"/>
              <a:t>つに</a:t>
            </a:r>
            <a:r>
              <a:rPr kumimoji="1" lang="ja-JP" altLang="en-US" dirty="0" smtClean="0"/>
              <a:t>対処します。</a:t>
            </a:r>
          </a:p>
          <a:p>
            <a:endParaRPr kumimoji="1" lang="ja-JP" altLang="en-US" dirty="0" smtClean="0"/>
          </a:p>
          <a:p>
            <a:r>
              <a:rPr kumimoji="1" lang="ja-JP" altLang="en-US" dirty="0" smtClean="0"/>
              <a:t>イラストの容易さのために、分集団が</a:t>
            </a:r>
            <a:r>
              <a:rPr kumimoji="1" lang="en-US" altLang="ja-JP" dirty="0" smtClean="0"/>
              <a:t>0</a:t>
            </a:r>
            <a:r>
              <a:rPr kumimoji="1" lang="ja-JP" altLang="en-US" dirty="0" err="1" smtClean="0"/>
              <a:t>、</a:t>
            </a:r>
            <a:r>
              <a:rPr kumimoji="1" lang="en-US" altLang="ja-JP" dirty="0" smtClean="0"/>
              <a:t>1</a:t>
            </a:r>
            <a:r>
              <a:rPr kumimoji="1" lang="ja-JP" altLang="en-US" dirty="0" err="1" smtClean="0"/>
              <a:t>、</a:t>
            </a:r>
            <a:r>
              <a:rPr kumimoji="1" lang="en-US" altLang="ja-JP" dirty="0" smtClean="0"/>
              <a:t>2</a:t>
            </a:r>
            <a:r>
              <a:rPr kumimoji="1" lang="ja-JP" altLang="en-US" dirty="0" smtClean="0"/>
              <a:t>として付番されると言いましょう</a:t>
            </a:r>
            <a:r>
              <a:rPr kumimoji="1" lang="en-US" altLang="ja-JP" dirty="0" smtClean="0"/>
              <a:t>…C</a:t>
            </a:r>
            <a:r>
              <a:rPr kumimoji="1" lang="ja-JP" altLang="en-US" dirty="0" err="1" smtClean="0"/>
              <a:t>。</a:t>
            </a:r>
            <a:endParaRPr kumimoji="1" lang="ja-JP" altLang="en-US" dirty="0" smtClean="0"/>
          </a:p>
          <a:p>
            <a:endParaRPr kumimoji="1" lang="ja-JP" altLang="en-US" dirty="0" smtClean="0"/>
          </a:p>
          <a:p>
            <a:r>
              <a:rPr kumimoji="1" lang="ja-JP" altLang="en-US" dirty="0" smtClean="0"/>
              <a:t>最初の分集団番号付の</a:t>
            </a:r>
            <a:r>
              <a:rPr kumimoji="1" lang="en-US" altLang="ja-JP" dirty="0" smtClean="0"/>
              <a:t>0</a:t>
            </a:r>
            <a:r>
              <a:rPr kumimoji="1" lang="ja-JP" altLang="en-US" dirty="0" smtClean="0"/>
              <a:t>は目的関数</a:t>
            </a:r>
            <a:r>
              <a:rPr kumimoji="1" lang="en-US" altLang="ja-JP" dirty="0" smtClean="0"/>
              <a:t>f(x)</a:t>
            </a:r>
            <a:r>
              <a:rPr kumimoji="1" lang="ja-JP" altLang="en-US" dirty="0" smtClean="0"/>
              <a:t>によって対処されています。</a:t>
            </a:r>
          </a:p>
          <a:p>
            <a:endParaRPr kumimoji="1" lang="ja-JP" altLang="en-US" dirty="0" smtClean="0"/>
          </a:p>
          <a:p>
            <a:r>
              <a:rPr kumimoji="1" lang="ja-JP" altLang="en-US" dirty="0" smtClean="0"/>
              <a:t>その後、</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分集団が第取り引きされている、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 </a:t>
            </a:r>
          </a:p>
          <a:p>
            <a:r>
              <a:rPr kumimoji="1" lang="ja-JP" altLang="en-US" dirty="0" smtClean="0"/>
              <a:t>最小化問題において、</a:t>
            </a:r>
            <a:r>
              <a:rPr kumimoji="1" lang="en-US" altLang="ja-JP" dirty="0" smtClean="0"/>
              <a:t>f(x)</a:t>
            </a:r>
            <a:r>
              <a:rPr kumimoji="1" lang="ja-JP" altLang="en-US" dirty="0" smtClean="0"/>
              <a:t>に対処する最初の分集団は、評価されます。唯一目的関数値を使用するのによるフィットネス。</a:t>
            </a:r>
          </a:p>
          <a:p>
            <a:endParaRPr kumimoji="1" lang="ja-JP" altLang="en-US" dirty="0" smtClean="0"/>
          </a:p>
          <a:p>
            <a:r>
              <a:rPr kumimoji="1" lang="ja-JP" altLang="en-US" dirty="0" smtClean="0"/>
              <a:t>制約違反は全くこれらの解決策がないかどうかチェックされません。</a:t>
            </a:r>
          </a:p>
          <a:p>
            <a:endParaRPr kumimoji="1" lang="ja-JP" altLang="en-US" dirty="0" smtClean="0"/>
          </a:p>
          <a:p>
            <a:r>
              <a:rPr kumimoji="1" lang="ja-JP" altLang="en-US" dirty="0" smtClean="0"/>
              <a:t>しかしながら、他の分集団のための評価の手順は少し異なっています。</a:t>
            </a:r>
          </a:p>
          <a:p>
            <a:endParaRPr kumimoji="1" lang="ja-JP" altLang="en-US" dirty="0" smtClean="0"/>
          </a:p>
          <a:p>
            <a:r>
              <a:rPr kumimoji="1" lang="ja-JP" altLang="en-US" dirty="0" smtClean="0"/>
              <a:t>対応する分集団における解決策</a:t>
            </a:r>
            <a:r>
              <a:rPr kumimoji="1" lang="en-US" altLang="ja-JP" dirty="0" smtClean="0"/>
              <a:t>x</a:t>
            </a:r>
            <a:r>
              <a:rPr kumimoji="1" lang="ja-JP" altLang="en-US" dirty="0" err="1" smtClean="0"/>
              <a:t>、</a:t>
            </a:r>
            <a:r>
              <a:rPr kumimoji="1" lang="en-US" altLang="ja-JP" dirty="0" smtClean="0"/>
              <a:t>j</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r>
              <a:rPr kumimoji="1" lang="en-US" altLang="ja-JP" dirty="0" err="1" smtClean="0"/>
              <a:t>gj</a:t>
            </a:r>
            <a:r>
              <a:rPr kumimoji="1" lang="en-US" altLang="ja-JP" dirty="0" smtClean="0"/>
              <a:t>(x)</a:t>
            </a:r>
            <a:r>
              <a:rPr kumimoji="1" lang="ja-JP" altLang="en-US" dirty="0" smtClean="0"/>
              <a:t>と</a:t>
            </a:r>
            <a:r>
              <a:rPr kumimoji="1" lang="en-US" altLang="ja-JP" dirty="0" smtClean="0"/>
              <a:t>v(x)</a:t>
            </a:r>
            <a:r>
              <a:rPr kumimoji="1" lang="ja-JP" altLang="en-US" dirty="0" smtClean="0"/>
              <a:t>規制の合計に違反するフィットネスが以下の通り階層的に割り当てられます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まず最初に解決策が違反がないかどうかチェックされる、</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a:t>
            </a:r>
          </a:p>
          <a:p>
            <a:endParaRPr kumimoji="1" lang="ja-JP" altLang="en-US" dirty="0" smtClean="0"/>
          </a:p>
          <a:p>
            <a:r>
              <a:rPr kumimoji="1" lang="ja-JP" altLang="en-US" dirty="0" smtClean="0"/>
              <a:t>それが違反されるなら、フィットネスは制約違反の否定的として割り当てられます、最小にされるとそれ自身の分集団のために割り当てられた規制の違反が最小にされるように。</a:t>
            </a:r>
          </a:p>
          <a:p>
            <a:endParaRPr kumimoji="1" lang="ja-JP" altLang="en-US" dirty="0" smtClean="0"/>
          </a:p>
          <a:p>
            <a:r>
              <a:rPr kumimoji="1" lang="ja-JP" altLang="en-US" dirty="0" smtClean="0"/>
              <a:t>解決策が違反しない、</a:t>
            </a:r>
            <a:r>
              <a:rPr kumimoji="1" lang="en-US" altLang="ja-JP" dirty="0" err="1" smtClean="0"/>
              <a:t>i</a:t>
            </a:r>
            <a:r>
              <a:rPr kumimoji="1" lang="ja-JP" altLang="en-US" dirty="0" err="1" smtClean="0"/>
              <a:t>、</a:t>
            </a:r>
            <a:r>
              <a:rPr kumimoji="1" lang="en-US" altLang="ja-JP" dirty="0" smtClean="0"/>
              <a:t>-</a:t>
            </a:r>
            <a:r>
              <a:rPr kumimoji="1" lang="ja-JP" altLang="en-US" dirty="0" err="1" smtClean="0"/>
              <a:t>、</a:t>
            </a:r>
            <a:r>
              <a:rPr kumimoji="1" lang="ja-JP" altLang="en-US" dirty="0" smtClean="0"/>
              <a:t>第規制、それは他のすべての規制の違反がないかどうかチェックされます。</a:t>
            </a:r>
          </a:p>
          <a:p>
            <a:endParaRPr kumimoji="1" lang="ja-JP" altLang="en-US" dirty="0" smtClean="0"/>
          </a:p>
          <a:p>
            <a:r>
              <a:rPr kumimoji="1" lang="ja-JP" altLang="en-US" dirty="0" smtClean="0"/>
              <a:t>ここで、違反された規制</a:t>
            </a:r>
            <a:r>
              <a:rPr kumimoji="1" lang="en-US" altLang="ja-JP" dirty="0" smtClean="0"/>
              <a:t>v(X)</a:t>
            </a:r>
            <a:r>
              <a:rPr kumimoji="1" lang="ja-JP" altLang="en-US" dirty="0" smtClean="0"/>
              <a:t>の数だけが数えられます。</a:t>
            </a:r>
          </a:p>
          <a:p>
            <a:endParaRPr kumimoji="1" lang="ja-JP" altLang="en-US" dirty="0" smtClean="0"/>
          </a:p>
          <a:p>
            <a:r>
              <a:rPr kumimoji="1" lang="ja-JP" altLang="en-US" dirty="0" smtClean="0"/>
              <a:t>より小さいフィットネスは、より少ない数の違反された規制があるものに割り当てられます。</a:t>
            </a:r>
          </a:p>
          <a:p>
            <a:endParaRPr kumimoji="1" lang="ja-JP" altLang="en-US" dirty="0" smtClean="0"/>
          </a:p>
          <a:p>
            <a:r>
              <a:rPr kumimoji="1" lang="ja-JP" altLang="en-US" dirty="0" smtClean="0"/>
              <a:t>解決策が可能であるなら、フィットネスは目的関数値に基づいて配属されます、そして、解決策は最初に、分集団に動かされます。</a:t>
            </a:r>
          </a:p>
          <a:p>
            <a:endParaRPr kumimoji="1" lang="ja-JP" altLang="en-US" dirty="0" smtClean="0"/>
          </a:p>
          <a:p>
            <a:r>
              <a:rPr kumimoji="1" lang="ja-JP" altLang="en-US" dirty="0" smtClean="0"/>
              <a:t>検索の全体的効果は、それぞれの分集団規制と</a:t>
            </a:r>
            <a:r>
              <a:rPr kumimoji="1" lang="en-US" altLang="ja-JP" dirty="0" smtClean="0"/>
              <a:t>1</a:t>
            </a:r>
            <a:r>
              <a:rPr kumimoji="1" lang="ja-JP" altLang="en-US" dirty="0" smtClean="0"/>
              <a:t>番目を除いて、人は、特定の規制に違反しない解決策を強調して、最小の数の制約違反がある解決策を奨励して、可能な領域へ向かうことです。</a:t>
            </a:r>
          </a:p>
          <a:p>
            <a:endParaRPr kumimoji="1" lang="ja-JP" altLang="en-US" dirty="0" smtClean="0"/>
          </a:p>
          <a:p>
            <a:r>
              <a:rPr kumimoji="1" lang="ja-JP" altLang="en-US" dirty="0" smtClean="0"/>
              <a:t>最初の分集団を評価することによって、</a:t>
            </a:r>
            <a:r>
              <a:rPr kumimoji="1" lang="en-US" altLang="ja-JP" dirty="0" smtClean="0"/>
              <a:t>f(x)</a:t>
            </a:r>
            <a:r>
              <a:rPr kumimoji="1" lang="ja-JP" altLang="en-US" dirty="0" err="1" smtClean="0"/>
              <a:t>だけに</a:t>
            </a:r>
            <a:r>
              <a:rPr kumimoji="1" lang="ja-JP" altLang="en-US" dirty="0" smtClean="0"/>
              <a:t>関するメンバー</a:t>
            </a:r>
            <a:r>
              <a:rPr kumimoji="1" lang="en-US" altLang="ja-JP" dirty="0" smtClean="0"/>
              <a:t>(</a:t>
            </a:r>
            <a:r>
              <a:rPr kumimoji="1" lang="ja-JP" altLang="en-US" dirty="0" smtClean="0"/>
              <a:t>可能であるか、または実行不可能であることにかかわらず</a:t>
            </a:r>
            <a:r>
              <a:rPr kumimoji="1" lang="en-US" altLang="ja-JP" dirty="0" smtClean="0"/>
              <a:t>)</a:t>
            </a:r>
            <a:r>
              <a:rPr kumimoji="1" lang="ja-JP" altLang="en-US" dirty="0" smtClean="0"/>
              <a:t>は自由な最小限の近くで解決策に優先をほとんど引き起こすでしょう。</a:t>
            </a:r>
          </a:p>
          <a:p>
            <a:endParaRPr kumimoji="1" lang="ja-JP" altLang="en-US" dirty="0" smtClean="0"/>
          </a:p>
          <a:p>
            <a:r>
              <a:rPr kumimoji="1" lang="ja-JP" altLang="en-US" dirty="0" smtClean="0"/>
              <a:t>私たちには、これらの解決策は直接興味深くないかもしれませんが、人口における、それらの存在は人口における多様性を維持することの役に立つかもしれません。</a:t>
            </a:r>
          </a:p>
          <a:p>
            <a:endParaRPr kumimoji="1" lang="ja-JP" altLang="en-US" dirty="0" smtClean="0"/>
          </a:p>
          <a:p>
            <a:r>
              <a:rPr kumimoji="1" lang="ja-JP" altLang="en-US" dirty="0" smtClean="0"/>
              <a:t>ほとんどの問題では、規制の数が通常大きいので、そのような解決策の人口は圧倒的でないかもしれません。</a:t>
            </a:r>
          </a:p>
          <a:p>
            <a:endParaRPr kumimoji="1" lang="ja-JP" altLang="en-US" dirty="0" smtClean="0"/>
          </a:p>
          <a:p>
            <a:r>
              <a:rPr kumimoji="1" lang="en-US" altLang="ja-JP" dirty="0" smtClean="0"/>
              <a:t>COMOGA</a:t>
            </a:r>
            <a:r>
              <a:rPr kumimoji="1" lang="ja-JP" altLang="en-US" dirty="0" smtClean="0"/>
              <a:t>アプローチよりフレキシブルであるように思えますが、また、この方法には検索の過程による人工の偏見が完全にないというわけではありません。</a:t>
            </a:r>
          </a:p>
          <a:p>
            <a:endParaRPr kumimoji="1" lang="ja-JP" altLang="en-US" dirty="0" smtClean="0"/>
          </a:p>
          <a:p>
            <a:r>
              <a:rPr kumimoji="1" lang="ja-JP" altLang="en-US" dirty="0" smtClean="0"/>
              <a:t>階層的なフィットネス課題の上の手順は、人工であり、特定の病気で正しい最小限に集合を禁止するかもしれません。</a:t>
            </a:r>
          </a:p>
          <a:p>
            <a:endParaRPr kumimoji="1" lang="ja-JP" altLang="en-US" dirty="0" smtClean="0"/>
          </a:p>
          <a:p>
            <a:r>
              <a:rPr kumimoji="1" lang="ja-JP" altLang="en-US" dirty="0" smtClean="0"/>
              <a:t>それにもかかわらず、コエリョ</a:t>
            </a:r>
            <a:r>
              <a:rPr kumimoji="1" lang="en-US" altLang="ja-JP" dirty="0" smtClean="0"/>
              <a:t>(2000)</a:t>
            </a:r>
            <a:r>
              <a:rPr kumimoji="1" lang="ja-JP" altLang="en-US" dirty="0" smtClean="0"/>
              <a:t>は、多くのただ一つの目的の新しくて改良された解決がこのアプローチを使用することによって技術設計問題を抑制したのがわかりました。</a:t>
            </a:r>
          </a:p>
          <a:p>
            <a:endParaRPr kumimoji="1" lang="ja-JP" altLang="en-US" dirty="0" smtClean="0"/>
          </a:p>
          <a:p>
            <a:r>
              <a:rPr kumimoji="1" lang="ja-JP" altLang="en-US" dirty="0" smtClean="0"/>
              <a:t>多くの場合、解決策は、文学で報告される中で最も良い解決策により良いか、または同等です。</a:t>
            </a:r>
          </a:p>
          <a:p>
            <a:endParaRPr kumimoji="1" lang="ja-JP" altLang="en-US" dirty="0" smtClean="0"/>
          </a:p>
          <a:p>
            <a:r>
              <a:rPr kumimoji="1" lang="ja-JP" altLang="en-US" dirty="0" smtClean="0"/>
              <a:t>非支配されたソーティングとどんな</a:t>
            </a:r>
            <a:r>
              <a:rPr kumimoji="1" lang="en-US" altLang="ja-JP" dirty="0" err="1" smtClean="0"/>
              <a:t>niching</a:t>
            </a:r>
            <a:r>
              <a:rPr kumimoji="1" lang="ja-JP" altLang="en-US" dirty="0" smtClean="0"/>
              <a:t>戦略も使用されていないので、アプローチは計算上速いでしょう。</a:t>
            </a:r>
          </a:p>
          <a:p>
            <a:endParaRPr kumimoji="1" lang="ja-JP" altLang="en-US" dirty="0" smtClean="0"/>
          </a:p>
          <a:p>
            <a:r>
              <a:rPr kumimoji="1" lang="ja-JP" altLang="en-US" dirty="0" smtClean="0"/>
              <a:t>しかしながら、自由形式であるアルゴリズムを開発するために、どんな人工の偏見も、私たちが最先端のパレートベースの</a:t>
            </a:r>
            <a:r>
              <a:rPr kumimoji="1" lang="en-US" altLang="ja-JP" dirty="0" smtClean="0"/>
              <a:t>MOEA</a:t>
            </a:r>
            <a:r>
              <a:rPr kumimoji="1" lang="ja-JP" altLang="en-US" dirty="0" err="1" smtClean="0"/>
              <a:t>のテク</a:t>
            </a:r>
            <a:r>
              <a:rPr kumimoji="1" lang="ja-JP" altLang="en-US" dirty="0" smtClean="0"/>
              <a:t>ニックを使用するのを示しますが、以前のセクションで示されたバイアスのテクニックを使うので、解決策の偏向分布はほぼ制約つき最小の解決策で現れます、人工の方法で検索を誘導することの代わりに。</a:t>
            </a:r>
          </a:p>
          <a:p>
            <a:endParaRPr kumimoji="1" lang="ja-JP" altLang="en-US" dirty="0" smtClean="0"/>
          </a:p>
          <a:p>
            <a:r>
              <a:rPr kumimoji="1" lang="ja-JP" altLang="en-US" dirty="0" smtClean="0"/>
              <a:t>以来、問題の性格は、ほぼ強制的な最小限で偏っている解決策を見つけて、そのようなバイアスが問題に人工でないことを要求します。</a:t>
            </a:r>
          </a:p>
          <a:p>
            <a:endParaRPr kumimoji="1" lang="ja-JP" altLang="en-US" dirty="0" smtClean="0"/>
          </a:p>
          <a:p>
            <a:r>
              <a:rPr kumimoji="1" lang="ja-JP" altLang="en-US" dirty="0" smtClean="0"/>
              <a:t>検索をどんな特定の領域に向かっても導くのに偏っているフィットネス課題手順を用いるよりむしろ解決策の偏向分布を見つけるためのアルゴリズムを設計しているほうがよいとわかるのは、重要です。</a:t>
            </a:r>
            <a:endParaRPr kumimoji="1" lang="en-US" altLang="ja-JP" dirty="0" smtClean="0"/>
          </a:p>
          <a:p>
            <a:endParaRPr kumimoji="1" lang="en-US" altLang="ja-JP" dirty="0" smtClean="0"/>
          </a:p>
          <a:p>
            <a:r>
              <a:rPr kumimoji="1" lang="en-US" altLang="ja-JP" dirty="0" smtClean="0"/>
              <a:t>//</a:t>
            </a:r>
            <a:r>
              <a:rPr kumimoji="1" lang="ja-JP" altLang="en-US" dirty="0" smtClean="0"/>
              <a:t>特定の領域の方に探索する偏り評価値手法を使うよりも、解の偏向分布を見つけるアルゴリズムを設計する方が重要</a:t>
            </a:r>
          </a:p>
          <a:p>
            <a:endParaRPr kumimoji="1" lang="ja-JP" altLang="en-US" dirty="0" smtClean="0"/>
          </a:p>
          <a:p>
            <a:r>
              <a:rPr kumimoji="1" lang="ja-JP" altLang="en-US" dirty="0" smtClean="0"/>
              <a:t>偏向分布がいったん見つけられると、いつも都合のよい解決策を選ぶことができます。</a:t>
            </a:r>
          </a:p>
          <a:p>
            <a:endParaRPr kumimoji="1" lang="ja-JP" altLang="en-US" dirty="0" smtClean="0"/>
          </a:p>
          <a:p>
            <a:endParaRPr kumimoji="1" lang="ja-JP" altLang="en-US" dirty="0" smtClean="0"/>
          </a:p>
          <a:p>
            <a:endParaRPr kumimoji="1" lang="ja-JP" altLang="en-US" dirty="0" smtClean="0"/>
          </a:p>
          <a:p>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36</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ja-JP" altLang="en-US" dirty="0" smtClean="0"/>
              <a:t>バイアスシェアリングアプローチでは、ユークリッド距離を計算したそれぞれの目的にそれぞれ違う重さを与える。</a:t>
            </a:r>
            <a:endParaRPr kumimoji="1" lang="en-US" altLang="ja-JP" dirty="0" smtClean="0"/>
          </a:p>
          <a:p>
            <a:r>
              <a:rPr kumimoji="1" lang="ja-JP" altLang="en-US" dirty="0" smtClean="0"/>
              <a:t>たとえば、ｗｋ（０～１）が</a:t>
            </a:r>
            <a:r>
              <a:rPr kumimoji="1" lang="ja-JP" altLang="en-US" dirty="0" err="1" smtClean="0"/>
              <a:t>ｋ</a:t>
            </a:r>
            <a:r>
              <a:rPr kumimoji="1" lang="ja-JP" altLang="en-US" dirty="0" smtClean="0"/>
              <a:t>番目目的関数に割り当てる重さとすると、（</a:t>
            </a:r>
            <a:r>
              <a:rPr kumimoji="1" lang="ja-JP" altLang="en-US" dirty="0" err="1" smtClean="0"/>
              <a:t>ｗ</a:t>
            </a:r>
            <a:r>
              <a:rPr kumimoji="1" lang="ja-JP" altLang="en-US" dirty="0" smtClean="0"/>
              <a:t>はランダム？に割り当てる）ｗ‘</a:t>
            </a:r>
            <a:r>
              <a:rPr kumimoji="1" lang="ja-JP" altLang="en-US" dirty="0" err="1" smtClean="0"/>
              <a:t>ｋ</a:t>
            </a:r>
            <a:r>
              <a:rPr kumimoji="1" lang="ja-JP" altLang="en-US" dirty="0" smtClean="0"/>
              <a:t>を以下のように割り当てる</a:t>
            </a:r>
            <a:endParaRPr kumimoji="1" lang="en-US" altLang="ja-JP" dirty="0" smtClean="0"/>
          </a:p>
          <a:p>
            <a:endParaRPr kumimoji="1" lang="en-US" altLang="ja-JP" dirty="0" smtClean="0"/>
          </a:p>
          <a:p>
            <a:r>
              <a:rPr kumimoji="1" lang="ja-JP" altLang="en-US" dirty="0" smtClean="0"/>
              <a:t>この重さをもとに、先ほどの距離計算方法を変更する。（（重さを組み込んだ距離計算））</a:t>
            </a:r>
            <a:endParaRPr kumimoji="1" lang="en-US" altLang="ja-JP" dirty="0" smtClean="0"/>
          </a:p>
          <a:p>
            <a:endParaRPr kumimoji="1" lang="en-US" altLang="ja-JP" dirty="0" smtClean="0"/>
          </a:p>
          <a:p>
            <a:r>
              <a:rPr kumimoji="1" lang="en-US" altLang="ja-JP" dirty="0" smtClean="0"/>
              <a:t>Fitness-based sharing </a:t>
            </a:r>
            <a:r>
              <a:rPr kumimoji="1" lang="ja-JP" altLang="en-US" dirty="0" smtClean="0"/>
              <a:t>ではこの距離計算を用います。</a:t>
            </a:r>
            <a:endParaRPr kumimoji="1" lang="en-US" altLang="ja-JP" dirty="0" smtClean="0"/>
          </a:p>
          <a:p>
            <a:r>
              <a:rPr kumimoji="1" lang="ja-JP" altLang="en-US" dirty="0" smtClean="0"/>
              <a:t>ここで重要なのは、２番目の目的のみ（ｗ２の値が大きくて）でシェアリングを行った場合、ｆ１の最適値により近い解が得られる。</a:t>
            </a:r>
            <a:endParaRPr kumimoji="1" lang="en-US" altLang="ja-JP" dirty="0" smtClean="0"/>
          </a:p>
          <a:p>
            <a:r>
              <a:rPr kumimoji="1" lang="ja-JP" altLang="en-US" dirty="0" smtClean="0"/>
              <a:t>これは式８．５４で使用される重みが必要となる理由です。</a:t>
            </a:r>
            <a:endParaRPr kumimoji="1" lang="en-US" altLang="ja-JP" dirty="0" smtClean="0"/>
          </a:p>
          <a:p>
            <a:r>
              <a:rPr kumimoji="1" lang="ja-JP" altLang="en-US" dirty="0" smtClean="0"/>
              <a:t>この新しい距離計算はシグマのために新しい見積もりが要求されますが、式４．６４も使うことができる。</a:t>
            </a:r>
            <a:endParaRPr kumimoji="1" lang="en-US" altLang="ja-JP" dirty="0" smtClean="0"/>
          </a:p>
          <a:p>
            <a:r>
              <a:rPr kumimoji="1" lang="ja-JP" altLang="en-US" dirty="0" smtClean="0"/>
              <a:t>このアプローチを使うことで高優先目的関数は毎回重さ＝１となります。その一方で他のすべての目的関数は０～１の間の重さになります。</a:t>
            </a:r>
            <a:endParaRPr kumimoji="1" lang="en-US" altLang="ja-JP" dirty="0" smtClean="0"/>
          </a:p>
          <a:p>
            <a:r>
              <a:rPr kumimoji="1" lang="ja-JP" altLang="en-US" dirty="0" smtClean="0"/>
              <a:t>もし同じ重さがそれぞれの重さに割り当てられたら、式８．５５と同じになることに気づくでしょう。おもしろいですね。</a:t>
            </a:r>
            <a:endParaRPr kumimoji="1" lang="en-US" altLang="ja-JP" dirty="0" smtClean="0"/>
          </a:p>
          <a:p>
            <a:endParaRPr kumimoji="1" lang="en-US" altLang="ja-JP" dirty="0" smtClean="0"/>
          </a:p>
          <a:p>
            <a:r>
              <a:rPr kumimoji="1" lang="ja-JP" altLang="en-US" dirty="0" smtClean="0"/>
              <a:t>凸上パレート最適領域では、ある目的関数が高い重さだと、最適な個体により近い所により多くの解が密集します。</a:t>
            </a:r>
            <a:endParaRPr kumimoji="1" lang="en-US" altLang="ja-JP" dirty="0" smtClean="0"/>
          </a:p>
          <a:p>
            <a:r>
              <a:rPr kumimoji="1" lang="ja-JP" altLang="en-US" dirty="0" smtClean="0"/>
              <a:t>図２５５はそのことを表しています。</a:t>
            </a:r>
            <a:endParaRPr kumimoji="1" lang="en-US" altLang="ja-JP" dirty="0" smtClean="0"/>
          </a:p>
          <a:p>
            <a:endParaRPr kumimoji="1" lang="en-US" altLang="ja-JP" dirty="0" smtClean="0"/>
          </a:p>
          <a:p>
            <a:r>
              <a:rPr kumimoji="1" lang="ja-JP" altLang="en-US" dirty="0" smtClean="0"/>
              <a:t>２目的最適化問題において、もしｗ１＝０、ｗ２＝１のような極端な場合、それに相当するｗ‘はｗ１’＝１、</a:t>
            </a:r>
            <a:r>
              <a:rPr kumimoji="1" lang="en-US" altLang="ja-JP" dirty="0" smtClean="0"/>
              <a:t>W2‘=0</a:t>
            </a:r>
            <a:r>
              <a:rPr kumimoji="1" lang="ja-JP" altLang="en-US" dirty="0" smtClean="0"/>
              <a:t>となります。</a:t>
            </a:r>
            <a:endParaRPr kumimoji="1" lang="en-US" altLang="ja-JP" dirty="0" smtClean="0"/>
          </a:p>
          <a:p>
            <a:endParaRPr kumimoji="1" lang="en-US" altLang="ja-JP" dirty="0" smtClean="0"/>
          </a:p>
          <a:p>
            <a:r>
              <a:rPr kumimoji="1" lang="ja-JP" altLang="en-US" dirty="0" smtClean="0"/>
              <a:t>Ｗ２‘＝０だから計算式８．５５の中には</a:t>
            </a:r>
            <a:r>
              <a:rPr kumimoji="1" lang="en-US" altLang="ja-JP" dirty="0" smtClean="0"/>
              <a:t>F2</a:t>
            </a:r>
            <a:r>
              <a:rPr kumimoji="1" lang="ja-JP" altLang="en-US" dirty="0" smtClean="0"/>
              <a:t>の成分が含まれていないため、ｆ１の探索空間が等分割されるでしょう。</a:t>
            </a:r>
            <a:endParaRPr kumimoji="1" lang="en-US" altLang="ja-JP" dirty="0" smtClean="0"/>
          </a:p>
          <a:p>
            <a:r>
              <a:rPr kumimoji="1" lang="ja-JP" altLang="en-US" dirty="0" smtClean="0"/>
              <a:t>このように、ベスト個体</a:t>
            </a:r>
            <a:r>
              <a:rPr kumimoji="1" lang="en-US" altLang="ja-JP" dirty="0" smtClean="0"/>
              <a:t>F*</a:t>
            </a:r>
            <a:r>
              <a:rPr kumimoji="1" lang="ja-JP" altLang="en-US" dirty="0" smtClean="0"/>
              <a:t>１に近い部分のパレート最適解の密度はより少なくなるだろう。</a:t>
            </a:r>
            <a:endParaRPr kumimoji="1" lang="en-US" altLang="ja-JP" dirty="0" smtClean="0"/>
          </a:p>
          <a:p>
            <a:r>
              <a:rPr kumimoji="1" lang="ja-JP" altLang="en-US" dirty="0" smtClean="0"/>
              <a:t>非凸状領域では、ｗｋ‘は～のように計算される。</a:t>
            </a:r>
            <a:endParaRPr kumimoji="1" lang="en-US" altLang="ja-JP" dirty="0" smtClean="0"/>
          </a:p>
          <a:p>
            <a:endParaRPr kumimoji="1" lang="en-US" altLang="ja-JP" dirty="0" smtClean="0"/>
          </a:p>
          <a:p>
            <a:r>
              <a:rPr kumimoji="1" lang="ja-JP" altLang="en-US" dirty="0" smtClean="0"/>
              <a:t>つぎのように、上の修正実パラメータ</a:t>
            </a:r>
            <a:r>
              <a:rPr kumimoji="1" lang="en-US" altLang="ja-JP" dirty="0" smtClean="0"/>
              <a:t>NSGA</a:t>
            </a:r>
            <a:r>
              <a:rPr kumimoji="1" lang="ja-JP" altLang="en-US" dirty="0" smtClean="0"/>
              <a:t>を適用します。テスト問題</a:t>
            </a:r>
            <a:r>
              <a:rPr kumimoji="1" lang="en-US" altLang="ja-JP" dirty="0" smtClean="0"/>
              <a:t>SCH1</a:t>
            </a:r>
            <a:r>
              <a:rPr kumimoji="1" lang="ja-JP" altLang="en-US" dirty="0" smtClean="0"/>
              <a:t>において上のバイアスシェアリングアプローチを使って。</a:t>
            </a:r>
            <a:endParaRPr kumimoji="1" lang="en-US" altLang="ja-JP" dirty="0" smtClean="0"/>
          </a:p>
          <a:p>
            <a:r>
              <a:rPr kumimoji="1" lang="ja-JP" altLang="en-US" dirty="0" smtClean="0"/>
              <a:t>ほかの適用はほかのところで見つけられています。（</a:t>
            </a:r>
            <a:r>
              <a:rPr kumimoji="1" lang="en-US" altLang="ja-JP" dirty="0" err="1" smtClean="0"/>
              <a:t>Deb,in</a:t>
            </a:r>
            <a:r>
              <a:rPr kumimoji="1" lang="en-US" altLang="ja-JP" dirty="0" smtClean="0"/>
              <a:t> press</a:t>
            </a:r>
            <a:r>
              <a:rPr kumimoji="1" lang="ja-JP" altLang="en-US" dirty="0" smtClean="0"/>
              <a:t>）</a:t>
            </a:r>
            <a:endParaRPr kumimoji="1" lang="en-US" altLang="ja-JP" dirty="0" smtClean="0"/>
          </a:p>
          <a:p>
            <a:r>
              <a:rPr kumimoji="1" lang="ja-JP" altLang="en-US" dirty="0" smtClean="0"/>
              <a:t>私たちは</a:t>
            </a:r>
            <a:r>
              <a:rPr kumimoji="1" lang="en-US" altLang="ja-JP" dirty="0" smtClean="0"/>
              <a:t>SCH1</a:t>
            </a:r>
            <a:r>
              <a:rPr kumimoji="1" lang="ja-JP" altLang="en-US" dirty="0" smtClean="0"/>
              <a:t>ではパレート最適解は０＜ｘ＜２に横たわります。</a:t>
            </a:r>
            <a:endParaRPr kumimoji="1" lang="en-US" altLang="ja-JP" dirty="0" smtClean="0"/>
          </a:p>
          <a:p>
            <a:r>
              <a:rPr kumimoji="1" lang="ja-JP" altLang="en-US" dirty="0" smtClean="0"/>
              <a:t>私たちはこの領域を１０等分し、かつそれぞれの違う重さベクトルの下に分割された中のパレート最適解の数を数えます。</a:t>
            </a:r>
            <a:endParaRPr kumimoji="1" lang="en-US" altLang="ja-JP" dirty="0" smtClean="0"/>
          </a:p>
          <a:p>
            <a:r>
              <a:rPr kumimoji="1" lang="ja-JP" altLang="en-US" dirty="0" smtClean="0"/>
              <a:t>図２５６では０～０．２に存在する解の数とそれぞれの重さのときの解の個数を表している。</a:t>
            </a:r>
            <a:endParaRPr kumimoji="1" lang="en-US" altLang="ja-JP" dirty="0" smtClean="0"/>
          </a:p>
          <a:p>
            <a:endParaRPr kumimoji="1" lang="en-US" altLang="ja-JP" dirty="0" smtClean="0"/>
          </a:p>
          <a:p>
            <a:r>
              <a:rPr kumimoji="1" lang="ja-JP" altLang="en-US" dirty="0" smtClean="0"/>
              <a:t>２０回試走の平均プロット（図２５６）</a:t>
            </a:r>
            <a:endParaRPr kumimoji="1" lang="en-US" altLang="ja-JP" dirty="0" smtClean="0"/>
          </a:p>
          <a:p>
            <a:r>
              <a:rPr kumimoji="1" lang="ja-JP" altLang="en-US" dirty="0" smtClean="0"/>
              <a:t>この図は重さが同じ時代替一様な分割になることがあきらか。</a:t>
            </a:r>
            <a:endParaRPr kumimoji="1" lang="en-US" altLang="ja-JP" dirty="0" smtClean="0"/>
          </a:p>
          <a:p>
            <a:endParaRPr kumimoji="1" lang="en-US" altLang="ja-JP" dirty="0" smtClean="0"/>
          </a:p>
          <a:p>
            <a:r>
              <a:rPr kumimoji="1" lang="ja-JP" altLang="en-US" dirty="0" smtClean="0"/>
              <a:t>しかしながら、ｗ１が大きいほど</a:t>
            </a:r>
            <a:r>
              <a:rPr kumimoji="1" lang="en-US" altLang="ja-JP" dirty="0" smtClean="0"/>
              <a:t>F2</a:t>
            </a:r>
            <a:r>
              <a:rPr kumimoji="1" lang="ja-JP" altLang="en-US" dirty="0" smtClean="0"/>
              <a:t>に偏り、小さいほど</a:t>
            </a:r>
            <a:r>
              <a:rPr kumimoji="1" lang="en-US" altLang="ja-JP" dirty="0" smtClean="0"/>
              <a:t>F1</a:t>
            </a:r>
            <a:r>
              <a:rPr kumimoji="1" lang="ja-JP" altLang="en-US" dirty="0" smtClean="0"/>
              <a:t>に偏る</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10</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前項は多くの最適解が結果として起こる多目的最適化問題に対応しているのがわかるのに重要性を変えながらどう多くの闘争目的を与えることができるか、そして、どう進化アルゴリズムの人口アプローチを使用できるかを示しました。</a:t>
            </a:r>
            <a:endParaRPr kumimoji="1" lang="en-US" altLang="ja-JP" dirty="0" smtClean="0"/>
          </a:p>
          <a:p>
            <a:r>
              <a:rPr kumimoji="1" lang="ja-JP" altLang="en-US" dirty="0" smtClean="0"/>
              <a:t>多目的最適化はただ一つの目的規制取り扱いと目標計画法を含むことにおける利用された他の検索と最適化問題が問題であったならばコンセプト化します。</a:t>
            </a:r>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20</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少しの計算が、強制的な最小限が</a:t>
            </a:r>
            <a:r>
              <a:rPr kumimoji="1" lang="en-US" altLang="ja-JP" dirty="0" smtClean="0"/>
              <a:t>x1==x2=0.793</a:t>
            </a:r>
            <a:r>
              <a:rPr kumimoji="1" lang="ja-JP" altLang="en-US" dirty="0" smtClean="0"/>
              <a:t>であることを示すでしょう。</a:t>
            </a:r>
          </a:p>
          <a:p>
            <a:endParaRPr kumimoji="1" lang="ja-JP" altLang="en-US" dirty="0" smtClean="0"/>
          </a:p>
          <a:p>
            <a:r>
              <a:rPr kumimoji="1" lang="ja-JP" altLang="en-US" dirty="0" smtClean="0"/>
              <a:t>対応する機能値は</a:t>
            </a:r>
            <a:r>
              <a:rPr kumimoji="1" lang="en-US" altLang="ja-JP" dirty="0" smtClean="0"/>
              <a:t>f=2.121</a:t>
            </a:r>
            <a:r>
              <a:rPr kumimoji="1" lang="ja-JP" altLang="en-US" dirty="0" smtClean="0"/>
              <a:t>です。</a:t>
            </a:r>
          </a:p>
          <a:p>
            <a:endParaRPr kumimoji="1" lang="ja-JP" altLang="en-US" dirty="0" smtClean="0"/>
          </a:p>
          <a:p>
            <a:r>
              <a:rPr kumimoji="1" lang="ja-JP" altLang="en-US" dirty="0" smtClean="0"/>
              <a:t>この最小の解決策は解決策</a:t>
            </a:r>
            <a:r>
              <a:rPr kumimoji="1" lang="en-US" altLang="ja-JP" dirty="0" smtClean="0"/>
              <a:t>A</a:t>
            </a:r>
            <a:r>
              <a:rPr kumimoji="1" lang="ja-JP" altLang="en-US" dirty="0" smtClean="0"/>
              <a:t>として図に示されています。</a:t>
            </a:r>
          </a:p>
          <a:p>
            <a:endParaRPr kumimoji="1" lang="ja-JP" altLang="en-US" dirty="0" smtClean="0"/>
          </a:p>
          <a:p>
            <a:r>
              <a:rPr kumimoji="1" lang="ja-JP" altLang="en-US" dirty="0" smtClean="0"/>
              <a:t>水平な軸は、規制が違反であるとマークします。</a:t>
            </a:r>
          </a:p>
          <a:p>
            <a:endParaRPr kumimoji="1" lang="ja-JP" altLang="en-US" dirty="0" smtClean="0"/>
          </a:p>
          <a:p>
            <a:r>
              <a:rPr kumimoji="1" lang="ja-JP" altLang="en-US" dirty="0" smtClean="0"/>
              <a:t>したがって、制約違反がないすべての解決策が可能です。</a:t>
            </a:r>
          </a:p>
          <a:p>
            <a:endParaRPr kumimoji="1" lang="ja-JP" altLang="en-US" dirty="0" smtClean="0"/>
          </a:p>
          <a:p>
            <a:r>
              <a:rPr kumimoji="1" lang="ja-JP" altLang="en-US" dirty="0" smtClean="0"/>
              <a:t>また、これらの解決策は結果として起こる</a:t>
            </a:r>
            <a:r>
              <a:rPr kumimoji="1" lang="en-US" altLang="ja-JP" dirty="0" smtClean="0"/>
              <a:t>2</a:t>
            </a:r>
            <a:r>
              <a:rPr kumimoji="1" lang="ja-JP" altLang="en-US" dirty="0" smtClean="0"/>
              <a:t>目的の最適化問題の全体の客観的なスペースに伴う図に示されています。</a:t>
            </a:r>
          </a:p>
          <a:p>
            <a:endParaRPr kumimoji="1" lang="ja-JP" altLang="en-US" dirty="0" smtClean="0"/>
          </a:p>
          <a:p>
            <a:r>
              <a:rPr kumimoji="1" lang="en-US" altLang="ja-JP" dirty="0" smtClean="0"/>
              <a:t>2</a:t>
            </a:r>
            <a:r>
              <a:rPr kumimoji="1" lang="ja-JP" altLang="en-US" dirty="0" smtClean="0"/>
              <a:t>目的の最適化問題に設定された対応するパレート</a:t>
            </a:r>
            <a:r>
              <a:rPr kumimoji="1" lang="en-US" altLang="ja-JP" dirty="0" smtClean="0"/>
              <a:t>-</a:t>
            </a:r>
            <a:r>
              <a:rPr kumimoji="1" lang="ja-JP" altLang="en-US" dirty="0" smtClean="0"/>
              <a:t>最適解は、著しいです。</a:t>
            </a:r>
          </a:p>
          <a:p>
            <a:endParaRPr kumimoji="1" lang="ja-JP" altLang="en-US" dirty="0" smtClean="0"/>
          </a:p>
          <a:p>
            <a:r>
              <a:rPr kumimoji="1" lang="ja-JP" altLang="en-US" dirty="0" smtClean="0"/>
              <a:t>規制の最小の対策</a:t>
            </a:r>
            <a:r>
              <a:rPr kumimoji="1" lang="en-US" altLang="ja-JP" dirty="0" smtClean="0"/>
              <a:t>A</a:t>
            </a:r>
            <a:r>
              <a:rPr kumimoji="1" lang="ja-JP" altLang="en-US" dirty="0" smtClean="0"/>
              <a:t>がパレート</a:t>
            </a:r>
            <a:r>
              <a:rPr kumimoji="1" lang="en-US" altLang="ja-JP" dirty="0" smtClean="0"/>
              <a:t>-</a:t>
            </a:r>
            <a:r>
              <a:rPr kumimoji="1" lang="ja-JP" altLang="en-US" dirty="0" smtClean="0"/>
              <a:t>最適解セットの片端に属すのは、明確です。</a:t>
            </a:r>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22</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各制約違反が上のマルチ目的定式化で最小にされるので、結果として起こるパレート</a:t>
            </a:r>
            <a:r>
              <a:rPr kumimoji="1" lang="en-US" altLang="ja-JP" dirty="0" smtClean="0"/>
              <a:t>-</a:t>
            </a:r>
            <a:r>
              <a:rPr kumimoji="1" lang="ja-JP" altLang="en-US" dirty="0" smtClean="0"/>
              <a:t>最適領域は制約最小のソリューションを含みます。</a:t>
            </a:r>
            <a:r>
              <a:rPr kumimoji="1" lang="en-US" altLang="ja-JP" dirty="0" smtClean="0"/>
              <a:t>(</a:t>
            </a:r>
            <a:r>
              <a:rPr kumimoji="1" lang="ja-JP" altLang="en-US" dirty="0" smtClean="0"/>
              <a:t>すべての制約違反がそれのためのゼロです</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ja-JP" altLang="en-US" dirty="0" smtClean="0"/>
              <a:t>図</a:t>
            </a:r>
            <a:r>
              <a:rPr kumimoji="1" lang="en-US" altLang="ja-JP" dirty="0" smtClean="0"/>
              <a:t>264</a:t>
            </a:r>
            <a:r>
              <a:rPr kumimoji="1" lang="ja-JP" altLang="en-US" dirty="0" smtClean="0"/>
              <a:t>は以下の例の問題を概念に入れます。</a:t>
            </a:r>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23</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7500" lnSpcReduction="20000"/>
          </a:bodyPr>
          <a:lstStyle/>
          <a:p>
            <a:r>
              <a:rPr kumimoji="1" lang="ja-JP" altLang="en-US" dirty="0" smtClean="0"/>
              <a:t>上のマルチ目的定式化は条件付き最適化問題を扱う望ましい方法ですが、古典的なただ一つの目的最適化文学は目的の荷重している合計に上の問題を変換します。</a:t>
            </a:r>
          </a:p>
          <a:p>
            <a:endParaRPr kumimoji="1" lang="ja-JP" altLang="en-US" dirty="0" smtClean="0"/>
          </a:p>
          <a:p>
            <a:r>
              <a:rPr kumimoji="1" lang="ja-JP" altLang="en-US" dirty="0" smtClean="0"/>
              <a:t>この方法はペナルティ関数アプローチとして主に知られています</a:t>
            </a:r>
            <a:r>
              <a:rPr kumimoji="1" lang="en-US" altLang="ja-JP" dirty="0" smtClean="0"/>
              <a:t>(</a:t>
            </a:r>
            <a:r>
              <a:rPr kumimoji="1" lang="ja-JP" altLang="en-US" dirty="0" smtClean="0"/>
              <a:t>セクション</a:t>
            </a:r>
            <a:r>
              <a:rPr kumimoji="1" lang="en-US" altLang="ja-JP" dirty="0" smtClean="0"/>
              <a:t>4.2.3</a:t>
            </a:r>
            <a:r>
              <a:rPr kumimoji="1" lang="ja-JP" altLang="en-US" dirty="0" smtClean="0"/>
              <a:t>を参照してください</a:t>
            </a:r>
            <a:r>
              <a:rPr kumimoji="1" lang="en-US" altLang="ja-JP" dirty="0" smtClean="0"/>
              <a:t>)</a:t>
            </a:r>
            <a:r>
              <a:rPr kumimoji="1" lang="ja-JP" altLang="en-US" dirty="0" err="1" smtClean="0"/>
              <a:t>、</a:t>
            </a:r>
            <a:r>
              <a:rPr kumimoji="1" lang="ja-JP" altLang="en-US" dirty="0" smtClean="0"/>
              <a:t>元の目的関数</a:t>
            </a:r>
            <a:r>
              <a:rPr kumimoji="1" lang="en-US" altLang="ja-JP" dirty="0" smtClean="0"/>
              <a:t>f(x)</a:t>
            </a:r>
            <a:r>
              <a:rPr kumimoji="1" lang="ja-JP" altLang="en-US" dirty="0" smtClean="0"/>
              <a:t>とすべての制約違反がペナルティパラメタから成るウェイトベクトルと共に加えられるところで、以下の通りです。</a:t>
            </a:r>
            <a:endParaRPr kumimoji="1" lang="en-US" altLang="ja-JP" dirty="0" smtClean="0"/>
          </a:p>
          <a:p>
            <a:endParaRPr kumimoji="1" lang="en-US" altLang="ja-JP" dirty="0" smtClean="0"/>
          </a:p>
          <a:p>
            <a:endParaRPr kumimoji="1" lang="en-US" altLang="ja-JP" dirty="0" smtClean="0"/>
          </a:p>
          <a:p>
            <a:r>
              <a:rPr kumimoji="1" lang="ja-JP" altLang="en-US" dirty="0" smtClean="0"/>
              <a:t>多目的最適化の話法で、上の機能はウェイトベクトル</a:t>
            </a:r>
            <a:r>
              <a:rPr kumimoji="1" lang="en-US" altLang="ja-JP" dirty="0" smtClean="0"/>
              <a:t>w=(1</a:t>
            </a:r>
            <a:r>
              <a:rPr kumimoji="1" lang="ja-JP" altLang="en-US" dirty="0" err="1" smtClean="0"/>
              <a:t>、</a:t>
            </a:r>
            <a:r>
              <a:rPr kumimoji="1" lang="en-US" altLang="ja-JP" dirty="0" smtClean="0"/>
              <a:t>R</a:t>
            </a:r>
            <a:r>
              <a:rPr kumimoji="1" lang="ja-JP" altLang="en-US" dirty="0" err="1" smtClean="0"/>
              <a:t>、</a:t>
            </a:r>
            <a:r>
              <a:rPr kumimoji="1" lang="en-US" altLang="ja-JP" dirty="0" smtClean="0"/>
              <a:t>r)</a:t>
            </a:r>
            <a:r>
              <a:rPr kumimoji="1" lang="ja-JP" altLang="en-US" dirty="0" smtClean="0"/>
              <a:t>における</a:t>
            </a:r>
            <a:r>
              <a:rPr kumimoji="1" lang="en-US" altLang="ja-JP" dirty="0" smtClean="0"/>
              <a:t>(J+K+1)</a:t>
            </a:r>
            <a:r>
              <a:rPr kumimoji="1" lang="ja-JP" altLang="en-US" dirty="0" smtClean="0"/>
              <a:t>目的の荷重している合計です。</a:t>
            </a:r>
          </a:p>
          <a:p>
            <a:endParaRPr kumimoji="1" lang="ja-JP" altLang="en-US" dirty="0" smtClean="0"/>
          </a:p>
          <a:p>
            <a:r>
              <a:rPr kumimoji="1" lang="ja-JP" altLang="en-US" dirty="0" smtClean="0"/>
              <a:t>古典的な最適化文学は上の方法のうまくいっている運用のためにウェイトベクトルを固定することにおける莫大な苦労を目撃しました。</a:t>
            </a:r>
          </a:p>
          <a:p>
            <a:endParaRPr kumimoji="1" lang="ja-JP" altLang="en-US" dirty="0" smtClean="0"/>
          </a:p>
          <a:p>
            <a:r>
              <a:rPr kumimoji="1" lang="ja-JP" altLang="en-US" dirty="0" smtClean="0"/>
              <a:t>ウェイトベクトルのコンポーネントは検索スペースでどこからでも強制的な最小限に向かって決まった道を決定します。</a:t>
            </a:r>
          </a:p>
          <a:p>
            <a:endParaRPr kumimoji="1" lang="ja-JP" altLang="en-US" dirty="0" smtClean="0"/>
          </a:p>
          <a:p>
            <a:r>
              <a:rPr kumimoji="1" lang="ja-JP" altLang="en-US" dirty="0" smtClean="0"/>
              <a:t>本当の強制的な最小限に一点に集まることの代わりに時々、経路はローカルの、そして、人工の最小限に終わります。</a:t>
            </a:r>
          </a:p>
          <a:p>
            <a:endParaRPr kumimoji="1" lang="ja-JP" altLang="en-US" dirty="0" smtClean="0"/>
          </a:p>
          <a:p>
            <a:r>
              <a:rPr kumimoji="1" lang="ja-JP" altLang="en-US" dirty="0" smtClean="0"/>
              <a:t>したがって、十分非線形の問題によって、すべてのウェイトベクトルが本当の強制的な最小限に向かって滑らかな集合を許すというわけではないでしょう。</a:t>
            </a:r>
            <a:endParaRPr kumimoji="1" lang="en-US" altLang="ja-JP" dirty="0" smtClean="0"/>
          </a:p>
          <a:p>
            <a:endParaRPr kumimoji="1" lang="en-US" altLang="ja-JP" dirty="0" smtClean="0"/>
          </a:p>
          <a:p>
            <a:r>
              <a:rPr kumimoji="1" lang="ja-JP" altLang="en-US" dirty="0" smtClean="0"/>
              <a:t>しばしば、ユーザは、条件付き最適化問題を解決するために様々なウェイトベクトルを実験しなければなりません。</a:t>
            </a:r>
          </a:p>
          <a:p>
            <a:endParaRPr kumimoji="1" lang="ja-JP" altLang="en-US" dirty="0" smtClean="0"/>
          </a:p>
          <a:p>
            <a:r>
              <a:rPr kumimoji="1" lang="ja-JP" altLang="en-US" dirty="0" smtClean="0"/>
              <a:t>この困難は原則として多目的最適化問題を解決する際に荷重しているアプローチに直面していた困難と同様です。</a:t>
            </a:r>
          </a:p>
          <a:p>
            <a:endParaRPr kumimoji="1" lang="ja-JP" altLang="en-US" dirty="0" smtClean="0"/>
          </a:p>
          <a:p>
            <a:r>
              <a:rPr kumimoji="1" lang="ja-JP" altLang="en-US" dirty="0" smtClean="0"/>
              <a:t>私たちは中で、より早く任意のウェイトベクトルが非凸と凸状検索スペース問題さえの特定のパレート</a:t>
            </a:r>
            <a:r>
              <a:rPr kumimoji="1" lang="en-US" altLang="ja-JP" dirty="0" smtClean="0"/>
              <a:t>-</a:t>
            </a:r>
            <a:r>
              <a:rPr kumimoji="1" lang="ja-JP" altLang="en-US" dirty="0" smtClean="0"/>
              <a:t>最適解に導かないかもしれない第</a:t>
            </a:r>
            <a:r>
              <a:rPr kumimoji="1" lang="en-US" altLang="ja-JP" dirty="0" smtClean="0"/>
              <a:t>3</a:t>
            </a:r>
            <a:r>
              <a:rPr kumimoji="1" lang="ja-JP" altLang="en-US" dirty="0" smtClean="0"/>
              <a:t>章について議論しました。</a:t>
            </a:r>
          </a:p>
          <a:p>
            <a:endParaRPr kumimoji="1" lang="ja-JP" altLang="en-US" dirty="0" smtClean="0"/>
          </a:p>
          <a:p>
            <a:r>
              <a:rPr kumimoji="1" lang="ja-JP" altLang="en-US" dirty="0" smtClean="0"/>
              <a:t>ただ一つの目的最適化のための規制取り扱いのためのペナルティ関数アプローチと多目的最適化のための荷重しているアプローチとの上の関係と共に、私たちは、ペナルティ関数のユーザがなぜ本当の強制的な最小限を見つけることにおけるアプローチ表面苦労を基礎づけたかを説明できます。</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24</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7500" lnSpcReduction="20000"/>
          </a:bodyPr>
          <a:lstStyle/>
          <a:p>
            <a:r>
              <a:rPr kumimoji="1" lang="en-US" altLang="ja-JP" dirty="0" smtClean="0"/>
              <a:t>///</a:t>
            </a:r>
          </a:p>
          <a:p>
            <a:r>
              <a:rPr kumimoji="1" lang="ja-JP" altLang="en-US" dirty="0" smtClean="0"/>
              <a:t>パレートベースの多目的最適化方法の有用性で、条件付き最適化問題を解決する際にこれらを使用する多くの利点が存在しています、以下の通りです</a:t>
            </a:r>
            <a:r>
              <a:rPr kumimoji="1" lang="en-US" altLang="ja-JP" dirty="0" smtClean="0"/>
              <a:t>:</a:t>
            </a:r>
          </a:p>
          <a:p>
            <a:endParaRPr kumimoji="1" lang="en-US" altLang="ja-JP" dirty="0" smtClean="0"/>
          </a:p>
          <a:p>
            <a:r>
              <a:rPr kumimoji="1" lang="en-US" altLang="ja-JP" dirty="0" smtClean="0"/>
              <a:t>1.</a:t>
            </a:r>
            <a:r>
              <a:rPr kumimoji="1" lang="ja-JP" altLang="en-US" dirty="0" smtClean="0"/>
              <a:t>自然な方法で規制取り扱い問題を解決できます。</a:t>
            </a:r>
          </a:p>
          <a:p>
            <a:r>
              <a:rPr kumimoji="1" lang="ja-JP" altLang="en-US" dirty="0" smtClean="0"/>
              <a:t>罰せられた目的関数</a:t>
            </a:r>
            <a:r>
              <a:rPr kumimoji="1" lang="en-US" altLang="ja-JP" dirty="0" smtClean="0"/>
              <a:t>P(x</a:t>
            </a:r>
            <a:r>
              <a:rPr kumimoji="1" lang="ja-JP" altLang="en-US" dirty="0" err="1" smtClean="0"/>
              <a:t>、</a:t>
            </a:r>
            <a:r>
              <a:rPr kumimoji="1" lang="en-US" altLang="ja-JP" dirty="0" smtClean="0"/>
              <a:t>R</a:t>
            </a:r>
            <a:r>
              <a:rPr kumimoji="1" lang="ja-JP" altLang="en-US" dirty="0" err="1" smtClean="0"/>
              <a:t>、</a:t>
            </a:r>
            <a:r>
              <a:rPr kumimoji="1" lang="en-US" altLang="ja-JP" dirty="0" smtClean="0"/>
              <a:t>r)</a:t>
            </a:r>
            <a:r>
              <a:rPr kumimoji="1" lang="ja-JP" altLang="en-US" dirty="0" smtClean="0"/>
              <a:t>のどんな人工の定式化も必要ではありません。</a:t>
            </a:r>
          </a:p>
          <a:p>
            <a:endParaRPr kumimoji="1" lang="ja-JP" altLang="en-US" dirty="0" smtClean="0"/>
          </a:p>
          <a:p>
            <a:r>
              <a:rPr kumimoji="1" lang="en-US" altLang="ja-JP" dirty="0" smtClean="0"/>
              <a:t>2.</a:t>
            </a:r>
            <a:r>
              <a:rPr kumimoji="1" lang="ja-JP" altLang="en-US" dirty="0" smtClean="0"/>
              <a:t>どんなペナルティパラメタ</a:t>
            </a:r>
            <a:r>
              <a:rPr kumimoji="1" lang="en-US" altLang="ja-JP" dirty="0" smtClean="0"/>
              <a:t>(R</a:t>
            </a:r>
            <a:r>
              <a:rPr kumimoji="1" lang="ja-JP" altLang="en-US" dirty="0" err="1" smtClean="0"/>
              <a:t>、</a:t>
            </a:r>
            <a:r>
              <a:rPr kumimoji="1" lang="en-US" altLang="ja-JP" dirty="0" smtClean="0"/>
              <a:t>r)</a:t>
            </a:r>
            <a:r>
              <a:rPr kumimoji="1" lang="ja-JP" altLang="en-US" dirty="0" smtClean="0"/>
              <a:t>の必要も全くありません。</a:t>
            </a:r>
          </a:p>
          <a:p>
            <a:r>
              <a:rPr kumimoji="1" lang="ja-JP" altLang="en-US" dirty="0" smtClean="0"/>
              <a:t>これで、アプローチはユーザが非主観的になるでしょう。</a:t>
            </a:r>
          </a:p>
          <a:p>
            <a:endParaRPr kumimoji="1" lang="ja-JP" altLang="en-US" dirty="0" smtClean="0"/>
          </a:p>
          <a:p>
            <a:r>
              <a:rPr kumimoji="1" lang="en-US" altLang="ja-JP" dirty="0" smtClean="0"/>
              <a:t>3.</a:t>
            </a:r>
            <a:r>
              <a:rPr kumimoji="1" lang="ja-JP" altLang="en-US" dirty="0" smtClean="0"/>
              <a:t>多くの本当の世界問題では、規制は決して</a:t>
            </a:r>
            <a:r>
              <a:rPr kumimoji="1" lang="en-US" altLang="ja-JP" dirty="0" smtClean="0"/>
              <a:t>'</a:t>
            </a:r>
            <a:r>
              <a:rPr kumimoji="1" lang="ja-JP" altLang="en-US" dirty="0" smtClean="0"/>
              <a:t>困難ではありません</a:t>
            </a:r>
            <a:r>
              <a:rPr kumimoji="1" lang="en-US" altLang="ja-JP" dirty="0" smtClean="0"/>
              <a:t>'</a:t>
            </a:r>
            <a:r>
              <a:rPr kumimoji="1" lang="ja-JP" altLang="en-US" dirty="0" err="1" smtClean="0"/>
              <a:t>、</a:t>
            </a:r>
            <a:r>
              <a:rPr kumimoji="1" lang="ja-JP" altLang="en-US" dirty="0" smtClean="0"/>
              <a:t>すなわち、かなりの利得が目的関数にあれば、まだ許されている制約違反がある解決策を考えることができます。</a:t>
            </a:r>
          </a:p>
          <a:p>
            <a:r>
              <a:rPr kumimoji="1" lang="ja-JP" altLang="en-US" dirty="0" smtClean="0"/>
              <a:t>パレート</a:t>
            </a:r>
            <a:r>
              <a:rPr kumimoji="1" lang="en-US" altLang="ja-JP" dirty="0" smtClean="0"/>
              <a:t>-</a:t>
            </a:r>
            <a:r>
              <a:rPr kumimoji="1" lang="ja-JP" altLang="en-US" dirty="0" smtClean="0"/>
              <a:t>最適解以来、</a:t>
            </a:r>
            <a:r>
              <a:rPr kumimoji="1" lang="en-US" altLang="ja-JP" dirty="0" smtClean="0"/>
              <a:t>(equation8.65)</a:t>
            </a:r>
            <a:r>
              <a:rPr kumimoji="1" lang="ja-JP" altLang="en-US" dirty="0" smtClean="0"/>
              <a:t>が下にトラッド解決策を含むだろうことにおけるそれぞれわずかに</a:t>
            </a:r>
            <a:r>
              <a:rPr kumimoji="1" lang="ja-JP" altLang="en-US" dirty="0" err="1" smtClean="0"/>
              <a:t>か</a:t>
            </a:r>
            <a:r>
              <a:rPr kumimoji="1" lang="ja-JP" altLang="en-US" dirty="0" smtClean="0"/>
              <a:t>大きい範囲に従った規制、得られた非支配されたセットに違反する解決策を含む結果として起こるマルチ目的問題に対応するセットは</a:t>
            </a:r>
            <a:r>
              <a:rPr kumimoji="1" lang="en-US" altLang="ja-JP" dirty="0" smtClean="0"/>
              <a:t>'</a:t>
            </a:r>
            <a:r>
              <a:rPr kumimoji="1" lang="ja-JP" altLang="en-US" dirty="0" smtClean="0"/>
              <a:t>柔らかい</a:t>
            </a:r>
            <a:r>
              <a:rPr kumimoji="1" lang="en-US" altLang="ja-JP" dirty="0" smtClean="0"/>
              <a:t>'</a:t>
            </a:r>
            <a:r>
              <a:rPr kumimoji="1" lang="ja-JP" altLang="en-US" dirty="0" smtClean="0"/>
              <a:t>規制に関する問題に対応する解決策を含むでしょう。</a:t>
            </a:r>
          </a:p>
          <a:p>
            <a:r>
              <a:rPr kumimoji="1" lang="ja-JP" altLang="en-US" dirty="0" smtClean="0"/>
              <a:t>上の</a:t>
            </a:r>
            <a:r>
              <a:rPr kumimoji="1" lang="en-US" altLang="ja-JP" dirty="0" smtClean="0"/>
              <a:t>Figure264</a:t>
            </a:r>
            <a:r>
              <a:rPr kumimoji="1" lang="ja-JP" altLang="en-US" dirty="0" smtClean="0"/>
              <a:t>が兵士の</a:t>
            </a:r>
            <a:r>
              <a:rPr kumimoji="1" lang="en-US" altLang="ja-JP" dirty="0" smtClean="0"/>
              <a:t>(x)&lt;</a:t>
            </a:r>
            <a:r>
              <a:rPr kumimoji="1" lang="en-US" altLang="ja-JP" dirty="0" err="1" smtClean="0"/>
              <a:t>Ru</a:t>
            </a:r>
            <a:r>
              <a:rPr kumimoji="1" lang="ja-JP" altLang="en-US" dirty="0" smtClean="0"/>
              <a:t>であればそれを示している、</a:t>
            </a:r>
            <a:r>
              <a:rPr kumimoji="1" lang="en-US" altLang="ja-JP" dirty="0" smtClean="0"/>
              <a:t>-</a:t>
            </a:r>
            <a:r>
              <a:rPr kumimoji="1" lang="ja-JP" altLang="en-US" dirty="0" err="1" smtClean="0"/>
              <a:t>、</a:t>
            </a:r>
            <a:r>
              <a:rPr kumimoji="1" lang="en-US" altLang="ja-JP" dirty="0" smtClean="0"/>
              <a:t>(e)</a:t>
            </a:r>
            <a:r>
              <a:rPr kumimoji="1" lang="ja-JP" altLang="en-US" dirty="0" err="1" smtClean="0"/>
              <a:t>、</a:t>
            </a:r>
            <a:r>
              <a:rPr kumimoji="1" lang="en-US" altLang="ja-JP" dirty="0" smtClean="0"/>
              <a:t>(</a:t>
            </a:r>
            <a:r>
              <a:rPr kumimoji="1" lang="en-US" altLang="ja-JP" dirty="0" err="1" smtClean="0"/>
              <a:t>hk</a:t>
            </a:r>
            <a:r>
              <a:rPr kumimoji="1" lang="en-US" altLang="ja-JP" dirty="0" smtClean="0"/>
              <a:t>(x)&lt;</a:t>
            </a:r>
            <a:r>
              <a:rPr kumimoji="1" lang="en-US" altLang="ja-JP" dirty="0" err="1" smtClean="0"/>
              <a:t>Ru</a:t>
            </a:r>
            <a:r>
              <a:rPr kumimoji="1" lang="ja-JP" altLang="en-US" dirty="0" err="1" smtClean="0"/>
              <a:t>、</a:t>
            </a:r>
            <a:r>
              <a:rPr kumimoji="1" lang="en-US" altLang="ja-JP" dirty="0" smtClean="0"/>
              <a:t>-</a:t>
            </a:r>
            <a:r>
              <a:rPr kumimoji="1" lang="ja-JP" altLang="en-US" dirty="0" err="1" smtClean="0"/>
              <a:t>、</a:t>
            </a:r>
            <a:r>
              <a:rPr kumimoji="1" lang="en-US" altLang="ja-JP" dirty="0" smtClean="0"/>
              <a:t>(e))</a:t>
            </a:r>
            <a:r>
              <a:rPr kumimoji="1" lang="ja-JP" altLang="en-US" dirty="0" smtClean="0"/>
              <a:t>は許容されて、ユーザにとって、領域</a:t>
            </a:r>
            <a:r>
              <a:rPr kumimoji="1" lang="en-US" altLang="ja-JP" dirty="0" smtClean="0"/>
              <a:t>AB</a:t>
            </a:r>
            <a:r>
              <a:rPr kumimoji="1" lang="ja-JP" altLang="en-US" dirty="0" smtClean="0"/>
              <a:t>の中のすべての解決策が興味深いでしょう。</a:t>
            </a:r>
          </a:p>
          <a:p>
            <a:r>
              <a:rPr kumimoji="1" lang="ja-JP" altLang="en-US" dirty="0" smtClean="0"/>
              <a:t>目的関数値が</a:t>
            </a:r>
            <a:r>
              <a:rPr kumimoji="1" lang="en-US" altLang="ja-JP" dirty="0" smtClean="0"/>
              <a:t>b</a:t>
            </a:r>
            <a:r>
              <a:rPr kumimoji="1" lang="ja-JP" altLang="en-US" dirty="0" smtClean="0"/>
              <a:t>に向かって単調に向上するので、解決策</a:t>
            </a:r>
            <a:r>
              <a:rPr kumimoji="1" lang="en-US" altLang="ja-JP" dirty="0" smtClean="0"/>
              <a:t>B</a:t>
            </a:r>
            <a:r>
              <a:rPr kumimoji="1" lang="ja-JP" altLang="en-US" dirty="0" smtClean="0"/>
              <a:t>は好まれるでしょう。</a:t>
            </a:r>
          </a:p>
          <a:p>
            <a:r>
              <a:rPr kumimoji="1" lang="ja-JP" altLang="en-US" dirty="0" smtClean="0"/>
              <a:t>重要なことは、パレート最適の前部で</a:t>
            </a:r>
            <a:r>
              <a:rPr kumimoji="1" lang="en-US" altLang="ja-JP" dirty="0" smtClean="0"/>
              <a:t>MOEA</a:t>
            </a:r>
            <a:r>
              <a:rPr kumimoji="1" lang="ja-JP" altLang="en-US" dirty="0" smtClean="0"/>
              <a:t>を使用することによって多くの解決策を見つけることができるので、そのようなポスト最適意志決定が複数の最適解があるとき行うのにおいて可能であるということです。</a:t>
            </a:r>
            <a:endParaRPr kumimoji="1" lang="en-US" altLang="ja-JP" dirty="0" smtClean="0"/>
          </a:p>
          <a:p>
            <a:r>
              <a:rPr kumimoji="1" lang="ja-JP" altLang="en-US" dirty="0" smtClean="0"/>
              <a:t>複数の規制が存在するとき、同様の現象は</a:t>
            </a:r>
            <a:r>
              <a:rPr kumimoji="1" lang="en-US" altLang="ja-JP" dirty="0" smtClean="0"/>
              <a:t>2</a:t>
            </a:r>
            <a:r>
              <a:rPr kumimoji="1" lang="ja-JP" altLang="en-US" dirty="0" smtClean="0"/>
              <a:t>以上の寸法で起こります。</a:t>
            </a:r>
          </a:p>
          <a:p>
            <a:endParaRPr kumimoji="1" lang="ja-JP" altLang="en-US" dirty="0" smtClean="0"/>
          </a:p>
          <a:p>
            <a:r>
              <a:rPr kumimoji="1" lang="en-US" altLang="ja-JP" dirty="0" smtClean="0"/>
              <a:t>///</a:t>
            </a:r>
          </a:p>
          <a:p>
            <a:r>
              <a:rPr kumimoji="1" lang="ja-JP" altLang="en-US" dirty="0" smtClean="0"/>
              <a:t>また、複雑さ</a:t>
            </a:r>
            <a:r>
              <a:rPr kumimoji="1" lang="en-US" altLang="ja-JP" dirty="0" smtClean="0"/>
              <a:t>(</a:t>
            </a:r>
            <a:r>
              <a:rPr kumimoji="1" lang="ja-JP" altLang="en-US" dirty="0" smtClean="0"/>
              <a:t>最悪の場合は</a:t>
            </a:r>
            <a:r>
              <a:rPr kumimoji="1" lang="en-US" altLang="ja-JP" dirty="0" smtClean="0"/>
              <a:t>)</a:t>
            </a:r>
            <a:r>
              <a:rPr kumimoji="1" lang="ja-JP" altLang="en-US" dirty="0" smtClean="0"/>
              <a:t>が目的の数に直線的に</a:t>
            </a:r>
            <a:r>
              <a:rPr kumimoji="1" lang="en-US" altLang="ja-JP" dirty="0" smtClean="0"/>
              <a:t>2</a:t>
            </a:r>
            <a:r>
              <a:rPr kumimoji="1" lang="ja-JP" altLang="en-US" dirty="0" smtClean="0"/>
              <a:t>つ以上の目的を持つことにおける解決している問題により早く議論した</a:t>
            </a:r>
            <a:r>
              <a:rPr kumimoji="1" lang="en-US" altLang="ja-JP" dirty="0" smtClean="0"/>
              <a:t>MOEAs</a:t>
            </a:r>
            <a:r>
              <a:rPr kumimoji="1" lang="ja-JP" altLang="en-US" dirty="0" smtClean="0"/>
              <a:t>の大部分を使用できるので、そのような計算は実用的です。</a:t>
            </a:r>
          </a:p>
          <a:p>
            <a:endParaRPr kumimoji="1" lang="ja-JP" altLang="en-US" dirty="0" smtClean="0"/>
          </a:p>
          <a:p>
            <a:r>
              <a:rPr kumimoji="1" lang="ja-JP" altLang="en-US" dirty="0" smtClean="0"/>
              <a:t>しかしながら、非常に多くの規制に、すべての規制が、別々の目的関数であるとみなされる必要があるのは、必要ではありません。</a:t>
            </a:r>
          </a:p>
          <a:p>
            <a:endParaRPr kumimoji="1" lang="ja-JP" altLang="en-US" dirty="0" smtClean="0"/>
          </a:p>
          <a:p>
            <a:r>
              <a:rPr kumimoji="1" lang="ja-JP" altLang="en-US" dirty="0" smtClean="0"/>
              <a:t>規制としていわゆる困難な規制を使用できますが、追加目的として柔らかい規制を扱うことができます。</a:t>
            </a:r>
          </a:p>
          <a:p>
            <a:endParaRPr kumimoji="1" lang="ja-JP" altLang="en-US" dirty="0" smtClean="0"/>
          </a:p>
          <a:p>
            <a:r>
              <a:rPr kumimoji="1" lang="ja-JP" altLang="en-US" dirty="0" smtClean="0"/>
              <a:t>理想的に、強制的な最小限で活発な</a:t>
            </a:r>
            <a:r>
              <a:rPr kumimoji="1" lang="en-US" altLang="ja-JP" dirty="0" smtClean="0"/>
              <a:t>(</a:t>
            </a:r>
            <a:r>
              <a:rPr kumimoji="1" lang="ja-JP" altLang="en-US" dirty="0" smtClean="0"/>
              <a:t>デビューする人、</a:t>
            </a:r>
            <a:r>
              <a:rPr kumimoji="1" lang="en-US" altLang="ja-JP" dirty="0" smtClean="0"/>
              <a:t>1995)</a:t>
            </a:r>
            <a:r>
              <a:rPr kumimoji="1" lang="ja-JP" altLang="en-US" dirty="0" smtClean="0"/>
              <a:t>規制は目的であるとみなされるかもしれません、制約つき最適解の、より近くで解決策を見つけるために。</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25</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0000" lnSpcReduction="20000"/>
          </a:bodyPr>
          <a:lstStyle/>
          <a:p>
            <a:r>
              <a:rPr kumimoji="1" lang="ja-JP" altLang="en-US" dirty="0" smtClean="0"/>
              <a:t>強制的な単一の</a:t>
            </a:r>
            <a:r>
              <a:rPr kumimoji="1" lang="en-US" altLang="ja-JP" dirty="0" smtClean="0"/>
              <a:t>0bjective</a:t>
            </a:r>
            <a:r>
              <a:rPr kumimoji="1" lang="ja-JP" altLang="en-US" dirty="0" smtClean="0"/>
              <a:t>最適化のための偏っている</a:t>
            </a:r>
            <a:r>
              <a:rPr kumimoji="1" lang="en-US" altLang="ja-JP" dirty="0" smtClean="0"/>
              <a:t>MOEA</a:t>
            </a:r>
          </a:p>
          <a:p>
            <a:endParaRPr kumimoji="1" lang="en-US" altLang="ja-JP" dirty="0" smtClean="0"/>
          </a:p>
          <a:p>
            <a:r>
              <a:rPr kumimoji="1" lang="ja-JP" altLang="en-US" dirty="0" smtClean="0"/>
              <a:t>それはパレート最適集合の端で多目的最適化問題の定式化を使用することによって、私たちがそうしなければならない解決策に興味を持つことにおける条件付き最適化問題を偏った状態ですなわち、すべての制約違反が小さい領域に向かって解決するために上の議論からそれをクリアすることです。</a:t>
            </a:r>
            <a:endParaRPr kumimoji="1" lang="en-US" altLang="ja-JP" dirty="0" smtClean="0"/>
          </a:p>
          <a:p>
            <a:r>
              <a:rPr kumimoji="1" lang="en-US" altLang="ja-JP" dirty="0" smtClean="0"/>
              <a:t>//</a:t>
            </a:r>
            <a:r>
              <a:rPr kumimoji="1" lang="ja-JP" altLang="en-US" dirty="0" smtClean="0"/>
              <a:t>上の議論から明らかになったことは，多目的最適化問題の定式化をつかって制約最適化問題を解くためには，パレート最適集合の端の方，すなわち制約違反が小さくなる領域の方にバイアスをかけた解に着目することです。</a:t>
            </a:r>
          </a:p>
          <a:p>
            <a:endParaRPr kumimoji="1" lang="ja-JP" altLang="en-US" dirty="0" smtClean="0"/>
          </a:p>
          <a:p>
            <a:r>
              <a:rPr kumimoji="1" lang="ja-JP" altLang="en-US" dirty="0" smtClean="0"/>
              <a:t>したがって、私たちは、パレート</a:t>
            </a:r>
            <a:r>
              <a:rPr kumimoji="1" lang="en-US" altLang="ja-JP" dirty="0" smtClean="0"/>
              <a:t>-</a:t>
            </a:r>
            <a:r>
              <a:rPr kumimoji="1" lang="ja-JP" altLang="en-US" dirty="0" smtClean="0"/>
              <a:t>最適解を見つける際に事前に定義されたバイアスを紹介するアルゴリズムを使用する必要があります。</a:t>
            </a:r>
          </a:p>
          <a:p>
            <a:endParaRPr kumimoji="1" lang="ja-JP" altLang="en-US" dirty="0" smtClean="0"/>
          </a:p>
          <a:p>
            <a:r>
              <a:rPr kumimoji="1" lang="ja-JP" altLang="en-US" dirty="0" smtClean="0"/>
              <a:t>セクション</a:t>
            </a:r>
            <a:r>
              <a:rPr kumimoji="1" lang="en-US" altLang="ja-JP" dirty="0" smtClean="0"/>
              <a:t>8.6</a:t>
            </a:r>
            <a:r>
              <a:rPr kumimoji="1" lang="ja-JP" altLang="en-US" dirty="0" smtClean="0"/>
              <a:t>上では、私たちが、</a:t>
            </a:r>
            <a:r>
              <a:rPr kumimoji="1" lang="en-US" altLang="ja-JP" dirty="0" smtClean="0"/>
              <a:t>MOEAs</a:t>
            </a:r>
            <a:r>
              <a:rPr kumimoji="1" lang="ja-JP" altLang="en-US" dirty="0" smtClean="0"/>
              <a:t>がこのまさしくそのタスクを達成するのを可能にするために多くのアプローチについて概説しました。</a:t>
            </a:r>
          </a:p>
          <a:p>
            <a:endParaRPr kumimoji="1" lang="ja-JP" altLang="en-US" dirty="0" smtClean="0"/>
          </a:p>
          <a:p>
            <a:r>
              <a:rPr kumimoji="1" lang="ja-JP" altLang="en-US" dirty="0" smtClean="0"/>
              <a:t>パレート</a:t>
            </a:r>
            <a:r>
              <a:rPr kumimoji="1" lang="en-US" altLang="ja-JP" dirty="0" smtClean="0"/>
              <a:t>-</a:t>
            </a:r>
            <a:r>
              <a:rPr kumimoji="1" lang="ja-JP" altLang="en-US" dirty="0" smtClean="0"/>
              <a:t>最適領域の希望の端に向かって解決策の偏っている人口を見つけるのにそのようなテクニックの</a:t>
            </a:r>
            <a:r>
              <a:rPr kumimoji="1" lang="en-US" altLang="ja-JP" dirty="0" smtClean="0"/>
              <a:t>1</a:t>
            </a:r>
            <a:r>
              <a:rPr kumimoji="1" lang="ja-JP" altLang="en-US" dirty="0" err="1" smtClean="0"/>
              <a:t>つを</a:t>
            </a:r>
            <a:r>
              <a:rPr kumimoji="1" lang="ja-JP" altLang="en-US" dirty="0" smtClean="0"/>
              <a:t>使用できます。</a:t>
            </a:r>
          </a:p>
          <a:p>
            <a:endParaRPr kumimoji="1" lang="ja-JP" altLang="en-US" dirty="0" smtClean="0"/>
          </a:p>
          <a:p>
            <a:r>
              <a:rPr kumimoji="1" lang="ja-JP" altLang="en-US" dirty="0" smtClean="0"/>
              <a:t>このように、本当のパレート最適集合の残りと比較されたいつかが、希望の終わりの、より多くの解決策に見つけられるでしょう。</a:t>
            </a:r>
          </a:p>
          <a:p>
            <a:endParaRPr kumimoji="1" lang="ja-JP" altLang="en-US" dirty="0" smtClean="0"/>
          </a:p>
          <a:p>
            <a:endParaRPr kumimoji="1" lang="ja-JP" altLang="en-US" dirty="0" smtClean="0"/>
          </a:p>
          <a:p>
            <a:r>
              <a:rPr kumimoji="1" lang="ja-JP" altLang="en-US" dirty="0" smtClean="0"/>
              <a:t>別のアプローチは、個々のチャンピオン解決策に向かってパレート</a:t>
            </a:r>
            <a:r>
              <a:rPr kumimoji="1" lang="en-US" altLang="ja-JP" dirty="0" smtClean="0"/>
              <a:t>-</a:t>
            </a:r>
            <a:r>
              <a:rPr kumimoji="1" lang="ja-JP" altLang="en-US" dirty="0" smtClean="0"/>
              <a:t>最適解を見つける際に自然な偏見を持っている</a:t>
            </a:r>
            <a:r>
              <a:rPr kumimoji="1" lang="en-US" altLang="ja-JP" dirty="0" smtClean="0"/>
              <a:t>MOEA</a:t>
            </a:r>
            <a:r>
              <a:rPr kumimoji="1" lang="ja-JP" altLang="en-US" dirty="0" smtClean="0"/>
              <a:t>を使用するだろうことです。</a:t>
            </a:r>
          </a:p>
          <a:p>
            <a:endParaRPr kumimoji="1" lang="ja-JP" altLang="en-US" dirty="0" smtClean="0"/>
          </a:p>
          <a:p>
            <a:r>
              <a:rPr kumimoji="1" lang="ja-JP" altLang="en-US" dirty="0" smtClean="0"/>
              <a:t>私たちは、より早くセクション</a:t>
            </a:r>
            <a:r>
              <a:rPr kumimoji="1" lang="en-US" altLang="ja-JP" dirty="0" smtClean="0"/>
              <a:t>5.4</a:t>
            </a:r>
            <a:r>
              <a:rPr kumimoji="1" lang="ja-JP" altLang="en-US" dirty="0" smtClean="0"/>
              <a:t>でベガがタスクをするためのそのようなアルゴリズムの</a:t>
            </a:r>
            <a:r>
              <a:rPr kumimoji="1" lang="en-US" altLang="ja-JP" dirty="0" smtClean="0"/>
              <a:t>1</a:t>
            </a:r>
            <a:r>
              <a:rPr kumimoji="1" lang="ja-JP" altLang="en-US" dirty="0" err="1" smtClean="0"/>
              <a:t>つで</a:t>
            </a:r>
            <a:r>
              <a:rPr kumimoji="1" lang="ja-JP" altLang="en-US" dirty="0" smtClean="0"/>
              <a:t>あると考えました。</a:t>
            </a:r>
          </a:p>
          <a:p>
            <a:endParaRPr kumimoji="1" lang="ja-JP" altLang="en-US" dirty="0" smtClean="0"/>
          </a:p>
          <a:p>
            <a:r>
              <a:rPr kumimoji="1" lang="ja-JP" altLang="en-US" dirty="0" smtClean="0"/>
              <a:t>このアルゴリズムには、ほぼそれぞれの目的の最小の解決で解決策を見つける傾向があります。</a:t>
            </a:r>
          </a:p>
          <a:p>
            <a:endParaRPr kumimoji="1" lang="ja-JP" altLang="en-US" dirty="0" smtClean="0"/>
          </a:p>
          <a:p>
            <a:r>
              <a:rPr kumimoji="1" lang="ja-JP" altLang="en-US" dirty="0" smtClean="0"/>
              <a:t>また、いくつかの自由な最小の解決策</a:t>
            </a:r>
            <a:r>
              <a:rPr kumimoji="1" lang="en-US" altLang="ja-JP" dirty="0" smtClean="0"/>
              <a:t>(</a:t>
            </a:r>
            <a:r>
              <a:rPr kumimoji="1" lang="ja-JP" altLang="en-US" dirty="0" smtClean="0"/>
              <a:t>しばしばかなり実行不可能である</a:t>
            </a:r>
            <a:r>
              <a:rPr kumimoji="1" lang="en-US" altLang="ja-JP" dirty="0" smtClean="0"/>
              <a:t>)</a:t>
            </a:r>
            <a:r>
              <a:rPr kumimoji="1" lang="ja-JP" altLang="en-US" dirty="0" smtClean="0"/>
              <a:t>が、この手順を用いることによって、見つけられるかもしれませんが、私たちの利益のためがゼロの近くですべての規制を違反にする人口のその一部分にあるでしょう。</a:t>
            </a:r>
          </a:p>
          <a:p>
            <a:endParaRPr kumimoji="1" lang="ja-JP" altLang="en-US" dirty="0" smtClean="0"/>
          </a:p>
          <a:p>
            <a:r>
              <a:rPr kumimoji="1" lang="ja-JP" altLang="en-US" dirty="0" smtClean="0"/>
              <a:t>あるいはまた、私たちがバイアスを紹介するどの方法を知っているかので、ベガはテクニックに偏る変更された</a:t>
            </a:r>
            <a:r>
              <a:rPr kumimoji="1" lang="en-US" altLang="ja-JP" dirty="0" err="1" smtClean="0"/>
              <a:t>witha</a:t>
            </a:r>
            <a:r>
              <a:rPr kumimoji="1" lang="ja-JP" altLang="en-US" dirty="0" smtClean="0"/>
              <a:t>であるかもしれません。</a:t>
            </a:r>
          </a:p>
          <a:p>
            <a:endParaRPr kumimoji="1" lang="ja-JP" altLang="en-US" dirty="0" smtClean="0"/>
          </a:p>
          <a:p>
            <a:r>
              <a:rPr kumimoji="1" lang="ja-JP" altLang="en-US" dirty="0" smtClean="0"/>
              <a:t>例えば、各目的関数がある評価に等しい人口に対する比率を使用することの代わりに、元の目的関数</a:t>
            </a:r>
            <a:r>
              <a:rPr kumimoji="1" lang="en-US" altLang="ja-JP" dirty="0" smtClean="0"/>
              <a:t>f(x)</a:t>
            </a:r>
            <a:r>
              <a:rPr kumimoji="1" lang="ja-JP" altLang="en-US" dirty="0" smtClean="0"/>
              <a:t>で、よりわずかな割合を評価できます。</a:t>
            </a:r>
          </a:p>
          <a:p>
            <a:endParaRPr kumimoji="1" lang="ja-JP" altLang="en-US" dirty="0" smtClean="0"/>
          </a:p>
          <a:p>
            <a:r>
              <a:rPr kumimoji="1" lang="ja-JP" altLang="en-US" dirty="0" smtClean="0"/>
              <a:t>このように、制約違反を最小にするために、より多くの強調を与えるでしょう。</a:t>
            </a:r>
          </a:p>
          <a:p>
            <a:endParaRPr kumimoji="1" lang="ja-JP" altLang="en-US" dirty="0" smtClean="0"/>
          </a:p>
          <a:p>
            <a:r>
              <a:rPr kumimoji="1" lang="ja-JP" altLang="en-US" dirty="0" smtClean="0"/>
              <a:t>また、このような関係においては偏っている共有か誘導された優位のアプローチを適用できます。</a:t>
            </a:r>
          </a:p>
          <a:p>
            <a:endParaRPr kumimoji="1" lang="ja-JP" altLang="en-US" dirty="0" smtClean="0"/>
          </a:p>
          <a:p>
            <a:r>
              <a:rPr kumimoji="1" lang="ja-JP" altLang="en-US" dirty="0" smtClean="0"/>
              <a:t> </a:t>
            </a:r>
          </a:p>
          <a:p>
            <a:r>
              <a:rPr kumimoji="1" lang="ja-JP" altLang="en-US" dirty="0" smtClean="0"/>
              <a:t>以下では、同様の原則が満足に使用されるところに私たちは</a:t>
            </a:r>
            <a:r>
              <a:rPr kumimoji="1" lang="en-US" altLang="ja-JP" dirty="0" smtClean="0"/>
              <a:t>2</a:t>
            </a:r>
            <a:r>
              <a:rPr kumimoji="1" lang="ja-JP" altLang="en-US" dirty="0" err="1" smtClean="0"/>
              <a:t>つの</a:t>
            </a:r>
            <a:r>
              <a:rPr kumimoji="1" lang="ja-JP" altLang="en-US" dirty="0" smtClean="0"/>
              <a:t>異なった実現を提示します。</a:t>
            </a:r>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26</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32500" lnSpcReduction="20000"/>
          </a:bodyPr>
          <a:lstStyle/>
          <a:p>
            <a:r>
              <a:rPr kumimoji="1" lang="en-US" altLang="ja-JP" dirty="0" smtClean="0"/>
              <a:t>Surry</a:t>
            </a:r>
            <a:r>
              <a:rPr kumimoji="1" lang="ja-JP" altLang="en-US" dirty="0" err="1" smtClean="0"/>
              <a:t>、</a:t>
            </a:r>
            <a:r>
              <a:rPr kumimoji="1" lang="ja-JP" altLang="en-US" dirty="0" smtClean="0"/>
              <a:t>ラドクリフ、および</a:t>
            </a:r>
            <a:r>
              <a:rPr kumimoji="1" lang="en-US" altLang="ja-JP" dirty="0" err="1" smtClean="0"/>
              <a:t>boyd</a:t>
            </a:r>
            <a:r>
              <a:rPr kumimoji="1" lang="ja-JP" altLang="en-US" dirty="0" smtClean="0"/>
              <a:t>の</a:t>
            </a:r>
            <a:r>
              <a:rPr kumimoji="1" lang="en-US" altLang="ja-JP" dirty="0" err="1" smtClean="0"/>
              <a:t>COnstrained</a:t>
            </a:r>
            <a:r>
              <a:rPr kumimoji="1" lang="en-US" altLang="ja-JP" dirty="0" smtClean="0"/>
              <a:t> MOGA</a:t>
            </a:r>
          </a:p>
          <a:p>
            <a:endParaRPr kumimoji="1" lang="en-US" altLang="ja-JP" dirty="0" smtClean="0"/>
          </a:p>
          <a:p>
            <a:r>
              <a:rPr kumimoji="1" lang="ja-JP" altLang="en-US" dirty="0" smtClean="0"/>
              <a:t>この実現、</a:t>
            </a:r>
            <a:r>
              <a:rPr kumimoji="1" lang="en-US" altLang="ja-JP" dirty="0" smtClean="0"/>
              <a:t>(Surry ea </a:t>
            </a:r>
            <a:r>
              <a:rPr kumimoji="1" lang="en-US" altLang="ja-JP" dirty="0" err="1" smtClean="0"/>
              <a:t>aal</a:t>
            </a:r>
            <a:r>
              <a:rPr kumimoji="1" lang="ja-JP" altLang="en-US" dirty="0" err="1" smtClean="0"/>
              <a:t>、</a:t>
            </a:r>
            <a:r>
              <a:rPr kumimoji="1" lang="en-US" altLang="ja-JP" dirty="0" smtClean="0"/>
              <a:t>1995) </a:t>
            </a:r>
            <a:r>
              <a:rPr kumimoji="1" lang="ja-JP" altLang="en-US" dirty="0" smtClean="0"/>
              <a:t>また、目的関数値について計算することに加えた人口における各解決策は制約違反がないかどうかチェックされます。</a:t>
            </a:r>
          </a:p>
          <a:p>
            <a:endParaRPr kumimoji="1" lang="ja-JP" altLang="en-US" dirty="0" smtClean="0"/>
          </a:p>
          <a:p>
            <a:r>
              <a:rPr kumimoji="1" lang="ja-JP" altLang="en-US" dirty="0" smtClean="0"/>
              <a:t>制約違反があれば、量は注意されます。 さもなければ、値ゼロは制約違反として使用されます。</a:t>
            </a:r>
          </a:p>
          <a:p>
            <a:endParaRPr kumimoji="1" lang="ja-JP" altLang="en-US" dirty="0" smtClean="0"/>
          </a:p>
          <a:p>
            <a:r>
              <a:rPr kumimoji="1" lang="ja-JP" altLang="en-US" dirty="0" smtClean="0"/>
              <a:t>その後、非支配されたランキングに従って、人口は、制約違反だけの量を使用することによって、分類されます。</a:t>
            </a:r>
            <a:endParaRPr kumimoji="1" lang="en-US" altLang="ja-JP" dirty="0" smtClean="0"/>
          </a:p>
          <a:p>
            <a:r>
              <a:rPr kumimoji="1" lang="en-US" altLang="ja-JP" dirty="0" smtClean="0"/>
              <a:t>//</a:t>
            </a:r>
            <a:r>
              <a:rPr kumimoji="1" lang="ja-JP" altLang="en-US" dirty="0" smtClean="0"/>
              <a:t>母集団を制約違反値のみをつかった非支配ランキングによって分類</a:t>
            </a:r>
          </a:p>
          <a:p>
            <a:endParaRPr kumimoji="1" lang="ja-JP" altLang="en-US" dirty="0" smtClean="0"/>
          </a:p>
          <a:p>
            <a:r>
              <a:rPr kumimoji="1" lang="ja-JP" altLang="en-US" dirty="0" smtClean="0"/>
              <a:t>制約違反</a:t>
            </a:r>
            <a:r>
              <a:rPr kumimoji="1" lang="en-US" altLang="ja-JP" dirty="0" smtClean="0"/>
              <a:t>(C</a:t>
            </a:r>
            <a:r>
              <a:rPr kumimoji="1" lang="ja-JP" altLang="en-US" dirty="0" smtClean="0"/>
              <a:t>は</a:t>
            </a:r>
            <a:r>
              <a:rPr kumimoji="1" lang="en-US" altLang="ja-JP" dirty="0" smtClean="0"/>
              <a:t>J+K</a:t>
            </a:r>
            <a:r>
              <a:rPr kumimoji="1" lang="ja-JP" altLang="en-US" dirty="0" smtClean="0"/>
              <a:t>と等しい</a:t>
            </a:r>
            <a:r>
              <a:rPr kumimoji="1" lang="en-US" altLang="ja-JP" dirty="0" smtClean="0"/>
              <a:t>)</a:t>
            </a:r>
            <a:r>
              <a:rPr kumimoji="1" lang="ja-JP" altLang="en-US" dirty="0" err="1" smtClean="0"/>
              <a:t>、</a:t>
            </a:r>
            <a:r>
              <a:rPr kumimoji="1" lang="en-US" altLang="ja-JP" dirty="0" err="1" smtClean="0"/>
              <a:t>i</a:t>
            </a:r>
            <a:r>
              <a:rPr kumimoji="1" lang="ja-JP" altLang="en-US" dirty="0" smtClean="0"/>
              <a:t>が割り当てられるそれぞれの解決策の</a:t>
            </a:r>
            <a:r>
              <a:rPr kumimoji="1" lang="en-US" altLang="ja-JP" dirty="0" smtClean="0"/>
              <a:t>C</a:t>
            </a:r>
            <a:r>
              <a:rPr kumimoji="1" lang="ja-JP" altLang="en-US" dirty="0" smtClean="0"/>
              <a:t>次元のスペースでは、いくつの解決策に基づくランク</a:t>
            </a:r>
            <a:r>
              <a:rPr kumimoji="1" lang="en-US" altLang="ja-JP" dirty="0" err="1" smtClean="0"/>
              <a:t>ri</a:t>
            </a:r>
            <a:r>
              <a:rPr kumimoji="1" lang="ja-JP" altLang="en-US" dirty="0" smtClean="0"/>
              <a:t>はそれを支配しています。</a:t>
            </a:r>
          </a:p>
          <a:p>
            <a:endParaRPr kumimoji="1" lang="ja-JP" altLang="en-US" dirty="0" smtClean="0"/>
          </a:p>
          <a:p>
            <a:r>
              <a:rPr kumimoji="1" lang="en-US" altLang="ja-JP" dirty="0" smtClean="0"/>
              <a:t>C</a:t>
            </a:r>
            <a:r>
              <a:rPr kumimoji="1" lang="ja-JP" altLang="en-US" dirty="0" smtClean="0"/>
              <a:t>制約違反がありますが、パレート</a:t>
            </a:r>
            <a:r>
              <a:rPr kumimoji="1" lang="en-US" altLang="ja-JP" dirty="0" smtClean="0"/>
              <a:t>-</a:t>
            </a:r>
            <a:r>
              <a:rPr kumimoji="1" lang="ja-JP" altLang="en-US" dirty="0" smtClean="0"/>
              <a:t>ランキングが総合的な制約違反のレベルを定義する一変量の測定基準を作成することに注意するのは、おもしろいです。</a:t>
            </a:r>
          </a:p>
          <a:p>
            <a:endParaRPr kumimoji="1" lang="ja-JP" altLang="en-US" dirty="0" smtClean="0"/>
          </a:p>
          <a:p>
            <a:r>
              <a:rPr kumimoji="1" lang="ja-JP" altLang="en-US" dirty="0" smtClean="0"/>
              <a:t>したがって、</a:t>
            </a:r>
            <a:r>
              <a:rPr kumimoji="1" lang="en-US" altLang="ja-JP" dirty="0" smtClean="0"/>
              <a:t>2</a:t>
            </a:r>
            <a:r>
              <a:rPr kumimoji="1" lang="ja-JP" altLang="en-US" dirty="0" err="1" smtClean="0"/>
              <a:t>つの</a:t>
            </a:r>
            <a:r>
              <a:rPr kumimoji="1" lang="ja-JP" altLang="en-US" dirty="0" smtClean="0"/>
              <a:t>目的として元の目的関数</a:t>
            </a:r>
            <a:r>
              <a:rPr kumimoji="1" lang="en-US" altLang="ja-JP" dirty="0" err="1" smtClean="0"/>
              <a:t>fi</a:t>
            </a:r>
            <a:r>
              <a:rPr kumimoji="1" lang="ja-JP" altLang="en-US" dirty="0" smtClean="0"/>
              <a:t>と幹部の</a:t>
            </a:r>
            <a:r>
              <a:rPr kumimoji="1" lang="en-US" altLang="ja-JP" dirty="0" err="1" smtClean="0"/>
              <a:t>ri</a:t>
            </a:r>
            <a:r>
              <a:rPr kumimoji="1" lang="ja-JP" altLang="en-US" dirty="0" smtClean="0"/>
              <a:t>に関する</a:t>
            </a:r>
            <a:r>
              <a:rPr kumimoji="1" lang="en-US" altLang="ja-JP" dirty="0" smtClean="0"/>
              <a:t>2</a:t>
            </a:r>
            <a:r>
              <a:rPr kumimoji="1" lang="ja-JP" altLang="en-US" dirty="0" smtClean="0"/>
              <a:t>目的の最適化問題を構成するのは、十分です。</a:t>
            </a:r>
          </a:p>
          <a:p>
            <a:endParaRPr kumimoji="1" lang="ja-JP" altLang="en-US" dirty="0" smtClean="0"/>
          </a:p>
          <a:p>
            <a:r>
              <a:rPr kumimoji="1" lang="ja-JP" altLang="en-US" dirty="0" smtClean="0"/>
              <a:t>図</a:t>
            </a:r>
            <a:r>
              <a:rPr kumimoji="1" lang="en-US" altLang="ja-JP" dirty="0" smtClean="0"/>
              <a:t>265</a:t>
            </a:r>
            <a:r>
              <a:rPr kumimoji="1" lang="ja-JP" altLang="en-US" dirty="0" smtClean="0"/>
              <a:t>は制約違反スペース</a:t>
            </a:r>
            <a:r>
              <a:rPr kumimoji="1" lang="en-US" altLang="ja-JP" dirty="0" smtClean="0"/>
              <a:t>(CV1</a:t>
            </a:r>
            <a:r>
              <a:rPr kumimoji="1" lang="ja-JP" altLang="en-US" dirty="0" smtClean="0"/>
              <a:t>と</a:t>
            </a:r>
            <a:r>
              <a:rPr kumimoji="1" lang="en-US" altLang="ja-JP" dirty="0" smtClean="0"/>
              <a:t>CV2)</a:t>
            </a:r>
            <a:r>
              <a:rPr kumimoji="1" lang="ja-JP" altLang="en-US" dirty="0" smtClean="0"/>
              <a:t>とそれらの対応するパレート</a:t>
            </a:r>
            <a:r>
              <a:rPr kumimoji="1" lang="en-US" altLang="ja-JP" dirty="0" smtClean="0"/>
              <a:t>-</a:t>
            </a:r>
            <a:r>
              <a:rPr kumimoji="1" lang="ja-JP" altLang="en-US" dirty="0" smtClean="0"/>
              <a:t>ランキングにおける解決策を示しています。</a:t>
            </a:r>
          </a:p>
          <a:p>
            <a:endParaRPr kumimoji="1" lang="ja-JP" altLang="en-US" dirty="0" smtClean="0"/>
          </a:p>
          <a:p>
            <a:r>
              <a:rPr kumimoji="1" lang="ja-JP" altLang="en-US" dirty="0" smtClean="0"/>
              <a:t>ソリューションの</a:t>
            </a:r>
            <a:r>
              <a:rPr kumimoji="1" lang="en-US" altLang="ja-JP" dirty="0" smtClean="0"/>
              <a:t>A</a:t>
            </a:r>
            <a:r>
              <a:rPr kumimoji="1" lang="ja-JP" altLang="en-US" dirty="0" smtClean="0"/>
              <a:t>から</a:t>
            </a:r>
            <a:r>
              <a:rPr kumimoji="1" lang="en-US" altLang="ja-JP" dirty="0" smtClean="0"/>
              <a:t>E</a:t>
            </a:r>
            <a:r>
              <a:rPr kumimoji="1" lang="ja-JP" altLang="en-US" dirty="0" smtClean="0"/>
              <a:t>は実行不可能ですが、解決策</a:t>
            </a:r>
            <a:r>
              <a:rPr kumimoji="1" lang="en-US" altLang="ja-JP" dirty="0" smtClean="0"/>
              <a:t>F</a:t>
            </a:r>
            <a:r>
              <a:rPr kumimoji="1" lang="ja-JP" altLang="en-US" dirty="0" smtClean="0"/>
              <a:t>は可能です。</a:t>
            </a:r>
          </a:p>
          <a:p>
            <a:endParaRPr kumimoji="1" lang="ja-JP" altLang="en-US" dirty="0" smtClean="0"/>
          </a:p>
          <a:p>
            <a:r>
              <a:rPr kumimoji="1" lang="ja-JP" altLang="en-US" dirty="0" smtClean="0"/>
              <a:t>制約違反スペースの</a:t>
            </a:r>
            <a:r>
              <a:rPr kumimoji="1" lang="en-US" altLang="ja-JP" dirty="0" smtClean="0"/>
              <a:t>2</a:t>
            </a:r>
            <a:r>
              <a:rPr kumimoji="1" lang="ja-JP" altLang="en-US" dirty="0" err="1" smtClean="0"/>
              <a:t>つの</a:t>
            </a:r>
            <a:r>
              <a:rPr kumimoji="1" lang="ja-JP" altLang="en-US" dirty="0" smtClean="0"/>
              <a:t>解決策</a:t>
            </a:r>
            <a:r>
              <a:rPr kumimoji="1" lang="en-US" altLang="ja-JP" dirty="0" smtClean="0"/>
              <a:t>(</a:t>
            </a:r>
            <a:r>
              <a:rPr kumimoji="1" lang="ja-JP" altLang="en-US" dirty="0" smtClean="0"/>
              <a:t>解決策</a:t>
            </a:r>
            <a:r>
              <a:rPr kumimoji="1" lang="en-US" altLang="ja-JP" dirty="0" smtClean="0"/>
              <a:t>B</a:t>
            </a:r>
            <a:r>
              <a:rPr kumimoji="1" lang="ja-JP" altLang="en-US" dirty="0" smtClean="0"/>
              <a:t>と</a:t>
            </a:r>
            <a:r>
              <a:rPr kumimoji="1" lang="en-US" altLang="ja-JP" dirty="0" smtClean="0"/>
              <a:t>F)</a:t>
            </a:r>
            <a:r>
              <a:rPr kumimoji="1" lang="ja-JP" altLang="en-US" dirty="0" smtClean="0"/>
              <a:t>によってソリューション</a:t>
            </a:r>
            <a:r>
              <a:rPr kumimoji="1" lang="en-US" altLang="ja-JP" dirty="0" smtClean="0"/>
              <a:t>C</a:t>
            </a:r>
            <a:r>
              <a:rPr kumimoji="1" lang="ja-JP" altLang="en-US" dirty="0" smtClean="0"/>
              <a:t>は支配されます。</a:t>
            </a:r>
          </a:p>
          <a:p>
            <a:endParaRPr kumimoji="1" lang="ja-JP" altLang="en-US" dirty="0" smtClean="0"/>
          </a:p>
          <a:p>
            <a:r>
              <a:rPr kumimoji="1" lang="ja-JP" altLang="en-US" dirty="0" smtClean="0"/>
              <a:t>パレート</a:t>
            </a:r>
            <a:r>
              <a:rPr kumimoji="1" lang="en-US" altLang="ja-JP" dirty="0" smtClean="0"/>
              <a:t>-</a:t>
            </a:r>
            <a:r>
              <a:rPr kumimoji="1" lang="ja-JP" altLang="en-US" dirty="0" smtClean="0"/>
              <a:t>ランキングがいったん完成されると、</a:t>
            </a:r>
            <a:r>
              <a:rPr kumimoji="1" lang="en-US" altLang="ja-JP" dirty="0" smtClean="0"/>
              <a:t>2</a:t>
            </a:r>
            <a:r>
              <a:rPr kumimoji="1" lang="ja-JP" altLang="en-US" dirty="0" smtClean="0"/>
              <a:t>進の</a:t>
            </a:r>
            <a:r>
              <a:rPr kumimoji="1" lang="en-US" altLang="ja-JP" dirty="0" err="1" smtClean="0"/>
              <a:t>tounament</a:t>
            </a:r>
            <a:r>
              <a:rPr kumimoji="1" lang="ja-JP" altLang="en-US" dirty="0" smtClean="0"/>
              <a:t>選択は、特別な方法で交配プールを作成するのに使用されます。</a:t>
            </a:r>
          </a:p>
          <a:p>
            <a:endParaRPr kumimoji="1" lang="ja-JP" altLang="en-US" dirty="0" smtClean="0"/>
          </a:p>
          <a:p>
            <a:r>
              <a:rPr kumimoji="1" lang="ja-JP" altLang="en-US" dirty="0" smtClean="0"/>
              <a:t>トーナメント選抜において、ユーザによって定義されたパラメタ</a:t>
            </a:r>
            <a:r>
              <a:rPr kumimoji="1" lang="en-US" altLang="ja-JP" dirty="0" err="1" smtClean="0"/>
              <a:t>pcost</a:t>
            </a:r>
            <a:r>
              <a:rPr kumimoji="1" lang="ja-JP" altLang="en-US" dirty="0" smtClean="0"/>
              <a:t>は使用されています。</a:t>
            </a:r>
          </a:p>
          <a:p>
            <a:endParaRPr kumimoji="1" lang="ja-JP" altLang="en-US" dirty="0" smtClean="0"/>
          </a:p>
          <a:p>
            <a:r>
              <a:rPr kumimoji="1" lang="ja-JP" altLang="en-US" dirty="0" smtClean="0"/>
              <a:t>このパラメタはオペレータに人口に対する比率を指示します。以下の通り実行されます。</a:t>
            </a:r>
          </a:p>
          <a:p>
            <a:endParaRPr kumimoji="1" lang="ja-JP" altLang="en-US" dirty="0" smtClean="0"/>
          </a:p>
          <a:p>
            <a:r>
              <a:rPr kumimoji="1" lang="ja-JP" altLang="en-US" dirty="0" smtClean="0"/>
              <a:t>トーナメントに選ばれた</a:t>
            </a:r>
            <a:r>
              <a:rPr kumimoji="1" lang="en-US" altLang="ja-JP" dirty="0" smtClean="0"/>
              <a:t>2</a:t>
            </a:r>
            <a:r>
              <a:rPr kumimoji="1" lang="ja-JP" altLang="en-US" dirty="0" err="1" smtClean="0"/>
              <a:t>つの</a:t>
            </a:r>
            <a:r>
              <a:rPr kumimoji="1" lang="ja-JP" altLang="en-US" dirty="0" smtClean="0"/>
              <a:t>解決策において、</a:t>
            </a:r>
            <a:r>
              <a:rPr kumimoji="1" lang="en-US" altLang="ja-JP" dirty="0" smtClean="0"/>
              <a:t>2</a:t>
            </a:r>
            <a:r>
              <a:rPr kumimoji="1" lang="ja-JP" altLang="en-US" dirty="0" err="1" smtClean="0"/>
              <a:t>つの</a:t>
            </a:r>
            <a:r>
              <a:rPr kumimoji="1" lang="ja-JP" altLang="en-US" dirty="0" smtClean="0"/>
              <a:t>目的</a:t>
            </a:r>
            <a:r>
              <a:rPr kumimoji="1" lang="en-US" altLang="ja-JP" dirty="0" smtClean="0"/>
              <a:t>(</a:t>
            </a:r>
            <a:r>
              <a:rPr kumimoji="1" lang="ja-JP" altLang="en-US" dirty="0" smtClean="0"/>
              <a:t>元の目的関数</a:t>
            </a:r>
            <a:r>
              <a:rPr kumimoji="1" lang="en-US" altLang="ja-JP" dirty="0" err="1" smtClean="0"/>
              <a:t>fi</a:t>
            </a:r>
            <a:r>
              <a:rPr kumimoji="1" lang="en-US" altLang="ja-JP" dirty="0" smtClean="0"/>
              <a:t>)</a:t>
            </a:r>
            <a:r>
              <a:rPr kumimoji="1" lang="ja-JP" altLang="en-US" dirty="0" smtClean="0"/>
              <a:t>の</a:t>
            </a:r>
            <a:r>
              <a:rPr kumimoji="1" lang="en-US" altLang="ja-JP" dirty="0" smtClean="0"/>
              <a:t>1</a:t>
            </a:r>
            <a:r>
              <a:rPr kumimoji="1" lang="ja-JP" altLang="en-US" dirty="0" err="1" smtClean="0"/>
              <a:t>つは</a:t>
            </a:r>
            <a:r>
              <a:rPr kumimoji="1" lang="ja-JP" altLang="en-US" dirty="0" smtClean="0"/>
              <a:t>フィットネスとして確率</a:t>
            </a:r>
            <a:r>
              <a:rPr kumimoji="1" lang="en-US" altLang="ja-JP" dirty="0" err="1" smtClean="0"/>
              <a:t>pcost</a:t>
            </a:r>
            <a:r>
              <a:rPr kumimoji="1" lang="ja-JP" altLang="en-US" dirty="0" smtClean="0"/>
              <a:t>で選ばれています。</a:t>
            </a:r>
          </a:p>
          <a:p>
            <a:endParaRPr kumimoji="1" lang="ja-JP" altLang="en-US" dirty="0" smtClean="0"/>
          </a:p>
          <a:p>
            <a:r>
              <a:rPr kumimoji="1" lang="en-US" altLang="ja-JP" dirty="0" err="1" smtClean="0"/>
              <a:t>THe</a:t>
            </a:r>
            <a:r>
              <a:rPr kumimoji="1" lang="ja-JP" altLang="en-US" dirty="0" smtClean="0"/>
              <a:t>パレート</a:t>
            </a:r>
            <a:r>
              <a:rPr kumimoji="1" lang="en-US" altLang="ja-JP" dirty="0" smtClean="0"/>
              <a:t>-</a:t>
            </a:r>
            <a:r>
              <a:rPr kumimoji="1" lang="ja-JP" altLang="en-US" dirty="0" smtClean="0"/>
              <a:t>ランキング</a:t>
            </a:r>
            <a:r>
              <a:rPr kumimoji="1" lang="en-US" altLang="ja-JP" dirty="0" err="1" smtClean="0"/>
              <a:t>ri</a:t>
            </a:r>
            <a:r>
              <a:rPr kumimoji="1" lang="ja-JP" altLang="en-US" dirty="0" smtClean="0"/>
              <a:t>は確率</a:t>
            </a:r>
            <a:r>
              <a:rPr kumimoji="1" lang="en-US" altLang="ja-JP" dirty="0" smtClean="0"/>
              <a:t>(1-pcost)</a:t>
            </a:r>
            <a:r>
              <a:rPr kumimoji="1" lang="ja-JP" altLang="en-US" dirty="0" smtClean="0"/>
              <a:t>で選ばれています。</a:t>
            </a:r>
          </a:p>
          <a:p>
            <a:endParaRPr kumimoji="1" lang="ja-JP" altLang="en-US" dirty="0" smtClean="0"/>
          </a:p>
          <a:p>
            <a:r>
              <a:rPr kumimoji="1" lang="ja-JP" altLang="en-US" dirty="0" smtClean="0"/>
              <a:t>したがって、強制的な</a:t>
            </a:r>
            <a:r>
              <a:rPr kumimoji="1" lang="en-US" altLang="ja-JP" dirty="0" smtClean="0"/>
              <a:t>MOGA(COMOGA)</a:t>
            </a:r>
            <a:r>
              <a:rPr kumimoji="1" lang="ja-JP" altLang="en-US" dirty="0" smtClean="0"/>
              <a:t>は図</a:t>
            </a:r>
            <a:r>
              <a:rPr kumimoji="1" lang="en-US" altLang="ja-JP" dirty="0" smtClean="0"/>
              <a:t>265</a:t>
            </a:r>
            <a:r>
              <a:rPr kumimoji="1" lang="ja-JP" altLang="en-US" dirty="0" smtClean="0"/>
              <a:t>に示されていた</a:t>
            </a:r>
            <a:r>
              <a:rPr kumimoji="1" lang="en-US" altLang="ja-JP" dirty="0" smtClean="0"/>
              <a:t>2</a:t>
            </a:r>
            <a:r>
              <a:rPr kumimoji="1" lang="ja-JP" altLang="en-US" dirty="0" err="1" smtClean="0"/>
              <a:t>つの</a:t>
            </a:r>
            <a:r>
              <a:rPr kumimoji="1" lang="ja-JP" altLang="en-US" dirty="0" smtClean="0"/>
              <a:t>目的の右側陰謀で働いています。</a:t>
            </a:r>
          </a:p>
          <a:p>
            <a:endParaRPr kumimoji="1" lang="ja-JP" altLang="en-US" dirty="0" smtClean="0"/>
          </a:p>
          <a:p>
            <a:r>
              <a:rPr kumimoji="1" lang="ja-JP" altLang="en-US" dirty="0" smtClean="0"/>
              <a:t>目的関数がフィットネスであれば、解決策</a:t>
            </a:r>
            <a:r>
              <a:rPr kumimoji="1" lang="en-US" altLang="ja-JP" dirty="0" smtClean="0"/>
              <a:t>E</a:t>
            </a:r>
            <a:r>
              <a:rPr kumimoji="1" lang="ja-JP" altLang="en-US" dirty="0" smtClean="0"/>
              <a:t>は重要です、解決策</a:t>
            </a:r>
            <a:r>
              <a:rPr kumimoji="1" lang="en-US" altLang="ja-JP" dirty="0" smtClean="0"/>
              <a:t>F</a:t>
            </a:r>
            <a:r>
              <a:rPr kumimoji="1" lang="ja-JP" altLang="en-US" dirty="0" smtClean="0"/>
              <a:t>が最も良い選択です。</a:t>
            </a:r>
          </a:p>
          <a:p>
            <a:endParaRPr kumimoji="1" lang="ja-JP" altLang="en-US" dirty="0" smtClean="0"/>
          </a:p>
          <a:p>
            <a:r>
              <a:rPr kumimoji="1" lang="ja-JP" altLang="en-US" dirty="0" smtClean="0"/>
              <a:t>選ばれた目的でされたどんなトーナメントでも繋がりにおいて、もう片方の客観価値は、繋がりを壊すのに使用されます。</a:t>
            </a:r>
          </a:p>
          <a:p>
            <a:endParaRPr kumimoji="1" lang="ja-JP" altLang="en-US" dirty="0" smtClean="0"/>
          </a:p>
          <a:p>
            <a:r>
              <a:rPr kumimoji="1" lang="ja-JP" altLang="en-US" dirty="0" smtClean="0"/>
              <a:t>交配プールが作成された後に、横断歩道と変異オペレータは完全な人口で適用されます。</a:t>
            </a:r>
          </a:p>
          <a:p>
            <a:endParaRPr kumimoji="1" lang="ja-JP" altLang="en-US" dirty="0" smtClean="0"/>
          </a:p>
          <a:p>
            <a:endParaRPr kumimoji="1" lang="ja-JP" altLang="en-US" dirty="0" smtClean="0"/>
          </a:p>
          <a:p>
            <a:r>
              <a:rPr kumimoji="1" lang="en-US" altLang="ja-JP" dirty="0" err="1" smtClean="0"/>
              <a:t>pcost</a:t>
            </a:r>
            <a:r>
              <a:rPr kumimoji="1" lang="ja-JP" altLang="en-US" dirty="0" smtClean="0"/>
              <a:t>の小さい値を選ぶという効果は、制約充足への、より多くの重要性と目的関数の最小化への、より少ない重要性を与えることです。</a:t>
            </a:r>
          </a:p>
          <a:p>
            <a:endParaRPr kumimoji="1" lang="ja-JP" altLang="en-US" dirty="0" smtClean="0"/>
          </a:p>
          <a:p>
            <a:r>
              <a:rPr kumimoji="1" lang="ja-JP" altLang="en-US" dirty="0" smtClean="0"/>
              <a:t>これはシミュレーション走行の始めに従う優れた戦略であるかもしれません。</a:t>
            </a:r>
            <a:r>
              <a:rPr kumimoji="1" lang="en-US" altLang="ja-JP" dirty="0" smtClean="0"/>
              <a:t>(</a:t>
            </a:r>
            <a:r>
              <a:rPr kumimoji="1" lang="ja-JP" altLang="en-US" dirty="0" smtClean="0"/>
              <a:t>そこでは、強調はますます多くの実現可能な解決方法を作成することです</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en-US" altLang="ja-JP" dirty="0" err="1" smtClean="0"/>
              <a:t>pcost</a:t>
            </a:r>
            <a:r>
              <a:rPr kumimoji="1" lang="ja-JP" altLang="en-US" dirty="0" smtClean="0"/>
              <a:t>の大きい値を選ぶという効果は正反対です。</a:t>
            </a:r>
          </a:p>
          <a:p>
            <a:endParaRPr kumimoji="1" lang="ja-JP" altLang="en-US" dirty="0" smtClean="0"/>
          </a:p>
          <a:p>
            <a:r>
              <a:rPr kumimoji="1" lang="ja-JP" altLang="en-US" dirty="0" smtClean="0"/>
              <a:t>より多くの解決策が元の目的関数値の</a:t>
            </a:r>
            <a:r>
              <a:rPr kumimoji="1" lang="en-US" altLang="ja-JP" dirty="0" smtClean="0"/>
              <a:t>f(x)</a:t>
            </a:r>
            <a:r>
              <a:rPr kumimoji="1" lang="ja-JP" altLang="en-US" dirty="0" smtClean="0"/>
              <a:t>に基づいて比較されます、そして、したがって、目的関数の最小値を見つけることへの強調があります。</a:t>
            </a:r>
          </a:p>
          <a:p>
            <a:endParaRPr kumimoji="1" lang="ja-JP" altLang="en-US" dirty="0" smtClean="0"/>
          </a:p>
          <a:p>
            <a:r>
              <a:rPr kumimoji="1" lang="ja-JP" altLang="en-US" dirty="0" smtClean="0"/>
              <a:t>この特性はシミュレーション走行の後半の世代に向かって望まれています、唯一のタスクの残りがほとんどの解決策が可能であり、強制的な最小限を見つけることであるときに。</a:t>
            </a:r>
          </a:p>
          <a:p>
            <a:endParaRPr kumimoji="1" lang="ja-JP" altLang="en-US" dirty="0" smtClean="0"/>
          </a:p>
          <a:p>
            <a:r>
              <a:rPr kumimoji="1" lang="ja-JP" altLang="en-US" dirty="0" smtClean="0"/>
              <a:t>パラメタ</a:t>
            </a:r>
            <a:r>
              <a:rPr kumimoji="1" lang="en-US" altLang="ja-JP" dirty="0" err="1" smtClean="0"/>
              <a:t>pcost</a:t>
            </a:r>
            <a:r>
              <a:rPr kumimoji="1" lang="ja-JP" altLang="en-US" dirty="0" smtClean="0"/>
              <a:t>が、シミュレーション走行の間、ダイナミックに変えられる必要があるので、また、捜査官は制御アプローチを提案しました。</a:t>
            </a:r>
          </a:p>
          <a:p>
            <a:endParaRPr kumimoji="1" lang="ja-JP" altLang="en-US" dirty="0" smtClean="0"/>
          </a:p>
          <a:p>
            <a:r>
              <a:rPr kumimoji="1" lang="ja-JP" altLang="en-US" dirty="0" smtClean="0"/>
              <a:t>彼らは、人口における、実現可能な解決方法の希望の割合を示すためにパラメタ</a:t>
            </a:r>
            <a:r>
              <a:rPr kumimoji="1" lang="en-US" altLang="ja-JP" dirty="0" smtClean="0"/>
              <a:t>t</a:t>
            </a:r>
            <a:r>
              <a:rPr kumimoji="1" lang="ja-JP" altLang="en-US" dirty="0" smtClean="0"/>
              <a:t>を定義しました</a:t>
            </a:r>
            <a:r>
              <a:rPr kumimoji="1" lang="en-US" altLang="ja-JP" dirty="0" smtClean="0"/>
              <a:t>(0.1</a:t>
            </a:r>
            <a:r>
              <a:rPr kumimoji="1" lang="ja-JP" altLang="en-US" dirty="0" smtClean="0"/>
              <a:t>の値は示されました</a:t>
            </a:r>
            <a:r>
              <a:rPr kumimoji="1" lang="en-US" altLang="ja-JP" dirty="0" smtClean="0"/>
              <a:t>)</a:t>
            </a:r>
            <a:r>
              <a:rPr kumimoji="1" lang="ja-JP" altLang="en-US" dirty="0" err="1" smtClean="0"/>
              <a:t>。</a:t>
            </a:r>
            <a:endParaRPr kumimoji="1" lang="ja-JP" altLang="en-US" dirty="0" smtClean="0"/>
          </a:p>
          <a:p>
            <a:endParaRPr kumimoji="1" lang="ja-JP" altLang="en-US" dirty="0" smtClean="0"/>
          </a:p>
          <a:p>
            <a:r>
              <a:rPr kumimoji="1" lang="en-US" altLang="ja-JP" dirty="0" smtClean="0"/>
              <a:t>COMOGA</a:t>
            </a:r>
            <a:r>
              <a:rPr kumimoji="1" lang="ja-JP" altLang="en-US" dirty="0" smtClean="0"/>
              <a:t>は始まります。実現可能な解決方法の初期の実際の割合と共に、</a:t>
            </a:r>
            <a:r>
              <a:rPr kumimoji="1" lang="en-US" altLang="ja-JP" dirty="0" smtClean="0"/>
              <a:t>t</a:t>
            </a:r>
            <a:r>
              <a:rPr kumimoji="1" lang="ja-JP" altLang="en-US" dirty="0" smtClean="0"/>
              <a:t>以下があって、パラメタ</a:t>
            </a:r>
            <a:r>
              <a:rPr kumimoji="1" lang="en-US" altLang="ja-JP" dirty="0" err="1" smtClean="0"/>
              <a:t>pcost</a:t>
            </a:r>
            <a:r>
              <a:rPr kumimoji="1" lang="ja-JP" altLang="en-US" dirty="0" smtClean="0"/>
              <a:t>は、より可能な解決策で、より可能の世代を奨励するために減少します。</a:t>
            </a:r>
          </a:p>
          <a:p>
            <a:endParaRPr kumimoji="1" lang="ja-JP" altLang="en-US" dirty="0" smtClean="0"/>
          </a:p>
          <a:p>
            <a:r>
              <a:rPr kumimoji="1" lang="ja-JP" altLang="en-US" dirty="0" smtClean="0"/>
              <a:t>彼らは簡単な還元規則を示しました。</a:t>
            </a:r>
          </a:p>
          <a:p>
            <a:endParaRPr kumimoji="1" lang="ja-JP" altLang="en-US"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他方では、実現可能な解決方法の実際の部分が目標</a:t>
            </a:r>
            <a:r>
              <a:rPr kumimoji="1" lang="en-US" altLang="ja-JP" dirty="0" smtClean="0"/>
              <a:t>t</a:t>
            </a:r>
            <a:r>
              <a:rPr kumimoji="1" lang="ja-JP" altLang="en-US" dirty="0" smtClean="0"/>
              <a:t>より多いなら、</a:t>
            </a:r>
            <a:r>
              <a:rPr kumimoji="1" lang="en-US" altLang="ja-JP" dirty="0" err="1" smtClean="0"/>
              <a:t>pcost</a:t>
            </a:r>
            <a:r>
              <a:rPr kumimoji="1" lang="ja-JP" altLang="en-US" dirty="0" smtClean="0"/>
              <a:t>は、以下の規則を使用することによって、増加します</a:t>
            </a:r>
            <a:r>
              <a:rPr kumimoji="1" lang="en-US" altLang="ja-JP" dirty="0" smtClean="0"/>
              <a:t>:</a:t>
            </a:r>
          </a:p>
          <a:p>
            <a:endParaRPr kumimoji="1" lang="en-US" altLang="ja-JP" dirty="0" smtClean="0"/>
          </a:p>
          <a:p>
            <a:r>
              <a:rPr kumimoji="1" lang="en-US" altLang="ja-JP" dirty="0" err="1" smtClean="0"/>
              <a:t>shiki</a:t>
            </a:r>
            <a:endParaRPr kumimoji="1" lang="en-US" altLang="ja-JP" dirty="0" smtClean="0"/>
          </a:p>
          <a:p>
            <a:endParaRPr kumimoji="1" lang="en-US" altLang="ja-JP" dirty="0" smtClean="0"/>
          </a:p>
          <a:p>
            <a:r>
              <a:rPr kumimoji="1" lang="ja-JP" altLang="en-US" dirty="0" smtClean="0"/>
              <a:t>したがって、分集団の均等な割合が各目的関数に使用されないので、この方法は本質的にはベガの拡大です。</a:t>
            </a:r>
          </a:p>
          <a:p>
            <a:endParaRPr kumimoji="1" lang="ja-JP" altLang="en-US" dirty="0" smtClean="0"/>
          </a:p>
          <a:p>
            <a:r>
              <a:rPr kumimoji="1" lang="ja-JP" altLang="en-US" dirty="0" smtClean="0"/>
              <a:t>人口における現在の実現可能な解決方法の割合によって、代わりに、それぞれの</a:t>
            </a:r>
            <a:r>
              <a:rPr kumimoji="1" lang="en-US" altLang="ja-JP" dirty="0" smtClean="0"/>
              <a:t>2</a:t>
            </a:r>
            <a:r>
              <a:rPr kumimoji="1" lang="ja-JP" altLang="en-US" dirty="0" err="1" smtClean="0"/>
              <a:t>つの</a:t>
            </a:r>
            <a:r>
              <a:rPr kumimoji="1" lang="ja-JP" altLang="en-US" dirty="0" smtClean="0"/>
              <a:t>目的</a:t>
            </a:r>
            <a:r>
              <a:rPr kumimoji="1" lang="en-US" altLang="ja-JP" dirty="0" smtClean="0"/>
              <a:t>(</a:t>
            </a:r>
            <a:r>
              <a:rPr kumimoji="1" lang="ja-JP" altLang="en-US" dirty="0" smtClean="0"/>
              <a:t>元の目的関数とパレート</a:t>
            </a:r>
            <a:r>
              <a:rPr kumimoji="1" lang="en-US" altLang="ja-JP" dirty="0" smtClean="0"/>
              <a:t>-</a:t>
            </a:r>
            <a:r>
              <a:rPr kumimoji="1" lang="ja-JP" altLang="en-US" dirty="0" smtClean="0"/>
              <a:t>ランキング</a:t>
            </a:r>
            <a:r>
              <a:rPr kumimoji="1" lang="en-US" altLang="ja-JP" dirty="0" smtClean="0"/>
              <a:t>)</a:t>
            </a:r>
            <a:r>
              <a:rPr kumimoji="1" lang="ja-JP" altLang="en-US" dirty="0" smtClean="0"/>
              <a:t>のための分集団サイズは様々です。</a:t>
            </a:r>
          </a:p>
          <a:p>
            <a:endParaRPr kumimoji="1" lang="ja-JP" altLang="en-US" dirty="0" smtClean="0"/>
          </a:p>
          <a:p>
            <a:r>
              <a:rPr kumimoji="1" lang="ja-JP" altLang="en-US" dirty="0" smtClean="0"/>
              <a:t>パイプライン最適化問題では、捜査官は、</a:t>
            </a:r>
            <a:r>
              <a:rPr kumimoji="1" lang="en-US" altLang="ja-JP" dirty="0" smtClean="0"/>
              <a:t>COMOGA</a:t>
            </a:r>
            <a:r>
              <a:rPr kumimoji="1" lang="ja-JP" altLang="en-US" dirty="0" smtClean="0"/>
              <a:t>が同様に計算量と信頼性に関して最も良い解決策を見つける際に規制を扱うための最もよく知られているペナルティ関数アプローチに取り組んだと結論を下しました。</a:t>
            </a:r>
          </a:p>
          <a:p>
            <a:endParaRPr kumimoji="1" lang="ja-JP" altLang="en-US" dirty="0" smtClean="0"/>
          </a:p>
          <a:p>
            <a:r>
              <a:rPr kumimoji="1" lang="ja-JP" altLang="en-US" dirty="0" smtClean="0"/>
              <a:t>しかしながら、良いセットのペナルティパラメタを見つけるのに必要である実験と比べて、</a:t>
            </a:r>
            <a:r>
              <a:rPr kumimoji="1" lang="en-US" altLang="ja-JP" dirty="0" smtClean="0"/>
              <a:t>COMOGA</a:t>
            </a:r>
            <a:r>
              <a:rPr kumimoji="1" lang="ja-JP" altLang="en-US" dirty="0" smtClean="0"/>
              <a:t>はパラメタでこれらのより少数を必要とします、</a:t>
            </a:r>
            <a:r>
              <a:rPr kumimoji="1" lang="en-US" altLang="ja-JP" dirty="0" smtClean="0"/>
              <a:t>t</a:t>
            </a:r>
            <a:r>
              <a:rPr kumimoji="1" lang="ja-JP" altLang="en-US" dirty="0" smtClean="0"/>
              <a:t>や、</a:t>
            </a:r>
            <a:r>
              <a:rPr kumimoji="1" lang="en-US" altLang="ja-JP" dirty="0" smtClean="0"/>
              <a:t>e</a:t>
            </a:r>
            <a:r>
              <a:rPr kumimoji="1" lang="ja-JP" altLang="en-US" dirty="0" smtClean="0"/>
              <a:t>や、</a:t>
            </a:r>
            <a:r>
              <a:rPr kumimoji="1" lang="en-US" altLang="ja-JP" dirty="0" err="1" smtClean="0"/>
              <a:t>pcost</a:t>
            </a:r>
            <a:r>
              <a:rPr kumimoji="1" lang="ja-JP" altLang="en-US" dirty="0" smtClean="0"/>
              <a:t>を選ぶために統治されたアップデートなどのように。</a:t>
            </a:r>
          </a:p>
          <a:p>
            <a:endParaRPr kumimoji="1" lang="ja-JP" altLang="en-US" dirty="0" smtClean="0"/>
          </a:p>
          <a:p>
            <a:r>
              <a:rPr kumimoji="1" lang="ja-JP" altLang="en-US" dirty="0" smtClean="0"/>
              <a:t>この方法は古典的なペナルティ関数アプローチより実行不可能な解決策が可能になることができて、実現可能な解決方法が強制的な最小限にアプローチできる方法で柔軟性を許容しますが、この方法は完全にフレキシブルではありません。</a:t>
            </a:r>
          </a:p>
          <a:p>
            <a:endParaRPr kumimoji="1" lang="ja-JP" altLang="en-US" dirty="0" smtClean="0"/>
          </a:p>
          <a:p>
            <a:r>
              <a:rPr kumimoji="1" lang="ja-JP" altLang="en-US" dirty="0" smtClean="0"/>
              <a:t>ここに採用されたパレート</a:t>
            </a:r>
            <a:r>
              <a:rPr kumimoji="1" lang="en-US" altLang="ja-JP" dirty="0" smtClean="0"/>
              <a:t>-</a:t>
            </a:r>
            <a:r>
              <a:rPr kumimoji="1" lang="ja-JP" altLang="en-US" dirty="0" smtClean="0"/>
              <a:t>序列法は、実行不可能な解決策を可能な領域に導きます、そして、このアプローチが失敗するかもしれないいくつかの条件付き最適化問題が存在するかもしれません、そのような問題では、制約違反に基づく非支配された解決策が検索を間違った方向に導くかもしれないので。</a:t>
            </a:r>
          </a:p>
          <a:p>
            <a:endParaRPr kumimoji="1" lang="ja-JP" altLang="en-US" dirty="0" smtClean="0"/>
          </a:p>
          <a:p>
            <a:r>
              <a:rPr kumimoji="1" lang="ja-JP" altLang="en-US" dirty="0" smtClean="0"/>
              <a:t>コエリョ</a:t>
            </a:r>
            <a:r>
              <a:rPr kumimoji="1" lang="en-US" altLang="ja-JP" dirty="0" smtClean="0"/>
              <a:t>(2000)</a:t>
            </a:r>
            <a:r>
              <a:rPr kumimoji="1" lang="ja-JP" altLang="en-US" dirty="0" smtClean="0"/>
              <a:t>はいくらかフレキシブルな戦略を勧めました。</a:t>
            </a:r>
            <a:r>
              <a:rPr kumimoji="1" lang="en-US" altLang="ja-JP" dirty="0" smtClean="0"/>
              <a:t>(</a:t>
            </a:r>
            <a:r>
              <a:rPr kumimoji="1" lang="ja-JP" altLang="en-US" dirty="0" smtClean="0"/>
              <a:t>私たちは、次に、それについて議論するつもりです</a:t>
            </a:r>
            <a:r>
              <a:rPr kumimoji="1" lang="en-US" altLang="ja-JP" dirty="0" smtClean="0"/>
              <a:t>)</a:t>
            </a:r>
            <a:r>
              <a:rPr kumimoji="1" lang="ja-JP" altLang="en-US" dirty="0" err="1" smtClean="0"/>
              <a:t>。</a:t>
            </a:r>
            <a:endParaRPr kumimoji="1" lang="ja-JP" altLang="en-US" dirty="0"/>
          </a:p>
        </p:txBody>
      </p:sp>
      <p:sp>
        <p:nvSpPr>
          <p:cNvPr id="4" name="スライド番号プレースホルダ 3"/>
          <p:cNvSpPr>
            <a:spLocks noGrp="1"/>
          </p:cNvSpPr>
          <p:nvPr>
            <p:ph type="sldNum" sz="quarter" idx="10"/>
          </p:nvPr>
        </p:nvSpPr>
        <p:spPr/>
        <p:txBody>
          <a:bodyPr/>
          <a:lstStyle/>
          <a:p>
            <a:fld id="{66203D2D-978F-484C-9E09-2E7A730E2A69}" type="slidenum">
              <a:rPr kumimoji="1" lang="ja-JP" altLang="en-US" smtClean="0"/>
              <a:pPr/>
              <a:t>27</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タイトル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1"/>
            <a:ext cx="2057400" cy="5211763"/>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AF0A9E94-C35B-48B4-A700-0F85C58FDC22}"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1 つの角を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タイトル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 タイトルの書式設定</a:t>
            </a:r>
            <a:endParaRPr kumimoji="0" lang="en-US"/>
          </a:p>
        </p:txBody>
      </p:sp>
      <p:sp>
        <p:nvSpPr>
          <p:cNvPr id="4" name="テキスト プレースホル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p:txBody>
          <a:bodyPr/>
          <a:lstStyle/>
          <a:p>
            <a:fld id="{EE17A91A-6A51-4110-9734-1B0898DA351E}" type="datetimeFigureOut">
              <a:rPr kumimoji="1" lang="ja-JP" altLang="en-US" smtClean="0"/>
              <a:pPr/>
              <a:t>2010/12/21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077200" y="6356350"/>
            <a:ext cx="609600" cy="365125"/>
          </a:xfrm>
        </p:spPr>
        <p:txBody>
          <a:bodyPr/>
          <a:lstStyle/>
          <a:p>
            <a:fld id="{AF0A9E94-C35B-48B4-A700-0F85C58FDC22}" type="slidenum">
              <a:rPr kumimoji="1" lang="ja-JP" altLang="en-US" smtClean="0"/>
              <a:pPr/>
              <a:t>&lt;#&gt;</a:t>
            </a:fld>
            <a:endParaRPr kumimoji="1" lang="ja-JP" altLang="en-US"/>
          </a:p>
        </p:txBody>
      </p:sp>
      <p:sp>
        <p:nvSpPr>
          <p:cNvPr id="3" name="図プレースホル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フリーフォーム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フリーフォーム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フリーフォーム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タイトル プレースホル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17A91A-6A51-4110-9734-1B0898DA351E}" type="datetimeFigureOut">
              <a:rPr kumimoji="1" lang="ja-JP" altLang="en-US" smtClean="0"/>
              <a:pPr/>
              <a:t>2010/12/21</a:t>
            </a:fld>
            <a:endParaRPr kumimoji="1" lang="ja-JP" altLang="en-US"/>
          </a:p>
        </p:txBody>
      </p:sp>
      <p:sp>
        <p:nvSpPr>
          <p:cNvPr id="22" name="フッター プレースホル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F0A9E94-C35B-48B4-A700-0F85C58FDC22}" type="slidenum">
              <a:rPr kumimoji="1" lang="ja-JP" altLang="en-US" smtClean="0"/>
              <a:pPr/>
              <a:t>&lt;#&gt;</a:t>
            </a:fld>
            <a:endParaRPr kumimoji="1" lang="ja-JP" altLang="en-US"/>
          </a:p>
        </p:txBody>
      </p:sp>
      <p:grpSp>
        <p:nvGrpSpPr>
          <p:cNvPr id="2" name="グループ化 1"/>
          <p:cNvGrpSpPr/>
          <p:nvPr/>
        </p:nvGrpSpPr>
        <p:grpSpPr>
          <a:xfrm>
            <a:off x="-19017" y="202408"/>
            <a:ext cx="9180548" cy="649224"/>
            <a:chOff x="-19045" y="216550"/>
            <a:chExt cx="9180548" cy="649224"/>
          </a:xfrm>
        </p:grpSpPr>
        <p:sp>
          <p:nvSpPr>
            <p:cNvPr id="12" name="フリーフォーム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フリーフォーム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oleObject" Target="../embeddings/oleObject5.bin"/><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596" y="-714404"/>
            <a:ext cx="8429684" cy="4772044"/>
          </a:xfrm>
        </p:spPr>
        <p:txBody>
          <a:bodyPr>
            <a:normAutofit fontScale="90000"/>
          </a:bodyPr>
          <a:lstStyle/>
          <a:p>
            <a:r>
              <a:rPr kumimoji="1" lang="en-US" altLang="ja-JP" dirty="0" smtClean="0"/>
              <a:t>8.6 Searching for Preferred Solutions</a:t>
            </a:r>
            <a:br>
              <a:rPr kumimoji="1" lang="en-US" altLang="ja-JP" dirty="0" smtClean="0"/>
            </a:br>
            <a:r>
              <a:rPr lang="en-US" altLang="ja-JP" dirty="0" smtClean="0"/>
              <a:t>8.7 Exploiting Multi-Objective </a:t>
            </a:r>
            <a:br>
              <a:rPr lang="en-US" altLang="ja-JP" dirty="0" smtClean="0"/>
            </a:br>
            <a:r>
              <a:rPr lang="en-US" altLang="ja-JP" dirty="0" smtClean="0"/>
              <a:t>       Evolutionary Optimization  </a:t>
            </a:r>
            <a:endParaRPr kumimoji="1" lang="ja-JP" altLang="en-US" dirty="0"/>
          </a:p>
        </p:txBody>
      </p:sp>
      <p:sp>
        <p:nvSpPr>
          <p:cNvPr id="3" name="サブタイトル 2"/>
          <p:cNvSpPr>
            <a:spLocks noGrp="1"/>
          </p:cNvSpPr>
          <p:nvPr>
            <p:ph type="subTitle" idx="1"/>
          </p:nvPr>
        </p:nvSpPr>
        <p:spPr>
          <a:xfrm>
            <a:off x="1000100" y="4857760"/>
            <a:ext cx="7854696" cy="1752600"/>
          </a:xfrm>
        </p:spPr>
        <p:txBody>
          <a:bodyPr/>
          <a:lstStyle/>
          <a:p>
            <a:r>
              <a:rPr kumimoji="1" lang="en-US" altLang="ja-JP" dirty="0" smtClean="0"/>
              <a:t>GA</a:t>
            </a:r>
            <a:r>
              <a:rPr kumimoji="1" lang="ja-JP" altLang="en-US" dirty="0" smtClean="0"/>
              <a:t>ゼミ</a:t>
            </a:r>
            <a:endParaRPr kumimoji="1" lang="en-US" altLang="ja-JP" dirty="0" smtClean="0"/>
          </a:p>
          <a:p>
            <a:r>
              <a:rPr kumimoji="1" lang="ja-JP" altLang="en-US" dirty="0" smtClean="0"/>
              <a:t>東　江里子</a:t>
            </a:r>
            <a:endParaRPr kumimoji="1" lang="en-US" altLang="ja-JP" dirty="0" smtClean="0"/>
          </a:p>
          <a:p>
            <a:r>
              <a:rPr lang="en-US" altLang="ja-JP" dirty="0" smtClean="0"/>
              <a:t>2010.12.14</a:t>
            </a:r>
            <a:r>
              <a:rPr lang="ja-JP" altLang="en-US" dirty="0" smtClean="0"/>
              <a:t>（</a:t>
            </a:r>
            <a:r>
              <a:rPr lang="en-US" altLang="ja-JP" dirty="0" smtClean="0"/>
              <a:t>Tue)</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lstStyle/>
          <a:p>
            <a:r>
              <a:rPr lang="en-US" altLang="ja-JP" dirty="0" smtClean="0"/>
              <a:t>Biased Sharing Approach</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 2"/>
          <p:cNvSpPr>
            <a:spLocks noGrp="1"/>
          </p:cNvSpPr>
          <p:nvPr>
            <p:ph idx="1"/>
          </p:nvPr>
        </p:nvSpPr>
        <p:spPr>
          <a:xfrm>
            <a:off x="500034" y="1571612"/>
            <a:ext cx="8229600" cy="4824426"/>
          </a:xfrm>
        </p:spPr>
        <p:txBody>
          <a:bodyPr>
            <a:normAutofit/>
          </a:bodyPr>
          <a:lstStyle/>
          <a:p>
            <a:pPr>
              <a:buNone/>
            </a:pPr>
            <a:r>
              <a:rPr lang="en-US" altLang="ja-JP" sz="2400" dirty="0" smtClean="0"/>
              <a:t>&lt;</a:t>
            </a:r>
            <a:r>
              <a:rPr lang="ja-JP" altLang="en-US" sz="2400" dirty="0" smtClean="0">
                <a:solidFill>
                  <a:schemeClr val="accent4">
                    <a:lumMod val="75000"/>
                  </a:schemeClr>
                </a:solidFill>
              </a:rPr>
              <a:t>特徴</a:t>
            </a:r>
            <a:r>
              <a:rPr lang="en-US" altLang="ja-JP" sz="2400" dirty="0" smtClean="0"/>
              <a:t>&gt;</a:t>
            </a:r>
          </a:p>
          <a:p>
            <a:pPr>
              <a:buNone/>
            </a:pPr>
            <a:r>
              <a:rPr lang="ja-JP" altLang="en-US" sz="2400" dirty="0" smtClean="0"/>
              <a:t>　高い重みを有している目的関数の場合，その目的関数値が良い方に解が密集する。</a:t>
            </a:r>
            <a:endParaRPr kumimoji="1" lang="en-US" altLang="ja-JP" sz="2400" dirty="0" smtClean="0"/>
          </a:p>
          <a:p>
            <a:endParaRPr lang="en-US" altLang="ja-JP" sz="2400" dirty="0" smtClean="0"/>
          </a:p>
          <a:p>
            <a:endParaRPr kumimoji="1" lang="en-US" altLang="ja-JP" sz="2400" dirty="0" smtClean="0"/>
          </a:p>
          <a:p>
            <a:endParaRPr lang="en-US" altLang="ja-JP" sz="2400" dirty="0" smtClean="0"/>
          </a:p>
          <a:p>
            <a:endParaRPr kumimoji="1" lang="en-US" altLang="ja-JP" sz="2400" dirty="0" smtClean="0"/>
          </a:p>
          <a:p>
            <a:endParaRPr lang="en-US" altLang="ja-JP" sz="2400" dirty="0" smtClean="0"/>
          </a:p>
          <a:p>
            <a:endParaRPr kumimoji="1" lang="en-US" altLang="ja-JP" sz="2400" dirty="0" smtClean="0"/>
          </a:p>
          <a:p>
            <a:pPr>
              <a:buNone/>
            </a:pPr>
            <a:r>
              <a:rPr lang="ja-JP" altLang="en-US" sz="2400" dirty="0" smtClean="0"/>
              <a:t>　　</a:t>
            </a:r>
            <a:endParaRPr lang="en-US" altLang="ja-JP" sz="2400" dirty="0" smtClean="0"/>
          </a:p>
        </p:txBody>
      </p:sp>
      <p:grpSp>
        <p:nvGrpSpPr>
          <p:cNvPr id="10" name="グループ化 9"/>
          <p:cNvGrpSpPr/>
          <p:nvPr/>
        </p:nvGrpSpPr>
        <p:grpSpPr>
          <a:xfrm>
            <a:off x="1500166" y="3071810"/>
            <a:ext cx="6072230" cy="3357586"/>
            <a:chOff x="383803" y="2522498"/>
            <a:chExt cx="5992802" cy="3105761"/>
          </a:xfrm>
        </p:grpSpPr>
        <p:pic>
          <p:nvPicPr>
            <p:cNvPr id="6146" name="Picture 2"/>
            <p:cNvPicPr>
              <a:picLocks noChangeAspect="1" noChangeArrowheads="1"/>
            </p:cNvPicPr>
            <p:nvPr/>
          </p:nvPicPr>
          <p:blipFill>
            <a:blip r:embed="rId3" cstate="print"/>
            <a:srcRect/>
            <a:stretch>
              <a:fillRect/>
            </a:stretch>
          </p:blipFill>
          <p:spPr bwMode="auto">
            <a:xfrm rot="60000">
              <a:off x="383803" y="2522498"/>
              <a:ext cx="5992802" cy="3105761"/>
            </a:xfrm>
            <a:prstGeom prst="rect">
              <a:avLst/>
            </a:prstGeom>
            <a:noFill/>
            <a:ln w="9525">
              <a:noFill/>
              <a:miter lim="800000"/>
              <a:headEnd/>
              <a:tailEnd/>
            </a:ln>
            <a:effectLst/>
          </p:spPr>
        </p:pic>
        <p:sp>
          <p:nvSpPr>
            <p:cNvPr id="5" name="ドーナツ 4"/>
            <p:cNvSpPr/>
            <p:nvPr/>
          </p:nvSpPr>
          <p:spPr>
            <a:xfrm>
              <a:off x="3071802" y="4071942"/>
              <a:ext cx="2214578" cy="857256"/>
            </a:xfrm>
            <a:prstGeom prst="donut">
              <a:avLst>
                <a:gd name="adj" fmla="val 891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6" name="ドーナツ 5"/>
            <p:cNvSpPr/>
            <p:nvPr/>
          </p:nvSpPr>
          <p:spPr>
            <a:xfrm rot="4245294">
              <a:off x="1862586" y="2976713"/>
              <a:ext cx="1617924" cy="857256"/>
            </a:xfrm>
            <a:prstGeom prst="donut">
              <a:avLst>
                <a:gd name="adj" fmla="val 891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571472" y="3786190"/>
              <a:ext cx="89639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kumimoji="1" lang="en-US" altLang="ja-JP" dirty="0" smtClean="0"/>
                <a:t>W1</a:t>
              </a:r>
              <a:r>
                <a:rPr kumimoji="1" lang="ja-JP" altLang="en-US" dirty="0" smtClean="0"/>
                <a:t>＝０</a:t>
              </a:r>
              <a:endParaRPr kumimoji="1" lang="en-US" altLang="ja-JP" dirty="0" smtClean="0"/>
            </a:p>
            <a:p>
              <a:r>
                <a:rPr lang="en-US" altLang="ja-JP" dirty="0" smtClean="0"/>
                <a:t>W2</a:t>
              </a:r>
              <a:r>
                <a:rPr lang="ja-JP" altLang="en-US" dirty="0" smtClean="0"/>
                <a:t>＝１</a:t>
              </a:r>
              <a:endParaRPr kumimoji="1" lang="ja-JP" altLang="en-US" dirty="0"/>
            </a:p>
          </p:txBody>
        </p:sp>
        <p:sp>
          <p:nvSpPr>
            <p:cNvPr id="8" name="テキスト ボックス 7"/>
            <p:cNvSpPr txBox="1"/>
            <p:nvPr/>
          </p:nvSpPr>
          <p:spPr>
            <a:xfrm>
              <a:off x="4429124" y="3929066"/>
              <a:ext cx="646331"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kumimoji="1" lang="ja-JP" altLang="en-US" dirty="0" smtClean="0"/>
                <a:t>密集</a:t>
              </a:r>
              <a:endParaRPr kumimoji="1" lang="ja-JP" altLang="en-US" dirty="0"/>
            </a:p>
          </p:txBody>
        </p:sp>
        <p:sp>
          <p:nvSpPr>
            <p:cNvPr id="9" name="テキスト ボックス 8"/>
            <p:cNvSpPr txBox="1"/>
            <p:nvPr/>
          </p:nvSpPr>
          <p:spPr>
            <a:xfrm>
              <a:off x="2643174" y="2714620"/>
              <a:ext cx="64633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閑散</a:t>
              </a:r>
              <a:endParaRPr kumimoji="1" lang="ja-JP" altLang="en-US"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lstStyle/>
          <a:p>
            <a:r>
              <a:rPr lang="en-US" altLang="ja-JP" dirty="0" smtClean="0"/>
              <a:t>Biased Sharing Approach</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 2"/>
          <p:cNvSpPr>
            <a:spLocks noGrp="1"/>
          </p:cNvSpPr>
          <p:nvPr>
            <p:ph idx="1"/>
          </p:nvPr>
        </p:nvSpPr>
        <p:spPr>
          <a:xfrm>
            <a:off x="457200" y="1428736"/>
            <a:ext cx="8229600" cy="5214974"/>
          </a:xfrm>
        </p:spPr>
        <p:txBody>
          <a:bodyPr>
            <a:normAutofit/>
          </a:bodyPr>
          <a:lstStyle/>
          <a:p>
            <a:pPr>
              <a:buNone/>
            </a:pPr>
            <a:r>
              <a:rPr kumimoji="1" lang="ja-JP" altLang="en-US" dirty="0" smtClean="0"/>
              <a:t>＜実験：</a:t>
            </a:r>
            <a:r>
              <a:rPr lang="ja-JP" altLang="en-US" dirty="0" smtClean="0"/>
              <a:t>テスト問題</a:t>
            </a:r>
            <a:r>
              <a:rPr lang="en-US" altLang="ja-JP" dirty="0" smtClean="0"/>
              <a:t>SCH</a:t>
            </a:r>
            <a:r>
              <a:rPr lang="ja-JP" altLang="en-US" dirty="0" smtClean="0"/>
              <a:t>１ </a:t>
            </a:r>
            <a:r>
              <a:rPr kumimoji="1" lang="ja-JP" altLang="en-US" dirty="0" smtClean="0"/>
              <a:t>＞</a:t>
            </a:r>
            <a:endParaRPr kumimoji="1" lang="en-US" altLang="ja-JP" dirty="0" smtClean="0"/>
          </a:p>
          <a:p>
            <a:pPr>
              <a:buNone/>
            </a:pPr>
            <a:r>
              <a:rPr lang="ja-JP" altLang="en-US" sz="1800" dirty="0" smtClean="0"/>
              <a:t>＊実数値パラメータ</a:t>
            </a:r>
            <a:r>
              <a:rPr lang="en-US" altLang="ja-JP" sz="1800" dirty="0" smtClean="0"/>
              <a:t>NSGA</a:t>
            </a:r>
          </a:p>
          <a:p>
            <a:r>
              <a:rPr kumimoji="1" lang="ja-JP" altLang="en-US" sz="1800" dirty="0" smtClean="0"/>
              <a:t>母集団：１００</a:t>
            </a:r>
            <a:endParaRPr kumimoji="1" lang="en-US" altLang="ja-JP" sz="1800" dirty="0" smtClean="0"/>
          </a:p>
          <a:p>
            <a:r>
              <a:rPr lang="ja-JP" altLang="en-US" sz="1800" dirty="0" smtClean="0"/>
              <a:t>交叉確率：０．９</a:t>
            </a:r>
            <a:endParaRPr lang="en-US" altLang="ja-JP" sz="1800" dirty="0" smtClean="0"/>
          </a:p>
          <a:p>
            <a:r>
              <a:rPr kumimoji="1" lang="ja-JP" altLang="en-US" sz="1800" dirty="0" smtClean="0"/>
              <a:t>突然変異確率：１</a:t>
            </a:r>
            <a:r>
              <a:rPr kumimoji="1" lang="en-US" altLang="ja-JP" sz="1800" dirty="0" smtClean="0"/>
              <a:t>/n</a:t>
            </a:r>
          </a:p>
          <a:p>
            <a:r>
              <a:rPr lang="ja-JP" altLang="en-US" sz="1800" dirty="0" smtClean="0"/>
              <a:t>世代数：５００</a:t>
            </a:r>
            <a:endParaRPr lang="en-US" altLang="ja-JP" sz="1800" dirty="0" smtClean="0"/>
          </a:p>
          <a:p>
            <a:r>
              <a:rPr lang="el-GR" altLang="ja-JP" sz="1800" dirty="0" smtClean="0"/>
              <a:t>η</a:t>
            </a:r>
            <a:r>
              <a:rPr lang="en-US" altLang="ja-JP" sz="1400" dirty="0" smtClean="0"/>
              <a:t>c</a:t>
            </a:r>
            <a:r>
              <a:rPr lang="en-US" altLang="ja-JP" sz="1800" dirty="0" smtClean="0"/>
              <a:t>=30, </a:t>
            </a:r>
            <a:r>
              <a:rPr lang="el-GR" altLang="ja-JP" sz="1800" dirty="0" smtClean="0"/>
              <a:t>η</a:t>
            </a:r>
            <a:r>
              <a:rPr lang="en-US" altLang="ja-JP" sz="1400" dirty="0" smtClean="0"/>
              <a:t>m</a:t>
            </a:r>
            <a:r>
              <a:rPr lang="en-US" altLang="ja-JP" sz="1800" dirty="0" smtClean="0"/>
              <a:t>=500</a:t>
            </a:r>
            <a:r>
              <a:rPr lang="ja-JP" altLang="en-US" sz="1800" dirty="0" smtClean="0"/>
              <a:t>（付録参照）</a:t>
            </a:r>
            <a:endParaRPr lang="en-US" altLang="ja-JP" sz="1800" dirty="0" smtClean="0"/>
          </a:p>
          <a:p>
            <a:pPr>
              <a:buNone/>
            </a:pPr>
            <a:endParaRPr lang="en-US" altLang="ja-JP" sz="1800" dirty="0" smtClean="0"/>
          </a:p>
          <a:p>
            <a:pPr>
              <a:buNone/>
            </a:pPr>
            <a:r>
              <a:rPr lang="en-US" altLang="ja-JP" sz="2400" dirty="0" smtClean="0"/>
              <a:t>&lt;</a:t>
            </a:r>
            <a:r>
              <a:rPr lang="ja-JP" altLang="en-US" sz="2400" dirty="0" smtClean="0">
                <a:solidFill>
                  <a:schemeClr val="accent4">
                    <a:lumMod val="50000"/>
                  </a:schemeClr>
                </a:solidFill>
              </a:rPr>
              <a:t>結果</a:t>
            </a:r>
            <a:r>
              <a:rPr lang="en-US" altLang="ja-JP" sz="2400" dirty="0" smtClean="0"/>
              <a:t>&gt;</a:t>
            </a:r>
          </a:p>
          <a:p>
            <a:pPr>
              <a:buNone/>
            </a:pPr>
            <a:r>
              <a:rPr lang="ja-JP" altLang="en-US" sz="1800" dirty="0" smtClean="0"/>
              <a:t>・</a:t>
            </a:r>
            <a:r>
              <a:rPr lang="en-US" altLang="ja-JP" sz="1800" dirty="0" smtClean="0"/>
              <a:t>W1=W2(=0.5)</a:t>
            </a:r>
            <a:r>
              <a:rPr lang="ja-JP" altLang="en-US" sz="1800" dirty="0" smtClean="0"/>
              <a:t>のとき</a:t>
            </a:r>
            <a:endParaRPr lang="en-US" altLang="ja-JP" sz="1800" dirty="0" smtClean="0"/>
          </a:p>
          <a:p>
            <a:pPr>
              <a:buNone/>
            </a:pPr>
            <a:r>
              <a:rPr lang="en-US" altLang="ja-JP" sz="1800" dirty="0" smtClean="0"/>
              <a:t>  ---</a:t>
            </a:r>
            <a:r>
              <a:rPr lang="ja-JP" altLang="en-US" sz="1800" dirty="0" smtClean="0"/>
              <a:t>ほぼ一様に解が分布</a:t>
            </a:r>
            <a:endParaRPr lang="en-US" altLang="ja-JP" sz="1800" dirty="0" smtClean="0"/>
          </a:p>
          <a:p>
            <a:pPr>
              <a:buNone/>
            </a:pPr>
            <a:r>
              <a:rPr lang="ja-JP" altLang="en-US" sz="1800" dirty="0" smtClean="0"/>
              <a:t>・</a:t>
            </a:r>
            <a:r>
              <a:rPr lang="en-US" altLang="ja-JP" sz="1800" dirty="0" smtClean="0"/>
              <a:t>W1</a:t>
            </a:r>
            <a:r>
              <a:rPr lang="ja-JP" altLang="en-US" sz="1800" dirty="0" smtClean="0"/>
              <a:t>＞</a:t>
            </a:r>
            <a:r>
              <a:rPr lang="en-US" altLang="ja-JP" sz="1800" dirty="0" smtClean="0"/>
              <a:t>W2</a:t>
            </a:r>
            <a:r>
              <a:rPr lang="ja-JP" altLang="en-US" sz="1800" dirty="0" smtClean="0"/>
              <a:t>のとき</a:t>
            </a:r>
            <a:endParaRPr lang="en-US" altLang="ja-JP" sz="1800" dirty="0" smtClean="0"/>
          </a:p>
          <a:p>
            <a:pPr>
              <a:buNone/>
            </a:pPr>
            <a:r>
              <a:rPr lang="ja-JP" altLang="en-US" sz="1800" dirty="0" smtClean="0"/>
              <a:t>　</a:t>
            </a:r>
            <a:r>
              <a:rPr lang="en-US" altLang="ja-JP" sz="1800" dirty="0" smtClean="0"/>
              <a:t>---x=</a:t>
            </a:r>
            <a:r>
              <a:rPr lang="ja-JP" altLang="en-US" sz="1800" dirty="0" smtClean="0"/>
              <a:t>０に近いほど解が密集</a:t>
            </a:r>
            <a:endParaRPr lang="en-US" altLang="ja-JP" sz="1800" dirty="0" smtClean="0"/>
          </a:p>
          <a:p>
            <a:pPr>
              <a:buNone/>
            </a:pPr>
            <a:r>
              <a:rPr lang="ja-JP" altLang="en-US" sz="1800" dirty="0" smtClean="0"/>
              <a:t>・</a:t>
            </a:r>
            <a:r>
              <a:rPr lang="en-US" altLang="ja-JP" sz="1800" dirty="0" smtClean="0"/>
              <a:t>W1</a:t>
            </a:r>
            <a:r>
              <a:rPr lang="ja-JP" altLang="en-US" sz="1800" dirty="0" smtClean="0"/>
              <a:t>＜</a:t>
            </a:r>
            <a:r>
              <a:rPr lang="en-US" altLang="ja-JP" sz="1800" dirty="0" smtClean="0"/>
              <a:t>W2</a:t>
            </a:r>
            <a:r>
              <a:rPr lang="ja-JP" altLang="en-US" sz="1800" dirty="0" smtClean="0"/>
              <a:t>のとき</a:t>
            </a:r>
            <a:endParaRPr lang="en-US" altLang="ja-JP" sz="1800" dirty="0" smtClean="0"/>
          </a:p>
          <a:p>
            <a:pPr>
              <a:buNone/>
            </a:pPr>
            <a:r>
              <a:rPr lang="ja-JP" altLang="en-US" sz="1800" dirty="0" smtClean="0"/>
              <a:t>　</a:t>
            </a:r>
            <a:r>
              <a:rPr lang="en-US" altLang="ja-JP" sz="1800" dirty="0" smtClean="0"/>
              <a:t>---x=</a:t>
            </a:r>
            <a:r>
              <a:rPr lang="ja-JP" altLang="en-US" sz="1800" dirty="0" smtClean="0"/>
              <a:t>２に近いほど解が密集</a:t>
            </a:r>
            <a:endParaRPr lang="en-US" altLang="ja-JP" sz="1800" dirty="0" smtClean="0"/>
          </a:p>
        </p:txBody>
      </p:sp>
      <p:pic>
        <p:nvPicPr>
          <p:cNvPr id="7170" name="Picture 2"/>
          <p:cNvPicPr>
            <a:picLocks noChangeAspect="1" noChangeArrowheads="1"/>
          </p:cNvPicPr>
          <p:nvPr/>
        </p:nvPicPr>
        <p:blipFill>
          <a:blip r:embed="rId2" cstate="print"/>
          <a:srcRect/>
          <a:stretch>
            <a:fillRect/>
          </a:stretch>
        </p:blipFill>
        <p:spPr bwMode="auto">
          <a:xfrm>
            <a:off x="4643438" y="1428736"/>
            <a:ext cx="3633809" cy="2939940"/>
          </a:xfrm>
          <a:prstGeom prst="rect">
            <a:avLst/>
          </a:prstGeom>
          <a:noFill/>
          <a:ln w="9525">
            <a:noFill/>
            <a:miter lim="800000"/>
            <a:headEnd/>
            <a:tailEnd/>
          </a:ln>
          <a:effectLst/>
        </p:spPr>
      </p:pic>
      <p:sp>
        <p:nvSpPr>
          <p:cNvPr id="10" name="角丸四角形吹き出し 9"/>
          <p:cNvSpPr/>
          <p:nvPr/>
        </p:nvSpPr>
        <p:spPr>
          <a:xfrm>
            <a:off x="5000628" y="4572008"/>
            <a:ext cx="3429024" cy="1071570"/>
          </a:xfrm>
          <a:prstGeom prst="wedgeRoundRectCallout">
            <a:avLst>
              <a:gd name="adj1" fmla="val -17649"/>
              <a:gd name="adj2" fmla="val -7481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buNone/>
            </a:pPr>
            <a:r>
              <a:rPr lang="ja-JP" altLang="en-US" dirty="0" smtClean="0"/>
              <a:t>＊ｘ∈（</a:t>
            </a:r>
            <a:r>
              <a:rPr lang="en-US" altLang="ja-JP" dirty="0" smtClean="0"/>
              <a:t>0,2</a:t>
            </a:r>
            <a:r>
              <a:rPr lang="ja-JP" altLang="en-US" dirty="0" smtClean="0"/>
              <a:t>）を１０等分割</a:t>
            </a:r>
            <a:endParaRPr lang="en-US" altLang="ja-JP" dirty="0" smtClean="0"/>
          </a:p>
          <a:p>
            <a:pPr>
              <a:buNone/>
            </a:pPr>
            <a:r>
              <a:rPr lang="ja-JP" altLang="en-US" dirty="0" smtClean="0"/>
              <a:t>＊</a:t>
            </a:r>
            <a:r>
              <a:rPr lang="en-US" altLang="ja-JP" dirty="0" smtClean="0"/>
              <a:t>0.2</a:t>
            </a:r>
            <a:r>
              <a:rPr lang="ja-JP" altLang="en-US" dirty="0" smtClean="0"/>
              <a:t>間隔ずつに存在する解の個数を表示（各重さについて）</a:t>
            </a:r>
            <a:endParaRPr lang="en-US" altLang="ja-JP"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lstStyle/>
          <a:p>
            <a:r>
              <a:rPr lang="en-US" altLang="ja-JP" dirty="0" smtClean="0"/>
              <a:t>Biased Sharing Approach</a:t>
            </a:r>
            <a:r>
              <a:rPr lang="ja-JP" altLang="en-US" dirty="0" smtClean="0"/>
              <a:t>（</a:t>
            </a:r>
            <a:r>
              <a:rPr lang="en-US" altLang="ja-JP" dirty="0" smtClean="0"/>
              <a:t>4/4</a:t>
            </a:r>
            <a:r>
              <a:rPr lang="ja-JP" altLang="en-US" dirty="0" smtClean="0"/>
              <a:t>）</a:t>
            </a:r>
            <a:endParaRPr kumimoji="1" lang="ja-JP" altLang="en-US" dirty="0"/>
          </a:p>
        </p:txBody>
      </p:sp>
      <p:sp>
        <p:nvSpPr>
          <p:cNvPr id="3" name="コンテンツ プレースホルダ 2"/>
          <p:cNvSpPr>
            <a:spLocks noGrp="1"/>
          </p:cNvSpPr>
          <p:nvPr>
            <p:ph idx="1"/>
          </p:nvPr>
        </p:nvSpPr>
        <p:spPr>
          <a:xfrm>
            <a:off x="457200" y="1571612"/>
            <a:ext cx="8229600" cy="5143536"/>
          </a:xfrm>
        </p:spPr>
        <p:txBody>
          <a:bodyPr>
            <a:normAutofit/>
          </a:bodyPr>
          <a:lstStyle/>
          <a:p>
            <a:pPr>
              <a:buNone/>
            </a:pPr>
            <a:r>
              <a:rPr kumimoji="1" lang="en-US" altLang="ja-JP" dirty="0" smtClean="0"/>
              <a:t>&lt;</a:t>
            </a:r>
            <a:r>
              <a:rPr lang="ja-JP" altLang="en-US" dirty="0" smtClean="0">
                <a:solidFill>
                  <a:schemeClr val="accent4">
                    <a:lumMod val="50000"/>
                  </a:schemeClr>
                </a:solidFill>
              </a:rPr>
              <a:t>パレート最適面</a:t>
            </a:r>
            <a:r>
              <a:rPr kumimoji="1" lang="en-US" altLang="ja-JP" dirty="0" smtClean="0"/>
              <a:t>&gt;</a:t>
            </a:r>
            <a:endParaRPr lang="en-US" altLang="ja-JP" dirty="0" smtClean="0"/>
          </a:p>
          <a:p>
            <a:pPr>
              <a:buNone/>
            </a:pPr>
            <a:r>
              <a:rPr kumimoji="1" lang="ja-JP" altLang="en-US" sz="2400" dirty="0" smtClean="0"/>
              <a:t>図</a:t>
            </a:r>
            <a:r>
              <a:rPr lang="ja-JP" altLang="en-US" sz="2400" dirty="0" smtClean="0"/>
              <a:t>１</a:t>
            </a:r>
            <a:endParaRPr lang="en-US" altLang="ja-JP" dirty="0" smtClean="0"/>
          </a:p>
          <a:p>
            <a:pPr>
              <a:buNone/>
            </a:pPr>
            <a:r>
              <a:rPr kumimoji="1" lang="en-US" altLang="ja-JP" dirty="0" smtClean="0"/>
              <a:t>  </a:t>
            </a:r>
            <a:r>
              <a:rPr kumimoji="1" lang="en-US" altLang="ja-JP" sz="2000" dirty="0" smtClean="0"/>
              <a:t>---f1</a:t>
            </a:r>
            <a:r>
              <a:rPr kumimoji="1" lang="ja-JP" altLang="en-US" sz="2000" dirty="0" smtClean="0"/>
              <a:t>の最適値に近い領域に</a:t>
            </a:r>
            <a:endParaRPr kumimoji="1" lang="en-US" altLang="ja-JP" sz="2000" dirty="0" smtClean="0"/>
          </a:p>
          <a:p>
            <a:pPr>
              <a:buNone/>
            </a:pPr>
            <a:r>
              <a:rPr lang="ja-JP" altLang="en-US" sz="2000" dirty="0" smtClean="0"/>
              <a:t>　　 解が集合</a:t>
            </a:r>
            <a:endParaRPr lang="en-US" altLang="ja-JP" sz="2000" dirty="0" smtClean="0"/>
          </a:p>
          <a:p>
            <a:pPr>
              <a:buNone/>
            </a:pPr>
            <a:r>
              <a:rPr lang="ja-JP" altLang="en-US" sz="2400" dirty="0" smtClean="0"/>
              <a:t>図２</a:t>
            </a:r>
            <a:endParaRPr lang="en-US" altLang="ja-JP" sz="2400" dirty="0" smtClean="0"/>
          </a:p>
          <a:p>
            <a:pPr>
              <a:buNone/>
            </a:pPr>
            <a:r>
              <a:rPr lang="ja-JP" altLang="en-US" sz="2000" dirty="0" smtClean="0"/>
              <a:t>　</a:t>
            </a:r>
            <a:r>
              <a:rPr lang="en-US" altLang="ja-JP" sz="2000" dirty="0" smtClean="0"/>
              <a:t>---f2</a:t>
            </a:r>
            <a:r>
              <a:rPr lang="ja-JP" altLang="en-US" sz="2000" dirty="0" smtClean="0"/>
              <a:t>の最適値に近い領域に</a:t>
            </a:r>
            <a:endParaRPr lang="en-US" altLang="ja-JP" sz="2000" dirty="0" smtClean="0"/>
          </a:p>
          <a:p>
            <a:pPr>
              <a:buNone/>
            </a:pPr>
            <a:r>
              <a:rPr lang="ja-JP" altLang="en-US" sz="2000" dirty="0" smtClean="0"/>
              <a:t>　　 解が集合</a:t>
            </a:r>
            <a:endParaRPr lang="en-US" altLang="ja-JP" sz="2000" dirty="0" smtClean="0"/>
          </a:p>
          <a:p>
            <a:pPr>
              <a:buNone/>
            </a:pPr>
            <a:endParaRPr lang="en-US" altLang="ja-JP" sz="2000" dirty="0" smtClean="0"/>
          </a:p>
          <a:p>
            <a:pPr>
              <a:buNone/>
            </a:pPr>
            <a:r>
              <a:rPr lang="en-US" altLang="ja-JP" sz="2800" dirty="0" smtClean="0"/>
              <a:t>&lt;</a:t>
            </a:r>
            <a:r>
              <a:rPr lang="ja-JP" altLang="en-US" sz="2800" dirty="0" smtClean="0">
                <a:solidFill>
                  <a:schemeClr val="accent4">
                    <a:lumMod val="50000"/>
                  </a:schemeClr>
                </a:solidFill>
              </a:rPr>
              <a:t>特徴</a:t>
            </a:r>
            <a:r>
              <a:rPr lang="en-US" altLang="ja-JP" sz="2800" dirty="0" smtClean="0"/>
              <a:t>&gt;</a:t>
            </a:r>
          </a:p>
          <a:p>
            <a:pPr>
              <a:buNone/>
            </a:pPr>
            <a:r>
              <a:rPr lang="ja-JP" altLang="en-US" sz="2400" dirty="0" smtClean="0"/>
              <a:t>＊重みを変えることによって</a:t>
            </a:r>
            <a:endParaRPr lang="en-US" altLang="ja-JP" sz="2400" dirty="0" smtClean="0"/>
          </a:p>
          <a:p>
            <a:pPr>
              <a:buNone/>
            </a:pPr>
            <a:r>
              <a:rPr lang="ja-JP" altLang="en-US" sz="2400" dirty="0" smtClean="0"/>
              <a:t>　偏らせたい領域に解を密集</a:t>
            </a:r>
            <a:endParaRPr lang="en-US" altLang="ja-JP" sz="2400" dirty="0" smtClean="0"/>
          </a:p>
          <a:p>
            <a:pPr>
              <a:buNone/>
            </a:pPr>
            <a:r>
              <a:rPr lang="ja-JP" altLang="en-US" sz="2400" dirty="0" smtClean="0"/>
              <a:t>　させることができる！</a:t>
            </a:r>
            <a:endParaRPr lang="en-US" altLang="ja-JP" sz="2400" dirty="0" smtClean="0"/>
          </a:p>
        </p:txBody>
      </p:sp>
      <p:grpSp>
        <p:nvGrpSpPr>
          <p:cNvPr id="13" name="グループ化 12"/>
          <p:cNvGrpSpPr/>
          <p:nvPr/>
        </p:nvGrpSpPr>
        <p:grpSpPr>
          <a:xfrm>
            <a:off x="5786446" y="1643050"/>
            <a:ext cx="2938463" cy="5072098"/>
            <a:chOff x="5143504" y="1714488"/>
            <a:chExt cx="2938463" cy="5072098"/>
          </a:xfrm>
        </p:grpSpPr>
        <p:pic>
          <p:nvPicPr>
            <p:cNvPr id="57348" name="Picture 4"/>
            <p:cNvPicPr>
              <a:picLocks noChangeAspect="1" noChangeArrowheads="1"/>
            </p:cNvPicPr>
            <p:nvPr/>
          </p:nvPicPr>
          <p:blipFill>
            <a:blip r:embed="rId2" cstate="print"/>
            <a:srcRect/>
            <a:stretch>
              <a:fillRect/>
            </a:stretch>
          </p:blipFill>
          <p:spPr bwMode="auto">
            <a:xfrm>
              <a:off x="5143504" y="1714488"/>
              <a:ext cx="2714625" cy="2562225"/>
            </a:xfrm>
            <a:prstGeom prst="rect">
              <a:avLst/>
            </a:prstGeom>
            <a:noFill/>
            <a:ln w="9525">
              <a:noFill/>
              <a:miter lim="800000"/>
              <a:headEnd/>
              <a:tailEnd/>
            </a:ln>
            <a:effectLst/>
          </p:spPr>
        </p:pic>
        <p:pic>
          <p:nvPicPr>
            <p:cNvPr id="57350" name="Picture 6"/>
            <p:cNvPicPr>
              <a:picLocks noChangeAspect="1" noChangeArrowheads="1"/>
            </p:cNvPicPr>
            <p:nvPr/>
          </p:nvPicPr>
          <p:blipFill>
            <a:blip r:embed="rId3" cstate="print"/>
            <a:srcRect/>
            <a:stretch>
              <a:fillRect/>
            </a:stretch>
          </p:blipFill>
          <p:spPr bwMode="auto">
            <a:xfrm>
              <a:off x="5214942" y="4224361"/>
              <a:ext cx="2867025" cy="2562225"/>
            </a:xfrm>
            <a:prstGeom prst="rect">
              <a:avLst/>
            </a:prstGeom>
            <a:noFill/>
            <a:ln w="9525">
              <a:noFill/>
              <a:miter lim="800000"/>
              <a:headEnd/>
              <a:tailEnd/>
            </a:ln>
            <a:effectLst/>
          </p:spPr>
        </p:pic>
      </p:grpSp>
      <p:sp>
        <p:nvSpPr>
          <p:cNvPr id="14" name="テキスト ボックス 13"/>
          <p:cNvSpPr txBox="1"/>
          <p:nvPr/>
        </p:nvSpPr>
        <p:spPr>
          <a:xfrm>
            <a:off x="4929190" y="2928934"/>
            <a:ext cx="1079142" cy="923330"/>
          </a:xfrm>
          <a:prstGeom prst="rect">
            <a:avLst/>
          </a:prstGeom>
          <a:noFill/>
        </p:spPr>
        <p:txBody>
          <a:bodyPr wrap="none" rtlCol="0">
            <a:spAutoFit/>
          </a:bodyPr>
          <a:lstStyle/>
          <a:p>
            <a:r>
              <a:rPr kumimoji="1" lang="ja-JP" altLang="en-US" dirty="0" smtClean="0"/>
              <a:t>図</a:t>
            </a:r>
            <a:r>
              <a:rPr lang="ja-JP" altLang="en-US" dirty="0" smtClean="0"/>
              <a:t>１</a:t>
            </a:r>
            <a:endParaRPr kumimoji="1" lang="en-US" altLang="ja-JP" dirty="0" smtClean="0"/>
          </a:p>
          <a:p>
            <a:r>
              <a:rPr kumimoji="1" lang="en-US" altLang="ja-JP" dirty="0" smtClean="0"/>
              <a:t>W1=</a:t>
            </a:r>
            <a:r>
              <a:rPr kumimoji="1" lang="ja-JP" altLang="en-US" dirty="0" smtClean="0"/>
              <a:t>０．９</a:t>
            </a:r>
            <a:endParaRPr kumimoji="1" lang="en-US" altLang="ja-JP" dirty="0" smtClean="0"/>
          </a:p>
          <a:p>
            <a:r>
              <a:rPr lang="en-US" altLang="ja-JP" dirty="0" smtClean="0"/>
              <a:t>W2=</a:t>
            </a:r>
            <a:r>
              <a:rPr lang="ja-JP" altLang="en-US" dirty="0" smtClean="0"/>
              <a:t>０．１</a:t>
            </a:r>
            <a:endParaRPr kumimoji="1" lang="ja-JP" altLang="en-US" dirty="0"/>
          </a:p>
        </p:txBody>
      </p:sp>
      <p:sp>
        <p:nvSpPr>
          <p:cNvPr id="15" name="テキスト ボックス 14"/>
          <p:cNvSpPr txBox="1"/>
          <p:nvPr/>
        </p:nvSpPr>
        <p:spPr>
          <a:xfrm>
            <a:off x="5000628" y="5500702"/>
            <a:ext cx="1079142" cy="923330"/>
          </a:xfrm>
          <a:prstGeom prst="rect">
            <a:avLst/>
          </a:prstGeom>
          <a:noFill/>
        </p:spPr>
        <p:txBody>
          <a:bodyPr wrap="none" rtlCol="0">
            <a:spAutoFit/>
          </a:bodyPr>
          <a:lstStyle/>
          <a:p>
            <a:r>
              <a:rPr kumimoji="1" lang="ja-JP" altLang="en-US" dirty="0" smtClean="0"/>
              <a:t>図</a:t>
            </a:r>
            <a:r>
              <a:rPr lang="ja-JP" altLang="en-US" dirty="0" smtClean="0"/>
              <a:t>２</a:t>
            </a:r>
            <a:endParaRPr kumimoji="1" lang="en-US" altLang="ja-JP" dirty="0" smtClean="0"/>
          </a:p>
          <a:p>
            <a:r>
              <a:rPr kumimoji="1" lang="en-US" altLang="ja-JP" dirty="0" smtClean="0"/>
              <a:t>W1=</a:t>
            </a:r>
            <a:r>
              <a:rPr kumimoji="1" lang="ja-JP" altLang="en-US" dirty="0" smtClean="0"/>
              <a:t>０．１</a:t>
            </a:r>
            <a:endParaRPr kumimoji="1" lang="en-US" altLang="ja-JP" dirty="0" smtClean="0"/>
          </a:p>
          <a:p>
            <a:r>
              <a:rPr lang="en-US" altLang="ja-JP" dirty="0" smtClean="0"/>
              <a:t>W2=</a:t>
            </a:r>
            <a:r>
              <a:rPr lang="ja-JP" altLang="en-US" dirty="0" smtClean="0"/>
              <a:t>０．９</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715404" cy="1143000"/>
          </a:xfrm>
        </p:spPr>
        <p:txBody>
          <a:bodyPr>
            <a:normAutofit fontScale="90000"/>
          </a:bodyPr>
          <a:lstStyle/>
          <a:p>
            <a:r>
              <a:rPr kumimoji="1" lang="en-US" altLang="ja-JP" dirty="0" smtClean="0"/>
              <a:t>Guided Domination Approach</a:t>
            </a:r>
            <a:r>
              <a:rPr lang="ja-JP" altLang="en-US" dirty="0" smtClean="0"/>
              <a:t>（</a:t>
            </a:r>
            <a:r>
              <a:rPr lang="en-US" altLang="ja-JP" dirty="0" smtClean="0"/>
              <a:t>1/5</a:t>
            </a:r>
            <a:r>
              <a:rPr lang="ja-JP" altLang="en-US" dirty="0" smtClean="0"/>
              <a:t>）</a:t>
            </a:r>
            <a:r>
              <a:rPr kumimoji="1" lang="en-US" altLang="ja-JP" dirty="0" smtClean="0"/>
              <a:t/>
            </a:r>
            <a:br>
              <a:rPr kumimoji="1" lang="en-US" altLang="ja-JP" dirty="0" smtClean="0"/>
            </a:br>
            <a:r>
              <a:rPr lang="en-US" altLang="ja-JP" dirty="0" smtClean="0"/>
              <a:t>[</a:t>
            </a:r>
            <a:r>
              <a:rPr lang="en-US" altLang="ja-JP" dirty="0" err="1" smtClean="0"/>
              <a:t>Branke</a:t>
            </a:r>
            <a:r>
              <a:rPr lang="en-US" altLang="ja-JP" dirty="0" smtClean="0"/>
              <a:t> et al., 2000]</a:t>
            </a:r>
            <a:r>
              <a:rPr lang="ja-JP" altLang="en-US" dirty="0" smtClean="0"/>
              <a:t>（</a:t>
            </a:r>
            <a:r>
              <a:rPr lang="en-US" altLang="ja-JP" dirty="0" smtClean="0"/>
              <a:t>MOEA</a:t>
            </a:r>
            <a:r>
              <a:rPr lang="ja-JP" altLang="en-US" dirty="0" smtClean="0"/>
              <a:t>）</a:t>
            </a:r>
            <a:endParaRPr kumimoji="1" lang="ja-JP" altLang="en-US" dirty="0"/>
          </a:p>
        </p:txBody>
      </p:sp>
      <p:sp>
        <p:nvSpPr>
          <p:cNvPr id="3" name="コンテンツ プレースホルダ 2"/>
          <p:cNvSpPr>
            <a:spLocks noGrp="1"/>
          </p:cNvSpPr>
          <p:nvPr>
            <p:ph idx="1"/>
          </p:nvPr>
        </p:nvSpPr>
        <p:spPr>
          <a:xfrm>
            <a:off x="457200" y="1643050"/>
            <a:ext cx="8686800" cy="5000660"/>
          </a:xfrm>
        </p:spPr>
        <p:txBody>
          <a:bodyPr>
            <a:normAutofit/>
          </a:bodyPr>
          <a:lstStyle/>
          <a:p>
            <a:r>
              <a:rPr kumimoji="1" lang="ja-JP" altLang="en-US" dirty="0" smtClean="0"/>
              <a:t>重さ関数</a:t>
            </a:r>
            <a:r>
              <a:rPr kumimoji="1" lang="en-US" altLang="ja-JP" dirty="0" smtClean="0"/>
              <a:t>Ω</a:t>
            </a:r>
          </a:p>
          <a:p>
            <a:endParaRPr lang="en-US" altLang="ja-JP" dirty="0" smtClean="0"/>
          </a:p>
          <a:p>
            <a:endParaRPr kumimoji="1" lang="en-US" altLang="ja-JP" dirty="0" smtClean="0"/>
          </a:p>
          <a:p>
            <a:pPr>
              <a:buNone/>
            </a:pPr>
            <a:r>
              <a:rPr lang="ja-JP" altLang="en-US" dirty="0" smtClean="0"/>
              <a:t>　　</a:t>
            </a:r>
            <a:r>
              <a:rPr lang="en-US" altLang="ja-JP" dirty="0" err="1" smtClean="0"/>
              <a:t>a</a:t>
            </a:r>
            <a:r>
              <a:rPr lang="en-US" altLang="ja-JP" sz="1600" dirty="0" err="1" smtClean="0"/>
              <a:t>ij</a:t>
            </a:r>
            <a:r>
              <a:rPr lang="en-US" altLang="ja-JP" sz="2000" dirty="0" smtClean="0"/>
              <a:t> </a:t>
            </a:r>
            <a:r>
              <a:rPr lang="ja-JP" altLang="en-US" sz="2000" dirty="0" smtClean="0"/>
              <a:t>：</a:t>
            </a:r>
            <a:r>
              <a:rPr lang="en-US" altLang="ja-JP" sz="2000" dirty="0" err="1" smtClean="0"/>
              <a:t>i</a:t>
            </a:r>
            <a:r>
              <a:rPr lang="ja-JP" altLang="en-US" sz="2000" dirty="0" smtClean="0"/>
              <a:t>目的の損失量に対する</a:t>
            </a:r>
            <a:r>
              <a:rPr lang="ja-JP" altLang="en-US" sz="2000" dirty="0" err="1" smtClean="0"/>
              <a:t>ｊ</a:t>
            </a:r>
            <a:r>
              <a:rPr lang="ja-JP" altLang="en-US" sz="2000" dirty="0" smtClean="0"/>
              <a:t>目的の利得量</a:t>
            </a:r>
            <a:endParaRPr lang="en-US" altLang="ja-JP" sz="2000" dirty="0" smtClean="0"/>
          </a:p>
          <a:p>
            <a:pPr>
              <a:buNone/>
            </a:pPr>
            <a:endParaRPr kumimoji="1" lang="en-US" altLang="ja-JP" sz="2000" dirty="0" smtClean="0"/>
          </a:p>
          <a:p>
            <a:pPr>
              <a:buNone/>
            </a:pPr>
            <a:endParaRPr kumimoji="1" lang="en-US" altLang="ja-JP" sz="2000" dirty="0" smtClean="0"/>
          </a:p>
          <a:p>
            <a:pPr>
              <a:buNone/>
            </a:pPr>
            <a:r>
              <a:rPr lang="en-US" altLang="ja-JP" sz="2000" dirty="0" smtClean="0"/>
              <a:t>                                                             the matrix </a:t>
            </a:r>
            <a:r>
              <a:rPr lang="en-US" altLang="ja-JP" sz="2800" dirty="0" smtClean="0"/>
              <a:t>a</a:t>
            </a:r>
          </a:p>
          <a:p>
            <a:pPr>
              <a:buNone/>
            </a:pPr>
            <a:r>
              <a:rPr lang="ja-JP" altLang="en-US" sz="2000" dirty="0" smtClean="0"/>
              <a:t>　　＜２目的の場合＞</a:t>
            </a:r>
            <a:endParaRPr lang="en-US" altLang="ja-JP" sz="2800" dirty="0" smtClean="0"/>
          </a:p>
          <a:p>
            <a:pPr>
              <a:buNone/>
            </a:pPr>
            <a:endParaRPr lang="en-US" altLang="ja-JP" sz="2800" dirty="0" smtClean="0"/>
          </a:p>
        </p:txBody>
      </p:sp>
      <p:pic>
        <p:nvPicPr>
          <p:cNvPr id="8196" name="Picture 4"/>
          <p:cNvPicPr>
            <a:picLocks noChangeAspect="1" noChangeArrowheads="1"/>
          </p:cNvPicPr>
          <p:nvPr/>
        </p:nvPicPr>
        <p:blipFill>
          <a:blip r:embed="rId3" cstate="print"/>
          <a:srcRect/>
          <a:stretch>
            <a:fillRect/>
          </a:stretch>
        </p:blipFill>
        <p:spPr bwMode="auto">
          <a:xfrm>
            <a:off x="857224" y="2071678"/>
            <a:ext cx="6210135" cy="1000132"/>
          </a:xfrm>
          <a:prstGeom prst="rect">
            <a:avLst/>
          </a:prstGeom>
          <a:noFill/>
          <a:ln w="9525">
            <a:noFill/>
            <a:miter lim="800000"/>
            <a:headEnd/>
            <a:tailEnd/>
          </a:ln>
          <a:effectLst/>
        </p:spPr>
      </p:pic>
      <p:graphicFrame>
        <p:nvGraphicFramePr>
          <p:cNvPr id="12" name="表 11"/>
          <p:cNvGraphicFramePr>
            <a:graphicFrameLocks noGrp="1"/>
          </p:cNvGraphicFramePr>
          <p:nvPr/>
        </p:nvGraphicFramePr>
        <p:xfrm>
          <a:off x="5929322" y="2928934"/>
          <a:ext cx="3000366" cy="2194560"/>
        </p:xfrm>
        <a:graphic>
          <a:graphicData uri="http://schemas.openxmlformats.org/drawingml/2006/table">
            <a:tbl>
              <a:tblPr firstRow="1" bandRow="1">
                <a:tableStyleId>{5940675A-B579-460E-94D1-54222C63F5DA}</a:tableStyleId>
              </a:tblPr>
              <a:tblGrid>
                <a:gridCol w="500061"/>
                <a:gridCol w="500061"/>
                <a:gridCol w="500061"/>
                <a:gridCol w="500061"/>
                <a:gridCol w="500061"/>
                <a:gridCol w="500061"/>
              </a:tblGrid>
              <a:tr h="330041">
                <a:tc>
                  <a:txBody>
                    <a:bodyPr/>
                    <a:lstStyle/>
                    <a:p>
                      <a:r>
                        <a:rPr kumimoji="1" lang="en-US" altLang="ja-JP" dirty="0" smtClean="0"/>
                        <a:t>a</a:t>
                      </a:r>
                      <a:endParaRPr kumimoji="1" lang="ja-JP" altLang="en-US" dirty="0"/>
                    </a:p>
                  </a:txBody>
                  <a:tcPr/>
                </a:tc>
                <a:tc>
                  <a:txBody>
                    <a:bodyPr/>
                    <a:lstStyle/>
                    <a:p>
                      <a:r>
                        <a:rPr kumimoji="1" lang="en-US" altLang="ja-JP" dirty="0" smtClean="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sz="1400" dirty="0" smtClean="0"/>
                        <a:t>M</a:t>
                      </a:r>
                      <a:r>
                        <a:rPr kumimoji="1" lang="en-US" altLang="ja-JP" dirty="0" smtClean="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smtClean="0"/>
                        <a:t>M</a:t>
                      </a:r>
                      <a:endParaRPr kumimoji="1" lang="ja-JP"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30041">
                <a:tc>
                  <a:txBody>
                    <a:bodyPr/>
                    <a:lstStyle/>
                    <a:p>
                      <a:r>
                        <a:rPr kumimoji="1" lang="en-US" altLang="ja-JP" dirty="0" smtClean="0"/>
                        <a:t>1</a:t>
                      </a:r>
                      <a:endParaRPr kumimoji="1" lang="ja-JP" altLang="en-US" dirty="0"/>
                    </a:p>
                  </a:txBody>
                  <a:tcPr/>
                </a:tc>
                <a:tc>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kumimoji="1" lang="ja-JP" altLang="en-US" dirty="0"/>
                    </a:p>
                  </a:txBody>
                  <a:tcPr>
                    <a:lnT w="12700" cap="flat" cmpd="sng" algn="ctr">
                      <a:solidFill>
                        <a:schemeClr val="tx1"/>
                      </a:solidFill>
                      <a:prstDash val="solid"/>
                      <a:round/>
                      <a:headEnd type="none" w="med" len="med"/>
                      <a:tailEnd type="none" w="med" len="med"/>
                    </a:lnT>
                  </a:tcPr>
                </a:tc>
                <a:tc>
                  <a:txBody>
                    <a:bodyPr/>
                    <a:lstStyle/>
                    <a:p>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30041">
                <a:tc>
                  <a:txBody>
                    <a:bodyPr/>
                    <a:lstStyle/>
                    <a:p>
                      <a:r>
                        <a:rPr kumimoji="1" lang="en-US" altLang="ja-JP" dirty="0" smtClean="0"/>
                        <a:t>2</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lnR w="12700" cap="flat" cmpd="sng" algn="ctr">
                      <a:solidFill>
                        <a:schemeClr val="tx1"/>
                      </a:solidFill>
                      <a:prstDash val="solid"/>
                      <a:round/>
                      <a:headEnd type="none" w="med" len="med"/>
                      <a:tailEnd type="none" w="med" len="med"/>
                    </a:lnR>
                  </a:tcPr>
                </a:tc>
              </a:tr>
              <a:tr h="330041">
                <a:tc>
                  <a:txBody>
                    <a:bodyPr/>
                    <a:lstStyle/>
                    <a:p>
                      <a:r>
                        <a:rPr kumimoji="1" lang="en-US" altLang="ja-JP" dirty="0" smtClean="0"/>
                        <a:t>…</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r>
              <a:tr h="330041">
                <a:tc>
                  <a:txBody>
                    <a:bodyPr/>
                    <a:lstStyle/>
                    <a:p>
                      <a:r>
                        <a:rPr kumimoji="1" lang="en-US" altLang="ja-JP" sz="1400" dirty="0" smtClean="0"/>
                        <a:t>M</a:t>
                      </a:r>
                      <a:r>
                        <a:rPr kumimoji="1" lang="en-US" altLang="ja-JP" dirty="0" smtClean="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r>
              <a:tr h="330041">
                <a:tc>
                  <a:txBody>
                    <a:bodyPr/>
                    <a:lstStyle/>
                    <a:p>
                      <a:r>
                        <a:rPr kumimoji="1" lang="en-US" altLang="ja-JP" dirty="0" smtClean="0"/>
                        <a:t>M</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r>
            </a:tbl>
          </a:graphicData>
        </a:graphic>
      </p:graphicFrame>
      <p:cxnSp>
        <p:nvCxnSpPr>
          <p:cNvPr id="15" name="直線コネクタ 14"/>
          <p:cNvCxnSpPr/>
          <p:nvPr/>
        </p:nvCxnSpPr>
        <p:spPr>
          <a:xfrm>
            <a:off x="6429388" y="3286124"/>
            <a:ext cx="2500330" cy="18573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197" name="Object 5"/>
          <p:cNvGraphicFramePr>
            <a:graphicFrameLocks noChangeAspect="1"/>
          </p:cNvGraphicFramePr>
          <p:nvPr/>
        </p:nvGraphicFramePr>
        <p:xfrm>
          <a:off x="1500166" y="5214950"/>
          <a:ext cx="3214710" cy="1071570"/>
        </p:xfrm>
        <a:graphic>
          <a:graphicData uri="http://schemas.openxmlformats.org/presentationml/2006/ole">
            <p:oleObj spid="_x0000_s8197" name="数式" r:id="rId4" imgW="1371600" imgH="45720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0"/>
            <a:ext cx="8501122" cy="1143000"/>
          </a:xfrm>
        </p:spPr>
        <p:txBody>
          <a:bodyPr>
            <a:normAutofit fontScale="90000"/>
          </a:bodyPr>
          <a:lstStyle/>
          <a:p>
            <a:r>
              <a:rPr lang="en-US" altLang="ja-JP" dirty="0" smtClean="0"/>
              <a:t>Guided Domination Approach</a:t>
            </a:r>
            <a:r>
              <a:rPr lang="ja-JP" altLang="en-US" dirty="0" smtClean="0"/>
              <a:t>（</a:t>
            </a:r>
            <a:r>
              <a:rPr lang="en-US" altLang="ja-JP" dirty="0" smtClean="0"/>
              <a:t>2/5</a:t>
            </a:r>
            <a:r>
              <a:rPr lang="ja-JP" altLang="en-US" dirty="0" smtClean="0"/>
              <a:t>）</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lstStyle/>
          <a:p>
            <a:pPr>
              <a:buNone/>
            </a:pPr>
            <a:r>
              <a:rPr lang="ja-JP" altLang="en-US" sz="2400" dirty="0" smtClean="0"/>
              <a:t>＊新たな支配関係の定義＊</a:t>
            </a:r>
            <a:endParaRPr lang="en-US" altLang="ja-JP" sz="2400" dirty="0" smtClean="0"/>
          </a:p>
          <a:p>
            <a:pPr>
              <a:buNone/>
            </a:pPr>
            <a:r>
              <a:rPr lang="ja-JP" altLang="en-US" sz="2400" dirty="0" smtClean="0"/>
              <a:t>＜</a:t>
            </a:r>
            <a:r>
              <a:rPr lang="en-US" altLang="ja-JP" sz="2400" dirty="0" smtClean="0">
                <a:solidFill>
                  <a:schemeClr val="accent3">
                    <a:lumMod val="75000"/>
                  </a:schemeClr>
                </a:solidFill>
              </a:rPr>
              <a:t>Definition 8.1</a:t>
            </a:r>
            <a:r>
              <a:rPr lang="ja-JP" altLang="en-US" sz="2400" dirty="0" smtClean="0"/>
              <a:t>＞</a:t>
            </a:r>
            <a:endParaRPr lang="en-US" altLang="ja-JP" sz="2400" dirty="0" smtClean="0"/>
          </a:p>
          <a:p>
            <a:pPr>
              <a:buNone/>
            </a:pPr>
            <a:r>
              <a:rPr lang="en-US" altLang="ja-JP" sz="1800" dirty="0" smtClean="0"/>
              <a:t> ---X1</a:t>
            </a:r>
            <a:r>
              <a:rPr lang="ja-JP" altLang="en-US" sz="1800" dirty="0" smtClean="0"/>
              <a:t>が</a:t>
            </a:r>
            <a:r>
              <a:rPr lang="en-US" altLang="ja-JP" sz="1800" dirty="0" smtClean="0"/>
              <a:t>X2</a:t>
            </a:r>
            <a:r>
              <a:rPr lang="ja-JP" altLang="en-US" sz="1800" dirty="0" smtClean="0"/>
              <a:t>を支配　　</a:t>
            </a:r>
            <a:r>
              <a:rPr lang="en-US" altLang="ja-JP" sz="1800" dirty="0" smtClean="0"/>
              <a:t>if   </a:t>
            </a:r>
            <a:r>
              <a:rPr lang="en-US" altLang="ja-JP" sz="1800" dirty="0" err="1" smtClean="0"/>
              <a:t>Ωi</a:t>
            </a:r>
            <a:r>
              <a:rPr lang="en-US" altLang="ja-JP" sz="1800" dirty="0" smtClean="0"/>
              <a:t>(f(X1))</a:t>
            </a:r>
            <a:r>
              <a:rPr lang="ja-JP" altLang="en-US" sz="1800" dirty="0" smtClean="0"/>
              <a:t>≤</a:t>
            </a:r>
            <a:r>
              <a:rPr lang="en-US" altLang="ja-JP" sz="1800" dirty="0" smtClean="0"/>
              <a:t> </a:t>
            </a:r>
            <a:r>
              <a:rPr lang="en-US" altLang="ja-JP" sz="1800" dirty="0" err="1" smtClean="0"/>
              <a:t>Ωi</a:t>
            </a:r>
            <a:r>
              <a:rPr lang="en-US" altLang="ja-JP" sz="1800" dirty="0" smtClean="0"/>
              <a:t>(f(X2))</a:t>
            </a:r>
            <a:r>
              <a:rPr lang="ja-JP" altLang="en-US" sz="1800" dirty="0" smtClean="0"/>
              <a:t>　</a:t>
            </a:r>
            <a:r>
              <a:rPr lang="en-US" altLang="ja-JP" sz="1800" dirty="0" smtClean="0"/>
              <a:t>for all </a:t>
            </a:r>
            <a:r>
              <a:rPr lang="en-US" altLang="ja-JP" sz="1800" dirty="0" err="1" smtClean="0"/>
              <a:t>i</a:t>
            </a:r>
            <a:r>
              <a:rPr lang="en-US" altLang="ja-JP" sz="1800" dirty="0" smtClean="0"/>
              <a:t>=1,2,…M  </a:t>
            </a:r>
            <a:r>
              <a:rPr lang="ja-JP" altLang="en-US" sz="1800" dirty="0" smtClean="0"/>
              <a:t>かつ</a:t>
            </a:r>
            <a:endParaRPr lang="en-US" altLang="ja-JP" sz="1800" dirty="0" smtClean="0"/>
          </a:p>
          <a:p>
            <a:pPr>
              <a:buNone/>
            </a:pPr>
            <a:r>
              <a:rPr lang="en-US" altLang="ja-JP" sz="1800" dirty="0" smtClean="0"/>
              <a:t>                                 </a:t>
            </a:r>
            <a:r>
              <a:rPr lang="ja-JP" altLang="en-US" sz="1800" dirty="0" smtClean="0"/>
              <a:t>       少なくとも１つの目的において厳密な不平等が成り立つ </a:t>
            </a:r>
            <a:endParaRPr lang="en-US" altLang="ja-JP" sz="1800" dirty="0" smtClean="0"/>
          </a:p>
          <a:p>
            <a:pPr>
              <a:buNone/>
            </a:pPr>
            <a:endParaRPr kumimoji="1" lang="ja-JP" altLang="en-US" dirty="0"/>
          </a:p>
        </p:txBody>
      </p:sp>
      <p:pic>
        <p:nvPicPr>
          <p:cNvPr id="9221" name="Picture 5"/>
          <p:cNvPicPr>
            <a:picLocks noChangeAspect="1" noChangeArrowheads="1"/>
          </p:cNvPicPr>
          <p:nvPr/>
        </p:nvPicPr>
        <p:blipFill>
          <a:blip r:embed="rId2" cstate="print"/>
          <a:srcRect/>
          <a:stretch>
            <a:fillRect/>
          </a:stretch>
        </p:blipFill>
        <p:spPr bwMode="auto">
          <a:xfrm rot="60000">
            <a:off x="857224" y="3286124"/>
            <a:ext cx="7407030" cy="3214710"/>
          </a:xfrm>
          <a:prstGeom prst="rect">
            <a:avLst/>
          </a:prstGeom>
          <a:noFill/>
          <a:ln w="9525">
            <a:noFill/>
            <a:miter lim="800000"/>
            <a:headEnd/>
            <a:tailEnd/>
          </a:ln>
          <a:effectLst/>
        </p:spPr>
      </p:pic>
      <p:sp>
        <p:nvSpPr>
          <p:cNvPr id="8" name="右矢印 7"/>
          <p:cNvSpPr/>
          <p:nvPr/>
        </p:nvSpPr>
        <p:spPr>
          <a:xfrm>
            <a:off x="4143372" y="4286256"/>
            <a:ext cx="1000132" cy="857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拡大</a:t>
            </a:r>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0"/>
            <a:ext cx="8572560" cy="1143000"/>
          </a:xfrm>
        </p:spPr>
        <p:txBody>
          <a:bodyPr>
            <a:normAutofit fontScale="90000"/>
          </a:bodyPr>
          <a:lstStyle/>
          <a:p>
            <a:r>
              <a:rPr lang="en-US" altLang="ja-JP" dirty="0" smtClean="0"/>
              <a:t>Guided Domination Approach</a:t>
            </a:r>
            <a:r>
              <a:rPr lang="ja-JP" altLang="en-US" dirty="0" smtClean="0"/>
              <a:t>（</a:t>
            </a:r>
            <a:r>
              <a:rPr lang="en-US" altLang="ja-JP" dirty="0" smtClean="0"/>
              <a:t>3/5</a:t>
            </a:r>
            <a:r>
              <a:rPr lang="ja-JP" altLang="en-US" dirty="0" smtClean="0"/>
              <a:t>）</a:t>
            </a:r>
            <a:endParaRPr kumimoji="1" lang="ja-JP" altLang="en-US" dirty="0"/>
          </a:p>
        </p:txBody>
      </p:sp>
      <p:pic>
        <p:nvPicPr>
          <p:cNvPr id="10242" name="Picture 2"/>
          <p:cNvPicPr>
            <a:picLocks noChangeAspect="1" noChangeArrowheads="1"/>
          </p:cNvPicPr>
          <p:nvPr/>
        </p:nvPicPr>
        <p:blipFill>
          <a:blip r:embed="rId2" cstate="print"/>
          <a:srcRect/>
          <a:stretch>
            <a:fillRect/>
          </a:stretch>
        </p:blipFill>
        <p:spPr bwMode="auto">
          <a:xfrm rot="60000">
            <a:off x="743920" y="1260951"/>
            <a:ext cx="5362089" cy="3435690"/>
          </a:xfrm>
          <a:prstGeom prst="rect">
            <a:avLst/>
          </a:prstGeom>
          <a:noFill/>
          <a:ln w="9525">
            <a:noFill/>
            <a:miter lim="800000"/>
            <a:headEnd/>
            <a:tailEnd/>
          </a:ln>
          <a:effectLst/>
        </p:spPr>
      </p:pic>
      <p:sp>
        <p:nvSpPr>
          <p:cNvPr id="20" name="円/楕円 19"/>
          <p:cNvSpPr/>
          <p:nvPr/>
        </p:nvSpPr>
        <p:spPr>
          <a:xfrm rot="1988789">
            <a:off x="1947199" y="2698148"/>
            <a:ext cx="1197571" cy="714380"/>
          </a:xfrm>
          <a:prstGeom prst="ellipse">
            <a:avLst/>
          </a:prstGeom>
          <a:solidFill>
            <a:srgbClr val="FFFF00">
              <a:alpha val="67843"/>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rot="20970813">
            <a:off x="1849333" y="2000240"/>
            <a:ext cx="357190" cy="642942"/>
          </a:xfrm>
          <a:prstGeom prst="ellipse">
            <a:avLst/>
          </a:prstGeom>
          <a:solidFill>
            <a:srgbClr val="0F6FC6">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rot="1042405">
            <a:off x="3115478" y="3308815"/>
            <a:ext cx="699714" cy="453181"/>
          </a:xfrm>
          <a:prstGeom prst="ellipse">
            <a:avLst/>
          </a:prstGeom>
          <a:solidFill>
            <a:srgbClr val="0F6FC6">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曲線コネクタ 27"/>
          <p:cNvCxnSpPr>
            <a:stCxn id="20" idx="7"/>
            <a:endCxn id="26" idx="0"/>
          </p:cNvCxnSpPr>
          <p:nvPr/>
        </p:nvCxnSpPr>
        <p:spPr>
          <a:xfrm rot="16200000" flipH="1">
            <a:off x="3163905" y="2950064"/>
            <a:ext cx="243776" cy="494401"/>
          </a:xfrm>
          <a:prstGeom prst="curvedConnector3">
            <a:avLst>
              <a:gd name="adj1" fmla="val -129438"/>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曲線コネクタ 32"/>
          <p:cNvCxnSpPr>
            <a:stCxn id="20" idx="1"/>
            <a:endCxn id="25" idx="7"/>
          </p:cNvCxnSpPr>
          <p:nvPr/>
        </p:nvCxnSpPr>
        <p:spPr>
          <a:xfrm rot="16200000" flipV="1">
            <a:off x="1951583" y="2234359"/>
            <a:ext cx="537146" cy="218846"/>
          </a:xfrm>
          <a:prstGeom prst="curvedConnector3">
            <a:avLst>
              <a:gd name="adj1" fmla="val 167324"/>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5" name="円形吹き出し 34"/>
          <p:cNvSpPr/>
          <p:nvPr/>
        </p:nvSpPr>
        <p:spPr>
          <a:xfrm>
            <a:off x="3921035" y="2071678"/>
            <a:ext cx="1643074" cy="714380"/>
          </a:xfrm>
          <a:prstGeom prst="wedgeEllipseCallout">
            <a:avLst>
              <a:gd name="adj1" fmla="val -67488"/>
              <a:gd name="adj2" fmla="val 7684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支配</a:t>
            </a:r>
            <a:endParaRPr kumimoji="1" lang="ja-JP" altLang="en-US" dirty="0"/>
          </a:p>
        </p:txBody>
      </p:sp>
      <p:sp>
        <p:nvSpPr>
          <p:cNvPr id="3" name="コンテンツ プレースホルダ 2"/>
          <p:cNvSpPr>
            <a:spLocks noGrp="1"/>
          </p:cNvSpPr>
          <p:nvPr>
            <p:ph idx="1"/>
          </p:nvPr>
        </p:nvSpPr>
        <p:spPr>
          <a:xfrm>
            <a:off x="500034" y="1928802"/>
            <a:ext cx="8229600" cy="4929198"/>
          </a:xfrm>
        </p:spPr>
        <p:txBody>
          <a:bodyPr>
            <a:normAutofit/>
          </a:bodyPr>
          <a:lstStyle/>
          <a:p>
            <a:pPr>
              <a:buNone/>
            </a:pPr>
            <a:endParaRPr kumimoji="1" lang="en-US" altLang="ja-JP" dirty="0" smtClean="0"/>
          </a:p>
          <a:p>
            <a:pPr algn="r">
              <a:buNone/>
            </a:pPr>
            <a:r>
              <a:rPr lang="ja-JP" altLang="en-US" dirty="0" smtClean="0"/>
              <a:t>　　　　　　　　　　　　　　　　　　　　　</a:t>
            </a:r>
            <a:endParaRPr lang="en-US" altLang="ja-JP" dirty="0" smtClean="0"/>
          </a:p>
          <a:p>
            <a:pPr algn="r">
              <a:buNone/>
            </a:pPr>
            <a:endParaRPr lang="en-US" altLang="ja-JP" dirty="0" smtClean="0"/>
          </a:p>
          <a:p>
            <a:pPr algn="r">
              <a:buNone/>
            </a:pPr>
            <a:r>
              <a:rPr lang="ja-JP" altLang="en-US" sz="2400" dirty="0" smtClean="0"/>
              <a:t>⇒</a:t>
            </a:r>
            <a:r>
              <a:rPr lang="ja-JP" altLang="en-US" sz="2400" dirty="0" smtClean="0">
                <a:solidFill>
                  <a:schemeClr val="accent4">
                    <a:lumMod val="75000"/>
                  </a:schemeClr>
                </a:solidFill>
              </a:rPr>
              <a:t>パレート最適面の中間</a:t>
            </a:r>
            <a:endParaRPr lang="en-US" altLang="ja-JP" sz="2400" dirty="0" smtClean="0">
              <a:solidFill>
                <a:schemeClr val="accent4">
                  <a:lumMod val="75000"/>
                </a:schemeClr>
              </a:solidFill>
            </a:endParaRPr>
          </a:p>
          <a:p>
            <a:pPr algn="r">
              <a:buNone/>
            </a:pPr>
            <a:r>
              <a:rPr lang="ja-JP" altLang="en-US" sz="2400" dirty="0" smtClean="0">
                <a:solidFill>
                  <a:schemeClr val="accent4">
                    <a:lumMod val="75000"/>
                  </a:schemeClr>
                </a:solidFill>
              </a:rPr>
              <a:t>部分の探索が可能</a:t>
            </a:r>
            <a:endParaRPr lang="en-US" altLang="ja-JP" sz="2400" dirty="0" smtClean="0">
              <a:solidFill>
                <a:schemeClr val="accent4">
                  <a:lumMod val="75000"/>
                </a:schemeClr>
              </a:solidFill>
            </a:endParaRPr>
          </a:p>
          <a:p>
            <a:pPr>
              <a:buNone/>
            </a:pPr>
            <a:endParaRPr kumimoji="1" lang="en-US" altLang="ja-JP" sz="2400" dirty="0" smtClean="0"/>
          </a:p>
          <a:p>
            <a:pPr>
              <a:buNone/>
            </a:pPr>
            <a:r>
              <a:rPr kumimoji="1" lang="ja-JP" altLang="en-US" sz="2400" dirty="0" smtClean="0"/>
              <a:t>＜まとめ＞</a:t>
            </a:r>
            <a:endParaRPr kumimoji="1" lang="en-US" altLang="ja-JP" sz="2400" dirty="0" smtClean="0"/>
          </a:p>
          <a:p>
            <a:pPr>
              <a:buNone/>
            </a:pPr>
            <a:r>
              <a:rPr kumimoji="1" lang="ja-JP" altLang="en-US" sz="2400" dirty="0" smtClean="0"/>
              <a:t>・</a:t>
            </a:r>
            <a:r>
              <a:rPr kumimoji="1" lang="en-US" altLang="ja-JP" sz="2400" dirty="0" smtClean="0"/>
              <a:t>MOEA</a:t>
            </a:r>
            <a:r>
              <a:rPr kumimoji="1" lang="ja-JP" altLang="en-US" sz="2400" dirty="0" smtClean="0"/>
              <a:t>：パレート最適領域の中心部分のみ探索</a:t>
            </a:r>
            <a:endParaRPr kumimoji="1" lang="en-US" altLang="ja-JP" sz="2400" dirty="0" smtClean="0"/>
          </a:p>
          <a:p>
            <a:pPr>
              <a:buNone/>
            </a:pPr>
            <a:r>
              <a:rPr lang="ja-JP" altLang="en-US" sz="2400" b="1" dirty="0" smtClean="0"/>
              <a:t>→</a:t>
            </a:r>
            <a:r>
              <a:rPr kumimoji="1" lang="ja-JP" altLang="en-US" sz="2400" dirty="0" smtClean="0"/>
              <a:t>バイアス探索ではパレート最適面の特定の領域に偏る</a:t>
            </a:r>
            <a:endParaRPr kumimoji="1" lang="en-US" altLang="ja-JP" sz="2400" dirty="0" smtClean="0"/>
          </a:p>
          <a:p>
            <a:pPr>
              <a:buNone/>
            </a:pPr>
            <a:r>
              <a:rPr lang="ja-JP" altLang="en-US" sz="2400" b="1" dirty="0" smtClean="0"/>
              <a:t>⇒</a:t>
            </a:r>
            <a:r>
              <a:rPr lang="ja-JP" altLang="en-US" sz="2400" dirty="0" smtClean="0"/>
              <a:t>適切な</a:t>
            </a:r>
            <a:r>
              <a:rPr lang="en-US" altLang="ja-JP" sz="2400" dirty="0" smtClean="0"/>
              <a:t>a</a:t>
            </a:r>
            <a:r>
              <a:rPr lang="ja-JP" altLang="en-US" sz="2400" dirty="0" smtClean="0"/>
              <a:t>値を選ぶことで，パレート最適領域の一部を強調</a:t>
            </a:r>
            <a:endParaRPr lang="en-US" altLang="ja-JP"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3929058" y="2214554"/>
            <a:ext cx="5214942" cy="2950933"/>
          </a:xfrm>
          <a:prstGeom prst="rect">
            <a:avLst/>
          </a:prstGeom>
          <a:noFill/>
          <a:ln w="9525">
            <a:noFill/>
            <a:miter lim="800000"/>
            <a:headEnd/>
            <a:tailEnd/>
          </a:ln>
          <a:effectLst/>
        </p:spPr>
      </p:pic>
      <p:sp>
        <p:nvSpPr>
          <p:cNvPr id="2" name="タイトル 1"/>
          <p:cNvSpPr>
            <a:spLocks noGrp="1"/>
          </p:cNvSpPr>
          <p:nvPr>
            <p:ph type="title"/>
          </p:nvPr>
        </p:nvSpPr>
        <p:spPr>
          <a:xfrm>
            <a:off x="428596" y="0"/>
            <a:ext cx="8715404" cy="1143000"/>
          </a:xfrm>
        </p:spPr>
        <p:txBody>
          <a:bodyPr>
            <a:normAutofit fontScale="90000"/>
          </a:bodyPr>
          <a:lstStyle/>
          <a:p>
            <a:r>
              <a:rPr lang="en-US" altLang="ja-JP" dirty="0" smtClean="0"/>
              <a:t>Guided Domination Approach</a:t>
            </a:r>
            <a:r>
              <a:rPr lang="ja-JP" altLang="en-US" dirty="0" smtClean="0"/>
              <a:t>（</a:t>
            </a:r>
            <a:r>
              <a:rPr lang="en-US" altLang="ja-JP" dirty="0" smtClean="0"/>
              <a:t>4/5</a:t>
            </a:r>
            <a:r>
              <a:rPr lang="ja-JP" altLang="en-US" dirty="0" smtClean="0"/>
              <a:t>）</a:t>
            </a:r>
            <a:endParaRPr kumimoji="1" lang="ja-JP" altLang="en-US" dirty="0"/>
          </a:p>
        </p:txBody>
      </p:sp>
      <p:sp>
        <p:nvSpPr>
          <p:cNvPr id="3" name="コンテンツ プレースホルダ 2"/>
          <p:cNvSpPr>
            <a:spLocks noGrp="1"/>
          </p:cNvSpPr>
          <p:nvPr>
            <p:ph idx="1"/>
          </p:nvPr>
        </p:nvSpPr>
        <p:spPr>
          <a:xfrm>
            <a:off x="457200" y="1285860"/>
            <a:ext cx="8686800" cy="5038740"/>
          </a:xfrm>
        </p:spPr>
        <p:txBody>
          <a:bodyPr/>
          <a:lstStyle/>
          <a:p>
            <a:pPr>
              <a:buNone/>
            </a:pPr>
            <a:r>
              <a:rPr lang="ja-JP" altLang="en-US" sz="2400" dirty="0" smtClean="0"/>
              <a:t>＜実験：テスト問題</a:t>
            </a:r>
            <a:r>
              <a:rPr lang="en-US" altLang="ja-JP" sz="2400" dirty="0" smtClean="0"/>
              <a:t>SCH</a:t>
            </a:r>
            <a:r>
              <a:rPr lang="ja-JP" altLang="en-US" sz="2400" dirty="0" smtClean="0"/>
              <a:t>１ ＞</a:t>
            </a:r>
            <a:endParaRPr lang="en-US" altLang="ja-JP" sz="2400" dirty="0" smtClean="0"/>
          </a:p>
          <a:p>
            <a:pPr>
              <a:buNone/>
            </a:pPr>
            <a:r>
              <a:rPr lang="ja-JP" altLang="en-US" sz="2000" dirty="0" smtClean="0"/>
              <a:t>＊実数値パラメータ</a:t>
            </a:r>
            <a:r>
              <a:rPr lang="en-US" altLang="ja-JP" sz="2000" dirty="0" smtClean="0"/>
              <a:t>NSGA</a:t>
            </a:r>
          </a:p>
          <a:p>
            <a:r>
              <a:rPr lang="ja-JP" altLang="en-US" sz="2000" dirty="0" smtClean="0"/>
              <a:t>母集団：１００</a:t>
            </a:r>
            <a:endParaRPr lang="en-US" altLang="ja-JP" sz="2000" dirty="0" smtClean="0"/>
          </a:p>
          <a:p>
            <a:r>
              <a:rPr lang="ja-JP" altLang="en-US" sz="2000" dirty="0" smtClean="0"/>
              <a:t>交叉確率：０．９</a:t>
            </a:r>
            <a:endParaRPr lang="en-US" altLang="ja-JP" sz="2000" dirty="0" smtClean="0"/>
          </a:p>
          <a:p>
            <a:r>
              <a:rPr lang="ja-JP" altLang="en-US" sz="2000" dirty="0" smtClean="0"/>
              <a:t>突然変異確率：１</a:t>
            </a:r>
            <a:r>
              <a:rPr lang="en-US" altLang="ja-JP" sz="2000" dirty="0" smtClean="0"/>
              <a:t>/n</a:t>
            </a:r>
          </a:p>
          <a:p>
            <a:r>
              <a:rPr lang="ja-JP" altLang="en-US" sz="2000" dirty="0" smtClean="0"/>
              <a:t>世代数：５００</a:t>
            </a:r>
            <a:endParaRPr lang="en-US" altLang="ja-JP" sz="2000" dirty="0" smtClean="0"/>
          </a:p>
          <a:p>
            <a:r>
              <a:rPr lang="el-GR" altLang="ja-JP" sz="2000" dirty="0" smtClean="0"/>
              <a:t>η</a:t>
            </a:r>
            <a:r>
              <a:rPr lang="en-US" altLang="ja-JP" sz="1600" dirty="0" smtClean="0"/>
              <a:t>c</a:t>
            </a:r>
            <a:r>
              <a:rPr lang="en-US" altLang="ja-JP" sz="2000" dirty="0" smtClean="0"/>
              <a:t>=30, </a:t>
            </a:r>
            <a:r>
              <a:rPr lang="el-GR" altLang="ja-JP" sz="2000" dirty="0" smtClean="0"/>
              <a:t>η</a:t>
            </a:r>
            <a:r>
              <a:rPr lang="en-US" altLang="ja-JP" sz="1600" dirty="0" smtClean="0"/>
              <a:t>m</a:t>
            </a:r>
            <a:r>
              <a:rPr lang="en-US" altLang="ja-JP" sz="2000" dirty="0" smtClean="0"/>
              <a:t>=500</a:t>
            </a:r>
          </a:p>
          <a:p>
            <a:endParaRPr lang="en-US" altLang="ja-JP" sz="2000" dirty="0" smtClean="0"/>
          </a:p>
          <a:p>
            <a:endParaRPr lang="en-US" altLang="ja-JP" sz="2000" dirty="0" smtClean="0"/>
          </a:p>
          <a:p>
            <a:endParaRPr lang="en-US" altLang="ja-JP" sz="2000" dirty="0" smtClean="0"/>
          </a:p>
          <a:p>
            <a:pPr>
              <a:buNone/>
            </a:pPr>
            <a:r>
              <a:rPr kumimoji="1" lang="ja-JP" altLang="en-US" dirty="0" smtClean="0"/>
              <a:t>　　　　　　　　　　　　　　　　    </a:t>
            </a:r>
            <a:r>
              <a:rPr kumimoji="1" lang="en-US" altLang="ja-JP" dirty="0" smtClean="0"/>
              <a:t>a</a:t>
            </a:r>
            <a:r>
              <a:rPr kumimoji="1" lang="en-US" altLang="ja-JP" sz="1800" dirty="0" smtClean="0"/>
              <a:t>12</a:t>
            </a:r>
            <a:r>
              <a:rPr kumimoji="1" lang="en-US" altLang="ja-JP" dirty="0" smtClean="0"/>
              <a:t>=a</a:t>
            </a:r>
            <a:r>
              <a:rPr kumimoji="1" lang="en-US" altLang="ja-JP" sz="1800" dirty="0" smtClean="0"/>
              <a:t>21</a:t>
            </a:r>
            <a:r>
              <a:rPr kumimoji="1" lang="en-US" altLang="ja-JP" dirty="0" smtClean="0"/>
              <a:t>=0.75        a</a:t>
            </a:r>
            <a:r>
              <a:rPr kumimoji="1" lang="en-US" altLang="ja-JP" sz="1800" dirty="0" smtClean="0"/>
              <a:t>12</a:t>
            </a:r>
            <a:r>
              <a:rPr kumimoji="1" lang="en-US" altLang="ja-JP" dirty="0" smtClean="0"/>
              <a:t>=0, a</a:t>
            </a:r>
            <a:r>
              <a:rPr kumimoji="1" lang="en-US" altLang="ja-JP" sz="2000" dirty="0" smtClean="0"/>
              <a:t>21</a:t>
            </a:r>
            <a:r>
              <a:rPr kumimoji="1" lang="en-US" altLang="ja-JP" dirty="0" smtClean="0"/>
              <a:t>=0.75</a:t>
            </a:r>
          </a:p>
          <a:p>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cstate="print"/>
          <a:srcRect/>
          <a:stretch>
            <a:fillRect/>
          </a:stretch>
        </p:blipFill>
        <p:spPr bwMode="auto">
          <a:xfrm>
            <a:off x="3286116" y="2000240"/>
            <a:ext cx="5654135" cy="3178169"/>
          </a:xfrm>
          <a:prstGeom prst="rect">
            <a:avLst/>
          </a:prstGeom>
          <a:noFill/>
          <a:ln w="9525">
            <a:noFill/>
            <a:miter lim="800000"/>
            <a:headEnd/>
            <a:tailEnd/>
          </a:ln>
          <a:effectLst/>
        </p:spPr>
      </p:pic>
      <p:sp>
        <p:nvSpPr>
          <p:cNvPr id="2" name="タイトル 1"/>
          <p:cNvSpPr>
            <a:spLocks noGrp="1"/>
          </p:cNvSpPr>
          <p:nvPr>
            <p:ph type="title"/>
          </p:nvPr>
        </p:nvSpPr>
        <p:spPr>
          <a:xfrm>
            <a:off x="428596" y="0"/>
            <a:ext cx="8429684" cy="1143000"/>
          </a:xfrm>
        </p:spPr>
        <p:txBody>
          <a:bodyPr>
            <a:normAutofit fontScale="90000"/>
          </a:bodyPr>
          <a:lstStyle/>
          <a:p>
            <a:r>
              <a:rPr lang="en-US" altLang="ja-JP" dirty="0" smtClean="0"/>
              <a:t>Guided Domination Approach</a:t>
            </a:r>
            <a:r>
              <a:rPr lang="ja-JP" altLang="en-US" dirty="0" smtClean="0"/>
              <a:t>（</a:t>
            </a:r>
            <a:r>
              <a:rPr lang="en-US" altLang="ja-JP" dirty="0" smtClean="0"/>
              <a:t>5/5</a:t>
            </a:r>
            <a:r>
              <a:rPr lang="ja-JP" altLang="en-US" dirty="0" smtClean="0"/>
              <a:t>）</a:t>
            </a:r>
            <a:endParaRPr kumimoji="1" lang="ja-JP" altLang="en-US" dirty="0"/>
          </a:p>
        </p:txBody>
      </p:sp>
      <p:sp>
        <p:nvSpPr>
          <p:cNvPr id="3" name="コンテンツ プレースホルダ 2"/>
          <p:cNvSpPr>
            <a:spLocks noGrp="1"/>
          </p:cNvSpPr>
          <p:nvPr>
            <p:ph idx="1"/>
          </p:nvPr>
        </p:nvSpPr>
        <p:spPr>
          <a:xfrm>
            <a:off x="457200" y="1357298"/>
            <a:ext cx="8229600" cy="5500702"/>
          </a:xfrm>
        </p:spPr>
        <p:txBody>
          <a:bodyPr/>
          <a:lstStyle/>
          <a:p>
            <a:pPr>
              <a:buNone/>
            </a:pPr>
            <a:r>
              <a:rPr kumimoji="1" lang="ja-JP" altLang="en-US" dirty="0" smtClean="0"/>
              <a:t>＜実験：</a:t>
            </a:r>
            <a:r>
              <a:rPr kumimoji="1" lang="en-US" altLang="ja-JP" dirty="0" smtClean="0"/>
              <a:t>welded beam problem(p.124)</a:t>
            </a:r>
            <a:r>
              <a:rPr kumimoji="1" lang="ja-JP" altLang="en-US" dirty="0" smtClean="0"/>
              <a:t>＞</a:t>
            </a:r>
            <a:endParaRPr kumimoji="1" lang="en-US" altLang="ja-JP" dirty="0" smtClean="0"/>
          </a:p>
          <a:p>
            <a:pPr>
              <a:buNone/>
            </a:pPr>
            <a:r>
              <a:rPr lang="ja-JP" altLang="en-US" sz="2000" dirty="0" smtClean="0"/>
              <a:t>＊</a:t>
            </a:r>
            <a:r>
              <a:rPr lang="en-US" altLang="ja-JP" sz="2000" dirty="0" smtClean="0"/>
              <a:t>2</a:t>
            </a:r>
            <a:r>
              <a:rPr lang="ja-JP" altLang="en-US" sz="2000" dirty="0" smtClean="0"/>
              <a:t>目的最小化問題</a:t>
            </a:r>
            <a:endParaRPr kumimoji="1" lang="en-US" altLang="ja-JP" sz="2000" dirty="0" smtClean="0"/>
          </a:p>
          <a:p>
            <a:pPr>
              <a:buNone/>
            </a:pPr>
            <a:r>
              <a:rPr lang="ja-JP" altLang="en-US" sz="2000" dirty="0" smtClean="0"/>
              <a:t>＊実数値パラメータ</a:t>
            </a:r>
            <a:r>
              <a:rPr lang="en-US" altLang="ja-JP" sz="2000" dirty="0" smtClean="0"/>
              <a:t>NSGA</a:t>
            </a:r>
          </a:p>
          <a:p>
            <a:r>
              <a:rPr lang="ja-JP" altLang="en-US" sz="2000" dirty="0" smtClean="0"/>
              <a:t>母集団：１００</a:t>
            </a:r>
            <a:endParaRPr lang="en-US" altLang="ja-JP" sz="2000" dirty="0" smtClean="0"/>
          </a:p>
          <a:p>
            <a:r>
              <a:rPr lang="ja-JP" altLang="en-US" sz="2000" dirty="0" smtClean="0"/>
              <a:t>交叉確率：０．９</a:t>
            </a:r>
            <a:endParaRPr lang="en-US" altLang="ja-JP" sz="2000" dirty="0" smtClean="0"/>
          </a:p>
          <a:p>
            <a:r>
              <a:rPr lang="ja-JP" altLang="en-US" sz="2000" dirty="0" smtClean="0"/>
              <a:t>突然変異確率：１</a:t>
            </a:r>
            <a:r>
              <a:rPr lang="en-US" altLang="ja-JP" sz="2000" dirty="0" smtClean="0"/>
              <a:t>/n</a:t>
            </a:r>
          </a:p>
          <a:p>
            <a:r>
              <a:rPr lang="en-US" altLang="ja-JP" sz="2000" dirty="0" err="1" smtClean="0"/>
              <a:t>Polunomial</a:t>
            </a:r>
            <a:r>
              <a:rPr lang="en-US" altLang="ja-JP" sz="2000" dirty="0" smtClean="0"/>
              <a:t> mutation </a:t>
            </a:r>
          </a:p>
          <a:p>
            <a:pPr>
              <a:buNone/>
            </a:pPr>
            <a:r>
              <a:rPr lang="ja-JP" altLang="en-US" sz="2000" dirty="0" smtClean="0"/>
              <a:t>　  </a:t>
            </a:r>
            <a:r>
              <a:rPr lang="en-US" altLang="ja-JP" sz="2000" dirty="0" smtClean="0"/>
              <a:t>operators:</a:t>
            </a:r>
            <a:r>
              <a:rPr lang="el-GR" altLang="ja-JP" sz="2000" dirty="0" smtClean="0"/>
              <a:t>η</a:t>
            </a:r>
            <a:r>
              <a:rPr lang="en-US" altLang="ja-JP" sz="1600" dirty="0" smtClean="0"/>
              <a:t>c</a:t>
            </a:r>
            <a:r>
              <a:rPr lang="en-US" altLang="ja-JP" sz="2000" dirty="0" smtClean="0"/>
              <a:t>=30, </a:t>
            </a:r>
            <a:r>
              <a:rPr lang="el-GR" altLang="ja-JP" sz="2000" dirty="0" smtClean="0"/>
              <a:t>η</a:t>
            </a:r>
            <a:r>
              <a:rPr lang="en-US" altLang="ja-JP" sz="1600" dirty="0" smtClean="0"/>
              <a:t>m</a:t>
            </a:r>
            <a:r>
              <a:rPr lang="en-US" altLang="ja-JP" sz="2000" dirty="0" smtClean="0"/>
              <a:t>=500</a:t>
            </a:r>
          </a:p>
          <a:p>
            <a:r>
              <a:rPr lang="ja-JP" altLang="en-US" sz="2000" dirty="0" smtClean="0"/>
              <a:t>世代数：５００</a:t>
            </a:r>
            <a:endParaRPr lang="en-US" altLang="ja-JP" sz="2000" dirty="0" smtClean="0"/>
          </a:p>
          <a:p>
            <a:r>
              <a:rPr lang="en-US" altLang="ja-JP" sz="2000" dirty="0" smtClean="0"/>
              <a:t>a</a:t>
            </a:r>
            <a:r>
              <a:rPr lang="en-US" altLang="ja-JP" sz="1600" dirty="0" smtClean="0"/>
              <a:t>12</a:t>
            </a:r>
            <a:r>
              <a:rPr lang="en-US" altLang="ja-JP" sz="2000" dirty="0" smtClean="0"/>
              <a:t>=0.50, a</a:t>
            </a:r>
            <a:r>
              <a:rPr lang="en-US" altLang="ja-JP" sz="1600" dirty="0" smtClean="0"/>
              <a:t>21</a:t>
            </a:r>
            <a:r>
              <a:rPr lang="en-US" altLang="ja-JP" sz="2000" dirty="0" smtClean="0"/>
              <a:t>=0.25</a:t>
            </a:r>
          </a:p>
          <a:p>
            <a:pPr>
              <a:buNone/>
            </a:pPr>
            <a:r>
              <a:rPr kumimoji="1" lang="en-US" altLang="ja-JP" sz="2000" dirty="0" smtClean="0"/>
              <a:t> </a:t>
            </a:r>
            <a:endParaRPr lang="en-US" altLang="ja-JP" sz="2000" dirty="0" smtClean="0"/>
          </a:p>
          <a:p>
            <a:pPr>
              <a:buNone/>
            </a:pPr>
            <a:r>
              <a:rPr lang="ja-JP" altLang="en-US" sz="2000" dirty="0" smtClean="0">
                <a:solidFill>
                  <a:schemeClr val="accent4">
                    <a:lumMod val="75000"/>
                  </a:schemeClr>
                </a:solidFill>
              </a:rPr>
              <a:t>→正規化が使用される場合，適切な重さ</a:t>
            </a:r>
            <a:r>
              <a:rPr lang="en-US" altLang="ja-JP" sz="2000" dirty="0" err="1" smtClean="0">
                <a:solidFill>
                  <a:schemeClr val="accent4">
                    <a:lumMod val="75000"/>
                  </a:schemeClr>
                </a:solidFill>
              </a:rPr>
              <a:t>aij</a:t>
            </a:r>
            <a:r>
              <a:rPr lang="ja-JP" altLang="en-US" sz="2000" dirty="0" smtClean="0">
                <a:solidFill>
                  <a:schemeClr val="accent4">
                    <a:lumMod val="75000"/>
                  </a:schemeClr>
                </a:solidFill>
              </a:rPr>
              <a:t>を選ぶのは難しい</a:t>
            </a:r>
            <a:r>
              <a:rPr lang="en-US" altLang="ja-JP" sz="2000" dirty="0" smtClean="0">
                <a:solidFill>
                  <a:schemeClr val="accent4">
                    <a:lumMod val="75000"/>
                  </a:schemeClr>
                </a:solidFill>
              </a:rPr>
              <a:t>…</a:t>
            </a:r>
          </a:p>
          <a:p>
            <a:pPr>
              <a:buNone/>
            </a:pPr>
            <a:r>
              <a:rPr lang="ja-JP" altLang="en-US" sz="2400" dirty="0" smtClean="0">
                <a:solidFill>
                  <a:schemeClr val="accent4">
                    <a:lumMod val="50000"/>
                  </a:schemeClr>
                </a:solidFill>
              </a:rPr>
              <a:t>⇒</a:t>
            </a:r>
            <a:r>
              <a:rPr lang="ja-JP" altLang="en-US" sz="2000" dirty="0" smtClean="0">
                <a:solidFill>
                  <a:schemeClr val="accent4">
                    <a:lumMod val="50000"/>
                  </a:schemeClr>
                </a:solidFill>
              </a:rPr>
              <a:t>しかし，パレート最適領域から偏った解集合を探索するには役に立つ手法</a:t>
            </a:r>
            <a:endParaRPr lang="en-US" altLang="ja-JP" sz="2000" dirty="0" smtClean="0">
              <a:solidFill>
                <a:schemeClr val="accent4">
                  <a:lumMod val="50000"/>
                </a:schemeClr>
              </a:solidFill>
            </a:endParaRPr>
          </a:p>
          <a:p>
            <a:pPr>
              <a:buNone/>
            </a:pPr>
            <a:endParaRPr lang="en-US" altLang="ja-JP"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928662" y="1857364"/>
            <a:ext cx="5286412" cy="917544"/>
          </a:xfrm>
          <a:prstGeom prst="rect">
            <a:avLst/>
          </a:prstGeom>
          <a:noFill/>
          <a:ln w="9525">
            <a:noFill/>
            <a:miter lim="800000"/>
            <a:headEnd/>
            <a:tailEnd/>
          </a:ln>
          <a:effectLst/>
        </p:spPr>
      </p:pic>
      <p:sp>
        <p:nvSpPr>
          <p:cNvPr id="2" name="タイトル 1"/>
          <p:cNvSpPr>
            <a:spLocks noGrp="1"/>
          </p:cNvSpPr>
          <p:nvPr>
            <p:ph type="title"/>
          </p:nvPr>
        </p:nvSpPr>
        <p:spPr>
          <a:xfrm>
            <a:off x="500034" y="214290"/>
            <a:ext cx="8643966" cy="1143000"/>
          </a:xfrm>
        </p:spPr>
        <p:txBody>
          <a:bodyPr>
            <a:normAutofit fontScale="90000"/>
          </a:bodyPr>
          <a:lstStyle/>
          <a:p>
            <a:r>
              <a:rPr kumimoji="1" lang="en-US" altLang="ja-JP" dirty="0" smtClean="0"/>
              <a:t>Weighted Domination Approach(1/2)</a:t>
            </a:r>
            <a:br>
              <a:rPr kumimoji="1" lang="en-US" altLang="ja-JP" dirty="0" smtClean="0"/>
            </a:br>
            <a:r>
              <a:rPr lang="en-US" altLang="ja-JP" dirty="0" smtClean="0"/>
              <a:t>[</a:t>
            </a:r>
            <a:r>
              <a:rPr lang="en-US" altLang="ja-JP" dirty="0" err="1" smtClean="0"/>
              <a:t>Parmee</a:t>
            </a:r>
            <a:r>
              <a:rPr lang="en-US" altLang="ja-JP" dirty="0" smtClean="0"/>
              <a:t> et al., 2000]</a:t>
            </a:r>
            <a:endParaRPr kumimoji="1" lang="ja-JP" altLang="en-US" dirty="0"/>
          </a:p>
        </p:txBody>
      </p:sp>
      <p:sp>
        <p:nvSpPr>
          <p:cNvPr id="3" name="コンテンツ プレースホルダ 2"/>
          <p:cNvSpPr>
            <a:spLocks noGrp="1"/>
          </p:cNvSpPr>
          <p:nvPr>
            <p:ph idx="1"/>
          </p:nvPr>
        </p:nvSpPr>
        <p:spPr>
          <a:xfrm>
            <a:off x="457200" y="1428736"/>
            <a:ext cx="8229600" cy="4895864"/>
          </a:xfrm>
        </p:spPr>
        <p:txBody>
          <a:bodyPr>
            <a:normAutofit/>
          </a:bodyPr>
          <a:lstStyle/>
          <a:p>
            <a:r>
              <a:rPr kumimoji="1" lang="en-US" altLang="ja-JP" sz="2400" dirty="0" err="1" smtClean="0"/>
              <a:t>i</a:t>
            </a:r>
            <a:r>
              <a:rPr kumimoji="1" lang="ja-JP" altLang="en-US" sz="2400" dirty="0" smtClean="0"/>
              <a:t>番目の目的関数における解</a:t>
            </a:r>
            <a:r>
              <a:rPr lang="ja-JP" altLang="en-US" sz="2400" dirty="0" err="1" smtClean="0"/>
              <a:t>ｘ</a:t>
            </a:r>
            <a:r>
              <a:rPr lang="en-US" altLang="ja-JP" sz="1400" dirty="0" smtClean="0"/>
              <a:t>(1)</a:t>
            </a:r>
            <a:r>
              <a:rPr lang="ja-JP" altLang="en-US" sz="2400" dirty="0" smtClean="0"/>
              <a:t>と</a:t>
            </a:r>
            <a:r>
              <a:rPr lang="en-US" altLang="ja-JP" sz="2400" dirty="0" smtClean="0"/>
              <a:t>x</a:t>
            </a:r>
            <a:r>
              <a:rPr lang="en-US" altLang="ja-JP" sz="1400" dirty="0" smtClean="0"/>
              <a:t>(2)</a:t>
            </a:r>
            <a:r>
              <a:rPr lang="ja-JP" altLang="en-US" sz="2400" dirty="0" smtClean="0"/>
              <a:t>による関数</a:t>
            </a:r>
            <a:endParaRPr lang="en-US" altLang="ja-JP" sz="2400" dirty="0" smtClean="0"/>
          </a:p>
          <a:p>
            <a:endParaRPr kumimoji="1" lang="en-US" altLang="ja-JP" sz="2400" dirty="0" smtClean="0"/>
          </a:p>
          <a:p>
            <a:endParaRPr lang="en-US" altLang="ja-JP" sz="2400" dirty="0" smtClean="0"/>
          </a:p>
          <a:p>
            <a:pPr>
              <a:buNone/>
            </a:pPr>
            <a:endParaRPr kumimoji="1" lang="en-US" altLang="ja-JP" sz="2400" dirty="0" smtClean="0"/>
          </a:p>
          <a:p>
            <a:pPr>
              <a:buNone/>
            </a:pPr>
            <a:r>
              <a:rPr kumimoji="1" lang="ja-JP" altLang="en-US" sz="2400" dirty="0" smtClean="0"/>
              <a:t>⇒少なくとも</a:t>
            </a:r>
            <a:r>
              <a:rPr kumimoji="1" lang="en-US" altLang="ja-JP" sz="2400" dirty="0" smtClean="0"/>
              <a:t>1</a:t>
            </a:r>
            <a:r>
              <a:rPr lang="ja-JP" altLang="en-US" sz="2400" dirty="0" smtClean="0"/>
              <a:t>目的において                                  のとき</a:t>
            </a:r>
            <a:endParaRPr lang="en-US" altLang="ja-JP" sz="2400" dirty="0" smtClean="0"/>
          </a:p>
          <a:p>
            <a:pPr>
              <a:buNone/>
            </a:pPr>
            <a:endParaRPr lang="en-US" altLang="ja-JP" sz="2400" dirty="0" smtClean="0"/>
          </a:p>
          <a:p>
            <a:pPr>
              <a:buNone/>
            </a:pPr>
            <a:endParaRPr kumimoji="1" lang="en-US" altLang="ja-JP" sz="2400" dirty="0" smtClean="0"/>
          </a:p>
          <a:p>
            <a:pPr>
              <a:buNone/>
            </a:pPr>
            <a:r>
              <a:rPr lang="ja-JP" altLang="en-US" sz="2400" dirty="0" smtClean="0"/>
              <a:t>　　　　　　　　　　　　　　　　⇒</a:t>
            </a:r>
            <a:r>
              <a:rPr lang="ja-JP" altLang="en-US" sz="2400" dirty="0" smtClean="0">
                <a:solidFill>
                  <a:srgbClr val="0070C0"/>
                </a:solidFill>
              </a:rPr>
              <a:t>全ての目的に重要性を与える。</a:t>
            </a:r>
            <a:endParaRPr lang="en-US" altLang="ja-JP" sz="2400" dirty="0" smtClean="0">
              <a:solidFill>
                <a:srgbClr val="0070C0"/>
              </a:solidFill>
            </a:endParaRPr>
          </a:p>
          <a:p>
            <a:pPr>
              <a:buNone/>
            </a:pPr>
            <a:r>
              <a:rPr lang="ja-JP" altLang="en-US" sz="2400" dirty="0" smtClean="0"/>
              <a:t>⇒上記式を書き直し，不定な関係性を拡張すると・・・</a:t>
            </a:r>
            <a:endParaRPr lang="en-US" altLang="ja-JP" sz="2400" dirty="0" smtClean="0"/>
          </a:p>
        </p:txBody>
      </p:sp>
      <p:pic>
        <p:nvPicPr>
          <p:cNvPr id="13315" name="Picture 3"/>
          <p:cNvPicPr>
            <a:picLocks noChangeAspect="1" noChangeArrowheads="1"/>
          </p:cNvPicPr>
          <p:nvPr/>
        </p:nvPicPr>
        <p:blipFill>
          <a:blip r:embed="rId4" cstate="print"/>
          <a:srcRect/>
          <a:stretch>
            <a:fillRect/>
          </a:stretch>
        </p:blipFill>
        <p:spPr bwMode="auto">
          <a:xfrm>
            <a:off x="928662" y="3786190"/>
            <a:ext cx="2714644" cy="1023942"/>
          </a:xfrm>
          <a:prstGeom prst="rect">
            <a:avLst/>
          </a:prstGeom>
          <a:noFill/>
          <a:ln w="9525">
            <a:noFill/>
            <a:miter lim="800000"/>
            <a:headEnd/>
            <a:tailEnd/>
          </a:ln>
          <a:effectLst/>
        </p:spPr>
      </p:pic>
      <p:graphicFrame>
        <p:nvGraphicFramePr>
          <p:cNvPr id="6" name="オブジェクト 5"/>
          <p:cNvGraphicFramePr>
            <a:graphicFrameLocks noChangeAspect="1"/>
          </p:cNvGraphicFramePr>
          <p:nvPr/>
        </p:nvGraphicFramePr>
        <p:xfrm>
          <a:off x="4000496" y="3143248"/>
          <a:ext cx="2457296" cy="549278"/>
        </p:xfrm>
        <a:graphic>
          <a:graphicData uri="http://schemas.openxmlformats.org/presentationml/2006/ole">
            <p:oleObj spid="_x0000_s13316" name="数式" r:id="rId5" imgW="1079280" imgH="241200" progId="Equation.3">
              <p:embed/>
            </p:oleObj>
          </a:graphicData>
        </a:graphic>
      </p:graphicFrame>
      <p:pic>
        <p:nvPicPr>
          <p:cNvPr id="13317" name="Picture 5"/>
          <p:cNvPicPr>
            <a:picLocks noChangeAspect="1" noChangeArrowheads="1"/>
          </p:cNvPicPr>
          <p:nvPr/>
        </p:nvPicPr>
        <p:blipFill>
          <a:blip r:embed="rId6" cstate="print"/>
          <a:srcRect/>
          <a:stretch>
            <a:fillRect/>
          </a:stretch>
        </p:blipFill>
        <p:spPr bwMode="auto">
          <a:xfrm>
            <a:off x="928662" y="5500702"/>
            <a:ext cx="3268992" cy="949331"/>
          </a:xfrm>
          <a:prstGeom prst="rect">
            <a:avLst/>
          </a:prstGeom>
          <a:noFill/>
          <a:ln w="9525">
            <a:noFill/>
            <a:miter lim="800000"/>
            <a:headEnd/>
            <a:tailEnd/>
          </a:ln>
          <a:effectLst/>
        </p:spPr>
      </p:pic>
      <p:sp>
        <p:nvSpPr>
          <p:cNvPr id="8" name="円/楕円 7"/>
          <p:cNvSpPr/>
          <p:nvPr/>
        </p:nvSpPr>
        <p:spPr>
          <a:xfrm>
            <a:off x="285720"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a:t>
            </a:r>
            <a:endParaRPr kumimoji="1" lang="ja-JP" altLang="en-US" dirty="0"/>
          </a:p>
        </p:txBody>
      </p:sp>
      <p:sp>
        <p:nvSpPr>
          <p:cNvPr id="9" name="円/楕円 8"/>
          <p:cNvSpPr/>
          <p:nvPr/>
        </p:nvSpPr>
        <p:spPr>
          <a:xfrm>
            <a:off x="285720" y="407194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２</a:t>
            </a:r>
            <a:endParaRPr kumimoji="1" lang="ja-JP" altLang="en-US" dirty="0"/>
          </a:p>
        </p:txBody>
      </p:sp>
      <p:sp>
        <p:nvSpPr>
          <p:cNvPr id="10" name="円/楕円 9"/>
          <p:cNvSpPr/>
          <p:nvPr/>
        </p:nvSpPr>
        <p:spPr>
          <a:xfrm>
            <a:off x="285720" y="585789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３</a:t>
            </a:r>
            <a:endParaRPr kumimoji="1"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0"/>
            <a:ext cx="8715404" cy="1143000"/>
          </a:xfrm>
        </p:spPr>
        <p:txBody>
          <a:bodyPr>
            <a:normAutofit fontScale="90000"/>
          </a:bodyPr>
          <a:lstStyle/>
          <a:p>
            <a:r>
              <a:rPr lang="en-US" altLang="ja-JP" dirty="0" smtClean="0"/>
              <a:t>Weighted Domination Approach(2/2)</a:t>
            </a:r>
            <a:endParaRPr kumimoji="1" lang="ja-JP" altLang="en-US" dirty="0"/>
          </a:p>
        </p:txBody>
      </p:sp>
      <p:sp>
        <p:nvSpPr>
          <p:cNvPr id="3" name="コンテンツ プレースホルダ 2"/>
          <p:cNvSpPr>
            <a:spLocks noGrp="1"/>
          </p:cNvSpPr>
          <p:nvPr>
            <p:ph idx="1"/>
          </p:nvPr>
        </p:nvSpPr>
        <p:spPr>
          <a:xfrm>
            <a:off x="457200" y="1428736"/>
            <a:ext cx="8229600" cy="4895864"/>
          </a:xfrm>
        </p:spPr>
        <p:txBody>
          <a:bodyPr>
            <a:normAutofit/>
          </a:bodyPr>
          <a:lstStyle/>
          <a:p>
            <a:pPr>
              <a:buNone/>
            </a:pPr>
            <a:r>
              <a:rPr kumimoji="1" lang="ja-JP" altLang="en-US" sz="2400" dirty="0" smtClean="0"/>
              <a:t>⇒　　　　　　　　　　となるような，各目的において異なった重みベクトルを与えると・・・（</a:t>
            </a:r>
            <a:r>
              <a:rPr kumimoji="1" lang="en-US" altLang="ja-JP" sz="2400" dirty="0" smtClean="0"/>
              <a:t>w-dominance</a:t>
            </a:r>
            <a:r>
              <a:rPr kumimoji="1" lang="ja-JP" altLang="en-US" sz="2400" dirty="0" smtClean="0"/>
              <a:t>）</a:t>
            </a:r>
            <a:endParaRPr kumimoji="1" lang="en-US" altLang="ja-JP" sz="2400" dirty="0" smtClean="0"/>
          </a:p>
          <a:p>
            <a:pPr>
              <a:buNone/>
            </a:pPr>
            <a:r>
              <a:rPr lang="ja-JP" altLang="en-US" sz="2400" dirty="0" smtClean="0"/>
              <a:t>　　　　　　　　　　　　　　　　　</a:t>
            </a:r>
            <a:r>
              <a:rPr lang="ja-JP" altLang="en-US" sz="2000" dirty="0" smtClean="0"/>
              <a:t>⇒すべての目的が等しい重要性ならば，</a:t>
            </a:r>
            <a:endParaRPr lang="en-US" altLang="ja-JP" sz="2000" dirty="0" smtClean="0"/>
          </a:p>
          <a:p>
            <a:pPr>
              <a:buNone/>
            </a:pPr>
            <a:r>
              <a:rPr lang="ja-JP" altLang="en-US" sz="2000" dirty="0" smtClean="0"/>
              <a:t>　　　　　　　　　　　　　　　　　　　　　　それぞれの</a:t>
            </a:r>
            <a:r>
              <a:rPr lang="en-US" altLang="ja-JP" sz="2000" dirty="0" err="1" smtClean="0"/>
              <a:t>w</a:t>
            </a:r>
            <a:r>
              <a:rPr lang="en-US" altLang="ja-JP" sz="1600" dirty="0" err="1" smtClean="0"/>
              <a:t>i</a:t>
            </a:r>
            <a:r>
              <a:rPr lang="en-US" altLang="ja-JP" sz="2000" dirty="0" smtClean="0"/>
              <a:t>=1/M</a:t>
            </a:r>
            <a:r>
              <a:rPr lang="ja-JP" altLang="en-US" sz="2000" dirty="0" smtClean="0"/>
              <a:t>となり式③のような</a:t>
            </a:r>
            <a:endParaRPr lang="en-US" altLang="ja-JP" sz="2000" dirty="0" smtClean="0"/>
          </a:p>
          <a:p>
            <a:pPr>
              <a:buNone/>
            </a:pPr>
            <a:r>
              <a:rPr lang="ja-JP" altLang="en-US" sz="2000" dirty="0" smtClean="0"/>
              <a:t>　　　　　　　　　　　　　　　　　　　　　　不定性を持つ。</a:t>
            </a:r>
            <a:endParaRPr lang="en-US" altLang="ja-JP" sz="2000" dirty="0" smtClean="0"/>
          </a:p>
          <a:p>
            <a:pPr>
              <a:buNone/>
            </a:pPr>
            <a:r>
              <a:rPr lang="ja-JP" altLang="en-US" sz="2400" dirty="0" smtClean="0"/>
              <a:t>⇒研究者らによる</a:t>
            </a:r>
            <a:r>
              <a:rPr lang="en-US" altLang="ja-JP" sz="2400" dirty="0" smtClean="0"/>
              <a:t>(w,</a:t>
            </a:r>
            <a:r>
              <a:rPr lang="el-GR" altLang="ja-JP" sz="2400" dirty="0" smtClean="0"/>
              <a:t>τ</a:t>
            </a:r>
            <a:r>
              <a:rPr lang="en-US" altLang="ja-JP" sz="2400" dirty="0" smtClean="0"/>
              <a:t>)-dominance</a:t>
            </a:r>
            <a:r>
              <a:rPr lang="ja-JP" altLang="en-US" sz="2400" dirty="0" smtClean="0"/>
              <a:t>の</a:t>
            </a:r>
            <a:r>
              <a:rPr lang="ja-JP" altLang="en-US" sz="2400" dirty="0" smtClean="0"/>
              <a:t>提案</a:t>
            </a:r>
            <a:endParaRPr lang="en-US" altLang="ja-JP" sz="2400" dirty="0" smtClean="0"/>
          </a:p>
          <a:p>
            <a:pPr>
              <a:buNone/>
            </a:pPr>
            <a:endParaRPr lang="en-US" altLang="ja-JP" sz="2400" dirty="0" smtClean="0"/>
          </a:p>
          <a:p>
            <a:pPr>
              <a:buNone/>
            </a:pPr>
            <a:r>
              <a:rPr lang="ja-JP" altLang="en-US" sz="2400" dirty="0" smtClean="0"/>
              <a:t>　　　　　　　　　　　　　　　　　</a:t>
            </a:r>
            <a:r>
              <a:rPr lang="en-US" altLang="ja-JP" sz="2400" dirty="0" smtClean="0"/>
              <a:t>(τ</a:t>
            </a:r>
            <a:r>
              <a:rPr lang="ja-JP" altLang="en-US" sz="2400" dirty="0" smtClean="0"/>
              <a:t>　：　１以下</a:t>
            </a:r>
            <a:r>
              <a:rPr lang="en-US" altLang="ja-JP" sz="2400" smtClean="0"/>
              <a:t>)</a:t>
            </a:r>
            <a:endParaRPr lang="en-US" altLang="ja-JP" sz="2400" dirty="0" smtClean="0"/>
          </a:p>
        </p:txBody>
      </p:sp>
      <p:pic>
        <p:nvPicPr>
          <p:cNvPr id="14340" name="Picture 4"/>
          <p:cNvPicPr>
            <a:picLocks noChangeAspect="1" noChangeArrowheads="1"/>
          </p:cNvPicPr>
          <p:nvPr/>
        </p:nvPicPr>
        <p:blipFill>
          <a:blip r:embed="rId2" cstate="print"/>
          <a:srcRect/>
          <a:stretch>
            <a:fillRect/>
          </a:stretch>
        </p:blipFill>
        <p:spPr bwMode="auto">
          <a:xfrm>
            <a:off x="1000100" y="1357298"/>
            <a:ext cx="1785950" cy="533944"/>
          </a:xfrm>
          <a:prstGeom prst="rect">
            <a:avLst/>
          </a:prstGeom>
          <a:noFill/>
          <a:ln w="9525">
            <a:noFill/>
            <a:miter lim="800000"/>
            <a:headEnd/>
            <a:tailEnd/>
          </a:ln>
          <a:effectLst/>
        </p:spPr>
      </p:pic>
      <p:pic>
        <p:nvPicPr>
          <p:cNvPr id="14342" name="Picture 6"/>
          <p:cNvPicPr>
            <a:picLocks noChangeAspect="1" noChangeArrowheads="1"/>
          </p:cNvPicPr>
          <p:nvPr/>
        </p:nvPicPr>
        <p:blipFill>
          <a:blip r:embed="rId3" cstate="print"/>
          <a:srcRect/>
          <a:stretch>
            <a:fillRect/>
          </a:stretch>
        </p:blipFill>
        <p:spPr bwMode="auto">
          <a:xfrm>
            <a:off x="1000100" y="2428868"/>
            <a:ext cx="2635218" cy="800105"/>
          </a:xfrm>
          <a:prstGeom prst="rect">
            <a:avLst/>
          </a:prstGeom>
          <a:noFill/>
          <a:ln w="9525">
            <a:noFill/>
            <a:miter lim="800000"/>
            <a:headEnd/>
            <a:tailEnd/>
          </a:ln>
          <a:effectLst/>
        </p:spPr>
      </p:pic>
      <p:sp>
        <p:nvSpPr>
          <p:cNvPr id="9" name="円/楕円 8"/>
          <p:cNvSpPr/>
          <p:nvPr/>
        </p:nvSpPr>
        <p:spPr>
          <a:xfrm>
            <a:off x="357158" y="26431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４</a:t>
            </a:r>
            <a:endParaRPr kumimoji="1" lang="ja-JP" altLang="en-US" dirty="0"/>
          </a:p>
        </p:txBody>
      </p:sp>
      <p:pic>
        <p:nvPicPr>
          <p:cNvPr id="14343" name="Picture 7"/>
          <p:cNvPicPr>
            <a:picLocks noChangeAspect="1" noChangeArrowheads="1"/>
          </p:cNvPicPr>
          <p:nvPr/>
        </p:nvPicPr>
        <p:blipFill>
          <a:blip r:embed="rId4" cstate="print"/>
          <a:srcRect/>
          <a:stretch>
            <a:fillRect/>
          </a:stretch>
        </p:blipFill>
        <p:spPr bwMode="auto">
          <a:xfrm>
            <a:off x="1000100" y="3857628"/>
            <a:ext cx="2529264" cy="809630"/>
          </a:xfrm>
          <a:prstGeom prst="rect">
            <a:avLst/>
          </a:prstGeom>
          <a:noFill/>
          <a:ln w="9525">
            <a:noFill/>
            <a:miter lim="800000"/>
            <a:headEnd/>
            <a:tailEnd/>
          </a:ln>
          <a:effectLst/>
        </p:spPr>
      </p:pic>
      <p:sp>
        <p:nvSpPr>
          <p:cNvPr id="11" name="円/楕円 10"/>
          <p:cNvSpPr/>
          <p:nvPr/>
        </p:nvSpPr>
        <p:spPr>
          <a:xfrm>
            <a:off x="357158" y="400050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５</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1143000"/>
          </a:xfrm>
        </p:spPr>
        <p:txBody>
          <a:bodyPr>
            <a:normAutofit fontScale="90000"/>
          </a:bodyPr>
          <a:lstStyle/>
          <a:p>
            <a:r>
              <a:rPr kumimoji="1" lang="en-US" altLang="ja-JP" dirty="0" smtClean="0"/>
              <a:t>8.6 </a:t>
            </a:r>
            <a:br>
              <a:rPr kumimoji="1" lang="en-US" altLang="ja-JP" dirty="0" smtClean="0"/>
            </a:br>
            <a:r>
              <a:rPr kumimoji="1" lang="en-US" altLang="ja-JP" dirty="0" smtClean="0"/>
              <a:t>Searching for preferred Solutions</a:t>
            </a:r>
            <a:endParaRPr kumimoji="1" lang="ja-JP" altLang="en-US" dirty="0"/>
          </a:p>
        </p:txBody>
      </p:sp>
      <p:sp>
        <p:nvSpPr>
          <p:cNvPr id="3" name="コンテンツ プレースホルダ 2"/>
          <p:cNvSpPr>
            <a:spLocks noGrp="1"/>
          </p:cNvSpPr>
          <p:nvPr>
            <p:ph idx="1"/>
          </p:nvPr>
        </p:nvSpPr>
        <p:spPr>
          <a:xfrm>
            <a:off x="457200" y="1643050"/>
            <a:ext cx="8229600" cy="4681550"/>
          </a:xfrm>
        </p:spPr>
        <p:txBody>
          <a:bodyPr/>
          <a:lstStyle/>
          <a:p>
            <a:pPr>
              <a:buNone/>
            </a:pPr>
            <a:r>
              <a:rPr lang="ja-JP" altLang="en-US" dirty="0" smtClean="0"/>
              <a:t>・非支配解における特定の解の選出方法の紹介</a:t>
            </a:r>
            <a:endParaRPr lang="en-US" altLang="ja-JP" dirty="0" smtClean="0"/>
          </a:p>
          <a:p>
            <a:pPr>
              <a:buNone/>
            </a:pPr>
            <a:endParaRPr kumimoji="1" lang="en-US" altLang="ja-JP" dirty="0" smtClean="0"/>
          </a:p>
          <a:p>
            <a:pPr>
              <a:buNone/>
            </a:pPr>
            <a:r>
              <a:rPr lang="ja-JP" altLang="en-US" dirty="0" smtClean="0"/>
              <a:t>　　</a:t>
            </a:r>
            <a:r>
              <a:rPr lang="ja-JP" altLang="en-US" sz="4000" dirty="0" smtClean="0">
                <a:solidFill>
                  <a:schemeClr val="accent5">
                    <a:lumMod val="75000"/>
                  </a:schemeClr>
                </a:solidFill>
              </a:rPr>
              <a:t>＊</a:t>
            </a:r>
            <a:r>
              <a:rPr lang="en-US" sz="4000" dirty="0" smtClean="0">
                <a:solidFill>
                  <a:schemeClr val="accent5">
                    <a:lumMod val="75000"/>
                  </a:schemeClr>
                </a:solidFill>
              </a:rPr>
              <a:t>post-optimal techniques</a:t>
            </a:r>
          </a:p>
          <a:p>
            <a:pPr>
              <a:buNone/>
            </a:pPr>
            <a:endParaRPr lang="en-US" altLang="ja-JP" sz="4000" dirty="0" smtClean="0">
              <a:solidFill>
                <a:schemeClr val="accent5">
                  <a:lumMod val="75000"/>
                </a:schemeClr>
              </a:solidFill>
            </a:endParaRPr>
          </a:p>
          <a:p>
            <a:pPr>
              <a:buNone/>
            </a:pPr>
            <a:r>
              <a:rPr lang="ja-JP" altLang="en-US" sz="4000" dirty="0" smtClean="0">
                <a:solidFill>
                  <a:schemeClr val="accent5">
                    <a:lumMod val="75000"/>
                  </a:schemeClr>
                </a:solidFill>
              </a:rPr>
              <a:t>　 ＊</a:t>
            </a:r>
            <a:r>
              <a:rPr lang="en-US" sz="4000" dirty="0" smtClean="0">
                <a:solidFill>
                  <a:schemeClr val="accent5">
                    <a:lumMod val="75000"/>
                  </a:schemeClr>
                </a:solidFill>
              </a:rPr>
              <a:t>optimization-level techniques</a:t>
            </a:r>
            <a:endParaRPr lang="en-US" altLang="ja-JP" sz="3200" dirty="0" smtClean="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normAutofit fontScale="90000"/>
          </a:bodyPr>
          <a:lstStyle/>
          <a:p>
            <a:r>
              <a:rPr kumimoji="1" lang="en-US" altLang="ja-JP" dirty="0" smtClean="0"/>
              <a:t>8.7 Exploiting Multi-Objective </a:t>
            </a:r>
            <a:br>
              <a:rPr kumimoji="1" lang="en-US" altLang="ja-JP" dirty="0" smtClean="0"/>
            </a:br>
            <a:r>
              <a:rPr kumimoji="1" lang="en-US" altLang="ja-JP" dirty="0" smtClean="0"/>
              <a:t>       Evolutionary Optimization</a:t>
            </a:r>
            <a:endParaRPr kumimoji="1" lang="ja-JP" altLang="en-US" dirty="0"/>
          </a:p>
        </p:txBody>
      </p:sp>
      <p:sp>
        <p:nvSpPr>
          <p:cNvPr id="3" name="コンテンツ プレースホルダ 2"/>
          <p:cNvSpPr>
            <a:spLocks noGrp="1"/>
          </p:cNvSpPr>
          <p:nvPr>
            <p:ph idx="1"/>
          </p:nvPr>
        </p:nvSpPr>
        <p:spPr>
          <a:xfrm>
            <a:off x="457200" y="1571612"/>
            <a:ext cx="8229600" cy="4752988"/>
          </a:xfrm>
        </p:spPr>
        <p:txBody>
          <a:bodyPr/>
          <a:lstStyle/>
          <a:p>
            <a:r>
              <a:rPr lang="ja-JP" altLang="en-US" dirty="0" smtClean="0"/>
              <a:t>制約条件付き１目的を含む最適化問題</a:t>
            </a:r>
            <a:endParaRPr lang="en-US" altLang="ja-JP" dirty="0" smtClean="0"/>
          </a:p>
          <a:p>
            <a:r>
              <a:rPr lang="ja-JP" altLang="en-US" dirty="0" smtClean="0"/>
              <a:t>目標計画法問題</a:t>
            </a:r>
            <a:r>
              <a:rPr lang="en-US" altLang="ja-JP" dirty="0" smtClean="0"/>
              <a:t>(goal programming problems)</a:t>
            </a:r>
          </a:p>
          <a:p>
            <a:pPr>
              <a:buNone/>
            </a:pPr>
            <a:r>
              <a:rPr kumimoji="1" lang="ja-JP" altLang="en-US" dirty="0" smtClean="0"/>
              <a:t>＜近年の研究内容＞</a:t>
            </a:r>
            <a:endParaRPr kumimoji="1" lang="en-US" altLang="ja-JP" dirty="0" smtClean="0"/>
          </a:p>
          <a:p>
            <a:pPr>
              <a:buNone/>
            </a:pPr>
            <a:r>
              <a:rPr kumimoji="1" lang="ja-JP" altLang="en-US" sz="2000" dirty="0" smtClean="0"/>
              <a:t>＊</a:t>
            </a:r>
            <a:r>
              <a:rPr kumimoji="1" lang="en-US" altLang="ja-JP" sz="2000" dirty="0" smtClean="0"/>
              <a:t>Genetic programming(GP)</a:t>
            </a:r>
            <a:r>
              <a:rPr lang="ja-JP" altLang="en-US" sz="2000" dirty="0" smtClean="0"/>
              <a:t>でしばしば生じる遺伝的プログラミングを膨らませることは，基本的な目的関数を最適化し，遺伝的プログラムのサイズを最小にするという２目的最適化問題に問題変換することで制御される。</a:t>
            </a:r>
            <a:r>
              <a:rPr kumimoji="1" lang="en-US" altLang="ja-JP" sz="2000" dirty="0" smtClean="0"/>
              <a:t>[</a:t>
            </a:r>
            <a:r>
              <a:rPr kumimoji="1" lang="en-US" altLang="ja-JP" sz="2000" dirty="0" err="1" smtClean="0"/>
              <a:t>Blueler</a:t>
            </a:r>
            <a:r>
              <a:rPr kumimoji="1" lang="en-US" altLang="ja-JP" sz="2000" dirty="0" smtClean="0"/>
              <a:t> et al., in press]</a:t>
            </a:r>
          </a:p>
          <a:p>
            <a:pPr>
              <a:buNone/>
            </a:pPr>
            <a:endParaRPr lang="en-US" altLang="ja-JP" sz="2000" dirty="0" smtClean="0"/>
          </a:p>
          <a:p>
            <a:pPr>
              <a:buNone/>
            </a:pPr>
            <a:r>
              <a:rPr kumimoji="1" lang="ja-JP" altLang="en-US" sz="2000" dirty="0" smtClean="0"/>
              <a:t>＊複数の機能上異なる目的にもとの一つの目的関数を分解して多目的最適化問題として問題を扱う方が，普通の１目的最適化手法より簡単である</a:t>
            </a:r>
            <a:r>
              <a:rPr lang="ja-JP" altLang="en-US" sz="2000" dirty="0" smtClean="0"/>
              <a:t>。</a:t>
            </a:r>
            <a:r>
              <a:rPr lang="en-US" altLang="ja-JP" sz="2000" dirty="0" smtClean="0"/>
              <a:t>[Knowles et al., 2001]</a:t>
            </a:r>
            <a:endParaRPr kumimoji="1" lang="en-US" altLang="ja-JP" sz="2000" dirty="0" smtClean="0"/>
          </a:p>
          <a:p>
            <a:pPr>
              <a:buNone/>
            </a:pPr>
            <a:endParaRPr lang="en-US" altLang="ja-JP"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normAutofit fontScale="90000"/>
          </a:bodyPr>
          <a:lstStyle/>
          <a:p>
            <a:r>
              <a:rPr kumimoji="1" lang="en-US" altLang="ja-JP" dirty="0" smtClean="0"/>
              <a:t>8.7.1  Constrained Single-objective Optimization(1/5)</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lstStyle/>
          <a:p>
            <a:pPr>
              <a:buNone/>
            </a:pPr>
            <a:r>
              <a:rPr lang="ja-JP" altLang="en-US" dirty="0" smtClean="0"/>
              <a:t>＊１目的多制約</a:t>
            </a:r>
            <a:endParaRPr lang="en-US" altLang="ja-JP" dirty="0" smtClean="0"/>
          </a:p>
          <a:p>
            <a:pPr>
              <a:buNone/>
            </a:pPr>
            <a:endParaRPr kumimoji="1" lang="en-US" altLang="ja-JP" dirty="0" smtClean="0"/>
          </a:p>
          <a:p>
            <a:pPr>
              <a:buNone/>
            </a:pPr>
            <a:endParaRPr lang="en-US" altLang="ja-JP" dirty="0" smtClean="0"/>
          </a:p>
          <a:p>
            <a:pPr>
              <a:buNone/>
            </a:pPr>
            <a:endParaRPr kumimoji="1" lang="en-US" altLang="ja-JP" dirty="0" smtClean="0"/>
          </a:p>
          <a:p>
            <a:pPr>
              <a:buNone/>
            </a:pPr>
            <a:r>
              <a:rPr lang="en-US" altLang="ja-JP" dirty="0" smtClean="0"/>
              <a:t>     </a:t>
            </a:r>
            <a:r>
              <a:rPr lang="ja-JP" altLang="en-US" dirty="0" smtClean="0"/>
              <a:t>＜制約＞</a:t>
            </a:r>
            <a:endParaRPr lang="en-US" altLang="ja-JP" dirty="0" smtClean="0"/>
          </a:p>
          <a:p>
            <a:pPr>
              <a:buNone/>
            </a:pPr>
            <a:r>
              <a:rPr lang="ja-JP" altLang="en-US" sz="2400" dirty="0" smtClean="0"/>
              <a:t>　　非線形で検索スペースの大部分が実行不可能領域</a:t>
            </a:r>
            <a:endParaRPr lang="en-US" altLang="ja-JP" sz="2400" dirty="0" smtClean="0"/>
          </a:p>
          <a:p>
            <a:pPr>
              <a:buNone/>
            </a:pPr>
            <a:r>
              <a:rPr lang="ja-JP" altLang="en-US" sz="2400" dirty="0" smtClean="0"/>
              <a:t>　　→ただ１つの実行可能解さえ探索が困難</a:t>
            </a:r>
            <a:r>
              <a:rPr lang="en-US" altLang="ja-JP" sz="2400" dirty="0" smtClean="0"/>
              <a:t>…</a:t>
            </a:r>
          </a:p>
          <a:p>
            <a:pPr>
              <a:buNone/>
            </a:pPr>
            <a:r>
              <a:rPr lang="ja-JP" altLang="en-US" sz="2400" dirty="0" smtClean="0"/>
              <a:t>　</a:t>
            </a:r>
            <a:endParaRPr lang="en-US" altLang="ja-JP" sz="2400" dirty="0" smtClean="0"/>
          </a:p>
          <a:p>
            <a:pPr>
              <a:buNone/>
            </a:pPr>
            <a:r>
              <a:rPr lang="ja-JP" altLang="en-US" sz="2400" dirty="0" smtClean="0"/>
              <a:t>　　⇒</a:t>
            </a:r>
            <a:r>
              <a:rPr lang="ja-JP" altLang="en-US" sz="2400" dirty="0" smtClean="0">
                <a:solidFill>
                  <a:schemeClr val="accent5">
                    <a:lumMod val="50000"/>
                  </a:schemeClr>
                </a:solidFill>
              </a:rPr>
              <a:t>すべての制約違反を最小にしながら目的関数を最小に</a:t>
            </a:r>
            <a:endParaRPr lang="en-US" altLang="ja-JP" sz="2400" dirty="0" smtClean="0">
              <a:solidFill>
                <a:schemeClr val="accent5">
                  <a:lumMod val="50000"/>
                </a:schemeClr>
              </a:solidFill>
            </a:endParaRPr>
          </a:p>
          <a:p>
            <a:pPr>
              <a:buNone/>
            </a:pPr>
            <a:r>
              <a:rPr lang="ja-JP" altLang="en-US" sz="2400" dirty="0" smtClean="0">
                <a:solidFill>
                  <a:schemeClr val="accent5">
                    <a:lumMod val="50000"/>
                  </a:schemeClr>
                </a:solidFill>
              </a:rPr>
              <a:t>          する多目的最適化問題として置き換える！</a:t>
            </a:r>
            <a:endParaRPr lang="en-US" altLang="ja-JP" sz="2400" dirty="0" smtClean="0">
              <a:solidFill>
                <a:schemeClr val="accent5">
                  <a:lumMod val="50000"/>
                </a:schemeClr>
              </a:solidFill>
            </a:endParaRPr>
          </a:p>
          <a:p>
            <a:pPr>
              <a:buNone/>
            </a:pPr>
            <a:endParaRPr lang="en-US" altLang="ja-JP" sz="2000" dirty="0" smtClean="0"/>
          </a:p>
          <a:p>
            <a:pPr>
              <a:buNone/>
            </a:pPr>
            <a:endParaRPr kumimoji="1" lang="en-US" altLang="ja-JP" dirty="0" smtClean="0"/>
          </a:p>
        </p:txBody>
      </p:sp>
      <p:pic>
        <p:nvPicPr>
          <p:cNvPr id="33794" name="Picture 2"/>
          <p:cNvPicPr>
            <a:picLocks noChangeAspect="1" noChangeArrowheads="1"/>
          </p:cNvPicPr>
          <p:nvPr/>
        </p:nvPicPr>
        <p:blipFill>
          <a:blip r:embed="rId2" cstate="print"/>
          <a:srcRect/>
          <a:stretch>
            <a:fillRect/>
          </a:stretch>
        </p:blipFill>
        <p:spPr bwMode="auto">
          <a:xfrm>
            <a:off x="857224" y="2000240"/>
            <a:ext cx="4200810" cy="1152530"/>
          </a:xfrm>
          <a:prstGeom prst="rect">
            <a:avLst/>
          </a:prstGeom>
          <a:noFill/>
          <a:ln w="9525">
            <a:noFill/>
            <a:miter lim="800000"/>
            <a:headEnd/>
            <a:tailEnd/>
          </a:ln>
          <a:effectLst/>
        </p:spPr>
      </p:pic>
      <p:sp>
        <p:nvSpPr>
          <p:cNvPr id="6" name="フレーム 5"/>
          <p:cNvSpPr/>
          <p:nvPr/>
        </p:nvSpPr>
        <p:spPr>
          <a:xfrm>
            <a:off x="1928794" y="2357430"/>
            <a:ext cx="571504" cy="42862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図形 7"/>
          <p:cNvCxnSpPr>
            <a:stCxn id="6" idx="1"/>
          </p:cNvCxnSpPr>
          <p:nvPr/>
        </p:nvCxnSpPr>
        <p:spPr>
          <a:xfrm rot="10800000" flipV="1">
            <a:off x="1643042" y="2571744"/>
            <a:ext cx="285752" cy="7858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cstate="print"/>
          <a:srcRect/>
          <a:stretch>
            <a:fillRect/>
          </a:stretch>
        </p:blipFill>
        <p:spPr bwMode="auto">
          <a:xfrm>
            <a:off x="857224" y="2357430"/>
            <a:ext cx="4061168" cy="1128717"/>
          </a:xfrm>
          <a:prstGeom prst="rect">
            <a:avLst/>
          </a:prstGeom>
          <a:noFill/>
          <a:ln w="9525">
            <a:noFill/>
            <a:miter lim="800000"/>
            <a:headEnd/>
            <a:tailEnd/>
          </a:ln>
          <a:effectLst/>
        </p:spPr>
      </p:pic>
      <p:sp>
        <p:nvSpPr>
          <p:cNvPr id="2" name="タイトル 1"/>
          <p:cNvSpPr>
            <a:spLocks noGrp="1"/>
          </p:cNvSpPr>
          <p:nvPr>
            <p:ph type="title"/>
          </p:nvPr>
        </p:nvSpPr>
        <p:spPr>
          <a:xfrm>
            <a:off x="428596" y="214290"/>
            <a:ext cx="8229600" cy="1143000"/>
          </a:xfrm>
        </p:spPr>
        <p:txBody>
          <a:bodyPr>
            <a:normAutofit fontScale="90000"/>
          </a:bodyPr>
          <a:lstStyle/>
          <a:p>
            <a:r>
              <a:rPr lang="en-US" altLang="ja-JP" dirty="0" smtClean="0"/>
              <a:t>8.7.1  Constrained Single-objective Optimization(2/5)</a:t>
            </a:r>
            <a:endParaRPr kumimoji="1" lang="ja-JP" altLang="en-US" dirty="0"/>
          </a:p>
        </p:txBody>
      </p:sp>
      <p:sp>
        <p:nvSpPr>
          <p:cNvPr id="3" name="コンテンツ プレースホルダ 2"/>
          <p:cNvSpPr>
            <a:spLocks noGrp="1"/>
          </p:cNvSpPr>
          <p:nvPr>
            <p:ph idx="1"/>
          </p:nvPr>
        </p:nvSpPr>
        <p:spPr>
          <a:xfrm>
            <a:off x="457200" y="1428736"/>
            <a:ext cx="8229600" cy="4895864"/>
          </a:xfrm>
        </p:spPr>
        <p:txBody>
          <a:bodyPr>
            <a:normAutofit lnSpcReduction="10000"/>
          </a:bodyPr>
          <a:lstStyle/>
          <a:p>
            <a:pPr>
              <a:buNone/>
            </a:pPr>
            <a:r>
              <a:rPr kumimoji="1" lang="ja-JP" altLang="en-US" dirty="0" smtClean="0"/>
              <a:t>＜問題変換＞　１目的から多目的へ</a:t>
            </a:r>
            <a:endParaRPr kumimoji="1" lang="en-US" altLang="ja-JP" dirty="0" smtClean="0"/>
          </a:p>
          <a:p>
            <a:r>
              <a:rPr kumimoji="1" lang="ja-JP" altLang="en-US" dirty="0" smtClean="0"/>
              <a:t>制約：</a:t>
            </a:r>
            <a:r>
              <a:rPr kumimoji="1" lang="en-US" altLang="ja-JP" dirty="0" smtClean="0"/>
              <a:t>C=J+K</a:t>
            </a:r>
            <a:r>
              <a:rPr kumimoji="1" lang="ja-JP" altLang="en-US" dirty="0" smtClean="0"/>
              <a:t>　→　目的数：</a:t>
            </a:r>
            <a:r>
              <a:rPr kumimoji="1" lang="en-US" altLang="ja-JP" dirty="0" smtClean="0"/>
              <a:t>M=C+</a:t>
            </a:r>
            <a:r>
              <a:rPr kumimoji="1" lang="ja-JP" altLang="en-US" dirty="0" smtClean="0"/>
              <a:t>１</a:t>
            </a:r>
            <a:endParaRPr lang="en-US" altLang="ja-JP" dirty="0" smtClean="0"/>
          </a:p>
          <a:p>
            <a:endParaRPr lang="en-US" altLang="ja-JP" dirty="0" smtClean="0"/>
          </a:p>
          <a:p>
            <a:endParaRPr lang="en-US" altLang="ja-JP" dirty="0" smtClean="0"/>
          </a:p>
          <a:p>
            <a:endParaRPr lang="en-US" altLang="ja-JP" dirty="0" smtClean="0"/>
          </a:p>
          <a:p>
            <a:r>
              <a:rPr lang="ja-JP" altLang="en-US" dirty="0" smtClean="0"/>
              <a:t>制約目的関数値：</a:t>
            </a:r>
            <a:endParaRPr lang="en-US" altLang="ja-JP" dirty="0" smtClean="0"/>
          </a:p>
          <a:p>
            <a:pPr>
              <a:buNone/>
            </a:pPr>
            <a:r>
              <a:rPr lang="ja-JP" altLang="en-US" dirty="0" smtClean="0"/>
              <a:t>　 ・制約条件を満たさない：０以上の値</a:t>
            </a:r>
            <a:endParaRPr lang="en-US" altLang="ja-JP" dirty="0" smtClean="0"/>
          </a:p>
          <a:p>
            <a:pPr>
              <a:buNone/>
            </a:pPr>
            <a:r>
              <a:rPr lang="ja-JP" altLang="en-US" dirty="0" smtClean="0"/>
              <a:t>　 ・制約条件を満たす　　 ：０</a:t>
            </a:r>
            <a:endParaRPr lang="en-US" altLang="ja-JP" dirty="0" smtClean="0"/>
          </a:p>
          <a:p>
            <a:pPr>
              <a:buNone/>
            </a:pPr>
            <a:endParaRPr lang="en-US" altLang="ja-JP" dirty="0" smtClean="0"/>
          </a:p>
          <a:p>
            <a:pPr>
              <a:buNone/>
            </a:pPr>
            <a:r>
              <a:rPr lang="en-US" altLang="ja-JP" dirty="0" smtClean="0"/>
              <a:t> </a:t>
            </a:r>
            <a:r>
              <a:rPr lang="ja-JP" altLang="en-US" dirty="0" smtClean="0"/>
              <a:t>→このように多目的法で制約違反最小化をすることにより，</a:t>
            </a:r>
            <a:endParaRPr lang="en-US" altLang="ja-JP" dirty="0" smtClean="0"/>
          </a:p>
          <a:p>
            <a:pPr>
              <a:buNone/>
            </a:pPr>
            <a:r>
              <a:rPr lang="ja-JP" altLang="en-US" dirty="0" smtClean="0"/>
              <a:t>　　制約最小解を含むパレート最適領域を探索できる。</a:t>
            </a:r>
            <a:endParaRPr lang="en-US" altLang="ja-JP" dirty="0" smtClean="0"/>
          </a:p>
          <a:p>
            <a:pPr>
              <a:buNone/>
            </a:pPr>
            <a:endParaRPr kumimoji="1" lang="en-US" altLang="ja-JP"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p:cNvPicPr>
            <a:picLocks noChangeAspect="1" noChangeArrowheads="1"/>
          </p:cNvPicPr>
          <p:nvPr/>
        </p:nvPicPr>
        <p:blipFill>
          <a:blip r:embed="rId4" cstate="print"/>
          <a:srcRect/>
          <a:stretch>
            <a:fillRect/>
          </a:stretch>
        </p:blipFill>
        <p:spPr bwMode="auto">
          <a:xfrm>
            <a:off x="3078434" y="3429000"/>
            <a:ext cx="6065566" cy="3429000"/>
          </a:xfrm>
          <a:prstGeom prst="rect">
            <a:avLst/>
          </a:prstGeom>
          <a:noFill/>
          <a:ln w="9525">
            <a:noFill/>
            <a:miter lim="800000"/>
            <a:headEnd/>
            <a:tailEnd/>
          </a:ln>
          <a:effectLst/>
        </p:spPr>
      </p:pic>
      <p:sp>
        <p:nvSpPr>
          <p:cNvPr id="2" name="タイトル 1"/>
          <p:cNvSpPr>
            <a:spLocks noGrp="1"/>
          </p:cNvSpPr>
          <p:nvPr>
            <p:ph type="title"/>
          </p:nvPr>
        </p:nvSpPr>
        <p:spPr>
          <a:xfrm>
            <a:off x="428596" y="214298"/>
            <a:ext cx="8229600" cy="1143000"/>
          </a:xfrm>
        </p:spPr>
        <p:txBody>
          <a:bodyPr>
            <a:normAutofit fontScale="90000"/>
          </a:bodyPr>
          <a:lstStyle/>
          <a:p>
            <a:r>
              <a:rPr lang="en-US" altLang="ja-JP" dirty="0" smtClean="0"/>
              <a:t>8.7.1  Constrained Single-objective Optimization(3/5)</a:t>
            </a:r>
            <a:endParaRPr kumimoji="1" lang="ja-JP" altLang="en-US" dirty="0"/>
          </a:p>
        </p:txBody>
      </p:sp>
      <p:sp>
        <p:nvSpPr>
          <p:cNvPr id="3" name="コンテンツ プレースホルダ 2"/>
          <p:cNvSpPr>
            <a:spLocks noGrp="1"/>
          </p:cNvSpPr>
          <p:nvPr>
            <p:ph idx="1"/>
          </p:nvPr>
        </p:nvSpPr>
        <p:spPr>
          <a:xfrm>
            <a:off x="457200" y="1357298"/>
            <a:ext cx="8229600" cy="4967302"/>
          </a:xfrm>
        </p:spPr>
        <p:txBody>
          <a:bodyPr/>
          <a:lstStyle/>
          <a:p>
            <a:r>
              <a:rPr kumimoji="1" lang="ja-JP" altLang="en-US" dirty="0" smtClean="0"/>
              <a:t>問題設定</a:t>
            </a:r>
            <a:endParaRPr kumimoji="1" lang="en-US" altLang="ja-JP" dirty="0" smtClean="0"/>
          </a:p>
          <a:p>
            <a:endParaRPr lang="en-US" altLang="ja-JP" dirty="0" smtClean="0"/>
          </a:p>
          <a:p>
            <a:endParaRPr kumimoji="1" lang="en-US" altLang="ja-JP" dirty="0" smtClean="0"/>
          </a:p>
          <a:p>
            <a:pPr>
              <a:buNone/>
            </a:pPr>
            <a:r>
              <a:rPr lang="ja-JP" altLang="en-US" dirty="0" smtClean="0"/>
              <a:t>・計算例（制約最小解）：</a:t>
            </a:r>
            <a:endParaRPr lang="en-US" altLang="ja-JP" dirty="0" smtClean="0"/>
          </a:p>
          <a:p>
            <a:pPr>
              <a:buNone/>
            </a:pPr>
            <a:endParaRPr lang="en-US" altLang="ja-JP" dirty="0" smtClean="0"/>
          </a:p>
          <a:p>
            <a:pPr>
              <a:buNone/>
            </a:pPr>
            <a:endParaRPr lang="en-US" altLang="ja-JP" dirty="0" smtClean="0"/>
          </a:p>
          <a:p>
            <a:pPr>
              <a:buNone/>
            </a:pPr>
            <a:endParaRPr lang="en-US" altLang="ja-JP" dirty="0" smtClean="0"/>
          </a:p>
          <a:p>
            <a:pPr>
              <a:buNone/>
            </a:pPr>
            <a:r>
              <a:rPr lang="ja-JP" altLang="en-US" dirty="0" smtClean="0"/>
              <a:t>・制約違反０：実行可能解</a:t>
            </a:r>
            <a:endParaRPr lang="en-US" altLang="ja-JP" dirty="0" smtClean="0"/>
          </a:p>
          <a:p>
            <a:pPr>
              <a:buNone/>
            </a:pPr>
            <a:r>
              <a:rPr lang="en-US" altLang="ja-JP" dirty="0" smtClean="0"/>
              <a:t>                                           </a:t>
            </a:r>
            <a:endParaRPr kumimoji="1" lang="ja-JP" altLang="en-US" dirty="0"/>
          </a:p>
        </p:txBody>
      </p:sp>
      <p:pic>
        <p:nvPicPr>
          <p:cNvPr id="35843" name="Picture 3"/>
          <p:cNvPicPr>
            <a:picLocks noChangeAspect="1" noChangeArrowheads="1"/>
          </p:cNvPicPr>
          <p:nvPr/>
        </p:nvPicPr>
        <p:blipFill>
          <a:blip r:embed="rId5" cstate="print"/>
          <a:srcRect/>
          <a:stretch>
            <a:fillRect/>
          </a:stretch>
        </p:blipFill>
        <p:spPr bwMode="auto">
          <a:xfrm>
            <a:off x="785785" y="1857364"/>
            <a:ext cx="5644227" cy="714380"/>
          </a:xfrm>
          <a:prstGeom prst="rect">
            <a:avLst/>
          </a:prstGeom>
          <a:noFill/>
          <a:ln w="9525">
            <a:noFill/>
            <a:miter lim="800000"/>
            <a:headEnd/>
            <a:tailEnd/>
          </a:ln>
          <a:effectLst/>
        </p:spPr>
      </p:pic>
      <p:grpSp>
        <p:nvGrpSpPr>
          <p:cNvPr id="12" name="グループ化 11"/>
          <p:cNvGrpSpPr/>
          <p:nvPr/>
        </p:nvGrpSpPr>
        <p:grpSpPr>
          <a:xfrm>
            <a:off x="785786" y="3357562"/>
            <a:ext cx="3929090" cy="1130019"/>
            <a:chOff x="2571736" y="2714620"/>
            <a:chExt cx="4357718" cy="1130019"/>
          </a:xfrm>
        </p:grpSpPr>
        <p:graphicFrame>
          <p:nvGraphicFramePr>
            <p:cNvPr id="6" name="オブジェクト 5"/>
            <p:cNvGraphicFramePr>
              <a:graphicFrameLocks noChangeAspect="1"/>
            </p:cNvGraphicFramePr>
            <p:nvPr/>
          </p:nvGraphicFramePr>
          <p:xfrm>
            <a:off x="2571736" y="2714620"/>
            <a:ext cx="4357718" cy="599976"/>
          </p:xfrm>
          <a:graphic>
            <a:graphicData uri="http://schemas.openxmlformats.org/presentationml/2006/ole">
              <p:oleObj spid="_x0000_s35844" name="数式" r:id="rId6" imgW="1752480" imgH="241200" progId="Equation.3">
                <p:embed/>
              </p:oleObj>
            </a:graphicData>
          </a:graphic>
        </p:graphicFrame>
        <p:graphicFrame>
          <p:nvGraphicFramePr>
            <p:cNvPr id="7" name="オブジェクト 6"/>
            <p:cNvGraphicFramePr>
              <a:graphicFrameLocks noChangeAspect="1"/>
            </p:cNvGraphicFramePr>
            <p:nvPr/>
          </p:nvGraphicFramePr>
          <p:xfrm>
            <a:off x="2571736" y="3286124"/>
            <a:ext cx="1706572" cy="558515"/>
          </p:xfrm>
          <a:graphic>
            <a:graphicData uri="http://schemas.openxmlformats.org/presentationml/2006/ole">
              <p:oleObj spid="_x0000_s35845" name="数式" r:id="rId7" imgW="698400" imgH="228600" progId="Equation.3">
                <p:embed/>
              </p:oleObj>
            </a:graphicData>
          </a:graphic>
        </p:graphicFrame>
      </p:grpSp>
      <p:sp>
        <p:nvSpPr>
          <p:cNvPr id="10" name="円/楕円 9"/>
          <p:cNvSpPr/>
          <p:nvPr/>
        </p:nvSpPr>
        <p:spPr>
          <a:xfrm>
            <a:off x="4786314" y="4286256"/>
            <a:ext cx="214314" cy="785818"/>
          </a:xfrm>
          <a:prstGeom prst="ellipse">
            <a:avLst/>
          </a:prstGeom>
          <a:solidFill>
            <a:srgbClr val="0C9B74">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a:endCxn id="10" idx="2"/>
          </p:cNvCxnSpPr>
          <p:nvPr/>
        </p:nvCxnSpPr>
        <p:spPr>
          <a:xfrm flipV="1">
            <a:off x="3714744" y="4679165"/>
            <a:ext cx="1071570" cy="35719"/>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8"/>
            <a:ext cx="8229600" cy="1143000"/>
          </a:xfrm>
        </p:spPr>
        <p:txBody>
          <a:bodyPr>
            <a:normAutofit fontScale="90000"/>
          </a:bodyPr>
          <a:lstStyle/>
          <a:p>
            <a:r>
              <a:rPr lang="en-US" altLang="ja-JP" dirty="0" smtClean="0"/>
              <a:t>8.7.1  Constrained Single-objective Optimization(4/5)</a:t>
            </a:r>
            <a:endParaRPr kumimoji="1" lang="ja-JP" altLang="en-US" dirty="0"/>
          </a:p>
        </p:txBody>
      </p:sp>
      <p:sp>
        <p:nvSpPr>
          <p:cNvPr id="3" name="コンテンツ プレースホルダ 2"/>
          <p:cNvSpPr>
            <a:spLocks noGrp="1"/>
          </p:cNvSpPr>
          <p:nvPr>
            <p:ph idx="1"/>
          </p:nvPr>
        </p:nvSpPr>
        <p:spPr>
          <a:xfrm>
            <a:off x="457200" y="1390656"/>
            <a:ext cx="8229600" cy="5467344"/>
          </a:xfrm>
        </p:spPr>
        <p:txBody>
          <a:bodyPr>
            <a:normAutofit lnSpcReduction="10000"/>
          </a:bodyPr>
          <a:lstStyle/>
          <a:p>
            <a:r>
              <a:rPr kumimoji="1" lang="en-US" altLang="ja-JP" dirty="0" smtClean="0"/>
              <a:t>weighted sum of objective</a:t>
            </a:r>
            <a:r>
              <a:rPr kumimoji="1" lang="ja-JP" altLang="en-US" dirty="0" err="1" smtClean="0"/>
              <a:t>への</a:t>
            </a:r>
            <a:r>
              <a:rPr kumimoji="1" lang="ja-JP" altLang="en-US" dirty="0" smtClean="0"/>
              <a:t>問題転換</a:t>
            </a:r>
            <a:endParaRPr kumimoji="1" lang="en-US" altLang="ja-JP" dirty="0" smtClean="0"/>
          </a:p>
          <a:p>
            <a:pPr>
              <a:buNone/>
            </a:pPr>
            <a:r>
              <a:rPr lang="ja-JP" altLang="en-US" dirty="0" smtClean="0"/>
              <a:t>　⇒</a:t>
            </a:r>
            <a:r>
              <a:rPr lang="en-US" altLang="ja-JP" sz="2800" b="1" dirty="0" smtClean="0">
                <a:solidFill>
                  <a:srgbClr val="00B0F0"/>
                </a:solidFill>
              </a:rPr>
              <a:t>Penalty Function Approach</a:t>
            </a:r>
            <a:r>
              <a:rPr lang="en-US" altLang="ja-JP" dirty="0" smtClean="0"/>
              <a:t>(Section4.2.3)</a:t>
            </a:r>
          </a:p>
          <a:p>
            <a:pPr>
              <a:buNone/>
            </a:pPr>
            <a:r>
              <a:rPr lang="en-US" altLang="ja-JP" dirty="0" smtClean="0"/>
              <a:t>       </a:t>
            </a:r>
            <a:r>
              <a:rPr lang="en-US" altLang="ja-JP" sz="2000" dirty="0" smtClean="0"/>
              <a:t>:</a:t>
            </a:r>
            <a:r>
              <a:rPr lang="ja-JP" altLang="en-US" sz="2000" dirty="0" smtClean="0"/>
              <a:t>目的関数</a:t>
            </a:r>
            <a:r>
              <a:rPr lang="en-US" altLang="ja-JP" sz="2000" dirty="0" smtClean="0"/>
              <a:t>f(x)</a:t>
            </a:r>
            <a:r>
              <a:rPr lang="ja-JP" altLang="en-US" sz="2000" dirty="0" smtClean="0"/>
              <a:t>と全ての制約条件を導入（重みベクトル</a:t>
            </a:r>
            <a:r>
              <a:rPr lang="en-US" altLang="ja-JP" sz="2000" dirty="0" smtClean="0"/>
              <a:t>w=(1,R,r) </a:t>
            </a:r>
            <a:r>
              <a:rPr lang="ja-JP" altLang="en-US" sz="2000" dirty="0" smtClean="0"/>
              <a:t>）</a:t>
            </a:r>
            <a:endParaRPr lang="en-US" altLang="ja-JP" dirty="0" smtClean="0"/>
          </a:p>
          <a:p>
            <a:pPr>
              <a:buNone/>
            </a:pPr>
            <a:endParaRPr lang="en-US" altLang="ja-JP" dirty="0" smtClean="0"/>
          </a:p>
          <a:p>
            <a:pPr>
              <a:buNone/>
            </a:pPr>
            <a:endParaRPr lang="en-US" altLang="ja-JP" sz="2400" dirty="0" smtClean="0"/>
          </a:p>
          <a:p>
            <a:pPr>
              <a:buNone/>
            </a:pPr>
            <a:r>
              <a:rPr lang="en-US" altLang="ja-JP" sz="2400" dirty="0" smtClean="0"/>
              <a:t>&lt;</a:t>
            </a:r>
            <a:r>
              <a:rPr lang="ja-JP" altLang="en-US" sz="2400" dirty="0" smtClean="0"/>
              <a:t>問題点</a:t>
            </a:r>
            <a:r>
              <a:rPr lang="en-US" altLang="ja-JP" sz="2400" dirty="0" smtClean="0"/>
              <a:t>&gt;</a:t>
            </a:r>
          </a:p>
          <a:p>
            <a:pPr>
              <a:buNone/>
            </a:pPr>
            <a:r>
              <a:rPr lang="ja-JP" altLang="en-US" sz="2400" dirty="0" smtClean="0"/>
              <a:t>・この手法成功のためには，最適な重みベクトルを探索し</a:t>
            </a:r>
            <a:r>
              <a:rPr lang="ja-JP" altLang="en-US" sz="2400" dirty="0" err="1" smtClean="0"/>
              <a:t>なけ</a:t>
            </a:r>
            <a:endParaRPr lang="en-US" altLang="ja-JP" sz="2400" dirty="0" smtClean="0"/>
          </a:p>
          <a:p>
            <a:pPr>
              <a:buNone/>
            </a:pPr>
            <a:r>
              <a:rPr lang="ja-JP" altLang="en-US" sz="2400" dirty="0" smtClean="0"/>
              <a:t>　</a:t>
            </a:r>
            <a:r>
              <a:rPr lang="ja-JP" altLang="en-US" sz="2400" dirty="0" err="1" smtClean="0"/>
              <a:t>れば</a:t>
            </a:r>
            <a:r>
              <a:rPr lang="ja-JP" altLang="en-US" sz="2400" dirty="0" smtClean="0"/>
              <a:t>ならず，その探索に莫大な労力がかかる。</a:t>
            </a:r>
            <a:endParaRPr lang="en-US" altLang="ja-JP" sz="2400" dirty="0" smtClean="0"/>
          </a:p>
          <a:p>
            <a:pPr>
              <a:buNone/>
            </a:pPr>
            <a:r>
              <a:rPr lang="ja-JP" altLang="en-US" sz="2400" dirty="0" smtClean="0"/>
              <a:t>・制約違反最小となる最適解の探索は非常に困難</a:t>
            </a:r>
            <a:endParaRPr lang="en-US" altLang="ja-JP" sz="2400" dirty="0" smtClean="0"/>
          </a:p>
          <a:p>
            <a:pPr>
              <a:buNone/>
            </a:pPr>
            <a:endParaRPr lang="en-US" altLang="ja-JP" sz="2400" dirty="0" smtClean="0"/>
          </a:p>
          <a:p>
            <a:pPr>
              <a:buNone/>
            </a:pPr>
            <a:r>
              <a:rPr lang="ja-JP" altLang="en-US" sz="2400" dirty="0" smtClean="0"/>
              <a:t>⇒多目的最適化問題を解く際の</a:t>
            </a:r>
            <a:r>
              <a:rPr lang="en-US" altLang="ja-JP" sz="2400" dirty="0" smtClean="0"/>
              <a:t>Weighted Approach</a:t>
            </a:r>
            <a:r>
              <a:rPr lang="ja-JP" altLang="en-US" sz="2400" dirty="0" smtClean="0"/>
              <a:t>が直面する困難と類似</a:t>
            </a:r>
            <a:endParaRPr lang="en-US" altLang="ja-JP" sz="2400" dirty="0" smtClean="0"/>
          </a:p>
          <a:p>
            <a:pPr>
              <a:buNone/>
            </a:pPr>
            <a:r>
              <a:rPr lang="ja-JP" altLang="en-US" sz="2400" dirty="0" smtClean="0"/>
              <a:t>　</a:t>
            </a:r>
            <a:endParaRPr kumimoji="1" lang="en-US" altLang="ja-JP" dirty="0" smtClean="0"/>
          </a:p>
        </p:txBody>
      </p:sp>
      <p:pic>
        <p:nvPicPr>
          <p:cNvPr id="36866" name="Picture 2"/>
          <p:cNvPicPr>
            <a:picLocks noChangeAspect="1" noChangeArrowheads="1"/>
          </p:cNvPicPr>
          <p:nvPr/>
        </p:nvPicPr>
        <p:blipFill>
          <a:blip r:embed="rId3" cstate="print"/>
          <a:srcRect/>
          <a:stretch>
            <a:fillRect/>
          </a:stretch>
        </p:blipFill>
        <p:spPr bwMode="auto">
          <a:xfrm>
            <a:off x="1071538" y="2786058"/>
            <a:ext cx="4960294" cy="85725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8"/>
            <a:ext cx="8229600" cy="1143000"/>
          </a:xfrm>
        </p:spPr>
        <p:txBody>
          <a:bodyPr>
            <a:normAutofit fontScale="90000"/>
          </a:bodyPr>
          <a:lstStyle/>
          <a:p>
            <a:r>
              <a:rPr lang="en-US" altLang="ja-JP" dirty="0" smtClean="0"/>
              <a:t>8.7.1  Constrained Single-objective Optimization(5/5)</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normAutofit fontScale="92500" lnSpcReduction="20000"/>
          </a:bodyPr>
          <a:lstStyle/>
          <a:p>
            <a:r>
              <a:rPr lang="ja-JP" altLang="en-US" dirty="0" smtClean="0"/>
              <a:t>パレートベース多目的最適化手法の有用性</a:t>
            </a:r>
            <a:endParaRPr lang="en-US" altLang="ja-JP" dirty="0" smtClean="0"/>
          </a:p>
          <a:p>
            <a:pPr>
              <a:buNone/>
            </a:pPr>
            <a:r>
              <a:rPr kumimoji="1" lang="ja-JP" altLang="en-US" sz="2400" dirty="0" smtClean="0"/>
              <a:t>１）ペナルティー目的関数</a:t>
            </a:r>
            <a:r>
              <a:rPr kumimoji="1" lang="en-US" altLang="ja-JP" sz="2400" dirty="0" smtClean="0"/>
              <a:t>P(</a:t>
            </a:r>
            <a:r>
              <a:rPr kumimoji="1" lang="en-US" altLang="ja-JP" sz="2400" dirty="0" err="1" smtClean="0"/>
              <a:t>x,R,r</a:t>
            </a:r>
            <a:r>
              <a:rPr kumimoji="1" lang="en-US" altLang="ja-JP" sz="2400" dirty="0" smtClean="0"/>
              <a:t>)</a:t>
            </a:r>
            <a:r>
              <a:rPr kumimoji="1" lang="ja-JP" altLang="en-US" sz="2400" dirty="0" smtClean="0"/>
              <a:t>を使用せず自然な方法で制約条件付き問題を解決できる。</a:t>
            </a:r>
            <a:endParaRPr lang="en-US" altLang="ja-JP" sz="2400" dirty="0" smtClean="0"/>
          </a:p>
          <a:p>
            <a:pPr>
              <a:buNone/>
            </a:pPr>
            <a:endParaRPr lang="en-US" altLang="ja-JP" sz="2400" dirty="0" smtClean="0"/>
          </a:p>
          <a:p>
            <a:pPr>
              <a:buNone/>
            </a:pPr>
            <a:r>
              <a:rPr kumimoji="1" lang="ja-JP" altLang="en-US" sz="2400" dirty="0" smtClean="0"/>
              <a:t>２）ペナルティーパラメータ</a:t>
            </a:r>
            <a:r>
              <a:rPr kumimoji="1" lang="en-US" altLang="ja-JP" sz="2400" dirty="0" smtClean="0"/>
              <a:t>(</a:t>
            </a:r>
            <a:r>
              <a:rPr kumimoji="1" lang="en-US" altLang="ja-JP" sz="2400" dirty="0" err="1" smtClean="0"/>
              <a:t>R,r</a:t>
            </a:r>
            <a:r>
              <a:rPr kumimoji="1" lang="en-US" altLang="ja-JP" sz="2400" dirty="0" smtClean="0"/>
              <a:t>)</a:t>
            </a:r>
            <a:r>
              <a:rPr kumimoji="1" lang="ja-JP" altLang="en-US" sz="2400" dirty="0" smtClean="0"/>
              <a:t>が必要なく，ユーザーの主観に左右されない。</a:t>
            </a:r>
            <a:endParaRPr kumimoji="1" lang="en-US" altLang="ja-JP" sz="2400" dirty="0" smtClean="0"/>
          </a:p>
          <a:p>
            <a:pPr>
              <a:buNone/>
            </a:pPr>
            <a:endParaRPr lang="en-US" altLang="ja-JP" sz="2400" dirty="0" smtClean="0"/>
          </a:p>
          <a:p>
            <a:pPr>
              <a:buNone/>
            </a:pPr>
            <a:r>
              <a:rPr kumimoji="1" lang="ja-JP" altLang="en-US" sz="2400" dirty="0" smtClean="0"/>
              <a:t>３）制約違反に対する対応を緩和することで，多少制約違反がある解も有益な解として扱う。（</a:t>
            </a:r>
            <a:r>
              <a:rPr kumimoji="1" lang="en-US" altLang="ja-JP" sz="2400" dirty="0" smtClean="0"/>
              <a:t>Hard</a:t>
            </a:r>
            <a:r>
              <a:rPr kumimoji="1" lang="ja-JP" altLang="en-US" sz="2400" dirty="0" smtClean="0"/>
              <a:t>　制約　⇒</a:t>
            </a:r>
            <a:r>
              <a:rPr kumimoji="1" lang="en-US" altLang="ja-JP" sz="2400" dirty="0" smtClean="0"/>
              <a:t>Soft</a:t>
            </a:r>
            <a:r>
              <a:rPr kumimoji="1" lang="ja-JP" altLang="en-US" sz="2400" dirty="0" smtClean="0"/>
              <a:t>　制約）</a:t>
            </a:r>
            <a:endParaRPr kumimoji="1" lang="en-US" altLang="ja-JP" sz="2400" dirty="0" smtClean="0"/>
          </a:p>
          <a:p>
            <a:pPr>
              <a:buNone/>
            </a:pPr>
            <a:r>
              <a:rPr lang="ja-JP" altLang="en-US" sz="2000" dirty="0" smtClean="0"/>
              <a:t>　　</a:t>
            </a:r>
            <a:endParaRPr lang="en-US" altLang="ja-JP" sz="2000" dirty="0" smtClean="0"/>
          </a:p>
          <a:p>
            <a:pPr>
              <a:buNone/>
            </a:pPr>
            <a:r>
              <a:rPr lang="ja-JP" altLang="en-US" sz="2000" dirty="0" smtClean="0"/>
              <a:t>　　例）図２６４において，制約違反</a:t>
            </a:r>
            <a:r>
              <a:rPr lang="en-US" altLang="ja-JP" sz="2000" dirty="0" smtClean="0"/>
              <a:t>ε</a:t>
            </a:r>
            <a:r>
              <a:rPr lang="ja-JP" altLang="en-US" sz="2000" dirty="0" smtClean="0"/>
              <a:t>に属するパレート最適面上の解</a:t>
            </a:r>
            <a:r>
              <a:rPr lang="en-US" altLang="ja-JP" sz="2000" dirty="0" smtClean="0"/>
              <a:t>B</a:t>
            </a:r>
            <a:r>
              <a:rPr lang="ja-JP" altLang="en-US" sz="2000" dirty="0" smtClean="0"/>
              <a:t>の制約　　</a:t>
            </a:r>
            <a:endParaRPr lang="en-US" altLang="ja-JP" sz="2000" dirty="0" smtClean="0"/>
          </a:p>
          <a:p>
            <a:pPr>
              <a:buNone/>
            </a:pPr>
            <a:r>
              <a:rPr lang="ja-JP" altLang="en-US" sz="2000" dirty="0" smtClean="0"/>
              <a:t>　　　　 違反値は微小なので，０～</a:t>
            </a:r>
            <a:r>
              <a:rPr lang="en-US" altLang="ja-JP" sz="2000" dirty="0" smtClean="0"/>
              <a:t>ε</a:t>
            </a:r>
            <a:r>
              <a:rPr lang="ja-JP" altLang="en-US" sz="2000" dirty="0" smtClean="0"/>
              <a:t>に属する最適面上の解も</a:t>
            </a:r>
            <a:r>
              <a:rPr lang="en-US" altLang="ja-JP" sz="2000" dirty="0" smtClean="0"/>
              <a:t>A</a:t>
            </a:r>
            <a:r>
              <a:rPr lang="ja-JP" altLang="en-US" sz="2000" dirty="0" smtClean="0"/>
              <a:t>同様に扱う。</a:t>
            </a:r>
            <a:endParaRPr lang="en-US" altLang="ja-JP" sz="2000" dirty="0" smtClean="0"/>
          </a:p>
          <a:p>
            <a:pPr>
              <a:buNone/>
            </a:pPr>
            <a:endParaRPr kumimoji="1" lang="en-US" altLang="ja-JP" sz="2000" dirty="0" smtClean="0"/>
          </a:p>
          <a:p>
            <a:pPr>
              <a:buNone/>
            </a:pPr>
            <a:endParaRPr kumimoji="1" lang="en-US" altLang="ja-JP" dirty="0" smtClean="0"/>
          </a:p>
          <a:p>
            <a:pPr>
              <a:buNone/>
            </a:pPr>
            <a:r>
              <a:rPr lang="ja-JP" altLang="en-US" dirty="0" smtClean="0"/>
              <a:t>　</a:t>
            </a:r>
            <a:r>
              <a:rPr kumimoji="1" lang="ja-JP" altLang="en-US" dirty="0" smtClean="0">
                <a:solidFill>
                  <a:schemeClr val="accent4">
                    <a:lumMod val="75000"/>
                  </a:schemeClr>
                </a:solidFill>
              </a:rPr>
              <a:t>☆重要なことは</a:t>
            </a:r>
            <a:r>
              <a:rPr kumimoji="1" lang="en-US" altLang="ja-JP" dirty="0" smtClean="0">
                <a:solidFill>
                  <a:schemeClr val="accent4">
                    <a:lumMod val="75000"/>
                  </a:schemeClr>
                </a:solidFill>
              </a:rPr>
              <a:t>MOEA</a:t>
            </a:r>
            <a:r>
              <a:rPr kumimoji="1" lang="ja-JP" altLang="en-US" dirty="0" err="1" smtClean="0">
                <a:solidFill>
                  <a:schemeClr val="accent4">
                    <a:lumMod val="75000"/>
                  </a:schemeClr>
                </a:solidFill>
              </a:rPr>
              <a:t>らに</a:t>
            </a:r>
            <a:r>
              <a:rPr kumimoji="1" lang="ja-JP" altLang="en-US" dirty="0" smtClean="0">
                <a:solidFill>
                  <a:schemeClr val="accent4">
                    <a:lumMod val="75000"/>
                  </a:schemeClr>
                </a:solidFill>
              </a:rPr>
              <a:t>おいて多くの解を探索できること！</a:t>
            </a:r>
            <a:endParaRPr kumimoji="1" lang="en-US" altLang="ja-JP" dirty="0" smtClean="0">
              <a:solidFill>
                <a:schemeClr val="accent4">
                  <a:lumMod val="7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normAutofit fontScale="90000"/>
          </a:bodyPr>
          <a:lstStyle/>
          <a:p>
            <a:r>
              <a:rPr kumimoji="1" lang="en-US" altLang="ja-JP" dirty="0" smtClean="0"/>
              <a:t>Biased MOEA </a:t>
            </a:r>
            <a:r>
              <a:rPr lang="en-US" altLang="ja-JP" dirty="0" smtClean="0"/>
              <a:t>for Constrained Single-objective Optimization</a:t>
            </a:r>
            <a:endParaRPr kumimoji="1" lang="ja-JP" altLang="en-US" dirty="0"/>
          </a:p>
        </p:txBody>
      </p:sp>
      <p:sp>
        <p:nvSpPr>
          <p:cNvPr id="3" name="コンテンツ プレースホルダ 2"/>
          <p:cNvSpPr>
            <a:spLocks noGrp="1"/>
          </p:cNvSpPr>
          <p:nvPr>
            <p:ph idx="1"/>
          </p:nvPr>
        </p:nvSpPr>
        <p:spPr>
          <a:xfrm>
            <a:off x="357158" y="1676408"/>
            <a:ext cx="8572560" cy="4895864"/>
          </a:xfrm>
        </p:spPr>
        <p:txBody>
          <a:bodyPr>
            <a:normAutofit/>
          </a:bodyPr>
          <a:lstStyle/>
          <a:p>
            <a:pPr>
              <a:buNone/>
            </a:pPr>
            <a:r>
              <a:rPr kumimoji="1" lang="ja-JP" altLang="en-US" sz="2400" dirty="0" smtClean="0"/>
              <a:t>＊多目的最適化問題の定式化を使って制約最適化問題を解決</a:t>
            </a:r>
            <a:endParaRPr kumimoji="1" lang="en-US" altLang="ja-JP" sz="2400" dirty="0" smtClean="0"/>
          </a:p>
          <a:p>
            <a:pPr>
              <a:buNone/>
            </a:pPr>
            <a:r>
              <a:rPr kumimoji="1" lang="ja-JP" altLang="en-US" sz="2000" dirty="0" smtClean="0"/>
              <a:t>　</a:t>
            </a:r>
            <a:r>
              <a:rPr kumimoji="1" lang="ja-JP" altLang="en-US" sz="2400" dirty="0" smtClean="0"/>
              <a:t>⇒</a:t>
            </a:r>
            <a:r>
              <a:rPr kumimoji="1" lang="ja-JP" altLang="en-US" sz="2400" dirty="0" smtClean="0">
                <a:solidFill>
                  <a:schemeClr val="accent5">
                    <a:lumMod val="50000"/>
                  </a:schemeClr>
                </a:solidFill>
              </a:rPr>
              <a:t>パレート最適集合の端（制約違反が小さくなる領域）の方に偏り　</a:t>
            </a:r>
            <a:endParaRPr kumimoji="1" lang="en-US" altLang="ja-JP" sz="2400" dirty="0" smtClean="0">
              <a:solidFill>
                <a:schemeClr val="accent5">
                  <a:lumMod val="50000"/>
                </a:schemeClr>
              </a:solidFill>
            </a:endParaRPr>
          </a:p>
          <a:p>
            <a:pPr>
              <a:buNone/>
            </a:pPr>
            <a:r>
              <a:rPr lang="ja-JP" altLang="en-US" sz="2400" dirty="0" smtClean="0">
                <a:solidFill>
                  <a:schemeClr val="accent5">
                    <a:lumMod val="50000"/>
                  </a:schemeClr>
                </a:solidFill>
              </a:rPr>
              <a:t>　　 </a:t>
            </a:r>
            <a:r>
              <a:rPr kumimoji="1" lang="ja-JP" altLang="en-US" sz="2400" dirty="0" smtClean="0">
                <a:solidFill>
                  <a:schemeClr val="accent5">
                    <a:lumMod val="50000"/>
                  </a:schemeClr>
                </a:solidFill>
              </a:rPr>
              <a:t>がある解に着目したい！</a:t>
            </a:r>
            <a:endParaRPr lang="en-US" altLang="ja-JP" sz="2400" dirty="0" smtClean="0">
              <a:solidFill>
                <a:schemeClr val="accent5">
                  <a:lumMod val="50000"/>
                </a:schemeClr>
              </a:solidFill>
            </a:endParaRPr>
          </a:p>
          <a:p>
            <a:pPr>
              <a:buNone/>
            </a:pPr>
            <a:r>
              <a:rPr lang="en-US" altLang="ja-JP" sz="2400" dirty="0" smtClean="0"/>
              <a:t>&lt;</a:t>
            </a:r>
            <a:r>
              <a:rPr lang="ja-JP" altLang="en-US" sz="2400" dirty="0" smtClean="0">
                <a:solidFill>
                  <a:schemeClr val="accent4">
                    <a:lumMod val="75000"/>
                  </a:schemeClr>
                </a:solidFill>
              </a:rPr>
              <a:t>手法例</a:t>
            </a:r>
            <a:r>
              <a:rPr lang="en-US" altLang="ja-JP" sz="2400" dirty="0" smtClean="0"/>
              <a:t>&gt;</a:t>
            </a:r>
          </a:p>
          <a:p>
            <a:pPr>
              <a:buNone/>
            </a:pPr>
            <a:r>
              <a:rPr lang="ja-JP" altLang="en-US" sz="2400" dirty="0" smtClean="0"/>
              <a:t>・</a:t>
            </a:r>
            <a:r>
              <a:rPr lang="en-US" altLang="ja-JP" sz="2400" dirty="0" smtClean="0"/>
              <a:t>Biased Sharing Approach</a:t>
            </a:r>
          </a:p>
          <a:p>
            <a:pPr>
              <a:buNone/>
            </a:pPr>
            <a:r>
              <a:rPr lang="ja-JP" altLang="en-US" sz="2400" dirty="0" smtClean="0"/>
              <a:t>・</a:t>
            </a:r>
            <a:r>
              <a:rPr lang="en-US" altLang="ja-JP" sz="2400" dirty="0" smtClean="0"/>
              <a:t>Guided Domination Approach</a:t>
            </a:r>
          </a:p>
          <a:p>
            <a:pPr>
              <a:buNone/>
            </a:pPr>
            <a:r>
              <a:rPr lang="ja-JP" altLang="en-US" sz="2400" dirty="0" smtClean="0"/>
              <a:t>・</a:t>
            </a:r>
            <a:r>
              <a:rPr lang="en-US" altLang="ja-JP" sz="2400" u="sng" dirty="0" smtClean="0"/>
              <a:t>VEGA</a:t>
            </a:r>
            <a:r>
              <a:rPr lang="ja-JP" altLang="en-US" sz="2400" dirty="0" smtClean="0"/>
              <a:t>（</a:t>
            </a:r>
            <a:r>
              <a:rPr lang="en-US" altLang="ja-JP" sz="2400" dirty="0" smtClean="0"/>
              <a:t>Section5.4)+biasing technique</a:t>
            </a:r>
          </a:p>
          <a:p>
            <a:pPr>
              <a:buNone/>
            </a:pPr>
            <a:r>
              <a:rPr lang="en-US" altLang="ja-JP" sz="2400" dirty="0" smtClean="0"/>
              <a:t>          </a:t>
            </a:r>
            <a:r>
              <a:rPr lang="ja-JP" altLang="en-US" sz="2000" dirty="0" smtClean="0"/>
              <a:t>それぞれの目的関数値が最小となる解の探索</a:t>
            </a:r>
            <a:endParaRPr lang="en-US" altLang="ja-JP" sz="2000" dirty="0" smtClean="0"/>
          </a:p>
          <a:p>
            <a:pPr>
              <a:buNone/>
            </a:pPr>
            <a:r>
              <a:rPr lang="ja-JP" altLang="en-US" sz="2000" dirty="0" smtClean="0"/>
              <a:t>　　組み込み例：各目的関数を評価するために，母集団を等分割せず，オリジナ</a:t>
            </a:r>
            <a:endParaRPr lang="en-US" altLang="ja-JP" sz="2000" dirty="0" smtClean="0"/>
          </a:p>
          <a:p>
            <a:pPr>
              <a:buNone/>
            </a:pPr>
            <a:r>
              <a:rPr lang="ja-JP" altLang="en-US" sz="2000" dirty="0" smtClean="0"/>
              <a:t>　　　　　　　　　　ル目的関数</a:t>
            </a:r>
            <a:r>
              <a:rPr lang="en-US" altLang="ja-JP" sz="2000" dirty="0" smtClean="0"/>
              <a:t>f(x)</a:t>
            </a:r>
            <a:r>
              <a:rPr lang="ja-JP" altLang="en-US" sz="2000" dirty="0" smtClean="0"/>
              <a:t>を用いることでより小さい分割で評価する。</a:t>
            </a:r>
            <a:endParaRPr lang="en-US" altLang="ja-JP" sz="2400" dirty="0" smtClean="0"/>
          </a:p>
        </p:txBody>
      </p:sp>
      <p:sp>
        <p:nvSpPr>
          <p:cNvPr id="6" name="屈折矢印 5"/>
          <p:cNvSpPr/>
          <p:nvPr/>
        </p:nvSpPr>
        <p:spPr>
          <a:xfrm rot="5400000">
            <a:off x="785786" y="4676804"/>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大かっこ 7"/>
          <p:cNvSpPr/>
          <p:nvPr/>
        </p:nvSpPr>
        <p:spPr>
          <a:xfrm>
            <a:off x="642910" y="5248308"/>
            <a:ext cx="71438" cy="78581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大かっこ 8"/>
          <p:cNvSpPr/>
          <p:nvPr/>
        </p:nvSpPr>
        <p:spPr>
          <a:xfrm>
            <a:off x="8715404" y="5176870"/>
            <a:ext cx="71438" cy="78581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85794"/>
            <a:ext cx="8686800" cy="1143000"/>
          </a:xfrm>
        </p:spPr>
        <p:txBody>
          <a:bodyPr>
            <a:normAutofit fontScale="90000"/>
          </a:bodyPr>
          <a:lstStyle/>
          <a:p>
            <a:r>
              <a:rPr kumimoji="1" lang="en-US" altLang="ja-JP" dirty="0" smtClean="0"/>
              <a:t>Surry, Radcliffe and Boyd’s Constrained MOGA(1/6)</a:t>
            </a:r>
            <a:br>
              <a:rPr kumimoji="1" lang="en-US" altLang="ja-JP" dirty="0" smtClean="0"/>
            </a:br>
            <a:r>
              <a:rPr kumimoji="1" lang="en-US" altLang="ja-JP" sz="4400" dirty="0" smtClean="0"/>
              <a:t>[</a:t>
            </a:r>
            <a:r>
              <a:rPr kumimoji="1" lang="en-US" altLang="ja-JP" sz="4400" dirty="0" err="1" smtClean="0"/>
              <a:t>Surry,et</a:t>
            </a:r>
            <a:r>
              <a:rPr kumimoji="1" lang="en-US" altLang="ja-JP" sz="4400" dirty="0" smtClean="0"/>
              <a:t> al,1995]</a:t>
            </a:r>
            <a:endParaRPr kumimoji="1" lang="ja-JP" altLang="en-US" dirty="0"/>
          </a:p>
        </p:txBody>
      </p:sp>
      <p:sp>
        <p:nvSpPr>
          <p:cNvPr id="3" name="コンテンツ プレースホルダ 2"/>
          <p:cNvSpPr>
            <a:spLocks noGrp="1"/>
          </p:cNvSpPr>
          <p:nvPr>
            <p:ph idx="1"/>
          </p:nvPr>
        </p:nvSpPr>
        <p:spPr>
          <a:xfrm>
            <a:off x="214282" y="2105012"/>
            <a:ext cx="8929718" cy="4752988"/>
          </a:xfrm>
        </p:spPr>
        <p:txBody>
          <a:bodyPr/>
          <a:lstStyle/>
          <a:p>
            <a:pPr>
              <a:buNone/>
            </a:pPr>
            <a:r>
              <a:rPr kumimoji="1" lang="ja-JP" altLang="en-US" dirty="0" smtClean="0"/>
              <a:t>＊制約違反値のみを用いた非支配ランキングによる母集団</a:t>
            </a:r>
            <a:endParaRPr kumimoji="1" lang="en-US" altLang="ja-JP" dirty="0" smtClean="0"/>
          </a:p>
          <a:p>
            <a:pPr>
              <a:buNone/>
            </a:pPr>
            <a:r>
              <a:rPr lang="ja-JP" altLang="en-US" dirty="0" smtClean="0"/>
              <a:t>　  </a:t>
            </a:r>
            <a:r>
              <a:rPr kumimoji="1" lang="ja-JP" altLang="en-US" dirty="0" smtClean="0"/>
              <a:t>の分類</a:t>
            </a:r>
            <a:endParaRPr kumimoji="1" lang="en-US" altLang="ja-JP" dirty="0" smtClean="0"/>
          </a:p>
          <a:p>
            <a:pPr>
              <a:buNone/>
            </a:pPr>
            <a:r>
              <a:rPr kumimoji="1" lang="ja-JP" altLang="en-US" sz="2400" dirty="0" smtClean="0"/>
              <a:t>　</a:t>
            </a:r>
            <a:r>
              <a:rPr kumimoji="1" lang="en-US" altLang="ja-JP" sz="2400" dirty="0" smtClean="0">
                <a:solidFill>
                  <a:schemeClr val="bg1">
                    <a:lumMod val="65000"/>
                  </a:schemeClr>
                </a:solidFill>
              </a:rPr>
              <a:t>---</a:t>
            </a:r>
            <a:r>
              <a:rPr kumimoji="1" lang="ja-JP" altLang="en-US" sz="2400" dirty="0" smtClean="0">
                <a:solidFill>
                  <a:schemeClr val="bg1">
                    <a:lumMod val="65000"/>
                  </a:schemeClr>
                </a:solidFill>
              </a:rPr>
              <a:t>制約数</a:t>
            </a:r>
            <a:r>
              <a:rPr kumimoji="1" lang="en-US" altLang="ja-JP" sz="2400" dirty="0" smtClean="0">
                <a:solidFill>
                  <a:schemeClr val="bg1">
                    <a:lumMod val="65000"/>
                  </a:schemeClr>
                </a:solidFill>
              </a:rPr>
              <a:t>C</a:t>
            </a:r>
            <a:r>
              <a:rPr kumimoji="1" lang="ja-JP" altLang="en-US" sz="2400" dirty="0" smtClean="0">
                <a:solidFill>
                  <a:schemeClr val="bg1">
                    <a:lumMod val="65000"/>
                  </a:schemeClr>
                </a:solidFill>
              </a:rPr>
              <a:t>（</a:t>
            </a:r>
            <a:r>
              <a:rPr kumimoji="1" lang="en-US" altLang="ja-JP" sz="2400" dirty="0" smtClean="0">
                <a:solidFill>
                  <a:schemeClr val="bg1">
                    <a:lumMod val="65000"/>
                  </a:schemeClr>
                </a:solidFill>
              </a:rPr>
              <a:t>=J+K</a:t>
            </a:r>
            <a:r>
              <a:rPr kumimoji="1" lang="ja-JP" altLang="en-US" sz="2400" dirty="0" smtClean="0">
                <a:solidFill>
                  <a:schemeClr val="bg1">
                    <a:lumMod val="65000"/>
                  </a:schemeClr>
                </a:solidFill>
              </a:rPr>
              <a:t>）に</a:t>
            </a:r>
            <a:r>
              <a:rPr lang="ja-JP" altLang="en-US" sz="2400" dirty="0" smtClean="0">
                <a:solidFill>
                  <a:schemeClr val="bg1">
                    <a:lumMod val="65000"/>
                  </a:schemeClr>
                </a:solidFill>
              </a:rPr>
              <a:t>よる</a:t>
            </a:r>
            <a:r>
              <a:rPr kumimoji="1" lang="en-US" altLang="ja-JP" sz="2400" dirty="0" smtClean="0">
                <a:solidFill>
                  <a:schemeClr val="bg1">
                    <a:lumMod val="65000"/>
                  </a:schemeClr>
                </a:solidFill>
              </a:rPr>
              <a:t>C</a:t>
            </a:r>
            <a:r>
              <a:rPr kumimoji="1" lang="ja-JP" altLang="en-US" sz="2400" dirty="0" smtClean="0">
                <a:solidFill>
                  <a:schemeClr val="bg1">
                    <a:lumMod val="65000"/>
                  </a:schemeClr>
                </a:solidFill>
              </a:rPr>
              <a:t>次元空間におけるランク付け</a:t>
            </a:r>
            <a:endParaRPr kumimoji="1" lang="en-US" altLang="ja-JP" sz="2400" dirty="0" smtClean="0">
              <a:solidFill>
                <a:schemeClr val="bg1">
                  <a:lumMod val="65000"/>
                </a:schemeClr>
              </a:solidFill>
            </a:endParaRPr>
          </a:p>
          <a:p>
            <a:pPr>
              <a:buNone/>
            </a:pPr>
            <a:r>
              <a:rPr lang="ja-JP" altLang="en-US" sz="2400" dirty="0" smtClean="0">
                <a:solidFill>
                  <a:schemeClr val="bg1">
                    <a:lumMod val="65000"/>
                  </a:schemeClr>
                </a:solidFill>
              </a:rPr>
              <a:t>　　（ランク基準：支配されている解の個数）</a:t>
            </a:r>
            <a:endParaRPr lang="en-US" altLang="ja-JP" sz="2400" dirty="0" smtClean="0">
              <a:solidFill>
                <a:schemeClr val="bg1">
                  <a:lumMod val="65000"/>
                </a:schemeClr>
              </a:solidFill>
            </a:endParaRPr>
          </a:p>
          <a:p>
            <a:pPr>
              <a:buNone/>
            </a:pPr>
            <a:r>
              <a:rPr lang="ja-JP" altLang="en-US" dirty="0" smtClean="0"/>
              <a:t>⇒このパレートランキングは全制約違反のレベルを定義した一定の測定基準を導くことができる！</a:t>
            </a:r>
            <a:endParaRPr lang="en-US" altLang="ja-JP" dirty="0" smtClean="0"/>
          </a:p>
          <a:p>
            <a:pPr>
              <a:buNone/>
            </a:pPr>
            <a:endParaRPr kumimoji="1" lang="en-US" altLang="ja-JP" dirty="0" smtClean="0"/>
          </a:p>
          <a:p>
            <a:pPr>
              <a:buNone/>
            </a:pPr>
            <a:endParaRPr lang="en-US" altLang="ja-JP" dirty="0" smtClean="0"/>
          </a:p>
          <a:p>
            <a:pPr algn="ctr">
              <a:buNone/>
            </a:pPr>
            <a:r>
              <a:rPr kumimoji="1" lang="ja-JP" altLang="en-US" dirty="0" smtClean="0">
                <a:solidFill>
                  <a:srgbClr val="00B050"/>
                </a:solidFill>
              </a:rPr>
              <a:t>目的関数</a:t>
            </a:r>
            <a:r>
              <a:rPr lang="en-US" altLang="ja-JP" b="1" i="1" dirty="0" err="1" smtClean="0">
                <a:solidFill>
                  <a:srgbClr val="00B050"/>
                </a:solidFill>
                <a:effectLst>
                  <a:outerShdw blurRad="38100" dist="38100" dir="2700000" algn="tl">
                    <a:srgbClr val="000000">
                      <a:alpha val="43137"/>
                    </a:srgbClr>
                  </a:outerShdw>
                </a:effectLst>
              </a:rPr>
              <a:t>f</a:t>
            </a:r>
            <a:r>
              <a:rPr lang="en-US" altLang="ja-JP" sz="2000" b="1" i="1" dirty="0" err="1" smtClean="0">
                <a:solidFill>
                  <a:srgbClr val="00B050"/>
                </a:solidFill>
                <a:effectLst>
                  <a:outerShdw blurRad="38100" dist="38100" dir="2700000" algn="tl">
                    <a:srgbClr val="000000">
                      <a:alpha val="43137"/>
                    </a:srgbClr>
                  </a:outerShdw>
                </a:effectLst>
              </a:rPr>
              <a:t>i</a:t>
            </a:r>
            <a:r>
              <a:rPr lang="ja-JP" altLang="en-US" dirty="0" smtClean="0">
                <a:solidFill>
                  <a:schemeClr val="accent1">
                    <a:lumMod val="50000"/>
                  </a:schemeClr>
                </a:solidFill>
              </a:rPr>
              <a:t>と</a:t>
            </a:r>
            <a:r>
              <a:rPr lang="ja-JP" altLang="en-US" dirty="0" smtClean="0">
                <a:solidFill>
                  <a:srgbClr val="00B050"/>
                </a:solidFill>
              </a:rPr>
              <a:t>ランキング</a:t>
            </a:r>
            <a:r>
              <a:rPr lang="en-US" altLang="ja-JP" b="1" i="1" dirty="0" err="1" smtClean="0">
                <a:solidFill>
                  <a:srgbClr val="00B050"/>
                </a:solidFill>
                <a:effectLst>
                  <a:outerShdw blurRad="38100" dist="38100" dir="2700000" algn="tl">
                    <a:srgbClr val="000000">
                      <a:alpha val="43137"/>
                    </a:srgbClr>
                  </a:outerShdw>
                </a:effectLst>
              </a:rPr>
              <a:t>r</a:t>
            </a:r>
            <a:r>
              <a:rPr lang="en-US" altLang="ja-JP" sz="1800" b="1" i="1" dirty="0" err="1" smtClean="0">
                <a:solidFill>
                  <a:srgbClr val="00B050"/>
                </a:solidFill>
                <a:effectLst>
                  <a:outerShdw blurRad="38100" dist="38100" dir="2700000" algn="tl">
                    <a:srgbClr val="000000">
                      <a:alpha val="43137"/>
                    </a:srgbClr>
                  </a:outerShdw>
                </a:effectLst>
              </a:rPr>
              <a:t>i</a:t>
            </a:r>
            <a:r>
              <a:rPr lang="ja-JP" altLang="en-US" sz="2800" dirty="0" smtClean="0">
                <a:solidFill>
                  <a:schemeClr val="accent1">
                    <a:lumMod val="50000"/>
                  </a:schemeClr>
                </a:solidFill>
              </a:rPr>
              <a:t>の２つを目的関数として持つ</a:t>
            </a:r>
            <a:endParaRPr lang="en-US" altLang="ja-JP" sz="2800" dirty="0" smtClean="0">
              <a:solidFill>
                <a:schemeClr val="accent1">
                  <a:lumMod val="50000"/>
                </a:schemeClr>
              </a:solidFill>
            </a:endParaRPr>
          </a:p>
          <a:p>
            <a:pPr algn="ctr">
              <a:buNone/>
            </a:pPr>
            <a:r>
              <a:rPr lang="ja-JP" altLang="en-US" sz="2800" dirty="0" smtClean="0">
                <a:solidFill>
                  <a:schemeClr val="accent1">
                    <a:lumMod val="50000"/>
                  </a:schemeClr>
                </a:solidFill>
              </a:rPr>
              <a:t>２</a:t>
            </a:r>
            <a:r>
              <a:rPr kumimoji="1" lang="ja-JP" altLang="en-US" sz="2800" dirty="0" smtClean="0">
                <a:solidFill>
                  <a:schemeClr val="accent1">
                    <a:lumMod val="50000"/>
                  </a:schemeClr>
                </a:solidFill>
              </a:rPr>
              <a:t>目的最適化問題を作成</a:t>
            </a:r>
            <a:endParaRPr kumimoji="1" lang="en-US" altLang="ja-JP" dirty="0" smtClean="0">
              <a:solidFill>
                <a:schemeClr val="accent1">
                  <a:lumMod val="50000"/>
                </a:schemeClr>
              </a:solidFill>
            </a:endParaRPr>
          </a:p>
        </p:txBody>
      </p:sp>
      <p:sp>
        <p:nvSpPr>
          <p:cNvPr id="4" name="下矢印 3"/>
          <p:cNvSpPr/>
          <p:nvPr/>
        </p:nvSpPr>
        <p:spPr>
          <a:xfrm>
            <a:off x="3786182" y="4929198"/>
            <a:ext cx="1643074" cy="7143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8"/>
            <a:ext cx="8229600" cy="1143000"/>
          </a:xfrm>
        </p:spPr>
        <p:txBody>
          <a:bodyPr>
            <a:normAutofit fontScale="90000"/>
          </a:bodyPr>
          <a:lstStyle/>
          <a:p>
            <a:r>
              <a:rPr lang="en-US" altLang="ja-JP" dirty="0" smtClean="0"/>
              <a:t>Surry, Radcliffe and Boyd’s Constrained MOGA(2/6)</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lstStyle/>
          <a:p>
            <a:r>
              <a:rPr lang="ja-JP" altLang="en-US" dirty="0" smtClean="0"/>
              <a:t>図の説明</a:t>
            </a:r>
            <a:endParaRPr lang="en-US" altLang="ja-JP" dirty="0" smtClean="0"/>
          </a:p>
          <a:p>
            <a:pPr>
              <a:buNone/>
            </a:pPr>
            <a:r>
              <a:rPr lang="ja-JP" altLang="en-US" dirty="0" smtClean="0"/>
              <a:t>＊</a:t>
            </a:r>
            <a:r>
              <a:rPr lang="en-US" altLang="ja-JP" dirty="0" smtClean="0"/>
              <a:t>A~E</a:t>
            </a:r>
            <a:r>
              <a:rPr lang="ja-JP" altLang="en-US" dirty="0" smtClean="0"/>
              <a:t>：実行不可能解</a:t>
            </a:r>
            <a:endParaRPr lang="en-US" altLang="ja-JP" dirty="0" smtClean="0"/>
          </a:p>
          <a:p>
            <a:pPr>
              <a:buNone/>
            </a:pPr>
            <a:r>
              <a:rPr lang="ja-JP" altLang="en-US" dirty="0" smtClean="0"/>
              <a:t>＊</a:t>
            </a:r>
            <a:r>
              <a:rPr lang="en-US" altLang="ja-JP" dirty="0" smtClean="0"/>
              <a:t>F</a:t>
            </a:r>
            <a:r>
              <a:rPr lang="ja-JP" altLang="en-US" dirty="0" smtClean="0"/>
              <a:t>：実行可能解</a:t>
            </a:r>
            <a:endParaRPr lang="en-US" altLang="ja-JP" dirty="0" smtClean="0"/>
          </a:p>
          <a:p>
            <a:pPr>
              <a:buNone/>
            </a:pPr>
            <a:r>
              <a:rPr lang="ja-JP" altLang="en-US" dirty="0" smtClean="0"/>
              <a:t>＊</a:t>
            </a:r>
            <a:r>
              <a:rPr lang="en-US" altLang="ja-JP" dirty="0" smtClean="0"/>
              <a:t>C</a:t>
            </a:r>
            <a:r>
              <a:rPr lang="ja-JP" altLang="en-US" dirty="0" smtClean="0"/>
              <a:t>は</a:t>
            </a:r>
            <a:r>
              <a:rPr lang="en-US" altLang="ja-JP" dirty="0" smtClean="0"/>
              <a:t>B,F</a:t>
            </a:r>
            <a:r>
              <a:rPr lang="ja-JP" altLang="en-US" dirty="0" smtClean="0"/>
              <a:t>に支配される</a:t>
            </a:r>
            <a:endParaRPr lang="en-US" altLang="ja-JP" dirty="0" smtClean="0"/>
          </a:p>
          <a:p>
            <a:pPr>
              <a:buNone/>
            </a:pPr>
            <a:r>
              <a:rPr lang="ja-JP" altLang="en-US" dirty="0" smtClean="0"/>
              <a:t>＊左図：制約違反空間</a:t>
            </a:r>
            <a:endParaRPr lang="en-US" altLang="ja-JP" dirty="0" smtClean="0"/>
          </a:p>
          <a:p>
            <a:pPr>
              <a:buNone/>
            </a:pPr>
            <a:r>
              <a:rPr lang="ja-JP" altLang="en-US" dirty="0" smtClean="0"/>
              <a:t>　 （</a:t>
            </a:r>
            <a:r>
              <a:rPr lang="en-US" altLang="ja-JP" dirty="0" smtClean="0"/>
              <a:t>CV1,CV2)</a:t>
            </a:r>
            <a:r>
              <a:rPr lang="ja-JP" altLang="en-US" dirty="0" smtClean="0"/>
              <a:t>における</a:t>
            </a:r>
            <a:endParaRPr lang="en-US" altLang="ja-JP" dirty="0" smtClean="0"/>
          </a:p>
          <a:p>
            <a:pPr>
              <a:buNone/>
            </a:pPr>
            <a:r>
              <a:rPr lang="ja-JP" altLang="en-US" dirty="0" smtClean="0"/>
              <a:t>　 解集合</a:t>
            </a:r>
            <a:endParaRPr lang="en-US" altLang="ja-JP" dirty="0" smtClean="0"/>
          </a:p>
          <a:p>
            <a:pPr>
              <a:buNone/>
            </a:pPr>
            <a:r>
              <a:rPr lang="ja-JP" altLang="en-US" dirty="0" smtClean="0"/>
              <a:t>＊右図：２目的</a:t>
            </a:r>
            <a:endParaRPr lang="en-US" altLang="ja-JP" dirty="0" smtClean="0"/>
          </a:p>
          <a:p>
            <a:pPr>
              <a:buNone/>
            </a:pPr>
            <a:r>
              <a:rPr lang="ja-JP" altLang="en-US" dirty="0" smtClean="0"/>
              <a:t>　　</a:t>
            </a:r>
            <a:endParaRPr lang="en-US" altLang="ja-JP" dirty="0" smtClean="0"/>
          </a:p>
        </p:txBody>
      </p:sp>
      <p:pic>
        <p:nvPicPr>
          <p:cNvPr id="49153" name="Picture 1"/>
          <p:cNvPicPr>
            <a:picLocks noChangeAspect="1" noChangeArrowheads="1"/>
          </p:cNvPicPr>
          <p:nvPr/>
        </p:nvPicPr>
        <p:blipFill>
          <a:blip r:embed="rId3" cstate="print"/>
          <a:srcRect/>
          <a:stretch>
            <a:fillRect/>
          </a:stretch>
        </p:blipFill>
        <p:spPr bwMode="auto">
          <a:xfrm>
            <a:off x="4607828" y="2000241"/>
            <a:ext cx="4393328" cy="357189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0"/>
            <a:ext cx="8229600" cy="1143000"/>
          </a:xfrm>
        </p:spPr>
        <p:txBody>
          <a:bodyPr>
            <a:normAutofit fontScale="90000"/>
          </a:bodyPr>
          <a:lstStyle/>
          <a:p>
            <a:r>
              <a:rPr lang="en-US" altLang="ja-JP" dirty="0" smtClean="0"/>
              <a:t>Surry, Radcliffe and Boyd’s Constrained MOGA(3/6)</a:t>
            </a:r>
            <a:endParaRPr kumimoji="1" lang="ja-JP" altLang="en-US" dirty="0"/>
          </a:p>
        </p:txBody>
      </p:sp>
      <p:sp>
        <p:nvSpPr>
          <p:cNvPr id="3" name="コンテンツ プレースホルダ 2"/>
          <p:cNvSpPr>
            <a:spLocks noGrp="1"/>
          </p:cNvSpPr>
          <p:nvPr>
            <p:ph idx="1"/>
          </p:nvPr>
        </p:nvSpPr>
        <p:spPr>
          <a:xfrm>
            <a:off x="457200" y="1428736"/>
            <a:ext cx="8229600" cy="4895864"/>
          </a:xfrm>
        </p:spPr>
        <p:txBody>
          <a:bodyPr>
            <a:normAutofit/>
          </a:bodyPr>
          <a:lstStyle/>
          <a:p>
            <a:r>
              <a:rPr lang="ja-JP" altLang="en-US" dirty="0" smtClean="0"/>
              <a:t>交叉親選択手法（図</a:t>
            </a:r>
            <a:r>
              <a:rPr lang="en-US" altLang="ja-JP" dirty="0" smtClean="0"/>
              <a:t>265</a:t>
            </a:r>
            <a:r>
              <a:rPr lang="ja-JP" altLang="en-US" dirty="0" smtClean="0"/>
              <a:t>参照）</a:t>
            </a:r>
            <a:endParaRPr kumimoji="1" lang="en-US" altLang="ja-JP" dirty="0" smtClean="0"/>
          </a:p>
          <a:p>
            <a:pPr>
              <a:buNone/>
            </a:pPr>
            <a:r>
              <a:rPr kumimoji="1" lang="en-US" altLang="ja-JP" dirty="0" smtClean="0"/>
              <a:t>&lt;</a:t>
            </a:r>
            <a:r>
              <a:rPr kumimoji="1" lang="ja-JP" altLang="en-US" sz="2400" dirty="0" smtClean="0"/>
              <a:t>トーナメント選択</a:t>
            </a:r>
            <a:r>
              <a:rPr kumimoji="1" lang="en-US" altLang="ja-JP" dirty="0" smtClean="0"/>
              <a:t>&gt;</a:t>
            </a:r>
            <a:endParaRPr lang="en-US" altLang="ja-JP" sz="2400" dirty="0" smtClean="0"/>
          </a:p>
          <a:p>
            <a:pPr>
              <a:buNone/>
            </a:pPr>
            <a:r>
              <a:rPr kumimoji="1" lang="en-US" altLang="ja-JP" sz="2400" dirty="0" smtClean="0"/>
              <a:t>Step1)</a:t>
            </a:r>
            <a:r>
              <a:rPr kumimoji="1" lang="ja-JP" altLang="en-US" sz="2400" dirty="0" smtClean="0"/>
              <a:t>２目的のうち１つを各確率で選択： </a:t>
            </a:r>
            <a:r>
              <a:rPr lang="en-US" altLang="ja-JP" sz="2400" i="1" dirty="0" err="1" smtClean="0"/>
              <a:t>fi</a:t>
            </a:r>
            <a:r>
              <a:rPr lang="en-US" altLang="ja-JP" sz="2400" dirty="0" err="1" smtClean="0"/>
              <a:t>:</a:t>
            </a:r>
            <a:r>
              <a:rPr lang="en-US" altLang="ja-JP" sz="2400" i="1" dirty="0" err="1" smtClean="0"/>
              <a:t>P</a:t>
            </a:r>
            <a:r>
              <a:rPr lang="en-US" altLang="ja-JP" sz="1800" i="1" dirty="0" err="1" smtClean="0"/>
              <a:t>cost</a:t>
            </a:r>
            <a:r>
              <a:rPr lang="en-US" altLang="ja-JP" sz="2400" dirty="0" smtClean="0"/>
              <a:t>  </a:t>
            </a:r>
            <a:r>
              <a:rPr lang="en-US" altLang="ja-JP" sz="2400" i="1" dirty="0" smtClean="0"/>
              <a:t>ri</a:t>
            </a:r>
            <a:r>
              <a:rPr lang="en-US" altLang="ja-JP" sz="2400" dirty="0" smtClean="0"/>
              <a:t>:</a:t>
            </a:r>
            <a:r>
              <a:rPr lang="en-US" altLang="ja-JP" sz="2400" i="1" dirty="0" smtClean="0"/>
              <a:t>1-P</a:t>
            </a:r>
            <a:r>
              <a:rPr lang="en-US" altLang="ja-JP" sz="1800" i="1" dirty="0" smtClean="0"/>
              <a:t>cost</a:t>
            </a:r>
          </a:p>
          <a:p>
            <a:pPr>
              <a:buNone/>
            </a:pPr>
            <a:r>
              <a:rPr lang="en-US" altLang="ja-JP" sz="2400" dirty="0" smtClean="0"/>
              <a:t>Step2)</a:t>
            </a:r>
            <a:r>
              <a:rPr lang="ja-JP" altLang="en-US" sz="2400" dirty="0" smtClean="0"/>
              <a:t>選択目的</a:t>
            </a:r>
            <a:endParaRPr lang="en-US" altLang="ja-JP" sz="2400" dirty="0" smtClean="0"/>
          </a:p>
          <a:p>
            <a:pPr>
              <a:buNone/>
            </a:pPr>
            <a:r>
              <a:rPr lang="ja-JP" altLang="en-US" sz="2400" dirty="0" smtClean="0"/>
              <a:t>　　　　</a:t>
            </a:r>
            <a:r>
              <a:rPr lang="en-US" altLang="ja-JP" sz="2400" dirty="0" smtClean="0"/>
              <a:t>if  objective function </a:t>
            </a:r>
            <a:r>
              <a:rPr lang="ja-JP" altLang="en-US" sz="2400" dirty="0" smtClean="0"/>
              <a:t>： </a:t>
            </a:r>
            <a:r>
              <a:rPr lang="en-US" altLang="ja-JP" sz="2400" dirty="0" smtClean="0"/>
              <a:t>the best choice is E</a:t>
            </a:r>
          </a:p>
          <a:p>
            <a:pPr>
              <a:buNone/>
            </a:pPr>
            <a:r>
              <a:rPr lang="ja-JP" altLang="en-US" sz="2400" dirty="0" smtClean="0"/>
              <a:t>　　　　</a:t>
            </a:r>
            <a:r>
              <a:rPr lang="en-US" altLang="ja-JP" sz="2400" dirty="0" smtClean="0"/>
              <a:t>if  Pareto-ranking </a:t>
            </a:r>
            <a:r>
              <a:rPr lang="ja-JP" altLang="en-US" sz="2400" dirty="0" smtClean="0"/>
              <a:t>： </a:t>
            </a:r>
            <a:r>
              <a:rPr lang="en-US" altLang="ja-JP" sz="2400" dirty="0" smtClean="0"/>
              <a:t>the best choice is F</a:t>
            </a:r>
          </a:p>
          <a:p>
            <a:pPr>
              <a:buNone/>
            </a:pPr>
            <a:r>
              <a:rPr lang="en-US" altLang="ja-JP" sz="2400" dirty="0" smtClean="0"/>
              <a:t>Step3)</a:t>
            </a:r>
            <a:r>
              <a:rPr lang="ja-JP" altLang="en-US" sz="2400" dirty="0" smtClean="0"/>
              <a:t>親が決まったら，交叉・突然変異を適用（解は増加する）</a:t>
            </a:r>
            <a:endParaRPr lang="en-US" altLang="ja-JP" sz="2400" dirty="0" smtClean="0"/>
          </a:p>
          <a:p>
            <a:pPr>
              <a:buNone/>
            </a:pPr>
            <a:endParaRPr lang="en-US" altLang="ja-JP" sz="2400" dirty="0" smtClean="0"/>
          </a:p>
          <a:p>
            <a:pPr>
              <a:buNone/>
            </a:pPr>
            <a:r>
              <a:rPr lang="ja-JP" altLang="en-US" sz="2400" dirty="0" smtClean="0"/>
              <a:t>⇒片方の目的だけをみて親を選択するため，もう一方の目的との関係性が壊れる</a:t>
            </a:r>
            <a:endParaRPr lang="en-US" altLang="ja-JP" sz="2400" dirty="0" smtClean="0"/>
          </a:p>
          <a:p>
            <a:pPr>
              <a:buNone/>
            </a:pPr>
            <a:endParaRPr lang="en-US" altLang="ja-JP"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28596" y="3714760"/>
            <a:ext cx="8229600" cy="1143000"/>
          </a:xfrm>
        </p:spPr>
        <p:txBody>
          <a:bodyPr>
            <a:noAutofit/>
          </a:bodyPr>
          <a:lstStyle/>
          <a:p>
            <a:pPr algn="ctr"/>
            <a:r>
              <a:rPr kumimoji="1" lang="en-US" altLang="ja-JP" sz="5400" dirty="0" smtClean="0"/>
              <a:t>8.6.1</a:t>
            </a:r>
            <a:br>
              <a:rPr kumimoji="1" lang="en-US" altLang="ja-JP" sz="5400" dirty="0" smtClean="0"/>
            </a:br>
            <a:r>
              <a:rPr lang="en-US" altLang="ja-JP" sz="5400" dirty="0" smtClean="0"/>
              <a:t>Post-Optimal Techniques</a:t>
            </a:r>
            <a:r>
              <a:rPr kumimoji="1" lang="en-US" altLang="ja-JP" sz="5400" dirty="0" smtClean="0"/>
              <a:t/>
            </a:r>
            <a:br>
              <a:rPr kumimoji="1" lang="en-US" altLang="ja-JP" sz="5400" dirty="0" smtClean="0"/>
            </a:br>
            <a:endParaRPr kumimoji="1" lang="ja-JP" altLang="en-US" sz="5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571604" y="5857892"/>
            <a:ext cx="5929354" cy="5715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57200" y="214298"/>
            <a:ext cx="8229600" cy="1143000"/>
          </a:xfrm>
        </p:spPr>
        <p:txBody>
          <a:bodyPr>
            <a:normAutofit fontScale="90000"/>
          </a:bodyPr>
          <a:lstStyle/>
          <a:p>
            <a:r>
              <a:rPr lang="en-US" altLang="ja-JP" dirty="0" smtClean="0"/>
              <a:t>Surry, Radcliffe and Boyd’s Constrained MOGA(4/6)</a:t>
            </a:r>
            <a:endParaRPr kumimoji="1" lang="ja-JP" altLang="en-US" dirty="0"/>
          </a:p>
        </p:txBody>
      </p:sp>
      <p:sp>
        <p:nvSpPr>
          <p:cNvPr id="3" name="コンテンツ プレースホルダ 2"/>
          <p:cNvSpPr>
            <a:spLocks noGrp="1"/>
          </p:cNvSpPr>
          <p:nvPr>
            <p:ph idx="1"/>
          </p:nvPr>
        </p:nvSpPr>
        <p:spPr>
          <a:xfrm>
            <a:off x="457200" y="1500174"/>
            <a:ext cx="8229600" cy="5072098"/>
          </a:xfrm>
        </p:spPr>
        <p:txBody>
          <a:bodyPr>
            <a:normAutofit/>
          </a:bodyPr>
          <a:lstStyle/>
          <a:p>
            <a:pPr>
              <a:buNone/>
            </a:pPr>
            <a:r>
              <a:rPr lang="ja-JP" altLang="en-US" sz="2400" dirty="0" smtClean="0"/>
              <a:t>＜</a:t>
            </a:r>
            <a:r>
              <a:rPr lang="en-US" altLang="ja-JP" sz="2400" i="1" dirty="0" err="1" smtClean="0"/>
              <a:t>P</a:t>
            </a:r>
            <a:r>
              <a:rPr lang="en-US" altLang="ja-JP" sz="2000" i="1" dirty="0" err="1" smtClean="0"/>
              <a:t>cost</a:t>
            </a:r>
            <a:r>
              <a:rPr lang="ja-JP" altLang="en-US" sz="2400" dirty="0" smtClean="0"/>
              <a:t>＞</a:t>
            </a:r>
            <a:endParaRPr lang="en-US" altLang="ja-JP" sz="2400" dirty="0" smtClean="0"/>
          </a:p>
          <a:p>
            <a:pPr>
              <a:buNone/>
            </a:pPr>
            <a:r>
              <a:rPr lang="ja-JP" altLang="en-US" sz="2400" dirty="0" smtClean="0">
                <a:solidFill>
                  <a:srgbClr val="C00000"/>
                </a:solidFill>
              </a:rPr>
              <a:t>小さい</a:t>
            </a:r>
            <a:r>
              <a:rPr lang="ja-JP" altLang="en-US" sz="2400" dirty="0" smtClean="0"/>
              <a:t>：重要視</a:t>
            </a:r>
            <a:r>
              <a:rPr lang="en-US" altLang="ja-JP" sz="2400" dirty="0" smtClean="0"/>
              <a:t>-</a:t>
            </a:r>
            <a:r>
              <a:rPr lang="ja-JP" altLang="en-US" sz="2400" dirty="0" smtClean="0"/>
              <a:t>制約違反値　　　   軽視</a:t>
            </a:r>
            <a:r>
              <a:rPr lang="en-US" altLang="ja-JP" sz="2400" dirty="0" smtClean="0"/>
              <a:t>-</a:t>
            </a:r>
            <a:r>
              <a:rPr lang="ja-JP" altLang="en-US" sz="2400" dirty="0" smtClean="0"/>
              <a:t>目的関数最小化</a:t>
            </a:r>
            <a:endParaRPr lang="en-US" altLang="ja-JP" sz="2400" dirty="0" smtClean="0"/>
          </a:p>
          <a:p>
            <a:pPr>
              <a:buNone/>
            </a:pPr>
            <a:r>
              <a:rPr lang="en-US" altLang="ja-JP" sz="2400" dirty="0" smtClean="0"/>
              <a:t> </a:t>
            </a:r>
            <a:r>
              <a:rPr lang="ja-JP" altLang="en-US" sz="2400" dirty="0" smtClean="0"/>
              <a:t>　</a:t>
            </a:r>
            <a:r>
              <a:rPr lang="en-US" altLang="ja-JP" sz="2400" dirty="0" smtClean="0"/>
              <a:t>---</a:t>
            </a:r>
            <a:r>
              <a:rPr lang="ja-JP" altLang="en-US" sz="2400" dirty="0" smtClean="0"/>
              <a:t>試行初期段階で有効</a:t>
            </a:r>
            <a:endParaRPr lang="en-US" altLang="ja-JP" sz="2400" dirty="0" smtClean="0"/>
          </a:p>
          <a:p>
            <a:pPr>
              <a:buNone/>
            </a:pPr>
            <a:r>
              <a:rPr lang="ja-JP" altLang="en-US" sz="2400" dirty="0" smtClean="0"/>
              <a:t>　　⇒どんどん実行可能解が生成される</a:t>
            </a:r>
            <a:endParaRPr lang="en-US" altLang="ja-JP" sz="2400" dirty="0" smtClean="0"/>
          </a:p>
          <a:p>
            <a:pPr>
              <a:buNone/>
            </a:pPr>
            <a:endParaRPr lang="en-US" altLang="ja-JP" sz="2400" dirty="0" smtClean="0"/>
          </a:p>
          <a:p>
            <a:pPr>
              <a:buNone/>
            </a:pPr>
            <a:r>
              <a:rPr lang="ja-JP" altLang="en-US" sz="2400" dirty="0" smtClean="0">
                <a:solidFill>
                  <a:srgbClr val="C00000"/>
                </a:solidFill>
              </a:rPr>
              <a:t>大きい</a:t>
            </a:r>
            <a:r>
              <a:rPr lang="ja-JP" altLang="en-US" sz="2400" dirty="0" smtClean="0"/>
              <a:t>：重要視：目的関数最小化　軽視：制約違反値</a:t>
            </a:r>
            <a:endParaRPr lang="en-US" altLang="ja-JP" sz="2400" dirty="0" smtClean="0"/>
          </a:p>
          <a:p>
            <a:pPr>
              <a:buNone/>
            </a:pPr>
            <a:r>
              <a:rPr kumimoji="1" lang="ja-JP" altLang="en-US" sz="2000" dirty="0" smtClean="0"/>
              <a:t>　  </a:t>
            </a:r>
            <a:r>
              <a:rPr kumimoji="1" lang="en-US" altLang="ja-JP" sz="2400" dirty="0" smtClean="0"/>
              <a:t>---</a:t>
            </a:r>
            <a:r>
              <a:rPr lang="ja-JP" altLang="en-US" sz="2400" dirty="0" smtClean="0"/>
              <a:t>試行段階後半の世代で有効</a:t>
            </a:r>
            <a:endParaRPr lang="en-US" altLang="ja-JP" sz="2400" dirty="0" smtClean="0"/>
          </a:p>
          <a:p>
            <a:pPr>
              <a:buNone/>
            </a:pPr>
            <a:r>
              <a:rPr kumimoji="1" lang="ja-JP" altLang="en-US" sz="2400" dirty="0" smtClean="0"/>
              <a:t>　　⇒多くの解が実行可能解で制約条件のみ満たしていないと</a:t>
            </a:r>
            <a:endParaRPr kumimoji="1" lang="en-US" altLang="ja-JP" sz="2400" dirty="0" smtClean="0"/>
          </a:p>
          <a:p>
            <a:pPr>
              <a:buNone/>
            </a:pPr>
            <a:r>
              <a:rPr lang="ja-JP" altLang="en-US" sz="2400" dirty="0" smtClean="0"/>
              <a:t>　　　  </a:t>
            </a:r>
            <a:r>
              <a:rPr kumimoji="1" lang="ja-JP" altLang="en-US" sz="2400" dirty="0" smtClean="0"/>
              <a:t>き，制約違反最小となる探索を行う</a:t>
            </a:r>
            <a:endParaRPr kumimoji="1" lang="en-US" altLang="ja-JP" sz="2400" dirty="0" smtClean="0"/>
          </a:p>
          <a:p>
            <a:pPr>
              <a:buNone/>
            </a:pPr>
            <a:endParaRPr lang="en-US" altLang="ja-JP" sz="2400" dirty="0" smtClean="0">
              <a:solidFill>
                <a:schemeClr val="accent4">
                  <a:lumMod val="50000"/>
                </a:schemeClr>
              </a:solidFill>
            </a:endParaRPr>
          </a:p>
          <a:p>
            <a:pPr algn="ctr">
              <a:buNone/>
            </a:pPr>
            <a:r>
              <a:rPr kumimoji="1" lang="ja-JP" altLang="en-US" sz="2400" dirty="0" smtClean="0">
                <a:solidFill>
                  <a:schemeClr val="accent4">
                    <a:lumMod val="50000"/>
                  </a:schemeClr>
                </a:solidFill>
              </a:rPr>
              <a:t>試行中に</a:t>
            </a:r>
            <a:r>
              <a:rPr lang="en-US" altLang="ja-JP" sz="2800" i="1" dirty="0" err="1" smtClean="0">
                <a:solidFill>
                  <a:schemeClr val="accent4">
                    <a:lumMod val="50000"/>
                  </a:schemeClr>
                </a:solidFill>
              </a:rPr>
              <a:t>P</a:t>
            </a:r>
            <a:r>
              <a:rPr lang="en-US" altLang="ja-JP" sz="2400" i="1" dirty="0" err="1" smtClean="0">
                <a:solidFill>
                  <a:schemeClr val="accent4">
                    <a:lumMod val="50000"/>
                  </a:schemeClr>
                </a:solidFill>
              </a:rPr>
              <a:t>cost</a:t>
            </a:r>
            <a:r>
              <a:rPr lang="ja-JP" altLang="en-US" sz="2400" dirty="0" smtClean="0">
                <a:solidFill>
                  <a:schemeClr val="accent4">
                    <a:lumMod val="50000"/>
                  </a:schemeClr>
                </a:solidFill>
              </a:rPr>
              <a:t>を大きく変化させる必要がある</a:t>
            </a:r>
            <a:endParaRPr kumimoji="1" lang="ja-JP" altLang="en-US" sz="2400" dirty="0">
              <a:solidFill>
                <a:schemeClr val="accent4">
                  <a:lumMod val="50000"/>
                </a:schemeClr>
              </a:solidFill>
            </a:endParaRPr>
          </a:p>
        </p:txBody>
      </p:sp>
      <p:sp>
        <p:nvSpPr>
          <p:cNvPr id="5" name="下矢印 4"/>
          <p:cNvSpPr/>
          <p:nvPr/>
        </p:nvSpPr>
        <p:spPr>
          <a:xfrm>
            <a:off x="4071934" y="5500702"/>
            <a:ext cx="1071570" cy="285752"/>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8"/>
            <a:ext cx="8229600" cy="1143000"/>
          </a:xfrm>
        </p:spPr>
        <p:txBody>
          <a:bodyPr>
            <a:normAutofit fontScale="90000"/>
          </a:bodyPr>
          <a:lstStyle/>
          <a:p>
            <a:r>
              <a:rPr lang="en-US" altLang="ja-JP" dirty="0" smtClean="0"/>
              <a:t>Surry, Radcliffe and Boyd’s Constrained MOGA(5/6)</a:t>
            </a:r>
            <a:endParaRPr kumimoji="1" lang="ja-JP" altLang="en-US" dirty="0"/>
          </a:p>
        </p:txBody>
      </p:sp>
      <p:sp>
        <p:nvSpPr>
          <p:cNvPr id="3" name="コンテンツ プレースホルダ 2"/>
          <p:cNvSpPr>
            <a:spLocks noGrp="1"/>
          </p:cNvSpPr>
          <p:nvPr>
            <p:ph idx="1"/>
          </p:nvPr>
        </p:nvSpPr>
        <p:spPr>
          <a:xfrm>
            <a:off x="428596" y="1357298"/>
            <a:ext cx="8229600" cy="4824426"/>
          </a:xfrm>
        </p:spPr>
        <p:txBody>
          <a:bodyPr/>
          <a:lstStyle/>
          <a:p>
            <a:r>
              <a:rPr lang="en-US" altLang="ja-JP" sz="3200" i="1" dirty="0" err="1" smtClean="0"/>
              <a:t>P</a:t>
            </a:r>
            <a:r>
              <a:rPr lang="en-US" altLang="ja-JP" sz="2800" i="1" dirty="0" err="1" smtClean="0"/>
              <a:t>cost</a:t>
            </a:r>
            <a:r>
              <a:rPr lang="ja-JP" altLang="en-US" sz="2800" dirty="0" smtClean="0"/>
              <a:t>制御手法</a:t>
            </a:r>
            <a:endParaRPr lang="en-US" altLang="ja-JP" sz="2800" dirty="0" smtClean="0"/>
          </a:p>
          <a:p>
            <a:pPr>
              <a:buNone/>
            </a:pPr>
            <a:r>
              <a:rPr lang="ja-JP" altLang="en-US" sz="2400" dirty="0" smtClean="0"/>
              <a:t>・</a:t>
            </a:r>
            <a:r>
              <a:rPr lang="en-US" altLang="ja-JP" sz="2400" dirty="0" smtClean="0"/>
              <a:t>parameter : τ</a:t>
            </a:r>
          </a:p>
          <a:p>
            <a:pPr>
              <a:buNone/>
            </a:pPr>
            <a:r>
              <a:rPr kumimoji="1" lang="en-US" altLang="ja-JP" sz="2400" dirty="0" smtClean="0"/>
              <a:t>  </a:t>
            </a:r>
            <a:r>
              <a:rPr lang="en-US" altLang="ja-JP" sz="2400" dirty="0" smtClean="0"/>
              <a:t>---</a:t>
            </a:r>
            <a:r>
              <a:rPr lang="ja-JP" altLang="en-US" sz="2400" dirty="0" smtClean="0"/>
              <a:t>解集団中の実行可能解の希望割合</a:t>
            </a:r>
            <a:endParaRPr lang="en-US" altLang="ja-JP" sz="2400" dirty="0" smtClean="0"/>
          </a:p>
          <a:p>
            <a:pPr>
              <a:buNone/>
            </a:pPr>
            <a:r>
              <a:rPr kumimoji="1" lang="ja-JP" altLang="en-US" sz="2400" dirty="0" smtClean="0"/>
              <a:t>・初期設定：</a:t>
            </a:r>
            <a:r>
              <a:rPr lang="en-US" altLang="ja-JP" sz="2800" i="1" dirty="0" smtClean="0"/>
              <a:t> </a:t>
            </a:r>
            <a:r>
              <a:rPr lang="en-US" altLang="ja-JP" sz="2800" i="1" dirty="0" err="1" smtClean="0"/>
              <a:t>P</a:t>
            </a:r>
            <a:r>
              <a:rPr lang="en-US" altLang="ja-JP" sz="2400" i="1" dirty="0" err="1" smtClean="0"/>
              <a:t>cost</a:t>
            </a:r>
            <a:r>
              <a:rPr lang="en-US" altLang="ja-JP" sz="2400" i="1" dirty="0" smtClean="0"/>
              <a:t>=0.5</a:t>
            </a:r>
          </a:p>
          <a:p>
            <a:pPr>
              <a:buNone/>
            </a:pPr>
            <a:r>
              <a:rPr kumimoji="1" lang="ja-JP" altLang="en-US" sz="2400" dirty="0" smtClean="0"/>
              <a:t>・実際の実行可能解の割合＜</a:t>
            </a:r>
            <a:r>
              <a:rPr kumimoji="1" lang="en-US" altLang="ja-JP" sz="2400" dirty="0" smtClean="0"/>
              <a:t>τ</a:t>
            </a:r>
          </a:p>
          <a:p>
            <a:pPr>
              <a:buNone/>
            </a:pPr>
            <a:r>
              <a:rPr lang="ja-JP" altLang="en-US" sz="2400" dirty="0" smtClean="0"/>
              <a:t>  </a:t>
            </a:r>
            <a:r>
              <a:rPr lang="en-US" altLang="ja-JP" sz="2400" dirty="0" smtClean="0"/>
              <a:t>---</a:t>
            </a:r>
            <a:r>
              <a:rPr lang="en-US" altLang="ja-JP" sz="2800" i="1" dirty="0" smtClean="0"/>
              <a:t> </a:t>
            </a:r>
            <a:r>
              <a:rPr lang="en-US" altLang="ja-JP" sz="2800" i="1" dirty="0" err="1" smtClean="0"/>
              <a:t>P</a:t>
            </a:r>
            <a:r>
              <a:rPr lang="en-US" altLang="ja-JP" sz="2400" i="1" dirty="0" err="1" smtClean="0"/>
              <a:t>cost</a:t>
            </a:r>
            <a:r>
              <a:rPr lang="ja-JP" altLang="en-US" sz="2400" dirty="0" smtClean="0"/>
              <a:t>値を下げる</a:t>
            </a:r>
            <a:endParaRPr lang="en-US" altLang="ja-JP" sz="2400" dirty="0" smtClean="0"/>
          </a:p>
          <a:p>
            <a:pPr>
              <a:buNone/>
            </a:pPr>
            <a:endParaRPr lang="en-US" altLang="ja-JP" sz="2400" dirty="0" smtClean="0"/>
          </a:p>
          <a:p>
            <a:pPr>
              <a:buNone/>
            </a:pPr>
            <a:endParaRPr lang="en-US" altLang="ja-JP" sz="2400" dirty="0" smtClean="0"/>
          </a:p>
          <a:p>
            <a:pPr>
              <a:buNone/>
            </a:pPr>
            <a:r>
              <a:rPr lang="ja-JP" altLang="en-US" sz="2400" dirty="0" smtClean="0"/>
              <a:t>・実際の実行可能解の割合＞</a:t>
            </a:r>
            <a:r>
              <a:rPr lang="en-US" altLang="ja-JP" sz="2400" dirty="0" smtClean="0"/>
              <a:t>τ</a:t>
            </a:r>
          </a:p>
          <a:p>
            <a:pPr>
              <a:buNone/>
            </a:pPr>
            <a:r>
              <a:rPr lang="ja-JP" altLang="en-US" sz="2400" dirty="0" smtClean="0"/>
              <a:t>  </a:t>
            </a:r>
            <a:r>
              <a:rPr lang="en-US" altLang="ja-JP" sz="2400" dirty="0" smtClean="0"/>
              <a:t>---</a:t>
            </a:r>
            <a:r>
              <a:rPr lang="en-US" altLang="ja-JP" sz="2800" i="1" dirty="0" smtClean="0"/>
              <a:t> </a:t>
            </a:r>
            <a:r>
              <a:rPr lang="en-US" altLang="ja-JP" sz="2800" i="1" dirty="0" err="1" smtClean="0"/>
              <a:t>P</a:t>
            </a:r>
            <a:r>
              <a:rPr lang="en-US" altLang="ja-JP" sz="2400" i="1" dirty="0" err="1" smtClean="0"/>
              <a:t>cost</a:t>
            </a:r>
            <a:r>
              <a:rPr lang="ja-JP" altLang="en-US" sz="2400" dirty="0" smtClean="0"/>
              <a:t>値を上げる</a:t>
            </a:r>
            <a:endParaRPr lang="en-US" altLang="ja-JP" sz="2400" dirty="0" smtClean="0"/>
          </a:p>
          <a:p>
            <a:pPr>
              <a:buNone/>
            </a:pPr>
            <a:endParaRPr kumimoji="1" lang="en-US" altLang="ja-JP" sz="2800" dirty="0" smtClean="0"/>
          </a:p>
        </p:txBody>
      </p:sp>
      <p:pic>
        <p:nvPicPr>
          <p:cNvPr id="58370" name="Picture 2"/>
          <p:cNvPicPr>
            <a:picLocks noChangeAspect="1" noChangeArrowheads="1"/>
          </p:cNvPicPr>
          <p:nvPr/>
        </p:nvPicPr>
        <p:blipFill>
          <a:blip r:embed="rId2" cstate="print"/>
          <a:srcRect/>
          <a:stretch>
            <a:fillRect/>
          </a:stretch>
        </p:blipFill>
        <p:spPr bwMode="auto">
          <a:xfrm>
            <a:off x="1643042" y="4357694"/>
            <a:ext cx="2917492" cy="549278"/>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cstate="print"/>
          <a:srcRect/>
          <a:stretch>
            <a:fillRect/>
          </a:stretch>
        </p:blipFill>
        <p:spPr bwMode="auto">
          <a:xfrm>
            <a:off x="1714480" y="6215082"/>
            <a:ext cx="3579822" cy="50006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290"/>
            <a:ext cx="8229600" cy="1143000"/>
          </a:xfrm>
        </p:spPr>
        <p:txBody>
          <a:bodyPr>
            <a:normAutofit fontScale="90000"/>
          </a:bodyPr>
          <a:lstStyle/>
          <a:p>
            <a:r>
              <a:rPr lang="en-US" altLang="ja-JP" dirty="0" smtClean="0"/>
              <a:t>Surry, Radcliffe and Boyd’s Constrained MOGA(6/6)</a:t>
            </a:r>
            <a:endParaRPr kumimoji="1" lang="ja-JP" altLang="en-US" dirty="0"/>
          </a:p>
        </p:txBody>
      </p:sp>
      <p:sp>
        <p:nvSpPr>
          <p:cNvPr id="3" name="コンテンツ プレースホルダ 2"/>
          <p:cNvSpPr>
            <a:spLocks noGrp="1"/>
          </p:cNvSpPr>
          <p:nvPr>
            <p:ph idx="1"/>
          </p:nvPr>
        </p:nvSpPr>
        <p:spPr>
          <a:xfrm>
            <a:off x="457200" y="1643050"/>
            <a:ext cx="8229600" cy="4681550"/>
          </a:xfrm>
        </p:spPr>
        <p:txBody>
          <a:bodyPr/>
          <a:lstStyle/>
          <a:p>
            <a:pPr>
              <a:buNone/>
            </a:pPr>
            <a:r>
              <a:rPr lang="ja-JP" altLang="en-US" dirty="0" smtClean="0"/>
              <a:t>＜手法の利点（柔軟性）＞</a:t>
            </a:r>
            <a:endParaRPr lang="en-US" altLang="ja-JP" dirty="0" smtClean="0"/>
          </a:p>
          <a:p>
            <a:pPr>
              <a:buNone/>
            </a:pPr>
            <a:r>
              <a:rPr lang="ja-JP" altLang="en-US" dirty="0" smtClean="0"/>
              <a:t>・実行不可能解を実行可能解に変える</a:t>
            </a:r>
            <a:endParaRPr lang="en-US" altLang="ja-JP" dirty="0" smtClean="0"/>
          </a:p>
          <a:p>
            <a:pPr>
              <a:buNone/>
            </a:pPr>
            <a:r>
              <a:rPr lang="ja-JP" altLang="en-US" dirty="0" smtClean="0"/>
              <a:t>・実行可能解の制約違反最小化手法として</a:t>
            </a:r>
            <a:r>
              <a:rPr lang="en-US" altLang="ja-JP" dirty="0" smtClean="0"/>
              <a:t>Penalty Function Approach</a:t>
            </a:r>
            <a:r>
              <a:rPr lang="ja-JP" altLang="en-US" dirty="0" smtClean="0"/>
              <a:t>よりも優れている</a:t>
            </a:r>
            <a:endParaRPr lang="en-US" altLang="ja-JP" dirty="0" smtClean="0"/>
          </a:p>
          <a:p>
            <a:pPr>
              <a:buNone/>
            </a:pPr>
            <a:endParaRPr lang="en-US" altLang="ja-JP" dirty="0" smtClean="0"/>
          </a:p>
          <a:p>
            <a:pPr>
              <a:buNone/>
            </a:pPr>
            <a:r>
              <a:rPr lang="ja-JP" altLang="en-US" dirty="0" smtClean="0"/>
              <a:t>＜問題点＞</a:t>
            </a:r>
            <a:endParaRPr lang="en-US" altLang="ja-JP" dirty="0" smtClean="0"/>
          </a:p>
          <a:p>
            <a:pPr>
              <a:buNone/>
            </a:pPr>
            <a:r>
              <a:rPr lang="ja-JP" altLang="en-US" dirty="0" smtClean="0"/>
              <a:t>・すべてにおいて柔軟性があるわけじゃない</a:t>
            </a:r>
            <a:endParaRPr lang="en-US" altLang="ja-JP" dirty="0" smtClean="0"/>
          </a:p>
          <a:p>
            <a:pPr>
              <a:buNone/>
            </a:pPr>
            <a:r>
              <a:rPr lang="ja-JP" altLang="en-US" dirty="0" smtClean="0"/>
              <a:t>・</a:t>
            </a:r>
            <a:r>
              <a:rPr lang="en-US" altLang="ja-JP" dirty="0" smtClean="0"/>
              <a:t>Pareto-ranking method</a:t>
            </a:r>
            <a:r>
              <a:rPr lang="ja-JP" altLang="en-US" dirty="0" smtClean="0"/>
              <a:t>において，間違った方向に探索が進む場合がある</a:t>
            </a:r>
            <a:endParaRPr lang="en-US" altLang="ja-JP"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1143000"/>
          </a:xfrm>
        </p:spPr>
        <p:txBody>
          <a:bodyPr>
            <a:normAutofit fontScale="90000"/>
          </a:bodyPr>
          <a:lstStyle/>
          <a:p>
            <a:r>
              <a:rPr kumimoji="1" lang="en-US" altLang="ja-JP" dirty="0" err="1" smtClean="0"/>
              <a:t>Coello’s</a:t>
            </a:r>
            <a:r>
              <a:rPr kumimoji="1" lang="en-US" altLang="ja-JP" dirty="0" smtClean="0"/>
              <a:t> Approach</a:t>
            </a:r>
            <a:r>
              <a:rPr kumimoji="1" lang="en-US" altLang="ja-JP" sz="4400" dirty="0" smtClean="0"/>
              <a:t>[Coello,2000](1/4)</a:t>
            </a:r>
            <a:endParaRPr kumimoji="1" lang="ja-JP" altLang="en-US" dirty="0"/>
          </a:p>
        </p:txBody>
      </p:sp>
      <p:sp>
        <p:nvSpPr>
          <p:cNvPr id="3" name="コンテンツ プレースホルダ 2"/>
          <p:cNvSpPr>
            <a:spLocks noGrp="1"/>
          </p:cNvSpPr>
          <p:nvPr>
            <p:ph idx="1"/>
          </p:nvPr>
        </p:nvSpPr>
        <p:spPr>
          <a:xfrm>
            <a:off x="457200" y="1500174"/>
            <a:ext cx="8229600" cy="5143536"/>
          </a:xfrm>
        </p:spPr>
        <p:txBody>
          <a:bodyPr>
            <a:normAutofit/>
          </a:bodyPr>
          <a:lstStyle/>
          <a:p>
            <a:r>
              <a:rPr kumimoji="1" lang="en-US" altLang="ja-JP" dirty="0" smtClean="0"/>
              <a:t>COMOGA</a:t>
            </a:r>
            <a:r>
              <a:rPr kumimoji="1" lang="ja-JP" altLang="en-US" dirty="0" smtClean="0"/>
              <a:t>より柔軟性のある手法の提案</a:t>
            </a:r>
            <a:endParaRPr lang="en-US" altLang="ja-JP" dirty="0" smtClean="0"/>
          </a:p>
          <a:p>
            <a:pPr>
              <a:buNone/>
            </a:pPr>
            <a:r>
              <a:rPr kumimoji="1" lang="ja-JP" altLang="en-US" dirty="0" smtClean="0"/>
              <a:t>　</a:t>
            </a:r>
            <a:r>
              <a:rPr lang="ja-JP" altLang="en-US" dirty="0" smtClean="0"/>
              <a:t>・目的の１つを変更</a:t>
            </a:r>
            <a:r>
              <a:rPr kumimoji="1" lang="ja-JP" altLang="en-US" dirty="0" smtClean="0"/>
              <a:t>　</a:t>
            </a:r>
            <a:endParaRPr lang="en-US" altLang="ja-JP" dirty="0" smtClean="0"/>
          </a:p>
          <a:p>
            <a:pPr>
              <a:buNone/>
            </a:pPr>
            <a:r>
              <a:rPr kumimoji="1" lang="ja-JP" altLang="en-US" dirty="0" smtClean="0"/>
              <a:t>　　　</a:t>
            </a:r>
            <a:r>
              <a:rPr kumimoji="1" lang="en-US" altLang="ja-JP" sz="2400" dirty="0" smtClean="0"/>
              <a:t>Pareto-ranking</a:t>
            </a:r>
            <a:r>
              <a:rPr kumimoji="1" lang="ja-JP" altLang="en-US" sz="2400" dirty="0" smtClean="0"/>
              <a:t>　　　　　　各制約違反</a:t>
            </a:r>
            <a:endParaRPr kumimoji="1" lang="en-US" altLang="ja-JP" sz="2400" dirty="0" smtClean="0"/>
          </a:p>
          <a:p>
            <a:pPr>
              <a:buNone/>
            </a:pPr>
            <a:r>
              <a:rPr lang="ja-JP" altLang="en-US" dirty="0" smtClean="0"/>
              <a:t>　・集団を（</a:t>
            </a:r>
            <a:r>
              <a:rPr lang="en-US" altLang="ja-JP" dirty="0" smtClean="0"/>
              <a:t>C+</a:t>
            </a:r>
            <a:r>
              <a:rPr lang="ja-JP" altLang="en-US" dirty="0" smtClean="0"/>
              <a:t>１）集団分に等分割　</a:t>
            </a:r>
            <a:endParaRPr lang="en-US" altLang="ja-JP" dirty="0" smtClean="0"/>
          </a:p>
          <a:p>
            <a:pPr>
              <a:buNone/>
            </a:pPr>
            <a:r>
              <a:rPr kumimoji="1" lang="ja-JP" altLang="en-US" dirty="0" smtClean="0"/>
              <a:t>　・各分集団はそれぞれ目的</a:t>
            </a:r>
            <a:r>
              <a:rPr lang="ja-JP" altLang="en-US" dirty="0" smtClean="0"/>
              <a:t>１つ（元の目的関数</a:t>
            </a:r>
            <a:r>
              <a:rPr lang="en-US" altLang="ja-JP" dirty="0" smtClean="0"/>
              <a:t>or</a:t>
            </a:r>
            <a:r>
              <a:rPr lang="ja-JP" altLang="en-US" dirty="0" smtClean="0"/>
              <a:t>制約違反）を対処</a:t>
            </a:r>
            <a:endParaRPr kumimoji="1" lang="en-US" altLang="ja-JP" dirty="0" smtClean="0"/>
          </a:p>
          <a:p>
            <a:pPr>
              <a:buNone/>
            </a:pPr>
            <a:r>
              <a:rPr kumimoji="1" lang="ja-JP" altLang="en-US" dirty="0" smtClean="0"/>
              <a:t>　・各分集団：</a:t>
            </a:r>
            <a:r>
              <a:rPr kumimoji="1" lang="en-US" altLang="ja-JP" dirty="0" smtClean="0"/>
              <a:t>0,1,2,…,C  </a:t>
            </a:r>
          </a:p>
          <a:p>
            <a:pPr>
              <a:buNone/>
            </a:pPr>
            <a:r>
              <a:rPr lang="ja-JP" altLang="en-US" dirty="0" smtClean="0"/>
              <a:t>　  担当目的：</a:t>
            </a:r>
            <a:r>
              <a:rPr lang="en-US" altLang="ja-JP" dirty="0" smtClean="0"/>
              <a:t>f(x),</a:t>
            </a:r>
            <a:r>
              <a:rPr lang="ja-JP" altLang="en-US" dirty="0" smtClean="0"/>
              <a:t>制約１</a:t>
            </a:r>
            <a:r>
              <a:rPr lang="en-US" altLang="ja-JP" dirty="0" smtClean="0"/>
              <a:t>,</a:t>
            </a:r>
            <a:r>
              <a:rPr lang="ja-JP" altLang="en-US" dirty="0" smtClean="0"/>
              <a:t>制約２</a:t>
            </a:r>
            <a:r>
              <a:rPr lang="en-US" altLang="ja-JP" dirty="0" smtClean="0"/>
              <a:t>,…,</a:t>
            </a:r>
            <a:r>
              <a:rPr lang="ja-JP" altLang="en-US" dirty="0" smtClean="0"/>
              <a:t>制約</a:t>
            </a:r>
            <a:r>
              <a:rPr lang="en-US" altLang="ja-JP" dirty="0" smtClean="0"/>
              <a:t>C</a:t>
            </a:r>
          </a:p>
          <a:p>
            <a:pPr>
              <a:buNone/>
            </a:pPr>
            <a:r>
              <a:rPr lang="ja-JP" altLang="en-US" dirty="0" smtClean="0"/>
              <a:t>　・最小化問題において，分集団０のみ目的関数値を用いて評価値を計算</a:t>
            </a:r>
            <a:endParaRPr lang="en-US" altLang="ja-JP" dirty="0" smtClean="0"/>
          </a:p>
          <a:p>
            <a:pPr>
              <a:buNone/>
            </a:pPr>
            <a:r>
              <a:rPr kumimoji="1" lang="ja-JP" altLang="en-US" dirty="0" smtClean="0"/>
              <a:t>　</a:t>
            </a:r>
            <a:endParaRPr kumimoji="1" lang="en-US" altLang="ja-JP" dirty="0" smtClean="0"/>
          </a:p>
        </p:txBody>
      </p:sp>
      <p:sp>
        <p:nvSpPr>
          <p:cNvPr id="4" name="右矢印 3"/>
          <p:cNvSpPr/>
          <p:nvPr/>
        </p:nvSpPr>
        <p:spPr>
          <a:xfrm>
            <a:off x="3571868" y="2500306"/>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1143000"/>
          </a:xfrm>
        </p:spPr>
        <p:txBody>
          <a:bodyPr>
            <a:normAutofit fontScale="90000"/>
          </a:bodyPr>
          <a:lstStyle/>
          <a:p>
            <a:r>
              <a:rPr lang="en-US" altLang="ja-JP" dirty="0" err="1" smtClean="0"/>
              <a:t>Coello’s</a:t>
            </a:r>
            <a:r>
              <a:rPr lang="en-US" altLang="ja-JP" dirty="0" smtClean="0"/>
              <a:t> Approach</a:t>
            </a:r>
            <a:r>
              <a:rPr lang="en-US" altLang="ja-JP" sz="4400" dirty="0" smtClean="0"/>
              <a:t>[Coello,2000](2/4)</a:t>
            </a:r>
            <a:endParaRPr kumimoji="1" lang="ja-JP" altLang="en-US" dirty="0"/>
          </a:p>
        </p:txBody>
      </p:sp>
      <p:sp>
        <p:nvSpPr>
          <p:cNvPr id="3" name="コンテンツ プレースホルダ 2"/>
          <p:cNvSpPr>
            <a:spLocks noGrp="1"/>
          </p:cNvSpPr>
          <p:nvPr>
            <p:ph idx="1"/>
          </p:nvPr>
        </p:nvSpPr>
        <p:spPr>
          <a:xfrm>
            <a:off x="457200" y="1428736"/>
            <a:ext cx="8229600" cy="4895864"/>
          </a:xfrm>
        </p:spPr>
        <p:txBody>
          <a:bodyPr/>
          <a:lstStyle/>
          <a:p>
            <a:pPr>
              <a:buNone/>
            </a:pPr>
            <a:r>
              <a:rPr kumimoji="1" lang="ja-JP" altLang="en-US" dirty="0" smtClean="0"/>
              <a:t>・その他の分集団の評価値計算</a:t>
            </a:r>
            <a:endParaRPr kumimoji="1" lang="en-US" altLang="ja-JP" dirty="0" smtClean="0"/>
          </a:p>
          <a:p>
            <a:pPr>
              <a:buNone/>
            </a:pPr>
            <a:endParaRPr lang="en-US" altLang="ja-JP" dirty="0" smtClean="0"/>
          </a:p>
          <a:p>
            <a:pPr>
              <a:buNone/>
            </a:pPr>
            <a:endParaRPr lang="en-US" altLang="ja-JP" dirty="0" smtClean="0"/>
          </a:p>
          <a:p>
            <a:pPr>
              <a:buNone/>
            </a:pPr>
            <a:endParaRPr kumimoji="1" lang="en-US" altLang="ja-JP" dirty="0" smtClean="0"/>
          </a:p>
          <a:p>
            <a:pPr>
              <a:buNone/>
            </a:pPr>
            <a:r>
              <a:rPr lang="en-US" altLang="ja-JP" dirty="0" smtClean="0"/>
              <a:t>        case1)</a:t>
            </a:r>
            <a:r>
              <a:rPr lang="ja-JP" altLang="en-US" dirty="0" smtClean="0"/>
              <a:t>分集団</a:t>
            </a:r>
            <a:r>
              <a:rPr lang="en-US" altLang="ja-JP" dirty="0" err="1" smtClean="0"/>
              <a:t>i</a:t>
            </a:r>
            <a:r>
              <a:rPr lang="ja-JP" altLang="en-US" dirty="0" err="1" smtClean="0"/>
              <a:t>が違</a:t>
            </a:r>
            <a:r>
              <a:rPr lang="ja-JP" altLang="en-US" dirty="0" smtClean="0"/>
              <a:t>反して</a:t>
            </a:r>
            <a:endParaRPr lang="en-US" altLang="ja-JP" dirty="0" smtClean="0"/>
          </a:p>
          <a:p>
            <a:pPr>
              <a:buNone/>
            </a:pPr>
            <a:r>
              <a:rPr lang="ja-JP" altLang="en-US" dirty="0" smtClean="0"/>
              <a:t>                       評価値＝－制約違反値</a:t>
            </a:r>
            <a:endParaRPr lang="en-US" altLang="ja-JP" dirty="0" smtClean="0"/>
          </a:p>
          <a:p>
            <a:pPr>
              <a:buNone/>
            </a:pPr>
            <a:r>
              <a:rPr kumimoji="1" lang="ja-JP" altLang="en-US" dirty="0" smtClean="0"/>
              <a:t>　　　</a:t>
            </a:r>
            <a:r>
              <a:rPr lang="en-US" altLang="ja-JP" dirty="0" smtClean="0"/>
              <a:t>case</a:t>
            </a:r>
            <a:r>
              <a:rPr kumimoji="1" lang="en-US" altLang="ja-JP" dirty="0" smtClean="0"/>
              <a:t>2)</a:t>
            </a:r>
            <a:r>
              <a:rPr kumimoji="1" lang="ja-JP" altLang="en-US" dirty="0" smtClean="0"/>
              <a:t>違反していないが</a:t>
            </a:r>
            <a:r>
              <a:rPr lang="ja-JP" altLang="en-US" dirty="0" smtClean="0"/>
              <a:t>他の解が違反している</a:t>
            </a:r>
            <a:endParaRPr kumimoji="1" lang="en-US" altLang="ja-JP" dirty="0" smtClean="0"/>
          </a:p>
          <a:p>
            <a:pPr>
              <a:buNone/>
            </a:pPr>
            <a:r>
              <a:rPr kumimoji="1" lang="en-US" altLang="ja-JP" dirty="0" smtClean="0"/>
              <a:t>                       </a:t>
            </a:r>
            <a:r>
              <a:rPr kumimoji="1" lang="ja-JP" altLang="en-US" dirty="0" smtClean="0"/>
              <a:t>評価値＝違反している解の個数</a:t>
            </a:r>
            <a:endParaRPr kumimoji="1" lang="en-US" altLang="ja-JP" dirty="0" smtClean="0"/>
          </a:p>
          <a:p>
            <a:pPr>
              <a:buNone/>
            </a:pPr>
            <a:r>
              <a:rPr lang="en-US" altLang="ja-JP" dirty="0" smtClean="0"/>
              <a:t>        case3)</a:t>
            </a:r>
            <a:r>
              <a:rPr lang="ja-JP" altLang="en-US" dirty="0" smtClean="0"/>
              <a:t>それ以外</a:t>
            </a:r>
            <a:r>
              <a:rPr lang="en-US" altLang="ja-JP" dirty="0" smtClean="0"/>
              <a:t>(</a:t>
            </a:r>
            <a:r>
              <a:rPr lang="ja-JP" altLang="en-US" dirty="0" smtClean="0"/>
              <a:t>分集団０</a:t>
            </a:r>
            <a:r>
              <a:rPr lang="en-US" altLang="ja-JP" dirty="0" smtClean="0"/>
              <a:t>)</a:t>
            </a:r>
          </a:p>
          <a:p>
            <a:pPr>
              <a:buNone/>
            </a:pPr>
            <a:r>
              <a:rPr kumimoji="1" lang="ja-JP" altLang="en-US" dirty="0" smtClean="0"/>
              <a:t>　　　　　　　　  </a:t>
            </a:r>
            <a:r>
              <a:rPr lang="ja-JP" altLang="en-US" dirty="0" smtClean="0"/>
              <a:t>評価値＝目的関数値</a:t>
            </a:r>
            <a:endParaRPr kumimoji="1" lang="ja-JP" altLang="en-US" dirty="0"/>
          </a:p>
        </p:txBody>
      </p:sp>
      <p:pic>
        <p:nvPicPr>
          <p:cNvPr id="59395" name="Picture 3"/>
          <p:cNvPicPr>
            <a:picLocks noChangeAspect="1" noChangeArrowheads="1"/>
          </p:cNvPicPr>
          <p:nvPr/>
        </p:nvPicPr>
        <p:blipFill>
          <a:blip r:embed="rId3" cstate="print"/>
          <a:srcRect/>
          <a:stretch>
            <a:fillRect/>
          </a:stretch>
        </p:blipFill>
        <p:spPr bwMode="auto">
          <a:xfrm>
            <a:off x="1785917" y="2000240"/>
            <a:ext cx="5358327" cy="121444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1143000"/>
          </a:xfrm>
        </p:spPr>
        <p:txBody>
          <a:bodyPr>
            <a:normAutofit fontScale="90000"/>
          </a:bodyPr>
          <a:lstStyle/>
          <a:p>
            <a:r>
              <a:rPr lang="en-US" altLang="ja-JP" dirty="0" err="1" smtClean="0"/>
              <a:t>Coello’s</a:t>
            </a:r>
            <a:r>
              <a:rPr lang="en-US" altLang="ja-JP" dirty="0" smtClean="0"/>
              <a:t> Approach</a:t>
            </a:r>
            <a:r>
              <a:rPr lang="en-US" altLang="ja-JP" sz="4400" dirty="0" smtClean="0"/>
              <a:t>[Coello,2000](3/4)</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normAutofit/>
          </a:bodyPr>
          <a:lstStyle/>
          <a:p>
            <a:pPr>
              <a:buNone/>
            </a:pPr>
            <a:r>
              <a:rPr kumimoji="1" lang="en-US" altLang="ja-JP" dirty="0" smtClean="0"/>
              <a:t>&lt;</a:t>
            </a:r>
            <a:r>
              <a:rPr kumimoji="1" lang="ja-JP" altLang="en-US" dirty="0" smtClean="0"/>
              <a:t>結果</a:t>
            </a:r>
            <a:r>
              <a:rPr kumimoji="1" lang="en-US" altLang="ja-JP" dirty="0" smtClean="0"/>
              <a:t>&gt;</a:t>
            </a:r>
          </a:p>
          <a:p>
            <a:pPr>
              <a:buNone/>
            </a:pPr>
            <a:r>
              <a:rPr kumimoji="1" lang="ja-JP" altLang="en-US" dirty="0" smtClean="0"/>
              <a:t>・</a:t>
            </a:r>
            <a:r>
              <a:rPr lang="ja-JP" altLang="en-US" dirty="0" smtClean="0"/>
              <a:t>分集団０を除く他の分集団がそれぞれ制約違反最小の数を持つ解を得るようになるので，全体の効果として，実行可能解領域の方に解が向う。</a:t>
            </a:r>
            <a:endParaRPr kumimoji="1" lang="en-US" altLang="ja-JP" dirty="0" smtClean="0"/>
          </a:p>
          <a:p>
            <a:pPr>
              <a:buNone/>
            </a:pPr>
            <a:endParaRPr kumimoji="1" lang="en-US" altLang="ja-JP" dirty="0" smtClean="0"/>
          </a:p>
          <a:p>
            <a:pPr>
              <a:buNone/>
            </a:pPr>
            <a:r>
              <a:rPr kumimoji="1" lang="ja-JP" altLang="en-US" dirty="0" smtClean="0"/>
              <a:t>・</a:t>
            </a:r>
            <a:r>
              <a:rPr kumimoji="1" lang="en-US" altLang="ja-JP" dirty="0" smtClean="0"/>
              <a:t>COMOGA</a:t>
            </a:r>
            <a:r>
              <a:rPr kumimoji="1" lang="ja-JP" altLang="en-US" dirty="0" smtClean="0"/>
              <a:t>よりも柔軟性があるが，</a:t>
            </a:r>
            <a:r>
              <a:rPr lang="ja-JP" altLang="en-US" dirty="0" smtClean="0"/>
              <a:t>探索過程において人工的な偏りがないわけではない。</a:t>
            </a:r>
            <a:endParaRPr lang="en-US" altLang="ja-JP" dirty="0" smtClean="0"/>
          </a:p>
          <a:p>
            <a:pPr>
              <a:buNone/>
            </a:pPr>
            <a:endParaRPr kumimoji="1" lang="en-US" altLang="ja-JP" dirty="0" smtClean="0"/>
          </a:p>
          <a:p>
            <a:pPr>
              <a:buNone/>
            </a:pPr>
            <a:r>
              <a:rPr kumimoji="1" lang="ja-JP" altLang="en-US" dirty="0" smtClean="0"/>
              <a:t>・人工的な手法のため，特定の問題においては正しい最小値集合が得られないかもしれない。</a:t>
            </a:r>
            <a:endParaRPr kumimoji="1" lang="en-US" altLang="ja-JP" dirty="0" smtClean="0"/>
          </a:p>
          <a:p>
            <a:pPr>
              <a:buNone/>
            </a:pPr>
            <a:endParaRPr lang="en-US" altLang="ja-JP" dirty="0" smtClean="0"/>
          </a:p>
          <a:p>
            <a:pPr>
              <a:buNone/>
            </a:pPr>
            <a:endParaRPr kumimoji="1" lang="ja-JP"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1143000"/>
          </a:xfrm>
        </p:spPr>
        <p:txBody>
          <a:bodyPr>
            <a:normAutofit fontScale="90000"/>
          </a:bodyPr>
          <a:lstStyle/>
          <a:p>
            <a:r>
              <a:rPr lang="en-US" altLang="ja-JP" dirty="0" err="1" smtClean="0"/>
              <a:t>Coello’s</a:t>
            </a:r>
            <a:r>
              <a:rPr lang="en-US" altLang="ja-JP" dirty="0" smtClean="0"/>
              <a:t> Approach</a:t>
            </a:r>
            <a:r>
              <a:rPr lang="en-US" altLang="ja-JP" sz="4400" dirty="0" smtClean="0"/>
              <a:t>[Coello,2000](4/4)</a:t>
            </a:r>
            <a:endParaRPr kumimoji="1" lang="ja-JP" altLang="en-US" dirty="0"/>
          </a:p>
        </p:txBody>
      </p:sp>
      <p:sp>
        <p:nvSpPr>
          <p:cNvPr id="3" name="コンテンツ プレースホルダ 2"/>
          <p:cNvSpPr>
            <a:spLocks noGrp="1"/>
          </p:cNvSpPr>
          <p:nvPr>
            <p:ph idx="1"/>
          </p:nvPr>
        </p:nvSpPr>
        <p:spPr>
          <a:xfrm>
            <a:off x="485804" y="1571612"/>
            <a:ext cx="8229600" cy="4752988"/>
          </a:xfrm>
        </p:spPr>
        <p:txBody>
          <a:bodyPr/>
          <a:lstStyle/>
          <a:p>
            <a:r>
              <a:rPr kumimoji="1" lang="ja-JP" altLang="en-US" dirty="0" smtClean="0"/>
              <a:t>この手法により１目的制約付き技術設計問題において</a:t>
            </a:r>
            <a:r>
              <a:rPr lang="ja-JP" altLang="en-US" dirty="0" smtClean="0"/>
              <a:t>従来手法による解よりも最適な解</a:t>
            </a:r>
            <a:r>
              <a:rPr kumimoji="1" lang="ja-JP" altLang="en-US" dirty="0" smtClean="0"/>
              <a:t>を発見！</a:t>
            </a:r>
            <a:endParaRPr kumimoji="1" lang="en-US" altLang="ja-JP" dirty="0" smtClean="0"/>
          </a:p>
          <a:p>
            <a:r>
              <a:rPr lang="ja-JP" altLang="en-US" dirty="0" smtClean="0"/>
              <a:t>非支配ソート</a:t>
            </a:r>
            <a:r>
              <a:rPr lang="en-US" altLang="ja-JP" dirty="0" smtClean="0"/>
              <a:t>or</a:t>
            </a:r>
            <a:r>
              <a:rPr lang="ja-JP" altLang="en-US" dirty="0" smtClean="0"/>
              <a:t>ニッチ法も使用していないので計算時間短縮</a:t>
            </a:r>
            <a:endParaRPr lang="en-US" altLang="ja-JP" dirty="0" smtClean="0"/>
          </a:p>
          <a:p>
            <a:r>
              <a:rPr lang="ja-JP" altLang="en-US" dirty="0" smtClean="0"/>
              <a:t>柔軟性のあるアルゴリズムの開発のために最先端のパレートベース</a:t>
            </a:r>
            <a:r>
              <a:rPr lang="en-US" altLang="ja-JP" dirty="0" smtClean="0"/>
              <a:t>MOEA</a:t>
            </a:r>
            <a:r>
              <a:rPr lang="ja-JP" altLang="en-US" dirty="0" smtClean="0"/>
              <a:t>手法による提案</a:t>
            </a:r>
            <a:endParaRPr lang="en-US" altLang="ja-JP" dirty="0" smtClean="0"/>
          </a:p>
          <a:p>
            <a:pPr>
              <a:buNone/>
            </a:pPr>
            <a:r>
              <a:rPr kumimoji="1" lang="ja-JP" altLang="en-US" dirty="0" smtClean="0"/>
              <a:t>　</a:t>
            </a:r>
            <a:r>
              <a:rPr lang="ja-JP" altLang="en-US" dirty="0" smtClean="0"/>
              <a:t>→</a:t>
            </a:r>
            <a:r>
              <a:rPr kumimoji="1" lang="en-US" altLang="ja-JP" dirty="0" smtClean="0"/>
              <a:t>biased technique</a:t>
            </a:r>
            <a:r>
              <a:rPr kumimoji="1" lang="ja-JP" altLang="en-US" dirty="0" smtClean="0"/>
              <a:t>を使用</a:t>
            </a:r>
            <a:endParaRPr kumimoji="1" lang="en-US" altLang="ja-JP" dirty="0" smtClean="0"/>
          </a:p>
          <a:p>
            <a:pPr>
              <a:buNone/>
            </a:pPr>
            <a:r>
              <a:rPr lang="ja-JP" altLang="en-US" dirty="0" smtClean="0"/>
              <a:t>　　⇒微小の制約違反をもつ解が得られる</a:t>
            </a:r>
            <a:endParaRPr kumimoji="1" lang="en-US" altLang="ja-JP" dirty="0" smtClean="0"/>
          </a:p>
          <a:p>
            <a:pPr>
              <a:buNone/>
            </a:pPr>
            <a:endParaRPr kumimoji="1" lang="en-US" altLang="ja-JP" dirty="0" smtClean="0"/>
          </a:p>
          <a:p>
            <a:endParaRPr kumimoji="1" lang="ja-JP" altLang="en-US" dirty="0"/>
          </a:p>
        </p:txBody>
      </p:sp>
      <p:sp>
        <p:nvSpPr>
          <p:cNvPr id="4" name="正方形/長方形 3"/>
          <p:cNvSpPr/>
          <p:nvPr/>
        </p:nvSpPr>
        <p:spPr>
          <a:xfrm>
            <a:off x="642910" y="5286388"/>
            <a:ext cx="8001056" cy="12858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dirty="0" smtClean="0"/>
              <a:t>特定の領域の方に探索する手法よりも，解の偏り分布を見つけるアルゴリズムを設計する方が重要！！</a:t>
            </a:r>
            <a:endParaRPr kumimoji="1" lang="ja-JP"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normAutofit fontScale="90000"/>
          </a:bodyPr>
          <a:lstStyle/>
          <a:p>
            <a:r>
              <a:rPr kumimoji="1" lang="ja-JP" altLang="en-US" dirty="0" smtClean="0"/>
              <a:t>付録（</a:t>
            </a:r>
            <a:r>
              <a:rPr kumimoji="1" lang="en-US" altLang="ja-JP" dirty="0" smtClean="0"/>
              <a:t>BSA</a:t>
            </a:r>
            <a:r>
              <a:rPr kumimoji="1" lang="ja-JP" altLang="en-US" dirty="0" smtClean="0"/>
              <a:t>） </a:t>
            </a:r>
            <a:r>
              <a:rPr kumimoji="1" lang="en-US" altLang="ja-JP" dirty="0" smtClean="0"/>
              <a:t/>
            </a:r>
            <a:br>
              <a:rPr kumimoji="1" lang="en-US" altLang="ja-JP" dirty="0" smtClean="0"/>
            </a:br>
            <a:r>
              <a:rPr kumimoji="1" lang="en-US" altLang="ja-JP" dirty="0" smtClean="0"/>
              <a:t>S</a:t>
            </a:r>
            <a:r>
              <a:rPr lang="en-US" altLang="ja-JP" dirty="0" smtClean="0"/>
              <a:t>imulated Binary Crossover(1/2)</a:t>
            </a:r>
            <a:endParaRPr kumimoji="1" lang="ja-JP" altLang="en-US" dirty="0"/>
          </a:p>
        </p:txBody>
      </p:sp>
      <p:pic>
        <p:nvPicPr>
          <p:cNvPr id="11" name="Picture 8"/>
          <p:cNvPicPr>
            <a:picLocks noChangeAspect="1" noChangeArrowheads="1"/>
          </p:cNvPicPr>
          <p:nvPr/>
        </p:nvPicPr>
        <p:blipFill>
          <a:blip r:embed="rId2" cstate="print"/>
          <a:srcRect/>
          <a:stretch>
            <a:fillRect/>
          </a:stretch>
        </p:blipFill>
        <p:spPr bwMode="auto">
          <a:xfrm>
            <a:off x="3682732" y="1285860"/>
            <a:ext cx="5461268" cy="3524260"/>
          </a:xfrm>
          <a:prstGeom prst="rect">
            <a:avLst/>
          </a:prstGeom>
          <a:noFill/>
          <a:ln w="9525">
            <a:noFill/>
            <a:miter lim="800000"/>
            <a:headEnd/>
            <a:tailEnd/>
          </a:ln>
          <a:effectLst/>
        </p:spPr>
      </p:pic>
      <p:sp>
        <p:nvSpPr>
          <p:cNvPr id="12" name="コンテンツ プレースホルダ 2"/>
          <p:cNvSpPr txBox="1">
            <a:spLocks/>
          </p:cNvSpPr>
          <p:nvPr/>
        </p:nvSpPr>
        <p:spPr>
          <a:xfrm>
            <a:off x="1071538" y="1485920"/>
            <a:ext cx="8072462" cy="4800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1" lang="ja-JP" altLang="en-US" sz="2800" b="0" i="0" u="none" strike="noStrike" kern="1200" cap="none" spc="0" normalizeH="0" baseline="0" noProof="0" smtClean="0">
                <a:ln>
                  <a:noFill/>
                </a:ln>
                <a:solidFill>
                  <a:schemeClr val="tx1"/>
                </a:solidFill>
                <a:effectLst/>
                <a:uLnTx/>
                <a:uFillTx/>
                <a:latin typeface="+mn-lt"/>
                <a:ea typeface="+mn-ea"/>
                <a:cs typeface="+mn-cs"/>
              </a:rPr>
              <a:t>＜分布係数＞</a:t>
            </a: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1" lang="ja-JP" altLang="en-US" sz="2800" b="0" i="0" u="none" strike="noStrike" kern="1200" cap="none" spc="0" normalizeH="0" baseline="0" noProof="0" smtClean="0">
                <a:ln>
                  <a:noFill/>
                </a:ln>
                <a:solidFill>
                  <a:schemeClr val="tx1"/>
                </a:solidFill>
                <a:effectLst/>
                <a:uLnTx/>
                <a:uFillTx/>
                <a:latin typeface="+mn-lt"/>
                <a:ea typeface="+mn-ea"/>
                <a:cs typeface="+mn-cs"/>
              </a:rPr>
              <a:t>＜確率分布関数＞</a:t>
            </a: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1" lang="en-US" altLang="ja-JP"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 name="Picture 4"/>
          <p:cNvPicPr>
            <a:picLocks noChangeAspect="1" noChangeArrowheads="1"/>
          </p:cNvPicPr>
          <p:nvPr/>
        </p:nvPicPr>
        <p:blipFill>
          <a:blip r:embed="rId3" cstate="print"/>
          <a:srcRect/>
          <a:stretch>
            <a:fillRect/>
          </a:stretch>
        </p:blipFill>
        <p:spPr bwMode="auto">
          <a:xfrm>
            <a:off x="1071538" y="2143116"/>
            <a:ext cx="3500463" cy="1013709"/>
          </a:xfrm>
          <a:prstGeom prst="rect">
            <a:avLst/>
          </a:prstGeom>
          <a:noFill/>
          <a:ln w="9525">
            <a:noFill/>
            <a:miter lim="800000"/>
            <a:headEnd/>
            <a:tailEnd/>
          </a:ln>
          <a:effectLst/>
        </p:spPr>
      </p:pic>
      <p:pic>
        <p:nvPicPr>
          <p:cNvPr id="14" name="Picture 7"/>
          <p:cNvPicPr>
            <a:picLocks noChangeAspect="1" noChangeArrowheads="1"/>
          </p:cNvPicPr>
          <p:nvPr/>
        </p:nvPicPr>
        <p:blipFill>
          <a:blip r:embed="rId4" cstate="print"/>
          <a:srcRect/>
          <a:stretch>
            <a:fillRect/>
          </a:stretch>
        </p:blipFill>
        <p:spPr bwMode="auto">
          <a:xfrm>
            <a:off x="1214414" y="5643578"/>
            <a:ext cx="5013558" cy="1040277"/>
          </a:xfrm>
          <a:prstGeom prst="rect">
            <a:avLst/>
          </a:prstGeom>
          <a:noFill/>
          <a:ln w="9525">
            <a:noFill/>
            <a:miter lim="800000"/>
            <a:headEnd/>
            <a:tailEnd/>
          </a:ln>
          <a:effectLst/>
        </p:spPr>
      </p:pic>
      <p:sp>
        <p:nvSpPr>
          <p:cNvPr id="15" name="テキスト ボックス 14"/>
          <p:cNvSpPr txBox="1"/>
          <p:nvPr/>
        </p:nvSpPr>
        <p:spPr>
          <a:xfrm>
            <a:off x="6715140" y="4786322"/>
            <a:ext cx="215334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t>○：</a:t>
            </a:r>
            <a:r>
              <a:rPr kumimoji="1" lang="en-US" altLang="ja-JP" dirty="0" smtClean="0"/>
              <a:t>parent solutions</a:t>
            </a:r>
            <a:endParaRPr kumimoji="1" lang="ja-JP"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85728"/>
            <a:ext cx="8229600" cy="1143000"/>
          </a:xfrm>
        </p:spPr>
        <p:txBody>
          <a:bodyPr>
            <a:normAutofit fontScale="90000"/>
          </a:bodyPr>
          <a:lstStyle/>
          <a:p>
            <a:r>
              <a:rPr lang="ja-JP" altLang="en-US" dirty="0" smtClean="0"/>
              <a:t>付録（</a:t>
            </a:r>
            <a:r>
              <a:rPr lang="en-US" altLang="ja-JP" dirty="0" smtClean="0"/>
              <a:t>BSA</a:t>
            </a:r>
            <a:r>
              <a:rPr lang="ja-JP" altLang="en-US" dirty="0" smtClean="0"/>
              <a:t>） </a:t>
            </a:r>
            <a:r>
              <a:rPr lang="en-US" altLang="ja-JP" dirty="0" smtClean="0"/>
              <a:t/>
            </a:r>
            <a:br>
              <a:rPr lang="en-US" altLang="ja-JP" dirty="0" smtClean="0"/>
            </a:br>
            <a:r>
              <a:rPr lang="en-US" altLang="ja-JP" dirty="0" smtClean="0"/>
              <a:t>Simulated Binary Crossover(2/2)</a:t>
            </a:r>
            <a:endParaRPr kumimoji="1" lang="ja-JP" altLang="en-US" dirty="0"/>
          </a:p>
        </p:txBody>
      </p:sp>
      <p:sp>
        <p:nvSpPr>
          <p:cNvPr id="4" name="コンテンツ プレースホルダ 2"/>
          <p:cNvSpPr>
            <a:spLocks noGrp="1"/>
          </p:cNvSpPr>
          <p:nvPr>
            <p:ph idx="1"/>
          </p:nvPr>
        </p:nvSpPr>
        <p:spPr>
          <a:xfrm>
            <a:off x="571472" y="1285860"/>
            <a:ext cx="7498080" cy="4800600"/>
          </a:xfrm>
        </p:spPr>
        <p:txBody>
          <a:bodyPr/>
          <a:lstStyle/>
          <a:p>
            <a:pPr>
              <a:buNone/>
            </a:pPr>
            <a:r>
              <a:rPr kumimoji="1" lang="ja-JP" altLang="en-US" dirty="0" smtClean="0"/>
              <a:t>＜子生成手順＞</a:t>
            </a:r>
            <a:endParaRPr kumimoji="1" lang="en-US" altLang="ja-JP" dirty="0" smtClean="0"/>
          </a:p>
          <a:p>
            <a:pPr>
              <a:buNone/>
            </a:pPr>
            <a:r>
              <a:rPr lang="ja-JP" altLang="en-US" dirty="0" smtClean="0"/>
              <a:t>①乱数</a:t>
            </a:r>
            <a:r>
              <a:rPr lang="en-US" altLang="ja-JP" dirty="0" err="1" smtClean="0"/>
              <a:t>ui</a:t>
            </a:r>
            <a:r>
              <a:rPr lang="ja-JP" altLang="en-US" dirty="0" smtClean="0"/>
              <a:t>の選択（</a:t>
            </a:r>
            <a:r>
              <a:rPr lang="en-US" altLang="ja-JP" dirty="0" smtClean="0"/>
              <a:t>0~1</a:t>
            </a:r>
            <a:r>
              <a:rPr lang="ja-JP" altLang="en-US" dirty="0" smtClean="0"/>
              <a:t>）</a:t>
            </a:r>
            <a:endParaRPr lang="en-US" altLang="ja-JP" dirty="0" smtClean="0"/>
          </a:p>
          <a:p>
            <a:pPr>
              <a:buNone/>
            </a:pPr>
            <a:endParaRPr kumimoji="1" lang="en-US" altLang="ja-JP" dirty="0" smtClean="0"/>
          </a:p>
          <a:p>
            <a:pPr>
              <a:buNone/>
            </a:pPr>
            <a:r>
              <a:rPr lang="ja-JP" altLang="en-US" dirty="0" smtClean="0"/>
              <a:t>②確率分布から</a:t>
            </a:r>
            <a:r>
              <a:rPr lang="en-US" altLang="ja-JP" dirty="0" err="1" smtClean="0"/>
              <a:t>β</a:t>
            </a:r>
            <a:r>
              <a:rPr lang="en-US" altLang="ja-JP" sz="2800" dirty="0" err="1" smtClean="0"/>
              <a:t>q</a:t>
            </a:r>
            <a:r>
              <a:rPr lang="en-US" altLang="ja-JP" sz="2400" dirty="0" err="1" smtClean="0"/>
              <a:t>i</a:t>
            </a:r>
            <a:r>
              <a:rPr lang="ja-JP" altLang="en-US" dirty="0" smtClean="0"/>
              <a:t>計算</a:t>
            </a:r>
            <a:endParaRPr lang="en-US" altLang="ja-JP" dirty="0" smtClean="0"/>
          </a:p>
          <a:p>
            <a:pPr>
              <a:buNone/>
            </a:pPr>
            <a:endParaRPr kumimoji="1" lang="en-US" altLang="ja-JP" dirty="0" smtClean="0"/>
          </a:p>
          <a:p>
            <a:pPr>
              <a:buNone/>
            </a:pPr>
            <a:endParaRPr lang="en-US" altLang="ja-JP" dirty="0" smtClean="0"/>
          </a:p>
          <a:p>
            <a:pPr>
              <a:buNone/>
            </a:pPr>
            <a:endParaRPr kumimoji="1" lang="en-US" altLang="ja-JP" dirty="0" smtClean="0"/>
          </a:p>
          <a:p>
            <a:pPr>
              <a:buNone/>
            </a:pPr>
            <a:r>
              <a:rPr lang="ja-JP" altLang="en-US" dirty="0" smtClean="0"/>
              <a:t>③子の計算</a:t>
            </a:r>
            <a:endParaRPr kumimoji="1" lang="ja-JP" altLang="en-US" dirty="0"/>
          </a:p>
        </p:txBody>
      </p:sp>
      <p:pic>
        <p:nvPicPr>
          <p:cNvPr id="5" name="Picture 3"/>
          <p:cNvPicPr>
            <a:picLocks noChangeAspect="1" noChangeArrowheads="1"/>
          </p:cNvPicPr>
          <p:nvPr/>
        </p:nvPicPr>
        <p:blipFill>
          <a:blip r:embed="rId2" cstate="print"/>
          <a:srcRect/>
          <a:stretch>
            <a:fillRect/>
          </a:stretch>
        </p:blipFill>
        <p:spPr bwMode="auto">
          <a:xfrm>
            <a:off x="928662" y="3286124"/>
            <a:ext cx="4714908" cy="1236226"/>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1000100" y="5214950"/>
            <a:ext cx="5700752" cy="114300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付録（</a:t>
            </a:r>
            <a:r>
              <a:rPr kumimoji="1" lang="en-US" altLang="ja-JP" dirty="0" smtClean="0"/>
              <a:t>BSA</a:t>
            </a:r>
            <a:r>
              <a:rPr kumimoji="1" lang="ja-JP" altLang="en-US" dirty="0" smtClean="0"/>
              <a:t>）</a:t>
            </a:r>
            <a:r>
              <a:rPr kumimoji="1" lang="en-US" altLang="ja-JP" dirty="0" smtClean="0"/>
              <a:t/>
            </a:r>
            <a:br>
              <a:rPr kumimoji="1" lang="en-US" altLang="ja-JP" dirty="0" smtClean="0"/>
            </a:br>
            <a:r>
              <a:rPr lang="en-US" altLang="ja-JP" dirty="0" smtClean="0"/>
              <a:t>Polynomial mutation</a:t>
            </a:r>
            <a:r>
              <a:rPr lang="ja-JP" altLang="en-US" sz="3100" dirty="0" smtClean="0"/>
              <a:t>（突然変異手法）</a:t>
            </a:r>
            <a:endParaRPr kumimoji="1" lang="ja-JP" altLang="en-US" dirty="0"/>
          </a:p>
        </p:txBody>
      </p:sp>
      <p:sp>
        <p:nvSpPr>
          <p:cNvPr id="3" name="コンテンツ プレースホルダ 2"/>
          <p:cNvSpPr>
            <a:spLocks noGrp="1"/>
          </p:cNvSpPr>
          <p:nvPr>
            <p:ph idx="1"/>
          </p:nvPr>
        </p:nvSpPr>
        <p:spPr/>
        <p:txBody>
          <a:bodyPr/>
          <a:lstStyle/>
          <a:p>
            <a:pPr>
              <a:buNone/>
            </a:pPr>
            <a:r>
              <a:rPr lang="ja-JP" altLang="en-US" dirty="0" smtClean="0"/>
              <a:t>＜確率分布式＞</a:t>
            </a:r>
            <a:endParaRPr lang="en-US" altLang="ja-JP" dirty="0" smtClean="0"/>
          </a:p>
          <a:p>
            <a:pPr>
              <a:buNone/>
            </a:pPr>
            <a:r>
              <a:rPr lang="pt-BR" dirty="0" smtClean="0"/>
              <a:t>P( d )=0.5( h </a:t>
            </a:r>
            <a:r>
              <a:rPr lang="pt-BR" baseline="-25000" dirty="0" smtClean="0"/>
              <a:t>m </a:t>
            </a:r>
            <a:r>
              <a:rPr lang="pt-BR" dirty="0" smtClean="0"/>
              <a:t>+1)(1 - | d | ) </a:t>
            </a:r>
            <a:r>
              <a:rPr lang="pt-BR" baseline="30000" dirty="0" smtClean="0"/>
              <a:t>h </a:t>
            </a:r>
            <a:r>
              <a:rPr lang="pt-BR" baseline="-25000" dirty="0" smtClean="0"/>
              <a:t>m</a:t>
            </a:r>
          </a:p>
          <a:p>
            <a:pPr>
              <a:buNone/>
            </a:pPr>
            <a:endParaRPr lang="en-US" altLang="ja-JP" dirty="0" smtClean="0"/>
          </a:p>
          <a:p>
            <a:pPr>
              <a:buNone/>
            </a:pPr>
            <a:r>
              <a:rPr lang="ja-JP" altLang="en-US" dirty="0" smtClean="0"/>
              <a:t>＜パラメータ</a:t>
            </a:r>
            <a:r>
              <a:rPr lang="en-US" altLang="ja-JP" dirty="0" err="1" smtClean="0"/>
              <a:t>δi</a:t>
            </a:r>
            <a:r>
              <a:rPr lang="ja-JP" altLang="en-US" dirty="0" smtClean="0"/>
              <a:t>＞</a:t>
            </a:r>
            <a:endParaRPr lang="en-US" altLang="ja-JP" dirty="0" smtClean="0"/>
          </a:p>
          <a:p>
            <a:pPr>
              <a:buNone/>
            </a:pPr>
            <a:endParaRPr lang="en-US" altLang="ja-JP" dirty="0" smtClean="0"/>
          </a:p>
          <a:p>
            <a:pPr>
              <a:buNone/>
            </a:pPr>
            <a:endParaRPr lang="en-US" altLang="ja-JP" dirty="0" smtClean="0"/>
          </a:p>
          <a:p>
            <a:pPr>
              <a:buNone/>
            </a:pPr>
            <a:endParaRPr lang="en-US" altLang="ja-JP" dirty="0" smtClean="0"/>
          </a:p>
          <a:p>
            <a:pPr>
              <a:buNone/>
            </a:pPr>
            <a:r>
              <a:rPr lang="ja-JP" altLang="en-US" dirty="0" smtClean="0"/>
              <a:t>＜突然変異式＞</a:t>
            </a:r>
            <a:endParaRPr lang="en-US" altLang="ja-JP" dirty="0" smtClean="0"/>
          </a:p>
        </p:txBody>
      </p:sp>
      <p:pic>
        <p:nvPicPr>
          <p:cNvPr id="43012" name="Picture 4" descr="C:\Users\zma\Desktop\eq_mutation.gif"/>
          <p:cNvPicPr>
            <a:picLocks noChangeAspect="1" noChangeArrowheads="1"/>
          </p:cNvPicPr>
          <p:nvPr/>
        </p:nvPicPr>
        <p:blipFill>
          <a:blip r:embed="rId2" cstate="print"/>
          <a:srcRect/>
          <a:stretch>
            <a:fillRect/>
          </a:stretch>
        </p:blipFill>
        <p:spPr bwMode="auto">
          <a:xfrm>
            <a:off x="642910" y="5929330"/>
            <a:ext cx="4114829" cy="428628"/>
          </a:xfrm>
          <a:prstGeom prst="rect">
            <a:avLst/>
          </a:prstGeom>
          <a:noFill/>
        </p:spPr>
      </p:pic>
      <p:pic>
        <p:nvPicPr>
          <p:cNvPr id="43019" name="Picture 11" descr="C:\Users\zma\Desktop\delta.gif"/>
          <p:cNvPicPr>
            <a:picLocks noChangeAspect="1" noChangeArrowheads="1"/>
          </p:cNvPicPr>
          <p:nvPr/>
        </p:nvPicPr>
        <p:blipFill>
          <a:blip r:embed="rId3" cstate="print"/>
          <a:srcRect/>
          <a:stretch>
            <a:fillRect/>
          </a:stretch>
        </p:blipFill>
        <p:spPr bwMode="auto">
          <a:xfrm>
            <a:off x="571472" y="3857628"/>
            <a:ext cx="5429289" cy="101196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214290"/>
            <a:ext cx="8229600" cy="1143000"/>
          </a:xfrm>
        </p:spPr>
        <p:txBody>
          <a:bodyPr>
            <a:normAutofit fontScale="90000"/>
          </a:bodyPr>
          <a:lstStyle/>
          <a:p>
            <a:r>
              <a:rPr kumimoji="1" lang="en-US" altLang="ja-JP" dirty="0" smtClean="0"/>
              <a:t>Compromise </a:t>
            </a:r>
            <a:r>
              <a:rPr kumimoji="1" lang="en-US" altLang="ja-JP" dirty="0" err="1" smtClean="0"/>
              <a:t>Programing</a:t>
            </a:r>
            <a:r>
              <a:rPr kumimoji="1" lang="en-US" altLang="ja-JP" dirty="0" smtClean="0"/>
              <a:t> Approach</a:t>
            </a:r>
            <a:br>
              <a:rPr kumimoji="1" lang="en-US" altLang="ja-JP" dirty="0" smtClean="0"/>
            </a:br>
            <a:r>
              <a:rPr kumimoji="1" lang="en-US" altLang="ja-JP" dirty="0" smtClean="0"/>
              <a:t>[Yu, 1973; </a:t>
            </a:r>
            <a:r>
              <a:rPr kumimoji="1" lang="en-US" altLang="ja-JP" dirty="0" err="1" smtClean="0"/>
              <a:t>Zeleny</a:t>
            </a:r>
            <a:r>
              <a:rPr kumimoji="1" lang="en-US" altLang="ja-JP" dirty="0" smtClean="0"/>
              <a:t>, 1973]</a:t>
            </a:r>
            <a:endParaRPr kumimoji="1" lang="ja-JP" altLang="en-US" dirty="0"/>
          </a:p>
        </p:txBody>
      </p:sp>
      <p:sp>
        <p:nvSpPr>
          <p:cNvPr id="3" name="コンテンツ プレースホルダ 2"/>
          <p:cNvSpPr>
            <a:spLocks noGrp="1"/>
          </p:cNvSpPr>
          <p:nvPr>
            <p:ph idx="1"/>
          </p:nvPr>
        </p:nvSpPr>
        <p:spPr>
          <a:xfrm>
            <a:off x="357158" y="1428736"/>
            <a:ext cx="8229600" cy="5429264"/>
          </a:xfrm>
        </p:spPr>
        <p:txBody>
          <a:bodyPr>
            <a:normAutofit lnSpcReduction="10000"/>
          </a:bodyPr>
          <a:lstStyle/>
          <a:p>
            <a:r>
              <a:rPr kumimoji="1" lang="ja-JP" altLang="en-US" dirty="0" smtClean="0"/>
              <a:t>最も古典的な手法</a:t>
            </a:r>
            <a:endParaRPr lang="en-US" altLang="ja-JP" dirty="0" smtClean="0"/>
          </a:p>
          <a:p>
            <a:pPr>
              <a:buNone/>
            </a:pPr>
            <a:r>
              <a:rPr lang="ja-JP" altLang="en-US" dirty="0" smtClean="0"/>
              <a:t>例題：</a:t>
            </a:r>
            <a:r>
              <a:rPr lang="en-US" altLang="ja-JP" dirty="0" smtClean="0"/>
              <a:t>2</a:t>
            </a:r>
            <a:r>
              <a:rPr lang="ja-JP" altLang="en-US" dirty="0" smtClean="0"/>
              <a:t>目的最小化問題</a:t>
            </a:r>
            <a:endParaRPr lang="en-US" altLang="ja-JP" dirty="0" smtClean="0"/>
          </a:p>
          <a:p>
            <a:pPr>
              <a:buNone/>
            </a:pPr>
            <a:endParaRPr lang="en-US" altLang="ja-JP" dirty="0" smtClean="0"/>
          </a:p>
          <a:p>
            <a:pPr>
              <a:buNone/>
            </a:pPr>
            <a:r>
              <a:rPr lang="ja-JP" altLang="en-US" dirty="0" smtClean="0"/>
              <a:t>＜手法＞</a:t>
            </a:r>
            <a:endParaRPr lang="en-US" altLang="ja-JP" dirty="0" smtClean="0"/>
          </a:p>
          <a:p>
            <a:pPr>
              <a:buNone/>
            </a:pPr>
            <a:r>
              <a:rPr kumimoji="1" lang="ja-JP" altLang="en-US" dirty="0" smtClean="0"/>
              <a:t>・基準点</a:t>
            </a:r>
            <a:r>
              <a:rPr kumimoji="1" lang="en-US" altLang="ja-JP" dirty="0" smtClean="0"/>
              <a:t>Z</a:t>
            </a:r>
            <a:r>
              <a:rPr kumimoji="1" lang="ja-JP" altLang="en-US" dirty="0" smtClean="0"/>
              <a:t>を決定</a:t>
            </a:r>
            <a:endParaRPr kumimoji="1" lang="en-US" altLang="ja-JP" dirty="0" smtClean="0"/>
          </a:p>
          <a:p>
            <a:pPr>
              <a:buNone/>
            </a:pPr>
            <a:r>
              <a:rPr kumimoji="1" lang="ja-JP" altLang="en-US" dirty="0" smtClean="0"/>
              <a:t>  （</a:t>
            </a:r>
            <a:r>
              <a:rPr kumimoji="1" lang="en-US" altLang="ja-JP" dirty="0" smtClean="0"/>
              <a:t>Reference Point</a:t>
            </a:r>
            <a:r>
              <a:rPr kumimoji="1" lang="ja-JP" altLang="en-US" dirty="0" smtClean="0"/>
              <a:t>）</a:t>
            </a:r>
            <a:endParaRPr kumimoji="1" lang="en-US" altLang="ja-JP" dirty="0" smtClean="0"/>
          </a:p>
          <a:p>
            <a:pPr>
              <a:buNone/>
            </a:pPr>
            <a:r>
              <a:rPr lang="ja-JP" altLang="en-US" dirty="0" smtClean="0"/>
              <a:t>・点</a:t>
            </a:r>
            <a:r>
              <a:rPr lang="en-US" altLang="ja-JP" dirty="0" smtClean="0"/>
              <a:t>Z</a:t>
            </a:r>
            <a:r>
              <a:rPr lang="ja-JP" altLang="en-US" dirty="0" smtClean="0"/>
              <a:t>からのユークリッド距離が</a:t>
            </a:r>
            <a:endParaRPr lang="en-US" altLang="ja-JP" dirty="0" smtClean="0"/>
          </a:p>
          <a:p>
            <a:pPr>
              <a:buNone/>
            </a:pPr>
            <a:r>
              <a:rPr kumimoji="1" lang="ja-JP" altLang="en-US" dirty="0" smtClean="0"/>
              <a:t>一番近い解を選択</a:t>
            </a:r>
            <a:endParaRPr kumimoji="1" lang="en-US" altLang="ja-JP" dirty="0" smtClean="0"/>
          </a:p>
          <a:p>
            <a:pPr>
              <a:buNone/>
            </a:pPr>
            <a:endParaRPr lang="en-US" altLang="ja-JP" dirty="0" smtClean="0"/>
          </a:p>
          <a:p>
            <a:pPr>
              <a:buNone/>
            </a:pPr>
            <a:endParaRPr kumimoji="1" lang="en-US" altLang="ja-JP" dirty="0" smtClean="0"/>
          </a:p>
          <a:p>
            <a:pPr>
              <a:buNone/>
            </a:pPr>
            <a:r>
              <a:rPr lang="ja-JP" altLang="en-US" dirty="0" smtClean="0"/>
              <a:t>　　　　　　　</a:t>
            </a:r>
            <a:endParaRPr lang="en-US" altLang="ja-JP" dirty="0" smtClean="0"/>
          </a:p>
          <a:p>
            <a:pPr>
              <a:buNone/>
            </a:pPr>
            <a:r>
              <a:rPr kumimoji="1" lang="ja-JP" altLang="en-US" dirty="0" smtClean="0"/>
              <a:t>　　　　　　　　　　　　　　　　</a:t>
            </a:r>
            <a:r>
              <a:rPr kumimoji="1" lang="en-US" altLang="ja-JP" sz="2000" i="1" dirty="0" smtClean="0"/>
              <a:t>S</a:t>
            </a:r>
            <a:r>
              <a:rPr lang="ja-JP" altLang="en-US" sz="2000" i="1" dirty="0" smtClean="0"/>
              <a:t>　</a:t>
            </a:r>
            <a:r>
              <a:rPr lang="ja-JP" altLang="en-US" sz="2000" dirty="0" smtClean="0"/>
              <a:t>：　全体の探索空間</a:t>
            </a:r>
            <a:endParaRPr kumimoji="1" lang="en-US" altLang="ja-JP" i="1" dirty="0" smtClean="0"/>
          </a:p>
          <a:p>
            <a:endParaRPr kumimoji="1" lang="ja-JP" altLang="en-US" dirty="0"/>
          </a:p>
        </p:txBody>
      </p:sp>
      <p:pic>
        <p:nvPicPr>
          <p:cNvPr id="1026" name="Picture 2"/>
          <p:cNvPicPr>
            <a:picLocks noChangeAspect="1" noChangeArrowheads="1"/>
          </p:cNvPicPr>
          <p:nvPr/>
        </p:nvPicPr>
        <p:blipFill>
          <a:blip r:embed="rId2" cstate="print"/>
          <a:srcRect/>
          <a:stretch>
            <a:fillRect/>
          </a:stretch>
        </p:blipFill>
        <p:spPr bwMode="auto">
          <a:xfrm>
            <a:off x="4840263" y="1643050"/>
            <a:ext cx="4303737" cy="27166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28992" y="4857760"/>
            <a:ext cx="5510196" cy="1071570"/>
          </a:xfrm>
          <a:prstGeom prst="rect">
            <a:avLst/>
          </a:prstGeom>
          <a:noFill/>
          <a:ln w="38100">
            <a:solidFill>
              <a:srgbClr val="92D050"/>
            </a:solidFill>
            <a:miter lim="800000"/>
            <a:headEnd/>
            <a:tailEnd/>
          </a:ln>
          <a:effectLst/>
        </p:spPr>
      </p:pic>
      <p:sp>
        <p:nvSpPr>
          <p:cNvPr id="6" name="ドーナツ 5"/>
          <p:cNvSpPr/>
          <p:nvPr/>
        </p:nvSpPr>
        <p:spPr>
          <a:xfrm>
            <a:off x="5643570" y="3357562"/>
            <a:ext cx="500066" cy="500066"/>
          </a:xfrm>
          <a:prstGeom prst="donut">
            <a:avLst>
              <a:gd name="adj" fmla="val 7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 name="直線矢印コネクタ 7"/>
          <p:cNvCxnSpPr>
            <a:endCxn id="6" idx="2"/>
          </p:cNvCxnSpPr>
          <p:nvPr/>
        </p:nvCxnSpPr>
        <p:spPr>
          <a:xfrm flipV="1">
            <a:off x="3357554" y="3607595"/>
            <a:ext cx="2286016" cy="178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cstate="print"/>
          <a:srcRect/>
          <a:stretch>
            <a:fillRect/>
          </a:stretch>
        </p:blipFill>
        <p:spPr bwMode="auto">
          <a:xfrm>
            <a:off x="0" y="3873689"/>
            <a:ext cx="6227466" cy="2984311"/>
          </a:xfrm>
          <a:prstGeom prst="rect">
            <a:avLst/>
          </a:prstGeom>
          <a:noFill/>
          <a:ln w="9525">
            <a:noFill/>
            <a:miter lim="800000"/>
            <a:headEnd/>
            <a:tailEnd/>
          </a:ln>
          <a:effectLst/>
        </p:spPr>
      </p:pic>
      <p:sp>
        <p:nvSpPr>
          <p:cNvPr id="22" name="角丸四角形吹き出し 21"/>
          <p:cNvSpPr/>
          <p:nvPr/>
        </p:nvSpPr>
        <p:spPr>
          <a:xfrm>
            <a:off x="5286380" y="2500306"/>
            <a:ext cx="3571900" cy="3929090"/>
          </a:xfrm>
          <a:prstGeom prst="wedgeRoundRectCallout">
            <a:avLst>
              <a:gd name="adj1" fmla="val -64044"/>
              <a:gd name="adj2" fmla="val -4388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428596" y="214290"/>
            <a:ext cx="8229600" cy="1143000"/>
          </a:xfrm>
        </p:spPr>
        <p:txBody>
          <a:bodyPr>
            <a:normAutofit fontScale="90000"/>
          </a:bodyPr>
          <a:lstStyle/>
          <a:p>
            <a:r>
              <a:rPr kumimoji="1" lang="en-US" altLang="ja-JP" dirty="0" smtClean="0"/>
              <a:t>Marginal Rate of Substitution Approach</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lstStyle/>
          <a:p>
            <a:pPr>
              <a:buNone/>
            </a:pPr>
            <a:r>
              <a:rPr lang="en-US" altLang="ja-JP" dirty="0" smtClean="0"/>
              <a:t>&lt;</a:t>
            </a:r>
            <a:r>
              <a:rPr lang="ja-JP" altLang="en-US" dirty="0" smtClean="0">
                <a:solidFill>
                  <a:schemeClr val="accent4">
                    <a:lumMod val="75000"/>
                  </a:schemeClr>
                </a:solidFill>
              </a:rPr>
              <a:t>先行研究</a:t>
            </a:r>
            <a:r>
              <a:rPr lang="en-US" altLang="ja-JP" dirty="0" smtClean="0"/>
              <a:t>&gt;</a:t>
            </a:r>
          </a:p>
          <a:p>
            <a:pPr>
              <a:buNone/>
            </a:pPr>
            <a:r>
              <a:rPr lang="en-US" altLang="ja-JP" dirty="0" smtClean="0"/>
              <a:t>Marginal Rate of Substitution(MRS) [Miettinen,1999]</a:t>
            </a:r>
            <a:endParaRPr lang="en-US" altLang="ja-JP" sz="2400" dirty="0" smtClean="0"/>
          </a:p>
          <a:p>
            <a:pPr>
              <a:buNone/>
            </a:pPr>
            <a:r>
              <a:rPr lang="ja-JP" altLang="en-US" dirty="0" smtClean="0"/>
              <a:t>手法　：</a:t>
            </a:r>
            <a:endParaRPr lang="en-US" altLang="ja-JP" dirty="0" smtClean="0"/>
          </a:p>
          <a:p>
            <a:pPr>
              <a:buNone/>
            </a:pPr>
            <a:r>
              <a:rPr lang="en-US" altLang="ja-JP" dirty="0" smtClean="0"/>
              <a:t>&lt;</a:t>
            </a:r>
            <a:r>
              <a:rPr lang="ja-JP" altLang="en-US" dirty="0" smtClean="0">
                <a:solidFill>
                  <a:schemeClr val="accent4">
                    <a:lumMod val="75000"/>
                  </a:schemeClr>
                </a:solidFill>
              </a:rPr>
              <a:t>応用</a:t>
            </a:r>
            <a:r>
              <a:rPr lang="en-US" altLang="ja-JP" dirty="0" smtClean="0"/>
              <a:t>&gt;</a:t>
            </a:r>
          </a:p>
          <a:p>
            <a:pPr>
              <a:buNone/>
            </a:pPr>
            <a:r>
              <a:rPr kumimoji="1" lang="en-US" altLang="ja-JP" sz="2400" dirty="0" smtClean="0"/>
              <a:t>MRS</a:t>
            </a:r>
            <a:r>
              <a:rPr kumimoji="1" lang="ja-JP" altLang="en-US" sz="2400" dirty="0" smtClean="0"/>
              <a:t>値が一番大きい値の解を選出　</a:t>
            </a:r>
            <a:r>
              <a:rPr kumimoji="1" lang="ja-JP" altLang="en-US" dirty="0" smtClean="0"/>
              <a:t>　　　　　　　　　</a:t>
            </a:r>
            <a:r>
              <a:rPr lang="ja-JP" altLang="en-US" sz="2000" dirty="0" smtClean="0"/>
              <a:t>　</a:t>
            </a:r>
            <a:r>
              <a:rPr kumimoji="1" lang="en-US" altLang="ja-JP" dirty="0" smtClean="0"/>
              <a:t>  </a:t>
            </a:r>
          </a:p>
          <a:p>
            <a:pPr>
              <a:buNone/>
            </a:pPr>
            <a:r>
              <a:rPr lang="ja-JP" altLang="en-US" dirty="0" smtClean="0"/>
              <a:t>　</a:t>
            </a:r>
            <a:endParaRPr kumimoji="1" lang="en-US" altLang="ja-JP" dirty="0" smtClean="0"/>
          </a:p>
          <a:p>
            <a:pPr>
              <a:buNone/>
            </a:pPr>
            <a:endParaRPr kumimoji="1" lang="en-US" altLang="ja-JP" dirty="0" smtClean="0"/>
          </a:p>
        </p:txBody>
      </p:sp>
      <p:graphicFrame>
        <p:nvGraphicFramePr>
          <p:cNvPr id="5" name="オブジェクト 4"/>
          <p:cNvGraphicFramePr>
            <a:graphicFrameLocks noChangeAspect="1"/>
          </p:cNvGraphicFramePr>
          <p:nvPr/>
        </p:nvGraphicFramePr>
        <p:xfrm>
          <a:off x="1643042" y="2285992"/>
          <a:ext cx="1714512" cy="738193"/>
        </p:xfrm>
        <a:graphic>
          <a:graphicData uri="http://schemas.openxmlformats.org/presentationml/2006/ole">
            <p:oleObj spid="_x0000_s4097" name="数式" r:id="rId5" imgW="914400" imgH="393480" progId="Equation.3">
              <p:embed/>
            </p:oleObj>
          </a:graphicData>
        </a:graphic>
      </p:graphicFrame>
      <p:grpSp>
        <p:nvGrpSpPr>
          <p:cNvPr id="6" name="グループ化 5"/>
          <p:cNvGrpSpPr/>
          <p:nvPr/>
        </p:nvGrpSpPr>
        <p:grpSpPr>
          <a:xfrm>
            <a:off x="5786446" y="2571744"/>
            <a:ext cx="2829266" cy="2726786"/>
            <a:chOff x="1000100" y="2285992"/>
            <a:chExt cx="2829266" cy="2726786"/>
          </a:xfrm>
        </p:grpSpPr>
        <p:cxnSp>
          <p:nvCxnSpPr>
            <p:cNvPr id="7" name="直線矢印コネクタ 6"/>
            <p:cNvCxnSpPr/>
            <p:nvPr/>
          </p:nvCxnSpPr>
          <p:spPr>
            <a:xfrm rot="5400000" flipH="1" flipV="1">
              <a:off x="285720" y="3500438"/>
              <a:ext cx="214314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直線矢印コネクタ 7"/>
            <p:cNvCxnSpPr/>
            <p:nvPr/>
          </p:nvCxnSpPr>
          <p:spPr>
            <a:xfrm>
              <a:off x="1357290" y="4572008"/>
              <a:ext cx="228601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フリーフォーム 8"/>
            <p:cNvSpPr/>
            <p:nvPr/>
          </p:nvSpPr>
          <p:spPr>
            <a:xfrm>
              <a:off x="2071670" y="2428868"/>
              <a:ext cx="1534878" cy="1679808"/>
            </a:xfrm>
            <a:custGeom>
              <a:avLst/>
              <a:gdLst>
                <a:gd name="connsiteX0" fmla="*/ 0 w 1606732"/>
                <a:gd name="connsiteY0" fmla="*/ 0 h 1698171"/>
                <a:gd name="connsiteX1" fmla="*/ 156755 w 1606732"/>
                <a:gd name="connsiteY1" fmla="*/ 744583 h 1698171"/>
                <a:gd name="connsiteX2" fmla="*/ 587829 w 1606732"/>
                <a:gd name="connsiteY2" fmla="*/ 1136468 h 1698171"/>
                <a:gd name="connsiteX3" fmla="*/ 953589 w 1606732"/>
                <a:gd name="connsiteY3" fmla="*/ 1541417 h 1698171"/>
                <a:gd name="connsiteX4" fmla="*/ 1593669 w 1606732"/>
                <a:gd name="connsiteY4" fmla="*/ 1658983 h 1698171"/>
                <a:gd name="connsiteX5" fmla="*/ 1593669 w 1606732"/>
                <a:gd name="connsiteY5" fmla="*/ 1658983 h 1698171"/>
                <a:gd name="connsiteX6" fmla="*/ 1606732 w 1606732"/>
                <a:gd name="connsiteY6" fmla="*/ 1698171 h 16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6732" h="1698171">
                  <a:moveTo>
                    <a:pt x="0" y="0"/>
                  </a:moveTo>
                  <a:cubicBezTo>
                    <a:pt x="29392" y="277586"/>
                    <a:pt x="58784" y="555172"/>
                    <a:pt x="156755" y="744583"/>
                  </a:cubicBezTo>
                  <a:cubicBezTo>
                    <a:pt x="254726" y="933994"/>
                    <a:pt x="455023" y="1003662"/>
                    <a:pt x="587829" y="1136468"/>
                  </a:cubicBezTo>
                  <a:cubicBezTo>
                    <a:pt x="720635" y="1269274"/>
                    <a:pt x="785949" y="1454331"/>
                    <a:pt x="953589" y="1541417"/>
                  </a:cubicBezTo>
                  <a:cubicBezTo>
                    <a:pt x="1121229" y="1628503"/>
                    <a:pt x="1593669" y="1658983"/>
                    <a:pt x="1593669" y="1658983"/>
                  </a:cubicBezTo>
                  <a:lnTo>
                    <a:pt x="1593669" y="1658983"/>
                  </a:lnTo>
                  <a:lnTo>
                    <a:pt x="1606732" y="1698171"/>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 name="円/楕円 9"/>
            <p:cNvSpPr/>
            <p:nvPr/>
          </p:nvSpPr>
          <p:spPr>
            <a:xfrm>
              <a:off x="2071670"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2786050" y="378619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214546" y="2786058"/>
              <a:ext cx="875561" cy="369332"/>
            </a:xfrm>
            <a:prstGeom prst="rect">
              <a:avLst/>
            </a:prstGeom>
            <a:noFill/>
          </p:spPr>
          <p:txBody>
            <a:bodyPr wrap="none" rtlCol="0">
              <a:spAutoFit/>
            </a:bodyPr>
            <a:lstStyle/>
            <a:p>
              <a:r>
                <a:rPr kumimoji="1" lang="en-US" altLang="ja-JP" b="1" dirty="0" smtClean="0">
                  <a:solidFill>
                    <a:srgbClr val="FF0000"/>
                  </a:solidFill>
                </a:rPr>
                <a:t>A</a:t>
              </a:r>
              <a:r>
                <a:rPr kumimoji="1" lang="en-US" altLang="ja-JP" dirty="0" smtClean="0"/>
                <a:t>(10,5)</a:t>
              </a:r>
              <a:endParaRPr kumimoji="1" lang="ja-JP" altLang="en-US" dirty="0"/>
            </a:p>
          </p:txBody>
        </p:sp>
        <p:sp>
          <p:nvSpPr>
            <p:cNvPr id="13" name="テキスト ボックス 12"/>
            <p:cNvSpPr txBox="1"/>
            <p:nvPr/>
          </p:nvSpPr>
          <p:spPr>
            <a:xfrm>
              <a:off x="2928926" y="3571876"/>
              <a:ext cx="784189" cy="369332"/>
            </a:xfrm>
            <a:prstGeom prst="rect">
              <a:avLst/>
            </a:prstGeom>
            <a:noFill/>
          </p:spPr>
          <p:txBody>
            <a:bodyPr wrap="none" rtlCol="0">
              <a:spAutoFit/>
            </a:bodyPr>
            <a:lstStyle/>
            <a:p>
              <a:r>
                <a:rPr lang="en-US" altLang="ja-JP" dirty="0" smtClean="0"/>
                <a:t>B(5,8)</a:t>
              </a:r>
              <a:endParaRPr kumimoji="1" lang="ja-JP" altLang="en-US" dirty="0"/>
            </a:p>
          </p:txBody>
        </p:sp>
        <p:cxnSp>
          <p:nvCxnSpPr>
            <p:cNvPr id="14" name="直線矢印コネクタ 13"/>
            <p:cNvCxnSpPr>
              <a:stCxn id="10" idx="4"/>
            </p:cNvCxnSpPr>
            <p:nvPr/>
          </p:nvCxnSpPr>
          <p:spPr>
            <a:xfrm rot="5400000">
              <a:off x="1750199" y="3464719"/>
              <a:ext cx="78581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直線矢印コネクタ 14"/>
            <p:cNvCxnSpPr>
              <a:endCxn id="11" idx="2"/>
            </p:cNvCxnSpPr>
            <p:nvPr/>
          </p:nvCxnSpPr>
          <p:spPr>
            <a:xfrm>
              <a:off x="2143108" y="3857628"/>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テキスト ボックス 15"/>
            <p:cNvSpPr txBox="1"/>
            <p:nvPr/>
          </p:nvSpPr>
          <p:spPr>
            <a:xfrm>
              <a:off x="1428728" y="3286124"/>
              <a:ext cx="785818" cy="369332"/>
            </a:xfrm>
            <a:prstGeom prst="rect">
              <a:avLst/>
            </a:prstGeom>
            <a:noFill/>
          </p:spPr>
          <p:txBody>
            <a:bodyPr wrap="square" rtlCol="0">
              <a:spAutoFit/>
            </a:bodyPr>
            <a:lstStyle/>
            <a:p>
              <a:r>
                <a:rPr lang="en-US" altLang="ja-JP" dirty="0" err="1" smtClean="0"/>
                <a:t>Δy</a:t>
              </a:r>
              <a:r>
                <a:rPr lang="en-US" altLang="ja-JP" dirty="0" smtClean="0"/>
                <a:t>=-5</a:t>
              </a:r>
              <a:endParaRPr kumimoji="1" lang="ja-JP" altLang="en-US" dirty="0"/>
            </a:p>
          </p:txBody>
        </p:sp>
        <p:sp>
          <p:nvSpPr>
            <p:cNvPr id="17" name="テキスト ボックス 16"/>
            <p:cNvSpPr txBox="1"/>
            <p:nvPr/>
          </p:nvSpPr>
          <p:spPr>
            <a:xfrm>
              <a:off x="2071670" y="3929066"/>
              <a:ext cx="785818" cy="369332"/>
            </a:xfrm>
            <a:prstGeom prst="rect">
              <a:avLst/>
            </a:prstGeom>
            <a:noFill/>
          </p:spPr>
          <p:txBody>
            <a:bodyPr wrap="square" rtlCol="0">
              <a:spAutoFit/>
            </a:bodyPr>
            <a:lstStyle/>
            <a:p>
              <a:r>
                <a:rPr lang="en-US" altLang="ja-JP" dirty="0" err="1" smtClean="0"/>
                <a:t>Δx</a:t>
              </a:r>
              <a:r>
                <a:rPr lang="en-US" altLang="ja-JP" dirty="0" smtClean="0"/>
                <a:t>=3</a:t>
              </a:r>
              <a:endParaRPr kumimoji="1" lang="ja-JP" altLang="en-US" dirty="0"/>
            </a:p>
          </p:txBody>
        </p:sp>
        <p:sp>
          <p:nvSpPr>
            <p:cNvPr id="18" name="テキスト ボックス 17"/>
            <p:cNvSpPr txBox="1"/>
            <p:nvPr/>
          </p:nvSpPr>
          <p:spPr>
            <a:xfrm>
              <a:off x="3500430" y="4643446"/>
              <a:ext cx="328936" cy="369332"/>
            </a:xfrm>
            <a:prstGeom prst="rect">
              <a:avLst/>
            </a:prstGeom>
            <a:noFill/>
          </p:spPr>
          <p:txBody>
            <a:bodyPr wrap="none" rtlCol="0">
              <a:spAutoFit/>
            </a:bodyPr>
            <a:lstStyle/>
            <a:p>
              <a:r>
                <a:rPr kumimoji="1" lang="en-US" altLang="ja-JP" dirty="0" smtClean="0"/>
                <a:t>f1</a:t>
              </a:r>
              <a:endParaRPr kumimoji="1" lang="ja-JP" altLang="en-US" dirty="0"/>
            </a:p>
          </p:txBody>
        </p:sp>
        <p:sp>
          <p:nvSpPr>
            <p:cNvPr id="19" name="テキスト ボックス 18"/>
            <p:cNvSpPr txBox="1"/>
            <p:nvPr/>
          </p:nvSpPr>
          <p:spPr>
            <a:xfrm>
              <a:off x="1000100" y="2285992"/>
              <a:ext cx="369012" cy="369332"/>
            </a:xfrm>
            <a:prstGeom prst="rect">
              <a:avLst/>
            </a:prstGeom>
            <a:noFill/>
          </p:spPr>
          <p:txBody>
            <a:bodyPr wrap="none" rtlCol="0">
              <a:spAutoFit/>
            </a:bodyPr>
            <a:lstStyle/>
            <a:p>
              <a:r>
                <a:rPr kumimoji="1" lang="en-US" altLang="ja-JP" dirty="0" smtClean="0"/>
                <a:t>f2</a:t>
              </a:r>
              <a:endParaRPr kumimoji="1" lang="ja-JP" altLang="en-US" dirty="0"/>
            </a:p>
          </p:txBody>
        </p:sp>
      </p:grpSp>
      <p:graphicFrame>
        <p:nvGraphicFramePr>
          <p:cNvPr id="20" name="オブジェクト 19"/>
          <p:cNvGraphicFramePr>
            <a:graphicFrameLocks noChangeAspect="1"/>
          </p:cNvGraphicFramePr>
          <p:nvPr/>
        </p:nvGraphicFramePr>
        <p:xfrm>
          <a:off x="6929454" y="5572140"/>
          <a:ext cx="1357322" cy="765036"/>
        </p:xfrm>
        <a:graphic>
          <a:graphicData uri="http://schemas.openxmlformats.org/presentationml/2006/ole">
            <p:oleObj spid="_x0000_s4098" name="数式" r:id="rId6" imgW="698400" imgH="393480" progId="Equation.3">
              <p:embed/>
            </p:oleObj>
          </a:graphicData>
        </a:graphic>
      </p:graphicFrame>
      <p:sp>
        <p:nvSpPr>
          <p:cNvPr id="21" name="テキスト ボックス 20"/>
          <p:cNvSpPr txBox="1"/>
          <p:nvPr/>
        </p:nvSpPr>
        <p:spPr>
          <a:xfrm>
            <a:off x="6143636" y="5214950"/>
            <a:ext cx="1606530" cy="369332"/>
          </a:xfrm>
          <a:prstGeom prst="rect">
            <a:avLst/>
          </a:prstGeom>
          <a:noFill/>
        </p:spPr>
        <p:txBody>
          <a:bodyPr wrap="none" rtlCol="0">
            <a:spAutoFit/>
          </a:bodyPr>
          <a:lstStyle/>
          <a:p>
            <a:r>
              <a:rPr kumimoji="1" lang="ja-JP" altLang="en-US" dirty="0" smtClean="0"/>
              <a:t>点</a:t>
            </a:r>
            <a:r>
              <a:rPr kumimoji="1" lang="en-US" altLang="ja-JP" dirty="0" smtClean="0"/>
              <a:t>A</a:t>
            </a:r>
            <a:r>
              <a:rPr kumimoji="1" lang="ja-JP" altLang="en-US" dirty="0" smtClean="0"/>
              <a:t>の</a:t>
            </a:r>
            <a:r>
              <a:rPr kumimoji="1" lang="en-US" altLang="ja-JP" dirty="0" smtClean="0"/>
              <a:t>MRS</a:t>
            </a:r>
            <a:r>
              <a:rPr kumimoji="1" lang="ja-JP" altLang="en-US" dirty="0" smtClean="0"/>
              <a:t>値：</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3841720" y="1142984"/>
            <a:ext cx="5302280" cy="2847192"/>
          </a:xfrm>
          <a:prstGeom prst="rect">
            <a:avLst/>
          </a:prstGeom>
          <a:noFill/>
          <a:ln w="9525">
            <a:noFill/>
            <a:miter lim="800000"/>
            <a:headEnd/>
            <a:tailEnd/>
          </a:ln>
          <a:effectLst/>
        </p:spPr>
      </p:pic>
      <p:sp>
        <p:nvSpPr>
          <p:cNvPr id="2" name="タイトル 1"/>
          <p:cNvSpPr>
            <a:spLocks noGrp="1"/>
          </p:cNvSpPr>
          <p:nvPr>
            <p:ph type="title"/>
          </p:nvPr>
        </p:nvSpPr>
        <p:spPr>
          <a:xfrm>
            <a:off x="428596" y="-24"/>
            <a:ext cx="8229600" cy="1214438"/>
          </a:xfrm>
        </p:spPr>
        <p:txBody>
          <a:bodyPr>
            <a:normAutofit fontScale="90000"/>
          </a:bodyPr>
          <a:lstStyle/>
          <a:p>
            <a:r>
              <a:rPr kumimoji="1" lang="en-US" altLang="ja-JP" dirty="0" smtClean="0"/>
              <a:t>Pseudo-Weight Vector Approach</a:t>
            </a:r>
            <a:endParaRPr kumimoji="1" lang="ja-JP" altLang="en-US" dirty="0"/>
          </a:p>
        </p:txBody>
      </p:sp>
      <p:sp>
        <p:nvSpPr>
          <p:cNvPr id="3" name="コンテンツ プレースホルダ 2"/>
          <p:cNvSpPr>
            <a:spLocks noGrp="1"/>
          </p:cNvSpPr>
          <p:nvPr>
            <p:ph idx="1"/>
          </p:nvPr>
        </p:nvSpPr>
        <p:spPr>
          <a:xfrm>
            <a:off x="428596" y="1571612"/>
            <a:ext cx="8229600" cy="5286388"/>
          </a:xfrm>
        </p:spPr>
        <p:txBody>
          <a:bodyPr>
            <a:normAutofit/>
          </a:bodyPr>
          <a:lstStyle/>
          <a:p>
            <a:r>
              <a:rPr kumimoji="1" lang="ja-JP" altLang="en-US" dirty="0" smtClean="0"/>
              <a:t>疑似重さベクトル</a:t>
            </a:r>
            <a:endParaRPr kumimoji="1" lang="en-US" altLang="ja-JP" dirty="0" smtClean="0"/>
          </a:p>
          <a:p>
            <a:pPr>
              <a:buNone/>
            </a:pPr>
            <a:endParaRPr lang="en-US" altLang="ja-JP" dirty="0" smtClean="0"/>
          </a:p>
          <a:p>
            <a:pPr>
              <a:buNone/>
            </a:pPr>
            <a:r>
              <a:rPr lang="ja-JP" altLang="en-US" sz="2000" dirty="0" smtClean="0"/>
              <a:t>＜手法＞</a:t>
            </a:r>
            <a:endParaRPr lang="en-US" altLang="ja-JP" sz="2000" dirty="0" smtClean="0"/>
          </a:p>
          <a:p>
            <a:pPr>
              <a:buNone/>
            </a:pPr>
            <a:r>
              <a:rPr lang="ja-JP" altLang="en-US" sz="2000" dirty="0" smtClean="0"/>
              <a:t>・各目的関数において最大値</a:t>
            </a:r>
            <a:endParaRPr lang="en-US" altLang="ja-JP" sz="2000" dirty="0" smtClean="0"/>
          </a:p>
          <a:p>
            <a:pPr>
              <a:buNone/>
            </a:pPr>
            <a:r>
              <a:rPr lang="ja-JP" altLang="en-US" sz="2000" dirty="0" smtClean="0"/>
              <a:t>最小値を取る解を重さ１，０とおく。</a:t>
            </a:r>
            <a:endParaRPr lang="en-US" altLang="ja-JP" sz="2000" dirty="0" smtClean="0"/>
          </a:p>
          <a:p>
            <a:pPr>
              <a:buNone/>
            </a:pPr>
            <a:endParaRPr lang="en-US" altLang="ja-JP" sz="2000" dirty="0" smtClean="0"/>
          </a:p>
          <a:p>
            <a:pPr>
              <a:buNone/>
            </a:pPr>
            <a:r>
              <a:rPr lang="ja-JP" altLang="en-US" sz="2000" dirty="0" smtClean="0"/>
              <a:t>・その間の解に０～１の重さを与える。</a:t>
            </a: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r>
              <a:rPr lang="ja-JP" altLang="en-US" sz="2000" dirty="0" smtClean="0"/>
              <a:t>・ユーザーが望む重さをもつ解を選択。</a:t>
            </a:r>
            <a:endParaRPr lang="en-US" altLang="ja-JP" sz="2000" dirty="0" smtClean="0"/>
          </a:p>
          <a:p>
            <a:pPr>
              <a:buNone/>
            </a:pPr>
            <a:r>
              <a:rPr lang="ja-JP" altLang="en-US" sz="2000" dirty="0" smtClean="0"/>
              <a:t>（図では</a:t>
            </a:r>
            <a:r>
              <a:rPr lang="en-US" altLang="ja-JP" sz="2000" dirty="0" smtClean="0"/>
              <a:t>F</a:t>
            </a:r>
            <a:r>
              <a:rPr lang="ja-JP" altLang="en-US" sz="2000" dirty="0" smtClean="0"/>
              <a:t>１：１０％、</a:t>
            </a:r>
            <a:r>
              <a:rPr lang="en-US" altLang="ja-JP" sz="2000" dirty="0" smtClean="0"/>
              <a:t>F</a:t>
            </a:r>
            <a:r>
              <a:rPr lang="ja-JP" altLang="en-US" sz="2000" dirty="0" smtClean="0"/>
              <a:t>２：９０％の重さベクトルを持つかいを選択）</a:t>
            </a:r>
            <a:endParaRPr lang="en-US" altLang="ja-JP" sz="2000" dirty="0" smtClean="0"/>
          </a:p>
        </p:txBody>
      </p:sp>
      <p:graphicFrame>
        <p:nvGraphicFramePr>
          <p:cNvPr id="4" name="オブジェクト 3"/>
          <p:cNvGraphicFramePr>
            <a:graphicFrameLocks noChangeAspect="1"/>
          </p:cNvGraphicFramePr>
          <p:nvPr/>
        </p:nvGraphicFramePr>
        <p:xfrm>
          <a:off x="857224" y="4500570"/>
          <a:ext cx="4714908" cy="982272"/>
        </p:xfrm>
        <a:graphic>
          <a:graphicData uri="http://schemas.openxmlformats.org/presentationml/2006/ole">
            <p:oleObj spid="_x0000_s3074" name="数式" r:id="rId4" imgW="2438280" imgH="507960" progId="Equation.3">
              <p:embed/>
            </p:oleObj>
          </a:graphicData>
        </a:graphic>
      </p:graphicFrame>
      <p:sp>
        <p:nvSpPr>
          <p:cNvPr id="6" name="テキスト ボックス 5"/>
          <p:cNvSpPr txBox="1"/>
          <p:nvPr/>
        </p:nvSpPr>
        <p:spPr>
          <a:xfrm>
            <a:off x="4929190" y="3071810"/>
            <a:ext cx="287258" cy="307777"/>
          </a:xfrm>
          <a:prstGeom prst="rect">
            <a:avLst/>
          </a:prstGeom>
          <a:solidFill>
            <a:schemeClr val="bg1"/>
          </a:solidFill>
        </p:spPr>
        <p:txBody>
          <a:bodyPr wrap="none" rtlCol="0">
            <a:spAutoFit/>
          </a:bodyPr>
          <a:lstStyle/>
          <a:p>
            <a:r>
              <a:rPr kumimoji="1" lang="ja-JP" altLang="en-US" sz="1400" dirty="0" smtClean="0"/>
              <a:t>１</a:t>
            </a:r>
            <a:endParaRPr kumimoji="1" lang="ja-JP" altLang="en-US" sz="1400" dirty="0"/>
          </a:p>
        </p:txBody>
      </p:sp>
      <p:sp>
        <p:nvSpPr>
          <p:cNvPr id="7" name="テキスト ボックス 6"/>
          <p:cNvSpPr txBox="1"/>
          <p:nvPr/>
        </p:nvSpPr>
        <p:spPr>
          <a:xfrm>
            <a:off x="5286380" y="3549851"/>
            <a:ext cx="287258" cy="307777"/>
          </a:xfrm>
          <a:prstGeom prst="rect">
            <a:avLst/>
          </a:prstGeom>
          <a:solidFill>
            <a:schemeClr val="bg1"/>
          </a:solidFill>
        </p:spPr>
        <p:txBody>
          <a:bodyPr wrap="none" rtlCol="0">
            <a:spAutoFit/>
          </a:bodyPr>
          <a:lstStyle/>
          <a:p>
            <a:r>
              <a:rPr kumimoji="1" lang="ja-JP" altLang="en-US" sz="1400" dirty="0" smtClean="0"/>
              <a:t>１</a:t>
            </a:r>
            <a:endParaRPr kumimoji="1" lang="ja-JP" altLang="en-US" sz="1400" dirty="0"/>
          </a:p>
        </p:txBody>
      </p:sp>
      <p:sp>
        <p:nvSpPr>
          <p:cNvPr id="8" name="テキスト ボックス 7"/>
          <p:cNvSpPr txBox="1"/>
          <p:nvPr/>
        </p:nvSpPr>
        <p:spPr>
          <a:xfrm>
            <a:off x="4857752" y="1785926"/>
            <a:ext cx="287258" cy="307777"/>
          </a:xfrm>
          <a:prstGeom prst="rect">
            <a:avLst/>
          </a:prstGeom>
          <a:solidFill>
            <a:schemeClr val="bg1"/>
          </a:solidFill>
        </p:spPr>
        <p:txBody>
          <a:bodyPr wrap="none" rtlCol="0">
            <a:spAutoFit/>
          </a:bodyPr>
          <a:lstStyle/>
          <a:p>
            <a:r>
              <a:rPr lang="ja-JP" altLang="en-US" sz="1400" dirty="0"/>
              <a:t>０</a:t>
            </a:r>
            <a:endParaRPr kumimoji="1" lang="ja-JP" altLang="en-US" sz="1400" dirty="0"/>
          </a:p>
        </p:txBody>
      </p:sp>
      <p:sp>
        <p:nvSpPr>
          <p:cNvPr id="9" name="テキスト ボックス 8"/>
          <p:cNvSpPr txBox="1"/>
          <p:nvPr/>
        </p:nvSpPr>
        <p:spPr>
          <a:xfrm>
            <a:off x="6858016" y="3357562"/>
            <a:ext cx="357190" cy="307777"/>
          </a:xfrm>
          <a:prstGeom prst="rect">
            <a:avLst/>
          </a:prstGeom>
          <a:solidFill>
            <a:schemeClr val="bg1"/>
          </a:solidFill>
        </p:spPr>
        <p:txBody>
          <a:bodyPr wrap="square" rtlCol="0">
            <a:spAutoFit/>
          </a:bodyPr>
          <a:lstStyle/>
          <a:p>
            <a:r>
              <a:rPr lang="ja-JP" altLang="en-US" sz="1400" dirty="0"/>
              <a:t>０</a:t>
            </a:r>
            <a:endParaRPr kumimoji="1" lang="ja-JP" alt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142852"/>
            <a:ext cx="8229600" cy="1143000"/>
          </a:xfrm>
        </p:spPr>
        <p:txBody>
          <a:bodyPr>
            <a:normAutofit fontScale="90000"/>
          </a:bodyPr>
          <a:lstStyle/>
          <a:p>
            <a:r>
              <a:rPr kumimoji="1" lang="en-US" altLang="ja-JP" dirty="0" smtClean="0"/>
              <a:t>8.6.2</a:t>
            </a:r>
            <a:br>
              <a:rPr kumimoji="1" lang="en-US" altLang="ja-JP" dirty="0" smtClean="0"/>
            </a:br>
            <a:r>
              <a:rPr kumimoji="1" lang="en-US" altLang="ja-JP" dirty="0" smtClean="0"/>
              <a:t>Optimization-Level Techniques</a:t>
            </a:r>
            <a:endParaRPr kumimoji="1" lang="ja-JP" altLang="en-US" dirty="0"/>
          </a:p>
        </p:txBody>
      </p:sp>
      <p:sp>
        <p:nvSpPr>
          <p:cNvPr id="3" name="コンテンツ プレースホルダ 2"/>
          <p:cNvSpPr>
            <a:spLocks noGrp="1"/>
          </p:cNvSpPr>
          <p:nvPr>
            <p:ph idx="1"/>
          </p:nvPr>
        </p:nvSpPr>
        <p:spPr>
          <a:xfrm>
            <a:off x="457200" y="1935480"/>
            <a:ext cx="8229600" cy="4636792"/>
          </a:xfrm>
        </p:spPr>
        <p:txBody>
          <a:bodyPr>
            <a:normAutofit fontScale="92500" lnSpcReduction="10000"/>
          </a:bodyPr>
          <a:lstStyle/>
          <a:p>
            <a:r>
              <a:rPr lang="ja-JP" altLang="en-US" dirty="0" smtClean="0"/>
              <a:t>ユーザーが重きを置きたい目的にバイアスをかける</a:t>
            </a:r>
            <a:endParaRPr lang="en-US" altLang="ja-JP" dirty="0" smtClean="0"/>
          </a:p>
          <a:p>
            <a:pPr>
              <a:buNone/>
            </a:pPr>
            <a:endParaRPr lang="en-US" altLang="ja-JP" dirty="0" smtClean="0"/>
          </a:p>
          <a:p>
            <a:pPr>
              <a:buNone/>
            </a:pPr>
            <a:r>
              <a:rPr kumimoji="1" lang="ja-JP" altLang="en-US" b="1" dirty="0" smtClean="0">
                <a:solidFill>
                  <a:schemeClr val="accent4">
                    <a:lumMod val="75000"/>
                  </a:schemeClr>
                </a:solidFill>
              </a:rPr>
              <a:t>＜</a:t>
            </a:r>
            <a:r>
              <a:rPr kumimoji="1" lang="en-US" altLang="ja-JP" b="1" dirty="0" smtClean="0">
                <a:solidFill>
                  <a:schemeClr val="accent4">
                    <a:lumMod val="75000"/>
                  </a:schemeClr>
                </a:solidFill>
              </a:rPr>
              <a:t>ADVANTAGE</a:t>
            </a:r>
            <a:r>
              <a:rPr kumimoji="1" lang="ja-JP" altLang="en-US" b="1" dirty="0" smtClean="0">
                <a:solidFill>
                  <a:schemeClr val="accent4">
                    <a:lumMod val="75000"/>
                  </a:schemeClr>
                </a:solidFill>
              </a:rPr>
              <a:t>＞</a:t>
            </a:r>
            <a:endParaRPr kumimoji="1" lang="en-US" altLang="ja-JP" b="1" dirty="0" smtClean="0">
              <a:solidFill>
                <a:schemeClr val="accent4">
                  <a:lumMod val="75000"/>
                </a:schemeClr>
              </a:solidFill>
            </a:endParaRPr>
          </a:p>
          <a:p>
            <a:pPr>
              <a:buNone/>
            </a:pPr>
            <a:r>
              <a:rPr lang="ja-JP" altLang="en-US" dirty="0" smtClean="0"/>
              <a:t>　　＊検索労力を削減する。</a:t>
            </a:r>
            <a:endParaRPr lang="en-US" altLang="ja-JP" dirty="0" smtClean="0"/>
          </a:p>
          <a:p>
            <a:pPr>
              <a:buNone/>
            </a:pPr>
            <a:r>
              <a:rPr lang="ja-JP" altLang="en-US" dirty="0" smtClean="0"/>
              <a:t>　　　　</a:t>
            </a:r>
            <a:r>
              <a:rPr lang="en-US" altLang="ja-JP" dirty="0" smtClean="0"/>
              <a:t>---</a:t>
            </a:r>
            <a:r>
              <a:rPr lang="ja-JP" altLang="en-US" dirty="0" smtClean="0"/>
              <a:t>特定の領域に検索を移動させることにより直観的に　　</a:t>
            </a:r>
            <a:endParaRPr lang="en-US" altLang="ja-JP" dirty="0" smtClean="0"/>
          </a:p>
          <a:p>
            <a:pPr>
              <a:buNone/>
            </a:pPr>
            <a:r>
              <a:rPr lang="ja-JP" altLang="en-US" dirty="0" smtClean="0"/>
              <a:t>　　　　　 労力（時間）削減になる。</a:t>
            </a:r>
            <a:endParaRPr lang="en-US" altLang="ja-JP" dirty="0" smtClean="0"/>
          </a:p>
          <a:p>
            <a:pPr>
              <a:buNone/>
            </a:pPr>
            <a:endParaRPr lang="en-US" altLang="ja-JP" dirty="0" smtClean="0"/>
          </a:p>
          <a:p>
            <a:pPr>
              <a:buNone/>
            </a:pPr>
            <a:r>
              <a:rPr lang="ja-JP" altLang="en-US" dirty="0" smtClean="0"/>
              <a:t>　　＊非支配解の中でより良い精度を得ることができる。</a:t>
            </a:r>
            <a:endParaRPr lang="en-US" altLang="ja-JP" dirty="0" smtClean="0"/>
          </a:p>
          <a:p>
            <a:pPr>
              <a:buNone/>
            </a:pPr>
            <a:r>
              <a:rPr lang="ja-JP" altLang="en-US" dirty="0" smtClean="0"/>
              <a:t>　　　　 </a:t>
            </a:r>
            <a:r>
              <a:rPr lang="en-US" altLang="ja-JP" dirty="0" smtClean="0"/>
              <a:t>---</a:t>
            </a:r>
            <a:r>
              <a:rPr lang="ja-JP" altLang="en-US" dirty="0" smtClean="0"/>
              <a:t>小さい領域を探索することで得られる解の密度が高く</a:t>
            </a:r>
            <a:endParaRPr lang="en-US" altLang="ja-JP" dirty="0" smtClean="0"/>
          </a:p>
          <a:p>
            <a:pPr>
              <a:buNone/>
            </a:pPr>
            <a:r>
              <a:rPr lang="ja-JP" altLang="en-US" dirty="0" smtClean="0"/>
              <a:t>　　　　　　なり，それによりそのような解の精度が上昇する。</a:t>
            </a:r>
            <a:endParaRPr lang="en-US" altLang="ja-JP" dirty="0" smtClean="0"/>
          </a:p>
          <a:p>
            <a:pPr>
              <a:buNone/>
            </a:pPr>
            <a:r>
              <a:rPr lang="ja-JP" altLang="en-US" dirty="0" smtClean="0"/>
              <a:t>　　　</a:t>
            </a: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142852"/>
            <a:ext cx="8229600" cy="1143000"/>
          </a:xfrm>
        </p:spPr>
        <p:txBody>
          <a:bodyPr>
            <a:normAutofit fontScale="90000"/>
          </a:bodyPr>
          <a:lstStyle/>
          <a:p>
            <a:r>
              <a:rPr kumimoji="1" lang="en-US" altLang="ja-JP" dirty="0" smtClean="0"/>
              <a:t>Utility Functions</a:t>
            </a:r>
            <a:br>
              <a:rPr kumimoji="1" lang="en-US" altLang="ja-JP" dirty="0" smtClean="0"/>
            </a:br>
            <a:r>
              <a:rPr kumimoji="1" lang="en-US" altLang="ja-JP" dirty="0" smtClean="0"/>
              <a:t>[Keeney and Raiffa,1976]</a:t>
            </a:r>
            <a:endParaRPr kumimoji="1" lang="ja-JP" altLang="en-US" dirty="0"/>
          </a:p>
        </p:txBody>
      </p:sp>
      <p:sp>
        <p:nvSpPr>
          <p:cNvPr id="3" name="コンテンツ プレースホルダ 2"/>
          <p:cNvSpPr>
            <a:spLocks noGrp="1"/>
          </p:cNvSpPr>
          <p:nvPr>
            <p:ph idx="1"/>
          </p:nvPr>
        </p:nvSpPr>
        <p:spPr>
          <a:xfrm>
            <a:off x="457200" y="1500174"/>
            <a:ext cx="8229600" cy="4824426"/>
          </a:xfrm>
        </p:spPr>
        <p:txBody>
          <a:bodyPr>
            <a:normAutofit lnSpcReduction="10000"/>
          </a:bodyPr>
          <a:lstStyle/>
          <a:p>
            <a:r>
              <a:rPr kumimoji="1" lang="en-US" altLang="ja-JP" sz="3200" dirty="0" smtClean="0"/>
              <a:t>Utility Functions :</a:t>
            </a:r>
          </a:p>
          <a:p>
            <a:pPr>
              <a:buNone/>
            </a:pPr>
            <a:r>
              <a:rPr lang="en-US" altLang="ja-JP" dirty="0" smtClean="0"/>
              <a:t>     ---</a:t>
            </a:r>
            <a:r>
              <a:rPr lang="ja-JP" altLang="en-US" dirty="0" smtClean="0"/>
              <a:t>多目的　⇒　１目的</a:t>
            </a:r>
            <a:endParaRPr lang="en-US" altLang="ja-JP" dirty="0" smtClean="0"/>
          </a:p>
          <a:p>
            <a:pPr>
              <a:buNone/>
            </a:pPr>
            <a:endParaRPr kumimoji="1" lang="en-US" altLang="ja-JP" dirty="0" smtClean="0"/>
          </a:p>
          <a:p>
            <a:pPr>
              <a:buNone/>
            </a:pPr>
            <a:r>
              <a:rPr lang="ja-JP" altLang="en-US" dirty="0" smtClean="0"/>
              <a:t>＜特徴＞</a:t>
            </a:r>
            <a:endParaRPr lang="en-US" altLang="ja-JP" dirty="0" smtClean="0"/>
          </a:p>
          <a:p>
            <a:pPr>
              <a:buNone/>
            </a:pPr>
            <a:r>
              <a:rPr kumimoji="1" lang="ja-JP" altLang="en-US" dirty="0" smtClean="0"/>
              <a:t>＊問題に依存</a:t>
            </a:r>
            <a:endParaRPr kumimoji="1" lang="en-US" altLang="ja-JP" dirty="0" smtClean="0"/>
          </a:p>
          <a:p>
            <a:pPr>
              <a:buNone/>
            </a:pPr>
            <a:r>
              <a:rPr lang="ja-JP" altLang="en-US" dirty="0" smtClean="0"/>
              <a:t>＊ユーザーの主観が高い</a:t>
            </a:r>
            <a:endParaRPr lang="en-US" altLang="ja-JP" dirty="0" smtClean="0"/>
          </a:p>
          <a:p>
            <a:pPr>
              <a:buNone/>
            </a:pPr>
            <a:endParaRPr kumimoji="1" lang="en-US" altLang="ja-JP" dirty="0" smtClean="0"/>
          </a:p>
          <a:p>
            <a:pPr>
              <a:buNone/>
            </a:pPr>
            <a:r>
              <a:rPr kumimoji="1" lang="en-US" altLang="ja-JP" dirty="0" smtClean="0">
                <a:solidFill>
                  <a:schemeClr val="accent3">
                    <a:lumMod val="75000"/>
                  </a:schemeClr>
                </a:solidFill>
              </a:rPr>
              <a:t>BUT</a:t>
            </a:r>
            <a:r>
              <a:rPr kumimoji="1" lang="ja-JP" altLang="en-US" dirty="0" smtClean="0">
                <a:solidFill>
                  <a:schemeClr val="accent3">
                    <a:lumMod val="75000"/>
                  </a:schemeClr>
                </a:solidFill>
              </a:rPr>
              <a:t>・・・</a:t>
            </a:r>
            <a:endParaRPr kumimoji="1" lang="en-US" altLang="ja-JP" dirty="0" smtClean="0">
              <a:solidFill>
                <a:schemeClr val="accent3">
                  <a:lumMod val="75000"/>
                </a:schemeClr>
              </a:solidFill>
            </a:endParaRPr>
          </a:p>
          <a:p>
            <a:pPr>
              <a:buNone/>
            </a:pPr>
            <a:r>
              <a:rPr lang="ja-JP" altLang="en-US" dirty="0" smtClean="0"/>
              <a:t>ユーティリティ関数を構成できるなら，ユーティリティ関数を</a:t>
            </a:r>
            <a:endParaRPr lang="en-US" altLang="ja-JP" dirty="0" smtClean="0"/>
          </a:p>
          <a:p>
            <a:pPr>
              <a:buNone/>
            </a:pPr>
            <a:r>
              <a:rPr lang="ja-JP" altLang="en-US" dirty="0" smtClean="0"/>
              <a:t>最大にする解を取得できる。</a:t>
            </a:r>
            <a:r>
              <a:rPr kumimoji="1" lang="en-US" altLang="ja-JP" dirty="0" smtClean="0"/>
              <a:t> </a:t>
            </a:r>
            <a:endParaRPr kumimoji="1" lang="ja-JP" altLang="en-US" dirty="0"/>
          </a:p>
        </p:txBody>
      </p:sp>
      <p:pic>
        <p:nvPicPr>
          <p:cNvPr id="4099" name="Picture 3"/>
          <p:cNvPicPr>
            <a:picLocks noChangeAspect="1" noChangeArrowheads="1"/>
          </p:cNvPicPr>
          <p:nvPr/>
        </p:nvPicPr>
        <p:blipFill>
          <a:blip r:embed="rId2" cstate="print"/>
          <a:srcRect/>
          <a:stretch>
            <a:fillRect/>
          </a:stretch>
        </p:blipFill>
        <p:spPr bwMode="auto">
          <a:xfrm>
            <a:off x="4214810" y="1428736"/>
            <a:ext cx="856389" cy="657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14290"/>
            <a:ext cx="8229600" cy="1143000"/>
          </a:xfrm>
        </p:spPr>
        <p:txBody>
          <a:bodyPr/>
          <a:lstStyle/>
          <a:p>
            <a:r>
              <a:rPr kumimoji="1" lang="en-US" altLang="ja-JP" dirty="0" smtClean="0"/>
              <a:t>Biased Sharing Approach</a:t>
            </a:r>
            <a:r>
              <a:rPr kumimoji="1" lang="ja-JP" altLang="en-US" dirty="0" smtClean="0"/>
              <a:t>（</a:t>
            </a:r>
            <a:r>
              <a:rPr kumimoji="1" lang="en-US" altLang="ja-JP" dirty="0" smtClean="0"/>
              <a:t>1/4</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457200" y="1500174"/>
            <a:ext cx="8401080" cy="4824426"/>
          </a:xfrm>
        </p:spPr>
        <p:txBody>
          <a:bodyPr/>
          <a:lstStyle/>
          <a:p>
            <a:r>
              <a:rPr kumimoji="1" lang="en-US" altLang="ja-JP" dirty="0" smtClean="0"/>
              <a:t>Biased distance </a:t>
            </a:r>
            <a:r>
              <a:rPr kumimoji="1" lang="en-US" altLang="ja-JP" dirty="0" err="1" smtClean="0"/>
              <a:t>metrix</a:t>
            </a:r>
            <a:r>
              <a:rPr kumimoji="1" lang="ja-JP" altLang="en-US" dirty="0" smtClean="0"/>
              <a:t>を用いた</a:t>
            </a:r>
            <a:r>
              <a:rPr kumimoji="1" lang="en-US" altLang="ja-JP" dirty="0" smtClean="0"/>
              <a:t>sharing approach</a:t>
            </a:r>
            <a:r>
              <a:rPr kumimoji="1" lang="ja-JP" altLang="en-US" dirty="0" smtClean="0"/>
              <a:t>の提案</a:t>
            </a:r>
            <a:endParaRPr kumimoji="1" lang="en-US" altLang="ja-JP" dirty="0" smtClean="0"/>
          </a:p>
          <a:p>
            <a:pPr>
              <a:buNone/>
            </a:pPr>
            <a:r>
              <a:rPr lang="ja-JP" altLang="en-US" dirty="0" smtClean="0"/>
              <a:t>＊</a:t>
            </a:r>
            <a:r>
              <a:rPr lang="en-US" altLang="ja-JP" dirty="0" smtClean="0"/>
              <a:t>fitness-space sharing</a:t>
            </a:r>
            <a:r>
              <a:rPr lang="ja-JP" altLang="en-US" dirty="0" smtClean="0"/>
              <a:t>（</a:t>
            </a:r>
            <a:r>
              <a:rPr lang="en-US" altLang="ja-JP" dirty="0" smtClean="0"/>
              <a:t>Section5.9</a:t>
            </a:r>
            <a:r>
              <a:rPr lang="ja-JP" altLang="en-US" dirty="0" smtClean="0"/>
              <a:t>）</a:t>
            </a:r>
            <a:endParaRPr lang="en-US" altLang="ja-JP" dirty="0" smtClean="0"/>
          </a:p>
          <a:p>
            <a:pPr>
              <a:buNone/>
            </a:pPr>
            <a:r>
              <a:rPr lang="ja-JP" altLang="en-US" dirty="0" smtClean="0"/>
              <a:t>　　</a:t>
            </a:r>
            <a:r>
              <a:rPr lang="en-US" altLang="ja-JP" sz="2000" dirty="0" smtClean="0"/>
              <a:t>---</a:t>
            </a:r>
            <a:r>
              <a:rPr lang="ja-JP" altLang="en-US" sz="2000" dirty="0" smtClean="0"/>
              <a:t>一般的なユークリッド距離計算</a:t>
            </a:r>
            <a:endParaRPr lang="en-US" altLang="ja-JP" dirty="0" smtClean="0"/>
          </a:p>
          <a:p>
            <a:pPr>
              <a:buNone/>
            </a:pPr>
            <a:endParaRPr lang="en-US" altLang="ja-JP" dirty="0" smtClean="0"/>
          </a:p>
          <a:p>
            <a:pPr>
              <a:buNone/>
            </a:pPr>
            <a:endParaRPr lang="en-US" altLang="ja-JP" dirty="0" smtClean="0"/>
          </a:p>
          <a:p>
            <a:pPr>
              <a:buNone/>
            </a:pPr>
            <a:r>
              <a:rPr lang="ja-JP" altLang="en-US" dirty="0" smtClean="0"/>
              <a:t>＊</a:t>
            </a:r>
            <a:r>
              <a:rPr lang="en-US" altLang="ja-JP" dirty="0" smtClean="0"/>
              <a:t>biased sharing</a:t>
            </a:r>
          </a:p>
          <a:p>
            <a:pPr>
              <a:buNone/>
            </a:pPr>
            <a:r>
              <a:rPr lang="ja-JP" altLang="en-US" dirty="0" smtClean="0"/>
              <a:t>　　 </a:t>
            </a:r>
            <a:r>
              <a:rPr lang="en-US" altLang="ja-JP" sz="2000" dirty="0" smtClean="0"/>
              <a:t>---</a:t>
            </a:r>
            <a:r>
              <a:rPr lang="ja-JP" altLang="en-US" sz="2000" dirty="0" smtClean="0"/>
              <a:t>重みを加えた距離計算</a:t>
            </a:r>
            <a:endParaRPr lang="en-US" altLang="ja-JP" sz="2000" dirty="0" smtClean="0"/>
          </a:p>
          <a:p>
            <a:pPr>
              <a:buNone/>
            </a:pPr>
            <a:r>
              <a:rPr lang="ja-JP" altLang="en-US" sz="2000" dirty="0" smtClean="0"/>
              <a:t>　　　　　各目的に重みｗ（０～１）を割り当てる。（全目的の重みの総和＝１）</a:t>
            </a:r>
            <a:endParaRPr lang="en-US" altLang="ja-JP" sz="2000" dirty="0" smtClean="0"/>
          </a:p>
          <a:p>
            <a:pPr>
              <a:buNone/>
            </a:pPr>
            <a:r>
              <a:rPr lang="ja-JP" altLang="en-US" sz="2000" dirty="0" smtClean="0"/>
              <a:t>　　　　</a:t>
            </a:r>
            <a:endParaRPr lang="en-US" altLang="ja-JP" sz="2000" dirty="0" smtClean="0"/>
          </a:p>
          <a:p>
            <a:pPr>
              <a:buNone/>
            </a:pPr>
            <a:endParaRPr lang="en-US" altLang="ja-JP" dirty="0" smtClean="0"/>
          </a:p>
          <a:p>
            <a:pPr>
              <a:buNone/>
            </a:pPr>
            <a:endParaRPr lang="en-US" altLang="ja-JP" dirty="0" smtClean="0"/>
          </a:p>
        </p:txBody>
      </p:sp>
      <p:pic>
        <p:nvPicPr>
          <p:cNvPr id="5124" name="Picture 4"/>
          <p:cNvPicPr>
            <a:picLocks noChangeAspect="1" noChangeArrowheads="1"/>
          </p:cNvPicPr>
          <p:nvPr/>
        </p:nvPicPr>
        <p:blipFill>
          <a:blip r:embed="rId2" cstate="print"/>
          <a:srcRect/>
          <a:stretch>
            <a:fillRect/>
          </a:stretch>
        </p:blipFill>
        <p:spPr bwMode="auto">
          <a:xfrm>
            <a:off x="1142976" y="2928934"/>
            <a:ext cx="3429024" cy="909211"/>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cstate="print"/>
          <a:srcRect/>
          <a:stretch>
            <a:fillRect/>
          </a:stretch>
        </p:blipFill>
        <p:spPr bwMode="auto">
          <a:xfrm>
            <a:off x="1214414" y="5143512"/>
            <a:ext cx="3143272" cy="793302"/>
          </a:xfrm>
          <a:prstGeom prst="rect">
            <a:avLst/>
          </a:prstGeom>
          <a:noFill/>
          <a:ln w="9525">
            <a:noFill/>
            <a:miter lim="800000"/>
            <a:headEnd/>
            <a:tailEnd/>
          </a:ln>
          <a:effectLst/>
        </p:spPr>
      </p:pic>
      <p:pic>
        <p:nvPicPr>
          <p:cNvPr id="5126" name="Picture 6"/>
          <p:cNvPicPr>
            <a:picLocks noChangeAspect="1" noChangeArrowheads="1"/>
          </p:cNvPicPr>
          <p:nvPr/>
        </p:nvPicPr>
        <p:blipFill>
          <a:blip r:embed="rId4" cstate="print"/>
          <a:srcRect/>
          <a:stretch>
            <a:fillRect/>
          </a:stretch>
        </p:blipFill>
        <p:spPr bwMode="auto">
          <a:xfrm>
            <a:off x="1142976" y="6000768"/>
            <a:ext cx="3571900" cy="758420"/>
          </a:xfrm>
          <a:prstGeom prst="rect">
            <a:avLst/>
          </a:prstGeom>
          <a:noFill/>
          <a:ln w="9525">
            <a:noFill/>
            <a:miter lim="800000"/>
            <a:headEnd/>
            <a:tailEnd/>
          </a:ln>
          <a:effectLst/>
        </p:spPr>
      </p:pic>
      <p:pic>
        <p:nvPicPr>
          <p:cNvPr id="5127" name="Picture 7"/>
          <p:cNvPicPr>
            <a:picLocks noChangeAspect="1" noChangeArrowheads="1"/>
          </p:cNvPicPr>
          <p:nvPr/>
        </p:nvPicPr>
        <p:blipFill>
          <a:blip r:embed="rId5" cstate="print"/>
          <a:srcRect/>
          <a:stretch>
            <a:fillRect/>
          </a:stretch>
        </p:blipFill>
        <p:spPr bwMode="auto">
          <a:xfrm>
            <a:off x="5500694" y="5357826"/>
            <a:ext cx="3214710" cy="481244"/>
          </a:xfrm>
          <a:prstGeom prst="rect">
            <a:avLst/>
          </a:prstGeom>
          <a:noFill/>
          <a:ln w="9525">
            <a:noFill/>
            <a:miter lim="800000"/>
            <a:headEnd/>
            <a:tailEnd/>
          </a:ln>
          <a:effectLst/>
        </p:spPr>
      </p:pic>
      <p:grpSp>
        <p:nvGrpSpPr>
          <p:cNvPr id="13" name="グループ化 12"/>
          <p:cNvGrpSpPr/>
          <p:nvPr/>
        </p:nvGrpSpPr>
        <p:grpSpPr>
          <a:xfrm>
            <a:off x="4357687" y="4214818"/>
            <a:ext cx="3571899" cy="1325344"/>
            <a:chOff x="4500563" y="4214818"/>
            <a:chExt cx="3571899" cy="1325344"/>
          </a:xfrm>
        </p:grpSpPr>
        <p:sp>
          <p:nvSpPr>
            <p:cNvPr id="12" name="テキスト ボックス 11"/>
            <p:cNvSpPr txBox="1"/>
            <p:nvPr/>
          </p:nvSpPr>
          <p:spPr>
            <a:xfrm>
              <a:off x="4857752" y="4214818"/>
              <a:ext cx="321471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kumimoji="1" lang="en-US" altLang="ja-JP" dirty="0" smtClean="0"/>
                <a:t>Convex Pareto-optimal region</a:t>
              </a:r>
              <a:endParaRPr kumimoji="1" lang="ja-JP" altLang="en-US" dirty="0"/>
            </a:p>
          </p:txBody>
        </p:sp>
        <p:cxnSp>
          <p:nvCxnSpPr>
            <p:cNvPr id="14" name="直線矢印コネクタ 13"/>
            <p:cNvCxnSpPr>
              <a:endCxn id="5125" idx="3"/>
            </p:cNvCxnSpPr>
            <p:nvPr/>
          </p:nvCxnSpPr>
          <p:spPr>
            <a:xfrm rot="5400000">
              <a:off x="4373676" y="4698896"/>
              <a:ext cx="968153" cy="71438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grpSp>
        <p:nvGrpSpPr>
          <p:cNvPr id="15" name="グループ化 14"/>
          <p:cNvGrpSpPr/>
          <p:nvPr/>
        </p:nvGrpSpPr>
        <p:grpSpPr>
          <a:xfrm>
            <a:off x="5429256" y="5839070"/>
            <a:ext cx="3545714" cy="835604"/>
            <a:chOff x="5429256" y="5463058"/>
            <a:chExt cx="3545714" cy="835604"/>
          </a:xfrm>
        </p:grpSpPr>
        <p:sp>
          <p:nvSpPr>
            <p:cNvPr id="10" name="テキスト ボックス 9"/>
            <p:cNvSpPr txBox="1"/>
            <p:nvPr/>
          </p:nvSpPr>
          <p:spPr>
            <a:xfrm>
              <a:off x="5429256" y="5929330"/>
              <a:ext cx="354571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err="1" smtClean="0"/>
                <a:t>Nonconvex</a:t>
              </a:r>
              <a:r>
                <a:rPr kumimoji="1" lang="en-US" altLang="ja-JP" dirty="0" smtClean="0"/>
                <a:t> Pareto-optimal region</a:t>
              </a:r>
              <a:endParaRPr kumimoji="1" lang="ja-JP" altLang="en-US" dirty="0"/>
            </a:p>
          </p:txBody>
        </p:sp>
        <p:cxnSp>
          <p:nvCxnSpPr>
            <p:cNvPr id="17" name="直線矢印コネクタ 16"/>
            <p:cNvCxnSpPr>
              <a:stCxn id="10" idx="0"/>
              <a:endCxn id="5127" idx="2"/>
            </p:cNvCxnSpPr>
            <p:nvPr/>
          </p:nvCxnSpPr>
          <p:spPr>
            <a:xfrm rot="16200000" flipV="1">
              <a:off x="6921945" y="5649162"/>
              <a:ext cx="466272" cy="94064"/>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2612</TotalTime>
  <Words>10603</Words>
  <Application>Microsoft Office PowerPoint</Application>
  <PresentationFormat>画面に合わせる (4:3)</PresentationFormat>
  <Paragraphs>1071</Paragraphs>
  <Slides>39</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39</vt:i4>
      </vt:variant>
    </vt:vector>
  </HeadingPairs>
  <TitlesOfParts>
    <vt:vector size="41" baseType="lpstr">
      <vt:lpstr>リゾート</vt:lpstr>
      <vt:lpstr>数式</vt:lpstr>
      <vt:lpstr>8.6 Searching for Preferred Solutions 8.7 Exploiting Multi-Objective         Evolutionary Optimization  </vt:lpstr>
      <vt:lpstr>8.6  Searching for preferred Solutions</vt:lpstr>
      <vt:lpstr>8.6.1 Post-Optimal Techniques </vt:lpstr>
      <vt:lpstr>Compromise Programing Approach [Yu, 1973; Zeleny, 1973]</vt:lpstr>
      <vt:lpstr>Marginal Rate of Substitution Approach</vt:lpstr>
      <vt:lpstr>Pseudo-Weight Vector Approach</vt:lpstr>
      <vt:lpstr>8.6.2 Optimization-Level Techniques</vt:lpstr>
      <vt:lpstr>Utility Functions [Keeney and Raiffa,1976]</vt:lpstr>
      <vt:lpstr>Biased Sharing Approach（1/4）</vt:lpstr>
      <vt:lpstr>Biased Sharing Approach（2/4）</vt:lpstr>
      <vt:lpstr>Biased Sharing Approach（3/4）</vt:lpstr>
      <vt:lpstr>Biased Sharing Approach（4/4）</vt:lpstr>
      <vt:lpstr>Guided Domination Approach（1/5） [Branke et al., 2000]（MOEA）</vt:lpstr>
      <vt:lpstr>Guided Domination Approach（2/5）</vt:lpstr>
      <vt:lpstr>Guided Domination Approach（3/5）</vt:lpstr>
      <vt:lpstr>Guided Domination Approach（4/5）</vt:lpstr>
      <vt:lpstr>Guided Domination Approach（5/5）</vt:lpstr>
      <vt:lpstr>Weighted Domination Approach(1/2) [Parmee et al., 2000]</vt:lpstr>
      <vt:lpstr>Weighted Domination Approach(2/2)</vt:lpstr>
      <vt:lpstr>8.7 Exploiting Multi-Objective         Evolutionary Optimization</vt:lpstr>
      <vt:lpstr>8.7.1  Constrained Single-objective Optimization(1/5)</vt:lpstr>
      <vt:lpstr>8.7.1  Constrained Single-objective Optimization(2/5)</vt:lpstr>
      <vt:lpstr>8.7.1  Constrained Single-objective Optimization(3/5)</vt:lpstr>
      <vt:lpstr>8.7.1  Constrained Single-objective Optimization(4/5)</vt:lpstr>
      <vt:lpstr>8.7.1  Constrained Single-objective Optimization(5/5)</vt:lpstr>
      <vt:lpstr>Biased MOEA for Constrained Single-objective Optimization</vt:lpstr>
      <vt:lpstr>Surry, Radcliffe and Boyd’s Constrained MOGA(1/6) [Surry,et al,1995]</vt:lpstr>
      <vt:lpstr>Surry, Radcliffe and Boyd’s Constrained MOGA(2/6)</vt:lpstr>
      <vt:lpstr>Surry, Radcliffe and Boyd’s Constrained MOGA(3/6)</vt:lpstr>
      <vt:lpstr>Surry, Radcliffe and Boyd’s Constrained MOGA(4/6)</vt:lpstr>
      <vt:lpstr>Surry, Radcliffe and Boyd’s Constrained MOGA(5/6)</vt:lpstr>
      <vt:lpstr>Surry, Radcliffe and Boyd’s Constrained MOGA(6/6)</vt:lpstr>
      <vt:lpstr>Coello’s Approach[Coello,2000](1/4)</vt:lpstr>
      <vt:lpstr>Coello’s Approach[Coello,2000](2/4)</vt:lpstr>
      <vt:lpstr>Coello’s Approach[Coello,2000](3/4)</vt:lpstr>
      <vt:lpstr>Coello’s Approach[Coello,2000](4/4)</vt:lpstr>
      <vt:lpstr>付録（BSA）  Simulated Binary Crossover(1/2)</vt:lpstr>
      <vt:lpstr>付録（BSA）  Simulated Binary Crossover(2/2)</vt:lpstr>
      <vt:lpstr>付録（BSA） Polynomial mutation（突然変異手法）</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minmin</dc:creator>
  <cp:lastModifiedBy>東江里子</cp:lastModifiedBy>
  <cp:revision>242</cp:revision>
  <dcterms:created xsi:type="dcterms:W3CDTF">2010-12-13T07:49:14Z</dcterms:created>
  <dcterms:modified xsi:type="dcterms:W3CDTF">2010-12-21T10:52:49Z</dcterms:modified>
</cp:coreProperties>
</file>