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7"/>
  </p:notesMasterIdLst>
  <p:sldIdLst>
    <p:sldId id="258" r:id="rId3"/>
    <p:sldId id="298" r:id="rId4"/>
    <p:sldId id="325" r:id="rId5"/>
    <p:sldId id="326" r:id="rId6"/>
    <p:sldId id="327" r:id="rId7"/>
    <p:sldId id="328" r:id="rId8"/>
    <p:sldId id="334" r:id="rId9"/>
    <p:sldId id="329" r:id="rId10"/>
    <p:sldId id="331" r:id="rId11"/>
    <p:sldId id="332" r:id="rId12"/>
    <p:sldId id="335" r:id="rId13"/>
    <p:sldId id="336" r:id="rId14"/>
    <p:sldId id="337" r:id="rId15"/>
    <p:sldId id="338" r:id="rId16"/>
    <p:sldId id="340" r:id="rId17"/>
    <p:sldId id="339" r:id="rId18"/>
    <p:sldId id="341" r:id="rId19"/>
    <p:sldId id="342" r:id="rId20"/>
    <p:sldId id="343" r:id="rId21"/>
    <p:sldId id="349" r:id="rId22"/>
    <p:sldId id="348" r:id="rId23"/>
    <p:sldId id="344" r:id="rId24"/>
    <p:sldId id="347" r:id="rId25"/>
    <p:sldId id="345" r:id="rId26"/>
  </p:sldIdLst>
  <p:sldSz cx="9144000" cy="6858000" type="screen4x3"/>
  <p:notesSz cx="6796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76728" autoAdjust="0"/>
  </p:normalViewPr>
  <p:slideViewPr>
    <p:cSldViewPr snapToGrid="0">
      <p:cViewPr varScale="1">
        <p:scale>
          <a:sx n="57" d="100"/>
          <a:sy n="57" d="100"/>
        </p:scale>
        <p:origin x="390" y="72"/>
      </p:cViewPr>
      <p:guideLst>
        <p:guide orient="horz" pos="21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4971" cy="49813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544" y="0"/>
            <a:ext cx="2944971" cy="498135"/>
          </a:xfrm>
          <a:prstGeom prst="rect">
            <a:avLst/>
          </a:prstGeom>
        </p:spPr>
        <p:txBody>
          <a:bodyPr vert="horz" lIns="91440" tIns="45720" rIns="91440" bIns="45720" rtlCol="0"/>
          <a:lstStyle>
            <a:lvl1pPr algn="r">
              <a:defRPr sz="1200"/>
            </a:lvl1pPr>
          </a:lstStyle>
          <a:p>
            <a:fld id="{8E476F38-C80B-416F-8451-609412462E59}" type="datetimeFigureOut">
              <a:rPr kumimoji="1" lang="ja-JP" altLang="en-US" smtClean="0"/>
              <a:t>2017/12/14</a:t>
            </a:fld>
            <a:endParaRPr kumimoji="1" lang="ja-JP" altLang="en-US"/>
          </a:p>
        </p:txBody>
      </p:sp>
      <p:sp>
        <p:nvSpPr>
          <p:cNvPr id="4" name="スライド イメージ プレースホルダー 3"/>
          <p:cNvSpPr>
            <a:spLocks noGrp="1" noRot="1" noChangeAspect="1"/>
          </p:cNvSpPr>
          <p:nvPr>
            <p:ph type="sldImg" idx="2"/>
          </p:nvPr>
        </p:nvSpPr>
        <p:spPr>
          <a:xfrm>
            <a:off x="1165225" y="1241425"/>
            <a:ext cx="4465638"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609" y="4777958"/>
            <a:ext cx="5436870" cy="3909239"/>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30091"/>
            <a:ext cx="2944971" cy="49813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544" y="9430091"/>
            <a:ext cx="2944971" cy="498134"/>
          </a:xfrm>
          <a:prstGeom prst="rect">
            <a:avLst/>
          </a:prstGeom>
        </p:spPr>
        <p:txBody>
          <a:bodyPr vert="horz" lIns="91440" tIns="45720" rIns="91440" bIns="45720" rtlCol="0" anchor="b"/>
          <a:lstStyle>
            <a:lvl1pPr algn="r">
              <a:defRPr sz="1200"/>
            </a:lvl1pPr>
          </a:lstStyle>
          <a:p>
            <a:fld id="{002F6988-64CD-423A-B6E1-99EF5D221105}" type="slidenum">
              <a:rPr kumimoji="1" lang="ja-JP" altLang="en-US" smtClean="0"/>
              <a:t>‹#›</a:t>
            </a:fld>
            <a:endParaRPr kumimoji="1" lang="ja-JP" altLang="en-US"/>
          </a:p>
        </p:txBody>
      </p:sp>
    </p:spTree>
    <p:extLst>
      <p:ext uri="{BB962C8B-B14F-4D97-AF65-F5344CB8AC3E}">
        <p14:creationId xmlns:p14="http://schemas.microsoft.com/office/powerpoint/2010/main" val="8048047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4E0916-452F-45F7-81CF-6209174C2D54}"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2627176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en-US" altLang="ja-JP" sz="1200" b="0" i="0" kern="1200" dirty="0" smtClean="0">
                <a:solidFill>
                  <a:schemeClr val="tx1"/>
                </a:solidFill>
                <a:effectLst/>
                <a:latin typeface="+mn-lt"/>
                <a:ea typeface="+mn-ea"/>
                <a:cs typeface="+mn-cs"/>
              </a:rPr>
              <a:t>WBGA</a:t>
            </a:r>
            <a:r>
              <a:rPr kumimoji="1" lang="ja-JP" altLang="en-US" sz="1200" b="0" i="0" kern="1200" dirty="0" smtClean="0">
                <a:solidFill>
                  <a:schemeClr val="tx1"/>
                </a:solidFill>
                <a:effectLst/>
                <a:latin typeface="+mn-lt"/>
                <a:ea typeface="+mn-ea"/>
                <a:cs typeface="+mn-cs"/>
              </a:rPr>
              <a:t>は単一目的の</a:t>
            </a:r>
            <a:r>
              <a:rPr kumimoji="1" lang="en-US" altLang="ja-JP" sz="1200" b="0" i="0" kern="1200" dirty="0" smtClean="0">
                <a:solidFill>
                  <a:schemeClr val="tx1"/>
                </a:solidFill>
                <a:effectLst/>
                <a:latin typeface="+mn-lt"/>
                <a:ea typeface="+mn-ea"/>
                <a:cs typeface="+mn-cs"/>
              </a:rPr>
              <a:t>GA</a:t>
            </a:r>
            <a:r>
              <a:rPr kumimoji="1" lang="ja-JP" altLang="en-US" sz="1200" b="0" i="0" kern="1200" dirty="0" smtClean="0">
                <a:solidFill>
                  <a:schemeClr val="tx1"/>
                </a:solidFill>
                <a:effectLst/>
                <a:latin typeface="+mn-lt"/>
                <a:ea typeface="+mn-ea"/>
                <a:cs typeface="+mn-cs"/>
              </a:rPr>
              <a:t>を使用するため、単純な</a:t>
            </a:r>
            <a:r>
              <a:rPr kumimoji="1" lang="en-US" altLang="ja-JP" sz="1200" b="0" i="0" kern="1200" dirty="0" smtClean="0">
                <a:solidFill>
                  <a:schemeClr val="tx1"/>
                </a:solidFill>
                <a:effectLst/>
                <a:latin typeface="+mn-lt"/>
                <a:ea typeface="+mn-ea"/>
                <a:cs typeface="+mn-cs"/>
              </a:rPr>
              <a:t>GA</a:t>
            </a:r>
            <a:r>
              <a:rPr kumimoji="1" lang="ja-JP" altLang="en-US" sz="1200" b="0" i="0" kern="1200" dirty="0" smtClean="0">
                <a:solidFill>
                  <a:schemeClr val="tx1"/>
                </a:solidFill>
                <a:effectLst/>
                <a:latin typeface="+mn-lt"/>
                <a:ea typeface="+mn-ea"/>
                <a:cs typeface="+mn-cs"/>
              </a:rPr>
              <a:t>実装を</a:t>
            </a:r>
            <a:r>
              <a:rPr kumimoji="1" lang="en-US" altLang="ja-JP" sz="1200" b="0" i="0" kern="1200" dirty="0" smtClean="0">
                <a:solidFill>
                  <a:schemeClr val="tx1"/>
                </a:solidFill>
                <a:effectLst/>
                <a:latin typeface="+mn-lt"/>
                <a:ea typeface="+mn-ea"/>
                <a:cs typeface="+mn-cs"/>
              </a:rPr>
              <a:t>WBGA</a:t>
            </a:r>
            <a:r>
              <a:rPr kumimoji="1" lang="ja-JP" altLang="en-US" sz="1200" b="0" i="0" kern="1200" dirty="0" smtClean="0">
                <a:solidFill>
                  <a:schemeClr val="tx1"/>
                </a:solidFill>
                <a:effectLst/>
                <a:latin typeface="+mn-lt"/>
                <a:ea typeface="+mn-ea"/>
                <a:cs typeface="+mn-cs"/>
              </a:rPr>
              <a:t>に変換するためにあまり変更する必要はありません。 </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さらに、アルゴリズムの複雑さ（単一の余分な変数</a:t>
            </a:r>
            <a:r>
              <a:rPr kumimoji="1" lang="en-US" altLang="ja-JP" sz="1200" b="0" i="0" kern="1200" dirty="0" err="1" smtClean="0">
                <a:solidFill>
                  <a:schemeClr val="tx1"/>
                </a:solidFill>
                <a:effectLst/>
                <a:latin typeface="+mn-lt"/>
                <a:ea typeface="+mn-ea"/>
                <a:cs typeface="+mn-cs"/>
              </a:rPr>
              <a:t>x¥V</a:t>
            </a:r>
            <a:r>
              <a:rPr kumimoji="1" lang="ja-JP" altLang="en-US" sz="1200" b="0" i="0" kern="1200" dirty="0" smtClean="0">
                <a:solidFill>
                  <a:schemeClr val="tx1"/>
                </a:solidFill>
                <a:effectLst/>
                <a:latin typeface="+mn-lt"/>
                <a:ea typeface="+mn-ea"/>
                <a:cs typeface="+mn-cs"/>
              </a:rPr>
              <a:t>）は、他の多目的進化アルゴリズムよりも小さい。</a:t>
            </a:r>
          </a:p>
          <a:p>
            <a:endParaRPr kumimoji="1" lang="en-US" altLang="ja-JP" b="1" dirty="0" smtClean="0"/>
          </a:p>
          <a:p>
            <a:r>
              <a:rPr kumimoji="1" lang="en-US" altLang="ja-JP" b="0" dirty="0" smtClean="0"/>
              <a:t>WBGA</a:t>
            </a:r>
            <a:r>
              <a:rPr kumimoji="1" lang="ja-JP" altLang="en-US" b="0" dirty="0" smtClean="0"/>
              <a:t>は、共有フィットネス値に比例した選択手順を使用する。</a:t>
            </a:r>
          </a:p>
          <a:p>
            <a:r>
              <a:rPr kumimoji="1" lang="ja-JP" altLang="en-US" b="0" dirty="0" smtClean="0"/>
              <a:t>したがって、原則として、</a:t>
            </a:r>
            <a:r>
              <a:rPr kumimoji="1" lang="en-US" altLang="ja-JP" b="0" dirty="0" smtClean="0"/>
              <a:t>WBGA</a:t>
            </a:r>
            <a:r>
              <a:rPr kumimoji="1" lang="ja-JP" altLang="en-US" b="0" dirty="0" smtClean="0"/>
              <a:t>は、最大化問題の解を見つけるのに直接的に働くであろう。 しかし、目的関数を最小化する場合には、最大化問題に変換する必要があります。 さらに、目的関数の混合型（あるものは最小化され、あるものは最大化される）については、適合関数を構築しようとする際に複雑さが生じることがある。</a:t>
            </a:r>
            <a:endParaRPr kumimoji="1" lang="en-US" altLang="ja-JP" b="0" dirty="0" smtClean="0"/>
          </a:p>
          <a:p>
            <a:endParaRPr kumimoji="1" lang="en-US" altLang="ja-JP" b="0" dirty="0" smtClean="0"/>
          </a:p>
          <a:p>
            <a:r>
              <a:rPr kumimoji="1" lang="ja-JP" altLang="en-US" b="0" dirty="0" smtClean="0"/>
              <a:t>加重和アプローチは、非凸パレート最適領域を有する問題においてパレート最適解を見つけるのに共通の困難を共有する。 </a:t>
            </a:r>
            <a:endParaRPr kumimoji="1" lang="en-US" altLang="ja-JP" b="0" dirty="0" smtClean="0"/>
          </a:p>
          <a:p>
            <a:r>
              <a:rPr kumimoji="1" lang="ja-JP" altLang="en-US" b="0" dirty="0" smtClean="0"/>
              <a:t>したがって、</a:t>
            </a:r>
            <a:r>
              <a:rPr kumimoji="1" lang="en-US" altLang="ja-JP" b="0" dirty="0" smtClean="0"/>
              <a:t>WBGA</a:t>
            </a:r>
            <a:r>
              <a:rPr kumimoji="1" lang="ja-JP" altLang="en-US" b="0" dirty="0" smtClean="0"/>
              <a:t>はまた、このような問題を解決することに困難に直面する可能性がある。</a:t>
            </a:r>
            <a:endParaRPr kumimoji="1" lang="en-US" altLang="ja-JP" b="0" dirty="0" smtClean="0"/>
          </a:p>
          <a:p>
            <a:endParaRPr kumimoji="1" lang="en-US" altLang="ja-JP" b="0" dirty="0" smtClean="0"/>
          </a:p>
          <a:p>
            <a:r>
              <a:rPr kumimoji="1" lang="ja-JP" altLang="en-US" b="0" dirty="0" smtClean="0"/>
              <a:t>我々は、通常、均等に分散した重みベクトルの集合は、一様に分散したパレート最適解の集合をもたらさないかもしれないことを上で議論した。 </a:t>
            </a:r>
            <a:endParaRPr kumimoji="1" lang="en-US" altLang="ja-JP" b="0" dirty="0" smtClean="0"/>
          </a:p>
          <a:p>
            <a:r>
              <a:rPr kumimoji="1" lang="ja-JP" altLang="en-US" b="0" dirty="0" smtClean="0"/>
              <a:t>したがって、非支配的な解の均一な広がりが望まれる場合、適切な重みベクトルの組を選択することは困難である。</a:t>
            </a:r>
            <a:endParaRPr kumimoji="1" lang="en-US" altLang="ja-JP" b="0" dirty="0" smtClean="0"/>
          </a:p>
          <a:p>
            <a:endParaRPr kumimoji="1" lang="ja-JP" altLang="en-US" b="0"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11</a:t>
            </a:fld>
            <a:endParaRPr kumimoji="1" lang="ja-JP" altLang="en-US"/>
          </a:p>
        </p:txBody>
      </p:sp>
    </p:spTree>
    <p:extLst>
      <p:ext uri="{BB962C8B-B14F-4D97-AF65-F5344CB8AC3E}">
        <p14:creationId xmlns:p14="http://schemas.microsoft.com/office/powerpoint/2010/main" val="396580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ベクタ評価手法は</a:t>
            </a:r>
            <a:r>
              <a:rPr kumimoji="1" lang="en-US" altLang="ja-JP" dirty="0" smtClean="0"/>
              <a:t>VEGA</a:t>
            </a:r>
            <a:r>
              <a:rPr kumimoji="1" lang="ja-JP" altLang="en-US" dirty="0" smtClean="0"/>
              <a:t>に似ています。 まず、</a:t>
            </a:r>
            <a:r>
              <a:rPr kumimoji="1" lang="en-US" altLang="ja-JP" dirty="0" smtClean="0"/>
              <a:t>K</a:t>
            </a:r>
            <a:r>
              <a:rPr kumimoji="1" lang="ja-JP" altLang="en-US" dirty="0" smtClean="0"/>
              <a:t>個の異なる重みベクトル</a:t>
            </a:r>
            <a:r>
              <a:rPr kumimoji="1" lang="en-US" altLang="ja-JP" dirty="0" err="1" smtClean="0"/>
              <a:t>wk</a:t>
            </a:r>
            <a:r>
              <a:rPr kumimoji="1" lang="ja-JP" altLang="en-US" dirty="0" smtClean="0"/>
              <a:t>（</a:t>
            </a:r>
            <a:r>
              <a:rPr kumimoji="1" lang="en-US" altLang="ja-JP" dirty="0" smtClean="0"/>
              <a:t>k = 1,2</a:t>
            </a:r>
            <a:r>
              <a:rPr kumimoji="1" lang="ja-JP" altLang="en-US" dirty="0" err="1" smtClean="0"/>
              <a:t>、</a:t>
            </a:r>
            <a:r>
              <a:rPr kumimoji="1" lang="en-US" altLang="ja-JP" dirty="0" smtClean="0"/>
              <a:t>...</a:t>
            </a:r>
            <a:r>
              <a:rPr kumimoji="1" lang="ja-JP" altLang="en-US" dirty="0" err="1" smtClean="0"/>
              <a:t>、</a:t>
            </a:r>
            <a:r>
              <a:rPr kumimoji="1" lang="en-US" altLang="ja-JP" dirty="0" smtClean="0"/>
              <a:t>K</a:t>
            </a:r>
            <a:r>
              <a:rPr kumimoji="1" lang="ja-JP" altLang="en-US" dirty="0" smtClean="0"/>
              <a:t>）のセットが選択される。</a:t>
            </a:r>
          </a:p>
          <a:p>
            <a:r>
              <a:rPr kumimoji="1" lang="ja-JP" altLang="en-US" dirty="0" smtClean="0"/>
              <a:t>その後、各重みベクトル</a:t>
            </a:r>
            <a:r>
              <a:rPr kumimoji="1" lang="en-US" altLang="ja-JP" dirty="0" err="1" smtClean="0"/>
              <a:t>wk</a:t>
            </a:r>
            <a:r>
              <a:rPr kumimoji="1" lang="ja-JP" altLang="en-US" dirty="0" smtClean="0"/>
              <a:t>を使用して、</a:t>
            </a:r>
            <a:r>
              <a:rPr kumimoji="1" lang="en-US" altLang="ja-JP" dirty="0" smtClean="0"/>
              <a:t>N</a:t>
            </a:r>
            <a:r>
              <a:rPr kumimoji="1" lang="ja-JP" altLang="en-US" dirty="0" smtClean="0"/>
              <a:t>人の全母集団メンバーの加重正規化適応度を計算する。</a:t>
            </a:r>
          </a:p>
          <a:p>
            <a:r>
              <a:rPr kumimoji="1" lang="ja-JP" altLang="en-US" dirty="0" smtClean="0"/>
              <a:t>そのうち、加重正規化適応度に基づいて決定された最良の</a:t>
            </a:r>
            <a:r>
              <a:rPr kumimoji="1" lang="en-US" altLang="ja-JP" dirty="0" smtClean="0"/>
              <a:t>N / K</a:t>
            </a:r>
            <a:r>
              <a:rPr kumimoji="1" lang="ja-JP" altLang="en-US" dirty="0" smtClean="0"/>
              <a:t>メンバーは、サブグループにまとめられます。</a:t>
            </a:r>
          </a:p>
          <a:p>
            <a:r>
              <a:rPr kumimoji="1" lang="ja-JP" altLang="en-US" dirty="0" smtClean="0"/>
              <a:t>この部分母集団は、その後の遺伝的処理のために重みベクトル</a:t>
            </a:r>
            <a:r>
              <a:rPr kumimoji="1" lang="en-US" altLang="ja-JP" dirty="0" err="1" smtClean="0"/>
              <a:t>wk</a:t>
            </a:r>
            <a:r>
              <a:rPr kumimoji="1" lang="ja-JP" altLang="en-US" dirty="0" smtClean="0"/>
              <a:t>と関連付けられる。</a:t>
            </a:r>
          </a:p>
          <a:p>
            <a:r>
              <a:rPr kumimoji="1" lang="ja-JP" altLang="en-US" dirty="0" smtClean="0"/>
              <a:t>選択、交叉および突然変異はすべて、各亜集団の解に限定される。</a:t>
            </a:r>
          </a:p>
          <a:p>
            <a:r>
              <a:rPr kumimoji="1" lang="ja-JP" altLang="en-US" dirty="0" smtClean="0"/>
              <a:t>各重みベクトルの部分母集団サイズ</a:t>
            </a:r>
            <a:r>
              <a:rPr kumimoji="1" lang="en-US" altLang="ja-JP" dirty="0" smtClean="0"/>
              <a:t>N / K</a:t>
            </a:r>
            <a:r>
              <a:rPr kumimoji="1" lang="ja-JP" altLang="en-US" dirty="0" smtClean="0"/>
              <a:t>は、これらの演算の最後に全母集団サイズが</a:t>
            </a:r>
            <a:r>
              <a:rPr kumimoji="1" lang="en-US" altLang="ja-JP" dirty="0" smtClean="0"/>
              <a:t>N</a:t>
            </a:r>
            <a:r>
              <a:rPr kumimoji="1" lang="ja-JP" altLang="en-US" dirty="0" smtClean="0"/>
              <a:t>と同じになるように維持される。</a:t>
            </a:r>
          </a:p>
          <a:p>
            <a:r>
              <a:rPr kumimoji="1" lang="ja-JP" altLang="en-US" dirty="0" smtClean="0"/>
              <a:t>次の世代では、再び各加重ベクトルが新しい集団から最良の亜集団を見つけるために使用され、世代が続く。</a:t>
            </a:r>
            <a:endParaRPr kumimoji="1" lang="en-US" altLang="ja-JP" dirty="0" smtClean="0"/>
          </a:p>
          <a:p>
            <a:pPr rtl="0"/>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上記の手順から、選択された重みベクトルごとに</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つずつ、合計で</a:t>
            </a:r>
            <a:r>
              <a:rPr kumimoji="1" lang="en-US" altLang="ja-JP" sz="1200" b="0" i="0" kern="1200" dirty="0" smtClean="0">
                <a:solidFill>
                  <a:schemeClr val="tx1"/>
                </a:solidFill>
                <a:effectLst/>
                <a:latin typeface="+mn-lt"/>
                <a:ea typeface="+mn-ea"/>
                <a:cs typeface="+mn-cs"/>
              </a:rPr>
              <a:t>K</a:t>
            </a:r>
            <a:r>
              <a:rPr kumimoji="1" lang="ja-JP" altLang="en-US" sz="1200" b="0" i="0" kern="1200" dirty="0" smtClean="0">
                <a:solidFill>
                  <a:schemeClr val="tx1"/>
                </a:solidFill>
                <a:effectLst/>
                <a:latin typeface="+mn-lt"/>
                <a:ea typeface="+mn-ea"/>
                <a:cs typeface="+mn-cs"/>
              </a:rPr>
              <a:t>個の部分集合が存在することは明らかである。</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さらに、</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母集団メンバーを複数の重みベクトルに関連付けることができます。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特に、中間点は複数の部分集団に含まれます。</a:t>
            </a:r>
            <a:br>
              <a:rPr kumimoji="1" lang="ja-JP" altLang="en-US" sz="1200" b="0" i="0" kern="1200" dirty="0" smtClean="0">
                <a:solidFill>
                  <a:schemeClr val="tx1"/>
                </a:solidFill>
                <a:effectLst/>
                <a:latin typeface="+mn-lt"/>
                <a:ea typeface="+mn-ea"/>
                <a:cs typeface="+mn-cs"/>
              </a:rPr>
            </a:br>
            <a:r>
              <a:rPr kumimoji="1" lang="en-US" altLang="ja-JP" sz="1200" b="0" i="0" kern="1200" dirty="0" err="1" smtClean="0">
                <a:solidFill>
                  <a:schemeClr val="tx1"/>
                </a:solidFill>
                <a:effectLst/>
                <a:latin typeface="+mn-lt"/>
                <a:ea typeface="+mn-ea"/>
                <a:cs typeface="+mn-cs"/>
              </a:rPr>
              <a:t>Hajela</a:t>
            </a:r>
            <a:r>
              <a:rPr kumimoji="1" lang="ja-JP" altLang="en-US" sz="1200" b="0" i="0" kern="1200" dirty="0" smtClean="0">
                <a:solidFill>
                  <a:schemeClr val="tx1"/>
                </a:solidFill>
                <a:effectLst/>
                <a:latin typeface="+mn-lt"/>
                <a:ea typeface="+mn-ea"/>
                <a:cs typeface="+mn-cs"/>
              </a:rPr>
              <a:t>と</a:t>
            </a:r>
            <a:r>
              <a:rPr kumimoji="1" lang="en-US" altLang="ja-JP" sz="1200" b="0" i="0" kern="1200" dirty="0" smtClean="0">
                <a:solidFill>
                  <a:schemeClr val="tx1"/>
                </a:solidFill>
                <a:effectLst/>
                <a:latin typeface="+mn-lt"/>
                <a:ea typeface="+mn-ea"/>
                <a:cs typeface="+mn-cs"/>
              </a:rPr>
              <a:t>Lin</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1993</a:t>
            </a:r>
            <a:r>
              <a:rPr kumimoji="1" lang="ja-JP" altLang="en-US" sz="1200" b="0" i="0" kern="1200" dirty="0" smtClean="0">
                <a:solidFill>
                  <a:schemeClr val="tx1"/>
                </a:solidFill>
                <a:effectLst/>
                <a:latin typeface="+mn-lt"/>
                <a:ea typeface="+mn-ea"/>
                <a:cs typeface="+mn-cs"/>
              </a:rPr>
              <a:t>）はまた、</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人の集団メンバーがちょうど</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亜集団に厳密に含まれることを許可されているスキームをテストした。</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しかし、最終的に彼らはこの制度が前者の制度ほど良くないと結論づけた。</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したがって、ここでは前者のスキームのみを使用します。</a:t>
            </a:r>
            <a:endParaRPr kumimoji="1" lang="en-US" altLang="ja-JP" sz="1200" b="0" i="0" kern="1200" dirty="0" smtClean="0">
              <a:solidFill>
                <a:schemeClr val="tx1"/>
              </a:solidFill>
              <a:effectLst/>
              <a:latin typeface="+mn-lt"/>
              <a:ea typeface="+mn-ea"/>
              <a:cs typeface="+mn-cs"/>
            </a:endParaRPr>
          </a:p>
          <a:p>
            <a:pPr rtl="0"/>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このアルゴリズムでは、</a:t>
            </a:r>
            <a:r>
              <a:rPr kumimoji="1" lang="en-US" altLang="ja-JP" sz="1200" b="0" i="0" kern="1200" dirty="0" smtClean="0">
                <a:solidFill>
                  <a:schemeClr val="tx1"/>
                </a:solidFill>
                <a:effectLst/>
                <a:latin typeface="+mn-lt"/>
                <a:ea typeface="+mn-ea"/>
                <a:cs typeface="+mn-cs"/>
              </a:rPr>
              <a:t>K</a:t>
            </a:r>
            <a:r>
              <a:rPr kumimoji="1" lang="ja-JP" altLang="en-US" sz="1200" b="0" i="0" kern="1200" dirty="0" smtClean="0">
                <a:solidFill>
                  <a:schemeClr val="tx1"/>
                </a:solidFill>
                <a:effectLst/>
                <a:latin typeface="+mn-lt"/>
                <a:ea typeface="+mn-ea"/>
                <a:cs typeface="+mn-cs"/>
              </a:rPr>
              <a:t>個の重みベクトルを明示的に保存することによって複数の解が見つけられる。</a:t>
            </a:r>
          </a:p>
          <a:p>
            <a:pPr rtl="0"/>
            <a:r>
              <a:rPr kumimoji="1" lang="ja-JP" altLang="en-US" sz="1200" b="0" i="0" kern="1200" dirty="0" smtClean="0">
                <a:solidFill>
                  <a:schemeClr val="tx1"/>
                </a:solidFill>
                <a:effectLst/>
                <a:latin typeface="+mn-lt"/>
                <a:ea typeface="+mn-ea"/>
                <a:cs typeface="+mn-cs"/>
              </a:rPr>
              <a:t>したがって、追加のニッチ演算子を導入する必要はありません。</a:t>
            </a:r>
          </a:p>
          <a:p>
            <a:pPr rtl="0"/>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部分母集団が各重みベクトルに対して処理され、遺伝的演算がその重みベクトルに対する最良の解を探索する。</a:t>
            </a:r>
          </a:p>
          <a:p>
            <a:pPr rtl="0"/>
            <a:r>
              <a:rPr kumimoji="1" lang="ja-JP" altLang="en-US" sz="1200" b="0" i="0" kern="1200" dirty="0" smtClean="0">
                <a:solidFill>
                  <a:schemeClr val="tx1"/>
                </a:solidFill>
                <a:effectLst/>
                <a:latin typeface="+mn-lt"/>
                <a:ea typeface="+mn-ea"/>
                <a:cs typeface="+mn-cs"/>
              </a:rPr>
              <a:t>このようにして、重みベクトル間の多様性が明示的に維持され、パレート最適解への収束が遺伝的アルゴリズム手順を用いて試みられる。</a:t>
            </a:r>
            <a:endParaRPr kumimoji="1" lang="en-US" altLang="ja-JP" sz="1200" b="0" i="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12</a:t>
            </a:fld>
            <a:endParaRPr kumimoji="1" lang="ja-JP" altLang="en-US"/>
          </a:p>
        </p:txBody>
      </p:sp>
    </p:spTree>
    <p:extLst>
      <p:ext uri="{BB962C8B-B14F-4D97-AF65-F5344CB8AC3E}">
        <p14:creationId xmlns:p14="http://schemas.microsoft.com/office/powerpoint/2010/main" val="3948614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kern="1200" dirty="0" smtClean="0">
                <a:solidFill>
                  <a:schemeClr val="tx1"/>
                </a:solidFill>
                <a:effectLst/>
                <a:latin typeface="+mn-lt"/>
                <a:ea typeface="+mn-ea"/>
                <a:cs typeface="+mn-cs"/>
              </a:rPr>
              <a:t>以下では、このアプローチの</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世代を段階的に提示します。 </a:t>
            </a:r>
            <a:r>
              <a:rPr kumimoji="1" lang="en-US" altLang="ja-JP" sz="1200" b="0" i="0" kern="1200" dirty="0" smtClean="0">
                <a:solidFill>
                  <a:schemeClr val="tx1"/>
                </a:solidFill>
                <a:effectLst/>
                <a:latin typeface="+mn-lt"/>
                <a:ea typeface="+mn-ea"/>
                <a:cs typeface="+mn-cs"/>
              </a:rPr>
              <a:t>K</a:t>
            </a:r>
            <a:r>
              <a:rPr kumimoji="1" lang="ja-JP" altLang="en-US" sz="1200" b="0" i="0" kern="1200" dirty="0" smtClean="0">
                <a:solidFill>
                  <a:schemeClr val="tx1"/>
                </a:solidFill>
                <a:effectLst/>
                <a:latin typeface="+mn-lt"/>
                <a:ea typeface="+mn-ea"/>
                <a:cs typeface="+mn-cs"/>
              </a:rPr>
              <a:t>個の重みベクトルの集合が既知であると仮定する。</a:t>
            </a:r>
          </a:p>
          <a:p>
            <a:endParaRPr kumimoji="1" lang="ja-JP" altLang="en-US" dirty="0" smtClean="0"/>
          </a:p>
          <a:p>
            <a:pPr rtl="0"/>
            <a:r>
              <a:rPr kumimoji="1" lang="ja-JP" altLang="en-US" sz="1200" b="0" i="0" kern="1200" dirty="0" smtClean="0">
                <a:solidFill>
                  <a:schemeClr val="tx1"/>
                </a:solidFill>
                <a:effectLst/>
                <a:latin typeface="+mn-lt"/>
                <a:ea typeface="+mn-ea"/>
                <a:cs typeface="+mn-cs"/>
              </a:rPr>
              <a:t>ベクトル評価アプローチ</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ウェイトベクトルカウンタ</a:t>
            </a:r>
            <a:r>
              <a:rPr kumimoji="1" lang="en-US" altLang="ja-JP" sz="1200" b="0" i="0" kern="1200" dirty="0" smtClean="0">
                <a:solidFill>
                  <a:schemeClr val="tx1"/>
                </a:solidFill>
                <a:effectLst/>
                <a:latin typeface="+mn-lt"/>
                <a:ea typeface="+mn-ea"/>
                <a:cs typeface="+mn-cs"/>
              </a:rPr>
              <a:t>k = 1</a:t>
            </a:r>
            <a:r>
              <a:rPr kumimoji="1" lang="ja-JP" altLang="en-US" sz="1200" b="0" i="0" kern="1200" dirty="0" smtClean="0">
                <a:solidFill>
                  <a:schemeClr val="tx1"/>
                </a:solidFill>
                <a:effectLst/>
                <a:latin typeface="+mn-lt"/>
                <a:ea typeface="+mn-ea"/>
                <a:cs typeface="+mn-cs"/>
              </a:rPr>
              <a:t>を設定します。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式（</a:t>
            </a:r>
            <a:r>
              <a:rPr kumimoji="1" lang="en-US" altLang="ja-JP" sz="1200" b="0" i="0" kern="1200" dirty="0" smtClean="0">
                <a:solidFill>
                  <a:schemeClr val="tx1"/>
                </a:solidFill>
                <a:effectLst/>
                <a:latin typeface="+mn-lt"/>
                <a:ea typeface="+mn-ea"/>
                <a:cs typeface="+mn-cs"/>
              </a:rPr>
              <a:t>5.8</a:t>
            </a:r>
            <a:r>
              <a:rPr kumimoji="1" lang="ja-JP" altLang="en-US" sz="1200" b="0" i="0" kern="1200" dirty="0" smtClean="0">
                <a:solidFill>
                  <a:schemeClr val="tx1"/>
                </a:solidFill>
                <a:effectLst/>
                <a:latin typeface="+mn-lt"/>
                <a:ea typeface="+mn-ea"/>
                <a:cs typeface="+mn-cs"/>
              </a:rPr>
              <a:t>）を用いて、重みベクトル</a:t>
            </a:r>
            <a:r>
              <a:rPr kumimoji="1" lang="en-US" altLang="ja-JP" sz="1200" b="0" i="0" kern="1200" dirty="0" err="1" smtClean="0">
                <a:solidFill>
                  <a:schemeClr val="tx1"/>
                </a:solidFill>
                <a:effectLst/>
                <a:latin typeface="+mn-lt"/>
                <a:ea typeface="+mn-ea"/>
                <a:cs typeface="+mn-cs"/>
              </a:rPr>
              <a:t>wk</a:t>
            </a:r>
            <a:r>
              <a:rPr kumimoji="1" lang="ja-JP" altLang="en-US" sz="1200" b="0" i="0" kern="1200" dirty="0" smtClean="0">
                <a:solidFill>
                  <a:schemeClr val="tx1"/>
                </a:solidFill>
                <a:effectLst/>
                <a:latin typeface="+mn-lt"/>
                <a:ea typeface="+mn-ea"/>
                <a:cs typeface="+mn-cs"/>
              </a:rPr>
              <a:t>を用いて各解</a:t>
            </a:r>
            <a:r>
              <a:rPr kumimoji="1" lang="en-US" altLang="ja-JP" sz="1200" b="0" i="0" kern="1200" dirty="0" smtClean="0">
                <a:solidFill>
                  <a:schemeClr val="tx1"/>
                </a:solidFill>
                <a:effectLst/>
                <a:latin typeface="+mn-lt"/>
                <a:ea typeface="+mn-ea"/>
                <a:cs typeface="+mn-cs"/>
              </a:rPr>
              <a:t>j</a:t>
            </a:r>
            <a:r>
              <a:rPr kumimoji="1" lang="ja-JP" altLang="en-US" sz="1200" b="0" i="0" kern="1200" dirty="0" smtClean="0">
                <a:solidFill>
                  <a:schemeClr val="tx1"/>
                </a:solidFill>
                <a:effectLst/>
                <a:latin typeface="+mn-lt"/>
                <a:ea typeface="+mn-ea"/>
                <a:cs typeface="+mn-cs"/>
              </a:rPr>
              <a:t>のフィットネス</a:t>
            </a:r>
            <a:r>
              <a:rPr kumimoji="1" lang="en-US" altLang="ja-JP" sz="1200" b="0" i="0" kern="1200" dirty="0" smtClean="0">
                <a:solidFill>
                  <a:schemeClr val="tx1"/>
                </a:solidFill>
                <a:effectLst/>
                <a:latin typeface="+mn-lt"/>
                <a:ea typeface="+mn-ea"/>
                <a:cs typeface="+mn-cs"/>
              </a:rPr>
              <a:t>Fi</a:t>
            </a:r>
            <a:r>
              <a:rPr kumimoji="1" lang="ja-JP" altLang="en-US" sz="1200" b="0" i="0" kern="1200" dirty="0" smtClean="0">
                <a:solidFill>
                  <a:schemeClr val="tx1"/>
                </a:solidFill>
                <a:effectLst/>
                <a:latin typeface="+mn-lt"/>
                <a:ea typeface="+mn-ea"/>
                <a:cs typeface="+mn-cs"/>
              </a:rPr>
              <a:t>を求める。</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適応度</a:t>
            </a:r>
            <a:r>
              <a:rPr kumimoji="1" lang="en-US" altLang="ja-JP" sz="1200" b="0" i="0" kern="1200" dirty="0" smtClean="0">
                <a:solidFill>
                  <a:schemeClr val="tx1"/>
                </a:solidFill>
                <a:effectLst/>
                <a:latin typeface="+mn-lt"/>
                <a:ea typeface="+mn-ea"/>
                <a:cs typeface="+mn-cs"/>
              </a:rPr>
              <a:t>F</a:t>
            </a:r>
            <a:r>
              <a:rPr kumimoji="1" lang="ja-JP" altLang="en-US" sz="1200" b="0" i="0" kern="1200" dirty="0" smtClean="0">
                <a:solidFill>
                  <a:schemeClr val="tx1"/>
                </a:solidFill>
                <a:effectLst/>
                <a:latin typeface="+mn-lt"/>
                <a:ea typeface="+mn-ea"/>
                <a:cs typeface="+mn-cs"/>
              </a:rPr>
              <a:t>に応じて最適な</a:t>
            </a:r>
            <a:r>
              <a:rPr kumimoji="1" lang="en-US" altLang="ja-JP" sz="1200" b="0" i="0" kern="1200" dirty="0" smtClean="0">
                <a:solidFill>
                  <a:schemeClr val="tx1"/>
                </a:solidFill>
                <a:effectLst/>
                <a:latin typeface="+mn-lt"/>
                <a:ea typeface="+mn-ea"/>
                <a:cs typeface="+mn-cs"/>
              </a:rPr>
              <a:t>N / K</a:t>
            </a:r>
            <a:r>
              <a:rPr kumimoji="1" lang="ja-JP" altLang="en-US" sz="1200" b="0" i="0" kern="1200" dirty="0" smtClean="0">
                <a:solidFill>
                  <a:schemeClr val="tx1"/>
                </a:solidFill>
                <a:effectLst/>
                <a:latin typeface="+mn-lt"/>
                <a:ea typeface="+mn-ea"/>
                <a:cs typeface="+mn-cs"/>
              </a:rPr>
              <a:t>解を選択します。これらの解を部分母集団</a:t>
            </a:r>
            <a:r>
              <a:rPr kumimoji="1" lang="en-US" altLang="ja-JP" sz="1200" b="0" i="0" kern="1200" dirty="0" err="1" smtClean="0">
                <a:solidFill>
                  <a:schemeClr val="tx1"/>
                </a:solidFill>
                <a:effectLst/>
                <a:latin typeface="+mn-lt"/>
                <a:ea typeface="+mn-ea"/>
                <a:cs typeface="+mn-cs"/>
              </a:rPr>
              <a:t>Pk</a:t>
            </a:r>
            <a:r>
              <a:rPr kumimoji="1" lang="ja-JP" altLang="en-US" sz="1200" b="0" i="0" kern="1200" dirty="0" smtClean="0">
                <a:solidFill>
                  <a:schemeClr val="tx1"/>
                </a:solidFill>
                <a:effectLst/>
                <a:latin typeface="+mn-lt"/>
                <a:ea typeface="+mn-ea"/>
                <a:cs typeface="+mn-cs"/>
              </a:rPr>
              <a:t>にコピーします。</a:t>
            </a:r>
            <a:endParaRPr kumimoji="1" lang="en-US" altLang="ja-JP" sz="1200" b="0" i="0" kern="1200" dirty="0" smtClean="0">
              <a:solidFill>
                <a:schemeClr val="tx1"/>
              </a:solidFill>
              <a:effectLst/>
              <a:latin typeface="+mn-lt"/>
              <a:ea typeface="+mn-ea"/>
              <a:cs typeface="+mn-cs"/>
            </a:endParaRPr>
          </a:p>
          <a:p>
            <a:pPr rtl="0"/>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3 </a:t>
            </a:r>
            <a:r>
              <a:rPr kumimoji="1" lang="en-US" altLang="ja-JP" sz="1200" b="0" i="0" kern="1200" dirty="0" err="1" smtClean="0">
                <a:solidFill>
                  <a:schemeClr val="tx1"/>
                </a:solidFill>
                <a:effectLst/>
                <a:latin typeface="+mn-lt"/>
                <a:ea typeface="+mn-ea"/>
                <a:cs typeface="+mn-cs"/>
              </a:rPr>
              <a:t>Pk</a:t>
            </a:r>
            <a:r>
              <a:rPr kumimoji="1" lang="ja-JP" altLang="en-US" sz="1200" b="0" i="0" kern="1200" dirty="0" smtClean="0">
                <a:solidFill>
                  <a:schemeClr val="tx1"/>
                </a:solidFill>
                <a:effectLst/>
                <a:latin typeface="+mn-lt"/>
                <a:ea typeface="+mn-ea"/>
                <a:cs typeface="+mn-cs"/>
              </a:rPr>
              <a:t>で選択、交叉および突然変異を実行して、サイズ</a:t>
            </a:r>
            <a:r>
              <a:rPr kumimoji="1" lang="en-US" altLang="ja-JP" sz="1200" b="0" i="0" kern="1200" dirty="0" smtClean="0">
                <a:solidFill>
                  <a:schemeClr val="tx1"/>
                </a:solidFill>
                <a:effectLst/>
                <a:latin typeface="+mn-lt"/>
                <a:ea typeface="+mn-ea"/>
                <a:cs typeface="+mn-cs"/>
              </a:rPr>
              <a:t>N / K</a:t>
            </a:r>
            <a:r>
              <a:rPr kumimoji="1" lang="ja-JP" altLang="en-US" sz="1200" b="0" i="0" kern="1200" dirty="0" smtClean="0">
                <a:solidFill>
                  <a:schemeClr val="tx1"/>
                </a:solidFill>
                <a:effectLst/>
                <a:latin typeface="+mn-lt"/>
                <a:ea typeface="+mn-ea"/>
                <a:cs typeface="+mn-cs"/>
              </a:rPr>
              <a:t>の新しい集団を作成する。</a:t>
            </a:r>
          </a:p>
          <a:p>
            <a:pPr rtl="0"/>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4 k &lt;K</a:t>
            </a:r>
            <a:r>
              <a:rPr kumimoji="1" lang="ja-JP" altLang="en-US" sz="1200" b="0" i="0" kern="1200" dirty="0" smtClean="0">
                <a:solidFill>
                  <a:schemeClr val="tx1"/>
                </a:solidFill>
                <a:effectLst/>
                <a:latin typeface="+mn-lt"/>
                <a:ea typeface="+mn-ea"/>
                <a:cs typeface="+mn-cs"/>
              </a:rPr>
              <a:t>であれば、</a:t>
            </a:r>
            <a:r>
              <a:rPr kumimoji="1" lang="en-US" altLang="ja-JP" sz="1200" b="0" i="0" kern="1200" dirty="0" smtClean="0">
                <a:solidFill>
                  <a:schemeClr val="tx1"/>
                </a:solidFill>
                <a:effectLst/>
                <a:latin typeface="+mn-lt"/>
                <a:ea typeface="+mn-ea"/>
                <a:cs typeface="+mn-cs"/>
              </a:rPr>
              <a:t>k</a:t>
            </a:r>
            <a:r>
              <a:rPr kumimoji="1" lang="ja-JP" altLang="en-US" sz="1200" b="0" i="0" kern="1200" dirty="0" smtClean="0">
                <a:solidFill>
                  <a:schemeClr val="tx1"/>
                </a:solidFill>
                <a:effectLst/>
                <a:latin typeface="+mn-lt"/>
                <a:ea typeface="+mn-ea"/>
                <a:cs typeface="+mn-cs"/>
              </a:rPr>
              <a:t>を</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だけ</a:t>
            </a:r>
            <a:r>
              <a:rPr kumimoji="1" lang="ja-JP" altLang="en-US" sz="1200" b="0" i="0" kern="1200" dirty="0" smtClean="0">
                <a:solidFill>
                  <a:schemeClr val="tx1"/>
                </a:solidFill>
                <a:effectLst/>
                <a:latin typeface="+mn-lt"/>
                <a:ea typeface="+mn-ea"/>
                <a:cs typeface="+mn-cs"/>
              </a:rPr>
              <a:t>インクリメントしてステップ</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に進む。</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そうでなければ、すべての</a:t>
            </a:r>
            <a:r>
              <a:rPr kumimoji="1" lang="en-US" altLang="ja-JP" sz="1200" b="0" i="0" kern="1200" dirty="0" smtClean="0">
                <a:solidFill>
                  <a:schemeClr val="tx1"/>
                </a:solidFill>
                <a:effectLst/>
                <a:latin typeface="+mn-lt"/>
                <a:ea typeface="+mn-ea"/>
                <a:cs typeface="+mn-cs"/>
              </a:rPr>
              <a:t>K</a:t>
            </a:r>
            <a:r>
              <a:rPr kumimoji="1" lang="ja-JP" altLang="en-US" sz="1200" b="0" i="0" kern="1200" dirty="0" smtClean="0">
                <a:solidFill>
                  <a:schemeClr val="tx1"/>
                </a:solidFill>
                <a:effectLst/>
                <a:latin typeface="+mn-lt"/>
                <a:ea typeface="+mn-ea"/>
                <a:cs typeface="+mn-cs"/>
              </a:rPr>
              <a:t>個の部分集団を結合して、新しい集団</a:t>
            </a:r>
            <a:r>
              <a:rPr kumimoji="1" lang="en-US" altLang="ja-JP" sz="1200" b="0" i="0" kern="1200" dirty="0" smtClean="0">
                <a:solidFill>
                  <a:schemeClr val="tx1"/>
                </a:solidFill>
                <a:effectLst/>
                <a:latin typeface="+mn-lt"/>
                <a:ea typeface="+mn-ea"/>
                <a:cs typeface="+mn-cs"/>
              </a:rPr>
              <a:t>P = </a:t>
            </a:r>
            <a:r>
              <a:rPr kumimoji="1" lang="en-US" altLang="ja-JP" sz="1200" b="0" i="0" kern="1200" dirty="0" err="1" smtClean="0">
                <a:solidFill>
                  <a:schemeClr val="tx1"/>
                </a:solidFill>
                <a:effectLst/>
                <a:latin typeface="+mn-lt"/>
                <a:ea typeface="+mn-ea"/>
                <a:cs typeface="+mn-cs"/>
              </a:rPr>
              <a:t>Uk</a:t>
            </a:r>
            <a:r>
              <a:rPr kumimoji="1" lang="en-US" altLang="ja-JP" sz="1200" b="0" i="0" kern="1200" dirty="0" smtClean="0">
                <a:solidFill>
                  <a:schemeClr val="tx1"/>
                </a:solidFill>
                <a:effectLst/>
                <a:latin typeface="+mn-lt"/>
                <a:ea typeface="+mn-ea"/>
                <a:cs typeface="+mn-cs"/>
              </a:rPr>
              <a:t> = 1 </a:t>
            </a:r>
            <a:r>
              <a:rPr kumimoji="1" lang="en-US" altLang="ja-JP" sz="1200" b="0" i="0" kern="1200" dirty="0" err="1" smtClean="0">
                <a:solidFill>
                  <a:schemeClr val="tx1"/>
                </a:solidFill>
                <a:effectLst/>
                <a:latin typeface="+mn-lt"/>
                <a:ea typeface="+mn-ea"/>
                <a:cs typeface="+mn-cs"/>
              </a:rPr>
              <a:t>Pk</a:t>
            </a:r>
            <a:r>
              <a:rPr kumimoji="1" lang="ja-JP" altLang="en-US" sz="1200" b="0" i="0" kern="1200" dirty="0" smtClean="0">
                <a:solidFill>
                  <a:schemeClr val="tx1"/>
                </a:solidFill>
                <a:effectLst/>
                <a:latin typeface="+mn-lt"/>
                <a:ea typeface="+mn-ea"/>
                <a:cs typeface="+mn-cs"/>
              </a:rPr>
              <a:t>を作成する。</a:t>
            </a:r>
          </a:p>
          <a:p>
            <a:pPr rtl="0"/>
            <a:r>
              <a:rPr kumimoji="1" lang="en-US" altLang="ja-JP" sz="1200" b="0" i="0" kern="1200" dirty="0" smtClean="0">
                <a:solidFill>
                  <a:schemeClr val="tx1"/>
                </a:solidFill>
                <a:effectLst/>
                <a:latin typeface="+mn-lt"/>
                <a:ea typeface="+mn-ea"/>
                <a:cs typeface="+mn-cs"/>
              </a:rPr>
              <a:t>IPI &lt;N</a:t>
            </a:r>
            <a:r>
              <a:rPr kumimoji="1" lang="ja-JP" altLang="en-US" sz="1200" b="0" i="0" kern="1200" dirty="0" smtClean="0">
                <a:solidFill>
                  <a:schemeClr val="tx1"/>
                </a:solidFill>
                <a:effectLst/>
                <a:latin typeface="+mn-lt"/>
                <a:ea typeface="+mn-ea"/>
                <a:cs typeface="+mn-cs"/>
              </a:rPr>
              <a:t>の場合、ランダムに作成された解を追加して、母集団サイズを</a:t>
            </a:r>
            <a:r>
              <a:rPr kumimoji="1" lang="en-US" altLang="ja-JP" sz="1200" b="0" i="0" kern="1200" dirty="0" smtClean="0">
                <a:solidFill>
                  <a:schemeClr val="tx1"/>
                </a:solidFill>
                <a:effectLst/>
                <a:latin typeface="+mn-lt"/>
                <a:ea typeface="+mn-ea"/>
                <a:cs typeface="+mn-cs"/>
              </a:rPr>
              <a:t>N</a:t>
            </a:r>
            <a:r>
              <a:rPr kumimoji="1" lang="ja-JP" altLang="en-US" sz="1200" b="0" i="0" kern="1200" dirty="0" smtClean="0">
                <a:solidFill>
                  <a:schemeClr val="tx1"/>
                </a:solidFill>
                <a:effectLst/>
                <a:latin typeface="+mn-lt"/>
                <a:ea typeface="+mn-ea"/>
                <a:cs typeface="+mn-cs"/>
              </a:rPr>
              <a:t>に等しくします。</a:t>
            </a:r>
          </a:p>
          <a:p>
            <a:endParaRPr kumimoji="1" lang="en-US" altLang="ja-JP" dirty="0" smtClean="0"/>
          </a:p>
          <a:p>
            <a:r>
              <a:rPr kumimoji="1" lang="ja-JP" altLang="en-US" dirty="0" smtClean="0"/>
              <a:t>ステップ</a:t>
            </a:r>
            <a:r>
              <a:rPr kumimoji="1" lang="en-US" altLang="ja-JP" dirty="0" smtClean="0"/>
              <a:t>2</a:t>
            </a:r>
            <a:r>
              <a:rPr kumimoji="1" lang="ja-JP" altLang="en-US" dirty="0" smtClean="0"/>
              <a:t>は</a:t>
            </a:r>
            <a:r>
              <a:rPr kumimoji="1" lang="en-US" altLang="ja-JP" dirty="0" smtClean="0"/>
              <a:t>N</a:t>
            </a:r>
            <a:r>
              <a:rPr kumimoji="1" lang="ja-JP" altLang="en-US" dirty="0" smtClean="0"/>
              <a:t>個の解を評価し、</a:t>
            </a:r>
            <a:r>
              <a:rPr kumimoji="1" lang="en-US" altLang="ja-JP" dirty="0" smtClean="0"/>
              <a:t>K</a:t>
            </a:r>
            <a:r>
              <a:rPr kumimoji="1" lang="ja-JP" altLang="en-US" dirty="0" smtClean="0"/>
              <a:t>回実行されるので、合計</a:t>
            </a:r>
            <a:r>
              <a:rPr kumimoji="1" lang="en-US" altLang="ja-JP" dirty="0" smtClean="0"/>
              <a:t>KN</a:t>
            </a:r>
            <a:r>
              <a:rPr kumimoji="1" lang="ja-JP" altLang="en-US" dirty="0" smtClean="0"/>
              <a:t>評価が必要となる。</a:t>
            </a:r>
          </a:p>
          <a:p>
            <a:r>
              <a:rPr kumimoji="1" lang="en-US" altLang="ja-JP" dirty="0" smtClean="0"/>
              <a:t>K</a:t>
            </a:r>
            <a:r>
              <a:rPr kumimoji="1" lang="ja-JP" altLang="en-US" dirty="0" smtClean="0"/>
              <a:t>が</a:t>
            </a:r>
            <a:r>
              <a:rPr kumimoji="1" lang="en-US" altLang="ja-JP" dirty="0" smtClean="0"/>
              <a:t>N</a:t>
            </a:r>
            <a:r>
              <a:rPr kumimoji="1" lang="ja-JP" altLang="en-US" dirty="0" smtClean="0"/>
              <a:t>に比べて非常に小さい場合、このアルゴリズムの各世代に関わる複雑さは</a:t>
            </a:r>
            <a:r>
              <a:rPr kumimoji="1" lang="en-US" altLang="ja-JP" dirty="0" smtClean="0"/>
              <a:t>O</a:t>
            </a:r>
            <a:r>
              <a:rPr kumimoji="1" lang="ja-JP" altLang="en-US" dirty="0" smtClean="0"/>
              <a:t>（</a:t>
            </a:r>
            <a:r>
              <a:rPr kumimoji="1" lang="en-US" altLang="ja-JP" dirty="0" smtClean="0"/>
              <a:t>N</a:t>
            </a:r>
            <a:r>
              <a:rPr kumimoji="1" lang="ja-JP" altLang="en-US" dirty="0" smtClean="0"/>
              <a:t>）です。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13</a:t>
            </a:fld>
            <a:endParaRPr kumimoji="1" lang="ja-JP" altLang="en-US"/>
          </a:p>
        </p:txBody>
      </p:sp>
    </p:spTree>
    <p:extLst>
      <p:ext uri="{BB962C8B-B14F-4D97-AF65-F5344CB8AC3E}">
        <p14:creationId xmlns:p14="http://schemas.microsoft.com/office/powerpoint/2010/main" val="3606668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ここで、上記の手順を</a:t>
            </a:r>
            <a:r>
              <a:rPr kumimoji="1" lang="en-US" altLang="ja-JP" dirty="0" smtClean="0"/>
              <a:t>2</a:t>
            </a:r>
            <a:r>
              <a:rPr kumimoji="1" lang="ja-JP" altLang="en-US" dirty="0" smtClean="0"/>
              <a:t>変数の問題例</a:t>
            </a:r>
            <a:r>
              <a:rPr kumimoji="1" lang="en-US" altLang="ja-JP" dirty="0" smtClean="0"/>
              <a:t>Max-Ex</a:t>
            </a:r>
            <a:r>
              <a:rPr kumimoji="1" lang="ja-JP" altLang="en-US" dirty="0" smtClean="0"/>
              <a:t>にステップ</a:t>
            </a:r>
            <a:r>
              <a:rPr kumimoji="1" lang="en-US" altLang="ja-JP" dirty="0" smtClean="0"/>
              <a:t>3</a:t>
            </a:r>
            <a:r>
              <a:rPr kumimoji="1" lang="ja-JP" altLang="en-US" dirty="0" smtClean="0"/>
              <a:t>を適用せずに適用します。 以下の</a:t>
            </a:r>
            <a:r>
              <a:rPr kumimoji="1" lang="en-US" altLang="ja-JP" dirty="0" smtClean="0"/>
              <a:t>2</a:t>
            </a:r>
            <a:r>
              <a:rPr kumimoji="1" lang="ja-JP" altLang="en-US" dirty="0" err="1" smtClean="0"/>
              <a:t>つの</a:t>
            </a:r>
            <a:r>
              <a:rPr kumimoji="1" lang="ja-JP" altLang="en-US" dirty="0" smtClean="0"/>
              <a:t>重みベクトルを考慮すると仮定します。</a:t>
            </a:r>
            <a:endParaRPr kumimoji="1" lang="en-US" altLang="ja-JP" dirty="0" smtClean="0"/>
          </a:p>
          <a:p>
            <a:endParaRPr kumimoji="1" lang="en-US" altLang="ja-JP" dirty="0" smtClean="0"/>
          </a:p>
          <a:p>
            <a:r>
              <a:rPr kumimoji="1" lang="ja-JP" altLang="en-US" dirty="0" smtClean="0"/>
              <a:t>ステップ</a:t>
            </a:r>
            <a:r>
              <a:rPr kumimoji="1" lang="en-US" altLang="ja-JP" dirty="0" smtClean="0"/>
              <a:t>1 k = 1</a:t>
            </a:r>
            <a:r>
              <a:rPr kumimoji="1" lang="ja-JP" altLang="en-US" dirty="0" smtClean="0"/>
              <a:t>とする。また、以前と同じ目標値の下限と上限を使用する。</a:t>
            </a:r>
          </a:p>
          <a:p>
            <a:r>
              <a:rPr kumimoji="1" lang="ja-JP" altLang="en-US" dirty="0" smtClean="0"/>
              <a:t>ステップ</a:t>
            </a:r>
            <a:r>
              <a:rPr kumimoji="1" lang="en-US" altLang="ja-JP" dirty="0" smtClean="0"/>
              <a:t>2</a:t>
            </a:r>
            <a:r>
              <a:rPr kumimoji="1" lang="ja-JP" altLang="en-US" dirty="0" smtClean="0"/>
              <a:t>最初の重みベクトル</a:t>
            </a:r>
            <a:r>
              <a:rPr kumimoji="1" lang="en-US" altLang="ja-JP" dirty="0" smtClean="0"/>
              <a:t>w1 =</a:t>
            </a:r>
            <a:r>
              <a:rPr kumimoji="1" lang="ja-JP" altLang="en-US" dirty="0" smtClean="0"/>
              <a:t>（</a:t>
            </a:r>
            <a:r>
              <a:rPr kumimoji="1" lang="en-US" altLang="ja-JP" dirty="0" smtClean="0"/>
              <a:t>0..1,0.9</a:t>
            </a:r>
            <a:r>
              <a:rPr kumimoji="1" lang="ja-JP" altLang="en-US" dirty="0" smtClean="0"/>
              <a:t>）</a:t>
            </a:r>
            <a:r>
              <a:rPr kumimoji="1" lang="en-US" altLang="ja-JP" dirty="0" smtClean="0"/>
              <a:t>T</a:t>
            </a:r>
            <a:r>
              <a:rPr kumimoji="1" lang="ja-JP" altLang="en-US" dirty="0" smtClean="0"/>
              <a:t>に対して、表</a:t>
            </a:r>
            <a:r>
              <a:rPr kumimoji="1" lang="en-US" altLang="ja-JP" dirty="0" smtClean="0"/>
              <a:t>15</a:t>
            </a:r>
            <a:r>
              <a:rPr kumimoji="1" lang="ja-JP" altLang="en-US" dirty="0" smtClean="0"/>
              <a:t>の</a:t>
            </a:r>
            <a:r>
              <a:rPr kumimoji="1" lang="en-US" altLang="ja-JP" dirty="0" smtClean="0"/>
              <a:t>6</a:t>
            </a:r>
            <a:r>
              <a:rPr kumimoji="1" lang="ja-JP" altLang="en-US" dirty="0" err="1" smtClean="0"/>
              <a:t>つの</a:t>
            </a:r>
            <a:r>
              <a:rPr kumimoji="1" lang="ja-JP" altLang="en-US" dirty="0" smtClean="0"/>
              <a:t>集団メンバーすべてを評価する（下記参照）。</a:t>
            </a:r>
          </a:p>
          <a:p>
            <a:r>
              <a:rPr kumimoji="1" lang="en-US" altLang="ja-JP" dirty="0" smtClean="0"/>
              <a:t>K = 2</a:t>
            </a:r>
            <a:r>
              <a:rPr kumimoji="1" lang="ja-JP" altLang="en-US" dirty="0" smtClean="0"/>
              <a:t>および</a:t>
            </a:r>
            <a:r>
              <a:rPr kumimoji="1" lang="en-US" altLang="ja-JP" dirty="0" smtClean="0"/>
              <a:t>N = 6</a:t>
            </a:r>
            <a:r>
              <a:rPr kumimoji="1" lang="ja-JP" altLang="en-US" dirty="0" smtClean="0"/>
              <a:t>であるので、各重みベクトルに対して</a:t>
            </a:r>
            <a:r>
              <a:rPr kumimoji="1" lang="en-US" altLang="ja-JP" dirty="0" smtClean="0"/>
              <a:t>3</a:t>
            </a:r>
            <a:r>
              <a:rPr kumimoji="1" lang="ja-JP" altLang="en-US" dirty="0" err="1" smtClean="0"/>
              <a:t>つの</a:t>
            </a:r>
            <a:r>
              <a:rPr kumimoji="1" lang="ja-JP" altLang="en-US" dirty="0" smtClean="0"/>
              <a:t>最良解のみを選択する必要がある。</a:t>
            </a:r>
          </a:p>
          <a:p>
            <a:r>
              <a:rPr kumimoji="1" lang="ja-JP" altLang="en-US" dirty="0" smtClean="0"/>
              <a:t>溶液</a:t>
            </a:r>
            <a:r>
              <a:rPr kumimoji="1" lang="en-US" altLang="ja-JP" dirty="0" smtClean="0"/>
              <a:t>1,3</a:t>
            </a:r>
            <a:r>
              <a:rPr kumimoji="1" lang="ja-JP" altLang="en-US" dirty="0" smtClean="0"/>
              <a:t>および</a:t>
            </a:r>
            <a:r>
              <a:rPr kumimoji="1" lang="en-US" altLang="ja-JP" dirty="0" smtClean="0"/>
              <a:t>5</a:t>
            </a:r>
            <a:r>
              <a:rPr kumimoji="1" lang="ja-JP" altLang="en-US" dirty="0" err="1" smtClean="0"/>
              <a:t>は第</a:t>
            </a:r>
            <a:r>
              <a:rPr kumimoji="1" lang="en-US" altLang="ja-JP" dirty="0" smtClean="0"/>
              <a:t>1</a:t>
            </a:r>
            <a:r>
              <a:rPr kumimoji="1" lang="ja-JP" altLang="en-US" dirty="0" smtClean="0"/>
              <a:t>の亜集団</a:t>
            </a:r>
            <a:r>
              <a:rPr kumimoji="1" lang="en-US" altLang="ja-JP" dirty="0" smtClean="0"/>
              <a:t>P1</a:t>
            </a:r>
            <a:r>
              <a:rPr kumimoji="1" lang="ja-JP" altLang="en-US" dirty="0" smtClean="0"/>
              <a:t>に属することが分かる。</a:t>
            </a:r>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14</a:t>
            </a:fld>
            <a:endParaRPr kumimoji="1" lang="ja-JP" altLang="en-US"/>
          </a:p>
        </p:txBody>
      </p:sp>
    </p:spTree>
    <p:extLst>
      <p:ext uri="{BB962C8B-B14F-4D97-AF65-F5344CB8AC3E}">
        <p14:creationId xmlns:p14="http://schemas.microsoft.com/office/powerpoint/2010/main" val="10743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また、図</a:t>
            </a:r>
            <a:r>
              <a:rPr kumimoji="1" lang="en-US" altLang="ja-JP" dirty="0" smtClean="0"/>
              <a:t>103</a:t>
            </a:r>
            <a:r>
              <a:rPr kumimoji="1" lang="ja-JP" altLang="en-US" dirty="0" smtClean="0"/>
              <a:t>は、</a:t>
            </a:r>
            <a:r>
              <a:rPr kumimoji="1" lang="en-US" altLang="ja-JP" dirty="0" smtClean="0"/>
              <a:t>6</a:t>
            </a:r>
            <a:r>
              <a:rPr kumimoji="1" lang="ja-JP" altLang="en-US" dirty="0" err="1" smtClean="0"/>
              <a:t>つの</a:t>
            </a:r>
            <a:r>
              <a:rPr kumimoji="1" lang="ja-JP" altLang="en-US" dirty="0" smtClean="0"/>
              <a:t>ソリューションすべての中で、これらの</a:t>
            </a:r>
            <a:r>
              <a:rPr kumimoji="1" lang="en-US" altLang="ja-JP" dirty="0" smtClean="0"/>
              <a:t>3</a:t>
            </a:r>
            <a:r>
              <a:rPr kumimoji="1" lang="ja-JP" altLang="en-US" dirty="0" err="1" smtClean="0"/>
              <a:t>つの</a:t>
            </a:r>
            <a:r>
              <a:rPr kumimoji="1" lang="ja-JP" altLang="en-US" dirty="0" smtClean="0"/>
              <a:t>ソリューションがソリューション</a:t>
            </a:r>
            <a:r>
              <a:rPr kumimoji="1" lang="en-US" altLang="ja-JP" dirty="0" smtClean="0"/>
              <a:t>A</a:t>
            </a:r>
            <a:r>
              <a:rPr kumimoji="1" lang="ja-JP" altLang="en-US" dirty="0" smtClean="0"/>
              <a:t>に近いことを示しています。</a:t>
            </a:r>
            <a:endParaRPr kumimoji="1" lang="en-US" altLang="ja-JP" dirty="0" smtClean="0"/>
          </a:p>
          <a:p>
            <a:r>
              <a:rPr kumimoji="1" lang="ja-JP" altLang="en-US" dirty="0" smtClean="0"/>
              <a:t>ソリューション</a:t>
            </a:r>
            <a:r>
              <a:rPr kumimoji="1" lang="en-US" altLang="ja-JP" dirty="0" smtClean="0"/>
              <a:t>A</a:t>
            </a:r>
            <a:r>
              <a:rPr kumimoji="1" lang="ja-JP" altLang="en-US" dirty="0" smtClean="0"/>
              <a:t>は、最初のウェイトベクトルに対応するパレート最適ソリューションです。</a:t>
            </a:r>
          </a:p>
          <a:p>
            <a:r>
              <a:rPr kumimoji="1" lang="ja-JP" altLang="en-US" dirty="0" smtClean="0"/>
              <a:t>連続した線は、重み付けされた方向を示すために使用される。</a:t>
            </a:r>
            <a:endParaRPr kumimoji="1" lang="en-US" altLang="ja-JP" dirty="0" smtClean="0"/>
          </a:p>
          <a:p>
            <a:r>
              <a:rPr kumimoji="1" lang="ja-JP" altLang="en-US" dirty="0" smtClean="0"/>
              <a:t>ステップ</a:t>
            </a:r>
            <a:r>
              <a:rPr kumimoji="1" lang="en-US" altLang="ja-JP" dirty="0" smtClean="0"/>
              <a:t>3</a:t>
            </a:r>
            <a:r>
              <a:rPr kumimoji="1" lang="ja-JP" altLang="en-US" dirty="0" smtClean="0"/>
              <a:t>理想的には、これらの</a:t>
            </a:r>
            <a:r>
              <a:rPr kumimoji="1" lang="en-US" altLang="ja-JP" dirty="0" smtClean="0"/>
              <a:t>3</a:t>
            </a:r>
            <a:r>
              <a:rPr kumimoji="1" lang="ja-JP" altLang="en-US" dirty="0" err="1" smtClean="0"/>
              <a:t>つの</a:t>
            </a:r>
            <a:r>
              <a:rPr kumimoji="1" lang="ja-JP" altLang="en-US" dirty="0" smtClean="0"/>
              <a:t>ソリューションを使用して、選択、クロスオーバー、突然変異の繰り返しを実行して、サイズ</a:t>
            </a:r>
            <a:r>
              <a:rPr kumimoji="1" lang="en-US" altLang="ja-JP" dirty="0" smtClean="0"/>
              <a:t>3</a:t>
            </a:r>
            <a:r>
              <a:rPr kumimoji="1" lang="ja-JP" altLang="en-US" dirty="0" smtClean="0"/>
              <a:t>の新しい亜集団を作成する必要があります。</a:t>
            </a:r>
          </a:p>
          <a:p>
            <a:r>
              <a:rPr kumimoji="1" lang="ja-JP" altLang="en-US" dirty="0" smtClean="0"/>
              <a:t>ここでフィットネスの割り当てスキームの説明に興味があるので、この手順は無視します。</a:t>
            </a:r>
            <a:endParaRPr kumimoji="1" lang="en-US" altLang="ja-JP" dirty="0" smtClean="0"/>
          </a:p>
          <a:p>
            <a:r>
              <a:rPr kumimoji="1" lang="ja-JP" altLang="en-US" dirty="0" smtClean="0"/>
              <a:t>ステップ</a:t>
            </a:r>
            <a:r>
              <a:rPr kumimoji="1" lang="en-US" altLang="ja-JP" dirty="0" smtClean="0"/>
              <a:t>4</a:t>
            </a:r>
            <a:r>
              <a:rPr kumimoji="1" lang="ja-JP" altLang="en-US" dirty="0" smtClean="0"/>
              <a:t>次に、</a:t>
            </a:r>
            <a:r>
              <a:rPr kumimoji="1" lang="en-US" altLang="ja-JP" dirty="0" smtClean="0"/>
              <a:t>k</a:t>
            </a:r>
            <a:r>
              <a:rPr kumimoji="1" lang="ja-JP" altLang="en-US" dirty="0" smtClean="0"/>
              <a:t>を</a:t>
            </a:r>
            <a:r>
              <a:rPr kumimoji="1" lang="en-US" altLang="ja-JP" dirty="0" smtClean="0"/>
              <a:t>2</a:t>
            </a:r>
            <a:r>
              <a:rPr kumimoji="1" lang="ja-JP" altLang="en-US" dirty="0" smtClean="0"/>
              <a:t>に増やして、ステップ</a:t>
            </a:r>
            <a:r>
              <a:rPr kumimoji="1" lang="en-US" altLang="ja-JP" dirty="0" smtClean="0"/>
              <a:t>2</a:t>
            </a:r>
            <a:r>
              <a:rPr kumimoji="1" lang="ja-JP" altLang="en-US" dirty="0" smtClean="0"/>
              <a:t>に進みます。</a:t>
            </a:r>
            <a:endParaRPr kumimoji="1" lang="en-US" altLang="ja-JP" dirty="0" smtClean="0"/>
          </a:p>
          <a:p>
            <a:endParaRPr kumimoji="1" lang="en-US" altLang="ja-JP" dirty="0" smtClean="0"/>
          </a:p>
          <a:p>
            <a:r>
              <a:rPr kumimoji="1" lang="ja-JP" altLang="en-US" dirty="0" smtClean="0"/>
              <a:t>ステップ</a:t>
            </a:r>
            <a:r>
              <a:rPr kumimoji="1" lang="en-US" altLang="ja-JP" dirty="0" smtClean="0"/>
              <a:t>2</a:t>
            </a:r>
            <a:r>
              <a:rPr kumimoji="1" lang="ja-JP" altLang="en-US" dirty="0" smtClean="0"/>
              <a:t>第</a:t>
            </a:r>
            <a:r>
              <a:rPr kumimoji="1" lang="en-US" altLang="ja-JP" dirty="0" smtClean="0"/>
              <a:t>2</a:t>
            </a:r>
            <a:r>
              <a:rPr kumimoji="1" lang="ja-JP" altLang="en-US" dirty="0" smtClean="0"/>
              <a:t>の重みベクトル</a:t>
            </a:r>
            <a:r>
              <a:rPr kumimoji="1" lang="en-US" altLang="ja-JP" dirty="0" smtClean="0"/>
              <a:t>w2 =</a:t>
            </a:r>
            <a:r>
              <a:rPr kumimoji="1" lang="ja-JP" altLang="en-US" dirty="0" smtClean="0"/>
              <a:t>（</a:t>
            </a:r>
            <a:r>
              <a:rPr kumimoji="1" lang="en-US" altLang="ja-JP" dirty="0" smtClean="0"/>
              <a:t>0.3,0.7</a:t>
            </a:r>
            <a:r>
              <a:rPr kumimoji="1" lang="ja-JP" altLang="en-US" dirty="0" smtClean="0"/>
              <a:t>）</a:t>
            </a:r>
            <a:r>
              <a:rPr kumimoji="1" lang="en-US" altLang="ja-JP" dirty="0" smtClean="0"/>
              <a:t>T</a:t>
            </a:r>
            <a:r>
              <a:rPr kumimoji="1" lang="ja-JP" altLang="en-US" dirty="0" smtClean="0"/>
              <a:t>を用いて、解</a:t>
            </a:r>
            <a:r>
              <a:rPr kumimoji="1" lang="en-US" altLang="ja-JP" dirty="0" smtClean="0"/>
              <a:t>1,2</a:t>
            </a:r>
            <a:r>
              <a:rPr kumimoji="1" lang="ja-JP" altLang="en-US" dirty="0" smtClean="0"/>
              <a:t>および</a:t>
            </a:r>
            <a:r>
              <a:rPr kumimoji="1" lang="en-US" altLang="ja-JP" dirty="0" smtClean="0"/>
              <a:t>3</a:t>
            </a:r>
            <a:r>
              <a:rPr kumimoji="1" lang="ja-JP" altLang="en-US" dirty="0" err="1" smtClean="0"/>
              <a:t>が第</a:t>
            </a:r>
            <a:r>
              <a:rPr kumimoji="1" lang="en-US" altLang="ja-JP" dirty="0" smtClean="0"/>
              <a:t>2</a:t>
            </a:r>
            <a:r>
              <a:rPr kumimoji="1" lang="ja-JP" altLang="en-US" dirty="0" smtClean="0"/>
              <a:t>の亜集団</a:t>
            </a:r>
            <a:r>
              <a:rPr kumimoji="1" lang="en-US" altLang="ja-JP" dirty="0" smtClean="0"/>
              <a:t>P2</a:t>
            </a:r>
            <a:r>
              <a:rPr kumimoji="1" lang="ja-JP" altLang="en-US" dirty="0" smtClean="0"/>
              <a:t>に属することが分かる（表</a:t>
            </a:r>
            <a:r>
              <a:rPr kumimoji="1" lang="en-US" altLang="ja-JP" dirty="0" smtClean="0"/>
              <a:t>15</a:t>
            </a:r>
            <a:r>
              <a:rPr kumimoji="1" lang="ja-JP" altLang="en-US" dirty="0" err="1" smtClean="0"/>
              <a:t>の第</a:t>
            </a:r>
            <a:r>
              <a:rPr kumimoji="1" lang="en-US" altLang="ja-JP" dirty="0" smtClean="0"/>
              <a:t>7</a:t>
            </a:r>
            <a:r>
              <a:rPr kumimoji="1" lang="ja-JP" altLang="en-US" dirty="0" smtClean="0"/>
              <a:t>欄を参照）。</a:t>
            </a:r>
          </a:p>
          <a:p>
            <a:r>
              <a:rPr kumimoji="1" lang="ja-JP" altLang="en-US" dirty="0" smtClean="0"/>
              <a:t>図</a:t>
            </a:r>
            <a:r>
              <a:rPr kumimoji="1" lang="en-US" altLang="ja-JP" dirty="0" smtClean="0"/>
              <a:t>103</a:t>
            </a:r>
            <a:r>
              <a:rPr kumimoji="1" lang="ja-JP" altLang="en-US" dirty="0" smtClean="0"/>
              <a:t>はまた、破線の重み付き方向を示す。</a:t>
            </a:r>
          </a:p>
          <a:p>
            <a:r>
              <a:rPr kumimoji="1" lang="ja-JP" altLang="en-US" dirty="0" smtClean="0"/>
              <a:t>これらの解は、第</a:t>
            </a:r>
            <a:r>
              <a:rPr kumimoji="1" lang="en-US" altLang="ja-JP" dirty="0" smtClean="0"/>
              <a:t>2</a:t>
            </a:r>
            <a:r>
              <a:rPr kumimoji="1" lang="ja-JP" altLang="en-US" dirty="0" smtClean="0"/>
              <a:t>の重みベクトルに対応するパレート最適解である解</a:t>
            </a:r>
            <a:r>
              <a:rPr kumimoji="1" lang="en-US" altLang="ja-JP" dirty="0" smtClean="0"/>
              <a:t>B</a:t>
            </a:r>
            <a:r>
              <a:rPr kumimoji="1" lang="ja-JP" altLang="en-US" dirty="0" smtClean="0"/>
              <a:t>に近い。</a:t>
            </a:r>
            <a:endParaRPr kumimoji="1" lang="en-US" altLang="ja-JP" dirty="0" smtClean="0"/>
          </a:p>
          <a:p>
            <a:r>
              <a:rPr kumimoji="1" lang="ja-JP" altLang="en-US" dirty="0" smtClean="0"/>
              <a:t>ステップ</a:t>
            </a:r>
            <a:r>
              <a:rPr kumimoji="1" lang="en-US" altLang="ja-JP" dirty="0" smtClean="0"/>
              <a:t>3</a:t>
            </a:r>
            <a:r>
              <a:rPr kumimoji="1" lang="ja-JP" altLang="en-US" dirty="0" smtClean="0"/>
              <a:t>これまでと同様に、</a:t>
            </a:r>
            <a:r>
              <a:rPr kumimoji="1" lang="en-US" altLang="ja-JP" dirty="0" smtClean="0"/>
              <a:t>3</a:t>
            </a:r>
            <a:r>
              <a:rPr kumimoji="1" lang="ja-JP" altLang="en-US" dirty="0" err="1" smtClean="0"/>
              <a:t>つの</a:t>
            </a:r>
            <a:r>
              <a:rPr kumimoji="1" lang="ja-JP" altLang="en-US" dirty="0" smtClean="0"/>
              <a:t>ソリューション（</a:t>
            </a:r>
            <a:r>
              <a:rPr kumimoji="1" lang="en-US" altLang="ja-JP" dirty="0" smtClean="0"/>
              <a:t>1</a:t>
            </a:r>
            <a:r>
              <a:rPr kumimoji="1" lang="ja-JP" altLang="en-US" dirty="0" err="1" smtClean="0"/>
              <a:t>、</a:t>
            </a:r>
            <a:r>
              <a:rPr kumimoji="1" lang="en-US" altLang="ja-JP" dirty="0" smtClean="0"/>
              <a:t>2</a:t>
            </a:r>
            <a:r>
              <a:rPr kumimoji="1" lang="ja-JP" altLang="en-US" dirty="0" err="1" smtClean="0"/>
              <a:t>、</a:t>
            </a:r>
            <a:r>
              <a:rPr kumimoji="1" lang="en-US" altLang="ja-JP" dirty="0" smtClean="0"/>
              <a:t>3</a:t>
            </a:r>
            <a:r>
              <a:rPr kumimoji="1" lang="ja-JP" altLang="en-US" dirty="0" smtClean="0"/>
              <a:t>）で</a:t>
            </a:r>
            <a:r>
              <a:rPr kumimoji="1" lang="en-US" altLang="ja-JP" dirty="0" smtClean="0"/>
              <a:t>3</a:t>
            </a:r>
            <a:r>
              <a:rPr kumimoji="1" lang="ja-JP" altLang="en-US" dirty="0" err="1" smtClean="0"/>
              <a:t>つの</a:t>
            </a:r>
            <a:r>
              <a:rPr kumimoji="1" lang="ja-JP" altLang="en-US" dirty="0" smtClean="0"/>
              <a:t>新しいソリューションを作成する必要があります。 </a:t>
            </a:r>
            <a:endParaRPr kumimoji="1" lang="en-US" altLang="ja-JP" dirty="0" smtClean="0"/>
          </a:p>
          <a:p>
            <a:r>
              <a:rPr kumimoji="1" lang="ja-JP" altLang="en-US" dirty="0" smtClean="0"/>
              <a:t>しかし、ここではこのステップをもう一度無視します。</a:t>
            </a:r>
            <a:endParaRPr kumimoji="1" lang="en-US" altLang="ja-JP" dirty="0" smtClean="0"/>
          </a:p>
          <a:p>
            <a:r>
              <a:rPr kumimoji="1" lang="ja-JP" altLang="en-US" dirty="0" smtClean="0"/>
              <a:t>ステップ</a:t>
            </a:r>
            <a:r>
              <a:rPr kumimoji="1" lang="en-US" altLang="ja-JP" dirty="0" smtClean="0"/>
              <a:t>4</a:t>
            </a:r>
            <a:r>
              <a:rPr kumimoji="1" lang="ja-JP" altLang="en-US" dirty="0" smtClean="0"/>
              <a:t>この反復の終了時の母集団は、ステップ</a:t>
            </a:r>
            <a:r>
              <a:rPr kumimoji="1" lang="en-US" altLang="ja-JP" dirty="0" smtClean="0"/>
              <a:t>3</a:t>
            </a:r>
            <a:r>
              <a:rPr kumimoji="1" lang="ja-JP" altLang="en-US" dirty="0" smtClean="0"/>
              <a:t>で</a:t>
            </a:r>
            <a:r>
              <a:rPr kumimoji="1" lang="en-US" altLang="ja-JP" dirty="0" smtClean="0"/>
              <a:t>k = 1</a:t>
            </a:r>
            <a:r>
              <a:rPr kumimoji="1" lang="ja-JP" altLang="en-US" dirty="0" smtClean="0"/>
              <a:t>および</a:t>
            </a:r>
            <a:r>
              <a:rPr kumimoji="1" lang="en-US" altLang="ja-JP" dirty="0" smtClean="0"/>
              <a:t>2</a:t>
            </a:r>
            <a:r>
              <a:rPr kumimoji="1" lang="ja-JP" altLang="en-US" dirty="0" smtClean="0"/>
              <a:t>について作成された</a:t>
            </a:r>
            <a:r>
              <a:rPr kumimoji="1" lang="en-US" altLang="ja-JP" dirty="0" smtClean="0"/>
              <a:t>2</a:t>
            </a:r>
            <a:r>
              <a:rPr kumimoji="1" lang="ja-JP" altLang="en-US" dirty="0" err="1" smtClean="0"/>
              <a:t>つの</a:t>
            </a:r>
            <a:r>
              <a:rPr kumimoji="1" lang="ja-JP" altLang="en-US" dirty="0" smtClean="0"/>
              <a:t>新しい部分母集団（</a:t>
            </a:r>
            <a:r>
              <a:rPr kumimoji="1" lang="en-US" altLang="ja-JP" dirty="0" smtClean="0"/>
              <a:t>P1</a:t>
            </a:r>
            <a:r>
              <a:rPr kumimoji="1" lang="ja-JP" altLang="en-US" dirty="0" smtClean="0"/>
              <a:t>および</a:t>
            </a:r>
            <a:r>
              <a:rPr kumimoji="1" lang="en-US" altLang="ja-JP" dirty="0" smtClean="0"/>
              <a:t>P2</a:t>
            </a:r>
            <a:r>
              <a:rPr kumimoji="1" lang="ja-JP" altLang="en-US" dirty="0" smtClean="0"/>
              <a:t>）の和集合である。</a:t>
            </a:r>
          </a:p>
          <a:p>
            <a:r>
              <a:rPr kumimoji="1" lang="ja-JP" altLang="en-US" dirty="0" smtClean="0"/>
              <a:t>これらの</a:t>
            </a:r>
            <a:r>
              <a:rPr kumimoji="1" lang="en-US" altLang="ja-JP" dirty="0" smtClean="0"/>
              <a:t>2</a:t>
            </a:r>
            <a:r>
              <a:rPr kumimoji="1" lang="ja-JP" altLang="en-US" dirty="0" err="1" smtClean="0"/>
              <a:t>つの</a:t>
            </a:r>
            <a:r>
              <a:rPr kumimoji="1" lang="ja-JP" altLang="en-US" dirty="0" smtClean="0"/>
              <a:t>部分集団の間に共通のメンバーが存在する場合、ランダムに作成された解を追加して集団を埋めることができます。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15</a:t>
            </a:fld>
            <a:endParaRPr kumimoji="1" lang="ja-JP" altLang="en-US"/>
          </a:p>
        </p:txBody>
      </p:sp>
    </p:spTree>
    <p:extLst>
      <p:ext uri="{BB962C8B-B14F-4D97-AF65-F5344CB8AC3E}">
        <p14:creationId xmlns:p14="http://schemas.microsoft.com/office/powerpoint/2010/main" val="4224619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a:r>
              <a:rPr kumimoji="1" lang="ja-JP" altLang="en-US" sz="1200" b="0" i="0" kern="1200" dirty="0" smtClean="0">
                <a:solidFill>
                  <a:schemeClr val="tx1"/>
                </a:solidFill>
                <a:effectLst/>
                <a:latin typeface="+mn-lt"/>
                <a:ea typeface="+mn-ea"/>
                <a:cs typeface="+mn-cs"/>
              </a:rPr>
              <a:t>どのウェイトベースの方法でもそうであるように、ウェイトベクトルの知識もこのアプローチでは不可欠です。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この方法は、共有関数アプローチよりも複雑さが優れています。なぜなら、ここでペアワイズ距離メトリックは必要ないからです。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重みベクトルのための追加の変数を保持する必要もありません。</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しかし、</a:t>
            </a:r>
            <a:r>
              <a:rPr kumimoji="1" lang="en-US" altLang="ja-JP" sz="1200" b="0" i="0" kern="1200" dirty="0" smtClean="0">
                <a:solidFill>
                  <a:schemeClr val="tx1"/>
                </a:solidFill>
                <a:effectLst/>
                <a:latin typeface="+mn-lt"/>
                <a:ea typeface="+mn-ea"/>
                <a:cs typeface="+mn-cs"/>
              </a:rPr>
              <a:t>GA</a:t>
            </a:r>
            <a:r>
              <a:rPr kumimoji="1" lang="ja-JP" altLang="en-US" sz="1200" b="0" i="0" kern="1200" dirty="0" smtClean="0">
                <a:solidFill>
                  <a:schemeClr val="tx1"/>
                </a:solidFill>
                <a:effectLst/>
                <a:latin typeface="+mn-lt"/>
                <a:ea typeface="+mn-ea"/>
                <a:cs typeface="+mn-cs"/>
              </a:rPr>
              <a:t>演算子は各サブポピュレーションに独立に適用されるため、各ウェイトベクトルに対応する最適解を見つけるには適切なサブポピュレーションサイズが必要である。</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これには大規模な人口が必要です。</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研究者は、両方の方法をいくつかの問題に適用することによって、ベクトル評価アプローチが共有関数アプローチよりも優れていると結論付けました。</a:t>
            </a:r>
          </a:p>
          <a:p>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16</a:t>
            </a:fld>
            <a:endParaRPr kumimoji="1" lang="ja-JP" altLang="en-US"/>
          </a:p>
        </p:txBody>
      </p:sp>
    </p:spTree>
    <p:extLst>
      <p:ext uri="{BB962C8B-B14F-4D97-AF65-F5344CB8AC3E}">
        <p14:creationId xmlns:p14="http://schemas.microsoft.com/office/powerpoint/2010/main" val="2753022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ランダム加重</a:t>
            </a:r>
            <a:r>
              <a:rPr kumimoji="1" lang="en-US" altLang="ja-JP" dirty="0" smtClean="0"/>
              <a:t>GA</a:t>
            </a:r>
          </a:p>
          <a:p>
            <a:r>
              <a:rPr kumimoji="1" lang="en-US" altLang="ja-JP" dirty="0" smtClean="0"/>
              <a:t>Murata and </a:t>
            </a:r>
            <a:r>
              <a:rPr kumimoji="1" lang="en-US" altLang="ja-JP" dirty="0" err="1" smtClean="0"/>
              <a:t>Ishibuchi</a:t>
            </a:r>
            <a:r>
              <a:rPr kumimoji="1" lang="ja-JP" altLang="en-US" dirty="0" smtClean="0"/>
              <a:t>（</a:t>
            </a:r>
            <a:r>
              <a:rPr kumimoji="1" lang="en-US" altLang="ja-JP" dirty="0" smtClean="0"/>
              <a:t>1995</a:t>
            </a:r>
            <a:r>
              <a:rPr kumimoji="1" lang="ja-JP" altLang="en-US" dirty="0" smtClean="0"/>
              <a:t>）は、母集団の</a:t>
            </a:r>
            <a:r>
              <a:rPr kumimoji="1" lang="en-US" altLang="ja-JP" dirty="0" err="1" smtClean="0"/>
              <a:t>i</a:t>
            </a:r>
            <a:r>
              <a:rPr kumimoji="1" lang="ja-JP" altLang="en-US" dirty="0" smtClean="0"/>
              <a:t>番目の解にランダム正規化された重みベクトル</a:t>
            </a:r>
            <a:r>
              <a:rPr kumimoji="1" lang="en-US" altLang="ja-JP" dirty="0" smtClean="0"/>
              <a:t>w</a:t>
            </a:r>
            <a:r>
              <a:rPr kumimoji="1" lang="ja-JP" altLang="en-US" dirty="0" smtClean="0"/>
              <a:t>が割り当てられていることを除いて、上記の</a:t>
            </a:r>
            <a:r>
              <a:rPr kumimoji="1" lang="en-US" altLang="ja-JP" dirty="0" smtClean="0"/>
              <a:t>WBGA</a:t>
            </a:r>
            <a:r>
              <a:rPr kumimoji="1" lang="ja-JP" altLang="en-US" dirty="0" smtClean="0"/>
              <a:t>と同様のランダム加重</a:t>
            </a:r>
            <a:r>
              <a:rPr kumimoji="1" lang="en-US" altLang="ja-JP" dirty="0" smtClean="0"/>
              <a:t>GA</a:t>
            </a:r>
            <a:r>
              <a:rPr kumimoji="1" lang="ja-JP" altLang="en-US" dirty="0" smtClean="0"/>
              <a:t>（</a:t>
            </a:r>
            <a:r>
              <a:rPr kumimoji="1" lang="en-US" altLang="ja-JP" dirty="0" smtClean="0"/>
              <a:t>RWGA</a:t>
            </a:r>
            <a:r>
              <a:rPr kumimoji="1" lang="ja-JP" altLang="en-US" dirty="0" smtClean="0"/>
              <a:t>）を提案した。</a:t>
            </a:r>
          </a:p>
          <a:p>
            <a:r>
              <a:rPr kumimoji="1" lang="ja-JP" altLang="en-US" dirty="0" smtClean="0"/>
              <a:t>解の適合度</a:t>
            </a:r>
            <a:r>
              <a:rPr kumimoji="1" lang="en-US" altLang="ja-JP" dirty="0" smtClean="0"/>
              <a:t>M</a:t>
            </a:r>
            <a:r>
              <a:rPr kumimoji="1" lang="ja-JP" altLang="en-US" dirty="0" smtClean="0"/>
              <a:t>は、</a:t>
            </a:r>
            <a:r>
              <a:rPr kumimoji="1" lang="en-US" altLang="ja-JP" dirty="0" smtClean="0"/>
              <a:t>w</a:t>
            </a:r>
            <a:r>
              <a:rPr kumimoji="1" lang="ja-JP" altLang="en-US" dirty="0" smtClean="0"/>
              <a:t>の目的関数の加重和として割り当てられます</a:t>
            </a:r>
            <a:endParaRPr kumimoji="1" lang="en-US" altLang="ja-JP" dirty="0" smtClean="0"/>
          </a:p>
          <a:p>
            <a:endParaRPr kumimoji="1" lang="en-US" altLang="ja-JP" dirty="0" smtClean="0"/>
          </a:p>
          <a:p>
            <a:r>
              <a:rPr kumimoji="1" lang="ja-JP" altLang="en-US" dirty="0" smtClean="0"/>
              <a:t>すべての集団メンバーに適応性が割り当てられた後、比例選択演算子、交差演算子、および突然変異演算子が新しい集団を形成するために適用される。</a:t>
            </a:r>
          </a:p>
          <a:p>
            <a:r>
              <a:rPr kumimoji="1" lang="ja-JP" altLang="en-US" dirty="0" smtClean="0"/>
              <a:t>新しい母集団を受け入れる前に、母集団のランダムな部分は、（ランダムに作成された）外部母集団から選択された同数の解に置き換えられます。</a:t>
            </a:r>
            <a:endParaRPr kumimoji="1" lang="en-US" altLang="ja-JP" dirty="0" smtClean="0"/>
          </a:p>
          <a:p>
            <a:pPr rtl="0"/>
            <a:r>
              <a:rPr kumimoji="1" lang="ja-JP" altLang="en-US" sz="1200" b="0" i="0" kern="1200" dirty="0" smtClean="0">
                <a:solidFill>
                  <a:schemeClr val="tx1"/>
                </a:solidFill>
                <a:effectLst/>
                <a:latin typeface="+mn-lt"/>
                <a:ea typeface="+mn-ea"/>
                <a:cs typeface="+mn-cs"/>
              </a:rPr>
              <a:t>元の研究では、このプロセスをエリートを保持するオペレータと呼んでいましたが、無作為に選ばれたソリューションが次世代のエリートとしてどのように資格を得ることができるかははっきりしていません。</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  </a:t>
            </a:r>
            <a:r>
              <a:rPr kumimoji="1" lang="en-US" altLang="ja-JP" sz="1200" b="0" i="0" kern="1200" dirty="0" smtClean="0">
                <a:solidFill>
                  <a:schemeClr val="tx1"/>
                </a:solidFill>
                <a:effectLst/>
                <a:latin typeface="+mn-lt"/>
                <a:ea typeface="+mn-ea"/>
                <a:cs typeface="+mn-cs"/>
              </a:rPr>
              <a:t>RWGA</a:t>
            </a:r>
            <a:r>
              <a:rPr kumimoji="1" lang="ja-JP" altLang="en-US" sz="1200" b="0" i="0" kern="1200" dirty="0" smtClean="0">
                <a:solidFill>
                  <a:schemeClr val="tx1"/>
                </a:solidFill>
                <a:effectLst/>
                <a:latin typeface="+mn-lt"/>
                <a:ea typeface="+mn-ea"/>
                <a:cs typeface="+mn-cs"/>
              </a:rPr>
              <a:t>の最新バージョン（</a:t>
            </a:r>
            <a:r>
              <a:rPr kumimoji="1" lang="en-US" altLang="ja-JP" sz="1200" b="0" i="0" kern="1200" dirty="0" err="1" smtClean="0">
                <a:solidFill>
                  <a:schemeClr val="tx1"/>
                </a:solidFill>
                <a:effectLst/>
                <a:latin typeface="+mn-lt"/>
                <a:ea typeface="+mn-ea"/>
                <a:cs typeface="+mn-cs"/>
              </a:rPr>
              <a:t>Ishibuchi</a:t>
            </a:r>
            <a:r>
              <a:rPr kumimoji="1" lang="en-US" altLang="ja-JP" sz="1200" b="0" i="0" kern="1200" dirty="0" smtClean="0">
                <a:solidFill>
                  <a:schemeClr val="tx1"/>
                </a:solidFill>
                <a:effectLst/>
                <a:latin typeface="+mn-lt"/>
                <a:ea typeface="+mn-ea"/>
                <a:cs typeface="+mn-cs"/>
              </a:rPr>
              <a:t> and Murata</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1998a</a:t>
            </a:r>
            <a:r>
              <a:rPr kumimoji="1" lang="ja-JP" altLang="en-US" sz="1200" b="0" i="0" kern="1200" dirty="0" smtClean="0">
                <a:solidFill>
                  <a:schemeClr val="tx1"/>
                </a:solidFill>
                <a:effectLst/>
                <a:latin typeface="+mn-lt"/>
                <a:ea typeface="+mn-ea"/>
                <a:cs typeface="+mn-cs"/>
              </a:rPr>
              <a:t>）では、研究者は、非支配的な解のみを含む外部集団を維持することの使用を明らかに示している。</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そこでは、この外部集団は、他のエリート主義的な</a:t>
            </a:r>
            <a:r>
              <a:rPr kumimoji="1" lang="en-US" altLang="ja-JP" sz="1200" b="0" i="0" kern="1200" dirty="0" smtClean="0">
                <a:solidFill>
                  <a:schemeClr val="tx1"/>
                </a:solidFill>
                <a:effectLst/>
                <a:latin typeface="+mn-lt"/>
                <a:ea typeface="+mn-ea"/>
                <a:cs typeface="+mn-cs"/>
              </a:rPr>
              <a:t>MOEAs</a:t>
            </a:r>
            <a:r>
              <a:rPr kumimoji="1" lang="ja-JP" altLang="en-US" sz="1200" b="0" i="0" kern="1200" dirty="0" smtClean="0">
                <a:solidFill>
                  <a:schemeClr val="tx1"/>
                </a:solidFill>
                <a:effectLst/>
                <a:latin typeface="+mn-lt"/>
                <a:ea typeface="+mn-ea"/>
                <a:cs typeface="+mn-cs"/>
              </a:rPr>
              <a:t>（次の章で説明する）で行われたように、現在支配されていない解決策で修正されている。</a:t>
            </a:r>
          </a:p>
          <a:p>
            <a:pPr rtl="0"/>
            <a:r>
              <a:rPr kumimoji="1" lang="ja-JP" altLang="en-US" sz="1200" b="0" i="0" kern="1200" dirty="0" smtClean="0">
                <a:solidFill>
                  <a:schemeClr val="tx1"/>
                </a:solidFill>
                <a:effectLst/>
                <a:latin typeface="+mn-lt"/>
                <a:ea typeface="+mn-ea"/>
                <a:cs typeface="+mn-cs"/>
              </a:rPr>
              <a:t>それにもかかわらず、研究者の元の研究およびその後の研究は、多目的フローショップスケジューリングおよびファジールール選択問題などの多くの最適化問題における</a:t>
            </a:r>
            <a:r>
              <a:rPr kumimoji="1" lang="en-US" altLang="ja-JP" sz="1200" b="0" i="0" kern="1200" dirty="0" smtClean="0">
                <a:solidFill>
                  <a:schemeClr val="tx1"/>
                </a:solidFill>
                <a:effectLst/>
                <a:latin typeface="+mn-lt"/>
                <a:ea typeface="+mn-ea"/>
                <a:cs typeface="+mn-cs"/>
              </a:rPr>
              <a:t>RWGA</a:t>
            </a:r>
            <a:r>
              <a:rPr kumimoji="1" lang="ja-JP" altLang="en-US" sz="1200" b="0" i="0" kern="1200" dirty="0" smtClean="0">
                <a:solidFill>
                  <a:schemeClr val="tx1"/>
                </a:solidFill>
                <a:effectLst/>
                <a:latin typeface="+mn-lt"/>
                <a:ea typeface="+mn-ea"/>
                <a:cs typeface="+mn-cs"/>
              </a:rPr>
              <a:t>の適用性を示している。</a:t>
            </a:r>
          </a:p>
          <a:p>
            <a:pPr rtl="0"/>
            <a:r>
              <a:rPr kumimoji="1" lang="en-US" altLang="ja-JP" sz="1200" b="0" i="0" kern="1200" dirty="0" smtClean="0">
                <a:solidFill>
                  <a:schemeClr val="tx1"/>
                </a:solidFill>
                <a:effectLst/>
                <a:latin typeface="+mn-lt"/>
                <a:ea typeface="+mn-ea"/>
                <a:cs typeface="+mn-cs"/>
              </a:rPr>
              <a:t>VEGA</a:t>
            </a:r>
            <a:r>
              <a:rPr kumimoji="1" lang="ja-JP" altLang="en-US" sz="1200" b="0" i="0" kern="1200" dirty="0" smtClean="0">
                <a:solidFill>
                  <a:schemeClr val="tx1"/>
                </a:solidFill>
                <a:effectLst/>
                <a:latin typeface="+mn-lt"/>
                <a:ea typeface="+mn-ea"/>
                <a:cs typeface="+mn-cs"/>
              </a:rPr>
              <a:t>と比較して、これらの問題はより良い収束結果を示しています。 後で</a:t>
            </a:r>
            <a:r>
              <a:rPr kumimoji="1" lang="en-US" altLang="ja-JP" sz="1200" b="0" i="0" kern="1200" dirty="0" smtClean="0">
                <a:solidFill>
                  <a:schemeClr val="tx1"/>
                </a:solidFill>
                <a:effectLst/>
                <a:latin typeface="+mn-lt"/>
                <a:ea typeface="+mn-ea"/>
                <a:cs typeface="+mn-cs"/>
              </a:rPr>
              <a:t>8.11</a:t>
            </a:r>
            <a:r>
              <a:rPr kumimoji="1" lang="ja-JP" altLang="en-US" sz="1200" b="0" i="0" kern="1200" dirty="0" smtClean="0">
                <a:solidFill>
                  <a:schemeClr val="tx1"/>
                </a:solidFill>
                <a:effectLst/>
                <a:latin typeface="+mn-lt"/>
                <a:ea typeface="+mn-ea"/>
                <a:cs typeface="+mn-cs"/>
              </a:rPr>
              <a:t>節で修正された</a:t>
            </a:r>
            <a:r>
              <a:rPr kumimoji="1" lang="en-US" altLang="ja-JP" sz="1200" b="0" i="0" kern="1200" dirty="0" smtClean="0">
                <a:solidFill>
                  <a:schemeClr val="tx1"/>
                </a:solidFill>
                <a:effectLst/>
                <a:latin typeface="+mn-lt"/>
                <a:ea typeface="+mn-ea"/>
                <a:cs typeface="+mn-cs"/>
              </a:rPr>
              <a:t>RWGA</a:t>
            </a:r>
            <a:r>
              <a:rPr kumimoji="1" lang="ja-JP" altLang="en-US" sz="1200" b="0" i="0" kern="1200" dirty="0" smtClean="0">
                <a:solidFill>
                  <a:schemeClr val="tx1"/>
                </a:solidFill>
                <a:effectLst/>
                <a:latin typeface="+mn-lt"/>
                <a:ea typeface="+mn-ea"/>
                <a:cs typeface="+mn-cs"/>
              </a:rPr>
              <a:t>について議論する。</a:t>
            </a:r>
            <a:endParaRPr kumimoji="1" lang="en-US" altLang="ja-JP" sz="1200" b="0" i="0" kern="1200" dirty="0" smtClean="0">
              <a:solidFill>
                <a:schemeClr val="tx1"/>
              </a:solidFill>
              <a:effectLst/>
              <a:latin typeface="+mn-lt"/>
              <a:ea typeface="+mn-ea"/>
              <a:cs typeface="+mn-cs"/>
            </a:endParaRPr>
          </a:p>
          <a:p>
            <a:pPr rtl="0"/>
            <a:r>
              <a:rPr kumimoji="1" lang="en-US" altLang="ja-JP" sz="1200" b="0" i="0" kern="1200" dirty="0" smtClean="0">
                <a:solidFill>
                  <a:schemeClr val="tx1"/>
                </a:solidFill>
                <a:effectLst/>
                <a:latin typeface="+mn-lt"/>
                <a:ea typeface="+mn-ea"/>
                <a:cs typeface="+mn-cs"/>
              </a:rPr>
              <a:t>RWGA</a:t>
            </a:r>
            <a:r>
              <a:rPr kumimoji="1" lang="ja-JP" altLang="en-US" sz="1200" b="0" i="0" kern="1200" dirty="0" smtClean="0">
                <a:solidFill>
                  <a:schemeClr val="tx1"/>
                </a:solidFill>
                <a:effectLst/>
                <a:latin typeface="+mn-lt"/>
                <a:ea typeface="+mn-ea"/>
                <a:cs typeface="+mn-cs"/>
              </a:rPr>
              <a:t>では、非優越解の多様性は、（</a:t>
            </a:r>
            <a:r>
              <a:rPr kumimoji="1" lang="en-US" altLang="ja-JP" sz="1200" b="0" i="0" kern="1200" dirty="0" err="1" smtClean="0">
                <a:solidFill>
                  <a:schemeClr val="tx1"/>
                </a:solidFill>
                <a:effectLst/>
                <a:latin typeface="+mn-lt"/>
                <a:ea typeface="+mn-ea"/>
                <a:cs typeface="+mn-cs"/>
              </a:rPr>
              <a:t>i</a:t>
            </a:r>
            <a:r>
              <a:rPr kumimoji="1" lang="ja-JP" altLang="en-US" sz="1200" b="0" i="0" kern="1200" dirty="0" smtClean="0">
                <a:solidFill>
                  <a:schemeClr val="tx1"/>
                </a:solidFill>
                <a:effectLst/>
                <a:latin typeface="+mn-lt"/>
                <a:ea typeface="+mn-ea"/>
                <a:cs typeface="+mn-cs"/>
              </a:rPr>
              <a:t>）ランダムウェイトベクトルを使用して各解を評価することにより、パレート最適領域内で異なる解を導く解を強調し、（ </a:t>
            </a:r>
            <a:r>
              <a:rPr kumimoji="1" lang="en-US" altLang="ja-JP" sz="1200" b="0" i="0" kern="1200" dirty="0" smtClean="0">
                <a:solidFill>
                  <a:schemeClr val="tx1"/>
                </a:solidFill>
                <a:effectLst/>
                <a:latin typeface="+mn-lt"/>
                <a:ea typeface="+mn-ea"/>
                <a:cs typeface="+mn-cs"/>
              </a:rPr>
              <a:t>ii</a:t>
            </a:r>
            <a:r>
              <a:rPr kumimoji="1" lang="ja-JP" altLang="en-US" sz="1200" b="0" i="0" kern="1200" dirty="0" smtClean="0">
                <a:solidFill>
                  <a:schemeClr val="tx1"/>
                </a:solidFill>
                <a:effectLst/>
                <a:latin typeface="+mn-lt"/>
                <a:ea typeface="+mn-ea"/>
                <a:cs typeface="+mn-cs"/>
              </a:rPr>
              <a:t>）集団の割合が外部集合からの解で置き換えられる交換演算子を使用する。</a:t>
            </a:r>
          </a:p>
          <a:p>
            <a:pPr rtl="0"/>
            <a:r>
              <a:rPr kumimoji="1" lang="ja-JP" altLang="en-US" sz="1200" b="0" i="0" kern="1200" dirty="0" smtClean="0">
                <a:solidFill>
                  <a:schemeClr val="tx1"/>
                </a:solidFill>
                <a:effectLst/>
                <a:latin typeface="+mn-lt"/>
                <a:ea typeface="+mn-ea"/>
                <a:cs typeface="+mn-cs"/>
              </a:rPr>
              <a:t>パレート最適フロントに近いソリューションの強調は、重み付けされた関数値で比例選択を実行することによって明示的に維持されます。</a:t>
            </a:r>
          </a:p>
          <a:p>
            <a:pPr rtl="0"/>
            <a:r>
              <a:rPr kumimoji="1" lang="ja-JP" altLang="en-US" sz="1200" b="0" i="0" kern="1200" dirty="0" smtClean="0">
                <a:solidFill>
                  <a:schemeClr val="tx1"/>
                </a:solidFill>
                <a:effectLst/>
                <a:latin typeface="+mn-lt"/>
                <a:ea typeface="+mn-ea"/>
                <a:cs typeface="+mn-cs"/>
              </a:rPr>
              <a:t>したがって、</a:t>
            </a:r>
            <a:r>
              <a:rPr kumimoji="1" lang="en-US" altLang="ja-JP" sz="1200" b="0" i="0" kern="1200" dirty="0" smtClean="0">
                <a:solidFill>
                  <a:schemeClr val="tx1"/>
                </a:solidFill>
                <a:effectLst/>
                <a:latin typeface="+mn-lt"/>
                <a:ea typeface="+mn-ea"/>
                <a:cs typeface="+mn-cs"/>
              </a:rPr>
              <a:t>MOEA</a:t>
            </a:r>
            <a:r>
              <a:rPr kumimoji="1" lang="ja-JP" altLang="en-US" sz="1200" b="0" i="0" kern="1200" dirty="0" smtClean="0">
                <a:solidFill>
                  <a:schemeClr val="tx1"/>
                </a:solidFill>
                <a:effectLst/>
                <a:latin typeface="+mn-lt"/>
                <a:ea typeface="+mn-ea"/>
                <a:cs typeface="+mn-cs"/>
              </a:rPr>
              <a:t>で必要とされる両方のタスクが</a:t>
            </a:r>
            <a:r>
              <a:rPr kumimoji="1" lang="en-US" altLang="ja-JP" sz="1200" b="0" i="0" kern="1200" dirty="0" smtClean="0">
                <a:solidFill>
                  <a:schemeClr val="tx1"/>
                </a:solidFill>
                <a:effectLst/>
                <a:latin typeface="+mn-lt"/>
                <a:ea typeface="+mn-ea"/>
                <a:cs typeface="+mn-cs"/>
              </a:rPr>
              <a:t>RWGA</a:t>
            </a:r>
            <a:r>
              <a:rPr kumimoji="1" lang="ja-JP" altLang="en-US" sz="1200" b="0" i="0" kern="1200" dirty="0" smtClean="0">
                <a:solidFill>
                  <a:schemeClr val="tx1"/>
                </a:solidFill>
                <a:effectLst/>
                <a:latin typeface="+mn-lt"/>
                <a:ea typeface="+mn-ea"/>
                <a:cs typeface="+mn-cs"/>
              </a:rPr>
              <a:t>に存在する。</a:t>
            </a:r>
          </a:p>
          <a:p>
            <a:pPr rtl="0"/>
            <a:r>
              <a:rPr kumimoji="1" lang="ja-JP" altLang="en-US" sz="1200" b="0" i="0" kern="1200" dirty="0" smtClean="0">
                <a:solidFill>
                  <a:schemeClr val="tx1"/>
                </a:solidFill>
                <a:effectLst/>
                <a:latin typeface="+mn-lt"/>
                <a:ea typeface="+mn-ea"/>
                <a:cs typeface="+mn-cs"/>
              </a:rPr>
              <a:t>しかしながら、他の重みベースのアプローチのように、</a:t>
            </a:r>
            <a:r>
              <a:rPr kumimoji="1" lang="en-US" altLang="ja-JP" sz="1200" b="0" i="0" kern="1200" dirty="0" smtClean="0">
                <a:solidFill>
                  <a:schemeClr val="tx1"/>
                </a:solidFill>
                <a:effectLst/>
                <a:latin typeface="+mn-lt"/>
                <a:ea typeface="+mn-ea"/>
                <a:cs typeface="+mn-cs"/>
              </a:rPr>
              <a:t>RWGA</a:t>
            </a:r>
            <a:r>
              <a:rPr kumimoji="1" lang="ja-JP" altLang="en-US" sz="1200" b="0" i="0" kern="1200" dirty="0" smtClean="0">
                <a:solidFill>
                  <a:schemeClr val="tx1"/>
                </a:solidFill>
                <a:effectLst/>
                <a:latin typeface="+mn-lt"/>
                <a:ea typeface="+mn-ea"/>
                <a:cs typeface="+mn-cs"/>
              </a:rPr>
              <a:t>はまた、非凸問題でパレート最適解を見つけることができない可能性がある。</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このアルゴリズムと</a:t>
            </a:r>
            <a:r>
              <a:rPr kumimoji="1" lang="en-US" altLang="ja-JP" sz="1200" b="0" i="0" kern="1200" dirty="0" smtClean="0">
                <a:solidFill>
                  <a:schemeClr val="tx1"/>
                </a:solidFill>
                <a:effectLst/>
                <a:latin typeface="+mn-lt"/>
                <a:ea typeface="+mn-ea"/>
                <a:cs typeface="+mn-cs"/>
              </a:rPr>
              <a:t>WBGA</a:t>
            </a:r>
            <a:r>
              <a:rPr kumimoji="1" lang="ja-JP" altLang="en-US" sz="1200" b="0" i="0" kern="1200" dirty="0" smtClean="0">
                <a:solidFill>
                  <a:schemeClr val="tx1"/>
                </a:solidFill>
                <a:effectLst/>
                <a:latin typeface="+mn-lt"/>
                <a:ea typeface="+mn-ea"/>
                <a:cs typeface="+mn-cs"/>
              </a:rPr>
              <a:t>の類似性のため、このアルゴリズムではシミュレーションの研究を行いません。</a:t>
            </a:r>
          </a:p>
          <a:p>
            <a:pPr rtl="0"/>
            <a:r>
              <a:rPr kumimoji="1" lang="ja-JP" altLang="en-US" sz="1200" b="0" i="0" kern="1200" dirty="0" smtClean="0">
                <a:solidFill>
                  <a:schemeClr val="tx1"/>
                </a:solidFill>
                <a:effectLst/>
                <a:latin typeface="+mn-lt"/>
                <a:ea typeface="+mn-ea"/>
                <a:cs typeface="+mn-cs"/>
              </a:rPr>
              <a:t>興味のある読者は、元のレポートを参照して、このアルゴリズムの動作のデモンストレーションを行うことができます。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17</a:t>
            </a:fld>
            <a:endParaRPr kumimoji="1" lang="ja-JP" altLang="en-US"/>
          </a:p>
        </p:txBody>
      </p:sp>
    </p:spTree>
    <p:extLst>
      <p:ext uri="{BB962C8B-B14F-4D97-AF65-F5344CB8AC3E}">
        <p14:creationId xmlns:p14="http://schemas.microsoft.com/office/powerpoint/2010/main" val="2718249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5.8</a:t>
            </a:r>
            <a:r>
              <a:rPr kumimoji="1" lang="ja-JP" altLang="en-US" dirty="0" smtClean="0"/>
              <a:t>多目的遺伝的アルゴリズム</a:t>
            </a:r>
          </a:p>
          <a:p>
            <a:r>
              <a:rPr kumimoji="1" lang="en-US" altLang="ja-JP" dirty="0" smtClean="0"/>
              <a:t>Fonseca and Fleming</a:t>
            </a:r>
            <a:r>
              <a:rPr kumimoji="1" lang="ja-JP" altLang="en-US" dirty="0" smtClean="0"/>
              <a:t>（</a:t>
            </a:r>
            <a:r>
              <a:rPr kumimoji="1" lang="en-US" altLang="ja-JP" dirty="0" smtClean="0"/>
              <a:t>1993</a:t>
            </a:r>
            <a:r>
              <a:rPr kumimoji="1" lang="ja-JP" altLang="en-US" dirty="0" smtClean="0"/>
              <a:t>）は、</a:t>
            </a:r>
            <a:r>
              <a:rPr kumimoji="1" lang="en-US" altLang="ja-JP" dirty="0" smtClean="0"/>
              <a:t>GA</a:t>
            </a:r>
            <a:r>
              <a:rPr kumimoji="1" lang="ja-JP" altLang="en-US" dirty="0" smtClean="0"/>
              <a:t>集団の非支配的分類を用いた多目的</a:t>
            </a:r>
            <a:r>
              <a:rPr kumimoji="1" lang="en-US" altLang="ja-JP" dirty="0" smtClean="0"/>
              <a:t>GA</a:t>
            </a:r>
            <a:r>
              <a:rPr kumimoji="1" lang="ja-JP" altLang="en-US" dirty="0" smtClean="0"/>
              <a:t>（</a:t>
            </a:r>
            <a:r>
              <a:rPr kumimoji="1" lang="en-US" altLang="ja-JP" dirty="0" smtClean="0"/>
              <a:t>MOGA</a:t>
            </a:r>
            <a:r>
              <a:rPr kumimoji="1" lang="ja-JP" altLang="en-US" dirty="0" smtClean="0"/>
              <a:t>と呼ばれる）を初めて導入した。</a:t>
            </a:r>
          </a:p>
          <a:p>
            <a:r>
              <a:rPr kumimoji="1" lang="ja-JP" altLang="en-US" dirty="0" smtClean="0"/>
              <a:t>研究者は、非支配的解を強調し、同時に非支配的解の多様性を維持することを明示的に目的とする多目的</a:t>
            </a:r>
            <a:r>
              <a:rPr kumimoji="1" lang="en-US" altLang="ja-JP" dirty="0" smtClean="0"/>
              <a:t>GA</a:t>
            </a:r>
            <a:r>
              <a:rPr kumimoji="1" lang="ja-JP" altLang="en-US" dirty="0" smtClean="0"/>
              <a:t>を最初に提案した。</a:t>
            </a:r>
            <a:endParaRPr kumimoji="1" lang="en-US" altLang="ja-JP" dirty="0" smtClean="0"/>
          </a:p>
          <a:p>
            <a:r>
              <a:rPr kumimoji="1" lang="ja-JP" altLang="en-US" sz="1200" b="0" i="0" kern="1200" dirty="0" smtClean="0">
                <a:solidFill>
                  <a:schemeClr val="tx1"/>
                </a:solidFill>
                <a:effectLst/>
                <a:latin typeface="+mn-lt"/>
                <a:ea typeface="+mn-ea"/>
                <a:cs typeface="+mn-cs"/>
              </a:rPr>
              <a:t/>
            </a:r>
            <a:br>
              <a:rPr kumimoji="1" lang="ja-JP" altLang="en-US" sz="1200" b="0" i="0" kern="1200" dirty="0" smtClean="0">
                <a:solidFill>
                  <a:schemeClr val="tx1"/>
                </a:solidFill>
                <a:effectLst/>
                <a:latin typeface="+mn-lt"/>
                <a:ea typeface="+mn-ea"/>
                <a:cs typeface="+mn-cs"/>
              </a:rPr>
            </a:br>
            <a:r>
              <a:rPr kumimoji="1" lang="en-US" altLang="ja-JP" sz="1200" b="0" i="0" kern="1200" dirty="0" smtClean="0">
                <a:solidFill>
                  <a:schemeClr val="tx1"/>
                </a:solidFill>
                <a:effectLst/>
                <a:latin typeface="+mn-lt"/>
                <a:ea typeface="+mn-ea"/>
                <a:cs typeface="+mn-cs"/>
              </a:rPr>
              <a:t>MOGA</a:t>
            </a:r>
            <a:r>
              <a:rPr kumimoji="1" lang="ja-JP" altLang="en-US" sz="1200" b="0" i="0" kern="1200" dirty="0" smtClean="0">
                <a:solidFill>
                  <a:schemeClr val="tx1"/>
                </a:solidFill>
                <a:effectLst/>
                <a:latin typeface="+mn-lt"/>
                <a:ea typeface="+mn-ea"/>
                <a:cs typeface="+mn-cs"/>
              </a:rPr>
              <a:t>は、人口の各ソリューションにフィットネスが割り当てられている点で、標準的な三者構成の</a:t>
            </a:r>
            <a:r>
              <a:rPr kumimoji="1" lang="en-US" altLang="ja-JP" sz="1200" b="0" i="0" kern="1200" dirty="0" smtClean="0">
                <a:solidFill>
                  <a:schemeClr val="tx1"/>
                </a:solidFill>
                <a:effectLst/>
                <a:latin typeface="+mn-lt"/>
                <a:ea typeface="+mn-ea"/>
                <a:cs typeface="+mn-cs"/>
              </a:rPr>
              <a:t>GA</a:t>
            </a:r>
            <a:r>
              <a:rPr kumimoji="1" lang="ja-JP" altLang="en-US" sz="1200" b="0" i="0" kern="1200" dirty="0" smtClean="0">
                <a:solidFill>
                  <a:schemeClr val="tx1"/>
                </a:solidFill>
                <a:effectLst/>
                <a:latin typeface="+mn-lt"/>
                <a:ea typeface="+mn-ea"/>
                <a:cs typeface="+mn-cs"/>
              </a:rPr>
              <a:t>とは異なります。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残りのアルゴリズム（確率的普遍的選択（</a:t>
            </a:r>
            <a:r>
              <a:rPr kumimoji="1" lang="en-US" altLang="ja-JP" sz="1200" b="0" i="0" kern="1200" dirty="0" smtClean="0">
                <a:solidFill>
                  <a:schemeClr val="tx1"/>
                </a:solidFill>
                <a:effectLst/>
                <a:latin typeface="+mn-lt"/>
                <a:ea typeface="+mn-ea"/>
                <a:cs typeface="+mn-cs"/>
              </a:rPr>
              <a:t>SUS</a:t>
            </a:r>
            <a:r>
              <a:rPr kumimoji="1" lang="ja-JP" altLang="en-US" sz="1200" b="0" i="0" kern="1200" dirty="0" smtClean="0">
                <a:solidFill>
                  <a:schemeClr val="tx1"/>
                </a:solidFill>
                <a:effectLst/>
                <a:latin typeface="+mn-lt"/>
                <a:ea typeface="+mn-ea"/>
                <a:cs typeface="+mn-cs"/>
              </a:rPr>
              <a:t>）、一点クロスオーバー、ビットワイズ変異）は古典的な</a:t>
            </a:r>
            <a:r>
              <a:rPr kumimoji="1" lang="en-US" altLang="ja-JP" sz="1200" b="0" i="0" kern="1200" dirty="0" smtClean="0">
                <a:solidFill>
                  <a:schemeClr val="tx1"/>
                </a:solidFill>
                <a:effectLst/>
                <a:latin typeface="+mn-lt"/>
                <a:ea typeface="+mn-ea"/>
                <a:cs typeface="+mn-cs"/>
              </a:rPr>
              <a:t>GA</a:t>
            </a:r>
            <a:r>
              <a:rPr kumimoji="1" lang="ja-JP" altLang="en-US" sz="1200" b="0" i="0" kern="1200" dirty="0" smtClean="0">
                <a:solidFill>
                  <a:schemeClr val="tx1"/>
                </a:solidFill>
                <a:effectLst/>
                <a:latin typeface="+mn-lt"/>
                <a:ea typeface="+mn-ea"/>
                <a:cs typeface="+mn-cs"/>
              </a:rPr>
              <a:t>と同じです。</a:t>
            </a:r>
            <a:br>
              <a:rPr kumimoji="1" lang="ja-JP" altLang="en-US" sz="1200" b="0" i="0" kern="1200" dirty="0" smtClean="0">
                <a:solidFill>
                  <a:schemeClr val="tx1"/>
                </a:solidFill>
                <a:effectLst/>
                <a:latin typeface="+mn-lt"/>
                <a:ea typeface="+mn-ea"/>
                <a:cs typeface="+mn-cs"/>
              </a:rPr>
            </a:br>
            <a:r>
              <a:rPr kumimoji="1" lang="en-US" altLang="ja-JP" sz="1200" b="0" i="0" kern="1200" dirty="0" smtClean="0">
                <a:solidFill>
                  <a:schemeClr val="tx1"/>
                </a:solidFill>
                <a:effectLst/>
                <a:latin typeface="+mn-lt"/>
                <a:ea typeface="+mn-ea"/>
                <a:cs typeface="+mn-cs"/>
              </a:rPr>
              <a:t>MOGA</a:t>
            </a:r>
            <a:r>
              <a:rPr kumimoji="1" lang="ja-JP" altLang="en-US" sz="1200" b="0" i="0" kern="1200" dirty="0" smtClean="0">
                <a:solidFill>
                  <a:schemeClr val="tx1"/>
                </a:solidFill>
                <a:effectLst/>
                <a:latin typeface="+mn-lt"/>
                <a:ea typeface="+mn-ea"/>
                <a:cs typeface="+mn-cs"/>
              </a:rPr>
              <a:t>について以下に説明する。</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まず、各ソリューションの人口における支配がチェックされます。 </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解</a:t>
            </a:r>
            <a:r>
              <a:rPr kumimoji="1" lang="en-US" altLang="ja-JP" sz="1200" b="0" i="0" kern="1200" dirty="0" err="1" smtClean="0">
                <a:solidFill>
                  <a:schemeClr val="tx1"/>
                </a:solidFill>
                <a:effectLst/>
                <a:latin typeface="+mn-lt"/>
                <a:ea typeface="+mn-ea"/>
                <a:cs typeface="+mn-cs"/>
              </a:rPr>
              <a:t>i</a:t>
            </a:r>
            <a:r>
              <a:rPr kumimoji="1" lang="ja-JP" altLang="en-US" sz="1200" b="0" i="0" kern="1200" dirty="0" smtClean="0">
                <a:solidFill>
                  <a:schemeClr val="tx1"/>
                </a:solidFill>
                <a:effectLst/>
                <a:latin typeface="+mn-lt"/>
                <a:ea typeface="+mn-ea"/>
                <a:cs typeface="+mn-cs"/>
              </a:rPr>
              <a:t>には、</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に等しい階数</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解</a:t>
            </a:r>
            <a:r>
              <a:rPr kumimoji="1" lang="en-US" altLang="ja-JP" sz="1200" b="0" i="0" kern="1200" dirty="0" err="1" smtClean="0">
                <a:solidFill>
                  <a:schemeClr val="tx1"/>
                </a:solidFill>
                <a:effectLst/>
                <a:latin typeface="+mn-lt"/>
                <a:ea typeface="+mn-ea"/>
                <a:cs typeface="+mn-cs"/>
              </a:rPr>
              <a:t>i</a:t>
            </a:r>
            <a:r>
              <a:rPr kumimoji="1" lang="ja-JP" altLang="en-US" sz="1200" b="0" i="0" kern="1200" dirty="0" smtClean="0">
                <a:solidFill>
                  <a:schemeClr val="tx1"/>
                </a:solidFill>
                <a:effectLst/>
                <a:latin typeface="+mn-lt"/>
                <a:ea typeface="+mn-ea"/>
                <a:cs typeface="+mn-cs"/>
              </a:rPr>
              <a:t>を支配する解</a:t>
            </a:r>
            <a:r>
              <a:rPr kumimoji="1" lang="en-US" altLang="ja-JP" sz="1200" b="0" i="0" kern="1200" dirty="0" err="1" smtClean="0">
                <a:solidFill>
                  <a:schemeClr val="tx1"/>
                </a:solidFill>
                <a:effectLst/>
                <a:latin typeface="+mn-lt"/>
                <a:ea typeface="+mn-ea"/>
                <a:cs typeface="+mn-cs"/>
              </a:rPr>
              <a:t>ni</a:t>
            </a:r>
            <a:r>
              <a:rPr kumimoji="1" lang="ja-JP" altLang="en-US" sz="1200" b="0" i="0" kern="1200" dirty="0" smtClean="0">
                <a:solidFill>
                  <a:schemeClr val="tx1"/>
                </a:solidFill>
                <a:effectLst/>
                <a:latin typeface="+mn-lt"/>
                <a:ea typeface="+mn-ea"/>
                <a:cs typeface="+mn-cs"/>
              </a:rPr>
              <a:t>の数を加えたものが割り当てられる。</a:t>
            </a:r>
          </a:p>
          <a:p>
            <a:r>
              <a:rPr kumimoji="1" lang="ja-JP" altLang="en-US" dirty="0" smtClean="0"/>
              <a:t>このようにして、非支配の解には</a:t>
            </a:r>
            <a:r>
              <a:rPr kumimoji="1" lang="en-US" altLang="ja-JP" dirty="0" smtClean="0"/>
              <a:t>1</a:t>
            </a:r>
            <a:r>
              <a:rPr kumimoji="1" lang="ja-JP" altLang="en-US" dirty="0" smtClean="0"/>
              <a:t>に等しいランクが割り当てられる。</a:t>
            </a:r>
            <a:endParaRPr kumimoji="1" lang="en-US" altLang="ja-JP" dirty="0" smtClean="0"/>
          </a:p>
          <a:p>
            <a:r>
              <a:rPr kumimoji="1" lang="ja-JP" altLang="en-US" dirty="0" smtClean="0"/>
              <a:t>なぜなら、解が母集団内の非支配の解を支配することはないからである。</a:t>
            </a:r>
          </a:p>
          <a:p>
            <a:r>
              <a:rPr kumimoji="1" lang="ja-JP" altLang="en-US" dirty="0" smtClean="0"/>
              <a:t>多少の考えでは、どの集団においても、</a:t>
            </a:r>
            <a:r>
              <a:rPr kumimoji="1" lang="en-US" altLang="ja-JP" dirty="0" smtClean="0"/>
              <a:t>1</a:t>
            </a:r>
            <a:r>
              <a:rPr kumimoji="1" lang="ja-JP" altLang="en-US" dirty="0" smtClean="0"/>
              <a:t>と等しいランクを持つ少なくとも</a:t>
            </a:r>
            <a:r>
              <a:rPr kumimoji="1" lang="en-US" altLang="ja-JP" dirty="0" smtClean="0"/>
              <a:t>1</a:t>
            </a:r>
            <a:r>
              <a:rPr kumimoji="1" lang="ja-JP" altLang="en-US" dirty="0" err="1" smtClean="0"/>
              <a:t>つの</a:t>
            </a:r>
            <a:r>
              <a:rPr kumimoji="1" lang="ja-JP" altLang="en-US" dirty="0" smtClean="0"/>
              <a:t>解が存在し、</a:t>
            </a:r>
            <a:endParaRPr kumimoji="1" lang="en-US" altLang="ja-JP" dirty="0" smtClean="0"/>
          </a:p>
          <a:p>
            <a:r>
              <a:rPr kumimoji="1" lang="ja-JP" altLang="en-US" dirty="0" smtClean="0"/>
              <a:t>どの集団メンバーの最大ランクも</a:t>
            </a:r>
            <a:r>
              <a:rPr kumimoji="1" lang="en-US" altLang="ja-JP" dirty="0" smtClean="0"/>
              <a:t>N</a:t>
            </a:r>
            <a:r>
              <a:rPr kumimoji="1" lang="ja-JP" altLang="en-US" dirty="0" smtClean="0"/>
              <a:t>（集団サイズ）以下であることができないことが明らかである。</a:t>
            </a:r>
          </a:p>
          <a:p>
            <a:r>
              <a:rPr kumimoji="1" lang="ja-JP" altLang="en-US" dirty="0" smtClean="0"/>
              <a:t>図</a:t>
            </a:r>
            <a:r>
              <a:rPr kumimoji="1" lang="en-US" altLang="ja-JP" dirty="0" smtClean="0"/>
              <a:t>105</a:t>
            </a:r>
            <a:r>
              <a:rPr kumimoji="1" lang="ja-JP" altLang="en-US" dirty="0" smtClean="0"/>
              <a:t>は</a:t>
            </a:r>
            <a:r>
              <a:rPr kumimoji="1" lang="en-US" altLang="ja-JP" dirty="0" smtClean="0"/>
              <a:t>10</a:t>
            </a:r>
            <a:r>
              <a:rPr kumimoji="1" lang="ja-JP" altLang="en-US" dirty="0" smtClean="0"/>
              <a:t>個の解を有する</a:t>
            </a:r>
            <a:r>
              <a:rPr kumimoji="1" lang="en-US" altLang="ja-JP" dirty="0" smtClean="0"/>
              <a:t>2</a:t>
            </a:r>
            <a:r>
              <a:rPr kumimoji="1" lang="ja-JP" altLang="en-US" dirty="0" err="1" smtClean="0"/>
              <a:t>つの</a:t>
            </a:r>
            <a:r>
              <a:rPr kumimoji="1" lang="ja-JP" altLang="en-US" dirty="0" smtClean="0"/>
              <a:t>目的の最小化問題を示し、図</a:t>
            </a:r>
            <a:r>
              <a:rPr kumimoji="1" lang="en-US" altLang="ja-JP" dirty="0" smtClean="0"/>
              <a:t>106</a:t>
            </a:r>
            <a:r>
              <a:rPr kumimoji="1" lang="ja-JP" altLang="en-US" dirty="0" smtClean="0"/>
              <a:t>は各解のランクを示す。</a:t>
            </a:r>
            <a:endParaRPr kumimoji="1" lang="en-US" altLang="ja-JP" dirty="0" smtClean="0"/>
          </a:p>
          <a:p>
            <a:r>
              <a:rPr kumimoji="1" lang="ja-JP" altLang="en-US" dirty="0" smtClean="0"/>
              <a:t>網掛け領域は実行可能な探索空間を表す。 </a:t>
            </a:r>
            <a:endParaRPr kumimoji="1" lang="en-US" altLang="ja-JP" dirty="0" smtClean="0"/>
          </a:p>
          <a:p>
            <a:r>
              <a:rPr kumimoji="1" lang="ja-JP" altLang="en-US" dirty="0" smtClean="0"/>
              <a:t>ランク付け手順では、すべての可能なランク（</a:t>
            </a:r>
            <a:r>
              <a:rPr kumimoji="1" lang="en-US" altLang="ja-JP" dirty="0" smtClean="0"/>
              <a:t>1</a:t>
            </a:r>
            <a:r>
              <a:rPr kumimoji="1" lang="ja-JP" altLang="en-US" dirty="0" smtClean="0"/>
              <a:t>と</a:t>
            </a:r>
            <a:r>
              <a:rPr kumimoji="1" lang="en-US" altLang="ja-JP" dirty="0" smtClean="0"/>
              <a:t>N</a:t>
            </a:r>
            <a:r>
              <a:rPr kumimoji="1" lang="ja-JP" altLang="en-US" dirty="0" smtClean="0"/>
              <a:t>との間の）をすべての母集団に割り当てることはできないことは明らかです。</a:t>
            </a:r>
          </a:p>
          <a:p>
            <a:r>
              <a:rPr kumimoji="1" lang="ja-JP" altLang="en-US" dirty="0" smtClean="0"/>
              <a:t>たとえば、図で使用されている人口にはランク</a:t>
            </a:r>
            <a:r>
              <a:rPr kumimoji="1" lang="en-US" altLang="ja-JP" dirty="0" smtClean="0"/>
              <a:t>7,9</a:t>
            </a:r>
            <a:r>
              <a:rPr kumimoji="1" lang="ja-JP" altLang="en-US" dirty="0" err="1" smtClean="0"/>
              <a:t>、</a:t>
            </a:r>
            <a:r>
              <a:rPr kumimoji="1" lang="ja-JP" altLang="en-US" dirty="0" smtClean="0"/>
              <a:t>および</a:t>
            </a:r>
            <a:r>
              <a:rPr kumimoji="1" lang="en-US" altLang="ja-JP" dirty="0" smtClean="0"/>
              <a:t>10</a:t>
            </a:r>
            <a:r>
              <a:rPr kumimoji="1" lang="ja-JP" altLang="en-US" dirty="0" smtClean="0"/>
              <a:t>がありません。</a:t>
            </a:r>
          </a:p>
          <a:p>
            <a:r>
              <a:rPr kumimoji="1" lang="ja-JP" altLang="en-US" dirty="0" smtClean="0"/>
              <a:t>ランク付けが実行されると、ソリューションに対する生の適合度がランクに基づいて割り当てられます。</a:t>
            </a:r>
            <a:endParaRPr kumimoji="1" lang="en-US" altLang="ja-JP" dirty="0" smtClean="0"/>
          </a:p>
          <a:p>
            <a:r>
              <a:rPr kumimoji="1" lang="ja-JP" altLang="en-US" dirty="0" smtClean="0"/>
              <a:t>これを実行するには、まずランクを昇順に並べ替えます。 </a:t>
            </a:r>
            <a:endParaRPr kumimoji="1" lang="en-US" altLang="ja-JP" dirty="0" smtClean="0"/>
          </a:p>
          <a:p>
            <a:r>
              <a:rPr kumimoji="1" lang="ja-JP" altLang="en-US" dirty="0" smtClean="0"/>
              <a:t>次に、線形（または他の任意の）マッピング関数を使用して、生の適合度が各解に割り当てられます。</a:t>
            </a:r>
          </a:p>
          <a:p>
            <a:r>
              <a:rPr kumimoji="1" lang="ja-JP" altLang="en-US" dirty="0" smtClean="0"/>
              <a:t>通常、マッピング関数は、</a:t>
            </a:r>
            <a:r>
              <a:rPr kumimoji="1" lang="en-US" altLang="ja-JP" dirty="0" smtClean="0"/>
              <a:t>N</a:t>
            </a:r>
            <a:r>
              <a:rPr kumimoji="1" lang="ja-JP" altLang="en-US" dirty="0" smtClean="0"/>
              <a:t>（最善の解の場合）と</a:t>
            </a:r>
            <a:r>
              <a:rPr kumimoji="1" lang="en-US" altLang="ja-JP" dirty="0" smtClean="0"/>
              <a:t>1</a:t>
            </a:r>
            <a:r>
              <a:rPr kumimoji="1" lang="ja-JP" altLang="en-US" dirty="0" smtClean="0"/>
              <a:t>（最悪の解の場合）の間の適合度を割り当てるように選択されます。</a:t>
            </a:r>
            <a:endParaRPr kumimoji="1" lang="en-US" altLang="ja-JP" dirty="0" smtClean="0"/>
          </a:p>
          <a:p>
            <a:r>
              <a:rPr kumimoji="1" lang="ja-JP" altLang="en-US" dirty="0" smtClean="0"/>
              <a:t>その後、各ランクの解が一度に考慮され、生の適応度が平均化される。</a:t>
            </a:r>
          </a:p>
          <a:p>
            <a:r>
              <a:rPr kumimoji="1" lang="ja-JP" altLang="en-US" dirty="0" smtClean="0"/>
              <a:t>この平均的なフィットネスは、ランクの各ソリューションに割り当てられた適性と呼ばれるようになりました。</a:t>
            </a:r>
            <a:endParaRPr kumimoji="1" lang="en-US" altLang="ja-JP" dirty="0" smtClean="0"/>
          </a:p>
          <a:p>
            <a:r>
              <a:rPr kumimoji="1" lang="ja-JP" altLang="en-US" dirty="0" smtClean="0"/>
              <a:t>このようにして、割り当てられた生フィットネスの合計と、各ランクへの割り当てられたフィットネスの合計は同一のままである。</a:t>
            </a:r>
            <a:endParaRPr kumimoji="1" lang="en-US" altLang="ja-JP" dirty="0" smtClean="0"/>
          </a:p>
          <a:p>
            <a:r>
              <a:rPr kumimoji="1" lang="ja-JP" altLang="en-US" dirty="0" smtClean="0"/>
              <a:t>さらに、マッピングと平均化の手順により、ランク付けされたソリューションの方が高い適応度を持つことが保証されます。</a:t>
            </a:r>
          </a:p>
          <a:p>
            <a:r>
              <a:rPr kumimoji="1" lang="ja-JP" altLang="en-US" dirty="0" smtClean="0"/>
              <a:t>このようにして、非支配的な解が集団内で強調される。</a:t>
            </a:r>
            <a:endParaRPr kumimoji="1" lang="en-US" altLang="ja-JP" dirty="0" smtClean="0"/>
          </a:p>
          <a:p>
            <a:endParaRPr kumimoji="1" lang="en-US" altLang="ja-JP" dirty="0" smtClean="0"/>
          </a:p>
          <a:p>
            <a:r>
              <a:rPr kumimoji="1" lang="en-US" altLang="ja-JP" dirty="0" smtClean="0"/>
              <a:t>Lee and </a:t>
            </a:r>
            <a:r>
              <a:rPr kumimoji="1" lang="en-US" altLang="ja-JP" dirty="0" err="1" smtClean="0"/>
              <a:t>Esbensen</a:t>
            </a:r>
            <a:r>
              <a:rPr kumimoji="1" lang="ja-JP" altLang="en-US" dirty="0" smtClean="0"/>
              <a:t>（</a:t>
            </a:r>
            <a:r>
              <a:rPr kumimoji="1" lang="en-US" altLang="ja-JP" dirty="0" smtClean="0"/>
              <a:t>1997</a:t>
            </a:r>
            <a:r>
              <a:rPr kumimoji="1" lang="ja-JP" altLang="en-US" dirty="0" smtClean="0"/>
              <a:t>）も、上記の順位付け手順を使用して、比例選択でコピーを割り当てた。</a:t>
            </a:r>
          </a:p>
          <a:p>
            <a:r>
              <a:rPr kumimoji="1" lang="ja-JP" altLang="en-US" dirty="0" smtClean="0"/>
              <a:t>非支配的な原則を使用して複数の客観的な値をランク付けされたメトリックに変換するという考え方は、</a:t>
            </a:r>
            <a:endParaRPr kumimoji="1" lang="en-US" altLang="ja-JP" dirty="0" smtClean="0"/>
          </a:p>
          <a:p>
            <a:r>
              <a:rPr kumimoji="1" lang="ja-JP" altLang="en-US" dirty="0" smtClean="0"/>
              <a:t>効率的な多目的最適化に向けたステップですが、多様なソリューションのセットを維持するという第</a:t>
            </a:r>
            <a:r>
              <a:rPr kumimoji="1" lang="en-US" altLang="ja-JP" dirty="0" smtClean="0"/>
              <a:t>2</a:t>
            </a:r>
            <a:r>
              <a:rPr kumimoji="1" lang="ja-JP" altLang="en-US" dirty="0" smtClean="0"/>
              <a:t>の目標はこの簡単な手順では保証できません。</a:t>
            </a:r>
            <a:endParaRPr kumimoji="1" lang="en-US" altLang="ja-JP" dirty="0" smtClean="0"/>
          </a:p>
          <a:p>
            <a:r>
              <a:rPr kumimoji="1" lang="en-US" altLang="ja-JP" dirty="0" smtClean="0"/>
              <a:t>Fonseca</a:t>
            </a:r>
            <a:r>
              <a:rPr kumimoji="1" lang="ja-JP" altLang="en-US" dirty="0" smtClean="0"/>
              <a:t>と</a:t>
            </a:r>
            <a:r>
              <a:rPr kumimoji="1" lang="en-US" altLang="ja-JP" dirty="0" smtClean="0"/>
              <a:t>Fleming</a:t>
            </a:r>
            <a:r>
              <a:rPr kumimoji="1" lang="ja-JP" altLang="en-US" dirty="0" smtClean="0"/>
              <a:t>（</a:t>
            </a:r>
            <a:r>
              <a:rPr kumimoji="1" lang="en-US" altLang="ja-JP" dirty="0" smtClean="0"/>
              <a:t>1993</a:t>
            </a:r>
            <a:r>
              <a:rPr kumimoji="1" lang="ja-JP" altLang="en-US" dirty="0" smtClean="0"/>
              <a:t>）は、非支配的解の多様性を維持するために、各階級の解の間にニッキングを導入している。</a:t>
            </a:r>
          </a:p>
          <a:p>
            <a:endParaRPr kumimoji="1" lang="en-US" altLang="ja-JP" dirty="0" smtClean="0"/>
          </a:p>
          <a:p>
            <a:r>
              <a:rPr kumimoji="1" lang="en-US" altLang="ja-JP" dirty="0" smtClean="0"/>
              <a:t>C</a:t>
            </a:r>
            <a:r>
              <a:rPr kumimoji="1" lang="ja-JP" altLang="en-US" dirty="0" smtClean="0"/>
              <a:t>によるニッチ・カウントは、前の章で説明したとおりです。</a:t>
            </a:r>
          </a:p>
          <a:p>
            <a:r>
              <a:rPr kumimoji="1" lang="en-US" altLang="ja-JP" dirty="0" smtClean="0"/>
              <a:t>X</a:t>
            </a:r>
            <a:r>
              <a:rPr kumimoji="1" lang="ja-JP" altLang="en-US" dirty="0" smtClean="0"/>
              <a:t>との共有関数が使用されますが、距離メトリックはパラメータ値の代わりに目的関数値で計算されます。</a:t>
            </a:r>
          </a:p>
          <a:p>
            <a:r>
              <a:rPr kumimoji="1" lang="ja-JP" altLang="en-US" dirty="0" smtClean="0"/>
              <a:t>したがって、ランク内の任意の</a:t>
            </a:r>
            <a:r>
              <a:rPr kumimoji="1" lang="en-US" altLang="ja-JP" dirty="0" smtClean="0"/>
              <a:t>2</a:t>
            </a:r>
            <a:r>
              <a:rPr kumimoji="1" lang="ja-JP" altLang="en-US" dirty="0" err="1" smtClean="0"/>
              <a:t>つの</a:t>
            </a:r>
            <a:r>
              <a:rPr kumimoji="1" lang="ja-JP" altLang="en-US" dirty="0" smtClean="0"/>
              <a:t>解</a:t>
            </a:r>
            <a:r>
              <a:rPr kumimoji="1" lang="en-US" altLang="ja-JP" dirty="0" err="1" smtClean="0"/>
              <a:t>i</a:t>
            </a:r>
            <a:r>
              <a:rPr kumimoji="1" lang="ja-JP" altLang="en-US" dirty="0" smtClean="0"/>
              <a:t>と</a:t>
            </a:r>
            <a:r>
              <a:rPr kumimoji="1" lang="en-US" altLang="ja-JP" dirty="0" smtClean="0"/>
              <a:t>j</a:t>
            </a:r>
            <a:r>
              <a:rPr kumimoji="1" lang="ja-JP" altLang="en-US" dirty="0" smtClean="0"/>
              <a:t>の間の正規化された距離は、以下のように計算される。</a:t>
            </a:r>
            <a:endParaRPr kumimoji="1" lang="en-US" altLang="ja-JP" dirty="0" smtClean="0"/>
          </a:p>
          <a:p>
            <a:endParaRPr kumimoji="1" lang="en-US" altLang="ja-JP" dirty="0" smtClean="0"/>
          </a:p>
          <a:p>
            <a:r>
              <a:rPr kumimoji="1" lang="en-US" altLang="ja-JP" dirty="0" smtClean="0"/>
              <a:t>fa</a:t>
            </a:r>
            <a:r>
              <a:rPr kumimoji="1" lang="ja-JP" altLang="en-US" dirty="0" smtClean="0"/>
              <a:t>と</a:t>
            </a:r>
            <a:r>
              <a:rPr kumimoji="1" lang="en-US" altLang="ja-JP" dirty="0" err="1" smtClean="0"/>
              <a:t>fe</a:t>
            </a:r>
            <a:r>
              <a:rPr kumimoji="1" lang="ja-JP" altLang="en-US" dirty="0" smtClean="0"/>
              <a:t>は</a:t>
            </a:r>
            <a:r>
              <a:rPr kumimoji="1" lang="en-US" altLang="ja-JP" dirty="0" smtClean="0"/>
              <a:t>k</a:t>
            </a:r>
            <a:r>
              <a:rPr kumimoji="1" lang="ja-JP" altLang="en-US" dirty="0" smtClean="0"/>
              <a:t>番目の目的関数の最大と最小の目的関数値です。</a:t>
            </a:r>
          </a:p>
          <a:p>
            <a:r>
              <a:rPr kumimoji="1" lang="ja-JP" altLang="en-US" dirty="0" smtClean="0"/>
              <a:t>解</a:t>
            </a:r>
            <a:r>
              <a:rPr kumimoji="1" lang="en-US" altLang="ja-JP" dirty="0" err="1" smtClean="0"/>
              <a:t>i</a:t>
            </a:r>
            <a:r>
              <a:rPr kumimoji="1" lang="ja-JP" altLang="en-US" dirty="0" smtClean="0"/>
              <a:t>について、</a:t>
            </a:r>
            <a:r>
              <a:rPr kumimoji="1" lang="en-US" altLang="ja-JP" dirty="0" smtClean="0"/>
              <a:t>d</a:t>
            </a:r>
            <a:r>
              <a:rPr kumimoji="1" lang="ja-JP" altLang="en-US" dirty="0" smtClean="0"/>
              <a:t>は、同じランクを有する各解</a:t>
            </a:r>
            <a:r>
              <a:rPr kumimoji="1" lang="en-US" altLang="ja-JP" dirty="0" smtClean="0"/>
              <a:t>j</a:t>
            </a:r>
            <a:r>
              <a:rPr kumimoji="1" lang="ja-JP" altLang="en-US" dirty="0" smtClean="0"/>
              <a:t>（</a:t>
            </a:r>
            <a:r>
              <a:rPr kumimoji="1" lang="en-US" altLang="ja-JP" dirty="0" err="1" smtClean="0"/>
              <a:t>i</a:t>
            </a:r>
            <a:r>
              <a:rPr kumimoji="1" lang="ja-JP" altLang="en-US" dirty="0" smtClean="0"/>
              <a:t>を含む）について計算される。</a:t>
            </a:r>
          </a:p>
          <a:p>
            <a:r>
              <a:rPr kumimoji="1" lang="ja-JP" altLang="en-US" dirty="0" smtClean="0"/>
              <a:t>式（</a:t>
            </a:r>
            <a:r>
              <a:rPr kumimoji="1" lang="en-US" altLang="ja-JP" dirty="0" smtClean="0"/>
              <a:t>4.59</a:t>
            </a:r>
            <a:r>
              <a:rPr kumimoji="1" lang="ja-JP" altLang="en-US" dirty="0" smtClean="0"/>
              <a:t>）（上記を参照）は、</a:t>
            </a:r>
            <a:r>
              <a:rPr kumimoji="1" lang="en-US" altLang="ja-JP" dirty="0" smtClean="0"/>
              <a:t>ex = 1</a:t>
            </a:r>
            <a:r>
              <a:rPr kumimoji="1" lang="ja-JP" altLang="en-US" dirty="0" smtClean="0"/>
              <a:t>と共に使用され、共有関数値を計算する。</a:t>
            </a:r>
          </a:p>
          <a:p>
            <a:r>
              <a:rPr kumimoji="1" lang="ja-JP" altLang="en-US" dirty="0" smtClean="0"/>
              <a:t>その後、ニッチ・カウントは、共有関数値を合計することによって計算される。</a:t>
            </a:r>
            <a:endParaRPr kumimoji="1" lang="en-US" altLang="ja-JP" dirty="0" smtClean="0"/>
          </a:p>
          <a:p>
            <a:endParaRPr kumimoji="1" lang="en-US" altLang="ja-JP" dirty="0" smtClean="0"/>
          </a:p>
          <a:p>
            <a:r>
              <a:rPr kumimoji="1" lang="ja-JP" altLang="en-US" dirty="0" smtClean="0"/>
              <a:t>ここで、</a:t>
            </a:r>
            <a:r>
              <a:rPr kumimoji="1" lang="en-US" altLang="ja-JP" dirty="0" smtClean="0"/>
              <a:t>μ</a:t>
            </a:r>
            <a:r>
              <a:rPr kumimoji="1" lang="ja-JP" altLang="en-US" dirty="0" smtClean="0"/>
              <a:t>（</a:t>
            </a:r>
            <a:r>
              <a:rPr kumimoji="1" lang="en-US" altLang="ja-JP" dirty="0" smtClean="0"/>
              <a:t>r1</a:t>
            </a:r>
            <a:r>
              <a:rPr kumimoji="1" lang="ja-JP" altLang="en-US" dirty="0" smtClean="0"/>
              <a:t>）は階数</a:t>
            </a:r>
            <a:r>
              <a:rPr kumimoji="1" lang="en-US" altLang="ja-JP" dirty="0" smtClean="0"/>
              <a:t>r</a:t>
            </a:r>
            <a:r>
              <a:rPr kumimoji="1" lang="ja-JP" altLang="en-US" dirty="0" smtClean="0"/>
              <a:t>の解の数です。</a:t>
            </a:r>
          </a:p>
          <a:p>
            <a:r>
              <a:rPr kumimoji="1" lang="en-US" altLang="ja-JP" dirty="0" smtClean="0"/>
              <a:t>MOGA</a:t>
            </a:r>
            <a:r>
              <a:rPr kumimoji="1" lang="ja-JP" altLang="en-US" dirty="0" smtClean="0"/>
              <a:t>では、セクション</a:t>
            </a:r>
            <a:r>
              <a:rPr kumimoji="1" lang="en-US" altLang="ja-JP" dirty="0" smtClean="0"/>
              <a:t>4.6.4</a:t>
            </a:r>
            <a:r>
              <a:rPr kumimoji="1" lang="ja-JP" altLang="en-US" dirty="0" smtClean="0"/>
              <a:t>で前に説明した共有関数のアプローチに従い、ソリューションの適合度をニッチ数で除算することで共有フィットネス値を計算します。</a:t>
            </a:r>
          </a:p>
          <a:p>
            <a:r>
              <a:rPr kumimoji="1" lang="ja-JP" altLang="en-US" dirty="0" smtClean="0"/>
              <a:t>特定の階級のすべての解は同一の適応度を有するが、より混雑していない領域に存在する解の共有された適合度は、より良好な共分散を有する。</a:t>
            </a:r>
          </a:p>
          <a:p>
            <a:r>
              <a:rPr kumimoji="1" lang="ja-JP" altLang="en-US" dirty="0" smtClean="0"/>
              <a:t>これは、どのランクでも不十分に表されたソリューションに対する大きな選択圧力を生む。</a:t>
            </a:r>
            <a:endParaRPr kumimoji="1" lang="en-US" altLang="ja-JP" dirty="0" smtClean="0"/>
          </a:p>
          <a:p>
            <a:r>
              <a:rPr kumimoji="1" lang="ja-JP" altLang="en-US" dirty="0" smtClean="0"/>
              <a:t>割り当てられたフィットネス値をニッチ数（常に</a:t>
            </a:r>
            <a:r>
              <a:rPr kumimoji="1" lang="en-US" altLang="ja-JP" dirty="0" smtClean="0"/>
              <a:t>1</a:t>
            </a:r>
            <a:r>
              <a:rPr kumimoji="1" lang="ja-JP" altLang="en-US" dirty="0" smtClean="0"/>
              <a:t>以上）で除算することで、各ソリューションの適性が低下します。</a:t>
            </a:r>
          </a:p>
          <a:p>
            <a:r>
              <a:rPr kumimoji="1" lang="ja-JP" altLang="en-US" dirty="0" smtClean="0"/>
              <a:t>共有前のランクと同じランクのソリューションの平均的なフィットネスを維持するために、</a:t>
            </a:r>
            <a:endParaRPr kumimoji="1" lang="en-US" altLang="ja-JP" dirty="0" smtClean="0"/>
          </a:p>
          <a:p>
            <a:r>
              <a:rPr kumimoji="1" lang="ja-JP" altLang="en-US" dirty="0" smtClean="0"/>
              <a:t>これらのフィットネス値は、平均共有フィットネス値が割り当てられた平均フィットネス値と同じになるようにスケーリングされます。</a:t>
            </a:r>
          </a:p>
          <a:p>
            <a:r>
              <a:rPr kumimoji="1" lang="ja-JP" altLang="en-US" dirty="0" smtClean="0"/>
              <a:t>これらの計算の後、焦点は次のランクの解にシフトされ、同一の手順が実行される。</a:t>
            </a:r>
          </a:p>
          <a:p>
            <a:r>
              <a:rPr kumimoji="1" lang="ja-JP" altLang="en-US" dirty="0" smtClean="0"/>
              <a:t>この手順は、すべてのランクが処理されるまで続行されます。 </a:t>
            </a:r>
            <a:endParaRPr kumimoji="1" lang="en-US" altLang="ja-JP" dirty="0" smtClean="0"/>
          </a:p>
          <a:p>
            <a:r>
              <a:rPr kumimoji="1" lang="ja-JP" altLang="en-US" dirty="0" smtClean="0"/>
              <a:t>その後、確率的普遍的選択（</a:t>
            </a:r>
            <a:r>
              <a:rPr kumimoji="1" lang="en-US" altLang="ja-JP" dirty="0" smtClean="0"/>
              <a:t>SUS</a:t>
            </a:r>
            <a:r>
              <a:rPr kumimoji="1" lang="ja-JP" altLang="en-US" dirty="0" smtClean="0"/>
              <a:t>）（共有された適応性値を有する）、単一点クロスオーバー、およびビットごとの突然変異演算子が適用されて、新たな母集団が作成される。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18</a:t>
            </a:fld>
            <a:endParaRPr kumimoji="1" lang="ja-JP" altLang="en-US"/>
          </a:p>
        </p:txBody>
      </p:sp>
    </p:spTree>
    <p:extLst>
      <p:ext uri="{BB962C8B-B14F-4D97-AF65-F5344CB8AC3E}">
        <p14:creationId xmlns:p14="http://schemas.microsoft.com/office/powerpoint/2010/main" val="3091611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smtClean="0">
                <a:solidFill>
                  <a:schemeClr val="tx1"/>
                </a:solidFill>
                <a:effectLst/>
                <a:latin typeface="+mn-lt"/>
                <a:ea typeface="+mn-ea"/>
                <a:cs typeface="+mn-cs"/>
              </a:rPr>
              <a:t>MOGA</a:t>
            </a:r>
            <a:r>
              <a:rPr kumimoji="1" lang="ja-JP" altLang="en-US" sz="1200" b="0" i="0" kern="1200" dirty="0" smtClean="0">
                <a:solidFill>
                  <a:schemeClr val="tx1"/>
                </a:solidFill>
                <a:effectLst/>
                <a:latin typeface="+mn-lt"/>
                <a:ea typeface="+mn-ea"/>
                <a:cs typeface="+mn-cs"/>
              </a:rPr>
              <a:t>フィットネスの割り当て手順</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1 C</a:t>
            </a:r>
            <a:r>
              <a:rPr kumimoji="1" lang="ja-JP" altLang="en-US" sz="1200" b="0" i="0" kern="1200" dirty="0" smtClean="0">
                <a:solidFill>
                  <a:schemeClr val="tx1"/>
                </a:solidFill>
                <a:effectLst/>
                <a:latin typeface="+mn-lt"/>
                <a:ea typeface="+mn-ea"/>
                <a:cs typeface="+mn-cs"/>
              </a:rPr>
              <a:t>を選択します（動的に更新される</a:t>
            </a:r>
            <a:r>
              <a:rPr kumimoji="1" lang="en-US" altLang="ja-JP" sz="1200" b="0" i="0" kern="1200" dirty="0" err="1" smtClean="0">
                <a:solidFill>
                  <a:schemeClr val="tx1"/>
                </a:solidFill>
                <a:effectLst/>
                <a:latin typeface="+mn-lt"/>
                <a:ea typeface="+mn-ea"/>
                <a:cs typeface="+mn-cs"/>
              </a:rPr>
              <a:t>CJshare</a:t>
            </a:r>
            <a:r>
              <a:rPr kumimoji="1" lang="ja-JP" altLang="en-US" sz="1200" b="0" i="0" kern="1200" dirty="0" smtClean="0">
                <a:solidFill>
                  <a:schemeClr val="tx1"/>
                </a:solidFill>
                <a:effectLst/>
                <a:latin typeface="+mn-lt"/>
                <a:ea typeface="+mn-ea"/>
                <a:cs typeface="+mn-cs"/>
              </a:rPr>
              <a:t>の修正手順は後述します）。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すべての可能なランク</a:t>
            </a:r>
            <a:r>
              <a:rPr kumimoji="1" lang="en-US" altLang="ja-JP" sz="1200" b="0" i="0" kern="1200" dirty="0" smtClean="0">
                <a:solidFill>
                  <a:schemeClr val="tx1"/>
                </a:solidFill>
                <a:effectLst/>
                <a:latin typeface="+mn-lt"/>
                <a:ea typeface="+mn-ea"/>
                <a:cs typeface="+mn-cs"/>
              </a:rPr>
              <a:t>j = 1</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N</a:t>
            </a:r>
            <a:r>
              <a:rPr kumimoji="1" lang="ja-JP" altLang="en-US" sz="1200" b="0" i="0" kern="1200" dirty="0" smtClean="0">
                <a:solidFill>
                  <a:schemeClr val="tx1"/>
                </a:solidFill>
                <a:effectLst/>
                <a:latin typeface="+mn-lt"/>
                <a:ea typeface="+mn-ea"/>
                <a:cs typeface="+mn-cs"/>
              </a:rPr>
              <a:t>に対して</a:t>
            </a:r>
            <a:r>
              <a:rPr kumimoji="1" lang="en-US" altLang="ja-JP" sz="1200" b="0" i="0" kern="1200" dirty="0" smtClean="0">
                <a:solidFill>
                  <a:schemeClr val="tx1"/>
                </a:solidFill>
                <a:effectLst/>
                <a:latin typeface="+mn-lt"/>
                <a:ea typeface="+mn-ea"/>
                <a:cs typeface="+mn-cs"/>
              </a:rPr>
              <a:t>μ</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j</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 0</a:t>
            </a:r>
            <a:r>
              <a:rPr kumimoji="1" lang="ja-JP" altLang="en-US" sz="1200" b="0" i="0" kern="1200" dirty="0" smtClean="0">
                <a:solidFill>
                  <a:schemeClr val="tx1"/>
                </a:solidFill>
                <a:effectLst/>
                <a:latin typeface="+mn-lt"/>
                <a:ea typeface="+mn-ea"/>
                <a:cs typeface="+mn-cs"/>
              </a:rPr>
              <a:t>を初期化する。</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ソリューションカウンタを</a:t>
            </a:r>
            <a:r>
              <a:rPr kumimoji="1" lang="en-US" altLang="ja-JP" sz="1200" b="0" i="0" kern="1200" dirty="0" err="1" smtClean="0">
                <a:solidFill>
                  <a:schemeClr val="tx1"/>
                </a:solidFill>
                <a:effectLst/>
                <a:latin typeface="+mn-lt"/>
                <a:ea typeface="+mn-ea"/>
                <a:cs typeface="+mn-cs"/>
              </a:rPr>
              <a:t>i</a:t>
            </a:r>
            <a:r>
              <a:rPr kumimoji="1" lang="en-US" altLang="ja-JP" sz="1200" b="0" i="0" kern="1200" dirty="0" smtClean="0">
                <a:solidFill>
                  <a:schemeClr val="tx1"/>
                </a:solidFill>
                <a:effectLst/>
                <a:latin typeface="+mn-lt"/>
                <a:ea typeface="+mn-ea"/>
                <a:cs typeface="+mn-cs"/>
              </a:rPr>
              <a:t> = 1</a:t>
            </a:r>
            <a:r>
              <a:rPr kumimoji="1" lang="ja-JP" altLang="en-US" sz="1200" b="0" i="0" kern="1200" dirty="0" smtClean="0">
                <a:solidFill>
                  <a:schemeClr val="tx1"/>
                </a:solidFill>
                <a:effectLst/>
                <a:latin typeface="+mn-lt"/>
                <a:ea typeface="+mn-ea"/>
                <a:cs typeface="+mn-cs"/>
              </a:rPr>
              <a:t>に設定します。</a:t>
            </a:r>
          </a:p>
          <a:p>
            <a:r>
              <a:rPr kumimoji="1" lang="ja-JP" altLang="en-US" dirty="0" smtClean="0"/>
              <a:t>ステップ</a:t>
            </a:r>
            <a:r>
              <a:rPr kumimoji="1" lang="en-US" altLang="ja-JP" dirty="0" smtClean="0"/>
              <a:t>2</a:t>
            </a:r>
            <a:r>
              <a:rPr kumimoji="1" lang="ja-JP" altLang="en-US" dirty="0" smtClean="0"/>
              <a:t>解</a:t>
            </a:r>
            <a:r>
              <a:rPr kumimoji="1" lang="en-US" altLang="ja-JP" dirty="0" err="1" smtClean="0"/>
              <a:t>i</a:t>
            </a:r>
            <a:r>
              <a:rPr kumimoji="1" lang="ja-JP" altLang="en-US" dirty="0" smtClean="0"/>
              <a:t>を支配する解の数（</a:t>
            </a:r>
            <a:r>
              <a:rPr kumimoji="1" lang="en-US" altLang="ja-JP" dirty="0" err="1" smtClean="0"/>
              <a:t>nt</a:t>
            </a:r>
            <a:r>
              <a:rPr kumimoji="1" lang="ja-JP" altLang="en-US" dirty="0" smtClean="0"/>
              <a:t>）を計算します。</a:t>
            </a:r>
          </a:p>
          <a:p>
            <a:r>
              <a:rPr kumimoji="1" lang="en-US" altLang="ja-JP" dirty="0" err="1" smtClean="0"/>
              <a:t>i</a:t>
            </a:r>
            <a:r>
              <a:rPr kumimoji="1" lang="ja-JP" altLang="en-US" dirty="0" smtClean="0"/>
              <a:t>番目の解の階数を</a:t>
            </a:r>
            <a:r>
              <a:rPr kumimoji="1" lang="en-US" altLang="ja-JP" dirty="0" smtClean="0"/>
              <a:t>a </a:t>
            </a:r>
            <a:r>
              <a:rPr kumimoji="1" lang="en-US" altLang="ja-JP" dirty="0" err="1" smtClean="0"/>
              <a:t>i</a:t>
            </a:r>
            <a:r>
              <a:rPr kumimoji="1" lang="en-US" altLang="ja-JP" dirty="0" smtClean="0"/>
              <a:t> = 1 + </a:t>
            </a:r>
            <a:r>
              <a:rPr kumimoji="1" lang="en-US" altLang="ja-JP" dirty="0" err="1" smtClean="0"/>
              <a:t>nt</a:t>
            </a:r>
            <a:r>
              <a:rPr kumimoji="1" lang="ja-JP" altLang="en-US" dirty="0" smtClean="0"/>
              <a:t>として計算する。</a:t>
            </a:r>
          </a:p>
          <a:p>
            <a:r>
              <a:rPr kumimoji="1" lang="ja-JP" altLang="en-US" dirty="0" smtClean="0"/>
              <a:t>ランク</a:t>
            </a:r>
            <a:r>
              <a:rPr kumimoji="1" lang="en-US" altLang="ja-JP" dirty="0" smtClean="0"/>
              <a:t>r</a:t>
            </a:r>
            <a:r>
              <a:rPr kumimoji="1" lang="ja-JP" altLang="en-US" dirty="0" smtClean="0"/>
              <a:t>の解の数を</a:t>
            </a:r>
            <a:r>
              <a:rPr kumimoji="1" lang="en-US" altLang="ja-JP" dirty="0" smtClean="0"/>
              <a:t>1</a:t>
            </a:r>
            <a:r>
              <a:rPr kumimoji="1" lang="ja-JP" altLang="en-US" dirty="0" err="1" smtClean="0"/>
              <a:t>だけ</a:t>
            </a:r>
            <a:r>
              <a:rPr kumimoji="1" lang="ja-JP" altLang="en-US" dirty="0" smtClean="0"/>
              <a:t>増やします。つまり、</a:t>
            </a:r>
            <a:r>
              <a:rPr kumimoji="1" lang="en-US" altLang="ja-JP" dirty="0" smtClean="0"/>
              <a:t>μ</a:t>
            </a:r>
            <a:r>
              <a:rPr kumimoji="1" lang="ja-JP" altLang="en-US" dirty="0" smtClean="0"/>
              <a:t>（</a:t>
            </a:r>
            <a:r>
              <a:rPr kumimoji="1" lang="en-US" altLang="ja-JP" dirty="0" err="1" smtClean="0"/>
              <a:t>rt</a:t>
            </a:r>
            <a:r>
              <a:rPr kumimoji="1" lang="ja-JP" altLang="en-US" dirty="0" smtClean="0"/>
              <a:t>）</a:t>
            </a:r>
            <a:r>
              <a:rPr kumimoji="1" lang="en-US" altLang="ja-JP" dirty="0" smtClean="0"/>
              <a:t>=μ</a:t>
            </a:r>
            <a:r>
              <a:rPr kumimoji="1" lang="ja-JP" altLang="en-US" dirty="0" smtClean="0"/>
              <a:t>（</a:t>
            </a:r>
            <a:r>
              <a:rPr kumimoji="1" lang="en-US" altLang="ja-JP" dirty="0" smtClean="0"/>
              <a:t>r;</a:t>
            </a:r>
            <a:r>
              <a:rPr kumimoji="1" lang="ja-JP" altLang="en-US" dirty="0" smtClean="0"/>
              <a:t>）</a:t>
            </a:r>
            <a:r>
              <a:rPr kumimoji="1" lang="en-US" altLang="ja-JP" dirty="0" smtClean="0"/>
              <a:t>+ 1</a:t>
            </a:r>
            <a:r>
              <a:rPr kumimoji="1" lang="ja-JP" altLang="en-US" dirty="0" smtClean="0"/>
              <a:t>です。</a:t>
            </a:r>
            <a:endParaRPr kumimoji="1" lang="en-US" altLang="ja-JP" dirty="0" smtClean="0"/>
          </a:p>
          <a:p>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3 </a:t>
            </a:r>
            <a:r>
              <a:rPr kumimoji="1" lang="en-US" altLang="ja-JP" sz="1200" b="0" i="0" kern="1200" dirty="0" err="1" smtClean="0">
                <a:solidFill>
                  <a:schemeClr val="tx1"/>
                </a:solidFill>
                <a:effectLst/>
                <a:latin typeface="+mn-lt"/>
                <a:ea typeface="+mn-ea"/>
                <a:cs typeface="+mn-cs"/>
              </a:rPr>
              <a:t>i</a:t>
            </a:r>
            <a:r>
              <a:rPr kumimoji="1" lang="en-US" altLang="ja-JP" sz="1200" b="0" i="0" kern="1200" dirty="0" smtClean="0">
                <a:solidFill>
                  <a:schemeClr val="tx1"/>
                </a:solidFill>
                <a:effectLst/>
                <a:latin typeface="+mn-lt"/>
                <a:ea typeface="+mn-ea"/>
                <a:cs typeface="+mn-cs"/>
              </a:rPr>
              <a:t> &lt;N</a:t>
            </a:r>
            <a:r>
              <a:rPr kumimoji="1" lang="ja-JP" altLang="en-US" sz="1200" b="0" i="0" kern="1200" dirty="0" smtClean="0">
                <a:solidFill>
                  <a:schemeClr val="tx1"/>
                </a:solidFill>
                <a:effectLst/>
                <a:latin typeface="+mn-lt"/>
                <a:ea typeface="+mn-ea"/>
                <a:cs typeface="+mn-cs"/>
              </a:rPr>
              <a:t>の場合、</a:t>
            </a:r>
            <a:r>
              <a:rPr kumimoji="1" lang="en-US" altLang="ja-JP" sz="1200" b="0" i="0" kern="1200" dirty="0" err="1" smtClean="0">
                <a:solidFill>
                  <a:schemeClr val="tx1"/>
                </a:solidFill>
                <a:effectLst/>
                <a:latin typeface="+mn-lt"/>
                <a:ea typeface="+mn-ea"/>
                <a:cs typeface="+mn-cs"/>
              </a:rPr>
              <a:t>i</a:t>
            </a:r>
            <a:r>
              <a:rPr kumimoji="1" lang="ja-JP" altLang="en-US" sz="1200" b="0" i="0" kern="1200" dirty="0" smtClean="0">
                <a:solidFill>
                  <a:schemeClr val="tx1"/>
                </a:solidFill>
                <a:effectLst/>
                <a:latin typeface="+mn-lt"/>
                <a:ea typeface="+mn-ea"/>
                <a:cs typeface="+mn-cs"/>
              </a:rPr>
              <a:t>を</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だけ</a:t>
            </a:r>
            <a:r>
              <a:rPr kumimoji="1" lang="ja-JP" altLang="en-US" sz="1200" b="0" i="0" kern="1200" dirty="0" smtClean="0">
                <a:solidFill>
                  <a:schemeClr val="tx1"/>
                </a:solidFill>
                <a:effectLst/>
                <a:latin typeface="+mn-lt"/>
                <a:ea typeface="+mn-ea"/>
                <a:cs typeface="+mn-cs"/>
              </a:rPr>
              <a:t>インクリメントしてステップ</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に進みます。それ以外の場合は、ステップ</a:t>
            </a:r>
            <a:r>
              <a:rPr kumimoji="1" lang="en-US" altLang="ja-JP" sz="1200" b="0" i="0" kern="1200" dirty="0" smtClean="0">
                <a:solidFill>
                  <a:schemeClr val="tx1"/>
                </a:solidFill>
                <a:effectLst/>
                <a:latin typeface="+mn-lt"/>
                <a:ea typeface="+mn-ea"/>
                <a:cs typeface="+mn-cs"/>
              </a:rPr>
              <a:t>4</a:t>
            </a:r>
            <a:r>
              <a:rPr kumimoji="1" lang="ja-JP" altLang="en-US" sz="1200" b="0" i="0" kern="1200" dirty="0" smtClean="0">
                <a:solidFill>
                  <a:schemeClr val="tx1"/>
                </a:solidFill>
                <a:effectLst/>
                <a:latin typeface="+mn-lt"/>
                <a:ea typeface="+mn-ea"/>
                <a:cs typeface="+mn-cs"/>
              </a:rPr>
              <a:t>に進みます。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4μ</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r;</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&gt; 0</a:t>
            </a:r>
            <a:r>
              <a:rPr kumimoji="1" lang="ja-JP" altLang="en-US" sz="1200" b="0" i="0" kern="1200" dirty="0" smtClean="0">
                <a:solidFill>
                  <a:schemeClr val="tx1"/>
                </a:solidFill>
                <a:effectLst/>
                <a:latin typeface="+mn-lt"/>
                <a:ea typeface="+mn-ea"/>
                <a:cs typeface="+mn-cs"/>
              </a:rPr>
              <a:t>を持つ最大</a:t>
            </a:r>
            <a:r>
              <a:rPr kumimoji="1" lang="en-US" altLang="ja-JP" sz="1200" b="0" i="0" kern="1200" dirty="0" err="1" smtClean="0">
                <a:solidFill>
                  <a:schemeClr val="tx1"/>
                </a:solidFill>
                <a:effectLst/>
                <a:latin typeface="+mn-lt"/>
                <a:ea typeface="+mn-ea"/>
                <a:cs typeface="+mn-cs"/>
              </a:rPr>
              <a:t>rt</a:t>
            </a:r>
            <a:r>
              <a:rPr kumimoji="1" lang="ja-JP" altLang="en-US" sz="1200" b="0" i="0" kern="1200" dirty="0" smtClean="0">
                <a:solidFill>
                  <a:schemeClr val="tx1"/>
                </a:solidFill>
                <a:effectLst/>
                <a:latin typeface="+mn-lt"/>
                <a:ea typeface="+mn-ea"/>
                <a:cs typeface="+mn-cs"/>
              </a:rPr>
              <a:t>を調べて、最大ランク</a:t>
            </a:r>
            <a:r>
              <a:rPr kumimoji="1" lang="en-US" altLang="ja-JP" sz="1200" b="0" i="0" kern="1200" dirty="0" smtClean="0">
                <a:solidFill>
                  <a:schemeClr val="tx1"/>
                </a:solidFill>
                <a:effectLst/>
                <a:latin typeface="+mn-lt"/>
                <a:ea typeface="+mn-ea"/>
                <a:cs typeface="+mn-cs"/>
              </a:rPr>
              <a:t>r</a:t>
            </a:r>
            <a:r>
              <a:rPr kumimoji="1" lang="ja-JP" altLang="en-US" sz="1200" b="0" i="0" kern="1200" dirty="0" smtClean="0">
                <a:solidFill>
                  <a:schemeClr val="tx1"/>
                </a:solidFill>
                <a:effectLst/>
                <a:latin typeface="+mn-lt"/>
                <a:ea typeface="+mn-ea"/>
                <a:cs typeface="+mn-cs"/>
              </a:rPr>
              <a:t>を特定する。</a:t>
            </a:r>
          </a:p>
          <a:p>
            <a:r>
              <a:rPr kumimoji="1" lang="ja-JP" altLang="en-US" sz="1200" b="0" i="0" kern="1200" dirty="0" smtClean="0">
                <a:solidFill>
                  <a:schemeClr val="tx1"/>
                </a:solidFill>
                <a:effectLst/>
                <a:latin typeface="+mn-lt"/>
                <a:ea typeface="+mn-ea"/>
                <a:cs typeface="+mn-cs"/>
              </a:rPr>
              <a:t>ランクおよび適応度平均に従うソーティングは、任意の解</a:t>
            </a:r>
            <a:r>
              <a:rPr kumimoji="1" lang="en-US" altLang="ja-JP" sz="1200" b="0" i="0" kern="1200" dirty="0" err="1" smtClean="0">
                <a:solidFill>
                  <a:schemeClr val="tx1"/>
                </a:solidFill>
                <a:effectLst/>
                <a:latin typeface="+mn-lt"/>
                <a:ea typeface="+mn-ea"/>
                <a:cs typeface="+mn-cs"/>
              </a:rPr>
              <a:t>i</a:t>
            </a:r>
            <a:r>
              <a:rPr kumimoji="1" lang="en-US" altLang="ja-JP" sz="1200" b="0" i="0" kern="1200" dirty="0" smtClean="0">
                <a:solidFill>
                  <a:schemeClr val="tx1"/>
                </a:solidFill>
                <a:effectLst/>
                <a:latin typeface="+mn-lt"/>
                <a:ea typeface="+mn-ea"/>
                <a:cs typeface="+mn-cs"/>
              </a:rPr>
              <a:t> = 1</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N</a:t>
            </a:r>
            <a:r>
              <a:rPr kumimoji="1" lang="ja-JP" altLang="en-US" sz="1200" b="0" i="0" kern="1200" dirty="0" smtClean="0">
                <a:solidFill>
                  <a:schemeClr val="tx1"/>
                </a:solidFill>
                <a:effectLst/>
                <a:latin typeface="+mn-lt"/>
                <a:ea typeface="+mn-ea"/>
                <a:cs typeface="+mn-cs"/>
              </a:rPr>
              <a:t>に対する平均適応度の以下の割当てをもたらす。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ランク</a:t>
            </a:r>
            <a:r>
              <a:rPr kumimoji="1" lang="en-US" altLang="ja-JP" sz="1200" b="0" i="0" kern="1200" dirty="0" smtClean="0">
                <a:solidFill>
                  <a:schemeClr val="tx1"/>
                </a:solidFill>
                <a:effectLst/>
                <a:latin typeface="+mn-lt"/>
                <a:ea typeface="+mn-ea"/>
                <a:cs typeface="+mn-cs"/>
              </a:rPr>
              <a:t>I "[= 1</a:t>
            </a:r>
            <a:r>
              <a:rPr kumimoji="1" lang="ja-JP" altLang="en-US" sz="1200" b="0" i="0" kern="1200" dirty="0" err="1"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上記の式は、</a:t>
            </a:r>
            <a:r>
              <a:rPr kumimoji="1" lang="en-US" altLang="ja-JP" sz="1200" b="0" i="0" kern="1200" dirty="0" smtClean="0">
                <a:solidFill>
                  <a:schemeClr val="tx1"/>
                </a:solidFill>
                <a:effectLst/>
                <a:latin typeface="+mn-lt"/>
                <a:ea typeface="+mn-ea"/>
                <a:cs typeface="+mn-cs"/>
              </a:rPr>
              <a:t>N</a:t>
            </a:r>
            <a:r>
              <a:rPr kumimoji="1" lang="ja-JP" altLang="en-US" sz="1200" b="0" i="0" kern="1200" dirty="0" smtClean="0">
                <a:solidFill>
                  <a:schemeClr val="tx1"/>
                </a:solidFill>
                <a:effectLst/>
                <a:latin typeface="+mn-lt"/>
                <a:ea typeface="+mn-ea"/>
                <a:cs typeface="+mn-cs"/>
              </a:rPr>
              <a:t>から</a:t>
            </a:r>
            <a:r>
              <a:rPr kumimoji="1" lang="en-US" altLang="ja-JP" sz="1200" b="0" i="0" kern="1200" dirty="0" smtClean="0">
                <a:solidFill>
                  <a:schemeClr val="tx1"/>
                </a:solidFill>
                <a:effectLst/>
                <a:latin typeface="+mn-lt"/>
                <a:ea typeface="+mn-ea"/>
                <a:cs typeface="+mn-cs"/>
              </a:rPr>
              <a:t>〜L</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）の連続する整数の平均値である</a:t>
            </a:r>
            <a:r>
              <a:rPr kumimoji="1" lang="en-US" altLang="ja-JP" sz="1200" b="0" i="0" kern="1200" dirty="0" smtClean="0">
                <a:solidFill>
                  <a:schemeClr val="tx1"/>
                </a:solidFill>
                <a:effectLst/>
                <a:latin typeface="+mn-lt"/>
                <a:ea typeface="+mn-ea"/>
                <a:cs typeface="+mn-cs"/>
              </a:rPr>
              <a:t>Fi = N-0.5</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μ</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）に等しい適応度を割り当てる。 </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N-μ</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l</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ランクカウンタ</a:t>
            </a:r>
            <a:r>
              <a:rPr kumimoji="1" lang="en-US" altLang="ja-JP" sz="1200" b="0" i="0" kern="1200" dirty="0" smtClean="0">
                <a:solidFill>
                  <a:schemeClr val="tx1"/>
                </a:solidFill>
                <a:effectLst/>
                <a:latin typeface="+mn-lt"/>
                <a:ea typeface="+mn-ea"/>
                <a:cs typeface="+mn-cs"/>
              </a:rPr>
              <a:t>r = 1</a:t>
            </a:r>
            <a:r>
              <a:rPr kumimoji="1" lang="ja-JP" altLang="en-US" sz="1200" b="0" i="0" kern="1200" dirty="0" smtClean="0">
                <a:solidFill>
                  <a:schemeClr val="tx1"/>
                </a:solidFill>
                <a:effectLst/>
                <a:latin typeface="+mn-lt"/>
                <a:ea typeface="+mn-ea"/>
                <a:cs typeface="+mn-cs"/>
              </a:rPr>
              <a:t>を設定する。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各ソリューション</a:t>
            </a:r>
            <a:r>
              <a:rPr kumimoji="1" lang="en-US" altLang="ja-JP" sz="1200" b="0" i="0" kern="1200" dirty="0" err="1" smtClean="0">
                <a:solidFill>
                  <a:schemeClr val="tx1"/>
                </a:solidFill>
                <a:effectLst/>
                <a:latin typeface="+mn-lt"/>
                <a:ea typeface="+mn-ea"/>
                <a:cs typeface="+mn-cs"/>
              </a:rPr>
              <a:t>i</a:t>
            </a:r>
            <a:r>
              <a:rPr kumimoji="1" lang="ja-JP" altLang="en-US" sz="1200" b="0" i="0" kern="1200" dirty="0" err="1"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 式（</a:t>
            </a:r>
            <a:r>
              <a:rPr kumimoji="1" lang="en-US" altLang="ja-JP" sz="1200" b="0" i="0" kern="1200" dirty="0" smtClean="0">
                <a:solidFill>
                  <a:schemeClr val="tx1"/>
                </a:solidFill>
                <a:effectLst/>
                <a:latin typeface="+mn-lt"/>
                <a:ea typeface="+mn-ea"/>
                <a:cs typeface="+mn-cs"/>
              </a:rPr>
              <a:t>5.15</a:t>
            </a:r>
            <a:r>
              <a:rPr kumimoji="1" lang="ja-JP" altLang="en-US" sz="1200" b="0" i="0" kern="1200" dirty="0" smtClean="0">
                <a:solidFill>
                  <a:schemeClr val="tx1"/>
                </a:solidFill>
                <a:effectLst/>
                <a:latin typeface="+mn-lt"/>
                <a:ea typeface="+mn-ea"/>
                <a:cs typeface="+mn-cs"/>
              </a:rPr>
              <a:t>）を用いて同じランクの他の解（</a:t>
            </a:r>
            <a:r>
              <a:rPr kumimoji="1" lang="en-US" altLang="ja-JP" sz="1200" b="0" i="0" kern="1200" dirty="0" smtClean="0">
                <a:solidFill>
                  <a:schemeClr val="tx1"/>
                </a:solidFill>
                <a:effectLst/>
                <a:latin typeface="+mn-lt"/>
                <a:ea typeface="+mn-ea"/>
                <a:cs typeface="+mn-cs"/>
              </a:rPr>
              <a:t>μ</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r</a:t>
            </a:r>
            <a:r>
              <a:rPr kumimoji="1" lang="ja-JP" altLang="en-US" sz="1200" b="0" i="0" kern="1200" dirty="0" smtClean="0">
                <a:solidFill>
                  <a:schemeClr val="tx1"/>
                </a:solidFill>
                <a:effectLst/>
                <a:latin typeface="+mn-lt"/>
                <a:ea typeface="+mn-ea"/>
                <a:cs typeface="+mn-cs"/>
              </a:rPr>
              <a:t>））でニッチ数</a:t>
            </a:r>
            <a:r>
              <a:rPr kumimoji="1" lang="en-US" altLang="ja-JP" sz="1200" b="0" i="0" kern="1200" dirty="0" err="1" smtClean="0">
                <a:solidFill>
                  <a:schemeClr val="tx1"/>
                </a:solidFill>
                <a:effectLst/>
                <a:latin typeface="+mn-lt"/>
                <a:ea typeface="+mn-ea"/>
                <a:cs typeface="+mn-cs"/>
              </a:rPr>
              <a:t>nci</a:t>
            </a:r>
            <a:r>
              <a:rPr kumimoji="1" lang="ja-JP" altLang="en-US" sz="1200" b="0" i="0" kern="1200" dirty="0" smtClean="0">
                <a:solidFill>
                  <a:schemeClr val="tx1"/>
                </a:solidFill>
                <a:effectLst/>
                <a:latin typeface="+mn-lt"/>
                <a:ea typeface="+mn-ea"/>
                <a:cs typeface="+mn-cs"/>
              </a:rPr>
              <a:t>を計算する。</a:t>
            </a:r>
          </a:p>
          <a:p>
            <a:r>
              <a:rPr kumimoji="1" lang="ja-JP" altLang="en-US" sz="1200" b="0" i="0" kern="1200" dirty="0" smtClean="0">
                <a:solidFill>
                  <a:schemeClr val="tx1"/>
                </a:solidFill>
                <a:effectLst/>
                <a:latin typeface="+mn-lt"/>
                <a:ea typeface="+mn-ea"/>
                <a:cs typeface="+mn-cs"/>
              </a:rPr>
              <a:t>月</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月</a:t>
            </a:r>
            <a:r>
              <a:rPr kumimoji="1" lang="en-US" altLang="ja-JP" sz="1200" b="0" i="0" kern="1200" dirty="0" smtClean="0">
                <a:solidFill>
                  <a:schemeClr val="tx1"/>
                </a:solidFill>
                <a:effectLst/>
                <a:latin typeface="+mn-lt"/>
                <a:ea typeface="+mn-ea"/>
                <a:cs typeface="+mn-cs"/>
              </a:rPr>
              <a:t>/ </a:t>
            </a:r>
            <a:r>
              <a:rPr kumimoji="1" lang="en-US" altLang="ja-JP" sz="1200" b="0" i="0" kern="1200" dirty="0" err="1" smtClean="0">
                <a:solidFill>
                  <a:schemeClr val="tx1"/>
                </a:solidFill>
                <a:effectLst/>
                <a:latin typeface="+mn-lt"/>
                <a:ea typeface="+mn-ea"/>
                <a:cs typeface="+mn-cs"/>
              </a:rPr>
              <a:t>nci</a:t>
            </a:r>
            <a:r>
              <a:rPr kumimoji="1" lang="ja-JP" altLang="en-US" sz="1200" b="0" i="0" kern="1200" dirty="0" smtClean="0">
                <a:solidFill>
                  <a:schemeClr val="tx1"/>
                </a:solidFill>
                <a:effectLst/>
                <a:latin typeface="+mn-lt"/>
                <a:ea typeface="+mn-ea"/>
                <a:cs typeface="+mn-cs"/>
              </a:rPr>
              <a:t>を使用して共有フィットネスを計算します。同じ平均フィットネスを維持するには、次のように共有フィットネスの規模を調整します。</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r &lt;r *</a:t>
            </a:r>
            <a:r>
              <a:rPr kumimoji="1" lang="ja-JP" altLang="en-US" sz="1200" b="0" i="0" kern="1200" dirty="0" smtClean="0">
                <a:solidFill>
                  <a:schemeClr val="tx1"/>
                </a:solidFill>
                <a:effectLst/>
                <a:latin typeface="+mn-lt"/>
                <a:ea typeface="+mn-ea"/>
                <a:cs typeface="+mn-cs"/>
              </a:rPr>
              <a:t>であれば、</a:t>
            </a:r>
            <a:r>
              <a:rPr kumimoji="1" lang="en-US" altLang="ja-JP" sz="1200" b="0" i="0" kern="1200" dirty="0" smtClean="0">
                <a:solidFill>
                  <a:schemeClr val="tx1"/>
                </a:solidFill>
                <a:effectLst/>
                <a:latin typeface="+mn-lt"/>
                <a:ea typeface="+mn-ea"/>
                <a:cs typeface="+mn-cs"/>
              </a:rPr>
              <a:t>r</a:t>
            </a:r>
            <a:r>
              <a:rPr kumimoji="1" lang="ja-JP" altLang="en-US" sz="1200" b="0" i="0" kern="1200" dirty="0" smtClean="0">
                <a:solidFill>
                  <a:schemeClr val="tx1"/>
                </a:solidFill>
                <a:effectLst/>
                <a:latin typeface="+mn-lt"/>
                <a:ea typeface="+mn-ea"/>
                <a:cs typeface="+mn-cs"/>
              </a:rPr>
              <a:t>を</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だけ</a:t>
            </a:r>
            <a:r>
              <a:rPr kumimoji="1" lang="ja-JP" altLang="en-US" sz="1200" b="0" i="0" kern="1200" dirty="0" smtClean="0">
                <a:solidFill>
                  <a:schemeClr val="tx1"/>
                </a:solidFill>
                <a:effectLst/>
                <a:latin typeface="+mn-lt"/>
                <a:ea typeface="+mn-ea"/>
                <a:cs typeface="+mn-cs"/>
              </a:rPr>
              <a:t>インクリメントしてステップ</a:t>
            </a:r>
            <a:r>
              <a:rPr kumimoji="1" lang="en-US" altLang="ja-JP" sz="1200" b="0" i="0" kern="1200" dirty="0" smtClean="0">
                <a:solidFill>
                  <a:schemeClr val="tx1"/>
                </a:solidFill>
                <a:effectLst/>
                <a:latin typeface="+mn-lt"/>
                <a:ea typeface="+mn-ea"/>
                <a:cs typeface="+mn-cs"/>
              </a:rPr>
              <a:t>5</a:t>
            </a:r>
            <a:r>
              <a:rPr kumimoji="1" lang="ja-JP" altLang="en-US" sz="1200" b="0" i="0" kern="1200" dirty="0" smtClean="0">
                <a:solidFill>
                  <a:schemeClr val="tx1"/>
                </a:solidFill>
                <a:effectLst/>
                <a:latin typeface="+mn-lt"/>
                <a:ea typeface="+mn-ea"/>
                <a:cs typeface="+mn-cs"/>
              </a:rPr>
              <a:t>に進む。そうでない場合、プロセスは完了する。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19</a:t>
            </a:fld>
            <a:endParaRPr kumimoji="1" lang="ja-JP" altLang="en-US"/>
          </a:p>
        </p:txBody>
      </p:sp>
    </p:spTree>
    <p:extLst>
      <p:ext uri="{BB962C8B-B14F-4D97-AF65-F5344CB8AC3E}">
        <p14:creationId xmlns:p14="http://schemas.microsoft.com/office/powerpoint/2010/main" val="3533725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ステップ</a:t>
            </a:r>
            <a:r>
              <a:rPr kumimoji="1" lang="en-US" altLang="ja-JP" dirty="0" smtClean="0"/>
              <a:t>5</a:t>
            </a:r>
            <a:r>
              <a:rPr kumimoji="1" lang="ja-JP" altLang="en-US" dirty="0" smtClean="0"/>
              <a:t>各ソリューション</a:t>
            </a:r>
            <a:r>
              <a:rPr kumimoji="1" lang="en-US" altLang="ja-JP" dirty="0" err="1" smtClean="0"/>
              <a:t>i</a:t>
            </a:r>
            <a:r>
              <a:rPr kumimoji="1" lang="ja-JP" altLang="en-US" dirty="0" err="1" smtClean="0"/>
              <a:t>。</a:t>
            </a:r>
            <a:r>
              <a:rPr kumimoji="1" lang="ja-JP" altLang="en-US" dirty="0" smtClean="0"/>
              <a:t> 式（</a:t>
            </a:r>
            <a:r>
              <a:rPr kumimoji="1" lang="en-US" altLang="ja-JP" dirty="0" smtClean="0"/>
              <a:t>5.15</a:t>
            </a:r>
            <a:r>
              <a:rPr kumimoji="1" lang="ja-JP" altLang="en-US" dirty="0" smtClean="0"/>
              <a:t>）を用いて同じランクの他の解（</a:t>
            </a:r>
            <a:r>
              <a:rPr kumimoji="1" lang="en-US" altLang="ja-JP" dirty="0" smtClean="0"/>
              <a:t>μ</a:t>
            </a:r>
            <a:r>
              <a:rPr kumimoji="1" lang="ja-JP" altLang="en-US" dirty="0" smtClean="0"/>
              <a:t>（</a:t>
            </a:r>
            <a:r>
              <a:rPr kumimoji="1" lang="en-US" altLang="ja-JP" dirty="0" smtClean="0"/>
              <a:t>r</a:t>
            </a:r>
            <a:r>
              <a:rPr kumimoji="1" lang="ja-JP" altLang="en-US" dirty="0" smtClean="0"/>
              <a:t>））でニッチ数</a:t>
            </a:r>
            <a:r>
              <a:rPr kumimoji="1" lang="en-US" altLang="ja-JP" dirty="0" err="1" smtClean="0"/>
              <a:t>nci</a:t>
            </a:r>
            <a:r>
              <a:rPr kumimoji="1" lang="ja-JP" altLang="en-US" dirty="0" smtClean="0"/>
              <a:t>を計算する。</a:t>
            </a:r>
          </a:p>
          <a:p>
            <a:r>
              <a:rPr kumimoji="1" lang="en-US" altLang="ja-JP" dirty="0" err="1" smtClean="0"/>
              <a:t>nci</a:t>
            </a:r>
            <a:r>
              <a:rPr kumimoji="1" lang="ja-JP" altLang="en-US" dirty="0" smtClean="0"/>
              <a:t>を使用して共有フィットネスを計算します。同じ平均フィットネスを維持するには、次のように共有フィットネスをスケールします。</a:t>
            </a:r>
            <a:endParaRPr kumimoji="1" lang="en-US" altLang="ja-JP" dirty="0" smtClean="0"/>
          </a:p>
          <a:p>
            <a:r>
              <a:rPr kumimoji="1" lang="ja-JP" altLang="en-US" dirty="0" smtClean="0"/>
              <a:t>ステップ</a:t>
            </a:r>
            <a:r>
              <a:rPr kumimoji="1" lang="en-US" altLang="ja-JP" dirty="0" smtClean="0"/>
              <a:t>6 r &lt;r *</a:t>
            </a:r>
            <a:r>
              <a:rPr kumimoji="1" lang="ja-JP" altLang="en-US" dirty="0" smtClean="0"/>
              <a:t>の場合、</a:t>
            </a:r>
            <a:r>
              <a:rPr kumimoji="1" lang="en-US" altLang="ja-JP" dirty="0" smtClean="0"/>
              <a:t>r</a:t>
            </a:r>
            <a:r>
              <a:rPr kumimoji="1" lang="ja-JP" altLang="en-US" dirty="0" smtClean="0"/>
              <a:t>を</a:t>
            </a:r>
            <a:r>
              <a:rPr kumimoji="1" lang="en-US" altLang="ja-JP" dirty="0" smtClean="0"/>
              <a:t>1</a:t>
            </a:r>
            <a:r>
              <a:rPr kumimoji="1" lang="ja-JP" altLang="en-US" dirty="0" err="1" smtClean="0"/>
              <a:t>だけ</a:t>
            </a:r>
            <a:r>
              <a:rPr kumimoji="1" lang="ja-JP" altLang="en-US" dirty="0" smtClean="0"/>
              <a:t>インクリメントしてステップ</a:t>
            </a:r>
            <a:r>
              <a:rPr kumimoji="1" lang="en-US" altLang="ja-JP" dirty="0" smtClean="0"/>
              <a:t>5</a:t>
            </a:r>
            <a:r>
              <a:rPr kumimoji="1" lang="ja-JP" altLang="en-US" dirty="0" smtClean="0"/>
              <a:t>に進みます。そうでない場合、プロセスは完了です。</a:t>
            </a:r>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20</a:t>
            </a:fld>
            <a:endParaRPr kumimoji="1" lang="ja-JP" altLang="en-US"/>
          </a:p>
        </p:txBody>
      </p:sp>
    </p:spTree>
    <p:extLst>
      <p:ext uri="{BB962C8B-B14F-4D97-AF65-F5344CB8AC3E}">
        <p14:creationId xmlns:p14="http://schemas.microsoft.com/office/powerpoint/2010/main" val="1884086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5.6</a:t>
            </a:r>
            <a:r>
              <a:rPr kumimoji="1" lang="ja-JP" altLang="en-US" dirty="0" smtClean="0"/>
              <a:t>重み付き遺伝的アルゴリズム</a:t>
            </a:r>
          </a:p>
          <a:p>
            <a:r>
              <a:rPr kumimoji="1" lang="en-US" altLang="ja-JP" dirty="0" err="1" smtClean="0"/>
              <a:t>Hajela</a:t>
            </a:r>
            <a:r>
              <a:rPr kumimoji="1" lang="en-US" altLang="ja-JP" dirty="0" smtClean="0"/>
              <a:t> and Lin</a:t>
            </a:r>
            <a:r>
              <a:rPr kumimoji="1" lang="ja-JP" altLang="en-US" dirty="0" smtClean="0"/>
              <a:t>（</a:t>
            </a:r>
            <a:r>
              <a:rPr kumimoji="1" lang="en-US" altLang="ja-JP" dirty="0" smtClean="0"/>
              <a:t>1993</a:t>
            </a:r>
            <a:r>
              <a:rPr kumimoji="1" lang="ja-JP" altLang="en-US" dirty="0" smtClean="0"/>
              <a:t>）は、</a:t>
            </a:r>
            <a:r>
              <a:rPr kumimoji="1" lang="en-US" altLang="ja-JP" dirty="0" smtClean="0"/>
              <a:t>1993</a:t>
            </a:r>
            <a:r>
              <a:rPr kumimoji="1" lang="ja-JP" altLang="en-US" dirty="0" smtClean="0"/>
              <a:t>年に多規準最適化のための重み付き遺伝的アルゴリズム（これを</a:t>
            </a:r>
            <a:r>
              <a:rPr kumimoji="1" lang="en-US" altLang="ja-JP" dirty="0" smtClean="0"/>
              <a:t>WBGA</a:t>
            </a:r>
            <a:r>
              <a:rPr kumimoji="1" lang="ja-JP" altLang="en-US" dirty="0" smtClean="0"/>
              <a:t>と呼ぶ）を提案した。</a:t>
            </a:r>
            <a:endParaRPr kumimoji="1" lang="en-US" altLang="ja-JP" dirty="0" smtClean="0"/>
          </a:p>
          <a:p>
            <a:r>
              <a:rPr kumimoji="1" lang="ja-JP" altLang="en-US" dirty="0" smtClean="0"/>
              <a:t>名前が示唆するように、各目的関数</a:t>
            </a:r>
            <a:r>
              <a:rPr kumimoji="1" lang="en-US" altLang="ja-JP" dirty="0" smtClean="0"/>
              <a:t>f </a:t>
            </a:r>
            <a:r>
              <a:rPr kumimoji="1" lang="en-US" altLang="ja-JP" dirty="0" err="1" smtClean="0"/>
              <a:t>i</a:t>
            </a:r>
            <a:r>
              <a:rPr kumimoji="1" lang="ja-JP" altLang="en-US" dirty="0" err="1" smtClean="0"/>
              <a:t>には</a:t>
            </a:r>
            <a:r>
              <a:rPr kumimoji="1" lang="ja-JP" altLang="en-US" dirty="0" smtClean="0"/>
              <a:t>重み</a:t>
            </a:r>
            <a:r>
              <a:rPr kumimoji="1" lang="en-US" altLang="ja-JP" dirty="0" smtClean="0"/>
              <a:t>w </a:t>
            </a:r>
            <a:r>
              <a:rPr kumimoji="1" lang="en-US" altLang="ja-JP" dirty="0" err="1" smtClean="0"/>
              <a:t>i</a:t>
            </a:r>
            <a:r>
              <a:rPr kumimoji="1" lang="ja-JP" altLang="en-US" dirty="0" err="1" smtClean="0"/>
              <a:t>が乗</a:t>
            </a:r>
            <a:r>
              <a:rPr kumimoji="1" lang="ja-JP" altLang="en-US" dirty="0" smtClean="0"/>
              <a:t>算される。</a:t>
            </a:r>
            <a:endParaRPr kumimoji="1" lang="en-US" altLang="ja-JP" dirty="0" smtClean="0"/>
          </a:p>
          <a:p>
            <a:r>
              <a:rPr kumimoji="1" lang="ja-JP" altLang="en-US" dirty="0" smtClean="0"/>
              <a:t>次に、加重された目的関数値が加算されて、解の適合度が計算される。</a:t>
            </a:r>
            <a:endParaRPr kumimoji="1" lang="en-US" altLang="ja-JP" dirty="0" smtClean="0"/>
          </a:p>
          <a:p>
            <a:r>
              <a:rPr kumimoji="1" lang="ja-JP" altLang="en-US" dirty="0" smtClean="0"/>
              <a:t>しかし、古典的な複数基準最適化文献で使用された加重和アプローチとは異なり、研究者は</a:t>
            </a:r>
            <a:r>
              <a:rPr kumimoji="1" lang="en-US" altLang="ja-JP" dirty="0" smtClean="0"/>
              <a:t>GA</a:t>
            </a:r>
            <a:r>
              <a:rPr kumimoji="1" lang="ja-JP" altLang="en-US" dirty="0" smtClean="0"/>
              <a:t>の人口アプローチを利用する手法を提案した。</a:t>
            </a:r>
            <a:endParaRPr kumimoji="1" lang="en-US" altLang="ja-JP" dirty="0" smtClean="0"/>
          </a:p>
          <a:p>
            <a:r>
              <a:rPr kumimoji="1" lang="en-US" altLang="ja-JP" dirty="0" smtClean="0"/>
              <a:t>GA</a:t>
            </a:r>
            <a:r>
              <a:rPr kumimoji="1" lang="ja-JP" altLang="en-US" dirty="0" smtClean="0"/>
              <a:t>集団の各個人には、異なる重みベクトルが割り当てられます。 </a:t>
            </a:r>
            <a:endParaRPr kumimoji="1" lang="en-US" altLang="ja-JP" dirty="0" smtClean="0"/>
          </a:p>
          <a:p>
            <a:r>
              <a:rPr kumimoji="1" lang="ja-JP" altLang="en-US" dirty="0" smtClean="0"/>
              <a:t>したがって、特定の重みベクトルに対応する</a:t>
            </a:r>
            <a:r>
              <a:rPr kumimoji="1" lang="en-US" altLang="ja-JP" dirty="0" smtClean="0"/>
              <a:t>1</a:t>
            </a:r>
            <a:r>
              <a:rPr kumimoji="1" lang="ja-JP" altLang="en-US" dirty="0" err="1" smtClean="0"/>
              <a:t>つの</a:t>
            </a:r>
            <a:r>
              <a:rPr kumimoji="1" lang="ja-JP" altLang="en-US" dirty="0" smtClean="0"/>
              <a:t>パレート最適解を見つける代わりに、</a:t>
            </a:r>
            <a:r>
              <a:rPr kumimoji="1" lang="en-US" altLang="ja-JP" dirty="0" smtClean="0"/>
              <a:t>GA</a:t>
            </a:r>
            <a:r>
              <a:rPr kumimoji="1" lang="ja-JP" altLang="en-US" dirty="0" smtClean="0"/>
              <a:t>集団は複数の重みベクトルを同時に維持し、それによって</a:t>
            </a:r>
            <a:r>
              <a:rPr kumimoji="1" lang="en-US" altLang="ja-JP" dirty="0" smtClean="0"/>
              <a:t>1</a:t>
            </a:r>
            <a:r>
              <a:rPr kumimoji="1" lang="ja-JP" altLang="en-US" dirty="0" err="1" smtClean="0"/>
              <a:t>つの</a:t>
            </a:r>
            <a:r>
              <a:rPr kumimoji="1" lang="ja-JP" altLang="en-US" dirty="0" smtClean="0"/>
              <a:t>シミュレーション実行で複数のパレート最適解を見つける。</a:t>
            </a:r>
            <a:endParaRPr kumimoji="1" lang="en-US" altLang="ja-JP" dirty="0" smtClean="0"/>
          </a:p>
          <a:p>
            <a:r>
              <a:rPr kumimoji="1" lang="ja-JP" altLang="en-US" dirty="0" smtClean="0"/>
              <a:t>したがって、</a:t>
            </a:r>
            <a:r>
              <a:rPr kumimoji="1" lang="en-US" altLang="ja-JP" dirty="0" smtClean="0"/>
              <a:t>WBGA</a:t>
            </a:r>
            <a:r>
              <a:rPr kumimoji="1" lang="ja-JP" altLang="en-US" dirty="0" smtClean="0"/>
              <a:t>の重要な問題は、集団メンバー間の重みベクトルの多様性を維持することである。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3</a:t>
            </a:fld>
            <a:endParaRPr kumimoji="1" lang="ja-JP" altLang="en-US"/>
          </a:p>
        </p:txBody>
      </p:sp>
    </p:spTree>
    <p:extLst>
      <p:ext uri="{BB962C8B-B14F-4D97-AF65-F5344CB8AC3E}">
        <p14:creationId xmlns:p14="http://schemas.microsoft.com/office/powerpoint/2010/main" val="347683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ここで、同じ</a:t>
            </a:r>
            <a:r>
              <a:rPr kumimoji="1" lang="en-US" altLang="ja-JP" dirty="0" smtClean="0"/>
              <a:t>2</a:t>
            </a:r>
            <a:r>
              <a:rPr kumimoji="1" lang="ja-JP" altLang="en-US" dirty="0" err="1" smtClean="0"/>
              <a:t>つの</a:t>
            </a:r>
            <a:r>
              <a:rPr kumimoji="1" lang="ja-JP" altLang="en-US" dirty="0" smtClean="0"/>
              <a:t>目的最適化問題</a:t>
            </a:r>
            <a:r>
              <a:rPr kumimoji="1" lang="en-US" altLang="ja-JP" dirty="0" smtClean="0"/>
              <a:t>Min-Ex</a:t>
            </a:r>
            <a:r>
              <a:rPr kumimoji="1" lang="ja-JP" altLang="en-US" dirty="0" smtClean="0"/>
              <a:t>に</a:t>
            </a:r>
            <a:r>
              <a:rPr kumimoji="1" lang="en-US" altLang="ja-JP" dirty="0" smtClean="0"/>
              <a:t>MOGA</a:t>
            </a:r>
            <a:r>
              <a:rPr kumimoji="1" lang="ja-JP" altLang="en-US" dirty="0" smtClean="0"/>
              <a:t>の作業を示します。</a:t>
            </a:r>
          </a:p>
          <a:p>
            <a:r>
              <a:rPr kumimoji="1" lang="en-US" altLang="ja-JP" dirty="0" smtClean="0"/>
              <a:t>5.8.1</a:t>
            </a:r>
            <a:r>
              <a:rPr kumimoji="1" lang="ja-JP" altLang="en-US" dirty="0" smtClean="0"/>
              <a:t>手計算</a:t>
            </a:r>
          </a:p>
          <a:p>
            <a:r>
              <a:rPr kumimoji="1" lang="ja-JP" altLang="en-US" dirty="0" smtClean="0"/>
              <a:t>先に使用した</a:t>
            </a:r>
            <a:r>
              <a:rPr kumimoji="1" lang="en-US" altLang="ja-JP" dirty="0" smtClean="0"/>
              <a:t>6</a:t>
            </a:r>
            <a:r>
              <a:rPr kumimoji="1" lang="ja-JP" altLang="en-US" dirty="0" smtClean="0"/>
              <a:t>員環の集団から始めます。</a:t>
            </a:r>
          </a:p>
          <a:p>
            <a:r>
              <a:rPr kumimoji="1" lang="en-US" altLang="ja-JP" dirty="0" smtClean="0"/>
              <a:t>MOGA</a:t>
            </a:r>
            <a:r>
              <a:rPr kumimoji="1" lang="ja-JP" altLang="en-US" dirty="0" smtClean="0"/>
              <a:t>のフィットネス割り当て手順をよりよく説明するために、上記の手順を実行します。</a:t>
            </a:r>
            <a:endParaRPr kumimoji="1" lang="en-US" altLang="ja-JP" dirty="0" smtClean="0"/>
          </a:p>
          <a:p>
            <a:endParaRPr kumimoji="1" lang="en-US" altLang="ja-JP" dirty="0" smtClean="0"/>
          </a:p>
          <a:p>
            <a:r>
              <a:rPr kumimoji="1" lang="ja-JP" altLang="en-US" dirty="0" smtClean="0"/>
              <a:t>ステップ</a:t>
            </a:r>
            <a:r>
              <a:rPr kumimoji="1" lang="en-US" altLang="ja-JP" dirty="0" smtClean="0"/>
              <a:t>1</a:t>
            </a:r>
            <a:r>
              <a:rPr kumimoji="1" lang="ja-JP" altLang="en-US" dirty="0" smtClean="0"/>
              <a:t>すべての</a:t>
            </a:r>
            <a:r>
              <a:rPr kumimoji="1" lang="en-US" altLang="ja-JP" dirty="0" smtClean="0"/>
              <a:t>j = 1〜6</a:t>
            </a:r>
            <a:r>
              <a:rPr kumimoji="1" lang="ja-JP" altLang="en-US" dirty="0" smtClean="0"/>
              <a:t>（</a:t>
            </a:r>
            <a:r>
              <a:rPr kumimoji="1" lang="en-US" altLang="ja-JP" dirty="0" smtClean="0"/>
              <a:t>〜N = 6</a:t>
            </a:r>
            <a:r>
              <a:rPr kumimoji="1" lang="ja-JP" altLang="en-US" dirty="0" smtClean="0"/>
              <a:t>人の母集団メンバーがあるので）に対して、</a:t>
            </a:r>
            <a:r>
              <a:rPr kumimoji="1" lang="en-US" altLang="ja-JP" dirty="0" smtClean="0"/>
              <a:t>c = 0.5</a:t>
            </a:r>
            <a:r>
              <a:rPr kumimoji="1" lang="ja-JP" altLang="en-US" dirty="0" err="1" smtClean="0"/>
              <a:t>、</a:t>
            </a:r>
            <a:r>
              <a:rPr kumimoji="1" lang="en-US" altLang="ja-JP" dirty="0" smtClean="0"/>
              <a:t>〜t</a:t>
            </a:r>
            <a:r>
              <a:rPr kumimoji="1" lang="ja-JP" altLang="en-US" dirty="0" smtClean="0"/>
              <a:t>（</a:t>
            </a:r>
            <a:r>
              <a:rPr kumimoji="1" lang="en-US" altLang="ja-JP" dirty="0" smtClean="0"/>
              <a:t>j</a:t>
            </a:r>
            <a:r>
              <a:rPr kumimoji="1" lang="ja-JP" altLang="en-US" dirty="0" smtClean="0"/>
              <a:t>）</a:t>
            </a:r>
            <a:r>
              <a:rPr kumimoji="1" lang="en-US" altLang="ja-JP" dirty="0" smtClean="0"/>
              <a:t>= 0</a:t>
            </a:r>
            <a:r>
              <a:rPr kumimoji="1" lang="ja-JP" altLang="en-US" dirty="0" smtClean="0"/>
              <a:t>を選択する。</a:t>
            </a:r>
            <a:endParaRPr kumimoji="1" lang="en-US" altLang="ja-JP" dirty="0" smtClean="0"/>
          </a:p>
          <a:p>
            <a:r>
              <a:rPr kumimoji="1" lang="ja-JP" altLang="en-US" dirty="0" smtClean="0"/>
              <a:t>ステップ</a:t>
            </a:r>
            <a:r>
              <a:rPr kumimoji="1" lang="en-US" altLang="ja-JP" dirty="0" smtClean="0"/>
              <a:t>2</a:t>
            </a:r>
            <a:r>
              <a:rPr kumimoji="1" lang="ja-JP" altLang="en-US" dirty="0" smtClean="0"/>
              <a:t>と</a:t>
            </a:r>
            <a:r>
              <a:rPr kumimoji="1" lang="en-US" altLang="ja-JP" dirty="0" smtClean="0"/>
              <a:t>3</a:t>
            </a:r>
            <a:r>
              <a:rPr kumimoji="1" lang="ja-JP" altLang="en-US" dirty="0" smtClean="0"/>
              <a:t>解</a:t>
            </a:r>
            <a:r>
              <a:rPr kumimoji="1" lang="en-US" altLang="ja-JP" dirty="0" smtClean="0"/>
              <a:t>1</a:t>
            </a:r>
            <a:r>
              <a:rPr kumimoji="1" lang="ja-JP" altLang="en-US" dirty="0" smtClean="0"/>
              <a:t>については、</a:t>
            </a:r>
            <a:r>
              <a:rPr kumimoji="1" lang="en-US" altLang="ja-JP" dirty="0" smtClean="0"/>
              <a:t>n1 = 0</a:t>
            </a:r>
            <a:r>
              <a:rPr kumimoji="1" lang="ja-JP" altLang="en-US" dirty="0" err="1" smtClean="0"/>
              <a:t>、</a:t>
            </a:r>
            <a:r>
              <a:rPr kumimoji="1" lang="ja-JP" altLang="en-US" dirty="0" smtClean="0"/>
              <a:t>従って</a:t>
            </a:r>
            <a:r>
              <a:rPr kumimoji="1" lang="en-US" altLang="ja-JP" dirty="0" smtClean="0"/>
              <a:t>r1 = 1 + O = 1</a:t>
            </a:r>
            <a:r>
              <a:rPr kumimoji="1" lang="ja-JP" altLang="en-US" dirty="0" smtClean="0"/>
              <a:t>であることがわかる。</a:t>
            </a:r>
          </a:p>
          <a:p>
            <a:r>
              <a:rPr kumimoji="1" lang="ja-JP" altLang="en-US" dirty="0" smtClean="0"/>
              <a:t>同様に、他のすべての解については</a:t>
            </a:r>
            <a:r>
              <a:rPr kumimoji="1" lang="en-US" altLang="ja-JP" dirty="0" smtClean="0"/>
              <a:t>l "</a:t>
            </a:r>
            <a:r>
              <a:rPr kumimoji="1" lang="en-US" altLang="ja-JP" dirty="0" err="1" smtClean="0"/>
              <a:t>i</a:t>
            </a:r>
            <a:r>
              <a:rPr kumimoji="1" lang="ja-JP" altLang="en-US" dirty="0" smtClean="0"/>
              <a:t>を見つけて表</a:t>
            </a:r>
            <a:r>
              <a:rPr kumimoji="1" lang="en-US" altLang="ja-JP" dirty="0" smtClean="0"/>
              <a:t>16</a:t>
            </a:r>
            <a:r>
              <a:rPr kumimoji="1" lang="ja-JP" altLang="en-US" dirty="0" smtClean="0"/>
              <a:t>に示します。</a:t>
            </a:r>
          </a:p>
          <a:p>
            <a:r>
              <a:rPr kumimoji="1" lang="ja-JP" altLang="en-US" dirty="0" smtClean="0"/>
              <a:t>ランク</a:t>
            </a:r>
            <a:r>
              <a:rPr kumimoji="1" lang="en-US" altLang="ja-JP" dirty="0" smtClean="0"/>
              <a:t>1</a:t>
            </a:r>
            <a:r>
              <a:rPr kumimoji="1" lang="ja-JP" altLang="en-US" dirty="0" smtClean="0"/>
              <a:t>（したがって、</a:t>
            </a:r>
            <a:r>
              <a:rPr kumimoji="1" lang="en-US" altLang="ja-JP" dirty="0" smtClean="0"/>
              <a:t>〜t</a:t>
            </a:r>
            <a:r>
              <a:rPr kumimoji="1" lang="ja-JP" altLang="en-US" dirty="0" smtClean="0"/>
              <a:t>（</a:t>
            </a:r>
            <a:r>
              <a:rPr kumimoji="1" lang="en-US" altLang="ja-JP" dirty="0" smtClean="0"/>
              <a:t>l</a:t>
            </a:r>
            <a:r>
              <a:rPr kumimoji="1" lang="ja-JP" altLang="en-US" dirty="0" smtClean="0"/>
              <a:t>）</a:t>
            </a:r>
            <a:r>
              <a:rPr kumimoji="1" lang="en-US" altLang="ja-JP" dirty="0" smtClean="0"/>
              <a:t>= 3</a:t>
            </a:r>
            <a:r>
              <a:rPr kumimoji="1" lang="ja-JP" altLang="en-US" dirty="0" smtClean="0"/>
              <a:t>）を有する</a:t>
            </a:r>
            <a:r>
              <a:rPr kumimoji="1" lang="en-US" altLang="ja-JP" dirty="0" smtClean="0"/>
              <a:t>3</a:t>
            </a:r>
            <a:r>
              <a:rPr kumimoji="1" lang="ja-JP" altLang="en-US" dirty="0" err="1" smtClean="0"/>
              <a:t>つの</a:t>
            </a:r>
            <a:r>
              <a:rPr kumimoji="1" lang="ja-JP" altLang="en-US" dirty="0" smtClean="0"/>
              <a:t>解があり、</a:t>
            </a:r>
          </a:p>
          <a:p>
            <a:r>
              <a:rPr kumimoji="1" lang="ja-JP" altLang="en-US" dirty="0" smtClean="0"/>
              <a:t>ランク</a:t>
            </a:r>
            <a:r>
              <a:rPr kumimoji="1" lang="en-US" altLang="ja-JP" dirty="0" smtClean="0"/>
              <a:t>2</a:t>
            </a:r>
            <a:r>
              <a:rPr kumimoji="1" lang="ja-JP" altLang="en-US" dirty="0" smtClean="0"/>
              <a:t>（</a:t>
            </a:r>
            <a:r>
              <a:rPr kumimoji="1" lang="en-US" altLang="ja-JP" dirty="0" smtClean="0"/>
              <a:t>μ</a:t>
            </a:r>
            <a:r>
              <a:rPr kumimoji="1" lang="ja-JP" altLang="en-US" dirty="0" smtClean="0"/>
              <a:t>（</a:t>
            </a:r>
            <a:r>
              <a:rPr kumimoji="1" lang="en-US" altLang="ja-JP" dirty="0" smtClean="0"/>
              <a:t>2</a:t>
            </a:r>
            <a:r>
              <a:rPr kumimoji="1" lang="ja-JP" altLang="en-US" dirty="0" smtClean="0"/>
              <a:t>）</a:t>
            </a:r>
            <a:r>
              <a:rPr kumimoji="1" lang="en-US" altLang="ja-JP" dirty="0" smtClean="0"/>
              <a:t>= 2</a:t>
            </a:r>
            <a:r>
              <a:rPr kumimoji="1" lang="ja-JP" altLang="en-US" dirty="0" smtClean="0"/>
              <a:t>）とランク</a:t>
            </a:r>
            <a:r>
              <a:rPr kumimoji="1" lang="en-US" altLang="ja-JP" dirty="0" smtClean="0"/>
              <a:t>4</a:t>
            </a:r>
            <a:r>
              <a:rPr kumimoji="1" lang="ja-JP" altLang="en-US" dirty="0" smtClean="0"/>
              <a:t>（</a:t>
            </a:r>
            <a:r>
              <a:rPr kumimoji="1" lang="en-US" altLang="ja-JP" dirty="0" smtClean="0"/>
              <a:t>μ</a:t>
            </a:r>
            <a:r>
              <a:rPr kumimoji="1" lang="ja-JP" altLang="en-US" dirty="0" smtClean="0"/>
              <a:t>（</a:t>
            </a:r>
            <a:r>
              <a:rPr kumimoji="1" lang="en-US" altLang="ja-JP" dirty="0" smtClean="0"/>
              <a:t>4</a:t>
            </a:r>
            <a:r>
              <a:rPr kumimoji="1" lang="ja-JP" altLang="en-US" dirty="0" smtClean="0"/>
              <a:t>）</a:t>
            </a:r>
            <a:r>
              <a:rPr kumimoji="1" lang="en-US" altLang="ja-JP" dirty="0" smtClean="0"/>
              <a:t>= 1</a:t>
            </a:r>
            <a:r>
              <a:rPr kumimoji="1" lang="ja-JP" altLang="en-US" dirty="0" smtClean="0"/>
              <a:t>）の</a:t>
            </a:r>
            <a:r>
              <a:rPr kumimoji="1" lang="en-US" altLang="ja-JP" dirty="0" smtClean="0"/>
              <a:t>1</a:t>
            </a:r>
            <a:r>
              <a:rPr kumimoji="1" lang="ja-JP" altLang="en-US" dirty="0" err="1" smtClean="0"/>
              <a:t>つの</a:t>
            </a:r>
            <a:r>
              <a:rPr kumimoji="1" lang="ja-JP" altLang="en-US" dirty="0" smtClean="0"/>
              <a:t>解。 したがって、ランク</a:t>
            </a:r>
            <a:r>
              <a:rPr kumimoji="1" lang="en-US" altLang="ja-JP" dirty="0" smtClean="0"/>
              <a:t>3,5</a:t>
            </a:r>
            <a:r>
              <a:rPr kumimoji="1" lang="ja-JP" altLang="en-US" dirty="0" smtClean="0"/>
              <a:t>および</a:t>
            </a:r>
            <a:r>
              <a:rPr kumimoji="1" lang="en-US" altLang="ja-JP" dirty="0" smtClean="0"/>
              <a:t>6</a:t>
            </a:r>
            <a:r>
              <a:rPr kumimoji="1" lang="ja-JP" altLang="en-US" dirty="0" err="1" smtClean="0"/>
              <a:t>、</a:t>
            </a:r>
            <a:r>
              <a:rPr kumimoji="1" lang="ja-JP" altLang="en-US" dirty="0" smtClean="0"/>
              <a:t>または</a:t>
            </a:r>
            <a:r>
              <a:rPr kumimoji="1" lang="en-US" altLang="ja-JP" dirty="0" smtClean="0"/>
              <a:t>μ</a:t>
            </a:r>
            <a:r>
              <a:rPr kumimoji="1" lang="ja-JP" altLang="en-US" dirty="0" smtClean="0"/>
              <a:t>（</a:t>
            </a:r>
            <a:r>
              <a:rPr kumimoji="1" lang="en-US" altLang="ja-JP" dirty="0" smtClean="0"/>
              <a:t>3</a:t>
            </a:r>
            <a:r>
              <a:rPr kumimoji="1" lang="ja-JP" altLang="en-US" dirty="0" smtClean="0"/>
              <a:t>）</a:t>
            </a:r>
            <a:r>
              <a:rPr kumimoji="1" lang="en-US" altLang="ja-JP" dirty="0" smtClean="0"/>
              <a:t>=μ</a:t>
            </a:r>
            <a:r>
              <a:rPr kumimoji="1" lang="ja-JP" altLang="en-US" dirty="0" smtClean="0"/>
              <a:t>（</a:t>
            </a:r>
            <a:r>
              <a:rPr kumimoji="1" lang="en-US" altLang="ja-JP" dirty="0" smtClean="0"/>
              <a:t>5</a:t>
            </a:r>
            <a:r>
              <a:rPr kumimoji="1" lang="ja-JP" altLang="en-US" dirty="0" smtClean="0"/>
              <a:t>）</a:t>
            </a:r>
            <a:r>
              <a:rPr kumimoji="1" lang="en-US" altLang="ja-JP" dirty="0" smtClean="0"/>
              <a:t>=μ</a:t>
            </a:r>
            <a:r>
              <a:rPr kumimoji="1" lang="ja-JP" altLang="en-US" dirty="0" smtClean="0"/>
              <a:t>（</a:t>
            </a:r>
            <a:r>
              <a:rPr kumimoji="1" lang="en-US" altLang="ja-JP" dirty="0" smtClean="0"/>
              <a:t>6</a:t>
            </a:r>
            <a:r>
              <a:rPr kumimoji="1" lang="ja-JP" altLang="en-US" dirty="0" smtClean="0"/>
              <a:t>）</a:t>
            </a:r>
            <a:r>
              <a:rPr kumimoji="1" lang="en-US" altLang="ja-JP" dirty="0" smtClean="0"/>
              <a:t>= 0</a:t>
            </a:r>
            <a:r>
              <a:rPr kumimoji="1" lang="ja-JP" altLang="en-US" dirty="0" smtClean="0"/>
              <a:t>の解は存在しない。</a:t>
            </a:r>
            <a:endParaRPr kumimoji="1" lang="en-US" altLang="ja-JP" dirty="0" smtClean="0"/>
          </a:p>
          <a:p>
            <a:endParaRPr kumimoji="1" lang="en-US" altLang="ja-JP" dirty="0" smtClean="0"/>
          </a:p>
          <a:p>
            <a:r>
              <a:rPr kumimoji="1" lang="ja-JP" altLang="en-US" dirty="0" smtClean="0"/>
              <a:t>ステップ</a:t>
            </a:r>
            <a:r>
              <a:rPr kumimoji="1" lang="en-US" altLang="ja-JP" dirty="0" smtClean="0"/>
              <a:t>4</a:t>
            </a:r>
            <a:r>
              <a:rPr kumimoji="1" lang="ja-JP" altLang="en-US" dirty="0" smtClean="0"/>
              <a:t>集団内の任意の解に割り当てられた最大ランク</a:t>
            </a:r>
            <a:r>
              <a:rPr kumimoji="1" lang="en-US" altLang="ja-JP" dirty="0" smtClean="0"/>
              <a:t>r</a:t>
            </a:r>
            <a:r>
              <a:rPr kumimoji="1" lang="ja-JP" altLang="en-US" dirty="0" smtClean="0"/>
              <a:t>は</a:t>
            </a:r>
            <a:r>
              <a:rPr kumimoji="1" lang="en-US" altLang="ja-JP" dirty="0" smtClean="0"/>
              <a:t>4</a:t>
            </a:r>
            <a:r>
              <a:rPr kumimoji="1" lang="ja-JP" altLang="en-US" dirty="0" smtClean="0"/>
              <a:t>である。ランクに従って集団をソートすると、以下のシーケンスが得られる（表</a:t>
            </a:r>
            <a:r>
              <a:rPr kumimoji="1" lang="en-US" altLang="ja-JP" dirty="0" smtClean="0"/>
              <a:t>16</a:t>
            </a:r>
            <a:r>
              <a:rPr kumimoji="1" lang="ja-JP" altLang="en-US" dirty="0" smtClean="0"/>
              <a:t>）。</a:t>
            </a:r>
            <a:endParaRPr kumimoji="1" lang="en-US" altLang="ja-JP" dirty="0" smtClean="0"/>
          </a:p>
          <a:p>
            <a:r>
              <a:rPr kumimoji="1" lang="ja-JP" altLang="en-US" dirty="0" smtClean="0"/>
              <a:t>これらのランクは、図</a:t>
            </a:r>
            <a:r>
              <a:rPr kumimoji="1" lang="en-US" altLang="ja-JP" dirty="0" smtClean="0"/>
              <a:t>107</a:t>
            </a:r>
            <a:r>
              <a:rPr kumimoji="1" lang="ja-JP" altLang="en-US" dirty="0" smtClean="0"/>
              <a:t>のソリューションに対しても表示されます。</a:t>
            </a:r>
          </a:p>
          <a:p>
            <a:r>
              <a:rPr kumimoji="1" lang="ja-JP" altLang="en-US" dirty="0" smtClean="0"/>
              <a:t>ここで、生の適性</a:t>
            </a:r>
            <a:r>
              <a:rPr kumimoji="1" lang="en-US" altLang="ja-JP" dirty="0" smtClean="0"/>
              <a:t>6.00</a:t>
            </a:r>
            <a:r>
              <a:rPr kumimoji="1" lang="ja-JP" altLang="en-US" dirty="0" smtClean="0"/>
              <a:t>を解</a:t>
            </a:r>
            <a:r>
              <a:rPr kumimoji="1" lang="en-US" altLang="ja-JP" dirty="0" smtClean="0"/>
              <a:t>1</a:t>
            </a:r>
            <a:r>
              <a:rPr kumimoji="1" lang="ja-JP" altLang="en-US" dirty="0" smtClean="0"/>
              <a:t>に割り当て、生の適合度</a:t>
            </a:r>
            <a:r>
              <a:rPr kumimoji="1" lang="en-US" altLang="ja-JP" dirty="0" smtClean="0"/>
              <a:t>5.00</a:t>
            </a:r>
            <a:r>
              <a:rPr kumimoji="1" lang="ja-JP" altLang="en-US" dirty="0" smtClean="0"/>
              <a:t>を解</a:t>
            </a:r>
            <a:r>
              <a:rPr kumimoji="1" lang="en-US" altLang="ja-JP" dirty="0" smtClean="0"/>
              <a:t>3</a:t>
            </a:r>
            <a:r>
              <a:rPr kumimoji="1" lang="ja-JP" altLang="en-US" dirty="0" smtClean="0"/>
              <a:t>に割り当てます。</a:t>
            </a:r>
          </a:p>
          <a:p>
            <a:r>
              <a:rPr kumimoji="1" lang="ja-JP" altLang="en-US" dirty="0" smtClean="0"/>
              <a:t>最後に、解</a:t>
            </a:r>
            <a:r>
              <a:rPr kumimoji="1" lang="en-US" altLang="ja-JP" dirty="0" smtClean="0"/>
              <a:t>4</a:t>
            </a:r>
            <a:r>
              <a:rPr kumimoji="1" lang="ja-JP" altLang="en-US" dirty="0" smtClean="0"/>
              <a:t>は生の適応度を</a:t>
            </a:r>
            <a:r>
              <a:rPr kumimoji="1" lang="en-US" altLang="ja-JP" dirty="0" smtClean="0"/>
              <a:t>1</a:t>
            </a:r>
            <a:r>
              <a:rPr kumimoji="1" lang="ja-JP" altLang="en-US" dirty="0" smtClean="0"/>
              <a:t>にします。</a:t>
            </a:r>
          </a:p>
          <a:p>
            <a:r>
              <a:rPr kumimoji="1" lang="ja-JP" altLang="en-US" dirty="0" smtClean="0"/>
              <a:t>次に、各ランクのすべての解の生の適応度を平均し、その値を平均適応度として再割り当てします</a:t>
            </a:r>
          </a:p>
          <a:p>
            <a:r>
              <a:rPr kumimoji="1" lang="ja-JP" altLang="en-US" dirty="0" smtClean="0"/>
              <a:t>同じランクを有する各解の あるいは、上記の手順は、以下のように式（</a:t>
            </a:r>
            <a:r>
              <a:rPr kumimoji="1" lang="en-US" altLang="ja-JP" dirty="0" smtClean="0"/>
              <a:t>5.16</a:t>
            </a:r>
            <a:r>
              <a:rPr kumimoji="1" lang="ja-JP" altLang="en-US" dirty="0" smtClean="0"/>
              <a:t>）を用いて代用することができる。</a:t>
            </a:r>
            <a:endParaRPr kumimoji="1" lang="en-US" altLang="ja-JP" dirty="0" smtClean="0"/>
          </a:p>
          <a:p>
            <a:r>
              <a:rPr kumimoji="1" lang="ja-JP" altLang="en-US" dirty="0" smtClean="0"/>
              <a:t>第</a:t>
            </a:r>
            <a:r>
              <a:rPr kumimoji="1" lang="en-US" altLang="ja-JP" dirty="0" smtClean="0"/>
              <a:t>1</a:t>
            </a:r>
            <a:r>
              <a:rPr kumimoji="1" lang="ja-JP" altLang="en-US" dirty="0" smtClean="0"/>
              <a:t>ランクのすべての解は、同じ平均適性</a:t>
            </a:r>
            <a:r>
              <a:rPr kumimoji="1" lang="en-US" altLang="ja-JP" dirty="0" smtClean="0"/>
              <a:t>5.0</a:t>
            </a:r>
            <a:r>
              <a:rPr kumimoji="1" lang="ja-JP" altLang="en-US" dirty="0" smtClean="0"/>
              <a:t>を有することが分かる。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22</a:t>
            </a:fld>
            <a:endParaRPr kumimoji="1" lang="ja-JP" altLang="en-US"/>
          </a:p>
        </p:txBody>
      </p:sp>
    </p:spTree>
    <p:extLst>
      <p:ext uri="{BB962C8B-B14F-4D97-AF65-F5344CB8AC3E}">
        <p14:creationId xmlns:p14="http://schemas.microsoft.com/office/powerpoint/2010/main" val="3726934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ステップ</a:t>
            </a:r>
            <a:r>
              <a:rPr kumimoji="1" lang="en-US" altLang="ja-JP" dirty="0" smtClean="0"/>
              <a:t>5 1</a:t>
            </a:r>
            <a:r>
              <a:rPr kumimoji="1" lang="ja-JP" altLang="en-US" dirty="0" smtClean="0"/>
              <a:t>ランクの</a:t>
            </a:r>
            <a:r>
              <a:rPr kumimoji="1" lang="en-US" altLang="ja-JP" dirty="0" smtClean="0"/>
              <a:t>3</a:t>
            </a:r>
            <a:r>
              <a:rPr kumimoji="1" lang="ja-JP" altLang="en-US" dirty="0" err="1" smtClean="0"/>
              <a:t>つの</a:t>
            </a:r>
            <a:r>
              <a:rPr kumimoji="1" lang="ja-JP" altLang="en-US" dirty="0" smtClean="0"/>
              <a:t>解について、目的関数空間のニッチ・カウントを計算します。 </a:t>
            </a:r>
            <a:r>
              <a:rPr kumimoji="1" lang="en-US" altLang="ja-JP" dirty="0" smtClean="0"/>
              <a:t>f = 1</a:t>
            </a:r>
            <a:r>
              <a:rPr kumimoji="1" lang="ja-JP" altLang="en-US" dirty="0" err="1" smtClean="0"/>
              <a:t>、</a:t>
            </a:r>
            <a:r>
              <a:rPr kumimoji="1" lang="en-US" altLang="ja-JP" dirty="0" err="1" smtClean="0"/>
              <a:t>fmax</a:t>
            </a:r>
            <a:r>
              <a:rPr kumimoji="1" lang="en-US" altLang="ja-JP" dirty="0" smtClean="0"/>
              <a:t> = 10</a:t>
            </a:r>
            <a:r>
              <a:rPr kumimoji="1" lang="ja-JP" altLang="en-US" dirty="0" smtClean="0"/>
              <a:t>とすると、次の正規化された距離があります。</a:t>
            </a:r>
            <a:endParaRPr kumimoji="1" lang="en-US" altLang="ja-JP" dirty="0" smtClean="0"/>
          </a:p>
          <a:p>
            <a:endParaRPr kumimoji="1" lang="en-US" altLang="ja-JP" dirty="0" smtClean="0"/>
          </a:p>
          <a:p>
            <a:r>
              <a:rPr kumimoji="1" lang="ja-JP" altLang="en-US" dirty="0" smtClean="0"/>
              <a:t>これらの値と</a:t>
            </a:r>
            <a:r>
              <a:rPr kumimoji="1" lang="en-US" altLang="ja-JP" dirty="0" smtClean="0"/>
              <a:t>&lt;</a:t>
            </a:r>
            <a:r>
              <a:rPr kumimoji="1" lang="en-US" altLang="ja-JP" dirty="0" err="1" smtClean="0"/>
              <a:t>Yshare</a:t>
            </a:r>
            <a:r>
              <a:rPr kumimoji="1" lang="en-US" altLang="ja-JP" dirty="0" smtClean="0"/>
              <a:t> = 0.5</a:t>
            </a:r>
            <a:r>
              <a:rPr kumimoji="1" lang="ja-JP" altLang="en-US" dirty="0" smtClean="0"/>
              <a:t>を使用して、対応する共有を計算します</a:t>
            </a:r>
          </a:p>
          <a:p>
            <a:r>
              <a:rPr kumimoji="1" lang="ja-JP" altLang="en-US" dirty="0" smtClean="0"/>
              <a:t>関数値（</a:t>
            </a:r>
            <a:r>
              <a:rPr kumimoji="1" lang="en-US" altLang="ja-JP" dirty="0" smtClean="0"/>
              <a:t>e &lt;= 1</a:t>
            </a:r>
            <a:r>
              <a:rPr kumimoji="1" lang="ja-JP" altLang="en-US" dirty="0" smtClean="0"/>
              <a:t>の場合）：</a:t>
            </a:r>
            <a:endParaRPr kumimoji="1" lang="en-US" altLang="ja-JP" dirty="0" smtClean="0"/>
          </a:p>
          <a:p>
            <a:endParaRPr kumimoji="1" lang="en-US" altLang="ja-JP" dirty="0" smtClean="0"/>
          </a:p>
          <a:p>
            <a:pPr rtl="0"/>
            <a:r>
              <a:rPr kumimoji="1" lang="ja-JP" altLang="en-US" sz="1200" b="0" i="0" kern="1200" dirty="0" smtClean="0">
                <a:solidFill>
                  <a:schemeClr val="tx1"/>
                </a:solidFill>
                <a:effectLst/>
                <a:latin typeface="+mn-lt"/>
                <a:ea typeface="+mn-ea"/>
                <a:cs typeface="+mn-cs"/>
              </a:rPr>
              <a:t>今度は、平均フィットネス値を対応するニッチカウントで除算して、共有フィットネス</a:t>
            </a:r>
            <a:r>
              <a:rPr kumimoji="1" lang="en-US" altLang="ja-JP" sz="1200" b="0" i="0" kern="1200" dirty="0" err="1" smtClean="0">
                <a:solidFill>
                  <a:schemeClr val="tx1"/>
                </a:solidFill>
                <a:effectLst/>
                <a:latin typeface="+mn-lt"/>
                <a:ea typeface="+mn-ea"/>
                <a:cs typeface="+mn-cs"/>
              </a:rPr>
              <a:t>Ff</a:t>
            </a:r>
            <a:r>
              <a:rPr kumimoji="1" lang="ja-JP" altLang="en-US" sz="1200" b="0" i="0" kern="1200" dirty="0" smtClean="0">
                <a:solidFill>
                  <a:schemeClr val="tx1"/>
                </a:solidFill>
                <a:effectLst/>
                <a:latin typeface="+mn-lt"/>
                <a:ea typeface="+mn-ea"/>
                <a:cs typeface="+mn-cs"/>
              </a:rPr>
              <a:t>を計算する（表</a:t>
            </a:r>
            <a:r>
              <a:rPr kumimoji="1" lang="en-US" altLang="ja-JP" sz="1200" b="0" i="0" kern="1200" dirty="0" smtClean="0">
                <a:solidFill>
                  <a:schemeClr val="tx1"/>
                </a:solidFill>
                <a:effectLst/>
                <a:latin typeface="+mn-lt"/>
                <a:ea typeface="+mn-ea"/>
                <a:cs typeface="+mn-cs"/>
              </a:rPr>
              <a:t>16</a:t>
            </a:r>
            <a:r>
              <a:rPr kumimoji="1" lang="ja-JP" altLang="en-US" sz="1200" b="0" i="0" kern="1200" dirty="0" err="1" smtClean="0">
                <a:solidFill>
                  <a:schemeClr val="tx1"/>
                </a:solidFill>
                <a:effectLst/>
                <a:latin typeface="+mn-lt"/>
                <a:ea typeface="+mn-ea"/>
                <a:cs typeface="+mn-cs"/>
              </a:rPr>
              <a:t>の第</a:t>
            </a:r>
            <a:r>
              <a:rPr kumimoji="1" lang="en-US" altLang="ja-JP" sz="1200" b="0" i="0" kern="1200" dirty="0" smtClean="0">
                <a:solidFill>
                  <a:schemeClr val="tx1"/>
                </a:solidFill>
                <a:effectLst/>
                <a:latin typeface="+mn-lt"/>
                <a:ea typeface="+mn-ea"/>
                <a:cs typeface="+mn-cs"/>
              </a:rPr>
              <a:t>9</a:t>
            </a:r>
            <a:r>
              <a:rPr kumimoji="1" lang="ja-JP" altLang="en-US" sz="1200" b="0" i="0" kern="1200" dirty="0" smtClean="0">
                <a:solidFill>
                  <a:schemeClr val="tx1"/>
                </a:solidFill>
                <a:effectLst/>
                <a:latin typeface="+mn-lt"/>
                <a:ea typeface="+mn-ea"/>
                <a:cs typeface="+mn-cs"/>
              </a:rPr>
              <a:t>欄）。</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ここでは、平均値が元の平均フィットネス値と同じになるように、これらの適合度値をスケーリングします。</a:t>
            </a:r>
          </a:p>
          <a:p>
            <a:pPr rtl="0"/>
            <a:r>
              <a:rPr kumimoji="1" lang="ja-JP" altLang="en-US" sz="1200" b="0" i="0" kern="1200" dirty="0" smtClean="0">
                <a:solidFill>
                  <a:schemeClr val="tx1"/>
                </a:solidFill>
                <a:effectLst/>
                <a:latin typeface="+mn-lt"/>
                <a:ea typeface="+mn-ea"/>
                <a:cs typeface="+mn-cs"/>
              </a:rPr>
              <a:t>スケーリング係数は</a:t>
            </a:r>
            <a:r>
              <a:rPr kumimoji="1" lang="en-US" altLang="ja-JP" sz="1200" b="0" i="0" kern="1200" dirty="0" smtClean="0">
                <a:solidFill>
                  <a:schemeClr val="tx1"/>
                </a:solidFill>
                <a:effectLst/>
                <a:latin typeface="+mn-lt"/>
                <a:ea typeface="+mn-ea"/>
                <a:cs typeface="+mn-cs"/>
              </a:rPr>
              <a:t>F1μ</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F; + F3 + </a:t>
            </a:r>
            <a:r>
              <a:rPr kumimoji="1" lang="en-US" altLang="ja-JP" sz="1200" b="0" i="0" kern="1200" dirty="0" err="1" smtClean="0">
                <a:solidFill>
                  <a:schemeClr val="tx1"/>
                </a:solidFill>
                <a:effectLst/>
                <a:latin typeface="+mn-lt"/>
                <a:ea typeface="+mn-ea"/>
                <a:cs typeface="+mn-cs"/>
              </a:rPr>
              <a:t>Fsl</a:t>
            </a:r>
            <a:r>
              <a:rPr kumimoji="1" lang="ja-JP" altLang="en-US" sz="1200" b="0" i="0" kern="1200" dirty="0" smtClean="0">
                <a:solidFill>
                  <a:schemeClr val="tx1"/>
                </a:solidFill>
                <a:effectLst/>
                <a:latin typeface="+mn-lt"/>
                <a:ea typeface="+mn-ea"/>
                <a:cs typeface="+mn-cs"/>
              </a:rPr>
              <a:t>または</a:t>
            </a:r>
            <a:r>
              <a:rPr kumimoji="1" lang="en-US" altLang="ja-JP" sz="1200" b="0" i="0" kern="1200" dirty="0" smtClean="0">
                <a:solidFill>
                  <a:schemeClr val="tx1"/>
                </a:solidFill>
                <a:effectLst/>
                <a:latin typeface="+mn-lt"/>
                <a:ea typeface="+mn-ea"/>
                <a:cs typeface="+mn-cs"/>
              </a:rPr>
              <a:t>5×3 /</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2.854 + 2.938 + 4.762</a:t>
            </a:r>
            <a:r>
              <a:rPr kumimoji="1" lang="ja-JP" altLang="en-US" sz="1200" b="0" i="0" kern="1200" dirty="0" smtClean="0">
                <a:solidFill>
                  <a:schemeClr val="tx1"/>
                </a:solidFill>
                <a:effectLst/>
                <a:latin typeface="+mn-lt"/>
                <a:ea typeface="+mn-ea"/>
                <a:cs typeface="+mn-cs"/>
              </a:rPr>
              <a:t>）または</a:t>
            </a:r>
            <a:r>
              <a:rPr kumimoji="1" lang="en-US" altLang="ja-JP" sz="1200" b="0" i="0" kern="1200" dirty="0" smtClean="0">
                <a:solidFill>
                  <a:schemeClr val="tx1"/>
                </a:solidFill>
                <a:effectLst/>
                <a:latin typeface="+mn-lt"/>
                <a:ea typeface="+mn-ea"/>
                <a:cs typeface="+mn-cs"/>
              </a:rPr>
              <a:t>1,421</a:t>
            </a:r>
            <a:r>
              <a:rPr kumimoji="1" lang="ja-JP" altLang="en-US" sz="1200" b="0" i="0" kern="1200" dirty="0" smtClean="0">
                <a:solidFill>
                  <a:schemeClr val="tx1"/>
                </a:solidFill>
                <a:effectLst/>
                <a:latin typeface="+mn-lt"/>
                <a:ea typeface="+mn-ea"/>
                <a:cs typeface="+mn-cs"/>
              </a:rPr>
              <a:t>である。</a:t>
            </a:r>
          </a:p>
          <a:p>
            <a:pPr rtl="0"/>
            <a:r>
              <a:rPr kumimoji="1" lang="ja-JP" altLang="en-US" sz="1200" b="0" i="0" kern="1200" dirty="0" smtClean="0">
                <a:solidFill>
                  <a:schemeClr val="tx1"/>
                </a:solidFill>
                <a:effectLst/>
                <a:latin typeface="+mn-lt"/>
                <a:ea typeface="+mn-ea"/>
                <a:cs typeface="+mn-cs"/>
              </a:rPr>
              <a:t>表</a:t>
            </a:r>
            <a:r>
              <a:rPr kumimoji="1" lang="en-US" altLang="ja-JP" sz="1200" b="0" i="0" kern="1200" dirty="0" smtClean="0">
                <a:solidFill>
                  <a:schemeClr val="tx1"/>
                </a:solidFill>
                <a:effectLst/>
                <a:latin typeface="+mn-lt"/>
                <a:ea typeface="+mn-ea"/>
                <a:cs typeface="+mn-cs"/>
              </a:rPr>
              <a:t>16</a:t>
            </a:r>
            <a:r>
              <a:rPr kumimoji="1" lang="ja-JP" altLang="en-US" sz="1200" b="0" i="0" kern="1200" dirty="0" err="1" smtClean="0">
                <a:solidFill>
                  <a:schemeClr val="tx1"/>
                </a:solidFill>
                <a:effectLst/>
                <a:latin typeface="+mn-lt"/>
                <a:ea typeface="+mn-ea"/>
                <a:cs typeface="+mn-cs"/>
              </a:rPr>
              <a:t>の第</a:t>
            </a:r>
            <a:r>
              <a:rPr kumimoji="1" lang="en-US" altLang="ja-JP" sz="1200" b="0" i="0" kern="1200" dirty="0" smtClean="0">
                <a:solidFill>
                  <a:schemeClr val="tx1"/>
                </a:solidFill>
                <a:effectLst/>
                <a:latin typeface="+mn-lt"/>
                <a:ea typeface="+mn-ea"/>
                <a:cs typeface="+mn-cs"/>
              </a:rPr>
              <a:t>9</a:t>
            </a:r>
            <a:r>
              <a:rPr kumimoji="1" lang="ja-JP" altLang="en-US" sz="1200" b="0" i="0" kern="1200" dirty="0" smtClean="0">
                <a:solidFill>
                  <a:schemeClr val="tx1"/>
                </a:solidFill>
                <a:effectLst/>
                <a:latin typeface="+mn-lt"/>
                <a:ea typeface="+mn-ea"/>
                <a:cs typeface="+mn-cs"/>
              </a:rPr>
              <a:t>列に</a:t>
            </a:r>
            <a:r>
              <a:rPr kumimoji="1" lang="en-US" altLang="ja-JP" sz="1200" b="0" i="0" kern="1200" dirty="0" smtClean="0">
                <a:solidFill>
                  <a:schemeClr val="tx1"/>
                </a:solidFill>
                <a:effectLst/>
                <a:latin typeface="+mn-lt"/>
                <a:ea typeface="+mn-ea"/>
                <a:cs typeface="+mn-cs"/>
              </a:rPr>
              <a:t>1,421</a:t>
            </a:r>
            <a:r>
              <a:rPr kumimoji="1" lang="ja-JP" altLang="en-US" sz="1200" b="0" i="0" kern="1200" dirty="0" smtClean="0">
                <a:solidFill>
                  <a:schemeClr val="tx1"/>
                </a:solidFill>
                <a:effectLst/>
                <a:latin typeface="+mn-lt"/>
                <a:ea typeface="+mn-ea"/>
                <a:cs typeface="+mn-cs"/>
              </a:rPr>
              <a:t>を掛けて、解</a:t>
            </a:r>
            <a:r>
              <a:rPr kumimoji="1" lang="en-US" altLang="ja-JP" sz="1200" b="0" i="0" kern="1200" dirty="0" smtClean="0">
                <a:solidFill>
                  <a:schemeClr val="tx1"/>
                </a:solidFill>
                <a:effectLst/>
                <a:latin typeface="+mn-lt"/>
                <a:ea typeface="+mn-ea"/>
                <a:cs typeface="+mn-cs"/>
              </a:rPr>
              <a:t>1,3</a:t>
            </a:r>
            <a:r>
              <a:rPr kumimoji="1" lang="ja-JP" altLang="en-US" sz="1200" b="0" i="0" kern="1200" dirty="0" err="1"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および</a:t>
            </a:r>
            <a:r>
              <a:rPr kumimoji="1" lang="en-US" altLang="ja-JP" sz="1200" b="0" i="0" kern="1200" dirty="0" smtClean="0">
                <a:solidFill>
                  <a:schemeClr val="tx1"/>
                </a:solidFill>
                <a:effectLst/>
                <a:latin typeface="+mn-lt"/>
                <a:ea typeface="+mn-ea"/>
                <a:cs typeface="+mn-cs"/>
              </a:rPr>
              <a:t>5</a:t>
            </a:r>
            <a:r>
              <a:rPr kumimoji="1" lang="ja-JP" altLang="en-US" sz="1200" b="0" i="0" kern="1200" dirty="0" smtClean="0">
                <a:solidFill>
                  <a:schemeClr val="tx1"/>
                </a:solidFill>
                <a:effectLst/>
                <a:latin typeface="+mn-lt"/>
                <a:ea typeface="+mn-ea"/>
                <a:cs typeface="+mn-cs"/>
              </a:rPr>
              <a:t>のスケールされた適応度値を計算する。</a:t>
            </a:r>
            <a:endParaRPr kumimoji="1" lang="en-US" altLang="ja-JP" sz="1200" b="0" i="0" kern="1200" dirty="0" smtClean="0">
              <a:solidFill>
                <a:schemeClr val="tx1"/>
              </a:solidFill>
              <a:effectLst/>
              <a:latin typeface="+mn-lt"/>
              <a:ea typeface="+mn-ea"/>
              <a:cs typeface="+mn-cs"/>
            </a:endParaRPr>
          </a:p>
          <a:p>
            <a:pPr rtl="0"/>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6</a:t>
            </a:r>
            <a:r>
              <a:rPr kumimoji="1" lang="ja-JP" altLang="en-US" sz="1200" b="0" i="0" kern="1200" dirty="0" smtClean="0">
                <a:solidFill>
                  <a:schemeClr val="tx1"/>
                </a:solidFill>
                <a:effectLst/>
                <a:latin typeface="+mn-lt"/>
                <a:ea typeface="+mn-ea"/>
                <a:cs typeface="+mn-cs"/>
              </a:rPr>
              <a:t>次に、ランク</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の解でステップ</a:t>
            </a:r>
            <a:r>
              <a:rPr kumimoji="1" lang="en-US" altLang="ja-JP" sz="1200" b="0" i="0" kern="1200" dirty="0" smtClean="0">
                <a:solidFill>
                  <a:schemeClr val="tx1"/>
                </a:solidFill>
                <a:effectLst/>
                <a:latin typeface="+mn-lt"/>
                <a:ea typeface="+mn-ea"/>
                <a:cs typeface="+mn-cs"/>
              </a:rPr>
              <a:t>5</a:t>
            </a:r>
            <a:r>
              <a:rPr kumimoji="1" lang="ja-JP" altLang="en-US" sz="1200" b="0" i="0" kern="1200" dirty="0" smtClean="0">
                <a:solidFill>
                  <a:schemeClr val="tx1"/>
                </a:solidFill>
                <a:effectLst/>
                <a:latin typeface="+mn-lt"/>
                <a:ea typeface="+mn-ea"/>
                <a:cs typeface="+mn-cs"/>
              </a:rPr>
              <a:t>に移ります。</a:t>
            </a:r>
            <a:endParaRPr kumimoji="1" lang="en-US" altLang="ja-JP" sz="1200" b="0" i="0" kern="1200" dirty="0" smtClean="0">
              <a:solidFill>
                <a:schemeClr val="tx1"/>
              </a:solidFill>
              <a:effectLst/>
              <a:latin typeface="+mn-lt"/>
              <a:ea typeface="+mn-ea"/>
              <a:cs typeface="+mn-cs"/>
            </a:endParaRPr>
          </a:p>
          <a:p>
            <a:pPr rtl="0"/>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5 ct26 = 0.528</a:t>
            </a:r>
            <a:r>
              <a:rPr kumimoji="1" lang="ja-JP" altLang="en-US" sz="1200" b="0" i="0" kern="1200" dirty="0" smtClean="0">
                <a:solidFill>
                  <a:schemeClr val="tx1"/>
                </a:solidFill>
                <a:effectLst/>
                <a:latin typeface="+mn-lt"/>
                <a:ea typeface="+mn-ea"/>
                <a:cs typeface="+mn-cs"/>
              </a:rPr>
              <a:t>を計算する。</a:t>
            </a:r>
          </a:p>
          <a:p>
            <a:pPr rtl="0"/>
            <a:r>
              <a:rPr kumimoji="1" lang="ja-JP" altLang="en-US" sz="1200" b="0" i="0" kern="1200" dirty="0" smtClean="0">
                <a:solidFill>
                  <a:schemeClr val="tx1"/>
                </a:solidFill>
                <a:effectLst/>
                <a:latin typeface="+mn-lt"/>
                <a:ea typeface="+mn-ea"/>
                <a:cs typeface="+mn-cs"/>
              </a:rPr>
              <a:t>したがって、</a:t>
            </a:r>
            <a:r>
              <a:rPr kumimoji="1" lang="en-US" altLang="ja-JP" sz="1200" b="0" i="0" kern="1200" dirty="0" err="1" smtClean="0">
                <a:solidFill>
                  <a:schemeClr val="tx1"/>
                </a:solidFill>
                <a:effectLst/>
                <a:latin typeface="+mn-lt"/>
                <a:ea typeface="+mn-ea"/>
                <a:cs typeface="+mn-cs"/>
              </a:rPr>
              <a:t>Sh</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d 26l = 0</a:t>
            </a:r>
            <a:r>
              <a:rPr kumimoji="1" lang="ja-JP" altLang="en-US" sz="1200" b="0" i="0" kern="1200" dirty="0" smtClean="0">
                <a:solidFill>
                  <a:schemeClr val="tx1"/>
                </a:solidFill>
                <a:effectLst/>
                <a:latin typeface="+mn-lt"/>
                <a:ea typeface="+mn-ea"/>
                <a:cs typeface="+mn-cs"/>
              </a:rPr>
              <a:t>（解</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および</a:t>
            </a:r>
            <a:r>
              <a:rPr kumimoji="1" lang="en-US" altLang="ja-JP" sz="1200" b="0" i="0" kern="1200" dirty="0" smtClean="0">
                <a:solidFill>
                  <a:schemeClr val="tx1"/>
                </a:solidFill>
                <a:effectLst/>
                <a:latin typeface="+mn-lt"/>
                <a:ea typeface="+mn-ea"/>
                <a:cs typeface="+mn-cs"/>
              </a:rPr>
              <a:t>6</a:t>
            </a:r>
            <a:r>
              <a:rPr kumimoji="1" lang="ja-JP" altLang="en-US" sz="1200" b="0" i="0" kern="1200" dirty="0" smtClean="0">
                <a:solidFill>
                  <a:schemeClr val="tx1"/>
                </a:solidFill>
                <a:effectLst/>
                <a:latin typeface="+mn-lt"/>
                <a:ea typeface="+mn-ea"/>
                <a:cs typeface="+mn-cs"/>
              </a:rPr>
              <a:t>は互いに影響しない）およびニッチカウント</a:t>
            </a:r>
            <a:r>
              <a:rPr kumimoji="1" lang="en-US" altLang="ja-JP" sz="1200" b="0" i="0" kern="1200" dirty="0" smtClean="0">
                <a:solidFill>
                  <a:schemeClr val="tx1"/>
                </a:solidFill>
                <a:effectLst/>
                <a:latin typeface="+mn-lt"/>
                <a:ea typeface="+mn-ea"/>
                <a:cs typeface="+mn-cs"/>
              </a:rPr>
              <a:t>n c2 = n c6 = 1</a:t>
            </a:r>
            <a:r>
              <a:rPr kumimoji="1" lang="ja-JP" altLang="en-US" sz="1200" b="0" i="0" kern="1200" dirty="0" err="1" smtClean="0">
                <a:solidFill>
                  <a:schemeClr val="tx1"/>
                </a:solidFill>
                <a:effectLst/>
                <a:latin typeface="+mn-lt"/>
                <a:ea typeface="+mn-ea"/>
                <a:cs typeface="+mn-cs"/>
              </a:rPr>
              <a:t>。</a:t>
            </a:r>
            <a:endParaRPr kumimoji="1" lang="ja-JP" altLang="en-US"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したがって、共有適合値は平均適合値と同じであり、スケーリング係数は</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である。</a:t>
            </a:r>
          </a:p>
          <a:p>
            <a:pPr rtl="0"/>
            <a:r>
              <a:rPr kumimoji="1" lang="ja-JP" altLang="en-US" sz="1200" b="0" i="0" kern="1200" dirty="0" smtClean="0">
                <a:solidFill>
                  <a:schemeClr val="tx1"/>
                </a:solidFill>
                <a:effectLst/>
                <a:latin typeface="+mn-lt"/>
                <a:ea typeface="+mn-ea"/>
                <a:cs typeface="+mn-cs"/>
              </a:rPr>
              <a:t>表</a:t>
            </a:r>
            <a:r>
              <a:rPr kumimoji="1" lang="en-US" altLang="ja-JP" sz="1200" b="0" i="0" kern="1200" dirty="0" smtClean="0">
                <a:solidFill>
                  <a:schemeClr val="tx1"/>
                </a:solidFill>
                <a:effectLst/>
                <a:latin typeface="+mn-lt"/>
                <a:ea typeface="+mn-ea"/>
                <a:cs typeface="+mn-cs"/>
              </a:rPr>
              <a:t>16</a:t>
            </a:r>
            <a:r>
              <a:rPr kumimoji="1" lang="ja-JP" altLang="en-US" sz="1200" b="0" i="0" kern="1200" dirty="0" smtClean="0">
                <a:solidFill>
                  <a:schemeClr val="tx1"/>
                </a:solidFill>
                <a:effectLst/>
                <a:latin typeface="+mn-lt"/>
                <a:ea typeface="+mn-ea"/>
                <a:cs typeface="+mn-cs"/>
              </a:rPr>
              <a:t>は、対応するスケーリングされた適応度値を示す。</a:t>
            </a:r>
            <a:endParaRPr kumimoji="1" lang="en-US" altLang="ja-JP" sz="1200" b="0" i="0" kern="1200" dirty="0" smtClean="0">
              <a:solidFill>
                <a:schemeClr val="tx1"/>
              </a:solidFill>
              <a:effectLst/>
              <a:latin typeface="+mn-lt"/>
              <a:ea typeface="+mn-ea"/>
              <a:cs typeface="+mn-cs"/>
            </a:endParaRPr>
          </a:p>
          <a:p>
            <a:pPr rtl="0"/>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6</a:t>
            </a:r>
            <a:r>
              <a:rPr kumimoji="1" lang="ja-JP" altLang="en-US" sz="1200" b="0" i="0" kern="1200" dirty="0" smtClean="0">
                <a:solidFill>
                  <a:schemeClr val="tx1"/>
                </a:solidFill>
                <a:effectLst/>
                <a:latin typeface="+mn-lt"/>
                <a:ea typeface="+mn-ea"/>
                <a:cs typeface="+mn-cs"/>
              </a:rPr>
              <a:t>ここで、ランク</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の解を求めるためにステップ</a:t>
            </a:r>
            <a:r>
              <a:rPr kumimoji="1" lang="en-US" altLang="ja-JP" sz="1200" b="0" i="0" kern="1200" dirty="0" smtClean="0">
                <a:solidFill>
                  <a:schemeClr val="tx1"/>
                </a:solidFill>
                <a:effectLst/>
                <a:latin typeface="+mn-lt"/>
                <a:ea typeface="+mn-ea"/>
                <a:cs typeface="+mn-cs"/>
              </a:rPr>
              <a:t>5</a:t>
            </a:r>
            <a:r>
              <a:rPr kumimoji="1" lang="ja-JP" altLang="en-US" sz="1200" b="0" i="0" kern="1200" dirty="0" smtClean="0">
                <a:solidFill>
                  <a:schemeClr val="tx1"/>
                </a:solidFill>
                <a:effectLst/>
                <a:latin typeface="+mn-lt"/>
                <a:ea typeface="+mn-ea"/>
                <a:cs typeface="+mn-cs"/>
              </a:rPr>
              <a:t>に再度移動します。</a:t>
            </a:r>
          </a:p>
          <a:p>
            <a:pPr rtl="0"/>
            <a:r>
              <a:rPr kumimoji="1" lang="ja-JP" altLang="en-US" sz="1200" b="0" i="0" kern="1200" dirty="0" smtClean="0">
                <a:solidFill>
                  <a:schemeClr val="tx1"/>
                </a:solidFill>
                <a:effectLst/>
                <a:latin typeface="+mn-lt"/>
                <a:ea typeface="+mn-ea"/>
                <a:cs typeface="+mn-cs"/>
              </a:rPr>
              <a:t>存在しないので、ランク</a:t>
            </a:r>
            <a:r>
              <a:rPr kumimoji="1" lang="en-US" altLang="ja-JP" sz="1200" b="0" i="0" kern="1200" dirty="0" smtClean="0">
                <a:solidFill>
                  <a:schemeClr val="tx1"/>
                </a:solidFill>
                <a:effectLst/>
                <a:latin typeface="+mn-lt"/>
                <a:ea typeface="+mn-ea"/>
                <a:cs typeface="+mn-cs"/>
              </a:rPr>
              <a:t>4</a:t>
            </a:r>
            <a:r>
              <a:rPr kumimoji="1" lang="ja-JP" altLang="en-US" sz="1200" b="0" i="0" kern="1200" dirty="0" smtClean="0">
                <a:solidFill>
                  <a:schemeClr val="tx1"/>
                </a:solidFill>
                <a:effectLst/>
                <a:latin typeface="+mn-lt"/>
                <a:ea typeface="+mn-ea"/>
                <a:cs typeface="+mn-cs"/>
              </a:rPr>
              <a:t>の解についてはステップ</a:t>
            </a:r>
            <a:r>
              <a:rPr kumimoji="1" lang="en-US" altLang="ja-JP" sz="1200" b="0" i="0" kern="1200" dirty="0" smtClean="0">
                <a:solidFill>
                  <a:schemeClr val="tx1"/>
                </a:solidFill>
                <a:effectLst/>
                <a:latin typeface="+mn-lt"/>
                <a:ea typeface="+mn-ea"/>
                <a:cs typeface="+mn-cs"/>
              </a:rPr>
              <a:t>5</a:t>
            </a:r>
            <a:r>
              <a:rPr kumimoji="1" lang="ja-JP" altLang="en-US" sz="1200" b="0" i="0" kern="1200" dirty="0" smtClean="0">
                <a:solidFill>
                  <a:schemeClr val="tx1"/>
                </a:solidFill>
                <a:effectLst/>
                <a:latin typeface="+mn-lt"/>
                <a:ea typeface="+mn-ea"/>
                <a:cs typeface="+mn-cs"/>
              </a:rPr>
              <a:t>に移ります。</a:t>
            </a:r>
          </a:p>
          <a:p>
            <a:pPr rtl="0"/>
            <a:r>
              <a:rPr kumimoji="1" lang="ja-JP" altLang="en-US" sz="1200" b="0" i="0" kern="1200" dirty="0" smtClean="0">
                <a:solidFill>
                  <a:schemeClr val="tx1"/>
                </a:solidFill>
                <a:effectLst/>
                <a:latin typeface="+mn-lt"/>
                <a:ea typeface="+mn-ea"/>
                <a:cs typeface="+mn-cs"/>
              </a:rPr>
              <a:t>ランク</a:t>
            </a:r>
            <a:r>
              <a:rPr kumimoji="1" lang="en-US" altLang="ja-JP" sz="1200" b="0" i="0" kern="1200" dirty="0" smtClean="0">
                <a:solidFill>
                  <a:schemeClr val="tx1"/>
                </a:solidFill>
                <a:effectLst/>
                <a:latin typeface="+mn-lt"/>
                <a:ea typeface="+mn-ea"/>
                <a:cs typeface="+mn-cs"/>
              </a:rPr>
              <a:t>4</a:t>
            </a:r>
            <a:r>
              <a:rPr kumimoji="1" lang="ja-JP" altLang="en-US" sz="1200" b="0" i="0" kern="1200" dirty="0" err="1" smtClean="0">
                <a:solidFill>
                  <a:schemeClr val="tx1"/>
                </a:solidFill>
                <a:effectLst/>
                <a:latin typeface="+mn-lt"/>
                <a:ea typeface="+mn-ea"/>
                <a:cs typeface="+mn-cs"/>
              </a:rPr>
              <a:t>には</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解しかないので、そのスケーリングされた適応度値は、その平均適応度値と同じである。</a:t>
            </a:r>
          </a:p>
          <a:p>
            <a:pPr rtl="0"/>
            <a:r>
              <a:rPr kumimoji="1" lang="ja-JP" altLang="en-US" sz="1200" b="0" i="0" kern="1200" dirty="0" smtClean="0">
                <a:solidFill>
                  <a:schemeClr val="tx1"/>
                </a:solidFill>
                <a:effectLst/>
                <a:latin typeface="+mn-lt"/>
                <a:ea typeface="+mn-ea"/>
                <a:cs typeface="+mn-cs"/>
              </a:rPr>
              <a:t>人口は最大ランクが</a:t>
            </a:r>
            <a:r>
              <a:rPr kumimoji="1" lang="en-US" altLang="ja-JP" sz="1200" b="0" i="0" kern="1200" dirty="0" smtClean="0">
                <a:solidFill>
                  <a:schemeClr val="tx1"/>
                </a:solidFill>
                <a:effectLst/>
                <a:latin typeface="+mn-lt"/>
                <a:ea typeface="+mn-ea"/>
                <a:cs typeface="+mn-cs"/>
              </a:rPr>
              <a:t>4</a:t>
            </a:r>
            <a:r>
              <a:rPr kumimoji="1" lang="ja-JP" altLang="en-US" sz="1200" b="0" i="0" kern="1200" dirty="0" smtClean="0">
                <a:solidFill>
                  <a:schemeClr val="tx1"/>
                </a:solidFill>
                <a:effectLst/>
                <a:latin typeface="+mn-lt"/>
                <a:ea typeface="+mn-ea"/>
                <a:cs typeface="+mn-cs"/>
              </a:rPr>
              <a:t>なので、ここでは中止します。</a:t>
            </a:r>
          </a:p>
          <a:p>
            <a:pPr rtl="0"/>
            <a:r>
              <a:rPr kumimoji="1" lang="ja-JP" altLang="en-US" sz="1200" b="0" i="0" kern="1200" dirty="0" smtClean="0">
                <a:solidFill>
                  <a:schemeClr val="tx1"/>
                </a:solidFill>
                <a:effectLst/>
                <a:latin typeface="+mn-lt"/>
                <a:ea typeface="+mn-ea"/>
                <a:cs typeface="+mn-cs"/>
              </a:rPr>
              <a:t>これで、</a:t>
            </a:r>
            <a:r>
              <a:rPr kumimoji="1" lang="en-US" altLang="ja-JP" sz="1200" b="0" i="0" kern="1200" dirty="0" smtClean="0">
                <a:solidFill>
                  <a:schemeClr val="tx1"/>
                </a:solidFill>
                <a:effectLst/>
                <a:latin typeface="+mn-lt"/>
                <a:ea typeface="+mn-ea"/>
                <a:cs typeface="+mn-cs"/>
              </a:rPr>
              <a:t>MOGA</a:t>
            </a:r>
            <a:r>
              <a:rPr kumimoji="1" lang="ja-JP" altLang="en-US" sz="1200" b="0" i="0" kern="1200" dirty="0" smtClean="0">
                <a:solidFill>
                  <a:schemeClr val="tx1"/>
                </a:solidFill>
                <a:effectLst/>
                <a:latin typeface="+mn-lt"/>
                <a:ea typeface="+mn-ea"/>
                <a:cs typeface="+mn-cs"/>
              </a:rPr>
              <a:t>のフィットネスアサインメント手順は完了です。</a:t>
            </a:r>
          </a:p>
          <a:p>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23</a:t>
            </a:fld>
            <a:endParaRPr kumimoji="1" lang="ja-JP" altLang="en-US"/>
          </a:p>
        </p:txBody>
      </p:sp>
    </p:spTree>
    <p:extLst>
      <p:ext uri="{BB962C8B-B14F-4D97-AF65-F5344CB8AC3E}">
        <p14:creationId xmlns:p14="http://schemas.microsoft.com/office/powerpoint/2010/main" val="26779792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適応度割り当てスキームは、</a:t>
            </a:r>
            <a:r>
              <a:rPr kumimoji="1" lang="en-US" altLang="ja-JP" dirty="0" smtClean="0"/>
              <a:t>MOGA</a:t>
            </a:r>
            <a:r>
              <a:rPr kumimoji="1" lang="ja-JP" altLang="en-US" dirty="0" smtClean="0"/>
              <a:t>では単純です。</a:t>
            </a:r>
          </a:p>
          <a:p>
            <a:r>
              <a:rPr kumimoji="1" lang="ja-JP" altLang="en-US" dirty="0" smtClean="0"/>
              <a:t>目的の空間でニッチングが行われるため、</a:t>
            </a:r>
            <a:endParaRPr kumimoji="1" lang="en-US" altLang="ja-JP" dirty="0" smtClean="0"/>
          </a:p>
          <a:p>
            <a:r>
              <a:rPr kumimoji="1" lang="en-US" altLang="ja-JP" dirty="0" smtClean="0"/>
              <a:t>MOGA</a:t>
            </a:r>
            <a:r>
              <a:rPr kumimoji="1" lang="ja-JP" altLang="en-US" dirty="0" smtClean="0"/>
              <a:t>は、コンビナトリアル最適化問題などの他の最適化問題に容易に適用できます。</a:t>
            </a:r>
          </a:p>
          <a:p>
            <a:r>
              <a:rPr kumimoji="1" lang="ja-JP" altLang="en-US" dirty="0" smtClean="0"/>
              <a:t>客観的な空間にパレート最適解の普及が必要な場合は、</a:t>
            </a:r>
            <a:r>
              <a:rPr kumimoji="1" lang="en-US" altLang="ja-JP" dirty="0" smtClean="0"/>
              <a:t>MOGA</a:t>
            </a:r>
            <a:r>
              <a:rPr kumimoji="1" lang="ja-JP" altLang="en-US" dirty="0" smtClean="0"/>
              <a:t>が適しています。</a:t>
            </a:r>
            <a:endParaRPr kumimoji="1" lang="en-US" altLang="ja-JP" dirty="0" smtClean="0"/>
          </a:p>
          <a:p>
            <a:endParaRPr kumimoji="1" lang="en-US" altLang="ja-JP" dirty="0" smtClean="0"/>
          </a:p>
          <a:p>
            <a:r>
              <a:rPr kumimoji="1" lang="ja-JP" altLang="en-US" dirty="0" smtClean="0"/>
              <a:t>支配の概念はフィットネスを割り当てるために使用されますが、</a:t>
            </a:r>
            <a:endParaRPr kumimoji="1" lang="en-US" altLang="ja-JP" dirty="0" smtClean="0"/>
          </a:p>
          <a:p>
            <a:r>
              <a:rPr kumimoji="1" lang="ja-JP" altLang="en-US" dirty="0" smtClean="0"/>
              <a:t>特定の支配していないフロント（最初のものを除く）のすべてのソリューションは、</a:t>
            </a:r>
            <a:endParaRPr kumimoji="1" lang="en-US" altLang="ja-JP" dirty="0" smtClean="0"/>
          </a:p>
          <a:p>
            <a:r>
              <a:rPr kumimoji="1" lang="ja-JP" altLang="en-US" dirty="0" smtClean="0"/>
              <a:t>同じ割り当てられたフィットネスを持つ必要はありません。</a:t>
            </a:r>
          </a:p>
          <a:p>
            <a:r>
              <a:rPr kumimoji="1" lang="ja-JP" altLang="en-US" dirty="0" smtClean="0"/>
              <a:t>これは、探索領域内のいくつかの解に対して望ましくない偏りを導入する可能性がある。</a:t>
            </a:r>
          </a:p>
          <a:p>
            <a:r>
              <a:rPr kumimoji="1" lang="ja-JP" altLang="en-US" dirty="0" smtClean="0"/>
              <a:t>特に、このアルゴリズムは、パレート最適前面の形状および探索空間内の解の密度に敏感である可能性がある。</a:t>
            </a:r>
            <a:endParaRPr kumimoji="1" lang="en-US" altLang="ja-JP" dirty="0" smtClean="0"/>
          </a:p>
          <a:p>
            <a:endParaRPr kumimoji="1" lang="en-US" altLang="ja-JP" dirty="0" smtClean="0"/>
          </a:p>
          <a:p>
            <a:r>
              <a:rPr kumimoji="1" lang="ja-JP" altLang="en-US" sz="1200" b="0" i="0" kern="1200" dirty="0" smtClean="0">
                <a:solidFill>
                  <a:schemeClr val="tx1"/>
                </a:solidFill>
                <a:effectLst/>
                <a:latin typeface="+mn-lt"/>
                <a:ea typeface="+mn-ea"/>
                <a:cs typeface="+mn-cs"/>
              </a:rPr>
              <a:t>共有フィットネス計算プロシージャは、より不良なランクのソリューションが常により良いランクのすべてのソリューションよりも悪化したフィットネス</a:t>
            </a:r>
            <a:r>
              <a:rPr kumimoji="1" lang="en-US" altLang="ja-JP" sz="1200" b="0" i="0" kern="1200" dirty="0" smtClean="0">
                <a:solidFill>
                  <a:schemeClr val="tx1"/>
                </a:solidFill>
                <a:effectLst/>
                <a:latin typeface="+mn-lt"/>
                <a:ea typeface="+mn-ea"/>
                <a:cs typeface="+mn-cs"/>
              </a:rPr>
              <a:t>F '</a:t>
            </a:r>
            <a:r>
              <a:rPr kumimoji="1" lang="ja-JP" altLang="en-US" sz="1200" b="0" i="0" kern="1200" dirty="0" smtClean="0">
                <a:solidFill>
                  <a:schemeClr val="tx1"/>
                </a:solidFill>
                <a:effectLst/>
                <a:latin typeface="+mn-lt"/>
                <a:ea typeface="+mn-ea"/>
                <a:cs typeface="+mn-cs"/>
              </a:rPr>
              <a:t>を有することを保証しない。</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これは特に、ランクの良い混雑したソリューションが多数存在する場合に発生する可能性があります。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これらのソリューションのニッチ数は大きくなり、結果として得られる共有適合度は小さくなる可能性があります。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このような場合、適切な選択圧力がより良いランクのすべてのソリューションに存在しない可能性があり、</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ゆえに収束が遅くなり、パレート最適なフロントで良好なスプレッドを見つけることができなくなります。</a:t>
            </a:r>
            <a:br>
              <a:rPr kumimoji="1" lang="ja-JP" altLang="en-US" sz="1200" b="0" i="0" kern="1200" dirty="0" smtClean="0">
                <a:solidFill>
                  <a:schemeClr val="tx1"/>
                </a:solidFill>
                <a:effectLst/>
                <a:latin typeface="+mn-lt"/>
                <a:ea typeface="+mn-ea"/>
                <a:cs typeface="+mn-cs"/>
              </a:rPr>
            </a:br>
            <a:r>
              <a:rPr kumimoji="1" lang="en-US" altLang="ja-JP" sz="1200" b="0" i="0" kern="1200" dirty="0" smtClean="0">
                <a:solidFill>
                  <a:schemeClr val="tx1"/>
                </a:solidFill>
                <a:effectLst/>
                <a:latin typeface="+mn-lt"/>
                <a:ea typeface="+mn-ea"/>
                <a:cs typeface="+mn-cs"/>
              </a:rPr>
              <a:t>NSGA</a:t>
            </a:r>
            <a:r>
              <a:rPr kumimoji="1" lang="ja-JP" altLang="en-US" sz="1200" b="0" i="0" kern="1200" dirty="0" smtClean="0">
                <a:solidFill>
                  <a:schemeClr val="tx1"/>
                </a:solidFill>
                <a:effectLst/>
                <a:latin typeface="+mn-lt"/>
                <a:ea typeface="+mn-ea"/>
                <a:cs typeface="+mn-cs"/>
              </a:rPr>
              <a:t>では、正面からの適合値を割り当てることでこの問題を回避しています。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より良いフロントの各ソリューションには、大きな共有フィットネス値が割り当てられます。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ニッチ数を使用して多様性を維持する他の</a:t>
            </a:r>
            <a:r>
              <a:rPr kumimoji="1" lang="en-US" altLang="ja-JP" sz="1200" b="0" i="0" kern="1200" dirty="0" smtClean="0">
                <a:solidFill>
                  <a:schemeClr val="tx1"/>
                </a:solidFill>
                <a:effectLst/>
                <a:latin typeface="+mn-lt"/>
                <a:ea typeface="+mn-ea"/>
                <a:cs typeface="+mn-cs"/>
              </a:rPr>
              <a:t>GA</a:t>
            </a:r>
            <a:r>
              <a:rPr kumimoji="1" lang="ja-JP" altLang="en-US" sz="1200" b="0" i="0" kern="1200" dirty="0" smtClean="0">
                <a:solidFill>
                  <a:schemeClr val="tx1"/>
                </a:solidFill>
                <a:effectLst/>
                <a:latin typeface="+mn-lt"/>
                <a:ea typeface="+mn-ea"/>
                <a:cs typeface="+mn-cs"/>
              </a:rPr>
              <a:t>と同様に、</a:t>
            </a:r>
            <a:r>
              <a:rPr kumimoji="1" lang="en-US" altLang="ja-JP" sz="1200" b="0" i="0" kern="1200" dirty="0" smtClean="0">
                <a:solidFill>
                  <a:schemeClr val="tx1"/>
                </a:solidFill>
                <a:effectLst/>
                <a:latin typeface="+mn-lt"/>
                <a:ea typeface="+mn-ea"/>
                <a:cs typeface="+mn-cs"/>
              </a:rPr>
              <a:t>C</a:t>
            </a:r>
            <a:r>
              <a:rPr kumimoji="1" lang="ja-JP" altLang="en-US" sz="1200" b="0" i="0" kern="1200" dirty="0" smtClean="0">
                <a:solidFill>
                  <a:schemeClr val="tx1"/>
                </a:solidFill>
                <a:effectLst/>
                <a:latin typeface="+mn-lt"/>
                <a:ea typeface="+mn-ea"/>
                <a:cs typeface="+mn-cs"/>
              </a:rPr>
              <a:t>パラメータは修正が必要です。</a:t>
            </a:r>
          </a:p>
          <a:p>
            <a:r>
              <a:rPr kumimoji="1" lang="ja-JP" altLang="en-US" sz="1200" b="0" i="0" kern="1200" dirty="0" smtClean="0">
                <a:solidFill>
                  <a:schemeClr val="tx1"/>
                </a:solidFill>
                <a:effectLst/>
                <a:latin typeface="+mn-lt"/>
                <a:ea typeface="+mn-ea"/>
                <a:cs typeface="+mn-cs"/>
              </a:rPr>
              <a:t>しかし、</a:t>
            </a:r>
            <a:r>
              <a:rPr kumimoji="1" lang="en-US" altLang="ja-JP" sz="1200" b="0" i="0" kern="1200" dirty="0" smtClean="0">
                <a:solidFill>
                  <a:schemeClr val="tx1"/>
                </a:solidFill>
                <a:effectLst/>
                <a:latin typeface="+mn-lt"/>
                <a:ea typeface="+mn-ea"/>
                <a:cs typeface="+mn-cs"/>
              </a:rPr>
              <a:t>MOGA</a:t>
            </a:r>
            <a:r>
              <a:rPr kumimoji="1" lang="ja-JP" altLang="en-US" sz="1200" b="0" i="0" kern="1200" dirty="0" smtClean="0">
                <a:solidFill>
                  <a:schemeClr val="tx1"/>
                </a:solidFill>
                <a:effectLst/>
                <a:latin typeface="+mn-lt"/>
                <a:ea typeface="+mn-ea"/>
                <a:cs typeface="+mn-cs"/>
              </a:rPr>
              <a:t>の開発者は、このパラメータの事前修正を必要としない</a:t>
            </a:r>
            <a:r>
              <a:rPr kumimoji="1" lang="en-US" altLang="ja-JP" sz="1200" b="0" i="0" kern="1200" dirty="0" smtClean="0">
                <a:solidFill>
                  <a:schemeClr val="tx1"/>
                </a:solidFill>
                <a:effectLst/>
                <a:latin typeface="+mn-lt"/>
                <a:ea typeface="+mn-ea"/>
                <a:cs typeface="+mn-cs"/>
              </a:rPr>
              <a:t>C</a:t>
            </a:r>
            <a:r>
              <a:rPr kumimoji="1" lang="ja-JP" altLang="en-US" sz="1200" b="0" i="0" kern="1200" dirty="0" smtClean="0">
                <a:solidFill>
                  <a:schemeClr val="tx1"/>
                </a:solidFill>
                <a:effectLst/>
                <a:latin typeface="+mn-lt"/>
                <a:ea typeface="+mn-ea"/>
                <a:cs typeface="+mn-cs"/>
              </a:rPr>
              <a:t>の動的更新を提案しています。 この手順については、後の節で説明します。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24</a:t>
            </a:fld>
            <a:endParaRPr kumimoji="1" lang="ja-JP" altLang="en-US"/>
          </a:p>
        </p:txBody>
      </p:sp>
    </p:spTree>
    <p:extLst>
      <p:ext uri="{BB962C8B-B14F-4D97-AF65-F5344CB8AC3E}">
        <p14:creationId xmlns:p14="http://schemas.microsoft.com/office/powerpoint/2010/main" val="363098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したがって、</a:t>
            </a:r>
            <a:r>
              <a:rPr kumimoji="1" lang="en-US" altLang="ja-JP" dirty="0" smtClean="0"/>
              <a:t>WBGA</a:t>
            </a:r>
            <a:r>
              <a:rPr kumimoji="1" lang="ja-JP" altLang="en-US" dirty="0" smtClean="0"/>
              <a:t>の重要な問題は、集団メンバー間の重みベクトルの多様性を維持することである。 </a:t>
            </a:r>
            <a:endParaRPr kumimoji="1" lang="en-US" altLang="ja-JP" dirty="0" smtClean="0"/>
          </a:p>
          <a:p>
            <a:r>
              <a:rPr kumimoji="1" lang="en-US" altLang="ja-JP" dirty="0" smtClean="0"/>
              <a:t>WBGA</a:t>
            </a:r>
            <a:r>
              <a:rPr kumimoji="1" lang="ja-JP" altLang="en-US" dirty="0" smtClean="0"/>
              <a:t>では、重みベクトルの多様性は</a:t>
            </a:r>
            <a:r>
              <a:rPr kumimoji="1" lang="en-US" altLang="ja-JP" dirty="0" smtClean="0"/>
              <a:t>2</a:t>
            </a:r>
            <a:r>
              <a:rPr kumimoji="1" lang="ja-JP" altLang="en-US" dirty="0" err="1" smtClean="0"/>
              <a:t>つの</a:t>
            </a:r>
            <a:r>
              <a:rPr kumimoji="1" lang="ja-JP" altLang="en-US" dirty="0" smtClean="0"/>
              <a:t>方法で維持される。</a:t>
            </a:r>
            <a:endParaRPr kumimoji="1" lang="en-US" altLang="ja-JP" dirty="0" smtClean="0"/>
          </a:p>
          <a:p>
            <a:r>
              <a:rPr kumimoji="1" lang="ja-JP" altLang="en-US" dirty="0" smtClean="0"/>
              <a:t>第</a:t>
            </a:r>
            <a:r>
              <a:rPr kumimoji="1" lang="en-US" altLang="ja-JP" dirty="0" smtClean="0"/>
              <a:t>1</a:t>
            </a:r>
            <a:r>
              <a:rPr kumimoji="1" lang="ja-JP" altLang="en-US" dirty="0" smtClean="0"/>
              <a:t>のアプローチでは、重み付けベクトルを表す部分文字列に対してのみニッチ・メソッドが使用され、</a:t>
            </a:r>
            <a:endParaRPr kumimoji="1" lang="en-US" altLang="ja-JP" dirty="0" smtClean="0"/>
          </a:p>
          <a:p>
            <a:r>
              <a:rPr kumimoji="1" lang="ja-JP" altLang="en-US" dirty="0" smtClean="0"/>
              <a:t>第</a:t>
            </a:r>
            <a:r>
              <a:rPr kumimoji="1" lang="en-US" altLang="ja-JP" dirty="0" smtClean="0"/>
              <a:t>2</a:t>
            </a:r>
            <a:r>
              <a:rPr kumimoji="1" lang="ja-JP" altLang="en-US" dirty="0" smtClean="0"/>
              <a:t>のアプローチでは、注意深く選択されたサブポピュレーションが、</a:t>
            </a:r>
            <a:r>
              <a:rPr kumimoji="1" lang="en-US" altLang="ja-JP" dirty="0" smtClean="0"/>
              <a:t>VEGA</a:t>
            </a:r>
            <a:r>
              <a:rPr kumimoji="1" lang="ja-JP" altLang="en-US" dirty="0" smtClean="0"/>
              <a:t>と同様のアプローチである異なる事前定義ウェイト・ベクトルに対して評価されます。</a:t>
            </a:r>
            <a:endParaRPr kumimoji="1" lang="en-US" altLang="ja-JP" dirty="0" smtClean="0"/>
          </a:p>
          <a:p>
            <a:r>
              <a:rPr kumimoji="1" lang="ja-JP" altLang="en-US" dirty="0" smtClean="0"/>
              <a:t>これらのアプローチについて議論する前に、多目的最適化のための重みベースのアプローチは原則として、非凸パレート最適領域の解を見つけ出すことはできないことを再確認したい。 </a:t>
            </a:r>
            <a:endParaRPr kumimoji="1" lang="en-US" altLang="ja-JP" dirty="0" smtClean="0"/>
          </a:p>
          <a:p>
            <a:r>
              <a:rPr kumimoji="1" lang="ja-JP" altLang="en-US" dirty="0" smtClean="0"/>
              <a:t>私たちは第</a:t>
            </a:r>
            <a:r>
              <a:rPr kumimoji="1" lang="en-US" altLang="ja-JP" dirty="0" smtClean="0"/>
              <a:t>2</a:t>
            </a:r>
            <a:r>
              <a:rPr kumimoji="1" lang="ja-JP" altLang="en-US" dirty="0" smtClean="0"/>
              <a:t>章でこの問題について議論しました。</a:t>
            </a:r>
            <a:endParaRPr kumimoji="1" lang="en-US" altLang="ja-JP" dirty="0" smtClean="0"/>
          </a:p>
          <a:p>
            <a:r>
              <a:rPr kumimoji="1" lang="ja-JP" altLang="en-US" dirty="0" smtClean="0"/>
              <a:t>幸運なことに、現実世界の多目的最適化問題の中には、非凸パレート最適領域が存在することはほとんどありません。 </a:t>
            </a:r>
            <a:endParaRPr kumimoji="1" lang="en-US" altLang="ja-JP" dirty="0" smtClean="0"/>
          </a:p>
          <a:p>
            <a:r>
              <a:rPr kumimoji="1" lang="ja-JP" altLang="en-US" dirty="0" smtClean="0"/>
              <a:t>これは、古典的な加重和のアプローチが依然として一般的に実際に使用されている理由である。</a:t>
            </a:r>
          </a:p>
          <a:p>
            <a:r>
              <a:rPr kumimoji="1" lang="ja-JP" altLang="en-US" dirty="0" smtClean="0"/>
              <a:t>これらの問題に対しては、以下のアプローチの両方が有用であることが分かっている。</a:t>
            </a:r>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4</a:t>
            </a:fld>
            <a:endParaRPr kumimoji="1" lang="ja-JP" altLang="en-US"/>
          </a:p>
        </p:txBody>
      </p:sp>
    </p:spTree>
    <p:extLst>
      <p:ext uri="{BB962C8B-B14F-4D97-AF65-F5344CB8AC3E}">
        <p14:creationId xmlns:p14="http://schemas.microsoft.com/office/powerpoint/2010/main" val="826792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5. 6.1</a:t>
            </a:r>
            <a:r>
              <a:rPr kumimoji="1" lang="ja-JP" altLang="en-US" dirty="0" smtClean="0"/>
              <a:t>共有機能のアプローチ</a:t>
            </a:r>
          </a:p>
          <a:p>
            <a:r>
              <a:rPr kumimoji="1" lang="en-US" altLang="ja-JP" dirty="0" smtClean="0"/>
              <a:t>n</a:t>
            </a:r>
            <a:r>
              <a:rPr kumimoji="1" lang="ja-JP" altLang="en-US" dirty="0" smtClean="0"/>
              <a:t>個の決定変数に加えて、ユーザは文字列中のサイズ</a:t>
            </a:r>
            <a:r>
              <a:rPr kumimoji="1" lang="en-US" altLang="ja-JP" dirty="0" smtClean="0"/>
              <a:t>M</a:t>
            </a:r>
            <a:r>
              <a:rPr kumimoji="1" lang="ja-JP" altLang="en-US" dirty="0" smtClean="0"/>
              <a:t>の重みベクトルを符号化する。</a:t>
            </a:r>
          </a:p>
          <a:p>
            <a:r>
              <a:rPr kumimoji="1" lang="ja-JP" altLang="en-US" dirty="0" smtClean="0"/>
              <a:t>ウェイトは、各ストリングのすべてのウェイトの合計を</a:t>
            </a:r>
            <a:r>
              <a:rPr kumimoji="1" lang="en-US" altLang="ja-JP" dirty="0" smtClean="0"/>
              <a:t>1</a:t>
            </a:r>
            <a:r>
              <a:rPr kumimoji="1" lang="ja-JP" altLang="en-US" dirty="0" smtClean="0"/>
              <a:t>にするような方法で選択する必要があります。</a:t>
            </a:r>
          </a:p>
          <a:p>
            <a:r>
              <a:rPr kumimoji="1" lang="ja-JP" altLang="en-US" dirty="0" smtClean="0"/>
              <a:t>これを達成する方法の</a:t>
            </a:r>
            <a:r>
              <a:rPr kumimoji="1" lang="en-US" altLang="ja-JP" dirty="0" smtClean="0"/>
              <a:t>1</a:t>
            </a:r>
            <a:r>
              <a:rPr kumimoji="1" lang="ja-JP" altLang="en-US" dirty="0" smtClean="0"/>
              <a:t>つは、各重みをすべての重みの合計で正規化することです。</a:t>
            </a:r>
            <a:endParaRPr kumimoji="1" lang="en-US" altLang="ja-JP" dirty="0" smtClean="0"/>
          </a:p>
          <a:p>
            <a:r>
              <a:rPr kumimoji="1" lang="ja-JP" altLang="en-US" dirty="0" smtClean="0"/>
              <a:t>一方、パレート最適解がほんの少数であれば、予め固定された重みベクトルを選択し、整数変数</a:t>
            </a:r>
            <a:r>
              <a:rPr kumimoji="1" lang="en-US" altLang="ja-JP" dirty="0" smtClean="0"/>
              <a:t>x</a:t>
            </a:r>
            <a:r>
              <a:rPr kumimoji="1" lang="ja-JP" altLang="en-US" dirty="0" smtClean="0"/>
              <a:t>を用いて重みベクトルの</a:t>
            </a:r>
            <a:r>
              <a:rPr kumimoji="1" lang="en-US" altLang="ja-JP" dirty="0" smtClean="0"/>
              <a:t>1</a:t>
            </a:r>
            <a:r>
              <a:rPr kumimoji="1" lang="ja-JP" altLang="en-US" dirty="0" err="1" smtClean="0"/>
              <a:t>つを</a:t>
            </a:r>
            <a:r>
              <a:rPr kumimoji="1" lang="ja-JP" altLang="en-US" dirty="0" smtClean="0"/>
              <a:t>表すことができる。</a:t>
            </a:r>
            <a:endParaRPr kumimoji="1" lang="en-US" altLang="ja-JP" dirty="0" smtClean="0"/>
          </a:p>
          <a:p>
            <a:r>
              <a:rPr kumimoji="1" lang="ja-JP" altLang="en-US" dirty="0" smtClean="0"/>
              <a:t>後者のアプローチをここで使用します。</a:t>
            </a:r>
            <a:endParaRPr kumimoji="1" lang="en-US" altLang="ja-JP" dirty="0" smtClean="0"/>
          </a:p>
          <a:p>
            <a:pPr rtl="0"/>
            <a:r>
              <a:rPr kumimoji="1" lang="ja-JP" altLang="en-US" sz="1200" b="0" i="0" kern="1200" dirty="0" smtClean="0">
                <a:solidFill>
                  <a:schemeClr val="tx1"/>
                </a:solidFill>
                <a:effectLst/>
                <a:latin typeface="+mn-lt"/>
                <a:ea typeface="+mn-ea"/>
                <a:cs typeface="+mn-cs"/>
              </a:rPr>
              <a:t>整数変数</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は、</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と最大数</a:t>
            </a:r>
            <a:r>
              <a:rPr kumimoji="1" lang="en-US" altLang="ja-JP" sz="1200" b="0" i="0" kern="1200" dirty="0" smtClean="0">
                <a:solidFill>
                  <a:schemeClr val="tx1"/>
                </a:solidFill>
                <a:effectLst/>
                <a:latin typeface="+mn-lt"/>
                <a:ea typeface="+mn-ea"/>
                <a:cs typeface="+mn-cs"/>
              </a:rPr>
              <a:t>K</a:t>
            </a:r>
            <a:r>
              <a:rPr kumimoji="1" lang="ja-JP" altLang="en-US" sz="1200" b="0" i="0" kern="1200" dirty="0" smtClean="0">
                <a:solidFill>
                  <a:schemeClr val="tx1"/>
                </a:solidFill>
                <a:effectLst/>
                <a:latin typeface="+mn-lt"/>
                <a:ea typeface="+mn-ea"/>
                <a:cs typeface="+mn-cs"/>
              </a:rPr>
              <a:t>の間で変化する。</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これは、関心のある重みベクトルの最大数を表す。</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ほとんどの問題では、各重みベクトルが</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パレート最適解になるので、</a:t>
            </a:r>
            <a:r>
              <a:rPr kumimoji="1" lang="en-US" altLang="ja-JP" sz="1200" b="0" i="0" kern="1200" dirty="0" smtClean="0">
                <a:solidFill>
                  <a:schemeClr val="tx1"/>
                </a:solidFill>
                <a:effectLst/>
                <a:latin typeface="+mn-lt"/>
                <a:ea typeface="+mn-ea"/>
                <a:cs typeface="+mn-cs"/>
              </a:rPr>
              <a:t>K</a:t>
            </a:r>
            <a:r>
              <a:rPr kumimoji="1" lang="ja-JP" altLang="en-US" sz="1200" b="0" i="0" kern="1200" dirty="0" smtClean="0">
                <a:solidFill>
                  <a:schemeClr val="tx1"/>
                </a:solidFill>
                <a:effectLst/>
                <a:latin typeface="+mn-lt"/>
                <a:ea typeface="+mn-ea"/>
                <a:cs typeface="+mn-cs"/>
              </a:rPr>
              <a:t>の選択は、欲しいパレート最適解の最大数によって支配されます。</a:t>
            </a:r>
            <a:endParaRPr kumimoji="1" lang="en-US" altLang="ja-JP" sz="1200" b="0" i="0" kern="1200" dirty="0" smtClean="0">
              <a:solidFill>
                <a:schemeClr val="tx1"/>
              </a:solidFill>
              <a:effectLst/>
              <a:latin typeface="+mn-lt"/>
              <a:ea typeface="+mn-ea"/>
              <a:cs typeface="+mn-cs"/>
            </a:endParaRPr>
          </a:p>
          <a:p>
            <a:pPr rtl="0"/>
            <a:r>
              <a:rPr kumimoji="1" lang="ja-JP" altLang="en-US" dirty="0" smtClean="0"/>
              <a:t>重みの組み合わせの選択は全てユーザーに任されます。</a:t>
            </a:r>
            <a:endParaRPr kumimoji="1" lang="en-US" altLang="ja-JP" dirty="0" smtClean="0"/>
          </a:p>
          <a:p>
            <a:pPr rtl="0"/>
            <a:r>
              <a:rPr kumimoji="1" lang="en-US" altLang="ja-JP" dirty="0" smtClean="0"/>
              <a:t>x = k</a:t>
            </a:r>
            <a:r>
              <a:rPr kumimoji="1" lang="ja-JP" altLang="en-US" dirty="0" smtClean="0"/>
              <a:t>の各値について、ユーザは特定の重みベクトル</a:t>
            </a:r>
            <a:r>
              <a:rPr kumimoji="1" lang="en-US" altLang="ja-JP" dirty="0" smtClean="0"/>
              <a:t>w</a:t>
            </a:r>
            <a:r>
              <a:rPr kumimoji="1" lang="ja-JP" altLang="en-US" dirty="0" smtClean="0"/>
              <a:t>と関連づけなければならない。</a:t>
            </a:r>
            <a:endParaRPr kumimoji="1" lang="en-US" altLang="ja-JP" dirty="0" smtClean="0"/>
          </a:p>
          <a:p>
            <a:pPr rtl="0"/>
            <a:r>
              <a:rPr kumimoji="1" lang="ja-JP" altLang="en-US" dirty="0" smtClean="0"/>
              <a:t>例えば、</a:t>
            </a:r>
            <a:r>
              <a:rPr kumimoji="1" lang="en-US" altLang="ja-JP" dirty="0" smtClean="0"/>
              <a:t>2</a:t>
            </a:r>
            <a:r>
              <a:rPr kumimoji="1" lang="ja-JP" altLang="en-US" dirty="0" smtClean="0"/>
              <a:t>目的最適化問題では、以下の表に示すように、</a:t>
            </a:r>
            <a:r>
              <a:rPr kumimoji="1" lang="en-US" altLang="ja-JP" dirty="0" smtClean="0"/>
              <a:t>9</a:t>
            </a:r>
            <a:r>
              <a:rPr kumimoji="1" lang="ja-JP" altLang="en-US" dirty="0" smtClean="0"/>
              <a:t>個（</a:t>
            </a:r>
            <a:r>
              <a:rPr kumimoji="1" lang="en-US" altLang="ja-JP" dirty="0" smtClean="0"/>
              <a:t>K = 9</a:t>
            </a:r>
            <a:r>
              <a:rPr kumimoji="1" lang="ja-JP" altLang="en-US" dirty="0" smtClean="0"/>
              <a:t>）の異なる重みベクトルを</a:t>
            </a:r>
            <a:r>
              <a:rPr kumimoji="1" lang="en-US" altLang="ja-JP" dirty="0" smtClean="0"/>
              <a:t>1</a:t>
            </a:r>
            <a:r>
              <a:rPr kumimoji="1" lang="ja-JP" altLang="en-US" dirty="0" smtClean="0"/>
              <a:t>から</a:t>
            </a:r>
            <a:r>
              <a:rPr kumimoji="1" lang="en-US" altLang="ja-JP" dirty="0" smtClean="0"/>
              <a:t>9</a:t>
            </a:r>
            <a:r>
              <a:rPr kumimoji="1" lang="ja-JP" altLang="en-US" dirty="0" smtClean="0"/>
              <a:t>の間で変化する整数変数</a:t>
            </a:r>
            <a:r>
              <a:rPr kumimoji="1" lang="en-US" altLang="ja-JP" dirty="0" smtClean="0"/>
              <a:t>x</a:t>
            </a:r>
            <a:r>
              <a:rPr kumimoji="1" lang="ja-JP" altLang="en-US" dirty="0" smtClean="0"/>
              <a:t>で表すことができる。</a:t>
            </a:r>
            <a:endParaRPr kumimoji="1" lang="en-US" altLang="ja-JP" dirty="0" smtClean="0"/>
          </a:p>
          <a:p>
            <a:pPr rtl="0"/>
            <a:endParaRPr kumimoji="1" lang="en-US" altLang="ja-JP" dirty="0" smtClean="0"/>
          </a:p>
          <a:p>
            <a:pPr rtl="0"/>
            <a:r>
              <a:rPr kumimoji="1" lang="ja-JP" altLang="en-US" dirty="0" smtClean="0"/>
              <a:t>解</a:t>
            </a:r>
            <a:r>
              <a:rPr kumimoji="1" lang="en-US" altLang="ja-JP" dirty="0" smtClean="0"/>
              <a:t>x</a:t>
            </a:r>
            <a:r>
              <a:rPr kumimoji="1" lang="ja-JP" altLang="en-US" dirty="0" smtClean="0"/>
              <a:t>は、以下のように計算された正規化された目的関数値の加重和に等しい適合度が割り当てられる。</a:t>
            </a:r>
            <a:endParaRPr kumimoji="1" lang="en-US" altLang="ja-JP" dirty="0" smtClean="0"/>
          </a:p>
          <a:p>
            <a:pPr rtl="0"/>
            <a:endParaRPr kumimoji="1" lang="en-US" altLang="ja-JP" dirty="0" smtClean="0"/>
          </a:p>
          <a:p>
            <a:pPr rtl="0"/>
            <a:r>
              <a:rPr kumimoji="1" lang="ja-JP" altLang="en-US" dirty="0" smtClean="0"/>
              <a:t>上記の目的関数値の正規化は、各目的関数が異なる範囲の値をとることができるため、必須です。</a:t>
            </a:r>
            <a:endParaRPr kumimoji="1" lang="en-US" altLang="ja-JP" dirty="0" smtClean="0"/>
          </a:p>
          <a:p>
            <a:pPr rtl="0"/>
            <a:endParaRPr kumimoji="1" lang="en-US" altLang="ja-JP" dirty="0" smtClean="0"/>
          </a:p>
          <a:p>
            <a:r>
              <a:rPr kumimoji="1" lang="ja-JP" altLang="en-US" sz="1200" b="0" i="0" kern="1200" dirty="0" smtClean="0">
                <a:solidFill>
                  <a:schemeClr val="tx1"/>
                </a:solidFill>
                <a:effectLst/>
                <a:latin typeface="+mn-lt"/>
                <a:ea typeface="+mn-ea"/>
                <a:cs typeface="+mn-cs"/>
              </a:rPr>
              <a:t>重みベクトルの多様性を維持するために、共有戦略が提案される。</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重みは</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変数に直接マップされるため、共有は</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変数のみで実行されます。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すなわち、</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解</a:t>
            </a:r>
            <a:r>
              <a:rPr kumimoji="1" lang="en-US" altLang="ja-JP" sz="1200" b="0" i="0" kern="1200" dirty="0" err="1" smtClean="0">
                <a:solidFill>
                  <a:schemeClr val="tx1"/>
                </a:solidFill>
                <a:effectLst/>
                <a:latin typeface="+mn-lt"/>
                <a:ea typeface="+mn-ea"/>
                <a:cs typeface="+mn-cs"/>
              </a:rPr>
              <a:t>i</a:t>
            </a:r>
            <a:r>
              <a:rPr kumimoji="1" lang="ja-JP" altLang="en-US" sz="1200" b="0" i="0" kern="1200" dirty="0" smtClean="0">
                <a:solidFill>
                  <a:schemeClr val="tx1"/>
                </a:solidFill>
                <a:effectLst/>
                <a:latin typeface="+mn-lt"/>
                <a:ea typeface="+mn-ea"/>
                <a:cs typeface="+mn-cs"/>
              </a:rPr>
              <a:t>と</a:t>
            </a:r>
            <a:r>
              <a:rPr kumimoji="1" lang="en-US" altLang="ja-JP" sz="1200" b="0" i="0" kern="1200" dirty="0" smtClean="0">
                <a:solidFill>
                  <a:schemeClr val="tx1"/>
                </a:solidFill>
                <a:effectLst/>
                <a:latin typeface="+mn-lt"/>
                <a:ea typeface="+mn-ea"/>
                <a:cs typeface="+mn-cs"/>
              </a:rPr>
              <a:t>j</a:t>
            </a:r>
            <a:r>
              <a:rPr kumimoji="1" lang="ja-JP" altLang="en-US" sz="1200" b="0" i="0" kern="1200" dirty="0" smtClean="0">
                <a:solidFill>
                  <a:schemeClr val="tx1"/>
                </a:solidFill>
                <a:effectLst/>
                <a:latin typeface="+mn-lt"/>
                <a:ea typeface="+mn-ea"/>
                <a:cs typeface="+mn-cs"/>
              </a:rPr>
              <a:t>の間の距離メトリック</a:t>
            </a:r>
            <a:r>
              <a:rPr kumimoji="1" lang="en-US" altLang="ja-JP" sz="1200" b="0" i="0" kern="1200" dirty="0" smtClean="0">
                <a:solidFill>
                  <a:schemeClr val="tx1"/>
                </a:solidFill>
                <a:effectLst/>
                <a:latin typeface="+mn-lt"/>
                <a:ea typeface="+mn-ea"/>
                <a:cs typeface="+mn-cs"/>
              </a:rPr>
              <a:t>d</a:t>
            </a:r>
            <a:r>
              <a:rPr kumimoji="1" lang="ja-JP" altLang="en-US" sz="1200" b="0" i="0" kern="1200" dirty="0" smtClean="0">
                <a:solidFill>
                  <a:schemeClr val="tx1"/>
                </a:solidFill>
                <a:effectLst/>
                <a:latin typeface="+mn-lt"/>
                <a:ea typeface="+mn-ea"/>
                <a:cs typeface="+mn-cs"/>
              </a:rPr>
              <a:t>の計算では、</a:t>
            </a:r>
            <a:r>
              <a:rPr kumimoji="1" lang="en-US" altLang="ja-JP" sz="1200" b="0" i="0" kern="1200" dirty="0" smtClean="0">
                <a:solidFill>
                  <a:schemeClr val="tx1"/>
                </a:solidFill>
                <a:effectLst/>
                <a:latin typeface="+mn-lt"/>
                <a:ea typeface="+mn-ea"/>
                <a:cs typeface="+mn-cs"/>
              </a:rPr>
              <a:t>xi</a:t>
            </a:r>
            <a:r>
              <a:rPr kumimoji="1" lang="ja-JP" altLang="en-US" sz="1200" b="0" i="0" kern="1200" dirty="0" smtClean="0">
                <a:solidFill>
                  <a:schemeClr val="tx1"/>
                </a:solidFill>
                <a:effectLst/>
                <a:latin typeface="+mn-lt"/>
                <a:ea typeface="+mn-ea"/>
                <a:cs typeface="+mn-cs"/>
              </a:rPr>
              <a:t>と</a:t>
            </a:r>
            <a:r>
              <a:rPr kumimoji="1" lang="en-US" altLang="ja-JP" sz="1200" b="0" i="0" kern="1200" dirty="0" err="1" smtClean="0">
                <a:solidFill>
                  <a:schemeClr val="tx1"/>
                </a:solidFill>
                <a:effectLst/>
                <a:latin typeface="+mn-lt"/>
                <a:ea typeface="+mn-ea"/>
                <a:cs typeface="+mn-cs"/>
              </a:rPr>
              <a:t>xj</a:t>
            </a:r>
            <a:r>
              <a:rPr kumimoji="1" lang="ja-JP" altLang="en-US" sz="1200" b="0" i="0" kern="1200" dirty="0" smtClean="0">
                <a:solidFill>
                  <a:schemeClr val="tx1"/>
                </a:solidFill>
                <a:effectLst/>
                <a:latin typeface="+mn-lt"/>
                <a:ea typeface="+mn-ea"/>
                <a:cs typeface="+mn-cs"/>
              </a:rPr>
              <a:t>の値のみが考慮され、他の決定変数は使用されない。</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共有関数</a:t>
            </a:r>
            <a:r>
              <a:rPr kumimoji="1" lang="en-US" altLang="ja-JP" sz="1200" b="0" i="0" kern="1200" dirty="0" err="1" smtClean="0">
                <a:solidFill>
                  <a:schemeClr val="tx1"/>
                </a:solidFill>
                <a:effectLst/>
                <a:latin typeface="+mn-lt"/>
                <a:ea typeface="+mn-ea"/>
                <a:cs typeface="+mn-cs"/>
              </a:rPr>
              <a:t>Sh</a:t>
            </a:r>
            <a:r>
              <a:rPr kumimoji="1" lang="ja-JP" altLang="en-US" sz="1200" b="0" i="0" kern="1200" dirty="0" smtClean="0">
                <a:solidFill>
                  <a:schemeClr val="tx1"/>
                </a:solidFill>
                <a:effectLst/>
                <a:latin typeface="+mn-lt"/>
                <a:ea typeface="+mn-ea"/>
                <a:cs typeface="+mn-cs"/>
              </a:rPr>
              <a:t>はニッチングパラメータ</a:t>
            </a:r>
            <a:r>
              <a:rPr kumimoji="1" lang="en-US" altLang="ja-JP" sz="1200" b="0" i="0" kern="1200" dirty="0" smtClean="0">
                <a:solidFill>
                  <a:schemeClr val="tx1"/>
                </a:solidFill>
                <a:effectLst/>
                <a:latin typeface="+mn-lt"/>
                <a:ea typeface="+mn-ea"/>
                <a:cs typeface="+mn-cs"/>
              </a:rPr>
              <a:t>sig</a:t>
            </a:r>
            <a:r>
              <a:rPr kumimoji="1" lang="ja-JP" altLang="en-US" sz="1200" b="0" i="0" kern="1200" dirty="0" smtClean="0">
                <a:solidFill>
                  <a:schemeClr val="tx1"/>
                </a:solidFill>
                <a:effectLst/>
                <a:latin typeface="+mn-lt"/>
                <a:ea typeface="+mn-ea"/>
                <a:cs typeface="+mn-cs"/>
              </a:rPr>
              <a:t>で計算される。</a:t>
            </a:r>
            <a:endParaRPr kumimoji="1" lang="en-US" altLang="ja-JP" sz="1200" b="0" i="0" kern="1200" dirty="0" smtClean="0">
              <a:solidFill>
                <a:schemeClr val="tx1"/>
              </a:solidFill>
              <a:effectLst/>
              <a:latin typeface="+mn-lt"/>
              <a:ea typeface="+mn-ea"/>
              <a:cs typeface="+mn-cs"/>
            </a:endParaRPr>
          </a:p>
          <a:p>
            <a:r>
              <a:rPr kumimoji="1" lang="en-US" altLang="ja-JP" sz="1200" b="0" i="0" kern="1200" dirty="0" err="1" smtClean="0">
                <a:solidFill>
                  <a:schemeClr val="tx1"/>
                </a:solidFill>
                <a:effectLst/>
                <a:latin typeface="+mn-lt"/>
                <a:ea typeface="+mn-ea"/>
                <a:cs typeface="+mn-cs"/>
              </a:rPr>
              <a:t>xw</a:t>
            </a:r>
            <a:r>
              <a:rPr kumimoji="1" lang="ja-JP" altLang="en-US" sz="1200" b="0" i="0" kern="1200" dirty="0" smtClean="0">
                <a:solidFill>
                  <a:schemeClr val="tx1"/>
                </a:solidFill>
                <a:effectLst/>
                <a:latin typeface="+mn-lt"/>
                <a:ea typeface="+mn-ea"/>
                <a:cs typeface="+mn-cs"/>
              </a:rPr>
              <a:t>は</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のステップで値をとる整数変数であることを思い出してください。</a:t>
            </a:r>
          </a:p>
          <a:p>
            <a:r>
              <a:rPr kumimoji="1" lang="ja-JP" altLang="en-US" sz="1200" b="0" i="0" kern="1200" dirty="0" smtClean="0">
                <a:solidFill>
                  <a:schemeClr val="tx1"/>
                </a:solidFill>
                <a:effectLst/>
                <a:latin typeface="+mn-lt"/>
                <a:ea typeface="+mn-ea"/>
                <a:cs typeface="+mn-cs"/>
              </a:rPr>
              <a:t>したがって、</a:t>
            </a:r>
            <a:r>
              <a:rPr kumimoji="1" lang="en-US" altLang="ja-JP" sz="1200" b="0" i="0" kern="1200" dirty="0" smtClean="0">
                <a:solidFill>
                  <a:schemeClr val="tx1"/>
                </a:solidFill>
                <a:effectLst/>
                <a:latin typeface="+mn-lt"/>
                <a:ea typeface="+mn-ea"/>
                <a:cs typeface="+mn-cs"/>
              </a:rPr>
              <a:t>sig</a:t>
            </a:r>
            <a:r>
              <a:rPr kumimoji="1" lang="ja-JP" altLang="en-US" sz="1200" b="0" i="0" kern="1200" dirty="0" smtClean="0">
                <a:solidFill>
                  <a:schemeClr val="tx1"/>
                </a:solidFill>
                <a:effectLst/>
                <a:latin typeface="+mn-lt"/>
                <a:ea typeface="+mn-ea"/>
                <a:cs typeface="+mn-cs"/>
              </a:rPr>
              <a:t>値が</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の場合、同じ</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値を持つ解は共有されるだけです。 </a:t>
            </a:r>
            <a:endParaRPr kumimoji="1" lang="en-US" altLang="ja-JP" sz="1200" b="0" i="0" kern="1200" dirty="0" smtClean="0">
              <a:solidFill>
                <a:schemeClr val="tx1"/>
              </a:solidFill>
              <a:effectLst/>
              <a:latin typeface="+mn-lt"/>
              <a:ea typeface="+mn-ea"/>
              <a:cs typeface="+mn-cs"/>
            </a:endParaRPr>
          </a:p>
          <a:p>
            <a:r>
              <a:rPr kumimoji="1" lang="en-US" altLang="ja-JP" sz="1200" b="0" i="0" kern="1200" dirty="0" smtClean="0">
                <a:solidFill>
                  <a:schemeClr val="tx1"/>
                </a:solidFill>
                <a:effectLst/>
                <a:latin typeface="+mn-lt"/>
                <a:ea typeface="+mn-ea"/>
                <a:cs typeface="+mn-cs"/>
              </a:rPr>
              <a:t>sig = 2</a:t>
            </a:r>
            <a:r>
              <a:rPr kumimoji="1" lang="ja-JP" altLang="en-US" sz="1200" b="0" i="0" kern="1200" dirty="0" smtClean="0">
                <a:solidFill>
                  <a:schemeClr val="tx1"/>
                </a:solidFill>
                <a:effectLst/>
                <a:latin typeface="+mn-lt"/>
                <a:ea typeface="+mn-ea"/>
                <a:cs typeface="+mn-cs"/>
              </a:rPr>
              <a:t>は隣接する重みベクトルからの寄与を可能にするが、</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これはそれぞれが重みの組合せに対応する</a:t>
            </a:r>
            <a:r>
              <a:rPr kumimoji="1" lang="en-US" altLang="ja-JP" sz="1200" b="0" i="0" kern="1200" dirty="0" smtClean="0">
                <a:solidFill>
                  <a:schemeClr val="tx1"/>
                </a:solidFill>
                <a:effectLst/>
                <a:latin typeface="+mn-lt"/>
                <a:ea typeface="+mn-ea"/>
                <a:cs typeface="+mn-cs"/>
              </a:rPr>
              <a:t>K</a:t>
            </a:r>
            <a:r>
              <a:rPr kumimoji="1" lang="ja-JP" altLang="en-US" sz="1200" b="0" i="0" kern="1200" dirty="0" smtClean="0">
                <a:solidFill>
                  <a:schemeClr val="tx1"/>
                </a:solidFill>
                <a:effectLst/>
                <a:latin typeface="+mn-lt"/>
                <a:ea typeface="+mn-ea"/>
                <a:cs typeface="+mn-cs"/>
              </a:rPr>
              <a:t>個の異なるパレート最適解を見つけるために必要な多様性を減少させる可能性がある。</a:t>
            </a:r>
          </a:p>
          <a:p>
            <a:pPr rtl="0"/>
            <a:r>
              <a:rPr kumimoji="1" lang="ja-JP" altLang="en-US" sz="1200" b="0" i="0" kern="1200" dirty="0" smtClean="0">
                <a:solidFill>
                  <a:schemeClr val="tx1"/>
                </a:solidFill>
                <a:effectLst/>
                <a:latin typeface="+mn-lt"/>
                <a:ea typeface="+mn-ea"/>
                <a:cs typeface="+mn-cs"/>
              </a:rPr>
              <a:t>母集団内の各解</a:t>
            </a:r>
            <a:r>
              <a:rPr kumimoji="1" lang="en-US" altLang="ja-JP" sz="1200" b="0" i="0" kern="1200" dirty="0" err="1" smtClean="0">
                <a:solidFill>
                  <a:schemeClr val="tx1"/>
                </a:solidFill>
                <a:effectLst/>
                <a:latin typeface="+mn-lt"/>
                <a:ea typeface="+mn-ea"/>
                <a:cs typeface="+mn-cs"/>
              </a:rPr>
              <a:t>i</a:t>
            </a:r>
            <a:r>
              <a:rPr kumimoji="1" lang="ja-JP" altLang="en-US" sz="1200" b="0" i="0" kern="1200" dirty="0" smtClean="0">
                <a:solidFill>
                  <a:schemeClr val="tx1"/>
                </a:solidFill>
                <a:effectLst/>
                <a:latin typeface="+mn-lt"/>
                <a:ea typeface="+mn-ea"/>
                <a:cs typeface="+mn-cs"/>
              </a:rPr>
              <a:t>について、共有関数値がそれ自体を含むすべての解について一緒に加算され、ニッチ数</a:t>
            </a:r>
            <a:r>
              <a:rPr kumimoji="1" lang="en-US" altLang="ja-JP" sz="1200" b="0" i="0" kern="1200" dirty="0" smtClean="0">
                <a:solidFill>
                  <a:schemeClr val="tx1"/>
                </a:solidFill>
                <a:effectLst/>
                <a:latin typeface="+mn-lt"/>
                <a:ea typeface="+mn-ea"/>
                <a:cs typeface="+mn-cs"/>
              </a:rPr>
              <a:t>NC</a:t>
            </a:r>
            <a:r>
              <a:rPr kumimoji="1" lang="ja-JP" altLang="en-US" sz="1200" b="0" i="0" kern="1200" dirty="0" smtClean="0">
                <a:solidFill>
                  <a:schemeClr val="tx1"/>
                </a:solidFill>
                <a:effectLst/>
                <a:latin typeface="+mn-lt"/>
                <a:ea typeface="+mn-ea"/>
                <a:cs typeface="+mn-cs"/>
              </a:rPr>
              <a:t>が計算される。</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その後、適合度（式（</a:t>
            </a:r>
            <a:r>
              <a:rPr kumimoji="1" lang="en-US" altLang="ja-JP" sz="1200" b="0" i="0" kern="1200" dirty="0" smtClean="0">
                <a:solidFill>
                  <a:schemeClr val="tx1"/>
                </a:solidFill>
                <a:effectLst/>
                <a:latin typeface="+mn-lt"/>
                <a:ea typeface="+mn-ea"/>
                <a:cs typeface="+mn-cs"/>
              </a:rPr>
              <a:t>5.8</a:t>
            </a:r>
            <a:r>
              <a:rPr kumimoji="1" lang="ja-JP" altLang="en-US" sz="1200" b="0" i="0" kern="1200" dirty="0" smtClean="0">
                <a:solidFill>
                  <a:schemeClr val="tx1"/>
                </a:solidFill>
                <a:effectLst/>
                <a:latin typeface="+mn-lt"/>
                <a:ea typeface="+mn-ea"/>
                <a:cs typeface="+mn-cs"/>
              </a:rPr>
              <a:t>）を用いて計算される）は、ニッチ・カウント</a:t>
            </a:r>
            <a:r>
              <a:rPr kumimoji="1" lang="en-US" altLang="ja-JP" sz="1200" b="0" i="0" kern="1200" dirty="0" err="1" smtClean="0">
                <a:solidFill>
                  <a:schemeClr val="tx1"/>
                </a:solidFill>
                <a:effectLst/>
                <a:latin typeface="+mn-lt"/>
                <a:ea typeface="+mn-ea"/>
                <a:cs typeface="+mn-cs"/>
              </a:rPr>
              <a:t>nci</a:t>
            </a:r>
            <a:r>
              <a:rPr kumimoji="1" lang="ja-JP" altLang="en-US" sz="1200" b="0" i="0" kern="1200" dirty="0" smtClean="0">
                <a:solidFill>
                  <a:schemeClr val="tx1"/>
                </a:solidFill>
                <a:effectLst/>
                <a:latin typeface="+mn-lt"/>
                <a:ea typeface="+mn-ea"/>
                <a:cs typeface="+mn-cs"/>
              </a:rPr>
              <a:t>によって劣化され、共用フィットネス</a:t>
            </a:r>
            <a:r>
              <a:rPr kumimoji="1" lang="en-US" altLang="ja-JP" sz="1200" b="0" i="0" kern="1200" dirty="0" smtClean="0">
                <a:solidFill>
                  <a:schemeClr val="tx1"/>
                </a:solidFill>
                <a:effectLst/>
                <a:latin typeface="+mn-lt"/>
                <a:ea typeface="+mn-ea"/>
                <a:cs typeface="+mn-cs"/>
              </a:rPr>
              <a:t>F</a:t>
            </a:r>
            <a:r>
              <a:rPr kumimoji="1" lang="ja-JP" altLang="en-US" sz="1200" b="0" i="0" kern="1200" dirty="0" smtClean="0">
                <a:solidFill>
                  <a:schemeClr val="tx1"/>
                </a:solidFill>
                <a:effectLst/>
                <a:latin typeface="+mn-lt"/>
                <a:ea typeface="+mn-ea"/>
                <a:cs typeface="+mn-cs"/>
              </a:rPr>
              <a:t>を計算する。</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共有関数の概念を使用するときに適合度が低下するため、比例選択法を使用する必要があります。</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クロスオーバと突然変異の演算子は、通常どおり集団全体に適用されます。</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研究者はまた、アルゴリズムのより良い収束のために交配制限戦略（</a:t>
            </a:r>
            <a:r>
              <a:rPr kumimoji="1" lang="en-US" altLang="ja-JP" sz="1200" b="0" i="0" kern="1200" dirty="0" smtClean="0">
                <a:solidFill>
                  <a:schemeClr val="tx1"/>
                </a:solidFill>
                <a:effectLst/>
                <a:latin typeface="+mn-lt"/>
                <a:ea typeface="+mn-ea"/>
                <a:cs typeface="+mn-cs"/>
              </a:rPr>
              <a:t>Deb</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1 9 8 9</a:t>
            </a:r>
            <a:r>
              <a:rPr kumimoji="1" lang="ja-JP" altLang="en-US" sz="1200" b="0" i="0" kern="1200" dirty="0" smtClean="0">
                <a:solidFill>
                  <a:schemeClr val="tx1"/>
                </a:solidFill>
                <a:effectLst/>
                <a:latin typeface="+mn-lt"/>
                <a:ea typeface="+mn-ea"/>
                <a:cs typeface="+mn-cs"/>
              </a:rPr>
              <a:t>）の使用を示唆している。</a:t>
            </a:r>
          </a:p>
          <a:p>
            <a:pPr rtl="0"/>
            <a:r>
              <a:rPr kumimoji="1" lang="ja-JP" altLang="en-US" sz="1200" b="0" i="0" kern="1200" dirty="0" smtClean="0">
                <a:solidFill>
                  <a:schemeClr val="tx1"/>
                </a:solidFill>
                <a:effectLst/>
                <a:latin typeface="+mn-lt"/>
                <a:ea typeface="+mn-ea"/>
                <a:cs typeface="+mn-cs"/>
              </a:rPr>
              <a:t>どの</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解が互いに合致するかを決定するための距離メトリック計算では、整数変数</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のみが使用される。</a:t>
            </a:r>
          </a:p>
          <a:p>
            <a:pPr rtl="0"/>
            <a:r>
              <a:rPr kumimoji="1" lang="ja-JP" altLang="en-US" sz="1200" b="0" i="0" kern="1200" dirty="0" smtClean="0">
                <a:solidFill>
                  <a:schemeClr val="tx1"/>
                </a:solidFill>
                <a:effectLst/>
                <a:latin typeface="+mn-lt"/>
                <a:ea typeface="+mn-ea"/>
                <a:cs typeface="+mn-cs"/>
              </a:rPr>
              <a:t>計算された距離が閾値</a:t>
            </a:r>
            <a:r>
              <a:rPr kumimoji="1" lang="en-US" altLang="ja-JP" sz="1200" b="0" i="0" kern="1200" dirty="0" smtClean="0">
                <a:solidFill>
                  <a:schemeClr val="tx1"/>
                </a:solidFill>
                <a:effectLst/>
                <a:latin typeface="+mn-lt"/>
                <a:ea typeface="+mn-ea"/>
                <a:cs typeface="+mn-cs"/>
              </a:rPr>
              <a:t>sig</a:t>
            </a:r>
            <a:r>
              <a:rPr kumimoji="1" lang="ja-JP" altLang="en-US" sz="1200" b="0" i="0" kern="1200" dirty="0" smtClean="0">
                <a:solidFill>
                  <a:schemeClr val="tx1"/>
                </a:solidFill>
                <a:effectLst/>
                <a:latin typeface="+mn-lt"/>
                <a:ea typeface="+mn-ea"/>
                <a:cs typeface="+mn-cs"/>
              </a:rPr>
              <a:t>内にある場合、</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解が対になる。 それ以外の場合は、別の解決方法が試されます。</a:t>
            </a:r>
            <a:endParaRPr kumimoji="1" lang="en-US" altLang="ja-JP" sz="1200" b="0" i="0" kern="1200" dirty="0" smtClean="0">
              <a:solidFill>
                <a:schemeClr val="tx1"/>
              </a:solidFill>
              <a:effectLst/>
              <a:latin typeface="+mn-lt"/>
              <a:ea typeface="+mn-ea"/>
              <a:cs typeface="+mn-cs"/>
            </a:endParaRPr>
          </a:p>
          <a:p>
            <a:pPr rtl="0"/>
            <a:endParaRPr kumimoji="1" lang="ja-JP" altLang="en-US" sz="1200" b="0" i="0" kern="1200" dirty="0" smtClean="0">
              <a:solidFill>
                <a:schemeClr val="tx1"/>
              </a:solidFill>
              <a:effectLst/>
              <a:latin typeface="+mn-lt"/>
              <a:ea typeface="+mn-ea"/>
              <a:cs typeface="+mn-cs"/>
            </a:endParaRPr>
          </a:p>
          <a:p>
            <a:pPr rtl="0"/>
            <a:endParaRPr kumimoji="1" lang="en-US" altLang="ja-JP" dirty="0" smtClean="0"/>
          </a:p>
          <a:p>
            <a:pPr rtl="0"/>
            <a:endParaRPr kumimoji="1" lang="ja-JP" altLang="en-US" dirty="0" smtClean="0"/>
          </a:p>
          <a:p>
            <a:pPr rtl="0"/>
            <a:endParaRPr kumimoji="1" lang="en-US" altLang="ja-JP" dirty="0" smtClean="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5</a:t>
            </a:fld>
            <a:endParaRPr kumimoji="1" lang="ja-JP" altLang="en-US"/>
          </a:p>
        </p:txBody>
      </p:sp>
    </p:spTree>
    <p:extLst>
      <p:ext uri="{BB962C8B-B14F-4D97-AF65-F5344CB8AC3E}">
        <p14:creationId xmlns:p14="http://schemas.microsoft.com/office/powerpoint/2010/main" val="2435685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体重ベースの</a:t>
            </a:r>
            <a:r>
              <a:rPr kumimoji="1" lang="en-US" altLang="ja-JP" dirty="0" smtClean="0"/>
              <a:t>GA</a:t>
            </a:r>
            <a:r>
              <a:rPr kumimoji="1" lang="ja-JP" altLang="en-US" dirty="0" smtClean="0"/>
              <a:t>フィットネス割り当て</a:t>
            </a:r>
            <a:endParaRPr kumimoji="1" lang="en-US" altLang="ja-JP" dirty="0" smtClean="0"/>
          </a:p>
          <a:p>
            <a:endParaRPr kumimoji="1" lang="en-US" altLang="ja-JP" dirty="0" smtClean="0"/>
          </a:p>
          <a:p>
            <a:r>
              <a:rPr kumimoji="1" lang="ja-JP" altLang="en-US" dirty="0" smtClean="0"/>
              <a:t>ステップ</a:t>
            </a:r>
            <a:r>
              <a:rPr kumimoji="1" lang="en-US" altLang="ja-JP" dirty="0" smtClean="0"/>
              <a:t>1</a:t>
            </a:r>
            <a:r>
              <a:rPr kumimoji="1" lang="ja-JP" altLang="en-US" dirty="0" smtClean="0"/>
              <a:t>目的関数</a:t>
            </a:r>
            <a:r>
              <a:rPr kumimoji="1" lang="en-US" altLang="ja-JP" dirty="0" smtClean="0"/>
              <a:t>j</a:t>
            </a:r>
            <a:r>
              <a:rPr kumimoji="1" lang="ja-JP" altLang="en-US" dirty="0" smtClean="0"/>
              <a:t>ごとに、上限と下限を</a:t>
            </a:r>
            <a:r>
              <a:rPr kumimoji="1" lang="en-US" altLang="ja-JP" dirty="0" smtClean="0"/>
              <a:t>AX</a:t>
            </a:r>
            <a:r>
              <a:rPr kumimoji="1" lang="ja-JP" altLang="en-US" dirty="0" smtClean="0"/>
              <a:t>と</a:t>
            </a:r>
            <a:r>
              <a:rPr kumimoji="1" lang="en-US" altLang="ja-JP" dirty="0" smtClean="0"/>
              <a:t>IN</a:t>
            </a:r>
            <a:r>
              <a:rPr kumimoji="1" lang="ja-JP" altLang="en-US" dirty="0" smtClean="0"/>
              <a:t>に設定します</a:t>
            </a:r>
          </a:p>
          <a:p>
            <a:r>
              <a:rPr kumimoji="1" lang="ja-JP" altLang="en-US" dirty="0" smtClean="0"/>
              <a:t>ステップ</a:t>
            </a:r>
            <a:r>
              <a:rPr kumimoji="1" lang="en-US" altLang="ja-JP" dirty="0" smtClean="0"/>
              <a:t>2</a:t>
            </a:r>
            <a:r>
              <a:rPr kumimoji="1" lang="ja-JP" altLang="en-US" dirty="0" smtClean="0"/>
              <a:t>各解</a:t>
            </a:r>
            <a:r>
              <a:rPr kumimoji="1" lang="en-US" altLang="ja-JP" dirty="0" err="1" smtClean="0"/>
              <a:t>i</a:t>
            </a:r>
            <a:r>
              <a:rPr kumimoji="1" lang="en-US" altLang="ja-JP" dirty="0" smtClean="0"/>
              <a:t> = 1,2</a:t>
            </a:r>
            <a:r>
              <a:rPr kumimoji="1" lang="ja-JP" altLang="en-US" dirty="0" err="1" smtClean="0"/>
              <a:t>、</a:t>
            </a:r>
            <a:r>
              <a:rPr kumimoji="1" lang="en-US" altLang="ja-JP" dirty="0" smtClean="0"/>
              <a:t>...</a:t>
            </a:r>
            <a:r>
              <a:rPr kumimoji="1" lang="ja-JP" altLang="en-US" dirty="0" err="1" smtClean="0"/>
              <a:t>、</a:t>
            </a:r>
            <a:r>
              <a:rPr kumimoji="1" lang="en-US" altLang="ja-JP" dirty="0" smtClean="0"/>
              <a:t>N</a:t>
            </a:r>
            <a:r>
              <a:rPr kumimoji="1" lang="ja-JP" altLang="en-US" dirty="0" smtClean="0"/>
              <a:t>について、すべての解</a:t>
            </a:r>
            <a:r>
              <a:rPr kumimoji="1" lang="en-US" altLang="ja-JP" dirty="0" smtClean="0"/>
              <a:t>k = 1,2</a:t>
            </a:r>
            <a:r>
              <a:rPr kumimoji="1" lang="ja-JP" altLang="en-US" dirty="0" err="1" smtClean="0"/>
              <a:t>、</a:t>
            </a:r>
            <a:r>
              <a:rPr kumimoji="1" lang="en-US" altLang="ja-JP" dirty="0" smtClean="0"/>
              <a:t>...</a:t>
            </a:r>
            <a:r>
              <a:rPr kumimoji="1" lang="ja-JP" altLang="en-US" dirty="0" err="1" smtClean="0"/>
              <a:t>、</a:t>
            </a:r>
            <a:r>
              <a:rPr kumimoji="1" lang="en-US" altLang="ja-JP" dirty="0" smtClean="0"/>
              <a:t>N</a:t>
            </a:r>
            <a:r>
              <a:rPr kumimoji="1" lang="ja-JP" altLang="en-US" dirty="0" smtClean="0"/>
              <a:t>との距離</a:t>
            </a:r>
            <a:r>
              <a:rPr kumimoji="1" lang="en-US" altLang="ja-JP" dirty="0" smtClean="0"/>
              <a:t>d</a:t>
            </a:r>
            <a:r>
              <a:rPr kumimoji="1" lang="ja-JP" altLang="en-US" dirty="0" smtClean="0"/>
              <a:t>を計算する。</a:t>
            </a:r>
            <a:endParaRPr kumimoji="1" lang="en-US" altLang="ja-JP" dirty="0" smtClean="0"/>
          </a:p>
          <a:p>
            <a:r>
              <a:rPr kumimoji="1" lang="ja-JP" altLang="en-US" dirty="0" smtClean="0"/>
              <a:t>次に、次のように共有関数の値を計算する。</a:t>
            </a:r>
            <a:endParaRPr kumimoji="1" lang="en-US" altLang="ja-JP" dirty="0" smtClean="0"/>
          </a:p>
          <a:p>
            <a:endParaRPr kumimoji="1" lang="en-US" altLang="ja-JP" dirty="0" smtClean="0"/>
          </a:p>
          <a:p>
            <a:r>
              <a:rPr kumimoji="1" lang="ja-JP" altLang="en-US" dirty="0" smtClean="0"/>
              <a:t>その後、解</a:t>
            </a:r>
            <a:r>
              <a:rPr kumimoji="1" lang="en-US" altLang="ja-JP" dirty="0" err="1" smtClean="0"/>
              <a:t>i</a:t>
            </a:r>
            <a:r>
              <a:rPr kumimoji="1" lang="ja-JP" altLang="en-US" dirty="0" smtClean="0"/>
              <a:t>のニッチ数を</a:t>
            </a:r>
            <a:r>
              <a:rPr kumimoji="1" lang="en-US" altLang="ja-JP" dirty="0" err="1" smtClean="0"/>
              <a:t>nc</a:t>
            </a:r>
            <a:r>
              <a:rPr kumimoji="1" lang="ja-JP" altLang="en-US" dirty="0" smtClean="0"/>
              <a:t>として計算する</a:t>
            </a:r>
            <a:endParaRPr kumimoji="1" lang="en-US" altLang="ja-JP" dirty="0" smtClean="0"/>
          </a:p>
          <a:p>
            <a:r>
              <a:rPr kumimoji="1" lang="ja-JP" altLang="en-US" dirty="0" smtClean="0"/>
              <a:t>ステップ</a:t>
            </a:r>
            <a:r>
              <a:rPr kumimoji="1" lang="en-US" altLang="ja-JP" dirty="0" smtClean="0"/>
              <a:t>3</a:t>
            </a:r>
            <a:r>
              <a:rPr kumimoji="1" lang="ja-JP" altLang="en-US" dirty="0" smtClean="0"/>
              <a:t>各解</a:t>
            </a:r>
            <a:r>
              <a:rPr kumimoji="1" lang="en-US" altLang="ja-JP" dirty="0" err="1" smtClean="0"/>
              <a:t>i</a:t>
            </a:r>
            <a:r>
              <a:rPr kumimoji="1" lang="en-US" altLang="ja-JP" dirty="0" smtClean="0"/>
              <a:t> = 1,2</a:t>
            </a:r>
            <a:r>
              <a:rPr kumimoji="1" lang="ja-JP" altLang="en-US" dirty="0" err="1" smtClean="0"/>
              <a:t>、</a:t>
            </a:r>
            <a:r>
              <a:rPr kumimoji="1" lang="en-US" altLang="ja-JP" dirty="0" smtClean="0"/>
              <a:t>...</a:t>
            </a:r>
            <a:r>
              <a:rPr kumimoji="1" lang="ja-JP" altLang="en-US" dirty="0" err="1" smtClean="0"/>
              <a:t>、</a:t>
            </a:r>
            <a:r>
              <a:rPr kumimoji="1" lang="en-US" altLang="ja-JP" dirty="0" smtClean="0"/>
              <a:t>N</a:t>
            </a:r>
            <a:r>
              <a:rPr kumimoji="1" lang="ja-JP" altLang="en-US" dirty="0" smtClean="0"/>
              <a:t>について、以下の全手順に従う。</a:t>
            </a:r>
          </a:p>
          <a:p>
            <a:r>
              <a:rPr kumimoji="1" lang="en-US" altLang="ja-JP" dirty="0" smtClean="0"/>
              <a:t>x</a:t>
            </a:r>
            <a:r>
              <a:rPr kumimoji="1" lang="ja-JP" altLang="en-US" dirty="0" smtClean="0"/>
              <a:t>値に対応して、整数変数</a:t>
            </a:r>
            <a:r>
              <a:rPr kumimoji="1" lang="en-US" altLang="ja-JP" dirty="0" smtClean="0"/>
              <a:t>X</a:t>
            </a:r>
            <a:r>
              <a:rPr kumimoji="1" lang="ja-JP" altLang="en-US" dirty="0" smtClean="0"/>
              <a:t>と重みベクトル</a:t>
            </a:r>
            <a:r>
              <a:rPr kumimoji="1" lang="en-US" altLang="ja-JP" dirty="0" smtClean="0"/>
              <a:t>w</a:t>
            </a:r>
            <a:r>
              <a:rPr kumimoji="1" lang="ja-JP" altLang="en-US" dirty="0" smtClean="0"/>
              <a:t>との間のユーザ定義マッピングからの重みベクトル</a:t>
            </a:r>
            <a:r>
              <a:rPr kumimoji="1" lang="en-US" altLang="ja-JP" dirty="0" smtClean="0"/>
              <a:t>w</a:t>
            </a:r>
            <a:r>
              <a:rPr kumimoji="1" lang="ja-JP" altLang="en-US" dirty="0" smtClean="0"/>
              <a:t>を特定する。 方程式</a:t>
            </a:r>
            <a:r>
              <a:rPr kumimoji="1" lang="en-US" altLang="ja-JP" dirty="0" smtClean="0"/>
              <a:t>{5.8}</a:t>
            </a:r>
            <a:r>
              <a:rPr kumimoji="1" lang="ja-JP" altLang="en-US" dirty="0" smtClean="0"/>
              <a:t>に従ってフィットネス</a:t>
            </a:r>
            <a:r>
              <a:rPr kumimoji="1" lang="en-US" altLang="ja-JP" dirty="0" smtClean="0"/>
              <a:t>Fi</a:t>
            </a:r>
            <a:r>
              <a:rPr kumimoji="1" lang="ja-JP" altLang="en-US" dirty="0" smtClean="0"/>
              <a:t>を割り当てます。</a:t>
            </a:r>
          </a:p>
          <a:p>
            <a:r>
              <a:rPr kumimoji="1" lang="ja-JP" altLang="en-US" dirty="0" smtClean="0"/>
              <a:t>共有フィットネスを</a:t>
            </a:r>
            <a:r>
              <a:rPr kumimoji="1" lang="en-US" altLang="ja-JP" dirty="0" smtClean="0"/>
              <a:t>F</a:t>
            </a:r>
            <a:r>
              <a:rPr kumimoji="1" lang="ja-JP" altLang="en-US" dirty="0" smtClean="0"/>
              <a:t>として計算します。</a:t>
            </a:r>
            <a:endParaRPr kumimoji="1" lang="en-US" altLang="ja-JP" dirty="0" smtClean="0"/>
          </a:p>
          <a:p>
            <a:endParaRPr kumimoji="1" lang="en-US" altLang="ja-JP" dirty="0" smtClean="0"/>
          </a:p>
          <a:p>
            <a:r>
              <a:rPr kumimoji="1" lang="ja-JP" altLang="en-US" sz="1200" b="0" i="0" kern="1200" dirty="0" smtClean="0">
                <a:solidFill>
                  <a:schemeClr val="tx1"/>
                </a:solidFill>
                <a:effectLst/>
                <a:latin typeface="+mn-lt"/>
                <a:ea typeface="+mn-ea"/>
                <a:cs typeface="+mn-cs"/>
              </a:rPr>
              <a:t>すべての集団メンバーに適合度</a:t>
            </a:r>
            <a:r>
              <a:rPr kumimoji="1" lang="en-US" altLang="ja-JP" sz="1200" b="0" i="0" kern="1200" dirty="0" smtClean="0">
                <a:solidFill>
                  <a:schemeClr val="tx1"/>
                </a:solidFill>
                <a:effectLst/>
                <a:latin typeface="+mn-lt"/>
                <a:ea typeface="+mn-ea"/>
                <a:cs typeface="+mn-cs"/>
              </a:rPr>
              <a:t>F '</a:t>
            </a:r>
            <a:r>
              <a:rPr kumimoji="1" lang="ja-JP" altLang="en-US" sz="1200" b="0" i="0" kern="1200" dirty="0" smtClean="0">
                <a:solidFill>
                  <a:schemeClr val="tx1"/>
                </a:solidFill>
                <a:effectLst/>
                <a:latin typeface="+mn-lt"/>
                <a:ea typeface="+mn-ea"/>
                <a:cs typeface="+mn-cs"/>
              </a:rPr>
              <a:t>が割り当てられると、比例選択が適用されて交配プールが作成されます。 </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その後、交叉および突然変異演算子は、</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を表すストリングを含む、文字列全体に適用されます。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6</a:t>
            </a:fld>
            <a:endParaRPr kumimoji="1" lang="ja-JP" altLang="en-US"/>
          </a:p>
        </p:txBody>
      </p:sp>
    </p:spTree>
    <p:extLst>
      <p:ext uri="{BB962C8B-B14F-4D97-AF65-F5344CB8AC3E}">
        <p14:creationId xmlns:p14="http://schemas.microsoft.com/office/powerpoint/2010/main" val="2737853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体重ベースの</a:t>
            </a:r>
            <a:r>
              <a:rPr kumimoji="1" lang="en-US" altLang="ja-JP" dirty="0" smtClean="0"/>
              <a:t>GA</a:t>
            </a:r>
            <a:r>
              <a:rPr kumimoji="1" lang="ja-JP" altLang="en-US" dirty="0" smtClean="0"/>
              <a:t>フィットネス割り当て</a:t>
            </a:r>
            <a:endParaRPr kumimoji="1" lang="en-US" altLang="ja-JP" dirty="0" smtClean="0"/>
          </a:p>
          <a:p>
            <a:endParaRPr kumimoji="1" lang="en-US" altLang="ja-JP" dirty="0" smtClean="0"/>
          </a:p>
          <a:p>
            <a:r>
              <a:rPr kumimoji="1" lang="ja-JP" altLang="en-US" dirty="0" smtClean="0"/>
              <a:t>ステップ</a:t>
            </a:r>
            <a:r>
              <a:rPr kumimoji="1" lang="en-US" altLang="ja-JP" dirty="0" smtClean="0"/>
              <a:t>1</a:t>
            </a:r>
            <a:r>
              <a:rPr kumimoji="1" lang="ja-JP" altLang="en-US" dirty="0" smtClean="0"/>
              <a:t>目的関数</a:t>
            </a:r>
            <a:r>
              <a:rPr kumimoji="1" lang="en-US" altLang="ja-JP" dirty="0" smtClean="0"/>
              <a:t>j</a:t>
            </a:r>
            <a:r>
              <a:rPr kumimoji="1" lang="ja-JP" altLang="en-US" dirty="0" smtClean="0"/>
              <a:t>ごとに、上限と下限を</a:t>
            </a:r>
            <a:r>
              <a:rPr kumimoji="1" lang="en-US" altLang="ja-JP" dirty="0" smtClean="0"/>
              <a:t>AX</a:t>
            </a:r>
            <a:r>
              <a:rPr kumimoji="1" lang="ja-JP" altLang="en-US" dirty="0" smtClean="0"/>
              <a:t>と</a:t>
            </a:r>
            <a:r>
              <a:rPr kumimoji="1" lang="en-US" altLang="ja-JP" dirty="0" smtClean="0"/>
              <a:t>IN</a:t>
            </a:r>
            <a:r>
              <a:rPr kumimoji="1" lang="ja-JP" altLang="en-US" dirty="0" smtClean="0"/>
              <a:t>に設定します</a:t>
            </a:r>
          </a:p>
          <a:p>
            <a:r>
              <a:rPr kumimoji="1" lang="ja-JP" altLang="en-US" dirty="0" smtClean="0"/>
              <a:t>ステップ</a:t>
            </a:r>
            <a:r>
              <a:rPr kumimoji="1" lang="en-US" altLang="ja-JP" dirty="0" smtClean="0"/>
              <a:t>2</a:t>
            </a:r>
            <a:r>
              <a:rPr kumimoji="1" lang="ja-JP" altLang="en-US" dirty="0" smtClean="0"/>
              <a:t>各解</a:t>
            </a:r>
            <a:r>
              <a:rPr kumimoji="1" lang="en-US" altLang="ja-JP" dirty="0" err="1" smtClean="0"/>
              <a:t>i</a:t>
            </a:r>
            <a:r>
              <a:rPr kumimoji="1" lang="en-US" altLang="ja-JP" dirty="0" smtClean="0"/>
              <a:t> = 1,2</a:t>
            </a:r>
            <a:r>
              <a:rPr kumimoji="1" lang="ja-JP" altLang="en-US" dirty="0" err="1" smtClean="0"/>
              <a:t>、</a:t>
            </a:r>
            <a:r>
              <a:rPr kumimoji="1" lang="en-US" altLang="ja-JP" dirty="0" smtClean="0"/>
              <a:t>...</a:t>
            </a:r>
            <a:r>
              <a:rPr kumimoji="1" lang="ja-JP" altLang="en-US" dirty="0" err="1" smtClean="0"/>
              <a:t>、</a:t>
            </a:r>
            <a:r>
              <a:rPr kumimoji="1" lang="en-US" altLang="ja-JP" dirty="0" smtClean="0"/>
              <a:t>N</a:t>
            </a:r>
            <a:r>
              <a:rPr kumimoji="1" lang="ja-JP" altLang="en-US" dirty="0" smtClean="0"/>
              <a:t>について、すべての解</a:t>
            </a:r>
            <a:r>
              <a:rPr kumimoji="1" lang="en-US" altLang="ja-JP" dirty="0" smtClean="0"/>
              <a:t>k = 1,2</a:t>
            </a:r>
            <a:r>
              <a:rPr kumimoji="1" lang="ja-JP" altLang="en-US" dirty="0" err="1" smtClean="0"/>
              <a:t>、</a:t>
            </a:r>
            <a:r>
              <a:rPr kumimoji="1" lang="en-US" altLang="ja-JP" dirty="0" smtClean="0"/>
              <a:t>...</a:t>
            </a:r>
            <a:r>
              <a:rPr kumimoji="1" lang="ja-JP" altLang="en-US" dirty="0" err="1" smtClean="0"/>
              <a:t>、</a:t>
            </a:r>
            <a:r>
              <a:rPr kumimoji="1" lang="en-US" altLang="ja-JP" dirty="0" smtClean="0"/>
              <a:t>N</a:t>
            </a:r>
            <a:r>
              <a:rPr kumimoji="1" lang="ja-JP" altLang="en-US" dirty="0" smtClean="0"/>
              <a:t>との距離</a:t>
            </a:r>
            <a:r>
              <a:rPr kumimoji="1" lang="en-US" altLang="ja-JP" dirty="0" smtClean="0"/>
              <a:t>d</a:t>
            </a:r>
            <a:r>
              <a:rPr kumimoji="1" lang="ja-JP" altLang="en-US" dirty="0" smtClean="0"/>
              <a:t>を計算する。</a:t>
            </a:r>
            <a:endParaRPr kumimoji="1" lang="en-US" altLang="ja-JP" dirty="0" smtClean="0"/>
          </a:p>
          <a:p>
            <a:r>
              <a:rPr kumimoji="1" lang="ja-JP" altLang="en-US" dirty="0" smtClean="0"/>
              <a:t>次に、次のように共有関数の値を計算する。</a:t>
            </a:r>
            <a:endParaRPr kumimoji="1" lang="en-US" altLang="ja-JP" dirty="0" smtClean="0"/>
          </a:p>
          <a:p>
            <a:endParaRPr kumimoji="1" lang="en-US" altLang="ja-JP" dirty="0" smtClean="0"/>
          </a:p>
          <a:p>
            <a:r>
              <a:rPr kumimoji="1" lang="ja-JP" altLang="en-US" dirty="0" smtClean="0"/>
              <a:t>その後、解</a:t>
            </a:r>
            <a:r>
              <a:rPr kumimoji="1" lang="en-US" altLang="ja-JP" dirty="0" err="1" smtClean="0"/>
              <a:t>i</a:t>
            </a:r>
            <a:r>
              <a:rPr kumimoji="1" lang="ja-JP" altLang="en-US" dirty="0" smtClean="0"/>
              <a:t>のニッチ数を</a:t>
            </a:r>
            <a:r>
              <a:rPr kumimoji="1" lang="en-US" altLang="ja-JP" dirty="0" err="1" smtClean="0"/>
              <a:t>nc</a:t>
            </a:r>
            <a:r>
              <a:rPr kumimoji="1" lang="ja-JP" altLang="en-US" dirty="0" smtClean="0"/>
              <a:t>として計算する</a:t>
            </a:r>
            <a:endParaRPr kumimoji="1" lang="en-US" altLang="ja-JP" dirty="0" smtClean="0"/>
          </a:p>
          <a:p>
            <a:r>
              <a:rPr kumimoji="1" lang="ja-JP" altLang="en-US" dirty="0" smtClean="0"/>
              <a:t>ステップ</a:t>
            </a:r>
            <a:r>
              <a:rPr kumimoji="1" lang="en-US" altLang="ja-JP" dirty="0" smtClean="0"/>
              <a:t>3</a:t>
            </a:r>
            <a:r>
              <a:rPr kumimoji="1" lang="ja-JP" altLang="en-US" dirty="0" smtClean="0"/>
              <a:t>各解</a:t>
            </a:r>
            <a:r>
              <a:rPr kumimoji="1" lang="en-US" altLang="ja-JP" dirty="0" err="1" smtClean="0"/>
              <a:t>i</a:t>
            </a:r>
            <a:r>
              <a:rPr kumimoji="1" lang="en-US" altLang="ja-JP" dirty="0" smtClean="0"/>
              <a:t> = 1,2</a:t>
            </a:r>
            <a:r>
              <a:rPr kumimoji="1" lang="ja-JP" altLang="en-US" dirty="0" err="1" smtClean="0"/>
              <a:t>、</a:t>
            </a:r>
            <a:r>
              <a:rPr kumimoji="1" lang="en-US" altLang="ja-JP" dirty="0" smtClean="0"/>
              <a:t>...</a:t>
            </a:r>
            <a:r>
              <a:rPr kumimoji="1" lang="ja-JP" altLang="en-US" dirty="0" err="1" smtClean="0"/>
              <a:t>、</a:t>
            </a:r>
            <a:r>
              <a:rPr kumimoji="1" lang="en-US" altLang="ja-JP" dirty="0" smtClean="0"/>
              <a:t>N</a:t>
            </a:r>
            <a:r>
              <a:rPr kumimoji="1" lang="ja-JP" altLang="en-US" dirty="0" smtClean="0"/>
              <a:t>について、以下の全手順に従う。</a:t>
            </a:r>
          </a:p>
          <a:p>
            <a:r>
              <a:rPr kumimoji="1" lang="en-US" altLang="ja-JP" dirty="0" smtClean="0"/>
              <a:t>x</a:t>
            </a:r>
            <a:r>
              <a:rPr kumimoji="1" lang="ja-JP" altLang="en-US" dirty="0" smtClean="0"/>
              <a:t>値に対応して、整数変数</a:t>
            </a:r>
            <a:r>
              <a:rPr kumimoji="1" lang="en-US" altLang="ja-JP" dirty="0" smtClean="0"/>
              <a:t>X</a:t>
            </a:r>
            <a:r>
              <a:rPr kumimoji="1" lang="ja-JP" altLang="en-US" dirty="0" smtClean="0"/>
              <a:t>と重みベクトル</a:t>
            </a:r>
            <a:r>
              <a:rPr kumimoji="1" lang="en-US" altLang="ja-JP" dirty="0" smtClean="0"/>
              <a:t>w</a:t>
            </a:r>
            <a:r>
              <a:rPr kumimoji="1" lang="ja-JP" altLang="en-US" dirty="0" smtClean="0"/>
              <a:t>との間のユーザ定義マッピングからの重みベクトル</a:t>
            </a:r>
            <a:r>
              <a:rPr kumimoji="1" lang="en-US" altLang="ja-JP" dirty="0" smtClean="0"/>
              <a:t>w</a:t>
            </a:r>
            <a:r>
              <a:rPr kumimoji="1" lang="ja-JP" altLang="en-US" dirty="0" smtClean="0"/>
              <a:t>を特定する。 方程式</a:t>
            </a:r>
            <a:r>
              <a:rPr kumimoji="1" lang="en-US" altLang="ja-JP" dirty="0" smtClean="0"/>
              <a:t>{5.8}</a:t>
            </a:r>
            <a:r>
              <a:rPr kumimoji="1" lang="ja-JP" altLang="en-US" dirty="0" smtClean="0"/>
              <a:t>に従ってフィットネス</a:t>
            </a:r>
            <a:r>
              <a:rPr kumimoji="1" lang="en-US" altLang="ja-JP" dirty="0" smtClean="0"/>
              <a:t>Fi</a:t>
            </a:r>
            <a:r>
              <a:rPr kumimoji="1" lang="ja-JP" altLang="en-US" dirty="0" smtClean="0"/>
              <a:t>を割り当てます。</a:t>
            </a:r>
          </a:p>
          <a:p>
            <a:r>
              <a:rPr kumimoji="1" lang="ja-JP" altLang="en-US" dirty="0" smtClean="0"/>
              <a:t>共有フィットネスを</a:t>
            </a:r>
            <a:r>
              <a:rPr kumimoji="1" lang="en-US" altLang="ja-JP" dirty="0" smtClean="0"/>
              <a:t>F</a:t>
            </a:r>
            <a:r>
              <a:rPr kumimoji="1" lang="ja-JP" altLang="en-US" dirty="0" smtClean="0"/>
              <a:t>として計算します。</a:t>
            </a:r>
            <a:endParaRPr kumimoji="1" lang="en-US" altLang="ja-JP" dirty="0" smtClean="0"/>
          </a:p>
          <a:p>
            <a:endParaRPr kumimoji="1" lang="en-US" altLang="ja-JP" dirty="0" smtClean="0"/>
          </a:p>
          <a:p>
            <a:r>
              <a:rPr kumimoji="1" lang="ja-JP" altLang="en-US" sz="1200" b="0" i="0" kern="1200" dirty="0" smtClean="0">
                <a:solidFill>
                  <a:schemeClr val="tx1"/>
                </a:solidFill>
                <a:effectLst/>
                <a:latin typeface="+mn-lt"/>
                <a:ea typeface="+mn-ea"/>
                <a:cs typeface="+mn-cs"/>
              </a:rPr>
              <a:t>すべての集団メンバーに適合度</a:t>
            </a:r>
            <a:r>
              <a:rPr kumimoji="1" lang="en-US" altLang="ja-JP" sz="1200" b="0" i="0" kern="1200" dirty="0" smtClean="0">
                <a:solidFill>
                  <a:schemeClr val="tx1"/>
                </a:solidFill>
                <a:effectLst/>
                <a:latin typeface="+mn-lt"/>
                <a:ea typeface="+mn-ea"/>
                <a:cs typeface="+mn-cs"/>
              </a:rPr>
              <a:t>F '</a:t>
            </a:r>
            <a:r>
              <a:rPr kumimoji="1" lang="ja-JP" altLang="en-US" sz="1200" b="0" i="0" kern="1200" dirty="0" smtClean="0">
                <a:solidFill>
                  <a:schemeClr val="tx1"/>
                </a:solidFill>
                <a:effectLst/>
                <a:latin typeface="+mn-lt"/>
                <a:ea typeface="+mn-ea"/>
                <a:cs typeface="+mn-cs"/>
              </a:rPr>
              <a:t>が割り当てられると、比例選択が適用されて交配プールが作成されます。 </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その後、交叉および突然変異演算子は、</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を表すストリングを含む、文字列全体に適用されます。</a:t>
            </a:r>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7</a:t>
            </a:fld>
            <a:endParaRPr kumimoji="1" lang="ja-JP" altLang="en-US"/>
          </a:p>
        </p:txBody>
      </p:sp>
    </p:spTree>
    <p:extLst>
      <p:ext uri="{BB962C8B-B14F-4D97-AF65-F5344CB8AC3E}">
        <p14:creationId xmlns:p14="http://schemas.microsoft.com/office/powerpoint/2010/main" val="1764786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b="0" i="0" kern="1200" dirty="0" smtClean="0">
                <a:solidFill>
                  <a:schemeClr val="tx1"/>
                </a:solidFill>
                <a:effectLst/>
                <a:latin typeface="+mn-lt"/>
                <a:ea typeface="+mn-ea"/>
                <a:cs typeface="+mn-cs"/>
              </a:rPr>
              <a:t>WBGA</a:t>
            </a:r>
            <a:r>
              <a:rPr kumimoji="1" lang="ja-JP" altLang="en-US" sz="1200" b="0" i="0" kern="1200" dirty="0" smtClean="0">
                <a:solidFill>
                  <a:schemeClr val="tx1"/>
                </a:solidFill>
                <a:effectLst/>
                <a:latin typeface="+mn-lt"/>
                <a:ea typeface="+mn-ea"/>
                <a:cs typeface="+mn-cs"/>
              </a:rPr>
              <a:t>は、最大化問題を解決するのに理想的な比例選択演算子を使用します。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したがって、</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目的の最適化問題</a:t>
            </a:r>
            <a:r>
              <a:rPr kumimoji="1" lang="en-US" altLang="ja-JP" sz="1200" b="0" i="0" kern="1200" dirty="0" smtClean="0">
                <a:solidFill>
                  <a:schemeClr val="tx1"/>
                </a:solidFill>
                <a:effectLst/>
                <a:latin typeface="+mn-lt"/>
                <a:ea typeface="+mn-ea"/>
                <a:cs typeface="+mn-cs"/>
              </a:rPr>
              <a:t>Max-Ex</a:t>
            </a:r>
            <a:r>
              <a:rPr kumimoji="1" lang="ja-JP" altLang="en-US" sz="1200" b="0" i="0" kern="1200" dirty="0" smtClean="0">
                <a:solidFill>
                  <a:schemeClr val="tx1"/>
                </a:solidFill>
                <a:effectLst/>
                <a:latin typeface="+mn-lt"/>
                <a:ea typeface="+mn-ea"/>
                <a:cs typeface="+mn-cs"/>
              </a:rPr>
              <a:t>を選択して、適応度割り当て手順を説明します。 我々は、</a:t>
            </a:r>
            <a:r>
              <a:rPr kumimoji="1" lang="en-US" altLang="ja-JP" sz="1200" b="0" i="0" kern="1200" dirty="0" smtClean="0">
                <a:solidFill>
                  <a:schemeClr val="tx1"/>
                </a:solidFill>
                <a:effectLst/>
                <a:latin typeface="+mn-lt"/>
                <a:ea typeface="+mn-ea"/>
                <a:cs typeface="+mn-cs"/>
              </a:rPr>
              <a:t>VEGA</a:t>
            </a:r>
            <a:r>
              <a:rPr kumimoji="1" lang="ja-JP" altLang="en-US" sz="1200" b="0" i="0" kern="1200" dirty="0" smtClean="0">
                <a:solidFill>
                  <a:schemeClr val="tx1"/>
                </a:solidFill>
                <a:effectLst/>
                <a:latin typeface="+mn-lt"/>
                <a:ea typeface="+mn-ea"/>
                <a:cs typeface="+mn-cs"/>
              </a:rPr>
              <a:t>で使用されているように</a:t>
            </a:r>
            <a:r>
              <a:rPr kumimoji="1" lang="en-US" altLang="ja-JP" sz="1200" b="0" i="0" kern="1200" dirty="0" smtClean="0">
                <a:solidFill>
                  <a:schemeClr val="tx1"/>
                </a:solidFill>
                <a:effectLst/>
                <a:latin typeface="+mn-lt"/>
                <a:ea typeface="+mn-ea"/>
                <a:cs typeface="+mn-cs"/>
              </a:rPr>
              <a:t>6</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解の集合を使用するが、第</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の整数変数</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を含む。</a:t>
            </a:r>
            <a:br>
              <a:rPr kumimoji="1" lang="ja-JP" altLang="en-US" sz="1200" b="0" i="0" kern="1200" dirty="0" smtClean="0">
                <a:solidFill>
                  <a:schemeClr val="tx1"/>
                </a:solidFill>
                <a:effectLst/>
                <a:latin typeface="+mn-lt"/>
                <a:ea typeface="+mn-ea"/>
                <a:cs typeface="+mn-cs"/>
              </a:rPr>
            </a:b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と対応する</a:t>
            </a:r>
            <a:r>
              <a:rPr kumimoji="1" lang="en-US" altLang="ja-JP" sz="1200" b="0" i="0" kern="1200" dirty="0" smtClean="0">
                <a:solidFill>
                  <a:schemeClr val="tx1"/>
                </a:solidFill>
                <a:effectLst/>
                <a:latin typeface="+mn-lt"/>
                <a:ea typeface="+mn-ea"/>
                <a:cs typeface="+mn-cs"/>
              </a:rPr>
              <a:t>5</a:t>
            </a:r>
            <a:r>
              <a:rPr kumimoji="1" lang="ja-JP" altLang="en-US" sz="1200" b="0" i="0" kern="1200" dirty="0" err="1" smtClean="0">
                <a:solidFill>
                  <a:schemeClr val="tx1"/>
                </a:solidFill>
                <a:effectLst/>
                <a:latin typeface="+mn-lt"/>
                <a:ea typeface="+mn-ea"/>
                <a:cs typeface="+mn-cs"/>
              </a:rPr>
              <a:t>つの</a:t>
            </a:r>
            <a:r>
              <a:rPr kumimoji="1" lang="ja-JP" altLang="en-US" sz="1200" b="0" i="0" kern="1200" dirty="0" smtClean="0">
                <a:solidFill>
                  <a:schemeClr val="tx1"/>
                </a:solidFill>
                <a:effectLst/>
                <a:latin typeface="+mn-lt"/>
                <a:ea typeface="+mn-ea"/>
                <a:cs typeface="+mn-cs"/>
              </a:rPr>
              <a:t>重みベクトルとの間の以下のマッピングが使用される。</a:t>
            </a:r>
          </a:p>
          <a:p>
            <a:endParaRPr kumimoji="1" lang="en-US" altLang="ja-JP" dirty="0" smtClean="0"/>
          </a:p>
          <a:p>
            <a:r>
              <a:rPr kumimoji="1" lang="ja-JP" altLang="en-US" sz="1200" b="0" i="0" kern="1200" dirty="0" smtClean="0">
                <a:solidFill>
                  <a:schemeClr val="tx1"/>
                </a:solidFill>
                <a:effectLst/>
                <a:latin typeface="+mn-lt"/>
                <a:ea typeface="+mn-ea"/>
                <a:cs typeface="+mn-cs"/>
              </a:rPr>
              <a:t>したがって、</a:t>
            </a:r>
            <a:r>
              <a:rPr kumimoji="1" lang="en-US" altLang="ja-JP" sz="1200" b="0" i="0" kern="1200" dirty="0" smtClean="0">
                <a:solidFill>
                  <a:schemeClr val="tx1"/>
                </a:solidFill>
                <a:effectLst/>
                <a:latin typeface="+mn-lt"/>
                <a:ea typeface="+mn-ea"/>
                <a:cs typeface="+mn-cs"/>
              </a:rPr>
              <a:t>1〜5</a:t>
            </a:r>
            <a:r>
              <a:rPr kumimoji="1" lang="ja-JP" altLang="en-US" sz="1200" b="0" i="0" kern="1200" dirty="0" smtClean="0">
                <a:solidFill>
                  <a:schemeClr val="tx1"/>
                </a:solidFill>
                <a:effectLst/>
                <a:latin typeface="+mn-lt"/>
                <a:ea typeface="+mn-ea"/>
                <a:cs typeface="+mn-cs"/>
              </a:rPr>
              <a:t>の間の追加の整数値は、各解を伴います。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この値は、目的関数が特定の解に対して重み付けされる重みベクトル（上の表から）を示唆しています。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次に、上で概説したように、</a:t>
            </a:r>
            <a:r>
              <a:rPr kumimoji="1" lang="en-US" altLang="ja-JP" sz="1200" b="0" i="0" kern="1200" dirty="0" smtClean="0">
                <a:solidFill>
                  <a:schemeClr val="tx1"/>
                </a:solidFill>
                <a:effectLst/>
                <a:latin typeface="+mn-lt"/>
                <a:ea typeface="+mn-ea"/>
                <a:cs typeface="+mn-cs"/>
              </a:rPr>
              <a:t>WBGA</a:t>
            </a:r>
            <a:r>
              <a:rPr kumimoji="1" lang="ja-JP" altLang="en-US" sz="1200" b="0" i="0" kern="1200" dirty="0" err="1" smtClean="0">
                <a:solidFill>
                  <a:schemeClr val="tx1"/>
                </a:solidFill>
                <a:effectLst/>
                <a:latin typeface="+mn-lt"/>
                <a:ea typeface="+mn-ea"/>
                <a:cs typeface="+mn-cs"/>
              </a:rPr>
              <a:t>の評</a:t>
            </a:r>
            <a:r>
              <a:rPr kumimoji="1" lang="ja-JP" altLang="en-US" sz="1200" b="0" i="0" kern="1200" dirty="0" smtClean="0">
                <a:solidFill>
                  <a:schemeClr val="tx1"/>
                </a:solidFill>
                <a:effectLst/>
                <a:latin typeface="+mn-lt"/>
                <a:ea typeface="+mn-ea"/>
                <a:cs typeface="+mn-cs"/>
              </a:rPr>
              <a:t>価値割り当て手順のステップバイステップ手順に従います。</a:t>
            </a:r>
          </a:p>
          <a:p>
            <a:endParaRPr kumimoji="1" lang="en-US" altLang="ja-JP" dirty="0" smtClean="0"/>
          </a:p>
          <a:p>
            <a:r>
              <a:rPr kumimoji="1" lang="ja-JP" altLang="en-US" dirty="0" smtClean="0"/>
              <a:t>ステップ</a:t>
            </a:r>
            <a:r>
              <a:rPr kumimoji="1" lang="en-US" altLang="ja-JP" dirty="0" smtClean="0"/>
              <a:t>1</a:t>
            </a:r>
            <a:r>
              <a:rPr kumimoji="1" lang="ja-JP" altLang="en-US" dirty="0" smtClean="0"/>
              <a:t>上限と下限のパラメータ値を観測することによって、</a:t>
            </a:r>
            <a:r>
              <a:rPr kumimoji="1" lang="en-US" altLang="ja-JP" dirty="0" smtClean="0"/>
              <a:t>f</a:t>
            </a:r>
            <a:r>
              <a:rPr kumimoji="1" lang="ja-JP" altLang="en-US" dirty="0" smtClean="0"/>
              <a:t>を設定します。</a:t>
            </a:r>
            <a:endParaRPr kumimoji="1" lang="en-US" altLang="ja-JP" dirty="0" smtClean="0"/>
          </a:p>
          <a:p>
            <a:r>
              <a:rPr kumimoji="1" lang="ja-JP" altLang="en-US" dirty="0" smtClean="0"/>
              <a:t>ステップ</a:t>
            </a:r>
            <a:r>
              <a:rPr kumimoji="1" lang="en-US" altLang="ja-JP" dirty="0" smtClean="0"/>
              <a:t>2</a:t>
            </a:r>
            <a:r>
              <a:rPr kumimoji="1" lang="ja-JP" altLang="en-US" dirty="0" smtClean="0"/>
              <a:t>ここで、</a:t>
            </a:r>
            <a:r>
              <a:rPr kumimoji="1" lang="en-US" altLang="ja-JP" dirty="0" err="1" smtClean="0"/>
              <a:t>xw</a:t>
            </a:r>
            <a:r>
              <a:rPr kumimoji="1" lang="ja-JP" altLang="en-US" dirty="0" smtClean="0"/>
              <a:t>変数のみを使用して、</a:t>
            </a:r>
            <a:r>
              <a:rPr kumimoji="1" lang="en-US" altLang="ja-JP" dirty="0" smtClean="0"/>
              <a:t>6</a:t>
            </a:r>
            <a:r>
              <a:rPr kumimoji="1" lang="ja-JP" altLang="en-US" dirty="0" err="1" smtClean="0"/>
              <a:t>つの</a:t>
            </a:r>
            <a:r>
              <a:rPr kumimoji="1" lang="ja-JP" altLang="en-US" dirty="0" smtClean="0"/>
              <a:t>各ソリューションのニッチ数を計算します（表</a:t>
            </a:r>
            <a:r>
              <a:rPr kumimoji="1" lang="en-US" altLang="ja-JP" dirty="0" smtClean="0"/>
              <a:t>14</a:t>
            </a:r>
            <a:r>
              <a:rPr kumimoji="1" lang="ja-JP" altLang="en-US" dirty="0" smtClean="0"/>
              <a:t>）。</a:t>
            </a:r>
          </a:p>
          <a:p>
            <a:r>
              <a:rPr kumimoji="1" lang="ja-JP" altLang="en-US" dirty="0" smtClean="0"/>
              <a:t>最初に距離値を計算します。</a:t>
            </a:r>
          </a:p>
          <a:p>
            <a:endParaRPr kumimoji="1" lang="ja-JP" altLang="en-US" dirty="0" smtClean="0"/>
          </a:p>
          <a:p>
            <a:r>
              <a:rPr kumimoji="1" lang="en-US" altLang="ja-JP" dirty="0" smtClean="0"/>
              <a:t>sig = 1</a:t>
            </a:r>
            <a:r>
              <a:rPr kumimoji="1" lang="ja-JP" altLang="en-US" dirty="0" smtClean="0"/>
              <a:t>を使用し、次のように共有関数の値を計算します。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8</a:t>
            </a:fld>
            <a:endParaRPr kumimoji="1" lang="ja-JP" altLang="en-US"/>
          </a:p>
        </p:txBody>
      </p:sp>
    </p:spTree>
    <p:extLst>
      <p:ext uri="{BB962C8B-B14F-4D97-AF65-F5344CB8AC3E}">
        <p14:creationId xmlns:p14="http://schemas.microsoft.com/office/powerpoint/2010/main" val="3278189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第</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の解のニッチ・カウントは、上記の共用関数値の合計、すなわち</a:t>
            </a:r>
            <a:r>
              <a:rPr kumimoji="1" lang="en-US" altLang="ja-JP" sz="1200" b="0" i="0" kern="1200" dirty="0" smtClean="0">
                <a:solidFill>
                  <a:schemeClr val="tx1"/>
                </a:solidFill>
                <a:effectLst/>
                <a:latin typeface="+mn-lt"/>
                <a:ea typeface="+mn-ea"/>
                <a:cs typeface="+mn-cs"/>
              </a:rPr>
              <a:t>nc1 = 2</a:t>
            </a:r>
            <a:r>
              <a:rPr kumimoji="1" lang="ja-JP" altLang="en-US" sz="1200" b="0" i="0" kern="1200" dirty="0" smtClean="0">
                <a:solidFill>
                  <a:schemeClr val="tx1"/>
                </a:solidFill>
                <a:effectLst/>
                <a:latin typeface="+mn-lt"/>
                <a:ea typeface="+mn-ea"/>
                <a:cs typeface="+mn-cs"/>
              </a:rPr>
              <a:t>である。同様に、他の解のニッチ・カウントは以下のようになる。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ステップ</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各ソリューションにフィッティングを割り当てます。</a:t>
            </a:r>
          </a:p>
          <a:p>
            <a:r>
              <a:rPr kumimoji="1" lang="ja-JP" altLang="en-US" sz="1200" b="0" i="0" kern="1200" dirty="0" smtClean="0">
                <a:solidFill>
                  <a:schemeClr val="tx1"/>
                </a:solidFill>
                <a:effectLst/>
                <a:latin typeface="+mn-lt"/>
                <a:ea typeface="+mn-ea"/>
                <a:cs typeface="+mn-cs"/>
              </a:rPr>
              <a:t>まず最初の解の適合度を計算します。</a:t>
            </a:r>
          </a:p>
          <a:p>
            <a:r>
              <a:rPr kumimoji="1" lang="ja-JP" altLang="en-US" sz="1200" b="0" i="0" kern="1200" dirty="0" smtClean="0">
                <a:solidFill>
                  <a:schemeClr val="tx1"/>
                </a:solidFill>
                <a:effectLst/>
                <a:latin typeface="+mn-lt"/>
                <a:ea typeface="+mn-ea"/>
                <a:cs typeface="+mn-cs"/>
              </a:rPr>
              <a:t>変数</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は、このソリューションの値</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をとります。</a:t>
            </a:r>
          </a:p>
          <a:p>
            <a:r>
              <a:rPr kumimoji="1" lang="ja-JP" altLang="en-US" sz="1200" b="0" i="0" kern="1200" dirty="0" smtClean="0">
                <a:solidFill>
                  <a:schemeClr val="tx1"/>
                </a:solidFill>
                <a:effectLst/>
                <a:latin typeface="+mn-lt"/>
                <a:ea typeface="+mn-ea"/>
                <a:cs typeface="+mn-cs"/>
              </a:rPr>
              <a:t>上の表からのマッピングに関して、対応する重みベクトルが（</a:t>
            </a:r>
            <a:r>
              <a:rPr kumimoji="1" lang="en-US" altLang="ja-JP" sz="1200" b="0" i="0" kern="1200" dirty="0" smtClean="0">
                <a:solidFill>
                  <a:schemeClr val="tx1"/>
                </a:solidFill>
                <a:effectLst/>
                <a:latin typeface="+mn-lt"/>
                <a:ea typeface="+mn-ea"/>
                <a:cs typeface="+mn-cs"/>
              </a:rPr>
              <a:t>w 1 l</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w 1 l</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T =</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0.3,0.7</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T</a:t>
            </a:r>
            <a:r>
              <a:rPr kumimoji="1" lang="ja-JP" altLang="en-US" sz="1200" b="0" i="0" kern="1200" dirty="0" smtClean="0">
                <a:solidFill>
                  <a:schemeClr val="tx1"/>
                </a:solidFill>
                <a:effectLst/>
                <a:latin typeface="+mn-lt"/>
                <a:ea typeface="+mn-ea"/>
                <a:cs typeface="+mn-cs"/>
              </a:rPr>
              <a:t>であることが観察される。 このように、</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この解の共有適合度は</a:t>
            </a:r>
            <a:r>
              <a:rPr kumimoji="1" lang="en-US" altLang="ja-JP" sz="1200" b="0" i="0" kern="1200" dirty="0" smtClean="0">
                <a:solidFill>
                  <a:schemeClr val="tx1"/>
                </a:solidFill>
                <a:effectLst/>
                <a:latin typeface="+mn-lt"/>
                <a:ea typeface="+mn-ea"/>
                <a:cs typeface="+mn-cs"/>
              </a:rPr>
              <a:t>F</a:t>
            </a:r>
            <a:r>
              <a:rPr kumimoji="1" lang="ja-JP" altLang="en-US" sz="1200" b="0" i="0" kern="1200" dirty="0" smtClean="0">
                <a:solidFill>
                  <a:schemeClr val="tx1"/>
                </a:solidFill>
                <a:effectLst/>
                <a:latin typeface="+mn-lt"/>
                <a:ea typeface="+mn-ea"/>
                <a:cs typeface="+mn-cs"/>
              </a:rPr>
              <a:t>である。 </a:t>
            </a:r>
            <a:r>
              <a:rPr kumimoji="1" lang="en-US" altLang="ja-JP" sz="1200" b="0" i="0" kern="1200" dirty="0" smtClean="0">
                <a:solidFill>
                  <a:schemeClr val="tx1"/>
                </a:solidFill>
                <a:effectLst/>
                <a:latin typeface="+mn-lt"/>
                <a:ea typeface="+mn-ea"/>
                <a:cs typeface="+mn-cs"/>
              </a:rPr>
              <a:t>= F1 / </a:t>
            </a:r>
            <a:r>
              <a:rPr kumimoji="1" lang="en-US" altLang="ja-JP" sz="1200" b="0" i="0" kern="1200" dirty="0" err="1" smtClean="0">
                <a:solidFill>
                  <a:schemeClr val="tx1"/>
                </a:solidFill>
                <a:effectLst/>
                <a:latin typeface="+mn-lt"/>
                <a:ea typeface="+mn-ea"/>
                <a:cs typeface="+mn-cs"/>
              </a:rPr>
              <a:t>nc</a:t>
            </a:r>
            <a:r>
              <a:rPr kumimoji="1" lang="en-US" altLang="ja-JP" sz="1200" b="0" i="0" kern="1200" dirty="0" smtClean="0">
                <a:solidFill>
                  <a:schemeClr val="tx1"/>
                </a:solidFill>
                <a:effectLst/>
                <a:latin typeface="+mn-lt"/>
                <a:ea typeface="+mn-ea"/>
                <a:cs typeface="+mn-cs"/>
              </a:rPr>
              <a:t> 1</a:t>
            </a:r>
            <a:br>
              <a:rPr kumimoji="1" lang="en-US" altLang="ja-JP" sz="1200" b="0" i="0" kern="1200" dirty="0" smtClean="0">
                <a:solidFill>
                  <a:schemeClr val="tx1"/>
                </a:solidFill>
                <a:effectLst/>
                <a:latin typeface="+mn-lt"/>
                <a:ea typeface="+mn-ea"/>
                <a:cs typeface="+mn-cs"/>
              </a:rPr>
            </a:br>
            <a:r>
              <a:rPr kumimoji="1" lang="en-US" altLang="ja-JP" sz="1200" b="0" i="0" kern="1200" dirty="0" smtClean="0">
                <a:solidFill>
                  <a:schemeClr val="tx1"/>
                </a:solidFill>
                <a:effectLst/>
                <a:latin typeface="+mn-lt"/>
                <a:ea typeface="+mn-ea"/>
                <a:cs typeface="+mn-cs"/>
              </a:rPr>
              <a:t>= 0.869 / 2 = 0.435</a:t>
            </a:r>
            <a:r>
              <a:rPr kumimoji="1" lang="ja-JP" altLang="en-US" sz="1200" b="0" i="0" kern="1200" dirty="0" smtClean="0">
                <a:solidFill>
                  <a:schemeClr val="tx1"/>
                </a:solidFill>
                <a:effectLst/>
                <a:latin typeface="+mn-lt"/>
                <a:ea typeface="+mn-ea"/>
                <a:cs typeface="+mn-cs"/>
              </a:rPr>
              <a:t>となる。</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同様に、他の解の適合度を次のように計算します。</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対応する共有された適合値は以下のとおりです。</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これらの値を表</a:t>
            </a:r>
            <a:r>
              <a:rPr kumimoji="1" lang="en-US" altLang="ja-JP" sz="1200" b="0" i="0" kern="1200" dirty="0" smtClean="0">
                <a:solidFill>
                  <a:schemeClr val="tx1"/>
                </a:solidFill>
                <a:effectLst/>
                <a:latin typeface="+mn-lt"/>
                <a:ea typeface="+mn-ea"/>
                <a:cs typeface="+mn-cs"/>
              </a:rPr>
              <a:t>14</a:t>
            </a:r>
            <a:r>
              <a:rPr kumimoji="1" lang="ja-JP" altLang="en-US" sz="1200" b="0" i="0" kern="1200" dirty="0" smtClean="0">
                <a:solidFill>
                  <a:schemeClr val="tx1"/>
                </a:solidFill>
                <a:effectLst/>
                <a:latin typeface="+mn-lt"/>
                <a:ea typeface="+mn-ea"/>
                <a:cs typeface="+mn-cs"/>
              </a:rPr>
              <a:t>に示す。</a:t>
            </a:r>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9</a:t>
            </a:fld>
            <a:endParaRPr kumimoji="1" lang="ja-JP" altLang="en-US"/>
          </a:p>
        </p:txBody>
      </p:sp>
    </p:spTree>
    <p:extLst>
      <p:ext uri="{BB962C8B-B14F-4D97-AF65-F5344CB8AC3E}">
        <p14:creationId xmlns:p14="http://schemas.microsoft.com/office/powerpoint/2010/main" val="1909289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これらの値を表</a:t>
            </a:r>
            <a:r>
              <a:rPr kumimoji="1" lang="en-US" altLang="ja-JP" sz="1200" b="0" i="0" kern="1200" dirty="0" smtClean="0">
                <a:solidFill>
                  <a:schemeClr val="tx1"/>
                </a:solidFill>
                <a:effectLst/>
                <a:latin typeface="+mn-lt"/>
                <a:ea typeface="+mn-ea"/>
                <a:cs typeface="+mn-cs"/>
              </a:rPr>
              <a:t>14</a:t>
            </a:r>
            <a:r>
              <a:rPr kumimoji="1" lang="ja-JP" altLang="en-US" sz="1200" b="0" i="0" kern="1200" dirty="0" smtClean="0">
                <a:solidFill>
                  <a:schemeClr val="tx1"/>
                </a:solidFill>
                <a:effectLst/>
                <a:latin typeface="+mn-lt"/>
                <a:ea typeface="+mn-ea"/>
                <a:cs typeface="+mn-cs"/>
              </a:rPr>
              <a:t>に示す。</a:t>
            </a:r>
          </a:p>
          <a:p>
            <a:r>
              <a:rPr kumimoji="1" lang="ja-JP" altLang="en-US" sz="1200" b="0" i="0" kern="1200" dirty="0" smtClean="0">
                <a:solidFill>
                  <a:schemeClr val="tx1"/>
                </a:solidFill>
                <a:effectLst/>
                <a:latin typeface="+mn-lt"/>
                <a:ea typeface="+mn-ea"/>
                <a:cs typeface="+mn-cs"/>
              </a:rPr>
              <a:t>図</a:t>
            </a:r>
            <a:r>
              <a:rPr kumimoji="1" lang="en-US" altLang="ja-JP" sz="1200" b="0" i="0" kern="1200" dirty="0" smtClean="0">
                <a:solidFill>
                  <a:schemeClr val="tx1"/>
                </a:solidFill>
                <a:effectLst/>
                <a:latin typeface="+mn-lt"/>
                <a:ea typeface="+mn-ea"/>
                <a:cs typeface="+mn-cs"/>
              </a:rPr>
              <a:t>101</a:t>
            </a:r>
            <a:r>
              <a:rPr kumimoji="1" lang="ja-JP" altLang="en-US" sz="1200" b="0" i="0" kern="1200" dirty="0" smtClean="0">
                <a:solidFill>
                  <a:schemeClr val="tx1"/>
                </a:solidFill>
                <a:effectLst/>
                <a:latin typeface="+mn-lt"/>
                <a:ea typeface="+mn-ea"/>
                <a:cs typeface="+mn-cs"/>
              </a:rPr>
              <a:t>に、解とその等高線を示します。</a:t>
            </a:r>
          </a:p>
          <a:p>
            <a:r>
              <a:rPr kumimoji="1" lang="ja-JP" altLang="en-US" sz="1200" b="0" i="0" kern="1200" dirty="0" smtClean="0">
                <a:solidFill>
                  <a:schemeClr val="tx1"/>
                </a:solidFill>
                <a:effectLst/>
                <a:latin typeface="+mn-lt"/>
                <a:ea typeface="+mn-ea"/>
                <a:cs typeface="+mn-cs"/>
              </a:rPr>
              <a:t>表</a:t>
            </a:r>
            <a:r>
              <a:rPr kumimoji="1" lang="en-US" altLang="ja-JP" sz="1200" b="0" i="0" kern="1200" dirty="0" smtClean="0">
                <a:solidFill>
                  <a:schemeClr val="tx1"/>
                </a:solidFill>
                <a:effectLst/>
                <a:latin typeface="+mn-lt"/>
                <a:ea typeface="+mn-ea"/>
                <a:cs typeface="+mn-cs"/>
              </a:rPr>
              <a:t>14</a:t>
            </a:r>
            <a:r>
              <a:rPr kumimoji="1" lang="ja-JP" altLang="en-US" sz="1200" b="0" i="0" kern="1200" dirty="0" smtClean="0">
                <a:solidFill>
                  <a:schemeClr val="tx1"/>
                </a:solidFill>
                <a:effectLst/>
                <a:latin typeface="+mn-lt"/>
                <a:ea typeface="+mn-ea"/>
                <a:cs typeface="+mn-cs"/>
              </a:rPr>
              <a:t>の列</a:t>
            </a:r>
            <a:r>
              <a:rPr kumimoji="1" lang="en-US" altLang="ja-JP" sz="1200" b="0" i="0" kern="1200" dirty="0" smtClean="0">
                <a:solidFill>
                  <a:schemeClr val="tx1"/>
                </a:solidFill>
                <a:effectLst/>
                <a:latin typeface="+mn-lt"/>
                <a:ea typeface="+mn-ea"/>
                <a:cs typeface="+mn-cs"/>
              </a:rPr>
              <a:t>8</a:t>
            </a:r>
            <a:r>
              <a:rPr kumimoji="1" lang="ja-JP" altLang="en-US" sz="1200" b="0" i="0" kern="1200" dirty="0" smtClean="0">
                <a:solidFill>
                  <a:schemeClr val="tx1"/>
                </a:solidFill>
                <a:effectLst/>
                <a:latin typeface="+mn-lt"/>
                <a:ea typeface="+mn-ea"/>
                <a:cs typeface="+mn-cs"/>
              </a:rPr>
              <a:t>は、解</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が最も重み付けされた適合度を有するが、最高の共用適合度を有さないことを明らかにする。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選択操作の間、異なる重みベクトルを有する解の比較はあまり意味がなく、許されてはならない。</a:t>
            </a:r>
          </a:p>
          <a:p>
            <a:r>
              <a:rPr kumimoji="1" lang="ja-JP" altLang="en-US" sz="1200" b="0" i="0" kern="1200" dirty="0" smtClean="0">
                <a:solidFill>
                  <a:schemeClr val="tx1"/>
                </a:solidFill>
                <a:effectLst/>
                <a:latin typeface="+mn-lt"/>
                <a:ea typeface="+mn-ea"/>
                <a:cs typeface="+mn-cs"/>
              </a:rPr>
              <a:t>例えば、ソリューション</a:t>
            </a:r>
            <a:r>
              <a:rPr kumimoji="1" lang="en-US" altLang="ja-JP" sz="1200" b="0" i="0" kern="1200" dirty="0" smtClean="0">
                <a:solidFill>
                  <a:schemeClr val="tx1"/>
                </a:solidFill>
                <a:effectLst/>
                <a:latin typeface="+mn-lt"/>
                <a:ea typeface="+mn-ea"/>
                <a:cs typeface="+mn-cs"/>
              </a:rPr>
              <a:t>1</a:t>
            </a:r>
            <a:r>
              <a:rPr kumimoji="1" lang="ja-JP" altLang="en-US" sz="1200" b="0" i="0" kern="1200" dirty="0" err="1" smtClean="0">
                <a:solidFill>
                  <a:schemeClr val="tx1"/>
                </a:solidFill>
                <a:effectLst/>
                <a:latin typeface="+mn-lt"/>
                <a:ea typeface="+mn-ea"/>
                <a:cs typeface="+mn-cs"/>
              </a:rPr>
              <a:t>は第</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の重みベクトル（</a:t>
            </a:r>
            <a:r>
              <a:rPr kumimoji="1" lang="en-US" altLang="ja-JP" sz="1200" b="0" i="0" kern="1200" dirty="0" smtClean="0">
                <a:solidFill>
                  <a:schemeClr val="tx1"/>
                </a:solidFill>
                <a:effectLst/>
                <a:latin typeface="+mn-lt"/>
                <a:ea typeface="+mn-ea"/>
                <a:cs typeface="+mn-cs"/>
              </a:rPr>
              <a:t>f2</a:t>
            </a:r>
            <a:r>
              <a:rPr kumimoji="1" lang="ja-JP" altLang="en-US" sz="1200" b="0" i="0" kern="1200" dirty="0" smtClean="0">
                <a:solidFill>
                  <a:schemeClr val="tx1"/>
                </a:solidFill>
                <a:effectLst/>
                <a:latin typeface="+mn-lt"/>
                <a:ea typeface="+mn-ea"/>
                <a:cs typeface="+mn-cs"/>
              </a:rPr>
              <a:t>を強調する）で評価され、ソリューション</a:t>
            </a:r>
            <a:r>
              <a:rPr kumimoji="1" lang="en-US" altLang="ja-JP" sz="1200" b="0" i="0" kern="1200" dirty="0" smtClean="0">
                <a:solidFill>
                  <a:schemeClr val="tx1"/>
                </a:solidFill>
                <a:effectLst/>
                <a:latin typeface="+mn-lt"/>
                <a:ea typeface="+mn-ea"/>
                <a:cs typeface="+mn-cs"/>
              </a:rPr>
              <a:t>2</a:t>
            </a:r>
            <a:r>
              <a:rPr kumimoji="1" lang="ja-JP" altLang="en-US" sz="1200" b="0" i="0" kern="1200" dirty="0" err="1" smtClean="0">
                <a:solidFill>
                  <a:schemeClr val="tx1"/>
                </a:solidFill>
                <a:effectLst/>
                <a:latin typeface="+mn-lt"/>
                <a:ea typeface="+mn-ea"/>
                <a:cs typeface="+mn-cs"/>
              </a:rPr>
              <a:t>は第</a:t>
            </a:r>
            <a:r>
              <a:rPr kumimoji="1" lang="en-US" altLang="ja-JP" sz="1200" b="0" i="0" kern="1200" dirty="0" smtClean="0">
                <a:solidFill>
                  <a:schemeClr val="tx1"/>
                </a:solidFill>
                <a:effectLst/>
                <a:latin typeface="+mn-lt"/>
                <a:ea typeface="+mn-ea"/>
                <a:cs typeface="+mn-cs"/>
              </a:rPr>
              <a:t>5</a:t>
            </a:r>
            <a:r>
              <a:rPr kumimoji="1" lang="ja-JP" altLang="en-US" sz="1200" b="0" i="0" kern="1200" dirty="0" smtClean="0">
                <a:solidFill>
                  <a:schemeClr val="tx1"/>
                </a:solidFill>
                <a:effectLst/>
                <a:latin typeface="+mn-lt"/>
                <a:ea typeface="+mn-ea"/>
                <a:cs typeface="+mn-cs"/>
              </a:rPr>
              <a:t>の重みベクトル（</a:t>
            </a:r>
            <a:r>
              <a:rPr kumimoji="1" lang="en-US" altLang="ja-JP" sz="1200" b="0" i="0" kern="1200" dirty="0" smtClean="0">
                <a:solidFill>
                  <a:schemeClr val="tx1"/>
                </a:solidFill>
                <a:effectLst/>
                <a:latin typeface="+mn-lt"/>
                <a:ea typeface="+mn-ea"/>
                <a:cs typeface="+mn-cs"/>
              </a:rPr>
              <a:t>f1</a:t>
            </a:r>
            <a:r>
              <a:rPr kumimoji="1" lang="ja-JP" altLang="en-US" sz="1200" b="0" i="0" kern="1200" dirty="0" smtClean="0">
                <a:solidFill>
                  <a:schemeClr val="tx1"/>
                </a:solidFill>
                <a:effectLst/>
                <a:latin typeface="+mn-lt"/>
                <a:ea typeface="+mn-ea"/>
                <a:cs typeface="+mn-cs"/>
              </a:rPr>
              <a:t>が強調される）で評価されるため、ソリューション</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と</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の比較は意味をなさない。</a:t>
            </a:r>
          </a:p>
          <a:p>
            <a:r>
              <a:rPr kumimoji="1" lang="ja-JP" altLang="en-US" sz="1200" b="0" i="0" kern="1200" dirty="0" smtClean="0">
                <a:solidFill>
                  <a:schemeClr val="tx1"/>
                </a:solidFill>
                <a:effectLst/>
                <a:latin typeface="+mn-lt"/>
                <a:ea typeface="+mn-ea"/>
                <a:cs typeface="+mn-cs"/>
              </a:rPr>
              <a:t>しかし、元の</a:t>
            </a:r>
            <a:r>
              <a:rPr kumimoji="1" lang="en-US" altLang="ja-JP" sz="1200" b="0" i="0" kern="1200" dirty="0" smtClean="0">
                <a:solidFill>
                  <a:schemeClr val="tx1"/>
                </a:solidFill>
                <a:effectLst/>
                <a:latin typeface="+mn-lt"/>
                <a:ea typeface="+mn-ea"/>
                <a:cs typeface="+mn-cs"/>
              </a:rPr>
              <a:t>WBGA</a:t>
            </a:r>
            <a:r>
              <a:rPr kumimoji="1" lang="ja-JP" altLang="en-US" sz="1200" b="0" i="0" kern="1200" dirty="0" smtClean="0">
                <a:solidFill>
                  <a:schemeClr val="tx1"/>
                </a:solidFill>
                <a:effectLst/>
                <a:latin typeface="+mn-lt"/>
                <a:ea typeface="+mn-ea"/>
                <a:cs typeface="+mn-cs"/>
              </a:rPr>
              <a:t>は選択操作に何ら制約を示唆していない。</a:t>
            </a:r>
          </a:p>
          <a:p>
            <a:r>
              <a:rPr kumimoji="1" lang="ja-JP" altLang="en-US" sz="1200" b="0" i="0" kern="1200" dirty="0" smtClean="0">
                <a:solidFill>
                  <a:schemeClr val="tx1"/>
                </a:solidFill>
                <a:effectLst/>
                <a:latin typeface="+mn-lt"/>
                <a:ea typeface="+mn-ea"/>
                <a:cs typeface="+mn-cs"/>
              </a:rPr>
              <a:t>比例選択演算子は、母集団全体で使用されます。</a:t>
            </a:r>
          </a:p>
          <a:p>
            <a:r>
              <a:rPr kumimoji="1" lang="ja-JP" altLang="en-US" sz="1200" b="0" i="0" kern="1200" dirty="0" smtClean="0">
                <a:solidFill>
                  <a:schemeClr val="tx1"/>
                </a:solidFill>
                <a:effectLst/>
                <a:latin typeface="+mn-lt"/>
                <a:ea typeface="+mn-ea"/>
                <a:cs typeface="+mn-cs"/>
              </a:rPr>
              <a:t>しかしながら、同一の</a:t>
            </a:r>
            <a:r>
              <a:rPr kumimoji="1" lang="en-US" altLang="ja-JP" sz="1200" b="0" i="0" kern="1200" dirty="0" smtClean="0">
                <a:solidFill>
                  <a:schemeClr val="tx1"/>
                </a:solidFill>
                <a:effectLst/>
                <a:latin typeface="+mn-lt"/>
                <a:ea typeface="+mn-ea"/>
                <a:cs typeface="+mn-cs"/>
              </a:rPr>
              <a:t>x</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v</a:t>
            </a:r>
            <a:r>
              <a:rPr kumimoji="1" lang="ja-JP" altLang="en-US" sz="1200" b="0" i="0" kern="1200" dirty="0" smtClean="0">
                <a:solidFill>
                  <a:schemeClr val="tx1"/>
                </a:solidFill>
                <a:effectLst/>
                <a:latin typeface="+mn-lt"/>
                <a:ea typeface="+mn-ea"/>
                <a:cs typeface="+mn-cs"/>
              </a:rPr>
              <a:t>を有する解に対して、選択は、パレート最適集合により近い解を好む。</a:t>
            </a:r>
          </a:p>
          <a:p>
            <a:r>
              <a:rPr kumimoji="1" lang="ja-JP" altLang="en-US" sz="1200" b="0" i="0" kern="1200" dirty="0" smtClean="0">
                <a:solidFill>
                  <a:schemeClr val="tx1"/>
                </a:solidFill>
                <a:effectLst/>
                <a:latin typeface="+mn-lt"/>
                <a:ea typeface="+mn-ea"/>
                <a:cs typeface="+mn-cs"/>
              </a:rPr>
              <a:t>上記の例では、解</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と</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は同じ重みベクトルを持ち、表</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は解</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が解</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に比べて優れていることを示しています。</a:t>
            </a:r>
          </a:p>
          <a:p>
            <a:r>
              <a:rPr kumimoji="1" lang="ja-JP" altLang="en-US" sz="1200" b="0" i="0" kern="1200" dirty="0" smtClean="0">
                <a:solidFill>
                  <a:schemeClr val="tx1"/>
                </a:solidFill>
                <a:effectLst/>
                <a:latin typeface="+mn-lt"/>
                <a:ea typeface="+mn-ea"/>
                <a:cs typeface="+mn-cs"/>
              </a:rPr>
              <a:t> 重み変数に対して共有が実行される場合、解</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は解</a:t>
            </a:r>
            <a:r>
              <a:rPr kumimoji="1" lang="en-US" altLang="ja-JP" sz="1200" b="0" i="0" kern="1200" dirty="0" smtClean="0">
                <a:solidFill>
                  <a:schemeClr val="tx1"/>
                </a:solidFill>
                <a:effectLst/>
                <a:latin typeface="+mn-lt"/>
                <a:ea typeface="+mn-ea"/>
                <a:cs typeface="+mn-cs"/>
              </a:rPr>
              <a:t>l</a:t>
            </a:r>
            <a:r>
              <a:rPr kumimoji="1" lang="ja-JP" altLang="en-US" sz="1200" b="0" i="0" kern="1200" dirty="0" smtClean="0">
                <a:solidFill>
                  <a:schemeClr val="tx1"/>
                </a:solidFill>
                <a:effectLst/>
                <a:latin typeface="+mn-lt"/>
                <a:ea typeface="+mn-ea"/>
                <a:cs typeface="+mn-cs"/>
              </a:rPr>
              <a:t>に対して強調される。</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これは、両方が同じ重みベクトルに対して競合しており、図</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は解</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が解</a:t>
            </a:r>
            <a:r>
              <a:rPr kumimoji="1" lang="en-US" altLang="ja-JP" sz="1200" b="0" i="0" kern="1200" dirty="0" smtClean="0">
                <a:solidFill>
                  <a:schemeClr val="tx1"/>
                </a:solidFill>
                <a:effectLst/>
                <a:latin typeface="+mn-lt"/>
                <a:ea typeface="+mn-ea"/>
                <a:cs typeface="+mn-cs"/>
              </a:rPr>
              <a:t>1</a:t>
            </a:r>
            <a:r>
              <a:rPr kumimoji="1" lang="ja-JP" altLang="en-US" sz="1200" b="0" i="0" kern="1200" dirty="0" smtClean="0">
                <a:solidFill>
                  <a:schemeClr val="tx1"/>
                </a:solidFill>
                <a:effectLst/>
                <a:latin typeface="+mn-lt"/>
                <a:ea typeface="+mn-ea"/>
                <a:cs typeface="+mn-cs"/>
              </a:rPr>
              <a:t>よりもパレート最適前の方に近いことを示しているからです。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同じ重みベクトルを有する解</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と</a:t>
            </a:r>
            <a:r>
              <a:rPr kumimoji="1" lang="en-US" altLang="ja-JP" sz="1200" b="0" i="0" kern="1200" dirty="0" smtClean="0">
                <a:solidFill>
                  <a:schemeClr val="tx1"/>
                </a:solidFill>
                <a:effectLst/>
                <a:latin typeface="+mn-lt"/>
                <a:ea typeface="+mn-ea"/>
                <a:cs typeface="+mn-cs"/>
              </a:rPr>
              <a:t>6</a:t>
            </a:r>
            <a:r>
              <a:rPr kumimoji="1" lang="ja-JP" altLang="en-US" sz="1200" b="0" i="0" kern="1200" dirty="0" smtClean="0">
                <a:solidFill>
                  <a:schemeClr val="tx1"/>
                </a:solidFill>
                <a:effectLst/>
                <a:latin typeface="+mn-lt"/>
                <a:ea typeface="+mn-ea"/>
                <a:cs typeface="+mn-cs"/>
              </a:rPr>
              <a:t>についても同様の結論を出すことができる。</a:t>
            </a:r>
            <a:endParaRPr kumimoji="1" lang="en-US" altLang="ja-JP" sz="1200" b="0" i="0" kern="1200" dirty="0" smtClean="0">
              <a:solidFill>
                <a:schemeClr val="tx1"/>
              </a:solidFill>
              <a:effectLst/>
              <a:latin typeface="+mn-lt"/>
              <a:ea typeface="+mn-ea"/>
              <a:cs typeface="+mn-cs"/>
            </a:endParaRPr>
          </a:p>
          <a:p>
            <a:pPr rtl="0"/>
            <a:r>
              <a:rPr kumimoji="1" lang="ja-JP" altLang="en-US" sz="1200" b="0" i="0" kern="1200" dirty="0" smtClean="0">
                <a:solidFill>
                  <a:schemeClr val="tx1"/>
                </a:solidFill>
                <a:effectLst/>
                <a:latin typeface="+mn-lt"/>
                <a:ea typeface="+mn-ea"/>
                <a:cs typeface="+mn-cs"/>
              </a:rPr>
              <a:t>ここでは、解</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が良いです。 解</a:t>
            </a:r>
            <a:r>
              <a:rPr kumimoji="1" lang="en-US" altLang="ja-JP" sz="1200" b="0" i="0" kern="1200" dirty="0" smtClean="0">
                <a:solidFill>
                  <a:schemeClr val="tx1"/>
                </a:solidFill>
                <a:effectLst/>
                <a:latin typeface="+mn-lt"/>
                <a:ea typeface="+mn-ea"/>
                <a:cs typeface="+mn-cs"/>
              </a:rPr>
              <a:t>4</a:t>
            </a:r>
            <a:r>
              <a:rPr kumimoji="1" lang="ja-JP" altLang="en-US" sz="1200" b="0" i="0" kern="1200" dirty="0" smtClean="0">
                <a:solidFill>
                  <a:schemeClr val="tx1"/>
                </a:solidFill>
                <a:effectLst/>
                <a:latin typeface="+mn-lt"/>
                <a:ea typeface="+mn-ea"/>
                <a:cs typeface="+mn-cs"/>
              </a:rPr>
              <a:t>および</a:t>
            </a:r>
            <a:r>
              <a:rPr kumimoji="1" lang="en-US" altLang="ja-JP" sz="1200" b="0" i="0" kern="1200" dirty="0" smtClean="0">
                <a:solidFill>
                  <a:schemeClr val="tx1"/>
                </a:solidFill>
                <a:effectLst/>
                <a:latin typeface="+mn-lt"/>
                <a:ea typeface="+mn-ea"/>
                <a:cs typeface="+mn-cs"/>
              </a:rPr>
              <a:t>5</a:t>
            </a:r>
            <a:r>
              <a:rPr kumimoji="1" lang="ja-JP" altLang="en-US" sz="1200" b="0" i="0" kern="1200" dirty="0" smtClean="0">
                <a:solidFill>
                  <a:schemeClr val="tx1"/>
                </a:solidFill>
                <a:effectLst/>
                <a:latin typeface="+mn-lt"/>
                <a:ea typeface="+mn-ea"/>
                <a:cs typeface="+mn-cs"/>
              </a:rPr>
              <a:t>は、それぞれ重みベクトル（</a:t>
            </a:r>
            <a:r>
              <a:rPr kumimoji="1" lang="en-US" altLang="ja-JP" sz="1200" b="0" i="0" kern="1200" dirty="0" smtClean="0">
                <a:solidFill>
                  <a:schemeClr val="tx1"/>
                </a:solidFill>
                <a:effectLst/>
                <a:latin typeface="+mn-lt"/>
                <a:ea typeface="+mn-ea"/>
                <a:cs typeface="+mn-cs"/>
              </a:rPr>
              <a:t>0.1,0.9Γ</a:t>
            </a:r>
            <a:r>
              <a:rPr kumimoji="1" lang="ja-JP" altLang="en-US" sz="1200" b="0" i="0" kern="1200" dirty="0" smtClean="0">
                <a:solidFill>
                  <a:schemeClr val="tx1"/>
                </a:solidFill>
                <a:effectLst/>
                <a:latin typeface="+mn-lt"/>
                <a:ea typeface="+mn-ea"/>
                <a:cs typeface="+mn-cs"/>
              </a:rPr>
              <a:t>および（</a:t>
            </a:r>
            <a:r>
              <a:rPr kumimoji="1" lang="en-US" altLang="ja-JP" sz="1200" b="0" i="0" kern="1200" dirty="0" smtClean="0">
                <a:solidFill>
                  <a:schemeClr val="tx1"/>
                </a:solidFill>
                <a:effectLst/>
                <a:latin typeface="+mn-lt"/>
                <a:ea typeface="+mn-ea"/>
                <a:cs typeface="+mn-cs"/>
              </a:rPr>
              <a:t>0.7,0.3</a:t>
            </a:r>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T</a:t>
            </a:r>
            <a:r>
              <a:rPr kumimoji="1" lang="ja-JP" altLang="en-US" sz="1200" b="0" i="0" kern="1200" dirty="0" smtClean="0">
                <a:solidFill>
                  <a:schemeClr val="tx1"/>
                </a:solidFill>
                <a:effectLst/>
                <a:latin typeface="+mn-lt"/>
                <a:ea typeface="+mn-ea"/>
                <a:cs typeface="+mn-cs"/>
              </a:rPr>
              <a:t>）の代表例に過ぎない。</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  これらのソリューションが共有された適合値によってどのように強調されているかに注目することは興味深いものです。</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このようにして、共有手順は、集団内の異なる重みベクトルを維持し、適応度割り当て手順は、同一の重みベクトルを有する解のニッチから正しい解を強調する。</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この問題では、任意の与えられた重みベクトル</a:t>
            </a:r>
            <a:r>
              <a:rPr kumimoji="1" lang="en-US" altLang="ja-JP" sz="1200" b="0" i="0" kern="1200" dirty="0" smtClean="0">
                <a:solidFill>
                  <a:schemeClr val="tx1"/>
                </a:solidFill>
                <a:effectLst/>
                <a:latin typeface="+mn-lt"/>
                <a:ea typeface="+mn-ea"/>
                <a:cs typeface="+mn-cs"/>
              </a:rPr>
              <a:t>w 1</a:t>
            </a:r>
            <a:r>
              <a:rPr kumimoji="1" lang="ja-JP" altLang="en-US" sz="1200" b="0" i="0" kern="1200" dirty="0" err="1"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W</a:t>
            </a:r>
            <a:r>
              <a:rPr kumimoji="1" lang="ja-JP" altLang="en-US" sz="1200" b="0" i="0" kern="1200" dirty="0" smtClean="0">
                <a:solidFill>
                  <a:schemeClr val="tx1"/>
                </a:solidFill>
                <a:effectLst/>
                <a:latin typeface="+mn-lt"/>
                <a:ea typeface="+mn-ea"/>
                <a:cs typeface="+mn-cs"/>
              </a:rPr>
              <a:t>に対応する真のパレート最適解</a:t>
            </a:r>
            <a:r>
              <a:rPr kumimoji="1" lang="en-US" altLang="ja-JP" sz="1200" b="0" i="0" kern="1200" dirty="0" smtClean="0">
                <a:solidFill>
                  <a:schemeClr val="tx1"/>
                </a:solidFill>
                <a:effectLst/>
                <a:latin typeface="+mn-lt"/>
                <a:ea typeface="+mn-ea"/>
                <a:cs typeface="+mn-cs"/>
              </a:rPr>
              <a:t>x</a:t>
            </a:r>
            <a:r>
              <a:rPr kumimoji="1" lang="ja-JP" altLang="en-US" sz="1200" b="0" i="0" kern="1200" dirty="0" smtClean="0">
                <a:solidFill>
                  <a:schemeClr val="tx1"/>
                </a:solidFill>
                <a:effectLst/>
                <a:latin typeface="+mn-lt"/>
                <a:ea typeface="+mn-ea"/>
                <a:cs typeface="+mn-cs"/>
              </a:rPr>
              <a:t>は、</a:t>
            </a:r>
            <a:br>
              <a:rPr kumimoji="1" lang="ja-JP" altLang="en-US" sz="1200" b="0" i="0" kern="1200" dirty="0" smtClean="0">
                <a:solidFill>
                  <a:schemeClr val="tx1"/>
                </a:solidFill>
                <a:effectLst/>
                <a:latin typeface="+mn-lt"/>
                <a:ea typeface="+mn-ea"/>
                <a:cs typeface="+mn-cs"/>
              </a:rPr>
            </a:br>
            <a:r>
              <a:rPr kumimoji="1" lang="ja-JP" altLang="en-US" sz="1200" b="0" i="0" kern="1200" dirty="0" smtClean="0">
                <a:solidFill>
                  <a:schemeClr val="tx1"/>
                </a:solidFill>
                <a:effectLst/>
                <a:latin typeface="+mn-lt"/>
                <a:ea typeface="+mn-ea"/>
                <a:cs typeface="+mn-cs"/>
              </a:rPr>
              <a:t>重み付き正規化目的関数を微分することによって計算され、以下のように見出される。</a:t>
            </a:r>
          </a:p>
          <a:p>
            <a:endParaRPr kumimoji="1" lang="ja-JP" altLang="en-US" sz="1200" b="0" i="0" kern="1200" dirty="0" smtClean="0">
              <a:solidFill>
                <a:schemeClr val="tx1"/>
              </a:solidFill>
              <a:effectLst/>
              <a:latin typeface="+mn-lt"/>
              <a:ea typeface="+mn-ea"/>
              <a:cs typeface="+mn-cs"/>
            </a:endParaRPr>
          </a:p>
          <a:p>
            <a:endParaRPr kumimoji="1" lang="ja-JP" altLang="en-US" sz="1200" b="0" i="0" kern="1200" dirty="0" smtClean="0">
              <a:solidFill>
                <a:schemeClr val="tx1"/>
              </a:solidFill>
              <a:effectLst/>
              <a:latin typeface="+mn-lt"/>
              <a:ea typeface="+mn-ea"/>
              <a:cs typeface="+mn-cs"/>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002F6988-64CD-423A-B6E1-99EF5D221105}" type="slidenum">
              <a:rPr kumimoji="1" lang="ja-JP" altLang="en-US" smtClean="0"/>
              <a:t>10</a:t>
            </a:fld>
            <a:endParaRPr kumimoji="1" lang="ja-JP" altLang="en-US"/>
          </a:p>
        </p:txBody>
      </p:sp>
    </p:spTree>
    <p:extLst>
      <p:ext uri="{BB962C8B-B14F-4D97-AF65-F5344CB8AC3E}">
        <p14:creationId xmlns:p14="http://schemas.microsoft.com/office/powerpoint/2010/main" val="393616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EA48660-213E-43C5-89F0-BE79F30CE6A2}"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01655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947602B-ECB4-4892-B5F0-BEC072FE6CB4}"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238803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3110F2D-8FC4-45EE-9C04-662D690F0B2C}"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4012296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C82BF19-1D72-4359-8B6D-89BCB54FE909}"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620415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a:xfrm>
            <a:off x="285750" y="1017012"/>
            <a:ext cx="8229600" cy="515995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2C0D1AC-6939-443F-9077-B80F96226269}"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970654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13572B9-F5AC-4105-A701-116DE9DEDF07}"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30024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285750" y="937925"/>
            <a:ext cx="4229100" cy="52390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49" y="937925"/>
            <a:ext cx="4162425" cy="52390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937519FA-D555-4E81-9873-A6C3BF7009B9}"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438513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1_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sz="half" idx="1"/>
          </p:nvPr>
        </p:nvSpPr>
        <p:spPr>
          <a:xfrm>
            <a:off x="0" y="937925"/>
            <a:ext cx="4546800" cy="52390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4589697" y="937925"/>
            <a:ext cx="4547159" cy="5239038"/>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AD34FB4A-973C-4BFC-9987-37DD14BC1366}"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2003725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DFBF5-73BE-4E41-9B17-CA638BCA9423}" type="datetime1">
              <a:rPr kumimoji="1" lang="ja-JP" altLang="en-US" smtClean="0"/>
              <a:t>2017/12/14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854131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4E5574-E63F-4BEF-96B4-671FA1D1F8CA}" type="datetime1">
              <a:rPr kumimoji="1" lang="ja-JP" altLang="en-US" smtClean="0"/>
              <a:t>2017/12/14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676307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BB6F3C-980F-47E9-A888-59B418B9FF22}" type="datetime1">
              <a:rPr kumimoji="1" lang="ja-JP" altLang="en-US" smtClean="0"/>
              <a:t>2017/12/14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276826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C2ED8-23E7-4051-8E55-E6F82F681786}"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93500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341B33-42A8-4066-A86D-63A1E3447491}"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6995759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FBE518-496C-4D30-B4C2-81E5409CA1EC}"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41265789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CEAAC1-FD54-4F18-9A18-A08758351BBC}"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24603741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34C1DB-C067-4041-BD36-8969FB50DE3F}"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50471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28959A7-E164-420C-BD79-CD985C11B996}" type="datetime1">
              <a:rPr kumimoji="1" lang="ja-JP" altLang="en-US" smtClean="0"/>
              <a:t>2017/12/14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179185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E1F1B7D-51E6-4E8B-B972-FE76847B7EC1}"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45784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0F58864-1BA8-44FA-9D19-2DECD7C5CA0A}" type="datetime1">
              <a:rPr kumimoji="1" lang="ja-JP" altLang="en-US" smtClean="0"/>
              <a:t>2017/12/14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91178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07946B-7FCA-4806-80CC-844FF05BC423}" type="datetime1">
              <a:rPr kumimoji="1" lang="ja-JP" altLang="en-US" smtClean="0"/>
              <a:t>2017/12/14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123205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C6FC92-CFD5-4947-838F-AD8A9380765F}" type="datetime1">
              <a:rPr kumimoji="1" lang="ja-JP" altLang="en-US" smtClean="0"/>
              <a:t>2017/12/14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2453007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50416E3-A97B-424B-9F2D-485237C40A89}"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233724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2CCAE43-AF26-47D9-ACA0-3F99DFD7E9A3}" type="datetime1">
              <a:rPr kumimoji="1" lang="ja-JP" altLang="en-US" smtClean="0"/>
              <a:t>2017/12/14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3463919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FEA15C-1F1E-4E7A-B38B-82F07DB4E260}" type="datetime1">
              <a:rPr kumimoji="1" lang="ja-JP" altLang="en-US" smtClean="0"/>
              <a:t>2017/12/14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FCD2D-FD63-4632-8B3A-87D8DFEBEB78}" type="slidenum">
              <a:rPr kumimoji="1" lang="ja-JP" altLang="en-US" smtClean="0"/>
              <a:t>‹#›</a:t>
            </a:fld>
            <a:endParaRPr kumimoji="1" lang="ja-JP" altLang="en-US"/>
          </a:p>
        </p:txBody>
      </p:sp>
    </p:spTree>
    <p:extLst>
      <p:ext uri="{BB962C8B-B14F-4D97-AF65-F5344CB8AC3E}">
        <p14:creationId xmlns:p14="http://schemas.microsoft.com/office/powerpoint/2010/main" val="42480118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750" y="1084479"/>
            <a:ext cx="8229599" cy="5092484"/>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BBEDE6-8EA0-46E0-B3B8-6513EF762F6F}" type="datetime1">
              <a:rPr kumimoji="1" lang="ja-JP" altLang="en-US" smtClean="0"/>
              <a:t>2017/12/14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7" name="正方形/長方形 6"/>
          <p:cNvSpPr/>
          <p:nvPr userDrawn="1"/>
        </p:nvSpPr>
        <p:spPr>
          <a:xfrm>
            <a:off x="0" y="0"/>
            <a:ext cx="9136856" cy="758536"/>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Title Placeholder 1"/>
          <p:cNvSpPr>
            <a:spLocks noGrp="1"/>
          </p:cNvSpPr>
          <p:nvPr>
            <p:ph type="title"/>
          </p:nvPr>
        </p:nvSpPr>
        <p:spPr>
          <a:xfrm>
            <a:off x="285750" y="1"/>
            <a:ext cx="7600950" cy="758536"/>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6" name="Slide Number Placeholder 5"/>
          <p:cNvSpPr>
            <a:spLocks noGrp="1"/>
          </p:cNvSpPr>
          <p:nvPr>
            <p:ph type="sldNum" sz="quarter" idx="4"/>
          </p:nvPr>
        </p:nvSpPr>
        <p:spPr>
          <a:xfrm>
            <a:off x="7079456" y="325944"/>
            <a:ext cx="2057400" cy="365125"/>
          </a:xfrm>
          <a:prstGeom prst="rect">
            <a:avLst/>
          </a:prstGeom>
        </p:spPr>
        <p:txBody>
          <a:bodyPr vert="horz" lIns="91440" tIns="45720" rIns="91440" bIns="45720" rtlCol="0" anchor="ctr"/>
          <a:lstStyle>
            <a:lvl1pPr algn="r">
              <a:defRPr sz="2400">
                <a:solidFill>
                  <a:schemeClr val="bg1"/>
                </a:solidFill>
              </a:defRPr>
            </a:lvl1pPr>
          </a:lstStyle>
          <a:p>
            <a:fld id="{BE1FCD2D-FD63-4632-8B3A-87D8DFEBEB78}" type="slidenum">
              <a:rPr lang="ja-JP" altLang="en-US" smtClean="0"/>
              <a:pPr/>
              <a:t>‹#›</a:t>
            </a:fld>
            <a:endParaRPr lang="ja-JP" altLang="en-US"/>
          </a:p>
        </p:txBody>
      </p:sp>
    </p:spTree>
    <p:extLst>
      <p:ext uri="{BB962C8B-B14F-4D97-AF65-F5344CB8AC3E}">
        <p14:creationId xmlns:p14="http://schemas.microsoft.com/office/powerpoint/2010/main" val="19790719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defTabSz="914400" rtl="0" eaLnBrk="1" latinLnBrk="0" hangingPunct="1">
        <a:lnSpc>
          <a:spcPct val="90000"/>
        </a:lnSpc>
        <a:spcBef>
          <a:spcPct val="0"/>
        </a:spcBef>
        <a:buNone/>
        <a:defRPr kumimoji="1"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19.xml"/><Relationship Id="rId7"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27.png"/><Relationship Id="rId10" Type="http://schemas.openxmlformats.org/officeDocument/2006/relationships/image" Target="../media/image24.wmf"/><Relationship Id="rId4" Type="http://schemas.openxmlformats.org/officeDocument/2006/relationships/image" Target="../media/image25.png"/><Relationship Id="rId9"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1.xml"/><Relationship Id="rId7" Type="http://schemas.openxmlformats.org/officeDocument/2006/relationships/image" Target="../media/image40.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36.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894261"/>
            <a:ext cx="9144000" cy="2387600"/>
          </a:xfrm>
        </p:spPr>
        <p:txBody>
          <a:bodyPr anchor="ctr">
            <a:normAutofit fontScale="90000"/>
          </a:bodyPr>
          <a:lstStyle/>
          <a:p>
            <a:pPr>
              <a:lnSpc>
                <a:spcPct val="100000"/>
              </a:lnSpc>
            </a:pPr>
            <a:r>
              <a:rPr lang="en-US" altLang="ja-JP" sz="5400" b="1" dirty="0" smtClean="0"/>
              <a:t>Multi-Objective Optimization using Evolutionary Algorithms</a:t>
            </a:r>
            <a:r>
              <a:rPr lang="en-US" altLang="ja-JP" sz="5400" b="1" smtClean="0"/>
              <a:t/>
            </a:r>
            <a:br>
              <a:rPr lang="en-US" altLang="ja-JP" sz="5400" b="1" smtClean="0"/>
            </a:br>
            <a:r>
              <a:rPr lang="en-US" altLang="ja-JP" sz="3600" smtClean="0"/>
              <a:t>5.6-5.8</a:t>
            </a:r>
            <a:r>
              <a:rPr lang="ja-JP" altLang="en-US" sz="3600" dirty="0" smtClean="0"/>
              <a:t>章    </a:t>
            </a:r>
            <a:r>
              <a:rPr lang="en-US" altLang="ja-JP" sz="3600" dirty="0" smtClean="0"/>
              <a:t>p179-197</a:t>
            </a:r>
            <a:endParaRPr lang="ja-JP" altLang="en-US" sz="3600" dirty="0"/>
          </a:p>
        </p:txBody>
      </p:sp>
      <p:sp>
        <p:nvSpPr>
          <p:cNvPr id="3" name="サブタイトル 2"/>
          <p:cNvSpPr>
            <a:spLocks noGrp="1"/>
          </p:cNvSpPr>
          <p:nvPr>
            <p:ph type="subTitle" idx="1"/>
          </p:nvPr>
        </p:nvSpPr>
        <p:spPr>
          <a:xfrm>
            <a:off x="1143000" y="5108927"/>
            <a:ext cx="6858000" cy="1655762"/>
          </a:xfrm>
        </p:spPr>
        <p:txBody>
          <a:bodyPr/>
          <a:lstStyle/>
          <a:p>
            <a:pPr algn="r"/>
            <a:r>
              <a:rPr lang="en-US" altLang="ja-JP" dirty="0" smtClean="0"/>
              <a:t>2017/11/9</a:t>
            </a:r>
          </a:p>
          <a:p>
            <a:pPr algn="r"/>
            <a:r>
              <a:rPr lang="ja-JP" altLang="en-US" dirty="0" smtClean="0"/>
              <a:t>佐藤研</a:t>
            </a:r>
            <a:r>
              <a:rPr lang="en-US" altLang="ja-JP" dirty="0" smtClean="0"/>
              <a:t>B4</a:t>
            </a:r>
          </a:p>
          <a:p>
            <a:pPr algn="r"/>
            <a:r>
              <a:rPr lang="ja-JP" altLang="en-US" dirty="0" smtClean="0"/>
              <a:t>高木智</a:t>
            </a:r>
            <a:r>
              <a:rPr lang="ja-JP" altLang="en-US" dirty="0"/>
              <a:t>章</a:t>
            </a:r>
            <a:endParaRPr lang="zh-TW"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a:t>
            </a:fld>
            <a:endParaRPr kumimoji="1" lang="ja-JP" altLang="en-US" dirty="0"/>
          </a:p>
        </p:txBody>
      </p:sp>
    </p:spTree>
    <p:extLst>
      <p:ext uri="{BB962C8B-B14F-4D97-AF65-F5344CB8AC3E}">
        <p14:creationId xmlns:p14="http://schemas.microsoft.com/office/powerpoint/2010/main" val="3066266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4805519" y="894372"/>
            <a:ext cx="4331337" cy="3322028"/>
          </a:xfrm>
          <a:prstGeom prst="rect">
            <a:avLst/>
          </a:prstGeom>
        </p:spPr>
      </p:pic>
      <p:sp>
        <p:nvSpPr>
          <p:cNvPr id="2" name="タイトル 1"/>
          <p:cNvSpPr>
            <a:spLocks noGrp="1"/>
          </p:cNvSpPr>
          <p:nvPr>
            <p:ph type="title"/>
          </p:nvPr>
        </p:nvSpPr>
        <p:spPr/>
        <p:txBody>
          <a:bodyPr/>
          <a:lstStyle/>
          <a:p>
            <a:r>
              <a:rPr kumimoji="1" lang="ja-JP" altLang="en-US" dirty="0" smtClean="0"/>
              <a:t>手計算結果</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smtClean="0"/>
              <a:t>選択</a:t>
            </a:r>
            <a:r>
              <a:rPr lang="ja-JP" altLang="en-US" sz="2400" dirty="0"/>
              <a:t>操作の間、異なる</a:t>
            </a:r>
            <a:r>
              <a:rPr lang="ja-JP" altLang="en-US" sz="2400" dirty="0" smtClean="0"/>
              <a:t>重みベクトル</a:t>
            </a:r>
            <a:endParaRPr lang="en-US" altLang="ja-JP" sz="2400" dirty="0" smtClean="0"/>
          </a:p>
          <a:p>
            <a:pPr marL="0" indent="0">
              <a:buNone/>
            </a:pPr>
            <a:r>
              <a:rPr lang="ja-JP" altLang="en-US" sz="2400" dirty="0" smtClean="0"/>
              <a:t>　　を</a:t>
            </a:r>
            <a:r>
              <a:rPr lang="ja-JP" altLang="en-US" sz="2400" dirty="0"/>
              <a:t>有する解の</a:t>
            </a:r>
            <a:r>
              <a:rPr lang="ja-JP" altLang="en-US" sz="2400" dirty="0" smtClean="0"/>
              <a:t>比較をしてはならない</a:t>
            </a:r>
            <a:endParaRPr lang="ja-JP" altLang="en-US" sz="2400" dirty="0"/>
          </a:p>
          <a:p>
            <a:endParaRPr lang="en-US" altLang="ja-JP" sz="2400" dirty="0" smtClean="0"/>
          </a:p>
          <a:p>
            <a:r>
              <a:rPr lang="ja-JP" altLang="en-US" sz="2400" dirty="0" smtClean="0"/>
              <a:t>例えば個体</a:t>
            </a:r>
            <a:r>
              <a:rPr lang="en-US" altLang="ja-JP" sz="2400" dirty="0" smtClean="0"/>
              <a:t>1</a:t>
            </a:r>
            <a:r>
              <a:rPr lang="ja-JP" altLang="en-US" sz="2400" dirty="0" smtClean="0"/>
              <a:t>と</a:t>
            </a:r>
            <a:r>
              <a:rPr lang="en-US" altLang="ja-JP" sz="2400" dirty="0" smtClean="0"/>
              <a:t>3</a:t>
            </a:r>
            <a:r>
              <a:rPr lang="ja-JP" altLang="en-US" sz="2400" dirty="0" err="1" smtClean="0"/>
              <a:t>，</a:t>
            </a:r>
            <a:r>
              <a:rPr lang="en-US" altLang="ja-JP" sz="2400" dirty="0" smtClean="0"/>
              <a:t>2</a:t>
            </a:r>
            <a:r>
              <a:rPr lang="ja-JP" altLang="en-US" sz="2400" dirty="0" smtClean="0"/>
              <a:t>と</a:t>
            </a:r>
            <a:r>
              <a:rPr lang="en-US" altLang="ja-JP" sz="2400" dirty="0" smtClean="0"/>
              <a:t>6</a:t>
            </a:r>
            <a:r>
              <a:rPr lang="ja-JP" altLang="en-US" sz="2400" dirty="0" smtClean="0"/>
              <a:t>で比較する</a:t>
            </a:r>
            <a:endParaRPr lang="en-US" altLang="ja-JP" sz="2400" dirty="0" smtClean="0"/>
          </a:p>
          <a:p>
            <a:pPr marL="0" indent="0">
              <a:buNone/>
            </a:pPr>
            <a:r>
              <a:rPr lang="ja-JP" altLang="en-US" sz="2400" dirty="0" smtClean="0"/>
              <a:t>　　必要がある</a:t>
            </a:r>
            <a:endParaRPr lang="en-US" altLang="ja-JP" sz="2400" dirty="0" smtClean="0"/>
          </a:p>
          <a:p>
            <a:pPr marL="0" indent="0">
              <a:buNone/>
            </a:pPr>
            <a:endParaRPr lang="en-US" altLang="ja-JP" sz="2400" dirty="0" smtClean="0"/>
          </a:p>
          <a:p>
            <a:r>
              <a:rPr lang="ja-JP" altLang="en-US" sz="2400" dirty="0" smtClean="0"/>
              <a:t>結果はそれぞれ</a:t>
            </a:r>
            <a:r>
              <a:rPr lang="en-US" altLang="ja-JP" sz="2400" dirty="0" smtClean="0"/>
              <a:t>3</a:t>
            </a:r>
            <a:r>
              <a:rPr lang="ja-JP" altLang="en-US" sz="2400" dirty="0" err="1" smtClean="0"/>
              <a:t>，</a:t>
            </a:r>
            <a:r>
              <a:rPr lang="en-US" altLang="ja-JP" sz="2400" dirty="0" smtClean="0"/>
              <a:t>2</a:t>
            </a:r>
            <a:r>
              <a:rPr lang="ja-JP" altLang="en-US" sz="2400" dirty="0" smtClean="0"/>
              <a:t>が良い個体</a:t>
            </a:r>
            <a:endParaRPr lang="en-US" altLang="ja-JP" sz="2400" dirty="0" smtClean="0"/>
          </a:p>
          <a:p>
            <a:pPr marL="0" indent="0">
              <a:buNone/>
            </a:pPr>
            <a:r>
              <a:rPr lang="ja-JP" altLang="en-US" sz="2400" dirty="0"/>
              <a:t>　</a:t>
            </a:r>
            <a:r>
              <a:rPr lang="ja-JP" altLang="en-US" sz="2400" dirty="0" smtClean="0"/>
              <a:t>　ということになる</a:t>
            </a:r>
            <a:endParaRPr lang="en-US" altLang="ja-JP" sz="2400"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10</a:t>
            </a:fld>
            <a:endParaRPr kumimoji="1" lang="ja-JP" altLang="en-US"/>
          </a:p>
        </p:txBody>
      </p:sp>
      <p:pic>
        <p:nvPicPr>
          <p:cNvPr id="5" name="図 4"/>
          <p:cNvPicPr>
            <a:picLocks noChangeAspect="1"/>
          </p:cNvPicPr>
          <p:nvPr/>
        </p:nvPicPr>
        <p:blipFill>
          <a:blip r:embed="rId4"/>
          <a:stretch>
            <a:fillRect/>
          </a:stretch>
        </p:blipFill>
        <p:spPr>
          <a:xfrm>
            <a:off x="3101198" y="4216400"/>
            <a:ext cx="5734326" cy="2098431"/>
          </a:xfrm>
          <a:prstGeom prst="rect">
            <a:avLst/>
          </a:prstGeom>
        </p:spPr>
      </p:pic>
    </p:spTree>
    <p:extLst>
      <p:ext uri="{BB962C8B-B14F-4D97-AF65-F5344CB8AC3E}">
        <p14:creationId xmlns:p14="http://schemas.microsoft.com/office/powerpoint/2010/main" val="583951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利点と欠点</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smtClean="0"/>
                  <a:t>利点</a:t>
                </a:r>
                <a:endParaRPr kumimoji="1" lang="en-US" altLang="ja-JP" dirty="0" smtClean="0"/>
              </a:p>
              <a:p>
                <a:pPr lvl="1"/>
                <a:r>
                  <a:rPr lang="en-US" altLang="ja-JP" dirty="0" smtClean="0"/>
                  <a:t>WBGA</a:t>
                </a:r>
                <a:r>
                  <a:rPr lang="ja-JP" altLang="en-US" dirty="0"/>
                  <a:t>は単一目的の</a:t>
                </a:r>
                <a:r>
                  <a:rPr lang="en-US" altLang="ja-JP" dirty="0"/>
                  <a:t>GA</a:t>
                </a:r>
                <a:r>
                  <a:rPr lang="ja-JP" altLang="en-US" dirty="0"/>
                  <a:t>を使用するため、単純な</a:t>
                </a:r>
                <a:r>
                  <a:rPr lang="en-US" altLang="ja-JP" dirty="0" smtClean="0"/>
                  <a:t>GA</a:t>
                </a:r>
                <a:r>
                  <a:rPr lang="ja-JP" altLang="en-US" dirty="0" smtClean="0"/>
                  <a:t>の実装からあまり</a:t>
                </a:r>
                <a:r>
                  <a:rPr lang="ja-JP" altLang="en-US" dirty="0"/>
                  <a:t>変更する</a:t>
                </a:r>
                <a:r>
                  <a:rPr lang="ja-JP" altLang="en-US" dirty="0" smtClean="0"/>
                  <a:t>必要がない</a:t>
                </a:r>
                <a:endParaRPr lang="en-US" altLang="ja-JP" dirty="0" smtClean="0"/>
              </a:p>
              <a:p>
                <a:pPr lvl="1"/>
                <a:r>
                  <a:rPr lang="ja-JP" altLang="en-US" dirty="0"/>
                  <a:t> </a:t>
                </a:r>
                <a:r>
                  <a:rPr lang="ja-JP" altLang="en-US" dirty="0" smtClean="0"/>
                  <a:t>各</a:t>
                </a:r>
                <a14:m>
                  <m:oMath xmlns:m="http://schemas.openxmlformats.org/officeDocument/2006/math">
                    <m:r>
                      <a:rPr lang="ja-JP" altLang="en-US" i="1" smtClean="0">
                        <a:latin typeface="Cambria Math" panose="02040503050406030204" pitchFamily="18" charset="0"/>
                      </a:rPr>
                      <m:t>個体に</m:t>
                    </m:r>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変数</m:t>
                        </m:r>
                        <m:r>
                          <a:rPr lang="en-US" altLang="ja-JP" i="1">
                            <a:latin typeface="Cambria Math" panose="02040503050406030204" pitchFamily="18" charset="0"/>
                          </a:rPr>
                          <m:t>𝑥</m:t>
                        </m:r>
                      </m:e>
                      <m:sub>
                        <m:r>
                          <a:rPr lang="en-US" altLang="ja-JP" i="1">
                            <a:latin typeface="Cambria Math" panose="02040503050406030204" pitchFamily="18" charset="0"/>
                          </a:rPr>
                          <m:t>𝑤</m:t>
                        </m:r>
                      </m:sub>
                    </m:sSub>
                    <m:r>
                      <a:rPr lang="ja-JP" altLang="en-US" i="1" smtClean="0">
                        <a:latin typeface="Cambria Math" panose="02040503050406030204" pitchFamily="18" charset="0"/>
                      </a:rPr>
                      <m:t>を</m:t>
                    </m:r>
                  </m:oMath>
                </a14:m>
                <a:r>
                  <a:rPr lang="ja-JP" altLang="en-US" dirty="0" smtClean="0"/>
                  <a:t>加えるのみなのでアルゴリズム</a:t>
                </a:r>
                <a:r>
                  <a:rPr lang="ja-JP" altLang="en-US" dirty="0"/>
                  <a:t>の</a:t>
                </a:r>
                <a:r>
                  <a:rPr lang="ja-JP" altLang="en-US" dirty="0" smtClean="0"/>
                  <a:t>複雑さは他</a:t>
                </a:r>
                <a:r>
                  <a:rPr lang="ja-JP" altLang="en-US" dirty="0"/>
                  <a:t>の多目的進化アルゴリズムよりも小さい。</a:t>
                </a:r>
              </a:p>
              <a:p>
                <a:pPr lvl="1"/>
                <a:endParaRPr lang="en-US" altLang="ja-JP" dirty="0" smtClean="0"/>
              </a:p>
              <a:p>
                <a:r>
                  <a:rPr kumimoji="1" lang="ja-JP" altLang="en-US" dirty="0" smtClean="0"/>
                  <a:t>欠点</a:t>
                </a:r>
                <a:endParaRPr kumimoji="1" lang="en-US" altLang="ja-JP" dirty="0" smtClean="0"/>
              </a:p>
              <a:p>
                <a:pPr lvl="1"/>
                <a:r>
                  <a:rPr lang="en-US" altLang="ja-JP" dirty="0"/>
                  <a:t>WBGA</a:t>
                </a:r>
                <a:r>
                  <a:rPr lang="ja-JP" altLang="en-US" dirty="0"/>
                  <a:t>は、</a:t>
                </a:r>
                <a:r>
                  <a:rPr lang="ja-JP" altLang="en-US" dirty="0" smtClean="0"/>
                  <a:t>共有評価値</a:t>
                </a:r>
                <a:r>
                  <a:rPr lang="ja-JP" altLang="en-US" dirty="0"/>
                  <a:t>に比例した選択手順を使用</a:t>
                </a:r>
                <a:r>
                  <a:rPr lang="ja-JP" altLang="en-US" dirty="0" smtClean="0"/>
                  <a:t>するので最大化問題しか解けず，最小化問題を変換したり複雑な評価関数を作ることが必要な場合がある</a:t>
                </a:r>
                <a:endParaRPr lang="en-US" altLang="ja-JP" dirty="0" smtClean="0"/>
              </a:p>
              <a:p>
                <a:pPr lvl="1"/>
                <a:r>
                  <a:rPr lang="ja-JP" altLang="en-US" dirty="0"/>
                  <a:t>非支配的な解の均一な広がりが望まれる場合、適切な重みベクトルの組を選択する</a:t>
                </a:r>
                <a:r>
                  <a:rPr lang="ja-JP" altLang="en-US" dirty="0" smtClean="0"/>
                  <a:t>ことが困難</a:t>
                </a:r>
                <a:endParaRPr lang="en-US" altLang="ja-JP" dirty="0"/>
              </a:p>
              <a:p>
                <a:pPr lvl="1"/>
                <a:endParaRPr lang="ja-JP" altLang="en-US"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333" t="-2246" r="-370"/>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11</a:t>
            </a:fld>
            <a:endParaRPr kumimoji="1" lang="ja-JP" altLang="en-US"/>
          </a:p>
        </p:txBody>
      </p:sp>
    </p:spTree>
    <p:extLst>
      <p:ext uri="{BB962C8B-B14F-4D97-AF65-F5344CB8AC3E}">
        <p14:creationId xmlns:p14="http://schemas.microsoft.com/office/powerpoint/2010/main" val="2234574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5.6.2 Vector Evaluated </a:t>
            </a:r>
            <a:r>
              <a:rPr lang="en-US" altLang="ja-JP" dirty="0" smtClean="0"/>
              <a:t>Approach</a:t>
            </a:r>
            <a:endParaRPr kumimoji="1" lang="ja-JP" altLang="en-US" dirty="0"/>
          </a:p>
        </p:txBody>
      </p:sp>
      <p:sp>
        <p:nvSpPr>
          <p:cNvPr id="3" name="コンテンツ プレースホルダー 2"/>
          <p:cNvSpPr>
            <a:spLocks noGrp="1"/>
          </p:cNvSpPr>
          <p:nvPr>
            <p:ph idx="1"/>
          </p:nvPr>
        </p:nvSpPr>
        <p:spPr>
          <a:xfrm>
            <a:off x="285750" y="1017012"/>
            <a:ext cx="8229600" cy="5633170"/>
          </a:xfrm>
        </p:spPr>
        <p:txBody>
          <a:bodyPr>
            <a:normAutofit/>
          </a:bodyPr>
          <a:lstStyle/>
          <a:p>
            <a:r>
              <a:rPr kumimoji="1" lang="ja-JP" altLang="en-US" dirty="0" smtClean="0"/>
              <a:t>ベクトル評価手法は</a:t>
            </a:r>
            <a:r>
              <a:rPr kumimoji="1" lang="en-US" altLang="ja-JP" dirty="0" smtClean="0"/>
              <a:t>VEGA</a:t>
            </a:r>
            <a:r>
              <a:rPr kumimoji="1" lang="ja-JP" altLang="en-US" dirty="0" smtClean="0"/>
              <a:t>に似ている</a:t>
            </a:r>
            <a:endParaRPr kumimoji="1" lang="en-US" altLang="ja-JP" dirty="0" smtClean="0"/>
          </a:p>
          <a:p>
            <a:endParaRPr kumimoji="1" lang="en-US" altLang="ja-JP" dirty="0" smtClean="0"/>
          </a:p>
          <a:p>
            <a:r>
              <a:rPr lang="en-US" altLang="ja-JP" dirty="0"/>
              <a:t>K</a:t>
            </a:r>
            <a:r>
              <a:rPr lang="ja-JP" altLang="en-US" dirty="0"/>
              <a:t>個の</a:t>
            </a:r>
            <a:r>
              <a:rPr lang="ja-JP" altLang="en-US" dirty="0" smtClean="0"/>
              <a:t>異なる</a:t>
            </a:r>
            <a:r>
              <a:rPr lang="ja-JP" altLang="en-US" dirty="0"/>
              <a:t>重み</a:t>
            </a:r>
            <a:r>
              <a:rPr lang="ja-JP" altLang="en-US" dirty="0" smtClean="0"/>
              <a:t>ベクトルの</a:t>
            </a:r>
            <a:r>
              <a:rPr lang="en-US" altLang="ja-JP" dirty="0" smtClean="0"/>
              <a:t>1</a:t>
            </a:r>
            <a:r>
              <a:rPr lang="ja-JP" altLang="en-US" dirty="0" err="1" smtClean="0"/>
              <a:t>つずつに</a:t>
            </a:r>
            <a:r>
              <a:rPr lang="ja-JP" altLang="en-US" dirty="0" smtClean="0"/>
              <a:t>サブ集団が存在</a:t>
            </a:r>
            <a:endParaRPr lang="en-US" altLang="ja-JP" dirty="0" smtClean="0"/>
          </a:p>
          <a:p>
            <a:r>
              <a:rPr lang="en-US" altLang="ja-JP" dirty="0"/>
              <a:t>1</a:t>
            </a:r>
            <a:r>
              <a:rPr lang="ja-JP" altLang="en-US" dirty="0" err="1"/>
              <a:t>つの</a:t>
            </a:r>
            <a:r>
              <a:rPr lang="ja-JP" altLang="en-US" dirty="0"/>
              <a:t>サブ集団が各重みベクトルに対して処理され、</a:t>
            </a:r>
            <a:r>
              <a:rPr lang="en-US" altLang="ja-JP" dirty="0"/>
              <a:t>GA</a:t>
            </a:r>
            <a:r>
              <a:rPr lang="ja-JP" altLang="en-US" dirty="0"/>
              <a:t>演算子がその重みベクトルに対する最良の解を探索する</a:t>
            </a:r>
          </a:p>
          <a:p>
            <a:endParaRPr lang="en-US" altLang="ja-JP" dirty="0" smtClean="0"/>
          </a:p>
          <a:p>
            <a:r>
              <a:rPr lang="en-US" altLang="ja-JP" dirty="0"/>
              <a:t>1</a:t>
            </a:r>
            <a:r>
              <a:rPr lang="ja-JP" altLang="en-US" dirty="0" err="1" smtClean="0"/>
              <a:t>つの</a:t>
            </a:r>
            <a:r>
              <a:rPr lang="ja-JP" altLang="en-US" dirty="0" smtClean="0"/>
              <a:t>個体に複数の重みベクトルを関連付けられる</a:t>
            </a:r>
            <a:endParaRPr lang="en-US" altLang="ja-JP" dirty="0" smtClean="0"/>
          </a:p>
          <a:p>
            <a:endParaRPr lang="en-US" altLang="ja-JP" dirty="0" smtClean="0"/>
          </a:p>
          <a:p>
            <a:r>
              <a:rPr lang="en-US" altLang="ja-JP" dirty="0"/>
              <a:t>K</a:t>
            </a:r>
            <a:r>
              <a:rPr lang="ja-JP" altLang="en-US" dirty="0"/>
              <a:t>個の重みベクトルを明示的に保存することによって複数の</a:t>
            </a:r>
            <a:r>
              <a:rPr lang="ja-JP" altLang="en-US" dirty="0" smtClean="0"/>
              <a:t>解を見つける</a:t>
            </a:r>
            <a:endParaRPr lang="en-US" altLang="ja-JP" dirty="0" smtClean="0"/>
          </a:p>
          <a:p>
            <a:r>
              <a:rPr lang="ja-JP" altLang="en-US" dirty="0" smtClean="0"/>
              <a:t>よ</a:t>
            </a:r>
            <a:r>
              <a:rPr lang="ja-JP" altLang="en-US" dirty="0"/>
              <a:t>って</a:t>
            </a:r>
            <a:r>
              <a:rPr lang="ja-JP" altLang="en-US" dirty="0" smtClean="0"/>
              <a:t>シェアリング関数ニッチ演算子は不要</a:t>
            </a:r>
            <a:endParaRPr lang="en-US" altLang="ja-JP" dirty="0" smtClean="0"/>
          </a:p>
          <a:p>
            <a:endParaRPr lang="ja-JP" altLang="en-US" dirty="0"/>
          </a:p>
          <a:p>
            <a:endParaRPr lang="en-US" altLang="ja-JP" dirty="0" smtClean="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12</a:t>
            </a:fld>
            <a:endParaRPr kumimoji="1" lang="ja-JP" altLang="en-US"/>
          </a:p>
        </p:txBody>
      </p:sp>
    </p:spTree>
    <p:extLst>
      <p:ext uri="{BB962C8B-B14F-4D97-AF65-F5344CB8AC3E}">
        <p14:creationId xmlns:p14="http://schemas.microsoft.com/office/powerpoint/2010/main" val="2655436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5.6.2 Vector Evaluated Approach</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85750" y="1017012"/>
                <a:ext cx="8229600" cy="5466915"/>
              </a:xfrm>
            </p:spPr>
            <p:txBody>
              <a:bodyPr>
                <a:normAutofit fontScale="85000" lnSpcReduction="10000"/>
              </a:bodyPr>
              <a:lstStyle/>
              <a:p>
                <a:r>
                  <a:rPr lang="ja-JP" altLang="en-US" dirty="0" smtClean="0"/>
                  <a:t>ベクトル</a:t>
                </a:r>
                <a:r>
                  <a:rPr lang="ja-JP" altLang="en-US" dirty="0"/>
                  <a:t>評価</a:t>
                </a:r>
                <a:r>
                  <a:rPr lang="ja-JP" altLang="en-US" dirty="0" smtClean="0"/>
                  <a:t>アプローチ手順</a:t>
                </a:r>
                <a:endParaRPr lang="en-US" altLang="ja-JP" dirty="0" smtClean="0"/>
              </a:p>
              <a:p>
                <a:pPr marL="514350" indent="-514350">
                  <a:buFont typeface="+mj-lt"/>
                  <a:buAutoNum type="arabicPeriod"/>
                </a:pPr>
                <a:r>
                  <a:rPr lang="ja-JP" altLang="en-US" dirty="0" smtClean="0"/>
                  <a:t>重みベクトル数</a:t>
                </a:r>
                <a:r>
                  <a:rPr lang="en-US" altLang="ja-JP" dirty="0" smtClean="0"/>
                  <a:t>K</a:t>
                </a:r>
                <a:r>
                  <a:rPr lang="ja-JP" altLang="en-US" dirty="0" err="1" smtClean="0"/>
                  <a:t>，</a:t>
                </a:r>
                <a:endParaRPr lang="en-US" altLang="ja-JP" dirty="0" smtClean="0"/>
              </a:p>
              <a:p>
                <a:pPr marL="0" indent="0">
                  <a:buNone/>
                </a:pPr>
                <a:r>
                  <a:rPr lang="ja-JP" altLang="en-US" dirty="0" smtClean="0"/>
                  <a:t>　　　重みベクトルカウンタ</a:t>
                </a:r>
                <a:r>
                  <a:rPr lang="en-US" altLang="ja-JP" dirty="0"/>
                  <a:t>k = </a:t>
                </a:r>
                <a:r>
                  <a:rPr lang="en-US" altLang="ja-JP" dirty="0" smtClean="0"/>
                  <a:t>1</a:t>
                </a:r>
                <a:r>
                  <a:rPr lang="ja-JP" altLang="en-US" dirty="0" err="1" smtClean="0"/>
                  <a:t>，</a:t>
                </a:r>
                <a:r>
                  <a:rPr lang="en-US" altLang="ja-JP" dirty="0" smtClean="0"/>
                  <a:t>f</a:t>
                </a:r>
                <a:r>
                  <a:rPr lang="ja-JP" altLang="en-US" dirty="0" smtClean="0"/>
                  <a:t>の範囲を設定</a:t>
                </a:r>
                <a:endParaRPr lang="en-US" altLang="ja-JP" dirty="0" smtClean="0"/>
              </a:p>
              <a:p>
                <a:pPr marL="514350" indent="-514350">
                  <a:buFont typeface="+mj-lt"/>
                  <a:buAutoNum type="arabicPeriod" startAt="2"/>
                </a:pPr>
                <a:r>
                  <a:rPr lang="ja-JP" altLang="en-US" dirty="0" smtClean="0"/>
                  <a:t>前と同じ式を</a:t>
                </a:r>
                <a:r>
                  <a:rPr lang="ja-JP" altLang="en-US" dirty="0"/>
                  <a:t>用いて</a:t>
                </a:r>
                <a:r>
                  <a:rPr lang="ja-JP" altLang="en-US" dirty="0" smtClean="0"/>
                  <a:t>、各個体</a:t>
                </a:r>
                <a:r>
                  <a:rPr lang="en-US" altLang="ja-JP" dirty="0" smtClean="0"/>
                  <a:t>j</a:t>
                </a:r>
                <a:r>
                  <a:rPr lang="ja-JP" altLang="en-US" dirty="0"/>
                  <a:t>のフィットネス</a:t>
                </a:r>
                <a14:m>
                  <m:oMath xmlns:m="http://schemas.openxmlformats.org/officeDocument/2006/math">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𝐹</m:t>
                        </m:r>
                      </m:e>
                      <m:sub>
                        <m:r>
                          <a:rPr lang="en-US" altLang="ja-JP" b="0" i="1" dirty="0" smtClean="0">
                            <a:latin typeface="Cambria Math" panose="02040503050406030204" pitchFamily="18" charset="0"/>
                          </a:rPr>
                          <m:t>𝑗</m:t>
                        </m:r>
                      </m:sub>
                    </m:sSub>
                  </m:oMath>
                </a14:m>
                <a:r>
                  <a:rPr lang="ja-JP" altLang="en-US" dirty="0" smtClean="0"/>
                  <a:t>を求める</a:t>
                </a:r>
                <a:endParaRPr lang="en-US" altLang="ja-JP" dirty="0" smtClean="0"/>
              </a:p>
              <a:p>
                <a:pPr marL="0" indent="0">
                  <a:buNone/>
                </a:pPr>
                <a:r>
                  <a:rPr lang="ja-JP" altLang="en-US" dirty="0" smtClean="0"/>
                  <a:t>　　適応度</a:t>
                </a:r>
                <a:r>
                  <a:rPr lang="en-US" altLang="ja-JP" dirty="0"/>
                  <a:t>F</a:t>
                </a:r>
                <a:r>
                  <a:rPr lang="ja-JP" altLang="en-US" dirty="0"/>
                  <a:t>に応じて最適</a:t>
                </a:r>
                <a:r>
                  <a:rPr lang="ja-JP" altLang="en-US" dirty="0" smtClean="0"/>
                  <a:t>な個体を</a:t>
                </a:r>
                <a:r>
                  <a:rPr lang="en-US" altLang="ja-JP" dirty="0" smtClean="0"/>
                  <a:t>N </a:t>
                </a:r>
                <a:r>
                  <a:rPr lang="en-US" altLang="ja-JP" dirty="0"/>
                  <a:t>/ </a:t>
                </a:r>
                <a:r>
                  <a:rPr lang="en-US" altLang="ja-JP" dirty="0" smtClean="0"/>
                  <a:t>K</a:t>
                </a:r>
                <a:r>
                  <a:rPr lang="ja-JP" altLang="en-US" dirty="0" smtClean="0"/>
                  <a:t>選択し，サブ集団</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𝑘</m:t>
                        </m:r>
                      </m:sub>
                    </m:sSub>
                  </m:oMath>
                </a14:m>
                <a:endParaRPr lang="en-US" altLang="ja-JP" dirty="0" smtClean="0"/>
              </a:p>
              <a:p>
                <a:pPr marL="0" indent="0">
                  <a:buNone/>
                </a:pPr>
                <a:r>
                  <a:rPr lang="ja-JP" altLang="en-US" dirty="0" smtClean="0"/>
                  <a:t>　　にコピー</a:t>
                </a:r>
                <a:endParaRPr lang="en-US" altLang="ja-JP" dirty="0"/>
              </a:p>
              <a:p>
                <a:pPr marL="514350" indent="-514350">
                  <a:buFont typeface="+mj-lt"/>
                  <a:buAutoNum type="arabicPeriod" startAt="3"/>
                </a:pPr>
                <a:r>
                  <a:rPr lang="ja-JP" altLang="en-US" dirty="0" smtClean="0"/>
                  <a:t>サブ</a:t>
                </a:r>
                <a:r>
                  <a:rPr lang="ja-JP" altLang="en-US" dirty="0"/>
                  <a:t>集団</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𝑘</m:t>
                        </m:r>
                      </m:sub>
                    </m:sSub>
                  </m:oMath>
                </a14:m>
                <a:r>
                  <a:rPr lang="ja-JP" altLang="en-US" dirty="0" smtClean="0"/>
                  <a:t>に選択</a:t>
                </a:r>
                <a:r>
                  <a:rPr lang="ja-JP" altLang="en-US" dirty="0"/>
                  <a:t>、</a:t>
                </a:r>
                <a:r>
                  <a:rPr lang="ja-JP" altLang="en-US" dirty="0" smtClean="0"/>
                  <a:t>交叉</a:t>
                </a:r>
                <a:r>
                  <a:rPr lang="ja-JP" altLang="en-US" dirty="0"/>
                  <a:t>・</a:t>
                </a:r>
                <a:r>
                  <a:rPr lang="ja-JP" altLang="en-US" dirty="0" smtClean="0"/>
                  <a:t>突然</a:t>
                </a:r>
                <a:r>
                  <a:rPr lang="ja-JP" altLang="en-US" dirty="0"/>
                  <a:t>変異を実行して、サイズ</a:t>
                </a:r>
                <a:r>
                  <a:rPr lang="en-US" altLang="ja-JP" dirty="0"/>
                  <a:t>N / K</a:t>
                </a:r>
                <a:r>
                  <a:rPr lang="ja-JP" altLang="en-US" dirty="0"/>
                  <a:t>の新しい集団を</a:t>
                </a:r>
                <a:r>
                  <a:rPr lang="ja-JP" altLang="en-US" dirty="0" smtClean="0"/>
                  <a:t>作成</a:t>
                </a:r>
                <a:endParaRPr lang="ja-JP" altLang="en-US" dirty="0"/>
              </a:p>
              <a:p>
                <a:pPr marL="514350" indent="-514350">
                  <a:buFont typeface="+mj-lt"/>
                  <a:buAutoNum type="arabicPeriod" startAt="3"/>
                </a:pPr>
                <a:r>
                  <a:rPr lang="en-US" altLang="ja-JP" dirty="0" smtClean="0"/>
                  <a:t>k </a:t>
                </a:r>
                <a:r>
                  <a:rPr lang="en-US" altLang="ja-JP" dirty="0"/>
                  <a:t>&lt;K</a:t>
                </a:r>
                <a:r>
                  <a:rPr lang="ja-JP" altLang="en-US" dirty="0"/>
                  <a:t>であれば、</a:t>
                </a:r>
                <a:r>
                  <a:rPr lang="en-US" altLang="ja-JP" dirty="0"/>
                  <a:t>k</a:t>
                </a:r>
                <a:r>
                  <a:rPr lang="ja-JP" altLang="en-US" dirty="0"/>
                  <a:t>を</a:t>
                </a:r>
                <a:r>
                  <a:rPr lang="en-US" altLang="ja-JP" dirty="0" smtClean="0"/>
                  <a:t>1</a:t>
                </a:r>
                <a:r>
                  <a:rPr lang="ja-JP" altLang="en-US" dirty="0" smtClean="0"/>
                  <a:t>加算して</a:t>
                </a:r>
                <a:r>
                  <a:rPr lang="ja-JP" altLang="en-US" dirty="0"/>
                  <a:t>ステップ</a:t>
                </a:r>
                <a:r>
                  <a:rPr lang="en-US" altLang="ja-JP" dirty="0"/>
                  <a:t>2</a:t>
                </a:r>
                <a:r>
                  <a:rPr lang="ja-JP" altLang="en-US" dirty="0"/>
                  <a:t>に</a:t>
                </a:r>
                <a:r>
                  <a:rPr lang="ja-JP" altLang="en-US" dirty="0" smtClean="0"/>
                  <a:t>進む</a:t>
                </a:r>
                <a:endParaRPr lang="en-US" altLang="ja-JP" dirty="0"/>
              </a:p>
              <a:p>
                <a:pPr marL="0" indent="0">
                  <a:buNone/>
                </a:pPr>
                <a:r>
                  <a:rPr lang="ja-JP" altLang="en-US" dirty="0" smtClean="0"/>
                  <a:t>　　そう</a:t>
                </a:r>
                <a:r>
                  <a:rPr lang="ja-JP" altLang="en-US" dirty="0"/>
                  <a:t>でなければ</a:t>
                </a:r>
                <a:r>
                  <a:rPr lang="ja-JP" altLang="en-US" dirty="0" smtClean="0"/>
                  <a:t>、全</a:t>
                </a:r>
                <a:r>
                  <a:rPr lang="en-US" altLang="ja-JP" dirty="0" smtClean="0"/>
                  <a:t>K</a:t>
                </a:r>
                <a:r>
                  <a:rPr lang="ja-JP" altLang="en-US" dirty="0"/>
                  <a:t>個</a:t>
                </a:r>
                <a:r>
                  <a:rPr lang="ja-JP" altLang="en-US" dirty="0" smtClean="0"/>
                  <a:t>の</a:t>
                </a:r>
                <a:r>
                  <a:rPr lang="ja-JP" altLang="en-US" dirty="0"/>
                  <a:t>サブ</a:t>
                </a:r>
                <a:r>
                  <a:rPr lang="ja-JP" altLang="en-US" dirty="0" smtClean="0"/>
                  <a:t>集団</a:t>
                </a:r>
                <a:r>
                  <a:rPr lang="ja-JP" altLang="en-US" dirty="0"/>
                  <a:t>を結合して、新しい集団</a:t>
                </a:r>
                <a:r>
                  <a:rPr lang="ja-JP" altLang="en-US" dirty="0" smtClean="0"/>
                  <a:t>　　</a:t>
                </a:r>
                <a14:m>
                  <m:oMath xmlns:m="http://schemas.openxmlformats.org/officeDocument/2006/math">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en-US" altLang="ja-JP" i="1" dirty="0" smtClean="0">
                        <a:latin typeface="Cambria Math" panose="02040503050406030204" pitchFamily="18" charset="0"/>
                      </a:rPr>
                      <m:t>𝑃</m:t>
                    </m:r>
                    <m:r>
                      <a:rPr lang="en-US" altLang="ja-JP" i="1" dirty="0" smtClean="0">
                        <a:latin typeface="Cambria Math" panose="02040503050406030204" pitchFamily="18" charset="0"/>
                      </a:rPr>
                      <m:t> =</m:t>
                    </m:r>
                    <m:nary>
                      <m:naryPr>
                        <m:chr m:val="⋃"/>
                        <m:limLoc m:val="subSup"/>
                        <m:ctrlPr>
                          <a:rPr lang="en-US" altLang="ja-JP" i="1" dirty="0" smtClean="0">
                            <a:latin typeface="Cambria Math" panose="02040503050406030204" pitchFamily="18" charset="0"/>
                          </a:rPr>
                        </m:ctrlPr>
                      </m:naryPr>
                      <m:sub>
                        <m:r>
                          <m:rPr>
                            <m:brk m:alnAt="25"/>
                          </m:rPr>
                          <a:rPr lang="en-US" altLang="ja-JP" b="0" i="1" dirty="0" smtClean="0">
                            <a:latin typeface="Cambria Math" panose="02040503050406030204" pitchFamily="18" charset="0"/>
                          </a:rPr>
                          <m:t>𝑘</m:t>
                        </m:r>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𝐾</m:t>
                        </m:r>
                      </m:sup>
                      <m:e>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𝑃</m:t>
                            </m:r>
                          </m:e>
                          <m:sub>
                            <m:r>
                              <a:rPr lang="en-US" altLang="ja-JP" b="0" i="1" dirty="0" smtClean="0">
                                <a:latin typeface="Cambria Math" panose="02040503050406030204" pitchFamily="18" charset="0"/>
                              </a:rPr>
                              <m:t>𝑘</m:t>
                            </m:r>
                          </m:sub>
                        </m:sSub>
                      </m:e>
                    </m:nary>
                  </m:oMath>
                </a14:m>
                <a:r>
                  <a:rPr lang="ja-JP" altLang="en-US" dirty="0" smtClean="0"/>
                  <a:t>を作成</a:t>
                </a:r>
                <a:endParaRPr lang="en-US" altLang="ja-JP" dirty="0" smtClean="0"/>
              </a:p>
              <a:p>
                <a:pPr marL="0" indent="0">
                  <a:buNone/>
                </a:pPr>
                <a:r>
                  <a:rPr lang="ja-JP" altLang="en-US" dirty="0"/>
                  <a:t>　</a:t>
                </a:r>
                <a:r>
                  <a:rPr lang="ja-JP" altLang="en-US" dirty="0" smtClean="0"/>
                  <a:t>　個体に重複がある場合</a:t>
                </a:r>
                <a:r>
                  <a:rPr lang="ja-JP" altLang="en-US" dirty="0"/>
                  <a:t>、ランダムに作成された解を追加して</a:t>
                </a:r>
                <a:r>
                  <a:rPr lang="ja-JP" altLang="en-US" dirty="0" smtClean="0"/>
                  <a:t>、</a:t>
                </a:r>
                <a:endParaRPr lang="en-US" altLang="ja-JP" dirty="0" smtClean="0"/>
              </a:p>
              <a:p>
                <a:pPr marL="0" indent="0">
                  <a:buNone/>
                </a:pPr>
                <a:r>
                  <a:rPr lang="ja-JP" altLang="en-US" dirty="0"/>
                  <a:t>　</a:t>
                </a:r>
                <a:r>
                  <a:rPr lang="ja-JP" altLang="en-US" dirty="0" smtClean="0"/>
                  <a:t>　集団</a:t>
                </a:r>
                <a:r>
                  <a:rPr lang="ja-JP" altLang="en-US" dirty="0"/>
                  <a:t>サイズを</a:t>
                </a:r>
                <a:r>
                  <a:rPr lang="en-US" altLang="ja-JP" dirty="0"/>
                  <a:t>N</a:t>
                </a:r>
                <a:r>
                  <a:rPr lang="ja-JP" altLang="en-US" dirty="0"/>
                  <a:t>に</a:t>
                </a:r>
                <a:r>
                  <a:rPr lang="ja-JP" altLang="en-US" dirty="0" smtClean="0"/>
                  <a:t>等しくする</a:t>
                </a: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85750" y="1017012"/>
                <a:ext cx="8229600" cy="5466915"/>
              </a:xfrm>
              <a:blipFill>
                <a:blip r:embed="rId3"/>
                <a:stretch>
                  <a:fillRect l="-1185" t="-234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13</a:t>
            </a:fld>
            <a:endParaRPr kumimoji="1" lang="ja-JP" altLang="en-US"/>
          </a:p>
        </p:txBody>
      </p:sp>
      <p:pic>
        <p:nvPicPr>
          <p:cNvPr id="7" name="図 6"/>
          <p:cNvPicPr>
            <a:picLocks noChangeAspect="1"/>
          </p:cNvPicPr>
          <p:nvPr/>
        </p:nvPicPr>
        <p:blipFill>
          <a:blip r:embed="rId4"/>
          <a:stretch>
            <a:fillRect/>
          </a:stretch>
        </p:blipFill>
        <p:spPr>
          <a:xfrm>
            <a:off x="4662148" y="758537"/>
            <a:ext cx="4186431" cy="1028060"/>
          </a:xfrm>
          <a:prstGeom prst="rect">
            <a:avLst/>
          </a:prstGeom>
        </p:spPr>
      </p:pic>
    </p:spTree>
    <p:extLst>
      <p:ext uri="{BB962C8B-B14F-4D97-AF65-F5344CB8AC3E}">
        <p14:creationId xmlns:p14="http://schemas.microsoft.com/office/powerpoint/2010/main" val="29351576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手計算</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85750" y="1017012"/>
                <a:ext cx="8229600" cy="5383788"/>
              </a:xfrm>
            </p:spPr>
            <p:txBody>
              <a:bodyPr>
                <a:normAutofit lnSpcReduction="10000"/>
              </a:bodyPr>
              <a:lstStyle/>
              <a:p>
                <a:pPr marL="0" indent="0">
                  <a:buNone/>
                </a:pPr>
                <a:endParaRPr lang="en-US" altLang="ja-JP" dirty="0" smtClean="0"/>
              </a:p>
              <a:p>
                <a:pPr marL="0" indent="0">
                  <a:buNone/>
                </a:pPr>
                <a:endParaRPr lang="en-US" altLang="ja-JP" sz="2600"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𝑓</m:t>
                          </m:r>
                        </m:e>
                        <m:sub>
                          <m:r>
                            <a:rPr lang="en-US" altLang="ja-JP" sz="2400" i="1">
                              <a:latin typeface="Cambria Math" panose="02040503050406030204" pitchFamily="18" charset="0"/>
                            </a:rPr>
                            <m:t>1</m:t>
                          </m:r>
                        </m:sub>
                        <m:sup>
                          <m:r>
                            <a:rPr lang="en-US" altLang="ja-JP" sz="2400" i="1">
                              <a:latin typeface="Cambria Math" panose="02040503050406030204" pitchFamily="18" charset="0"/>
                            </a:rPr>
                            <m:t>𝑚𝑎𝑥</m:t>
                          </m:r>
                        </m:sup>
                      </m:sSubSup>
                      <m:r>
                        <a:rPr lang="en-US" altLang="ja-JP" sz="2400" i="1">
                          <a:latin typeface="Cambria Math" panose="02040503050406030204" pitchFamily="18" charset="0"/>
                        </a:rPr>
                        <m:t>=1.0</m:t>
                      </m:r>
                      <m:r>
                        <a:rPr lang="ja-JP" altLang="en-US" sz="2400" i="1">
                          <a:latin typeface="Cambria Math" panose="02040503050406030204" pitchFamily="18" charset="0"/>
                        </a:rPr>
                        <m:t>　</m:t>
                      </m:r>
                      <m:r>
                        <a:rPr lang="en-US" altLang="ja-JP" sz="2400" b="0" i="1" smtClean="0">
                          <a:latin typeface="Cambria Math" panose="02040503050406030204" pitchFamily="18" charset="0"/>
                        </a:rPr>
                        <m:t>  </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𝑓</m:t>
                          </m:r>
                        </m:e>
                        <m:sub>
                          <m:r>
                            <a:rPr lang="en-US" altLang="ja-JP" sz="2400" i="1">
                              <a:latin typeface="Cambria Math" panose="02040503050406030204" pitchFamily="18" charset="0"/>
                            </a:rPr>
                            <m:t>1</m:t>
                          </m:r>
                        </m:sub>
                        <m:sup>
                          <m:r>
                            <a:rPr lang="en-US" altLang="ja-JP" sz="2400" i="1">
                              <a:latin typeface="Cambria Math" panose="02040503050406030204" pitchFamily="18" charset="0"/>
                            </a:rPr>
                            <m:t>𝑚𝑖𝑛</m:t>
                          </m:r>
                        </m:sup>
                      </m:sSubSup>
                      <m:r>
                        <a:rPr lang="en-US" altLang="ja-JP" sz="2400" i="1">
                          <a:latin typeface="Cambria Math" panose="02040503050406030204" pitchFamily="18" charset="0"/>
                        </a:rPr>
                        <m:t>=0.1</m:t>
                      </m:r>
                    </m:oMath>
                  </m:oMathPara>
                </a14:m>
                <a:endParaRPr lang="en-US" altLang="ja-JP" sz="2400" dirty="0"/>
              </a:p>
              <a:p>
                <a:pPr marL="0" indent="0">
                  <a:buNone/>
                </a:pPr>
                <a14:m>
                  <m:oMathPara xmlns:m="http://schemas.openxmlformats.org/officeDocument/2006/math">
                    <m:oMathParaPr>
                      <m:jc m:val="left"/>
                    </m:oMathParaPr>
                    <m:oMath xmlns:m="http://schemas.openxmlformats.org/officeDocument/2006/math">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𝑓</m:t>
                          </m:r>
                        </m:e>
                        <m:sub>
                          <m:r>
                            <a:rPr lang="en-US" altLang="ja-JP" sz="2400" i="1">
                              <a:latin typeface="Cambria Math" panose="02040503050406030204" pitchFamily="18" charset="0"/>
                            </a:rPr>
                            <m:t>2</m:t>
                          </m:r>
                        </m:sub>
                        <m:sup>
                          <m:r>
                            <a:rPr lang="en-US" altLang="ja-JP" sz="2400" i="1">
                              <a:latin typeface="Cambria Math" panose="02040503050406030204" pitchFamily="18" charset="0"/>
                            </a:rPr>
                            <m:t>𝑚𝑎𝑥</m:t>
                          </m:r>
                        </m:sup>
                      </m:sSubSup>
                      <m:r>
                        <a:rPr lang="en-US" altLang="ja-JP" sz="2400" i="1">
                          <a:latin typeface="Cambria Math" panose="02040503050406030204" pitchFamily="18" charset="0"/>
                        </a:rPr>
                        <m:t>=59.0  </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𝑓</m:t>
                          </m:r>
                        </m:e>
                        <m:sub>
                          <m:r>
                            <a:rPr lang="en-US" altLang="ja-JP" sz="2400" i="1">
                              <a:latin typeface="Cambria Math" panose="02040503050406030204" pitchFamily="18" charset="0"/>
                            </a:rPr>
                            <m:t>2</m:t>
                          </m:r>
                        </m:sub>
                        <m:sup>
                          <m:r>
                            <a:rPr lang="en-US" altLang="ja-JP" sz="2400" i="1">
                              <a:latin typeface="Cambria Math" panose="02040503050406030204" pitchFamily="18" charset="0"/>
                            </a:rPr>
                            <m:t>𝑚𝑖𝑛</m:t>
                          </m:r>
                        </m:sup>
                      </m:sSubSup>
                      <m:r>
                        <a:rPr lang="en-US" altLang="ja-JP" sz="2400" i="1">
                          <a:latin typeface="Cambria Math" panose="02040503050406030204" pitchFamily="18" charset="0"/>
                        </a:rPr>
                        <m:t>=0.0</m:t>
                      </m:r>
                    </m:oMath>
                  </m:oMathPara>
                </a14:m>
                <a:endParaRPr lang="en-US" altLang="ja-JP" sz="2400" dirty="0"/>
              </a:p>
              <a:p>
                <a:pPr marL="0" indent="0">
                  <a:buNone/>
                </a:pPr>
                <a:endParaRPr lang="en-US" altLang="ja-JP" dirty="0"/>
              </a:p>
              <a:p>
                <a:r>
                  <a:rPr lang="ja-JP" altLang="en-US" dirty="0" smtClean="0"/>
                  <a:t>前と同じ</a:t>
                </a:r>
                <a:r>
                  <a:rPr lang="en-US" altLang="ja-JP" dirty="0" smtClean="0"/>
                  <a:t>2</a:t>
                </a:r>
                <a:r>
                  <a:rPr lang="ja-JP" altLang="en-US" dirty="0"/>
                  <a:t>目的</a:t>
                </a:r>
                <a:r>
                  <a:rPr lang="ja-JP" altLang="en-US" dirty="0" smtClean="0"/>
                  <a:t>最大化問題，初期個体で重みベクトルを</a:t>
                </a:r>
                <a:r>
                  <a:rPr lang="ja-JP" altLang="en-US" dirty="0"/>
                  <a:t>左</a:t>
                </a:r>
                <a:r>
                  <a:rPr lang="ja-JP" altLang="en-US" dirty="0" smtClean="0"/>
                  <a:t>上のように</a:t>
                </a:r>
                <a:r>
                  <a:rPr lang="ja-JP" altLang="en-US" dirty="0"/>
                  <a:t>設定</a:t>
                </a:r>
                <a:endParaRPr lang="en-US" altLang="ja-JP" dirty="0"/>
              </a:p>
              <a:p>
                <a:pPr marL="514350" indent="-514350">
                  <a:buFont typeface="+mj-lt"/>
                  <a:buAutoNum type="arabicPeriod"/>
                </a:pPr>
                <a:r>
                  <a:rPr lang="en-US" altLang="ja-JP" dirty="0"/>
                  <a:t>k=1</a:t>
                </a:r>
                <a:r>
                  <a:rPr lang="ja-JP" altLang="en-US" dirty="0"/>
                  <a:t>をセットし</a:t>
                </a:r>
                <a:r>
                  <a:rPr lang="ja-JP" altLang="en-US" dirty="0" smtClean="0"/>
                  <a:t>，左上の範囲パラメータ</a:t>
                </a:r>
                <a:r>
                  <a:rPr lang="ja-JP" altLang="en-US" dirty="0"/>
                  <a:t>を</a:t>
                </a:r>
                <a:r>
                  <a:rPr lang="ja-JP" altLang="en-US" dirty="0" smtClean="0"/>
                  <a:t>決定</a:t>
                </a:r>
                <a:endParaRPr lang="en-US" altLang="ja-JP" dirty="0" smtClean="0"/>
              </a:p>
              <a:p>
                <a:pPr marL="0" indent="0">
                  <a:buNone/>
                </a:pPr>
                <a:r>
                  <a:rPr lang="en-US" altLang="ja-JP" dirty="0" smtClean="0"/>
                  <a:t>2</a:t>
                </a:r>
                <a:r>
                  <a:rPr lang="ja-JP" altLang="en-US" dirty="0" err="1" smtClean="0"/>
                  <a:t>．</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(0.1,0.9)</m:t>
                        </m:r>
                      </m:e>
                      <m:sup>
                        <m:r>
                          <a:rPr lang="en-US" altLang="ja-JP" b="0" i="1" smtClean="0">
                            <a:latin typeface="Cambria Math" panose="02040503050406030204" pitchFamily="18" charset="0"/>
                          </a:rPr>
                          <m:t>𝑇</m:t>
                        </m:r>
                      </m:sup>
                    </m:sSup>
                  </m:oMath>
                </a14:m>
                <a:r>
                  <a:rPr lang="ja-JP" altLang="en-US" dirty="0" smtClean="0"/>
                  <a:t>における評価値を計算</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𝑁</m:t>
                        </m:r>
                      </m:num>
                      <m:den>
                        <m:r>
                          <m:rPr>
                            <m:sty m:val="p"/>
                          </m:rPr>
                          <a:rPr lang="en-US" altLang="ja-JP" i="1">
                            <a:latin typeface="Cambria Math" panose="02040503050406030204" pitchFamily="18" charset="0"/>
                          </a:rPr>
                          <m:t>K</m:t>
                        </m:r>
                      </m:den>
                    </m:f>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6</m:t>
                        </m:r>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=3</m:t>
                    </m:r>
                  </m:oMath>
                </a14:m>
                <a:r>
                  <a:rPr lang="ja-JP" altLang="en-US" dirty="0" smtClean="0"/>
                  <a:t>個の最良個体</a:t>
                </a:r>
                <a:r>
                  <a:rPr lang="en-US" altLang="ja-JP" dirty="0" smtClean="0"/>
                  <a:t>1,3,5</a:t>
                </a:r>
                <a:r>
                  <a:rPr lang="ja-JP" altLang="en-US" dirty="0" smtClean="0"/>
                  <a:t>をサブ集団</a:t>
                </a:r>
                <a:r>
                  <a:rPr lang="en-US" altLang="ja-JP" dirty="0" smtClean="0"/>
                  <a:t>P1</a:t>
                </a:r>
                <a:r>
                  <a:rPr lang="ja-JP" altLang="en-US" dirty="0" smtClean="0"/>
                  <a:t>に選択</a:t>
                </a:r>
                <a:endParaRPr lang="en-US" altLang="ja-JP" dirty="0" smtClean="0"/>
              </a:p>
              <a:p>
                <a:pPr marL="0" indent="0">
                  <a:buNone/>
                </a:pPr>
                <a:r>
                  <a:rPr lang="en-US" altLang="ja-JP" dirty="0"/>
                  <a:t>3</a:t>
                </a:r>
                <a:r>
                  <a:rPr lang="ja-JP" altLang="en-US" dirty="0" err="1" smtClean="0"/>
                  <a:t>．</a:t>
                </a:r>
                <a:r>
                  <a:rPr lang="en-US" altLang="ja-JP" dirty="0" smtClean="0"/>
                  <a:t>P</a:t>
                </a:r>
                <a:r>
                  <a:rPr lang="ja-JP" altLang="en-US" dirty="0" smtClean="0"/>
                  <a:t>１の</a:t>
                </a:r>
                <a:r>
                  <a:rPr lang="en-US" altLang="ja-JP" dirty="0" smtClean="0"/>
                  <a:t>3</a:t>
                </a:r>
                <a:r>
                  <a:rPr lang="ja-JP" altLang="en-US" dirty="0" smtClean="0"/>
                  <a:t>個体に選択・交差・突然変異を繰り返す</a:t>
                </a:r>
                <a:endParaRPr lang="en-US" altLang="ja-JP" dirty="0" smtClean="0"/>
              </a:p>
              <a:p>
                <a:pPr marL="0" indent="0">
                  <a:buNone/>
                </a:pPr>
                <a:r>
                  <a:rPr lang="en-US" altLang="ja-JP" dirty="0"/>
                  <a:t>4</a:t>
                </a:r>
                <a:r>
                  <a:rPr lang="ja-JP" altLang="en-US" dirty="0" err="1" smtClean="0"/>
                  <a:t>．</a:t>
                </a:r>
                <a:r>
                  <a:rPr lang="en-US" altLang="ja-JP" dirty="0"/>
                  <a:t>k</a:t>
                </a:r>
                <a:r>
                  <a:rPr lang="ja-JP" altLang="en-US" dirty="0" smtClean="0"/>
                  <a:t>を</a:t>
                </a:r>
                <a:r>
                  <a:rPr lang="en-US" altLang="ja-JP" dirty="0" smtClean="0"/>
                  <a:t>2</a:t>
                </a:r>
                <a:r>
                  <a:rPr lang="ja-JP" altLang="en-US" dirty="0" smtClean="0"/>
                  <a:t>にしてステップ</a:t>
                </a:r>
                <a:r>
                  <a:rPr lang="en-US" altLang="ja-JP" dirty="0" smtClean="0"/>
                  <a:t>2</a:t>
                </a:r>
                <a:r>
                  <a:rPr lang="ja-JP" altLang="en-US" dirty="0" smtClean="0"/>
                  <a:t>へ</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85750" y="1017012"/>
                <a:ext cx="8229600" cy="5383788"/>
              </a:xfrm>
              <a:blipFill>
                <a:blip r:embed="rId3"/>
                <a:stretch>
                  <a:fillRect l="-1556" b="-45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14</a:t>
            </a:fld>
            <a:endParaRPr kumimoji="1" lang="ja-JP" altLang="en-US"/>
          </a:p>
        </p:txBody>
      </p:sp>
      <p:pic>
        <p:nvPicPr>
          <p:cNvPr id="6" name="図 5"/>
          <p:cNvPicPr>
            <a:picLocks noChangeAspect="1"/>
          </p:cNvPicPr>
          <p:nvPr/>
        </p:nvPicPr>
        <p:blipFill>
          <a:blip r:embed="rId4"/>
          <a:stretch>
            <a:fillRect/>
          </a:stretch>
        </p:blipFill>
        <p:spPr>
          <a:xfrm>
            <a:off x="335756" y="794328"/>
            <a:ext cx="3333750" cy="609600"/>
          </a:xfrm>
          <a:prstGeom prst="rect">
            <a:avLst/>
          </a:prstGeom>
        </p:spPr>
      </p:pic>
      <p:pic>
        <p:nvPicPr>
          <p:cNvPr id="7" name="図 6"/>
          <p:cNvPicPr>
            <a:picLocks noChangeAspect="1"/>
          </p:cNvPicPr>
          <p:nvPr/>
        </p:nvPicPr>
        <p:blipFill>
          <a:blip r:embed="rId5"/>
          <a:stretch>
            <a:fillRect/>
          </a:stretch>
        </p:blipFill>
        <p:spPr>
          <a:xfrm>
            <a:off x="3669506" y="794328"/>
            <a:ext cx="5467350" cy="2114550"/>
          </a:xfrm>
          <a:prstGeom prst="rect">
            <a:avLst/>
          </a:prstGeom>
        </p:spPr>
      </p:pic>
    </p:spTree>
    <p:extLst>
      <p:ext uri="{BB962C8B-B14F-4D97-AF65-F5344CB8AC3E}">
        <p14:creationId xmlns:p14="http://schemas.microsoft.com/office/powerpoint/2010/main" val="890509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手計算</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85750" y="1017012"/>
                <a:ext cx="8229600" cy="5383788"/>
              </a:xfrm>
            </p:spPr>
            <p:txBody>
              <a:bodyPr>
                <a:normAutofit/>
              </a:bodyPr>
              <a:lstStyle/>
              <a:p>
                <a:pPr marL="0" indent="0">
                  <a:buNone/>
                </a:pPr>
                <a:r>
                  <a:rPr lang="en-US" altLang="ja-JP" dirty="0" smtClean="0"/>
                  <a:t>2</a:t>
                </a:r>
                <a:r>
                  <a:rPr lang="ja-JP" altLang="en-US" dirty="0" err="1" smtClean="0"/>
                  <a:t>．</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(0.5,0.5)</m:t>
                        </m:r>
                      </m:e>
                      <m:sup>
                        <m:r>
                          <a:rPr lang="en-US" altLang="ja-JP" b="0" i="1" smtClean="0">
                            <a:latin typeface="Cambria Math" panose="02040503050406030204" pitchFamily="18" charset="0"/>
                          </a:rPr>
                          <m:t>𝑇</m:t>
                        </m:r>
                      </m:sup>
                    </m:sSup>
                  </m:oMath>
                </a14:m>
                <a:r>
                  <a:rPr lang="ja-JP" altLang="en-US" dirty="0" smtClean="0"/>
                  <a:t>における評価値を計算</a:t>
                </a:r>
                <a14:m>
                  <m:oMath xmlns:m="http://schemas.openxmlformats.org/officeDocument/2006/math">
                    <m:r>
                      <a:rPr lang="en-US" altLang="ja-JP" b="0" i="1" smtClean="0">
                        <a:latin typeface="Cambria Math" panose="02040503050406030204" pitchFamily="18" charset="0"/>
                      </a:rPr>
                      <m:t>3</m:t>
                    </m:r>
                  </m:oMath>
                </a14:m>
                <a:r>
                  <a:rPr lang="ja-JP" altLang="en-US" dirty="0" smtClean="0"/>
                  <a:t>個の最良個体</a:t>
                </a:r>
                <a:r>
                  <a:rPr lang="en-US" altLang="ja-JP" dirty="0" smtClean="0"/>
                  <a:t>1,2,3</a:t>
                </a:r>
                <a:r>
                  <a:rPr lang="ja-JP" altLang="en-US" dirty="0" smtClean="0"/>
                  <a:t>をサブ集団</a:t>
                </a:r>
                <a:r>
                  <a:rPr lang="en-US" altLang="ja-JP" dirty="0" smtClean="0"/>
                  <a:t>P2</a:t>
                </a:r>
                <a:r>
                  <a:rPr lang="ja-JP" altLang="en-US" dirty="0" smtClean="0"/>
                  <a:t>に選択</a:t>
                </a:r>
                <a:endParaRPr lang="en-US" altLang="ja-JP" dirty="0" smtClean="0"/>
              </a:p>
              <a:p>
                <a:pPr marL="0" indent="0">
                  <a:buNone/>
                </a:pPr>
                <a:r>
                  <a:rPr lang="en-US" altLang="ja-JP" dirty="0"/>
                  <a:t>3</a:t>
                </a:r>
                <a:r>
                  <a:rPr lang="ja-JP" altLang="en-US" dirty="0" err="1" smtClean="0"/>
                  <a:t>．</a:t>
                </a:r>
                <a:r>
                  <a:rPr lang="en-US" altLang="ja-JP" dirty="0" smtClean="0"/>
                  <a:t>P</a:t>
                </a:r>
                <a:r>
                  <a:rPr lang="en-US" altLang="ja-JP" dirty="0"/>
                  <a:t>2</a:t>
                </a:r>
                <a:r>
                  <a:rPr lang="ja-JP" altLang="en-US" dirty="0" smtClean="0"/>
                  <a:t>の</a:t>
                </a:r>
                <a:r>
                  <a:rPr lang="en-US" altLang="ja-JP" dirty="0" smtClean="0"/>
                  <a:t>3</a:t>
                </a:r>
                <a:r>
                  <a:rPr lang="ja-JP" altLang="en-US" dirty="0" smtClean="0"/>
                  <a:t>個体に選択・交差・突然変異を繰り返す</a:t>
                </a:r>
                <a:endParaRPr lang="en-US" altLang="ja-JP" dirty="0" smtClean="0"/>
              </a:p>
              <a:p>
                <a:pPr marL="0" indent="0">
                  <a:buNone/>
                </a:pPr>
                <a:r>
                  <a:rPr lang="en-US" altLang="ja-JP" dirty="0"/>
                  <a:t>4</a:t>
                </a:r>
                <a:r>
                  <a:rPr lang="ja-JP" altLang="en-US" dirty="0" err="1" smtClean="0"/>
                  <a:t>．</a:t>
                </a:r>
                <a:r>
                  <a:rPr lang="en-US" altLang="ja-JP" dirty="0" smtClean="0"/>
                  <a:t>2</a:t>
                </a:r>
                <a:r>
                  <a:rPr lang="ja-JP" altLang="en-US" dirty="0" err="1" smtClean="0"/>
                  <a:t>つの</a:t>
                </a:r>
                <a:r>
                  <a:rPr lang="ja-JP" altLang="en-US" dirty="0" smtClean="0"/>
                  <a:t>サブ集団を統合</a:t>
                </a:r>
                <a:endParaRPr lang="en-US" altLang="ja-JP" dirty="0" smtClean="0"/>
              </a:p>
              <a:p>
                <a:pPr marL="0" indent="0">
                  <a:buNone/>
                </a:pPr>
                <a:endParaRPr lang="en-US" altLang="ja-JP" sz="2400" dirty="0" smtClean="0"/>
              </a:p>
              <a:p>
                <a:pPr marL="0" indent="0">
                  <a:buNone/>
                </a:pPr>
                <a:r>
                  <a:rPr lang="en-US" altLang="ja-JP" sz="2400" dirty="0" smtClean="0"/>
                  <a:t>(</a:t>
                </a:r>
                <a:r>
                  <a:rPr lang="ja-JP" altLang="en-US" sz="2400" dirty="0" smtClean="0"/>
                  <a:t>２つの集合に共通する個体が</a:t>
                </a:r>
                <a:endParaRPr lang="en-US" altLang="ja-JP" sz="2400" dirty="0" smtClean="0"/>
              </a:p>
              <a:p>
                <a:pPr marL="0" indent="0">
                  <a:buNone/>
                </a:pPr>
                <a:r>
                  <a:rPr lang="ja-JP" altLang="en-US" sz="2400" dirty="0" smtClean="0"/>
                  <a:t>あれば重複させず，ランダムに</a:t>
                </a:r>
                <a:endParaRPr lang="en-US" altLang="ja-JP" sz="2400" dirty="0" smtClean="0"/>
              </a:p>
              <a:p>
                <a:pPr marL="0" indent="0">
                  <a:buNone/>
                </a:pPr>
                <a:r>
                  <a:rPr lang="ja-JP" altLang="en-US" sz="2400" dirty="0" smtClean="0"/>
                  <a:t>生成した個体で集団を埋める</a:t>
                </a:r>
                <a:r>
                  <a:rPr lang="en-US" altLang="ja-JP" sz="2400" dirty="0" smtClean="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85750" y="1017012"/>
                <a:ext cx="8229600" cy="5383788"/>
              </a:xfrm>
              <a:blipFill>
                <a:blip r:embed="rId3"/>
                <a:stretch>
                  <a:fillRect l="-1556" t="-2152" r="-519"/>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15</a:t>
            </a:fld>
            <a:endParaRPr kumimoji="1" lang="ja-JP" altLang="en-US"/>
          </a:p>
        </p:txBody>
      </p:sp>
      <p:pic>
        <p:nvPicPr>
          <p:cNvPr id="5" name="図 4"/>
          <p:cNvPicPr>
            <a:picLocks noChangeAspect="1"/>
          </p:cNvPicPr>
          <p:nvPr/>
        </p:nvPicPr>
        <p:blipFill>
          <a:blip r:embed="rId4"/>
          <a:stretch>
            <a:fillRect/>
          </a:stretch>
        </p:blipFill>
        <p:spPr>
          <a:xfrm>
            <a:off x="4148316" y="2424545"/>
            <a:ext cx="4988540" cy="3976255"/>
          </a:xfrm>
          <a:prstGeom prst="rect">
            <a:avLst/>
          </a:prstGeom>
        </p:spPr>
      </p:pic>
    </p:spTree>
    <p:extLst>
      <p:ext uri="{BB962C8B-B14F-4D97-AF65-F5344CB8AC3E}">
        <p14:creationId xmlns:p14="http://schemas.microsoft.com/office/powerpoint/2010/main" val="586261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利点と欠点</a:t>
            </a:r>
            <a:endParaRPr kumimoji="1" lang="ja-JP" altLang="en-US" dirty="0"/>
          </a:p>
        </p:txBody>
      </p:sp>
      <p:sp>
        <p:nvSpPr>
          <p:cNvPr id="3" name="コンテンツ プレースホルダー 2"/>
          <p:cNvSpPr>
            <a:spLocks noGrp="1"/>
          </p:cNvSpPr>
          <p:nvPr>
            <p:ph idx="1"/>
          </p:nvPr>
        </p:nvSpPr>
        <p:spPr/>
        <p:txBody>
          <a:bodyPr/>
          <a:lstStyle/>
          <a:p>
            <a:r>
              <a:rPr lang="ja-JP" altLang="en-US" dirty="0"/>
              <a:t>利点</a:t>
            </a:r>
            <a:endParaRPr lang="en-US" altLang="ja-JP" dirty="0"/>
          </a:p>
          <a:p>
            <a:pPr lvl="1"/>
            <a:r>
              <a:rPr lang="ja-JP" altLang="en-US" dirty="0" smtClean="0"/>
              <a:t>シェアリング関数やニッチカウントによる距離の計算が必要なくより複雑な問題で共有評価値アプローチより結果が良い</a:t>
            </a:r>
            <a:endParaRPr lang="en-US" altLang="ja-JP" dirty="0" smtClean="0"/>
          </a:p>
          <a:p>
            <a:pPr lvl="1"/>
            <a:r>
              <a:rPr lang="ja-JP" altLang="en-US" dirty="0"/>
              <a:t>重みベクトルのための追加の変数を保持する</a:t>
            </a:r>
            <a:r>
              <a:rPr lang="ja-JP" altLang="en-US" dirty="0" smtClean="0"/>
              <a:t>必要がない</a:t>
            </a:r>
            <a:endParaRPr lang="en-US" altLang="ja-JP" dirty="0" smtClean="0"/>
          </a:p>
          <a:p>
            <a:pPr lvl="1"/>
            <a:r>
              <a:rPr lang="ja-JP" altLang="en-US" dirty="0" smtClean="0"/>
              <a:t>いくつかの研究の結果こちらのアプローチが共有関数アプローチよりも優れていると結論づけた</a:t>
            </a:r>
            <a:endParaRPr lang="en-US" altLang="ja-JP" dirty="0" smtClean="0"/>
          </a:p>
          <a:p>
            <a:pPr lvl="1"/>
            <a:endParaRPr lang="en-US" altLang="ja-JP" dirty="0" smtClean="0"/>
          </a:p>
          <a:p>
            <a:r>
              <a:rPr lang="ja-JP" altLang="en-US" dirty="0" smtClean="0"/>
              <a:t>欠点</a:t>
            </a:r>
            <a:endParaRPr lang="en-US" altLang="ja-JP" dirty="0"/>
          </a:p>
          <a:p>
            <a:pPr lvl="1"/>
            <a:r>
              <a:rPr kumimoji="1" lang="ja-JP" altLang="en-US" dirty="0" smtClean="0"/>
              <a:t>他の重みベースの方法と同様に重みベクトルの知識が不可欠</a:t>
            </a:r>
            <a:endParaRPr kumimoji="1" lang="en-US" altLang="ja-JP" dirty="0" smtClean="0"/>
          </a:p>
          <a:p>
            <a:pPr lvl="1"/>
            <a:r>
              <a:rPr lang="en-US" altLang="ja-JP" dirty="0"/>
              <a:t>GA</a:t>
            </a:r>
            <a:r>
              <a:rPr lang="ja-JP" altLang="en-US" dirty="0"/>
              <a:t>演算子は</a:t>
            </a:r>
            <a:r>
              <a:rPr lang="ja-JP" altLang="en-US" dirty="0" smtClean="0"/>
              <a:t>各サブ集団に</a:t>
            </a:r>
            <a:r>
              <a:rPr lang="ja-JP" altLang="en-US" dirty="0"/>
              <a:t>独立に適用</a:t>
            </a:r>
            <a:r>
              <a:rPr lang="ja-JP" altLang="en-US" dirty="0" smtClean="0"/>
              <a:t>されるため，各重みベクトル</a:t>
            </a:r>
            <a:r>
              <a:rPr lang="ja-JP" altLang="en-US" dirty="0"/>
              <a:t>に対応する最適解を見つけるには適切</a:t>
            </a:r>
            <a:r>
              <a:rPr lang="ja-JP" altLang="en-US" dirty="0" smtClean="0"/>
              <a:t>な</a:t>
            </a:r>
            <a:r>
              <a:rPr lang="en-US" altLang="ja-JP" dirty="0" smtClean="0"/>
              <a:t>(</a:t>
            </a:r>
            <a:r>
              <a:rPr lang="ja-JP" altLang="en-US" dirty="0" smtClean="0"/>
              <a:t>大規模な</a:t>
            </a:r>
            <a:r>
              <a:rPr lang="en-US" altLang="ja-JP" dirty="0" smtClean="0"/>
              <a:t>)</a:t>
            </a:r>
            <a:r>
              <a:rPr lang="ja-JP" altLang="en-US" dirty="0" smtClean="0"/>
              <a:t>サブ集団サイズが</a:t>
            </a:r>
            <a:r>
              <a:rPr lang="ja-JP" altLang="en-US" dirty="0"/>
              <a:t>必要である。</a:t>
            </a:r>
            <a:endParaRPr kumimoji="1" lang="ja-JP"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16</a:t>
            </a:fld>
            <a:endParaRPr kumimoji="1" lang="ja-JP" altLang="en-US"/>
          </a:p>
        </p:txBody>
      </p:sp>
    </p:spTree>
    <p:extLst>
      <p:ext uri="{BB962C8B-B14F-4D97-AF65-F5344CB8AC3E}">
        <p14:creationId xmlns:p14="http://schemas.microsoft.com/office/powerpoint/2010/main" val="940559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5.7 Random Weighted </a:t>
            </a:r>
            <a:r>
              <a:rPr lang="en-US" altLang="ja-JP" dirty="0" smtClean="0"/>
              <a:t>GA</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85750" y="1017012"/>
                <a:ext cx="8229600" cy="5326638"/>
              </a:xfrm>
            </p:spPr>
            <p:txBody>
              <a:bodyPr>
                <a:normAutofit lnSpcReduction="10000"/>
              </a:bodyPr>
              <a:lstStyle/>
              <a:p>
                <a:r>
                  <a:rPr kumimoji="1" lang="en-US" altLang="ja-JP" dirty="0" smtClean="0"/>
                  <a:t>RWGA</a:t>
                </a:r>
                <a:r>
                  <a:rPr kumimoji="1" lang="ja-JP" altLang="en-US" dirty="0" smtClean="0"/>
                  <a:t>は</a:t>
                </a:r>
                <a:r>
                  <a:rPr lang="en-US" altLang="ja-JP" dirty="0" err="1"/>
                  <a:t>i</a:t>
                </a:r>
                <a:r>
                  <a:rPr lang="ja-JP" altLang="en-US" dirty="0"/>
                  <a:t>番目</a:t>
                </a:r>
                <a:r>
                  <a:rPr lang="ja-JP" altLang="en-US" dirty="0" smtClean="0"/>
                  <a:t>の個体に</a:t>
                </a:r>
                <a:r>
                  <a:rPr lang="ja-JP" altLang="en-US" dirty="0"/>
                  <a:t>ランダム正規化された重みベクトル</a:t>
                </a:r>
                <a14:m>
                  <m:oMath xmlns:m="http://schemas.openxmlformats.org/officeDocument/2006/math">
                    <m:sSup>
                      <m:sSupPr>
                        <m:ctrlPr>
                          <a:rPr lang="en-US" altLang="ja-JP" i="1" dirty="0" smtClean="0">
                            <a:latin typeface="Cambria Math" panose="02040503050406030204" pitchFamily="18" charset="0"/>
                          </a:rPr>
                        </m:ctrlPr>
                      </m:sSupPr>
                      <m:e>
                        <m:r>
                          <a:rPr lang="en-US" altLang="ja-JP" b="0" i="1" dirty="0" smtClean="0">
                            <a:latin typeface="Cambria Math" panose="02040503050406030204" pitchFamily="18" charset="0"/>
                          </a:rPr>
                          <m:t>𝑤</m:t>
                        </m:r>
                      </m:e>
                      <m:sup>
                        <m:r>
                          <a:rPr lang="en-US" altLang="ja-JP" b="0" i="1" dirty="0" smtClean="0">
                            <a:latin typeface="Cambria Math" panose="02040503050406030204" pitchFamily="18" charset="0"/>
                          </a:rPr>
                          <m:t>𝑖</m:t>
                        </m:r>
                      </m:sup>
                    </m:sSup>
                    <m:r>
                      <a:rPr lang="en-US" altLang="ja-JP" b="0" i="1" dirty="0" smtClean="0">
                        <a:latin typeface="Cambria Math" panose="02040503050406030204" pitchFamily="18" charset="0"/>
                      </a:rPr>
                      <m:t>=(</m:t>
                    </m:r>
                    <m:sSubSup>
                      <m:sSubSupPr>
                        <m:ctrlPr>
                          <a:rPr lang="en-US" altLang="ja-JP" b="0" i="1" dirty="0" smtClean="0">
                            <a:latin typeface="Cambria Math" panose="02040503050406030204" pitchFamily="18" charset="0"/>
                          </a:rPr>
                        </m:ctrlPr>
                      </m:sSubSupPr>
                      <m:e>
                        <m:r>
                          <a:rPr lang="en-US" altLang="ja-JP" b="0" i="1" dirty="0" smtClean="0">
                            <a:latin typeface="Cambria Math" panose="02040503050406030204" pitchFamily="18" charset="0"/>
                          </a:rPr>
                          <m:t>𝑤</m:t>
                        </m:r>
                      </m:e>
                      <m:sub>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𝑖</m:t>
                        </m:r>
                      </m:sup>
                    </m:sSubSup>
                    <m:r>
                      <a:rPr lang="en-US" altLang="ja-JP" b="0" i="1" dirty="0" smtClean="0">
                        <a:latin typeface="Cambria Math" panose="02040503050406030204" pitchFamily="18" charset="0"/>
                      </a:rPr>
                      <m:t>,</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𝑤</m:t>
                        </m:r>
                      </m:e>
                      <m:sub>
                        <m:r>
                          <a:rPr lang="en-US" altLang="ja-JP" b="0" i="1" dirty="0" smtClean="0">
                            <a:latin typeface="Cambria Math" panose="02040503050406030204" pitchFamily="18" charset="0"/>
                          </a:rPr>
                          <m:t>2</m:t>
                        </m:r>
                      </m:sub>
                      <m:sup>
                        <m:r>
                          <a:rPr lang="en-US" altLang="ja-JP" i="1" dirty="0">
                            <a:latin typeface="Cambria Math" panose="02040503050406030204" pitchFamily="18" charset="0"/>
                          </a:rPr>
                          <m:t>𝑖</m:t>
                        </m:r>
                      </m:sup>
                    </m:sSubSup>
                    <m:r>
                      <a:rPr lang="en-US" altLang="ja-JP" b="0" i="1" dirty="0" smtClean="0">
                        <a:latin typeface="Cambria Math" panose="02040503050406030204" pitchFamily="18" charset="0"/>
                      </a:rPr>
                      <m:t>,…,</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𝑤</m:t>
                        </m:r>
                      </m:e>
                      <m:sub>
                        <m:r>
                          <a:rPr lang="en-US" altLang="ja-JP" b="0" i="1" dirty="0" smtClean="0">
                            <a:latin typeface="Cambria Math" panose="02040503050406030204" pitchFamily="18" charset="0"/>
                          </a:rPr>
                          <m:t>𝑀</m:t>
                        </m:r>
                      </m:sub>
                      <m:sup>
                        <m:r>
                          <a:rPr lang="en-US" altLang="ja-JP" i="1" dirty="0">
                            <a:latin typeface="Cambria Math" panose="02040503050406030204" pitchFamily="18" charset="0"/>
                          </a:rPr>
                          <m:t>𝑖</m:t>
                        </m:r>
                      </m:sup>
                    </m:sSubSup>
                    <m:r>
                      <a:rPr lang="en-US" altLang="ja-JP" b="0" i="1" dirty="0" smtClean="0">
                        <a:latin typeface="Cambria Math" panose="02040503050406030204" pitchFamily="18" charset="0"/>
                      </a:rPr>
                      <m:t>)</m:t>
                    </m:r>
                  </m:oMath>
                </a14:m>
                <a:r>
                  <a:rPr lang="ja-JP" altLang="en-US" dirty="0" smtClean="0"/>
                  <a:t>を割り当てるように</a:t>
                </a:r>
                <a:r>
                  <a:rPr lang="en-US" altLang="ja-JP" dirty="0" smtClean="0"/>
                  <a:t>WBGA</a:t>
                </a:r>
                <a:r>
                  <a:rPr lang="ja-JP" altLang="en-US" dirty="0" smtClean="0"/>
                  <a:t>を変更したもので，評価値は</a:t>
                </a:r>
                <a:endParaRPr lang="en-US" altLang="ja-JP" dirty="0" smtClean="0"/>
              </a:p>
              <a:p>
                <a:pPr marL="0" indent="0">
                  <a:buNone/>
                </a:pPr>
                <a:r>
                  <a:rPr lang="ja-JP" altLang="en-US" dirty="0"/>
                  <a:t>　</a:t>
                </a:r>
                <a:r>
                  <a:rPr lang="ja-JP" altLang="en-US" dirty="0" smtClean="0"/>
                  <a:t>目的関数の加重和となる</a:t>
                </a:r>
                <a:endParaRPr lang="en-US" altLang="ja-JP" dirty="0" smtClean="0"/>
              </a:p>
              <a:p>
                <a:r>
                  <a:rPr kumimoji="1" lang="ja-JP" altLang="en-US" dirty="0" smtClean="0"/>
                  <a:t>この評価値で比例選択・交叉・突然変異を行い新しい個体を生成</a:t>
                </a:r>
                <a:endParaRPr kumimoji="1" lang="en-US" altLang="ja-JP" dirty="0"/>
              </a:p>
              <a:p>
                <a:r>
                  <a:rPr kumimoji="1" lang="ja-JP" altLang="en-US" dirty="0" smtClean="0"/>
                  <a:t>生成した子集団を母集団に入れる前に，母集団のいくつかの個体を外部集団の個体と入れ替える</a:t>
                </a:r>
                <a:r>
                  <a:rPr kumimoji="1" lang="en-US" altLang="ja-JP" dirty="0" smtClean="0"/>
                  <a:t>(</a:t>
                </a:r>
                <a:r>
                  <a:rPr kumimoji="1" lang="ja-JP" altLang="en-US" dirty="0" smtClean="0"/>
                  <a:t>詳細</a:t>
                </a:r>
                <a:r>
                  <a:rPr kumimoji="1" lang="en-US" altLang="ja-JP" dirty="0" smtClean="0"/>
                  <a:t>8.11)</a:t>
                </a:r>
              </a:p>
              <a:p>
                <a:r>
                  <a:rPr lang="en-US" altLang="ja-JP" dirty="0" smtClean="0"/>
                  <a:t>RWGA</a:t>
                </a:r>
                <a:r>
                  <a:rPr lang="ja-JP" altLang="en-US" dirty="0" err="1" smtClean="0"/>
                  <a:t>の非劣</a:t>
                </a:r>
                <a:r>
                  <a:rPr lang="ja-JP" altLang="en-US" dirty="0" smtClean="0"/>
                  <a:t>解の多様性は次の２つで維持</a:t>
                </a:r>
                <a:endParaRPr lang="en-US" altLang="ja-JP" dirty="0" smtClean="0"/>
              </a:p>
              <a:p>
                <a:pPr lvl="1"/>
                <a:r>
                  <a:rPr lang="ja-JP" altLang="en-US" dirty="0" smtClean="0"/>
                  <a:t>ランダムな重みベクトル</a:t>
                </a:r>
                <a:r>
                  <a:rPr lang="ja-JP" altLang="en-US" dirty="0"/>
                  <a:t>を使用して</a:t>
                </a:r>
                <a:r>
                  <a:rPr lang="ja-JP" altLang="en-US" dirty="0" smtClean="0"/>
                  <a:t>各個体を</a:t>
                </a:r>
                <a:r>
                  <a:rPr lang="ja-JP" altLang="en-US" dirty="0"/>
                  <a:t>評価することにより、パレート最適領</a:t>
                </a:r>
                <a:r>
                  <a:rPr lang="ja-JP" altLang="en-US" dirty="0" smtClean="0"/>
                  <a:t>域内において異なる個体に導く個体を強調</a:t>
                </a:r>
                <a:endParaRPr lang="en-US" altLang="ja-JP" dirty="0" smtClean="0"/>
              </a:p>
              <a:p>
                <a:pPr lvl="1"/>
                <a:r>
                  <a:rPr lang="ja-JP" altLang="en-US" dirty="0"/>
                  <a:t>集団の</a:t>
                </a:r>
                <a:r>
                  <a:rPr lang="ja-JP" altLang="en-US" dirty="0" smtClean="0"/>
                  <a:t>割合を外部</a:t>
                </a:r>
                <a:r>
                  <a:rPr lang="ja-JP" altLang="en-US" dirty="0"/>
                  <a:t>集合からの解で置き換えられる交換演算子を使用</a:t>
                </a:r>
                <a:r>
                  <a:rPr lang="ja-JP" altLang="en-US" dirty="0" smtClean="0"/>
                  <a:t>する</a:t>
                </a: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85750" y="1017012"/>
                <a:ext cx="8229600" cy="5326638"/>
              </a:xfrm>
              <a:blipFill>
                <a:blip r:embed="rId3"/>
                <a:stretch>
                  <a:fillRect l="-1333" t="-2975" r="-2593"/>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17</a:t>
            </a:fld>
            <a:endParaRPr kumimoji="1" lang="ja-JP" altLang="en-US"/>
          </a:p>
        </p:txBody>
      </p:sp>
      <p:pic>
        <p:nvPicPr>
          <p:cNvPr id="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652681" y="1857375"/>
            <a:ext cx="3862669" cy="840853"/>
          </a:xfrm>
          <a:prstGeom prst="rect">
            <a:avLst/>
          </a:prstGeom>
          <a:noFill/>
        </p:spPr>
      </p:pic>
    </p:spTree>
    <p:extLst>
      <p:ext uri="{BB962C8B-B14F-4D97-AF65-F5344CB8AC3E}">
        <p14:creationId xmlns:p14="http://schemas.microsoft.com/office/powerpoint/2010/main" val="2959306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1"/>
            <a:ext cx="8121650" cy="758536"/>
          </a:xfrm>
        </p:spPr>
        <p:txBody>
          <a:bodyPr>
            <a:normAutofit fontScale="90000"/>
          </a:bodyPr>
          <a:lstStyle/>
          <a:p>
            <a:r>
              <a:rPr lang="en-US" altLang="ja-JP" dirty="0"/>
              <a:t>5.8 Multiple Objective genetic </a:t>
            </a:r>
            <a:r>
              <a:rPr lang="en-US" altLang="ja-JP" dirty="0" smtClean="0"/>
              <a:t>Algorithm</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非支配的</a:t>
                </a:r>
                <a:r>
                  <a:rPr lang="ja-JP" altLang="en-US" dirty="0"/>
                  <a:t>解を強調し、同時に非支配的解の多様性</a:t>
                </a:r>
                <a:r>
                  <a:rPr lang="ja-JP" altLang="en-US" dirty="0" smtClean="0"/>
                  <a:t>を</a:t>
                </a:r>
                <a:r>
                  <a:rPr lang="ja-JP" altLang="en-US" dirty="0"/>
                  <a:t>明示的に</a:t>
                </a:r>
                <a:r>
                  <a:rPr lang="ja-JP" altLang="en-US" dirty="0" smtClean="0"/>
                  <a:t>維持することを目的とする</a:t>
                </a:r>
                <a:endParaRPr lang="en-US" altLang="ja-JP" dirty="0"/>
              </a:p>
              <a:p>
                <a:r>
                  <a:rPr lang="en-US" altLang="ja-JP" dirty="0" smtClean="0">
                    <a:latin typeface="Cambria Math" panose="02040503050406030204" pitchFamily="18" charset="0"/>
                  </a:rPr>
                  <a:t>MOGA</a:t>
                </a:r>
                <a:r>
                  <a:rPr lang="ja-JP" altLang="en-US" dirty="0" smtClean="0">
                    <a:latin typeface="Cambria Math" panose="02040503050406030204" pitchFamily="18" charset="0"/>
                  </a:rPr>
                  <a:t>では全個体の支配関係でランク付けを行う</a:t>
                </a:r>
                <a:endParaRPr lang="en-US" altLang="ja-JP" dirty="0" smtClean="0">
                  <a:latin typeface="Cambria Math" panose="02040503050406030204" pitchFamily="18" charset="0"/>
                </a:endParaRPr>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i="1">
                            <a:latin typeface="Cambria Math" panose="02040503050406030204" pitchFamily="18" charset="0"/>
                          </a:rPr>
                          <m:t>𝑖</m:t>
                        </m:r>
                      </m:sub>
                    </m:sSub>
                    <m:r>
                      <a:rPr lang="ja-JP" altLang="en-US" i="1" smtClean="0">
                        <a:latin typeface="Cambria Math" panose="02040503050406030204" pitchFamily="18" charset="0"/>
                      </a:rPr>
                      <m:t>個</m:t>
                    </m:r>
                  </m:oMath>
                </a14:m>
                <a:r>
                  <a:rPr lang="ja-JP" altLang="en-US" dirty="0" smtClean="0"/>
                  <a:t>の個体に</a:t>
                </a:r>
                <a14:m>
                  <m:oMath xmlns:m="http://schemas.openxmlformats.org/officeDocument/2006/math">
                    <m:r>
                      <a:rPr lang="ja-JP" altLang="en-US" i="1" dirty="0">
                        <a:latin typeface="Cambria Math" panose="02040503050406030204" pitchFamily="18" charset="0"/>
                      </a:rPr>
                      <m:t>支配されている</m:t>
                    </m:r>
                    <m:r>
                      <a:rPr lang="ja-JP" altLang="en-US" i="1" dirty="0" smtClean="0">
                        <a:latin typeface="Cambria Math" panose="02040503050406030204" pitchFamily="18" charset="0"/>
                      </a:rPr>
                      <m:t>個体</m:t>
                    </m:r>
                    <m:r>
                      <a:rPr lang="en-US" altLang="ja-JP" i="1">
                        <a:latin typeface="Cambria Math" panose="02040503050406030204" pitchFamily="18" charset="0"/>
                      </a:rPr>
                      <m:t>𝑖</m:t>
                    </m:r>
                  </m:oMath>
                </a14:m>
                <a:r>
                  <a:rPr lang="ja-JP" altLang="en-US" dirty="0" smtClean="0"/>
                  <a:t>のランク</a:t>
                </a:r>
                <a:endParaRPr lang="en-US" altLang="ja-JP" dirty="0" smtClean="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m:t>
                        </m:r>
                      </m:e>
                      <m:sub>
                        <m:r>
                          <a:rPr lang="en-US" altLang="ja-JP" b="0" i="1" smtClean="0">
                            <a:latin typeface="Cambria Math" panose="02040503050406030204" pitchFamily="18" charset="0"/>
                          </a:rPr>
                          <m:t>𝑖</m:t>
                        </m:r>
                      </m:sub>
                    </m:sSub>
                  </m:oMath>
                </a14:m>
                <a:endParaRPr lang="en-US" altLang="ja-JP" dirty="0" smtClean="0"/>
              </a:p>
              <a:p>
                <a:r>
                  <a:rPr lang="ja-JP" altLang="en-US" dirty="0" smtClean="0"/>
                  <a:t>このランクに基づいて評価値を決める</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333" t="-212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18</a:t>
            </a:fld>
            <a:endParaRPr kumimoji="1" lang="ja-JP" altLang="en-US"/>
          </a:p>
        </p:txBody>
      </p:sp>
      <p:pic>
        <p:nvPicPr>
          <p:cNvPr id="5" name="図 4"/>
          <p:cNvPicPr>
            <a:picLocks noChangeAspect="1"/>
          </p:cNvPicPr>
          <p:nvPr/>
        </p:nvPicPr>
        <p:blipFill>
          <a:blip r:embed="rId4"/>
          <a:stretch>
            <a:fillRect/>
          </a:stretch>
        </p:blipFill>
        <p:spPr>
          <a:xfrm>
            <a:off x="285750" y="3906507"/>
            <a:ext cx="8229600" cy="2528931"/>
          </a:xfrm>
          <a:prstGeom prst="rect">
            <a:avLst/>
          </a:prstGeom>
        </p:spPr>
      </p:pic>
    </p:spTree>
    <p:extLst>
      <p:ext uri="{BB962C8B-B14F-4D97-AF65-F5344CB8AC3E}">
        <p14:creationId xmlns:p14="http://schemas.microsoft.com/office/powerpoint/2010/main" val="622013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1"/>
            <a:ext cx="8134350" cy="758536"/>
          </a:xfrm>
        </p:spPr>
        <p:txBody>
          <a:bodyPr>
            <a:normAutofit fontScale="90000"/>
          </a:bodyPr>
          <a:lstStyle/>
          <a:p>
            <a:r>
              <a:rPr lang="en-US" altLang="ja-JP" dirty="0"/>
              <a:t>5.8 Multiple Objective genetic Algorithm</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en-US" altLang="ja-JP" dirty="0" smtClean="0"/>
                  <a:t>MOGA</a:t>
                </a:r>
                <a:r>
                  <a:rPr lang="ja-JP" altLang="en-US" dirty="0" smtClean="0"/>
                  <a:t>評価値割り当て手順</a:t>
                </a:r>
                <a:endParaRPr lang="en-US" altLang="ja-JP" dirty="0" smtClean="0"/>
              </a:p>
              <a:p>
                <a:pPr marL="514350" indent="-514350">
                  <a:buFont typeface="+mj-lt"/>
                  <a:buAutoNum type="arabicPeriod"/>
                </a:pPr>
                <a14:m>
                  <m:oMath xmlns:m="http://schemas.openxmlformats.org/officeDocument/2006/math">
                    <m:sSub>
                      <m:sSubPr>
                        <m:ctrlPr>
                          <a:rPr lang="en-US" altLang="ja-JP" i="1">
                            <a:latin typeface="Cambria Math" panose="02040503050406030204" pitchFamily="18" charset="0"/>
                          </a:rPr>
                        </m:ctrlPr>
                      </m:sSubPr>
                      <m:e>
                        <m:r>
                          <m:rPr>
                            <m:nor/>
                          </m:rPr>
                          <a:rPr lang="en-US" altLang="ja-JP" dirty="0"/>
                          <m:t>σ</m:t>
                        </m:r>
                      </m:e>
                      <m:sub>
                        <m:r>
                          <a:rPr lang="en-US" altLang="ja-JP" i="1">
                            <a:latin typeface="Cambria Math" panose="02040503050406030204" pitchFamily="18" charset="0"/>
                          </a:rPr>
                          <m:t>𝑠h𝑎𝑟𝑒</m:t>
                        </m:r>
                      </m:sub>
                    </m:sSub>
                    <m:r>
                      <a:rPr lang="en-US" altLang="ja-JP" i="1">
                        <a:latin typeface="Cambria Math" panose="02040503050406030204" pitchFamily="18" charset="0"/>
                      </a:rPr>
                      <m:t>, </m:t>
                    </m:r>
                    <m:r>
                      <m:rPr>
                        <m:sty m:val="p"/>
                      </m:rPr>
                      <a:rPr lang="en-US" altLang="ja-JP" i="1">
                        <a:latin typeface="Cambria Math" panose="02040503050406030204" pitchFamily="18" charset="0"/>
                      </a:rPr>
                      <m:t>μ</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𝑗</m:t>
                        </m:r>
                      </m:e>
                    </m:d>
                    <m:r>
                      <a:rPr lang="en-US" altLang="ja-JP" i="1">
                        <a:latin typeface="Cambria Math" panose="02040503050406030204" pitchFamily="18" charset="0"/>
                      </a:rPr>
                      <m:t>=0</m:t>
                    </m:r>
                    <m:r>
                      <a:rPr lang="ja-JP" altLang="en-US" i="1">
                        <a:latin typeface="Cambria Math" panose="02040503050406030204" pitchFamily="18" charset="0"/>
                      </a:rPr>
                      <m:t>を</m:t>
                    </m:r>
                  </m:oMath>
                </a14:m>
                <a:r>
                  <a:rPr lang="ja-JP" altLang="en-US" dirty="0" smtClean="0"/>
                  <a:t>設定</a:t>
                </a:r>
                <a14:m>
                  <m:oMath xmlns:m="http://schemas.openxmlformats.org/officeDocument/2006/math">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𝑗</m:t>
                        </m:r>
                        <m:r>
                          <a:rPr lang="en-US" altLang="ja-JP" b="0" i="1" dirty="0" smtClean="0">
                            <a:latin typeface="Cambria Math" panose="02040503050406030204" pitchFamily="18" charset="0"/>
                          </a:rPr>
                          <m:t>=1,…,</m:t>
                        </m:r>
                        <m:r>
                          <a:rPr lang="en-US" altLang="ja-JP" b="0" i="1" dirty="0" smtClean="0">
                            <a:latin typeface="Cambria Math" panose="02040503050406030204" pitchFamily="18" charset="0"/>
                          </a:rPr>
                          <m:t>𝑁</m:t>
                        </m:r>
                      </m:e>
                    </m:d>
                  </m:oMath>
                </a14:m>
                <a:endParaRPr lang="en-US" altLang="ja-JP" b="0" dirty="0" smtClean="0"/>
              </a:p>
              <a:p>
                <a:pPr marL="514350" indent="-514350">
                  <a:buFont typeface="+mj-lt"/>
                  <a:buAutoNum type="arabicPeriod"/>
                </a:pPr>
                <a:r>
                  <a:rPr lang="ja-JP" altLang="en-US" dirty="0"/>
                  <a:t>個体</a:t>
                </a:r>
                <a14:m>
                  <m:oMath xmlns:m="http://schemas.openxmlformats.org/officeDocument/2006/math">
                    <m:r>
                      <a:rPr lang="en-US" altLang="ja-JP" i="1">
                        <a:latin typeface="Cambria Math" panose="02040503050406030204" pitchFamily="18" charset="0"/>
                      </a:rPr>
                      <m:t>𝑖</m:t>
                    </m:r>
                  </m:oMath>
                </a14:m>
                <a:r>
                  <a:rPr lang="ja-JP" altLang="en-US" dirty="0"/>
                  <a:t>を支配している</a:t>
                </a:r>
                <a:r>
                  <a:rPr lang="ja-JP" altLang="en-US" dirty="0" smtClean="0"/>
                  <a:t>個体数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𝑛</m:t>
                        </m:r>
                      </m:e>
                      <m:sub>
                        <m:r>
                          <a:rPr lang="en-US" altLang="ja-JP" b="0" i="1" smtClean="0">
                            <a:latin typeface="Cambria Math" panose="02040503050406030204" pitchFamily="18" charset="0"/>
                          </a:rPr>
                          <m:t>𝑖</m:t>
                        </m:r>
                      </m:sub>
                    </m:sSub>
                    <m:r>
                      <a:rPr lang="ja-JP" altLang="en-US" i="1" smtClean="0">
                        <a:latin typeface="Cambria Math" panose="02040503050406030204" pitchFamily="18" charset="0"/>
                      </a:rPr>
                      <m:t>を</m:t>
                    </m:r>
                  </m:oMath>
                </a14:m>
                <a:r>
                  <a:rPr lang="ja-JP" altLang="en-US" dirty="0" smtClean="0"/>
                  <a:t>計算</a:t>
                </a:r>
                <a:endParaRPr lang="en-US" altLang="ja-JP" dirty="0"/>
              </a:p>
              <a:p>
                <a:pPr marL="0" indent="0">
                  <a:buNone/>
                </a:pPr>
                <a:r>
                  <a:rPr lang="ja-JP" altLang="en-US" dirty="0" smtClean="0"/>
                  <a:t>　　個体</a:t>
                </a:r>
                <a14:m>
                  <m:oMath xmlns:m="http://schemas.openxmlformats.org/officeDocument/2006/math">
                    <m:r>
                      <a:rPr lang="en-US" altLang="ja-JP" i="1">
                        <a:latin typeface="Cambria Math" panose="02040503050406030204" pitchFamily="18" charset="0"/>
                      </a:rPr>
                      <m:t>𝑖</m:t>
                    </m:r>
                  </m:oMath>
                </a14:m>
                <a:r>
                  <a:rPr kumimoji="1" lang="ja-JP" altLang="en-US" dirty="0" smtClean="0"/>
                  <a:t>のランクを</a:t>
                </a:r>
                <a14:m>
                  <m:oMath xmlns:m="http://schemas.openxmlformats.org/officeDocument/2006/math">
                    <m:sSub>
                      <m:sSubPr>
                        <m:ctrlPr>
                          <a:rPr lang="en-US" altLang="ja-JP" i="1" dirty="0">
                            <a:latin typeface="Cambria Math" panose="02040503050406030204" pitchFamily="18" charset="0"/>
                          </a:rPr>
                        </m:ctrlPr>
                      </m:sSubPr>
                      <m:e>
                        <m:r>
                          <a:rPr lang="en-US" altLang="ja-JP" i="1" dirty="0" smtClean="0">
                            <a:latin typeface="Cambria Math" panose="02040503050406030204" pitchFamily="18" charset="0"/>
                          </a:rPr>
                          <m:t>𝑟</m:t>
                        </m:r>
                      </m:e>
                      <m:sub>
                        <m:r>
                          <a:rPr lang="en-US" altLang="ja-JP" b="0" i="1" dirty="0" smtClean="0">
                            <a:latin typeface="Cambria Math" panose="02040503050406030204" pitchFamily="18" charset="0"/>
                          </a:rPr>
                          <m:t>𝑖</m:t>
                        </m:r>
                      </m:sub>
                    </m:sSub>
                    <m:r>
                      <a:rPr lang="en-US" altLang="ja-JP" i="1" dirty="0">
                        <a:latin typeface="Cambria Math" panose="02040503050406030204" pitchFamily="18" charset="0"/>
                      </a:rPr>
                      <m:t>=1+</m:t>
                    </m:r>
                    <m:sSub>
                      <m:sSubPr>
                        <m:ctrlPr>
                          <a:rPr lang="en-US" altLang="ja-JP" i="1" dirty="0">
                            <a:latin typeface="Cambria Math" panose="02040503050406030204" pitchFamily="18" charset="0"/>
                          </a:rPr>
                        </m:ctrlPr>
                      </m:sSubPr>
                      <m:e>
                        <m:r>
                          <a:rPr lang="en-US" altLang="ja-JP" b="0" i="1" dirty="0" smtClean="0">
                            <a:latin typeface="Cambria Math" panose="02040503050406030204" pitchFamily="18" charset="0"/>
                          </a:rPr>
                          <m:t>𝑛</m:t>
                        </m:r>
                      </m:e>
                      <m:sub>
                        <m:r>
                          <a:rPr lang="en-US" altLang="ja-JP" b="0" i="1" dirty="0" smtClean="0">
                            <a:latin typeface="Cambria Math" panose="02040503050406030204" pitchFamily="18" charset="0"/>
                          </a:rPr>
                          <m:t>𝑖</m:t>
                        </m:r>
                      </m:sub>
                    </m:sSub>
                    <m:r>
                      <a:rPr lang="ja-JP" altLang="en-US" i="1" dirty="0">
                        <a:latin typeface="Cambria Math" panose="02040503050406030204" pitchFamily="18" charset="0"/>
                      </a:rPr>
                      <m:t>で</m:t>
                    </m:r>
                  </m:oMath>
                </a14:m>
                <a:r>
                  <a:rPr kumimoji="1" lang="ja-JP" altLang="en-US" dirty="0" smtClean="0"/>
                  <a:t>計算</a:t>
                </a:r>
                <a:endParaRPr kumimoji="1" lang="en-US" altLang="ja-JP" dirty="0" smtClean="0"/>
              </a:p>
              <a:p>
                <a:pPr marL="0" indent="0">
                  <a:buNone/>
                </a:pPr>
                <a:r>
                  <a:rPr lang="ja-JP" altLang="en-US" dirty="0"/>
                  <a:t>　</a:t>
                </a:r>
                <a:r>
                  <a:rPr lang="ja-JP" altLang="en-US" dirty="0" smtClean="0"/>
                  <a:t>　ランク</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𝑟</m:t>
                        </m:r>
                      </m:e>
                      <m:sub>
                        <m:r>
                          <a:rPr lang="en-US" altLang="ja-JP" i="1" dirty="0">
                            <a:latin typeface="Cambria Math" panose="02040503050406030204" pitchFamily="18" charset="0"/>
                          </a:rPr>
                          <m:t>𝑖</m:t>
                        </m:r>
                      </m:sub>
                    </m:sSub>
                    <m:r>
                      <a:rPr lang="ja-JP" altLang="en-US" i="1" dirty="0" smtClean="0">
                        <a:latin typeface="Cambria Math" panose="02040503050406030204" pitchFamily="18" charset="0"/>
                      </a:rPr>
                      <m:t>の</m:t>
                    </m:r>
                  </m:oMath>
                </a14:m>
                <a:r>
                  <a:rPr kumimoji="1" lang="ja-JP" altLang="en-US" dirty="0" smtClean="0"/>
                  <a:t>個数</a:t>
                </a:r>
                <a14:m>
                  <m:oMath xmlns:m="http://schemas.openxmlformats.org/officeDocument/2006/math">
                    <m:sSub>
                      <m:sSubPr>
                        <m:ctrlPr>
                          <a:rPr lang="en-US" altLang="ja-JP" i="1" dirty="0">
                            <a:latin typeface="Cambria Math" panose="02040503050406030204" pitchFamily="18" charset="0"/>
                          </a:rPr>
                        </m:ctrlPr>
                      </m:sSubPr>
                      <m:e>
                        <m:r>
                          <m:rPr>
                            <m:sty m:val="p"/>
                          </m:rPr>
                          <a:rPr lang="en-US" altLang="ja-JP" i="1" dirty="0" smtClean="0">
                            <a:latin typeface="Cambria Math" panose="02040503050406030204" pitchFamily="18" charset="0"/>
                          </a:rPr>
                          <m:t>μ</m:t>
                        </m:r>
                        <m:r>
                          <a:rPr lang="en-US" altLang="ja-JP" b="0" i="1" dirty="0" smtClean="0">
                            <a:latin typeface="Cambria Math" panose="02040503050406030204" pitchFamily="18" charset="0"/>
                          </a:rPr>
                          <m:t>(</m:t>
                        </m:r>
                        <m:r>
                          <a:rPr lang="en-US" altLang="ja-JP" i="1" dirty="0">
                            <a:latin typeface="Cambria Math" panose="02040503050406030204" pitchFamily="18" charset="0"/>
                          </a:rPr>
                          <m:t>𝑟</m:t>
                        </m:r>
                      </m:e>
                      <m:sub>
                        <m:r>
                          <a:rPr lang="en-US" altLang="ja-JP" i="1" dirty="0">
                            <a:latin typeface="Cambria Math" panose="02040503050406030204" pitchFamily="18" charset="0"/>
                          </a:rPr>
                          <m:t>𝑖</m:t>
                        </m:r>
                      </m:sub>
                    </m:sSub>
                    <m:r>
                      <a:rPr lang="en-US" altLang="ja-JP" b="0" i="1" dirty="0" smtClean="0">
                        <a:latin typeface="Cambria Math" panose="02040503050406030204" pitchFamily="18" charset="0"/>
                      </a:rPr>
                      <m:t>)</m:t>
                    </m:r>
                  </m:oMath>
                </a14:m>
                <a:r>
                  <a:rPr kumimoji="1" lang="ja-JP" altLang="en-US" dirty="0" smtClean="0"/>
                  <a:t>を</a:t>
                </a:r>
                <a:r>
                  <a:rPr kumimoji="1" lang="en-US" altLang="ja-JP" dirty="0" smtClean="0"/>
                  <a:t>+1</a:t>
                </a:r>
                <a:r>
                  <a:rPr kumimoji="1" lang="ja-JP" altLang="en-US" dirty="0" smtClean="0"/>
                  <a:t>する</a:t>
                </a:r>
                <a:endParaRPr kumimoji="1" lang="en-US" altLang="ja-JP" dirty="0" smtClean="0"/>
              </a:p>
              <a:p>
                <a:pPr marL="514350" indent="-514350">
                  <a:buFont typeface="+mj-lt"/>
                  <a:buAutoNum type="arabicPeriod" startAt="3"/>
                </a:pPr>
                <a:r>
                  <a:rPr lang="en-US" altLang="ja-JP" dirty="0" err="1" smtClean="0"/>
                  <a:t>i</a:t>
                </a:r>
                <a:r>
                  <a:rPr lang="en-US" altLang="ja-JP" dirty="0" smtClean="0"/>
                  <a:t> </a:t>
                </a:r>
                <a:r>
                  <a:rPr lang="en-US" altLang="ja-JP" dirty="0"/>
                  <a:t>&lt;</a:t>
                </a:r>
                <a:r>
                  <a:rPr lang="en-US" altLang="ja-JP" dirty="0" smtClean="0"/>
                  <a:t>N</a:t>
                </a:r>
                <a:r>
                  <a:rPr lang="ja-JP" altLang="en-US" dirty="0" smtClean="0"/>
                  <a:t>なら</a:t>
                </a:r>
                <a:r>
                  <a:rPr lang="en-US" altLang="ja-JP" dirty="0" smtClean="0"/>
                  <a:t>i+1</a:t>
                </a:r>
                <a:r>
                  <a:rPr lang="ja-JP" altLang="en-US" dirty="0" smtClean="0"/>
                  <a:t>して</a:t>
                </a:r>
                <a:r>
                  <a:rPr lang="ja-JP" altLang="en-US" dirty="0"/>
                  <a:t>ステップ</a:t>
                </a:r>
                <a:r>
                  <a:rPr lang="en-US" altLang="ja-JP" dirty="0" smtClean="0"/>
                  <a:t>1</a:t>
                </a:r>
                <a:r>
                  <a:rPr lang="ja-JP" altLang="en-US" dirty="0" smtClean="0"/>
                  <a:t>へ，それ以外ならステップ</a:t>
                </a:r>
                <a:r>
                  <a:rPr lang="en-US" altLang="ja-JP" dirty="0" smtClean="0"/>
                  <a:t>4</a:t>
                </a:r>
                <a:r>
                  <a:rPr lang="ja-JP" altLang="en-US" dirty="0"/>
                  <a:t>へ</a:t>
                </a:r>
                <a:endParaRPr lang="en-US" altLang="ja-JP" dirty="0"/>
              </a:p>
              <a:p>
                <a:pPr marL="514350" indent="-514350">
                  <a:buFont typeface="+mj-lt"/>
                  <a:buAutoNum type="arabicPeriod" startAt="3"/>
                </a:pPr>
                <a:r>
                  <a:rPr kumimoji="1" lang="ja-JP" altLang="en-US" dirty="0" smtClean="0"/>
                  <a:t>ランク順で並び替え右の</a:t>
                </a:r>
                <a:endParaRPr kumimoji="1" lang="en-US" altLang="ja-JP" dirty="0" smtClean="0"/>
              </a:p>
              <a:p>
                <a:pPr marL="0" indent="0">
                  <a:buNone/>
                </a:pPr>
                <a:r>
                  <a:rPr kumimoji="1" lang="ja-JP" altLang="en-US" dirty="0" smtClean="0"/>
                  <a:t>　　式で平均評価値を計算</a:t>
                </a:r>
                <a:endParaRPr kumimoji="1" lang="en-US" altLang="ja-JP" dirty="0" smtClean="0"/>
              </a:p>
              <a:p>
                <a:pPr marL="0" indent="0">
                  <a:buNone/>
                </a:pPr>
                <a:r>
                  <a:rPr kumimoji="1" lang="ja-JP" altLang="en-US" dirty="0" smtClean="0"/>
                  <a:t>　　ランク</a:t>
                </a:r>
                <a:r>
                  <a:rPr kumimoji="1" lang="en-US" altLang="ja-JP" dirty="0" smtClean="0"/>
                  <a:t>r=1</a:t>
                </a:r>
                <a:r>
                  <a:rPr kumimoji="1" lang="ja-JP" altLang="en-US" dirty="0" smtClean="0"/>
                  <a:t>にする</a:t>
                </a:r>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481" t="-224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19</a:t>
            </a:fld>
            <a:endParaRPr kumimoji="1" lang="ja-JP" altLang="en-US"/>
          </a:p>
        </p:txBody>
      </p:sp>
      <p:pic>
        <p:nvPicPr>
          <p:cNvPr id="5" name="図 4"/>
          <p:cNvPicPr>
            <a:picLocks noChangeAspect="1"/>
          </p:cNvPicPr>
          <p:nvPr/>
        </p:nvPicPr>
        <p:blipFill>
          <a:blip r:embed="rId4"/>
          <a:stretch>
            <a:fillRect/>
          </a:stretch>
        </p:blipFill>
        <p:spPr>
          <a:xfrm>
            <a:off x="4400550" y="4067175"/>
            <a:ext cx="4029075" cy="933450"/>
          </a:xfrm>
          <a:prstGeom prst="rect">
            <a:avLst/>
          </a:prstGeom>
        </p:spPr>
      </p:pic>
    </p:spTree>
    <p:extLst>
      <p:ext uri="{BB962C8B-B14F-4D97-AF65-F5344CB8AC3E}">
        <p14:creationId xmlns:p14="http://schemas.microsoft.com/office/powerpoint/2010/main" val="2517751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P179-197</a:t>
            </a:r>
          </a:p>
          <a:p>
            <a:r>
              <a:rPr lang="en-US" altLang="ja-JP" dirty="0" smtClean="0"/>
              <a:t>5.6 Weight-Based Genetic Algorithm (3,4)</a:t>
            </a:r>
          </a:p>
          <a:p>
            <a:endParaRPr lang="en-US" altLang="ja-JP" dirty="0" smtClean="0"/>
          </a:p>
          <a:p>
            <a:r>
              <a:rPr kumimoji="1" lang="en-US" altLang="ja-JP" dirty="0" smtClean="0"/>
              <a:t>5.6.1 Sharing Function Approach (5</a:t>
            </a:r>
            <a:r>
              <a:rPr kumimoji="1" lang="ja-JP" altLang="en-US" dirty="0" smtClean="0"/>
              <a:t>～</a:t>
            </a:r>
            <a:r>
              <a:rPr lang="en-US" altLang="ja-JP" dirty="0"/>
              <a:t>11</a:t>
            </a:r>
            <a:r>
              <a:rPr kumimoji="1" lang="en-US" altLang="ja-JP" dirty="0" smtClean="0"/>
              <a:t>)</a:t>
            </a:r>
          </a:p>
          <a:p>
            <a:endParaRPr kumimoji="1" lang="en-US" altLang="ja-JP" dirty="0" smtClean="0"/>
          </a:p>
          <a:p>
            <a:r>
              <a:rPr lang="en-US" altLang="ja-JP" dirty="0" smtClean="0"/>
              <a:t>5.6.2 Vector Evaluated Approach (12</a:t>
            </a:r>
            <a:r>
              <a:rPr lang="ja-JP" altLang="en-US" dirty="0" smtClean="0"/>
              <a:t>～</a:t>
            </a:r>
            <a:r>
              <a:rPr lang="en-US" altLang="ja-JP" dirty="0" smtClean="0"/>
              <a:t>16)</a:t>
            </a:r>
          </a:p>
          <a:p>
            <a:endParaRPr lang="en-US" altLang="ja-JP" dirty="0" smtClean="0"/>
          </a:p>
          <a:p>
            <a:r>
              <a:rPr kumimoji="1" lang="en-US" altLang="ja-JP" dirty="0" smtClean="0"/>
              <a:t>5.7 Random Weighted GA (17)</a:t>
            </a:r>
          </a:p>
          <a:p>
            <a:endParaRPr kumimoji="1" lang="en-US" altLang="ja-JP" dirty="0" smtClean="0"/>
          </a:p>
          <a:p>
            <a:r>
              <a:rPr lang="en-US" altLang="ja-JP" dirty="0" smtClean="0"/>
              <a:t>5.8 Multiple Objective GA</a:t>
            </a:r>
            <a:r>
              <a:rPr lang="ja-JP" altLang="en-US" dirty="0"/>
              <a:t> </a:t>
            </a:r>
            <a:r>
              <a:rPr lang="en-US" altLang="ja-JP" dirty="0" smtClean="0"/>
              <a:t>(18</a:t>
            </a:r>
            <a:r>
              <a:rPr lang="ja-JP" altLang="en-US" dirty="0" smtClean="0"/>
              <a:t>～</a:t>
            </a:r>
            <a:r>
              <a:rPr lang="en-US" altLang="ja-JP" dirty="0" smtClean="0"/>
              <a:t>24)</a:t>
            </a:r>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2</a:t>
            </a:fld>
            <a:endParaRPr kumimoji="1" lang="ja-JP" altLang="en-US" dirty="0"/>
          </a:p>
        </p:txBody>
      </p:sp>
    </p:spTree>
    <p:extLst>
      <p:ext uri="{BB962C8B-B14F-4D97-AF65-F5344CB8AC3E}">
        <p14:creationId xmlns:p14="http://schemas.microsoft.com/office/powerpoint/2010/main" val="14609495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50" y="1"/>
            <a:ext cx="8229600" cy="758536"/>
          </a:xfrm>
        </p:spPr>
        <p:txBody>
          <a:bodyPr>
            <a:normAutofit fontScale="90000"/>
          </a:bodyPr>
          <a:lstStyle/>
          <a:p>
            <a:r>
              <a:rPr lang="en-US" altLang="ja-JP" dirty="0"/>
              <a:t>5.8 Multiple Objective genetic Algorithm</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85750" y="1017012"/>
                <a:ext cx="8324850" cy="5599688"/>
              </a:xfrm>
            </p:spPr>
            <p:txBody>
              <a:bodyPr>
                <a:normAutofit/>
              </a:bodyPr>
              <a:lstStyle/>
              <a:p>
                <a:pPr marL="0" indent="0">
                  <a:buNone/>
                </a:pPr>
                <a:r>
                  <a:rPr kumimoji="1" lang="en-US" altLang="ja-JP" dirty="0" smtClean="0"/>
                  <a:t>5.</a:t>
                </a:r>
                <a:r>
                  <a:rPr kumimoji="1" lang="ja-JP" altLang="en-US" dirty="0" smtClean="0"/>
                  <a:t>　正規化された距離，前と同じ式でニッチカウントを計算</a:t>
                </a:r>
                <a:endParaRPr kumimoji="1" lang="en-US" altLang="ja-JP" dirty="0" smtClean="0"/>
              </a:p>
              <a:p>
                <a:pPr marL="514350" indent="-514350">
                  <a:buFont typeface="+mj-lt"/>
                  <a:buAutoNum type="arabicPeriod"/>
                </a:pPr>
                <a:endParaRPr lang="en-US" altLang="ja-JP" dirty="0"/>
              </a:p>
              <a:p>
                <a:pPr marL="514350" indent="-514350">
                  <a:buFont typeface="+mj-lt"/>
                  <a:buAutoNum type="arabicPeriod"/>
                </a:pPr>
                <a:endParaRPr kumimoji="1" lang="en-US" altLang="ja-JP" dirty="0" smtClean="0"/>
              </a:p>
              <a:p>
                <a:pPr marL="514350" indent="-514350">
                  <a:buFont typeface="+mj-lt"/>
                  <a:buAutoNum type="arabicPeriod"/>
                </a:pPr>
                <a:endParaRPr lang="en-US" altLang="ja-JP" dirty="0"/>
              </a:p>
              <a:p>
                <a:pPr marL="0" indent="0">
                  <a:buNone/>
                </a:pPr>
                <a:endParaRPr lang="en-US" altLang="ja-JP" dirty="0" smtClean="0"/>
              </a:p>
              <a:p>
                <a:pPr marL="0" indent="0">
                  <a:buNone/>
                </a:pPr>
                <a:r>
                  <a:rPr lang="ja-JP" altLang="en-US" dirty="0"/>
                  <a:t>　</a:t>
                </a:r>
                <a:r>
                  <a:rPr lang="ja-JP" altLang="en-US" dirty="0" smtClean="0"/>
                  <a:t>　右上の式で共有評価値を計算し，次の式で最終評</a:t>
                </a:r>
                <a:endParaRPr lang="en-US" altLang="ja-JP" dirty="0" smtClean="0"/>
              </a:p>
              <a:p>
                <a:pPr marL="0" indent="0">
                  <a:buNone/>
                </a:pPr>
                <a:r>
                  <a:rPr lang="ja-JP" altLang="en-US" dirty="0" smtClean="0"/>
                  <a:t>　　価値を計算</a:t>
                </a:r>
                <a:endParaRPr lang="en-US" altLang="ja-JP" dirty="0" smtClean="0"/>
              </a:p>
              <a:p>
                <a:pPr marL="0" indent="0">
                  <a:buNone/>
                </a:pPr>
                <a:endParaRPr lang="en-US" altLang="ja-JP" dirty="0" smtClean="0"/>
              </a:p>
              <a:p>
                <a:pPr marL="0" indent="0">
                  <a:buNone/>
                </a:pPr>
                <a:r>
                  <a:rPr lang="en-US" altLang="ja-JP" dirty="0" smtClean="0"/>
                  <a:t>6.</a:t>
                </a:r>
                <a:r>
                  <a:rPr lang="ja-JP" altLang="en-US" dirty="0" smtClean="0"/>
                  <a:t>　もし</a:t>
                </a:r>
                <a14:m>
                  <m:oMath xmlns:m="http://schemas.openxmlformats.org/officeDocument/2006/math">
                    <m:r>
                      <a:rPr lang="en-US" altLang="ja-JP" b="0" i="1" smtClean="0">
                        <a:latin typeface="Cambria Math" panose="02040503050406030204" pitchFamily="18" charset="0"/>
                      </a:rPr>
                      <m:t>𝑟</m:t>
                    </m:r>
                    <m:r>
                      <a:rPr lang="en-US" altLang="ja-JP" b="0" i="1" smtClean="0">
                        <a:latin typeface="Cambria Math" panose="02040503050406030204" pitchFamily="18" charset="0"/>
                      </a:rPr>
                      <m:t>&lt;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𝑟</m:t>
                        </m:r>
                      </m:e>
                      <m:sup>
                        <m:r>
                          <a:rPr lang="en-US" altLang="ja-JP" b="0" i="1" smtClean="0">
                            <a:latin typeface="Cambria Math" panose="02040503050406030204" pitchFamily="18" charset="0"/>
                          </a:rPr>
                          <m:t>𝑚𝑎𝑥</m:t>
                        </m:r>
                      </m:sup>
                    </m:sSup>
                    <m:r>
                      <a:rPr lang="ja-JP" altLang="en-US" i="1">
                        <a:latin typeface="Cambria Math" panose="02040503050406030204" pitchFamily="18" charset="0"/>
                      </a:rPr>
                      <m:t>なら</m:t>
                    </m:r>
                  </m:oMath>
                </a14:m>
                <a:r>
                  <a:rPr lang="en-US" altLang="ja-JP" dirty="0" smtClean="0"/>
                  <a:t>r+1</a:t>
                </a:r>
                <a:r>
                  <a:rPr lang="ja-JP" altLang="en-US" dirty="0" smtClean="0"/>
                  <a:t>してステップ</a:t>
                </a:r>
                <a:r>
                  <a:rPr lang="en-US" altLang="ja-JP" dirty="0" smtClean="0"/>
                  <a:t>5</a:t>
                </a:r>
                <a:r>
                  <a:rPr lang="ja-JP" altLang="en-US" dirty="0" smtClean="0"/>
                  <a:t>へ，それ以外なら評</a:t>
                </a:r>
                <a:endParaRPr lang="en-US" altLang="ja-JP" dirty="0" smtClean="0"/>
              </a:p>
              <a:p>
                <a:pPr marL="0" indent="0">
                  <a:buNone/>
                </a:pPr>
                <a:r>
                  <a:rPr lang="ja-JP" altLang="en-US" dirty="0"/>
                  <a:t>　</a:t>
                </a:r>
                <a:r>
                  <a:rPr lang="ja-JP" altLang="en-US" dirty="0" smtClean="0"/>
                  <a:t>　価値の計算を終える</a:t>
                </a: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85750" y="1017012"/>
                <a:ext cx="8324850" cy="5599688"/>
              </a:xfrm>
              <a:blipFill rotWithShape="0">
                <a:blip r:embed="rId4"/>
                <a:stretch>
                  <a:fillRect l="-1537" t="-2070" r="-109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20</a:t>
            </a:fld>
            <a:endParaRPr kumimoji="1" lang="ja-JP" altLang="en-US"/>
          </a:p>
        </p:txBody>
      </p:sp>
      <p:pic>
        <p:nvPicPr>
          <p:cNvPr id="5" name="図 4"/>
          <p:cNvPicPr>
            <a:picLocks noChangeAspect="1"/>
          </p:cNvPicPr>
          <p:nvPr/>
        </p:nvPicPr>
        <p:blipFill>
          <a:blip r:embed="rId5"/>
          <a:stretch>
            <a:fillRect/>
          </a:stretch>
        </p:blipFill>
        <p:spPr>
          <a:xfrm>
            <a:off x="285750" y="1492880"/>
            <a:ext cx="3286125" cy="1076325"/>
          </a:xfrm>
          <a:prstGeom prst="rect">
            <a:avLst/>
          </a:prstGeom>
        </p:spPr>
      </p:pic>
      <p:pic>
        <p:nvPicPr>
          <p:cNvPr id="6"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662131" y="1486533"/>
            <a:ext cx="4948469" cy="1077277"/>
          </a:xfrm>
          <a:prstGeom prst="rect">
            <a:avLst/>
          </a:prstGeom>
          <a:noFill/>
        </p:spPr>
      </p:pic>
      <p:pic>
        <p:nvPicPr>
          <p:cNvPr id="7" name="図 6"/>
          <p:cNvPicPr>
            <a:picLocks noChangeAspect="1"/>
          </p:cNvPicPr>
          <p:nvPr/>
        </p:nvPicPr>
        <p:blipFill>
          <a:blip r:embed="rId7"/>
          <a:stretch>
            <a:fillRect/>
          </a:stretch>
        </p:blipFill>
        <p:spPr>
          <a:xfrm>
            <a:off x="285750" y="2563810"/>
            <a:ext cx="2693193" cy="1077277"/>
          </a:xfrm>
          <a:prstGeom prst="rect">
            <a:avLst/>
          </a:prstGeom>
        </p:spPr>
      </p:pic>
      <mc:AlternateContent xmlns:mc="http://schemas.openxmlformats.org/markup-compatibility/2006" xmlns:a14="http://schemas.microsoft.com/office/drawing/2010/main">
        <mc:Choice Requires="a14">
          <p:sp>
            <p:nvSpPr>
              <p:cNvPr id="8" name="テキスト ボックス 7"/>
              <p:cNvSpPr txBox="1"/>
              <p:nvPr/>
            </p:nvSpPr>
            <p:spPr>
              <a:xfrm>
                <a:off x="5052920" y="2772055"/>
                <a:ext cx="2038350" cy="5484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200" i="1" smtClean="0">
                              <a:latin typeface="Cambria Math" panose="02040503050406030204" pitchFamily="18" charset="0"/>
                            </a:rPr>
                          </m:ctrlPr>
                        </m:sSubSup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𝑗</m:t>
                          </m:r>
                        </m:sub>
                        <m:sup>
                          <m:r>
                            <a:rPr kumimoji="1" lang="en-US" altLang="ja-JP" sz="3200" b="0" i="1" smtClean="0">
                              <a:latin typeface="Cambria Math" panose="02040503050406030204" pitchFamily="18" charset="0"/>
                            </a:rPr>
                            <m:t>′</m:t>
                          </m:r>
                        </m:sup>
                      </m:sSubSup>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𝑗</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𝑛𝑐</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5052920" y="2772055"/>
                <a:ext cx="2038350" cy="548483"/>
              </a:xfrm>
              <a:prstGeom prst="rect">
                <a:avLst/>
              </a:prstGeom>
              <a:blipFill rotWithShape="0">
                <a:blip r:embed="rId8"/>
                <a:stretch>
                  <a:fillRect b="-1111"/>
                </a:stretch>
              </a:blipFill>
            </p:spPr>
            <p:txBody>
              <a:bodyPr/>
              <a:lstStyle/>
              <a:p>
                <a:r>
                  <a:rPr lang="ja-JP" altLang="en-US">
                    <a:noFill/>
                  </a:rPr>
                  <a:t> </a:t>
                </a:r>
              </a:p>
            </p:txBody>
          </p:sp>
        </mc:Fallback>
      </mc:AlternateContent>
      <p:graphicFrame>
        <p:nvGraphicFramePr>
          <p:cNvPr id="9" name="Object 11"/>
          <p:cNvGraphicFramePr>
            <a:graphicFrameLocks noChangeAspect="1"/>
          </p:cNvGraphicFramePr>
          <p:nvPr>
            <p:extLst>
              <p:ext uri="{D42A27DB-BD31-4B8C-83A1-F6EECF244321}">
                <p14:modId xmlns:p14="http://schemas.microsoft.com/office/powerpoint/2010/main" val="2609470077"/>
              </p:ext>
            </p:extLst>
          </p:nvPr>
        </p:nvGraphicFramePr>
        <p:xfrm>
          <a:off x="3006725" y="4024288"/>
          <a:ext cx="2276475" cy="1049338"/>
        </p:xfrm>
        <a:graphic>
          <a:graphicData uri="http://schemas.openxmlformats.org/presentationml/2006/ole">
            <mc:AlternateContent xmlns:mc="http://schemas.openxmlformats.org/markup-compatibility/2006">
              <mc:Choice xmlns:v="urn:schemas-microsoft-com:vml" Requires="v">
                <p:oleObj spid="_x0000_s2058" name="数式" r:id="rId9" imgW="1130300" imgH="520700" progId="Equation.3">
                  <p:embed/>
                </p:oleObj>
              </mc:Choice>
              <mc:Fallback>
                <p:oleObj name="数式" r:id="rId9" imgW="1130300" imgH="520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6725" y="4024288"/>
                        <a:ext cx="2276475"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円/楕円 9"/>
          <p:cNvSpPr/>
          <p:nvPr/>
        </p:nvSpPr>
        <p:spPr>
          <a:xfrm>
            <a:off x="3877202" y="4058154"/>
            <a:ext cx="389467" cy="410725"/>
          </a:xfrm>
          <a:prstGeom prst="ellipse">
            <a:avLst/>
          </a:prstGeom>
          <a:noFill/>
          <a:ln>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006725" y="4193618"/>
            <a:ext cx="464079" cy="546194"/>
          </a:xfrm>
          <a:prstGeom prst="ellipse">
            <a:avLst/>
          </a:prstGeom>
          <a:noFill/>
          <a:ln w="12700" cap="flat" cmpd="sng" algn="ctr">
            <a:solidFill>
              <a:srgbClr val="FF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rot="2906613">
            <a:off x="4666162" y="4058157"/>
            <a:ext cx="464079" cy="1145116"/>
          </a:xfrm>
          <a:prstGeom prst="ellipse">
            <a:avLst/>
          </a:prstGeom>
          <a:noFill/>
          <a:ln w="12700" cap="flat" cmpd="sng" algn="ctr">
            <a:solidFill>
              <a:srgbClr val="0000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3" name="曲線コネクタ 12"/>
          <p:cNvCxnSpPr>
            <a:endCxn id="16" idx="1"/>
          </p:cNvCxnSpPr>
          <p:nvPr/>
        </p:nvCxnSpPr>
        <p:spPr>
          <a:xfrm>
            <a:off x="4266669" y="4193618"/>
            <a:ext cx="2215305" cy="224836"/>
          </a:xfrm>
          <a:prstGeom prst="curvedConnector3">
            <a:avLst>
              <a:gd name="adj1" fmla="val 73504"/>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曲線コネクタ 13"/>
          <p:cNvCxnSpPr>
            <a:stCxn id="12" idx="6"/>
          </p:cNvCxnSpPr>
          <p:nvPr/>
        </p:nvCxnSpPr>
        <p:spPr>
          <a:xfrm rot="5400000" flipH="1" flipV="1">
            <a:off x="5821819" y="4033864"/>
            <a:ext cx="794" cy="1540179"/>
          </a:xfrm>
          <a:prstGeom prst="curvedConnector4">
            <a:avLst>
              <a:gd name="adj1" fmla="val -1599496"/>
              <a:gd name="adj2" fmla="val 52536"/>
            </a:avLst>
          </a:prstGeom>
          <a:ln>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曲線コネクタ 14"/>
          <p:cNvCxnSpPr>
            <a:stCxn id="11" idx="2"/>
          </p:cNvCxnSpPr>
          <p:nvPr/>
        </p:nvCxnSpPr>
        <p:spPr>
          <a:xfrm rot="10800000" flipV="1">
            <a:off x="2269057" y="4466714"/>
            <a:ext cx="737668" cy="336841"/>
          </a:xfrm>
          <a:prstGeom prst="curvedConnector3">
            <a:avLst>
              <a:gd name="adj1" fmla="val 41392"/>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6" name="テキスト ボックス 15"/>
          <p:cNvSpPr txBox="1"/>
          <p:nvPr/>
        </p:nvSpPr>
        <p:spPr>
          <a:xfrm>
            <a:off x="6481974" y="4233788"/>
            <a:ext cx="2037818" cy="369332"/>
          </a:xfrm>
          <a:prstGeom prst="rect">
            <a:avLst/>
          </a:prstGeom>
          <a:noFill/>
        </p:spPr>
        <p:txBody>
          <a:bodyPr wrap="square" rtlCol="0">
            <a:spAutoFit/>
          </a:bodyPr>
          <a:lstStyle/>
          <a:p>
            <a:r>
              <a:rPr kumimoji="1" lang="en-US" altLang="ja-JP" dirty="0" smtClean="0">
                <a:latin typeface="+mj-lt"/>
              </a:rPr>
              <a:t>Average fitness</a:t>
            </a:r>
            <a:endParaRPr kumimoji="1" lang="ja-JP" altLang="en-US" dirty="0">
              <a:latin typeface="+mj-lt"/>
            </a:endParaRPr>
          </a:p>
        </p:txBody>
      </p:sp>
      <p:sp>
        <p:nvSpPr>
          <p:cNvPr id="17" name="テキスト ボックス 16"/>
          <p:cNvSpPr txBox="1"/>
          <p:nvPr/>
        </p:nvSpPr>
        <p:spPr>
          <a:xfrm>
            <a:off x="6671469" y="4585758"/>
            <a:ext cx="2037818" cy="369332"/>
          </a:xfrm>
          <a:prstGeom prst="rect">
            <a:avLst/>
          </a:prstGeom>
          <a:noFill/>
        </p:spPr>
        <p:txBody>
          <a:bodyPr wrap="square" rtlCol="0">
            <a:spAutoFit/>
          </a:bodyPr>
          <a:lstStyle/>
          <a:p>
            <a:r>
              <a:rPr lang="en-US" altLang="ja-JP" dirty="0" smtClean="0">
                <a:latin typeface="+mj-lt"/>
              </a:rPr>
              <a:t>Shared</a:t>
            </a:r>
            <a:r>
              <a:rPr kumimoji="1" lang="en-US" altLang="ja-JP" dirty="0" smtClean="0">
                <a:latin typeface="+mj-lt"/>
              </a:rPr>
              <a:t> fitness</a:t>
            </a:r>
            <a:endParaRPr kumimoji="1" lang="ja-JP" altLang="en-US" dirty="0">
              <a:latin typeface="+mj-lt"/>
            </a:endParaRPr>
          </a:p>
        </p:txBody>
      </p:sp>
      <p:sp>
        <p:nvSpPr>
          <p:cNvPr id="18" name="テキスト ボックス 17"/>
          <p:cNvSpPr txBox="1"/>
          <p:nvPr/>
        </p:nvSpPr>
        <p:spPr>
          <a:xfrm>
            <a:off x="697445" y="4610156"/>
            <a:ext cx="2037818" cy="369332"/>
          </a:xfrm>
          <a:prstGeom prst="rect">
            <a:avLst/>
          </a:prstGeom>
          <a:noFill/>
        </p:spPr>
        <p:txBody>
          <a:bodyPr wrap="square" rtlCol="0">
            <a:spAutoFit/>
          </a:bodyPr>
          <a:lstStyle/>
          <a:p>
            <a:r>
              <a:rPr lang="en-US" altLang="ja-JP" dirty="0" smtClean="0">
                <a:latin typeface="+mj-lt"/>
              </a:rPr>
              <a:t>Scaled</a:t>
            </a:r>
            <a:r>
              <a:rPr kumimoji="1" lang="en-US" altLang="ja-JP" dirty="0" smtClean="0">
                <a:latin typeface="+mj-lt"/>
              </a:rPr>
              <a:t> fitness</a:t>
            </a:r>
            <a:endParaRPr kumimoji="1" lang="ja-JP" altLang="en-US" dirty="0">
              <a:latin typeface="+mj-lt"/>
            </a:endParaRPr>
          </a:p>
        </p:txBody>
      </p:sp>
    </p:spTree>
    <p:extLst>
      <p:ext uri="{BB962C8B-B14F-4D97-AF65-F5344CB8AC3E}">
        <p14:creationId xmlns:p14="http://schemas.microsoft.com/office/powerpoint/2010/main" val="25973956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手計算　資料</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r>
              <a:rPr lang="ja-JP" altLang="en-US" dirty="0" smtClean="0"/>
              <a:t>個体は前と同様</a:t>
            </a:r>
            <a:endParaRPr lang="en-US" altLang="ja-JP" dirty="0" smtClean="0"/>
          </a:p>
          <a:p>
            <a:r>
              <a:rPr lang="ja-JP" altLang="en-US" dirty="0" smtClean="0"/>
              <a:t>最小化に伴い評価値が変化</a:t>
            </a:r>
            <a:endParaRPr lang="en-US" altLang="ja-JP" dirty="0" smtClean="0"/>
          </a:p>
          <a:p>
            <a:r>
              <a:rPr kumimoji="1" lang="ja-JP" altLang="en-US" dirty="0" smtClean="0"/>
              <a:t>表の</a:t>
            </a:r>
            <a:r>
              <a:rPr kumimoji="1" lang="en-US" altLang="ja-JP" dirty="0" smtClean="0"/>
              <a:t>Rank</a:t>
            </a:r>
            <a:r>
              <a:rPr kumimoji="1" lang="ja-JP" altLang="en-US" dirty="0" smtClean="0"/>
              <a:t>より右を求める</a:t>
            </a:r>
            <a:endParaRPr kumimoji="1" lang="ja-JP"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21</a:t>
            </a:fld>
            <a:endParaRPr kumimoji="1" lang="ja-JP" altLang="en-US"/>
          </a:p>
        </p:txBody>
      </p:sp>
      <p:pic>
        <p:nvPicPr>
          <p:cNvPr id="5" name="図 4"/>
          <p:cNvPicPr>
            <a:picLocks noChangeAspect="1"/>
          </p:cNvPicPr>
          <p:nvPr/>
        </p:nvPicPr>
        <p:blipFill>
          <a:blip r:embed="rId2"/>
          <a:stretch>
            <a:fillRect/>
          </a:stretch>
        </p:blipFill>
        <p:spPr>
          <a:xfrm>
            <a:off x="285750" y="876066"/>
            <a:ext cx="8471650" cy="2629134"/>
          </a:xfrm>
          <a:prstGeom prst="rect">
            <a:avLst/>
          </a:prstGeom>
        </p:spPr>
      </p:pic>
      <p:pic>
        <p:nvPicPr>
          <p:cNvPr id="6" name="図 5"/>
          <p:cNvPicPr>
            <a:picLocks noChangeAspect="1"/>
          </p:cNvPicPr>
          <p:nvPr/>
        </p:nvPicPr>
        <p:blipFill>
          <a:blip r:embed="rId3"/>
          <a:stretch>
            <a:fillRect/>
          </a:stretch>
        </p:blipFill>
        <p:spPr>
          <a:xfrm>
            <a:off x="4714038" y="3505200"/>
            <a:ext cx="4043362" cy="2979319"/>
          </a:xfrm>
          <a:prstGeom prst="rect">
            <a:avLst/>
          </a:prstGeom>
        </p:spPr>
      </p:pic>
    </p:spTree>
    <p:extLst>
      <p:ext uri="{BB962C8B-B14F-4D97-AF65-F5344CB8AC3E}">
        <p14:creationId xmlns:p14="http://schemas.microsoft.com/office/powerpoint/2010/main" val="2410268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手計算</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kumimoji="1" lang="en-US" altLang="ja-JP" dirty="0" smtClean="0"/>
                  <a:t>2</a:t>
                </a:r>
                <a:r>
                  <a:rPr kumimoji="1" lang="ja-JP" altLang="en-US" dirty="0" smtClean="0"/>
                  <a:t>目的最小化問題</a:t>
                </a:r>
                <a:r>
                  <a:rPr lang="ja-JP" altLang="en-US" dirty="0"/>
                  <a:t>，</a:t>
                </a:r>
                <a:r>
                  <a:rPr lang="ja-JP" altLang="en-US" dirty="0" smtClean="0"/>
                  <a:t>前と同じ個体設定の場合</a:t>
                </a:r>
                <a:endParaRPr lang="en-US" altLang="ja-JP" dirty="0" smtClean="0"/>
              </a:p>
              <a:p>
                <a:pPr marL="514350" indent="-514350">
                  <a:buFont typeface="+mj-lt"/>
                  <a:buAutoNum type="arabicPeriod"/>
                </a:pPr>
                <a14:m>
                  <m:oMath xmlns:m="http://schemas.openxmlformats.org/officeDocument/2006/math">
                    <m:sSub>
                      <m:sSubPr>
                        <m:ctrlPr>
                          <a:rPr lang="en-US" altLang="ja-JP" i="1">
                            <a:latin typeface="Cambria Math" panose="02040503050406030204" pitchFamily="18" charset="0"/>
                          </a:rPr>
                        </m:ctrlPr>
                      </m:sSubPr>
                      <m:e>
                        <m:r>
                          <m:rPr>
                            <m:nor/>
                          </m:rPr>
                          <a:rPr lang="en-US" altLang="ja-JP" dirty="0"/>
                          <m:t>σ</m:t>
                        </m:r>
                      </m:e>
                      <m:sub>
                        <m:r>
                          <a:rPr lang="en-US" altLang="ja-JP" i="1">
                            <a:latin typeface="Cambria Math" panose="02040503050406030204" pitchFamily="18" charset="0"/>
                          </a:rPr>
                          <m:t>𝑠h𝑎𝑟𝑒</m:t>
                        </m:r>
                      </m:sub>
                    </m:sSub>
                    <m:r>
                      <a:rPr lang="en-US" altLang="ja-JP" i="1">
                        <a:latin typeface="Cambria Math" panose="02040503050406030204" pitchFamily="18" charset="0"/>
                      </a:rPr>
                      <m:t>=</m:t>
                    </m:r>
                    <m:r>
                      <a:rPr lang="en-US" altLang="ja-JP" b="0" i="1" smtClean="0">
                        <a:latin typeface="Cambria Math" panose="02040503050406030204" pitchFamily="18" charset="0"/>
                      </a:rPr>
                      <m:t>0.5, </m:t>
                    </m:r>
                    <m:r>
                      <m:rPr>
                        <m:sty m:val="p"/>
                      </m:rPr>
                      <a:rPr lang="en-US" altLang="ja-JP" i="1">
                        <a:latin typeface="Cambria Math" panose="02040503050406030204" pitchFamily="18" charset="0"/>
                      </a:rPr>
                      <m:t>μ</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e>
                    </m:d>
                    <m:r>
                      <a:rPr lang="en-US" altLang="ja-JP" b="0" i="1" smtClean="0">
                        <a:latin typeface="Cambria Math" panose="02040503050406030204" pitchFamily="18" charset="0"/>
                      </a:rPr>
                      <m:t>=0</m:t>
                    </m:r>
                    <m:r>
                      <a:rPr lang="ja-JP" altLang="en-US" i="1">
                        <a:latin typeface="Cambria Math" panose="02040503050406030204" pitchFamily="18" charset="0"/>
                      </a:rPr>
                      <m:t>を</m:t>
                    </m:r>
                  </m:oMath>
                </a14:m>
                <a:r>
                  <a:rPr kumimoji="1" lang="ja-JP" altLang="en-US" dirty="0" smtClean="0"/>
                  <a:t>設定</a:t>
                </a:r>
                <a14:m>
                  <m:oMath xmlns:m="http://schemas.openxmlformats.org/officeDocument/2006/math">
                    <m:r>
                      <a:rPr lang="en-US" altLang="ja-JP" i="1" dirty="0">
                        <a:latin typeface="Cambria Math" panose="02040503050406030204" pitchFamily="18" charset="0"/>
                      </a:rPr>
                      <m:t>(</m:t>
                    </m:r>
                    <m:r>
                      <a:rPr lang="en-US" altLang="ja-JP" b="0" i="1" dirty="0" smtClean="0">
                        <a:latin typeface="Cambria Math" panose="02040503050406030204" pitchFamily="18" charset="0"/>
                      </a:rPr>
                      <m:t>𝑗</m:t>
                    </m:r>
                    <m:r>
                      <a:rPr lang="en-US" altLang="ja-JP" i="1" dirty="0">
                        <a:latin typeface="Cambria Math" panose="02040503050406030204" pitchFamily="18" charset="0"/>
                      </a:rPr>
                      <m:t>=1,…,</m:t>
                    </m:r>
                    <m:r>
                      <a:rPr lang="en-US" altLang="ja-JP" b="0" i="1" dirty="0" smtClean="0">
                        <a:latin typeface="Cambria Math" panose="02040503050406030204" pitchFamily="18" charset="0"/>
                      </a:rPr>
                      <m:t>6</m:t>
                    </m:r>
                    <m:r>
                      <a:rPr lang="en-US" altLang="ja-JP" i="1" dirty="0">
                        <a:latin typeface="Cambria Math" panose="02040503050406030204" pitchFamily="18" charset="0"/>
                      </a:rPr>
                      <m:t>)</m:t>
                    </m:r>
                  </m:oMath>
                </a14:m>
                <a:endParaRPr kumimoji="1" lang="en-US" altLang="ja-JP" dirty="0" smtClean="0"/>
              </a:p>
              <a:p>
                <a:pPr marL="0" indent="0">
                  <a:buNone/>
                </a:pPr>
                <a:r>
                  <a:rPr lang="en-US" altLang="ja-JP" dirty="0" smtClean="0"/>
                  <a:t>2,3.</a:t>
                </a:r>
                <a:r>
                  <a:rPr lang="ja-JP" altLang="en-US" dirty="0" smtClean="0"/>
                  <a:t>　個体</a:t>
                </a:r>
                <a:r>
                  <a:rPr lang="en-US" altLang="ja-JP" dirty="0" smtClean="0"/>
                  <a:t>1</a:t>
                </a:r>
                <a:r>
                  <a:rPr lang="ja-JP" altLang="en-US" dirty="0" smtClean="0"/>
                  <a:t>を支配している個体</a:t>
                </a:r>
                <a:r>
                  <a:rPr lang="ja-JP" altLang="en-US" dirty="0"/>
                  <a:t>数</a:t>
                </a:r>
                <a:r>
                  <a:rPr lang="ja-JP" altLang="en-US" dirty="0" smtClean="0"/>
                  <a:t>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𝑛</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=0</m:t>
                    </m:r>
                    <m:r>
                      <a:rPr lang="ja-JP" altLang="en-US" i="1">
                        <a:latin typeface="Cambria Math" panose="02040503050406030204" pitchFamily="18" charset="0"/>
                      </a:rPr>
                      <m:t>　より</m:t>
                    </m:r>
                  </m:oMath>
                </a14:m>
                <a:r>
                  <a:rPr kumimoji="1" lang="ja-JP" altLang="en-US" dirty="0" smtClean="0"/>
                  <a:t>ランク</a:t>
                </a:r>
                <a:endParaRPr kumimoji="1" lang="en-US" altLang="ja-JP" i="1" dirty="0" smtClean="0">
                  <a:latin typeface="Cambria Math" panose="02040503050406030204" pitchFamily="18" charset="0"/>
                </a:endParaRPr>
              </a:p>
              <a:p>
                <a:pPr marL="0" indent="0">
                  <a:buNone/>
                </a:pP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b="0" i="1" dirty="0" smtClean="0">
                            <a:latin typeface="Cambria Math" panose="02040503050406030204" pitchFamily="18" charset="0"/>
                          </a:rPr>
                          <m:t>𝑟</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r>
                      <a:rPr lang="en-US" altLang="ja-JP" i="1" dirty="0">
                        <a:latin typeface="Cambria Math" panose="02040503050406030204" pitchFamily="18" charset="0"/>
                      </a:rPr>
                      <m:t>1+</m:t>
                    </m:r>
                    <m:r>
                      <a:rPr kumimoji="1" lang="en-US" altLang="ja-JP" b="0" i="1" dirty="0" smtClean="0">
                        <a:latin typeface="Cambria Math" panose="02040503050406030204" pitchFamily="18" charset="0"/>
                      </a:rPr>
                      <m:t>0=1</m:t>
                    </m:r>
                  </m:oMath>
                </a14:m>
                <a:r>
                  <a:rPr kumimoji="1" lang="ja-JP" altLang="en-US" dirty="0" smtClean="0"/>
                  <a:t>　同様に</a:t>
                </a:r>
                <a:r>
                  <a:rPr lang="ja-JP" altLang="en-US" dirty="0" smtClean="0"/>
                  <a:t>他の個体のランクも求める　　  </a:t>
                </a:r>
                <a:endParaRPr lang="en-US" altLang="ja-JP" dirty="0" smtClean="0"/>
              </a:p>
              <a:p>
                <a:pPr marL="0" indent="0">
                  <a:buNone/>
                </a:pPr>
                <a:r>
                  <a:rPr lang="en-US" altLang="ja-JP" dirty="0" smtClean="0"/>
                  <a:t>(1,3,5)(2,6)( )(4)</a:t>
                </a:r>
                <a:r>
                  <a:rPr lang="ja-JP" altLang="en-US" dirty="0" smtClean="0"/>
                  <a:t>　より　</a:t>
                </a:r>
                <a14:m>
                  <m:oMath xmlns:m="http://schemas.openxmlformats.org/officeDocument/2006/math">
                    <m:r>
                      <m:rPr>
                        <m:sty m:val="p"/>
                      </m:rPr>
                      <a:rPr lang="en-US" altLang="ja-JP" i="1">
                        <a:latin typeface="Cambria Math" panose="02040503050406030204" pitchFamily="18" charset="0"/>
                      </a:rPr>
                      <m:t>μ</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1</m:t>
                        </m:r>
                      </m:e>
                    </m:d>
                    <m:r>
                      <a:rPr lang="en-US" altLang="ja-JP" i="1">
                        <a:latin typeface="Cambria Math" panose="02040503050406030204" pitchFamily="18" charset="0"/>
                      </a:rPr>
                      <m:t>=</m:t>
                    </m:r>
                    <m:r>
                      <a:rPr lang="en-US" altLang="ja-JP" b="0" i="1" smtClean="0">
                        <a:latin typeface="Cambria Math" panose="02040503050406030204" pitchFamily="18" charset="0"/>
                      </a:rPr>
                      <m:t>3, </m:t>
                    </m:r>
                    <m:r>
                      <m:rPr>
                        <m:sty m:val="p"/>
                      </m:rPr>
                      <a:rPr lang="en-US" altLang="ja-JP" i="1">
                        <a:latin typeface="Cambria Math" panose="02040503050406030204" pitchFamily="18" charset="0"/>
                      </a:rPr>
                      <m:t>μ</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2</m:t>
                        </m:r>
                      </m:e>
                    </m:d>
                    <m:r>
                      <a:rPr lang="en-US" altLang="ja-JP" i="1">
                        <a:latin typeface="Cambria Math" panose="02040503050406030204" pitchFamily="18" charset="0"/>
                      </a:rPr>
                      <m:t>=</m:t>
                    </m:r>
                    <m:r>
                      <a:rPr lang="en-US" altLang="ja-JP" b="0" i="1" smtClean="0">
                        <a:latin typeface="Cambria Math" panose="02040503050406030204" pitchFamily="18" charset="0"/>
                      </a:rPr>
                      <m:t>2</m:t>
                    </m:r>
                    <m:r>
                      <a:rPr lang="en-US" altLang="ja-JP" i="1">
                        <a:latin typeface="Cambria Math" panose="02040503050406030204" pitchFamily="18" charset="0"/>
                      </a:rPr>
                      <m:t>,</m:t>
                    </m:r>
                    <m:r>
                      <m:rPr>
                        <m:sty m:val="p"/>
                      </m:rPr>
                      <a:rPr lang="en-US" altLang="ja-JP" i="1">
                        <a:latin typeface="Cambria Math" panose="02040503050406030204" pitchFamily="18" charset="0"/>
                      </a:rPr>
                      <m:t>μ</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4</m:t>
                        </m:r>
                      </m:e>
                    </m:d>
                    <m:r>
                      <a:rPr lang="en-US" altLang="ja-JP" i="1">
                        <a:latin typeface="Cambria Math" panose="02040503050406030204" pitchFamily="18" charset="0"/>
                      </a:rPr>
                      <m:t>=</m:t>
                    </m:r>
                    <m:r>
                      <a:rPr lang="en-US" altLang="ja-JP" b="0" i="1" smtClean="0">
                        <a:latin typeface="Cambria Math" panose="02040503050406030204" pitchFamily="18" charset="0"/>
                      </a:rPr>
                      <m:t>1</m:t>
                    </m:r>
                  </m:oMath>
                </a14:m>
                <a:endParaRPr lang="en-US" altLang="ja-JP" dirty="0"/>
              </a:p>
              <a:p>
                <a:pPr marL="0" indent="0">
                  <a:buNone/>
                </a:pPr>
                <a:r>
                  <a:rPr lang="en-US" altLang="ja-JP" dirty="0" smtClean="0"/>
                  <a:t>4.</a:t>
                </a:r>
                <a:r>
                  <a:rPr lang="ja-JP" altLang="en-US" dirty="0" smtClean="0"/>
                  <a:t>　次のように各平均</a:t>
                </a:r>
                <a:endParaRPr lang="en-US" altLang="ja-JP" dirty="0" smtClean="0"/>
              </a:p>
              <a:p>
                <a:pPr marL="0" indent="0">
                  <a:buNone/>
                </a:pPr>
                <a:r>
                  <a:rPr lang="ja-JP" altLang="en-US" dirty="0" smtClean="0"/>
                  <a:t>　　評価値を求める</a:t>
                </a:r>
              </a:p>
              <a:p>
                <a:pPr marL="0" indent="0">
                  <a:buNone/>
                </a:pPr>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556" t="-224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22</a:t>
            </a:fld>
            <a:endParaRPr kumimoji="1" lang="ja-JP" altLang="en-US"/>
          </a:p>
        </p:txBody>
      </p:sp>
      <p:pic>
        <p:nvPicPr>
          <p:cNvPr id="7" name="図 6"/>
          <p:cNvPicPr>
            <a:picLocks noChangeAspect="1"/>
          </p:cNvPicPr>
          <p:nvPr/>
        </p:nvPicPr>
        <p:blipFill>
          <a:blip r:embed="rId4"/>
          <a:stretch>
            <a:fillRect/>
          </a:stretch>
        </p:blipFill>
        <p:spPr>
          <a:xfrm>
            <a:off x="3462719" y="3749944"/>
            <a:ext cx="5052630" cy="1550808"/>
          </a:xfrm>
          <a:prstGeom prst="rect">
            <a:avLst/>
          </a:prstGeom>
        </p:spPr>
      </p:pic>
      <p:pic>
        <p:nvPicPr>
          <p:cNvPr id="8" name="図 7"/>
          <p:cNvPicPr>
            <a:picLocks noChangeAspect="1"/>
          </p:cNvPicPr>
          <p:nvPr/>
        </p:nvPicPr>
        <p:blipFill>
          <a:blip r:embed="rId5"/>
          <a:stretch>
            <a:fillRect/>
          </a:stretch>
        </p:blipFill>
        <p:spPr>
          <a:xfrm>
            <a:off x="3462717" y="5300752"/>
            <a:ext cx="5052632" cy="612744"/>
          </a:xfrm>
          <a:prstGeom prst="rect">
            <a:avLst/>
          </a:prstGeom>
        </p:spPr>
      </p:pic>
    </p:spTree>
    <p:extLst>
      <p:ext uri="{BB962C8B-B14F-4D97-AF65-F5344CB8AC3E}">
        <p14:creationId xmlns:p14="http://schemas.microsoft.com/office/powerpoint/2010/main" val="22193580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4"/>
          <a:stretch>
            <a:fillRect/>
          </a:stretch>
        </p:blipFill>
        <p:spPr>
          <a:xfrm>
            <a:off x="521097" y="3128386"/>
            <a:ext cx="4086225" cy="1143000"/>
          </a:xfrm>
          <a:prstGeom prst="rect">
            <a:avLst/>
          </a:prstGeom>
        </p:spPr>
      </p:pic>
      <p:sp>
        <p:nvSpPr>
          <p:cNvPr id="2" name="タイトル 1"/>
          <p:cNvSpPr>
            <a:spLocks noGrp="1"/>
          </p:cNvSpPr>
          <p:nvPr>
            <p:ph type="title"/>
          </p:nvPr>
        </p:nvSpPr>
        <p:spPr/>
        <p:txBody>
          <a:bodyPr/>
          <a:lstStyle/>
          <a:p>
            <a:r>
              <a:rPr kumimoji="1" lang="ja-JP" altLang="en-US" dirty="0" smtClean="0"/>
              <a:t>手計算</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85750" y="1017012"/>
                <a:ext cx="8229600" cy="5459988"/>
              </a:xfrm>
            </p:spPr>
            <p:txBody>
              <a:bodyPr>
                <a:normAutofit/>
              </a:bodyPr>
              <a:lstStyle/>
              <a:p>
                <a:pPr marL="0" indent="0">
                  <a:buNone/>
                </a:pPr>
                <a:r>
                  <a:rPr kumimoji="1" lang="en-US" altLang="ja-JP" dirty="0" smtClean="0"/>
                  <a:t>5.</a:t>
                </a:r>
                <a:r>
                  <a:rPr kumimoji="1" lang="ja-JP" altLang="en-US" dirty="0" smtClean="0"/>
                  <a:t>　ランク１の個体について</a:t>
                </a:r>
                <a:r>
                  <a:rPr lang="ja-JP" altLang="en-US" dirty="0"/>
                  <a:t>　</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𝑓</m:t>
                        </m:r>
                      </m:e>
                      <m:sub>
                        <m:r>
                          <a:rPr lang="en-US" altLang="ja-JP" i="1">
                            <a:latin typeface="Cambria Math" panose="02040503050406030204" pitchFamily="18" charset="0"/>
                          </a:rPr>
                          <m:t>1</m:t>
                        </m:r>
                      </m:sub>
                      <m:sup>
                        <m:r>
                          <a:rPr lang="en-US" altLang="ja-JP" i="1">
                            <a:latin typeface="Cambria Math" panose="02040503050406030204" pitchFamily="18" charset="0"/>
                          </a:rPr>
                          <m:t>𝑚𝑎𝑥</m:t>
                        </m:r>
                      </m:sup>
                    </m:sSubSup>
                    <m:r>
                      <a:rPr lang="en-US" altLang="ja-JP" i="1">
                        <a:latin typeface="Cambria Math" panose="02040503050406030204" pitchFamily="18" charset="0"/>
                      </a:rPr>
                      <m:t>=</m:t>
                    </m:r>
                    <m:r>
                      <a:rPr lang="en-US" altLang="ja-JP" i="1" smtClean="0">
                        <a:latin typeface="Cambria Math" panose="02040503050406030204" pitchFamily="18" charset="0"/>
                      </a:rPr>
                      <m:t>1</m:t>
                    </m:r>
                    <m:r>
                      <a:rPr lang="en-US" altLang="ja-JP" i="1">
                        <a:latin typeface="Cambria Math" panose="02040503050406030204" pitchFamily="18" charset="0"/>
                      </a:rPr>
                      <m:t>.</m:t>
                    </m:r>
                    <m:r>
                      <a:rPr lang="en-US" altLang="ja-JP" i="1" smtClean="0">
                        <a:latin typeface="Cambria Math" panose="02040503050406030204" pitchFamily="18" charset="0"/>
                      </a:rPr>
                      <m:t>0</m:t>
                    </m:r>
                    <m:r>
                      <a:rPr lang="ja-JP" altLang="en-US"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𝑓</m:t>
                        </m:r>
                      </m:e>
                      <m:sub>
                        <m:r>
                          <a:rPr lang="en-US" altLang="ja-JP" i="1">
                            <a:latin typeface="Cambria Math" panose="02040503050406030204" pitchFamily="18" charset="0"/>
                          </a:rPr>
                          <m:t>1</m:t>
                        </m:r>
                      </m:sub>
                      <m:sup>
                        <m:r>
                          <a:rPr lang="en-US" altLang="ja-JP" i="1">
                            <a:latin typeface="Cambria Math" panose="02040503050406030204" pitchFamily="18" charset="0"/>
                          </a:rPr>
                          <m:t>𝑚𝑖𝑛</m:t>
                        </m:r>
                      </m:sup>
                    </m:sSubSup>
                    <m:r>
                      <a:rPr lang="en-US" altLang="ja-JP" i="1">
                        <a:latin typeface="Cambria Math" panose="02040503050406030204" pitchFamily="18" charset="0"/>
                      </a:rPr>
                      <m:t>=0.1</m:t>
                    </m:r>
                  </m:oMath>
                </a14:m>
                <a:endParaRPr lang="en-US" altLang="ja-JP" i="1" dirty="0">
                  <a:latin typeface="Cambria Math" panose="02040503050406030204" pitchFamily="18" charset="0"/>
                </a:endParaRPr>
              </a:p>
              <a:p>
                <a:pPr marL="0" indent="0">
                  <a:buNone/>
                </a:pPr>
                <a:r>
                  <a:rPr lang="ja-JP" altLang="en-US" dirty="0"/>
                  <a:t>　</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𝑓</m:t>
                        </m:r>
                      </m:e>
                      <m:sub>
                        <m:r>
                          <a:rPr lang="en-US" altLang="ja-JP" i="1">
                            <a:latin typeface="Cambria Math" panose="02040503050406030204" pitchFamily="18" charset="0"/>
                          </a:rPr>
                          <m:t>2</m:t>
                        </m:r>
                      </m:sub>
                      <m:sup>
                        <m:r>
                          <a:rPr lang="en-US" altLang="ja-JP" i="1">
                            <a:latin typeface="Cambria Math" panose="02040503050406030204" pitchFamily="18" charset="0"/>
                          </a:rPr>
                          <m:t>𝑚𝑎𝑥</m:t>
                        </m:r>
                      </m:sup>
                    </m:sSubSup>
                    <m:r>
                      <a:rPr lang="en-US" altLang="ja-JP" i="1">
                        <a:latin typeface="Cambria Math" panose="02040503050406030204" pitchFamily="18" charset="0"/>
                      </a:rPr>
                      <m:t>=</m:t>
                    </m:r>
                    <m:r>
                      <a:rPr lang="en-US" altLang="ja-JP" b="0" i="1" smtClean="0">
                        <a:latin typeface="Cambria Math" panose="02040503050406030204" pitchFamily="18" charset="0"/>
                      </a:rPr>
                      <m:t>10</m:t>
                    </m:r>
                    <m:r>
                      <a:rPr lang="en-US" altLang="ja-JP" i="1">
                        <a:latin typeface="Cambria Math" panose="02040503050406030204" pitchFamily="18" charset="0"/>
                      </a:rPr>
                      <m:t>.0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𝑓</m:t>
                        </m:r>
                      </m:e>
                      <m:sub>
                        <m:r>
                          <a:rPr lang="en-US" altLang="ja-JP" i="1">
                            <a:latin typeface="Cambria Math" panose="02040503050406030204" pitchFamily="18" charset="0"/>
                          </a:rPr>
                          <m:t>2</m:t>
                        </m:r>
                      </m:sub>
                      <m:sup>
                        <m:r>
                          <a:rPr lang="en-US" altLang="ja-JP" i="1">
                            <a:latin typeface="Cambria Math" panose="02040503050406030204" pitchFamily="18" charset="0"/>
                          </a:rPr>
                          <m:t>𝑚𝑖𝑛</m:t>
                        </m:r>
                      </m:sup>
                    </m:sSubSup>
                    <m:r>
                      <a:rPr lang="en-US" altLang="ja-JP" i="1">
                        <a:latin typeface="Cambria Math" panose="02040503050406030204" pitchFamily="18" charset="0"/>
                      </a:rPr>
                      <m:t>=</m:t>
                    </m:r>
                    <m:r>
                      <a:rPr lang="en-US" altLang="ja-JP" b="0" i="0" smtClean="0">
                        <a:latin typeface="Cambria Math" panose="02040503050406030204" pitchFamily="18" charset="0"/>
                      </a:rPr>
                      <m:t>1</m:t>
                    </m:r>
                    <m:r>
                      <a:rPr lang="en-US" altLang="ja-JP" i="0">
                        <a:latin typeface="Cambria Math" panose="02040503050406030204" pitchFamily="18" charset="0"/>
                      </a:rPr>
                      <m:t>.</m:t>
                    </m:r>
                    <m:r>
                      <a:rPr lang="en-US" altLang="ja-JP" i="1">
                        <a:latin typeface="Cambria Math" panose="02040503050406030204" pitchFamily="18" charset="0"/>
                      </a:rPr>
                      <m:t>0</m:t>
                    </m:r>
                    <m:r>
                      <a:rPr lang="ja-JP" altLang="en-US" i="1">
                        <a:latin typeface="Cambria Math" panose="02040503050406030204" pitchFamily="18" charset="0"/>
                      </a:rPr>
                      <m:t>と</m:t>
                    </m:r>
                    <m:r>
                      <a:rPr lang="ja-JP" altLang="en-US" i="1" dirty="0">
                        <a:latin typeface="Cambria Math" panose="02040503050406030204" pitchFamily="18" charset="0"/>
                      </a:rPr>
                      <m:t>すると</m:t>
                    </m:r>
                  </m:oMath>
                </a14:m>
                <a:r>
                  <a:rPr lang="ja-JP" altLang="en-US" dirty="0" smtClean="0"/>
                  <a:t>正規化された距離は</a:t>
                </a:r>
                <a:endParaRPr lang="en-US" altLang="ja-JP" dirty="0"/>
              </a:p>
              <a:p>
                <a:pPr marL="0" indent="0">
                  <a:buNone/>
                </a:pPr>
                <a:r>
                  <a:rPr kumimoji="1" lang="ja-JP" altLang="en-US" dirty="0" smtClean="0"/>
                  <a:t>　　　　　　　　　　　　　　　　　　　　　　　　　　　 よって</a:t>
                </a:r>
                <a:endParaRPr kumimoji="1" lang="en-US" altLang="ja-JP" dirty="0" smtClean="0"/>
              </a:p>
              <a:p>
                <a:pPr marL="0" indent="0">
                  <a:buNone/>
                </a:pPr>
                <a:endParaRPr lang="en-US" altLang="ja-JP" dirty="0"/>
              </a:p>
              <a:p>
                <a:pPr marL="0" lvl="0" indent="0">
                  <a:spcBef>
                    <a:spcPts val="580"/>
                  </a:spcBef>
                  <a:buClr>
                    <a:schemeClr val="accent1"/>
                  </a:buClr>
                  <a:buSzPct val="85000"/>
                  <a:buNone/>
                </a:pPr>
                <a:r>
                  <a:rPr lang="ja-JP" altLang="en-US" dirty="0" smtClean="0">
                    <a:latin typeface="+mj-ea"/>
                    <a:cs typeface=""/>
                  </a:rPr>
                  <a:t>　　　　　　　　　　　　　　　　　　</a:t>
                </a:r>
                <a:endParaRPr lang="en-US" altLang="ja-JP" i="1" dirty="0" smtClean="0">
                  <a:latin typeface="Cambria Math" panose="02040503050406030204" pitchFamily="18" charset="0"/>
                </a:endParaRPr>
              </a:p>
              <a:p>
                <a:pPr marL="0" lvl="0" indent="0">
                  <a:spcBef>
                    <a:spcPts val="580"/>
                  </a:spcBef>
                  <a:buClr>
                    <a:schemeClr val="accent1"/>
                  </a:buClr>
                  <a:buSzPct val="85000"/>
                  <a:buNone/>
                </a:pPr>
                <a14:m>
                  <m:oMathPara xmlns:m="http://schemas.openxmlformats.org/officeDocument/2006/math">
                    <m:oMathParaPr>
                      <m:jc m:val="right"/>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1</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1</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𝑛𝑐</m:t>
                              </m:r>
                            </m:e>
                            <m:sub>
                              <m:r>
                                <a:rPr lang="en-US" altLang="ja-JP" b="0" i="1" smtClean="0">
                                  <a:latin typeface="Cambria Math" panose="02040503050406030204" pitchFamily="18" charset="0"/>
                                </a:rPr>
                                <m:t>𝑖</m:t>
                              </m:r>
                            </m:sub>
                          </m:sSub>
                        </m:den>
                      </m:f>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5</m:t>
                          </m:r>
                        </m:num>
                        <m:den>
                          <m:r>
                            <a:rPr lang="en-US" altLang="ja-JP" b="0" i="1" smtClean="0">
                              <a:latin typeface="Cambria Math" panose="02040503050406030204" pitchFamily="18" charset="0"/>
                            </a:rPr>
                            <m:t>1.752</m:t>
                          </m:r>
                        </m:den>
                      </m:f>
                      <m:r>
                        <a:rPr lang="en-US" altLang="ja-JP" b="0" i="1" smtClean="0">
                          <a:latin typeface="Cambria Math" panose="02040503050406030204" pitchFamily="18" charset="0"/>
                        </a:rPr>
                        <m:t>=2.854</m:t>
                      </m:r>
                    </m:oMath>
                  </m:oMathPara>
                </a14:m>
                <a:endParaRPr lang="en-US" altLang="ja-JP" dirty="0" smtClean="0">
                  <a:latin typeface="+mj-ea"/>
                  <a:cs typeface=""/>
                </a:endParaRPr>
              </a:p>
              <a:p>
                <a:pPr marL="0" lvl="0" indent="0">
                  <a:spcBef>
                    <a:spcPts val="580"/>
                  </a:spcBef>
                  <a:buClr>
                    <a:schemeClr val="accent1"/>
                  </a:buClr>
                  <a:buSzPct val="85000"/>
                  <a:buNone/>
                </a:pPr>
                <a:endParaRPr lang="en-US" altLang="ja-JP" dirty="0" smtClean="0">
                  <a:latin typeface="+mj-ea"/>
                </a:endParaRPr>
              </a:p>
              <a:p>
                <a:pPr marL="0" lvl="0" indent="0">
                  <a:spcBef>
                    <a:spcPts val="580"/>
                  </a:spcBef>
                  <a:buClr>
                    <a:schemeClr val="accent1"/>
                  </a:buClr>
                  <a:buSzPct val="85000"/>
                  <a:buNone/>
                </a:pPr>
                <a:endParaRPr kumimoji="1" lang="en-US" altLang="ja-JP" dirty="0" smtClean="0"/>
              </a:p>
              <a:p>
                <a:pPr marL="0" indent="0">
                  <a:buNone/>
                </a:pPr>
                <a:r>
                  <a:rPr kumimoji="1" lang="en-US" altLang="ja-JP" dirty="0" smtClean="0"/>
                  <a:t>Scaling factor</a:t>
                </a:r>
                <a:r>
                  <a:rPr kumimoji="1" lang="ja-JP" altLang="en-US" dirty="0" smtClean="0"/>
                  <a:t>に</a:t>
                </a:r>
                <a:r>
                  <a:rPr kumimoji="1" lang="en-US" altLang="ja-JP" dirty="0" smtClean="0"/>
                  <a:t>Shared fitness</a:t>
                </a:r>
                <a:r>
                  <a:rPr kumimoji="1" lang="ja-JP" altLang="en-US" dirty="0" smtClean="0"/>
                  <a:t>をかけて</a:t>
                </a:r>
                <a:r>
                  <a:rPr kumimoji="1" lang="en-US" altLang="ja-JP" dirty="0" smtClean="0"/>
                  <a:t>Scaled fitness</a:t>
                </a:r>
                <a:r>
                  <a:rPr kumimoji="1" lang="ja-JP" altLang="en-US" dirty="0" smtClean="0"/>
                  <a:t>を求める　同様の計算を全てのランクで行う</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85750" y="1017012"/>
                <a:ext cx="8229600" cy="5459988"/>
              </a:xfrm>
              <a:blipFill rotWithShape="0">
                <a:blip r:embed="rId5"/>
                <a:stretch>
                  <a:fillRect l="-1556" t="-111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23</a:t>
            </a:fld>
            <a:endParaRPr kumimoji="1" lang="ja-JP" altLang="en-US"/>
          </a:p>
        </p:txBody>
      </p:sp>
      <p:pic>
        <p:nvPicPr>
          <p:cNvPr id="6" name="図 5"/>
          <p:cNvPicPr>
            <a:picLocks noChangeAspect="1"/>
          </p:cNvPicPr>
          <p:nvPr/>
        </p:nvPicPr>
        <p:blipFill>
          <a:blip r:embed="rId6"/>
          <a:stretch>
            <a:fillRect/>
          </a:stretch>
        </p:blipFill>
        <p:spPr>
          <a:xfrm>
            <a:off x="521097" y="2082800"/>
            <a:ext cx="5967016" cy="393700"/>
          </a:xfrm>
          <a:prstGeom prst="rect">
            <a:avLst/>
          </a:prstGeom>
        </p:spPr>
      </p:pic>
      <p:pic>
        <p:nvPicPr>
          <p:cNvPr id="7" name="図 6"/>
          <p:cNvPicPr>
            <a:picLocks noChangeAspect="1"/>
          </p:cNvPicPr>
          <p:nvPr/>
        </p:nvPicPr>
        <p:blipFill>
          <a:blip r:embed="rId7"/>
          <a:stretch>
            <a:fillRect/>
          </a:stretch>
        </p:blipFill>
        <p:spPr>
          <a:xfrm>
            <a:off x="521097" y="2592243"/>
            <a:ext cx="7357000" cy="420400"/>
          </a:xfrm>
          <a:prstGeom prst="rect">
            <a:avLst/>
          </a:prstGeom>
        </p:spPr>
      </p:pic>
      <p:graphicFrame>
        <p:nvGraphicFramePr>
          <p:cNvPr id="9" name="オブジェクト 8"/>
          <p:cNvGraphicFramePr>
            <a:graphicFrameLocks noChangeAspect="1"/>
          </p:cNvGraphicFramePr>
          <p:nvPr>
            <p:extLst>
              <p:ext uri="{D42A27DB-BD31-4B8C-83A1-F6EECF244321}">
                <p14:modId xmlns:p14="http://schemas.microsoft.com/office/powerpoint/2010/main" val="150503418"/>
              </p:ext>
            </p:extLst>
          </p:nvPr>
        </p:nvGraphicFramePr>
        <p:xfrm>
          <a:off x="546100" y="4387129"/>
          <a:ext cx="7708900" cy="781050"/>
        </p:xfrm>
        <a:graphic>
          <a:graphicData uri="http://schemas.openxmlformats.org/presentationml/2006/ole">
            <mc:AlternateContent xmlns:mc="http://schemas.openxmlformats.org/markup-compatibility/2006">
              <mc:Choice xmlns:v="urn:schemas-microsoft-com:vml" Requires="v">
                <p:oleObj spid="_x0000_s1039" name="数式" r:id="rId8" imgW="3886200" imgH="393700" progId="Equation.3">
                  <p:embed/>
                </p:oleObj>
              </mc:Choice>
              <mc:Fallback>
                <p:oleObj name="数式" r:id="rId8" imgW="3886200" imgH="393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6100" y="4387129"/>
                        <a:ext cx="77089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819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利点と欠点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利点</a:t>
            </a:r>
            <a:endParaRPr kumimoji="1" lang="en-US" altLang="ja-JP" dirty="0" smtClean="0"/>
          </a:p>
          <a:p>
            <a:pPr lvl="1"/>
            <a:r>
              <a:rPr lang="ja-JP" altLang="en-US" dirty="0" smtClean="0"/>
              <a:t>評価値の割り当てが簡単</a:t>
            </a:r>
            <a:endParaRPr lang="en-US" altLang="ja-JP" dirty="0" smtClean="0"/>
          </a:p>
          <a:p>
            <a:pPr lvl="1"/>
            <a:r>
              <a:rPr lang="ja-JP" altLang="en-US" dirty="0" smtClean="0"/>
              <a:t>目的空間でニッチングが行われるため，組み合わせ最適化などに容易に適用可能</a:t>
            </a:r>
            <a:endParaRPr lang="en-US" altLang="ja-JP" dirty="0" smtClean="0"/>
          </a:p>
          <a:p>
            <a:pPr lvl="1"/>
            <a:r>
              <a:rPr lang="ja-JP" altLang="en-US" dirty="0" smtClean="0"/>
              <a:t>目的空間にパレート最適解が広がる必要がある場合</a:t>
            </a:r>
            <a:r>
              <a:rPr lang="en-US" altLang="ja-JP" dirty="0" smtClean="0"/>
              <a:t>MOGA</a:t>
            </a:r>
            <a:r>
              <a:rPr lang="ja-JP" altLang="en-US" dirty="0" smtClean="0"/>
              <a:t>が適している</a:t>
            </a:r>
            <a:endParaRPr lang="en-US" altLang="ja-JP" dirty="0" smtClean="0"/>
          </a:p>
          <a:p>
            <a:pPr lvl="1"/>
            <a:endParaRPr lang="en-US" altLang="ja-JP" dirty="0"/>
          </a:p>
          <a:p>
            <a:r>
              <a:rPr kumimoji="1" lang="ja-JP" altLang="en-US" dirty="0" smtClean="0"/>
              <a:t>欠点</a:t>
            </a:r>
            <a:endParaRPr kumimoji="1" lang="en-US" altLang="ja-JP" dirty="0" smtClean="0"/>
          </a:p>
          <a:p>
            <a:pPr lvl="1"/>
            <a:r>
              <a:rPr lang="ja-JP" altLang="en-US" dirty="0"/>
              <a:t>パレート最適前面の形状および探索空間内の解の密度に敏感</a:t>
            </a:r>
            <a:r>
              <a:rPr lang="ja-JP" altLang="en-US" dirty="0" smtClean="0"/>
              <a:t>で，探索領</a:t>
            </a:r>
            <a:r>
              <a:rPr lang="ja-JP" altLang="en-US" dirty="0"/>
              <a:t>域内のいくつかの解に対して望ましくない偏りを導入する可能性が</a:t>
            </a:r>
            <a:r>
              <a:rPr lang="ja-JP" altLang="en-US" dirty="0" smtClean="0"/>
              <a:t>ある</a:t>
            </a:r>
            <a:endParaRPr lang="en-US" altLang="ja-JP" dirty="0" smtClean="0"/>
          </a:p>
          <a:p>
            <a:pPr lvl="1"/>
            <a:r>
              <a:rPr kumimoji="1" lang="ja-JP" altLang="en-US" dirty="0" smtClean="0"/>
              <a:t>共有評価値計算手順は悪いランクの個体が常により良いランクの全ての個体よりも悪い評価値を持つと保障しない</a:t>
            </a:r>
            <a:endParaRPr kumimoji="1" lang="ja-JP"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24</a:t>
            </a:fld>
            <a:endParaRPr kumimoji="1" lang="ja-JP" altLang="en-US"/>
          </a:p>
        </p:txBody>
      </p:sp>
    </p:spTree>
    <p:extLst>
      <p:ext uri="{BB962C8B-B14F-4D97-AF65-F5344CB8AC3E}">
        <p14:creationId xmlns:p14="http://schemas.microsoft.com/office/powerpoint/2010/main" val="2155107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5.6 Weight-Based </a:t>
            </a:r>
            <a:r>
              <a:rPr lang="en-US" altLang="ja-JP" dirty="0" smtClean="0"/>
              <a:t>GA</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en-US" altLang="ja-JP" sz="2000" dirty="0" smtClean="0"/>
                  <a:t>Hajela</a:t>
                </a:r>
                <a:r>
                  <a:rPr lang="ja-JP" altLang="en-US" sz="2000" dirty="0" err="1" smtClean="0"/>
                  <a:t>さん</a:t>
                </a:r>
                <a:r>
                  <a:rPr lang="ja-JP" altLang="en-US" sz="2000" dirty="0" smtClean="0"/>
                  <a:t>と</a:t>
                </a:r>
                <a:r>
                  <a:rPr lang="en-US" altLang="ja-JP" sz="2000" dirty="0" smtClean="0"/>
                  <a:t>Lin</a:t>
                </a:r>
                <a:r>
                  <a:rPr lang="ja-JP" altLang="en-US" sz="2000" dirty="0" err="1" smtClean="0"/>
                  <a:t>さん</a:t>
                </a:r>
                <a:r>
                  <a:rPr lang="ja-JP" altLang="en-US" sz="2000" dirty="0" smtClean="0"/>
                  <a:t>が</a:t>
                </a:r>
                <a:r>
                  <a:rPr lang="en-US" altLang="ja-JP" sz="2000" dirty="0" smtClean="0"/>
                  <a:t>1993</a:t>
                </a:r>
                <a:r>
                  <a:rPr lang="ja-JP" altLang="en-US" sz="2000" dirty="0" smtClean="0"/>
                  <a:t>年に多規準最適化のための重み付き遺伝的アルゴリズム（</a:t>
                </a:r>
                <a:r>
                  <a:rPr lang="en-US" altLang="ja-JP" sz="2000" dirty="0" smtClean="0"/>
                  <a:t>WBGA</a:t>
                </a:r>
                <a:r>
                  <a:rPr lang="ja-JP" altLang="en-US" sz="2000" dirty="0" smtClean="0"/>
                  <a:t>）を提案</a:t>
                </a:r>
                <a:endParaRPr lang="en-US" altLang="ja-JP" sz="2000" dirty="0" smtClean="0"/>
              </a:p>
              <a:p>
                <a:endParaRPr lang="en-US" altLang="ja-JP" sz="2000" dirty="0" smtClean="0"/>
              </a:p>
              <a:p>
                <a:r>
                  <a:rPr lang="ja-JP" altLang="en-US" sz="2000" dirty="0"/>
                  <a:t>各目的関数</a:t>
                </a:r>
                <a14:m>
                  <m:oMath xmlns:m="http://schemas.openxmlformats.org/officeDocument/2006/math">
                    <m:sSub>
                      <m:sSubPr>
                        <m:ctrlPr>
                          <a:rPr lang="en-US" altLang="ja-JP" sz="2000" i="1" dirty="0" smtClean="0">
                            <a:latin typeface="Cambria Math" panose="02040503050406030204" pitchFamily="18" charset="0"/>
                          </a:rPr>
                        </m:ctrlPr>
                      </m:sSubPr>
                      <m:e>
                        <m:r>
                          <a:rPr lang="en-US" altLang="ja-JP" sz="2000" b="0" i="1" dirty="0" smtClean="0">
                            <a:latin typeface="Cambria Math" panose="02040503050406030204" pitchFamily="18" charset="0"/>
                          </a:rPr>
                          <m:t>𝑓</m:t>
                        </m:r>
                      </m:e>
                      <m:sub>
                        <m:r>
                          <a:rPr lang="en-US" altLang="ja-JP" sz="2000" b="0" i="1" dirty="0" smtClean="0">
                            <a:latin typeface="Cambria Math" panose="02040503050406030204" pitchFamily="18" charset="0"/>
                          </a:rPr>
                          <m:t>𝑖</m:t>
                        </m:r>
                      </m:sub>
                    </m:sSub>
                  </m:oMath>
                </a14:m>
                <a:r>
                  <a:rPr lang="ja-JP" altLang="en-US" sz="2000" dirty="0" smtClean="0"/>
                  <a:t>に重み</a:t>
                </a:r>
                <a14:m>
                  <m:oMath xmlns:m="http://schemas.openxmlformats.org/officeDocument/2006/math">
                    <m:sSub>
                      <m:sSubPr>
                        <m:ctrlPr>
                          <a:rPr lang="en-US" altLang="ja-JP" sz="2000" i="1" dirty="0">
                            <a:latin typeface="Cambria Math" panose="02040503050406030204" pitchFamily="18" charset="0"/>
                          </a:rPr>
                        </m:ctrlPr>
                      </m:sSubPr>
                      <m:e>
                        <m:r>
                          <a:rPr lang="en-US" altLang="ja-JP" sz="2000" b="0" i="1" dirty="0" smtClean="0">
                            <a:latin typeface="Cambria Math" panose="02040503050406030204" pitchFamily="18" charset="0"/>
                          </a:rPr>
                          <m:t>𝑤</m:t>
                        </m:r>
                      </m:e>
                      <m:sub>
                        <m:r>
                          <a:rPr lang="en-US" altLang="ja-JP" sz="2000" i="1" dirty="0">
                            <a:latin typeface="Cambria Math" panose="02040503050406030204" pitchFamily="18" charset="0"/>
                          </a:rPr>
                          <m:t>𝑖</m:t>
                        </m:r>
                      </m:sub>
                    </m:sSub>
                  </m:oMath>
                </a14:m>
                <a:r>
                  <a:rPr lang="ja-JP" altLang="en-US" sz="2000" dirty="0" err="1" smtClean="0"/>
                  <a:t>が</a:t>
                </a:r>
                <a:r>
                  <a:rPr lang="ja-JP" altLang="en-US" sz="2000" dirty="0" err="1"/>
                  <a:t>乗</a:t>
                </a:r>
                <a:r>
                  <a:rPr lang="ja-JP" altLang="en-US" sz="2000" dirty="0" smtClean="0"/>
                  <a:t>算され，この加重</a:t>
                </a:r>
                <a:r>
                  <a:rPr lang="ja-JP" altLang="en-US" sz="2000" dirty="0"/>
                  <a:t>された目的関数値が加算されて、解</a:t>
                </a:r>
                <a:r>
                  <a:rPr lang="ja-JP" altLang="en-US" sz="2000" dirty="0" smtClean="0"/>
                  <a:t>の評価</a:t>
                </a:r>
                <a:r>
                  <a:rPr lang="ja-JP" altLang="en-US" sz="2000" dirty="0"/>
                  <a:t>値</a:t>
                </a:r>
                <a:r>
                  <a:rPr lang="ja-JP" altLang="en-US" sz="2000" dirty="0" smtClean="0"/>
                  <a:t>が</a:t>
                </a:r>
                <a:r>
                  <a:rPr lang="ja-JP" altLang="en-US" sz="2000" dirty="0"/>
                  <a:t>計算</a:t>
                </a:r>
                <a:r>
                  <a:rPr lang="ja-JP" altLang="en-US" sz="2000" dirty="0" smtClean="0"/>
                  <a:t>される</a:t>
                </a:r>
                <a:endParaRPr lang="en-US" altLang="ja-JP" sz="2000" dirty="0" smtClean="0"/>
              </a:p>
              <a:p>
                <a:endParaRPr lang="en-US" altLang="ja-JP" sz="2000" dirty="0" smtClean="0"/>
              </a:p>
              <a:p>
                <a:r>
                  <a:rPr lang="ja-JP" altLang="en-US" sz="2000" dirty="0"/>
                  <a:t>他</a:t>
                </a:r>
                <a:r>
                  <a:rPr lang="ja-JP" altLang="en-US" sz="2000" dirty="0" smtClean="0"/>
                  <a:t>の古典的加重和アプローチと違い</a:t>
                </a:r>
                <a:r>
                  <a:rPr lang="en-US" altLang="ja-JP" sz="2000" dirty="0" smtClean="0"/>
                  <a:t>GA</a:t>
                </a:r>
                <a:r>
                  <a:rPr lang="ja-JP" altLang="en-US" sz="2000" dirty="0" smtClean="0"/>
                  <a:t>の集団を利用し，各個体に異なる</a:t>
                </a:r>
                <a:r>
                  <a:rPr lang="ja-JP" altLang="en-US" sz="2000" dirty="0"/>
                  <a:t>重み</a:t>
                </a:r>
                <a:r>
                  <a:rPr lang="ja-JP" altLang="en-US" sz="2000" dirty="0" smtClean="0"/>
                  <a:t>ベクトル</a:t>
                </a:r>
                <a:r>
                  <a:rPr lang="ja-JP" altLang="en-US" sz="2000" dirty="0"/>
                  <a:t>を</a:t>
                </a:r>
                <a:r>
                  <a:rPr lang="ja-JP" altLang="en-US" sz="2000" dirty="0" smtClean="0"/>
                  <a:t>割り当てる</a:t>
                </a:r>
                <a:endParaRPr lang="en-US" altLang="ja-JP" sz="2000" dirty="0" smtClean="0"/>
              </a:p>
              <a:p>
                <a:endParaRPr lang="en-US" altLang="ja-JP" sz="2000" dirty="0" smtClean="0"/>
              </a:p>
              <a:p>
                <a:r>
                  <a:rPr lang="ja-JP" altLang="en-US" sz="2000" dirty="0" smtClean="0"/>
                  <a:t>特定</a:t>
                </a:r>
                <a:r>
                  <a:rPr lang="ja-JP" altLang="en-US" sz="2000" dirty="0"/>
                  <a:t>の重みベクトルに対応する</a:t>
                </a:r>
                <a:r>
                  <a:rPr lang="en-US" altLang="ja-JP" sz="2000" dirty="0"/>
                  <a:t>1</a:t>
                </a:r>
                <a:r>
                  <a:rPr lang="ja-JP" altLang="en-US" sz="2000" dirty="0" err="1"/>
                  <a:t>つの</a:t>
                </a:r>
                <a:r>
                  <a:rPr lang="ja-JP" altLang="en-US" sz="2000" dirty="0"/>
                  <a:t>パレート最適解を</a:t>
                </a:r>
                <a:r>
                  <a:rPr lang="ja-JP" altLang="en-US" sz="2000" dirty="0" smtClean="0"/>
                  <a:t>見つける代わりに、</a:t>
                </a:r>
                <a:r>
                  <a:rPr lang="en-US" altLang="ja-JP" sz="2000" dirty="0" smtClean="0"/>
                  <a:t>1</a:t>
                </a:r>
                <a:r>
                  <a:rPr lang="ja-JP" altLang="en-US" sz="2000" dirty="0" err="1"/>
                  <a:t>つの</a:t>
                </a:r>
                <a:r>
                  <a:rPr lang="ja-JP" altLang="en-US" sz="2000" dirty="0"/>
                  <a:t>シミュレーション実行で複数のパレート最適解を</a:t>
                </a:r>
                <a:r>
                  <a:rPr lang="ja-JP" altLang="en-US" sz="2000" dirty="0" smtClean="0"/>
                  <a:t>見つける</a:t>
                </a:r>
                <a:endParaRPr lang="en-US" altLang="ja-JP" sz="2000" dirty="0"/>
              </a:p>
              <a:p>
                <a:endParaRPr lang="en-US" altLang="ja-JP" dirty="0" smtClean="0"/>
              </a:p>
              <a:p>
                <a:r>
                  <a:rPr lang="en-US" altLang="ja-JP" sz="2000" dirty="0"/>
                  <a:t>WBGA</a:t>
                </a:r>
                <a:r>
                  <a:rPr lang="ja-JP" altLang="en-US" sz="2000" dirty="0"/>
                  <a:t>の重要な問題は、集団メンバー間の重みベクトルの多様性を維持することである</a:t>
                </a:r>
                <a:endParaRPr lang="en-US" altLang="ja-JP" sz="2000" dirty="0"/>
              </a:p>
              <a:p>
                <a:endParaRPr lang="en-US" altLang="ja-JP" dirty="0" smtClean="0"/>
              </a:p>
              <a:p>
                <a:endParaRPr lang="en-US" altLang="ja-JP" dirty="0" smtClean="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667" t="-1418" r="-593" b="-118"/>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3</a:t>
            </a:fld>
            <a:endParaRPr kumimoji="1" lang="ja-JP" altLang="en-US"/>
          </a:p>
        </p:txBody>
      </p:sp>
    </p:spTree>
    <p:extLst>
      <p:ext uri="{BB962C8B-B14F-4D97-AF65-F5344CB8AC3E}">
        <p14:creationId xmlns:p14="http://schemas.microsoft.com/office/powerpoint/2010/main" val="996810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5.6 Weight-Based </a:t>
            </a:r>
            <a:r>
              <a:rPr lang="en-US" altLang="ja-JP" dirty="0" smtClean="0"/>
              <a:t>GA</a:t>
            </a:r>
            <a:endParaRPr kumimoji="1" lang="ja-JP" altLang="en-US" dirty="0"/>
          </a:p>
        </p:txBody>
      </p:sp>
      <p:sp>
        <p:nvSpPr>
          <p:cNvPr id="3" name="コンテンツ プレースホルダー 2"/>
          <p:cNvSpPr>
            <a:spLocks noGrp="1"/>
          </p:cNvSpPr>
          <p:nvPr>
            <p:ph idx="1"/>
          </p:nvPr>
        </p:nvSpPr>
        <p:spPr>
          <a:xfrm>
            <a:off x="285750" y="1017012"/>
            <a:ext cx="8229600" cy="5840988"/>
          </a:xfrm>
        </p:spPr>
        <p:txBody>
          <a:bodyPr>
            <a:normAutofit/>
          </a:bodyPr>
          <a:lstStyle/>
          <a:p>
            <a:r>
              <a:rPr lang="en-US" altLang="ja-JP" dirty="0" smtClean="0"/>
              <a:t>WBGA</a:t>
            </a:r>
            <a:r>
              <a:rPr lang="ja-JP" altLang="en-US" dirty="0" smtClean="0"/>
              <a:t>の重み</a:t>
            </a:r>
            <a:r>
              <a:rPr lang="ja-JP" altLang="en-US" dirty="0"/>
              <a:t>ベクトルの多様性は</a:t>
            </a:r>
            <a:r>
              <a:rPr lang="en-US" altLang="ja-JP" dirty="0"/>
              <a:t>2</a:t>
            </a:r>
            <a:r>
              <a:rPr lang="ja-JP" altLang="en-US" dirty="0" err="1"/>
              <a:t>つの</a:t>
            </a:r>
            <a:r>
              <a:rPr lang="ja-JP" altLang="en-US" dirty="0"/>
              <a:t>方法で維持</a:t>
            </a:r>
            <a:r>
              <a:rPr lang="ja-JP" altLang="en-US" dirty="0" smtClean="0"/>
              <a:t>される</a:t>
            </a:r>
            <a:endParaRPr lang="en-US" altLang="ja-JP" dirty="0"/>
          </a:p>
          <a:p>
            <a:pPr lvl="1"/>
            <a:r>
              <a:rPr lang="ja-JP" altLang="en-US" dirty="0" smtClean="0"/>
              <a:t>１</a:t>
            </a:r>
            <a:r>
              <a:rPr lang="en-US" altLang="ja-JP" dirty="0" smtClean="0"/>
              <a:t>:</a:t>
            </a:r>
            <a:r>
              <a:rPr lang="ja-JP" altLang="en-US" dirty="0" smtClean="0"/>
              <a:t>重み付け</a:t>
            </a:r>
            <a:r>
              <a:rPr lang="ja-JP" altLang="en-US" dirty="0"/>
              <a:t>ベクトルを表す部分文字列に対してのみニッチ・</a:t>
            </a:r>
            <a:r>
              <a:rPr lang="ja-JP" altLang="en-US" dirty="0" smtClean="0"/>
              <a:t>メソッドを使用する</a:t>
            </a:r>
            <a:r>
              <a:rPr lang="en-US" altLang="ja-JP" dirty="0"/>
              <a:t>(Sharing Function Approach)</a:t>
            </a:r>
          </a:p>
          <a:p>
            <a:pPr lvl="1"/>
            <a:r>
              <a:rPr lang="ja-JP" altLang="en-US" dirty="0" smtClean="0"/>
              <a:t>２</a:t>
            </a:r>
            <a:r>
              <a:rPr lang="en-US" altLang="ja-JP" dirty="0" smtClean="0"/>
              <a:t>:</a:t>
            </a:r>
            <a:r>
              <a:rPr lang="ja-JP" altLang="en-US" dirty="0" smtClean="0"/>
              <a:t>注意</a:t>
            </a:r>
            <a:r>
              <a:rPr lang="ja-JP" altLang="en-US" dirty="0"/>
              <a:t>深く選択された</a:t>
            </a:r>
            <a:r>
              <a:rPr lang="ja-JP" altLang="en-US" dirty="0" smtClean="0"/>
              <a:t>サブ集団を、</a:t>
            </a:r>
            <a:r>
              <a:rPr lang="en-US" altLang="ja-JP" dirty="0"/>
              <a:t>VEGA</a:t>
            </a:r>
            <a:r>
              <a:rPr lang="ja-JP" altLang="en-US" dirty="0"/>
              <a:t>と同様のアプローチである</a:t>
            </a:r>
            <a:r>
              <a:rPr lang="ja-JP" altLang="en-US" dirty="0" smtClean="0"/>
              <a:t>異なる定義済みの重みベクトル</a:t>
            </a:r>
            <a:r>
              <a:rPr lang="ja-JP" altLang="en-US" dirty="0"/>
              <a:t>に対して</a:t>
            </a:r>
            <a:r>
              <a:rPr lang="ja-JP" altLang="en-US" dirty="0" smtClean="0"/>
              <a:t>評価する</a:t>
            </a:r>
            <a:r>
              <a:rPr lang="en-US" altLang="ja-JP" dirty="0"/>
              <a:t>(Vector Evaluated Approach</a:t>
            </a:r>
            <a:r>
              <a:rPr lang="en-US" altLang="ja-JP" dirty="0" smtClean="0"/>
              <a:t>)</a:t>
            </a:r>
          </a:p>
          <a:p>
            <a:pPr lvl="1"/>
            <a:endParaRPr lang="en-US" altLang="ja-JP" dirty="0" smtClean="0"/>
          </a:p>
          <a:p>
            <a:r>
              <a:rPr lang="ja-JP" altLang="en-US" dirty="0" smtClean="0"/>
              <a:t>多目的</a:t>
            </a:r>
            <a:r>
              <a:rPr lang="ja-JP" altLang="en-US" dirty="0"/>
              <a:t>最適化のための重みベースのアプローチは原則として、非凸パレート最適領域の解を見つけ出すことは</a:t>
            </a:r>
            <a:r>
              <a:rPr lang="ja-JP" altLang="en-US" dirty="0" smtClean="0"/>
              <a:t>できない</a:t>
            </a:r>
            <a:r>
              <a:rPr lang="en-US" altLang="ja-JP" dirty="0" smtClean="0"/>
              <a:t>(2</a:t>
            </a:r>
            <a:r>
              <a:rPr lang="ja-JP" altLang="en-US" dirty="0" smtClean="0"/>
              <a:t>章で議論</a:t>
            </a:r>
            <a:r>
              <a:rPr lang="en-US" altLang="ja-JP" dirty="0" smtClean="0"/>
              <a:t>)</a:t>
            </a:r>
          </a:p>
          <a:p>
            <a:r>
              <a:rPr lang="ja-JP" altLang="en-US" dirty="0" smtClean="0"/>
              <a:t>しかし</a:t>
            </a:r>
            <a:r>
              <a:rPr lang="ja-JP" altLang="en-US" dirty="0"/>
              <a:t>，</a:t>
            </a:r>
            <a:r>
              <a:rPr lang="ja-JP" altLang="en-US" dirty="0" smtClean="0"/>
              <a:t>現実</a:t>
            </a:r>
            <a:r>
              <a:rPr lang="ja-JP" altLang="en-US" dirty="0"/>
              <a:t>世界の多目的最適化問題の中</a:t>
            </a:r>
            <a:r>
              <a:rPr lang="ja-JP" altLang="en-US" dirty="0" smtClean="0"/>
              <a:t>に非凸</a:t>
            </a:r>
            <a:r>
              <a:rPr lang="ja-JP" altLang="en-US" dirty="0"/>
              <a:t>パレート最適領域が存在することは</a:t>
            </a:r>
            <a:r>
              <a:rPr lang="ja-JP" altLang="en-US" dirty="0" smtClean="0"/>
              <a:t>ほとんどな</a:t>
            </a:r>
            <a:r>
              <a:rPr lang="ja-JP" altLang="en-US" dirty="0"/>
              <a:t>い</a:t>
            </a:r>
            <a:r>
              <a:rPr lang="ja-JP" altLang="en-US" dirty="0" smtClean="0"/>
              <a:t> </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4</a:t>
            </a:fld>
            <a:endParaRPr kumimoji="1" lang="ja-JP" altLang="en-US" dirty="0"/>
          </a:p>
        </p:txBody>
      </p:sp>
    </p:spTree>
    <p:extLst>
      <p:ext uri="{BB962C8B-B14F-4D97-AF65-F5344CB8AC3E}">
        <p14:creationId xmlns:p14="http://schemas.microsoft.com/office/powerpoint/2010/main" val="1652963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stretch>
            <a:fillRect/>
          </a:stretch>
        </p:blipFill>
        <p:spPr>
          <a:xfrm>
            <a:off x="2065743" y="5030246"/>
            <a:ext cx="4669611" cy="1146715"/>
          </a:xfrm>
          <a:prstGeom prst="rect">
            <a:avLst/>
          </a:prstGeom>
        </p:spPr>
      </p:pic>
      <p:sp>
        <p:nvSpPr>
          <p:cNvPr id="2" name="タイトル 1"/>
          <p:cNvSpPr>
            <a:spLocks noGrp="1"/>
          </p:cNvSpPr>
          <p:nvPr>
            <p:ph type="title"/>
          </p:nvPr>
        </p:nvSpPr>
        <p:spPr/>
        <p:txBody>
          <a:bodyPr>
            <a:normAutofit/>
          </a:bodyPr>
          <a:lstStyle/>
          <a:p>
            <a:r>
              <a:rPr lang="en-US" altLang="ja-JP" dirty="0"/>
              <a:t>5.6.1 Sharing Function </a:t>
            </a:r>
            <a:r>
              <a:rPr lang="en-US" altLang="ja-JP" dirty="0" smtClean="0"/>
              <a:t>Approach</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smtClean="0"/>
                  <a:t>ユーザー定義</a:t>
                </a:r>
                <a:endParaRPr lang="en-US" altLang="ja-JP" dirty="0" smtClean="0"/>
              </a:p>
              <a:p>
                <a:pPr lvl="1"/>
                <a:r>
                  <a:rPr lang="ja-JP" altLang="en-US" dirty="0" smtClean="0"/>
                  <a:t>決定変数の数</a:t>
                </a:r>
                <a:endParaRPr lang="en-US" altLang="ja-JP" dirty="0" smtClean="0"/>
              </a:p>
              <a:p>
                <a:pPr lvl="1"/>
                <a:r>
                  <a:rPr lang="ja-JP" altLang="en-US" dirty="0" smtClean="0"/>
                  <a:t>重みベクトル数＝欲しいパレート最適解の数</a:t>
                </a:r>
                <a:endParaRPr lang="en-US" altLang="ja-JP" dirty="0" smtClean="0"/>
              </a:p>
              <a:p>
                <a:pPr lvl="1"/>
                <a:r>
                  <a:rPr lang="ja-JP" altLang="en-US" dirty="0" smtClean="0"/>
                  <a:t>合計が</a:t>
                </a:r>
                <a:r>
                  <a:rPr lang="en-US" altLang="ja-JP" dirty="0" smtClean="0"/>
                  <a:t>1</a:t>
                </a:r>
                <a:r>
                  <a:rPr lang="ja-JP" altLang="en-US" dirty="0" smtClean="0"/>
                  <a:t>になるような重みベクトル</a:t>
                </a:r>
                <a:endParaRPr kumimoji="1" lang="en-US" altLang="ja-JP" dirty="0" smtClean="0"/>
              </a:p>
              <a:p>
                <a:r>
                  <a:rPr lang="en-US" altLang="ja-JP" dirty="0"/>
                  <a:t>2</a:t>
                </a:r>
                <a:r>
                  <a:rPr lang="ja-JP" altLang="en-US" dirty="0"/>
                  <a:t>目的最適化</a:t>
                </a:r>
                <a:r>
                  <a:rPr lang="ja-JP" altLang="en-US" dirty="0" smtClean="0"/>
                  <a:t>問題，重みベクトル</a:t>
                </a:r>
                <a:r>
                  <a:rPr lang="en-US" altLang="ja-JP" dirty="0" smtClean="0"/>
                  <a:t>9</a:t>
                </a:r>
                <a:r>
                  <a:rPr lang="ja-JP" altLang="en-US" dirty="0" smtClean="0"/>
                  <a:t>個の例</a:t>
                </a:r>
                <a:endParaRPr lang="en-US" altLang="ja-JP" dirty="0" smtClean="0"/>
              </a:p>
              <a:p>
                <a:endParaRPr kumimoji="1" lang="en-US" altLang="ja-JP" dirty="0"/>
              </a:p>
              <a:p>
                <a:endParaRPr lang="en-US" altLang="ja-JP" dirty="0" smtClean="0"/>
              </a:p>
              <a:p>
                <a:r>
                  <a:rPr kumimoji="1" lang="ja-JP" altLang="en-US" dirty="0" smtClean="0"/>
                  <a:t>個体</a:t>
                </a:r>
                <a14:m>
                  <m:oMath xmlns:m="http://schemas.openxmlformats.org/officeDocument/2006/math">
                    <m:r>
                      <a:rPr kumimoji="1" lang="en-US" altLang="ja-JP" b="0" i="1" smtClean="0">
                        <a:latin typeface="Cambria Math" panose="02040503050406030204" pitchFamily="18" charset="0"/>
                      </a:rPr>
                      <m:t>𝑖</m:t>
                    </m:r>
                  </m:oMath>
                </a14:m>
                <a:r>
                  <a:rPr kumimoji="1" lang="ja-JP" altLang="en-US" dirty="0" err="1" smtClean="0"/>
                  <a:t>の評</a:t>
                </a:r>
                <a:r>
                  <a:rPr kumimoji="1" lang="ja-JP" altLang="en-US" dirty="0" smtClean="0"/>
                  <a:t>価値は</a:t>
                </a:r>
                <a:r>
                  <a:rPr lang="ja-JP" altLang="en-US" dirty="0"/>
                  <a:t>以下の正規化された目的関数値の</a:t>
                </a:r>
                <a:r>
                  <a:rPr lang="ja-JP" altLang="en-US" dirty="0" smtClean="0"/>
                  <a:t>加重和となる</a:t>
                </a:r>
                <a:r>
                  <a:rPr lang="en-US" altLang="ja-JP" sz="2400" dirty="0" smtClean="0"/>
                  <a:t>(</a:t>
                </a:r>
                <a:r>
                  <a:rPr lang="ja-JP" altLang="en-US" sz="2400" dirty="0" smtClean="0"/>
                  <a:t>各目的</a:t>
                </a:r>
                <a:r>
                  <a:rPr lang="ja-JP" altLang="en-US" sz="2400" dirty="0"/>
                  <a:t>関数が異なる範囲の値をとることができる</a:t>
                </a:r>
                <a:r>
                  <a:rPr lang="ja-JP" altLang="en-US" sz="2400" dirty="0" smtClean="0"/>
                  <a:t>ため正規化が必須）</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4"/>
                <a:stretch>
                  <a:fillRect l="-1333" t="-224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5</a:t>
            </a:fld>
            <a:endParaRPr kumimoji="1" lang="ja-JP" altLang="en-US"/>
          </a:p>
        </p:txBody>
      </p:sp>
      <p:pic>
        <p:nvPicPr>
          <p:cNvPr id="5" name="図 4"/>
          <p:cNvPicPr>
            <a:picLocks noChangeAspect="1"/>
          </p:cNvPicPr>
          <p:nvPr/>
        </p:nvPicPr>
        <p:blipFill>
          <a:blip r:embed="rId5"/>
          <a:stretch>
            <a:fillRect/>
          </a:stretch>
        </p:blipFill>
        <p:spPr>
          <a:xfrm>
            <a:off x="482081" y="3152152"/>
            <a:ext cx="7836937" cy="889669"/>
          </a:xfrm>
          <a:prstGeom prst="rect">
            <a:avLst/>
          </a:prstGeom>
        </p:spPr>
      </p:pic>
    </p:spTree>
    <p:extLst>
      <p:ext uri="{BB962C8B-B14F-4D97-AF65-F5344CB8AC3E}">
        <p14:creationId xmlns:p14="http://schemas.microsoft.com/office/powerpoint/2010/main" val="31153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5.6.1 Sharing Function Approach</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kumimoji="1" lang="en-US" altLang="ja-JP" dirty="0" smtClean="0"/>
                  <a:t>WBGA</a:t>
                </a:r>
                <a:r>
                  <a:rPr kumimoji="1" lang="ja-JP" altLang="en-US" dirty="0" err="1" smtClean="0"/>
                  <a:t>の評</a:t>
                </a:r>
                <a:r>
                  <a:rPr kumimoji="1" lang="ja-JP" altLang="en-US" dirty="0" smtClean="0"/>
                  <a:t>価値割り当て手順</a:t>
                </a:r>
                <a:endParaRPr kumimoji="1" lang="en-US" altLang="ja-JP" dirty="0" smtClean="0"/>
              </a:p>
              <a:p>
                <a:pPr marL="514350" indent="-514350">
                  <a:buFont typeface="+mj-lt"/>
                  <a:buAutoNum type="arabicPeriod"/>
                </a:pPr>
                <a:r>
                  <a:rPr lang="ja-JP" altLang="en-US" dirty="0">
                    <a:latin typeface="Times New Roman" pitchFamily="18" charset="0"/>
                    <a:cs typeface="Times New Roman" pitchFamily="18" charset="0"/>
                  </a:rPr>
                  <a:t>各目的</a:t>
                </a:r>
                <a:r>
                  <a:rPr lang="ja-JP" altLang="en-US" dirty="0" smtClean="0">
                    <a:latin typeface="Times New Roman" pitchFamily="18" charset="0"/>
                    <a:cs typeface="Times New Roman" pitchFamily="18" charset="0"/>
                  </a:rPr>
                  <a:t>関数</a:t>
                </a:r>
                <a14:m>
                  <m:oMath xmlns:m="http://schemas.openxmlformats.org/officeDocument/2006/math">
                    <m:sSub>
                      <m:sSubPr>
                        <m:ctrlPr>
                          <a:rPr lang="en-US" altLang="ja-JP" i="1" smtClean="0">
                            <a:latin typeface="Cambria Math" panose="02040503050406030204" pitchFamily="18" charset="0"/>
                            <a:cs typeface="Times New Roman" pitchFamily="18" charset="0"/>
                          </a:rPr>
                        </m:ctrlPr>
                      </m:sSubPr>
                      <m:e>
                        <m:r>
                          <a:rPr lang="en-US" altLang="ja-JP" b="0" i="1" smtClean="0">
                            <a:latin typeface="Cambria Math" panose="02040503050406030204" pitchFamily="18" charset="0"/>
                            <a:cs typeface="Times New Roman" pitchFamily="18" charset="0"/>
                          </a:rPr>
                          <m:t>𝑓</m:t>
                        </m:r>
                      </m:e>
                      <m:sub>
                        <m:r>
                          <a:rPr lang="en-US" altLang="ja-JP" b="0" i="1" smtClean="0">
                            <a:latin typeface="Cambria Math" panose="02040503050406030204" pitchFamily="18" charset="0"/>
                            <a:cs typeface="Times New Roman" pitchFamily="18" charset="0"/>
                          </a:rPr>
                          <m:t>𝑗</m:t>
                        </m:r>
                      </m:sub>
                    </m:sSub>
                  </m:oMath>
                </a14:m>
                <a:r>
                  <a:rPr lang="ja-JP" altLang="en-US" dirty="0" smtClean="0">
                    <a:latin typeface="Times New Roman" pitchFamily="18" charset="0"/>
                    <a:cs typeface="Times New Roman" pitchFamily="18" charset="0"/>
                  </a:rPr>
                  <a:t>に</a:t>
                </a:r>
                <a:r>
                  <a:rPr lang="ja-JP" altLang="en-US" dirty="0">
                    <a:latin typeface="Times New Roman" pitchFamily="18" charset="0"/>
                    <a:cs typeface="Times New Roman" pitchFamily="18" charset="0"/>
                  </a:rPr>
                  <a:t>対して</a:t>
                </a:r>
                <a:r>
                  <a:rPr lang="ja-JP" altLang="en-US" dirty="0" smtClean="0">
                    <a:latin typeface="Times New Roman" pitchFamily="18" charset="0"/>
                    <a:cs typeface="Times New Roman" pitchFamily="18" charset="0"/>
                  </a:rPr>
                  <a:t>，</a:t>
                </a:r>
                <a:r>
                  <a:rPr lang="ja-JP" altLang="en-US" dirty="0">
                    <a:latin typeface="Times New Roman" pitchFamily="18" charset="0"/>
                    <a:cs typeface="Times New Roman" pitchFamily="18" charset="0"/>
                  </a:rPr>
                  <a:t>上限</a:t>
                </a:r>
                <a14:m>
                  <m:oMath xmlns:m="http://schemas.openxmlformats.org/officeDocument/2006/math">
                    <m:sSubSup>
                      <m:sSubSupPr>
                        <m:ctrlPr>
                          <a:rPr lang="en-US" altLang="ja-JP" i="1" smtClean="0">
                            <a:latin typeface="Cambria Math" panose="02040503050406030204" pitchFamily="18" charset="0"/>
                            <a:cs typeface="Times New Roman" pitchFamily="18" charset="0"/>
                          </a:rPr>
                        </m:ctrlPr>
                      </m:sSubSupPr>
                      <m:e>
                        <m:r>
                          <a:rPr lang="en-US" altLang="ja-JP" b="0" i="1" smtClean="0">
                            <a:latin typeface="Cambria Math" panose="02040503050406030204" pitchFamily="18" charset="0"/>
                            <a:cs typeface="Times New Roman" pitchFamily="18" charset="0"/>
                          </a:rPr>
                          <m:t>𝑓</m:t>
                        </m:r>
                      </m:e>
                      <m:sub>
                        <m:r>
                          <a:rPr lang="en-US" altLang="ja-JP" b="0" i="1" smtClean="0">
                            <a:latin typeface="Cambria Math" panose="02040503050406030204" pitchFamily="18" charset="0"/>
                            <a:cs typeface="Times New Roman" pitchFamily="18" charset="0"/>
                          </a:rPr>
                          <m:t>𝑗</m:t>
                        </m:r>
                      </m:sub>
                      <m:sup>
                        <m:r>
                          <a:rPr lang="en-US" altLang="ja-JP" b="0" i="1" smtClean="0">
                            <a:latin typeface="Cambria Math" panose="02040503050406030204" pitchFamily="18" charset="0"/>
                            <a:cs typeface="Times New Roman" pitchFamily="18" charset="0"/>
                          </a:rPr>
                          <m:t>𝑚𝑎𝑥</m:t>
                        </m:r>
                      </m:sup>
                    </m:sSubSup>
                  </m:oMath>
                </a14:m>
                <a:r>
                  <a:rPr lang="ja-JP" altLang="en-US" dirty="0" smtClean="0">
                    <a:latin typeface="Times New Roman" pitchFamily="18" charset="0"/>
                    <a:cs typeface="Times New Roman" pitchFamily="18" charset="0"/>
                  </a:rPr>
                  <a:t>と下限</a:t>
                </a:r>
                <a14:m>
                  <m:oMath xmlns:m="http://schemas.openxmlformats.org/officeDocument/2006/math">
                    <m:sSubSup>
                      <m:sSubSupPr>
                        <m:ctrlPr>
                          <a:rPr lang="en-US" altLang="ja-JP" i="1">
                            <a:latin typeface="Cambria Math" panose="02040503050406030204" pitchFamily="18" charset="0"/>
                            <a:cs typeface="Times New Roman" pitchFamily="18" charset="0"/>
                          </a:rPr>
                        </m:ctrlPr>
                      </m:sSubSupPr>
                      <m:e>
                        <m:r>
                          <a:rPr lang="en-US" altLang="ja-JP" i="1">
                            <a:latin typeface="Cambria Math" panose="02040503050406030204" pitchFamily="18" charset="0"/>
                            <a:cs typeface="Times New Roman" pitchFamily="18" charset="0"/>
                          </a:rPr>
                          <m:t>𝑓</m:t>
                        </m:r>
                      </m:e>
                      <m:sub>
                        <m:r>
                          <a:rPr lang="en-US" altLang="ja-JP" i="1">
                            <a:latin typeface="Cambria Math" panose="02040503050406030204" pitchFamily="18" charset="0"/>
                            <a:cs typeface="Times New Roman" pitchFamily="18" charset="0"/>
                          </a:rPr>
                          <m:t>𝑗</m:t>
                        </m:r>
                      </m:sub>
                      <m:sup>
                        <m:r>
                          <a:rPr lang="en-US" altLang="ja-JP" i="1">
                            <a:latin typeface="Cambria Math" panose="02040503050406030204" pitchFamily="18" charset="0"/>
                            <a:cs typeface="Times New Roman" pitchFamily="18" charset="0"/>
                          </a:rPr>
                          <m:t>𝑚</m:t>
                        </m:r>
                        <m:r>
                          <a:rPr lang="en-US" altLang="ja-JP" b="0" i="1" smtClean="0">
                            <a:latin typeface="Cambria Math" panose="02040503050406030204" pitchFamily="18" charset="0"/>
                            <a:cs typeface="Times New Roman" pitchFamily="18" charset="0"/>
                          </a:rPr>
                          <m:t>𝑖𝑛</m:t>
                        </m:r>
                      </m:sup>
                    </m:sSubSup>
                  </m:oMath>
                </a14:m>
                <a:r>
                  <a:rPr lang="ja-JP" altLang="en-US" dirty="0" smtClean="0">
                    <a:latin typeface="Times New Roman" pitchFamily="18" charset="0"/>
                    <a:cs typeface="Times New Roman" pitchFamily="18" charset="0"/>
                  </a:rPr>
                  <a:t>を設定</a:t>
                </a:r>
                <a:r>
                  <a:rPr lang="en-US" altLang="ja-JP" dirty="0" smtClean="0">
                    <a:latin typeface="Times New Roman" pitchFamily="18" charset="0"/>
                    <a:cs typeface="Times New Roman" pitchFamily="18" charset="0"/>
                  </a:rPr>
                  <a:t>(</a:t>
                </a:r>
                <a:r>
                  <a:rPr lang="ja-JP" altLang="en-US" dirty="0" smtClean="0">
                    <a:latin typeface="Times New Roman" pitchFamily="18" charset="0"/>
                    <a:cs typeface="Times New Roman" pitchFamily="18" charset="0"/>
                  </a:rPr>
                  <a:t>計算</a:t>
                </a:r>
                <a:r>
                  <a:rPr lang="en-US" altLang="ja-JP" dirty="0" smtClean="0">
                    <a:latin typeface="Times New Roman" pitchFamily="18" charset="0"/>
                    <a:cs typeface="Times New Roman" pitchFamily="18" charset="0"/>
                  </a:rPr>
                  <a:t>)</a:t>
                </a:r>
                <a:endParaRPr lang="en-US" altLang="ja-JP" dirty="0">
                  <a:latin typeface="Times New Roman" pitchFamily="18" charset="0"/>
                  <a:cs typeface="Times New Roman" pitchFamily="18" charset="0"/>
                </a:endParaRPr>
              </a:p>
              <a:p>
                <a:pPr marL="514350" indent="-514350">
                  <a:buFont typeface="+mj-lt"/>
                  <a:buAutoNum type="arabicPeriod"/>
                </a:pPr>
                <a:r>
                  <a:rPr kumimoji="1" lang="ja-JP" altLang="en-US" dirty="0" smtClean="0"/>
                  <a:t>各個体について全ての個体との</a:t>
                </a:r>
                <a:r>
                  <a:rPr lang="ja-JP" altLang="en-US" dirty="0"/>
                  <a:t>重</a:t>
                </a:r>
                <a:r>
                  <a:rPr lang="ja-JP" altLang="en-US" dirty="0" smtClean="0"/>
                  <a:t>み</a:t>
                </a:r>
                <a:r>
                  <a:rPr lang="ja-JP" altLang="en-US" dirty="0"/>
                  <a:t>の</a:t>
                </a:r>
                <a:r>
                  <a:rPr kumimoji="1" lang="ja-JP" altLang="en-US" dirty="0" smtClean="0"/>
                  <a:t>距離を計算し，</a:t>
                </a:r>
                <a:endParaRPr kumimoji="1" lang="en-US" altLang="ja-JP" dirty="0" smtClean="0"/>
              </a:p>
              <a:p>
                <a:pPr marL="0" indent="0">
                  <a:buNone/>
                </a:pPr>
                <a:r>
                  <a:rPr lang="ja-JP" altLang="en-US"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𝑑</m:t>
                        </m:r>
                      </m:e>
                      <m:sub>
                        <m:r>
                          <a:rPr lang="en-US" altLang="ja-JP" i="1">
                            <a:latin typeface="Cambria Math" panose="02040503050406030204" pitchFamily="18" charset="0"/>
                          </a:rPr>
                          <m:t>𝑖𝑗</m:t>
                        </m:r>
                      </m:sub>
                    </m:sSub>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𝑤</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r>
                      <a:rPr lang="en-US" altLang="ja-JP" i="1">
                        <a:latin typeface="Cambria Math" panose="02040503050406030204" pitchFamily="18" charset="0"/>
                      </a:rPr>
                      <m:t>−</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𝑤</m:t>
                        </m:r>
                      </m:sub>
                      <m:sup>
                        <m:r>
                          <a:rPr lang="en-US" altLang="ja-JP" i="1">
                            <a:latin typeface="Cambria Math" panose="02040503050406030204" pitchFamily="18" charset="0"/>
                          </a:rPr>
                          <m:t>(</m:t>
                        </m:r>
                        <m:r>
                          <a:rPr lang="en-US" altLang="ja-JP" i="1">
                            <a:latin typeface="Cambria Math" panose="02040503050406030204" pitchFamily="18" charset="0"/>
                          </a:rPr>
                          <m:t>𝑗</m:t>
                        </m:r>
                        <m:r>
                          <a:rPr lang="en-US" altLang="ja-JP" i="1">
                            <a:latin typeface="Cambria Math" panose="02040503050406030204" pitchFamily="18" charset="0"/>
                          </a:rPr>
                          <m:t>)</m:t>
                        </m:r>
                      </m:sup>
                    </m:sSubSup>
                    <m:r>
                      <a:rPr lang="en-US" altLang="ja-JP" i="1">
                        <a:latin typeface="Cambria Math" panose="02040503050406030204" pitchFamily="18" charset="0"/>
                      </a:rPr>
                      <m:t>|</m:t>
                    </m:r>
                  </m:oMath>
                </a14:m>
                <a:endParaRPr lang="en-US" altLang="ja-JP" dirty="0"/>
              </a:p>
              <a:p>
                <a:pPr marL="0" indent="0">
                  <a:buNone/>
                </a:pPr>
                <a:r>
                  <a:rPr lang="ja-JP" altLang="en-US" dirty="0"/>
                  <a:t>　</a:t>
                </a:r>
                <a:r>
                  <a:rPr lang="ja-JP" altLang="en-US" dirty="0" smtClean="0"/>
                  <a:t>　シェアリング関数の評価値を算出し，</a:t>
                </a:r>
                <a:endParaRPr lang="en-US" altLang="ja-JP" dirty="0" smtClean="0"/>
              </a:p>
              <a:p>
                <a:pPr marL="0" indent="0">
                  <a:buNone/>
                </a:pPr>
                <a:r>
                  <a:rPr lang="ja-JP" altLang="en-US" dirty="0" smtClean="0"/>
                  <a:t>　　</a:t>
                </a:r>
                <a:endParaRPr lang="en-US" altLang="ja-JP" dirty="0" smtClean="0"/>
              </a:p>
              <a:p>
                <a:pPr marL="0" indent="0">
                  <a:buNone/>
                </a:pPr>
                <a:endParaRPr lang="en-US" altLang="ja-JP" dirty="0" smtClean="0"/>
              </a:p>
              <a:p>
                <a:pPr marL="0" indent="0">
                  <a:buNone/>
                </a:pPr>
                <a:endParaRPr lang="en-US" altLang="ja-JP" dirty="0" smtClean="0"/>
              </a:p>
              <a:p>
                <a:pPr marL="0" indent="0">
                  <a:buNone/>
                </a:pPr>
                <a:r>
                  <a:rPr lang="ja-JP" altLang="en-US" dirty="0" smtClean="0"/>
                  <a:t>　　ニッチカウント</a:t>
                </a:r>
                <a:r>
                  <a:rPr lang="ja-JP" altLang="en-US" dirty="0"/>
                  <a:t>を</a:t>
                </a:r>
                <a:r>
                  <a:rPr lang="ja-JP" altLang="en-US" dirty="0" smtClean="0"/>
                  <a:t>計算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𝑛𝑐</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nary>
                      <m:naryPr>
                        <m:chr m:val="∑"/>
                        <m:limLoc m:val="subSup"/>
                        <m:ctrlPr>
                          <a:rPr lang="en-US" altLang="ja-JP" i="1" smtClean="0">
                            <a:latin typeface="Cambria Math" panose="02040503050406030204" pitchFamily="18" charset="0"/>
                          </a:rPr>
                        </m:ctrlPr>
                      </m:naryPr>
                      <m:sub>
                        <m:r>
                          <m:rPr>
                            <m:brk m:alnAt="25"/>
                          </m:rPr>
                          <a:rPr lang="en-US" altLang="ja-JP" b="0" i="1" smtClean="0">
                            <a:latin typeface="Cambria Math" panose="02040503050406030204" pitchFamily="18" charset="0"/>
                          </a:rPr>
                          <m:t>𝑘</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𝑁</m:t>
                        </m:r>
                      </m:sup>
                      <m:e>
                        <m:r>
                          <a:rPr lang="en-US" altLang="ja-JP" b="0" i="1" smtClean="0">
                            <a:latin typeface="Cambria Math" panose="02040503050406030204" pitchFamily="18" charset="0"/>
                          </a:rPr>
                          <m:t>𝑆h</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𝑖𝑘</m:t>
                            </m:r>
                          </m:sub>
                        </m:sSub>
                        <m:r>
                          <a:rPr lang="en-US" altLang="ja-JP" b="0" i="1" smtClean="0">
                            <a:latin typeface="Cambria Math" panose="02040503050406030204" pitchFamily="18" charset="0"/>
                          </a:rPr>
                          <m:t>)</m:t>
                        </m:r>
                      </m:e>
                    </m:nary>
                  </m:oMath>
                </a14:m>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481" t="-2246" r="-2370" b="-2955"/>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6</a:t>
            </a:fld>
            <a:endParaRPr kumimoji="1" lang="ja-JP" altLang="en-US"/>
          </a:p>
        </p:txBody>
      </p:sp>
      <p:pic>
        <p:nvPicPr>
          <p:cNvPr id="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5750" y="4108705"/>
            <a:ext cx="6417137" cy="1397004"/>
          </a:xfrm>
          <a:prstGeom prst="rect">
            <a:avLst/>
          </a:prstGeom>
          <a:noFill/>
        </p:spPr>
      </p:pic>
    </p:spTree>
    <p:extLst>
      <p:ext uri="{BB962C8B-B14F-4D97-AF65-F5344CB8AC3E}">
        <p14:creationId xmlns:p14="http://schemas.microsoft.com/office/powerpoint/2010/main" val="2421863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5.6.1 Sharing Function Approach</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pPr marL="0" indent="0">
                  <a:buNone/>
                </a:pPr>
                <a:r>
                  <a:rPr lang="en-US" altLang="ja-JP" dirty="0" smtClean="0"/>
                  <a:t>3.</a:t>
                </a:r>
                <a:r>
                  <a:rPr lang="ja-JP" altLang="en-US" dirty="0" smtClean="0"/>
                  <a:t>　各個体について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に</m:t>
                    </m:r>
                  </m:oMath>
                </a14:m>
                <a:r>
                  <a:rPr lang="ja-JP" altLang="en-US" dirty="0" smtClean="0"/>
                  <a:t>対応する重み</a:t>
                </a:r>
                <a:r>
                  <a:rPr lang="ja-JP" altLang="en-US" dirty="0"/>
                  <a:t>ベクトル</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𝑤</m:t>
                        </m:r>
                      </m:sub>
                      <m:sup>
                        <m:d>
                          <m:dPr>
                            <m:ctrlPr>
                              <a:rPr lang="en-US" altLang="ja-JP" i="1">
                                <a:latin typeface="Cambria Math" panose="02040503050406030204" pitchFamily="18" charset="0"/>
                              </a:rPr>
                            </m:ctrlPr>
                          </m:dPr>
                          <m:e>
                            <m:r>
                              <a:rPr lang="en-US" altLang="ja-JP" i="1">
                                <a:latin typeface="Cambria Math" panose="02040503050406030204" pitchFamily="18" charset="0"/>
                              </a:rPr>
                              <m:t>𝑖</m:t>
                            </m:r>
                          </m:e>
                        </m:d>
                      </m:sup>
                    </m:sSubSup>
                  </m:oMath>
                </a14:m>
                <a:r>
                  <a:rPr lang="ja-JP" altLang="en-US" dirty="0" smtClean="0"/>
                  <a:t>を見</a:t>
                </a:r>
                <a:r>
                  <a:rPr lang="ja-JP" altLang="en-US" dirty="0" err="1" smtClean="0"/>
                  <a:t>つ</a:t>
                </a:r>
                <a:endParaRPr lang="en-US" altLang="ja-JP" dirty="0"/>
              </a:p>
              <a:p>
                <a:pPr marL="0" indent="0">
                  <a:buNone/>
                </a:pPr>
                <a:r>
                  <a:rPr lang="ja-JP" altLang="en-US" dirty="0" smtClean="0"/>
                  <a:t>　　</a:t>
                </a:r>
                <a:r>
                  <a:rPr lang="ja-JP" altLang="en-US" dirty="0" err="1" smtClean="0"/>
                  <a:t>け</a:t>
                </a:r>
                <a:r>
                  <a:rPr lang="ja-JP" altLang="en-US" dirty="0" smtClean="0"/>
                  <a:t>以下の式によって</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𝑖</m:t>
                        </m:r>
                      </m:sub>
                    </m:sSub>
                    <m:r>
                      <a:rPr lang="ja-JP" altLang="en-US" i="1">
                        <a:latin typeface="Cambria Math" panose="02040503050406030204" pitchFamily="18" charset="0"/>
                      </a:rPr>
                      <m:t>を</m:t>
                    </m:r>
                  </m:oMath>
                </a14:m>
                <a:r>
                  <a:rPr lang="ja-JP" altLang="en-US" dirty="0" smtClean="0"/>
                  <a:t>求める</a:t>
                </a: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a:t>　</a:t>
                </a:r>
                <a:r>
                  <a:rPr lang="ja-JP" altLang="en-US" dirty="0" smtClean="0"/>
                  <a:t>　共有評価値を次の式で求める</a:t>
                </a:r>
                <a:r>
                  <a:rPr lang="en-US" altLang="ja-JP" dirty="0" smtClean="0"/>
                  <a:t> </a:t>
                </a:r>
              </a:p>
              <a:p>
                <a:pPr marL="0" indent="0">
                  <a:buNone/>
                </a:pP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𝑛𝑐</m:t>
                          </m:r>
                        </m:e>
                        <m:sub>
                          <m:r>
                            <a:rPr lang="en-US" altLang="ja-JP" i="1">
                              <a:latin typeface="Cambria Math" panose="02040503050406030204" pitchFamily="18" charset="0"/>
                            </a:rPr>
                            <m:t>𝑖</m:t>
                          </m:r>
                        </m:sub>
                      </m:sSub>
                    </m:oMath>
                  </m:oMathPara>
                </a14:m>
                <a:endParaRPr lang="en-US" altLang="ja-JP" dirty="0" smtClean="0"/>
              </a:p>
              <a:p>
                <a:pPr marL="0" indent="0">
                  <a:buNone/>
                </a:pPr>
                <a:endParaRPr lang="en-US" altLang="ja-JP" dirty="0"/>
              </a:p>
              <a:p>
                <a:r>
                  <a:rPr lang="ja-JP" altLang="en-US" dirty="0"/>
                  <a:t>すべての集団メンバーに適合度</a:t>
                </a:r>
                <a:r>
                  <a:rPr lang="en-US" altLang="ja-JP" dirty="0"/>
                  <a:t>F </a:t>
                </a:r>
                <a:r>
                  <a:rPr lang="en-US" altLang="ja-JP" dirty="0" smtClean="0"/>
                  <a:t>‘</a:t>
                </a:r>
                <a:r>
                  <a:rPr lang="ja-JP" altLang="en-US" dirty="0" smtClean="0"/>
                  <a:t>が</a:t>
                </a:r>
                <a:r>
                  <a:rPr lang="ja-JP" altLang="en-US" dirty="0"/>
                  <a:t>割り当てられると、比例選択が適用されて交配プールが作成</a:t>
                </a:r>
                <a:r>
                  <a:rPr lang="ja-JP" altLang="en-US" dirty="0" smtClean="0"/>
                  <a:t>され</a:t>
                </a:r>
                <a:r>
                  <a:rPr lang="ja-JP" altLang="en-US" dirty="0"/>
                  <a:t>る </a:t>
                </a:r>
                <a:endParaRPr lang="en-US" altLang="ja-JP" dirty="0"/>
              </a:p>
              <a:p>
                <a:r>
                  <a:rPr lang="ja-JP" altLang="en-US" dirty="0"/>
                  <a:t>その後、交叉および突然変異演算子は、</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𝑤</m:t>
                        </m:r>
                      </m:sub>
                    </m:sSub>
                  </m:oMath>
                </a14:m>
                <a:r>
                  <a:rPr lang="ja-JP" altLang="en-US" dirty="0"/>
                  <a:t>を表すストリングを含む、文字列全体に適用</a:t>
                </a:r>
                <a:r>
                  <a:rPr lang="ja-JP" altLang="en-US" dirty="0" smtClean="0"/>
                  <a:t>され</a:t>
                </a:r>
                <a:r>
                  <a:rPr lang="ja-JP" altLang="en-US" dirty="0"/>
                  <a:t>る</a:t>
                </a:r>
              </a:p>
              <a:p>
                <a:pPr marL="0" indent="0">
                  <a:buNone/>
                </a:pP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1556" t="-189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7</a:t>
            </a:fld>
            <a:endParaRPr kumimoji="1" lang="ja-JP" altLang="en-US"/>
          </a:p>
        </p:txBody>
      </p:sp>
      <p:pic>
        <p:nvPicPr>
          <p:cNvPr id="6" name="図 5"/>
          <p:cNvPicPr>
            <a:picLocks noChangeAspect="1"/>
          </p:cNvPicPr>
          <p:nvPr/>
        </p:nvPicPr>
        <p:blipFill>
          <a:blip r:embed="rId4"/>
          <a:stretch>
            <a:fillRect/>
          </a:stretch>
        </p:blipFill>
        <p:spPr>
          <a:xfrm>
            <a:off x="2023872" y="1896902"/>
            <a:ext cx="4397158" cy="1079809"/>
          </a:xfrm>
          <a:prstGeom prst="rect">
            <a:avLst/>
          </a:prstGeom>
        </p:spPr>
      </p:pic>
    </p:spTree>
    <p:extLst>
      <p:ext uri="{BB962C8B-B14F-4D97-AF65-F5344CB8AC3E}">
        <p14:creationId xmlns:p14="http://schemas.microsoft.com/office/powerpoint/2010/main" val="3745456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手計算</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kumimoji="1" lang="en-US" altLang="ja-JP" dirty="0" smtClean="0"/>
                  <a:t>2</a:t>
                </a:r>
                <a:r>
                  <a:rPr kumimoji="1" lang="ja-JP" altLang="en-US" dirty="0" smtClean="0"/>
                  <a:t>目的最大化問題で</a:t>
                </a:r>
                <a:r>
                  <a:rPr lang="ja-JP" altLang="en-US" dirty="0" smtClean="0"/>
                  <a:t>重みベクトル，初期個体を</a:t>
                </a:r>
                <a:r>
                  <a:rPr kumimoji="1" lang="ja-JP" altLang="en-US" dirty="0" smtClean="0"/>
                  <a:t>右のように設定</a:t>
                </a:r>
                <a:endParaRPr kumimoji="1" lang="en-US" altLang="ja-JP" dirty="0" smtClean="0"/>
              </a:p>
              <a:p>
                <a:pPr marL="514350" indent="-514350">
                  <a:buFont typeface="+mj-lt"/>
                  <a:buAutoNum type="arabicPeriod"/>
                </a:pPr>
                <a:r>
                  <a:rPr kumimoji="1" lang="ja-JP" altLang="en-US" dirty="0" smtClean="0"/>
                  <a:t>以下のパラメータを決定</a:t>
                </a:r>
                <a:endParaRPr kumimoji="1" lang="en-US" altLang="ja-JP" dirty="0" smtClean="0"/>
              </a:p>
              <a:p>
                <a:pPr marL="0" indent="0">
                  <a:buNone/>
                </a:pPr>
                <a:r>
                  <a:rPr lang="ja-JP" altLang="en-US" dirty="0"/>
                  <a:t>　</a:t>
                </a:r>
                <a14:m>
                  <m:oMath xmlns:m="http://schemas.openxmlformats.org/officeDocument/2006/math">
                    <m:sSubSup>
                      <m:sSubSupPr>
                        <m:ctrlPr>
                          <a:rPr lang="en-US" altLang="ja-JP" i="1" smtClean="0">
                            <a:latin typeface="Cambria Math" panose="02040503050406030204" pitchFamily="18" charset="0"/>
                          </a:rPr>
                        </m:ctrlPr>
                      </m:sSubSup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𝑚𝑎𝑥</m:t>
                        </m:r>
                      </m:sup>
                    </m:sSubSup>
                    <m:r>
                      <a:rPr lang="en-US" altLang="ja-JP" b="0" i="1" smtClean="0">
                        <a:latin typeface="Cambria Math" panose="02040503050406030204" pitchFamily="18" charset="0"/>
                      </a:rPr>
                      <m:t>=1.0</m:t>
                    </m:r>
                    <m:r>
                      <a:rPr lang="ja-JP" altLang="en-US" i="1">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𝑓</m:t>
                        </m:r>
                      </m:e>
                      <m:sub>
                        <m:r>
                          <a:rPr lang="en-US" altLang="ja-JP" i="1">
                            <a:latin typeface="Cambria Math" panose="02040503050406030204" pitchFamily="18" charset="0"/>
                          </a:rPr>
                          <m:t>1</m:t>
                        </m:r>
                      </m:sub>
                      <m:sup>
                        <m:r>
                          <a:rPr lang="en-US" altLang="ja-JP" b="0" i="1" smtClean="0">
                            <a:latin typeface="Cambria Math" panose="02040503050406030204" pitchFamily="18" charset="0"/>
                          </a:rPr>
                          <m:t>𝑚𝑖𝑛</m:t>
                        </m:r>
                      </m:sup>
                    </m:sSubSup>
                    <m:r>
                      <a:rPr lang="en-US" altLang="ja-JP" i="1">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r>
                      <a:rPr lang="en-US" altLang="ja-JP" b="0" i="1" smtClean="0">
                        <a:latin typeface="Cambria Math" panose="02040503050406030204" pitchFamily="18" charset="0"/>
                      </a:rPr>
                      <m:t>1</m:t>
                    </m:r>
                  </m:oMath>
                </a14:m>
                <a:endParaRPr lang="en-US" altLang="ja-JP" i="1" dirty="0" smtClean="0">
                  <a:latin typeface="Cambria Math" panose="02040503050406030204" pitchFamily="18" charset="0"/>
                </a:endParaRPr>
              </a:p>
              <a:p>
                <a:pPr marL="0" indent="0">
                  <a:buNone/>
                </a:pPr>
                <a:r>
                  <a:rPr lang="ja-JP" altLang="en-US" dirty="0" smtClean="0"/>
                  <a:t>　</a:t>
                </a:r>
                <a14:m>
                  <m:oMath xmlns:m="http://schemas.openxmlformats.org/officeDocument/2006/math">
                    <m:sSubSup>
                      <m:sSubSupPr>
                        <m:ctrlPr>
                          <a:rPr lang="en-US" altLang="ja-JP" i="1">
                            <a:latin typeface="Cambria Math" panose="02040503050406030204" pitchFamily="18" charset="0"/>
                          </a:rPr>
                        </m:ctrlPr>
                      </m:sSubSup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𝑚𝑎𝑥</m:t>
                        </m:r>
                      </m:sup>
                    </m:sSubSup>
                    <m:r>
                      <a:rPr lang="en-US" altLang="ja-JP" i="1">
                        <a:latin typeface="Cambria Math" panose="02040503050406030204" pitchFamily="18" charset="0"/>
                      </a:rPr>
                      <m:t>=</m:t>
                    </m:r>
                    <m:r>
                      <a:rPr lang="en-US" altLang="ja-JP" b="0" i="1" smtClean="0">
                        <a:latin typeface="Cambria Math" panose="02040503050406030204" pitchFamily="18" charset="0"/>
                      </a:rPr>
                      <m:t>59</m:t>
                    </m:r>
                    <m:r>
                      <a:rPr lang="en-US" altLang="ja-JP" i="1">
                        <a:latin typeface="Cambria Math" panose="02040503050406030204" pitchFamily="18" charset="0"/>
                      </a:rPr>
                      <m:t>.0</m:t>
                    </m:r>
                    <m:r>
                      <a:rPr lang="en-US" altLang="ja-JP" b="0" i="1" smtClean="0">
                        <a:latin typeface="Cambria Math" panose="02040503050406030204" pitchFamily="18" charset="0"/>
                      </a:rPr>
                      <m:t>  </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𝑓</m:t>
                        </m:r>
                      </m:e>
                      <m:sub>
                        <m:r>
                          <a:rPr lang="en-US" altLang="ja-JP" b="0" i="1" smtClean="0">
                            <a:latin typeface="Cambria Math" panose="02040503050406030204" pitchFamily="18" charset="0"/>
                          </a:rPr>
                          <m:t>2</m:t>
                        </m:r>
                      </m:sub>
                      <m:sup>
                        <m:r>
                          <a:rPr lang="en-US" altLang="ja-JP" b="0" i="1" smtClean="0">
                            <a:latin typeface="Cambria Math" panose="02040503050406030204" pitchFamily="18" charset="0"/>
                          </a:rPr>
                          <m:t>𝑚𝑖𝑛</m:t>
                        </m:r>
                      </m:sup>
                    </m:sSubSup>
                    <m:r>
                      <a:rPr lang="en-US" altLang="ja-JP" i="1">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.0</m:t>
                    </m:r>
                  </m:oMath>
                </a14:m>
                <a:endParaRPr lang="en-US" altLang="ja-JP" dirty="0"/>
              </a:p>
              <a:p>
                <a:pPr marL="514350" indent="-514350">
                  <a:buAutoNum type="arabicPeriod" startAt="2"/>
                </a:pPr>
                <a:r>
                  <a:rPr lang="ja-JP" altLang="en-US" dirty="0" smtClean="0"/>
                  <a:t>全個体の重みベクトル</a:t>
                </a:r>
                <a:r>
                  <a:rPr lang="en-US" altLang="ja-JP" dirty="0" smtClean="0"/>
                  <a:t> </a:t>
                </a:r>
              </a:p>
              <a:p>
                <a:pPr marL="0" indent="0">
                  <a:buNone/>
                </a:pPr>
                <a:r>
                  <a:rPr lang="ja-JP" altLang="en-US" dirty="0" smtClean="0"/>
                  <a:t>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𝑤</m:t>
                        </m:r>
                      </m:sub>
                    </m:sSub>
                    <m:r>
                      <a:rPr lang="ja-JP" altLang="en-US" i="1">
                        <a:latin typeface="Cambria Math" panose="02040503050406030204" pitchFamily="18" charset="0"/>
                      </a:rPr>
                      <m:t>の</m:t>
                    </m:r>
                  </m:oMath>
                </a14:m>
                <a:r>
                  <a:rPr lang="ja-JP" altLang="en-US" dirty="0" smtClean="0"/>
                  <a:t>距離</a:t>
                </a:r>
                <a14:m>
                  <m:oMath xmlns:m="http://schemas.openxmlformats.org/officeDocument/2006/math">
                    <m:r>
                      <a:rPr lang="en-US" altLang="ja-JP" b="0" i="1" dirty="0" smtClean="0">
                        <a:latin typeface="Cambria Math" panose="02040503050406030204" pitchFamily="18" charset="0"/>
                      </a:rPr>
                      <m:t>𝑑</m:t>
                    </m:r>
                  </m:oMath>
                </a14:m>
                <a:r>
                  <a:rPr lang="ja-JP" altLang="en-US" dirty="0" smtClean="0"/>
                  <a:t>の計算</a:t>
                </a:r>
                <a:endParaRPr lang="en-US" altLang="ja-JP" dirty="0"/>
              </a:p>
              <a:p>
                <a:pPr marL="0" indent="0">
                  <a:buNone/>
                </a:pPr>
                <a:r>
                  <a:rPr lang="ja-JP" altLang="en-US" i="1" dirty="0">
                    <a:latin typeface="Times New Roman" pitchFamily="18" charset="0"/>
                    <a:cs typeface="Times New Roman" pitchFamily="18" charset="0"/>
                  </a:rPr>
                  <a:t>　</a:t>
                </a:r>
                <a:r>
                  <a:rPr lang="ja-JP" altLang="en-US" i="1" dirty="0" smtClean="0">
                    <a:latin typeface="Times New Roman" pitchFamily="18" charset="0"/>
                    <a:cs typeface="Times New Roman" pitchFamily="18" charset="0"/>
                  </a:rPr>
                  <a:t>　</a:t>
                </a:r>
                <a:r>
                  <a:rPr lang="en-US" altLang="ja-JP" i="1" dirty="0" smtClean="0">
                    <a:latin typeface="Times New Roman" pitchFamily="18" charset="0"/>
                    <a:cs typeface="Times New Roman" pitchFamily="18" charset="0"/>
                  </a:rPr>
                  <a:t>d</a:t>
                </a:r>
                <a:r>
                  <a:rPr lang="en-US" altLang="ja-JP" baseline="-25000" dirty="0" smtClean="0">
                    <a:latin typeface="Times New Roman" pitchFamily="18" charset="0"/>
                    <a:cs typeface="Times New Roman" pitchFamily="18" charset="0"/>
                  </a:rPr>
                  <a:t>11</a:t>
                </a:r>
                <a:r>
                  <a:rPr lang="en-US" altLang="ja-JP" dirty="0" smtClean="0">
                    <a:latin typeface="Times New Roman" pitchFamily="18" charset="0"/>
                    <a:cs typeface="Times New Roman" pitchFamily="18" charset="0"/>
                  </a:rPr>
                  <a:t> </a:t>
                </a:r>
                <a:r>
                  <a:rPr lang="en-US" altLang="ja-JP" dirty="0">
                    <a:latin typeface="Times New Roman" pitchFamily="18" charset="0"/>
                    <a:cs typeface="Times New Roman" pitchFamily="18" charset="0"/>
                  </a:rPr>
                  <a:t>=0, </a:t>
                </a:r>
                <a:r>
                  <a:rPr lang="en-US" altLang="ja-JP" i="1" dirty="0">
                    <a:latin typeface="Times New Roman" pitchFamily="18" charset="0"/>
                    <a:cs typeface="Times New Roman" pitchFamily="18" charset="0"/>
                  </a:rPr>
                  <a:t>d</a:t>
                </a:r>
                <a:r>
                  <a:rPr lang="en-US" altLang="ja-JP" baseline="-25000" dirty="0">
                    <a:latin typeface="Times New Roman" pitchFamily="18" charset="0"/>
                    <a:cs typeface="Times New Roman" pitchFamily="18" charset="0"/>
                  </a:rPr>
                  <a:t>12</a:t>
                </a:r>
                <a:r>
                  <a:rPr lang="en-US" altLang="ja-JP" dirty="0">
                    <a:latin typeface="Times New Roman" pitchFamily="18" charset="0"/>
                    <a:cs typeface="Times New Roman" pitchFamily="18" charset="0"/>
                  </a:rPr>
                  <a:t>=|2-5|=3, </a:t>
                </a:r>
                <a:r>
                  <a:rPr lang="en-US" altLang="ja-JP" i="1" dirty="0" smtClean="0">
                    <a:latin typeface="Times New Roman" pitchFamily="18" charset="0"/>
                    <a:cs typeface="Times New Roman" pitchFamily="18" charset="0"/>
                  </a:rPr>
                  <a:t>d</a:t>
                </a:r>
                <a:r>
                  <a:rPr lang="en-US" altLang="ja-JP" baseline="-25000" dirty="0" smtClean="0">
                    <a:latin typeface="Times New Roman" pitchFamily="18" charset="0"/>
                    <a:cs typeface="Times New Roman" pitchFamily="18" charset="0"/>
                  </a:rPr>
                  <a:t>13</a:t>
                </a:r>
                <a:r>
                  <a:rPr lang="en-US" altLang="ja-JP" dirty="0" smtClean="0">
                    <a:latin typeface="Times New Roman" pitchFamily="18" charset="0"/>
                    <a:cs typeface="Times New Roman" pitchFamily="18" charset="0"/>
                  </a:rPr>
                  <a:t>=0,</a:t>
                </a:r>
                <a:r>
                  <a:rPr lang="en-US" altLang="ja-JP" i="1" dirty="0" smtClean="0">
                    <a:latin typeface="Times New Roman" pitchFamily="18" charset="0"/>
                    <a:cs typeface="Times New Roman" pitchFamily="18" charset="0"/>
                  </a:rPr>
                  <a:t>d</a:t>
                </a:r>
                <a:r>
                  <a:rPr lang="en-US" altLang="ja-JP" baseline="-25000" dirty="0" smtClean="0">
                    <a:latin typeface="Times New Roman" pitchFamily="18" charset="0"/>
                    <a:cs typeface="Times New Roman" pitchFamily="18" charset="0"/>
                  </a:rPr>
                  <a:t>14</a:t>
                </a:r>
                <a:r>
                  <a:rPr lang="en-US" altLang="ja-JP" dirty="0" smtClean="0">
                    <a:latin typeface="Times New Roman" pitchFamily="18" charset="0"/>
                    <a:cs typeface="Times New Roman" pitchFamily="18" charset="0"/>
                  </a:rPr>
                  <a:t>=1</a:t>
                </a:r>
                <a:r>
                  <a:rPr lang="en-US" altLang="ja-JP" dirty="0">
                    <a:latin typeface="Times New Roman" pitchFamily="18" charset="0"/>
                    <a:cs typeface="Times New Roman" pitchFamily="18" charset="0"/>
                  </a:rPr>
                  <a:t>, </a:t>
                </a:r>
                <a:r>
                  <a:rPr lang="en-US" altLang="ja-JP" i="1" dirty="0">
                    <a:latin typeface="Times New Roman" pitchFamily="18" charset="0"/>
                    <a:cs typeface="Times New Roman" pitchFamily="18" charset="0"/>
                  </a:rPr>
                  <a:t>d</a:t>
                </a:r>
                <a:r>
                  <a:rPr lang="en-US" altLang="ja-JP" baseline="-25000" dirty="0">
                    <a:latin typeface="Times New Roman" pitchFamily="18" charset="0"/>
                    <a:cs typeface="Times New Roman" pitchFamily="18" charset="0"/>
                  </a:rPr>
                  <a:t>15</a:t>
                </a:r>
                <a:r>
                  <a:rPr lang="en-US" altLang="ja-JP" dirty="0">
                    <a:latin typeface="Times New Roman" pitchFamily="18" charset="0"/>
                    <a:cs typeface="Times New Roman" pitchFamily="18" charset="0"/>
                  </a:rPr>
                  <a:t>=2, </a:t>
                </a:r>
                <a:r>
                  <a:rPr lang="en-US" altLang="ja-JP" i="1" dirty="0">
                    <a:latin typeface="Times New Roman" pitchFamily="18" charset="0"/>
                    <a:cs typeface="Times New Roman" pitchFamily="18" charset="0"/>
                  </a:rPr>
                  <a:t>d</a:t>
                </a:r>
                <a:r>
                  <a:rPr lang="en-US" altLang="ja-JP" baseline="-25000" dirty="0">
                    <a:latin typeface="Times New Roman" pitchFamily="18" charset="0"/>
                    <a:cs typeface="Times New Roman" pitchFamily="18" charset="0"/>
                  </a:rPr>
                  <a:t>16</a:t>
                </a:r>
                <a:r>
                  <a:rPr lang="en-US" altLang="ja-JP" dirty="0">
                    <a:latin typeface="Times New Roman" pitchFamily="18" charset="0"/>
                    <a:cs typeface="Times New Roman" pitchFamily="18" charset="0"/>
                  </a:rPr>
                  <a:t>=3</a:t>
                </a:r>
                <a:endParaRPr lang="ja-JP" altLang="en-US" dirty="0">
                  <a:latin typeface="Times New Roman" pitchFamily="18" charset="0"/>
                  <a:cs typeface="Times New Roman" pitchFamily="18" charset="0"/>
                </a:endParaRPr>
              </a:p>
              <a:p>
                <a:pPr marL="0" indent="0">
                  <a:buNone/>
                </a:pPr>
                <a14:m>
                  <m:oMath xmlns:m="http://schemas.openxmlformats.org/officeDocument/2006/math">
                    <m:sSub>
                      <m:sSubPr>
                        <m:ctrlPr>
                          <a:rPr lang="en-US" altLang="ja-JP" i="1" smtClean="0">
                            <a:latin typeface="Cambria Math" panose="02040503050406030204" pitchFamily="18" charset="0"/>
                          </a:rPr>
                        </m:ctrlPr>
                      </m:sSubPr>
                      <m:e>
                        <m:r>
                          <m:rPr>
                            <m:nor/>
                          </m:rPr>
                          <a:rPr lang="en-US" altLang="ja-JP" dirty="0"/>
                          <m:t>σ</m:t>
                        </m:r>
                      </m:e>
                      <m:sub>
                        <m:r>
                          <a:rPr lang="en-US" altLang="ja-JP" b="0" i="1" smtClean="0">
                            <a:latin typeface="Cambria Math" panose="02040503050406030204" pitchFamily="18" charset="0"/>
                          </a:rPr>
                          <m:t>𝑠h𝑎𝑟𝑒</m:t>
                        </m:r>
                      </m:sub>
                    </m:sSub>
                    <m:r>
                      <a:rPr lang="en-US" altLang="ja-JP" b="0" i="1" smtClean="0">
                        <a:latin typeface="Cambria Math" panose="02040503050406030204" pitchFamily="18" charset="0"/>
                      </a:rPr>
                      <m:t>=1</m:t>
                    </m:r>
                    <m:r>
                      <a:rPr lang="ja-JP" altLang="en-US" i="1">
                        <a:latin typeface="Cambria Math" panose="02040503050406030204" pitchFamily="18" charset="0"/>
                      </a:rPr>
                      <m:t>の</m:t>
                    </m:r>
                  </m:oMath>
                </a14:m>
                <a:r>
                  <a:rPr lang="ja-JP" altLang="en-US" dirty="0" smtClean="0"/>
                  <a:t>シェアリング関数で評価値を計算</a:t>
                </a:r>
                <a:endParaRPr lang="en-US" altLang="ja-JP" dirty="0" smtClean="0"/>
              </a:p>
              <a:p>
                <a:pPr marL="0" indent="0">
                  <a:buNone/>
                </a:pPr>
                <a:r>
                  <a:rPr lang="en-US" altLang="ja-JP" sz="2400" i="1" dirty="0" err="1">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11</a:t>
                </a:r>
                <a:r>
                  <a:rPr lang="en-US" altLang="ja-JP" sz="2400" dirty="0">
                    <a:latin typeface="Times New Roman" pitchFamily="18" charset="0"/>
                    <a:cs typeface="Times New Roman" pitchFamily="18" charset="0"/>
                  </a:rPr>
                  <a:t> )=1, </a:t>
                </a:r>
                <a:r>
                  <a:rPr lang="en-US" altLang="ja-JP" sz="2400" i="1" dirty="0" err="1">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12</a:t>
                </a:r>
                <a:r>
                  <a:rPr lang="en-US" altLang="ja-JP" sz="2400" dirty="0">
                    <a:latin typeface="Times New Roman" pitchFamily="18" charset="0"/>
                    <a:cs typeface="Times New Roman" pitchFamily="18" charset="0"/>
                  </a:rPr>
                  <a:t>)=0, </a:t>
                </a:r>
                <a:r>
                  <a:rPr lang="en-US" altLang="ja-JP" sz="2400" i="1" dirty="0" err="1">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13</a:t>
                </a:r>
                <a:r>
                  <a:rPr lang="en-US" altLang="ja-JP" sz="2400" dirty="0">
                    <a:latin typeface="Times New Roman" pitchFamily="18" charset="0"/>
                    <a:cs typeface="Times New Roman" pitchFamily="18" charset="0"/>
                  </a:rPr>
                  <a:t>)=</a:t>
                </a:r>
                <a:r>
                  <a:rPr lang="en-US" altLang="ja-JP" sz="2400" dirty="0" smtClean="0">
                    <a:latin typeface="Times New Roman" pitchFamily="18" charset="0"/>
                    <a:cs typeface="Times New Roman" pitchFamily="18" charset="0"/>
                  </a:rPr>
                  <a:t>1,</a:t>
                </a:r>
                <a:r>
                  <a:rPr lang="en-US" altLang="ja-JP" sz="2400" i="1" dirty="0" smtClean="0">
                    <a:latin typeface="Times New Roman" pitchFamily="18" charset="0"/>
                    <a:cs typeface="Times New Roman" pitchFamily="18" charset="0"/>
                  </a:rPr>
                  <a:t>Sh</a:t>
                </a:r>
                <a:r>
                  <a:rPr lang="en-US" altLang="ja-JP" sz="2400" dirty="0" smtClean="0">
                    <a:latin typeface="Times New Roman" pitchFamily="18" charset="0"/>
                    <a:cs typeface="Times New Roman" pitchFamily="18" charset="0"/>
                  </a:rPr>
                  <a:t>(</a:t>
                </a:r>
                <a:r>
                  <a:rPr lang="en-US" altLang="ja-JP" sz="2400" i="1" dirty="0" smtClean="0">
                    <a:latin typeface="Times New Roman" pitchFamily="18" charset="0"/>
                    <a:cs typeface="Times New Roman" pitchFamily="18" charset="0"/>
                  </a:rPr>
                  <a:t>d</a:t>
                </a:r>
                <a:r>
                  <a:rPr lang="en-US" altLang="ja-JP" sz="2400" baseline="-25000" dirty="0" smtClean="0">
                    <a:latin typeface="Times New Roman" pitchFamily="18" charset="0"/>
                    <a:cs typeface="Times New Roman" pitchFamily="18" charset="0"/>
                  </a:rPr>
                  <a:t>14</a:t>
                </a:r>
                <a:r>
                  <a:rPr lang="en-US" altLang="ja-JP" sz="2400" dirty="0">
                    <a:latin typeface="Times New Roman" pitchFamily="18" charset="0"/>
                    <a:cs typeface="Times New Roman" pitchFamily="18" charset="0"/>
                  </a:rPr>
                  <a:t>)=0, </a:t>
                </a:r>
                <a:r>
                  <a:rPr lang="en-US" altLang="ja-JP" sz="2400" i="1" dirty="0" err="1">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15</a:t>
                </a:r>
                <a:r>
                  <a:rPr lang="en-US" altLang="ja-JP" sz="2400" dirty="0">
                    <a:latin typeface="Times New Roman" pitchFamily="18" charset="0"/>
                    <a:cs typeface="Times New Roman" pitchFamily="18" charset="0"/>
                  </a:rPr>
                  <a:t>)=0, </a:t>
                </a:r>
                <a:r>
                  <a:rPr lang="en-US" altLang="ja-JP" sz="2400" i="1" dirty="0" err="1">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16</a:t>
                </a:r>
                <a:r>
                  <a:rPr lang="en-US" altLang="ja-JP" sz="2400" dirty="0">
                    <a:latin typeface="Times New Roman" pitchFamily="18" charset="0"/>
                    <a:cs typeface="Times New Roman" pitchFamily="18" charset="0"/>
                  </a:rPr>
                  <a:t>)=0</a:t>
                </a:r>
                <a:endParaRPr lang="ja-JP" altLang="en-US" sz="2400" dirty="0">
                  <a:latin typeface="Times New Roman" pitchFamily="18" charset="0"/>
                  <a:cs typeface="Times New Roman" pitchFamily="18" charset="0"/>
                </a:endParaRPr>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481" t="-224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8</a:t>
            </a:fld>
            <a:endParaRPr kumimoji="1" lang="ja-JP" altLang="en-US"/>
          </a:p>
        </p:txBody>
      </p:sp>
      <p:pic>
        <p:nvPicPr>
          <p:cNvPr id="5" name="図 4"/>
          <p:cNvPicPr>
            <a:picLocks noChangeAspect="1"/>
          </p:cNvPicPr>
          <p:nvPr/>
        </p:nvPicPr>
        <p:blipFill>
          <a:blip r:embed="rId4"/>
          <a:stretch>
            <a:fillRect/>
          </a:stretch>
        </p:blipFill>
        <p:spPr>
          <a:xfrm>
            <a:off x="3831318" y="1448114"/>
            <a:ext cx="4945856" cy="493976"/>
          </a:xfrm>
          <a:prstGeom prst="rect">
            <a:avLst/>
          </a:prstGeom>
        </p:spPr>
      </p:pic>
      <p:pic>
        <p:nvPicPr>
          <p:cNvPr id="6" name="図 5"/>
          <p:cNvPicPr>
            <a:picLocks noChangeAspect="1"/>
          </p:cNvPicPr>
          <p:nvPr/>
        </p:nvPicPr>
        <p:blipFill>
          <a:blip r:embed="rId5"/>
          <a:stretch>
            <a:fillRect/>
          </a:stretch>
        </p:blipFill>
        <p:spPr>
          <a:xfrm>
            <a:off x="4468925" y="2021045"/>
            <a:ext cx="4308249" cy="2566068"/>
          </a:xfrm>
          <a:prstGeom prst="rect">
            <a:avLst/>
          </a:prstGeom>
        </p:spPr>
      </p:pic>
    </p:spTree>
    <p:extLst>
      <p:ext uri="{BB962C8B-B14F-4D97-AF65-F5344CB8AC3E}">
        <p14:creationId xmlns:p14="http://schemas.microsoft.com/office/powerpoint/2010/main" val="503818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手計算</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lang="en-US" altLang="ja-JP" sz="2400" i="1" dirty="0" smtClean="0">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11</a:t>
                </a:r>
                <a:r>
                  <a:rPr lang="en-US" altLang="ja-JP" sz="2400" dirty="0">
                    <a:latin typeface="Times New Roman" pitchFamily="18" charset="0"/>
                    <a:cs typeface="Times New Roman" pitchFamily="18" charset="0"/>
                  </a:rPr>
                  <a:t> )=1, </a:t>
                </a:r>
                <a:r>
                  <a:rPr lang="en-US" altLang="ja-JP" sz="2400" i="1" dirty="0" err="1">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12</a:t>
                </a:r>
                <a:r>
                  <a:rPr lang="en-US" altLang="ja-JP" sz="2400" dirty="0">
                    <a:latin typeface="Times New Roman" pitchFamily="18" charset="0"/>
                    <a:cs typeface="Times New Roman" pitchFamily="18" charset="0"/>
                  </a:rPr>
                  <a:t>)=0, </a:t>
                </a:r>
                <a:r>
                  <a:rPr lang="en-US" altLang="ja-JP" sz="2400" i="1" dirty="0" err="1">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13</a:t>
                </a:r>
                <a:r>
                  <a:rPr lang="en-US" altLang="ja-JP" sz="2400" dirty="0">
                    <a:latin typeface="Times New Roman" pitchFamily="18" charset="0"/>
                    <a:cs typeface="Times New Roman" pitchFamily="18" charset="0"/>
                  </a:rPr>
                  <a:t>)=1,</a:t>
                </a:r>
                <a:r>
                  <a:rPr lang="en-US" altLang="ja-JP" sz="2400" i="1" dirty="0">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14</a:t>
                </a:r>
                <a:r>
                  <a:rPr lang="en-US" altLang="ja-JP" sz="2400" dirty="0">
                    <a:latin typeface="Times New Roman" pitchFamily="18" charset="0"/>
                    <a:cs typeface="Times New Roman" pitchFamily="18" charset="0"/>
                  </a:rPr>
                  <a:t>)=0, </a:t>
                </a:r>
                <a:r>
                  <a:rPr lang="en-US" altLang="ja-JP" sz="2400" i="1" dirty="0" err="1">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15</a:t>
                </a:r>
                <a:r>
                  <a:rPr lang="en-US" altLang="ja-JP" sz="2400" dirty="0">
                    <a:latin typeface="Times New Roman" pitchFamily="18" charset="0"/>
                    <a:cs typeface="Times New Roman" pitchFamily="18" charset="0"/>
                  </a:rPr>
                  <a:t>)=0, </a:t>
                </a:r>
                <a:r>
                  <a:rPr lang="en-US" altLang="ja-JP" sz="2400" i="1" dirty="0" err="1">
                    <a:latin typeface="Times New Roman" pitchFamily="18" charset="0"/>
                    <a:cs typeface="Times New Roman" pitchFamily="18" charset="0"/>
                  </a:rPr>
                  <a:t>Sh</a:t>
                </a:r>
                <a:r>
                  <a:rPr lang="en-US" altLang="ja-JP" sz="2400" dirty="0">
                    <a:latin typeface="Times New Roman" pitchFamily="18" charset="0"/>
                    <a:cs typeface="Times New Roman" pitchFamily="18" charset="0"/>
                  </a:rPr>
                  <a:t>(</a:t>
                </a:r>
                <a:r>
                  <a:rPr lang="en-US" altLang="ja-JP" sz="2400" i="1" dirty="0">
                    <a:latin typeface="Times New Roman" pitchFamily="18" charset="0"/>
                    <a:cs typeface="Times New Roman" pitchFamily="18" charset="0"/>
                  </a:rPr>
                  <a:t>d</a:t>
                </a:r>
                <a:r>
                  <a:rPr lang="en-US" altLang="ja-JP" sz="2400" baseline="-25000" dirty="0">
                    <a:latin typeface="Times New Roman" pitchFamily="18" charset="0"/>
                    <a:cs typeface="Times New Roman" pitchFamily="18" charset="0"/>
                  </a:rPr>
                  <a:t>16</a:t>
                </a:r>
                <a:r>
                  <a:rPr lang="en-US" altLang="ja-JP" sz="2400" dirty="0">
                    <a:latin typeface="Times New Roman" pitchFamily="18" charset="0"/>
                    <a:cs typeface="Times New Roman" pitchFamily="18" charset="0"/>
                  </a:rPr>
                  <a:t>)=0</a:t>
                </a:r>
                <a:endParaRPr lang="ja-JP" altLang="en-US" sz="2400" dirty="0">
                  <a:latin typeface="Times New Roman" pitchFamily="18" charset="0"/>
                  <a:cs typeface="Times New Roman" pitchFamily="18" charset="0"/>
                </a:endParaRPr>
              </a:p>
              <a:p>
                <a:r>
                  <a:rPr lang="ja-JP" altLang="en-US" dirty="0" smtClean="0"/>
                  <a:t>ニッチカウントを次のように計算</a:t>
                </a:r>
                <a:endParaRPr lang="en-US" altLang="ja-JP" dirty="0" smtClean="0"/>
              </a:p>
              <a:p>
                <a:pPr marL="0" indent="0">
                  <a:buNone/>
                </a:pPr>
                <a:r>
                  <a:rPr lang="en-US" altLang="ja-JP" dirty="0" smtClean="0"/>
                  <a:t>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𝑛𝑐</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𝑘</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6</m:t>
                        </m:r>
                      </m:sup>
                      <m:e>
                        <m:r>
                          <m:rPr>
                            <m:nor/>
                          </m:rPr>
                          <a:rPr lang="en-US" altLang="ja-JP" i="1" dirty="0">
                            <a:latin typeface="Times New Roman" pitchFamily="18" charset="0"/>
                            <a:cs typeface="Times New Roman" pitchFamily="18" charset="0"/>
                          </a:rPr>
                          <m:t>Sh</m:t>
                        </m:r>
                        <m:r>
                          <m:rPr>
                            <m:nor/>
                          </m:rPr>
                          <a:rPr lang="en-US" altLang="ja-JP" dirty="0">
                            <a:latin typeface="Times New Roman" pitchFamily="18" charset="0"/>
                            <a:cs typeface="Times New Roman" pitchFamily="18" charset="0"/>
                          </a:rPr>
                          <m:t>(</m:t>
                        </m:r>
                        <m:r>
                          <m:rPr>
                            <m:nor/>
                          </m:rPr>
                          <a:rPr lang="en-US" altLang="ja-JP" i="1" dirty="0">
                            <a:latin typeface="Times New Roman" pitchFamily="18" charset="0"/>
                            <a:cs typeface="Times New Roman" pitchFamily="18" charset="0"/>
                          </a:rPr>
                          <m:t>d</m:t>
                        </m:r>
                        <m:r>
                          <m:rPr>
                            <m:nor/>
                          </m:rPr>
                          <a:rPr lang="en-US" altLang="ja-JP" baseline="-25000" dirty="0">
                            <a:latin typeface="Times New Roman" pitchFamily="18" charset="0"/>
                            <a:cs typeface="Times New Roman" pitchFamily="18" charset="0"/>
                          </a:rPr>
                          <m:t>1</m:t>
                        </m:r>
                        <m:r>
                          <m:rPr>
                            <m:nor/>
                          </m:rPr>
                          <a:rPr lang="en-US" altLang="ja-JP" b="0" i="0" baseline="-25000" dirty="0" smtClean="0">
                            <a:latin typeface="Times New Roman" pitchFamily="18" charset="0"/>
                            <a:cs typeface="Times New Roman" pitchFamily="18" charset="0"/>
                          </a:rPr>
                          <m:t>k</m:t>
                        </m:r>
                        <m:r>
                          <m:rPr>
                            <m:nor/>
                          </m:rPr>
                          <a:rPr lang="en-US" altLang="ja-JP" dirty="0">
                            <a:latin typeface="Times New Roman" pitchFamily="18" charset="0"/>
                            <a:cs typeface="Times New Roman" pitchFamily="18" charset="0"/>
                          </a:rPr>
                          <m:t> </m:t>
                        </m:r>
                        <m:r>
                          <a:rPr lang="en-US" altLang="ja-JP" b="0" i="1" dirty="0" smtClean="0">
                            <a:latin typeface="Cambria Math" panose="02040503050406030204" pitchFamily="18" charset="0"/>
                            <a:cs typeface="Times New Roman" pitchFamily="18" charset="0"/>
                          </a:rPr>
                          <m:t>)</m:t>
                        </m:r>
                      </m:e>
                    </m:nary>
                    <m:r>
                      <a:rPr lang="en-US" altLang="ja-JP" b="0" i="1" smtClean="0">
                        <a:latin typeface="Cambria Math" panose="02040503050406030204" pitchFamily="18" charset="0"/>
                      </a:rPr>
                      <m:t>=1+0+1+0+0+0=2</m:t>
                    </m:r>
                  </m:oMath>
                </a14:m>
                <a:endParaRPr lang="en-US" altLang="ja-JP" dirty="0" smtClean="0"/>
              </a:p>
              <a:p>
                <a:pPr marL="0" indent="0">
                  <a:buNone/>
                </a:pPr>
                <a:r>
                  <a:rPr lang="en-US" altLang="ja-JP" dirty="0" smtClean="0"/>
                  <a:t>3.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𝑤</m:t>
                        </m:r>
                      </m:sub>
                    </m:sSub>
                    <m:r>
                      <a:rPr lang="en-US" altLang="ja-JP" b="0" i="1" smtClean="0">
                        <a:latin typeface="Cambria Math" panose="02040503050406030204" pitchFamily="18" charset="0"/>
                      </a:rPr>
                      <m:t>=2</m:t>
                    </m:r>
                  </m:oMath>
                </a14:m>
                <a:r>
                  <a:rPr lang="ja-JP" altLang="en-US" dirty="0" smtClean="0"/>
                  <a:t>なので</a:t>
                </a:r>
                <a14:m>
                  <m:oMath xmlns:m="http://schemas.openxmlformats.org/officeDocument/2006/math">
                    <m:d>
                      <m:dPr>
                        <m:ctrlPr>
                          <a:rPr lang="en-US" altLang="ja-JP" b="0" i="1" dirty="0" smtClean="0">
                            <a:latin typeface="Cambria Math" panose="02040503050406030204" pitchFamily="18" charset="0"/>
                          </a:rPr>
                        </m:ctrlPr>
                      </m:dPr>
                      <m:e>
                        <m:sSubSup>
                          <m:sSubSupPr>
                            <m:ctrlPr>
                              <a:rPr lang="en-US" altLang="ja-JP" i="1" dirty="0" smtClean="0">
                                <a:latin typeface="Cambria Math" panose="02040503050406030204" pitchFamily="18" charset="0"/>
                              </a:rPr>
                            </m:ctrlPr>
                          </m:sSubSupPr>
                          <m:e>
                            <m:r>
                              <a:rPr lang="en-US" altLang="ja-JP" b="0" i="1" dirty="0" smtClean="0">
                                <a:latin typeface="Cambria Math" panose="02040503050406030204" pitchFamily="18" charset="0"/>
                              </a:rPr>
                              <m:t>𝑤</m:t>
                            </m:r>
                          </m:e>
                          <m:sub>
                            <m:r>
                              <a:rPr lang="en-US" altLang="ja-JP" b="0" i="1" dirty="0" smtClean="0">
                                <a:latin typeface="Cambria Math" panose="02040503050406030204" pitchFamily="18" charset="0"/>
                              </a:rPr>
                              <m:t>1</m:t>
                            </m:r>
                          </m:sub>
                          <m:sup>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1</m:t>
                                </m:r>
                              </m:e>
                            </m:d>
                          </m:sup>
                        </m:sSubSup>
                        <m:r>
                          <a:rPr lang="en-US" altLang="ja-JP" b="0" i="1" dirty="0" smtClean="0">
                            <a:latin typeface="Cambria Math" panose="02040503050406030204" pitchFamily="18" charset="0"/>
                          </a:rPr>
                          <m:t>,</m:t>
                        </m:r>
                        <m:sSubSup>
                          <m:sSubSupPr>
                            <m:ctrlPr>
                              <a:rPr lang="en-US" altLang="ja-JP" b="0" i="1" dirty="0" smtClean="0">
                                <a:latin typeface="Cambria Math" panose="02040503050406030204" pitchFamily="18" charset="0"/>
                              </a:rPr>
                            </m:ctrlPr>
                          </m:sSubSupPr>
                          <m:e>
                            <m:r>
                              <a:rPr lang="en-US" altLang="ja-JP" b="0" i="1" dirty="0" smtClean="0">
                                <a:latin typeface="Cambria Math" panose="02040503050406030204" pitchFamily="18" charset="0"/>
                              </a:rPr>
                              <m:t>𝑤</m:t>
                            </m:r>
                          </m:e>
                          <m:sub>
                            <m:r>
                              <a:rPr lang="en-US" altLang="ja-JP" b="0" i="1" dirty="0" smtClean="0">
                                <a:latin typeface="Cambria Math" panose="02040503050406030204" pitchFamily="18" charset="0"/>
                              </a:rPr>
                              <m:t>1</m:t>
                            </m:r>
                          </m:sub>
                          <m:sup>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2</m:t>
                                </m:r>
                              </m:e>
                            </m:d>
                          </m:sup>
                        </m:sSubSup>
                      </m:e>
                    </m:d>
                    <m:r>
                      <a:rPr lang="en-US" altLang="ja-JP" b="0" i="1" dirty="0" smtClean="0">
                        <a:latin typeface="Cambria Math" panose="02040503050406030204" pitchFamily="18" charset="0"/>
                      </a:rPr>
                      <m:t>=(0.3,0.7)</m:t>
                    </m:r>
                    <m:r>
                      <a:rPr lang="ja-JP" altLang="en-US" i="1" dirty="0">
                        <a:latin typeface="Cambria Math" panose="02040503050406030204" pitchFamily="18" charset="0"/>
                      </a:rPr>
                      <m:t>評価値</m:t>
                    </m:r>
                    <m:sSub>
                      <m:sSubPr>
                        <m:ctrlPr>
                          <a:rPr lang="en-US" altLang="ja-JP" i="1" dirty="0" smtClean="0">
                            <a:latin typeface="Cambria Math" panose="02040503050406030204" pitchFamily="18" charset="0"/>
                          </a:rPr>
                        </m:ctrlPr>
                      </m:sSubPr>
                      <m:e>
                        <m:r>
                          <a:rPr lang="en-US" altLang="ja-JP" b="0" i="1" dirty="0" smtClean="0">
                            <a:latin typeface="Cambria Math" panose="02040503050406030204" pitchFamily="18" charset="0"/>
                          </a:rPr>
                          <m:t>𝐹</m:t>
                        </m:r>
                      </m:e>
                      <m:sub>
                        <m:r>
                          <a:rPr lang="en-US" altLang="ja-JP" b="0" i="1" dirty="0" smtClean="0">
                            <a:latin typeface="Cambria Math" panose="02040503050406030204" pitchFamily="18" charset="0"/>
                          </a:rPr>
                          <m:t>1</m:t>
                        </m:r>
                      </m:sub>
                    </m:sSub>
                  </m:oMath>
                </a14:m>
                <a:r>
                  <a:rPr lang="ja-JP" altLang="en-US" dirty="0" smtClean="0"/>
                  <a:t>は</a:t>
                </a:r>
                <a:endParaRPr lang="en-US" altLang="ja-JP" dirty="0" smtClean="0"/>
              </a:p>
              <a:p>
                <a:pPr marL="0" indent="0">
                  <a:buNone/>
                </a:pPr>
                <a14:m>
                  <m:oMathPara xmlns:m="http://schemas.openxmlformats.org/officeDocument/2006/math">
                    <m:oMathParaPr>
                      <m:jc m:val="left"/>
                    </m:oMathParaPr>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𝐹</m:t>
                          </m:r>
                        </m:e>
                        <m:sub>
                          <m:r>
                            <a:rPr lang="en-US" altLang="ja-JP" i="1" dirty="0">
                              <a:latin typeface="Cambria Math" panose="02040503050406030204" pitchFamily="18" charset="0"/>
                            </a:rPr>
                            <m:t>1</m:t>
                          </m:r>
                        </m:sub>
                      </m:sSub>
                      <m:r>
                        <a:rPr lang="en-US" altLang="ja-JP" b="0" i="1" dirty="0" smtClean="0">
                          <a:latin typeface="Cambria Math" panose="02040503050406030204" pitchFamily="18" charset="0"/>
                        </a:rPr>
                        <m:t>=</m:t>
                      </m:r>
                      <m:sSubSup>
                        <m:sSubSupPr>
                          <m:ctrlPr>
                            <a:rPr lang="en-US" altLang="ja-JP" b="0" i="1" dirty="0" smtClean="0">
                              <a:latin typeface="Cambria Math" panose="02040503050406030204" pitchFamily="18" charset="0"/>
                            </a:rPr>
                          </m:ctrlPr>
                        </m:sSubSupPr>
                        <m:e>
                          <m:r>
                            <a:rPr lang="en-US" altLang="ja-JP" b="0" i="1" dirty="0" smtClean="0">
                              <a:latin typeface="Cambria Math" panose="02040503050406030204" pitchFamily="18" charset="0"/>
                            </a:rPr>
                            <m:t>𝑤</m:t>
                          </m:r>
                        </m:e>
                        <m:sub>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(1)</m:t>
                          </m:r>
                        </m:sup>
                      </m:sSubSup>
                      <m:f>
                        <m:fPr>
                          <m:ctrlPr>
                            <a:rPr lang="en-US" altLang="ja-JP" b="0" i="1" dirty="0" smtClean="0">
                              <a:latin typeface="Cambria Math" panose="02040503050406030204" pitchFamily="18" charset="0"/>
                            </a:rPr>
                          </m:ctrlPr>
                        </m:fPr>
                        <m:num>
                          <m:sSubSup>
                            <m:sSubSupPr>
                              <m:ctrlPr>
                                <a:rPr lang="en-US" altLang="ja-JP" b="0" i="1" dirty="0" smtClean="0">
                                  <a:latin typeface="Cambria Math" panose="02040503050406030204" pitchFamily="18" charset="0"/>
                                </a:rPr>
                              </m:ctrlPr>
                            </m:sSubSupPr>
                            <m:e>
                              <m:r>
                                <a:rPr lang="en-US" altLang="ja-JP" b="0" i="1" dirty="0" smtClean="0">
                                  <a:latin typeface="Cambria Math" panose="02040503050406030204" pitchFamily="18" charset="0"/>
                                </a:rPr>
                                <m:t>𝑓</m:t>
                              </m:r>
                            </m:e>
                            <m:sub>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(1)</m:t>
                              </m:r>
                            </m:sup>
                          </m:sSubSup>
                          <m:r>
                            <a:rPr lang="en-US" altLang="ja-JP" b="0" i="1" dirty="0" smtClean="0">
                              <a:latin typeface="Cambria Math" panose="02040503050406030204" pitchFamily="18" charset="0"/>
                            </a:rPr>
                            <m:t>−</m:t>
                          </m:r>
                          <m:sSubSup>
                            <m:sSubSupPr>
                              <m:ctrlPr>
                                <a:rPr lang="en-US" altLang="ja-JP" b="0" i="1" dirty="0" smtClean="0">
                                  <a:latin typeface="Cambria Math" panose="02040503050406030204" pitchFamily="18" charset="0"/>
                                </a:rPr>
                              </m:ctrlPr>
                            </m:sSubSupPr>
                            <m:e>
                              <m:r>
                                <a:rPr lang="en-US" altLang="ja-JP" b="0" i="1" dirty="0" smtClean="0">
                                  <a:latin typeface="Cambria Math" panose="02040503050406030204" pitchFamily="18" charset="0"/>
                                </a:rPr>
                                <m:t>𝑓</m:t>
                              </m:r>
                            </m:e>
                            <m:sub>
                              <m:r>
                                <a:rPr lang="en-US" altLang="ja-JP" b="0" i="1" dirty="0" smtClean="0">
                                  <a:latin typeface="Cambria Math" panose="02040503050406030204" pitchFamily="18" charset="0"/>
                                </a:rPr>
                                <m:t>1</m:t>
                              </m:r>
                            </m:sub>
                            <m:sup>
                              <m:r>
                                <a:rPr lang="en-US" altLang="ja-JP" b="0" i="1" dirty="0" smtClean="0">
                                  <a:latin typeface="Cambria Math" panose="02040503050406030204" pitchFamily="18" charset="0"/>
                                </a:rPr>
                                <m:t>𝑚𝑖𝑛</m:t>
                              </m:r>
                            </m:sup>
                          </m:sSubSup>
                        </m:num>
                        <m:den>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𝑓</m:t>
                              </m:r>
                            </m:e>
                            <m:sub>
                              <m:r>
                                <a:rPr lang="en-US" altLang="ja-JP" i="1" dirty="0">
                                  <a:latin typeface="Cambria Math" panose="02040503050406030204" pitchFamily="18" charset="0"/>
                                </a:rPr>
                                <m:t>1</m:t>
                              </m:r>
                            </m:sub>
                            <m:sup>
                              <m:r>
                                <a:rPr lang="en-US" altLang="ja-JP" b="0" i="1" dirty="0" smtClean="0">
                                  <a:latin typeface="Cambria Math" panose="02040503050406030204" pitchFamily="18" charset="0"/>
                                </a:rPr>
                                <m:t>𝑚𝑎𝑥</m:t>
                              </m:r>
                            </m:sup>
                          </m:sSubSup>
                          <m:r>
                            <a:rPr lang="en-US" altLang="ja-JP" i="1" dirty="0">
                              <a:latin typeface="Cambria Math" panose="02040503050406030204" pitchFamily="18" charset="0"/>
                            </a:rPr>
                            <m:t>−</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𝑓</m:t>
                              </m:r>
                            </m:e>
                            <m:sub>
                              <m:r>
                                <a:rPr lang="en-US" altLang="ja-JP" i="1" dirty="0">
                                  <a:latin typeface="Cambria Math" panose="02040503050406030204" pitchFamily="18" charset="0"/>
                                </a:rPr>
                                <m:t>1</m:t>
                              </m:r>
                            </m:sub>
                            <m:sup>
                              <m:r>
                                <a:rPr lang="en-US" altLang="ja-JP" i="1" dirty="0">
                                  <a:latin typeface="Cambria Math" panose="02040503050406030204" pitchFamily="18" charset="0"/>
                                </a:rPr>
                                <m:t>𝑚𝑖𝑛</m:t>
                              </m:r>
                            </m:sup>
                          </m:sSubSup>
                        </m:den>
                      </m:f>
                      <m:r>
                        <a:rPr lang="en-US" altLang="ja-JP" b="0" i="1" dirty="0" smtClean="0">
                          <a:latin typeface="Cambria Math" panose="02040503050406030204" pitchFamily="18" charset="0"/>
                        </a:rPr>
                        <m:t>+</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𝑤</m:t>
                          </m:r>
                        </m:e>
                        <m:sub>
                          <m:r>
                            <a:rPr lang="en-US" altLang="ja-JP" b="0" i="1" dirty="0" smtClean="0">
                              <a:latin typeface="Cambria Math" panose="02040503050406030204" pitchFamily="18" charset="0"/>
                            </a:rPr>
                            <m:t>2</m:t>
                          </m:r>
                        </m:sub>
                        <m:sup>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sup>
                      </m:sSubSup>
                      <m:f>
                        <m:fPr>
                          <m:ctrlPr>
                            <a:rPr lang="en-US" altLang="ja-JP" i="1" dirty="0">
                              <a:latin typeface="Cambria Math" panose="02040503050406030204" pitchFamily="18" charset="0"/>
                            </a:rPr>
                          </m:ctrlPr>
                        </m:fPr>
                        <m:num>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𝑓</m:t>
                              </m:r>
                            </m:e>
                            <m:sub>
                              <m:r>
                                <a:rPr lang="en-US" altLang="ja-JP" b="0" i="1" dirty="0" smtClean="0">
                                  <a:latin typeface="Cambria Math" panose="02040503050406030204" pitchFamily="18" charset="0"/>
                                </a:rPr>
                                <m:t>2</m:t>
                              </m:r>
                            </m:sub>
                            <m:sup>
                              <m:r>
                                <a:rPr lang="en-US" altLang="ja-JP" i="1" dirty="0">
                                  <a:latin typeface="Cambria Math" panose="02040503050406030204" pitchFamily="18" charset="0"/>
                                </a:rPr>
                                <m:t>(1)</m:t>
                              </m:r>
                            </m:sup>
                          </m:sSubSup>
                          <m:r>
                            <a:rPr lang="en-US" altLang="ja-JP" i="1" dirty="0">
                              <a:latin typeface="Cambria Math" panose="02040503050406030204" pitchFamily="18" charset="0"/>
                            </a:rPr>
                            <m:t>−</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𝑓</m:t>
                              </m:r>
                            </m:e>
                            <m:sub>
                              <m:r>
                                <a:rPr lang="en-US" altLang="ja-JP" b="0" i="1" dirty="0" smtClean="0">
                                  <a:latin typeface="Cambria Math" panose="02040503050406030204" pitchFamily="18" charset="0"/>
                                </a:rPr>
                                <m:t>2</m:t>
                              </m:r>
                            </m:sub>
                            <m:sup>
                              <m:r>
                                <a:rPr lang="en-US" altLang="ja-JP" i="1" dirty="0">
                                  <a:latin typeface="Cambria Math" panose="02040503050406030204" pitchFamily="18" charset="0"/>
                                </a:rPr>
                                <m:t>𝑚𝑖𝑛</m:t>
                              </m:r>
                            </m:sup>
                          </m:sSubSup>
                        </m:num>
                        <m:den>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𝑓</m:t>
                              </m:r>
                            </m:e>
                            <m:sub>
                              <m:r>
                                <a:rPr lang="en-US" altLang="ja-JP" b="0" i="1" dirty="0" smtClean="0">
                                  <a:latin typeface="Cambria Math" panose="02040503050406030204" pitchFamily="18" charset="0"/>
                                </a:rPr>
                                <m:t>2</m:t>
                              </m:r>
                            </m:sub>
                            <m:sup>
                              <m:r>
                                <a:rPr lang="en-US" altLang="ja-JP" i="1" dirty="0">
                                  <a:latin typeface="Cambria Math" panose="02040503050406030204" pitchFamily="18" charset="0"/>
                                </a:rPr>
                                <m:t>𝑚𝑎𝑥</m:t>
                              </m:r>
                            </m:sup>
                          </m:sSubSup>
                          <m:r>
                            <a:rPr lang="en-US" altLang="ja-JP" i="1" dirty="0">
                              <a:latin typeface="Cambria Math" panose="02040503050406030204" pitchFamily="18" charset="0"/>
                            </a:rPr>
                            <m:t>−</m:t>
                          </m:r>
                          <m:sSubSup>
                            <m:sSubSupPr>
                              <m:ctrlPr>
                                <a:rPr lang="en-US" altLang="ja-JP" i="1" dirty="0">
                                  <a:latin typeface="Cambria Math" panose="02040503050406030204" pitchFamily="18" charset="0"/>
                                </a:rPr>
                              </m:ctrlPr>
                            </m:sSubSupPr>
                            <m:e>
                              <m:r>
                                <a:rPr lang="en-US" altLang="ja-JP" i="1" dirty="0">
                                  <a:latin typeface="Cambria Math" panose="02040503050406030204" pitchFamily="18" charset="0"/>
                                </a:rPr>
                                <m:t>𝑓</m:t>
                              </m:r>
                            </m:e>
                            <m:sub>
                              <m:r>
                                <a:rPr lang="en-US" altLang="ja-JP" b="0" i="1" dirty="0" smtClean="0">
                                  <a:latin typeface="Cambria Math" panose="02040503050406030204" pitchFamily="18" charset="0"/>
                                </a:rPr>
                                <m:t>2</m:t>
                              </m:r>
                            </m:sub>
                            <m:sup>
                              <m:r>
                                <a:rPr lang="en-US" altLang="ja-JP" i="1" dirty="0">
                                  <a:latin typeface="Cambria Math" panose="02040503050406030204" pitchFamily="18" charset="0"/>
                                </a:rPr>
                                <m:t>𝑚𝑖𝑛</m:t>
                              </m:r>
                            </m:sup>
                          </m:sSubSup>
                        </m:den>
                      </m:f>
                      <m:r>
                        <a:rPr lang="en-US" altLang="ja-JP" b="0" i="1" dirty="0" smtClean="0">
                          <a:latin typeface="Cambria Math" panose="02040503050406030204" pitchFamily="18" charset="0"/>
                        </a:rPr>
                        <m:t>=0.3</m:t>
                      </m:r>
                      <m:f>
                        <m:fPr>
                          <m:ctrlPr>
                            <a:rPr lang="en-US" altLang="ja-JP" i="1" dirty="0">
                              <a:latin typeface="Cambria Math" panose="02040503050406030204" pitchFamily="18" charset="0"/>
                            </a:rPr>
                          </m:ctrlPr>
                        </m:fPr>
                        <m:num>
                          <m:r>
                            <a:rPr lang="en-US" altLang="ja-JP" b="0" i="1" dirty="0" smtClean="0">
                              <a:latin typeface="Cambria Math" panose="02040503050406030204" pitchFamily="18" charset="0"/>
                            </a:rPr>
                            <m:t>0.79</m:t>
                          </m:r>
                          <m:r>
                            <a:rPr lang="en-US" altLang="ja-JP" i="1" dirty="0">
                              <a:latin typeface="Cambria Math" panose="02040503050406030204" pitchFamily="18" charset="0"/>
                            </a:rPr>
                            <m:t>−</m:t>
                          </m:r>
                          <m:r>
                            <a:rPr lang="en-US" altLang="ja-JP" b="0" i="1" dirty="0" smtClean="0">
                              <a:latin typeface="Cambria Math" panose="02040503050406030204" pitchFamily="18" charset="0"/>
                            </a:rPr>
                            <m:t>0.1</m:t>
                          </m:r>
                        </m:num>
                        <m:den>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0.1</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0.7</m:t>
                      </m:r>
                      <m:f>
                        <m:fPr>
                          <m:ctrlPr>
                            <a:rPr lang="en-US" altLang="ja-JP" i="1" dirty="0">
                              <a:latin typeface="Cambria Math" panose="02040503050406030204" pitchFamily="18" charset="0"/>
                            </a:rPr>
                          </m:ctrlPr>
                        </m:fPr>
                        <m:num>
                          <m:r>
                            <a:rPr lang="en-US" altLang="ja-JP" b="0" i="1" dirty="0" smtClean="0">
                              <a:latin typeface="Cambria Math" panose="02040503050406030204" pitchFamily="18" charset="0"/>
                            </a:rPr>
                            <m:t>53.9</m:t>
                          </m:r>
                          <m:r>
                            <a:rPr lang="en-US" altLang="ja-JP" i="1" dirty="0">
                              <a:latin typeface="Cambria Math" panose="02040503050406030204" pitchFamily="18" charset="0"/>
                            </a:rPr>
                            <m:t>−</m:t>
                          </m:r>
                          <m:r>
                            <a:rPr lang="en-US" altLang="ja-JP" b="0" i="1" dirty="0" smtClean="0">
                              <a:latin typeface="Cambria Math" panose="02040503050406030204" pitchFamily="18" charset="0"/>
                            </a:rPr>
                            <m:t>0</m:t>
                          </m:r>
                        </m:num>
                        <m:den>
                          <m:r>
                            <a:rPr lang="en-US" altLang="ja-JP" b="0" i="1" dirty="0" smtClean="0">
                              <a:latin typeface="Cambria Math" panose="02040503050406030204" pitchFamily="18" charset="0"/>
                            </a:rPr>
                            <m:t>59</m:t>
                          </m:r>
                          <m:r>
                            <a:rPr lang="en-US" altLang="ja-JP" i="1" dirty="0">
                              <a:latin typeface="Cambria Math" panose="02040503050406030204" pitchFamily="18" charset="0"/>
                            </a:rPr>
                            <m:t>−</m:t>
                          </m:r>
                          <m:r>
                            <a:rPr lang="en-US" altLang="ja-JP" b="0" i="1" dirty="0" smtClean="0">
                              <a:latin typeface="Cambria Math" panose="02040503050406030204" pitchFamily="18" charset="0"/>
                            </a:rPr>
                            <m:t>0</m:t>
                          </m:r>
                        </m:den>
                      </m:f>
                      <m:r>
                        <a:rPr lang="en-US" altLang="ja-JP" b="0" i="1" dirty="0" smtClean="0">
                          <a:latin typeface="Cambria Math" panose="02040503050406030204" pitchFamily="18" charset="0"/>
                        </a:rPr>
                        <m:t>=0.869</m:t>
                      </m:r>
                    </m:oMath>
                  </m:oMathPara>
                </a14:m>
                <a:endParaRPr lang="en-US" altLang="ja-JP" dirty="0" smtClean="0"/>
              </a:p>
              <a:p>
                <a:r>
                  <a:rPr lang="ja-JP" altLang="en-US" dirty="0" smtClean="0"/>
                  <a:t>共有評価値</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𝑓</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1</m:t>
                            </m:r>
                          </m:sub>
                        </m:sSub>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𝑛𝑐</m:t>
                            </m:r>
                          </m:e>
                          <m:sub>
                            <m:r>
                              <a:rPr lang="en-US" altLang="ja-JP" b="0" i="1" smtClean="0">
                                <a:latin typeface="Cambria Math" panose="02040503050406030204" pitchFamily="18" charset="0"/>
                              </a:rPr>
                              <m:t>1</m:t>
                            </m:r>
                          </m:sub>
                        </m:sSub>
                      </m:den>
                    </m:f>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0.869</m:t>
                        </m:r>
                      </m:num>
                      <m:den>
                        <m:r>
                          <a:rPr lang="en-US" altLang="ja-JP" b="0" i="1" smtClean="0">
                            <a:latin typeface="Cambria Math" panose="02040503050406030204" pitchFamily="18" charset="0"/>
                          </a:rPr>
                          <m:t>2</m:t>
                        </m:r>
                      </m:den>
                    </m:f>
                    <m:r>
                      <a:rPr lang="en-US" altLang="ja-JP" b="0" i="1" smtClean="0">
                        <a:latin typeface="Cambria Math" panose="02040503050406030204" pitchFamily="18" charset="0"/>
                      </a:rPr>
                      <m:t>=0.435</m:t>
                    </m:r>
                  </m:oMath>
                </a14:m>
                <a:endParaRPr lang="en-US" altLang="ja-JP" dirty="0" smtClean="0"/>
              </a:p>
              <a:p>
                <a:r>
                  <a:rPr lang="ja-JP" altLang="en-US" dirty="0" smtClean="0"/>
                  <a:t>ここまでの計算を全個体で行う</a:t>
                </a:r>
                <a:endParaRPr lang="en-US" altLang="ja-JP" dirty="0" smtClean="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3"/>
                <a:stretch>
                  <a:fillRect l="-1556" t="-1655" b="-1537"/>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E1FCD2D-FD63-4632-8B3A-87D8DFEBEB78}" type="slidenum">
              <a:rPr kumimoji="1" lang="ja-JP" altLang="en-US" smtClean="0"/>
              <a:t>9</a:t>
            </a:fld>
            <a:endParaRPr kumimoji="1" lang="ja-JP" altLang="en-US"/>
          </a:p>
        </p:txBody>
      </p:sp>
    </p:spTree>
    <p:extLst>
      <p:ext uri="{BB962C8B-B14F-4D97-AF65-F5344CB8AC3E}">
        <p14:creationId xmlns:p14="http://schemas.microsoft.com/office/powerpoint/2010/main" val="3250095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Century Gothic"/>
        <a:ea typeface="Meiryo UI"/>
        <a:cs typeface=""/>
      </a:majorFont>
      <a:minorFont>
        <a:latin typeface="Century Gothic"/>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Century Gothic"/>
        <a:ea typeface="Meiryo UI"/>
        <a:cs typeface=""/>
      </a:majorFont>
      <a:minorFont>
        <a:latin typeface="Century Gothic"/>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2372</TotalTime>
  <Words>4230</Words>
  <Application>Microsoft Office PowerPoint</Application>
  <PresentationFormat>画面に合わせる (4:3)</PresentationFormat>
  <Paragraphs>571</Paragraphs>
  <Slides>24</Slides>
  <Notes>22</Notes>
  <HiddenSlides>0</HiddenSlides>
  <MMClips>0</MMClips>
  <ScaleCrop>false</ScaleCrop>
  <HeadingPairs>
    <vt:vector size="8" baseType="variant">
      <vt:variant>
        <vt:lpstr>使用されているフォント</vt:lpstr>
      </vt:variant>
      <vt:variant>
        <vt:i4>8</vt:i4>
      </vt:variant>
      <vt:variant>
        <vt:lpstr>テーマ</vt:lpstr>
      </vt:variant>
      <vt:variant>
        <vt:i4>2</vt:i4>
      </vt:variant>
      <vt:variant>
        <vt:lpstr>埋め込まれた OLE サーバー</vt:lpstr>
      </vt:variant>
      <vt:variant>
        <vt:i4>1</vt:i4>
      </vt:variant>
      <vt:variant>
        <vt:lpstr>スライド タイトル</vt:lpstr>
      </vt:variant>
      <vt:variant>
        <vt:i4>24</vt:i4>
      </vt:variant>
    </vt:vector>
  </HeadingPairs>
  <TitlesOfParts>
    <vt:vector size="35" baseType="lpstr">
      <vt:lpstr>Meiryo UI</vt:lpstr>
      <vt:lpstr>ＭＳ Ｐゴシック</vt:lpstr>
      <vt:lpstr>游ゴシック</vt:lpstr>
      <vt:lpstr>Arial</vt:lpstr>
      <vt:lpstr>Calibri</vt:lpstr>
      <vt:lpstr>Cambria Math</vt:lpstr>
      <vt:lpstr>Century Gothic</vt:lpstr>
      <vt:lpstr>Times New Roman</vt:lpstr>
      <vt:lpstr>1_Office テーマ</vt:lpstr>
      <vt:lpstr>2_Office テーマ</vt:lpstr>
      <vt:lpstr>数式</vt:lpstr>
      <vt:lpstr>Multi-Objective Optimization using Evolutionary Algorithms 5.6-5.8章    p179-197</vt:lpstr>
      <vt:lpstr>目次</vt:lpstr>
      <vt:lpstr>5.6 Weight-Based GA</vt:lpstr>
      <vt:lpstr>5.6 Weight-Based GA</vt:lpstr>
      <vt:lpstr>5.6.1 Sharing Function Approach</vt:lpstr>
      <vt:lpstr>5.6.1 Sharing Function Approach</vt:lpstr>
      <vt:lpstr>5.6.1 Sharing Function Approach</vt:lpstr>
      <vt:lpstr>手計算</vt:lpstr>
      <vt:lpstr>手計算</vt:lpstr>
      <vt:lpstr>手計算結果</vt:lpstr>
      <vt:lpstr>利点と欠点</vt:lpstr>
      <vt:lpstr>5.6.2 Vector Evaluated Approach</vt:lpstr>
      <vt:lpstr>5.6.2 Vector Evaluated Approach</vt:lpstr>
      <vt:lpstr>手計算</vt:lpstr>
      <vt:lpstr>手計算</vt:lpstr>
      <vt:lpstr>利点と欠点</vt:lpstr>
      <vt:lpstr>5.7 Random Weighted GA</vt:lpstr>
      <vt:lpstr>5.8 Multiple Objective genetic Algorithm</vt:lpstr>
      <vt:lpstr>5.8 Multiple Objective genetic Algorithm</vt:lpstr>
      <vt:lpstr>5.8 Multiple Objective genetic Algorithm</vt:lpstr>
      <vt:lpstr>手計算　資料</vt:lpstr>
      <vt:lpstr>手計算</vt:lpstr>
      <vt:lpstr>手計算</vt:lpstr>
      <vt:lpstr>利点と欠点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進化計算によるボンディングアームの制御最適化に関する研究</dc:title>
  <dc:creator>Hiroyuki Sato</dc:creator>
  <cp:lastModifiedBy>tomtk</cp:lastModifiedBy>
  <cp:revision>211</cp:revision>
  <cp:lastPrinted>2017-12-07T05:17:25Z</cp:lastPrinted>
  <dcterms:created xsi:type="dcterms:W3CDTF">2017-06-14T02:15:17Z</dcterms:created>
  <dcterms:modified xsi:type="dcterms:W3CDTF">2017-12-14T11:05:16Z</dcterms:modified>
</cp:coreProperties>
</file>