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0"/>
  </p:notesMasterIdLst>
  <p:sldIdLst>
    <p:sldId id="258" r:id="rId3"/>
    <p:sldId id="299" r:id="rId4"/>
    <p:sldId id="307" r:id="rId5"/>
    <p:sldId id="300" r:id="rId6"/>
    <p:sldId id="313" r:id="rId7"/>
    <p:sldId id="314" r:id="rId8"/>
    <p:sldId id="315" r:id="rId9"/>
    <p:sldId id="302" r:id="rId10"/>
    <p:sldId id="308" r:id="rId11"/>
    <p:sldId id="305" r:id="rId12"/>
    <p:sldId id="311" r:id="rId13"/>
    <p:sldId id="306" r:id="rId14"/>
    <p:sldId id="309" r:id="rId15"/>
    <p:sldId id="312" r:id="rId16"/>
    <p:sldId id="316" r:id="rId17"/>
    <p:sldId id="318" r:id="rId18"/>
    <p:sldId id="319" r:id="rId19"/>
  </p:sldIdLst>
  <p:sldSz cx="9144000" cy="6858000" type="screen4x3"/>
  <p:notesSz cx="6796088"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67585" autoAdjust="0"/>
  </p:normalViewPr>
  <p:slideViewPr>
    <p:cSldViewPr snapToGrid="0">
      <p:cViewPr varScale="1">
        <p:scale>
          <a:sx n="50" d="100"/>
          <a:sy n="50" d="100"/>
        </p:scale>
        <p:origin x="570" y="48"/>
      </p:cViewPr>
      <p:guideLst>
        <p:guide orient="horz" pos="21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4971" cy="49813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544" y="0"/>
            <a:ext cx="2944971" cy="498135"/>
          </a:xfrm>
          <a:prstGeom prst="rect">
            <a:avLst/>
          </a:prstGeom>
        </p:spPr>
        <p:txBody>
          <a:bodyPr vert="horz" lIns="91440" tIns="45720" rIns="91440" bIns="45720" rtlCol="0"/>
          <a:lstStyle>
            <a:lvl1pPr algn="r">
              <a:defRPr sz="1200"/>
            </a:lvl1pPr>
          </a:lstStyle>
          <a:p>
            <a:fld id="{8E476F38-C80B-416F-8451-609412462E59}" type="datetimeFigureOut">
              <a:rPr kumimoji="1" lang="ja-JP" altLang="en-US" smtClean="0"/>
              <a:t>2017/12/14</a:t>
            </a:fld>
            <a:endParaRPr kumimoji="1" lang="ja-JP" altLang="en-US"/>
          </a:p>
        </p:txBody>
      </p:sp>
      <p:sp>
        <p:nvSpPr>
          <p:cNvPr id="4" name="スライド イメージ プレースホルダー 3"/>
          <p:cNvSpPr>
            <a:spLocks noGrp="1" noRot="1" noChangeAspect="1"/>
          </p:cNvSpPr>
          <p:nvPr>
            <p:ph type="sldImg" idx="2"/>
          </p:nvPr>
        </p:nvSpPr>
        <p:spPr>
          <a:xfrm>
            <a:off x="1165225" y="1241425"/>
            <a:ext cx="4465638"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609" y="4777958"/>
            <a:ext cx="5436870" cy="3909239"/>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30091"/>
            <a:ext cx="2944971" cy="498134"/>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544" y="9430091"/>
            <a:ext cx="2944971" cy="498134"/>
          </a:xfrm>
          <a:prstGeom prst="rect">
            <a:avLst/>
          </a:prstGeom>
        </p:spPr>
        <p:txBody>
          <a:bodyPr vert="horz" lIns="91440" tIns="45720" rIns="91440" bIns="45720" rtlCol="0" anchor="b"/>
          <a:lstStyle>
            <a:lvl1pPr algn="r">
              <a:defRPr sz="1200"/>
            </a:lvl1pPr>
          </a:lstStyle>
          <a:p>
            <a:fld id="{002F6988-64CD-423A-B6E1-99EF5D221105}" type="slidenum">
              <a:rPr kumimoji="1" lang="ja-JP" altLang="en-US" smtClean="0"/>
              <a:t>‹#›</a:t>
            </a:fld>
            <a:endParaRPr kumimoji="1" lang="ja-JP" altLang="en-US"/>
          </a:p>
        </p:txBody>
      </p:sp>
    </p:spTree>
    <p:extLst>
      <p:ext uri="{BB962C8B-B14F-4D97-AF65-F5344CB8AC3E}">
        <p14:creationId xmlns:p14="http://schemas.microsoft.com/office/powerpoint/2010/main" val="80480476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4E0916-452F-45F7-81CF-6209174C2D54}" type="slidenum">
              <a:rPr kumimoji="1" lang="ja-JP" altLang="en-US" sz="12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627176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EA48660-213E-43C5-89F0-BE79F30CE6A2}"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3016551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947602B-ECB4-4892-B5F0-BEC072FE6CB4}"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3238803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3110F2D-8FC4-45EE-9C04-662D690F0B2C}"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4012296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C82BF19-1D72-4359-8B6D-89BCB54FE909}"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1620415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a:xfrm>
            <a:off x="285750" y="1017012"/>
            <a:ext cx="8229600" cy="515995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2C0D1AC-6939-443F-9077-B80F96226269}"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1970654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13572B9-F5AC-4105-A701-116DE9DEDF07}"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3300241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sz="half" idx="1"/>
          </p:nvPr>
        </p:nvSpPr>
        <p:spPr>
          <a:xfrm>
            <a:off x="285750" y="937925"/>
            <a:ext cx="4229100" cy="52390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49" y="937925"/>
            <a:ext cx="4162425" cy="523903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Date Placeholder 4"/>
          <p:cNvSpPr>
            <a:spLocks noGrp="1"/>
          </p:cNvSpPr>
          <p:nvPr>
            <p:ph type="dt" sz="half" idx="10"/>
          </p:nvPr>
        </p:nvSpPr>
        <p:spPr/>
        <p:txBody>
          <a:bodyPr/>
          <a:lstStyle/>
          <a:p>
            <a:fld id="{937519FA-D555-4E81-9873-A6C3BF7009B9}" type="datetime1">
              <a:rPr kumimoji="1" lang="ja-JP" altLang="en-US" smtClean="0"/>
              <a:t>2017/12/14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1438513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1_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sz="half" idx="1"/>
          </p:nvPr>
        </p:nvSpPr>
        <p:spPr>
          <a:xfrm>
            <a:off x="0" y="937925"/>
            <a:ext cx="4546800" cy="523903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p:nvPr>
        </p:nvSpPr>
        <p:spPr>
          <a:xfrm>
            <a:off x="4589697" y="937925"/>
            <a:ext cx="4547159" cy="523903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Date Placeholder 4"/>
          <p:cNvSpPr>
            <a:spLocks noGrp="1"/>
          </p:cNvSpPr>
          <p:nvPr>
            <p:ph type="dt" sz="half" idx="10"/>
          </p:nvPr>
        </p:nvSpPr>
        <p:spPr/>
        <p:txBody>
          <a:bodyPr/>
          <a:lstStyle/>
          <a:p>
            <a:fld id="{AD34FB4A-973C-4BFC-9987-37DD14BC1366}" type="datetime1">
              <a:rPr kumimoji="1" lang="ja-JP" altLang="en-US" smtClean="0"/>
              <a:t>2017/12/14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2003725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DFBF5-73BE-4E41-9B17-CA638BCA9423}" type="datetime1">
              <a:rPr kumimoji="1" lang="ja-JP" altLang="en-US" smtClean="0"/>
              <a:t>2017/12/14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1854131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04E5574-E63F-4BEF-96B4-671FA1D1F8CA}" type="datetime1">
              <a:rPr kumimoji="1" lang="ja-JP" altLang="en-US" smtClean="0"/>
              <a:t>2017/12/14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6763076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B6F3C-980F-47E9-A888-59B418B9FF22}" type="datetime1">
              <a:rPr kumimoji="1" lang="ja-JP" altLang="en-US" smtClean="0"/>
              <a:t>2017/12/14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2768263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81C2ED8-23E7-4051-8E55-E6F82F681786}"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1935001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9341B33-42A8-4066-A86D-63A1E3447491}" type="datetime1">
              <a:rPr kumimoji="1" lang="ja-JP" altLang="en-US" smtClean="0"/>
              <a:t>2017/12/14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36995759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FBE518-496C-4D30-B4C2-81E5409CA1EC}" type="datetime1">
              <a:rPr kumimoji="1" lang="ja-JP" altLang="en-US" smtClean="0"/>
              <a:t>2017/12/14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41265789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FCEAAC1-FD54-4F18-9A18-A08758351BBC}"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24603741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034C1DB-C067-4041-BD36-8969FB50DE3F}"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350471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28959A7-E164-420C-BD79-CD985C11B996}"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3179185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E1F1B7D-51E6-4E8B-B972-FE76847B7EC1}" type="datetime1">
              <a:rPr kumimoji="1" lang="ja-JP" altLang="en-US" smtClean="0"/>
              <a:t>2017/12/14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345784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0F58864-1BA8-44FA-9D19-2DECD7C5CA0A}" type="datetime1">
              <a:rPr kumimoji="1" lang="ja-JP" altLang="en-US" smtClean="0"/>
              <a:t>2017/12/14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1911789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007946B-7FCA-4806-80CC-844FF05BC423}" type="datetime1">
              <a:rPr kumimoji="1" lang="ja-JP" altLang="en-US" smtClean="0"/>
              <a:t>2017/12/14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1232052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C6FC92-CFD5-4947-838F-AD8A9380765F}" type="datetime1">
              <a:rPr kumimoji="1" lang="ja-JP" altLang="en-US" smtClean="0"/>
              <a:t>2017/12/14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245300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50416E3-A97B-424B-9F2D-485237C40A89}" type="datetime1">
              <a:rPr kumimoji="1" lang="ja-JP" altLang="en-US" smtClean="0"/>
              <a:t>2017/12/14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233724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2CCAE43-AF26-47D9-ACA0-3F99DFD7E9A3}" type="datetime1">
              <a:rPr kumimoji="1" lang="ja-JP" altLang="en-US" smtClean="0"/>
              <a:t>2017/12/14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3463919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EA15C-1F1E-4E7A-B38B-82F07DB4E260}" type="datetime1">
              <a:rPr kumimoji="1" lang="ja-JP" altLang="en-US" smtClean="0"/>
              <a:t>2017/12/14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42480118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5750" y="1084479"/>
            <a:ext cx="8229599" cy="5092484"/>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BEDE6-8EA0-46E0-B3B8-6513EF762F6F}" type="datetime1">
              <a:rPr kumimoji="1" lang="ja-JP" altLang="en-US" smtClean="0"/>
              <a:t>2017/12/14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7" name="正方形/長方形 6"/>
          <p:cNvSpPr/>
          <p:nvPr userDrawn="1"/>
        </p:nvSpPr>
        <p:spPr>
          <a:xfrm>
            <a:off x="0" y="0"/>
            <a:ext cx="9136856" cy="758536"/>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Title Placeholder 1"/>
          <p:cNvSpPr>
            <a:spLocks noGrp="1"/>
          </p:cNvSpPr>
          <p:nvPr>
            <p:ph type="title"/>
          </p:nvPr>
        </p:nvSpPr>
        <p:spPr>
          <a:xfrm>
            <a:off x="285750" y="1"/>
            <a:ext cx="7600950" cy="758536"/>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6" name="Slide Number Placeholder 5"/>
          <p:cNvSpPr>
            <a:spLocks noGrp="1"/>
          </p:cNvSpPr>
          <p:nvPr>
            <p:ph type="sldNum" sz="quarter" idx="4"/>
          </p:nvPr>
        </p:nvSpPr>
        <p:spPr>
          <a:xfrm>
            <a:off x="7079456" y="325944"/>
            <a:ext cx="2057400" cy="365125"/>
          </a:xfrm>
          <a:prstGeom prst="rect">
            <a:avLst/>
          </a:prstGeom>
        </p:spPr>
        <p:txBody>
          <a:bodyPr vert="horz" lIns="91440" tIns="45720" rIns="91440" bIns="45720" rtlCol="0" anchor="ctr"/>
          <a:lstStyle>
            <a:lvl1pPr algn="r">
              <a:defRPr sz="2400">
                <a:solidFill>
                  <a:schemeClr val="bg1"/>
                </a:solidFill>
              </a:defRPr>
            </a:lvl1pPr>
          </a:lstStyle>
          <a:p>
            <a:fld id="{BE1FCD2D-FD63-4632-8B3A-87D8DFEBEB78}" type="slidenum">
              <a:rPr lang="ja-JP" altLang="en-US" smtClean="0"/>
              <a:pPr/>
              <a:t>‹#›</a:t>
            </a:fld>
            <a:endParaRPr lang="ja-JP" altLang="en-US"/>
          </a:p>
        </p:txBody>
      </p:sp>
    </p:spTree>
    <p:extLst>
      <p:ext uri="{BB962C8B-B14F-4D97-AF65-F5344CB8AC3E}">
        <p14:creationId xmlns:p14="http://schemas.microsoft.com/office/powerpoint/2010/main" val="19790719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defTabSz="914400" rtl="0" eaLnBrk="1" latinLnBrk="0" hangingPunct="1">
        <a:lnSpc>
          <a:spcPct val="90000"/>
        </a:lnSpc>
        <a:spcBef>
          <a:spcPct val="0"/>
        </a:spcBef>
        <a:buNone/>
        <a:defRPr kumimoji="1"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894261"/>
            <a:ext cx="9144000" cy="2387600"/>
          </a:xfrm>
        </p:spPr>
        <p:txBody>
          <a:bodyPr anchor="ctr">
            <a:normAutofit fontScale="90000"/>
          </a:bodyPr>
          <a:lstStyle/>
          <a:p>
            <a:pPr>
              <a:lnSpc>
                <a:spcPct val="100000"/>
              </a:lnSpc>
            </a:pPr>
            <a:r>
              <a:rPr lang="en-US" altLang="ja-JP" sz="5400" b="1" dirty="0" smtClean="0"/>
              <a:t>Multi-Objective Optimization using Evolutionary Algorithms</a:t>
            </a:r>
            <a:br>
              <a:rPr lang="en-US" altLang="ja-JP" sz="5400" b="1" dirty="0" smtClean="0"/>
            </a:br>
            <a:r>
              <a:rPr lang="en-US" altLang="ja-JP" sz="3600" dirty="0" smtClean="0"/>
              <a:t>p91-106</a:t>
            </a:r>
            <a:endParaRPr lang="ja-JP" altLang="en-US" sz="3600" dirty="0"/>
          </a:p>
        </p:txBody>
      </p:sp>
      <p:sp>
        <p:nvSpPr>
          <p:cNvPr id="3" name="サブタイトル 2"/>
          <p:cNvSpPr>
            <a:spLocks noGrp="1"/>
          </p:cNvSpPr>
          <p:nvPr>
            <p:ph type="subTitle" idx="1"/>
          </p:nvPr>
        </p:nvSpPr>
        <p:spPr>
          <a:xfrm>
            <a:off x="1143000" y="5108927"/>
            <a:ext cx="6858000" cy="1655762"/>
          </a:xfrm>
        </p:spPr>
        <p:txBody>
          <a:bodyPr/>
          <a:lstStyle/>
          <a:p>
            <a:pPr algn="r"/>
            <a:r>
              <a:rPr lang="en-US" altLang="ja-JP" dirty="0" smtClean="0"/>
              <a:t>2017/11/9</a:t>
            </a:r>
          </a:p>
          <a:p>
            <a:pPr algn="r"/>
            <a:r>
              <a:rPr lang="ja-JP" altLang="en-US" dirty="0" smtClean="0"/>
              <a:t>佐藤研</a:t>
            </a:r>
            <a:r>
              <a:rPr lang="en-US" altLang="ja-JP" dirty="0" smtClean="0"/>
              <a:t>B4</a:t>
            </a:r>
          </a:p>
          <a:p>
            <a:pPr algn="r"/>
            <a:r>
              <a:rPr lang="ja-JP" altLang="en-US" dirty="0" smtClean="0"/>
              <a:t>高木智</a:t>
            </a:r>
            <a:r>
              <a:rPr lang="ja-JP" altLang="en-US" dirty="0"/>
              <a:t>章</a:t>
            </a:r>
            <a:endParaRPr lang="zh-TW" altLang="en-US" dirty="0"/>
          </a:p>
        </p:txBody>
      </p:sp>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1</a:t>
            </a:fld>
            <a:endParaRPr kumimoji="1" lang="ja-JP" altLang="en-US"/>
          </a:p>
        </p:txBody>
      </p:sp>
    </p:spTree>
    <p:extLst>
      <p:ext uri="{BB962C8B-B14F-4D97-AF65-F5344CB8AC3E}">
        <p14:creationId xmlns:p14="http://schemas.microsoft.com/office/powerpoint/2010/main" val="3066266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バイナリアルファベットを使用する理由</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バイナリアルファベットは当然ブール代数変数を持つ問題に使用しなければならない</a:t>
            </a:r>
            <a:endParaRPr kumimoji="1" lang="en-US" altLang="ja-JP" dirty="0" smtClean="0"/>
          </a:p>
          <a:p>
            <a:r>
              <a:rPr kumimoji="1" lang="ja-JP" altLang="en-US" dirty="0" smtClean="0"/>
              <a:t>実際には多くの問題，特に実体の有無が決定変数である場合ブール代数変数が関与する</a:t>
            </a:r>
            <a:endParaRPr kumimoji="1" lang="en-US" altLang="ja-JP" dirty="0" smtClean="0"/>
          </a:p>
          <a:p>
            <a:r>
              <a:rPr kumimoji="1" lang="ja-JP" altLang="en-US" dirty="0" smtClean="0"/>
              <a:t>しかしながら，遺伝的に離散的な探索を扱う際には，より高い基数のアルファベットを</a:t>
            </a:r>
            <a:r>
              <a:rPr lang="ja-JP" altLang="en-US" dirty="0" smtClean="0"/>
              <a:t>使うことも考えられる</a:t>
            </a:r>
            <a:endParaRPr lang="en-US" altLang="ja-JP" dirty="0" smtClean="0"/>
          </a:p>
          <a:p>
            <a:r>
              <a:rPr kumimoji="1" lang="ja-JP" altLang="en-US" dirty="0" smtClean="0"/>
              <a:t>高い基数のアルファベットにはより多くの保存容量と計算上の努力が必要不可欠である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10</a:t>
            </a:fld>
            <a:endParaRPr kumimoji="1" lang="ja-JP" altLang="en-US"/>
          </a:p>
        </p:txBody>
      </p:sp>
    </p:spTree>
    <p:extLst>
      <p:ext uri="{BB962C8B-B14F-4D97-AF65-F5344CB8AC3E}">
        <p14:creationId xmlns:p14="http://schemas.microsoft.com/office/powerpoint/2010/main" val="363826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その他の</a:t>
            </a:r>
            <a:r>
              <a:rPr lang="en-US" altLang="ja-JP" dirty="0" smtClean="0"/>
              <a:t>GA</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CHC</a:t>
            </a:r>
          </a:p>
          <a:p>
            <a:r>
              <a:rPr lang="en-US" altLang="ja-JP" dirty="0" smtClean="0"/>
              <a:t>GENITOR</a:t>
            </a:r>
          </a:p>
          <a:p>
            <a:r>
              <a:rPr kumimoji="1" lang="en-US" altLang="ja-JP" dirty="0" smtClean="0"/>
              <a:t>Messy GA</a:t>
            </a:r>
            <a:r>
              <a:rPr kumimoji="1" lang="ja-JP" altLang="en-US" dirty="0" smtClean="0"/>
              <a:t>　</a:t>
            </a:r>
            <a:r>
              <a:rPr kumimoji="1" lang="en-US" altLang="ja-JP" dirty="0" smtClean="0"/>
              <a:t>6.7</a:t>
            </a:r>
            <a:r>
              <a:rPr kumimoji="1" lang="ja-JP" altLang="en-US" dirty="0" smtClean="0"/>
              <a:t>章</a:t>
            </a:r>
            <a:endParaRPr kumimoji="1" lang="en-US" altLang="ja-JP" dirty="0" smtClean="0"/>
          </a:p>
          <a:p>
            <a:r>
              <a:rPr lang="en-US" altLang="ja-JP" dirty="0" smtClean="0"/>
              <a:t>Gene expression GA</a:t>
            </a:r>
          </a:p>
          <a:p>
            <a:r>
              <a:rPr kumimoji="1" lang="en-US" altLang="ja-JP" dirty="0" smtClean="0"/>
              <a:t>Linkage learning GA</a:t>
            </a:r>
          </a:p>
          <a:p>
            <a:r>
              <a:rPr lang="en-US" altLang="ja-JP" dirty="0" smtClean="0"/>
              <a:t>The Bayesian optimization algorithm</a:t>
            </a:r>
          </a:p>
          <a:p>
            <a:r>
              <a:rPr lang="en-US" altLang="ja-JP" dirty="0" smtClean="0"/>
              <a:t>The factorial distribution algorithm</a:t>
            </a:r>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11</a:t>
            </a:fld>
            <a:endParaRPr kumimoji="1" lang="ja-JP" altLang="en-US"/>
          </a:p>
        </p:txBody>
      </p:sp>
    </p:spTree>
    <p:extLst>
      <p:ext uri="{BB962C8B-B14F-4D97-AF65-F5344CB8AC3E}">
        <p14:creationId xmlns:p14="http://schemas.microsoft.com/office/powerpoint/2010/main" val="343243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CHC</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Cross generation selection, heterogeneous recombination and cataclysmic mutation</a:t>
            </a:r>
          </a:p>
          <a:p>
            <a:r>
              <a:rPr lang="ja-JP" altLang="ja-JP" dirty="0" smtClean="0"/>
              <a:t>異世代</a:t>
            </a:r>
            <a:r>
              <a:rPr lang="ja-JP" altLang="ja-JP" dirty="0"/>
              <a:t>選択、異種組換えおよび大規模</a:t>
            </a:r>
            <a:r>
              <a:rPr lang="ja-JP" altLang="ja-JP" dirty="0" smtClean="0"/>
              <a:t>変異</a:t>
            </a:r>
            <a:r>
              <a:rPr lang="en-US" altLang="ja-JP" dirty="0" smtClean="0"/>
              <a:t> </a:t>
            </a:r>
          </a:p>
          <a:p>
            <a:r>
              <a:rPr lang="en-US" altLang="ja-JP" dirty="0" smtClean="0"/>
              <a:t>CHC</a:t>
            </a:r>
            <a:r>
              <a:rPr lang="ja-JP" altLang="en-US" dirty="0" smtClean="0"/>
              <a:t>はエリート</a:t>
            </a:r>
            <a:r>
              <a:rPr lang="en-US" altLang="ja-JP" dirty="0" smtClean="0"/>
              <a:t>GA</a:t>
            </a:r>
            <a:r>
              <a:rPr lang="ja-JP" altLang="en-US" dirty="0" smtClean="0"/>
              <a:t>で，親と子の</a:t>
            </a:r>
            <a:r>
              <a:rPr lang="en-US" altLang="ja-JP" dirty="0" smtClean="0"/>
              <a:t>2N</a:t>
            </a:r>
            <a:r>
              <a:rPr lang="ja-JP" altLang="en-US" dirty="0" smtClean="0"/>
              <a:t>の集団から良い</a:t>
            </a:r>
            <a:r>
              <a:rPr lang="en-US" altLang="ja-JP" dirty="0" smtClean="0"/>
              <a:t>N</a:t>
            </a:r>
            <a:r>
              <a:rPr lang="ja-JP" altLang="en-US" dirty="0" smtClean="0"/>
              <a:t>個を選択する</a:t>
            </a:r>
            <a:endParaRPr lang="en-US" altLang="ja-JP" dirty="0" smtClean="0"/>
          </a:p>
          <a:p>
            <a:r>
              <a:rPr lang="en-US" altLang="ja-JP" dirty="0" smtClean="0"/>
              <a:t>CHC</a:t>
            </a:r>
            <a:r>
              <a:rPr lang="ja-JP" altLang="en-US" dirty="0" smtClean="0"/>
              <a:t>は制限つき交配で異色の解が仲間に加わる</a:t>
            </a:r>
            <a:endParaRPr lang="en-US" altLang="ja-JP" dirty="0" smtClean="0"/>
          </a:p>
          <a:p>
            <a:r>
              <a:rPr lang="ja-JP" altLang="en-US" dirty="0" smtClean="0"/>
              <a:t>エリート保存戦略で高い選択圧が導入されるため，破壊的組み換えオペレータを使う必要がある</a:t>
            </a:r>
            <a:endParaRPr lang="en-US" altLang="ja-JP" dirty="0" smtClean="0"/>
          </a:p>
        </p:txBody>
      </p:sp>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12</a:t>
            </a:fld>
            <a:endParaRPr kumimoji="1" lang="ja-JP" altLang="en-US"/>
          </a:p>
        </p:txBody>
      </p:sp>
    </p:spTree>
    <p:extLst>
      <p:ext uri="{BB962C8B-B14F-4D97-AF65-F5344CB8AC3E}">
        <p14:creationId xmlns:p14="http://schemas.microsoft.com/office/powerpoint/2010/main" val="3841552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Genetic </a:t>
            </a:r>
            <a:r>
              <a:rPr lang="en-US" altLang="ja-JP" dirty="0" err="1"/>
              <a:t>Implementor</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GENITOR</a:t>
            </a:r>
            <a:r>
              <a:rPr kumimoji="1" lang="ja-JP" altLang="en-US" dirty="0" smtClean="0"/>
              <a:t>は定常状態エリート</a:t>
            </a:r>
            <a:r>
              <a:rPr kumimoji="1" lang="en-US" altLang="ja-JP" dirty="0" smtClean="0"/>
              <a:t>GA</a:t>
            </a:r>
            <a:r>
              <a:rPr kumimoji="1" lang="ja-JP" altLang="en-US" dirty="0" smtClean="0"/>
              <a:t>で，２つの子供が親集団に同時に加わる</a:t>
            </a:r>
            <a:endParaRPr kumimoji="1" lang="en-US" altLang="ja-JP" dirty="0" smtClean="0"/>
          </a:p>
          <a:p>
            <a:r>
              <a:rPr lang="ja-JP" altLang="en-US" dirty="0" smtClean="0"/>
              <a:t>親はランキング選択で決まり，子は親集団の最悪解と置き換わる</a:t>
            </a:r>
            <a:endParaRPr lang="en-US" altLang="ja-JP" dirty="0" smtClean="0"/>
          </a:p>
          <a:p>
            <a:r>
              <a:rPr lang="en-US" altLang="ja-JP" dirty="0" smtClean="0"/>
              <a:t>GENITOR</a:t>
            </a:r>
            <a:r>
              <a:rPr lang="ja-JP" altLang="en-US" dirty="0" smtClean="0"/>
              <a:t>は本質的に大きな選択圧を持ち，もう一度破壊的組み換えオペレータを必要とする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13</a:t>
            </a:fld>
            <a:endParaRPr kumimoji="1" lang="ja-JP" altLang="en-US"/>
          </a:p>
        </p:txBody>
      </p:sp>
    </p:spTree>
    <p:extLst>
      <p:ext uri="{BB962C8B-B14F-4D97-AF65-F5344CB8AC3E}">
        <p14:creationId xmlns:p14="http://schemas.microsoft.com/office/powerpoint/2010/main" val="3047386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14</a:t>
            </a:fld>
            <a:endParaRPr kumimoji="1" lang="ja-JP" altLang="en-US"/>
          </a:p>
        </p:txBody>
      </p:sp>
    </p:spTree>
    <p:extLst>
      <p:ext uri="{BB962C8B-B14F-4D97-AF65-F5344CB8AC3E}">
        <p14:creationId xmlns:p14="http://schemas.microsoft.com/office/powerpoint/2010/main" val="433102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集団サイズの意義・有意差</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en-US" altLang="ja-JP" dirty="0" smtClean="0"/>
                  <a:t>GA</a:t>
                </a:r>
                <a:r>
                  <a:rPr kumimoji="1" lang="ja-JP" altLang="en-US" dirty="0" smtClean="0"/>
                  <a:t>では全てのビット位置について</a:t>
                </a:r>
                <a:r>
                  <a:rPr kumimoji="1" lang="en-US" altLang="ja-JP" dirty="0" smtClean="0"/>
                  <a:t>0</a:t>
                </a:r>
                <a:r>
                  <a:rPr kumimoji="1" lang="ja-JP" altLang="en-US" dirty="0" smtClean="0"/>
                  <a:t>か</a:t>
                </a:r>
                <a:r>
                  <a:rPr kumimoji="1" lang="en-US" altLang="ja-JP" dirty="0" smtClean="0"/>
                  <a:t>1</a:t>
                </a:r>
                <a:r>
                  <a:rPr kumimoji="1" lang="ja-JP" altLang="en-US" dirty="0" smtClean="0"/>
                  <a:t>に決定する</a:t>
                </a:r>
                <a:endParaRPr kumimoji="1" lang="en-US" altLang="ja-JP" dirty="0" smtClean="0"/>
              </a:p>
              <a:p>
                <a:r>
                  <a:rPr lang="ja-JP" altLang="en-US" dirty="0" smtClean="0"/>
                  <a:t>選択・交叉・突然変異は決定する方法の１つである</a:t>
                </a:r>
                <a:endParaRPr lang="en-US" altLang="ja-JP" dirty="0" smtClean="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kumimoji="1" lang="ja-JP" altLang="en-US" dirty="0" smtClean="0"/>
                  <a:t>上図は</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=0.5∗</m:t>
                    </m:r>
                    <m:r>
                      <a:rPr kumimoji="1" lang="en-US" altLang="ja-JP" b="0" i="1" smtClean="0">
                        <a:latin typeface="Cambria Math" panose="02040503050406030204" pitchFamily="18" charset="0"/>
                      </a:rPr>
                      <m:t>𝑁</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,0.25,0.05</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,0.8,0.05)</m:t>
                    </m:r>
                  </m:oMath>
                </a14:m>
                <a:endParaRPr kumimoji="1" lang="en-US" altLang="ja-JP" dirty="0" smtClean="0"/>
              </a:p>
              <a:p>
                <a:pPr marL="0" indent="0">
                  <a:buNone/>
                </a:pPr>
                <a:r>
                  <a:rPr lang="ja-JP" altLang="en-US" dirty="0" smtClean="0"/>
                  <a:t>　と</a:t>
                </a:r>
                <a14:m>
                  <m:oMath xmlns:m="http://schemas.openxmlformats.org/officeDocument/2006/math">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i="1">
                        <a:latin typeface="Cambria Math" panose="02040503050406030204" pitchFamily="18" charset="0"/>
                      </a:rPr>
                      <m:t>=</m:t>
                    </m:r>
                    <m:r>
                      <a:rPr lang="en-US" altLang="ja-JP" b="0" i="1" smtClean="0">
                        <a:latin typeface="Cambria Math" panose="02040503050406030204" pitchFamily="18" charset="0"/>
                      </a:rPr>
                      <m:t>3</m:t>
                    </m:r>
                    <m:r>
                      <a:rPr lang="en-US" altLang="ja-JP" i="1">
                        <a:latin typeface="Cambria Math" panose="02040503050406030204" pitchFamily="18" charset="0"/>
                      </a:rPr>
                      <m:t>∗</m:t>
                    </m:r>
                    <m:r>
                      <a:rPr lang="en-US" altLang="ja-JP" i="1">
                        <a:latin typeface="Cambria Math" panose="02040503050406030204" pitchFamily="18" charset="0"/>
                      </a:rPr>
                      <m:t>𝑁</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,0.25,0.2</m:t>
                        </m:r>
                      </m:e>
                    </m:d>
                    <m:r>
                      <a:rPr lang="en-US" altLang="ja-JP" i="1">
                        <a:latin typeface="Cambria Math" panose="02040503050406030204" pitchFamily="18" charset="0"/>
                      </a:rPr>
                      <m:t>+</m:t>
                    </m:r>
                    <m:r>
                      <a:rPr lang="en-US" altLang="ja-JP" i="1">
                        <a:latin typeface="Cambria Math" panose="02040503050406030204" pitchFamily="18" charset="0"/>
                      </a:rPr>
                      <m:t>𝑁</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,0.8,0.05)</m:t>
                    </m:r>
                  </m:oMath>
                </a14:m>
                <a:endParaRPr lang="en-US" altLang="ja-JP" dirty="0" smtClean="0"/>
              </a:p>
              <a:p>
                <a:r>
                  <a:rPr lang="ja-JP" altLang="en-US" dirty="0" smtClean="0"/>
                  <a:t>点線は各区間の平均＝評価値である</a:t>
                </a:r>
                <a:endParaRPr lang="en-US" altLang="ja-JP" dirty="0"/>
              </a:p>
              <a:p>
                <a:pPr marL="0" indent="0">
                  <a:buNone/>
                </a:pPr>
                <a:endParaRPr kumimoji="1" lang="en-US" altLang="ja-JP"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333" t="-2246" b="-1655"/>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15</a:t>
            </a:fld>
            <a:endParaRPr kumimoji="1" lang="ja-JP" altLang="en-US"/>
          </a:p>
        </p:txBody>
      </p:sp>
      <p:pic>
        <p:nvPicPr>
          <p:cNvPr id="5" name="図 4"/>
          <p:cNvPicPr>
            <a:picLocks noChangeAspect="1"/>
          </p:cNvPicPr>
          <p:nvPr/>
        </p:nvPicPr>
        <p:blipFill>
          <a:blip r:embed="rId3"/>
          <a:stretch>
            <a:fillRect/>
          </a:stretch>
        </p:blipFill>
        <p:spPr>
          <a:xfrm>
            <a:off x="285750" y="1915561"/>
            <a:ext cx="6981825" cy="2724150"/>
          </a:xfrm>
          <a:prstGeom prst="rect">
            <a:avLst/>
          </a:prstGeom>
        </p:spPr>
      </p:pic>
    </p:spTree>
    <p:extLst>
      <p:ext uri="{BB962C8B-B14F-4D97-AF65-F5344CB8AC3E}">
        <p14:creationId xmlns:p14="http://schemas.microsoft.com/office/powerpoint/2010/main" val="963675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集団サイズの</a:t>
            </a:r>
            <a:r>
              <a:rPr lang="ja-JP" altLang="en-US" dirty="0" smtClean="0"/>
              <a:t>意義・有意差</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１つの関数を十分に探索できる集団サイズを</a:t>
            </a:r>
            <a:r>
              <a:rPr kumimoji="1" lang="en-US" altLang="ja-JP" dirty="0" smtClean="0"/>
              <a:t>λ</a:t>
            </a:r>
            <a:r>
              <a:rPr kumimoji="1" lang="ja-JP" altLang="en-US" dirty="0" smtClean="0"/>
              <a:t>とするとき，</a:t>
            </a:r>
            <a:r>
              <a:rPr lang="ja-JP" altLang="en-US" dirty="0"/>
              <a:t>下</a:t>
            </a:r>
            <a:r>
              <a:rPr lang="ja-JP" altLang="en-US" dirty="0" smtClean="0"/>
              <a:t>の図では</a:t>
            </a:r>
            <a:r>
              <a:rPr lang="en-US" altLang="ja-JP" dirty="0" smtClean="0"/>
              <a:t>2</a:t>
            </a:r>
            <a:r>
              <a:rPr lang="en-US" altLang="ja-JP" dirty="0"/>
              <a:t> </a:t>
            </a:r>
            <a:r>
              <a:rPr lang="en-US" altLang="ja-JP" dirty="0" smtClean="0"/>
              <a:t>λ</a:t>
            </a:r>
            <a:r>
              <a:rPr lang="ja-JP" altLang="en-US" dirty="0" smtClean="0"/>
              <a:t>あれば十分に探索が可能である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16</a:t>
            </a:fld>
            <a:endParaRPr kumimoji="1" lang="ja-JP" altLang="en-US"/>
          </a:p>
        </p:txBody>
      </p:sp>
      <p:pic>
        <p:nvPicPr>
          <p:cNvPr id="7" name="図 6"/>
          <p:cNvPicPr>
            <a:picLocks noChangeAspect="1"/>
          </p:cNvPicPr>
          <p:nvPr/>
        </p:nvPicPr>
        <p:blipFill>
          <a:blip r:embed="rId2"/>
          <a:stretch>
            <a:fillRect/>
          </a:stretch>
        </p:blipFill>
        <p:spPr>
          <a:xfrm>
            <a:off x="1790835" y="1802296"/>
            <a:ext cx="5219430" cy="4374667"/>
          </a:xfrm>
          <a:prstGeom prst="rect">
            <a:avLst/>
          </a:prstGeom>
        </p:spPr>
      </p:pic>
    </p:spTree>
    <p:extLst>
      <p:ext uri="{BB962C8B-B14F-4D97-AF65-F5344CB8AC3E}">
        <p14:creationId xmlns:p14="http://schemas.microsoft.com/office/powerpoint/2010/main" val="3328482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集団サイズの意義・有意差</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smtClean="0"/>
                  <a:t>下の図では２</a:t>
                </a:r>
                <a:r>
                  <a:rPr lang="en-US" altLang="ja-JP" dirty="0" smtClean="0"/>
                  <a:t>λ</a:t>
                </a:r>
                <a:r>
                  <a:rPr lang="ja-JP" altLang="en-US" dirty="0" smtClean="0"/>
                  <a:t>では不十分　</a:t>
                </a:r>
                <a:endParaRPr lang="en-US" altLang="ja-JP" dirty="0" smtClean="0"/>
              </a:p>
              <a:p>
                <a:r>
                  <a:rPr lang="en-US" altLang="ja-JP" dirty="0" smtClean="0"/>
                  <a:t>8</a:t>
                </a:r>
                <a:r>
                  <a:rPr lang="ja-JP" altLang="en-US" dirty="0" smtClean="0"/>
                  <a:t>分割すれば平均が最も高い</a:t>
                </a:r>
                <a:endParaRPr lang="en-US" altLang="ja-JP" dirty="0" smtClean="0"/>
              </a:p>
              <a:p>
                <a:pPr marL="0" indent="0">
                  <a:buNone/>
                </a:pPr>
                <a:r>
                  <a:rPr lang="ja-JP" altLang="en-US" dirty="0" smtClean="0"/>
                  <a:t>　ところに大域解が存在する</a:t>
                </a:r>
                <a:endParaRPr lang="en-US" altLang="ja-JP" dirty="0" smtClean="0"/>
              </a:p>
              <a:p>
                <a:r>
                  <a:rPr lang="ja-JP" altLang="en-US" dirty="0" smtClean="0"/>
                  <a:t>分割を細かくしていく</a:t>
                </a:r>
                <a:r>
                  <a:rPr lang="en-US" altLang="ja-JP" dirty="0" smtClean="0"/>
                  <a:t>(</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3</m:t>
                        </m:r>
                      </m:sup>
                    </m:sSup>
                  </m:oMath>
                </a14:m>
                <a:r>
                  <a:rPr lang="ja-JP" altLang="en-US" dirty="0" smtClean="0"/>
                  <a:t>以上</a:t>
                </a:r>
                <a:r>
                  <a:rPr lang="en-US" altLang="ja-JP" dirty="0" smtClean="0"/>
                  <a:t>)</a:t>
                </a:r>
              </a:p>
              <a:p>
                <a:pPr marL="0" indent="0">
                  <a:buNone/>
                </a:pPr>
                <a:r>
                  <a:rPr lang="ja-JP" altLang="en-US" dirty="0" smtClean="0"/>
                  <a:t>　と平均が高いところに大域解が存在しやすい</a:t>
                </a:r>
                <a:endParaRPr lang="en-US" altLang="ja-JP" dirty="0" smtClean="0"/>
              </a:p>
              <a:p>
                <a:r>
                  <a:rPr lang="ja-JP" altLang="en-US" dirty="0" smtClean="0"/>
                  <a:t>集団サイズが</a:t>
                </a:r>
                <a:r>
                  <a:rPr lang="en-US" altLang="ja-JP"/>
                  <a:t>8</a:t>
                </a:r>
                <a:r>
                  <a:rPr lang="en-US" altLang="ja-JP" smtClean="0"/>
                  <a:t> </a:t>
                </a:r>
                <a:r>
                  <a:rPr lang="en-US" altLang="ja-JP" dirty="0"/>
                  <a:t>λ</a:t>
                </a:r>
                <a:r>
                  <a:rPr lang="ja-JP" altLang="en-US" dirty="0"/>
                  <a:t>あれば十分に探索が可能である</a:t>
                </a:r>
                <a:endParaRPr lang="en-US" altLang="ja-JP" dirty="0"/>
              </a:p>
              <a:p>
                <a:endParaRPr lang="en-US" altLang="ja-JP" dirty="0" smtClean="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333" t="-224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17</a:t>
            </a:fld>
            <a:endParaRPr kumimoji="1" lang="ja-JP" altLang="en-US"/>
          </a:p>
        </p:txBody>
      </p:sp>
      <p:pic>
        <p:nvPicPr>
          <p:cNvPr id="6" name="図 5"/>
          <p:cNvPicPr>
            <a:picLocks noChangeAspect="1"/>
          </p:cNvPicPr>
          <p:nvPr/>
        </p:nvPicPr>
        <p:blipFill>
          <a:blip r:embed="rId3"/>
          <a:stretch>
            <a:fillRect/>
          </a:stretch>
        </p:blipFill>
        <p:spPr>
          <a:xfrm>
            <a:off x="4928464" y="949544"/>
            <a:ext cx="4208392" cy="2100923"/>
          </a:xfrm>
          <a:prstGeom prst="rect">
            <a:avLst/>
          </a:prstGeom>
        </p:spPr>
      </p:pic>
      <p:pic>
        <p:nvPicPr>
          <p:cNvPr id="7" name="図 6"/>
          <p:cNvPicPr>
            <a:picLocks noChangeAspect="1"/>
          </p:cNvPicPr>
          <p:nvPr/>
        </p:nvPicPr>
        <p:blipFill>
          <a:blip r:embed="rId4"/>
          <a:stretch>
            <a:fillRect/>
          </a:stretch>
        </p:blipFill>
        <p:spPr>
          <a:xfrm>
            <a:off x="285749" y="4041913"/>
            <a:ext cx="2657456" cy="2135050"/>
          </a:xfrm>
          <a:prstGeom prst="rect">
            <a:avLst/>
          </a:prstGeom>
        </p:spPr>
      </p:pic>
      <p:pic>
        <p:nvPicPr>
          <p:cNvPr id="5" name="図 4"/>
          <p:cNvPicPr>
            <a:picLocks noChangeAspect="1"/>
          </p:cNvPicPr>
          <p:nvPr/>
        </p:nvPicPr>
        <p:blipFill>
          <a:blip r:embed="rId5"/>
          <a:stretch>
            <a:fillRect/>
          </a:stretch>
        </p:blipFill>
        <p:spPr>
          <a:xfrm>
            <a:off x="3087757" y="4013414"/>
            <a:ext cx="5427592" cy="2163549"/>
          </a:xfrm>
          <a:prstGeom prst="rect">
            <a:avLst/>
          </a:prstGeom>
        </p:spPr>
      </p:pic>
    </p:spTree>
    <p:extLst>
      <p:ext uri="{BB962C8B-B14F-4D97-AF65-F5344CB8AC3E}">
        <p14:creationId xmlns:p14="http://schemas.microsoft.com/office/powerpoint/2010/main" val="2598120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基本的な相違点</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GA</a:t>
            </a:r>
            <a:r>
              <a:rPr lang="ja-JP" altLang="en-US" dirty="0" smtClean="0"/>
              <a:t>の探索は</a:t>
            </a:r>
            <a:r>
              <a:rPr kumimoji="1" lang="ja-JP" altLang="en-US" dirty="0" smtClean="0"/>
              <a:t>離散的であり，連続的でない</a:t>
            </a:r>
            <a:endParaRPr kumimoji="1" lang="en-US" altLang="ja-JP" dirty="0" smtClean="0"/>
          </a:p>
          <a:p>
            <a:r>
              <a:rPr lang="ja-JP" altLang="en-US" dirty="0" smtClean="0"/>
              <a:t>そのた</a:t>
            </a:r>
            <a:r>
              <a:rPr lang="ja-JP" altLang="en-US" dirty="0"/>
              <a:t>め</a:t>
            </a:r>
            <a:r>
              <a:rPr kumimoji="1" lang="ja-JP" altLang="en-US" dirty="0" smtClean="0"/>
              <a:t>ロバスト性が高い</a:t>
            </a:r>
            <a:endParaRPr kumimoji="1" lang="en-US" altLang="ja-JP" dirty="0" smtClean="0"/>
          </a:p>
          <a:p>
            <a:r>
              <a:rPr kumimoji="1" lang="en-US" altLang="ja-JP" dirty="0" smtClean="0"/>
              <a:t>GA</a:t>
            </a:r>
            <a:r>
              <a:rPr kumimoji="1" lang="ja-JP" altLang="en-US" dirty="0" smtClean="0"/>
              <a:t>は１つではなく集団で解決しようとする</a:t>
            </a:r>
            <a:endParaRPr kumimoji="1" lang="en-US" altLang="ja-JP" dirty="0" smtClean="0"/>
          </a:p>
          <a:p>
            <a:r>
              <a:rPr lang="ja-JP" altLang="en-US" dirty="0" smtClean="0"/>
              <a:t>集団を使って解を更新する</a:t>
            </a:r>
            <a:endParaRPr kumimoji="1" lang="en-US" altLang="ja-JP" dirty="0" smtClean="0"/>
          </a:p>
          <a:p>
            <a:r>
              <a:rPr lang="ja-JP" altLang="en-US" dirty="0" smtClean="0"/>
              <a:t>評価値以外の勾配などの補助情報が必要ない</a:t>
            </a:r>
            <a:endParaRPr lang="en-US" altLang="ja-JP" dirty="0" smtClean="0"/>
          </a:p>
          <a:p>
            <a:r>
              <a:rPr lang="ja-JP" altLang="en-US" dirty="0" smtClean="0"/>
              <a:t>ただし，問題の情報で</a:t>
            </a:r>
            <a:r>
              <a:rPr lang="en-US" altLang="ja-JP" dirty="0" smtClean="0"/>
              <a:t>GA</a:t>
            </a:r>
            <a:r>
              <a:rPr lang="ja-JP" altLang="en-US" dirty="0" smtClean="0"/>
              <a:t>の探索過程をスピードアップできる</a:t>
            </a:r>
            <a:endParaRPr lang="en-US" altLang="ja-JP" dirty="0" smtClean="0"/>
          </a:p>
          <a:p>
            <a:r>
              <a:rPr lang="ja-JP" altLang="en-US" dirty="0" smtClean="0"/>
              <a:t>その他の</a:t>
            </a:r>
            <a:r>
              <a:rPr lang="ja-JP" altLang="en-US" dirty="0"/>
              <a:t>補助情報が必要</a:t>
            </a:r>
            <a:r>
              <a:rPr lang="ja-JP" altLang="en-US" dirty="0" smtClean="0"/>
              <a:t>ないアルゴリズムは勾配を予測できたり</a:t>
            </a:r>
            <a:r>
              <a:rPr lang="ja-JP" altLang="ja-JP" dirty="0" smtClean="0"/>
              <a:t>単峰性</a:t>
            </a:r>
            <a:r>
              <a:rPr lang="ja-JP" altLang="en-US" dirty="0" smtClean="0"/>
              <a:t>である必要があったりするが，</a:t>
            </a:r>
            <a:r>
              <a:rPr lang="en-US" altLang="ja-JP" dirty="0" smtClean="0"/>
              <a:t>GA</a:t>
            </a:r>
            <a:r>
              <a:rPr lang="ja-JP" altLang="en-US" dirty="0" smtClean="0"/>
              <a:t>にそのような制限はない</a:t>
            </a:r>
            <a:endParaRPr lang="en-US" altLang="ja-JP" dirty="0" smtClean="0"/>
          </a:p>
        </p:txBody>
      </p:sp>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2</a:t>
            </a:fld>
            <a:endParaRPr kumimoji="1" lang="ja-JP" altLang="en-US"/>
          </a:p>
        </p:txBody>
      </p:sp>
    </p:spTree>
    <p:extLst>
      <p:ext uri="{BB962C8B-B14F-4D97-AF65-F5344CB8AC3E}">
        <p14:creationId xmlns:p14="http://schemas.microsoft.com/office/powerpoint/2010/main" val="2088713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基本的な相違点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GA</a:t>
            </a:r>
            <a:r>
              <a:rPr kumimoji="1" lang="ja-JP" altLang="en-US" dirty="0" smtClean="0"/>
              <a:t>は確率的遷移ルールとランダムな初期集合の２つのために，早期のミスをカバーし，広いクラスの問題を取り扱うことができる</a:t>
            </a:r>
            <a:endParaRPr kumimoji="1" lang="en-US" altLang="ja-JP" dirty="0" smtClean="0"/>
          </a:p>
          <a:p>
            <a:r>
              <a:rPr lang="en-US" altLang="ja-JP" dirty="0" smtClean="0"/>
              <a:t>GA</a:t>
            </a:r>
            <a:r>
              <a:rPr lang="ja-JP" altLang="en-US" dirty="0" err="1" smtClean="0"/>
              <a:t>は簡</a:t>
            </a:r>
            <a:r>
              <a:rPr lang="ja-JP" altLang="en-US" dirty="0" smtClean="0"/>
              <a:t>単かつ便利に並列システムを使える</a:t>
            </a:r>
            <a:endParaRPr lang="en-US" altLang="ja-JP" dirty="0" smtClean="0"/>
          </a:p>
          <a:p>
            <a:r>
              <a:rPr kumimoji="1" lang="ja-JP" altLang="en-US" dirty="0" smtClean="0"/>
              <a:t>これにより</a:t>
            </a:r>
            <a:r>
              <a:rPr lang="ja-JP" altLang="en-US" dirty="0" smtClean="0"/>
              <a:t>全体の計算時間を減らせる</a:t>
            </a:r>
            <a:endParaRPr lang="en-US" altLang="ja-JP" dirty="0" smtClean="0"/>
          </a:p>
          <a:p>
            <a:r>
              <a:rPr kumimoji="1" lang="ja-JP" altLang="en-US" dirty="0" smtClean="0"/>
              <a:t>良い最適化法には</a:t>
            </a:r>
            <a:r>
              <a:rPr lang="ja-JP" altLang="ja-JP" dirty="0"/>
              <a:t>組換えによる現在の世代まで得られた情報の探索</a:t>
            </a:r>
            <a:r>
              <a:rPr lang="ja-JP" altLang="ja-JP" dirty="0" smtClean="0"/>
              <a:t>範囲</a:t>
            </a:r>
            <a:r>
              <a:rPr lang="ja-JP" altLang="en-US" dirty="0" smtClean="0"/>
              <a:t>と</a:t>
            </a:r>
            <a:r>
              <a:rPr lang="ja-JP" altLang="ja-JP" dirty="0" smtClean="0"/>
              <a:t>選択</a:t>
            </a:r>
            <a:r>
              <a:rPr lang="ja-JP" altLang="ja-JP" dirty="0"/>
              <a:t>オペレータによる利用の程度を伴う突然変異</a:t>
            </a:r>
            <a:r>
              <a:rPr lang="ja-JP" altLang="ja-JP" dirty="0" smtClean="0"/>
              <a:t>オペレータ</a:t>
            </a:r>
            <a:r>
              <a:rPr lang="ja-JP" altLang="en-US" dirty="0" smtClean="0"/>
              <a:t>のバランスが必要である</a:t>
            </a:r>
            <a:endParaRPr lang="en-US" altLang="ja-JP" dirty="0" smtClean="0"/>
          </a:p>
          <a:p>
            <a:r>
              <a:rPr kumimoji="1" lang="ja-JP" altLang="en-US" dirty="0" smtClean="0"/>
              <a:t>この問題を</a:t>
            </a:r>
            <a:r>
              <a:rPr kumimoji="1" lang="en-US" altLang="ja-JP" dirty="0" smtClean="0"/>
              <a:t>GA</a:t>
            </a:r>
            <a:r>
              <a:rPr kumimoji="1" lang="ja-JP" altLang="en-US" dirty="0" smtClean="0"/>
              <a:t>は</a:t>
            </a:r>
            <a:r>
              <a:rPr lang="ja-JP" altLang="ja-JP" dirty="0" smtClean="0"/>
              <a:t>遺伝子</a:t>
            </a:r>
            <a:r>
              <a:rPr lang="ja-JP" altLang="en-US" dirty="0" smtClean="0"/>
              <a:t>オペレータ</a:t>
            </a:r>
            <a:r>
              <a:rPr lang="ja-JP" altLang="ja-JP" dirty="0" smtClean="0"/>
              <a:t>に</a:t>
            </a:r>
            <a:r>
              <a:rPr lang="ja-JP" altLang="ja-JP" dirty="0"/>
              <a:t>関与するパラメータを変化させる</a:t>
            </a:r>
            <a:r>
              <a:rPr lang="ja-JP" altLang="ja-JP" dirty="0" smtClean="0"/>
              <a:t>こと</a:t>
            </a:r>
            <a:r>
              <a:rPr lang="ja-JP" altLang="en-US" dirty="0" smtClean="0"/>
              <a:t>でコントロールし，柔軟な探索を実行できる理想的な場を提供している</a:t>
            </a:r>
            <a:endParaRPr lang="en-US" altLang="ja-JP" dirty="0" smtClean="0"/>
          </a:p>
        </p:txBody>
      </p:sp>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3</a:t>
            </a:fld>
            <a:endParaRPr kumimoji="1" lang="ja-JP" altLang="en-US"/>
          </a:p>
        </p:txBody>
      </p:sp>
    </p:spTree>
    <p:extLst>
      <p:ext uri="{BB962C8B-B14F-4D97-AF65-F5344CB8AC3E}">
        <p14:creationId xmlns:p14="http://schemas.microsoft.com/office/powerpoint/2010/main" val="1101654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GA</a:t>
            </a:r>
            <a:r>
              <a:rPr kumimoji="1" lang="ja-JP" altLang="en-US" dirty="0" smtClean="0"/>
              <a:t>の仕組みの理解</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GA</a:t>
            </a:r>
            <a:r>
              <a:rPr kumimoji="1" lang="ja-JP" altLang="en-US" dirty="0" smtClean="0"/>
              <a:t>オペレータは文字列のコピー，部分文字列の交換，時折のビットの変更が関与する</a:t>
            </a:r>
            <a:endParaRPr kumimoji="1" lang="en-US" altLang="ja-JP" dirty="0" smtClean="0"/>
          </a:p>
          <a:p>
            <a:r>
              <a:rPr lang="ja-JP" altLang="en-US" dirty="0" smtClean="0"/>
              <a:t>この簡単なオペレータとメカニズムで</a:t>
            </a:r>
            <a:r>
              <a:rPr lang="en-US" altLang="ja-JP" dirty="0" smtClean="0"/>
              <a:t>potential search</a:t>
            </a:r>
            <a:r>
              <a:rPr lang="ja-JP" altLang="en-US" dirty="0" smtClean="0"/>
              <a:t>が可能である</a:t>
            </a:r>
            <a:endParaRPr lang="en-US" altLang="ja-JP" dirty="0" smtClean="0"/>
          </a:p>
          <a:p>
            <a:r>
              <a:rPr kumimoji="1" lang="en-US" altLang="ja-JP" dirty="0" smtClean="0"/>
              <a:t>GA</a:t>
            </a:r>
            <a:r>
              <a:rPr kumimoji="1" lang="ja-JP" altLang="en-US" dirty="0" smtClean="0"/>
              <a:t>のオペレータはシンプルであるが，非常に非線形で，大規模多面的で，確率的で，</a:t>
            </a:r>
            <a:r>
              <a:rPr kumimoji="1" lang="en-US" altLang="ja-JP" dirty="0" smtClean="0"/>
              <a:t>(</a:t>
            </a:r>
            <a:r>
              <a:rPr kumimoji="1" lang="ja-JP" altLang="en-US" dirty="0" smtClean="0"/>
              <a:t>複合</a:t>
            </a:r>
            <a:r>
              <a:rPr kumimoji="1" lang="en-US" altLang="ja-JP" dirty="0" smtClean="0"/>
              <a:t>or</a:t>
            </a:r>
            <a:r>
              <a:rPr kumimoji="1" lang="ja-JP" altLang="en-US" dirty="0" smtClean="0"/>
              <a:t>複雑</a:t>
            </a:r>
            <a:r>
              <a:rPr kumimoji="1" lang="en-US" altLang="ja-JP" dirty="0" smtClean="0"/>
              <a:t>)</a:t>
            </a:r>
            <a:r>
              <a:rPr kumimoji="1" lang="ja-JP" altLang="en-US" dirty="0" smtClean="0"/>
              <a:t>である</a:t>
            </a:r>
            <a:endParaRPr kumimoji="1" lang="en-US" altLang="ja-JP" dirty="0" smtClean="0"/>
          </a:p>
          <a:p>
            <a:r>
              <a:rPr lang="en-US" altLang="ja-JP" dirty="0" smtClean="0"/>
              <a:t>complex</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4</a:t>
            </a:fld>
            <a:endParaRPr kumimoji="1" lang="ja-JP" altLang="en-US"/>
          </a:p>
        </p:txBody>
      </p:sp>
    </p:spTree>
    <p:extLst>
      <p:ext uri="{BB962C8B-B14F-4D97-AF65-F5344CB8AC3E}">
        <p14:creationId xmlns:p14="http://schemas.microsoft.com/office/powerpoint/2010/main" val="46444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GA</a:t>
            </a:r>
            <a:r>
              <a:rPr lang="ja-JP" altLang="en-US" dirty="0"/>
              <a:t>の仕組みの理解</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85750" y="1159381"/>
                <a:ext cx="8229600" cy="5159951"/>
              </a:xfrm>
            </p:spPr>
            <p:txBody>
              <a:bodyPr/>
              <a:lstStyle/>
              <a:p>
                <a:endParaRPr kumimoji="1" lang="en-US" altLang="ja-JP" dirty="0" smtClean="0"/>
              </a:p>
              <a:p>
                <a:r>
                  <a:rPr lang="en-US" altLang="ja-JP" dirty="0" smtClean="0"/>
                  <a:t>String(00000)</a:t>
                </a:r>
                <a:r>
                  <a:rPr lang="ja-JP" altLang="en-US" dirty="0" smtClean="0"/>
                  <a:t>を</a:t>
                </a:r>
                <a:endParaRPr lang="en-US" altLang="ja-JP" dirty="0" smtClean="0"/>
              </a:p>
              <a:p>
                <a:pPr marL="0" indent="0">
                  <a:buNone/>
                </a:pPr>
                <a:r>
                  <a:rPr lang="ja-JP" altLang="en-US" dirty="0"/>
                  <a:t>　</a:t>
                </a:r>
                <a:r>
                  <a:rPr lang="en-US" altLang="ja-JP" dirty="0" smtClean="0"/>
                  <a:t>x=0</a:t>
                </a:r>
                <a:r>
                  <a:rPr lang="ja-JP" altLang="en-US" dirty="0" smtClean="0"/>
                  <a:t>とする</a:t>
                </a:r>
                <a:endParaRPr lang="en-US" altLang="ja-JP" dirty="0" smtClean="0"/>
              </a:p>
              <a:p>
                <a:r>
                  <a:rPr kumimoji="1" lang="en-US" altLang="ja-JP" dirty="0" smtClean="0"/>
                  <a:t>String(11111)</a:t>
                </a:r>
                <a:r>
                  <a:rPr kumimoji="1" lang="ja-JP" altLang="en-US" dirty="0" smtClean="0"/>
                  <a:t>を</a:t>
                </a:r>
                <a:endParaRPr kumimoji="1" lang="en-US" altLang="ja-JP" dirty="0" smtClean="0"/>
              </a:p>
              <a:p>
                <a:pPr marL="0" indent="0">
                  <a:buNone/>
                </a:pPr>
                <a:r>
                  <a:rPr lang="ja-JP" altLang="en-US" dirty="0" smtClean="0"/>
                  <a:t>　</a:t>
                </a:r>
                <a:r>
                  <a:rPr lang="en-US" altLang="ja-JP" dirty="0" smtClean="0"/>
                  <a:t>x=</a:t>
                </a:r>
                <a14:m>
                  <m:oMath xmlns:m="http://schemas.openxmlformats.org/officeDocument/2006/math">
                    <m:r>
                      <a:rPr lang="en-US" altLang="ja-JP" i="1" dirty="0" smtClean="0">
                        <a:latin typeface="Cambria Math" panose="02040503050406030204" pitchFamily="18" charset="0"/>
                      </a:rPr>
                      <m:t>𝜋</m:t>
                    </m:r>
                  </m:oMath>
                </a14:m>
                <a:r>
                  <a:rPr kumimoji="1" lang="ja-JP" altLang="en-US" dirty="0" smtClean="0"/>
                  <a:t>とする</a:t>
                </a:r>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85750" y="1159381"/>
                <a:ext cx="8229600" cy="5159951"/>
              </a:xfrm>
              <a:blipFill rotWithShape="0">
                <a:blip r:embed="rId2"/>
                <a:stretch>
                  <a:fillRect l="-133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5</a:t>
            </a:fld>
            <a:endParaRPr kumimoji="1" lang="ja-JP" altLang="en-US"/>
          </a:p>
        </p:txBody>
      </p:sp>
      <p:pic>
        <p:nvPicPr>
          <p:cNvPr id="5" name="図 4"/>
          <p:cNvPicPr>
            <a:picLocks noChangeAspect="1"/>
          </p:cNvPicPr>
          <p:nvPr/>
        </p:nvPicPr>
        <p:blipFill>
          <a:blip r:embed="rId3"/>
          <a:stretch>
            <a:fillRect/>
          </a:stretch>
        </p:blipFill>
        <p:spPr>
          <a:xfrm>
            <a:off x="285750" y="1017012"/>
            <a:ext cx="3059906" cy="609543"/>
          </a:xfrm>
          <a:prstGeom prst="rect">
            <a:avLst/>
          </a:prstGeom>
        </p:spPr>
      </p:pic>
      <p:pic>
        <p:nvPicPr>
          <p:cNvPr id="6" name="図 5"/>
          <p:cNvPicPr>
            <a:picLocks noChangeAspect="1"/>
          </p:cNvPicPr>
          <p:nvPr/>
        </p:nvPicPr>
        <p:blipFill>
          <a:blip r:embed="rId4"/>
          <a:stretch>
            <a:fillRect/>
          </a:stretch>
        </p:blipFill>
        <p:spPr>
          <a:xfrm>
            <a:off x="3345656" y="833438"/>
            <a:ext cx="5791200" cy="5343525"/>
          </a:xfrm>
          <a:prstGeom prst="rect">
            <a:avLst/>
          </a:prstGeom>
        </p:spPr>
      </p:pic>
    </p:spTree>
    <p:extLst>
      <p:ext uri="{BB962C8B-B14F-4D97-AF65-F5344CB8AC3E}">
        <p14:creationId xmlns:p14="http://schemas.microsoft.com/office/powerpoint/2010/main" val="3891953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GA</a:t>
            </a:r>
            <a:r>
              <a:rPr kumimoji="1" lang="ja-JP" altLang="en-US" dirty="0" smtClean="0"/>
              <a:t>の仕組みの理解</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en-US" altLang="ja-JP" dirty="0" smtClean="0"/>
                  <a:t>1</a:t>
                </a:r>
                <a:r>
                  <a:rPr lang="ja-JP" altLang="en-US" dirty="0" smtClean="0"/>
                  <a:t>世代でのスキーマの成長の下限を以下で計算できる</a:t>
                </a:r>
                <a:endParaRPr lang="en-US" altLang="ja-JP" dirty="0" smtClean="0"/>
              </a:p>
              <a:p>
                <a:endParaRPr kumimoji="1" lang="en-US" altLang="ja-JP" dirty="0"/>
              </a:p>
              <a:p>
                <a:r>
                  <a:rPr kumimoji="1" lang="en-US" altLang="ja-JP" dirty="0" smtClean="0"/>
                  <a:t>H</a:t>
                </a:r>
                <a:r>
                  <a:rPr kumimoji="1" lang="ja-JP" altLang="en-US" dirty="0" smtClean="0"/>
                  <a:t>はスキーマ，</a:t>
                </a:r>
                <a:r>
                  <a:rPr kumimoji="1" lang="ja-JP" altLang="en-US" dirty="0" err="1" smtClean="0"/>
                  <a:t>ｔ</a:t>
                </a:r>
                <a:r>
                  <a:rPr lang="ja-JP" altLang="en-US" dirty="0"/>
                  <a:t>は</a:t>
                </a:r>
                <a:r>
                  <a:rPr lang="ja-JP" altLang="en-US" dirty="0" smtClean="0"/>
                  <a:t>世代，ｆが</a:t>
                </a:r>
                <a:r>
                  <a:rPr lang="ja-JP" altLang="en-US" dirty="0"/>
                  <a:t>は</a:t>
                </a:r>
                <a:r>
                  <a:rPr lang="en-US" altLang="ja-JP" dirty="0" err="1" smtClean="0"/>
                  <a:t>itness</a:t>
                </a:r>
                <a:r>
                  <a:rPr lang="ja-JP" altLang="en-US" dirty="0" err="1" smtClean="0"/>
                  <a:t>，</a:t>
                </a:r>
                <a:r>
                  <a:rPr kumimoji="1" lang="en-US" altLang="ja-JP" dirty="0" smtClean="0"/>
                  <a:t>Pc</a:t>
                </a:r>
                <a:r>
                  <a:rPr kumimoji="1" lang="ja-JP" altLang="en-US" dirty="0" smtClean="0"/>
                  <a:t>は一点交叉する確率，</a:t>
                </a:r>
                <a:r>
                  <a:rPr kumimoji="1" lang="en-US" altLang="ja-JP" dirty="0" smtClean="0"/>
                  <a:t>δ(H)</a:t>
                </a:r>
                <a:r>
                  <a:rPr kumimoji="1" lang="ja-JP" altLang="en-US" dirty="0" smtClean="0"/>
                  <a:t>は定数の最長距離，</a:t>
                </a:r>
                <a14:m>
                  <m:oMath xmlns:m="http://schemas.openxmlformats.org/officeDocument/2006/math">
                    <m:r>
                      <a:rPr lang="en-US" altLang="ja-JP" i="1" dirty="0" smtClean="0">
                        <a:latin typeface="Cambria Math" panose="02040503050406030204" pitchFamily="18" charset="0"/>
                      </a:rPr>
                      <m:t>𝑙</m:t>
                    </m:r>
                  </m:oMath>
                </a14:m>
                <a:r>
                  <a:rPr lang="ja-JP" altLang="en-US" dirty="0" smtClean="0"/>
                  <a:t>はスキーマの長さ，</a:t>
                </a:r>
                <a:r>
                  <a:rPr lang="en-US" altLang="ja-JP" dirty="0" smtClean="0"/>
                  <a:t>Pm</a:t>
                </a:r>
                <a:r>
                  <a:rPr lang="ja-JP" altLang="en-US" dirty="0" err="1" smtClean="0"/>
                  <a:t>は交</a:t>
                </a:r>
                <a:r>
                  <a:rPr lang="ja-JP" altLang="en-US" dirty="0" smtClean="0"/>
                  <a:t>叉確率，</a:t>
                </a:r>
                <a:r>
                  <a:rPr lang="en-US" altLang="ja-JP" dirty="0" smtClean="0"/>
                  <a:t>o(H)</a:t>
                </a:r>
                <a:r>
                  <a:rPr lang="ja-JP" altLang="en-US" dirty="0" smtClean="0"/>
                  <a:t>は定数の数である</a:t>
                </a:r>
                <a:endParaRPr lang="en-US" altLang="ja-JP" dirty="0" smtClean="0"/>
              </a:p>
              <a:p>
                <a:r>
                  <a:rPr kumimoji="1" lang="ja-JP" altLang="en-US" dirty="0" smtClean="0"/>
                  <a:t>例）　</a:t>
                </a:r>
                <a:r>
                  <a:rPr kumimoji="1" lang="en-US" altLang="ja-JP" dirty="0" smtClean="0"/>
                  <a:t>H=(*10**0***) </a:t>
                </a:r>
                <a:r>
                  <a:rPr kumimoji="1" lang="ja-JP" altLang="en-US" dirty="0" smtClean="0"/>
                  <a:t>　　</a:t>
                </a:r>
                <a:r>
                  <a:rPr lang="en-US" altLang="ja-JP" dirty="0" smtClean="0"/>
                  <a:t>δ(H)=4 </a:t>
                </a:r>
                <a:r>
                  <a:rPr lang="ja-JP" altLang="en-US" dirty="0" smtClean="0"/>
                  <a:t>　</a:t>
                </a:r>
                <a14:m>
                  <m:oMath xmlns:m="http://schemas.openxmlformats.org/officeDocument/2006/math">
                    <m:r>
                      <a:rPr lang="en-US" altLang="ja-JP" i="1" dirty="0">
                        <a:latin typeface="Cambria Math" panose="02040503050406030204" pitchFamily="18" charset="0"/>
                      </a:rPr>
                      <m:t>𝑙</m:t>
                    </m:r>
                  </m:oMath>
                </a14:m>
                <a:r>
                  <a:rPr kumimoji="1" lang="en-US" altLang="ja-JP" dirty="0" smtClean="0"/>
                  <a:t>=9 </a:t>
                </a:r>
                <a:r>
                  <a:rPr kumimoji="1" lang="ja-JP" altLang="en-US" dirty="0" smtClean="0"/>
                  <a:t>　</a:t>
                </a:r>
                <a:r>
                  <a:rPr lang="en-US" altLang="ja-JP" dirty="0" smtClean="0"/>
                  <a:t>o(H)=3</a:t>
                </a:r>
              </a:p>
              <a:p>
                <a:r>
                  <a:rPr lang="ja-JP" altLang="en-US" dirty="0"/>
                  <a:t>例）　</a:t>
                </a:r>
                <a14:m>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𝐻</m:t>
                        </m:r>
                      </m:e>
                      <m:sub>
                        <m:r>
                          <a:rPr lang="en-US" altLang="ja-JP" b="0" i="1" dirty="0" smtClean="0">
                            <a:latin typeface="Cambria Math" panose="02040503050406030204" pitchFamily="18" charset="0"/>
                          </a:rPr>
                          <m:t>1</m:t>
                        </m:r>
                      </m:sub>
                    </m:sSub>
                  </m:oMath>
                </a14:m>
                <a:r>
                  <a:rPr lang="en-US" altLang="ja-JP" dirty="0" smtClean="0"/>
                  <a:t>=(10***) </a:t>
                </a:r>
                <a:r>
                  <a:rPr lang="ja-JP" altLang="en-US" dirty="0"/>
                  <a:t>　　</a:t>
                </a:r>
                <a:r>
                  <a:rPr lang="ja-JP" altLang="en-US" dirty="0" smtClean="0"/>
                  <a:t>      </a:t>
                </a:r>
                <a:r>
                  <a:rPr lang="en-US" altLang="ja-JP" dirty="0" smtClean="0"/>
                  <a:t>δ(H)=</a:t>
                </a:r>
                <a:r>
                  <a:rPr lang="en-US" altLang="ja-JP" dirty="0"/>
                  <a:t>1</a:t>
                </a:r>
                <a:r>
                  <a:rPr lang="ja-JP" altLang="en-US" dirty="0"/>
                  <a:t>　</a:t>
                </a:r>
                <a14:m>
                  <m:oMath xmlns:m="http://schemas.openxmlformats.org/officeDocument/2006/math">
                    <m:r>
                      <a:rPr lang="en-US" altLang="ja-JP" i="1" dirty="0">
                        <a:latin typeface="Cambria Math" panose="02040503050406030204" pitchFamily="18" charset="0"/>
                      </a:rPr>
                      <m:t>𝑙</m:t>
                    </m:r>
                  </m:oMath>
                </a14:m>
                <a:r>
                  <a:rPr lang="en-US" altLang="ja-JP" dirty="0" smtClean="0"/>
                  <a:t>=5 </a:t>
                </a:r>
                <a:r>
                  <a:rPr lang="ja-JP" altLang="en-US" dirty="0"/>
                  <a:t>　</a:t>
                </a:r>
                <a:r>
                  <a:rPr lang="en-US" altLang="ja-JP" dirty="0"/>
                  <a:t>o(H</a:t>
                </a:r>
                <a:r>
                  <a:rPr lang="en-US" altLang="ja-JP" dirty="0" smtClean="0"/>
                  <a:t>)=2</a:t>
                </a:r>
              </a:p>
              <a:p>
                <a:pPr marL="0" indent="0">
                  <a:buNone/>
                </a:pPr>
                <a:r>
                  <a:rPr lang="en-US" altLang="ja-JP" dirty="0"/>
                  <a:t> </a:t>
                </a:r>
                <a:r>
                  <a:rPr lang="en-US" altLang="ja-JP" dirty="0" smtClean="0"/>
                  <a:t>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𝑎𝑣𝑔</m:t>
                        </m:r>
                      </m:sub>
                    </m:sSub>
                    <m:r>
                      <a:rPr lang="en-US" altLang="ja-JP" b="0" i="1" smtClean="0">
                        <a:latin typeface="Cambria Math" panose="02040503050406030204" pitchFamily="18" charset="0"/>
                      </a:rPr>
                      <m:t>=</m:t>
                    </m:r>
                  </m:oMath>
                </a14:m>
                <a:r>
                  <a:rPr lang="en-US" altLang="ja-JP" dirty="0" smtClean="0"/>
                  <a:t>0.569  f(H)=f(10100)=0.898</a:t>
                </a:r>
                <a:endParaRPr lang="en-US" altLang="ja-JP"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333" t="-2246" r="-815"/>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6</a:t>
            </a:fld>
            <a:endParaRPr kumimoji="1" lang="ja-JP" altLang="en-US"/>
          </a:p>
        </p:txBody>
      </p:sp>
      <p:pic>
        <p:nvPicPr>
          <p:cNvPr id="5" name="図 4"/>
          <p:cNvPicPr>
            <a:picLocks noChangeAspect="1"/>
          </p:cNvPicPr>
          <p:nvPr/>
        </p:nvPicPr>
        <p:blipFill>
          <a:blip r:embed="rId3"/>
          <a:stretch>
            <a:fillRect/>
          </a:stretch>
        </p:blipFill>
        <p:spPr>
          <a:xfrm>
            <a:off x="2224087" y="1545535"/>
            <a:ext cx="4352925" cy="533400"/>
          </a:xfrm>
          <a:prstGeom prst="rect">
            <a:avLst/>
          </a:prstGeom>
        </p:spPr>
      </p:pic>
      <p:pic>
        <p:nvPicPr>
          <p:cNvPr id="6" name="図 5"/>
          <p:cNvPicPr>
            <a:picLocks noChangeAspect="1"/>
          </p:cNvPicPr>
          <p:nvPr/>
        </p:nvPicPr>
        <p:blipFill>
          <a:blip r:embed="rId4"/>
          <a:stretch>
            <a:fillRect/>
          </a:stretch>
        </p:blipFill>
        <p:spPr>
          <a:xfrm>
            <a:off x="600074" y="4836342"/>
            <a:ext cx="7600950" cy="1340621"/>
          </a:xfrm>
          <a:prstGeom prst="rect">
            <a:avLst/>
          </a:prstGeom>
        </p:spPr>
      </p:pic>
    </p:spTree>
    <p:extLst>
      <p:ext uri="{BB962C8B-B14F-4D97-AF65-F5344CB8AC3E}">
        <p14:creationId xmlns:p14="http://schemas.microsoft.com/office/powerpoint/2010/main" val="145202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GA</a:t>
            </a:r>
            <a:r>
              <a:rPr lang="ja-JP" altLang="en-US" dirty="0"/>
              <a:t>の仕組みの理解</a:t>
            </a:r>
            <a:endParaRPr kumimoji="1" lang="ja-JP" altLang="en-US" dirty="0"/>
          </a:p>
        </p:txBody>
      </p:sp>
      <p:sp>
        <p:nvSpPr>
          <p:cNvPr id="3" name="コンテンツ プレースホルダー 2"/>
          <p:cNvSpPr>
            <a:spLocks noGrp="1"/>
          </p:cNvSpPr>
          <p:nvPr>
            <p:ph idx="1"/>
          </p:nvPr>
        </p:nvSpPr>
        <p:spPr/>
        <p:txBody>
          <a:bodyPr/>
          <a:lstStyle/>
          <a:p>
            <a:r>
              <a:rPr lang="ja-JP" altLang="en-US" dirty="0"/>
              <a:t>前</a:t>
            </a:r>
            <a:r>
              <a:rPr lang="ja-JP" altLang="en-US" dirty="0" smtClean="0"/>
              <a:t>スライドの不等式から次の定理がいえる</a:t>
            </a:r>
            <a:endParaRPr lang="en-US" altLang="ja-JP" dirty="0" smtClean="0"/>
          </a:p>
          <a:p>
            <a:endParaRPr lang="en-US" altLang="ja-JP" dirty="0"/>
          </a:p>
          <a:p>
            <a:endParaRPr lang="en-US" altLang="ja-JP" dirty="0" smtClean="0"/>
          </a:p>
          <a:p>
            <a:r>
              <a:rPr lang="ja-JP" altLang="ja-JP" dirty="0"/>
              <a:t>短期、低次および平均以上のスキーマは、次の世代で指数関数的に増加する試行回数を受信する</a:t>
            </a:r>
            <a:endParaRPr kumimoji="1" lang="ja-JP" altLang="en-US" dirty="0"/>
          </a:p>
        </p:txBody>
      </p:sp>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7</a:t>
            </a:fld>
            <a:endParaRPr kumimoji="1" lang="ja-JP" altLang="en-US"/>
          </a:p>
        </p:txBody>
      </p:sp>
      <p:pic>
        <p:nvPicPr>
          <p:cNvPr id="5" name="図 4"/>
          <p:cNvPicPr>
            <a:picLocks noChangeAspect="1"/>
          </p:cNvPicPr>
          <p:nvPr/>
        </p:nvPicPr>
        <p:blipFill>
          <a:blip r:embed="rId2"/>
          <a:stretch>
            <a:fillRect/>
          </a:stretch>
        </p:blipFill>
        <p:spPr>
          <a:xfrm>
            <a:off x="285750" y="1582598"/>
            <a:ext cx="8492735" cy="577506"/>
          </a:xfrm>
          <a:prstGeom prst="rect">
            <a:avLst/>
          </a:prstGeom>
        </p:spPr>
      </p:pic>
    </p:spTree>
    <p:extLst>
      <p:ext uri="{BB962C8B-B14F-4D97-AF65-F5344CB8AC3E}">
        <p14:creationId xmlns:p14="http://schemas.microsoft.com/office/powerpoint/2010/main" val="291769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GA</a:t>
            </a:r>
            <a:r>
              <a:rPr kumimoji="1" lang="ja-JP" altLang="en-US" dirty="0" smtClean="0"/>
              <a:t>オペレータのやり取り</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適切な集団サイズを選択すること加えて，もう１つ重要な問題は選択オペレータによって起きる利用</a:t>
            </a:r>
            <a:r>
              <a:rPr kumimoji="1" lang="en-US" altLang="ja-JP" dirty="0" smtClean="0"/>
              <a:t>(</a:t>
            </a:r>
            <a:r>
              <a:rPr kumimoji="1" lang="ja-JP" altLang="en-US" dirty="0" smtClean="0"/>
              <a:t>搾取</a:t>
            </a:r>
            <a:r>
              <a:rPr kumimoji="1" lang="en-US" altLang="ja-JP" dirty="0" smtClean="0"/>
              <a:t>)</a:t>
            </a:r>
            <a:r>
              <a:rPr kumimoji="1" lang="ja-JP" altLang="en-US" dirty="0" smtClean="0"/>
              <a:t>と選ばれた組み換えおよび突然変異によって導入された探索のバランスをとることである</a:t>
            </a:r>
            <a:endParaRPr kumimoji="1" lang="en-US" altLang="ja-JP" dirty="0" smtClean="0"/>
          </a:p>
          <a:p>
            <a:r>
              <a:rPr lang="ja-JP" altLang="en-US" dirty="0" smtClean="0"/>
              <a:t>もし選択オペレータで良い解を使う圧を高くすると，</a:t>
            </a:r>
            <a:r>
              <a:rPr lang="en-US" altLang="ja-JP" dirty="0" smtClean="0"/>
              <a:t>population best</a:t>
            </a:r>
            <a:r>
              <a:rPr lang="ja-JP" altLang="en-US" dirty="0" smtClean="0"/>
              <a:t>　のコピーに多くを割り当て，集団の多様性が急速に失わる　そして準最適解に収束するかもしれない</a:t>
            </a:r>
            <a:endParaRPr lang="en-US" altLang="ja-JP" dirty="0" smtClean="0"/>
          </a:p>
          <a:p>
            <a:r>
              <a:rPr lang="ja-JP" altLang="en-US" dirty="0" smtClean="0"/>
              <a:t>少なすぎると選択オペレータはランダムサーチのように動作する</a:t>
            </a:r>
            <a:endParaRPr lang="en-US" altLang="ja-JP" dirty="0" smtClean="0"/>
          </a:p>
          <a:p>
            <a:r>
              <a:rPr lang="ja-JP" altLang="en-US" dirty="0" smtClean="0"/>
              <a:t>交叉と突然変異は親とかなり違う解を作ることができ，解の多様性を回復させる</a:t>
            </a:r>
            <a:endParaRPr lang="en-US" altLang="ja-JP" dirty="0" smtClean="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8</a:t>
            </a:fld>
            <a:endParaRPr kumimoji="1" lang="ja-JP" altLang="en-US"/>
          </a:p>
        </p:txBody>
      </p:sp>
    </p:spTree>
    <p:extLst>
      <p:ext uri="{BB962C8B-B14F-4D97-AF65-F5344CB8AC3E}">
        <p14:creationId xmlns:p14="http://schemas.microsoft.com/office/powerpoint/2010/main" val="3979298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GA</a:t>
            </a:r>
            <a:r>
              <a:rPr lang="ja-JP" altLang="en-US" dirty="0"/>
              <a:t>オペレータのやり取り</a:t>
            </a:r>
            <a:endParaRPr kumimoji="1" lang="ja-JP" altLang="en-US" dirty="0"/>
          </a:p>
        </p:txBody>
      </p:sp>
      <p:sp>
        <p:nvSpPr>
          <p:cNvPr id="3" name="コンテンツ プレースホルダー 2"/>
          <p:cNvSpPr>
            <a:spLocks noGrp="1"/>
          </p:cNvSpPr>
          <p:nvPr>
            <p:ph idx="1"/>
          </p:nvPr>
        </p:nvSpPr>
        <p:spPr>
          <a:xfrm>
            <a:off x="285750" y="3716049"/>
            <a:ext cx="8229600" cy="2460914"/>
          </a:xfrm>
        </p:spPr>
        <p:txBody>
          <a:bodyPr/>
          <a:lstStyle/>
          <a:p>
            <a:r>
              <a:rPr kumimoji="1" lang="ja-JP" altLang="en-US" dirty="0" smtClean="0"/>
              <a:t>最も良い結果を出す選択圧と交叉確率の関係</a:t>
            </a:r>
            <a:endParaRPr kumimoji="1" lang="en-US" altLang="ja-JP" dirty="0" smtClean="0"/>
          </a:p>
          <a:p>
            <a:r>
              <a:rPr kumimoji="1" lang="ja-JP" altLang="en-US" dirty="0" smtClean="0"/>
              <a:t>突然変異無し，統一された</a:t>
            </a:r>
            <a:r>
              <a:rPr lang="ja-JP" altLang="en-US" dirty="0" smtClean="0"/>
              <a:t>交叉法，トーナメント選択のサイズ</a:t>
            </a:r>
            <a:r>
              <a:rPr lang="ja-JP" altLang="en-US" dirty="0" err="1" smtClean="0"/>
              <a:t>ｓ</a:t>
            </a:r>
            <a:r>
              <a:rPr lang="ja-JP" altLang="en-US" dirty="0" smtClean="0"/>
              <a:t>，</a:t>
            </a:r>
            <a:r>
              <a:rPr lang="en-US" altLang="ja-JP" dirty="0" smtClean="0"/>
              <a:t>one-max</a:t>
            </a:r>
            <a:r>
              <a:rPr lang="ja-JP" altLang="en-US" dirty="0" smtClean="0"/>
              <a:t>問題</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9</a:t>
            </a:fld>
            <a:endParaRPr kumimoji="1" lang="ja-JP" altLang="en-US"/>
          </a:p>
        </p:txBody>
      </p:sp>
      <p:pic>
        <p:nvPicPr>
          <p:cNvPr id="5" name="図 4"/>
          <p:cNvPicPr>
            <a:picLocks noChangeAspect="1"/>
          </p:cNvPicPr>
          <p:nvPr/>
        </p:nvPicPr>
        <p:blipFill>
          <a:blip r:embed="rId2"/>
          <a:stretch>
            <a:fillRect/>
          </a:stretch>
        </p:blipFill>
        <p:spPr>
          <a:xfrm>
            <a:off x="285750" y="782349"/>
            <a:ext cx="4162425" cy="2981325"/>
          </a:xfrm>
          <a:prstGeom prst="rect">
            <a:avLst/>
          </a:prstGeom>
        </p:spPr>
      </p:pic>
      <p:pic>
        <p:nvPicPr>
          <p:cNvPr id="6" name="図 5"/>
          <p:cNvPicPr>
            <a:picLocks noChangeAspect="1"/>
          </p:cNvPicPr>
          <p:nvPr/>
        </p:nvPicPr>
        <p:blipFill>
          <a:blip r:embed="rId3"/>
          <a:stretch>
            <a:fillRect/>
          </a:stretch>
        </p:blipFill>
        <p:spPr>
          <a:xfrm>
            <a:off x="4448175" y="782349"/>
            <a:ext cx="4248150" cy="2933700"/>
          </a:xfrm>
          <a:prstGeom prst="rect">
            <a:avLst/>
          </a:prstGeom>
        </p:spPr>
      </p:pic>
    </p:spTree>
    <p:extLst>
      <p:ext uri="{BB962C8B-B14F-4D97-AF65-F5344CB8AC3E}">
        <p14:creationId xmlns:p14="http://schemas.microsoft.com/office/powerpoint/2010/main" val="131033717"/>
      </p:ext>
    </p:extLst>
  </p:cSld>
  <p:clrMapOvr>
    <a:masterClrMapping/>
  </p:clrMapOvr>
</p:sld>
</file>

<file path=ppt/theme/theme1.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Century Gothic"/>
        <a:ea typeface="Meiryo UI"/>
        <a:cs typeface=""/>
      </a:majorFont>
      <a:minorFont>
        <a:latin typeface="Century Gothic"/>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Century Gothic"/>
        <a:ea typeface="Meiryo UI"/>
        <a:cs typeface=""/>
      </a:majorFont>
      <a:minorFont>
        <a:latin typeface="Century Gothic"/>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1486</TotalTime>
  <Words>826</Words>
  <Application>Microsoft Office PowerPoint</Application>
  <PresentationFormat>画面に合わせる (4:3)</PresentationFormat>
  <Paragraphs>110</Paragraphs>
  <Slides>17</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17</vt:i4>
      </vt:variant>
    </vt:vector>
  </HeadingPairs>
  <TitlesOfParts>
    <vt:vector size="26" baseType="lpstr">
      <vt:lpstr>Meiryo UI</vt:lpstr>
      <vt:lpstr>ＭＳ Ｐゴシック</vt:lpstr>
      <vt:lpstr>游ゴシック</vt:lpstr>
      <vt:lpstr>Arial</vt:lpstr>
      <vt:lpstr>Calibri</vt:lpstr>
      <vt:lpstr>Cambria Math</vt:lpstr>
      <vt:lpstr>Century Gothic</vt:lpstr>
      <vt:lpstr>1_Office テーマ</vt:lpstr>
      <vt:lpstr>2_Office テーマ</vt:lpstr>
      <vt:lpstr>Multi-Objective Optimization using Evolutionary Algorithms p91-106</vt:lpstr>
      <vt:lpstr>基本的な相違点</vt:lpstr>
      <vt:lpstr>基本的な相違点</vt:lpstr>
      <vt:lpstr>GAの仕組みの理解</vt:lpstr>
      <vt:lpstr>GAの仕組みの理解</vt:lpstr>
      <vt:lpstr>GAの仕組みの理解</vt:lpstr>
      <vt:lpstr>GAの仕組みの理解</vt:lpstr>
      <vt:lpstr>GAオペレータのやり取り</vt:lpstr>
      <vt:lpstr>GAオペレータのやり取り</vt:lpstr>
      <vt:lpstr>バイナリアルファベットを使用する理由</vt:lpstr>
      <vt:lpstr>その他のGA</vt:lpstr>
      <vt:lpstr>CHC</vt:lpstr>
      <vt:lpstr>Genetic Implementor</vt:lpstr>
      <vt:lpstr>PowerPoint プレゼンテーション</vt:lpstr>
      <vt:lpstr>集団サイズの意義・有意差</vt:lpstr>
      <vt:lpstr>集団サイズの意義・有意差</vt:lpstr>
      <vt:lpstr>集団サイズの意義・有意差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進化計算によるボンディングアームの制御最適化に関する研究</dc:title>
  <dc:creator>Hiroyuki Sato</dc:creator>
  <cp:lastModifiedBy>tomtk</cp:lastModifiedBy>
  <cp:revision>134</cp:revision>
  <cp:lastPrinted>2017-11-16T04:55:43Z</cp:lastPrinted>
  <dcterms:created xsi:type="dcterms:W3CDTF">2017-06-14T02:15:17Z</dcterms:created>
  <dcterms:modified xsi:type="dcterms:W3CDTF">2017-12-14T11:05:20Z</dcterms:modified>
</cp:coreProperties>
</file>