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16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68C5C-7E3F-4EB3-BAE8-6A89A932900E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CD836-9BB1-4A4A-958D-F1D814276A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12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084D1-F67F-4712-B554-81A25909AE42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14B9-9E9A-49D9-BAAE-CF66FA091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2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89BB-F70E-4F72-963D-D8D6CDFF7DC4}" type="datetime1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915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D6C1-F722-46F2-8C25-EFEE08C3884B}" type="datetime1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7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3475-C24D-4861-A107-4569F4FBE391}" type="datetime1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33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C408-6507-4553-8D8E-0AFEFBE42FC6}" type="datetime1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14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95EC-DF83-4D2C-9514-DA7D346BFA0B}" type="datetime1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30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49F0-6B78-4322-AD3A-93409307DC32}" type="datetime1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90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99F6-DE93-441D-A774-6744D3524DFC}" type="datetime1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9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98AA-EB06-4E16-9CD9-D7231A346E2C}" type="datetime1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51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4AAD-DFD3-41A9-BD92-FFB57164D68A}" type="datetime1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17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E4E-E3A1-453F-8693-28B2F1748E37}" type="datetime1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19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4A25-2290-431C-9BE9-CBE77CDFCCB0}" type="datetime1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25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CAA7-69A2-4231-A0B5-CBE1AE5FF643}" type="datetime1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360C-6BFD-4F60-9C50-B60529884A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2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8.6.2-8.7.1</a:t>
            </a:r>
            <a:b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Searching for Preferred Solutions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790723"/>
            <a:ext cx="9144000" cy="237784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Multi Objective Optimization using Evolutionary Algorithms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2018/1/12(</a:t>
            </a:r>
            <a:r>
              <a:rPr lang="ja-JP" altLang="en-US" dirty="0" smtClean="0"/>
              <a:t>金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佐藤</a:t>
            </a:r>
            <a:r>
              <a:rPr lang="ja-JP" altLang="en-US" dirty="0" smtClean="0"/>
              <a:t>研輪読</a:t>
            </a:r>
            <a:endParaRPr lang="en-US" altLang="ja-JP" dirty="0" smtClean="0"/>
          </a:p>
          <a:p>
            <a:r>
              <a:rPr lang="ja-JP" altLang="en-US" dirty="0" smtClean="0"/>
              <a:t>岩瀬 拓哉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39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99573" y="30480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	Optimization-Level Techniques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9573" y="812802"/>
            <a:ext cx="822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Biased Sharing Approach(3/4)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373" y="1510191"/>
            <a:ext cx="7014601" cy="5240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99573" y="1336021"/>
                <a:ext cx="7057570" cy="54145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 smtClean="0"/>
                  <a:t>テスト問題：</a:t>
                </a:r>
                <a:r>
                  <a:rPr lang="en-US" altLang="ja-JP" sz="2400" dirty="0"/>
                  <a:t>SCH1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個体サイズ：</a:t>
                </a:r>
                <a:r>
                  <a:rPr lang="en-US" altLang="ja-JP" sz="2400" dirty="0" smtClean="0"/>
                  <a:t>100  </a:t>
                </a:r>
                <a:r>
                  <a:rPr lang="ja-JP" altLang="en-US" sz="2400" dirty="0" smtClean="0"/>
                  <a:t>世代数：</a:t>
                </a:r>
                <a:r>
                  <a:rPr lang="en-US" altLang="ja-JP" sz="2400" dirty="0" smtClean="0"/>
                  <a:t>500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/>
                  <a:t>交叉率：</a:t>
                </a:r>
                <a:r>
                  <a:rPr lang="en-US" altLang="ja-JP" sz="2400" dirty="0" smtClean="0"/>
                  <a:t>0.9    </a:t>
                </a:r>
                <a:r>
                  <a:rPr lang="ja-JP" altLang="en-US" sz="2400" dirty="0" smtClean="0"/>
                  <a:t>突然</a:t>
                </a:r>
                <a:r>
                  <a:rPr lang="ja-JP" altLang="en-US" sz="2400" dirty="0"/>
                  <a:t>変異率：</a:t>
                </a:r>
                <a:r>
                  <a:rPr lang="en-US" altLang="ja-JP" sz="2400" dirty="0" smtClean="0"/>
                  <a:t>1/n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=30,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=500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en-US" altLang="ja-JP" sz="24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</m:oMath>
                </a14:m>
                <a:r>
                  <a:rPr kumimoji="1" lang="en-US" altLang="ja-JP" sz="2000" b="1" dirty="0" smtClean="0">
                    <a:solidFill>
                      <a:srgbClr val="FF0000"/>
                    </a:solidFill>
                  </a:rPr>
                  <a:t>     0.2</a:t>
                </a:r>
                <a:r>
                  <a:rPr kumimoji="1" lang="ja-JP" altLang="en-US" sz="2000" b="1" dirty="0" smtClean="0">
                    <a:solidFill>
                      <a:srgbClr val="FF0000"/>
                    </a:solidFill>
                  </a:rPr>
                  <a:t>間隔で解が存在する</a:t>
                </a:r>
                <a:endParaRPr kumimoji="1" lang="en-US" altLang="ja-JP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sz="1050" i="1" dirty="0" smtClean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=0.1, 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=0.9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場合</m:t>
                    </m:r>
                  </m:oMath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の解</m:t>
                    </m:r>
                  </m:oMath>
                </a14:m>
                <a:r>
                  <a:rPr kumimoji="1" lang="ja-JP" altLang="en-US" sz="2400" dirty="0" smtClean="0"/>
                  <a:t>が最も多い</a:t>
                </a:r>
                <a:endParaRPr kumimoji="1" lang="en-US" altLang="ja-JP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 dirty="0">
                          <a:latin typeface="Cambria Math" panose="02040503050406030204" pitchFamily="18" charset="0"/>
                        </a:rPr>
                        <m:t>単目的問題</m:t>
                      </m:r>
                      <m:r>
                        <a:rPr lang="ja-JP" altLang="en-US" sz="2400" i="1" dirty="0" smtClean="0">
                          <a:latin typeface="Cambria Math" panose="02040503050406030204" pitchFamily="18" charset="0"/>
                        </a:rPr>
                        <m:t>を最小化</m:t>
                      </m:r>
                      <m:r>
                        <a:rPr lang="ja-JP" altLang="en-US" sz="2400" i="1" dirty="0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dirty="0" smtClean="0"/>
              </a:p>
              <a:p>
                <a:pP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kumimoji="1" lang="ja-JP" altLang="en-US" sz="2400" dirty="0" smtClean="0"/>
                  <a:t>の場合</a:t>
                </a:r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2400" dirty="0" smtClean="0"/>
                  <a:t>に解が密集</a:t>
                </a:r>
                <a:endParaRPr kumimoji="1" lang="en-US" altLang="ja-JP" sz="2400" dirty="0" smtClean="0"/>
              </a:p>
              <a:p>
                <a:pP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の場合</a:t>
                </a:r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kumimoji="1" lang="ja-JP" altLang="en-US" sz="2400" dirty="0" smtClean="0"/>
                  <a:t>一様に解が分布</a:t>
                </a:r>
                <a:endParaRPr kumimoji="1" lang="en-US" altLang="ja-JP" sz="2400" dirty="0" smtClean="0"/>
              </a:p>
              <a:p>
                <a:pPr marL="0" indent="0">
                  <a:buNone/>
                </a:pP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73" y="1336021"/>
                <a:ext cx="7057570" cy="5414535"/>
              </a:xfrm>
              <a:blipFill>
                <a:blip r:embed="rId3"/>
                <a:stretch>
                  <a:fillRect l="-1383" t="-18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10</a:t>
            </a:fld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6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99573" y="30480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	Optimization-Level Techniques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71" y="1016001"/>
            <a:ext cx="11208515" cy="5844309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9573" y="827317"/>
            <a:ext cx="822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Biased Sharing Approach(4/4)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11</a:t>
            </a:fld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16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9573" y="1012829"/>
            <a:ext cx="10515600" cy="1091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特定</a:t>
            </a:r>
            <a:r>
              <a:rPr lang="ja-JP" altLang="en-US" sz="2400" dirty="0" smtClean="0"/>
              <a:t>の目的に沿った解の分布を発見することはできる．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パレート最適領域の任意の部分にフォーカスを当てた解は発見できない．</a:t>
            </a:r>
            <a:endParaRPr kumimoji="1" lang="ja-JP" altLang="en-US" sz="2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99573" y="30480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	Optimization-Level Techniques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573" y="2032005"/>
            <a:ext cx="1041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Guided Domination Approach [</a:t>
            </a:r>
            <a:r>
              <a:rPr lang="en-US" altLang="ja-JP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Branke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al., </a:t>
            </a:r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2000] (1/5) 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 txBox="1">
                <a:spLocks/>
              </p:cNvSpPr>
              <p:nvPr/>
            </p:nvSpPr>
            <p:spPr>
              <a:xfrm>
                <a:off x="199573" y="2721389"/>
                <a:ext cx="10515600" cy="39261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  (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=1,2,…,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2400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目的関数の</m:t>
                    </m:r>
                  </m:oMath>
                </a14:m>
                <a:r>
                  <a:rPr lang="ja-JP" altLang="en-US" sz="2400" dirty="0" smtClean="0"/>
                  <a:t>損失量に対する</a:t>
                </a:r>
                <a:r>
                  <a:rPr lang="en-US" altLang="ja-JP" sz="2400" dirty="0" smtClean="0"/>
                  <a:t>j</a:t>
                </a:r>
                <a:r>
                  <a:rPr lang="ja-JP" altLang="en-US" sz="2400" dirty="0" smtClean="0"/>
                  <a:t>目的関数の利得量</a:t>
                </a:r>
                <a:r>
                  <a:rPr lang="en-US" altLang="ja-JP" sz="2400" dirty="0" smtClean="0"/>
                  <a:t>(?)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sz="2400" u="sng" dirty="0" smtClean="0"/>
                  <a:t>M=2</a:t>
                </a:r>
                <a:r>
                  <a:rPr lang="ja-JP" altLang="en-US" sz="2400" u="sng" dirty="0" smtClean="0"/>
                  <a:t>の場合</a:t>
                </a:r>
                <a:r>
                  <a:rPr lang="en-US" altLang="ja-JP" sz="2400" u="sng" dirty="0" smtClean="0"/>
                  <a:t>(2</a:t>
                </a:r>
                <a:r>
                  <a:rPr lang="ja-JP" altLang="en-US" sz="2400" u="sng" dirty="0" smtClean="0"/>
                  <a:t>目的関数</a:t>
                </a:r>
                <a:r>
                  <a:rPr lang="en-US" altLang="ja-JP" sz="2400" u="sng" dirty="0" smtClean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73" y="2721389"/>
                <a:ext cx="10515600" cy="3926154"/>
              </a:xfrm>
              <a:prstGeom prst="rect">
                <a:avLst/>
              </a:prstGeo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12</a:t>
            </a:fld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40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99573" y="30480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	Optimization-Level Techniques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573" y="885378"/>
            <a:ext cx="1041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Guided Domination Approach [</a:t>
            </a:r>
            <a:r>
              <a:rPr lang="en-US" altLang="ja-JP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Branke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al., </a:t>
            </a:r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2000] (2/5) 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 txBox="1">
                <a:spLocks/>
              </p:cNvSpPr>
              <p:nvPr/>
            </p:nvSpPr>
            <p:spPr>
              <a:xfrm>
                <a:off x="199573" y="1763446"/>
                <a:ext cx="10515600" cy="39261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が</m:t>
                      </m:r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を支配している，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かつ</m:t>
                      </m:r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=1,2,…,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altLang="ja-JP" sz="2400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sz="2400" dirty="0" smtClean="0"/>
              </a:p>
            </p:txBody>
          </p:sp>
        </mc:Choice>
        <mc:Fallback xmlns="">
          <p:sp>
            <p:nvSpPr>
              <p:cNvPr id="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73" y="1763446"/>
                <a:ext cx="10515600" cy="3926154"/>
              </a:xfrm>
              <a:prstGeom prst="rect">
                <a:avLst/>
              </a:prstGeom>
              <a:blipFill>
                <a:blip r:embed="rId2"/>
                <a:stretch>
                  <a:fillRect t="-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55" y="2423399"/>
            <a:ext cx="9712988" cy="443460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911771" y="3357191"/>
            <a:ext cx="2278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支配領域が拡大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13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5186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99573" y="30480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	Optimization-Level Techniques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573" y="885378"/>
            <a:ext cx="1041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Guided Domination Approach [</a:t>
            </a:r>
            <a:r>
              <a:rPr lang="en-US" altLang="ja-JP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Branke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al., </a:t>
            </a:r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2000] (3/5) 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58" y="1857827"/>
            <a:ext cx="6953313" cy="478886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99573" y="1553029"/>
            <a:ext cx="6186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sz="2400" dirty="0" smtClean="0"/>
              <a:t>パレート最適領域の中間部分に分布する解が支配されるようになる（探索可能）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➡適切な</a:t>
            </a:r>
            <a:r>
              <a:rPr kumimoji="1" lang="en-US" altLang="ja-JP" sz="2400" dirty="0" smtClean="0"/>
              <a:t>a</a:t>
            </a:r>
            <a:r>
              <a:rPr kumimoji="1" lang="ja-JP" altLang="en-US" sz="2400" dirty="0" smtClean="0"/>
              <a:t>を選択する必要あり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 smtClean="0"/>
              <a:t>バイアス探索はパレートフロントの特定の領域に偏って探索</a:t>
            </a:r>
            <a:endParaRPr lang="en-US" altLang="ja-JP" sz="2400" dirty="0" smtClean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14</a:t>
            </a:fld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11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99573" y="30480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	Optimization-Level Techniques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573" y="885378"/>
            <a:ext cx="1041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Guided Domination Approach [</a:t>
            </a:r>
            <a:r>
              <a:rPr lang="en-US" altLang="ja-JP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Branke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al., </a:t>
            </a:r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2000] (4/5) 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757" y="1380340"/>
            <a:ext cx="9062586" cy="5433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99573" y="1510193"/>
                <a:ext cx="7057570" cy="49051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/>
                  <a:t>テスト問題：</a:t>
                </a:r>
                <a:r>
                  <a:rPr lang="en-US" altLang="ja-JP" sz="2400" dirty="0"/>
                  <a:t>SCH1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個体サイズ：</a:t>
                </a:r>
                <a:r>
                  <a:rPr lang="en-US" altLang="ja-JP" sz="2400" dirty="0"/>
                  <a:t>100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世代数：</a:t>
                </a:r>
                <a:r>
                  <a:rPr lang="en-US" altLang="ja-JP" sz="2400" dirty="0"/>
                  <a:t>500   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交叉率：</a:t>
                </a:r>
                <a:r>
                  <a:rPr lang="en-US" altLang="ja-JP" sz="2400" dirty="0"/>
                  <a:t>0.9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突然変異率：</a:t>
                </a:r>
                <a:r>
                  <a:rPr lang="en-US" altLang="ja-JP" sz="2400" dirty="0" smtClean="0"/>
                  <a:t>1/n</a:t>
                </a:r>
              </a:p>
              <a:p>
                <a:pPr marL="0" indent="0">
                  <a:buNone/>
                </a:pPr>
                <a:endParaRPr lang="en-US" altLang="ja-JP" sz="2400" b="1" i="1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ja-JP" sz="2400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ja-JP" sz="2400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ja-JP" altLang="en-US" sz="2400" dirty="0" smtClean="0">
                    <a:solidFill>
                      <a:schemeClr val="accent2"/>
                    </a:solidFill>
                  </a:rPr>
                  <a:t>の場合</a:t>
                </a:r>
                <a:endParaRPr lang="en-US" altLang="ja-JP" sz="2400" dirty="0" smtClean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中央</a:t>
                </a:r>
                <a:r>
                  <a:rPr lang="ja-JP" altLang="en-US" sz="2400" dirty="0" smtClean="0"/>
                  <a:t>に解が密集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ja-JP" altLang="en-US" sz="2400" dirty="0">
                    <a:solidFill>
                      <a:schemeClr val="accent2"/>
                    </a:solidFill>
                  </a:rPr>
                  <a:t>の</a:t>
                </a:r>
                <a:r>
                  <a:rPr lang="ja-JP" altLang="en-US" sz="2400" dirty="0" smtClean="0">
                    <a:solidFill>
                      <a:schemeClr val="accent2"/>
                    </a:solidFill>
                  </a:rPr>
                  <a:t>場合</a:t>
                </a:r>
                <a:endParaRPr kumimoji="1" lang="en-US" altLang="ja-JP" sz="2400" b="0" i="0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上部に解が密集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73" y="1510193"/>
                <a:ext cx="7057570" cy="4905122"/>
              </a:xfrm>
              <a:blipFill>
                <a:blip r:embed="rId3"/>
                <a:stretch>
                  <a:fillRect l="-1383" t="-1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15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5715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99573" y="30480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	Optimization-Level Techniques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573" y="885378"/>
            <a:ext cx="1041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Guided Domination Approach [</a:t>
            </a:r>
            <a:r>
              <a:rPr lang="en-US" altLang="ja-JP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Branke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al., </a:t>
            </a:r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2000] (5/5) 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96" y="1640115"/>
            <a:ext cx="8958164" cy="5217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99573" y="1626309"/>
                <a:ext cx="7057570" cy="45277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 smtClean="0"/>
                  <a:t>テスト問題：</a:t>
                </a:r>
                <a:r>
                  <a:rPr lang="en-US" altLang="ja-JP" sz="2400" dirty="0"/>
                  <a:t>SCH1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個体サイズ：</a:t>
                </a:r>
                <a:r>
                  <a:rPr lang="en-US" altLang="ja-JP" sz="2400" dirty="0"/>
                  <a:t>100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世代数：</a:t>
                </a:r>
                <a:r>
                  <a:rPr lang="en-US" altLang="ja-JP" sz="2400" dirty="0"/>
                  <a:t>500   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交叉率：</a:t>
                </a:r>
                <a:r>
                  <a:rPr lang="en-US" altLang="ja-JP" sz="2400" dirty="0"/>
                  <a:t>0.9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突然変異率：</a:t>
                </a:r>
                <a:r>
                  <a:rPr lang="en-US" altLang="ja-JP" sz="2400" dirty="0" smtClean="0"/>
                  <a:t>1/n</a:t>
                </a:r>
              </a:p>
              <a:p>
                <a:pPr marL="0" indent="0">
                  <a:buNone/>
                </a:pPr>
                <a:endParaRPr lang="en-US" altLang="ja-JP" sz="2400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0.5,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ja-JP" altLang="en-US" sz="2400" dirty="0">
                    <a:solidFill>
                      <a:schemeClr val="accent2"/>
                    </a:solidFill>
                  </a:rPr>
                  <a:t>の</a:t>
                </a:r>
                <a:r>
                  <a:rPr lang="ja-JP" altLang="en-US" sz="2400" dirty="0" smtClean="0">
                    <a:solidFill>
                      <a:schemeClr val="accent2"/>
                    </a:solidFill>
                  </a:rPr>
                  <a:t>場合</a:t>
                </a:r>
                <a:endParaRPr kumimoji="1" lang="en-US" altLang="ja-JP" sz="2400" b="0" i="0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上部に解が密集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73" y="1626309"/>
                <a:ext cx="7057570" cy="4527750"/>
              </a:xfrm>
              <a:blipFill>
                <a:blip r:embed="rId3"/>
                <a:stretch>
                  <a:fillRect l="-1383" t="-21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16</a:t>
            </a:fld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55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0,                 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が</m:t>
                    </m:r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 smtClean="0"/>
                  <a:t>支配してい</a:t>
                </a:r>
                <a:r>
                  <a:rPr lang="ja-JP" altLang="en-US" sz="2400" dirty="0" smtClean="0"/>
                  <a:t>る場合，</a:t>
                </a:r>
                <a:endParaRPr kumimoji="1" lang="en-US" altLang="ja-JP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nary>
                    </m:oMath>
                  </m:oMathPara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また，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sz="2400" dirty="0" smtClean="0"/>
                  <a:t>のときに全ての目的を考慮すると</a:t>
                </a:r>
                <a:endParaRPr kumimoji="1" lang="en-US" altLang="ja-JP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で書き換えられる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7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/>
          <p:cNvSpPr txBox="1">
            <a:spLocks/>
          </p:cNvSpPr>
          <p:nvPr/>
        </p:nvSpPr>
        <p:spPr>
          <a:xfrm>
            <a:off x="199573" y="30480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	Optimization-Level Techniques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9573" y="885378"/>
            <a:ext cx="1041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Weighted Domination Approach [</a:t>
            </a:r>
            <a:r>
              <a:rPr lang="en-US" altLang="ja-JP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Parmee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al., 2000]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17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8481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e>
                        </m:d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nary>
                  </m:oMath>
                </a14:m>
                <a:r>
                  <a:rPr kumimoji="1" lang="en-US" altLang="ja-JP" sz="2400" dirty="0" smtClean="0"/>
                  <a:t>    (</a:t>
                </a:r>
                <a:r>
                  <a:rPr kumimoji="1" lang="ja-JP" altLang="en-US" sz="2400" dirty="0" smtClean="0"/>
                  <a:t>ただし，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kumimoji="1" lang="ja-JP" altLang="en-US" sz="2400" dirty="0" smtClean="0"/>
                  <a:t>で重みの総和は</a:t>
                </a:r>
                <a:r>
                  <a:rPr kumimoji="1" lang="en-US" altLang="ja-JP" sz="2400" dirty="0" smtClean="0"/>
                  <a:t>1)</a:t>
                </a:r>
              </a:p>
              <a:p>
                <a:pPr marL="0" indent="0">
                  <a:buNone/>
                </a:pP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𝑑𝑜𝑚𝑖𝑛𝑎𝑛𝑐𝑒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sz="2400" i="1" dirty="0" smtClean="0">
                    <a:latin typeface="Cambria Math" panose="02040503050406030204" pitchFamily="18" charset="0"/>
                  </a:rPr>
                  <a:t>用いた場合，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e>
                      </m:nary>
                    </m:oMath>
                  </m:oMathPara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で書き換えられる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22" t="-141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/>
          <p:cNvSpPr txBox="1">
            <a:spLocks/>
          </p:cNvSpPr>
          <p:nvPr/>
        </p:nvSpPr>
        <p:spPr>
          <a:xfrm>
            <a:off x="199573" y="30480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	Optimization-Level Techniques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9573" y="885378"/>
            <a:ext cx="1041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Weighted Domination Approach [</a:t>
            </a:r>
            <a:r>
              <a:rPr lang="en-US" altLang="ja-JP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Parmee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al., 2000]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18</a:t>
            </a:fld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95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99573" y="30480"/>
            <a:ext cx="11402814" cy="129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8.7	Exploiting Multi-Objective Evolutionary Optimization</a:t>
            </a:r>
            <a:endParaRPr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74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30480"/>
            <a:ext cx="11963399" cy="838835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Searching for Preferred Solutions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82057"/>
            <a:ext cx="10515600" cy="45949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ここ数年の多目的最適化アルゴリズムに関する研究は</a:t>
            </a:r>
            <a:r>
              <a:rPr lang="ja-JP" altLang="en-US" dirty="0" smtClean="0"/>
              <a:t>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多様</a:t>
            </a:r>
            <a:r>
              <a:rPr lang="ja-JP" altLang="en-US" dirty="0"/>
              <a:t>かつ複数のパレート最適解の探索が可能であること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詳しく</a:t>
            </a:r>
            <a:r>
              <a:rPr lang="ja-JP" altLang="en-US" dirty="0"/>
              <a:t>説明した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Post-Optimal Techniques</a:t>
            </a:r>
          </a:p>
          <a:p>
            <a:pPr>
              <a:buFont typeface="Wingdings" panose="05000000000000000000" pitchFamily="2" charset="2"/>
              <a:buChar char="p"/>
            </a:pPr>
            <a:endParaRPr kumimoji="1" lang="en-US" altLang="ja-JP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Optimization-Level Techniques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2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2894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99573" y="30480"/>
            <a:ext cx="10515600" cy="838835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8.6.1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Post-Optimal Techniques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5143" y="98697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Compromise Programming Approach [Yu, and </a:t>
            </a:r>
            <a:r>
              <a:rPr kumimoji="1" lang="en-US" altLang="ja-JP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Zeleny</a:t>
            </a:r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1973]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73" y="1543711"/>
            <a:ext cx="5641372" cy="4915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45143" y="1825625"/>
                <a:ext cx="653142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𝑚𝑒𝑡𝑟𝑖𝑐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:endParaRPr kumimoji="1" lang="en-US" altLang="ja-JP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𝑇𝑐h𝑒𝑏𝑦𝑐h𝑒𝑓𝑓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𝑚𝑒𝑡𝑟𝑖𝑐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0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 smtClean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点</a:t>
                </a:r>
                <a:r>
                  <a:rPr lang="en-US" altLang="ja-JP" sz="2400" dirty="0" smtClean="0"/>
                  <a:t>z</a:t>
                </a:r>
                <a:r>
                  <a:rPr lang="ja-JP" altLang="en-US" sz="2400" dirty="0" smtClean="0"/>
                  <a:t>からユークリッド距離が最も近い解を選択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43" y="1825625"/>
                <a:ext cx="6531428" cy="4351338"/>
              </a:xfrm>
              <a:blipFill>
                <a:blip r:embed="rId3"/>
                <a:stretch>
                  <a:fillRect l="-1494" t="-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9782629" y="5876185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:z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3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4535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99573" y="30480"/>
            <a:ext cx="10515600" cy="838835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8.6.1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Post-Optimal Techniques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2772" y="986971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Marginal Rate of Substitution(MRS)</a:t>
            </a:r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en-US" altLang="ja-JP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Miettinen</a:t>
            </a:r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1999</a:t>
            </a:r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b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限界代替率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142" y="1825625"/>
            <a:ext cx="6123858" cy="4812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コンテンツ プレースホルダー 7"/>
              <p:cNvSpPr>
                <a:spLocks noGrp="1"/>
              </p:cNvSpPr>
              <p:nvPr>
                <p:ph idx="1"/>
              </p:nvPr>
            </p:nvSpPr>
            <p:spPr>
              <a:xfrm>
                <a:off x="402772" y="2086882"/>
                <a:ext cx="5562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 dirty="0" smtClean="0"/>
                  <a:t>他の目的関数を削除して一つの目的関数に着目する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𝑀𝑅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隣り合う解同士のマージンを算出し，値が一番大きい解を選択</a:t>
                </a:r>
                <a:endParaRPr kumimoji="1" lang="en-US" altLang="ja-JP" sz="2400" dirty="0" smtClean="0"/>
              </a:p>
            </p:txBody>
          </p:sp>
        </mc:Choice>
        <mc:Fallback>
          <p:sp>
            <p:nvSpPr>
              <p:cNvPr id="8" name="コンテンツ プレースホルダー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772" y="2086882"/>
                <a:ext cx="5562600" cy="4351338"/>
              </a:xfrm>
              <a:blipFill>
                <a:blip r:embed="rId3"/>
                <a:stretch>
                  <a:fillRect l="-1643" t="-16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4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205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99573" y="30480"/>
            <a:ext cx="10515600" cy="838835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8.6.1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Post-Optimal Techniques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9573" y="986971"/>
            <a:ext cx="861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Pseudo-Weight Vector Approach 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86" y="1510191"/>
            <a:ext cx="6629529" cy="478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7"/>
              <p:cNvSpPr>
                <a:spLocks noGrp="1"/>
              </p:cNvSpPr>
              <p:nvPr>
                <p:ph idx="1"/>
              </p:nvPr>
            </p:nvSpPr>
            <p:spPr>
              <a:xfrm>
                <a:off x="199573" y="1825625"/>
                <a:ext cx="679631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</m:sSub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</m:sSub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type m:val="lin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p>
                                      </m:sSub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p>
                                      </m:sSub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各目的関数の最大値と最小値を</a:t>
                </a:r>
                <a:r>
                  <a:rPr lang="en-US" altLang="ja-JP" sz="2400" dirty="0" smtClean="0"/>
                  <a:t>1</a:t>
                </a:r>
                <a:r>
                  <a:rPr lang="ja-JP" altLang="en-US" sz="2400" dirty="0" smtClean="0"/>
                  <a:t>と</a:t>
                </a:r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とする．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（右図は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=10%,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=90%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 smtClean="0"/>
                  <a:t>重み</a:t>
                </a:r>
                <a:r>
                  <a:rPr lang="ja-JP" altLang="en-US" sz="2400" dirty="0" smtClean="0"/>
                  <a:t>を持つ解）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コンテンツ プレースホルダー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73" y="1825625"/>
                <a:ext cx="6796313" cy="4351338"/>
              </a:xfrm>
              <a:blipFill>
                <a:blip r:embed="rId3"/>
                <a:stretch>
                  <a:fillRect l="-1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5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0607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99573" y="30480"/>
            <a:ext cx="10515600" cy="838835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Optimization-Level Techniques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9573" y="986971"/>
            <a:ext cx="864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目的に合わせて重みベクトルを算出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99573" y="2438399"/>
            <a:ext cx="8799286" cy="3724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探索時間の削減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非支配解から最良解を取得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局所的領域を探索することで得られる解の密度が高くなるため，精度が良くなる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6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3183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99573" y="30480"/>
            <a:ext cx="10515600" cy="838835"/>
          </a:xfrm>
        </p:spPr>
        <p:txBody>
          <a:bodyPr>
            <a:norm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Optimization-Level Techniques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9573" y="986971"/>
            <a:ext cx="901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Utility Functions [Keeney and </a:t>
            </a:r>
            <a:r>
              <a:rPr kumimoji="1" lang="en-US" altLang="ja-JP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Raiffa</a:t>
            </a:r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1976]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99573" y="2017484"/>
            <a:ext cx="10932884" cy="372404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多目的を単目的に減少させ，ユーティリティ関数を最大化させる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ユーティリティ</a:t>
            </a:r>
            <a:r>
              <a:rPr lang="ja-JP" altLang="en-US" dirty="0" smtClean="0"/>
              <a:t>関数は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/>
              <a:t>問題に依存しやすい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/>
              <a:t>ユーザーの主観が高い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 これを用いればユーティリティ関数を最大化する解を得ることができる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7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8716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0190"/>
                <a:ext cx="10515600" cy="53478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一般的なユークリッド距離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ja-JP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kumimoji="1" lang="en-US" altLang="ja-JP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ja-JP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kumimoji="1" lang="en-US" altLang="ja-JP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𝑚𝑎𝑥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ja-JP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𝑚𝑖𝑛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kumimoji="1" lang="en-US" altLang="ja-JP" sz="2400" i="1" dirty="0" smtClean="0">
                    <a:latin typeface="Cambria Math" panose="02040503050406030204" pitchFamily="18" charset="0"/>
                  </a:rPr>
                  <a:t>  </a:t>
                </a:r>
                <a:r>
                  <a:rPr kumimoji="1" lang="ja-JP" altLang="en-US" sz="2400" i="1" dirty="0" smtClean="0">
                    <a:latin typeface="Cambria Math" panose="02040503050406030204" pitchFamily="18" charset="0"/>
                  </a:rPr>
                  <a:t>重みの総和は</a:t>
                </a:r>
                <a:r>
                  <a:rPr kumimoji="1" lang="en-US" altLang="ja-JP" sz="2400" i="1" dirty="0" smtClean="0">
                    <a:latin typeface="Cambria Math" panose="02040503050406030204" pitchFamily="18" charset="0"/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altLang="ja-JP" sz="2400" dirty="0" smtClean="0"/>
                  <a:t>Convex Pareto-optimal region: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func>
                      </m:den>
                    </m:f>
                  </m:oMath>
                </a14:m>
                <a:r>
                  <a:rPr kumimoji="1" lang="en-US" altLang="ja-JP" sz="2400" dirty="0" smtClean="0"/>
                  <a:t> 	</a:t>
                </a:r>
              </a:p>
              <a:p>
                <a:pPr marL="0" indent="0">
                  <a:buNone/>
                </a:pPr>
                <a:r>
                  <a:rPr lang="en-US" altLang="ja-JP" sz="2400" dirty="0" smtClean="0"/>
                  <a:t>Nonconvex Pareto-optimal region: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ja-JP" sz="2400" dirty="0" smtClean="0"/>
              </a:p>
              <a:p>
                <a:pPr marL="0" indent="0">
                  <a:buNone/>
                </a:pPr>
                <a:endParaRPr kumimoji="1" lang="en-US" altLang="ja-JP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 dirty="0">
                          <a:latin typeface="Cambria Math" panose="02040503050406030204" pitchFamily="18" charset="0"/>
                        </a:rPr>
                        <m:t>重みを考慮した</m:t>
                      </m:r>
                      <m:r>
                        <a:rPr lang="ja-JP" altLang="en-US" sz="2400" i="1" dirty="0" smtClean="0">
                          <a:latin typeface="Cambria Math" panose="02040503050406030204" pitchFamily="18" charset="0"/>
                        </a:rPr>
                        <m:t>距離</m:t>
                      </m:r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ja-JP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ja-JP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ja-JP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ja-JP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ja-JP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ja-JP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𝑚𝑎𝑥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𝑚𝑖𝑛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0190"/>
                <a:ext cx="10515600" cy="5347809"/>
              </a:xfrm>
              <a:blipFill>
                <a:blip r:embed="rId2"/>
                <a:stretch>
                  <a:fillRect l="-928" t="-3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/>
          <p:cNvSpPr txBox="1">
            <a:spLocks/>
          </p:cNvSpPr>
          <p:nvPr/>
        </p:nvSpPr>
        <p:spPr>
          <a:xfrm>
            <a:off x="199573" y="30480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	Optimization-Level Techniques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986971"/>
            <a:ext cx="822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Biased Sharing Approach(1/4)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8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2695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99573" y="30480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8.6.2	Optimization-Level Techniques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9573" y="986971"/>
            <a:ext cx="822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Biased Sharing Approach(2/4)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4" y="2016639"/>
            <a:ext cx="7742629" cy="436126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9573" y="1665970"/>
            <a:ext cx="5925456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高い重みを有しているときに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パレート最適</a:t>
            </a:r>
            <a:r>
              <a:rPr lang="ja-JP" altLang="en-US" dirty="0" smtClean="0"/>
              <a:t>解近辺に密な解を生成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360C-6BFD-4F60-9C50-B60529884A45}" type="slidenum">
              <a:rPr kumimoji="1" lang="ja-JP" altLang="en-US" sz="1600" smtClean="0"/>
              <a:t>9</a:t>
            </a:fld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956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380</Words>
  <Application>Microsoft Office PowerPoint</Application>
  <PresentationFormat>ワイド画面</PresentationFormat>
  <Paragraphs>148</Paragraphs>
  <Slides>19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メイリオ</vt:lpstr>
      <vt:lpstr>游ゴシック</vt:lpstr>
      <vt:lpstr>Arial</vt:lpstr>
      <vt:lpstr>Cambria Math</vt:lpstr>
      <vt:lpstr>Segoe UI</vt:lpstr>
      <vt:lpstr>Wingdings</vt:lpstr>
      <vt:lpstr>Office テーマ</vt:lpstr>
      <vt:lpstr>8.6.2-8.7.1 Searching for Preferred Solutions</vt:lpstr>
      <vt:lpstr>8.6   Searching for Preferred Solutions</vt:lpstr>
      <vt:lpstr>8.6.1 Post-Optimal Techniques</vt:lpstr>
      <vt:lpstr>8.6.1 Post-Optimal Techniques</vt:lpstr>
      <vt:lpstr>8.6.1 Post-Optimal Techniques</vt:lpstr>
      <vt:lpstr>8.6.2 Optimization-Level Techniques</vt:lpstr>
      <vt:lpstr>8.6.2 Optimization-Level Techniques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8.6.2-8.7.1 Searching for Prefferred Solutions</dc:title>
  <dc:creator>Takuya Iwase</dc:creator>
  <cp:lastModifiedBy>Takuya Iwase</cp:lastModifiedBy>
  <cp:revision>44</cp:revision>
  <dcterms:created xsi:type="dcterms:W3CDTF">2018-01-03T06:53:27Z</dcterms:created>
  <dcterms:modified xsi:type="dcterms:W3CDTF">2018-01-27T06:31:24Z</dcterms:modified>
</cp:coreProperties>
</file>