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796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麻莉子" initials="田中麻莉子" lastIdx="1" clrIdx="0">
    <p:extLst>
      <p:ext uri="{19B8F6BF-5375-455C-9EA6-DF929625EA0E}">
        <p15:presenceInfo xmlns:p15="http://schemas.microsoft.com/office/powerpoint/2012/main" userId="add246e02e15ce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119" d="100"/>
          <a:sy n="119" d="100"/>
        </p:scale>
        <p:origin x="10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4971"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544" y="0"/>
            <a:ext cx="2944971" cy="498056"/>
          </a:xfrm>
          <a:prstGeom prst="rect">
            <a:avLst/>
          </a:prstGeom>
        </p:spPr>
        <p:txBody>
          <a:bodyPr vert="horz" lIns="91440" tIns="45720" rIns="91440" bIns="45720" rtlCol="0"/>
          <a:lstStyle>
            <a:lvl1pPr algn="r">
              <a:defRPr sz="1200"/>
            </a:lvl1pPr>
          </a:lstStyle>
          <a:p>
            <a:fld id="{C5E3AFFE-5166-4027-9455-3481999D0076}"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5638"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609" y="4777194"/>
            <a:ext cx="543687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4971"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544" y="9428584"/>
            <a:ext cx="2944971" cy="498055"/>
          </a:xfrm>
          <a:prstGeom prst="rect">
            <a:avLst/>
          </a:prstGeom>
        </p:spPr>
        <p:txBody>
          <a:bodyPr vert="horz" lIns="91440" tIns="45720" rIns="91440" bIns="45720" rtlCol="0" anchor="b"/>
          <a:lstStyle>
            <a:lvl1pPr algn="r">
              <a:defRPr sz="1200"/>
            </a:lvl1pPr>
          </a:lstStyle>
          <a:p>
            <a:fld id="{27CDE65F-A3AB-4EB6-AFA7-CFFCAA781ECA}" type="slidenum">
              <a:rPr kumimoji="1" lang="ja-JP" altLang="en-US" smtClean="0"/>
              <a:t>‹#›</a:t>
            </a:fld>
            <a:endParaRPr kumimoji="1" lang="ja-JP" altLang="en-US"/>
          </a:p>
        </p:txBody>
      </p:sp>
    </p:spTree>
    <p:extLst>
      <p:ext uri="{BB962C8B-B14F-4D97-AF65-F5344CB8AC3E}">
        <p14:creationId xmlns:p14="http://schemas.microsoft.com/office/powerpoint/2010/main" val="19574660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7CDE65F-A3AB-4EB6-AFA7-CFFCAA781ECA}" type="slidenum">
              <a:rPr kumimoji="1" lang="ja-JP" altLang="en-US" smtClean="0"/>
              <a:t>2</a:t>
            </a:fld>
            <a:endParaRPr kumimoji="1" lang="ja-JP" altLang="en-US"/>
          </a:p>
        </p:txBody>
      </p:sp>
    </p:spTree>
    <p:extLst>
      <p:ext uri="{BB962C8B-B14F-4D97-AF65-F5344CB8AC3E}">
        <p14:creationId xmlns:p14="http://schemas.microsoft.com/office/powerpoint/2010/main" val="174843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p:spPr>
        <p:txBody>
          <a:bodyPr anchor="b">
            <a:normAutofit/>
          </a:bodyPr>
          <a:lstStyle>
            <a:lvl1pPr algn="ctr">
              <a:defRPr sz="40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C7B0AC1-2060-4035-9821-2C227803F942}"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343520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A01EBAB-BEA6-4D02-8F0D-6400A9296E0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187444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EF6F51-F121-4850-8239-5FA2B443E7AB}"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423291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normAutofit/>
          </a:bodyPr>
          <a:lstStyle>
            <a:lvl1pPr>
              <a:defRPr sz="2400"/>
            </a:lvl1pPr>
            <a:lvl2pPr>
              <a:defRPr sz="2400"/>
            </a:lvl2pPr>
            <a:lvl3pPr>
              <a:defRPr sz="2000"/>
            </a:lvl3pPr>
            <a:lvl4pPr>
              <a:defRPr sz="1800"/>
            </a:lvl4pPr>
            <a:lvl5pPr>
              <a:defRPr sz="1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337ED7F-31AA-4C0D-876C-2557FD3A03B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314861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6F5E0C1-0D47-419A-AD80-FE4DEFACBD04}"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94809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8407E7-86DD-4EEA-96C4-5C6502A31EB1}"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222218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C7DADC8-84F0-4049-A4B0-9AD77DBAADC9}" type="datetime1">
              <a:rPr kumimoji="1" lang="ja-JP" altLang="en-US" smtClean="0"/>
              <a:t>2017/12/14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364614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7F29609-BA4E-4DFF-B846-8FFF1B9B20BE}" type="datetime1">
              <a:rPr kumimoji="1" lang="ja-JP" altLang="en-US" smtClean="0"/>
              <a:t>2017/12/14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290939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13123-3E07-4C28-AD05-C90DEB4A8C45}" type="datetime1">
              <a:rPr kumimoji="1" lang="ja-JP" altLang="en-US" smtClean="0"/>
              <a:t>2017/12/14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36969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A3FF630-E171-45F9-AAC1-623E40727C23}"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5506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1BE1C3D-D138-47CD-B4A6-98D41DF47917}"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390316-F629-4357-ACCF-3EB3CD9FB441}" type="slidenum">
              <a:rPr kumimoji="1" lang="ja-JP" altLang="en-US" smtClean="0"/>
              <a:t>‹#›</a:t>
            </a:fld>
            <a:endParaRPr kumimoji="1" lang="ja-JP" altLang="en-US"/>
          </a:p>
        </p:txBody>
      </p:sp>
    </p:spTree>
    <p:extLst>
      <p:ext uri="{BB962C8B-B14F-4D97-AF65-F5344CB8AC3E}">
        <p14:creationId xmlns:p14="http://schemas.microsoft.com/office/powerpoint/2010/main" val="129643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469" y="114299"/>
            <a:ext cx="8431307" cy="558053"/>
          </a:xfrm>
          <a:prstGeom prst="roundRect">
            <a:avLst/>
          </a:prstGeom>
          <a:solidFill>
            <a:schemeClr val="accent4">
              <a:lumMod val="40000"/>
              <a:lumOff val="60000"/>
            </a:schemeClr>
          </a:solidFill>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01705" y="806822"/>
            <a:ext cx="8861609" cy="5970495"/>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56C9A-D634-4C91-8EA2-F40DA02BB0DE}" type="datetime1">
              <a:rPr kumimoji="1" lang="ja-JP" altLang="en-US" smtClean="0"/>
              <a:t>2017/12/14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481730" y="223043"/>
            <a:ext cx="581585" cy="367459"/>
          </a:xfrm>
          <a:prstGeom prst="rect">
            <a:avLst/>
          </a:prstGeom>
        </p:spPr>
        <p:txBody>
          <a:bodyPr vert="horz" lIns="91440" tIns="45720" rIns="91440" bIns="45720" rtlCol="0" anchor="ctr"/>
          <a:lstStyle>
            <a:lvl1pPr algn="r">
              <a:defRPr sz="2400" b="1">
                <a:solidFill>
                  <a:schemeClr val="tx1">
                    <a:tint val="75000"/>
                  </a:schemeClr>
                </a:solidFill>
              </a:defRPr>
            </a:lvl1pPr>
          </a:lstStyle>
          <a:p>
            <a:pPr algn="ctr"/>
            <a:fld id="{AA390316-F629-4357-ACCF-3EB3CD9FB441}" type="slidenum">
              <a:rPr lang="ja-JP" altLang="en-US" smtClean="0"/>
              <a:pPr algn="ctr"/>
              <a:t>‹#›</a:t>
            </a:fld>
            <a:endParaRPr lang="ja-JP" altLang="en-US" dirty="0"/>
          </a:p>
        </p:txBody>
      </p:sp>
    </p:spTree>
    <p:extLst>
      <p:ext uri="{BB962C8B-B14F-4D97-AF65-F5344CB8AC3E}">
        <p14:creationId xmlns:p14="http://schemas.microsoft.com/office/powerpoint/2010/main" val="521517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2400" b="1" kern="1200">
          <a:solidFill>
            <a:schemeClr val="tx1">
              <a:lumMod val="85000"/>
              <a:lumOff val="15000"/>
            </a:schemeClr>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image" Target="../media/image4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a:xfrm>
            <a:off x="822157" y="1214438"/>
            <a:ext cx="7772400" cy="2387600"/>
          </a:xfrm>
        </p:spPr>
        <p:txBody>
          <a:bodyPr/>
          <a:lstStyle/>
          <a:p>
            <a:pPr algn="l"/>
            <a:r>
              <a:rPr lang="en-US" altLang="ja-JP" dirty="0" smtClean="0"/>
              <a:t>7</a:t>
            </a:r>
            <a:br>
              <a:rPr lang="en-US" altLang="ja-JP" dirty="0" smtClean="0"/>
            </a:br>
            <a:r>
              <a:rPr lang="en-US" altLang="ja-JP" dirty="0" smtClean="0"/>
              <a:t>Constrained </a:t>
            </a:r>
            <a:r>
              <a:rPr lang="en-US" altLang="ja-JP" dirty="0"/>
              <a:t>Multi-Objective Evolutionary Algorithms</a:t>
            </a:r>
            <a:endParaRPr kumimoji="1" lang="ja-JP" altLang="en-US" dirty="0"/>
          </a:p>
        </p:txBody>
      </p:sp>
      <p:sp>
        <p:nvSpPr>
          <p:cNvPr id="6" name="サブタイトル 5"/>
          <p:cNvSpPr>
            <a:spLocks noGrp="1"/>
          </p:cNvSpPr>
          <p:nvPr>
            <p:ph type="subTitle" idx="1"/>
          </p:nvPr>
        </p:nvSpPr>
        <p:spPr>
          <a:xfrm>
            <a:off x="1006642" y="3602038"/>
            <a:ext cx="6858000" cy="1655762"/>
          </a:xfrm>
        </p:spPr>
        <p:txBody>
          <a:bodyPr>
            <a:normAutofit/>
          </a:bodyPr>
          <a:lstStyle/>
          <a:p>
            <a:pPr algn="l"/>
            <a:r>
              <a:rPr kumimoji="1" lang="en-US" altLang="ja-JP" sz="2000" dirty="0" smtClean="0"/>
              <a:t>2017/12/14</a:t>
            </a:r>
          </a:p>
          <a:p>
            <a:pPr algn="l"/>
            <a:r>
              <a:rPr kumimoji="1" lang="ja-JP" altLang="en-US" sz="2000" dirty="0" smtClean="0"/>
              <a:t>佐藤研 </a:t>
            </a:r>
            <a:r>
              <a:rPr kumimoji="1" lang="en-US" altLang="ja-JP" sz="2000" dirty="0" smtClean="0"/>
              <a:t>M1 </a:t>
            </a:r>
            <a:r>
              <a:rPr kumimoji="1" lang="ja-JP" altLang="en-US" sz="2000" dirty="0" smtClean="0"/>
              <a:t>田中 麻莉子</a:t>
            </a:r>
            <a:endParaRPr kumimoji="1" lang="ja-JP" altLang="en-US" sz="2000" dirty="0"/>
          </a:p>
        </p:txBody>
      </p:sp>
    </p:spTree>
    <p:extLst>
      <p:ext uri="{BB962C8B-B14F-4D97-AF65-F5344CB8AC3E}">
        <p14:creationId xmlns:p14="http://schemas.microsoft.com/office/powerpoint/2010/main" val="1694937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Penalty Function Approach - Simulation Results</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10</a:t>
            </a:fld>
            <a:endParaRPr kumimoji="1" lang="ja-JP" altLang="en-US"/>
          </a:p>
        </p:txBody>
      </p:sp>
      <p:pic>
        <p:nvPicPr>
          <p:cNvPr id="5" name="コンテンツ プレースホルダー 4"/>
          <p:cNvPicPr>
            <a:picLocks noGrp="1" noChangeAspect="1"/>
          </p:cNvPicPr>
          <p:nvPr>
            <p:ph idx="1"/>
          </p:nvPr>
        </p:nvPicPr>
        <p:blipFill>
          <a:blip r:embed="rId2"/>
          <a:stretch>
            <a:fillRect/>
          </a:stretch>
        </p:blipFill>
        <p:spPr>
          <a:xfrm>
            <a:off x="292394" y="1122946"/>
            <a:ext cx="3472362" cy="2880000"/>
          </a:xfrm>
          <a:prstGeom prst="rect">
            <a:avLst/>
          </a:prstGeom>
        </p:spPr>
      </p:pic>
      <p:pic>
        <p:nvPicPr>
          <p:cNvPr id="6" name="図 5"/>
          <p:cNvPicPr>
            <a:picLocks noChangeAspect="1"/>
          </p:cNvPicPr>
          <p:nvPr/>
        </p:nvPicPr>
        <p:blipFill>
          <a:blip r:embed="rId3"/>
          <a:stretch>
            <a:fillRect/>
          </a:stretch>
        </p:blipFill>
        <p:spPr>
          <a:xfrm>
            <a:off x="602445" y="3903196"/>
            <a:ext cx="3335958" cy="2880000"/>
          </a:xfrm>
          <a:prstGeom prst="rect">
            <a:avLst/>
          </a:prstGeom>
        </p:spPr>
      </p:pic>
      <p:sp>
        <p:nvSpPr>
          <p:cNvPr id="8" name="テキスト ボックス 7"/>
          <p:cNvSpPr txBox="1"/>
          <p:nvPr/>
        </p:nvSpPr>
        <p:spPr>
          <a:xfrm>
            <a:off x="3769307" y="1624748"/>
            <a:ext cx="5003215" cy="769441"/>
          </a:xfrm>
          <a:prstGeom prst="rect">
            <a:avLst/>
          </a:prstGeom>
          <a:noFill/>
        </p:spPr>
        <p:txBody>
          <a:bodyPr wrap="square" rtlCol="0">
            <a:spAutoFit/>
          </a:bodyPr>
          <a:lstStyle/>
          <a:p>
            <a:r>
              <a:rPr lang="en-US" altLang="ja-JP" sz="2400" b="1" dirty="0" smtClean="0"/>
              <a:t>R=0.1(</a:t>
            </a:r>
            <a:r>
              <a:rPr lang="ja-JP" altLang="en-US" sz="2400" b="1" dirty="0"/>
              <a:t>最小</a:t>
            </a:r>
            <a:r>
              <a:rPr lang="en-US" altLang="ja-JP" sz="2400" b="1" dirty="0" smtClean="0"/>
              <a:t>)</a:t>
            </a:r>
            <a:r>
              <a:rPr lang="ja-JP" altLang="en-US" sz="2400" b="1" dirty="0" smtClean="0"/>
              <a:t>のとき</a:t>
            </a:r>
            <a:endParaRPr lang="en-US" altLang="ja-JP" sz="2400" b="1" dirty="0" smtClean="0"/>
          </a:p>
          <a:p>
            <a:r>
              <a:rPr lang="ja-JP" altLang="en-US" sz="2000" dirty="0" smtClean="0"/>
              <a:t>    偽パレートフロント</a:t>
            </a:r>
            <a:r>
              <a:rPr kumimoji="1" lang="ja-JP" altLang="en-US" sz="2000" dirty="0" smtClean="0"/>
              <a:t>フロントが</a:t>
            </a:r>
            <a:r>
              <a:rPr lang="ja-JP" altLang="en-US" sz="2000" dirty="0"/>
              <a:t>実行</a:t>
            </a:r>
            <a:r>
              <a:rPr lang="ja-JP" altLang="en-US" sz="2000" dirty="0" smtClean="0"/>
              <a:t>不可能領域</a:t>
            </a:r>
            <a:endParaRPr lang="en-US" altLang="ja-JP" sz="2000" dirty="0" smtClean="0"/>
          </a:p>
        </p:txBody>
      </p:sp>
      <p:sp>
        <p:nvSpPr>
          <p:cNvPr id="9" name="テキスト ボックス 8"/>
          <p:cNvSpPr txBox="1"/>
          <p:nvPr/>
        </p:nvSpPr>
        <p:spPr>
          <a:xfrm>
            <a:off x="2189837" y="2117190"/>
            <a:ext cx="1211179" cy="276999"/>
          </a:xfrm>
          <a:prstGeom prst="rect">
            <a:avLst/>
          </a:prstGeom>
          <a:noFill/>
        </p:spPr>
        <p:txBody>
          <a:bodyPr wrap="square" rtlCol="0">
            <a:spAutoFit/>
          </a:bodyPr>
          <a:lstStyle/>
          <a:p>
            <a:r>
              <a:rPr kumimoji="1" lang="ja-JP" altLang="en-US" sz="1200" dirty="0" smtClean="0"/>
              <a:t>実行可能領域</a:t>
            </a:r>
            <a:endParaRPr kumimoji="1" lang="ja-JP" altLang="en-US" sz="1200" dirty="0"/>
          </a:p>
        </p:txBody>
      </p:sp>
      <p:sp>
        <p:nvSpPr>
          <p:cNvPr id="10" name="テキスト ボックス 9"/>
          <p:cNvSpPr txBox="1"/>
          <p:nvPr/>
        </p:nvSpPr>
        <p:spPr>
          <a:xfrm>
            <a:off x="2350258" y="4997190"/>
            <a:ext cx="1211179" cy="276999"/>
          </a:xfrm>
          <a:prstGeom prst="rect">
            <a:avLst/>
          </a:prstGeom>
          <a:noFill/>
        </p:spPr>
        <p:txBody>
          <a:bodyPr wrap="square" rtlCol="0">
            <a:spAutoFit/>
          </a:bodyPr>
          <a:lstStyle/>
          <a:p>
            <a:r>
              <a:rPr kumimoji="1" lang="ja-JP" altLang="en-US" sz="1200" dirty="0" smtClean="0"/>
              <a:t>実行可能領域</a:t>
            </a:r>
            <a:endParaRPr kumimoji="1" lang="ja-JP" altLang="en-US" sz="1200" dirty="0"/>
          </a:p>
        </p:txBody>
      </p:sp>
      <p:sp>
        <p:nvSpPr>
          <p:cNvPr id="11" name="テキスト ボックス 10"/>
          <p:cNvSpPr txBox="1"/>
          <p:nvPr/>
        </p:nvSpPr>
        <p:spPr>
          <a:xfrm>
            <a:off x="3764756" y="4416733"/>
            <a:ext cx="5147594" cy="1077218"/>
          </a:xfrm>
          <a:prstGeom prst="rect">
            <a:avLst/>
          </a:prstGeom>
          <a:noFill/>
        </p:spPr>
        <p:txBody>
          <a:bodyPr wrap="square" rtlCol="0">
            <a:spAutoFit/>
          </a:bodyPr>
          <a:lstStyle/>
          <a:p>
            <a:r>
              <a:rPr lang="en-US" altLang="ja-JP" sz="2400" b="1" dirty="0" smtClean="0"/>
              <a:t>R=10(</a:t>
            </a:r>
            <a:r>
              <a:rPr lang="ja-JP" altLang="en-US" sz="2400" b="1" dirty="0" smtClean="0"/>
              <a:t>真ん中</a:t>
            </a:r>
            <a:r>
              <a:rPr lang="en-US" altLang="ja-JP" sz="2400" b="1" dirty="0" smtClean="0"/>
              <a:t>)</a:t>
            </a:r>
            <a:r>
              <a:rPr lang="ja-JP" altLang="en-US" sz="2400" b="1" dirty="0" smtClean="0"/>
              <a:t>のとき</a:t>
            </a:r>
            <a:endParaRPr lang="en-US" altLang="ja-JP" sz="2400" b="1" dirty="0" smtClean="0"/>
          </a:p>
          <a:p>
            <a:r>
              <a:rPr lang="ja-JP" altLang="en-US" sz="2000" dirty="0" smtClean="0"/>
              <a:t>    制約付きのパレート最適領域が見つかっている</a:t>
            </a:r>
            <a:endParaRPr lang="en-US" altLang="ja-JP" sz="2000" dirty="0" smtClean="0"/>
          </a:p>
          <a:p>
            <a:r>
              <a:rPr lang="en-US" altLang="ja-JP" sz="2000" dirty="0"/>
              <a:t> </a:t>
            </a:r>
            <a:r>
              <a:rPr lang="en-US" altLang="ja-JP" sz="2000" dirty="0" smtClean="0"/>
              <a:t>   </a:t>
            </a:r>
            <a:r>
              <a:rPr lang="ja-JP" altLang="en-US" sz="2000" dirty="0" smtClean="0"/>
              <a:t>偽パレートフロントが真のパレートフロントに近い</a:t>
            </a:r>
            <a:endParaRPr lang="en-US" altLang="ja-JP" sz="2000" dirty="0" smtClean="0"/>
          </a:p>
        </p:txBody>
      </p:sp>
      <p:sp>
        <p:nvSpPr>
          <p:cNvPr id="12" name="テキスト ボックス 11"/>
          <p:cNvSpPr txBox="1"/>
          <p:nvPr/>
        </p:nvSpPr>
        <p:spPr>
          <a:xfrm>
            <a:off x="134469" y="753614"/>
            <a:ext cx="3844006" cy="369332"/>
          </a:xfrm>
          <a:prstGeom prst="rect">
            <a:avLst/>
          </a:prstGeom>
          <a:noFill/>
        </p:spPr>
        <p:txBody>
          <a:bodyPr wrap="square" rtlCol="0">
            <a:spAutoFit/>
          </a:bodyPr>
          <a:lstStyle/>
          <a:p>
            <a:r>
              <a:rPr lang="ja-JP" altLang="en-US" dirty="0" smtClean="0"/>
              <a:t>点線は偽パレートフロントを表す</a:t>
            </a:r>
            <a:endParaRPr lang="en-US" altLang="ja-JP" dirty="0" smtClean="0"/>
          </a:p>
        </p:txBody>
      </p:sp>
      <p:sp>
        <p:nvSpPr>
          <p:cNvPr id="13" name="フリーフォーム 12"/>
          <p:cNvSpPr/>
          <p:nvPr/>
        </p:nvSpPr>
        <p:spPr>
          <a:xfrm>
            <a:off x="1677940" y="4186990"/>
            <a:ext cx="986589" cy="1788695"/>
          </a:xfrm>
          <a:custGeom>
            <a:avLst/>
            <a:gdLst>
              <a:gd name="connsiteX0" fmla="*/ 874295 w 1082842"/>
              <a:gd name="connsiteY0" fmla="*/ 1756611 h 1827974"/>
              <a:gd name="connsiteX1" fmla="*/ 328863 w 1082842"/>
              <a:gd name="connsiteY1" fmla="*/ 890337 h 1827974"/>
              <a:gd name="connsiteX2" fmla="*/ 312821 w 1082842"/>
              <a:gd name="connsiteY2" fmla="*/ 858253 h 1827974"/>
              <a:gd name="connsiteX3" fmla="*/ 304800 w 1082842"/>
              <a:gd name="connsiteY3" fmla="*/ 834190 h 1827974"/>
              <a:gd name="connsiteX4" fmla="*/ 280737 w 1082842"/>
              <a:gd name="connsiteY4" fmla="*/ 810127 h 1827974"/>
              <a:gd name="connsiteX5" fmla="*/ 240632 w 1082842"/>
              <a:gd name="connsiteY5" fmla="*/ 745958 h 1827974"/>
              <a:gd name="connsiteX6" fmla="*/ 224589 w 1082842"/>
              <a:gd name="connsiteY6" fmla="*/ 729916 h 1827974"/>
              <a:gd name="connsiteX7" fmla="*/ 200526 w 1082842"/>
              <a:gd name="connsiteY7" fmla="*/ 665748 h 1827974"/>
              <a:gd name="connsiteX8" fmla="*/ 192505 w 1082842"/>
              <a:gd name="connsiteY8" fmla="*/ 633663 h 1827974"/>
              <a:gd name="connsiteX9" fmla="*/ 176463 w 1082842"/>
              <a:gd name="connsiteY9" fmla="*/ 609600 h 1827974"/>
              <a:gd name="connsiteX10" fmla="*/ 160421 w 1082842"/>
              <a:gd name="connsiteY10" fmla="*/ 553453 h 1827974"/>
              <a:gd name="connsiteX11" fmla="*/ 136358 w 1082842"/>
              <a:gd name="connsiteY11" fmla="*/ 513348 h 1827974"/>
              <a:gd name="connsiteX12" fmla="*/ 128337 w 1082842"/>
              <a:gd name="connsiteY12" fmla="*/ 489284 h 1827974"/>
              <a:gd name="connsiteX13" fmla="*/ 104274 w 1082842"/>
              <a:gd name="connsiteY13" fmla="*/ 449179 h 1827974"/>
              <a:gd name="connsiteX14" fmla="*/ 72189 w 1082842"/>
              <a:gd name="connsiteY14" fmla="*/ 376990 h 1827974"/>
              <a:gd name="connsiteX15" fmla="*/ 48126 w 1082842"/>
              <a:gd name="connsiteY15" fmla="*/ 304800 h 1827974"/>
              <a:gd name="connsiteX16" fmla="*/ 40105 w 1082842"/>
              <a:gd name="connsiteY16" fmla="*/ 280737 h 1827974"/>
              <a:gd name="connsiteX17" fmla="*/ 24063 w 1082842"/>
              <a:gd name="connsiteY17" fmla="*/ 248653 h 1827974"/>
              <a:gd name="connsiteX18" fmla="*/ 16042 w 1082842"/>
              <a:gd name="connsiteY18" fmla="*/ 224590 h 1827974"/>
              <a:gd name="connsiteX19" fmla="*/ 0 w 1082842"/>
              <a:gd name="connsiteY19" fmla="*/ 200527 h 1827974"/>
              <a:gd name="connsiteX20" fmla="*/ 16042 w 1082842"/>
              <a:gd name="connsiteY20" fmla="*/ 72190 h 1827974"/>
              <a:gd name="connsiteX21" fmla="*/ 24063 w 1082842"/>
              <a:gd name="connsiteY21" fmla="*/ 48127 h 1827974"/>
              <a:gd name="connsiteX22" fmla="*/ 40105 w 1082842"/>
              <a:gd name="connsiteY22" fmla="*/ 32084 h 1827974"/>
              <a:gd name="connsiteX23" fmla="*/ 48126 w 1082842"/>
              <a:gd name="connsiteY23" fmla="*/ 8021 h 1827974"/>
              <a:gd name="connsiteX24" fmla="*/ 72189 w 1082842"/>
              <a:gd name="connsiteY24" fmla="*/ 0 h 1827974"/>
              <a:gd name="connsiteX25" fmla="*/ 280737 w 1082842"/>
              <a:gd name="connsiteY25" fmla="*/ 8021 h 1827974"/>
              <a:gd name="connsiteX26" fmla="*/ 304800 w 1082842"/>
              <a:gd name="connsiteY26" fmla="*/ 16042 h 1827974"/>
              <a:gd name="connsiteX27" fmla="*/ 352926 w 1082842"/>
              <a:gd name="connsiteY27" fmla="*/ 48127 h 1827974"/>
              <a:gd name="connsiteX28" fmla="*/ 376989 w 1082842"/>
              <a:gd name="connsiteY28" fmla="*/ 88232 h 1827974"/>
              <a:gd name="connsiteX29" fmla="*/ 401053 w 1082842"/>
              <a:gd name="connsiteY29" fmla="*/ 112295 h 1827974"/>
              <a:gd name="connsiteX30" fmla="*/ 417095 w 1082842"/>
              <a:gd name="connsiteY30" fmla="*/ 160421 h 1827974"/>
              <a:gd name="connsiteX31" fmla="*/ 441158 w 1082842"/>
              <a:gd name="connsiteY31" fmla="*/ 184484 h 1827974"/>
              <a:gd name="connsiteX32" fmla="*/ 489284 w 1082842"/>
              <a:gd name="connsiteY32" fmla="*/ 272716 h 1827974"/>
              <a:gd name="connsiteX33" fmla="*/ 513347 w 1082842"/>
              <a:gd name="connsiteY33" fmla="*/ 312821 h 1827974"/>
              <a:gd name="connsiteX34" fmla="*/ 561474 w 1082842"/>
              <a:gd name="connsiteY34" fmla="*/ 385011 h 1827974"/>
              <a:gd name="connsiteX35" fmla="*/ 593558 w 1082842"/>
              <a:gd name="connsiteY35" fmla="*/ 441158 h 1827974"/>
              <a:gd name="connsiteX36" fmla="*/ 609600 w 1082842"/>
              <a:gd name="connsiteY36" fmla="*/ 505327 h 1827974"/>
              <a:gd name="connsiteX37" fmla="*/ 625642 w 1082842"/>
              <a:gd name="connsiteY37" fmla="*/ 537411 h 1827974"/>
              <a:gd name="connsiteX38" fmla="*/ 633663 w 1082842"/>
              <a:gd name="connsiteY38" fmla="*/ 561474 h 1827974"/>
              <a:gd name="connsiteX39" fmla="*/ 649705 w 1082842"/>
              <a:gd name="connsiteY39" fmla="*/ 601579 h 1827974"/>
              <a:gd name="connsiteX40" fmla="*/ 657726 w 1082842"/>
              <a:gd name="connsiteY40" fmla="*/ 633663 h 1827974"/>
              <a:gd name="connsiteX41" fmla="*/ 689811 w 1082842"/>
              <a:gd name="connsiteY41" fmla="*/ 705853 h 1827974"/>
              <a:gd name="connsiteX42" fmla="*/ 721895 w 1082842"/>
              <a:gd name="connsiteY42" fmla="*/ 810127 h 1827974"/>
              <a:gd name="connsiteX43" fmla="*/ 729916 w 1082842"/>
              <a:gd name="connsiteY43" fmla="*/ 850232 h 1827974"/>
              <a:gd name="connsiteX44" fmla="*/ 737937 w 1082842"/>
              <a:gd name="connsiteY44" fmla="*/ 874295 h 1827974"/>
              <a:gd name="connsiteX45" fmla="*/ 745958 w 1082842"/>
              <a:gd name="connsiteY45" fmla="*/ 906379 h 1827974"/>
              <a:gd name="connsiteX46" fmla="*/ 762000 w 1082842"/>
              <a:gd name="connsiteY46" fmla="*/ 1002632 h 1827974"/>
              <a:gd name="connsiteX47" fmla="*/ 778042 w 1082842"/>
              <a:gd name="connsiteY47" fmla="*/ 1026695 h 1827974"/>
              <a:gd name="connsiteX48" fmla="*/ 802105 w 1082842"/>
              <a:gd name="connsiteY48" fmla="*/ 1114927 h 1827974"/>
              <a:gd name="connsiteX49" fmla="*/ 826168 w 1082842"/>
              <a:gd name="connsiteY49" fmla="*/ 1179095 h 1827974"/>
              <a:gd name="connsiteX50" fmla="*/ 842211 w 1082842"/>
              <a:gd name="connsiteY50" fmla="*/ 1195137 h 1827974"/>
              <a:gd name="connsiteX51" fmla="*/ 858253 w 1082842"/>
              <a:gd name="connsiteY51" fmla="*/ 1219200 h 1827974"/>
              <a:gd name="connsiteX52" fmla="*/ 898358 w 1082842"/>
              <a:gd name="connsiteY52" fmla="*/ 1259306 h 1827974"/>
              <a:gd name="connsiteX53" fmla="*/ 946484 w 1082842"/>
              <a:gd name="connsiteY53" fmla="*/ 1307432 h 1827974"/>
              <a:gd name="connsiteX54" fmla="*/ 962526 w 1082842"/>
              <a:gd name="connsiteY54" fmla="*/ 1355558 h 1827974"/>
              <a:gd name="connsiteX55" fmla="*/ 978568 w 1082842"/>
              <a:gd name="connsiteY55" fmla="*/ 1379621 h 1827974"/>
              <a:gd name="connsiteX56" fmla="*/ 1002632 w 1082842"/>
              <a:gd name="connsiteY56" fmla="*/ 1451811 h 1827974"/>
              <a:gd name="connsiteX57" fmla="*/ 1018674 w 1082842"/>
              <a:gd name="connsiteY57" fmla="*/ 1532021 h 1827974"/>
              <a:gd name="connsiteX58" fmla="*/ 1026695 w 1082842"/>
              <a:gd name="connsiteY58" fmla="*/ 1564106 h 1827974"/>
              <a:gd name="connsiteX59" fmla="*/ 1042737 w 1082842"/>
              <a:gd name="connsiteY59" fmla="*/ 1588169 h 1827974"/>
              <a:gd name="connsiteX60" fmla="*/ 1058779 w 1082842"/>
              <a:gd name="connsiteY60" fmla="*/ 1668379 h 1827974"/>
              <a:gd name="connsiteX61" fmla="*/ 1082842 w 1082842"/>
              <a:gd name="connsiteY61" fmla="*/ 1740569 h 1827974"/>
              <a:gd name="connsiteX62" fmla="*/ 1074821 w 1082842"/>
              <a:gd name="connsiteY62" fmla="*/ 1780674 h 1827974"/>
              <a:gd name="connsiteX63" fmla="*/ 914400 w 1082842"/>
              <a:gd name="connsiteY63" fmla="*/ 1796716 h 1827974"/>
              <a:gd name="connsiteX64" fmla="*/ 890337 w 1082842"/>
              <a:gd name="connsiteY64" fmla="*/ 1788695 h 1827974"/>
              <a:gd name="connsiteX65" fmla="*/ 874295 w 1082842"/>
              <a:gd name="connsiteY65" fmla="*/ 1756611 h 182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082842" h="1827974">
                <a:moveTo>
                  <a:pt x="874295" y="1756611"/>
                </a:moveTo>
                <a:cubicBezTo>
                  <a:pt x="780716" y="1606885"/>
                  <a:pt x="509713" y="1179697"/>
                  <a:pt x="328863" y="890337"/>
                </a:cubicBezTo>
                <a:cubicBezTo>
                  <a:pt x="322526" y="880197"/>
                  <a:pt x="317531" y="869243"/>
                  <a:pt x="312821" y="858253"/>
                </a:cubicBezTo>
                <a:cubicBezTo>
                  <a:pt x="309490" y="850482"/>
                  <a:pt x="309490" y="841225"/>
                  <a:pt x="304800" y="834190"/>
                </a:cubicBezTo>
                <a:cubicBezTo>
                  <a:pt x="298508" y="824752"/>
                  <a:pt x="287999" y="818841"/>
                  <a:pt x="280737" y="810127"/>
                </a:cubicBezTo>
                <a:cubicBezTo>
                  <a:pt x="269158" y="796232"/>
                  <a:pt x="248453" y="756907"/>
                  <a:pt x="240632" y="745958"/>
                </a:cubicBezTo>
                <a:cubicBezTo>
                  <a:pt x="236236" y="739804"/>
                  <a:pt x="229937" y="735263"/>
                  <a:pt x="224589" y="729916"/>
                </a:cubicBezTo>
                <a:cubicBezTo>
                  <a:pt x="203999" y="647558"/>
                  <a:pt x="231985" y="749640"/>
                  <a:pt x="200526" y="665748"/>
                </a:cubicBezTo>
                <a:cubicBezTo>
                  <a:pt x="196655" y="655426"/>
                  <a:pt x="196848" y="643796"/>
                  <a:pt x="192505" y="633663"/>
                </a:cubicBezTo>
                <a:cubicBezTo>
                  <a:pt x="188708" y="624802"/>
                  <a:pt x="180774" y="618222"/>
                  <a:pt x="176463" y="609600"/>
                </a:cubicBezTo>
                <a:cubicBezTo>
                  <a:pt x="156912" y="570498"/>
                  <a:pt x="180981" y="599712"/>
                  <a:pt x="160421" y="553453"/>
                </a:cubicBezTo>
                <a:cubicBezTo>
                  <a:pt x="154089" y="539207"/>
                  <a:pt x="143330" y="527292"/>
                  <a:pt x="136358" y="513348"/>
                </a:cubicBezTo>
                <a:cubicBezTo>
                  <a:pt x="132577" y="505785"/>
                  <a:pt x="132118" y="496847"/>
                  <a:pt x="128337" y="489284"/>
                </a:cubicBezTo>
                <a:cubicBezTo>
                  <a:pt x="121365" y="475340"/>
                  <a:pt x="110725" y="463372"/>
                  <a:pt x="104274" y="449179"/>
                </a:cubicBezTo>
                <a:cubicBezTo>
                  <a:pt x="63369" y="359187"/>
                  <a:pt x="110049" y="433776"/>
                  <a:pt x="72189" y="376990"/>
                </a:cubicBezTo>
                <a:cubicBezTo>
                  <a:pt x="58668" y="309383"/>
                  <a:pt x="73032" y="362915"/>
                  <a:pt x="48126" y="304800"/>
                </a:cubicBezTo>
                <a:cubicBezTo>
                  <a:pt x="44795" y="297029"/>
                  <a:pt x="43436" y="288508"/>
                  <a:pt x="40105" y="280737"/>
                </a:cubicBezTo>
                <a:cubicBezTo>
                  <a:pt x="35395" y="269747"/>
                  <a:pt x="28773" y="259643"/>
                  <a:pt x="24063" y="248653"/>
                </a:cubicBezTo>
                <a:cubicBezTo>
                  <a:pt x="20732" y="240882"/>
                  <a:pt x="19823" y="232152"/>
                  <a:pt x="16042" y="224590"/>
                </a:cubicBezTo>
                <a:cubicBezTo>
                  <a:pt x="11731" y="215968"/>
                  <a:pt x="5347" y="208548"/>
                  <a:pt x="0" y="200527"/>
                </a:cubicBezTo>
                <a:cubicBezTo>
                  <a:pt x="6217" y="125922"/>
                  <a:pt x="1144" y="124335"/>
                  <a:pt x="16042" y="72190"/>
                </a:cubicBezTo>
                <a:cubicBezTo>
                  <a:pt x="18365" y="64060"/>
                  <a:pt x="19713" y="55377"/>
                  <a:pt x="24063" y="48127"/>
                </a:cubicBezTo>
                <a:cubicBezTo>
                  <a:pt x="27954" y="41642"/>
                  <a:pt x="34758" y="37432"/>
                  <a:pt x="40105" y="32084"/>
                </a:cubicBezTo>
                <a:cubicBezTo>
                  <a:pt x="42779" y="24063"/>
                  <a:pt x="42147" y="14000"/>
                  <a:pt x="48126" y="8021"/>
                </a:cubicBezTo>
                <a:cubicBezTo>
                  <a:pt x="54105" y="2042"/>
                  <a:pt x="63734" y="0"/>
                  <a:pt x="72189" y="0"/>
                </a:cubicBezTo>
                <a:cubicBezTo>
                  <a:pt x="141756" y="0"/>
                  <a:pt x="211221" y="5347"/>
                  <a:pt x="280737" y="8021"/>
                </a:cubicBezTo>
                <a:cubicBezTo>
                  <a:pt x="288758" y="10695"/>
                  <a:pt x="297409" y="11936"/>
                  <a:pt x="304800" y="16042"/>
                </a:cubicBezTo>
                <a:cubicBezTo>
                  <a:pt x="321654" y="25406"/>
                  <a:pt x="352926" y="48127"/>
                  <a:pt x="352926" y="48127"/>
                </a:cubicBezTo>
                <a:cubicBezTo>
                  <a:pt x="360947" y="61495"/>
                  <a:pt x="367635" y="75760"/>
                  <a:pt x="376989" y="88232"/>
                </a:cubicBezTo>
                <a:cubicBezTo>
                  <a:pt x="383795" y="97307"/>
                  <a:pt x="395544" y="102379"/>
                  <a:pt x="401053" y="112295"/>
                </a:cubicBezTo>
                <a:cubicBezTo>
                  <a:pt x="409265" y="127077"/>
                  <a:pt x="408883" y="145639"/>
                  <a:pt x="417095" y="160421"/>
                </a:cubicBezTo>
                <a:cubicBezTo>
                  <a:pt x="422604" y="170337"/>
                  <a:pt x="434194" y="175530"/>
                  <a:pt x="441158" y="184484"/>
                </a:cubicBezTo>
                <a:cubicBezTo>
                  <a:pt x="490956" y="248511"/>
                  <a:pt x="458817" y="211782"/>
                  <a:pt x="489284" y="272716"/>
                </a:cubicBezTo>
                <a:cubicBezTo>
                  <a:pt x="496256" y="286660"/>
                  <a:pt x="504917" y="299707"/>
                  <a:pt x="513347" y="312821"/>
                </a:cubicBezTo>
                <a:cubicBezTo>
                  <a:pt x="528986" y="337148"/>
                  <a:pt x="561474" y="385011"/>
                  <a:pt x="561474" y="385011"/>
                </a:cubicBezTo>
                <a:cubicBezTo>
                  <a:pt x="579865" y="440183"/>
                  <a:pt x="554710" y="373174"/>
                  <a:pt x="593558" y="441158"/>
                </a:cubicBezTo>
                <a:cubicBezTo>
                  <a:pt x="603163" y="457966"/>
                  <a:pt x="604319" y="489484"/>
                  <a:pt x="609600" y="505327"/>
                </a:cubicBezTo>
                <a:cubicBezTo>
                  <a:pt x="613381" y="516670"/>
                  <a:pt x="620932" y="526421"/>
                  <a:pt x="625642" y="537411"/>
                </a:cubicBezTo>
                <a:cubicBezTo>
                  <a:pt x="628973" y="545182"/>
                  <a:pt x="630694" y="553557"/>
                  <a:pt x="633663" y="561474"/>
                </a:cubicBezTo>
                <a:cubicBezTo>
                  <a:pt x="638719" y="574955"/>
                  <a:pt x="645152" y="587920"/>
                  <a:pt x="649705" y="601579"/>
                </a:cubicBezTo>
                <a:cubicBezTo>
                  <a:pt x="653191" y="612037"/>
                  <a:pt x="654240" y="623205"/>
                  <a:pt x="657726" y="633663"/>
                </a:cubicBezTo>
                <a:cubicBezTo>
                  <a:pt x="693216" y="740133"/>
                  <a:pt x="654866" y="614998"/>
                  <a:pt x="689811" y="705853"/>
                </a:cubicBezTo>
                <a:cubicBezTo>
                  <a:pt x="702980" y="740092"/>
                  <a:pt x="713972" y="774474"/>
                  <a:pt x="721895" y="810127"/>
                </a:cubicBezTo>
                <a:cubicBezTo>
                  <a:pt x="724852" y="823435"/>
                  <a:pt x="726609" y="837006"/>
                  <a:pt x="729916" y="850232"/>
                </a:cubicBezTo>
                <a:cubicBezTo>
                  <a:pt x="731967" y="858434"/>
                  <a:pt x="735614" y="866165"/>
                  <a:pt x="737937" y="874295"/>
                </a:cubicBezTo>
                <a:cubicBezTo>
                  <a:pt x="740965" y="884895"/>
                  <a:pt x="743284" y="895684"/>
                  <a:pt x="745958" y="906379"/>
                </a:cubicBezTo>
                <a:cubicBezTo>
                  <a:pt x="747727" y="920528"/>
                  <a:pt x="752648" y="980810"/>
                  <a:pt x="762000" y="1002632"/>
                </a:cubicBezTo>
                <a:cubicBezTo>
                  <a:pt x="765797" y="1011493"/>
                  <a:pt x="772695" y="1018674"/>
                  <a:pt x="778042" y="1026695"/>
                </a:cubicBezTo>
                <a:cubicBezTo>
                  <a:pt x="792661" y="1099790"/>
                  <a:pt x="777681" y="1033514"/>
                  <a:pt x="802105" y="1114927"/>
                </a:cubicBezTo>
                <a:cubicBezTo>
                  <a:pt x="811723" y="1146989"/>
                  <a:pt x="806609" y="1149757"/>
                  <a:pt x="826168" y="1179095"/>
                </a:cubicBezTo>
                <a:cubicBezTo>
                  <a:pt x="830363" y="1185387"/>
                  <a:pt x="837487" y="1189232"/>
                  <a:pt x="842211" y="1195137"/>
                </a:cubicBezTo>
                <a:cubicBezTo>
                  <a:pt x="848233" y="1202665"/>
                  <a:pt x="851905" y="1211945"/>
                  <a:pt x="858253" y="1219200"/>
                </a:cubicBezTo>
                <a:cubicBezTo>
                  <a:pt x="870703" y="1233428"/>
                  <a:pt x="887871" y="1243575"/>
                  <a:pt x="898358" y="1259306"/>
                </a:cubicBezTo>
                <a:cubicBezTo>
                  <a:pt x="921815" y="1294492"/>
                  <a:pt x="906688" y="1277585"/>
                  <a:pt x="946484" y="1307432"/>
                </a:cubicBezTo>
                <a:cubicBezTo>
                  <a:pt x="951831" y="1323474"/>
                  <a:pt x="953146" y="1341488"/>
                  <a:pt x="962526" y="1355558"/>
                </a:cubicBezTo>
                <a:cubicBezTo>
                  <a:pt x="967873" y="1363579"/>
                  <a:pt x="974860" y="1370723"/>
                  <a:pt x="978568" y="1379621"/>
                </a:cubicBezTo>
                <a:cubicBezTo>
                  <a:pt x="988324" y="1403035"/>
                  <a:pt x="1002632" y="1451811"/>
                  <a:pt x="1002632" y="1451811"/>
                </a:cubicBezTo>
                <a:cubicBezTo>
                  <a:pt x="1016321" y="1547636"/>
                  <a:pt x="1002674" y="1476021"/>
                  <a:pt x="1018674" y="1532021"/>
                </a:cubicBezTo>
                <a:cubicBezTo>
                  <a:pt x="1021703" y="1542621"/>
                  <a:pt x="1022352" y="1553973"/>
                  <a:pt x="1026695" y="1564106"/>
                </a:cubicBezTo>
                <a:cubicBezTo>
                  <a:pt x="1030492" y="1572967"/>
                  <a:pt x="1037390" y="1580148"/>
                  <a:pt x="1042737" y="1588169"/>
                </a:cubicBezTo>
                <a:cubicBezTo>
                  <a:pt x="1047756" y="1618284"/>
                  <a:pt x="1050077" y="1640096"/>
                  <a:pt x="1058779" y="1668379"/>
                </a:cubicBezTo>
                <a:cubicBezTo>
                  <a:pt x="1066238" y="1692622"/>
                  <a:pt x="1082842" y="1740569"/>
                  <a:pt x="1082842" y="1740569"/>
                </a:cubicBezTo>
                <a:cubicBezTo>
                  <a:pt x="1080168" y="1753937"/>
                  <a:pt x="1079608" y="1767909"/>
                  <a:pt x="1074821" y="1780674"/>
                </a:cubicBezTo>
                <a:cubicBezTo>
                  <a:pt x="1050376" y="1845861"/>
                  <a:pt x="976735" y="1800179"/>
                  <a:pt x="914400" y="1796716"/>
                </a:cubicBezTo>
                <a:cubicBezTo>
                  <a:pt x="906379" y="1794042"/>
                  <a:pt x="897899" y="1792476"/>
                  <a:pt x="890337" y="1788695"/>
                </a:cubicBezTo>
                <a:cubicBezTo>
                  <a:pt x="855287" y="1771170"/>
                  <a:pt x="967874" y="1906337"/>
                  <a:pt x="874295" y="1756611"/>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597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Penalty Function Approach - Simulation Results</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11</a:t>
            </a:fld>
            <a:endParaRPr kumimoji="1" lang="ja-JP" altLang="en-US"/>
          </a:p>
        </p:txBody>
      </p:sp>
      <p:pic>
        <p:nvPicPr>
          <p:cNvPr id="5" name="コンテンツ プレースホルダー 4"/>
          <p:cNvPicPr>
            <a:picLocks noGrp="1" noChangeAspect="1"/>
          </p:cNvPicPr>
          <p:nvPr>
            <p:ph idx="1"/>
          </p:nvPr>
        </p:nvPicPr>
        <p:blipFill>
          <a:blip r:embed="rId2"/>
          <a:stretch>
            <a:fillRect/>
          </a:stretch>
        </p:blipFill>
        <p:spPr>
          <a:xfrm rot="120000">
            <a:off x="183594" y="903120"/>
            <a:ext cx="3711629" cy="2880000"/>
          </a:xfrm>
          <a:prstGeom prst="rect">
            <a:avLst/>
          </a:prstGeom>
        </p:spPr>
      </p:pic>
      <p:sp>
        <p:nvSpPr>
          <p:cNvPr id="6" name="テキスト ボックス 5"/>
          <p:cNvSpPr txBox="1"/>
          <p:nvPr/>
        </p:nvSpPr>
        <p:spPr>
          <a:xfrm>
            <a:off x="2109937" y="1868536"/>
            <a:ext cx="1211179" cy="276999"/>
          </a:xfrm>
          <a:prstGeom prst="rect">
            <a:avLst/>
          </a:prstGeom>
          <a:noFill/>
        </p:spPr>
        <p:txBody>
          <a:bodyPr wrap="square" rtlCol="0">
            <a:spAutoFit/>
          </a:bodyPr>
          <a:lstStyle/>
          <a:p>
            <a:r>
              <a:rPr kumimoji="1" lang="ja-JP" altLang="en-US" sz="1200" dirty="0" smtClean="0"/>
              <a:t>実行可能領域</a:t>
            </a:r>
            <a:endParaRPr kumimoji="1" lang="ja-JP" altLang="en-US" sz="1200" dirty="0"/>
          </a:p>
        </p:txBody>
      </p:sp>
      <p:sp>
        <p:nvSpPr>
          <p:cNvPr id="7" name="テキスト ボックス 6"/>
          <p:cNvSpPr txBox="1"/>
          <p:nvPr/>
        </p:nvSpPr>
        <p:spPr>
          <a:xfrm>
            <a:off x="3866146" y="1306008"/>
            <a:ext cx="5277854" cy="1384995"/>
          </a:xfrm>
          <a:prstGeom prst="rect">
            <a:avLst/>
          </a:prstGeom>
          <a:noFill/>
        </p:spPr>
        <p:txBody>
          <a:bodyPr wrap="square" rtlCol="0">
            <a:spAutoFit/>
          </a:bodyPr>
          <a:lstStyle/>
          <a:p>
            <a:r>
              <a:rPr lang="en-US" altLang="ja-JP" sz="2400" b="1" dirty="0" smtClean="0"/>
              <a:t>R=100(</a:t>
            </a:r>
            <a:r>
              <a:rPr lang="ja-JP" altLang="en-US" sz="2400" b="1" dirty="0" smtClean="0"/>
              <a:t>最大</a:t>
            </a:r>
            <a:r>
              <a:rPr lang="en-US" altLang="ja-JP" sz="2400" b="1" dirty="0" smtClean="0"/>
              <a:t>)</a:t>
            </a:r>
            <a:r>
              <a:rPr lang="ja-JP" altLang="en-US" sz="2400" b="1" dirty="0" smtClean="0"/>
              <a:t>のとき</a:t>
            </a:r>
            <a:endParaRPr lang="en-US" altLang="ja-JP" sz="2400" b="1" dirty="0" smtClean="0"/>
          </a:p>
          <a:p>
            <a:r>
              <a:rPr lang="ja-JP" altLang="en-US" sz="2000" dirty="0" smtClean="0"/>
              <a:t>    </a:t>
            </a:r>
            <a:r>
              <a:rPr lang="en-US" altLang="ja-JP" sz="2000" dirty="0" smtClean="0"/>
              <a:t>R=10</a:t>
            </a:r>
            <a:r>
              <a:rPr lang="ja-JP" altLang="en-US" sz="2000" dirty="0" err="1" smtClean="0"/>
              <a:t>ほど</a:t>
            </a:r>
            <a:r>
              <a:rPr lang="ja-JP" altLang="en-US" sz="2000" dirty="0" smtClean="0"/>
              <a:t>解の広がりが良くない</a:t>
            </a:r>
            <a:endParaRPr lang="en-US" altLang="ja-JP" sz="2000" dirty="0" smtClean="0"/>
          </a:p>
          <a:p>
            <a:r>
              <a:rPr lang="en-US" altLang="ja-JP" sz="2000" dirty="0"/>
              <a:t> </a:t>
            </a:r>
            <a:r>
              <a:rPr lang="en-US" altLang="ja-JP" sz="2000" dirty="0" smtClean="0"/>
              <a:t>   </a:t>
            </a:r>
            <a:r>
              <a:rPr lang="ja-JP" altLang="en-US" sz="2000" dirty="0"/>
              <a:t>最初の方</a:t>
            </a:r>
            <a:r>
              <a:rPr lang="ja-JP" altLang="en-US" sz="2000" dirty="0" smtClean="0"/>
              <a:t>の世代で，制約が強調されすぎるから</a:t>
            </a:r>
            <a:endParaRPr lang="en-US" altLang="ja-JP" sz="2000" dirty="0" smtClean="0"/>
          </a:p>
          <a:p>
            <a:r>
              <a:rPr lang="en-US" altLang="ja-JP" sz="2000" dirty="0" smtClean="0"/>
              <a:t>    </a:t>
            </a:r>
          </a:p>
        </p:txBody>
      </p:sp>
      <p:sp>
        <p:nvSpPr>
          <p:cNvPr id="8" name="テキスト ボックス 7"/>
          <p:cNvSpPr txBox="1"/>
          <p:nvPr/>
        </p:nvSpPr>
        <p:spPr>
          <a:xfrm>
            <a:off x="3944348" y="4562516"/>
            <a:ext cx="5039231" cy="1015663"/>
          </a:xfrm>
          <a:prstGeom prst="rect">
            <a:avLst/>
          </a:prstGeom>
          <a:noFill/>
        </p:spPr>
        <p:txBody>
          <a:bodyPr wrap="square" rtlCol="0">
            <a:spAutoFit/>
          </a:bodyPr>
          <a:lstStyle/>
          <a:p>
            <a:r>
              <a:rPr lang="en-US" altLang="ja-JP" sz="2400" b="1" dirty="0" smtClean="0"/>
              <a:t>R</a:t>
            </a:r>
            <a:r>
              <a:rPr lang="ja-JP" altLang="en-US" sz="2400" b="1" dirty="0" smtClean="0"/>
              <a:t>と偽パレートフロントの関係</a:t>
            </a:r>
            <a:endParaRPr lang="en-US" altLang="ja-JP" sz="2400" b="1" dirty="0" smtClean="0"/>
          </a:p>
          <a:p>
            <a:r>
              <a:rPr lang="en-US" altLang="ja-JP" dirty="0" smtClean="0"/>
              <a:t>    R</a:t>
            </a:r>
            <a:r>
              <a:rPr lang="ja-JP" altLang="en-US" dirty="0" smtClean="0"/>
              <a:t>が増加するほど，</a:t>
            </a:r>
            <a:endParaRPr lang="en-US" altLang="ja-JP" dirty="0" smtClean="0"/>
          </a:p>
          <a:p>
            <a:r>
              <a:rPr lang="ja-JP" altLang="en-US" dirty="0" smtClean="0"/>
              <a:t>    偽パレートフロントは真のパレートフロントに近づく</a:t>
            </a:r>
            <a:endParaRPr lang="en-US" altLang="ja-JP" dirty="0" smtClean="0"/>
          </a:p>
        </p:txBody>
      </p:sp>
      <p:pic>
        <p:nvPicPr>
          <p:cNvPr id="10" name="図 9"/>
          <p:cNvPicPr>
            <a:picLocks noChangeAspect="1"/>
          </p:cNvPicPr>
          <p:nvPr/>
        </p:nvPicPr>
        <p:blipFill>
          <a:blip r:embed="rId3"/>
          <a:stretch>
            <a:fillRect/>
          </a:stretch>
        </p:blipFill>
        <p:spPr>
          <a:xfrm>
            <a:off x="446735" y="3978000"/>
            <a:ext cx="3185346" cy="2880000"/>
          </a:xfrm>
          <a:prstGeom prst="rect">
            <a:avLst/>
          </a:prstGeom>
        </p:spPr>
      </p:pic>
      <p:sp>
        <p:nvSpPr>
          <p:cNvPr id="11" name="テキスト ボックス 10"/>
          <p:cNvSpPr txBox="1"/>
          <p:nvPr/>
        </p:nvSpPr>
        <p:spPr>
          <a:xfrm>
            <a:off x="4062129" y="5775873"/>
            <a:ext cx="4419601" cy="923330"/>
          </a:xfrm>
          <a:prstGeom prst="rect">
            <a:avLst/>
          </a:prstGeom>
          <a:noFill/>
        </p:spPr>
        <p:txBody>
          <a:bodyPr wrap="square" rtlCol="0">
            <a:spAutoFit/>
          </a:bodyPr>
          <a:lstStyle/>
          <a:p>
            <a:r>
              <a:rPr kumimoji="1" lang="ja-JP" altLang="en-US" dirty="0" smtClean="0">
                <a:solidFill>
                  <a:schemeClr val="accent4"/>
                </a:solidFill>
              </a:rPr>
              <a:t>適切な</a:t>
            </a:r>
            <a:r>
              <a:rPr kumimoji="1" lang="en-US" altLang="ja-JP" dirty="0" smtClean="0">
                <a:solidFill>
                  <a:schemeClr val="accent4"/>
                </a:solidFill>
              </a:rPr>
              <a:t>R</a:t>
            </a:r>
            <a:r>
              <a:rPr lang="ja-JP" altLang="en-US" dirty="0" smtClean="0">
                <a:solidFill>
                  <a:schemeClr val="accent4"/>
                </a:solidFill>
              </a:rPr>
              <a:t>なら良い性能</a:t>
            </a:r>
            <a:endParaRPr lang="en-US" altLang="ja-JP" dirty="0" smtClean="0">
              <a:solidFill>
                <a:schemeClr val="accent4"/>
              </a:solidFill>
            </a:endParaRPr>
          </a:p>
          <a:p>
            <a:r>
              <a:rPr kumimoji="1" lang="en-US" altLang="ja-JP" dirty="0" smtClean="0">
                <a:solidFill>
                  <a:schemeClr val="accent4"/>
                </a:solidFill>
              </a:rPr>
              <a:t>R</a:t>
            </a:r>
            <a:r>
              <a:rPr kumimoji="1" lang="ja-JP" altLang="en-US" dirty="0" smtClean="0">
                <a:solidFill>
                  <a:schemeClr val="accent4"/>
                </a:solidFill>
              </a:rPr>
              <a:t>が適切でないと，</a:t>
            </a:r>
            <a:endParaRPr kumimoji="1" lang="en-US" altLang="ja-JP" dirty="0" smtClean="0">
              <a:solidFill>
                <a:schemeClr val="accent4"/>
              </a:solidFill>
            </a:endParaRPr>
          </a:p>
          <a:p>
            <a:r>
              <a:rPr kumimoji="1" lang="ja-JP" altLang="en-US" dirty="0" smtClean="0">
                <a:solidFill>
                  <a:schemeClr val="accent4"/>
                </a:solidFill>
              </a:rPr>
              <a:t>実行不可能解集合か分布が良くない集合</a:t>
            </a:r>
            <a:endParaRPr kumimoji="1" lang="ja-JP" altLang="en-US" dirty="0">
              <a:solidFill>
                <a:schemeClr val="accent4"/>
              </a:solidFill>
            </a:endParaRPr>
          </a:p>
        </p:txBody>
      </p:sp>
    </p:spTree>
    <p:extLst>
      <p:ext uri="{BB962C8B-B14F-4D97-AF65-F5344CB8AC3E}">
        <p14:creationId xmlns:p14="http://schemas.microsoft.com/office/powerpoint/2010/main" val="2054614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7.4 </a:t>
            </a:r>
            <a:r>
              <a:rPr lang="en-US" altLang="ja-JP" dirty="0"/>
              <a:t>Jiménez - </a:t>
            </a:r>
            <a:r>
              <a:rPr lang="en-US" altLang="ja-JP" dirty="0" err="1"/>
              <a:t>Verdegay</a:t>
            </a:r>
            <a:r>
              <a:rPr lang="en-US" altLang="ja-JP" dirty="0"/>
              <a:t> - </a:t>
            </a:r>
            <a:r>
              <a:rPr lang="en-US" altLang="ja-JP" dirty="0" err="1"/>
              <a:t>Goméz</a:t>
            </a:r>
            <a:r>
              <a:rPr lang="en-US" altLang="ja-JP" dirty="0"/>
              <a:t> - </a:t>
            </a:r>
            <a:r>
              <a:rPr lang="en-US" altLang="ja-JP" dirty="0" err="1"/>
              <a:t>Skarmeta's</a:t>
            </a:r>
            <a:r>
              <a:rPr lang="en-US" altLang="ja-JP" dirty="0"/>
              <a:t> Method </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lang="ja-JP" altLang="en-US" dirty="0"/>
              <a:t>多様性を残すためにニッチングを</a:t>
            </a:r>
            <a:r>
              <a:rPr lang="ja-JP" altLang="en-US" dirty="0" smtClean="0"/>
              <a:t>使う</a:t>
            </a:r>
            <a:endParaRPr lang="en-US" altLang="ja-JP" dirty="0" smtClean="0"/>
          </a:p>
          <a:p>
            <a:pPr>
              <a:lnSpc>
                <a:spcPct val="150000"/>
              </a:lnSpc>
            </a:pPr>
            <a:r>
              <a:rPr lang="ja-JP" altLang="en-US" dirty="0"/>
              <a:t>バイナリトーナメント</a:t>
            </a:r>
            <a:r>
              <a:rPr lang="ja-JP" altLang="en-US" dirty="0" smtClean="0"/>
              <a:t>選択をもとにする</a:t>
            </a:r>
            <a:endParaRPr lang="en-US" altLang="ja-JP" dirty="0" smtClean="0"/>
          </a:p>
          <a:p>
            <a:pPr lvl="1">
              <a:lnSpc>
                <a:spcPct val="150000"/>
              </a:lnSpc>
            </a:pPr>
            <a:r>
              <a:rPr lang="ja-JP" altLang="en-US" dirty="0" smtClean="0"/>
              <a:t>トーナメントする</a:t>
            </a:r>
            <a:r>
              <a:rPr kumimoji="1" lang="en-US" altLang="ja-JP" dirty="0" smtClean="0"/>
              <a:t>2</a:t>
            </a:r>
            <a:r>
              <a:rPr kumimoji="1" lang="ja-JP" altLang="en-US" dirty="0" err="1" smtClean="0"/>
              <a:t>つの</a:t>
            </a:r>
            <a:r>
              <a:rPr kumimoji="1" lang="ja-JP" altLang="en-US" dirty="0" smtClean="0"/>
              <a:t>解の状態によって，</a:t>
            </a:r>
            <a:r>
              <a:rPr kumimoji="1" lang="en-US" altLang="ja-JP" dirty="0" smtClean="0"/>
              <a:t>3</a:t>
            </a:r>
            <a:r>
              <a:rPr kumimoji="1" lang="ja-JP" altLang="en-US" dirty="0" err="1" smtClean="0"/>
              <a:t>つの</a:t>
            </a:r>
            <a:r>
              <a:rPr kumimoji="1" lang="ja-JP" altLang="en-US" dirty="0" smtClean="0"/>
              <a:t>異なるケース</a:t>
            </a:r>
            <a:endParaRPr lang="en-US" altLang="ja-JP" dirty="0" smtClean="0"/>
          </a:p>
          <a:p>
            <a:pPr marL="0" indent="0">
              <a:buNone/>
            </a:pPr>
            <a:r>
              <a:rPr kumimoji="1" lang="en-US" altLang="ja-JP" b="1" dirty="0" smtClean="0"/>
              <a:t>	</a:t>
            </a:r>
            <a:r>
              <a:rPr kumimoji="1" lang="en-US" altLang="ja-JP" b="1" u="sng" dirty="0" smtClean="0"/>
              <a:t>Case 1</a:t>
            </a:r>
            <a:r>
              <a:rPr lang="en-US" altLang="ja-JP" b="1" dirty="0"/>
              <a:t> </a:t>
            </a:r>
            <a:r>
              <a:rPr lang="en-US" altLang="ja-JP" b="1" dirty="0" smtClean="0"/>
              <a:t> </a:t>
            </a:r>
            <a:r>
              <a:rPr lang="ja-JP" altLang="en-US" b="1" dirty="0" smtClean="0"/>
              <a:t>両方</a:t>
            </a:r>
            <a:r>
              <a:rPr lang="ja-JP" altLang="en-US" b="1" dirty="0"/>
              <a:t>とも</a:t>
            </a:r>
            <a:r>
              <a:rPr lang="ja-JP" altLang="en-US" b="1" dirty="0" smtClean="0"/>
              <a:t>実行可能</a:t>
            </a:r>
            <a:endParaRPr lang="en-US" altLang="ja-JP" b="1" dirty="0" smtClean="0"/>
          </a:p>
          <a:p>
            <a:pPr marL="0" indent="0">
              <a:buNone/>
            </a:pPr>
            <a:r>
              <a:rPr lang="en-US" altLang="ja-JP" b="1" dirty="0" smtClean="0"/>
              <a:t>	</a:t>
            </a:r>
            <a:r>
              <a:rPr lang="en-US" altLang="ja-JP" b="1" u="sng" dirty="0" smtClean="0"/>
              <a:t>Case 2</a:t>
            </a:r>
            <a:r>
              <a:rPr lang="en-US" altLang="ja-JP" b="1" dirty="0" smtClean="0"/>
              <a:t>  </a:t>
            </a:r>
            <a:r>
              <a:rPr lang="ja-JP" altLang="en-US" b="1" dirty="0" smtClean="0"/>
              <a:t>実行可能と実行不可能</a:t>
            </a:r>
            <a:endParaRPr lang="en-US" altLang="ja-JP" b="1" dirty="0"/>
          </a:p>
          <a:p>
            <a:pPr marL="0" indent="0">
              <a:buNone/>
            </a:pPr>
            <a:r>
              <a:rPr lang="en-US" altLang="ja-JP" b="1" dirty="0" smtClean="0"/>
              <a:t>	</a:t>
            </a:r>
            <a:r>
              <a:rPr lang="en-US" altLang="ja-JP" b="1" u="sng" dirty="0" smtClean="0"/>
              <a:t>Case 3</a:t>
            </a:r>
            <a:r>
              <a:rPr lang="en-US" altLang="ja-JP" b="1" dirty="0" smtClean="0"/>
              <a:t>  </a:t>
            </a:r>
            <a:r>
              <a:rPr lang="ja-JP" altLang="en-US" b="1" dirty="0"/>
              <a:t>両方とも</a:t>
            </a:r>
            <a:r>
              <a:rPr lang="ja-JP" altLang="en-US" b="1" dirty="0" smtClean="0"/>
              <a:t>実行</a:t>
            </a:r>
            <a:r>
              <a:rPr lang="ja-JP" altLang="en-US" b="1" dirty="0"/>
              <a:t>不</a:t>
            </a:r>
            <a:r>
              <a:rPr lang="ja-JP" altLang="en-US" b="1" dirty="0" smtClean="0"/>
              <a:t>可能</a:t>
            </a:r>
            <a:endParaRPr lang="en-US" altLang="ja-JP" b="1" dirty="0"/>
          </a:p>
          <a:p>
            <a:pPr marL="0" indent="0">
              <a:buNone/>
            </a:pPr>
            <a:endParaRPr kumimoji="1" lang="en-US" altLang="ja-JP" b="1" dirty="0" smtClean="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12</a:t>
            </a:fld>
            <a:endParaRPr kumimoji="1" lang="ja-JP" altLang="en-US"/>
          </a:p>
        </p:txBody>
      </p:sp>
    </p:spTree>
    <p:extLst>
      <p:ext uri="{BB962C8B-B14F-4D97-AF65-F5344CB8AC3E}">
        <p14:creationId xmlns:p14="http://schemas.microsoft.com/office/powerpoint/2010/main" val="295472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ffectLst/>
              </a:rPr>
              <a:t>7.4 </a:t>
            </a:r>
            <a:r>
              <a:rPr lang="en-US" altLang="ja-JP" dirty="0"/>
              <a:t>Jiménez - </a:t>
            </a:r>
            <a:r>
              <a:rPr lang="en-US" altLang="ja-JP" dirty="0" err="1"/>
              <a:t>Verdegay</a:t>
            </a:r>
            <a:r>
              <a:rPr lang="en-US" altLang="ja-JP" dirty="0"/>
              <a:t> - </a:t>
            </a:r>
            <a:r>
              <a:rPr lang="en-US" altLang="ja-JP" dirty="0" err="1"/>
              <a:t>Goméz</a:t>
            </a:r>
            <a:r>
              <a:rPr lang="en-US" altLang="ja-JP" dirty="0"/>
              <a:t> - </a:t>
            </a:r>
            <a:r>
              <a:rPr lang="en-US" altLang="ja-JP" dirty="0" err="1"/>
              <a:t>Skarmeta's</a:t>
            </a:r>
            <a:r>
              <a:rPr lang="en-US" altLang="ja-JP" dirty="0"/>
              <a:t> Method </a:t>
            </a:r>
            <a:endParaRPr kumimoji="1" lang="ja-JP" altLang="en-US" dirty="0"/>
          </a:p>
        </p:txBody>
      </p:sp>
      <p:sp>
        <p:nvSpPr>
          <p:cNvPr id="3" name="コンテンツ プレースホルダー 2"/>
          <p:cNvSpPr>
            <a:spLocks noGrp="1"/>
          </p:cNvSpPr>
          <p:nvPr>
            <p:ph idx="1"/>
          </p:nvPr>
        </p:nvSpPr>
        <p:spPr>
          <a:xfrm>
            <a:off x="201705" y="806822"/>
            <a:ext cx="8861609" cy="3606396"/>
          </a:xfrm>
        </p:spPr>
        <p:txBody>
          <a:bodyPr>
            <a:normAutofit lnSpcReduction="10000"/>
          </a:bodyPr>
          <a:lstStyle/>
          <a:p>
            <a:pPr marL="0" indent="0">
              <a:buNone/>
            </a:pPr>
            <a:r>
              <a:rPr lang="en-US" altLang="ja-JP" sz="2600" b="1" u="sng" dirty="0"/>
              <a:t>Case 1</a:t>
            </a:r>
            <a:r>
              <a:rPr lang="en-US" altLang="ja-JP" sz="2600" b="1" dirty="0"/>
              <a:t>  </a:t>
            </a:r>
            <a:r>
              <a:rPr lang="ja-JP" altLang="en-US" sz="2600" b="1" dirty="0"/>
              <a:t>両方とも実行可能</a:t>
            </a:r>
            <a:endParaRPr lang="en-US" altLang="ja-JP" sz="2600" b="1" dirty="0"/>
          </a:p>
          <a:p>
            <a:pPr marL="0" indent="0">
              <a:lnSpc>
                <a:spcPct val="150000"/>
              </a:lnSpc>
              <a:buNone/>
            </a:pPr>
            <a:r>
              <a:rPr lang="ja-JP" altLang="en-US" dirty="0"/>
              <a:t>①</a:t>
            </a:r>
            <a:r>
              <a:rPr lang="en-US" altLang="ja-JP" dirty="0" smtClean="0"/>
              <a:t>p</a:t>
            </a:r>
            <a:r>
              <a:rPr kumimoji="1" lang="en-US" altLang="ja-JP" dirty="0" smtClean="0"/>
              <a:t>opulation</a:t>
            </a:r>
            <a:r>
              <a:rPr kumimoji="1" lang="ja-JP" altLang="en-US" dirty="0" smtClean="0"/>
              <a:t>から実行可能解をランダムとる：</a:t>
            </a:r>
            <a:r>
              <a:rPr kumimoji="1" lang="en-US" altLang="ja-JP" dirty="0" smtClean="0"/>
              <a:t>comparison set</a:t>
            </a:r>
          </a:p>
          <a:p>
            <a:pPr marL="0" indent="0">
              <a:lnSpc>
                <a:spcPct val="150000"/>
              </a:lnSpc>
              <a:buNone/>
            </a:pPr>
            <a:r>
              <a:rPr kumimoji="1" lang="ja-JP" altLang="en-US" dirty="0" smtClean="0"/>
              <a:t>②</a:t>
            </a:r>
            <a:r>
              <a:rPr kumimoji="1" lang="en-US" altLang="ja-JP" dirty="0" smtClean="0"/>
              <a:t>2</a:t>
            </a:r>
            <a:r>
              <a:rPr kumimoji="1" lang="ja-JP" altLang="en-US" dirty="0" err="1" smtClean="0"/>
              <a:t>つの</a:t>
            </a:r>
            <a:r>
              <a:rPr kumimoji="1" lang="ja-JP" altLang="en-US" dirty="0" smtClean="0"/>
              <a:t>解をそれぞれ</a:t>
            </a:r>
            <a:r>
              <a:rPr kumimoji="1" lang="en-US" altLang="ja-JP" dirty="0" smtClean="0"/>
              <a:t>comparison set</a:t>
            </a:r>
            <a:r>
              <a:rPr lang="ja-JP" altLang="en-US" dirty="0" smtClean="0"/>
              <a:t>に入れて比較</a:t>
            </a:r>
            <a:endParaRPr lang="en-US" altLang="ja-JP" dirty="0" smtClean="0"/>
          </a:p>
          <a:p>
            <a:pPr lvl="1"/>
            <a:r>
              <a:rPr kumimoji="1" lang="en-US" altLang="ja-JP" dirty="0" smtClean="0"/>
              <a:t>1</a:t>
            </a:r>
            <a:r>
              <a:rPr kumimoji="1" lang="ja-JP" altLang="en-US" dirty="0" err="1" smtClean="0"/>
              <a:t>つは</a:t>
            </a:r>
            <a:r>
              <a:rPr kumimoji="1" lang="ja-JP" altLang="en-US" dirty="0" smtClean="0"/>
              <a:t>非支配で</a:t>
            </a:r>
            <a:r>
              <a:rPr kumimoji="1" lang="en-US" altLang="ja-JP" dirty="0" smtClean="0"/>
              <a:t>1</a:t>
            </a:r>
            <a:r>
              <a:rPr kumimoji="1" lang="ja-JP" altLang="en-US" dirty="0" err="1" smtClean="0"/>
              <a:t>つは</a:t>
            </a:r>
            <a:r>
              <a:rPr kumimoji="1" lang="ja-JP" altLang="en-US" dirty="0" smtClean="0"/>
              <a:t>支配されるとき</a:t>
            </a:r>
            <a:r>
              <a:rPr lang="en-US" altLang="ja-JP" dirty="0"/>
              <a:t> </a:t>
            </a:r>
            <a:r>
              <a:rPr lang="ja-JP" altLang="en-US" dirty="0" smtClean="0">
                <a:solidFill>
                  <a:schemeClr val="accent4"/>
                </a:solidFill>
              </a:rPr>
              <a:t>→ 非支配解が勝つ</a:t>
            </a:r>
            <a:endParaRPr lang="en-US" altLang="ja-JP" dirty="0" smtClean="0">
              <a:solidFill>
                <a:schemeClr val="accent4"/>
              </a:solidFill>
            </a:endParaRPr>
          </a:p>
          <a:p>
            <a:pPr lvl="1"/>
            <a:r>
              <a:rPr kumimoji="1" lang="ja-JP" altLang="en-US" dirty="0" smtClean="0"/>
              <a:t>両方とも非支配 </a:t>
            </a:r>
            <a:r>
              <a:rPr kumimoji="1" lang="en-US" altLang="ja-JP" dirty="0" smtClean="0"/>
              <a:t>or </a:t>
            </a:r>
            <a:r>
              <a:rPr kumimoji="1" lang="ja-JP" altLang="en-US" dirty="0" smtClean="0"/>
              <a:t>両方支配される → ③</a:t>
            </a:r>
            <a:endParaRPr lang="en-US" altLang="ja-JP" dirty="0" smtClean="0"/>
          </a:p>
          <a:p>
            <a:pPr marL="0" indent="0">
              <a:lnSpc>
                <a:spcPct val="150000"/>
              </a:lnSpc>
              <a:buNone/>
            </a:pPr>
            <a:r>
              <a:rPr kumimoji="1" lang="ja-JP" altLang="en-US" dirty="0" smtClean="0"/>
              <a:t>③</a:t>
            </a:r>
            <a:r>
              <a:rPr lang="en-US" altLang="ja-JP" dirty="0"/>
              <a:t>population</a:t>
            </a:r>
            <a:r>
              <a:rPr lang="ja-JP" altLang="en-US" dirty="0"/>
              <a:t>の全ての解と</a:t>
            </a:r>
            <a:r>
              <a:rPr lang="ja-JP" altLang="en-US" dirty="0" smtClean="0"/>
              <a:t>の</a:t>
            </a:r>
            <a:r>
              <a:rPr kumimoji="1" lang="ja-JP" altLang="en-US" dirty="0" smtClean="0"/>
              <a:t>ニッチカウントを計算</a:t>
            </a:r>
            <a:endParaRPr kumimoji="1" lang="en-US" altLang="ja-JP" dirty="0" smtClean="0"/>
          </a:p>
          <a:p>
            <a:pPr marL="0" indent="0">
              <a:lnSpc>
                <a:spcPct val="110000"/>
              </a:lnSpc>
              <a:buNone/>
            </a:pPr>
            <a:r>
              <a:rPr lang="ja-JP" altLang="en-US" dirty="0" smtClean="0">
                <a:solidFill>
                  <a:schemeClr val="accent4"/>
                </a:solidFill>
              </a:rPr>
              <a:t>            →</a:t>
            </a:r>
            <a:r>
              <a:rPr kumimoji="1" lang="ja-JP" altLang="en-US" dirty="0" smtClean="0">
                <a:solidFill>
                  <a:schemeClr val="accent4"/>
                </a:solidFill>
              </a:rPr>
              <a:t>小さい値の解</a:t>
            </a:r>
            <a:r>
              <a:rPr kumimoji="1" lang="en-US" altLang="ja-JP" dirty="0" smtClean="0">
                <a:solidFill>
                  <a:schemeClr val="accent4"/>
                </a:solidFill>
              </a:rPr>
              <a:t>(</a:t>
            </a:r>
            <a:r>
              <a:rPr kumimoji="1" lang="ja-JP" altLang="en-US" dirty="0" smtClean="0">
                <a:solidFill>
                  <a:schemeClr val="accent4"/>
                </a:solidFill>
              </a:rPr>
              <a:t>混雑していない方</a:t>
            </a:r>
            <a:r>
              <a:rPr kumimoji="1" lang="en-US" altLang="ja-JP" dirty="0" smtClean="0">
                <a:solidFill>
                  <a:schemeClr val="accent4"/>
                </a:solidFill>
              </a:rPr>
              <a:t>)</a:t>
            </a:r>
            <a:r>
              <a:rPr kumimoji="1" lang="ja-JP" altLang="en-US" dirty="0" smtClean="0">
                <a:solidFill>
                  <a:schemeClr val="accent4"/>
                </a:solidFill>
              </a:rPr>
              <a:t>が勝つ</a:t>
            </a:r>
            <a:endParaRPr kumimoji="1" lang="ja-JP" altLang="en-US" dirty="0">
              <a:solidFill>
                <a:schemeClr val="accent4"/>
              </a:solidFill>
            </a:endParaRPr>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13</a:t>
            </a:fld>
            <a:endParaRPr kumimoji="1" lang="ja-JP" altLang="en-US"/>
          </a:p>
        </p:txBody>
      </p:sp>
      <mc:AlternateContent xmlns:mc="http://schemas.openxmlformats.org/markup-compatibility/2006">
        <mc:Choice xmlns:a14="http://schemas.microsoft.com/office/drawing/2010/main" Requires="a14">
          <p:sp>
            <p:nvSpPr>
              <p:cNvPr id="5" name="テキスト ボックス 4"/>
              <p:cNvSpPr txBox="1"/>
              <p:nvPr/>
            </p:nvSpPr>
            <p:spPr>
              <a:xfrm>
                <a:off x="561824" y="4413218"/>
                <a:ext cx="8141369" cy="2155334"/>
              </a:xfrm>
              <a:prstGeom prst="rect">
                <a:avLst/>
              </a:prstGeom>
              <a:noFill/>
            </p:spPr>
            <p:txBody>
              <a:bodyPr wrap="square" rtlCol="0">
                <a:spAutoFit/>
              </a:bodyPr>
              <a:lstStyle/>
              <a:p>
                <a:r>
                  <a:rPr kumimoji="1" lang="ja-JP" altLang="en-US" sz="2000" b="1" dirty="0" smtClean="0"/>
                  <a:t>ニッチカウント </a:t>
                </a:r>
                <a14:m>
                  <m:oMath xmlns:m="http://schemas.openxmlformats.org/officeDocument/2006/math">
                    <m:r>
                      <m:rPr>
                        <m:sty m:val="p"/>
                      </m:rPr>
                      <a:rPr kumimoji="1" lang="en-US" altLang="ja-JP" sz="2000" b="0" i="0" dirty="0" smtClean="0">
                        <a:latin typeface="Cambria Math" panose="02040503050406030204" pitchFamily="18" charset="0"/>
                      </a:rPr>
                      <m:t>nc</m:t>
                    </m:r>
                  </m:oMath>
                </a14:m>
                <a:r>
                  <a:rPr kumimoji="1" lang="ja-JP" altLang="en-US" sz="2000" dirty="0" smtClean="0"/>
                  <a:t> </a:t>
                </a:r>
                <a:r>
                  <a:rPr kumimoji="1" lang="ja-JP" altLang="en-US" sz="2000" b="1" dirty="0" smtClean="0"/>
                  <a:t>の計算</a:t>
                </a:r>
                <a:endParaRPr kumimoji="1" lang="en-US" altLang="ja-JP" sz="2000" b="1" dirty="0" smtClean="0"/>
              </a:p>
              <a:p>
                <a:pPr marL="342900" indent="-342900">
                  <a:buFont typeface="Arial" panose="020B0604020202020204" pitchFamily="34" charset="0"/>
                  <a:buChar char="•"/>
                </a:pPr>
                <a:r>
                  <a:rPr lang="ja-JP" altLang="en-US" sz="2000" dirty="0" smtClean="0"/>
                  <a:t>ニッチカウント</a:t>
                </a:r>
                <a14:m>
                  <m:oMath xmlns:m="http://schemas.openxmlformats.org/officeDocument/2006/math">
                    <m:r>
                      <m:rPr>
                        <m:sty m:val="p"/>
                      </m:rPr>
                      <a:rPr lang="en-US" altLang="ja-JP" sz="2000" i="0" dirty="0" smtClean="0">
                        <a:latin typeface="Cambria Math" panose="02040503050406030204" pitchFamily="18" charset="0"/>
                      </a:rPr>
                      <m:t>nc</m:t>
                    </m:r>
                  </m:oMath>
                </a14:m>
                <a:r>
                  <a:rPr lang="ja-JP" altLang="en-US" sz="2000" dirty="0"/>
                  <a:t>は，</a:t>
                </a:r>
                <a:r>
                  <a:rPr lang="en-US" altLang="ja-JP" sz="2000" dirty="0"/>
                  <a:t>population</a:t>
                </a:r>
                <a:r>
                  <a:rPr lang="ja-JP" altLang="en-US" sz="2000" dirty="0"/>
                  <a:t>の</a:t>
                </a:r>
                <a:r>
                  <a:rPr lang="ja-JP" altLang="en-US" sz="2000" dirty="0"/>
                  <a:t>全て</a:t>
                </a:r>
                <a:r>
                  <a:rPr lang="ja-JP" altLang="en-US" sz="2000" dirty="0" smtClean="0"/>
                  <a:t>の解と</a:t>
                </a:r>
                <a:r>
                  <a:rPr lang="ja-JP" altLang="en-US" sz="2000" dirty="0"/>
                  <a:t>の</a:t>
                </a:r>
                <a:r>
                  <a:rPr lang="en-US" altLang="ja-JP" sz="2000" dirty="0"/>
                  <a:t>sharing</a:t>
                </a:r>
                <a:r>
                  <a:rPr lang="ja-JP" altLang="en-US" sz="2000" dirty="0"/>
                  <a:t>関数値の合計</a:t>
                </a:r>
                <a:endParaRPr lang="ja-JP" altLang="en-US" sz="2000" dirty="0"/>
              </a:p>
              <a:p>
                <a:pPr marL="342900" indent="-342900">
                  <a:buFont typeface="Arial" panose="020B0604020202020204" pitchFamily="34" charset="0"/>
                  <a:buChar char="•"/>
                </a:pPr>
                <a:r>
                  <a:rPr lang="en-US" altLang="ja-JP" sz="2000" dirty="0" smtClean="0"/>
                  <a:t>Sharing</a:t>
                </a:r>
                <a:r>
                  <a:rPr lang="ja-JP" altLang="en-US" sz="2000" dirty="0" smtClean="0"/>
                  <a:t>関数</a:t>
                </a:r>
                <a:endParaRPr lang="en-US" altLang="ja-JP" sz="2000" dirty="0" smtClean="0"/>
              </a:p>
              <a:p>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Sh</m:t>
                      </m:r>
                      <m:d>
                        <m:dPr>
                          <m:ctrlPr>
                            <a:rPr kumimoji="1" lang="en-US" altLang="ja-JP" sz="2000" b="0" smtClean="0">
                              <a:latin typeface="Cambria Math" panose="02040503050406030204" pitchFamily="18" charset="0"/>
                            </a:rPr>
                          </m:ctrlPr>
                        </m:dPr>
                        <m:e>
                          <m:r>
                            <m:rPr>
                              <m:sty m:val="p"/>
                            </m:rPr>
                            <a:rPr kumimoji="1" lang="en-US" altLang="ja-JP" sz="2000" b="0" i="0" smtClean="0">
                              <a:latin typeface="Cambria Math" panose="02040503050406030204" pitchFamily="18" charset="0"/>
                            </a:rPr>
                            <m:t>d</m:t>
                          </m:r>
                        </m:e>
                      </m:d>
                      <m:r>
                        <a:rPr kumimoji="1" lang="en-US" altLang="ja-JP" sz="2000" b="0" i="0" smtClean="0">
                          <a:latin typeface="Cambria Math" panose="02040503050406030204" pitchFamily="18" charset="0"/>
                        </a:rPr>
                        <m:t>=</m:t>
                      </m:r>
                      <m:d>
                        <m:dPr>
                          <m:begChr m:val="{"/>
                          <m:endChr m:val=""/>
                          <m:ctrlPr>
                            <a:rPr kumimoji="1" lang="en-US" altLang="ja-JP" sz="2000" b="0" smtClean="0">
                              <a:latin typeface="Cambria Math" panose="02040503050406030204" pitchFamily="18" charset="0"/>
                            </a:rPr>
                          </m:ctrlPr>
                        </m:dPr>
                        <m:e>
                          <m:m>
                            <m:mPr>
                              <m:mcs>
                                <m:mc>
                                  <m:mcPr>
                                    <m:count m:val="2"/>
                                    <m:mcJc m:val="center"/>
                                  </m:mcPr>
                                </m:mc>
                              </m:mcs>
                              <m:ctrlPr>
                                <a:rPr kumimoji="1" lang="en-US" altLang="ja-JP" sz="2000" b="0" smtClean="0">
                                  <a:latin typeface="Cambria Math" panose="02040503050406030204" pitchFamily="18" charset="0"/>
                                </a:rPr>
                              </m:ctrlPr>
                            </m:mPr>
                            <m:mr>
                              <m:e>
                                <m:r>
                                  <m:rPr>
                                    <m:brk m:alnAt="7"/>
                                  </m:rPr>
                                  <a:rPr kumimoji="1" lang="en-US" altLang="ja-JP" sz="2000" b="0" i="0" smtClean="0">
                                    <a:latin typeface="Cambria Math" panose="02040503050406030204" pitchFamily="18" charset="0"/>
                                  </a:rPr>
                                  <m:t>1−</m:t>
                                </m:r>
                                <m:sSup>
                                  <m:sSupPr>
                                    <m:ctrlPr>
                                      <a:rPr kumimoji="1" lang="en-US" altLang="ja-JP" sz="2000" b="0" smtClean="0">
                                        <a:latin typeface="Cambria Math" panose="02040503050406030204" pitchFamily="18" charset="0"/>
                                      </a:rPr>
                                    </m:ctrlPr>
                                  </m:sSupPr>
                                  <m:e>
                                    <m:d>
                                      <m:dPr>
                                        <m:ctrlPr>
                                          <a:rPr kumimoji="1" lang="en-US" altLang="ja-JP" sz="2000" b="0" smtClean="0">
                                            <a:latin typeface="Cambria Math" panose="02040503050406030204" pitchFamily="18" charset="0"/>
                                          </a:rPr>
                                        </m:ctrlPr>
                                      </m:dPr>
                                      <m:e>
                                        <m:f>
                                          <m:fPr>
                                            <m:ctrlPr>
                                              <a:rPr kumimoji="1" lang="en-US" altLang="ja-JP" sz="2000" b="0" smtClean="0">
                                                <a:latin typeface="Cambria Math" panose="02040503050406030204" pitchFamily="18" charset="0"/>
                                              </a:rPr>
                                            </m:ctrlPr>
                                          </m:fPr>
                                          <m:num>
                                            <m:r>
                                              <m:rPr>
                                                <m:sty m:val="p"/>
                                              </m:rPr>
                                              <a:rPr kumimoji="1" lang="en-US" altLang="ja-JP" sz="2000" b="0" i="0" smtClean="0">
                                                <a:latin typeface="Cambria Math" panose="02040503050406030204" pitchFamily="18" charset="0"/>
                                              </a:rPr>
                                              <m:t>d</m:t>
                                            </m:r>
                                          </m:num>
                                          <m:den>
                                            <m:sSub>
                                              <m:sSubPr>
                                                <m:ctrlPr>
                                                  <a:rPr kumimoji="1" lang="en-US" altLang="ja-JP" sz="2000" b="0" smtClean="0">
                                                    <a:latin typeface="Cambria Math" panose="02040503050406030204" pitchFamily="18" charset="0"/>
                                                  </a:rPr>
                                                </m:ctrlPr>
                                              </m:sSubPr>
                                              <m:e>
                                                <m:r>
                                                  <m:rPr>
                                                    <m:sty m:val="p"/>
                                                  </m:rPr>
                                                  <a:rPr kumimoji="1" lang="ja-JP" altLang="en-US" sz="2000" b="0" i="0" smtClean="0">
                                                    <a:latin typeface="Cambria Math" panose="02040503050406030204" pitchFamily="18" charset="0"/>
                                                  </a:rPr>
                                                  <m:t>σ</m:t>
                                                </m:r>
                                              </m:e>
                                              <m:sub>
                                                <m:r>
                                                  <m:rPr>
                                                    <m:sty m:val="p"/>
                                                  </m:rPr>
                                                  <a:rPr kumimoji="1" lang="en-US" altLang="ja-JP" sz="2000" b="0" i="0" smtClean="0">
                                                    <a:latin typeface="Cambria Math" panose="02040503050406030204" pitchFamily="18" charset="0"/>
                                                  </a:rPr>
                                                  <m:t>share</m:t>
                                                </m:r>
                                              </m:sub>
                                            </m:sSub>
                                          </m:den>
                                        </m:f>
                                      </m:e>
                                    </m:d>
                                  </m:e>
                                  <m:sup>
                                    <m:r>
                                      <m:rPr>
                                        <m:sty m:val="p"/>
                                      </m:rPr>
                                      <a:rPr kumimoji="1" lang="ja-JP" altLang="en-US" sz="2000" b="0" i="0" smtClean="0">
                                        <a:latin typeface="Cambria Math" panose="02040503050406030204" pitchFamily="18" charset="0"/>
                                      </a:rPr>
                                      <m:t>α</m:t>
                                    </m:r>
                                  </m:sup>
                                </m:sSup>
                                <m:r>
                                  <m:rPr>
                                    <m:brk m:alnAt="7"/>
                                  </m:rPr>
                                  <a:rPr kumimoji="1" lang="en-US" altLang="ja-JP" sz="2000" b="0" i="0" smtClean="0">
                                    <a:latin typeface="Cambria Math" panose="02040503050406030204" pitchFamily="18" charset="0"/>
                                  </a:rPr>
                                  <m:t>,</m:t>
                                </m:r>
                              </m:e>
                              <m:e>
                                <m:r>
                                  <m:rPr>
                                    <m:sty m:val="p"/>
                                  </m:rPr>
                                  <a:rPr kumimoji="1" lang="en-US" altLang="ja-JP" sz="2000" b="0" i="0" smtClean="0">
                                    <a:latin typeface="Cambria Math" panose="02040503050406030204" pitchFamily="18" charset="0"/>
                                  </a:rPr>
                                  <m:t>if</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d</m:t>
                                </m:r>
                                <m:r>
                                  <a:rPr kumimoji="1" lang="en-US" altLang="ja-JP" sz="2000" b="0" i="0" smtClean="0">
                                    <a:latin typeface="Cambria Math" panose="02040503050406030204" pitchFamily="18" charset="0"/>
                                    <a:ea typeface="Cambria Math" panose="02040503050406030204" pitchFamily="18" charset="0"/>
                                  </a:rPr>
                                  <m:t>≤</m:t>
                                </m:r>
                                <m:sSub>
                                  <m:sSubPr>
                                    <m:ctrlPr>
                                      <a:rPr kumimoji="1" lang="en-US" altLang="ja-JP" sz="2000" b="0" smtClean="0">
                                        <a:latin typeface="Cambria Math" panose="02040503050406030204" pitchFamily="18" charset="0"/>
                                        <a:ea typeface="Cambria Math" panose="02040503050406030204" pitchFamily="18" charset="0"/>
                                      </a:rPr>
                                    </m:ctrlPr>
                                  </m:sSubPr>
                                  <m:e>
                                    <m:r>
                                      <m:rPr>
                                        <m:sty m:val="p"/>
                                      </m:rPr>
                                      <a:rPr kumimoji="1" lang="ja-JP" altLang="en-US" sz="2000" b="0" i="0" smtClean="0">
                                        <a:latin typeface="Cambria Math" panose="02040503050406030204" pitchFamily="18" charset="0"/>
                                        <a:ea typeface="Cambria Math" panose="02040503050406030204" pitchFamily="18" charset="0"/>
                                      </a:rPr>
                                      <m:t>σ</m:t>
                                    </m:r>
                                  </m:e>
                                  <m:sub>
                                    <m:r>
                                      <m:rPr>
                                        <m:sty m:val="p"/>
                                      </m:rPr>
                                      <a:rPr kumimoji="1" lang="en-US" altLang="ja-JP" sz="2000" b="0" i="0" smtClean="0">
                                        <a:latin typeface="Cambria Math" panose="02040503050406030204" pitchFamily="18" charset="0"/>
                                        <a:ea typeface="Cambria Math" panose="02040503050406030204" pitchFamily="18" charset="0"/>
                                      </a:rPr>
                                      <m:t>share</m:t>
                                    </m:r>
                                  </m:sub>
                                </m:sSub>
                                <m:r>
                                  <a:rPr kumimoji="1" lang="en-US" altLang="ja-JP" sz="2000" b="0" i="0" smtClean="0">
                                    <a:latin typeface="Cambria Math" panose="02040503050406030204" pitchFamily="18" charset="0"/>
                                    <a:ea typeface="Cambria Math" panose="02040503050406030204" pitchFamily="18" charset="0"/>
                                  </a:rPr>
                                  <m:t>;</m:t>
                                </m:r>
                              </m:e>
                            </m:mr>
                            <m:mr>
                              <m:e>
                                <m:r>
                                  <a:rPr kumimoji="1" lang="en-US" altLang="ja-JP" sz="2000" b="0" i="0" smtClean="0">
                                    <a:latin typeface="Cambria Math" panose="02040503050406030204" pitchFamily="18" charset="0"/>
                                  </a:rPr>
                                  <m:t>0,</m:t>
                                </m:r>
                              </m:e>
                              <m:e>
                                <m:r>
                                  <m:rPr>
                                    <m:sty m:val="p"/>
                                  </m:rPr>
                                  <a:rPr kumimoji="1" lang="en-US" altLang="ja-JP" sz="2000" b="0" i="0" smtClean="0">
                                    <a:latin typeface="Cambria Math" panose="02040503050406030204" pitchFamily="18" charset="0"/>
                                  </a:rPr>
                                  <m:t>otherwise</m:t>
                                </m:r>
                                <m:r>
                                  <a:rPr kumimoji="1" lang="en-US" altLang="ja-JP" sz="2000" b="0" i="0" smtClean="0">
                                    <a:latin typeface="Cambria Math" panose="02040503050406030204" pitchFamily="18" charset="0"/>
                                  </a:rPr>
                                  <m:t>.</m:t>
                                </m:r>
                              </m:e>
                            </m:mr>
                          </m:m>
                        </m:e>
                      </m:d>
                    </m:oMath>
                  </m:oMathPara>
                </a14:m>
                <a:endParaRPr kumimoji="1" lang="ja-JP" altLang="en-US" sz="2000"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561824" y="4413218"/>
                <a:ext cx="8141369" cy="2155334"/>
              </a:xfrm>
              <a:prstGeom prst="rect">
                <a:avLst/>
              </a:prstGeom>
              <a:blipFill rotWithShape="0">
                <a:blip r:embed="rId2"/>
                <a:stretch>
                  <a:fillRect l="-749" t="-226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561824" y="6488668"/>
                <a:ext cx="8181474"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kumimoji="1" lang="en-US" altLang="ja-JP" b="0" i="0" smtClean="0">
                        <a:latin typeface="Cambria Math" panose="02040503050406030204" pitchFamily="18" charset="0"/>
                      </a:rPr>
                      <m:t>d</m:t>
                    </m:r>
                  </m:oMath>
                </a14:m>
                <a:r>
                  <a:rPr kumimoji="1" lang="ja-JP" altLang="en-US" dirty="0" smtClean="0"/>
                  <a:t>は</a:t>
                </a:r>
                <a:r>
                  <a:rPr lang="en-US" altLang="ja-JP" dirty="0"/>
                  <a:t>2</a:t>
                </a:r>
                <a:r>
                  <a:rPr kumimoji="1" lang="ja-JP" altLang="en-US" dirty="0" err="1" smtClean="0"/>
                  <a:t>つの</a:t>
                </a:r>
                <a:r>
                  <a:rPr kumimoji="1" lang="ja-JP" altLang="en-US" dirty="0" smtClean="0"/>
                  <a:t>解の変数空間におけるユークリッド距離</a:t>
                </a:r>
                <a:endParaRPr kumimoji="1" lang="en-US" altLang="ja-JP" dirty="0" smtClean="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561824" y="6488668"/>
                <a:ext cx="8181474" cy="369332"/>
              </a:xfrm>
              <a:prstGeom prst="rect">
                <a:avLst/>
              </a:prstGeom>
              <a:blipFill rotWithShape="0">
                <a:blip r:embed="rId3"/>
                <a:stretch>
                  <a:fillRect l="-447" t="-9836"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488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7.4 Jiménez - </a:t>
            </a:r>
            <a:r>
              <a:rPr lang="en-US" altLang="ja-JP" dirty="0" err="1"/>
              <a:t>Verdegay</a:t>
            </a:r>
            <a:r>
              <a:rPr lang="en-US" altLang="ja-JP" dirty="0"/>
              <a:t> - </a:t>
            </a:r>
            <a:r>
              <a:rPr lang="en-US" altLang="ja-JP" dirty="0" err="1"/>
              <a:t>Goméz</a:t>
            </a:r>
            <a:r>
              <a:rPr lang="en-US" altLang="ja-JP" dirty="0"/>
              <a:t> - </a:t>
            </a:r>
            <a:r>
              <a:rPr lang="en-US" altLang="ja-JP" dirty="0" err="1"/>
              <a:t>Skarmeta's</a:t>
            </a:r>
            <a:r>
              <a:rPr lang="en-US" altLang="ja-JP" dirty="0"/>
              <a:t> Method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u="sng" dirty="0"/>
              <a:t>Case 2</a:t>
            </a:r>
            <a:r>
              <a:rPr lang="en-US" altLang="ja-JP" b="1" dirty="0"/>
              <a:t>  </a:t>
            </a:r>
            <a:r>
              <a:rPr lang="ja-JP" altLang="en-US" b="1" dirty="0"/>
              <a:t>実行可能と実行不可能</a:t>
            </a:r>
            <a:endParaRPr lang="en-US" altLang="ja-JP" b="1" dirty="0"/>
          </a:p>
          <a:p>
            <a:pPr marL="0" indent="0">
              <a:buNone/>
            </a:pPr>
            <a:r>
              <a:rPr lang="ja-JP" altLang="en-US" dirty="0" smtClean="0">
                <a:solidFill>
                  <a:schemeClr val="accent4"/>
                </a:solidFill>
              </a:rPr>
              <a:t>    →実行可能解が勝つ</a:t>
            </a:r>
            <a:endParaRPr lang="en-US" altLang="ja-JP" dirty="0" smtClean="0">
              <a:solidFill>
                <a:schemeClr val="accent4"/>
              </a:solidFill>
            </a:endParaRPr>
          </a:p>
          <a:p>
            <a:endParaRPr lang="en-US" altLang="ja-JP" dirty="0" smtClean="0">
              <a:solidFill>
                <a:schemeClr val="accent4"/>
              </a:solidFill>
            </a:endParaRPr>
          </a:p>
          <a:p>
            <a:pPr marL="0" indent="0">
              <a:buNone/>
            </a:pPr>
            <a:r>
              <a:rPr lang="en-US" altLang="ja-JP" b="1" u="sng" dirty="0"/>
              <a:t>Case 3</a:t>
            </a:r>
            <a:r>
              <a:rPr lang="en-US" altLang="ja-JP" b="1" dirty="0"/>
              <a:t>  </a:t>
            </a:r>
            <a:r>
              <a:rPr lang="ja-JP" altLang="en-US" b="1" dirty="0"/>
              <a:t>両方とも実行</a:t>
            </a:r>
            <a:r>
              <a:rPr lang="ja-JP" altLang="en-US" b="1" dirty="0" smtClean="0"/>
              <a:t>不可能</a:t>
            </a:r>
            <a:r>
              <a:rPr lang="en-US" altLang="ja-JP" b="1" dirty="0"/>
              <a:t> </a:t>
            </a:r>
            <a:endParaRPr lang="en-US" altLang="ja-JP" sz="2000" dirty="0" smtClean="0"/>
          </a:p>
          <a:p>
            <a:pPr marL="0" lvl="0" indent="0">
              <a:lnSpc>
                <a:spcPct val="150000"/>
              </a:lnSpc>
              <a:buNone/>
            </a:pPr>
            <a:r>
              <a:rPr lang="ja-JP" altLang="en-US" sz="2200" dirty="0" smtClean="0">
                <a:solidFill>
                  <a:prstClr val="black"/>
                </a:solidFill>
              </a:rPr>
              <a:t>①</a:t>
            </a:r>
            <a:r>
              <a:rPr lang="en-US" altLang="ja-JP" sz="2200" dirty="0" smtClean="0">
                <a:solidFill>
                  <a:prstClr val="black"/>
                </a:solidFill>
              </a:rPr>
              <a:t>population</a:t>
            </a:r>
            <a:r>
              <a:rPr lang="ja-JP" altLang="en-US" sz="2200" dirty="0" smtClean="0">
                <a:solidFill>
                  <a:prstClr val="black"/>
                </a:solidFill>
              </a:rPr>
              <a:t>から実行不可能解をランダムとる：</a:t>
            </a:r>
            <a:r>
              <a:rPr lang="en-US" altLang="ja-JP" sz="2200" dirty="0" smtClean="0">
                <a:solidFill>
                  <a:prstClr val="black"/>
                </a:solidFill>
              </a:rPr>
              <a:t>comparison set</a:t>
            </a:r>
          </a:p>
          <a:p>
            <a:pPr marL="0" lvl="0" indent="0">
              <a:lnSpc>
                <a:spcPct val="150000"/>
              </a:lnSpc>
              <a:buNone/>
            </a:pPr>
            <a:r>
              <a:rPr lang="ja-JP" altLang="en-US" sz="2200" dirty="0" smtClean="0">
                <a:solidFill>
                  <a:prstClr val="black"/>
                </a:solidFill>
              </a:rPr>
              <a:t>②</a:t>
            </a:r>
            <a:r>
              <a:rPr lang="en-US" altLang="ja-JP" sz="2200" dirty="0">
                <a:solidFill>
                  <a:prstClr val="black"/>
                </a:solidFill>
              </a:rPr>
              <a:t>2</a:t>
            </a:r>
            <a:r>
              <a:rPr lang="ja-JP" altLang="en-US" sz="2200" dirty="0" err="1">
                <a:solidFill>
                  <a:prstClr val="black"/>
                </a:solidFill>
              </a:rPr>
              <a:t>つの</a:t>
            </a:r>
            <a:r>
              <a:rPr lang="ja-JP" altLang="en-US" sz="2200" dirty="0">
                <a:solidFill>
                  <a:prstClr val="black"/>
                </a:solidFill>
              </a:rPr>
              <a:t>解をそれぞれ</a:t>
            </a:r>
            <a:r>
              <a:rPr lang="en-US" altLang="ja-JP" sz="2200" dirty="0">
                <a:solidFill>
                  <a:prstClr val="black"/>
                </a:solidFill>
              </a:rPr>
              <a:t>comparison </a:t>
            </a:r>
            <a:r>
              <a:rPr lang="en-US" altLang="ja-JP" sz="2200" dirty="0" smtClean="0">
                <a:solidFill>
                  <a:prstClr val="black"/>
                </a:solidFill>
              </a:rPr>
              <a:t>set</a:t>
            </a:r>
            <a:r>
              <a:rPr lang="ja-JP" altLang="en-US" sz="2200" dirty="0" smtClean="0">
                <a:solidFill>
                  <a:prstClr val="black"/>
                </a:solidFill>
              </a:rPr>
              <a:t>の最良実行不可能解と比較</a:t>
            </a:r>
            <a:endParaRPr lang="en-US" altLang="ja-JP" sz="2200" dirty="0">
              <a:solidFill>
                <a:prstClr val="black"/>
              </a:solidFill>
            </a:endParaRPr>
          </a:p>
          <a:p>
            <a:pPr lvl="1"/>
            <a:r>
              <a:rPr lang="en-US" altLang="ja-JP" sz="2200" dirty="0" smtClean="0">
                <a:solidFill>
                  <a:prstClr val="black"/>
                </a:solidFill>
              </a:rPr>
              <a:t>1</a:t>
            </a:r>
            <a:r>
              <a:rPr lang="ja-JP" altLang="en-US" sz="2200" dirty="0" smtClean="0">
                <a:solidFill>
                  <a:prstClr val="black"/>
                </a:solidFill>
              </a:rPr>
              <a:t>つが良くて</a:t>
            </a:r>
            <a:r>
              <a:rPr lang="en-US" altLang="ja-JP" sz="2200" dirty="0" smtClean="0">
                <a:solidFill>
                  <a:prstClr val="black"/>
                </a:solidFill>
              </a:rPr>
              <a:t>1</a:t>
            </a:r>
            <a:r>
              <a:rPr lang="ja-JP" altLang="en-US" sz="2200" dirty="0" smtClean="0">
                <a:solidFill>
                  <a:prstClr val="black"/>
                </a:solidFill>
              </a:rPr>
              <a:t>つが悪い</a:t>
            </a:r>
            <a:r>
              <a:rPr lang="en-US" altLang="ja-JP" sz="2200" dirty="0" smtClean="0">
                <a:solidFill>
                  <a:prstClr val="black"/>
                </a:solidFill>
              </a:rPr>
              <a:t> </a:t>
            </a:r>
            <a:r>
              <a:rPr lang="ja-JP" altLang="en-US" sz="2200" dirty="0">
                <a:solidFill>
                  <a:srgbClr val="D092A7"/>
                </a:solidFill>
              </a:rPr>
              <a:t>→ </a:t>
            </a:r>
            <a:r>
              <a:rPr lang="ja-JP" altLang="en-US" sz="2200" dirty="0" smtClean="0">
                <a:solidFill>
                  <a:srgbClr val="D092A7"/>
                </a:solidFill>
              </a:rPr>
              <a:t>前者が勝つ</a:t>
            </a:r>
            <a:endParaRPr lang="en-US" altLang="ja-JP" sz="2200" dirty="0" smtClean="0">
              <a:solidFill>
                <a:srgbClr val="D092A7"/>
              </a:solidFill>
            </a:endParaRPr>
          </a:p>
          <a:p>
            <a:pPr lvl="2"/>
            <a:r>
              <a:rPr lang="ja-JP" altLang="en-US" dirty="0"/>
              <a:t>制約違反もしくは制約境界への</a:t>
            </a:r>
            <a:r>
              <a:rPr lang="ja-JP" altLang="en-US" dirty="0" smtClean="0"/>
              <a:t>近さで比較</a:t>
            </a:r>
            <a:endParaRPr lang="en-US" altLang="ja-JP" dirty="0"/>
          </a:p>
          <a:p>
            <a:pPr lvl="1"/>
            <a:r>
              <a:rPr lang="ja-JP" altLang="en-US" sz="2200" dirty="0">
                <a:solidFill>
                  <a:prstClr val="black"/>
                </a:solidFill>
              </a:rPr>
              <a:t>両方</a:t>
            </a:r>
            <a:r>
              <a:rPr lang="ja-JP" altLang="en-US" sz="2200" dirty="0" smtClean="0">
                <a:solidFill>
                  <a:prstClr val="black"/>
                </a:solidFill>
              </a:rPr>
              <a:t>とも良い </a:t>
            </a:r>
            <a:r>
              <a:rPr lang="en-US" altLang="ja-JP" sz="2200" dirty="0" smtClean="0">
                <a:solidFill>
                  <a:prstClr val="black"/>
                </a:solidFill>
              </a:rPr>
              <a:t>or </a:t>
            </a:r>
            <a:r>
              <a:rPr lang="ja-JP" altLang="en-US" sz="2200" dirty="0" smtClean="0">
                <a:solidFill>
                  <a:prstClr val="black"/>
                </a:solidFill>
              </a:rPr>
              <a:t>両方とも悪い </a:t>
            </a:r>
            <a:r>
              <a:rPr lang="ja-JP" altLang="en-US" sz="2200" dirty="0">
                <a:solidFill>
                  <a:prstClr val="black"/>
                </a:solidFill>
              </a:rPr>
              <a:t>→ ③</a:t>
            </a:r>
            <a:endParaRPr lang="en-US" altLang="ja-JP" sz="2200" dirty="0">
              <a:solidFill>
                <a:prstClr val="black"/>
              </a:solidFill>
            </a:endParaRPr>
          </a:p>
          <a:p>
            <a:pPr marL="0" lvl="0" indent="0">
              <a:lnSpc>
                <a:spcPct val="150000"/>
              </a:lnSpc>
              <a:buNone/>
            </a:pPr>
            <a:r>
              <a:rPr lang="ja-JP" altLang="en-US" sz="2200" dirty="0">
                <a:solidFill>
                  <a:prstClr val="black"/>
                </a:solidFill>
              </a:rPr>
              <a:t>③</a:t>
            </a:r>
            <a:r>
              <a:rPr lang="en-US" altLang="ja-JP" sz="2200" dirty="0">
                <a:solidFill>
                  <a:prstClr val="black"/>
                </a:solidFill>
              </a:rPr>
              <a:t>population</a:t>
            </a:r>
            <a:r>
              <a:rPr lang="ja-JP" altLang="en-US" sz="2200" dirty="0">
                <a:solidFill>
                  <a:prstClr val="black"/>
                </a:solidFill>
              </a:rPr>
              <a:t>の全ての解とのニッチカウントを計算</a:t>
            </a:r>
            <a:endParaRPr lang="en-US" altLang="ja-JP" sz="2200" dirty="0">
              <a:solidFill>
                <a:prstClr val="black"/>
              </a:solidFill>
            </a:endParaRPr>
          </a:p>
          <a:p>
            <a:pPr marL="0" indent="0">
              <a:lnSpc>
                <a:spcPct val="100000"/>
              </a:lnSpc>
              <a:buNone/>
            </a:pPr>
            <a:r>
              <a:rPr lang="ja-JP" altLang="en-US" sz="2200" dirty="0">
                <a:solidFill>
                  <a:srgbClr val="D092A7"/>
                </a:solidFill>
              </a:rPr>
              <a:t>            →小さい値の解</a:t>
            </a:r>
            <a:r>
              <a:rPr lang="en-US" altLang="ja-JP" sz="2200" dirty="0">
                <a:solidFill>
                  <a:srgbClr val="D092A7"/>
                </a:solidFill>
              </a:rPr>
              <a:t>(</a:t>
            </a:r>
            <a:r>
              <a:rPr lang="ja-JP" altLang="en-US" sz="2200" dirty="0">
                <a:solidFill>
                  <a:srgbClr val="D092A7"/>
                </a:solidFill>
              </a:rPr>
              <a:t>混雑していない方</a:t>
            </a:r>
            <a:r>
              <a:rPr lang="en-US" altLang="ja-JP" sz="2200" dirty="0">
                <a:solidFill>
                  <a:srgbClr val="D092A7"/>
                </a:solidFill>
              </a:rPr>
              <a:t>)</a:t>
            </a:r>
            <a:r>
              <a:rPr lang="ja-JP" altLang="en-US" sz="2200" dirty="0">
                <a:solidFill>
                  <a:srgbClr val="D092A7"/>
                </a:solidFill>
              </a:rPr>
              <a:t>が勝つ</a:t>
            </a:r>
          </a:p>
          <a:p>
            <a:pPr marL="0" indent="0">
              <a:buNone/>
            </a:pPr>
            <a:endParaRPr kumimoji="1" lang="en-US" altLang="ja-JP" dirty="0" smtClean="0">
              <a:solidFill>
                <a:schemeClr val="accent4"/>
              </a:solidFill>
            </a:endParaRPr>
          </a:p>
          <a:p>
            <a:endParaRPr kumimoji="1" lang="ja-JP" altLang="en-US" dirty="0">
              <a:solidFill>
                <a:schemeClr val="accent4"/>
              </a:solidFill>
            </a:endParaRPr>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14</a:t>
            </a:fld>
            <a:endParaRPr kumimoji="1" lang="ja-JP" altLang="en-US"/>
          </a:p>
        </p:txBody>
      </p:sp>
    </p:spTree>
    <p:extLst>
      <p:ext uri="{BB962C8B-B14F-4D97-AF65-F5344CB8AC3E}">
        <p14:creationId xmlns:p14="http://schemas.microsoft.com/office/powerpoint/2010/main" val="351793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smtClean="0"/>
              <a:t>7.4 </a:t>
            </a:r>
            <a:r>
              <a:rPr lang="nl-NL" altLang="ja-JP" sz="2000" dirty="0">
                <a:solidFill>
                  <a:prstClr val="black">
                    <a:lumMod val="85000"/>
                    <a:lumOff val="15000"/>
                  </a:prstClr>
                </a:solidFill>
              </a:rPr>
              <a:t>Jiménez - Verdegay - Goméz - Skarmeta's Method </a:t>
            </a:r>
            <a:r>
              <a:rPr lang="en-US" altLang="ja-JP" sz="2000" dirty="0" smtClean="0"/>
              <a:t>- Hand </a:t>
            </a:r>
            <a:r>
              <a:rPr lang="en-US" altLang="ja-JP" sz="2000" dirty="0"/>
              <a:t>Calculations</a:t>
            </a:r>
            <a:endParaRPr kumimoji="1" lang="ja-JP" altLang="en-US" sz="20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lang="ja-JP" altLang="en-US" dirty="0" smtClean="0"/>
                  <a:t>また</a:t>
                </a:r>
                <a:r>
                  <a:rPr lang="en-US" altLang="ja-JP" dirty="0" smtClean="0"/>
                  <a:t>6</a:t>
                </a:r>
                <a:r>
                  <a:rPr lang="ja-JP" altLang="en-US" dirty="0"/>
                  <a:t>個</a:t>
                </a:r>
                <a:r>
                  <a:rPr lang="ja-JP" altLang="en-US" dirty="0" smtClean="0"/>
                  <a:t>の解を使う</a:t>
                </a:r>
                <a:endParaRPr lang="en-US" altLang="ja-JP" dirty="0" smtClean="0"/>
              </a:p>
              <a:p>
                <a:pPr marL="0" indent="0">
                  <a:buNone/>
                </a:pPr>
                <a:r>
                  <a:rPr kumimoji="1" lang="ja-JP" altLang="en-US" b="1" u="sng" dirty="0" smtClean="0"/>
                  <a:t>解</a:t>
                </a:r>
                <a:r>
                  <a:rPr kumimoji="1" lang="en-US" altLang="ja-JP" b="1" u="sng" dirty="0" smtClean="0"/>
                  <a:t>1</a:t>
                </a:r>
                <a:r>
                  <a:rPr kumimoji="1" lang="ja-JP" altLang="en-US" b="1" u="sng" dirty="0" smtClean="0"/>
                  <a:t>と</a:t>
                </a:r>
                <a:r>
                  <a:rPr kumimoji="1" lang="en-US" altLang="ja-JP" b="1" u="sng" dirty="0" smtClean="0"/>
                  <a:t>2</a:t>
                </a:r>
                <a:r>
                  <a:rPr kumimoji="1" lang="en-US" altLang="ja-JP" dirty="0" smtClean="0"/>
                  <a:t>   -   </a:t>
                </a:r>
                <a:r>
                  <a:rPr lang="ja-JP" altLang="en-US" dirty="0" smtClean="0"/>
                  <a:t>どちら</a:t>
                </a:r>
                <a:r>
                  <a:rPr lang="ja-JP" altLang="en-US" dirty="0"/>
                  <a:t>も実行不可能だから</a:t>
                </a:r>
                <a:r>
                  <a:rPr lang="en-US" altLang="ja-JP" dirty="0" smtClean="0"/>
                  <a:t>Case 3</a:t>
                </a:r>
                <a:endParaRPr lang="en-US" altLang="ja-JP" dirty="0"/>
              </a:p>
              <a:p>
                <a:pPr marL="457200" lvl="1" indent="0">
                  <a:buNone/>
                </a:pPr>
                <a:r>
                  <a:rPr lang="ja-JP" altLang="en-US" dirty="0"/>
                  <a:t>①</a:t>
                </a:r>
                <a:r>
                  <a:rPr kumimoji="1" lang="ja-JP" altLang="en-US" dirty="0" smtClean="0"/>
                  <a:t>解</a:t>
                </a:r>
                <a:r>
                  <a:rPr kumimoji="1" lang="en-US" altLang="ja-JP" dirty="0" smtClean="0"/>
                  <a:t>3</a:t>
                </a:r>
                <a:r>
                  <a:rPr kumimoji="1" lang="ja-JP" altLang="en-US" dirty="0" smtClean="0"/>
                  <a:t>を</a:t>
                </a:r>
                <a:r>
                  <a:rPr kumimoji="1" lang="en-US" altLang="ja-JP" dirty="0" smtClean="0"/>
                  <a:t>comparison set</a:t>
                </a:r>
                <a:r>
                  <a:rPr kumimoji="1" lang="ja-JP" altLang="en-US" dirty="0" smtClean="0"/>
                  <a:t>とする</a:t>
                </a:r>
                <a:endParaRPr kumimoji="1" lang="en-US" altLang="ja-JP" dirty="0" smtClean="0"/>
              </a:p>
              <a:p>
                <a:pPr marL="457200" lvl="1" indent="0">
                  <a:buNone/>
                </a:pPr>
                <a:r>
                  <a:rPr lang="ja-JP" altLang="en-US" dirty="0" smtClean="0"/>
                  <a:t>②解</a:t>
                </a:r>
                <a:r>
                  <a:rPr lang="en-US" altLang="ja-JP" dirty="0" smtClean="0"/>
                  <a:t>1,2</a:t>
                </a:r>
                <a:r>
                  <a:rPr lang="ja-JP" altLang="en-US" dirty="0" smtClean="0"/>
                  <a:t>と解</a:t>
                </a:r>
                <a:r>
                  <a:rPr lang="en-US" altLang="ja-JP" dirty="0" smtClean="0"/>
                  <a:t>3</a:t>
                </a:r>
                <a:r>
                  <a:rPr lang="ja-JP" altLang="en-US" dirty="0" smtClean="0"/>
                  <a:t>を制約違反量で比べると，どちらも解</a:t>
                </a:r>
                <a:r>
                  <a:rPr lang="en-US" altLang="ja-JP" dirty="0" smtClean="0"/>
                  <a:t>3</a:t>
                </a:r>
                <a:r>
                  <a:rPr lang="ja-JP" altLang="en-US" dirty="0" smtClean="0"/>
                  <a:t>より良い</a:t>
                </a:r>
                <a:endParaRPr lang="en-US" altLang="ja-JP" dirty="0" smtClean="0"/>
              </a:p>
              <a:p>
                <a:pPr marL="457200" lvl="1" indent="0">
                  <a:buNone/>
                </a:pPr>
                <a:r>
                  <a:rPr kumimoji="1" lang="ja-JP" altLang="en-US" dirty="0" smtClean="0"/>
                  <a:t>③ニッチカウントを計算</a:t>
                </a:r>
                <a:endParaRPr kumimoji="1" lang="en-US" altLang="ja-JP" dirty="0" smtClean="0"/>
              </a:p>
              <a:p>
                <a:pPr marL="457200" lvl="1" indent="0">
                  <a:buNone/>
                </a:pPr>
                <a:r>
                  <a:rPr lang="en-US" altLang="ja-JP" sz="1800" dirty="0" smtClean="0"/>
                  <a:t>	</a:t>
                </a:r>
                <a:r>
                  <a:rPr lang="ja-JP" altLang="en-US" sz="1800" dirty="0" smtClean="0"/>
                  <a:t>解</a:t>
                </a:r>
                <a:r>
                  <a:rPr lang="en-US" altLang="ja-JP" sz="1800" dirty="0" smtClean="0"/>
                  <a:t>1</a:t>
                </a:r>
                <a:r>
                  <a:rPr lang="ja-JP" altLang="en-US" sz="1800" dirty="0" smtClean="0"/>
                  <a:t>と各解の正規化されたユークリッド距離 </a:t>
                </a:r>
                <a:endParaRPr lang="en-US" altLang="ja-JP" sz="1800"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altLang="ja-JP" sz="1600" dirty="0" smtClean="0">
                              <a:latin typeface="Cambria Math" panose="02040503050406030204" pitchFamily="18" charset="0"/>
                            </a:rPr>
                          </m:ctrlPr>
                        </m:sSubPr>
                        <m:e>
                          <m:r>
                            <m:rPr>
                              <m:sty m:val="p"/>
                            </m:rPr>
                            <a:rPr lang="en-US" altLang="ja-JP" sz="1600" i="0" dirty="0" smtClean="0">
                              <a:latin typeface="Cambria Math" panose="02040503050406030204" pitchFamily="18" charset="0"/>
                            </a:rPr>
                            <m:t>d</m:t>
                          </m:r>
                        </m:e>
                        <m:sub>
                          <m:r>
                            <a:rPr lang="en-US" altLang="ja-JP" sz="1600" i="0" dirty="0" smtClean="0">
                              <a:latin typeface="Cambria Math" panose="02040503050406030204" pitchFamily="18" charset="0"/>
                            </a:rPr>
                            <m:t>12</m:t>
                          </m:r>
                        </m:sub>
                      </m:sSub>
                      <m:r>
                        <a:rPr lang="en-US" altLang="ja-JP" sz="1600" i="0" dirty="0" smtClean="0">
                          <a:latin typeface="Cambria Math" panose="02040503050406030204" pitchFamily="18" charset="0"/>
                        </a:rPr>
                        <m:t>=0.376</m:t>
                      </m:r>
                      <m:r>
                        <a:rPr lang="en-US" altLang="ja-JP" sz="1600" i="0" dirty="0">
                          <a:latin typeface="Cambria Math" panose="02040503050406030204" pitchFamily="18" charset="0"/>
                        </a:rPr>
                        <m:t>, </m:t>
                      </m:r>
                      <m:sSub>
                        <m:sSubPr>
                          <m:ctrlPr>
                            <a:rPr lang="en-US" altLang="ja-JP" sz="1600" dirty="0" smtClean="0">
                              <a:latin typeface="Cambria Math" panose="02040503050406030204" pitchFamily="18" charset="0"/>
                            </a:rPr>
                          </m:ctrlPr>
                        </m:sSubPr>
                        <m:e>
                          <m:r>
                            <m:rPr>
                              <m:sty m:val="p"/>
                            </m:rPr>
                            <a:rPr lang="en-US" altLang="ja-JP" sz="1600" i="0" dirty="0" smtClean="0">
                              <a:latin typeface="Cambria Math" panose="02040503050406030204" pitchFamily="18" charset="0"/>
                            </a:rPr>
                            <m:t>d</m:t>
                          </m:r>
                        </m:e>
                        <m:sub>
                          <m:r>
                            <a:rPr lang="en-US" altLang="ja-JP" sz="1600" i="0" dirty="0" smtClean="0">
                              <a:latin typeface="Cambria Math" panose="02040503050406030204" pitchFamily="18" charset="0"/>
                            </a:rPr>
                            <m:t>13</m:t>
                          </m:r>
                        </m:sub>
                      </m:sSub>
                      <m:r>
                        <a:rPr lang="en-US" altLang="ja-JP" sz="1600" i="0" dirty="0" smtClean="0">
                          <a:latin typeface="Cambria Math" panose="02040503050406030204" pitchFamily="18" charset="0"/>
                        </a:rPr>
                        <m:t>=0.120</m:t>
                      </m:r>
                      <m:r>
                        <a:rPr lang="en-US" altLang="ja-JP" sz="1600" i="0" dirty="0">
                          <a:latin typeface="Cambria Math" panose="02040503050406030204" pitchFamily="18" charset="0"/>
                        </a:rPr>
                        <m:t>, </m:t>
                      </m:r>
                      <m:sSub>
                        <m:sSubPr>
                          <m:ctrlPr>
                            <a:rPr lang="en-US" altLang="ja-JP" sz="1600" dirty="0">
                              <a:latin typeface="Cambria Math" panose="02040503050406030204" pitchFamily="18" charset="0"/>
                            </a:rPr>
                          </m:ctrlPr>
                        </m:sSubPr>
                        <m:e>
                          <m:r>
                            <m:rPr>
                              <m:sty m:val="p"/>
                            </m:rPr>
                            <a:rPr lang="en-US" altLang="ja-JP" sz="1600" i="0" dirty="0" smtClean="0">
                              <a:latin typeface="Cambria Math" panose="02040503050406030204" pitchFamily="18" charset="0"/>
                            </a:rPr>
                            <m:t>d</m:t>
                          </m:r>
                        </m:e>
                        <m:sub>
                          <m:r>
                            <a:rPr lang="en-US" altLang="ja-JP" sz="1600" i="0" dirty="0" smtClean="0">
                              <a:latin typeface="Cambria Math" panose="02040503050406030204" pitchFamily="18" charset="0"/>
                            </a:rPr>
                            <m:t>14</m:t>
                          </m:r>
                        </m:sub>
                      </m:sSub>
                      <m:r>
                        <a:rPr lang="en-US" altLang="ja-JP" sz="1600" i="0" dirty="0" smtClean="0">
                          <a:latin typeface="Cambria Math" panose="02040503050406030204" pitchFamily="18" charset="0"/>
                        </a:rPr>
                        <m:t>=0.630</m:t>
                      </m:r>
                      <m:r>
                        <a:rPr lang="en-US" altLang="ja-JP" sz="1600" i="0" dirty="0">
                          <a:latin typeface="Cambria Math" panose="02040503050406030204" pitchFamily="18" charset="0"/>
                        </a:rPr>
                        <m:t>, </m:t>
                      </m:r>
                      <m:sSub>
                        <m:sSubPr>
                          <m:ctrlPr>
                            <a:rPr lang="en-US" altLang="ja-JP" sz="1600" dirty="0">
                              <a:latin typeface="Cambria Math" panose="02040503050406030204" pitchFamily="18" charset="0"/>
                            </a:rPr>
                          </m:ctrlPr>
                        </m:sSubPr>
                        <m:e>
                          <m:r>
                            <m:rPr>
                              <m:sty m:val="p"/>
                            </m:rPr>
                            <a:rPr lang="en-US" altLang="ja-JP" sz="1600" i="0" dirty="0" smtClean="0">
                              <a:latin typeface="Cambria Math" panose="02040503050406030204" pitchFamily="18" charset="0"/>
                            </a:rPr>
                            <m:t>d</m:t>
                          </m:r>
                        </m:e>
                        <m:sub>
                          <m:r>
                            <a:rPr lang="en-US" altLang="ja-JP" sz="1600" i="0" dirty="0" smtClean="0">
                              <a:latin typeface="Cambria Math" panose="02040503050406030204" pitchFamily="18" charset="0"/>
                            </a:rPr>
                            <m:t>15</m:t>
                          </m:r>
                        </m:sub>
                      </m:sSub>
                      <m:r>
                        <a:rPr lang="en-US" altLang="ja-JP" sz="1600" i="0" dirty="0" smtClean="0">
                          <a:latin typeface="Cambria Math" panose="02040503050406030204" pitchFamily="18" charset="0"/>
                        </a:rPr>
                        <m:t>=0.403</m:t>
                      </m:r>
                      <m:r>
                        <a:rPr lang="en-US" altLang="ja-JP" sz="1600" i="0" dirty="0">
                          <a:latin typeface="Cambria Math" panose="02040503050406030204" pitchFamily="18" charset="0"/>
                        </a:rPr>
                        <m:t>, </m:t>
                      </m:r>
                      <m:sSub>
                        <m:sSubPr>
                          <m:ctrlPr>
                            <a:rPr lang="en-US" altLang="ja-JP" sz="1600" dirty="0">
                              <a:latin typeface="Cambria Math" panose="02040503050406030204" pitchFamily="18" charset="0"/>
                            </a:rPr>
                          </m:ctrlPr>
                        </m:sSubPr>
                        <m:e>
                          <m:r>
                            <m:rPr>
                              <m:sty m:val="p"/>
                            </m:rPr>
                            <a:rPr lang="en-US" altLang="ja-JP" sz="1600" i="0" dirty="0" smtClean="0">
                              <a:latin typeface="Cambria Math" panose="02040503050406030204" pitchFamily="18" charset="0"/>
                            </a:rPr>
                            <m:t>d</m:t>
                          </m:r>
                        </m:e>
                        <m:sub>
                          <m:r>
                            <a:rPr lang="en-US" altLang="ja-JP" sz="1600" i="0" dirty="0" smtClean="0">
                              <a:latin typeface="Cambria Math" panose="02040503050406030204" pitchFamily="18" charset="0"/>
                            </a:rPr>
                            <m:t>16</m:t>
                          </m:r>
                        </m:sub>
                      </m:sSub>
                      <m:r>
                        <a:rPr lang="en-US" altLang="ja-JP" sz="1600" i="0" dirty="0" smtClean="0">
                          <a:latin typeface="Cambria Math" panose="02040503050406030204" pitchFamily="18" charset="0"/>
                        </a:rPr>
                        <m:t>=0.662</m:t>
                      </m:r>
                    </m:oMath>
                  </m:oMathPara>
                </a14:m>
                <a:endParaRPr kumimoji="1" lang="en-US" altLang="ja-JP" sz="1600" dirty="0" smtClean="0"/>
              </a:p>
              <a:p>
                <a:pPr marL="914400" lvl="2" indent="0">
                  <a:buNone/>
                </a:pPr>
                <a14:m>
                  <m:oMath xmlns:m="http://schemas.openxmlformats.org/officeDocument/2006/math">
                    <m:sSub>
                      <m:sSubPr>
                        <m:ctrlPr>
                          <a:rPr kumimoji="1" lang="en-US" altLang="ja-JP" sz="1800" smtClean="0">
                            <a:latin typeface="Cambria Math" panose="02040503050406030204" pitchFamily="18" charset="0"/>
                          </a:rPr>
                        </m:ctrlPr>
                      </m:sSubPr>
                      <m:e>
                        <m:r>
                          <m:rPr>
                            <m:sty m:val="p"/>
                          </m:rPr>
                          <a:rPr lang="en-US" altLang="ja-JP" sz="1800" i="0">
                            <a:latin typeface="Cambria Math" panose="02040503050406030204" pitchFamily="18" charset="0"/>
                            <a:ea typeface="Cambria Math" panose="02040503050406030204" pitchFamily="18" charset="0"/>
                          </a:rPr>
                          <m:t>σ</m:t>
                        </m:r>
                      </m:e>
                      <m:sub>
                        <m:r>
                          <m:rPr>
                            <m:sty m:val="p"/>
                          </m:rPr>
                          <a:rPr kumimoji="1" lang="en-US" altLang="ja-JP" sz="1800" b="0" i="0" smtClean="0">
                            <a:latin typeface="Cambria Math" panose="02040503050406030204" pitchFamily="18" charset="0"/>
                          </a:rPr>
                          <m:t>share</m:t>
                        </m:r>
                      </m:sub>
                    </m:sSub>
                    <m:r>
                      <a:rPr kumimoji="1" lang="en-US" altLang="ja-JP" sz="1800" b="0" i="0" smtClean="0">
                        <a:latin typeface="Cambria Math" panose="02040503050406030204" pitchFamily="18" charset="0"/>
                      </a:rPr>
                      <m:t>=0.4,</m:t>
                    </m:r>
                    <m:r>
                      <m:rPr>
                        <m:sty m:val="p"/>
                      </m:rPr>
                      <a:rPr kumimoji="1" lang="ja-JP" altLang="en-US" sz="1800" i="0" smtClean="0">
                        <a:latin typeface="Cambria Math" panose="02040503050406030204" pitchFamily="18" charset="0"/>
                      </a:rPr>
                      <m:t>α</m:t>
                    </m:r>
                    <m:r>
                      <a:rPr kumimoji="1" lang="en-US" altLang="ja-JP" sz="1800" b="0" i="0" smtClean="0">
                        <a:latin typeface="Cambria Math" panose="02040503050406030204" pitchFamily="18" charset="0"/>
                      </a:rPr>
                      <m:t>=2</m:t>
                    </m:r>
                  </m:oMath>
                </a14:m>
                <a:r>
                  <a:rPr kumimoji="1" lang="ja-JP" altLang="en-US" sz="1800" dirty="0" smtClean="0"/>
                  <a:t>で</a:t>
                </a:r>
                <a:r>
                  <a:rPr kumimoji="1" lang="en-US" altLang="ja-JP" sz="1800" dirty="0" smtClean="0"/>
                  <a:t>sharing</a:t>
                </a:r>
                <a:r>
                  <a:rPr kumimoji="1" lang="ja-JP" altLang="en-US" sz="1800" dirty="0" smtClean="0"/>
                  <a:t>関数値を計算し合計する</a:t>
                </a:r>
                <a:endParaRPr kumimoji="1" lang="en-US" altLang="ja-JP" sz="1800" dirty="0" smtClean="0"/>
              </a:p>
              <a:p>
                <a:pPr marL="914400" lvl="2" indent="0">
                  <a:buNone/>
                </a:pPr>
                <a:r>
                  <a:rPr kumimoji="1" lang="ja-JP" altLang="en-US" sz="1800" dirty="0" smtClean="0"/>
                  <a:t>解</a:t>
                </a:r>
                <a:r>
                  <a:rPr kumimoji="1" lang="en-US" altLang="ja-JP" sz="1800" dirty="0" smtClean="0"/>
                  <a:t>1</a:t>
                </a:r>
                <a:r>
                  <a:rPr lang="en-US" altLang="ja-JP" sz="1800" dirty="0" smtClean="0"/>
                  <a:t>,</a:t>
                </a:r>
                <a:r>
                  <a:rPr kumimoji="1" lang="en-US" altLang="ja-JP" sz="1800" dirty="0" smtClean="0"/>
                  <a:t>2</a:t>
                </a:r>
                <a:r>
                  <a:rPr kumimoji="1" lang="ja-JP" altLang="en-US" sz="1800" dirty="0" smtClean="0"/>
                  <a:t>のニッチカウントは，</a:t>
                </a:r>
                <a14:m>
                  <m:oMath xmlns:m="http://schemas.openxmlformats.org/officeDocument/2006/math">
                    <m:sSub>
                      <m:sSubPr>
                        <m:ctrlPr>
                          <a:rPr kumimoji="1" lang="en-US" altLang="ja-JP" sz="1800" i="0" dirty="0" smtClean="0">
                            <a:latin typeface="Cambria Math" panose="02040503050406030204" pitchFamily="18" charset="0"/>
                          </a:rPr>
                        </m:ctrlPr>
                      </m:sSubPr>
                      <m:e>
                        <m:r>
                          <m:rPr>
                            <m:sty m:val="p"/>
                          </m:rPr>
                          <a:rPr kumimoji="1" lang="en-US" altLang="ja-JP" sz="1800" i="0" dirty="0" smtClean="0">
                            <a:latin typeface="Cambria Math" panose="02040503050406030204" pitchFamily="18" charset="0"/>
                          </a:rPr>
                          <m:t>n</m:t>
                        </m:r>
                        <m:r>
                          <m:rPr>
                            <m:sty m:val="p"/>
                          </m:rPr>
                          <a:rPr lang="en-US" altLang="ja-JP" sz="1800" i="0" dirty="0" smtClean="0">
                            <a:latin typeface="Cambria Math" panose="02040503050406030204" pitchFamily="18" charset="0"/>
                          </a:rPr>
                          <m:t>c</m:t>
                        </m:r>
                      </m:e>
                      <m:sub>
                        <m:r>
                          <a:rPr lang="en-US" altLang="ja-JP" sz="1800" i="0" dirty="0" smtClean="0">
                            <a:latin typeface="Cambria Math" panose="02040503050406030204" pitchFamily="18" charset="0"/>
                          </a:rPr>
                          <m:t>1</m:t>
                        </m:r>
                      </m:sub>
                    </m:sSub>
                    <m:r>
                      <a:rPr lang="en-US" altLang="ja-JP" sz="1800" i="0" dirty="0" smtClean="0">
                        <a:latin typeface="Cambria Math" panose="02040503050406030204" pitchFamily="18" charset="0"/>
                      </a:rPr>
                      <m:t>=2.026,</m:t>
                    </m:r>
                    <m:sSub>
                      <m:sSubPr>
                        <m:ctrlPr>
                          <a:rPr lang="en-US" altLang="ja-JP" sz="1800" i="0" dirty="0" smtClean="0">
                            <a:latin typeface="Cambria Math" panose="02040503050406030204" pitchFamily="18" charset="0"/>
                          </a:rPr>
                        </m:ctrlPr>
                      </m:sSubPr>
                      <m:e>
                        <m:r>
                          <m:rPr>
                            <m:sty m:val="p"/>
                          </m:rPr>
                          <a:rPr lang="en-US" altLang="ja-JP" sz="1800" i="0" dirty="0" smtClean="0">
                            <a:latin typeface="Cambria Math" panose="02040503050406030204" pitchFamily="18" charset="0"/>
                          </a:rPr>
                          <m:t>nc</m:t>
                        </m:r>
                      </m:e>
                      <m:sub>
                        <m:r>
                          <a:rPr lang="en-US" altLang="ja-JP" sz="1800" i="0" dirty="0" smtClean="0">
                            <a:latin typeface="Cambria Math" panose="02040503050406030204" pitchFamily="18" charset="0"/>
                          </a:rPr>
                          <m:t>2</m:t>
                        </m:r>
                      </m:sub>
                    </m:sSub>
                    <m:r>
                      <a:rPr lang="en-US" altLang="ja-JP" sz="1800" i="0" dirty="0" smtClean="0">
                        <a:latin typeface="Cambria Math" panose="02040503050406030204" pitchFamily="18" charset="0"/>
                      </a:rPr>
                      <m:t>=1.572</m:t>
                    </m:r>
                  </m:oMath>
                </a14:m>
                <a:r>
                  <a:rPr kumimoji="1" lang="ja-JP" altLang="en-US" sz="1800" dirty="0" smtClean="0"/>
                  <a:t> </a:t>
                </a:r>
                <a:r>
                  <a:rPr kumimoji="1" lang="ja-JP" altLang="en-US" sz="1800" dirty="0" smtClean="0">
                    <a:solidFill>
                      <a:schemeClr val="accent4"/>
                    </a:solidFill>
                  </a:rPr>
                  <a:t>→解</a:t>
                </a:r>
                <a:r>
                  <a:rPr kumimoji="1" lang="en-US" altLang="ja-JP" sz="1800" dirty="0" smtClean="0">
                    <a:solidFill>
                      <a:schemeClr val="accent4"/>
                    </a:solidFill>
                  </a:rPr>
                  <a:t>2</a:t>
                </a:r>
                <a:r>
                  <a:rPr kumimoji="1" lang="ja-JP" altLang="en-US" sz="1800" dirty="0" smtClean="0">
                    <a:solidFill>
                      <a:schemeClr val="accent4"/>
                    </a:solidFill>
                  </a:rPr>
                  <a:t>の</a:t>
                </a:r>
                <a:r>
                  <a:rPr lang="ja-JP" altLang="en-US" sz="1800" dirty="0" smtClean="0">
                    <a:solidFill>
                      <a:schemeClr val="accent4"/>
                    </a:solidFill>
                  </a:rPr>
                  <a:t>勝ち</a:t>
                </a:r>
              </a:p>
              <a:p>
                <a:pPr marL="0" indent="0">
                  <a:buNone/>
                </a:pPr>
                <a:r>
                  <a:rPr lang="ja-JP" altLang="en-US" b="1" u="sng" dirty="0" smtClean="0"/>
                  <a:t>解</a:t>
                </a:r>
                <a:r>
                  <a:rPr lang="en-US" altLang="ja-JP" b="1" u="sng" dirty="0" smtClean="0"/>
                  <a:t>3</a:t>
                </a:r>
                <a:r>
                  <a:rPr lang="ja-JP" altLang="en-US" b="1" u="sng" dirty="0" smtClean="0"/>
                  <a:t>と</a:t>
                </a:r>
                <a:r>
                  <a:rPr lang="en-US" altLang="ja-JP" b="1" u="sng" dirty="0" smtClean="0"/>
                  <a:t>4</a:t>
                </a:r>
                <a:r>
                  <a:rPr lang="en-US" altLang="ja-JP" dirty="0"/>
                  <a:t> </a:t>
                </a:r>
                <a:r>
                  <a:rPr lang="en-US" altLang="ja-JP" dirty="0" smtClean="0"/>
                  <a:t>  -   Case 2</a:t>
                </a:r>
              </a:p>
              <a:p>
                <a:pPr marL="0" indent="0">
                  <a:buNone/>
                </a:pPr>
                <a:r>
                  <a:rPr lang="ja-JP" altLang="en-US" dirty="0" smtClean="0">
                    <a:solidFill>
                      <a:schemeClr val="accent4"/>
                    </a:solidFill>
                  </a:rPr>
                  <a:t>→実行可能解</a:t>
                </a:r>
                <a:r>
                  <a:rPr lang="en-US" altLang="ja-JP" dirty="0" smtClean="0">
                    <a:solidFill>
                      <a:schemeClr val="accent4"/>
                    </a:solidFill>
                  </a:rPr>
                  <a:t>4</a:t>
                </a:r>
                <a:r>
                  <a:rPr lang="ja-JP" altLang="en-US" dirty="0" smtClean="0">
                    <a:solidFill>
                      <a:schemeClr val="accent4"/>
                    </a:solidFill>
                  </a:rPr>
                  <a:t>の勝ち</a:t>
                </a:r>
                <a:endParaRPr lang="en-US" altLang="ja-JP" dirty="0" smtClean="0">
                  <a:solidFill>
                    <a:schemeClr val="accent4"/>
                  </a:solidFill>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32" t="-173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15</a:t>
            </a:fld>
            <a:endParaRPr kumimoji="1" lang="ja-JP" altLang="en-US"/>
          </a:p>
        </p:txBody>
      </p:sp>
      <p:pic>
        <p:nvPicPr>
          <p:cNvPr id="6" name="図 5"/>
          <p:cNvPicPr>
            <a:picLocks noChangeAspect="1"/>
          </p:cNvPicPr>
          <p:nvPr/>
        </p:nvPicPr>
        <p:blipFill>
          <a:blip r:embed="rId3"/>
          <a:stretch>
            <a:fillRect/>
          </a:stretch>
        </p:blipFill>
        <p:spPr>
          <a:xfrm>
            <a:off x="3527762" y="4198883"/>
            <a:ext cx="4849557" cy="2578434"/>
          </a:xfrm>
          <a:prstGeom prst="rect">
            <a:avLst/>
          </a:prstGeom>
        </p:spPr>
      </p:pic>
      <p:pic>
        <p:nvPicPr>
          <p:cNvPr id="8" name="図 7"/>
          <p:cNvPicPr>
            <a:picLocks noChangeAspect="1"/>
          </p:cNvPicPr>
          <p:nvPr/>
        </p:nvPicPr>
        <p:blipFill>
          <a:blip r:embed="rId4"/>
          <a:stretch>
            <a:fillRect/>
          </a:stretch>
        </p:blipFill>
        <p:spPr>
          <a:xfrm>
            <a:off x="8377319" y="4883359"/>
            <a:ext cx="685995" cy="1893958"/>
          </a:xfrm>
          <a:prstGeom prst="rect">
            <a:avLst/>
          </a:prstGeom>
        </p:spPr>
      </p:pic>
      <p:pic>
        <p:nvPicPr>
          <p:cNvPr id="9" name="図 8"/>
          <p:cNvPicPr>
            <a:picLocks noChangeAspect="1"/>
          </p:cNvPicPr>
          <p:nvPr/>
        </p:nvPicPr>
        <p:blipFill>
          <a:blip r:embed="rId5"/>
          <a:stretch>
            <a:fillRect/>
          </a:stretch>
        </p:blipFill>
        <p:spPr>
          <a:xfrm>
            <a:off x="8377319" y="4206023"/>
            <a:ext cx="554054" cy="406734"/>
          </a:xfrm>
          <a:prstGeom prst="rect">
            <a:avLst/>
          </a:prstGeom>
        </p:spPr>
      </p:pic>
    </p:spTree>
    <p:extLst>
      <p:ext uri="{BB962C8B-B14F-4D97-AF65-F5344CB8AC3E}">
        <p14:creationId xmlns:p14="http://schemas.microsoft.com/office/powerpoint/2010/main" val="147915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solidFill>
                  <a:prstClr val="black">
                    <a:lumMod val="85000"/>
                    <a:lumOff val="15000"/>
                  </a:prstClr>
                </a:solidFill>
              </a:rPr>
              <a:t>7.4 </a:t>
            </a:r>
            <a:r>
              <a:rPr lang="nl-NL" altLang="ja-JP" sz="2000" dirty="0">
                <a:solidFill>
                  <a:prstClr val="black">
                    <a:lumMod val="85000"/>
                    <a:lumOff val="15000"/>
                  </a:prstClr>
                </a:solidFill>
              </a:rPr>
              <a:t>Jiménez - Verdegay - Goméz - Skarmeta's Method </a:t>
            </a:r>
            <a:r>
              <a:rPr lang="en-US" altLang="ja-JP" sz="2000" dirty="0" smtClean="0">
                <a:solidFill>
                  <a:prstClr val="black">
                    <a:lumMod val="85000"/>
                    <a:lumOff val="15000"/>
                  </a:prstClr>
                </a:solidFill>
              </a:rPr>
              <a:t>- </a:t>
            </a:r>
            <a:r>
              <a:rPr lang="en-US" altLang="ja-JP" sz="2000" dirty="0">
                <a:solidFill>
                  <a:prstClr val="black">
                    <a:lumMod val="85000"/>
                    <a:lumOff val="15000"/>
                  </a:prstClr>
                </a:solidFill>
              </a:rPr>
              <a:t>Hand Calculations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u="sng" dirty="0" smtClean="0"/>
              <a:t>解</a:t>
            </a:r>
            <a:r>
              <a:rPr lang="en-US" altLang="ja-JP" b="1" u="sng" dirty="0" smtClean="0"/>
              <a:t>5</a:t>
            </a:r>
            <a:r>
              <a:rPr lang="ja-JP" altLang="en-US" b="1" u="sng" dirty="0" smtClean="0"/>
              <a:t>と</a:t>
            </a:r>
            <a:r>
              <a:rPr lang="en-US" altLang="ja-JP" b="1" u="sng" dirty="0" smtClean="0"/>
              <a:t>6</a:t>
            </a:r>
            <a:r>
              <a:rPr lang="en-US" altLang="ja-JP" dirty="0" smtClean="0"/>
              <a:t>   -   </a:t>
            </a:r>
            <a:r>
              <a:rPr lang="ja-JP" altLang="en-US" dirty="0" smtClean="0"/>
              <a:t>どちらも実行可能だから</a:t>
            </a:r>
            <a:r>
              <a:rPr lang="en-US" altLang="ja-JP" dirty="0" smtClean="0"/>
              <a:t>Case 1</a:t>
            </a:r>
          </a:p>
          <a:p>
            <a:pPr marL="457200" lvl="1" indent="0">
              <a:buNone/>
            </a:pPr>
            <a:r>
              <a:rPr lang="ja-JP" altLang="en-US" dirty="0" smtClean="0"/>
              <a:t>①解</a:t>
            </a:r>
            <a:r>
              <a:rPr lang="en-US" altLang="ja-JP" dirty="0" smtClean="0"/>
              <a:t>4</a:t>
            </a:r>
            <a:r>
              <a:rPr lang="ja-JP" altLang="en-US" dirty="0" smtClean="0"/>
              <a:t>を</a:t>
            </a:r>
            <a:r>
              <a:rPr lang="en-US" altLang="ja-JP" dirty="0" smtClean="0"/>
              <a:t>comparison set</a:t>
            </a:r>
            <a:r>
              <a:rPr lang="ja-JP" altLang="en-US" dirty="0" smtClean="0"/>
              <a:t>とする</a:t>
            </a:r>
            <a:endParaRPr lang="en-US" altLang="ja-JP" dirty="0" smtClean="0"/>
          </a:p>
          <a:p>
            <a:pPr marL="457200" lvl="1" indent="0">
              <a:buNone/>
            </a:pPr>
            <a:r>
              <a:rPr lang="ja-JP" altLang="en-US" dirty="0" smtClean="0"/>
              <a:t>②解</a:t>
            </a:r>
            <a:r>
              <a:rPr lang="en-US" altLang="ja-JP" dirty="0" smtClean="0"/>
              <a:t>5</a:t>
            </a:r>
            <a:r>
              <a:rPr lang="ja-JP" altLang="en-US" dirty="0" smtClean="0"/>
              <a:t>も</a:t>
            </a:r>
            <a:r>
              <a:rPr lang="en-US" altLang="ja-JP" dirty="0" smtClean="0"/>
              <a:t>6</a:t>
            </a:r>
            <a:r>
              <a:rPr lang="ja-JP" altLang="en-US" dirty="0" smtClean="0"/>
              <a:t>も，</a:t>
            </a:r>
            <a:r>
              <a:rPr lang="en-US" altLang="ja-JP" dirty="0" smtClean="0"/>
              <a:t>comparison set</a:t>
            </a:r>
            <a:r>
              <a:rPr lang="ja-JP" altLang="en-US" dirty="0" smtClean="0"/>
              <a:t>に入れると非支配</a:t>
            </a:r>
            <a:endParaRPr lang="en-US" altLang="ja-JP" dirty="0" smtClean="0"/>
          </a:p>
          <a:p>
            <a:pPr marL="457200" lvl="1" indent="0">
              <a:buNone/>
            </a:pPr>
            <a:r>
              <a:rPr lang="ja-JP" altLang="en-US" dirty="0" smtClean="0"/>
              <a:t>③ニッチカウントを計算</a:t>
            </a:r>
            <a:r>
              <a:rPr lang="ja-JP" altLang="en-US" dirty="0" smtClean="0">
                <a:solidFill>
                  <a:schemeClr val="accent4"/>
                </a:solidFill>
              </a:rPr>
              <a:t>→解</a:t>
            </a:r>
            <a:r>
              <a:rPr lang="en-US" altLang="ja-JP" dirty="0" smtClean="0">
                <a:solidFill>
                  <a:schemeClr val="accent4"/>
                </a:solidFill>
              </a:rPr>
              <a:t>5</a:t>
            </a:r>
            <a:r>
              <a:rPr lang="ja-JP" altLang="en-US" dirty="0" smtClean="0">
                <a:solidFill>
                  <a:schemeClr val="accent4"/>
                </a:solidFill>
              </a:rPr>
              <a:t>の勝ち</a:t>
            </a:r>
            <a:endParaRPr lang="en-US" altLang="ja-JP" dirty="0" smtClean="0">
              <a:solidFill>
                <a:schemeClr val="accent4"/>
              </a:solidFill>
            </a:endParaRPr>
          </a:p>
          <a:p>
            <a:pPr marL="0" indent="0">
              <a:buNone/>
            </a:pPr>
            <a:r>
              <a:rPr lang="ja-JP" altLang="en-US" dirty="0">
                <a:solidFill>
                  <a:schemeClr val="accent6"/>
                </a:solidFill>
              </a:rPr>
              <a:t>解</a:t>
            </a:r>
            <a:r>
              <a:rPr lang="en-US" altLang="ja-JP" dirty="0">
                <a:solidFill>
                  <a:schemeClr val="accent6"/>
                </a:solidFill>
              </a:rPr>
              <a:t>6</a:t>
            </a:r>
            <a:r>
              <a:rPr lang="ja-JP" altLang="en-US" dirty="0">
                <a:solidFill>
                  <a:schemeClr val="accent6"/>
                </a:solidFill>
              </a:rPr>
              <a:t>は解</a:t>
            </a:r>
            <a:r>
              <a:rPr lang="en-US" altLang="ja-JP" dirty="0">
                <a:solidFill>
                  <a:schemeClr val="accent6"/>
                </a:solidFill>
              </a:rPr>
              <a:t>5</a:t>
            </a:r>
            <a:r>
              <a:rPr lang="ja-JP" altLang="en-US" dirty="0">
                <a:solidFill>
                  <a:schemeClr val="accent6"/>
                </a:solidFill>
              </a:rPr>
              <a:t>に支配される</a:t>
            </a:r>
            <a:r>
              <a:rPr lang="ja-JP" altLang="en-US" dirty="0" smtClean="0">
                <a:solidFill>
                  <a:schemeClr val="accent6"/>
                </a:solidFill>
              </a:rPr>
              <a:t>が，②で引き分けになることに注意</a:t>
            </a:r>
            <a:endParaRPr lang="ja-JP" altLang="en-US" dirty="0">
              <a:solidFill>
                <a:schemeClr val="accent6"/>
              </a:solidFill>
            </a:endParaRPr>
          </a:p>
          <a:p>
            <a:pPr marL="0" indent="0">
              <a:buNone/>
            </a:pPr>
            <a:r>
              <a:rPr lang="en-US" altLang="ja-JP" dirty="0" smtClean="0">
                <a:solidFill>
                  <a:schemeClr val="accent6"/>
                </a:solidFill>
              </a:rPr>
              <a:t>	(</a:t>
            </a:r>
            <a:r>
              <a:rPr lang="ja-JP" altLang="en-US" dirty="0" smtClean="0">
                <a:solidFill>
                  <a:schemeClr val="accent6"/>
                </a:solidFill>
              </a:rPr>
              <a:t>それぞれ</a:t>
            </a:r>
            <a:r>
              <a:rPr lang="ja-JP" altLang="en-US" dirty="0">
                <a:solidFill>
                  <a:schemeClr val="accent6"/>
                </a:solidFill>
              </a:rPr>
              <a:t>の</a:t>
            </a:r>
            <a:r>
              <a:rPr lang="ja-JP" altLang="en-US" dirty="0" smtClean="0">
                <a:solidFill>
                  <a:schemeClr val="accent6"/>
                </a:solidFill>
              </a:rPr>
              <a:t>解を独立</a:t>
            </a:r>
            <a:r>
              <a:rPr lang="ja-JP" altLang="en-US" dirty="0">
                <a:solidFill>
                  <a:schemeClr val="accent6"/>
                </a:solidFill>
              </a:rPr>
              <a:t>に</a:t>
            </a:r>
            <a:r>
              <a:rPr lang="en-US" altLang="ja-JP" dirty="0">
                <a:solidFill>
                  <a:schemeClr val="accent6"/>
                </a:solidFill>
              </a:rPr>
              <a:t>comparison set </a:t>
            </a:r>
            <a:r>
              <a:rPr lang="ja-JP" altLang="en-US" dirty="0" smtClean="0">
                <a:solidFill>
                  <a:schemeClr val="accent6"/>
                </a:solidFill>
              </a:rPr>
              <a:t>と比較するから</a:t>
            </a:r>
            <a:r>
              <a:rPr lang="en-US" altLang="ja-JP" dirty="0" smtClean="0">
                <a:solidFill>
                  <a:schemeClr val="accent6"/>
                </a:solidFill>
              </a:rPr>
              <a:t>)</a:t>
            </a:r>
          </a:p>
          <a:p>
            <a:pPr marL="0" indent="0">
              <a:buNone/>
            </a:pPr>
            <a:r>
              <a:rPr lang="ja-JP" altLang="en-US" dirty="0" smtClean="0">
                <a:solidFill>
                  <a:schemeClr val="accent6"/>
                </a:solidFill>
              </a:rPr>
              <a:t>解</a:t>
            </a:r>
            <a:r>
              <a:rPr lang="en-US" altLang="ja-JP" dirty="0" smtClean="0">
                <a:solidFill>
                  <a:schemeClr val="accent6"/>
                </a:solidFill>
              </a:rPr>
              <a:t>6</a:t>
            </a:r>
            <a:r>
              <a:rPr lang="ja-JP" altLang="en-US" dirty="0">
                <a:solidFill>
                  <a:schemeClr val="accent6"/>
                </a:solidFill>
              </a:rPr>
              <a:t>が</a:t>
            </a:r>
            <a:r>
              <a:rPr lang="ja-JP" altLang="en-US" dirty="0" smtClean="0">
                <a:solidFill>
                  <a:schemeClr val="accent6"/>
                </a:solidFill>
              </a:rPr>
              <a:t>解</a:t>
            </a:r>
            <a:r>
              <a:rPr lang="en-US" altLang="ja-JP" dirty="0" smtClean="0">
                <a:solidFill>
                  <a:schemeClr val="accent6"/>
                </a:solidFill>
              </a:rPr>
              <a:t>5</a:t>
            </a:r>
            <a:r>
              <a:rPr lang="ja-JP" altLang="en-US" dirty="0" smtClean="0">
                <a:solidFill>
                  <a:schemeClr val="accent6"/>
                </a:solidFill>
              </a:rPr>
              <a:t>に支配されるということを手順の中でチェックしない</a:t>
            </a:r>
            <a:endParaRPr lang="en-US" altLang="ja-JP" dirty="0" smtClean="0">
              <a:solidFill>
                <a:schemeClr val="accent6"/>
              </a:solidFill>
            </a:endParaRPr>
          </a:p>
          <a:p>
            <a:pPr marL="0" indent="0">
              <a:buNone/>
            </a:pPr>
            <a:r>
              <a:rPr lang="ja-JP" altLang="en-US" dirty="0" smtClean="0">
                <a:solidFill>
                  <a:schemeClr val="accent6"/>
                </a:solidFill>
              </a:rPr>
              <a:t>次</a:t>
            </a:r>
            <a:r>
              <a:rPr lang="ja-JP" altLang="en-US" dirty="0">
                <a:solidFill>
                  <a:schemeClr val="accent6"/>
                </a:solidFill>
              </a:rPr>
              <a:t>節</a:t>
            </a:r>
            <a:r>
              <a:rPr lang="ja-JP" altLang="en-US" dirty="0" smtClean="0">
                <a:solidFill>
                  <a:schemeClr val="accent6"/>
                </a:solidFill>
              </a:rPr>
              <a:t>の方法だとこうはならない</a:t>
            </a:r>
            <a:endParaRPr lang="en-US" altLang="ja-JP" dirty="0" smtClean="0">
              <a:solidFill>
                <a:schemeClr val="accent6"/>
              </a:solidFill>
            </a:endParaRPr>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16</a:t>
            </a:fld>
            <a:endParaRPr kumimoji="1" lang="ja-JP" altLang="en-US"/>
          </a:p>
        </p:txBody>
      </p:sp>
      <p:pic>
        <p:nvPicPr>
          <p:cNvPr id="5" name="図 4"/>
          <p:cNvPicPr>
            <a:picLocks noChangeAspect="1"/>
          </p:cNvPicPr>
          <p:nvPr/>
        </p:nvPicPr>
        <p:blipFill>
          <a:blip r:embed="rId2"/>
          <a:stretch>
            <a:fillRect/>
          </a:stretch>
        </p:blipFill>
        <p:spPr>
          <a:xfrm>
            <a:off x="3527762" y="4198883"/>
            <a:ext cx="4849557" cy="2578434"/>
          </a:xfrm>
          <a:prstGeom prst="rect">
            <a:avLst/>
          </a:prstGeom>
        </p:spPr>
      </p:pic>
      <p:pic>
        <p:nvPicPr>
          <p:cNvPr id="6" name="図 5"/>
          <p:cNvPicPr>
            <a:picLocks noChangeAspect="1"/>
          </p:cNvPicPr>
          <p:nvPr/>
        </p:nvPicPr>
        <p:blipFill>
          <a:blip r:embed="rId3"/>
          <a:stretch>
            <a:fillRect/>
          </a:stretch>
        </p:blipFill>
        <p:spPr>
          <a:xfrm>
            <a:off x="8377319" y="4883359"/>
            <a:ext cx="685995" cy="1893958"/>
          </a:xfrm>
          <a:prstGeom prst="rect">
            <a:avLst/>
          </a:prstGeom>
        </p:spPr>
      </p:pic>
      <p:pic>
        <p:nvPicPr>
          <p:cNvPr id="7" name="図 6"/>
          <p:cNvPicPr>
            <a:picLocks noChangeAspect="1"/>
          </p:cNvPicPr>
          <p:nvPr/>
        </p:nvPicPr>
        <p:blipFill>
          <a:blip r:embed="rId4"/>
          <a:stretch>
            <a:fillRect/>
          </a:stretch>
        </p:blipFill>
        <p:spPr>
          <a:xfrm>
            <a:off x="8377319" y="4206023"/>
            <a:ext cx="554054" cy="406734"/>
          </a:xfrm>
          <a:prstGeom prst="rect">
            <a:avLst/>
          </a:prstGeom>
        </p:spPr>
      </p:pic>
    </p:spTree>
    <p:extLst>
      <p:ext uri="{BB962C8B-B14F-4D97-AF65-F5344CB8AC3E}">
        <p14:creationId xmlns:p14="http://schemas.microsoft.com/office/powerpoint/2010/main" val="395774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000" dirty="0">
                <a:solidFill>
                  <a:prstClr val="black">
                    <a:lumMod val="85000"/>
                    <a:lumOff val="15000"/>
                  </a:prstClr>
                </a:solidFill>
              </a:rPr>
              <a:t>7.4 </a:t>
            </a:r>
            <a:r>
              <a:rPr lang="nl-NL" altLang="ja-JP" sz="2000" dirty="0">
                <a:solidFill>
                  <a:prstClr val="black">
                    <a:lumMod val="85000"/>
                    <a:lumOff val="15000"/>
                  </a:prstClr>
                </a:solidFill>
              </a:rPr>
              <a:t>Jiménez - Verdegay - Goméz - Skarmeta's Method </a:t>
            </a:r>
            <a:r>
              <a:rPr lang="en-US" altLang="ja-JP" sz="2000" dirty="0" smtClean="0">
                <a:solidFill>
                  <a:prstClr val="black">
                    <a:lumMod val="85000"/>
                    <a:lumOff val="15000"/>
                  </a:prstClr>
                </a:solidFill>
              </a:rPr>
              <a:t>- </a:t>
            </a:r>
            <a:r>
              <a:rPr lang="en-US" altLang="ja-JP" sz="2000" dirty="0">
                <a:solidFill>
                  <a:prstClr val="black">
                    <a:lumMod val="85000"/>
                    <a:lumOff val="15000"/>
                  </a:prstClr>
                </a:solidFill>
              </a:rPr>
              <a:t>Hand Calculations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ここまでで</a:t>
            </a:r>
            <a:r>
              <a:rPr lang="ja-JP" altLang="en-US" dirty="0" smtClean="0"/>
              <a:t>，</a:t>
            </a:r>
            <a:r>
              <a:rPr lang="ja-JP" altLang="en-US" dirty="0">
                <a:solidFill>
                  <a:schemeClr val="accent4"/>
                </a:solidFill>
              </a:rPr>
              <a:t>解</a:t>
            </a:r>
            <a:r>
              <a:rPr lang="en-US" altLang="ja-JP" dirty="0" smtClean="0">
                <a:solidFill>
                  <a:schemeClr val="accent4"/>
                </a:solidFill>
              </a:rPr>
              <a:t>2,4,5</a:t>
            </a:r>
            <a:r>
              <a:rPr lang="ja-JP" altLang="en-US" dirty="0" smtClean="0"/>
              <a:t>が勝った</a:t>
            </a:r>
            <a:endParaRPr lang="en-US" altLang="ja-JP" dirty="0" smtClean="0"/>
          </a:p>
          <a:p>
            <a:pPr marL="0" indent="0">
              <a:buNone/>
            </a:pPr>
            <a:endParaRPr lang="en-US" altLang="ja-JP" dirty="0" smtClean="0"/>
          </a:p>
          <a:p>
            <a:pPr marL="0" indent="0">
              <a:buNone/>
            </a:pPr>
            <a:r>
              <a:rPr lang="en-US" altLang="ja-JP" dirty="0" smtClean="0"/>
              <a:t>population</a:t>
            </a:r>
            <a:r>
              <a:rPr lang="ja-JP" altLang="en-US" dirty="0" smtClean="0"/>
              <a:t>をシャッフルして，</a:t>
            </a:r>
            <a:r>
              <a:rPr lang="en-US" altLang="ja-JP" dirty="0"/>
              <a:t>(3,2,6,1,5,4</a:t>
            </a:r>
            <a:r>
              <a:rPr lang="en-US" altLang="ja-JP" dirty="0" smtClean="0"/>
              <a:t>)</a:t>
            </a:r>
          </a:p>
          <a:p>
            <a:pPr marL="0" indent="0">
              <a:buNone/>
            </a:pPr>
            <a:r>
              <a:rPr lang="en-US" altLang="ja-JP" dirty="0" smtClean="0"/>
              <a:t>	(</a:t>
            </a:r>
            <a:r>
              <a:rPr lang="en-US" altLang="ja-JP" dirty="0"/>
              <a:t>3,2</a:t>
            </a:r>
            <a:r>
              <a:rPr lang="en-US" altLang="ja-JP" dirty="0" smtClean="0"/>
              <a:t>)</a:t>
            </a:r>
            <a:r>
              <a:rPr lang="ja-JP" altLang="en-US" dirty="0" smtClean="0">
                <a:solidFill>
                  <a:schemeClr val="accent4"/>
                </a:solidFill>
              </a:rPr>
              <a:t>→解</a:t>
            </a:r>
            <a:r>
              <a:rPr lang="en-US" altLang="ja-JP" dirty="0" smtClean="0">
                <a:solidFill>
                  <a:schemeClr val="accent4"/>
                </a:solidFill>
              </a:rPr>
              <a:t>2</a:t>
            </a:r>
            <a:r>
              <a:rPr lang="ja-JP" altLang="en-US" dirty="0" smtClean="0">
                <a:solidFill>
                  <a:schemeClr val="accent4"/>
                </a:solidFill>
              </a:rPr>
              <a:t>の勝ち</a:t>
            </a:r>
            <a:endParaRPr lang="en-US" altLang="ja-JP" dirty="0" smtClean="0">
              <a:solidFill>
                <a:schemeClr val="accent4"/>
              </a:solidFill>
            </a:endParaRPr>
          </a:p>
          <a:p>
            <a:pPr marL="0" indent="0">
              <a:buNone/>
            </a:pPr>
            <a:r>
              <a:rPr lang="en-US" altLang="ja-JP" dirty="0" smtClean="0"/>
              <a:t>	(</a:t>
            </a:r>
            <a:r>
              <a:rPr lang="en-US" altLang="ja-JP" dirty="0"/>
              <a:t>6,1</a:t>
            </a:r>
            <a:r>
              <a:rPr lang="en-US" altLang="ja-JP" dirty="0" smtClean="0"/>
              <a:t>)</a:t>
            </a:r>
            <a:r>
              <a:rPr lang="ja-JP" altLang="en-US" dirty="0" smtClean="0">
                <a:solidFill>
                  <a:schemeClr val="accent4"/>
                </a:solidFill>
              </a:rPr>
              <a:t>→解</a:t>
            </a:r>
            <a:r>
              <a:rPr lang="en-US" altLang="ja-JP" dirty="0" smtClean="0">
                <a:solidFill>
                  <a:schemeClr val="accent4"/>
                </a:solidFill>
              </a:rPr>
              <a:t>6</a:t>
            </a:r>
            <a:r>
              <a:rPr lang="ja-JP" altLang="en-US" dirty="0" smtClean="0">
                <a:solidFill>
                  <a:schemeClr val="accent4"/>
                </a:solidFill>
              </a:rPr>
              <a:t>の勝ち</a:t>
            </a:r>
            <a:endParaRPr lang="en-US" altLang="ja-JP" dirty="0" smtClean="0">
              <a:solidFill>
                <a:schemeClr val="accent4"/>
              </a:solidFill>
            </a:endParaRPr>
          </a:p>
          <a:p>
            <a:pPr marL="0" indent="0">
              <a:buNone/>
            </a:pPr>
            <a:r>
              <a:rPr lang="en-US" altLang="ja-JP" dirty="0" smtClean="0"/>
              <a:t>	(</a:t>
            </a:r>
            <a:r>
              <a:rPr lang="en-US" altLang="ja-JP" dirty="0"/>
              <a:t>5,4</a:t>
            </a:r>
            <a:r>
              <a:rPr lang="en-US" altLang="ja-JP" dirty="0" smtClean="0"/>
              <a:t>)</a:t>
            </a:r>
            <a:r>
              <a:rPr lang="ja-JP" altLang="en-US" dirty="0" smtClean="0">
                <a:solidFill>
                  <a:schemeClr val="accent4"/>
                </a:solidFill>
              </a:rPr>
              <a:t>→解</a:t>
            </a:r>
            <a:r>
              <a:rPr lang="en-US" altLang="ja-JP" dirty="0" smtClean="0">
                <a:solidFill>
                  <a:schemeClr val="accent4"/>
                </a:solidFill>
              </a:rPr>
              <a:t>5</a:t>
            </a:r>
            <a:r>
              <a:rPr lang="ja-JP" altLang="en-US" dirty="0" smtClean="0">
                <a:solidFill>
                  <a:schemeClr val="accent4"/>
                </a:solidFill>
              </a:rPr>
              <a:t>の勝ち</a:t>
            </a:r>
            <a:endParaRPr lang="en-US" altLang="ja-JP" dirty="0" smtClean="0">
              <a:solidFill>
                <a:schemeClr val="accent4"/>
              </a:solidFill>
            </a:endParaRPr>
          </a:p>
          <a:p>
            <a:pPr marL="0" indent="0">
              <a:buNone/>
            </a:pPr>
            <a:endParaRPr lang="en-US" altLang="ja-JP" dirty="0" smtClean="0">
              <a:solidFill>
                <a:schemeClr val="accent4"/>
              </a:solidFill>
            </a:endParaRPr>
          </a:p>
          <a:p>
            <a:pPr marL="0" indent="0">
              <a:buNone/>
            </a:pPr>
            <a:r>
              <a:rPr kumimoji="1" lang="en-US" altLang="ja-JP" dirty="0" smtClean="0">
                <a:solidFill>
                  <a:schemeClr val="accent6"/>
                </a:solidFill>
              </a:rPr>
              <a:t>(2,2,4,5,5,6)</a:t>
            </a:r>
            <a:r>
              <a:rPr kumimoji="1" lang="ja-JP" altLang="en-US" dirty="0" smtClean="0">
                <a:solidFill>
                  <a:schemeClr val="accent6"/>
                </a:solidFill>
              </a:rPr>
              <a:t>の</a:t>
            </a:r>
            <a:r>
              <a:rPr kumimoji="1" lang="en-US" altLang="ja-JP" dirty="0" smtClean="0">
                <a:solidFill>
                  <a:schemeClr val="accent6"/>
                </a:solidFill>
              </a:rPr>
              <a:t>mating pool</a:t>
            </a:r>
            <a:r>
              <a:rPr lang="ja-JP" altLang="en-US" dirty="0" smtClean="0">
                <a:solidFill>
                  <a:schemeClr val="accent6"/>
                </a:solidFill>
              </a:rPr>
              <a:t>が作られた</a:t>
            </a:r>
            <a:endParaRPr lang="en-US" altLang="ja-JP" dirty="0" smtClean="0">
              <a:solidFill>
                <a:schemeClr val="accent6"/>
              </a:solidFill>
            </a:endParaRPr>
          </a:p>
          <a:p>
            <a:pPr marL="457200" lvl="1" indent="0">
              <a:buNone/>
            </a:pPr>
            <a:r>
              <a:rPr lang="ja-JP" altLang="en-US" sz="2000" dirty="0"/>
              <a:t>実行不可能</a:t>
            </a:r>
            <a:r>
              <a:rPr lang="ja-JP" altLang="en-US" sz="2000" dirty="0" smtClean="0"/>
              <a:t>解である解</a:t>
            </a:r>
            <a:r>
              <a:rPr lang="en-US" altLang="ja-JP" sz="2000" dirty="0" smtClean="0"/>
              <a:t>2</a:t>
            </a:r>
            <a:r>
              <a:rPr lang="ja-JP" altLang="en-US" sz="2000" dirty="0" smtClean="0"/>
              <a:t>が</a:t>
            </a:r>
            <a:r>
              <a:rPr lang="en-US" altLang="ja-JP" sz="2000" dirty="0"/>
              <a:t>mating pool</a:t>
            </a:r>
            <a:r>
              <a:rPr lang="ja-JP" altLang="en-US" sz="2000" dirty="0"/>
              <a:t>に存在</a:t>
            </a:r>
            <a:r>
              <a:rPr lang="ja-JP" altLang="en-US" sz="2000" dirty="0" smtClean="0"/>
              <a:t>する</a:t>
            </a:r>
            <a:endParaRPr lang="en-US" altLang="ja-JP" sz="2000" dirty="0" smtClean="0"/>
          </a:p>
          <a:p>
            <a:pPr marL="457200" lvl="1" indent="0">
              <a:buNone/>
            </a:pPr>
            <a:r>
              <a:rPr lang="ja-JP" altLang="en-US" sz="2000" dirty="0" smtClean="0"/>
              <a:t>実行可能</a:t>
            </a:r>
            <a:r>
              <a:rPr lang="ja-JP" altLang="en-US" sz="2000" dirty="0"/>
              <a:t>解の強調は特に理想的ではない</a:t>
            </a:r>
            <a:endParaRPr kumimoji="1" lang="ja-JP" altLang="en-US" sz="2000"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17</a:t>
            </a:fld>
            <a:endParaRPr kumimoji="1" lang="ja-JP" altLang="en-US"/>
          </a:p>
        </p:txBody>
      </p:sp>
      <p:sp>
        <p:nvSpPr>
          <p:cNvPr id="5" name="フリーフォーム 4"/>
          <p:cNvSpPr/>
          <p:nvPr/>
        </p:nvSpPr>
        <p:spPr>
          <a:xfrm>
            <a:off x="1612232" y="585537"/>
            <a:ext cx="1347536" cy="737937"/>
          </a:xfrm>
          <a:custGeom>
            <a:avLst/>
            <a:gdLst>
              <a:gd name="connsiteX0" fmla="*/ 312821 w 1347536"/>
              <a:gd name="connsiteY0" fmla="*/ 737937 h 737937"/>
              <a:gd name="connsiteX1" fmla="*/ 272715 w 1347536"/>
              <a:gd name="connsiteY1" fmla="*/ 713874 h 737937"/>
              <a:gd name="connsiteX2" fmla="*/ 248652 w 1347536"/>
              <a:gd name="connsiteY2" fmla="*/ 705852 h 737937"/>
              <a:gd name="connsiteX3" fmla="*/ 232610 w 1347536"/>
              <a:gd name="connsiteY3" fmla="*/ 681789 h 737937"/>
              <a:gd name="connsiteX4" fmla="*/ 168442 w 1347536"/>
              <a:gd name="connsiteY4" fmla="*/ 633663 h 737937"/>
              <a:gd name="connsiteX5" fmla="*/ 112294 w 1347536"/>
              <a:gd name="connsiteY5" fmla="*/ 561474 h 737937"/>
              <a:gd name="connsiteX6" fmla="*/ 88231 w 1347536"/>
              <a:gd name="connsiteY6" fmla="*/ 545431 h 737937"/>
              <a:gd name="connsiteX7" fmla="*/ 40105 w 1347536"/>
              <a:gd name="connsiteY7" fmla="*/ 481263 h 737937"/>
              <a:gd name="connsiteX8" fmla="*/ 24063 w 1347536"/>
              <a:gd name="connsiteY8" fmla="*/ 457200 h 737937"/>
              <a:gd name="connsiteX9" fmla="*/ 16042 w 1347536"/>
              <a:gd name="connsiteY9" fmla="*/ 433137 h 737937"/>
              <a:gd name="connsiteX10" fmla="*/ 0 w 1347536"/>
              <a:gd name="connsiteY10" fmla="*/ 401052 h 737937"/>
              <a:gd name="connsiteX11" fmla="*/ 24063 w 1347536"/>
              <a:gd name="connsiteY11" fmla="*/ 216568 h 737937"/>
              <a:gd name="connsiteX12" fmla="*/ 32084 w 1347536"/>
              <a:gd name="connsiteY12" fmla="*/ 192505 h 737937"/>
              <a:gd name="connsiteX13" fmla="*/ 72189 w 1347536"/>
              <a:gd name="connsiteY13" fmla="*/ 136358 h 737937"/>
              <a:gd name="connsiteX14" fmla="*/ 112294 w 1347536"/>
              <a:gd name="connsiteY14" fmla="*/ 104274 h 737937"/>
              <a:gd name="connsiteX15" fmla="*/ 136357 w 1347536"/>
              <a:gd name="connsiteY15" fmla="*/ 88231 h 737937"/>
              <a:gd name="connsiteX16" fmla="*/ 176463 w 1347536"/>
              <a:gd name="connsiteY16" fmla="*/ 72189 h 737937"/>
              <a:gd name="connsiteX17" fmla="*/ 208547 w 1347536"/>
              <a:gd name="connsiteY17" fmla="*/ 56147 h 737937"/>
              <a:gd name="connsiteX18" fmla="*/ 256673 w 1347536"/>
              <a:gd name="connsiteY18" fmla="*/ 48126 h 737937"/>
              <a:gd name="connsiteX19" fmla="*/ 352926 w 1347536"/>
              <a:gd name="connsiteY19" fmla="*/ 16042 h 737937"/>
              <a:gd name="connsiteX20" fmla="*/ 545431 w 1347536"/>
              <a:gd name="connsiteY20" fmla="*/ 0 h 737937"/>
              <a:gd name="connsiteX21" fmla="*/ 994610 w 1347536"/>
              <a:gd name="connsiteY21" fmla="*/ 16042 h 737937"/>
              <a:gd name="connsiteX22" fmla="*/ 1042736 w 1347536"/>
              <a:gd name="connsiteY22" fmla="*/ 32084 h 737937"/>
              <a:gd name="connsiteX23" fmla="*/ 1090863 w 1347536"/>
              <a:gd name="connsiteY23" fmla="*/ 40105 h 737937"/>
              <a:gd name="connsiteX24" fmla="*/ 1179094 w 1347536"/>
              <a:gd name="connsiteY24" fmla="*/ 80210 h 737937"/>
              <a:gd name="connsiteX25" fmla="*/ 1219200 w 1347536"/>
              <a:gd name="connsiteY25" fmla="*/ 96252 h 737937"/>
              <a:gd name="connsiteX26" fmla="*/ 1259305 w 1347536"/>
              <a:gd name="connsiteY26" fmla="*/ 128337 h 737937"/>
              <a:gd name="connsiteX27" fmla="*/ 1315452 w 1347536"/>
              <a:gd name="connsiteY27" fmla="*/ 184484 h 737937"/>
              <a:gd name="connsiteX28" fmla="*/ 1339515 w 1347536"/>
              <a:gd name="connsiteY28" fmla="*/ 248652 h 737937"/>
              <a:gd name="connsiteX29" fmla="*/ 1347536 w 1347536"/>
              <a:gd name="connsiteY29" fmla="*/ 320842 h 737937"/>
              <a:gd name="connsiteX30" fmla="*/ 1323473 w 1347536"/>
              <a:gd name="connsiteY30" fmla="*/ 473242 h 737937"/>
              <a:gd name="connsiteX31" fmla="*/ 1267326 w 1347536"/>
              <a:gd name="connsiteY31" fmla="*/ 553452 h 737937"/>
              <a:gd name="connsiteX32" fmla="*/ 1235242 w 1347536"/>
              <a:gd name="connsiteY32" fmla="*/ 569495 h 737937"/>
              <a:gd name="connsiteX33" fmla="*/ 1179094 w 1347536"/>
              <a:gd name="connsiteY33" fmla="*/ 609600 h 737937"/>
              <a:gd name="connsiteX34" fmla="*/ 1090863 w 1347536"/>
              <a:gd name="connsiteY34" fmla="*/ 633663 h 737937"/>
              <a:gd name="connsiteX35" fmla="*/ 1050757 w 1347536"/>
              <a:gd name="connsiteY35" fmla="*/ 657726 h 737937"/>
              <a:gd name="connsiteX36" fmla="*/ 986589 w 1347536"/>
              <a:gd name="connsiteY36" fmla="*/ 673768 h 737937"/>
              <a:gd name="connsiteX37" fmla="*/ 946484 w 1347536"/>
              <a:gd name="connsiteY37" fmla="*/ 697831 h 737937"/>
              <a:gd name="connsiteX38" fmla="*/ 890336 w 1347536"/>
              <a:gd name="connsiteY38" fmla="*/ 713874 h 737937"/>
              <a:gd name="connsiteX39" fmla="*/ 312821 w 1347536"/>
              <a:gd name="connsiteY39" fmla="*/ 737937 h 73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47536" h="737937">
                <a:moveTo>
                  <a:pt x="312821" y="737937"/>
                </a:moveTo>
                <a:cubicBezTo>
                  <a:pt x="209884" y="737937"/>
                  <a:pt x="286659" y="720846"/>
                  <a:pt x="272715" y="713874"/>
                </a:cubicBezTo>
                <a:cubicBezTo>
                  <a:pt x="265153" y="710093"/>
                  <a:pt x="255254" y="711134"/>
                  <a:pt x="248652" y="705852"/>
                </a:cubicBezTo>
                <a:cubicBezTo>
                  <a:pt x="241124" y="699830"/>
                  <a:pt x="239775" y="688238"/>
                  <a:pt x="232610" y="681789"/>
                </a:cubicBezTo>
                <a:cubicBezTo>
                  <a:pt x="212737" y="663903"/>
                  <a:pt x="184857" y="654768"/>
                  <a:pt x="168442" y="633663"/>
                </a:cubicBezTo>
                <a:cubicBezTo>
                  <a:pt x="149726" y="609600"/>
                  <a:pt x="137658" y="578385"/>
                  <a:pt x="112294" y="561474"/>
                </a:cubicBezTo>
                <a:cubicBezTo>
                  <a:pt x="104273" y="556126"/>
                  <a:pt x="94680" y="552597"/>
                  <a:pt x="88231" y="545431"/>
                </a:cubicBezTo>
                <a:cubicBezTo>
                  <a:pt x="70345" y="525558"/>
                  <a:pt x="54936" y="503509"/>
                  <a:pt x="40105" y="481263"/>
                </a:cubicBezTo>
                <a:cubicBezTo>
                  <a:pt x="34758" y="473242"/>
                  <a:pt x="28374" y="465822"/>
                  <a:pt x="24063" y="457200"/>
                </a:cubicBezTo>
                <a:cubicBezTo>
                  <a:pt x="20282" y="449638"/>
                  <a:pt x="19372" y="440908"/>
                  <a:pt x="16042" y="433137"/>
                </a:cubicBezTo>
                <a:cubicBezTo>
                  <a:pt x="11332" y="422146"/>
                  <a:pt x="5347" y="411747"/>
                  <a:pt x="0" y="401052"/>
                </a:cubicBezTo>
                <a:cubicBezTo>
                  <a:pt x="8105" y="279482"/>
                  <a:pt x="-969" y="308352"/>
                  <a:pt x="24063" y="216568"/>
                </a:cubicBezTo>
                <a:cubicBezTo>
                  <a:pt x="26288" y="208411"/>
                  <a:pt x="28303" y="200067"/>
                  <a:pt x="32084" y="192505"/>
                </a:cubicBezTo>
                <a:cubicBezTo>
                  <a:pt x="36638" y="183396"/>
                  <a:pt x="68556" y="139991"/>
                  <a:pt x="72189" y="136358"/>
                </a:cubicBezTo>
                <a:cubicBezTo>
                  <a:pt x="84295" y="124252"/>
                  <a:pt x="98598" y="114546"/>
                  <a:pt x="112294" y="104274"/>
                </a:cubicBezTo>
                <a:cubicBezTo>
                  <a:pt x="120006" y="98490"/>
                  <a:pt x="127735" y="92542"/>
                  <a:pt x="136357" y="88231"/>
                </a:cubicBezTo>
                <a:cubicBezTo>
                  <a:pt x="149235" y="81792"/>
                  <a:pt x="163306" y="78037"/>
                  <a:pt x="176463" y="72189"/>
                </a:cubicBezTo>
                <a:cubicBezTo>
                  <a:pt x="187389" y="67333"/>
                  <a:pt x="197094" y="59583"/>
                  <a:pt x="208547" y="56147"/>
                </a:cubicBezTo>
                <a:cubicBezTo>
                  <a:pt x="224124" y="51474"/>
                  <a:pt x="241003" y="52479"/>
                  <a:pt x="256673" y="48126"/>
                </a:cubicBezTo>
                <a:cubicBezTo>
                  <a:pt x="289259" y="39074"/>
                  <a:pt x="319245" y="19104"/>
                  <a:pt x="352926" y="16042"/>
                </a:cubicBezTo>
                <a:cubicBezTo>
                  <a:pt x="475875" y="4865"/>
                  <a:pt x="411712" y="10286"/>
                  <a:pt x="545431" y="0"/>
                </a:cubicBezTo>
                <a:cubicBezTo>
                  <a:pt x="695157" y="5347"/>
                  <a:pt x="845099" y="6396"/>
                  <a:pt x="994610" y="16042"/>
                </a:cubicBezTo>
                <a:cubicBezTo>
                  <a:pt x="1011485" y="17131"/>
                  <a:pt x="1026331" y="27983"/>
                  <a:pt x="1042736" y="32084"/>
                </a:cubicBezTo>
                <a:cubicBezTo>
                  <a:pt x="1058514" y="36028"/>
                  <a:pt x="1074821" y="37431"/>
                  <a:pt x="1090863" y="40105"/>
                </a:cubicBezTo>
                <a:cubicBezTo>
                  <a:pt x="1188440" y="79136"/>
                  <a:pt x="1067243" y="29369"/>
                  <a:pt x="1179094" y="80210"/>
                </a:cubicBezTo>
                <a:cubicBezTo>
                  <a:pt x="1192202" y="86168"/>
                  <a:pt x="1205831" y="90905"/>
                  <a:pt x="1219200" y="96252"/>
                </a:cubicBezTo>
                <a:cubicBezTo>
                  <a:pt x="1232568" y="106947"/>
                  <a:pt x="1246685" y="116769"/>
                  <a:pt x="1259305" y="128337"/>
                </a:cubicBezTo>
                <a:cubicBezTo>
                  <a:pt x="1278816" y="146222"/>
                  <a:pt x="1315452" y="184484"/>
                  <a:pt x="1315452" y="184484"/>
                </a:cubicBezTo>
                <a:cubicBezTo>
                  <a:pt x="1316280" y="186554"/>
                  <a:pt x="1337719" y="237874"/>
                  <a:pt x="1339515" y="248652"/>
                </a:cubicBezTo>
                <a:cubicBezTo>
                  <a:pt x="1343495" y="272534"/>
                  <a:pt x="1344862" y="296779"/>
                  <a:pt x="1347536" y="320842"/>
                </a:cubicBezTo>
                <a:cubicBezTo>
                  <a:pt x="1339515" y="371642"/>
                  <a:pt x="1335475" y="423233"/>
                  <a:pt x="1323473" y="473242"/>
                </a:cubicBezTo>
                <a:cubicBezTo>
                  <a:pt x="1316079" y="504050"/>
                  <a:pt x="1292332" y="534697"/>
                  <a:pt x="1267326" y="553452"/>
                </a:cubicBezTo>
                <a:cubicBezTo>
                  <a:pt x="1257760" y="560626"/>
                  <a:pt x="1245382" y="563158"/>
                  <a:pt x="1235242" y="569495"/>
                </a:cubicBezTo>
                <a:cubicBezTo>
                  <a:pt x="1227955" y="574050"/>
                  <a:pt x="1190838" y="604381"/>
                  <a:pt x="1179094" y="609600"/>
                </a:cubicBezTo>
                <a:cubicBezTo>
                  <a:pt x="1145789" y="624402"/>
                  <a:pt x="1125173" y="626801"/>
                  <a:pt x="1090863" y="633663"/>
                </a:cubicBezTo>
                <a:cubicBezTo>
                  <a:pt x="1077494" y="641684"/>
                  <a:pt x="1064701" y="650754"/>
                  <a:pt x="1050757" y="657726"/>
                </a:cubicBezTo>
                <a:cubicBezTo>
                  <a:pt x="1034314" y="665948"/>
                  <a:pt x="1001844" y="670717"/>
                  <a:pt x="986589" y="673768"/>
                </a:cubicBezTo>
                <a:cubicBezTo>
                  <a:pt x="973221" y="681789"/>
                  <a:pt x="960428" y="690859"/>
                  <a:pt x="946484" y="697831"/>
                </a:cubicBezTo>
                <a:cubicBezTo>
                  <a:pt x="938812" y="701667"/>
                  <a:pt x="895615" y="713804"/>
                  <a:pt x="890336" y="713874"/>
                </a:cubicBezTo>
                <a:cubicBezTo>
                  <a:pt x="700522" y="716405"/>
                  <a:pt x="415758" y="737937"/>
                  <a:pt x="312821" y="737937"/>
                </a:cubicBezTo>
                <a:close/>
              </a:path>
            </a:pathLst>
          </a:cu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フリーフォーム 7"/>
          <p:cNvSpPr/>
          <p:nvPr/>
        </p:nvSpPr>
        <p:spPr>
          <a:xfrm>
            <a:off x="1860884" y="2029326"/>
            <a:ext cx="866274" cy="1636295"/>
          </a:xfrm>
          <a:custGeom>
            <a:avLst/>
            <a:gdLst>
              <a:gd name="connsiteX0" fmla="*/ 248653 w 866274"/>
              <a:gd name="connsiteY0" fmla="*/ 1636295 h 1636295"/>
              <a:gd name="connsiteX1" fmla="*/ 192505 w 866274"/>
              <a:gd name="connsiteY1" fmla="*/ 1564106 h 1636295"/>
              <a:gd name="connsiteX2" fmla="*/ 176463 w 866274"/>
              <a:gd name="connsiteY2" fmla="*/ 1524000 h 1636295"/>
              <a:gd name="connsiteX3" fmla="*/ 144379 w 866274"/>
              <a:gd name="connsiteY3" fmla="*/ 1491916 h 1636295"/>
              <a:gd name="connsiteX4" fmla="*/ 128337 w 866274"/>
              <a:gd name="connsiteY4" fmla="*/ 1459832 h 1636295"/>
              <a:gd name="connsiteX5" fmla="*/ 104274 w 866274"/>
              <a:gd name="connsiteY5" fmla="*/ 1427748 h 1636295"/>
              <a:gd name="connsiteX6" fmla="*/ 72190 w 866274"/>
              <a:gd name="connsiteY6" fmla="*/ 1347537 h 1636295"/>
              <a:gd name="connsiteX7" fmla="*/ 64169 w 866274"/>
              <a:gd name="connsiteY7" fmla="*/ 1323474 h 1636295"/>
              <a:gd name="connsiteX8" fmla="*/ 48127 w 866274"/>
              <a:gd name="connsiteY8" fmla="*/ 1291390 h 1636295"/>
              <a:gd name="connsiteX9" fmla="*/ 32084 w 866274"/>
              <a:gd name="connsiteY9" fmla="*/ 1227221 h 1636295"/>
              <a:gd name="connsiteX10" fmla="*/ 24063 w 866274"/>
              <a:gd name="connsiteY10" fmla="*/ 1203158 h 1636295"/>
              <a:gd name="connsiteX11" fmla="*/ 0 w 866274"/>
              <a:gd name="connsiteY11" fmla="*/ 1074821 h 1636295"/>
              <a:gd name="connsiteX12" fmla="*/ 16042 w 866274"/>
              <a:gd name="connsiteY12" fmla="*/ 601579 h 1636295"/>
              <a:gd name="connsiteX13" fmla="*/ 32084 w 866274"/>
              <a:gd name="connsiteY13" fmla="*/ 521369 h 1636295"/>
              <a:gd name="connsiteX14" fmla="*/ 48127 w 866274"/>
              <a:gd name="connsiteY14" fmla="*/ 473242 h 1636295"/>
              <a:gd name="connsiteX15" fmla="*/ 80211 w 866274"/>
              <a:gd name="connsiteY15" fmla="*/ 344906 h 1636295"/>
              <a:gd name="connsiteX16" fmla="*/ 88232 w 866274"/>
              <a:gd name="connsiteY16" fmla="*/ 320842 h 1636295"/>
              <a:gd name="connsiteX17" fmla="*/ 136358 w 866274"/>
              <a:gd name="connsiteY17" fmla="*/ 240632 h 1636295"/>
              <a:gd name="connsiteX18" fmla="*/ 160421 w 866274"/>
              <a:gd name="connsiteY18" fmla="*/ 200527 h 1636295"/>
              <a:gd name="connsiteX19" fmla="*/ 184484 w 866274"/>
              <a:gd name="connsiteY19" fmla="*/ 176463 h 1636295"/>
              <a:gd name="connsiteX20" fmla="*/ 232611 w 866274"/>
              <a:gd name="connsiteY20" fmla="*/ 96253 h 1636295"/>
              <a:gd name="connsiteX21" fmla="*/ 240632 w 866274"/>
              <a:gd name="connsiteY21" fmla="*/ 72190 h 1636295"/>
              <a:gd name="connsiteX22" fmla="*/ 272716 w 866274"/>
              <a:gd name="connsiteY22" fmla="*/ 48127 h 1636295"/>
              <a:gd name="connsiteX23" fmla="*/ 344905 w 866274"/>
              <a:gd name="connsiteY23" fmla="*/ 16042 h 1636295"/>
              <a:gd name="connsiteX24" fmla="*/ 376990 w 866274"/>
              <a:gd name="connsiteY24" fmla="*/ 0 h 1636295"/>
              <a:gd name="connsiteX25" fmla="*/ 473242 w 866274"/>
              <a:gd name="connsiteY25" fmla="*/ 8021 h 1636295"/>
              <a:gd name="connsiteX26" fmla="*/ 513348 w 866274"/>
              <a:gd name="connsiteY26" fmla="*/ 16042 h 1636295"/>
              <a:gd name="connsiteX27" fmla="*/ 537411 w 866274"/>
              <a:gd name="connsiteY27" fmla="*/ 40106 h 1636295"/>
              <a:gd name="connsiteX28" fmla="*/ 561474 w 866274"/>
              <a:gd name="connsiteY28" fmla="*/ 48127 h 1636295"/>
              <a:gd name="connsiteX29" fmla="*/ 641684 w 866274"/>
              <a:gd name="connsiteY29" fmla="*/ 104274 h 1636295"/>
              <a:gd name="connsiteX30" fmla="*/ 713874 w 866274"/>
              <a:gd name="connsiteY30" fmla="*/ 184485 h 1636295"/>
              <a:gd name="connsiteX31" fmla="*/ 729916 w 866274"/>
              <a:gd name="connsiteY31" fmla="*/ 216569 h 1636295"/>
              <a:gd name="connsiteX32" fmla="*/ 753979 w 866274"/>
              <a:gd name="connsiteY32" fmla="*/ 240632 h 1636295"/>
              <a:gd name="connsiteX33" fmla="*/ 802105 w 866274"/>
              <a:gd name="connsiteY33" fmla="*/ 304800 h 1636295"/>
              <a:gd name="connsiteX34" fmla="*/ 826169 w 866274"/>
              <a:gd name="connsiteY34" fmla="*/ 336885 h 1636295"/>
              <a:gd name="connsiteX35" fmla="*/ 850232 w 866274"/>
              <a:gd name="connsiteY35" fmla="*/ 481263 h 1636295"/>
              <a:gd name="connsiteX36" fmla="*/ 866274 w 866274"/>
              <a:gd name="connsiteY36" fmla="*/ 553453 h 1636295"/>
              <a:gd name="connsiteX37" fmla="*/ 858253 w 866274"/>
              <a:gd name="connsiteY37" fmla="*/ 914400 h 1636295"/>
              <a:gd name="connsiteX38" fmla="*/ 842211 w 866274"/>
              <a:gd name="connsiteY38" fmla="*/ 962527 h 1636295"/>
              <a:gd name="connsiteX39" fmla="*/ 834190 w 866274"/>
              <a:gd name="connsiteY39" fmla="*/ 1002632 h 1636295"/>
              <a:gd name="connsiteX40" fmla="*/ 810127 w 866274"/>
              <a:gd name="connsiteY40" fmla="*/ 1042737 h 1636295"/>
              <a:gd name="connsiteX41" fmla="*/ 786063 w 866274"/>
              <a:gd name="connsiteY41" fmla="*/ 1098885 h 1636295"/>
              <a:gd name="connsiteX42" fmla="*/ 770021 w 866274"/>
              <a:gd name="connsiteY42" fmla="*/ 1155032 h 1636295"/>
              <a:gd name="connsiteX43" fmla="*/ 753979 w 866274"/>
              <a:gd name="connsiteY43" fmla="*/ 1179095 h 1636295"/>
              <a:gd name="connsiteX44" fmla="*/ 721895 w 866274"/>
              <a:gd name="connsiteY44" fmla="*/ 1235242 h 1636295"/>
              <a:gd name="connsiteX45" fmla="*/ 689811 w 866274"/>
              <a:gd name="connsiteY45" fmla="*/ 1291390 h 1636295"/>
              <a:gd name="connsiteX46" fmla="*/ 657727 w 866274"/>
              <a:gd name="connsiteY46" fmla="*/ 1339516 h 1636295"/>
              <a:gd name="connsiteX47" fmla="*/ 649705 w 866274"/>
              <a:gd name="connsiteY47" fmla="*/ 1371600 h 1636295"/>
              <a:gd name="connsiteX48" fmla="*/ 625642 w 866274"/>
              <a:gd name="connsiteY48" fmla="*/ 1387642 h 1636295"/>
              <a:gd name="connsiteX49" fmla="*/ 609600 w 866274"/>
              <a:gd name="connsiteY49" fmla="*/ 1403685 h 1636295"/>
              <a:gd name="connsiteX50" fmla="*/ 577516 w 866274"/>
              <a:gd name="connsiteY50" fmla="*/ 1419727 h 1636295"/>
              <a:gd name="connsiteX51" fmla="*/ 529390 w 866274"/>
              <a:gd name="connsiteY51" fmla="*/ 1451811 h 1636295"/>
              <a:gd name="connsiteX52" fmla="*/ 473242 w 866274"/>
              <a:gd name="connsiteY52" fmla="*/ 1499937 h 1636295"/>
              <a:gd name="connsiteX53" fmla="*/ 449179 w 866274"/>
              <a:gd name="connsiteY53" fmla="*/ 1524000 h 1636295"/>
              <a:gd name="connsiteX54" fmla="*/ 401053 w 866274"/>
              <a:gd name="connsiteY54" fmla="*/ 1548063 h 1636295"/>
              <a:gd name="connsiteX55" fmla="*/ 385011 w 866274"/>
              <a:gd name="connsiteY55" fmla="*/ 1564106 h 1636295"/>
              <a:gd name="connsiteX56" fmla="*/ 312821 w 866274"/>
              <a:gd name="connsiteY56" fmla="*/ 1572127 h 1636295"/>
              <a:gd name="connsiteX57" fmla="*/ 232611 w 866274"/>
              <a:gd name="connsiteY57" fmla="*/ 1564106 h 1636295"/>
              <a:gd name="connsiteX58" fmla="*/ 208548 w 866274"/>
              <a:gd name="connsiteY58" fmla="*/ 1564106 h 163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66274" h="1636295">
                <a:moveTo>
                  <a:pt x="248653" y="1636295"/>
                </a:moveTo>
                <a:cubicBezTo>
                  <a:pt x="229937" y="1612232"/>
                  <a:pt x="203826" y="1592410"/>
                  <a:pt x="192505" y="1564106"/>
                </a:cubicBezTo>
                <a:cubicBezTo>
                  <a:pt x="187158" y="1550737"/>
                  <a:pt x="184450" y="1535980"/>
                  <a:pt x="176463" y="1524000"/>
                </a:cubicBezTo>
                <a:cubicBezTo>
                  <a:pt x="168073" y="1511416"/>
                  <a:pt x="153454" y="1504016"/>
                  <a:pt x="144379" y="1491916"/>
                </a:cubicBezTo>
                <a:cubicBezTo>
                  <a:pt x="137205" y="1482350"/>
                  <a:pt x="134674" y="1469972"/>
                  <a:pt x="128337" y="1459832"/>
                </a:cubicBezTo>
                <a:cubicBezTo>
                  <a:pt x="121252" y="1448496"/>
                  <a:pt x="110252" y="1439705"/>
                  <a:pt x="104274" y="1427748"/>
                </a:cubicBezTo>
                <a:cubicBezTo>
                  <a:pt x="91396" y="1401992"/>
                  <a:pt x="81296" y="1374856"/>
                  <a:pt x="72190" y="1347537"/>
                </a:cubicBezTo>
                <a:cubicBezTo>
                  <a:pt x="69516" y="1339516"/>
                  <a:pt x="67500" y="1331245"/>
                  <a:pt x="64169" y="1323474"/>
                </a:cubicBezTo>
                <a:cubicBezTo>
                  <a:pt x="59459" y="1312484"/>
                  <a:pt x="52837" y="1302380"/>
                  <a:pt x="48127" y="1291390"/>
                </a:cubicBezTo>
                <a:cubicBezTo>
                  <a:pt x="37123" y="1265714"/>
                  <a:pt x="39619" y="1257363"/>
                  <a:pt x="32084" y="1227221"/>
                </a:cubicBezTo>
                <a:cubicBezTo>
                  <a:pt x="30033" y="1219019"/>
                  <a:pt x="25964" y="1211396"/>
                  <a:pt x="24063" y="1203158"/>
                </a:cubicBezTo>
                <a:cubicBezTo>
                  <a:pt x="12523" y="1153153"/>
                  <a:pt x="7915" y="1122314"/>
                  <a:pt x="0" y="1074821"/>
                </a:cubicBezTo>
                <a:cubicBezTo>
                  <a:pt x="5347" y="917074"/>
                  <a:pt x="8765" y="759249"/>
                  <a:pt x="16042" y="601579"/>
                </a:cubicBezTo>
                <a:cubicBezTo>
                  <a:pt x="16830" y="584498"/>
                  <a:pt x="26250" y="540817"/>
                  <a:pt x="32084" y="521369"/>
                </a:cubicBezTo>
                <a:cubicBezTo>
                  <a:pt x="36943" y="505172"/>
                  <a:pt x="44026" y="489647"/>
                  <a:pt x="48127" y="473242"/>
                </a:cubicBezTo>
                <a:cubicBezTo>
                  <a:pt x="86850" y="318355"/>
                  <a:pt x="43537" y="454928"/>
                  <a:pt x="80211" y="344906"/>
                </a:cubicBezTo>
                <a:cubicBezTo>
                  <a:pt x="82885" y="336885"/>
                  <a:pt x="83882" y="328092"/>
                  <a:pt x="88232" y="320842"/>
                </a:cubicBezTo>
                <a:lnTo>
                  <a:pt x="136358" y="240632"/>
                </a:lnTo>
                <a:cubicBezTo>
                  <a:pt x="144379" y="227264"/>
                  <a:pt x="149397" y="211551"/>
                  <a:pt x="160421" y="200527"/>
                </a:cubicBezTo>
                <a:cubicBezTo>
                  <a:pt x="168442" y="192506"/>
                  <a:pt x="178192" y="185901"/>
                  <a:pt x="184484" y="176463"/>
                </a:cubicBezTo>
                <a:cubicBezTo>
                  <a:pt x="304647" y="-3781"/>
                  <a:pt x="130615" y="232247"/>
                  <a:pt x="232611" y="96253"/>
                </a:cubicBezTo>
                <a:cubicBezTo>
                  <a:pt x="235285" y="88232"/>
                  <a:pt x="235219" y="78685"/>
                  <a:pt x="240632" y="72190"/>
                </a:cubicBezTo>
                <a:cubicBezTo>
                  <a:pt x="249190" y="61920"/>
                  <a:pt x="261380" y="55212"/>
                  <a:pt x="272716" y="48127"/>
                </a:cubicBezTo>
                <a:cubicBezTo>
                  <a:pt x="297013" y="32941"/>
                  <a:pt x="318583" y="27741"/>
                  <a:pt x="344905" y="16042"/>
                </a:cubicBezTo>
                <a:cubicBezTo>
                  <a:pt x="355832" y="11186"/>
                  <a:pt x="366295" y="5347"/>
                  <a:pt x="376990" y="0"/>
                </a:cubicBezTo>
                <a:cubicBezTo>
                  <a:pt x="409074" y="2674"/>
                  <a:pt x="441267" y="4259"/>
                  <a:pt x="473242" y="8021"/>
                </a:cubicBezTo>
                <a:cubicBezTo>
                  <a:pt x="486782" y="9614"/>
                  <a:pt x="501154" y="9945"/>
                  <a:pt x="513348" y="16042"/>
                </a:cubicBezTo>
                <a:cubicBezTo>
                  <a:pt x="523494" y="21115"/>
                  <a:pt x="527973" y="33814"/>
                  <a:pt x="537411" y="40106"/>
                </a:cubicBezTo>
                <a:cubicBezTo>
                  <a:pt x="544446" y="44796"/>
                  <a:pt x="554083" y="44021"/>
                  <a:pt x="561474" y="48127"/>
                </a:cubicBezTo>
                <a:cubicBezTo>
                  <a:pt x="573305" y="54700"/>
                  <a:pt x="627055" y="91474"/>
                  <a:pt x="641684" y="104274"/>
                </a:cubicBezTo>
                <a:cubicBezTo>
                  <a:pt x="663070" y="122986"/>
                  <a:pt x="699246" y="163587"/>
                  <a:pt x="713874" y="184485"/>
                </a:cubicBezTo>
                <a:cubicBezTo>
                  <a:pt x="720731" y="194281"/>
                  <a:pt x="722966" y="206839"/>
                  <a:pt x="729916" y="216569"/>
                </a:cubicBezTo>
                <a:cubicBezTo>
                  <a:pt x="736509" y="225800"/>
                  <a:pt x="746509" y="232095"/>
                  <a:pt x="753979" y="240632"/>
                </a:cubicBezTo>
                <a:cubicBezTo>
                  <a:pt x="793847" y="286195"/>
                  <a:pt x="775575" y="267658"/>
                  <a:pt x="802105" y="304800"/>
                </a:cubicBezTo>
                <a:cubicBezTo>
                  <a:pt x="809875" y="315679"/>
                  <a:pt x="818148" y="326190"/>
                  <a:pt x="826169" y="336885"/>
                </a:cubicBezTo>
                <a:cubicBezTo>
                  <a:pt x="858580" y="434118"/>
                  <a:pt x="829025" y="332816"/>
                  <a:pt x="850232" y="481263"/>
                </a:cubicBezTo>
                <a:cubicBezTo>
                  <a:pt x="853718" y="505666"/>
                  <a:pt x="860927" y="529390"/>
                  <a:pt x="866274" y="553453"/>
                </a:cubicBezTo>
                <a:cubicBezTo>
                  <a:pt x="863600" y="673769"/>
                  <a:pt x="865320" y="794262"/>
                  <a:pt x="858253" y="914400"/>
                </a:cubicBezTo>
                <a:cubicBezTo>
                  <a:pt x="857260" y="931281"/>
                  <a:pt x="846660" y="946213"/>
                  <a:pt x="842211" y="962527"/>
                </a:cubicBezTo>
                <a:cubicBezTo>
                  <a:pt x="838624" y="975680"/>
                  <a:pt x="839253" y="989974"/>
                  <a:pt x="834190" y="1002632"/>
                </a:cubicBezTo>
                <a:cubicBezTo>
                  <a:pt x="828400" y="1017107"/>
                  <a:pt x="818148" y="1029369"/>
                  <a:pt x="810127" y="1042737"/>
                </a:cubicBezTo>
                <a:cubicBezTo>
                  <a:pt x="787094" y="1134856"/>
                  <a:pt x="819301" y="1021327"/>
                  <a:pt x="786063" y="1098885"/>
                </a:cubicBezTo>
                <a:cubicBezTo>
                  <a:pt x="770645" y="1134860"/>
                  <a:pt x="785628" y="1123817"/>
                  <a:pt x="770021" y="1155032"/>
                </a:cubicBezTo>
                <a:cubicBezTo>
                  <a:pt x="765710" y="1163654"/>
                  <a:pt x="758290" y="1170473"/>
                  <a:pt x="753979" y="1179095"/>
                </a:cubicBezTo>
                <a:cubicBezTo>
                  <a:pt x="723358" y="1240337"/>
                  <a:pt x="780081" y="1157661"/>
                  <a:pt x="721895" y="1235242"/>
                </a:cubicBezTo>
                <a:cubicBezTo>
                  <a:pt x="703505" y="1290415"/>
                  <a:pt x="728658" y="1223407"/>
                  <a:pt x="689811" y="1291390"/>
                </a:cubicBezTo>
                <a:cubicBezTo>
                  <a:pt x="658856" y="1345561"/>
                  <a:pt x="713725" y="1283518"/>
                  <a:pt x="657727" y="1339516"/>
                </a:cubicBezTo>
                <a:cubicBezTo>
                  <a:pt x="655053" y="1350211"/>
                  <a:pt x="655820" y="1362428"/>
                  <a:pt x="649705" y="1371600"/>
                </a:cubicBezTo>
                <a:cubicBezTo>
                  <a:pt x="644358" y="1379621"/>
                  <a:pt x="633170" y="1381620"/>
                  <a:pt x="625642" y="1387642"/>
                </a:cubicBezTo>
                <a:cubicBezTo>
                  <a:pt x="619737" y="1392366"/>
                  <a:pt x="615892" y="1399490"/>
                  <a:pt x="609600" y="1403685"/>
                </a:cubicBezTo>
                <a:cubicBezTo>
                  <a:pt x="599651" y="1410318"/>
                  <a:pt x="587246" y="1412777"/>
                  <a:pt x="577516" y="1419727"/>
                </a:cubicBezTo>
                <a:cubicBezTo>
                  <a:pt x="524943" y="1457279"/>
                  <a:pt x="581008" y="1434605"/>
                  <a:pt x="529390" y="1451811"/>
                </a:cubicBezTo>
                <a:cubicBezTo>
                  <a:pt x="432979" y="1548219"/>
                  <a:pt x="546544" y="1438852"/>
                  <a:pt x="473242" y="1499937"/>
                </a:cubicBezTo>
                <a:cubicBezTo>
                  <a:pt x="464528" y="1507199"/>
                  <a:pt x="457893" y="1516738"/>
                  <a:pt x="449179" y="1524000"/>
                </a:cubicBezTo>
                <a:cubicBezTo>
                  <a:pt x="428447" y="1541277"/>
                  <a:pt x="425170" y="1540024"/>
                  <a:pt x="401053" y="1548063"/>
                </a:cubicBezTo>
                <a:cubicBezTo>
                  <a:pt x="395706" y="1553411"/>
                  <a:pt x="392307" y="1562116"/>
                  <a:pt x="385011" y="1564106"/>
                </a:cubicBezTo>
                <a:cubicBezTo>
                  <a:pt x="361653" y="1570477"/>
                  <a:pt x="337032" y="1572127"/>
                  <a:pt x="312821" y="1572127"/>
                </a:cubicBezTo>
                <a:cubicBezTo>
                  <a:pt x="285951" y="1572127"/>
                  <a:pt x="259402" y="1566167"/>
                  <a:pt x="232611" y="1564106"/>
                </a:cubicBezTo>
                <a:cubicBezTo>
                  <a:pt x="224614" y="1563491"/>
                  <a:pt x="216569" y="1564106"/>
                  <a:pt x="208548" y="1564106"/>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721895" y="1211179"/>
            <a:ext cx="1106905" cy="2815795"/>
          </a:xfrm>
          <a:custGeom>
            <a:avLst/>
            <a:gdLst>
              <a:gd name="connsiteX0" fmla="*/ 1106905 w 1106905"/>
              <a:gd name="connsiteY0" fmla="*/ 0 h 2815795"/>
              <a:gd name="connsiteX1" fmla="*/ 1066800 w 1106905"/>
              <a:gd name="connsiteY1" fmla="*/ 16042 h 2815795"/>
              <a:gd name="connsiteX2" fmla="*/ 994610 w 1106905"/>
              <a:gd name="connsiteY2" fmla="*/ 64168 h 2815795"/>
              <a:gd name="connsiteX3" fmla="*/ 954505 w 1106905"/>
              <a:gd name="connsiteY3" fmla="*/ 88232 h 2815795"/>
              <a:gd name="connsiteX4" fmla="*/ 914400 w 1106905"/>
              <a:gd name="connsiteY4" fmla="*/ 120316 h 2815795"/>
              <a:gd name="connsiteX5" fmla="*/ 890337 w 1106905"/>
              <a:gd name="connsiteY5" fmla="*/ 144379 h 2815795"/>
              <a:gd name="connsiteX6" fmla="*/ 858252 w 1106905"/>
              <a:gd name="connsiteY6" fmla="*/ 160421 h 2815795"/>
              <a:gd name="connsiteX7" fmla="*/ 818147 w 1106905"/>
              <a:gd name="connsiteY7" fmla="*/ 192505 h 2815795"/>
              <a:gd name="connsiteX8" fmla="*/ 794084 w 1106905"/>
              <a:gd name="connsiteY8" fmla="*/ 208547 h 2815795"/>
              <a:gd name="connsiteX9" fmla="*/ 729916 w 1106905"/>
              <a:gd name="connsiteY9" fmla="*/ 256674 h 2815795"/>
              <a:gd name="connsiteX10" fmla="*/ 713873 w 1106905"/>
              <a:gd name="connsiteY10" fmla="*/ 272716 h 2815795"/>
              <a:gd name="connsiteX11" fmla="*/ 689810 w 1106905"/>
              <a:gd name="connsiteY11" fmla="*/ 312821 h 2815795"/>
              <a:gd name="connsiteX12" fmla="*/ 673768 w 1106905"/>
              <a:gd name="connsiteY12" fmla="*/ 336884 h 2815795"/>
              <a:gd name="connsiteX13" fmla="*/ 649705 w 1106905"/>
              <a:gd name="connsiteY13" fmla="*/ 385010 h 2815795"/>
              <a:gd name="connsiteX14" fmla="*/ 601579 w 1106905"/>
              <a:gd name="connsiteY14" fmla="*/ 457200 h 2815795"/>
              <a:gd name="connsiteX15" fmla="*/ 529389 w 1106905"/>
              <a:gd name="connsiteY15" fmla="*/ 609600 h 2815795"/>
              <a:gd name="connsiteX16" fmla="*/ 513347 w 1106905"/>
              <a:gd name="connsiteY16" fmla="*/ 641684 h 2815795"/>
              <a:gd name="connsiteX17" fmla="*/ 449179 w 1106905"/>
              <a:gd name="connsiteY17" fmla="*/ 753979 h 2815795"/>
              <a:gd name="connsiteX18" fmla="*/ 433137 w 1106905"/>
              <a:gd name="connsiteY18" fmla="*/ 810126 h 2815795"/>
              <a:gd name="connsiteX19" fmla="*/ 409073 w 1106905"/>
              <a:gd name="connsiteY19" fmla="*/ 850232 h 2815795"/>
              <a:gd name="connsiteX20" fmla="*/ 393031 w 1106905"/>
              <a:gd name="connsiteY20" fmla="*/ 882316 h 2815795"/>
              <a:gd name="connsiteX21" fmla="*/ 352926 w 1106905"/>
              <a:gd name="connsiteY21" fmla="*/ 970547 h 2815795"/>
              <a:gd name="connsiteX22" fmla="*/ 320842 w 1106905"/>
              <a:gd name="connsiteY22" fmla="*/ 1058779 h 2815795"/>
              <a:gd name="connsiteX23" fmla="*/ 312821 w 1106905"/>
              <a:gd name="connsiteY23" fmla="*/ 1098884 h 2815795"/>
              <a:gd name="connsiteX24" fmla="*/ 288758 w 1106905"/>
              <a:gd name="connsiteY24" fmla="*/ 1163053 h 2815795"/>
              <a:gd name="connsiteX25" fmla="*/ 280737 w 1106905"/>
              <a:gd name="connsiteY25" fmla="*/ 1203158 h 2815795"/>
              <a:gd name="connsiteX26" fmla="*/ 264694 w 1106905"/>
              <a:gd name="connsiteY26" fmla="*/ 1251284 h 2815795"/>
              <a:gd name="connsiteX27" fmla="*/ 248652 w 1106905"/>
              <a:gd name="connsiteY27" fmla="*/ 1339516 h 2815795"/>
              <a:gd name="connsiteX28" fmla="*/ 240631 w 1106905"/>
              <a:gd name="connsiteY28" fmla="*/ 1371600 h 2815795"/>
              <a:gd name="connsiteX29" fmla="*/ 216568 w 1106905"/>
              <a:gd name="connsiteY29" fmla="*/ 1427747 h 2815795"/>
              <a:gd name="connsiteX30" fmla="*/ 200526 w 1106905"/>
              <a:gd name="connsiteY30" fmla="*/ 1588168 h 2815795"/>
              <a:gd name="connsiteX31" fmla="*/ 192505 w 1106905"/>
              <a:gd name="connsiteY31" fmla="*/ 1660358 h 2815795"/>
              <a:gd name="connsiteX32" fmla="*/ 176463 w 1106905"/>
              <a:gd name="connsiteY32" fmla="*/ 1708484 h 2815795"/>
              <a:gd name="connsiteX33" fmla="*/ 168442 w 1106905"/>
              <a:gd name="connsiteY33" fmla="*/ 1796716 h 2815795"/>
              <a:gd name="connsiteX34" fmla="*/ 160421 w 1106905"/>
              <a:gd name="connsiteY34" fmla="*/ 1836821 h 2815795"/>
              <a:gd name="connsiteX35" fmla="*/ 144379 w 1106905"/>
              <a:gd name="connsiteY35" fmla="*/ 2454442 h 2815795"/>
              <a:gd name="connsiteX36" fmla="*/ 120316 w 1106905"/>
              <a:gd name="connsiteY36" fmla="*/ 2703095 h 2815795"/>
              <a:gd name="connsiteX37" fmla="*/ 104273 w 1106905"/>
              <a:gd name="connsiteY37" fmla="*/ 2775284 h 2815795"/>
              <a:gd name="connsiteX38" fmla="*/ 80210 w 1106905"/>
              <a:gd name="connsiteY38" fmla="*/ 2767263 h 2815795"/>
              <a:gd name="connsiteX39" fmla="*/ 32084 w 1106905"/>
              <a:gd name="connsiteY39" fmla="*/ 2727158 h 2815795"/>
              <a:gd name="connsiteX40" fmla="*/ 0 w 1106905"/>
              <a:gd name="connsiteY40" fmla="*/ 2662989 h 2815795"/>
              <a:gd name="connsiteX41" fmla="*/ 24063 w 1106905"/>
              <a:gd name="connsiteY41" fmla="*/ 2646947 h 2815795"/>
              <a:gd name="connsiteX42" fmla="*/ 40105 w 1106905"/>
              <a:gd name="connsiteY42" fmla="*/ 2671010 h 2815795"/>
              <a:gd name="connsiteX43" fmla="*/ 72189 w 1106905"/>
              <a:gd name="connsiteY43" fmla="*/ 2711116 h 2815795"/>
              <a:gd name="connsiteX44" fmla="*/ 88231 w 1106905"/>
              <a:gd name="connsiteY44" fmla="*/ 2743200 h 2815795"/>
              <a:gd name="connsiteX45" fmla="*/ 112294 w 1106905"/>
              <a:gd name="connsiteY45" fmla="*/ 2759242 h 2815795"/>
              <a:gd name="connsiteX46" fmla="*/ 120316 w 1106905"/>
              <a:gd name="connsiteY46" fmla="*/ 2791326 h 2815795"/>
              <a:gd name="connsiteX47" fmla="*/ 136358 w 1106905"/>
              <a:gd name="connsiteY47" fmla="*/ 2815389 h 2815795"/>
              <a:gd name="connsiteX48" fmla="*/ 184484 w 1106905"/>
              <a:gd name="connsiteY48" fmla="*/ 2767263 h 2815795"/>
              <a:gd name="connsiteX49" fmla="*/ 232610 w 1106905"/>
              <a:gd name="connsiteY49" fmla="*/ 2735179 h 2815795"/>
              <a:gd name="connsiteX50" fmla="*/ 248652 w 1106905"/>
              <a:gd name="connsiteY50" fmla="*/ 2711116 h 2815795"/>
              <a:gd name="connsiteX51" fmla="*/ 272716 w 1106905"/>
              <a:gd name="connsiteY51" fmla="*/ 2695074 h 2815795"/>
              <a:gd name="connsiteX52" fmla="*/ 304800 w 1106905"/>
              <a:gd name="connsiteY52" fmla="*/ 2654968 h 281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06905" h="2815795">
                <a:moveTo>
                  <a:pt x="1106905" y="0"/>
                </a:moveTo>
                <a:cubicBezTo>
                  <a:pt x="1093537" y="5347"/>
                  <a:pt x="1079440" y="9147"/>
                  <a:pt x="1066800" y="16042"/>
                </a:cubicBezTo>
                <a:cubicBezTo>
                  <a:pt x="1054194" y="22918"/>
                  <a:pt x="1012945" y="52709"/>
                  <a:pt x="994610" y="64168"/>
                </a:cubicBezTo>
                <a:cubicBezTo>
                  <a:pt x="981390" y="72431"/>
                  <a:pt x="966679" y="78493"/>
                  <a:pt x="954505" y="88232"/>
                </a:cubicBezTo>
                <a:cubicBezTo>
                  <a:pt x="941137" y="98927"/>
                  <a:pt x="927284" y="109043"/>
                  <a:pt x="914400" y="120316"/>
                </a:cubicBezTo>
                <a:cubicBezTo>
                  <a:pt x="905863" y="127786"/>
                  <a:pt x="899568" y="137786"/>
                  <a:pt x="890337" y="144379"/>
                </a:cubicBezTo>
                <a:cubicBezTo>
                  <a:pt x="880607" y="151329"/>
                  <a:pt x="868201" y="153788"/>
                  <a:pt x="858252" y="160421"/>
                </a:cubicBezTo>
                <a:cubicBezTo>
                  <a:pt x="844007" y="169917"/>
                  <a:pt x="831843" y="182233"/>
                  <a:pt x="818147" y="192505"/>
                </a:cubicBezTo>
                <a:cubicBezTo>
                  <a:pt x="810435" y="198289"/>
                  <a:pt x="801880" y="202877"/>
                  <a:pt x="794084" y="208547"/>
                </a:cubicBezTo>
                <a:cubicBezTo>
                  <a:pt x="772461" y="224273"/>
                  <a:pt x="748822" y="237769"/>
                  <a:pt x="729916" y="256674"/>
                </a:cubicBezTo>
                <a:cubicBezTo>
                  <a:pt x="724568" y="262021"/>
                  <a:pt x="718269" y="266562"/>
                  <a:pt x="713873" y="272716"/>
                </a:cubicBezTo>
                <a:cubicBezTo>
                  <a:pt x="704811" y="285402"/>
                  <a:pt x="698073" y="299601"/>
                  <a:pt x="689810" y="312821"/>
                </a:cubicBezTo>
                <a:cubicBezTo>
                  <a:pt x="684701" y="320996"/>
                  <a:pt x="678450" y="328457"/>
                  <a:pt x="673768" y="336884"/>
                </a:cubicBezTo>
                <a:cubicBezTo>
                  <a:pt x="665058" y="352562"/>
                  <a:pt x="658933" y="369630"/>
                  <a:pt x="649705" y="385010"/>
                </a:cubicBezTo>
                <a:cubicBezTo>
                  <a:pt x="634826" y="409809"/>
                  <a:pt x="612320" y="430348"/>
                  <a:pt x="601579" y="457200"/>
                </a:cubicBezTo>
                <a:cubicBezTo>
                  <a:pt x="569994" y="536162"/>
                  <a:pt x="591977" y="484426"/>
                  <a:pt x="529389" y="609600"/>
                </a:cubicBezTo>
                <a:cubicBezTo>
                  <a:pt x="524042" y="620295"/>
                  <a:pt x="519980" y="631735"/>
                  <a:pt x="513347" y="641684"/>
                </a:cubicBezTo>
                <a:cubicBezTo>
                  <a:pt x="484406" y="685095"/>
                  <a:pt x="469533" y="703094"/>
                  <a:pt x="449179" y="753979"/>
                </a:cubicBezTo>
                <a:cubicBezTo>
                  <a:pt x="441950" y="772051"/>
                  <a:pt x="440623" y="792159"/>
                  <a:pt x="433137" y="810126"/>
                </a:cubicBezTo>
                <a:cubicBezTo>
                  <a:pt x="427141" y="824517"/>
                  <a:pt x="416644" y="836604"/>
                  <a:pt x="409073" y="850232"/>
                </a:cubicBezTo>
                <a:cubicBezTo>
                  <a:pt x="403266" y="860684"/>
                  <a:pt x="397472" y="871214"/>
                  <a:pt x="393031" y="882316"/>
                </a:cubicBezTo>
                <a:cubicBezTo>
                  <a:pt x="359476" y="966204"/>
                  <a:pt x="397290" y="896607"/>
                  <a:pt x="352926" y="970547"/>
                </a:cubicBezTo>
                <a:cubicBezTo>
                  <a:pt x="333746" y="1066449"/>
                  <a:pt x="361055" y="948194"/>
                  <a:pt x="320842" y="1058779"/>
                </a:cubicBezTo>
                <a:cubicBezTo>
                  <a:pt x="316183" y="1071591"/>
                  <a:pt x="316830" y="1085854"/>
                  <a:pt x="312821" y="1098884"/>
                </a:cubicBezTo>
                <a:cubicBezTo>
                  <a:pt x="306103" y="1120718"/>
                  <a:pt x="295476" y="1141219"/>
                  <a:pt x="288758" y="1163053"/>
                </a:cubicBezTo>
                <a:cubicBezTo>
                  <a:pt x="284749" y="1176083"/>
                  <a:pt x="284324" y="1190005"/>
                  <a:pt x="280737" y="1203158"/>
                </a:cubicBezTo>
                <a:cubicBezTo>
                  <a:pt x="276288" y="1219472"/>
                  <a:pt x="270042" y="1235242"/>
                  <a:pt x="264694" y="1251284"/>
                </a:cubicBezTo>
                <a:cubicBezTo>
                  <a:pt x="258890" y="1286108"/>
                  <a:pt x="256125" y="1305887"/>
                  <a:pt x="248652" y="1339516"/>
                </a:cubicBezTo>
                <a:cubicBezTo>
                  <a:pt x="246261" y="1350277"/>
                  <a:pt x="244398" y="1361240"/>
                  <a:pt x="240631" y="1371600"/>
                </a:cubicBezTo>
                <a:cubicBezTo>
                  <a:pt x="233672" y="1390736"/>
                  <a:pt x="224589" y="1409031"/>
                  <a:pt x="216568" y="1427747"/>
                </a:cubicBezTo>
                <a:cubicBezTo>
                  <a:pt x="211221" y="1481221"/>
                  <a:pt x="206056" y="1534713"/>
                  <a:pt x="200526" y="1588168"/>
                </a:cubicBezTo>
                <a:cubicBezTo>
                  <a:pt x="198035" y="1612251"/>
                  <a:pt x="200161" y="1637389"/>
                  <a:pt x="192505" y="1660358"/>
                </a:cubicBezTo>
                <a:lnTo>
                  <a:pt x="176463" y="1708484"/>
                </a:lnTo>
                <a:cubicBezTo>
                  <a:pt x="173789" y="1737895"/>
                  <a:pt x="172105" y="1767412"/>
                  <a:pt x="168442" y="1796716"/>
                </a:cubicBezTo>
                <a:cubicBezTo>
                  <a:pt x="166751" y="1810244"/>
                  <a:pt x="160854" y="1823195"/>
                  <a:pt x="160421" y="1836821"/>
                </a:cubicBezTo>
                <a:cubicBezTo>
                  <a:pt x="150209" y="2158512"/>
                  <a:pt x="160983" y="2210919"/>
                  <a:pt x="144379" y="2454442"/>
                </a:cubicBezTo>
                <a:cubicBezTo>
                  <a:pt x="139051" y="2532580"/>
                  <a:pt x="136447" y="2622441"/>
                  <a:pt x="120316" y="2703095"/>
                </a:cubicBezTo>
                <a:cubicBezTo>
                  <a:pt x="115482" y="2727266"/>
                  <a:pt x="109621" y="2751221"/>
                  <a:pt x="104273" y="2775284"/>
                </a:cubicBezTo>
                <a:cubicBezTo>
                  <a:pt x="96252" y="2772610"/>
                  <a:pt x="87772" y="2771044"/>
                  <a:pt x="80210" y="2767263"/>
                </a:cubicBezTo>
                <a:cubicBezTo>
                  <a:pt x="57876" y="2756096"/>
                  <a:pt x="49823" y="2744897"/>
                  <a:pt x="32084" y="2727158"/>
                </a:cubicBezTo>
                <a:cubicBezTo>
                  <a:pt x="13651" y="2671858"/>
                  <a:pt x="27999" y="2690989"/>
                  <a:pt x="0" y="2662989"/>
                </a:cubicBezTo>
                <a:cubicBezTo>
                  <a:pt x="8021" y="2657642"/>
                  <a:pt x="14610" y="2645056"/>
                  <a:pt x="24063" y="2646947"/>
                </a:cubicBezTo>
                <a:cubicBezTo>
                  <a:pt x="33516" y="2648838"/>
                  <a:pt x="34083" y="2663482"/>
                  <a:pt x="40105" y="2671010"/>
                </a:cubicBezTo>
                <a:cubicBezTo>
                  <a:pt x="66453" y="2703946"/>
                  <a:pt x="47503" y="2667916"/>
                  <a:pt x="72189" y="2711116"/>
                </a:cubicBezTo>
                <a:cubicBezTo>
                  <a:pt x="78121" y="2721498"/>
                  <a:pt x="80576" y="2734014"/>
                  <a:pt x="88231" y="2743200"/>
                </a:cubicBezTo>
                <a:cubicBezTo>
                  <a:pt x="94402" y="2750606"/>
                  <a:pt x="104273" y="2753895"/>
                  <a:pt x="112294" y="2759242"/>
                </a:cubicBezTo>
                <a:cubicBezTo>
                  <a:pt x="114968" y="2769937"/>
                  <a:pt x="115973" y="2781194"/>
                  <a:pt x="120316" y="2791326"/>
                </a:cubicBezTo>
                <a:cubicBezTo>
                  <a:pt x="124114" y="2800187"/>
                  <a:pt x="127332" y="2818774"/>
                  <a:pt x="136358" y="2815389"/>
                </a:cubicBezTo>
                <a:cubicBezTo>
                  <a:pt x="157600" y="2807423"/>
                  <a:pt x="165607" y="2779847"/>
                  <a:pt x="184484" y="2767263"/>
                </a:cubicBezTo>
                <a:lnTo>
                  <a:pt x="232610" y="2735179"/>
                </a:lnTo>
                <a:cubicBezTo>
                  <a:pt x="237957" y="2727158"/>
                  <a:pt x="241835" y="2717932"/>
                  <a:pt x="248652" y="2711116"/>
                </a:cubicBezTo>
                <a:cubicBezTo>
                  <a:pt x="255469" y="2704299"/>
                  <a:pt x="265310" y="2701246"/>
                  <a:pt x="272716" y="2695074"/>
                </a:cubicBezTo>
                <a:cubicBezTo>
                  <a:pt x="296964" y="2674867"/>
                  <a:pt x="293836" y="2676895"/>
                  <a:pt x="304800" y="2654968"/>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1491916" y="3617495"/>
            <a:ext cx="593558" cy="401101"/>
          </a:xfrm>
          <a:custGeom>
            <a:avLst/>
            <a:gdLst>
              <a:gd name="connsiteX0" fmla="*/ 593558 w 593558"/>
              <a:gd name="connsiteY0" fmla="*/ 0 h 401101"/>
              <a:gd name="connsiteX1" fmla="*/ 72189 w 593558"/>
              <a:gd name="connsiteY1" fmla="*/ 336884 h 401101"/>
              <a:gd name="connsiteX2" fmla="*/ 24063 w 593558"/>
              <a:gd name="connsiteY2" fmla="*/ 352926 h 401101"/>
              <a:gd name="connsiteX3" fmla="*/ 16042 w 593558"/>
              <a:gd name="connsiteY3" fmla="*/ 264694 h 401101"/>
              <a:gd name="connsiteX4" fmla="*/ 8021 w 593558"/>
              <a:gd name="connsiteY4" fmla="*/ 232610 h 401101"/>
              <a:gd name="connsiteX5" fmla="*/ 0 w 593558"/>
              <a:gd name="connsiteY5" fmla="*/ 208547 h 401101"/>
              <a:gd name="connsiteX6" fmla="*/ 8021 w 593558"/>
              <a:gd name="connsiteY6" fmla="*/ 248652 h 401101"/>
              <a:gd name="connsiteX7" fmla="*/ 16042 w 593558"/>
              <a:gd name="connsiteY7" fmla="*/ 360947 h 401101"/>
              <a:gd name="connsiteX8" fmla="*/ 32084 w 593558"/>
              <a:gd name="connsiteY8" fmla="*/ 385010 h 401101"/>
              <a:gd name="connsiteX9" fmla="*/ 168442 w 593558"/>
              <a:gd name="connsiteY9" fmla="*/ 393031 h 401101"/>
              <a:gd name="connsiteX10" fmla="*/ 272716 w 593558"/>
              <a:gd name="connsiteY10" fmla="*/ 401052 h 40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3558" h="401101">
                <a:moveTo>
                  <a:pt x="593558" y="0"/>
                </a:moveTo>
                <a:cubicBezTo>
                  <a:pt x="419768" y="112295"/>
                  <a:pt x="248067" y="227889"/>
                  <a:pt x="72189" y="336884"/>
                </a:cubicBezTo>
                <a:cubicBezTo>
                  <a:pt x="57816" y="345791"/>
                  <a:pt x="24063" y="352926"/>
                  <a:pt x="24063" y="352926"/>
                </a:cubicBezTo>
                <a:cubicBezTo>
                  <a:pt x="21389" y="323515"/>
                  <a:pt x="19945" y="293967"/>
                  <a:pt x="16042" y="264694"/>
                </a:cubicBezTo>
                <a:cubicBezTo>
                  <a:pt x="14585" y="253767"/>
                  <a:pt x="11049" y="243210"/>
                  <a:pt x="8021" y="232610"/>
                </a:cubicBezTo>
                <a:cubicBezTo>
                  <a:pt x="5698" y="224480"/>
                  <a:pt x="0" y="200092"/>
                  <a:pt x="0" y="208547"/>
                </a:cubicBezTo>
                <a:cubicBezTo>
                  <a:pt x="0" y="222180"/>
                  <a:pt x="5347" y="235284"/>
                  <a:pt x="8021" y="248652"/>
                </a:cubicBezTo>
                <a:cubicBezTo>
                  <a:pt x="10695" y="286084"/>
                  <a:pt x="9520" y="323991"/>
                  <a:pt x="16042" y="360947"/>
                </a:cubicBezTo>
                <a:cubicBezTo>
                  <a:pt x="17717" y="370440"/>
                  <a:pt x="22651" y="383024"/>
                  <a:pt x="32084" y="385010"/>
                </a:cubicBezTo>
                <a:cubicBezTo>
                  <a:pt x="76639" y="394390"/>
                  <a:pt x="123045" y="389539"/>
                  <a:pt x="168442" y="393031"/>
                </a:cubicBezTo>
                <a:cubicBezTo>
                  <a:pt x="288069" y="402233"/>
                  <a:pt x="200160" y="401052"/>
                  <a:pt x="272716" y="401052"/>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421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7.4 </a:t>
            </a:r>
            <a:r>
              <a:rPr lang="nl-NL" altLang="ja-JP" dirty="0"/>
              <a:t>Jiménez - Verdegay - Goméz - Skarmeta's Method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lang="en-US" altLang="ja-JP" b="1" u="sng" dirty="0" smtClean="0"/>
                  <a:t>7.4.2 Advantages</a:t>
                </a:r>
              </a:p>
              <a:p>
                <a:r>
                  <a:rPr kumimoji="1" lang="ja-JP" altLang="en-US" dirty="0"/>
                  <a:t>ニッチカウント</a:t>
                </a:r>
                <a:r>
                  <a:rPr kumimoji="1" lang="ja-JP" altLang="en-US" dirty="0" smtClean="0"/>
                  <a:t>を各解に対して計算</a:t>
                </a:r>
                <a:endParaRPr kumimoji="1" lang="en-US" altLang="ja-JP" dirty="0" smtClean="0"/>
              </a:p>
              <a:p>
                <a:pPr lvl="1"/>
                <a14:m>
                  <m:oMath xmlns:m="http://schemas.openxmlformats.org/officeDocument/2006/math">
                    <m:r>
                      <a:rPr kumimoji="1" lang="en-US" altLang="ja-JP" b="1" i="1" smtClean="0">
                        <a:latin typeface="Cambria Math" panose="02040503050406030204" pitchFamily="18" charset="0"/>
                      </a:rPr>
                      <m:t>𝑶</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oMath>
                </a14:m>
                <a:r>
                  <a:rPr kumimoji="1" lang="ja-JP" altLang="en-US" dirty="0" smtClean="0"/>
                  <a:t>の計算量⇦他の</a:t>
                </a:r>
                <a:r>
                  <a:rPr kumimoji="1" lang="en-US" altLang="ja-JP" dirty="0" smtClean="0"/>
                  <a:t>EA</a:t>
                </a:r>
                <a:r>
                  <a:rPr kumimoji="1" lang="ja-JP" altLang="en-US" dirty="0" smtClean="0"/>
                  <a:t>と同等</a:t>
                </a:r>
                <a:endParaRPr kumimoji="1" lang="en-US" altLang="ja-JP" dirty="0" smtClean="0"/>
              </a:p>
              <a:p>
                <a:r>
                  <a:rPr lang="ja-JP" altLang="en-US" dirty="0" smtClean="0"/>
                  <a:t>トーナメント選択は，ルーレット選択に比べて収束性が良い</a:t>
                </a:r>
                <a:endParaRPr lang="en-US" altLang="ja-JP" dirty="0" smtClean="0"/>
              </a:p>
              <a:p>
                <a:endParaRPr kumimoji="1" lang="en-US" altLang="ja-JP" dirty="0"/>
              </a:p>
              <a:p>
                <a:pPr marL="0" indent="0">
                  <a:buNone/>
                </a:pPr>
                <a:r>
                  <a:rPr lang="en-US" altLang="ja-JP" b="1" u="sng" dirty="0"/>
                  <a:t>7.4.3 </a:t>
                </a:r>
                <a:r>
                  <a:rPr lang="en-US" altLang="ja-JP" b="1" u="sng" dirty="0" smtClean="0"/>
                  <a:t>Disadvantages</a:t>
                </a:r>
                <a:endParaRPr lang="en-US" altLang="ja-JP" b="1" u="sng" dirty="0"/>
              </a:p>
              <a:p>
                <a:r>
                  <a:rPr lang="ja-JP" altLang="en-US" dirty="0" smtClean="0"/>
                  <a:t>なぜ，ニッチカウントは</a:t>
                </a:r>
                <a:r>
                  <a:rPr lang="en-US" altLang="ja-JP" dirty="0" smtClean="0"/>
                  <a:t>population</a:t>
                </a:r>
                <a:r>
                  <a:rPr lang="ja-JP" altLang="en-US" dirty="0" smtClean="0"/>
                  <a:t>の全てと計算されるのに</a:t>
                </a:r>
                <a:r>
                  <a:rPr lang="en-US" altLang="ja-JP" dirty="0" smtClean="0"/>
                  <a:t>comparison set</a:t>
                </a:r>
                <a:r>
                  <a:rPr lang="ja-JP" altLang="en-US" dirty="0" smtClean="0"/>
                  <a:t>という部分集合を使うのか</a:t>
                </a:r>
                <a:endParaRPr lang="en-US" altLang="ja-JP" dirty="0" smtClean="0"/>
              </a:p>
              <a:p>
                <a:pPr lvl="1"/>
                <a:r>
                  <a:rPr lang="ja-JP" altLang="en-US" dirty="0" smtClean="0"/>
                  <a:t>ニッチカウント計算を</a:t>
                </a:r>
                <a:r>
                  <a:rPr lang="en-US" altLang="ja-JP" dirty="0" smtClean="0"/>
                  <a:t>comparison set</a:t>
                </a:r>
                <a:r>
                  <a:rPr lang="ja-JP" altLang="en-US" dirty="0" smtClean="0"/>
                  <a:t>に限定したら計算量削減</a:t>
                </a:r>
                <a:endParaRPr lang="en-US" altLang="ja-JP" dirty="0" smtClean="0"/>
              </a:p>
              <a:p>
                <a:r>
                  <a:rPr lang="ja-JP" altLang="en-US" dirty="0"/>
                  <a:t>実行</a:t>
                </a:r>
                <a:r>
                  <a:rPr lang="ja-JP" altLang="en-US" dirty="0" smtClean="0"/>
                  <a:t>不可能解の多様性を維持することに意味があるのか</a:t>
                </a:r>
                <a:endParaRPr lang="en-US" altLang="ja-JP" dirty="0" smtClean="0"/>
              </a:p>
              <a:p>
                <a:pPr lvl="1"/>
                <a:r>
                  <a:rPr lang="ja-JP" altLang="en-US" dirty="0" smtClean="0"/>
                  <a:t>実行可能領域への進行が犠牲にされる</a:t>
                </a:r>
                <a:endParaRPr lang="en-US" altLang="ja-JP" dirty="0" smtClean="0"/>
              </a:p>
              <a:p>
                <a14:m>
                  <m:oMath xmlns:m="http://schemas.openxmlformats.org/officeDocument/2006/math">
                    <m:sSub>
                      <m:sSubPr>
                        <m:ctrlPr>
                          <a:rPr lang="en-US" altLang="ja-JP" smtClean="0">
                            <a:latin typeface="Cambria Math" panose="02040503050406030204" pitchFamily="18" charset="0"/>
                          </a:rPr>
                        </m:ctrlPr>
                      </m:sSubPr>
                      <m:e>
                        <m:r>
                          <m:rPr>
                            <m:sty m:val="p"/>
                          </m:rPr>
                          <a:rPr lang="ja-JP" altLang="en-US" i="0" smtClean="0">
                            <a:latin typeface="Cambria Math" panose="02040503050406030204" pitchFamily="18" charset="0"/>
                          </a:rPr>
                          <m:t>σ</m:t>
                        </m:r>
                      </m:e>
                      <m:sub>
                        <m:r>
                          <m:rPr>
                            <m:sty m:val="p"/>
                          </m:rPr>
                          <a:rPr lang="en-US" altLang="ja-JP" b="0" i="0" smtClean="0">
                            <a:latin typeface="Cambria Math" panose="02040503050406030204" pitchFamily="18" charset="0"/>
                          </a:rPr>
                          <m:t>share</m:t>
                        </m:r>
                      </m:sub>
                    </m:sSub>
                  </m:oMath>
                </a14:m>
                <a:r>
                  <a:rPr lang="ja-JP" altLang="en-US" dirty="0" smtClean="0"/>
                  <a:t>と</a:t>
                </a:r>
                <a14:m>
                  <m:oMath xmlns:m="http://schemas.openxmlformats.org/officeDocument/2006/math">
                    <m:r>
                      <m:rPr>
                        <m:sty m:val="p"/>
                      </m:rPr>
                      <a:rPr lang="ja-JP" altLang="en-US" i="0" dirty="0" smtClean="0">
                        <a:latin typeface="Cambria Math" panose="02040503050406030204" pitchFamily="18" charset="0"/>
                      </a:rPr>
                      <m:t>α</m:t>
                    </m:r>
                  </m:oMath>
                </a14:m>
                <a:r>
                  <a:rPr lang="ja-JP" altLang="en-US" dirty="0" smtClean="0"/>
                  <a:t>という追加パラメータが必要</a:t>
                </a:r>
                <a:endParaRPr lang="en-US" altLang="ja-JP" dirty="0"/>
              </a:p>
              <a:p>
                <a:pPr marL="0" indent="0">
                  <a:buNone/>
                </a:pPr>
                <a:endParaRPr kumimoji="1" lang="ja-JP" altLang="en-US" b="1" u="sng"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32" t="-142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18</a:t>
            </a:fld>
            <a:endParaRPr kumimoji="1" lang="ja-JP" altLang="en-US"/>
          </a:p>
        </p:txBody>
      </p:sp>
    </p:spTree>
    <p:extLst>
      <p:ext uri="{BB962C8B-B14F-4D97-AF65-F5344CB8AC3E}">
        <p14:creationId xmlns:p14="http://schemas.microsoft.com/office/powerpoint/2010/main" val="224520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000" dirty="0"/>
              <a:t>7.4 </a:t>
            </a:r>
            <a:r>
              <a:rPr lang="en-US" altLang="ja-JP" sz="2000" dirty="0" smtClean="0"/>
              <a:t>Jiménez </a:t>
            </a:r>
            <a:r>
              <a:rPr lang="en-US" altLang="ja-JP" sz="2000" dirty="0"/>
              <a:t>- </a:t>
            </a:r>
            <a:r>
              <a:rPr lang="en-US" altLang="ja-JP" sz="2000" dirty="0" err="1"/>
              <a:t>Verdegay</a:t>
            </a:r>
            <a:r>
              <a:rPr lang="en-US" altLang="ja-JP" sz="2000" dirty="0"/>
              <a:t> - </a:t>
            </a:r>
            <a:r>
              <a:rPr lang="en-US" altLang="ja-JP" sz="2000" dirty="0" err="1" smtClean="0"/>
              <a:t>Gom</a:t>
            </a:r>
            <a:r>
              <a:rPr lang="en-US" altLang="ja-JP" sz="2000" dirty="0" err="1"/>
              <a:t>é</a:t>
            </a:r>
            <a:r>
              <a:rPr lang="en-US" altLang="ja-JP" sz="2000" dirty="0" err="1" smtClean="0"/>
              <a:t>z</a:t>
            </a:r>
            <a:r>
              <a:rPr lang="en-US" altLang="ja-JP" sz="2000" dirty="0" smtClean="0"/>
              <a:t> </a:t>
            </a:r>
            <a:r>
              <a:rPr lang="en-US" altLang="ja-JP" sz="2000" dirty="0"/>
              <a:t>- </a:t>
            </a:r>
            <a:r>
              <a:rPr lang="en-US" altLang="ja-JP" sz="2000" dirty="0" err="1"/>
              <a:t>Skarmeta's</a:t>
            </a:r>
            <a:r>
              <a:rPr lang="en-US" altLang="ja-JP" sz="2000" dirty="0"/>
              <a:t> Method - Simulation Results</a:t>
            </a:r>
            <a:endParaRPr kumimoji="1" lang="ja-JP" altLang="en-US" sz="2000" dirty="0"/>
          </a:p>
        </p:txBody>
      </p:sp>
      <p:sp>
        <p:nvSpPr>
          <p:cNvPr id="3" name="コンテンツ プレースホルダー 2"/>
          <p:cNvSpPr>
            <a:spLocks noGrp="1"/>
          </p:cNvSpPr>
          <p:nvPr>
            <p:ph idx="1"/>
          </p:nvPr>
        </p:nvSpPr>
        <p:spPr>
          <a:xfrm>
            <a:off x="201705" y="806822"/>
            <a:ext cx="8861609" cy="4214357"/>
          </a:xfrm>
        </p:spPr>
        <p:txBody>
          <a:bodyPr/>
          <a:lstStyle/>
          <a:p>
            <a:r>
              <a:rPr lang="ja-JP" altLang="en-US" dirty="0" smtClean="0"/>
              <a:t>前</a:t>
            </a:r>
            <a:r>
              <a:rPr lang="en-US" altLang="ja-JP" dirty="0" smtClean="0"/>
              <a:t>(</a:t>
            </a:r>
            <a:r>
              <a:rPr lang="ja-JP" altLang="en-US" dirty="0" smtClean="0"/>
              <a:t>ペナルティ関数のやつ</a:t>
            </a:r>
            <a:r>
              <a:rPr lang="en-US" altLang="ja-JP" dirty="0" smtClean="0"/>
              <a:t>)</a:t>
            </a:r>
            <a:r>
              <a:rPr lang="ja-JP" altLang="en-US" dirty="0" smtClean="0"/>
              <a:t>と</a:t>
            </a:r>
            <a:r>
              <a:rPr lang="ja-JP" altLang="en-US" dirty="0"/>
              <a:t>同じ問題・</a:t>
            </a:r>
            <a:r>
              <a:rPr lang="ja-JP" altLang="en-US" dirty="0" smtClean="0"/>
              <a:t>パラメータ</a:t>
            </a:r>
            <a:r>
              <a:rPr lang="ja-JP" altLang="en-US" dirty="0"/>
              <a:t>で</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19</a:t>
            </a:fld>
            <a:endParaRPr kumimoji="1" lang="ja-JP" altLang="en-US"/>
          </a:p>
        </p:txBody>
      </p:sp>
      <p:pic>
        <p:nvPicPr>
          <p:cNvPr id="5" name="図 4"/>
          <p:cNvPicPr>
            <a:picLocks noChangeAspect="1"/>
          </p:cNvPicPr>
          <p:nvPr/>
        </p:nvPicPr>
        <p:blipFill>
          <a:blip r:embed="rId2"/>
          <a:stretch>
            <a:fillRect/>
          </a:stretch>
        </p:blipFill>
        <p:spPr>
          <a:xfrm>
            <a:off x="807988" y="1483894"/>
            <a:ext cx="7408411" cy="3096127"/>
          </a:xfrm>
          <a:prstGeom prst="rect">
            <a:avLst/>
          </a:prstGeom>
        </p:spPr>
      </p:pic>
      <p:sp>
        <p:nvSpPr>
          <p:cNvPr id="6" name="テキスト ボックス 5"/>
          <p:cNvSpPr txBox="1"/>
          <p:nvPr/>
        </p:nvSpPr>
        <p:spPr>
          <a:xfrm>
            <a:off x="1836821" y="4572000"/>
            <a:ext cx="1700463" cy="369332"/>
          </a:xfrm>
          <a:prstGeom prst="rect">
            <a:avLst/>
          </a:prstGeom>
          <a:noFill/>
        </p:spPr>
        <p:txBody>
          <a:bodyPr wrap="square" rtlCol="0">
            <a:spAutoFit/>
          </a:bodyPr>
          <a:lstStyle/>
          <a:p>
            <a:pPr algn="ctr"/>
            <a:r>
              <a:rPr kumimoji="1" lang="ja-JP" altLang="en-US" dirty="0" smtClean="0"/>
              <a:t>初期世代</a:t>
            </a:r>
            <a:endParaRPr kumimoji="1" lang="ja-JP" altLang="en-US" dirty="0"/>
          </a:p>
        </p:txBody>
      </p:sp>
      <p:sp>
        <p:nvSpPr>
          <p:cNvPr id="7" name="テキスト ボックス 6"/>
          <p:cNvSpPr txBox="1"/>
          <p:nvPr/>
        </p:nvSpPr>
        <p:spPr>
          <a:xfrm>
            <a:off x="5903495" y="4570112"/>
            <a:ext cx="1700463" cy="369332"/>
          </a:xfrm>
          <a:prstGeom prst="rect">
            <a:avLst/>
          </a:prstGeom>
          <a:noFill/>
        </p:spPr>
        <p:txBody>
          <a:bodyPr wrap="square" rtlCol="0">
            <a:spAutoFit/>
          </a:bodyPr>
          <a:lstStyle/>
          <a:p>
            <a:pPr algn="ctr"/>
            <a:r>
              <a:rPr kumimoji="1" lang="en-US" altLang="ja-JP" dirty="0" smtClean="0"/>
              <a:t>500</a:t>
            </a:r>
            <a:r>
              <a:rPr kumimoji="1" lang="ja-JP" altLang="en-US" dirty="0" smtClean="0"/>
              <a:t>世代</a:t>
            </a:r>
            <a:endParaRPr kumimoji="1" lang="ja-JP" altLang="en-US" dirty="0"/>
          </a:p>
        </p:txBody>
      </p:sp>
      <mc:AlternateContent xmlns:mc="http://schemas.openxmlformats.org/markup-compatibility/2006">
        <mc:Choice xmlns:a14="http://schemas.microsoft.com/office/drawing/2010/main" Requires="a14">
          <p:sp>
            <p:nvSpPr>
              <p:cNvPr id="8" name="テキスト ボックス 7"/>
              <p:cNvSpPr txBox="1"/>
              <p:nvPr/>
            </p:nvSpPr>
            <p:spPr>
              <a:xfrm>
                <a:off x="296779" y="5237747"/>
                <a:ext cx="7804484" cy="923330"/>
              </a:xfrm>
              <a:prstGeom prst="rect">
                <a:avLst/>
              </a:prstGeom>
              <a:noFill/>
            </p:spPr>
            <p:txBody>
              <a:bodyPr wrap="square" rtlCol="0">
                <a:spAutoFit/>
              </a:bodyPr>
              <a:lstStyle/>
              <a:p>
                <a:r>
                  <a:rPr lang="ja-JP" altLang="en-US" dirty="0" smtClean="0"/>
                  <a:t>制約付きパレート最適領域の解を見つけられなかった</a:t>
                </a:r>
                <a:endParaRPr lang="en-US" altLang="ja-JP" dirty="0" smtClean="0"/>
              </a:p>
              <a:p>
                <a:pPr/>
                <a:r>
                  <a:rPr lang="en-US" altLang="ja-JP" dirty="0"/>
                  <a:t> </a:t>
                </a:r>
                <a:r>
                  <a:rPr lang="en-US" altLang="ja-JP" dirty="0" smtClean="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𝑥</m:t>
                        </m:r>
                      </m:e>
                      <m:sub>
                        <m:r>
                          <a:rPr lang="en-US" altLang="ja-JP" i="1" dirty="0" smtClean="0">
                            <a:latin typeface="Cambria Math" panose="02040503050406030204" pitchFamily="18" charset="0"/>
                          </a:rPr>
                          <m:t>2</m:t>
                        </m:r>
                      </m:sub>
                    </m:sSub>
                    <m:r>
                      <a:rPr lang="en-US" altLang="ja-JP" i="1" dirty="0" smtClean="0">
                        <a:latin typeface="Cambria Math" panose="02040503050406030204" pitchFamily="18" charset="0"/>
                      </a:rPr>
                      <m:t>=6−9</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𝑥</m:t>
                        </m:r>
                      </m:e>
                      <m:sub>
                        <m:r>
                          <a:rPr lang="en-US" altLang="ja-JP" i="1" dirty="0" smtClean="0">
                            <a:latin typeface="Cambria Math" panose="02040503050406030204" pitchFamily="18" charset="0"/>
                          </a:rPr>
                          <m:t>1</m:t>
                        </m:r>
                      </m:sub>
                    </m:sSub>
                  </m:oMath>
                </a14:m>
                <a:r>
                  <a:rPr kumimoji="1" lang="ja-JP" altLang="en-US" dirty="0" smtClean="0"/>
                  <a:t>の関係でなければならない</a:t>
                </a:r>
                <a:endParaRPr kumimoji="1" lang="en-US" altLang="ja-JP" dirty="0" smtClean="0"/>
              </a:p>
              <a:p>
                <a:pPr/>
                <a:r>
                  <a:rPr lang="en-US" altLang="ja-JP" dirty="0" smtClean="0"/>
                  <a:t>        </a:t>
                </a:r>
                <a:r>
                  <a:rPr lang="ja-JP" altLang="en-US" dirty="0" smtClean="0"/>
                  <a:t>このシミュレーションで使った</a:t>
                </a:r>
                <a:r>
                  <a:rPr lang="en-US" altLang="ja-JP" dirty="0" smtClean="0"/>
                  <a:t>SBX</a:t>
                </a:r>
                <a:r>
                  <a:rPr lang="ja-JP" altLang="en-US" dirty="0" smtClean="0"/>
                  <a:t>と</a:t>
                </a:r>
                <a:r>
                  <a:rPr lang="en-US" altLang="ja-JP" dirty="0" smtClean="0"/>
                  <a:t>Polynomial mutation</a:t>
                </a:r>
                <a:r>
                  <a:rPr lang="ja-JP" altLang="en-US" dirty="0" smtClean="0"/>
                  <a:t>だと難しい</a:t>
                </a:r>
                <a:endParaRPr kumimoji="1" lang="ja-JP" altLang="en-US"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296779" y="5237747"/>
                <a:ext cx="7804484" cy="923330"/>
              </a:xfrm>
              <a:prstGeom prst="rect">
                <a:avLst/>
              </a:prstGeom>
              <a:blipFill rotWithShape="0">
                <a:blip r:embed="rId3"/>
                <a:stretch>
                  <a:fillRect l="-703" t="-3947" b="-9868"/>
                </a:stretch>
              </a:blipFill>
            </p:spPr>
            <p:txBody>
              <a:bodyPr/>
              <a:lstStyle/>
              <a:p>
                <a:r>
                  <a:rPr lang="ja-JP" altLang="en-US">
                    <a:noFill/>
                  </a:rPr>
                  <a:t> </a:t>
                </a:r>
              </a:p>
            </p:txBody>
          </p:sp>
        </mc:Fallback>
      </mc:AlternateContent>
      <p:sp>
        <p:nvSpPr>
          <p:cNvPr id="10" name="フリーフォーム 9"/>
          <p:cNvSpPr/>
          <p:nvPr/>
        </p:nvSpPr>
        <p:spPr>
          <a:xfrm>
            <a:off x="4411579" y="2510589"/>
            <a:ext cx="1741405" cy="2751222"/>
          </a:xfrm>
          <a:custGeom>
            <a:avLst/>
            <a:gdLst>
              <a:gd name="connsiteX0" fmla="*/ 0 w 1741405"/>
              <a:gd name="connsiteY0" fmla="*/ 2751222 h 2751222"/>
              <a:gd name="connsiteX1" fmla="*/ 16042 w 1741405"/>
              <a:gd name="connsiteY1" fmla="*/ 2590800 h 2751222"/>
              <a:gd name="connsiteX2" fmla="*/ 40105 w 1741405"/>
              <a:gd name="connsiteY2" fmla="*/ 2510590 h 2751222"/>
              <a:gd name="connsiteX3" fmla="*/ 56147 w 1741405"/>
              <a:gd name="connsiteY3" fmla="*/ 2438400 h 2751222"/>
              <a:gd name="connsiteX4" fmla="*/ 72189 w 1741405"/>
              <a:gd name="connsiteY4" fmla="*/ 2302043 h 2751222"/>
              <a:gd name="connsiteX5" fmla="*/ 96253 w 1741405"/>
              <a:gd name="connsiteY5" fmla="*/ 2229853 h 2751222"/>
              <a:gd name="connsiteX6" fmla="*/ 144379 w 1741405"/>
              <a:gd name="connsiteY6" fmla="*/ 2069432 h 2751222"/>
              <a:gd name="connsiteX7" fmla="*/ 168442 w 1741405"/>
              <a:gd name="connsiteY7" fmla="*/ 2037348 h 2751222"/>
              <a:gd name="connsiteX8" fmla="*/ 192505 w 1741405"/>
              <a:gd name="connsiteY8" fmla="*/ 1965158 h 2751222"/>
              <a:gd name="connsiteX9" fmla="*/ 200526 w 1741405"/>
              <a:gd name="connsiteY9" fmla="*/ 1941095 h 2751222"/>
              <a:gd name="connsiteX10" fmla="*/ 232610 w 1741405"/>
              <a:gd name="connsiteY10" fmla="*/ 1892969 h 2751222"/>
              <a:gd name="connsiteX11" fmla="*/ 280737 w 1741405"/>
              <a:gd name="connsiteY11" fmla="*/ 1812758 h 2751222"/>
              <a:gd name="connsiteX12" fmla="*/ 312821 w 1741405"/>
              <a:gd name="connsiteY12" fmla="*/ 1772653 h 2751222"/>
              <a:gd name="connsiteX13" fmla="*/ 376989 w 1741405"/>
              <a:gd name="connsiteY13" fmla="*/ 1676400 h 2751222"/>
              <a:gd name="connsiteX14" fmla="*/ 409074 w 1741405"/>
              <a:gd name="connsiteY14" fmla="*/ 1644316 h 2751222"/>
              <a:gd name="connsiteX15" fmla="*/ 481263 w 1741405"/>
              <a:gd name="connsiteY15" fmla="*/ 1556085 h 2751222"/>
              <a:gd name="connsiteX16" fmla="*/ 489284 w 1741405"/>
              <a:gd name="connsiteY16" fmla="*/ 1524000 h 2751222"/>
              <a:gd name="connsiteX17" fmla="*/ 569495 w 1741405"/>
              <a:gd name="connsiteY17" fmla="*/ 1395664 h 2751222"/>
              <a:gd name="connsiteX18" fmla="*/ 617621 w 1741405"/>
              <a:gd name="connsiteY18" fmla="*/ 1323474 h 2751222"/>
              <a:gd name="connsiteX19" fmla="*/ 633663 w 1741405"/>
              <a:gd name="connsiteY19" fmla="*/ 1291390 h 2751222"/>
              <a:gd name="connsiteX20" fmla="*/ 681789 w 1741405"/>
              <a:gd name="connsiteY20" fmla="*/ 1243264 h 2751222"/>
              <a:gd name="connsiteX21" fmla="*/ 689810 w 1741405"/>
              <a:gd name="connsiteY21" fmla="*/ 1211179 h 2751222"/>
              <a:gd name="connsiteX22" fmla="*/ 713874 w 1741405"/>
              <a:gd name="connsiteY22" fmla="*/ 1195137 h 2751222"/>
              <a:gd name="connsiteX23" fmla="*/ 721895 w 1741405"/>
              <a:gd name="connsiteY23" fmla="*/ 1155032 h 2751222"/>
              <a:gd name="connsiteX24" fmla="*/ 737937 w 1741405"/>
              <a:gd name="connsiteY24" fmla="*/ 1130969 h 2751222"/>
              <a:gd name="connsiteX25" fmla="*/ 770021 w 1741405"/>
              <a:gd name="connsiteY25" fmla="*/ 1066800 h 2751222"/>
              <a:gd name="connsiteX26" fmla="*/ 842210 w 1741405"/>
              <a:gd name="connsiteY26" fmla="*/ 962527 h 2751222"/>
              <a:gd name="connsiteX27" fmla="*/ 858253 w 1741405"/>
              <a:gd name="connsiteY27" fmla="*/ 946485 h 2751222"/>
              <a:gd name="connsiteX28" fmla="*/ 906379 w 1741405"/>
              <a:gd name="connsiteY28" fmla="*/ 866274 h 2751222"/>
              <a:gd name="connsiteX29" fmla="*/ 938463 w 1741405"/>
              <a:gd name="connsiteY29" fmla="*/ 826169 h 2751222"/>
              <a:gd name="connsiteX30" fmla="*/ 954505 w 1741405"/>
              <a:gd name="connsiteY30" fmla="*/ 786064 h 2751222"/>
              <a:gd name="connsiteX31" fmla="*/ 978568 w 1741405"/>
              <a:gd name="connsiteY31" fmla="*/ 770022 h 2751222"/>
              <a:gd name="connsiteX32" fmla="*/ 1034716 w 1741405"/>
              <a:gd name="connsiteY32" fmla="*/ 689811 h 2751222"/>
              <a:gd name="connsiteX33" fmla="*/ 1090863 w 1741405"/>
              <a:gd name="connsiteY33" fmla="*/ 625643 h 2751222"/>
              <a:gd name="connsiteX34" fmla="*/ 1130968 w 1741405"/>
              <a:gd name="connsiteY34" fmla="*/ 569495 h 2751222"/>
              <a:gd name="connsiteX35" fmla="*/ 1155032 w 1741405"/>
              <a:gd name="connsiteY35" fmla="*/ 537411 h 2751222"/>
              <a:gd name="connsiteX36" fmla="*/ 1235242 w 1741405"/>
              <a:gd name="connsiteY36" fmla="*/ 457200 h 2751222"/>
              <a:gd name="connsiteX37" fmla="*/ 1275347 w 1741405"/>
              <a:gd name="connsiteY37" fmla="*/ 417095 h 2751222"/>
              <a:gd name="connsiteX38" fmla="*/ 1331495 w 1741405"/>
              <a:gd name="connsiteY38" fmla="*/ 368969 h 2751222"/>
              <a:gd name="connsiteX39" fmla="*/ 1411705 w 1741405"/>
              <a:gd name="connsiteY39" fmla="*/ 296779 h 2751222"/>
              <a:gd name="connsiteX40" fmla="*/ 1467853 w 1741405"/>
              <a:gd name="connsiteY40" fmla="*/ 248653 h 2751222"/>
              <a:gd name="connsiteX41" fmla="*/ 1532021 w 1741405"/>
              <a:gd name="connsiteY41" fmla="*/ 216569 h 2751222"/>
              <a:gd name="connsiteX42" fmla="*/ 1564105 w 1741405"/>
              <a:gd name="connsiteY42" fmla="*/ 176464 h 2751222"/>
              <a:gd name="connsiteX43" fmla="*/ 1620253 w 1741405"/>
              <a:gd name="connsiteY43" fmla="*/ 136358 h 2751222"/>
              <a:gd name="connsiteX44" fmla="*/ 1652337 w 1741405"/>
              <a:gd name="connsiteY44" fmla="*/ 104274 h 2751222"/>
              <a:gd name="connsiteX45" fmla="*/ 1708484 w 1741405"/>
              <a:gd name="connsiteY45" fmla="*/ 64169 h 2751222"/>
              <a:gd name="connsiteX46" fmla="*/ 1724526 w 1741405"/>
              <a:gd name="connsiteY46" fmla="*/ 40106 h 2751222"/>
              <a:gd name="connsiteX47" fmla="*/ 1676400 w 1741405"/>
              <a:gd name="connsiteY47" fmla="*/ 24064 h 2751222"/>
              <a:gd name="connsiteX48" fmla="*/ 1588168 w 1741405"/>
              <a:gd name="connsiteY48" fmla="*/ 8022 h 2751222"/>
              <a:gd name="connsiteX49" fmla="*/ 1515979 w 1741405"/>
              <a:gd name="connsiteY49" fmla="*/ 0 h 2751222"/>
              <a:gd name="connsiteX50" fmla="*/ 1540042 w 1741405"/>
              <a:gd name="connsiteY50" fmla="*/ 8022 h 2751222"/>
              <a:gd name="connsiteX51" fmla="*/ 1572126 w 1741405"/>
              <a:gd name="connsiteY51" fmla="*/ 16043 h 2751222"/>
              <a:gd name="connsiteX52" fmla="*/ 1644316 w 1741405"/>
              <a:gd name="connsiteY52" fmla="*/ 32085 h 2751222"/>
              <a:gd name="connsiteX53" fmla="*/ 1724526 w 1741405"/>
              <a:gd name="connsiteY53" fmla="*/ 104274 h 2751222"/>
              <a:gd name="connsiteX54" fmla="*/ 1732547 w 1741405"/>
              <a:gd name="connsiteY54" fmla="*/ 216569 h 2751222"/>
              <a:gd name="connsiteX55" fmla="*/ 1740568 w 1741405"/>
              <a:gd name="connsiteY55" fmla="*/ 256674 h 2751222"/>
              <a:gd name="connsiteX56" fmla="*/ 1740568 w 1741405"/>
              <a:gd name="connsiteY56" fmla="*/ 352927 h 2751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41405" h="2751222">
                <a:moveTo>
                  <a:pt x="0" y="2751222"/>
                </a:moveTo>
                <a:cubicBezTo>
                  <a:pt x="19605" y="2653195"/>
                  <a:pt x="-3798" y="2779281"/>
                  <a:pt x="16042" y="2590800"/>
                </a:cubicBezTo>
                <a:cubicBezTo>
                  <a:pt x="18357" y="2568811"/>
                  <a:pt x="35621" y="2528526"/>
                  <a:pt x="40105" y="2510590"/>
                </a:cubicBezTo>
                <a:cubicBezTo>
                  <a:pt x="68340" y="2397648"/>
                  <a:pt x="33197" y="2507254"/>
                  <a:pt x="56147" y="2438400"/>
                </a:cubicBezTo>
                <a:cubicBezTo>
                  <a:pt x="71527" y="2238465"/>
                  <a:pt x="53653" y="2394722"/>
                  <a:pt x="72189" y="2302043"/>
                </a:cubicBezTo>
                <a:cubicBezTo>
                  <a:pt x="84539" y="2240290"/>
                  <a:pt x="69561" y="2269888"/>
                  <a:pt x="96253" y="2229853"/>
                </a:cubicBezTo>
                <a:cubicBezTo>
                  <a:pt x="117739" y="2122424"/>
                  <a:pt x="101421" y="2133869"/>
                  <a:pt x="144379" y="2069432"/>
                </a:cubicBezTo>
                <a:cubicBezTo>
                  <a:pt x="151794" y="2058309"/>
                  <a:pt x="160421" y="2048043"/>
                  <a:pt x="168442" y="2037348"/>
                </a:cubicBezTo>
                <a:cubicBezTo>
                  <a:pt x="181963" y="1969743"/>
                  <a:pt x="167599" y="2023273"/>
                  <a:pt x="192505" y="1965158"/>
                </a:cubicBezTo>
                <a:cubicBezTo>
                  <a:pt x="195835" y="1957387"/>
                  <a:pt x="196420" y="1948486"/>
                  <a:pt x="200526" y="1941095"/>
                </a:cubicBezTo>
                <a:cubicBezTo>
                  <a:pt x="209889" y="1924241"/>
                  <a:pt x="222690" y="1909501"/>
                  <a:pt x="232610" y="1892969"/>
                </a:cubicBezTo>
                <a:cubicBezTo>
                  <a:pt x="275169" y="1822038"/>
                  <a:pt x="213168" y="1905666"/>
                  <a:pt x="280737" y="1812758"/>
                </a:cubicBezTo>
                <a:cubicBezTo>
                  <a:pt x="290806" y="1798913"/>
                  <a:pt x="302948" y="1786639"/>
                  <a:pt x="312821" y="1772653"/>
                </a:cubicBezTo>
                <a:cubicBezTo>
                  <a:pt x="335058" y="1741150"/>
                  <a:pt x="349722" y="1703666"/>
                  <a:pt x="376989" y="1676400"/>
                </a:cubicBezTo>
                <a:cubicBezTo>
                  <a:pt x="387684" y="1665705"/>
                  <a:pt x="399168" y="1655746"/>
                  <a:pt x="409074" y="1644316"/>
                </a:cubicBezTo>
                <a:cubicBezTo>
                  <a:pt x="433961" y="1615600"/>
                  <a:pt x="481263" y="1556085"/>
                  <a:pt x="481263" y="1556085"/>
                </a:cubicBezTo>
                <a:cubicBezTo>
                  <a:pt x="483937" y="1545390"/>
                  <a:pt x="485044" y="1534176"/>
                  <a:pt x="489284" y="1524000"/>
                </a:cubicBezTo>
                <a:cubicBezTo>
                  <a:pt x="524101" y="1440438"/>
                  <a:pt x="517332" y="1473909"/>
                  <a:pt x="569495" y="1395664"/>
                </a:cubicBezTo>
                <a:cubicBezTo>
                  <a:pt x="585537" y="1371601"/>
                  <a:pt x="604687" y="1349341"/>
                  <a:pt x="617621" y="1323474"/>
                </a:cubicBezTo>
                <a:cubicBezTo>
                  <a:pt x="622968" y="1312779"/>
                  <a:pt x="626194" y="1300727"/>
                  <a:pt x="633663" y="1291390"/>
                </a:cubicBezTo>
                <a:cubicBezTo>
                  <a:pt x="647835" y="1273675"/>
                  <a:pt x="665747" y="1259306"/>
                  <a:pt x="681789" y="1243264"/>
                </a:cubicBezTo>
                <a:cubicBezTo>
                  <a:pt x="684463" y="1232569"/>
                  <a:pt x="683695" y="1220352"/>
                  <a:pt x="689810" y="1211179"/>
                </a:cubicBezTo>
                <a:cubicBezTo>
                  <a:pt x="695158" y="1203158"/>
                  <a:pt x="709091" y="1203507"/>
                  <a:pt x="713874" y="1195137"/>
                </a:cubicBezTo>
                <a:cubicBezTo>
                  <a:pt x="720638" y="1183300"/>
                  <a:pt x="717108" y="1167797"/>
                  <a:pt x="721895" y="1155032"/>
                </a:cubicBezTo>
                <a:cubicBezTo>
                  <a:pt x="725280" y="1146006"/>
                  <a:pt x="732590" y="1138990"/>
                  <a:pt x="737937" y="1130969"/>
                </a:cubicBezTo>
                <a:cubicBezTo>
                  <a:pt x="750887" y="1079171"/>
                  <a:pt x="737299" y="1115884"/>
                  <a:pt x="770021" y="1066800"/>
                </a:cubicBezTo>
                <a:cubicBezTo>
                  <a:pt x="798098" y="1024684"/>
                  <a:pt x="801437" y="1003297"/>
                  <a:pt x="842210" y="962527"/>
                </a:cubicBezTo>
                <a:cubicBezTo>
                  <a:pt x="847558" y="957180"/>
                  <a:pt x="854058" y="952777"/>
                  <a:pt x="858253" y="946485"/>
                </a:cubicBezTo>
                <a:cubicBezTo>
                  <a:pt x="875549" y="920541"/>
                  <a:pt x="886901" y="890622"/>
                  <a:pt x="906379" y="866274"/>
                </a:cubicBezTo>
                <a:cubicBezTo>
                  <a:pt x="917074" y="852906"/>
                  <a:pt x="929655" y="840849"/>
                  <a:pt x="938463" y="826169"/>
                </a:cubicBezTo>
                <a:cubicBezTo>
                  <a:pt x="945871" y="813823"/>
                  <a:pt x="946136" y="797780"/>
                  <a:pt x="954505" y="786064"/>
                </a:cubicBezTo>
                <a:cubicBezTo>
                  <a:pt x="960108" y="778220"/>
                  <a:pt x="971751" y="776839"/>
                  <a:pt x="978568" y="770022"/>
                </a:cubicBezTo>
                <a:cubicBezTo>
                  <a:pt x="994082" y="754508"/>
                  <a:pt x="1024231" y="702918"/>
                  <a:pt x="1034716" y="689811"/>
                </a:cubicBezTo>
                <a:cubicBezTo>
                  <a:pt x="1073886" y="640848"/>
                  <a:pt x="1054694" y="661812"/>
                  <a:pt x="1090863" y="625643"/>
                </a:cubicBezTo>
                <a:cubicBezTo>
                  <a:pt x="1118832" y="569704"/>
                  <a:pt x="1091948" y="615017"/>
                  <a:pt x="1130968" y="569495"/>
                </a:cubicBezTo>
                <a:cubicBezTo>
                  <a:pt x="1139668" y="559345"/>
                  <a:pt x="1145935" y="547207"/>
                  <a:pt x="1155032" y="537411"/>
                </a:cubicBezTo>
                <a:cubicBezTo>
                  <a:pt x="1180761" y="509703"/>
                  <a:pt x="1214268" y="488661"/>
                  <a:pt x="1235242" y="457200"/>
                </a:cubicBezTo>
                <a:cubicBezTo>
                  <a:pt x="1278021" y="393032"/>
                  <a:pt x="1221874" y="470568"/>
                  <a:pt x="1275347" y="417095"/>
                </a:cubicBezTo>
                <a:cubicBezTo>
                  <a:pt x="1327409" y="365033"/>
                  <a:pt x="1268827" y="400302"/>
                  <a:pt x="1331495" y="368969"/>
                </a:cubicBezTo>
                <a:cubicBezTo>
                  <a:pt x="1420060" y="280404"/>
                  <a:pt x="1323917" y="373595"/>
                  <a:pt x="1411705" y="296779"/>
                </a:cubicBezTo>
                <a:cubicBezTo>
                  <a:pt x="1439629" y="272345"/>
                  <a:pt x="1433284" y="268818"/>
                  <a:pt x="1467853" y="248653"/>
                </a:cubicBezTo>
                <a:cubicBezTo>
                  <a:pt x="1488509" y="236604"/>
                  <a:pt x="1532021" y="216569"/>
                  <a:pt x="1532021" y="216569"/>
                </a:cubicBezTo>
                <a:cubicBezTo>
                  <a:pt x="1542716" y="203201"/>
                  <a:pt x="1552000" y="188570"/>
                  <a:pt x="1564105" y="176464"/>
                </a:cubicBezTo>
                <a:cubicBezTo>
                  <a:pt x="1599328" y="141240"/>
                  <a:pt x="1588363" y="163692"/>
                  <a:pt x="1620253" y="136358"/>
                </a:cubicBezTo>
                <a:cubicBezTo>
                  <a:pt x="1631736" y="126515"/>
                  <a:pt x="1640854" y="114117"/>
                  <a:pt x="1652337" y="104274"/>
                </a:cubicBezTo>
                <a:cubicBezTo>
                  <a:pt x="1684218" y="76948"/>
                  <a:pt x="1673272" y="99381"/>
                  <a:pt x="1708484" y="64169"/>
                </a:cubicBezTo>
                <a:cubicBezTo>
                  <a:pt x="1715301" y="57352"/>
                  <a:pt x="1719179" y="48127"/>
                  <a:pt x="1724526" y="40106"/>
                </a:cubicBezTo>
                <a:cubicBezTo>
                  <a:pt x="1708484" y="34759"/>
                  <a:pt x="1692981" y="27380"/>
                  <a:pt x="1676400" y="24064"/>
                </a:cubicBezTo>
                <a:cubicBezTo>
                  <a:pt x="1646149" y="18014"/>
                  <a:pt x="1618962" y="12128"/>
                  <a:pt x="1588168" y="8022"/>
                </a:cubicBezTo>
                <a:cubicBezTo>
                  <a:pt x="1564169" y="4822"/>
                  <a:pt x="1540042" y="2674"/>
                  <a:pt x="1515979" y="0"/>
                </a:cubicBezTo>
                <a:cubicBezTo>
                  <a:pt x="1515979" y="0"/>
                  <a:pt x="1531839" y="5971"/>
                  <a:pt x="1540042" y="8022"/>
                </a:cubicBezTo>
                <a:cubicBezTo>
                  <a:pt x="1550737" y="10696"/>
                  <a:pt x="1561526" y="13015"/>
                  <a:pt x="1572126" y="16043"/>
                </a:cubicBezTo>
                <a:cubicBezTo>
                  <a:pt x="1627414" y="31840"/>
                  <a:pt x="1557464" y="17610"/>
                  <a:pt x="1644316" y="32085"/>
                </a:cubicBezTo>
                <a:cubicBezTo>
                  <a:pt x="1731934" y="61291"/>
                  <a:pt x="1712335" y="31128"/>
                  <a:pt x="1724526" y="104274"/>
                </a:cubicBezTo>
                <a:cubicBezTo>
                  <a:pt x="1727200" y="141706"/>
                  <a:pt x="1728619" y="179248"/>
                  <a:pt x="1732547" y="216569"/>
                </a:cubicBezTo>
                <a:cubicBezTo>
                  <a:pt x="1733974" y="230127"/>
                  <a:pt x="1739767" y="243064"/>
                  <a:pt x="1740568" y="256674"/>
                </a:cubicBezTo>
                <a:cubicBezTo>
                  <a:pt x="1742452" y="288703"/>
                  <a:pt x="1740568" y="320843"/>
                  <a:pt x="1740568" y="352927"/>
                </a:cubicBez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7127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7 Constrained Multi-Objective Evolutionary Algorithms</a:t>
            </a:r>
            <a:endParaRPr kumimoji="1" lang="ja-JP" altLang="en-US" dirty="0"/>
          </a:p>
        </p:txBody>
      </p:sp>
      <mc:AlternateContent xmlns:mc="http://schemas.openxmlformats.org/markup-compatibility/2006">
        <mc:Choice xmlns:a14="http://schemas.microsoft.com/office/drawing/2010/main" Requires="a14">
          <p:sp>
            <p:nvSpPr>
              <p:cNvPr id="5" name="コンテンツ プレースホルダー 4"/>
              <p:cNvSpPr>
                <a:spLocks noGrp="1"/>
              </p:cNvSpPr>
              <p:nvPr>
                <p:ph idx="1"/>
              </p:nvPr>
            </p:nvSpPr>
            <p:spPr>
              <a:xfrm>
                <a:off x="201705" y="806822"/>
                <a:ext cx="8861609" cy="5970495"/>
              </a:xfrm>
            </p:spPr>
            <p:txBody>
              <a:bodyPr/>
              <a:lstStyle/>
              <a:p>
                <a:r>
                  <a:rPr lang="ja-JP" altLang="en-US" dirty="0" smtClean="0"/>
                  <a:t>制約付き問題</a:t>
                </a:r>
                <a:endParaRPr lang="en-US" altLang="ja-JP" dirty="0" smtClean="0"/>
              </a:p>
              <a:p>
                <a:endParaRPr kumimoji="1" lang="en-US" altLang="ja-JP" dirty="0"/>
              </a:p>
              <a:p>
                <a:endParaRPr lang="en-US" altLang="ja-JP" dirty="0" smtClean="0"/>
              </a:p>
              <a:p>
                <a:endParaRPr kumimoji="1" lang="en-US" altLang="ja-JP" dirty="0"/>
              </a:p>
              <a:p>
                <a:r>
                  <a:rPr lang="ja-JP" altLang="en-US" dirty="0"/>
                  <a:t>制約</a:t>
                </a:r>
                <a:r>
                  <a:rPr lang="ja-JP" altLang="en-US" dirty="0" smtClean="0"/>
                  <a:t>は探索空間を実行可能</a:t>
                </a:r>
                <a:r>
                  <a:rPr lang="ja-JP" altLang="en-US" dirty="0"/>
                  <a:t>領域と実行不可能</a:t>
                </a:r>
                <a:r>
                  <a:rPr lang="ja-JP" altLang="en-US" dirty="0" smtClean="0"/>
                  <a:t>領域に分割する</a:t>
                </a:r>
                <a:endParaRPr lang="en-US" altLang="ja-JP" dirty="0" smtClean="0"/>
              </a:p>
              <a:p>
                <a:r>
                  <a:rPr lang="ja-JP" altLang="en-US" dirty="0"/>
                  <a:t>制約</a:t>
                </a:r>
                <a:r>
                  <a:rPr lang="ja-JP" altLang="en-US" dirty="0" smtClean="0"/>
                  <a:t>の種類</a:t>
                </a:r>
                <a:endParaRPr lang="en-US" altLang="ja-JP" dirty="0" smtClean="0"/>
              </a:p>
              <a:p>
                <a:pPr lvl="1"/>
                <a:r>
                  <a:rPr lang="ja-JP" altLang="en-US" dirty="0"/>
                  <a:t>等式</a:t>
                </a:r>
                <a:r>
                  <a:rPr lang="ja-JP" altLang="en-US" dirty="0" smtClean="0"/>
                  <a:t>制約と不等式制約</a:t>
                </a:r>
                <a:endParaRPr lang="en-US" altLang="ja-JP" dirty="0" smtClean="0"/>
              </a:p>
              <a:p>
                <a:r>
                  <a:rPr lang="ja-JP" altLang="en-US" dirty="0" smtClean="0"/>
                  <a:t>ここで議論するのは，</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𝑔</m:t>
                        </m:r>
                      </m:e>
                      <m:sub>
                        <m:r>
                          <a:rPr lang="en-US" altLang="ja-JP" b="0" i="1" dirty="0" smtClean="0">
                            <a:latin typeface="Cambria Math" panose="02040503050406030204" pitchFamily="18" charset="0"/>
                          </a:rPr>
                          <m:t>𝑗</m:t>
                        </m:r>
                      </m:sub>
                    </m:sSub>
                    <m:r>
                      <a:rPr lang="en-US" altLang="ja-JP" i="1" dirty="0">
                        <a:latin typeface="Cambria Math" panose="02040503050406030204" pitchFamily="18" charset="0"/>
                      </a:rPr>
                      <m:t>(</m:t>
                    </m:r>
                    <m:r>
                      <a:rPr lang="en-US" altLang="ja-JP" i="1" dirty="0">
                        <a:latin typeface="Cambria Math" panose="02040503050406030204" pitchFamily="18" charset="0"/>
                      </a:rPr>
                      <m:t>𝑥</m:t>
                    </m:r>
                    <m:r>
                      <a:rPr lang="en-US" altLang="ja-JP" i="1" dirty="0">
                        <a:latin typeface="Cambria Math" panose="02040503050406030204" pitchFamily="18" charset="0"/>
                      </a:rPr>
                      <m:t>)≥0</m:t>
                    </m:r>
                  </m:oMath>
                </a14:m>
                <a:r>
                  <a:rPr lang="en-US" altLang="ja-JP" dirty="0" smtClean="0"/>
                  <a:t> </a:t>
                </a:r>
                <a:r>
                  <a:rPr lang="ja-JP" altLang="en-US" dirty="0" smtClean="0"/>
                  <a:t>の不等式制約</a:t>
                </a:r>
                <a:endParaRPr lang="en-US" altLang="ja-JP" dirty="0" smtClean="0"/>
              </a:p>
              <a:p>
                <a:pPr lvl="1"/>
                <a:r>
                  <a:rPr lang="ja-JP" altLang="en-US" dirty="0" smtClean="0"/>
                  <a:t>等式制約は緩和すれば↑にできる</a:t>
                </a:r>
                <a:endParaRPr lang="en-US" altLang="ja-JP" dirty="0" smtClean="0"/>
              </a:p>
              <a:p>
                <a:pPr lvl="1"/>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𝑔</m:t>
                        </m:r>
                      </m:e>
                      <m:sub>
                        <m:r>
                          <a:rPr lang="en-US" altLang="ja-JP" i="1" dirty="0">
                            <a:latin typeface="Cambria Math" panose="02040503050406030204" pitchFamily="18" charset="0"/>
                          </a:rPr>
                          <m:t>𝑗</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𝑥</m:t>
                        </m:r>
                      </m:e>
                    </m:d>
                    <m:r>
                      <a:rPr lang="ja-JP" altLang="en-US" i="1">
                        <a:latin typeface="Cambria Math" panose="02040503050406030204" pitchFamily="18" charset="0"/>
                      </a:rPr>
                      <m:t>≤</m:t>
                    </m:r>
                    <m:r>
                      <a:rPr lang="en-US" altLang="ja-JP" i="1" dirty="0">
                        <a:latin typeface="Cambria Math" panose="02040503050406030204" pitchFamily="18" charset="0"/>
                      </a:rPr>
                      <m:t>0</m:t>
                    </m:r>
                  </m:oMath>
                </a14:m>
                <a:r>
                  <a:rPr lang="en-US" altLang="ja-JP" dirty="0" smtClean="0"/>
                  <a:t> </a:t>
                </a:r>
                <a:r>
                  <a:rPr lang="ja-JP" altLang="en-US" dirty="0" smtClean="0"/>
                  <a:t>の制約は両辺に</a:t>
                </a:r>
                <a:r>
                  <a:rPr lang="en-US" altLang="ja-JP" dirty="0" smtClean="0"/>
                  <a:t>-1</a:t>
                </a:r>
                <a:r>
                  <a:rPr lang="ja-JP" altLang="en-US" dirty="0" smtClean="0"/>
                  <a:t>をかければ↑にできる</a:t>
                </a:r>
                <a:endParaRPr lang="en-US" altLang="ja-JP" dirty="0" smtClean="0"/>
              </a:p>
              <a:p>
                <a:r>
                  <a:rPr lang="ja-JP" altLang="en-US" dirty="0"/>
                  <a:t>一つ</a:t>
                </a:r>
                <a:r>
                  <a:rPr lang="ja-JP" altLang="en-US" dirty="0" smtClean="0"/>
                  <a:t>でも制約を違反したら，実行不可能</a:t>
                </a:r>
                <a:endParaRPr lang="en-US" altLang="ja-JP" dirty="0" smtClean="0"/>
              </a:p>
            </p:txBody>
          </p:sp>
        </mc:Choice>
        <mc:Fallback>
          <p:sp>
            <p:nvSpPr>
              <p:cNvPr id="5" name="コンテンツ プレースホルダー 4"/>
              <p:cNvSpPr>
                <a:spLocks noGrp="1" noRot="1" noChangeAspect="1" noMove="1" noResize="1" noEditPoints="1" noAdjustHandles="1" noChangeArrowheads="1" noChangeShapeType="1" noTextEdit="1"/>
              </p:cNvSpPr>
              <p:nvPr>
                <p:ph idx="1"/>
              </p:nvPr>
            </p:nvSpPr>
            <p:spPr>
              <a:xfrm>
                <a:off x="201705" y="806822"/>
                <a:ext cx="8861609" cy="5970495"/>
              </a:xfrm>
              <a:blipFill rotWithShape="0">
                <a:blip r:embed="rId3"/>
                <a:stretch>
                  <a:fillRect l="-894" t="-1735"/>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AA390316-F629-4357-ACCF-3EB3CD9FB441}" type="slidenum">
              <a:rPr kumimoji="1" lang="ja-JP" altLang="en-US" smtClean="0"/>
              <a:t>2</a:t>
            </a:fld>
            <a:endParaRPr kumimoji="1" lang="ja-JP" altLang="en-US"/>
          </a:p>
        </p:txBody>
      </p:sp>
      <p:pic>
        <p:nvPicPr>
          <p:cNvPr id="9" name="図 8"/>
          <p:cNvPicPr>
            <a:picLocks noChangeAspect="1"/>
          </p:cNvPicPr>
          <p:nvPr/>
        </p:nvPicPr>
        <p:blipFill>
          <a:blip r:embed="rId4">
            <a:lum contrast="20000"/>
          </a:blip>
          <a:stretch>
            <a:fillRect/>
          </a:stretch>
        </p:blipFill>
        <p:spPr>
          <a:xfrm>
            <a:off x="1093812" y="1213329"/>
            <a:ext cx="6512619" cy="1385156"/>
          </a:xfrm>
          <a:prstGeom prst="rect">
            <a:avLst/>
          </a:prstGeom>
        </p:spPr>
      </p:pic>
    </p:spTree>
    <p:extLst>
      <p:ext uri="{BB962C8B-B14F-4D97-AF65-F5344CB8AC3E}">
        <p14:creationId xmlns:p14="http://schemas.microsoft.com/office/powerpoint/2010/main" val="3701107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7.5 Constrained Tournament Method</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バイナリトーナメント選択を元にする</a:t>
            </a:r>
            <a:endParaRPr kumimoji="1" lang="en-US" altLang="ja-JP" dirty="0" smtClean="0"/>
          </a:p>
          <a:p>
            <a:pPr lvl="1">
              <a:lnSpc>
                <a:spcPct val="150000"/>
              </a:lnSpc>
            </a:pPr>
            <a:r>
              <a:rPr lang="en-US" altLang="ja-JP" dirty="0"/>
              <a:t>2</a:t>
            </a:r>
            <a:r>
              <a:rPr lang="ja-JP" altLang="en-US" dirty="0" err="1"/>
              <a:t>つの</a:t>
            </a:r>
            <a:r>
              <a:rPr lang="ja-JP" altLang="en-US" dirty="0"/>
              <a:t>解の状態によって，</a:t>
            </a:r>
            <a:r>
              <a:rPr lang="en-US" altLang="ja-JP" dirty="0"/>
              <a:t>3</a:t>
            </a:r>
            <a:r>
              <a:rPr lang="ja-JP" altLang="en-US" dirty="0" err="1"/>
              <a:t>つの</a:t>
            </a:r>
            <a:r>
              <a:rPr lang="ja-JP" altLang="en-US" dirty="0"/>
              <a:t>異なるケース</a:t>
            </a:r>
            <a:endParaRPr lang="en-US" altLang="ja-JP" dirty="0"/>
          </a:p>
          <a:p>
            <a:pPr marL="0" indent="0">
              <a:buNone/>
            </a:pPr>
            <a:r>
              <a:rPr lang="en-US" altLang="ja-JP" b="1" dirty="0"/>
              <a:t>	</a:t>
            </a:r>
            <a:r>
              <a:rPr lang="en-US" altLang="ja-JP" b="1" u="sng" dirty="0"/>
              <a:t>Case </a:t>
            </a:r>
            <a:r>
              <a:rPr lang="en-US" altLang="ja-JP" b="1" u="sng" dirty="0" smtClean="0"/>
              <a:t>(</a:t>
            </a:r>
            <a:r>
              <a:rPr lang="en-US" altLang="ja-JP" b="1" u="sng" dirty="0" err="1" smtClean="0"/>
              <a:t>i</a:t>
            </a:r>
            <a:r>
              <a:rPr lang="en-US" altLang="ja-JP" b="1" u="sng" dirty="0" smtClean="0"/>
              <a:t>)</a:t>
            </a:r>
            <a:r>
              <a:rPr lang="en-US" altLang="ja-JP" b="1" dirty="0" smtClean="0"/>
              <a:t>  </a:t>
            </a:r>
            <a:r>
              <a:rPr lang="ja-JP" altLang="en-US" b="1" dirty="0"/>
              <a:t>両方とも実行可能</a:t>
            </a:r>
            <a:endParaRPr lang="en-US" altLang="ja-JP" b="1" dirty="0"/>
          </a:p>
          <a:p>
            <a:pPr marL="0" indent="0">
              <a:buNone/>
            </a:pPr>
            <a:r>
              <a:rPr lang="en-US" altLang="ja-JP" b="1" dirty="0"/>
              <a:t>	</a:t>
            </a:r>
            <a:r>
              <a:rPr lang="en-US" altLang="ja-JP" b="1" u="sng" dirty="0"/>
              <a:t>Case </a:t>
            </a:r>
            <a:r>
              <a:rPr lang="en-US" altLang="ja-JP" b="1" u="sng" dirty="0" smtClean="0"/>
              <a:t>(ii)</a:t>
            </a:r>
            <a:r>
              <a:rPr lang="en-US" altLang="ja-JP" b="1" dirty="0" smtClean="0"/>
              <a:t>  </a:t>
            </a:r>
            <a:r>
              <a:rPr lang="ja-JP" altLang="en-US" b="1" dirty="0"/>
              <a:t>実行可能と実行不可能</a:t>
            </a:r>
            <a:endParaRPr lang="en-US" altLang="ja-JP" b="1" dirty="0"/>
          </a:p>
          <a:p>
            <a:pPr marL="0" indent="0">
              <a:buNone/>
            </a:pPr>
            <a:r>
              <a:rPr lang="en-US" altLang="ja-JP" b="1" dirty="0"/>
              <a:t>	</a:t>
            </a:r>
            <a:r>
              <a:rPr lang="en-US" altLang="ja-JP" b="1" u="sng" dirty="0"/>
              <a:t>Case </a:t>
            </a:r>
            <a:r>
              <a:rPr lang="en-US" altLang="ja-JP" b="1" u="sng" dirty="0" smtClean="0"/>
              <a:t>(iii)</a:t>
            </a:r>
            <a:r>
              <a:rPr lang="en-US" altLang="ja-JP" b="1" dirty="0" smtClean="0"/>
              <a:t>  </a:t>
            </a:r>
            <a:r>
              <a:rPr lang="ja-JP" altLang="en-US" b="1" dirty="0"/>
              <a:t>両方とも実行不可能</a:t>
            </a:r>
            <a:endParaRPr lang="en-US" altLang="ja-JP" b="1" dirty="0"/>
          </a:p>
          <a:p>
            <a:pPr marL="0" indent="0">
              <a:lnSpc>
                <a:spcPct val="150000"/>
              </a:lnSpc>
              <a:buNone/>
            </a:pPr>
            <a:r>
              <a:rPr lang="ja-JP" altLang="en-US" dirty="0" smtClean="0"/>
              <a:t>さっきの</a:t>
            </a:r>
            <a:r>
              <a:rPr lang="ja-JP" altLang="en-US" dirty="0" err="1" smtClean="0"/>
              <a:t>と</a:t>
            </a:r>
            <a:r>
              <a:rPr lang="ja-JP" altLang="en-US" dirty="0" smtClean="0"/>
              <a:t>似ているが，</a:t>
            </a:r>
            <a:r>
              <a:rPr lang="en-US" altLang="ja-JP" dirty="0" smtClean="0"/>
              <a:t>comparison set </a:t>
            </a:r>
            <a:r>
              <a:rPr lang="ja-JP" altLang="en-US" dirty="0" smtClean="0"/>
              <a:t>を使わない</a:t>
            </a:r>
            <a:endParaRPr lang="en-US" altLang="ja-JP" dirty="0" smtClean="0"/>
          </a:p>
          <a:p>
            <a:pPr marL="0" indent="0">
              <a:buNone/>
            </a:pPr>
            <a:r>
              <a:rPr lang="en-US" altLang="ja-JP" b="1" dirty="0" smtClean="0">
                <a:solidFill>
                  <a:schemeClr val="accent4"/>
                </a:solidFill>
              </a:rPr>
              <a:t>constrain-domination</a:t>
            </a:r>
            <a:r>
              <a:rPr lang="en-US" altLang="ja-JP" b="1" dirty="0">
                <a:solidFill>
                  <a:schemeClr val="accent4"/>
                </a:solidFill>
              </a:rPr>
              <a:t>(</a:t>
            </a:r>
            <a:r>
              <a:rPr lang="ja-JP" altLang="en-US" b="1" dirty="0">
                <a:solidFill>
                  <a:schemeClr val="accent4"/>
                </a:solidFill>
              </a:rPr>
              <a:t>制約支配</a:t>
            </a:r>
            <a:r>
              <a:rPr lang="en-US" altLang="ja-JP" b="1" dirty="0">
                <a:solidFill>
                  <a:schemeClr val="accent4"/>
                </a:solidFill>
              </a:rPr>
              <a:t>)</a:t>
            </a:r>
            <a:r>
              <a:rPr lang="ja-JP" altLang="en-US" b="1" dirty="0" smtClean="0">
                <a:solidFill>
                  <a:schemeClr val="accent4"/>
                </a:solidFill>
              </a:rPr>
              <a:t>条件</a:t>
            </a:r>
            <a:r>
              <a:rPr lang="ja-JP" altLang="en-US" dirty="0" smtClean="0">
                <a:solidFill>
                  <a:schemeClr val="accent4"/>
                </a:solidFill>
              </a:rPr>
              <a:t>を定義し，非支配ソートをする</a:t>
            </a:r>
            <a:endParaRPr kumimoji="1" lang="ja-JP" altLang="en-US" dirty="0">
              <a:solidFill>
                <a:schemeClr val="accent4"/>
              </a:solidFill>
            </a:endParaRPr>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20</a:t>
            </a:fld>
            <a:endParaRPr kumimoji="1" lang="ja-JP" altLang="en-US"/>
          </a:p>
        </p:txBody>
      </p:sp>
    </p:spTree>
    <p:extLst>
      <p:ext uri="{BB962C8B-B14F-4D97-AF65-F5344CB8AC3E}">
        <p14:creationId xmlns:p14="http://schemas.microsoft.com/office/powerpoint/2010/main" val="1548610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7.5 Constrained Tournament Method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lnSpc>
                    <a:spcPct val="100000"/>
                  </a:lnSpc>
                  <a:buNone/>
                </a:pPr>
                <a:r>
                  <a:rPr lang="en-US" altLang="ja-JP" b="1" u="sng" dirty="0" smtClean="0">
                    <a:solidFill>
                      <a:schemeClr val="accent4"/>
                    </a:solidFill>
                  </a:rPr>
                  <a:t>constrain-domination(</a:t>
                </a:r>
                <a:r>
                  <a:rPr lang="ja-JP" altLang="en-US" b="1" u="sng" dirty="0">
                    <a:solidFill>
                      <a:schemeClr val="accent4"/>
                    </a:solidFill>
                  </a:rPr>
                  <a:t>制約支配</a:t>
                </a:r>
                <a:r>
                  <a:rPr lang="en-US" altLang="ja-JP" b="1" u="sng" dirty="0">
                    <a:solidFill>
                      <a:schemeClr val="accent4"/>
                    </a:solidFill>
                  </a:rPr>
                  <a:t>)</a:t>
                </a:r>
                <a:r>
                  <a:rPr lang="ja-JP" altLang="en-US" b="1" u="sng" dirty="0" smtClean="0">
                    <a:solidFill>
                      <a:schemeClr val="accent4"/>
                    </a:solidFill>
                  </a:rPr>
                  <a:t>条件の定義</a:t>
                </a:r>
                <a:endParaRPr lang="en-US" altLang="ja-JP" b="1" u="sng" dirty="0" smtClean="0">
                  <a:solidFill>
                    <a:schemeClr val="accent4"/>
                  </a:solidFill>
                </a:endParaRPr>
              </a:p>
              <a:p>
                <a:pPr marL="0" indent="0">
                  <a:lnSpc>
                    <a:spcPct val="100000"/>
                  </a:lnSpc>
                  <a:buNone/>
                </a:pPr>
                <a:r>
                  <a:rPr lang="ja-JP" altLang="en-US" dirty="0"/>
                  <a:t>以下のどれかを満たすとき，解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が解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smtClean="0">
                            <a:latin typeface="Cambria Math" panose="02040503050406030204" pitchFamily="18" charset="0"/>
                          </a:rPr>
                          <m:t>𝑗</m:t>
                        </m:r>
                      </m:sup>
                    </m:sSup>
                  </m:oMath>
                </a14:m>
                <a:r>
                  <a:rPr lang="ja-JP" altLang="en-US" dirty="0"/>
                  <a:t>を制約支配している</a:t>
                </a:r>
                <a:r>
                  <a:rPr lang="en-US" altLang="ja-JP" dirty="0"/>
                  <a:t>(</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m:t>
                        </m:r>
                      </m:e>
                      <m:sub>
                        <m:r>
                          <a:rPr lang="en-US" altLang="ja-JP" b="0" i="1" dirty="0" smtClean="0">
                            <a:latin typeface="Cambria Math" panose="02040503050406030204" pitchFamily="18" charset="0"/>
                          </a:rPr>
                          <m:t>𝑐</m:t>
                        </m:r>
                      </m:sub>
                    </m:sSub>
                    <m:r>
                      <a:rPr lang="en-US" altLang="ja-JP" i="1" dirty="0">
                        <a:latin typeface="Cambria Math" panose="02040503050406030204" pitchFamily="18" charset="0"/>
                      </a:rPr>
                      <m:t> </m:t>
                    </m:r>
                    <m:sSup>
                      <m:sSupPr>
                        <m:ctrlPr>
                          <a:rPr lang="en-US" altLang="ja-JP" i="1" dirty="0" smtClean="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en-US" altLang="ja-JP" dirty="0" smtClean="0"/>
                  <a:t>)</a:t>
                </a:r>
                <a:endParaRPr lang="en-US" altLang="ja-JP" dirty="0"/>
              </a:p>
              <a:p>
                <a:pPr marL="457200" indent="-457200">
                  <a:lnSpc>
                    <a:spcPct val="100000"/>
                  </a:lnSpc>
                  <a:buFont typeface="+mj-lt"/>
                  <a:buAutoNum type="arabicPeriod"/>
                </a:pPr>
                <a:r>
                  <a:rPr lang="ja-JP" altLang="en-US" dirty="0" smtClean="0"/>
                  <a:t>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が実行可能で，解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が実行</a:t>
                </a:r>
                <a:r>
                  <a:rPr lang="ja-JP" altLang="en-US" dirty="0" smtClean="0"/>
                  <a:t>不可能</a:t>
                </a:r>
                <a:endParaRPr lang="en-US" altLang="ja-JP" dirty="0" smtClean="0"/>
              </a:p>
              <a:p>
                <a:pPr marL="457200" indent="-457200">
                  <a:lnSpc>
                    <a:spcPct val="100000"/>
                  </a:lnSpc>
                  <a:buFont typeface="+mj-lt"/>
                  <a:buAutoNum type="arabicPeriod"/>
                </a:pPr>
                <a:r>
                  <a:rPr lang="ja-JP" altLang="en-US" dirty="0" smtClean="0"/>
                  <a:t>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と解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が両方とも実行不可能で，しかし解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の制約違反</a:t>
                </a:r>
                <a:r>
                  <a:rPr lang="ja-JP" altLang="en-US" dirty="0" smtClean="0"/>
                  <a:t>が</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smtClean="0"/>
                  <a:t>より</a:t>
                </a:r>
                <a:r>
                  <a:rPr lang="ja-JP" altLang="en-US" dirty="0"/>
                  <a:t>小さい</a:t>
                </a:r>
              </a:p>
              <a:p>
                <a:pPr marL="457200" indent="-457200">
                  <a:lnSpc>
                    <a:spcPct val="100000"/>
                  </a:lnSpc>
                  <a:buFont typeface="+mj-lt"/>
                  <a:buAutoNum type="arabicPeriod"/>
                </a:pPr>
                <a:r>
                  <a:rPr lang="ja-JP" altLang="en-US" dirty="0" smtClean="0"/>
                  <a:t>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と解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が実行可能で，解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が解</a:t>
                </a:r>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を支配して</a:t>
                </a:r>
                <a:r>
                  <a:rPr lang="ja-JP" altLang="en-US" dirty="0" smtClean="0"/>
                  <a:t>いる</a:t>
                </a:r>
                <a:endParaRPr lang="en-US" altLang="ja-JP" dirty="0" smtClean="0"/>
              </a:p>
              <a:p>
                <a:pPr marL="457200" indent="-457200">
                  <a:lnSpc>
                    <a:spcPct val="100000"/>
                  </a:lnSpc>
                  <a:buFont typeface="+mj-lt"/>
                  <a:buAutoNum type="arabicPeriod"/>
                </a:pPr>
                <a:endParaRPr kumimoji="1" lang="en-US" altLang="ja-JP" dirty="0"/>
              </a:p>
              <a:p>
                <a:pPr marL="0" indent="0">
                  <a:lnSpc>
                    <a:spcPct val="100000"/>
                  </a:lnSpc>
                  <a:buNone/>
                </a:pPr>
                <a:r>
                  <a:rPr kumimoji="1" lang="ja-JP" altLang="en-US" sz="2000" dirty="0" smtClean="0"/>
                  <a:t>制約支配を使って，</a:t>
                </a:r>
                <a:r>
                  <a:rPr kumimoji="1" lang="en-US" altLang="ja-JP" sz="2000" dirty="0" smtClean="0"/>
                  <a:t>2.4.6</a:t>
                </a:r>
                <a:r>
                  <a:rPr kumimoji="1" lang="ja-JP" altLang="en-US" sz="2000" dirty="0" smtClean="0"/>
                  <a:t>節で説明したのと同じ非支配分類手順を使うことができる</a:t>
                </a:r>
                <a:endParaRPr kumimoji="1" lang="en-US" altLang="ja-JP" sz="2000" dirty="0" smtClean="0"/>
              </a:p>
              <a:p>
                <a:pPr marL="0" indent="0" algn="r">
                  <a:lnSpc>
                    <a:spcPct val="100000"/>
                  </a:lnSpc>
                  <a:buNone/>
                </a:pPr>
                <a:r>
                  <a:rPr kumimoji="1" lang="en-US" altLang="ja-JP" sz="2000" dirty="0" smtClean="0"/>
                  <a:t>(</a:t>
                </a:r>
                <a:r>
                  <a:rPr kumimoji="1" lang="ja-JP" altLang="en-US" sz="2000" dirty="0" smtClean="0"/>
                  <a:t>変更するのは支配の定義だけ</a:t>
                </a:r>
                <a:r>
                  <a:rPr kumimoji="1" lang="en-US" altLang="ja-JP" sz="2000" dirty="0" smtClean="0"/>
                  <a:t>)</a:t>
                </a:r>
              </a:p>
              <a:p>
                <a:pPr marL="0" indent="0">
                  <a:lnSpc>
                    <a:spcPct val="100000"/>
                  </a:lnSpc>
                  <a:buNone/>
                </a:pPr>
                <a:endParaRPr kumimoji="1" lang="ja-JP" altLang="en-US" sz="20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100" t="-1122" r="-68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21</a:t>
            </a:fld>
            <a:endParaRPr kumimoji="1" lang="ja-JP" altLang="en-US"/>
          </a:p>
        </p:txBody>
      </p:sp>
    </p:spTree>
    <p:extLst>
      <p:ext uri="{BB962C8B-B14F-4D97-AF65-F5344CB8AC3E}">
        <p14:creationId xmlns:p14="http://schemas.microsoft.com/office/powerpoint/2010/main" val="186645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a:lnSpc>
                    <a:spcPct val="150000"/>
                  </a:lnSpc>
                </a:pPr>
                <a:r>
                  <a:rPr lang="ja-JP" altLang="en-US" dirty="0"/>
                  <a:t>制約支配</a:t>
                </a:r>
                <a:r>
                  <a:rPr lang="ja-JP" altLang="en-US" dirty="0" smtClean="0"/>
                  <a:t>に</a:t>
                </a:r>
                <a:r>
                  <a:rPr lang="ja-JP" altLang="en-US" dirty="0"/>
                  <a:t>よって</a:t>
                </a:r>
                <a:r>
                  <a:rPr lang="ja-JP" altLang="en-US" dirty="0" smtClean="0"/>
                  <a:t>，</a:t>
                </a:r>
                <a:r>
                  <a:rPr lang="en-US" altLang="ja-JP" dirty="0" smtClean="0"/>
                  <a:t>[(</a:t>
                </a:r>
                <a:r>
                  <a:rPr lang="en-US" altLang="ja-JP" dirty="0"/>
                  <a:t>4,5),(6),(</a:t>
                </a:r>
                <a:r>
                  <a:rPr lang="en-US" altLang="ja-JP" dirty="0">
                    <a:solidFill>
                      <a:srgbClr val="C00000"/>
                    </a:solidFill>
                  </a:rPr>
                  <a:t>2</a:t>
                </a:r>
                <a:r>
                  <a:rPr lang="en-US" altLang="ja-JP" dirty="0"/>
                  <a:t>),(</a:t>
                </a:r>
                <a:r>
                  <a:rPr lang="en-US" altLang="ja-JP" dirty="0">
                    <a:solidFill>
                      <a:srgbClr val="C00000"/>
                    </a:solidFill>
                  </a:rPr>
                  <a:t>1</a:t>
                </a:r>
                <a:r>
                  <a:rPr lang="en-US" altLang="ja-JP" dirty="0"/>
                  <a:t>),(</a:t>
                </a:r>
                <a:r>
                  <a:rPr lang="en-US" altLang="ja-JP" dirty="0">
                    <a:solidFill>
                      <a:srgbClr val="C00000"/>
                    </a:solidFill>
                  </a:rPr>
                  <a:t>3</a:t>
                </a:r>
                <a:r>
                  <a:rPr lang="en-US" altLang="ja-JP" dirty="0" smtClean="0"/>
                  <a:t>)]</a:t>
                </a:r>
                <a:r>
                  <a:rPr lang="ja-JP" altLang="en-US" dirty="0" smtClean="0"/>
                  <a:t>に分類できる</a:t>
                </a:r>
                <a:endParaRPr lang="en-US" altLang="ja-JP" dirty="0" smtClean="0"/>
              </a:p>
              <a:p>
                <a:pPr lvl="1">
                  <a:lnSpc>
                    <a:spcPct val="150000"/>
                  </a:lnSpc>
                </a:pPr>
                <a:r>
                  <a:rPr lang="ja-JP" altLang="en-US" dirty="0"/>
                  <a:t>もし制約が無かったら</a:t>
                </a:r>
                <a:r>
                  <a:rPr lang="en-US" altLang="ja-JP" dirty="0"/>
                  <a:t>[(</a:t>
                </a:r>
                <a:r>
                  <a:rPr lang="en-US" altLang="ja-JP" dirty="0">
                    <a:solidFill>
                      <a:srgbClr val="C00000"/>
                    </a:solidFill>
                  </a:rPr>
                  <a:t>3</a:t>
                </a:r>
                <a:r>
                  <a:rPr lang="en-US" altLang="ja-JP" dirty="0"/>
                  <a:t>,</a:t>
                </a:r>
                <a:r>
                  <a:rPr lang="en-US" altLang="ja-JP" dirty="0">
                    <a:solidFill>
                      <a:srgbClr val="C00000"/>
                    </a:solidFill>
                  </a:rPr>
                  <a:t>1</a:t>
                </a:r>
                <a:r>
                  <a:rPr lang="en-US" altLang="ja-JP" dirty="0"/>
                  <a:t>,5),(</a:t>
                </a:r>
                <a:r>
                  <a:rPr lang="en-US" altLang="ja-JP" dirty="0">
                    <a:solidFill>
                      <a:srgbClr val="C00000"/>
                    </a:solidFill>
                  </a:rPr>
                  <a:t>2</a:t>
                </a:r>
                <a:r>
                  <a:rPr lang="en-US" altLang="ja-JP" dirty="0"/>
                  <a:t>,4,6</a:t>
                </a:r>
                <a:r>
                  <a:rPr lang="en-US" altLang="ja-JP" dirty="0" smtClean="0"/>
                  <a:t>)]</a:t>
                </a:r>
              </a:p>
              <a:p>
                <a:pPr lvl="1">
                  <a:lnSpc>
                    <a:spcPct val="150000"/>
                  </a:lnSpc>
                </a:pPr>
                <a:r>
                  <a:rPr lang="ja-JP" altLang="en-US" dirty="0"/>
                  <a:t>実行不可能解</a:t>
                </a:r>
                <a:r>
                  <a:rPr lang="ja-JP" altLang="en-US" dirty="0" smtClean="0"/>
                  <a:t>はそれぞれ</a:t>
                </a:r>
                <a:r>
                  <a:rPr lang="ja-JP" altLang="en-US" dirty="0"/>
                  <a:t>違うフロントに</a:t>
                </a:r>
                <a:r>
                  <a:rPr lang="ja-JP" altLang="en-US" dirty="0" smtClean="0"/>
                  <a:t>属する</a:t>
                </a:r>
                <a:endParaRPr lang="en-US" altLang="ja-JP" dirty="0" smtClean="0"/>
              </a:p>
              <a:p>
                <a:pPr lvl="2">
                  <a:lnSpc>
                    <a:spcPct val="150000"/>
                  </a:lnSpc>
                </a:pPr>
                <a14:m>
                  <m:oMath xmlns:m="http://schemas.openxmlformats.org/officeDocument/2006/math">
                    <m:r>
                      <m:rPr>
                        <m:sty m:val="p"/>
                      </m:rPr>
                      <a:rPr kumimoji="1" lang="en-US" altLang="ja-JP" dirty="0">
                        <a:latin typeface="Cambria Math" panose="02040503050406030204" pitchFamily="18" charset="0"/>
                      </a:rPr>
                      <m:t>Ω</m:t>
                    </m:r>
                  </m:oMath>
                </a14:m>
                <a:r>
                  <a:rPr kumimoji="1" lang="ja-JP" altLang="en-US" dirty="0" smtClean="0"/>
                  <a:t>が等しい時だけ同フロントに</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94"/>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7.5 Constrained Tournament Method</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22</a:t>
            </a:fld>
            <a:endParaRPr kumimoji="1" lang="ja-JP" altLang="en-US"/>
          </a:p>
        </p:txBody>
      </p:sp>
      <p:pic>
        <p:nvPicPr>
          <p:cNvPr id="5" name="図 4"/>
          <p:cNvPicPr>
            <a:picLocks noChangeAspect="1"/>
          </p:cNvPicPr>
          <p:nvPr/>
        </p:nvPicPr>
        <p:blipFill rotWithShape="1">
          <a:blip r:embed="rId3"/>
          <a:srcRect l="4526" r="42127"/>
          <a:stretch/>
        </p:blipFill>
        <p:spPr>
          <a:xfrm rot="120000">
            <a:off x="5878374" y="2851895"/>
            <a:ext cx="2858336" cy="2102115"/>
          </a:xfrm>
          <a:prstGeom prst="rect">
            <a:avLst/>
          </a:prstGeom>
        </p:spPr>
      </p:pic>
      <p:sp>
        <p:nvSpPr>
          <p:cNvPr id="6" name="四角形吹き出し 5"/>
          <p:cNvSpPr/>
          <p:nvPr/>
        </p:nvSpPr>
        <p:spPr>
          <a:xfrm>
            <a:off x="5625574" y="1412511"/>
            <a:ext cx="3096126" cy="409074"/>
          </a:xfrm>
          <a:prstGeom prst="wedgeRectCallout">
            <a:avLst>
              <a:gd name="adj1" fmla="val -59952"/>
              <a:gd name="adj2" fmla="val -5318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実行不可能解が悪いフロントに</a:t>
            </a:r>
            <a:endParaRPr kumimoji="1" lang="ja-JP" altLang="en-US" dirty="0">
              <a:solidFill>
                <a:schemeClr val="tx1"/>
              </a:solidFill>
            </a:endParaRPr>
          </a:p>
        </p:txBody>
      </p:sp>
    </p:spTree>
    <p:extLst>
      <p:ext uri="{BB962C8B-B14F-4D97-AF65-F5344CB8AC3E}">
        <p14:creationId xmlns:p14="http://schemas.microsoft.com/office/powerpoint/2010/main" val="382184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1800" dirty="0"/>
              <a:t>7.5 Constrained Tournament Method - Constrained Tournament Selection Operator</a:t>
            </a:r>
            <a:endParaRPr kumimoji="1" lang="ja-JP" altLang="en-US" sz="1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lang="ja-JP" altLang="en-US" b="1" u="sng" dirty="0">
                    <a:solidFill>
                      <a:schemeClr val="accent4"/>
                    </a:solidFill>
                  </a:rPr>
                  <a:t>制約</a:t>
                </a:r>
                <a:r>
                  <a:rPr lang="ja-JP" altLang="en-US" b="1" u="sng" dirty="0" smtClean="0">
                    <a:solidFill>
                      <a:schemeClr val="accent4"/>
                    </a:solidFill>
                  </a:rPr>
                  <a:t>トーナメント選択の</a:t>
                </a:r>
                <a:r>
                  <a:rPr kumimoji="1" lang="ja-JP" altLang="en-US" b="1" u="sng" dirty="0" smtClean="0">
                    <a:solidFill>
                      <a:schemeClr val="accent4"/>
                    </a:solidFill>
                  </a:rPr>
                  <a:t>定義</a:t>
                </a:r>
                <a:endParaRPr kumimoji="1" lang="en-US" altLang="ja-JP" b="1" u="sng" dirty="0" smtClean="0">
                  <a:solidFill>
                    <a:schemeClr val="accent4"/>
                  </a:solidFill>
                </a:endParaRPr>
              </a:p>
              <a:p>
                <a:pPr marL="0" indent="0">
                  <a:buNone/>
                </a:pPr>
                <a:r>
                  <a:rPr lang="en-US" altLang="ja-JP" dirty="0"/>
                  <a:t>2</a:t>
                </a:r>
                <a:r>
                  <a:rPr lang="ja-JP" altLang="en-US" dirty="0" err="1"/>
                  <a:t>つの</a:t>
                </a:r>
                <a:r>
                  <a:rPr lang="ja-JP" altLang="en-US" dirty="0"/>
                  <a:t>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r>
                      <a:rPr lang="en-US" altLang="ja-JP" i="1" dirty="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について，以下の条件のどれかを満たす時，解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を選択</a:t>
                </a:r>
                <a:r>
                  <a:rPr lang="ja-JP" altLang="en-US" dirty="0" smtClean="0"/>
                  <a:t>する</a:t>
                </a:r>
                <a:endParaRPr lang="en-US" altLang="ja-JP" dirty="0" smtClean="0"/>
              </a:p>
              <a:p>
                <a:pPr marL="457200" indent="-457200">
                  <a:buFont typeface="+mj-lt"/>
                  <a:buAutoNum type="arabicPeriod"/>
                </a:pPr>
                <a:r>
                  <a:rPr lang="ja-JP" altLang="en-US" dirty="0" smtClean="0"/>
                  <a:t>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がより良い非制約支配集合に</a:t>
                </a:r>
                <a:r>
                  <a:rPr lang="ja-JP" altLang="en-US" dirty="0" smtClean="0"/>
                  <a:t>属する</a:t>
                </a:r>
                <a:endParaRPr lang="ja-JP" altLang="en-US" dirty="0"/>
              </a:p>
              <a:p>
                <a:pPr marL="457200" indent="-457200">
                  <a:buFont typeface="+mj-lt"/>
                  <a:buAutoNum type="arabicPeriod"/>
                </a:pPr>
                <a:r>
                  <a:rPr lang="ja-JP" altLang="en-US" dirty="0"/>
                  <a:t>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と解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a:latin typeface="Cambria Math" panose="02040503050406030204" pitchFamily="18" charset="0"/>
                          </a:rPr>
                          <m:t>𝑗</m:t>
                        </m:r>
                      </m:sup>
                    </m:sSup>
                  </m:oMath>
                </a14:m>
                <a:r>
                  <a:rPr lang="ja-JP" altLang="en-US" dirty="0"/>
                  <a:t>が同じ非制約支配集合に属し，解</a:t>
                </a:r>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1" dirty="0" err="1">
                            <a:latin typeface="Cambria Math" panose="02040503050406030204" pitchFamily="18" charset="0"/>
                          </a:rPr>
                          <m:t>𝑖</m:t>
                        </m:r>
                      </m:sup>
                    </m:sSup>
                  </m:oMath>
                </a14:m>
                <a:r>
                  <a:rPr lang="ja-JP" altLang="en-US" dirty="0"/>
                  <a:t>が</a:t>
                </a:r>
                <a:r>
                  <a:rPr lang="ja-JP" altLang="en-US" b="1" dirty="0"/>
                  <a:t>ニッチ距離</a:t>
                </a:r>
                <a:r>
                  <a:rPr lang="en-US" altLang="ja-JP" b="1" dirty="0"/>
                  <a:t>(niche-distance)</a:t>
                </a:r>
                <a:r>
                  <a:rPr lang="ja-JP" altLang="en-US" dirty="0"/>
                  <a:t>によってより混雑していない領域に</a:t>
                </a:r>
                <a:r>
                  <a:rPr lang="ja-JP" altLang="en-US" dirty="0" smtClean="0"/>
                  <a:t>ある</a:t>
                </a:r>
                <a:endParaRPr lang="en-US" altLang="ja-JP" dirty="0" smtClean="0"/>
              </a:p>
              <a:p>
                <a:pPr marL="457200" indent="-457200">
                  <a:buFont typeface="+mj-lt"/>
                  <a:buAutoNum type="arabicPeriod"/>
                </a:pPr>
                <a:endParaRPr lang="ja-JP" altLang="en-US" dirty="0"/>
              </a:p>
              <a:p>
                <a:pPr marL="0" indent="0">
                  <a:buNone/>
                </a:pPr>
                <a:r>
                  <a:rPr kumimoji="1" lang="en-US" altLang="ja-JP" dirty="0" smtClean="0"/>
                  <a:t>	</a:t>
                </a:r>
                <a:r>
                  <a:rPr lang="ja-JP" altLang="en-US" b="1" dirty="0"/>
                  <a:t>ニッチ距離</a:t>
                </a:r>
                <a:r>
                  <a:rPr lang="en-US" altLang="ja-JP" b="1" dirty="0"/>
                  <a:t>(</a:t>
                </a:r>
                <a:r>
                  <a:rPr lang="en-US" altLang="ja-JP" b="1" dirty="0" smtClean="0"/>
                  <a:t>niche-distance)</a:t>
                </a:r>
              </a:p>
              <a:p>
                <a:pPr marL="0" indent="0">
                  <a:buNone/>
                </a:pPr>
                <a:r>
                  <a:rPr kumimoji="1" lang="en-US" altLang="ja-JP" b="1" dirty="0"/>
                  <a:t>	</a:t>
                </a:r>
                <a:r>
                  <a:rPr lang="en-US" altLang="ja-JP" b="1" dirty="0"/>
                  <a:t>	</a:t>
                </a:r>
                <a:r>
                  <a:rPr lang="en-US" altLang="ja-JP" dirty="0"/>
                  <a:t>Niche count </a:t>
                </a:r>
                <a:r>
                  <a:rPr lang="en-US" altLang="ja-JP" dirty="0" smtClean="0"/>
                  <a:t>metric</a:t>
                </a:r>
              </a:p>
              <a:p>
                <a:pPr marL="0" indent="0">
                  <a:buNone/>
                </a:pPr>
                <a:r>
                  <a:rPr kumimoji="1" lang="en-US" altLang="ja-JP" dirty="0"/>
                  <a:t>	</a:t>
                </a:r>
                <a:r>
                  <a:rPr lang="en-US" altLang="ja-JP" dirty="0"/>
                  <a:t>	Head count </a:t>
                </a:r>
                <a:r>
                  <a:rPr lang="en-US" altLang="ja-JP" dirty="0" smtClean="0"/>
                  <a:t>metric</a:t>
                </a:r>
              </a:p>
              <a:p>
                <a:pPr marL="0" indent="0">
                  <a:buNone/>
                </a:pPr>
                <a:r>
                  <a:rPr lang="en-US" altLang="ja-JP" dirty="0" smtClean="0"/>
                  <a:t>		Crowding </a:t>
                </a:r>
                <a:r>
                  <a:rPr lang="en-US" altLang="ja-JP" dirty="0"/>
                  <a:t>distance </a:t>
                </a:r>
                <a:r>
                  <a:rPr lang="en-US" altLang="ja-JP" dirty="0" smtClean="0"/>
                  <a:t>metric</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100" t="-1735" r="-82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23</a:t>
            </a:fld>
            <a:endParaRPr kumimoji="1" lang="ja-JP" altLang="en-US"/>
          </a:p>
        </p:txBody>
      </p:sp>
      <p:sp>
        <p:nvSpPr>
          <p:cNvPr id="5" name="四角形吹き出し 4"/>
          <p:cNvSpPr/>
          <p:nvPr/>
        </p:nvSpPr>
        <p:spPr>
          <a:xfrm>
            <a:off x="6115519" y="2045368"/>
            <a:ext cx="2173706" cy="352927"/>
          </a:xfrm>
          <a:prstGeom prst="wedgeRectCallout">
            <a:avLst>
              <a:gd name="adj1" fmla="val -65099"/>
              <a:gd name="adj2" fmla="val 1028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さっき</a:t>
            </a:r>
            <a:r>
              <a:rPr lang="ja-JP" altLang="en-US" dirty="0" smtClean="0">
                <a:solidFill>
                  <a:schemeClr val="tx1"/>
                </a:solidFill>
              </a:rPr>
              <a:t>のフロント分類</a:t>
            </a:r>
            <a:endParaRPr kumimoji="1" lang="ja-JP" altLang="en-US" dirty="0">
              <a:solidFill>
                <a:schemeClr val="tx1"/>
              </a:solidFill>
            </a:endParaRPr>
          </a:p>
        </p:txBody>
      </p:sp>
      <p:sp>
        <p:nvSpPr>
          <p:cNvPr id="6" name="右中かっこ 5"/>
          <p:cNvSpPr/>
          <p:nvPr/>
        </p:nvSpPr>
        <p:spPr>
          <a:xfrm>
            <a:off x="5406190" y="4339390"/>
            <a:ext cx="312821" cy="109086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5839327" y="4700155"/>
            <a:ext cx="2286000" cy="369332"/>
          </a:xfrm>
          <a:prstGeom prst="rect">
            <a:avLst/>
          </a:prstGeom>
          <a:noFill/>
        </p:spPr>
        <p:txBody>
          <a:bodyPr wrap="square" rtlCol="0">
            <a:spAutoFit/>
          </a:bodyPr>
          <a:lstStyle/>
          <a:p>
            <a:r>
              <a:rPr lang="ja-JP" altLang="en-US" dirty="0"/>
              <a:t>どれ</a:t>
            </a:r>
            <a:r>
              <a:rPr lang="ja-JP" altLang="en-US" dirty="0" smtClean="0"/>
              <a:t>かを使う</a:t>
            </a:r>
            <a:endParaRPr kumimoji="1" lang="ja-JP" altLang="en-US" dirty="0"/>
          </a:p>
        </p:txBody>
      </p:sp>
    </p:spTree>
    <p:extLst>
      <p:ext uri="{BB962C8B-B14F-4D97-AF65-F5344CB8AC3E}">
        <p14:creationId xmlns:p14="http://schemas.microsoft.com/office/powerpoint/2010/main" val="146083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1800" dirty="0">
                <a:solidFill>
                  <a:prstClr val="black">
                    <a:lumMod val="85000"/>
                    <a:lumOff val="15000"/>
                  </a:prstClr>
                </a:solidFill>
              </a:rPr>
              <a:t>7.5 Constrained Tournament Method - Constrained Tournament Selection Operator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pPr marL="0" indent="0">
                  <a:buNone/>
                </a:pPr>
                <a:r>
                  <a:rPr lang="en-US" altLang="ja-JP" b="1" u="sng" dirty="0" smtClean="0"/>
                  <a:t>Niche count metric</a:t>
                </a:r>
              </a:p>
              <a:p>
                <a:pPr lvl="1"/>
                <a:r>
                  <a:rPr lang="en-US" altLang="ja-JP" dirty="0" smtClean="0"/>
                  <a:t>7.4</a:t>
                </a:r>
                <a:r>
                  <a:rPr lang="ja-JP" altLang="en-US" dirty="0" smtClean="0"/>
                  <a:t>で使ってたやつ</a:t>
                </a:r>
                <a:endParaRPr lang="en-US" altLang="ja-JP" dirty="0" smtClean="0"/>
              </a:p>
              <a:p>
                <a:pPr lvl="1"/>
                <a:r>
                  <a:rPr lang="ja-JP" altLang="en-US" dirty="0" smtClean="0"/>
                  <a:t>ニッチカウントを</a:t>
                </a:r>
                <a:r>
                  <a:rPr lang="ja-JP" altLang="en-US" dirty="0" smtClean="0">
                    <a:solidFill>
                      <a:schemeClr val="accent4"/>
                    </a:solidFill>
                  </a:rPr>
                  <a:t>非制約</a:t>
                </a:r>
                <a:r>
                  <a:rPr lang="ja-JP" altLang="en-US" dirty="0">
                    <a:solidFill>
                      <a:schemeClr val="accent4"/>
                    </a:solidFill>
                  </a:rPr>
                  <a:t>支配集合</a:t>
                </a:r>
                <a:r>
                  <a:rPr lang="ja-JP" altLang="en-US" dirty="0"/>
                  <a:t>において</a:t>
                </a:r>
                <a:r>
                  <a:rPr lang="en-US" altLang="ja-JP" dirty="0"/>
                  <a:t>sharing</a:t>
                </a:r>
                <a:r>
                  <a:rPr lang="ja-JP" altLang="en-US" dirty="0"/>
                  <a:t>関数を使って</a:t>
                </a:r>
                <a:r>
                  <a:rPr lang="ja-JP" altLang="en-US" dirty="0" smtClean="0"/>
                  <a:t>計算</a:t>
                </a:r>
                <a:endParaRPr lang="en-US" altLang="ja-JP" dirty="0" smtClean="0"/>
              </a:p>
              <a:p>
                <a:pPr lvl="1"/>
                <a:r>
                  <a:rPr lang="ja-JP" altLang="en-US" dirty="0" smtClean="0"/>
                  <a:t>小さい方が勝ち</a:t>
                </a:r>
                <a:endParaRPr lang="en-US" altLang="ja-JP" dirty="0" smtClean="0"/>
              </a:p>
              <a:p>
                <a:pPr lvl="1"/>
                <a:r>
                  <a:rPr lang="ja-JP" altLang="en-US" dirty="0"/>
                  <a:t>パラメータ</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smtClean="0">
                            <a:latin typeface="Cambria Math" panose="02040503050406030204" pitchFamily="18" charset="0"/>
                          </a:rPr>
                          <m:t>𝜎</m:t>
                        </m:r>
                      </m:e>
                      <m:sub>
                        <m:r>
                          <m:rPr>
                            <m:sty m:val="p"/>
                          </m:rPr>
                          <a:rPr lang="en-US" altLang="ja-JP" i="0" dirty="0" smtClean="0">
                            <a:latin typeface="Cambria Math" panose="02040503050406030204" pitchFamily="18" charset="0"/>
                          </a:rPr>
                          <m:t>share</m:t>
                        </m:r>
                      </m:sub>
                    </m:sSub>
                  </m:oMath>
                </a14:m>
                <a:r>
                  <a:rPr lang="ja-JP" altLang="en-US" dirty="0" smtClean="0"/>
                  <a:t>が必要</a:t>
                </a:r>
                <a:endParaRPr lang="en-US" altLang="ja-JP" dirty="0" smtClean="0"/>
              </a:p>
              <a:p>
                <a:pPr lvl="1"/>
                <a14:m>
                  <m:oMath xmlns:m="http://schemas.openxmlformats.org/officeDocument/2006/math">
                    <m:r>
                      <a:rPr lang="en-US" altLang="ja-JP" b="1" i="1" dirty="0" smtClean="0">
                        <a:latin typeface="Cambria Math" panose="02040503050406030204" pitchFamily="18" charset="0"/>
                      </a:rPr>
                      <m:t>𝑶</m:t>
                    </m:r>
                    <m:r>
                      <a:rPr lang="en-US" altLang="ja-JP"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i="1" dirty="0" smtClean="0">
                            <a:latin typeface="Cambria Math" panose="02040503050406030204" pitchFamily="18" charset="0"/>
                          </a:rPr>
                          <m:t>𝑁</m:t>
                        </m:r>
                      </m:e>
                      <m:sub>
                        <m:r>
                          <a:rPr lang="en-US" altLang="ja-JP" i="1" dirty="0" smtClean="0">
                            <a:latin typeface="Cambria Math" panose="02040503050406030204" pitchFamily="18" charset="0"/>
                          </a:rPr>
                          <m:t>𝑝</m:t>
                        </m:r>
                      </m:sub>
                    </m:sSub>
                    <m:r>
                      <a:rPr lang="en-US" altLang="ja-JP" i="1" dirty="0">
                        <a:latin typeface="Cambria Math" panose="02040503050406030204" pitchFamily="18" charset="0"/>
                      </a:rPr>
                      <m:t>)</m:t>
                    </m:r>
                  </m:oMath>
                </a14:m>
                <a:r>
                  <a:rPr lang="ja-JP" altLang="en-US" dirty="0"/>
                  <a:t>の計算が</a:t>
                </a:r>
                <a:r>
                  <a:rPr lang="ja-JP" altLang="en-US" dirty="0" smtClean="0"/>
                  <a:t>必要</a:t>
                </a:r>
                <a:endParaRPr lang="en-US" altLang="ja-JP" dirty="0" smtClean="0"/>
              </a:p>
              <a:p>
                <a:endParaRPr lang="en-US" altLang="ja-JP" sz="300" dirty="0" smtClean="0"/>
              </a:p>
              <a:p>
                <a:pPr marL="0" indent="0">
                  <a:buNone/>
                </a:pPr>
                <a:r>
                  <a:rPr lang="en-US" altLang="ja-JP" b="1" u="sng" dirty="0"/>
                  <a:t>Head count metric</a:t>
                </a:r>
              </a:p>
              <a:p>
                <a:pPr lvl="1"/>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𝜎</m:t>
                        </m:r>
                      </m:e>
                      <m:sub>
                        <m:r>
                          <m:rPr>
                            <m:sty m:val="p"/>
                          </m:rPr>
                          <a:rPr lang="en-US" altLang="ja-JP" dirty="0">
                            <a:latin typeface="Cambria Math" panose="02040503050406030204" pitchFamily="18" charset="0"/>
                          </a:rPr>
                          <m:t>share</m:t>
                        </m:r>
                      </m:sub>
                    </m:sSub>
                  </m:oMath>
                </a14:m>
                <a:r>
                  <a:rPr kumimoji="1" lang="ja-JP" altLang="en-US" dirty="0" smtClean="0"/>
                  <a:t>近傍の解の数</a:t>
                </a:r>
                <a:endParaRPr kumimoji="1" lang="en-US" altLang="ja-JP" dirty="0" smtClean="0"/>
              </a:p>
              <a:p>
                <a:pPr lvl="1"/>
                <a:r>
                  <a:rPr lang="ja-JP" altLang="en-US" dirty="0" smtClean="0"/>
                  <a:t>小さい方が勝ち</a:t>
                </a:r>
                <a:endParaRPr lang="en-US" altLang="ja-JP" dirty="0"/>
              </a:p>
              <a:p>
                <a:pPr lvl="1"/>
                <a:r>
                  <a:rPr lang="ja-JP" altLang="en-US" dirty="0"/>
                  <a:t>パラメータ</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𝜎</m:t>
                        </m:r>
                      </m:e>
                      <m:sub>
                        <m:r>
                          <m:rPr>
                            <m:sty m:val="p"/>
                          </m:rPr>
                          <a:rPr lang="en-US" altLang="ja-JP" dirty="0">
                            <a:latin typeface="Cambria Math" panose="02040503050406030204" pitchFamily="18" charset="0"/>
                          </a:rPr>
                          <m:t>share</m:t>
                        </m:r>
                      </m:sub>
                    </m:sSub>
                  </m:oMath>
                </a14:m>
                <a:r>
                  <a:rPr lang="ja-JP" altLang="en-US" dirty="0"/>
                  <a:t>が必要</a:t>
                </a:r>
                <a:endParaRPr lang="en-US" altLang="ja-JP" dirty="0"/>
              </a:p>
              <a:p>
                <a:pPr lvl="1"/>
                <a14:m>
                  <m:oMath xmlns:m="http://schemas.openxmlformats.org/officeDocument/2006/math">
                    <m:r>
                      <a:rPr lang="en-US" altLang="ja-JP" b="1" i="1" dirty="0">
                        <a:latin typeface="Cambria Math" panose="02040503050406030204" pitchFamily="18" charset="0"/>
                      </a:rPr>
                      <m:t>𝑶</m:t>
                    </m:r>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𝑁</m:t>
                        </m:r>
                      </m:e>
                      <m:sub>
                        <m:r>
                          <a:rPr lang="en-US" altLang="ja-JP" i="1" dirty="0">
                            <a:latin typeface="Cambria Math" panose="02040503050406030204" pitchFamily="18" charset="0"/>
                          </a:rPr>
                          <m:t>𝑝</m:t>
                        </m:r>
                      </m:sub>
                    </m:sSub>
                    <m:r>
                      <a:rPr lang="en-US" altLang="ja-JP" i="1" dirty="0">
                        <a:latin typeface="Cambria Math" panose="02040503050406030204" pitchFamily="18" charset="0"/>
                      </a:rPr>
                      <m:t>)</m:t>
                    </m:r>
                  </m:oMath>
                </a14:m>
                <a:r>
                  <a:rPr lang="ja-JP" altLang="en-US" dirty="0"/>
                  <a:t>の計算が</a:t>
                </a:r>
                <a:r>
                  <a:rPr lang="ja-JP" altLang="en-US" dirty="0" smtClean="0"/>
                  <a:t>必要</a:t>
                </a:r>
                <a:endParaRPr lang="en-US" altLang="ja-JP" dirty="0" smtClean="0"/>
              </a:p>
              <a:p>
                <a:pPr lvl="1"/>
                <a:r>
                  <a:rPr kumimoji="1" lang="ja-JP" altLang="en-US" dirty="0" smtClean="0"/>
                  <a:t>引き分けになるかもしれない</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32" t="-1429" r="-61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24</a:t>
            </a:fld>
            <a:endParaRPr kumimoji="1" lang="ja-JP" altLang="en-US"/>
          </a:p>
        </p:txBody>
      </p:sp>
      <p:sp>
        <p:nvSpPr>
          <p:cNvPr id="5" name="四角形吹き出し 4"/>
          <p:cNvSpPr/>
          <p:nvPr/>
        </p:nvSpPr>
        <p:spPr>
          <a:xfrm>
            <a:off x="4945330" y="2013286"/>
            <a:ext cx="2742849" cy="433137"/>
          </a:xfrm>
          <a:prstGeom prst="wedgeRectCallout">
            <a:avLst>
              <a:gd name="adj1" fmla="val -60130"/>
              <a:gd name="adj2" fmla="val -48611"/>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7.4</a:t>
            </a:r>
            <a:r>
              <a:rPr kumimoji="1" lang="ja-JP" altLang="en-US" dirty="0" smtClean="0">
                <a:solidFill>
                  <a:schemeClr val="tx1">
                    <a:lumMod val="65000"/>
                    <a:lumOff val="35000"/>
                  </a:schemeClr>
                </a:solidFill>
              </a:rPr>
              <a:t>では</a:t>
            </a:r>
            <a:r>
              <a:rPr kumimoji="1" lang="en-US" altLang="ja-JP" dirty="0" smtClean="0">
                <a:solidFill>
                  <a:schemeClr val="tx1">
                    <a:lumMod val="65000"/>
                    <a:lumOff val="35000"/>
                  </a:schemeClr>
                </a:solidFill>
              </a:rPr>
              <a:t>population</a:t>
            </a:r>
            <a:r>
              <a:rPr kumimoji="1" lang="ja-JP" altLang="en-US" dirty="0" smtClean="0">
                <a:solidFill>
                  <a:schemeClr val="tx1">
                    <a:lumMod val="65000"/>
                    <a:lumOff val="35000"/>
                  </a:schemeClr>
                </a:solidFill>
              </a:rPr>
              <a:t>全体</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2206976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1800" dirty="0">
                <a:solidFill>
                  <a:prstClr val="black">
                    <a:lumMod val="85000"/>
                    <a:lumOff val="15000"/>
                  </a:prstClr>
                </a:solidFill>
              </a:rPr>
              <a:t>7.5 Constrained Tournament Method - Constrained Tournament Selection Operator</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r>
                  <a:rPr lang="en-US" altLang="ja-JP" b="1" u="sng" dirty="0" smtClean="0"/>
                  <a:t>Crowding distance metric</a:t>
                </a:r>
              </a:p>
              <a:p>
                <a:pPr lvl="1"/>
                <a:r>
                  <a:rPr kumimoji="1" lang="en-US" altLang="ja-JP" dirty="0" smtClean="0"/>
                  <a:t>NSGA-II</a:t>
                </a:r>
                <a:r>
                  <a:rPr kumimoji="1" lang="ja-JP" altLang="en-US" dirty="0" smtClean="0"/>
                  <a:t>で使われている</a:t>
                </a:r>
                <a:endParaRPr kumimoji="1" lang="en-US" altLang="ja-JP" dirty="0" smtClean="0"/>
              </a:p>
              <a:p>
                <a:pPr lvl="1"/>
                <a:r>
                  <a:rPr lang="ja-JP" altLang="en-US" dirty="0"/>
                  <a:t>同じ非制約支配フロントの解を含まない，解の周りの最大の超立方体の周囲の半分を推定</a:t>
                </a:r>
                <a:r>
                  <a:rPr lang="ja-JP" altLang="en-US" dirty="0" smtClean="0"/>
                  <a:t>する</a:t>
                </a:r>
                <a:endParaRPr lang="en-US" altLang="ja-JP" dirty="0"/>
              </a:p>
              <a:p>
                <a:pPr lvl="1"/>
                <a:r>
                  <a:rPr lang="ja-JP" altLang="en-US" dirty="0"/>
                  <a:t>端の解は無限と</a:t>
                </a:r>
                <a:r>
                  <a:rPr lang="ja-JP" altLang="en-US" dirty="0" smtClean="0"/>
                  <a:t>する</a:t>
                </a:r>
                <a:endParaRPr lang="ja-JP" altLang="en-US" dirty="0"/>
              </a:p>
              <a:p>
                <a:pPr lvl="1"/>
                <a:r>
                  <a:rPr lang="ja-JP" altLang="en-US" dirty="0"/>
                  <a:t>大きい値の</a:t>
                </a:r>
                <a:r>
                  <a:rPr lang="ja-JP" altLang="en-US" dirty="0" smtClean="0"/>
                  <a:t>解が勝ち</a:t>
                </a:r>
                <a:endParaRPr lang="en-US" altLang="ja-JP" dirty="0" smtClean="0"/>
              </a:p>
              <a:p>
                <a:pPr lvl="1"/>
                <a14:m>
                  <m:oMath xmlns:m="http://schemas.openxmlformats.org/officeDocument/2006/math">
                    <m:r>
                      <a:rPr lang="en-US" altLang="ja-JP" b="1" i="1" dirty="0" smtClean="0">
                        <a:latin typeface="Cambria Math" panose="02040503050406030204" pitchFamily="18" charset="0"/>
                      </a:rPr>
                      <m:t>𝑶</m:t>
                    </m:r>
                    <m:r>
                      <a:rPr lang="en-US" altLang="ja-JP" i="1" dirty="0" smtClean="0">
                        <a:latin typeface="Cambria Math" panose="02040503050406030204" pitchFamily="18" charset="0"/>
                      </a:rPr>
                      <m:t>(</m:t>
                    </m:r>
                    <m:sSub>
                      <m:sSubPr>
                        <m:ctrlPr>
                          <a:rPr lang="en-US" altLang="ja-JP" i="1" dirty="0" err="1" smtClean="0">
                            <a:latin typeface="Cambria Math" panose="02040503050406030204" pitchFamily="18" charset="0"/>
                          </a:rPr>
                        </m:ctrlPr>
                      </m:sSubPr>
                      <m:e>
                        <m:r>
                          <a:rPr lang="en-US" altLang="ja-JP" i="1" dirty="0" err="1" smtClean="0">
                            <a:latin typeface="Cambria Math" panose="02040503050406030204" pitchFamily="18" charset="0"/>
                          </a:rPr>
                          <m:t>𝑁</m:t>
                        </m:r>
                      </m:e>
                      <m:sub>
                        <m:r>
                          <a:rPr lang="en-US" altLang="ja-JP" i="1" dirty="0" err="1" smtClean="0">
                            <a:latin typeface="Cambria Math" panose="02040503050406030204" pitchFamily="18" charset="0"/>
                          </a:rPr>
                          <m:t>𝑝</m:t>
                        </m:r>
                      </m:sub>
                    </m:sSub>
                    <m:func>
                      <m:funcPr>
                        <m:ctrlPr>
                          <a:rPr lang="en-US" altLang="ja-JP" b="0" i="1" dirty="0" smtClean="0">
                            <a:latin typeface="Cambria Math" panose="02040503050406030204" pitchFamily="18" charset="0"/>
                          </a:rPr>
                        </m:ctrlPr>
                      </m:funcPr>
                      <m:fName>
                        <m:r>
                          <m:rPr>
                            <m:sty m:val="p"/>
                          </m:rPr>
                          <a:rPr lang="en-US" altLang="ja-JP" i="0" dirty="0" err="1" smtClean="0">
                            <a:latin typeface="Cambria Math" panose="02040503050406030204" pitchFamily="18" charset="0"/>
                          </a:rPr>
                          <m:t>log</m:t>
                        </m:r>
                      </m:fName>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𝑁</m:t>
                            </m:r>
                          </m:e>
                          <m:sub>
                            <m:r>
                              <a:rPr lang="en-US" altLang="ja-JP" i="1" dirty="0">
                                <a:latin typeface="Cambria Math" panose="02040503050406030204" pitchFamily="18" charset="0"/>
                              </a:rPr>
                              <m:t>𝑝</m:t>
                            </m:r>
                          </m:sub>
                        </m:sSub>
                      </m:e>
                    </m:func>
                    <m:r>
                      <a:rPr lang="en-US" altLang="ja-JP" i="1" dirty="0">
                        <a:latin typeface="Cambria Math" panose="02040503050406030204" pitchFamily="18" charset="0"/>
                      </a:rPr>
                      <m:t>)</m:t>
                    </m:r>
                  </m:oMath>
                </a14:m>
                <a:r>
                  <a:rPr lang="ja-JP" altLang="en-US" dirty="0"/>
                  <a:t>の計算量を必要とする</a:t>
                </a:r>
              </a:p>
              <a:p>
                <a:endParaRPr kumimoji="1" lang="en-US" altLang="ja-JP" dirty="0" smtClean="0"/>
              </a:p>
              <a:p>
                <a:pPr marL="0" indent="0">
                  <a:buNone/>
                </a:pP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32" t="-142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25</a:t>
            </a:fld>
            <a:endParaRPr kumimoji="1" lang="ja-JP" altLang="en-US"/>
          </a:p>
        </p:txBody>
      </p:sp>
    </p:spTree>
    <p:extLst>
      <p:ext uri="{BB962C8B-B14F-4D97-AF65-F5344CB8AC3E}">
        <p14:creationId xmlns:p14="http://schemas.microsoft.com/office/powerpoint/2010/main" val="342878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l="4526" r="42127"/>
          <a:stretch/>
        </p:blipFill>
        <p:spPr>
          <a:xfrm rot="120000">
            <a:off x="5671628" y="1388752"/>
            <a:ext cx="2858336" cy="2102115"/>
          </a:xfrm>
          <a:prstGeom prst="rect">
            <a:avLst/>
          </a:prstGeom>
        </p:spPr>
      </p:pic>
      <p:sp>
        <p:nvSpPr>
          <p:cNvPr id="2" name="タイトル 1"/>
          <p:cNvSpPr>
            <a:spLocks noGrp="1"/>
          </p:cNvSpPr>
          <p:nvPr>
            <p:ph type="title"/>
          </p:nvPr>
        </p:nvSpPr>
        <p:spPr/>
        <p:txBody>
          <a:bodyPr>
            <a:normAutofit/>
          </a:bodyPr>
          <a:lstStyle/>
          <a:p>
            <a:r>
              <a:rPr lang="en-US" altLang="ja-JP" dirty="0">
                <a:solidFill>
                  <a:prstClr val="black">
                    <a:lumMod val="85000"/>
                    <a:lumOff val="15000"/>
                  </a:prstClr>
                </a:solidFill>
              </a:rPr>
              <a:t>7.5 Constrained Tournament Method - Hand Calculations</a:t>
            </a:r>
            <a:endParaRPr kumimoji="1" lang="ja-JP" altLang="en-US" sz="3200"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26</a:t>
            </a:fld>
            <a:endParaRPr kumimoji="1" lang="ja-JP" altLang="en-US"/>
          </a:p>
        </p:txBody>
      </p:sp>
      <p:sp>
        <p:nvSpPr>
          <p:cNvPr id="6" name="正方形/長方形 5"/>
          <p:cNvSpPr/>
          <p:nvPr/>
        </p:nvSpPr>
        <p:spPr>
          <a:xfrm>
            <a:off x="7803775" y="1567047"/>
            <a:ext cx="762000" cy="173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lumMod val="75000"/>
                    <a:lumOff val="25000"/>
                  </a:schemeClr>
                </a:solidFill>
              </a:rPr>
              <a:t>フロント</a:t>
            </a:r>
            <a:endParaRPr kumimoji="1" lang="ja-JP" altLang="en-US" sz="1400" dirty="0">
              <a:solidFill>
                <a:schemeClr val="tx1">
                  <a:lumMod val="75000"/>
                  <a:lumOff val="25000"/>
                </a:schemeClr>
              </a:solidFill>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748491142"/>
              </p:ext>
            </p:extLst>
          </p:nvPr>
        </p:nvGraphicFramePr>
        <p:xfrm>
          <a:off x="7885070" y="1815699"/>
          <a:ext cx="568408" cy="1496994"/>
        </p:xfrm>
        <a:graphic>
          <a:graphicData uri="http://schemas.openxmlformats.org/drawingml/2006/table">
            <a:tbl>
              <a:tblPr firstRow="1" bandRow="1">
                <a:tableStyleId>{5C22544A-7EE6-4342-B048-85BDC9FD1C3A}</a:tableStyleId>
              </a:tblPr>
              <a:tblGrid>
                <a:gridCol w="568408"/>
              </a:tblGrid>
              <a:tr h="249499">
                <a:tc>
                  <a:txBody>
                    <a:bodyPr/>
                    <a:lstStyle/>
                    <a:p>
                      <a:pPr algn="ctr"/>
                      <a:r>
                        <a:rPr kumimoji="1" lang="en-US" altLang="ja-JP" sz="1400" b="0" dirty="0" smtClean="0">
                          <a:solidFill>
                            <a:schemeClr val="tx1">
                              <a:lumMod val="75000"/>
                              <a:lumOff val="25000"/>
                            </a:schemeClr>
                          </a:solidFill>
                        </a:rPr>
                        <a:t>4</a:t>
                      </a:r>
                      <a:endParaRPr kumimoji="1" lang="ja-JP" altLang="en-US" sz="1400" b="0" dirty="0">
                        <a:solidFill>
                          <a:schemeClr val="tx1">
                            <a:lumMod val="75000"/>
                            <a:lumOff val="25000"/>
                          </a:schemeClr>
                        </a:solidFill>
                      </a:endParaRPr>
                    </a:p>
                  </a:txBody>
                  <a:tcPr marL="0" marR="0" marT="0" marB="0" anchor="ctr">
                    <a:solidFill>
                      <a:schemeClr val="bg1"/>
                    </a:solidFill>
                  </a:tcPr>
                </a:tc>
              </a:tr>
              <a:tr h="249499">
                <a:tc>
                  <a:txBody>
                    <a:bodyPr/>
                    <a:lstStyle/>
                    <a:p>
                      <a:pPr algn="ctr"/>
                      <a:r>
                        <a:rPr kumimoji="1" lang="en-US" altLang="ja-JP" sz="1400" b="0" dirty="0" smtClean="0">
                          <a:solidFill>
                            <a:schemeClr val="tx1">
                              <a:lumMod val="75000"/>
                              <a:lumOff val="25000"/>
                            </a:schemeClr>
                          </a:solidFill>
                        </a:rPr>
                        <a:t>3</a:t>
                      </a:r>
                      <a:endParaRPr kumimoji="1" lang="ja-JP" altLang="en-US" sz="1400" b="0" dirty="0">
                        <a:solidFill>
                          <a:schemeClr val="tx1">
                            <a:lumMod val="75000"/>
                            <a:lumOff val="25000"/>
                          </a:schemeClr>
                        </a:solidFill>
                      </a:endParaRPr>
                    </a:p>
                  </a:txBody>
                  <a:tcPr marL="0" marR="0" marT="0" marB="0" anchor="ctr">
                    <a:solidFill>
                      <a:schemeClr val="bg1"/>
                    </a:solidFill>
                  </a:tcPr>
                </a:tc>
              </a:tr>
              <a:tr h="249499">
                <a:tc>
                  <a:txBody>
                    <a:bodyPr/>
                    <a:lstStyle/>
                    <a:p>
                      <a:pPr algn="ctr"/>
                      <a:r>
                        <a:rPr kumimoji="1" lang="en-US" altLang="ja-JP" sz="1400" b="0" dirty="0" smtClean="0">
                          <a:solidFill>
                            <a:schemeClr val="tx1">
                              <a:lumMod val="75000"/>
                              <a:lumOff val="25000"/>
                            </a:schemeClr>
                          </a:solidFill>
                        </a:rPr>
                        <a:t>5</a:t>
                      </a:r>
                      <a:endParaRPr kumimoji="1" lang="ja-JP" altLang="en-US" sz="1400" b="0" dirty="0">
                        <a:solidFill>
                          <a:schemeClr val="tx1">
                            <a:lumMod val="75000"/>
                            <a:lumOff val="25000"/>
                          </a:schemeClr>
                        </a:solidFill>
                      </a:endParaRPr>
                    </a:p>
                  </a:txBody>
                  <a:tcPr marL="0" marR="0" marT="0" marB="0" anchor="ctr">
                    <a:solidFill>
                      <a:schemeClr val="bg1"/>
                    </a:solidFill>
                  </a:tcPr>
                </a:tc>
              </a:tr>
              <a:tr h="249499">
                <a:tc>
                  <a:txBody>
                    <a:bodyPr/>
                    <a:lstStyle/>
                    <a:p>
                      <a:pPr algn="ctr"/>
                      <a:r>
                        <a:rPr kumimoji="1" lang="en-US" altLang="ja-JP" sz="1400" b="0" dirty="0" smtClean="0">
                          <a:solidFill>
                            <a:schemeClr val="tx1">
                              <a:lumMod val="75000"/>
                              <a:lumOff val="25000"/>
                            </a:schemeClr>
                          </a:solidFill>
                        </a:rPr>
                        <a:t>1</a:t>
                      </a:r>
                      <a:endParaRPr kumimoji="1" lang="ja-JP" altLang="en-US" sz="1400" b="0" dirty="0">
                        <a:solidFill>
                          <a:schemeClr val="tx1">
                            <a:lumMod val="75000"/>
                            <a:lumOff val="25000"/>
                          </a:schemeClr>
                        </a:solidFill>
                      </a:endParaRPr>
                    </a:p>
                  </a:txBody>
                  <a:tcPr marL="0" marR="0" marT="0" marB="0" anchor="ctr">
                    <a:solidFill>
                      <a:schemeClr val="bg1"/>
                    </a:solidFill>
                  </a:tcPr>
                </a:tc>
              </a:tr>
              <a:tr h="249499">
                <a:tc>
                  <a:txBody>
                    <a:bodyPr/>
                    <a:lstStyle/>
                    <a:p>
                      <a:pPr algn="ctr"/>
                      <a:r>
                        <a:rPr kumimoji="1" lang="en-US" altLang="ja-JP" sz="1400" b="0" dirty="0" smtClean="0">
                          <a:solidFill>
                            <a:schemeClr val="tx1">
                              <a:lumMod val="75000"/>
                              <a:lumOff val="25000"/>
                            </a:schemeClr>
                          </a:solidFill>
                        </a:rPr>
                        <a:t>1</a:t>
                      </a:r>
                      <a:endParaRPr kumimoji="1" lang="ja-JP" altLang="en-US" sz="1400" b="0" dirty="0">
                        <a:solidFill>
                          <a:schemeClr val="tx1">
                            <a:lumMod val="75000"/>
                            <a:lumOff val="25000"/>
                          </a:schemeClr>
                        </a:solidFill>
                      </a:endParaRPr>
                    </a:p>
                  </a:txBody>
                  <a:tcPr marL="0" marR="0" marT="0" marB="0" anchor="ctr">
                    <a:solidFill>
                      <a:schemeClr val="bg1"/>
                    </a:solidFill>
                  </a:tcPr>
                </a:tc>
              </a:tr>
              <a:tr h="249499">
                <a:tc>
                  <a:txBody>
                    <a:bodyPr/>
                    <a:lstStyle/>
                    <a:p>
                      <a:pPr algn="ctr"/>
                      <a:r>
                        <a:rPr kumimoji="1" lang="en-US" altLang="ja-JP" sz="1400" b="0" dirty="0" smtClean="0">
                          <a:solidFill>
                            <a:schemeClr val="tx1">
                              <a:lumMod val="75000"/>
                              <a:lumOff val="25000"/>
                            </a:schemeClr>
                          </a:solidFill>
                        </a:rPr>
                        <a:t>2</a:t>
                      </a:r>
                      <a:endParaRPr kumimoji="1" lang="ja-JP" altLang="en-US" sz="1400" b="0" dirty="0">
                        <a:solidFill>
                          <a:schemeClr val="tx1">
                            <a:lumMod val="75000"/>
                            <a:lumOff val="25000"/>
                          </a:schemeClr>
                        </a:solidFill>
                      </a:endParaRPr>
                    </a:p>
                  </a:txBody>
                  <a:tcPr marL="0" marR="0" marT="0" marB="0" anchor="ctr">
                    <a:solidFill>
                      <a:schemeClr val="bg1"/>
                    </a:solidFill>
                  </a:tcPr>
                </a:tc>
              </a:tr>
            </a:tbl>
          </a:graphicData>
        </a:graphic>
      </p:graphicFrame>
      <p:sp>
        <p:nvSpPr>
          <p:cNvPr id="8" name="コンテンツ プレースホルダー 2"/>
          <p:cNvSpPr txBox="1">
            <a:spLocks/>
          </p:cNvSpPr>
          <p:nvPr/>
        </p:nvSpPr>
        <p:spPr>
          <a:xfrm>
            <a:off x="201705" y="806822"/>
            <a:ext cx="8861609" cy="5970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また</a:t>
            </a:r>
            <a:r>
              <a:rPr lang="en-US" altLang="ja-JP" dirty="0" smtClean="0"/>
              <a:t>6</a:t>
            </a:r>
            <a:r>
              <a:rPr lang="ja-JP" altLang="en-US" dirty="0" smtClean="0"/>
              <a:t>個の解で，</a:t>
            </a:r>
            <a:r>
              <a:rPr lang="en-US" altLang="ja-JP" dirty="0" smtClean="0"/>
              <a:t>mating pool</a:t>
            </a:r>
            <a:r>
              <a:rPr lang="ja-JP" altLang="en-US" dirty="0" smtClean="0"/>
              <a:t>をつくる</a:t>
            </a:r>
            <a:endParaRPr lang="en-US" altLang="ja-JP" dirty="0" smtClean="0"/>
          </a:p>
          <a:p>
            <a:pPr marL="0" indent="0">
              <a:buNone/>
            </a:pPr>
            <a:endParaRPr lang="en-US" altLang="ja-JP" sz="300" dirty="0" smtClean="0"/>
          </a:p>
          <a:p>
            <a:pPr marL="0" indent="0">
              <a:buNone/>
            </a:pPr>
            <a:r>
              <a:rPr lang="en-US" altLang="ja-JP" dirty="0" smtClean="0"/>
              <a:t>    </a:t>
            </a:r>
            <a:r>
              <a:rPr lang="ja-JP" altLang="en-US" b="1" u="sng" dirty="0" smtClean="0"/>
              <a:t>解</a:t>
            </a:r>
            <a:r>
              <a:rPr lang="en-US" altLang="ja-JP" b="1" u="sng" dirty="0"/>
              <a:t>1</a:t>
            </a:r>
            <a:r>
              <a:rPr lang="ja-JP" altLang="en-US" b="1" u="sng" dirty="0"/>
              <a:t>と</a:t>
            </a:r>
            <a:r>
              <a:rPr lang="en-US" altLang="ja-JP" b="1" u="sng" dirty="0" smtClean="0"/>
              <a:t>2</a:t>
            </a:r>
            <a:r>
              <a:rPr lang="en-US" altLang="ja-JP" dirty="0" smtClean="0">
                <a:solidFill>
                  <a:schemeClr val="accent4"/>
                </a:solidFill>
              </a:rPr>
              <a:t> </a:t>
            </a:r>
            <a:r>
              <a:rPr lang="ja-JP" altLang="en-US" dirty="0" smtClean="0">
                <a:solidFill>
                  <a:schemeClr val="accent4"/>
                </a:solidFill>
              </a:rPr>
              <a:t>→解</a:t>
            </a:r>
            <a:r>
              <a:rPr lang="en-US" altLang="ja-JP" dirty="0" smtClean="0">
                <a:solidFill>
                  <a:schemeClr val="accent4"/>
                </a:solidFill>
              </a:rPr>
              <a:t>2</a:t>
            </a:r>
            <a:r>
              <a:rPr lang="ja-JP" altLang="en-US" dirty="0" smtClean="0">
                <a:solidFill>
                  <a:schemeClr val="accent4"/>
                </a:solidFill>
              </a:rPr>
              <a:t>の勝ち</a:t>
            </a:r>
            <a:endParaRPr lang="en-US" altLang="ja-JP" dirty="0" smtClean="0">
              <a:solidFill>
                <a:schemeClr val="accent4"/>
              </a:solidFill>
            </a:endParaRPr>
          </a:p>
          <a:p>
            <a:pPr marL="0" indent="0">
              <a:buNone/>
            </a:pPr>
            <a:r>
              <a:rPr lang="ja-JP" altLang="en-US" dirty="0" smtClean="0"/>
              <a:t>    </a:t>
            </a:r>
            <a:r>
              <a:rPr lang="ja-JP" altLang="en-US" b="1" u="sng" dirty="0" smtClean="0"/>
              <a:t>解</a:t>
            </a:r>
            <a:r>
              <a:rPr lang="en-US" altLang="ja-JP" b="1" u="sng" dirty="0" smtClean="0"/>
              <a:t>3</a:t>
            </a:r>
            <a:r>
              <a:rPr lang="ja-JP" altLang="en-US" b="1" u="sng" dirty="0" smtClean="0"/>
              <a:t>と</a:t>
            </a:r>
            <a:r>
              <a:rPr lang="en-US" altLang="ja-JP" b="1" u="sng" dirty="0" smtClean="0"/>
              <a:t>4</a:t>
            </a:r>
            <a:r>
              <a:rPr lang="en-US" altLang="ja-JP" dirty="0" smtClean="0">
                <a:solidFill>
                  <a:schemeClr val="accent4"/>
                </a:solidFill>
              </a:rPr>
              <a:t> </a:t>
            </a:r>
            <a:r>
              <a:rPr lang="ja-JP" altLang="en-US" dirty="0">
                <a:solidFill>
                  <a:schemeClr val="accent4"/>
                </a:solidFill>
              </a:rPr>
              <a:t>→</a:t>
            </a:r>
            <a:r>
              <a:rPr lang="ja-JP" altLang="en-US" dirty="0" smtClean="0">
                <a:solidFill>
                  <a:schemeClr val="accent4"/>
                </a:solidFill>
              </a:rPr>
              <a:t>解</a:t>
            </a:r>
            <a:r>
              <a:rPr lang="en-US" altLang="ja-JP" dirty="0" smtClean="0">
                <a:solidFill>
                  <a:schemeClr val="accent4"/>
                </a:solidFill>
              </a:rPr>
              <a:t>4</a:t>
            </a:r>
            <a:r>
              <a:rPr lang="ja-JP" altLang="en-US" dirty="0" smtClean="0">
                <a:solidFill>
                  <a:schemeClr val="accent4"/>
                </a:solidFill>
              </a:rPr>
              <a:t>の</a:t>
            </a:r>
            <a:r>
              <a:rPr lang="ja-JP" altLang="en-US" dirty="0">
                <a:solidFill>
                  <a:schemeClr val="accent4"/>
                </a:solidFill>
              </a:rPr>
              <a:t>勝ち</a:t>
            </a:r>
            <a:endParaRPr lang="en-US" altLang="ja-JP" dirty="0">
              <a:solidFill>
                <a:schemeClr val="accent4"/>
              </a:solidFill>
            </a:endParaRPr>
          </a:p>
          <a:p>
            <a:pPr marL="0" indent="0">
              <a:buNone/>
            </a:pPr>
            <a:r>
              <a:rPr lang="ja-JP" altLang="en-US" dirty="0" smtClean="0"/>
              <a:t>    </a:t>
            </a:r>
            <a:r>
              <a:rPr lang="ja-JP" altLang="en-US" b="1" u="sng" dirty="0" smtClean="0"/>
              <a:t>解</a:t>
            </a:r>
            <a:r>
              <a:rPr lang="en-US" altLang="ja-JP" b="1" u="sng" dirty="0" smtClean="0"/>
              <a:t>5</a:t>
            </a:r>
            <a:r>
              <a:rPr lang="ja-JP" altLang="en-US" b="1" u="sng" dirty="0" smtClean="0"/>
              <a:t>と</a:t>
            </a:r>
            <a:r>
              <a:rPr lang="en-US" altLang="ja-JP" b="1" u="sng" dirty="0" smtClean="0"/>
              <a:t>6</a:t>
            </a:r>
            <a:r>
              <a:rPr lang="en-US" altLang="ja-JP" dirty="0" smtClean="0">
                <a:solidFill>
                  <a:schemeClr val="accent4"/>
                </a:solidFill>
              </a:rPr>
              <a:t> </a:t>
            </a:r>
            <a:r>
              <a:rPr lang="ja-JP" altLang="en-US" dirty="0">
                <a:solidFill>
                  <a:schemeClr val="accent4"/>
                </a:solidFill>
              </a:rPr>
              <a:t>→</a:t>
            </a:r>
            <a:r>
              <a:rPr lang="ja-JP" altLang="en-US" dirty="0" smtClean="0">
                <a:solidFill>
                  <a:schemeClr val="accent4"/>
                </a:solidFill>
              </a:rPr>
              <a:t>解</a:t>
            </a:r>
            <a:r>
              <a:rPr lang="en-US" altLang="ja-JP" dirty="0" smtClean="0">
                <a:solidFill>
                  <a:schemeClr val="accent4"/>
                </a:solidFill>
              </a:rPr>
              <a:t>5</a:t>
            </a:r>
            <a:r>
              <a:rPr lang="ja-JP" altLang="en-US" dirty="0" smtClean="0">
                <a:solidFill>
                  <a:schemeClr val="accent4"/>
                </a:solidFill>
              </a:rPr>
              <a:t>の</a:t>
            </a:r>
            <a:r>
              <a:rPr lang="ja-JP" altLang="en-US" dirty="0">
                <a:solidFill>
                  <a:schemeClr val="accent4"/>
                </a:solidFill>
              </a:rPr>
              <a:t>勝ち</a:t>
            </a:r>
            <a:endParaRPr lang="en-US" altLang="ja-JP" dirty="0">
              <a:solidFill>
                <a:schemeClr val="accent4"/>
              </a:solidFill>
            </a:endParaRPr>
          </a:p>
          <a:p>
            <a:pPr marL="0" indent="0">
              <a:buNone/>
            </a:pPr>
            <a:endParaRPr lang="en-US" altLang="ja-JP" sz="300" dirty="0" smtClean="0"/>
          </a:p>
          <a:p>
            <a:pPr marL="0" indent="0">
              <a:buNone/>
            </a:pPr>
            <a:r>
              <a:rPr lang="en-US" altLang="ja-JP" dirty="0" smtClean="0"/>
              <a:t>population</a:t>
            </a:r>
            <a:r>
              <a:rPr lang="ja-JP" altLang="en-US" dirty="0"/>
              <a:t>をシャッフルして，</a:t>
            </a:r>
            <a:r>
              <a:rPr lang="en-US" altLang="ja-JP" dirty="0"/>
              <a:t>(3,2,6,1,5,4)</a:t>
            </a:r>
          </a:p>
          <a:p>
            <a:pPr marL="0" indent="0">
              <a:buNone/>
            </a:pPr>
            <a:endParaRPr lang="en-US" altLang="ja-JP" sz="100" dirty="0" smtClean="0">
              <a:solidFill>
                <a:schemeClr val="accent4"/>
              </a:solidFill>
            </a:endParaRPr>
          </a:p>
          <a:p>
            <a:pPr marL="0" indent="0">
              <a:buNone/>
            </a:pPr>
            <a:r>
              <a:rPr lang="en-US" altLang="ja-JP" dirty="0"/>
              <a:t> </a:t>
            </a:r>
            <a:r>
              <a:rPr lang="en-US" altLang="ja-JP" dirty="0" smtClean="0"/>
              <a:t>   </a:t>
            </a:r>
            <a:r>
              <a:rPr lang="ja-JP" altLang="en-US" b="1" u="sng" dirty="0" smtClean="0"/>
              <a:t>解</a:t>
            </a:r>
            <a:r>
              <a:rPr lang="en-US" altLang="ja-JP" b="1" u="sng" dirty="0" smtClean="0"/>
              <a:t>3</a:t>
            </a:r>
            <a:r>
              <a:rPr lang="ja-JP" altLang="en-US" b="1" u="sng" dirty="0" smtClean="0"/>
              <a:t>と</a:t>
            </a:r>
            <a:r>
              <a:rPr lang="en-US" altLang="ja-JP" b="1" u="sng" dirty="0" smtClean="0"/>
              <a:t>2</a:t>
            </a:r>
            <a:r>
              <a:rPr lang="en-US" altLang="ja-JP" dirty="0" smtClean="0">
                <a:solidFill>
                  <a:schemeClr val="accent4"/>
                </a:solidFill>
              </a:rPr>
              <a:t> </a:t>
            </a:r>
            <a:r>
              <a:rPr lang="ja-JP" altLang="en-US" dirty="0">
                <a:solidFill>
                  <a:schemeClr val="accent4"/>
                </a:solidFill>
              </a:rPr>
              <a:t>→解</a:t>
            </a:r>
            <a:r>
              <a:rPr lang="en-US" altLang="ja-JP" dirty="0">
                <a:solidFill>
                  <a:schemeClr val="accent4"/>
                </a:solidFill>
              </a:rPr>
              <a:t>2</a:t>
            </a:r>
            <a:r>
              <a:rPr lang="ja-JP" altLang="en-US" dirty="0">
                <a:solidFill>
                  <a:schemeClr val="accent4"/>
                </a:solidFill>
              </a:rPr>
              <a:t>の勝ち</a:t>
            </a:r>
            <a:endParaRPr lang="en-US" altLang="ja-JP" dirty="0">
              <a:solidFill>
                <a:schemeClr val="accent4"/>
              </a:solidFill>
            </a:endParaRPr>
          </a:p>
          <a:p>
            <a:pPr marL="0" indent="0">
              <a:buNone/>
            </a:pPr>
            <a:r>
              <a:rPr lang="ja-JP" altLang="en-US" dirty="0"/>
              <a:t>    </a:t>
            </a:r>
            <a:r>
              <a:rPr lang="ja-JP" altLang="en-US" b="1" u="sng" dirty="0" smtClean="0"/>
              <a:t>解</a:t>
            </a:r>
            <a:r>
              <a:rPr lang="en-US" altLang="ja-JP" b="1" u="sng" dirty="0" smtClean="0"/>
              <a:t>6</a:t>
            </a:r>
            <a:r>
              <a:rPr lang="ja-JP" altLang="en-US" b="1" u="sng" dirty="0" smtClean="0"/>
              <a:t>と</a:t>
            </a:r>
            <a:r>
              <a:rPr lang="en-US" altLang="ja-JP" b="1" u="sng" dirty="0" smtClean="0"/>
              <a:t>1</a:t>
            </a:r>
            <a:r>
              <a:rPr lang="en-US" altLang="ja-JP" dirty="0" smtClean="0">
                <a:solidFill>
                  <a:schemeClr val="accent4"/>
                </a:solidFill>
              </a:rPr>
              <a:t> </a:t>
            </a:r>
            <a:r>
              <a:rPr lang="ja-JP" altLang="en-US" dirty="0">
                <a:solidFill>
                  <a:schemeClr val="accent4"/>
                </a:solidFill>
              </a:rPr>
              <a:t>→</a:t>
            </a:r>
            <a:r>
              <a:rPr lang="ja-JP" altLang="en-US" dirty="0" smtClean="0">
                <a:solidFill>
                  <a:schemeClr val="accent4"/>
                </a:solidFill>
              </a:rPr>
              <a:t>解</a:t>
            </a:r>
            <a:r>
              <a:rPr lang="en-US" altLang="ja-JP" dirty="0" smtClean="0">
                <a:solidFill>
                  <a:schemeClr val="accent4"/>
                </a:solidFill>
              </a:rPr>
              <a:t>6</a:t>
            </a:r>
            <a:r>
              <a:rPr lang="ja-JP" altLang="en-US" dirty="0" smtClean="0">
                <a:solidFill>
                  <a:schemeClr val="accent4"/>
                </a:solidFill>
              </a:rPr>
              <a:t>の</a:t>
            </a:r>
            <a:r>
              <a:rPr lang="ja-JP" altLang="en-US" dirty="0">
                <a:solidFill>
                  <a:schemeClr val="accent4"/>
                </a:solidFill>
              </a:rPr>
              <a:t>勝ち</a:t>
            </a:r>
            <a:endParaRPr lang="en-US" altLang="ja-JP" dirty="0">
              <a:solidFill>
                <a:schemeClr val="accent4"/>
              </a:solidFill>
            </a:endParaRPr>
          </a:p>
          <a:p>
            <a:pPr marL="0" indent="0">
              <a:buNone/>
            </a:pPr>
            <a:r>
              <a:rPr lang="ja-JP" altLang="en-US" dirty="0"/>
              <a:t>    </a:t>
            </a:r>
            <a:r>
              <a:rPr lang="ja-JP" altLang="en-US" b="1" u="sng" dirty="0"/>
              <a:t>解</a:t>
            </a:r>
            <a:r>
              <a:rPr lang="en-US" altLang="ja-JP" b="1" u="sng" dirty="0"/>
              <a:t>5</a:t>
            </a:r>
            <a:r>
              <a:rPr lang="ja-JP" altLang="en-US" b="1" u="sng" dirty="0" smtClean="0"/>
              <a:t>と</a:t>
            </a:r>
            <a:r>
              <a:rPr lang="en-US" altLang="ja-JP" b="1" u="sng" dirty="0" smtClean="0"/>
              <a:t>4</a:t>
            </a:r>
            <a:r>
              <a:rPr lang="en-US" altLang="ja-JP" b="1" dirty="0" smtClean="0"/>
              <a:t> </a:t>
            </a:r>
            <a:r>
              <a:rPr lang="ja-JP" altLang="en-US" sz="2000" dirty="0" smtClean="0"/>
              <a:t>同じ非制約支配集合に属する</a:t>
            </a:r>
            <a:endParaRPr lang="en-US" altLang="ja-JP" sz="2000" dirty="0" smtClean="0"/>
          </a:p>
          <a:p>
            <a:pPr marL="0" indent="0">
              <a:buNone/>
            </a:pPr>
            <a:r>
              <a:rPr lang="en-US" altLang="ja-JP" sz="2000" dirty="0"/>
              <a:t>	</a:t>
            </a:r>
            <a:r>
              <a:rPr lang="en-US" altLang="ja-JP" sz="2000" dirty="0" smtClean="0"/>
              <a:t>	</a:t>
            </a:r>
            <a:r>
              <a:rPr lang="ja-JP" altLang="en-US" sz="2000" dirty="0" smtClean="0"/>
              <a:t>→集合の全ての解とのニッチ距離を計算</a:t>
            </a:r>
            <a:endParaRPr lang="en-US" altLang="ja-JP" sz="2000" dirty="0" smtClean="0"/>
          </a:p>
          <a:p>
            <a:pPr marL="0" indent="0">
              <a:buNone/>
            </a:pPr>
            <a:r>
              <a:rPr lang="en-US" altLang="ja-JP" sz="2000" dirty="0">
                <a:solidFill>
                  <a:schemeClr val="accent4"/>
                </a:solidFill>
              </a:rPr>
              <a:t>	</a:t>
            </a:r>
            <a:r>
              <a:rPr lang="en-US" altLang="ja-JP" sz="2000" dirty="0" smtClean="0">
                <a:solidFill>
                  <a:schemeClr val="accent4"/>
                </a:solidFill>
              </a:rPr>
              <a:t>	    </a:t>
            </a:r>
            <a:r>
              <a:rPr lang="en-US" altLang="ja-JP" sz="2000" dirty="0" smtClean="0"/>
              <a:t>crowding distance</a:t>
            </a:r>
            <a:r>
              <a:rPr lang="ja-JP" altLang="en-US" sz="2000" dirty="0" smtClean="0"/>
              <a:t>を使用→どちらも端なので，無限</a:t>
            </a:r>
            <a:endParaRPr lang="en-US" altLang="ja-JP" sz="2000" dirty="0" smtClean="0"/>
          </a:p>
          <a:p>
            <a:pPr marL="0" indent="0">
              <a:buNone/>
            </a:pPr>
            <a:r>
              <a:rPr lang="en-US" altLang="ja-JP" sz="2000" dirty="0"/>
              <a:t>	</a:t>
            </a:r>
            <a:r>
              <a:rPr lang="en-US" altLang="ja-JP" sz="2000" dirty="0" smtClean="0"/>
              <a:t>	</a:t>
            </a:r>
            <a:r>
              <a:rPr lang="ja-JP" altLang="en-US" sz="2000" dirty="0" smtClean="0">
                <a:solidFill>
                  <a:schemeClr val="accent4"/>
                </a:solidFill>
              </a:rPr>
              <a:t>→ランダムで，解</a:t>
            </a:r>
            <a:r>
              <a:rPr lang="en-US" altLang="ja-JP" sz="2000" dirty="0" smtClean="0">
                <a:solidFill>
                  <a:schemeClr val="accent4"/>
                </a:solidFill>
              </a:rPr>
              <a:t>4</a:t>
            </a:r>
            <a:r>
              <a:rPr lang="ja-JP" altLang="en-US" sz="2000" dirty="0" smtClean="0">
                <a:solidFill>
                  <a:schemeClr val="accent4"/>
                </a:solidFill>
              </a:rPr>
              <a:t>の勝ち</a:t>
            </a:r>
            <a:endParaRPr lang="en-US" altLang="ja-JP" sz="2000" dirty="0" smtClean="0">
              <a:solidFill>
                <a:schemeClr val="accent4"/>
              </a:solidFill>
            </a:endParaRPr>
          </a:p>
          <a:p>
            <a:pPr marL="0" indent="0">
              <a:buNone/>
            </a:pPr>
            <a:r>
              <a:rPr lang="en-US" altLang="ja-JP" dirty="0">
                <a:solidFill>
                  <a:schemeClr val="accent6"/>
                </a:solidFill>
              </a:rPr>
              <a:t>mating pool</a:t>
            </a:r>
            <a:r>
              <a:rPr lang="ja-JP" altLang="en-US" dirty="0">
                <a:solidFill>
                  <a:schemeClr val="accent6"/>
                </a:solidFill>
              </a:rPr>
              <a:t>は</a:t>
            </a:r>
            <a:r>
              <a:rPr lang="en-US" altLang="ja-JP" dirty="0">
                <a:solidFill>
                  <a:schemeClr val="accent6"/>
                </a:solidFill>
              </a:rPr>
              <a:t>(2,2,4,4,5,6)</a:t>
            </a:r>
            <a:endParaRPr lang="en-US" altLang="ja-JP" dirty="0" smtClean="0">
              <a:solidFill>
                <a:schemeClr val="accent6"/>
              </a:solidFill>
            </a:endParaRPr>
          </a:p>
        </p:txBody>
      </p:sp>
      <p:sp>
        <p:nvSpPr>
          <p:cNvPr id="11" name="フリーフォーム 10"/>
          <p:cNvSpPr/>
          <p:nvPr/>
        </p:nvSpPr>
        <p:spPr>
          <a:xfrm>
            <a:off x="7876674" y="1315454"/>
            <a:ext cx="689101" cy="2117558"/>
          </a:xfrm>
          <a:custGeom>
            <a:avLst/>
            <a:gdLst>
              <a:gd name="connsiteX0" fmla="*/ 208547 w 858252"/>
              <a:gd name="connsiteY0" fmla="*/ 2277979 h 2342747"/>
              <a:gd name="connsiteX1" fmla="*/ 168442 w 858252"/>
              <a:gd name="connsiteY1" fmla="*/ 2253915 h 2342747"/>
              <a:gd name="connsiteX2" fmla="*/ 160421 w 858252"/>
              <a:gd name="connsiteY2" fmla="*/ 2229852 h 2342747"/>
              <a:gd name="connsiteX3" fmla="*/ 152400 w 858252"/>
              <a:gd name="connsiteY3" fmla="*/ 2189747 h 2342747"/>
              <a:gd name="connsiteX4" fmla="*/ 136358 w 858252"/>
              <a:gd name="connsiteY4" fmla="*/ 2117558 h 2342747"/>
              <a:gd name="connsiteX5" fmla="*/ 120315 w 858252"/>
              <a:gd name="connsiteY5" fmla="*/ 2029326 h 2342747"/>
              <a:gd name="connsiteX6" fmla="*/ 112294 w 858252"/>
              <a:gd name="connsiteY6" fmla="*/ 1949115 h 2342747"/>
              <a:gd name="connsiteX7" fmla="*/ 104273 w 858252"/>
              <a:gd name="connsiteY7" fmla="*/ 1892968 h 2342747"/>
              <a:gd name="connsiteX8" fmla="*/ 88231 w 858252"/>
              <a:gd name="connsiteY8" fmla="*/ 1764631 h 2342747"/>
              <a:gd name="connsiteX9" fmla="*/ 80210 w 858252"/>
              <a:gd name="connsiteY9" fmla="*/ 1692442 h 2342747"/>
              <a:gd name="connsiteX10" fmla="*/ 72189 w 858252"/>
              <a:gd name="connsiteY10" fmla="*/ 1652336 h 2342747"/>
              <a:gd name="connsiteX11" fmla="*/ 64168 w 858252"/>
              <a:gd name="connsiteY11" fmla="*/ 1604210 h 2342747"/>
              <a:gd name="connsiteX12" fmla="*/ 40105 w 858252"/>
              <a:gd name="connsiteY12" fmla="*/ 1379621 h 2342747"/>
              <a:gd name="connsiteX13" fmla="*/ 24063 w 858252"/>
              <a:gd name="connsiteY13" fmla="*/ 1235242 h 2342747"/>
              <a:gd name="connsiteX14" fmla="*/ 0 w 858252"/>
              <a:gd name="connsiteY14" fmla="*/ 930442 h 2342747"/>
              <a:gd name="connsiteX15" fmla="*/ 8021 w 858252"/>
              <a:gd name="connsiteY15" fmla="*/ 264694 h 2342747"/>
              <a:gd name="connsiteX16" fmla="*/ 16042 w 858252"/>
              <a:gd name="connsiteY16" fmla="*/ 240631 h 2342747"/>
              <a:gd name="connsiteX17" fmla="*/ 48126 w 858252"/>
              <a:gd name="connsiteY17" fmla="*/ 192505 h 2342747"/>
              <a:gd name="connsiteX18" fmla="*/ 88231 w 858252"/>
              <a:gd name="connsiteY18" fmla="*/ 128336 h 2342747"/>
              <a:gd name="connsiteX19" fmla="*/ 168442 w 858252"/>
              <a:gd name="connsiteY19" fmla="*/ 80210 h 2342747"/>
              <a:gd name="connsiteX20" fmla="*/ 224589 w 858252"/>
              <a:gd name="connsiteY20" fmla="*/ 48126 h 2342747"/>
              <a:gd name="connsiteX21" fmla="*/ 248652 w 858252"/>
              <a:gd name="connsiteY21" fmla="*/ 40105 h 2342747"/>
              <a:gd name="connsiteX22" fmla="*/ 288758 w 858252"/>
              <a:gd name="connsiteY22" fmla="*/ 24063 h 2342747"/>
              <a:gd name="connsiteX23" fmla="*/ 328863 w 858252"/>
              <a:gd name="connsiteY23" fmla="*/ 16042 h 2342747"/>
              <a:gd name="connsiteX24" fmla="*/ 376989 w 858252"/>
              <a:gd name="connsiteY24" fmla="*/ 0 h 2342747"/>
              <a:gd name="connsiteX25" fmla="*/ 441158 w 858252"/>
              <a:gd name="connsiteY25" fmla="*/ 16042 h 2342747"/>
              <a:gd name="connsiteX26" fmla="*/ 465221 w 858252"/>
              <a:gd name="connsiteY26" fmla="*/ 32084 h 2342747"/>
              <a:gd name="connsiteX27" fmla="*/ 489284 w 858252"/>
              <a:gd name="connsiteY27" fmla="*/ 40105 h 2342747"/>
              <a:gd name="connsiteX28" fmla="*/ 529389 w 858252"/>
              <a:gd name="connsiteY28" fmla="*/ 64168 h 2342747"/>
              <a:gd name="connsiteX29" fmla="*/ 577515 w 858252"/>
              <a:gd name="connsiteY29" fmla="*/ 96252 h 2342747"/>
              <a:gd name="connsiteX30" fmla="*/ 625642 w 858252"/>
              <a:gd name="connsiteY30" fmla="*/ 136358 h 2342747"/>
              <a:gd name="connsiteX31" fmla="*/ 649705 w 858252"/>
              <a:gd name="connsiteY31" fmla="*/ 144379 h 2342747"/>
              <a:gd name="connsiteX32" fmla="*/ 681789 w 858252"/>
              <a:gd name="connsiteY32" fmla="*/ 192505 h 2342747"/>
              <a:gd name="connsiteX33" fmla="*/ 697831 w 858252"/>
              <a:gd name="connsiteY33" fmla="*/ 224589 h 2342747"/>
              <a:gd name="connsiteX34" fmla="*/ 721894 w 858252"/>
              <a:gd name="connsiteY34" fmla="*/ 240631 h 2342747"/>
              <a:gd name="connsiteX35" fmla="*/ 729915 w 858252"/>
              <a:gd name="connsiteY35" fmla="*/ 272715 h 2342747"/>
              <a:gd name="connsiteX36" fmla="*/ 753979 w 858252"/>
              <a:gd name="connsiteY36" fmla="*/ 320842 h 2342747"/>
              <a:gd name="connsiteX37" fmla="*/ 762000 w 858252"/>
              <a:gd name="connsiteY37" fmla="*/ 360947 h 2342747"/>
              <a:gd name="connsiteX38" fmla="*/ 778042 w 858252"/>
              <a:gd name="connsiteY38" fmla="*/ 417094 h 2342747"/>
              <a:gd name="connsiteX39" fmla="*/ 786063 w 858252"/>
              <a:gd name="connsiteY39" fmla="*/ 449179 h 2342747"/>
              <a:gd name="connsiteX40" fmla="*/ 794084 w 858252"/>
              <a:gd name="connsiteY40" fmla="*/ 473242 h 2342747"/>
              <a:gd name="connsiteX41" fmla="*/ 818147 w 858252"/>
              <a:gd name="connsiteY41" fmla="*/ 569494 h 2342747"/>
              <a:gd name="connsiteX42" fmla="*/ 826168 w 858252"/>
              <a:gd name="connsiteY42" fmla="*/ 641684 h 2342747"/>
              <a:gd name="connsiteX43" fmla="*/ 842210 w 858252"/>
              <a:gd name="connsiteY43" fmla="*/ 745958 h 2342747"/>
              <a:gd name="connsiteX44" fmla="*/ 850231 w 858252"/>
              <a:gd name="connsiteY44" fmla="*/ 874294 h 2342747"/>
              <a:gd name="connsiteX45" fmla="*/ 858252 w 858252"/>
              <a:gd name="connsiteY45" fmla="*/ 954505 h 2342747"/>
              <a:gd name="connsiteX46" fmla="*/ 850231 w 858252"/>
              <a:gd name="connsiteY46" fmla="*/ 1676400 h 2342747"/>
              <a:gd name="connsiteX47" fmla="*/ 842210 w 858252"/>
              <a:gd name="connsiteY47" fmla="*/ 1796715 h 2342747"/>
              <a:gd name="connsiteX48" fmla="*/ 834189 w 858252"/>
              <a:gd name="connsiteY48" fmla="*/ 1828800 h 2342747"/>
              <a:gd name="connsiteX49" fmla="*/ 802105 w 858252"/>
              <a:gd name="connsiteY49" fmla="*/ 1900989 h 2342747"/>
              <a:gd name="connsiteX50" fmla="*/ 778042 w 858252"/>
              <a:gd name="connsiteY50" fmla="*/ 1989221 h 2342747"/>
              <a:gd name="connsiteX51" fmla="*/ 762000 w 858252"/>
              <a:gd name="connsiteY51" fmla="*/ 2053389 h 2342747"/>
              <a:gd name="connsiteX52" fmla="*/ 753979 w 858252"/>
              <a:gd name="connsiteY52" fmla="*/ 2085473 h 2342747"/>
              <a:gd name="connsiteX53" fmla="*/ 737937 w 858252"/>
              <a:gd name="connsiteY53" fmla="*/ 2109536 h 2342747"/>
              <a:gd name="connsiteX54" fmla="*/ 713873 w 858252"/>
              <a:gd name="connsiteY54" fmla="*/ 2165684 h 2342747"/>
              <a:gd name="connsiteX55" fmla="*/ 705852 w 858252"/>
              <a:gd name="connsiteY55" fmla="*/ 2189747 h 2342747"/>
              <a:gd name="connsiteX56" fmla="*/ 681789 w 858252"/>
              <a:gd name="connsiteY56" fmla="*/ 2213810 h 2342747"/>
              <a:gd name="connsiteX57" fmla="*/ 657726 w 858252"/>
              <a:gd name="connsiteY57" fmla="*/ 2245894 h 2342747"/>
              <a:gd name="connsiteX58" fmla="*/ 633663 w 858252"/>
              <a:gd name="connsiteY58" fmla="*/ 2261936 h 2342747"/>
              <a:gd name="connsiteX59" fmla="*/ 593558 w 858252"/>
              <a:gd name="connsiteY59" fmla="*/ 2286000 h 2342747"/>
              <a:gd name="connsiteX60" fmla="*/ 553452 w 858252"/>
              <a:gd name="connsiteY60" fmla="*/ 2310063 h 2342747"/>
              <a:gd name="connsiteX61" fmla="*/ 529389 w 858252"/>
              <a:gd name="connsiteY61" fmla="*/ 2326105 h 2342747"/>
              <a:gd name="connsiteX62" fmla="*/ 473242 w 858252"/>
              <a:gd name="connsiteY62" fmla="*/ 2342147 h 2342747"/>
              <a:gd name="connsiteX63" fmla="*/ 304800 w 858252"/>
              <a:gd name="connsiteY63" fmla="*/ 2326105 h 2342747"/>
              <a:gd name="connsiteX64" fmla="*/ 280737 w 858252"/>
              <a:gd name="connsiteY64" fmla="*/ 2310063 h 2342747"/>
              <a:gd name="connsiteX65" fmla="*/ 208547 w 858252"/>
              <a:gd name="connsiteY65" fmla="*/ 2277979 h 2342747"/>
              <a:gd name="connsiteX66" fmla="*/ 208547 w 858252"/>
              <a:gd name="connsiteY66" fmla="*/ 2277979 h 2342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58252" h="2342747">
                <a:moveTo>
                  <a:pt x="208547" y="2277979"/>
                </a:moveTo>
                <a:cubicBezTo>
                  <a:pt x="201863" y="2273968"/>
                  <a:pt x="179466" y="2264939"/>
                  <a:pt x="168442" y="2253915"/>
                </a:cubicBezTo>
                <a:cubicBezTo>
                  <a:pt x="162464" y="2247936"/>
                  <a:pt x="162472" y="2238054"/>
                  <a:pt x="160421" y="2229852"/>
                </a:cubicBezTo>
                <a:cubicBezTo>
                  <a:pt x="157114" y="2216626"/>
                  <a:pt x="155357" y="2203055"/>
                  <a:pt x="152400" y="2189747"/>
                </a:cubicBezTo>
                <a:cubicBezTo>
                  <a:pt x="142786" y="2146485"/>
                  <a:pt x="144422" y="2165940"/>
                  <a:pt x="136358" y="2117558"/>
                </a:cubicBezTo>
                <a:cubicBezTo>
                  <a:pt x="121989" y="2031343"/>
                  <a:pt x="135715" y="2090920"/>
                  <a:pt x="120315" y="2029326"/>
                </a:cubicBezTo>
                <a:cubicBezTo>
                  <a:pt x="117641" y="2002589"/>
                  <a:pt x="115434" y="1975801"/>
                  <a:pt x="112294" y="1949115"/>
                </a:cubicBezTo>
                <a:cubicBezTo>
                  <a:pt x="110085" y="1930339"/>
                  <a:pt x="106718" y="1911715"/>
                  <a:pt x="104273" y="1892968"/>
                </a:cubicBezTo>
                <a:cubicBezTo>
                  <a:pt x="98697" y="1850218"/>
                  <a:pt x="92992" y="1807479"/>
                  <a:pt x="88231" y="1764631"/>
                </a:cubicBezTo>
                <a:cubicBezTo>
                  <a:pt x="85557" y="1740568"/>
                  <a:pt x="83634" y="1716410"/>
                  <a:pt x="80210" y="1692442"/>
                </a:cubicBezTo>
                <a:cubicBezTo>
                  <a:pt x="78282" y="1678946"/>
                  <a:pt x="74628" y="1665750"/>
                  <a:pt x="72189" y="1652336"/>
                </a:cubicBezTo>
                <a:cubicBezTo>
                  <a:pt x="69280" y="1636335"/>
                  <a:pt x="66842" y="1620252"/>
                  <a:pt x="64168" y="1604210"/>
                </a:cubicBezTo>
                <a:cubicBezTo>
                  <a:pt x="43054" y="1266387"/>
                  <a:pt x="71589" y="1652487"/>
                  <a:pt x="40105" y="1379621"/>
                </a:cubicBezTo>
                <a:cubicBezTo>
                  <a:pt x="21234" y="1216072"/>
                  <a:pt x="44142" y="1315559"/>
                  <a:pt x="24063" y="1235242"/>
                </a:cubicBezTo>
                <a:cubicBezTo>
                  <a:pt x="17743" y="1168880"/>
                  <a:pt x="0" y="1004107"/>
                  <a:pt x="0" y="930442"/>
                </a:cubicBezTo>
                <a:cubicBezTo>
                  <a:pt x="0" y="708510"/>
                  <a:pt x="2861" y="486566"/>
                  <a:pt x="8021" y="264694"/>
                </a:cubicBezTo>
                <a:cubicBezTo>
                  <a:pt x="8218" y="256241"/>
                  <a:pt x="11936" y="248022"/>
                  <a:pt x="16042" y="240631"/>
                </a:cubicBezTo>
                <a:cubicBezTo>
                  <a:pt x="25405" y="223777"/>
                  <a:pt x="39504" y="209750"/>
                  <a:pt x="48126" y="192505"/>
                </a:cubicBezTo>
                <a:cubicBezTo>
                  <a:pt x="60833" y="167092"/>
                  <a:pt x="67408" y="149159"/>
                  <a:pt x="88231" y="128336"/>
                </a:cubicBezTo>
                <a:cubicBezTo>
                  <a:pt x="132356" y="84211"/>
                  <a:pt x="118517" y="105172"/>
                  <a:pt x="168442" y="80210"/>
                </a:cubicBezTo>
                <a:cubicBezTo>
                  <a:pt x="248996" y="39933"/>
                  <a:pt x="126154" y="90312"/>
                  <a:pt x="224589" y="48126"/>
                </a:cubicBezTo>
                <a:cubicBezTo>
                  <a:pt x="232360" y="44795"/>
                  <a:pt x="240735" y="43074"/>
                  <a:pt x="248652" y="40105"/>
                </a:cubicBezTo>
                <a:cubicBezTo>
                  <a:pt x="262134" y="35049"/>
                  <a:pt x="274967" y="28200"/>
                  <a:pt x="288758" y="24063"/>
                </a:cubicBezTo>
                <a:cubicBezTo>
                  <a:pt x="301816" y="20146"/>
                  <a:pt x="315710" y="19629"/>
                  <a:pt x="328863" y="16042"/>
                </a:cubicBezTo>
                <a:cubicBezTo>
                  <a:pt x="345177" y="11593"/>
                  <a:pt x="376989" y="0"/>
                  <a:pt x="376989" y="0"/>
                </a:cubicBezTo>
                <a:cubicBezTo>
                  <a:pt x="392242" y="3051"/>
                  <a:pt x="424716" y="7821"/>
                  <a:pt x="441158" y="16042"/>
                </a:cubicBezTo>
                <a:cubicBezTo>
                  <a:pt x="449780" y="20353"/>
                  <a:pt x="456599" y="27773"/>
                  <a:pt x="465221" y="32084"/>
                </a:cubicBezTo>
                <a:cubicBezTo>
                  <a:pt x="472783" y="35865"/>
                  <a:pt x="481722" y="36324"/>
                  <a:pt x="489284" y="40105"/>
                </a:cubicBezTo>
                <a:cubicBezTo>
                  <a:pt x="503228" y="47077"/>
                  <a:pt x="516236" y="55798"/>
                  <a:pt x="529389" y="64168"/>
                </a:cubicBezTo>
                <a:cubicBezTo>
                  <a:pt x="545655" y="74519"/>
                  <a:pt x="563882" y="82619"/>
                  <a:pt x="577515" y="96252"/>
                </a:cubicBezTo>
                <a:cubicBezTo>
                  <a:pt x="595252" y="113988"/>
                  <a:pt x="603311" y="125192"/>
                  <a:pt x="625642" y="136358"/>
                </a:cubicBezTo>
                <a:cubicBezTo>
                  <a:pt x="633204" y="140139"/>
                  <a:pt x="641684" y="141705"/>
                  <a:pt x="649705" y="144379"/>
                </a:cubicBezTo>
                <a:cubicBezTo>
                  <a:pt x="660400" y="160421"/>
                  <a:pt x="673167" y="175260"/>
                  <a:pt x="681789" y="192505"/>
                </a:cubicBezTo>
                <a:cubicBezTo>
                  <a:pt x="687136" y="203200"/>
                  <a:pt x="690176" y="215403"/>
                  <a:pt x="697831" y="224589"/>
                </a:cubicBezTo>
                <a:cubicBezTo>
                  <a:pt x="704002" y="231995"/>
                  <a:pt x="713873" y="235284"/>
                  <a:pt x="721894" y="240631"/>
                </a:cubicBezTo>
                <a:cubicBezTo>
                  <a:pt x="724568" y="251326"/>
                  <a:pt x="725572" y="262583"/>
                  <a:pt x="729915" y="272715"/>
                </a:cubicBezTo>
                <a:cubicBezTo>
                  <a:pt x="753441" y="327608"/>
                  <a:pt x="740460" y="266766"/>
                  <a:pt x="753979" y="320842"/>
                </a:cubicBezTo>
                <a:cubicBezTo>
                  <a:pt x="757286" y="334068"/>
                  <a:pt x="759043" y="347639"/>
                  <a:pt x="762000" y="360947"/>
                </a:cubicBezTo>
                <a:cubicBezTo>
                  <a:pt x="774539" y="417371"/>
                  <a:pt x="764643" y="370196"/>
                  <a:pt x="778042" y="417094"/>
                </a:cubicBezTo>
                <a:cubicBezTo>
                  <a:pt x="781071" y="427694"/>
                  <a:pt x="783034" y="438579"/>
                  <a:pt x="786063" y="449179"/>
                </a:cubicBezTo>
                <a:cubicBezTo>
                  <a:pt x="788386" y="457309"/>
                  <a:pt x="791905" y="465073"/>
                  <a:pt x="794084" y="473242"/>
                </a:cubicBezTo>
                <a:cubicBezTo>
                  <a:pt x="802605" y="505197"/>
                  <a:pt x="818147" y="569494"/>
                  <a:pt x="818147" y="569494"/>
                </a:cubicBezTo>
                <a:cubicBezTo>
                  <a:pt x="820821" y="593557"/>
                  <a:pt x="822897" y="617695"/>
                  <a:pt x="826168" y="641684"/>
                </a:cubicBezTo>
                <a:cubicBezTo>
                  <a:pt x="830919" y="676528"/>
                  <a:pt x="838591" y="710978"/>
                  <a:pt x="842210" y="745958"/>
                </a:cubicBezTo>
                <a:cubicBezTo>
                  <a:pt x="846620" y="788593"/>
                  <a:pt x="846944" y="831558"/>
                  <a:pt x="850231" y="874294"/>
                </a:cubicBezTo>
                <a:cubicBezTo>
                  <a:pt x="852292" y="901085"/>
                  <a:pt x="855578" y="927768"/>
                  <a:pt x="858252" y="954505"/>
                </a:cubicBezTo>
                <a:cubicBezTo>
                  <a:pt x="855578" y="1195137"/>
                  <a:pt x="854814" y="1435797"/>
                  <a:pt x="850231" y="1676400"/>
                </a:cubicBezTo>
                <a:cubicBezTo>
                  <a:pt x="849466" y="1716587"/>
                  <a:pt x="846418" y="1756742"/>
                  <a:pt x="842210" y="1796715"/>
                </a:cubicBezTo>
                <a:cubicBezTo>
                  <a:pt x="841056" y="1807679"/>
                  <a:pt x="837675" y="1818342"/>
                  <a:pt x="834189" y="1828800"/>
                </a:cubicBezTo>
                <a:cubicBezTo>
                  <a:pt x="823948" y="1859523"/>
                  <a:pt x="816081" y="1873038"/>
                  <a:pt x="802105" y="1900989"/>
                </a:cubicBezTo>
                <a:cubicBezTo>
                  <a:pt x="784915" y="2004130"/>
                  <a:pt x="806146" y="1897882"/>
                  <a:pt x="778042" y="1989221"/>
                </a:cubicBezTo>
                <a:cubicBezTo>
                  <a:pt x="771558" y="2010294"/>
                  <a:pt x="767347" y="2032000"/>
                  <a:pt x="762000" y="2053389"/>
                </a:cubicBezTo>
                <a:cubicBezTo>
                  <a:pt x="759326" y="2064084"/>
                  <a:pt x="760094" y="2076301"/>
                  <a:pt x="753979" y="2085473"/>
                </a:cubicBezTo>
                <a:lnTo>
                  <a:pt x="737937" y="2109536"/>
                </a:lnTo>
                <a:cubicBezTo>
                  <a:pt x="721241" y="2176314"/>
                  <a:pt x="741570" y="2110289"/>
                  <a:pt x="713873" y="2165684"/>
                </a:cubicBezTo>
                <a:cubicBezTo>
                  <a:pt x="710092" y="2173246"/>
                  <a:pt x="710542" y="2182712"/>
                  <a:pt x="705852" y="2189747"/>
                </a:cubicBezTo>
                <a:cubicBezTo>
                  <a:pt x="699560" y="2199185"/>
                  <a:pt x="689171" y="2205197"/>
                  <a:pt x="681789" y="2213810"/>
                </a:cubicBezTo>
                <a:cubicBezTo>
                  <a:pt x="673089" y="2223960"/>
                  <a:pt x="667179" y="2236441"/>
                  <a:pt x="657726" y="2245894"/>
                </a:cubicBezTo>
                <a:cubicBezTo>
                  <a:pt x="650909" y="2252711"/>
                  <a:pt x="641191" y="2255914"/>
                  <a:pt x="633663" y="2261936"/>
                </a:cubicBezTo>
                <a:cubicBezTo>
                  <a:pt x="602204" y="2287104"/>
                  <a:pt x="635348" y="2272070"/>
                  <a:pt x="593558" y="2286000"/>
                </a:cubicBezTo>
                <a:cubicBezTo>
                  <a:pt x="562222" y="2317334"/>
                  <a:pt x="595103" y="2289237"/>
                  <a:pt x="553452" y="2310063"/>
                </a:cubicBezTo>
                <a:cubicBezTo>
                  <a:pt x="544830" y="2314374"/>
                  <a:pt x="538011" y="2321794"/>
                  <a:pt x="529389" y="2326105"/>
                </a:cubicBezTo>
                <a:cubicBezTo>
                  <a:pt x="517882" y="2331859"/>
                  <a:pt x="483522" y="2339577"/>
                  <a:pt x="473242" y="2342147"/>
                </a:cubicBezTo>
                <a:cubicBezTo>
                  <a:pt x="469621" y="2341946"/>
                  <a:pt x="348419" y="2347914"/>
                  <a:pt x="304800" y="2326105"/>
                </a:cubicBezTo>
                <a:cubicBezTo>
                  <a:pt x="296178" y="2321794"/>
                  <a:pt x="289546" y="2313978"/>
                  <a:pt x="280737" y="2310063"/>
                </a:cubicBezTo>
                <a:cubicBezTo>
                  <a:pt x="211691" y="2279377"/>
                  <a:pt x="253392" y="2310012"/>
                  <a:pt x="208547" y="2277979"/>
                </a:cubicBezTo>
                <a:lnTo>
                  <a:pt x="208547" y="227797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1644316" y="1266836"/>
            <a:ext cx="697831" cy="1596140"/>
          </a:xfrm>
          <a:custGeom>
            <a:avLst/>
            <a:gdLst>
              <a:gd name="connsiteX0" fmla="*/ 336884 w 697831"/>
              <a:gd name="connsiteY0" fmla="*/ 1580638 h 1596140"/>
              <a:gd name="connsiteX1" fmla="*/ 264695 w 697831"/>
              <a:gd name="connsiteY1" fmla="*/ 1548553 h 1596140"/>
              <a:gd name="connsiteX2" fmla="*/ 216568 w 697831"/>
              <a:gd name="connsiteY2" fmla="*/ 1516469 h 1596140"/>
              <a:gd name="connsiteX3" fmla="*/ 200526 w 697831"/>
              <a:gd name="connsiteY3" fmla="*/ 1492406 h 1596140"/>
              <a:gd name="connsiteX4" fmla="*/ 176463 w 697831"/>
              <a:gd name="connsiteY4" fmla="*/ 1468343 h 1596140"/>
              <a:gd name="connsiteX5" fmla="*/ 168442 w 697831"/>
              <a:gd name="connsiteY5" fmla="*/ 1444280 h 1596140"/>
              <a:gd name="connsiteX6" fmla="*/ 144379 w 697831"/>
              <a:gd name="connsiteY6" fmla="*/ 1420217 h 1596140"/>
              <a:gd name="connsiteX7" fmla="*/ 112295 w 697831"/>
              <a:gd name="connsiteY7" fmla="*/ 1364069 h 1596140"/>
              <a:gd name="connsiteX8" fmla="*/ 96252 w 697831"/>
              <a:gd name="connsiteY8" fmla="*/ 1275838 h 1596140"/>
              <a:gd name="connsiteX9" fmla="*/ 88231 w 697831"/>
              <a:gd name="connsiteY9" fmla="*/ 1219690 h 1596140"/>
              <a:gd name="connsiteX10" fmla="*/ 72189 w 697831"/>
              <a:gd name="connsiteY10" fmla="*/ 1155522 h 1596140"/>
              <a:gd name="connsiteX11" fmla="*/ 64168 w 697831"/>
              <a:gd name="connsiteY11" fmla="*/ 1107396 h 1596140"/>
              <a:gd name="connsiteX12" fmla="*/ 56147 w 697831"/>
              <a:gd name="connsiteY12" fmla="*/ 1067290 h 1596140"/>
              <a:gd name="connsiteX13" fmla="*/ 32084 w 697831"/>
              <a:gd name="connsiteY13" fmla="*/ 890827 h 1596140"/>
              <a:gd name="connsiteX14" fmla="*/ 24063 w 697831"/>
              <a:gd name="connsiteY14" fmla="*/ 858743 h 1596140"/>
              <a:gd name="connsiteX15" fmla="*/ 8021 w 697831"/>
              <a:gd name="connsiteY15" fmla="*/ 818638 h 1596140"/>
              <a:gd name="connsiteX16" fmla="*/ 0 w 697831"/>
              <a:gd name="connsiteY16" fmla="*/ 794575 h 1596140"/>
              <a:gd name="connsiteX17" fmla="*/ 8021 w 697831"/>
              <a:gd name="connsiteY17" fmla="*/ 353417 h 1596140"/>
              <a:gd name="connsiteX18" fmla="*/ 48126 w 697831"/>
              <a:gd name="connsiteY18" fmla="*/ 273206 h 1596140"/>
              <a:gd name="connsiteX19" fmla="*/ 64168 w 697831"/>
              <a:gd name="connsiteY19" fmla="*/ 241122 h 1596140"/>
              <a:gd name="connsiteX20" fmla="*/ 88231 w 697831"/>
              <a:gd name="connsiteY20" fmla="*/ 209038 h 1596140"/>
              <a:gd name="connsiteX21" fmla="*/ 104273 w 697831"/>
              <a:gd name="connsiteY21" fmla="*/ 184975 h 1596140"/>
              <a:gd name="connsiteX22" fmla="*/ 160421 w 697831"/>
              <a:gd name="connsiteY22" fmla="*/ 128827 h 1596140"/>
              <a:gd name="connsiteX23" fmla="*/ 184484 w 697831"/>
              <a:gd name="connsiteY23" fmla="*/ 104764 h 1596140"/>
              <a:gd name="connsiteX24" fmla="*/ 208547 w 697831"/>
              <a:gd name="connsiteY24" fmla="*/ 80701 h 1596140"/>
              <a:gd name="connsiteX25" fmla="*/ 248652 w 697831"/>
              <a:gd name="connsiteY25" fmla="*/ 56638 h 1596140"/>
              <a:gd name="connsiteX26" fmla="*/ 280737 w 697831"/>
              <a:gd name="connsiteY26" fmla="*/ 40596 h 1596140"/>
              <a:gd name="connsiteX27" fmla="*/ 304800 w 697831"/>
              <a:gd name="connsiteY27" fmla="*/ 24553 h 1596140"/>
              <a:gd name="connsiteX28" fmla="*/ 344905 w 697831"/>
              <a:gd name="connsiteY28" fmla="*/ 16532 h 1596140"/>
              <a:gd name="connsiteX29" fmla="*/ 376989 w 697831"/>
              <a:gd name="connsiteY29" fmla="*/ 490 h 1596140"/>
              <a:gd name="connsiteX30" fmla="*/ 465221 w 697831"/>
              <a:gd name="connsiteY30" fmla="*/ 8511 h 1596140"/>
              <a:gd name="connsiteX31" fmla="*/ 497305 w 697831"/>
              <a:gd name="connsiteY31" fmla="*/ 24553 h 1596140"/>
              <a:gd name="connsiteX32" fmla="*/ 553452 w 697831"/>
              <a:gd name="connsiteY32" fmla="*/ 64659 h 1596140"/>
              <a:gd name="connsiteX33" fmla="*/ 569495 w 697831"/>
              <a:gd name="connsiteY33" fmla="*/ 80701 h 1596140"/>
              <a:gd name="connsiteX34" fmla="*/ 593558 w 697831"/>
              <a:gd name="connsiteY34" fmla="*/ 96743 h 1596140"/>
              <a:gd name="connsiteX35" fmla="*/ 617621 w 697831"/>
              <a:gd name="connsiteY35" fmla="*/ 128827 h 1596140"/>
              <a:gd name="connsiteX36" fmla="*/ 649705 w 697831"/>
              <a:gd name="connsiteY36" fmla="*/ 160911 h 1596140"/>
              <a:gd name="connsiteX37" fmla="*/ 673768 w 697831"/>
              <a:gd name="connsiteY37" fmla="*/ 217059 h 1596140"/>
              <a:gd name="connsiteX38" fmla="*/ 681789 w 697831"/>
              <a:gd name="connsiteY38" fmla="*/ 249143 h 1596140"/>
              <a:gd name="connsiteX39" fmla="*/ 697831 w 697831"/>
              <a:gd name="connsiteY39" fmla="*/ 313311 h 1596140"/>
              <a:gd name="connsiteX40" fmla="*/ 689810 w 697831"/>
              <a:gd name="connsiteY40" fmla="*/ 1227711 h 1596140"/>
              <a:gd name="connsiteX41" fmla="*/ 673768 w 697831"/>
              <a:gd name="connsiteY41" fmla="*/ 1315943 h 1596140"/>
              <a:gd name="connsiteX42" fmla="*/ 649705 w 697831"/>
              <a:gd name="connsiteY42" fmla="*/ 1404175 h 1596140"/>
              <a:gd name="connsiteX43" fmla="*/ 617621 w 697831"/>
              <a:gd name="connsiteY43" fmla="*/ 1452301 h 1596140"/>
              <a:gd name="connsiteX44" fmla="*/ 609600 w 697831"/>
              <a:gd name="connsiteY44" fmla="*/ 1476364 h 1596140"/>
              <a:gd name="connsiteX45" fmla="*/ 593558 w 697831"/>
              <a:gd name="connsiteY45" fmla="*/ 1500427 h 1596140"/>
              <a:gd name="connsiteX46" fmla="*/ 545431 w 697831"/>
              <a:gd name="connsiteY46" fmla="*/ 1516469 h 1596140"/>
              <a:gd name="connsiteX47" fmla="*/ 521368 w 697831"/>
              <a:gd name="connsiteY47" fmla="*/ 1532511 h 1596140"/>
              <a:gd name="connsiteX48" fmla="*/ 457200 w 697831"/>
              <a:gd name="connsiteY48" fmla="*/ 1556575 h 1596140"/>
              <a:gd name="connsiteX49" fmla="*/ 417095 w 697831"/>
              <a:gd name="connsiteY49" fmla="*/ 1564596 h 1596140"/>
              <a:gd name="connsiteX50" fmla="*/ 352926 w 697831"/>
              <a:gd name="connsiteY50" fmla="*/ 1588659 h 1596140"/>
              <a:gd name="connsiteX51" fmla="*/ 336884 w 697831"/>
              <a:gd name="connsiteY51" fmla="*/ 1580638 h 159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97831" h="1596140">
                <a:moveTo>
                  <a:pt x="336884" y="1580638"/>
                </a:moveTo>
                <a:cubicBezTo>
                  <a:pt x="322179" y="1573954"/>
                  <a:pt x="311987" y="1581657"/>
                  <a:pt x="264695" y="1548553"/>
                </a:cubicBezTo>
                <a:cubicBezTo>
                  <a:pt x="248900" y="1537496"/>
                  <a:pt x="216568" y="1516469"/>
                  <a:pt x="216568" y="1516469"/>
                </a:cubicBezTo>
                <a:cubicBezTo>
                  <a:pt x="211221" y="1508448"/>
                  <a:pt x="206697" y="1499812"/>
                  <a:pt x="200526" y="1492406"/>
                </a:cubicBezTo>
                <a:cubicBezTo>
                  <a:pt x="193264" y="1483692"/>
                  <a:pt x="182755" y="1477781"/>
                  <a:pt x="176463" y="1468343"/>
                </a:cubicBezTo>
                <a:cubicBezTo>
                  <a:pt x="171773" y="1461308"/>
                  <a:pt x="173132" y="1451315"/>
                  <a:pt x="168442" y="1444280"/>
                </a:cubicBezTo>
                <a:cubicBezTo>
                  <a:pt x="162150" y="1434842"/>
                  <a:pt x="151641" y="1428931"/>
                  <a:pt x="144379" y="1420217"/>
                </a:cubicBezTo>
                <a:cubicBezTo>
                  <a:pt x="130209" y="1403212"/>
                  <a:pt x="122100" y="1383680"/>
                  <a:pt x="112295" y="1364069"/>
                </a:cubicBezTo>
                <a:cubicBezTo>
                  <a:pt x="103950" y="1322348"/>
                  <a:pt x="103095" y="1320316"/>
                  <a:pt x="96252" y="1275838"/>
                </a:cubicBezTo>
                <a:cubicBezTo>
                  <a:pt x="93377" y="1257152"/>
                  <a:pt x="91939" y="1238229"/>
                  <a:pt x="88231" y="1219690"/>
                </a:cubicBezTo>
                <a:cubicBezTo>
                  <a:pt x="83907" y="1198071"/>
                  <a:pt x="75814" y="1177270"/>
                  <a:pt x="72189" y="1155522"/>
                </a:cubicBezTo>
                <a:cubicBezTo>
                  <a:pt x="69515" y="1139480"/>
                  <a:pt x="67077" y="1123397"/>
                  <a:pt x="64168" y="1107396"/>
                </a:cubicBezTo>
                <a:cubicBezTo>
                  <a:pt x="61729" y="1093982"/>
                  <a:pt x="57989" y="1080798"/>
                  <a:pt x="56147" y="1067290"/>
                </a:cubicBezTo>
                <a:cubicBezTo>
                  <a:pt x="41320" y="958555"/>
                  <a:pt x="48244" y="963548"/>
                  <a:pt x="32084" y="890827"/>
                </a:cubicBezTo>
                <a:cubicBezTo>
                  <a:pt x="29693" y="880066"/>
                  <a:pt x="27549" y="869201"/>
                  <a:pt x="24063" y="858743"/>
                </a:cubicBezTo>
                <a:cubicBezTo>
                  <a:pt x="19510" y="845084"/>
                  <a:pt x="13077" y="832119"/>
                  <a:pt x="8021" y="818638"/>
                </a:cubicBezTo>
                <a:cubicBezTo>
                  <a:pt x="5052" y="810721"/>
                  <a:pt x="2674" y="802596"/>
                  <a:pt x="0" y="794575"/>
                </a:cubicBezTo>
                <a:cubicBezTo>
                  <a:pt x="2674" y="647522"/>
                  <a:pt x="796" y="500316"/>
                  <a:pt x="8021" y="353417"/>
                </a:cubicBezTo>
                <a:cubicBezTo>
                  <a:pt x="10152" y="310090"/>
                  <a:pt x="28256" y="304997"/>
                  <a:pt x="48126" y="273206"/>
                </a:cubicBezTo>
                <a:cubicBezTo>
                  <a:pt x="54463" y="263066"/>
                  <a:pt x="57831" y="251262"/>
                  <a:pt x="64168" y="241122"/>
                </a:cubicBezTo>
                <a:cubicBezTo>
                  <a:pt x="71253" y="229786"/>
                  <a:pt x="80461" y="219916"/>
                  <a:pt x="88231" y="209038"/>
                </a:cubicBezTo>
                <a:cubicBezTo>
                  <a:pt x="93834" y="201194"/>
                  <a:pt x="97824" y="192140"/>
                  <a:pt x="104273" y="184975"/>
                </a:cubicBezTo>
                <a:cubicBezTo>
                  <a:pt x="121979" y="165301"/>
                  <a:pt x="141705" y="147543"/>
                  <a:pt x="160421" y="128827"/>
                </a:cubicBezTo>
                <a:lnTo>
                  <a:pt x="184484" y="104764"/>
                </a:lnTo>
                <a:cubicBezTo>
                  <a:pt x="192505" y="96743"/>
                  <a:pt x="198820" y="86537"/>
                  <a:pt x="208547" y="80701"/>
                </a:cubicBezTo>
                <a:cubicBezTo>
                  <a:pt x="221915" y="72680"/>
                  <a:pt x="235024" y="64209"/>
                  <a:pt x="248652" y="56638"/>
                </a:cubicBezTo>
                <a:cubicBezTo>
                  <a:pt x="259105" y="50831"/>
                  <a:pt x="270355" y="46529"/>
                  <a:pt x="280737" y="40596"/>
                </a:cubicBezTo>
                <a:cubicBezTo>
                  <a:pt x="289107" y="35813"/>
                  <a:pt x="295774" y="27938"/>
                  <a:pt x="304800" y="24553"/>
                </a:cubicBezTo>
                <a:cubicBezTo>
                  <a:pt x="317565" y="19766"/>
                  <a:pt x="331537" y="19206"/>
                  <a:pt x="344905" y="16532"/>
                </a:cubicBezTo>
                <a:cubicBezTo>
                  <a:pt x="355600" y="11185"/>
                  <a:pt x="365058" y="1285"/>
                  <a:pt x="376989" y="490"/>
                </a:cubicBezTo>
                <a:cubicBezTo>
                  <a:pt x="406456" y="-1474"/>
                  <a:pt x="436263" y="2719"/>
                  <a:pt x="465221" y="8511"/>
                </a:cubicBezTo>
                <a:cubicBezTo>
                  <a:pt x="476946" y="10856"/>
                  <a:pt x="486923" y="18621"/>
                  <a:pt x="497305" y="24553"/>
                </a:cubicBezTo>
                <a:cubicBezTo>
                  <a:pt x="510561" y="32128"/>
                  <a:pt x="544067" y="56838"/>
                  <a:pt x="553452" y="64659"/>
                </a:cubicBezTo>
                <a:cubicBezTo>
                  <a:pt x="559262" y="69500"/>
                  <a:pt x="563590" y="75977"/>
                  <a:pt x="569495" y="80701"/>
                </a:cubicBezTo>
                <a:cubicBezTo>
                  <a:pt x="577023" y="86723"/>
                  <a:pt x="586741" y="89926"/>
                  <a:pt x="593558" y="96743"/>
                </a:cubicBezTo>
                <a:cubicBezTo>
                  <a:pt x="603011" y="106196"/>
                  <a:pt x="608818" y="118766"/>
                  <a:pt x="617621" y="128827"/>
                </a:cubicBezTo>
                <a:cubicBezTo>
                  <a:pt x="627581" y="140209"/>
                  <a:pt x="639010" y="150216"/>
                  <a:pt x="649705" y="160911"/>
                </a:cubicBezTo>
                <a:cubicBezTo>
                  <a:pt x="657726" y="179627"/>
                  <a:pt x="666809" y="197923"/>
                  <a:pt x="673768" y="217059"/>
                </a:cubicBezTo>
                <a:cubicBezTo>
                  <a:pt x="677535" y="227419"/>
                  <a:pt x="678761" y="238543"/>
                  <a:pt x="681789" y="249143"/>
                </a:cubicBezTo>
                <a:cubicBezTo>
                  <a:pt x="698232" y="306693"/>
                  <a:pt x="681524" y="231774"/>
                  <a:pt x="697831" y="313311"/>
                </a:cubicBezTo>
                <a:cubicBezTo>
                  <a:pt x="695157" y="618111"/>
                  <a:pt x="694806" y="922940"/>
                  <a:pt x="689810" y="1227711"/>
                </a:cubicBezTo>
                <a:cubicBezTo>
                  <a:pt x="688244" y="1323248"/>
                  <a:pt x="685663" y="1262417"/>
                  <a:pt x="673768" y="1315943"/>
                </a:cubicBezTo>
                <a:cubicBezTo>
                  <a:pt x="663772" y="1360923"/>
                  <a:pt x="671439" y="1364328"/>
                  <a:pt x="649705" y="1404175"/>
                </a:cubicBezTo>
                <a:cubicBezTo>
                  <a:pt x="640473" y="1421101"/>
                  <a:pt x="623718" y="1434010"/>
                  <a:pt x="617621" y="1452301"/>
                </a:cubicBezTo>
                <a:cubicBezTo>
                  <a:pt x="614947" y="1460322"/>
                  <a:pt x="613381" y="1468802"/>
                  <a:pt x="609600" y="1476364"/>
                </a:cubicBezTo>
                <a:cubicBezTo>
                  <a:pt x="605289" y="1484986"/>
                  <a:pt x="601733" y="1495318"/>
                  <a:pt x="593558" y="1500427"/>
                </a:cubicBezTo>
                <a:cubicBezTo>
                  <a:pt x="579218" y="1509389"/>
                  <a:pt x="545431" y="1516469"/>
                  <a:pt x="545431" y="1516469"/>
                </a:cubicBezTo>
                <a:cubicBezTo>
                  <a:pt x="537410" y="1521816"/>
                  <a:pt x="529990" y="1528200"/>
                  <a:pt x="521368" y="1532511"/>
                </a:cubicBezTo>
                <a:cubicBezTo>
                  <a:pt x="514017" y="1536187"/>
                  <a:pt x="471078" y="1553105"/>
                  <a:pt x="457200" y="1556575"/>
                </a:cubicBezTo>
                <a:cubicBezTo>
                  <a:pt x="443974" y="1559882"/>
                  <a:pt x="430463" y="1561922"/>
                  <a:pt x="417095" y="1564596"/>
                </a:cubicBezTo>
                <a:cubicBezTo>
                  <a:pt x="351456" y="1597414"/>
                  <a:pt x="418454" y="1566816"/>
                  <a:pt x="352926" y="1588659"/>
                </a:cubicBezTo>
                <a:cubicBezTo>
                  <a:pt x="298842" y="1606687"/>
                  <a:pt x="351589" y="1587322"/>
                  <a:pt x="336884" y="1580638"/>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1628218" y="3400926"/>
            <a:ext cx="673824" cy="1128194"/>
          </a:xfrm>
          <a:custGeom>
            <a:avLst/>
            <a:gdLst>
              <a:gd name="connsiteX0" fmla="*/ 176519 w 673824"/>
              <a:gd name="connsiteY0" fmla="*/ 1074821 h 1128194"/>
              <a:gd name="connsiteX1" fmla="*/ 160477 w 673824"/>
              <a:gd name="connsiteY1" fmla="*/ 1026695 h 1128194"/>
              <a:gd name="connsiteX2" fmla="*/ 144435 w 673824"/>
              <a:gd name="connsiteY2" fmla="*/ 1002632 h 1128194"/>
              <a:gd name="connsiteX3" fmla="*/ 96308 w 673824"/>
              <a:gd name="connsiteY3" fmla="*/ 938463 h 1128194"/>
              <a:gd name="connsiteX4" fmla="*/ 88287 w 673824"/>
              <a:gd name="connsiteY4" fmla="*/ 898358 h 1128194"/>
              <a:gd name="connsiteX5" fmla="*/ 64224 w 673824"/>
              <a:gd name="connsiteY5" fmla="*/ 882316 h 1128194"/>
              <a:gd name="connsiteX6" fmla="*/ 56203 w 673824"/>
              <a:gd name="connsiteY6" fmla="*/ 842211 h 1128194"/>
              <a:gd name="connsiteX7" fmla="*/ 48182 w 673824"/>
              <a:gd name="connsiteY7" fmla="*/ 818148 h 1128194"/>
              <a:gd name="connsiteX8" fmla="*/ 24119 w 673824"/>
              <a:gd name="connsiteY8" fmla="*/ 753979 h 1128194"/>
              <a:gd name="connsiteX9" fmla="*/ 8077 w 673824"/>
              <a:gd name="connsiteY9" fmla="*/ 649706 h 1128194"/>
              <a:gd name="connsiteX10" fmla="*/ 56 w 673824"/>
              <a:gd name="connsiteY10" fmla="*/ 609600 h 1128194"/>
              <a:gd name="connsiteX11" fmla="*/ 24119 w 673824"/>
              <a:gd name="connsiteY11" fmla="*/ 232611 h 1128194"/>
              <a:gd name="connsiteX12" fmla="*/ 56203 w 673824"/>
              <a:gd name="connsiteY12" fmla="*/ 152400 h 1128194"/>
              <a:gd name="connsiteX13" fmla="*/ 64224 w 673824"/>
              <a:gd name="connsiteY13" fmla="*/ 128337 h 1128194"/>
              <a:gd name="connsiteX14" fmla="*/ 88287 w 673824"/>
              <a:gd name="connsiteY14" fmla="*/ 96253 h 1128194"/>
              <a:gd name="connsiteX15" fmla="*/ 128393 w 673824"/>
              <a:gd name="connsiteY15" fmla="*/ 48127 h 1128194"/>
              <a:gd name="connsiteX16" fmla="*/ 160477 w 673824"/>
              <a:gd name="connsiteY16" fmla="*/ 32085 h 1128194"/>
              <a:gd name="connsiteX17" fmla="*/ 216624 w 673824"/>
              <a:gd name="connsiteY17" fmla="*/ 0 h 1128194"/>
              <a:gd name="connsiteX18" fmla="*/ 344961 w 673824"/>
              <a:gd name="connsiteY18" fmla="*/ 8021 h 1128194"/>
              <a:gd name="connsiteX19" fmla="*/ 409129 w 673824"/>
              <a:gd name="connsiteY19" fmla="*/ 32085 h 1128194"/>
              <a:gd name="connsiteX20" fmla="*/ 457256 w 673824"/>
              <a:gd name="connsiteY20" fmla="*/ 48127 h 1128194"/>
              <a:gd name="connsiteX21" fmla="*/ 489340 w 673824"/>
              <a:gd name="connsiteY21" fmla="*/ 64169 h 1128194"/>
              <a:gd name="connsiteX22" fmla="*/ 529445 w 673824"/>
              <a:gd name="connsiteY22" fmla="*/ 80211 h 1128194"/>
              <a:gd name="connsiteX23" fmla="*/ 561529 w 673824"/>
              <a:gd name="connsiteY23" fmla="*/ 104274 h 1128194"/>
              <a:gd name="connsiteX24" fmla="*/ 609656 w 673824"/>
              <a:gd name="connsiteY24" fmla="*/ 168442 h 1128194"/>
              <a:gd name="connsiteX25" fmla="*/ 633719 w 673824"/>
              <a:gd name="connsiteY25" fmla="*/ 192506 h 1128194"/>
              <a:gd name="connsiteX26" fmla="*/ 641740 w 673824"/>
              <a:gd name="connsiteY26" fmla="*/ 216569 h 1128194"/>
              <a:gd name="connsiteX27" fmla="*/ 657782 w 673824"/>
              <a:gd name="connsiteY27" fmla="*/ 256674 h 1128194"/>
              <a:gd name="connsiteX28" fmla="*/ 673824 w 673824"/>
              <a:gd name="connsiteY28" fmla="*/ 344906 h 1128194"/>
              <a:gd name="connsiteX29" fmla="*/ 665803 w 673824"/>
              <a:gd name="connsiteY29" fmla="*/ 890337 h 1128194"/>
              <a:gd name="connsiteX30" fmla="*/ 641740 w 673824"/>
              <a:gd name="connsiteY30" fmla="*/ 946485 h 1128194"/>
              <a:gd name="connsiteX31" fmla="*/ 609656 w 673824"/>
              <a:gd name="connsiteY31" fmla="*/ 962527 h 1128194"/>
              <a:gd name="connsiteX32" fmla="*/ 585593 w 673824"/>
              <a:gd name="connsiteY32" fmla="*/ 978569 h 1128194"/>
              <a:gd name="connsiteX33" fmla="*/ 529445 w 673824"/>
              <a:gd name="connsiteY33" fmla="*/ 1018674 h 1128194"/>
              <a:gd name="connsiteX34" fmla="*/ 497361 w 673824"/>
              <a:gd name="connsiteY34" fmla="*/ 1034716 h 1128194"/>
              <a:gd name="connsiteX35" fmla="*/ 465277 w 673824"/>
              <a:gd name="connsiteY35" fmla="*/ 1058779 h 1128194"/>
              <a:gd name="connsiteX36" fmla="*/ 441214 w 673824"/>
              <a:gd name="connsiteY36" fmla="*/ 1066800 h 1128194"/>
              <a:gd name="connsiteX37" fmla="*/ 409129 w 673824"/>
              <a:gd name="connsiteY37" fmla="*/ 1082842 h 1128194"/>
              <a:gd name="connsiteX38" fmla="*/ 385066 w 673824"/>
              <a:gd name="connsiteY38" fmla="*/ 1098885 h 1128194"/>
              <a:gd name="connsiteX39" fmla="*/ 328919 w 673824"/>
              <a:gd name="connsiteY39" fmla="*/ 1122948 h 1128194"/>
              <a:gd name="connsiteX40" fmla="*/ 184540 w 673824"/>
              <a:gd name="connsiteY40" fmla="*/ 1090863 h 1128194"/>
              <a:gd name="connsiteX41" fmla="*/ 176519 w 673824"/>
              <a:gd name="connsiteY41" fmla="*/ 1074821 h 1128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73824" h="1128194">
                <a:moveTo>
                  <a:pt x="176519" y="1074821"/>
                </a:moveTo>
                <a:cubicBezTo>
                  <a:pt x="172509" y="1064126"/>
                  <a:pt x="167345" y="1042147"/>
                  <a:pt x="160477" y="1026695"/>
                </a:cubicBezTo>
                <a:cubicBezTo>
                  <a:pt x="156562" y="1017886"/>
                  <a:pt x="149544" y="1010807"/>
                  <a:pt x="144435" y="1002632"/>
                </a:cubicBezTo>
                <a:cubicBezTo>
                  <a:pt x="111213" y="949479"/>
                  <a:pt x="133811" y="975968"/>
                  <a:pt x="96308" y="938463"/>
                </a:cubicBezTo>
                <a:cubicBezTo>
                  <a:pt x="93634" y="925095"/>
                  <a:pt x="95051" y="910195"/>
                  <a:pt x="88287" y="898358"/>
                </a:cubicBezTo>
                <a:cubicBezTo>
                  <a:pt x="83504" y="889988"/>
                  <a:pt x="69007" y="890686"/>
                  <a:pt x="64224" y="882316"/>
                </a:cubicBezTo>
                <a:cubicBezTo>
                  <a:pt x="57460" y="870479"/>
                  <a:pt x="59510" y="855437"/>
                  <a:pt x="56203" y="842211"/>
                </a:cubicBezTo>
                <a:cubicBezTo>
                  <a:pt x="54152" y="834009"/>
                  <a:pt x="51151" y="826065"/>
                  <a:pt x="48182" y="818148"/>
                </a:cubicBezTo>
                <a:cubicBezTo>
                  <a:pt x="42663" y="803431"/>
                  <a:pt x="28670" y="772183"/>
                  <a:pt x="24119" y="753979"/>
                </a:cubicBezTo>
                <a:cubicBezTo>
                  <a:pt x="13085" y="709841"/>
                  <a:pt x="15869" y="700357"/>
                  <a:pt x="8077" y="649706"/>
                </a:cubicBezTo>
                <a:cubicBezTo>
                  <a:pt x="6004" y="636231"/>
                  <a:pt x="2730" y="622969"/>
                  <a:pt x="56" y="609600"/>
                </a:cubicBezTo>
                <a:cubicBezTo>
                  <a:pt x="525" y="593199"/>
                  <a:pt x="-4367" y="318068"/>
                  <a:pt x="24119" y="232611"/>
                </a:cubicBezTo>
                <a:cubicBezTo>
                  <a:pt x="60632" y="123071"/>
                  <a:pt x="20797" y="235016"/>
                  <a:pt x="56203" y="152400"/>
                </a:cubicBezTo>
                <a:cubicBezTo>
                  <a:pt x="59533" y="144629"/>
                  <a:pt x="60029" y="135678"/>
                  <a:pt x="64224" y="128337"/>
                </a:cubicBezTo>
                <a:cubicBezTo>
                  <a:pt x="70857" y="116730"/>
                  <a:pt x="80517" y="107131"/>
                  <a:pt x="88287" y="96253"/>
                </a:cubicBezTo>
                <a:cubicBezTo>
                  <a:pt x="102945" y="75732"/>
                  <a:pt x="106545" y="63732"/>
                  <a:pt x="128393" y="48127"/>
                </a:cubicBezTo>
                <a:cubicBezTo>
                  <a:pt x="138123" y="41177"/>
                  <a:pt x="150095" y="38017"/>
                  <a:pt x="160477" y="32085"/>
                </a:cubicBezTo>
                <a:cubicBezTo>
                  <a:pt x="239837" y="-13265"/>
                  <a:pt x="119670" y="48477"/>
                  <a:pt x="216624" y="0"/>
                </a:cubicBezTo>
                <a:cubicBezTo>
                  <a:pt x="259403" y="2674"/>
                  <a:pt x="302292" y="3957"/>
                  <a:pt x="344961" y="8021"/>
                </a:cubicBezTo>
                <a:cubicBezTo>
                  <a:pt x="411519" y="14360"/>
                  <a:pt x="361702" y="11006"/>
                  <a:pt x="409129" y="32085"/>
                </a:cubicBezTo>
                <a:cubicBezTo>
                  <a:pt x="424582" y="38953"/>
                  <a:pt x="442131" y="40565"/>
                  <a:pt x="457256" y="48127"/>
                </a:cubicBezTo>
                <a:cubicBezTo>
                  <a:pt x="467951" y="53474"/>
                  <a:pt x="478414" y="59313"/>
                  <a:pt x="489340" y="64169"/>
                </a:cubicBezTo>
                <a:cubicBezTo>
                  <a:pt x="502497" y="70017"/>
                  <a:pt x="516859" y="73219"/>
                  <a:pt x="529445" y="80211"/>
                </a:cubicBezTo>
                <a:cubicBezTo>
                  <a:pt x="541131" y="86703"/>
                  <a:pt x="551379" y="95574"/>
                  <a:pt x="561529" y="104274"/>
                </a:cubicBezTo>
                <a:cubicBezTo>
                  <a:pt x="601320" y="138380"/>
                  <a:pt x="573293" y="119958"/>
                  <a:pt x="609656" y="168442"/>
                </a:cubicBezTo>
                <a:cubicBezTo>
                  <a:pt x="616462" y="177517"/>
                  <a:pt x="625698" y="184485"/>
                  <a:pt x="633719" y="192506"/>
                </a:cubicBezTo>
                <a:cubicBezTo>
                  <a:pt x="636393" y="200527"/>
                  <a:pt x="638771" y="208652"/>
                  <a:pt x="641740" y="216569"/>
                </a:cubicBezTo>
                <a:cubicBezTo>
                  <a:pt x="646796" y="230050"/>
                  <a:pt x="653229" y="243015"/>
                  <a:pt x="657782" y="256674"/>
                </a:cubicBezTo>
                <a:cubicBezTo>
                  <a:pt x="667237" y="285039"/>
                  <a:pt x="669649" y="315680"/>
                  <a:pt x="673824" y="344906"/>
                </a:cubicBezTo>
                <a:cubicBezTo>
                  <a:pt x="671150" y="526716"/>
                  <a:pt x="670923" y="708579"/>
                  <a:pt x="665803" y="890337"/>
                </a:cubicBezTo>
                <a:cubicBezTo>
                  <a:pt x="665525" y="900202"/>
                  <a:pt x="645265" y="942960"/>
                  <a:pt x="641740" y="946485"/>
                </a:cubicBezTo>
                <a:cubicBezTo>
                  <a:pt x="633285" y="954940"/>
                  <a:pt x="620038" y="956595"/>
                  <a:pt x="609656" y="962527"/>
                </a:cubicBezTo>
                <a:cubicBezTo>
                  <a:pt x="601286" y="967310"/>
                  <a:pt x="593437" y="972966"/>
                  <a:pt x="585593" y="978569"/>
                </a:cubicBezTo>
                <a:cubicBezTo>
                  <a:pt x="568382" y="990862"/>
                  <a:pt x="548345" y="1007874"/>
                  <a:pt x="529445" y="1018674"/>
                </a:cubicBezTo>
                <a:cubicBezTo>
                  <a:pt x="519063" y="1024606"/>
                  <a:pt x="507501" y="1028379"/>
                  <a:pt x="497361" y="1034716"/>
                </a:cubicBezTo>
                <a:cubicBezTo>
                  <a:pt x="486025" y="1041801"/>
                  <a:pt x="476884" y="1052146"/>
                  <a:pt x="465277" y="1058779"/>
                </a:cubicBezTo>
                <a:cubicBezTo>
                  <a:pt x="457936" y="1062974"/>
                  <a:pt x="448985" y="1063470"/>
                  <a:pt x="441214" y="1066800"/>
                </a:cubicBezTo>
                <a:cubicBezTo>
                  <a:pt x="430223" y="1071510"/>
                  <a:pt x="419511" y="1076909"/>
                  <a:pt x="409129" y="1082842"/>
                </a:cubicBezTo>
                <a:cubicBezTo>
                  <a:pt x="400759" y="1087625"/>
                  <a:pt x="393436" y="1094102"/>
                  <a:pt x="385066" y="1098885"/>
                </a:cubicBezTo>
                <a:cubicBezTo>
                  <a:pt x="357316" y="1114743"/>
                  <a:pt x="355914" y="1113950"/>
                  <a:pt x="328919" y="1122948"/>
                </a:cubicBezTo>
                <a:cubicBezTo>
                  <a:pt x="121925" y="1110772"/>
                  <a:pt x="218508" y="1158801"/>
                  <a:pt x="184540" y="1090863"/>
                </a:cubicBezTo>
                <a:cubicBezTo>
                  <a:pt x="167015" y="1055812"/>
                  <a:pt x="180529" y="1085516"/>
                  <a:pt x="176519" y="1074821"/>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3513221" y="5654842"/>
            <a:ext cx="529390" cy="497305"/>
          </a:xfrm>
          <a:custGeom>
            <a:avLst/>
            <a:gdLst>
              <a:gd name="connsiteX0" fmla="*/ 368969 w 674535"/>
              <a:gd name="connsiteY0" fmla="*/ 569495 h 578206"/>
              <a:gd name="connsiteX1" fmla="*/ 296779 w 674535"/>
              <a:gd name="connsiteY1" fmla="*/ 545432 h 578206"/>
              <a:gd name="connsiteX2" fmla="*/ 208548 w 674535"/>
              <a:gd name="connsiteY2" fmla="*/ 521369 h 578206"/>
              <a:gd name="connsiteX3" fmla="*/ 168443 w 674535"/>
              <a:gd name="connsiteY3" fmla="*/ 505327 h 578206"/>
              <a:gd name="connsiteX4" fmla="*/ 136358 w 674535"/>
              <a:gd name="connsiteY4" fmla="*/ 497306 h 578206"/>
              <a:gd name="connsiteX5" fmla="*/ 88232 w 674535"/>
              <a:gd name="connsiteY5" fmla="*/ 465221 h 578206"/>
              <a:gd name="connsiteX6" fmla="*/ 48127 w 674535"/>
              <a:gd name="connsiteY6" fmla="*/ 409074 h 578206"/>
              <a:gd name="connsiteX7" fmla="*/ 40106 w 674535"/>
              <a:gd name="connsiteY7" fmla="*/ 385011 h 578206"/>
              <a:gd name="connsiteX8" fmla="*/ 24064 w 674535"/>
              <a:gd name="connsiteY8" fmla="*/ 352927 h 578206"/>
              <a:gd name="connsiteX9" fmla="*/ 16043 w 674535"/>
              <a:gd name="connsiteY9" fmla="*/ 312821 h 578206"/>
              <a:gd name="connsiteX10" fmla="*/ 0 w 674535"/>
              <a:gd name="connsiteY10" fmla="*/ 232611 h 578206"/>
              <a:gd name="connsiteX11" fmla="*/ 8021 w 674535"/>
              <a:gd name="connsiteY11" fmla="*/ 136358 h 578206"/>
              <a:gd name="connsiteX12" fmla="*/ 48127 w 674535"/>
              <a:gd name="connsiteY12" fmla="*/ 72190 h 578206"/>
              <a:gd name="connsiteX13" fmla="*/ 112295 w 674535"/>
              <a:gd name="connsiteY13" fmla="*/ 32085 h 578206"/>
              <a:gd name="connsiteX14" fmla="*/ 136358 w 674535"/>
              <a:gd name="connsiteY14" fmla="*/ 24064 h 578206"/>
              <a:gd name="connsiteX15" fmla="*/ 152400 w 674535"/>
              <a:gd name="connsiteY15" fmla="*/ 8021 h 578206"/>
              <a:gd name="connsiteX16" fmla="*/ 176464 w 674535"/>
              <a:gd name="connsiteY16" fmla="*/ 0 h 578206"/>
              <a:gd name="connsiteX17" fmla="*/ 409074 w 674535"/>
              <a:gd name="connsiteY17" fmla="*/ 8021 h 578206"/>
              <a:gd name="connsiteX18" fmla="*/ 449179 w 674535"/>
              <a:gd name="connsiteY18" fmla="*/ 32085 h 578206"/>
              <a:gd name="connsiteX19" fmla="*/ 481264 w 674535"/>
              <a:gd name="connsiteY19" fmla="*/ 40106 h 578206"/>
              <a:gd name="connsiteX20" fmla="*/ 529390 w 674535"/>
              <a:gd name="connsiteY20" fmla="*/ 64169 h 578206"/>
              <a:gd name="connsiteX21" fmla="*/ 585537 w 674535"/>
              <a:gd name="connsiteY21" fmla="*/ 120316 h 578206"/>
              <a:gd name="connsiteX22" fmla="*/ 633664 w 674535"/>
              <a:gd name="connsiteY22" fmla="*/ 176464 h 578206"/>
              <a:gd name="connsiteX23" fmla="*/ 657727 w 674535"/>
              <a:gd name="connsiteY23" fmla="*/ 232611 h 578206"/>
              <a:gd name="connsiteX24" fmla="*/ 665748 w 674535"/>
              <a:gd name="connsiteY24" fmla="*/ 256674 h 578206"/>
              <a:gd name="connsiteX25" fmla="*/ 657727 w 674535"/>
              <a:gd name="connsiteY25" fmla="*/ 441158 h 578206"/>
              <a:gd name="connsiteX26" fmla="*/ 641685 w 674535"/>
              <a:gd name="connsiteY26" fmla="*/ 465221 h 578206"/>
              <a:gd name="connsiteX27" fmla="*/ 585537 w 674535"/>
              <a:gd name="connsiteY27" fmla="*/ 513348 h 578206"/>
              <a:gd name="connsiteX28" fmla="*/ 561474 w 674535"/>
              <a:gd name="connsiteY28" fmla="*/ 521369 h 578206"/>
              <a:gd name="connsiteX29" fmla="*/ 537411 w 674535"/>
              <a:gd name="connsiteY29" fmla="*/ 537411 h 578206"/>
              <a:gd name="connsiteX30" fmla="*/ 481264 w 674535"/>
              <a:gd name="connsiteY30" fmla="*/ 545432 h 578206"/>
              <a:gd name="connsiteX31" fmla="*/ 433137 w 674535"/>
              <a:gd name="connsiteY31" fmla="*/ 561474 h 578206"/>
              <a:gd name="connsiteX32" fmla="*/ 368969 w 674535"/>
              <a:gd name="connsiteY32" fmla="*/ 569495 h 578206"/>
              <a:gd name="connsiteX33" fmla="*/ 328864 w 674535"/>
              <a:gd name="connsiteY33" fmla="*/ 577516 h 578206"/>
              <a:gd name="connsiteX34" fmla="*/ 272716 w 674535"/>
              <a:gd name="connsiteY34" fmla="*/ 577516 h 57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74535" h="578206">
                <a:moveTo>
                  <a:pt x="368969" y="569495"/>
                </a:moveTo>
                <a:cubicBezTo>
                  <a:pt x="291899" y="554081"/>
                  <a:pt x="363196" y="571998"/>
                  <a:pt x="296779" y="545432"/>
                </a:cubicBezTo>
                <a:cubicBezTo>
                  <a:pt x="206111" y="509165"/>
                  <a:pt x="289106" y="545536"/>
                  <a:pt x="208548" y="521369"/>
                </a:cubicBezTo>
                <a:cubicBezTo>
                  <a:pt x="194757" y="517232"/>
                  <a:pt x="182102" y="509880"/>
                  <a:pt x="168443" y="505327"/>
                </a:cubicBezTo>
                <a:cubicBezTo>
                  <a:pt x="157985" y="501841"/>
                  <a:pt x="147053" y="499980"/>
                  <a:pt x="136358" y="497306"/>
                </a:cubicBezTo>
                <a:cubicBezTo>
                  <a:pt x="120316" y="486611"/>
                  <a:pt x="96854" y="482466"/>
                  <a:pt x="88232" y="465221"/>
                </a:cubicBezTo>
                <a:cubicBezTo>
                  <a:pt x="67117" y="422991"/>
                  <a:pt x="80645" y="441592"/>
                  <a:pt x="48127" y="409074"/>
                </a:cubicBezTo>
                <a:cubicBezTo>
                  <a:pt x="45453" y="401053"/>
                  <a:pt x="43437" y="392782"/>
                  <a:pt x="40106" y="385011"/>
                </a:cubicBezTo>
                <a:cubicBezTo>
                  <a:pt x="35396" y="374021"/>
                  <a:pt x="27845" y="364270"/>
                  <a:pt x="24064" y="352927"/>
                </a:cubicBezTo>
                <a:cubicBezTo>
                  <a:pt x="19753" y="339993"/>
                  <a:pt x="19001" y="326130"/>
                  <a:pt x="16043" y="312821"/>
                </a:cubicBezTo>
                <a:cubicBezTo>
                  <a:pt x="85" y="241016"/>
                  <a:pt x="15721" y="326934"/>
                  <a:pt x="0" y="232611"/>
                </a:cubicBezTo>
                <a:cubicBezTo>
                  <a:pt x="2674" y="200527"/>
                  <a:pt x="2426" y="168064"/>
                  <a:pt x="8021" y="136358"/>
                </a:cubicBezTo>
                <a:cubicBezTo>
                  <a:pt x="13649" y="104469"/>
                  <a:pt x="25408" y="91664"/>
                  <a:pt x="48127" y="72190"/>
                </a:cubicBezTo>
                <a:cubicBezTo>
                  <a:pt x="71158" y="52449"/>
                  <a:pt x="84907" y="43823"/>
                  <a:pt x="112295" y="32085"/>
                </a:cubicBezTo>
                <a:cubicBezTo>
                  <a:pt x="120066" y="28754"/>
                  <a:pt x="128337" y="26738"/>
                  <a:pt x="136358" y="24064"/>
                </a:cubicBezTo>
                <a:cubicBezTo>
                  <a:pt x="141705" y="18716"/>
                  <a:pt x="145915" y="11912"/>
                  <a:pt x="152400" y="8021"/>
                </a:cubicBezTo>
                <a:cubicBezTo>
                  <a:pt x="159650" y="3671"/>
                  <a:pt x="168009" y="0"/>
                  <a:pt x="176464" y="0"/>
                </a:cubicBezTo>
                <a:cubicBezTo>
                  <a:pt x="254047" y="0"/>
                  <a:pt x="331537" y="5347"/>
                  <a:pt x="409074" y="8021"/>
                </a:cubicBezTo>
                <a:cubicBezTo>
                  <a:pt x="422442" y="16042"/>
                  <a:pt x="434933" y="25753"/>
                  <a:pt x="449179" y="32085"/>
                </a:cubicBezTo>
                <a:cubicBezTo>
                  <a:pt x="459253" y="36562"/>
                  <a:pt x="470664" y="37077"/>
                  <a:pt x="481264" y="40106"/>
                </a:cubicBezTo>
                <a:cubicBezTo>
                  <a:pt x="501538" y="45898"/>
                  <a:pt x="513040" y="49454"/>
                  <a:pt x="529390" y="64169"/>
                </a:cubicBezTo>
                <a:cubicBezTo>
                  <a:pt x="549063" y="81875"/>
                  <a:pt x="569003" y="99648"/>
                  <a:pt x="585537" y="120316"/>
                </a:cubicBezTo>
                <a:cubicBezTo>
                  <a:pt x="622345" y="166327"/>
                  <a:pt x="605515" y="148315"/>
                  <a:pt x="633664" y="176464"/>
                </a:cubicBezTo>
                <a:cubicBezTo>
                  <a:pt x="652475" y="232896"/>
                  <a:pt x="627992" y="163230"/>
                  <a:pt x="657727" y="232611"/>
                </a:cubicBezTo>
                <a:cubicBezTo>
                  <a:pt x="661058" y="240382"/>
                  <a:pt x="663074" y="248653"/>
                  <a:pt x="665748" y="256674"/>
                </a:cubicBezTo>
                <a:cubicBezTo>
                  <a:pt x="676372" y="341666"/>
                  <a:pt x="681152" y="335747"/>
                  <a:pt x="657727" y="441158"/>
                </a:cubicBezTo>
                <a:cubicBezTo>
                  <a:pt x="655636" y="450568"/>
                  <a:pt x="647959" y="457902"/>
                  <a:pt x="641685" y="465221"/>
                </a:cubicBezTo>
                <a:cubicBezTo>
                  <a:pt x="626884" y="482489"/>
                  <a:pt x="606824" y="502704"/>
                  <a:pt x="585537" y="513348"/>
                </a:cubicBezTo>
                <a:cubicBezTo>
                  <a:pt x="577975" y="517129"/>
                  <a:pt x="569036" y="517588"/>
                  <a:pt x="561474" y="521369"/>
                </a:cubicBezTo>
                <a:cubicBezTo>
                  <a:pt x="552852" y="525680"/>
                  <a:pt x="546644" y="534641"/>
                  <a:pt x="537411" y="537411"/>
                </a:cubicBezTo>
                <a:cubicBezTo>
                  <a:pt x="519303" y="542844"/>
                  <a:pt x="499980" y="542758"/>
                  <a:pt x="481264" y="545432"/>
                </a:cubicBezTo>
                <a:cubicBezTo>
                  <a:pt x="465222" y="550779"/>
                  <a:pt x="449916" y="559377"/>
                  <a:pt x="433137" y="561474"/>
                </a:cubicBezTo>
                <a:cubicBezTo>
                  <a:pt x="411748" y="564148"/>
                  <a:pt x="390274" y="566217"/>
                  <a:pt x="368969" y="569495"/>
                </a:cubicBezTo>
                <a:cubicBezTo>
                  <a:pt x="355494" y="571568"/>
                  <a:pt x="342450" y="576384"/>
                  <a:pt x="328864" y="577516"/>
                </a:cubicBezTo>
                <a:cubicBezTo>
                  <a:pt x="310213" y="579070"/>
                  <a:pt x="291432" y="577516"/>
                  <a:pt x="272716" y="577516"/>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1653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prstClr val="black">
                    <a:lumMod val="85000"/>
                    <a:lumOff val="15000"/>
                  </a:prstClr>
                </a:solidFill>
              </a:rPr>
              <a:t>7.5 Constrained Tournament </a:t>
            </a:r>
            <a:r>
              <a:rPr lang="en-US" altLang="ja-JP" dirty="0" smtClean="0">
                <a:solidFill>
                  <a:prstClr val="black">
                    <a:lumMod val="85000"/>
                    <a:lumOff val="15000"/>
                  </a:prstClr>
                </a:solidFill>
              </a:rPr>
              <a:t>Method</a:t>
            </a:r>
            <a:endParaRPr kumimoji="1" lang="ja-JP" altLang="en-US" dirty="0"/>
          </a:p>
        </p:txBody>
      </p:sp>
      <p:sp>
        <p:nvSpPr>
          <p:cNvPr id="3" name="コンテンツ プレースホルダー 2"/>
          <p:cNvSpPr>
            <a:spLocks noGrp="1"/>
          </p:cNvSpPr>
          <p:nvPr>
            <p:ph idx="1"/>
          </p:nvPr>
        </p:nvSpPr>
        <p:spPr>
          <a:xfrm>
            <a:off x="201705" y="806822"/>
            <a:ext cx="8942295" cy="5970495"/>
          </a:xfrm>
        </p:spPr>
        <p:txBody>
          <a:bodyPr/>
          <a:lstStyle/>
          <a:p>
            <a:pPr marL="0" indent="0">
              <a:buNone/>
            </a:pPr>
            <a:r>
              <a:rPr lang="en-US" altLang="ja-JP" b="1" u="sng" dirty="0"/>
              <a:t>7.5.3 Advantages and Disadvantages</a:t>
            </a:r>
          </a:p>
          <a:p>
            <a:r>
              <a:rPr lang="ja-JP" altLang="en-US" dirty="0"/>
              <a:t>この方法は制約違反の計算以外に負担になる計算量を必要としない</a:t>
            </a:r>
          </a:p>
          <a:p>
            <a:r>
              <a:rPr lang="ja-JP" altLang="en-US" dirty="0"/>
              <a:t>実行不可能解</a:t>
            </a:r>
            <a:r>
              <a:rPr lang="ja-JP" altLang="en-US" dirty="0" smtClean="0"/>
              <a:t>は常に実行可能</a:t>
            </a:r>
            <a:r>
              <a:rPr lang="ja-JP" altLang="en-US" dirty="0"/>
              <a:t>解に支配</a:t>
            </a:r>
            <a:r>
              <a:rPr lang="ja-JP" altLang="en-US" dirty="0" smtClean="0"/>
              <a:t>される</a:t>
            </a:r>
            <a:r>
              <a:rPr lang="ja-JP" altLang="en-US" dirty="0"/>
              <a:t>ので，他の制約取り扱い方法を必要と</a:t>
            </a:r>
            <a:r>
              <a:rPr lang="ja-JP" altLang="en-US" dirty="0" smtClean="0"/>
              <a:t>しない</a:t>
            </a:r>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27</a:t>
            </a:fld>
            <a:endParaRPr kumimoji="1" lang="ja-JP" altLang="en-US"/>
          </a:p>
        </p:txBody>
      </p:sp>
    </p:spTree>
    <p:extLst>
      <p:ext uri="{BB962C8B-B14F-4D97-AF65-F5344CB8AC3E}">
        <p14:creationId xmlns:p14="http://schemas.microsoft.com/office/powerpoint/2010/main" val="4129469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7.5 Constrained Tournament Method - Simulation Results</a:t>
            </a:r>
            <a:endParaRPr kumimoji="1" lang="ja-JP" altLang="en-US" dirty="0"/>
          </a:p>
        </p:txBody>
      </p:sp>
      <p:sp>
        <p:nvSpPr>
          <p:cNvPr id="3" name="コンテンツ プレースホルダー 2"/>
          <p:cNvSpPr>
            <a:spLocks noGrp="1"/>
          </p:cNvSpPr>
          <p:nvPr>
            <p:ph idx="1"/>
          </p:nvPr>
        </p:nvSpPr>
        <p:spPr>
          <a:xfrm>
            <a:off x="201705" y="726612"/>
            <a:ext cx="8861609" cy="5970495"/>
          </a:xfrm>
        </p:spPr>
        <p:txBody>
          <a:bodyPr/>
          <a:lstStyle/>
          <a:p>
            <a:r>
              <a:rPr kumimoji="1" lang="en-US" altLang="ja-JP" dirty="0" smtClean="0"/>
              <a:t>NSGA-II + Crowding distance </a:t>
            </a:r>
            <a:r>
              <a:rPr kumimoji="1" lang="ja-JP" altLang="en-US" dirty="0" smtClean="0"/>
              <a:t>を使用した制約トーナメント選択</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28</a:t>
            </a:fld>
            <a:endParaRPr kumimoji="1" lang="ja-JP" altLang="en-US"/>
          </a:p>
        </p:txBody>
      </p:sp>
      <p:pic>
        <p:nvPicPr>
          <p:cNvPr id="6" name="図 5"/>
          <p:cNvPicPr>
            <a:picLocks noChangeAspect="1"/>
          </p:cNvPicPr>
          <p:nvPr/>
        </p:nvPicPr>
        <p:blipFill>
          <a:blip r:embed="rId2"/>
          <a:stretch>
            <a:fillRect/>
          </a:stretch>
        </p:blipFill>
        <p:spPr>
          <a:xfrm>
            <a:off x="119028" y="1092695"/>
            <a:ext cx="2990380" cy="2700000"/>
          </a:xfrm>
          <a:prstGeom prst="rect">
            <a:avLst/>
          </a:prstGeom>
        </p:spPr>
      </p:pic>
      <p:pic>
        <p:nvPicPr>
          <p:cNvPr id="7" name="図 6"/>
          <p:cNvPicPr>
            <a:picLocks noChangeAspect="1"/>
          </p:cNvPicPr>
          <p:nvPr/>
        </p:nvPicPr>
        <p:blipFill>
          <a:blip r:embed="rId3"/>
          <a:stretch>
            <a:fillRect/>
          </a:stretch>
        </p:blipFill>
        <p:spPr>
          <a:xfrm>
            <a:off x="3332130" y="1133620"/>
            <a:ext cx="2970488" cy="2700000"/>
          </a:xfrm>
          <a:prstGeom prst="rect">
            <a:avLst/>
          </a:prstGeom>
        </p:spPr>
      </p:pic>
      <p:pic>
        <p:nvPicPr>
          <p:cNvPr id="8" name="図 7"/>
          <p:cNvPicPr>
            <a:picLocks noChangeAspect="1"/>
          </p:cNvPicPr>
          <p:nvPr/>
        </p:nvPicPr>
        <p:blipFill>
          <a:blip r:embed="rId4"/>
          <a:stretch>
            <a:fillRect/>
          </a:stretch>
        </p:blipFill>
        <p:spPr>
          <a:xfrm>
            <a:off x="147425" y="4021170"/>
            <a:ext cx="2961983" cy="2700000"/>
          </a:xfrm>
          <a:prstGeom prst="rect">
            <a:avLst/>
          </a:prstGeom>
        </p:spPr>
      </p:pic>
      <p:pic>
        <p:nvPicPr>
          <p:cNvPr id="10" name="図 9"/>
          <p:cNvPicPr>
            <a:picLocks noChangeAspect="1"/>
          </p:cNvPicPr>
          <p:nvPr/>
        </p:nvPicPr>
        <p:blipFill>
          <a:blip r:embed="rId5"/>
          <a:stretch>
            <a:fillRect/>
          </a:stretch>
        </p:blipFill>
        <p:spPr>
          <a:xfrm>
            <a:off x="3333387" y="4021170"/>
            <a:ext cx="2979566" cy="2700000"/>
          </a:xfrm>
          <a:prstGeom prst="rect">
            <a:avLst/>
          </a:prstGeom>
        </p:spPr>
      </p:pic>
      <p:sp>
        <p:nvSpPr>
          <p:cNvPr id="11" name="テキスト ボックス 10"/>
          <p:cNvSpPr txBox="1"/>
          <p:nvPr/>
        </p:nvSpPr>
        <p:spPr>
          <a:xfrm>
            <a:off x="1367907" y="3708815"/>
            <a:ext cx="721894" cy="307777"/>
          </a:xfrm>
          <a:prstGeom prst="rect">
            <a:avLst/>
          </a:prstGeom>
          <a:noFill/>
        </p:spPr>
        <p:txBody>
          <a:bodyPr wrap="square" rtlCol="0">
            <a:spAutoFit/>
          </a:bodyPr>
          <a:lstStyle/>
          <a:p>
            <a:pPr algn="ctr"/>
            <a:r>
              <a:rPr lang="en-US" altLang="ja-JP" sz="1400" b="1" dirty="0" smtClean="0"/>
              <a:t>20</a:t>
            </a:r>
            <a:r>
              <a:rPr lang="ja-JP" altLang="en-US" sz="1400" b="1" dirty="0" smtClean="0"/>
              <a:t>世代</a:t>
            </a:r>
            <a:endParaRPr kumimoji="1" lang="ja-JP" altLang="en-US" sz="1400" b="1" dirty="0"/>
          </a:p>
        </p:txBody>
      </p:sp>
      <p:sp>
        <p:nvSpPr>
          <p:cNvPr id="12" name="テキスト ボックス 11"/>
          <p:cNvSpPr txBox="1"/>
          <p:nvPr/>
        </p:nvSpPr>
        <p:spPr>
          <a:xfrm>
            <a:off x="4561897" y="3740274"/>
            <a:ext cx="721894" cy="307777"/>
          </a:xfrm>
          <a:prstGeom prst="rect">
            <a:avLst/>
          </a:prstGeom>
          <a:noFill/>
        </p:spPr>
        <p:txBody>
          <a:bodyPr wrap="square" rtlCol="0">
            <a:spAutoFit/>
          </a:bodyPr>
          <a:lstStyle/>
          <a:p>
            <a:pPr algn="ctr"/>
            <a:r>
              <a:rPr lang="en-US" altLang="ja-JP" sz="1400" b="1" dirty="0"/>
              <a:t>5</a:t>
            </a:r>
            <a:r>
              <a:rPr lang="en-US" altLang="ja-JP" sz="1400" b="1" dirty="0" smtClean="0"/>
              <a:t>0</a:t>
            </a:r>
            <a:r>
              <a:rPr lang="ja-JP" altLang="en-US" sz="1400" b="1" dirty="0" smtClean="0"/>
              <a:t>世代</a:t>
            </a:r>
            <a:endParaRPr kumimoji="1" lang="ja-JP" altLang="en-US" sz="1400" b="1" dirty="0"/>
          </a:p>
        </p:txBody>
      </p:sp>
      <p:sp>
        <p:nvSpPr>
          <p:cNvPr id="13" name="テキスト ボックス 12"/>
          <p:cNvSpPr txBox="1"/>
          <p:nvPr/>
        </p:nvSpPr>
        <p:spPr>
          <a:xfrm>
            <a:off x="1317695" y="6604010"/>
            <a:ext cx="839972" cy="307777"/>
          </a:xfrm>
          <a:prstGeom prst="rect">
            <a:avLst/>
          </a:prstGeom>
          <a:noFill/>
        </p:spPr>
        <p:txBody>
          <a:bodyPr wrap="square" rtlCol="0">
            <a:spAutoFit/>
          </a:bodyPr>
          <a:lstStyle/>
          <a:p>
            <a:pPr algn="ctr"/>
            <a:r>
              <a:rPr lang="en-US" altLang="ja-JP" sz="1400" b="1" dirty="0" smtClean="0"/>
              <a:t>200</a:t>
            </a:r>
            <a:r>
              <a:rPr lang="ja-JP" altLang="en-US" sz="1400" b="1" dirty="0" smtClean="0"/>
              <a:t>世代</a:t>
            </a:r>
            <a:endParaRPr kumimoji="1" lang="ja-JP" altLang="en-US" sz="1400" b="1" dirty="0"/>
          </a:p>
        </p:txBody>
      </p:sp>
      <p:sp>
        <p:nvSpPr>
          <p:cNvPr id="14" name="テキスト ボックス 13"/>
          <p:cNvSpPr txBox="1"/>
          <p:nvPr/>
        </p:nvSpPr>
        <p:spPr>
          <a:xfrm>
            <a:off x="4502858" y="6604010"/>
            <a:ext cx="839972" cy="307777"/>
          </a:xfrm>
          <a:prstGeom prst="rect">
            <a:avLst/>
          </a:prstGeom>
          <a:noFill/>
        </p:spPr>
        <p:txBody>
          <a:bodyPr wrap="square" rtlCol="0">
            <a:spAutoFit/>
          </a:bodyPr>
          <a:lstStyle/>
          <a:p>
            <a:pPr algn="ctr"/>
            <a:r>
              <a:rPr lang="en-US" altLang="ja-JP" sz="1400" b="1" dirty="0"/>
              <a:t>5</a:t>
            </a:r>
            <a:r>
              <a:rPr lang="en-US" altLang="ja-JP" sz="1400" b="1" dirty="0" smtClean="0"/>
              <a:t>00</a:t>
            </a:r>
            <a:r>
              <a:rPr lang="ja-JP" altLang="en-US" sz="1400" b="1" dirty="0" smtClean="0"/>
              <a:t>世代</a:t>
            </a:r>
            <a:endParaRPr kumimoji="1" lang="ja-JP" altLang="en-US" sz="1400" b="1" dirty="0"/>
          </a:p>
        </p:txBody>
      </p:sp>
      <p:sp>
        <p:nvSpPr>
          <p:cNvPr id="15" name="テキスト ボックス 14"/>
          <p:cNvSpPr txBox="1"/>
          <p:nvPr/>
        </p:nvSpPr>
        <p:spPr>
          <a:xfrm>
            <a:off x="6302618" y="2294021"/>
            <a:ext cx="2804641" cy="2585323"/>
          </a:xfrm>
          <a:prstGeom prst="rect">
            <a:avLst/>
          </a:prstGeom>
          <a:noFill/>
        </p:spPr>
        <p:txBody>
          <a:bodyPr wrap="square" rtlCol="0">
            <a:spAutoFit/>
          </a:bodyPr>
          <a:lstStyle/>
          <a:p>
            <a:r>
              <a:rPr lang="ja-JP" altLang="en-US" dirty="0"/>
              <a:t>世代とともにどのように解がパレートフロントに近づいて</a:t>
            </a:r>
            <a:r>
              <a:rPr lang="ja-JP" altLang="en-US" dirty="0" smtClean="0"/>
              <a:t>，全体</a:t>
            </a:r>
            <a:r>
              <a:rPr lang="ja-JP" altLang="en-US" dirty="0"/>
              <a:t>に分布する</a:t>
            </a:r>
            <a:r>
              <a:rPr lang="ja-JP" altLang="en-US" dirty="0" smtClean="0"/>
              <a:t>か</a:t>
            </a:r>
            <a:endParaRPr lang="en-US" altLang="ja-JP" dirty="0" smtClean="0"/>
          </a:p>
          <a:p>
            <a:endParaRPr lang="en-US" altLang="ja-JP" dirty="0" smtClean="0"/>
          </a:p>
          <a:p>
            <a:r>
              <a:rPr lang="ja-JP" altLang="en-US" dirty="0" smtClean="0"/>
              <a:t>前</a:t>
            </a:r>
            <a:r>
              <a:rPr lang="ja-JP" altLang="en-US" dirty="0"/>
              <a:t>のセクションと同じ探索オペレータが使われているが，制約トーナメント選択</a:t>
            </a:r>
            <a:r>
              <a:rPr lang="ja-JP" altLang="en-US" dirty="0" smtClean="0"/>
              <a:t>は一回</a:t>
            </a:r>
            <a:r>
              <a:rPr lang="ja-JP" altLang="en-US" dirty="0"/>
              <a:t>見つかったパレート最適解を強調している</a:t>
            </a:r>
            <a:endParaRPr kumimoji="1" lang="ja-JP" altLang="en-US" dirty="0"/>
          </a:p>
        </p:txBody>
      </p:sp>
    </p:spTree>
    <p:extLst>
      <p:ext uri="{BB962C8B-B14F-4D97-AF65-F5344CB8AC3E}">
        <p14:creationId xmlns:p14="http://schemas.microsoft.com/office/powerpoint/2010/main" val="1733813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prstClr val="black">
                    <a:lumMod val="85000"/>
                    <a:lumOff val="15000"/>
                  </a:prstClr>
                </a:solidFill>
              </a:rPr>
              <a:t>7.5 Constrained Tournament </a:t>
            </a:r>
            <a:r>
              <a:rPr lang="en-US" altLang="ja-JP" dirty="0" smtClean="0">
                <a:solidFill>
                  <a:prstClr val="black">
                    <a:lumMod val="85000"/>
                    <a:lumOff val="15000"/>
                  </a:prstClr>
                </a:solidFill>
              </a:rPr>
              <a:t>Method</a:t>
            </a:r>
            <a:endParaRPr kumimoji="1" lang="ja-JP" altLang="en-US" dirty="0"/>
          </a:p>
        </p:txBody>
      </p:sp>
      <p:sp>
        <p:nvSpPr>
          <p:cNvPr id="3" name="コンテンツ プレースホルダー 2"/>
          <p:cNvSpPr>
            <a:spLocks noGrp="1"/>
          </p:cNvSpPr>
          <p:nvPr>
            <p:ph idx="1"/>
          </p:nvPr>
        </p:nvSpPr>
        <p:spPr>
          <a:xfrm>
            <a:off x="201705" y="806822"/>
            <a:ext cx="8942295" cy="5970495"/>
          </a:xfrm>
        </p:spPr>
        <p:txBody>
          <a:bodyPr/>
          <a:lstStyle/>
          <a:p>
            <a:pPr marL="0" indent="0">
              <a:buNone/>
            </a:pPr>
            <a:r>
              <a:rPr lang="en-US" altLang="ja-JP" b="1" u="sng" dirty="0"/>
              <a:t>7.5.3 Advantages and Disadvantages</a:t>
            </a:r>
          </a:p>
          <a:p>
            <a:r>
              <a:rPr lang="ja-JP" altLang="en-US" dirty="0"/>
              <a:t>この方法は制約違反の計算以外に負担になる計算量を必要としない</a:t>
            </a:r>
          </a:p>
          <a:p>
            <a:r>
              <a:rPr lang="ja-JP" altLang="en-US" dirty="0"/>
              <a:t>実行不可能解</a:t>
            </a:r>
            <a:r>
              <a:rPr lang="ja-JP" altLang="en-US" dirty="0" smtClean="0"/>
              <a:t>は常に実行可能</a:t>
            </a:r>
            <a:r>
              <a:rPr lang="ja-JP" altLang="en-US" dirty="0"/>
              <a:t>解に支配</a:t>
            </a:r>
            <a:r>
              <a:rPr lang="ja-JP" altLang="en-US" dirty="0" smtClean="0"/>
              <a:t>される</a:t>
            </a:r>
            <a:r>
              <a:rPr lang="ja-JP" altLang="en-US" dirty="0"/>
              <a:t>ので，他の制約取り扱い方法を必要と</a:t>
            </a:r>
            <a:r>
              <a:rPr lang="ja-JP" altLang="en-US" dirty="0" smtClean="0"/>
              <a:t>しない</a:t>
            </a:r>
          </a:p>
          <a:p>
            <a:endParaRPr lang="en-US" altLang="ja-JP" sz="1400" dirty="0" smtClean="0"/>
          </a:p>
          <a:p>
            <a:pPr marL="0" indent="0">
              <a:buNone/>
            </a:pPr>
            <a:r>
              <a:rPr lang="en-US" altLang="ja-JP" b="1" dirty="0" smtClean="0"/>
              <a:t>[</a:t>
            </a:r>
            <a:r>
              <a:rPr lang="en-US" altLang="ja-JP" b="1" dirty="0" err="1" smtClean="0"/>
              <a:t>Drechsler</a:t>
            </a:r>
            <a:r>
              <a:rPr lang="en-US" altLang="ja-JP" b="1" dirty="0" smtClean="0"/>
              <a:t>, ‘98]</a:t>
            </a:r>
            <a:r>
              <a:rPr lang="ja-JP" altLang="en-US" b="1" dirty="0" smtClean="0"/>
              <a:t>の類似したアプローチ</a:t>
            </a:r>
            <a:endParaRPr lang="en-US" altLang="ja-JP" b="1" dirty="0" smtClean="0"/>
          </a:p>
          <a:p>
            <a:r>
              <a:rPr kumimoji="1" lang="ja-JP" altLang="en-US" dirty="0" smtClean="0"/>
              <a:t>制約に関する支配関係を考えて分類</a:t>
            </a:r>
            <a:endParaRPr kumimoji="1" lang="en-US" altLang="ja-JP" dirty="0" smtClean="0"/>
          </a:p>
          <a:p>
            <a:pPr lvl="1"/>
            <a:r>
              <a:rPr lang="ja-JP" altLang="en-US" dirty="0" smtClean="0"/>
              <a:t>実行可能領域にたどり着くのに時間がかかるかもしれない</a:t>
            </a:r>
          </a:p>
          <a:p>
            <a:pPr lvl="1"/>
            <a:r>
              <a:rPr lang="ja-JP" altLang="en-US" dirty="0" smtClean="0"/>
              <a:t>計算が複雑</a:t>
            </a:r>
          </a:p>
          <a:p>
            <a:r>
              <a:rPr lang="en-US" altLang="ja-JP" dirty="0" smtClean="0">
                <a:solidFill>
                  <a:prstClr val="black">
                    <a:lumMod val="85000"/>
                    <a:lumOff val="15000"/>
                  </a:prstClr>
                </a:solidFill>
              </a:rPr>
              <a:t>Constrained Tournament Method</a:t>
            </a:r>
            <a:r>
              <a:rPr lang="ja-JP" altLang="en-US" dirty="0" smtClean="0">
                <a:solidFill>
                  <a:prstClr val="black">
                    <a:lumMod val="85000"/>
                    <a:lumOff val="15000"/>
                  </a:prstClr>
                </a:solidFill>
              </a:rPr>
              <a:t>は</a:t>
            </a:r>
            <a:r>
              <a:rPr lang="ja-JP" altLang="en-US" dirty="0" smtClean="0"/>
              <a:t>制約値を合計する</a:t>
            </a:r>
            <a:r>
              <a:rPr lang="ja-JP" altLang="en-US" dirty="0" smtClean="0">
                <a:solidFill>
                  <a:prstClr val="black">
                    <a:lumMod val="85000"/>
                    <a:lumOff val="15000"/>
                  </a:prstClr>
                </a:solidFill>
              </a:rPr>
              <a:t>シンプルな手順</a:t>
            </a:r>
            <a:endParaRPr lang="en-US" altLang="ja-JP" dirty="0" smtClean="0">
              <a:solidFill>
                <a:prstClr val="black">
                  <a:lumMod val="85000"/>
                  <a:lumOff val="15000"/>
                </a:prstClr>
              </a:solidFill>
            </a:endParaRPr>
          </a:p>
          <a:p>
            <a:r>
              <a:rPr lang="ja-JP" altLang="en-US" dirty="0" smtClean="0">
                <a:solidFill>
                  <a:prstClr val="black">
                    <a:lumMod val="85000"/>
                    <a:lumOff val="15000"/>
                  </a:prstClr>
                </a:solidFill>
              </a:rPr>
              <a:t>しかし，</a:t>
            </a:r>
            <a:r>
              <a:rPr lang="en-US" altLang="ja-JP" dirty="0" err="1" smtClean="0">
                <a:solidFill>
                  <a:prstClr val="black">
                    <a:lumMod val="85000"/>
                    <a:lumOff val="15000"/>
                  </a:prstClr>
                </a:solidFill>
              </a:rPr>
              <a:t>Drechsler</a:t>
            </a:r>
            <a:r>
              <a:rPr lang="ja-JP" altLang="en-US" dirty="0" smtClean="0">
                <a:solidFill>
                  <a:prstClr val="black">
                    <a:lumMod val="85000"/>
                    <a:lumOff val="15000"/>
                  </a:prstClr>
                </a:solidFill>
              </a:rPr>
              <a:t>の</a:t>
            </a:r>
            <a:r>
              <a:rPr lang="ja-JP" altLang="en-US" dirty="0" smtClean="0"/>
              <a:t>方法が</a:t>
            </a:r>
            <a:r>
              <a:rPr lang="ja-JP" altLang="en-US" dirty="0" smtClean="0">
                <a:solidFill>
                  <a:prstClr val="black">
                    <a:lumMod val="85000"/>
                    <a:lumOff val="15000"/>
                  </a:prstClr>
                </a:solidFill>
              </a:rPr>
              <a:t>特定の問題に有効か慎重な検討が必要</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29</a:t>
            </a:fld>
            <a:endParaRPr kumimoji="1" lang="ja-JP" altLang="en-US"/>
          </a:p>
        </p:txBody>
      </p:sp>
    </p:spTree>
    <p:extLst>
      <p:ext uri="{BB962C8B-B14F-4D97-AF65-F5344CB8AC3E}">
        <p14:creationId xmlns:p14="http://schemas.microsoft.com/office/powerpoint/2010/main" val="96312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7.1 An Example Problem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この章で扱う問題は全部これ</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3</a:t>
            </a:fld>
            <a:endParaRPr kumimoji="1" lang="ja-JP" altLang="en-US"/>
          </a:p>
        </p:txBody>
      </p:sp>
      <p:pic>
        <p:nvPicPr>
          <p:cNvPr id="5" name="図 4"/>
          <p:cNvPicPr>
            <a:picLocks noChangeAspect="1"/>
          </p:cNvPicPr>
          <p:nvPr/>
        </p:nvPicPr>
        <p:blipFill>
          <a:blip r:embed="rId2">
            <a:lum/>
          </a:blip>
          <a:stretch>
            <a:fillRect/>
          </a:stretch>
        </p:blipFill>
        <p:spPr>
          <a:xfrm>
            <a:off x="1350248" y="1332955"/>
            <a:ext cx="6224337" cy="1805253"/>
          </a:xfrm>
          <a:prstGeom prst="rect">
            <a:avLst/>
          </a:prstGeom>
        </p:spPr>
      </p:pic>
      <p:pic>
        <p:nvPicPr>
          <p:cNvPr id="7" name="図 6"/>
          <p:cNvPicPr>
            <a:picLocks noChangeAspect="1"/>
          </p:cNvPicPr>
          <p:nvPr/>
        </p:nvPicPr>
        <p:blipFill>
          <a:blip r:embed="rId3"/>
          <a:stretch>
            <a:fillRect/>
          </a:stretch>
        </p:blipFill>
        <p:spPr>
          <a:xfrm>
            <a:off x="538794" y="3471836"/>
            <a:ext cx="3772761" cy="3034246"/>
          </a:xfrm>
          <a:prstGeom prst="rect">
            <a:avLst/>
          </a:prstGeom>
        </p:spPr>
      </p:pic>
      <p:pic>
        <p:nvPicPr>
          <p:cNvPr id="8" name="図 7"/>
          <p:cNvPicPr>
            <a:picLocks noChangeAspect="1"/>
          </p:cNvPicPr>
          <p:nvPr/>
        </p:nvPicPr>
        <p:blipFill>
          <a:blip r:embed="rId4"/>
          <a:stretch>
            <a:fillRect/>
          </a:stretch>
        </p:blipFill>
        <p:spPr>
          <a:xfrm>
            <a:off x="4780596" y="3471836"/>
            <a:ext cx="3924036" cy="3034246"/>
          </a:xfrm>
          <a:prstGeom prst="rect">
            <a:avLst/>
          </a:prstGeom>
        </p:spPr>
      </p:pic>
      <p:sp>
        <p:nvSpPr>
          <p:cNvPr id="9" name="テキスト ボックス 8"/>
          <p:cNvSpPr txBox="1"/>
          <p:nvPr/>
        </p:nvSpPr>
        <p:spPr>
          <a:xfrm>
            <a:off x="1350654" y="6495449"/>
            <a:ext cx="2093495" cy="369332"/>
          </a:xfrm>
          <a:prstGeom prst="rect">
            <a:avLst/>
          </a:prstGeom>
          <a:noFill/>
        </p:spPr>
        <p:txBody>
          <a:bodyPr wrap="square" rtlCol="0">
            <a:spAutoFit/>
          </a:bodyPr>
          <a:lstStyle/>
          <a:p>
            <a:pPr algn="ctr"/>
            <a:r>
              <a:rPr kumimoji="1" lang="ja-JP" altLang="en-US" dirty="0" smtClean="0"/>
              <a:t>変数空間</a:t>
            </a:r>
            <a:endParaRPr kumimoji="1" lang="ja-JP" altLang="en-US" dirty="0"/>
          </a:p>
        </p:txBody>
      </p:sp>
      <p:sp>
        <p:nvSpPr>
          <p:cNvPr id="10" name="テキスト ボックス 9"/>
          <p:cNvSpPr txBox="1"/>
          <p:nvPr/>
        </p:nvSpPr>
        <p:spPr>
          <a:xfrm>
            <a:off x="5743731" y="6488668"/>
            <a:ext cx="2093495" cy="369332"/>
          </a:xfrm>
          <a:prstGeom prst="rect">
            <a:avLst/>
          </a:prstGeom>
          <a:noFill/>
        </p:spPr>
        <p:txBody>
          <a:bodyPr wrap="square" rtlCol="0">
            <a:spAutoFit/>
          </a:bodyPr>
          <a:lstStyle/>
          <a:p>
            <a:pPr algn="ctr"/>
            <a:r>
              <a:rPr kumimoji="1" lang="ja-JP" altLang="en-US" dirty="0" smtClean="0"/>
              <a:t>目的空間</a:t>
            </a:r>
            <a:endParaRPr kumimoji="1" lang="ja-JP" altLang="en-US" dirty="0"/>
          </a:p>
        </p:txBody>
      </p:sp>
      <p:sp>
        <p:nvSpPr>
          <p:cNvPr id="13" name="フリーフォーム 12"/>
          <p:cNvSpPr/>
          <p:nvPr/>
        </p:nvSpPr>
        <p:spPr>
          <a:xfrm>
            <a:off x="2847033" y="2438400"/>
            <a:ext cx="938904" cy="1123789"/>
          </a:xfrm>
          <a:custGeom>
            <a:avLst/>
            <a:gdLst>
              <a:gd name="connsiteX0" fmla="*/ 938904 w 938904"/>
              <a:gd name="connsiteY0" fmla="*/ 0 h 1123789"/>
              <a:gd name="connsiteX1" fmla="*/ 898799 w 938904"/>
              <a:gd name="connsiteY1" fmla="*/ 48126 h 1123789"/>
              <a:gd name="connsiteX2" fmla="*/ 866714 w 938904"/>
              <a:gd name="connsiteY2" fmla="*/ 64168 h 1123789"/>
              <a:gd name="connsiteX3" fmla="*/ 850672 w 938904"/>
              <a:gd name="connsiteY3" fmla="*/ 80211 h 1123789"/>
              <a:gd name="connsiteX4" fmla="*/ 810567 w 938904"/>
              <a:gd name="connsiteY4" fmla="*/ 104274 h 1123789"/>
              <a:gd name="connsiteX5" fmla="*/ 778483 w 938904"/>
              <a:gd name="connsiteY5" fmla="*/ 144379 h 1123789"/>
              <a:gd name="connsiteX6" fmla="*/ 770462 w 938904"/>
              <a:gd name="connsiteY6" fmla="*/ 168442 h 1123789"/>
              <a:gd name="connsiteX7" fmla="*/ 746399 w 938904"/>
              <a:gd name="connsiteY7" fmla="*/ 184484 h 1123789"/>
              <a:gd name="connsiteX8" fmla="*/ 722335 w 938904"/>
              <a:gd name="connsiteY8" fmla="*/ 216568 h 1123789"/>
              <a:gd name="connsiteX9" fmla="*/ 674209 w 938904"/>
              <a:gd name="connsiteY9" fmla="*/ 264695 h 1123789"/>
              <a:gd name="connsiteX10" fmla="*/ 650146 w 938904"/>
              <a:gd name="connsiteY10" fmla="*/ 288758 h 1123789"/>
              <a:gd name="connsiteX11" fmla="*/ 618062 w 938904"/>
              <a:gd name="connsiteY11" fmla="*/ 312821 h 1123789"/>
              <a:gd name="connsiteX12" fmla="*/ 553893 w 938904"/>
              <a:gd name="connsiteY12" fmla="*/ 393032 h 1123789"/>
              <a:gd name="connsiteX13" fmla="*/ 497746 w 938904"/>
              <a:gd name="connsiteY13" fmla="*/ 449179 h 1123789"/>
              <a:gd name="connsiteX14" fmla="*/ 489725 w 938904"/>
              <a:gd name="connsiteY14" fmla="*/ 481263 h 1123789"/>
              <a:gd name="connsiteX15" fmla="*/ 441599 w 938904"/>
              <a:gd name="connsiteY15" fmla="*/ 537411 h 1123789"/>
              <a:gd name="connsiteX16" fmla="*/ 425556 w 938904"/>
              <a:gd name="connsiteY16" fmla="*/ 577516 h 1123789"/>
              <a:gd name="connsiteX17" fmla="*/ 409514 w 938904"/>
              <a:gd name="connsiteY17" fmla="*/ 601579 h 1123789"/>
              <a:gd name="connsiteX18" fmla="*/ 353367 w 938904"/>
              <a:gd name="connsiteY18" fmla="*/ 665747 h 1123789"/>
              <a:gd name="connsiteX19" fmla="*/ 337325 w 938904"/>
              <a:gd name="connsiteY19" fmla="*/ 697832 h 1123789"/>
              <a:gd name="connsiteX20" fmla="*/ 313262 w 938904"/>
              <a:gd name="connsiteY20" fmla="*/ 721895 h 1123789"/>
              <a:gd name="connsiteX21" fmla="*/ 289199 w 938904"/>
              <a:gd name="connsiteY21" fmla="*/ 753979 h 1123789"/>
              <a:gd name="connsiteX22" fmla="*/ 273156 w 938904"/>
              <a:gd name="connsiteY22" fmla="*/ 770021 h 1123789"/>
              <a:gd name="connsiteX23" fmla="*/ 217009 w 938904"/>
              <a:gd name="connsiteY23" fmla="*/ 850232 h 1123789"/>
              <a:gd name="connsiteX24" fmla="*/ 192946 w 938904"/>
              <a:gd name="connsiteY24" fmla="*/ 874295 h 1123789"/>
              <a:gd name="connsiteX25" fmla="*/ 184925 w 938904"/>
              <a:gd name="connsiteY25" fmla="*/ 898358 h 1123789"/>
              <a:gd name="connsiteX26" fmla="*/ 176904 w 938904"/>
              <a:gd name="connsiteY26" fmla="*/ 930442 h 1123789"/>
              <a:gd name="connsiteX27" fmla="*/ 152841 w 938904"/>
              <a:gd name="connsiteY27" fmla="*/ 954505 h 1123789"/>
              <a:gd name="connsiteX28" fmla="*/ 144820 w 938904"/>
              <a:gd name="connsiteY28" fmla="*/ 978568 h 1123789"/>
              <a:gd name="connsiteX29" fmla="*/ 128778 w 938904"/>
              <a:gd name="connsiteY29" fmla="*/ 1002632 h 1123789"/>
              <a:gd name="connsiteX30" fmla="*/ 112735 w 938904"/>
              <a:gd name="connsiteY30" fmla="*/ 1058779 h 1123789"/>
              <a:gd name="connsiteX31" fmla="*/ 96693 w 938904"/>
              <a:gd name="connsiteY31" fmla="*/ 1082842 h 1123789"/>
              <a:gd name="connsiteX32" fmla="*/ 88672 w 938904"/>
              <a:gd name="connsiteY32" fmla="*/ 1122947 h 1123789"/>
              <a:gd name="connsiteX33" fmla="*/ 56588 w 938904"/>
              <a:gd name="connsiteY33" fmla="*/ 1098884 h 1123789"/>
              <a:gd name="connsiteX34" fmla="*/ 48567 w 938904"/>
              <a:gd name="connsiteY34" fmla="*/ 1066800 h 1123789"/>
              <a:gd name="connsiteX35" fmla="*/ 32525 w 938904"/>
              <a:gd name="connsiteY35" fmla="*/ 1018674 h 1123789"/>
              <a:gd name="connsiteX36" fmla="*/ 441 w 938904"/>
              <a:gd name="connsiteY36" fmla="*/ 962526 h 1123789"/>
              <a:gd name="connsiteX37" fmla="*/ 441 w 938904"/>
              <a:gd name="connsiteY37" fmla="*/ 954505 h 112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38904" h="1123789">
                <a:moveTo>
                  <a:pt x="938904" y="0"/>
                </a:moveTo>
                <a:cubicBezTo>
                  <a:pt x="925536" y="16042"/>
                  <a:pt x="914406" y="34253"/>
                  <a:pt x="898799" y="48126"/>
                </a:cubicBezTo>
                <a:cubicBezTo>
                  <a:pt x="889862" y="56070"/>
                  <a:pt x="876663" y="57535"/>
                  <a:pt x="866714" y="64168"/>
                </a:cubicBezTo>
                <a:cubicBezTo>
                  <a:pt x="860422" y="68363"/>
                  <a:pt x="856826" y="75815"/>
                  <a:pt x="850672" y="80211"/>
                </a:cubicBezTo>
                <a:cubicBezTo>
                  <a:pt x="837986" y="89273"/>
                  <a:pt x="823935" y="96253"/>
                  <a:pt x="810567" y="104274"/>
                </a:cubicBezTo>
                <a:cubicBezTo>
                  <a:pt x="799872" y="117642"/>
                  <a:pt x="787556" y="129861"/>
                  <a:pt x="778483" y="144379"/>
                </a:cubicBezTo>
                <a:cubicBezTo>
                  <a:pt x="774002" y="151549"/>
                  <a:pt x="775744" y="161840"/>
                  <a:pt x="770462" y="168442"/>
                </a:cubicBezTo>
                <a:cubicBezTo>
                  <a:pt x="764440" y="175970"/>
                  <a:pt x="753216" y="177668"/>
                  <a:pt x="746399" y="184484"/>
                </a:cubicBezTo>
                <a:cubicBezTo>
                  <a:pt x="736946" y="193937"/>
                  <a:pt x="731278" y="206631"/>
                  <a:pt x="722335" y="216568"/>
                </a:cubicBezTo>
                <a:cubicBezTo>
                  <a:pt x="707158" y="233431"/>
                  <a:pt x="690251" y="248653"/>
                  <a:pt x="674209" y="264695"/>
                </a:cubicBezTo>
                <a:cubicBezTo>
                  <a:pt x="666188" y="272716"/>
                  <a:pt x="659221" y="281952"/>
                  <a:pt x="650146" y="288758"/>
                </a:cubicBezTo>
                <a:lnTo>
                  <a:pt x="618062" y="312821"/>
                </a:lnTo>
                <a:cubicBezTo>
                  <a:pt x="542110" y="439407"/>
                  <a:pt x="656153" y="256686"/>
                  <a:pt x="553893" y="393032"/>
                </a:cubicBezTo>
                <a:cubicBezTo>
                  <a:pt x="521809" y="435811"/>
                  <a:pt x="540525" y="417095"/>
                  <a:pt x="497746" y="449179"/>
                </a:cubicBezTo>
                <a:cubicBezTo>
                  <a:pt x="495072" y="459874"/>
                  <a:pt x="495568" y="471915"/>
                  <a:pt x="489725" y="481263"/>
                </a:cubicBezTo>
                <a:cubicBezTo>
                  <a:pt x="440376" y="560222"/>
                  <a:pt x="472690" y="475230"/>
                  <a:pt x="441599" y="537411"/>
                </a:cubicBezTo>
                <a:cubicBezTo>
                  <a:pt x="435160" y="550289"/>
                  <a:pt x="431995" y="564638"/>
                  <a:pt x="425556" y="577516"/>
                </a:cubicBezTo>
                <a:cubicBezTo>
                  <a:pt x="421245" y="586138"/>
                  <a:pt x="415298" y="593867"/>
                  <a:pt x="409514" y="601579"/>
                </a:cubicBezTo>
                <a:cubicBezTo>
                  <a:pt x="380136" y="640749"/>
                  <a:pt x="383047" y="636067"/>
                  <a:pt x="353367" y="665747"/>
                </a:cubicBezTo>
                <a:cubicBezTo>
                  <a:pt x="348020" y="676442"/>
                  <a:pt x="344275" y="688102"/>
                  <a:pt x="337325" y="697832"/>
                </a:cubicBezTo>
                <a:cubicBezTo>
                  <a:pt x="330732" y="707063"/>
                  <a:pt x="320644" y="713282"/>
                  <a:pt x="313262" y="721895"/>
                </a:cubicBezTo>
                <a:cubicBezTo>
                  <a:pt x="304562" y="732045"/>
                  <a:pt x="297757" y="743709"/>
                  <a:pt x="289199" y="753979"/>
                </a:cubicBezTo>
                <a:cubicBezTo>
                  <a:pt x="284358" y="759789"/>
                  <a:pt x="277694" y="763971"/>
                  <a:pt x="273156" y="770021"/>
                </a:cubicBezTo>
                <a:cubicBezTo>
                  <a:pt x="245547" y="806833"/>
                  <a:pt x="244395" y="818281"/>
                  <a:pt x="217009" y="850232"/>
                </a:cubicBezTo>
                <a:cubicBezTo>
                  <a:pt x="209627" y="858845"/>
                  <a:pt x="200967" y="866274"/>
                  <a:pt x="192946" y="874295"/>
                </a:cubicBezTo>
                <a:cubicBezTo>
                  <a:pt x="190272" y="882316"/>
                  <a:pt x="187248" y="890228"/>
                  <a:pt x="184925" y="898358"/>
                </a:cubicBezTo>
                <a:cubicBezTo>
                  <a:pt x="181897" y="908958"/>
                  <a:pt x="182373" y="920871"/>
                  <a:pt x="176904" y="930442"/>
                </a:cubicBezTo>
                <a:cubicBezTo>
                  <a:pt x="171276" y="940291"/>
                  <a:pt x="160862" y="946484"/>
                  <a:pt x="152841" y="954505"/>
                </a:cubicBezTo>
                <a:cubicBezTo>
                  <a:pt x="150167" y="962526"/>
                  <a:pt x="148601" y="971006"/>
                  <a:pt x="144820" y="978568"/>
                </a:cubicBezTo>
                <a:cubicBezTo>
                  <a:pt x="140509" y="987191"/>
                  <a:pt x="132576" y="993771"/>
                  <a:pt x="128778" y="1002632"/>
                </a:cubicBezTo>
                <a:cubicBezTo>
                  <a:pt x="113364" y="1038597"/>
                  <a:pt x="128339" y="1027572"/>
                  <a:pt x="112735" y="1058779"/>
                </a:cubicBezTo>
                <a:cubicBezTo>
                  <a:pt x="108424" y="1067401"/>
                  <a:pt x="102040" y="1074821"/>
                  <a:pt x="96693" y="1082842"/>
                </a:cubicBezTo>
                <a:cubicBezTo>
                  <a:pt x="94019" y="1096210"/>
                  <a:pt x="101330" y="1117884"/>
                  <a:pt x="88672" y="1122947"/>
                </a:cubicBezTo>
                <a:cubicBezTo>
                  <a:pt x="76260" y="1127912"/>
                  <a:pt x="64358" y="1109762"/>
                  <a:pt x="56588" y="1098884"/>
                </a:cubicBezTo>
                <a:cubicBezTo>
                  <a:pt x="50181" y="1089914"/>
                  <a:pt x="51735" y="1077359"/>
                  <a:pt x="48567" y="1066800"/>
                </a:cubicBezTo>
                <a:cubicBezTo>
                  <a:pt x="43708" y="1050603"/>
                  <a:pt x="41905" y="1032744"/>
                  <a:pt x="32525" y="1018674"/>
                </a:cubicBezTo>
                <a:cubicBezTo>
                  <a:pt x="18054" y="996968"/>
                  <a:pt x="10618" y="987970"/>
                  <a:pt x="441" y="962526"/>
                </a:cubicBezTo>
                <a:cubicBezTo>
                  <a:pt x="-552" y="960044"/>
                  <a:pt x="441" y="957179"/>
                  <a:pt x="441" y="954505"/>
                </a:cubicBezTo>
              </a:path>
            </a:pathLst>
          </a:custGeom>
          <a:ln w="12700">
            <a:solidFill>
              <a:schemeClr val="accent2"/>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6" name="フリーフォーム 15"/>
          <p:cNvSpPr/>
          <p:nvPr/>
        </p:nvSpPr>
        <p:spPr>
          <a:xfrm>
            <a:off x="2927684" y="3497179"/>
            <a:ext cx="184484" cy="64168"/>
          </a:xfrm>
          <a:custGeom>
            <a:avLst/>
            <a:gdLst>
              <a:gd name="connsiteX0" fmla="*/ 0 w 184484"/>
              <a:gd name="connsiteY0" fmla="*/ 64168 h 64168"/>
              <a:gd name="connsiteX1" fmla="*/ 72190 w 184484"/>
              <a:gd name="connsiteY1" fmla="*/ 40105 h 64168"/>
              <a:gd name="connsiteX2" fmla="*/ 96253 w 184484"/>
              <a:gd name="connsiteY2" fmla="*/ 32084 h 64168"/>
              <a:gd name="connsiteX3" fmla="*/ 120316 w 184484"/>
              <a:gd name="connsiteY3" fmla="*/ 16042 h 64168"/>
              <a:gd name="connsiteX4" fmla="*/ 184484 w 184484"/>
              <a:gd name="connsiteY4" fmla="*/ 0 h 6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484" h="64168">
                <a:moveTo>
                  <a:pt x="0" y="64168"/>
                </a:moveTo>
                <a:lnTo>
                  <a:pt x="72190" y="40105"/>
                </a:lnTo>
                <a:cubicBezTo>
                  <a:pt x="80211" y="37431"/>
                  <a:pt x="89218" y="36774"/>
                  <a:pt x="96253" y="32084"/>
                </a:cubicBezTo>
                <a:cubicBezTo>
                  <a:pt x="104274" y="26737"/>
                  <a:pt x="111256" y="19336"/>
                  <a:pt x="120316" y="16042"/>
                </a:cubicBezTo>
                <a:cubicBezTo>
                  <a:pt x="141036" y="8507"/>
                  <a:pt x="184484" y="0"/>
                  <a:pt x="184484" y="0"/>
                </a:cubicBezTo>
              </a:path>
            </a:pathLst>
          </a:custGeom>
          <a:ln w="12700">
            <a:solidFill>
              <a:schemeClr val="accent2"/>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8" name="フリーフォーム 17"/>
          <p:cNvSpPr/>
          <p:nvPr/>
        </p:nvSpPr>
        <p:spPr>
          <a:xfrm>
            <a:off x="1379514" y="2197768"/>
            <a:ext cx="2414444" cy="1804737"/>
          </a:xfrm>
          <a:custGeom>
            <a:avLst/>
            <a:gdLst>
              <a:gd name="connsiteX0" fmla="*/ 2414444 w 2414444"/>
              <a:gd name="connsiteY0" fmla="*/ 0 h 1804737"/>
              <a:gd name="connsiteX1" fmla="*/ 2237981 w 2414444"/>
              <a:gd name="connsiteY1" fmla="*/ 24064 h 1804737"/>
              <a:gd name="connsiteX2" fmla="*/ 2189854 w 2414444"/>
              <a:gd name="connsiteY2" fmla="*/ 32085 h 1804737"/>
              <a:gd name="connsiteX3" fmla="*/ 2109644 w 2414444"/>
              <a:gd name="connsiteY3" fmla="*/ 64169 h 1804737"/>
              <a:gd name="connsiteX4" fmla="*/ 2069539 w 2414444"/>
              <a:gd name="connsiteY4" fmla="*/ 72190 h 1804737"/>
              <a:gd name="connsiteX5" fmla="*/ 2037454 w 2414444"/>
              <a:gd name="connsiteY5" fmla="*/ 80211 h 1804737"/>
              <a:gd name="connsiteX6" fmla="*/ 1997349 w 2414444"/>
              <a:gd name="connsiteY6" fmla="*/ 96253 h 1804737"/>
              <a:gd name="connsiteX7" fmla="*/ 1933181 w 2414444"/>
              <a:gd name="connsiteY7" fmla="*/ 104274 h 1804737"/>
              <a:gd name="connsiteX8" fmla="*/ 1901097 w 2414444"/>
              <a:gd name="connsiteY8" fmla="*/ 112295 h 1804737"/>
              <a:gd name="connsiteX9" fmla="*/ 1860991 w 2414444"/>
              <a:gd name="connsiteY9" fmla="*/ 136358 h 1804737"/>
              <a:gd name="connsiteX10" fmla="*/ 1740675 w 2414444"/>
              <a:gd name="connsiteY10" fmla="*/ 168443 h 1804737"/>
              <a:gd name="connsiteX11" fmla="*/ 1716612 w 2414444"/>
              <a:gd name="connsiteY11" fmla="*/ 184485 h 1804737"/>
              <a:gd name="connsiteX12" fmla="*/ 1668486 w 2414444"/>
              <a:gd name="connsiteY12" fmla="*/ 208548 h 1804737"/>
              <a:gd name="connsiteX13" fmla="*/ 1580254 w 2414444"/>
              <a:gd name="connsiteY13" fmla="*/ 232611 h 1804737"/>
              <a:gd name="connsiteX14" fmla="*/ 1516086 w 2414444"/>
              <a:gd name="connsiteY14" fmla="*/ 264695 h 1804737"/>
              <a:gd name="connsiteX15" fmla="*/ 1443897 w 2414444"/>
              <a:gd name="connsiteY15" fmla="*/ 304800 h 1804737"/>
              <a:gd name="connsiteX16" fmla="*/ 1427854 w 2414444"/>
              <a:gd name="connsiteY16" fmla="*/ 320843 h 1804737"/>
              <a:gd name="connsiteX17" fmla="*/ 1363686 w 2414444"/>
              <a:gd name="connsiteY17" fmla="*/ 360948 h 1804737"/>
              <a:gd name="connsiteX18" fmla="*/ 1283475 w 2414444"/>
              <a:gd name="connsiteY18" fmla="*/ 433137 h 1804737"/>
              <a:gd name="connsiteX19" fmla="*/ 1195244 w 2414444"/>
              <a:gd name="connsiteY19" fmla="*/ 481264 h 1804737"/>
              <a:gd name="connsiteX20" fmla="*/ 1155139 w 2414444"/>
              <a:gd name="connsiteY20" fmla="*/ 505327 h 1804737"/>
              <a:gd name="connsiteX21" fmla="*/ 1131075 w 2414444"/>
              <a:gd name="connsiteY21" fmla="*/ 521369 h 1804737"/>
              <a:gd name="connsiteX22" fmla="*/ 1082949 w 2414444"/>
              <a:gd name="connsiteY22" fmla="*/ 545432 h 1804737"/>
              <a:gd name="connsiteX23" fmla="*/ 994718 w 2414444"/>
              <a:gd name="connsiteY23" fmla="*/ 601579 h 1804737"/>
              <a:gd name="connsiteX24" fmla="*/ 946591 w 2414444"/>
              <a:gd name="connsiteY24" fmla="*/ 641685 h 1804737"/>
              <a:gd name="connsiteX25" fmla="*/ 850339 w 2414444"/>
              <a:gd name="connsiteY25" fmla="*/ 697832 h 1804737"/>
              <a:gd name="connsiteX26" fmla="*/ 786170 w 2414444"/>
              <a:gd name="connsiteY26" fmla="*/ 737937 h 1804737"/>
              <a:gd name="connsiteX27" fmla="*/ 730023 w 2414444"/>
              <a:gd name="connsiteY27" fmla="*/ 786064 h 1804737"/>
              <a:gd name="connsiteX28" fmla="*/ 705960 w 2414444"/>
              <a:gd name="connsiteY28" fmla="*/ 794085 h 1804737"/>
              <a:gd name="connsiteX29" fmla="*/ 657833 w 2414444"/>
              <a:gd name="connsiteY29" fmla="*/ 834190 h 1804737"/>
              <a:gd name="connsiteX30" fmla="*/ 641791 w 2414444"/>
              <a:gd name="connsiteY30" fmla="*/ 858253 h 1804737"/>
              <a:gd name="connsiteX31" fmla="*/ 617728 w 2414444"/>
              <a:gd name="connsiteY31" fmla="*/ 874295 h 1804737"/>
              <a:gd name="connsiteX32" fmla="*/ 593665 w 2414444"/>
              <a:gd name="connsiteY32" fmla="*/ 906379 h 1804737"/>
              <a:gd name="connsiteX33" fmla="*/ 537518 w 2414444"/>
              <a:gd name="connsiteY33" fmla="*/ 946485 h 1804737"/>
              <a:gd name="connsiteX34" fmla="*/ 521475 w 2414444"/>
              <a:gd name="connsiteY34" fmla="*/ 962527 h 1804737"/>
              <a:gd name="connsiteX35" fmla="*/ 449286 w 2414444"/>
              <a:gd name="connsiteY35" fmla="*/ 1066800 h 1804737"/>
              <a:gd name="connsiteX36" fmla="*/ 433244 w 2414444"/>
              <a:gd name="connsiteY36" fmla="*/ 1090864 h 1804737"/>
              <a:gd name="connsiteX37" fmla="*/ 409181 w 2414444"/>
              <a:gd name="connsiteY37" fmla="*/ 1122948 h 1804737"/>
              <a:gd name="connsiteX38" fmla="*/ 393139 w 2414444"/>
              <a:gd name="connsiteY38" fmla="*/ 1155032 h 1804737"/>
              <a:gd name="connsiteX39" fmla="*/ 336991 w 2414444"/>
              <a:gd name="connsiteY39" fmla="*/ 1235243 h 1804737"/>
              <a:gd name="connsiteX40" fmla="*/ 320949 w 2414444"/>
              <a:gd name="connsiteY40" fmla="*/ 1267327 h 1804737"/>
              <a:gd name="connsiteX41" fmla="*/ 288865 w 2414444"/>
              <a:gd name="connsiteY41" fmla="*/ 1315453 h 1804737"/>
              <a:gd name="connsiteX42" fmla="*/ 272823 w 2414444"/>
              <a:gd name="connsiteY42" fmla="*/ 1347537 h 1804737"/>
              <a:gd name="connsiteX43" fmla="*/ 216675 w 2414444"/>
              <a:gd name="connsiteY43" fmla="*/ 1411706 h 1804737"/>
              <a:gd name="connsiteX44" fmla="*/ 200633 w 2414444"/>
              <a:gd name="connsiteY44" fmla="*/ 1451811 h 1804737"/>
              <a:gd name="connsiteX45" fmla="*/ 152507 w 2414444"/>
              <a:gd name="connsiteY45" fmla="*/ 1540043 h 1804737"/>
              <a:gd name="connsiteX46" fmla="*/ 144486 w 2414444"/>
              <a:gd name="connsiteY46" fmla="*/ 1564106 h 1804737"/>
              <a:gd name="connsiteX47" fmla="*/ 128444 w 2414444"/>
              <a:gd name="connsiteY47" fmla="*/ 1588169 h 1804737"/>
              <a:gd name="connsiteX48" fmla="*/ 112402 w 2414444"/>
              <a:gd name="connsiteY48" fmla="*/ 1620253 h 1804737"/>
              <a:gd name="connsiteX49" fmla="*/ 96360 w 2414444"/>
              <a:gd name="connsiteY49" fmla="*/ 1644316 h 1804737"/>
              <a:gd name="connsiteX50" fmla="*/ 88339 w 2414444"/>
              <a:gd name="connsiteY50" fmla="*/ 1668379 h 1804737"/>
              <a:gd name="connsiteX51" fmla="*/ 72297 w 2414444"/>
              <a:gd name="connsiteY51" fmla="*/ 1692443 h 1804737"/>
              <a:gd name="connsiteX52" fmla="*/ 56254 w 2414444"/>
              <a:gd name="connsiteY52" fmla="*/ 1756611 h 1804737"/>
              <a:gd name="connsiteX53" fmla="*/ 32191 w 2414444"/>
              <a:gd name="connsiteY53" fmla="*/ 1804737 h 1804737"/>
              <a:gd name="connsiteX54" fmla="*/ 16149 w 2414444"/>
              <a:gd name="connsiteY54" fmla="*/ 1780674 h 1804737"/>
              <a:gd name="connsiteX55" fmla="*/ 8128 w 2414444"/>
              <a:gd name="connsiteY55" fmla="*/ 1756611 h 1804737"/>
              <a:gd name="connsiteX56" fmla="*/ 107 w 2414444"/>
              <a:gd name="connsiteY56" fmla="*/ 1652337 h 180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414444" h="1804737">
                <a:moveTo>
                  <a:pt x="2414444" y="0"/>
                </a:moveTo>
                <a:lnTo>
                  <a:pt x="2237981" y="24064"/>
                </a:lnTo>
                <a:cubicBezTo>
                  <a:pt x="2221881" y="26364"/>
                  <a:pt x="2205632" y="28141"/>
                  <a:pt x="2189854" y="32085"/>
                </a:cubicBezTo>
                <a:cubicBezTo>
                  <a:pt x="2056332" y="65465"/>
                  <a:pt x="2209215" y="30979"/>
                  <a:pt x="2109644" y="64169"/>
                </a:cubicBezTo>
                <a:cubicBezTo>
                  <a:pt x="2096711" y="68480"/>
                  <a:pt x="2082847" y="69233"/>
                  <a:pt x="2069539" y="72190"/>
                </a:cubicBezTo>
                <a:cubicBezTo>
                  <a:pt x="2058777" y="74581"/>
                  <a:pt x="2047912" y="76725"/>
                  <a:pt x="2037454" y="80211"/>
                </a:cubicBezTo>
                <a:cubicBezTo>
                  <a:pt x="2023795" y="84764"/>
                  <a:pt x="2011378" y="93015"/>
                  <a:pt x="1997349" y="96253"/>
                </a:cubicBezTo>
                <a:cubicBezTo>
                  <a:pt x="1976345" y="101100"/>
                  <a:pt x="1954444" y="100730"/>
                  <a:pt x="1933181" y="104274"/>
                </a:cubicBezTo>
                <a:cubicBezTo>
                  <a:pt x="1922307" y="106086"/>
                  <a:pt x="1911792" y="109621"/>
                  <a:pt x="1901097" y="112295"/>
                </a:cubicBezTo>
                <a:cubicBezTo>
                  <a:pt x="1887728" y="120316"/>
                  <a:pt x="1875673" y="131114"/>
                  <a:pt x="1860991" y="136358"/>
                </a:cubicBezTo>
                <a:cubicBezTo>
                  <a:pt x="1767888" y="169609"/>
                  <a:pt x="1815210" y="135316"/>
                  <a:pt x="1740675" y="168443"/>
                </a:cubicBezTo>
                <a:cubicBezTo>
                  <a:pt x="1731866" y="172358"/>
                  <a:pt x="1725039" y="179803"/>
                  <a:pt x="1716612" y="184485"/>
                </a:cubicBezTo>
                <a:cubicBezTo>
                  <a:pt x="1700934" y="193195"/>
                  <a:pt x="1685042" y="201650"/>
                  <a:pt x="1668486" y="208548"/>
                </a:cubicBezTo>
                <a:cubicBezTo>
                  <a:pt x="1630910" y="224205"/>
                  <a:pt x="1618008" y="225060"/>
                  <a:pt x="1580254" y="232611"/>
                </a:cubicBezTo>
                <a:cubicBezTo>
                  <a:pt x="1498229" y="287294"/>
                  <a:pt x="1633819" y="199288"/>
                  <a:pt x="1516086" y="264695"/>
                </a:cubicBezTo>
                <a:cubicBezTo>
                  <a:pt x="1417980" y="319198"/>
                  <a:pt x="1555116" y="260312"/>
                  <a:pt x="1443897" y="304800"/>
                </a:cubicBezTo>
                <a:cubicBezTo>
                  <a:pt x="1438549" y="310148"/>
                  <a:pt x="1434008" y="316447"/>
                  <a:pt x="1427854" y="320843"/>
                </a:cubicBezTo>
                <a:cubicBezTo>
                  <a:pt x="1419080" y="327110"/>
                  <a:pt x="1376236" y="350329"/>
                  <a:pt x="1363686" y="360948"/>
                </a:cubicBezTo>
                <a:cubicBezTo>
                  <a:pt x="1336226" y="384183"/>
                  <a:pt x="1311564" y="410666"/>
                  <a:pt x="1283475" y="433137"/>
                </a:cubicBezTo>
                <a:cubicBezTo>
                  <a:pt x="1261954" y="450354"/>
                  <a:pt x="1218240" y="468720"/>
                  <a:pt x="1195244" y="481264"/>
                </a:cubicBezTo>
                <a:cubicBezTo>
                  <a:pt x="1181558" y="488729"/>
                  <a:pt x="1168359" y="497064"/>
                  <a:pt x="1155139" y="505327"/>
                </a:cubicBezTo>
                <a:cubicBezTo>
                  <a:pt x="1146964" y="510436"/>
                  <a:pt x="1139502" y="516687"/>
                  <a:pt x="1131075" y="521369"/>
                </a:cubicBezTo>
                <a:cubicBezTo>
                  <a:pt x="1115396" y="530079"/>
                  <a:pt x="1098694" y="536844"/>
                  <a:pt x="1082949" y="545432"/>
                </a:cubicBezTo>
                <a:cubicBezTo>
                  <a:pt x="1061543" y="557108"/>
                  <a:pt x="1012246" y="588433"/>
                  <a:pt x="994718" y="601579"/>
                </a:cubicBezTo>
                <a:cubicBezTo>
                  <a:pt x="978012" y="614109"/>
                  <a:pt x="963966" y="630101"/>
                  <a:pt x="946591" y="641685"/>
                </a:cubicBezTo>
                <a:cubicBezTo>
                  <a:pt x="915686" y="662289"/>
                  <a:pt x="881837" y="678146"/>
                  <a:pt x="850339" y="697832"/>
                </a:cubicBezTo>
                <a:cubicBezTo>
                  <a:pt x="828949" y="711200"/>
                  <a:pt x="804006" y="720101"/>
                  <a:pt x="786170" y="737937"/>
                </a:cubicBezTo>
                <a:cubicBezTo>
                  <a:pt x="766438" y="757669"/>
                  <a:pt x="754452" y="773849"/>
                  <a:pt x="730023" y="786064"/>
                </a:cubicBezTo>
                <a:cubicBezTo>
                  <a:pt x="722461" y="789845"/>
                  <a:pt x="713981" y="791411"/>
                  <a:pt x="705960" y="794085"/>
                </a:cubicBezTo>
                <a:cubicBezTo>
                  <a:pt x="666877" y="852710"/>
                  <a:pt x="718893" y="783307"/>
                  <a:pt x="657833" y="834190"/>
                </a:cubicBezTo>
                <a:cubicBezTo>
                  <a:pt x="650427" y="840361"/>
                  <a:pt x="648608" y="851436"/>
                  <a:pt x="641791" y="858253"/>
                </a:cubicBezTo>
                <a:cubicBezTo>
                  <a:pt x="634974" y="865070"/>
                  <a:pt x="624545" y="867478"/>
                  <a:pt x="617728" y="874295"/>
                </a:cubicBezTo>
                <a:cubicBezTo>
                  <a:pt x="608275" y="883748"/>
                  <a:pt x="603118" y="896926"/>
                  <a:pt x="593665" y="906379"/>
                </a:cubicBezTo>
                <a:cubicBezTo>
                  <a:pt x="571083" y="928962"/>
                  <a:pt x="560292" y="928267"/>
                  <a:pt x="537518" y="946485"/>
                </a:cubicBezTo>
                <a:cubicBezTo>
                  <a:pt x="531613" y="951209"/>
                  <a:pt x="526316" y="956717"/>
                  <a:pt x="521475" y="962527"/>
                </a:cubicBezTo>
                <a:cubicBezTo>
                  <a:pt x="498469" y="990133"/>
                  <a:pt x="465002" y="1043226"/>
                  <a:pt x="449286" y="1066800"/>
                </a:cubicBezTo>
                <a:cubicBezTo>
                  <a:pt x="443939" y="1074821"/>
                  <a:pt x="439028" y="1083152"/>
                  <a:pt x="433244" y="1090864"/>
                </a:cubicBezTo>
                <a:cubicBezTo>
                  <a:pt x="425223" y="1101559"/>
                  <a:pt x="416266" y="1111612"/>
                  <a:pt x="409181" y="1122948"/>
                </a:cubicBezTo>
                <a:cubicBezTo>
                  <a:pt x="402844" y="1133088"/>
                  <a:pt x="399476" y="1144893"/>
                  <a:pt x="393139" y="1155032"/>
                </a:cubicBezTo>
                <a:cubicBezTo>
                  <a:pt x="367982" y="1195282"/>
                  <a:pt x="361383" y="1186460"/>
                  <a:pt x="336991" y="1235243"/>
                </a:cubicBezTo>
                <a:cubicBezTo>
                  <a:pt x="331644" y="1245938"/>
                  <a:pt x="327101" y="1257074"/>
                  <a:pt x="320949" y="1267327"/>
                </a:cubicBezTo>
                <a:cubicBezTo>
                  <a:pt x="311029" y="1283860"/>
                  <a:pt x="297487" y="1298208"/>
                  <a:pt x="288865" y="1315453"/>
                </a:cubicBezTo>
                <a:cubicBezTo>
                  <a:pt x="283518" y="1326148"/>
                  <a:pt x="279455" y="1337588"/>
                  <a:pt x="272823" y="1347537"/>
                </a:cubicBezTo>
                <a:cubicBezTo>
                  <a:pt x="253235" y="1376920"/>
                  <a:pt x="239870" y="1388512"/>
                  <a:pt x="216675" y="1411706"/>
                </a:cubicBezTo>
                <a:cubicBezTo>
                  <a:pt x="211328" y="1425074"/>
                  <a:pt x="207072" y="1438933"/>
                  <a:pt x="200633" y="1451811"/>
                </a:cubicBezTo>
                <a:cubicBezTo>
                  <a:pt x="171343" y="1510391"/>
                  <a:pt x="188860" y="1430985"/>
                  <a:pt x="152507" y="1540043"/>
                </a:cubicBezTo>
                <a:cubicBezTo>
                  <a:pt x="149833" y="1548064"/>
                  <a:pt x="148267" y="1556544"/>
                  <a:pt x="144486" y="1564106"/>
                </a:cubicBezTo>
                <a:cubicBezTo>
                  <a:pt x="140175" y="1572728"/>
                  <a:pt x="133227" y="1579799"/>
                  <a:pt x="128444" y="1588169"/>
                </a:cubicBezTo>
                <a:cubicBezTo>
                  <a:pt x="122512" y="1598551"/>
                  <a:pt x="118334" y="1609871"/>
                  <a:pt x="112402" y="1620253"/>
                </a:cubicBezTo>
                <a:cubicBezTo>
                  <a:pt x="107619" y="1628623"/>
                  <a:pt x="100671" y="1635694"/>
                  <a:pt x="96360" y="1644316"/>
                </a:cubicBezTo>
                <a:cubicBezTo>
                  <a:pt x="92579" y="1651878"/>
                  <a:pt x="92120" y="1660817"/>
                  <a:pt x="88339" y="1668379"/>
                </a:cubicBezTo>
                <a:cubicBezTo>
                  <a:pt x="84028" y="1677002"/>
                  <a:pt x="76608" y="1683820"/>
                  <a:pt x="72297" y="1692443"/>
                </a:cubicBezTo>
                <a:cubicBezTo>
                  <a:pt x="63127" y="1710783"/>
                  <a:pt x="60833" y="1738297"/>
                  <a:pt x="56254" y="1756611"/>
                </a:cubicBezTo>
                <a:cubicBezTo>
                  <a:pt x="49612" y="1783178"/>
                  <a:pt x="47874" y="1781212"/>
                  <a:pt x="32191" y="1804737"/>
                </a:cubicBezTo>
                <a:cubicBezTo>
                  <a:pt x="26844" y="1796716"/>
                  <a:pt x="20460" y="1789296"/>
                  <a:pt x="16149" y="1780674"/>
                </a:cubicBezTo>
                <a:cubicBezTo>
                  <a:pt x="12368" y="1773112"/>
                  <a:pt x="9640" y="1764929"/>
                  <a:pt x="8128" y="1756611"/>
                </a:cubicBezTo>
                <a:cubicBezTo>
                  <a:pt x="-1551" y="1703376"/>
                  <a:pt x="107" y="1698991"/>
                  <a:pt x="107" y="1652337"/>
                </a:cubicBezTo>
              </a:path>
            </a:pathLst>
          </a:custGeom>
          <a:ln w="12700">
            <a:solidFill>
              <a:schemeClr val="accent2"/>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9" name="フリーフォーム 18"/>
          <p:cNvSpPr/>
          <p:nvPr/>
        </p:nvSpPr>
        <p:spPr>
          <a:xfrm>
            <a:off x="1411705" y="3938337"/>
            <a:ext cx="136358" cy="40105"/>
          </a:xfrm>
          <a:custGeom>
            <a:avLst/>
            <a:gdLst>
              <a:gd name="connsiteX0" fmla="*/ 0 w 136358"/>
              <a:gd name="connsiteY0" fmla="*/ 40105 h 40105"/>
              <a:gd name="connsiteX1" fmla="*/ 136358 w 136358"/>
              <a:gd name="connsiteY1" fmla="*/ 0 h 40105"/>
            </a:gdLst>
            <a:ahLst/>
            <a:cxnLst>
              <a:cxn ang="0">
                <a:pos x="connsiteX0" y="connsiteY0"/>
              </a:cxn>
              <a:cxn ang="0">
                <a:pos x="connsiteX1" y="connsiteY1"/>
              </a:cxn>
            </a:cxnLst>
            <a:rect l="l" t="t" r="r" b="b"/>
            <a:pathLst>
              <a:path w="136358" h="40105">
                <a:moveTo>
                  <a:pt x="0" y="40105"/>
                </a:moveTo>
                <a:lnTo>
                  <a:pt x="136358" y="0"/>
                </a:lnTo>
              </a:path>
            </a:pathLst>
          </a:custGeom>
          <a:ln w="12700">
            <a:solidFill>
              <a:schemeClr val="accent2"/>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21" name="フリーフォーム 20"/>
          <p:cNvSpPr/>
          <p:nvPr/>
        </p:nvSpPr>
        <p:spPr>
          <a:xfrm>
            <a:off x="6512745" y="4379495"/>
            <a:ext cx="168792" cy="152400"/>
          </a:xfrm>
          <a:custGeom>
            <a:avLst/>
            <a:gdLst>
              <a:gd name="connsiteX0" fmla="*/ 24413 w 168792"/>
              <a:gd name="connsiteY0" fmla="*/ 0 h 152400"/>
              <a:gd name="connsiteX1" fmla="*/ 8371 w 168792"/>
              <a:gd name="connsiteY1" fmla="*/ 152400 h 152400"/>
              <a:gd name="connsiteX2" fmla="*/ 168792 w 168792"/>
              <a:gd name="connsiteY2" fmla="*/ 144379 h 152400"/>
            </a:gdLst>
            <a:ahLst/>
            <a:cxnLst>
              <a:cxn ang="0">
                <a:pos x="connsiteX0" y="connsiteY0"/>
              </a:cxn>
              <a:cxn ang="0">
                <a:pos x="connsiteX1" y="connsiteY1"/>
              </a:cxn>
              <a:cxn ang="0">
                <a:pos x="connsiteX2" y="connsiteY2"/>
              </a:cxn>
            </a:cxnLst>
            <a:rect l="l" t="t" r="r" b="b"/>
            <a:pathLst>
              <a:path w="168792" h="152400">
                <a:moveTo>
                  <a:pt x="24413" y="0"/>
                </a:moveTo>
                <a:cubicBezTo>
                  <a:pt x="-8147" y="97680"/>
                  <a:pt x="-2174" y="46950"/>
                  <a:pt x="8371" y="152400"/>
                </a:cubicBezTo>
                <a:cubicBezTo>
                  <a:pt x="163441" y="144238"/>
                  <a:pt x="109901" y="144379"/>
                  <a:pt x="168792" y="144379"/>
                </a:cubicBez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22" name="フリーフォーム 21"/>
          <p:cNvSpPr/>
          <p:nvPr/>
        </p:nvSpPr>
        <p:spPr>
          <a:xfrm>
            <a:off x="6529137" y="3320716"/>
            <a:ext cx="317860" cy="1211179"/>
          </a:xfrm>
          <a:custGeom>
            <a:avLst/>
            <a:gdLst>
              <a:gd name="connsiteX0" fmla="*/ 0 w 317860"/>
              <a:gd name="connsiteY0" fmla="*/ 1211179 h 1211179"/>
              <a:gd name="connsiteX1" fmla="*/ 168442 w 317860"/>
              <a:gd name="connsiteY1" fmla="*/ 978568 h 1211179"/>
              <a:gd name="connsiteX2" fmla="*/ 192505 w 317860"/>
              <a:gd name="connsiteY2" fmla="*/ 898358 h 1211179"/>
              <a:gd name="connsiteX3" fmla="*/ 208547 w 317860"/>
              <a:gd name="connsiteY3" fmla="*/ 850231 h 1211179"/>
              <a:gd name="connsiteX4" fmla="*/ 216568 w 317860"/>
              <a:gd name="connsiteY4" fmla="*/ 826168 h 1211179"/>
              <a:gd name="connsiteX5" fmla="*/ 224589 w 317860"/>
              <a:gd name="connsiteY5" fmla="*/ 794084 h 1211179"/>
              <a:gd name="connsiteX6" fmla="*/ 248652 w 317860"/>
              <a:gd name="connsiteY6" fmla="*/ 729916 h 1211179"/>
              <a:gd name="connsiteX7" fmla="*/ 256674 w 317860"/>
              <a:gd name="connsiteY7" fmla="*/ 681789 h 1211179"/>
              <a:gd name="connsiteX8" fmla="*/ 272716 w 317860"/>
              <a:gd name="connsiteY8" fmla="*/ 641684 h 1211179"/>
              <a:gd name="connsiteX9" fmla="*/ 288758 w 317860"/>
              <a:gd name="connsiteY9" fmla="*/ 593558 h 1211179"/>
              <a:gd name="connsiteX10" fmla="*/ 304800 w 317860"/>
              <a:gd name="connsiteY10" fmla="*/ 537410 h 1211179"/>
              <a:gd name="connsiteX11" fmla="*/ 304800 w 317860"/>
              <a:gd name="connsiteY11" fmla="*/ 144379 h 1211179"/>
              <a:gd name="connsiteX12" fmla="*/ 280737 w 317860"/>
              <a:gd name="connsiteY12" fmla="*/ 104273 h 1211179"/>
              <a:gd name="connsiteX13" fmla="*/ 272716 w 317860"/>
              <a:gd name="connsiteY13" fmla="*/ 64168 h 1211179"/>
              <a:gd name="connsiteX14" fmla="*/ 256674 w 317860"/>
              <a:gd name="connsiteY14" fmla="*/ 0 h 1211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860" h="1211179">
                <a:moveTo>
                  <a:pt x="0" y="1211179"/>
                </a:moveTo>
                <a:cubicBezTo>
                  <a:pt x="56147" y="1133642"/>
                  <a:pt x="115868" y="1058571"/>
                  <a:pt x="168442" y="978568"/>
                </a:cubicBezTo>
                <a:cubicBezTo>
                  <a:pt x="178878" y="962687"/>
                  <a:pt x="186310" y="919008"/>
                  <a:pt x="192505" y="898358"/>
                </a:cubicBezTo>
                <a:cubicBezTo>
                  <a:pt x="197364" y="882161"/>
                  <a:pt x="203200" y="866273"/>
                  <a:pt x="208547" y="850231"/>
                </a:cubicBezTo>
                <a:cubicBezTo>
                  <a:pt x="211221" y="842210"/>
                  <a:pt x="214517" y="834370"/>
                  <a:pt x="216568" y="826168"/>
                </a:cubicBezTo>
                <a:cubicBezTo>
                  <a:pt x="219242" y="815473"/>
                  <a:pt x="221103" y="804542"/>
                  <a:pt x="224589" y="794084"/>
                </a:cubicBezTo>
                <a:cubicBezTo>
                  <a:pt x="228753" y="781592"/>
                  <a:pt x="244897" y="746814"/>
                  <a:pt x="248652" y="729916"/>
                </a:cubicBezTo>
                <a:cubicBezTo>
                  <a:pt x="252180" y="714040"/>
                  <a:pt x="252395" y="697480"/>
                  <a:pt x="256674" y="681789"/>
                </a:cubicBezTo>
                <a:cubicBezTo>
                  <a:pt x="260463" y="667898"/>
                  <a:pt x="267796" y="655215"/>
                  <a:pt x="272716" y="641684"/>
                </a:cubicBezTo>
                <a:cubicBezTo>
                  <a:pt x="278495" y="625792"/>
                  <a:pt x="284657" y="609963"/>
                  <a:pt x="288758" y="593558"/>
                </a:cubicBezTo>
                <a:cubicBezTo>
                  <a:pt x="298830" y="553271"/>
                  <a:pt x="293293" y="571931"/>
                  <a:pt x="304800" y="537410"/>
                </a:cubicBezTo>
                <a:cubicBezTo>
                  <a:pt x="325358" y="372948"/>
                  <a:pt x="318759" y="451489"/>
                  <a:pt x="304800" y="144379"/>
                </a:cubicBezTo>
                <a:cubicBezTo>
                  <a:pt x="303808" y="122563"/>
                  <a:pt x="294331" y="117868"/>
                  <a:pt x="280737" y="104273"/>
                </a:cubicBezTo>
                <a:cubicBezTo>
                  <a:pt x="278063" y="90905"/>
                  <a:pt x="275155" y="77581"/>
                  <a:pt x="272716" y="64168"/>
                </a:cubicBezTo>
                <a:cubicBezTo>
                  <a:pt x="262426" y="7572"/>
                  <a:pt x="272441" y="31534"/>
                  <a:pt x="256674" y="0"/>
                </a:cubicBez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テキスト ボックス 22"/>
              <p:cNvSpPr txBox="1"/>
              <p:nvPr/>
            </p:nvSpPr>
            <p:spPr>
              <a:xfrm>
                <a:off x="5743731" y="2708197"/>
                <a:ext cx="3008663" cy="646331"/>
              </a:xfrm>
              <a:prstGeom prst="rect">
                <a:avLst/>
              </a:prstGeom>
              <a:noFill/>
            </p:spPr>
            <p:txBody>
              <a:bodyPr wrap="square" rtlCol="0">
                <a:spAutoFit/>
              </a:bodyPr>
              <a:lstStyle/>
              <a:p>
                <a:r>
                  <a:rPr kumimoji="1" lang="ja-JP" altLang="en-US" dirty="0" smtClean="0">
                    <a:solidFill>
                      <a:schemeClr val="accent2"/>
                    </a:solidFill>
                  </a:rPr>
                  <a:t>この部分の解は，</a:t>
                </a:r>
                <a14:m>
                  <m:oMath xmlns:m="http://schemas.openxmlformats.org/officeDocument/2006/math">
                    <m:sSub>
                      <m:sSubPr>
                        <m:ctrlPr>
                          <a:rPr kumimoji="1" lang="en-US" altLang="ja-JP" b="0" i="1" smtClean="0">
                            <a:solidFill>
                              <a:schemeClr val="accent2"/>
                            </a:solidFill>
                            <a:latin typeface="Cambria Math" panose="02040503050406030204" pitchFamily="18" charset="0"/>
                          </a:rPr>
                        </m:ctrlPr>
                      </m:sSubPr>
                      <m:e>
                        <m:r>
                          <a:rPr kumimoji="1" lang="en-US" altLang="ja-JP" b="0" i="1" smtClean="0">
                            <a:solidFill>
                              <a:schemeClr val="accent2"/>
                            </a:solidFill>
                            <a:latin typeface="Cambria Math" panose="02040503050406030204" pitchFamily="18" charset="0"/>
                          </a:rPr>
                          <m:t>𝑔</m:t>
                        </m:r>
                      </m:e>
                      <m:sub>
                        <m:r>
                          <a:rPr kumimoji="1" lang="en-US" altLang="ja-JP" b="0" i="1" smtClean="0">
                            <a:solidFill>
                              <a:schemeClr val="accent2"/>
                            </a:solidFill>
                            <a:latin typeface="Cambria Math" panose="02040503050406030204" pitchFamily="18" charset="0"/>
                          </a:rPr>
                          <m:t>1</m:t>
                        </m:r>
                      </m:sub>
                    </m:sSub>
                  </m:oMath>
                </a14:m>
                <a:r>
                  <a:rPr kumimoji="1" lang="ja-JP" altLang="en-US" dirty="0" smtClean="0">
                    <a:solidFill>
                      <a:schemeClr val="accent2"/>
                    </a:solidFill>
                  </a:rPr>
                  <a:t>の関係を満たす必要がある</a:t>
                </a:r>
                <a:endParaRPr kumimoji="1" lang="ja-JP" altLang="en-US" dirty="0">
                  <a:solidFill>
                    <a:schemeClr val="accent2"/>
                  </a:solidFill>
                </a:endParaRPr>
              </a:p>
            </p:txBody>
          </p:sp>
        </mc:Choice>
        <mc:Fallback>
          <p:sp>
            <p:nvSpPr>
              <p:cNvPr id="23" name="テキスト ボックス 22"/>
              <p:cNvSpPr txBox="1">
                <a:spLocks noRot="1" noChangeAspect="1" noMove="1" noResize="1" noEditPoints="1" noAdjustHandles="1" noChangeArrowheads="1" noChangeShapeType="1" noTextEdit="1"/>
              </p:cNvSpPr>
              <p:nvPr/>
            </p:nvSpPr>
            <p:spPr>
              <a:xfrm>
                <a:off x="5743731" y="2708197"/>
                <a:ext cx="3008663" cy="646331"/>
              </a:xfrm>
              <a:prstGeom prst="rect">
                <a:avLst/>
              </a:prstGeom>
              <a:blipFill rotWithShape="0">
                <a:blip r:embed="rId5"/>
                <a:stretch>
                  <a:fillRect l="-1619" t="-4717" b="-13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7386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章の概要</a:t>
            </a:r>
            <a:endParaRPr kumimoji="1" lang="ja-JP" altLang="en-US" dirty="0"/>
          </a:p>
        </p:txBody>
      </p:sp>
      <p:sp>
        <p:nvSpPr>
          <p:cNvPr id="3" name="コンテンツ プレースホルダー 2"/>
          <p:cNvSpPr>
            <a:spLocks noGrp="1"/>
          </p:cNvSpPr>
          <p:nvPr>
            <p:ph idx="1"/>
          </p:nvPr>
        </p:nvSpPr>
        <p:spPr>
          <a:xfrm>
            <a:off x="201705" y="806823"/>
            <a:ext cx="8861609" cy="1374904"/>
          </a:xfrm>
        </p:spPr>
        <p:txBody>
          <a:bodyPr/>
          <a:lstStyle/>
          <a:p>
            <a:r>
              <a:rPr lang="ja-JP" altLang="en-US" dirty="0"/>
              <a:t>制約を扱うためにデザイン</a:t>
            </a:r>
            <a:r>
              <a:rPr lang="ja-JP" altLang="en-US" dirty="0" smtClean="0"/>
              <a:t>された</a:t>
            </a:r>
            <a:r>
              <a:rPr lang="en-US" altLang="ja-JP" dirty="0" smtClean="0"/>
              <a:t>MOEA</a:t>
            </a:r>
            <a:r>
              <a:rPr lang="ja-JP" altLang="en-US" dirty="0" smtClean="0"/>
              <a:t>について議論</a:t>
            </a:r>
            <a:endParaRPr lang="en-US" altLang="ja-JP" dirty="0"/>
          </a:p>
          <a:p>
            <a:pPr lvl="1"/>
            <a:r>
              <a:rPr kumimoji="1" lang="ja-JP" altLang="en-US" dirty="0" smtClean="0"/>
              <a:t>方法の説明と</a:t>
            </a:r>
            <a:r>
              <a:rPr kumimoji="1" lang="en-US" altLang="ja-JP" dirty="0" err="1" smtClean="0"/>
              <a:t>Constr</a:t>
            </a:r>
            <a:r>
              <a:rPr kumimoji="1" lang="en-US" altLang="ja-JP" dirty="0" smtClean="0"/>
              <a:t>-Ex</a:t>
            </a:r>
            <a:r>
              <a:rPr lang="ja-JP" altLang="en-US" dirty="0" err="1" smtClean="0"/>
              <a:t>での</a:t>
            </a:r>
            <a:r>
              <a:rPr lang="ja-JP" altLang="en-US" dirty="0" smtClean="0"/>
              <a:t>例</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4</a:t>
            </a:fld>
            <a:endParaRPr kumimoji="1" lang="ja-JP" altLang="en-US"/>
          </a:p>
        </p:txBody>
      </p:sp>
      <p:sp>
        <p:nvSpPr>
          <p:cNvPr id="5" name="テキスト ボックス 4"/>
          <p:cNvSpPr txBox="1"/>
          <p:nvPr/>
        </p:nvSpPr>
        <p:spPr>
          <a:xfrm>
            <a:off x="1182572" y="1980953"/>
            <a:ext cx="7299158" cy="2308324"/>
          </a:xfrm>
          <a:prstGeom prst="rect">
            <a:avLst/>
          </a:prstGeom>
          <a:noFill/>
        </p:spPr>
        <p:txBody>
          <a:bodyPr wrap="square" rtlCol="0">
            <a:spAutoFit/>
          </a:bodyPr>
          <a:lstStyle/>
          <a:p>
            <a:r>
              <a:rPr lang="en-US" altLang="ja-JP" sz="2400" b="1" dirty="0" smtClean="0">
                <a:solidFill>
                  <a:schemeClr val="accent5"/>
                </a:solidFill>
              </a:rPr>
              <a:t>7.2 Ignoring Infeasible Solutions</a:t>
            </a:r>
          </a:p>
          <a:p>
            <a:r>
              <a:rPr lang="en-US" altLang="ja-JP" sz="2400" b="1" dirty="0" smtClean="0">
                <a:solidFill>
                  <a:schemeClr val="accent5"/>
                </a:solidFill>
              </a:rPr>
              <a:t>7.3 Penalty Function Approach</a:t>
            </a:r>
          </a:p>
          <a:p>
            <a:r>
              <a:rPr lang="en-US" altLang="ja-JP" sz="2400" b="1" dirty="0" smtClean="0">
                <a:solidFill>
                  <a:schemeClr val="accent5"/>
                </a:solidFill>
              </a:rPr>
              <a:t>7.4 </a:t>
            </a:r>
            <a:r>
              <a:rPr lang="nl-NL" altLang="ja-JP" sz="2400" b="1" dirty="0" smtClean="0">
                <a:solidFill>
                  <a:schemeClr val="accent5"/>
                </a:solidFill>
              </a:rPr>
              <a:t>Jiménez - Verdegay - Goméz - Skarmeta's Method </a:t>
            </a:r>
            <a:endParaRPr lang="en-US" altLang="ja-JP" sz="2400" b="1" dirty="0" smtClean="0">
              <a:solidFill>
                <a:schemeClr val="accent5"/>
              </a:solidFill>
            </a:endParaRPr>
          </a:p>
          <a:p>
            <a:r>
              <a:rPr lang="en-US" altLang="ja-JP" sz="2400" b="1" dirty="0" smtClean="0">
                <a:solidFill>
                  <a:schemeClr val="accent5"/>
                </a:solidFill>
              </a:rPr>
              <a:t>7.5 Constrained Tournament Method</a:t>
            </a:r>
          </a:p>
          <a:p>
            <a:r>
              <a:rPr lang="en-US" altLang="ja-JP" sz="2400" b="1" dirty="0">
                <a:solidFill>
                  <a:schemeClr val="tx1">
                    <a:lumMod val="50000"/>
                    <a:lumOff val="50000"/>
                  </a:schemeClr>
                </a:solidFill>
              </a:rPr>
              <a:t>7.6 Ray- Tai- </a:t>
            </a:r>
            <a:r>
              <a:rPr lang="en-US" altLang="ja-JP" sz="2400" b="1" dirty="0" err="1">
                <a:solidFill>
                  <a:schemeClr val="tx1">
                    <a:lumMod val="50000"/>
                    <a:lumOff val="50000"/>
                  </a:schemeClr>
                </a:solidFill>
              </a:rPr>
              <a:t>Seow's</a:t>
            </a:r>
            <a:r>
              <a:rPr lang="en-US" altLang="ja-JP" sz="2400" b="1" dirty="0">
                <a:solidFill>
                  <a:schemeClr val="tx1">
                    <a:lumMod val="50000"/>
                    <a:lumOff val="50000"/>
                  </a:schemeClr>
                </a:solidFill>
              </a:rPr>
              <a:t> Method</a:t>
            </a:r>
            <a:endParaRPr lang="en-US" altLang="ja-JP" sz="2400" b="1" dirty="0" smtClean="0">
              <a:solidFill>
                <a:schemeClr val="tx1">
                  <a:lumMod val="50000"/>
                  <a:lumOff val="50000"/>
                </a:schemeClr>
              </a:solidFill>
            </a:endParaRPr>
          </a:p>
          <a:p>
            <a:endParaRPr kumimoji="1" lang="ja-JP" altLang="en-US" sz="2400" dirty="0"/>
          </a:p>
        </p:txBody>
      </p:sp>
      <p:sp>
        <p:nvSpPr>
          <p:cNvPr id="6" name="コンテンツ プレースホルダー 2"/>
          <p:cNvSpPr txBox="1">
            <a:spLocks/>
          </p:cNvSpPr>
          <p:nvPr/>
        </p:nvSpPr>
        <p:spPr>
          <a:xfrm>
            <a:off x="201705" y="4584739"/>
            <a:ext cx="8861609" cy="1374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今回は上の</a:t>
            </a:r>
            <a:r>
              <a:rPr lang="en-US" altLang="ja-JP" dirty="0" smtClean="0"/>
              <a:t>4</a:t>
            </a:r>
            <a:r>
              <a:rPr lang="ja-JP" altLang="en-US" dirty="0" err="1" smtClean="0"/>
              <a:t>つを</a:t>
            </a:r>
            <a:r>
              <a:rPr lang="ja-JP" altLang="en-US" dirty="0" smtClean="0"/>
              <a:t>やります</a:t>
            </a:r>
            <a:endParaRPr lang="ja-JP" altLang="en-US" dirty="0"/>
          </a:p>
        </p:txBody>
      </p:sp>
    </p:spTree>
    <p:extLst>
      <p:ext uri="{BB962C8B-B14F-4D97-AF65-F5344CB8AC3E}">
        <p14:creationId xmlns:p14="http://schemas.microsoft.com/office/powerpoint/2010/main" val="3727889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7.2 Ignoring Infeasible Solutions</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nSpc>
                <a:spcPct val="200000"/>
              </a:lnSpc>
            </a:pPr>
            <a:r>
              <a:rPr lang="ja-JP" altLang="en-US" dirty="0"/>
              <a:t>一つでも制約を違反している解を</a:t>
            </a:r>
            <a:r>
              <a:rPr lang="ja-JP" altLang="en-US" dirty="0" smtClean="0"/>
              <a:t>無視 </a:t>
            </a:r>
            <a:r>
              <a:rPr lang="en-US" altLang="ja-JP" sz="1800" dirty="0" smtClean="0"/>
              <a:t>[</a:t>
            </a:r>
            <a:r>
              <a:rPr lang="en-US" altLang="ja-JP" sz="1800" dirty="0" err="1"/>
              <a:t>Coello</a:t>
            </a:r>
            <a:r>
              <a:rPr lang="en-US" altLang="ja-JP" sz="1800" dirty="0"/>
              <a:t> </a:t>
            </a:r>
            <a:r>
              <a:rPr lang="en-US" altLang="ja-JP" sz="1800" dirty="0" smtClean="0"/>
              <a:t>and </a:t>
            </a:r>
            <a:r>
              <a:rPr lang="en-US" altLang="ja-JP" sz="1800" dirty="0"/>
              <a:t>Christiansen, '99</a:t>
            </a:r>
            <a:r>
              <a:rPr lang="en-US" altLang="ja-JP" sz="1800" dirty="0" smtClean="0"/>
              <a:t>]</a:t>
            </a:r>
          </a:p>
          <a:p>
            <a:pPr>
              <a:lnSpc>
                <a:spcPct val="200000"/>
              </a:lnSpc>
            </a:pPr>
            <a:r>
              <a:rPr lang="ja-JP" altLang="en-US" dirty="0"/>
              <a:t>シンプル</a:t>
            </a:r>
            <a:r>
              <a:rPr kumimoji="1" lang="ja-JP" altLang="en-US" dirty="0" smtClean="0"/>
              <a:t>な方法</a:t>
            </a:r>
            <a:endParaRPr kumimoji="1" lang="en-US" altLang="ja-JP" dirty="0" smtClean="0"/>
          </a:p>
          <a:p>
            <a:pPr>
              <a:lnSpc>
                <a:spcPct val="200000"/>
              </a:lnSpc>
            </a:pPr>
            <a:r>
              <a:rPr kumimoji="1" lang="ja-JP" altLang="en-US" dirty="0" smtClean="0"/>
              <a:t>実世界の問題は，実行可能解を見つけること自体が主要な問題</a:t>
            </a:r>
            <a:endParaRPr kumimoji="1" lang="en-US" altLang="ja-JP" dirty="0" smtClean="0"/>
          </a:p>
          <a:p>
            <a:pPr lvl="1">
              <a:lnSpc>
                <a:spcPct val="200000"/>
              </a:lnSpc>
            </a:pPr>
            <a:r>
              <a:rPr lang="ja-JP" altLang="en-US" dirty="0" smtClean="0"/>
              <a:t>この方法だと一つの実行可能解を見つけることすら難しい</a:t>
            </a:r>
            <a:endParaRPr lang="en-US" altLang="ja-JP" dirty="0" smtClean="0"/>
          </a:p>
          <a:p>
            <a:pPr>
              <a:lnSpc>
                <a:spcPct val="200000"/>
              </a:lnSpc>
            </a:pPr>
            <a:r>
              <a:rPr lang="ja-JP" altLang="en-US" dirty="0" smtClean="0"/>
              <a:t>実行不可能解も評価・比較</a:t>
            </a:r>
            <a:r>
              <a:rPr lang="ja-JP" altLang="en-US" dirty="0"/>
              <a:t>されなければ</a:t>
            </a:r>
            <a:r>
              <a:rPr lang="ja-JP" altLang="en-US" dirty="0" smtClean="0"/>
              <a:t>ならない</a:t>
            </a:r>
            <a:endParaRPr lang="en-US" altLang="ja-JP" dirty="0" smtClean="0"/>
          </a:p>
          <a:p>
            <a:pPr>
              <a:lnSpc>
                <a:spcPct val="200000"/>
              </a:lnSpc>
            </a:pPr>
            <a:r>
              <a:rPr lang="ja-JP" altLang="en-US" dirty="0" smtClean="0"/>
              <a:t>単目的</a:t>
            </a:r>
            <a:r>
              <a:rPr lang="en-US" altLang="ja-JP" dirty="0" smtClean="0"/>
              <a:t>GA</a:t>
            </a:r>
            <a:r>
              <a:rPr lang="ja-JP" altLang="en-US" dirty="0" smtClean="0"/>
              <a:t>で，よく使用される</a:t>
            </a:r>
            <a:r>
              <a:rPr lang="en-US" altLang="ja-JP" dirty="0" smtClean="0"/>
              <a:t>1</a:t>
            </a:r>
            <a:r>
              <a:rPr lang="ja-JP" altLang="en-US" dirty="0" err="1" smtClean="0"/>
              <a:t>つの</a:t>
            </a:r>
            <a:r>
              <a:rPr lang="ja-JP" altLang="en-US" dirty="0"/>
              <a:t>基準</a:t>
            </a:r>
            <a:r>
              <a:rPr lang="ja-JP" altLang="en-US" dirty="0" smtClean="0"/>
              <a:t>は，解の制約違反の総量</a:t>
            </a:r>
            <a:endParaRPr lang="en-US" altLang="ja-JP" dirty="0"/>
          </a:p>
          <a:p>
            <a:pPr lvl="1">
              <a:lnSpc>
                <a:spcPct val="200000"/>
              </a:lnSpc>
            </a:pPr>
            <a:r>
              <a:rPr lang="ja-JP" altLang="en-US" dirty="0" smtClean="0"/>
              <a:t>制約違反が少ない解の方に選択圧を</a:t>
            </a:r>
            <a:r>
              <a:rPr lang="ja-JP" altLang="en-US" dirty="0"/>
              <a:t>かける</a:t>
            </a:r>
            <a:r>
              <a:rPr lang="ja-JP" altLang="en-US" dirty="0" smtClean="0"/>
              <a:t>方法</a:t>
            </a:r>
            <a:endParaRPr lang="en-US" altLang="ja-JP" dirty="0" smtClean="0"/>
          </a:p>
          <a:p>
            <a:pPr marL="0" indent="0" algn="r">
              <a:lnSpc>
                <a:spcPct val="100000"/>
              </a:lnSpc>
              <a:buNone/>
            </a:pPr>
            <a:r>
              <a:rPr lang="ja-JP" altLang="en-US" sz="1800" dirty="0" smtClean="0"/>
              <a:t>（</a:t>
            </a:r>
            <a:r>
              <a:rPr lang="en-US" altLang="ja-JP" sz="1800" dirty="0" smtClean="0"/>
              <a:t>Deb,2000</a:t>
            </a:r>
            <a:r>
              <a:rPr lang="en-US" altLang="ja-JP" sz="1800" dirty="0"/>
              <a:t>; </a:t>
            </a:r>
            <a:r>
              <a:rPr lang="en-US" altLang="ja-JP" sz="1800" dirty="0" err="1"/>
              <a:t>Michalewicz</a:t>
            </a:r>
            <a:r>
              <a:rPr lang="en-US" altLang="ja-JP" sz="1800" dirty="0"/>
              <a:t> and </a:t>
            </a:r>
            <a:r>
              <a:rPr lang="en-US" altLang="ja-JP" sz="1800" dirty="0" smtClean="0"/>
              <a:t>Janikow,1991</a:t>
            </a:r>
            <a:r>
              <a:rPr lang="ja-JP" altLang="en-US" sz="1800" dirty="0"/>
              <a:t>）</a:t>
            </a:r>
            <a:endParaRPr kumimoji="1" lang="en-US" altLang="ja-JP" sz="1800" dirty="0" smtClean="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5</a:t>
            </a:fld>
            <a:endParaRPr kumimoji="1" lang="ja-JP" altLang="en-US"/>
          </a:p>
        </p:txBody>
      </p:sp>
    </p:spTree>
    <p:extLst>
      <p:ext uri="{BB962C8B-B14F-4D97-AF65-F5344CB8AC3E}">
        <p14:creationId xmlns:p14="http://schemas.microsoft.com/office/powerpoint/2010/main" val="172244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ja-JP" altLang="en-US" dirty="0" smtClean="0"/>
                  <a:t>ペナルティ法 </a:t>
                </a:r>
                <a:r>
                  <a:rPr lang="en-US" altLang="ja-JP" dirty="0" smtClean="0"/>
                  <a:t>– </a:t>
                </a:r>
                <a:r>
                  <a:rPr lang="ja-JP" altLang="en-US" dirty="0" smtClean="0"/>
                  <a:t>有名な方法</a:t>
                </a:r>
                <a:endParaRPr lang="en-US" altLang="ja-JP" dirty="0" smtClean="0"/>
              </a:p>
              <a:p>
                <a:pPr lvl="1"/>
                <a:r>
                  <a:rPr lang="ja-JP" altLang="en-US" dirty="0" smtClean="0"/>
                  <a:t>制約なしの多目的</a:t>
                </a:r>
                <a:r>
                  <a:rPr lang="ja-JP" altLang="en-US" dirty="0"/>
                  <a:t>最適化</a:t>
                </a:r>
                <a:r>
                  <a:rPr lang="ja-JP" altLang="en-US" dirty="0" smtClean="0"/>
                  <a:t>手法と組み合わせて使える</a:t>
                </a:r>
                <a:endParaRPr kumimoji="1" lang="en-US" altLang="ja-JP" dirty="0" smtClean="0"/>
              </a:p>
              <a:p>
                <a:r>
                  <a:rPr lang="ja-JP" altLang="en-US" dirty="0"/>
                  <a:t>まず</a:t>
                </a:r>
                <a:r>
                  <a:rPr lang="ja-JP" altLang="en-US" dirty="0" smtClean="0"/>
                  <a:t>，制約を正規化する    </a:t>
                </a:r>
                <a14:m>
                  <m:oMath xmlns:m="http://schemas.openxmlformats.org/officeDocument/2006/math">
                    <m:sSub>
                      <m:sSubPr>
                        <m:ctrlPr>
                          <a:rPr lang="en-US" altLang="ja-JP" i="1" smtClean="0">
                            <a:latin typeface="Cambria Math" panose="02040503050406030204" pitchFamily="18" charset="0"/>
                          </a:rPr>
                        </m:ctrlPr>
                      </m:sSubPr>
                      <m:e>
                        <m:bar>
                          <m:barPr>
                            <m:ctrlPr>
                              <a:rPr lang="en-US" altLang="ja-JP" i="1" smtClean="0">
                                <a:latin typeface="Cambria Math" panose="02040503050406030204" pitchFamily="18" charset="0"/>
                              </a:rPr>
                            </m:ctrlPr>
                          </m:barPr>
                          <m:e>
                            <m:r>
                              <a:rPr lang="en-US" altLang="ja-JP" b="0" i="1" smtClean="0">
                                <a:latin typeface="Cambria Math" panose="02040503050406030204" pitchFamily="18" charset="0"/>
                              </a:rPr>
                              <m:t>𝑔</m:t>
                            </m:r>
                          </m:e>
                        </m:ba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𝒙</m:t>
                        </m:r>
                      </m:e>
                      <m:sup>
                        <m:d>
                          <m:dPr>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𝑖</m:t>
                            </m:r>
                          </m:e>
                        </m:d>
                      </m:sup>
                    </m:sSup>
                    <m:r>
                      <a:rPr lang="en-US" altLang="ja-JP" b="1" i="1" smtClean="0">
                        <a:latin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oMath>
                </a14:m>
                <a:endParaRPr kumimoji="1" lang="en-US" altLang="ja-JP" dirty="0" smtClean="0"/>
              </a:p>
              <a:p>
                <a:r>
                  <a:rPr lang="ja-JP" altLang="en-US" dirty="0" smtClean="0"/>
                  <a:t>合計の制約違反</a:t>
                </a:r>
                <a14:m>
                  <m:oMath xmlns:m="http://schemas.openxmlformats.org/officeDocument/2006/math">
                    <m:r>
                      <m:rPr>
                        <m:sty m:val="p"/>
                      </m:rPr>
                      <a:rPr lang="en-US" altLang="ja-JP" dirty="0">
                        <a:latin typeface="Cambria Math" panose="02040503050406030204" pitchFamily="18" charset="0"/>
                      </a:rPr>
                      <m:t>Ω</m:t>
                    </m:r>
                  </m:oMath>
                </a14:m>
                <a:r>
                  <a:rPr lang="ja-JP" altLang="en-US" dirty="0" smtClean="0"/>
                  <a:t>を以下のように計算</a:t>
                </a:r>
                <a:endParaRPr lang="en-US" altLang="ja-JP" dirty="0" smtClean="0"/>
              </a:p>
              <a:p>
                <a:endParaRPr lang="en-US" altLang="ja-JP" dirty="0"/>
              </a:p>
              <a:p>
                <a:endParaRPr lang="en-US" altLang="ja-JP" dirty="0" smtClean="0"/>
              </a:p>
              <a:p>
                <a:endParaRPr lang="en-US" altLang="ja-JP" dirty="0"/>
              </a:p>
              <a:p>
                <a:endParaRPr lang="en-US" altLang="ja-JP" dirty="0" smtClean="0"/>
              </a:p>
              <a:p>
                <a:pPr marL="0" indent="0">
                  <a:buNone/>
                </a:pPr>
                <a:endParaRPr lang="en-US" altLang="ja-JP" dirty="0" smtClean="0"/>
              </a:p>
              <a:p>
                <a:r>
                  <a:rPr lang="ja-JP" altLang="en-US" dirty="0" smtClean="0"/>
                  <a:t>ペナルティパラメータ</a:t>
                </a:r>
                <a14:m>
                  <m:oMath xmlns:m="http://schemas.openxmlformats.org/officeDocument/2006/math">
                    <m:sSub>
                      <m:sSubPr>
                        <m:ctrlPr>
                          <a:rPr lang="en-US" altLang="ja-JP" smtClean="0">
                            <a:latin typeface="Cambria Math" panose="02040503050406030204" pitchFamily="18" charset="0"/>
                          </a:rPr>
                        </m:ctrlPr>
                      </m:sSubPr>
                      <m:e>
                        <m:r>
                          <m:rPr>
                            <m:sty m:val="p"/>
                          </m:rPr>
                          <a:rPr lang="en-US" altLang="ja-JP" b="0" i="0" smtClean="0">
                            <a:latin typeface="Cambria Math" panose="02040503050406030204" pitchFamily="18" charset="0"/>
                          </a:rPr>
                          <m:t>R</m:t>
                        </m:r>
                      </m:e>
                      <m:sub>
                        <m:r>
                          <m:rPr>
                            <m:sty m:val="p"/>
                          </m:rPr>
                          <a:rPr lang="en-US" altLang="ja-JP" b="0" i="0" smtClean="0">
                            <a:latin typeface="Cambria Math" panose="02040503050406030204" pitchFamily="18" charset="0"/>
                          </a:rPr>
                          <m:t>m</m:t>
                        </m:r>
                      </m:sub>
                    </m:sSub>
                  </m:oMath>
                </a14:m>
                <a:r>
                  <a:rPr lang="ja-JP" altLang="en-US" dirty="0" smtClean="0"/>
                  <a:t>をかけて，目的関数値に足す</a:t>
                </a:r>
                <a:endParaRPr lang="en-US" altLang="ja-JP" dirty="0" smtClean="0"/>
              </a:p>
              <a:p>
                <a:endParaRPr kumimoji="1" lang="en-US" altLang="ja-JP" dirty="0"/>
              </a:p>
              <a:p>
                <a:endParaRPr lang="en-US" altLang="ja-JP" dirty="0" smtClean="0"/>
              </a:p>
              <a:p>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94" t="-1735"/>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7.3 Penalty Function Approach</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6</a:t>
            </a:fld>
            <a:endParaRPr kumimoji="1" lang="ja-JP" altLang="en-US"/>
          </a:p>
        </p:txBody>
      </p:sp>
      <p:pic>
        <p:nvPicPr>
          <p:cNvPr id="8" name="図 7"/>
          <p:cNvPicPr>
            <a:picLocks noChangeAspect="1"/>
          </p:cNvPicPr>
          <p:nvPr/>
        </p:nvPicPr>
        <p:blipFill>
          <a:blip r:embed="rId3"/>
          <a:stretch>
            <a:fillRect/>
          </a:stretch>
        </p:blipFill>
        <p:spPr>
          <a:xfrm>
            <a:off x="407184" y="2585227"/>
            <a:ext cx="6657473" cy="1155450"/>
          </a:xfrm>
          <a:prstGeom prst="rect">
            <a:avLst/>
          </a:prstGeom>
        </p:spPr>
      </p:pic>
      <p:sp>
        <p:nvSpPr>
          <p:cNvPr id="9" name="四角形吹き出し 8"/>
          <p:cNvSpPr/>
          <p:nvPr/>
        </p:nvSpPr>
        <p:spPr>
          <a:xfrm>
            <a:off x="6042331" y="2729815"/>
            <a:ext cx="2587257" cy="866273"/>
          </a:xfrm>
          <a:prstGeom prst="wedgeRectCallout">
            <a:avLst>
              <a:gd name="adj1" fmla="val -73269"/>
              <a:gd name="adj2" fmla="val 656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2">
                    <a:lumMod val="75000"/>
                  </a:schemeClr>
                </a:solidFill>
              </a:rPr>
              <a:t>制約違反してたら絶対値，</a:t>
            </a:r>
            <a:endParaRPr kumimoji="1" lang="en-US" altLang="ja-JP" dirty="0" smtClean="0">
              <a:solidFill>
                <a:schemeClr val="tx2">
                  <a:lumMod val="75000"/>
                </a:schemeClr>
              </a:solidFill>
            </a:endParaRPr>
          </a:p>
          <a:p>
            <a:pPr algn="ctr"/>
            <a:r>
              <a:rPr kumimoji="1" lang="ja-JP" altLang="en-US" dirty="0" smtClean="0">
                <a:solidFill>
                  <a:schemeClr val="tx2">
                    <a:lumMod val="75000"/>
                  </a:schemeClr>
                </a:solidFill>
              </a:rPr>
              <a:t>違反してなかったら</a:t>
            </a:r>
            <a:r>
              <a:rPr kumimoji="1" lang="en-US" altLang="ja-JP" dirty="0" smtClean="0">
                <a:solidFill>
                  <a:schemeClr val="tx2">
                    <a:lumMod val="75000"/>
                  </a:schemeClr>
                </a:solidFill>
              </a:rPr>
              <a:t>0</a:t>
            </a:r>
            <a:endParaRPr kumimoji="1" lang="ja-JP" altLang="en-US" dirty="0">
              <a:solidFill>
                <a:schemeClr val="tx2">
                  <a:lumMod val="75000"/>
                </a:schemeClr>
              </a:solidFill>
            </a:endParaRPr>
          </a:p>
        </p:txBody>
      </p:sp>
      <p:pic>
        <p:nvPicPr>
          <p:cNvPr id="10" name="図 9"/>
          <p:cNvPicPr>
            <a:picLocks noChangeAspect="1"/>
          </p:cNvPicPr>
          <p:nvPr/>
        </p:nvPicPr>
        <p:blipFill>
          <a:blip r:embed="rId4"/>
          <a:stretch>
            <a:fillRect/>
          </a:stretch>
        </p:blipFill>
        <p:spPr>
          <a:xfrm>
            <a:off x="689810" y="3915709"/>
            <a:ext cx="3092925" cy="844024"/>
          </a:xfrm>
          <a:prstGeom prst="rect">
            <a:avLst/>
          </a:prstGeom>
        </p:spPr>
      </p:pic>
      <p:cxnSp>
        <p:nvCxnSpPr>
          <p:cNvPr id="13" name="直線矢印コネクタ 12"/>
          <p:cNvCxnSpPr/>
          <p:nvPr/>
        </p:nvCxnSpPr>
        <p:spPr>
          <a:xfrm>
            <a:off x="1347537" y="3519639"/>
            <a:ext cx="0" cy="442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383633" y="3546377"/>
            <a:ext cx="1147011" cy="369332"/>
          </a:xfrm>
          <a:prstGeom prst="rect">
            <a:avLst/>
          </a:prstGeom>
          <a:noFill/>
        </p:spPr>
        <p:txBody>
          <a:bodyPr wrap="square" rtlCol="0">
            <a:spAutoFit/>
          </a:bodyPr>
          <a:lstStyle/>
          <a:p>
            <a:r>
              <a:rPr kumimoji="1" lang="ja-JP" altLang="en-US" dirty="0" smtClean="0">
                <a:solidFill>
                  <a:schemeClr val="accent1"/>
                </a:solidFill>
              </a:rPr>
              <a:t>合計する</a:t>
            </a:r>
            <a:endParaRPr kumimoji="1" lang="ja-JP" altLang="en-US" dirty="0">
              <a:solidFill>
                <a:schemeClr val="accent1"/>
              </a:solidFill>
            </a:endParaRPr>
          </a:p>
        </p:txBody>
      </p:sp>
      <p:pic>
        <p:nvPicPr>
          <p:cNvPr id="17" name="図 16"/>
          <p:cNvPicPr>
            <a:picLocks noChangeAspect="1"/>
          </p:cNvPicPr>
          <p:nvPr/>
        </p:nvPicPr>
        <p:blipFill>
          <a:blip r:embed="rId5"/>
          <a:stretch>
            <a:fillRect/>
          </a:stretch>
        </p:blipFill>
        <p:spPr>
          <a:xfrm>
            <a:off x="804160" y="5500955"/>
            <a:ext cx="4736497" cy="639554"/>
          </a:xfrm>
          <a:prstGeom prst="rect">
            <a:avLst/>
          </a:prstGeom>
        </p:spPr>
      </p:pic>
      <p:sp>
        <p:nvSpPr>
          <p:cNvPr id="20" name="テキスト ボックス 19"/>
          <p:cNvSpPr txBox="1"/>
          <p:nvPr/>
        </p:nvSpPr>
        <p:spPr>
          <a:xfrm>
            <a:off x="3912383" y="5960364"/>
            <a:ext cx="3256548" cy="646331"/>
          </a:xfrm>
          <a:prstGeom prst="rect">
            <a:avLst/>
          </a:prstGeom>
          <a:noFill/>
        </p:spPr>
        <p:txBody>
          <a:bodyPr wrap="square" rtlCol="0">
            <a:spAutoFit/>
          </a:bodyPr>
          <a:lstStyle/>
          <a:p>
            <a:r>
              <a:rPr lang="ja-JP" altLang="en-US" dirty="0" smtClean="0">
                <a:solidFill>
                  <a:schemeClr val="accent3"/>
                </a:solidFill>
              </a:rPr>
              <a:t>オーダーを揃えるために使う</a:t>
            </a:r>
            <a:endParaRPr lang="en-US" altLang="ja-JP" dirty="0" smtClean="0">
              <a:solidFill>
                <a:schemeClr val="accent3"/>
              </a:solidFill>
            </a:endParaRPr>
          </a:p>
          <a:p>
            <a:r>
              <a:rPr lang="ja-JP" altLang="en-US" dirty="0" smtClean="0">
                <a:solidFill>
                  <a:schemeClr val="accent3"/>
                </a:solidFill>
              </a:rPr>
              <a:t>目的関数値毎に違う</a:t>
            </a:r>
            <a:endParaRPr kumimoji="1" lang="ja-JP" altLang="en-US" dirty="0">
              <a:solidFill>
                <a:schemeClr val="accent3"/>
              </a:solidFill>
            </a:endParaRPr>
          </a:p>
        </p:txBody>
      </p:sp>
      <p:cxnSp>
        <p:nvCxnSpPr>
          <p:cNvPr id="22" name="直線コネクタ 21"/>
          <p:cNvCxnSpPr/>
          <p:nvPr/>
        </p:nvCxnSpPr>
        <p:spPr>
          <a:xfrm>
            <a:off x="3835944" y="5959576"/>
            <a:ext cx="427006"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3" name="フリーフォーム 22"/>
          <p:cNvSpPr/>
          <p:nvPr/>
        </p:nvSpPr>
        <p:spPr>
          <a:xfrm>
            <a:off x="1203158" y="4481899"/>
            <a:ext cx="3272589" cy="1156901"/>
          </a:xfrm>
          <a:custGeom>
            <a:avLst/>
            <a:gdLst>
              <a:gd name="connsiteX0" fmla="*/ 0 w 3344779"/>
              <a:gd name="connsiteY0" fmla="*/ 0 h 1483895"/>
              <a:gd name="connsiteX1" fmla="*/ 16043 w 3344779"/>
              <a:gd name="connsiteY1" fmla="*/ 40106 h 1483895"/>
              <a:gd name="connsiteX2" fmla="*/ 32085 w 3344779"/>
              <a:gd name="connsiteY2" fmla="*/ 96253 h 1483895"/>
              <a:gd name="connsiteX3" fmla="*/ 48127 w 3344779"/>
              <a:gd name="connsiteY3" fmla="*/ 120316 h 1483895"/>
              <a:gd name="connsiteX4" fmla="*/ 88232 w 3344779"/>
              <a:gd name="connsiteY4" fmla="*/ 192506 h 1483895"/>
              <a:gd name="connsiteX5" fmla="*/ 136358 w 3344779"/>
              <a:gd name="connsiteY5" fmla="*/ 248653 h 1483895"/>
              <a:gd name="connsiteX6" fmla="*/ 160421 w 3344779"/>
              <a:gd name="connsiteY6" fmla="*/ 256674 h 1483895"/>
              <a:gd name="connsiteX7" fmla="*/ 200527 w 3344779"/>
              <a:gd name="connsiteY7" fmla="*/ 280737 h 1483895"/>
              <a:gd name="connsiteX8" fmla="*/ 224590 w 3344779"/>
              <a:gd name="connsiteY8" fmla="*/ 304800 h 1483895"/>
              <a:gd name="connsiteX9" fmla="*/ 264695 w 3344779"/>
              <a:gd name="connsiteY9" fmla="*/ 336884 h 1483895"/>
              <a:gd name="connsiteX10" fmla="*/ 304800 w 3344779"/>
              <a:gd name="connsiteY10" fmla="*/ 352927 h 1483895"/>
              <a:gd name="connsiteX11" fmla="*/ 352927 w 3344779"/>
              <a:gd name="connsiteY11" fmla="*/ 393032 h 1483895"/>
              <a:gd name="connsiteX12" fmla="*/ 393032 w 3344779"/>
              <a:gd name="connsiteY12" fmla="*/ 401053 h 1483895"/>
              <a:gd name="connsiteX13" fmla="*/ 521369 w 3344779"/>
              <a:gd name="connsiteY13" fmla="*/ 457200 h 1483895"/>
              <a:gd name="connsiteX14" fmla="*/ 553453 w 3344779"/>
              <a:gd name="connsiteY14" fmla="*/ 473242 h 1483895"/>
              <a:gd name="connsiteX15" fmla="*/ 577516 w 3344779"/>
              <a:gd name="connsiteY15" fmla="*/ 481263 h 1483895"/>
              <a:gd name="connsiteX16" fmla="*/ 617621 w 3344779"/>
              <a:gd name="connsiteY16" fmla="*/ 505327 h 1483895"/>
              <a:gd name="connsiteX17" fmla="*/ 681790 w 3344779"/>
              <a:gd name="connsiteY17" fmla="*/ 513348 h 1483895"/>
              <a:gd name="connsiteX18" fmla="*/ 745958 w 3344779"/>
              <a:gd name="connsiteY18" fmla="*/ 545432 h 1483895"/>
              <a:gd name="connsiteX19" fmla="*/ 802106 w 3344779"/>
              <a:gd name="connsiteY19" fmla="*/ 553453 h 1483895"/>
              <a:gd name="connsiteX20" fmla="*/ 898358 w 3344779"/>
              <a:gd name="connsiteY20" fmla="*/ 585537 h 1483895"/>
              <a:gd name="connsiteX21" fmla="*/ 954506 w 3344779"/>
              <a:gd name="connsiteY21" fmla="*/ 609600 h 1483895"/>
              <a:gd name="connsiteX22" fmla="*/ 1002632 w 3344779"/>
              <a:gd name="connsiteY22" fmla="*/ 617621 h 1483895"/>
              <a:gd name="connsiteX23" fmla="*/ 1042737 w 3344779"/>
              <a:gd name="connsiteY23" fmla="*/ 625642 h 1483895"/>
              <a:gd name="connsiteX24" fmla="*/ 1130969 w 3344779"/>
              <a:gd name="connsiteY24" fmla="*/ 657727 h 1483895"/>
              <a:gd name="connsiteX25" fmla="*/ 1163053 w 3344779"/>
              <a:gd name="connsiteY25" fmla="*/ 665748 h 1483895"/>
              <a:gd name="connsiteX26" fmla="*/ 1203158 w 3344779"/>
              <a:gd name="connsiteY26" fmla="*/ 673769 h 1483895"/>
              <a:gd name="connsiteX27" fmla="*/ 1275348 w 3344779"/>
              <a:gd name="connsiteY27" fmla="*/ 697832 h 1483895"/>
              <a:gd name="connsiteX28" fmla="*/ 1339516 w 3344779"/>
              <a:gd name="connsiteY28" fmla="*/ 713874 h 1483895"/>
              <a:gd name="connsiteX29" fmla="*/ 1371600 w 3344779"/>
              <a:gd name="connsiteY29" fmla="*/ 721895 h 1483895"/>
              <a:gd name="connsiteX30" fmla="*/ 1395664 w 3344779"/>
              <a:gd name="connsiteY30" fmla="*/ 729916 h 1483895"/>
              <a:gd name="connsiteX31" fmla="*/ 1459832 w 3344779"/>
              <a:gd name="connsiteY31" fmla="*/ 737937 h 1483895"/>
              <a:gd name="connsiteX32" fmla="*/ 1524000 w 3344779"/>
              <a:gd name="connsiteY32" fmla="*/ 753979 h 1483895"/>
              <a:gd name="connsiteX33" fmla="*/ 1628274 w 3344779"/>
              <a:gd name="connsiteY33" fmla="*/ 770021 h 1483895"/>
              <a:gd name="connsiteX34" fmla="*/ 1660358 w 3344779"/>
              <a:gd name="connsiteY34" fmla="*/ 786063 h 1483895"/>
              <a:gd name="connsiteX35" fmla="*/ 1756611 w 3344779"/>
              <a:gd name="connsiteY35" fmla="*/ 802106 h 1483895"/>
              <a:gd name="connsiteX36" fmla="*/ 1788695 w 3344779"/>
              <a:gd name="connsiteY36" fmla="*/ 818148 h 1483895"/>
              <a:gd name="connsiteX37" fmla="*/ 1949116 w 3344779"/>
              <a:gd name="connsiteY37" fmla="*/ 858253 h 1483895"/>
              <a:gd name="connsiteX38" fmla="*/ 1997243 w 3344779"/>
              <a:gd name="connsiteY38" fmla="*/ 866274 h 1483895"/>
              <a:gd name="connsiteX39" fmla="*/ 2141621 w 3344779"/>
              <a:gd name="connsiteY39" fmla="*/ 874295 h 1483895"/>
              <a:gd name="connsiteX40" fmla="*/ 2205790 w 3344779"/>
              <a:gd name="connsiteY40" fmla="*/ 890337 h 1483895"/>
              <a:gd name="connsiteX41" fmla="*/ 2277979 w 3344779"/>
              <a:gd name="connsiteY41" fmla="*/ 898358 h 1483895"/>
              <a:gd name="connsiteX42" fmla="*/ 2334127 w 3344779"/>
              <a:gd name="connsiteY42" fmla="*/ 906379 h 1483895"/>
              <a:gd name="connsiteX43" fmla="*/ 2382253 w 3344779"/>
              <a:gd name="connsiteY43" fmla="*/ 914400 h 1483895"/>
              <a:gd name="connsiteX44" fmla="*/ 2430379 w 3344779"/>
              <a:gd name="connsiteY44" fmla="*/ 930442 h 1483895"/>
              <a:gd name="connsiteX45" fmla="*/ 2510590 w 3344779"/>
              <a:gd name="connsiteY45" fmla="*/ 946484 h 1483895"/>
              <a:gd name="connsiteX46" fmla="*/ 2606843 w 3344779"/>
              <a:gd name="connsiteY46" fmla="*/ 962527 h 1483895"/>
              <a:gd name="connsiteX47" fmla="*/ 2630906 w 3344779"/>
              <a:gd name="connsiteY47" fmla="*/ 970548 h 1483895"/>
              <a:gd name="connsiteX48" fmla="*/ 2695074 w 3344779"/>
              <a:gd name="connsiteY48" fmla="*/ 978569 h 1483895"/>
              <a:gd name="connsiteX49" fmla="*/ 2719137 w 3344779"/>
              <a:gd name="connsiteY49" fmla="*/ 994611 h 1483895"/>
              <a:gd name="connsiteX50" fmla="*/ 2783306 w 3344779"/>
              <a:gd name="connsiteY50" fmla="*/ 1002632 h 1483895"/>
              <a:gd name="connsiteX51" fmla="*/ 2839453 w 3344779"/>
              <a:gd name="connsiteY51" fmla="*/ 1026695 h 1483895"/>
              <a:gd name="connsiteX52" fmla="*/ 2871537 w 3344779"/>
              <a:gd name="connsiteY52" fmla="*/ 1042737 h 1483895"/>
              <a:gd name="connsiteX53" fmla="*/ 2903621 w 3344779"/>
              <a:gd name="connsiteY53" fmla="*/ 1050758 h 1483895"/>
              <a:gd name="connsiteX54" fmla="*/ 2959769 w 3344779"/>
              <a:gd name="connsiteY54" fmla="*/ 1074821 h 1483895"/>
              <a:gd name="connsiteX55" fmla="*/ 3015916 w 3344779"/>
              <a:gd name="connsiteY55" fmla="*/ 1106906 h 1483895"/>
              <a:gd name="connsiteX56" fmla="*/ 3064043 w 3344779"/>
              <a:gd name="connsiteY56" fmla="*/ 1122948 h 1483895"/>
              <a:gd name="connsiteX57" fmla="*/ 3112169 w 3344779"/>
              <a:gd name="connsiteY57" fmla="*/ 1163053 h 1483895"/>
              <a:gd name="connsiteX58" fmla="*/ 3168316 w 3344779"/>
              <a:gd name="connsiteY58" fmla="*/ 1235242 h 1483895"/>
              <a:gd name="connsiteX59" fmla="*/ 3192379 w 3344779"/>
              <a:gd name="connsiteY59" fmla="*/ 1291390 h 1483895"/>
              <a:gd name="connsiteX60" fmla="*/ 3208421 w 3344779"/>
              <a:gd name="connsiteY60" fmla="*/ 1339516 h 1483895"/>
              <a:gd name="connsiteX61" fmla="*/ 3224464 w 3344779"/>
              <a:gd name="connsiteY61" fmla="*/ 1387642 h 1483895"/>
              <a:gd name="connsiteX62" fmla="*/ 3240506 w 3344779"/>
              <a:gd name="connsiteY62" fmla="*/ 1451811 h 1483895"/>
              <a:gd name="connsiteX63" fmla="*/ 3216443 w 3344779"/>
              <a:gd name="connsiteY63" fmla="*/ 1443790 h 1483895"/>
              <a:gd name="connsiteX64" fmla="*/ 3168316 w 3344779"/>
              <a:gd name="connsiteY64" fmla="*/ 1411706 h 1483895"/>
              <a:gd name="connsiteX65" fmla="*/ 3136232 w 3344779"/>
              <a:gd name="connsiteY65" fmla="*/ 1395663 h 1483895"/>
              <a:gd name="connsiteX66" fmla="*/ 3112169 w 3344779"/>
              <a:gd name="connsiteY66" fmla="*/ 1387642 h 1483895"/>
              <a:gd name="connsiteX67" fmla="*/ 3088106 w 3344779"/>
              <a:gd name="connsiteY67" fmla="*/ 1371600 h 1483895"/>
              <a:gd name="connsiteX68" fmla="*/ 3039979 w 3344779"/>
              <a:gd name="connsiteY68" fmla="*/ 1355558 h 1483895"/>
              <a:gd name="connsiteX69" fmla="*/ 3136232 w 3344779"/>
              <a:gd name="connsiteY69" fmla="*/ 1363579 h 1483895"/>
              <a:gd name="connsiteX70" fmla="*/ 3176337 w 3344779"/>
              <a:gd name="connsiteY70" fmla="*/ 1419727 h 1483895"/>
              <a:gd name="connsiteX71" fmla="*/ 3200400 w 3344779"/>
              <a:gd name="connsiteY71" fmla="*/ 1451811 h 1483895"/>
              <a:gd name="connsiteX72" fmla="*/ 3248527 w 3344779"/>
              <a:gd name="connsiteY72" fmla="*/ 1483895 h 1483895"/>
              <a:gd name="connsiteX73" fmla="*/ 3264569 w 3344779"/>
              <a:gd name="connsiteY73" fmla="*/ 1459832 h 1483895"/>
              <a:gd name="connsiteX74" fmla="*/ 3304674 w 3344779"/>
              <a:gd name="connsiteY74" fmla="*/ 1411706 h 1483895"/>
              <a:gd name="connsiteX75" fmla="*/ 3328737 w 3344779"/>
              <a:gd name="connsiteY75" fmla="*/ 1339516 h 1483895"/>
              <a:gd name="connsiteX76" fmla="*/ 3336758 w 3344779"/>
              <a:gd name="connsiteY76" fmla="*/ 1307432 h 1483895"/>
              <a:gd name="connsiteX77" fmla="*/ 3344779 w 3344779"/>
              <a:gd name="connsiteY77" fmla="*/ 1299411 h 1483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344779" h="1483895">
                <a:moveTo>
                  <a:pt x="0" y="0"/>
                </a:moveTo>
                <a:cubicBezTo>
                  <a:pt x="5348" y="13369"/>
                  <a:pt x="11490" y="26446"/>
                  <a:pt x="16043" y="40106"/>
                </a:cubicBezTo>
                <a:cubicBezTo>
                  <a:pt x="21183" y="55526"/>
                  <a:pt x="24360" y="80803"/>
                  <a:pt x="32085" y="96253"/>
                </a:cubicBezTo>
                <a:cubicBezTo>
                  <a:pt x="36396" y="104875"/>
                  <a:pt x="43816" y="111694"/>
                  <a:pt x="48127" y="120316"/>
                </a:cubicBezTo>
                <a:cubicBezTo>
                  <a:pt x="79390" y="182841"/>
                  <a:pt x="12362" y="91346"/>
                  <a:pt x="88232" y="192506"/>
                </a:cubicBezTo>
                <a:cubicBezTo>
                  <a:pt x="99352" y="207332"/>
                  <a:pt x="119600" y="237481"/>
                  <a:pt x="136358" y="248653"/>
                </a:cubicBezTo>
                <a:cubicBezTo>
                  <a:pt x="143393" y="253343"/>
                  <a:pt x="152400" y="254000"/>
                  <a:pt x="160421" y="256674"/>
                </a:cubicBezTo>
                <a:cubicBezTo>
                  <a:pt x="210388" y="306638"/>
                  <a:pt x="138046" y="239083"/>
                  <a:pt x="200527" y="280737"/>
                </a:cubicBezTo>
                <a:cubicBezTo>
                  <a:pt x="209965" y="287029"/>
                  <a:pt x="216053" y="297330"/>
                  <a:pt x="224590" y="304800"/>
                </a:cubicBezTo>
                <a:cubicBezTo>
                  <a:pt x="237474" y="316073"/>
                  <a:pt x="250015" y="328076"/>
                  <a:pt x="264695" y="336884"/>
                </a:cubicBezTo>
                <a:cubicBezTo>
                  <a:pt x="277041" y="344292"/>
                  <a:pt x="291432" y="347579"/>
                  <a:pt x="304800" y="352927"/>
                </a:cubicBezTo>
                <a:cubicBezTo>
                  <a:pt x="318430" y="366556"/>
                  <a:pt x="335769" y="385406"/>
                  <a:pt x="352927" y="393032"/>
                </a:cubicBezTo>
                <a:cubicBezTo>
                  <a:pt x="365385" y="398569"/>
                  <a:pt x="379664" y="398379"/>
                  <a:pt x="393032" y="401053"/>
                </a:cubicBezTo>
                <a:cubicBezTo>
                  <a:pt x="476967" y="457009"/>
                  <a:pt x="404474" y="415452"/>
                  <a:pt x="521369" y="457200"/>
                </a:cubicBezTo>
                <a:cubicBezTo>
                  <a:pt x="532629" y="461222"/>
                  <a:pt x="542463" y="468532"/>
                  <a:pt x="553453" y="473242"/>
                </a:cubicBezTo>
                <a:cubicBezTo>
                  <a:pt x="561224" y="476573"/>
                  <a:pt x="569954" y="477482"/>
                  <a:pt x="577516" y="481263"/>
                </a:cubicBezTo>
                <a:cubicBezTo>
                  <a:pt x="591460" y="488235"/>
                  <a:pt x="602720" y="500742"/>
                  <a:pt x="617621" y="505327"/>
                </a:cubicBezTo>
                <a:cubicBezTo>
                  <a:pt x="638224" y="511666"/>
                  <a:pt x="660400" y="510674"/>
                  <a:pt x="681790" y="513348"/>
                </a:cubicBezTo>
                <a:cubicBezTo>
                  <a:pt x="706009" y="529494"/>
                  <a:pt x="714563" y="537583"/>
                  <a:pt x="745958" y="545432"/>
                </a:cubicBezTo>
                <a:cubicBezTo>
                  <a:pt x="764300" y="550017"/>
                  <a:pt x="783390" y="550779"/>
                  <a:pt x="802106" y="553453"/>
                </a:cubicBezTo>
                <a:cubicBezTo>
                  <a:pt x="918005" y="611403"/>
                  <a:pt x="784276" y="550435"/>
                  <a:pt x="898358" y="585537"/>
                </a:cubicBezTo>
                <a:cubicBezTo>
                  <a:pt x="917820" y="591525"/>
                  <a:pt x="935044" y="603612"/>
                  <a:pt x="954506" y="609600"/>
                </a:cubicBezTo>
                <a:cubicBezTo>
                  <a:pt x="970050" y="614383"/>
                  <a:pt x="986631" y="614712"/>
                  <a:pt x="1002632" y="617621"/>
                </a:cubicBezTo>
                <a:cubicBezTo>
                  <a:pt x="1016045" y="620060"/>
                  <a:pt x="1029707" y="621633"/>
                  <a:pt x="1042737" y="625642"/>
                </a:cubicBezTo>
                <a:cubicBezTo>
                  <a:pt x="1067871" y="633376"/>
                  <a:pt x="1102611" y="649625"/>
                  <a:pt x="1130969" y="657727"/>
                </a:cubicBezTo>
                <a:cubicBezTo>
                  <a:pt x="1141569" y="660755"/>
                  <a:pt x="1152292" y="663357"/>
                  <a:pt x="1163053" y="665748"/>
                </a:cubicBezTo>
                <a:cubicBezTo>
                  <a:pt x="1176361" y="668705"/>
                  <a:pt x="1190049" y="670024"/>
                  <a:pt x="1203158" y="673769"/>
                </a:cubicBezTo>
                <a:cubicBezTo>
                  <a:pt x="1227547" y="680737"/>
                  <a:pt x="1250740" y="691680"/>
                  <a:pt x="1275348" y="697832"/>
                </a:cubicBezTo>
                <a:lnTo>
                  <a:pt x="1339516" y="713874"/>
                </a:lnTo>
                <a:cubicBezTo>
                  <a:pt x="1350211" y="716548"/>
                  <a:pt x="1361142" y="718409"/>
                  <a:pt x="1371600" y="721895"/>
                </a:cubicBezTo>
                <a:cubicBezTo>
                  <a:pt x="1379621" y="724569"/>
                  <a:pt x="1387345" y="728404"/>
                  <a:pt x="1395664" y="729916"/>
                </a:cubicBezTo>
                <a:cubicBezTo>
                  <a:pt x="1416872" y="733772"/>
                  <a:pt x="1438645" y="733965"/>
                  <a:pt x="1459832" y="737937"/>
                </a:cubicBezTo>
                <a:cubicBezTo>
                  <a:pt x="1481502" y="742000"/>
                  <a:pt x="1502342" y="749854"/>
                  <a:pt x="1524000" y="753979"/>
                </a:cubicBezTo>
                <a:cubicBezTo>
                  <a:pt x="1558546" y="760559"/>
                  <a:pt x="1593516" y="764674"/>
                  <a:pt x="1628274" y="770021"/>
                </a:cubicBezTo>
                <a:cubicBezTo>
                  <a:pt x="1638969" y="775368"/>
                  <a:pt x="1649015" y="782282"/>
                  <a:pt x="1660358" y="786063"/>
                </a:cubicBezTo>
                <a:cubicBezTo>
                  <a:pt x="1677946" y="791926"/>
                  <a:pt x="1743901" y="800290"/>
                  <a:pt x="1756611" y="802106"/>
                </a:cubicBezTo>
                <a:cubicBezTo>
                  <a:pt x="1767306" y="807453"/>
                  <a:pt x="1777593" y="813707"/>
                  <a:pt x="1788695" y="818148"/>
                </a:cubicBezTo>
                <a:cubicBezTo>
                  <a:pt x="1839900" y="838630"/>
                  <a:pt x="1895308" y="848164"/>
                  <a:pt x="1949116" y="858253"/>
                </a:cubicBezTo>
                <a:cubicBezTo>
                  <a:pt x="1965101" y="861250"/>
                  <a:pt x="1981036" y="864923"/>
                  <a:pt x="1997243" y="866274"/>
                </a:cubicBezTo>
                <a:cubicBezTo>
                  <a:pt x="2045277" y="870277"/>
                  <a:pt x="2093495" y="871621"/>
                  <a:pt x="2141621" y="874295"/>
                </a:cubicBezTo>
                <a:cubicBezTo>
                  <a:pt x="2163011" y="879642"/>
                  <a:pt x="2184078" y="886505"/>
                  <a:pt x="2205790" y="890337"/>
                </a:cubicBezTo>
                <a:cubicBezTo>
                  <a:pt x="2229633" y="894545"/>
                  <a:pt x="2253955" y="895355"/>
                  <a:pt x="2277979" y="898358"/>
                </a:cubicBezTo>
                <a:cubicBezTo>
                  <a:pt x="2296739" y="900703"/>
                  <a:pt x="2315441" y="903504"/>
                  <a:pt x="2334127" y="906379"/>
                </a:cubicBezTo>
                <a:cubicBezTo>
                  <a:pt x="2350201" y="908852"/>
                  <a:pt x="2366475" y="910456"/>
                  <a:pt x="2382253" y="914400"/>
                </a:cubicBezTo>
                <a:cubicBezTo>
                  <a:pt x="2398658" y="918501"/>
                  <a:pt x="2413974" y="926341"/>
                  <a:pt x="2430379" y="930442"/>
                </a:cubicBezTo>
                <a:cubicBezTo>
                  <a:pt x="2456831" y="937055"/>
                  <a:pt x="2484138" y="939870"/>
                  <a:pt x="2510590" y="946484"/>
                </a:cubicBezTo>
                <a:cubicBezTo>
                  <a:pt x="2563586" y="959735"/>
                  <a:pt x="2531735" y="953139"/>
                  <a:pt x="2606843" y="962527"/>
                </a:cubicBezTo>
                <a:cubicBezTo>
                  <a:pt x="2614864" y="965201"/>
                  <a:pt x="2622588" y="969036"/>
                  <a:pt x="2630906" y="970548"/>
                </a:cubicBezTo>
                <a:cubicBezTo>
                  <a:pt x="2652114" y="974404"/>
                  <a:pt x="2674278" y="972897"/>
                  <a:pt x="2695074" y="978569"/>
                </a:cubicBezTo>
                <a:cubicBezTo>
                  <a:pt x="2704374" y="981105"/>
                  <a:pt x="2709837" y="992075"/>
                  <a:pt x="2719137" y="994611"/>
                </a:cubicBezTo>
                <a:cubicBezTo>
                  <a:pt x="2739934" y="1000283"/>
                  <a:pt x="2761916" y="999958"/>
                  <a:pt x="2783306" y="1002632"/>
                </a:cubicBezTo>
                <a:cubicBezTo>
                  <a:pt x="2889715" y="1055837"/>
                  <a:pt x="2756838" y="991289"/>
                  <a:pt x="2839453" y="1026695"/>
                </a:cubicBezTo>
                <a:cubicBezTo>
                  <a:pt x="2850443" y="1031405"/>
                  <a:pt x="2860341" y="1038539"/>
                  <a:pt x="2871537" y="1042737"/>
                </a:cubicBezTo>
                <a:cubicBezTo>
                  <a:pt x="2881859" y="1046608"/>
                  <a:pt x="2893021" y="1047730"/>
                  <a:pt x="2903621" y="1050758"/>
                </a:cubicBezTo>
                <a:cubicBezTo>
                  <a:pt x="2926120" y="1057186"/>
                  <a:pt x="2938378" y="1062597"/>
                  <a:pt x="2959769" y="1074821"/>
                </a:cubicBezTo>
                <a:cubicBezTo>
                  <a:pt x="2993528" y="1094112"/>
                  <a:pt x="2975523" y="1090749"/>
                  <a:pt x="3015916" y="1106906"/>
                </a:cubicBezTo>
                <a:cubicBezTo>
                  <a:pt x="3031617" y="1113186"/>
                  <a:pt x="3064043" y="1122948"/>
                  <a:pt x="3064043" y="1122948"/>
                </a:cubicBezTo>
                <a:cubicBezTo>
                  <a:pt x="3085432" y="1137208"/>
                  <a:pt x="3095542" y="1141675"/>
                  <a:pt x="3112169" y="1163053"/>
                </a:cubicBezTo>
                <a:cubicBezTo>
                  <a:pt x="3179327" y="1249399"/>
                  <a:pt x="3113686" y="1180612"/>
                  <a:pt x="3168316" y="1235242"/>
                </a:cubicBezTo>
                <a:cubicBezTo>
                  <a:pt x="3189534" y="1320115"/>
                  <a:pt x="3160727" y="1220172"/>
                  <a:pt x="3192379" y="1291390"/>
                </a:cubicBezTo>
                <a:cubicBezTo>
                  <a:pt x="3199247" y="1306842"/>
                  <a:pt x="3203073" y="1323474"/>
                  <a:pt x="3208421" y="1339516"/>
                </a:cubicBezTo>
                <a:lnTo>
                  <a:pt x="3224464" y="1387642"/>
                </a:lnTo>
                <a:cubicBezTo>
                  <a:pt x="3228392" y="1399426"/>
                  <a:pt x="3244377" y="1444068"/>
                  <a:pt x="3240506" y="1451811"/>
                </a:cubicBezTo>
                <a:cubicBezTo>
                  <a:pt x="3236725" y="1459373"/>
                  <a:pt x="3223834" y="1447896"/>
                  <a:pt x="3216443" y="1443790"/>
                </a:cubicBezTo>
                <a:cubicBezTo>
                  <a:pt x="3199589" y="1434427"/>
                  <a:pt x="3185561" y="1420329"/>
                  <a:pt x="3168316" y="1411706"/>
                </a:cubicBezTo>
                <a:cubicBezTo>
                  <a:pt x="3157621" y="1406358"/>
                  <a:pt x="3147222" y="1400373"/>
                  <a:pt x="3136232" y="1395663"/>
                </a:cubicBezTo>
                <a:cubicBezTo>
                  <a:pt x="3128461" y="1392332"/>
                  <a:pt x="3119731" y="1391423"/>
                  <a:pt x="3112169" y="1387642"/>
                </a:cubicBezTo>
                <a:cubicBezTo>
                  <a:pt x="3103547" y="1383331"/>
                  <a:pt x="3096915" y="1375515"/>
                  <a:pt x="3088106" y="1371600"/>
                </a:cubicBezTo>
                <a:cubicBezTo>
                  <a:pt x="3072653" y="1364732"/>
                  <a:pt x="3023127" y="1354154"/>
                  <a:pt x="3039979" y="1355558"/>
                </a:cubicBezTo>
                <a:lnTo>
                  <a:pt x="3136232" y="1363579"/>
                </a:lnTo>
                <a:cubicBezTo>
                  <a:pt x="3214872" y="1468432"/>
                  <a:pt x="3117694" y="1337625"/>
                  <a:pt x="3176337" y="1419727"/>
                </a:cubicBezTo>
                <a:cubicBezTo>
                  <a:pt x="3184107" y="1430605"/>
                  <a:pt x="3190408" y="1442930"/>
                  <a:pt x="3200400" y="1451811"/>
                </a:cubicBezTo>
                <a:cubicBezTo>
                  <a:pt x="3214810" y="1464620"/>
                  <a:pt x="3248527" y="1483895"/>
                  <a:pt x="3248527" y="1483895"/>
                </a:cubicBezTo>
                <a:cubicBezTo>
                  <a:pt x="3253874" y="1475874"/>
                  <a:pt x="3257752" y="1466649"/>
                  <a:pt x="3264569" y="1459832"/>
                </a:cubicBezTo>
                <a:cubicBezTo>
                  <a:pt x="3299513" y="1424888"/>
                  <a:pt x="3283165" y="1467631"/>
                  <a:pt x="3304674" y="1411706"/>
                </a:cubicBezTo>
                <a:cubicBezTo>
                  <a:pt x="3313779" y="1388032"/>
                  <a:pt x="3322585" y="1364124"/>
                  <a:pt x="3328737" y="1339516"/>
                </a:cubicBezTo>
                <a:cubicBezTo>
                  <a:pt x="3331411" y="1328821"/>
                  <a:pt x="3332664" y="1317667"/>
                  <a:pt x="3336758" y="1307432"/>
                </a:cubicBezTo>
                <a:cubicBezTo>
                  <a:pt x="3338162" y="1303921"/>
                  <a:pt x="3342105" y="1302085"/>
                  <a:pt x="3344779" y="1299411"/>
                </a:cubicBezTo>
              </a:path>
            </a:pathLst>
          </a:cu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038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p:cNvPicPr>
            <a:picLocks noGrp="1" noChangeAspect="1"/>
          </p:cNvPicPr>
          <p:nvPr>
            <p:ph idx="1"/>
          </p:nvPr>
        </p:nvPicPr>
        <p:blipFill>
          <a:blip r:embed="rId2"/>
          <a:stretch>
            <a:fillRect/>
          </a:stretch>
        </p:blipFill>
        <p:spPr>
          <a:xfrm>
            <a:off x="738089" y="3935685"/>
            <a:ext cx="3163786" cy="1103625"/>
          </a:xfrm>
          <a:prstGeom prst="rect">
            <a:avLst/>
          </a:prstGeom>
        </p:spPr>
      </p:pic>
      <p:pic>
        <p:nvPicPr>
          <p:cNvPr id="6" name="図 5"/>
          <p:cNvPicPr>
            <a:picLocks noChangeAspect="1"/>
          </p:cNvPicPr>
          <p:nvPr/>
        </p:nvPicPr>
        <p:blipFill rotWithShape="1">
          <a:blip r:embed="rId3"/>
          <a:srcRect r="19147"/>
          <a:stretch/>
        </p:blipFill>
        <p:spPr>
          <a:xfrm rot="120000">
            <a:off x="3088958" y="774200"/>
            <a:ext cx="4332121" cy="2102115"/>
          </a:xfrm>
          <a:prstGeom prst="rect">
            <a:avLst/>
          </a:prstGeom>
        </p:spPr>
      </p:pic>
      <p:sp>
        <p:nvSpPr>
          <p:cNvPr id="2" name="タイトル 1"/>
          <p:cNvSpPr>
            <a:spLocks noGrp="1"/>
          </p:cNvSpPr>
          <p:nvPr>
            <p:ph type="title"/>
          </p:nvPr>
        </p:nvSpPr>
        <p:spPr/>
        <p:txBody>
          <a:bodyPr/>
          <a:lstStyle/>
          <a:p>
            <a:r>
              <a:rPr lang="en-US" altLang="ja-JP" dirty="0"/>
              <a:t>7.3 Penalty Function Approach</a:t>
            </a:r>
            <a:endParaRPr kumimoji="1" lang="ja-JP" altLang="en-US" dirty="0"/>
          </a:p>
        </p:txBody>
      </p:sp>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7</a:t>
            </a:fld>
            <a:endParaRPr kumimoji="1" lang="ja-JP" altLang="en-US"/>
          </a:p>
        </p:txBody>
      </p:sp>
      <p:pic>
        <p:nvPicPr>
          <p:cNvPr id="5" name="図 4"/>
          <p:cNvPicPr>
            <a:picLocks noChangeAspect="1"/>
          </p:cNvPicPr>
          <p:nvPr/>
        </p:nvPicPr>
        <p:blipFill rotWithShape="1">
          <a:blip r:embed="rId4"/>
          <a:srcRect r="7208"/>
          <a:stretch/>
        </p:blipFill>
        <p:spPr>
          <a:xfrm>
            <a:off x="567072" y="718633"/>
            <a:ext cx="5450982" cy="2107615"/>
          </a:xfrm>
          <a:prstGeom prst="rect">
            <a:avLst/>
          </a:prstGeom>
        </p:spPr>
      </p:pic>
      <p:pic>
        <p:nvPicPr>
          <p:cNvPr id="8" name="図 7"/>
          <p:cNvPicPr>
            <a:picLocks noChangeAspect="1"/>
          </p:cNvPicPr>
          <p:nvPr/>
        </p:nvPicPr>
        <p:blipFill>
          <a:blip r:embed="rId5"/>
          <a:stretch>
            <a:fillRect/>
          </a:stretch>
        </p:blipFill>
        <p:spPr>
          <a:xfrm>
            <a:off x="6188602" y="4188942"/>
            <a:ext cx="2583786" cy="2376571"/>
          </a:xfrm>
          <a:prstGeom prst="rect">
            <a:avLst/>
          </a:prstGeom>
        </p:spPr>
      </p:pic>
      <p:sp>
        <p:nvSpPr>
          <p:cNvPr id="11" name="フリーフォーム 10"/>
          <p:cNvSpPr/>
          <p:nvPr/>
        </p:nvSpPr>
        <p:spPr>
          <a:xfrm>
            <a:off x="1200150" y="1083430"/>
            <a:ext cx="6256291" cy="399165"/>
          </a:xfrm>
          <a:custGeom>
            <a:avLst/>
            <a:gdLst>
              <a:gd name="connsiteX0" fmla="*/ 171450 w 6781800"/>
              <a:gd name="connsiteY0" fmla="*/ 254000 h 358645"/>
              <a:gd name="connsiteX1" fmla="*/ 82550 w 6781800"/>
              <a:gd name="connsiteY1" fmla="*/ 241300 h 358645"/>
              <a:gd name="connsiteX2" fmla="*/ 44450 w 6781800"/>
              <a:gd name="connsiteY2" fmla="*/ 215900 h 358645"/>
              <a:gd name="connsiteX3" fmla="*/ 31750 w 6781800"/>
              <a:gd name="connsiteY3" fmla="*/ 196850 h 358645"/>
              <a:gd name="connsiteX4" fmla="*/ 12700 w 6781800"/>
              <a:gd name="connsiteY4" fmla="*/ 184150 h 358645"/>
              <a:gd name="connsiteX5" fmla="*/ 0 w 6781800"/>
              <a:gd name="connsiteY5" fmla="*/ 146050 h 358645"/>
              <a:gd name="connsiteX6" fmla="*/ 44450 w 6781800"/>
              <a:gd name="connsiteY6" fmla="*/ 50800 h 358645"/>
              <a:gd name="connsiteX7" fmla="*/ 82550 w 6781800"/>
              <a:gd name="connsiteY7" fmla="*/ 38100 h 358645"/>
              <a:gd name="connsiteX8" fmla="*/ 152400 w 6781800"/>
              <a:gd name="connsiteY8" fmla="*/ 19050 h 358645"/>
              <a:gd name="connsiteX9" fmla="*/ 1060450 w 6781800"/>
              <a:gd name="connsiteY9" fmla="*/ 12700 h 358645"/>
              <a:gd name="connsiteX10" fmla="*/ 1149350 w 6781800"/>
              <a:gd name="connsiteY10" fmla="*/ 0 h 358645"/>
              <a:gd name="connsiteX11" fmla="*/ 2933700 w 6781800"/>
              <a:gd name="connsiteY11" fmla="*/ 6350 h 358645"/>
              <a:gd name="connsiteX12" fmla="*/ 3117850 w 6781800"/>
              <a:gd name="connsiteY12" fmla="*/ 12700 h 358645"/>
              <a:gd name="connsiteX13" fmla="*/ 3143250 w 6781800"/>
              <a:gd name="connsiteY13" fmla="*/ 19050 h 358645"/>
              <a:gd name="connsiteX14" fmla="*/ 3276600 w 6781800"/>
              <a:gd name="connsiteY14" fmla="*/ 25400 h 358645"/>
              <a:gd name="connsiteX15" fmla="*/ 3314700 w 6781800"/>
              <a:gd name="connsiteY15" fmla="*/ 31750 h 358645"/>
              <a:gd name="connsiteX16" fmla="*/ 3352800 w 6781800"/>
              <a:gd name="connsiteY16" fmla="*/ 44450 h 358645"/>
              <a:gd name="connsiteX17" fmla="*/ 4013200 w 6781800"/>
              <a:gd name="connsiteY17" fmla="*/ 50800 h 358645"/>
              <a:gd name="connsiteX18" fmla="*/ 3911600 w 6781800"/>
              <a:gd name="connsiteY18" fmla="*/ 63500 h 358645"/>
              <a:gd name="connsiteX19" fmla="*/ 3892550 w 6781800"/>
              <a:gd name="connsiteY19" fmla="*/ 76200 h 358645"/>
              <a:gd name="connsiteX20" fmla="*/ 3917950 w 6781800"/>
              <a:gd name="connsiteY20" fmla="*/ 63500 h 358645"/>
              <a:gd name="connsiteX21" fmla="*/ 3962400 w 6781800"/>
              <a:gd name="connsiteY21" fmla="*/ 50800 h 358645"/>
              <a:gd name="connsiteX22" fmla="*/ 4013200 w 6781800"/>
              <a:gd name="connsiteY22" fmla="*/ 38100 h 358645"/>
              <a:gd name="connsiteX23" fmla="*/ 5740400 w 6781800"/>
              <a:gd name="connsiteY23" fmla="*/ 44450 h 358645"/>
              <a:gd name="connsiteX24" fmla="*/ 5918200 w 6781800"/>
              <a:gd name="connsiteY24" fmla="*/ 50800 h 358645"/>
              <a:gd name="connsiteX25" fmla="*/ 5949950 w 6781800"/>
              <a:gd name="connsiteY25" fmla="*/ 57150 h 358645"/>
              <a:gd name="connsiteX26" fmla="*/ 6007100 w 6781800"/>
              <a:gd name="connsiteY26" fmla="*/ 63500 h 358645"/>
              <a:gd name="connsiteX27" fmla="*/ 6165850 w 6781800"/>
              <a:gd name="connsiteY27" fmla="*/ 88900 h 358645"/>
              <a:gd name="connsiteX28" fmla="*/ 6242050 w 6781800"/>
              <a:gd name="connsiteY28" fmla="*/ 107950 h 358645"/>
              <a:gd name="connsiteX29" fmla="*/ 6629400 w 6781800"/>
              <a:gd name="connsiteY29" fmla="*/ 114300 h 358645"/>
              <a:gd name="connsiteX30" fmla="*/ 6680200 w 6781800"/>
              <a:gd name="connsiteY30" fmla="*/ 127000 h 358645"/>
              <a:gd name="connsiteX31" fmla="*/ 6724650 w 6781800"/>
              <a:gd name="connsiteY31" fmla="*/ 139700 h 358645"/>
              <a:gd name="connsiteX32" fmla="*/ 6762750 w 6781800"/>
              <a:gd name="connsiteY32" fmla="*/ 171450 h 358645"/>
              <a:gd name="connsiteX33" fmla="*/ 6781800 w 6781800"/>
              <a:gd name="connsiteY33" fmla="*/ 190500 h 358645"/>
              <a:gd name="connsiteX34" fmla="*/ 6769100 w 6781800"/>
              <a:gd name="connsiteY34" fmla="*/ 241300 h 358645"/>
              <a:gd name="connsiteX35" fmla="*/ 6731000 w 6781800"/>
              <a:gd name="connsiteY35" fmla="*/ 260350 h 358645"/>
              <a:gd name="connsiteX36" fmla="*/ 6705600 w 6781800"/>
              <a:gd name="connsiteY36" fmla="*/ 273050 h 358645"/>
              <a:gd name="connsiteX37" fmla="*/ 6648450 w 6781800"/>
              <a:gd name="connsiteY37" fmla="*/ 292100 h 358645"/>
              <a:gd name="connsiteX38" fmla="*/ 6629400 w 6781800"/>
              <a:gd name="connsiteY38" fmla="*/ 298450 h 358645"/>
              <a:gd name="connsiteX39" fmla="*/ 6610350 w 6781800"/>
              <a:gd name="connsiteY39" fmla="*/ 304800 h 358645"/>
              <a:gd name="connsiteX40" fmla="*/ 6527800 w 6781800"/>
              <a:gd name="connsiteY40" fmla="*/ 317500 h 358645"/>
              <a:gd name="connsiteX41" fmla="*/ 6489700 w 6781800"/>
              <a:gd name="connsiteY41" fmla="*/ 330200 h 358645"/>
              <a:gd name="connsiteX42" fmla="*/ 6337300 w 6781800"/>
              <a:gd name="connsiteY42" fmla="*/ 342900 h 358645"/>
              <a:gd name="connsiteX43" fmla="*/ 6318250 w 6781800"/>
              <a:gd name="connsiteY43" fmla="*/ 349250 h 358645"/>
              <a:gd name="connsiteX44" fmla="*/ 6000750 w 6781800"/>
              <a:gd name="connsiteY44" fmla="*/ 349250 h 358645"/>
              <a:gd name="connsiteX45" fmla="*/ 5848350 w 6781800"/>
              <a:gd name="connsiteY45" fmla="*/ 342900 h 358645"/>
              <a:gd name="connsiteX46" fmla="*/ 4267200 w 6781800"/>
              <a:gd name="connsiteY46" fmla="*/ 311150 h 358645"/>
              <a:gd name="connsiteX47" fmla="*/ 3924300 w 6781800"/>
              <a:gd name="connsiteY47" fmla="*/ 298450 h 358645"/>
              <a:gd name="connsiteX48" fmla="*/ 3479800 w 6781800"/>
              <a:gd name="connsiteY48" fmla="*/ 292100 h 358645"/>
              <a:gd name="connsiteX49" fmla="*/ 3390900 w 6781800"/>
              <a:gd name="connsiteY49" fmla="*/ 279400 h 358645"/>
              <a:gd name="connsiteX50" fmla="*/ 3162300 w 6781800"/>
              <a:gd name="connsiteY50" fmla="*/ 273050 h 358645"/>
              <a:gd name="connsiteX51" fmla="*/ 3041650 w 6781800"/>
              <a:gd name="connsiteY51" fmla="*/ 266700 h 358645"/>
              <a:gd name="connsiteX52" fmla="*/ 171450 w 6781800"/>
              <a:gd name="connsiteY52" fmla="*/ 254000 h 35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81800" h="358645">
                <a:moveTo>
                  <a:pt x="171450" y="254000"/>
                </a:moveTo>
                <a:cubicBezTo>
                  <a:pt x="163808" y="253305"/>
                  <a:pt x="104061" y="253251"/>
                  <a:pt x="82550" y="241300"/>
                </a:cubicBezTo>
                <a:cubicBezTo>
                  <a:pt x="69207" y="233887"/>
                  <a:pt x="44450" y="215900"/>
                  <a:pt x="44450" y="215900"/>
                </a:cubicBezTo>
                <a:cubicBezTo>
                  <a:pt x="40217" y="209550"/>
                  <a:pt x="37146" y="202246"/>
                  <a:pt x="31750" y="196850"/>
                </a:cubicBezTo>
                <a:cubicBezTo>
                  <a:pt x="26354" y="191454"/>
                  <a:pt x="16745" y="190622"/>
                  <a:pt x="12700" y="184150"/>
                </a:cubicBezTo>
                <a:cubicBezTo>
                  <a:pt x="5605" y="172798"/>
                  <a:pt x="0" y="146050"/>
                  <a:pt x="0" y="146050"/>
                </a:cubicBezTo>
                <a:cubicBezTo>
                  <a:pt x="2846" y="137511"/>
                  <a:pt x="23897" y="57651"/>
                  <a:pt x="44450" y="50800"/>
                </a:cubicBezTo>
                <a:lnTo>
                  <a:pt x="82550" y="38100"/>
                </a:lnTo>
                <a:cubicBezTo>
                  <a:pt x="101798" y="31684"/>
                  <a:pt x="137770" y="19152"/>
                  <a:pt x="152400" y="19050"/>
                </a:cubicBezTo>
                <a:lnTo>
                  <a:pt x="1060450" y="12700"/>
                </a:lnTo>
                <a:cubicBezTo>
                  <a:pt x="1089761" y="6838"/>
                  <a:pt x="1119182" y="0"/>
                  <a:pt x="1149350" y="0"/>
                </a:cubicBezTo>
                <a:lnTo>
                  <a:pt x="2933700" y="6350"/>
                </a:lnTo>
                <a:cubicBezTo>
                  <a:pt x="2995083" y="8467"/>
                  <a:pt x="3056543" y="8984"/>
                  <a:pt x="3117850" y="12700"/>
                </a:cubicBezTo>
                <a:cubicBezTo>
                  <a:pt x="3126561" y="13228"/>
                  <a:pt x="3134551" y="18354"/>
                  <a:pt x="3143250" y="19050"/>
                </a:cubicBezTo>
                <a:cubicBezTo>
                  <a:pt x="3187609" y="22599"/>
                  <a:pt x="3232150" y="23283"/>
                  <a:pt x="3276600" y="25400"/>
                </a:cubicBezTo>
                <a:cubicBezTo>
                  <a:pt x="3289300" y="27517"/>
                  <a:pt x="3302209" y="28627"/>
                  <a:pt x="3314700" y="31750"/>
                </a:cubicBezTo>
                <a:cubicBezTo>
                  <a:pt x="3327687" y="34997"/>
                  <a:pt x="3339418" y="44085"/>
                  <a:pt x="3352800" y="44450"/>
                </a:cubicBezTo>
                <a:cubicBezTo>
                  <a:pt x="3572862" y="50452"/>
                  <a:pt x="3793067" y="48683"/>
                  <a:pt x="4013200" y="50800"/>
                </a:cubicBezTo>
                <a:cubicBezTo>
                  <a:pt x="3951560" y="71347"/>
                  <a:pt x="4068477" y="34086"/>
                  <a:pt x="3911600" y="63500"/>
                </a:cubicBezTo>
                <a:cubicBezTo>
                  <a:pt x="3904099" y="64906"/>
                  <a:pt x="3884918" y="76200"/>
                  <a:pt x="3892550" y="76200"/>
                </a:cubicBezTo>
                <a:cubicBezTo>
                  <a:pt x="3902016" y="76200"/>
                  <a:pt x="3909249" y="67229"/>
                  <a:pt x="3917950" y="63500"/>
                </a:cubicBezTo>
                <a:cubicBezTo>
                  <a:pt x="3933175" y="56975"/>
                  <a:pt x="3946288" y="55403"/>
                  <a:pt x="3962400" y="50800"/>
                </a:cubicBezTo>
                <a:cubicBezTo>
                  <a:pt x="4007961" y="37783"/>
                  <a:pt x="3948649" y="51010"/>
                  <a:pt x="4013200" y="38100"/>
                </a:cubicBezTo>
                <a:lnTo>
                  <a:pt x="5740400" y="44450"/>
                </a:lnTo>
                <a:cubicBezTo>
                  <a:pt x="5799703" y="44845"/>
                  <a:pt x="5859004" y="47212"/>
                  <a:pt x="5918200" y="50800"/>
                </a:cubicBezTo>
                <a:cubicBezTo>
                  <a:pt x="5928973" y="51453"/>
                  <a:pt x="5939266" y="55624"/>
                  <a:pt x="5949950" y="57150"/>
                </a:cubicBezTo>
                <a:cubicBezTo>
                  <a:pt x="5968925" y="59861"/>
                  <a:pt x="5988156" y="60585"/>
                  <a:pt x="6007100" y="63500"/>
                </a:cubicBezTo>
                <a:cubicBezTo>
                  <a:pt x="6229703" y="97747"/>
                  <a:pt x="6033095" y="72306"/>
                  <a:pt x="6165850" y="88900"/>
                </a:cubicBezTo>
                <a:cubicBezTo>
                  <a:pt x="6199707" y="105829"/>
                  <a:pt x="6194127" y="106561"/>
                  <a:pt x="6242050" y="107950"/>
                </a:cubicBezTo>
                <a:cubicBezTo>
                  <a:pt x="6371130" y="111691"/>
                  <a:pt x="6500283" y="112183"/>
                  <a:pt x="6629400" y="114300"/>
                </a:cubicBezTo>
                <a:cubicBezTo>
                  <a:pt x="6663441" y="125647"/>
                  <a:pt x="6634224" y="116783"/>
                  <a:pt x="6680200" y="127000"/>
                </a:cubicBezTo>
                <a:cubicBezTo>
                  <a:pt x="6704120" y="132316"/>
                  <a:pt x="6703436" y="132629"/>
                  <a:pt x="6724650" y="139700"/>
                </a:cubicBezTo>
                <a:cubicBezTo>
                  <a:pt x="6780305" y="195355"/>
                  <a:pt x="6709706" y="127247"/>
                  <a:pt x="6762750" y="171450"/>
                </a:cubicBezTo>
                <a:cubicBezTo>
                  <a:pt x="6769649" y="177199"/>
                  <a:pt x="6775450" y="184150"/>
                  <a:pt x="6781800" y="190500"/>
                </a:cubicBezTo>
                <a:cubicBezTo>
                  <a:pt x="6777567" y="207433"/>
                  <a:pt x="6776906" y="225688"/>
                  <a:pt x="6769100" y="241300"/>
                </a:cubicBezTo>
                <a:cubicBezTo>
                  <a:pt x="6763553" y="252394"/>
                  <a:pt x="6740562" y="256252"/>
                  <a:pt x="6731000" y="260350"/>
                </a:cubicBezTo>
                <a:cubicBezTo>
                  <a:pt x="6722299" y="264079"/>
                  <a:pt x="6714435" y="269652"/>
                  <a:pt x="6705600" y="273050"/>
                </a:cubicBezTo>
                <a:cubicBezTo>
                  <a:pt x="6686858" y="280258"/>
                  <a:pt x="6667500" y="285750"/>
                  <a:pt x="6648450" y="292100"/>
                </a:cubicBezTo>
                <a:lnTo>
                  <a:pt x="6629400" y="298450"/>
                </a:lnTo>
                <a:cubicBezTo>
                  <a:pt x="6623050" y="300567"/>
                  <a:pt x="6616914" y="303487"/>
                  <a:pt x="6610350" y="304800"/>
                </a:cubicBezTo>
                <a:cubicBezTo>
                  <a:pt x="6561866" y="314497"/>
                  <a:pt x="6589310" y="309811"/>
                  <a:pt x="6527800" y="317500"/>
                </a:cubicBezTo>
                <a:cubicBezTo>
                  <a:pt x="6515100" y="321733"/>
                  <a:pt x="6502790" y="327395"/>
                  <a:pt x="6489700" y="330200"/>
                </a:cubicBezTo>
                <a:cubicBezTo>
                  <a:pt x="6454918" y="337653"/>
                  <a:pt x="6357130" y="341661"/>
                  <a:pt x="6337300" y="342900"/>
                </a:cubicBezTo>
                <a:cubicBezTo>
                  <a:pt x="6330950" y="345017"/>
                  <a:pt x="6324814" y="347937"/>
                  <a:pt x="6318250" y="349250"/>
                </a:cubicBezTo>
                <a:cubicBezTo>
                  <a:pt x="6218489" y="369202"/>
                  <a:pt x="6076989" y="351526"/>
                  <a:pt x="6000750" y="349250"/>
                </a:cubicBezTo>
                <a:cubicBezTo>
                  <a:pt x="5949929" y="347733"/>
                  <a:pt x="5899150" y="345017"/>
                  <a:pt x="5848350" y="342900"/>
                </a:cubicBezTo>
                <a:cubicBezTo>
                  <a:pt x="5338985" y="241027"/>
                  <a:pt x="4696077" y="313065"/>
                  <a:pt x="4267200" y="311150"/>
                </a:cubicBezTo>
                <a:cubicBezTo>
                  <a:pt x="4122024" y="293003"/>
                  <a:pt x="4220557" y="303558"/>
                  <a:pt x="3924300" y="298450"/>
                </a:cubicBezTo>
                <a:lnTo>
                  <a:pt x="3479800" y="292100"/>
                </a:lnTo>
                <a:cubicBezTo>
                  <a:pt x="3442213" y="279571"/>
                  <a:pt x="3454692" y="282115"/>
                  <a:pt x="3390900" y="279400"/>
                </a:cubicBezTo>
                <a:cubicBezTo>
                  <a:pt x="3314740" y="276159"/>
                  <a:pt x="3238479" y="275820"/>
                  <a:pt x="3162300" y="273050"/>
                </a:cubicBezTo>
                <a:cubicBezTo>
                  <a:pt x="3122054" y="271587"/>
                  <a:pt x="3081922" y="266785"/>
                  <a:pt x="3041650" y="266700"/>
                </a:cubicBezTo>
                <a:lnTo>
                  <a:pt x="171450" y="254000"/>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388609" y="3507219"/>
            <a:ext cx="3207077" cy="118398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smtClean="0">
                <a:solidFill>
                  <a:schemeClr val="tx1"/>
                </a:solidFill>
              </a:rPr>
              <a:t>制約関数の正規化</a:t>
            </a:r>
            <a:endParaRPr kumimoji="1" lang="ja-JP" altLang="en-US" dirty="0">
              <a:solidFill>
                <a:schemeClr val="tx1"/>
              </a:solidFill>
            </a:endParaRPr>
          </a:p>
        </p:txBody>
      </p:sp>
      <mc:AlternateContent xmlns:mc="http://schemas.openxmlformats.org/markup-compatibility/2006">
        <mc:Choice xmlns:a14="http://schemas.microsoft.com/office/drawing/2010/main" Requires="a14">
          <p:sp>
            <p:nvSpPr>
              <p:cNvPr id="32" name="テキスト ボックス 31"/>
              <p:cNvSpPr txBox="1"/>
              <p:nvPr/>
            </p:nvSpPr>
            <p:spPr>
              <a:xfrm>
                <a:off x="134468" y="2916897"/>
                <a:ext cx="6859889" cy="404470"/>
              </a:xfrm>
              <a:prstGeom prst="rect">
                <a:avLst/>
              </a:prstGeom>
              <a:noFill/>
            </p:spPr>
            <p:txBody>
              <a:bodyPr wrap="square" rtlCol="0">
                <a:spAutoFit/>
              </a:bodyPr>
              <a:lstStyle/>
              <a:p>
                <a:r>
                  <a:rPr kumimoji="1" lang="ja-JP" altLang="en-US" sz="2000" dirty="0" smtClean="0">
                    <a:solidFill>
                      <a:schemeClr val="accent3"/>
                    </a:solidFill>
                  </a:rPr>
                  <a:t>解</a:t>
                </a:r>
                <a:r>
                  <a:rPr kumimoji="1" lang="en-US" altLang="ja-JP" sz="2000" dirty="0" smtClean="0">
                    <a:solidFill>
                      <a:schemeClr val="accent3"/>
                    </a:solidFill>
                  </a:rPr>
                  <a:t>1</a:t>
                </a:r>
                <a:r>
                  <a:rPr kumimoji="1" lang="ja-JP" altLang="en-US" sz="2000" dirty="0" smtClean="0">
                    <a:solidFill>
                      <a:schemeClr val="accent3"/>
                    </a:solidFill>
                  </a:rPr>
                  <a:t>について，ペナルティ</a:t>
                </a:r>
                <a14:m>
                  <m:oMath xmlns:m="http://schemas.openxmlformats.org/officeDocument/2006/math">
                    <m:r>
                      <a:rPr lang="ja-JP" altLang="en-US" sz="2000" i="1">
                        <a:solidFill>
                          <a:schemeClr val="accent3"/>
                        </a:solidFill>
                        <a:latin typeface="Cambria Math" panose="02040503050406030204" pitchFamily="18" charset="0"/>
                      </a:rPr>
                      <m:t>パラメータ</m:t>
                    </m:r>
                    <m:sSub>
                      <m:sSubPr>
                        <m:ctrlPr>
                          <a:rPr kumimoji="1" lang="en-US" altLang="ja-JP" sz="2000" smtClean="0">
                            <a:solidFill>
                              <a:schemeClr val="accent3"/>
                            </a:solidFill>
                            <a:latin typeface="Cambria Math" panose="02040503050406030204" pitchFamily="18" charset="0"/>
                          </a:rPr>
                        </m:ctrlPr>
                      </m:sSubPr>
                      <m:e>
                        <m:r>
                          <m:rPr>
                            <m:sty m:val="p"/>
                          </m:rPr>
                          <a:rPr kumimoji="1" lang="en-US" altLang="ja-JP" sz="2000" b="0" i="0" smtClean="0">
                            <a:solidFill>
                              <a:schemeClr val="accent3"/>
                            </a:solidFill>
                            <a:latin typeface="Cambria Math" panose="02040503050406030204" pitchFamily="18" charset="0"/>
                          </a:rPr>
                          <m:t>R</m:t>
                        </m:r>
                      </m:e>
                      <m:sub>
                        <m:r>
                          <a:rPr kumimoji="1" lang="en-US" altLang="ja-JP" sz="2000" b="0" i="0" smtClean="0">
                            <a:solidFill>
                              <a:schemeClr val="accent3"/>
                            </a:solidFill>
                            <a:latin typeface="Cambria Math" panose="02040503050406030204" pitchFamily="18" charset="0"/>
                          </a:rPr>
                          <m:t>1</m:t>
                        </m:r>
                      </m:sub>
                    </m:sSub>
                    <m:r>
                      <a:rPr kumimoji="1" lang="en-US" altLang="ja-JP" sz="2000" b="0" i="0" smtClean="0">
                        <a:solidFill>
                          <a:schemeClr val="accent3"/>
                        </a:solidFill>
                        <a:latin typeface="Cambria Math" panose="02040503050406030204" pitchFamily="18" charset="0"/>
                      </a:rPr>
                      <m:t>=2,</m:t>
                    </m:r>
                    <m:sSub>
                      <m:sSubPr>
                        <m:ctrlPr>
                          <a:rPr kumimoji="1" lang="en-US" altLang="ja-JP" sz="2000" smtClean="0">
                            <a:solidFill>
                              <a:schemeClr val="accent3"/>
                            </a:solidFill>
                            <a:latin typeface="Cambria Math" panose="02040503050406030204" pitchFamily="18" charset="0"/>
                          </a:rPr>
                        </m:ctrlPr>
                      </m:sSubPr>
                      <m:e>
                        <m:r>
                          <m:rPr>
                            <m:sty m:val="p"/>
                          </m:rPr>
                          <a:rPr kumimoji="1" lang="en-US" altLang="ja-JP" sz="2000" b="0" i="0" smtClean="0">
                            <a:solidFill>
                              <a:schemeClr val="accent3"/>
                            </a:solidFill>
                            <a:latin typeface="Cambria Math" panose="02040503050406030204" pitchFamily="18" charset="0"/>
                          </a:rPr>
                          <m:t>R</m:t>
                        </m:r>
                      </m:e>
                      <m:sub>
                        <m:r>
                          <a:rPr kumimoji="1" lang="en-US" altLang="ja-JP" sz="2000" b="0" i="0" smtClean="0">
                            <a:solidFill>
                              <a:schemeClr val="accent3"/>
                            </a:solidFill>
                            <a:latin typeface="Cambria Math" panose="02040503050406030204" pitchFamily="18" charset="0"/>
                          </a:rPr>
                          <m:t>2</m:t>
                        </m:r>
                      </m:sub>
                    </m:sSub>
                    <m:r>
                      <a:rPr kumimoji="1" lang="en-US" altLang="ja-JP" sz="2000" b="0" i="0" smtClean="0">
                        <a:solidFill>
                          <a:schemeClr val="accent3"/>
                        </a:solidFill>
                        <a:latin typeface="Cambria Math" panose="02040503050406030204" pitchFamily="18" charset="0"/>
                      </a:rPr>
                      <m:t>=20</m:t>
                    </m:r>
                  </m:oMath>
                </a14:m>
                <a:r>
                  <a:rPr kumimoji="1" lang="ja-JP" altLang="en-US" sz="2000" dirty="0" smtClean="0">
                    <a:solidFill>
                      <a:schemeClr val="accent3"/>
                    </a:solidFill>
                  </a:rPr>
                  <a:t>で計算する</a:t>
                </a:r>
                <a:endParaRPr kumimoji="1" lang="ja-JP" altLang="en-US" sz="2000" dirty="0">
                  <a:solidFill>
                    <a:schemeClr val="accent3"/>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134468" y="2916897"/>
                <a:ext cx="6859889" cy="404470"/>
              </a:xfrm>
              <a:prstGeom prst="rect">
                <a:avLst/>
              </a:prstGeom>
              <a:blipFill rotWithShape="0">
                <a:blip r:embed="rId6"/>
                <a:stretch>
                  <a:fillRect l="-889" t="-10448" b="-253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p:cNvSpPr txBox="1"/>
              <p:nvPr/>
            </p:nvSpPr>
            <p:spPr>
              <a:xfrm>
                <a:off x="233836" y="5450388"/>
                <a:ext cx="3543961"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oMath>
                </a14:m>
                <a:r>
                  <a:rPr kumimoji="1" lang="ja-JP" altLang="en-US" dirty="0" smtClean="0"/>
                  <a:t>を違反                     →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𝜔</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=0.39</m:t>
                    </m:r>
                  </m:oMath>
                </a14:m>
                <a:endParaRPr kumimoji="1" lang="en-US" altLang="ja-JP" b="0" dirty="0" smtClean="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b="0" i="1" smtClean="0">
                            <a:latin typeface="Cambria Math" panose="02040503050406030204" pitchFamily="18" charset="0"/>
                          </a:rPr>
                          <m:t>2</m:t>
                        </m:r>
                      </m:sub>
                    </m:sSub>
                  </m:oMath>
                </a14:m>
                <a:r>
                  <a:rPr lang="ja-JP" altLang="en-US" dirty="0" err="1" smtClean="0"/>
                  <a:t>は違</a:t>
                </a:r>
                <a:r>
                  <a:rPr lang="ja-JP" altLang="en-US" dirty="0" smtClean="0"/>
                  <a:t>反していない   →</a:t>
                </a:r>
                <a14:m>
                  <m:oMath xmlns:m="http://schemas.openxmlformats.org/officeDocument/2006/math">
                    <m:r>
                      <a:rPr lang="en-US" altLang="ja-JP" b="0" i="0" smtClean="0">
                        <a:latin typeface="Cambria Math" panose="02040503050406030204" pitchFamily="18" charset="0"/>
                      </a:rPr>
                      <m:t>   </m:t>
                    </m:r>
                    <m:sSub>
                      <m:sSubPr>
                        <m:ctrlPr>
                          <a:rPr lang="en-US" altLang="ja-JP" i="1">
                            <a:latin typeface="Cambria Math" panose="02040503050406030204" pitchFamily="18" charset="0"/>
                          </a:rPr>
                        </m:ctrlPr>
                      </m:sSubPr>
                      <m:e>
                        <m:r>
                          <a:rPr lang="ja-JP" altLang="en-US" i="1">
                            <a:latin typeface="Cambria Math" panose="02040503050406030204" pitchFamily="18" charset="0"/>
                          </a:rPr>
                          <m:t>𝜔</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0</m:t>
                    </m:r>
                  </m:oMath>
                </a14:m>
                <a:endParaRPr lang="en-US" altLang="ja-JP"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233836" y="5450388"/>
                <a:ext cx="3543961" cy="646331"/>
              </a:xfrm>
              <a:prstGeom prst="rect">
                <a:avLst/>
              </a:prstGeom>
              <a:blipFill rotWithShape="0">
                <a:blip r:embed="rId7"/>
                <a:stretch>
                  <a:fillRect t="-5660" b="-15094"/>
                </a:stretch>
              </a:blipFill>
            </p:spPr>
            <p:txBody>
              <a:bodyPr/>
              <a:lstStyle/>
              <a:p>
                <a:r>
                  <a:rPr lang="ja-JP" altLang="en-US">
                    <a:noFill/>
                  </a:rPr>
                  <a:t> </a:t>
                </a:r>
              </a:p>
            </p:txBody>
          </p:sp>
        </mc:Fallback>
      </mc:AlternateContent>
      <p:sp>
        <p:nvSpPr>
          <p:cNvPr id="35" name="右中かっこ 34"/>
          <p:cNvSpPr/>
          <p:nvPr/>
        </p:nvSpPr>
        <p:spPr>
          <a:xfrm>
            <a:off x="3708923" y="5510609"/>
            <a:ext cx="137748" cy="57576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6" name="テキスト ボックス 35"/>
              <p:cNvSpPr txBox="1"/>
              <p:nvPr/>
            </p:nvSpPr>
            <p:spPr>
              <a:xfrm>
                <a:off x="3901875" y="5588854"/>
                <a:ext cx="1137719" cy="36939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Ω</m:t>
                      </m:r>
                      <m:r>
                        <a:rPr kumimoji="1" lang="en-US" altLang="ja-JP" b="0" i="1" smtClean="0">
                          <a:latin typeface="Cambria Math" panose="02040503050406030204" pitchFamily="18" charset="0"/>
                          <a:ea typeface="Cambria Math" panose="02040503050406030204" pitchFamily="18" charset="0"/>
                        </a:rPr>
                        <m:t>=0.39</m:t>
                      </m:r>
                    </m:oMath>
                  </m:oMathPara>
                </a14:m>
                <a:endParaRPr kumimoji="1" lang="ja-JP" altLang="en-US" dirty="0"/>
              </a:p>
            </p:txBody>
          </p:sp>
        </mc:Choice>
        <mc:Fallback>
          <p:sp>
            <p:nvSpPr>
              <p:cNvPr id="36" name="テキスト ボックス 35"/>
              <p:cNvSpPr txBox="1">
                <a:spLocks noRot="1" noChangeAspect="1" noMove="1" noResize="1" noEditPoints="1" noAdjustHandles="1" noChangeArrowheads="1" noChangeShapeType="1" noTextEdit="1"/>
              </p:cNvSpPr>
              <p:nvPr/>
            </p:nvSpPr>
            <p:spPr>
              <a:xfrm>
                <a:off x="3901875" y="5588854"/>
                <a:ext cx="1137719" cy="369397"/>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p:cNvSpPr txBox="1"/>
              <p:nvPr/>
            </p:nvSpPr>
            <p:spPr>
              <a:xfrm>
                <a:off x="5472905" y="3442557"/>
                <a:ext cx="3697706" cy="707886"/>
              </a:xfrm>
              <a:prstGeom prst="rect">
                <a:avLst/>
              </a:prstGeom>
              <a:noFill/>
            </p:spPr>
            <p:txBody>
              <a:bodyPr wrap="square" rtlCol="0">
                <a:spAutoFit/>
              </a:bodyPr>
              <a:lstStyle/>
              <a:p>
                <a:r>
                  <a:rPr kumimoji="1" lang="ja-JP" altLang="en-US" sz="2000" dirty="0" smtClean="0">
                    <a:solidFill>
                      <a:schemeClr val="accent4"/>
                    </a:solidFill>
                  </a:rPr>
                  <a:t>求めた</a:t>
                </a:r>
                <a14:m>
                  <m:oMath xmlns:m="http://schemas.openxmlformats.org/officeDocument/2006/math">
                    <m:r>
                      <m:rPr>
                        <m:sty m:val="p"/>
                      </m:rPr>
                      <a:rPr kumimoji="1" lang="el-GR" altLang="ja-JP" sz="2000" i="1" smtClean="0">
                        <a:solidFill>
                          <a:schemeClr val="accent4"/>
                        </a:solidFill>
                        <a:latin typeface="Cambria Math" panose="02040503050406030204" pitchFamily="18" charset="0"/>
                        <a:ea typeface="Cambria Math" panose="02040503050406030204" pitchFamily="18" charset="0"/>
                      </a:rPr>
                      <m:t>Ω</m:t>
                    </m:r>
                  </m:oMath>
                </a14:m>
                <a:r>
                  <a:rPr kumimoji="1" lang="ja-JP" altLang="en-US" sz="2000" dirty="0" smtClean="0">
                    <a:solidFill>
                      <a:schemeClr val="accent4"/>
                    </a:solidFill>
                  </a:rPr>
                  <a:t>と</a:t>
                </a:r>
                <a14:m>
                  <m:oMath xmlns:m="http://schemas.openxmlformats.org/officeDocument/2006/math">
                    <m:sSub>
                      <m:sSubPr>
                        <m:ctrlPr>
                          <a:rPr lang="en-US" altLang="ja-JP" sz="2000" i="1" smtClean="0">
                            <a:solidFill>
                              <a:schemeClr val="accent4"/>
                            </a:solidFill>
                            <a:latin typeface="Cambria Math" panose="02040503050406030204" pitchFamily="18" charset="0"/>
                          </a:rPr>
                        </m:ctrlPr>
                      </m:sSubPr>
                      <m:e>
                        <m:r>
                          <m:rPr>
                            <m:sty m:val="p"/>
                          </m:rPr>
                          <a:rPr lang="en-US" altLang="ja-JP" sz="2000">
                            <a:solidFill>
                              <a:schemeClr val="accent4"/>
                            </a:solidFill>
                            <a:latin typeface="Cambria Math" panose="02040503050406030204" pitchFamily="18" charset="0"/>
                          </a:rPr>
                          <m:t>R</m:t>
                        </m:r>
                      </m:e>
                      <m:sub>
                        <m:r>
                          <a:rPr lang="en-US" altLang="ja-JP" sz="2000">
                            <a:solidFill>
                              <a:schemeClr val="accent4"/>
                            </a:solidFill>
                            <a:latin typeface="Cambria Math" panose="02040503050406030204" pitchFamily="18" charset="0"/>
                          </a:rPr>
                          <m:t>1</m:t>
                        </m:r>
                      </m:sub>
                    </m:sSub>
                    <m:r>
                      <a:rPr lang="en-US" altLang="ja-JP" sz="2000">
                        <a:solidFill>
                          <a:schemeClr val="accent4"/>
                        </a:solidFill>
                        <a:latin typeface="Cambria Math" panose="02040503050406030204" pitchFamily="18" charset="0"/>
                      </a:rPr>
                      <m:t>,</m:t>
                    </m:r>
                    <m:sSub>
                      <m:sSubPr>
                        <m:ctrlPr>
                          <a:rPr lang="en-US" altLang="ja-JP" sz="2000" i="1">
                            <a:solidFill>
                              <a:schemeClr val="accent4"/>
                            </a:solidFill>
                            <a:latin typeface="Cambria Math" panose="02040503050406030204" pitchFamily="18" charset="0"/>
                          </a:rPr>
                        </m:ctrlPr>
                      </m:sSubPr>
                      <m:e>
                        <m:r>
                          <m:rPr>
                            <m:sty m:val="p"/>
                          </m:rPr>
                          <a:rPr lang="en-US" altLang="ja-JP" sz="2000">
                            <a:solidFill>
                              <a:schemeClr val="accent4"/>
                            </a:solidFill>
                            <a:latin typeface="Cambria Math" panose="02040503050406030204" pitchFamily="18" charset="0"/>
                          </a:rPr>
                          <m:t>R</m:t>
                        </m:r>
                      </m:e>
                      <m:sub>
                        <m:r>
                          <a:rPr lang="en-US" altLang="ja-JP" sz="2000">
                            <a:solidFill>
                              <a:schemeClr val="accent4"/>
                            </a:solidFill>
                            <a:latin typeface="Cambria Math" panose="02040503050406030204" pitchFamily="18" charset="0"/>
                          </a:rPr>
                          <m:t>2</m:t>
                        </m:r>
                      </m:sub>
                    </m:sSub>
                  </m:oMath>
                </a14:m>
                <a:r>
                  <a:rPr kumimoji="1" lang="ja-JP" altLang="en-US" sz="2000" dirty="0" smtClean="0">
                    <a:solidFill>
                      <a:schemeClr val="accent4"/>
                    </a:solidFill>
                  </a:rPr>
                  <a:t>を使って，</a:t>
                </a:r>
                <a:endParaRPr kumimoji="1" lang="en-US" altLang="ja-JP" sz="2000" dirty="0" smtClean="0">
                  <a:solidFill>
                    <a:schemeClr val="accent4"/>
                  </a:solidFill>
                </a:endParaRPr>
              </a:p>
              <a:p>
                <a:r>
                  <a:rPr kumimoji="1" lang="ja-JP" altLang="en-US" sz="2000" dirty="0" smtClean="0">
                    <a:solidFill>
                      <a:schemeClr val="accent4"/>
                    </a:solidFill>
                  </a:rPr>
                  <a:t>ペナルティされた関数値を計算</a:t>
                </a:r>
                <a:endParaRPr kumimoji="1" lang="ja-JP" altLang="en-US" sz="2000" dirty="0">
                  <a:solidFill>
                    <a:schemeClr val="accent4"/>
                  </a:solidFill>
                </a:endParaRPr>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5472905" y="3442557"/>
                <a:ext cx="3697706" cy="707886"/>
              </a:xfrm>
              <a:prstGeom prst="rect">
                <a:avLst/>
              </a:prstGeom>
              <a:blipFill rotWithShape="0">
                <a:blip r:embed="rId9"/>
                <a:stretch>
                  <a:fillRect l="-1815" t="-6897" b="-12931"/>
                </a:stretch>
              </a:blipFill>
            </p:spPr>
            <p:txBody>
              <a:bodyPr/>
              <a:lstStyle/>
              <a:p>
                <a:r>
                  <a:rPr lang="ja-JP" altLang="en-US">
                    <a:noFill/>
                  </a:rPr>
                  <a:t> </a:t>
                </a:r>
              </a:p>
            </p:txBody>
          </p:sp>
        </mc:Fallback>
      </mc:AlternateContent>
      <p:sp>
        <p:nvSpPr>
          <p:cNvPr id="39" name="フリーフォーム 38"/>
          <p:cNvSpPr/>
          <p:nvPr/>
        </p:nvSpPr>
        <p:spPr>
          <a:xfrm>
            <a:off x="6231560" y="818147"/>
            <a:ext cx="385808" cy="345046"/>
          </a:xfrm>
          <a:custGeom>
            <a:avLst/>
            <a:gdLst>
              <a:gd name="connsiteX0" fmla="*/ 113093 w 385808"/>
              <a:gd name="connsiteY0" fmla="*/ 344906 h 345046"/>
              <a:gd name="connsiteX1" fmla="*/ 64966 w 385808"/>
              <a:gd name="connsiteY1" fmla="*/ 328864 h 345046"/>
              <a:gd name="connsiteX2" fmla="*/ 48924 w 385808"/>
              <a:gd name="connsiteY2" fmla="*/ 304800 h 345046"/>
              <a:gd name="connsiteX3" fmla="*/ 24861 w 385808"/>
              <a:gd name="connsiteY3" fmla="*/ 280737 h 345046"/>
              <a:gd name="connsiteX4" fmla="*/ 798 w 385808"/>
              <a:gd name="connsiteY4" fmla="*/ 224590 h 345046"/>
              <a:gd name="connsiteX5" fmla="*/ 32882 w 385808"/>
              <a:gd name="connsiteY5" fmla="*/ 24064 h 345046"/>
              <a:gd name="connsiteX6" fmla="*/ 48924 w 385808"/>
              <a:gd name="connsiteY6" fmla="*/ 8021 h 345046"/>
              <a:gd name="connsiteX7" fmla="*/ 72987 w 385808"/>
              <a:gd name="connsiteY7" fmla="*/ 0 h 345046"/>
              <a:gd name="connsiteX8" fmla="*/ 289556 w 385808"/>
              <a:gd name="connsiteY8" fmla="*/ 8021 h 345046"/>
              <a:gd name="connsiteX9" fmla="*/ 337682 w 385808"/>
              <a:gd name="connsiteY9" fmla="*/ 40106 h 345046"/>
              <a:gd name="connsiteX10" fmla="*/ 353724 w 385808"/>
              <a:gd name="connsiteY10" fmla="*/ 64169 h 345046"/>
              <a:gd name="connsiteX11" fmla="*/ 377787 w 385808"/>
              <a:gd name="connsiteY11" fmla="*/ 96253 h 345046"/>
              <a:gd name="connsiteX12" fmla="*/ 385808 w 385808"/>
              <a:gd name="connsiteY12" fmla="*/ 136358 h 345046"/>
              <a:gd name="connsiteX13" fmla="*/ 377787 w 385808"/>
              <a:gd name="connsiteY13" fmla="*/ 248653 h 345046"/>
              <a:gd name="connsiteX14" fmla="*/ 353724 w 385808"/>
              <a:gd name="connsiteY14" fmla="*/ 264695 h 345046"/>
              <a:gd name="connsiteX15" fmla="*/ 305598 w 385808"/>
              <a:gd name="connsiteY15" fmla="*/ 280737 h 345046"/>
              <a:gd name="connsiteX16" fmla="*/ 257472 w 385808"/>
              <a:gd name="connsiteY16" fmla="*/ 304800 h 345046"/>
              <a:gd name="connsiteX17" fmla="*/ 241429 w 385808"/>
              <a:gd name="connsiteY17" fmla="*/ 320842 h 345046"/>
              <a:gd name="connsiteX18" fmla="*/ 113093 w 385808"/>
              <a:gd name="connsiteY18" fmla="*/ 344906 h 34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5808" h="345046">
                <a:moveTo>
                  <a:pt x="113093" y="344906"/>
                </a:moveTo>
                <a:cubicBezTo>
                  <a:pt x="83683" y="346243"/>
                  <a:pt x="79306" y="337826"/>
                  <a:pt x="64966" y="328864"/>
                </a:cubicBezTo>
                <a:cubicBezTo>
                  <a:pt x="56791" y="323755"/>
                  <a:pt x="55096" y="312206"/>
                  <a:pt x="48924" y="304800"/>
                </a:cubicBezTo>
                <a:cubicBezTo>
                  <a:pt x="41662" y="296086"/>
                  <a:pt x="31454" y="289968"/>
                  <a:pt x="24861" y="280737"/>
                </a:cubicBezTo>
                <a:cubicBezTo>
                  <a:pt x="12472" y="263392"/>
                  <a:pt x="7344" y="244227"/>
                  <a:pt x="798" y="224590"/>
                </a:cubicBezTo>
                <a:cubicBezTo>
                  <a:pt x="7057" y="99415"/>
                  <a:pt x="-17987" y="95283"/>
                  <a:pt x="32882" y="24064"/>
                </a:cubicBezTo>
                <a:cubicBezTo>
                  <a:pt x="37278" y="17910"/>
                  <a:pt x="42439" y="11912"/>
                  <a:pt x="48924" y="8021"/>
                </a:cubicBezTo>
                <a:cubicBezTo>
                  <a:pt x="56174" y="3671"/>
                  <a:pt x="64966" y="2674"/>
                  <a:pt x="72987" y="0"/>
                </a:cubicBezTo>
                <a:cubicBezTo>
                  <a:pt x="145177" y="2674"/>
                  <a:pt x="218132" y="-2801"/>
                  <a:pt x="289556" y="8021"/>
                </a:cubicBezTo>
                <a:cubicBezTo>
                  <a:pt x="308619" y="10909"/>
                  <a:pt x="337682" y="40106"/>
                  <a:pt x="337682" y="40106"/>
                </a:cubicBezTo>
                <a:cubicBezTo>
                  <a:pt x="343029" y="48127"/>
                  <a:pt x="348121" y="56325"/>
                  <a:pt x="353724" y="64169"/>
                </a:cubicBezTo>
                <a:cubicBezTo>
                  <a:pt x="361494" y="75047"/>
                  <a:pt x="372358" y="84037"/>
                  <a:pt x="377787" y="96253"/>
                </a:cubicBezTo>
                <a:cubicBezTo>
                  <a:pt x="383324" y="108711"/>
                  <a:pt x="383134" y="122990"/>
                  <a:pt x="385808" y="136358"/>
                </a:cubicBezTo>
                <a:cubicBezTo>
                  <a:pt x="383134" y="173790"/>
                  <a:pt x="386889" y="212246"/>
                  <a:pt x="377787" y="248653"/>
                </a:cubicBezTo>
                <a:cubicBezTo>
                  <a:pt x="375449" y="258005"/>
                  <a:pt x="362533" y="260780"/>
                  <a:pt x="353724" y="264695"/>
                </a:cubicBezTo>
                <a:cubicBezTo>
                  <a:pt x="338272" y="271563"/>
                  <a:pt x="319668" y="271357"/>
                  <a:pt x="305598" y="280737"/>
                </a:cubicBezTo>
                <a:cubicBezTo>
                  <a:pt x="274500" y="301469"/>
                  <a:pt x="290680" y="293731"/>
                  <a:pt x="257472" y="304800"/>
                </a:cubicBezTo>
                <a:cubicBezTo>
                  <a:pt x="252124" y="310147"/>
                  <a:pt x="247914" y="316951"/>
                  <a:pt x="241429" y="320842"/>
                </a:cubicBezTo>
                <a:cubicBezTo>
                  <a:pt x="209739" y="339857"/>
                  <a:pt x="142503" y="343569"/>
                  <a:pt x="113093" y="344906"/>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39"/>
          <p:cNvSpPr/>
          <p:nvPr/>
        </p:nvSpPr>
        <p:spPr>
          <a:xfrm>
            <a:off x="6826745" y="842121"/>
            <a:ext cx="385808" cy="345046"/>
          </a:xfrm>
          <a:custGeom>
            <a:avLst/>
            <a:gdLst>
              <a:gd name="connsiteX0" fmla="*/ 113093 w 385808"/>
              <a:gd name="connsiteY0" fmla="*/ 344906 h 345046"/>
              <a:gd name="connsiteX1" fmla="*/ 64966 w 385808"/>
              <a:gd name="connsiteY1" fmla="*/ 328864 h 345046"/>
              <a:gd name="connsiteX2" fmla="*/ 48924 w 385808"/>
              <a:gd name="connsiteY2" fmla="*/ 304800 h 345046"/>
              <a:gd name="connsiteX3" fmla="*/ 24861 w 385808"/>
              <a:gd name="connsiteY3" fmla="*/ 280737 h 345046"/>
              <a:gd name="connsiteX4" fmla="*/ 798 w 385808"/>
              <a:gd name="connsiteY4" fmla="*/ 224590 h 345046"/>
              <a:gd name="connsiteX5" fmla="*/ 32882 w 385808"/>
              <a:gd name="connsiteY5" fmla="*/ 24064 h 345046"/>
              <a:gd name="connsiteX6" fmla="*/ 48924 w 385808"/>
              <a:gd name="connsiteY6" fmla="*/ 8021 h 345046"/>
              <a:gd name="connsiteX7" fmla="*/ 72987 w 385808"/>
              <a:gd name="connsiteY7" fmla="*/ 0 h 345046"/>
              <a:gd name="connsiteX8" fmla="*/ 289556 w 385808"/>
              <a:gd name="connsiteY8" fmla="*/ 8021 h 345046"/>
              <a:gd name="connsiteX9" fmla="*/ 337682 w 385808"/>
              <a:gd name="connsiteY9" fmla="*/ 40106 h 345046"/>
              <a:gd name="connsiteX10" fmla="*/ 353724 w 385808"/>
              <a:gd name="connsiteY10" fmla="*/ 64169 h 345046"/>
              <a:gd name="connsiteX11" fmla="*/ 377787 w 385808"/>
              <a:gd name="connsiteY11" fmla="*/ 96253 h 345046"/>
              <a:gd name="connsiteX12" fmla="*/ 385808 w 385808"/>
              <a:gd name="connsiteY12" fmla="*/ 136358 h 345046"/>
              <a:gd name="connsiteX13" fmla="*/ 377787 w 385808"/>
              <a:gd name="connsiteY13" fmla="*/ 248653 h 345046"/>
              <a:gd name="connsiteX14" fmla="*/ 353724 w 385808"/>
              <a:gd name="connsiteY14" fmla="*/ 264695 h 345046"/>
              <a:gd name="connsiteX15" fmla="*/ 305598 w 385808"/>
              <a:gd name="connsiteY15" fmla="*/ 280737 h 345046"/>
              <a:gd name="connsiteX16" fmla="*/ 257472 w 385808"/>
              <a:gd name="connsiteY16" fmla="*/ 304800 h 345046"/>
              <a:gd name="connsiteX17" fmla="*/ 241429 w 385808"/>
              <a:gd name="connsiteY17" fmla="*/ 320842 h 345046"/>
              <a:gd name="connsiteX18" fmla="*/ 113093 w 385808"/>
              <a:gd name="connsiteY18" fmla="*/ 344906 h 34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5808" h="345046">
                <a:moveTo>
                  <a:pt x="113093" y="344906"/>
                </a:moveTo>
                <a:cubicBezTo>
                  <a:pt x="83683" y="346243"/>
                  <a:pt x="79306" y="337826"/>
                  <a:pt x="64966" y="328864"/>
                </a:cubicBezTo>
                <a:cubicBezTo>
                  <a:pt x="56791" y="323755"/>
                  <a:pt x="55096" y="312206"/>
                  <a:pt x="48924" y="304800"/>
                </a:cubicBezTo>
                <a:cubicBezTo>
                  <a:pt x="41662" y="296086"/>
                  <a:pt x="31454" y="289968"/>
                  <a:pt x="24861" y="280737"/>
                </a:cubicBezTo>
                <a:cubicBezTo>
                  <a:pt x="12472" y="263392"/>
                  <a:pt x="7344" y="244227"/>
                  <a:pt x="798" y="224590"/>
                </a:cubicBezTo>
                <a:cubicBezTo>
                  <a:pt x="7057" y="99415"/>
                  <a:pt x="-17987" y="95283"/>
                  <a:pt x="32882" y="24064"/>
                </a:cubicBezTo>
                <a:cubicBezTo>
                  <a:pt x="37278" y="17910"/>
                  <a:pt x="42439" y="11912"/>
                  <a:pt x="48924" y="8021"/>
                </a:cubicBezTo>
                <a:cubicBezTo>
                  <a:pt x="56174" y="3671"/>
                  <a:pt x="64966" y="2674"/>
                  <a:pt x="72987" y="0"/>
                </a:cubicBezTo>
                <a:cubicBezTo>
                  <a:pt x="145177" y="2674"/>
                  <a:pt x="218132" y="-2801"/>
                  <a:pt x="289556" y="8021"/>
                </a:cubicBezTo>
                <a:cubicBezTo>
                  <a:pt x="308619" y="10909"/>
                  <a:pt x="337682" y="40106"/>
                  <a:pt x="337682" y="40106"/>
                </a:cubicBezTo>
                <a:cubicBezTo>
                  <a:pt x="343029" y="48127"/>
                  <a:pt x="348121" y="56325"/>
                  <a:pt x="353724" y="64169"/>
                </a:cubicBezTo>
                <a:cubicBezTo>
                  <a:pt x="361494" y="75047"/>
                  <a:pt x="372358" y="84037"/>
                  <a:pt x="377787" y="96253"/>
                </a:cubicBezTo>
                <a:cubicBezTo>
                  <a:pt x="383324" y="108711"/>
                  <a:pt x="383134" y="122990"/>
                  <a:pt x="385808" y="136358"/>
                </a:cubicBezTo>
                <a:cubicBezTo>
                  <a:pt x="383134" y="173790"/>
                  <a:pt x="386889" y="212246"/>
                  <a:pt x="377787" y="248653"/>
                </a:cubicBezTo>
                <a:cubicBezTo>
                  <a:pt x="375449" y="258005"/>
                  <a:pt x="362533" y="260780"/>
                  <a:pt x="353724" y="264695"/>
                </a:cubicBezTo>
                <a:cubicBezTo>
                  <a:pt x="338272" y="271563"/>
                  <a:pt x="319668" y="271357"/>
                  <a:pt x="305598" y="280737"/>
                </a:cubicBezTo>
                <a:cubicBezTo>
                  <a:pt x="274500" y="301469"/>
                  <a:pt x="290680" y="293731"/>
                  <a:pt x="257472" y="304800"/>
                </a:cubicBezTo>
                <a:cubicBezTo>
                  <a:pt x="252124" y="310147"/>
                  <a:pt x="247914" y="316951"/>
                  <a:pt x="241429" y="320842"/>
                </a:cubicBezTo>
                <a:cubicBezTo>
                  <a:pt x="209739" y="339857"/>
                  <a:pt x="142503" y="343569"/>
                  <a:pt x="113093" y="344906"/>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908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Penalty Function Approach</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01705" y="3136232"/>
                <a:ext cx="8861609" cy="3641085"/>
              </a:xfrm>
            </p:spPr>
            <p:txBody>
              <a:bodyPr/>
              <a:lstStyle/>
              <a:p>
                <a14:m>
                  <m:oMath xmlns:m="http://schemas.openxmlformats.org/officeDocument/2006/math">
                    <m:sSub>
                      <m:sSubPr>
                        <m:ctrlPr>
                          <a:rPr lang="en-US" altLang="ja-JP" dirty="0" smtClean="0">
                            <a:latin typeface="Cambria Math" panose="02040503050406030204" pitchFamily="18" charset="0"/>
                          </a:rPr>
                        </m:ctrlPr>
                      </m:sSubPr>
                      <m:e>
                        <m:r>
                          <m:rPr>
                            <m:sty m:val="p"/>
                          </m:rPr>
                          <a:rPr lang="en-US" altLang="ja-JP" i="0" dirty="0" smtClean="0">
                            <a:latin typeface="Cambria Math" panose="02040503050406030204" pitchFamily="18" charset="0"/>
                          </a:rPr>
                          <m:t>F</m:t>
                        </m:r>
                      </m:e>
                      <m:sub>
                        <m:r>
                          <a:rPr lang="en-US" altLang="ja-JP" i="0" dirty="0" smtClean="0">
                            <a:latin typeface="Cambria Math" panose="02040503050406030204" pitchFamily="18" charset="0"/>
                          </a:rPr>
                          <m:t>1</m:t>
                        </m:r>
                      </m:sub>
                    </m:sSub>
                  </m:oMath>
                </a14:m>
                <a:r>
                  <a:rPr lang="ja-JP" altLang="en-US" dirty="0"/>
                  <a:t>と</a:t>
                </a:r>
                <a14:m>
                  <m:oMath xmlns:m="http://schemas.openxmlformats.org/officeDocument/2006/math">
                    <m:sSub>
                      <m:sSubPr>
                        <m:ctrlPr>
                          <a:rPr lang="en-US" altLang="ja-JP" dirty="0" smtClean="0">
                            <a:latin typeface="Cambria Math" panose="02040503050406030204" pitchFamily="18" charset="0"/>
                          </a:rPr>
                        </m:ctrlPr>
                      </m:sSubPr>
                      <m:e>
                        <m:r>
                          <m:rPr>
                            <m:sty m:val="p"/>
                          </m:rPr>
                          <a:rPr lang="en-US" altLang="ja-JP" i="0" dirty="0" smtClean="0">
                            <a:latin typeface="Cambria Math" panose="02040503050406030204" pitchFamily="18" charset="0"/>
                          </a:rPr>
                          <m:t>F</m:t>
                        </m:r>
                      </m:e>
                      <m:sub>
                        <m:r>
                          <a:rPr lang="en-US" altLang="ja-JP" i="0" dirty="0" smtClean="0">
                            <a:latin typeface="Cambria Math" panose="02040503050406030204" pitchFamily="18" charset="0"/>
                          </a:rPr>
                          <m:t>2</m:t>
                        </m:r>
                      </m:sub>
                    </m:sSub>
                  </m:oMath>
                </a14:m>
                <a:r>
                  <a:rPr lang="ja-JP" altLang="en-US" dirty="0"/>
                  <a:t>の値を使って</a:t>
                </a:r>
                <a:r>
                  <a:rPr lang="ja-JP" altLang="en-US" dirty="0" smtClean="0"/>
                  <a:t>，フロント分類</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01705" y="3136232"/>
                <a:ext cx="8861609" cy="3641085"/>
              </a:xfrm>
              <a:blipFill rotWithShape="0">
                <a:blip r:embed="rId3"/>
                <a:stretch>
                  <a:fillRect l="-894" t="-284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8</a:t>
            </a:fld>
            <a:endParaRPr kumimoji="1" lang="ja-JP" altLang="en-US"/>
          </a:p>
        </p:txBody>
      </p:sp>
      <p:pic>
        <p:nvPicPr>
          <p:cNvPr id="5" name="図 4"/>
          <p:cNvPicPr>
            <a:picLocks noChangeAspect="1"/>
          </p:cNvPicPr>
          <p:nvPr/>
        </p:nvPicPr>
        <p:blipFill>
          <a:blip r:embed="rId4"/>
          <a:stretch>
            <a:fillRect/>
          </a:stretch>
        </p:blipFill>
        <p:spPr>
          <a:xfrm rot="120000">
            <a:off x="3088645" y="792102"/>
            <a:ext cx="5358035" cy="2102115"/>
          </a:xfrm>
          <a:prstGeom prst="rect">
            <a:avLst/>
          </a:prstGeom>
        </p:spPr>
      </p:pic>
      <p:pic>
        <p:nvPicPr>
          <p:cNvPr id="6" name="図 5"/>
          <p:cNvPicPr>
            <a:picLocks noChangeAspect="1"/>
          </p:cNvPicPr>
          <p:nvPr/>
        </p:nvPicPr>
        <p:blipFill rotWithShape="1">
          <a:blip r:embed="rId5"/>
          <a:srcRect r="7208"/>
          <a:stretch/>
        </p:blipFill>
        <p:spPr>
          <a:xfrm>
            <a:off x="567072" y="718633"/>
            <a:ext cx="5450982" cy="2107615"/>
          </a:xfrm>
          <a:prstGeom prst="rect">
            <a:avLst/>
          </a:prstGeom>
        </p:spPr>
      </p:pic>
      <p:graphicFrame>
        <p:nvGraphicFramePr>
          <p:cNvPr id="8" name="オブジェクト 7"/>
          <p:cNvGraphicFramePr>
            <a:graphicFrameLocks noChangeAspect="1"/>
          </p:cNvGraphicFramePr>
          <p:nvPr>
            <p:extLst>
              <p:ext uri="{D42A27DB-BD31-4B8C-83A1-F6EECF244321}">
                <p14:modId xmlns:p14="http://schemas.microsoft.com/office/powerpoint/2010/main" val="2663920180"/>
              </p:ext>
            </p:extLst>
          </p:nvPr>
        </p:nvGraphicFramePr>
        <p:xfrm>
          <a:off x="883933" y="3616079"/>
          <a:ext cx="3302581" cy="2839453"/>
        </p:xfrm>
        <a:graphic>
          <a:graphicData uri="http://schemas.openxmlformats.org/presentationml/2006/ole">
            <mc:AlternateContent xmlns:mc="http://schemas.openxmlformats.org/markup-compatibility/2006">
              <mc:Choice xmlns:v="urn:schemas-microsoft-com:vml" Requires="v">
                <p:oleObj spid="_x0000_s1034" name="Image" r:id="rId6" imgW="7517160" imgH="6463440" progId="Photoshop.Image.18">
                  <p:embed/>
                </p:oleObj>
              </mc:Choice>
              <mc:Fallback>
                <p:oleObj name="Image" r:id="rId6" imgW="7517160" imgH="6463440" progId="Photoshop.Image.18">
                  <p:embed/>
                  <p:pic>
                    <p:nvPicPr>
                      <p:cNvPr id="0" name=""/>
                      <p:cNvPicPr/>
                      <p:nvPr/>
                    </p:nvPicPr>
                    <p:blipFill>
                      <a:blip r:embed="rId7"/>
                      <a:stretch>
                        <a:fillRect/>
                      </a:stretch>
                    </p:blipFill>
                    <p:spPr>
                      <a:xfrm>
                        <a:off x="883933" y="3616079"/>
                        <a:ext cx="3302581" cy="283945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 name="テキスト ボックス 8"/>
              <p:cNvSpPr txBox="1"/>
              <p:nvPr/>
            </p:nvSpPr>
            <p:spPr>
              <a:xfrm>
                <a:off x="5253310" y="4435642"/>
                <a:ext cx="4010526" cy="1200329"/>
              </a:xfrm>
              <a:prstGeom prst="rect">
                <a:avLst/>
              </a:prstGeom>
              <a:noFill/>
            </p:spPr>
            <p:txBody>
              <a:bodyPr wrap="square" rtlCol="0">
                <a:spAutoFit/>
              </a:bodyPr>
              <a:lstStyle/>
              <a:p>
                <a:r>
                  <a:rPr lang="ja-JP" altLang="en-US" dirty="0"/>
                  <a:t>制約なしの目的関数</a:t>
                </a:r>
                <a14:m>
                  <m:oMath xmlns:m="http://schemas.openxmlformats.org/officeDocument/2006/math">
                    <m:d>
                      <m:dPr>
                        <m:ctrlPr>
                          <a:rPr lang="en-US" altLang="ja-JP"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i="1" dirty="0" smtClean="0">
                                <a:latin typeface="Cambria Math" panose="02040503050406030204" pitchFamily="18" charset="0"/>
                              </a:rPr>
                              <m:t>1</m:t>
                            </m:r>
                          </m:sub>
                        </m:sSub>
                        <m:r>
                          <a:rPr lang="en-US" altLang="ja-JP"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𝑓</m:t>
                            </m:r>
                          </m:e>
                          <m:sub>
                            <m:r>
                              <a:rPr lang="en-US" altLang="ja-JP" i="1" dirty="0" smtClean="0">
                                <a:latin typeface="Cambria Math" panose="02040503050406030204" pitchFamily="18" charset="0"/>
                              </a:rPr>
                              <m:t>2</m:t>
                            </m:r>
                          </m:sub>
                        </m:sSub>
                      </m:e>
                    </m:d>
                  </m:oMath>
                </a14:m>
                <a:r>
                  <a:rPr lang="ja-JP" altLang="en-US" dirty="0" smtClean="0"/>
                  <a:t>だと，</a:t>
                </a:r>
                <a:endParaRPr lang="en-US" altLang="ja-JP" dirty="0" smtClean="0"/>
              </a:p>
              <a:p>
                <a:r>
                  <a:rPr lang="en-US" altLang="ja-JP" dirty="0" smtClean="0"/>
                  <a:t>    Front 1 (</a:t>
                </a:r>
                <a:r>
                  <a:rPr lang="en-US" altLang="ja-JP" dirty="0" smtClean="0">
                    <a:solidFill>
                      <a:srgbClr val="C00000"/>
                    </a:solidFill>
                  </a:rPr>
                  <a:t>1</a:t>
                </a:r>
                <a:r>
                  <a:rPr lang="en-US" altLang="ja-JP" dirty="0" smtClean="0"/>
                  <a:t>,</a:t>
                </a:r>
                <a:r>
                  <a:rPr lang="en-US" altLang="ja-JP" dirty="0" smtClean="0">
                    <a:solidFill>
                      <a:srgbClr val="C00000"/>
                    </a:solidFill>
                  </a:rPr>
                  <a:t>3</a:t>
                </a:r>
                <a:r>
                  <a:rPr lang="en-US" altLang="ja-JP" dirty="0" smtClean="0"/>
                  <a:t>,5)</a:t>
                </a:r>
              </a:p>
              <a:p>
                <a:r>
                  <a:rPr lang="en-US" altLang="ja-JP" dirty="0" smtClean="0"/>
                  <a:t>    Front 2 (</a:t>
                </a:r>
                <a:r>
                  <a:rPr lang="en-US" altLang="ja-JP" dirty="0" smtClean="0">
                    <a:solidFill>
                      <a:srgbClr val="C00000"/>
                    </a:solidFill>
                  </a:rPr>
                  <a:t>2</a:t>
                </a:r>
                <a:r>
                  <a:rPr lang="en-US" altLang="ja-JP" dirty="0" smtClean="0"/>
                  <a:t>,4,6)</a:t>
                </a:r>
              </a:p>
              <a:p>
                <a:r>
                  <a:rPr kumimoji="1" lang="ja-JP" altLang="en-US" dirty="0"/>
                  <a:t>実行不可能</a:t>
                </a:r>
                <a:r>
                  <a:rPr kumimoji="1" lang="ja-JP" altLang="en-US" dirty="0" smtClean="0"/>
                  <a:t>解が良いフロントに</a:t>
                </a:r>
                <a:endParaRPr kumimoji="1" lang="ja-JP" altLang="en-US"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5253310" y="4435642"/>
                <a:ext cx="4010526" cy="1200329"/>
              </a:xfrm>
              <a:prstGeom prst="rect">
                <a:avLst/>
              </a:prstGeom>
              <a:blipFill rotWithShape="0">
                <a:blip r:embed="rId8"/>
                <a:stretch>
                  <a:fillRect l="-1368" t="-3553" b="-659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60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7.3 Penalty Function Approach - Simulation Results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en-US" altLang="ja-JP" dirty="0" smtClean="0"/>
                  <a:t>NSGA(5.9</a:t>
                </a:r>
                <a:r>
                  <a:rPr lang="ja-JP" altLang="en-US" dirty="0"/>
                  <a:t>節</a:t>
                </a:r>
                <a:r>
                  <a:rPr lang="en-US" altLang="ja-JP" dirty="0" smtClean="0"/>
                  <a:t>)</a:t>
                </a:r>
                <a:r>
                  <a:rPr lang="ja-JP" altLang="en-US" dirty="0" smtClean="0"/>
                  <a:t>を使う</a:t>
                </a:r>
                <a:endParaRPr lang="en-US" altLang="ja-JP" dirty="0" smtClean="0"/>
              </a:p>
              <a:p>
                <a:pPr lvl="1"/>
                <a:r>
                  <a:rPr lang="en-US" altLang="ja-JP" dirty="0" smtClean="0"/>
                  <a:t>Population </a:t>
                </a:r>
                <a:r>
                  <a:rPr lang="en-US" altLang="ja-JP" dirty="0"/>
                  <a:t>size </a:t>
                </a:r>
                <a:r>
                  <a:rPr lang="en-US" altLang="ja-JP" dirty="0" smtClean="0"/>
                  <a:t>40</a:t>
                </a:r>
              </a:p>
              <a:p>
                <a:pPr lvl="1"/>
                <a:r>
                  <a:rPr lang="en-US" altLang="ja-JP" dirty="0" smtClean="0"/>
                  <a:t>Crossover </a:t>
                </a:r>
                <a:r>
                  <a:rPr lang="en-US" altLang="ja-JP" dirty="0"/>
                  <a:t>probability </a:t>
                </a:r>
                <a:r>
                  <a:rPr lang="en-US" altLang="ja-JP" dirty="0" smtClean="0"/>
                  <a:t>0.9</a:t>
                </a:r>
              </a:p>
              <a:p>
                <a:pPr lvl="1"/>
                <a:r>
                  <a:rPr lang="en-US" altLang="ja-JP" dirty="0" smtClean="0"/>
                  <a:t>Mutation </a:t>
                </a:r>
                <a:r>
                  <a:rPr lang="en-US" altLang="ja-JP" dirty="0"/>
                  <a:t>probability </a:t>
                </a:r>
                <a:r>
                  <a:rPr lang="en-US" altLang="ja-JP" dirty="0" smtClean="0"/>
                  <a:t>0</a:t>
                </a:r>
              </a:p>
              <a:p>
                <a:pPr lvl="1"/>
                <a:r>
                  <a:rPr lang="en-US" altLang="ja-JP" dirty="0" smtClean="0"/>
                  <a:t>Niching </a:t>
                </a:r>
                <a:r>
                  <a:rPr lang="en-US" altLang="ja-JP" dirty="0"/>
                  <a:t>parameter,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𝜎</m:t>
                        </m:r>
                      </m:e>
                      <m:sub>
                        <m:r>
                          <a:rPr lang="en-US" altLang="ja-JP" i="1" dirty="0" smtClean="0">
                            <a:latin typeface="Cambria Math" panose="02040503050406030204" pitchFamily="18" charset="0"/>
                          </a:rPr>
                          <m:t>𝑠h𝑎𝑟𝑒</m:t>
                        </m:r>
                      </m:sub>
                    </m:sSub>
                  </m:oMath>
                </a14:m>
                <a:r>
                  <a:rPr lang="en-US" altLang="ja-JP" dirty="0" smtClean="0"/>
                  <a:t> </a:t>
                </a:r>
                <a:r>
                  <a:rPr lang="en-US" altLang="ja-JP" dirty="0"/>
                  <a:t>0.158</a:t>
                </a:r>
              </a:p>
              <a:p>
                <a:pPr>
                  <a:lnSpc>
                    <a:spcPct val="150000"/>
                  </a:lnSpc>
                </a:pPr>
                <a:r>
                  <a:rPr lang="ja-JP" altLang="en-US" dirty="0" smtClean="0"/>
                  <a:t>問題：</a:t>
                </a:r>
                <a:r>
                  <a:rPr lang="en-US" altLang="ja-JP" dirty="0" err="1" smtClean="0"/>
                  <a:t>Constr</a:t>
                </a:r>
                <a:r>
                  <a:rPr lang="en-US" altLang="ja-JP" dirty="0" smtClean="0"/>
                  <a:t>-Ex</a:t>
                </a:r>
              </a:p>
              <a:p>
                <a:pPr>
                  <a:lnSpc>
                    <a:spcPct val="150000"/>
                  </a:lnSpc>
                </a:pPr>
                <a14:m>
                  <m:oMath xmlns:m="http://schemas.openxmlformats.org/officeDocument/2006/math">
                    <m:sSub>
                      <m:sSubPr>
                        <m:ctrlPr>
                          <a:rPr kumimoji="1" lang="en-US" altLang="ja-JP" dirty="0" smtClean="0">
                            <a:latin typeface="Cambria Math" panose="02040503050406030204" pitchFamily="18" charset="0"/>
                          </a:rPr>
                        </m:ctrlPr>
                      </m:sSubPr>
                      <m:e>
                        <m:r>
                          <m:rPr>
                            <m:sty m:val="p"/>
                          </m:rPr>
                          <a:rPr kumimoji="1" lang="en-US" altLang="ja-JP" i="0" dirty="0" smtClean="0">
                            <a:latin typeface="Cambria Math" panose="02040503050406030204" pitchFamily="18" charset="0"/>
                          </a:rPr>
                          <m:t>R</m:t>
                        </m:r>
                      </m:e>
                      <m:sub>
                        <m:r>
                          <a:rPr kumimoji="1" lang="en-US" altLang="ja-JP" i="0" dirty="0" smtClean="0">
                            <a:latin typeface="Cambria Math" panose="02040503050406030204" pitchFamily="18" charset="0"/>
                          </a:rPr>
                          <m:t>1</m:t>
                        </m:r>
                      </m:sub>
                    </m:sSub>
                    <m:r>
                      <a:rPr kumimoji="1" lang="en-US" altLang="ja-JP" i="0" dirty="0" smtClean="0">
                        <a:latin typeface="Cambria Math" panose="02040503050406030204" pitchFamily="18" charset="0"/>
                      </a:rPr>
                      <m:t>=</m:t>
                    </m:r>
                    <m:r>
                      <m:rPr>
                        <m:sty m:val="p"/>
                      </m:rPr>
                      <a:rPr kumimoji="1" lang="en-US" altLang="ja-JP" i="0" dirty="0" smtClean="0">
                        <a:latin typeface="Cambria Math" panose="02040503050406030204" pitchFamily="18" charset="0"/>
                      </a:rPr>
                      <m:t>R</m:t>
                    </m:r>
                    <m:r>
                      <a:rPr kumimoji="1" lang="en-US" altLang="ja-JP" i="0" dirty="0" smtClean="0">
                        <a:latin typeface="Cambria Math" panose="02040503050406030204" pitchFamily="18" charset="0"/>
                      </a:rPr>
                      <m:t>,</m:t>
                    </m:r>
                    <m:sSub>
                      <m:sSubPr>
                        <m:ctrlPr>
                          <a:rPr kumimoji="1" lang="en-US" altLang="ja-JP" dirty="0" smtClean="0">
                            <a:latin typeface="Cambria Math" panose="02040503050406030204" pitchFamily="18" charset="0"/>
                          </a:rPr>
                        </m:ctrlPr>
                      </m:sSubPr>
                      <m:e>
                        <m:r>
                          <a:rPr kumimoji="1" lang="en-US" altLang="ja-JP" b="0" i="0" dirty="0" smtClean="0">
                            <a:latin typeface="Cambria Math" panose="02040503050406030204" pitchFamily="18" charset="0"/>
                          </a:rPr>
                          <m:t>  </m:t>
                        </m:r>
                        <m:r>
                          <m:rPr>
                            <m:sty m:val="p"/>
                          </m:rPr>
                          <a:rPr kumimoji="1" lang="en-US" altLang="ja-JP" i="0" dirty="0" smtClean="0">
                            <a:latin typeface="Cambria Math" panose="02040503050406030204" pitchFamily="18" charset="0"/>
                          </a:rPr>
                          <m:t>R</m:t>
                        </m:r>
                      </m:e>
                      <m:sub>
                        <m:r>
                          <a:rPr kumimoji="1" lang="en-US" altLang="ja-JP" i="0" dirty="0" smtClean="0">
                            <a:latin typeface="Cambria Math" panose="02040503050406030204" pitchFamily="18" charset="0"/>
                          </a:rPr>
                          <m:t>2</m:t>
                        </m:r>
                      </m:sub>
                    </m:sSub>
                    <m:r>
                      <a:rPr kumimoji="1" lang="en-US" altLang="ja-JP" i="0" dirty="0" smtClean="0">
                        <a:latin typeface="Cambria Math" panose="02040503050406030204" pitchFamily="18" charset="0"/>
                      </a:rPr>
                      <m:t>=10</m:t>
                    </m:r>
                    <m:r>
                      <m:rPr>
                        <m:sty m:val="p"/>
                      </m:rPr>
                      <a:rPr kumimoji="1" lang="en-US" altLang="ja-JP" i="0" dirty="0" smtClean="0">
                        <a:latin typeface="Cambria Math" panose="02040503050406030204" pitchFamily="18" charset="0"/>
                      </a:rPr>
                      <m:t>R</m:t>
                    </m:r>
                    <m:r>
                      <a:rPr kumimoji="1" lang="en-US" altLang="ja-JP" b="0" i="0" dirty="0" smtClean="0">
                        <a:latin typeface="Cambria Math" panose="02040503050406030204" pitchFamily="18" charset="0"/>
                      </a:rPr>
                      <m:t>  </m:t>
                    </m:r>
                  </m:oMath>
                </a14:m>
                <a:r>
                  <a:rPr kumimoji="1" lang="ja-JP" altLang="en-US" dirty="0" smtClean="0"/>
                  <a:t>とし，</a:t>
                </a:r>
                <a:r>
                  <a:rPr kumimoji="1" lang="ja-JP" altLang="en-US" dirty="0" smtClean="0">
                    <a:solidFill>
                      <a:schemeClr val="accent4"/>
                    </a:solidFill>
                  </a:rPr>
                  <a:t>異なる</a:t>
                </a:r>
                <a:r>
                  <a:rPr kumimoji="1" lang="en-US" altLang="ja-JP" dirty="0" smtClean="0">
                    <a:solidFill>
                      <a:schemeClr val="accent4"/>
                    </a:solidFill>
                  </a:rPr>
                  <a:t>3</a:t>
                </a:r>
                <a:r>
                  <a:rPr kumimoji="1" lang="ja-JP" altLang="en-US" dirty="0" err="1" smtClean="0">
                    <a:solidFill>
                      <a:schemeClr val="accent4"/>
                    </a:solidFill>
                  </a:rPr>
                  <a:t>つの</a:t>
                </a:r>
                <a14:m>
                  <m:oMath xmlns:m="http://schemas.openxmlformats.org/officeDocument/2006/math">
                    <m:r>
                      <m:rPr>
                        <m:sty m:val="p"/>
                      </m:rPr>
                      <a:rPr kumimoji="1" lang="en-US" altLang="ja-JP" i="0" dirty="0" smtClean="0">
                        <a:solidFill>
                          <a:schemeClr val="accent4"/>
                        </a:solidFill>
                        <a:latin typeface="Cambria Math" panose="02040503050406030204" pitchFamily="18" charset="0"/>
                      </a:rPr>
                      <m:t>R</m:t>
                    </m:r>
                  </m:oMath>
                </a14:m>
                <a:r>
                  <a:rPr lang="ja-JP" altLang="en-US" dirty="0" smtClean="0"/>
                  <a:t>で比べる</a:t>
                </a:r>
                <a:endParaRPr lang="en-US" altLang="ja-JP" dirty="0" smtClean="0"/>
              </a:p>
              <a:p>
                <a:pPr>
                  <a:lnSpc>
                    <a:spcPct val="150000"/>
                  </a:lnSpc>
                </a:pPr>
                <a:r>
                  <a:rPr lang="en-US" altLang="ja-JP" dirty="0"/>
                  <a:t>500</a:t>
                </a:r>
                <a:r>
                  <a:rPr lang="ja-JP" altLang="en-US" dirty="0" smtClean="0"/>
                  <a:t>世代</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94" t="-173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AA390316-F629-4357-ACCF-3EB3CD9FB441}" type="slidenum">
              <a:rPr kumimoji="1" lang="ja-JP" altLang="en-US" smtClean="0"/>
              <a:t>9</a:t>
            </a:fld>
            <a:endParaRPr kumimoji="1" lang="ja-JP" altLang="en-US"/>
          </a:p>
        </p:txBody>
      </p:sp>
      <p:pic>
        <p:nvPicPr>
          <p:cNvPr id="6" name="図 5"/>
          <p:cNvPicPr>
            <a:picLocks noChangeAspect="1"/>
          </p:cNvPicPr>
          <p:nvPr/>
        </p:nvPicPr>
        <p:blipFill>
          <a:blip r:embed="rId3"/>
          <a:stretch>
            <a:fillRect/>
          </a:stretch>
        </p:blipFill>
        <p:spPr>
          <a:xfrm>
            <a:off x="3585411" y="5176418"/>
            <a:ext cx="5558589" cy="1069940"/>
          </a:xfrm>
          <a:prstGeom prst="rect">
            <a:avLst/>
          </a:prstGeom>
        </p:spPr>
      </p:pic>
      <p:sp>
        <p:nvSpPr>
          <p:cNvPr id="7" name="テキスト ボックス 6"/>
          <p:cNvSpPr txBox="1"/>
          <p:nvPr/>
        </p:nvSpPr>
        <p:spPr>
          <a:xfrm>
            <a:off x="3272589" y="4891613"/>
            <a:ext cx="3280611" cy="369332"/>
          </a:xfrm>
          <a:prstGeom prst="rect">
            <a:avLst/>
          </a:prstGeom>
          <a:noFill/>
        </p:spPr>
        <p:txBody>
          <a:bodyPr wrap="square" rtlCol="0">
            <a:spAutoFit/>
          </a:bodyPr>
          <a:lstStyle/>
          <a:p>
            <a:r>
              <a:rPr kumimoji="1" lang="ja-JP" altLang="en-US" dirty="0" smtClean="0">
                <a:solidFill>
                  <a:schemeClr val="accent4"/>
                </a:solidFill>
              </a:rPr>
              <a:t>偽パレートフロント</a:t>
            </a:r>
            <a:endParaRPr kumimoji="1" lang="ja-JP" altLang="en-US" dirty="0">
              <a:solidFill>
                <a:schemeClr val="accent4"/>
              </a:solidFill>
            </a:endParaRPr>
          </a:p>
        </p:txBody>
      </p:sp>
      <p:cxnSp>
        <p:nvCxnSpPr>
          <p:cNvPr id="9" name="直線矢印コネクタ 8"/>
          <p:cNvCxnSpPr/>
          <p:nvPr/>
        </p:nvCxnSpPr>
        <p:spPr>
          <a:xfrm flipH="1">
            <a:off x="4203032" y="4066674"/>
            <a:ext cx="16043" cy="729688"/>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2419227"/>
      </p:ext>
    </p:extLst>
  </p:cSld>
  <p:clrMapOvr>
    <a:masterClrMapping/>
  </p:clrMapOvr>
</p:sld>
</file>

<file path=ppt/theme/theme1.xml><?xml version="1.0" encoding="utf-8"?>
<a:theme xmlns:a="http://schemas.openxmlformats.org/drawingml/2006/main" name="Office テーマ">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ユーザー定義 7">
      <a:majorFont>
        <a:latin typeface="Calibri"/>
        <a:ea typeface="Meiryo UI"/>
        <a:cs typeface=""/>
      </a:majorFont>
      <a:minorFont>
        <a:latin typeface="Calibr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TotalTime>
  <Words>1494</Words>
  <Application>Microsoft Office PowerPoint</Application>
  <PresentationFormat>画面に合わせる (4:3)</PresentationFormat>
  <Paragraphs>316</Paragraphs>
  <Slides>29</Slides>
  <Notes>1</Notes>
  <HiddenSlides>1</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29</vt:i4>
      </vt:variant>
    </vt:vector>
  </HeadingPairs>
  <TitlesOfParts>
    <vt:vector size="36" baseType="lpstr">
      <vt:lpstr>Meiryo UI</vt:lpstr>
      <vt:lpstr>ＭＳ Ｐゴシック</vt:lpstr>
      <vt:lpstr>Arial</vt:lpstr>
      <vt:lpstr>Calibri</vt:lpstr>
      <vt:lpstr>Cambria Math</vt:lpstr>
      <vt:lpstr>Office テーマ</vt:lpstr>
      <vt:lpstr>Adobe Photoshop Image</vt:lpstr>
      <vt:lpstr>7 Constrained Multi-Objective Evolutionary Algorithms</vt:lpstr>
      <vt:lpstr>7 Constrained Multi-Objective Evolutionary Algorithms</vt:lpstr>
      <vt:lpstr>7.1 An Example Problem</vt:lpstr>
      <vt:lpstr>7章の概要</vt:lpstr>
      <vt:lpstr>7.2 Ignoring Infeasible Solutions</vt:lpstr>
      <vt:lpstr>7.3 Penalty Function Approach</vt:lpstr>
      <vt:lpstr>7.3 Penalty Function Approach</vt:lpstr>
      <vt:lpstr>7.3 Penalty Function Approach</vt:lpstr>
      <vt:lpstr>7.3 Penalty Function Approach - Simulation Results</vt:lpstr>
      <vt:lpstr>7.3 Penalty Function Approach - Simulation Results</vt:lpstr>
      <vt:lpstr>7.3 Penalty Function Approach - Simulation Results</vt:lpstr>
      <vt:lpstr>7.4 Jiménez - Verdegay - Goméz - Skarmeta's Method </vt:lpstr>
      <vt:lpstr>7.4 Jiménez - Verdegay - Goméz - Skarmeta's Method </vt:lpstr>
      <vt:lpstr>7.4 Jiménez - Verdegay - Goméz - Skarmeta's Method </vt:lpstr>
      <vt:lpstr>7.4 Jiménez - Verdegay - Goméz - Skarmeta's Method - Hand Calculations</vt:lpstr>
      <vt:lpstr>7.4 Jiménez - Verdegay - Goméz - Skarmeta's Method - Hand Calculations</vt:lpstr>
      <vt:lpstr>7.4 Jiménez - Verdegay - Goméz - Skarmeta's Method - Hand Calculations</vt:lpstr>
      <vt:lpstr>7.4 Jiménez - Verdegay - Goméz - Skarmeta's Method </vt:lpstr>
      <vt:lpstr>7.4 Jiménez - Verdegay - Goméz - Skarmeta's Method - Simulation Results</vt:lpstr>
      <vt:lpstr>7.5 Constrained Tournament Method</vt:lpstr>
      <vt:lpstr>7.5 Constrained Tournament Method</vt:lpstr>
      <vt:lpstr>7.5 Constrained Tournament Method</vt:lpstr>
      <vt:lpstr>7.5 Constrained Tournament Method - Constrained Tournament Selection Operator</vt:lpstr>
      <vt:lpstr>7.5 Constrained Tournament Method - Constrained Tournament Selection Operator</vt:lpstr>
      <vt:lpstr>7.5 Constrained Tournament Method - Constrained Tournament Selection Operator</vt:lpstr>
      <vt:lpstr>7.5 Constrained Tournament Method - Hand Calculations</vt:lpstr>
      <vt:lpstr>7.5 Constrained Tournament Method</vt:lpstr>
      <vt:lpstr>7.5 Constrained Tournament Method - Simulation Results</vt:lpstr>
      <vt:lpstr>7.5 Constrained Tournament Method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Constrained Multi-Objective Evolutionary Algorithms</dc:title>
  <dc:creator>田中麻莉子</dc:creator>
  <cp:lastModifiedBy>田中麻莉子</cp:lastModifiedBy>
  <cp:revision>35</cp:revision>
  <cp:lastPrinted>2017-12-13T21:45:37Z</cp:lastPrinted>
  <dcterms:created xsi:type="dcterms:W3CDTF">2017-12-13T16:19:32Z</dcterms:created>
  <dcterms:modified xsi:type="dcterms:W3CDTF">2017-12-13T21:52:13Z</dcterms:modified>
</cp:coreProperties>
</file>