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wase Takuya" initials="IT" lastIdx="1" clrIdx="0">
    <p:extLst>
      <p:ext uri="{19B8F6BF-5375-455C-9EA6-DF929625EA0E}">
        <p15:presenceInfo xmlns:p15="http://schemas.microsoft.com/office/powerpoint/2012/main" userId="314d637efe3440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notesViewPr>
    <p:cSldViewPr snapToGrid="0">
      <p:cViewPr varScale="1">
        <p:scale>
          <a:sx n="61" d="100"/>
          <a:sy n="61" d="100"/>
        </p:scale>
        <p:origin x="24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80897-A204-46B0-990C-DD45F557DCDF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345A-857F-45DA-9F79-395F847F0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06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ともに積分が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であれば，通常のカルバックライブラー式と同じ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14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近傍法を用いた形</a:t>
            </a:r>
            <a:r>
              <a:rPr kumimoji="1" lang="en-US" altLang="ja-JP" dirty="0" smtClean="0"/>
              <a:t>(4.1</a:t>
            </a:r>
            <a:r>
              <a:rPr kumimoji="1" lang="ja-JP" altLang="en-US" dirty="0" smtClean="0"/>
              <a:t>参照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4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対数関数を含まないため，異常値に対してロバストな結果を出力することができる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4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P’(x)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に近い場合，密度比の変動が極端になってしまうため，その解決方法として相対密度比を用いる．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6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71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P’(x)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に近い場合，密度比の変動が極端になってしまうため，その解決方法として相対密度比を用いる．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30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59E-E0E3-48DF-8437-BE03E8690483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BD8-F142-4688-96BA-00D8E1C84285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3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9F0C-968C-4D5A-9792-B5631A4887F8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0DC-AC04-4FF6-821E-17C78C43F618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76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953D-CA3B-4529-93B3-DF42F768C0E7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80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075-1BD0-4C84-8A71-7A8493C2F1F6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2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1B52-73C0-489F-B6F6-04839D4908C2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FA8-C99F-4B4D-8087-45CC5E839238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8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CFD7-891F-401B-8EA6-FB2081E0F786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87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59C7-0279-4008-BA6E-8031E4A06BDA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9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3A-4109-4B79-9760-10C8AE42C311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4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F766-5CC7-4DB9-9AD7-9889E6595249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3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qiita.com/ceptree/items/9a473b5163d5655420e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4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3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6.emf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第</a:t>
            </a:r>
            <a:r>
              <a:rPr kumimoji="1" lang="en-US" altLang="ja-JP" b="1" dirty="0" smtClean="0"/>
              <a:t>12</a:t>
            </a:r>
            <a:r>
              <a:rPr kumimoji="1" lang="ja-JP" altLang="en-US" b="1" dirty="0" smtClean="0"/>
              <a:t>章（前半）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密度比推定による変化検知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69632"/>
            <a:ext cx="9144000" cy="158816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pp.155-161</a:t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kumimoji="1" lang="ja-JP" altLang="en-US" dirty="0" smtClean="0"/>
              <a:t>高玉研究室　修士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r>
              <a:rPr lang="ja-JP" altLang="en-US" dirty="0" smtClean="0"/>
              <a:t>岩瀬　拓哉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2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12.2 </a:t>
            </a:r>
            <a:r>
              <a:rPr kumimoji="1" lang="ja-JP" altLang="en-US" sz="3600" b="1" dirty="0" smtClean="0"/>
              <a:t>その他のダイバージェンスによる分布変化度の評価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8200" y="1019850"/>
            <a:ext cx="106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相対ピアソン・ダイバージェンス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904259" cy="85792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83551"/>
            <a:ext cx="3801209" cy="892120"/>
          </a:xfrm>
          <a:prstGeom prst="rect">
            <a:avLst/>
          </a:prstGeom>
        </p:spPr>
      </p:pic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10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2100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12.3 </a:t>
            </a:r>
            <a:r>
              <a:rPr kumimoji="1" lang="ja-JP" altLang="en-US" sz="3600" b="1" dirty="0" smtClean="0"/>
              <a:t>確率分布の構造変化検知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平均</a:t>
                </a:r>
                <a:r>
                  <a:rPr lang="en-US" altLang="ja-JP" dirty="0" smtClean="0"/>
                  <a:t>0, </a:t>
                </a:r>
                <a:r>
                  <a:rPr lang="ja-JP" altLang="en-US" dirty="0" smtClean="0"/>
                  <a:t>共分散行列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dirty="0" smtClean="0"/>
                  <a:t>の正規分布における</a:t>
                </a:r>
                <a:r>
                  <a:rPr lang="en-US" altLang="ja-JP" dirty="0" smtClean="0"/>
                  <a:t>M</a:t>
                </a:r>
                <a:r>
                  <a:rPr lang="ja-JP" altLang="en-US" dirty="0" smtClean="0"/>
                  <a:t>次元の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ガウス型グラフィカルモデルを考える．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838200" y="1019850"/>
            <a:ext cx="106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関数の定義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83551"/>
            <a:ext cx="5040574" cy="8385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6" y="2933700"/>
            <a:ext cx="3810000" cy="3810000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11</a:t>
            </a:fld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70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56099"/>
            <a:ext cx="1063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変化検知問題</a:t>
            </a:r>
            <a:r>
              <a:rPr lang="en-US" altLang="ja-JP" sz="3200" b="1" dirty="0" smtClean="0"/>
              <a:t>…	</a:t>
            </a:r>
            <a:r>
              <a:rPr lang="ja-JP" altLang="en-US" sz="3200" dirty="0" smtClean="0"/>
              <a:t>時系列データの異常パターンを検出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89" y="1681088"/>
            <a:ext cx="8056719" cy="4319471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3464032" y="6031421"/>
            <a:ext cx="2406316" cy="585294"/>
          </a:xfrm>
          <a:prstGeom prst="wedgeRectCallout">
            <a:avLst>
              <a:gd name="adj1" fmla="val -1083"/>
              <a:gd name="adj2" fmla="val -118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横軸の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あたりから周期が激しく変動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7033400" y="6061795"/>
            <a:ext cx="2406316" cy="585294"/>
          </a:xfrm>
          <a:prstGeom prst="wedgeRectCallout">
            <a:avLst>
              <a:gd name="adj1" fmla="val -35583"/>
              <a:gd name="adj2" fmla="val -813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60</a:t>
            </a:r>
            <a:r>
              <a:rPr kumimoji="1" lang="ja-JP" altLang="en-US" dirty="0" smtClean="0"/>
              <a:t>あたりで周期が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ゆるやか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67190" y="1804084"/>
            <a:ext cx="2732231" cy="39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2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1042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1582499" y="748507"/>
            <a:ext cx="9027001" cy="5376467"/>
          </a:xfrm>
          <a:prstGeom prst="rect">
            <a:avLst/>
          </a:prstGeom>
        </p:spPr>
      </p:pic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25642" y="6078004"/>
                <a:ext cx="10323095" cy="4866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時刻</a:t>
                </a:r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における過去の確率分布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と</a:t>
                </a:r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現在</a:t>
                </a:r>
                <a:r>
                  <a:rPr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の確率分布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d>
                          <m:dPr>
                            <m:ctrlP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の差を計算する</a:t>
                </a:r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2" y="6078004"/>
                <a:ext cx="10323095" cy="486672"/>
              </a:xfrm>
              <a:prstGeom prst="rect">
                <a:avLst/>
              </a:prstGeom>
              <a:blipFill>
                <a:blip r:embed="rId3"/>
                <a:stretch>
                  <a:fillRect l="-118" t="-1124" b="-20225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3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254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08263"/>
            <a:ext cx="10515600" cy="5068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データ集合</a:t>
            </a:r>
            <a:r>
              <a:rPr lang="en-US" altLang="ja-JP" dirty="0"/>
              <a:t> </a:t>
            </a:r>
            <a:r>
              <a:rPr lang="en-US" altLang="ja-JP" dirty="0" smtClean="0"/>
              <a:t>                        </a:t>
            </a:r>
            <a:r>
              <a:rPr lang="ja-JP" altLang="en-US" dirty="0" smtClean="0"/>
              <a:t>と，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としたとき，以下の式で表される．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dirty="0" smtClean="0"/>
              <a:t>一般には</a:t>
            </a:r>
            <a:r>
              <a:rPr lang="en-US" altLang="ja-JP" dirty="0" smtClean="0"/>
              <a:t>                                    </a:t>
            </a:r>
            <a:r>
              <a:rPr lang="ja-JP" altLang="en-US" dirty="0" smtClean="0"/>
              <a:t>ただし</a:t>
            </a:r>
          </a:p>
          <a:p>
            <a:pPr marL="0" indent="0">
              <a:buNone/>
            </a:pPr>
            <a:endParaRPr lang="en-US" altLang="ja-JP" sz="1050" dirty="0"/>
          </a:p>
          <a:p>
            <a:pPr marL="0" indent="0">
              <a:buNone/>
            </a:pPr>
            <a:r>
              <a:rPr lang="ja-JP" altLang="en-US" dirty="0" smtClean="0"/>
              <a:t>カルバック・ライブラーダイバージェンス：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050" dirty="0"/>
          </a:p>
          <a:p>
            <a:pPr marL="0" indent="0">
              <a:buNone/>
            </a:pPr>
            <a:r>
              <a:rPr lang="ja-JP" altLang="en-US" dirty="0" smtClean="0"/>
              <a:t>一般化カルバック</a:t>
            </a:r>
            <a:r>
              <a:rPr lang="ja-JP" altLang="en-US" dirty="0"/>
              <a:t>・ライブラーダイバージェンス：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1" y="1385325"/>
            <a:ext cx="2125714" cy="301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04" y="1385325"/>
            <a:ext cx="2313143" cy="30171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959"/>
            <a:ext cx="3820190" cy="63695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78" y="3180094"/>
            <a:ext cx="3035430" cy="56228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00" y="3163332"/>
            <a:ext cx="2226285" cy="59580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4" y="4463748"/>
            <a:ext cx="4150859" cy="59581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31695" y="4002083"/>
            <a:ext cx="4476287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２つの確率分布の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類似度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を測る尺度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4" y="5816336"/>
            <a:ext cx="7056764" cy="595810"/>
          </a:xfrm>
          <a:prstGeom prst="rect">
            <a:avLst/>
          </a:prstGeom>
        </p:spPr>
      </p:pic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4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958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>
                    <a:solidFill>
                      <a:schemeClr val="accent1"/>
                    </a:solidFill>
                  </a:rPr>
                  <a:t>Q.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ja-JP" altLang="en-US" sz="2400" b="0" i="1" dirty="0">
                        <a:latin typeface="Cambria Math" panose="02040503050406030204" pitchFamily="18" charset="0"/>
                      </a:rPr>
                      <m:t>標準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正規分布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dirty="0" smtClean="0"/>
                  <a:t>と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ja-JP" altLang="en-US" sz="2400" dirty="0" smtClean="0"/>
                  <a:t>標準偏差</a:t>
                </a:r>
                <a:r>
                  <a:rPr lang="en-US" altLang="ja-JP" sz="2400" dirty="0" smtClean="0"/>
                  <a:t>1, </a:t>
                </a:r>
                <a:r>
                  <a:rPr lang="ja-JP" altLang="en-US" sz="2400" dirty="0" smtClean="0"/>
                  <a:t>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の正規分布：</a:t>
                </a:r>
                <a:r>
                  <a:rPr lang="en-US" altLang="ja-JP" sz="2400" dirty="0" smtClean="0"/>
                  <a:t/>
                </a:r>
                <a:br>
                  <a:rPr lang="en-US" altLang="ja-JP" sz="2400" dirty="0" smtClean="0"/>
                </a:br>
                <a:r>
                  <a:rPr lang="en-US" altLang="ja-JP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ja-JP" altLang="en-US" sz="2400" dirty="0" smtClean="0"/>
                  <a:t>の</a:t>
                </a:r>
                <a:r>
                  <a:rPr lang="en-US" altLang="ja-JP" sz="2400" dirty="0" smtClean="0"/>
                  <a:t>2</a:t>
                </a:r>
                <a:r>
                  <a:rPr lang="ja-JP" altLang="en-US" sz="2400" dirty="0" err="1" smtClean="0"/>
                  <a:t>つの</a:t>
                </a:r>
                <a:r>
                  <a:rPr lang="ja-JP" altLang="en-US" sz="2400" dirty="0" smtClean="0"/>
                  <a:t>正規分布間の</a:t>
                </a:r>
                <a:r>
                  <a:rPr lang="en-US" altLang="ja-JP" sz="2400" dirty="0" smtClean="0"/>
                  <a:t>KL</a:t>
                </a:r>
                <a:r>
                  <a:rPr lang="ja-JP" altLang="en-US" sz="2400" dirty="0" smtClean="0"/>
                  <a:t>ダイバージェンスを求めよ．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105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A.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23" y="4273661"/>
            <a:ext cx="3160381" cy="59581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79" y="4948106"/>
            <a:ext cx="3981715" cy="556190"/>
          </a:xfrm>
          <a:prstGeom prst="rect">
            <a:avLst/>
          </a:prstGeom>
        </p:spPr>
      </p:pic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5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8536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3927" y="6086795"/>
            <a:ext cx="623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“</a:t>
            </a:r>
            <a:r>
              <a:rPr kumimoji="1" lang="en-US" altLang="ja-JP" dirty="0" err="1" smtClean="0"/>
              <a:t>Qiita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正規分布間の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ダイバージェンス</a:t>
            </a:r>
            <a:r>
              <a:rPr kumimoji="1" lang="en-US" altLang="ja-JP" dirty="0" smtClean="0"/>
              <a:t>”</a:t>
            </a:r>
            <a:r>
              <a:rPr lang="en-US" altLang="ja-JP" dirty="0" smtClean="0"/>
              <a:t>, </a:t>
            </a:r>
            <a:r>
              <a:rPr lang="en-US" altLang="ja-JP" dirty="0">
                <a:hlinkClick r:id="rId2"/>
              </a:rPr>
              <a:t>https://qiita.com/ceptree/items/9a473b5163d5655420e8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89" y="1680113"/>
            <a:ext cx="8702676" cy="4351338"/>
          </a:xfr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6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372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このとき，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dirty="0" smtClean="0"/>
                  <a:t>を最小化する関数　　　　　は以下で表される．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以上より密度比推定式は，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4" y="1825625"/>
            <a:ext cx="5836192" cy="5958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p:pic>
        <p:nvPicPr>
          <p:cNvPr id="15" name="図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87" y="2984388"/>
            <a:ext cx="917334" cy="3550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8" y="3380599"/>
            <a:ext cx="4510477" cy="768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8" y="5086881"/>
            <a:ext cx="4082285" cy="736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95" y="5086881"/>
            <a:ext cx="4545524" cy="73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838200" y="1252750"/>
                <a:ext cx="9690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solidFill>
                      <a:schemeClr val="tx1"/>
                    </a:solidFill>
                  </a:rPr>
                  <a:t>一般化カルバック・ライブラーダイバージェンスの式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(11.3)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ja-JP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を代入すると，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2750"/>
                <a:ext cx="9690100" cy="461665"/>
              </a:xfrm>
              <a:prstGeom prst="rect">
                <a:avLst/>
              </a:prstGeom>
              <a:blipFill>
                <a:blip r:embed="rId14"/>
                <a:stretch>
                  <a:fillRect l="-1007" t="-12000" r="-441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38200" y="2390156"/>
                <a:ext cx="3284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ja-JP" altLang="en-US" dirty="0" smtClean="0"/>
                  <a:t>密度比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90156"/>
                <a:ext cx="3284621" cy="369332"/>
              </a:xfrm>
              <a:prstGeom prst="rect">
                <a:avLst/>
              </a:prstGeom>
              <a:blipFill>
                <a:blip r:embed="rId1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角丸四角形吹き出し 23"/>
          <p:cNvSpPr/>
          <p:nvPr/>
        </p:nvSpPr>
        <p:spPr>
          <a:xfrm>
            <a:off x="5683250" y="4186699"/>
            <a:ext cx="5873750" cy="546100"/>
          </a:xfrm>
          <a:prstGeom prst="wedgeRoundRectCallout">
            <a:avLst>
              <a:gd name="adj1" fmla="val -33599"/>
              <a:gd name="adj2" fmla="val 8575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ガウスカーネル関数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ja-JP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つの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ベクトル内積を特徴空間で算出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98820" y="5932269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ja-JP" alt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1" lang="ja-JP" altLang="en-US" dirty="0" smtClean="0"/>
              <a:t>バンド幅（密度比を調整する変数）</a:t>
            </a:r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7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90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12.2 </a:t>
            </a:r>
            <a:r>
              <a:rPr kumimoji="1" lang="ja-JP" altLang="en-US" sz="3600" b="1" dirty="0" smtClean="0"/>
              <a:t>その他のダイバージェンスによる分布変化度の評価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乗関数                         を用いた</a:t>
            </a:r>
            <a:r>
              <a:rPr lang="en-US" altLang="ja-JP" dirty="0" smtClean="0"/>
              <a:t>f</a:t>
            </a:r>
            <a:r>
              <a:rPr lang="ja-JP" altLang="en-US" dirty="0" smtClean="0"/>
              <a:t>ダイバージェンス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056099"/>
            <a:ext cx="106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ピアソン・ダイバージェンス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2524126"/>
            <a:ext cx="5738754" cy="72219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3" y="3660921"/>
            <a:ext cx="3682998" cy="8921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825625"/>
            <a:ext cx="2210133" cy="401067"/>
          </a:xfrm>
          <a:prstGeom prst="rect">
            <a:avLst/>
          </a:prstGeom>
        </p:spPr>
      </p:pic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8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8307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12.2 </a:t>
            </a:r>
            <a:r>
              <a:rPr kumimoji="1" lang="ja-JP" altLang="en-US" sz="3600" b="1" dirty="0" smtClean="0"/>
              <a:t>その他のダイバージェンスによる分布変化度の評価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8200" y="1019850"/>
            <a:ext cx="106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相対ピアソン・ダイバージェンス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000">
            <a:off x="1811999" y="2307956"/>
            <a:ext cx="7357401" cy="45100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494"/>
            <a:ext cx="9729965" cy="62812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500"/>
            <a:ext cx="3600225" cy="6655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63" y="2439671"/>
            <a:ext cx="935619" cy="251429"/>
          </a:xfrm>
          <a:prstGeom prst="rect">
            <a:avLst/>
          </a:prstGeom>
        </p:spPr>
      </p:pic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9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212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046.119"/>
  <p:tag name="LATEXADDIN" val="\documentclass{article}&#10;\usepackage{amsmath}&#10;\pagestyle{empty}&#10;\begin{document}&#10;&#10;\[ D= \{ x^{(1)},..., x^{(N)} \} \]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2872.141"/>
  <p:tag name="LATEXADDIN" val="\documentclass{article}&#10;\usepackage{amsmath}&#10;\pagestyle{empty}&#10;\begin{document}&#10;&#10;\[ KL(p||r_{\theta}p')=\int dx p(x) In \frac{p(x)}{r_{\theta}p'(x)}-1+ \int dx r_{\theta}p'(x)&#10;\]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451.4435"/>
  <p:tag name="LATEXADDIN" val="\documentclass{article}&#10;\usepackage{amsmath}&#10;\pagestyle{empty}&#10;\begin{document}&#10;&#10;\[&#10;\min_{\theta} J(\theta)&#10;\]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2219.722"/>
  <p:tag name="LATEXADDIN" val="\documentclass{article}&#10;\usepackage{amsmath}&#10;\pagestyle{empty}&#10;\begin{document}&#10;\[&#10; J(\theta) = \frac{1}{N'}\sum_{n'=1}^{N'}r_{\theta}(x'_{n'})- \frac{1}{N} \sum_{n=1}^N Inr_{\theta}(x_n)&#10;\]&#10;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008.999"/>
  <p:tag name="LATEXADDIN" val="\documentclass{article}&#10;\usepackage{amsmath}&#10;\pagestyle{empty}&#10;\begin{document}&#10;&#10;\[&#10;a_{KL}(D,D')= \frac{1}{N} \sum_{n=1}^N In \hat r (x_n) ...(12.3)&#10;\]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236.97"/>
  <p:tag name="LATEXADDIN" val="\documentclass{article}&#10;\usepackage{amsmath}&#10;\pagestyle{empty}&#10;\begin{document}&#10;&#10;\[&#10;r_{\theta}(x)= \sum_{n=1}^N \theta _n exp (- \frac{||x-x^{(n)}||^2}{2h^2})...(11.9)&#10;\]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2329.959"/>
  <p:tag name="LATEXADDIN" val="\documentclass{article}&#10;\usepackage{amsmath}&#10;\pagestyle{empty}&#10;\begin{document}&#10;&#10;\[&#10;PE(p||p')= \int p'(x) \{ \frac{p(x)}{p'(x)}-1 \}^2 dx ...(12.4)&#10;\]&#10;&#10;\end{document}"/>
  <p:tag name="IGUANATEXSIZE" val="28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495.313"/>
  <p:tag name="LATEXADDIN" val="\documentclass{article}&#10;\usepackage{amsmath}&#10;\pagestyle{empty}&#10;\begin{document}&#10;&#10;\[&#10;a_{PE}(D,D')\frac{1}{N} \sum_{n=1}^N \hat r (x_n)-1&#10;\]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76.9029"/>
  <p:tag name="LATEXADDIN" val="\documentclass{article}&#10;\usepackage{amsmath}&#10;\pagestyle{empty}&#10;\begin{document}&#10;&#10;\[&#10;f(t)=(t-1)^2&#10;\]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286.464"/>
  <p:tag name="LATEXADDIN" val="\documentclass{article}&#10;\usepackage{amsmath}&#10;\pagestyle{empty}&#10;\begin{document}&#10;&#10;\[&#10;rPE(p||p')= PE(p|| \beta p + (1- \beta)p')= \int \{ \beta p(x)+(1- \beta)p'(x) \} \{ r^{\beta}(x)-1\}^2 dx&#10;\]&#10;&#10;\end{document}"/>
  <p:tag name="IGUANATEXSIZE" val="28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586.052"/>
  <p:tag name="LATEXADDIN" val="\documentclass{article}&#10;\usepackage{amsmath}&#10;\pagestyle{empty}&#10;\begin{document}&#10;&#10;\[&#10;r^{\beta}(x)= \frac{p(x)}{\beta p(x)+(1- \beta)p'(x)}&#10;\]&#10;&#10;\end{document}"/>
  <p:tag name="IGUANATEXSIZE" val="2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138.358"/>
  <p:tag name="LATEXADDIN" val="\documentclass{article}&#10;\usepackage{amsmath}&#10;\pagestyle{empty}&#10;\begin{document}&#10;&#10;\[ D'= \{ x'^{(1)},..., x'^{(N)} \} \]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0.4424"/>
  <p:tag name="LATEXADDIN" val="\documentclass{article}&#10;\usepackage{amsmath}&#10;\pagestyle{empty}&#10;\begin{document}&#10;&#10;\[&#10;\beta \in [0,1]&#10;\]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3041.62"/>
  <p:tag name="LATEXADDIN" val="\documentclass{article}&#10;\usepackage{amsmath}&#10;\pagestyle{empty}&#10;\begin{document}&#10;&#10;\[&#10;\hat G_{\beta}=\frac{\beta}{N}\sum_{n=1}^N r_{\theta} (x_n) r_{\theta} (x_n)^T + \frac{1- \beta}{N'} \sum_{n'=1}^{N'} r_{\theta}(x'_{n'}) r_{\theta}(x'_{n'})^T&#10;\]&#10;&#10;\end{document}"/>
  <p:tag name="IGUANATEXSIZE" val="28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543.307"/>
  <p:tag name="LATEXADDIN" val="\documentclass{article}&#10;\usepackage{amsmath}&#10;\pagestyle{empty}&#10;\begin{document}&#10;&#10;\[&#10;a_{rPE}(D,D')\frac{1}{N} \sum_{n=1}^N \hat r (x_n)-1&#10;\]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0.4574"/>
  <p:tag name="ORIGINALWIDTH" val="2046.494"/>
  <p:tag name="LATEXADDIN" val="\documentclass{article}&#10;\usepackage{amsmath}&#10;\pagestyle{empty}&#10;\begin{document}&#10;&#10;\[&#10;N(x|0,\Lambda^{-1})=\frac{det(\Lambda)^{\frac{1}{2}}}{(2 \pi)^{\frac{M}{2}}}exp(- \frac{1}{2}x^T \Lambda x)&#10;\]&#10;&#10;\end{document}"/>
  <p:tag name="IGUANATEXSIZE" val="28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1880.015"/>
  <p:tag name="LATEXADDIN" val="\documentclass{article}&#10;\usepackage{amsmath}&#10;\pagestyle{empty}&#10;\begin{document}&#10;&#10;\[ a^{(t)}= \int dx p^{(t)}(x) In \frac{p^{(t)} (x)}{p'^{(t)}(x)}  ...(9.8) \]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93.813"/>
  <p:tag name="LATEXADDIN" val="\documentclass{article}&#10;\usepackage{amsmath}&#10;\pagestyle{empty}&#10;\begin{document}&#10;&#10;\[ a(D,D')= \int dx p(x) In r(x)&#10;\]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095.613"/>
  <p:tag name="LATEXADDIN" val="\documentclass{article}&#10;\usepackage{amsmath}&#10;\pagestyle{empty}&#10;\begin{document}&#10;&#10;\[ &#10;r(x)\equiv \frac{p(x)}{p'(x)} ...(12.1) \]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2042.745"/>
  <p:tag name="LATEXADDIN" val="\documentclass{article}&#10;\usepackage{amsmath}&#10;\pagestyle{empty}&#10;\begin{document}&#10;&#10;\[ KL(p||p')=\int dx p(x) In \frac{p(x)}{p'(x)}...(12.2)&#10;\]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3472.816"/>
  <p:tag name="LATEXADDIN" val="\documentclass{article}&#10;\usepackage{amsmath}&#10;\pagestyle{empty}&#10;\begin{document}&#10;&#10;\[ gKL(p||p')=\int dx p(x) In \frac{p(x)}{p'(x)}- \int p(x) dx + \int p'(x) dx ...(11.3)&#10;\]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555.306"/>
  <p:tag name="LATEXADDIN" val="\documentclass{article}&#10;\usepackage{amsmath}&#10;\pagestyle{empty}&#10;\begin{document}&#10;&#10;\[ KL(p||q)= \int p(x) In \frac{p(x)}{q(x)}dx&#10;\]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959.505"/>
  <p:tag name="LATEXADDIN" val="\documentclass{article}&#10;\usepackage{amsmath}&#10;\pagestyle{empty}&#10;\begin{document}&#10; \[&#10;= In (\frac{1}{1}) + \frac{1^2+(\mu _1- 0)^2}{2*1^2}- \frac{1}{2} = \frac{\mu _1^2}{2}&#10;\]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362</Words>
  <Application>Microsoft Office PowerPoint</Application>
  <PresentationFormat>ワイド画面</PresentationFormat>
  <Paragraphs>72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游ゴシック</vt:lpstr>
      <vt:lpstr>Arial</vt:lpstr>
      <vt:lpstr>Cambria Math</vt:lpstr>
      <vt:lpstr>Segoe UI</vt:lpstr>
      <vt:lpstr>Office テーマ</vt:lpstr>
      <vt:lpstr>第12章（前半） 密度比推定による変化検知</vt:lpstr>
      <vt:lpstr>12.1 変化検知問題とカルバック・ライブラー密度比推定法</vt:lpstr>
      <vt:lpstr>12.1 変化検知問題とカルバック・ライブラー密度比推定法</vt:lpstr>
      <vt:lpstr>12.1 変化検知問題とカルバック・ライブラー密度比推定法</vt:lpstr>
      <vt:lpstr>12.1 変化検知問題とカルバック・ライブラー密度比推定法</vt:lpstr>
      <vt:lpstr>12.1 変化検知問題とカルバック・ライブラー密度比推定法</vt:lpstr>
      <vt:lpstr>12.1 変化検知問題とカルバック・ライブラー密度比推定法</vt:lpstr>
      <vt:lpstr>12.2 その他のダイバージェンスによる分布変化度の評価</vt:lpstr>
      <vt:lpstr>12.2 その他のダイバージェンスによる分布変化度の評価</vt:lpstr>
      <vt:lpstr>12.2 その他のダイバージェンスによる分布変化度の評価</vt:lpstr>
      <vt:lpstr>12.3 確率分布の構造変化検知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Iwase Takuya</dc:creator>
  <cp:lastModifiedBy>Iwase Takuya</cp:lastModifiedBy>
  <cp:revision>45</cp:revision>
  <dcterms:created xsi:type="dcterms:W3CDTF">2018-07-11T11:15:31Z</dcterms:created>
  <dcterms:modified xsi:type="dcterms:W3CDTF">2018-08-01T06:18:04Z</dcterms:modified>
</cp:coreProperties>
</file>