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8.xml" ContentType="application/vnd.openxmlformats-officedocument.presentationml.notesSlide+xml"/>
  <Override PartName="/ppt/tags/tag23.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30"/>
  </p:notesMasterIdLst>
  <p:sldIdLst>
    <p:sldId id="258" r:id="rId3"/>
    <p:sldId id="262" r:id="rId4"/>
    <p:sldId id="282" r:id="rId5"/>
    <p:sldId id="260" r:id="rId6"/>
    <p:sldId id="294" r:id="rId7"/>
    <p:sldId id="291" r:id="rId8"/>
    <p:sldId id="284" r:id="rId9"/>
    <p:sldId id="290" r:id="rId10"/>
    <p:sldId id="289" r:id="rId11"/>
    <p:sldId id="286" r:id="rId12"/>
    <p:sldId id="287" r:id="rId13"/>
    <p:sldId id="288" r:id="rId14"/>
    <p:sldId id="293" r:id="rId15"/>
    <p:sldId id="292" r:id="rId16"/>
    <p:sldId id="277" r:id="rId17"/>
    <p:sldId id="278" r:id="rId18"/>
    <p:sldId id="280" r:id="rId19"/>
    <p:sldId id="265" r:id="rId20"/>
    <p:sldId id="261" r:id="rId21"/>
    <p:sldId id="295" r:id="rId22"/>
    <p:sldId id="267" r:id="rId23"/>
    <p:sldId id="270" r:id="rId24"/>
    <p:sldId id="273" r:id="rId25"/>
    <p:sldId id="271" r:id="rId26"/>
    <p:sldId id="272" r:id="rId27"/>
    <p:sldId id="281" r:id="rId28"/>
    <p:sldId id="274" r:id="rId29"/>
  </p:sldIdLst>
  <p:sldSz cx="12192000" cy="6858000"/>
  <p:notesSz cx="6831013" cy="99774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82F2"/>
    <a:srgbClr val="96BEF8"/>
    <a:srgbClr val="85B3F7"/>
    <a:srgbClr val="76AAF6"/>
    <a:srgbClr val="619DF5"/>
    <a:srgbClr val="4E91F4"/>
    <a:srgbClr val="BCD5FA"/>
    <a:srgbClr val="A9C9F9"/>
    <a:srgbClr val="92BBF8"/>
    <a:srgbClr val="81B1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3" autoAdjust="0"/>
    <p:restoredTop sz="85762" autoAdjust="0"/>
  </p:normalViewPr>
  <p:slideViewPr>
    <p:cSldViewPr snapToGrid="0">
      <p:cViewPr varScale="1">
        <p:scale>
          <a:sx n="62" d="100"/>
          <a:sy n="62" d="100"/>
        </p:scale>
        <p:origin x="68"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32A8A768-0266-435B-B909-7B4D94D27AAC}">
      <dgm:prSet phldrT="[テキスト]"/>
      <dgm:spPr>
        <a:solidFill>
          <a:srgbClr val="3682F2"/>
        </a:solidFill>
        <a:ln>
          <a:noFill/>
        </a:ln>
      </dgm:spPr>
      <dgm:t>
        <a:bodyPr/>
        <a:lstStyle/>
        <a:p>
          <a:r>
            <a:rPr kumimoji="1" lang="en-US" altLang="ja-JP" dirty="0" smtClean="0"/>
            <a:t>STEP1</a:t>
          </a:r>
          <a:endParaRPr kumimoji="1" lang="ja-JP" altLang="en-US" dirty="0"/>
        </a:p>
      </dgm:t>
    </dgm:pt>
    <dgm:pt modelId="{80E461D7-FA3B-4B4D-8275-883F38039585}" type="parTrans" cxnId="{2EA4F861-C588-425D-B8C9-A6FDEE6D0063}">
      <dgm:prSet/>
      <dgm:spPr/>
      <dgm:t>
        <a:bodyPr/>
        <a:lstStyle/>
        <a:p>
          <a:endParaRPr kumimoji="1" lang="ja-JP" altLang="en-US"/>
        </a:p>
      </dgm:t>
    </dgm:pt>
    <dgm:pt modelId="{2BE0A6A0-5C2A-45C4-A012-F700C6243560}" type="sibTrans" cxnId="{2EA4F861-C588-425D-B8C9-A6FDEE6D0063}">
      <dgm:prSet/>
      <dgm:spPr/>
      <dgm:t>
        <a:bodyPr/>
        <a:lstStyle/>
        <a:p>
          <a:endParaRPr kumimoji="1" lang="ja-JP" altLang="en-US"/>
        </a:p>
      </dgm:t>
    </dgm:pt>
    <dgm:pt modelId="{381CCADA-1B01-4E0C-B1B0-B368CF3AEB93}">
      <dgm:prSet phldrT="[テキスト]" custT="1"/>
      <dgm:spPr>
        <a:ln>
          <a:solidFill>
            <a:srgbClr val="3682F2"/>
          </a:solidFill>
        </a:ln>
      </dgm:spPr>
      <dgm:t>
        <a:bodyPr/>
        <a:lstStyle/>
        <a:p>
          <a:r>
            <a:rPr kumimoji="1" lang="en-US" altLang="ja-JP" sz="2000" dirty="0" smtClean="0"/>
            <a:t>Initialize population and parameters</a:t>
          </a:r>
          <a:endParaRPr kumimoji="1" lang="ja-JP" altLang="en-US" sz="2000" dirty="0"/>
        </a:p>
      </dgm:t>
    </dgm:pt>
    <dgm:pt modelId="{52F2D07D-6039-460A-8E9C-88F6BB7409F8}" type="parTrans" cxnId="{DED7F6FC-428C-4458-B23B-36FF488BC151}">
      <dgm:prSet/>
      <dgm:spPr/>
      <dgm:t>
        <a:bodyPr/>
        <a:lstStyle/>
        <a:p>
          <a:endParaRPr kumimoji="1" lang="ja-JP" altLang="en-US"/>
        </a:p>
      </dgm:t>
    </dgm:pt>
    <dgm:pt modelId="{658EDB31-F943-4D67-8407-2BB427F936EC}" type="sibTrans" cxnId="{DED7F6FC-428C-4458-B23B-36FF488BC151}">
      <dgm:prSet/>
      <dgm:spPr/>
      <dgm:t>
        <a:bodyPr/>
        <a:lstStyle/>
        <a:p>
          <a:endParaRPr kumimoji="1" lang="ja-JP" altLang="en-US"/>
        </a:p>
      </dgm:t>
    </dgm:pt>
    <dgm:pt modelId="{6C29746D-249B-46D3-B2B3-F2E765075B16}">
      <dgm:prSet phldrT="[テキスト]"/>
      <dgm:spPr>
        <a:solidFill>
          <a:srgbClr val="4E91F4"/>
        </a:solidFill>
        <a:ln>
          <a:noFill/>
        </a:ln>
      </dgm:spPr>
      <dgm:t>
        <a:bodyPr/>
        <a:lstStyle/>
        <a:p>
          <a:r>
            <a:rPr kumimoji="1" lang="en-US" altLang="ja-JP" dirty="0" smtClean="0"/>
            <a:t>STEP2</a:t>
          </a:r>
          <a:endParaRPr kumimoji="1" lang="ja-JP" altLang="en-US" dirty="0"/>
        </a:p>
      </dgm:t>
    </dgm:pt>
    <dgm:pt modelId="{1153CFCB-5C66-48B8-882F-68186188D85A}" type="parTrans" cxnId="{D044872F-C1C7-43EC-B4C6-405E47AFFA27}">
      <dgm:prSet/>
      <dgm:spPr/>
      <dgm:t>
        <a:bodyPr/>
        <a:lstStyle/>
        <a:p>
          <a:endParaRPr kumimoji="1" lang="ja-JP" altLang="en-US"/>
        </a:p>
      </dgm:t>
    </dgm:pt>
    <dgm:pt modelId="{7D929A28-D46E-4731-81C6-B8861CC7686C}" type="sibTrans" cxnId="{D044872F-C1C7-43EC-B4C6-405E47AFFA27}">
      <dgm:prSet/>
      <dgm:spPr/>
      <dgm:t>
        <a:bodyPr/>
        <a:lstStyle/>
        <a:p>
          <a:endParaRPr kumimoji="1" lang="ja-JP" altLang="en-US"/>
        </a:p>
      </dgm:t>
    </dgm:pt>
    <dgm:pt modelId="{082F5E67-A7DC-4652-ADFB-CC0F3F922482}">
      <dgm:prSet phldrT="[テキスト]" custT="1"/>
      <dgm:spPr>
        <a:ln>
          <a:solidFill>
            <a:srgbClr val="3682F2"/>
          </a:solidFill>
        </a:ln>
      </dgm:spPr>
      <dgm:t>
        <a:bodyPr/>
        <a:lstStyle/>
        <a:p>
          <a:r>
            <a:rPr kumimoji="1" lang="en-US" altLang="ja-JP" sz="2000" dirty="0" smtClean="0"/>
            <a:t>Generate solution candidates toward the global best solution</a:t>
          </a:r>
          <a:endParaRPr kumimoji="1" lang="ja-JP" altLang="en-US" sz="2000" dirty="0"/>
        </a:p>
      </dgm:t>
    </dgm:pt>
    <dgm:pt modelId="{F14C6881-633A-4A64-B954-C1348AB17D37}" type="parTrans" cxnId="{A219909A-32FE-4E9E-831D-A1249DA519E8}">
      <dgm:prSet/>
      <dgm:spPr/>
      <dgm:t>
        <a:bodyPr/>
        <a:lstStyle/>
        <a:p>
          <a:endParaRPr kumimoji="1" lang="ja-JP" altLang="en-US"/>
        </a:p>
      </dgm:t>
    </dgm:pt>
    <dgm:pt modelId="{FEE33318-CC6E-498F-A9CF-3E6E4CF98DE6}" type="sibTrans" cxnId="{A219909A-32FE-4E9E-831D-A1249DA519E8}">
      <dgm:prSet/>
      <dgm:spPr/>
      <dgm:t>
        <a:bodyPr/>
        <a:lstStyle/>
        <a:p>
          <a:endParaRPr kumimoji="1" lang="ja-JP" altLang="en-US"/>
        </a:p>
      </dgm:t>
    </dgm:pt>
    <dgm:pt modelId="{93E11774-0C0C-46D6-86DF-5F509B023E99}">
      <dgm:prSet phldrT="[テキスト]"/>
      <dgm:spPr>
        <a:solidFill>
          <a:srgbClr val="619DF5"/>
        </a:solidFill>
        <a:ln>
          <a:noFill/>
        </a:ln>
      </dgm:spPr>
      <dgm:t>
        <a:bodyPr/>
        <a:lstStyle/>
        <a:p>
          <a:r>
            <a:rPr kumimoji="1" lang="en-US" altLang="ja-JP" dirty="0" smtClean="0"/>
            <a:t>STEP3</a:t>
          </a:r>
          <a:endParaRPr kumimoji="1" lang="ja-JP" altLang="en-US" dirty="0"/>
        </a:p>
      </dgm:t>
    </dgm:pt>
    <dgm:pt modelId="{C4B80D26-DD5A-4FA2-8D4E-2FF875CC9C10}" type="parTrans" cxnId="{5AC5C362-620F-403E-8618-8C7063E0DB5E}">
      <dgm:prSet/>
      <dgm:spPr/>
      <dgm:t>
        <a:bodyPr/>
        <a:lstStyle/>
        <a:p>
          <a:endParaRPr kumimoji="1" lang="ja-JP" altLang="en-US"/>
        </a:p>
      </dgm:t>
    </dgm:pt>
    <dgm:pt modelId="{5DD54DCA-A487-41DB-85A6-CB06643E1AB2}" type="sibTrans" cxnId="{5AC5C362-620F-403E-8618-8C7063E0DB5E}">
      <dgm:prSet/>
      <dgm:spPr/>
      <dgm:t>
        <a:bodyPr/>
        <a:lstStyle/>
        <a:p>
          <a:endParaRPr kumimoji="1" lang="ja-JP" altLang="en-US"/>
        </a:p>
      </dgm:t>
    </dgm:pt>
    <dgm:pt modelId="{165EC281-1C12-4FF1-9645-A6B4849D3E98}">
      <dgm:prSet phldrT="[テキスト]" custT="1"/>
      <dgm:spPr>
        <a:ln>
          <a:solidFill>
            <a:srgbClr val="3682F2"/>
          </a:solidFill>
        </a:ln>
      </dgm:spPr>
      <dgm:t>
        <a:bodyPr/>
        <a:lstStyle/>
        <a:p>
          <a:r>
            <a:rPr kumimoji="1" lang="en-US" altLang="ja-JP" sz="2000" dirty="0" smtClean="0"/>
            <a:t>Local search around the global best solution</a:t>
          </a:r>
          <a:endParaRPr kumimoji="1" lang="ja-JP" altLang="en-US" sz="2000" dirty="0"/>
        </a:p>
      </dgm:t>
    </dgm:pt>
    <dgm:pt modelId="{31334C6F-5256-4209-AC28-B4F9555EF850}" type="parTrans" cxnId="{9CB49690-5FE1-4630-9E31-E6D54597EFF3}">
      <dgm:prSet/>
      <dgm:spPr/>
      <dgm:t>
        <a:bodyPr/>
        <a:lstStyle/>
        <a:p>
          <a:endParaRPr kumimoji="1" lang="ja-JP" altLang="en-US"/>
        </a:p>
      </dgm:t>
    </dgm:pt>
    <dgm:pt modelId="{46DE66F8-246A-4E59-96C4-3DE6E80B1690}" type="sibTrans" cxnId="{9CB49690-5FE1-4630-9E31-E6D54597EFF3}">
      <dgm:prSet/>
      <dgm:spPr/>
      <dgm:t>
        <a:bodyPr/>
        <a:lstStyle/>
        <a:p>
          <a:endParaRPr kumimoji="1" lang="ja-JP" altLang="en-US"/>
        </a:p>
      </dgm:t>
    </dgm:pt>
    <dgm:pt modelId="{8E5C1901-C769-426F-832F-9936144BCB2F}">
      <dgm:prSet/>
      <dgm:spPr>
        <a:solidFill>
          <a:srgbClr val="76AAF6"/>
        </a:solidFill>
        <a:ln>
          <a:noFill/>
        </a:ln>
      </dgm:spPr>
      <dgm:t>
        <a:bodyPr/>
        <a:lstStyle/>
        <a:p>
          <a:r>
            <a:rPr kumimoji="1" lang="en-US" altLang="ja-JP" dirty="0" smtClean="0"/>
            <a:t>STEP4</a:t>
          </a:r>
          <a:endParaRPr kumimoji="1" lang="ja-JP" altLang="en-US" dirty="0"/>
        </a:p>
      </dgm:t>
    </dgm:pt>
    <dgm:pt modelId="{6B600F45-3597-4B3E-A0EE-6E5814F3A4D4}" type="parTrans" cxnId="{E8A84D83-C6CA-4C5B-ADC6-2F5F21F9189F}">
      <dgm:prSet/>
      <dgm:spPr/>
      <dgm:t>
        <a:bodyPr/>
        <a:lstStyle/>
        <a:p>
          <a:endParaRPr kumimoji="1" lang="ja-JP" altLang="en-US"/>
        </a:p>
      </dgm:t>
    </dgm:pt>
    <dgm:pt modelId="{F41B1919-A887-4958-AD3A-93B36F508E36}" type="sibTrans" cxnId="{E8A84D83-C6CA-4C5B-ADC6-2F5F21F9189F}">
      <dgm:prSet/>
      <dgm:spPr/>
      <dgm:t>
        <a:bodyPr/>
        <a:lstStyle/>
        <a:p>
          <a:endParaRPr kumimoji="1" lang="ja-JP" altLang="en-US"/>
        </a:p>
      </dgm:t>
    </dgm:pt>
    <dgm:pt modelId="{2C67F7AA-5DD8-42F2-984B-D0C886698171}">
      <dgm:prSet custT="1"/>
      <dgm:spPr>
        <a:ln>
          <a:solidFill>
            <a:srgbClr val="3682F2"/>
          </a:solidFill>
        </a:ln>
      </dgm:spPr>
      <dgm:t>
        <a:bodyPr/>
        <a:lstStyle/>
        <a:p>
          <a:r>
            <a:rPr kumimoji="1" lang="en-US" altLang="ja-JP" sz="2000" dirty="0" smtClean="0"/>
            <a:t>Random search in the search space</a:t>
          </a:r>
          <a:endParaRPr kumimoji="1" lang="ja-JP" altLang="en-US" sz="2000" dirty="0"/>
        </a:p>
      </dgm:t>
    </dgm:pt>
    <dgm:pt modelId="{94894E84-D655-4910-B536-5D369B51EF2F}" type="parTrans" cxnId="{1FEB478B-3ED5-47AB-A4D8-8416E5DFFD8D}">
      <dgm:prSet/>
      <dgm:spPr/>
      <dgm:t>
        <a:bodyPr/>
        <a:lstStyle/>
        <a:p>
          <a:endParaRPr kumimoji="1" lang="ja-JP" altLang="en-US"/>
        </a:p>
      </dgm:t>
    </dgm:pt>
    <dgm:pt modelId="{DF6712E1-0C49-4028-A5F8-996AA4C10C88}" type="sibTrans" cxnId="{1FEB478B-3ED5-47AB-A4D8-8416E5DFFD8D}">
      <dgm:prSet/>
      <dgm:spPr/>
      <dgm:t>
        <a:bodyPr/>
        <a:lstStyle/>
        <a:p>
          <a:endParaRPr kumimoji="1" lang="ja-JP" altLang="en-US"/>
        </a:p>
      </dgm:t>
    </dgm:pt>
    <dgm:pt modelId="{D123BE17-3F08-4BB0-ABC4-80D3065A4CCE}">
      <dgm:prSet/>
      <dgm:spPr>
        <a:solidFill>
          <a:srgbClr val="85B3F7"/>
        </a:solidFill>
        <a:ln>
          <a:noFill/>
        </a:ln>
      </dgm:spPr>
      <dgm:t>
        <a:bodyPr/>
        <a:lstStyle/>
        <a:p>
          <a:r>
            <a:rPr kumimoji="1" lang="en-US" altLang="ja-JP" dirty="0" smtClean="0"/>
            <a:t>STEP5</a:t>
          </a:r>
          <a:endParaRPr kumimoji="1" lang="ja-JP" altLang="en-US" dirty="0"/>
        </a:p>
      </dgm:t>
    </dgm:pt>
    <dgm:pt modelId="{28213266-33F9-4C26-B414-8AEB9C135F4C}" type="parTrans" cxnId="{FA2BC367-89D1-4642-AEB8-7BE1FAE5CE97}">
      <dgm:prSet/>
      <dgm:spPr/>
      <dgm:t>
        <a:bodyPr/>
        <a:lstStyle/>
        <a:p>
          <a:endParaRPr kumimoji="1" lang="ja-JP" altLang="en-US"/>
        </a:p>
      </dgm:t>
    </dgm:pt>
    <dgm:pt modelId="{43D36A7F-064C-4D48-84B0-EED6247AF832}" type="sibTrans" cxnId="{FA2BC367-89D1-4642-AEB8-7BE1FAE5CE97}">
      <dgm:prSet/>
      <dgm:spPr/>
      <dgm:t>
        <a:bodyPr/>
        <a:lstStyle/>
        <a:p>
          <a:endParaRPr kumimoji="1" lang="ja-JP" altLang="en-US"/>
        </a:p>
      </dgm:t>
    </dgm:pt>
    <dgm:pt modelId="{3CE1FE4B-DEE6-46B9-82DC-88FD5953D84D}">
      <dgm:prSet custT="1"/>
      <dgm:spPr>
        <a:ln>
          <a:solidFill>
            <a:srgbClr val="3682F2"/>
          </a:solidFill>
        </a:ln>
      </dgm:spPr>
      <dgm:t>
        <a:bodyPr/>
        <a:lstStyle/>
        <a:p>
          <a:r>
            <a:rPr kumimoji="1" lang="en-US" altLang="ja-JP" sz="2000" dirty="0" smtClean="0"/>
            <a:t>Evaluate and update solutions</a:t>
          </a:r>
          <a:endParaRPr kumimoji="1" lang="ja-JP" altLang="en-US" sz="2000" dirty="0"/>
        </a:p>
      </dgm:t>
    </dgm:pt>
    <dgm:pt modelId="{DA188B25-ABE0-4429-A1F0-18D03F4D2C80}" type="parTrans" cxnId="{3CA9DC4C-9CBE-4A83-8A87-D0C99C18746B}">
      <dgm:prSet/>
      <dgm:spPr/>
      <dgm:t>
        <a:bodyPr/>
        <a:lstStyle/>
        <a:p>
          <a:endParaRPr kumimoji="1" lang="ja-JP" altLang="en-US"/>
        </a:p>
      </dgm:t>
    </dgm:pt>
    <dgm:pt modelId="{AEE9A6A6-77E9-4982-89FD-C0AFC3DA4FB5}" type="sibTrans" cxnId="{3CA9DC4C-9CBE-4A83-8A87-D0C99C18746B}">
      <dgm:prSet/>
      <dgm:spPr/>
      <dgm:t>
        <a:bodyPr/>
        <a:lstStyle/>
        <a:p>
          <a:endParaRPr kumimoji="1" lang="ja-JP" altLang="en-US"/>
        </a:p>
      </dgm:t>
    </dgm:pt>
    <dgm:pt modelId="{53093208-B1AE-4239-A4D9-9262C5BE5265}">
      <dgm:prSet/>
      <dgm:spPr>
        <a:solidFill>
          <a:srgbClr val="96BEF8"/>
        </a:solidFill>
        <a:ln>
          <a:noFill/>
        </a:ln>
      </dgm:spPr>
      <dgm:t>
        <a:bodyPr/>
        <a:lstStyle/>
        <a:p>
          <a:r>
            <a:rPr kumimoji="1" lang="en-US" altLang="ja-JP" dirty="0" smtClean="0"/>
            <a:t>STEP6</a:t>
          </a:r>
          <a:endParaRPr kumimoji="1" lang="ja-JP" altLang="en-US" dirty="0"/>
        </a:p>
      </dgm:t>
    </dgm:pt>
    <dgm:pt modelId="{1B3C2E23-71AC-4A58-A0E3-D2E29272C6E7}" type="parTrans" cxnId="{57FEE779-0220-48BD-9933-15E589A68CB4}">
      <dgm:prSet/>
      <dgm:spPr/>
      <dgm:t>
        <a:bodyPr/>
        <a:lstStyle/>
        <a:p>
          <a:endParaRPr kumimoji="1" lang="ja-JP" altLang="en-US"/>
        </a:p>
      </dgm:t>
    </dgm:pt>
    <dgm:pt modelId="{162BA339-5EC2-4A73-A4C8-05D4BEBACEE9}" type="sibTrans" cxnId="{57FEE779-0220-48BD-9933-15E589A68CB4}">
      <dgm:prSet/>
      <dgm:spPr/>
      <dgm:t>
        <a:bodyPr/>
        <a:lstStyle/>
        <a:p>
          <a:endParaRPr kumimoji="1" lang="ja-JP" altLang="en-US"/>
        </a:p>
      </dgm:t>
    </dgm:pt>
    <dgm:pt modelId="{CCA9EFBF-F302-47A5-9BD5-29403B01C0E9}">
      <dgm:prSet custT="1"/>
      <dgm:spPr>
        <a:ln>
          <a:solidFill>
            <a:srgbClr val="3682F2"/>
          </a:solidFill>
        </a:ln>
      </dgm:spPr>
      <dgm:t>
        <a:bodyPr/>
        <a:lstStyle/>
        <a:p>
          <a:r>
            <a:rPr kumimoji="1" lang="en-US" altLang="ja-JP" sz="2000" dirty="0" smtClean="0"/>
            <a:t>Return to STEP2</a:t>
          </a:r>
          <a:endParaRPr kumimoji="1" lang="ja-JP" altLang="en-US" sz="2000" dirty="0"/>
        </a:p>
      </dgm:t>
    </dgm:pt>
    <dgm:pt modelId="{ACB246D2-6C62-4D14-907B-F19AA48757FE}" type="parTrans" cxnId="{FC9CF4C2-B760-4E46-99B2-F61AAC6DEEA0}">
      <dgm:prSet/>
      <dgm:spPr/>
      <dgm:t>
        <a:bodyPr/>
        <a:lstStyle/>
        <a:p>
          <a:endParaRPr kumimoji="1" lang="ja-JP" altLang="en-US"/>
        </a:p>
      </dgm:t>
    </dgm:pt>
    <dgm:pt modelId="{B3950273-F90A-41D3-A98E-C9940DCA6545}" type="sibTrans" cxnId="{FC9CF4C2-B760-4E46-99B2-F61AAC6DEEA0}">
      <dgm:prSet/>
      <dgm:spPr/>
      <dgm:t>
        <a:bodyPr/>
        <a:lstStyle/>
        <a:p>
          <a:endParaRPr kumimoji="1" lang="ja-JP" altLang="en-US"/>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B32774C4-1E70-42FD-BE18-ED2DE3223FB4}" type="pres">
      <dgm:prSet presAssocID="{32A8A768-0266-435B-B909-7B4D94D27AAC}" presName="composite" presStyleCnt="0"/>
      <dgm:spPr/>
    </dgm:pt>
    <dgm:pt modelId="{857608A4-7103-4BD4-884F-A75713839C2B}" type="pres">
      <dgm:prSet presAssocID="{32A8A768-0266-435B-B909-7B4D94D27AAC}" presName="parentText" presStyleLbl="alignNode1" presStyleIdx="0" presStyleCnt="6">
        <dgm:presLayoutVars>
          <dgm:chMax val="1"/>
          <dgm:bulletEnabled val="1"/>
        </dgm:presLayoutVars>
      </dgm:prSet>
      <dgm:spPr/>
      <dgm:t>
        <a:bodyPr/>
        <a:lstStyle/>
        <a:p>
          <a:endParaRPr kumimoji="1" lang="ja-JP" altLang="en-US"/>
        </a:p>
      </dgm:t>
    </dgm:pt>
    <dgm:pt modelId="{D3DF42DD-E87B-46B2-A7B9-374E4761A8BA}" type="pres">
      <dgm:prSet presAssocID="{32A8A768-0266-435B-B909-7B4D94D27AAC}" presName="descendantText" presStyleLbl="alignAcc1" presStyleIdx="0" presStyleCnt="6">
        <dgm:presLayoutVars>
          <dgm:bulletEnabled val="1"/>
        </dgm:presLayoutVars>
      </dgm:prSet>
      <dgm:spPr/>
      <dgm:t>
        <a:bodyPr/>
        <a:lstStyle/>
        <a:p>
          <a:endParaRPr kumimoji="1" lang="ja-JP" altLang="en-US"/>
        </a:p>
      </dgm:t>
    </dgm:pt>
    <dgm:pt modelId="{8EE8C96A-021D-461C-8314-08D0439E3EA5}" type="pres">
      <dgm:prSet presAssocID="{2BE0A6A0-5C2A-45C4-A012-F700C6243560}" presName="sp" presStyleCnt="0"/>
      <dgm:spPr/>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1"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1"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2"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2"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3"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3"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4"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4"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5"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2EA4F861-C588-425D-B8C9-A6FDEE6D0063}" srcId="{D80D0CB9-6B7D-4FAA-A95E-033202AEF02E}" destId="{32A8A768-0266-435B-B909-7B4D94D27AAC}" srcOrd="0" destOrd="0" parTransId="{80E461D7-FA3B-4B4D-8275-883F38039585}" sibTransId="{2BE0A6A0-5C2A-45C4-A012-F700C6243560}"/>
    <dgm:cxn modelId="{E8A84D83-C6CA-4C5B-ADC6-2F5F21F9189F}" srcId="{D80D0CB9-6B7D-4FAA-A95E-033202AEF02E}" destId="{8E5C1901-C769-426F-832F-9936144BCB2F}" srcOrd="3"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1"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2" destOrd="0" parTransId="{C4B80D26-DD5A-4FA2-8D4E-2FF875CC9C10}" sibTransId="{5DD54DCA-A487-41DB-85A6-CB06643E1AB2}"/>
    <dgm:cxn modelId="{57FEE779-0220-48BD-9933-15E589A68CB4}" srcId="{D80D0CB9-6B7D-4FAA-A95E-033202AEF02E}" destId="{53093208-B1AE-4239-A4D9-9262C5BE5265}" srcOrd="5"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D96246BE-5739-4442-8A0A-FAAB2D6821A6}" type="presOf" srcId="{32A8A768-0266-435B-B909-7B4D94D27AAC}" destId="{857608A4-7103-4BD4-884F-A75713839C2B}" srcOrd="0" destOrd="0" presId="urn:microsoft.com/office/officeart/2005/8/layout/chevron2"/>
    <dgm:cxn modelId="{FA2BC367-89D1-4642-AEB8-7BE1FAE5CE97}" srcId="{D80D0CB9-6B7D-4FAA-A95E-033202AEF02E}" destId="{D123BE17-3F08-4BB0-ABC4-80D3065A4CCE}" srcOrd="4"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F24EF451-BBA2-44B1-9F39-739449BF31FF}" type="presOf" srcId="{381CCADA-1B01-4E0C-B1B0-B368CF3AEB93}" destId="{D3DF42DD-E87B-46B2-A7B9-374E4761A8BA}" srcOrd="0" destOrd="0" presId="urn:microsoft.com/office/officeart/2005/8/layout/chevron2"/>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DED7F6FC-428C-4458-B23B-36FF488BC151}" srcId="{32A8A768-0266-435B-B909-7B4D94D27AAC}" destId="{381CCADA-1B01-4E0C-B1B0-B368CF3AEB93}" srcOrd="0" destOrd="0" parTransId="{52F2D07D-6039-460A-8E9C-88F6BB7409F8}" sibTransId="{658EDB31-F943-4D67-8407-2BB427F936EC}"/>
    <dgm:cxn modelId="{312281F4-EC19-4BAB-B279-C57814D8507F}" type="presParOf" srcId="{42EE0DF0-8E20-4B4A-822A-B5AE966C8156}" destId="{B32774C4-1E70-42FD-BE18-ED2DE3223FB4}" srcOrd="0" destOrd="0" presId="urn:microsoft.com/office/officeart/2005/8/layout/chevron2"/>
    <dgm:cxn modelId="{10FF089F-EABD-4F05-A46E-9BE467C225A8}" type="presParOf" srcId="{B32774C4-1E70-42FD-BE18-ED2DE3223FB4}" destId="{857608A4-7103-4BD4-884F-A75713839C2B}" srcOrd="0" destOrd="0" presId="urn:microsoft.com/office/officeart/2005/8/layout/chevron2"/>
    <dgm:cxn modelId="{D8FF4A3A-D2E2-49FF-9151-4AC4FE4D008E}" type="presParOf" srcId="{B32774C4-1E70-42FD-BE18-ED2DE3223FB4}" destId="{D3DF42DD-E87B-46B2-A7B9-374E4761A8BA}" srcOrd="1" destOrd="0" presId="urn:microsoft.com/office/officeart/2005/8/layout/chevron2"/>
    <dgm:cxn modelId="{0AAAA261-BF2B-4051-8F37-D0B558AFE184}" type="presParOf" srcId="{42EE0DF0-8E20-4B4A-822A-B5AE966C8156}" destId="{8EE8C96A-021D-461C-8314-08D0439E3EA5}" srcOrd="1" destOrd="0" presId="urn:microsoft.com/office/officeart/2005/8/layout/chevron2"/>
    <dgm:cxn modelId="{1132F8A2-1BF6-421C-901E-50719011550E}" type="presParOf" srcId="{42EE0DF0-8E20-4B4A-822A-B5AE966C8156}" destId="{966D1367-0EB6-42CC-B53B-69B552ACA058}" srcOrd="2"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3" destOrd="0" presId="urn:microsoft.com/office/officeart/2005/8/layout/chevron2"/>
    <dgm:cxn modelId="{782AAFCB-F38E-4778-A0C6-CE838C730AB2}" type="presParOf" srcId="{42EE0DF0-8E20-4B4A-822A-B5AE966C8156}" destId="{43001783-670E-44E7-98F4-2E26F7BE9B4C}" srcOrd="4"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5" destOrd="0" presId="urn:microsoft.com/office/officeart/2005/8/layout/chevron2"/>
    <dgm:cxn modelId="{850F9073-6BCB-4447-8321-64BC74EED2DD}" type="presParOf" srcId="{42EE0DF0-8E20-4B4A-822A-B5AE966C8156}" destId="{52814B2C-17B1-467C-B4F0-E49ABFF123A0}" srcOrd="6"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7" destOrd="0" presId="urn:microsoft.com/office/officeart/2005/8/layout/chevron2"/>
    <dgm:cxn modelId="{BBFAB17D-2786-48AC-BED2-EBFA6262AE56}" type="presParOf" srcId="{42EE0DF0-8E20-4B4A-822A-B5AE966C8156}" destId="{FCBE4D70-0C3B-40E4-95BE-F57248128237}" srcOrd="8"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9" destOrd="0" presId="urn:microsoft.com/office/officeart/2005/8/layout/chevron2"/>
    <dgm:cxn modelId="{9266C86C-FCC1-456B-A7AC-3392BF174AFE}" type="presParOf" srcId="{42EE0DF0-8E20-4B4A-822A-B5AE966C8156}" destId="{20B20950-F1F2-4468-B330-D4F133F06633}" srcOrd="10"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32A8A768-0266-435B-B909-7B4D94D27AAC}">
      <dgm:prSet phldrT="[テキスト]"/>
      <dgm:spPr>
        <a:solidFill>
          <a:srgbClr val="3682F2"/>
        </a:solidFill>
        <a:ln>
          <a:noFill/>
        </a:ln>
      </dgm:spPr>
      <dgm:t>
        <a:bodyPr/>
        <a:lstStyle/>
        <a:p>
          <a:r>
            <a:rPr kumimoji="1" lang="en-US" altLang="ja-JP" dirty="0" smtClean="0"/>
            <a:t>STEP1</a:t>
          </a:r>
          <a:endParaRPr kumimoji="1" lang="ja-JP" altLang="en-US" dirty="0"/>
        </a:p>
      </dgm:t>
    </dgm:pt>
    <dgm:pt modelId="{80E461D7-FA3B-4B4D-8275-883F38039585}" type="parTrans" cxnId="{2EA4F861-C588-425D-B8C9-A6FDEE6D0063}">
      <dgm:prSet/>
      <dgm:spPr/>
      <dgm:t>
        <a:bodyPr/>
        <a:lstStyle/>
        <a:p>
          <a:endParaRPr kumimoji="1" lang="ja-JP" altLang="en-US"/>
        </a:p>
      </dgm:t>
    </dgm:pt>
    <dgm:pt modelId="{2BE0A6A0-5C2A-45C4-A012-F700C6243560}" type="sibTrans" cxnId="{2EA4F861-C588-425D-B8C9-A6FDEE6D0063}">
      <dgm:prSet/>
      <dgm:spPr/>
      <dgm:t>
        <a:bodyPr/>
        <a:lstStyle/>
        <a:p>
          <a:endParaRPr kumimoji="1" lang="ja-JP" altLang="en-US"/>
        </a:p>
      </dgm:t>
    </dgm:pt>
    <dgm:pt modelId="{381CCADA-1B01-4E0C-B1B0-B368CF3AEB93}">
      <dgm:prSet phldrT="[テキスト]" custT="1"/>
      <dgm:spPr>
        <a:ln>
          <a:solidFill>
            <a:srgbClr val="3682F2"/>
          </a:solidFill>
        </a:ln>
      </dgm:spPr>
      <dgm:t>
        <a:bodyPr/>
        <a:lstStyle/>
        <a:p>
          <a:r>
            <a:rPr kumimoji="1" lang="en-US" altLang="ja-JP" sz="2000" dirty="0" smtClean="0"/>
            <a:t>Initialize population and parameters</a:t>
          </a:r>
          <a:endParaRPr kumimoji="1" lang="ja-JP" altLang="en-US" sz="2000" dirty="0"/>
        </a:p>
      </dgm:t>
    </dgm:pt>
    <dgm:pt modelId="{52F2D07D-6039-460A-8E9C-88F6BB7409F8}" type="parTrans" cxnId="{DED7F6FC-428C-4458-B23B-36FF488BC151}">
      <dgm:prSet/>
      <dgm:spPr/>
      <dgm:t>
        <a:bodyPr/>
        <a:lstStyle/>
        <a:p>
          <a:endParaRPr kumimoji="1" lang="ja-JP" altLang="en-US"/>
        </a:p>
      </dgm:t>
    </dgm:pt>
    <dgm:pt modelId="{658EDB31-F943-4D67-8407-2BB427F936EC}" type="sibTrans" cxnId="{DED7F6FC-428C-4458-B23B-36FF488BC151}">
      <dgm:prSet/>
      <dgm:spPr/>
      <dgm:t>
        <a:bodyPr/>
        <a:lstStyle/>
        <a:p>
          <a:endParaRPr kumimoji="1" lang="ja-JP" altLang="en-US"/>
        </a:p>
      </dgm:t>
    </dgm:pt>
    <dgm:pt modelId="{6C29746D-249B-46D3-B2B3-F2E765075B16}">
      <dgm:prSet phldrT="[テキスト]"/>
      <dgm:spPr>
        <a:solidFill>
          <a:srgbClr val="4E91F4"/>
        </a:solidFill>
        <a:ln>
          <a:noFill/>
        </a:ln>
      </dgm:spPr>
      <dgm:t>
        <a:bodyPr/>
        <a:lstStyle/>
        <a:p>
          <a:r>
            <a:rPr kumimoji="1" lang="en-US" altLang="ja-JP" dirty="0" smtClean="0"/>
            <a:t>STEP2</a:t>
          </a:r>
          <a:endParaRPr kumimoji="1" lang="ja-JP" altLang="en-US" dirty="0"/>
        </a:p>
      </dgm:t>
    </dgm:pt>
    <dgm:pt modelId="{1153CFCB-5C66-48B8-882F-68186188D85A}" type="parTrans" cxnId="{D044872F-C1C7-43EC-B4C6-405E47AFFA27}">
      <dgm:prSet/>
      <dgm:spPr/>
      <dgm:t>
        <a:bodyPr/>
        <a:lstStyle/>
        <a:p>
          <a:endParaRPr kumimoji="1" lang="ja-JP" altLang="en-US"/>
        </a:p>
      </dgm:t>
    </dgm:pt>
    <dgm:pt modelId="{7D929A28-D46E-4731-81C6-B8861CC7686C}" type="sibTrans" cxnId="{D044872F-C1C7-43EC-B4C6-405E47AFFA27}">
      <dgm:prSet/>
      <dgm:spPr/>
      <dgm:t>
        <a:bodyPr/>
        <a:lstStyle/>
        <a:p>
          <a:endParaRPr kumimoji="1" lang="ja-JP" altLang="en-US"/>
        </a:p>
      </dgm:t>
    </dgm:pt>
    <dgm:pt modelId="{082F5E67-A7DC-4652-ADFB-CC0F3F922482}">
      <dgm:prSet phldrT="[テキスト]" custT="1"/>
      <dgm:spPr>
        <a:ln>
          <a:solidFill>
            <a:srgbClr val="3682F2"/>
          </a:solidFill>
        </a:ln>
      </dgm:spPr>
      <dgm:t>
        <a:bodyPr/>
        <a:lstStyle/>
        <a:p>
          <a:r>
            <a:rPr kumimoji="1" lang="en-US" altLang="ja-JP" sz="2000" dirty="0" smtClean="0"/>
            <a:t>Generate solution candidates toward the global best solution</a:t>
          </a:r>
          <a:endParaRPr kumimoji="1" lang="ja-JP" altLang="en-US" sz="2000" dirty="0"/>
        </a:p>
      </dgm:t>
    </dgm:pt>
    <dgm:pt modelId="{F14C6881-633A-4A64-B954-C1348AB17D37}" type="parTrans" cxnId="{A219909A-32FE-4E9E-831D-A1249DA519E8}">
      <dgm:prSet/>
      <dgm:spPr/>
      <dgm:t>
        <a:bodyPr/>
        <a:lstStyle/>
        <a:p>
          <a:endParaRPr kumimoji="1" lang="ja-JP" altLang="en-US"/>
        </a:p>
      </dgm:t>
    </dgm:pt>
    <dgm:pt modelId="{FEE33318-CC6E-498F-A9CF-3E6E4CF98DE6}" type="sibTrans" cxnId="{A219909A-32FE-4E9E-831D-A1249DA519E8}">
      <dgm:prSet/>
      <dgm:spPr/>
      <dgm:t>
        <a:bodyPr/>
        <a:lstStyle/>
        <a:p>
          <a:endParaRPr kumimoji="1" lang="ja-JP" altLang="en-US"/>
        </a:p>
      </dgm:t>
    </dgm:pt>
    <dgm:pt modelId="{93E11774-0C0C-46D6-86DF-5F509B023E99}">
      <dgm:prSet phldrT="[テキスト]"/>
      <dgm:spPr>
        <a:solidFill>
          <a:srgbClr val="619DF5"/>
        </a:solidFill>
        <a:ln>
          <a:noFill/>
        </a:ln>
      </dgm:spPr>
      <dgm:t>
        <a:bodyPr/>
        <a:lstStyle/>
        <a:p>
          <a:r>
            <a:rPr kumimoji="1" lang="en-US" altLang="ja-JP" dirty="0" smtClean="0"/>
            <a:t>STEP3</a:t>
          </a:r>
          <a:endParaRPr kumimoji="1" lang="ja-JP" altLang="en-US" dirty="0"/>
        </a:p>
      </dgm:t>
    </dgm:pt>
    <dgm:pt modelId="{C4B80D26-DD5A-4FA2-8D4E-2FF875CC9C10}" type="parTrans" cxnId="{5AC5C362-620F-403E-8618-8C7063E0DB5E}">
      <dgm:prSet/>
      <dgm:spPr/>
      <dgm:t>
        <a:bodyPr/>
        <a:lstStyle/>
        <a:p>
          <a:endParaRPr kumimoji="1" lang="ja-JP" altLang="en-US"/>
        </a:p>
      </dgm:t>
    </dgm:pt>
    <dgm:pt modelId="{5DD54DCA-A487-41DB-85A6-CB06643E1AB2}" type="sibTrans" cxnId="{5AC5C362-620F-403E-8618-8C7063E0DB5E}">
      <dgm:prSet/>
      <dgm:spPr/>
      <dgm:t>
        <a:bodyPr/>
        <a:lstStyle/>
        <a:p>
          <a:endParaRPr kumimoji="1" lang="ja-JP" altLang="en-US"/>
        </a:p>
      </dgm:t>
    </dgm:pt>
    <dgm:pt modelId="{165EC281-1C12-4FF1-9645-A6B4849D3E98}">
      <dgm:prSet phldrT="[テキスト]" custT="1"/>
      <dgm:spPr>
        <a:ln>
          <a:solidFill>
            <a:srgbClr val="3682F2"/>
          </a:solidFill>
        </a:ln>
      </dgm:spPr>
      <dgm:t>
        <a:bodyPr/>
        <a:lstStyle/>
        <a:p>
          <a:r>
            <a:rPr kumimoji="1" lang="en-US" altLang="ja-JP" sz="2000" dirty="0" smtClean="0"/>
            <a:t>Local search around the global best solution</a:t>
          </a:r>
          <a:endParaRPr kumimoji="1" lang="ja-JP" altLang="en-US" sz="2000" dirty="0"/>
        </a:p>
      </dgm:t>
    </dgm:pt>
    <dgm:pt modelId="{31334C6F-5256-4209-AC28-B4F9555EF850}" type="parTrans" cxnId="{9CB49690-5FE1-4630-9E31-E6D54597EFF3}">
      <dgm:prSet/>
      <dgm:spPr/>
      <dgm:t>
        <a:bodyPr/>
        <a:lstStyle/>
        <a:p>
          <a:endParaRPr kumimoji="1" lang="ja-JP" altLang="en-US"/>
        </a:p>
      </dgm:t>
    </dgm:pt>
    <dgm:pt modelId="{46DE66F8-246A-4E59-96C4-3DE6E80B1690}" type="sibTrans" cxnId="{9CB49690-5FE1-4630-9E31-E6D54597EFF3}">
      <dgm:prSet/>
      <dgm:spPr/>
      <dgm:t>
        <a:bodyPr/>
        <a:lstStyle/>
        <a:p>
          <a:endParaRPr kumimoji="1" lang="ja-JP" altLang="en-US"/>
        </a:p>
      </dgm:t>
    </dgm:pt>
    <dgm:pt modelId="{8E5C1901-C769-426F-832F-9936144BCB2F}">
      <dgm:prSet/>
      <dgm:spPr>
        <a:solidFill>
          <a:srgbClr val="76AAF6"/>
        </a:solidFill>
        <a:ln>
          <a:noFill/>
        </a:ln>
      </dgm:spPr>
      <dgm:t>
        <a:bodyPr/>
        <a:lstStyle/>
        <a:p>
          <a:r>
            <a:rPr kumimoji="1" lang="en-US" altLang="ja-JP" dirty="0" smtClean="0"/>
            <a:t>STEP4</a:t>
          </a:r>
          <a:endParaRPr kumimoji="1" lang="ja-JP" altLang="en-US" dirty="0"/>
        </a:p>
      </dgm:t>
    </dgm:pt>
    <dgm:pt modelId="{6B600F45-3597-4B3E-A0EE-6E5814F3A4D4}" type="parTrans" cxnId="{E8A84D83-C6CA-4C5B-ADC6-2F5F21F9189F}">
      <dgm:prSet/>
      <dgm:spPr/>
      <dgm:t>
        <a:bodyPr/>
        <a:lstStyle/>
        <a:p>
          <a:endParaRPr kumimoji="1" lang="ja-JP" altLang="en-US"/>
        </a:p>
      </dgm:t>
    </dgm:pt>
    <dgm:pt modelId="{F41B1919-A887-4958-AD3A-93B36F508E36}" type="sibTrans" cxnId="{E8A84D83-C6CA-4C5B-ADC6-2F5F21F9189F}">
      <dgm:prSet/>
      <dgm:spPr/>
      <dgm:t>
        <a:bodyPr/>
        <a:lstStyle/>
        <a:p>
          <a:endParaRPr kumimoji="1" lang="ja-JP" altLang="en-US"/>
        </a:p>
      </dgm:t>
    </dgm:pt>
    <dgm:pt modelId="{2C67F7AA-5DD8-42F2-984B-D0C886698171}">
      <dgm:prSet custT="1"/>
      <dgm:spPr>
        <a:ln>
          <a:solidFill>
            <a:srgbClr val="3682F2"/>
          </a:solidFill>
        </a:ln>
      </dgm:spPr>
      <dgm:t>
        <a:bodyPr/>
        <a:lstStyle/>
        <a:p>
          <a:r>
            <a:rPr kumimoji="1" lang="en-US" altLang="ja-JP" sz="2000" dirty="0" smtClean="0"/>
            <a:t>Random search in the search space</a:t>
          </a:r>
          <a:endParaRPr kumimoji="1" lang="ja-JP" altLang="en-US" sz="2000" dirty="0"/>
        </a:p>
      </dgm:t>
    </dgm:pt>
    <dgm:pt modelId="{94894E84-D655-4910-B536-5D369B51EF2F}" type="parTrans" cxnId="{1FEB478B-3ED5-47AB-A4D8-8416E5DFFD8D}">
      <dgm:prSet/>
      <dgm:spPr/>
      <dgm:t>
        <a:bodyPr/>
        <a:lstStyle/>
        <a:p>
          <a:endParaRPr kumimoji="1" lang="ja-JP" altLang="en-US"/>
        </a:p>
      </dgm:t>
    </dgm:pt>
    <dgm:pt modelId="{DF6712E1-0C49-4028-A5F8-996AA4C10C88}" type="sibTrans" cxnId="{1FEB478B-3ED5-47AB-A4D8-8416E5DFFD8D}">
      <dgm:prSet/>
      <dgm:spPr/>
      <dgm:t>
        <a:bodyPr/>
        <a:lstStyle/>
        <a:p>
          <a:endParaRPr kumimoji="1" lang="ja-JP" altLang="en-US"/>
        </a:p>
      </dgm:t>
    </dgm:pt>
    <dgm:pt modelId="{D123BE17-3F08-4BB0-ABC4-80D3065A4CCE}">
      <dgm:prSet/>
      <dgm:spPr>
        <a:solidFill>
          <a:srgbClr val="85B3F7"/>
        </a:solidFill>
        <a:ln>
          <a:noFill/>
        </a:ln>
      </dgm:spPr>
      <dgm:t>
        <a:bodyPr/>
        <a:lstStyle/>
        <a:p>
          <a:r>
            <a:rPr kumimoji="1" lang="en-US" altLang="ja-JP" dirty="0" smtClean="0"/>
            <a:t>STEP5</a:t>
          </a:r>
          <a:endParaRPr kumimoji="1" lang="ja-JP" altLang="en-US" dirty="0"/>
        </a:p>
      </dgm:t>
    </dgm:pt>
    <dgm:pt modelId="{28213266-33F9-4C26-B414-8AEB9C135F4C}" type="parTrans" cxnId="{FA2BC367-89D1-4642-AEB8-7BE1FAE5CE97}">
      <dgm:prSet/>
      <dgm:spPr/>
      <dgm:t>
        <a:bodyPr/>
        <a:lstStyle/>
        <a:p>
          <a:endParaRPr kumimoji="1" lang="ja-JP" altLang="en-US"/>
        </a:p>
      </dgm:t>
    </dgm:pt>
    <dgm:pt modelId="{43D36A7F-064C-4D48-84B0-EED6247AF832}" type="sibTrans" cxnId="{FA2BC367-89D1-4642-AEB8-7BE1FAE5CE97}">
      <dgm:prSet/>
      <dgm:spPr/>
      <dgm:t>
        <a:bodyPr/>
        <a:lstStyle/>
        <a:p>
          <a:endParaRPr kumimoji="1" lang="ja-JP" altLang="en-US"/>
        </a:p>
      </dgm:t>
    </dgm:pt>
    <dgm:pt modelId="{3CE1FE4B-DEE6-46B9-82DC-88FD5953D84D}">
      <dgm:prSet custT="1"/>
      <dgm:spPr>
        <a:ln>
          <a:solidFill>
            <a:srgbClr val="3682F2"/>
          </a:solidFill>
        </a:ln>
      </dgm:spPr>
      <dgm:t>
        <a:bodyPr/>
        <a:lstStyle/>
        <a:p>
          <a:r>
            <a:rPr kumimoji="1" lang="en-US" altLang="ja-JP" sz="2000" dirty="0" smtClean="0"/>
            <a:t>Evaluate and update solutions</a:t>
          </a:r>
          <a:endParaRPr kumimoji="1" lang="ja-JP" altLang="en-US" sz="2000" dirty="0"/>
        </a:p>
      </dgm:t>
    </dgm:pt>
    <dgm:pt modelId="{DA188B25-ABE0-4429-A1F0-18D03F4D2C80}" type="parTrans" cxnId="{3CA9DC4C-9CBE-4A83-8A87-D0C99C18746B}">
      <dgm:prSet/>
      <dgm:spPr/>
      <dgm:t>
        <a:bodyPr/>
        <a:lstStyle/>
        <a:p>
          <a:endParaRPr kumimoji="1" lang="ja-JP" altLang="en-US"/>
        </a:p>
      </dgm:t>
    </dgm:pt>
    <dgm:pt modelId="{AEE9A6A6-77E9-4982-89FD-C0AFC3DA4FB5}" type="sibTrans" cxnId="{3CA9DC4C-9CBE-4A83-8A87-D0C99C18746B}">
      <dgm:prSet/>
      <dgm:spPr/>
      <dgm:t>
        <a:bodyPr/>
        <a:lstStyle/>
        <a:p>
          <a:endParaRPr kumimoji="1" lang="ja-JP" altLang="en-US"/>
        </a:p>
      </dgm:t>
    </dgm:pt>
    <dgm:pt modelId="{53093208-B1AE-4239-A4D9-9262C5BE5265}">
      <dgm:prSet/>
      <dgm:spPr>
        <a:solidFill>
          <a:srgbClr val="96BEF8"/>
        </a:solidFill>
        <a:ln>
          <a:noFill/>
        </a:ln>
      </dgm:spPr>
      <dgm:t>
        <a:bodyPr/>
        <a:lstStyle/>
        <a:p>
          <a:r>
            <a:rPr kumimoji="1" lang="en-US" altLang="ja-JP" dirty="0" smtClean="0"/>
            <a:t>STEP6</a:t>
          </a:r>
          <a:endParaRPr kumimoji="1" lang="ja-JP" altLang="en-US" dirty="0"/>
        </a:p>
      </dgm:t>
    </dgm:pt>
    <dgm:pt modelId="{1B3C2E23-71AC-4A58-A0E3-D2E29272C6E7}" type="parTrans" cxnId="{57FEE779-0220-48BD-9933-15E589A68CB4}">
      <dgm:prSet/>
      <dgm:spPr/>
      <dgm:t>
        <a:bodyPr/>
        <a:lstStyle/>
        <a:p>
          <a:endParaRPr kumimoji="1" lang="ja-JP" altLang="en-US"/>
        </a:p>
      </dgm:t>
    </dgm:pt>
    <dgm:pt modelId="{162BA339-5EC2-4A73-A4C8-05D4BEBACEE9}" type="sibTrans" cxnId="{57FEE779-0220-48BD-9933-15E589A68CB4}">
      <dgm:prSet/>
      <dgm:spPr/>
      <dgm:t>
        <a:bodyPr/>
        <a:lstStyle/>
        <a:p>
          <a:endParaRPr kumimoji="1" lang="ja-JP" altLang="en-US"/>
        </a:p>
      </dgm:t>
    </dgm:pt>
    <dgm:pt modelId="{CCA9EFBF-F302-47A5-9BD5-29403B01C0E9}">
      <dgm:prSet custT="1"/>
      <dgm:spPr>
        <a:ln>
          <a:solidFill>
            <a:srgbClr val="3682F2"/>
          </a:solidFill>
        </a:ln>
      </dgm:spPr>
      <dgm:t>
        <a:bodyPr/>
        <a:lstStyle/>
        <a:p>
          <a:r>
            <a:rPr kumimoji="1" lang="en-US" altLang="ja-JP" sz="2000" dirty="0" smtClean="0"/>
            <a:t>Return to STEP2</a:t>
          </a:r>
          <a:endParaRPr kumimoji="1" lang="ja-JP" altLang="en-US" sz="2000" dirty="0"/>
        </a:p>
      </dgm:t>
    </dgm:pt>
    <dgm:pt modelId="{ACB246D2-6C62-4D14-907B-F19AA48757FE}" type="parTrans" cxnId="{FC9CF4C2-B760-4E46-99B2-F61AAC6DEEA0}">
      <dgm:prSet/>
      <dgm:spPr/>
      <dgm:t>
        <a:bodyPr/>
        <a:lstStyle/>
        <a:p>
          <a:endParaRPr kumimoji="1" lang="ja-JP" altLang="en-US"/>
        </a:p>
      </dgm:t>
    </dgm:pt>
    <dgm:pt modelId="{B3950273-F90A-41D3-A98E-C9940DCA6545}" type="sibTrans" cxnId="{FC9CF4C2-B760-4E46-99B2-F61AAC6DEEA0}">
      <dgm:prSet/>
      <dgm:spPr/>
      <dgm:t>
        <a:bodyPr/>
        <a:lstStyle/>
        <a:p>
          <a:endParaRPr kumimoji="1" lang="ja-JP" altLang="en-US"/>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B32774C4-1E70-42FD-BE18-ED2DE3223FB4}" type="pres">
      <dgm:prSet presAssocID="{32A8A768-0266-435B-B909-7B4D94D27AAC}" presName="composite" presStyleCnt="0"/>
      <dgm:spPr/>
    </dgm:pt>
    <dgm:pt modelId="{857608A4-7103-4BD4-884F-A75713839C2B}" type="pres">
      <dgm:prSet presAssocID="{32A8A768-0266-435B-B909-7B4D94D27AAC}" presName="parentText" presStyleLbl="alignNode1" presStyleIdx="0" presStyleCnt="6">
        <dgm:presLayoutVars>
          <dgm:chMax val="1"/>
          <dgm:bulletEnabled val="1"/>
        </dgm:presLayoutVars>
      </dgm:prSet>
      <dgm:spPr/>
      <dgm:t>
        <a:bodyPr/>
        <a:lstStyle/>
        <a:p>
          <a:endParaRPr kumimoji="1" lang="ja-JP" altLang="en-US"/>
        </a:p>
      </dgm:t>
    </dgm:pt>
    <dgm:pt modelId="{D3DF42DD-E87B-46B2-A7B9-374E4761A8BA}" type="pres">
      <dgm:prSet presAssocID="{32A8A768-0266-435B-B909-7B4D94D27AAC}" presName="descendantText" presStyleLbl="alignAcc1" presStyleIdx="0" presStyleCnt="6">
        <dgm:presLayoutVars>
          <dgm:bulletEnabled val="1"/>
        </dgm:presLayoutVars>
      </dgm:prSet>
      <dgm:spPr/>
      <dgm:t>
        <a:bodyPr/>
        <a:lstStyle/>
        <a:p>
          <a:endParaRPr kumimoji="1" lang="ja-JP" altLang="en-US"/>
        </a:p>
      </dgm:t>
    </dgm:pt>
    <dgm:pt modelId="{8EE8C96A-021D-461C-8314-08D0439E3EA5}" type="pres">
      <dgm:prSet presAssocID="{2BE0A6A0-5C2A-45C4-A012-F700C6243560}" presName="sp" presStyleCnt="0"/>
      <dgm:spPr/>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1"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1"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2"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2"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3"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3"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4"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4"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5"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2EA4F861-C588-425D-B8C9-A6FDEE6D0063}" srcId="{D80D0CB9-6B7D-4FAA-A95E-033202AEF02E}" destId="{32A8A768-0266-435B-B909-7B4D94D27AAC}" srcOrd="0" destOrd="0" parTransId="{80E461D7-FA3B-4B4D-8275-883F38039585}" sibTransId="{2BE0A6A0-5C2A-45C4-A012-F700C6243560}"/>
    <dgm:cxn modelId="{E8A84D83-C6CA-4C5B-ADC6-2F5F21F9189F}" srcId="{D80D0CB9-6B7D-4FAA-A95E-033202AEF02E}" destId="{8E5C1901-C769-426F-832F-9936144BCB2F}" srcOrd="3"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1"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2" destOrd="0" parTransId="{C4B80D26-DD5A-4FA2-8D4E-2FF875CC9C10}" sibTransId="{5DD54DCA-A487-41DB-85A6-CB06643E1AB2}"/>
    <dgm:cxn modelId="{57FEE779-0220-48BD-9933-15E589A68CB4}" srcId="{D80D0CB9-6B7D-4FAA-A95E-033202AEF02E}" destId="{53093208-B1AE-4239-A4D9-9262C5BE5265}" srcOrd="5"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D96246BE-5739-4442-8A0A-FAAB2D6821A6}" type="presOf" srcId="{32A8A768-0266-435B-B909-7B4D94D27AAC}" destId="{857608A4-7103-4BD4-884F-A75713839C2B}" srcOrd="0" destOrd="0" presId="urn:microsoft.com/office/officeart/2005/8/layout/chevron2"/>
    <dgm:cxn modelId="{FA2BC367-89D1-4642-AEB8-7BE1FAE5CE97}" srcId="{D80D0CB9-6B7D-4FAA-A95E-033202AEF02E}" destId="{D123BE17-3F08-4BB0-ABC4-80D3065A4CCE}" srcOrd="4"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F24EF451-BBA2-44B1-9F39-739449BF31FF}" type="presOf" srcId="{381CCADA-1B01-4E0C-B1B0-B368CF3AEB93}" destId="{D3DF42DD-E87B-46B2-A7B9-374E4761A8BA}" srcOrd="0" destOrd="0" presId="urn:microsoft.com/office/officeart/2005/8/layout/chevron2"/>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DED7F6FC-428C-4458-B23B-36FF488BC151}" srcId="{32A8A768-0266-435B-B909-7B4D94D27AAC}" destId="{381CCADA-1B01-4E0C-B1B0-B368CF3AEB93}" srcOrd="0" destOrd="0" parTransId="{52F2D07D-6039-460A-8E9C-88F6BB7409F8}" sibTransId="{658EDB31-F943-4D67-8407-2BB427F936EC}"/>
    <dgm:cxn modelId="{312281F4-EC19-4BAB-B279-C57814D8507F}" type="presParOf" srcId="{42EE0DF0-8E20-4B4A-822A-B5AE966C8156}" destId="{B32774C4-1E70-42FD-BE18-ED2DE3223FB4}" srcOrd="0" destOrd="0" presId="urn:microsoft.com/office/officeart/2005/8/layout/chevron2"/>
    <dgm:cxn modelId="{10FF089F-EABD-4F05-A46E-9BE467C225A8}" type="presParOf" srcId="{B32774C4-1E70-42FD-BE18-ED2DE3223FB4}" destId="{857608A4-7103-4BD4-884F-A75713839C2B}" srcOrd="0" destOrd="0" presId="urn:microsoft.com/office/officeart/2005/8/layout/chevron2"/>
    <dgm:cxn modelId="{D8FF4A3A-D2E2-49FF-9151-4AC4FE4D008E}" type="presParOf" srcId="{B32774C4-1E70-42FD-BE18-ED2DE3223FB4}" destId="{D3DF42DD-E87B-46B2-A7B9-374E4761A8BA}" srcOrd="1" destOrd="0" presId="urn:microsoft.com/office/officeart/2005/8/layout/chevron2"/>
    <dgm:cxn modelId="{0AAAA261-BF2B-4051-8F37-D0B558AFE184}" type="presParOf" srcId="{42EE0DF0-8E20-4B4A-822A-B5AE966C8156}" destId="{8EE8C96A-021D-461C-8314-08D0439E3EA5}" srcOrd="1" destOrd="0" presId="urn:microsoft.com/office/officeart/2005/8/layout/chevron2"/>
    <dgm:cxn modelId="{1132F8A2-1BF6-421C-901E-50719011550E}" type="presParOf" srcId="{42EE0DF0-8E20-4B4A-822A-B5AE966C8156}" destId="{966D1367-0EB6-42CC-B53B-69B552ACA058}" srcOrd="2"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3" destOrd="0" presId="urn:microsoft.com/office/officeart/2005/8/layout/chevron2"/>
    <dgm:cxn modelId="{782AAFCB-F38E-4778-A0C6-CE838C730AB2}" type="presParOf" srcId="{42EE0DF0-8E20-4B4A-822A-B5AE966C8156}" destId="{43001783-670E-44E7-98F4-2E26F7BE9B4C}" srcOrd="4"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5" destOrd="0" presId="urn:microsoft.com/office/officeart/2005/8/layout/chevron2"/>
    <dgm:cxn modelId="{850F9073-6BCB-4447-8321-64BC74EED2DD}" type="presParOf" srcId="{42EE0DF0-8E20-4B4A-822A-B5AE966C8156}" destId="{52814B2C-17B1-467C-B4F0-E49ABFF123A0}" srcOrd="6"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7" destOrd="0" presId="urn:microsoft.com/office/officeart/2005/8/layout/chevron2"/>
    <dgm:cxn modelId="{BBFAB17D-2786-48AC-BED2-EBFA6262AE56}" type="presParOf" srcId="{42EE0DF0-8E20-4B4A-822A-B5AE966C8156}" destId="{FCBE4D70-0C3B-40E4-95BE-F57248128237}" srcOrd="8"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9" destOrd="0" presId="urn:microsoft.com/office/officeart/2005/8/layout/chevron2"/>
    <dgm:cxn modelId="{9266C86C-FCC1-456B-A7AC-3392BF174AFE}" type="presParOf" srcId="{42EE0DF0-8E20-4B4A-822A-B5AE966C8156}" destId="{20B20950-F1F2-4468-B330-D4F133F06633}" srcOrd="10"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32A8A768-0266-435B-B909-7B4D94D27AAC}">
      <dgm:prSet phldrT="[テキスト]"/>
      <dgm:spPr>
        <a:solidFill>
          <a:srgbClr val="3682F2"/>
        </a:solidFill>
        <a:ln>
          <a:noFill/>
        </a:ln>
      </dgm:spPr>
      <dgm:t>
        <a:bodyPr/>
        <a:lstStyle/>
        <a:p>
          <a:r>
            <a:rPr kumimoji="1" lang="en-US" altLang="ja-JP" dirty="0" smtClean="0"/>
            <a:t>STEP1</a:t>
          </a:r>
          <a:endParaRPr kumimoji="1" lang="ja-JP" altLang="en-US" dirty="0"/>
        </a:p>
      </dgm:t>
    </dgm:pt>
    <dgm:pt modelId="{80E461D7-FA3B-4B4D-8275-883F38039585}" type="parTrans" cxnId="{2EA4F861-C588-425D-B8C9-A6FDEE6D0063}">
      <dgm:prSet/>
      <dgm:spPr/>
      <dgm:t>
        <a:bodyPr/>
        <a:lstStyle/>
        <a:p>
          <a:endParaRPr kumimoji="1" lang="ja-JP" altLang="en-US"/>
        </a:p>
      </dgm:t>
    </dgm:pt>
    <dgm:pt modelId="{2BE0A6A0-5C2A-45C4-A012-F700C6243560}" type="sibTrans" cxnId="{2EA4F861-C588-425D-B8C9-A6FDEE6D0063}">
      <dgm:prSet/>
      <dgm:spPr/>
      <dgm:t>
        <a:bodyPr/>
        <a:lstStyle/>
        <a:p>
          <a:endParaRPr kumimoji="1" lang="ja-JP" altLang="en-US"/>
        </a:p>
      </dgm:t>
    </dgm:pt>
    <dgm:pt modelId="{381CCADA-1B01-4E0C-B1B0-B368CF3AEB93}">
      <dgm:prSet phldrT="[テキスト]" custT="1"/>
      <dgm:spPr>
        <a:ln>
          <a:solidFill>
            <a:srgbClr val="3682F2"/>
          </a:solidFill>
        </a:ln>
      </dgm:spPr>
      <dgm:t>
        <a:bodyPr/>
        <a:lstStyle/>
        <a:p>
          <a:r>
            <a:rPr kumimoji="1" lang="en-US" altLang="ja-JP" sz="2000" dirty="0" smtClean="0"/>
            <a:t>Initialize population and parameters</a:t>
          </a:r>
          <a:endParaRPr kumimoji="1" lang="ja-JP" altLang="en-US" sz="2000" dirty="0"/>
        </a:p>
      </dgm:t>
    </dgm:pt>
    <dgm:pt modelId="{52F2D07D-6039-460A-8E9C-88F6BB7409F8}" type="parTrans" cxnId="{DED7F6FC-428C-4458-B23B-36FF488BC151}">
      <dgm:prSet/>
      <dgm:spPr/>
      <dgm:t>
        <a:bodyPr/>
        <a:lstStyle/>
        <a:p>
          <a:endParaRPr kumimoji="1" lang="ja-JP" altLang="en-US"/>
        </a:p>
      </dgm:t>
    </dgm:pt>
    <dgm:pt modelId="{658EDB31-F943-4D67-8407-2BB427F936EC}" type="sibTrans" cxnId="{DED7F6FC-428C-4458-B23B-36FF488BC151}">
      <dgm:prSet/>
      <dgm:spPr/>
      <dgm:t>
        <a:bodyPr/>
        <a:lstStyle/>
        <a:p>
          <a:endParaRPr kumimoji="1" lang="ja-JP" altLang="en-US"/>
        </a:p>
      </dgm:t>
    </dgm:pt>
    <dgm:pt modelId="{6C29746D-249B-46D3-B2B3-F2E765075B16}">
      <dgm:prSet phldrT="[テキスト]"/>
      <dgm:spPr>
        <a:solidFill>
          <a:schemeClr val="accent6"/>
        </a:solidFill>
        <a:ln>
          <a:noFill/>
        </a:ln>
      </dgm:spPr>
      <dgm:t>
        <a:bodyPr/>
        <a:lstStyle/>
        <a:p>
          <a:r>
            <a:rPr kumimoji="1" lang="en-US" altLang="ja-JP" dirty="0" smtClean="0"/>
            <a:t>STEP2</a:t>
          </a:r>
          <a:endParaRPr kumimoji="1" lang="ja-JP" altLang="en-US" dirty="0"/>
        </a:p>
      </dgm:t>
    </dgm:pt>
    <dgm:pt modelId="{1153CFCB-5C66-48B8-882F-68186188D85A}" type="parTrans" cxnId="{D044872F-C1C7-43EC-B4C6-405E47AFFA27}">
      <dgm:prSet/>
      <dgm:spPr/>
      <dgm:t>
        <a:bodyPr/>
        <a:lstStyle/>
        <a:p>
          <a:endParaRPr kumimoji="1" lang="ja-JP" altLang="en-US"/>
        </a:p>
      </dgm:t>
    </dgm:pt>
    <dgm:pt modelId="{7D929A28-D46E-4731-81C6-B8861CC7686C}" type="sibTrans" cxnId="{D044872F-C1C7-43EC-B4C6-405E47AFFA27}">
      <dgm:prSet/>
      <dgm:spPr/>
      <dgm:t>
        <a:bodyPr/>
        <a:lstStyle/>
        <a:p>
          <a:endParaRPr kumimoji="1" lang="ja-JP" altLang="en-US"/>
        </a:p>
      </dgm:t>
    </dgm:pt>
    <dgm:pt modelId="{082F5E67-A7DC-4652-ADFB-CC0F3F922482}">
      <dgm:prSet phldrT="[テキスト]" custT="1"/>
      <dgm:spPr>
        <a:ln>
          <a:solidFill>
            <a:schemeClr val="accent6"/>
          </a:solidFill>
        </a:ln>
      </dgm:spPr>
      <dgm:t>
        <a:bodyPr/>
        <a:lstStyle/>
        <a:p>
          <a:r>
            <a:rPr kumimoji="1" lang="en-US" altLang="ja-JP" sz="2000" dirty="0" smtClean="0"/>
            <a:t>Generate solution candidates toward sparse area</a:t>
          </a:r>
          <a:endParaRPr kumimoji="1" lang="ja-JP" altLang="en-US" sz="2000" dirty="0"/>
        </a:p>
      </dgm:t>
    </dgm:pt>
    <dgm:pt modelId="{F14C6881-633A-4A64-B954-C1348AB17D37}" type="parTrans" cxnId="{A219909A-32FE-4E9E-831D-A1249DA519E8}">
      <dgm:prSet/>
      <dgm:spPr/>
      <dgm:t>
        <a:bodyPr/>
        <a:lstStyle/>
        <a:p>
          <a:endParaRPr kumimoji="1" lang="ja-JP" altLang="en-US"/>
        </a:p>
      </dgm:t>
    </dgm:pt>
    <dgm:pt modelId="{FEE33318-CC6E-498F-A9CF-3E6E4CF98DE6}" type="sibTrans" cxnId="{A219909A-32FE-4E9E-831D-A1249DA519E8}">
      <dgm:prSet/>
      <dgm:spPr/>
      <dgm:t>
        <a:bodyPr/>
        <a:lstStyle/>
        <a:p>
          <a:endParaRPr kumimoji="1" lang="ja-JP" altLang="en-US"/>
        </a:p>
      </dgm:t>
    </dgm:pt>
    <dgm:pt modelId="{93E11774-0C0C-46D6-86DF-5F509B023E99}">
      <dgm:prSet phldrT="[テキスト]"/>
      <dgm:spPr>
        <a:solidFill>
          <a:schemeClr val="accent6"/>
        </a:solidFill>
        <a:ln>
          <a:noFill/>
        </a:ln>
      </dgm:spPr>
      <dgm:t>
        <a:bodyPr/>
        <a:lstStyle/>
        <a:p>
          <a:r>
            <a:rPr kumimoji="1" lang="en-US" altLang="ja-JP" dirty="0" smtClean="0"/>
            <a:t>STEP3</a:t>
          </a:r>
          <a:endParaRPr kumimoji="1" lang="ja-JP" altLang="en-US" dirty="0"/>
        </a:p>
      </dgm:t>
    </dgm:pt>
    <dgm:pt modelId="{C4B80D26-DD5A-4FA2-8D4E-2FF875CC9C10}" type="parTrans" cxnId="{5AC5C362-620F-403E-8618-8C7063E0DB5E}">
      <dgm:prSet/>
      <dgm:spPr/>
      <dgm:t>
        <a:bodyPr/>
        <a:lstStyle/>
        <a:p>
          <a:endParaRPr kumimoji="1" lang="ja-JP" altLang="en-US"/>
        </a:p>
      </dgm:t>
    </dgm:pt>
    <dgm:pt modelId="{5DD54DCA-A487-41DB-85A6-CB06643E1AB2}" type="sibTrans" cxnId="{5AC5C362-620F-403E-8618-8C7063E0DB5E}">
      <dgm:prSet/>
      <dgm:spPr/>
      <dgm:t>
        <a:bodyPr/>
        <a:lstStyle/>
        <a:p>
          <a:endParaRPr kumimoji="1" lang="ja-JP" altLang="en-US"/>
        </a:p>
      </dgm:t>
    </dgm:pt>
    <dgm:pt modelId="{165EC281-1C12-4FF1-9645-A6B4849D3E98}">
      <dgm:prSet phldrT="[テキスト]" custT="1"/>
      <dgm:spPr>
        <a:ln>
          <a:solidFill>
            <a:schemeClr val="accent6"/>
          </a:solidFill>
        </a:ln>
      </dgm:spPr>
      <dgm:t>
        <a:bodyPr/>
        <a:lstStyle/>
        <a:p>
          <a:r>
            <a:rPr kumimoji="1" lang="en-US" altLang="ja-JP" sz="2000" dirty="0" smtClean="0"/>
            <a:t>Local search around </a:t>
          </a:r>
          <a:r>
            <a:rPr kumimoji="1" lang="en-US" altLang="ja-JP" sz="2000" b="1" dirty="0" smtClean="0">
              <a:solidFill>
                <a:schemeClr val="accent6"/>
              </a:solidFill>
            </a:rPr>
            <a:t>the personal best solution</a:t>
          </a:r>
          <a:endParaRPr kumimoji="1" lang="ja-JP" altLang="en-US" sz="2000" b="1" dirty="0">
            <a:solidFill>
              <a:schemeClr val="accent6"/>
            </a:solidFill>
          </a:endParaRPr>
        </a:p>
      </dgm:t>
    </dgm:pt>
    <dgm:pt modelId="{31334C6F-5256-4209-AC28-B4F9555EF850}" type="parTrans" cxnId="{9CB49690-5FE1-4630-9E31-E6D54597EFF3}">
      <dgm:prSet/>
      <dgm:spPr/>
      <dgm:t>
        <a:bodyPr/>
        <a:lstStyle/>
        <a:p>
          <a:endParaRPr kumimoji="1" lang="ja-JP" altLang="en-US"/>
        </a:p>
      </dgm:t>
    </dgm:pt>
    <dgm:pt modelId="{46DE66F8-246A-4E59-96C4-3DE6E80B1690}" type="sibTrans" cxnId="{9CB49690-5FE1-4630-9E31-E6D54597EFF3}">
      <dgm:prSet/>
      <dgm:spPr/>
      <dgm:t>
        <a:bodyPr/>
        <a:lstStyle/>
        <a:p>
          <a:endParaRPr kumimoji="1" lang="ja-JP" altLang="en-US"/>
        </a:p>
      </dgm:t>
    </dgm:pt>
    <dgm:pt modelId="{8E5C1901-C769-426F-832F-9936144BCB2F}">
      <dgm:prSet/>
      <dgm:spPr>
        <a:solidFill>
          <a:srgbClr val="76AAF6"/>
        </a:solidFill>
        <a:ln>
          <a:noFill/>
        </a:ln>
      </dgm:spPr>
      <dgm:t>
        <a:bodyPr/>
        <a:lstStyle/>
        <a:p>
          <a:r>
            <a:rPr kumimoji="1" lang="en-US" altLang="ja-JP" dirty="0" smtClean="0"/>
            <a:t>STEP4</a:t>
          </a:r>
          <a:endParaRPr kumimoji="1" lang="ja-JP" altLang="en-US" dirty="0"/>
        </a:p>
      </dgm:t>
    </dgm:pt>
    <dgm:pt modelId="{6B600F45-3597-4B3E-A0EE-6E5814F3A4D4}" type="parTrans" cxnId="{E8A84D83-C6CA-4C5B-ADC6-2F5F21F9189F}">
      <dgm:prSet/>
      <dgm:spPr/>
      <dgm:t>
        <a:bodyPr/>
        <a:lstStyle/>
        <a:p>
          <a:endParaRPr kumimoji="1" lang="ja-JP" altLang="en-US"/>
        </a:p>
      </dgm:t>
    </dgm:pt>
    <dgm:pt modelId="{F41B1919-A887-4958-AD3A-93B36F508E36}" type="sibTrans" cxnId="{E8A84D83-C6CA-4C5B-ADC6-2F5F21F9189F}">
      <dgm:prSet/>
      <dgm:spPr/>
      <dgm:t>
        <a:bodyPr/>
        <a:lstStyle/>
        <a:p>
          <a:endParaRPr kumimoji="1" lang="ja-JP" altLang="en-US"/>
        </a:p>
      </dgm:t>
    </dgm:pt>
    <dgm:pt modelId="{2C67F7AA-5DD8-42F2-984B-D0C886698171}">
      <dgm:prSet custT="1"/>
      <dgm:spPr>
        <a:ln>
          <a:solidFill>
            <a:srgbClr val="3682F2"/>
          </a:solidFill>
        </a:ln>
      </dgm:spPr>
      <dgm:t>
        <a:bodyPr/>
        <a:lstStyle/>
        <a:p>
          <a:r>
            <a:rPr kumimoji="1" lang="en-US" altLang="ja-JP" sz="2000" dirty="0" smtClean="0"/>
            <a:t>Random search in the search space</a:t>
          </a:r>
          <a:endParaRPr kumimoji="1" lang="ja-JP" altLang="en-US" sz="2000" dirty="0"/>
        </a:p>
      </dgm:t>
    </dgm:pt>
    <dgm:pt modelId="{94894E84-D655-4910-B536-5D369B51EF2F}" type="parTrans" cxnId="{1FEB478B-3ED5-47AB-A4D8-8416E5DFFD8D}">
      <dgm:prSet/>
      <dgm:spPr/>
      <dgm:t>
        <a:bodyPr/>
        <a:lstStyle/>
        <a:p>
          <a:endParaRPr kumimoji="1" lang="ja-JP" altLang="en-US"/>
        </a:p>
      </dgm:t>
    </dgm:pt>
    <dgm:pt modelId="{DF6712E1-0C49-4028-A5F8-996AA4C10C88}" type="sibTrans" cxnId="{1FEB478B-3ED5-47AB-A4D8-8416E5DFFD8D}">
      <dgm:prSet/>
      <dgm:spPr/>
      <dgm:t>
        <a:bodyPr/>
        <a:lstStyle/>
        <a:p>
          <a:endParaRPr kumimoji="1" lang="ja-JP" altLang="en-US"/>
        </a:p>
      </dgm:t>
    </dgm:pt>
    <dgm:pt modelId="{D123BE17-3F08-4BB0-ABC4-80D3065A4CCE}">
      <dgm:prSet/>
      <dgm:spPr>
        <a:solidFill>
          <a:srgbClr val="85B3F7"/>
        </a:solidFill>
        <a:ln>
          <a:noFill/>
        </a:ln>
      </dgm:spPr>
      <dgm:t>
        <a:bodyPr/>
        <a:lstStyle/>
        <a:p>
          <a:r>
            <a:rPr kumimoji="1" lang="en-US" altLang="ja-JP" dirty="0" smtClean="0"/>
            <a:t>STEP5</a:t>
          </a:r>
          <a:endParaRPr kumimoji="1" lang="ja-JP" altLang="en-US" dirty="0"/>
        </a:p>
      </dgm:t>
    </dgm:pt>
    <dgm:pt modelId="{28213266-33F9-4C26-B414-8AEB9C135F4C}" type="parTrans" cxnId="{FA2BC367-89D1-4642-AEB8-7BE1FAE5CE97}">
      <dgm:prSet/>
      <dgm:spPr/>
      <dgm:t>
        <a:bodyPr/>
        <a:lstStyle/>
        <a:p>
          <a:endParaRPr kumimoji="1" lang="ja-JP" altLang="en-US"/>
        </a:p>
      </dgm:t>
    </dgm:pt>
    <dgm:pt modelId="{43D36A7F-064C-4D48-84B0-EED6247AF832}" type="sibTrans" cxnId="{FA2BC367-89D1-4642-AEB8-7BE1FAE5CE97}">
      <dgm:prSet/>
      <dgm:spPr/>
      <dgm:t>
        <a:bodyPr/>
        <a:lstStyle/>
        <a:p>
          <a:endParaRPr kumimoji="1" lang="ja-JP" altLang="en-US"/>
        </a:p>
      </dgm:t>
    </dgm:pt>
    <dgm:pt modelId="{3CE1FE4B-DEE6-46B9-82DC-88FD5953D84D}">
      <dgm:prSet custT="1"/>
      <dgm:spPr>
        <a:ln>
          <a:solidFill>
            <a:srgbClr val="3682F2"/>
          </a:solidFill>
        </a:ln>
      </dgm:spPr>
      <dgm:t>
        <a:bodyPr/>
        <a:lstStyle/>
        <a:p>
          <a:r>
            <a:rPr kumimoji="1" lang="en-US" altLang="ja-JP" sz="2000" dirty="0" smtClean="0"/>
            <a:t>Evaluate and update solutions</a:t>
          </a:r>
          <a:endParaRPr kumimoji="1" lang="ja-JP" altLang="en-US" sz="2000" dirty="0"/>
        </a:p>
      </dgm:t>
    </dgm:pt>
    <dgm:pt modelId="{DA188B25-ABE0-4429-A1F0-18D03F4D2C80}" type="parTrans" cxnId="{3CA9DC4C-9CBE-4A83-8A87-D0C99C18746B}">
      <dgm:prSet/>
      <dgm:spPr/>
      <dgm:t>
        <a:bodyPr/>
        <a:lstStyle/>
        <a:p>
          <a:endParaRPr kumimoji="1" lang="ja-JP" altLang="en-US"/>
        </a:p>
      </dgm:t>
    </dgm:pt>
    <dgm:pt modelId="{AEE9A6A6-77E9-4982-89FD-C0AFC3DA4FB5}" type="sibTrans" cxnId="{3CA9DC4C-9CBE-4A83-8A87-D0C99C18746B}">
      <dgm:prSet/>
      <dgm:spPr/>
      <dgm:t>
        <a:bodyPr/>
        <a:lstStyle/>
        <a:p>
          <a:endParaRPr kumimoji="1" lang="ja-JP" altLang="en-US"/>
        </a:p>
      </dgm:t>
    </dgm:pt>
    <dgm:pt modelId="{53093208-B1AE-4239-A4D9-9262C5BE5265}">
      <dgm:prSet/>
      <dgm:spPr>
        <a:solidFill>
          <a:srgbClr val="96BEF8"/>
        </a:solidFill>
        <a:ln>
          <a:noFill/>
        </a:ln>
      </dgm:spPr>
      <dgm:t>
        <a:bodyPr/>
        <a:lstStyle/>
        <a:p>
          <a:r>
            <a:rPr kumimoji="1" lang="en-US" altLang="ja-JP" dirty="0" smtClean="0"/>
            <a:t>STEP6</a:t>
          </a:r>
          <a:endParaRPr kumimoji="1" lang="ja-JP" altLang="en-US" dirty="0"/>
        </a:p>
      </dgm:t>
    </dgm:pt>
    <dgm:pt modelId="{1B3C2E23-71AC-4A58-A0E3-D2E29272C6E7}" type="parTrans" cxnId="{57FEE779-0220-48BD-9933-15E589A68CB4}">
      <dgm:prSet/>
      <dgm:spPr/>
      <dgm:t>
        <a:bodyPr/>
        <a:lstStyle/>
        <a:p>
          <a:endParaRPr kumimoji="1" lang="ja-JP" altLang="en-US"/>
        </a:p>
      </dgm:t>
    </dgm:pt>
    <dgm:pt modelId="{162BA339-5EC2-4A73-A4C8-05D4BEBACEE9}" type="sibTrans" cxnId="{57FEE779-0220-48BD-9933-15E589A68CB4}">
      <dgm:prSet/>
      <dgm:spPr/>
      <dgm:t>
        <a:bodyPr/>
        <a:lstStyle/>
        <a:p>
          <a:endParaRPr kumimoji="1" lang="ja-JP" altLang="en-US"/>
        </a:p>
      </dgm:t>
    </dgm:pt>
    <dgm:pt modelId="{CCA9EFBF-F302-47A5-9BD5-29403B01C0E9}">
      <dgm:prSet custT="1"/>
      <dgm:spPr>
        <a:ln>
          <a:solidFill>
            <a:srgbClr val="3682F2"/>
          </a:solidFill>
        </a:ln>
      </dgm:spPr>
      <dgm:t>
        <a:bodyPr/>
        <a:lstStyle/>
        <a:p>
          <a:r>
            <a:rPr kumimoji="1" lang="en-US" altLang="ja-JP" sz="2000" dirty="0" smtClean="0"/>
            <a:t>Return to STEP2</a:t>
          </a:r>
          <a:endParaRPr kumimoji="1" lang="ja-JP" altLang="en-US" sz="2000" dirty="0"/>
        </a:p>
      </dgm:t>
    </dgm:pt>
    <dgm:pt modelId="{ACB246D2-6C62-4D14-907B-F19AA48757FE}" type="parTrans" cxnId="{FC9CF4C2-B760-4E46-99B2-F61AAC6DEEA0}">
      <dgm:prSet/>
      <dgm:spPr/>
      <dgm:t>
        <a:bodyPr/>
        <a:lstStyle/>
        <a:p>
          <a:endParaRPr kumimoji="1" lang="ja-JP" altLang="en-US"/>
        </a:p>
      </dgm:t>
    </dgm:pt>
    <dgm:pt modelId="{B3950273-F90A-41D3-A98E-C9940DCA6545}" type="sibTrans" cxnId="{FC9CF4C2-B760-4E46-99B2-F61AAC6DEEA0}">
      <dgm:prSet/>
      <dgm:spPr/>
      <dgm:t>
        <a:bodyPr/>
        <a:lstStyle/>
        <a:p>
          <a:endParaRPr kumimoji="1" lang="ja-JP" altLang="en-US"/>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B32774C4-1E70-42FD-BE18-ED2DE3223FB4}" type="pres">
      <dgm:prSet presAssocID="{32A8A768-0266-435B-B909-7B4D94D27AAC}" presName="composite" presStyleCnt="0"/>
      <dgm:spPr/>
    </dgm:pt>
    <dgm:pt modelId="{857608A4-7103-4BD4-884F-A75713839C2B}" type="pres">
      <dgm:prSet presAssocID="{32A8A768-0266-435B-B909-7B4D94D27AAC}" presName="parentText" presStyleLbl="alignNode1" presStyleIdx="0" presStyleCnt="6">
        <dgm:presLayoutVars>
          <dgm:chMax val="1"/>
          <dgm:bulletEnabled val="1"/>
        </dgm:presLayoutVars>
      </dgm:prSet>
      <dgm:spPr/>
      <dgm:t>
        <a:bodyPr/>
        <a:lstStyle/>
        <a:p>
          <a:endParaRPr kumimoji="1" lang="ja-JP" altLang="en-US"/>
        </a:p>
      </dgm:t>
    </dgm:pt>
    <dgm:pt modelId="{D3DF42DD-E87B-46B2-A7B9-374E4761A8BA}" type="pres">
      <dgm:prSet presAssocID="{32A8A768-0266-435B-B909-7B4D94D27AAC}" presName="descendantText" presStyleLbl="alignAcc1" presStyleIdx="0" presStyleCnt="6">
        <dgm:presLayoutVars>
          <dgm:bulletEnabled val="1"/>
        </dgm:presLayoutVars>
      </dgm:prSet>
      <dgm:spPr/>
      <dgm:t>
        <a:bodyPr/>
        <a:lstStyle/>
        <a:p>
          <a:endParaRPr kumimoji="1" lang="ja-JP" altLang="en-US"/>
        </a:p>
      </dgm:t>
    </dgm:pt>
    <dgm:pt modelId="{8EE8C96A-021D-461C-8314-08D0439E3EA5}" type="pres">
      <dgm:prSet presAssocID="{2BE0A6A0-5C2A-45C4-A012-F700C6243560}" presName="sp" presStyleCnt="0"/>
      <dgm:spPr/>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1"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1"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2"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2"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3"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3"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4"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4"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5"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2EA4F861-C588-425D-B8C9-A6FDEE6D0063}" srcId="{D80D0CB9-6B7D-4FAA-A95E-033202AEF02E}" destId="{32A8A768-0266-435B-B909-7B4D94D27AAC}" srcOrd="0" destOrd="0" parTransId="{80E461D7-FA3B-4B4D-8275-883F38039585}" sibTransId="{2BE0A6A0-5C2A-45C4-A012-F700C6243560}"/>
    <dgm:cxn modelId="{E8A84D83-C6CA-4C5B-ADC6-2F5F21F9189F}" srcId="{D80D0CB9-6B7D-4FAA-A95E-033202AEF02E}" destId="{8E5C1901-C769-426F-832F-9936144BCB2F}" srcOrd="3"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1"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2" destOrd="0" parTransId="{C4B80D26-DD5A-4FA2-8D4E-2FF875CC9C10}" sibTransId="{5DD54DCA-A487-41DB-85A6-CB06643E1AB2}"/>
    <dgm:cxn modelId="{57FEE779-0220-48BD-9933-15E589A68CB4}" srcId="{D80D0CB9-6B7D-4FAA-A95E-033202AEF02E}" destId="{53093208-B1AE-4239-A4D9-9262C5BE5265}" srcOrd="5"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D96246BE-5739-4442-8A0A-FAAB2D6821A6}" type="presOf" srcId="{32A8A768-0266-435B-B909-7B4D94D27AAC}" destId="{857608A4-7103-4BD4-884F-A75713839C2B}" srcOrd="0" destOrd="0" presId="urn:microsoft.com/office/officeart/2005/8/layout/chevron2"/>
    <dgm:cxn modelId="{FA2BC367-89D1-4642-AEB8-7BE1FAE5CE97}" srcId="{D80D0CB9-6B7D-4FAA-A95E-033202AEF02E}" destId="{D123BE17-3F08-4BB0-ABC4-80D3065A4CCE}" srcOrd="4"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F24EF451-BBA2-44B1-9F39-739449BF31FF}" type="presOf" srcId="{381CCADA-1B01-4E0C-B1B0-B368CF3AEB93}" destId="{D3DF42DD-E87B-46B2-A7B9-374E4761A8BA}" srcOrd="0" destOrd="0" presId="urn:microsoft.com/office/officeart/2005/8/layout/chevron2"/>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DED7F6FC-428C-4458-B23B-36FF488BC151}" srcId="{32A8A768-0266-435B-B909-7B4D94D27AAC}" destId="{381CCADA-1B01-4E0C-B1B0-B368CF3AEB93}" srcOrd="0" destOrd="0" parTransId="{52F2D07D-6039-460A-8E9C-88F6BB7409F8}" sibTransId="{658EDB31-F943-4D67-8407-2BB427F936EC}"/>
    <dgm:cxn modelId="{312281F4-EC19-4BAB-B279-C57814D8507F}" type="presParOf" srcId="{42EE0DF0-8E20-4B4A-822A-B5AE966C8156}" destId="{B32774C4-1E70-42FD-BE18-ED2DE3223FB4}" srcOrd="0" destOrd="0" presId="urn:microsoft.com/office/officeart/2005/8/layout/chevron2"/>
    <dgm:cxn modelId="{10FF089F-EABD-4F05-A46E-9BE467C225A8}" type="presParOf" srcId="{B32774C4-1E70-42FD-BE18-ED2DE3223FB4}" destId="{857608A4-7103-4BD4-884F-A75713839C2B}" srcOrd="0" destOrd="0" presId="urn:microsoft.com/office/officeart/2005/8/layout/chevron2"/>
    <dgm:cxn modelId="{D8FF4A3A-D2E2-49FF-9151-4AC4FE4D008E}" type="presParOf" srcId="{B32774C4-1E70-42FD-BE18-ED2DE3223FB4}" destId="{D3DF42DD-E87B-46B2-A7B9-374E4761A8BA}" srcOrd="1" destOrd="0" presId="urn:microsoft.com/office/officeart/2005/8/layout/chevron2"/>
    <dgm:cxn modelId="{0AAAA261-BF2B-4051-8F37-D0B558AFE184}" type="presParOf" srcId="{42EE0DF0-8E20-4B4A-822A-B5AE966C8156}" destId="{8EE8C96A-021D-461C-8314-08D0439E3EA5}" srcOrd="1" destOrd="0" presId="urn:microsoft.com/office/officeart/2005/8/layout/chevron2"/>
    <dgm:cxn modelId="{1132F8A2-1BF6-421C-901E-50719011550E}" type="presParOf" srcId="{42EE0DF0-8E20-4B4A-822A-B5AE966C8156}" destId="{966D1367-0EB6-42CC-B53B-69B552ACA058}" srcOrd="2"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3" destOrd="0" presId="urn:microsoft.com/office/officeart/2005/8/layout/chevron2"/>
    <dgm:cxn modelId="{782AAFCB-F38E-4778-A0C6-CE838C730AB2}" type="presParOf" srcId="{42EE0DF0-8E20-4B4A-822A-B5AE966C8156}" destId="{43001783-670E-44E7-98F4-2E26F7BE9B4C}" srcOrd="4"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5" destOrd="0" presId="urn:microsoft.com/office/officeart/2005/8/layout/chevron2"/>
    <dgm:cxn modelId="{850F9073-6BCB-4447-8321-64BC74EED2DD}" type="presParOf" srcId="{42EE0DF0-8E20-4B4A-822A-B5AE966C8156}" destId="{52814B2C-17B1-467C-B4F0-E49ABFF123A0}" srcOrd="6"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7" destOrd="0" presId="urn:microsoft.com/office/officeart/2005/8/layout/chevron2"/>
    <dgm:cxn modelId="{BBFAB17D-2786-48AC-BED2-EBFA6262AE56}" type="presParOf" srcId="{42EE0DF0-8E20-4B4A-822A-B5AE966C8156}" destId="{FCBE4D70-0C3B-40E4-95BE-F57248128237}" srcOrd="8"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9" destOrd="0" presId="urn:microsoft.com/office/officeart/2005/8/layout/chevron2"/>
    <dgm:cxn modelId="{9266C86C-FCC1-456B-A7AC-3392BF174AFE}" type="presParOf" srcId="{42EE0DF0-8E20-4B4A-822A-B5AE966C8156}" destId="{20B20950-F1F2-4468-B330-D4F133F06633}" srcOrd="10"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7608A4-7103-4BD4-884F-A75713839C2B}">
      <dsp:nvSpPr>
        <dsp:cNvPr id="0" name=""/>
        <dsp:cNvSpPr/>
      </dsp:nvSpPr>
      <dsp:spPr>
        <a:xfrm rot="5400000">
          <a:off x="-136599" y="139535"/>
          <a:ext cx="910662" cy="637464"/>
        </a:xfrm>
        <a:prstGeom prst="chevron">
          <a:avLst/>
        </a:prstGeom>
        <a:solidFill>
          <a:srgbClr val="3682F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STEP1</a:t>
          </a:r>
          <a:endParaRPr kumimoji="1" lang="ja-JP" altLang="en-US" sz="1600" kern="1200" dirty="0"/>
        </a:p>
      </dsp:txBody>
      <dsp:txXfrm rot="-5400000">
        <a:off x="0" y="321668"/>
        <a:ext cx="637464" cy="273198"/>
      </dsp:txXfrm>
    </dsp:sp>
    <dsp:sp modelId="{D3DF42DD-E87B-46B2-A7B9-374E4761A8BA}">
      <dsp:nvSpPr>
        <dsp:cNvPr id="0" name=""/>
        <dsp:cNvSpPr/>
      </dsp:nvSpPr>
      <dsp:spPr>
        <a:xfrm rot="5400000">
          <a:off x="4728077" y="-4087676"/>
          <a:ext cx="591930" cy="8773156"/>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Initialize population and parameters</a:t>
          </a:r>
          <a:endParaRPr kumimoji="1" lang="ja-JP" altLang="en-US" sz="2000" kern="1200" dirty="0"/>
        </a:p>
      </dsp:txBody>
      <dsp:txXfrm rot="-5400000">
        <a:off x="637464" y="31833"/>
        <a:ext cx="8744260" cy="534138"/>
      </dsp:txXfrm>
    </dsp:sp>
    <dsp:sp modelId="{3ADC1B83-4CBC-4E9A-9CB3-7959043307DB}">
      <dsp:nvSpPr>
        <dsp:cNvPr id="0" name=""/>
        <dsp:cNvSpPr/>
      </dsp:nvSpPr>
      <dsp:spPr>
        <a:xfrm rot="5400000">
          <a:off x="-136599" y="952243"/>
          <a:ext cx="910662" cy="637464"/>
        </a:xfrm>
        <a:prstGeom prst="chevron">
          <a:avLst/>
        </a:prstGeom>
        <a:solidFill>
          <a:srgbClr val="4E91F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STEP2</a:t>
          </a:r>
          <a:endParaRPr kumimoji="1" lang="ja-JP" altLang="en-US" sz="1600" kern="1200" dirty="0"/>
        </a:p>
      </dsp:txBody>
      <dsp:txXfrm rot="-5400000">
        <a:off x="0" y="1134376"/>
        <a:ext cx="637464" cy="273198"/>
      </dsp:txXfrm>
    </dsp:sp>
    <dsp:sp modelId="{88817E69-1EAA-435E-99AC-033E06AA6C70}">
      <dsp:nvSpPr>
        <dsp:cNvPr id="0" name=""/>
        <dsp:cNvSpPr/>
      </dsp:nvSpPr>
      <dsp:spPr>
        <a:xfrm rot="5400000">
          <a:off x="4728077" y="-3274969"/>
          <a:ext cx="591930" cy="8773156"/>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Generate solution candidates toward the global best solution</a:t>
          </a:r>
          <a:endParaRPr kumimoji="1" lang="ja-JP" altLang="en-US" sz="2000" kern="1200" dirty="0"/>
        </a:p>
      </dsp:txBody>
      <dsp:txXfrm rot="-5400000">
        <a:off x="637464" y="844540"/>
        <a:ext cx="8744260" cy="534138"/>
      </dsp:txXfrm>
    </dsp:sp>
    <dsp:sp modelId="{C5DE4F0F-B290-42C3-B5BA-FA42B2E8005B}">
      <dsp:nvSpPr>
        <dsp:cNvPr id="0" name=""/>
        <dsp:cNvSpPr/>
      </dsp:nvSpPr>
      <dsp:spPr>
        <a:xfrm rot="5400000">
          <a:off x="-136599" y="1764951"/>
          <a:ext cx="910662" cy="637464"/>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STEP3</a:t>
          </a:r>
          <a:endParaRPr kumimoji="1" lang="ja-JP" altLang="en-US" sz="1600" kern="1200" dirty="0"/>
        </a:p>
      </dsp:txBody>
      <dsp:txXfrm rot="-5400000">
        <a:off x="0" y="1947084"/>
        <a:ext cx="637464" cy="273198"/>
      </dsp:txXfrm>
    </dsp:sp>
    <dsp:sp modelId="{A7527560-1746-4C20-B9B3-07D6BCBD7A69}">
      <dsp:nvSpPr>
        <dsp:cNvPr id="0" name=""/>
        <dsp:cNvSpPr/>
      </dsp:nvSpPr>
      <dsp:spPr>
        <a:xfrm rot="5400000">
          <a:off x="4728077" y="-2462261"/>
          <a:ext cx="591930" cy="8773156"/>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Local search around the global best solution</a:t>
          </a:r>
          <a:endParaRPr kumimoji="1" lang="ja-JP" altLang="en-US" sz="2000" kern="1200" dirty="0"/>
        </a:p>
      </dsp:txBody>
      <dsp:txXfrm rot="-5400000">
        <a:off x="637464" y="1657248"/>
        <a:ext cx="8744260" cy="534138"/>
      </dsp:txXfrm>
    </dsp:sp>
    <dsp:sp modelId="{AD39AB1B-0A60-47AC-8DDE-DDDE2B270353}">
      <dsp:nvSpPr>
        <dsp:cNvPr id="0" name=""/>
        <dsp:cNvSpPr/>
      </dsp:nvSpPr>
      <dsp:spPr>
        <a:xfrm rot="5400000">
          <a:off x="-136599" y="2577658"/>
          <a:ext cx="910662" cy="637464"/>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STEP4</a:t>
          </a:r>
          <a:endParaRPr kumimoji="1" lang="ja-JP" altLang="en-US" sz="1600" kern="1200" dirty="0"/>
        </a:p>
      </dsp:txBody>
      <dsp:txXfrm rot="-5400000">
        <a:off x="0" y="2759791"/>
        <a:ext cx="637464" cy="273198"/>
      </dsp:txXfrm>
    </dsp:sp>
    <dsp:sp modelId="{F1AB4264-F17F-4CC2-B7FD-3975BA4C1304}">
      <dsp:nvSpPr>
        <dsp:cNvPr id="0" name=""/>
        <dsp:cNvSpPr/>
      </dsp:nvSpPr>
      <dsp:spPr>
        <a:xfrm rot="5400000">
          <a:off x="4728077" y="-1649553"/>
          <a:ext cx="591930" cy="8773156"/>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Random search in the search space</a:t>
          </a:r>
          <a:endParaRPr kumimoji="1" lang="ja-JP" altLang="en-US" sz="2000" kern="1200" dirty="0"/>
        </a:p>
      </dsp:txBody>
      <dsp:txXfrm rot="-5400000">
        <a:off x="637464" y="2469956"/>
        <a:ext cx="8744260" cy="534138"/>
      </dsp:txXfrm>
    </dsp:sp>
    <dsp:sp modelId="{C69706EC-6F22-4FD2-BC3F-F668E262E3A9}">
      <dsp:nvSpPr>
        <dsp:cNvPr id="0" name=""/>
        <dsp:cNvSpPr/>
      </dsp:nvSpPr>
      <dsp:spPr>
        <a:xfrm rot="5400000">
          <a:off x="-136599" y="3390366"/>
          <a:ext cx="910662" cy="637464"/>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STEP5</a:t>
          </a:r>
          <a:endParaRPr kumimoji="1" lang="ja-JP" altLang="en-US" sz="1600" kern="1200" dirty="0"/>
        </a:p>
      </dsp:txBody>
      <dsp:txXfrm rot="-5400000">
        <a:off x="0" y="3572499"/>
        <a:ext cx="637464" cy="273198"/>
      </dsp:txXfrm>
    </dsp:sp>
    <dsp:sp modelId="{8745090B-EEF4-4074-9B61-730F8A8B766A}">
      <dsp:nvSpPr>
        <dsp:cNvPr id="0" name=""/>
        <dsp:cNvSpPr/>
      </dsp:nvSpPr>
      <dsp:spPr>
        <a:xfrm rot="5400000">
          <a:off x="4728077" y="-836845"/>
          <a:ext cx="591930" cy="8773156"/>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Evaluate and update solutions</a:t>
          </a:r>
          <a:endParaRPr kumimoji="1" lang="ja-JP" altLang="en-US" sz="2000" kern="1200" dirty="0"/>
        </a:p>
      </dsp:txBody>
      <dsp:txXfrm rot="-5400000">
        <a:off x="637464" y="3282664"/>
        <a:ext cx="8744260" cy="534138"/>
      </dsp:txXfrm>
    </dsp:sp>
    <dsp:sp modelId="{7CA4C4A3-1BFE-4775-915F-ACB4BB139530}">
      <dsp:nvSpPr>
        <dsp:cNvPr id="0" name=""/>
        <dsp:cNvSpPr/>
      </dsp:nvSpPr>
      <dsp:spPr>
        <a:xfrm rot="5400000">
          <a:off x="-136599" y="4203074"/>
          <a:ext cx="910662" cy="637464"/>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STEP6</a:t>
          </a:r>
          <a:endParaRPr kumimoji="1" lang="ja-JP" altLang="en-US" sz="1600" kern="1200" dirty="0"/>
        </a:p>
      </dsp:txBody>
      <dsp:txXfrm rot="-5400000">
        <a:off x="0" y="4385207"/>
        <a:ext cx="637464" cy="273198"/>
      </dsp:txXfrm>
    </dsp:sp>
    <dsp:sp modelId="{0C41ACD8-6E88-4919-98B7-FA46B297E4B0}">
      <dsp:nvSpPr>
        <dsp:cNvPr id="0" name=""/>
        <dsp:cNvSpPr/>
      </dsp:nvSpPr>
      <dsp:spPr>
        <a:xfrm rot="5400000">
          <a:off x="4728077" y="-24138"/>
          <a:ext cx="591930" cy="8773156"/>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Return to STEP2</a:t>
          </a:r>
          <a:endParaRPr kumimoji="1" lang="ja-JP" altLang="en-US" sz="2000" kern="1200" dirty="0"/>
        </a:p>
      </dsp:txBody>
      <dsp:txXfrm rot="-5400000">
        <a:off x="637464" y="4095371"/>
        <a:ext cx="8744260" cy="534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7608A4-7103-4BD4-884F-A75713839C2B}">
      <dsp:nvSpPr>
        <dsp:cNvPr id="0" name=""/>
        <dsp:cNvSpPr/>
      </dsp:nvSpPr>
      <dsp:spPr>
        <a:xfrm rot="5400000">
          <a:off x="-136466" y="141830"/>
          <a:ext cx="909773" cy="636841"/>
        </a:xfrm>
        <a:prstGeom prst="chevron">
          <a:avLst/>
        </a:prstGeom>
        <a:solidFill>
          <a:srgbClr val="3682F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STEP1</a:t>
          </a:r>
          <a:endParaRPr kumimoji="1" lang="ja-JP" altLang="en-US" sz="1600" kern="1200" dirty="0"/>
        </a:p>
      </dsp:txBody>
      <dsp:txXfrm rot="-5400000">
        <a:off x="1" y="323785"/>
        <a:ext cx="636841" cy="272932"/>
      </dsp:txXfrm>
    </dsp:sp>
    <dsp:sp modelId="{D3DF42DD-E87B-46B2-A7B9-374E4761A8BA}">
      <dsp:nvSpPr>
        <dsp:cNvPr id="0" name=""/>
        <dsp:cNvSpPr/>
      </dsp:nvSpPr>
      <dsp:spPr>
        <a:xfrm rot="5400000">
          <a:off x="2637165" y="-1994958"/>
          <a:ext cx="591352" cy="459200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Initialize population and parameters</a:t>
          </a:r>
          <a:endParaRPr kumimoji="1" lang="ja-JP" altLang="en-US" sz="2000" kern="1200" dirty="0"/>
        </a:p>
      </dsp:txBody>
      <dsp:txXfrm rot="-5400000">
        <a:off x="636842" y="34232"/>
        <a:ext cx="4563133" cy="533618"/>
      </dsp:txXfrm>
    </dsp:sp>
    <dsp:sp modelId="{3ADC1B83-4CBC-4E9A-9CB3-7959043307DB}">
      <dsp:nvSpPr>
        <dsp:cNvPr id="0" name=""/>
        <dsp:cNvSpPr/>
      </dsp:nvSpPr>
      <dsp:spPr>
        <a:xfrm rot="5400000">
          <a:off x="-136466" y="953745"/>
          <a:ext cx="909773" cy="636841"/>
        </a:xfrm>
        <a:prstGeom prst="chevron">
          <a:avLst/>
        </a:prstGeom>
        <a:solidFill>
          <a:srgbClr val="4E91F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STEP2</a:t>
          </a:r>
          <a:endParaRPr kumimoji="1" lang="ja-JP" altLang="en-US" sz="1600" kern="1200" dirty="0"/>
        </a:p>
      </dsp:txBody>
      <dsp:txXfrm rot="-5400000">
        <a:off x="1" y="1135700"/>
        <a:ext cx="636841" cy="272932"/>
      </dsp:txXfrm>
    </dsp:sp>
    <dsp:sp modelId="{88817E69-1EAA-435E-99AC-033E06AA6C70}">
      <dsp:nvSpPr>
        <dsp:cNvPr id="0" name=""/>
        <dsp:cNvSpPr/>
      </dsp:nvSpPr>
      <dsp:spPr>
        <a:xfrm rot="5400000">
          <a:off x="2637165" y="-1183044"/>
          <a:ext cx="591352" cy="459200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Generate solution candidates toward the global best solution</a:t>
          </a:r>
          <a:endParaRPr kumimoji="1" lang="ja-JP" altLang="en-US" sz="2000" kern="1200" dirty="0"/>
        </a:p>
      </dsp:txBody>
      <dsp:txXfrm rot="-5400000">
        <a:off x="636842" y="846146"/>
        <a:ext cx="4563133" cy="533618"/>
      </dsp:txXfrm>
    </dsp:sp>
    <dsp:sp modelId="{C5DE4F0F-B290-42C3-B5BA-FA42B2E8005B}">
      <dsp:nvSpPr>
        <dsp:cNvPr id="0" name=""/>
        <dsp:cNvSpPr/>
      </dsp:nvSpPr>
      <dsp:spPr>
        <a:xfrm rot="5400000">
          <a:off x="-136466" y="1765659"/>
          <a:ext cx="909773" cy="636841"/>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STEP3</a:t>
          </a:r>
          <a:endParaRPr kumimoji="1" lang="ja-JP" altLang="en-US" sz="1600" kern="1200" dirty="0"/>
        </a:p>
      </dsp:txBody>
      <dsp:txXfrm rot="-5400000">
        <a:off x="1" y="1947614"/>
        <a:ext cx="636841" cy="272932"/>
      </dsp:txXfrm>
    </dsp:sp>
    <dsp:sp modelId="{A7527560-1746-4C20-B9B3-07D6BCBD7A69}">
      <dsp:nvSpPr>
        <dsp:cNvPr id="0" name=""/>
        <dsp:cNvSpPr/>
      </dsp:nvSpPr>
      <dsp:spPr>
        <a:xfrm rot="5400000">
          <a:off x="2637165" y="-371130"/>
          <a:ext cx="591352" cy="459200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Local search around the global best solution</a:t>
          </a:r>
          <a:endParaRPr kumimoji="1" lang="ja-JP" altLang="en-US" sz="2000" kern="1200" dirty="0"/>
        </a:p>
      </dsp:txBody>
      <dsp:txXfrm rot="-5400000">
        <a:off x="636842" y="1658060"/>
        <a:ext cx="4563133" cy="533618"/>
      </dsp:txXfrm>
    </dsp:sp>
    <dsp:sp modelId="{AD39AB1B-0A60-47AC-8DDE-DDDE2B270353}">
      <dsp:nvSpPr>
        <dsp:cNvPr id="0" name=""/>
        <dsp:cNvSpPr/>
      </dsp:nvSpPr>
      <dsp:spPr>
        <a:xfrm rot="5400000">
          <a:off x="-136466" y="2577573"/>
          <a:ext cx="909773" cy="636841"/>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STEP4</a:t>
          </a:r>
          <a:endParaRPr kumimoji="1" lang="ja-JP" altLang="en-US" sz="1600" kern="1200" dirty="0"/>
        </a:p>
      </dsp:txBody>
      <dsp:txXfrm rot="-5400000">
        <a:off x="1" y="2759528"/>
        <a:ext cx="636841" cy="272932"/>
      </dsp:txXfrm>
    </dsp:sp>
    <dsp:sp modelId="{F1AB4264-F17F-4CC2-B7FD-3975BA4C1304}">
      <dsp:nvSpPr>
        <dsp:cNvPr id="0" name=""/>
        <dsp:cNvSpPr/>
      </dsp:nvSpPr>
      <dsp:spPr>
        <a:xfrm rot="5400000">
          <a:off x="2637165" y="440783"/>
          <a:ext cx="591352" cy="459200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Random search in the search space</a:t>
          </a:r>
          <a:endParaRPr kumimoji="1" lang="ja-JP" altLang="en-US" sz="2000" kern="1200" dirty="0"/>
        </a:p>
      </dsp:txBody>
      <dsp:txXfrm rot="-5400000">
        <a:off x="636842" y="2469974"/>
        <a:ext cx="4563133" cy="533618"/>
      </dsp:txXfrm>
    </dsp:sp>
    <dsp:sp modelId="{C69706EC-6F22-4FD2-BC3F-F668E262E3A9}">
      <dsp:nvSpPr>
        <dsp:cNvPr id="0" name=""/>
        <dsp:cNvSpPr/>
      </dsp:nvSpPr>
      <dsp:spPr>
        <a:xfrm rot="5400000">
          <a:off x="-136466" y="3389487"/>
          <a:ext cx="909773" cy="636841"/>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STEP5</a:t>
          </a:r>
          <a:endParaRPr kumimoji="1" lang="ja-JP" altLang="en-US" sz="1600" kern="1200" dirty="0"/>
        </a:p>
      </dsp:txBody>
      <dsp:txXfrm rot="-5400000">
        <a:off x="1" y="3571442"/>
        <a:ext cx="636841" cy="272932"/>
      </dsp:txXfrm>
    </dsp:sp>
    <dsp:sp modelId="{8745090B-EEF4-4074-9B61-730F8A8B766A}">
      <dsp:nvSpPr>
        <dsp:cNvPr id="0" name=""/>
        <dsp:cNvSpPr/>
      </dsp:nvSpPr>
      <dsp:spPr>
        <a:xfrm rot="5400000">
          <a:off x="2637165" y="1252697"/>
          <a:ext cx="591352" cy="459200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Evaluate and update solutions</a:t>
          </a:r>
          <a:endParaRPr kumimoji="1" lang="ja-JP" altLang="en-US" sz="2000" kern="1200" dirty="0"/>
        </a:p>
      </dsp:txBody>
      <dsp:txXfrm rot="-5400000">
        <a:off x="636842" y="3281888"/>
        <a:ext cx="4563133" cy="533618"/>
      </dsp:txXfrm>
    </dsp:sp>
    <dsp:sp modelId="{7CA4C4A3-1BFE-4775-915F-ACB4BB139530}">
      <dsp:nvSpPr>
        <dsp:cNvPr id="0" name=""/>
        <dsp:cNvSpPr/>
      </dsp:nvSpPr>
      <dsp:spPr>
        <a:xfrm rot="5400000">
          <a:off x="-136466" y="4201401"/>
          <a:ext cx="909773" cy="636841"/>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STEP6</a:t>
          </a:r>
          <a:endParaRPr kumimoji="1" lang="ja-JP" altLang="en-US" sz="1600" kern="1200" dirty="0"/>
        </a:p>
      </dsp:txBody>
      <dsp:txXfrm rot="-5400000">
        <a:off x="1" y="4383356"/>
        <a:ext cx="636841" cy="272932"/>
      </dsp:txXfrm>
    </dsp:sp>
    <dsp:sp modelId="{0C41ACD8-6E88-4919-98B7-FA46B297E4B0}">
      <dsp:nvSpPr>
        <dsp:cNvPr id="0" name=""/>
        <dsp:cNvSpPr/>
      </dsp:nvSpPr>
      <dsp:spPr>
        <a:xfrm rot="5400000">
          <a:off x="2637165" y="2064611"/>
          <a:ext cx="591352" cy="459200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Return to STEP2</a:t>
          </a:r>
          <a:endParaRPr kumimoji="1" lang="ja-JP" altLang="en-US" sz="2000" kern="1200" dirty="0"/>
        </a:p>
      </dsp:txBody>
      <dsp:txXfrm rot="-5400000">
        <a:off x="636842" y="4093802"/>
        <a:ext cx="4563133" cy="5336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7608A4-7103-4BD4-884F-A75713839C2B}">
      <dsp:nvSpPr>
        <dsp:cNvPr id="0" name=""/>
        <dsp:cNvSpPr/>
      </dsp:nvSpPr>
      <dsp:spPr>
        <a:xfrm rot="5400000">
          <a:off x="-136466" y="141830"/>
          <a:ext cx="909773" cy="636841"/>
        </a:xfrm>
        <a:prstGeom prst="chevron">
          <a:avLst/>
        </a:prstGeom>
        <a:solidFill>
          <a:srgbClr val="3682F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STEP1</a:t>
          </a:r>
          <a:endParaRPr kumimoji="1" lang="ja-JP" altLang="en-US" sz="1600" kern="1200" dirty="0"/>
        </a:p>
      </dsp:txBody>
      <dsp:txXfrm rot="-5400000">
        <a:off x="1" y="323785"/>
        <a:ext cx="636841" cy="272932"/>
      </dsp:txXfrm>
    </dsp:sp>
    <dsp:sp modelId="{D3DF42DD-E87B-46B2-A7B9-374E4761A8BA}">
      <dsp:nvSpPr>
        <dsp:cNvPr id="0" name=""/>
        <dsp:cNvSpPr/>
      </dsp:nvSpPr>
      <dsp:spPr>
        <a:xfrm rot="5400000">
          <a:off x="2637165" y="-1994958"/>
          <a:ext cx="591352" cy="459200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Initialize population and parameters</a:t>
          </a:r>
          <a:endParaRPr kumimoji="1" lang="ja-JP" altLang="en-US" sz="2000" kern="1200" dirty="0"/>
        </a:p>
      </dsp:txBody>
      <dsp:txXfrm rot="-5400000">
        <a:off x="636842" y="34232"/>
        <a:ext cx="4563133" cy="533618"/>
      </dsp:txXfrm>
    </dsp:sp>
    <dsp:sp modelId="{3ADC1B83-4CBC-4E9A-9CB3-7959043307DB}">
      <dsp:nvSpPr>
        <dsp:cNvPr id="0" name=""/>
        <dsp:cNvSpPr/>
      </dsp:nvSpPr>
      <dsp:spPr>
        <a:xfrm rot="5400000">
          <a:off x="-136466" y="953745"/>
          <a:ext cx="909773" cy="636841"/>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STEP2</a:t>
          </a:r>
          <a:endParaRPr kumimoji="1" lang="ja-JP" altLang="en-US" sz="1600" kern="1200" dirty="0"/>
        </a:p>
      </dsp:txBody>
      <dsp:txXfrm rot="-5400000">
        <a:off x="1" y="1135700"/>
        <a:ext cx="636841" cy="272932"/>
      </dsp:txXfrm>
    </dsp:sp>
    <dsp:sp modelId="{88817E69-1EAA-435E-99AC-033E06AA6C70}">
      <dsp:nvSpPr>
        <dsp:cNvPr id="0" name=""/>
        <dsp:cNvSpPr/>
      </dsp:nvSpPr>
      <dsp:spPr>
        <a:xfrm rot="5400000">
          <a:off x="2637165" y="-1183044"/>
          <a:ext cx="591352" cy="4592000"/>
        </a:xfrm>
        <a:prstGeom prst="round2SameRect">
          <a:avLst/>
        </a:prstGeom>
        <a:solidFill>
          <a:schemeClr val="lt1">
            <a:alpha val="90000"/>
            <a:hueOff val="0"/>
            <a:satOff val="0"/>
            <a:lumOff val="0"/>
            <a:alphaOff val="0"/>
          </a:scheme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Generate solution candidates toward sparse area</a:t>
          </a:r>
          <a:endParaRPr kumimoji="1" lang="ja-JP" altLang="en-US" sz="2000" kern="1200" dirty="0"/>
        </a:p>
      </dsp:txBody>
      <dsp:txXfrm rot="-5400000">
        <a:off x="636842" y="846146"/>
        <a:ext cx="4563133" cy="533618"/>
      </dsp:txXfrm>
    </dsp:sp>
    <dsp:sp modelId="{C5DE4F0F-B290-42C3-B5BA-FA42B2E8005B}">
      <dsp:nvSpPr>
        <dsp:cNvPr id="0" name=""/>
        <dsp:cNvSpPr/>
      </dsp:nvSpPr>
      <dsp:spPr>
        <a:xfrm rot="5400000">
          <a:off x="-136466" y="1765659"/>
          <a:ext cx="909773" cy="636841"/>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STEP3</a:t>
          </a:r>
          <a:endParaRPr kumimoji="1" lang="ja-JP" altLang="en-US" sz="1600" kern="1200" dirty="0"/>
        </a:p>
      </dsp:txBody>
      <dsp:txXfrm rot="-5400000">
        <a:off x="1" y="1947614"/>
        <a:ext cx="636841" cy="272932"/>
      </dsp:txXfrm>
    </dsp:sp>
    <dsp:sp modelId="{A7527560-1746-4C20-B9B3-07D6BCBD7A69}">
      <dsp:nvSpPr>
        <dsp:cNvPr id="0" name=""/>
        <dsp:cNvSpPr/>
      </dsp:nvSpPr>
      <dsp:spPr>
        <a:xfrm rot="5400000">
          <a:off x="2637165" y="-371130"/>
          <a:ext cx="591352" cy="4592000"/>
        </a:xfrm>
        <a:prstGeom prst="round2SameRect">
          <a:avLst/>
        </a:prstGeom>
        <a:solidFill>
          <a:schemeClr val="lt1">
            <a:alpha val="90000"/>
            <a:hueOff val="0"/>
            <a:satOff val="0"/>
            <a:lumOff val="0"/>
            <a:alphaOff val="0"/>
          </a:scheme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Local search around </a:t>
          </a:r>
          <a:r>
            <a:rPr kumimoji="1" lang="en-US" altLang="ja-JP" sz="2000" b="1" kern="1200" dirty="0" smtClean="0">
              <a:solidFill>
                <a:schemeClr val="accent6"/>
              </a:solidFill>
            </a:rPr>
            <a:t>the personal best solution</a:t>
          </a:r>
          <a:endParaRPr kumimoji="1" lang="ja-JP" altLang="en-US" sz="2000" b="1" kern="1200" dirty="0">
            <a:solidFill>
              <a:schemeClr val="accent6"/>
            </a:solidFill>
          </a:endParaRPr>
        </a:p>
      </dsp:txBody>
      <dsp:txXfrm rot="-5400000">
        <a:off x="636842" y="1658060"/>
        <a:ext cx="4563133" cy="533618"/>
      </dsp:txXfrm>
    </dsp:sp>
    <dsp:sp modelId="{AD39AB1B-0A60-47AC-8DDE-DDDE2B270353}">
      <dsp:nvSpPr>
        <dsp:cNvPr id="0" name=""/>
        <dsp:cNvSpPr/>
      </dsp:nvSpPr>
      <dsp:spPr>
        <a:xfrm rot="5400000">
          <a:off x="-136466" y="2577573"/>
          <a:ext cx="909773" cy="636841"/>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STEP4</a:t>
          </a:r>
          <a:endParaRPr kumimoji="1" lang="ja-JP" altLang="en-US" sz="1600" kern="1200" dirty="0"/>
        </a:p>
      </dsp:txBody>
      <dsp:txXfrm rot="-5400000">
        <a:off x="1" y="2759528"/>
        <a:ext cx="636841" cy="272932"/>
      </dsp:txXfrm>
    </dsp:sp>
    <dsp:sp modelId="{F1AB4264-F17F-4CC2-B7FD-3975BA4C1304}">
      <dsp:nvSpPr>
        <dsp:cNvPr id="0" name=""/>
        <dsp:cNvSpPr/>
      </dsp:nvSpPr>
      <dsp:spPr>
        <a:xfrm rot="5400000">
          <a:off x="2637165" y="440783"/>
          <a:ext cx="591352" cy="459200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Random search in the search space</a:t>
          </a:r>
          <a:endParaRPr kumimoji="1" lang="ja-JP" altLang="en-US" sz="2000" kern="1200" dirty="0"/>
        </a:p>
      </dsp:txBody>
      <dsp:txXfrm rot="-5400000">
        <a:off x="636842" y="2469974"/>
        <a:ext cx="4563133" cy="533618"/>
      </dsp:txXfrm>
    </dsp:sp>
    <dsp:sp modelId="{C69706EC-6F22-4FD2-BC3F-F668E262E3A9}">
      <dsp:nvSpPr>
        <dsp:cNvPr id="0" name=""/>
        <dsp:cNvSpPr/>
      </dsp:nvSpPr>
      <dsp:spPr>
        <a:xfrm rot="5400000">
          <a:off x="-136466" y="3389487"/>
          <a:ext cx="909773" cy="636841"/>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STEP5</a:t>
          </a:r>
          <a:endParaRPr kumimoji="1" lang="ja-JP" altLang="en-US" sz="1600" kern="1200" dirty="0"/>
        </a:p>
      </dsp:txBody>
      <dsp:txXfrm rot="-5400000">
        <a:off x="1" y="3571442"/>
        <a:ext cx="636841" cy="272932"/>
      </dsp:txXfrm>
    </dsp:sp>
    <dsp:sp modelId="{8745090B-EEF4-4074-9B61-730F8A8B766A}">
      <dsp:nvSpPr>
        <dsp:cNvPr id="0" name=""/>
        <dsp:cNvSpPr/>
      </dsp:nvSpPr>
      <dsp:spPr>
        <a:xfrm rot="5400000">
          <a:off x="2637165" y="1252697"/>
          <a:ext cx="591352" cy="459200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Evaluate and update solutions</a:t>
          </a:r>
          <a:endParaRPr kumimoji="1" lang="ja-JP" altLang="en-US" sz="2000" kern="1200" dirty="0"/>
        </a:p>
      </dsp:txBody>
      <dsp:txXfrm rot="-5400000">
        <a:off x="636842" y="3281888"/>
        <a:ext cx="4563133" cy="533618"/>
      </dsp:txXfrm>
    </dsp:sp>
    <dsp:sp modelId="{7CA4C4A3-1BFE-4775-915F-ACB4BB139530}">
      <dsp:nvSpPr>
        <dsp:cNvPr id="0" name=""/>
        <dsp:cNvSpPr/>
      </dsp:nvSpPr>
      <dsp:spPr>
        <a:xfrm rot="5400000">
          <a:off x="-136466" y="4201401"/>
          <a:ext cx="909773" cy="636841"/>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STEP6</a:t>
          </a:r>
          <a:endParaRPr kumimoji="1" lang="ja-JP" altLang="en-US" sz="1600" kern="1200" dirty="0"/>
        </a:p>
      </dsp:txBody>
      <dsp:txXfrm rot="-5400000">
        <a:off x="1" y="4383356"/>
        <a:ext cx="636841" cy="272932"/>
      </dsp:txXfrm>
    </dsp:sp>
    <dsp:sp modelId="{0C41ACD8-6E88-4919-98B7-FA46B297E4B0}">
      <dsp:nvSpPr>
        <dsp:cNvPr id="0" name=""/>
        <dsp:cNvSpPr/>
      </dsp:nvSpPr>
      <dsp:spPr>
        <a:xfrm rot="5400000">
          <a:off x="2637165" y="2064611"/>
          <a:ext cx="591352" cy="459200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Return to STEP2</a:t>
          </a:r>
          <a:endParaRPr kumimoji="1" lang="ja-JP" altLang="en-US" sz="2000" kern="1200" dirty="0"/>
        </a:p>
      </dsp:txBody>
      <dsp:txXfrm rot="-5400000">
        <a:off x="636842" y="4093802"/>
        <a:ext cx="4563133" cy="53361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60106" cy="50060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69326" y="0"/>
            <a:ext cx="2960106" cy="500605"/>
          </a:xfrm>
          <a:prstGeom prst="rect">
            <a:avLst/>
          </a:prstGeom>
        </p:spPr>
        <p:txBody>
          <a:bodyPr vert="horz" lIns="91440" tIns="45720" rIns="91440" bIns="45720" rtlCol="0"/>
          <a:lstStyle>
            <a:lvl1pPr algn="r">
              <a:defRPr sz="1200"/>
            </a:lvl1pPr>
          </a:lstStyle>
          <a:p>
            <a:fld id="{A5D14EE8-8641-48E8-8052-047168C38A55}" type="datetimeFigureOut">
              <a:rPr kumimoji="1" lang="ja-JP" altLang="en-US" smtClean="0"/>
              <a:t>2018/12/20</a:t>
            </a:fld>
            <a:endParaRPr kumimoji="1" lang="ja-JP" altLang="en-US"/>
          </a:p>
        </p:txBody>
      </p:sp>
      <p:sp>
        <p:nvSpPr>
          <p:cNvPr id="4" name="スライド イメージ プレースホルダー 3"/>
          <p:cNvSpPr>
            <a:spLocks noGrp="1" noRot="1" noChangeAspect="1"/>
          </p:cNvSpPr>
          <p:nvPr>
            <p:ph type="sldImg" idx="2"/>
          </p:nvPr>
        </p:nvSpPr>
        <p:spPr>
          <a:xfrm>
            <a:off x="423863" y="1247775"/>
            <a:ext cx="5983287" cy="3367088"/>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3102" y="4801642"/>
            <a:ext cx="5464810" cy="3928616"/>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76835"/>
            <a:ext cx="2960106" cy="500604"/>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69326" y="9476835"/>
            <a:ext cx="2960106" cy="500604"/>
          </a:xfrm>
          <a:prstGeom prst="rect">
            <a:avLst/>
          </a:prstGeom>
        </p:spPr>
        <p:txBody>
          <a:bodyPr vert="horz" lIns="91440" tIns="45720" rIns="91440" bIns="45720" rtlCol="0" anchor="b"/>
          <a:lstStyle>
            <a:lvl1pPr algn="r">
              <a:defRPr sz="1200"/>
            </a:lvl1pPr>
          </a:lstStyle>
          <a:p>
            <a:fld id="{067CCEE0-65C5-4CEB-8BC0-8CA414A8178B}" type="slidenum">
              <a:rPr kumimoji="1" lang="ja-JP" altLang="en-US" smtClean="0"/>
              <a:t>‹#›</a:t>
            </a:fld>
            <a:endParaRPr kumimoji="1" lang="ja-JP" altLang="en-US"/>
          </a:p>
        </p:txBody>
      </p:sp>
    </p:spTree>
    <p:extLst>
      <p:ext uri="{BB962C8B-B14F-4D97-AF65-F5344CB8AC3E}">
        <p14:creationId xmlns:p14="http://schemas.microsoft.com/office/powerpoint/2010/main" val="8173838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 am Takuya Iwase from the university of electro-communications. Today,</a:t>
            </a:r>
            <a:r>
              <a:rPr kumimoji="1" lang="en-US" altLang="ja-JP" baseline="0" dirty="0" smtClean="0"/>
              <a:t> I would like to talk about my research entitled by…</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a:t>
            </a:fld>
            <a:endParaRPr kumimoji="1" lang="ja-JP" altLang="en-US"/>
          </a:p>
        </p:txBody>
      </p:sp>
    </p:spTree>
    <p:extLst>
      <p:ext uri="{BB962C8B-B14F-4D97-AF65-F5344CB8AC3E}">
        <p14:creationId xmlns:p14="http://schemas.microsoft.com/office/powerpoint/2010/main" val="3188307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In step 3, if the pulse emission rate r is less than random value, other new solution candidates are generated around the global best solution as the local search.</a:t>
                </a:r>
                <a:endParaRPr kumimoji="1" lang="ja-JP" altLang="ja-JP" sz="1200" kern="1200" dirty="0">
                  <a:solidFill>
                    <a:schemeClr val="tx1"/>
                  </a:solidFill>
                  <a:effectLst/>
                  <a:latin typeface="+mn-lt"/>
                  <a:ea typeface="+mn-ea"/>
                  <a:cs typeface="+mn-cs"/>
                </a:endParaRPr>
              </a:p>
              <a:p>
                <a:r>
                  <a:rPr kumimoji="1" lang="en-US" altLang="ja-JP" sz="1200" kern="1200" dirty="0">
                    <a:solidFill>
                      <a:schemeClr val="tx1"/>
                    </a:solidFill>
                    <a:effectLst/>
                    <a:latin typeface="+mn-lt"/>
                    <a:ea typeface="+mn-ea"/>
                    <a:cs typeface="+mn-cs"/>
                  </a:rPr>
                  <a:t>In detail, the </a:t>
                </a:r>
                <a:r>
                  <a:rPr kumimoji="1" lang="en-US" altLang="ja-JP" sz="1200" kern="1200" dirty="0" smtClean="0">
                    <a:solidFill>
                      <a:schemeClr val="tx1"/>
                    </a:solidFill>
                    <a:effectLst/>
                    <a:latin typeface="+mn-lt"/>
                    <a:ea typeface="+mn-ea"/>
                    <a:cs typeface="+mn-cs"/>
                  </a:rPr>
                  <a:t>solution </a:t>
                </a:r>
                <a:r>
                  <a:rPr kumimoji="1" lang="en-US" altLang="ja-JP" sz="1200" kern="1200" dirty="0">
                    <a:solidFill>
                      <a:schemeClr val="tx1"/>
                    </a:solidFill>
                    <a:effectLst/>
                    <a:latin typeface="+mn-lt"/>
                    <a:ea typeface="+mn-ea"/>
                    <a:cs typeface="+mn-cs"/>
                  </a:rPr>
                  <a:t>of </a:t>
                </a:r>
                <a:r>
                  <a:rPr kumimoji="1" lang="en-US" altLang="ja-JP" sz="1200" kern="1200" dirty="0" err="1" smtClean="0">
                    <a:solidFill>
                      <a:schemeClr val="tx1"/>
                    </a:solidFill>
                    <a:effectLst/>
                    <a:latin typeface="+mn-lt"/>
                    <a:ea typeface="+mn-ea"/>
                    <a:cs typeface="+mn-cs"/>
                  </a:rPr>
                  <a:t>x_loc_i</a:t>
                </a:r>
                <a:r>
                  <a:rPr kumimoji="1" lang="en-US" altLang="ja-JP" sz="1200" kern="1200" dirty="0" smtClean="0">
                    <a:solidFill>
                      <a:schemeClr val="tx1"/>
                    </a:solidFill>
                    <a:effectLst/>
                    <a:latin typeface="+mn-lt"/>
                    <a:ea typeface="+mn-ea"/>
                    <a:cs typeface="+mn-cs"/>
                  </a:rPr>
                  <a:t> </a:t>
                </a:r>
                <a:r>
                  <a:rPr kumimoji="1" lang="en-US" altLang="ja-JP" sz="1200" kern="1200" dirty="0">
                    <a:solidFill>
                      <a:schemeClr val="tx1"/>
                    </a:solidFill>
                    <a:effectLst/>
                    <a:latin typeface="+mn-lt"/>
                    <a:ea typeface="+mn-ea"/>
                    <a:cs typeface="+mn-cs"/>
                  </a:rPr>
                  <a:t>is generated around x_* </a:t>
                </a:r>
                <a:r>
                  <a:rPr kumimoji="1" lang="en-US" altLang="ja-JP" sz="1200" kern="1200" dirty="0" smtClean="0">
                    <a:solidFill>
                      <a:schemeClr val="tx1"/>
                    </a:solidFill>
                    <a:effectLst/>
                    <a:latin typeface="+mn-lt"/>
                    <a:ea typeface="+mn-ea"/>
                    <a:cs typeface="+mn-cs"/>
                  </a:rPr>
                  <a:t>by the equation as </a:t>
                </a:r>
                <a:r>
                  <a:rPr kumimoji="1" lang="en-US" altLang="ja-JP" sz="1200" kern="1200" dirty="0">
                    <a:solidFill>
                      <a:schemeClr val="tx1"/>
                    </a:solidFill>
                    <a:effectLst/>
                    <a:latin typeface="+mn-lt"/>
                    <a:ea typeface="+mn-ea"/>
                    <a:cs typeface="+mn-cs"/>
                  </a:rPr>
                  <a:t>shown in </a:t>
                </a:r>
                <a:r>
                  <a:rPr kumimoji="1" lang="en-US" altLang="ja-JP" sz="1200" kern="1200" dirty="0" smtClean="0">
                    <a:solidFill>
                      <a:schemeClr val="tx1"/>
                    </a:solidFill>
                    <a:effectLst/>
                    <a:latin typeface="+mn-lt"/>
                    <a:ea typeface="+mn-ea"/>
                    <a:cs typeface="+mn-cs"/>
                  </a:rPr>
                  <a:t>this</a:t>
                </a:r>
                <a:r>
                  <a:rPr kumimoji="1" lang="en-US" altLang="ja-JP" sz="1200" kern="1200" baseline="0" dirty="0" smtClean="0">
                    <a:solidFill>
                      <a:schemeClr val="tx1"/>
                    </a:solidFill>
                    <a:effectLst/>
                    <a:latin typeface="+mn-lt"/>
                    <a:ea typeface="+mn-ea"/>
                    <a:cs typeface="+mn-cs"/>
                  </a:rPr>
                  <a:t> figure</a:t>
                </a:r>
                <a:r>
                  <a:rPr kumimoji="1" lang="en-US" altLang="ja-JP" sz="1200" kern="1200" dirty="0" smtClean="0">
                    <a:solidFill>
                      <a:schemeClr val="tx1"/>
                    </a:solidFill>
                    <a:effectLst/>
                    <a:latin typeface="+mn-lt"/>
                    <a:ea typeface="+mn-ea"/>
                    <a:cs typeface="+mn-cs"/>
                  </a:rPr>
                  <a:t>.</a:t>
                </a:r>
                <a:endParaRPr kumimoji="1" lang="ja-JP" altLang="ja-JP" sz="1200" kern="1200" dirty="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 </a:t>
                </a:r>
                <a14:m>
                  <m:oMath xmlns:m="http://schemas.openxmlformats.org/officeDocument/2006/math">
                    <m:r>
                      <a:rPr kumimoji="1" lang="en-US" altLang="ja-JP" sz="1200" b="0" i="0" kern="1200" smtClean="0">
                        <a:solidFill>
                          <a:schemeClr val="tx1"/>
                        </a:solidFill>
                        <a:effectLst/>
                        <a:latin typeface="Cambria Math" panose="02040503050406030204" pitchFamily="18" charset="0"/>
                        <a:ea typeface="+mn-ea"/>
                        <a:cs typeface="+mn-cs"/>
                      </a:rPr>
                      <m:t>2</m:t>
                    </m:r>
                    <m:r>
                      <a:rPr kumimoji="1" lang="en-US" altLang="ja-JP" sz="1200" i="1" kern="1200">
                        <a:solidFill>
                          <a:schemeClr val="tx1"/>
                        </a:solidFill>
                        <a:effectLst/>
                        <a:latin typeface="Cambria Math" panose="02040503050406030204" pitchFamily="18" charset="0"/>
                        <a:ea typeface="+mn-ea"/>
                        <a:cs typeface="+mn-cs"/>
                      </a:rPr>
                      <m:t>𝜖</m:t>
                    </m:r>
                    <m:r>
                      <a:rPr kumimoji="1" lang="en-US" altLang="ja-JP" sz="1200" b="0" i="1" kern="1200" smtClean="0">
                        <a:solidFill>
                          <a:schemeClr val="tx1"/>
                        </a:solidFill>
                        <a:effectLst/>
                        <a:latin typeface="Cambria Math" panose="02040503050406030204" pitchFamily="18" charset="0"/>
                        <a:ea typeface="+mn-ea"/>
                        <a:cs typeface="+mn-cs"/>
                      </a:rPr>
                      <m:t>𝐴</m:t>
                    </m:r>
                  </m:oMath>
                </a14:m>
                <a:r>
                  <a:rPr kumimoji="1" lang="en-US" altLang="ja-JP" sz="1200" kern="1200" dirty="0">
                    <a:solidFill>
                      <a:schemeClr val="tx1"/>
                    </a:solidFill>
                    <a:effectLst/>
                    <a:latin typeface="+mn-lt"/>
                    <a:ea typeface="+mn-ea"/>
                    <a:cs typeface="+mn-cs"/>
                  </a:rPr>
                  <a:t> is the window of x</a:t>
                </a:r>
                <a:r>
                  <a:rPr kumimoji="1" lang="en-US" altLang="ja-JP" sz="1200" kern="1200" dirty="0" smtClean="0">
                    <a:solidFill>
                      <a:schemeClr val="tx1"/>
                    </a:solidFill>
                    <a:effectLst/>
                    <a:latin typeface="+mn-lt"/>
                    <a:ea typeface="+mn-ea"/>
                    <a:cs typeface="+mn-cs"/>
                  </a:rPr>
                  <a:t>_*</a:t>
                </a:r>
                <a:r>
                  <a:rPr kumimoji="1" lang="en-US" altLang="ja-JP" sz="1200" kern="1200" baseline="0" dirty="0" smtClean="0">
                    <a:solidFill>
                      <a:schemeClr val="tx1"/>
                    </a:solidFill>
                    <a:effectLst/>
                    <a:latin typeface="+mn-lt"/>
                    <a:ea typeface="+mn-ea"/>
                    <a:cs typeface="+mn-cs"/>
                  </a:rPr>
                  <a:t> which means that solution candidates </a:t>
                </a:r>
                <a:r>
                  <a:rPr kumimoji="1" lang="en-US" altLang="ja-JP" sz="1200" kern="1200" baseline="0" dirty="0" err="1" smtClean="0">
                    <a:solidFill>
                      <a:schemeClr val="tx1"/>
                    </a:solidFill>
                    <a:effectLst/>
                    <a:latin typeface="+mn-lt"/>
                    <a:ea typeface="+mn-ea"/>
                    <a:cs typeface="+mn-cs"/>
                  </a:rPr>
                  <a:t>x_loc_i</a:t>
                </a:r>
                <a:r>
                  <a:rPr kumimoji="1" lang="en-US" altLang="ja-JP" sz="1200" kern="1200" baseline="0" dirty="0" smtClean="0">
                    <a:solidFill>
                      <a:schemeClr val="tx1"/>
                    </a:solidFill>
                    <a:effectLst/>
                    <a:latin typeface="+mn-lt"/>
                    <a:ea typeface="+mn-ea"/>
                    <a:cs typeface="+mn-cs"/>
                  </a:rPr>
                  <a:t> are generated within this range</a:t>
                </a:r>
                <a:r>
                  <a:rPr kumimoji="1" lang="en-US" altLang="ja-JP" sz="1200" kern="1200" dirty="0" smtClean="0">
                    <a:solidFill>
                      <a:schemeClr val="tx1"/>
                    </a:solidFill>
                    <a:effectLst/>
                    <a:latin typeface="+mn-lt"/>
                    <a:ea typeface="+mn-ea"/>
                    <a:cs typeface="+mn-cs"/>
                  </a:rPr>
                  <a:t> limited by </a:t>
                </a:r>
                <a14:m>
                  <m:oMath xmlns:m="http://schemas.openxmlformats.org/officeDocument/2006/math">
                    <m:r>
                      <a:rPr kumimoji="1" lang="en-US" altLang="ja-JP" sz="1200" i="1" kern="1200" smtClean="0">
                        <a:solidFill>
                          <a:schemeClr val="tx1"/>
                        </a:solidFill>
                        <a:effectLst/>
                        <a:latin typeface="Cambria Math" panose="02040503050406030204" pitchFamily="18" charset="0"/>
                        <a:ea typeface="+mn-ea"/>
                        <a:cs typeface="+mn-cs"/>
                      </a:rPr>
                      <m:t>𝜖</m:t>
                    </m:r>
                  </m:oMath>
                </a14:m>
                <a:r>
                  <a:rPr kumimoji="1" lang="en-US" altLang="ja-JP" sz="1200" kern="1200" dirty="0" smtClean="0">
                    <a:solidFill>
                      <a:schemeClr val="tx1"/>
                    </a:solidFill>
                    <a:effectLst/>
                    <a:latin typeface="+mn-lt"/>
                    <a:ea typeface="+mn-ea"/>
                    <a:cs typeface="+mn-cs"/>
                  </a:rPr>
                  <a:t>.</a:t>
                </a:r>
                <a:endParaRPr kumimoji="1" lang="ja-JP" altLang="ja-JP" sz="1200" kern="1200" dirty="0">
                  <a:solidFill>
                    <a:schemeClr val="tx1"/>
                  </a:solidFill>
                  <a:effectLst/>
                  <a:latin typeface="+mn-lt"/>
                  <a:ea typeface="+mn-ea"/>
                  <a:cs typeface="+mn-cs"/>
                </a:endParaRPr>
              </a:p>
            </p:txBody>
          </p:sp>
        </mc:Choice>
        <mc:Fallback xmlns="">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In step 3, if the pulse emission rate r is less than random value, other new solution candidates are generated around the global best solution as the local search.</a:t>
                </a:r>
                <a:endParaRPr kumimoji="1" lang="ja-JP" altLang="ja-JP" sz="1200" kern="1200" dirty="0">
                  <a:solidFill>
                    <a:schemeClr val="tx1"/>
                  </a:solidFill>
                  <a:effectLst/>
                  <a:latin typeface="+mn-lt"/>
                  <a:ea typeface="+mn-ea"/>
                  <a:cs typeface="+mn-cs"/>
                </a:endParaRPr>
              </a:p>
              <a:p>
                <a:r>
                  <a:rPr kumimoji="1" lang="en-US" altLang="ja-JP" sz="1200" kern="1200" dirty="0">
                    <a:solidFill>
                      <a:schemeClr val="tx1"/>
                    </a:solidFill>
                    <a:effectLst/>
                    <a:latin typeface="+mn-lt"/>
                    <a:ea typeface="+mn-ea"/>
                    <a:cs typeface="+mn-cs"/>
                  </a:rPr>
                  <a:t>In detail, the local solution of </a:t>
                </a:r>
                <a:r>
                  <a:rPr kumimoji="1" lang="en-US" altLang="ja-JP" sz="1200" kern="1200" dirty="0" err="1">
                    <a:solidFill>
                      <a:schemeClr val="tx1"/>
                    </a:solidFill>
                    <a:effectLst/>
                    <a:latin typeface="+mn-lt"/>
                    <a:ea typeface="+mn-ea"/>
                    <a:cs typeface="+mn-cs"/>
                  </a:rPr>
                  <a:t>x_i</a:t>
                </a:r>
                <a:r>
                  <a:rPr kumimoji="1" lang="en-US" altLang="ja-JP" sz="1200" kern="1200" dirty="0">
                    <a:solidFill>
                      <a:schemeClr val="tx1"/>
                    </a:solidFill>
                    <a:effectLst/>
                    <a:latin typeface="+mn-lt"/>
                    <a:ea typeface="+mn-ea"/>
                    <a:cs typeface="+mn-cs"/>
                  </a:rPr>
                  <a:t> is generated around x_* </a:t>
                </a:r>
                <a:r>
                  <a:rPr kumimoji="1" lang="en-US" altLang="ja-JP" sz="1200" kern="1200" dirty="0" smtClean="0">
                    <a:solidFill>
                      <a:schemeClr val="tx1"/>
                    </a:solidFill>
                    <a:effectLst/>
                    <a:latin typeface="+mn-lt"/>
                    <a:ea typeface="+mn-ea"/>
                    <a:cs typeface="+mn-cs"/>
                  </a:rPr>
                  <a:t>by the equation as </a:t>
                </a:r>
                <a:r>
                  <a:rPr kumimoji="1" lang="en-US" altLang="ja-JP" sz="1200" kern="1200" dirty="0">
                    <a:solidFill>
                      <a:schemeClr val="tx1"/>
                    </a:solidFill>
                    <a:effectLst/>
                    <a:latin typeface="+mn-lt"/>
                    <a:ea typeface="+mn-ea"/>
                    <a:cs typeface="+mn-cs"/>
                  </a:rPr>
                  <a:t>shown in </a:t>
                </a:r>
                <a:r>
                  <a:rPr kumimoji="1" lang="en-US" altLang="ja-JP" sz="1200" kern="1200" dirty="0" smtClean="0">
                    <a:solidFill>
                      <a:schemeClr val="tx1"/>
                    </a:solidFill>
                    <a:effectLst/>
                    <a:latin typeface="+mn-lt"/>
                    <a:ea typeface="+mn-ea"/>
                    <a:cs typeface="+mn-cs"/>
                  </a:rPr>
                  <a:t>this</a:t>
                </a:r>
                <a:r>
                  <a:rPr kumimoji="1" lang="en-US" altLang="ja-JP" sz="1200" kern="1200" baseline="0" dirty="0" smtClean="0">
                    <a:solidFill>
                      <a:schemeClr val="tx1"/>
                    </a:solidFill>
                    <a:effectLst/>
                    <a:latin typeface="+mn-lt"/>
                    <a:ea typeface="+mn-ea"/>
                    <a:cs typeface="+mn-cs"/>
                  </a:rPr>
                  <a:t> figure</a:t>
                </a:r>
                <a:r>
                  <a:rPr kumimoji="1" lang="en-US" altLang="ja-JP" sz="1200" kern="1200" dirty="0" smtClean="0">
                    <a:solidFill>
                      <a:schemeClr val="tx1"/>
                    </a:solidFill>
                    <a:effectLst/>
                    <a:latin typeface="+mn-lt"/>
                    <a:ea typeface="+mn-ea"/>
                    <a:cs typeface="+mn-cs"/>
                  </a:rPr>
                  <a:t>.</a:t>
                </a:r>
                <a:endParaRPr kumimoji="1" lang="ja-JP" altLang="ja-JP" sz="1200" kern="1200" dirty="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 </a:t>
                </a:r>
                <a:r>
                  <a:rPr kumimoji="1" lang="en-US" altLang="ja-JP" sz="1200" b="0" i="0" kern="1200" smtClean="0">
                    <a:solidFill>
                      <a:schemeClr val="tx1"/>
                    </a:solidFill>
                    <a:effectLst/>
                    <a:latin typeface="Cambria Math" panose="02040503050406030204" pitchFamily="18" charset="0"/>
                    <a:ea typeface="+mn-ea"/>
                    <a:cs typeface="+mn-cs"/>
                  </a:rPr>
                  <a:t>2</a:t>
                </a:r>
                <a:r>
                  <a:rPr kumimoji="1" lang="en-US" altLang="ja-JP" sz="1200" i="0" kern="1200">
                    <a:solidFill>
                      <a:schemeClr val="tx1"/>
                    </a:solidFill>
                    <a:effectLst/>
                    <a:latin typeface="+mn-lt"/>
                    <a:ea typeface="+mn-ea"/>
                    <a:cs typeface="+mn-cs"/>
                  </a:rPr>
                  <a:t>𝜖</a:t>
                </a:r>
                <a:r>
                  <a:rPr kumimoji="1" lang="en-US" altLang="ja-JP" sz="1200" b="0" i="0" kern="1200" smtClean="0">
                    <a:solidFill>
                      <a:schemeClr val="tx1"/>
                    </a:solidFill>
                    <a:effectLst/>
                    <a:latin typeface="Cambria Math" panose="02040503050406030204" pitchFamily="18" charset="0"/>
                    <a:ea typeface="+mn-ea"/>
                    <a:cs typeface="+mn-cs"/>
                  </a:rPr>
                  <a:t>𝐴</a:t>
                </a:r>
                <a:r>
                  <a:rPr kumimoji="1" lang="en-US" altLang="ja-JP" sz="1200" kern="1200" dirty="0">
                    <a:solidFill>
                      <a:schemeClr val="tx1"/>
                    </a:solidFill>
                    <a:effectLst/>
                    <a:latin typeface="+mn-lt"/>
                    <a:ea typeface="+mn-ea"/>
                    <a:cs typeface="+mn-cs"/>
                  </a:rPr>
                  <a:t> is the window of x</a:t>
                </a:r>
                <a:r>
                  <a:rPr kumimoji="1" lang="en-US" altLang="ja-JP" sz="1200" kern="1200" dirty="0" smtClean="0">
                    <a:solidFill>
                      <a:schemeClr val="tx1"/>
                    </a:solidFill>
                    <a:effectLst/>
                    <a:latin typeface="+mn-lt"/>
                    <a:ea typeface="+mn-ea"/>
                    <a:cs typeface="+mn-cs"/>
                  </a:rPr>
                  <a:t>_*</a:t>
                </a:r>
                <a:r>
                  <a:rPr kumimoji="1" lang="en-US" altLang="ja-JP" sz="1200" kern="1200" baseline="0" dirty="0" smtClean="0">
                    <a:solidFill>
                      <a:schemeClr val="tx1"/>
                    </a:solidFill>
                    <a:effectLst/>
                    <a:latin typeface="+mn-lt"/>
                    <a:ea typeface="+mn-ea"/>
                    <a:cs typeface="+mn-cs"/>
                  </a:rPr>
                  <a:t> which means that solution candidates </a:t>
                </a:r>
                <a:r>
                  <a:rPr kumimoji="1" lang="en-US" altLang="ja-JP" sz="1200" kern="1200" baseline="0" dirty="0" err="1" smtClean="0">
                    <a:solidFill>
                      <a:schemeClr val="tx1"/>
                    </a:solidFill>
                    <a:effectLst/>
                    <a:latin typeface="+mn-lt"/>
                    <a:ea typeface="+mn-ea"/>
                    <a:cs typeface="+mn-cs"/>
                  </a:rPr>
                  <a:t>x_loc_i</a:t>
                </a:r>
                <a:r>
                  <a:rPr kumimoji="1" lang="en-US" altLang="ja-JP" sz="1200" kern="1200" baseline="0" dirty="0" smtClean="0">
                    <a:solidFill>
                      <a:schemeClr val="tx1"/>
                    </a:solidFill>
                    <a:effectLst/>
                    <a:latin typeface="+mn-lt"/>
                    <a:ea typeface="+mn-ea"/>
                    <a:cs typeface="+mn-cs"/>
                  </a:rPr>
                  <a:t> are generated within this range</a:t>
                </a:r>
                <a:r>
                  <a:rPr kumimoji="1" lang="en-US" altLang="ja-JP" sz="1200" kern="1200" dirty="0" smtClean="0">
                    <a:solidFill>
                      <a:schemeClr val="tx1"/>
                    </a:solidFill>
                    <a:effectLst/>
                    <a:latin typeface="+mn-lt"/>
                    <a:ea typeface="+mn-ea"/>
                    <a:cs typeface="+mn-cs"/>
                  </a:rPr>
                  <a:t> limited by </a:t>
                </a:r>
                <a:r>
                  <a:rPr kumimoji="1" lang="en-US" altLang="ja-JP" sz="1200" i="0" kern="1200" smtClean="0">
                    <a:solidFill>
                      <a:schemeClr val="tx1"/>
                    </a:solidFill>
                    <a:effectLst/>
                    <a:latin typeface="Cambria Math" panose="02040503050406030204" pitchFamily="18" charset="0"/>
                    <a:ea typeface="+mn-ea"/>
                    <a:cs typeface="+mn-cs"/>
                  </a:rPr>
                  <a:t>𝜖</a:t>
                </a:r>
                <a:r>
                  <a:rPr kumimoji="1" lang="en-US" altLang="ja-JP" sz="1200" kern="1200" dirty="0" smtClean="0">
                    <a:solidFill>
                      <a:schemeClr val="tx1"/>
                    </a:solidFill>
                    <a:effectLst/>
                    <a:latin typeface="+mn-lt"/>
                    <a:ea typeface="+mn-ea"/>
                    <a:cs typeface="+mn-cs"/>
                  </a:rPr>
                  <a:t>.</a:t>
                </a:r>
                <a:endParaRPr kumimoji="1" lang="ja-JP" altLang="ja-JP" sz="1200" kern="1200" dirty="0">
                  <a:solidFill>
                    <a:schemeClr val="tx1"/>
                  </a:solidFill>
                  <a:effectLst/>
                  <a:latin typeface="+mn-lt"/>
                  <a:ea typeface="+mn-ea"/>
                  <a:cs typeface="+mn-cs"/>
                </a:endParaRPr>
              </a:p>
            </p:txBody>
          </p:sp>
        </mc:Fallback>
      </mc:AlternateContent>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10</a:t>
            </a:fld>
            <a:endParaRPr kumimoji="1" lang="ja-JP" altLang="en-US"/>
          </a:p>
        </p:txBody>
      </p:sp>
    </p:spTree>
    <p:extLst>
      <p:ext uri="{BB962C8B-B14F-4D97-AF65-F5344CB8AC3E}">
        <p14:creationId xmlns:p14="http://schemas.microsoft.com/office/powerpoint/2010/main" val="4097118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other new solution candidate, </a:t>
            </a:r>
            <a:r>
              <a:rPr kumimoji="1" lang="en-US" altLang="ja-JP" sz="1200" kern="1200" dirty="0" err="1" smtClean="0">
                <a:solidFill>
                  <a:schemeClr val="tx1"/>
                </a:solidFill>
                <a:effectLst/>
                <a:latin typeface="+mn-lt"/>
                <a:ea typeface="+mn-ea"/>
                <a:cs typeface="+mn-cs"/>
              </a:rPr>
              <a:t>x_rnd_i</a:t>
            </a:r>
            <a:r>
              <a:rPr kumimoji="1" lang="en-US" altLang="ja-JP" sz="1200" kern="1200" dirty="0" smtClean="0">
                <a:solidFill>
                  <a:schemeClr val="tx1"/>
                </a:solidFill>
                <a:effectLst/>
                <a:latin typeface="+mn-lt"/>
                <a:ea typeface="+mn-ea"/>
                <a:cs typeface="+mn-cs"/>
              </a:rPr>
              <a:t> is randomly generated in the search space by the equation, which is the same one in step 1.</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11</a:t>
            </a:fld>
            <a:endParaRPr kumimoji="1" lang="ja-JP" altLang="en-US"/>
          </a:p>
        </p:txBody>
      </p:sp>
    </p:spTree>
    <p:extLst>
      <p:ext uri="{BB962C8B-B14F-4D97-AF65-F5344CB8AC3E}">
        <p14:creationId xmlns:p14="http://schemas.microsoft.com/office/powerpoint/2010/main" val="2076823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In step 5, if the loudness value is larger than random value and one of three new solution candidates is better than the current solution, the current solution is replaced by better new solution candidate. </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After that the loudness value decreases, while the pulse emission rate increases in contrast.</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In step 6, return to the step 2.</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12</a:t>
            </a:fld>
            <a:endParaRPr kumimoji="1" lang="ja-JP" altLang="en-US"/>
          </a:p>
        </p:txBody>
      </p:sp>
    </p:spTree>
    <p:extLst>
      <p:ext uri="{BB962C8B-B14F-4D97-AF65-F5344CB8AC3E}">
        <p14:creationId xmlns:p14="http://schemas.microsoft.com/office/powerpoint/2010/main" val="15126291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Through the cycle of these six steps, the solutions are closed to the global best solution, and finally converge to the global optima.</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13</a:t>
            </a:fld>
            <a:endParaRPr kumimoji="1" lang="ja-JP" altLang="en-US"/>
          </a:p>
        </p:txBody>
      </p:sp>
    </p:spTree>
    <p:extLst>
      <p:ext uri="{BB962C8B-B14F-4D97-AF65-F5344CB8AC3E}">
        <p14:creationId xmlns:p14="http://schemas.microsoft.com/office/powerpoint/2010/main" val="2123584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This slide adds the NSBA flowchart in the BA flowchart</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As you can see, we improve two parts for NSBA.</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In detail, the step 2 is improved to introduce Novelty search into BA for finding many optima which has not yet found. The step 3 is also improved to generate new solution candidates around the personal best solution instead of the global best solution.</a:t>
            </a:r>
            <a:r>
              <a:rPr kumimoji="1" lang="en-US" altLang="ja-JP" sz="1200" kern="1200" baseline="0" dirty="0" smtClean="0">
                <a:solidFill>
                  <a:schemeClr val="tx1"/>
                </a:solidFill>
                <a:effectLst/>
                <a:latin typeface="+mn-lt"/>
                <a:ea typeface="+mn-ea"/>
                <a:cs typeface="+mn-cs"/>
              </a:rPr>
              <a:t> This change aims</a:t>
            </a:r>
            <a:r>
              <a:rPr kumimoji="1" lang="en-US" altLang="ja-JP" sz="1200" kern="1200" dirty="0" smtClean="0">
                <a:solidFill>
                  <a:schemeClr val="tx1"/>
                </a:solidFill>
                <a:effectLst/>
                <a:latin typeface="+mn-lt"/>
                <a:ea typeface="+mn-ea"/>
                <a:cs typeface="+mn-cs"/>
              </a:rPr>
              <a:t> for finding better solutions around the personal best solution.</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I will explain these improvements from the next slide.</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14</a:t>
            </a:fld>
            <a:endParaRPr kumimoji="1" lang="ja-JP" altLang="en-US"/>
          </a:p>
        </p:txBody>
      </p:sp>
    </p:spTree>
    <p:extLst>
      <p:ext uri="{BB962C8B-B14F-4D97-AF65-F5344CB8AC3E}">
        <p14:creationId xmlns:p14="http://schemas.microsoft.com/office/powerpoint/2010/main" val="3402971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In order to find other solutions, the step 2 in NSBA move solutions from dense area to sparse area by NS. Concretely, NSBA calculates the distance vector of solution by this equation, where this part corresponds to the sparseness function. What should be </a:t>
            </a:r>
            <a:r>
              <a:rPr kumimoji="1" lang="en-US" altLang="ja-JP" sz="1200" kern="1200" smtClean="0">
                <a:solidFill>
                  <a:schemeClr val="tx1"/>
                </a:solidFill>
                <a:effectLst/>
                <a:latin typeface="+mn-lt"/>
                <a:ea typeface="+mn-ea"/>
                <a:cs typeface="+mn-cs"/>
              </a:rPr>
              <a:t>noted </a:t>
            </a:r>
            <a:r>
              <a:rPr kumimoji="1" lang="en-US" altLang="ja-JP" sz="1200" kern="1200" smtClean="0">
                <a:solidFill>
                  <a:schemeClr val="tx1"/>
                </a:solidFill>
                <a:effectLst/>
                <a:latin typeface="+mn-lt"/>
                <a:ea typeface="+mn-ea"/>
                <a:cs typeface="+mn-cs"/>
              </a:rPr>
              <a:t>hear (highlight) </a:t>
            </a:r>
            <a:r>
              <a:rPr kumimoji="1" lang="en-US" altLang="ja-JP" sz="1200" kern="1200" dirty="0" smtClean="0">
                <a:solidFill>
                  <a:schemeClr val="tx1"/>
                </a:solidFill>
                <a:effectLst/>
                <a:latin typeface="+mn-lt"/>
                <a:ea typeface="+mn-ea"/>
                <a:cs typeface="+mn-cs"/>
              </a:rPr>
              <a:t>is that this equation is modified from the norm (the absolute value of </a:t>
            </a:r>
            <a:r>
              <a:rPr kumimoji="1" lang="en-US" altLang="ja-JP" sz="1200" kern="1200" dirty="0" err="1" smtClean="0">
                <a:solidFill>
                  <a:schemeClr val="tx1"/>
                </a:solidFill>
                <a:effectLst/>
                <a:latin typeface="+mn-lt"/>
                <a:ea typeface="+mn-ea"/>
                <a:cs typeface="+mn-cs"/>
              </a:rPr>
              <a:t>x_j</a:t>
            </a:r>
            <a:r>
              <a:rPr kumimoji="1" lang="en-US" altLang="ja-JP" sz="1200" kern="1200" dirty="0" smtClean="0">
                <a:solidFill>
                  <a:schemeClr val="tx1"/>
                </a:solidFill>
                <a:effectLst/>
                <a:latin typeface="+mn-lt"/>
                <a:ea typeface="+mn-ea"/>
                <a:cs typeface="+mn-cs"/>
              </a:rPr>
              <a:t> – </a:t>
            </a:r>
            <a:r>
              <a:rPr kumimoji="1" lang="en-US" altLang="ja-JP" sz="1200" kern="1200" dirty="0" err="1" smtClean="0">
                <a:solidFill>
                  <a:schemeClr val="tx1"/>
                </a:solidFill>
                <a:effectLst/>
                <a:latin typeface="+mn-lt"/>
                <a:ea typeface="+mn-ea"/>
                <a:cs typeface="+mn-cs"/>
              </a:rPr>
              <a:t>u_i</a:t>
            </a:r>
            <a:r>
              <a:rPr kumimoji="1" lang="en-US" altLang="ja-JP" sz="1200" kern="1200" dirty="0" smtClean="0">
                <a:solidFill>
                  <a:schemeClr val="tx1"/>
                </a:solidFill>
                <a:effectLst/>
                <a:latin typeface="+mn-lt"/>
                <a:ea typeface="+mn-ea"/>
                <a:cs typeface="+mn-cs"/>
              </a:rPr>
              <a:t>) to the vector (</a:t>
            </a:r>
            <a:r>
              <a:rPr kumimoji="1" lang="en-US" altLang="ja-JP" sz="1200" kern="1200" dirty="0" err="1" smtClean="0">
                <a:solidFill>
                  <a:schemeClr val="tx1"/>
                </a:solidFill>
                <a:effectLst/>
                <a:latin typeface="+mn-lt"/>
                <a:ea typeface="+mn-ea"/>
                <a:cs typeface="+mn-cs"/>
              </a:rPr>
              <a:t>x_j</a:t>
            </a:r>
            <a:r>
              <a:rPr kumimoji="1" lang="en-US" altLang="ja-JP" sz="1200" kern="1200" dirty="0" smtClean="0">
                <a:solidFill>
                  <a:schemeClr val="tx1"/>
                </a:solidFill>
                <a:effectLst/>
                <a:latin typeface="+mn-lt"/>
                <a:ea typeface="+mn-ea"/>
                <a:cs typeface="+mn-cs"/>
              </a:rPr>
              <a:t> – </a:t>
            </a:r>
            <a:r>
              <a:rPr kumimoji="1" lang="en-US" altLang="ja-JP" sz="1200" kern="1200" dirty="0" err="1" smtClean="0">
                <a:solidFill>
                  <a:schemeClr val="tx1"/>
                </a:solidFill>
                <a:effectLst/>
                <a:latin typeface="+mn-lt"/>
                <a:ea typeface="+mn-ea"/>
                <a:cs typeface="+mn-cs"/>
              </a:rPr>
              <a:t>x_i</a:t>
            </a:r>
            <a:r>
              <a:rPr kumimoji="1" lang="en-US" altLang="ja-JP" sz="1200" kern="1200" dirty="0" smtClean="0">
                <a:solidFill>
                  <a:schemeClr val="tx1"/>
                </a:solidFill>
                <a:effectLst/>
                <a:latin typeface="+mn-lt"/>
                <a:ea typeface="+mn-ea"/>
                <a:cs typeface="+mn-cs"/>
              </a:rPr>
              <a:t>) to determine the moving direction and is also modified to adjust the moving distance by dividing it with the square of the norm. </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From this equation, for example, x_1 moves to left up, x_2 moves to left down, x_3 moves up left, and x_4 moves to right down in order to move from dense area to sparse area. Since square of distance between </a:t>
            </a:r>
            <a:r>
              <a:rPr kumimoji="1" lang="en-US" altLang="ja-JP" sz="1200" kern="1200" dirty="0" err="1" smtClean="0">
                <a:solidFill>
                  <a:schemeClr val="tx1"/>
                </a:solidFill>
                <a:effectLst/>
                <a:latin typeface="+mn-lt"/>
                <a:ea typeface="+mn-ea"/>
                <a:cs typeface="+mn-cs"/>
              </a:rPr>
              <a:t>x_i</a:t>
            </a:r>
            <a:r>
              <a:rPr kumimoji="1" lang="en-US" altLang="ja-JP" sz="1200" kern="1200" dirty="0" smtClean="0">
                <a:solidFill>
                  <a:schemeClr val="tx1"/>
                </a:solidFill>
                <a:effectLst/>
                <a:latin typeface="+mn-lt"/>
                <a:ea typeface="+mn-ea"/>
                <a:cs typeface="+mn-cs"/>
              </a:rPr>
              <a:t> and </a:t>
            </a:r>
            <a:r>
              <a:rPr kumimoji="1" lang="en-US" altLang="ja-JP" sz="1200" kern="1200" dirty="0" err="1" smtClean="0">
                <a:solidFill>
                  <a:schemeClr val="tx1"/>
                </a:solidFill>
                <a:effectLst/>
                <a:latin typeface="+mn-lt"/>
                <a:ea typeface="+mn-ea"/>
                <a:cs typeface="+mn-cs"/>
              </a:rPr>
              <a:t>x_j</a:t>
            </a:r>
            <a:r>
              <a:rPr kumimoji="1" lang="en-US" altLang="ja-JP" sz="1200" kern="1200" dirty="0" smtClean="0">
                <a:solidFill>
                  <a:schemeClr val="tx1"/>
                </a:solidFill>
                <a:effectLst/>
                <a:latin typeface="+mn-lt"/>
                <a:ea typeface="+mn-ea"/>
                <a:cs typeface="+mn-cs"/>
              </a:rPr>
              <a:t> becomes large when solutions already distributed, the moving distance is calculated almost 0.</a:t>
            </a:r>
            <a:endParaRPr kumimoji="1" lang="ja-JP"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15</a:t>
            </a:fld>
            <a:endParaRPr kumimoji="1" lang="ja-JP" altLang="en-US"/>
          </a:p>
        </p:txBody>
      </p:sp>
    </p:spTree>
    <p:extLst>
      <p:ext uri="{BB962C8B-B14F-4D97-AF65-F5344CB8AC3E}">
        <p14:creationId xmlns:p14="http://schemas.microsoft.com/office/powerpoint/2010/main" val="2366750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To keep and improve the multiple solutions, the step 3 in NSBA search the solution around the personal best solution instead of the global best solution.</a:t>
                </a:r>
                <a:endParaRPr kumimoji="1" lang="ja-JP" altLang="ja-JP" sz="1200" kern="1200" dirty="0">
                  <a:solidFill>
                    <a:schemeClr val="tx1"/>
                  </a:solidFill>
                  <a:effectLst/>
                  <a:latin typeface="+mn-lt"/>
                  <a:ea typeface="+mn-ea"/>
                  <a:cs typeface="+mn-cs"/>
                </a:endParaRPr>
              </a:p>
              <a:p>
                <a:r>
                  <a:rPr kumimoji="1" lang="en-US" altLang="ja-JP" sz="1200" kern="1200" dirty="0">
                    <a:solidFill>
                      <a:schemeClr val="tx1"/>
                    </a:solidFill>
                    <a:effectLst/>
                    <a:latin typeface="+mn-lt"/>
                    <a:ea typeface="+mn-ea"/>
                    <a:cs typeface="+mn-cs"/>
                  </a:rPr>
                  <a:t>From this modification, for example, the x_loc_1, the local solution of x_1 is generated around x_1 within the range of </a:t>
                </a:r>
                <a14:m>
                  <m:oMath xmlns:m="http://schemas.openxmlformats.org/officeDocument/2006/math">
                    <m:r>
                      <a:rPr kumimoji="1" lang="en-US" altLang="ja-JP" sz="1200" kern="1200">
                        <a:solidFill>
                          <a:schemeClr val="tx1"/>
                        </a:solidFill>
                        <a:effectLst/>
                        <a:latin typeface="Cambria Math" panose="02040503050406030204" pitchFamily="18" charset="0"/>
                        <a:ea typeface="+mn-ea"/>
                        <a:cs typeface="+mn-cs"/>
                      </a:rPr>
                      <m:t>2</m:t>
                    </m:r>
                    <m:r>
                      <a:rPr kumimoji="1" lang="en-US" altLang="ja-JP" sz="1200" i="1" kern="1200">
                        <a:solidFill>
                          <a:schemeClr val="tx1"/>
                        </a:solidFill>
                        <a:effectLst/>
                        <a:latin typeface="Cambria Math" panose="02040503050406030204" pitchFamily="18" charset="0"/>
                        <a:ea typeface="+mn-ea"/>
                        <a:cs typeface="+mn-cs"/>
                      </a:rPr>
                      <m:t>𝜖</m:t>
                    </m:r>
                    <m:r>
                      <a:rPr kumimoji="1" lang="en-US" altLang="ja-JP" sz="1200" i="1" kern="1200">
                        <a:solidFill>
                          <a:schemeClr val="tx1"/>
                        </a:solidFill>
                        <a:effectLst/>
                        <a:latin typeface="Cambria Math" panose="02040503050406030204" pitchFamily="18" charset="0"/>
                        <a:ea typeface="+mn-ea"/>
                        <a:cs typeface="+mn-cs"/>
                      </a:rPr>
                      <m:t>𝐴</m:t>
                    </m:r>
                  </m:oMath>
                </a14:m>
                <a:r>
                  <a:rPr kumimoji="1" lang="en-US" altLang="ja-JP" sz="1200" kern="1200" dirty="0">
                    <a:solidFill>
                      <a:schemeClr val="tx1"/>
                    </a:solidFill>
                    <a:effectLst/>
                    <a:latin typeface="+mn-lt"/>
                    <a:ea typeface="+mn-ea"/>
                    <a:cs typeface="+mn-cs"/>
                  </a:rPr>
                  <a:t>. The local solution of x_2 is also generated around x_2 within the range of </a:t>
                </a:r>
                <a14:m>
                  <m:oMath xmlns:m="http://schemas.openxmlformats.org/officeDocument/2006/math">
                    <m:r>
                      <a:rPr kumimoji="1" lang="en-US" altLang="ja-JP" sz="1200" kern="1200">
                        <a:solidFill>
                          <a:schemeClr val="tx1"/>
                        </a:solidFill>
                        <a:effectLst/>
                        <a:latin typeface="Cambria Math" panose="02040503050406030204" pitchFamily="18" charset="0"/>
                        <a:ea typeface="+mn-ea"/>
                        <a:cs typeface="+mn-cs"/>
                      </a:rPr>
                      <m:t>2</m:t>
                    </m:r>
                    <m:r>
                      <a:rPr kumimoji="1" lang="en-US" altLang="ja-JP" sz="1200" i="1" kern="1200">
                        <a:solidFill>
                          <a:schemeClr val="tx1"/>
                        </a:solidFill>
                        <a:effectLst/>
                        <a:latin typeface="Cambria Math" panose="02040503050406030204" pitchFamily="18" charset="0"/>
                        <a:ea typeface="+mn-ea"/>
                        <a:cs typeface="+mn-cs"/>
                      </a:rPr>
                      <m:t>𝜖</m:t>
                    </m:r>
                    <m:r>
                      <a:rPr kumimoji="1" lang="en-US" altLang="ja-JP" sz="1200" i="1" kern="1200">
                        <a:solidFill>
                          <a:schemeClr val="tx1"/>
                        </a:solidFill>
                        <a:effectLst/>
                        <a:latin typeface="Cambria Math" panose="02040503050406030204" pitchFamily="18" charset="0"/>
                        <a:ea typeface="+mn-ea"/>
                        <a:cs typeface="+mn-cs"/>
                      </a:rPr>
                      <m:t>𝐴</m:t>
                    </m:r>
                  </m:oMath>
                </a14:m>
                <a:r>
                  <a:rPr kumimoji="1" lang="en-US" altLang="ja-JP" sz="1200" kern="1200" dirty="0">
                    <a:solidFill>
                      <a:schemeClr val="tx1"/>
                    </a:solidFill>
                    <a:effectLst/>
                    <a:latin typeface="+mn-lt"/>
                    <a:ea typeface="+mn-ea"/>
                    <a:cs typeface="+mn-cs"/>
                  </a:rPr>
                  <a:t>, and so on. </a:t>
                </a:r>
                <a:endParaRPr kumimoji="1" lang="ja-JP" altLang="ja-JP" sz="1200" kern="1200" dirty="0">
                  <a:solidFill>
                    <a:schemeClr val="tx1"/>
                  </a:solidFill>
                  <a:effectLst/>
                  <a:latin typeface="+mn-lt"/>
                  <a:ea typeface="+mn-ea"/>
                  <a:cs typeface="+mn-cs"/>
                </a:endParaRPr>
              </a:p>
            </p:txBody>
          </p:sp>
        </mc:Choice>
        <mc:Fallback xmlns="">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To keep and improve the multiple solutions, the step 3 in NSBA search the solution around the personal best solution instead of the global best solution.</a:t>
                </a:r>
                <a:endParaRPr kumimoji="1" lang="ja-JP" altLang="ja-JP" sz="1200" kern="1200" dirty="0">
                  <a:solidFill>
                    <a:schemeClr val="tx1"/>
                  </a:solidFill>
                  <a:effectLst/>
                  <a:latin typeface="+mn-lt"/>
                  <a:ea typeface="+mn-ea"/>
                  <a:cs typeface="+mn-cs"/>
                </a:endParaRPr>
              </a:p>
              <a:p>
                <a:r>
                  <a:rPr kumimoji="1" lang="en-US" altLang="ja-JP" sz="1200" kern="1200" dirty="0">
                    <a:solidFill>
                      <a:schemeClr val="tx1"/>
                    </a:solidFill>
                    <a:effectLst/>
                    <a:latin typeface="+mn-lt"/>
                    <a:ea typeface="+mn-ea"/>
                    <a:cs typeface="+mn-cs"/>
                  </a:rPr>
                  <a:t>From this modification, for example, the x_loc_1, the local solution of x_1 is generated around x_1 within the range of </a:t>
                </a:r>
                <a:r>
                  <a:rPr kumimoji="1" lang="en-US" altLang="ja-JP" sz="1200" i="0" kern="1200">
                    <a:solidFill>
                      <a:schemeClr val="tx1"/>
                    </a:solidFill>
                    <a:effectLst/>
                    <a:latin typeface="+mn-lt"/>
                    <a:ea typeface="+mn-ea"/>
                    <a:cs typeface="+mn-cs"/>
                  </a:rPr>
                  <a:t>2𝜖𝐴</a:t>
                </a:r>
                <a:r>
                  <a:rPr kumimoji="1" lang="en-US" altLang="ja-JP" sz="1200" kern="1200" dirty="0">
                    <a:solidFill>
                      <a:schemeClr val="tx1"/>
                    </a:solidFill>
                    <a:effectLst/>
                    <a:latin typeface="+mn-lt"/>
                    <a:ea typeface="+mn-ea"/>
                    <a:cs typeface="+mn-cs"/>
                  </a:rPr>
                  <a:t>. The local solution of x_2 is also generated around x_2 within the range of </a:t>
                </a:r>
                <a:r>
                  <a:rPr kumimoji="1" lang="en-US" altLang="ja-JP" sz="1200" i="0" kern="1200">
                    <a:solidFill>
                      <a:schemeClr val="tx1"/>
                    </a:solidFill>
                    <a:effectLst/>
                    <a:latin typeface="+mn-lt"/>
                    <a:ea typeface="+mn-ea"/>
                    <a:cs typeface="+mn-cs"/>
                  </a:rPr>
                  <a:t>2𝜖𝐴</a:t>
                </a:r>
                <a:r>
                  <a:rPr kumimoji="1" lang="en-US" altLang="ja-JP" sz="1200" kern="1200" dirty="0">
                    <a:solidFill>
                      <a:schemeClr val="tx1"/>
                    </a:solidFill>
                    <a:effectLst/>
                    <a:latin typeface="+mn-lt"/>
                    <a:ea typeface="+mn-ea"/>
                    <a:cs typeface="+mn-cs"/>
                  </a:rPr>
                  <a:t>, and so on. </a:t>
                </a:r>
                <a:endParaRPr kumimoji="1" lang="ja-JP" altLang="ja-JP" sz="1200" kern="1200" dirty="0">
                  <a:solidFill>
                    <a:schemeClr val="tx1"/>
                  </a:solidFill>
                  <a:effectLst/>
                  <a:latin typeface="+mn-lt"/>
                  <a:ea typeface="+mn-ea"/>
                  <a:cs typeface="+mn-cs"/>
                </a:endParaRPr>
              </a:p>
            </p:txBody>
          </p:sp>
        </mc:Fallback>
      </mc:AlternateContent>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16</a:t>
            </a:fld>
            <a:endParaRPr kumimoji="1" lang="ja-JP" altLang="en-US"/>
          </a:p>
        </p:txBody>
      </p:sp>
    </p:spTree>
    <p:extLst>
      <p:ext uri="{BB962C8B-B14F-4D97-AF65-F5344CB8AC3E}">
        <p14:creationId xmlns:p14="http://schemas.microsoft.com/office/powerpoint/2010/main" val="1788599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This mechanism can locate solutions to multiple local optima</a:t>
            </a:r>
            <a:r>
              <a:rPr kumimoji="1" lang="en-US" altLang="ja-JP" dirty="0" smtClean="0"/>
              <a:t>.</a:t>
            </a:r>
          </a:p>
          <a:p>
            <a:r>
              <a:rPr kumimoji="1" lang="en-US" altLang="ja-JP" dirty="0" smtClean="0"/>
              <a:t>The conventional</a:t>
            </a:r>
            <a:r>
              <a:rPr kumimoji="1" lang="en-US" altLang="ja-JP" baseline="0" dirty="0" smtClean="0"/>
              <a:t> BA tends to converge to the global best solution, in contrast, NSBA enables solutions to locate at never visited area as you can see the right figure.</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17</a:t>
            </a:fld>
            <a:endParaRPr kumimoji="1" lang="ja-JP" altLang="en-US"/>
          </a:p>
        </p:txBody>
      </p:sp>
    </p:spTree>
    <p:extLst>
      <p:ext uri="{BB962C8B-B14F-4D97-AF65-F5344CB8AC3E}">
        <p14:creationId xmlns:p14="http://schemas.microsoft.com/office/powerpoint/2010/main" val="35205593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To investigate the effectiveness of NSBA compared with BA, we employ 2 multimodal functions for minimization. These figures show the 2-dimensional fitness landscape and the contour plot. The left figure shows the </a:t>
            </a:r>
            <a:r>
              <a:rPr kumimoji="1" lang="en-US" altLang="ja-JP" sz="1200" kern="1200" dirty="0" err="1" smtClean="0">
                <a:solidFill>
                  <a:schemeClr val="tx1"/>
                </a:solidFill>
                <a:effectLst/>
                <a:latin typeface="+mn-lt"/>
                <a:ea typeface="+mn-ea"/>
                <a:cs typeface="+mn-cs"/>
              </a:rPr>
              <a:t>Griewank</a:t>
            </a:r>
            <a:r>
              <a:rPr kumimoji="1" lang="en-US" altLang="ja-JP" sz="1200" kern="1200" dirty="0" smtClean="0">
                <a:solidFill>
                  <a:schemeClr val="tx1"/>
                </a:solidFill>
                <a:effectLst/>
                <a:latin typeface="+mn-lt"/>
                <a:ea typeface="+mn-ea"/>
                <a:cs typeface="+mn-cs"/>
              </a:rPr>
              <a:t> Function represented by this equation, while the right figure shows the </a:t>
            </a:r>
            <a:r>
              <a:rPr kumimoji="1" lang="en-US" altLang="ja-JP" sz="1200" kern="1200" dirty="0" err="1" smtClean="0">
                <a:solidFill>
                  <a:schemeClr val="tx1"/>
                </a:solidFill>
                <a:effectLst/>
                <a:latin typeface="+mn-lt"/>
                <a:ea typeface="+mn-ea"/>
                <a:cs typeface="+mn-cs"/>
              </a:rPr>
              <a:t>Rastrigin</a:t>
            </a:r>
            <a:r>
              <a:rPr kumimoji="1" lang="en-US" altLang="ja-JP" sz="1200" kern="1200" dirty="0" smtClean="0">
                <a:solidFill>
                  <a:schemeClr val="tx1"/>
                </a:solidFill>
                <a:effectLst/>
                <a:latin typeface="+mn-lt"/>
                <a:ea typeface="+mn-ea"/>
                <a:cs typeface="+mn-cs"/>
              </a:rPr>
              <a:t> function represented by this equation. (As the characteristics of these functions, </a:t>
            </a:r>
            <a:r>
              <a:rPr kumimoji="1" lang="en-US" altLang="ja-JP" sz="1200" kern="1200" dirty="0" err="1" smtClean="0">
                <a:solidFill>
                  <a:schemeClr val="tx1"/>
                </a:solidFill>
                <a:effectLst/>
                <a:latin typeface="+mn-lt"/>
                <a:ea typeface="+mn-ea"/>
                <a:cs typeface="+mn-cs"/>
              </a:rPr>
              <a:t>Griewank</a:t>
            </a:r>
            <a:r>
              <a:rPr kumimoji="1" lang="en-US" altLang="ja-JP" sz="1200" kern="1200" dirty="0" smtClean="0">
                <a:solidFill>
                  <a:schemeClr val="tx1"/>
                </a:solidFill>
                <a:effectLst/>
                <a:latin typeface="+mn-lt"/>
                <a:ea typeface="+mn-ea"/>
                <a:cs typeface="+mn-cs"/>
              </a:rPr>
              <a:t> Function has …. while </a:t>
            </a:r>
            <a:r>
              <a:rPr kumimoji="1" lang="en-US" altLang="ja-JP" sz="1200" kern="1200" dirty="0" err="1" smtClean="0">
                <a:solidFill>
                  <a:schemeClr val="tx1"/>
                </a:solidFill>
                <a:effectLst/>
                <a:latin typeface="+mn-lt"/>
                <a:ea typeface="+mn-ea"/>
                <a:cs typeface="+mn-cs"/>
              </a:rPr>
              <a:t>Rastrigin</a:t>
            </a:r>
            <a:r>
              <a:rPr kumimoji="1" lang="en-US" altLang="ja-JP" sz="1200" kern="1200" dirty="0" smtClean="0">
                <a:solidFill>
                  <a:schemeClr val="tx1"/>
                </a:solidFill>
                <a:effectLst/>
                <a:latin typeface="+mn-lt"/>
                <a:ea typeface="+mn-ea"/>
                <a:cs typeface="+mn-cs"/>
              </a:rPr>
              <a:t> function has…)</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In detail, the search space in F1 is the range from -10 to 10 in each dimension and the global best solution is 0, while the search space in F2 is the range from -5 to 51in each dimension and the global best solution is also 0.</a:t>
            </a:r>
            <a:endParaRPr kumimoji="1" lang="ja-JP"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effectLst/>
                <a:latin typeface="+mn-lt"/>
                <a:ea typeface="+mn-ea"/>
                <a:cs typeface="+mn-cs"/>
              </a:rPr>
              <a:t>Since the blue area indicates the good solution area while the yellow area indicates the bad solution area in this figure, the global and local optima are located in the blue area in both functions. The global optimum is located at [0, 0] in both functions (yellow star as shown in the contour plot).</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In detail, F1 has 1/16, and F2 has 1/120. The global optimum of both function is located as the center of this function and the better local optima are located around the global optimum (as shown in this figure). </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18</a:t>
            </a:fld>
            <a:endParaRPr kumimoji="1" lang="ja-JP" altLang="en-US"/>
          </a:p>
        </p:txBody>
      </p:sp>
    </p:spTree>
    <p:extLst>
      <p:ext uri="{BB962C8B-B14F-4D97-AF65-F5344CB8AC3E}">
        <p14:creationId xmlns:p14="http://schemas.microsoft.com/office/powerpoint/2010/main" val="27374204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To compare BA with NSBA, we employed Found</a:t>
            </a:r>
            <a:r>
              <a:rPr kumimoji="1" lang="en-US" altLang="ja-JP" baseline="0" dirty="0" smtClean="0"/>
              <a:t> Peaks (FPs) and Peak ratio (PR) as the evaluation criteria. FPs means how many peaks the algorithm found. In this experiment, we defined the peak is found, when Euclidean distance between the peak and the nearest neighbor solution less than threshold </a:t>
            </a:r>
            <a:r>
              <a:rPr kumimoji="1" lang="en-US" altLang="ja-JP" baseline="0" dirty="0" err="1" smtClean="0"/>
              <a:t>dist</a:t>
            </a:r>
            <a:r>
              <a:rPr kumimoji="1" lang="en-US" altLang="ja-JP" baseline="0" dirty="0" smtClean="0"/>
              <a:t>_{max}0.1. </a:t>
            </a:r>
          </a:p>
          <a:p>
            <a:r>
              <a:rPr kumimoji="1" lang="en-US" altLang="ja-JP" baseline="0" dirty="0" smtClean="0"/>
              <a:t>And PR means the ratio of FPs. </a:t>
            </a:r>
          </a:p>
          <a:p>
            <a:r>
              <a:rPr kumimoji="1" lang="en-US" altLang="ja-JP" baseline="0" dirty="0" smtClean="0"/>
              <a:t>Parameters are setting as right table. </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19</a:t>
            </a:fld>
            <a:endParaRPr kumimoji="1" lang="ja-JP" altLang="en-US"/>
          </a:p>
        </p:txBody>
      </p:sp>
    </p:spTree>
    <p:extLst>
      <p:ext uri="{BB962C8B-B14F-4D97-AF65-F5344CB8AC3E}">
        <p14:creationId xmlns:p14="http://schemas.microsoft.com/office/powerpoint/2010/main" val="3789291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Real world problems are often represented as “multimodal” which have the multiple global &amp; local optima.</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For example, the left figure shows the multimodal function, which has several multiple optima. In detail, the deep red solution indicates the global optimum while the light red solutions indicate the local optima for the minimization problem. The right figure, on the other hand, shows the interesting landing site selection in lunar mission as one of real world problems. In this case, we have to find many interesting sites (represented by the red point). Like as the multimodal function, the deep red solution indicates the global optimum while the light red solutions indicate the local optima from interesting sites. For this issue, we want to know the location of interesting sites as much as possible.</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2</a:t>
            </a:fld>
            <a:endParaRPr kumimoji="1" lang="ja-JP" altLang="en-US"/>
          </a:p>
        </p:txBody>
      </p:sp>
    </p:spTree>
    <p:extLst>
      <p:ext uri="{BB962C8B-B14F-4D97-AF65-F5344CB8AC3E}">
        <p14:creationId xmlns:p14="http://schemas.microsoft.com/office/powerpoint/2010/main" val="37303129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From F1, BA</a:t>
            </a:r>
            <a:r>
              <a:rPr kumimoji="1" lang="en-US" altLang="ja-JP" baseline="0" dirty="0" smtClean="0"/>
              <a:t> found just 1 peak and the PR was 5.89%. NSBA found about 7 peaks and the PR was 42.75% (dramatically higher than BA).</a:t>
            </a:r>
          </a:p>
          <a:p>
            <a:r>
              <a:rPr kumimoji="1" lang="en-US" altLang="ja-JP" baseline="0" dirty="0" smtClean="0"/>
              <a:t>From F2, BA also found just 1peak (and the PR was 0.87%), but NSBA found 7.9 peaks and the PR was 6.56%.</a:t>
            </a:r>
          </a:p>
          <a:p>
            <a:r>
              <a:rPr kumimoji="1" lang="en-US" altLang="ja-JP" baseline="0" dirty="0" smtClean="0"/>
              <a:t> NSBA outperformed than BA from this table, but the PR of BA and NSBA were quite small value.</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20</a:t>
            </a:fld>
            <a:endParaRPr kumimoji="1" lang="ja-JP" altLang="en-US"/>
          </a:p>
        </p:txBody>
      </p:sp>
    </p:spTree>
    <p:extLst>
      <p:ext uri="{BB962C8B-B14F-4D97-AF65-F5344CB8AC3E}">
        <p14:creationId xmlns:p14="http://schemas.microsoft.com/office/powerpoint/2010/main" val="7904814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These</a:t>
            </a:r>
            <a:r>
              <a:rPr kumimoji="1" lang="en-US" altLang="ja-JP" baseline="0" dirty="0" smtClean="0"/>
              <a:t> </a:t>
            </a:r>
            <a:r>
              <a:rPr kumimoji="1" lang="en-US" altLang="ja-JP" baseline="0" dirty="0" smtClean="0"/>
              <a:t>figures </a:t>
            </a:r>
            <a:r>
              <a:rPr kumimoji="1" lang="en-US" altLang="ja-JP" baseline="0" dirty="0" smtClean="0"/>
              <a:t>are the solution distribution of BA and NSBA.</a:t>
            </a:r>
          </a:p>
          <a:p>
            <a:r>
              <a:rPr kumimoji="1" lang="en-US" altLang="ja-JP" dirty="0" smtClean="0"/>
              <a:t>The white circle shows solutions at the final iteration.</a:t>
            </a:r>
          </a:p>
          <a:p>
            <a:r>
              <a:rPr kumimoji="1" lang="en-US" altLang="ja-JP" dirty="0" smtClean="0"/>
              <a:t>From case1, BA found only the global optimum, however, NSBA found the global optimum with some local optima around it.</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21</a:t>
            </a:fld>
            <a:endParaRPr kumimoji="1" lang="ja-JP" altLang="en-US"/>
          </a:p>
        </p:txBody>
      </p:sp>
    </p:spTree>
    <p:extLst>
      <p:ext uri="{BB962C8B-B14F-4D97-AF65-F5344CB8AC3E}">
        <p14:creationId xmlns:p14="http://schemas.microsoft.com/office/powerpoint/2010/main" val="3930696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In case2,</a:t>
            </a:r>
            <a:r>
              <a:rPr kumimoji="1" lang="en-US" altLang="ja-JP" baseline="0" dirty="0" smtClean="0"/>
              <a:t> BA also found only the global optimum. But NSBA found 7 optima including global and local optima.</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22</a:t>
            </a:fld>
            <a:endParaRPr kumimoji="1" lang="ja-JP" altLang="en-US"/>
          </a:p>
        </p:txBody>
      </p:sp>
    </p:spTree>
    <p:extLst>
      <p:ext uri="{BB962C8B-B14F-4D97-AF65-F5344CB8AC3E}">
        <p14:creationId xmlns:p14="http://schemas.microsoft.com/office/powerpoint/2010/main" val="10008199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In conclusion, for searching multiple optima in multimodal optimization, we proposed Novelty search-based</a:t>
            </a:r>
            <a:r>
              <a:rPr kumimoji="1" lang="en-US" altLang="ja-JP" baseline="0" dirty="0" smtClean="0"/>
              <a:t> Bat algorithm which extends BA with a mechanism (NS) to search new solutions where never visited. </a:t>
            </a:r>
          </a:p>
          <a:p>
            <a:r>
              <a:rPr kumimoji="1" lang="en-US" altLang="ja-JP" baseline="0" dirty="0" smtClean="0"/>
              <a:t>We made 2 changes from conventional BA. The one is to extend with Novelty search, and the other is change exploitation around the personal best solution.</a:t>
            </a:r>
          </a:p>
          <a:p>
            <a:r>
              <a:rPr kumimoji="1" lang="en-US" altLang="ja-JP" baseline="0" dirty="0" smtClean="0"/>
              <a:t>As a result of simulations of BA and NSBA, BA just searched a single global optimum, but NSBA could search both a single global optimum and some local optima.</a:t>
            </a:r>
          </a:p>
          <a:p>
            <a:r>
              <a:rPr kumimoji="1" lang="en-US" altLang="ja-JP" baseline="0" dirty="0" smtClean="0"/>
              <a:t>In the future, we will find and keep all global and local optima.</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23</a:t>
            </a:fld>
            <a:endParaRPr kumimoji="1" lang="ja-JP" altLang="en-US"/>
          </a:p>
        </p:txBody>
      </p:sp>
    </p:spTree>
    <p:extLst>
      <p:ext uri="{BB962C8B-B14F-4D97-AF65-F5344CB8AC3E}">
        <p14:creationId xmlns:p14="http://schemas.microsoft.com/office/powerpoint/2010/main" val="29646332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24</a:t>
            </a:fld>
            <a:endParaRPr kumimoji="1" lang="ja-JP" altLang="en-US"/>
          </a:p>
        </p:txBody>
      </p:sp>
    </p:spTree>
    <p:extLst>
      <p:ext uri="{BB962C8B-B14F-4D97-AF65-F5344CB8AC3E}">
        <p14:creationId xmlns:p14="http://schemas.microsoft.com/office/powerpoint/2010/main" val="702336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25</a:t>
            </a:fld>
            <a:endParaRPr kumimoji="1" lang="ja-JP" altLang="en-US"/>
          </a:p>
        </p:txBody>
      </p:sp>
    </p:spTree>
    <p:extLst>
      <p:ext uri="{BB962C8B-B14F-4D97-AF65-F5344CB8AC3E}">
        <p14:creationId xmlns:p14="http://schemas.microsoft.com/office/powerpoint/2010/main" val="4003258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To find multiple optima, the niching methods are proposed by </a:t>
            </a:r>
            <a:r>
              <a:rPr kumimoji="1" lang="en-US" altLang="ja-JP" sz="1200" kern="1200" dirty="0" err="1" smtClean="0">
                <a:solidFill>
                  <a:schemeClr val="tx1"/>
                </a:solidFill>
                <a:effectLst/>
                <a:latin typeface="+mn-lt"/>
                <a:ea typeface="+mn-ea"/>
                <a:cs typeface="+mn-cs"/>
              </a:rPr>
              <a:t>X.Li</a:t>
            </a:r>
            <a:r>
              <a:rPr kumimoji="1" lang="en-US" altLang="ja-JP" sz="1200" kern="1200" dirty="0" smtClean="0">
                <a:solidFill>
                  <a:schemeClr val="tx1"/>
                </a:solidFill>
                <a:effectLst/>
                <a:latin typeface="+mn-lt"/>
                <a:ea typeface="+mn-ea"/>
                <a:cs typeface="+mn-cs"/>
              </a:rPr>
              <a:t>. According to </a:t>
            </a:r>
            <a:r>
              <a:rPr kumimoji="1" lang="en-US" altLang="ja-JP" sz="1200" kern="1200" dirty="0" err="1" smtClean="0">
                <a:solidFill>
                  <a:schemeClr val="tx1"/>
                </a:solidFill>
                <a:effectLst/>
                <a:latin typeface="+mn-lt"/>
                <a:ea typeface="+mn-ea"/>
                <a:cs typeface="+mn-cs"/>
              </a:rPr>
              <a:t>X.Li</a:t>
            </a:r>
            <a:r>
              <a:rPr kumimoji="1" lang="en-US" altLang="ja-JP" sz="1200" kern="1200" dirty="0" smtClean="0">
                <a:solidFill>
                  <a:schemeClr val="tx1"/>
                </a:solidFill>
                <a:effectLst/>
                <a:latin typeface="+mn-lt"/>
                <a:ea typeface="+mn-ea"/>
                <a:cs typeface="+mn-cs"/>
              </a:rPr>
              <a:t>., the niching methods are designed by combining evolutionary algorithms with niching scheme. As major niching methods, the crowding DE is proposed by Thomsen to replace solutions with similar high-quality solution candidates, and DE with Speciation is proposed by Li to move solutions away from the nearest neighbor solutions.</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What should be noted here is that these methods are not enough to find multiple local optima due to a weak of “exploration” search(anime). In detail, (1) DE updates the solutions from the current one, that is, the exploitation based search, which is hard to find the other solutions; and (2) the niching methods such as crowing and speciation mechanisms contributes to exploring solutions, but its search is not effective because they simply replace the solutions or move solutions from other solutions.</a:t>
            </a:r>
          </a:p>
          <a:p>
            <a:r>
              <a:rPr kumimoji="1" lang="en-US" altLang="ja-JP" sz="1200" kern="1200" dirty="0" smtClean="0">
                <a:solidFill>
                  <a:schemeClr val="tx1"/>
                </a:solidFill>
                <a:effectLst/>
                <a:latin typeface="+mn-lt"/>
                <a:ea typeface="+mn-ea"/>
                <a:cs typeface="+mn-cs"/>
              </a:rPr>
              <a:t>In these reasons, we proposed</a:t>
            </a:r>
            <a:r>
              <a:rPr kumimoji="1" lang="en-US" altLang="ja-JP" sz="1200" kern="1200" baseline="0" dirty="0" smtClean="0">
                <a:solidFill>
                  <a:schemeClr val="tx1"/>
                </a:solidFill>
                <a:effectLst/>
                <a:latin typeface="+mn-lt"/>
                <a:ea typeface="+mn-ea"/>
                <a:cs typeface="+mn-cs"/>
              </a:rPr>
              <a:t> novelty search-based bat algorithm. The bat algorithm can adjust exploitation and exploration search. Besides, novelty search is to search new solutions where never visited area.</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3</a:t>
            </a:fld>
            <a:endParaRPr kumimoji="1" lang="ja-JP" altLang="en-US"/>
          </a:p>
        </p:txBody>
      </p:sp>
    </p:spTree>
    <p:extLst>
      <p:ext uri="{BB962C8B-B14F-4D97-AF65-F5344CB8AC3E}">
        <p14:creationId xmlns:p14="http://schemas.microsoft.com/office/powerpoint/2010/main" val="1504471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smtClean="0"/>
              <a:t>To tackle this problem, we employed Bat algorithm which is one of the evolutionary algorithms and inspired by the bat behavior. BA is superior for adjusting exploitation and exploration search.</a:t>
            </a:r>
          </a:p>
          <a:p>
            <a:r>
              <a:rPr kumimoji="1" lang="en-US" altLang="ja-JP" baseline="0" dirty="0" smtClean="0"/>
              <a:t>As bats approach the global best solution, the loudness decreases while the pulse emission rate increases, to control the search area and the precision of distance to the global best solution.</a:t>
            </a:r>
          </a:p>
          <a:p>
            <a:r>
              <a:rPr kumimoji="1" lang="en-US" altLang="ja-JP" sz="1200" kern="1200" dirty="0" smtClean="0">
                <a:solidFill>
                  <a:schemeClr val="tx1"/>
                </a:solidFill>
                <a:effectLst/>
                <a:latin typeface="+mn-lt"/>
                <a:ea typeface="+mn-ea"/>
                <a:cs typeface="+mn-cs"/>
              </a:rPr>
              <a:t>As shown in this slide, BA consists of 3 search mechanisms, where the first two mechanisms are based on the exploitation search while the third mechanism is based on the exploration search.</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In detail, BA updates the gray circle solutions to the orange circle solution</a:t>
            </a:r>
            <a:r>
              <a:rPr kumimoji="1" lang="en-US" altLang="ja-JP" sz="1200" kern="1200" baseline="0" dirty="0" smtClean="0">
                <a:solidFill>
                  <a:schemeClr val="tx1"/>
                </a:solidFill>
                <a:effectLst/>
                <a:latin typeface="+mn-lt"/>
                <a:ea typeface="+mn-ea"/>
                <a:cs typeface="+mn-cs"/>
              </a:rPr>
              <a:t> candidates</a:t>
            </a:r>
            <a:r>
              <a:rPr kumimoji="1" lang="en-US" altLang="ja-JP" sz="1200" kern="1200" dirty="0" smtClean="0">
                <a:solidFill>
                  <a:schemeClr val="tx1"/>
                </a:solidFill>
                <a:effectLst/>
                <a:latin typeface="+mn-lt"/>
                <a:ea typeface="+mn-ea"/>
                <a:cs typeface="+mn-cs"/>
              </a:rPr>
              <a:t> toward the star marked global best solution. And the other exploitation search, generate solution</a:t>
            </a:r>
            <a:r>
              <a:rPr kumimoji="1" lang="en-US" altLang="ja-JP" sz="1200" kern="1200" baseline="0" dirty="0" smtClean="0">
                <a:solidFill>
                  <a:schemeClr val="tx1"/>
                </a:solidFill>
                <a:effectLst/>
                <a:latin typeface="+mn-lt"/>
                <a:ea typeface="+mn-ea"/>
                <a:cs typeface="+mn-cs"/>
              </a:rPr>
              <a:t> candidate</a:t>
            </a:r>
            <a:r>
              <a:rPr kumimoji="1" lang="en-US" altLang="ja-JP" sz="1200" kern="1200" dirty="0" smtClean="0">
                <a:solidFill>
                  <a:schemeClr val="tx1"/>
                </a:solidFill>
                <a:effectLst/>
                <a:latin typeface="+mn-lt"/>
                <a:ea typeface="+mn-ea"/>
                <a:cs typeface="+mn-cs"/>
              </a:rPr>
              <a:t> around the global best solution represented by the orange dashed-line area as the exploitation search. BA also searches new areas by the random search as the exploration search.</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4</a:t>
            </a:fld>
            <a:endParaRPr kumimoji="1" lang="ja-JP" altLang="en-US"/>
          </a:p>
        </p:txBody>
      </p:sp>
    </p:spTree>
    <p:extLst>
      <p:ext uri="{BB962C8B-B14F-4D97-AF65-F5344CB8AC3E}">
        <p14:creationId xmlns:p14="http://schemas.microsoft.com/office/powerpoint/2010/main" val="335422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Next, NS proposed by Lehman aims at searching never</a:t>
            </a:r>
            <a:r>
              <a:rPr kumimoji="1" lang="en-US" altLang="ja-JP" sz="1200" kern="1200" baseline="0" dirty="0" smtClean="0">
                <a:solidFill>
                  <a:schemeClr val="tx1"/>
                </a:solidFill>
                <a:effectLst/>
                <a:latin typeface="+mn-lt"/>
                <a:ea typeface="+mn-ea"/>
                <a:cs typeface="+mn-cs"/>
              </a:rPr>
              <a:t> </a:t>
            </a:r>
            <a:r>
              <a:rPr kumimoji="1" lang="en-US" altLang="ja-JP" sz="1200" kern="1200" dirty="0" smtClean="0">
                <a:solidFill>
                  <a:schemeClr val="tx1"/>
                </a:solidFill>
                <a:effectLst/>
                <a:latin typeface="+mn-lt"/>
                <a:ea typeface="+mn-ea"/>
                <a:cs typeface="+mn-cs"/>
              </a:rPr>
              <a:t>visited area, which has a potential of finding new solutions.</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This figure shows how the new solution is searched in the case</a:t>
            </a:r>
            <a:r>
              <a:rPr kumimoji="1" lang="en-US" altLang="ja-JP" sz="1200" kern="1200" baseline="0" dirty="0" smtClean="0">
                <a:solidFill>
                  <a:schemeClr val="tx1"/>
                </a:solidFill>
                <a:effectLst/>
                <a:latin typeface="+mn-lt"/>
                <a:ea typeface="+mn-ea"/>
                <a:cs typeface="+mn-cs"/>
              </a:rPr>
              <a:t> of</a:t>
            </a:r>
            <a:r>
              <a:rPr kumimoji="1" lang="en-US" altLang="ja-JP" sz="1200" kern="1200" dirty="0" smtClean="0">
                <a:solidFill>
                  <a:schemeClr val="tx1"/>
                </a:solidFill>
                <a:effectLst/>
                <a:latin typeface="+mn-lt"/>
                <a:ea typeface="+mn-ea"/>
                <a:cs typeface="+mn-cs"/>
              </a:rPr>
              <a:t> the </a:t>
            </a:r>
            <a:r>
              <a:rPr kumimoji="1" lang="en-US" altLang="ja-JP" sz="1200" kern="1200" dirty="0" err="1" smtClean="0">
                <a:solidFill>
                  <a:schemeClr val="tx1"/>
                </a:solidFill>
                <a:effectLst/>
                <a:latin typeface="+mn-lt"/>
                <a:ea typeface="+mn-ea"/>
                <a:cs typeface="+mn-cs"/>
              </a:rPr>
              <a:t>num</a:t>
            </a:r>
            <a:r>
              <a:rPr kumimoji="1" lang="en-US" altLang="ja-JP" sz="1200" kern="1200" dirty="0" smtClean="0">
                <a:solidFill>
                  <a:schemeClr val="tx1"/>
                </a:solidFill>
                <a:effectLst/>
                <a:latin typeface="+mn-lt"/>
                <a:ea typeface="+mn-ea"/>
                <a:cs typeface="+mn-cs"/>
              </a:rPr>
              <a:t> of nearest neighbor k=5. Concretely, the new solution (corresponding to the orange target solution x) is searched by considering the distance to the other solutions (that is, four gray solutions u_1, u_2, u_3, and u_4). </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To find the never</a:t>
            </a:r>
            <a:r>
              <a:rPr kumimoji="1" lang="en-US" altLang="ja-JP" sz="1200" kern="1200" baseline="0" dirty="0" smtClean="0">
                <a:solidFill>
                  <a:schemeClr val="tx1"/>
                </a:solidFill>
                <a:effectLst/>
                <a:latin typeface="+mn-lt"/>
                <a:ea typeface="+mn-ea"/>
                <a:cs typeface="+mn-cs"/>
              </a:rPr>
              <a:t> </a:t>
            </a:r>
            <a:r>
              <a:rPr kumimoji="1" lang="en-US" altLang="ja-JP" sz="1200" kern="1200" dirty="0" smtClean="0">
                <a:solidFill>
                  <a:schemeClr val="tx1"/>
                </a:solidFill>
                <a:effectLst/>
                <a:latin typeface="+mn-lt"/>
                <a:ea typeface="+mn-ea"/>
                <a:cs typeface="+mn-cs"/>
              </a:rPr>
              <a:t>visited  area, NS calculates the sparseness of solutions by the following equation, meaning that the solutions are sparse when the </a:t>
            </a:r>
            <a:r>
              <a:rPr kumimoji="1" lang="ja-JP" altLang="ja-JP" sz="1200" kern="1200" dirty="0" smtClean="0">
                <a:solidFill>
                  <a:schemeClr val="tx1"/>
                </a:solidFill>
                <a:effectLst/>
                <a:latin typeface="+mn-lt"/>
                <a:ea typeface="+mn-ea"/>
                <a:cs typeface="+mn-cs"/>
              </a:rPr>
              <a:t>ρ</a:t>
            </a:r>
            <a:r>
              <a:rPr kumimoji="1" lang="en-US" altLang="ja-JP" sz="1200" kern="1200" dirty="0" smtClean="0">
                <a:solidFill>
                  <a:schemeClr val="tx1"/>
                </a:solidFill>
                <a:effectLst/>
                <a:latin typeface="+mn-lt"/>
                <a:ea typeface="+mn-ea"/>
                <a:cs typeface="+mn-cs"/>
              </a:rPr>
              <a:t> value is large. Note that we assume that never</a:t>
            </a:r>
            <a:r>
              <a:rPr kumimoji="1" lang="en-US" altLang="ja-JP" sz="1200" kern="1200" baseline="0" dirty="0" smtClean="0">
                <a:solidFill>
                  <a:schemeClr val="tx1"/>
                </a:solidFill>
                <a:effectLst/>
                <a:latin typeface="+mn-lt"/>
                <a:ea typeface="+mn-ea"/>
                <a:cs typeface="+mn-cs"/>
              </a:rPr>
              <a:t> </a:t>
            </a:r>
            <a:r>
              <a:rPr kumimoji="1" lang="en-US" altLang="ja-JP" sz="1200" kern="1200" dirty="0" smtClean="0">
                <a:solidFill>
                  <a:schemeClr val="tx1"/>
                </a:solidFill>
                <a:effectLst/>
                <a:latin typeface="+mn-lt"/>
                <a:ea typeface="+mn-ea"/>
                <a:cs typeface="+mn-cs"/>
              </a:rPr>
              <a:t>visited area can be searched when the solution becomes sparse.</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In this example, the orange target solution x is promoted to be moved to the red solution because the </a:t>
            </a:r>
            <a:r>
              <a:rPr kumimoji="1" lang="ja-JP" altLang="ja-JP" sz="1200" kern="1200" dirty="0" smtClean="0">
                <a:solidFill>
                  <a:schemeClr val="tx1"/>
                </a:solidFill>
                <a:effectLst/>
                <a:latin typeface="+mn-lt"/>
                <a:ea typeface="+mn-ea"/>
                <a:cs typeface="+mn-cs"/>
              </a:rPr>
              <a:t>ρ</a:t>
            </a:r>
            <a:r>
              <a:rPr kumimoji="1" lang="en-US" altLang="ja-JP" sz="1200" kern="1200" dirty="0" smtClean="0">
                <a:solidFill>
                  <a:schemeClr val="tx1"/>
                </a:solidFill>
                <a:effectLst/>
                <a:latin typeface="+mn-lt"/>
                <a:ea typeface="+mn-ea"/>
                <a:cs typeface="+mn-cs"/>
              </a:rPr>
              <a:t> value becomes large by increasing the all of distance to the other four gray solutions. </a:t>
            </a:r>
            <a:endParaRPr kumimoji="1" lang="ja-JP"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5</a:t>
            </a:fld>
            <a:endParaRPr kumimoji="1" lang="ja-JP" altLang="en-US"/>
          </a:p>
        </p:txBody>
      </p:sp>
    </p:spTree>
    <p:extLst>
      <p:ext uri="{BB962C8B-B14F-4D97-AF65-F5344CB8AC3E}">
        <p14:creationId xmlns:p14="http://schemas.microsoft.com/office/powerpoint/2010/main" val="407124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This is the BA flowchart which is divided in the following</a:t>
            </a:r>
            <a:r>
              <a:rPr kumimoji="1" lang="en-US" altLang="ja-JP" baseline="0" dirty="0" smtClean="0"/>
              <a:t> six steps</a:t>
            </a:r>
            <a:r>
              <a:rPr kumimoji="1" lang="en-US" altLang="ja-JP" dirty="0" smtClean="0"/>
              <a:t>.</a:t>
            </a:r>
            <a:r>
              <a:rPr kumimoji="1" lang="en-US" altLang="ja-JP" baseline="0" dirty="0" smtClean="0"/>
              <a:t> </a:t>
            </a:r>
          </a:p>
          <a:p>
            <a:r>
              <a:rPr kumimoji="1" lang="en-US" altLang="ja-JP" sz="1200" kern="1200" dirty="0" smtClean="0">
                <a:solidFill>
                  <a:schemeClr val="tx1"/>
                </a:solidFill>
                <a:effectLst/>
                <a:latin typeface="+mn-lt"/>
                <a:ea typeface="+mn-ea"/>
                <a:cs typeface="+mn-cs"/>
              </a:rPr>
              <a:t>In step 1, the population is initialized as well as the parameters.</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(For each bat, the three solution candidates are generated)</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In step 2, new solution candidates are generated toward the global best solution</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In step 3, other new solution candidates are generated around a global best solution as the local search.</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In step 4, in addition to them, other new solution candidates are explored as the random search in the search space.</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In step 5, if one of three new solution candidates is better than the current solution, the current solution is replaced by better new solution candidate.</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Finally, return to the step 2.</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6</a:t>
            </a:fld>
            <a:endParaRPr kumimoji="1" lang="ja-JP" altLang="en-US"/>
          </a:p>
        </p:txBody>
      </p:sp>
    </p:spTree>
    <p:extLst>
      <p:ext uri="{BB962C8B-B14F-4D97-AF65-F5344CB8AC3E}">
        <p14:creationId xmlns:p14="http://schemas.microsoft.com/office/powerpoint/2010/main" val="337524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In step1, the population is randomly generated by the equation</a:t>
            </a:r>
            <a:r>
              <a:rPr kumimoji="1" lang="en-US" altLang="ja-JP" sz="1200" kern="1200" baseline="0" dirty="0" smtClean="0">
                <a:solidFill>
                  <a:schemeClr val="tx1"/>
                </a:solidFill>
                <a:effectLst/>
                <a:latin typeface="+mn-lt"/>
                <a:ea typeface="+mn-ea"/>
                <a:cs typeface="+mn-cs"/>
              </a:rPr>
              <a:t> </a:t>
            </a:r>
            <a:r>
              <a:rPr kumimoji="1" lang="en-US" altLang="ja-JP" sz="1200" kern="1200" dirty="0" smtClean="0">
                <a:solidFill>
                  <a:schemeClr val="tx1"/>
                </a:solidFill>
                <a:effectLst/>
                <a:latin typeface="+mn-lt"/>
                <a:ea typeface="+mn-ea"/>
                <a:cs typeface="+mn-cs"/>
              </a:rPr>
              <a:t>as shown in the right</a:t>
            </a:r>
            <a:r>
              <a:rPr kumimoji="1" lang="en-US" altLang="ja-JP" sz="1200" kern="1200" baseline="0" dirty="0" smtClean="0">
                <a:solidFill>
                  <a:schemeClr val="tx1"/>
                </a:solidFill>
                <a:effectLst/>
                <a:latin typeface="+mn-lt"/>
                <a:ea typeface="+mn-ea"/>
                <a:cs typeface="+mn-cs"/>
              </a:rPr>
              <a:t> figure</a:t>
            </a:r>
            <a:r>
              <a:rPr kumimoji="1" lang="en-US" altLang="ja-JP" sz="1200" kern="1200" dirty="0" smtClean="0">
                <a:solidFill>
                  <a:schemeClr val="tx1"/>
                </a:solidFill>
                <a:effectLst/>
                <a:latin typeface="+mn-lt"/>
                <a:ea typeface="+mn-ea"/>
                <a:cs typeface="+mn-cs"/>
              </a:rPr>
              <a:t>.</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In detail, the </a:t>
            </a:r>
            <a:r>
              <a:rPr kumimoji="1" lang="en-US" altLang="ja-JP" sz="1200" kern="1200" dirty="0" err="1" smtClean="0">
                <a:solidFill>
                  <a:schemeClr val="tx1"/>
                </a:solidFill>
                <a:effectLst/>
                <a:latin typeface="+mn-lt"/>
                <a:ea typeface="+mn-ea"/>
                <a:cs typeface="+mn-cs"/>
              </a:rPr>
              <a:t>i-th</a:t>
            </a:r>
            <a:r>
              <a:rPr kumimoji="1" lang="en-US" altLang="ja-JP" sz="1200" kern="1200" dirty="0" smtClean="0">
                <a:solidFill>
                  <a:schemeClr val="tx1"/>
                </a:solidFill>
                <a:effectLst/>
                <a:latin typeface="+mn-lt"/>
                <a:ea typeface="+mn-ea"/>
                <a:cs typeface="+mn-cs"/>
              </a:rPr>
              <a:t> solution, </a:t>
            </a:r>
            <a:r>
              <a:rPr kumimoji="1" lang="en-US" altLang="ja-JP" sz="1200" kern="1200" dirty="0" err="1" smtClean="0">
                <a:solidFill>
                  <a:schemeClr val="tx1"/>
                </a:solidFill>
                <a:effectLst/>
                <a:latin typeface="+mn-lt"/>
                <a:ea typeface="+mn-ea"/>
                <a:cs typeface="+mn-cs"/>
              </a:rPr>
              <a:t>x_i</a:t>
            </a:r>
            <a:r>
              <a:rPr kumimoji="1" lang="en-US" altLang="ja-JP" sz="1200" kern="1200" dirty="0" smtClean="0">
                <a:solidFill>
                  <a:schemeClr val="tx1"/>
                </a:solidFill>
                <a:effectLst/>
                <a:latin typeface="+mn-lt"/>
                <a:ea typeface="+mn-ea"/>
                <a:cs typeface="+mn-cs"/>
              </a:rPr>
              <a:t> is generated within the upper bound of the search space (</a:t>
            </a:r>
            <a:r>
              <a:rPr kumimoji="1" lang="en-US" altLang="ja-JP" sz="1200" kern="1200" dirty="0" err="1" smtClean="0">
                <a:solidFill>
                  <a:schemeClr val="tx1"/>
                </a:solidFill>
                <a:effectLst/>
                <a:latin typeface="+mn-lt"/>
                <a:ea typeface="+mn-ea"/>
                <a:cs typeface="+mn-cs"/>
              </a:rPr>
              <a:t>x_ub</a:t>
            </a:r>
            <a:r>
              <a:rPr kumimoji="1" lang="en-US" altLang="ja-JP" sz="1200" kern="1200" dirty="0" smtClean="0">
                <a:solidFill>
                  <a:schemeClr val="tx1"/>
                </a:solidFill>
                <a:effectLst/>
                <a:latin typeface="+mn-lt"/>
                <a:ea typeface="+mn-ea"/>
                <a:cs typeface="+mn-cs"/>
              </a:rPr>
              <a:t>) and the lower bound of the search space (</a:t>
            </a:r>
            <a:r>
              <a:rPr kumimoji="1" lang="en-US" altLang="ja-JP" sz="1200" kern="1200" dirty="0" err="1" smtClean="0">
                <a:solidFill>
                  <a:schemeClr val="tx1"/>
                </a:solidFill>
                <a:effectLst/>
                <a:latin typeface="+mn-lt"/>
                <a:ea typeface="+mn-ea"/>
                <a:cs typeface="+mn-cs"/>
              </a:rPr>
              <a:t>x_lb</a:t>
            </a:r>
            <a:r>
              <a:rPr kumimoji="1" lang="en-US" altLang="ja-JP" sz="1200" kern="1200" dirty="0" smtClean="0">
                <a:solidFill>
                  <a:schemeClr val="tx1"/>
                </a:solidFill>
                <a:effectLst/>
                <a:latin typeface="+mn-lt"/>
                <a:ea typeface="+mn-ea"/>
                <a:cs typeface="+mn-cs"/>
              </a:rPr>
              <a:t>).</a:t>
            </a:r>
            <a:r>
              <a:rPr kumimoji="1" lang="en-US" altLang="ja-JP" sz="1200" kern="1200" baseline="0" dirty="0" smtClean="0">
                <a:solidFill>
                  <a:schemeClr val="tx1"/>
                </a:solidFill>
                <a:effectLst/>
                <a:latin typeface="+mn-lt"/>
                <a:ea typeface="+mn-ea"/>
                <a:cs typeface="+mn-cs"/>
              </a:rPr>
              <a:t> Here</a:t>
            </a:r>
            <a:r>
              <a:rPr kumimoji="1" lang="en-US" altLang="ja-JP" baseline="0" dirty="0" smtClean="0"/>
              <a:t>, x2 = x* (</a:t>
            </a:r>
            <a:r>
              <a:rPr kumimoji="1" lang="en-US" altLang="ja-JP" dirty="0" smtClean="0"/>
              <a:t>anime)</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7</a:t>
            </a:fld>
            <a:endParaRPr kumimoji="1" lang="ja-JP" altLang="en-US"/>
          </a:p>
        </p:txBody>
      </p:sp>
    </p:spTree>
    <p:extLst>
      <p:ext uri="{BB962C8B-B14F-4D97-AF65-F5344CB8AC3E}">
        <p14:creationId xmlns:p14="http://schemas.microsoft.com/office/powerpoint/2010/main" val="266152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8</a:t>
            </a:fld>
            <a:endParaRPr kumimoji="1" lang="ja-JP" altLang="en-US"/>
          </a:p>
        </p:txBody>
      </p:sp>
    </p:spTree>
    <p:extLst>
      <p:ext uri="{BB962C8B-B14F-4D97-AF65-F5344CB8AC3E}">
        <p14:creationId xmlns:p14="http://schemas.microsoft.com/office/powerpoint/2010/main" val="2308366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After that, </a:t>
            </a:r>
            <a:r>
              <a:rPr kumimoji="1" lang="en-US" altLang="ja-JP" sz="1200" kern="1200" dirty="0" smtClean="0">
                <a:solidFill>
                  <a:schemeClr val="tx1"/>
                </a:solidFill>
                <a:effectLst/>
                <a:latin typeface="+mn-lt"/>
                <a:ea typeface="+mn-ea"/>
                <a:cs typeface="+mn-cs"/>
              </a:rPr>
              <a:t>In step 2, new solution candidates are generated toward the global best solution.</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For example, x_1 moves to right, x_3 moves down, and x_4 moves left to be close to the global best solution. Such moved solutions become new solution candidates. Note that x_2 does not move because the x_2 is the global best solution, (that is, the distance to the global best solution is 0.) </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9</a:t>
            </a:fld>
            <a:endParaRPr kumimoji="1" lang="ja-JP" altLang="en-US"/>
          </a:p>
        </p:txBody>
      </p:sp>
    </p:spTree>
    <p:extLst>
      <p:ext uri="{BB962C8B-B14F-4D97-AF65-F5344CB8AC3E}">
        <p14:creationId xmlns:p14="http://schemas.microsoft.com/office/powerpoint/2010/main" val="3440497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6222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489111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2"/>
            <a:ext cx="4011084" cy="1162049"/>
          </a:xfrm>
        </p:spPr>
        <p:txBody>
          <a:bodyPr anchor="b"/>
          <a:lstStyle>
            <a:lvl1pPr algn="l">
              <a:defRPr sz="2667" b="1"/>
            </a:lvl1pPr>
          </a:lstStyle>
          <a:p>
            <a:r>
              <a:rPr lang="ja-JP" altLang="en-US" smtClean="0"/>
              <a:t>マスター タイトルの書式設定</a:t>
            </a:r>
            <a:endParaRPr lang="en-US"/>
          </a:p>
        </p:txBody>
      </p:sp>
      <p:sp>
        <p:nvSpPr>
          <p:cNvPr id="3" name="Content Placeholder 2"/>
          <p:cNvSpPr>
            <a:spLocks noGrp="1"/>
          </p:cNvSpPr>
          <p:nvPr>
            <p:ph idx="1"/>
          </p:nvPr>
        </p:nvSpPr>
        <p:spPr>
          <a:xfrm>
            <a:off x="4766733" y="273051"/>
            <a:ext cx="6815667" cy="585258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Text Placeholder 3"/>
          <p:cNvSpPr>
            <a:spLocks noGrp="1"/>
          </p:cNvSpPr>
          <p:nvPr>
            <p:ph type="body" sz="half" idx="2"/>
          </p:nvPr>
        </p:nvSpPr>
        <p:spPr>
          <a:xfrm>
            <a:off x="609601" y="1435100"/>
            <a:ext cx="4011084" cy="46905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299252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7267"/>
          </a:xfrm>
        </p:spPr>
        <p:txBody>
          <a:bodyPr anchor="b"/>
          <a:lstStyle>
            <a:lvl1pPr algn="l">
              <a:defRPr sz="2667" b="1"/>
            </a:lvl1pPr>
          </a:lstStyle>
          <a:p>
            <a:r>
              <a:rPr lang="ja-JP" altLang="en-US" smtClean="0"/>
              <a:t>マスター タイトルの書式設定</a:t>
            </a:r>
            <a:endParaRPr lang="en-US"/>
          </a:p>
        </p:txBody>
      </p:sp>
      <p:sp>
        <p:nvSpPr>
          <p:cNvPr id="3" name="Picture Placeholder 2"/>
          <p:cNvSpPr>
            <a:spLocks noGrp="1"/>
          </p:cNvSpPr>
          <p:nvPr>
            <p:ph type="pic" idx="1"/>
          </p:nvPr>
        </p:nvSpPr>
        <p:spPr>
          <a:xfrm>
            <a:off x="2389717" y="613833"/>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ja-JP" altLang="en-US" smtClean="0"/>
              <a:t>図を追加</a:t>
            </a:r>
            <a:endParaRPr lang="en-US"/>
          </a:p>
        </p:txBody>
      </p:sp>
      <p:sp>
        <p:nvSpPr>
          <p:cNvPr id="4" name="Text Placeholder 3"/>
          <p:cNvSpPr>
            <a:spLocks noGrp="1"/>
          </p:cNvSpPr>
          <p:nvPr>
            <p:ph type="body" sz="half" idx="2"/>
          </p:nvPr>
        </p:nvSpPr>
        <p:spPr>
          <a:xfrm>
            <a:off x="2389717" y="5367867"/>
            <a:ext cx="7315200" cy="8043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75886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97676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5167"/>
            <a:ext cx="2743200" cy="5850467"/>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609600" y="275167"/>
            <a:ext cx="8026400" cy="585046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13651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1179288"/>
          </a:xfrm>
          <a:prstGeom prst="rect">
            <a:avLst/>
          </a:prstGeom>
        </p:spPr>
        <p:txBody>
          <a:bodyPr anchor="ctr"/>
          <a:lstStyle>
            <a:lvl1pPr algn="l">
              <a:defRPr baseline="0">
                <a:solidFill>
                  <a:schemeClr val="bg1"/>
                </a:solidFill>
                <a:latin typeface="Segoe UI" panose="020B0502040204020203" pitchFamily="34"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137637" y="1263730"/>
            <a:ext cx="11329259" cy="614197"/>
          </a:xfrm>
          <a:prstGeom prst="rect">
            <a:avLst/>
          </a:prstGeom>
        </p:spPr>
        <p:txBody>
          <a:bodyPr anchor="ctr"/>
          <a:lstStyle>
            <a:lvl1pPr marL="0" indent="0">
              <a:buNone/>
              <a:defRPr sz="2800" baseline="0">
                <a:solidFill>
                  <a:schemeClr val="tx1">
                    <a:lumMod val="75000"/>
                    <a:lumOff val="25000"/>
                  </a:schemeClr>
                </a:solidFill>
                <a:latin typeface="Segoe UI" panose="020B0502040204020203" pitchFamily="34" charset="0"/>
                <a:cs typeface="Arial" pitchFamily="34" charset="0"/>
              </a:defRPr>
            </a:lvl1pPr>
          </a:lstStyle>
          <a:p>
            <a:pPr lvl="0"/>
            <a:r>
              <a:rPr lang="ja-JP" altLang="en-US" smtClean="0"/>
              <a:t>マスター テキストの書式設定</a:t>
            </a:r>
          </a:p>
        </p:txBody>
      </p:sp>
      <p:sp>
        <p:nvSpPr>
          <p:cNvPr id="5" name="Content Placeholder 2"/>
          <p:cNvSpPr>
            <a:spLocks noGrp="1"/>
          </p:cNvSpPr>
          <p:nvPr>
            <p:ph idx="10"/>
          </p:nvPr>
        </p:nvSpPr>
        <p:spPr>
          <a:xfrm>
            <a:off x="137637" y="1962369"/>
            <a:ext cx="11732795" cy="4442962"/>
          </a:xfrm>
          <a:prstGeom prst="rect">
            <a:avLst/>
          </a:prstGeom>
        </p:spPr>
        <p:txBody>
          <a:bodyPr lIns="396000" anchor="t"/>
          <a:lstStyle>
            <a:lvl1pPr marL="0" indent="0">
              <a:buNone/>
              <a:defRPr sz="2400" baseline="0">
                <a:solidFill>
                  <a:schemeClr val="tx1">
                    <a:lumMod val="75000"/>
                    <a:lumOff val="25000"/>
                  </a:schemeClr>
                </a:solidFill>
                <a:latin typeface="Segoe UI" panose="020B0502040204020203" pitchFamily="34" charset="0"/>
                <a:cs typeface="Arial" pitchFamily="34" charset="0"/>
              </a:defRPr>
            </a:lvl1pPr>
          </a:lstStyle>
          <a:p>
            <a:pPr lvl="0"/>
            <a:r>
              <a:rPr lang="ja-JP" altLang="en-US" smtClean="0"/>
              <a:t>マスター テキストの書式設定</a:t>
            </a:r>
          </a:p>
        </p:txBody>
      </p:sp>
    </p:spTree>
    <p:extLst>
      <p:ext uri="{BB962C8B-B14F-4D97-AF65-F5344CB8AC3E}">
        <p14:creationId xmlns:p14="http://schemas.microsoft.com/office/powerpoint/2010/main" val="23577329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59563" y="0"/>
            <a:ext cx="10032437"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2639616" y="1316766"/>
            <a:ext cx="9217024"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
        <p:nvSpPr>
          <p:cNvPr id="5" name="Content Placeholder 2"/>
          <p:cNvSpPr>
            <a:spLocks noGrp="1"/>
          </p:cNvSpPr>
          <p:nvPr>
            <p:ph idx="10"/>
          </p:nvPr>
        </p:nvSpPr>
        <p:spPr>
          <a:xfrm>
            <a:off x="2653408" y="2218994"/>
            <a:ext cx="9217024"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Tree>
    <p:extLst>
      <p:ext uri="{BB962C8B-B14F-4D97-AF65-F5344CB8AC3E}">
        <p14:creationId xmlns:p14="http://schemas.microsoft.com/office/powerpoint/2010/main" val="3928591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1485"/>
            <a:ext cx="10363200" cy="1468967"/>
          </a:xfrm>
        </p:spPr>
        <p:txBody>
          <a:bodyPr/>
          <a:lstStyle/>
          <a:p>
            <a:r>
              <a:rPr lang="ja-JP" altLang="en-US" smtClean="0"/>
              <a:t>マスター タイトルの書式設定</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ja-JP" altLang="en-US" smtClean="0"/>
              <a:t>マスター サブタイトルの書式設定</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983767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16968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3133"/>
          </a:xfrm>
        </p:spPr>
        <p:txBody>
          <a:bodyPr anchor="t"/>
          <a:lstStyle>
            <a:lvl1pPr algn="l">
              <a:defRPr sz="5333" b="1" cap="all"/>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963084" y="2906185"/>
            <a:ext cx="10363200" cy="1500716"/>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924187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609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Content Placeholder 3"/>
          <p:cNvSpPr>
            <a:spLocks noGrp="1"/>
          </p:cNvSpPr>
          <p:nvPr>
            <p:ph sz="half" idx="2"/>
          </p:nvPr>
        </p:nvSpPr>
        <p:spPr>
          <a:xfrm>
            <a:off x="6197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26576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609600" y="1534584"/>
            <a:ext cx="5386917"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4" name="Content Placeholder 3"/>
          <p:cNvSpPr>
            <a:spLocks noGrp="1"/>
          </p:cNvSpPr>
          <p:nvPr>
            <p:ph sz="half" idx="2"/>
          </p:nvPr>
        </p:nvSpPr>
        <p:spPr>
          <a:xfrm>
            <a:off x="609600" y="2175934"/>
            <a:ext cx="5386917"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Text Placeholder 4"/>
          <p:cNvSpPr>
            <a:spLocks noGrp="1"/>
          </p:cNvSpPr>
          <p:nvPr>
            <p:ph type="body" sz="quarter" idx="3"/>
          </p:nvPr>
        </p:nvSpPr>
        <p:spPr>
          <a:xfrm>
            <a:off x="6193368" y="1534584"/>
            <a:ext cx="5389033"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93368" y="2175934"/>
            <a:ext cx="5389033"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367157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029218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78233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ctr" defTabSz="1219170" rtl="0" eaLnBrk="1" latinLnBrk="1" hangingPunct="1">
        <a:spcBef>
          <a:spcPct val="0"/>
        </a:spcBef>
        <a:buNone/>
        <a:defRPr kumimoji="1" sz="4800" b="1" kern="1200">
          <a:solidFill>
            <a:schemeClr val="tx1"/>
          </a:solidFill>
          <a:latin typeface="Arial" pitchFamily="34" charset="0"/>
          <a:ea typeface="+mj-ea"/>
          <a:cs typeface="Arial" pitchFamily="34" charset="0"/>
        </a:defRPr>
      </a:lvl1pPr>
    </p:titleStyle>
    <p:bodyStyle>
      <a:lvl1pPr marL="457189" indent="-457189" algn="l" defTabSz="1219170" rtl="0" eaLnBrk="1" latinLnBrk="1" hangingPunct="1">
        <a:spcBef>
          <a:spcPct val="20000"/>
        </a:spcBef>
        <a:buFont typeface="Arial" pitchFamily="34" charset="0"/>
        <a:buChar char="•"/>
        <a:defRPr kumimoji="1"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ko-KR"/>
      </a:defPPr>
      <a:lvl1pPr marL="0" algn="l" defTabSz="1219170" rtl="0" eaLnBrk="1" latinLnBrk="1" hangingPunct="1">
        <a:defRPr kumimoji="1" sz="2400" kern="1200">
          <a:solidFill>
            <a:schemeClr val="tx1"/>
          </a:solidFill>
          <a:latin typeface="+mn-lt"/>
          <a:ea typeface="+mn-ea"/>
          <a:cs typeface="+mn-cs"/>
        </a:defRPr>
      </a:lvl1pPr>
      <a:lvl2pPr marL="609585" algn="l" defTabSz="1219170" rtl="0" eaLnBrk="1" latinLnBrk="1" hangingPunct="1">
        <a:defRPr kumimoji="1" sz="2400" kern="1200">
          <a:solidFill>
            <a:schemeClr val="tx1"/>
          </a:solidFill>
          <a:latin typeface="+mn-lt"/>
          <a:ea typeface="+mn-ea"/>
          <a:cs typeface="+mn-cs"/>
        </a:defRPr>
      </a:lvl2pPr>
      <a:lvl3pPr marL="1219170" algn="l" defTabSz="1219170" rtl="0" eaLnBrk="1" latinLnBrk="1" hangingPunct="1">
        <a:defRPr kumimoji="1" sz="2400" kern="1200">
          <a:solidFill>
            <a:schemeClr val="tx1"/>
          </a:solidFill>
          <a:latin typeface="+mn-lt"/>
          <a:ea typeface="+mn-ea"/>
          <a:cs typeface="+mn-cs"/>
        </a:defRPr>
      </a:lvl3pPr>
      <a:lvl4pPr marL="1828754" algn="l" defTabSz="1219170" rtl="0" eaLnBrk="1" latinLnBrk="1" hangingPunct="1">
        <a:defRPr kumimoji="1" sz="2400" kern="1200">
          <a:solidFill>
            <a:schemeClr val="tx1"/>
          </a:solidFill>
          <a:latin typeface="+mn-lt"/>
          <a:ea typeface="+mn-ea"/>
          <a:cs typeface="+mn-cs"/>
        </a:defRPr>
      </a:lvl4pPr>
      <a:lvl5pPr marL="2438339" algn="l" defTabSz="1219170" rtl="0" eaLnBrk="1" latinLnBrk="1" hangingPunct="1">
        <a:defRPr kumimoji="1" sz="2400" kern="1200">
          <a:solidFill>
            <a:schemeClr val="tx1"/>
          </a:solidFill>
          <a:latin typeface="+mn-lt"/>
          <a:ea typeface="+mn-ea"/>
          <a:cs typeface="+mn-cs"/>
        </a:defRPr>
      </a:lvl5pPr>
      <a:lvl6pPr marL="3047924" algn="l" defTabSz="1219170" rtl="0" eaLnBrk="1" latinLnBrk="1" hangingPunct="1">
        <a:defRPr kumimoji="1" sz="2400" kern="1200">
          <a:solidFill>
            <a:schemeClr val="tx1"/>
          </a:solidFill>
          <a:latin typeface="+mn-lt"/>
          <a:ea typeface="+mn-ea"/>
          <a:cs typeface="+mn-cs"/>
        </a:defRPr>
      </a:lvl6pPr>
      <a:lvl7pPr marL="3657509" algn="l" defTabSz="1219170" rtl="0" eaLnBrk="1" latinLnBrk="1" hangingPunct="1">
        <a:defRPr kumimoji="1" sz="2400" kern="1200">
          <a:solidFill>
            <a:schemeClr val="tx1"/>
          </a:solidFill>
          <a:latin typeface="+mn-lt"/>
          <a:ea typeface="+mn-ea"/>
          <a:cs typeface="+mn-cs"/>
        </a:defRPr>
      </a:lvl7pPr>
      <a:lvl8pPr marL="4267093" algn="l" defTabSz="1219170" rtl="0" eaLnBrk="1" latinLnBrk="1" hangingPunct="1">
        <a:defRPr kumimoji="1" sz="2400" kern="1200">
          <a:solidFill>
            <a:schemeClr val="tx1"/>
          </a:solidFill>
          <a:latin typeface="+mn-lt"/>
          <a:ea typeface="+mn-ea"/>
          <a:cs typeface="+mn-cs"/>
        </a:defRPr>
      </a:lvl8pPr>
      <a:lvl9pPr marL="4876678" algn="l" defTabSz="1219170" rtl="0" eaLnBrk="1" latinLnBrk="1" hangingPunct="1">
        <a:defRPr kumimoji="1"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5167"/>
            <a:ext cx="10972800" cy="1143000"/>
          </a:xfrm>
          <a:prstGeom prst="rect">
            <a:avLst/>
          </a:prstGeom>
        </p:spPr>
        <p:txBody>
          <a:bodyPr vert="horz" lIns="91440" tIns="45720" rIns="91440" bIns="45720" rtlCol="0" anchor="ctr">
            <a:normAutofit/>
          </a:bodyPr>
          <a:lstStyle/>
          <a:p>
            <a:r>
              <a:rPr lang="ja-JP" altLang="en-US" smtClean="0"/>
              <a:t>マスター タイトルの書式設定</a:t>
            </a:r>
            <a:endParaRPr lang="en-US"/>
          </a:p>
        </p:txBody>
      </p:sp>
      <p:sp>
        <p:nvSpPr>
          <p:cNvPr id="3" name="Text Placeholder 2"/>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334088857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ctr" defTabSz="1219170" rtl="0" eaLnBrk="1" latinLnBrk="0" hangingPunct="1">
        <a:spcBef>
          <a:spcPct val="0"/>
        </a:spcBef>
        <a:buNone/>
        <a:defRPr kumimoji="1"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kumimoji="1"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en-US"/>
      </a:defPPr>
      <a:lvl1pPr marL="0" algn="l" defTabSz="1219170" rtl="0" eaLnBrk="1" latinLnBrk="0" hangingPunct="1">
        <a:defRPr kumimoji="1" sz="2400" kern="1200">
          <a:solidFill>
            <a:schemeClr val="tx1"/>
          </a:solidFill>
          <a:latin typeface="+mn-lt"/>
          <a:ea typeface="+mn-ea"/>
          <a:cs typeface="+mn-cs"/>
        </a:defRPr>
      </a:lvl1pPr>
      <a:lvl2pPr marL="609585" algn="l" defTabSz="1219170" rtl="0" eaLnBrk="1" latinLnBrk="0" hangingPunct="1">
        <a:defRPr kumimoji="1" sz="2400" kern="1200">
          <a:solidFill>
            <a:schemeClr val="tx1"/>
          </a:solidFill>
          <a:latin typeface="+mn-lt"/>
          <a:ea typeface="+mn-ea"/>
          <a:cs typeface="+mn-cs"/>
        </a:defRPr>
      </a:lvl2pPr>
      <a:lvl3pPr marL="1219170" algn="l" defTabSz="1219170" rtl="0" eaLnBrk="1" latinLnBrk="0" hangingPunct="1">
        <a:defRPr kumimoji="1" sz="2400" kern="1200">
          <a:solidFill>
            <a:schemeClr val="tx1"/>
          </a:solidFill>
          <a:latin typeface="+mn-lt"/>
          <a:ea typeface="+mn-ea"/>
          <a:cs typeface="+mn-cs"/>
        </a:defRPr>
      </a:lvl3pPr>
      <a:lvl4pPr marL="1828754" algn="l" defTabSz="1219170" rtl="0" eaLnBrk="1" latinLnBrk="0" hangingPunct="1">
        <a:defRPr kumimoji="1" sz="2400" kern="1200">
          <a:solidFill>
            <a:schemeClr val="tx1"/>
          </a:solidFill>
          <a:latin typeface="+mn-lt"/>
          <a:ea typeface="+mn-ea"/>
          <a:cs typeface="+mn-cs"/>
        </a:defRPr>
      </a:lvl4pPr>
      <a:lvl5pPr marL="2438339" algn="l" defTabSz="1219170" rtl="0" eaLnBrk="1" latinLnBrk="0" hangingPunct="1">
        <a:defRPr kumimoji="1" sz="2400" kern="1200">
          <a:solidFill>
            <a:schemeClr val="tx1"/>
          </a:solidFill>
          <a:latin typeface="+mn-lt"/>
          <a:ea typeface="+mn-ea"/>
          <a:cs typeface="+mn-cs"/>
        </a:defRPr>
      </a:lvl5pPr>
      <a:lvl6pPr marL="3047924" algn="l" defTabSz="1219170" rtl="0" eaLnBrk="1" latinLnBrk="0" hangingPunct="1">
        <a:defRPr kumimoji="1" sz="2400" kern="1200">
          <a:solidFill>
            <a:schemeClr val="tx1"/>
          </a:solidFill>
          <a:latin typeface="+mn-lt"/>
          <a:ea typeface="+mn-ea"/>
          <a:cs typeface="+mn-cs"/>
        </a:defRPr>
      </a:lvl6pPr>
      <a:lvl7pPr marL="3657509" algn="l" defTabSz="1219170" rtl="0" eaLnBrk="1" latinLnBrk="0" hangingPunct="1">
        <a:defRPr kumimoji="1" sz="2400" kern="1200">
          <a:solidFill>
            <a:schemeClr val="tx1"/>
          </a:solidFill>
          <a:latin typeface="+mn-lt"/>
          <a:ea typeface="+mn-ea"/>
          <a:cs typeface="+mn-cs"/>
        </a:defRPr>
      </a:lvl7pPr>
      <a:lvl8pPr marL="4267093" algn="l" defTabSz="1219170" rtl="0" eaLnBrk="1" latinLnBrk="0" hangingPunct="1">
        <a:defRPr kumimoji="1" sz="2400" kern="1200">
          <a:solidFill>
            <a:schemeClr val="tx1"/>
          </a:solidFill>
          <a:latin typeface="+mn-lt"/>
          <a:ea typeface="+mn-ea"/>
          <a:cs typeface="+mn-cs"/>
        </a:defRPr>
      </a:lvl8pPr>
      <a:lvl9pPr marL="4876678" algn="l" defTabSz="1219170" rtl="0" eaLnBrk="1" latinLnBrk="0" hangingPunct="1">
        <a:defRPr kumimoji="1"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3" Type="http://schemas.openxmlformats.org/officeDocument/2006/relationships/notesSlide" Target="../notesSlides/notesSlide10.xml"/><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5.png"/><Relationship Id="rId9" Type="http://schemas.openxmlformats.org/officeDocument/2006/relationships/image" Target="../media/image45.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notesSlide" Target="../notesSlides/notesSlide11.xml"/><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6.png"/><Relationship Id="rId5" Type="http://schemas.openxmlformats.org/officeDocument/2006/relationships/image" Target="../media/image50.png"/><Relationship Id="rId10" Type="http://schemas.openxmlformats.org/officeDocument/2006/relationships/image" Target="../media/image44.png"/><Relationship Id="rId4" Type="http://schemas.openxmlformats.org/officeDocument/2006/relationships/image" Target="../media/image5.png"/><Relationship Id="rId9" Type="http://schemas.openxmlformats.org/officeDocument/2006/relationships/image" Target="../media/image51.png"/></Relationships>
</file>

<file path=ppt/slides/_rels/slide12.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6.png"/><Relationship Id="rId3" Type="http://schemas.openxmlformats.org/officeDocument/2006/relationships/tags" Target="../tags/tag10.xml"/><Relationship Id="rId7" Type="http://schemas.openxmlformats.org/officeDocument/2006/relationships/image" Target="../media/image52.png"/><Relationship Id="rId12" Type="http://schemas.openxmlformats.org/officeDocument/2006/relationships/image" Target="../media/image55.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5.png"/><Relationship Id="rId11" Type="http://schemas.openxmlformats.org/officeDocument/2006/relationships/image" Target="../media/image28.png"/><Relationship Id="rId5" Type="http://schemas.openxmlformats.org/officeDocument/2006/relationships/notesSlide" Target="../notesSlides/notesSlide12.xml"/><Relationship Id="rId15" Type="http://schemas.openxmlformats.org/officeDocument/2006/relationships/image" Target="../media/image44.png"/><Relationship Id="rId10" Type="http://schemas.openxmlformats.org/officeDocument/2006/relationships/image" Target="../media/image27.png"/><Relationship Id="rId4" Type="http://schemas.openxmlformats.org/officeDocument/2006/relationships/slideLayout" Target="../slideLayouts/slideLayout2.xml"/><Relationship Id="rId9" Type="http://schemas.openxmlformats.org/officeDocument/2006/relationships/image" Target="../media/image54.png"/><Relationship Id="rId14" Type="http://schemas.openxmlformats.org/officeDocument/2006/relationships/image" Target="../media/image26.png"/></Relationships>
</file>

<file path=ppt/slides/_rels/slide13.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9.png"/><Relationship Id="rId3" Type="http://schemas.openxmlformats.org/officeDocument/2006/relationships/tags" Target="../tags/tag13.xml"/><Relationship Id="rId7" Type="http://schemas.openxmlformats.org/officeDocument/2006/relationships/image" Target="../media/image52.png"/><Relationship Id="rId12" Type="http://schemas.openxmlformats.org/officeDocument/2006/relationships/image" Target="../media/image56.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5.png"/><Relationship Id="rId11" Type="http://schemas.openxmlformats.org/officeDocument/2006/relationships/image" Target="../media/image58.png"/><Relationship Id="rId5" Type="http://schemas.openxmlformats.org/officeDocument/2006/relationships/notesSlide" Target="../notesSlides/notesSlide13.xml"/><Relationship Id="rId10" Type="http://schemas.openxmlformats.org/officeDocument/2006/relationships/image" Target="../media/image57.png"/><Relationship Id="rId4" Type="http://schemas.openxmlformats.org/officeDocument/2006/relationships/slideLayout" Target="../slideLayouts/slideLayout2.xml"/><Relationship Id="rId9" Type="http://schemas.openxmlformats.org/officeDocument/2006/relationships/image" Target="../media/image54.png"/><Relationship Id="rId14" Type="http://schemas.openxmlformats.org/officeDocument/2006/relationships/image" Target="../media/image60.png"/></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26.png"/><Relationship Id="rId18" Type="http://schemas.openxmlformats.org/officeDocument/2006/relationships/image" Target="../media/image66.png"/><Relationship Id="rId3" Type="http://schemas.openxmlformats.org/officeDocument/2006/relationships/tags" Target="../tags/tag16.xml"/><Relationship Id="rId7" Type="http://schemas.openxmlformats.org/officeDocument/2006/relationships/image" Target="../media/image5.png"/><Relationship Id="rId12" Type="http://schemas.openxmlformats.org/officeDocument/2006/relationships/image" Target="../media/image63.png"/><Relationship Id="rId17" Type="http://schemas.openxmlformats.org/officeDocument/2006/relationships/image" Target="../media/image65.png"/><Relationship Id="rId2" Type="http://schemas.openxmlformats.org/officeDocument/2006/relationships/tags" Target="../tags/tag15.xml"/><Relationship Id="rId16" Type="http://schemas.openxmlformats.org/officeDocument/2006/relationships/image" Target="../media/image28.png"/><Relationship Id="rId1" Type="http://schemas.openxmlformats.org/officeDocument/2006/relationships/tags" Target="../tags/tag14.xml"/><Relationship Id="rId6" Type="http://schemas.openxmlformats.org/officeDocument/2006/relationships/notesSlide" Target="../notesSlides/notesSlide15.xml"/><Relationship Id="rId11" Type="http://schemas.openxmlformats.org/officeDocument/2006/relationships/image" Target="../media/image37.png"/><Relationship Id="rId5" Type="http://schemas.openxmlformats.org/officeDocument/2006/relationships/slideLayout" Target="../slideLayouts/slideLayout2.xml"/><Relationship Id="rId15" Type="http://schemas.openxmlformats.org/officeDocument/2006/relationships/image" Target="../media/image27.png"/><Relationship Id="rId10" Type="http://schemas.openxmlformats.org/officeDocument/2006/relationships/image" Target="../media/image62.png"/><Relationship Id="rId19" Type="http://schemas.openxmlformats.org/officeDocument/2006/relationships/image" Target="../media/image67.png"/><Relationship Id="rId4" Type="http://schemas.openxmlformats.org/officeDocument/2006/relationships/tags" Target="../tags/tag17.xml"/><Relationship Id="rId9" Type="http://schemas.openxmlformats.org/officeDocument/2006/relationships/image" Target="../media/image11.png"/><Relationship Id="rId14" Type="http://schemas.openxmlformats.org/officeDocument/2006/relationships/image" Target="../media/image64.png"/></Relationships>
</file>

<file path=ppt/slides/_rels/slide16.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74.png"/><Relationship Id="rId3" Type="http://schemas.openxmlformats.org/officeDocument/2006/relationships/notesSlide" Target="../notesSlides/notesSlide16.xml"/><Relationship Id="rId7" Type="http://schemas.openxmlformats.org/officeDocument/2006/relationships/image" Target="../media/image43.png"/><Relationship Id="rId12" Type="http://schemas.openxmlformats.org/officeDocument/2006/relationships/image" Target="../media/image73.pn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69.png"/><Relationship Id="rId11" Type="http://schemas.openxmlformats.org/officeDocument/2006/relationships/image" Target="../media/image72.png"/><Relationship Id="rId5" Type="http://schemas.openxmlformats.org/officeDocument/2006/relationships/image" Target="../media/image68.png"/><Relationship Id="rId15" Type="http://schemas.openxmlformats.org/officeDocument/2006/relationships/image" Target="../media/image76.png"/><Relationship Id="rId10" Type="http://schemas.openxmlformats.org/officeDocument/2006/relationships/image" Target="../media/image71.png"/><Relationship Id="rId4" Type="http://schemas.openxmlformats.org/officeDocument/2006/relationships/image" Target="../media/image5.png"/><Relationship Id="rId9" Type="http://schemas.openxmlformats.org/officeDocument/2006/relationships/image" Target="../media/image45.png"/><Relationship Id="rId14" Type="http://schemas.openxmlformats.org/officeDocument/2006/relationships/image" Target="../media/image75.png"/></Relationships>
</file>

<file path=ppt/slides/_rels/slide17.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slideLayout" Target="../slideLayouts/slideLayout2.xml"/><Relationship Id="rId7" Type="http://schemas.openxmlformats.org/officeDocument/2006/relationships/image" Target="../media/image53.png"/><Relationship Id="rId12" Type="http://schemas.openxmlformats.org/officeDocument/2006/relationships/image" Target="../media/image78.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77.png"/><Relationship Id="rId11" Type="http://schemas.openxmlformats.org/officeDocument/2006/relationships/image" Target="../media/image28.png"/><Relationship Id="rId5" Type="http://schemas.openxmlformats.org/officeDocument/2006/relationships/image" Target="../media/image5.png"/><Relationship Id="rId10" Type="http://schemas.openxmlformats.org/officeDocument/2006/relationships/image" Target="../media/image27.png"/><Relationship Id="rId4" Type="http://schemas.openxmlformats.org/officeDocument/2006/relationships/notesSlide" Target="../notesSlides/notesSlide17.xml"/><Relationship Id="rId9" Type="http://schemas.openxmlformats.org/officeDocument/2006/relationships/image" Target="../media/image64.png"/></Relationships>
</file>

<file path=ppt/slides/_rels/slide18.xml.rels><?xml version="1.0" encoding="UTF-8" standalone="yes"?>
<Relationships xmlns="http://schemas.openxmlformats.org/package/2006/relationships"><Relationship Id="rId8" Type="http://schemas.openxmlformats.org/officeDocument/2006/relationships/image" Target="../media/image82.png"/><Relationship Id="rId13" Type="http://schemas.openxmlformats.org/officeDocument/2006/relationships/image" Target="../media/image87.png"/><Relationship Id="rId3" Type="http://schemas.openxmlformats.org/officeDocument/2006/relationships/slideLayout" Target="../slideLayouts/slideLayout2.xml"/><Relationship Id="rId7" Type="http://schemas.openxmlformats.org/officeDocument/2006/relationships/image" Target="../media/image81.png"/><Relationship Id="rId12" Type="http://schemas.openxmlformats.org/officeDocument/2006/relationships/image" Target="../media/image86.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80.png"/><Relationship Id="rId11" Type="http://schemas.openxmlformats.org/officeDocument/2006/relationships/image" Target="../media/image85.png"/><Relationship Id="rId5" Type="http://schemas.openxmlformats.org/officeDocument/2006/relationships/image" Target="../media/image79.png"/><Relationship Id="rId10" Type="http://schemas.openxmlformats.org/officeDocument/2006/relationships/image" Target="../media/image84.png"/><Relationship Id="rId4" Type="http://schemas.openxmlformats.org/officeDocument/2006/relationships/notesSlide" Target="../notesSlides/notesSlide18.xml"/><Relationship Id="rId9" Type="http://schemas.openxmlformats.org/officeDocument/2006/relationships/image" Target="../media/image83.png"/></Relationships>
</file>

<file path=ppt/slides/_rels/slide19.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notesSlide" Target="../notesSlides/notesSlide19.xml"/><Relationship Id="rId7" Type="http://schemas.openxmlformats.org/officeDocument/2006/relationships/image" Target="../media/image91.png"/><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20.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94.png"/><Relationship Id="rId4" Type="http://schemas.openxmlformats.org/officeDocument/2006/relationships/image" Target="../media/image80.png"/></Relationships>
</file>

<file path=ppt/slides/_rels/slide21.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96.png"/></Relationships>
</file>

<file path=ppt/slides/_rels/slide22.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99.png"/><Relationship Id="rId4" Type="http://schemas.openxmlformats.org/officeDocument/2006/relationships/image" Target="../media/image9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s>
</file>

<file path=ppt/slides/_rels/slide26.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notesSlide" Target="../notesSlides/notesSlide5.xml"/><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slideLayout" Target="../slideLayouts/slideLayout2.xml"/><Relationship Id="rId16" Type="http://schemas.openxmlformats.org/officeDocument/2006/relationships/image" Target="../media/image22.png"/><Relationship Id="rId1" Type="http://schemas.openxmlformats.org/officeDocument/2006/relationships/tags" Target="../tags/tag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notesSlide" Target="../notesSlides/notesSlide7.xml"/><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5.png"/><Relationship Id="rId9" Type="http://schemas.openxmlformats.org/officeDocument/2006/relationships/image" Target="../media/image29.png"/><Relationship Id="rId14" Type="http://schemas.openxmlformats.org/officeDocument/2006/relationships/image" Target="../media/image34.png"/></Relationships>
</file>

<file path=ppt/slides/_rels/slide8.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0.png"/><Relationship Id="rId3" Type="http://schemas.openxmlformats.org/officeDocument/2006/relationships/notesSlide" Target="../notesSlides/notesSlide8.xml"/><Relationship Id="rId7" Type="http://schemas.openxmlformats.org/officeDocument/2006/relationships/image" Target="../media/image27.png"/><Relationship Id="rId12"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26.png"/><Relationship Id="rId11" Type="http://schemas.openxmlformats.org/officeDocument/2006/relationships/image" Target="../media/image33.png"/><Relationship Id="rId5" Type="http://schemas.openxmlformats.org/officeDocument/2006/relationships/image" Target="../media/image25.png"/><Relationship Id="rId10" Type="http://schemas.openxmlformats.org/officeDocument/2006/relationships/image" Target="../media/image32.png"/><Relationship Id="rId4" Type="http://schemas.openxmlformats.org/officeDocument/2006/relationships/image" Target="../media/image5.png"/><Relationship Id="rId9" Type="http://schemas.openxmlformats.org/officeDocument/2006/relationships/image" Target="../media/image31.png"/><Relationship Id="rId14" Type="http://schemas.openxmlformats.org/officeDocument/2006/relationships/image" Target="../media/image34.png"/></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9.png"/><Relationship Id="rId3" Type="http://schemas.openxmlformats.org/officeDocument/2006/relationships/slideLayout" Target="../slideLayouts/slideLayout2.xml"/><Relationship Id="rId7" Type="http://schemas.openxmlformats.org/officeDocument/2006/relationships/image" Target="../media/image37.png"/><Relationship Id="rId12" Type="http://schemas.openxmlformats.org/officeDocument/2006/relationships/image" Target="../media/image38.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6.png"/><Relationship Id="rId11" Type="http://schemas.openxmlformats.org/officeDocument/2006/relationships/image" Target="../media/image28.png"/><Relationship Id="rId5" Type="http://schemas.openxmlformats.org/officeDocument/2006/relationships/image" Target="../media/image5.png"/><Relationship Id="rId10" Type="http://schemas.openxmlformats.org/officeDocument/2006/relationships/image" Target="../media/image27.png"/><Relationship Id="rId4" Type="http://schemas.openxmlformats.org/officeDocument/2006/relationships/notesSlide" Target="../notesSlides/notesSlide9.xml"/><Relationship Id="rId9" Type="http://schemas.openxmlformats.org/officeDocument/2006/relationships/image" Target="../media/image35.png"/><Relationship Id="rId14"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023672" y="1405332"/>
            <a:ext cx="10168328" cy="2038662"/>
          </a:xfrm>
        </p:spPr>
        <p:txBody>
          <a:bodyPr/>
          <a:lstStyle/>
          <a:p>
            <a:pPr algn="ctr"/>
            <a:r>
              <a:rPr lang="en-US" altLang="ja-JP" sz="4000" dirty="0">
                <a:latin typeface="+mj-lt"/>
              </a:rPr>
              <a:t>Novelty Search-based Bat Algorithm: </a:t>
            </a:r>
            <a:r>
              <a:rPr lang="en-US" altLang="ja-JP" sz="4000" dirty="0" smtClean="0">
                <a:latin typeface="+mj-lt"/>
              </a:rPr>
              <a:t/>
            </a:r>
            <a:br>
              <a:rPr lang="en-US" altLang="ja-JP" sz="4000" dirty="0" smtClean="0">
                <a:latin typeface="+mj-lt"/>
              </a:rPr>
            </a:br>
            <a:r>
              <a:rPr lang="en-US" altLang="ja-JP" sz="4000" dirty="0" smtClean="0">
                <a:latin typeface="+mj-lt"/>
              </a:rPr>
              <a:t>Adjusting </a:t>
            </a:r>
            <a:r>
              <a:rPr lang="en-US" altLang="ja-JP" sz="4000" dirty="0">
                <a:latin typeface="+mj-lt"/>
              </a:rPr>
              <a:t>Distance among Solutions </a:t>
            </a:r>
            <a:r>
              <a:rPr lang="en-US" altLang="ja-JP" sz="4000" dirty="0" smtClean="0">
                <a:latin typeface="+mj-lt"/>
              </a:rPr>
              <a:t/>
            </a:r>
            <a:br>
              <a:rPr lang="en-US" altLang="ja-JP" sz="4000" dirty="0" smtClean="0">
                <a:latin typeface="+mj-lt"/>
              </a:rPr>
            </a:br>
            <a:r>
              <a:rPr lang="en-US" altLang="ja-JP" sz="4000" dirty="0" smtClean="0">
                <a:latin typeface="+mj-lt"/>
              </a:rPr>
              <a:t>for </a:t>
            </a:r>
            <a:r>
              <a:rPr lang="en-US" altLang="ja-JP" sz="4000" dirty="0">
                <a:latin typeface="+mj-lt"/>
              </a:rPr>
              <a:t>Multimodal </a:t>
            </a:r>
            <a:r>
              <a:rPr lang="en-US" altLang="ja-JP" sz="4000" dirty="0" smtClean="0">
                <a:latin typeface="+mj-lt"/>
              </a:rPr>
              <a:t>Optimization</a:t>
            </a:r>
            <a:endParaRPr kumimoji="1" lang="ja-JP" altLang="en-US" sz="4000" dirty="0">
              <a:latin typeface="+mj-lt"/>
            </a:endParaRPr>
          </a:p>
        </p:txBody>
      </p:sp>
      <p:sp>
        <p:nvSpPr>
          <p:cNvPr id="6" name="テキスト ボックス 5"/>
          <p:cNvSpPr txBox="1"/>
          <p:nvPr/>
        </p:nvSpPr>
        <p:spPr>
          <a:xfrm>
            <a:off x="2593298" y="4216152"/>
            <a:ext cx="9029075" cy="830997"/>
          </a:xfrm>
          <a:prstGeom prst="rect">
            <a:avLst/>
          </a:prstGeom>
          <a:noFill/>
        </p:spPr>
        <p:txBody>
          <a:bodyPr wrap="square" rtlCol="0">
            <a:spAutoFit/>
          </a:bodyPr>
          <a:lstStyle/>
          <a:p>
            <a:pPr algn="ctr"/>
            <a:r>
              <a:rPr kumimoji="1" lang="en-US" altLang="ja-JP" sz="2400" dirty="0" smtClean="0">
                <a:solidFill>
                  <a:schemeClr val="tx1">
                    <a:lumMod val="75000"/>
                    <a:lumOff val="25000"/>
                  </a:schemeClr>
                </a:solidFill>
              </a:rPr>
              <a:t>Takuya Iwase		Ryo Takano 	</a:t>
            </a:r>
            <a:br>
              <a:rPr kumimoji="1" lang="en-US" altLang="ja-JP" sz="2400" dirty="0" smtClean="0">
                <a:solidFill>
                  <a:schemeClr val="tx1">
                    <a:lumMod val="75000"/>
                    <a:lumOff val="25000"/>
                  </a:schemeClr>
                </a:solidFill>
              </a:rPr>
            </a:br>
            <a:r>
              <a:rPr kumimoji="1" lang="en-US" altLang="ja-JP" sz="2400" dirty="0" err="1" smtClean="0">
                <a:solidFill>
                  <a:schemeClr val="tx1">
                    <a:lumMod val="75000"/>
                    <a:lumOff val="25000"/>
                  </a:schemeClr>
                </a:solidFill>
              </a:rPr>
              <a:t>Fumito</a:t>
            </a:r>
            <a:r>
              <a:rPr kumimoji="1" lang="en-US" altLang="ja-JP" sz="2400" dirty="0" smtClean="0">
                <a:solidFill>
                  <a:schemeClr val="tx1">
                    <a:lumMod val="75000"/>
                    <a:lumOff val="25000"/>
                  </a:schemeClr>
                </a:solidFill>
              </a:rPr>
              <a:t> </a:t>
            </a:r>
            <a:r>
              <a:rPr kumimoji="1" lang="en-US" altLang="ja-JP" sz="2400" dirty="0" err="1" smtClean="0">
                <a:solidFill>
                  <a:schemeClr val="tx1">
                    <a:lumMod val="75000"/>
                    <a:lumOff val="25000"/>
                  </a:schemeClr>
                </a:solidFill>
              </a:rPr>
              <a:t>Uwano</a:t>
            </a:r>
            <a:r>
              <a:rPr kumimoji="1" lang="en-US" altLang="ja-JP" sz="2400" dirty="0" smtClean="0">
                <a:solidFill>
                  <a:schemeClr val="tx1">
                    <a:lumMod val="75000"/>
                    <a:lumOff val="25000"/>
                  </a:schemeClr>
                </a:solidFill>
              </a:rPr>
              <a:t> 	Hiroyuki Sato 	Keiki </a:t>
            </a:r>
            <a:r>
              <a:rPr kumimoji="1" lang="en-US" altLang="ja-JP" sz="2400" dirty="0" err="1" smtClean="0">
                <a:solidFill>
                  <a:schemeClr val="tx1">
                    <a:lumMod val="75000"/>
                    <a:lumOff val="25000"/>
                  </a:schemeClr>
                </a:solidFill>
              </a:rPr>
              <a:t>Takadama</a:t>
            </a:r>
            <a:endParaRPr kumimoji="1" lang="ja-JP" altLang="en-US" sz="2400" dirty="0">
              <a:solidFill>
                <a:schemeClr val="tx1">
                  <a:lumMod val="75000"/>
                  <a:lumOff val="25000"/>
                </a:schemeClr>
              </a:solidFill>
            </a:endParaRPr>
          </a:p>
        </p:txBody>
      </p:sp>
      <p:sp>
        <p:nvSpPr>
          <p:cNvPr id="7" name="テキスト ボックス 6"/>
          <p:cNvSpPr txBox="1"/>
          <p:nvPr/>
        </p:nvSpPr>
        <p:spPr>
          <a:xfrm>
            <a:off x="3028012" y="5531370"/>
            <a:ext cx="7839856" cy="461665"/>
          </a:xfrm>
          <a:prstGeom prst="rect">
            <a:avLst/>
          </a:prstGeom>
          <a:noFill/>
        </p:spPr>
        <p:txBody>
          <a:bodyPr wrap="square" rtlCol="0">
            <a:spAutoFit/>
          </a:bodyPr>
          <a:lstStyle/>
          <a:p>
            <a:pPr algn="ctr"/>
            <a:r>
              <a:rPr kumimoji="1" lang="en-US" altLang="ja-JP" sz="2400" dirty="0" smtClean="0">
                <a:solidFill>
                  <a:schemeClr val="tx1">
                    <a:lumMod val="75000"/>
                    <a:lumOff val="25000"/>
                  </a:schemeClr>
                </a:solidFill>
              </a:rPr>
              <a:t> The University of Electro-Communications, Japan</a:t>
            </a:r>
            <a:endParaRPr kumimoji="1" lang="ja-JP" altLang="en-US" sz="2400" dirty="0"/>
          </a:p>
        </p:txBody>
      </p:sp>
      <p:sp>
        <p:nvSpPr>
          <p:cNvPr id="11" name="テキスト ボックス 10"/>
          <p:cNvSpPr txBox="1"/>
          <p:nvPr/>
        </p:nvSpPr>
        <p:spPr>
          <a:xfrm>
            <a:off x="4666938" y="52115"/>
            <a:ext cx="7495082" cy="369332"/>
          </a:xfrm>
          <a:prstGeom prst="rect">
            <a:avLst/>
          </a:prstGeom>
          <a:noFill/>
        </p:spPr>
        <p:txBody>
          <a:bodyPr wrap="square" rtlCol="0">
            <a:spAutoFit/>
          </a:bodyPr>
          <a:lstStyle/>
          <a:p>
            <a:r>
              <a:rPr kumimoji="1" lang="en-US" altLang="ja-JP" dirty="0" smtClean="0">
                <a:solidFill>
                  <a:schemeClr val="tx1">
                    <a:lumMod val="75000"/>
                    <a:lumOff val="25000"/>
                  </a:schemeClr>
                </a:solidFill>
              </a:rPr>
              <a:t>The 22</a:t>
            </a:r>
            <a:r>
              <a:rPr kumimoji="1" lang="en-US" altLang="ja-JP" baseline="30000" dirty="0" smtClean="0">
                <a:solidFill>
                  <a:schemeClr val="tx1">
                    <a:lumMod val="75000"/>
                    <a:lumOff val="25000"/>
                  </a:schemeClr>
                </a:solidFill>
              </a:rPr>
              <a:t>nd</a:t>
            </a:r>
            <a:r>
              <a:rPr kumimoji="1" lang="en-US" altLang="ja-JP" dirty="0" smtClean="0">
                <a:solidFill>
                  <a:schemeClr val="tx1">
                    <a:lumMod val="75000"/>
                    <a:lumOff val="25000"/>
                  </a:schemeClr>
                </a:solidFill>
              </a:rPr>
              <a:t> Asia Pacific Symposium on Intelligent and Evolutionary Systems</a:t>
            </a:r>
          </a:p>
        </p:txBody>
      </p:sp>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3298" y="5536386"/>
            <a:ext cx="931032" cy="456649"/>
          </a:xfrm>
          <a:prstGeom prst="rect">
            <a:avLst/>
          </a:prstGeom>
        </p:spPr>
      </p:pic>
    </p:spTree>
    <p:extLst>
      <p:ext uri="{BB962C8B-B14F-4D97-AF65-F5344CB8AC3E}">
        <p14:creationId xmlns:p14="http://schemas.microsoft.com/office/powerpoint/2010/main" val="4176481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3464" y="2404831"/>
            <a:ext cx="5334000" cy="4000500"/>
          </a:xfrm>
          <a:prstGeom prst="rect">
            <a:avLst/>
          </a:prstGeom>
        </p:spPr>
      </p:pic>
      <p:sp>
        <p:nvSpPr>
          <p:cNvPr id="15" name="正方形/長方形 14"/>
          <p:cNvSpPr/>
          <p:nvPr/>
        </p:nvSpPr>
        <p:spPr>
          <a:xfrm>
            <a:off x="8863758" y="2708607"/>
            <a:ext cx="733462" cy="3227498"/>
          </a:xfrm>
          <a:prstGeom prst="rect">
            <a:avLst/>
          </a:prstGeom>
          <a:solidFill>
            <a:schemeClr val="accent6">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2" name="テキスト ボックス 21"/>
              <p:cNvSpPr txBox="1"/>
              <p:nvPr/>
            </p:nvSpPr>
            <p:spPr>
              <a:xfrm>
                <a:off x="902734" y="2968048"/>
                <a:ext cx="3594313" cy="1323439"/>
              </a:xfrm>
              <a:prstGeom prst="rect">
                <a:avLst/>
              </a:prstGeom>
              <a:noFill/>
            </p:spPr>
            <p:txBody>
              <a:bodyPr wrap="square" rtlCol="0">
                <a:spAutoFit/>
              </a:bodyPr>
              <a:lstStyle/>
              <a:p>
                <a:r>
                  <a:rPr kumimoji="1" lang="en-US" altLang="ja-JP" sz="2000" dirty="0" smtClean="0">
                    <a:latin typeface="Cambria Math" panose="02040503050406030204" pitchFamily="18" charset="0"/>
                    <a:ea typeface="Cambria Math" panose="02040503050406030204" pitchFamily="18" charset="0"/>
                  </a:rPr>
                  <a:t>If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𝑟𝑎𝑛𝑑</m:t>
                    </m:r>
                    <m:r>
                      <a:rPr kumimoji="1" lang="en-US" altLang="ja-JP" sz="2000" b="0" i="1" smtClean="0">
                        <a:latin typeface="Cambria Math" panose="02040503050406030204" pitchFamily="18" charset="0"/>
                        <a:ea typeface="Cambria Math" panose="02040503050406030204" pitchFamily="18" charset="0"/>
                      </a:rPr>
                      <m:t>&gt;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𝑟</m:t>
                        </m:r>
                      </m:e>
                      <m:sub>
                        <m:r>
                          <a:rPr kumimoji="1" lang="en-US" altLang="ja-JP" sz="2000" b="0" i="1" smtClean="0">
                            <a:latin typeface="Cambria Math" panose="02040503050406030204" pitchFamily="18" charset="0"/>
                            <a:ea typeface="Cambria Math" panose="02040503050406030204" pitchFamily="18" charset="0"/>
                          </a:rPr>
                          <m:t>𝑖</m:t>
                        </m:r>
                      </m:sub>
                    </m:sSub>
                  </m:oMath>
                </a14:m>
                <a:endParaRPr kumimoji="1" lang="en-US" altLang="ja-JP" sz="2000" dirty="0" smtClean="0">
                  <a:latin typeface="Cambria Math" panose="02040503050406030204" pitchFamily="18" charset="0"/>
                  <a:ea typeface="Cambria Math" panose="02040503050406030204" pitchFamily="18" charset="0"/>
                </a:endParaRPr>
              </a:p>
              <a:p>
                <a:endParaRPr kumimoji="1" lang="en-US" altLang="ja-JP" sz="2000" dirty="0">
                  <a:latin typeface="Cambria Math" panose="02040503050406030204" pitchFamily="18" charset="0"/>
                  <a:ea typeface="Cambria Math" panose="02040503050406030204" pitchFamily="18" charset="0"/>
                </a:endParaRPr>
              </a:p>
              <a:p>
                <a:endParaRPr kumimoji="1" lang="en-US" altLang="ja-JP" sz="2000" dirty="0" smtClean="0">
                  <a:latin typeface="Cambria Math" panose="02040503050406030204" pitchFamily="18" charset="0"/>
                  <a:ea typeface="Cambria Math" panose="02040503050406030204" pitchFamily="18" charset="0"/>
                </a:endParaRPr>
              </a:p>
              <a:p>
                <a:r>
                  <a:rPr kumimoji="1" lang="en-US" altLang="ja-JP" sz="2000" dirty="0" err="1" smtClean="0">
                    <a:latin typeface="Cambria Math" panose="02040503050406030204" pitchFamily="18" charset="0"/>
                    <a:ea typeface="Cambria Math" panose="02040503050406030204" pitchFamily="18" charset="0"/>
                  </a:rPr>
                  <a:t>Endif</a:t>
                </a:r>
                <a:r>
                  <a:rPr kumimoji="1" lang="en-US" altLang="ja-JP" sz="2000" dirty="0" smtClean="0">
                    <a:latin typeface="Cambria Math" panose="02040503050406030204" pitchFamily="18" charset="0"/>
                    <a:ea typeface="Cambria Math" panose="02040503050406030204" pitchFamily="18" charset="0"/>
                  </a:rPr>
                  <a:t> </a:t>
                </a:r>
                <a:endParaRPr kumimoji="1" lang="ja-JP" altLang="en-US" sz="2000" dirty="0">
                  <a:latin typeface="Cambria Math" panose="02040503050406030204" pitchFamily="18" charset="0"/>
                </a:endParaRPr>
              </a:p>
            </p:txBody>
          </p:sp>
        </mc:Choice>
        <mc:Fallback xmlns="">
          <p:sp>
            <p:nvSpPr>
              <p:cNvPr id="22" name="テキスト ボックス 21"/>
              <p:cNvSpPr txBox="1">
                <a:spLocks noRot="1" noChangeAspect="1" noMove="1" noResize="1" noEditPoints="1" noAdjustHandles="1" noChangeArrowheads="1" noChangeShapeType="1" noTextEdit="1"/>
              </p:cNvSpPr>
              <p:nvPr/>
            </p:nvSpPr>
            <p:spPr>
              <a:xfrm>
                <a:off x="902734" y="2968048"/>
                <a:ext cx="3594313" cy="1323439"/>
              </a:xfrm>
              <a:prstGeom prst="rect">
                <a:avLst/>
              </a:prstGeom>
              <a:blipFill>
                <a:blip r:embed="rId5"/>
                <a:stretch>
                  <a:fillRect l="-1695" t="-2765" b="-7373"/>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r>
              <a:rPr lang="en-US" altLang="ja-JP" dirty="0"/>
              <a:t>Bat Algorithm (BA</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BA description</a:t>
            </a:r>
            <a:endParaRPr kumimoji="1" lang="ja-JP" altLang="en-US" b="1" dirty="0"/>
          </a:p>
        </p:txBody>
      </p:sp>
      <p:sp>
        <p:nvSpPr>
          <p:cNvPr id="4" name="コンテンツ プレースホルダー 3"/>
          <p:cNvSpPr>
            <a:spLocks noGrp="1"/>
          </p:cNvSpPr>
          <p:nvPr>
            <p:ph idx="10"/>
          </p:nvPr>
        </p:nvSpPr>
        <p:spPr>
          <a:xfrm>
            <a:off x="103652" y="2017716"/>
            <a:ext cx="11732795" cy="4442962"/>
          </a:xfrm>
        </p:spPr>
        <p:txBody>
          <a:bodyPr/>
          <a:lstStyle/>
          <a:p>
            <a:r>
              <a:rPr kumimoji="1" lang="en-US" altLang="ja-JP" u="sng" dirty="0" smtClean="0"/>
              <a:t>STEP3: Local search around a global best solution</a:t>
            </a:r>
            <a:endParaRPr kumimoji="1" lang="ja-JP" altLang="en-US" u="sng" dirty="0"/>
          </a:p>
        </p:txBody>
      </p:sp>
      <p:sp>
        <p:nvSpPr>
          <p:cNvPr id="6" name="楕円 5"/>
          <p:cNvSpPr/>
          <p:nvPr/>
        </p:nvSpPr>
        <p:spPr>
          <a:xfrm>
            <a:off x="7974764" y="370257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688636" y="289809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9" name="図 38"/>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457367" y="3452724"/>
            <a:ext cx="1973143" cy="315428"/>
          </a:xfrm>
          <a:prstGeom prst="rect">
            <a:avLst/>
          </a:prstGeom>
        </p:spPr>
      </p:pic>
      <mc:AlternateContent xmlns:mc="http://schemas.openxmlformats.org/markup-compatibility/2006" xmlns:a14="http://schemas.microsoft.com/office/drawing/2010/main">
        <mc:Choice Requires="a14">
          <p:sp>
            <p:nvSpPr>
              <p:cNvPr id="17" name="テキスト ボックス 16"/>
              <p:cNvSpPr txBox="1"/>
              <p:nvPr/>
            </p:nvSpPr>
            <p:spPr>
              <a:xfrm>
                <a:off x="7778446" y="3813522"/>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7778446" y="3813522"/>
                <a:ext cx="317972" cy="307777"/>
              </a:xfrm>
              <a:prstGeom prst="rect">
                <a:avLst/>
              </a:prstGeom>
              <a:blipFill>
                <a:blip r:embed="rId7"/>
                <a:stretch>
                  <a:fillRect l="-9615" r="-5769"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p:cNvSpPr txBox="1"/>
              <p:nvPr/>
            </p:nvSpPr>
            <p:spPr>
              <a:xfrm>
                <a:off x="9303265" y="4202436"/>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9303265" y="4202436"/>
                <a:ext cx="304699" cy="307777"/>
              </a:xfrm>
              <a:prstGeom prst="rect">
                <a:avLst/>
              </a:prstGeom>
              <a:blipFill>
                <a:blip r:embed="rId8"/>
                <a:stretch>
                  <a:fillRect l="-8000" r="-2000" b="-137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9299456" y="3336853"/>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9299456" y="3336853"/>
                <a:ext cx="323935" cy="307777"/>
              </a:xfrm>
              <a:prstGeom prst="rect">
                <a:avLst/>
              </a:prstGeom>
              <a:blipFill>
                <a:blip r:embed="rId9"/>
                <a:stretch>
                  <a:fillRect l="-9434" r="-5660"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p:cNvSpPr txBox="1"/>
              <p:nvPr/>
            </p:nvSpPr>
            <p:spPr>
              <a:xfrm>
                <a:off x="9868636" y="2708607"/>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20" name="テキスト ボックス 19"/>
              <p:cNvSpPr txBox="1">
                <a:spLocks noRot="1" noChangeAspect="1" noMove="1" noResize="1" noEditPoints="1" noAdjustHandles="1" noChangeArrowheads="1" noChangeShapeType="1" noTextEdit="1"/>
              </p:cNvSpPr>
              <p:nvPr/>
            </p:nvSpPr>
            <p:spPr>
              <a:xfrm>
                <a:off x="9868636" y="2708607"/>
                <a:ext cx="323935" cy="307777"/>
              </a:xfrm>
              <a:prstGeom prst="rect">
                <a:avLst/>
              </a:prstGeom>
              <a:blipFill>
                <a:blip r:embed="rId10"/>
                <a:stretch>
                  <a:fillRect l="-9434" r="-566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p:cNvSpPr txBox="1"/>
              <p:nvPr/>
            </p:nvSpPr>
            <p:spPr>
              <a:xfrm>
                <a:off x="8972056" y="2933124"/>
                <a:ext cx="716580" cy="369332"/>
              </a:xfrm>
              <a:prstGeom prst="rect">
                <a:avLst/>
              </a:prstGeom>
              <a:noFill/>
            </p:spPr>
            <p:txBody>
              <a:bodyPr wrap="square" rtlCol="0">
                <a:spAutoFit/>
              </a:bodyPr>
              <a:lstStyle/>
              <a:p>
                <a:r>
                  <a:rPr kumimoji="1" lang="en-US" altLang="ja-JP" dirty="0" smtClean="0">
                    <a:solidFill>
                      <a:schemeClr val="accent6">
                        <a:lumMod val="75000"/>
                      </a:schemeClr>
                    </a:solidFill>
                  </a:rPr>
                  <a:t> </a:t>
                </a:r>
                <a14:m>
                  <m:oMath xmlns:m="http://schemas.openxmlformats.org/officeDocument/2006/math">
                    <m:r>
                      <a:rPr kumimoji="1" lang="en-US" altLang="ja-JP" b="0" i="0" smtClean="0">
                        <a:solidFill>
                          <a:schemeClr val="accent6">
                            <a:lumMod val="75000"/>
                          </a:schemeClr>
                        </a:solidFill>
                        <a:latin typeface="Cambria Math" panose="02040503050406030204" pitchFamily="18" charset="0"/>
                      </a:rPr>
                      <m:t>2</m:t>
                    </m:r>
                    <m:r>
                      <a:rPr kumimoji="1" lang="en-US" altLang="ja-JP" b="0" i="1" smtClean="0">
                        <a:solidFill>
                          <a:schemeClr val="accent6">
                            <a:lumMod val="75000"/>
                          </a:schemeClr>
                        </a:solidFill>
                        <a:latin typeface="Cambria Math" panose="02040503050406030204" pitchFamily="18" charset="0"/>
                      </a:rPr>
                      <m:t>𝜖</m:t>
                    </m:r>
                    <m:r>
                      <a:rPr kumimoji="1" lang="en-US" altLang="ja-JP" b="0" i="1" smtClean="0">
                        <a:solidFill>
                          <a:schemeClr val="accent6">
                            <a:lumMod val="75000"/>
                          </a:schemeClr>
                        </a:solidFill>
                        <a:latin typeface="Cambria Math" panose="02040503050406030204" pitchFamily="18" charset="0"/>
                      </a:rPr>
                      <m:t>𝐴</m:t>
                    </m:r>
                  </m:oMath>
                </a14:m>
                <a:endParaRPr kumimoji="1" lang="ja-JP" altLang="en-US" dirty="0">
                  <a:solidFill>
                    <a:schemeClr val="accent6">
                      <a:lumMod val="75000"/>
                    </a:schemeClr>
                  </a:solidFill>
                </a:endParaRPr>
              </a:p>
            </p:txBody>
          </p:sp>
        </mc:Choice>
        <mc:Fallback xmlns="">
          <p:sp>
            <p:nvSpPr>
              <p:cNvPr id="21" name="テキスト ボックス 20"/>
              <p:cNvSpPr txBox="1">
                <a:spLocks noRot="1" noChangeAspect="1" noMove="1" noResize="1" noEditPoints="1" noAdjustHandles="1" noChangeArrowheads="1" noChangeShapeType="1" noTextEdit="1"/>
              </p:cNvSpPr>
              <p:nvPr/>
            </p:nvSpPr>
            <p:spPr>
              <a:xfrm>
                <a:off x="8972056" y="2933124"/>
                <a:ext cx="716580" cy="369332"/>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p:cNvSpPr txBox="1"/>
              <p:nvPr/>
            </p:nvSpPr>
            <p:spPr>
              <a:xfrm>
                <a:off x="8320741" y="3728681"/>
                <a:ext cx="555408" cy="3375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𝑙𝑜</m:t>
                          </m:r>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𝑐</m:t>
                              </m:r>
                            </m:e>
                            <m:sub>
                              <m:r>
                                <a:rPr kumimoji="1" lang="en-US" altLang="ja-JP" sz="2000" b="0" i="1" smtClean="0">
                                  <a:solidFill>
                                    <a:schemeClr val="accent6">
                                      <a:lumMod val="75000"/>
                                    </a:schemeClr>
                                  </a:solidFill>
                                  <a:latin typeface="Cambria Math" panose="02040503050406030204" pitchFamily="18" charset="0"/>
                                </a:rPr>
                                <m:t>𝑖</m:t>
                              </m:r>
                            </m:sub>
                          </m:sSub>
                        </m:sub>
                      </m:sSub>
                    </m:oMath>
                  </m:oMathPara>
                </a14:m>
                <a:endParaRPr kumimoji="1" lang="ja-JP" altLang="en-US" sz="2000" dirty="0">
                  <a:solidFill>
                    <a:schemeClr val="accent6">
                      <a:lumMod val="75000"/>
                    </a:schemeClr>
                  </a:solidFill>
                </a:endParaRPr>
              </a:p>
            </p:txBody>
          </p:sp>
        </mc:Choice>
        <mc:Fallback xmlns="">
          <p:sp>
            <p:nvSpPr>
              <p:cNvPr id="24" name="テキスト ボックス 23"/>
              <p:cNvSpPr txBox="1">
                <a:spLocks noRot="1" noChangeAspect="1" noMove="1" noResize="1" noEditPoints="1" noAdjustHandles="1" noChangeArrowheads="1" noChangeShapeType="1" noTextEdit="1"/>
              </p:cNvSpPr>
              <p:nvPr/>
            </p:nvSpPr>
            <p:spPr>
              <a:xfrm>
                <a:off x="8320741" y="3728681"/>
                <a:ext cx="555408" cy="337593"/>
              </a:xfrm>
              <a:prstGeom prst="rect">
                <a:avLst/>
              </a:prstGeom>
              <a:blipFill>
                <a:blip r:embed="rId12"/>
                <a:stretch>
                  <a:fillRect l="-5495" b="-18182"/>
                </a:stretch>
              </a:blipFill>
            </p:spPr>
            <p:txBody>
              <a:bodyPr/>
              <a:lstStyle/>
              <a:p>
                <a:r>
                  <a:rPr lang="ja-JP" altLang="en-US">
                    <a:noFill/>
                  </a:rPr>
                  <a:t> </a:t>
                </a:r>
              </a:p>
            </p:txBody>
          </p:sp>
        </mc:Fallback>
      </mc:AlternateContent>
      <p:sp>
        <p:nvSpPr>
          <p:cNvPr id="25" name="楕円 24"/>
          <p:cNvSpPr/>
          <p:nvPr/>
        </p:nvSpPr>
        <p:spPr>
          <a:xfrm>
            <a:off x="747759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766928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7" name="楕円 26"/>
          <p:cNvSpPr/>
          <p:nvPr/>
        </p:nvSpPr>
        <p:spPr>
          <a:xfrm>
            <a:off x="9041140" y="6406851"/>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9216077" y="6290117"/>
            <a:ext cx="2211881" cy="369332"/>
          </a:xfrm>
          <a:prstGeom prst="rect">
            <a:avLst/>
          </a:prstGeom>
          <a:noFill/>
        </p:spPr>
        <p:txBody>
          <a:bodyPr wrap="square" rtlCol="0">
            <a:spAutoFit/>
          </a:bodyPr>
          <a:lstStyle/>
          <a:p>
            <a:r>
              <a:rPr kumimoji="1" lang="en-US" altLang="ja-JP" dirty="0" smtClean="0"/>
              <a:t>: solution candidate</a:t>
            </a:r>
            <a:endParaRPr kumimoji="1" lang="ja-JP" altLang="en-US" dirty="0"/>
          </a:p>
        </p:txBody>
      </p:sp>
      <p:sp>
        <p:nvSpPr>
          <p:cNvPr id="29" name="テキスト ボックス 28"/>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(9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
        <p:nvSpPr>
          <p:cNvPr id="30" name="楕円 29"/>
          <p:cNvSpPr/>
          <p:nvPr/>
        </p:nvSpPr>
        <p:spPr>
          <a:xfrm>
            <a:off x="9056128" y="4430577"/>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p:cNvSpPr/>
          <p:nvPr/>
        </p:nvSpPr>
        <p:spPr>
          <a:xfrm>
            <a:off x="8833778" y="4073312"/>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p:nvSpPr>
        <p:spPr>
          <a:xfrm>
            <a:off x="8791306" y="3611114"/>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p:cNvCxnSpPr/>
          <p:nvPr/>
        </p:nvCxnSpPr>
        <p:spPr>
          <a:xfrm>
            <a:off x="8863758" y="3357804"/>
            <a:ext cx="733462" cy="0"/>
          </a:xfrm>
          <a:prstGeom prst="straightConnector1">
            <a:avLst/>
          </a:prstGeom>
          <a:ln w="2857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p:cNvSpPr txBox="1"/>
              <p:nvPr/>
            </p:nvSpPr>
            <p:spPr>
              <a:xfrm>
                <a:off x="1217832" y="4803326"/>
                <a:ext cx="5089022" cy="276999"/>
              </a:xfrm>
              <a:prstGeom prst="rect">
                <a:avLst/>
              </a:prstGeom>
              <a:noFill/>
            </p:spPr>
            <p:txBody>
              <a:bodyPr wrap="none" lIns="0" tIns="0" rIns="0" bIns="0" rtlCol="0">
                <a:spAutoFit/>
              </a:bodyPr>
              <a:lstStyle/>
              <a:p>
                <a14:m>
                  <m:oMath xmlns:m="http://schemas.openxmlformats.org/officeDocument/2006/math">
                    <m:r>
                      <a:rPr kumimoji="1" lang="en-US" altLang="ja-JP" b="0" i="1" smtClean="0">
                        <a:latin typeface="Cambria Math" panose="02040503050406030204" pitchFamily="18" charset="0"/>
                      </a:rPr>
                      <m:t>𝜖</m:t>
                    </m:r>
                  </m:oMath>
                </a14:m>
                <a:r>
                  <a:rPr kumimoji="1" lang="en-US" altLang="ja-JP" dirty="0" smtClean="0"/>
                  <a:t>: parameter to control the search area in this step</a:t>
                </a:r>
                <a:endParaRPr kumimoji="1" lang="ja-JP" altLang="en-US"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1217832" y="4803326"/>
                <a:ext cx="5089022" cy="276999"/>
              </a:xfrm>
              <a:prstGeom prst="rect">
                <a:avLst/>
              </a:prstGeom>
              <a:blipFill>
                <a:blip r:embed="rId13"/>
                <a:stretch>
                  <a:fillRect l="-1198" t="-26667" r="-1916" b="-53333"/>
                </a:stretch>
              </a:blipFill>
            </p:spPr>
            <p:txBody>
              <a:bodyPr/>
              <a:lstStyle/>
              <a:p>
                <a:r>
                  <a:rPr lang="ja-JP" altLang="en-US">
                    <a:noFill/>
                  </a:rPr>
                  <a:t> </a:t>
                </a:r>
              </a:p>
            </p:txBody>
          </p:sp>
        </mc:Fallback>
      </mc:AlternateContent>
      <p:sp>
        <p:nvSpPr>
          <p:cNvPr id="36" name="星 5 35"/>
          <p:cNvSpPr/>
          <p:nvPr/>
        </p:nvSpPr>
        <p:spPr>
          <a:xfrm>
            <a:off x="9082444" y="4131197"/>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533679" y="2611460"/>
            <a:ext cx="4287189" cy="400110"/>
          </a:xfrm>
          <a:prstGeom prst="rect">
            <a:avLst/>
          </a:prstGeom>
          <a:noFill/>
        </p:spPr>
        <p:txBody>
          <a:bodyPr wrap="square" rtlCol="0">
            <a:spAutoFit/>
          </a:bodyPr>
          <a:lstStyle/>
          <a:p>
            <a:r>
              <a:rPr kumimoji="1" lang="en-US" altLang="ja-JP" sz="2000" dirty="0">
                <a:solidFill>
                  <a:schemeClr val="tx1">
                    <a:lumMod val="75000"/>
                    <a:lumOff val="25000"/>
                  </a:schemeClr>
                </a:solidFill>
                <a:latin typeface="Times New Roman" panose="02020603050405020304" pitchFamily="18" charset="0"/>
                <a:cs typeface="Times New Roman" panose="02020603050405020304" pitchFamily="18" charset="0"/>
              </a:rPr>
              <a:t>f</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or </a:t>
            </a:r>
            <a:r>
              <a:rPr kumimoji="1" lang="en-US" altLang="ja-JP" sz="20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 = 1</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 to </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N</a:t>
            </a:r>
            <a:endParaRPr kumimoji="1" lang="ja-JP" altLang="en-US" sz="20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8" name="テキスト ボックス 37"/>
          <p:cNvSpPr txBox="1"/>
          <p:nvPr/>
        </p:nvSpPr>
        <p:spPr>
          <a:xfrm>
            <a:off x="533679" y="4292121"/>
            <a:ext cx="1558979" cy="400110"/>
          </a:xfrm>
          <a:prstGeom prst="rect">
            <a:avLst/>
          </a:prstGeom>
          <a:noFill/>
        </p:spPr>
        <p:txBody>
          <a:bodyPr wrap="square" rtlCol="0">
            <a:spAutoFit/>
          </a:bodyPr>
          <a:lstStyle/>
          <a:p>
            <a:r>
              <a:rPr kumimoji="1" lang="en-US" altLang="ja-JP" sz="2000" dirty="0" err="1" smtClean="0">
                <a:solidFill>
                  <a:schemeClr val="tx1">
                    <a:lumMod val="75000"/>
                    <a:lumOff val="25000"/>
                  </a:schemeClr>
                </a:solidFill>
                <a:latin typeface="Times New Roman" panose="02020603050405020304" pitchFamily="18" charset="0"/>
                <a:cs typeface="Times New Roman" panose="02020603050405020304" pitchFamily="18" charset="0"/>
              </a:rPr>
              <a:t>Endfor</a:t>
            </a:r>
            <a:endParaRPr kumimoji="1" lang="ja-JP"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9" name="楕円 8"/>
          <p:cNvSpPr/>
          <p:nvPr/>
        </p:nvSpPr>
        <p:spPr>
          <a:xfrm>
            <a:off x="9151491" y="326035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118939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Bat Algorithm (BA</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BA description</a:t>
            </a:r>
            <a:endParaRPr kumimoji="1" lang="ja-JP" altLang="en-US" b="1" dirty="0"/>
          </a:p>
        </p:txBody>
      </p:sp>
      <p:sp>
        <p:nvSpPr>
          <p:cNvPr id="4" name="コンテンツ プレースホルダー 3"/>
          <p:cNvSpPr>
            <a:spLocks noGrp="1"/>
          </p:cNvSpPr>
          <p:nvPr>
            <p:ph idx="10"/>
          </p:nvPr>
        </p:nvSpPr>
        <p:spPr/>
        <p:txBody>
          <a:bodyPr/>
          <a:lstStyle/>
          <a:p>
            <a:r>
              <a:rPr kumimoji="1" lang="en-US" altLang="ja-JP" u="sng" dirty="0" smtClean="0"/>
              <a:t>STEP4: </a:t>
            </a:r>
            <a:r>
              <a:rPr lang="en-US" altLang="ja-JP" u="sng" dirty="0" smtClean="0"/>
              <a:t>Random search in the search space</a:t>
            </a:r>
            <a:endParaRPr kumimoji="1" lang="ja-JP" altLang="en-US" u="sng" dirty="0"/>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8454" y="2404831"/>
            <a:ext cx="5334000" cy="4000500"/>
          </a:xfrm>
          <a:prstGeom prst="rect">
            <a:avLst/>
          </a:prstGeom>
        </p:spPr>
      </p:pic>
      <p:sp>
        <p:nvSpPr>
          <p:cNvPr id="6" name="楕円 5"/>
          <p:cNvSpPr/>
          <p:nvPr/>
        </p:nvSpPr>
        <p:spPr>
          <a:xfrm>
            <a:off x="7989754" y="370257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703626" y="289809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66481" y="326035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981238" y="3088139"/>
            <a:ext cx="4065158" cy="289745"/>
          </a:xfrm>
          <a:prstGeom prst="rect">
            <a:avLst/>
          </a:prstGeom>
        </p:spPr>
      </p:pic>
      <mc:AlternateContent xmlns:mc="http://schemas.openxmlformats.org/markup-compatibility/2006" xmlns:a14="http://schemas.microsoft.com/office/drawing/2010/main">
        <mc:Choice Requires="a14">
          <p:sp>
            <p:nvSpPr>
              <p:cNvPr id="14" name="テキスト ボックス 13"/>
              <p:cNvSpPr txBox="1"/>
              <p:nvPr/>
            </p:nvSpPr>
            <p:spPr>
              <a:xfrm>
                <a:off x="7793436" y="3813522"/>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7793436" y="3813522"/>
                <a:ext cx="317972" cy="307777"/>
              </a:xfrm>
              <a:prstGeom prst="rect">
                <a:avLst/>
              </a:prstGeom>
              <a:blipFill>
                <a:blip r:embed="rId6"/>
                <a:stretch>
                  <a:fillRect l="-7547" r="-377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p:cNvSpPr txBox="1"/>
              <p:nvPr/>
            </p:nvSpPr>
            <p:spPr>
              <a:xfrm>
                <a:off x="9314446" y="3336853"/>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9314446" y="3336853"/>
                <a:ext cx="323935" cy="307777"/>
              </a:xfrm>
              <a:prstGeom prst="rect">
                <a:avLst/>
              </a:prstGeom>
              <a:blipFill>
                <a:blip r:embed="rId7"/>
                <a:stretch>
                  <a:fillRect l="-9434" r="-5660"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p:cNvSpPr txBox="1"/>
              <p:nvPr/>
            </p:nvSpPr>
            <p:spPr>
              <a:xfrm>
                <a:off x="9883626" y="2708607"/>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9883626" y="2708607"/>
                <a:ext cx="323935" cy="307777"/>
              </a:xfrm>
              <a:prstGeom prst="rect">
                <a:avLst/>
              </a:prstGeom>
              <a:blipFill>
                <a:blip r:embed="rId8"/>
                <a:stretch>
                  <a:fillRect l="-7547" r="-5660" b="-17647"/>
                </a:stretch>
              </a:blipFill>
            </p:spPr>
            <p:txBody>
              <a:bodyPr/>
              <a:lstStyle/>
              <a:p>
                <a:r>
                  <a:rPr lang="ja-JP" altLang="en-US">
                    <a:noFill/>
                  </a:rPr>
                  <a:t> </a:t>
                </a:r>
              </a:p>
            </p:txBody>
          </p:sp>
        </mc:Fallback>
      </mc:AlternateContent>
      <p:sp>
        <p:nvSpPr>
          <p:cNvPr id="18" name="楕円 17"/>
          <p:cNvSpPr/>
          <p:nvPr/>
        </p:nvSpPr>
        <p:spPr>
          <a:xfrm>
            <a:off x="10105868" y="3345309"/>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テキスト ボックス 18"/>
              <p:cNvSpPr txBox="1"/>
              <p:nvPr/>
            </p:nvSpPr>
            <p:spPr>
              <a:xfrm>
                <a:off x="10288380" y="3336852"/>
                <a:ext cx="625043" cy="3375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𝑟𝑛</m:t>
                          </m:r>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𝑑</m:t>
                              </m:r>
                            </m:e>
                            <m:sub>
                              <m:r>
                                <a:rPr kumimoji="1" lang="en-US" altLang="ja-JP" sz="2000" b="0" i="1" smtClean="0">
                                  <a:solidFill>
                                    <a:schemeClr val="accent6">
                                      <a:lumMod val="75000"/>
                                    </a:schemeClr>
                                  </a:solidFill>
                                  <a:latin typeface="Cambria Math" panose="02040503050406030204" pitchFamily="18" charset="0"/>
                                </a:rPr>
                                <m:t>𝑖</m:t>
                              </m:r>
                            </m:sub>
                          </m:sSub>
                        </m:sub>
                      </m:sSub>
                    </m:oMath>
                  </m:oMathPara>
                </a14:m>
                <a:endParaRPr kumimoji="1" lang="ja-JP" altLang="en-US" sz="2000" dirty="0">
                  <a:solidFill>
                    <a:schemeClr val="accent6">
                      <a:lumMod val="75000"/>
                    </a:schemeClr>
                  </a:solidFill>
                </a:endParaRPr>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10288380" y="3336852"/>
                <a:ext cx="625043" cy="337593"/>
              </a:xfrm>
              <a:prstGeom prst="rect">
                <a:avLst/>
              </a:prstGeom>
              <a:blipFill>
                <a:blip r:embed="rId9"/>
                <a:stretch>
                  <a:fillRect l="-4902" b="-17857"/>
                </a:stretch>
              </a:blipFill>
            </p:spPr>
            <p:txBody>
              <a:bodyPr/>
              <a:lstStyle/>
              <a:p>
                <a:r>
                  <a:rPr lang="ja-JP" altLang="en-US">
                    <a:noFill/>
                  </a:rPr>
                  <a:t> </a:t>
                </a:r>
              </a:p>
            </p:txBody>
          </p:sp>
        </mc:Fallback>
      </mc:AlternateContent>
      <p:sp>
        <p:nvSpPr>
          <p:cNvPr id="20" name="楕円 19"/>
          <p:cNvSpPr/>
          <p:nvPr/>
        </p:nvSpPr>
        <p:spPr>
          <a:xfrm>
            <a:off x="749258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768427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2" name="楕円 21"/>
          <p:cNvSpPr/>
          <p:nvPr/>
        </p:nvSpPr>
        <p:spPr>
          <a:xfrm>
            <a:off x="9056130" y="6406851"/>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9231067" y="6290117"/>
            <a:ext cx="2211881" cy="369332"/>
          </a:xfrm>
          <a:prstGeom prst="rect">
            <a:avLst/>
          </a:prstGeom>
          <a:noFill/>
        </p:spPr>
        <p:txBody>
          <a:bodyPr wrap="square" rtlCol="0">
            <a:spAutoFit/>
          </a:bodyPr>
          <a:lstStyle/>
          <a:p>
            <a:r>
              <a:rPr kumimoji="1" lang="en-US" altLang="ja-JP" dirty="0" smtClean="0"/>
              <a:t>: solution candidate</a:t>
            </a:r>
            <a:endParaRPr kumimoji="1" lang="ja-JP" altLang="en-US" dirty="0"/>
          </a:p>
        </p:txBody>
      </p:sp>
      <p:sp>
        <p:nvSpPr>
          <p:cNvPr id="24" name="テキスト ボックス 23"/>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(10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
        <p:nvSpPr>
          <p:cNvPr id="25" name="楕円 24"/>
          <p:cNvSpPr/>
          <p:nvPr/>
        </p:nvSpPr>
        <p:spPr>
          <a:xfrm>
            <a:off x="7500080" y="5341499"/>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p:nvSpPr>
        <p:spPr>
          <a:xfrm>
            <a:off x="7652481" y="2705732"/>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p:nvSpPr>
        <p:spPr>
          <a:xfrm>
            <a:off x="8299557" y="3322825"/>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 name="テキスト ボックス 27"/>
              <p:cNvSpPr txBox="1"/>
              <p:nvPr/>
            </p:nvSpPr>
            <p:spPr>
              <a:xfrm>
                <a:off x="9303265" y="4202436"/>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28" name="テキスト ボックス 27"/>
              <p:cNvSpPr txBox="1">
                <a:spLocks noRot="1" noChangeAspect="1" noMove="1" noResize="1" noEditPoints="1" noAdjustHandles="1" noChangeArrowheads="1" noChangeShapeType="1" noTextEdit="1"/>
              </p:cNvSpPr>
              <p:nvPr/>
            </p:nvSpPr>
            <p:spPr>
              <a:xfrm>
                <a:off x="9303265" y="4202436"/>
                <a:ext cx="304699" cy="307777"/>
              </a:xfrm>
              <a:prstGeom prst="rect">
                <a:avLst/>
              </a:prstGeom>
              <a:blipFill>
                <a:blip r:embed="rId10"/>
                <a:stretch>
                  <a:fillRect l="-8000" r="-2000" b="-13725"/>
                </a:stretch>
              </a:blipFill>
            </p:spPr>
            <p:txBody>
              <a:bodyPr/>
              <a:lstStyle/>
              <a:p>
                <a:r>
                  <a:rPr lang="ja-JP" altLang="en-US">
                    <a:noFill/>
                  </a:rPr>
                  <a:t> </a:t>
                </a:r>
              </a:p>
            </p:txBody>
          </p:sp>
        </mc:Fallback>
      </mc:AlternateContent>
      <p:sp>
        <p:nvSpPr>
          <p:cNvPr id="29" name="星 5 28"/>
          <p:cNvSpPr/>
          <p:nvPr/>
        </p:nvSpPr>
        <p:spPr>
          <a:xfrm>
            <a:off x="9082444" y="4131197"/>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533679" y="2611460"/>
            <a:ext cx="4287189" cy="400110"/>
          </a:xfrm>
          <a:prstGeom prst="rect">
            <a:avLst/>
          </a:prstGeom>
          <a:noFill/>
        </p:spPr>
        <p:txBody>
          <a:bodyPr wrap="square" rtlCol="0">
            <a:spAutoFit/>
          </a:bodyPr>
          <a:lstStyle/>
          <a:p>
            <a:r>
              <a:rPr kumimoji="1" lang="en-US" altLang="ja-JP" sz="2000" dirty="0">
                <a:solidFill>
                  <a:schemeClr val="tx1">
                    <a:lumMod val="75000"/>
                    <a:lumOff val="25000"/>
                  </a:schemeClr>
                </a:solidFill>
                <a:latin typeface="Times New Roman" panose="02020603050405020304" pitchFamily="18" charset="0"/>
                <a:cs typeface="Times New Roman" panose="02020603050405020304" pitchFamily="18" charset="0"/>
              </a:rPr>
              <a:t>f</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or </a:t>
            </a:r>
            <a:r>
              <a:rPr kumimoji="1" lang="en-US" altLang="ja-JP" sz="20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 = 1</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 to </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N</a:t>
            </a:r>
            <a:endParaRPr kumimoji="1" lang="ja-JP" altLang="en-US" sz="20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1" name="テキスト ボックス 30"/>
          <p:cNvSpPr txBox="1"/>
          <p:nvPr/>
        </p:nvSpPr>
        <p:spPr>
          <a:xfrm>
            <a:off x="533679" y="3482659"/>
            <a:ext cx="1558979" cy="400110"/>
          </a:xfrm>
          <a:prstGeom prst="rect">
            <a:avLst/>
          </a:prstGeom>
          <a:noFill/>
        </p:spPr>
        <p:txBody>
          <a:bodyPr wrap="square" rtlCol="0">
            <a:spAutoFit/>
          </a:bodyPr>
          <a:lstStyle/>
          <a:p>
            <a:r>
              <a:rPr kumimoji="1" lang="en-US" altLang="ja-JP" sz="2000" dirty="0" err="1" smtClean="0">
                <a:solidFill>
                  <a:schemeClr val="tx1">
                    <a:lumMod val="75000"/>
                    <a:lumOff val="25000"/>
                  </a:schemeClr>
                </a:solidFill>
                <a:latin typeface="Times New Roman" panose="02020603050405020304" pitchFamily="18" charset="0"/>
                <a:cs typeface="Times New Roman" panose="02020603050405020304" pitchFamily="18" charset="0"/>
              </a:rPr>
              <a:t>Endfor</a:t>
            </a:r>
            <a:endParaRPr kumimoji="1" lang="ja-JP"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46692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8454" y="2404831"/>
            <a:ext cx="5334000" cy="4000500"/>
          </a:xfrm>
          <a:prstGeom prst="rect">
            <a:avLst/>
          </a:prstGeom>
        </p:spPr>
      </p:pic>
      <p:sp>
        <p:nvSpPr>
          <p:cNvPr id="4" name="コンテンツ プレースホルダー 3"/>
          <p:cNvSpPr>
            <a:spLocks noGrp="1"/>
          </p:cNvSpPr>
          <p:nvPr>
            <p:ph idx="10"/>
          </p:nvPr>
        </p:nvSpPr>
        <p:spPr/>
        <p:txBody>
          <a:bodyPr/>
          <a:lstStyle/>
          <a:p>
            <a:r>
              <a:rPr kumimoji="1" lang="en-US" altLang="ja-JP" u="sng" dirty="0" smtClean="0"/>
              <a:t>STEP5: </a:t>
            </a:r>
            <a:r>
              <a:rPr lang="en-US" altLang="ja-JP" u="sng" dirty="0" smtClean="0"/>
              <a:t>Evaluate and update</a:t>
            </a:r>
          </a:p>
          <a:p>
            <a:endParaRPr kumimoji="1" lang="en-US" altLang="ja-JP" u="sng" dirty="0"/>
          </a:p>
          <a:p>
            <a:endParaRPr lang="en-US" altLang="ja-JP" u="sng" dirty="0" smtClean="0"/>
          </a:p>
          <a:p>
            <a:endParaRPr kumimoji="1" lang="en-US" altLang="ja-JP" u="sng" dirty="0"/>
          </a:p>
          <a:p>
            <a:endParaRPr lang="en-US" altLang="ja-JP" u="sng" dirty="0" smtClean="0"/>
          </a:p>
          <a:p>
            <a:endParaRPr kumimoji="1" lang="en-US" altLang="ja-JP" u="sng" dirty="0"/>
          </a:p>
          <a:p>
            <a:endParaRPr lang="en-US" altLang="ja-JP" u="sng" dirty="0" smtClean="0"/>
          </a:p>
          <a:p>
            <a:endParaRPr lang="en-US" altLang="ja-JP" u="sng" dirty="0" smtClean="0"/>
          </a:p>
          <a:p>
            <a:endParaRPr lang="en-US" altLang="ja-JP" u="sng" dirty="0" smtClean="0"/>
          </a:p>
          <a:p>
            <a:r>
              <a:rPr lang="en-US" altLang="ja-JP" u="sng" dirty="0" smtClean="0"/>
              <a:t>STEP6: Return to STEP2 (until final iteration)</a:t>
            </a:r>
            <a:endParaRPr kumimoji="1" lang="en-US" altLang="ja-JP" u="sng" dirty="0"/>
          </a:p>
        </p:txBody>
      </p:sp>
      <p:sp>
        <p:nvSpPr>
          <p:cNvPr id="2" name="タイトル 1"/>
          <p:cNvSpPr>
            <a:spLocks noGrp="1"/>
          </p:cNvSpPr>
          <p:nvPr>
            <p:ph type="title"/>
          </p:nvPr>
        </p:nvSpPr>
        <p:spPr/>
        <p:txBody>
          <a:bodyPr/>
          <a:lstStyle/>
          <a:p>
            <a:r>
              <a:rPr lang="en-US" altLang="ja-JP" dirty="0"/>
              <a:t>Bat Algorithm (BA</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BA</a:t>
            </a:r>
            <a:r>
              <a:rPr lang="en-US" altLang="ja-JP" b="1" dirty="0"/>
              <a:t> </a:t>
            </a:r>
            <a:r>
              <a:rPr lang="en-US" altLang="ja-JP" b="1" dirty="0" smtClean="0"/>
              <a:t>description</a:t>
            </a:r>
            <a:endParaRPr kumimoji="1" lang="ja-JP" altLang="en-US" b="1" dirty="0"/>
          </a:p>
        </p:txBody>
      </p:sp>
      <p:sp>
        <p:nvSpPr>
          <p:cNvPr id="6" name="楕円 5"/>
          <p:cNvSpPr/>
          <p:nvPr/>
        </p:nvSpPr>
        <p:spPr>
          <a:xfrm>
            <a:off x="7989754" y="3702570"/>
            <a:ext cx="180000" cy="180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703626" y="2898095"/>
            <a:ext cx="180000" cy="180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66481" y="3260355"/>
            <a:ext cx="180000" cy="180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p:cNvSpPr txBox="1"/>
              <p:nvPr/>
            </p:nvSpPr>
            <p:spPr>
              <a:xfrm>
                <a:off x="1139252" y="2938069"/>
                <a:ext cx="4781863" cy="2298706"/>
              </a:xfrm>
              <a:prstGeom prst="rect">
                <a:avLst/>
              </a:prstGeom>
              <a:noFill/>
            </p:spPr>
            <p:txBody>
              <a:bodyPr wrap="square" rtlCol="0">
                <a:spAutoFit/>
              </a:bodyPr>
              <a:lstStyle/>
              <a:p>
                <a:pPr/>
                <a:r>
                  <a:rPr kumimoji="1" lang="en-US" altLang="ja-JP" sz="2000" dirty="0" smtClean="0">
                    <a:latin typeface="Cambria Math" panose="02040503050406030204" pitchFamily="18" charset="0"/>
                    <a:ea typeface="Cambria Math" panose="02040503050406030204" pitchFamily="18" charset="0"/>
                  </a:rPr>
                  <a:t>If</a:t>
                </a:r>
                <a:r>
                  <a:rPr kumimoji="1" lang="en-US" altLang="ja-JP" sz="2000" dirty="0" smtClean="0"/>
                  <a:t> </a:t>
                </a:r>
                <a14:m>
                  <m:oMath xmlns:m="http://schemas.openxmlformats.org/officeDocument/2006/math">
                    <m:r>
                      <m:rPr>
                        <m:sty m:val="p"/>
                      </m:rPr>
                      <a:rPr kumimoji="1" lang="en-US" altLang="ja-JP" sz="2000" b="0" i="0" smtClean="0">
                        <a:latin typeface="Cambria Math" panose="02040503050406030204" pitchFamily="18" charset="0"/>
                      </a:rPr>
                      <m:t>rand</m:t>
                    </m:r>
                    <m:r>
                      <a:rPr kumimoji="1" lang="en-US" altLang="ja-JP" sz="2000" b="0" i="0" smtClean="0">
                        <a:latin typeface="Cambria Math" panose="02040503050406030204" pitchFamily="18" charset="0"/>
                      </a:rPr>
                      <m:t>&lt;</m:t>
                    </m:r>
                    <m:sSub>
                      <m:sSubPr>
                        <m:ctrlPr>
                          <a:rPr kumimoji="1" lang="en-US" altLang="ja-JP" sz="2000" b="0" i="1" smtClean="0">
                            <a:latin typeface="Cambria Math" panose="02040503050406030204" pitchFamily="18" charset="0"/>
                          </a:rPr>
                        </m:ctrlPr>
                      </m:sSubPr>
                      <m:e>
                        <m:r>
                          <m:rPr>
                            <m:sty m:val="p"/>
                          </m:rPr>
                          <a:rPr kumimoji="1" lang="en-US" altLang="ja-JP" sz="2000" b="0" i="0" smtClean="0">
                            <a:latin typeface="Cambria Math" panose="02040503050406030204" pitchFamily="18" charset="0"/>
                          </a:rPr>
                          <m:t>A</m:t>
                        </m:r>
                      </m:e>
                      <m:sub>
                        <m:r>
                          <m:rPr>
                            <m:sty m:val="p"/>
                          </m:rPr>
                          <a:rPr kumimoji="1" lang="en-US" altLang="ja-JP" sz="2000" b="0" i="0" smtClean="0">
                            <a:latin typeface="Cambria Math" panose="02040503050406030204" pitchFamily="18" charset="0"/>
                          </a:rPr>
                          <m:t>i</m:t>
                        </m:r>
                      </m:sub>
                    </m:sSub>
                    <m:r>
                      <a:rPr kumimoji="1" lang="en-US" altLang="ja-JP" sz="2000" b="0" i="0" smtClean="0">
                        <a:latin typeface="Cambria Math" panose="02040503050406030204" pitchFamily="18" charset="0"/>
                      </a:rPr>
                      <m:t> &amp; </m:t>
                    </m:r>
                  </m:oMath>
                </a14:m>
                <a:r>
                  <a:rPr kumimoji="1" lang="en-US" altLang="ja-JP" sz="2000" b="0" i="0" dirty="0" smtClean="0">
                    <a:latin typeface="Cambria Math" panose="02040503050406030204" pitchFamily="18" charset="0"/>
                  </a:rPr>
                  <a:t/>
                </a:r>
                <a:br>
                  <a:rPr kumimoji="1" lang="en-US" altLang="ja-JP" sz="2000" b="0" i="0" dirty="0" smtClean="0">
                    <a:latin typeface="Cambria Math" panose="02040503050406030204" pitchFamily="18" charset="0"/>
                  </a:rPr>
                </a:br>
                <a14:m>
                  <m:oMathPara xmlns:m="http://schemas.openxmlformats.org/officeDocument/2006/math">
                    <m:oMathParaPr>
                      <m:jc m:val="left"/>
                    </m:oMathParaPr>
                    <m:oMath xmlns:m="http://schemas.openxmlformats.org/officeDocument/2006/math">
                      <m:r>
                        <m:rPr>
                          <m:sty m:val="p"/>
                        </m:rPr>
                        <a:rPr kumimoji="1" lang="en-US" altLang="ja-JP" sz="2000">
                          <a:latin typeface="Cambria Math" panose="02040503050406030204" pitchFamily="18" charset="0"/>
                        </a:rPr>
                        <m:t>m</m:t>
                      </m:r>
                      <m:r>
                        <m:rPr>
                          <m:sty m:val="p"/>
                        </m:rPr>
                        <a:rPr kumimoji="1" lang="en-US" altLang="ja-JP" sz="2000" b="0" i="0" smtClean="0">
                          <a:latin typeface="Cambria Math" panose="02040503050406030204" pitchFamily="18" charset="0"/>
                        </a:rPr>
                        <m:t>in</m:t>
                      </m:r>
                      <m:r>
                        <a:rPr kumimoji="1" lang="en-US" altLang="ja-JP" sz="2000" b="0" i="0" smtClean="0">
                          <a:latin typeface="Cambria Math" panose="02040503050406030204" pitchFamily="18" charset="0"/>
                        </a:rPr>
                        <m:t>(</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𝑡</m:t>
                              </m:r>
                              <m:r>
                                <a:rPr kumimoji="1" lang="en-US" altLang="ja-JP" sz="2000" b="0" i="1" smtClean="0">
                                  <a:latin typeface="Cambria Math" panose="02040503050406030204" pitchFamily="18" charset="0"/>
                                </a:rPr>
                                <m:t>+1</m:t>
                              </m:r>
                            </m:sup>
                          </m:sSubSup>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𝑙𝑜</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𝑐</m:t>
                                  </m:r>
                                </m:e>
                                <m:sub>
                                  <m:r>
                                    <a:rPr kumimoji="1" lang="en-US" altLang="ja-JP" sz="2000" b="0" i="1" smtClean="0">
                                      <a:latin typeface="Cambria Math" panose="02040503050406030204" pitchFamily="18" charset="0"/>
                                    </a:rPr>
                                    <m:t>𝑖</m:t>
                                  </m:r>
                                </m:sub>
                              </m:sSub>
                            </m:sub>
                          </m:sSub>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𝑟𝑛</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𝑑</m:t>
                                  </m:r>
                                </m:e>
                                <m:sub>
                                  <m:r>
                                    <a:rPr kumimoji="1" lang="en-US" altLang="ja-JP" sz="2000" b="0" i="1" smtClean="0">
                                      <a:latin typeface="Cambria Math" panose="02040503050406030204" pitchFamily="18" charset="0"/>
                                    </a:rPr>
                                    <m:t>𝑖</m:t>
                                  </m:r>
                                </m:sub>
                              </m:sSub>
                            </m:sub>
                          </m:sSub>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&lt;</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𝑡</m:t>
                              </m:r>
                            </m:sup>
                          </m:sSubSup>
                        </m:e>
                      </m:d>
                    </m:oMath>
                  </m:oMathPara>
                </a14:m>
                <a:endParaRPr kumimoji="1" lang="en-US" altLang="ja-JP" sz="2000" dirty="0" smtClean="0"/>
              </a:p>
              <a:p>
                <a:r>
                  <a:rPr kumimoji="1" lang="en-US" altLang="ja-JP" sz="2000" dirty="0"/>
                  <a:t>	</a:t>
                </a:r>
                <a:r>
                  <a:rPr kumimoji="1" lang="en-US" altLang="ja-JP" sz="2000" dirty="0" smtClean="0">
                    <a:latin typeface="Cambria Math" panose="02040503050406030204" pitchFamily="18" charset="0"/>
                    <a:ea typeface="Cambria Math" panose="02040503050406030204" pitchFamily="18" charset="0"/>
                  </a:rPr>
                  <a:t>update new solution</a:t>
                </a:r>
              </a:p>
              <a:p>
                <a:r>
                  <a:rPr kumimoji="1" lang="en-US" altLang="ja-JP" sz="2000" dirty="0"/>
                  <a:t>	</a:t>
                </a:r>
                <a:endParaRPr kumimoji="1" lang="en-US" altLang="ja-JP" sz="2000" dirty="0" smtClean="0"/>
              </a:p>
              <a:p>
                <a:endParaRPr kumimoji="1" lang="en-US" altLang="ja-JP" sz="2000" dirty="0"/>
              </a:p>
              <a:p>
                <a:endParaRPr kumimoji="1" lang="en-US" altLang="ja-JP" sz="2000" dirty="0" smtClean="0"/>
              </a:p>
              <a:p>
                <a:r>
                  <a:rPr kumimoji="1" lang="en-US" altLang="ja-JP" sz="2000" dirty="0" err="1" smtClean="0">
                    <a:latin typeface="Cambria Math" panose="02040503050406030204" pitchFamily="18" charset="0"/>
                    <a:ea typeface="Cambria Math" panose="02040503050406030204" pitchFamily="18" charset="0"/>
                  </a:rPr>
                  <a:t>Endif</a:t>
                </a:r>
                <a:endParaRPr kumimoji="1" lang="en-US" altLang="ja-JP" sz="2000" dirty="0" smtClean="0">
                  <a:latin typeface="Cambria Math" panose="02040503050406030204" pitchFamily="18" charset="0"/>
                  <a:ea typeface="Cambria Math" panose="02040503050406030204" pitchFamily="18" charset="0"/>
                </a:endParaRPr>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1139252" y="2938069"/>
                <a:ext cx="4781863" cy="2298706"/>
              </a:xfrm>
              <a:prstGeom prst="rect">
                <a:avLst/>
              </a:prstGeom>
              <a:blipFill>
                <a:blip r:embed="rId7"/>
                <a:stretch>
                  <a:fillRect l="-1403" t="-1592" b="-3714"/>
                </a:stretch>
              </a:blipFill>
            </p:spPr>
            <p:txBody>
              <a:bodyPr/>
              <a:lstStyle/>
              <a:p>
                <a:r>
                  <a:rPr lang="ja-JP" altLang="en-US">
                    <a:noFill/>
                  </a:rPr>
                  <a:t> </a:t>
                </a:r>
              </a:p>
            </p:txBody>
          </p:sp>
        </mc:Fallback>
      </mc:AlternateContent>
      <p:pic>
        <p:nvPicPr>
          <p:cNvPr id="14" name="図 13"/>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2154293" y="4463651"/>
            <a:ext cx="2575237" cy="297143"/>
          </a:xfrm>
          <a:prstGeom prst="rect">
            <a:avLst/>
          </a:prstGeom>
        </p:spPr>
      </p:pic>
      <p:pic>
        <p:nvPicPr>
          <p:cNvPr id="15" name="図 14"/>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2154293" y="4035633"/>
            <a:ext cx="1284571" cy="297143"/>
          </a:xfrm>
          <a:prstGeom prst="rect">
            <a:avLst/>
          </a:prstGeom>
        </p:spPr>
      </p:pic>
      <mc:AlternateContent xmlns:mc="http://schemas.openxmlformats.org/markup-compatibility/2006" xmlns:a14="http://schemas.microsoft.com/office/drawing/2010/main">
        <mc:Choice Requires="a14">
          <p:sp>
            <p:nvSpPr>
              <p:cNvPr id="18" name="テキスト ボックス 17"/>
              <p:cNvSpPr txBox="1"/>
              <p:nvPr/>
            </p:nvSpPr>
            <p:spPr>
              <a:xfrm>
                <a:off x="9314446" y="3336853"/>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9314446" y="3336853"/>
                <a:ext cx="323935" cy="307777"/>
              </a:xfrm>
              <a:prstGeom prst="rect">
                <a:avLst/>
              </a:prstGeom>
              <a:blipFill>
                <a:blip r:embed="rId10"/>
                <a:stretch>
                  <a:fillRect l="-9434" r="-5660"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9883626" y="2708607"/>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9883626" y="2708607"/>
                <a:ext cx="323935" cy="307777"/>
              </a:xfrm>
              <a:prstGeom prst="rect">
                <a:avLst/>
              </a:prstGeom>
              <a:blipFill>
                <a:blip r:embed="rId11"/>
                <a:stretch>
                  <a:fillRect l="-7547" r="-566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p:cNvSpPr txBox="1"/>
              <p:nvPr/>
            </p:nvSpPr>
            <p:spPr>
              <a:xfrm>
                <a:off x="8400633" y="3786820"/>
                <a:ext cx="563488" cy="3254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000" b="0" i="1" smtClean="0">
                              <a:solidFill>
                                <a:srgbClr val="FF0000"/>
                              </a:solidFill>
                              <a:latin typeface="Cambria Math" panose="02040503050406030204" pitchFamily="18" charset="0"/>
                            </a:rPr>
                          </m:ctrlPr>
                        </m:sSubSupPr>
                        <m:e>
                          <m:r>
                            <a:rPr kumimoji="1" lang="en-US" altLang="ja-JP" sz="2000" b="0" i="1" smtClean="0">
                              <a:solidFill>
                                <a:srgbClr val="FF0000"/>
                              </a:solidFill>
                              <a:latin typeface="Cambria Math" panose="02040503050406030204" pitchFamily="18" charset="0"/>
                            </a:rPr>
                            <m:t>𝑥</m:t>
                          </m:r>
                        </m:e>
                        <m:sub>
                          <m:r>
                            <a:rPr kumimoji="1" lang="en-US" altLang="ja-JP" sz="2000" b="0" i="1" smtClean="0">
                              <a:solidFill>
                                <a:srgbClr val="FF0000"/>
                              </a:solidFill>
                              <a:latin typeface="Cambria Math" panose="02040503050406030204" pitchFamily="18" charset="0"/>
                            </a:rPr>
                            <m:t>𝑖</m:t>
                          </m:r>
                        </m:sub>
                        <m:sup>
                          <m:r>
                            <a:rPr kumimoji="1" lang="en-US" altLang="ja-JP" sz="2000" b="0" i="1" smtClean="0">
                              <a:solidFill>
                                <a:srgbClr val="FF0000"/>
                              </a:solidFill>
                              <a:latin typeface="Cambria Math" panose="02040503050406030204" pitchFamily="18" charset="0"/>
                            </a:rPr>
                            <m:t>𝑡</m:t>
                          </m:r>
                          <m:r>
                            <a:rPr kumimoji="1" lang="en-US" altLang="ja-JP" sz="2000" b="0" i="1" smtClean="0">
                              <a:solidFill>
                                <a:srgbClr val="FF0000"/>
                              </a:solidFill>
                              <a:latin typeface="Cambria Math" panose="02040503050406030204" pitchFamily="18" charset="0"/>
                            </a:rPr>
                            <m:t>+1</m:t>
                          </m:r>
                        </m:sup>
                      </m:sSubSup>
                    </m:oMath>
                  </m:oMathPara>
                </a14:m>
                <a:endParaRPr kumimoji="1" lang="en-US" altLang="ja-JP" sz="2000" b="0" dirty="0" smtClean="0">
                  <a:solidFill>
                    <a:srgbClr val="FF0000"/>
                  </a:solidFill>
                </a:endParaRPr>
              </a:p>
            </p:txBody>
          </p:sp>
        </mc:Choice>
        <mc:Fallback xmlns="">
          <p:sp>
            <p:nvSpPr>
              <p:cNvPr id="22" name="テキスト ボックス 21"/>
              <p:cNvSpPr txBox="1">
                <a:spLocks noRot="1" noChangeAspect="1" noMove="1" noResize="1" noEditPoints="1" noAdjustHandles="1" noChangeArrowheads="1" noChangeShapeType="1" noTextEdit="1"/>
              </p:cNvSpPr>
              <p:nvPr/>
            </p:nvSpPr>
            <p:spPr>
              <a:xfrm>
                <a:off x="8400633" y="3786820"/>
                <a:ext cx="563488" cy="325474"/>
              </a:xfrm>
              <a:prstGeom prst="rect">
                <a:avLst/>
              </a:prstGeom>
              <a:blipFill>
                <a:blip r:embed="rId12"/>
                <a:stretch>
                  <a:fillRect l="-4348" r="-3261" b="-18519"/>
                </a:stretch>
              </a:blipFill>
            </p:spPr>
            <p:txBody>
              <a:bodyPr/>
              <a:lstStyle/>
              <a:p>
                <a:r>
                  <a:rPr lang="ja-JP" altLang="en-US">
                    <a:noFill/>
                  </a:rPr>
                  <a:t> </a:t>
                </a:r>
              </a:p>
            </p:txBody>
          </p:sp>
        </mc:Fallback>
      </mc:AlternateContent>
      <p:sp>
        <p:nvSpPr>
          <p:cNvPr id="23" name="楕円 22"/>
          <p:cNvSpPr/>
          <p:nvPr/>
        </p:nvSpPr>
        <p:spPr>
          <a:xfrm>
            <a:off x="749258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768427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5" name="楕円 24"/>
          <p:cNvSpPr/>
          <p:nvPr/>
        </p:nvSpPr>
        <p:spPr>
          <a:xfrm>
            <a:off x="9056130" y="6406851"/>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9231067" y="6290117"/>
            <a:ext cx="2211881" cy="369332"/>
          </a:xfrm>
          <a:prstGeom prst="rect">
            <a:avLst/>
          </a:prstGeom>
          <a:noFill/>
        </p:spPr>
        <p:txBody>
          <a:bodyPr wrap="square" rtlCol="0">
            <a:spAutoFit/>
          </a:bodyPr>
          <a:lstStyle/>
          <a:p>
            <a:r>
              <a:rPr kumimoji="1" lang="en-US" altLang="ja-JP" dirty="0" smtClean="0"/>
              <a:t>: new solution</a:t>
            </a:r>
            <a:endParaRPr kumimoji="1" lang="ja-JP" altLang="en-US" dirty="0"/>
          </a:p>
        </p:txBody>
      </p:sp>
      <p:sp>
        <p:nvSpPr>
          <p:cNvPr id="27" name="テキスト ボックス 26"/>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(11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
        <p:nvSpPr>
          <p:cNvPr id="28" name="楕円 27"/>
          <p:cNvSpPr/>
          <p:nvPr/>
        </p:nvSpPr>
        <p:spPr>
          <a:xfrm>
            <a:off x="8830796" y="4036859"/>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p:nvSpPr>
        <p:spPr>
          <a:xfrm>
            <a:off x="9056128" y="4430577"/>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p:cNvSpPr/>
          <p:nvPr/>
        </p:nvSpPr>
        <p:spPr>
          <a:xfrm>
            <a:off x="9118106" y="3814509"/>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5215097" y="4302764"/>
            <a:ext cx="1174337" cy="203144"/>
          </a:xfrm>
          <a:prstGeom prst="rect">
            <a:avLst/>
          </a:prstGeom>
        </p:spPr>
      </p:pic>
      <mc:AlternateContent xmlns:mc="http://schemas.openxmlformats.org/markup-compatibility/2006" xmlns:a14="http://schemas.microsoft.com/office/drawing/2010/main">
        <mc:Choice Requires="a14">
          <p:sp>
            <p:nvSpPr>
              <p:cNvPr id="34" name="テキスト ボックス 33"/>
              <p:cNvSpPr txBox="1"/>
              <p:nvPr/>
            </p:nvSpPr>
            <p:spPr>
              <a:xfrm>
                <a:off x="7793436" y="3813522"/>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34" name="テキスト ボックス 33"/>
              <p:cNvSpPr txBox="1">
                <a:spLocks noRot="1" noChangeAspect="1" noMove="1" noResize="1" noEditPoints="1" noAdjustHandles="1" noChangeArrowheads="1" noChangeShapeType="1" noTextEdit="1"/>
              </p:cNvSpPr>
              <p:nvPr/>
            </p:nvSpPr>
            <p:spPr>
              <a:xfrm>
                <a:off x="7793436" y="3813522"/>
                <a:ext cx="317972" cy="307777"/>
              </a:xfrm>
              <a:prstGeom prst="rect">
                <a:avLst/>
              </a:prstGeom>
              <a:blipFill>
                <a:blip r:embed="rId14"/>
                <a:stretch>
                  <a:fillRect l="-7547" r="-377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p:cNvSpPr txBox="1"/>
              <p:nvPr/>
            </p:nvSpPr>
            <p:spPr>
              <a:xfrm>
                <a:off x="9303265" y="4202436"/>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35" name="テキスト ボックス 34"/>
              <p:cNvSpPr txBox="1">
                <a:spLocks noRot="1" noChangeAspect="1" noMove="1" noResize="1" noEditPoints="1" noAdjustHandles="1" noChangeArrowheads="1" noChangeShapeType="1" noTextEdit="1"/>
              </p:cNvSpPr>
              <p:nvPr/>
            </p:nvSpPr>
            <p:spPr>
              <a:xfrm>
                <a:off x="9303265" y="4202436"/>
                <a:ext cx="304699" cy="307777"/>
              </a:xfrm>
              <a:prstGeom prst="rect">
                <a:avLst/>
              </a:prstGeom>
              <a:blipFill>
                <a:blip r:embed="rId15"/>
                <a:stretch>
                  <a:fillRect l="-8000" r="-2000" b="-13725"/>
                </a:stretch>
              </a:blipFill>
            </p:spPr>
            <p:txBody>
              <a:bodyPr/>
              <a:lstStyle/>
              <a:p>
                <a:r>
                  <a:rPr lang="ja-JP" altLang="en-US">
                    <a:noFill/>
                  </a:rPr>
                  <a:t> </a:t>
                </a:r>
              </a:p>
            </p:txBody>
          </p:sp>
        </mc:Fallback>
      </mc:AlternateContent>
      <p:sp>
        <p:nvSpPr>
          <p:cNvPr id="36" name="星 5 35"/>
          <p:cNvSpPr/>
          <p:nvPr/>
        </p:nvSpPr>
        <p:spPr>
          <a:xfrm>
            <a:off x="9082444" y="4131197"/>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533679" y="2611460"/>
            <a:ext cx="4287189" cy="400110"/>
          </a:xfrm>
          <a:prstGeom prst="rect">
            <a:avLst/>
          </a:prstGeom>
          <a:noFill/>
        </p:spPr>
        <p:txBody>
          <a:bodyPr wrap="square" rtlCol="0">
            <a:spAutoFit/>
          </a:bodyPr>
          <a:lstStyle/>
          <a:p>
            <a:r>
              <a:rPr kumimoji="1" lang="en-US" altLang="ja-JP" sz="2000" dirty="0">
                <a:solidFill>
                  <a:schemeClr val="tx1">
                    <a:lumMod val="75000"/>
                    <a:lumOff val="25000"/>
                  </a:schemeClr>
                </a:solidFill>
                <a:latin typeface="Times New Roman" panose="02020603050405020304" pitchFamily="18" charset="0"/>
                <a:cs typeface="Times New Roman" panose="02020603050405020304" pitchFamily="18" charset="0"/>
              </a:rPr>
              <a:t>f</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or </a:t>
            </a:r>
            <a:r>
              <a:rPr kumimoji="1" lang="en-US" altLang="ja-JP" sz="20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 = 1</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 to </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N</a:t>
            </a:r>
            <a:endParaRPr kumimoji="1" lang="ja-JP" altLang="en-US" sz="20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8" name="テキスト ボックス 37"/>
          <p:cNvSpPr txBox="1"/>
          <p:nvPr/>
        </p:nvSpPr>
        <p:spPr>
          <a:xfrm>
            <a:off x="533679" y="5206520"/>
            <a:ext cx="1558979" cy="400110"/>
          </a:xfrm>
          <a:prstGeom prst="rect">
            <a:avLst/>
          </a:prstGeom>
          <a:noFill/>
        </p:spPr>
        <p:txBody>
          <a:bodyPr wrap="square" rtlCol="0">
            <a:spAutoFit/>
          </a:bodyPr>
          <a:lstStyle/>
          <a:p>
            <a:r>
              <a:rPr kumimoji="1" lang="en-US" altLang="ja-JP" sz="2000" dirty="0" err="1" smtClean="0">
                <a:solidFill>
                  <a:schemeClr val="tx1">
                    <a:lumMod val="75000"/>
                    <a:lumOff val="25000"/>
                  </a:schemeClr>
                </a:solidFill>
                <a:latin typeface="Times New Roman" panose="02020603050405020304" pitchFamily="18" charset="0"/>
                <a:cs typeface="Times New Roman" panose="02020603050405020304" pitchFamily="18" charset="0"/>
              </a:rPr>
              <a:t>Endfor</a:t>
            </a:r>
            <a:endParaRPr kumimoji="1" lang="ja-JP"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9" name="楕円 38"/>
          <p:cNvSpPr/>
          <p:nvPr/>
        </p:nvSpPr>
        <p:spPr>
          <a:xfrm>
            <a:off x="7500080" y="5341499"/>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199843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8454" y="2404831"/>
            <a:ext cx="5334000" cy="4000500"/>
          </a:xfrm>
          <a:prstGeom prst="rect">
            <a:avLst/>
          </a:prstGeom>
        </p:spPr>
      </p:pic>
      <p:sp>
        <p:nvSpPr>
          <p:cNvPr id="4" name="コンテンツ プレースホルダー 3"/>
          <p:cNvSpPr>
            <a:spLocks noGrp="1"/>
          </p:cNvSpPr>
          <p:nvPr>
            <p:ph idx="10"/>
          </p:nvPr>
        </p:nvSpPr>
        <p:spPr/>
        <p:txBody>
          <a:bodyPr/>
          <a:lstStyle/>
          <a:p>
            <a:r>
              <a:rPr kumimoji="1" lang="en-US" altLang="ja-JP" u="sng" dirty="0" smtClean="0"/>
              <a:t>STEP5: </a:t>
            </a:r>
            <a:r>
              <a:rPr lang="en-US" altLang="ja-JP" u="sng" dirty="0" smtClean="0"/>
              <a:t>Evaluate and update</a:t>
            </a:r>
          </a:p>
          <a:p>
            <a:endParaRPr kumimoji="1" lang="en-US" altLang="ja-JP" u="sng" dirty="0"/>
          </a:p>
          <a:p>
            <a:endParaRPr lang="en-US" altLang="ja-JP" u="sng" dirty="0" smtClean="0"/>
          </a:p>
          <a:p>
            <a:endParaRPr kumimoji="1" lang="en-US" altLang="ja-JP" u="sng" dirty="0"/>
          </a:p>
          <a:p>
            <a:endParaRPr lang="en-US" altLang="ja-JP" u="sng" dirty="0" smtClean="0"/>
          </a:p>
          <a:p>
            <a:endParaRPr kumimoji="1" lang="en-US" altLang="ja-JP" u="sng" dirty="0"/>
          </a:p>
          <a:p>
            <a:endParaRPr lang="en-US" altLang="ja-JP" u="sng" dirty="0" smtClean="0"/>
          </a:p>
          <a:p>
            <a:endParaRPr lang="en-US" altLang="ja-JP" u="sng" dirty="0" smtClean="0"/>
          </a:p>
          <a:p>
            <a:endParaRPr lang="en-US" altLang="ja-JP" u="sng" dirty="0" smtClean="0"/>
          </a:p>
          <a:p>
            <a:r>
              <a:rPr lang="en-US" altLang="ja-JP" u="sng" dirty="0" smtClean="0"/>
              <a:t>STEP6: Return to STEP2 (until final iteration)</a:t>
            </a:r>
            <a:endParaRPr kumimoji="1" lang="en-US" altLang="ja-JP" u="sng" dirty="0"/>
          </a:p>
        </p:txBody>
      </p:sp>
      <p:sp>
        <p:nvSpPr>
          <p:cNvPr id="2" name="タイトル 1"/>
          <p:cNvSpPr>
            <a:spLocks noGrp="1"/>
          </p:cNvSpPr>
          <p:nvPr>
            <p:ph type="title"/>
          </p:nvPr>
        </p:nvSpPr>
        <p:spPr/>
        <p:txBody>
          <a:bodyPr/>
          <a:lstStyle/>
          <a:p>
            <a:r>
              <a:rPr lang="en-US" altLang="ja-JP" dirty="0"/>
              <a:t>Bat Algorithm (BA</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BA</a:t>
            </a:r>
            <a:r>
              <a:rPr lang="en-US" altLang="ja-JP" b="1" dirty="0"/>
              <a:t> </a:t>
            </a:r>
            <a:r>
              <a:rPr lang="en-US" altLang="ja-JP" b="1" dirty="0" smtClean="0"/>
              <a:t>description</a:t>
            </a:r>
            <a:endParaRPr kumimoji="1" lang="ja-JP" altLang="en-US" b="1" dirty="0"/>
          </a:p>
        </p:txBody>
      </p:sp>
      <mc:AlternateContent xmlns:mc="http://schemas.openxmlformats.org/markup-compatibility/2006" xmlns:a14="http://schemas.microsoft.com/office/drawing/2010/main">
        <mc:Choice Requires="a14">
          <p:sp>
            <p:nvSpPr>
              <p:cNvPr id="10" name="テキスト ボックス 9"/>
              <p:cNvSpPr txBox="1"/>
              <p:nvPr/>
            </p:nvSpPr>
            <p:spPr>
              <a:xfrm>
                <a:off x="1139252" y="2938069"/>
                <a:ext cx="4781863" cy="2298706"/>
              </a:xfrm>
              <a:prstGeom prst="rect">
                <a:avLst/>
              </a:prstGeom>
              <a:noFill/>
            </p:spPr>
            <p:txBody>
              <a:bodyPr wrap="square" rtlCol="0">
                <a:spAutoFit/>
              </a:bodyPr>
              <a:lstStyle/>
              <a:p>
                <a:pPr/>
                <a:r>
                  <a:rPr kumimoji="1" lang="en-US" altLang="ja-JP" sz="2000" dirty="0" smtClean="0">
                    <a:latin typeface="Cambria Math" panose="02040503050406030204" pitchFamily="18" charset="0"/>
                    <a:ea typeface="Cambria Math" panose="02040503050406030204" pitchFamily="18" charset="0"/>
                  </a:rPr>
                  <a:t>If</a:t>
                </a:r>
                <a:r>
                  <a:rPr kumimoji="1" lang="en-US" altLang="ja-JP" sz="2000" dirty="0" smtClean="0"/>
                  <a:t> </a:t>
                </a:r>
                <a14:m>
                  <m:oMath xmlns:m="http://schemas.openxmlformats.org/officeDocument/2006/math">
                    <m:r>
                      <m:rPr>
                        <m:sty m:val="p"/>
                      </m:rPr>
                      <a:rPr kumimoji="1" lang="en-US" altLang="ja-JP" sz="2000" b="0" i="0" smtClean="0">
                        <a:latin typeface="Cambria Math" panose="02040503050406030204" pitchFamily="18" charset="0"/>
                      </a:rPr>
                      <m:t>rand</m:t>
                    </m:r>
                    <m:r>
                      <a:rPr kumimoji="1" lang="en-US" altLang="ja-JP" sz="2000" b="0" i="0" smtClean="0">
                        <a:latin typeface="Cambria Math" panose="02040503050406030204" pitchFamily="18" charset="0"/>
                      </a:rPr>
                      <m:t>&lt;</m:t>
                    </m:r>
                    <m:sSub>
                      <m:sSubPr>
                        <m:ctrlPr>
                          <a:rPr kumimoji="1" lang="en-US" altLang="ja-JP" sz="2000" b="0" i="1" smtClean="0">
                            <a:latin typeface="Cambria Math" panose="02040503050406030204" pitchFamily="18" charset="0"/>
                          </a:rPr>
                        </m:ctrlPr>
                      </m:sSubPr>
                      <m:e>
                        <m:r>
                          <m:rPr>
                            <m:sty m:val="p"/>
                          </m:rPr>
                          <a:rPr kumimoji="1" lang="en-US" altLang="ja-JP" sz="2000" b="0" i="0" smtClean="0">
                            <a:latin typeface="Cambria Math" panose="02040503050406030204" pitchFamily="18" charset="0"/>
                          </a:rPr>
                          <m:t>A</m:t>
                        </m:r>
                      </m:e>
                      <m:sub>
                        <m:r>
                          <m:rPr>
                            <m:sty m:val="p"/>
                          </m:rPr>
                          <a:rPr kumimoji="1" lang="en-US" altLang="ja-JP" sz="2000" b="0" i="0" smtClean="0">
                            <a:latin typeface="Cambria Math" panose="02040503050406030204" pitchFamily="18" charset="0"/>
                          </a:rPr>
                          <m:t>i</m:t>
                        </m:r>
                      </m:sub>
                    </m:sSub>
                    <m:r>
                      <a:rPr kumimoji="1" lang="en-US" altLang="ja-JP" sz="2000" b="0" i="0" smtClean="0">
                        <a:latin typeface="Cambria Math" panose="02040503050406030204" pitchFamily="18" charset="0"/>
                      </a:rPr>
                      <m:t> &amp; </m:t>
                    </m:r>
                  </m:oMath>
                </a14:m>
                <a:r>
                  <a:rPr kumimoji="1" lang="en-US" altLang="ja-JP" sz="2000" b="0" i="0" dirty="0" smtClean="0">
                    <a:latin typeface="Cambria Math" panose="02040503050406030204" pitchFamily="18" charset="0"/>
                  </a:rPr>
                  <a:t/>
                </a:r>
                <a:br>
                  <a:rPr kumimoji="1" lang="en-US" altLang="ja-JP" sz="2000" b="0" i="0" dirty="0" smtClean="0">
                    <a:latin typeface="Cambria Math" panose="02040503050406030204" pitchFamily="18" charset="0"/>
                  </a:rPr>
                </a:br>
                <a14:m>
                  <m:oMathPara xmlns:m="http://schemas.openxmlformats.org/officeDocument/2006/math">
                    <m:oMathParaPr>
                      <m:jc m:val="left"/>
                    </m:oMathParaPr>
                    <m:oMath xmlns:m="http://schemas.openxmlformats.org/officeDocument/2006/math">
                      <m:r>
                        <m:rPr>
                          <m:sty m:val="p"/>
                        </m:rPr>
                        <a:rPr kumimoji="1" lang="en-US" altLang="ja-JP" sz="2000">
                          <a:latin typeface="Cambria Math" panose="02040503050406030204" pitchFamily="18" charset="0"/>
                        </a:rPr>
                        <m:t>m</m:t>
                      </m:r>
                      <m:r>
                        <m:rPr>
                          <m:sty m:val="p"/>
                        </m:rPr>
                        <a:rPr kumimoji="1" lang="en-US" altLang="ja-JP" sz="2000" b="0" i="0" smtClean="0">
                          <a:latin typeface="Cambria Math" panose="02040503050406030204" pitchFamily="18" charset="0"/>
                        </a:rPr>
                        <m:t>in</m:t>
                      </m:r>
                      <m:r>
                        <a:rPr kumimoji="1" lang="en-US" altLang="ja-JP" sz="2000" b="0" i="0" smtClean="0">
                          <a:latin typeface="Cambria Math" panose="02040503050406030204" pitchFamily="18" charset="0"/>
                        </a:rPr>
                        <m:t>(</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𝑡</m:t>
                              </m:r>
                              <m:r>
                                <a:rPr kumimoji="1" lang="en-US" altLang="ja-JP" sz="2000" b="0" i="1" smtClean="0">
                                  <a:latin typeface="Cambria Math" panose="02040503050406030204" pitchFamily="18" charset="0"/>
                                </a:rPr>
                                <m:t>+1</m:t>
                              </m:r>
                            </m:sup>
                          </m:sSubSup>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𝑙𝑜</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𝑐</m:t>
                                  </m:r>
                                </m:e>
                                <m:sub>
                                  <m:r>
                                    <a:rPr kumimoji="1" lang="en-US" altLang="ja-JP" sz="2000" b="0" i="1" smtClean="0">
                                      <a:latin typeface="Cambria Math" panose="02040503050406030204" pitchFamily="18" charset="0"/>
                                    </a:rPr>
                                    <m:t>𝑖</m:t>
                                  </m:r>
                                </m:sub>
                              </m:sSub>
                            </m:sub>
                          </m:sSub>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𝑟𝑛</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𝑑</m:t>
                                  </m:r>
                                </m:e>
                                <m:sub>
                                  <m:r>
                                    <a:rPr kumimoji="1" lang="en-US" altLang="ja-JP" sz="2000" b="0" i="1" smtClean="0">
                                      <a:latin typeface="Cambria Math" panose="02040503050406030204" pitchFamily="18" charset="0"/>
                                    </a:rPr>
                                    <m:t>𝑖</m:t>
                                  </m:r>
                                </m:sub>
                              </m:sSub>
                            </m:sub>
                          </m:sSub>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&lt;</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𝑡</m:t>
                              </m:r>
                            </m:sup>
                          </m:sSubSup>
                        </m:e>
                      </m:d>
                    </m:oMath>
                  </m:oMathPara>
                </a14:m>
                <a:endParaRPr kumimoji="1" lang="en-US" altLang="ja-JP" sz="2000" dirty="0" smtClean="0"/>
              </a:p>
              <a:p>
                <a:r>
                  <a:rPr kumimoji="1" lang="en-US" altLang="ja-JP" sz="2000" dirty="0"/>
                  <a:t>	</a:t>
                </a:r>
                <a:r>
                  <a:rPr kumimoji="1" lang="en-US" altLang="ja-JP" sz="2000" dirty="0" smtClean="0">
                    <a:latin typeface="Cambria Math" panose="02040503050406030204" pitchFamily="18" charset="0"/>
                    <a:ea typeface="Cambria Math" panose="02040503050406030204" pitchFamily="18" charset="0"/>
                  </a:rPr>
                  <a:t>update new solution</a:t>
                </a:r>
              </a:p>
              <a:p>
                <a:r>
                  <a:rPr kumimoji="1" lang="en-US" altLang="ja-JP" sz="2000" dirty="0"/>
                  <a:t>	</a:t>
                </a:r>
                <a:endParaRPr kumimoji="1" lang="en-US" altLang="ja-JP" sz="2000" dirty="0" smtClean="0"/>
              </a:p>
              <a:p>
                <a:endParaRPr kumimoji="1" lang="en-US" altLang="ja-JP" sz="2000" dirty="0"/>
              </a:p>
              <a:p>
                <a:endParaRPr kumimoji="1" lang="en-US" altLang="ja-JP" sz="2000" dirty="0" smtClean="0"/>
              </a:p>
              <a:p>
                <a:r>
                  <a:rPr kumimoji="1" lang="en-US" altLang="ja-JP" sz="2000" dirty="0" err="1" smtClean="0">
                    <a:latin typeface="Cambria Math" panose="02040503050406030204" pitchFamily="18" charset="0"/>
                    <a:ea typeface="Cambria Math" panose="02040503050406030204" pitchFamily="18" charset="0"/>
                  </a:rPr>
                  <a:t>Endif</a:t>
                </a:r>
                <a:endParaRPr kumimoji="1" lang="en-US" altLang="ja-JP" sz="2000" dirty="0" smtClean="0">
                  <a:latin typeface="Cambria Math" panose="02040503050406030204" pitchFamily="18" charset="0"/>
                  <a:ea typeface="Cambria Math" panose="02040503050406030204" pitchFamily="18" charset="0"/>
                </a:endParaRPr>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1139252" y="2938069"/>
                <a:ext cx="4781863" cy="2298706"/>
              </a:xfrm>
              <a:prstGeom prst="rect">
                <a:avLst/>
              </a:prstGeom>
              <a:blipFill>
                <a:blip r:embed="rId7"/>
                <a:stretch>
                  <a:fillRect l="-1403" t="-1592" b="-3714"/>
                </a:stretch>
              </a:blipFill>
            </p:spPr>
            <p:txBody>
              <a:bodyPr/>
              <a:lstStyle/>
              <a:p>
                <a:r>
                  <a:rPr lang="ja-JP" altLang="en-US">
                    <a:noFill/>
                  </a:rPr>
                  <a:t> </a:t>
                </a:r>
              </a:p>
            </p:txBody>
          </p:sp>
        </mc:Fallback>
      </mc:AlternateContent>
      <p:pic>
        <p:nvPicPr>
          <p:cNvPr id="14" name="図 13"/>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2154293" y="4463651"/>
            <a:ext cx="2575237" cy="297143"/>
          </a:xfrm>
          <a:prstGeom prst="rect">
            <a:avLst/>
          </a:prstGeom>
        </p:spPr>
      </p:pic>
      <p:pic>
        <p:nvPicPr>
          <p:cNvPr id="15" name="図 14"/>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2154293" y="4035633"/>
            <a:ext cx="1284571" cy="297143"/>
          </a:xfrm>
          <a:prstGeom prst="rect">
            <a:avLst/>
          </a:prstGeom>
        </p:spPr>
      </p:pic>
      <mc:AlternateContent xmlns:mc="http://schemas.openxmlformats.org/markup-compatibility/2006" xmlns:a14="http://schemas.microsoft.com/office/drawing/2010/main">
        <mc:Choice Requires="a14">
          <p:sp>
            <p:nvSpPr>
              <p:cNvPr id="18" name="テキスト ボックス 17"/>
              <p:cNvSpPr txBox="1"/>
              <p:nvPr/>
            </p:nvSpPr>
            <p:spPr>
              <a:xfrm>
                <a:off x="9225686" y="3908433"/>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9225686" y="3908433"/>
                <a:ext cx="323935" cy="307777"/>
              </a:xfrm>
              <a:prstGeom prst="rect">
                <a:avLst/>
              </a:prstGeom>
              <a:blipFill>
                <a:blip r:embed="rId10"/>
                <a:stretch>
                  <a:fillRect l="-7407" r="-3704"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9164972" y="4501701"/>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9164972" y="4501701"/>
                <a:ext cx="323935" cy="307777"/>
              </a:xfrm>
              <a:prstGeom prst="rect">
                <a:avLst/>
              </a:prstGeom>
              <a:blipFill>
                <a:blip r:embed="rId11"/>
                <a:stretch>
                  <a:fillRect l="-7407" r="-5556" b="-19608"/>
                </a:stretch>
              </a:blipFill>
            </p:spPr>
            <p:txBody>
              <a:bodyPr/>
              <a:lstStyle/>
              <a:p>
                <a:r>
                  <a:rPr lang="ja-JP" altLang="en-US">
                    <a:noFill/>
                  </a:rPr>
                  <a:t> </a:t>
                </a:r>
              </a:p>
            </p:txBody>
          </p:sp>
        </mc:Fallback>
      </mc:AlternateContent>
      <p:sp>
        <p:nvSpPr>
          <p:cNvPr id="23" name="楕円 22"/>
          <p:cNvSpPr/>
          <p:nvPr/>
        </p:nvSpPr>
        <p:spPr>
          <a:xfrm>
            <a:off x="749258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768427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5" name="楕円 24"/>
          <p:cNvSpPr/>
          <p:nvPr/>
        </p:nvSpPr>
        <p:spPr>
          <a:xfrm>
            <a:off x="9056130" y="6406851"/>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9231067" y="6290117"/>
            <a:ext cx="2211881" cy="369332"/>
          </a:xfrm>
          <a:prstGeom prst="rect">
            <a:avLst/>
          </a:prstGeom>
          <a:noFill/>
        </p:spPr>
        <p:txBody>
          <a:bodyPr wrap="square" rtlCol="0">
            <a:spAutoFit/>
          </a:bodyPr>
          <a:lstStyle/>
          <a:p>
            <a:r>
              <a:rPr kumimoji="1" lang="en-US" altLang="ja-JP" dirty="0" smtClean="0"/>
              <a:t>: new solution</a:t>
            </a:r>
            <a:endParaRPr kumimoji="1" lang="ja-JP" altLang="en-US" dirty="0"/>
          </a:p>
        </p:txBody>
      </p:sp>
      <p:sp>
        <p:nvSpPr>
          <p:cNvPr id="27" name="テキスト ボックス 26"/>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(11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
        <p:nvSpPr>
          <p:cNvPr id="29" name="楕円 28"/>
          <p:cNvSpPr/>
          <p:nvPr/>
        </p:nvSpPr>
        <p:spPr>
          <a:xfrm>
            <a:off x="9056128" y="4430577"/>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p:cNvSpPr/>
          <p:nvPr/>
        </p:nvSpPr>
        <p:spPr>
          <a:xfrm>
            <a:off x="9118106" y="3814509"/>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吹き出し 10"/>
          <p:cNvSpPr/>
          <p:nvPr/>
        </p:nvSpPr>
        <p:spPr>
          <a:xfrm>
            <a:off x="9456611" y="4997517"/>
            <a:ext cx="2588306" cy="818115"/>
          </a:xfrm>
          <a:prstGeom prst="wedgeRoundRectCallout">
            <a:avLst>
              <a:gd name="adj1" fmla="val -67647"/>
              <a:gd name="adj2" fmla="val -9049"/>
              <a:gd name="adj3" fmla="val 16667"/>
            </a:avLst>
          </a:prstGeom>
          <a:solidFill>
            <a:srgbClr val="A7D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75000"/>
                    <a:lumOff val="25000"/>
                  </a:schemeClr>
                </a:solidFill>
              </a:rPr>
              <a:t>Converge to the global best solution</a:t>
            </a:r>
            <a:endParaRPr kumimoji="1" lang="ja-JP" altLang="en-US" dirty="0">
              <a:solidFill>
                <a:schemeClr val="tx1">
                  <a:lumMod val="75000"/>
                  <a:lumOff val="25000"/>
                </a:schemeClr>
              </a:solidFill>
            </a:endParaRPr>
          </a:p>
        </p:txBody>
      </p:sp>
      <p:pic>
        <p:nvPicPr>
          <p:cNvPr id="12" name="図 11"/>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5215097" y="4302764"/>
            <a:ext cx="1174337" cy="203144"/>
          </a:xfrm>
          <a:prstGeom prst="rect">
            <a:avLst/>
          </a:prstGeom>
        </p:spPr>
      </p:pic>
      <mc:AlternateContent xmlns:mc="http://schemas.openxmlformats.org/markup-compatibility/2006" xmlns:a14="http://schemas.microsoft.com/office/drawing/2010/main">
        <mc:Choice Requires="a14">
          <p:sp>
            <p:nvSpPr>
              <p:cNvPr id="34" name="テキスト ボックス 33"/>
              <p:cNvSpPr txBox="1"/>
              <p:nvPr/>
            </p:nvSpPr>
            <p:spPr>
              <a:xfrm>
                <a:off x="8559569" y="3724652"/>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34" name="テキスト ボックス 33"/>
              <p:cNvSpPr txBox="1">
                <a:spLocks noRot="1" noChangeAspect="1" noMove="1" noResize="1" noEditPoints="1" noAdjustHandles="1" noChangeArrowheads="1" noChangeShapeType="1" noTextEdit="1"/>
              </p:cNvSpPr>
              <p:nvPr/>
            </p:nvSpPr>
            <p:spPr>
              <a:xfrm>
                <a:off x="8559569" y="3724652"/>
                <a:ext cx="323935" cy="307777"/>
              </a:xfrm>
              <a:prstGeom prst="rect">
                <a:avLst/>
              </a:prstGeom>
              <a:blipFill>
                <a:blip r:embed="rId13"/>
                <a:stretch>
                  <a:fillRect l="-7547" r="-7547"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p:cNvSpPr txBox="1"/>
              <p:nvPr/>
            </p:nvSpPr>
            <p:spPr>
              <a:xfrm>
                <a:off x="7619046" y="5119175"/>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35" name="テキスト ボックス 34"/>
              <p:cNvSpPr txBox="1">
                <a:spLocks noRot="1" noChangeAspect="1" noMove="1" noResize="1" noEditPoints="1" noAdjustHandles="1" noChangeArrowheads="1" noChangeShapeType="1" noTextEdit="1"/>
              </p:cNvSpPr>
              <p:nvPr/>
            </p:nvSpPr>
            <p:spPr>
              <a:xfrm>
                <a:off x="7619046" y="5119175"/>
                <a:ext cx="304699" cy="307777"/>
              </a:xfrm>
              <a:prstGeom prst="rect">
                <a:avLst/>
              </a:prstGeom>
              <a:blipFill>
                <a:blip r:embed="rId14"/>
                <a:stretch>
                  <a:fillRect l="-10000" r="-2000" b="-16000"/>
                </a:stretch>
              </a:blipFill>
            </p:spPr>
            <p:txBody>
              <a:bodyPr/>
              <a:lstStyle/>
              <a:p>
                <a:r>
                  <a:rPr lang="ja-JP" altLang="en-US">
                    <a:noFill/>
                  </a:rPr>
                  <a:t> </a:t>
                </a:r>
              </a:p>
            </p:txBody>
          </p:sp>
        </mc:Fallback>
      </mc:AlternateContent>
      <p:sp>
        <p:nvSpPr>
          <p:cNvPr id="36" name="星 5 35"/>
          <p:cNvSpPr/>
          <p:nvPr/>
        </p:nvSpPr>
        <p:spPr>
          <a:xfrm>
            <a:off x="7481282" y="5346327"/>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533679" y="2611460"/>
            <a:ext cx="4287189" cy="400110"/>
          </a:xfrm>
          <a:prstGeom prst="rect">
            <a:avLst/>
          </a:prstGeom>
          <a:noFill/>
        </p:spPr>
        <p:txBody>
          <a:bodyPr wrap="square" rtlCol="0">
            <a:spAutoFit/>
          </a:bodyPr>
          <a:lstStyle/>
          <a:p>
            <a:r>
              <a:rPr kumimoji="1" lang="en-US" altLang="ja-JP" sz="2000" dirty="0">
                <a:solidFill>
                  <a:schemeClr val="tx1">
                    <a:lumMod val="75000"/>
                    <a:lumOff val="25000"/>
                  </a:schemeClr>
                </a:solidFill>
                <a:latin typeface="Times New Roman" panose="02020603050405020304" pitchFamily="18" charset="0"/>
                <a:cs typeface="Times New Roman" panose="02020603050405020304" pitchFamily="18" charset="0"/>
              </a:rPr>
              <a:t>f</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or </a:t>
            </a:r>
            <a:r>
              <a:rPr kumimoji="1" lang="en-US" altLang="ja-JP" sz="20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 = 1</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 to </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N</a:t>
            </a:r>
            <a:endParaRPr kumimoji="1" lang="ja-JP" altLang="en-US" sz="20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8" name="テキスト ボックス 37"/>
          <p:cNvSpPr txBox="1"/>
          <p:nvPr/>
        </p:nvSpPr>
        <p:spPr>
          <a:xfrm>
            <a:off x="533679" y="5206520"/>
            <a:ext cx="1558979" cy="400110"/>
          </a:xfrm>
          <a:prstGeom prst="rect">
            <a:avLst/>
          </a:prstGeom>
          <a:noFill/>
        </p:spPr>
        <p:txBody>
          <a:bodyPr wrap="square" rtlCol="0">
            <a:spAutoFit/>
          </a:bodyPr>
          <a:lstStyle/>
          <a:p>
            <a:r>
              <a:rPr kumimoji="1" lang="en-US" altLang="ja-JP" sz="2000" dirty="0" err="1" smtClean="0">
                <a:solidFill>
                  <a:schemeClr val="tx1">
                    <a:lumMod val="75000"/>
                    <a:lumOff val="25000"/>
                  </a:schemeClr>
                </a:solidFill>
                <a:latin typeface="Times New Roman" panose="02020603050405020304" pitchFamily="18" charset="0"/>
                <a:cs typeface="Times New Roman" panose="02020603050405020304" pitchFamily="18" charset="0"/>
              </a:rPr>
              <a:t>Endfor</a:t>
            </a:r>
            <a:endParaRPr kumimoji="1" lang="ja-JP"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39" name="直線矢印コネクタ 38"/>
          <p:cNvCxnSpPr/>
          <p:nvPr/>
        </p:nvCxnSpPr>
        <p:spPr>
          <a:xfrm flipH="1">
            <a:off x="8181883" y="4141474"/>
            <a:ext cx="658043" cy="619320"/>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p:nvPr/>
        </p:nvCxnSpPr>
        <p:spPr>
          <a:xfrm flipH="1">
            <a:off x="8368721" y="4610577"/>
            <a:ext cx="687407" cy="643897"/>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H="1">
            <a:off x="8230428" y="3923385"/>
            <a:ext cx="885999" cy="1004910"/>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楕円 27"/>
          <p:cNvSpPr/>
          <p:nvPr/>
        </p:nvSpPr>
        <p:spPr>
          <a:xfrm>
            <a:off x="8830796" y="4036859"/>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p:cNvSpPr/>
          <p:nvPr/>
        </p:nvSpPr>
        <p:spPr>
          <a:xfrm>
            <a:off x="8188721" y="5208589"/>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p:cNvSpPr/>
          <p:nvPr/>
        </p:nvSpPr>
        <p:spPr>
          <a:xfrm>
            <a:off x="8041320" y="4941268"/>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p:nvSpPr>
        <p:spPr>
          <a:xfrm>
            <a:off x="8013839" y="4808858"/>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4492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3200" dirty="0"/>
              <a:t>Novelty Search-based Bat Algorithm (NSBA)</a:t>
            </a:r>
            <a:endParaRPr kumimoji="1" lang="ja-JP" altLang="en-US" sz="3200" dirty="0"/>
          </a:p>
        </p:txBody>
      </p:sp>
      <p:sp>
        <p:nvSpPr>
          <p:cNvPr id="3" name="コンテンツ プレースホルダー 2"/>
          <p:cNvSpPr>
            <a:spLocks noGrp="1"/>
          </p:cNvSpPr>
          <p:nvPr>
            <p:ph idx="1"/>
          </p:nvPr>
        </p:nvSpPr>
        <p:spPr/>
        <p:txBody>
          <a:bodyPr/>
          <a:lstStyle/>
          <a:p>
            <a:r>
              <a:rPr kumimoji="1" lang="en-US" altLang="ja-JP" b="1" dirty="0" smtClean="0"/>
              <a:t>BA and NSBA Flowchart</a:t>
            </a:r>
            <a:endParaRPr kumimoji="1" lang="ja-JP" altLang="en-US" b="1" dirty="0"/>
          </a:p>
        </p:txBody>
      </p:sp>
      <p:graphicFrame>
        <p:nvGraphicFramePr>
          <p:cNvPr id="5" name="コンテンツ プレースホルダー 4"/>
          <p:cNvGraphicFramePr>
            <a:graphicFrameLocks noGrp="1"/>
          </p:cNvGraphicFramePr>
          <p:nvPr>
            <p:ph idx="10"/>
            <p:extLst>
              <p:ext uri="{D42A27DB-BD31-4B8C-83A1-F6EECF244321}">
                <p14:modId xmlns:p14="http://schemas.microsoft.com/office/powerpoint/2010/main" val="3767276149"/>
              </p:ext>
            </p:extLst>
          </p:nvPr>
        </p:nvGraphicFramePr>
        <p:xfrm>
          <a:off x="287540" y="1877927"/>
          <a:ext cx="5228842" cy="49800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コンテンツ プレースホルダー 4"/>
          <p:cNvGraphicFramePr>
            <a:graphicFrameLocks/>
          </p:cNvGraphicFramePr>
          <p:nvPr>
            <p:extLst>
              <p:ext uri="{D42A27DB-BD31-4B8C-83A1-F6EECF244321}">
                <p14:modId xmlns:p14="http://schemas.microsoft.com/office/powerpoint/2010/main" val="4073573546"/>
              </p:ext>
            </p:extLst>
          </p:nvPr>
        </p:nvGraphicFramePr>
        <p:xfrm>
          <a:off x="5877221" y="1877926"/>
          <a:ext cx="5228842" cy="498007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テキスト ボックス 6"/>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(12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34509446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3600" dirty="0"/>
              <a:t>Novelty Search-based Bat Algorithm (NSBA)</a:t>
            </a:r>
            <a:endParaRPr kumimoji="1" lang="ja-JP" altLang="en-US" sz="3600" dirty="0"/>
          </a:p>
        </p:txBody>
      </p:sp>
      <p:sp>
        <p:nvSpPr>
          <p:cNvPr id="3" name="コンテンツ プレースホルダー 2"/>
          <p:cNvSpPr>
            <a:spLocks noGrp="1"/>
          </p:cNvSpPr>
          <p:nvPr>
            <p:ph idx="1"/>
          </p:nvPr>
        </p:nvSpPr>
        <p:spPr/>
        <p:txBody>
          <a:bodyPr/>
          <a:lstStyle/>
          <a:p>
            <a:r>
              <a:rPr lang="en-US" altLang="ja-JP" b="1" dirty="0"/>
              <a:t>NSBA description</a:t>
            </a:r>
            <a:endParaRPr lang="ja-JP" altLang="en-US" b="1" dirty="0"/>
          </a:p>
        </p:txBody>
      </p:sp>
      <p:sp>
        <p:nvSpPr>
          <p:cNvPr id="4" name="コンテンツ プレースホルダー 3"/>
          <p:cNvSpPr>
            <a:spLocks noGrp="1"/>
          </p:cNvSpPr>
          <p:nvPr>
            <p:ph idx="10"/>
          </p:nvPr>
        </p:nvSpPr>
        <p:spPr/>
        <p:txBody>
          <a:bodyPr/>
          <a:lstStyle/>
          <a:p>
            <a:r>
              <a:rPr kumimoji="1" lang="en-US" altLang="ja-JP" u="sng" dirty="0" smtClean="0">
                <a:solidFill>
                  <a:schemeClr val="accent6"/>
                </a:solidFill>
              </a:rPr>
              <a:t>STEP2: Generate new solution candidates toward sparse area</a:t>
            </a:r>
            <a:endParaRPr kumimoji="1" lang="ja-JP" altLang="en-US" u="sng" dirty="0">
              <a:solidFill>
                <a:schemeClr val="accent6"/>
              </a:solidFill>
            </a:endParaRPr>
          </a:p>
        </p:txBody>
      </p:sp>
      <p:pic>
        <p:nvPicPr>
          <p:cNvPr id="5" name="図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08454" y="2404831"/>
            <a:ext cx="5334000" cy="4000500"/>
          </a:xfrm>
          <a:prstGeom prst="rect">
            <a:avLst/>
          </a:prstGeom>
        </p:spPr>
      </p:pic>
      <p:sp>
        <p:nvSpPr>
          <p:cNvPr id="6" name="楕円 5"/>
          <p:cNvSpPr/>
          <p:nvPr/>
        </p:nvSpPr>
        <p:spPr>
          <a:xfrm>
            <a:off x="7989754" y="370257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9101523" y="413978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703626" y="289809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66481" y="326035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6" name="図 55"/>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614594" y="4434895"/>
            <a:ext cx="2422772" cy="792000"/>
          </a:xfrm>
          <a:prstGeom prst="rect">
            <a:avLst/>
          </a:prstGeom>
        </p:spPr>
      </p:pic>
      <p:pic>
        <p:nvPicPr>
          <p:cNvPr id="59" name="図 58"/>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3605473" y="2936607"/>
            <a:ext cx="2255239" cy="737524"/>
          </a:xfrm>
          <a:prstGeom prst="rect">
            <a:avLst/>
          </a:prstGeom>
        </p:spPr>
      </p:pic>
      <p:pic>
        <p:nvPicPr>
          <p:cNvPr id="57" name="図 56"/>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614595" y="5510016"/>
            <a:ext cx="2623568" cy="324000"/>
          </a:xfrm>
          <a:prstGeom prst="rect">
            <a:avLst/>
          </a:prstGeom>
        </p:spPr>
      </p:pic>
      <p:pic>
        <p:nvPicPr>
          <p:cNvPr id="14" name="図 13"/>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614595" y="6108187"/>
            <a:ext cx="1973907" cy="324000"/>
          </a:xfrm>
          <a:prstGeom prst="rect">
            <a:avLst/>
          </a:prstGeom>
        </p:spPr>
      </p:pic>
      <p:sp>
        <p:nvSpPr>
          <p:cNvPr id="15" name="正方形/長方形 14"/>
          <p:cNvSpPr/>
          <p:nvPr/>
        </p:nvSpPr>
        <p:spPr>
          <a:xfrm>
            <a:off x="137637" y="2661009"/>
            <a:ext cx="6514091" cy="1558223"/>
          </a:xfrm>
          <a:prstGeom prst="rect">
            <a:avLst/>
          </a:prstGeom>
          <a:noFill/>
          <a:ln>
            <a:solidFill>
              <a:srgbClr val="5193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角丸四角形 15"/>
          <p:cNvSpPr/>
          <p:nvPr/>
        </p:nvSpPr>
        <p:spPr>
          <a:xfrm>
            <a:off x="92667" y="2479781"/>
            <a:ext cx="2215819" cy="493264"/>
          </a:xfrm>
          <a:prstGeom prst="roundRect">
            <a:avLst/>
          </a:prstGeom>
          <a:solidFill>
            <a:srgbClr val="5193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smtClean="0"/>
              <a:t>Novelty Search</a:t>
            </a:r>
            <a:endParaRPr kumimoji="1" lang="ja-JP" altLang="en-US" sz="2000" b="1" dirty="0"/>
          </a:p>
        </p:txBody>
      </p:sp>
      <p:sp>
        <p:nvSpPr>
          <p:cNvPr id="17" name="テキスト ボックス 16"/>
          <p:cNvSpPr txBox="1"/>
          <p:nvPr/>
        </p:nvSpPr>
        <p:spPr>
          <a:xfrm>
            <a:off x="252106" y="3164350"/>
            <a:ext cx="4539746" cy="707886"/>
          </a:xfrm>
          <a:prstGeom prst="rect">
            <a:avLst/>
          </a:prstGeom>
          <a:noFill/>
        </p:spPr>
        <p:txBody>
          <a:bodyPr wrap="square" rtlCol="0">
            <a:spAutoFit/>
          </a:bodyPr>
          <a:lstStyle/>
          <a:p>
            <a:r>
              <a:rPr kumimoji="1" lang="en-US" altLang="ja-JP" sz="2000" dirty="0" smtClean="0"/>
              <a:t>The sparseness function:</a:t>
            </a:r>
          </a:p>
          <a:p>
            <a:r>
              <a:rPr kumimoji="1" lang="en-US" altLang="ja-JP" sz="2000" dirty="0" smtClean="0"/>
              <a:t>Spread solutions to never visited area</a:t>
            </a:r>
            <a:endParaRPr kumimoji="1" lang="ja-JP" altLang="en-US" sz="2000" dirty="0"/>
          </a:p>
        </p:txBody>
      </p:sp>
      <mc:AlternateContent xmlns:mc="http://schemas.openxmlformats.org/markup-compatibility/2006" xmlns:a14="http://schemas.microsoft.com/office/drawing/2010/main">
        <mc:Choice Requires="a14">
          <p:sp>
            <p:nvSpPr>
              <p:cNvPr id="18" name="テキスト ボックス 17"/>
              <p:cNvSpPr txBox="1"/>
              <p:nvPr/>
            </p:nvSpPr>
            <p:spPr>
              <a:xfrm>
                <a:off x="3503436" y="3851415"/>
                <a:ext cx="2969467"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𝑖</m:t>
                        </m:r>
                      </m:sub>
                    </m:sSub>
                  </m:oMath>
                </a14:m>
                <a:r>
                  <a:rPr kumimoji="1" lang="en-US" altLang="ja-JP" dirty="0" smtClean="0"/>
                  <a:t>: </a:t>
                </a:r>
                <a:r>
                  <a:rPr kumimoji="1" lang="en-US" altLang="ja-JP" i="1" dirty="0" err="1" smtClean="0"/>
                  <a:t>i</a:t>
                </a:r>
                <a:r>
                  <a:rPr kumimoji="1" lang="en-US" altLang="ja-JP" dirty="0" err="1" smtClean="0"/>
                  <a:t>-th</a:t>
                </a:r>
                <a:r>
                  <a:rPr kumimoji="1" lang="en-US" altLang="ja-JP" dirty="0" smtClean="0"/>
                  <a:t> nearest neighbor of </a:t>
                </a:r>
                <a14:m>
                  <m:oMath xmlns:m="http://schemas.openxmlformats.org/officeDocument/2006/math">
                    <m:r>
                      <a:rPr kumimoji="1" lang="en-US" altLang="ja-JP" b="0" i="1" smtClean="0">
                        <a:latin typeface="Cambria Math" panose="02040503050406030204" pitchFamily="18" charset="0"/>
                      </a:rPr>
                      <m:t>𝑥</m:t>
                    </m:r>
                  </m:oMath>
                </a14:m>
                <a:endParaRPr kumimoji="1" lang="ja-JP" altLang="en-US" dirty="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3503436" y="3851415"/>
                <a:ext cx="2969467" cy="276999"/>
              </a:xfrm>
              <a:prstGeom prst="rect">
                <a:avLst/>
              </a:prstGeom>
              <a:blipFill>
                <a:blip r:embed="rId12"/>
                <a:stretch>
                  <a:fillRect l="-1232" t="-26667" r="-1027" b="-53333"/>
                </a:stretch>
              </a:blipFill>
            </p:spPr>
            <p:txBody>
              <a:bodyPr/>
              <a:lstStyle/>
              <a:p>
                <a:r>
                  <a:rPr lang="ja-JP" altLang="en-US">
                    <a:noFill/>
                  </a:rPr>
                  <a:t> </a:t>
                </a:r>
              </a:p>
            </p:txBody>
          </p:sp>
        </mc:Fallback>
      </mc:AlternateContent>
      <p:sp>
        <p:nvSpPr>
          <p:cNvPr id="22" name="屈折矢印 21"/>
          <p:cNvSpPr/>
          <p:nvPr/>
        </p:nvSpPr>
        <p:spPr>
          <a:xfrm rot="16200000" flipH="1">
            <a:off x="3712304" y="3999746"/>
            <a:ext cx="989760" cy="1428736"/>
          </a:xfrm>
          <a:prstGeom prst="bentUpArrow">
            <a:avLst>
              <a:gd name="adj1" fmla="val 25043"/>
              <a:gd name="adj2" fmla="val 35417"/>
              <a:gd name="adj3" fmla="val 50000"/>
            </a:avLst>
          </a:prstGeom>
          <a:solidFill>
            <a:srgbClr val="5193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749258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768427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mc:AlternateContent xmlns:mc="http://schemas.openxmlformats.org/markup-compatibility/2006" xmlns:a14="http://schemas.microsoft.com/office/drawing/2010/main">
        <mc:Choice Requires="a14">
          <p:sp>
            <p:nvSpPr>
              <p:cNvPr id="25" name="テキスト ボックス 24"/>
              <p:cNvSpPr txBox="1"/>
              <p:nvPr/>
            </p:nvSpPr>
            <p:spPr>
              <a:xfrm>
                <a:off x="7793436" y="3813522"/>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25" name="テキスト ボックス 24"/>
              <p:cNvSpPr txBox="1">
                <a:spLocks noRot="1" noChangeAspect="1" noMove="1" noResize="1" noEditPoints="1" noAdjustHandles="1" noChangeArrowheads="1" noChangeShapeType="1" noTextEdit="1"/>
              </p:cNvSpPr>
              <p:nvPr/>
            </p:nvSpPr>
            <p:spPr>
              <a:xfrm>
                <a:off x="7793436" y="3813522"/>
                <a:ext cx="317972" cy="307777"/>
              </a:xfrm>
              <a:prstGeom prst="rect">
                <a:avLst/>
              </a:prstGeom>
              <a:blipFill>
                <a:blip r:embed="rId13"/>
                <a:stretch>
                  <a:fillRect l="-7547" r="-377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p:cNvSpPr txBox="1"/>
              <p:nvPr/>
            </p:nvSpPr>
            <p:spPr>
              <a:xfrm>
                <a:off x="9258295" y="4202436"/>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9258295" y="4202436"/>
                <a:ext cx="323935" cy="307777"/>
              </a:xfrm>
              <a:prstGeom prst="rect">
                <a:avLst/>
              </a:prstGeom>
              <a:blipFill>
                <a:blip r:embed="rId14"/>
                <a:stretch>
                  <a:fillRect l="-9434" r="-5660"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p:cNvSpPr txBox="1"/>
              <p:nvPr/>
            </p:nvSpPr>
            <p:spPr>
              <a:xfrm>
                <a:off x="9314446" y="3336853"/>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27" name="テキスト ボックス 26"/>
              <p:cNvSpPr txBox="1">
                <a:spLocks noRot="1" noChangeAspect="1" noMove="1" noResize="1" noEditPoints="1" noAdjustHandles="1" noChangeArrowheads="1" noChangeShapeType="1" noTextEdit="1"/>
              </p:cNvSpPr>
              <p:nvPr/>
            </p:nvSpPr>
            <p:spPr>
              <a:xfrm>
                <a:off x="9314446" y="3336853"/>
                <a:ext cx="323935" cy="307777"/>
              </a:xfrm>
              <a:prstGeom prst="rect">
                <a:avLst/>
              </a:prstGeom>
              <a:blipFill>
                <a:blip r:embed="rId15"/>
                <a:stretch>
                  <a:fillRect l="-9434" r="-5660"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p:cNvSpPr txBox="1"/>
              <p:nvPr/>
            </p:nvSpPr>
            <p:spPr>
              <a:xfrm>
                <a:off x="9883626" y="2708607"/>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28" name="テキスト ボックス 27"/>
              <p:cNvSpPr txBox="1">
                <a:spLocks noRot="1" noChangeAspect="1" noMove="1" noResize="1" noEditPoints="1" noAdjustHandles="1" noChangeArrowheads="1" noChangeShapeType="1" noTextEdit="1"/>
              </p:cNvSpPr>
              <p:nvPr/>
            </p:nvSpPr>
            <p:spPr>
              <a:xfrm>
                <a:off x="9883626" y="2708607"/>
                <a:ext cx="323935" cy="307777"/>
              </a:xfrm>
              <a:prstGeom prst="rect">
                <a:avLst/>
              </a:prstGeom>
              <a:blipFill>
                <a:blip r:embed="rId16"/>
                <a:stretch>
                  <a:fillRect l="-7547" r="-566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p:cNvSpPr txBox="1"/>
              <p:nvPr/>
            </p:nvSpPr>
            <p:spPr>
              <a:xfrm>
                <a:off x="4811843" y="5510017"/>
                <a:ext cx="1633815" cy="369332"/>
              </a:xfrm>
              <a:prstGeom prst="rect">
                <a:avLst/>
              </a:prstGeom>
              <a:noFill/>
            </p:spPr>
            <p:txBody>
              <a:bodyPr wrap="square" rtlCol="0">
                <a:spAutoFit/>
              </a:bodyPr>
              <a:lstStyle/>
              <a:p>
                <a:r>
                  <a:rPr kumimoji="1" lang="en-US" altLang="ja-JP" i="1" dirty="0" smtClean="0">
                    <a:latin typeface="Cambria Math" panose="02040503050406030204" pitchFamily="18" charset="0"/>
                    <a:ea typeface="Cambria Math" panose="02040503050406030204" pitchFamily="18" charset="0"/>
                  </a:rPr>
                  <a:t>rand</a:t>
                </a:r>
                <a:r>
                  <a:rPr kumimoji="1" lang="en-US" altLang="ja-JP" dirty="0" smtClean="0"/>
                  <a:t> </a:t>
                </a:r>
                <a14:m>
                  <m:oMath xmlns:m="http://schemas.openxmlformats.org/officeDocument/2006/math">
                    <m:r>
                      <a:rPr kumimoji="1" lang="en-US" altLang="ja-JP" b="0" i="1" smtClean="0">
                        <a:latin typeface="Cambria Math" panose="02040503050406030204" pitchFamily="18" charset="0"/>
                      </a:rPr>
                      <m:t>∈[0, 1]</m:t>
                    </m:r>
                  </m:oMath>
                </a14:m>
                <a:endParaRPr kumimoji="1" lang="ja-JP" altLang="en-US" dirty="0"/>
              </a:p>
            </p:txBody>
          </p:sp>
        </mc:Choice>
        <mc:Fallback xmlns="">
          <p:sp>
            <p:nvSpPr>
              <p:cNvPr id="30" name="テキスト ボックス 29"/>
              <p:cNvSpPr txBox="1">
                <a:spLocks noRot="1" noChangeAspect="1" noMove="1" noResize="1" noEditPoints="1" noAdjustHandles="1" noChangeArrowheads="1" noChangeShapeType="1" noTextEdit="1"/>
              </p:cNvSpPr>
              <p:nvPr/>
            </p:nvSpPr>
            <p:spPr>
              <a:xfrm>
                <a:off x="4811843" y="5510017"/>
                <a:ext cx="1633815" cy="369332"/>
              </a:xfrm>
              <a:prstGeom prst="rect">
                <a:avLst/>
              </a:prstGeom>
              <a:blipFill>
                <a:blip r:embed="rId17"/>
                <a:stretch>
                  <a:fillRect l="-2985" t="-11667" b="-25000"/>
                </a:stretch>
              </a:blipFill>
            </p:spPr>
            <p:txBody>
              <a:bodyPr/>
              <a:lstStyle/>
              <a:p>
                <a:r>
                  <a:rPr lang="ja-JP" altLang="en-US">
                    <a:noFill/>
                  </a:rPr>
                  <a:t> </a:t>
                </a:r>
              </a:p>
            </p:txBody>
          </p:sp>
        </mc:Fallback>
      </mc:AlternateContent>
      <p:sp>
        <p:nvSpPr>
          <p:cNvPr id="31" name="楕円 30"/>
          <p:cNvSpPr/>
          <p:nvPr/>
        </p:nvSpPr>
        <p:spPr>
          <a:xfrm>
            <a:off x="7587524" y="3210397"/>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 name="テキスト ボックス 31"/>
              <p:cNvSpPr txBox="1"/>
              <p:nvPr/>
            </p:nvSpPr>
            <p:spPr>
              <a:xfrm>
                <a:off x="7738941" y="2873218"/>
                <a:ext cx="563488" cy="3254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000" b="0" i="1" smtClean="0">
                              <a:solidFill>
                                <a:schemeClr val="accent6">
                                  <a:lumMod val="75000"/>
                                </a:schemeClr>
                              </a:solidFill>
                              <a:latin typeface="Cambria Math" panose="02040503050406030204" pitchFamily="18" charset="0"/>
                            </a:rPr>
                          </m:ctrlPr>
                        </m:sSubSup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𝑖</m:t>
                          </m:r>
                        </m:sub>
                        <m:sup>
                          <m:r>
                            <a:rPr kumimoji="1" lang="en-US" altLang="ja-JP" sz="2000" b="0" i="1" smtClean="0">
                              <a:solidFill>
                                <a:schemeClr val="accent6">
                                  <a:lumMod val="75000"/>
                                </a:schemeClr>
                              </a:solidFill>
                              <a:latin typeface="Cambria Math" panose="02040503050406030204" pitchFamily="18" charset="0"/>
                            </a:rPr>
                            <m:t>𝑡</m:t>
                          </m:r>
                          <m:r>
                            <a:rPr kumimoji="1" lang="en-US" altLang="ja-JP" sz="2000" b="0" i="1" smtClean="0">
                              <a:solidFill>
                                <a:schemeClr val="accent6">
                                  <a:lumMod val="75000"/>
                                </a:schemeClr>
                              </a:solidFill>
                              <a:latin typeface="Cambria Math" panose="02040503050406030204" pitchFamily="18" charset="0"/>
                            </a:rPr>
                            <m:t>+1</m:t>
                          </m:r>
                        </m:sup>
                      </m:sSubSup>
                    </m:oMath>
                  </m:oMathPara>
                </a14:m>
                <a:endParaRPr kumimoji="1" lang="ja-JP" altLang="en-US" sz="2000" dirty="0">
                  <a:solidFill>
                    <a:schemeClr val="accent6">
                      <a:lumMod val="75000"/>
                    </a:schemeClr>
                  </a:solidFill>
                </a:endParaRPr>
              </a:p>
            </p:txBody>
          </p:sp>
        </mc:Choice>
        <mc:Fallback xmlns="">
          <p:sp>
            <p:nvSpPr>
              <p:cNvPr id="32" name="テキスト ボックス 31"/>
              <p:cNvSpPr txBox="1">
                <a:spLocks noRot="1" noChangeAspect="1" noMove="1" noResize="1" noEditPoints="1" noAdjustHandles="1" noChangeArrowheads="1" noChangeShapeType="1" noTextEdit="1"/>
              </p:cNvSpPr>
              <p:nvPr/>
            </p:nvSpPr>
            <p:spPr>
              <a:xfrm>
                <a:off x="7738941" y="2873218"/>
                <a:ext cx="563488" cy="325474"/>
              </a:xfrm>
              <a:prstGeom prst="rect">
                <a:avLst/>
              </a:prstGeom>
              <a:blipFill>
                <a:blip r:embed="rId18"/>
                <a:stretch>
                  <a:fillRect l="-5435" r="-3261" b="-18519"/>
                </a:stretch>
              </a:blipFill>
            </p:spPr>
            <p:txBody>
              <a:bodyPr/>
              <a:lstStyle/>
              <a:p>
                <a:r>
                  <a:rPr lang="ja-JP" altLang="en-US">
                    <a:noFill/>
                  </a:rPr>
                  <a:t> </a:t>
                </a:r>
              </a:p>
            </p:txBody>
          </p:sp>
        </mc:Fallback>
      </mc:AlternateContent>
      <p:cxnSp>
        <p:nvCxnSpPr>
          <p:cNvPr id="34" name="直線矢印コネクタ 33"/>
          <p:cNvCxnSpPr/>
          <p:nvPr/>
        </p:nvCxnSpPr>
        <p:spPr>
          <a:xfrm flipH="1" flipV="1">
            <a:off x="7726174" y="3364037"/>
            <a:ext cx="279521" cy="338533"/>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楕円 35"/>
          <p:cNvSpPr/>
          <p:nvPr/>
        </p:nvSpPr>
        <p:spPr>
          <a:xfrm>
            <a:off x="9056130" y="6406851"/>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9231067" y="6290117"/>
            <a:ext cx="2211881" cy="369332"/>
          </a:xfrm>
          <a:prstGeom prst="rect">
            <a:avLst/>
          </a:prstGeom>
          <a:noFill/>
        </p:spPr>
        <p:txBody>
          <a:bodyPr wrap="square" rtlCol="0">
            <a:spAutoFit/>
          </a:bodyPr>
          <a:lstStyle/>
          <a:p>
            <a:r>
              <a:rPr kumimoji="1" lang="en-US" altLang="ja-JP" dirty="0" smtClean="0"/>
              <a:t>: solution candidate</a:t>
            </a:r>
            <a:endParaRPr kumimoji="1" lang="ja-JP" altLang="en-US" dirty="0"/>
          </a:p>
        </p:txBody>
      </p:sp>
      <p:sp>
        <p:nvSpPr>
          <p:cNvPr id="38" name="テキスト ボックス 37"/>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(13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
        <p:nvSpPr>
          <p:cNvPr id="42" name="楕円 41"/>
          <p:cNvSpPr/>
          <p:nvPr/>
        </p:nvSpPr>
        <p:spPr>
          <a:xfrm>
            <a:off x="8894165" y="4427097"/>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p:cNvSpPr/>
          <p:nvPr/>
        </p:nvSpPr>
        <p:spPr>
          <a:xfrm>
            <a:off x="10125853" y="3230386"/>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p:nvSpPr>
        <p:spPr>
          <a:xfrm>
            <a:off x="9273914" y="2678253"/>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矢印コネクタ 44"/>
          <p:cNvCxnSpPr/>
          <p:nvPr/>
        </p:nvCxnSpPr>
        <p:spPr>
          <a:xfrm flipV="1">
            <a:off x="9238224" y="2858253"/>
            <a:ext cx="65180" cy="367094"/>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p:nvPr/>
        </p:nvCxnSpPr>
        <p:spPr>
          <a:xfrm>
            <a:off x="9821414" y="3024448"/>
            <a:ext cx="304438" cy="250353"/>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endCxn id="42" idx="0"/>
          </p:cNvCxnSpPr>
          <p:nvPr/>
        </p:nvCxnSpPr>
        <p:spPr>
          <a:xfrm flipH="1">
            <a:off x="8984165" y="4257259"/>
            <a:ext cx="134972" cy="169838"/>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テキスト ボックス 54"/>
              <p:cNvSpPr txBox="1"/>
              <p:nvPr/>
            </p:nvSpPr>
            <p:spPr>
              <a:xfrm>
                <a:off x="4361113" y="5203139"/>
                <a:ext cx="1847493" cy="276999"/>
              </a:xfrm>
              <a:prstGeom prst="rect">
                <a:avLst/>
              </a:prstGeom>
              <a:noFill/>
            </p:spPr>
            <p:txBody>
              <a:bodyPr wrap="none" lIns="0" tIns="0" rIns="0" bIns="0" rtlCol="0">
                <a:spAutoFit/>
              </a:bodyPr>
              <a:lstStyle/>
              <a:p>
                <a14:m>
                  <m:oMath xmlns:m="http://schemas.openxmlformats.org/officeDocument/2006/math">
                    <m:r>
                      <a:rPr kumimoji="1" lang="en-US" altLang="ja-JP" b="0" i="1" smtClean="0">
                        <a:latin typeface="Cambria Math" panose="02040503050406030204" pitchFamily="18" charset="0"/>
                      </a:rPr>
                      <m:t>𝑁</m:t>
                    </m:r>
                    <m:r>
                      <a:rPr kumimoji="1" lang="en-US" altLang="ja-JP" b="0" i="1" smtClean="0">
                        <a:latin typeface="Cambria Math" panose="02040503050406030204" pitchFamily="18" charset="0"/>
                      </a:rPr>
                      <m:t>:</m:t>
                    </m:r>
                  </m:oMath>
                </a14:m>
                <a:r>
                  <a:rPr kumimoji="1" lang="ja-JP" altLang="en-US" dirty="0" smtClean="0"/>
                  <a:t> </a:t>
                </a:r>
                <a:r>
                  <a:rPr kumimoji="1" lang="en-US" altLang="ja-JP" dirty="0" smtClean="0"/>
                  <a:t>population size</a:t>
                </a:r>
                <a:endParaRPr kumimoji="1" lang="ja-JP" altLang="en-US" dirty="0"/>
              </a:p>
            </p:txBody>
          </p:sp>
        </mc:Choice>
        <mc:Fallback xmlns="">
          <p:sp>
            <p:nvSpPr>
              <p:cNvPr id="55" name="テキスト ボックス 54"/>
              <p:cNvSpPr txBox="1">
                <a:spLocks noRot="1" noChangeAspect="1" noMove="1" noResize="1" noEditPoints="1" noAdjustHandles="1" noChangeArrowheads="1" noChangeShapeType="1" noTextEdit="1"/>
              </p:cNvSpPr>
              <p:nvPr/>
            </p:nvSpPr>
            <p:spPr>
              <a:xfrm>
                <a:off x="4361113" y="5203139"/>
                <a:ext cx="1847493" cy="276999"/>
              </a:xfrm>
              <a:prstGeom prst="rect">
                <a:avLst/>
              </a:prstGeom>
              <a:blipFill>
                <a:blip r:embed="rId19"/>
                <a:stretch>
                  <a:fillRect l="-4290" t="-26667" r="-7261" b="-53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163458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3464" y="2404831"/>
            <a:ext cx="5334000" cy="4000500"/>
          </a:xfrm>
          <a:prstGeom prst="rect">
            <a:avLst/>
          </a:prstGeom>
        </p:spPr>
      </p:pic>
      <p:sp>
        <p:nvSpPr>
          <p:cNvPr id="33" name="正方形/長方形 32"/>
          <p:cNvSpPr/>
          <p:nvPr/>
        </p:nvSpPr>
        <p:spPr>
          <a:xfrm>
            <a:off x="7739647" y="2708724"/>
            <a:ext cx="733462" cy="3227498"/>
          </a:xfrm>
          <a:prstGeom prst="rect">
            <a:avLst/>
          </a:prstGeom>
          <a:solidFill>
            <a:schemeClr val="accent6">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8836160" y="2725926"/>
            <a:ext cx="733462" cy="3227498"/>
          </a:xfrm>
          <a:prstGeom prst="rect">
            <a:avLst/>
          </a:prstGeom>
          <a:solidFill>
            <a:schemeClr val="accent6">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8908322" y="2708724"/>
            <a:ext cx="733462" cy="3227498"/>
          </a:xfrm>
          <a:prstGeom prst="rect">
            <a:avLst/>
          </a:prstGeom>
          <a:solidFill>
            <a:schemeClr val="accent6">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9404964" y="2708724"/>
            <a:ext cx="733462" cy="3227498"/>
          </a:xfrm>
          <a:prstGeom prst="rect">
            <a:avLst/>
          </a:prstGeom>
          <a:solidFill>
            <a:schemeClr val="accent6">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2" name="テキスト ボックス 21"/>
              <p:cNvSpPr txBox="1"/>
              <p:nvPr/>
            </p:nvSpPr>
            <p:spPr>
              <a:xfrm>
                <a:off x="662894" y="2533338"/>
                <a:ext cx="3594313" cy="1323439"/>
              </a:xfrm>
              <a:prstGeom prst="rect">
                <a:avLst/>
              </a:prstGeom>
              <a:noFill/>
            </p:spPr>
            <p:txBody>
              <a:bodyPr wrap="square" rtlCol="0">
                <a:spAutoFit/>
              </a:bodyPr>
              <a:lstStyle/>
              <a:p>
                <a:r>
                  <a:rPr kumimoji="1" lang="en-US" altLang="ja-JP" sz="2000" dirty="0" smtClean="0">
                    <a:latin typeface="Cambria Math" panose="02040503050406030204" pitchFamily="18" charset="0"/>
                    <a:ea typeface="Cambria Math" panose="02040503050406030204" pitchFamily="18" charset="0"/>
                  </a:rPr>
                  <a:t>If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𝑟𝑎𝑛𝑑</m:t>
                    </m:r>
                    <m:r>
                      <a:rPr kumimoji="1" lang="en-US" altLang="ja-JP" sz="2000" b="0" i="1" smtClean="0">
                        <a:latin typeface="Cambria Math" panose="02040503050406030204" pitchFamily="18" charset="0"/>
                        <a:ea typeface="Cambria Math" panose="02040503050406030204" pitchFamily="18" charset="0"/>
                      </a:rPr>
                      <m:t>&gt;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𝑟</m:t>
                        </m:r>
                      </m:e>
                      <m:sub>
                        <m:r>
                          <a:rPr kumimoji="1" lang="en-US" altLang="ja-JP" sz="2000" b="0" i="1" smtClean="0">
                            <a:latin typeface="Cambria Math" panose="02040503050406030204" pitchFamily="18" charset="0"/>
                            <a:ea typeface="Cambria Math" panose="02040503050406030204" pitchFamily="18" charset="0"/>
                          </a:rPr>
                          <m:t>𝑖</m:t>
                        </m:r>
                      </m:sub>
                    </m:sSub>
                  </m:oMath>
                </a14:m>
                <a:endParaRPr kumimoji="1" lang="en-US" altLang="ja-JP" sz="2000" dirty="0" smtClean="0">
                  <a:latin typeface="Cambria Math" panose="02040503050406030204" pitchFamily="18" charset="0"/>
                  <a:ea typeface="Cambria Math" panose="02040503050406030204" pitchFamily="18" charset="0"/>
                </a:endParaRPr>
              </a:p>
              <a:p>
                <a:endParaRPr kumimoji="1" lang="en-US" altLang="ja-JP" sz="2000" dirty="0">
                  <a:latin typeface="Cambria Math" panose="02040503050406030204" pitchFamily="18" charset="0"/>
                  <a:ea typeface="Cambria Math" panose="02040503050406030204" pitchFamily="18" charset="0"/>
                </a:endParaRPr>
              </a:p>
              <a:p>
                <a:endParaRPr kumimoji="1" lang="en-US" altLang="ja-JP" sz="2000" dirty="0" smtClean="0">
                  <a:latin typeface="Cambria Math" panose="02040503050406030204" pitchFamily="18" charset="0"/>
                  <a:ea typeface="Cambria Math" panose="02040503050406030204" pitchFamily="18" charset="0"/>
                </a:endParaRPr>
              </a:p>
              <a:p>
                <a:r>
                  <a:rPr kumimoji="1" lang="en-US" altLang="ja-JP" sz="2000" dirty="0" err="1" smtClean="0">
                    <a:latin typeface="Cambria Math" panose="02040503050406030204" pitchFamily="18" charset="0"/>
                    <a:ea typeface="Cambria Math" panose="02040503050406030204" pitchFamily="18" charset="0"/>
                  </a:rPr>
                  <a:t>Endif</a:t>
                </a:r>
                <a:r>
                  <a:rPr kumimoji="1" lang="en-US" altLang="ja-JP" sz="2000" dirty="0" smtClean="0">
                    <a:latin typeface="Cambria Math" panose="02040503050406030204" pitchFamily="18" charset="0"/>
                    <a:ea typeface="Cambria Math" panose="02040503050406030204" pitchFamily="18" charset="0"/>
                  </a:rPr>
                  <a:t> </a:t>
                </a:r>
                <a:endParaRPr kumimoji="1" lang="ja-JP" altLang="en-US" sz="2000" dirty="0">
                  <a:latin typeface="Cambria Math" panose="02040503050406030204" pitchFamily="18" charset="0"/>
                </a:endParaRPr>
              </a:p>
            </p:txBody>
          </p:sp>
        </mc:Choice>
        <mc:Fallback xmlns="">
          <p:sp>
            <p:nvSpPr>
              <p:cNvPr id="22" name="テキスト ボックス 21"/>
              <p:cNvSpPr txBox="1">
                <a:spLocks noRot="1" noChangeAspect="1" noMove="1" noResize="1" noEditPoints="1" noAdjustHandles="1" noChangeArrowheads="1" noChangeShapeType="1" noTextEdit="1"/>
              </p:cNvSpPr>
              <p:nvPr/>
            </p:nvSpPr>
            <p:spPr>
              <a:xfrm>
                <a:off x="662894" y="2533338"/>
                <a:ext cx="3594313" cy="1323439"/>
              </a:xfrm>
              <a:prstGeom prst="rect">
                <a:avLst/>
              </a:prstGeom>
              <a:blipFill>
                <a:blip r:embed="rId5"/>
                <a:stretch>
                  <a:fillRect l="-1868" t="-2765" b="-7373"/>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r>
              <a:rPr lang="en-US" altLang="ja-JP" sz="3600" dirty="0"/>
              <a:t>Novelty Search-based Bat Algorithm (NSBA)</a:t>
            </a:r>
            <a:endParaRPr kumimoji="1" lang="ja-JP" altLang="en-US" sz="3600" dirty="0"/>
          </a:p>
        </p:txBody>
      </p:sp>
      <p:sp>
        <p:nvSpPr>
          <p:cNvPr id="3" name="コンテンツ プレースホルダー 2"/>
          <p:cNvSpPr>
            <a:spLocks noGrp="1"/>
          </p:cNvSpPr>
          <p:nvPr>
            <p:ph idx="1"/>
          </p:nvPr>
        </p:nvSpPr>
        <p:spPr/>
        <p:txBody>
          <a:bodyPr/>
          <a:lstStyle/>
          <a:p>
            <a:r>
              <a:rPr lang="en-US" altLang="ja-JP" b="1" dirty="0"/>
              <a:t>NSBA description</a:t>
            </a:r>
            <a:endParaRPr lang="ja-JP" altLang="en-US" b="1" dirty="0"/>
          </a:p>
        </p:txBody>
      </p:sp>
      <p:sp>
        <p:nvSpPr>
          <p:cNvPr id="4" name="コンテンツ プレースホルダー 3"/>
          <p:cNvSpPr>
            <a:spLocks noGrp="1"/>
          </p:cNvSpPr>
          <p:nvPr>
            <p:ph idx="10"/>
          </p:nvPr>
        </p:nvSpPr>
        <p:spPr/>
        <p:txBody>
          <a:bodyPr/>
          <a:lstStyle/>
          <a:p>
            <a:r>
              <a:rPr kumimoji="1" lang="en-US" altLang="ja-JP" u="sng" dirty="0" smtClean="0"/>
              <a:t>STEP3: Local search around </a:t>
            </a:r>
            <a:r>
              <a:rPr lang="en-US" altLang="ja-JP" u="sng" dirty="0" smtClean="0">
                <a:solidFill>
                  <a:schemeClr val="accent6"/>
                </a:solidFill>
              </a:rPr>
              <a:t>the</a:t>
            </a:r>
            <a:r>
              <a:rPr kumimoji="1" lang="en-US" altLang="ja-JP" u="sng" dirty="0" smtClean="0">
                <a:solidFill>
                  <a:schemeClr val="accent6"/>
                </a:solidFill>
              </a:rPr>
              <a:t> personal best solution</a:t>
            </a:r>
            <a:endParaRPr kumimoji="1" lang="ja-JP" altLang="en-US" u="sng" dirty="0">
              <a:solidFill>
                <a:schemeClr val="accent6"/>
              </a:solidFill>
            </a:endParaRPr>
          </a:p>
        </p:txBody>
      </p:sp>
      <p:pic>
        <p:nvPicPr>
          <p:cNvPr id="49" name="図 48"/>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172558" y="3033004"/>
            <a:ext cx="1942286" cy="315428"/>
          </a:xfrm>
          <a:prstGeom prst="rect">
            <a:avLst/>
          </a:prstGeom>
        </p:spPr>
      </p:pic>
      <mc:AlternateContent xmlns:mc="http://schemas.openxmlformats.org/markup-compatibility/2006" xmlns:a14="http://schemas.microsoft.com/office/drawing/2010/main">
        <mc:Choice Requires="a14">
          <p:sp>
            <p:nvSpPr>
              <p:cNvPr id="17" name="テキスト ボックス 16"/>
              <p:cNvSpPr txBox="1"/>
              <p:nvPr/>
            </p:nvSpPr>
            <p:spPr>
              <a:xfrm>
                <a:off x="7778446" y="3813522"/>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7778446" y="3813522"/>
                <a:ext cx="317972" cy="307777"/>
              </a:xfrm>
              <a:prstGeom prst="rect">
                <a:avLst/>
              </a:prstGeom>
              <a:blipFill>
                <a:blip r:embed="rId7"/>
                <a:stretch>
                  <a:fillRect l="-9615" r="-5769"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p:cNvSpPr txBox="1"/>
              <p:nvPr/>
            </p:nvSpPr>
            <p:spPr>
              <a:xfrm>
                <a:off x="9243305" y="4202436"/>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9243305" y="4202436"/>
                <a:ext cx="323935" cy="307777"/>
              </a:xfrm>
              <a:prstGeom prst="rect">
                <a:avLst/>
              </a:prstGeom>
              <a:blipFill>
                <a:blip r:embed="rId8"/>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9299456" y="3336853"/>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9299456" y="3336853"/>
                <a:ext cx="323935" cy="307777"/>
              </a:xfrm>
              <a:prstGeom prst="rect">
                <a:avLst/>
              </a:prstGeom>
              <a:blipFill>
                <a:blip r:embed="rId9"/>
                <a:stretch>
                  <a:fillRect l="-9434" r="-5660"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p:cNvSpPr txBox="1"/>
              <p:nvPr/>
            </p:nvSpPr>
            <p:spPr>
              <a:xfrm>
                <a:off x="9868636" y="2648647"/>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20" name="テキスト ボックス 19"/>
              <p:cNvSpPr txBox="1">
                <a:spLocks noRot="1" noChangeAspect="1" noMove="1" noResize="1" noEditPoints="1" noAdjustHandles="1" noChangeArrowheads="1" noChangeShapeType="1" noTextEdit="1"/>
              </p:cNvSpPr>
              <p:nvPr/>
            </p:nvSpPr>
            <p:spPr>
              <a:xfrm>
                <a:off x="9868636" y="2648647"/>
                <a:ext cx="323935" cy="307777"/>
              </a:xfrm>
              <a:prstGeom prst="rect">
                <a:avLst/>
              </a:prstGeom>
              <a:blipFill>
                <a:blip r:embed="rId10"/>
                <a:stretch>
                  <a:fillRect l="-9434" r="-566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p:cNvSpPr txBox="1"/>
              <p:nvPr/>
            </p:nvSpPr>
            <p:spPr>
              <a:xfrm>
                <a:off x="7572963" y="4232341"/>
                <a:ext cx="555408" cy="3375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𝑙𝑜</m:t>
                          </m:r>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𝑐</m:t>
                              </m:r>
                            </m:e>
                            <m:sub>
                              <m:r>
                                <a:rPr kumimoji="1" lang="en-US" altLang="ja-JP" sz="2000" b="0" i="1" smtClean="0">
                                  <a:solidFill>
                                    <a:schemeClr val="accent6">
                                      <a:lumMod val="75000"/>
                                    </a:schemeClr>
                                  </a:solidFill>
                                  <a:latin typeface="Cambria Math" panose="02040503050406030204" pitchFamily="18" charset="0"/>
                                </a:rPr>
                                <m:t>𝑖</m:t>
                              </m:r>
                            </m:sub>
                          </m:sSub>
                        </m:sub>
                      </m:sSub>
                    </m:oMath>
                  </m:oMathPara>
                </a14:m>
                <a:endParaRPr kumimoji="1" lang="ja-JP" altLang="en-US" sz="2000" dirty="0">
                  <a:solidFill>
                    <a:schemeClr val="accent6">
                      <a:lumMod val="75000"/>
                    </a:schemeClr>
                  </a:solidFill>
                </a:endParaRPr>
              </a:p>
            </p:txBody>
          </p:sp>
        </mc:Choice>
        <mc:Fallback xmlns="">
          <p:sp>
            <p:nvSpPr>
              <p:cNvPr id="24" name="テキスト ボックス 23"/>
              <p:cNvSpPr txBox="1">
                <a:spLocks noRot="1" noChangeAspect="1" noMove="1" noResize="1" noEditPoints="1" noAdjustHandles="1" noChangeArrowheads="1" noChangeShapeType="1" noTextEdit="1"/>
              </p:cNvSpPr>
              <p:nvPr/>
            </p:nvSpPr>
            <p:spPr>
              <a:xfrm>
                <a:off x="7572963" y="4232341"/>
                <a:ext cx="555408" cy="337593"/>
              </a:xfrm>
              <a:prstGeom prst="rect">
                <a:avLst/>
              </a:prstGeom>
              <a:blipFill>
                <a:blip r:embed="rId11"/>
                <a:stretch>
                  <a:fillRect l="-4396" r="-1099" b="-17857"/>
                </a:stretch>
              </a:blipFill>
            </p:spPr>
            <p:txBody>
              <a:bodyPr/>
              <a:lstStyle/>
              <a:p>
                <a:r>
                  <a:rPr lang="ja-JP" altLang="en-US">
                    <a:noFill/>
                  </a:rPr>
                  <a:t> </a:t>
                </a:r>
              </a:p>
            </p:txBody>
          </p:sp>
        </mc:Fallback>
      </mc:AlternateContent>
      <p:sp>
        <p:nvSpPr>
          <p:cNvPr id="23" name="楕円 22"/>
          <p:cNvSpPr/>
          <p:nvPr/>
        </p:nvSpPr>
        <p:spPr>
          <a:xfrm>
            <a:off x="8007246" y="4214734"/>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p:nvSpPr>
        <p:spPr>
          <a:xfrm>
            <a:off x="747759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766928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7" name="楕円 26"/>
          <p:cNvSpPr/>
          <p:nvPr/>
        </p:nvSpPr>
        <p:spPr>
          <a:xfrm>
            <a:off x="9041140" y="6406851"/>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9216077" y="6290117"/>
            <a:ext cx="2211881" cy="369332"/>
          </a:xfrm>
          <a:prstGeom prst="rect">
            <a:avLst/>
          </a:prstGeom>
          <a:noFill/>
        </p:spPr>
        <p:txBody>
          <a:bodyPr wrap="square" rtlCol="0">
            <a:spAutoFit/>
          </a:bodyPr>
          <a:lstStyle/>
          <a:p>
            <a:r>
              <a:rPr kumimoji="1" lang="en-US" altLang="ja-JP" dirty="0" smtClean="0"/>
              <a:t>: solution candidate</a:t>
            </a:r>
            <a:endParaRPr kumimoji="1" lang="ja-JP" altLang="en-US" dirty="0"/>
          </a:p>
        </p:txBody>
      </p:sp>
      <p:sp>
        <p:nvSpPr>
          <p:cNvPr id="29" name="テキスト ボックス 28"/>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(14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mc:AlternateContent xmlns:mc="http://schemas.openxmlformats.org/markup-compatibility/2006" xmlns:a14="http://schemas.microsoft.com/office/drawing/2010/main">
        <mc:Choice Requires="a14">
          <p:sp>
            <p:nvSpPr>
              <p:cNvPr id="34" name="テキスト ボックス 33"/>
              <p:cNvSpPr txBox="1"/>
              <p:nvPr/>
            </p:nvSpPr>
            <p:spPr>
              <a:xfrm>
                <a:off x="7729011" y="3353605"/>
                <a:ext cx="744097" cy="369332"/>
              </a:xfrm>
              <a:prstGeom prst="rect">
                <a:avLst/>
              </a:prstGeom>
              <a:noFill/>
            </p:spPr>
            <p:txBody>
              <a:bodyPr wrap="square" rtlCol="0">
                <a:spAutoFit/>
              </a:bodyPr>
              <a:lstStyle/>
              <a:p>
                <a:r>
                  <a:rPr kumimoji="1" lang="en-US" altLang="ja-JP" dirty="0" smtClean="0">
                    <a:solidFill>
                      <a:schemeClr val="accent6">
                        <a:lumMod val="75000"/>
                      </a:schemeClr>
                    </a:solidFill>
                  </a:rPr>
                  <a:t> </a:t>
                </a:r>
                <a14:m>
                  <m:oMath xmlns:m="http://schemas.openxmlformats.org/officeDocument/2006/math">
                    <m:r>
                      <a:rPr kumimoji="1" lang="en-US" altLang="ja-JP" b="0" i="0" smtClean="0">
                        <a:solidFill>
                          <a:schemeClr val="accent6">
                            <a:lumMod val="75000"/>
                          </a:schemeClr>
                        </a:solidFill>
                        <a:latin typeface="Cambria Math" panose="02040503050406030204" pitchFamily="18" charset="0"/>
                      </a:rPr>
                      <m:t>2</m:t>
                    </m:r>
                    <m:r>
                      <a:rPr kumimoji="1" lang="en-US" altLang="ja-JP" b="0" i="1" smtClean="0">
                        <a:solidFill>
                          <a:schemeClr val="accent6">
                            <a:lumMod val="75000"/>
                          </a:schemeClr>
                        </a:solidFill>
                        <a:latin typeface="Cambria Math" panose="02040503050406030204" pitchFamily="18" charset="0"/>
                      </a:rPr>
                      <m:t>𝜖</m:t>
                    </m:r>
                    <m:r>
                      <a:rPr kumimoji="1" lang="en-US" altLang="ja-JP" b="0" i="1" smtClean="0">
                        <a:solidFill>
                          <a:schemeClr val="accent6">
                            <a:lumMod val="75000"/>
                          </a:schemeClr>
                        </a:solidFill>
                        <a:latin typeface="Cambria Math" panose="02040503050406030204" pitchFamily="18" charset="0"/>
                      </a:rPr>
                      <m:t>𝐴</m:t>
                    </m:r>
                  </m:oMath>
                </a14:m>
                <a:endParaRPr kumimoji="1" lang="ja-JP" altLang="en-US" dirty="0">
                  <a:solidFill>
                    <a:schemeClr val="accent6">
                      <a:lumMod val="75000"/>
                    </a:schemeClr>
                  </a:solidFill>
                </a:endParaRPr>
              </a:p>
            </p:txBody>
          </p:sp>
        </mc:Choice>
        <mc:Fallback xmlns="">
          <p:sp>
            <p:nvSpPr>
              <p:cNvPr id="34" name="テキスト ボックス 33"/>
              <p:cNvSpPr txBox="1">
                <a:spLocks noRot="1" noChangeAspect="1" noMove="1" noResize="1" noEditPoints="1" noAdjustHandles="1" noChangeArrowheads="1" noChangeShapeType="1" noTextEdit="1"/>
              </p:cNvSpPr>
              <p:nvPr/>
            </p:nvSpPr>
            <p:spPr>
              <a:xfrm>
                <a:off x="7729011" y="3353605"/>
                <a:ext cx="744097" cy="369332"/>
              </a:xfrm>
              <a:prstGeom prst="rect">
                <a:avLst/>
              </a:prstGeom>
              <a:blipFill>
                <a:blip r:embed="rId12"/>
                <a:stretch>
                  <a:fillRect/>
                </a:stretch>
              </a:blipFill>
            </p:spPr>
            <p:txBody>
              <a:bodyPr/>
              <a:lstStyle/>
              <a:p>
                <a:r>
                  <a:rPr lang="ja-JP" altLang="en-US">
                    <a:noFill/>
                  </a:rPr>
                  <a:t> </a:t>
                </a:r>
              </a:p>
            </p:txBody>
          </p:sp>
        </mc:Fallback>
      </mc:AlternateContent>
      <p:cxnSp>
        <p:nvCxnSpPr>
          <p:cNvPr id="35" name="直線矢印コネクタ 34"/>
          <p:cNvCxnSpPr/>
          <p:nvPr/>
        </p:nvCxnSpPr>
        <p:spPr>
          <a:xfrm>
            <a:off x="7739647" y="3792634"/>
            <a:ext cx="733462" cy="0"/>
          </a:xfrm>
          <a:prstGeom prst="straightConnector1">
            <a:avLst/>
          </a:prstGeom>
          <a:ln w="2857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テキスト ボックス 36"/>
              <p:cNvSpPr txBox="1"/>
              <p:nvPr/>
            </p:nvSpPr>
            <p:spPr>
              <a:xfrm>
                <a:off x="8869508" y="3850419"/>
                <a:ext cx="671316" cy="369332"/>
              </a:xfrm>
              <a:prstGeom prst="rect">
                <a:avLst/>
              </a:prstGeom>
              <a:noFill/>
            </p:spPr>
            <p:txBody>
              <a:bodyPr wrap="square" rtlCol="0">
                <a:spAutoFit/>
              </a:bodyPr>
              <a:lstStyle/>
              <a:p>
                <a:r>
                  <a:rPr kumimoji="1" lang="en-US" altLang="ja-JP" dirty="0" smtClean="0">
                    <a:solidFill>
                      <a:schemeClr val="accent6">
                        <a:lumMod val="75000"/>
                      </a:schemeClr>
                    </a:solidFill>
                  </a:rPr>
                  <a:t> </a:t>
                </a:r>
                <a14:m>
                  <m:oMath xmlns:m="http://schemas.openxmlformats.org/officeDocument/2006/math">
                    <m:r>
                      <a:rPr kumimoji="1" lang="en-US" altLang="ja-JP" b="0" i="0" smtClean="0">
                        <a:solidFill>
                          <a:schemeClr val="accent6">
                            <a:lumMod val="75000"/>
                          </a:schemeClr>
                        </a:solidFill>
                        <a:latin typeface="Cambria Math" panose="02040503050406030204" pitchFamily="18" charset="0"/>
                      </a:rPr>
                      <m:t>2</m:t>
                    </m:r>
                    <m:r>
                      <a:rPr kumimoji="1" lang="en-US" altLang="ja-JP" b="0" i="1" smtClean="0">
                        <a:solidFill>
                          <a:schemeClr val="accent6">
                            <a:lumMod val="75000"/>
                          </a:schemeClr>
                        </a:solidFill>
                        <a:latin typeface="Cambria Math" panose="02040503050406030204" pitchFamily="18" charset="0"/>
                      </a:rPr>
                      <m:t>𝜖</m:t>
                    </m:r>
                    <m:r>
                      <a:rPr kumimoji="1" lang="en-US" altLang="ja-JP" b="0" i="1" smtClean="0">
                        <a:solidFill>
                          <a:schemeClr val="accent6">
                            <a:lumMod val="75000"/>
                          </a:schemeClr>
                        </a:solidFill>
                        <a:latin typeface="Cambria Math" panose="02040503050406030204" pitchFamily="18" charset="0"/>
                      </a:rPr>
                      <m:t>𝐴</m:t>
                    </m:r>
                  </m:oMath>
                </a14:m>
                <a:endParaRPr kumimoji="1" lang="ja-JP" altLang="en-US" dirty="0">
                  <a:solidFill>
                    <a:schemeClr val="accent6">
                      <a:lumMod val="75000"/>
                    </a:schemeClr>
                  </a:solidFill>
                </a:endParaRPr>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8869508" y="3850419"/>
                <a:ext cx="671316" cy="369332"/>
              </a:xfrm>
              <a:prstGeom prst="rect">
                <a:avLst/>
              </a:prstGeom>
              <a:blipFill>
                <a:blip r:embed="rId13"/>
                <a:stretch>
                  <a:fillRect/>
                </a:stretch>
              </a:blipFill>
            </p:spPr>
            <p:txBody>
              <a:bodyPr/>
              <a:lstStyle/>
              <a:p>
                <a:r>
                  <a:rPr lang="ja-JP" altLang="en-US">
                    <a:noFill/>
                  </a:rPr>
                  <a:t> </a:t>
                </a:r>
              </a:p>
            </p:txBody>
          </p:sp>
        </mc:Fallback>
      </mc:AlternateContent>
      <p:cxnSp>
        <p:nvCxnSpPr>
          <p:cNvPr id="38" name="直線矢印コネクタ 37"/>
          <p:cNvCxnSpPr/>
          <p:nvPr/>
        </p:nvCxnSpPr>
        <p:spPr>
          <a:xfrm>
            <a:off x="8836160" y="4247331"/>
            <a:ext cx="733462" cy="0"/>
          </a:xfrm>
          <a:prstGeom prst="straightConnector1">
            <a:avLst/>
          </a:prstGeom>
          <a:ln w="2857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テキスト ボックス 39"/>
              <p:cNvSpPr txBox="1"/>
              <p:nvPr/>
            </p:nvSpPr>
            <p:spPr>
              <a:xfrm>
                <a:off x="9016619" y="2966762"/>
                <a:ext cx="714661" cy="369332"/>
              </a:xfrm>
              <a:prstGeom prst="rect">
                <a:avLst/>
              </a:prstGeom>
              <a:noFill/>
            </p:spPr>
            <p:txBody>
              <a:bodyPr wrap="square" rtlCol="0">
                <a:spAutoFit/>
              </a:bodyPr>
              <a:lstStyle/>
              <a:p>
                <a:r>
                  <a:rPr kumimoji="1" lang="en-US" altLang="ja-JP" dirty="0" smtClean="0">
                    <a:solidFill>
                      <a:schemeClr val="accent6">
                        <a:lumMod val="75000"/>
                      </a:schemeClr>
                    </a:solidFill>
                  </a:rPr>
                  <a:t> </a:t>
                </a:r>
                <a14:m>
                  <m:oMath xmlns:m="http://schemas.openxmlformats.org/officeDocument/2006/math">
                    <m:r>
                      <a:rPr kumimoji="1" lang="en-US" altLang="ja-JP" b="0" i="0" smtClean="0">
                        <a:solidFill>
                          <a:schemeClr val="accent6">
                            <a:lumMod val="75000"/>
                          </a:schemeClr>
                        </a:solidFill>
                        <a:latin typeface="Cambria Math" panose="02040503050406030204" pitchFamily="18" charset="0"/>
                      </a:rPr>
                      <m:t>2</m:t>
                    </m:r>
                    <m:r>
                      <a:rPr kumimoji="1" lang="en-US" altLang="ja-JP" b="0" i="1" smtClean="0">
                        <a:solidFill>
                          <a:schemeClr val="accent6">
                            <a:lumMod val="75000"/>
                          </a:schemeClr>
                        </a:solidFill>
                        <a:latin typeface="Cambria Math" panose="02040503050406030204" pitchFamily="18" charset="0"/>
                      </a:rPr>
                      <m:t>𝜖</m:t>
                    </m:r>
                    <m:r>
                      <a:rPr kumimoji="1" lang="en-US" altLang="ja-JP" b="0" i="1" smtClean="0">
                        <a:solidFill>
                          <a:schemeClr val="accent6">
                            <a:lumMod val="75000"/>
                          </a:schemeClr>
                        </a:solidFill>
                        <a:latin typeface="Cambria Math" panose="02040503050406030204" pitchFamily="18" charset="0"/>
                      </a:rPr>
                      <m:t>𝐴</m:t>
                    </m:r>
                  </m:oMath>
                </a14:m>
                <a:endParaRPr kumimoji="1" lang="ja-JP" altLang="en-US" dirty="0">
                  <a:solidFill>
                    <a:schemeClr val="accent6">
                      <a:lumMod val="75000"/>
                    </a:schemeClr>
                  </a:solidFill>
                </a:endParaRPr>
              </a:p>
            </p:txBody>
          </p:sp>
        </mc:Choice>
        <mc:Fallback xmlns="">
          <p:sp>
            <p:nvSpPr>
              <p:cNvPr id="40" name="テキスト ボックス 39"/>
              <p:cNvSpPr txBox="1">
                <a:spLocks noRot="1" noChangeAspect="1" noMove="1" noResize="1" noEditPoints="1" noAdjustHandles="1" noChangeArrowheads="1" noChangeShapeType="1" noTextEdit="1"/>
              </p:cNvSpPr>
              <p:nvPr/>
            </p:nvSpPr>
            <p:spPr>
              <a:xfrm>
                <a:off x="9016619" y="2966762"/>
                <a:ext cx="714661" cy="369332"/>
              </a:xfrm>
              <a:prstGeom prst="rect">
                <a:avLst/>
              </a:prstGeom>
              <a:blipFill>
                <a:blip r:embed="rId14"/>
                <a:stretch>
                  <a:fillRect/>
                </a:stretch>
              </a:blipFill>
            </p:spPr>
            <p:txBody>
              <a:bodyPr/>
              <a:lstStyle/>
              <a:p>
                <a:r>
                  <a:rPr lang="ja-JP" altLang="en-US">
                    <a:noFill/>
                  </a:rPr>
                  <a:t> </a:t>
                </a:r>
              </a:p>
            </p:txBody>
          </p:sp>
        </mc:Fallback>
      </mc:AlternateContent>
      <p:cxnSp>
        <p:nvCxnSpPr>
          <p:cNvPr id="41" name="直線矢印コネクタ 40"/>
          <p:cNvCxnSpPr/>
          <p:nvPr/>
        </p:nvCxnSpPr>
        <p:spPr>
          <a:xfrm>
            <a:off x="8908322" y="3376453"/>
            <a:ext cx="733462" cy="0"/>
          </a:xfrm>
          <a:prstGeom prst="straightConnector1">
            <a:avLst/>
          </a:prstGeom>
          <a:ln w="2857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テキスト ボックス 42"/>
              <p:cNvSpPr txBox="1"/>
              <p:nvPr/>
            </p:nvSpPr>
            <p:spPr>
              <a:xfrm>
                <a:off x="9513262" y="2990498"/>
                <a:ext cx="730672" cy="369332"/>
              </a:xfrm>
              <a:prstGeom prst="rect">
                <a:avLst/>
              </a:prstGeom>
              <a:noFill/>
            </p:spPr>
            <p:txBody>
              <a:bodyPr wrap="square" rtlCol="0">
                <a:spAutoFit/>
              </a:bodyPr>
              <a:lstStyle/>
              <a:p>
                <a:r>
                  <a:rPr kumimoji="1" lang="en-US" altLang="ja-JP" dirty="0" smtClean="0">
                    <a:solidFill>
                      <a:schemeClr val="accent6">
                        <a:lumMod val="75000"/>
                      </a:schemeClr>
                    </a:solidFill>
                  </a:rPr>
                  <a:t> </a:t>
                </a:r>
                <a14:m>
                  <m:oMath xmlns:m="http://schemas.openxmlformats.org/officeDocument/2006/math">
                    <m:r>
                      <a:rPr kumimoji="1" lang="en-US" altLang="ja-JP" b="0" i="0" smtClean="0">
                        <a:solidFill>
                          <a:schemeClr val="accent6">
                            <a:lumMod val="75000"/>
                          </a:schemeClr>
                        </a:solidFill>
                        <a:latin typeface="Cambria Math" panose="02040503050406030204" pitchFamily="18" charset="0"/>
                      </a:rPr>
                      <m:t>2</m:t>
                    </m:r>
                    <m:r>
                      <a:rPr kumimoji="1" lang="en-US" altLang="ja-JP" b="0" i="1" smtClean="0">
                        <a:solidFill>
                          <a:schemeClr val="accent6">
                            <a:lumMod val="75000"/>
                          </a:schemeClr>
                        </a:solidFill>
                        <a:latin typeface="Cambria Math" panose="02040503050406030204" pitchFamily="18" charset="0"/>
                      </a:rPr>
                      <m:t>𝜖</m:t>
                    </m:r>
                    <m:r>
                      <a:rPr kumimoji="1" lang="en-US" altLang="ja-JP" b="0" i="1" smtClean="0">
                        <a:solidFill>
                          <a:schemeClr val="accent6">
                            <a:lumMod val="75000"/>
                          </a:schemeClr>
                        </a:solidFill>
                        <a:latin typeface="Cambria Math" panose="02040503050406030204" pitchFamily="18" charset="0"/>
                      </a:rPr>
                      <m:t>𝐴</m:t>
                    </m:r>
                  </m:oMath>
                </a14:m>
                <a:endParaRPr kumimoji="1" lang="ja-JP" altLang="en-US" dirty="0">
                  <a:solidFill>
                    <a:schemeClr val="accent6">
                      <a:lumMod val="75000"/>
                    </a:schemeClr>
                  </a:solidFill>
                </a:endParaRPr>
              </a:p>
            </p:txBody>
          </p:sp>
        </mc:Choice>
        <mc:Fallback xmlns="">
          <p:sp>
            <p:nvSpPr>
              <p:cNvPr id="43" name="テキスト ボックス 42"/>
              <p:cNvSpPr txBox="1">
                <a:spLocks noRot="1" noChangeAspect="1" noMove="1" noResize="1" noEditPoints="1" noAdjustHandles="1" noChangeArrowheads="1" noChangeShapeType="1" noTextEdit="1"/>
              </p:cNvSpPr>
              <p:nvPr/>
            </p:nvSpPr>
            <p:spPr>
              <a:xfrm>
                <a:off x="9513262" y="2990498"/>
                <a:ext cx="730672" cy="369332"/>
              </a:xfrm>
              <a:prstGeom prst="rect">
                <a:avLst/>
              </a:prstGeom>
              <a:blipFill>
                <a:blip r:embed="rId15"/>
                <a:stretch>
                  <a:fillRect/>
                </a:stretch>
              </a:blipFill>
            </p:spPr>
            <p:txBody>
              <a:bodyPr/>
              <a:lstStyle/>
              <a:p>
                <a:r>
                  <a:rPr lang="ja-JP" altLang="en-US">
                    <a:noFill/>
                  </a:rPr>
                  <a:t> </a:t>
                </a:r>
              </a:p>
            </p:txBody>
          </p:sp>
        </mc:Fallback>
      </mc:AlternateContent>
      <p:cxnSp>
        <p:nvCxnSpPr>
          <p:cNvPr id="44" name="直線矢印コネクタ 43"/>
          <p:cNvCxnSpPr/>
          <p:nvPr/>
        </p:nvCxnSpPr>
        <p:spPr>
          <a:xfrm>
            <a:off x="9404964" y="2995458"/>
            <a:ext cx="733462" cy="0"/>
          </a:xfrm>
          <a:prstGeom prst="straightConnector1">
            <a:avLst/>
          </a:prstGeom>
          <a:ln w="2857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楕円 44"/>
          <p:cNvSpPr/>
          <p:nvPr/>
        </p:nvSpPr>
        <p:spPr>
          <a:xfrm>
            <a:off x="8864182" y="4427095"/>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p:nvSpPr>
        <p:spPr>
          <a:xfrm>
            <a:off x="9196462" y="2870620"/>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p:cNvSpPr/>
          <p:nvPr/>
        </p:nvSpPr>
        <p:spPr>
          <a:xfrm>
            <a:off x="9753595" y="3427751"/>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p:cNvSpPr/>
          <p:nvPr/>
        </p:nvSpPr>
        <p:spPr>
          <a:xfrm>
            <a:off x="7974764" y="370257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9086533" y="413978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688636" y="289809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51491" y="326035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694188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8454" y="2404831"/>
            <a:ext cx="5334000" cy="4000500"/>
          </a:xfrm>
          <a:prstGeom prst="rect">
            <a:avLst/>
          </a:prstGeom>
        </p:spPr>
      </p:pic>
      <p:sp>
        <p:nvSpPr>
          <p:cNvPr id="4" name="コンテンツ プレースホルダー 3"/>
          <p:cNvSpPr>
            <a:spLocks noGrp="1"/>
          </p:cNvSpPr>
          <p:nvPr>
            <p:ph idx="10"/>
          </p:nvPr>
        </p:nvSpPr>
        <p:spPr/>
        <p:txBody>
          <a:bodyPr/>
          <a:lstStyle/>
          <a:p>
            <a:r>
              <a:rPr kumimoji="1" lang="en-US" altLang="ja-JP" u="sng" dirty="0" smtClean="0"/>
              <a:t>STEP5: </a:t>
            </a:r>
            <a:r>
              <a:rPr lang="en-US" altLang="ja-JP" u="sng" dirty="0" smtClean="0"/>
              <a:t>Evaluate and update</a:t>
            </a:r>
          </a:p>
          <a:p>
            <a:endParaRPr kumimoji="1" lang="en-US" altLang="ja-JP" u="sng" dirty="0"/>
          </a:p>
          <a:p>
            <a:endParaRPr lang="en-US" altLang="ja-JP" u="sng" dirty="0" smtClean="0"/>
          </a:p>
          <a:p>
            <a:endParaRPr kumimoji="1" lang="en-US" altLang="ja-JP" u="sng" dirty="0"/>
          </a:p>
          <a:p>
            <a:endParaRPr lang="en-US" altLang="ja-JP" u="sng" dirty="0" smtClean="0"/>
          </a:p>
          <a:p>
            <a:endParaRPr kumimoji="1" lang="en-US" altLang="ja-JP" u="sng" dirty="0"/>
          </a:p>
          <a:p>
            <a:endParaRPr lang="en-US" altLang="ja-JP" u="sng" dirty="0" smtClean="0"/>
          </a:p>
          <a:p>
            <a:endParaRPr lang="en-US" altLang="ja-JP" u="sng" dirty="0" smtClean="0"/>
          </a:p>
          <a:p>
            <a:r>
              <a:rPr lang="en-US" altLang="ja-JP" u="sng" dirty="0" smtClean="0"/>
              <a:t>STEP6: Return to STEP2 (until final iteration)</a:t>
            </a:r>
            <a:endParaRPr kumimoji="1" lang="en-US" altLang="ja-JP" u="sng" dirty="0"/>
          </a:p>
        </p:txBody>
      </p:sp>
      <p:sp>
        <p:nvSpPr>
          <p:cNvPr id="2" name="タイトル 1"/>
          <p:cNvSpPr>
            <a:spLocks noGrp="1"/>
          </p:cNvSpPr>
          <p:nvPr>
            <p:ph type="title"/>
          </p:nvPr>
        </p:nvSpPr>
        <p:spPr/>
        <p:txBody>
          <a:bodyPr/>
          <a:lstStyle/>
          <a:p>
            <a:r>
              <a:rPr lang="en-US" altLang="ja-JP" sz="3600" dirty="0"/>
              <a:t>Novelty Search-based Bat Algorithm (NSBA)</a:t>
            </a:r>
            <a:endParaRPr kumimoji="1" lang="ja-JP" altLang="en-US" sz="3600" dirty="0"/>
          </a:p>
        </p:txBody>
      </p:sp>
      <p:sp>
        <p:nvSpPr>
          <p:cNvPr id="3" name="コンテンツ プレースホルダー 2"/>
          <p:cNvSpPr>
            <a:spLocks noGrp="1"/>
          </p:cNvSpPr>
          <p:nvPr>
            <p:ph idx="1"/>
          </p:nvPr>
        </p:nvSpPr>
        <p:spPr/>
        <p:txBody>
          <a:bodyPr/>
          <a:lstStyle/>
          <a:p>
            <a:r>
              <a:rPr lang="en-US" altLang="ja-JP" b="1" dirty="0"/>
              <a:t>NSBA description</a:t>
            </a:r>
            <a:endParaRPr lang="ja-JP" altLang="en-US" b="1" dirty="0"/>
          </a:p>
        </p:txBody>
      </p:sp>
      <p:sp>
        <p:nvSpPr>
          <p:cNvPr id="6" name="楕円 5"/>
          <p:cNvSpPr/>
          <p:nvPr/>
        </p:nvSpPr>
        <p:spPr>
          <a:xfrm>
            <a:off x="7989754" y="3702570"/>
            <a:ext cx="180000" cy="180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9101523" y="4139780"/>
            <a:ext cx="180000" cy="180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703626" y="2898095"/>
            <a:ext cx="180000" cy="180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66481" y="3260355"/>
            <a:ext cx="180000" cy="180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p:cNvSpPr txBox="1"/>
              <p:nvPr/>
            </p:nvSpPr>
            <p:spPr>
              <a:xfrm>
                <a:off x="1139252" y="2653259"/>
                <a:ext cx="4781863" cy="2286395"/>
              </a:xfrm>
              <a:prstGeom prst="rect">
                <a:avLst/>
              </a:prstGeom>
              <a:noFill/>
            </p:spPr>
            <p:txBody>
              <a:bodyPr wrap="square" rtlCol="0">
                <a:spAutoFit/>
              </a:bodyPr>
              <a:lstStyle/>
              <a:p>
                <a:pPr/>
                <a:r>
                  <a:rPr kumimoji="1" lang="en-US" altLang="ja-JP" sz="2000" dirty="0" smtClean="0">
                    <a:latin typeface="Cambria Math" panose="02040503050406030204" pitchFamily="18" charset="0"/>
                    <a:ea typeface="Cambria Math" panose="02040503050406030204" pitchFamily="18" charset="0"/>
                  </a:rPr>
                  <a:t>If</a:t>
                </a:r>
                <a:r>
                  <a:rPr kumimoji="1" lang="en-US" altLang="ja-JP" sz="2000" dirty="0" smtClean="0"/>
                  <a:t> </a:t>
                </a:r>
                <a14:m>
                  <m:oMath xmlns:m="http://schemas.openxmlformats.org/officeDocument/2006/math">
                    <m:r>
                      <m:rPr>
                        <m:sty m:val="p"/>
                      </m:rPr>
                      <a:rPr kumimoji="1" lang="en-US" altLang="ja-JP" sz="2000" b="0" i="0" smtClean="0">
                        <a:latin typeface="Cambria Math" panose="02040503050406030204" pitchFamily="18" charset="0"/>
                      </a:rPr>
                      <m:t>rand</m:t>
                    </m:r>
                    <m:r>
                      <a:rPr kumimoji="1" lang="en-US" altLang="ja-JP" sz="2000" b="0" i="0" smtClean="0">
                        <a:latin typeface="Cambria Math" panose="02040503050406030204" pitchFamily="18" charset="0"/>
                      </a:rPr>
                      <m:t>&lt;</m:t>
                    </m:r>
                    <m:sSub>
                      <m:sSubPr>
                        <m:ctrlPr>
                          <a:rPr kumimoji="1" lang="en-US" altLang="ja-JP" sz="2000" b="0" i="1" smtClean="0">
                            <a:latin typeface="Cambria Math" panose="02040503050406030204" pitchFamily="18" charset="0"/>
                          </a:rPr>
                        </m:ctrlPr>
                      </m:sSubPr>
                      <m:e>
                        <m:r>
                          <m:rPr>
                            <m:sty m:val="p"/>
                          </m:rPr>
                          <a:rPr kumimoji="1" lang="en-US" altLang="ja-JP" sz="2000" b="0" i="0" smtClean="0">
                            <a:latin typeface="Cambria Math" panose="02040503050406030204" pitchFamily="18" charset="0"/>
                          </a:rPr>
                          <m:t>A</m:t>
                        </m:r>
                      </m:e>
                      <m:sub>
                        <m:r>
                          <m:rPr>
                            <m:sty m:val="p"/>
                          </m:rPr>
                          <a:rPr kumimoji="1" lang="en-US" altLang="ja-JP" sz="2000" b="0" i="0" smtClean="0">
                            <a:latin typeface="Cambria Math" panose="02040503050406030204" pitchFamily="18" charset="0"/>
                          </a:rPr>
                          <m:t>i</m:t>
                        </m:r>
                      </m:sub>
                    </m:sSub>
                    <m:r>
                      <a:rPr kumimoji="1" lang="en-US" altLang="ja-JP" sz="2000" b="0" i="0" smtClean="0">
                        <a:latin typeface="Cambria Math" panose="02040503050406030204" pitchFamily="18" charset="0"/>
                      </a:rPr>
                      <m:t> &amp; </m:t>
                    </m:r>
                  </m:oMath>
                </a14:m>
                <a:r>
                  <a:rPr kumimoji="1" lang="en-US" altLang="ja-JP" sz="2000" b="0" i="0" dirty="0" smtClean="0">
                    <a:latin typeface="Cambria Math" panose="02040503050406030204" pitchFamily="18" charset="0"/>
                  </a:rPr>
                  <a:t/>
                </a:r>
                <a:br>
                  <a:rPr kumimoji="1" lang="en-US" altLang="ja-JP" sz="2000" b="0" i="0" dirty="0" smtClean="0">
                    <a:latin typeface="Cambria Math" panose="02040503050406030204" pitchFamily="18" charset="0"/>
                  </a:rPr>
                </a:br>
                <a14:m>
                  <m:oMathPara xmlns:m="http://schemas.openxmlformats.org/officeDocument/2006/math">
                    <m:oMathParaPr>
                      <m:jc m:val="left"/>
                    </m:oMathParaPr>
                    <m:oMath xmlns:m="http://schemas.openxmlformats.org/officeDocument/2006/math">
                      <m:r>
                        <m:rPr>
                          <m:sty m:val="p"/>
                        </m:rPr>
                        <a:rPr kumimoji="1" lang="en-US" altLang="ja-JP" sz="2000">
                          <a:latin typeface="Cambria Math" panose="02040503050406030204" pitchFamily="18" charset="0"/>
                        </a:rPr>
                        <m:t>m</m:t>
                      </m:r>
                      <m:r>
                        <m:rPr>
                          <m:sty m:val="p"/>
                        </m:rPr>
                        <a:rPr kumimoji="1" lang="en-US" altLang="ja-JP" sz="2000" b="0" i="0" smtClean="0">
                          <a:latin typeface="Cambria Math" panose="02040503050406030204" pitchFamily="18" charset="0"/>
                        </a:rPr>
                        <m:t>in</m:t>
                      </m:r>
                      <m:r>
                        <a:rPr kumimoji="1" lang="en-US" altLang="ja-JP" sz="2000" b="0" i="0" smtClean="0">
                          <a:latin typeface="Cambria Math" panose="02040503050406030204" pitchFamily="18" charset="0"/>
                        </a:rPr>
                        <m:t>(</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𝑡</m:t>
                              </m:r>
                            </m:sup>
                          </m:sSubSup>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𝑙𝑜𝑐</m:t>
                              </m:r>
                            </m:sub>
                          </m:sSub>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𝑟𝑛𝑑</m:t>
                              </m:r>
                            </m:sub>
                          </m:sSub>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&lt;</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𝑡</m:t>
                              </m:r>
                            </m:sup>
                          </m:sSubSup>
                        </m:e>
                      </m:d>
                    </m:oMath>
                  </m:oMathPara>
                </a14:m>
                <a:endParaRPr kumimoji="1" lang="en-US" altLang="ja-JP" sz="2000" dirty="0" smtClean="0"/>
              </a:p>
              <a:p>
                <a:r>
                  <a:rPr kumimoji="1" lang="en-US" altLang="ja-JP" sz="2000" dirty="0"/>
                  <a:t>	</a:t>
                </a:r>
                <a:r>
                  <a:rPr kumimoji="1" lang="en-US" altLang="ja-JP" sz="2000" dirty="0" smtClean="0">
                    <a:latin typeface="Cambria Math" panose="02040503050406030204" pitchFamily="18" charset="0"/>
                    <a:ea typeface="Cambria Math" panose="02040503050406030204" pitchFamily="18" charset="0"/>
                  </a:rPr>
                  <a:t>update new solution</a:t>
                </a:r>
              </a:p>
              <a:p>
                <a:r>
                  <a:rPr kumimoji="1" lang="en-US" altLang="ja-JP" sz="2000" dirty="0"/>
                  <a:t>	</a:t>
                </a:r>
                <a:endParaRPr kumimoji="1" lang="en-US" altLang="ja-JP" sz="2000" dirty="0" smtClean="0"/>
              </a:p>
              <a:p>
                <a:endParaRPr kumimoji="1" lang="en-US" altLang="ja-JP" sz="2000" dirty="0"/>
              </a:p>
              <a:p>
                <a:endParaRPr kumimoji="1" lang="en-US" altLang="ja-JP" sz="2000" dirty="0" smtClean="0"/>
              </a:p>
              <a:p>
                <a:r>
                  <a:rPr kumimoji="1" lang="en-US" altLang="ja-JP" sz="2000" dirty="0" err="1" smtClean="0">
                    <a:latin typeface="Cambria Math" panose="02040503050406030204" pitchFamily="18" charset="0"/>
                    <a:ea typeface="Cambria Math" panose="02040503050406030204" pitchFamily="18" charset="0"/>
                  </a:rPr>
                  <a:t>Endif</a:t>
                </a:r>
                <a:endParaRPr kumimoji="1" lang="en-US" altLang="ja-JP" sz="2000" dirty="0" smtClean="0">
                  <a:latin typeface="Cambria Math" panose="02040503050406030204" pitchFamily="18" charset="0"/>
                  <a:ea typeface="Cambria Math" panose="02040503050406030204" pitchFamily="18" charset="0"/>
                </a:endParaRPr>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1139252" y="2653259"/>
                <a:ext cx="4781863" cy="2286395"/>
              </a:xfrm>
              <a:prstGeom prst="rect">
                <a:avLst/>
              </a:prstGeom>
              <a:blipFill>
                <a:blip r:embed="rId6"/>
                <a:stretch>
                  <a:fillRect l="-1403" t="-1333" b="-3733"/>
                </a:stretch>
              </a:blipFill>
            </p:spPr>
            <p:txBody>
              <a:bodyPr/>
              <a:lstStyle/>
              <a:p>
                <a:r>
                  <a:rPr lang="ja-JP" altLang="en-US">
                    <a:noFill/>
                  </a:rPr>
                  <a:t> </a:t>
                </a:r>
              </a:p>
            </p:txBody>
          </p:sp>
        </mc:Fallback>
      </mc:AlternateContent>
      <p:pic>
        <p:nvPicPr>
          <p:cNvPr id="14" name="図 13"/>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2154293" y="4208821"/>
            <a:ext cx="2575237" cy="297143"/>
          </a:xfrm>
          <a:prstGeom prst="rect">
            <a:avLst/>
          </a:prstGeom>
        </p:spPr>
      </p:pic>
      <p:pic>
        <p:nvPicPr>
          <p:cNvPr id="15" name="図 14"/>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2154293" y="3780803"/>
            <a:ext cx="1284571" cy="297143"/>
          </a:xfrm>
          <a:prstGeom prst="rect">
            <a:avLst/>
          </a:prstGeom>
        </p:spPr>
      </p:pic>
      <mc:AlternateContent xmlns:mc="http://schemas.openxmlformats.org/markup-compatibility/2006" xmlns:a14="http://schemas.microsoft.com/office/drawing/2010/main">
        <mc:Choice Requires="a14">
          <p:sp>
            <p:nvSpPr>
              <p:cNvPr id="17" name="テキスト ボックス 16"/>
              <p:cNvSpPr txBox="1"/>
              <p:nvPr/>
            </p:nvSpPr>
            <p:spPr>
              <a:xfrm>
                <a:off x="9258295" y="4202436"/>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9258295" y="4202436"/>
                <a:ext cx="323935" cy="307777"/>
              </a:xfrm>
              <a:prstGeom prst="rect">
                <a:avLst/>
              </a:prstGeom>
              <a:blipFill>
                <a:blip r:embed="rId9"/>
                <a:stretch>
                  <a:fillRect l="-9434" r="-5660"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p:cNvSpPr txBox="1"/>
              <p:nvPr/>
            </p:nvSpPr>
            <p:spPr>
              <a:xfrm>
                <a:off x="9314446" y="3336853"/>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9314446" y="3336853"/>
                <a:ext cx="323935" cy="307777"/>
              </a:xfrm>
              <a:prstGeom prst="rect">
                <a:avLst/>
              </a:prstGeom>
              <a:blipFill>
                <a:blip r:embed="rId10"/>
                <a:stretch>
                  <a:fillRect l="-9434" r="-5660"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9883626" y="2708607"/>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9883626" y="2708607"/>
                <a:ext cx="323935" cy="307777"/>
              </a:xfrm>
              <a:prstGeom prst="rect">
                <a:avLst/>
              </a:prstGeom>
              <a:blipFill>
                <a:blip r:embed="rId11"/>
                <a:stretch>
                  <a:fillRect l="-7547" r="-566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p:cNvSpPr txBox="1"/>
              <p:nvPr/>
            </p:nvSpPr>
            <p:spPr>
              <a:xfrm>
                <a:off x="7589228" y="4417877"/>
                <a:ext cx="563488" cy="3254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𝑡</m:t>
                          </m:r>
                          <m:r>
                            <a:rPr kumimoji="1" lang="en-US" altLang="ja-JP" sz="2000" b="0" i="1" smtClean="0">
                              <a:latin typeface="Cambria Math" panose="02040503050406030204" pitchFamily="18" charset="0"/>
                            </a:rPr>
                            <m:t>+1</m:t>
                          </m:r>
                        </m:sup>
                      </m:sSubSup>
                    </m:oMath>
                  </m:oMathPara>
                </a14:m>
                <a:endParaRPr kumimoji="1" lang="en-US" altLang="ja-JP" sz="2000" b="0" dirty="0" smtClean="0"/>
              </a:p>
            </p:txBody>
          </p:sp>
        </mc:Choice>
        <mc:Fallback xmlns="">
          <p:sp>
            <p:nvSpPr>
              <p:cNvPr id="22" name="テキスト ボックス 21"/>
              <p:cNvSpPr txBox="1">
                <a:spLocks noRot="1" noChangeAspect="1" noMove="1" noResize="1" noEditPoints="1" noAdjustHandles="1" noChangeArrowheads="1" noChangeShapeType="1" noTextEdit="1"/>
              </p:cNvSpPr>
              <p:nvPr/>
            </p:nvSpPr>
            <p:spPr>
              <a:xfrm>
                <a:off x="7589228" y="4417877"/>
                <a:ext cx="563488" cy="325474"/>
              </a:xfrm>
              <a:prstGeom prst="rect">
                <a:avLst/>
              </a:prstGeom>
              <a:blipFill>
                <a:blip r:embed="rId12"/>
                <a:stretch>
                  <a:fillRect l="-5435" r="-3261" b="-20755"/>
                </a:stretch>
              </a:blipFill>
            </p:spPr>
            <p:txBody>
              <a:bodyPr/>
              <a:lstStyle/>
              <a:p>
                <a:r>
                  <a:rPr lang="ja-JP" altLang="en-US">
                    <a:noFill/>
                  </a:rPr>
                  <a:t> </a:t>
                </a:r>
              </a:p>
            </p:txBody>
          </p:sp>
        </mc:Fallback>
      </mc:AlternateContent>
      <p:sp>
        <p:nvSpPr>
          <p:cNvPr id="23" name="楕円 22"/>
          <p:cNvSpPr/>
          <p:nvPr/>
        </p:nvSpPr>
        <p:spPr>
          <a:xfrm>
            <a:off x="749258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768427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5" name="楕円 24"/>
          <p:cNvSpPr/>
          <p:nvPr/>
        </p:nvSpPr>
        <p:spPr>
          <a:xfrm>
            <a:off x="9056130" y="6406851"/>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9231067" y="6290117"/>
            <a:ext cx="2211881" cy="369332"/>
          </a:xfrm>
          <a:prstGeom prst="rect">
            <a:avLst/>
          </a:prstGeom>
          <a:noFill/>
        </p:spPr>
        <p:txBody>
          <a:bodyPr wrap="square" rtlCol="0">
            <a:spAutoFit/>
          </a:bodyPr>
          <a:lstStyle/>
          <a:p>
            <a:r>
              <a:rPr kumimoji="1" lang="en-US" altLang="ja-JP" dirty="0" smtClean="0"/>
              <a:t>: new solution</a:t>
            </a:r>
            <a:endParaRPr kumimoji="1" lang="ja-JP" altLang="en-US" dirty="0"/>
          </a:p>
        </p:txBody>
      </p:sp>
      <p:sp>
        <p:nvSpPr>
          <p:cNvPr id="27" name="テキスト ボックス 26"/>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(15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
        <p:nvSpPr>
          <p:cNvPr id="30" name="楕円 29"/>
          <p:cNvSpPr/>
          <p:nvPr/>
        </p:nvSpPr>
        <p:spPr>
          <a:xfrm>
            <a:off x="8007246" y="4214734"/>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p:cNvSpPr/>
          <p:nvPr/>
        </p:nvSpPr>
        <p:spPr>
          <a:xfrm>
            <a:off x="8864182" y="4427095"/>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p:nvSpPr>
        <p:spPr>
          <a:xfrm>
            <a:off x="9826051" y="3844982"/>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p:nvSpPr>
        <p:spPr>
          <a:xfrm>
            <a:off x="10125853" y="3230386"/>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401183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06484" y="2514780"/>
            <a:ext cx="3169207" cy="2376000"/>
          </a:xfrm>
          <a:prstGeom prst="rect">
            <a:avLst/>
          </a:prstGeom>
        </p:spPr>
      </p:pic>
      <p:sp>
        <p:nvSpPr>
          <p:cNvPr id="2" name="タイトル 1"/>
          <p:cNvSpPr>
            <a:spLocks noGrp="1"/>
          </p:cNvSpPr>
          <p:nvPr>
            <p:ph type="title"/>
          </p:nvPr>
        </p:nvSpPr>
        <p:spPr/>
        <p:txBody>
          <a:bodyPr/>
          <a:lstStyle/>
          <a:p>
            <a:r>
              <a:rPr kumimoji="1" lang="en-US" altLang="ja-JP" dirty="0" smtClean="0"/>
              <a:t>Test-bed problems</a:t>
            </a:r>
            <a:endParaRPr kumimoji="1" lang="ja-JP" altLang="en-US" dirty="0"/>
          </a:p>
        </p:txBody>
      </p:sp>
      <p:sp>
        <p:nvSpPr>
          <p:cNvPr id="3" name="コンテンツ プレースホルダー 2"/>
          <p:cNvSpPr>
            <a:spLocks noGrp="1"/>
          </p:cNvSpPr>
          <p:nvPr>
            <p:ph idx="1"/>
          </p:nvPr>
        </p:nvSpPr>
        <p:spPr/>
        <p:txBody>
          <a:bodyPr/>
          <a:lstStyle/>
          <a:p>
            <a:r>
              <a:rPr lang="en-US" altLang="ja-JP" b="1" dirty="0"/>
              <a:t>Benchmark test </a:t>
            </a:r>
            <a:r>
              <a:rPr lang="en-US" altLang="ja-JP" b="1" dirty="0" smtClean="0"/>
              <a:t>functions for minimization</a:t>
            </a:r>
            <a:endParaRPr lang="ja-JP" altLang="en-US" b="1" dirty="0"/>
          </a:p>
        </p:txBody>
      </p:sp>
      <p:pic>
        <p:nvPicPr>
          <p:cNvPr id="5" name="図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786" y="2543208"/>
            <a:ext cx="3168000" cy="2376000"/>
          </a:xfrm>
          <a:prstGeom prst="rect">
            <a:avLst/>
          </a:prstGeom>
        </p:spPr>
      </p:pic>
      <p:pic>
        <p:nvPicPr>
          <p:cNvPr id="6" name="図 5"/>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528212" y="5156623"/>
            <a:ext cx="4060953" cy="737524"/>
          </a:xfrm>
          <a:prstGeom prst="rect">
            <a:avLst/>
          </a:prstGeom>
        </p:spPr>
      </p:pic>
      <mc:AlternateContent xmlns:mc="http://schemas.openxmlformats.org/markup-compatibility/2006" xmlns:a14="http://schemas.microsoft.com/office/drawing/2010/main">
        <mc:Choice Requires="a14">
          <p:graphicFrame>
            <p:nvGraphicFramePr>
              <p:cNvPr id="7" name="表 6"/>
              <p:cNvGraphicFramePr>
                <a:graphicFrameLocks noGrp="1"/>
              </p:cNvGraphicFramePr>
              <p:nvPr>
                <p:extLst>
                  <p:ext uri="{D42A27DB-BD31-4B8C-83A1-F6EECF244321}">
                    <p14:modId xmlns:p14="http://schemas.microsoft.com/office/powerpoint/2010/main" val="2355887995"/>
                  </p:ext>
                </p:extLst>
              </p:nvPr>
            </p:nvGraphicFramePr>
            <p:xfrm>
              <a:off x="5110917" y="5156623"/>
              <a:ext cx="6720609" cy="1493520"/>
            </p:xfrm>
            <a:graphic>
              <a:graphicData uri="http://schemas.openxmlformats.org/drawingml/2006/table">
                <a:tbl>
                  <a:tblPr firstRow="1" bandRow="1">
                    <a:tableStyleId>{5C22544A-7EE6-4342-B048-85BDC9FD1C3A}</a:tableStyleId>
                  </a:tblPr>
                  <a:tblGrid>
                    <a:gridCol w="1295718">
                      <a:extLst>
                        <a:ext uri="{9D8B030D-6E8A-4147-A177-3AD203B41FA5}">
                          <a16:colId xmlns:a16="http://schemas.microsoft.com/office/drawing/2014/main" val="1920735475"/>
                        </a:ext>
                      </a:extLst>
                    </a:gridCol>
                    <a:gridCol w="2023364">
                      <a:extLst>
                        <a:ext uri="{9D8B030D-6E8A-4147-A177-3AD203B41FA5}">
                          <a16:colId xmlns:a16="http://schemas.microsoft.com/office/drawing/2014/main" val="1190874829"/>
                        </a:ext>
                      </a:extLst>
                    </a:gridCol>
                    <a:gridCol w="1272923">
                      <a:extLst>
                        <a:ext uri="{9D8B030D-6E8A-4147-A177-3AD203B41FA5}">
                          <a16:colId xmlns:a16="http://schemas.microsoft.com/office/drawing/2014/main" val="3614227098"/>
                        </a:ext>
                      </a:extLst>
                    </a:gridCol>
                    <a:gridCol w="2128604">
                      <a:extLst>
                        <a:ext uri="{9D8B030D-6E8A-4147-A177-3AD203B41FA5}">
                          <a16:colId xmlns:a16="http://schemas.microsoft.com/office/drawing/2014/main" val="2902250892"/>
                        </a:ext>
                      </a:extLst>
                    </a:gridCol>
                  </a:tblGrid>
                  <a:tr h="370840">
                    <a:tc>
                      <a:txBody>
                        <a:bodyPr/>
                        <a:lstStyle/>
                        <a:p>
                          <a:r>
                            <a:rPr kumimoji="1" lang="en-US" altLang="ja-JP" sz="2000" dirty="0" smtClean="0">
                              <a:solidFill>
                                <a:schemeClr val="bg1"/>
                              </a:solidFill>
                            </a:rPr>
                            <a:t>Function</a:t>
                          </a:r>
                          <a:endParaRPr kumimoji="1" lang="ja-JP" altLang="en-US" sz="2000" dirty="0">
                            <a:solidFill>
                              <a:schemeClr val="bg1"/>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rgbClr val="5193F4"/>
                        </a:solidFill>
                      </a:tcPr>
                    </a:tc>
                    <a:tc>
                      <a:txBody>
                        <a:bodyPr/>
                        <a:lstStyle/>
                        <a:p>
                          <a:r>
                            <a:rPr kumimoji="1" lang="en-US" altLang="ja-JP" sz="2000" dirty="0" smtClean="0">
                              <a:solidFill>
                                <a:schemeClr val="bg1"/>
                              </a:solidFill>
                            </a:rPr>
                            <a:t>Search domain</a:t>
                          </a:r>
                          <a:endParaRPr kumimoji="1" lang="ja-JP" altLang="en-US" sz="2000" dirty="0">
                            <a:solidFill>
                              <a:schemeClr val="bg1"/>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rgbClr val="5193F4"/>
                        </a:solidFill>
                      </a:tcPr>
                    </a:tc>
                    <a:tc>
                      <a:txBody>
                        <a:bodyPr/>
                        <a:lstStyle/>
                        <a:p>
                          <a:pPr/>
                          <a14:m>
                            <m:oMathPara xmlns:m="http://schemas.openxmlformats.org/officeDocument/2006/math">
                              <m:oMathParaPr>
                                <m:jc m:val="centerGroup"/>
                              </m:oMathParaPr>
                              <m:oMath xmlns:m="http://schemas.openxmlformats.org/officeDocument/2006/math">
                                <m:r>
                                  <a:rPr lang="en-US" altLang="ja-JP" sz="2000" b="0" i="1" smtClean="0">
                                    <a:solidFill>
                                      <a:schemeClr val="bg1"/>
                                    </a:solidFill>
                                    <a:latin typeface="Cambria Math" panose="02040503050406030204" pitchFamily="18" charset="0"/>
                                  </a:rPr>
                                  <m:t>𝐹</m:t>
                                </m:r>
                                <m:d>
                                  <m:dPr>
                                    <m:ctrlPr>
                                      <a:rPr lang="en-US" altLang="ja-JP" sz="2000" i="1" smtClean="0">
                                        <a:solidFill>
                                          <a:schemeClr val="bg1"/>
                                        </a:solidFill>
                                        <a:latin typeface="Cambria Math" panose="02040503050406030204" pitchFamily="18" charset="0"/>
                                      </a:rPr>
                                    </m:ctrlPr>
                                  </m:dPr>
                                  <m:e>
                                    <m:sSub>
                                      <m:sSubPr>
                                        <m:ctrlPr>
                                          <a:rPr lang="en-US" altLang="ja-JP" sz="2000" i="1" smtClean="0">
                                            <a:solidFill>
                                              <a:schemeClr val="bg1"/>
                                            </a:solidFill>
                                            <a:latin typeface="Cambria Math" panose="02040503050406030204" pitchFamily="18" charset="0"/>
                                          </a:rPr>
                                        </m:ctrlPr>
                                      </m:sSubPr>
                                      <m:e>
                                        <m:r>
                                          <a:rPr lang="en-US" altLang="ja-JP" sz="2000" b="0" i="1" smtClean="0">
                                            <a:solidFill>
                                              <a:schemeClr val="bg1"/>
                                            </a:solidFill>
                                            <a:latin typeface="Cambria Math" panose="02040503050406030204" pitchFamily="18" charset="0"/>
                                          </a:rPr>
                                          <m:t>𝑥</m:t>
                                        </m:r>
                                      </m:e>
                                      <m:sub>
                                        <m:r>
                                          <a:rPr lang="en-US" altLang="ja-JP" sz="2000" b="0" i="1" smtClean="0">
                                            <a:solidFill>
                                              <a:schemeClr val="bg1"/>
                                            </a:solidFill>
                                            <a:latin typeface="Cambria Math" panose="02040503050406030204" pitchFamily="18" charset="0"/>
                                          </a:rPr>
                                          <m:t>∗</m:t>
                                        </m:r>
                                      </m:sub>
                                    </m:sSub>
                                  </m:e>
                                </m:d>
                              </m:oMath>
                            </m:oMathPara>
                          </a14:m>
                          <a:endParaRPr kumimoji="1" lang="ja-JP" altLang="en-US" sz="2000" dirty="0">
                            <a:solidFill>
                              <a:schemeClr val="bg1"/>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rgbClr val="5193F4"/>
                        </a:solidFill>
                      </a:tcPr>
                    </a:tc>
                    <a:tc>
                      <a:txBody>
                        <a:bodyPr/>
                        <a:lstStyle/>
                        <a:p>
                          <a:r>
                            <a:rPr kumimoji="1" lang="en-US" altLang="ja-JP" sz="2000" dirty="0" err="1" smtClean="0">
                              <a:solidFill>
                                <a:schemeClr val="bg1"/>
                              </a:solidFill>
                            </a:rPr>
                            <a:t>Num</a:t>
                          </a:r>
                          <a:r>
                            <a:rPr kumimoji="1" lang="en-US" altLang="ja-JP" sz="2000" dirty="0" smtClean="0">
                              <a:solidFill>
                                <a:schemeClr val="bg1"/>
                              </a:solidFill>
                            </a:rPr>
                            <a:t> of optima (global / local)</a:t>
                          </a:r>
                          <a:endParaRPr kumimoji="1" lang="ja-JP" altLang="en-US" sz="2000" dirty="0">
                            <a:solidFill>
                              <a:schemeClr val="bg1"/>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rgbClr val="5193F4"/>
                        </a:solidFill>
                      </a:tcPr>
                    </a:tc>
                    <a:extLst>
                      <a:ext uri="{0D108BD9-81ED-4DB2-BD59-A6C34878D82A}">
                        <a16:rowId xmlns:a16="http://schemas.microsoft.com/office/drawing/2014/main" val="700056718"/>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𝐹</m:t>
                                    </m:r>
                                  </m:e>
                                  <m:sub>
                                    <m:r>
                                      <a:rPr kumimoji="1" lang="en-US" altLang="ja-JP" sz="2000" b="0" i="1" smtClean="0">
                                        <a:latin typeface="Cambria Math" panose="02040503050406030204" pitchFamily="18" charset="0"/>
                                      </a:rPr>
                                      <m:t>1</m:t>
                                    </m:r>
                                  </m:sub>
                                </m:sSub>
                              </m:oMath>
                            </m:oMathPara>
                          </a14:m>
                          <a:endParaRPr kumimoji="1" lang="ja-JP" altLang="en-US" sz="2000" dirty="0"/>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−10</m:t>
                                </m:r>
                                <m:r>
                                  <a:rPr kumimoji="1" lang="en-US" altLang="ja-JP" sz="2000" b="0" i="1" smtClean="0">
                                    <a:latin typeface="Cambria Math" panose="02040503050406030204" pitchFamily="18" charset="0"/>
                                    <a:ea typeface="Cambria Math" panose="02040503050406030204" pitchFamily="18" charset="0"/>
                                  </a:rPr>
                                  <m: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𝑥</m:t>
                                    </m:r>
                                  </m:e>
                                  <m:sub>
                                    <m:r>
                                      <a:rPr kumimoji="1" lang="en-US" altLang="ja-JP" sz="2000" b="0" i="1" smtClean="0">
                                        <a:latin typeface="Cambria Math" panose="02040503050406030204" pitchFamily="18" charset="0"/>
                                        <a:ea typeface="Cambria Math" panose="02040503050406030204" pitchFamily="18" charset="0"/>
                                      </a:rPr>
                                      <m:t>𝑖</m:t>
                                    </m:r>
                                  </m:sub>
                                </m:sSub>
                                <m:r>
                                  <a:rPr kumimoji="1" lang="en-US" altLang="ja-JP" sz="2000" b="0" i="1" smtClean="0">
                                    <a:latin typeface="Cambria Math" panose="02040503050406030204" pitchFamily="18" charset="0"/>
                                    <a:ea typeface="Cambria Math" panose="02040503050406030204" pitchFamily="18" charset="0"/>
                                  </a:rPr>
                                  <m:t>≤10</m:t>
                                </m:r>
                              </m:oMath>
                            </m:oMathPara>
                          </a14:m>
                          <a:endParaRPr kumimoji="1" lang="ja-JP" altLang="en-US" sz="2000" dirty="0"/>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0</a:t>
                          </a:r>
                          <a:endParaRPr kumimoji="1" lang="ja-JP" altLang="en-US" sz="2000" dirty="0">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pPr algn="ct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1</m:t>
                              </m:r>
                            </m:oMath>
                          </a14:m>
                          <a:r>
                            <a:rPr kumimoji="1" lang="en-US" altLang="ja-JP" sz="2000" dirty="0" smtClean="0">
                              <a:latin typeface="Cambria Math" panose="02040503050406030204" pitchFamily="18" charset="0"/>
                              <a:ea typeface="Cambria Math" panose="02040503050406030204" pitchFamily="18" charset="0"/>
                            </a:rPr>
                            <a:t>/16</a:t>
                          </a:r>
                          <a:endParaRPr kumimoji="1" lang="ja-JP" altLang="en-US" sz="2000" dirty="0">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extLst>
                      <a:ext uri="{0D108BD9-81ED-4DB2-BD59-A6C34878D82A}">
                        <a16:rowId xmlns:a16="http://schemas.microsoft.com/office/drawing/2014/main" val="1066031694"/>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𝐹</m:t>
                                    </m:r>
                                  </m:e>
                                  <m:sub>
                                    <m:r>
                                      <a:rPr kumimoji="1" lang="en-US" altLang="ja-JP" sz="2000" b="0" i="1" smtClean="0">
                                        <a:latin typeface="Cambria Math" panose="02040503050406030204" pitchFamily="18" charset="0"/>
                                      </a:rPr>
                                      <m:t>2</m:t>
                                    </m:r>
                                  </m:sub>
                                </m:sSub>
                              </m:oMath>
                            </m:oMathPara>
                          </a14:m>
                          <a:endParaRPr kumimoji="1" lang="en-US" altLang="ja-JP" sz="2000" b="0" dirty="0" smtClean="0"/>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−5</m:t>
                                </m:r>
                                <m:r>
                                  <a:rPr kumimoji="1" lang="en-US" altLang="ja-JP" sz="2000" b="0" i="1" smtClean="0">
                                    <a:latin typeface="Cambria Math" panose="02040503050406030204" pitchFamily="18" charset="0"/>
                                    <a:ea typeface="Cambria Math" panose="02040503050406030204" pitchFamily="18" charset="0"/>
                                  </a:rPr>
                                  <m: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𝑥</m:t>
                                    </m:r>
                                  </m:e>
                                  <m:sub>
                                    <m:r>
                                      <a:rPr kumimoji="1" lang="en-US" altLang="ja-JP" sz="2000" b="0" i="1" smtClean="0">
                                        <a:latin typeface="Cambria Math" panose="02040503050406030204" pitchFamily="18" charset="0"/>
                                        <a:ea typeface="Cambria Math" panose="02040503050406030204" pitchFamily="18" charset="0"/>
                                      </a:rPr>
                                      <m:t>𝑖</m:t>
                                    </m:r>
                                  </m:sub>
                                </m:sSub>
                                <m:r>
                                  <a:rPr kumimoji="1" lang="en-US" altLang="ja-JP" sz="2000" b="0" i="1" smtClean="0">
                                    <a:latin typeface="Cambria Math" panose="02040503050406030204" pitchFamily="18" charset="0"/>
                                    <a:ea typeface="Cambria Math" panose="02040503050406030204" pitchFamily="18" charset="0"/>
                                  </a:rPr>
                                  <m:t>≤5</m:t>
                                </m:r>
                              </m:oMath>
                            </m:oMathPara>
                          </a14:m>
                          <a:endParaRPr kumimoji="1" lang="ja-JP" altLang="en-US" sz="2000" dirty="0"/>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0</a:t>
                          </a:r>
                          <a:endParaRPr kumimoji="1" lang="ja-JP" altLang="en-US" sz="2000" dirty="0">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1/120</a:t>
                          </a:r>
                          <a:endParaRPr kumimoji="1" lang="ja-JP" altLang="en-US" sz="2000" dirty="0">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extLst>
                      <a:ext uri="{0D108BD9-81ED-4DB2-BD59-A6C34878D82A}">
                        <a16:rowId xmlns:a16="http://schemas.microsoft.com/office/drawing/2014/main" val="872822777"/>
                      </a:ext>
                    </a:extLst>
                  </a:tr>
                </a:tbl>
              </a:graphicData>
            </a:graphic>
          </p:graphicFrame>
        </mc:Choice>
        <mc:Fallback xmlns="">
          <p:graphicFrame>
            <p:nvGraphicFramePr>
              <p:cNvPr id="7" name="表 6"/>
              <p:cNvGraphicFramePr>
                <a:graphicFrameLocks noGrp="1"/>
              </p:cNvGraphicFramePr>
              <p:nvPr>
                <p:extLst>
                  <p:ext uri="{D42A27DB-BD31-4B8C-83A1-F6EECF244321}">
                    <p14:modId xmlns:p14="http://schemas.microsoft.com/office/powerpoint/2010/main" val="2355887995"/>
                  </p:ext>
                </p:extLst>
              </p:nvPr>
            </p:nvGraphicFramePr>
            <p:xfrm>
              <a:off x="5110917" y="5156623"/>
              <a:ext cx="6720609" cy="1493520"/>
            </p:xfrm>
            <a:graphic>
              <a:graphicData uri="http://schemas.openxmlformats.org/drawingml/2006/table">
                <a:tbl>
                  <a:tblPr firstRow="1" bandRow="1">
                    <a:tableStyleId>{5C22544A-7EE6-4342-B048-85BDC9FD1C3A}</a:tableStyleId>
                  </a:tblPr>
                  <a:tblGrid>
                    <a:gridCol w="1295718">
                      <a:extLst>
                        <a:ext uri="{9D8B030D-6E8A-4147-A177-3AD203B41FA5}">
                          <a16:colId xmlns:a16="http://schemas.microsoft.com/office/drawing/2014/main" val="1920735475"/>
                        </a:ext>
                      </a:extLst>
                    </a:gridCol>
                    <a:gridCol w="2023364">
                      <a:extLst>
                        <a:ext uri="{9D8B030D-6E8A-4147-A177-3AD203B41FA5}">
                          <a16:colId xmlns:a16="http://schemas.microsoft.com/office/drawing/2014/main" val="1190874829"/>
                        </a:ext>
                      </a:extLst>
                    </a:gridCol>
                    <a:gridCol w="1272923">
                      <a:extLst>
                        <a:ext uri="{9D8B030D-6E8A-4147-A177-3AD203B41FA5}">
                          <a16:colId xmlns:a16="http://schemas.microsoft.com/office/drawing/2014/main" val="3614227098"/>
                        </a:ext>
                      </a:extLst>
                    </a:gridCol>
                    <a:gridCol w="2128604">
                      <a:extLst>
                        <a:ext uri="{9D8B030D-6E8A-4147-A177-3AD203B41FA5}">
                          <a16:colId xmlns:a16="http://schemas.microsoft.com/office/drawing/2014/main" val="2902250892"/>
                        </a:ext>
                      </a:extLst>
                    </a:gridCol>
                  </a:tblGrid>
                  <a:tr h="701040">
                    <a:tc>
                      <a:txBody>
                        <a:bodyPr/>
                        <a:lstStyle/>
                        <a:p>
                          <a:r>
                            <a:rPr kumimoji="1" lang="en-US" altLang="ja-JP" sz="2000" dirty="0" smtClean="0">
                              <a:solidFill>
                                <a:schemeClr val="bg1"/>
                              </a:solidFill>
                            </a:rPr>
                            <a:t>Function</a:t>
                          </a:r>
                          <a:endParaRPr kumimoji="1" lang="ja-JP" altLang="en-US" sz="2000" dirty="0">
                            <a:solidFill>
                              <a:schemeClr val="bg1"/>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rgbClr val="5193F4"/>
                        </a:solidFill>
                      </a:tcPr>
                    </a:tc>
                    <a:tc>
                      <a:txBody>
                        <a:bodyPr/>
                        <a:lstStyle/>
                        <a:p>
                          <a:r>
                            <a:rPr kumimoji="1" lang="en-US" altLang="ja-JP" sz="2000" dirty="0" smtClean="0">
                              <a:solidFill>
                                <a:schemeClr val="bg1"/>
                              </a:solidFill>
                            </a:rPr>
                            <a:t>Search domain</a:t>
                          </a:r>
                          <a:endParaRPr kumimoji="1" lang="ja-JP" altLang="en-US" sz="2000" dirty="0">
                            <a:solidFill>
                              <a:schemeClr val="bg1"/>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rgbClr val="5193F4"/>
                        </a:solidFill>
                      </a:tcPr>
                    </a:tc>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blipFill>
                          <a:blip r:embed="rId8"/>
                          <a:stretch>
                            <a:fillRect l="-261244" t="-3478" r="-167943" b="-129565"/>
                          </a:stretch>
                        </a:blipFill>
                      </a:tcPr>
                    </a:tc>
                    <a:tc>
                      <a:txBody>
                        <a:bodyPr/>
                        <a:lstStyle/>
                        <a:p>
                          <a:r>
                            <a:rPr kumimoji="1" lang="en-US" altLang="ja-JP" sz="2000" dirty="0" err="1" smtClean="0">
                              <a:solidFill>
                                <a:schemeClr val="bg1"/>
                              </a:solidFill>
                            </a:rPr>
                            <a:t>Num</a:t>
                          </a:r>
                          <a:r>
                            <a:rPr kumimoji="1" lang="en-US" altLang="ja-JP" sz="2000" dirty="0" smtClean="0">
                              <a:solidFill>
                                <a:schemeClr val="bg1"/>
                              </a:solidFill>
                            </a:rPr>
                            <a:t> of optima (global / local)</a:t>
                          </a:r>
                          <a:endParaRPr kumimoji="1" lang="ja-JP" altLang="en-US" sz="2000" dirty="0">
                            <a:solidFill>
                              <a:schemeClr val="bg1"/>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rgbClr val="5193F4"/>
                        </a:solidFill>
                      </a:tcPr>
                    </a:tc>
                    <a:extLst>
                      <a:ext uri="{0D108BD9-81ED-4DB2-BD59-A6C34878D82A}">
                        <a16:rowId xmlns:a16="http://schemas.microsoft.com/office/drawing/2014/main" val="700056718"/>
                      </a:ext>
                    </a:extLst>
                  </a:tr>
                  <a:tr h="396240">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blipFill>
                          <a:blip r:embed="rId8"/>
                          <a:stretch>
                            <a:fillRect l="-469" t="-180303" r="-418779" b="-125758"/>
                          </a:stretch>
                        </a:blipFill>
                      </a:tcPr>
                    </a:tc>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blipFill>
                          <a:blip r:embed="rId8"/>
                          <a:stretch>
                            <a:fillRect l="-64458" t="-180303" r="-168675" b="-125758"/>
                          </a:stretch>
                        </a:blip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0</a:t>
                          </a:r>
                          <a:endParaRPr kumimoji="1" lang="ja-JP" altLang="en-US" sz="2000" dirty="0">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blipFill>
                          <a:blip r:embed="rId8"/>
                          <a:stretch>
                            <a:fillRect l="-216332" t="-180303" r="-573" b="-125758"/>
                          </a:stretch>
                        </a:blipFill>
                      </a:tcPr>
                    </a:tc>
                    <a:extLst>
                      <a:ext uri="{0D108BD9-81ED-4DB2-BD59-A6C34878D82A}">
                        <a16:rowId xmlns:a16="http://schemas.microsoft.com/office/drawing/2014/main" val="1066031694"/>
                      </a:ext>
                    </a:extLst>
                  </a:tr>
                  <a:tr h="396240">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blipFill>
                          <a:blip r:embed="rId8"/>
                          <a:stretch>
                            <a:fillRect l="-469" t="-284615" r="-418779" b="-27692"/>
                          </a:stretch>
                        </a:blipFill>
                      </a:tcPr>
                    </a:tc>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blipFill>
                          <a:blip r:embed="rId8"/>
                          <a:stretch>
                            <a:fillRect l="-64458" t="-284615" r="-168675" b="-27692"/>
                          </a:stretch>
                        </a:blip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0</a:t>
                          </a:r>
                          <a:endParaRPr kumimoji="1" lang="ja-JP" altLang="en-US" sz="2000" dirty="0">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1/120</a:t>
                          </a:r>
                          <a:endParaRPr kumimoji="1" lang="ja-JP" altLang="en-US" sz="2000" dirty="0">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extLst>
                      <a:ext uri="{0D108BD9-81ED-4DB2-BD59-A6C34878D82A}">
                        <a16:rowId xmlns:a16="http://schemas.microsoft.com/office/drawing/2014/main" val="872822777"/>
                      </a:ext>
                    </a:extLst>
                  </a:tr>
                </a:tbl>
              </a:graphicData>
            </a:graphic>
          </p:graphicFrame>
        </mc:Fallback>
      </mc:AlternateContent>
      <p:pic>
        <p:nvPicPr>
          <p:cNvPr id="8" name="図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50135" y="2528994"/>
            <a:ext cx="3168000" cy="2376000"/>
          </a:xfrm>
          <a:prstGeom prst="rect">
            <a:avLst/>
          </a:prstGeom>
        </p:spPr>
      </p:pic>
      <p:pic>
        <p:nvPicPr>
          <p:cNvPr id="10" name="図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64041" y="2557421"/>
            <a:ext cx="3167999" cy="2376000"/>
          </a:xfrm>
          <a:prstGeom prst="rect">
            <a:avLst/>
          </a:prstGeom>
        </p:spPr>
      </p:pic>
      <p:pic>
        <p:nvPicPr>
          <p:cNvPr id="12" name="図 11"/>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489420" y="6025142"/>
            <a:ext cx="4269715" cy="737524"/>
          </a:xfrm>
          <a:prstGeom prst="rect">
            <a:avLst/>
          </a:prstGeom>
        </p:spPr>
      </p:pic>
      <mc:AlternateContent xmlns:mc="http://schemas.openxmlformats.org/markup-compatibility/2006" xmlns:a14="http://schemas.microsoft.com/office/drawing/2010/main">
        <mc:Choice Requires="a14">
          <p:sp>
            <p:nvSpPr>
              <p:cNvPr id="13" name="テキスト ボックス 12"/>
              <p:cNvSpPr txBox="1"/>
              <p:nvPr/>
            </p:nvSpPr>
            <p:spPr>
              <a:xfrm>
                <a:off x="1383591" y="2175848"/>
                <a:ext cx="3084418" cy="400110"/>
              </a:xfrm>
              <a:prstGeom prst="rect">
                <a:avLst/>
              </a:prstGeom>
              <a:noFill/>
            </p:spPr>
            <p:txBody>
              <a:bodyPr wrap="square" rtlCol="0">
                <a:spAutoFit/>
              </a:bodyPr>
              <a:lstStyle/>
              <a:p>
                <a:pPr algn="ct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𝐹</m:t>
                        </m:r>
                      </m:e>
                      <m:sub>
                        <m:r>
                          <a:rPr kumimoji="1" lang="en-US" altLang="ja-JP" sz="2000" b="0" i="1" smtClean="0">
                            <a:latin typeface="Cambria Math" panose="02040503050406030204" pitchFamily="18" charset="0"/>
                          </a:rPr>
                          <m:t>1</m:t>
                        </m:r>
                      </m:sub>
                    </m:sSub>
                  </m:oMath>
                </a14:m>
                <a:r>
                  <a:rPr kumimoji="1" lang="en-US" altLang="ja-JP" sz="2000" b="0" dirty="0" smtClean="0"/>
                  <a:t>: </a:t>
                </a:r>
                <a:r>
                  <a:rPr kumimoji="1" lang="en-US" altLang="ja-JP" sz="2000" b="0" dirty="0" err="1" smtClean="0"/>
                  <a:t>Griewank</a:t>
                </a:r>
                <a:r>
                  <a:rPr kumimoji="1" lang="en-US" altLang="ja-JP" sz="2000" b="0" dirty="0" smtClean="0"/>
                  <a:t> Function</a:t>
                </a:r>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1383591" y="2175848"/>
                <a:ext cx="3084418" cy="400110"/>
              </a:xfrm>
              <a:prstGeom prst="rect">
                <a:avLst/>
              </a:prstGeom>
              <a:blipFill>
                <a:blip r:embed="rId12"/>
                <a:stretch>
                  <a:fillRect t="-7576"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p:cNvSpPr txBox="1"/>
              <p:nvPr/>
            </p:nvSpPr>
            <p:spPr>
              <a:xfrm>
                <a:off x="7567268" y="2175848"/>
                <a:ext cx="3084418" cy="400110"/>
              </a:xfrm>
              <a:prstGeom prst="rect">
                <a:avLst/>
              </a:prstGeom>
              <a:noFill/>
            </p:spPr>
            <p:txBody>
              <a:bodyPr wrap="square" rtlCol="0">
                <a:spAutoFit/>
              </a:bodyPr>
              <a:lstStyle/>
              <a:p>
                <a:pPr algn="ct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𝐹</m:t>
                        </m:r>
                      </m:e>
                      <m:sub>
                        <m:r>
                          <a:rPr kumimoji="1" lang="en-US" altLang="ja-JP" sz="2000" b="0" i="1" smtClean="0">
                            <a:latin typeface="Cambria Math" panose="02040503050406030204" pitchFamily="18" charset="0"/>
                          </a:rPr>
                          <m:t>2</m:t>
                        </m:r>
                      </m:sub>
                    </m:sSub>
                  </m:oMath>
                </a14:m>
                <a:r>
                  <a:rPr kumimoji="1" lang="en-US" altLang="ja-JP" sz="2000" b="0" dirty="0" smtClean="0"/>
                  <a:t>: </a:t>
                </a:r>
                <a:r>
                  <a:rPr kumimoji="1" lang="en-US" altLang="ja-JP" sz="2000" b="0" dirty="0" err="1" smtClean="0"/>
                  <a:t>Rastrigin</a:t>
                </a:r>
                <a:r>
                  <a:rPr kumimoji="1" lang="en-US" altLang="ja-JP" sz="2000" b="0" dirty="0" smtClean="0"/>
                  <a:t> Function</a:t>
                </a:r>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7567268" y="2175848"/>
                <a:ext cx="3084418" cy="400110"/>
              </a:xfrm>
              <a:prstGeom prst="rect">
                <a:avLst/>
              </a:prstGeom>
              <a:blipFill>
                <a:blip r:embed="rId13"/>
                <a:stretch>
                  <a:fillRect t="-7576" b="-27273"/>
                </a:stretch>
              </a:blipFill>
            </p:spPr>
            <p:txBody>
              <a:bodyPr/>
              <a:lstStyle/>
              <a:p>
                <a:r>
                  <a:rPr lang="ja-JP" altLang="en-US">
                    <a:noFill/>
                  </a:rPr>
                  <a:t> </a:t>
                </a:r>
              </a:p>
            </p:txBody>
          </p:sp>
        </mc:Fallback>
      </mc:AlternateContent>
      <p:sp>
        <p:nvSpPr>
          <p:cNvPr id="16" name="テキスト ボックス 15"/>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(16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
        <p:nvSpPr>
          <p:cNvPr id="14" name="星 5 13"/>
          <p:cNvSpPr/>
          <p:nvPr/>
        </p:nvSpPr>
        <p:spPr>
          <a:xfrm>
            <a:off x="4387148" y="3566120"/>
            <a:ext cx="180000" cy="180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星 5 16"/>
          <p:cNvSpPr/>
          <p:nvPr/>
        </p:nvSpPr>
        <p:spPr>
          <a:xfrm>
            <a:off x="10313634" y="3605506"/>
            <a:ext cx="180000" cy="180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星 5 17"/>
          <p:cNvSpPr/>
          <p:nvPr/>
        </p:nvSpPr>
        <p:spPr>
          <a:xfrm>
            <a:off x="9346153" y="4908606"/>
            <a:ext cx="180000" cy="180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9513871" y="4787757"/>
            <a:ext cx="1993187" cy="369332"/>
          </a:xfrm>
          <a:prstGeom prst="rect">
            <a:avLst/>
          </a:prstGeom>
          <a:noFill/>
        </p:spPr>
        <p:txBody>
          <a:bodyPr wrap="square" rtlCol="0">
            <a:spAutoFit/>
          </a:bodyPr>
          <a:lstStyle/>
          <a:p>
            <a:r>
              <a:rPr kumimoji="1" lang="en-US" altLang="ja-JP" dirty="0" smtClean="0"/>
              <a:t>: global optimum</a:t>
            </a:r>
            <a:endParaRPr kumimoji="1" lang="ja-JP" altLang="en-US" dirty="0"/>
          </a:p>
        </p:txBody>
      </p:sp>
    </p:spTree>
    <p:extLst>
      <p:ext uri="{BB962C8B-B14F-4D97-AF65-F5344CB8AC3E}">
        <p14:creationId xmlns:p14="http://schemas.microsoft.com/office/powerpoint/2010/main" val="29145509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Experiment</a:t>
            </a:r>
            <a:endParaRPr kumimoji="1" lang="ja-JP" altLang="en-US" b="0" dirty="0"/>
          </a:p>
        </p:txBody>
      </p:sp>
      <p:sp>
        <p:nvSpPr>
          <p:cNvPr id="3" name="コンテンツ プレースホルダー 2"/>
          <p:cNvSpPr>
            <a:spLocks noGrp="1"/>
          </p:cNvSpPr>
          <p:nvPr>
            <p:ph idx="1"/>
          </p:nvPr>
        </p:nvSpPr>
        <p:spPr>
          <a:xfrm>
            <a:off x="137638" y="3002592"/>
            <a:ext cx="5108920" cy="614197"/>
          </a:xfrm>
        </p:spPr>
        <p:txBody>
          <a:bodyPr/>
          <a:lstStyle/>
          <a:p>
            <a:r>
              <a:rPr kumimoji="1" lang="en-US" altLang="ja-JP" b="1" dirty="0" smtClean="0"/>
              <a:t>Evaluation measurement</a:t>
            </a:r>
            <a:endParaRPr kumimoji="1" lang="ja-JP" altLang="en-US" b="1" dirty="0"/>
          </a:p>
        </p:txBody>
      </p:sp>
      <mc:AlternateContent xmlns:mc="http://schemas.openxmlformats.org/markup-compatibility/2006" xmlns:a14="http://schemas.microsoft.com/office/drawing/2010/main">
        <mc:Choice Requires="a14">
          <p:sp>
            <p:nvSpPr>
              <p:cNvPr id="4" name="コンテンツ プレースホルダー 3"/>
              <p:cNvSpPr>
                <a:spLocks noGrp="1"/>
              </p:cNvSpPr>
              <p:nvPr>
                <p:ph idx="10"/>
              </p:nvPr>
            </p:nvSpPr>
            <p:spPr>
              <a:xfrm>
                <a:off x="122647" y="1842337"/>
                <a:ext cx="11732795" cy="4562994"/>
              </a:xfrm>
            </p:spPr>
            <p:txBody>
              <a:bodyPr/>
              <a:lstStyle/>
              <a:p>
                <a:r>
                  <a:rPr kumimoji="1" lang="en-US" altLang="ja-JP" b="0" i="1" dirty="0" smtClean="0">
                    <a:latin typeface="Cambria Math" panose="02040503050406030204" pitchFamily="18" charset="0"/>
                  </a:rPr>
                  <a:t>Case 1: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𝐷</m:t>
                    </m:r>
                    <m:r>
                      <a:rPr kumimoji="1" lang="en-US" altLang="ja-JP" b="0" i="1" smtClean="0">
                        <a:latin typeface="Cambria Math" panose="02040503050406030204" pitchFamily="18" charset="0"/>
                      </a:rPr>
                      <m:t>=2)</m:t>
                    </m:r>
                  </m:oMath>
                </a14:m>
                <a:endParaRPr kumimoji="1" lang="en-US" altLang="ja-JP" b="0" i="1" dirty="0" smtClean="0">
                  <a:latin typeface="Cambria Math" panose="02040503050406030204" pitchFamily="18" charset="0"/>
                </a:endParaRPr>
              </a:p>
              <a:p>
                <a:r>
                  <a:rPr lang="en-US" altLang="ja-JP" i="1" dirty="0">
                    <a:latin typeface="Cambria Math" panose="02040503050406030204" pitchFamily="18" charset="0"/>
                  </a:rPr>
                  <a:t>Case </a:t>
                </a:r>
                <a:r>
                  <a:rPr lang="en-US" altLang="ja-JP" i="1" dirty="0" smtClean="0">
                    <a:latin typeface="Cambria Math" panose="02040503050406030204" pitchFamily="18" charset="0"/>
                  </a:rPr>
                  <a:t>2: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𝐹</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 </m:t>
                    </m:r>
                    <m:r>
                      <a:rPr lang="en-US" altLang="ja-JP" i="1">
                        <a:latin typeface="Cambria Math" panose="02040503050406030204" pitchFamily="18" charset="0"/>
                      </a:rPr>
                      <m:t>(</m:t>
                    </m:r>
                    <m:r>
                      <a:rPr lang="en-US" altLang="ja-JP" i="1">
                        <a:latin typeface="Cambria Math" panose="02040503050406030204" pitchFamily="18" charset="0"/>
                      </a:rPr>
                      <m:t>𝐷</m:t>
                    </m:r>
                    <m:r>
                      <a:rPr lang="en-US" altLang="ja-JP" i="1">
                        <a:latin typeface="Cambria Math" panose="02040503050406030204" pitchFamily="18" charset="0"/>
                      </a:rPr>
                      <m:t>=2)</m:t>
                    </m:r>
                  </m:oMath>
                </a14:m>
                <a:endParaRPr lang="en-US" altLang="ja-JP" i="1" dirty="0">
                  <a:latin typeface="Cambria Math" panose="02040503050406030204" pitchFamily="18" charset="0"/>
                </a:endParaRPr>
              </a:p>
              <a:p>
                <a:pPr marL="342900" indent="-342900">
                  <a:buFont typeface="Arial" panose="020B0604020202020204" pitchFamily="34" charset="0"/>
                  <a:buChar char="•"/>
                </a:pPr>
                <a:endParaRPr kumimoji="1" lang="en-US" altLang="ja-JP" b="0" i="1" dirty="0" smtClean="0">
                  <a:latin typeface="Cambria Math" panose="02040503050406030204" pitchFamily="18" charset="0"/>
                </a:endParaRPr>
              </a:p>
              <a:p>
                <a:endParaRPr kumimoji="1" lang="en-US" altLang="ja-JP" b="0" i="1" dirty="0" smtClean="0">
                  <a:latin typeface="Cambria Math" panose="02040503050406030204" pitchFamily="18" charset="0"/>
                </a:endParaRPr>
              </a:p>
              <a:p>
                <a:r>
                  <a:rPr lang="en-US" altLang="ja-JP" dirty="0">
                    <a:solidFill>
                      <a:schemeClr val="accent6">
                        <a:lumMod val="75000"/>
                      </a:schemeClr>
                    </a:solidFill>
                  </a:rPr>
                  <a:t>the number of found peaks (global &amp; local optima</a:t>
                </a:r>
                <a:r>
                  <a:rPr lang="en-US" altLang="ja-JP" dirty="0" smtClean="0">
                    <a:solidFill>
                      <a:schemeClr val="accent6">
                        <a:lumMod val="75000"/>
                      </a:schemeClr>
                    </a:solidFill>
                  </a:rPr>
                  <a:t>)</a:t>
                </a:r>
                <a:endParaRPr kumimoji="1" lang="en-US" altLang="ja-JP" b="0" i="1" dirty="0" smtClean="0">
                  <a:latin typeface="Cambria Math" panose="02040503050406030204" pitchFamily="18" charset="0"/>
                </a:endParaRPr>
              </a:p>
              <a:p>
                <a:pPr marL="342900" indent="-342900">
                  <a:buFont typeface="Arial" panose="020B0604020202020204" pitchFamily="34" charset="0"/>
                  <a:buChar char="•"/>
                </a:pPr>
                <a14:m>
                  <m:oMath xmlns:m="http://schemas.openxmlformats.org/officeDocument/2006/math">
                    <m:r>
                      <a:rPr kumimoji="1" lang="en-US" altLang="ja-JP" b="0" i="1" smtClean="0">
                        <a:latin typeface="Cambria Math" panose="02040503050406030204" pitchFamily="18" charset="0"/>
                      </a:rPr>
                      <m:t>𝐹𝑃𝑠</m:t>
                    </m:r>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𝑇𝑃</m:t>
                        </m:r>
                      </m:sup>
                      <m:e>
                        <m:r>
                          <a:rPr kumimoji="1" lang="en-US" altLang="ja-JP" b="0" i="1" smtClean="0">
                            <a:latin typeface="Cambria Math" panose="02040503050406030204" pitchFamily="18" charset="0"/>
                          </a:rPr>
                          <m:t>𝑐𝑜𝑢𝑛</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𝑖</m:t>
                            </m:r>
                          </m:sub>
                        </m:sSub>
                      </m:e>
                    </m:nary>
                  </m:oMath>
                </a14:m>
                <a:r>
                  <a:rPr kumimoji="1" lang="en-US" altLang="ja-JP" b="0" i="1" dirty="0" smtClean="0">
                    <a:latin typeface="Cambria Math" panose="02040503050406030204" pitchFamily="18" charset="0"/>
                  </a:rPr>
                  <a:t/>
                </a:r>
                <a:br>
                  <a:rPr kumimoji="1" lang="en-US" altLang="ja-JP" b="0" i="1" dirty="0" smtClean="0">
                    <a:latin typeface="Cambria Math" panose="02040503050406030204" pitchFamily="18" charset="0"/>
                  </a:rPr>
                </a:br>
                <a:endParaRPr kumimoji="1" lang="en-US" altLang="ja-JP" b="0" i="1" dirty="0" smtClean="0">
                  <a:latin typeface="Cambria Math" panose="02040503050406030204" pitchFamily="18" charset="0"/>
                </a:endParaRPr>
              </a:p>
              <a:p>
                <a:r>
                  <a:rPr lang="en-US" altLang="ja-JP" dirty="0">
                    <a:solidFill>
                      <a:schemeClr val="accent6">
                        <a:lumMod val="75000"/>
                      </a:schemeClr>
                    </a:solidFill>
                  </a:rPr>
                  <a:t>the ratio of FPs</a:t>
                </a:r>
              </a:p>
              <a:p>
                <a:pPr marL="342900" indent="-342900">
                  <a:buFont typeface="Arial" panose="020B0604020202020204" pitchFamily="34" charset="0"/>
                  <a:buChar char="•"/>
                </a:pPr>
                <a14:m>
                  <m:oMath xmlns:m="http://schemas.openxmlformats.org/officeDocument/2006/math">
                    <m:r>
                      <a:rPr kumimoji="1" lang="en-US" altLang="ja-JP" b="0" i="1" smtClean="0">
                        <a:latin typeface="Cambria Math" panose="02040503050406030204" pitchFamily="18" charset="0"/>
                      </a:rPr>
                      <m:t>𝑃𝑒𝑎𝑘</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𝑅𝑎𝑡𝑖𝑜</m:t>
                    </m:r>
                    <m:r>
                      <a:rPr kumimoji="1" lang="en-US" altLang="ja-JP" b="0" i="1" smtClean="0">
                        <a:latin typeface="Cambria Math" panose="02040503050406030204" pitchFamily="18" charset="0"/>
                      </a:rPr>
                      <m:t> </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𝑃𝑅</m:t>
                        </m:r>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𝑟𝑢𝑛</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𝑀𝑅</m:t>
                            </m:r>
                          </m:sup>
                          <m:e>
                            <m:r>
                              <a:rPr kumimoji="1" lang="en-US" altLang="ja-JP" b="0" i="1" smtClean="0">
                                <a:latin typeface="Cambria Math" panose="02040503050406030204" pitchFamily="18" charset="0"/>
                              </a:rPr>
                              <m:t>𝐹𝑃𝑠</m:t>
                            </m:r>
                          </m:e>
                        </m:nary>
                      </m:num>
                      <m:den>
                        <m:r>
                          <a:rPr kumimoji="1" lang="en-US" altLang="ja-JP" b="0" i="1" smtClean="0">
                            <a:latin typeface="Cambria Math" panose="02040503050406030204" pitchFamily="18" charset="0"/>
                          </a:rPr>
                          <m:t>𝑇𝑃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𝑀𝑅</m:t>
                        </m:r>
                      </m:den>
                    </m:f>
                  </m:oMath>
                </a14:m>
                <a:r>
                  <a:rPr kumimoji="1" lang="en-US" altLang="ja-JP" b="0" dirty="0" smtClean="0"/>
                  <a:t/>
                </a:r>
                <a:br>
                  <a:rPr kumimoji="1" lang="en-US" altLang="ja-JP" b="0" dirty="0" smtClean="0"/>
                </a:br>
                <a:endParaRPr kumimoji="1" lang="en-US" altLang="ja-JP" b="0" dirty="0" smtClean="0">
                  <a:solidFill>
                    <a:schemeClr val="accent6">
                      <a:lumMod val="75000"/>
                    </a:schemeClr>
                  </a:solidFill>
                </a:endParaRPr>
              </a:p>
            </p:txBody>
          </p:sp>
        </mc:Choice>
        <mc:Fallback xmlns="">
          <p:sp>
            <p:nvSpPr>
              <p:cNvPr id="4" name="コンテンツ プレースホルダー 3"/>
              <p:cNvSpPr>
                <a:spLocks noGrp="1" noRot="1" noChangeAspect="1" noMove="1" noResize="1" noEditPoints="1" noAdjustHandles="1" noChangeArrowheads="1" noChangeShapeType="1" noTextEdit="1"/>
              </p:cNvSpPr>
              <p:nvPr>
                <p:ph idx="10"/>
              </p:nvPr>
            </p:nvSpPr>
            <p:spPr>
              <a:xfrm>
                <a:off x="122647" y="1842337"/>
                <a:ext cx="11732795" cy="4562994"/>
              </a:xfrm>
              <a:blipFill>
                <a:blip r:embed="rId4"/>
                <a:stretch>
                  <a:fillRect t="-1068"/>
                </a:stretch>
              </a:blipFill>
            </p:spPr>
            <p:txBody>
              <a:bodyPr/>
              <a:lstStyle/>
              <a:p>
                <a:r>
                  <a:rPr lang="ja-JP" altLang="en-US">
                    <a:noFill/>
                  </a:rPr>
                  <a:t> </a:t>
                </a:r>
              </a:p>
            </p:txBody>
          </p:sp>
        </mc:Fallback>
      </mc:AlternateContent>
      <p:sp>
        <p:nvSpPr>
          <p:cNvPr id="5" name="コンテンツ プレースホルダー 2 1"/>
          <p:cNvSpPr txBox="1">
            <a:spLocks/>
          </p:cNvSpPr>
          <p:nvPr/>
        </p:nvSpPr>
        <p:spPr>
          <a:xfrm>
            <a:off x="6250876" y="1179288"/>
            <a:ext cx="3370061" cy="614197"/>
          </a:xfrm>
          <a:prstGeom prst="rect">
            <a:avLst/>
          </a:prstGeom>
        </p:spPr>
        <p:txBody>
          <a:bodyPr anchor="ctr"/>
          <a:lstStyle>
            <a:lvl1pPr marL="0" indent="0" algn="l" defTabSz="1219170" rtl="0" eaLnBrk="1" latinLnBrk="1" hangingPunct="1">
              <a:spcBef>
                <a:spcPct val="20000"/>
              </a:spcBef>
              <a:buFont typeface="Arial" pitchFamily="34" charset="0"/>
              <a:buNone/>
              <a:defRPr kumimoji="1" sz="2800" kern="1200" baseline="0">
                <a:solidFill>
                  <a:schemeClr val="tx1">
                    <a:lumMod val="75000"/>
                    <a:lumOff val="25000"/>
                  </a:schemeClr>
                </a:solidFill>
                <a:latin typeface="Segoe UI" panose="020B0502040204020203" pitchFamily="34" charset="0"/>
                <a:ea typeface="+mn-ea"/>
                <a:cs typeface="Arial" pitchFamily="34" charset="0"/>
              </a:defRPr>
            </a:lvl1pPr>
            <a:lvl2pPr marL="990575" indent="-380990" algn="l" defTabSz="1219170" rtl="0" eaLnBrk="1" latinLnBrk="1"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9pPr>
          </a:lstStyle>
          <a:p>
            <a:r>
              <a:rPr lang="en-US" altLang="ja-JP" sz="2400" b="1" dirty="0" smtClean="0"/>
              <a:t>Parameters setting </a:t>
            </a:r>
            <a:endParaRPr lang="ja-JP" altLang="en-US" sz="2400" b="1" dirty="0"/>
          </a:p>
        </p:txBody>
      </p:sp>
      <mc:AlternateContent xmlns:mc="http://schemas.openxmlformats.org/markup-compatibility/2006" xmlns:a14="http://schemas.microsoft.com/office/drawing/2010/main">
        <mc:Choice Requires="a14">
          <p:graphicFrame>
            <p:nvGraphicFramePr>
              <p:cNvPr id="7" name="表 6"/>
              <p:cNvGraphicFramePr>
                <a:graphicFrameLocks noGrp="1"/>
              </p:cNvGraphicFramePr>
              <p:nvPr>
                <p:extLst>
                  <p:ext uri="{D42A27DB-BD31-4B8C-83A1-F6EECF244321}">
                    <p14:modId xmlns:p14="http://schemas.microsoft.com/office/powerpoint/2010/main" val="35678882"/>
                  </p:ext>
                </p:extLst>
              </p:nvPr>
            </p:nvGraphicFramePr>
            <p:xfrm>
              <a:off x="6872474" y="4686218"/>
              <a:ext cx="4982968" cy="1371600"/>
            </p:xfrm>
            <a:graphic>
              <a:graphicData uri="http://schemas.openxmlformats.org/drawingml/2006/table">
                <a:tbl>
                  <a:tblPr firstRow="1" bandRow="1">
                    <a:tableStyleId>{5C22544A-7EE6-4342-B048-85BDC9FD1C3A}</a:tableStyleId>
                  </a:tblPr>
                  <a:tblGrid>
                    <a:gridCol w="3432769">
                      <a:extLst>
                        <a:ext uri="{9D8B030D-6E8A-4147-A177-3AD203B41FA5}">
                          <a16:colId xmlns:a16="http://schemas.microsoft.com/office/drawing/2014/main" val="1577303323"/>
                        </a:ext>
                      </a:extLst>
                    </a:gridCol>
                    <a:gridCol w="1550199">
                      <a:extLst>
                        <a:ext uri="{9D8B030D-6E8A-4147-A177-3AD203B41FA5}">
                          <a16:colId xmlns:a16="http://schemas.microsoft.com/office/drawing/2014/main" val="3249004659"/>
                        </a:ext>
                      </a:extLst>
                    </a:gridCol>
                  </a:tblGrid>
                  <a:tr h="370840">
                    <a:tc>
                      <a:txBody>
                        <a:bodyPr/>
                        <a:lstStyle/>
                        <a:p>
                          <a:pPr algn="l"/>
                          <a:r>
                            <a:rPr kumimoji="1" lang="en-US" altLang="ja-JP" b="0" dirty="0" smtClean="0">
                              <a:solidFill>
                                <a:schemeClr val="tx2"/>
                              </a:solidFill>
                            </a:rPr>
                            <a:t>Iteration</a:t>
                          </a:r>
                          <a:endParaRPr kumimoji="1" lang="ja-JP" altLang="en-US" b="0" dirty="0">
                            <a:solidFill>
                              <a:schemeClr val="tx2"/>
                            </a:solidFill>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10000</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65729985"/>
                      </a:ext>
                    </a:extLst>
                  </a:tr>
                  <a:tr h="370840">
                    <a:tc>
                      <a:txBody>
                        <a:bodyPr/>
                        <a:lstStyle/>
                        <a:p>
                          <a:pPr algn="l"/>
                          <a:r>
                            <a:rPr kumimoji="1" lang="en-US" altLang="ja-JP" b="0" dirty="0" smtClean="0">
                              <a:solidFill>
                                <a:schemeClr val="tx2"/>
                              </a:solidFill>
                            </a:rPr>
                            <a:t>Max run: </a:t>
                          </a:r>
                          <a:r>
                            <a:rPr kumimoji="1" lang="en-US" altLang="ja-JP" b="0" dirty="0" smtClean="0">
                              <a:solidFill>
                                <a:schemeClr val="tx2"/>
                              </a:solidFill>
                              <a:latin typeface="Cambria Math" panose="02040503050406030204" pitchFamily="18" charset="0"/>
                              <a:ea typeface="Cambria Math" panose="02040503050406030204" pitchFamily="18" charset="0"/>
                            </a:rPr>
                            <a:t>MR</a:t>
                          </a:r>
                          <a:r>
                            <a:rPr kumimoji="1" lang="en-US" altLang="ja-JP" b="0" baseline="0" dirty="0" smtClean="0">
                              <a:solidFill>
                                <a:schemeClr val="tx2"/>
                              </a:solidFill>
                              <a:latin typeface="Cambria Math" panose="02040503050406030204" pitchFamily="18" charset="0"/>
                              <a:ea typeface="Cambria Math" panose="02040503050406030204" pitchFamily="18" charset="0"/>
                            </a:rPr>
                            <a:t> </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30</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4205139"/>
                      </a:ext>
                    </a:extLst>
                  </a:tr>
                  <a:tr h="370840">
                    <a:tc>
                      <a:txBody>
                        <a:bodyPr/>
                        <a:lstStyle/>
                        <a:p>
                          <a:pPr algn="l"/>
                          <a14:m>
                            <m:oMathPara xmlns:m="http://schemas.openxmlformats.org/officeDocument/2006/math">
                              <m:oMathParaPr>
                                <m:jc m:val="left"/>
                              </m:oMathParaPr>
                              <m:oMath xmlns:m="http://schemas.openxmlformats.org/officeDocument/2006/math">
                                <m:sSub>
                                  <m:sSubPr>
                                    <m:ctrlPr>
                                      <a:rPr kumimoji="1" lang="en-US" altLang="ja-JP" b="0" i="1" smtClean="0">
                                        <a:solidFill>
                                          <a:schemeClr val="tx2"/>
                                        </a:solidFill>
                                        <a:latin typeface="Cambria Math" panose="02040503050406030204" pitchFamily="18" charset="0"/>
                                      </a:rPr>
                                    </m:ctrlPr>
                                  </m:sSubPr>
                                  <m:e>
                                    <m:r>
                                      <a:rPr kumimoji="1" lang="en-US" altLang="ja-JP" b="0" i="1" smtClean="0">
                                        <a:solidFill>
                                          <a:schemeClr val="tx2"/>
                                        </a:solidFill>
                                        <a:latin typeface="Cambria Math" panose="02040503050406030204" pitchFamily="18" charset="0"/>
                                      </a:rPr>
                                      <m:t>𝑑𝑖𝑠𝑡</m:t>
                                    </m:r>
                                  </m:e>
                                  <m:sub>
                                    <m:r>
                                      <a:rPr kumimoji="1" lang="en-US" altLang="ja-JP" b="0" i="1" smtClean="0">
                                        <a:solidFill>
                                          <a:schemeClr val="tx2"/>
                                        </a:solidFill>
                                        <a:latin typeface="Cambria Math" panose="02040503050406030204" pitchFamily="18" charset="0"/>
                                      </a:rPr>
                                      <m:t>𝑚𝑎𝑥</m:t>
                                    </m:r>
                                  </m:sub>
                                </m:sSub>
                              </m:oMath>
                            </m:oMathPara>
                          </a14:m>
                          <a:endParaRPr kumimoji="1" lang="ja-JP" altLang="en-US" b="0" dirty="0">
                            <a:solidFill>
                              <a:schemeClr val="tx2"/>
                            </a:solidFill>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rPr>
                            <a:t>0.1</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5217977"/>
                      </a:ext>
                    </a:extLst>
                  </a:tr>
                </a:tbl>
              </a:graphicData>
            </a:graphic>
          </p:graphicFrame>
        </mc:Choice>
        <mc:Fallback xmlns="">
          <p:graphicFrame>
            <p:nvGraphicFramePr>
              <p:cNvPr id="7" name="表 6"/>
              <p:cNvGraphicFramePr>
                <a:graphicFrameLocks noGrp="1"/>
              </p:cNvGraphicFramePr>
              <p:nvPr>
                <p:extLst>
                  <p:ext uri="{D42A27DB-BD31-4B8C-83A1-F6EECF244321}">
                    <p14:modId xmlns:p14="http://schemas.microsoft.com/office/powerpoint/2010/main" val="35678882"/>
                  </p:ext>
                </p:extLst>
              </p:nvPr>
            </p:nvGraphicFramePr>
            <p:xfrm>
              <a:off x="6872474" y="4686218"/>
              <a:ext cx="4982968" cy="1371600"/>
            </p:xfrm>
            <a:graphic>
              <a:graphicData uri="http://schemas.openxmlformats.org/drawingml/2006/table">
                <a:tbl>
                  <a:tblPr firstRow="1" bandRow="1">
                    <a:tableStyleId>{5C22544A-7EE6-4342-B048-85BDC9FD1C3A}</a:tableStyleId>
                  </a:tblPr>
                  <a:tblGrid>
                    <a:gridCol w="3432769">
                      <a:extLst>
                        <a:ext uri="{9D8B030D-6E8A-4147-A177-3AD203B41FA5}">
                          <a16:colId xmlns:a16="http://schemas.microsoft.com/office/drawing/2014/main" val="1577303323"/>
                        </a:ext>
                      </a:extLst>
                    </a:gridCol>
                    <a:gridCol w="1550199">
                      <a:extLst>
                        <a:ext uri="{9D8B030D-6E8A-4147-A177-3AD203B41FA5}">
                          <a16:colId xmlns:a16="http://schemas.microsoft.com/office/drawing/2014/main" val="3249004659"/>
                        </a:ext>
                      </a:extLst>
                    </a:gridCol>
                  </a:tblGrid>
                  <a:tr h="457200">
                    <a:tc>
                      <a:txBody>
                        <a:bodyPr/>
                        <a:lstStyle/>
                        <a:p>
                          <a:pPr algn="l"/>
                          <a:r>
                            <a:rPr kumimoji="1" lang="en-US" altLang="ja-JP" b="0" dirty="0" smtClean="0">
                              <a:solidFill>
                                <a:schemeClr val="tx2"/>
                              </a:solidFill>
                            </a:rPr>
                            <a:t>Iteration</a:t>
                          </a:r>
                          <a:endParaRPr kumimoji="1" lang="ja-JP" altLang="en-US" b="0" dirty="0">
                            <a:solidFill>
                              <a:schemeClr val="tx2"/>
                            </a:solidFill>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10000</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65729985"/>
                      </a:ext>
                    </a:extLst>
                  </a:tr>
                  <a:tr h="457200">
                    <a:tc>
                      <a:txBody>
                        <a:bodyPr/>
                        <a:lstStyle/>
                        <a:p>
                          <a:pPr algn="l"/>
                          <a:r>
                            <a:rPr kumimoji="1" lang="en-US" altLang="ja-JP" b="0" dirty="0" smtClean="0">
                              <a:solidFill>
                                <a:schemeClr val="tx2"/>
                              </a:solidFill>
                            </a:rPr>
                            <a:t>Max run: </a:t>
                          </a:r>
                          <a:r>
                            <a:rPr kumimoji="1" lang="en-US" altLang="ja-JP" b="0" dirty="0" smtClean="0">
                              <a:solidFill>
                                <a:schemeClr val="tx2"/>
                              </a:solidFill>
                              <a:latin typeface="Cambria Math" panose="02040503050406030204" pitchFamily="18" charset="0"/>
                              <a:ea typeface="Cambria Math" panose="02040503050406030204" pitchFamily="18" charset="0"/>
                            </a:rPr>
                            <a:t>MR</a:t>
                          </a:r>
                          <a:r>
                            <a:rPr kumimoji="1" lang="en-US" altLang="ja-JP" b="0" baseline="0" dirty="0" smtClean="0">
                              <a:solidFill>
                                <a:schemeClr val="tx2"/>
                              </a:solidFill>
                              <a:latin typeface="Cambria Math" panose="02040503050406030204" pitchFamily="18" charset="0"/>
                              <a:ea typeface="Cambria Math" panose="02040503050406030204" pitchFamily="18" charset="0"/>
                            </a:rPr>
                            <a:t> </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30</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4205139"/>
                      </a:ext>
                    </a:extLst>
                  </a:tr>
                  <a:tr h="457200">
                    <a:tc>
                      <a:txBody>
                        <a:bodyPr/>
                        <a:lstStyle/>
                        <a:p>
                          <a:endParaRPr lang="ja-JP"/>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blipFill>
                          <a:blip r:embed="rId5"/>
                          <a:stretch>
                            <a:fillRect l="-177" t="-210667" r="-45390" b="-30667"/>
                          </a:stretch>
                        </a:blipFill>
                      </a:tcPr>
                    </a:tc>
                    <a:tc>
                      <a:txBody>
                        <a:bodyPr/>
                        <a:lstStyle/>
                        <a:p>
                          <a:pPr algn="l"/>
                          <a:r>
                            <a:rPr kumimoji="1" lang="en-US" altLang="ja-JP" b="0" dirty="0" smtClean="0">
                              <a:solidFill>
                                <a:schemeClr val="tx2"/>
                              </a:solidFill>
                              <a:latin typeface="Cambria Math" panose="02040503050406030204" pitchFamily="18" charset="0"/>
                            </a:rPr>
                            <a:t>0.1</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5217977"/>
                      </a:ext>
                    </a:extLst>
                  </a:tr>
                </a:tbl>
              </a:graphicData>
            </a:graphic>
          </p:graphicFrame>
        </mc:Fallback>
      </mc:AlternateContent>
      <p:sp>
        <p:nvSpPr>
          <p:cNvPr id="9" name="コンテンツ プレースホルダー 2 2"/>
          <p:cNvSpPr txBox="1">
            <a:spLocks/>
          </p:cNvSpPr>
          <p:nvPr/>
        </p:nvSpPr>
        <p:spPr>
          <a:xfrm>
            <a:off x="137638" y="1228140"/>
            <a:ext cx="5708526" cy="614197"/>
          </a:xfrm>
          <a:prstGeom prst="rect">
            <a:avLst/>
          </a:prstGeom>
        </p:spPr>
        <p:txBody>
          <a:bodyPr anchor="ctr"/>
          <a:lstStyle>
            <a:lvl1pPr marL="0" indent="0" algn="l" defTabSz="1219170" rtl="0" eaLnBrk="1" latinLnBrk="1" hangingPunct="1">
              <a:spcBef>
                <a:spcPct val="20000"/>
              </a:spcBef>
              <a:buFont typeface="Arial" pitchFamily="34" charset="0"/>
              <a:buNone/>
              <a:defRPr kumimoji="1" sz="2800" kern="1200" baseline="0">
                <a:solidFill>
                  <a:schemeClr val="tx1">
                    <a:lumMod val="75000"/>
                    <a:lumOff val="25000"/>
                  </a:schemeClr>
                </a:solidFill>
                <a:latin typeface="Segoe UI" panose="020B0502040204020203" pitchFamily="34" charset="0"/>
                <a:ea typeface="+mn-ea"/>
                <a:cs typeface="Arial" pitchFamily="34" charset="0"/>
              </a:defRPr>
            </a:lvl1pPr>
            <a:lvl2pPr marL="990575" indent="-380990" algn="l" defTabSz="1219170" rtl="0" eaLnBrk="1" latinLnBrk="1"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9pPr>
          </a:lstStyle>
          <a:p>
            <a:r>
              <a:rPr lang="en-US" altLang="ja-JP" b="1" dirty="0" smtClean="0"/>
              <a:t>Comparison to BA with NSBA</a:t>
            </a:r>
            <a:endParaRPr lang="ja-JP" altLang="en-US" b="1" dirty="0"/>
          </a:p>
        </p:txBody>
      </p:sp>
      <p:sp>
        <p:nvSpPr>
          <p:cNvPr id="10" name="テキスト ボックス 9"/>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(17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pic>
        <p:nvPicPr>
          <p:cNvPr id="24" name="図 23"/>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3612297" y="4123834"/>
            <a:ext cx="3565595" cy="792000"/>
          </a:xfrm>
          <a:prstGeom prst="rect">
            <a:avLst/>
          </a:prstGeom>
        </p:spPr>
      </p:pic>
      <mc:AlternateContent xmlns:mc="http://schemas.openxmlformats.org/markup-compatibility/2006" xmlns:a14="http://schemas.microsoft.com/office/drawing/2010/main">
        <mc:Choice Requires="a14">
          <p:graphicFrame>
            <p:nvGraphicFramePr>
              <p:cNvPr id="19" name="表 18"/>
              <p:cNvGraphicFramePr>
                <a:graphicFrameLocks noGrp="1"/>
              </p:cNvGraphicFramePr>
              <p:nvPr>
                <p:extLst>
                  <p:ext uri="{D42A27DB-BD31-4B8C-83A1-F6EECF244321}">
                    <p14:modId xmlns:p14="http://schemas.microsoft.com/office/powerpoint/2010/main" val="3983300958"/>
                  </p:ext>
                </p:extLst>
              </p:nvPr>
            </p:nvGraphicFramePr>
            <p:xfrm>
              <a:off x="6872474" y="1787989"/>
              <a:ext cx="4982968" cy="1828800"/>
            </p:xfrm>
            <a:graphic>
              <a:graphicData uri="http://schemas.openxmlformats.org/drawingml/2006/table">
                <a:tbl>
                  <a:tblPr firstRow="1" bandRow="1">
                    <a:tableStyleId>{5C22544A-7EE6-4342-B048-85BDC9FD1C3A}</a:tableStyleId>
                  </a:tblPr>
                  <a:tblGrid>
                    <a:gridCol w="3300857">
                      <a:extLst>
                        <a:ext uri="{9D8B030D-6E8A-4147-A177-3AD203B41FA5}">
                          <a16:colId xmlns:a16="http://schemas.microsoft.com/office/drawing/2014/main" val="2269540923"/>
                        </a:ext>
                      </a:extLst>
                    </a:gridCol>
                    <a:gridCol w="1682111">
                      <a:extLst>
                        <a:ext uri="{9D8B030D-6E8A-4147-A177-3AD203B41FA5}">
                          <a16:colId xmlns:a16="http://schemas.microsoft.com/office/drawing/2014/main" val="2379809166"/>
                        </a:ext>
                      </a:extLst>
                    </a:gridCol>
                  </a:tblGrid>
                  <a:tr h="370840">
                    <a:tc>
                      <a:txBody>
                        <a:bodyPr/>
                        <a:lstStyle/>
                        <a:p>
                          <a:pPr algn="l"/>
                          <a:r>
                            <a:rPr kumimoji="1" lang="en-US" altLang="ja-JP" b="0" dirty="0" smtClean="0">
                              <a:solidFill>
                                <a:schemeClr val="tx2"/>
                              </a:solidFill>
                            </a:rPr>
                            <a:t>Population size: </a:t>
                          </a:r>
                          <a14:m>
                            <m:oMath xmlns:m="http://schemas.openxmlformats.org/officeDocument/2006/math">
                              <m:r>
                                <a:rPr kumimoji="1" lang="en-US" altLang="ja-JP" b="0" i="1" smtClean="0">
                                  <a:solidFill>
                                    <a:schemeClr val="tx2"/>
                                  </a:solidFill>
                                  <a:latin typeface="Cambria Math" panose="02040503050406030204" pitchFamily="18" charset="0"/>
                                </a:rPr>
                                <m:t>𝑁</m:t>
                              </m:r>
                            </m:oMath>
                          </a14:m>
                          <a:endParaRPr kumimoji="1" lang="ja-JP" altLang="en-US" b="0" dirty="0">
                            <a:solidFill>
                              <a:schemeClr val="tx2"/>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100</a:t>
                          </a:r>
                          <a:endParaRPr kumimoji="1" lang="ja-JP" altLang="en-US" b="0" dirty="0">
                            <a:solidFill>
                              <a:schemeClr val="tx2"/>
                            </a:solidFill>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36920633"/>
                      </a:ext>
                    </a:extLst>
                  </a:tr>
                  <a:tr h="370840">
                    <a:tc>
                      <a:txBody>
                        <a:bodyPr/>
                        <a:lstStyle/>
                        <a:p>
                          <a:pPr algn="l"/>
                          <a:r>
                            <a:rPr kumimoji="1" lang="en-US" altLang="ja-JP" b="0" dirty="0" smtClean="0">
                              <a:solidFill>
                                <a:schemeClr val="tx2"/>
                              </a:solidFill>
                            </a:rPr>
                            <a:t>Loudness: </a:t>
                          </a:r>
                          <a14:m>
                            <m:oMath xmlns:m="http://schemas.openxmlformats.org/officeDocument/2006/math">
                              <m:sSup>
                                <m:sSupPr>
                                  <m:ctrlPr>
                                    <a:rPr kumimoji="1" lang="en-US" altLang="ja-JP" b="0" i="1" smtClean="0">
                                      <a:solidFill>
                                        <a:schemeClr val="tx2"/>
                                      </a:solidFill>
                                      <a:latin typeface="Cambria Math" panose="02040503050406030204" pitchFamily="18" charset="0"/>
                                    </a:rPr>
                                  </m:ctrlPr>
                                </m:sSupPr>
                                <m:e>
                                  <m:r>
                                    <a:rPr kumimoji="1" lang="en-US" altLang="ja-JP" b="0" i="1" smtClean="0">
                                      <a:solidFill>
                                        <a:schemeClr val="tx2"/>
                                      </a:solidFill>
                                      <a:latin typeface="Cambria Math" panose="02040503050406030204" pitchFamily="18" charset="0"/>
                                    </a:rPr>
                                    <m:t>𝐴</m:t>
                                  </m:r>
                                </m:e>
                                <m:sup>
                                  <m:r>
                                    <a:rPr kumimoji="1" lang="en-US" altLang="ja-JP" b="0" i="1" smtClean="0">
                                      <a:solidFill>
                                        <a:schemeClr val="tx2"/>
                                      </a:solidFill>
                                      <a:latin typeface="Cambria Math" panose="02040503050406030204" pitchFamily="18" charset="0"/>
                                    </a:rPr>
                                    <m:t>0</m:t>
                                  </m:r>
                                </m:sup>
                              </m:sSup>
                            </m:oMath>
                          </a14:m>
                          <a:endParaRPr kumimoji="1" lang="en-US" altLang="ja-JP" b="0" dirty="0" smtClean="0">
                            <a:solidFill>
                              <a:schemeClr val="tx2"/>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1</a:t>
                          </a:r>
                          <a:endParaRPr kumimoji="1" lang="ja-JP" altLang="en-US" b="0" dirty="0">
                            <a:solidFill>
                              <a:schemeClr val="tx2"/>
                            </a:solidFill>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92902588"/>
                      </a:ext>
                    </a:extLst>
                  </a:tr>
                  <a:tr h="370840">
                    <a:tc>
                      <a:txBody>
                        <a:bodyPr/>
                        <a:lstStyle/>
                        <a:p>
                          <a:pPr algn="l"/>
                          <a:r>
                            <a:rPr kumimoji="1" lang="en-US" altLang="ja-JP" b="0" dirty="0" smtClean="0">
                              <a:solidFill>
                                <a:schemeClr val="tx2"/>
                              </a:solidFill>
                            </a:rPr>
                            <a:t>Pulse rate: </a:t>
                          </a:r>
                          <a14:m>
                            <m:oMath xmlns:m="http://schemas.openxmlformats.org/officeDocument/2006/math">
                              <m:sSup>
                                <m:sSupPr>
                                  <m:ctrlPr>
                                    <a:rPr kumimoji="1" lang="en-US" altLang="ja-JP" b="0" i="1" smtClean="0">
                                      <a:solidFill>
                                        <a:schemeClr val="tx2"/>
                                      </a:solidFill>
                                      <a:latin typeface="Cambria Math" panose="02040503050406030204" pitchFamily="18" charset="0"/>
                                    </a:rPr>
                                  </m:ctrlPr>
                                </m:sSupPr>
                                <m:e>
                                  <m:r>
                                    <a:rPr kumimoji="1" lang="en-US" altLang="ja-JP" b="0" i="1" smtClean="0">
                                      <a:solidFill>
                                        <a:schemeClr val="tx2"/>
                                      </a:solidFill>
                                      <a:latin typeface="Cambria Math" panose="02040503050406030204" pitchFamily="18" charset="0"/>
                                    </a:rPr>
                                    <m:t>𝑟</m:t>
                                  </m:r>
                                </m:e>
                                <m:sup>
                                  <m:r>
                                    <a:rPr kumimoji="1" lang="en-US" altLang="ja-JP" b="0" i="1" smtClean="0">
                                      <a:solidFill>
                                        <a:schemeClr val="tx2"/>
                                      </a:solidFill>
                                      <a:latin typeface="Cambria Math" panose="02040503050406030204" pitchFamily="18" charset="0"/>
                                    </a:rPr>
                                    <m:t>0</m:t>
                                  </m:r>
                                </m:sup>
                              </m:sSup>
                            </m:oMath>
                          </a14:m>
                          <a:endParaRPr kumimoji="1" lang="en-US" altLang="ja-JP" b="0" dirty="0" smtClean="0">
                            <a:solidFill>
                              <a:schemeClr val="tx2"/>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rand[0,</a:t>
                          </a:r>
                          <a:r>
                            <a:rPr kumimoji="1" lang="en-US" altLang="ja-JP" b="0" baseline="0" dirty="0" smtClean="0">
                              <a:solidFill>
                                <a:schemeClr val="tx2"/>
                              </a:solidFill>
                              <a:latin typeface="Cambria Math" panose="02040503050406030204" pitchFamily="18" charset="0"/>
                              <a:ea typeface="Cambria Math" panose="02040503050406030204" pitchFamily="18" charset="0"/>
                            </a:rPr>
                            <a:t> 1</a:t>
                          </a:r>
                          <a:r>
                            <a:rPr kumimoji="1" lang="en-US" altLang="ja-JP" b="0" dirty="0" smtClean="0">
                              <a:solidFill>
                                <a:schemeClr val="tx2"/>
                              </a:solidFill>
                              <a:latin typeface="Cambria Math" panose="02040503050406030204" pitchFamily="18" charset="0"/>
                              <a:ea typeface="Cambria Math" panose="02040503050406030204" pitchFamily="18" charset="0"/>
                            </a:rPr>
                            <a:t>]</a:t>
                          </a:r>
                          <a:endParaRPr kumimoji="1" lang="ja-JP" altLang="en-US" b="0" dirty="0">
                            <a:solidFill>
                              <a:schemeClr val="tx2"/>
                            </a:solidFill>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7497255"/>
                      </a:ext>
                    </a:extLst>
                  </a:tr>
                  <a:tr h="370840">
                    <a:tc>
                      <a:txBody>
                        <a:bodyPr/>
                        <a:lstStyle/>
                        <a:p>
                          <a:pPr algn="l"/>
                          <a:r>
                            <a:rPr kumimoji="1" lang="en-US" altLang="ja-JP" b="0" dirty="0" smtClean="0">
                              <a:solidFill>
                                <a:schemeClr val="tx2"/>
                              </a:solidFill>
                            </a:rPr>
                            <a:t>Damping </a:t>
                          </a:r>
                          <a:r>
                            <a:rPr kumimoji="1" lang="en-US" altLang="ja-JP" b="0" dirty="0" err="1" smtClean="0">
                              <a:solidFill>
                                <a:schemeClr val="tx2"/>
                              </a:solidFill>
                            </a:rPr>
                            <a:t>coef</a:t>
                          </a:r>
                          <a:r>
                            <a:rPr kumimoji="1" lang="en-US" altLang="ja-JP" b="0" dirty="0" smtClean="0">
                              <a:solidFill>
                                <a:schemeClr val="tx2"/>
                              </a:solidFill>
                            </a:rPr>
                            <a:t>.: </a:t>
                          </a:r>
                          <a14:m>
                            <m:oMath xmlns:m="http://schemas.openxmlformats.org/officeDocument/2006/math">
                              <m:r>
                                <a:rPr kumimoji="1" lang="en-US" altLang="ja-JP" b="0" i="1" smtClean="0">
                                  <a:solidFill>
                                    <a:schemeClr val="tx2"/>
                                  </a:solidFill>
                                  <a:latin typeface="Cambria Math" panose="02040503050406030204" pitchFamily="18" charset="0"/>
                                </a:rPr>
                                <m:t>𝛼</m:t>
                              </m:r>
                              <m:r>
                                <a:rPr kumimoji="1" lang="en-US" altLang="ja-JP" b="0" i="1" smtClean="0">
                                  <a:solidFill>
                                    <a:schemeClr val="tx2"/>
                                  </a:solidFill>
                                  <a:latin typeface="Cambria Math" panose="02040503050406030204" pitchFamily="18" charset="0"/>
                                </a:rPr>
                                <m:t>, </m:t>
                              </m:r>
                              <m:r>
                                <a:rPr kumimoji="1" lang="en-US" altLang="ja-JP" b="0" i="1" smtClean="0">
                                  <a:solidFill>
                                    <a:schemeClr val="tx2"/>
                                  </a:solidFill>
                                  <a:latin typeface="Cambria Math" panose="02040503050406030204" pitchFamily="18" charset="0"/>
                                </a:rPr>
                                <m:t>𝛾</m:t>
                              </m:r>
                            </m:oMath>
                          </a14:m>
                          <a:endParaRPr kumimoji="1" lang="en-US" altLang="ja-JP" b="0" dirty="0" smtClean="0">
                            <a:solidFill>
                              <a:schemeClr val="tx2"/>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0.9</a:t>
                          </a:r>
                          <a:endParaRPr kumimoji="1" lang="ja-JP" altLang="en-US" b="0" dirty="0">
                            <a:solidFill>
                              <a:schemeClr val="tx2"/>
                            </a:solidFill>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1215637"/>
                      </a:ext>
                    </a:extLst>
                  </a:tr>
                </a:tbl>
              </a:graphicData>
            </a:graphic>
          </p:graphicFrame>
        </mc:Choice>
        <mc:Fallback xmlns="">
          <p:graphicFrame>
            <p:nvGraphicFramePr>
              <p:cNvPr id="19" name="表 18"/>
              <p:cNvGraphicFramePr>
                <a:graphicFrameLocks noGrp="1"/>
              </p:cNvGraphicFramePr>
              <p:nvPr>
                <p:extLst>
                  <p:ext uri="{D42A27DB-BD31-4B8C-83A1-F6EECF244321}">
                    <p14:modId xmlns:p14="http://schemas.microsoft.com/office/powerpoint/2010/main" val="3983300958"/>
                  </p:ext>
                </p:extLst>
              </p:nvPr>
            </p:nvGraphicFramePr>
            <p:xfrm>
              <a:off x="6872474" y="1787989"/>
              <a:ext cx="4982968" cy="1828800"/>
            </p:xfrm>
            <a:graphic>
              <a:graphicData uri="http://schemas.openxmlformats.org/drawingml/2006/table">
                <a:tbl>
                  <a:tblPr firstRow="1" bandRow="1">
                    <a:tableStyleId>{5C22544A-7EE6-4342-B048-85BDC9FD1C3A}</a:tableStyleId>
                  </a:tblPr>
                  <a:tblGrid>
                    <a:gridCol w="3300857">
                      <a:extLst>
                        <a:ext uri="{9D8B030D-6E8A-4147-A177-3AD203B41FA5}">
                          <a16:colId xmlns:a16="http://schemas.microsoft.com/office/drawing/2014/main" val="2269540923"/>
                        </a:ext>
                      </a:extLst>
                    </a:gridCol>
                    <a:gridCol w="1682111">
                      <a:extLst>
                        <a:ext uri="{9D8B030D-6E8A-4147-A177-3AD203B41FA5}">
                          <a16:colId xmlns:a16="http://schemas.microsoft.com/office/drawing/2014/main" val="2379809166"/>
                        </a:ext>
                      </a:extLst>
                    </a:gridCol>
                  </a:tblGrid>
                  <a:tr h="457200">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blipFill>
                          <a:blip r:embed="rId7"/>
                          <a:stretch>
                            <a:fillRect l="-185" t="-10667" r="-51292" b="-332000"/>
                          </a:stretch>
                        </a:blip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100</a:t>
                          </a:r>
                          <a:endParaRPr kumimoji="1" lang="ja-JP" altLang="en-US" b="0" dirty="0">
                            <a:solidFill>
                              <a:schemeClr val="tx2"/>
                            </a:solidFill>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36920633"/>
                      </a:ext>
                    </a:extLst>
                  </a:tr>
                  <a:tr h="457200">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blipFill>
                          <a:blip r:embed="rId7"/>
                          <a:stretch>
                            <a:fillRect l="-185" t="-109211" r="-51292" b="-227632"/>
                          </a:stretch>
                        </a:blip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1</a:t>
                          </a:r>
                          <a:endParaRPr kumimoji="1" lang="ja-JP" altLang="en-US" b="0" dirty="0">
                            <a:solidFill>
                              <a:schemeClr val="tx2"/>
                            </a:solidFill>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92902588"/>
                      </a:ext>
                    </a:extLst>
                  </a:tr>
                  <a:tr h="457200">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blipFill>
                          <a:blip r:embed="rId7"/>
                          <a:stretch>
                            <a:fillRect l="-185" t="-212000" r="-51292" b="-130667"/>
                          </a:stretch>
                        </a:blip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rand[0,</a:t>
                          </a:r>
                          <a:r>
                            <a:rPr kumimoji="1" lang="en-US" altLang="ja-JP" b="0" baseline="0" dirty="0" smtClean="0">
                              <a:solidFill>
                                <a:schemeClr val="tx2"/>
                              </a:solidFill>
                              <a:latin typeface="Cambria Math" panose="02040503050406030204" pitchFamily="18" charset="0"/>
                              <a:ea typeface="Cambria Math" panose="02040503050406030204" pitchFamily="18" charset="0"/>
                            </a:rPr>
                            <a:t> 1</a:t>
                          </a:r>
                          <a:r>
                            <a:rPr kumimoji="1" lang="en-US" altLang="ja-JP" b="0" dirty="0" smtClean="0">
                              <a:solidFill>
                                <a:schemeClr val="tx2"/>
                              </a:solidFill>
                              <a:latin typeface="Cambria Math" panose="02040503050406030204" pitchFamily="18" charset="0"/>
                              <a:ea typeface="Cambria Math" panose="02040503050406030204" pitchFamily="18" charset="0"/>
                            </a:rPr>
                            <a:t>]</a:t>
                          </a:r>
                          <a:endParaRPr kumimoji="1" lang="ja-JP" altLang="en-US" b="0" dirty="0">
                            <a:solidFill>
                              <a:schemeClr val="tx2"/>
                            </a:solidFill>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7497255"/>
                      </a:ext>
                    </a:extLst>
                  </a:tr>
                  <a:tr h="457200">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blipFill>
                          <a:blip r:embed="rId7"/>
                          <a:stretch>
                            <a:fillRect l="-185" t="-312000" r="-51292" b="-30667"/>
                          </a:stretch>
                        </a:blip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0.9</a:t>
                          </a:r>
                          <a:endParaRPr kumimoji="1" lang="ja-JP" altLang="en-US" b="0" dirty="0">
                            <a:solidFill>
                              <a:schemeClr val="tx2"/>
                            </a:solidFill>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1215637"/>
                      </a:ext>
                    </a:extLst>
                  </a:tr>
                </a:tbl>
              </a:graphicData>
            </a:graphic>
          </p:graphicFrame>
        </mc:Fallback>
      </mc:AlternateContent>
      <p:sp>
        <p:nvSpPr>
          <p:cNvPr id="20" name="テキスト ボックス 19"/>
          <p:cNvSpPr txBox="1"/>
          <p:nvPr/>
        </p:nvSpPr>
        <p:spPr>
          <a:xfrm>
            <a:off x="9107638" y="1335183"/>
            <a:ext cx="3073009" cy="400110"/>
          </a:xfrm>
          <a:prstGeom prst="rect">
            <a:avLst/>
          </a:prstGeom>
          <a:noFill/>
        </p:spPr>
        <p:txBody>
          <a:bodyPr wrap="square" rtlCol="0">
            <a:spAutoFit/>
          </a:bodyPr>
          <a:lstStyle/>
          <a:p>
            <a:r>
              <a:rPr kumimoji="1" lang="en-US" altLang="ja-JP" sz="2000" dirty="0" smtClean="0">
                <a:solidFill>
                  <a:schemeClr val="tx1">
                    <a:lumMod val="75000"/>
                    <a:lumOff val="25000"/>
                  </a:schemeClr>
                </a:solidFill>
              </a:rPr>
              <a:t>BA and NSBA</a:t>
            </a:r>
            <a:endParaRPr kumimoji="1" lang="ja-JP" altLang="en-US" sz="2000" dirty="0">
              <a:solidFill>
                <a:schemeClr val="tx1">
                  <a:lumMod val="75000"/>
                  <a:lumOff val="25000"/>
                </a:schemeClr>
              </a:solidFill>
            </a:endParaRPr>
          </a:p>
        </p:txBody>
      </p:sp>
      <mc:AlternateContent xmlns:mc="http://schemas.openxmlformats.org/markup-compatibility/2006" xmlns:a14="http://schemas.microsoft.com/office/drawing/2010/main">
        <mc:Choice Requires="a14">
          <p:sp>
            <p:nvSpPr>
              <p:cNvPr id="23" name="テキスト ボックス 22"/>
              <p:cNvSpPr txBox="1"/>
              <p:nvPr/>
            </p:nvSpPr>
            <p:spPr>
              <a:xfrm>
                <a:off x="4849748" y="6146406"/>
                <a:ext cx="1715919" cy="307777"/>
              </a:xfrm>
              <a:prstGeom prst="rect">
                <a:avLst/>
              </a:prstGeom>
              <a:noFill/>
            </p:spPr>
            <p:txBody>
              <a:bodyPr wrap="none" lIns="0" tIns="0" rIns="0" bIns="0" rtlCol="0">
                <a:spAutoFit/>
              </a:bodyPr>
              <a:lstStyle/>
              <a:p>
                <a14:m>
                  <m:oMath xmlns:m="http://schemas.openxmlformats.org/officeDocument/2006/math">
                    <m:r>
                      <a:rPr kumimoji="1" lang="en-US" altLang="ja-JP" sz="2000" b="0" i="1" smtClean="0">
                        <a:latin typeface="Cambria Math" panose="02040503050406030204" pitchFamily="18" charset="0"/>
                      </a:rPr>
                      <m:t>𝑇𝑃</m:t>
                    </m:r>
                    <m:r>
                      <a:rPr kumimoji="1" lang="en-US" altLang="ja-JP" sz="2000" b="0" i="1" smtClean="0">
                        <a:latin typeface="Cambria Math" panose="02040503050406030204" pitchFamily="18" charset="0"/>
                      </a:rPr>
                      <m:t>:</m:t>
                    </m:r>
                  </m:oMath>
                </a14:m>
                <a:r>
                  <a:rPr kumimoji="1" lang="ja-JP" altLang="en-US" sz="2000" dirty="0" smtClean="0"/>
                  <a:t> </a:t>
                </a:r>
                <a:r>
                  <a:rPr kumimoji="1" lang="en-US" altLang="ja-JP" sz="2000" dirty="0" smtClean="0"/>
                  <a:t>Total peaks</a:t>
                </a:r>
                <a:endParaRPr kumimoji="1" lang="ja-JP" altLang="en-US" sz="2000" dirty="0"/>
              </a:p>
            </p:txBody>
          </p:sp>
        </mc:Choice>
        <mc:Fallback xmlns="">
          <p:sp>
            <p:nvSpPr>
              <p:cNvPr id="23" name="テキスト ボックス 22"/>
              <p:cNvSpPr txBox="1">
                <a:spLocks noRot="1" noChangeAspect="1" noMove="1" noResize="1" noEditPoints="1" noAdjustHandles="1" noChangeArrowheads="1" noChangeShapeType="1" noTextEdit="1"/>
              </p:cNvSpPr>
              <p:nvPr/>
            </p:nvSpPr>
            <p:spPr>
              <a:xfrm>
                <a:off x="4849748" y="6146406"/>
                <a:ext cx="1715919" cy="307777"/>
              </a:xfrm>
              <a:prstGeom prst="rect">
                <a:avLst/>
              </a:prstGeom>
              <a:blipFill>
                <a:blip r:embed="rId8"/>
                <a:stretch>
                  <a:fillRect l="-5338" t="-23529" r="-8185" b="-5098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138882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Introduction</a:t>
            </a:r>
            <a:endParaRPr kumimoji="1" lang="ja-JP" altLang="en-US" dirty="0"/>
          </a:p>
        </p:txBody>
      </p:sp>
      <p:pic>
        <p:nvPicPr>
          <p:cNvPr id="40" name="コンテンツ プレースホルダー 39"/>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499960" y="2649251"/>
            <a:ext cx="5334000" cy="4000500"/>
          </a:xfrm>
        </p:spPr>
      </p:pic>
      <p:grpSp>
        <p:nvGrpSpPr>
          <p:cNvPr id="32" name="グループ化 31"/>
          <p:cNvGrpSpPr/>
          <p:nvPr/>
        </p:nvGrpSpPr>
        <p:grpSpPr>
          <a:xfrm>
            <a:off x="6786447" y="6385700"/>
            <a:ext cx="4587045" cy="369332"/>
            <a:chOff x="9011792" y="6310115"/>
            <a:chExt cx="4249472" cy="369332"/>
          </a:xfrm>
        </p:grpSpPr>
        <p:sp>
          <p:nvSpPr>
            <p:cNvPr id="30" name="楕円 29"/>
            <p:cNvSpPr/>
            <p:nvPr/>
          </p:nvSpPr>
          <p:spPr>
            <a:xfrm>
              <a:off x="9011792" y="6452761"/>
              <a:ext cx="107321"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9155791" y="6310115"/>
              <a:ext cx="4105473" cy="369332"/>
            </a:xfrm>
            <a:prstGeom prst="rect">
              <a:avLst/>
            </a:prstGeom>
            <a:noFill/>
          </p:spPr>
          <p:txBody>
            <a:bodyPr wrap="square" rtlCol="0">
              <a:spAutoFit/>
            </a:bodyPr>
            <a:lstStyle/>
            <a:p>
              <a:r>
                <a:rPr kumimoji="1" lang="en-US" altLang="ja-JP" dirty="0" smtClean="0"/>
                <a:t>: interesting sites (global &amp; local optima) </a:t>
              </a:r>
            </a:p>
          </p:txBody>
        </p:sp>
      </p:grpSp>
      <p:sp>
        <p:nvSpPr>
          <p:cNvPr id="34" name="テキスト ボックス 33"/>
          <p:cNvSpPr txBox="1"/>
          <p:nvPr/>
        </p:nvSpPr>
        <p:spPr>
          <a:xfrm>
            <a:off x="7195113" y="5986098"/>
            <a:ext cx="3582477" cy="369332"/>
          </a:xfrm>
          <a:prstGeom prst="rect">
            <a:avLst/>
          </a:prstGeom>
          <a:noFill/>
        </p:spPr>
        <p:txBody>
          <a:bodyPr wrap="square" rtlCol="0">
            <a:spAutoFit/>
          </a:bodyPr>
          <a:lstStyle/>
          <a:p>
            <a:pPr algn="ctr"/>
            <a:r>
              <a:rPr kumimoji="1" lang="en-US" altLang="ja-JP" b="1" dirty="0" smtClean="0">
                <a:solidFill>
                  <a:schemeClr val="tx1">
                    <a:lumMod val="75000"/>
                    <a:lumOff val="25000"/>
                  </a:schemeClr>
                </a:solidFill>
              </a:rPr>
              <a:t>Highlighted interesting sites</a:t>
            </a:r>
            <a:endParaRPr kumimoji="1" lang="ja-JP" altLang="en-US" b="1" dirty="0">
              <a:solidFill>
                <a:schemeClr val="tx1">
                  <a:lumMod val="75000"/>
                  <a:lumOff val="25000"/>
                </a:schemeClr>
              </a:solidFill>
            </a:endParaRPr>
          </a:p>
        </p:txBody>
      </p:sp>
      <p:sp>
        <p:nvSpPr>
          <p:cNvPr id="38" name="テキスト ボックス 37"/>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(2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
        <p:nvSpPr>
          <p:cNvPr id="39" name="テキスト ボックス 38"/>
          <p:cNvSpPr txBox="1"/>
          <p:nvPr/>
        </p:nvSpPr>
        <p:spPr>
          <a:xfrm>
            <a:off x="5470011" y="2927316"/>
            <a:ext cx="6721989" cy="400110"/>
          </a:xfrm>
          <a:prstGeom prst="rect">
            <a:avLst/>
          </a:prstGeom>
          <a:noFill/>
        </p:spPr>
        <p:txBody>
          <a:bodyPr wrap="square" rtlCol="0">
            <a:spAutoFit/>
          </a:bodyPr>
          <a:lstStyle/>
          <a:p>
            <a:pPr algn="ctr"/>
            <a:r>
              <a:rPr kumimoji="1" lang="en-US" altLang="ja-JP" sz="2000" b="1" i="1" dirty="0" smtClean="0">
                <a:solidFill>
                  <a:schemeClr val="tx1">
                    <a:lumMod val="75000"/>
                    <a:lumOff val="25000"/>
                  </a:schemeClr>
                </a:solidFill>
              </a:rPr>
              <a:t>e.g., </a:t>
            </a:r>
            <a:r>
              <a:rPr kumimoji="1" lang="en-US" altLang="ja-JP" sz="2000" b="1" dirty="0" smtClean="0">
                <a:solidFill>
                  <a:schemeClr val="tx1">
                    <a:lumMod val="75000"/>
                    <a:lumOff val="25000"/>
                  </a:schemeClr>
                </a:solidFill>
              </a:rPr>
              <a:t>Interesting landing sites selection in lunar mission</a:t>
            </a:r>
            <a:endParaRPr kumimoji="1" lang="ja-JP" altLang="en-US" sz="2000" b="1" dirty="0">
              <a:solidFill>
                <a:schemeClr val="tx1">
                  <a:lumMod val="75000"/>
                  <a:lumOff val="25000"/>
                </a:schemeClr>
              </a:solidFill>
            </a:endParaRPr>
          </a:p>
        </p:txBody>
      </p:sp>
      <p:sp>
        <p:nvSpPr>
          <p:cNvPr id="41" name="テキスト ボックス 40"/>
          <p:cNvSpPr txBox="1"/>
          <p:nvPr/>
        </p:nvSpPr>
        <p:spPr>
          <a:xfrm>
            <a:off x="212975" y="2492606"/>
            <a:ext cx="5389262" cy="400110"/>
          </a:xfrm>
          <a:prstGeom prst="rect">
            <a:avLst/>
          </a:prstGeom>
          <a:noFill/>
        </p:spPr>
        <p:txBody>
          <a:bodyPr wrap="square" rtlCol="0">
            <a:spAutoFit/>
          </a:bodyPr>
          <a:lstStyle/>
          <a:p>
            <a:pPr algn="ctr"/>
            <a:r>
              <a:rPr kumimoji="1" lang="en-US" altLang="ja-JP" sz="2000" b="1" i="1" dirty="0" smtClean="0">
                <a:solidFill>
                  <a:schemeClr val="tx1">
                    <a:lumMod val="75000"/>
                    <a:lumOff val="25000"/>
                  </a:schemeClr>
                </a:solidFill>
              </a:rPr>
              <a:t>e.g., </a:t>
            </a:r>
            <a:r>
              <a:rPr kumimoji="1" lang="en-US" altLang="ja-JP" sz="2000" b="1" dirty="0" smtClean="0">
                <a:solidFill>
                  <a:schemeClr val="tx1">
                    <a:lumMod val="75000"/>
                    <a:lumOff val="25000"/>
                  </a:schemeClr>
                </a:solidFill>
              </a:rPr>
              <a:t>Multimodal function for minimization</a:t>
            </a:r>
            <a:endParaRPr kumimoji="1" lang="ja-JP" altLang="en-US" sz="2000" b="1" dirty="0">
              <a:solidFill>
                <a:schemeClr val="tx1">
                  <a:lumMod val="75000"/>
                  <a:lumOff val="25000"/>
                </a:schemeClr>
              </a:solidFill>
            </a:endParaRPr>
          </a:p>
        </p:txBody>
      </p:sp>
      <p:sp>
        <p:nvSpPr>
          <p:cNvPr id="42" name="楕円 41"/>
          <p:cNvSpPr/>
          <p:nvPr/>
        </p:nvSpPr>
        <p:spPr>
          <a:xfrm>
            <a:off x="1308151" y="6010950"/>
            <a:ext cx="432000" cy="318043"/>
          </a:xfrm>
          <a:prstGeom prst="ellipse">
            <a:avLst/>
          </a:prstGeom>
          <a:solidFill>
            <a:srgbClr val="FF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p:cNvSpPr/>
          <p:nvPr/>
        </p:nvSpPr>
        <p:spPr>
          <a:xfrm>
            <a:off x="1988141" y="5890567"/>
            <a:ext cx="432000" cy="318043"/>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p:nvSpPr>
        <p:spPr>
          <a:xfrm>
            <a:off x="2836698" y="5292199"/>
            <a:ext cx="432000" cy="318043"/>
          </a:xfrm>
          <a:prstGeom prst="ellipse">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p:cNvSpPr/>
          <p:nvPr/>
        </p:nvSpPr>
        <p:spPr>
          <a:xfrm>
            <a:off x="3783577" y="4408877"/>
            <a:ext cx="432000" cy="318043"/>
          </a:xfrm>
          <a:prstGeom prst="ellipse">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p:nvSpPr>
        <p:spPr>
          <a:xfrm>
            <a:off x="4811617" y="3581709"/>
            <a:ext cx="432000" cy="318043"/>
          </a:xfrm>
          <a:prstGeom prst="ellipse">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p:nvSpPr>
        <p:spPr>
          <a:xfrm>
            <a:off x="1308151" y="6411343"/>
            <a:ext cx="1948262" cy="369332"/>
          </a:xfrm>
          <a:prstGeom prst="rect">
            <a:avLst/>
          </a:prstGeom>
          <a:noFill/>
        </p:spPr>
        <p:txBody>
          <a:bodyPr wrap="square" rtlCol="0">
            <a:spAutoFit/>
          </a:bodyPr>
          <a:lstStyle/>
          <a:p>
            <a:pPr algn="ctr"/>
            <a:r>
              <a:rPr kumimoji="1" lang="en-US" altLang="ja-JP" b="1" dirty="0">
                <a:solidFill>
                  <a:srgbClr val="C00000"/>
                </a:solidFill>
              </a:rPr>
              <a:t>g</a:t>
            </a:r>
            <a:r>
              <a:rPr kumimoji="1" lang="en-US" altLang="ja-JP" b="1" dirty="0" smtClean="0">
                <a:solidFill>
                  <a:srgbClr val="C00000"/>
                </a:solidFill>
              </a:rPr>
              <a:t>lobal optimum</a:t>
            </a:r>
            <a:endParaRPr kumimoji="1" lang="ja-JP" altLang="en-US" b="1" dirty="0">
              <a:solidFill>
                <a:srgbClr val="C00000"/>
              </a:solidFill>
            </a:endParaRPr>
          </a:p>
        </p:txBody>
      </p:sp>
      <p:sp>
        <p:nvSpPr>
          <p:cNvPr id="3" name="コンテンツ プレースホルダー 2"/>
          <p:cNvSpPr>
            <a:spLocks noGrp="1"/>
          </p:cNvSpPr>
          <p:nvPr>
            <p:ph idx="1"/>
          </p:nvPr>
        </p:nvSpPr>
        <p:spPr>
          <a:xfrm>
            <a:off x="137637" y="1263730"/>
            <a:ext cx="11329259" cy="987027"/>
          </a:xfrm>
        </p:spPr>
        <p:txBody>
          <a:bodyPr/>
          <a:lstStyle/>
          <a:p>
            <a:r>
              <a:rPr kumimoji="1" lang="en-US" altLang="ja-JP" dirty="0" smtClean="0">
                <a:latin typeface="+mn-lt"/>
              </a:rPr>
              <a:t>Importance:</a:t>
            </a:r>
          </a:p>
          <a:p>
            <a:r>
              <a:rPr kumimoji="1" lang="en-US" altLang="ja-JP" dirty="0" smtClean="0">
                <a:latin typeface="+mn-lt"/>
              </a:rPr>
              <a:t>Searching multiple </a:t>
            </a:r>
            <a:r>
              <a:rPr lang="en-US" altLang="ja-JP" dirty="0" smtClean="0">
                <a:latin typeface="+mn-lt"/>
              </a:rPr>
              <a:t>optima </a:t>
            </a:r>
            <a:r>
              <a:rPr kumimoji="1" lang="en-US" altLang="ja-JP" dirty="0" smtClean="0">
                <a:latin typeface="+mn-lt"/>
              </a:rPr>
              <a:t>for multimodal </a:t>
            </a:r>
            <a:r>
              <a:rPr lang="en-US" altLang="ja-JP" dirty="0">
                <a:latin typeface="+mn-lt"/>
              </a:rPr>
              <a:t>o</a:t>
            </a:r>
            <a:r>
              <a:rPr kumimoji="1" lang="en-US" altLang="ja-JP" dirty="0" smtClean="0">
                <a:latin typeface="+mn-lt"/>
              </a:rPr>
              <a:t>ptimization </a:t>
            </a:r>
            <a:r>
              <a:rPr lang="en-US" altLang="ja-JP" dirty="0">
                <a:latin typeface="+mn-lt"/>
              </a:rPr>
              <a:t>p</a:t>
            </a:r>
            <a:r>
              <a:rPr kumimoji="1" lang="en-US" altLang="ja-JP" dirty="0" smtClean="0">
                <a:latin typeface="+mn-lt"/>
              </a:rPr>
              <a:t>roblems</a:t>
            </a:r>
            <a:endParaRPr kumimoji="1" lang="ja-JP" altLang="en-US" dirty="0">
              <a:latin typeface="+mn-lt"/>
            </a:endParaRPr>
          </a:p>
        </p:txBody>
      </p:sp>
      <p:sp>
        <p:nvSpPr>
          <p:cNvPr id="49" name="下矢印 48"/>
          <p:cNvSpPr/>
          <p:nvPr/>
        </p:nvSpPr>
        <p:spPr>
          <a:xfrm>
            <a:off x="437763" y="3219645"/>
            <a:ext cx="360040" cy="2696505"/>
          </a:xfrm>
          <a:prstGeom prst="downArrow">
            <a:avLst>
              <a:gd name="adj1" fmla="val 41673"/>
              <a:gd name="adj2" fmla="val 95799"/>
            </a:avLst>
          </a:prstGeom>
          <a:gradFill>
            <a:gsLst>
              <a:gs pos="0">
                <a:srgbClr val="C00000"/>
              </a:gs>
              <a:gs pos="42000">
                <a:schemeClr val="accent6"/>
              </a:gs>
              <a:gs pos="67000">
                <a:schemeClr val="accent3"/>
              </a:gs>
              <a:gs pos="100000">
                <a:srgbClr val="00B05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9" name="グループ化 58"/>
          <p:cNvGrpSpPr/>
          <p:nvPr/>
        </p:nvGrpSpPr>
        <p:grpSpPr>
          <a:xfrm>
            <a:off x="6414113" y="3365735"/>
            <a:ext cx="4486658" cy="2525989"/>
            <a:chOff x="5878851" y="3414135"/>
            <a:chExt cx="4486658" cy="2525989"/>
          </a:xfrm>
        </p:grpSpPr>
        <p:pic>
          <p:nvPicPr>
            <p:cNvPr id="50" name="図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8851" y="3414135"/>
              <a:ext cx="4486658" cy="2525989"/>
            </a:xfrm>
            <a:prstGeom prst="rect">
              <a:avLst/>
            </a:prstGeom>
          </p:spPr>
        </p:pic>
        <p:sp>
          <p:nvSpPr>
            <p:cNvPr id="51" name="楕円 50"/>
            <p:cNvSpPr/>
            <p:nvPr/>
          </p:nvSpPr>
          <p:spPr>
            <a:xfrm>
              <a:off x="7427771" y="4989813"/>
              <a:ext cx="119207" cy="108000"/>
            </a:xfrm>
            <a:prstGeom prst="ellipse">
              <a:avLst/>
            </a:prstGeom>
            <a:solidFill>
              <a:srgbClr val="FF0000"/>
            </a:solidFill>
            <a:ln>
              <a:noFill/>
            </a:ln>
            <a:effectLst>
              <a:glow rad="63500">
                <a:srgbClr val="FFC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p:cNvSpPr/>
            <p:nvPr/>
          </p:nvSpPr>
          <p:spPr>
            <a:xfrm>
              <a:off x="7939935" y="3868050"/>
              <a:ext cx="119207" cy="108000"/>
            </a:xfrm>
            <a:prstGeom prst="ellipse">
              <a:avLst/>
            </a:prstGeom>
            <a:solidFill>
              <a:schemeClr val="accent6"/>
            </a:solidFill>
            <a:ln>
              <a:noFill/>
            </a:ln>
            <a:effectLst>
              <a:glow rad="63500">
                <a:schemeClr val="accent6">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p:cNvSpPr/>
            <p:nvPr/>
          </p:nvSpPr>
          <p:spPr>
            <a:xfrm>
              <a:off x="8601998" y="4320253"/>
              <a:ext cx="119207" cy="108000"/>
            </a:xfrm>
            <a:prstGeom prst="ellipse">
              <a:avLst/>
            </a:prstGeom>
            <a:solidFill>
              <a:srgbClr val="FF7575"/>
            </a:solidFill>
            <a:ln>
              <a:noFill/>
            </a:ln>
            <a:effectLst>
              <a:glow rad="63500">
                <a:srgbClr val="FFC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p:cNvSpPr/>
            <p:nvPr/>
          </p:nvSpPr>
          <p:spPr>
            <a:xfrm>
              <a:off x="9039208" y="4277782"/>
              <a:ext cx="119207" cy="108000"/>
            </a:xfrm>
            <a:prstGeom prst="ellipse">
              <a:avLst/>
            </a:prstGeom>
            <a:solidFill>
              <a:srgbClr val="FF0000"/>
            </a:solidFill>
            <a:ln>
              <a:noFill/>
            </a:ln>
            <a:effectLst>
              <a:glow rad="63500">
                <a:srgbClr val="FFC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p:nvSpPr>
          <p:spPr>
            <a:xfrm>
              <a:off x="8936777" y="5299609"/>
              <a:ext cx="119207" cy="108000"/>
            </a:xfrm>
            <a:prstGeom prst="ellipse">
              <a:avLst/>
            </a:prstGeom>
            <a:solidFill>
              <a:srgbClr val="FF0000"/>
            </a:solidFill>
            <a:ln>
              <a:noFill/>
            </a:ln>
            <a:effectLst>
              <a:glow rad="63500">
                <a:srgbClr val="FFC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p:nvSpPr>
          <p:spPr>
            <a:xfrm>
              <a:off x="8189766" y="4147866"/>
              <a:ext cx="119207" cy="108000"/>
            </a:xfrm>
            <a:prstGeom prst="ellipse">
              <a:avLst/>
            </a:prstGeom>
            <a:solidFill>
              <a:schemeClr val="accent6"/>
            </a:solidFill>
            <a:ln>
              <a:noFill/>
            </a:ln>
            <a:effectLst>
              <a:glow rad="63500">
                <a:schemeClr val="accent6">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7" name="テキスト ボックス 56"/>
          <p:cNvSpPr txBox="1"/>
          <p:nvPr/>
        </p:nvSpPr>
        <p:spPr>
          <a:xfrm>
            <a:off x="3086023" y="4940748"/>
            <a:ext cx="1948262" cy="369332"/>
          </a:xfrm>
          <a:prstGeom prst="rect">
            <a:avLst/>
          </a:prstGeom>
          <a:noFill/>
        </p:spPr>
        <p:txBody>
          <a:bodyPr wrap="square" rtlCol="0">
            <a:spAutoFit/>
          </a:bodyPr>
          <a:lstStyle/>
          <a:p>
            <a:pPr algn="ctr"/>
            <a:r>
              <a:rPr kumimoji="1" lang="en-US" altLang="ja-JP" b="1" dirty="0" smtClean="0">
                <a:solidFill>
                  <a:srgbClr val="C00000"/>
                </a:solidFill>
              </a:rPr>
              <a:t>local optima</a:t>
            </a:r>
            <a:endParaRPr kumimoji="1" lang="ja-JP" altLang="en-US" b="1" dirty="0">
              <a:solidFill>
                <a:srgbClr val="C00000"/>
              </a:solidFill>
            </a:endParaRPr>
          </a:p>
        </p:txBody>
      </p:sp>
      <p:sp>
        <p:nvSpPr>
          <p:cNvPr id="58" name="テキスト ボックス 57"/>
          <p:cNvSpPr txBox="1"/>
          <p:nvPr/>
        </p:nvSpPr>
        <p:spPr>
          <a:xfrm rot="16200000">
            <a:off x="-298754" y="4804622"/>
            <a:ext cx="1228097" cy="369332"/>
          </a:xfrm>
          <a:prstGeom prst="rect">
            <a:avLst/>
          </a:prstGeom>
          <a:noFill/>
        </p:spPr>
        <p:txBody>
          <a:bodyPr wrap="square" rtlCol="0">
            <a:spAutoFit/>
          </a:bodyPr>
          <a:lstStyle/>
          <a:p>
            <a:pPr algn="ctr"/>
            <a:r>
              <a:rPr kumimoji="1" lang="en-US" altLang="ja-JP" dirty="0" smtClean="0">
                <a:solidFill>
                  <a:srgbClr val="00B050"/>
                </a:solidFill>
              </a:rPr>
              <a:t>important</a:t>
            </a:r>
            <a:endParaRPr kumimoji="1" lang="ja-JP" altLang="en-US" dirty="0">
              <a:solidFill>
                <a:srgbClr val="00B050"/>
              </a:solidFill>
            </a:endParaRPr>
          </a:p>
        </p:txBody>
      </p:sp>
    </p:spTree>
    <p:extLst>
      <p:ext uri="{BB962C8B-B14F-4D97-AF65-F5344CB8AC3E}">
        <p14:creationId xmlns:p14="http://schemas.microsoft.com/office/powerpoint/2010/main" val="28248967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Results </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0"/>
                <p:extLst>
                  <p:ext uri="{D42A27DB-BD31-4B8C-83A1-F6EECF244321}">
                    <p14:modId xmlns:p14="http://schemas.microsoft.com/office/powerpoint/2010/main" val="2510612485"/>
                  </p:ext>
                </p:extLst>
              </p:nvPr>
            </p:nvGraphicFramePr>
            <p:xfrm>
              <a:off x="2522324" y="2083790"/>
              <a:ext cx="7433946" cy="4510383"/>
            </p:xfrm>
            <a:graphic>
              <a:graphicData uri="http://schemas.openxmlformats.org/drawingml/2006/table">
                <a:tbl>
                  <a:tblPr firstRow="1" bandRow="1">
                    <a:tableStyleId>{5C22544A-7EE6-4342-B048-85BDC9FD1C3A}</a:tableStyleId>
                  </a:tblPr>
                  <a:tblGrid>
                    <a:gridCol w="1029018">
                      <a:extLst>
                        <a:ext uri="{9D8B030D-6E8A-4147-A177-3AD203B41FA5}">
                          <a16:colId xmlns:a16="http://schemas.microsoft.com/office/drawing/2014/main" val="3584707122"/>
                        </a:ext>
                      </a:extLst>
                    </a:gridCol>
                    <a:gridCol w="1933892">
                      <a:extLst>
                        <a:ext uri="{9D8B030D-6E8A-4147-A177-3AD203B41FA5}">
                          <a16:colId xmlns:a16="http://schemas.microsoft.com/office/drawing/2014/main" val="2941948782"/>
                        </a:ext>
                      </a:extLst>
                    </a:gridCol>
                    <a:gridCol w="2235518">
                      <a:extLst>
                        <a:ext uri="{9D8B030D-6E8A-4147-A177-3AD203B41FA5}">
                          <a16:colId xmlns:a16="http://schemas.microsoft.com/office/drawing/2014/main" val="445954926"/>
                        </a:ext>
                      </a:extLst>
                    </a:gridCol>
                    <a:gridCol w="2235518">
                      <a:extLst>
                        <a:ext uri="{9D8B030D-6E8A-4147-A177-3AD203B41FA5}">
                          <a16:colId xmlns:a16="http://schemas.microsoft.com/office/drawing/2014/main" val="2452836134"/>
                        </a:ext>
                      </a:extLst>
                    </a:gridCol>
                  </a:tblGrid>
                  <a:tr h="344616">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r>
                            <a:rPr kumimoji="1" lang="en-US" altLang="ja-JP" b="1" dirty="0" smtClean="0"/>
                            <a:t>C</a:t>
                          </a:r>
                          <a14:m>
                            <m:oMath xmlns:m="http://schemas.openxmlformats.org/officeDocument/2006/math">
                              <m:r>
                                <a:rPr kumimoji="1" lang="en-US" altLang="ja-JP" b="1" i="1" smtClean="0">
                                  <a:latin typeface="Cambria Math" panose="02040503050406030204" pitchFamily="18" charset="0"/>
                                </a:rPr>
                                <m:t>𝒂𝒔𝒆</m:t>
                              </m:r>
                              <m:r>
                                <a:rPr kumimoji="1" lang="en-US" altLang="ja-JP" b="1" i="1" smtClean="0">
                                  <a:latin typeface="Cambria Math" panose="02040503050406030204" pitchFamily="18" charset="0"/>
                                </a:rPr>
                                <m:t>𝟏</m:t>
                              </m:r>
                            </m:oMath>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𝑪𝒂𝒔𝒆</m:t>
                                </m:r>
                                <m:r>
                                  <a:rPr kumimoji="1" lang="en-US" altLang="ja-JP" b="1" i="1" smtClean="0">
                                    <a:latin typeface="Cambria Math" panose="02040503050406030204" pitchFamily="18" charset="0"/>
                                  </a:rPr>
                                  <m:t>𝟐</m:t>
                                </m:r>
                              </m:oMath>
                            </m:oMathPara>
                          </a14:m>
                          <a:endParaRPr kumimoji="1" lang="ja-JP" altLang="en-US" dirty="0"/>
                        </a:p>
                      </a:txBody>
                      <a:tcPr/>
                    </a:tc>
                    <a:extLst>
                      <a:ext uri="{0D108BD9-81ED-4DB2-BD59-A6C34878D82A}">
                        <a16:rowId xmlns:a16="http://schemas.microsoft.com/office/drawing/2014/main" val="445324145"/>
                      </a:ext>
                    </a:extLst>
                  </a:tr>
                  <a:tr h="1416413">
                    <a:tc>
                      <a:txBody>
                        <a:bodyPr/>
                        <a:lstStyle/>
                        <a:p>
                          <a:pPr algn="ctr"/>
                          <a:endParaRPr kumimoji="1" lang="ja-JP" altLang="en-US" dirty="0"/>
                        </a:p>
                      </a:txBody>
                      <a:tcPr>
                        <a:solidFill>
                          <a:schemeClr val="bg1"/>
                        </a:solidFill>
                      </a:tcPr>
                    </a:tc>
                    <a:tc>
                      <a:txBody>
                        <a:bodyPr/>
                        <a:lstStyle/>
                        <a:p>
                          <a:pPr algn="ctr"/>
                          <a:endParaRPr kumimoji="1" lang="ja-JP" altLang="en-US" dirty="0"/>
                        </a:p>
                      </a:txBody>
                      <a:tcPr>
                        <a:solidFill>
                          <a:schemeClr val="bg1"/>
                        </a:solidFill>
                      </a:tcPr>
                    </a:tc>
                    <a:tc>
                      <a:txBody>
                        <a:bodyPr/>
                        <a:lstStyle/>
                        <a:p>
                          <a:pPr algn="ctr"/>
                          <a:endParaRPr kumimoji="1" lang="ja-JP" altLang="en-US" dirty="0"/>
                        </a:p>
                      </a:txBody>
                      <a:tcPr>
                        <a:solidFill>
                          <a:schemeClr val="bg1"/>
                        </a:solidFill>
                      </a:tcPr>
                    </a:tc>
                    <a:tc>
                      <a:txBody>
                        <a:bodyPr/>
                        <a:lstStyle/>
                        <a:p>
                          <a:pPr algn="ctr"/>
                          <a:endParaRPr kumimoji="1" lang="ja-JP" altLang="en-US" dirty="0"/>
                        </a:p>
                      </a:txBody>
                      <a:tcPr>
                        <a:solidFill>
                          <a:schemeClr val="bg1"/>
                        </a:solidFill>
                      </a:tcPr>
                    </a:tc>
                    <a:extLst>
                      <a:ext uri="{0D108BD9-81ED-4DB2-BD59-A6C34878D82A}">
                        <a16:rowId xmlns:a16="http://schemas.microsoft.com/office/drawing/2014/main" val="1544259115"/>
                      </a:ext>
                    </a:extLst>
                  </a:tr>
                  <a:tr h="899410">
                    <a:tc rowSpan="2">
                      <a:txBody>
                        <a:bodyPr/>
                        <a:lstStyle/>
                        <a:p>
                          <a:pPr algn="ctr"/>
                          <a:r>
                            <a:rPr kumimoji="1" lang="en-US" altLang="ja-JP" dirty="0" smtClean="0"/>
                            <a:t>BA</a:t>
                          </a:r>
                          <a:endParaRPr kumimoji="1" lang="ja-JP" altLang="en-US" dirty="0"/>
                        </a:p>
                      </a:txBody>
                      <a:tcPr anchor="ctr">
                        <a:solidFill>
                          <a:schemeClr val="bg1">
                            <a:lumMod val="95000"/>
                          </a:schemeClr>
                        </a:solidFill>
                      </a:tcPr>
                    </a:tc>
                    <a:tc>
                      <a:txBody>
                        <a:bodyPr/>
                        <a:lstStyle/>
                        <a:p>
                          <a:pPr algn="ctr"/>
                          <a:r>
                            <a:rPr kumimoji="1" lang="en-US" altLang="ja-JP" b="0" dirty="0" smtClean="0">
                              <a:latin typeface="Cambria Math" panose="02040503050406030204" pitchFamily="18" charset="0"/>
                            </a:rPr>
                            <a:t>FPs</a:t>
                          </a:r>
                          <a:endParaRPr kumimoji="1" lang="ja-JP" altLang="en-US" b="0" dirty="0" smtClean="0">
                            <a:latin typeface="Cambria Math" panose="02040503050406030204" pitchFamily="18" charset="0"/>
                          </a:endParaRPr>
                        </a:p>
                        <a:p>
                          <a:pPr algn="ctr"/>
                          <a:r>
                            <a:rPr kumimoji="1" lang="en-US" altLang="ja-JP" b="0" dirty="0" smtClean="0">
                              <a:latin typeface="Cambria Math" panose="02040503050406030204" pitchFamily="18" charset="0"/>
                              <a:ea typeface="Cambria Math" panose="02040503050406030204" pitchFamily="18" charset="0"/>
                            </a:rPr>
                            <a:t>(Mean ± SD)</a:t>
                          </a:r>
                          <a:endParaRPr kumimoji="1" lang="ja-JP" altLang="en-US" b="0" dirty="0" smtClean="0">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1.0 ± 0</a:t>
                          </a:r>
                          <a:endParaRPr kumimoji="1" lang="ja-JP" altLang="en-US" dirty="0" smtClean="0">
                            <a:latin typeface="Cambria Math" panose="02040503050406030204" pitchFamily="18" charset="0"/>
                          </a:endParaRPr>
                        </a:p>
                      </a:txBody>
                      <a:tcPr anchor="ct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1.0 ± 0</a:t>
                          </a:r>
                          <a:endParaRPr kumimoji="1" lang="ja-JP" altLang="en-US" dirty="0" smtClean="0">
                            <a:latin typeface="Cambria Math" panose="02040503050406030204" pitchFamily="18" charset="0"/>
                          </a:endParaRPr>
                        </a:p>
                      </a:txBody>
                      <a:tcPr anchor="ctr">
                        <a:solidFill>
                          <a:schemeClr val="bg1">
                            <a:lumMod val="95000"/>
                          </a:schemeClr>
                        </a:solidFill>
                      </a:tcPr>
                    </a:tc>
                    <a:extLst>
                      <a:ext uri="{0D108BD9-81ED-4DB2-BD59-A6C34878D82A}">
                        <a16:rowId xmlns:a16="http://schemas.microsoft.com/office/drawing/2014/main" val="3035242085"/>
                      </a:ext>
                    </a:extLst>
                  </a:tr>
                  <a:tr h="391004">
                    <a:tc vMerge="1">
                      <a:txBody>
                        <a:bodyPr/>
                        <a:lstStyle/>
                        <a:p>
                          <a:endParaRPr kumimoji="1" lang="ja-JP" altLang="en-US" dirty="0"/>
                        </a:p>
                      </a:txBody>
                      <a:tcPr/>
                    </a:tc>
                    <a:tc>
                      <a:txBody>
                        <a:bodyPr/>
                        <a:lstStyle/>
                        <a:p>
                          <a:pPr algn="ctr"/>
                          <a:r>
                            <a:rPr kumimoji="1" lang="en-US" altLang="ja-JP" dirty="0" smtClean="0">
                              <a:latin typeface="Cambria Math" panose="02040503050406030204" pitchFamily="18" charset="0"/>
                              <a:ea typeface="Cambria Math" panose="02040503050406030204" pitchFamily="18" charset="0"/>
                            </a:rPr>
                            <a:t>PR</a:t>
                          </a:r>
                          <a:endParaRPr kumimoji="1" lang="ja-JP" altLang="en-US" dirty="0">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lang="en-US" altLang="ja-JP" dirty="0" smtClean="0">
                              <a:solidFill>
                                <a:srgbClr val="FF0000"/>
                              </a:solidFill>
                              <a:latin typeface="Cambria Math" panose="02040503050406030204" pitchFamily="18" charset="0"/>
                            </a:rPr>
                            <a:t>5.89 %</a:t>
                          </a:r>
                          <a:endParaRPr lang="ja-JP" altLang="en-US" dirty="0" smtClean="0">
                            <a:solidFill>
                              <a:srgbClr val="FF0000"/>
                            </a:solidFill>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lang="en-US" altLang="ja-JP" dirty="0" smtClean="0">
                              <a:solidFill>
                                <a:srgbClr val="FF0000"/>
                              </a:solidFill>
                              <a:latin typeface="Cambria Math" panose="02040503050406030204" pitchFamily="18" charset="0"/>
                            </a:rPr>
                            <a:t>0.87 %</a:t>
                          </a:r>
                          <a:endParaRPr lang="ja-JP" altLang="en-US" dirty="0" smtClean="0">
                            <a:solidFill>
                              <a:srgbClr val="FF0000"/>
                            </a:solidFill>
                            <a:latin typeface="Cambria Math" panose="02040503050406030204" pitchFamily="18" charset="0"/>
                          </a:endParaRPr>
                        </a:p>
                      </a:txBody>
                      <a:tcPr>
                        <a:solidFill>
                          <a:schemeClr val="bg1">
                            <a:lumMod val="95000"/>
                          </a:schemeClr>
                        </a:solidFill>
                      </a:tcPr>
                    </a:tc>
                    <a:extLst>
                      <a:ext uri="{0D108BD9-81ED-4DB2-BD59-A6C34878D82A}">
                        <a16:rowId xmlns:a16="http://schemas.microsoft.com/office/drawing/2014/main" val="3479281738"/>
                      </a:ext>
                    </a:extLst>
                  </a:tr>
                  <a:tr h="801974">
                    <a:tc rowSpan="2">
                      <a:txBody>
                        <a:bodyPr/>
                        <a:lstStyle/>
                        <a:p>
                          <a:pPr algn="ctr"/>
                          <a:r>
                            <a:rPr kumimoji="1" lang="en-US" altLang="ja-JP" dirty="0" smtClean="0"/>
                            <a:t>NSBA</a:t>
                          </a:r>
                          <a:endParaRPr kumimoji="1" lang="ja-JP" altLang="en-US" dirty="0"/>
                        </a:p>
                      </a:txBody>
                      <a:tcPr anchor="ctr">
                        <a:solidFill>
                          <a:schemeClr val="bg1">
                            <a:lumMod val="95000"/>
                          </a:schemeClr>
                        </a:solidFill>
                      </a:tcPr>
                    </a:tc>
                    <a:tc>
                      <a:txBody>
                        <a:bodyPr/>
                        <a:lstStyle/>
                        <a:p>
                          <a:pPr algn="ctr"/>
                          <a:r>
                            <a:rPr kumimoji="1" lang="en-US" altLang="ja-JP" b="0" dirty="0" smtClean="0">
                              <a:latin typeface="Cambria Math" panose="02040503050406030204" pitchFamily="18" charset="0"/>
                              <a:ea typeface="Cambria Math" panose="02040503050406030204" pitchFamily="18" charset="0"/>
                            </a:rPr>
                            <a:t>FPs</a:t>
                          </a:r>
                          <a:endParaRPr kumimoji="1" lang="ja-JP" altLang="en-US" b="0" dirty="0" smtClean="0">
                            <a:latin typeface="Cambria Math" panose="02040503050406030204" pitchFamily="18" charset="0"/>
                          </a:endParaRPr>
                        </a:p>
                        <a:p>
                          <a:pPr algn="ctr"/>
                          <a:r>
                            <a:rPr kumimoji="1" lang="en-US" altLang="ja-JP" b="0" dirty="0" smtClean="0">
                              <a:latin typeface="Cambria Math" panose="02040503050406030204" pitchFamily="18" charset="0"/>
                              <a:ea typeface="Cambria Math" panose="02040503050406030204" pitchFamily="18" charset="0"/>
                            </a:rPr>
                            <a:t>(Mean ± SD)</a:t>
                          </a:r>
                          <a:endParaRPr kumimoji="1" lang="ja-JP" altLang="en-US" b="0" dirty="0" smtClean="0">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b="1" dirty="0" smtClean="0">
                              <a:latin typeface="Cambria Math" panose="02040503050406030204" pitchFamily="18" charset="0"/>
                              <a:ea typeface="Cambria Math" panose="02040503050406030204" pitchFamily="18" charset="0"/>
                            </a:rPr>
                            <a:t>7.267</a:t>
                          </a:r>
                          <a:r>
                            <a:rPr kumimoji="1" lang="en-US" altLang="ja-JP" dirty="0" smtClean="0">
                              <a:latin typeface="Cambria Math" panose="02040503050406030204" pitchFamily="18" charset="0"/>
                              <a:ea typeface="Cambria Math" panose="02040503050406030204" pitchFamily="18" charset="0"/>
                            </a:rPr>
                            <a:t> ± 0.5735</a:t>
                          </a:r>
                          <a:endParaRPr kumimoji="1" lang="ja-JP" altLang="en-US" dirty="0" smtClean="0">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b="1" dirty="0" smtClean="0">
                              <a:latin typeface="Cambria Math" panose="02040503050406030204" pitchFamily="18" charset="0"/>
                              <a:ea typeface="Cambria Math" panose="02040503050406030204" pitchFamily="18" charset="0"/>
                            </a:rPr>
                            <a:t>7.933</a:t>
                          </a:r>
                          <a:r>
                            <a:rPr kumimoji="1" lang="en-US" altLang="ja-JP" dirty="0" smtClean="0">
                              <a:latin typeface="Cambria Math" panose="02040503050406030204" pitchFamily="18" charset="0"/>
                              <a:ea typeface="Cambria Math" panose="02040503050406030204" pitchFamily="18" charset="0"/>
                            </a:rPr>
                            <a:t> ± 0.8929</a:t>
                          </a:r>
                          <a:endParaRPr kumimoji="1" lang="ja-JP" altLang="en-US" dirty="0" smtClean="0">
                            <a:latin typeface="Cambria Math" panose="02040503050406030204" pitchFamily="18" charset="0"/>
                          </a:endParaRPr>
                        </a:p>
                      </a:txBody>
                      <a:tcPr>
                        <a:solidFill>
                          <a:schemeClr val="bg1">
                            <a:lumMod val="95000"/>
                          </a:schemeClr>
                        </a:solidFill>
                      </a:tcPr>
                    </a:tc>
                    <a:extLst>
                      <a:ext uri="{0D108BD9-81ED-4DB2-BD59-A6C34878D82A}">
                        <a16:rowId xmlns:a16="http://schemas.microsoft.com/office/drawing/2014/main" val="4284143141"/>
                      </a:ext>
                    </a:extLst>
                  </a:tr>
                  <a:tr h="383748">
                    <a:tc vMerge="1">
                      <a:txBody>
                        <a:bodyPr/>
                        <a:lstStyle/>
                        <a:p>
                          <a:endParaRPr kumimoji="1" lang="ja-JP" altLang="en-US" dirty="0"/>
                        </a:p>
                      </a:txBody>
                      <a:tcPr/>
                    </a:tc>
                    <a:tc>
                      <a:txBody>
                        <a:bodyPr/>
                        <a:lstStyle/>
                        <a:p>
                          <a:pPr algn="ctr"/>
                          <a:r>
                            <a:rPr kumimoji="1" lang="en-US" altLang="ja-JP" dirty="0" smtClean="0">
                              <a:latin typeface="Cambria Math" panose="02040503050406030204" pitchFamily="18" charset="0"/>
                              <a:ea typeface="Cambria Math" panose="02040503050406030204" pitchFamily="18" charset="0"/>
                            </a:rPr>
                            <a:t>PR</a:t>
                          </a:r>
                          <a:endParaRPr kumimoji="1" lang="ja-JP" altLang="en-US" dirty="0">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lang="en-US" altLang="ja-JP" dirty="0" smtClean="0">
                              <a:solidFill>
                                <a:srgbClr val="00B050"/>
                              </a:solidFill>
                              <a:latin typeface="Cambria Math" panose="02040503050406030204" pitchFamily="18" charset="0"/>
                            </a:rPr>
                            <a:t>42.75 %</a:t>
                          </a:r>
                          <a:endParaRPr lang="ja-JP" altLang="en-US" dirty="0" smtClean="0">
                            <a:solidFill>
                              <a:srgbClr val="00B050"/>
                            </a:solidFill>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lang="en-US" altLang="ja-JP" dirty="0" smtClean="0">
                              <a:solidFill>
                                <a:srgbClr val="00B050"/>
                              </a:solidFill>
                              <a:latin typeface="Cambria Math" panose="02040503050406030204" pitchFamily="18" charset="0"/>
                            </a:rPr>
                            <a:t>6.56 %</a:t>
                          </a:r>
                          <a:endParaRPr lang="ja-JP" altLang="en-US" dirty="0" smtClean="0">
                            <a:solidFill>
                              <a:srgbClr val="00B050"/>
                            </a:solidFill>
                            <a:latin typeface="Cambria Math" panose="02040503050406030204" pitchFamily="18" charset="0"/>
                          </a:endParaRPr>
                        </a:p>
                      </a:txBody>
                      <a:tcPr>
                        <a:solidFill>
                          <a:schemeClr val="bg1">
                            <a:lumMod val="95000"/>
                          </a:schemeClr>
                        </a:solidFill>
                      </a:tcPr>
                    </a:tc>
                    <a:extLst>
                      <a:ext uri="{0D108BD9-81ED-4DB2-BD59-A6C34878D82A}">
                        <a16:rowId xmlns:a16="http://schemas.microsoft.com/office/drawing/2014/main" val="969528028"/>
                      </a:ext>
                    </a:extLst>
                  </a:tr>
                </a:tbl>
              </a:graphicData>
            </a:graphic>
          </p:graphicFrame>
        </mc:Choice>
        <mc:Fallback xmlns="">
          <p:graphicFrame>
            <p:nvGraphicFramePr>
              <p:cNvPr id="5" name="コンテンツ プレースホルダー 4"/>
              <p:cNvGraphicFramePr>
                <a:graphicFrameLocks noGrp="1"/>
              </p:cNvGraphicFramePr>
              <p:nvPr>
                <p:ph idx="10"/>
                <p:extLst>
                  <p:ext uri="{D42A27DB-BD31-4B8C-83A1-F6EECF244321}">
                    <p14:modId xmlns:p14="http://schemas.microsoft.com/office/powerpoint/2010/main" val="2510612485"/>
                  </p:ext>
                </p:extLst>
              </p:nvPr>
            </p:nvGraphicFramePr>
            <p:xfrm>
              <a:off x="2522324" y="2083790"/>
              <a:ext cx="7433946" cy="4510383"/>
            </p:xfrm>
            <a:graphic>
              <a:graphicData uri="http://schemas.openxmlformats.org/drawingml/2006/table">
                <a:tbl>
                  <a:tblPr firstRow="1" bandRow="1">
                    <a:tableStyleId>{5C22544A-7EE6-4342-B048-85BDC9FD1C3A}</a:tableStyleId>
                  </a:tblPr>
                  <a:tblGrid>
                    <a:gridCol w="1029018">
                      <a:extLst>
                        <a:ext uri="{9D8B030D-6E8A-4147-A177-3AD203B41FA5}">
                          <a16:colId xmlns:a16="http://schemas.microsoft.com/office/drawing/2014/main" val="3584707122"/>
                        </a:ext>
                      </a:extLst>
                    </a:gridCol>
                    <a:gridCol w="1933892">
                      <a:extLst>
                        <a:ext uri="{9D8B030D-6E8A-4147-A177-3AD203B41FA5}">
                          <a16:colId xmlns:a16="http://schemas.microsoft.com/office/drawing/2014/main" val="2941948782"/>
                        </a:ext>
                      </a:extLst>
                    </a:gridCol>
                    <a:gridCol w="2235518">
                      <a:extLst>
                        <a:ext uri="{9D8B030D-6E8A-4147-A177-3AD203B41FA5}">
                          <a16:colId xmlns:a16="http://schemas.microsoft.com/office/drawing/2014/main" val="445954926"/>
                        </a:ext>
                      </a:extLst>
                    </a:gridCol>
                    <a:gridCol w="2235518">
                      <a:extLst>
                        <a:ext uri="{9D8B030D-6E8A-4147-A177-3AD203B41FA5}">
                          <a16:colId xmlns:a16="http://schemas.microsoft.com/office/drawing/2014/main" val="2452836134"/>
                        </a:ext>
                      </a:extLst>
                    </a:gridCol>
                  </a:tblGrid>
                  <a:tr h="457200">
                    <a:tc>
                      <a:txBody>
                        <a:bodyPr/>
                        <a:lstStyle/>
                        <a:p>
                          <a:pPr algn="ctr"/>
                          <a:endParaRPr kumimoji="1" lang="ja-JP" altLang="en-US" dirty="0"/>
                        </a:p>
                      </a:txBody>
                      <a:tcPr/>
                    </a:tc>
                    <a:tc>
                      <a:txBody>
                        <a:bodyPr/>
                        <a:lstStyle/>
                        <a:p>
                          <a:pPr algn="ctr"/>
                          <a:endParaRPr kumimoji="1" lang="ja-JP" altLang="en-US" dirty="0"/>
                        </a:p>
                      </a:txBody>
                      <a:tcPr/>
                    </a:tc>
                    <a:tc>
                      <a:txBody>
                        <a:bodyPr/>
                        <a:lstStyle/>
                        <a:p>
                          <a:endParaRPr lang="ja-JP"/>
                        </a:p>
                      </a:txBody>
                      <a:tcPr>
                        <a:blipFill>
                          <a:blip r:embed="rId3"/>
                          <a:stretch>
                            <a:fillRect l="-132970" t="-8000" r="-101090" b="-918667"/>
                          </a:stretch>
                        </a:blipFill>
                      </a:tcPr>
                    </a:tc>
                    <a:tc>
                      <a:txBody>
                        <a:bodyPr/>
                        <a:lstStyle/>
                        <a:p>
                          <a:endParaRPr lang="ja-JP"/>
                        </a:p>
                      </a:txBody>
                      <a:tcPr>
                        <a:blipFill>
                          <a:blip r:embed="rId3"/>
                          <a:stretch>
                            <a:fillRect l="-232970" t="-8000" r="-1090" b="-918667"/>
                          </a:stretch>
                        </a:blipFill>
                      </a:tcPr>
                    </a:tc>
                    <a:extLst>
                      <a:ext uri="{0D108BD9-81ED-4DB2-BD59-A6C34878D82A}">
                        <a16:rowId xmlns:a16="http://schemas.microsoft.com/office/drawing/2014/main" val="445324145"/>
                      </a:ext>
                    </a:extLst>
                  </a:tr>
                  <a:tr h="1416413">
                    <a:tc>
                      <a:txBody>
                        <a:bodyPr/>
                        <a:lstStyle/>
                        <a:p>
                          <a:pPr algn="ctr"/>
                          <a:endParaRPr kumimoji="1" lang="ja-JP" altLang="en-US" dirty="0"/>
                        </a:p>
                      </a:txBody>
                      <a:tcPr>
                        <a:solidFill>
                          <a:schemeClr val="bg1"/>
                        </a:solidFill>
                      </a:tcPr>
                    </a:tc>
                    <a:tc>
                      <a:txBody>
                        <a:bodyPr/>
                        <a:lstStyle/>
                        <a:p>
                          <a:pPr algn="ctr"/>
                          <a:endParaRPr kumimoji="1" lang="ja-JP" altLang="en-US" dirty="0"/>
                        </a:p>
                      </a:txBody>
                      <a:tcPr>
                        <a:solidFill>
                          <a:schemeClr val="bg1"/>
                        </a:solidFill>
                      </a:tcPr>
                    </a:tc>
                    <a:tc>
                      <a:txBody>
                        <a:bodyPr/>
                        <a:lstStyle/>
                        <a:p>
                          <a:pPr algn="ctr"/>
                          <a:endParaRPr kumimoji="1" lang="ja-JP" altLang="en-US" dirty="0"/>
                        </a:p>
                      </a:txBody>
                      <a:tcPr>
                        <a:solidFill>
                          <a:schemeClr val="bg1"/>
                        </a:solidFill>
                      </a:tcPr>
                    </a:tc>
                    <a:tc>
                      <a:txBody>
                        <a:bodyPr/>
                        <a:lstStyle/>
                        <a:p>
                          <a:pPr algn="ctr"/>
                          <a:endParaRPr kumimoji="1" lang="ja-JP" altLang="en-US" dirty="0"/>
                        </a:p>
                      </a:txBody>
                      <a:tcPr>
                        <a:solidFill>
                          <a:schemeClr val="bg1"/>
                        </a:solidFill>
                      </a:tcPr>
                    </a:tc>
                    <a:extLst>
                      <a:ext uri="{0D108BD9-81ED-4DB2-BD59-A6C34878D82A}">
                        <a16:rowId xmlns:a16="http://schemas.microsoft.com/office/drawing/2014/main" val="1544259115"/>
                      </a:ext>
                    </a:extLst>
                  </a:tr>
                  <a:tr h="899410">
                    <a:tc rowSpan="2">
                      <a:txBody>
                        <a:bodyPr/>
                        <a:lstStyle/>
                        <a:p>
                          <a:pPr algn="ctr"/>
                          <a:r>
                            <a:rPr kumimoji="1" lang="en-US" altLang="ja-JP" dirty="0" smtClean="0"/>
                            <a:t>BA</a:t>
                          </a:r>
                          <a:endParaRPr kumimoji="1" lang="ja-JP" altLang="en-US" dirty="0"/>
                        </a:p>
                      </a:txBody>
                      <a:tcPr anchor="ctr">
                        <a:solidFill>
                          <a:schemeClr val="bg1">
                            <a:lumMod val="95000"/>
                          </a:schemeClr>
                        </a:solidFill>
                      </a:tcPr>
                    </a:tc>
                    <a:tc>
                      <a:txBody>
                        <a:bodyPr/>
                        <a:lstStyle/>
                        <a:p>
                          <a:pPr algn="ctr"/>
                          <a:r>
                            <a:rPr kumimoji="1" lang="en-US" altLang="ja-JP" b="0" dirty="0" smtClean="0">
                              <a:latin typeface="Cambria Math" panose="02040503050406030204" pitchFamily="18" charset="0"/>
                            </a:rPr>
                            <a:t>FPs</a:t>
                          </a:r>
                          <a:endParaRPr kumimoji="1" lang="ja-JP" altLang="en-US" b="0" dirty="0" smtClean="0">
                            <a:latin typeface="Cambria Math" panose="02040503050406030204" pitchFamily="18" charset="0"/>
                          </a:endParaRPr>
                        </a:p>
                        <a:p>
                          <a:pPr algn="ctr"/>
                          <a:r>
                            <a:rPr kumimoji="1" lang="en-US" altLang="ja-JP" b="0" dirty="0" smtClean="0">
                              <a:latin typeface="Cambria Math" panose="02040503050406030204" pitchFamily="18" charset="0"/>
                              <a:ea typeface="Cambria Math" panose="02040503050406030204" pitchFamily="18" charset="0"/>
                            </a:rPr>
                            <a:t>(Mean ± SD)</a:t>
                          </a:r>
                          <a:endParaRPr kumimoji="1" lang="ja-JP" altLang="en-US" b="0" dirty="0" smtClean="0">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1.0 ± 0</a:t>
                          </a:r>
                          <a:endParaRPr kumimoji="1" lang="ja-JP" altLang="en-US" dirty="0" smtClean="0">
                            <a:latin typeface="Cambria Math" panose="02040503050406030204" pitchFamily="18" charset="0"/>
                          </a:endParaRPr>
                        </a:p>
                      </a:txBody>
                      <a:tcPr anchor="ct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1.0 ± 0</a:t>
                          </a:r>
                          <a:endParaRPr kumimoji="1" lang="ja-JP" altLang="en-US" dirty="0" smtClean="0">
                            <a:latin typeface="Cambria Math" panose="02040503050406030204" pitchFamily="18" charset="0"/>
                          </a:endParaRPr>
                        </a:p>
                      </a:txBody>
                      <a:tcPr anchor="ctr">
                        <a:solidFill>
                          <a:schemeClr val="bg1">
                            <a:lumMod val="95000"/>
                          </a:schemeClr>
                        </a:solidFill>
                      </a:tcPr>
                    </a:tc>
                    <a:extLst>
                      <a:ext uri="{0D108BD9-81ED-4DB2-BD59-A6C34878D82A}">
                        <a16:rowId xmlns:a16="http://schemas.microsoft.com/office/drawing/2014/main" val="3035242085"/>
                      </a:ext>
                    </a:extLst>
                  </a:tr>
                  <a:tr h="457200">
                    <a:tc vMerge="1">
                      <a:txBody>
                        <a:bodyPr/>
                        <a:lstStyle/>
                        <a:p>
                          <a:endParaRPr kumimoji="1" lang="ja-JP" altLang="en-US" dirty="0"/>
                        </a:p>
                      </a:txBody>
                      <a:tcPr/>
                    </a:tc>
                    <a:tc>
                      <a:txBody>
                        <a:bodyPr/>
                        <a:lstStyle/>
                        <a:p>
                          <a:pPr algn="ctr"/>
                          <a:r>
                            <a:rPr kumimoji="1" lang="en-US" altLang="ja-JP" dirty="0" smtClean="0">
                              <a:latin typeface="Cambria Math" panose="02040503050406030204" pitchFamily="18" charset="0"/>
                              <a:ea typeface="Cambria Math" panose="02040503050406030204" pitchFamily="18" charset="0"/>
                            </a:rPr>
                            <a:t>PR</a:t>
                          </a:r>
                          <a:endParaRPr kumimoji="1" lang="ja-JP" altLang="en-US" dirty="0">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lang="en-US" altLang="ja-JP" dirty="0" smtClean="0">
                              <a:solidFill>
                                <a:srgbClr val="FF0000"/>
                              </a:solidFill>
                              <a:latin typeface="Cambria Math" panose="02040503050406030204" pitchFamily="18" charset="0"/>
                            </a:rPr>
                            <a:t>5.89 %</a:t>
                          </a:r>
                          <a:endParaRPr lang="ja-JP" altLang="en-US" dirty="0" smtClean="0">
                            <a:solidFill>
                              <a:srgbClr val="FF0000"/>
                            </a:solidFill>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lang="en-US" altLang="ja-JP" dirty="0" smtClean="0">
                              <a:solidFill>
                                <a:srgbClr val="FF0000"/>
                              </a:solidFill>
                              <a:latin typeface="Cambria Math" panose="02040503050406030204" pitchFamily="18" charset="0"/>
                            </a:rPr>
                            <a:t>0.87 %</a:t>
                          </a:r>
                          <a:endParaRPr lang="ja-JP" altLang="en-US" dirty="0" smtClean="0">
                            <a:solidFill>
                              <a:srgbClr val="FF0000"/>
                            </a:solidFill>
                            <a:latin typeface="Cambria Math" panose="02040503050406030204" pitchFamily="18" charset="0"/>
                          </a:endParaRPr>
                        </a:p>
                      </a:txBody>
                      <a:tcPr>
                        <a:solidFill>
                          <a:schemeClr val="bg1">
                            <a:lumMod val="95000"/>
                          </a:schemeClr>
                        </a:solidFill>
                      </a:tcPr>
                    </a:tc>
                    <a:extLst>
                      <a:ext uri="{0D108BD9-81ED-4DB2-BD59-A6C34878D82A}">
                        <a16:rowId xmlns:a16="http://schemas.microsoft.com/office/drawing/2014/main" val="3479281738"/>
                      </a:ext>
                    </a:extLst>
                  </a:tr>
                  <a:tr h="822960">
                    <a:tc rowSpan="2">
                      <a:txBody>
                        <a:bodyPr/>
                        <a:lstStyle/>
                        <a:p>
                          <a:pPr algn="ctr"/>
                          <a:r>
                            <a:rPr kumimoji="1" lang="en-US" altLang="ja-JP" dirty="0" smtClean="0"/>
                            <a:t>NSBA</a:t>
                          </a:r>
                          <a:endParaRPr kumimoji="1" lang="ja-JP" altLang="en-US" dirty="0"/>
                        </a:p>
                      </a:txBody>
                      <a:tcPr anchor="ctr">
                        <a:solidFill>
                          <a:schemeClr val="bg1">
                            <a:lumMod val="95000"/>
                          </a:schemeClr>
                        </a:solidFill>
                      </a:tcPr>
                    </a:tc>
                    <a:tc>
                      <a:txBody>
                        <a:bodyPr/>
                        <a:lstStyle/>
                        <a:p>
                          <a:pPr algn="ctr"/>
                          <a:r>
                            <a:rPr kumimoji="1" lang="en-US" altLang="ja-JP" b="0" dirty="0" smtClean="0">
                              <a:latin typeface="Cambria Math" panose="02040503050406030204" pitchFamily="18" charset="0"/>
                              <a:ea typeface="Cambria Math" panose="02040503050406030204" pitchFamily="18" charset="0"/>
                            </a:rPr>
                            <a:t>FPs</a:t>
                          </a:r>
                          <a:endParaRPr kumimoji="1" lang="ja-JP" altLang="en-US" b="0" dirty="0" smtClean="0">
                            <a:latin typeface="Cambria Math" panose="02040503050406030204" pitchFamily="18" charset="0"/>
                          </a:endParaRPr>
                        </a:p>
                        <a:p>
                          <a:pPr algn="ctr"/>
                          <a:r>
                            <a:rPr kumimoji="1" lang="en-US" altLang="ja-JP" b="0" dirty="0" smtClean="0">
                              <a:latin typeface="Cambria Math" panose="02040503050406030204" pitchFamily="18" charset="0"/>
                              <a:ea typeface="Cambria Math" panose="02040503050406030204" pitchFamily="18" charset="0"/>
                            </a:rPr>
                            <a:t>(Mean ± SD)</a:t>
                          </a:r>
                          <a:endParaRPr kumimoji="1" lang="ja-JP" altLang="en-US" b="0" dirty="0" smtClean="0">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b="1" dirty="0" smtClean="0">
                              <a:latin typeface="Cambria Math" panose="02040503050406030204" pitchFamily="18" charset="0"/>
                              <a:ea typeface="Cambria Math" panose="02040503050406030204" pitchFamily="18" charset="0"/>
                            </a:rPr>
                            <a:t>7.267</a:t>
                          </a:r>
                          <a:r>
                            <a:rPr kumimoji="1" lang="en-US" altLang="ja-JP" dirty="0" smtClean="0">
                              <a:latin typeface="Cambria Math" panose="02040503050406030204" pitchFamily="18" charset="0"/>
                              <a:ea typeface="Cambria Math" panose="02040503050406030204" pitchFamily="18" charset="0"/>
                            </a:rPr>
                            <a:t> ± 0.5735</a:t>
                          </a:r>
                          <a:endParaRPr kumimoji="1" lang="ja-JP" altLang="en-US" dirty="0" smtClean="0">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b="1" dirty="0" smtClean="0">
                              <a:latin typeface="Cambria Math" panose="02040503050406030204" pitchFamily="18" charset="0"/>
                              <a:ea typeface="Cambria Math" panose="02040503050406030204" pitchFamily="18" charset="0"/>
                            </a:rPr>
                            <a:t>7.933</a:t>
                          </a:r>
                          <a:r>
                            <a:rPr kumimoji="1" lang="en-US" altLang="ja-JP" dirty="0" smtClean="0">
                              <a:latin typeface="Cambria Math" panose="02040503050406030204" pitchFamily="18" charset="0"/>
                              <a:ea typeface="Cambria Math" panose="02040503050406030204" pitchFamily="18" charset="0"/>
                            </a:rPr>
                            <a:t> ± 0.8929</a:t>
                          </a:r>
                          <a:endParaRPr kumimoji="1" lang="ja-JP" altLang="en-US" dirty="0" smtClean="0">
                            <a:latin typeface="Cambria Math" panose="02040503050406030204" pitchFamily="18" charset="0"/>
                          </a:endParaRPr>
                        </a:p>
                      </a:txBody>
                      <a:tcPr>
                        <a:solidFill>
                          <a:schemeClr val="bg1">
                            <a:lumMod val="95000"/>
                          </a:schemeClr>
                        </a:solidFill>
                      </a:tcPr>
                    </a:tc>
                    <a:extLst>
                      <a:ext uri="{0D108BD9-81ED-4DB2-BD59-A6C34878D82A}">
                        <a16:rowId xmlns:a16="http://schemas.microsoft.com/office/drawing/2014/main" val="4284143141"/>
                      </a:ext>
                    </a:extLst>
                  </a:tr>
                  <a:tr h="457200">
                    <a:tc vMerge="1">
                      <a:txBody>
                        <a:bodyPr/>
                        <a:lstStyle/>
                        <a:p>
                          <a:endParaRPr kumimoji="1" lang="ja-JP" altLang="en-US" dirty="0"/>
                        </a:p>
                      </a:txBody>
                      <a:tcPr/>
                    </a:tc>
                    <a:tc>
                      <a:txBody>
                        <a:bodyPr/>
                        <a:lstStyle/>
                        <a:p>
                          <a:pPr algn="ctr"/>
                          <a:r>
                            <a:rPr kumimoji="1" lang="en-US" altLang="ja-JP" dirty="0" smtClean="0">
                              <a:latin typeface="Cambria Math" panose="02040503050406030204" pitchFamily="18" charset="0"/>
                              <a:ea typeface="Cambria Math" panose="02040503050406030204" pitchFamily="18" charset="0"/>
                            </a:rPr>
                            <a:t>PR</a:t>
                          </a:r>
                          <a:endParaRPr kumimoji="1" lang="ja-JP" altLang="en-US" dirty="0">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lang="en-US" altLang="ja-JP" dirty="0" smtClean="0">
                              <a:solidFill>
                                <a:srgbClr val="00B050"/>
                              </a:solidFill>
                              <a:latin typeface="Cambria Math" panose="02040503050406030204" pitchFamily="18" charset="0"/>
                            </a:rPr>
                            <a:t>42.75 %</a:t>
                          </a:r>
                          <a:endParaRPr lang="ja-JP" altLang="en-US" dirty="0" smtClean="0">
                            <a:solidFill>
                              <a:srgbClr val="00B050"/>
                            </a:solidFill>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lang="en-US" altLang="ja-JP" dirty="0" smtClean="0">
                              <a:solidFill>
                                <a:srgbClr val="00B050"/>
                              </a:solidFill>
                              <a:latin typeface="Cambria Math" panose="02040503050406030204" pitchFamily="18" charset="0"/>
                            </a:rPr>
                            <a:t>6.56 %</a:t>
                          </a:r>
                          <a:endParaRPr lang="ja-JP" altLang="en-US" dirty="0" smtClean="0">
                            <a:solidFill>
                              <a:srgbClr val="00B050"/>
                            </a:solidFill>
                            <a:latin typeface="Cambria Math" panose="02040503050406030204" pitchFamily="18" charset="0"/>
                          </a:endParaRPr>
                        </a:p>
                      </a:txBody>
                      <a:tcPr>
                        <a:solidFill>
                          <a:schemeClr val="bg1">
                            <a:lumMod val="95000"/>
                          </a:schemeClr>
                        </a:solidFill>
                      </a:tcPr>
                    </a:tc>
                    <a:extLst>
                      <a:ext uri="{0D108BD9-81ED-4DB2-BD59-A6C34878D82A}">
                        <a16:rowId xmlns:a16="http://schemas.microsoft.com/office/drawing/2014/main" val="969528028"/>
                      </a:ext>
                    </a:extLst>
                  </a:tr>
                </a:tbl>
              </a:graphicData>
            </a:graphic>
          </p:graphicFrame>
        </mc:Fallback>
      </mc:AlternateContent>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4306" y="2543730"/>
            <a:ext cx="1824955" cy="1368716"/>
          </a:xfrm>
          <a:prstGeom prst="rect">
            <a:avLst/>
          </a:prstGeom>
        </p:spPr>
      </p:pic>
      <p:pic>
        <p:nvPicPr>
          <p:cNvPr id="7" name="図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65781" y="2544251"/>
            <a:ext cx="1824955" cy="1368195"/>
          </a:xfrm>
          <a:prstGeom prst="rect">
            <a:avLst/>
          </a:prstGeom>
        </p:spPr>
      </p:pic>
      <p:sp>
        <p:nvSpPr>
          <p:cNvPr id="8" name="テキスト ボックス 7"/>
          <p:cNvSpPr txBox="1"/>
          <p:nvPr/>
        </p:nvSpPr>
        <p:spPr>
          <a:xfrm>
            <a:off x="2685974" y="1372314"/>
            <a:ext cx="6820052" cy="707886"/>
          </a:xfrm>
          <a:prstGeom prst="rect">
            <a:avLst/>
          </a:prstGeom>
          <a:noFill/>
        </p:spPr>
        <p:txBody>
          <a:bodyPr wrap="square" rtlCol="0">
            <a:spAutoFit/>
          </a:bodyPr>
          <a:lstStyle/>
          <a:p>
            <a:pPr algn="ctr"/>
            <a:r>
              <a:rPr kumimoji="1" lang="en-US" altLang="ja-JP" sz="2000" b="1" dirty="0" smtClean="0">
                <a:solidFill>
                  <a:schemeClr val="tx1">
                    <a:lumMod val="75000"/>
                    <a:lumOff val="25000"/>
                  </a:schemeClr>
                </a:solidFill>
              </a:rPr>
              <a:t>Found Peaks(FPs) and Peak Ratio (PR) of BA and NSBA </a:t>
            </a:r>
            <a:br>
              <a:rPr kumimoji="1" lang="en-US" altLang="ja-JP" sz="2000" b="1" dirty="0" smtClean="0">
                <a:solidFill>
                  <a:schemeClr val="tx1">
                    <a:lumMod val="75000"/>
                    <a:lumOff val="25000"/>
                  </a:schemeClr>
                </a:solidFill>
              </a:rPr>
            </a:br>
            <a:r>
              <a:rPr kumimoji="1" lang="en-US" altLang="ja-JP" sz="2000" b="1" dirty="0" smtClean="0">
                <a:solidFill>
                  <a:schemeClr val="tx1">
                    <a:lumMod val="75000"/>
                    <a:lumOff val="25000"/>
                  </a:schemeClr>
                </a:solidFill>
              </a:rPr>
              <a:t>(averaged over 30 runs)</a:t>
            </a:r>
            <a:endParaRPr kumimoji="1" lang="ja-JP" altLang="en-US" sz="2000" b="1" dirty="0">
              <a:solidFill>
                <a:schemeClr val="tx1">
                  <a:lumMod val="75000"/>
                  <a:lumOff val="25000"/>
                </a:schemeClr>
              </a:solidFill>
            </a:endParaRPr>
          </a:p>
        </p:txBody>
      </p:sp>
      <p:sp>
        <p:nvSpPr>
          <p:cNvPr id="9" name="テキスト ボックス 8"/>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(18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9767484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Result: Case1</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Solution distribution </a:t>
            </a:r>
            <a:r>
              <a:rPr lang="en-US" altLang="ja-JP" b="1" dirty="0"/>
              <a:t>at the final </a:t>
            </a:r>
            <a:r>
              <a:rPr lang="en-US" altLang="ja-JP" b="1" dirty="0" smtClean="0"/>
              <a:t>iteration</a:t>
            </a:r>
            <a:endParaRPr kumimoji="1" lang="ja-JP" altLang="en-US" b="1" dirty="0"/>
          </a:p>
        </p:txBody>
      </p:sp>
      <p:pic>
        <p:nvPicPr>
          <p:cNvPr id="10" name="コンテンツ プレースホルダー 9"/>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4896107" y="1809782"/>
            <a:ext cx="5333559" cy="3998645"/>
          </a:xfrm>
        </p:spPr>
      </p:pic>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10" y="1809783"/>
            <a:ext cx="5333559" cy="3998645"/>
          </a:xfrm>
          <a:prstGeom prst="rect">
            <a:avLst/>
          </a:prstGeom>
        </p:spPr>
      </p:pic>
      <p:sp>
        <p:nvSpPr>
          <p:cNvPr id="12" name="テキスト ボックス 11"/>
          <p:cNvSpPr txBox="1"/>
          <p:nvPr/>
        </p:nvSpPr>
        <p:spPr>
          <a:xfrm>
            <a:off x="1563632" y="5698313"/>
            <a:ext cx="2263514" cy="400110"/>
          </a:xfrm>
          <a:prstGeom prst="rect">
            <a:avLst/>
          </a:prstGeom>
          <a:noFill/>
        </p:spPr>
        <p:txBody>
          <a:bodyPr wrap="square" rtlCol="0">
            <a:spAutoFit/>
          </a:bodyPr>
          <a:lstStyle/>
          <a:p>
            <a:pPr algn="ctr"/>
            <a:r>
              <a:rPr kumimoji="1" lang="en-US" altLang="ja-JP" sz="2000" b="1" dirty="0" smtClean="0">
                <a:solidFill>
                  <a:schemeClr val="tx1">
                    <a:lumMod val="75000"/>
                    <a:lumOff val="25000"/>
                  </a:schemeClr>
                </a:solidFill>
              </a:rPr>
              <a:t>BA</a:t>
            </a:r>
            <a:endParaRPr kumimoji="1" lang="ja-JP" altLang="en-US" sz="2000" b="1" dirty="0">
              <a:solidFill>
                <a:schemeClr val="tx1">
                  <a:lumMod val="75000"/>
                  <a:lumOff val="25000"/>
                </a:schemeClr>
              </a:solidFill>
            </a:endParaRPr>
          </a:p>
        </p:txBody>
      </p:sp>
      <p:sp>
        <p:nvSpPr>
          <p:cNvPr id="13" name="テキスト ボックス 12"/>
          <p:cNvSpPr txBox="1"/>
          <p:nvPr/>
        </p:nvSpPr>
        <p:spPr>
          <a:xfrm>
            <a:off x="6431129" y="5698313"/>
            <a:ext cx="2263514" cy="400110"/>
          </a:xfrm>
          <a:prstGeom prst="rect">
            <a:avLst/>
          </a:prstGeom>
          <a:noFill/>
        </p:spPr>
        <p:txBody>
          <a:bodyPr wrap="square" rtlCol="0">
            <a:spAutoFit/>
          </a:bodyPr>
          <a:lstStyle/>
          <a:p>
            <a:pPr algn="ctr"/>
            <a:r>
              <a:rPr kumimoji="1" lang="en-US" altLang="ja-JP" sz="2000" b="1" dirty="0" smtClean="0">
                <a:solidFill>
                  <a:schemeClr val="tx1">
                    <a:lumMod val="75000"/>
                    <a:lumOff val="25000"/>
                  </a:schemeClr>
                </a:solidFill>
              </a:rPr>
              <a:t>NSBA</a:t>
            </a:r>
            <a:endParaRPr kumimoji="1" lang="ja-JP" altLang="en-US" sz="2000" b="1" dirty="0">
              <a:solidFill>
                <a:schemeClr val="tx1">
                  <a:lumMod val="75000"/>
                  <a:lumOff val="25000"/>
                </a:schemeClr>
              </a:solidFill>
            </a:endParaRPr>
          </a:p>
        </p:txBody>
      </p:sp>
      <p:sp>
        <p:nvSpPr>
          <p:cNvPr id="15" name="テキスト ボックス 14"/>
          <p:cNvSpPr txBox="1"/>
          <p:nvPr/>
        </p:nvSpPr>
        <p:spPr>
          <a:xfrm>
            <a:off x="0" y="6169813"/>
            <a:ext cx="12192000" cy="523220"/>
          </a:xfrm>
          <a:prstGeom prst="rect">
            <a:avLst/>
          </a:prstGeom>
          <a:solidFill>
            <a:schemeClr val="accent6"/>
          </a:solidFill>
        </p:spPr>
        <p:txBody>
          <a:bodyPr wrap="square" rtlCol="0">
            <a:spAutoFit/>
          </a:bodyPr>
          <a:lstStyle/>
          <a:p>
            <a:pPr algn="ctr"/>
            <a:r>
              <a:rPr kumimoji="1" lang="en-US" altLang="ja-JP" sz="2400" dirty="0" smtClean="0">
                <a:solidFill>
                  <a:schemeClr val="bg1"/>
                </a:solidFill>
              </a:rPr>
              <a:t>Advantage: NSBA found </a:t>
            </a:r>
            <a:r>
              <a:rPr kumimoji="1" lang="en-US" altLang="ja-JP" sz="2800" dirty="0" smtClean="0">
                <a:solidFill>
                  <a:srgbClr val="FFFF00"/>
                </a:solidFill>
              </a:rPr>
              <a:t>the global optima and some local optima</a:t>
            </a:r>
            <a:endParaRPr kumimoji="1" lang="ja-JP" altLang="en-US" sz="2800" dirty="0">
              <a:solidFill>
                <a:srgbClr val="FFFF00"/>
              </a:solidFill>
            </a:endParaRPr>
          </a:p>
        </p:txBody>
      </p:sp>
      <p:sp>
        <p:nvSpPr>
          <p:cNvPr id="16" name="テキスト ボックス 15"/>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(19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pic>
        <p:nvPicPr>
          <p:cNvPr id="17" name="図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35804" y="2133159"/>
            <a:ext cx="2112536" cy="1584402"/>
          </a:xfrm>
          <a:prstGeom prst="rect">
            <a:avLst/>
          </a:prstGeom>
        </p:spPr>
      </p:pic>
    </p:spTree>
    <p:extLst>
      <p:ext uri="{BB962C8B-B14F-4D97-AF65-F5344CB8AC3E}">
        <p14:creationId xmlns:p14="http://schemas.microsoft.com/office/powerpoint/2010/main" val="21608001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Result: Case2</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Solution distribution at the final iteration</a:t>
            </a:r>
            <a:endParaRPr kumimoji="1" lang="ja-JP" altLang="en-US" b="1" dirty="0"/>
          </a:p>
        </p:txBody>
      </p:sp>
      <p:sp>
        <p:nvSpPr>
          <p:cNvPr id="12" name="テキスト ボックス 11"/>
          <p:cNvSpPr txBox="1"/>
          <p:nvPr/>
        </p:nvSpPr>
        <p:spPr>
          <a:xfrm>
            <a:off x="1535022" y="5698313"/>
            <a:ext cx="2263514" cy="400110"/>
          </a:xfrm>
          <a:prstGeom prst="rect">
            <a:avLst/>
          </a:prstGeom>
          <a:noFill/>
        </p:spPr>
        <p:txBody>
          <a:bodyPr wrap="square" rtlCol="0">
            <a:spAutoFit/>
          </a:bodyPr>
          <a:lstStyle/>
          <a:p>
            <a:pPr algn="ctr"/>
            <a:r>
              <a:rPr kumimoji="1" lang="en-US" altLang="ja-JP" sz="2000" b="1" dirty="0" smtClean="0">
                <a:solidFill>
                  <a:schemeClr val="tx1">
                    <a:lumMod val="75000"/>
                    <a:lumOff val="25000"/>
                  </a:schemeClr>
                </a:solidFill>
              </a:rPr>
              <a:t>BA</a:t>
            </a:r>
            <a:endParaRPr kumimoji="1" lang="ja-JP" altLang="en-US" sz="2000" b="1" dirty="0">
              <a:solidFill>
                <a:schemeClr val="tx1">
                  <a:lumMod val="75000"/>
                  <a:lumOff val="25000"/>
                </a:schemeClr>
              </a:solidFill>
            </a:endParaRPr>
          </a:p>
        </p:txBody>
      </p:sp>
      <p:sp>
        <p:nvSpPr>
          <p:cNvPr id="13" name="テキスト ボックス 12"/>
          <p:cNvSpPr txBox="1"/>
          <p:nvPr/>
        </p:nvSpPr>
        <p:spPr>
          <a:xfrm>
            <a:off x="6423533" y="5698313"/>
            <a:ext cx="2263514" cy="400110"/>
          </a:xfrm>
          <a:prstGeom prst="rect">
            <a:avLst/>
          </a:prstGeom>
          <a:noFill/>
        </p:spPr>
        <p:txBody>
          <a:bodyPr wrap="square" rtlCol="0">
            <a:spAutoFit/>
          </a:bodyPr>
          <a:lstStyle/>
          <a:p>
            <a:pPr algn="ctr"/>
            <a:r>
              <a:rPr kumimoji="1" lang="en-US" altLang="ja-JP" sz="2000" b="1" dirty="0" smtClean="0">
                <a:solidFill>
                  <a:schemeClr val="tx1">
                    <a:lumMod val="75000"/>
                    <a:lumOff val="25000"/>
                  </a:schemeClr>
                </a:solidFill>
              </a:rPr>
              <a:t>NSBA</a:t>
            </a:r>
            <a:endParaRPr kumimoji="1" lang="ja-JP" altLang="en-US" sz="2000" b="1" dirty="0">
              <a:solidFill>
                <a:schemeClr val="tx1">
                  <a:lumMod val="75000"/>
                  <a:lumOff val="25000"/>
                </a:schemeClr>
              </a:solidFill>
            </a:endParaRP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88797"/>
            <a:ext cx="5333559" cy="3998645"/>
          </a:xfrm>
          <a:prstGeom prst="rect">
            <a:avLst/>
          </a:prstGeom>
        </p:spPr>
      </p:pic>
      <p:pic>
        <p:nvPicPr>
          <p:cNvPr id="6" name="コンテンツ プレースホルダー 5"/>
          <p:cNvPicPr>
            <a:picLocks noGrp="1" noChangeAspect="1"/>
          </p:cNvPicPr>
          <p:nvPr>
            <p:ph idx="10"/>
          </p:nvPr>
        </p:nvPicPr>
        <p:blipFill>
          <a:blip r:embed="rId4">
            <a:extLst>
              <a:ext uri="{28A0092B-C50C-407E-A947-70E740481C1C}">
                <a14:useLocalDpi xmlns:a14="http://schemas.microsoft.com/office/drawing/2010/main" val="0"/>
              </a:ext>
            </a:extLst>
          </a:blip>
          <a:stretch>
            <a:fillRect/>
          </a:stretch>
        </p:blipFill>
        <p:spPr>
          <a:xfrm>
            <a:off x="4888511" y="1788797"/>
            <a:ext cx="5333559" cy="3998645"/>
          </a:xfrm>
        </p:spPr>
      </p:pic>
      <p:sp>
        <p:nvSpPr>
          <p:cNvPr id="14" name="テキスト ボックス 13"/>
          <p:cNvSpPr txBox="1"/>
          <p:nvPr/>
        </p:nvSpPr>
        <p:spPr>
          <a:xfrm>
            <a:off x="0" y="6169813"/>
            <a:ext cx="12192000" cy="523220"/>
          </a:xfrm>
          <a:prstGeom prst="rect">
            <a:avLst/>
          </a:prstGeom>
          <a:solidFill>
            <a:schemeClr val="accent6"/>
          </a:solidFill>
        </p:spPr>
        <p:txBody>
          <a:bodyPr wrap="square" rtlCol="0">
            <a:spAutoFit/>
          </a:bodyPr>
          <a:lstStyle/>
          <a:p>
            <a:pPr algn="ctr"/>
            <a:r>
              <a:rPr kumimoji="1" lang="en-US" altLang="ja-JP" sz="2400" dirty="0" smtClean="0">
                <a:solidFill>
                  <a:schemeClr val="bg1"/>
                </a:solidFill>
              </a:rPr>
              <a:t>Advantage: NSBA found </a:t>
            </a:r>
            <a:r>
              <a:rPr kumimoji="1" lang="en-US" altLang="ja-JP" sz="2800" dirty="0" smtClean="0">
                <a:solidFill>
                  <a:srgbClr val="FFFF00"/>
                </a:solidFill>
              </a:rPr>
              <a:t>the global optima and some local optima</a:t>
            </a:r>
            <a:endParaRPr kumimoji="1" lang="ja-JP" altLang="en-US" sz="2800" dirty="0">
              <a:solidFill>
                <a:srgbClr val="FFFF00"/>
              </a:solidFill>
            </a:endParaRPr>
          </a:p>
        </p:txBody>
      </p:sp>
      <p:sp>
        <p:nvSpPr>
          <p:cNvPr id="15" name="テキスト ボックス 14"/>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(20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pic>
        <p:nvPicPr>
          <p:cNvPr id="16" name="図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38156" y="2136469"/>
            <a:ext cx="2308870" cy="1730993"/>
          </a:xfrm>
          <a:prstGeom prst="rect">
            <a:avLst/>
          </a:prstGeom>
        </p:spPr>
      </p:pic>
    </p:spTree>
    <p:extLst>
      <p:ext uri="{BB962C8B-B14F-4D97-AF65-F5344CB8AC3E}">
        <p14:creationId xmlns:p14="http://schemas.microsoft.com/office/powerpoint/2010/main" val="9784284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Conclusion</a:t>
            </a:r>
            <a:endParaRPr kumimoji="1" lang="ja-JP" altLang="en-US" dirty="0"/>
          </a:p>
        </p:txBody>
      </p:sp>
      <p:sp>
        <p:nvSpPr>
          <p:cNvPr id="4" name="コンテンツ プレースホルダー 3"/>
          <p:cNvSpPr>
            <a:spLocks noGrp="1"/>
          </p:cNvSpPr>
          <p:nvPr>
            <p:ph idx="10"/>
          </p:nvPr>
        </p:nvSpPr>
        <p:spPr>
          <a:xfrm>
            <a:off x="137637" y="1578163"/>
            <a:ext cx="11749563" cy="4827168"/>
          </a:xfrm>
        </p:spPr>
        <p:txBody>
          <a:bodyPr/>
          <a:lstStyle/>
          <a:p>
            <a:r>
              <a:rPr kumimoji="1" lang="en-US" altLang="ja-JP" b="1" dirty="0" smtClean="0"/>
              <a:t>Objective:</a:t>
            </a:r>
          </a:p>
          <a:p>
            <a:pPr marL="342900" indent="-342900">
              <a:buFont typeface="Wingdings" panose="05000000000000000000" pitchFamily="2" charset="2"/>
              <a:buChar char="Ø"/>
            </a:pPr>
            <a:r>
              <a:rPr kumimoji="1" lang="en-US" altLang="ja-JP" dirty="0" smtClean="0"/>
              <a:t>Searching multiple optima in multimodal optimization</a:t>
            </a:r>
          </a:p>
          <a:p>
            <a:r>
              <a:rPr lang="en-US" altLang="ja-JP" b="1" dirty="0" smtClean="0"/>
              <a:t>Proposed method:</a:t>
            </a:r>
            <a:endParaRPr kumimoji="1" lang="en-US" altLang="ja-JP" b="1" dirty="0" smtClean="0"/>
          </a:p>
          <a:p>
            <a:pPr marL="342900" indent="-342900">
              <a:buFont typeface="Wingdings" panose="05000000000000000000" pitchFamily="2" charset="2"/>
              <a:buChar char="Ø"/>
            </a:pPr>
            <a:r>
              <a:rPr kumimoji="1" lang="en-US" altLang="ja-JP" dirty="0" smtClean="0"/>
              <a:t>Novelty Search-based Bat Algorithm</a:t>
            </a:r>
          </a:p>
          <a:p>
            <a:pPr marL="1333475" lvl="1" indent="-342900">
              <a:buFont typeface="Wingdings" panose="05000000000000000000" pitchFamily="2" charset="2"/>
              <a:buChar char="Ø"/>
            </a:pPr>
            <a:r>
              <a:rPr lang="en-US" altLang="ja-JP" sz="2000" dirty="0">
                <a:solidFill>
                  <a:schemeClr val="tx1">
                    <a:lumMod val="75000"/>
                    <a:lumOff val="25000"/>
                  </a:schemeClr>
                </a:solidFill>
              </a:rPr>
              <a:t>Extends BA </a:t>
            </a:r>
            <a:r>
              <a:rPr lang="en-US" altLang="ja-JP" sz="2000" dirty="0" smtClean="0">
                <a:solidFill>
                  <a:schemeClr val="tx1">
                    <a:lumMod val="75000"/>
                    <a:lumOff val="25000"/>
                  </a:schemeClr>
                </a:solidFill>
              </a:rPr>
              <a:t>with searching new solutions where never visited</a:t>
            </a:r>
          </a:p>
          <a:p>
            <a:pPr marL="1333475" lvl="1" indent="-342900">
              <a:buFont typeface="Wingdings" panose="05000000000000000000" pitchFamily="2" charset="2"/>
              <a:buChar char="Ø"/>
            </a:pPr>
            <a:r>
              <a:rPr lang="en-US" altLang="ja-JP" sz="2000" dirty="0" smtClean="0">
                <a:solidFill>
                  <a:schemeClr val="tx1">
                    <a:lumMod val="75000"/>
                    <a:lumOff val="25000"/>
                  </a:schemeClr>
                </a:solidFill>
              </a:rPr>
              <a:t>Changes exploitation around the personal best solution</a:t>
            </a:r>
          </a:p>
          <a:p>
            <a:r>
              <a:rPr lang="en-US" altLang="ja-JP" b="1" dirty="0"/>
              <a:t>Implications:</a:t>
            </a:r>
          </a:p>
          <a:p>
            <a:pPr marL="342900" indent="-342900">
              <a:buFont typeface="Wingdings" panose="05000000000000000000" pitchFamily="2" charset="2"/>
              <a:buChar char="Ø"/>
            </a:pPr>
            <a:r>
              <a:rPr lang="en-US" altLang="ja-JP" dirty="0" smtClean="0">
                <a:solidFill>
                  <a:schemeClr val="tx1">
                    <a:lumMod val="75000"/>
                    <a:lumOff val="25000"/>
                  </a:schemeClr>
                </a:solidFill>
              </a:rPr>
              <a:t>NSBA can search both a single global optimum and some local optima</a:t>
            </a:r>
          </a:p>
          <a:p>
            <a:pPr marL="1333475" lvl="1" indent="-342900">
              <a:buFont typeface="Wingdings" panose="05000000000000000000" pitchFamily="2" charset="2"/>
              <a:buChar char="Ø"/>
            </a:pPr>
            <a:r>
              <a:rPr lang="en-US" altLang="ja-JP" sz="2000" b="1" dirty="0" smtClean="0">
                <a:solidFill>
                  <a:schemeClr val="tx1">
                    <a:lumMod val="75000"/>
                    <a:lumOff val="25000"/>
                  </a:schemeClr>
                </a:solidFill>
              </a:rPr>
              <a:t>NSBA &gt; BA</a:t>
            </a:r>
            <a:endParaRPr lang="en-US" altLang="ja-JP" dirty="0"/>
          </a:p>
          <a:p>
            <a:r>
              <a:rPr lang="en-US" altLang="ja-JP" b="1" dirty="0"/>
              <a:t>F</a:t>
            </a:r>
            <a:r>
              <a:rPr lang="en-US" altLang="ja-JP" b="1" dirty="0" smtClean="0">
                <a:solidFill>
                  <a:schemeClr val="tx1">
                    <a:lumMod val="75000"/>
                    <a:lumOff val="25000"/>
                  </a:schemeClr>
                </a:solidFill>
              </a:rPr>
              <a:t>uture wor</a:t>
            </a:r>
            <a:r>
              <a:rPr lang="en-US" altLang="ja-JP" b="1" dirty="0" smtClean="0"/>
              <a:t>k: </a:t>
            </a:r>
          </a:p>
          <a:p>
            <a:r>
              <a:rPr lang="en-US" altLang="ja-JP" dirty="0"/>
              <a:t>F</a:t>
            </a:r>
            <a:r>
              <a:rPr lang="en-US" altLang="ja-JP" dirty="0" smtClean="0"/>
              <a:t>ind and keep all </a:t>
            </a:r>
            <a:r>
              <a:rPr lang="en-US" altLang="ja-JP" dirty="0"/>
              <a:t>global and local </a:t>
            </a:r>
            <a:r>
              <a:rPr lang="en-US" altLang="ja-JP" dirty="0" smtClean="0"/>
              <a:t>optima</a:t>
            </a:r>
            <a:endParaRPr lang="en-US" altLang="ja-JP" dirty="0">
              <a:solidFill>
                <a:schemeClr val="tx1">
                  <a:lumMod val="75000"/>
                  <a:lumOff val="25000"/>
                </a:schemeClr>
              </a:solidFill>
            </a:endParaRPr>
          </a:p>
        </p:txBody>
      </p:sp>
      <p:sp>
        <p:nvSpPr>
          <p:cNvPr id="6" name="テキスト ボックス 5"/>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(21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23377361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コンテンツ プレースホルダー 3"/>
          <p:cNvSpPr>
            <a:spLocks noGrp="1"/>
          </p:cNvSpPr>
          <p:nvPr>
            <p:ph idx="10"/>
          </p:nvPr>
        </p:nvSpPr>
        <p:spPr/>
        <p:txBody>
          <a:bodyPr/>
          <a:lstStyle/>
          <a:p>
            <a:endParaRPr kumimoji="1" lang="ja-JP" altLang="en-US"/>
          </a:p>
        </p:txBody>
      </p:sp>
      <p:sp>
        <p:nvSpPr>
          <p:cNvPr id="5" name="正方形/長方形 4"/>
          <p:cNvSpPr/>
          <p:nvPr/>
        </p:nvSpPr>
        <p:spPr>
          <a:xfrm>
            <a:off x="3307416" y="2644170"/>
            <a:ext cx="5577169" cy="1569660"/>
          </a:xfrm>
          <a:prstGeom prst="rect">
            <a:avLst/>
          </a:prstGeom>
        </p:spPr>
        <p:txBody>
          <a:bodyPr wrap="none">
            <a:spAutoFit/>
          </a:bodyPr>
          <a:lstStyle/>
          <a:p>
            <a:pPr algn="ctr"/>
            <a:r>
              <a:rPr kumimoji="1" lang="en-US" altLang="ja-JP" sz="9600" b="1" dirty="0"/>
              <a:t>appendix</a:t>
            </a:r>
            <a:endParaRPr kumimoji="1" lang="ja-JP" altLang="en-US" sz="9600" b="1" dirty="0"/>
          </a:p>
        </p:txBody>
      </p:sp>
    </p:spTree>
    <p:extLst>
      <p:ext uri="{BB962C8B-B14F-4D97-AF65-F5344CB8AC3E}">
        <p14:creationId xmlns:p14="http://schemas.microsoft.com/office/powerpoint/2010/main" val="306177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正方形/長方形 8"/>
          <p:cNvSpPr/>
          <p:nvPr/>
        </p:nvSpPr>
        <p:spPr>
          <a:xfrm>
            <a:off x="1" y="2068643"/>
            <a:ext cx="12192000" cy="42272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en-US" altLang="ja-JP" dirty="0" smtClean="0"/>
              <a:t>Results</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Performance of BA and NSBA</a:t>
            </a:r>
            <a:endParaRPr kumimoji="1" lang="ja-JP" altLang="en-US" b="1" dirty="0"/>
          </a:p>
        </p:txBody>
      </p:sp>
      <p:pic>
        <p:nvPicPr>
          <p:cNvPr id="7" name="コンテンツ プレースホルダー 6"/>
          <p:cNvPicPr>
            <a:picLocks noGrp="1" noChangeAspect="1"/>
          </p:cNvPicPr>
          <p:nvPr>
            <p:ph idx="10"/>
          </p:nvPr>
        </p:nvPicPr>
        <p:blipFill>
          <a:blip r:embed="rId3"/>
          <a:stretch>
            <a:fillRect/>
          </a:stretch>
        </p:blipFill>
        <p:spPr>
          <a:xfrm>
            <a:off x="341684" y="2376155"/>
            <a:ext cx="5583474" cy="3350085"/>
          </a:xfrm>
          <a:prstGeom prst="rect">
            <a:avLst/>
          </a:prstGeom>
        </p:spPr>
      </p:pic>
      <p:pic>
        <p:nvPicPr>
          <p:cNvPr id="8" name="図 7"/>
          <p:cNvPicPr>
            <a:picLocks noChangeAspect="1"/>
          </p:cNvPicPr>
          <p:nvPr/>
        </p:nvPicPr>
        <p:blipFill>
          <a:blip r:embed="rId4"/>
          <a:stretch>
            <a:fillRect/>
          </a:stretch>
        </p:blipFill>
        <p:spPr>
          <a:xfrm>
            <a:off x="6266842" y="2376155"/>
            <a:ext cx="5583474" cy="3350085"/>
          </a:xfrm>
          <a:prstGeom prst="rect">
            <a:avLst/>
          </a:prstGeom>
        </p:spPr>
      </p:pic>
      <mc:AlternateContent xmlns:mc="http://schemas.openxmlformats.org/markup-compatibility/2006" xmlns:a14="http://schemas.microsoft.com/office/drawing/2010/main">
        <mc:Choice Requires="a14">
          <p:sp>
            <p:nvSpPr>
              <p:cNvPr id="11" name="テキスト ボックス 10"/>
              <p:cNvSpPr txBox="1"/>
              <p:nvPr/>
            </p:nvSpPr>
            <p:spPr>
              <a:xfrm>
                <a:off x="2001664" y="5818233"/>
                <a:ext cx="2263514" cy="400110"/>
              </a:xfrm>
              <a:prstGeom prst="rect">
                <a:avLst/>
              </a:prstGeom>
              <a:noFill/>
            </p:spPr>
            <p:txBody>
              <a:bodyPr wrap="square" rtlCol="0">
                <a:spAutoFit/>
              </a:bodyPr>
              <a:lstStyle/>
              <a:p>
                <a:pPr algn="ctr"/>
                <a14:m>
                  <m:oMath xmlns:m="http://schemas.openxmlformats.org/officeDocument/2006/math">
                    <m:sSub>
                      <m:sSubPr>
                        <m:ctrlPr>
                          <a:rPr kumimoji="1" lang="en-US" altLang="ja-JP" sz="2000" b="1" i="1" smtClean="0">
                            <a:solidFill>
                              <a:schemeClr val="tx1">
                                <a:lumMod val="75000"/>
                                <a:lumOff val="25000"/>
                              </a:schemeClr>
                            </a:solidFill>
                            <a:latin typeface="Cambria Math" panose="02040503050406030204" pitchFamily="18" charset="0"/>
                          </a:rPr>
                        </m:ctrlPr>
                      </m:sSubPr>
                      <m:e>
                        <m:r>
                          <a:rPr kumimoji="1" lang="en-US" altLang="ja-JP" sz="2000" b="1" i="1" smtClean="0">
                            <a:solidFill>
                              <a:schemeClr val="tx1">
                                <a:lumMod val="75000"/>
                                <a:lumOff val="25000"/>
                              </a:schemeClr>
                            </a:solidFill>
                            <a:latin typeface="Cambria Math" panose="02040503050406030204" pitchFamily="18" charset="0"/>
                          </a:rPr>
                          <m:t>𝑭</m:t>
                        </m:r>
                      </m:e>
                      <m:sub>
                        <m:r>
                          <a:rPr kumimoji="1" lang="en-US" altLang="ja-JP" sz="2000" b="1" i="1" smtClean="0">
                            <a:solidFill>
                              <a:schemeClr val="tx1">
                                <a:lumMod val="75000"/>
                                <a:lumOff val="25000"/>
                              </a:schemeClr>
                            </a:solidFill>
                            <a:latin typeface="Cambria Math" panose="02040503050406030204" pitchFamily="18" charset="0"/>
                          </a:rPr>
                          <m:t>𝟏</m:t>
                        </m:r>
                      </m:sub>
                    </m:sSub>
                  </m:oMath>
                </a14:m>
                <a:r>
                  <a:rPr kumimoji="1" lang="en-US" altLang="ja-JP" sz="2000" b="1" dirty="0" smtClean="0">
                    <a:solidFill>
                      <a:schemeClr val="tx1">
                        <a:lumMod val="75000"/>
                        <a:lumOff val="25000"/>
                      </a:schemeClr>
                    </a:solidFill>
                  </a:rPr>
                  <a:t>: </a:t>
                </a:r>
                <a:r>
                  <a:rPr kumimoji="1" lang="en-US" altLang="ja-JP" sz="2000" b="1" dirty="0" err="1" smtClean="0">
                    <a:solidFill>
                      <a:schemeClr val="tx1">
                        <a:lumMod val="75000"/>
                        <a:lumOff val="25000"/>
                      </a:schemeClr>
                    </a:solidFill>
                  </a:rPr>
                  <a:t>Griewank</a:t>
                </a:r>
                <a:endParaRPr kumimoji="1" lang="ja-JP" altLang="en-US" sz="2000" b="1" dirty="0">
                  <a:solidFill>
                    <a:schemeClr val="tx1">
                      <a:lumMod val="75000"/>
                      <a:lumOff val="25000"/>
                    </a:schemeClr>
                  </a:solidFill>
                </a:endParaRPr>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2001664" y="5818233"/>
                <a:ext cx="2263514" cy="400110"/>
              </a:xfrm>
              <a:prstGeom prst="rect">
                <a:avLst/>
              </a:prstGeom>
              <a:blipFill>
                <a:blip r:embed="rId5"/>
                <a:stretch>
                  <a:fillRect t="-6061"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p:cNvSpPr txBox="1"/>
              <p:nvPr/>
            </p:nvSpPr>
            <p:spPr>
              <a:xfrm>
                <a:off x="7926822" y="5810999"/>
                <a:ext cx="2263514" cy="400110"/>
              </a:xfrm>
              <a:prstGeom prst="rect">
                <a:avLst/>
              </a:prstGeom>
              <a:noFill/>
            </p:spPr>
            <p:txBody>
              <a:bodyPr wrap="square" rtlCol="0">
                <a:spAutoFit/>
              </a:bodyPr>
              <a:lstStyle/>
              <a:p>
                <a:pPr algn="ctr"/>
                <a14:m>
                  <m:oMath xmlns:m="http://schemas.openxmlformats.org/officeDocument/2006/math">
                    <m:sSub>
                      <m:sSubPr>
                        <m:ctrlPr>
                          <a:rPr kumimoji="1" lang="en-US" altLang="ja-JP" sz="2000" b="1" i="1" smtClean="0">
                            <a:solidFill>
                              <a:schemeClr val="tx1">
                                <a:lumMod val="75000"/>
                                <a:lumOff val="25000"/>
                              </a:schemeClr>
                            </a:solidFill>
                            <a:latin typeface="Cambria Math" panose="02040503050406030204" pitchFamily="18" charset="0"/>
                          </a:rPr>
                        </m:ctrlPr>
                      </m:sSubPr>
                      <m:e>
                        <m:r>
                          <a:rPr kumimoji="1" lang="en-US" altLang="ja-JP" sz="2000" b="1" i="1" smtClean="0">
                            <a:solidFill>
                              <a:schemeClr val="tx1">
                                <a:lumMod val="75000"/>
                                <a:lumOff val="25000"/>
                              </a:schemeClr>
                            </a:solidFill>
                            <a:latin typeface="Cambria Math" panose="02040503050406030204" pitchFamily="18" charset="0"/>
                          </a:rPr>
                          <m:t>𝑭</m:t>
                        </m:r>
                      </m:e>
                      <m:sub>
                        <m:r>
                          <a:rPr kumimoji="1" lang="en-US" altLang="ja-JP" sz="2000" b="1" i="1" smtClean="0">
                            <a:solidFill>
                              <a:schemeClr val="tx1">
                                <a:lumMod val="75000"/>
                                <a:lumOff val="25000"/>
                              </a:schemeClr>
                            </a:solidFill>
                            <a:latin typeface="Cambria Math" panose="02040503050406030204" pitchFamily="18" charset="0"/>
                          </a:rPr>
                          <m:t>𝟐</m:t>
                        </m:r>
                      </m:sub>
                    </m:sSub>
                  </m:oMath>
                </a14:m>
                <a:r>
                  <a:rPr kumimoji="1" lang="en-US" altLang="ja-JP" sz="2000" b="1" dirty="0" smtClean="0">
                    <a:solidFill>
                      <a:schemeClr val="tx1">
                        <a:lumMod val="75000"/>
                        <a:lumOff val="25000"/>
                      </a:schemeClr>
                    </a:solidFill>
                  </a:rPr>
                  <a:t>: </a:t>
                </a:r>
                <a:r>
                  <a:rPr kumimoji="1" lang="en-US" altLang="ja-JP" sz="2000" b="1" dirty="0" err="1" smtClean="0">
                    <a:solidFill>
                      <a:schemeClr val="tx1">
                        <a:lumMod val="75000"/>
                        <a:lumOff val="25000"/>
                      </a:schemeClr>
                    </a:solidFill>
                  </a:rPr>
                  <a:t>Rastrigin</a:t>
                </a:r>
                <a:endParaRPr kumimoji="1" lang="ja-JP" altLang="en-US" sz="2000" b="1" dirty="0">
                  <a:solidFill>
                    <a:schemeClr val="tx1">
                      <a:lumMod val="75000"/>
                      <a:lumOff val="25000"/>
                    </a:schemeClr>
                  </a:solidFill>
                </a:endParaRPr>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7926822" y="5810999"/>
                <a:ext cx="2263514" cy="400110"/>
              </a:xfrm>
              <a:prstGeom prst="rect">
                <a:avLst/>
              </a:prstGeom>
              <a:blipFill>
                <a:blip r:embed="rId6"/>
                <a:stretch>
                  <a:fillRect t="-6061" b="-27273"/>
                </a:stretch>
              </a:blipFill>
            </p:spPr>
            <p:txBody>
              <a:bodyPr/>
              <a:lstStyle/>
              <a:p>
                <a:r>
                  <a:rPr lang="ja-JP" altLang="en-US">
                    <a:noFill/>
                  </a:rPr>
                  <a:t> </a:t>
                </a:r>
              </a:p>
            </p:txBody>
          </p:sp>
        </mc:Fallback>
      </mc:AlternateContent>
      <p:sp>
        <p:nvSpPr>
          <p:cNvPr id="15" name="テキスト ボックス 14"/>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(23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3236308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Results</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Solution distribution at the 1000 iterations</a:t>
            </a:r>
            <a:endParaRPr kumimoji="1" lang="ja-JP" altLang="en-US" b="1" dirty="0"/>
          </a:p>
        </p:txBody>
      </p:sp>
      <p:sp>
        <p:nvSpPr>
          <p:cNvPr id="12" name="テキスト ボックス 11"/>
          <p:cNvSpPr txBox="1"/>
          <p:nvPr/>
        </p:nvSpPr>
        <p:spPr>
          <a:xfrm>
            <a:off x="1861278" y="5698313"/>
            <a:ext cx="2263514" cy="400110"/>
          </a:xfrm>
          <a:prstGeom prst="rect">
            <a:avLst/>
          </a:prstGeom>
          <a:noFill/>
        </p:spPr>
        <p:txBody>
          <a:bodyPr wrap="square" rtlCol="0">
            <a:spAutoFit/>
          </a:bodyPr>
          <a:lstStyle/>
          <a:p>
            <a:pPr algn="ctr"/>
            <a:r>
              <a:rPr kumimoji="1" lang="en-US" altLang="ja-JP" sz="2000" b="1" dirty="0" smtClean="0">
                <a:solidFill>
                  <a:schemeClr val="tx1">
                    <a:lumMod val="75000"/>
                    <a:lumOff val="25000"/>
                  </a:schemeClr>
                </a:solidFill>
              </a:rPr>
              <a:t>BA</a:t>
            </a:r>
            <a:endParaRPr kumimoji="1" lang="ja-JP" altLang="en-US" sz="2000" b="1" dirty="0">
              <a:solidFill>
                <a:schemeClr val="tx1">
                  <a:lumMod val="75000"/>
                  <a:lumOff val="25000"/>
                </a:schemeClr>
              </a:solidFill>
            </a:endParaRPr>
          </a:p>
        </p:txBody>
      </p:sp>
      <p:sp>
        <p:nvSpPr>
          <p:cNvPr id="13" name="テキスト ボックス 12"/>
          <p:cNvSpPr txBox="1"/>
          <p:nvPr/>
        </p:nvSpPr>
        <p:spPr>
          <a:xfrm>
            <a:off x="7337288" y="5698313"/>
            <a:ext cx="2263514" cy="400110"/>
          </a:xfrm>
          <a:prstGeom prst="rect">
            <a:avLst/>
          </a:prstGeom>
          <a:noFill/>
        </p:spPr>
        <p:txBody>
          <a:bodyPr wrap="square" rtlCol="0">
            <a:spAutoFit/>
          </a:bodyPr>
          <a:lstStyle/>
          <a:p>
            <a:pPr algn="ctr"/>
            <a:r>
              <a:rPr kumimoji="1" lang="en-US" altLang="ja-JP" sz="2000" b="1" dirty="0" smtClean="0">
                <a:solidFill>
                  <a:schemeClr val="tx1">
                    <a:lumMod val="75000"/>
                    <a:lumOff val="25000"/>
                  </a:schemeClr>
                </a:solidFill>
              </a:rPr>
              <a:t>NSBA</a:t>
            </a:r>
            <a:endParaRPr kumimoji="1" lang="ja-JP" altLang="en-US" sz="2000" b="1" dirty="0">
              <a:solidFill>
                <a:schemeClr val="tx1">
                  <a:lumMod val="75000"/>
                  <a:lumOff val="25000"/>
                </a:schemeClr>
              </a:solidFill>
            </a:endParaRPr>
          </a:p>
        </p:txBody>
      </p:sp>
      <p:sp>
        <p:nvSpPr>
          <p:cNvPr id="14" name="テキスト ボックス 13"/>
          <p:cNvSpPr txBox="1"/>
          <p:nvPr/>
        </p:nvSpPr>
        <p:spPr>
          <a:xfrm>
            <a:off x="0" y="6169813"/>
            <a:ext cx="12192000" cy="523220"/>
          </a:xfrm>
          <a:prstGeom prst="rect">
            <a:avLst/>
          </a:prstGeom>
          <a:solidFill>
            <a:schemeClr val="accent6"/>
          </a:solidFill>
        </p:spPr>
        <p:txBody>
          <a:bodyPr wrap="square" rtlCol="0">
            <a:spAutoFit/>
          </a:bodyPr>
          <a:lstStyle/>
          <a:p>
            <a:pPr algn="ctr"/>
            <a:r>
              <a:rPr kumimoji="1" lang="en-US" altLang="ja-JP" sz="2400" dirty="0" smtClean="0">
                <a:solidFill>
                  <a:schemeClr val="bg1"/>
                </a:solidFill>
              </a:rPr>
              <a:t>Advantage: NSBA found more optima at the </a:t>
            </a:r>
            <a:r>
              <a:rPr kumimoji="1" lang="en-US" altLang="ja-JP" sz="2800" dirty="0" smtClean="0">
                <a:solidFill>
                  <a:srgbClr val="FFFF00"/>
                </a:solidFill>
              </a:rPr>
              <a:t>iteration 1000 </a:t>
            </a:r>
            <a:r>
              <a:rPr kumimoji="1" lang="en-US" altLang="ja-JP" sz="2400" dirty="0" smtClean="0">
                <a:solidFill>
                  <a:schemeClr val="bg1"/>
                </a:solidFill>
              </a:rPr>
              <a:t>than the final iteration </a:t>
            </a:r>
            <a:endParaRPr kumimoji="1" lang="ja-JP" altLang="en-US" sz="2400" dirty="0">
              <a:solidFill>
                <a:schemeClr val="bg1"/>
              </a:solidFill>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940" y="1788796"/>
            <a:ext cx="5333559" cy="3998645"/>
          </a:xfrm>
          <a:prstGeom prst="rect">
            <a:avLst/>
          </a:prstGeom>
        </p:spPr>
      </p:pic>
      <p:pic>
        <p:nvPicPr>
          <p:cNvPr id="6" name="コンテンツ プレースホルダー 5"/>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5967801" y="1788796"/>
            <a:ext cx="5333559" cy="3998645"/>
          </a:xfrm>
        </p:spPr>
      </p:pic>
      <p:sp>
        <p:nvSpPr>
          <p:cNvPr id="15" name="テキスト ボックス 14"/>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(24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3106664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Results</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Solution distribution at the 1000 iterations</a:t>
            </a:r>
            <a:endParaRPr kumimoji="1" lang="ja-JP" altLang="en-US" b="1" dirty="0"/>
          </a:p>
        </p:txBody>
      </p:sp>
      <p:sp>
        <p:nvSpPr>
          <p:cNvPr id="12" name="テキスト ボックス 11"/>
          <p:cNvSpPr txBox="1"/>
          <p:nvPr/>
        </p:nvSpPr>
        <p:spPr>
          <a:xfrm>
            <a:off x="1861278" y="5698313"/>
            <a:ext cx="2263514" cy="400110"/>
          </a:xfrm>
          <a:prstGeom prst="rect">
            <a:avLst/>
          </a:prstGeom>
          <a:noFill/>
        </p:spPr>
        <p:txBody>
          <a:bodyPr wrap="square" rtlCol="0">
            <a:spAutoFit/>
          </a:bodyPr>
          <a:lstStyle/>
          <a:p>
            <a:pPr algn="ctr"/>
            <a:r>
              <a:rPr kumimoji="1" lang="en-US" altLang="ja-JP" sz="2000" b="1" dirty="0" smtClean="0">
                <a:solidFill>
                  <a:schemeClr val="tx1">
                    <a:lumMod val="75000"/>
                    <a:lumOff val="25000"/>
                  </a:schemeClr>
                </a:solidFill>
              </a:rPr>
              <a:t>BA</a:t>
            </a:r>
            <a:endParaRPr kumimoji="1" lang="ja-JP" altLang="en-US" sz="2000" b="1" dirty="0">
              <a:solidFill>
                <a:schemeClr val="tx1">
                  <a:lumMod val="75000"/>
                  <a:lumOff val="25000"/>
                </a:schemeClr>
              </a:solidFill>
            </a:endParaRPr>
          </a:p>
        </p:txBody>
      </p:sp>
      <p:sp>
        <p:nvSpPr>
          <p:cNvPr id="13" name="テキスト ボックス 12"/>
          <p:cNvSpPr txBox="1"/>
          <p:nvPr/>
        </p:nvSpPr>
        <p:spPr>
          <a:xfrm>
            <a:off x="7337288" y="5698313"/>
            <a:ext cx="2263514" cy="400110"/>
          </a:xfrm>
          <a:prstGeom prst="rect">
            <a:avLst/>
          </a:prstGeom>
          <a:noFill/>
        </p:spPr>
        <p:txBody>
          <a:bodyPr wrap="square" rtlCol="0">
            <a:spAutoFit/>
          </a:bodyPr>
          <a:lstStyle/>
          <a:p>
            <a:pPr algn="ctr"/>
            <a:r>
              <a:rPr kumimoji="1" lang="en-US" altLang="ja-JP" sz="2000" b="1" dirty="0" smtClean="0">
                <a:solidFill>
                  <a:schemeClr val="tx1">
                    <a:lumMod val="75000"/>
                    <a:lumOff val="25000"/>
                  </a:schemeClr>
                </a:solidFill>
              </a:rPr>
              <a:t>NSBA</a:t>
            </a:r>
            <a:endParaRPr kumimoji="1" lang="ja-JP" altLang="en-US" sz="2000" b="1" dirty="0">
              <a:solidFill>
                <a:schemeClr val="tx1">
                  <a:lumMod val="75000"/>
                  <a:lumOff val="25000"/>
                </a:schemeClr>
              </a:solidFill>
            </a:endParaRPr>
          </a:p>
        </p:txBody>
      </p:sp>
      <p:sp>
        <p:nvSpPr>
          <p:cNvPr id="14" name="テキスト ボックス 13"/>
          <p:cNvSpPr txBox="1"/>
          <p:nvPr/>
        </p:nvSpPr>
        <p:spPr>
          <a:xfrm>
            <a:off x="0" y="6169813"/>
            <a:ext cx="12192000" cy="523220"/>
          </a:xfrm>
          <a:prstGeom prst="rect">
            <a:avLst/>
          </a:prstGeom>
          <a:solidFill>
            <a:schemeClr val="accent6"/>
          </a:solidFill>
        </p:spPr>
        <p:txBody>
          <a:bodyPr wrap="square" rtlCol="0">
            <a:spAutoFit/>
          </a:bodyPr>
          <a:lstStyle/>
          <a:p>
            <a:pPr algn="ctr"/>
            <a:r>
              <a:rPr kumimoji="1" lang="en-US" altLang="ja-JP" sz="2400" dirty="0" smtClean="0">
                <a:solidFill>
                  <a:schemeClr val="bg1"/>
                </a:solidFill>
              </a:rPr>
              <a:t>Advantage: NSBA found more optima at the </a:t>
            </a:r>
            <a:r>
              <a:rPr kumimoji="1" lang="en-US" altLang="ja-JP" sz="2800" dirty="0" smtClean="0">
                <a:solidFill>
                  <a:srgbClr val="FFFF00"/>
                </a:solidFill>
              </a:rPr>
              <a:t>iteration 1000 </a:t>
            </a:r>
            <a:r>
              <a:rPr kumimoji="1" lang="en-US" altLang="ja-JP" sz="2400" dirty="0" smtClean="0">
                <a:solidFill>
                  <a:schemeClr val="bg1"/>
                </a:solidFill>
              </a:rPr>
              <a:t>than the final iteration </a:t>
            </a:r>
            <a:endParaRPr kumimoji="1" lang="ja-JP" altLang="en-US" sz="2400" dirty="0">
              <a:solidFill>
                <a:schemeClr val="bg1"/>
              </a:solidFill>
            </a:endParaRPr>
          </a:p>
        </p:txBody>
      </p:sp>
      <p:pic>
        <p:nvPicPr>
          <p:cNvPr id="7" name="コンテンツ プレースホルダー 6"/>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5967801" y="1788798"/>
            <a:ext cx="5333559" cy="3998645"/>
          </a:xfr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940" y="1788797"/>
            <a:ext cx="5333559" cy="3998645"/>
          </a:xfrm>
          <a:prstGeom prst="rect">
            <a:avLst/>
          </a:prstGeom>
        </p:spPr>
      </p:pic>
      <p:sp>
        <p:nvSpPr>
          <p:cNvPr id="15" name="テキスト ボックス 14"/>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(25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726601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Motivation</a:t>
            </a:r>
            <a:endParaRPr kumimoji="1" lang="ja-JP" altLang="en-US" dirty="0"/>
          </a:p>
        </p:txBody>
      </p:sp>
      <p:sp>
        <p:nvSpPr>
          <p:cNvPr id="3" name="コンテンツ プレースホルダー 2"/>
          <p:cNvSpPr>
            <a:spLocks noGrp="1"/>
          </p:cNvSpPr>
          <p:nvPr>
            <p:ph idx="1"/>
          </p:nvPr>
        </p:nvSpPr>
        <p:spPr/>
        <p:txBody>
          <a:bodyPr/>
          <a:lstStyle/>
          <a:p>
            <a:r>
              <a:rPr lang="en-US" altLang="ja-JP" dirty="0"/>
              <a:t>Finding multiple </a:t>
            </a:r>
            <a:r>
              <a:rPr lang="en-US" altLang="ja-JP" dirty="0" smtClean="0"/>
              <a:t>optima by </a:t>
            </a:r>
            <a:r>
              <a:rPr lang="en-US" altLang="ja-JP" i="1" dirty="0"/>
              <a:t>Niching </a:t>
            </a:r>
            <a:r>
              <a:rPr lang="en-US" altLang="ja-JP" i="1" dirty="0" smtClean="0"/>
              <a:t>methods [X. Li, 2013]</a:t>
            </a:r>
            <a:endParaRPr lang="en-US" altLang="ja-JP" i="1" dirty="0"/>
          </a:p>
        </p:txBody>
      </p:sp>
      <p:sp>
        <p:nvSpPr>
          <p:cNvPr id="5" name="テキスト ボックス 4"/>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(3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graphicFrame>
        <p:nvGraphicFramePr>
          <p:cNvPr id="14" name="表 13"/>
          <p:cNvGraphicFramePr>
            <a:graphicFrameLocks noGrp="1"/>
          </p:cNvGraphicFramePr>
          <p:nvPr>
            <p:extLst>
              <p:ext uri="{D42A27DB-BD31-4B8C-83A1-F6EECF244321}">
                <p14:modId xmlns:p14="http://schemas.microsoft.com/office/powerpoint/2010/main" val="1518442811"/>
              </p:ext>
            </p:extLst>
          </p:nvPr>
        </p:nvGraphicFramePr>
        <p:xfrm>
          <a:off x="137638" y="1962369"/>
          <a:ext cx="11907361" cy="3657600"/>
        </p:xfrm>
        <a:graphic>
          <a:graphicData uri="http://schemas.openxmlformats.org/drawingml/2006/table">
            <a:tbl>
              <a:tblPr firstRow="1" bandRow="1">
                <a:tableStyleId>{68D230F3-CF80-4859-8CE7-A43EE81993B5}</a:tableStyleId>
              </a:tblPr>
              <a:tblGrid>
                <a:gridCol w="2532753">
                  <a:extLst>
                    <a:ext uri="{9D8B030D-6E8A-4147-A177-3AD203B41FA5}">
                      <a16:colId xmlns:a16="http://schemas.microsoft.com/office/drawing/2014/main" val="1659307403"/>
                    </a:ext>
                  </a:extLst>
                </a:gridCol>
                <a:gridCol w="3484367">
                  <a:extLst>
                    <a:ext uri="{9D8B030D-6E8A-4147-A177-3AD203B41FA5}">
                      <a16:colId xmlns:a16="http://schemas.microsoft.com/office/drawing/2014/main" val="3405669734"/>
                    </a:ext>
                  </a:extLst>
                </a:gridCol>
                <a:gridCol w="5890241">
                  <a:extLst>
                    <a:ext uri="{9D8B030D-6E8A-4147-A177-3AD203B41FA5}">
                      <a16:colId xmlns:a16="http://schemas.microsoft.com/office/drawing/2014/main" val="95898736"/>
                    </a:ext>
                  </a:extLst>
                </a:gridCol>
              </a:tblGrid>
              <a:tr h="370840">
                <a:tc>
                  <a:txBody>
                    <a:bodyPr/>
                    <a:lstStyle/>
                    <a:p>
                      <a:r>
                        <a:rPr kumimoji="1" lang="en-US" altLang="ja-JP" i="1" dirty="0" smtClean="0">
                          <a:solidFill>
                            <a:schemeClr val="tx1">
                              <a:lumMod val="75000"/>
                              <a:lumOff val="25000"/>
                            </a:schemeClr>
                          </a:solidFill>
                        </a:rPr>
                        <a:t>Niching methods</a:t>
                      </a:r>
                      <a:endParaRPr kumimoji="1" lang="ja-JP" altLang="en-US" i="1" dirty="0">
                        <a:solidFill>
                          <a:schemeClr val="tx1">
                            <a:lumMod val="75000"/>
                            <a:lumOff val="25000"/>
                          </a:schemeClr>
                        </a:solidFill>
                      </a:endParaRPr>
                    </a:p>
                  </a:txBody>
                  <a:tcPr marL="0" marR="0"/>
                </a:tc>
                <a:tc>
                  <a:txBody>
                    <a:bodyPr/>
                    <a:lstStyle/>
                    <a:p>
                      <a:r>
                        <a:rPr kumimoji="1" lang="en-US" altLang="ja-JP" dirty="0" smtClean="0">
                          <a:solidFill>
                            <a:schemeClr val="tx1">
                              <a:lumMod val="75000"/>
                              <a:lumOff val="25000"/>
                            </a:schemeClr>
                          </a:solidFill>
                        </a:rPr>
                        <a:t>Evolutionary Algorithms (EAs)</a:t>
                      </a:r>
                      <a:endParaRPr kumimoji="1" lang="ja-JP" altLang="en-US" dirty="0">
                        <a:solidFill>
                          <a:schemeClr val="tx1">
                            <a:lumMod val="75000"/>
                            <a:lumOff val="25000"/>
                          </a:schemeClr>
                        </a:solidFill>
                      </a:endParaRPr>
                    </a:p>
                  </a:txBody>
                  <a:tcPr marL="0" marR="0"/>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i="1" dirty="0" smtClean="0">
                          <a:solidFill>
                            <a:schemeClr val="tx1">
                              <a:lumMod val="75000"/>
                              <a:lumOff val="25000"/>
                            </a:schemeClr>
                          </a:solidFill>
                        </a:rPr>
                        <a:t>Niching scheme</a:t>
                      </a:r>
                      <a:endParaRPr kumimoji="1" lang="ja-JP" altLang="en-US" i="1" dirty="0" smtClean="0">
                        <a:solidFill>
                          <a:schemeClr val="tx1">
                            <a:lumMod val="75000"/>
                            <a:lumOff val="25000"/>
                          </a:schemeClr>
                        </a:solidFill>
                      </a:endParaRPr>
                    </a:p>
                  </a:txBody>
                  <a:tcPr marL="0" marR="0"/>
                </a:tc>
                <a:extLst>
                  <a:ext uri="{0D108BD9-81ED-4DB2-BD59-A6C34878D82A}">
                    <a16:rowId xmlns:a16="http://schemas.microsoft.com/office/drawing/2014/main" val="3690909163"/>
                  </a:ext>
                </a:extLst>
              </a:tr>
              <a:tr h="370840">
                <a:tc>
                  <a:txBody>
                    <a:bodyPr/>
                    <a:lstStyle/>
                    <a:p>
                      <a:r>
                        <a:rPr kumimoji="1" lang="en-US" altLang="ja-JP" dirty="0" smtClean="0"/>
                        <a:t>CDE </a:t>
                      </a:r>
                      <a:br>
                        <a:rPr kumimoji="1" lang="en-US" altLang="ja-JP" dirty="0" smtClean="0"/>
                      </a:br>
                      <a:r>
                        <a:rPr kumimoji="1" lang="en-US" altLang="ja-JP" dirty="0" smtClean="0"/>
                        <a:t>[</a:t>
                      </a:r>
                      <a:r>
                        <a:rPr kumimoji="1" lang="en-US" altLang="ja-JP" dirty="0" err="1" smtClean="0"/>
                        <a:t>R.Thomsen</a:t>
                      </a:r>
                      <a:r>
                        <a:rPr kumimoji="1" lang="en-US" altLang="ja-JP" dirty="0" smtClean="0"/>
                        <a:t>, 2004]</a:t>
                      </a:r>
                      <a:endParaRPr kumimoji="1" lang="ja-JP" altLang="en-US" dirty="0"/>
                    </a:p>
                  </a:txBody>
                  <a:tcPr marL="0" marR="0"/>
                </a:tc>
                <a:tc>
                  <a:txBody>
                    <a:bodyPr/>
                    <a:lstStyle/>
                    <a:p>
                      <a:r>
                        <a:rPr kumimoji="1" lang="en-US" altLang="ja-JP" dirty="0" smtClean="0"/>
                        <a:t>DE (mainly exploitation) </a:t>
                      </a:r>
                      <a:br>
                        <a:rPr kumimoji="1" lang="en-US" altLang="ja-JP" dirty="0" smtClean="0"/>
                      </a:br>
                      <a:r>
                        <a:rPr kumimoji="1" lang="en-US" altLang="ja-JP" dirty="0" smtClean="0"/>
                        <a:t>[R. </a:t>
                      </a:r>
                      <a:r>
                        <a:rPr kumimoji="1" lang="en-US" altLang="ja-JP" dirty="0" err="1" smtClean="0"/>
                        <a:t>Storn</a:t>
                      </a:r>
                      <a:r>
                        <a:rPr kumimoji="1" lang="en-US" altLang="ja-JP" dirty="0" smtClean="0"/>
                        <a:t>, 1997]</a:t>
                      </a:r>
                      <a:endParaRPr kumimoji="1" lang="ja-JP" altLang="en-US" dirty="0"/>
                    </a:p>
                  </a:txBody>
                  <a:tcPr marL="0" marR="0"/>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dirty="0" smtClean="0"/>
                        <a:t>crowding (replace solutions with nearest</a:t>
                      </a:r>
                      <a:r>
                        <a:rPr kumimoji="1" lang="en-US" altLang="ja-JP" baseline="0" dirty="0" smtClean="0"/>
                        <a:t> </a:t>
                      </a:r>
                      <a:br>
                        <a:rPr kumimoji="1" lang="en-US" altLang="ja-JP" baseline="0" dirty="0" smtClean="0"/>
                      </a:br>
                      <a:r>
                        <a:rPr kumimoji="1" lang="en-US" altLang="ja-JP" baseline="0" dirty="0" smtClean="0"/>
                        <a:t>neighbor</a:t>
                      </a:r>
                      <a:r>
                        <a:rPr kumimoji="1" lang="en-US" altLang="ja-JP" dirty="0" smtClean="0"/>
                        <a:t> high-quality solution candidates)</a:t>
                      </a:r>
                      <a:endParaRPr kumimoji="1" lang="ja-JP" altLang="en-US" dirty="0" smtClean="0"/>
                    </a:p>
                  </a:txBody>
                  <a:tcPr marL="0" marR="0"/>
                </a:tc>
                <a:extLst>
                  <a:ext uri="{0D108BD9-81ED-4DB2-BD59-A6C34878D82A}">
                    <a16:rowId xmlns:a16="http://schemas.microsoft.com/office/drawing/2014/main" val="1907823117"/>
                  </a:ext>
                </a:extLst>
              </a:tr>
              <a:tr h="370840">
                <a:tc>
                  <a:txBody>
                    <a:bodyPr/>
                    <a:lstStyle/>
                    <a:p>
                      <a:r>
                        <a:rPr kumimoji="1" lang="en-US" altLang="ja-JP" dirty="0" smtClean="0"/>
                        <a:t>SDE [</a:t>
                      </a:r>
                      <a:r>
                        <a:rPr kumimoji="1" lang="en-US" altLang="ja-JP" dirty="0" err="1" smtClean="0"/>
                        <a:t>X.Li</a:t>
                      </a:r>
                      <a:r>
                        <a:rPr kumimoji="1" lang="en-US" altLang="ja-JP" dirty="0" smtClean="0"/>
                        <a:t>, 2005]</a:t>
                      </a:r>
                      <a:endParaRPr kumimoji="1" lang="ja-JP" altLang="en-US" dirty="0"/>
                    </a:p>
                  </a:txBody>
                  <a:tcPr marL="0" marR="0"/>
                </a:tc>
                <a:tc>
                  <a:txBody>
                    <a:bodyPr/>
                    <a:lstStyle/>
                    <a:p>
                      <a:r>
                        <a:rPr kumimoji="1" lang="en-US" altLang="ja-JP" dirty="0" smtClean="0"/>
                        <a:t>DE (〃)</a:t>
                      </a:r>
                      <a:endParaRPr kumimoji="1" lang="ja-JP" altLang="en-US" dirty="0"/>
                    </a:p>
                  </a:txBody>
                  <a:tcPr marL="0" marR="0"/>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dirty="0" smtClean="0"/>
                        <a:t>speciation (move solutions away from the </a:t>
                      </a:r>
                      <a:br>
                        <a:rPr kumimoji="1" lang="en-US" altLang="ja-JP" dirty="0" smtClean="0"/>
                      </a:br>
                      <a:r>
                        <a:rPr kumimoji="1" lang="en-US" altLang="ja-JP" dirty="0" smtClean="0"/>
                        <a:t>nearest neighbor solutions)</a:t>
                      </a:r>
                      <a:endParaRPr kumimoji="1" lang="ja-JP" altLang="en-US" dirty="0" smtClean="0"/>
                    </a:p>
                  </a:txBody>
                  <a:tcPr marL="0" marR="0"/>
                </a:tc>
                <a:extLst>
                  <a:ext uri="{0D108BD9-81ED-4DB2-BD59-A6C34878D82A}">
                    <a16:rowId xmlns:a16="http://schemas.microsoft.com/office/drawing/2014/main" val="1282811161"/>
                  </a:ext>
                </a:extLst>
              </a:tr>
              <a:tr h="370840">
                <a:tc>
                  <a:txBody>
                    <a:bodyPr/>
                    <a:lstStyle/>
                    <a:p>
                      <a:r>
                        <a:rPr kumimoji="1" lang="en-US" altLang="ja-JP" b="1" dirty="0" smtClean="0">
                          <a:solidFill>
                            <a:schemeClr val="accent6">
                              <a:lumMod val="75000"/>
                            </a:schemeClr>
                          </a:solidFill>
                        </a:rPr>
                        <a:t>Proposed</a:t>
                      </a:r>
                      <a:r>
                        <a:rPr kumimoji="1" lang="en-US" altLang="ja-JP" b="1" baseline="0" dirty="0" smtClean="0">
                          <a:solidFill>
                            <a:schemeClr val="accent6">
                              <a:lumMod val="75000"/>
                            </a:schemeClr>
                          </a:solidFill>
                        </a:rPr>
                        <a:t> </a:t>
                      </a:r>
                      <a:br>
                        <a:rPr kumimoji="1" lang="en-US" altLang="ja-JP" b="1" baseline="0" dirty="0" smtClean="0">
                          <a:solidFill>
                            <a:schemeClr val="accent6">
                              <a:lumMod val="75000"/>
                            </a:schemeClr>
                          </a:solidFill>
                        </a:rPr>
                      </a:br>
                      <a:r>
                        <a:rPr kumimoji="1" lang="en-US" altLang="ja-JP" b="1" baseline="0" dirty="0" smtClean="0">
                          <a:solidFill>
                            <a:schemeClr val="accent6">
                              <a:lumMod val="75000"/>
                            </a:schemeClr>
                          </a:solidFill>
                        </a:rPr>
                        <a:t>(NSBA)</a:t>
                      </a:r>
                      <a:endParaRPr kumimoji="1" lang="ja-JP" altLang="en-US" b="1" dirty="0">
                        <a:solidFill>
                          <a:schemeClr val="accent6">
                            <a:lumMod val="75000"/>
                          </a:schemeClr>
                        </a:solidFill>
                      </a:endParaRPr>
                    </a:p>
                  </a:txBody>
                  <a:tcPr marL="36000" marR="36000"/>
                </a:tc>
                <a:tc>
                  <a:txBody>
                    <a:bodyPr/>
                    <a:lstStyle/>
                    <a:p>
                      <a:r>
                        <a:rPr kumimoji="1" lang="en-US" altLang="ja-JP" b="0" dirty="0" smtClean="0">
                          <a:solidFill>
                            <a:schemeClr val="accent6">
                              <a:lumMod val="75000"/>
                            </a:schemeClr>
                          </a:solidFill>
                        </a:rPr>
                        <a:t>Bat Algorithm</a:t>
                      </a:r>
                      <a:r>
                        <a:rPr kumimoji="1" lang="en-US" altLang="ja-JP" b="0" baseline="0" dirty="0" smtClean="0">
                          <a:solidFill>
                            <a:schemeClr val="accent6">
                              <a:lumMod val="75000"/>
                            </a:schemeClr>
                          </a:solidFill>
                        </a:rPr>
                        <a:t> </a:t>
                      </a:r>
                      <a:r>
                        <a:rPr kumimoji="1" lang="en-US" altLang="ja-JP" b="0" dirty="0" smtClean="0">
                          <a:solidFill>
                            <a:schemeClr val="accent6">
                              <a:lumMod val="75000"/>
                            </a:schemeClr>
                          </a:solidFill>
                        </a:rPr>
                        <a:t>(</a:t>
                      </a:r>
                      <a:r>
                        <a:rPr kumimoji="1" lang="en-US" altLang="ja-JP" b="0" dirty="0" err="1" smtClean="0">
                          <a:solidFill>
                            <a:schemeClr val="accent6">
                              <a:lumMod val="75000"/>
                            </a:schemeClr>
                          </a:solidFill>
                        </a:rPr>
                        <a:t>exploitati</a:t>
                      </a:r>
                      <a:r>
                        <a:rPr kumimoji="1" lang="en-US" altLang="ja-JP" b="0" dirty="0" smtClean="0">
                          <a:solidFill>
                            <a:schemeClr val="accent6">
                              <a:lumMod val="75000"/>
                            </a:schemeClr>
                          </a:solidFill>
                        </a:rPr>
                        <a:t>-on + exploration) </a:t>
                      </a:r>
                      <a:br>
                        <a:rPr kumimoji="1" lang="en-US" altLang="ja-JP" b="0" dirty="0" smtClean="0">
                          <a:solidFill>
                            <a:schemeClr val="accent6">
                              <a:lumMod val="75000"/>
                            </a:schemeClr>
                          </a:solidFill>
                        </a:rPr>
                      </a:br>
                      <a:r>
                        <a:rPr kumimoji="1" lang="en-US" altLang="ja-JP" b="0" dirty="0" smtClean="0">
                          <a:solidFill>
                            <a:schemeClr val="accent6">
                              <a:lumMod val="75000"/>
                            </a:schemeClr>
                          </a:solidFill>
                        </a:rPr>
                        <a:t>[Yang, 2010]</a:t>
                      </a:r>
                      <a:endParaRPr kumimoji="1" lang="ja-JP" altLang="en-US" b="0" dirty="0">
                        <a:solidFill>
                          <a:schemeClr val="accent6">
                            <a:lumMod val="75000"/>
                          </a:schemeClr>
                        </a:solidFill>
                      </a:endParaRPr>
                    </a:p>
                  </a:txBody>
                  <a:tcPr marL="36000" marR="36000"/>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b="0" dirty="0" smtClean="0">
                          <a:solidFill>
                            <a:schemeClr val="accent6">
                              <a:lumMod val="75000"/>
                            </a:schemeClr>
                          </a:solidFill>
                        </a:rPr>
                        <a:t>Novelty search (search never visited</a:t>
                      </a:r>
                      <a:r>
                        <a:rPr kumimoji="1" lang="en-US" altLang="ja-JP" b="0" baseline="0" dirty="0" smtClean="0">
                          <a:solidFill>
                            <a:schemeClr val="accent6">
                              <a:lumMod val="75000"/>
                            </a:schemeClr>
                          </a:solidFill>
                        </a:rPr>
                        <a:t> area</a:t>
                      </a:r>
                      <a:r>
                        <a:rPr kumimoji="1" lang="en-US" altLang="ja-JP" b="0" dirty="0" smtClean="0">
                          <a:solidFill>
                            <a:schemeClr val="accent6">
                              <a:lumMod val="75000"/>
                            </a:schemeClr>
                          </a:solidFill>
                        </a:rPr>
                        <a:t>) </a:t>
                      </a:r>
                    </a:p>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b="0" dirty="0" smtClean="0">
                          <a:solidFill>
                            <a:schemeClr val="accent6">
                              <a:lumMod val="75000"/>
                            </a:schemeClr>
                          </a:solidFill>
                        </a:rPr>
                        <a:t>[J. Lehman et. al., 2008]</a:t>
                      </a:r>
                      <a:endParaRPr kumimoji="1" lang="ja-JP" altLang="en-US" b="0" dirty="0" smtClean="0">
                        <a:solidFill>
                          <a:schemeClr val="accent6">
                            <a:lumMod val="75000"/>
                          </a:schemeClr>
                        </a:solidFill>
                      </a:endParaRPr>
                    </a:p>
                  </a:txBody>
                  <a:tcPr marL="36000" marR="36000"/>
                </a:tc>
                <a:extLst>
                  <a:ext uri="{0D108BD9-81ED-4DB2-BD59-A6C34878D82A}">
                    <a16:rowId xmlns:a16="http://schemas.microsoft.com/office/drawing/2014/main" val="2611096630"/>
                  </a:ext>
                </a:extLst>
              </a:tr>
            </a:tbl>
          </a:graphicData>
        </a:graphic>
      </p:graphicFrame>
      <p:sp>
        <p:nvSpPr>
          <p:cNvPr id="16" name="正方形/長方形 15"/>
          <p:cNvSpPr/>
          <p:nvPr/>
        </p:nvSpPr>
        <p:spPr>
          <a:xfrm>
            <a:off x="107657" y="2803160"/>
            <a:ext cx="11925129" cy="16339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7212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楕円 48"/>
          <p:cNvSpPr/>
          <p:nvPr/>
        </p:nvSpPr>
        <p:spPr>
          <a:xfrm>
            <a:off x="5500833" y="4430592"/>
            <a:ext cx="1005814" cy="1133844"/>
          </a:xfrm>
          <a:prstGeom prst="ellipse">
            <a:avLst/>
          </a:prstGeom>
          <a:noFill/>
          <a:ln>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en-US" altLang="ja-JP" dirty="0"/>
              <a:t>Bat Algorithm (BA</a:t>
            </a:r>
            <a:r>
              <a:rPr lang="en-US" altLang="ja-JP" dirty="0" smtClean="0"/>
              <a:t>)</a:t>
            </a:r>
            <a:endParaRPr kumimoji="1" lang="ja-JP" altLang="en-US" b="0" dirty="0"/>
          </a:p>
        </p:txBody>
      </p:sp>
      <mc:AlternateContent xmlns:mc="http://schemas.openxmlformats.org/markup-compatibility/2006" xmlns:a14="http://schemas.microsoft.com/office/drawing/2010/main">
        <mc:Choice Requires="a14">
          <p:sp>
            <p:nvSpPr>
              <p:cNvPr id="4" name="コンテンツ プレースホルダー 3"/>
              <p:cNvSpPr>
                <a:spLocks noGrp="1"/>
              </p:cNvSpPr>
              <p:nvPr>
                <p:ph idx="10"/>
              </p:nvPr>
            </p:nvSpPr>
            <p:spPr>
              <a:xfrm>
                <a:off x="134911" y="1578163"/>
                <a:ext cx="12057089" cy="4797187"/>
              </a:xfrm>
            </p:spPr>
            <p:txBody>
              <a:bodyPr rIns="0"/>
              <a:lstStyle/>
              <a:p>
                <a:pPr marL="342900" indent="-342900">
                  <a:buFont typeface="Wingdings" panose="05000000000000000000" pitchFamily="2" charset="2"/>
                  <a:buChar char="Ø"/>
                </a:pPr>
                <a:r>
                  <a:rPr kumimoji="1" lang="en-US" altLang="ja-JP" sz="2400" dirty="0" smtClean="0"/>
                  <a:t>the capability of adjusting </a:t>
                </a:r>
                <a:r>
                  <a:rPr lang="en-US" altLang="ja-JP" b="1" dirty="0" smtClean="0">
                    <a:solidFill>
                      <a:srgbClr val="F7903B"/>
                    </a:solidFill>
                  </a:rPr>
                  <a:t>exploitation &amp; exploration</a:t>
                </a:r>
                <a:r>
                  <a:rPr kumimoji="1" lang="en-US" altLang="ja-JP" sz="2400" b="1" dirty="0" smtClean="0">
                    <a:solidFill>
                      <a:srgbClr val="F7903B"/>
                    </a:solidFill>
                  </a:rPr>
                  <a:t> </a:t>
                </a:r>
                <a:r>
                  <a:rPr kumimoji="1" lang="en-US" altLang="ja-JP" sz="2400" dirty="0" smtClean="0"/>
                  <a:t>by the </a:t>
                </a:r>
                <a:r>
                  <a:rPr lang="en-US" altLang="ja-JP" dirty="0" smtClean="0"/>
                  <a:t>bat </a:t>
                </a:r>
                <a:r>
                  <a:rPr kumimoji="1" lang="en-US" altLang="ja-JP" sz="2400" dirty="0" smtClean="0"/>
                  <a:t>behavior</a:t>
                </a:r>
              </a:p>
              <a:p>
                <a:pPr marL="1333475" lvl="1" indent="-342900">
                  <a:buFont typeface="Wingdings" panose="05000000000000000000" pitchFamily="2" charset="2"/>
                  <a:buChar char="Ø"/>
                </a:pPr>
                <a:r>
                  <a:rPr lang="en-US" altLang="ja-JP" sz="2000" dirty="0"/>
                  <a:t>B</a:t>
                </a:r>
                <a:r>
                  <a:rPr lang="en-US" altLang="ja-JP" sz="2000" dirty="0" smtClean="0"/>
                  <a:t>at echolocation: its loudness</a:t>
                </a:r>
                <a14:m>
                  <m:oMath xmlns:m="http://schemas.openxmlformats.org/officeDocument/2006/math">
                    <m:r>
                      <a:rPr lang="en-US" altLang="ja-JP" sz="2000" b="0" i="1" smtClean="0">
                        <a:latin typeface="Cambria Math" panose="02040503050406030204" pitchFamily="18" charset="0"/>
                      </a:rPr>
                      <m:t> </m:t>
                    </m:r>
                  </m:oMath>
                </a14:m>
                <a:r>
                  <a:rPr lang="en-US" altLang="ja-JP" sz="2000" dirty="0" smtClean="0"/>
                  <a:t>and pulse emission rate</a:t>
                </a:r>
                <a:endParaRPr kumimoji="1" lang="ja-JP" altLang="en-US" sz="2000" dirty="0"/>
              </a:p>
            </p:txBody>
          </p:sp>
        </mc:Choice>
        <mc:Fallback xmlns="">
          <p:sp>
            <p:nvSpPr>
              <p:cNvPr id="4" name="コンテンツ プレースホルダー 3"/>
              <p:cNvSpPr>
                <a:spLocks noGrp="1" noRot="1" noChangeAspect="1" noMove="1" noResize="1" noEditPoints="1" noAdjustHandles="1" noChangeArrowheads="1" noChangeShapeType="1" noTextEdit="1"/>
              </p:cNvSpPr>
              <p:nvPr>
                <p:ph idx="10"/>
              </p:nvPr>
            </p:nvSpPr>
            <p:spPr>
              <a:xfrm>
                <a:off x="134911" y="1578163"/>
                <a:ext cx="12057089" cy="4797187"/>
              </a:xfrm>
              <a:blipFill>
                <a:blip r:embed="rId3"/>
                <a:stretch>
                  <a:fillRect t="-889"/>
                </a:stretch>
              </a:blipFill>
            </p:spPr>
            <p:txBody>
              <a:bodyPr/>
              <a:lstStyle/>
              <a:p>
                <a:r>
                  <a:rPr lang="ja-JP" altLang="en-US">
                    <a:noFill/>
                  </a:rPr>
                  <a:t> </a:t>
                </a:r>
              </a:p>
            </p:txBody>
          </p:sp>
        </mc:Fallback>
      </mc:AlternateContent>
      <p:sp>
        <p:nvSpPr>
          <p:cNvPr id="5" name="角丸四角形 4"/>
          <p:cNvSpPr/>
          <p:nvPr/>
        </p:nvSpPr>
        <p:spPr>
          <a:xfrm>
            <a:off x="1573578" y="2737078"/>
            <a:ext cx="5369232" cy="552112"/>
          </a:xfrm>
          <a:prstGeom prst="roundRect">
            <a:avLst/>
          </a:prstGeom>
          <a:solidFill>
            <a:schemeClr val="accent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2400" b="1" dirty="0" smtClean="0"/>
              <a:t>Exploitation </a:t>
            </a:r>
            <a:endParaRPr kumimoji="1" lang="ja-JP" altLang="en-US" sz="2400" b="1" dirty="0"/>
          </a:p>
        </p:txBody>
      </p:sp>
      <p:sp>
        <p:nvSpPr>
          <p:cNvPr id="7" name="角丸四角形 6"/>
          <p:cNvSpPr/>
          <p:nvPr/>
        </p:nvSpPr>
        <p:spPr>
          <a:xfrm>
            <a:off x="8375438" y="2778668"/>
            <a:ext cx="2537402" cy="552112"/>
          </a:xfrm>
          <a:prstGeom prst="roundRect">
            <a:avLst/>
          </a:prstGeom>
          <a:solidFill>
            <a:schemeClr val="accent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2400" b="1" dirty="0" smtClean="0"/>
              <a:t>Exploration </a:t>
            </a:r>
            <a:endParaRPr kumimoji="1" lang="ja-JP" altLang="en-US" sz="2400" b="1" dirty="0"/>
          </a:p>
        </p:txBody>
      </p:sp>
      <p:sp>
        <p:nvSpPr>
          <p:cNvPr id="8" name="楕円 7"/>
          <p:cNvSpPr/>
          <p:nvPr/>
        </p:nvSpPr>
        <p:spPr>
          <a:xfrm>
            <a:off x="1731157" y="3669404"/>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3389553" y="4430592"/>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1393578" y="5384436"/>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p:cNvSpPr/>
          <p:nvPr/>
        </p:nvSpPr>
        <p:spPr>
          <a:xfrm>
            <a:off x="3189040" y="5542355"/>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p:cNvCxnSpPr/>
          <p:nvPr/>
        </p:nvCxnSpPr>
        <p:spPr>
          <a:xfrm rot="-360000">
            <a:off x="1861283" y="3856295"/>
            <a:ext cx="501315" cy="1044000"/>
          </a:xfrm>
          <a:prstGeom prst="straightConnector1">
            <a:avLst/>
          </a:prstGeom>
          <a:ln w="57150">
            <a:solidFill>
              <a:schemeClr val="bg1">
                <a:lumMod val="8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 name="楕円 12"/>
          <p:cNvSpPr/>
          <p:nvPr/>
        </p:nvSpPr>
        <p:spPr>
          <a:xfrm>
            <a:off x="1316818" y="6448236"/>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1459420" y="6353570"/>
            <a:ext cx="2004468" cy="369332"/>
          </a:xfrm>
          <a:prstGeom prst="rect">
            <a:avLst/>
          </a:prstGeom>
          <a:noFill/>
        </p:spPr>
        <p:txBody>
          <a:bodyPr wrap="square" rtlCol="0">
            <a:spAutoFit/>
          </a:bodyPr>
          <a:lstStyle/>
          <a:p>
            <a:r>
              <a:rPr kumimoji="1" lang="ja-JP" altLang="en-US" dirty="0" smtClean="0"/>
              <a:t>：</a:t>
            </a:r>
            <a:r>
              <a:rPr kumimoji="1" lang="en-US" altLang="ja-JP" dirty="0" smtClean="0"/>
              <a:t>Solution</a:t>
            </a:r>
            <a:endParaRPr kumimoji="1" lang="ja-JP" altLang="en-US" dirty="0"/>
          </a:p>
        </p:txBody>
      </p:sp>
      <p:sp>
        <p:nvSpPr>
          <p:cNvPr id="15" name="テキスト ボックス 14"/>
          <p:cNvSpPr txBox="1"/>
          <p:nvPr/>
        </p:nvSpPr>
        <p:spPr>
          <a:xfrm>
            <a:off x="3779070" y="6353570"/>
            <a:ext cx="2833474" cy="369332"/>
          </a:xfrm>
          <a:prstGeom prst="rect">
            <a:avLst/>
          </a:prstGeom>
          <a:noFill/>
        </p:spPr>
        <p:txBody>
          <a:bodyPr wrap="square" rtlCol="0">
            <a:spAutoFit/>
          </a:bodyPr>
          <a:lstStyle/>
          <a:p>
            <a:r>
              <a:rPr kumimoji="1" lang="ja-JP" altLang="en-US" dirty="0" smtClean="0"/>
              <a:t>：</a:t>
            </a:r>
            <a:r>
              <a:rPr kumimoji="1" lang="en-US" altLang="ja-JP" dirty="0" smtClean="0"/>
              <a:t>the global best solution</a:t>
            </a:r>
            <a:endParaRPr kumimoji="1" lang="ja-JP" altLang="en-US" dirty="0"/>
          </a:p>
        </p:txBody>
      </p:sp>
      <p:sp>
        <p:nvSpPr>
          <p:cNvPr id="16" name="楕円 15"/>
          <p:cNvSpPr/>
          <p:nvPr/>
        </p:nvSpPr>
        <p:spPr>
          <a:xfrm>
            <a:off x="1955308" y="4064593"/>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p:nvSpPr>
        <p:spPr>
          <a:xfrm>
            <a:off x="5304927" y="3631472"/>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p:cNvSpPr/>
          <p:nvPr/>
        </p:nvSpPr>
        <p:spPr>
          <a:xfrm>
            <a:off x="6963323" y="4392660"/>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p:cNvSpPr/>
          <p:nvPr/>
        </p:nvSpPr>
        <p:spPr>
          <a:xfrm>
            <a:off x="4967348" y="5346504"/>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p:cNvSpPr/>
          <p:nvPr/>
        </p:nvSpPr>
        <p:spPr>
          <a:xfrm>
            <a:off x="6762810" y="5504423"/>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6115325" y="5020238"/>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8851238" y="3669404"/>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10509634" y="4430592"/>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p:nvSpPr>
        <p:spPr>
          <a:xfrm>
            <a:off x="8513659" y="5384436"/>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p:nvSpPr>
        <p:spPr>
          <a:xfrm>
            <a:off x="10309121" y="5542355"/>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5392665" y="3708043"/>
            <a:ext cx="2087479" cy="707886"/>
          </a:xfrm>
          <a:prstGeom prst="rect">
            <a:avLst/>
          </a:prstGeom>
          <a:noFill/>
        </p:spPr>
        <p:txBody>
          <a:bodyPr wrap="square" rtlCol="0">
            <a:spAutoFit/>
          </a:bodyPr>
          <a:lstStyle/>
          <a:p>
            <a:pPr algn="ctr"/>
            <a:r>
              <a:rPr kumimoji="1" lang="en-US" altLang="ja-JP" sz="2000" dirty="0" smtClean="0">
                <a:solidFill>
                  <a:schemeClr val="tx1">
                    <a:lumMod val="75000"/>
                    <a:lumOff val="25000"/>
                  </a:schemeClr>
                </a:solidFill>
              </a:rPr>
              <a:t>Near the global best solution</a:t>
            </a:r>
            <a:endParaRPr kumimoji="1" lang="ja-JP" altLang="en-US" sz="2000" dirty="0">
              <a:solidFill>
                <a:schemeClr val="tx1">
                  <a:lumMod val="75000"/>
                  <a:lumOff val="25000"/>
                </a:schemeClr>
              </a:solidFill>
            </a:endParaRPr>
          </a:p>
        </p:txBody>
      </p:sp>
      <p:sp>
        <p:nvSpPr>
          <p:cNvPr id="28" name="楕円 27"/>
          <p:cNvSpPr/>
          <p:nvPr/>
        </p:nvSpPr>
        <p:spPr>
          <a:xfrm>
            <a:off x="10213380" y="3669404"/>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8513659" y="4347023"/>
            <a:ext cx="1981899" cy="400110"/>
          </a:xfrm>
          <a:prstGeom prst="rect">
            <a:avLst/>
          </a:prstGeom>
          <a:noFill/>
        </p:spPr>
        <p:txBody>
          <a:bodyPr wrap="square" rtlCol="0">
            <a:spAutoFit/>
          </a:bodyPr>
          <a:lstStyle/>
          <a:p>
            <a:pPr algn="ctr"/>
            <a:r>
              <a:rPr kumimoji="1" lang="en-US" altLang="ja-JP" sz="2000" dirty="0" smtClean="0">
                <a:solidFill>
                  <a:schemeClr val="tx1">
                    <a:lumMod val="75000"/>
                    <a:lumOff val="25000"/>
                  </a:schemeClr>
                </a:solidFill>
              </a:rPr>
              <a:t>Random search</a:t>
            </a:r>
            <a:endParaRPr kumimoji="1" lang="ja-JP" altLang="en-US" sz="2000" dirty="0">
              <a:solidFill>
                <a:schemeClr val="tx1">
                  <a:lumMod val="75000"/>
                  <a:lumOff val="25000"/>
                </a:schemeClr>
              </a:solidFill>
            </a:endParaRPr>
          </a:p>
        </p:txBody>
      </p:sp>
      <p:cxnSp>
        <p:nvCxnSpPr>
          <p:cNvPr id="31" name="直線矢印コネクタ 30"/>
          <p:cNvCxnSpPr/>
          <p:nvPr/>
        </p:nvCxnSpPr>
        <p:spPr>
          <a:xfrm rot="480000">
            <a:off x="1836429" y="3843136"/>
            <a:ext cx="179561" cy="232024"/>
          </a:xfrm>
          <a:prstGeom prst="straightConnector1">
            <a:avLst/>
          </a:prstGeom>
          <a:ln w="57150">
            <a:solidFill>
              <a:srgbClr val="FF3B3B"/>
            </a:solidFill>
            <a:tailEnd type="triangle"/>
          </a:ln>
        </p:spPr>
        <p:style>
          <a:lnRef idx="1">
            <a:schemeClr val="accent1"/>
          </a:lnRef>
          <a:fillRef idx="0">
            <a:schemeClr val="accent1"/>
          </a:fillRef>
          <a:effectRef idx="0">
            <a:schemeClr val="accent1"/>
          </a:effectRef>
          <a:fontRef idx="minor">
            <a:schemeClr val="tx1"/>
          </a:fontRef>
        </p:style>
      </p:cxnSp>
      <p:sp>
        <p:nvSpPr>
          <p:cNvPr id="32" name="楕円 31"/>
          <p:cNvSpPr/>
          <p:nvPr/>
        </p:nvSpPr>
        <p:spPr>
          <a:xfrm>
            <a:off x="6965880" y="6448236"/>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7137355" y="6353570"/>
            <a:ext cx="2863761" cy="369332"/>
          </a:xfrm>
          <a:prstGeom prst="rect">
            <a:avLst/>
          </a:prstGeom>
          <a:noFill/>
        </p:spPr>
        <p:txBody>
          <a:bodyPr wrap="square" rtlCol="0">
            <a:spAutoFit/>
          </a:bodyPr>
          <a:lstStyle/>
          <a:p>
            <a:r>
              <a:rPr kumimoji="1" lang="ja-JP" altLang="en-US" dirty="0" smtClean="0"/>
              <a:t>：</a:t>
            </a:r>
            <a:r>
              <a:rPr kumimoji="1" lang="en-US" altLang="ja-JP" dirty="0" smtClean="0"/>
              <a:t>solution candidate</a:t>
            </a:r>
            <a:endParaRPr kumimoji="1" lang="ja-JP" altLang="en-US" dirty="0"/>
          </a:p>
        </p:txBody>
      </p:sp>
      <p:sp>
        <p:nvSpPr>
          <p:cNvPr id="34" name="正方形/長方形 33"/>
          <p:cNvSpPr/>
          <p:nvPr/>
        </p:nvSpPr>
        <p:spPr>
          <a:xfrm>
            <a:off x="1019890" y="3434343"/>
            <a:ext cx="2880000" cy="2880000"/>
          </a:xfrm>
          <a:prstGeom prst="rect">
            <a:avLst/>
          </a:prstGeom>
          <a:noFill/>
          <a:ln>
            <a:solidFill>
              <a:srgbClr val="F790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4569583" y="3443241"/>
            <a:ext cx="2880000" cy="2880000"/>
          </a:xfrm>
          <a:prstGeom prst="rect">
            <a:avLst/>
          </a:prstGeom>
          <a:noFill/>
          <a:ln>
            <a:solidFill>
              <a:srgbClr val="F790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8184927" y="3434343"/>
            <a:ext cx="2880000" cy="2880000"/>
          </a:xfrm>
          <a:prstGeom prst="rect">
            <a:avLst/>
          </a:prstGeom>
          <a:noFill/>
          <a:ln>
            <a:solidFill>
              <a:srgbClr val="F790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星 5 40"/>
          <p:cNvSpPr/>
          <p:nvPr/>
        </p:nvSpPr>
        <p:spPr>
          <a:xfrm>
            <a:off x="2351890" y="4849088"/>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星 5 41"/>
          <p:cNvSpPr/>
          <p:nvPr/>
        </p:nvSpPr>
        <p:spPr>
          <a:xfrm>
            <a:off x="5901583" y="4849088"/>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星 5 42"/>
          <p:cNvSpPr/>
          <p:nvPr/>
        </p:nvSpPr>
        <p:spPr>
          <a:xfrm>
            <a:off x="9516927" y="4850696"/>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星 5 43"/>
          <p:cNvSpPr/>
          <p:nvPr/>
        </p:nvSpPr>
        <p:spPr>
          <a:xfrm>
            <a:off x="3601224" y="6430236"/>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(4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pic>
        <p:nvPicPr>
          <p:cNvPr id="52" name="図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8893176">
            <a:off x="1199491" y="3805733"/>
            <a:ext cx="639112" cy="639112"/>
          </a:xfrm>
          <a:prstGeom prst="rect">
            <a:avLst/>
          </a:prstGeom>
        </p:spPr>
      </p:pic>
      <p:pic>
        <p:nvPicPr>
          <p:cNvPr id="53" name="図 5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9628823">
            <a:off x="1941974" y="4801884"/>
            <a:ext cx="397738" cy="397738"/>
          </a:xfrm>
          <a:prstGeom prst="rect">
            <a:avLst/>
          </a:prstGeom>
        </p:spPr>
      </p:pic>
      <p:sp>
        <p:nvSpPr>
          <p:cNvPr id="54" name="テキスト ボックス 53"/>
          <p:cNvSpPr txBox="1"/>
          <p:nvPr/>
        </p:nvSpPr>
        <p:spPr>
          <a:xfrm>
            <a:off x="1104421" y="4362412"/>
            <a:ext cx="1222378" cy="369332"/>
          </a:xfrm>
          <a:prstGeom prst="rect">
            <a:avLst/>
          </a:prstGeom>
          <a:noFill/>
        </p:spPr>
        <p:txBody>
          <a:bodyPr wrap="square" rtlCol="0">
            <a:spAutoFit/>
          </a:bodyPr>
          <a:lstStyle/>
          <a:p>
            <a:r>
              <a:rPr kumimoji="1" lang="en-US" altLang="ja-JP" dirty="0" smtClean="0">
                <a:solidFill>
                  <a:schemeClr val="accent5"/>
                </a:solidFill>
              </a:rPr>
              <a:t>Loudness</a:t>
            </a:r>
            <a:endParaRPr kumimoji="1" lang="ja-JP" altLang="en-US" dirty="0">
              <a:solidFill>
                <a:schemeClr val="accent5"/>
              </a:solidFill>
            </a:endParaRPr>
          </a:p>
        </p:txBody>
      </p:sp>
      <p:sp>
        <p:nvSpPr>
          <p:cNvPr id="55" name="テキスト ボックス 54"/>
          <p:cNvSpPr txBox="1"/>
          <p:nvPr/>
        </p:nvSpPr>
        <p:spPr>
          <a:xfrm>
            <a:off x="1667171" y="5103637"/>
            <a:ext cx="2218199" cy="369332"/>
          </a:xfrm>
          <a:prstGeom prst="rect">
            <a:avLst/>
          </a:prstGeom>
          <a:noFill/>
        </p:spPr>
        <p:txBody>
          <a:bodyPr wrap="square" rtlCol="0">
            <a:spAutoFit/>
          </a:bodyPr>
          <a:lstStyle/>
          <a:p>
            <a:r>
              <a:rPr kumimoji="1" lang="en-US" altLang="ja-JP" dirty="0" smtClean="0">
                <a:solidFill>
                  <a:schemeClr val="bg1">
                    <a:lumMod val="50000"/>
                  </a:schemeClr>
                </a:solidFill>
              </a:rPr>
              <a:t>Pulse emission rate</a:t>
            </a:r>
            <a:endParaRPr kumimoji="1" lang="ja-JP" altLang="en-US" dirty="0">
              <a:solidFill>
                <a:schemeClr val="bg1">
                  <a:lumMod val="50000"/>
                </a:schemeClr>
              </a:solidFill>
            </a:endParaRPr>
          </a:p>
        </p:txBody>
      </p:sp>
      <p:sp>
        <p:nvSpPr>
          <p:cNvPr id="27" name="テキスト ボックス 26"/>
          <p:cNvSpPr txBox="1"/>
          <p:nvPr/>
        </p:nvSpPr>
        <p:spPr>
          <a:xfrm>
            <a:off x="2139798" y="3617937"/>
            <a:ext cx="2384234" cy="707886"/>
          </a:xfrm>
          <a:prstGeom prst="rect">
            <a:avLst/>
          </a:prstGeom>
          <a:solidFill>
            <a:schemeClr val="bg1"/>
          </a:solidFill>
        </p:spPr>
        <p:txBody>
          <a:bodyPr wrap="square" rtlCol="0">
            <a:spAutoFit/>
          </a:bodyPr>
          <a:lstStyle/>
          <a:p>
            <a:pPr algn="ctr"/>
            <a:r>
              <a:rPr kumimoji="1" lang="en-US" altLang="ja-JP" sz="2000" dirty="0" smtClean="0">
                <a:solidFill>
                  <a:schemeClr val="tx1">
                    <a:lumMod val="75000"/>
                    <a:lumOff val="25000"/>
                  </a:schemeClr>
                </a:solidFill>
              </a:rPr>
              <a:t>Toward the global best solution</a:t>
            </a:r>
            <a:endParaRPr kumimoji="1" lang="ja-JP" altLang="en-US" sz="2000" dirty="0">
              <a:solidFill>
                <a:schemeClr val="tx1">
                  <a:lumMod val="75000"/>
                  <a:lumOff val="25000"/>
                </a:schemeClr>
              </a:solidFill>
            </a:endParaRPr>
          </a:p>
        </p:txBody>
      </p:sp>
    </p:spTree>
    <p:extLst>
      <p:ext uri="{BB962C8B-B14F-4D97-AF65-F5344CB8AC3E}">
        <p14:creationId xmlns:p14="http://schemas.microsoft.com/office/powerpoint/2010/main" val="28510039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1" name="テキスト ボックス 60"/>
              <p:cNvSpPr txBox="1"/>
              <p:nvPr/>
            </p:nvSpPr>
            <p:spPr>
              <a:xfrm>
                <a:off x="9813949" y="5255448"/>
                <a:ext cx="1881795" cy="369332"/>
              </a:xfrm>
              <a:prstGeom prst="rect">
                <a:avLst/>
              </a:prstGeom>
              <a:noFill/>
            </p:spPr>
            <p:txBody>
              <a:bodyPr wrap="square" rtlCol="0">
                <a:spAutoFit/>
              </a:bodyPr>
              <a:lstStyle/>
              <a:p>
                <a:r>
                  <a:rPr kumimoji="1" lang="ja-JP" altLang="en-US" dirty="0" smtClean="0"/>
                  <a:t>：</a:t>
                </a:r>
                <a:r>
                  <a:rPr kumimoji="1" lang="en-US" altLang="ja-JP" dirty="0"/>
                  <a:t>s</a:t>
                </a:r>
                <a:r>
                  <a:rPr kumimoji="1" lang="en-US" altLang="ja-JP" dirty="0" smtClean="0"/>
                  <a:t>olution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𝑖</m:t>
                        </m:r>
                      </m:sub>
                    </m:sSub>
                  </m:oMath>
                </a14:m>
                <a:endParaRPr kumimoji="1" lang="ja-JP" altLang="en-US" dirty="0"/>
              </a:p>
            </p:txBody>
          </p:sp>
        </mc:Choice>
        <mc:Fallback xmlns="">
          <p:sp>
            <p:nvSpPr>
              <p:cNvPr id="61" name="テキスト ボックス 60"/>
              <p:cNvSpPr txBox="1">
                <a:spLocks noRot="1" noChangeAspect="1" noMove="1" noResize="1" noEditPoints="1" noAdjustHandles="1" noChangeArrowheads="1" noChangeShapeType="1" noTextEdit="1"/>
              </p:cNvSpPr>
              <p:nvPr/>
            </p:nvSpPr>
            <p:spPr>
              <a:xfrm>
                <a:off x="9813949" y="5255448"/>
                <a:ext cx="1881795" cy="369332"/>
              </a:xfrm>
              <a:prstGeom prst="rect">
                <a:avLst/>
              </a:prstGeom>
              <a:blipFill>
                <a:blip r:embed="rId4"/>
                <a:stretch>
                  <a:fillRect l="-2913" t="-8197" b="-26230"/>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r>
              <a:rPr kumimoji="1" lang="en-US" altLang="ja-JP" dirty="0" smtClean="0"/>
              <a:t>Novelty search (NS)</a:t>
            </a:r>
            <a:endParaRPr kumimoji="1" lang="ja-JP" altLang="en-US" dirty="0"/>
          </a:p>
        </p:txBody>
      </p:sp>
      <p:sp>
        <p:nvSpPr>
          <p:cNvPr id="4" name="コンテンツ プレースホルダー 3"/>
          <p:cNvSpPr>
            <a:spLocks noGrp="1"/>
          </p:cNvSpPr>
          <p:nvPr>
            <p:ph idx="10"/>
          </p:nvPr>
        </p:nvSpPr>
        <p:spPr>
          <a:xfrm>
            <a:off x="137637" y="1454046"/>
            <a:ext cx="11732795" cy="4951285"/>
          </a:xfrm>
        </p:spPr>
        <p:txBody>
          <a:bodyPr/>
          <a:lstStyle/>
          <a:p>
            <a:pPr marL="342900" indent="-342900">
              <a:buFont typeface="Wingdings" panose="05000000000000000000" pitchFamily="2" charset="2"/>
              <a:buChar char="Ø"/>
            </a:pPr>
            <a:r>
              <a:rPr kumimoji="1" lang="en-US" altLang="ja-JP" dirty="0" smtClean="0"/>
              <a:t>Search new solutions where never visited</a:t>
            </a:r>
          </a:p>
          <a:p>
            <a:pPr marL="1333475" lvl="1" indent="-342900">
              <a:buFont typeface="Wingdings" panose="05000000000000000000" pitchFamily="2" charset="2"/>
              <a:buChar char="Ø"/>
            </a:pPr>
            <a:r>
              <a:rPr lang="en-US" altLang="ja-JP" sz="2000" dirty="0" smtClean="0"/>
              <a:t>The sparseness function: </a:t>
            </a:r>
            <a:endParaRPr kumimoji="1" lang="ja-JP" altLang="en-US" sz="2000" dirty="0"/>
          </a:p>
        </p:txBody>
      </p:sp>
      <p:pic>
        <p:nvPicPr>
          <p:cNvPr id="66" name="図 65"/>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2003714" y="2253916"/>
            <a:ext cx="2531902" cy="828000"/>
          </a:xfrm>
          <a:prstGeom prst="rect">
            <a:avLst/>
          </a:prstGeom>
        </p:spPr>
      </p:pic>
      <mc:AlternateContent xmlns:mc="http://schemas.openxmlformats.org/markup-compatibility/2006" xmlns:a14="http://schemas.microsoft.com/office/drawing/2010/main">
        <mc:Choice Requires="a14">
          <p:sp>
            <p:nvSpPr>
              <p:cNvPr id="9" name="テキスト ボックス 8"/>
              <p:cNvSpPr txBox="1"/>
              <p:nvPr/>
            </p:nvSpPr>
            <p:spPr>
              <a:xfrm>
                <a:off x="5326254" y="2334034"/>
                <a:ext cx="3317383" cy="307777"/>
              </a:xfrm>
              <a:prstGeom prst="rect">
                <a:avLst/>
              </a:prstGeom>
              <a:noFill/>
            </p:spPr>
            <p:txBody>
              <a:bodyPr wrap="none" lIns="0" tIns="0" rIns="0" bIns="0" rtlCol="0">
                <a:spAutoFit/>
              </a:bodyPr>
              <a:lstStyle/>
              <a:p>
                <a14:m>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 </m:t>
                        </m:r>
                        <m:r>
                          <a:rPr kumimoji="1" lang="en-US" altLang="ja-JP" sz="2000" b="0" i="1" smtClean="0">
                            <a:latin typeface="Cambria Math" panose="02040503050406030204" pitchFamily="18" charset="0"/>
                          </a:rPr>
                          <m:t>𝜇</m:t>
                        </m:r>
                      </m:e>
                      <m:sub>
                        <m:r>
                          <a:rPr kumimoji="1" lang="en-US" altLang="ja-JP" sz="2000" b="0" i="1" smtClean="0">
                            <a:latin typeface="Cambria Math" panose="02040503050406030204" pitchFamily="18" charset="0"/>
                          </a:rPr>
                          <m:t>𝑖</m:t>
                        </m:r>
                      </m:sub>
                    </m:sSub>
                  </m:oMath>
                </a14:m>
                <a:r>
                  <a:rPr kumimoji="1" lang="en-US" altLang="ja-JP" sz="2000" dirty="0" smtClean="0"/>
                  <a:t>: </a:t>
                </a:r>
                <a:r>
                  <a:rPr kumimoji="1" lang="en-US" altLang="ja-JP" sz="2000" i="1" dirty="0" err="1" smtClean="0"/>
                  <a:t>i</a:t>
                </a:r>
                <a:r>
                  <a:rPr kumimoji="1" lang="en-US" altLang="ja-JP" sz="2000" dirty="0" err="1" smtClean="0"/>
                  <a:t>-th</a:t>
                </a:r>
                <a:r>
                  <a:rPr kumimoji="1" lang="en-US" altLang="ja-JP" sz="2000" dirty="0" smtClean="0"/>
                  <a:t> nearest neighbor of </a:t>
                </a:r>
                <a14:m>
                  <m:oMath xmlns:m="http://schemas.openxmlformats.org/officeDocument/2006/math">
                    <m:r>
                      <a:rPr kumimoji="1" lang="en-US" altLang="ja-JP" sz="2000" b="0" i="1" smtClean="0">
                        <a:latin typeface="Cambria Math" panose="02040503050406030204" pitchFamily="18" charset="0"/>
                      </a:rPr>
                      <m:t>𝑥</m:t>
                    </m:r>
                  </m:oMath>
                </a14:m>
                <a:endParaRPr kumimoji="1" lang="ja-JP" altLang="en-US" sz="2000" dirty="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5326254" y="2334034"/>
                <a:ext cx="3317383" cy="307777"/>
              </a:xfrm>
              <a:prstGeom prst="rect">
                <a:avLst/>
              </a:prstGeom>
              <a:blipFill>
                <a:blip r:embed="rId6"/>
                <a:stretch>
                  <a:fillRect l="-1103" t="-24000" r="-551" b="-52000"/>
                </a:stretch>
              </a:blipFill>
            </p:spPr>
            <p:txBody>
              <a:bodyPr/>
              <a:lstStyle/>
              <a:p>
                <a:r>
                  <a:rPr lang="ja-JP" altLang="en-US">
                    <a:noFill/>
                  </a:rPr>
                  <a:t> </a:t>
                </a:r>
              </a:p>
            </p:txBody>
          </p:sp>
        </mc:Fallback>
      </mc:AlternateContent>
      <p:sp>
        <p:nvSpPr>
          <p:cNvPr id="18" name="楕円 17"/>
          <p:cNvSpPr/>
          <p:nvPr/>
        </p:nvSpPr>
        <p:spPr>
          <a:xfrm>
            <a:off x="3511828" y="3896774"/>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p:cNvSpPr/>
          <p:nvPr/>
        </p:nvSpPr>
        <p:spPr>
          <a:xfrm>
            <a:off x="4081251" y="4256290"/>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p:cNvSpPr/>
          <p:nvPr/>
        </p:nvSpPr>
        <p:spPr>
          <a:xfrm>
            <a:off x="3310757" y="5166677"/>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3880738" y="5368053"/>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3322330" y="4610041"/>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1756544" y="3260041"/>
            <a:ext cx="2880000" cy="2880000"/>
          </a:xfrm>
          <a:prstGeom prst="rect">
            <a:avLst/>
          </a:prstGeom>
          <a:noFill/>
          <a:ln>
            <a:solidFill>
              <a:srgbClr val="F790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p:cNvCxnSpPr>
            <a:stCxn id="21" idx="1"/>
            <a:endCxn id="22" idx="5"/>
          </p:cNvCxnSpPr>
          <p:nvPr/>
        </p:nvCxnSpPr>
        <p:spPr>
          <a:xfrm flipH="1" flipV="1">
            <a:off x="3475970" y="4763681"/>
            <a:ext cx="431128" cy="630732"/>
          </a:xfrm>
          <a:prstGeom prst="straightConnector1">
            <a:avLst/>
          </a:prstGeom>
          <a:ln w="38100">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endCxn id="22" idx="6"/>
          </p:cNvCxnSpPr>
          <p:nvPr/>
        </p:nvCxnSpPr>
        <p:spPr>
          <a:xfrm flipH="1">
            <a:off x="3502330" y="4380043"/>
            <a:ext cx="593972" cy="319998"/>
          </a:xfrm>
          <a:prstGeom prst="straightConnector1">
            <a:avLst/>
          </a:prstGeom>
          <a:ln w="38100">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H="1">
            <a:off x="3449255" y="4064107"/>
            <a:ext cx="106149" cy="568233"/>
          </a:xfrm>
          <a:prstGeom prst="straightConnector1">
            <a:avLst/>
          </a:prstGeom>
          <a:ln w="38100">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endCxn id="22" idx="4"/>
          </p:cNvCxnSpPr>
          <p:nvPr/>
        </p:nvCxnSpPr>
        <p:spPr>
          <a:xfrm flipV="1">
            <a:off x="3408180" y="4790041"/>
            <a:ext cx="4150" cy="376636"/>
          </a:xfrm>
          <a:prstGeom prst="straightConnector1">
            <a:avLst/>
          </a:prstGeom>
          <a:ln w="38100">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4" name="楕円 33"/>
          <p:cNvSpPr/>
          <p:nvPr/>
        </p:nvSpPr>
        <p:spPr>
          <a:xfrm>
            <a:off x="8356149" y="3896774"/>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p:cNvSpPr/>
          <p:nvPr/>
        </p:nvSpPr>
        <p:spPr>
          <a:xfrm>
            <a:off x="8925572" y="4256290"/>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p:cNvSpPr/>
          <p:nvPr/>
        </p:nvSpPr>
        <p:spPr>
          <a:xfrm>
            <a:off x="8155078" y="5166677"/>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p:cNvSpPr/>
          <p:nvPr/>
        </p:nvSpPr>
        <p:spPr>
          <a:xfrm>
            <a:off x="8725059" y="5368053"/>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p:cNvSpPr/>
          <p:nvPr/>
        </p:nvSpPr>
        <p:spPr>
          <a:xfrm>
            <a:off x="8166651" y="4610041"/>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6600865" y="3260041"/>
            <a:ext cx="2880000" cy="2880000"/>
          </a:xfrm>
          <a:prstGeom prst="rect">
            <a:avLst/>
          </a:prstGeom>
          <a:noFill/>
          <a:ln>
            <a:solidFill>
              <a:srgbClr val="F790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矢印コネクタ 39"/>
          <p:cNvCxnSpPr>
            <a:stCxn id="37" idx="1"/>
            <a:endCxn id="38" idx="5"/>
          </p:cNvCxnSpPr>
          <p:nvPr/>
        </p:nvCxnSpPr>
        <p:spPr>
          <a:xfrm flipH="1" flipV="1">
            <a:off x="8320291" y="4763681"/>
            <a:ext cx="431128" cy="630732"/>
          </a:xfrm>
          <a:prstGeom prst="straightConnector1">
            <a:avLst/>
          </a:prstGeom>
          <a:ln w="38100">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endCxn id="38" idx="6"/>
          </p:cNvCxnSpPr>
          <p:nvPr/>
        </p:nvCxnSpPr>
        <p:spPr>
          <a:xfrm flipH="1">
            <a:off x="8346651" y="4380043"/>
            <a:ext cx="593972" cy="319998"/>
          </a:xfrm>
          <a:prstGeom prst="straightConnector1">
            <a:avLst/>
          </a:prstGeom>
          <a:ln w="38100">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8293576" y="4064107"/>
            <a:ext cx="106149" cy="568233"/>
          </a:xfrm>
          <a:prstGeom prst="straightConnector1">
            <a:avLst/>
          </a:prstGeom>
          <a:ln w="38100">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endCxn id="38" idx="4"/>
          </p:cNvCxnSpPr>
          <p:nvPr/>
        </p:nvCxnSpPr>
        <p:spPr>
          <a:xfrm flipV="1">
            <a:off x="8252501" y="4790041"/>
            <a:ext cx="4150" cy="376636"/>
          </a:xfrm>
          <a:prstGeom prst="straightConnector1">
            <a:avLst/>
          </a:prstGeom>
          <a:ln w="38100">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4" name="右矢印 43"/>
          <p:cNvSpPr/>
          <p:nvPr/>
        </p:nvSpPr>
        <p:spPr>
          <a:xfrm>
            <a:off x="5171735" y="4256290"/>
            <a:ext cx="854440" cy="958123"/>
          </a:xfrm>
          <a:prstGeom prst="rightArrow">
            <a:avLst>
              <a:gd name="adj1" fmla="val 50000"/>
              <a:gd name="adj2" fmla="val 6754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矢印コネクタ 44"/>
          <p:cNvCxnSpPr/>
          <p:nvPr/>
        </p:nvCxnSpPr>
        <p:spPr>
          <a:xfrm flipH="1" flipV="1">
            <a:off x="7423574" y="4511445"/>
            <a:ext cx="716540" cy="161322"/>
          </a:xfrm>
          <a:prstGeom prst="straightConnector1">
            <a:avLst/>
          </a:prstGeom>
          <a:ln w="381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7" name="楕円 46"/>
          <p:cNvSpPr/>
          <p:nvPr/>
        </p:nvSpPr>
        <p:spPr>
          <a:xfrm>
            <a:off x="7254751" y="4402679"/>
            <a:ext cx="180000" cy="180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8" name="テキスト ボックス 47"/>
              <p:cNvSpPr txBox="1"/>
              <p:nvPr/>
            </p:nvSpPr>
            <p:spPr>
              <a:xfrm>
                <a:off x="3199655" y="4346290"/>
                <a:ext cx="21454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𝑥</m:t>
                      </m:r>
                    </m:oMath>
                  </m:oMathPara>
                </a14:m>
                <a:endParaRPr kumimoji="1" lang="ja-JP" altLang="en-US" sz="2000" dirty="0"/>
              </a:p>
            </p:txBody>
          </p:sp>
        </mc:Choice>
        <mc:Fallback xmlns="">
          <p:sp>
            <p:nvSpPr>
              <p:cNvPr id="48" name="テキスト ボックス 47"/>
              <p:cNvSpPr txBox="1">
                <a:spLocks noRot="1" noChangeAspect="1" noMove="1" noResize="1" noEditPoints="1" noAdjustHandles="1" noChangeArrowheads="1" noChangeShapeType="1" noTextEdit="1"/>
              </p:cNvSpPr>
              <p:nvPr/>
            </p:nvSpPr>
            <p:spPr>
              <a:xfrm>
                <a:off x="3199655" y="4346290"/>
                <a:ext cx="214546" cy="307777"/>
              </a:xfrm>
              <a:prstGeom prst="rect">
                <a:avLst/>
              </a:prstGeom>
              <a:blipFill>
                <a:blip r:embed="rId7"/>
                <a:stretch>
                  <a:fillRect l="-14286" r="-8571" b="-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p:cNvSpPr txBox="1"/>
              <p:nvPr/>
            </p:nvSpPr>
            <p:spPr>
              <a:xfrm>
                <a:off x="7998295" y="4320495"/>
                <a:ext cx="21454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𝑥</m:t>
                      </m:r>
                    </m:oMath>
                  </m:oMathPara>
                </a14:m>
                <a:endParaRPr kumimoji="1" lang="ja-JP" altLang="en-US" sz="2000" dirty="0"/>
              </a:p>
            </p:txBody>
          </p:sp>
        </mc:Choice>
        <mc:Fallback xmlns="">
          <p:sp>
            <p:nvSpPr>
              <p:cNvPr id="49" name="テキスト ボックス 48"/>
              <p:cNvSpPr txBox="1">
                <a:spLocks noRot="1" noChangeAspect="1" noMove="1" noResize="1" noEditPoints="1" noAdjustHandles="1" noChangeArrowheads="1" noChangeShapeType="1" noTextEdit="1"/>
              </p:cNvSpPr>
              <p:nvPr/>
            </p:nvSpPr>
            <p:spPr>
              <a:xfrm>
                <a:off x="7998295" y="4320495"/>
                <a:ext cx="214546" cy="307777"/>
              </a:xfrm>
              <a:prstGeom prst="rect">
                <a:avLst/>
              </a:prstGeom>
              <a:blipFill>
                <a:blip r:embed="rId8"/>
                <a:stretch>
                  <a:fillRect l="-11429" r="-11429" b="-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p:cNvSpPr txBox="1"/>
              <p:nvPr/>
            </p:nvSpPr>
            <p:spPr>
              <a:xfrm>
                <a:off x="3306928" y="3538779"/>
                <a:ext cx="2911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1</m:t>
                          </m:r>
                        </m:sub>
                      </m:sSub>
                    </m:oMath>
                  </m:oMathPara>
                </a14:m>
                <a:endParaRPr kumimoji="1" lang="ja-JP" altLang="en-US" dirty="0"/>
              </a:p>
            </p:txBody>
          </p:sp>
        </mc:Choice>
        <mc:Fallback xmlns="">
          <p:sp>
            <p:nvSpPr>
              <p:cNvPr id="50" name="テキスト ボックス 49"/>
              <p:cNvSpPr txBox="1">
                <a:spLocks noRot="1" noChangeAspect="1" noMove="1" noResize="1" noEditPoints="1" noAdjustHandles="1" noChangeArrowheads="1" noChangeShapeType="1" noTextEdit="1"/>
              </p:cNvSpPr>
              <p:nvPr/>
            </p:nvSpPr>
            <p:spPr>
              <a:xfrm>
                <a:off x="3306928" y="3538779"/>
                <a:ext cx="291169" cy="276999"/>
              </a:xfrm>
              <a:prstGeom prst="rect">
                <a:avLst/>
              </a:prstGeom>
              <a:blipFill>
                <a:blip r:embed="rId9"/>
                <a:stretch>
                  <a:fillRect l="-16667" r="-625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p:cNvSpPr txBox="1"/>
              <p:nvPr/>
            </p:nvSpPr>
            <p:spPr>
              <a:xfrm>
                <a:off x="3984509" y="3945076"/>
                <a:ext cx="2964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2</m:t>
                          </m:r>
                        </m:sub>
                      </m:sSub>
                    </m:oMath>
                  </m:oMathPara>
                </a14:m>
                <a:endParaRPr kumimoji="1" lang="ja-JP" altLang="en-US" dirty="0"/>
              </a:p>
            </p:txBody>
          </p:sp>
        </mc:Choice>
        <mc:Fallback xmlns="">
          <p:sp>
            <p:nvSpPr>
              <p:cNvPr id="51" name="テキスト ボックス 50"/>
              <p:cNvSpPr txBox="1">
                <a:spLocks noRot="1" noChangeAspect="1" noMove="1" noResize="1" noEditPoints="1" noAdjustHandles="1" noChangeArrowheads="1" noChangeShapeType="1" noTextEdit="1"/>
              </p:cNvSpPr>
              <p:nvPr/>
            </p:nvSpPr>
            <p:spPr>
              <a:xfrm>
                <a:off x="3984509" y="3945076"/>
                <a:ext cx="296491" cy="276999"/>
              </a:xfrm>
              <a:prstGeom prst="rect">
                <a:avLst/>
              </a:prstGeom>
              <a:blipFill>
                <a:blip r:embed="rId10"/>
                <a:stretch>
                  <a:fillRect l="-18750" r="-6250" b="-2608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p:cNvSpPr txBox="1"/>
              <p:nvPr/>
            </p:nvSpPr>
            <p:spPr>
              <a:xfrm>
                <a:off x="3973000" y="5027414"/>
                <a:ext cx="2964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3</m:t>
                          </m:r>
                        </m:sub>
                      </m:sSub>
                    </m:oMath>
                  </m:oMathPara>
                </a14:m>
                <a:endParaRPr kumimoji="1" lang="ja-JP" altLang="en-US" dirty="0"/>
              </a:p>
            </p:txBody>
          </p:sp>
        </mc:Choice>
        <mc:Fallback xmlns="">
          <p:sp>
            <p:nvSpPr>
              <p:cNvPr id="52" name="テキスト ボックス 51"/>
              <p:cNvSpPr txBox="1">
                <a:spLocks noRot="1" noChangeAspect="1" noMove="1" noResize="1" noEditPoints="1" noAdjustHandles="1" noChangeArrowheads="1" noChangeShapeType="1" noTextEdit="1"/>
              </p:cNvSpPr>
              <p:nvPr/>
            </p:nvSpPr>
            <p:spPr>
              <a:xfrm>
                <a:off x="3973000" y="5027414"/>
                <a:ext cx="296491" cy="276999"/>
              </a:xfrm>
              <a:prstGeom prst="rect">
                <a:avLst/>
              </a:prstGeom>
              <a:blipFill>
                <a:blip r:embed="rId11"/>
                <a:stretch>
                  <a:fillRect l="-18750" r="-625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p:cNvSpPr txBox="1"/>
              <p:nvPr/>
            </p:nvSpPr>
            <p:spPr>
              <a:xfrm>
                <a:off x="3119315" y="5255913"/>
                <a:ext cx="2964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4</m:t>
                          </m:r>
                        </m:sub>
                      </m:sSub>
                    </m:oMath>
                  </m:oMathPara>
                </a14:m>
                <a:endParaRPr kumimoji="1" lang="ja-JP" altLang="en-US" dirty="0"/>
              </a:p>
            </p:txBody>
          </p:sp>
        </mc:Choice>
        <mc:Fallback xmlns="">
          <p:sp>
            <p:nvSpPr>
              <p:cNvPr id="53" name="テキスト ボックス 52"/>
              <p:cNvSpPr txBox="1">
                <a:spLocks noRot="1" noChangeAspect="1" noMove="1" noResize="1" noEditPoints="1" noAdjustHandles="1" noChangeArrowheads="1" noChangeShapeType="1" noTextEdit="1"/>
              </p:cNvSpPr>
              <p:nvPr/>
            </p:nvSpPr>
            <p:spPr>
              <a:xfrm>
                <a:off x="3119315" y="5255913"/>
                <a:ext cx="296491" cy="276999"/>
              </a:xfrm>
              <a:prstGeom prst="rect">
                <a:avLst/>
              </a:prstGeom>
              <a:blipFill>
                <a:blip r:embed="rId12"/>
                <a:stretch>
                  <a:fillRect l="-18750" r="-6250" b="-2608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p:cNvSpPr txBox="1"/>
              <p:nvPr/>
            </p:nvSpPr>
            <p:spPr>
              <a:xfrm>
                <a:off x="8180602" y="3539542"/>
                <a:ext cx="28972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1</m:t>
                          </m:r>
                        </m:sub>
                      </m:sSub>
                    </m:oMath>
                  </m:oMathPara>
                </a14:m>
                <a:endParaRPr kumimoji="1" lang="ja-JP" altLang="en-US" dirty="0"/>
              </a:p>
            </p:txBody>
          </p:sp>
        </mc:Choice>
        <mc:Fallback xmlns="">
          <p:sp>
            <p:nvSpPr>
              <p:cNvPr id="54" name="テキスト ボックス 53"/>
              <p:cNvSpPr txBox="1">
                <a:spLocks noRot="1" noChangeAspect="1" noMove="1" noResize="1" noEditPoints="1" noAdjustHandles="1" noChangeArrowheads="1" noChangeShapeType="1" noTextEdit="1"/>
              </p:cNvSpPr>
              <p:nvPr/>
            </p:nvSpPr>
            <p:spPr>
              <a:xfrm>
                <a:off x="8180602" y="3539542"/>
                <a:ext cx="289729" cy="276999"/>
              </a:xfrm>
              <a:prstGeom prst="rect">
                <a:avLst/>
              </a:prstGeom>
              <a:blipFill>
                <a:blip r:embed="rId13"/>
                <a:stretch>
                  <a:fillRect l="-19149" r="-6383"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p:cNvSpPr txBox="1"/>
              <p:nvPr/>
            </p:nvSpPr>
            <p:spPr>
              <a:xfrm>
                <a:off x="8858183" y="3945839"/>
                <a:ext cx="29502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2</m:t>
                          </m:r>
                        </m:sub>
                      </m:sSub>
                    </m:oMath>
                  </m:oMathPara>
                </a14:m>
                <a:endParaRPr kumimoji="1" lang="ja-JP" altLang="en-US" dirty="0"/>
              </a:p>
            </p:txBody>
          </p:sp>
        </mc:Choice>
        <mc:Fallback xmlns="">
          <p:sp>
            <p:nvSpPr>
              <p:cNvPr id="55" name="テキスト ボックス 54"/>
              <p:cNvSpPr txBox="1">
                <a:spLocks noRot="1" noChangeAspect="1" noMove="1" noResize="1" noEditPoints="1" noAdjustHandles="1" noChangeArrowheads="1" noChangeShapeType="1" noTextEdit="1"/>
              </p:cNvSpPr>
              <p:nvPr/>
            </p:nvSpPr>
            <p:spPr>
              <a:xfrm>
                <a:off x="8858183" y="3945839"/>
                <a:ext cx="295025" cy="276999"/>
              </a:xfrm>
              <a:prstGeom prst="rect">
                <a:avLst/>
              </a:prstGeom>
              <a:blipFill>
                <a:blip r:embed="rId14"/>
                <a:stretch>
                  <a:fillRect l="-16327" r="-6122" b="-2608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p:cNvSpPr txBox="1"/>
              <p:nvPr/>
            </p:nvSpPr>
            <p:spPr>
              <a:xfrm>
                <a:off x="8846674" y="5028177"/>
                <a:ext cx="29502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3</m:t>
                          </m:r>
                        </m:sub>
                      </m:sSub>
                    </m:oMath>
                  </m:oMathPara>
                </a14:m>
                <a:endParaRPr kumimoji="1" lang="ja-JP" altLang="en-US" dirty="0"/>
              </a:p>
            </p:txBody>
          </p:sp>
        </mc:Choice>
        <mc:Fallback xmlns="">
          <p:sp>
            <p:nvSpPr>
              <p:cNvPr id="56" name="テキスト ボックス 55"/>
              <p:cNvSpPr txBox="1">
                <a:spLocks noRot="1" noChangeAspect="1" noMove="1" noResize="1" noEditPoints="1" noAdjustHandles="1" noChangeArrowheads="1" noChangeShapeType="1" noTextEdit="1"/>
              </p:cNvSpPr>
              <p:nvPr/>
            </p:nvSpPr>
            <p:spPr>
              <a:xfrm>
                <a:off x="8846674" y="5028177"/>
                <a:ext cx="295025" cy="276999"/>
              </a:xfrm>
              <a:prstGeom prst="rect">
                <a:avLst/>
              </a:prstGeom>
              <a:blipFill>
                <a:blip r:embed="rId15"/>
                <a:stretch>
                  <a:fillRect l="-16327" r="-6122"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p:cNvSpPr txBox="1"/>
              <p:nvPr/>
            </p:nvSpPr>
            <p:spPr>
              <a:xfrm>
                <a:off x="7992989" y="5256676"/>
                <a:ext cx="29502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4</m:t>
                          </m:r>
                        </m:sub>
                      </m:sSub>
                    </m:oMath>
                  </m:oMathPara>
                </a14:m>
                <a:endParaRPr kumimoji="1" lang="ja-JP" altLang="en-US" dirty="0"/>
              </a:p>
            </p:txBody>
          </p:sp>
        </mc:Choice>
        <mc:Fallback xmlns="">
          <p:sp>
            <p:nvSpPr>
              <p:cNvPr id="57" name="テキスト ボックス 56"/>
              <p:cNvSpPr txBox="1">
                <a:spLocks noRot="1" noChangeAspect="1" noMove="1" noResize="1" noEditPoints="1" noAdjustHandles="1" noChangeArrowheads="1" noChangeShapeType="1" noTextEdit="1"/>
              </p:cNvSpPr>
              <p:nvPr/>
            </p:nvSpPr>
            <p:spPr>
              <a:xfrm>
                <a:off x="7992989" y="5256676"/>
                <a:ext cx="295025" cy="276999"/>
              </a:xfrm>
              <a:prstGeom prst="rect">
                <a:avLst/>
              </a:prstGeom>
              <a:blipFill>
                <a:blip r:embed="rId16"/>
                <a:stretch>
                  <a:fillRect l="-16327" r="-6122" b="-26087"/>
                </a:stretch>
              </a:blipFill>
            </p:spPr>
            <p:txBody>
              <a:bodyPr/>
              <a:lstStyle/>
              <a:p>
                <a:r>
                  <a:rPr lang="ja-JP" altLang="en-US">
                    <a:noFill/>
                  </a:rPr>
                  <a:t> </a:t>
                </a:r>
              </a:p>
            </p:txBody>
          </p:sp>
        </mc:Fallback>
      </mc:AlternateContent>
      <p:sp>
        <p:nvSpPr>
          <p:cNvPr id="58" name="楕円 57"/>
          <p:cNvSpPr/>
          <p:nvPr/>
        </p:nvSpPr>
        <p:spPr>
          <a:xfrm>
            <a:off x="9728465" y="4964009"/>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9" name="テキスト ボックス 58"/>
              <p:cNvSpPr txBox="1"/>
              <p:nvPr/>
            </p:nvSpPr>
            <p:spPr>
              <a:xfrm>
                <a:off x="9809868" y="4842748"/>
                <a:ext cx="2163919" cy="369332"/>
              </a:xfrm>
              <a:prstGeom prst="rect">
                <a:avLst/>
              </a:prstGeom>
              <a:noFill/>
            </p:spPr>
            <p:txBody>
              <a:bodyPr wrap="square" rtlCol="0">
                <a:spAutoFit/>
              </a:bodyPr>
              <a:lstStyle/>
              <a:p>
                <a:r>
                  <a:rPr kumimoji="1" lang="ja-JP" altLang="en-US" dirty="0" smtClean="0"/>
                  <a:t>：</a:t>
                </a:r>
                <a:r>
                  <a:rPr kumimoji="1" lang="en-US" altLang="ja-JP" dirty="0" smtClean="0"/>
                  <a:t>target solution </a:t>
                </a:r>
                <a14:m>
                  <m:oMath xmlns:m="http://schemas.openxmlformats.org/officeDocument/2006/math">
                    <m:r>
                      <a:rPr kumimoji="1" lang="en-US" altLang="ja-JP" b="0" i="1" smtClean="0">
                        <a:latin typeface="Cambria Math" panose="02040503050406030204" pitchFamily="18" charset="0"/>
                      </a:rPr>
                      <m:t>𝑥</m:t>
                    </m:r>
                  </m:oMath>
                </a14:m>
                <a:endParaRPr kumimoji="1" lang="ja-JP" altLang="en-US" dirty="0"/>
              </a:p>
            </p:txBody>
          </p:sp>
        </mc:Choice>
        <mc:Fallback xmlns="">
          <p:sp>
            <p:nvSpPr>
              <p:cNvPr id="59" name="テキスト ボックス 58"/>
              <p:cNvSpPr txBox="1">
                <a:spLocks noRot="1" noChangeAspect="1" noMove="1" noResize="1" noEditPoints="1" noAdjustHandles="1" noChangeArrowheads="1" noChangeShapeType="1" noTextEdit="1"/>
              </p:cNvSpPr>
              <p:nvPr/>
            </p:nvSpPr>
            <p:spPr>
              <a:xfrm>
                <a:off x="9809868" y="4842748"/>
                <a:ext cx="2163919" cy="369332"/>
              </a:xfrm>
              <a:prstGeom prst="rect">
                <a:avLst/>
              </a:prstGeom>
              <a:blipFill>
                <a:blip r:embed="rId17"/>
                <a:stretch>
                  <a:fillRect l="-2254" t="-8197" b="-26230"/>
                </a:stretch>
              </a:blipFill>
            </p:spPr>
            <p:txBody>
              <a:bodyPr/>
              <a:lstStyle/>
              <a:p>
                <a:r>
                  <a:rPr lang="ja-JP" altLang="en-US">
                    <a:noFill/>
                  </a:rPr>
                  <a:t> </a:t>
                </a:r>
              </a:p>
            </p:txBody>
          </p:sp>
        </mc:Fallback>
      </mc:AlternateContent>
      <p:sp>
        <p:nvSpPr>
          <p:cNvPr id="60" name="楕円 59"/>
          <p:cNvSpPr/>
          <p:nvPr/>
        </p:nvSpPr>
        <p:spPr>
          <a:xfrm>
            <a:off x="9723949" y="5370222"/>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ボックス 62"/>
          <p:cNvSpPr txBox="1"/>
          <p:nvPr/>
        </p:nvSpPr>
        <p:spPr>
          <a:xfrm>
            <a:off x="1811937" y="3334171"/>
            <a:ext cx="1115601" cy="400110"/>
          </a:xfrm>
          <a:prstGeom prst="rect">
            <a:avLst/>
          </a:prstGeom>
          <a:noFill/>
        </p:spPr>
        <p:txBody>
          <a:bodyPr wrap="square" rtlCol="0">
            <a:spAutoFit/>
          </a:bodyPr>
          <a:lstStyle/>
          <a:p>
            <a:r>
              <a:rPr kumimoji="1" lang="en-US" altLang="ja-JP" sz="2000" i="1" dirty="0" smtClean="0">
                <a:solidFill>
                  <a:schemeClr val="accent6">
                    <a:lumMod val="75000"/>
                  </a:schemeClr>
                </a:solidFill>
                <a:latin typeface="Cambria Math" panose="02040503050406030204" pitchFamily="18" charset="0"/>
                <a:ea typeface="Cambria Math" panose="02040503050406030204" pitchFamily="18" charset="0"/>
                <a:cs typeface="Times New Roman" panose="02020603050405020304" pitchFamily="18" charset="0"/>
              </a:rPr>
              <a:t>k=5</a:t>
            </a:r>
            <a:endParaRPr kumimoji="1" lang="ja-JP" altLang="en-US" sz="2000" i="1" dirty="0">
              <a:solidFill>
                <a:schemeClr val="accent6">
                  <a:lumMod val="75000"/>
                </a:schemeClr>
              </a:solidFill>
              <a:latin typeface="Cambria Math" panose="020405030504060302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4" name="テキスト ボックス 63"/>
              <p:cNvSpPr txBox="1"/>
              <p:nvPr/>
            </p:nvSpPr>
            <p:spPr>
              <a:xfrm>
                <a:off x="5414817" y="2694535"/>
                <a:ext cx="3907865" cy="307777"/>
              </a:xfrm>
              <a:prstGeom prst="rect">
                <a:avLst/>
              </a:prstGeom>
              <a:noFill/>
            </p:spPr>
            <p:txBody>
              <a:bodyPr wrap="none" lIns="0" tIns="0" rIns="0" bIns="0" rtlCol="0">
                <a:spAutoFit/>
              </a:bodyPr>
              <a:lstStyle/>
              <a:p>
                <a14:m>
                  <m:oMath xmlns:m="http://schemas.openxmlformats.org/officeDocument/2006/math">
                    <m:r>
                      <a:rPr kumimoji="1" lang="en-US" altLang="ja-JP" sz="2000" b="0" i="1" smtClean="0">
                        <a:latin typeface="Cambria Math" panose="02040503050406030204" pitchFamily="18" charset="0"/>
                      </a:rPr>
                      <m:t>𝑘</m:t>
                    </m:r>
                  </m:oMath>
                </a14:m>
                <a:r>
                  <a:rPr kumimoji="1" lang="en-US" altLang="ja-JP" sz="2000" dirty="0" smtClean="0"/>
                  <a:t>: the number of nearest neighbor</a:t>
                </a:r>
                <a:endParaRPr kumimoji="1" lang="ja-JP" altLang="en-US" sz="2000" dirty="0"/>
              </a:p>
            </p:txBody>
          </p:sp>
        </mc:Choice>
        <mc:Fallback xmlns="">
          <p:sp>
            <p:nvSpPr>
              <p:cNvPr id="64" name="テキスト ボックス 63"/>
              <p:cNvSpPr txBox="1">
                <a:spLocks noRot="1" noChangeAspect="1" noMove="1" noResize="1" noEditPoints="1" noAdjustHandles="1" noChangeArrowheads="1" noChangeShapeType="1" noTextEdit="1"/>
              </p:cNvSpPr>
              <p:nvPr/>
            </p:nvSpPr>
            <p:spPr>
              <a:xfrm>
                <a:off x="5414817" y="2694535"/>
                <a:ext cx="3907865" cy="307777"/>
              </a:xfrm>
              <a:prstGeom prst="rect">
                <a:avLst/>
              </a:prstGeom>
              <a:blipFill>
                <a:blip r:embed="rId18"/>
                <a:stretch>
                  <a:fillRect l="-2340" t="-23529" r="-3120" b="-50980"/>
                </a:stretch>
              </a:blipFill>
            </p:spPr>
            <p:txBody>
              <a:bodyPr/>
              <a:lstStyle/>
              <a:p>
                <a:r>
                  <a:rPr lang="ja-JP" altLang="en-US">
                    <a:noFill/>
                  </a:rPr>
                  <a:t> </a:t>
                </a:r>
              </a:p>
            </p:txBody>
          </p:sp>
        </mc:Fallback>
      </mc:AlternateContent>
      <p:sp>
        <p:nvSpPr>
          <p:cNvPr id="65" name="テキスト ボックス 64"/>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(5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1839187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Bat Algorithm (BA)</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BA Flowchart</a:t>
            </a:r>
            <a:endParaRPr kumimoji="1" lang="ja-JP" altLang="en-US" b="1" dirty="0"/>
          </a:p>
        </p:txBody>
      </p:sp>
      <p:graphicFrame>
        <p:nvGraphicFramePr>
          <p:cNvPr id="5" name="コンテンツ プレースホルダー 4"/>
          <p:cNvGraphicFramePr>
            <a:graphicFrameLocks noGrp="1"/>
          </p:cNvGraphicFramePr>
          <p:nvPr>
            <p:ph idx="10"/>
            <p:extLst>
              <p:ext uri="{D42A27DB-BD31-4B8C-83A1-F6EECF244321}">
                <p14:modId xmlns:p14="http://schemas.microsoft.com/office/powerpoint/2010/main" val="2720133515"/>
              </p:ext>
            </p:extLst>
          </p:nvPr>
        </p:nvGraphicFramePr>
        <p:xfrm>
          <a:off x="1277366" y="1847947"/>
          <a:ext cx="9410621" cy="49800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テキスト ボックス 5"/>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(6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1007114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Bat Algorithm (BA</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lang="en-US" altLang="ja-JP" b="1" dirty="0" smtClean="0"/>
              <a:t>BA</a:t>
            </a:r>
            <a:r>
              <a:rPr kumimoji="1" lang="en-US" altLang="ja-JP" b="1" dirty="0" smtClean="0"/>
              <a:t> description</a:t>
            </a:r>
            <a:endParaRPr kumimoji="1" lang="ja-JP" altLang="en-US" b="1" dirty="0"/>
          </a:p>
        </p:txBody>
      </p:sp>
      <p:sp>
        <p:nvSpPr>
          <p:cNvPr id="4" name="コンテンツ プレースホルダー 3"/>
          <p:cNvSpPr>
            <a:spLocks noGrp="1"/>
          </p:cNvSpPr>
          <p:nvPr>
            <p:ph idx="10"/>
          </p:nvPr>
        </p:nvSpPr>
        <p:spPr/>
        <p:txBody>
          <a:bodyPr/>
          <a:lstStyle/>
          <a:p>
            <a:r>
              <a:rPr kumimoji="1" lang="en-US" altLang="ja-JP" u="sng" dirty="0" smtClean="0"/>
              <a:t>STEP1: Initialize population and parameters</a:t>
            </a:r>
            <a:endParaRPr kumimoji="1" lang="ja-JP" altLang="en-US" u="sng" dirty="0"/>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8454" y="2404831"/>
            <a:ext cx="5334000" cy="4000500"/>
          </a:xfrm>
          <a:prstGeom prst="rect">
            <a:avLst/>
          </a:prstGeom>
        </p:spPr>
      </p:pic>
      <p:sp>
        <p:nvSpPr>
          <p:cNvPr id="6" name="楕円 5"/>
          <p:cNvSpPr/>
          <p:nvPr/>
        </p:nvSpPr>
        <p:spPr>
          <a:xfrm>
            <a:off x="7989754" y="370257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9101523" y="413978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703626" y="289809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66481" y="326035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037645" y="3098925"/>
            <a:ext cx="3597374" cy="288000"/>
          </a:xfrm>
          <a:prstGeom prst="rect">
            <a:avLst/>
          </a:prstGeom>
        </p:spPr>
      </p:pic>
      <mc:AlternateContent xmlns:mc="http://schemas.openxmlformats.org/markup-compatibility/2006" xmlns:a14="http://schemas.microsoft.com/office/drawing/2010/main">
        <mc:Choice Requires="a14">
          <p:sp>
            <p:nvSpPr>
              <p:cNvPr id="17" name="テキスト ボックス 16"/>
              <p:cNvSpPr txBox="1"/>
              <p:nvPr/>
            </p:nvSpPr>
            <p:spPr>
              <a:xfrm>
                <a:off x="7793436" y="3813522"/>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7793436" y="3813522"/>
                <a:ext cx="317972" cy="307777"/>
              </a:xfrm>
              <a:prstGeom prst="rect">
                <a:avLst/>
              </a:prstGeom>
              <a:blipFill>
                <a:blip r:embed="rId6"/>
                <a:stretch>
                  <a:fillRect l="-7547" r="-377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9314446" y="3336853"/>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9314446" y="3336853"/>
                <a:ext cx="323935" cy="307777"/>
              </a:xfrm>
              <a:prstGeom prst="rect">
                <a:avLst/>
              </a:prstGeom>
              <a:blipFill>
                <a:blip r:embed="rId7"/>
                <a:stretch>
                  <a:fillRect l="-9434" r="-5660"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p:cNvSpPr txBox="1"/>
              <p:nvPr/>
            </p:nvSpPr>
            <p:spPr>
              <a:xfrm>
                <a:off x="9883626" y="2708607"/>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20" name="テキスト ボックス 19"/>
              <p:cNvSpPr txBox="1">
                <a:spLocks noRot="1" noChangeAspect="1" noMove="1" noResize="1" noEditPoints="1" noAdjustHandles="1" noChangeArrowheads="1" noChangeShapeType="1" noTextEdit="1"/>
              </p:cNvSpPr>
              <p:nvPr/>
            </p:nvSpPr>
            <p:spPr>
              <a:xfrm>
                <a:off x="9883626" y="2708607"/>
                <a:ext cx="323935" cy="307777"/>
              </a:xfrm>
              <a:prstGeom prst="rect">
                <a:avLst/>
              </a:prstGeom>
              <a:blipFill>
                <a:blip r:embed="rId8"/>
                <a:stretch>
                  <a:fillRect l="-7547" r="-5660" b="-17647"/>
                </a:stretch>
              </a:blipFill>
            </p:spPr>
            <p:txBody>
              <a:bodyPr/>
              <a:lstStyle/>
              <a:p>
                <a:r>
                  <a:rPr lang="ja-JP" altLang="en-US">
                    <a:noFill/>
                  </a:rPr>
                  <a:t> </a:t>
                </a:r>
              </a:p>
            </p:txBody>
          </p:sp>
        </mc:Fallback>
      </mc:AlternateContent>
      <p:sp>
        <p:nvSpPr>
          <p:cNvPr id="21" name="楕円 20"/>
          <p:cNvSpPr/>
          <p:nvPr/>
        </p:nvSpPr>
        <p:spPr>
          <a:xfrm>
            <a:off x="749258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768427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3" name="テキスト ボックス 22"/>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(7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mc:AlternateContent xmlns:mc="http://schemas.openxmlformats.org/markup-compatibility/2006" xmlns:a14="http://schemas.microsoft.com/office/drawing/2010/main">
        <mc:Choice Requires="a14">
          <p:sp>
            <p:nvSpPr>
              <p:cNvPr id="26" name="テキスト ボックス 25"/>
              <p:cNvSpPr txBox="1"/>
              <p:nvPr/>
            </p:nvSpPr>
            <p:spPr>
              <a:xfrm>
                <a:off x="9243305" y="4322356"/>
                <a:ext cx="89293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9243305" y="4322356"/>
                <a:ext cx="892937" cy="307777"/>
              </a:xfrm>
              <a:prstGeom prst="rect">
                <a:avLst/>
              </a:prstGeom>
              <a:blipFill>
                <a:blip r:embed="rId9"/>
                <a:stretch>
                  <a:fillRect l="-2721"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p:cNvSpPr txBox="1"/>
              <p:nvPr/>
            </p:nvSpPr>
            <p:spPr>
              <a:xfrm>
                <a:off x="1037645" y="4641526"/>
                <a:ext cx="1711559" cy="615553"/>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𝐴</m:t>
                          </m:r>
                        </m:e>
                        <m:sub>
                          <m:r>
                            <a:rPr kumimoji="1" lang="en-US" altLang="ja-JP" sz="2000" b="0" i="1" smtClean="0">
                              <a:solidFill>
                                <a:schemeClr val="tx1">
                                  <a:lumMod val="75000"/>
                                  <a:lumOff val="25000"/>
                                </a:schemeClr>
                              </a:solidFill>
                              <a:latin typeface="Cambria Math" panose="02040503050406030204" pitchFamily="18" charset="0"/>
                            </a:rPr>
                            <m:t>𝑖</m:t>
                          </m:r>
                        </m:sub>
                      </m:sSub>
                      <m:r>
                        <a:rPr kumimoji="1" lang="en-US" altLang="ja-JP" sz="2000" b="0" i="1" smtClean="0">
                          <a:solidFill>
                            <a:schemeClr val="tx1">
                              <a:lumMod val="75000"/>
                              <a:lumOff val="25000"/>
                            </a:schemeClr>
                          </a:solidFill>
                          <a:latin typeface="Cambria Math" panose="02040503050406030204" pitchFamily="18" charset="0"/>
                        </a:rPr>
                        <m:t>=1</m:t>
                      </m:r>
                    </m:oMath>
                  </m:oMathPara>
                </a14:m>
                <a:endParaRPr kumimoji="1" lang="en-US" altLang="ja-JP" sz="2000" b="0" dirty="0" smtClean="0">
                  <a:solidFill>
                    <a:schemeClr val="tx1">
                      <a:lumMod val="75000"/>
                      <a:lumOff val="25000"/>
                    </a:schemeClr>
                  </a:solidFill>
                </a:endParaRPr>
              </a:p>
              <a:p>
                <a:pPr/>
                <a14:m>
                  <m:oMathPara xmlns:m="http://schemas.openxmlformats.org/officeDocument/2006/math">
                    <m:oMathParaPr>
                      <m:jc m:val="left"/>
                    </m:oMathParaPr>
                    <m:oMath xmlns:m="http://schemas.openxmlformats.org/officeDocument/2006/math">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𝑟</m:t>
                          </m:r>
                        </m:e>
                        <m:sub>
                          <m:r>
                            <a:rPr kumimoji="1" lang="en-US" altLang="ja-JP" sz="2000" b="0" i="1" smtClean="0">
                              <a:solidFill>
                                <a:schemeClr val="tx1">
                                  <a:lumMod val="75000"/>
                                  <a:lumOff val="25000"/>
                                </a:schemeClr>
                              </a:solidFill>
                              <a:latin typeface="Cambria Math" panose="02040503050406030204" pitchFamily="18" charset="0"/>
                            </a:rPr>
                            <m:t>𝑖</m:t>
                          </m:r>
                        </m:sub>
                      </m:sSub>
                      <m:r>
                        <a:rPr kumimoji="1" lang="en-US" altLang="ja-JP" sz="2000" b="0" i="1" smtClean="0">
                          <a:solidFill>
                            <a:schemeClr val="tx1">
                              <a:lumMod val="75000"/>
                              <a:lumOff val="25000"/>
                            </a:schemeClr>
                          </a:solidFill>
                          <a:latin typeface="Cambria Math" panose="02040503050406030204" pitchFamily="18" charset="0"/>
                        </a:rPr>
                        <m:t>=</m:t>
                      </m:r>
                      <m:r>
                        <a:rPr kumimoji="1" lang="en-US" altLang="ja-JP" sz="2000" b="0" i="1" smtClean="0">
                          <a:solidFill>
                            <a:schemeClr val="tx1">
                              <a:lumMod val="75000"/>
                              <a:lumOff val="25000"/>
                            </a:schemeClr>
                          </a:solidFill>
                          <a:latin typeface="Cambria Math" panose="02040503050406030204" pitchFamily="18" charset="0"/>
                        </a:rPr>
                        <m:t>𝑟𝑎𝑛𝑑</m:t>
                      </m:r>
                      <m:r>
                        <a:rPr kumimoji="1" lang="en-US" altLang="ja-JP" sz="2000" b="0" i="1" smtClean="0">
                          <a:solidFill>
                            <a:schemeClr val="tx1">
                              <a:lumMod val="75000"/>
                              <a:lumOff val="25000"/>
                            </a:schemeClr>
                          </a:solidFill>
                          <a:latin typeface="Cambria Math" panose="02040503050406030204" pitchFamily="18" charset="0"/>
                        </a:rPr>
                        <m:t>[0, 1]</m:t>
                      </m:r>
                    </m:oMath>
                  </m:oMathPara>
                </a14:m>
                <a:endParaRPr kumimoji="1" lang="ja-JP" altLang="en-US" sz="2000" dirty="0">
                  <a:solidFill>
                    <a:schemeClr val="tx1">
                      <a:lumMod val="75000"/>
                      <a:lumOff val="25000"/>
                    </a:schemeClr>
                  </a:solidFill>
                </a:endParaRPr>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1037645" y="4641526"/>
                <a:ext cx="1711559" cy="615553"/>
              </a:xfrm>
              <a:prstGeom prst="rect">
                <a:avLst/>
              </a:prstGeom>
              <a:blipFill>
                <a:blip r:embed="rId10"/>
                <a:stretch>
                  <a:fillRect l="-4982" r="-2135" b="-18812"/>
                </a:stretch>
              </a:blipFill>
            </p:spPr>
            <p:txBody>
              <a:bodyPr/>
              <a:lstStyle/>
              <a:p>
                <a:r>
                  <a:rPr lang="ja-JP" altLang="en-US">
                    <a:noFill/>
                  </a:rPr>
                  <a:t> </a:t>
                </a:r>
              </a:p>
            </p:txBody>
          </p:sp>
        </mc:Fallback>
      </mc:AlternateContent>
      <p:sp>
        <p:nvSpPr>
          <p:cNvPr id="27" name="テキスト ボックス 26"/>
          <p:cNvSpPr txBox="1"/>
          <p:nvPr/>
        </p:nvSpPr>
        <p:spPr>
          <a:xfrm>
            <a:off x="533679" y="2566493"/>
            <a:ext cx="4287189" cy="400110"/>
          </a:xfrm>
          <a:prstGeom prst="rect">
            <a:avLst/>
          </a:prstGeom>
          <a:noFill/>
        </p:spPr>
        <p:txBody>
          <a:bodyPr wrap="square" rtlCol="0">
            <a:spAutoFit/>
          </a:bodyPr>
          <a:lstStyle/>
          <a:p>
            <a:r>
              <a:rPr kumimoji="1" lang="en-US" altLang="ja-JP" sz="2000" dirty="0">
                <a:solidFill>
                  <a:schemeClr val="tx1">
                    <a:lumMod val="75000"/>
                    <a:lumOff val="25000"/>
                  </a:schemeClr>
                </a:solidFill>
                <a:latin typeface="Times New Roman" panose="02020603050405020304" pitchFamily="18" charset="0"/>
                <a:cs typeface="Times New Roman" panose="02020603050405020304" pitchFamily="18" charset="0"/>
              </a:rPr>
              <a:t>f</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or </a:t>
            </a:r>
            <a:r>
              <a:rPr kumimoji="1" lang="en-US" altLang="ja-JP" sz="20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 = 1</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 to </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N</a:t>
            </a:r>
            <a:endParaRPr kumimoji="1" lang="ja-JP" altLang="en-US" sz="20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8" name="テキスト ボックス 27"/>
          <p:cNvSpPr txBox="1"/>
          <p:nvPr/>
        </p:nvSpPr>
        <p:spPr>
          <a:xfrm>
            <a:off x="533679" y="5461355"/>
            <a:ext cx="1558979" cy="400110"/>
          </a:xfrm>
          <a:prstGeom prst="rect">
            <a:avLst/>
          </a:prstGeom>
          <a:noFill/>
        </p:spPr>
        <p:txBody>
          <a:bodyPr wrap="square" rtlCol="0">
            <a:spAutoFit/>
          </a:bodyPr>
          <a:lstStyle/>
          <a:p>
            <a:r>
              <a:rPr kumimoji="1" lang="en-US" altLang="ja-JP" sz="2000" dirty="0" err="1" smtClean="0">
                <a:solidFill>
                  <a:schemeClr val="tx1">
                    <a:lumMod val="75000"/>
                    <a:lumOff val="25000"/>
                  </a:schemeClr>
                </a:solidFill>
                <a:latin typeface="Times New Roman" panose="02020603050405020304" pitchFamily="18" charset="0"/>
                <a:cs typeface="Times New Roman" panose="02020603050405020304" pitchFamily="18" charset="0"/>
              </a:rPr>
              <a:t>Endfor</a:t>
            </a:r>
            <a:endParaRPr kumimoji="1" lang="ja-JP"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9" name="テキスト ボックス 28"/>
              <p:cNvSpPr txBox="1"/>
              <p:nvPr/>
            </p:nvSpPr>
            <p:spPr>
              <a:xfrm>
                <a:off x="1562304" y="3919286"/>
                <a:ext cx="3807132"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𝑢𝑏</m:t>
                        </m:r>
                      </m:sub>
                    </m:sSub>
                    <m:r>
                      <a:rPr kumimoji="1" lang="en-US" altLang="ja-JP" b="0" i="1" smtClean="0">
                        <a:latin typeface="Cambria Math" panose="02040503050406030204" pitchFamily="18" charset="0"/>
                      </a:rPr>
                      <m:t>:</m:t>
                    </m:r>
                  </m:oMath>
                </a14:m>
                <a:r>
                  <a:rPr kumimoji="1" lang="ja-JP" altLang="en-US" dirty="0" smtClean="0"/>
                  <a:t> </a:t>
                </a:r>
                <a:r>
                  <a:rPr kumimoji="1" lang="en-US" altLang="ja-JP" dirty="0" smtClean="0"/>
                  <a:t>upper bound of the search space</a:t>
                </a:r>
                <a:endParaRPr kumimoji="1" lang="ja-JP" altLang="en-US" dirty="0"/>
              </a:p>
            </p:txBody>
          </p:sp>
        </mc:Choice>
        <mc:Fallback xmlns="">
          <p:sp>
            <p:nvSpPr>
              <p:cNvPr id="29" name="テキスト ボックス 28"/>
              <p:cNvSpPr txBox="1">
                <a:spLocks noRot="1" noChangeAspect="1" noMove="1" noResize="1" noEditPoints="1" noAdjustHandles="1" noChangeArrowheads="1" noChangeShapeType="1" noTextEdit="1"/>
              </p:cNvSpPr>
              <p:nvPr/>
            </p:nvSpPr>
            <p:spPr>
              <a:xfrm>
                <a:off x="1562304" y="3919286"/>
                <a:ext cx="3807132" cy="276999"/>
              </a:xfrm>
              <a:prstGeom prst="rect">
                <a:avLst/>
              </a:prstGeom>
              <a:blipFill>
                <a:blip r:embed="rId11"/>
                <a:stretch>
                  <a:fillRect l="-1600" t="-26667" r="-3040" b="-5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p:cNvSpPr txBox="1"/>
              <p:nvPr/>
            </p:nvSpPr>
            <p:spPr>
              <a:xfrm>
                <a:off x="1613861" y="4233087"/>
                <a:ext cx="3820405"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𝑙𝑏</m:t>
                        </m:r>
                      </m:sub>
                    </m:sSub>
                    <m:r>
                      <a:rPr kumimoji="1" lang="en-US" altLang="ja-JP" b="0" i="1" smtClean="0">
                        <a:latin typeface="Cambria Math" panose="02040503050406030204" pitchFamily="18" charset="0"/>
                      </a:rPr>
                      <m:t>:</m:t>
                    </m:r>
                  </m:oMath>
                </a14:m>
                <a:r>
                  <a:rPr kumimoji="1" lang="ja-JP" altLang="en-US" dirty="0" smtClean="0"/>
                  <a:t> </a:t>
                </a:r>
                <a:r>
                  <a:rPr kumimoji="1" lang="en-US" altLang="ja-JP" dirty="0" smtClean="0"/>
                  <a:t>lower bound of the search space</a:t>
                </a:r>
                <a:endParaRPr kumimoji="1" lang="ja-JP" altLang="en-US" dirty="0"/>
              </a:p>
            </p:txBody>
          </p:sp>
        </mc:Choice>
        <mc:Fallback xmlns="">
          <p:sp>
            <p:nvSpPr>
              <p:cNvPr id="30" name="テキスト ボックス 29"/>
              <p:cNvSpPr txBox="1">
                <a:spLocks noRot="1" noChangeAspect="1" noMove="1" noResize="1" noEditPoints="1" noAdjustHandles="1" noChangeArrowheads="1" noChangeShapeType="1" noTextEdit="1"/>
              </p:cNvSpPr>
              <p:nvPr/>
            </p:nvSpPr>
            <p:spPr>
              <a:xfrm>
                <a:off x="1613861" y="4233087"/>
                <a:ext cx="3820405" cy="276999"/>
              </a:xfrm>
              <a:prstGeom prst="rect">
                <a:avLst/>
              </a:prstGeom>
              <a:blipFill>
                <a:blip r:embed="rId12"/>
                <a:stretch>
                  <a:fillRect l="-1597" t="-26087" r="-319" b="-521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p:cNvSpPr txBox="1"/>
              <p:nvPr/>
            </p:nvSpPr>
            <p:spPr>
              <a:xfrm>
                <a:off x="4706677" y="3475875"/>
                <a:ext cx="1633815" cy="369332"/>
              </a:xfrm>
              <a:prstGeom prst="rect">
                <a:avLst/>
              </a:prstGeom>
              <a:noFill/>
            </p:spPr>
            <p:txBody>
              <a:bodyPr wrap="square" rtlCol="0">
                <a:spAutoFit/>
              </a:bodyPr>
              <a:lstStyle/>
              <a:p>
                <a:r>
                  <a:rPr kumimoji="1" lang="en-US" altLang="ja-JP" i="1" dirty="0" smtClean="0">
                    <a:latin typeface="Cambria Math" panose="02040503050406030204" pitchFamily="18" charset="0"/>
                    <a:ea typeface="Cambria Math" panose="02040503050406030204" pitchFamily="18" charset="0"/>
                  </a:rPr>
                  <a:t>rand</a:t>
                </a:r>
                <a:r>
                  <a:rPr kumimoji="1" lang="en-US" altLang="ja-JP" dirty="0" smtClean="0"/>
                  <a:t> </a:t>
                </a:r>
                <a14:m>
                  <m:oMath xmlns:m="http://schemas.openxmlformats.org/officeDocument/2006/math">
                    <m:r>
                      <a:rPr kumimoji="1" lang="en-US" altLang="ja-JP" b="0" i="1" smtClean="0">
                        <a:latin typeface="Cambria Math" panose="02040503050406030204" pitchFamily="18" charset="0"/>
                      </a:rPr>
                      <m:t>∈[0, 1]</m:t>
                    </m:r>
                  </m:oMath>
                </a14:m>
                <a:endParaRPr kumimoji="1" lang="ja-JP" altLang="en-US" dirty="0"/>
              </a:p>
            </p:txBody>
          </p:sp>
        </mc:Choice>
        <mc:Fallback xmlns="">
          <p:sp>
            <p:nvSpPr>
              <p:cNvPr id="31" name="テキスト ボックス 30"/>
              <p:cNvSpPr txBox="1">
                <a:spLocks noRot="1" noChangeAspect="1" noMove="1" noResize="1" noEditPoints="1" noAdjustHandles="1" noChangeArrowheads="1" noChangeShapeType="1" noTextEdit="1"/>
              </p:cNvSpPr>
              <p:nvPr/>
            </p:nvSpPr>
            <p:spPr>
              <a:xfrm>
                <a:off x="4706677" y="3475875"/>
                <a:ext cx="1633815" cy="369332"/>
              </a:xfrm>
              <a:prstGeom prst="rect">
                <a:avLst/>
              </a:prstGeom>
              <a:blipFill>
                <a:blip r:embed="rId13"/>
                <a:stretch>
                  <a:fillRect l="-2985" t="-9836" b="-229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p:cNvSpPr txBox="1"/>
              <p:nvPr/>
            </p:nvSpPr>
            <p:spPr>
              <a:xfrm>
                <a:off x="5082620" y="3009293"/>
                <a:ext cx="2125033" cy="40011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d>
                        <m:dPr>
                          <m:ctrlPr>
                            <a:rPr kumimoji="1" lang="en-US" altLang="ja-JP" sz="2000" i="1" smtClean="0">
                              <a:latin typeface="Cambria Math" panose="02040503050406030204" pitchFamily="18" charset="0"/>
                            </a:rPr>
                          </m:ctrlPr>
                        </m:dPr>
                        <m:e>
                          <m:r>
                            <a:rPr kumimoji="1" lang="en-US" altLang="ja-JP" sz="2000" b="0" i="1" smtClean="0">
                              <a:latin typeface="Cambria Math" panose="02040503050406030204" pitchFamily="18" charset="0"/>
                            </a:rPr>
                            <m:t>𝑖</m:t>
                          </m:r>
                          <m:r>
                            <a:rPr kumimoji="1" lang="en-US" altLang="ja-JP" sz="2000" b="0" i="1" smtClean="0">
                              <a:latin typeface="Cambria Math" panose="02040503050406030204" pitchFamily="18" charset="0"/>
                            </a:rPr>
                            <m:t>=1,2,…, </m:t>
                          </m:r>
                          <m:r>
                            <a:rPr kumimoji="1" lang="en-US" altLang="ja-JP" sz="2000" b="0" i="1" smtClean="0">
                              <a:latin typeface="Cambria Math" panose="02040503050406030204" pitchFamily="18" charset="0"/>
                            </a:rPr>
                            <m:t>𝑁</m:t>
                          </m:r>
                        </m:e>
                      </m:d>
                    </m:oMath>
                  </m:oMathPara>
                </a14:m>
                <a:endParaRPr kumimoji="1" lang="ja-JP" altLang="en-US" sz="2000" dirty="0"/>
              </a:p>
            </p:txBody>
          </p:sp>
        </mc:Choice>
        <mc:Fallback xmlns="">
          <p:sp>
            <p:nvSpPr>
              <p:cNvPr id="32" name="テキスト ボックス 31"/>
              <p:cNvSpPr txBox="1">
                <a:spLocks noRot="1" noChangeAspect="1" noMove="1" noResize="1" noEditPoints="1" noAdjustHandles="1" noChangeArrowheads="1" noChangeShapeType="1" noTextEdit="1"/>
              </p:cNvSpPr>
              <p:nvPr/>
            </p:nvSpPr>
            <p:spPr>
              <a:xfrm>
                <a:off x="5082620" y="3009293"/>
                <a:ext cx="2125033" cy="400110"/>
              </a:xfrm>
              <a:prstGeom prst="rect">
                <a:avLst/>
              </a:prstGeom>
              <a:blipFill>
                <a:blip r:embed="rId1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20249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Bat Algorithm (BA) </a:t>
            </a:r>
            <a:endParaRPr kumimoji="1" lang="ja-JP" altLang="en-US" dirty="0"/>
          </a:p>
        </p:txBody>
      </p:sp>
      <p:sp>
        <p:nvSpPr>
          <p:cNvPr id="3" name="コンテンツ プレースホルダー 2"/>
          <p:cNvSpPr>
            <a:spLocks noGrp="1"/>
          </p:cNvSpPr>
          <p:nvPr>
            <p:ph idx="1"/>
          </p:nvPr>
        </p:nvSpPr>
        <p:spPr/>
        <p:txBody>
          <a:bodyPr/>
          <a:lstStyle/>
          <a:p>
            <a:r>
              <a:rPr lang="en-US" altLang="ja-JP" b="1" dirty="0" smtClean="0"/>
              <a:t>BA</a:t>
            </a:r>
            <a:r>
              <a:rPr kumimoji="1" lang="en-US" altLang="ja-JP" b="1" dirty="0" smtClean="0"/>
              <a:t> description</a:t>
            </a:r>
            <a:endParaRPr kumimoji="1" lang="ja-JP" altLang="en-US" b="1" dirty="0"/>
          </a:p>
        </p:txBody>
      </p:sp>
      <p:sp>
        <p:nvSpPr>
          <p:cNvPr id="4" name="コンテンツ プレースホルダー 3"/>
          <p:cNvSpPr>
            <a:spLocks noGrp="1"/>
          </p:cNvSpPr>
          <p:nvPr>
            <p:ph idx="10"/>
          </p:nvPr>
        </p:nvSpPr>
        <p:spPr/>
        <p:txBody>
          <a:bodyPr/>
          <a:lstStyle/>
          <a:p>
            <a:r>
              <a:rPr kumimoji="1" lang="en-US" altLang="ja-JP" u="sng" dirty="0" smtClean="0"/>
              <a:t>STEP1: Initialize population and parameters</a:t>
            </a:r>
            <a:endParaRPr kumimoji="1" lang="ja-JP" altLang="en-US" u="sng" dirty="0"/>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8454" y="2404831"/>
            <a:ext cx="5334000" cy="4000500"/>
          </a:xfrm>
          <a:prstGeom prst="rect">
            <a:avLst/>
          </a:prstGeom>
        </p:spPr>
      </p:pic>
      <p:sp>
        <p:nvSpPr>
          <p:cNvPr id="6" name="楕円 5"/>
          <p:cNvSpPr/>
          <p:nvPr/>
        </p:nvSpPr>
        <p:spPr>
          <a:xfrm>
            <a:off x="7989754" y="370257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703626" y="289809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66481" y="326035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007664" y="3098925"/>
            <a:ext cx="3597374" cy="288000"/>
          </a:xfrm>
          <a:prstGeom prst="rect">
            <a:avLst/>
          </a:prstGeom>
        </p:spPr>
      </p:pic>
      <mc:AlternateContent xmlns:mc="http://schemas.openxmlformats.org/markup-compatibility/2006" xmlns:a14="http://schemas.microsoft.com/office/drawing/2010/main">
        <mc:Choice Requires="a14">
          <p:sp>
            <p:nvSpPr>
              <p:cNvPr id="17" name="テキスト ボックス 16"/>
              <p:cNvSpPr txBox="1"/>
              <p:nvPr/>
            </p:nvSpPr>
            <p:spPr>
              <a:xfrm>
                <a:off x="7793436" y="3813522"/>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7793436" y="3813522"/>
                <a:ext cx="317972" cy="307777"/>
              </a:xfrm>
              <a:prstGeom prst="rect">
                <a:avLst/>
              </a:prstGeom>
              <a:blipFill>
                <a:blip r:embed="rId6"/>
                <a:stretch>
                  <a:fillRect l="-7547" r="-377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9314446" y="3336853"/>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9314446" y="3336853"/>
                <a:ext cx="323935" cy="307777"/>
              </a:xfrm>
              <a:prstGeom prst="rect">
                <a:avLst/>
              </a:prstGeom>
              <a:blipFill>
                <a:blip r:embed="rId7"/>
                <a:stretch>
                  <a:fillRect l="-9434" r="-5660"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p:cNvSpPr txBox="1"/>
              <p:nvPr/>
            </p:nvSpPr>
            <p:spPr>
              <a:xfrm>
                <a:off x="9883626" y="2708607"/>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20" name="テキスト ボックス 19"/>
              <p:cNvSpPr txBox="1">
                <a:spLocks noRot="1" noChangeAspect="1" noMove="1" noResize="1" noEditPoints="1" noAdjustHandles="1" noChangeArrowheads="1" noChangeShapeType="1" noTextEdit="1"/>
              </p:cNvSpPr>
              <p:nvPr/>
            </p:nvSpPr>
            <p:spPr>
              <a:xfrm>
                <a:off x="9883626" y="2708607"/>
                <a:ext cx="323935" cy="307777"/>
              </a:xfrm>
              <a:prstGeom prst="rect">
                <a:avLst/>
              </a:prstGeom>
              <a:blipFill>
                <a:blip r:embed="rId8"/>
                <a:stretch>
                  <a:fillRect l="-7547" r="-5660" b="-17647"/>
                </a:stretch>
              </a:blipFill>
            </p:spPr>
            <p:txBody>
              <a:bodyPr/>
              <a:lstStyle/>
              <a:p>
                <a:r>
                  <a:rPr lang="ja-JP" altLang="en-US">
                    <a:noFill/>
                  </a:rPr>
                  <a:t> </a:t>
                </a:r>
              </a:p>
            </p:txBody>
          </p:sp>
        </mc:Fallback>
      </mc:AlternateContent>
      <p:sp>
        <p:nvSpPr>
          <p:cNvPr id="21" name="楕円 20"/>
          <p:cNvSpPr/>
          <p:nvPr/>
        </p:nvSpPr>
        <p:spPr>
          <a:xfrm>
            <a:off x="749258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768427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3" name="テキスト ボックス 22"/>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(7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mc:AlternateContent xmlns:mc="http://schemas.openxmlformats.org/markup-compatibility/2006" xmlns:a14="http://schemas.microsoft.com/office/drawing/2010/main">
        <mc:Choice Requires="a14">
          <p:sp>
            <p:nvSpPr>
              <p:cNvPr id="10" name="テキスト ボックス 9"/>
              <p:cNvSpPr txBox="1"/>
              <p:nvPr/>
            </p:nvSpPr>
            <p:spPr>
              <a:xfrm>
                <a:off x="1562304" y="3919286"/>
                <a:ext cx="3807132"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𝑢𝑏</m:t>
                        </m:r>
                      </m:sub>
                    </m:sSub>
                    <m:r>
                      <a:rPr kumimoji="1" lang="en-US" altLang="ja-JP" b="0" i="1" smtClean="0">
                        <a:latin typeface="Cambria Math" panose="02040503050406030204" pitchFamily="18" charset="0"/>
                      </a:rPr>
                      <m:t>:</m:t>
                    </m:r>
                  </m:oMath>
                </a14:m>
                <a:r>
                  <a:rPr kumimoji="1" lang="ja-JP" altLang="en-US" dirty="0" smtClean="0"/>
                  <a:t> </a:t>
                </a:r>
                <a:r>
                  <a:rPr kumimoji="1" lang="en-US" altLang="ja-JP" dirty="0" smtClean="0"/>
                  <a:t>upper bound of the search space</a:t>
                </a:r>
                <a:endParaRPr kumimoji="1" lang="ja-JP" altLang="en-US"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1562304" y="3919286"/>
                <a:ext cx="3807132" cy="276999"/>
              </a:xfrm>
              <a:prstGeom prst="rect">
                <a:avLst/>
              </a:prstGeom>
              <a:blipFill>
                <a:blip r:embed="rId9"/>
                <a:stretch>
                  <a:fillRect l="-1600" t="-26667" r="-3040" b="-5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p:cNvSpPr txBox="1"/>
              <p:nvPr/>
            </p:nvSpPr>
            <p:spPr>
              <a:xfrm>
                <a:off x="1613861" y="4233087"/>
                <a:ext cx="3820405"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𝑙𝑏</m:t>
                        </m:r>
                      </m:sub>
                    </m:sSub>
                    <m:r>
                      <a:rPr kumimoji="1" lang="en-US" altLang="ja-JP" b="0" i="1" smtClean="0">
                        <a:latin typeface="Cambria Math" panose="02040503050406030204" pitchFamily="18" charset="0"/>
                      </a:rPr>
                      <m:t>:</m:t>
                    </m:r>
                  </m:oMath>
                </a14:m>
                <a:r>
                  <a:rPr kumimoji="1" lang="ja-JP" altLang="en-US" dirty="0" smtClean="0"/>
                  <a:t> </a:t>
                </a:r>
                <a:r>
                  <a:rPr kumimoji="1" lang="en-US" altLang="ja-JP" dirty="0" smtClean="0"/>
                  <a:t>lower bound of the search space</a:t>
                </a:r>
                <a:endParaRPr kumimoji="1" lang="ja-JP" altLang="en-US" dirty="0"/>
              </a:p>
            </p:txBody>
          </p:sp>
        </mc:Choice>
        <mc:Fallback xmlns="">
          <p:sp>
            <p:nvSpPr>
              <p:cNvPr id="24" name="テキスト ボックス 23"/>
              <p:cNvSpPr txBox="1">
                <a:spLocks noRot="1" noChangeAspect="1" noMove="1" noResize="1" noEditPoints="1" noAdjustHandles="1" noChangeArrowheads="1" noChangeShapeType="1" noTextEdit="1"/>
              </p:cNvSpPr>
              <p:nvPr/>
            </p:nvSpPr>
            <p:spPr>
              <a:xfrm>
                <a:off x="1613861" y="4233087"/>
                <a:ext cx="3820405" cy="276999"/>
              </a:xfrm>
              <a:prstGeom prst="rect">
                <a:avLst/>
              </a:prstGeom>
              <a:blipFill>
                <a:blip r:embed="rId10"/>
                <a:stretch>
                  <a:fillRect l="-1597" t="-26087" r="-319" b="-521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p:cNvSpPr txBox="1"/>
              <p:nvPr/>
            </p:nvSpPr>
            <p:spPr>
              <a:xfrm>
                <a:off x="4706677" y="3475875"/>
                <a:ext cx="1633815" cy="369332"/>
              </a:xfrm>
              <a:prstGeom prst="rect">
                <a:avLst/>
              </a:prstGeom>
              <a:noFill/>
            </p:spPr>
            <p:txBody>
              <a:bodyPr wrap="square" rtlCol="0">
                <a:spAutoFit/>
              </a:bodyPr>
              <a:lstStyle/>
              <a:p>
                <a:r>
                  <a:rPr kumimoji="1" lang="en-US" altLang="ja-JP" i="1" dirty="0" smtClean="0">
                    <a:latin typeface="Cambria Math" panose="02040503050406030204" pitchFamily="18" charset="0"/>
                    <a:ea typeface="Cambria Math" panose="02040503050406030204" pitchFamily="18" charset="0"/>
                  </a:rPr>
                  <a:t>rand</a:t>
                </a:r>
                <a:r>
                  <a:rPr kumimoji="1" lang="en-US" altLang="ja-JP" dirty="0" smtClean="0"/>
                  <a:t> </a:t>
                </a:r>
                <a14:m>
                  <m:oMath xmlns:m="http://schemas.openxmlformats.org/officeDocument/2006/math">
                    <m:r>
                      <a:rPr kumimoji="1" lang="en-US" altLang="ja-JP" b="0" i="1" smtClean="0">
                        <a:latin typeface="Cambria Math" panose="02040503050406030204" pitchFamily="18" charset="0"/>
                      </a:rPr>
                      <m:t>∈[0, 1]</m:t>
                    </m:r>
                  </m:oMath>
                </a14:m>
                <a:endParaRPr kumimoji="1" lang="ja-JP" altLang="en-US" dirty="0"/>
              </a:p>
            </p:txBody>
          </p:sp>
        </mc:Choice>
        <mc:Fallback xmlns="">
          <p:sp>
            <p:nvSpPr>
              <p:cNvPr id="25" name="テキスト ボックス 24"/>
              <p:cNvSpPr txBox="1">
                <a:spLocks noRot="1" noChangeAspect="1" noMove="1" noResize="1" noEditPoints="1" noAdjustHandles="1" noChangeArrowheads="1" noChangeShapeType="1" noTextEdit="1"/>
              </p:cNvSpPr>
              <p:nvPr/>
            </p:nvSpPr>
            <p:spPr>
              <a:xfrm>
                <a:off x="4706677" y="3475875"/>
                <a:ext cx="1633815" cy="369332"/>
              </a:xfrm>
              <a:prstGeom prst="rect">
                <a:avLst/>
              </a:prstGeom>
              <a:blipFill>
                <a:blip r:embed="rId11"/>
                <a:stretch>
                  <a:fillRect l="-2985" t="-9836" b="-229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p:cNvSpPr txBox="1"/>
              <p:nvPr/>
            </p:nvSpPr>
            <p:spPr>
              <a:xfrm>
                <a:off x="9258295" y="4292376"/>
                <a:ext cx="89293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9258295" y="4292376"/>
                <a:ext cx="892937" cy="307777"/>
              </a:xfrm>
              <a:prstGeom prst="rect">
                <a:avLst/>
              </a:prstGeom>
              <a:blipFill>
                <a:blip r:embed="rId12"/>
                <a:stretch>
                  <a:fillRect l="-3425" r="-685" b="-19608"/>
                </a:stretch>
              </a:blipFill>
            </p:spPr>
            <p:txBody>
              <a:bodyPr/>
              <a:lstStyle/>
              <a:p>
                <a:r>
                  <a:rPr lang="ja-JP" altLang="en-US">
                    <a:noFill/>
                  </a:rPr>
                  <a:t> </a:t>
                </a:r>
              </a:p>
            </p:txBody>
          </p:sp>
        </mc:Fallback>
      </mc:AlternateContent>
      <p:sp>
        <p:nvSpPr>
          <p:cNvPr id="27" name="星 5 26"/>
          <p:cNvSpPr/>
          <p:nvPr/>
        </p:nvSpPr>
        <p:spPr>
          <a:xfrm>
            <a:off x="9082444" y="4131197"/>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533679" y="2566493"/>
            <a:ext cx="4287189" cy="400110"/>
          </a:xfrm>
          <a:prstGeom prst="rect">
            <a:avLst/>
          </a:prstGeom>
          <a:noFill/>
        </p:spPr>
        <p:txBody>
          <a:bodyPr wrap="square" rtlCol="0">
            <a:spAutoFit/>
          </a:bodyPr>
          <a:lstStyle/>
          <a:p>
            <a:r>
              <a:rPr kumimoji="1" lang="en-US" altLang="ja-JP" sz="2000" dirty="0">
                <a:solidFill>
                  <a:schemeClr val="tx1">
                    <a:lumMod val="75000"/>
                    <a:lumOff val="25000"/>
                  </a:schemeClr>
                </a:solidFill>
                <a:latin typeface="Times New Roman" panose="02020603050405020304" pitchFamily="18" charset="0"/>
                <a:cs typeface="Times New Roman" panose="02020603050405020304" pitchFamily="18" charset="0"/>
              </a:rPr>
              <a:t>f</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or </a:t>
            </a:r>
            <a:r>
              <a:rPr kumimoji="1" lang="en-US" altLang="ja-JP" sz="20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 = 1</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 to </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N</a:t>
            </a:r>
            <a:endParaRPr kumimoji="1" lang="ja-JP" altLang="en-US" sz="20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0" name="テキスト ボックス 29"/>
          <p:cNvSpPr txBox="1"/>
          <p:nvPr/>
        </p:nvSpPr>
        <p:spPr>
          <a:xfrm>
            <a:off x="533679" y="5461355"/>
            <a:ext cx="1558979" cy="400110"/>
          </a:xfrm>
          <a:prstGeom prst="rect">
            <a:avLst/>
          </a:prstGeom>
          <a:noFill/>
        </p:spPr>
        <p:txBody>
          <a:bodyPr wrap="square" rtlCol="0">
            <a:spAutoFit/>
          </a:bodyPr>
          <a:lstStyle/>
          <a:p>
            <a:r>
              <a:rPr kumimoji="1" lang="en-US" altLang="ja-JP" sz="2000" dirty="0" err="1" smtClean="0">
                <a:solidFill>
                  <a:schemeClr val="tx1">
                    <a:lumMod val="75000"/>
                    <a:lumOff val="25000"/>
                  </a:schemeClr>
                </a:solidFill>
                <a:latin typeface="Times New Roman" panose="02020603050405020304" pitchFamily="18" charset="0"/>
                <a:cs typeface="Times New Roman" panose="02020603050405020304" pitchFamily="18" charset="0"/>
              </a:rPr>
              <a:t>Endfor</a:t>
            </a:r>
            <a:endParaRPr kumimoji="1" lang="ja-JP"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1" name="テキスト ボックス 30"/>
              <p:cNvSpPr txBox="1"/>
              <p:nvPr/>
            </p:nvSpPr>
            <p:spPr>
              <a:xfrm>
                <a:off x="1037645" y="4641526"/>
                <a:ext cx="1711559" cy="615553"/>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𝐴</m:t>
                          </m:r>
                        </m:e>
                        <m:sub>
                          <m:r>
                            <a:rPr kumimoji="1" lang="en-US" altLang="ja-JP" sz="2000" b="0" i="1" smtClean="0">
                              <a:solidFill>
                                <a:schemeClr val="tx1">
                                  <a:lumMod val="75000"/>
                                  <a:lumOff val="25000"/>
                                </a:schemeClr>
                              </a:solidFill>
                              <a:latin typeface="Cambria Math" panose="02040503050406030204" pitchFamily="18" charset="0"/>
                            </a:rPr>
                            <m:t>𝑖</m:t>
                          </m:r>
                        </m:sub>
                      </m:sSub>
                      <m:r>
                        <a:rPr kumimoji="1" lang="en-US" altLang="ja-JP" sz="2000" b="0" i="1" smtClean="0">
                          <a:solidFill>
                            <a:schemeClr val="tx1">
                              <a:lumMod val="75000"/>
                              <a:lumOff val="25000"/>
                            </a:schemeClr>
                          </a:solidFill>
                          <a:latin typeface="Cambria Math" panose="02040503050406030204" pitchFamily="18" charset="0"/>
                        </a:rPr>
                        <m:t>=1</m:t>
                      </m:r>
                    </m:oMath>
                  </m:oMathPara>
                </a14:m>
                <a:endParaRPr kumimoji="1" lang="en-US" altLang="ja-JP" sz="2000" b="0" dirty="0" smtClean="0">
                  <a:solidFill>
                    <a:schemeClr val="tx1">
                      <a:lumMod val="75000"/>
                      <a:lumOff val="25000"/>
                    </a:schemeClr>
                  </a:solidFill>
                </a:endParaRPr>
              </a:p>
              <a:p>
                <a:pPr/>
                <a14:m>
                  <m:oMathPara xmlns:m="http://schemas.openxmlformats.org/officeDocument/2006/math">
                    <m:oMathParaPr>
                      <m:jc m:val="left"/>
                    </m:oMathParaPr>
                    <m:oMath xmlns:m="http://schemas.openxmlformats.org/officeDocument/2006/math">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𝑟</m:t>
                          </m:r>
                        </m:e>
                        <m:sub>
                          <m:r>
                            <a:rPr kumimoji="1" lang="en-US" altLang="ja-JP" sz="2000" b="0" i="1" smtClean="0">
                              <a:solidFill>
                                <a:schemeClr val="tx1">
                                  <a:lumMod val="75000"/>
                                  <a:lumOff val="25000"/>
                                </a:schemeClr>
                              </a:solidFill>
                              <a:latin typeface="Cambria Math" panose="02040503050406030204" pitchFamily="18" charset="0"/>
                            </a:rPr>
                            <m:t>𝑖</m:t>
                          </m:r>
                        </m:sub>
                      </m:sSub>
                      <m:r>
                        <a:rPr kumimoji="1" lang="en-US" altLang="ja-JP" sz="2000" b="0" i="1" smtClean="0">
                          <a:solidFill>
                            <a:schemeClr val="tx1">
                              <a:lumMod val="75000"/>
                              <a:lumOff val="25000"/>
                            </a:schemeClr>
                          </a:solidFill>
                          <a:latin typeface="Cambria Math" panose="02040503050406030204" pitchFamily="18" charset="0"/>
                        </a:rPr>
                        <m:t>=</m:t>
                      </m:r>
                      <m:r>
                        <a:rPr kumimoji="1" lang="en-US" altLang="ja-JP" sz="2000" b="0" i="1" smtClean="0">
                          <a:solidFill>
                            <a:schemeClr val="tx1">
                              <a:lumMod val="75000"/>
                              <a:lumOff val="25000"/>
                            </a:schemeClr>
                          </a:solidFill>
                          <a:latin typeface="Cambria Math" panose="02040503050406030204" pitchFamily="18" charset="0"/>
                        </a:rPr>
                        <m:t>𝑟𝑎𝑛𝑑</m:t>
                      </m:r>
                      <m:r>
                        <a:rPr kumimoji="1" lang="en-US" altLang="ja-JP" sz="2000" b="0" i="1" smtClean="0">
                          <a:solidFill>
                            <a:schemeClr val="tx1">
                              <a:lumMod val="75000"/>
                              <a:lumOff val="25000"/>
                            </a:schemeClr>
                          </a:solidFill>
                          <a:latin typeface="Cambria Math" panose="02040503050406030204" pitchFamily="18" charset="0"/>
                        </a:rPr>
                        <m:t>[0, 1]</m:t>
                      </m:r>
                    </m:oMath>
                  </m:oMathPara>
                </a14:m>
                <a:endParaRPr kumimoji="1" lang="ja-JP" altLang="en-US" sz="2000" dirty="0">
                  <a:solidFill>
                    <a:schemeClr val="tx1">
                      <a:lumMod val="75000"/>
                      <a:lumOff val="25000"/>
                    </a:schemeClr>
                  </a:solidFill>
                </a:endParaRPr>
              </a:p>
            </p:txBody>
          </p:sp>
        </mc:Choice>
        <mc:Fallback xmlns="">
          <p:sp>
            <p:nvSpPr>
              <p:cNvPr id="31" name="テキスト ボックス 30"/>
              <p:cNvSpPr txBox="1">
                <a:spLocks noRot="1" noChangeAspect="1" noMove="1" noResize="1" noEditPoints="1" noAdjustHandles="1" noChangeArrowheads="1" noChangeShapeType="1" noTextEdit="1"/>
              </p:cNvSpPr>
              <p:nvPr/>
            </p:nvSpPr>
            <p:spPr>
              <a:xfrm>
                <a:off x="1037645" y="4641526"/>
                <a:ext cx="1711559" cy="615553"/>
              </a:xfrm>
              <a:prstGeom prst="rect">
                <a:avLst/>
              </a:prstGeom>
              <a:blipFill>
                <a:blip r:embed="rId13"/>
                <a:stretch>
                  <a:fillRect l="-4982" r="-2135" b="-188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p:cNvSpPr txBox="1"/>
              <p:nvPr/>
            </p:nvSpPr>
            <p:spPr>
              <a:xfrm>
                <a:off x="5082620" y="3009293"/>
                <a:ext cx="2125033" cy="40011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d>
                        <m:dPr>
                          <m:ctrlPr>
                            <a:rPr kumimoji="1" lang="en-US" altLang="ja-JP" sz="2000" i="1" smtClean="0">
                              <a:latin typeface="Cambria Math" panose="02040503050406030204" pitchFamily="18" charset="0"/>
                            </a:rPr>
                          </m:ctrlPr>
                        </m:dPr>
                        <m:e>
                          <m:r>
                            <a:rPr kumimoji="1" lang="en-US" altLang="ja-JP" sz="2000" b="0" i="1" smtClean="0">
                              <a:latin typeface="Cambria Math" panose="02040503050406030204" pitchFamily="18" charset="0"/>
                            </a:rPr>
                            <m:t>𝑖</m:t>
                          </m:r>
                          <m:r>
                            <a:rPr kumimoji="1" lang="en-US" altLang="ja-JP" sz="2000" b="0" i="1" smtClean="0">
                              <a:latin typeface="Cambria Math" panose="02040503050406030204" pitchFamily="18" charset="0"/>
                            </a:rPr>
                            <m:t>=1,2,…, </m:t>
                          </m:r>
                          <m:r>
                            <a:rPr kumimoji="1" lang="en-US" altLang="ja-JP" sz="2000" b="0" i="1" smtClean="0">
                              <a:latin typeface="Cambria Math" panose="02040503050406030204" pitchFamily="18" charset="0"/>
                            </a:rPr>
                            <m:t>𝑁</m:t>
                          </m:r>
                        </m:e>
                      </m:d>
                    </m:oMath>
                  </m:oMathPara>
                </a14:m>
                <a:endParaRPr kumimoji="1" lang="ja-JP" altLang="en-US" sz="2000" dirty="0"/>
              </a:p>
            </p:txBody>
          </p:sp>
        </mc:Choice>
        <mc:Fallback xmlns="">
          <p:sp>
            <p:nvSpPr>
              <p:cNvPr id="32" name="テキスト ボックス 31"/>
              <p:cNvSpPr txBox="1">
                <a:spLocks noRot="1" noChangeAspect="1" noMove="1" noResize="1" noEditPoints="1" noAdjustHandles="1" noChangeArrowheads="1" noChangeShapeType="1" noTextEdit="1"/>
              </p:cNvSpPr>
              <p:nvPr/>
            </p:nvSpPr>
            <p:spPr>
              <a:xfrm>
                <a:off x="5082620" y="3009293"/>
                <a:ext cx="2125033" cy="400110"/>
              </a:xfrm>
              <a:prstGeom prst="rect">
                <a:avLst/>
              </a:prstGeom>
              <a:blipFill>
                <a:blip r:embed="rId1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88069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Bat Algorithm (BA</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lang="en-US" altLang="ja-JP" b="1" dirty="0" smtClean="0"/>
              <a:t>B</a:t>
            </a:r>
            <a:r>
              <a:rPr kumimoji="1" lang="en-US" altLang="ja-JP" b="1" dirty="0" smtClean="0"/>
              <a:t>A description</a:t>
            </a:r>
            <a:endParaRPr kumimoji="1" lang="ja-JP" altLang="en-US" b="1" dirty="0"/>
          </a:p>
        </p:txBody>
      </p:sp>
      <p:sp>
        <p:nvSpPr>
          <p:cNvPr id="4" name="コンテンツ プレースホルダー 3"/>
          <p:cNvSpPr>
            <a:spLocks noGrp="1"/>
          </p:cNvSpPr>
          <p:nvPr>
            <p:ph idx="10"/>
          </p:nvPr>
        </p:nvSpPr>
        <p:spPr/>
        <p:txBody>
          <a:bodyPr/>
          <a:lstStyle/>
          <a:p>
            <a:r>
              <a:rPr kumimoji="1" lang="en-US" altLang="ja-JP" u="sng" dirty="0" smtClean="0"/>
              <a:t>STEP2: Generate solution candidates toward the global best solution</a:t>
            </a:r>
            <a:endParaRPr kumimoji="1" lang="ja-JP" altLang="en-US" u="sng" dirty="0"/>
          </a:p>
        </p:txBody>
      </p:sp>
      <p:pic>
        <p:nvPicPr>
          <p:cNvPr id="5" name="図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8454" y="2404831"/>
            <a:ext cx="5334000" cy="4000500"/>
          </a:xfrm>
          <a:prstGeom prst="rect">
            <a:avLst/>
          </a:prstGeom>
        </p:spPr>
      </p:pic>
      <p:sp>
        <p:nvSpPr>
          <p:cNvPr id="6" name="楕円 5"/>
          <p:cNvSpPr/>
          <p:nvPr/>
        </p:nvSpPr>
        <p:spPr>
          <a:xfrm>
            <a:off x="7989754" y="370257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703626" y="289809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66481" y="326035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034315" y="3125070"/>
            <a:ext cx="3474276" cy="324000"/>
          </a:xfrm>
          <a:prstGeom prst="rect">
            <a:avLst/>
          </a:prstGeom>
        </p:spPr>
      </p:pic>
      <p:pic>
        <p:nvPicPr>
          <p:cNvPr id="14" name="図 13"/>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034315" y="3648117"/>
            <a:ext cx="1973907" cy="324000"/>
          </a:xfrm>
          <a:prstGeom prst="rect">
            <a:avLst/>
          </a:prstGeom>
        </p:spPr>
      </p:pic>
      <p:sp>
        <p:nvSpPr>
          <p:cNvPr id="23" name="楕円 22"/>
          <p:cNvSpPr/>
          <p:nvPr/>
        </p:nvSpPr>
        <p:spPr>
          <a:xfrm>
            <a:off x="749258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768427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mc:AlternateContent xmlns:mc="http://schemas.openxmlformats.org/markup-compatibility/2006" xmlns:a14="http://schemas.microsoft.com/office/drawing/2010/main">
        <mc:Choice Requires="a14">
          <p:sp>
            <p:nvSpPr>
              <p:cNvPr id="25" name="テキスト ボックス 24"/>
              <p:cNvSpPr txBox="1"/>
              <p:nvPr/>
            </p:nvSpPr>
            <p:spPr>
              <a:xfrm>
                <a:off x="7793436" y="3813522"/>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25" name="テキスト ボックス 24"/>
              <p:cNvSpPr txBox="1">
                <a:spLocks noRot="1" noChangeAspect="1" noMove="1" noResize="1" noEditPoints="1" noAdjustHandles="1" noChangeArrowheads="1" noChangeShapeType="1" noTextEdit="1"/>
              </p:cNvSpPr>
              <p:nvPr/>
            </p:nvSpPr>
            <p:spPr>
              <a:xfrm>
                <a:off x="7793436" y="3813522"/>
                <a:ext cx="317972" cy="307777"/>
              </a:xfrm>
              <a:prstGeom prst="rect">
                <a:avLst/>
              </a:prstGeom>
              <a:blipFill>
                <a:blip r:embed="rId8"/>
                <a:stretch>
                  <a:fillRect l="-7547" r="-377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p:cNvSpPr txBox="1"/>
              <p:nvPr/>
            </p:nvSpPr>
            <p:spPr>
              <a:xfrm>
                <a:off x="9258295" y="4292376"/>
                <a:ext cx="89293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9258295" y="4292376"/>
                <a:ext cx="892937" cy="307777"/>
              </a:xfrm>
              <a:prstGeom prst="rect">
                <a:avLst/>
              </a:prstGeom>
              <a:blipFill>
                <a:blip r:embed="rId9"/>
                <a:stretch>
                  <a:fillRect l="-3425" r="-685"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p:cNvSpPr txBox="1"/>
              <p:nvPr/>
            </p:nvSpPr>
            <p:spPr>
              <a:xfrm>
                <a:off x="9314446" y="3336853"/>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27" name="テキスト ボックス 26"/>
              <p:cNvSpPr txBox="1">
                <a:spLocks noRot="1" noChangeAspect="1" noMove="1" noResize="1" noEditPoints="1" noAdjustHandles="1" noChangeArrowheads="1" noChangeShapeType="1" noTextEdit="1"/>
              </p:cNvSpPr>
              <p:nvPr/>
            </p:nvSpPr>
            <p:spPr>
              <a:xfrm>
                <a:off x="9314446" y="3336853"/>
                <a:ext cx="323935" cy="307777"/>
              </a:xfrm>
              <a:prstGeom prst="rect">
                <a:avLst/>
              </a:prstGeom>
              <a:blipFill>
                <a:blip r:embed="rId10"/>
                <a:stretch>
                  <a:fillRect l="-9434" r="-5660"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p:cNvSpPr txBox="1"/>
              <p:nvPr/>
            </p:nvSpPr>
            <p:spPr>
              <a:xfrm>
                <a:off x="9883626" y="2708607"/>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28" name="テキスト ボックス 27"/>
              <p:cNvSpPr txBox="1">
                <a:spLocks noRot="1" noChangeAspect="1" noMove="1" noResize="1" noEditPoints="1" noAdjustHandles="1" noChangeArrowheads="1" noChangeShapeType="1" noTextEdit="1"/>
              </p:cNvSpPr>
              <p:nvPr/>
            </p:nvSpPr>
            <p:spPr>
              <a:xfrm>
                <a:off x="9883626" y="2708607"/>
                <a:ext cx="323935" cy="307777"/>
              </a:xfrm>
              <a:prstGeom prst="rect">
                <a:avLst/>
              </a:prstGeom>
              <a:blipFill>
                <a:blip r:embed="rId11"/>
                <a:stretch>
                  <a:fillRect l="-7547" r="-566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p:cNvSpPr txBox="1"/>
              <p:nvPr/>
            </p:nvSpPr>
            <p:spPr>
              <a:xfrm>
                <a:off x="4003960" y="5247291"/>
                <a:ext cx="1633815" cy="369332"/>
              </a:xfrm>
              <a:prstGeom prst="rect">
                <a:avLst/>
              </a:prstGeom>
              <a:noFill/>
            </p:spPr>
            <p:txBody>
              <a:bodyPr wrap="square" rtlCol="0">
                <a:spAutoFit/>
              </a:bodyPr>
              <a:lstStyle/>
              <a:p>
                <a:r>
                  <a:rPr kumimoji="1" lang="en-US" altLang="ja-JP" i="1" dirty="0" smtClean="0">
                    <a:latin typeface="Cambria Math" panose="02040503050406030204" pitchFamily="18" charset="0"/>
                    <a:ea typeface="Cambria Math" panose="02040503050406030204" pitchFamily="18" charset="0"/>
                  </a:rPr>
                  <a:t>rand</a:t>
                </a:r>
                <a:r>
                  <a:rPr kumimoji="1" lang="en-US" altLang="ja-JP" dirty="0" smtClean="0"/>
                  <a:t> </a:t>
                </a:r>
                <a14:m>
                  <m:oMath xmlns:m="http://schemas.openxmlformats.org/officeDocument/2006/math">
                    <m:r>
                      <a:rPr kumimoji="1" lang="en-US" altLang="ja-JP" b="0" i="1" smtClean="0">
                        <a:latin typeface="Cambria Math" panose="02040503050406030204" pitchFamily="18" charset="0"/>
                      </a:rPr>
                      <m:t>∈[0, 1]</m:t>
                    </m:r>
                  </m:oMath>
                </a14:m>
                <a:endParaRPr kumimoji="1" lang="ja-JP" altLang="en-US" dirty="0"/>
              </a:p>
            </p:txBody>
          </p:sp>
        </mc:Choice>
        <mc:Fallback xmlns="">
          <p:sp>
            <p:nvSpPr>
              <p:cNvPr id="30" name="テキスト ボックス 29"/>
              <p:cNvSpPr txBox="1">
                <a:spLocks noRot="1" noChangeAspect="1" noMove="1" noResize="1" noEditPoints="1" noAdjustHandles="1" noChangeArrowheads="1" noChangeShapeType="1" noTextEdit="1"/>
              </p:cNvSpPr>
              <p:nvPr/>
            </p:nvSpPr>
            <p:spPr>
              <a:xfrm>
                <a:off x="4003960" y="5247291"/>
                <a:ext cx="1633815" cy="369332"/>
              </a:xfrm>
              <a:prstGeom prst="rect">
                <a:avLst/>
              </a:prstGeom>
              <a:blipFill>
                <a:blip r:embed="rId12"/>
                <a:stretch>
                  <a:fillRect l="-3358" t="-11667" b="-25000"/>
                </a:stretch>
              </a:blipFill>
            </p:spPr>
            <p:txBody>
              <a:bodyPr/>
              <a:lstStyle/>
              <a:p>
                <a:r>
                  <a:rPr lang="ja-JP" altLang="en-US">
                    <a:noFill/>
                  </a:rPr>
                  <a:t> </a:t>
                </a:r>
              </a:p>
            </p:txBody>
          </p:sp>
        </mc:Fallback>
      </mc:AlternateContent>
      <p:sp>
        <p:nvSpPr>
          <p:cNvPr id="31" name="楕円 30"/>
          <p:cNvSpPr/>
          <p:nvPr/>
        </p:nvSpPr>
        <p:spPr>
          <a:xfrm>
            <a:off x="8830796" y="4036859"/>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 name="テキスト ボックス 31"/>
              <p:cNvSpPr txBox="1"/>
              <p:nvPr/>
            </p:nvSpPr>
            <p:spPr>
              <a:xfrm>
                <a:off x="8417328" y="4221045"/>
                <a:ext cx="563488" cy="3254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000" b="0" i="1" smtClean="0">
                              <a:solidFill>
                                <a:schemeClr val="accent6">
                                  <a:lumMod val="75000"/>
                                </a:schemeClr>
                              </a:solidFill>
                              <a:latin typeface="Cambria Math" panose="02040503050406030204" pitchFamily="18" charset="0"/>
                            </a:rPr>
                          </m:ctrlPr>
                        </m:sSubSup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𝑖</m:t>
                          </m:r>
                        </m:sub>
                        <m:sup>
                          <m:r>
                            <a:rPr kumimoji="1" lang="en-US" altLang="ja-JP" sz="2000" b="0" i="1" smtClean="0">
                              <a:solidFill>
                                <a:schemeClr val="accent6">
                                  <a:lumMod val="75000"/>
                                </a:schemeClr>
                              </a:solidFill>
                              <a:latin typeface="Cambria Math" panose="02040503050406030204" pitchFamily="18" charset="0"/>
                            </a:rPr>
                            <m:t>𝑡</m:t>
                          </m:r>
                          <m:r>
                            <a:rPr kumimoji="1" lang="en-US" altLang="ja-JP" sz="2000" b="0" i="1" smtClean="0">
                              <a:solidFill>
                                <a:schemeClr val="accent6">
                                  <a:lumMod val="75000"/>
                                </a:schemeClr>
                              </a:solidFill>
                              <a:latin typeface="Cambria Math" panose="02040503050406030204" pitchFamily="18" charset="0"/>
                            </a:rPr>
                            <m:t>+1</m:t>
                          </m:r>
                        </m:sup>
                      </m:sSubSup>
                    </m:oMath>
                  </m:oMathPara>
                </a14:m>
                <a:endParaRPr kumimoji="1" lang="ja-JP" altLang="en-US" sz="2000" dirty="0">
                  <a:solidFill>
                    <a:schemeClr val="accent6">
                      <a:lumMod val="75000"/>
                    </a:schemeClr>
                  </a:solidFill>
                </a:endParaRPr>
              </a:p>
            </p:txBody>
          </p:sp>
        </mc:Choice>
        <mc:Fallback xmlns="">
          <p:sp>
            <p:nvSpPr>
              <p:cNvPr id="32" name="テキスト ボックス 31"/>
              <p:cNvSpPr txBox="1">
                <a:spLocks noRot="1" noChangeAspect="1" noMove="1" noResize="1" noEditPoints="1" noAdjustHandles="1" noChangeArrowheads="1" noChangeShapeType="1" noTextEdit="1"/>
              </p:cNvSpPr>
              <p:nvPr/>
            </p:nvSpPr>
            <p:spPr>
              <a:xfrm>
                <a:off x="8417328" y="4221045"/>
                <a:ext cx="563488" cy="325474"/>
              </a:xfrm>
              <a:prstGeom prst="rect">
                <a:avLst/>
              </a:prstGeom>
              <a:blipFill>
                <a:blip r:embed="rId13"/>
                <a:stretch>
                  <a:fillRect l="-5435" r="-3261" b="-18519"/>
                </a:stretch>
              </a:blipFill>
            </p:spPr>
            <p:txBody>
              <a:bodyPr/>
              <a:lstStyle/>
              <a:p>
                <a:r>
                  <a:rPr lang="ja-JP" altLang="en-US">
                    <a:noFill/>
                  </a:rPr>
                  <a:t> </a:t>
                </a:r>
              </a:p>
            </p:txBody>
          </p:sp>
        </mc:Fallback>
      </mc:AlternateContent>
      <p:cxnSp>
        <p:nvCxnSpPr>
          <p:cNvPr id="34" name="直線矢印コネクタ 33"/>
          <p:cNvCxnSpPr>
            <a:endCxn id="31" idx="1"/>
          </p:cNvCxnSpPr>
          <p:nvPr/>
        </p:nvCxnSpPr>
        <p:spPr>
          <a:xfrm>
            <a:off x="8184237" y="3808141"/>
            <a:ext cx="672919" cy="255078"/>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楕円 35"/>
          <p:cNvSpPr/>
          <p:nvPr/>
        </p:nvSpPr>
        <p:spPr>
          <a:xfrm>
            <a:off x="9056130" y="6406851"/>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9231067" y="6290117"/>
            <a:ext cx="2211881" cy="369332"/>
          </a:xfrm>
          <a:prstGeom prst="rect">
            <a:avLst/>
          </a:prstGeom>
          <a:noFill/>
        </p:spPr>
        <p:txBody>
          <a:bodyPr wrap="square" rtlCol="0">
            <a:spAutoFit/>
          </a:bodyPr>
          <a:lstStyle/>
          <a:p>
            <a:r>
              <a:rPr kumimoji="1" lang="en-US" altLang="ja-JP" dirty="0" smtClean="0"/>
              <a:t>: solution candidate</a:t>
            </a:r>
            <a:endParaRPr kumimoji="1" lang="ja-JP" altLang="en-US" dirty="0"/>
          </a:p>
        </p:txBody>
      </p:sp>
      <p:sp>
        <p:nvSpPr>
          <p:cNvPr id="38" name="テキスト ボックス 37"/>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(8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mc:AlternateContent xmlns:mc="http://schemas.openxmlformats.org/markup-compatibility/2006" xmlns:a14="http://schemas.microsoft.com/office/drawing/2010/main">
        <mc:Choice Requires="a14">
          <p:sp>
            <p:nvSpPr>
              <p:cNvPr id="21" name="テキスト ボックス 20"/>
              <p:cNvSpPr txBox="1"/>
              <p:nvPr/>
            </p:nvSpPr>
            <p:spPr>
              <a:xfrm>
                <a:off x="991923" y="5310455"/>
                <a:ext cx="2418419"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m:t>
                        </m:r>
                      </m:sub>
                    </m:sSub>
                    <m:r>
                      <a:rPr kumimoji="1" lang="en-US" altLang="ja-JP" b="0" i="1" smtClean="0">
                        <a:latin typeface="Cambria Math" panose="02040503050406030204" pitchFamily="18" charset="0"/>
                      </a:rPr>
                      <m:t> :</m:t>
                    </m:r>
                  </m:oMath>
                </a14:m>
                <a:r>
                  <a:rPr kumimoji="1" lang="ja-JP" altLang="en-US" dirty="0" smtClean="0"/>
                  <a:t> </a:t>
                </a:r>
                <a:r>
                  <a:rPr kumimoji="1" lang="en-US" altLang="ja-JP" dirty="0" smtClean="0"/>
                  <a:t>global best solution</a:t>
                </a:r>
                <a:endParaRPr kumimoji="1" lang="ja-JP" altLang="en-US" dirty="0"/>
              </a:p>
            </p:txBody>
          </p:sp>
        </mc:Choice>
        <mc:Fallback xmlns="">
          <p:sp>
            <p:nvSpPr>
              <p:cNvPr id="21" name="テキスト ボックス 20"/>
              <p:cNvSpPr txBox="1">
                <a:spLocks noRot="1" noChangeAspect="1" noMove="1" noResize="1" noEditPoints="1" noAdjustHandles="1" noChangeArrowheads="1" noChangeShapeType="1" noTextEdit="1"/>
              </p:cNvSpPr>
              <p:nvPr/>
            </p:nvSpPr>
            <p:spPr>
              <a:xfrm>
                <a:off x="991923" y="5310455"/>
                <a:ext cx="2418419" cy="276999"/>
              </a:xfrm>
              <a:prstGeom prst="rect">
                <a:avLst/>
              </a:prstGeom>
              <a:blipFill>
                <a:blip r:embed="rId14"/>
                <a:stretch>
                  <a:fillRect l="-2525" t="-26087" r="-5556" b="-52174"/>
                </a:stretch>
              </a:blipFill>
            </p:spPr>
            <p:txBody>
              <a:bodyPr/>
              <a:lstStyle/>
              <a:p>
                <a:r>
                  <a:rPr lang="ja-JP" altLang="en-US">
                    <a:noFill/>
                  </a:rPr>
                  <a:t> </a:t>
                </a:r>
              </a:p>
            </p:txBody>
          </p:sp>
        </mc:Fallback>
      </mc:AlternateContent>
      <p:sp>
        <p:nvSpPr>
          <p:cNvPr id="39" name="楕円 38"/>
          <p:cNvSpPr/>
          <p:nvPr/>
        </p:nvSpPr>
        <p:spPr>
          <a:xfrm>
            <a:off x="9118106" y="3814509"/>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p:cNvSpPr/>
          <p:nvPr/>
        </p:nvSpPr>
        <p:spPr>
          <a:xfrm>
            <a:off x="9210546" y="3022532"/>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矢印コネクタ 41"/>
          <p:cNvCxnSpPr>
            <a:endCxn id="39" idx="0"/>
          </p:cNvCxnSpPr>
          <p:nvPr/>
        </p:nvCxnSpPr>
        <p:spPr>
          <a:xfrm flipH="1">
            <a:off x="9208106" y="3449987"/>
            <a:ext cx="22961" cy="364522"/>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endCxn id="41" idx="6"/>
          </p:cNvCxnSpPr>
          <p:nvPr/>
        </p:nvCxnSpPr>
        <p:spPr>
          <a:xfrm flipH="1">
            <a:off x="9390546" y="3017023"/>
            <a:ext cx="308064" cy="95509"/>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星 5 32"/>
          <p:cNvSpPr/>
          <p:nvPr/>
        </p:nvSpPr>
        <p:spPr>
          <a:xfrm>
            <a:off x="9082444" y="4131197"/>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533679" y="2566493"/>
            <a:ext cx="4287189" cy="400110"/>
          </a:xfrm>
          <a:prstGeom prst="rect">
            <a:avLst/>
          </a:prstGeom>
          <a:noFill/>
        </p:spPr>
        <p:txBody>
          <a:bodyPr wrap="square" rtlCol="0">
            <a:spAutoFit/>
          </a:bodyPr>
          <a:lstStyle/>
          <a:p>
            <a:r>
              <a:rPr kumimoji="1" lang="en-US" altLang="ja-JP" sz="2000" dirty="0">
                <a:solidFill>
                  <a:schemeClr val="tx1">
                    <a:lumMod val="75000"/>
                    <a:lumOff val="25000"/>
                  </a:schemeClr>
                </a:solidFill>
                <a:latin typeface="Times New Roman" panose="02020603050405020304" pitchFamily="18" charset="0"/>
                <a:cs typeface="Times New Roman" panose="02020603050405020304" pitchFamily="18" charset="0"/>
              </a:rPr>
              <a:t>f</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or </a:t>
            </a:r>
            <a:r>
              <a:rPr kumimoji="1" lang="en-US" altLang="ja-JP" sz="20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 = 1</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 to </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N</a:t>
            </a:r>
            <a:endParaRPr kumimoji="1" lang="ja-JP" altLang="en-US" sz="20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3" name="テキスト ボックス 12"/>
          <p:cNvSpPr txBox="1"/>
          <p:nvPr/>
        </p:nvSpPr>
        <p:spPr>
          <a:xfrm>
            <a:off x="533679" y="4082261"/>
            <a:ext cx="1558979" cy="400110"/>
          </a:xfrm>
          <a:prstGeom prst="rect">
            <a:avLst/>
          </a:prstGeom>
          <a:noFill/>
        </p:spPr>
        <p:txBody>
          <a:bodyPr wrap="square" rtlCol="0">
            <a:spAutoFit/>
          </a:bodyPr>
          <a:lstStyle/>
          <a:p>
            <a:r>
              <a:rPr kumimoji="1" lang="en-US" altLang="ja-JP" sz="2000" dirty="0" err="1" smtClean="0">
                <a:solidFill>
                  <a:schemeClr val="tx1">
                    <a:lumMod val="75000"/>
                    <a:lumOff val="25000"/>
                  </a:schemeClr>
                </a:solidFill>
                <a:latin typeface="Times New Roman" panose="02020603050405020304" pitchFamily="18" charset="0"/>
                <a:cs typeface="Times New Roman" panose="02020603050405020304" pitchFamily="18" charset="0"/>
              </a:rPr>
              <a:t>Endfor</a:t>
            </a:r>
            <a:endParaRPr kumimoji="1" lang="ja-JP"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214637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362.9547"/>
  <p:tag name="ORIGINALWIDTH" val="1109.861"/>
  <p:tag name="LATEXADDIN" val="\documentclass{article}&#10;\usepackage{amsmath}&#10;\pagestyle{empty}&#10;\begin{document}&#10;\[&#10;\rho(x)=\frac{1}{k}\sum_{i=1}^k|x-\mu_i|&#10;\]&#10;&#10;\end{document}"/>
  <p:tag name="IGUANATEXSIZE" val="20"/>
  <p:tag name="IGUANATEXCURSOR" val="115"/>
  <p:tag name="TRANSPARENCY" val="True"/>
  <p:tag name="FILENAME" val=""/>
  <p:tag name="LATEXENGINEID" val="0"/>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09.4863"/>
  <p:tag name="ORIGINALWIDTH" val="632.9208"/>
  <p:tag name="LATEXADDIN" val="\documentclass{article}&#10;\usepackage{amsmath}&#10;\pagestyle{empty}&#10;\begin{document}&#10;\[&#10;\alpha=\gamma=0.9&#10;\]&#10;\end{document}"/>
  <p:tag name="IGUANATEXSIZE" val="12"/>
  <p:tag name="IGUANATEXCURSOR" val="100"/>
  <p:tag name="TRANSPARENCY" val="True"/>
  <p:tag name="FILENAME" val=""/>
  <p:tag name="LATEXENGINEID" val="0"/>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1267.342"/>
  <p:tag name="LATEXADDIN" val="\documentclass{article}&#10;\usepackage{amsmath}&#10;\pagestyle{empty}&#10;\begin{document}&#10;&#10;\[&#10;r_i^{t+1}=r_i^t[1-exp(- \gamma t)]&#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632.171"/>
  <p:tag name="LATEXADDIN" val="\documentclass{article}&#10;\usepackage{amsmath}&#10;\pagestyle{empty}&#10;\begin{document}&#10;&#10;&#10;\[&#10;A_i^{t+1}=\alpha A_i^t&#10;\]&#10;&#10;&#10;\end{document}"/>
  <p:tag name="IGUANATEXSIZE" val="20"/>
  <p:tag name="IGUANATEXCURSOR" val="110"/>
  <p:tag name="TRANSPARENCY" val="True"/>
  <p:tag name="FILENAME" val=""/>
  <p:tag name="LATEXENGINEID" val="0"/>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09.4863"/>
  <p:tag name="ORIGINALWIDTH" val="632.9208"/>
  <p:tag name="LATEXADDIN" val="\documentclass{article}&#10;\usepackage{amsmath}&#10;\pagestyle{empty}&#10;\begin{document}&#10;\[&#10;\alpha=\gamma=0.9&#10;\]&#10;\end{document}"/>
  <p:tag name="IGUANATEXSIZE" val="12"/>
  <p:tag name="IGUANATEXCURSOR" val="100"/>
  <p:tag name="TRANSPARENCY" val="True"/>
  <p:tag name="FILENAME" val=""/>
  <p:tag name="LATEXENGINEID" val="0"/>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380.9524"/>
  <p:tag name="ORIGINALWIDTH" val="1165.354"/>
  <p:tag name="LATEXADDIN" val="\documentclass{article}&#10;\usepackage{amsmath}&#10;\pagestyle{empty}&#10;\begin{document}&#10;\[&#10;d_i^{t}=\frac{1}{N}\sum_{j=1}^{N}\frac{(x_{j}^t-x_i^{t})}{|x_{j}^t-x_i^t|^2}&#10;\]&#10;&#10;\end{document}"/>
  <p:tag name="IGUANATEXSIZE" val="20"/>
  <p:tag name="IGUANATEXCURSOR" val="157"/>
  <p:tag name="TRANSPARENCY" val="True"/>
  <p:tag name="FILENAME" val=""/>
  <p:tag name="LATEXENGINEID" val="0"/>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362.9547"/>
  <p:tag name="ORIGINALWIDTH" val="1109.861"/>
  <p:tag name="LATEXADDIN" val="\documentclass{article}&#10;\usepackage{amsmath}&#10;\pagestyle{empty}&#10;\begin{document}&#10;\[&#10;\rho(x)=\frac{1}{k}\sum_{i=1}^k|x-\mu_i|&#10;\]&#10;&#10;\end{document}"/>
  <p:tag name="IGUANATEXSIZE" val="20"/>
  <p:tag name="IGUANATEXCURSOR" val="115"/>
  <p:tag name="TRANSPARENCY" val="True"/>
  <p:tag name="FILENAME" val=""/>
  <p:tag name="LATEXENGINEID" val="0"/>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1184.102"/>
  <p:tag name="LATEXADDIN" val="\documentclass{article}&#10;\usepackage{amsmath}&#10;\pagestyle{empty}&#10;\begin{document}&#10;\[&#10;v_i^{t+1}=v_i^t+d_i^t \times rand&#10;\]&#10;&#10;\end{document}"/>
  <p:tag name="IGUANATEXSIZE" val="20"/>
  <p:tag name="IGUANATEXCURSOR" val="112"/>
  <p:tag name="TRANSPARENCY" val="True"/>
  <p:tag name="FILENAME" val=""/>
  <p:tag name="LATEXENGINEID" val="0"/>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890.8887"/>
  <p:tag name="LATEXADDIN" val="\documentclass{article}&#10;\usepackage{amsmath}&#10;\pagestyle{empty}&#10;\begin{document}&#10;\[&#10;x_i^{t+1}=x_i^t+v_i^{t+1}&#10;\]&#10;&#10;\end{document}"/>
  <p:tag name="IGUANATEXSIZE" val="20"/>
  <p:tag name="IGUANATEXCURSOR" val="107"/>
  <p:tag name="TRANSPARENCY" val="True"/>
  <p:tag name="FILENAME" val=""/>
  <p:tag name="LATEXENGINEID" val="0"/>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37.9828"/>
  <p:tag name="ORIGINALWIDTH" val="849.6438"/>
  <p:tag name="LATEXADDIN" val="\documentclass{article}&#10;\usepackage{amsmath}&#10;\pagestyle{empty}&#10;\begin{document}&#10;\[&#10;x_{loc_i}=x_{i}^t+\epsilon A^t&#10;\]&#10;\end{document}"/>
  <p:tag name="IGUANATEXSIZE" val="20"/>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1267.342"/>
  <p:tag name="LATEXADDIN" val="\documentclass{article}&#10;\usepackage{amsmath}&#10;\pagestyle{empty}&#10;\begin{document}&#10;&#10;\[&#10;r_i^{t+1}=r_i^t[1-exp(- \gamma t)]&#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545.557"/>
  <p:tag name="LATEXADDIN" val="\documentclass{article}&#10;\usepackage{amsmath}&#10;\pagestyle{empty}&#10;\begin{document}&#10;\[&#10;x_i=x_{lb}+(x_{ub}-x_{lb})*rand&#10;\]&#10;&#10;\end{document}"/>
  <p:tag name="IGUANATEXSIZE" val="20"/>
  <p:tag name="IGUANATEXCURSOR" val="86"/>
  <p:tag name="TRANSPARENCY" val="True"/>
  <p:tag name="FILENAME" val=""/>
  <p:tag name="LATEXENGINEID" val="0"/>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632.171"/>
  <p:tag name="LATEXADDIN" val="\documentclass{article}&#10;\usepackage{amsmath}&#10;\pagestyle{empty}&#10;\begin{document}&#10;&#10;&#10;\[&#10;A_i^{t+1}=\alpha A_i^t&#10;\]&#10;&#10;&#10;\end{document}"/>
  <p:tag name="IGUANATEXSIZE" val="20"/>
  <p:tag name="IGUANATEXCURSOR" val="110"/>
  <p:tag name="TRANSPARENCY" val="True"/>
  <p:tag name="FILENAME" val=""/>
  <p:tag name="LATEXENGINEID" val="0"/>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362.9547"/>
  <p:tag name="ORIGINALWIDTH" val="1998.5"/>
  <p:tag name="LATEXADDIN" val="\documentclass{article}&#10;\usepackage{amsmath}&#10;\pagestyle{empty}&#10;\begin{document}&#10;\[&#10;F_1(x_i)=\sum_{i=1}^D \frac{x_i^2}{4000} - \prod_{i=1}^D \cos(\frac{x_i}{\sqrt{i}})+1.&#10;\]&#10;&#10;\end{document}"/>
  <p:tag name="IGUANATEXSIZE" val="20"/>
  <p:tag name="IGUANATEXCURSOR" val="173"/>
  <p:tag name="TRANSPARENCY" val="True"/>
  <p:tag name="FILENAME" val=""/>
  <p:tag name="LATEXENGINEID" val="0"/>
  <p:tag name="TEMPFOLDER" val="c:\temp\"/>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362.9547"/>
  <p:tag name="ORIGINALWIDTH" val="2101.237"/>
  <p:tag name="LATEXADDIN" val="\documentclass{article}&#10;\usepackage{amsmath}&#10;\pagestyle{empty}&#10;\begin{document}&#10;\[&#10;F_2(x_i)=10D+\sum_{i=1}^D [x_i^2-10\cos(2\pi x_i)].&#10;\]&#10;&#10;\end{document}"/>
  <p:tag name="IGUANATEXSIZE" val="20"/>
  <p:tag name="IGUANATEXCURSOR" val="131"/>
  <p:tag name="TRANSPARENCY" val="True"/>
  <p:tag name="FILENAME" val=""/>
  <p:tag name="LATEXENGINEID" val="0"/>
  <p:tag name="TEMPFOLDER" val="c:\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373.4533"/>
  <p:tag name="ORIGINALWIDTH" val="1681.29"/>
  <p:tag name="LATEXADDIN" val="\documentclass{article}&#10;\usepackage{amsmath}&#10;\pagestyle{empty}&#10;\begin{document}&#10;&#10;\[&#10;count= &#10;\begin{cases} &#10;  1 &amp; ({\rm if \ dist_{max} &lt; a_{th}})\\&#10;0 &amp; ({\rm otherwise})&#10;\end{cases}&#10;\]&#10;&#10;\end{document}"/>
  <p:tag name="IGUANATEXSIZE" val="20"/>
  <p:tag name="IGUANATEXCURSOR" val="133"/>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545.557"/>
  <p:tag name="LATEXADDIN" val="\documentclass{article}&#10;\usepackage{amsmath}&#10;\pagestyle{empty}&#10;\begin{document}&#10;\[&#10;x_i=x_{lb}+(x_{ub}-x_{lb})*rand&#10;\]&#10;&#10;\end{document}"/>
  <p:tag name="IGUANATEXSIZE" val="20"/>
  <p:tag name="IGUANATEXCURSOR" val="86"/>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1568.054"/>
  <p:tag name="LATEXADDIN" val="\documentclass{article}&#10;\usepackage{amsmath}&#10;\pagestyle{empty}&#10;\begin{document}&#10;\[&#10;v_i^{t+1}=v_i^t+(x_*-x_i^t)\times rand&#10;\]&#10;&#10;\end{document}"/>
  <p:tag name="IGUANATEXSIZE" val="20"/>
  <p:tag name="IGUANATEXCURSOR" val="117"/>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890.8887"/>
  <p:tag name="LATEXADDIN" val="\documentclass{article}&#10;\usepackage{amsmath}&#10;\pagestyle{empty}&#10;\begin{document}&#10;\[&#10;x_i^{t+1}=x_i^t+v_i^{t+1}&#10;\]&#10;&#10;\end{document}"/>
  <p:tag name="IGUANATEXSIZE" val="20"/>
  <p:tag name="IGUANATEXCURSOR" val="107"/>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37.9828"/>
  <p:tag name="ORIGINALWIDTH" val="863.1422"/>
  <p:tag name="LATEXADDIN" val="\documentclass{article}&#10;\usepackage{amsmath}&#10;\pagestyle{empty}&#10;\begin{document}&#10;\[&#10;x_{loc_i}=x_{*}+\epsilon A^t&#10;\]&#10;\end{document}"/>
  <p:tag name="IGUANATEXSIZE" val="20"/>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746.532"/>
  <p:tag name="LATEXADDIN" val="\documentclass{article}&#10;\usepackage{amsmath}&#10;\pagestyle{empty}&#10;\begin{document}&#10;\[&#10;x_{rnd_i}=x_{lb}+(x_{ub}-x_{lb}) \times rand&#10;\]&#10;&#10;\end{document}"/>
  <p:tag name="IGUANATEXSIZE" val="20"/>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1267.342"/>
  <p:tag name="LATEXADDIN" val="\documentclass{article}&#10;\usepackage{amsmath}&#10;\pagestyle{empty}&#10;\begin{document}&#10;&#10;\[&#10;r_i^{t+1}=r_i^t[1-exp(- \gamma t)]&#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632.171"/>
  <p:tag name="LATEXADDIN" val="\documentclass{article}&#10;\usepackage{amsmath}&#10;\pagestyle{empty}&#10;\begin{document}&#10;&#10;&#10;\[&#10;A_i^{t+1}=\alpha A_i^t&#10;\]&#10;&#10;&#10;\end{document}"/>
  <p:tag name="IGUANATEXSIZE" val="20"/>
  <p:tag name="IGUANATEXCURSOR" val="110"/>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Blue-pleated-shape-on-the-white-background-PowerPoint-Templates-Widescree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4">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Blue-pleated-shape-on-the-white-background-PowerPoint-Templates-Widescreen</Template>
  <TotalTime>13305</TotalTime>
  <Words>3121</Words>
  <Application>Microsoft Office PowerPoint</Application>
  <PresentationFormat>ワイド画面</PresentationFormat>
  <Paragraphs>501</Paragraphs>
  <Slides>27</Slides>
  <Notes>25</Notes>
  <HiddenSlides>4</HiddenSlides>
  <MMClips>0</MMClips>
  <ScaleCrop>false</ScaleCrop>
  <HeadingPairs>
    <vt:vector size="6" baseType="variant">
      <vt:variant>
        <vt:lpstr>使用されているフォント</vt:lpstr>
      </vt:variant>
      <vt:variant>
        <vt:i4>9</vt:i4>
      </vt:variant>
      <vt:variant>
        <vt:lpstr>テーマ</vt:lpstr>
      </vt:variant>
      <vt:variant>
        <vt:i4>2</vt:i4>
      </vt:variant>
      <vt:variant>
        <vt:lpstr>スライド タイトル</vt:lpstr>
      </vt:variant>
      <vt:variant>
        <vt:i4>27</vt:i4>
      </vt:variant>
    </vt:vector>
  </HeadingPairs>
  <TitlesOfParts>
    <vt:vector size="38" baseType="lpstr">
      <vt:lpstr>Meiryo UI</vt:lpstr>
      <vt:lpstr>ＭＳ Ｐゴシック</vt:lpstr>
      <vt:lpstr>游ゴシック</vt:lpstr>
      <vt:lpstr>Arial</vt:lpstr>
      <vt:lpstr>Calibri</vt:lpstr>
      <vt:lpstr>Cambria Math</vt:lpstr>
      <vt:lpstr>Segoe UI</vt:lpstr>
      <vt:lpstr>Times New Roman</vt:lpstr>
      <vt:lpstr>Wingdings</vt:lpstr>
      <vt:lpstr>Blue-pleated-shape-on-the-white-background-PowerPoint-Templates-Widescreen</vt:lpstr>
      <vt:lpstr>Custom Design</vt:lpstr>
      <vt:lpstr>Novelty Search-based Bat Algorithm:  Adjusting Distance among Solutions  for Multimodal Optimization</vt:lpstr>
      <vt:lpstr>Introduction</vt:lpstr>
      <vt:lpstr>Motivation</vt:lpstr>
      <vt:lpstr>Bat Algorithm (BA)</vt:lpstr>
      <vt:lpstr>Novelty search (NS)</vt:lpstr>
      <vt:lpstr>Bat Algorithm (BA)</vt:lpstr>
      <vt:lpstr>Bat Algorithm (BA)</vt:lpstr>
      <vt:lpstr>Bat Algorithm (BA) </vt:lpstr>
      <vt:lpstr>Bat Algorithm (BA)</vt:lpstr>
      <vt:lpstr>Bat Algorithm (BA)</vt:lpstr>
      <vt:lpstr>Bat Algorithm (BA)</vt:lpstr>
      <vt:lpstr>Bat Algorithm (BA)</vt:lpstr>
      <vt:lpstr>Bat Algorithm (BA)</vt:lpstr>
      <vt:lpstr>Novelty Search-based Bat Algorithm (NSBA)</vt:lpstr>
      <vt:lpstr>Novelty Search-based Bat Algorithm (NSBA)</vt:lpstr>
      <vt:lpstr>Novelty Search-based Bat Algorithm (NSBA)</vt:lpstr>
      <vt:lpstr>Novelty Search-based Bat Algorithm (NSBA)</vt:lpstr>
      <vt:lpstr>Test-bed problems</vt:lpstr>
      <vt:lpstr>Experiment</vt:lpstr>
      <vt:lpstr>Results </vt:lpstr>
      <vt:lpstr>Result: Case1</vt:lpstr>
      <vt:lpstr>Result: Case2</vt:lpstr>
      <vt:lpstr>Conclusion</vt:lpstr>
      <vt:lpstr>PowerPoint プレゼンテーション</vt:lpstr>
      <vt:lpstr>Results</vt:lpstr>
      <vt:lpstr>Results</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Iwase Takuya</dc:creator>
  <cp:lastModifiedBy>takadamalab</cp:lastModifiedBy>
  <cp:revision>225</cp:revision>
  <cp:lastPrinted>2018-12-19T04:43:39Z</cp:lastPrinted>
  <dcterms:created xsi:type="dcterms:W3CDTF">2018-12-10T14:18:27Z</dcterms:created>
  <dcterms:modified xsi:type="dcterms:W3CDTF">2018-12-20T05:47:38Z</dcterms:modified>
</cp:coreProperties>
</file>