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22"/>
  </p:notesMasterIdLst>
  <p:sldIdLst>
    <p:sldId id="258" r:id="rId3"/>
    <p:sldId id="262" r:id="rId4"/>
    <p:sldId id="260" r:id="rId5"/>
    <p:sldId id="264" r:id="rId6"/>
    <p:sldId id="268" r:id="rId7"/>
    <p:sldId id="277" r:id="rId8"/>
    <p:sldId id="278" r:id="rId9"/>
    <p:sldId id="279" r:id="rId10"/>
    <p:sldId id="280" r:id="rId11"/>
    <p:sldId id="265" r:id="rId12"/>
    <p:sldId id="261" r:id="rId13"/>
    <p:sldId id="266" r:id="rId14"/>
    <p:sldId id="267" r:id="rId15"/>
    <p:sldId id="270" r:id="rId16"/>
    <p:sldId id="273" r:id="rId17"/>
    <p:sldId id="271" r:id="rId18"/>
    <p:sldId id="272" r:id="rId19"/>
    <p:sldId id="281" r:id="rId20"/>
    <p:sldId id="274"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93F4"/>
    <a:srgbClr val="A7D971"/>
    <a:srgbClr val="F7903B"/>
    <a:srgbClr val="FFFFFF"/>
    <a:srgbClr val="FF3B3B"/>
    <a:srgbClr val="FF7575"/>
    <a:srgbClr val="7078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3" autoAdjust="0"/>
    <p:restoredTop sz="89112" autoAdjust="0"/>
  </p:normalViewPr>
  <p:slideViewPr>
    <p:cSldViewPr snapToGrid="0">
      <p:cViewPr varScale="1">
        <p:scale>
          <a:sx n="64" d="100"/>
          <a:sy n="64"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14EE8-8641-48E8-8052-047168C38A55}" type="datetimeFigureOut">
              <a:rPr kumimoji="1" lang="ja-JP" altLang="en-US" smtClean="0"/>
              <a:t>2018/12/11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CCEE0-65C5-4CEB-8BC0-8CA414A8178B}" type="slidenum">
              <a:rPr kumimoji="1" lang="ja-JP" altLang="en-US" smtClean="0"/>
              <a:t>‹#›</a:t>
            </a:fld>
            <a:endParaRPr kumimoji="1" lang="ja-JP" altLang="en-US"/>
          </a:p>
        </p:txBody>
      </p:sp>
    </p:spTree>
    <p:extLst>
      <p:ext uri="{BB962C8B-B14F-4D97-AF65-F5344CB8AC3E}">
        <p14:creationId xmlns:p14="http://schemas.microsoft.com/office/powerpoint/2010/main" val="817383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My name is …. I am 2</a:t>
            </a:r>
            <a:r>
              <a:rPr kumimoji="1" lang="en-US" altLang="ja-JP" baseline="30000" dirty="0" smtClean="0"/>
              <a:t>nd</a:t>
            </a:r>
            <a:r>
              <a:rPr kumimoji="1" lang="en-US" altLang="ja-JP" dirty="0" smtClean="0"/>
              <a:t> year student in master degree at the university of electro-communications. Today,</a:t>
            </a:r>
            <a:r>
              <a:rPr kumimoji="1" lang="en-US" altLang="ja-JP" baseline="0" dirty="0" smtClean="0"/>
              <a:t> I would like to tell you about my research. The title is….</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a:t>
            </a:fld>
            <a:endParaRPr kumimoji="1" lang="ja-JP" altLang="en-US"/>
          </a:p>
        </p:txBody>
      </p:sp>
    </p:spTree>
    <p:extLst>
      <p:ext uri="{BB962C8B-B14F-4D97-AF65-F5344CB8AC3E}">
        <p14:creationId xmlns:p14="http://schemas.microsoft.com/office/powerpoint/2010/main" val="3188307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10</a:t>
            </a:fld>
            <a:endParaRPr kumimoji="1" lang="ja-JP" altLang="en-US"/>
          </a:p>
        </p:txBody>
      </p:sp>
    </p:spTree>
    <p:extLst>
      <p:ext uri="{BB962C8B-B14F-4D97-AF65-F5344CB8AC3E}">
        <p14:creationId xmlns:p14="http://schemas.microsoft.com/office/powerpoint/2010/main" val="2737420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11</a:t>
            </a:fld>
            <a:endParaRPr kumimoji="1" lang="ja-JP" altLang="en-US"/>
          </a:p>
        </p:txBody>
      </p:sp>
    </p:spTree>
    <p:extLst>
      <p:ext uri="{BB962C8B-B14F-4D97-AF65-F5344CB8AC3E}">
        <p14:creationId xmlns:p14="http://schemas.microsoft.com/office/powerpoint/2010/main" val="3789291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12</a:t>
            </a:fld>
            <a:endParaRPr kumimoji="1" lang="ja-JP" altLang="en-US"/>
          </a:p>
        </p:txBody>
      </p:sp>
    </p:spTree>
    <p:extLst>
      <p:ext uri="{BB962C8B-B14F-4D97-AF65-F5344CB8AC3E}">
        <p14:creationId xmlns:p14="http://schemas.microsoft.com/office/powerpoint/2010/main" val="188544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16</a:t>
            </a:fld>
            <a:endParaRPr kumimoji="1" lang="ja-JP" altLang="en-US"/>
          </a:p>
        </p:txBody>
      </p:sp>
    </p:spTree>
    <p:extLst>
      <p:ext uri="{BB962C8B-B14F-4D97-AF65-F5344CB8AC3E}">
        <p14:creationId xmlns:p14="http://schemas.microsoft.com/office/powerpoint/2010/main" val="702336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17</a:t>
            </a:fld>
            <a:endParaRPr kumimoji="1" lang="ja-JP" altLang="en-US"/>
          </a:p>
        </p:txBody>
      </p:sp>
    </p:spTree>
    <p:extLst>
      <p:ext uri="{BB962C8B-B14F-4D97-AF65-F5344CB8AC3E}">
        <p14:creationId xmlns:p14="http://schemas.microsoft.com/office/powerpoint/2010/main" val="400325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Evolutionary</a:t>
            </a:r>
            <a:r>
              <a:rPr kumimoji="1" lang="en-US" altLang="ja-JP" baseline="0" dirty="0" smtClean="0"/>
              <a:t> algorithms (EAs) gradually became used for real-world problems, (i.e., …).</a:t>
            </a:r>
          </a:p>
          <a:p>
            <a:r>
              <a:rPr kumimoji="1" lang="en-US" altLang="ja-JP" baseline="0" dirty="0" smtClean="0"/>
              <a:t>In this case (from left figure), we have to find some landing sites which are located in flat area and here, we can  easily communicate for sending moon data to the earth (shown in the right figure). Finding one best landing site is important, but the best landing site is not always the best because it might be changed.</a:t>
            </a:r>
            <a:endParaRPr kumimoji="1" lang="en-US" altLang="ja-JP" baseline="0" dirty="0" smtClean="0"/>
          </a:p>
          <a:p>
            <a:r>
              <a:rPr kumimoji="1" lang="en-US" altLang="ja-JP" baseline="0" dirty="0" smtClean="0"/>
              <a:t>So, w</a:t>
            </a:r>
            <a:r>
              <a:rPr kumimoji="1" lang="en-US" altLang="ja-JP" dirty="0" smtClean="0"/>
              <a:t>e would</a:t>
            </a:r>
            <a:r>
              <a:rPr kumimoji="1" lang="en-US" altLang="ja-JP" baseline="0" dirty="0" smtClean="0"/>
              <a:t> like</a:t>
            </a:r>
            <a:r>
              <a:rPr kumimoji="1" lang="en-US" altLang="ja-JP" dirty="0" smtClean="0"/>
              <a:t> to know</a:t>
            </a:r>
            <a:r>
              <a:rPr kumimoji="1" lang="en-US" altLang="ja-JP" baseline="0" dirty="0" smtClean="0"/>
              <a:t> some </a:t>
            </a:r>
            <a:r>
              <a:rPr kumimoji="1" lang="en-US" altLang="ja-JP" baseline="0" dirty="0" smtClean="0"/>
              <a:t>landing sites as optima</a:t>
            </a:r>
            <a:r>
              <a:rPr kumimoji="1" lang="en-US" altLang="ja-JP" baseline="0" dirty="0" smtClean="0"/>
              <a:t> </a:t>
            </a:r>
            <a:r>
              <a:rPr kumimoji="1" lang="en-US" altLang="ja-JP" dirty="0" smtClean="0"/>
              <a:t>as</a:t>
            </a:r>
            <a:r>
              <a:rPr kumimoji="1" lang="en-US" altLang="ja-JP" baseline="0" dirty="0" smtClean="0"/>
              <a:t> possible as we can</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a:t>
            </a:fld>
            <a:endParaRPr kumimoji="1" lang="ja-JP" altLang="en-US"/>
          </a:p>
        </p:txBody>
      </p:sp>
    </p:spTree>
    <p:extLst>
      <p:ext uri="{BB962C8B-B14F-4D97-AF65-F5344CB8AC3E}">
        <p14:creationId xmlns:p14="http://schemas.microsoft.com/office/powerpoint/2010/main" val="3730312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For searching multiple optima problems,</a:t>
            </a:r>
            <a:r>
              <a:rPr kumimoji="1" lang="en-US" altLang="ja-JP" baseline="0" dirty="0" smtClean="0"/>
              <a:t> EAs are used as measure methods.  But, EAs are designed….</a:t>
            </a:r>
          </a:p>
          <a:p>
            <a:r>
              <a:rPr kumimoji="1" lang="en-US" altLang="ja-JP" baseline="0" dirty="0" smtClean="0"/>
              <a:t>One of the algorithms, bat algorithm is superior for switching several search steps here. The BA mechanism consists of 3 search steps. </a:t>
            </a:r>
          </a:p>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3</a:t>
            </a:fld>
            <a:endParaRPr kumimoji="1" lang="ja-JP" altLang="en-US"/>
          </a:p>
        </p:txBody>
      </p:sp>
    </p:spTree>
    <p:extLst>
      <p:ext uri="{BB962C8B-B14F-4D97-AF65-F5344CB8AC3E}">
        <p14:creationId xmlns:p14="http://schemas.microsoft.com/office/powerpoint/2010/main" val="335422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However, BA also</a:t>
            </a:r>
            <a:r>
              <a:rPr kumimoji="1" lang="en-US" altLang="ja-JP" baseline="0" dirty="0" smtClean="0"/>
              <a:t> tends to straightforward converge to a single global optimum, s</a:t>
            </a:r>
            <a:r>
              <a:rPr kumimoji="1" lang="en-US" altLang="ja-JP" dirty="0" smtClean="0"/>
              <a:t>o we focused on the</a:t>
            </a:r>
            <a:r>
              <a:rPr kumimoji="1" lang="en-US" altLang="ja-JP" baseline="0" dirty="0" smtClean="0"/>
              <a:t> BA extending with a mechanism which enables solutions to spread away toward sparse area.</a:t>
            </a:r>
          </a:p>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4</a:t>
            </a:fld>
            <a:endParaRPr kumimoji="1" lang="ja-JP" altLang="en-US"/>
          </a:p>
        </p:txBody>
      </p:sp>
    </p:spTree>
    <p:extLst>
      <p:ext uri="{BB962C8B-B14F-4D97-AF65-F5344CB8AC3E}">
        <p14:creationId xmlns:p14="http://schemas.microsoft.com/office/powerpoint/2010/main" val="1259146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5</a:t>
            </a:fld>
            <a:endParaRPr kumimoji="1" lang="ja-JP" altLang="en-US"/>
          </a:p>
        </p:txBody>
      </p:sp>
    </p:spTree>
    <p:extLst>
      <p:ext uri="{BB962C8B-B14F-4D97-AF65-F5344CB8AC3E}">
        <p14:creationId xmlns:p14="http://schemas.microsoft.com/office/powerpoint/2010/main" val="3914206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is the novelty search. When</a:t>
            </a:r>
            <a:r>
              <a:rPr kumimoji="1" lang="en-US" altLang="ja-JP" baseline="0" dirty="0" smtClean="0"/>
              <a:t> some solutions are crowded in the dense area, the sparseness function rho can keep solution x away from the nearest neighbor solutions mu. But this function calculates norm vector, so we represented it to vector equation as below.</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6</a:t>
            </a:fld>
            <a:endParaRPr kumimoji="1" lang="ja-JP" altLang="en-US"/>
          </a:p>
        </p:txBody>
      </p:sp>
    </p:spTree>
    <p:extLst>
      <p:ext uri="{BB962C8B-B14F-4D97-AF65-F5344CB8AC3E}">
        <p14:creationId xmlns:p14="http://schemas.microsoft.com/office/powerpoint/2010/main" val="2366750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7</a:t>
            </a:fld>
            <a:endParaRPr kumimoji="1" lang="ja-JP" altLang="en-US"/>
          </a:p>
        </p:txBody>
      </p:sp>
    </p:spTree>
    <p:extLst>
      <p:ext uri="{BB962C8B-B14F-4D97-AF65-F5344CB8AC3E}">
        <p14:creationId xmlns:p14="http://schemas.microsoft.com/office/powerpoint/2010/main" val="1788599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8</a:t>
            </a:fld>
            <a:endParaRPr kumimoji="1" lang="ja-JP" altLang="en-US"/>
          </a:p>
        </p:txBody>
      </p:sp>
    </p:spTree>
    <p:extLst>
      <p:ext uri="{BB962C8B-B14F-4D97-AF65-F5344CB8AC3E}">
        <p14:creationId xmlns:p14="http://schemas.microsoft.com/office/powerpoint/2010/main" val="16475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9</a:t>
            </a:fld>
            <a:endParaRPr kumimoji="1" lang="ja-JP" altLang="en-US"/>
          </a:p>
        </p:txBody>
      </p:sp>
    </p:spTree>
    <p:extLst>
      <p:ext uri="{BB962C8B-B14F-4D97-AF65-F5344CB8AC3E}">
        <p14:creationId xmlns:p14="http://schemas.microsoft.com/office/powerpoint/2010/main" val="3520559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48911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29925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5886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9767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365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baseline="0">
                <a:solidFill>
                  <a:schemeClr val="bg1"/>
                </a:solidFill>
                <a:latin typeface="Segoe UI" panose="020B0502040204020203"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137637" y="1263730"/>
            <a:ext cx="11329259" cy="614197"/>
          </a:xfrm>
          <a:prstGeom prst="rect">
            <a:avLst/>
          </a:prstGeom>
        </p:spPr>
        <p:txBody>
          <a:bodyPr anchor="ctr"/>
          <a:lstStyle>
            <a:lvl1pPr marL="0" indent="0">
              <a:buNone/>
              <a:defRPr sz="28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137637" y="1962369"/>
            <a:ext cx="11732795" cy="4442962"/>
          </a:xfrm>
          <a:prstGeom prst="rect">
            <a:avLst/>
          </a:prstGeom>
        </p:spPr>
        <p:txBody>
          <a:bodyPr lIns="396000" anchor="t"/>
          <a:lstStyle>
            <a:lvl1pPr marL="0" indent="0">
              <a:buNone/>
              <a:defRPr sz="24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23577329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2859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98376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696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2418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2657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36715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921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23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33408885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slideLayout" Target="../slideLayouts/slideLayout2.xml"/><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notesSlide" Target="../notesSlides/notesSlide10.xml"/><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0.png"/><Relationship Id="rId18" Type="http://schemas.openxmlformats.org/officeDocument/2006/relationships/image" Target="../media/image20.png"/><Relationship Id="rId3" Type="http://schemas.openxmlformats.org/officeDocument/2006/relationships/tags" Target="../tags/tag4.xml"/><Relationship Id="rId7" Type="http://schemas.openxmlformats.org/officeDocument/2006/relationships/image" Target="../media/image8.png"/><Relationship Id="rId12" Type="http://schemas.openxmlformats.org/officeDocument/2006/relationships/image" Target="../media/image18.png"/><Relationship Id="rId17" Type="http://schemas.openxmlformats.org/officeDocument/2006/relationships/image" Target="../media/image19.png"/><Relationship Id="rId2" Type="http://schemas.openxmlformats.org/officeDocument/2006/relationships/tags" Target="../tags/tag3.xml"/><Relationship Id="rId16" Type="http://schemas.openxmlformats.org/officeDocument/2006/relationships/image" Target="../media/image13.png"/><Relationship Id="rId1" Type="http://schemas.openxmlformats.org/officeDocument/2006/relationships/tags" Target="../tags/tag2.xml"/><Relationship Id="rId6" Type="http://schemas.openxmlformats.org/officeDocument/2006/relationships/notesSlide" Target="../notesSlides/notesSlide6.xml"/><Relationship Id="rId11" Type="http://schemas.openxmlformats.org/officeDocument/2006/relationships/image" Target="../media/image17.png"/><Relationship Id="rId5" Type="http://schemas.openxmlformats.org/officeDocument/2006/relationships/slideLayout" Target="../slideLayouts/slideLayout2.xml"/><Relationship Id="rId1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tags" Target="../tags/tag5.xml"/><Relationship Id="rId9" Type="http://schemas.openxmlformats.org/officeDocument/2006/relationships/image" Target="../media/image15.png"/><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7.xml"/><Relationship Id="rId7" Type="http://schemas.openxmlformats.org/officeDocument/2006/relationships/image" Target="../media/image10.pn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2.pn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21.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25.png"/><Relationship Id="rId10" Type="http://schemas.openxmlformats.org/officeDocument/2006/relationships/image" Target="../media/image26.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28.png"/><Relationship Id="rId12" Type="http://schemas.openxmlformats.org/officeDocument/2006/relationships/image" Target="../media/image30.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7.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notesSlide" Target="../notesSlides/notesSlide9.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951" y="68948"/>
            <a:ext cx="2973049" cy="1189220"/>
          </a:xfrm>
          <a:prstGeom prst="rect">
            <a:avLst/>
          </a:prstGeom>
        </p:spPr>
      </p:pic>
      <p:sp>
        <p:nvSpPr>
          <p:cNvPr id="2" name="タイトル 1"/>
          <p:cNvSpPr>
            <a:spLocks noGrp="1"/>
          </p:cNvSpPr>
          <p:nvPr>
            <p:ph type="title"/>
          </p:nvPr>
        </p:nvSpPr>
        <p:spPr>
          <a:xfrm>
            <a:off x="2023672" y="1405332"/>
            <a:ext cx="10168328" cy="2038662"/>
          </a:xfrm>
        </p:spPr>
        <p:txBody>
          <a:bodyPr/>
          <a:lstStyle/>
          <a:p>
            <a:pPr algn="ctr"/>
            <a:r>
              <a:rPr lang="en-US" altLang="ja-JP" sz="4000" dirty="0">
                <a:latin typeface="+mj-lt"/>
              </a:rPr>
              <a:t>Novelty Search-based Bat Algorithm: </a:t>
            </a:r>
            <a:r>
              <a:rPr lang="en-US" altLang="ja-JP" sz="4000" dirty="0" smtClean="0">
                <a:latin typeface="+mj-lt"/>
              </a:rPr>
              <a:t/>
            </a:r>
            <a:br>
              <a:rPr lang="en-US" altLang="ja-JP" sz="4000" dirty="0" smtClean="0">
                <a:latin typeface="+mj-lt"/>
              </a:rPr>
            </a:br>
            <a:r>
              <a:rPr lang="en-US" altLang="ja-JP" sz="4000" dirty="0" smtClean="0">
                <a:latin typeface="+mj-lt"/>
              </a:rPr>
              <a:t>Adjusting </a:t>
            </a:r>
            <a:r>
              <a:rPr lang="en-US" altLang="ja-JP" sz="4000" dirty="0">
                <a:latin typeface="+mj-lt"/>
              </a:rPr>
              <a:t>Distance among Solutions </a:t>
            </a:r>
            <a:r>
              <a:rPr lang="en-US" altLang="ja-JP" sz="4000" dirty="0" smtClean="0">
                <a:latin typeface="+mj-lt"/>
              </a:rPr>
              <a:t/>
            </a:r>
            <a:br>
              <a:rPr lang="en-US" altLang="ja-JP" sz="4000" dirty="0" smtClean="0">
                <a:latin typeface="+mj-lt"/>
              </a:rPr>
            </a:br>
            <a:r>
              <a:rPr lang="en-US" altLang="ja-JP" sz="4000" dirty="0" smtClean="0">
                <a:latin typeface="+mj-lt"/>
              </a:rPr>
              <a:t>for </a:t>
            </a:r>
            <a:r>
              <a:rPr lang="en-US" altLang="ja-JP" sz="4000" dirty="0">
                <a:latin typeface="+mj-lt"/>
              </a:rPr>
              <a:t>Multimodal </a:t>
            </a:r>
            <a:r>
              <a:rPr lang="en-US" altLang="ja-JP" sz="4000" dirty="0" smtClean="0">
                <a:latin typeface="+mj-lt"/>
              </a:rPr>
              <a:t>Optimization</a:t>
            </a:r>
            <a:endParaRPr kumimoji="1" lang="ja-JP" altLang="en-US" sz="4000" dirty="0">
              <a:latin typeface="+mj-lt"/>
            </a:endParaRPr>
          </a:p>
        </p:txBody>
      </p:sp>
      <p:sp>
        <p:nvSpPr>
          <p:cNvPr id="6" name="テキスト ボックス 5"/>
          <p:cNvSpPr txBox="1"/>
          <p:nvPr/>
        </p:nvSpPr>
        <p:spPr>
          <a:xfrm>
            <a:off x="2593298" y="4216152"/>
            <a:ext cx="9029075" cy="830997"/>
          </a:xfrm>
          <a:prstGeom prst="rect">
            <a:avLst/>
          </a:prstGeom>
          <a:noFill/>
        </p:spPr>
        <p:txBody>
          <a:bodyPr wrap="square" rtlCol="0">
            <a:spAutoFit/>
          </a:bodyPr>
          <a:lstStyle/>
          <a:p>
            <a:pPr algn="ctr"/>
            <a:r>
              <a:rPr kumimoji="1" lang="ja-JP" altLang="en-US" sz="2400" dirty="0" smtClean="0">
                <a:solidFill>
                  <a:schemeClr val="tx1">
                    <a:lumMod val="75000"/>
                    <a:lumOff val="25000"/>
                  </a:schemeClr>
                </a:solidFill>
              </a:rPr>
              <a:t>〇</a:t>
            </a:r>
            <a:r>
              <a:rPr kumimoji="1" lang="en-US" altLang="ja-JP" sz="2400" dirty="0" smtClean="0">
                <a:solidFill>
                  <a:schemeClr val="tx1">
                    <a:lumMod val="75000"/>
                    <a:lumOff val="25000"/>
                  </a:schemeClr>
                </a:solidFill>
              </a:rPr>
              <a:t>Takuya Iwase†	Ryo Takano† 	</a:t>
            </a:r>
            <a:br>
              <a:rPr kumimoji="1" lang="en-US" altLang="ja-JP" sz="2400" dirty="0" smtClean="0">
                <a:solidFill>
                  <a:schemeClr val="tx1">
                    <a:lumMod val="75000"/>
                    <a:lumOff val="25000"/>
                  </a:schemeClr>
                </a:solidFill>
              </a:rPr>
            </a:br>
            <a:r>
              <a:rPr kumimoji="1" lang="en-US" altLang="ja-JP" sz="2400" dirty="0" err="1" smtClean="0">
                <a:solidFill>
                  <a:schemeClr val="tx1">
                    <a:lumMod val="75000"/>
                    <a:lumOff val="25000"/>
                  </a:schemeClr>
                </a:solidFill>
              </a:rPr>
              <a:t>Fumito</a:t>
            </a:r>
            <a:r>
              <a:rPr kumimoji="1" lang="en-US" altLang="ja-JP" sz="2400" dirty="0" smtClean="0">
                <a:solidFill>
                  <a:schemeClr val="tx1">
                    <a:lumMod val="75000"/>
                    <a:lumOff val="25000"/>
                  </a:schemeClr>
                </a:solidFill>
              </a:rPr>
              <a:t> </a:t>
            </a:r>
            <a:r>
              <a:rPr kumimoji="1" lang="en-US" altLang="ja-JP" sz="2400" dirty="0" err="1" smtClean="0">
                <a:solidFill>
                  <a:schemeClr val="tx1">
                    <a:lumMod val="75000"/>
                    <a:lumOff val="25000"/>
                  </a:schemeClr>
                </a:solidFill>
              </a:rPr>
              <a:t>Uwano</a:t>
            </a:r>
            <a:r>
              <a:rPr kumimoji="1" lang="en-US" altLang="ja-JP" sz="2400" dirty="0" smtClean="0">
                <a:solidFill>
                  <a:schemeClr val="tx1">
                    <a:lumMod val="75000"/>
                    <a:lumOff val="25000"/>
                  </a:schemeClr>
                </a:solidFill>
              </a:rPr>
              <a:t>† 	Hiroyuki Sato† 	Keiki </a:t>
            </a:r>
            <a:r>
              <a:rPr kumimoji="1" lang="en-US" altLang="ja-JP" sz="2400" dirty="0" err="1" smtClean="0">
                <a:solidFill>
                  <a:schemeClr val="tx1">
                    <a:lumMod val="75000"/>
                    <a:lumOff val="25000"/>
                  </a:schemeClr>
                </a:solidFill>
              </a:rPr>
              <a:t>Takadama</a:t>
            </a:r>
            <a:r>
              <a:rPr kumimoji="1" lang="en-US" altLang="ja-JP" sz="2400" dirty="0" smtClean="0">
                <a:solidFill>
                  <a:schemeClr val="tx1">
                    <a:lumMod val="75000"/>
                    <a:lumOff val="25000"/>
                  </a:schemeClr>
                </a:solidFill>
              </a:rPr>
              <a:t>†</a:t>
            </a:r>
            <a:endParaRPr kumimoji="1" lang="ja-JP" altLang="en-US" sz="2400" dirty="0">
              <a:solidFill>
                <a:schemeClr val="tx1">
                  <a:lumMod val="75000"/>
                  <a:lumOff val="25000"/>
                </a:schemeClr>
              </a:solidFill>
            </a:endParaRPr>
          </a:p>
        </p:txBody>
      </p:sp>
      <p:sp>
        <p:nvSpPr>
          <p:cNvPr id="7" name="テキスト ボックス 6"/>
          <p:cNvSpPr txBox="1"/>
          <p:nvPr/>
        </p:nvSpPr>
        <p:spPr>
          <a:xfrm>
            <a:off x="3028012" y="5531370"/>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a:t>
            </a:r>
            <a:endParaRPr kumimoji="1" lang="ja-JP" altLang="en-US" sz="2400" dirty="0"/>
          </a:p>
        </p:txBody>
      </p:sp>
      <p:sp>
        <p:nvSpPr>
          <p:cNvPr id="11" name="テキスト ボックス 10"/>
          <p:cNvSpPr txBox="1"/>
          <p:nvPr/>
        </p:nvSpPr>
        <p:spPr>
          <a:xfrm>
            <a:off x="4666938" y="52115"/>
            <a:ext cx="7495082" cy="369332"/>
          </a:xfrm>
          <a:prstGeom prst="rect">
            <a:avLst/>
          </a:prstGeom>
          <a:noFill/>
        </p:spPr>
        <p:txBody>
          <a:bodyPr wrap="square" rtlCol="0">
            <a:spAutoFit/>
          </a:bodyPr>
          <a:lstStyle/>
          <a:p>
            <a:r>
              <a:rPr kumimoji="1" lang="en-US" altLang="ja-JP" dirty="0" smtClean="0">
                <a:solidFill>
                  <a:schemeClr val="tx1">
                    <a:lumMod val="75000"/>
                    <a:lumOff val="25000"/>
                  </a:schemeClr>
                </a:solidFill>
              </a:rPr>
              <a:t>The 22</a:t>
            </a:r>
            <a:r>
              <a:rPr kumimoji="1" lang="en-US" altLang="ja-JP" baseline="30000" dirty="0" smtClean="0">
                <a:solidFill>
                  <a:schemeClr val="tx1">
                    <a:lumMod val="75000"/>
                    <a:lumOff val="25000"/>
                  </a:schemeClr>
                </a:solidFill>
              </a:rPr>
              <a:t>nd</a:t>
            </a:r>
            <a:r>
              <a:rPr kumimoji="1" lang="en-US" altLang="ja-JP" dirty="0" smtClean="0">
                <a:solidFill>
                  <a:schemeClr val="tx1">
                    <a:lumMod val="75000"/>
                    <a:lumOff val="25000"/>
                  </a:schemeClr>
                </a:solidFill>
              </a:rPr>
              <a:t> Asia Pacific Symposium on Intelligent and Evolutionary Systems</a:t>
            </a:r>
          </a:p>
        </p:txBody>
      </p:sp>
    </p:spTree>
    <p:extLst>
      <p:ext uri="{BB962C8B-B14F-4D97-AF65-F5344CB8AC3E}">
        <p14:creationId xmlns:p14="http://schemas.microsoft.com/office/powerpoint/2010/main" val="4176481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484" y="2514780"/>
            <a:ext cx="3169207" cy="2376000"/>
          </a:xfrm>
          <a:prstGeom prst="rect">
            <a:avLst/>
          </a:prstGeom>
        </p:spPr>
      </p:pic>
      <p:sp>
        <p:nvSpPr>
          <p:cNvPr id="2" name="タイトル 1"/>
          <p:cNvSpPr>
            <a:spLocks noGrp="1"/>
          </p:cNvSpPr>
          <p:nvPr>
            <p:ph type="title"/>
          </p:nvPr>
        </p:nvSpPr>
        <p:spPr/>
        <p:txBody>
          <a:bodyPr/>
          <a:lstStyle/>
          <a:p>
            <a:r>
              <a:rPr kumimoji="1" lang="en-US" altLang="ja-JP" dirty="0" smtClean="0"/>
              <a:t>Experimental setup</a:t>
            </a:r>
            <a:endParaRPr kumimoji="1" lang="ja-JP" altLang="en-US" dirty="0"/>
          </a:p>
        </p:txBody>
      </p:sp>
      <p:sp>
        <p:nvSpPr>
          <p:cNvPr id="3" name="コンテンツ プレースホルダー 2"/>
          <p:cNvSpPr>
            <a:spLocks noGrp="1"/>
          </p:cNvSpPr>
          <p:nvPr>
            <p:ph idx="1"/>
          </p:nvPr>
        </p:nvSpPr>
        <p:spPr/>
        <p:txBody>
          <a:bodyPr/>
          <a:lstStyle/>
          <a:p>
            <a:r>
              <a:rPr lang="en-US" altLang="ja-JP" b="1" dirty="0"/>
              <a:t>Benchmark test functions</a:t>
            </a:r>
            <a:endParaRPr lang="ja-JP" altLang="en-US" b="1" dirty="0"/>
          </a:p>
        </p:txBody>
      </p:sp>
      <p:sp>
        <p:nvSpPr>
          <p:cNvPr id="4" name="コンテンツ プレースホルダー 3"/>
          <p:cNvSpPr>
            <a:spLocks noGrp="1"/>
          </p:cNvSpPr>
          <p:nvPr>
            <p:ph idx="10"/>
          </p:nvPr>
        </p:nvSpPr>
        <p:spPr>
          <a:xfrm>
            <a:off x="137637" y="1877927"/>
            <a:ext cx="11732795" cy="4527404"/>
          </a:xfrm>
        </p:spPr>
        <p:txBody>
          <a:bodyPr/>
          <a:lstStyle/>
          <a:p>
            <a:endParaRPr kumimoji="1" lang="ja-JP" altLang="en-US" b="1" dirty="0"/>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86" y="2543208"/>
            <a:ext cx="3168000" cy="2376000"/>
          </a:xfrm>
          <a:prstGeom prst="rect">
            <a:avLst/>
          </a:prstGeom>
        </p:spPr>
      </p:pic>
      <p:pic>
        <p:nvPicPr>
          <p:cNvPr id="6" name="図 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73182" y="5156623"/>
            <a:ext cx="4060953" cy="737524"/>
          </a:xfrm>
          <a:prstGeom prst="rect">
            <a:avLst/>
          </a:prstGeom>
        </p:spPr>
      </p:pic>
      <mc:AlternateContent xmlns:mc="http://schemas.openxmlformats.org/markup-compatibility/2006">
        <mc:Choice xmlns:a14="http://schemas.microsoft.com/office/drawing/2010/main" Requires="a14">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3708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pPr/>
                          <a14:m>
                            <m:oMathPara xmlns:m="http://schemas.openxmlformats.org/officeDocument/2006/math">
                              <m:oMathParaPr>
                                <m:jc m:val="centerGroup"/>
                              </m:oMathParaPr>
                              <m:oMath xmlns:m="http://schemas.openxmlformats.org/officeDocument/2006/math">
                                <m:r>
                                  <a:rPr lang="en-US" altLang="ja-JP" sz="2000" b="0" i="1" smtClean="0">
                                    <a:solidFill>
                                      <a:schemeClr val="bg1"/>
                                    </a:solidFill>
                                    <a:latin typeface="Cambria Math" panose="02040503050406030204" pitchFamily="18" charset="0"/>
                                  </a:rPr>
                                  <m:t>𝐹</m:t>
                                </m:r>
                                <m:d>
                                  <m:dPr>
                                    <m:ctrlPr>
                                      <a:rPr lang="en-US" altLang="ja-JP" sz="2000" i="1" smtClean="0">
                                        <a:solidFill>
                                          <a:schemeClr val="bg1"/>
                                        </a:solidFill>
                                        <a:latin typeface="Cambria Math" panose="02040503050406030204" pitchFamily="18" charset="0"/>
                                      </a:rPr>
                                    </m:ctrlPr>
                                  </m:dPr>
                                  <m:e>
                                    <m:sSub>
                                      <m:sSubPr>
                                        <m:ctrlPr>
                                          <a:rPr lang="en-US" altLang="ja-JP" sz="2000" i="1" smtClean="0">
                                            <a:solidFill>
                                              <a:schemeClr val="bg1"/>
                                            </a:solidFill>
                                            <a:latin typeface="Cambria Math" panose="02040503050406030204" pitchFamily="18" charset="0"/>
                                          </a:rPr>
                                        </m:ctrlPr>
                                      </m:sSubPr>
                                      <m:e>
                                        <m:r>
                                          <a:rPr lang="en-US" altLang="ja-JP" sz="2000" b="0" i="1" smtClean="0">
                                            <a:solidFill>
                                              <a:schemeClr val="bg1"/>
                                            </a:solidFill>
                                            <a:latin typeface="Cambria Math" panose="02040503050406030204" pitchFamily="18" charset="0"/>
                                          </a:rPr>
                                          <m:t>𝑥</m:t>
                                        </m:r>
                                      </m:e>
                                      <m:sub>
                                        <m:r>
                                          <a:rPr lang="en-US" altLang="ja-JP" sz="2000" b="0" i="1" smtClean="0">
                                            <a:solidFill>
                                              <a:schemeClr val="bg1"/>
                                            </a:solidFill>
                                            <a:latin typeface="Cambria Math" panose="02040503050406030204" pitchFamily="18" charset="0"/>
                                          </a:rPr>
                                          <m:t>∗</m:t>
                                        </m:r>
                                      </m:sub>
                                    </m:sSub>
                                  </m:e>
                                </m:d>
                              </m:oMath>
                            </m:oMathPara>
                          </a14:m>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70840">
                    <a:tc>
                      <a:txBody>
                        <a:bodyPr/>
                        <a:lstStyle/>
                        <a:p>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≤10</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1</m:t>
                              </m:r>
                            </m:oMath>
                          </a14:m>
                          <a:r>
                            <a:rPr kumimoji="1" lang="en-US" altLang="ja-JP" sz="2000" dirty="0" smtClean="0">
                              <a:latin typeface="Cambria Math" panose="02040503050406030204" pitchFamily="18" charset="0"/>
                              <a:ea typeface="Cambria Math" panose="02040503050406030204" pitchFamily="18" charset="0"/>
                            </a:rPr>
                            <a:t>/16</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1066031694"/>
                      </a:ext>
                    </a:extLst>
                  </a:tr>
                  <a:tr h="370840">
                    <a:tc>
                      <a:txBody>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m:oMathPara>
                          </a14:m>
                          <a:endParaRPr kumimoji="1" lang="en-US" altLang="ja-JP" sz="2000" b="0" dirty="0" smtClean="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−5</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5</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Choice>
        <mc:Fallback>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7010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61244" t="-3478" r="-167943" b="-129565"/>
                          </a:stretch>
                        </a:blip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180303" r="-418779" b="-125758"/>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180303" r="-168675"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16332" t="-180303" r="-573" b="-125758"/>
                          </a:stretch>
                        </a:blipFill>
                      </a:tcPr>
                    </a:tc>
                    <a:extLst>
                      <a:ext uri="{0D108BD9-81ED-4DB2-BD59-A6C34878D82A}">
                        <a16:rowId xmlns:a16="http://schemas.microsoft.com/office/drawing/2014/main" val="1066031694"/>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284615" r="-418779" b="-27692"/>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284615" r="-168675" b="-27692"/>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Fallback>
      </mc:AlternateContent>
      <p:pic>
        <p:nvPicPr>
          <p:cNvPr id="8" name="図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0135" y="2528994"/>
            <a:ext cx="3168000" cy="2376000"/>
          </a:xfrm>
          <a:prstGeom prst="rect">
            <a:avLst/>
          </a:prstGeom>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64041" y="2557421"/>
            <a:ext cx="3167999" cy="2376000"/>
          </a:xfrm>
          <a:prstGeom prst="rect">
            <a:avLst/>
          </a:prstGeom>
        </p:spPr>
      </p:pic>
      <p:pic>
        <p:nvPicPr>
          <p:cNvPr id="12" name="図 1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89420" y="6025142"/>
            <a:ext cx="4269715" cy="737524"/>
          </a:xfrm>
          <a:prstGeom prst="rect">
            <a:avLst/>
          </a:prstGeom>
        </p:spPr>
      </p:pic>
      <mc:AlternateContent xmlns:mc="http://schemas.openxmlformats.org/markup-compatibility/2006">
        <mc:Choice xmlns:a14="http://schemas.microsoft.com/office/drawing/2010/main" Requires="a14">
          <p:sp>
            <p:nvSpPr>
              <p:cNvPr id="13" name="テキスト ボックス 12"/>
              <p:cNvSpPr txBox="1"/>
              <p:nvPr/>
            </p:nvSpPr>
            <p:spPr>
              <a:xfrm>
                <a:off x="1383591"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a14:m>
                <a:r>
                  <a:rPr kumimoji="1" lang="en-US" altLang="ja-JP" sz="2000" b="0" dirty="0" smtClean="0"/>
                  <a:t>: </a:t>
                </a:r>
                <a:r>
                  <a:rPr kumimoji="1" lang="en-US" altLang="ja-JP" sz="2000" b="0" dirty="0" err="1" smtClean="0"/>
                  <a:t>Griewank</a:t>
                </a:r>
                <a:r>
                  <a:rPr kumimoji="1" lang="en-US" altLang="ja-JP" sz="2000" b="0" dirty="0" smtClean="0"/>
                  <a:t> Function</a:t>
                </a: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383591" y="2175848"/>
                <a:ext cx="3084418" cy="400110"/>
              </a:xfrm>
              <a:prstGeom prst="rect">
                <a:avLst/>
              </a:prstGeom>
              <a:blipFill>
                <a:blip r:embed="rId12"/>
                <a:stretch>
                  <a:fillRect t="-7576"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7567268"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a14:m>
                <a:r>
                  <a:rPr kumimoji="1" lang="en-US" altLang="ja-JP" sz="2000" b="0" dirty="0" smtClean="0"/>
                  <a:t>: </a:t>
                </a:r>
                <a:r>
                  <a:rPr kumimoji="1" lang="en-US" altLang="ja-JP" sz="2000" b="0" dirty="0" err="1" smtClean="0"/>
                  <a:t>Rastrigin</a:t>
                </a:r>
                <a:r>
                  <a:rPr kumimoji="1" lang="en-US" altLang="ja-JP" sz="2000" b="0" dirty="0" smtClean="0"/>
                  <a:t> Function</a:t>
                </a:r>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7567268" y="2175848"/>
                <a:ext cx="3084418" cy="400110"/>
              </a:xfrm>
              <a:prstGeom prst="rect">
                <a:avLst/>
              </a:prstGeom>
              <a:blipFill>
                <a:blip r:embed="rId13"/>
                <a:stretch>
                  <a:fillRect t="-7576" b="-27273"/>
                </a:stretch>
              </a:blipFill>
            </p:spPr>
            <p:txBody>
              <a:bodyPr/>
              <a:lstStyle/>
              <a:p>
                <a:r>
                  <a:rPr lang="ja-JP" altLang="en-US">
                    <a:noFill/>
                  </a:rPr>
                  <a:t> </a:t>
                </a:r>
              </a:p>
            </p:txBody>
          </p:sp>
        </mc:Fallback>
      </mc:AlternateContent>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(10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914550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Experimental setup</a:t>
            </a:r>
            <a:endParaRPr kumimoji="1" lang="ja-JP" altLang="en-US" b="0" dirty="0"/>
          </a:p>
        </p:txBody>
      </p:sp>
      <p:sp>
        <p:nvSpPr>
          <p:cNvPr id="3" name="コンテンツ プレースホルダー 2"/>
          <p:cNvSpPr>
            <a:spLocks noGrp="1"/>
          </p:cNvSpPr>
          <p:nvPr>
            <p:ph idx="1"/>
          </p:nvPr>
        </p:nvSpPr>
        <p:spPr>
          <a:xfrm>
            <a:off x="137638" y="1263730"/>
            <a:ext cx="5108920" cy="614197"/>
          </a:xfrm>
        </p:spPr>
        <p:txBody>
          <a:bodyPr/>
          <a:lstStyle/>
          <a:p>
            <a:r>
              <a:rPr kumimoji="1" lang="en-US" altLang="ja-JP" b="1" dirty="0" smtClean="0"/>
              <a:t>Evaluation measurement</a:t>
            </a:r>
            <a:endParaRPr kumimoji="1" lang="ja-JP" altLang="en-US" b="1"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p:txBody>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𝑃𝑒𝑎𝑘</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𝑅𝑎𝑡𝑖𝑜</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𝑃𝑅</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𝑟𝑢𝑛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𝑀𝑅</m:t>
                              </m:r>
                            </m:sup>
                            <m:e>
                              <m:r>
                                <a:rPr kumimoji="1" lang="en-US" altLang="ja-JP" b="0" i="1" smtClean="0">
                                  <a:latin typeface="Cambria Math" panose="02040503050406030204" pitchFamily="18" charset="0"/>
                                </a:rPr>
                                <m:t>𝐹𝑃𝑠</m:t>
                              </m:r>
                            </m:e>
                          </m:nary>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𝑀𝑅</m:t>
                          </m:r>
                        </m:den>
                      </m:f>
                    </m:oMath>
                  </m:oMathPara>
                </a14:m>
                <a:endParaRPr kumimoji="1" lang="en-US" altLang="ja-JP" b="0" dirty="0" smtClean="0"/>
              </a:p>
              <a:p>
                <a:endParaRPr kumimoji="1" lang="en-US" altLang="ja-JP" b="0" dirty="0" smtClean="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r>
                  <a:rPr kumimoji="1" lang="en-US" altLang="ja-JP" dirty="0" smtClean="0"/>
                  <a:t>BA vs. NSBA</a:t>
                </a:r>
                <a:endParaRPr kumimoji="1" lang="ja-JP" altLang="en-US" dirty="0"/>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blipFill>
                <a:blip r:embed="rId3"/>
                <a:stretch>
                  <a:fillRect b="-960"/>
                </a:stretch>
              </a:blipFill>
            </p:spPr>
            <p:txBody>
              <a:bodyPr/>
              <a:lstStyle/>
              <a:p>
                <a:r>
                  <a:rPr lang="ja-JP" altLang="en-US">
                    <a:noFill/>
                  </a:rPr>
                  <a:t> </a:t>
                </a:r>
              </a:p>
            </p:txBody>
          </p:sp>
        </mc:Fallback>
      </mc:AlternateContent>
      <p:sp>
        <p:nvSpPr>
          <p:cNvPr id="5" name="コンテンツ プレースホルダー 2"/>
          <p:cNvSpPr txBox="1">
            <a:spLocks/>
          </p:cNvSpPr>
          <p:nvPr/>
        </p:nvSpPr>
        <p:spPr>
          <a:xfrm>
            <a:off x="5681395" y="1263730"/>
            <a:ext cx="3370061"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b="1" dirty="0" smtClean="0"/>
              <a:t>Parameters </a:t>
            </a:r>
            <a:endParaRPr lang="ja-JP" altLang="en-US" b="1" dirty="0"/>
          </a:p>
        </p:txBody>
      </p:sp>
      <mc:AlternateContent xmlns:mc="http://schemas.openxmlformats.org/markup-compatibility/2006">
        <mc:Choice xmlns:a14="http://schemas.microsoft.com/office/drawing/2010/main" Requires="a14">
          <p:graphicFrame>
            <p:nvGraphicFramePr>
              <p:cNvPr id="7" name="表 6"/>
              <p:cNvGraphicFramePr>
                <a:graphicFrameLocks noGrp="1"/>
              </p:cNvGraphicFramePr>
              <p:nvPr>
                <p:extLst>
                  <p:ext uri="{D42A27DB-BD31-4B8C-83A1-F6EECF244321}">
                    <p14:modId xmlns:p14="http://schemas.microsoft.com/office/powerpoint/2010/main" val="4187705973"/>
                  </p:ext>
                </p:extLst>
              </p:nvPr>
            </p:nvGraphicFramePr>
            <p:xfrm>
              <a:off x="5681395" y="2355050"/>
              <a:ext cx="5426320" cy="3657600"/>
            </p:xfrm>
            <a:graphic>
              <a:graphicData uri="http://schemas.openxmlformats.org/drawingml/2006/table">
                <a:tbl>
                  <a:tblPr firstRow="1" bandRow="1">
                    <a:tableStyleId>{5C22544A-7EE6-4342-B048-85BDC9FD1C3A}</a:tableStyleId>
                  </a:tblPr>
                  <a:tblGrid>
                    <a:gridCol w="3676578">
                      <a:extLst>
                        <a:ext uri="{9D8B030D-6E8A-4147-A177-3AD203B41FA5}">
                          <a16:colId xmlns:a16="http://schemas.microsoft.com/office/drawing/2014/main" val="1577303323"/>
                        </a:ext>
                      </a:extLst>
                    </a:gridCol>
                    <a:gridCol w="1749742">
                      <a:extLst>
                        <a:ext uri="{9D8B030D-6E8A-4147-A177-3AD203B41FA5}">
                          <a16:colId xmlns:a16="http://schemas.microsoft.com/office/drawing/2014/main" val="794458251"/>
                        </a:ext>
                      </a:extLst>
                    </a:gridCol>
                  </a:tblGrid>
                  <a:tr h="370840">
                    <a:tc>
                      <a:txBody>
                        <a:bodyPr/>
                        <a:lstStyle/>
                        <a:p>
                          <a:pPr algn="l"/>
                          <a:r>
                            <a:rPr kumimoji="1" lang="en-US" altLang="ja-JP" b="0" dirty="0" smtClean="0">
                              <a:solidFill>
                                <a:schemeClr val="tx2"/>
                              </a:solidFill>
                            </a:rPr>
                            <a:t>Population size: </a:t>
                          </a:r>
                          <a14:m>
                            <m:oMath xmlns:m="http://schemas.openxmlformats.org/officeDocument/2006/math">
                              <m:r>
                                <a:rPr kumimoji="1" lang="en-US" altLang="ja-JP" b="0" i="1" smtClean="0">
                                  <a:solidFill>
                                    <a:schemeClr val="tx2"/>
                                  </a:solidFill>
                                  <a:latin typeface="Cambria Math" panose="02040503050406030204" pitchFamily="18" charset="0"/>
                                </a:rPr>
                                <m:t>𝑁𝑃</m:t>
                              </m:r>
                            </m:oMath>
                          </a14:m>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4248039"/>
                      </a:ext>
                    </a:extLst>
                  </a:tr>
                  <a:tr h="37084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370840">
                    <a:tc>
                      <a:txBody>
                        <a:bodyPr/>
                        <a:lstStyle/>
                        <a:p>
                          <a:pPr algn="l"/>
                          <a:r>
                            <a:rPr kumimoji="1" lang="en-US" altLang="ja-JP" b="0" dirty="0" smtClean="0">
                              <a:solidFill>
                                <a:schemeClr val="tx2"/>
                              </a:solidFill>
                            </a:rPr>
                            <a:t>Dimension: </a:t>
                          </a:r>
                          <a14:m>
                            <m:oMath xmlns:m="http://schemas.openxmlformats.org/officeDocument/2006/math">
                              <m:r>
                                <a:rPr kumimoji="1" lang="en-US" altLang="ja-JP" b="0" i="1" smtClean="0">
                                  <a:solidFill>
                                    <a:schemeClr val="tx2"/>
                                  </a:solidFill>
                                  <a:latin typeface="Cambria Math" panose="02040503050406030204" pitchFamily="18" charset="0"/>
                                </a:rPr>
                                <m:t>𝐷</m:t>
                              </m:r>
                            </m:oMath>
                          </a14:m>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2</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6202476"/>
                      </a:ext>
                    </a:extLst>
                  </a:tr>
                  <a:tr h="370840">
                    <a:tc>
                      <a:txBody>
                        <a:bodyPr/>
                        <a:lstStyle/>
                        <a:p>
                          <a:pPr algn="l"/>
                          <a:r>
                            <a:rPr kumimoji="1" lang="en-US" altLang="ja-JP" b="0" dirty="0" smtClean="0">
                              <a:solidFill>
                                <a:schemeClr val="tx2"/>
                              </a:solidFill>
                            </a:rPr>
                            <a:t>Seed</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370840">
                    <a:tc>
                      <a:txBody>
                        <a:bodyPr/>
                        <a:lstStyle/>
                        <a:p>
                          <a:pPr algn="l"/>
                          <a:r>
                            <a:rPr kumimoji="1" lang="en-US" altLang="ja-JP" b="0" dirty="0" smtClean="0">
                              <a:solidFill>
                                <a:schemeClr val="tx2"/>
                              </a:solidFill>
                            </a:rPr>
                            <a:t>Frequency: </a:t>
                          </a:r>
                          <a14:m>
                            <m:oMath xmlns:m="http://schemas.openxmlformats.org/officeDocument/2006/math">
                              <m:r>
                                <a:rPr kumimoji="1" lang="en-US" altLang="ja-JP" b="0" i="1" smtClean="0">
                                  <a:solidFill>
                                    <a:schemeClr val="tx2"/>
                                  </a:solidFill>
                                  <a:latin typeface="Cambria Math" panose="02040503050406030204" pitchFamily="18" charset="0"/>
                                </a:rPr>
                                <m:t>[</m:t>
                              </m:r>
                              <m:sSub>
                                <m:sSubPr>
                                  <m:ctrlPr>
                                    <a:rPr kumimoji="1" lang="en-US" altLang="ja-JP" b="0" i="1" smtClean="0">
                                      <a:solidFill>
                                        <a:schemeClr val="tx2"/>
                                      </a:solidFill>
                                      <a:latin typeface="Cambria Math" panose="02040503050406030204" pitchFamily="18" charset="0"/>
                                    </a:rPr>
                                  </m:ctrlPr>
                                </m:sSubPr>
                                <m:e>
                                  <m:r>
                                    <a:rPr kumimoji="1" lang="en-US" altLang="ja-JP" b="0" i="1" smtClean="0">
                                      <a:solidFill>
                                        <a:schemeClr val="tx2"/>
                                      </a:solidFill>
                                      <a:latin typeface="Cambria Math" panose="02040503050406030204" pitchFamily="18" charset="0"/>
                                    </a:rPr>
                                    <m:t>𝑓</m:t>
                                  </m:r>
                                </m:e>
                                <m:sub>
                                  <m:r>
                                    <a:rPr kumimoji="1" lang="en-US" altLang="ja-JP" b="0" i="1" smtClean="0">
                                      <a:solidFill>
                                        <a:schemeClr val="tx2"/>
                                      </a:solidFill>
                                      <a:latin typeface="Cambria Math" panose="02040503050406030204" pitchFamily="18" charset="0"/>
                                    </a:rPr>
                                    <m:t>𝑚𝑖𝑛</m:t>
                                  </m:r>
                                </m:sub>
                              </m:sSub>
                              <m:r>
                                <a:rPr kumimoji="1" lang="en-US" altLang="ja-JP" b="0" i="1" smtClean="0">
                                  <a:solidFill>
                                    <a:schemeClr val="tx2"/>
                                  </a:solidFill>
                                  <a:latin typeface="Cambria Math" panose="02040503050406030204" pitchFamily="18" charset="0"/>
                                </a:rPr>
                                <m:t>, </m:t>
                              </m:r>
                              <m:sSub>
                                <m:sSubPr>
                                  <m:ctrlPr>
                                    <a:rPr kumimoji="1" lang="en-US" altLang="ja-JP" b="0" i="1" smtClean="0">
                                      <a:solidFill>
                                        <a:schemeClr val="tx2"/>
                                      </a:solidFill>
                                      <a:latin typeface="Cambria Math" panose="02040503050406030204" pitchFamily="18" charset="0"/>
                                    </a:rPr>
                                  </m:ctrlPr>
                                </m:sSubPr>
                                <m:e>
                                  <m:r>
                                    <a:rPr kumimoji="1" lang="en-US" altLang="ja-JP" b="0" i="1" smtClean="0">
                                      <a:solidFill>
                                        <a:schemeClr val="tx2"/>
                                      </a:solidFill>
                                      <a:latin typeface="Cambria Math" panose="02040503050406030204" pitchFamily="18" charset="0"/>
                                    </a:rPr>
                                    <m:t>𝑓</m:t>
                                  </m:r>
                                </m:e>
                                <m:sub>
                                  <m:r>
                                    <a:rPr kumimoji="1" lang="en-US" altLang="ja-JP" b="0" i="1" smtClean="0">
                                      <a:solidFill>
                                        <a:schemeClr val="tx2"/>
                                      </a:solidFill>
                                      <a:latin typeface="Cambria Math" panose="02040503050406030204" pitchFamily="18" charset="0"/>
                                    </a:rPr>
                                    <m:t>𝑚𝑎𝑥</m:t>
                                  </m:r>
                                </m:sub>
                              </m:sSub>
                              <m:r>
                                <a:rPr kumimoji="1" lang="en-US" altLang="ja-JP" b="0" i="0" smtClean="0">
                                  <a:solidFill>
                                    <a:schemeClr val="tx2"/>
                                  </a:solidFill>
                                  <a:latin typeface="Cambria Math" panose="02040503050406030204" pitchFamily="18" charset="0"/>
                                </a:rPr>
                                <m:t>]</m:t>
                              </m:r>
                            </m:oMath>
                          </a14:m>
                          <a:endParaRPr kumimoji="1" lang="en-US" altLang="ja-JP" b="0" dirty="0" smtClean="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 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0977420"/>
                      </a:ext>
                    </a:extLst>
                  </a:tr>
                  <a:tr h="370840">
                    <a:tc>
                      <a:txBody>
                        <a:bodyPr/>
                        <a:lstStyle/>
                        <a:p>
                          <a:pPr algn="l"/>
                          <a:r>
                            <a:rPr kumimoji="1" lang="en-US" altLang="ja-JP" b="0" dirty="0" smtClean="0">
                              <a:solidFill>
                                <a:schemeClr val="tx2"/>
                              </a:solidFill>
                            </a:rPr>
                            <a:t>Loudness: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𝐴</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6678494"/>
                      </a:ext>
                    </a:extLst>
                  </a:tr>
                  <a:tr h="370840">
                    <a:tc>
                      <a:txBody>
                        <a:bodyPr/>
                        <a:lstStyle/>
                        <a:p>
                          <a:pPr algn="l"/>
                          <a:r>
                            <a:rPr kumimoji="1" lang="en-US" altLang="ja-JP" b="0" dirty="0" smtClean="0">
                              <a:solidFill>
                                <a:schemeClr val="tx2"/>
                              </a:solidFill>
                            </a:rPr>
                            <a:t>Pulse rate: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𝑟</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0960483"/>
                      </a:ext>
                    </a:extLst>
                  </a:tr>
                  <a:tr h="370840">
                    <a:tc>
                      <a:txBody>
                        <a:bodyPr/>
                        <a:lstStyle/>
                        <a:p>
                          <a:pPr algn="l"/>
                          <a:r>
                            <a:rPr kumimoji="1" lang="en-US" altLang="ja-JP" b="0" dirty="0" smtClean="0">
                              <a:solidFill>
                                <a:schemeClr val="tx2"/>
                              </a:solidFill>
                            </a:rPr>
                            <a:t>Damping </a:t>
                          </a:r>
                          <a:r>
                            <a:rPr kumimoji="1" lang="en-US" altLang="ja-JP" b="0" dirty="0" err="1" smtClean="0">
                              <a:solidFill>
                                <a:schemeClr val="tx2"/>
                              </a:solidFill>
                            </a:rPr>
                            <a:t>coef</a:t>
                          </a:r>
                          <a:r>
                            <a:rPr kumimoji="1" lang="en-US" altLang="ja-JP" b="0" dirty="0" smtClean="0">
                              <a:solidFill>
                                <a:schemeClr val="tx2"/>
                              </a:solidFill>
                            </a:rPr>
                            <a:t>: </a:t>
                          </a:r>
                          <a14:m>
                            <m:oMath xmlns:m="http://schemas.openxmlformats.org/officeDocument/2006/math">
                              <m:r>
                                <a:rPr kumimoji="1" lang="en-US" altLang="ja-JP" b="0" i="1" smtClean="0">
                                  <a:solidFill>
                                    <a:schemeClr val="tx2"/>
                                  </a:solidFill>
                                  <a:latin typeface="Cambria Math" panose="02040503050406030204" pitchFamily="18" charset="0"/>
                                </a:rPr>
                                <m:t>𝛼</m:t>
                              </m:r>
                              <m:r>
                                <a:rPr kumimoji="1" lang="en-US" altLang="ja-JP" b="0" i="1" smtClean="0">
                                  <a:solidFill>
                                    <a:schemeClr val="tx2"/>
                                  </a:solidFill>
                                  <a:latin typeface="Cambria Math" panose="02040503050406030204" pitchFamily="18" charset="0"/>
                                </a:rPr>
                                <m:t>, </m:t>
                              </m:r>
                              <m:r>
                                <a:rPr kumimoji="1" lang="en-US" altLang="ja-JP" b="0" i="1" smtClean="0">
                                  <a:solidFill>
                                    <a:schemeClr val="tx2"/>
                                  </a:solidFill>
                                  <a:latin typeface="Cambria Math" panose="02040503050406030204" pitchFamily="18" charset="0"/>
                                </a:rPr>
                                <m:t>𝛾</m:t>
                              </m:r>
                            </m:oMath>
                          </a14:m>
                          <a:endParaRPr kumimoji="1" lang="en-US" altLang="ja-JP" b="0" dirty="0" smtClean="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5928348"/>
                      </a:ext>
                    </a:extLst>
                  </a:tr>
                </a:tbl>
              </a:graphicData>
            </a:graphic>
          </p:graphicFrame>
        </mc:Choice>
        <mc:Fallback>
          <p:graphicFrame>
            <p:nvGraphicFramePr>
              <p:cNvPr id="7" name="表 6"/>
              <p:cNvGraphicFramePr>
                <a:graphicFrameLocks noGrp="1"/>
              </p:cNvGraphicFramePr>
              <p:nvPr>
                <p:extLst>
                  <p:ext uri="{D42A27DB-BD31-4B8C-83A1-F6EECF244321}">
                    <p14:modId xmlns:p14="http://schemas.microsoft.com/office/powerpoint/2010/main" val="4187705973"/>
                  </p:ext>
                </p:extLst>
              </p:nvPr>
            </p:nvGraphicFramePr>
            <p:xfrm>
              <a:off x="5681395" y="2355050"/>
              <a:ext cx="5426320" cy="3657600"/>
            </p:xfrm>
            <a:graphic>
              <a:graphicData uri="http://schemas.openxmlformats.org/drawingml/2006/table">
                <a:tbl>
                  <a:tblPr firstRow="1" bandRow="1">
                    <a:tableStyleId>{5C22544A-7EE6-4342-B048-85BDC9FD1C3A}</a:tableStyleId>
                  </a:tblPr>
                  <a:tblGrid>
                    <a:gridCol w="3676578">
                      <a:extLst>
                        <a:ext uri="{9D8B030D-6E8A-4147-A177-3AD203B41FA5}">
                          <a16:colId xmlns:a16="http://schemas.microsoft.com/office/drawing/2014/main" val="1577303323"/>
                        </a:ext>
                      </a:extLst>
                    </a:gridCol>
                    <a:gridCol w="1749742">
                      <a:extLst>
                        <a:ext uri="{9D8B030D-6E8A-4147-A177-3AD203B41FA5}">
                          <a16:colId xmlns:a16="http://schemas.microsoft.com/office/drawing/2014/main" val="794458251"/>
                        </a:ext>
                      </a:extLst>
                    </a:gridCol>
                  </a:tblGrid>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4"/>
                          <a:stretch>
                            <a:fillRect l="-166" t="-10667" r="-48013" b="-732000"/>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4248039"/>
                      </a:ext>
                    </a:extLst>
                  </a:tr>
                  <a:tr h="45720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4"/>
                          <a:stretch>
                            <a:fillRect l="-166" t="-210667" r="-48013" b="-532000"/>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2</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6202476"/>
                      </a:ext>
                    </a:extLst>
                  </a:tr>
                  <a:tr h="457200">
                    <a:tc>
                      <a:txBody>
                        <a:bodyPr/>
                        <a:lstStyle/>
                        <a:p>
                          <a:pPr algn="l"/>
                          <a:r>
                            <a:rPr kumimoji="1" lang="en-US" altLang="ja-JP" b="0" dirty="0" smtClean="0">
                              <a:solidFill>
                                <a:schemeClr val="tx2"/>
                              </a:solidFill>
                            </a:rPr>
                            <a:t>Seed</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4"/>
                          <a:stretch>
                            <a:fillRect l="-166" t="-412000" r="-48013" b="-3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 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0977420"/>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4"/>
                          <a:stretch>
                            <a:fillRect l="-166" t="-512000" r="-48013" b="-2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6678494"/>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4"/>
                          <a:stretch>
                            <a:fillRect l="-166" t="-612000" r="-48013" b="-1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0960483"/>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4"/>
                          <a:stretch>
                            <a:fillRect l="-166" t="-712000" r="-48013" b="-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5928348"/>
                      </a:ext>
                    </a:extLst>
                  </a:tr>
                </a:tbl>
              </a:graphicData>
            </a:graphic>
          </p:graphicFrame>
        </mc:Fallback>
      </mc:AlternateContent>
      <mc:AlternateContent xmlns:mc="http://schemas.openxmlformats.org/markup-compatibility/2006">
        <mc:Choice xmlns:a14="http://schemas.microsoft.com/office/drawing/2010/main" Requires="a14">
          <p:sp>
            <p:nvSpPr>
              <p:cNvPr id="8" name="テキスト ボックス 7"/>
              <p:cNvSpPr txBox="1"/>
              <p:nvPr/>
            </p:nvSpPr>
            <p:spPr>
              <a:xfrm>
                <a:off x="532150" y="3117954"/>
                <a:ext cx="2364430" cy="1231106"/>
              </a:xfrm>
              <a:prstGeom prst="rect">
                <a:avLst/>
              </a:prstGeom>
              <a:noFill/>
            </p:spPr>
            <p:txBody>
              <a:bodyPr wrap="non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𝑀𝑅</m:t>
                    </m:r>
                  </m:oMath>
                </a14:m>
                <a:r>
                  <a:rPr kumimoji="1" lang="en-US" altLang="ja-JP" sz="2000" dirty="0" smtClean="0"/>
                  <a:t>:	Max run</a:t>
                </a:r>
              </a:p>
              <a:p>
                <a14:m>
                  <m:oMath xmlns:m="http://schemas.openxmlformats.org/officeDocument/2006/math">
                    <m:r>
                      <a:rPr kumimoji="1" lang="en-US" altLang="ja-JP" sz="2000" b="0" i="1" smtClean="0">
                        <a:latin typeface="Cambria Math" panose="02040503050406030204" pitchFamily="18" charset="0"/>
                      </a:rPr>
                      <m:t>𝐹𝑃𝑠</m:t>
                    </m:r>
                  </m:oMath>
                </a14:m>
                <a:r>
                  <a:rPr kumimoji="1" lang="en-US" altLang="ja-JP" sz="2000" dirty="0" smtClean="0"/>
                  <a:t>:	Found peaks</a:t>
                </a:r>
              </a:p>
              <a:p>
                <a14:m>
                  <m:oMath xmlns:m="http://schemas.openxmlformats.org/officeDocument/2006/math">
                    <m:r>
                      <a:rPr kumimoji="1" lang="en-US" altLang="ja-JP" sz="2000" b="0" i="1" smtClean="0">
                        <a:latin typeface="Cambria Math" panose="02040503050406030204" pitchFamily="18" charset="0"/>
                      </a:rPr>
                      <m:t>𝑇𝑃</m:t>
                    </m:r>
                  </m:oMath>
                </a14:m>
                <a:r>
                  <a:rPr kumimoji="1" lang="en-US" altLang="ja-JP" sz="2000" dirty="0" smtClean="0"/>
                  <a:t>:	Total peak</a:t>
                </a:r>
              </a:p>
              <a:p>
                <a:endParaRPr kumimoji="1" lang="ja-JP" altLang="en-US" sz="2000" dirty="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532150" y="3117954"/>
                <a:ext cx="2364430" cy="1231106"/>
              </a:xfrm>
              <a:prstGeom prst="rect">
                <a:avLst/>
              </a:prstGeom>
              <a:blipFill>
                <a:blip r:embed="rId5"/>
                <a:stretch>
                  <a:fillRect l="-3608" t="-5941" r="-5928"/>
                </a:stretch>
              </a:blipFill>
            </p:spPr>
            <p:txBody>
              <a:bodyPr/>
              <a:lstStyle/>
              <a:p>
                <a:r>
                  <a:rPr lang="ja-JP" altLang="en-US">
                    <a:noFill/>
                  </a:rPr>
                  <a:t> </a:t>
                </a:r>
              </a:p>
            </p:txBody>
          </p:sp>
        </mc:Fallback>
      </mc:AlternateContent>
      <p:sp>
        <p:nvSpPr>
          <p:cNvPr id="9" name="コンテンツ プレースホルダー 2"/>
          <p:cNvSpPr txBox="1">
            <a:spLocks/>
          </p:cNvSpPr>
          <p:nvPr/>
        </p:nvSpPr>
        <p:spPr>
          <a:xfrm>
            <a:off x="137638" y="5200531"/>
            <a:ext cx="5108920"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b="1" dirty="0" smtClean="0"/>
              <a:t>Compared algorithm</a:t>
            </a:r>
            <a:endParaRPr lang="ja-JP" altLang="en-US" b="1" dirty="0"/>
          </a:p>
        </p:txBody>
      </p:sp>
      <p:sp>
        <p:nvSpPr>
          <p:cNvPr id="10" name="テキスト ボックス 9"/>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(11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1013888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0"/>
          </p:nvPr>
        </p:nvSpPr>
        <p:spPr/>
        <p:txBody>
          <a:bodyPr/>
          <a:lstStyle/>
          <a:p>
            <a:endParaRPr kumimoji="1" lang="ja-JP" altLang="en-US" dirty="0"/>
          </a:p>
        </p:txBody>
      </p:sp>
      <p:sp>
        <p:nvSpPr>
          <p:cNvPr id="2" name="タイトル 1"/>
          <p:cNvSpPr>
            <a:spLocks noGrp="1"/>
          </p:cNvSpPr>
          <p:nvPr>
            <p:ph type="title"/>
          </p:nvPr>
        </p:nvSpPr>
        <p:spPr/>
        <p:txBody>
          <a:bodyPr/>
          <a:lstStyle/>
          <a:p>
            <a:r>
              <a:rPr kumimoji="1" lang="en-US" altLang="ja-JP" dirty="0" smtClean="0"/>
              <a:t>Experimental Results</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14483399"/>
                  </p:ext>
                </p:extLst>
              </p:nvPr>
            </p:nvGraphicFramePr>
            <p:xfrm>
              <a:off x="1321860" y="2590105"/>
              <a:ext cx="9551912" cy="3108960"/>
            </p:xfrm>
            <a:graphic>
              <a:graphicData uri="http://schemas.openxmlformats.org/drawingml/2006/table">
                <a:tbl>
                  <a:tblPr firstRow="1" bandRow="1">
                    <a:tableStyleId>{5C22544A-7EE6-4342-B048-85BDC9FD1C3A}</a:tableStyleId>
                  </a:tblPr>
                  <a:tblGrid>
                    <a:gridCol w="1433830">
                      <a:extLst>
                        <a:ext uri="{9D8B030D-6E8A-4147-A177-3AD203B41FA5}">
                          <a16:colId xmlns:a16="http://schemas.microsoft.com/office/drawing/2014/main" val="1721222799"/>
                        </a:ext>
                      </a:extLst>
                    </a:gridCol>
                    <a:gridCol w="1471537">
                      <a:extLst>
                        <a:ext uri="{9D8B030D-6E8A-4147-A177-3AD203B41FA5}">
                          <a16:colId xmlns:a16="http://schemas.microsoft.com/office/drawing/2014/main" val="1040825952"/>
                        </a:ext>
                      </a:extLst>
                    </a:gridCol>
                    <a:gridCol w="1933892">
                      <a:extLst>
                        <a:ext uri="{9D8B030D-6E8A-4147-A177-3AD203B41FA5}">
                          <a16:colId xmlns:a16="http://schemas.microsoft.com/office/drawing/2014/main" val="3638638939"/>
                        </a:ext>
                      </a:extLst>
                    </a:gridCol>
                    <a:gridCol w="1154430">
                      <a:extLst>
                        <a:ext uri="{9D8B030D-6E8A-4147-A177-3AD203B41FA5}">
                          <a16:colId xmlns:a16="http://schemas.microsoft.com/office/drawing/2014/main" val="249630744"/>
                        </a:ext>
                      </a:extLst>
                    </a:gridCol>
                    <a:gridCol w="2235518">
                      <a:extLst>
                        <a:ext uri="{9D8B030D-6E8A-4147-A177-3AD203B41FA5}">
                          <a16:colId xmlns:a16="http://schemas.microsoft.com/office/drawing/2014/main" val="3438917364"/>
                        </a:ext>
                      </a:extLst>
                    </a:gridCol>
                    <a:gridCol w="1322705">
                      <a:extLst>
                        <a:ext uri="{9D8B030D-6E8A-4147-A177-3AD203B41FA5}">
                          <a16:colId xmlns:a16="http://schemas.microsoft.com/office/drawing/2014/main" val="125785975"/>
                        </a:ext>
                      </a:extLst>
                    </a:gridCol>
                  </a:tblGrid>
                  <a:tr h="370840">
                    <a:tc>
                      <a:txBody>
                        <a:bodyPr/>
                        <a:lstStyle/>
                        <a:p>
                          <a:pPr algn="ct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NSBA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extLst>
                      <a:ext uri="{0D108BD9-81ED-4DB2-BD59-A6C34878D82A}">
                        <a16:rowId xmlns:a16="http://schemas.microsoft.com/office/drawing/2014/main" val="2177175009"/>
                      </a:ext>
                    </a:extLst>
                  </a:tr>
                  <a:tr h="741680">
                    <a:tc>
                      <a:txBody>
                        <a:bodyPr/>
                        <a:lstStyle/>
                        <a:p>
                          <a:pPr algn="ctr"/>
                          <a:r>
                            <a:rPr kumimoji="1" lang="en-US" altLang="ja-JP" b="0" dirty="0" smtClean="0">
                              <a:latin typeface="Cambria Math" panose="02040503050406030204" pitchFamily="18" charset="0"/>
                              <a:ea typeface="Cambria Math" panose="02040503050406030204" pitchFamily="18" charset="0"/>
                            </a:rPr>
                            <a:t>Function</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NP</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637755"/>
                      </a:ext>
                    </a:extLst>
                  </a:tr>
                  <a:tr h="370840">
                    <a:tc rowSpan="2">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𝐹</m:t>
                                    </m:r>
                                  </m:e>
                                  <m:sub>
                                    <m:r>
                                      <a:rPr kumimoji="1" lang="en-US" altLang="ja-JP" b="0" i="1" smtClean="0">
                                        <a:latin typeface="Cambria Math" panose="02040503050406030204" pitchFamily="18" charset="0"/>
                                        <a:ea typeface="Cambria Math" panose="02040503050406030204" pitchFamily="18" charset="0"/>
                                      </a:rPr>
                                      <m:t>1</m:t>
                                    </m:r>
                                  </m:sub>
                                </m:sSub>
                              </m:oMath>
                            </m:oMathPara>
                          </a14:m>
                          <a:endParaRPr kumimoji="1" lang="en-US" altLang="ja-JP" b="0" dirty="0" smtClean="0">
                            <a:latin typeface="Cambria Math" panose="02040503050406030204" pitchFamily="18" charset="0"/>
                            <a:ea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a:txBody>
                        <a:bodyPr/>
                        <a:lstStyle/>
                        <a:p>
                          <a:pPr algn="ctr"/>
                          <a:r>
                            <a:rPr kumimoji="1" lang="en-US" altLang="ja-JP" baseline="0" dirty="0" smtClean="0">
                              <a:latin typeface="Cambria Math" panose="02040503050406030204" pitchFamily="18" charset="0"/>
                              <a:ea typeface="Cambria Math" panose="02040503050406030204" pitchFamily="18" charset="0"/>
                            </a:rPr>
                            <a:t>50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1.0 ± 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5.89 %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6.800</a:t>
                          </a:r>
                          <a:r>
                            <a:rPr kumimoji="1" lang="en-US" altLang="ja-JP" dirty="0" smtClean="0">
                              <a:latin typeface="Cambria Math" panose="02040503050406030204" pitchFamily="18" charset="0"/>
                              <a:ea typeface="Cambria Math" panose="02040503050406030204" pitchFamily="18" charset="0"/>
                            </a:rPr>
                            <a:t> ± 0.7025</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40.0 %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18911110"/>
                      </a:ext>
                    </a:extLst>
                  </a:tr>
                  <a:tr h="37084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100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1.0 ± 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5.89 %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42.75 %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95965964"/>
                      </a:ext>
                    </a:extLst>
                  </a:tr>
                  <a:tr h="370840">
                    <a:tc rowSpan="2">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𝐹</m:t>
                                    </m:r>
                                  </m:e>
                                  <m:sub>
                                    <m:r>
                                      <a:rPr kumimoji="1" lang="en-US" altLang="ja-JP" b="0" i="1" smtClean="0">
                                        <a:latin typeface="Cambria Math" panose="02040503050406030204" pitchFamily="18" charset="0"/>
                                        <a:ea typeface="Cambria Math" panose="02040503050406030204" pitchFamily="18" charset="0"/>
                                      </a:rPr>
                                      <m:t>2</m:t>
                                    </m:r>
                                  </m:sub>
                                </m:sSub>
                              </m:oMath>
                            </m:oMathPara>
                          </a14:m>
                          <a:endParaRPr kumimoji="1" lang="en-US" altLang="ja-JP" b="0" dirty="0" smtClean="0">
                            <a:latin typeface="Cambria Math" panose="02040503050406030204" pitchFamily="18" charset="0"/>
                            <a:ea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a:txBody>
                        <a:bodyPr/>
                        <a:lstStyle/>
                        <a:p>
                          <a:pPr algn="ctr"/>
                          <a:r>
                            <a:rPr kumimoji="1" lang="en-US" altLang="ja-JP" dirty="0" smtClean="0">
                              <a:latin typeface="Cambria Math" panose="02040503050406030204" pitchFamily="18" charset="0"/>
                              <a:ea typeface="Cambria Math" panose="02040503050406030204" pitchFamily="18" charset="0"/>
                            </a:rPr>
                            <a:t>100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0.87 %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6.56 %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24551388"/>
                      </a:ext>
                    </a:extLst>
                  </a:tr>
                  <a:tr h="37084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150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0.87 %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8.067</a:t>
                          </a:r>
                          <a:r>
                            <a:rPr kumimoji="1" lang="en-US" altLang="ja-JP" baseline="0" dirty="0" smtClean="0">
                              <a:latin typeface="Cambria Math" panose="02040503050406030204" pitchFamily="18" charset="0"/>
                              <a:ea typeface="Cambria Math" panose="02040503050406030204" pitchFamily="18" charset="0"/>
                            </a:rPr>
                            <a:t> ± 0.7717</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6.67 %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77812373"/>
                      </a:ext>
                    </a:extLst>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014483399"/>
                  </p:ext>
                </p:extLst>
              </p:nvPr>
            </p:nvGraphicFramePr>
            <p:xfrm>
              <a:off x="1321860" y="2590105"/>
              <a:ext cx="9551912" cy="3108960"/>
            </p:xfrm>
            <a:graphic>
              <a:graphicData uri="http://schemas.openxmlformats.org/drawingml/2006/table">
                <a:tbl>
                  <a:tblPr firstRow="1" bandRow="1">
                    <a:tableStyleId>{5C22544A-7EE6-4342-B048-85BDC9FD1C3A}</a:tableStyleId>
                  </a:tblPr>
                  <a:tblGrid>
                    <a:gridCol w="1433830">
                      <a:extLst>
                        <a:ext uri="{9D8B030D-6E8A-4147-A177-3AD203B41FA5}">
                          <a16:colId xmlns:a16="http://schemas.microsoft.com/office/drawing/2014/main" val="1721222799"/>
                        </a:ext>
                      </a:extLst>
                    </a:gridCol>
                    <a:gridCol w="1471537">
                      <a:extLst>
                        <a:ext uri="{9D8B030D-6E8A-4147-A177-3AD203B41FA5}">
                          <a16:colId xmlns:a16="http://schemas.microsoft.com/office/drawing/2014/main" val="1040825952"/>
                        </a:ext>
                      </a:extLst>
                    </a:gridCol>
                    <a:gridCol w="1933892">
                      <a:extLst>
                        <a:ext uri="{9D8B030D-6E8A-4147-A177-3AD203B41FA5}">
                          <a16:colId xmlns:a16="http://schemas.microsoft.com/office/drawing/2014/main" val="3638638939"/>
                        </a:ext>
                      </a:extLst>
                    </a:gridCol>
                    <a:gridCol w="1154430">
                      <a:extLst>
                        <a:ext uri="{9D8B030D-6E8A-4147-A177-3AD203B41FA5}">
                          <a16:colId xmlns:a16="http://schemas.microsoft.com/office/drawing/2014/main" val="249630744"/>
                        </a:ext>
                      </a:extLst>
                    </a:gridCol>
                    <a:gridCol w="2235518">
                      <a:extLst>
                        <a:ext uri="{9D8B030D-6E8A-4147-A177-3AD203B41FA5}">
                          <a16:colId xmlns:a16="http://schemas.microsoft.com/office/drawing/2014/main" val="3438917364"/>
                        </a:ext>
                      </a:extLst>
                    </a:gridCol>
                    <a:gridCol w="1322705">
                      <a:extLst>
                        <a:ext uri="{9D8B030D-6E8A-4147-A177-3AD203B41FA5}">
                          <a16:colId xmlns:a16="http://schemas.microsoft.com/office/drawing/2014/main" val="125785975"/>
                        </a:ext>
                      </a:extLst>
                    </a:gridCol>
                  </a:tblGrid>
                  <a:tr h="457200">
                    <a:tc>
                      <a:txBody>
                        <a:bodyPr/>
                        <a:lstStyle/>
                        <a:p>
                          <a:pPr algn="ct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a:txBody>
                        <a:bodyPr/>
                        <a:lstStyle/>
                        <a:p>
                          <a:pPr algn="ct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NSBA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extLst>
                      <a:ext uri="{0D108BD9-81ED-4DB2-BD59-A6C34878D82A}">
                        <a16:rowId xmlns:a16="http://schemas.microsoft.com/office/drawing/2014/main" val="2177175009"/>
                      </a:ext>
                    </a:extLst>
                  </a:tr>
                  <a:tr h="822960">
                    <a:tc>
                      <a:txBody>
                        <a:bodyPr/>
                        <a:lstStyle/>
                        <a:p>
                          <a:pPr algn="ctr"/>
                          <a:r>
                            <a:rPr kumimoji="1" lang="en-US" altLang="ja-JP" b="0" dirty="0" smtClean="0">
                              <a:latin typeface="Cambria Math" panose="02040503050406030204" pitchFamily="18" charset="0"/>
                              <a:ea typeface="Cambria Math" panose="02040503050406030204" pitchFamily="18" charset="0"/>
                            </a:rPr>
                            <a:t>Function</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NP</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637755"/>
                      </a:ext>
                    </a:extLst>
                  </a:tr>
                  <a:tr h="457200">
                    <a:tc rowSpan="2">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blipFill>
                          <a:blip r:embed="rId3"/>
                          <a:stretch>
                            <a:fillRect l="-426" t="-143709" r="-568085" b="-114570"/>
                          </a:stretch>
                        </a:blipFill>
                      </a:tcPr>
                    </a:tc>
                    <a:tc>
                      <a:txBody>
                        <a:bodyPr/>
                        <a:lstStyle/>
                        <a:p>
                          <a:pPr algn="ctr"/>
                          <a:r>
                            <a:rPr kumimoji="1" lang="en-US" altLang="ja-JP" baseline="0" dirty="0" smtClean="0">
                              <a:latin typeface="Cambria Math" panose="02040503050406030204" pitchFamily="18" charset="0"/>
                              <a:ea typeface="Cambria Math" panose="02040503050406030204" pitchFamily="18" charset="0"/>
                            </a:rPr>
                            <a:t>50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1.0 ± 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5.89 %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6.800</a:t>
                          </a:r>
                          <a:r>
                            <a:rPr kumimoji="1" lang="en-US" altLang="ja-JP" dirty="0" smtClean="0">
                              <a:latin typeface="Cambria Math" panose="02040503050406030204" pitchFamily="18" charset="0"/>
                              <a:ea typeface="Cambria Math" panose="02040503050406030204" pitchFamily="18" charset="0"/>
                            </a:rPr>
                            <a:t> ± 0.7025</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40.0 %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18911110"/>
                      </a:ext>
                    </a:extLst>
                  </a:tr>
                  <a:tr h="45720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100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1.0 ± 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5.89 %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42.75 %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95965964"/>
                      </a:ext>
                    </a:extLst>
                  </a:tr>
                  <a:tr h="457200">
                    <a:tc rowSpan="2">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blipFill>
                          <a:blip r:embed="rId3"/>
                          <a:stretch>
                            <a:fillRect l="-426" t="-245333" r="-568085" b="-15333"/>
                          </a:stretch>
                        </a:blipFill>
                      </a:tcPr>
                    </a:tc>
                    <a:tc>
                      <a:txBody>
                        <a:bodyPr/>
                        <a:lstStyle/>
                        <a:p>
                          <a:pPr algn="ctr"/>
                          <a:r>
                            <a:rPr kumimoji="1" lang="en-US" altLang="ja-JP" dirty="0" smtClean="0">
                              <a:latin typeface="Cambria Math" panose="02040503050406030204" pitchFamily="18" charset="0"/>
                              <a:ea typeface="Cambria Math" panose="02040503050406030204" pitchFamily="18" charset="0"/>
                            </a:rPr>
                            <a:t>100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0.87 %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6.56 %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24551388"/>
                      </a:ext>
                    </a:extLst>
                  </a:tr>
                  <a:tr h="45720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150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0.87 %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8.067</a:t>
                          </a:r>
                          <a:r>
                            <a:rPr kumimoji="1" lang="en-US" altLang="ja-JP" baseline="0" dirty="0" smtClean="0">
                              <a:latin typeface="Cambria Math" panose="02040503050406030204" pitchFamily="18" charset="0"/>
                              <a:ea typeface="Cambria Math" panose="02040503050406030204" pitchFamily="18" charset="0"/>
                            </a:rPr>
                            <a:t> ± 0.7717</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6.67 %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77812373"/>
                      </a:ext>
                    </a:extLst>
                  </a:tr>
                </a:tbl>
              </a:graphicData>
            </a:graphic>
          </p:graphicFrame>
        </mc:Fallback>
      </mc:AlternateContent>
      <p:sp>
        <p:nvSpPr>
          <p:cNvPr id="6" name="テキスト ボックス 5"/>
          <p:cNvSpPr txBox="1"/>
          <p:nvPr/>
        </p:nvSpPr>
        <p:spPr>
          <a:xfrm>
            <a:off x="2685974" y="1807024"/>
            <a:ext cx="6820052" cy="707886"/>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Found Peaks(FPs) and Peak Ratio (PR) of BA and NSBA </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(averaged over 30 simulations)</a:t>
            </a:r>
            <a:endParaRPr kumimoji="1" lang="ja-JP" altLang="en-US" sz="2000" b="1" dirty="0">
              <a:solidFill>
                <a:schemeClr val="tx1">
                  <a:lumMod val="75000"/>
                  <a:lumOff val="25000"/>
                </a:schemeClr>
              </a:solidFill>
            </a:endParaRPr>
          </a:p>
        </p:txBody>
      </p:sp>
      <p:sp>
        <p:nvSpPr>
          <p:cNvPr id="8" name="テキスト ボックス 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(12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414530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Experimental 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a:r>
            <a:r>
              <a:rPr lang="en-US" altLang="ja-JP" b="1" dirty="0"/>
              <a:t>at the final </a:t>
            </a:r>
            <a:r>
              <a:rPr lang="en-US" altLang="ja-JP" b="1" dirty="0" smtClean="0"/>
              <a:t>iteration</a:t>
            </a:r>
            <a:endParaRPr kumimoji="1" lang="ja-JP" altLang="en-US" b="1" dirty="0"/>
          </a:p>
        </p:txBody>
      </p:sp>
      <p:pic>
        <p:nvPicPr>
          <p:cNvPr id="10" name="コンテンツ プレースホルダー 9"/>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6350147" y="1809782"/>
            <a:ext cx="5333559" cy="3998645"/>
          </a:xfr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294" y="1809783"/>
            <a:ext cx="5333559" cy="3998645"/>
          </a:xfrm>
          <a:prstGeom prst="rect">
            <a:avLst/>
          </a:prstGeom>
        </p:spPr>
      </p:pic>
      <mc:AlternateContent xmlns:mc="http://schemas.openxmlformats.org/markup-compatibility/2006">
        <mc:Choice xmlns:a14="http://schemas.microsoft.com/office/drawing/2010/main" Requires="a14">
          <p:sp>
            <p:nvSpPr>
              <p:cNvPr id="12" name="テキスト ボックス 11"/>
              <p:cNvSpPr txBox="1"/>
              <p:nvPr/>
            </p:nvSpPr>
            <p:spPr>
              <a:xfrm>
                <a:off x="2043316"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2043316" y="5698313"/>
                <a:ext cx="2263514" cy="400110"/>
              </a:xfrm>
              <a:prstGeom prst="rect">
                <a:avLst/>
              </a:prstGeom>
              <a:blipFill>
                <a:blip r:embed="rId4"/>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7885169"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7885169" y="5698313"/>
                <a:ext cx="2263514" cy="400110"/>
              </a:xfrm>
              <a:prstGeom prst="rect">
                <a:avLst/>
              </a:prstGeom>
              <a:blipFill>
                <a:blip r:embed="rId5"/>
                <a:stretch>
                  <a:fillRect t="-7692" b="-29231"/>
                </a:stretch>
              </a:blipFill>
            </p:spPr>
            <p:txBody>
              <a:bodyPr/>
              <a:lstStyle/>
              <a:p>
                <a:r>
                  <a:rPr lang="ja-JP" altLang="en-US">
                    <a:noFill/>
                  </a:rPr>
                  <a:t> </a:t>
                </a:r>
              </a:p>
            </p:txBody>
          </p:sp>
        </mc:Fallback>
      </mc:AlternateContent>
      <p:sp>
        <p:nvSpPr>
          <p:cNvPr id="15" name="テキスト ボックス 14"/>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a global optima and some local optima</a:t>
            </a:r>
            <a:endParaRPr kumimoji="1" lang="ja-JP" altLang="en-US" sz="2800" dirty="0">
              <a:solidFill>
                <a:srgbClr val="FFFF00"/>
              </a:solidFill>
            </a:endParaRPr>
          </a:p>
        </p:txBody>
      </p:sp>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(13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160800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Experimental 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final iteration</a:t>
            </a:r>
            <a:endParaRPr kumimoji="1" lang="ja-JP" altLang="en-US"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861278" y="5698313"/>
                <a:ext cx="2263514" cy="400110"/>
              </a:xfrm>
              <a:prstGeom prst="rect">
                <a:avLst/>
              </a:prstGeom>
              <a:blipFill>
                <a:blip r:embed="rId2"/>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7337288" y="5698313"/>
                <a:ext cx="2263514" cy="400110"/>
              </a:xfrm>
              <a:prstGeom prst="rect">
                <a:avLst/>
              </a:prstGeom>
              <a:blipFill>
                <a:blip r:embed="rId3"/>
                <a:stretch>
                  <a:fillRect t="-7692" b="-29231"/>
                </a:stretch>
              </a:blipFill>
            </p:spPr>
            <p:txBody>
              <a:bodyPr/>
              <a:lstStyle/>
              <a:p>
                <a:r>
                  <a:rPr lang="ja-JP" altLang="en-US">
                    <a:noFill/>
                  </a:rPr>
                  <a:t> </a:t>
                </a:r>
              </a:p>
            </p:txBody>
          </p:sp>
        </mc:Fallback>
      </mc:AlternateContent>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706" y="1788798"/>
            <a:ext cx="5333559" cy="3998645"/>
          </a:xfrm>
          <a:prstGeom prst="rect">
            <a:avLst/>
          </a:prstGeom>
        </p:spPr>
      </p:pic>
      <p:pic>
        <p:nvPicPr>
          <p:cNvPr id="6" name="コンテンツ プレースホルダー 5"/>
          <p:cNvPicPr>
            <a:picLocks noGrp="1" noChangeAspect="1"/>
          </p:cNvPicPr>
          <p:nvPr>
            <p:ph idx="10"/>
          </p:nvPr>
        </p:nvPicPr>
        <p:blipFill>
          <a:blip r:embed="rId5">
            <a:extLst>
              <a:ext uri="{28A0092B-C50C-407E-A947-70E740481C1C}">
                <a14:useLocalDpi xmlns:a14="http://schemas.microsoft.com/office/drawing/2010/main" val="0"/>
              </a:ext>
            </a:extLst>
          </a:blip>
          <a:stretch>
            <a:fillRect/>
          </a:stretch>
        </p:blipFill>
        <p:spPr>
          <a:xfrm>
            <a:off x="5967801" y="1788797"/>
            <a:ext cx="5333559" cy="3998645"/>
          </a:xfrm>
        </p:spPr>
      </p:pic>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a global optima and some local optima</a:t>
            </a:r>
            <a:endParaRPr kumimoji="1" lang="ja-JP" altLang="en-US" sz="2800" dirty="0">
              <a:solidFill>
                <a:srgbClr val="FFFF00"/>
              </a:solidFill>
            </a:endParaRPr>
          </a:p>
        </p:txBody>
      </p:sp>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(14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978428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Searching multiple optima in multimodal optimization problems</a:t>
            </a:r>
            <a:endParaRPr kumimoji="1" lang="ja-JP" altLang="en-US" dirty="0"/>
          </a:p>
        </p:txBody>
      </p:sp>
      <p:sp>
        <p:nvSpPr>
          <p:cNvPr id="4" name="コンテンツ プレースホルダー 3"/>
          <p:cNvSpPr>
            <a:spLocks noGrp="1"/>
          </p:cNvSpPr>
          <p:nvPr>
            <p:ph idx="10"/>
          </p:nvPr>
        </p:nvSpPr>
        <p:spPr/>
        <p:txBody>
          <a:bodyPr/>
          <a:lstStyle/>
          <a:p>
            <a:pPr marL="342900" indent="-342900">
              <a:buFont typeface="Wingdings" panose="05000000000000000000" pitchFamily="2" charset="2"/>
              <a:buChar char="Ø"/>
            </a:pPr>
            <a:r>
              <a:rPr kumimoji="1" lang="en-US" altLang="ja-JP" dirty="0" smtClean="0"/>
              <a:t>Novelty Search-based Bat Algorithm</a:t>
            </a:r>
          </a:p>
          <a:p>
            <a:pPr marL="1333475" lvl="1" indent="-342900">
              <a:buFont typeface="Wingdings" panose="05000000000000000000" pitchFamily="2" charset="2"/>
              <a:buChar char="Ø"/>
            </a:pPr>
            <a:r>
              <a:rPr lang="en-US" altLang="ja-JP" sz="2000" dirty="0">
                <a:solidFill>
                  <a:schemeClr val="tx1">
                    <a:lumMod val="75000"/>
                    <a:lumOff val="25000"/>
                  </a:schemeClr>
                </a:solidFill>
              </a:rPr>
              <a:t>Extends BA with a new mechanism: enabling solutions to spread </a:t>
            </a:r>
            <a:r>
              <a:rPr lang="en-US" altLang="ja-JP" sz="2000" dirty="0" smtClean="0">
                <a:solidFill>
                  <a:schemeClr val="tx1">
                    <a:lumMod val="75000"/>
                    <a:lumOff val="25000"/>
                  </a:schemeClr>
                </a:solidFill>
              </a:rPr>
              <a:t>away</a:t>
            </a:r>
          </a:p>
          <a:p>
            <a:pPr marL="1333475" lvl="1" indent="-342900">
              <a:buFont typeface="Wingdings" panose="05000000000000000000" pitchFamily="2" charset="2"/>
              <a:buChar char="Ø"/>
            </a:pPr>
            <a:endParaRPr lang="en-US" altLang="ja-JP" sz="2000" dirty="0" smtClean="0">
              <a:solidFill>
                <a:schemeClr val="tx1">
                  <a:lumMod val="75000"/>
                  <a:lumOff val="25000"/>
                </a:schemeClr>
              </a:solidFill>
            </a:endParaRPr>
          </a:p>
          <a:p>
            <a:pPr marL="342900" indent="-342900">
              <a:buFont typeface="Wingdings" panose="05000000000000000000" pitchFamily="2" charset="2"/>
              <a:buChar char="Ø"/>
            </a:pPr>
            <a:r>
              <a:rPr lang="en-US" altLang="ja-JP" dirty="0" smtClean="0">
                <a:solidFill>
                  <a:schemeClr val="tx1">
                    <a:lumMod val="75000"/>
                    <a:lumOff val="25000"/>
                  </a:schemeClr>
                </a:solidFill>
              </a:rPr>
              <a:t>NSBA can search a single global optima and some local optima</a:t>
            </a:r>
            <a:endParaRPr lang="en-US" altLang="ja-JP" dirty="0">
              <a:solidFill>
                <a:schemeClr val="tx1">
                  <a:lumMod val="75000"/>
                  <a:lumOff val="25000"/>
                </a:schemeClr>
              </a:solidFill>
            </a:endParaRPr>
          </a:p>
          <a:p>
            <a:pPr marL="1333475" lvl="1" indent="-342900">
              <a:buFont typeface="Wingdings" panose="05000000000000000000" pitchFamily="2" charset="2"/>
              <a:buChar char="Ø"/>
            </a:pPr>
            <a:endParaRPr kumimoji="1" lang="ja-JP" altLang="en-US" sz="2000" dirty="0"/>
          </a:p>
        </p:txBody>
      </p:sp>
      <p:sp>
        <p:nvSpPr>
          <p:cNvPr id="6" name="テキスト ボックス 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(15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337736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
        <p:nvSpPr>
          <p:cNvPr id="5" name="正方形/長方形 4"/>
          <p:cNvSpPr/>
          <p:nvPr/>
        </p:nvSpPr>
        <p:spPr>
          <a:xfrm>
            <a:off x="3307416" y="2644170"/>
            <a:ext cx="5577169" cy="1569660"/>
          </a:xfrm>
          <a:prstGeom prst="rect">
            <a:avLst/>
          </a:prstGeom>
        </p:spPr>
        <p:txBody>
          <a:bodyPr wrap="none">
            <a:spAutoFit/>
          </a:bodyPr>
          <a:lstStyle/>
          <a:p>
            <a:pPr algn="ctr"/>
            <a:r>
              <a:rPr kumimoji="1" lang="en-US" altLang="ja-JP" sz="9600" b="1" dirty="0"/>
              <a:t>appendix</a:t>
            </a:r>
            <a:endParaRPr kumimoji="1" lang="ja-JP" altLang="en-US" sz="9600" b="1" dirty="0"/>
          </a:p>
        </p:txBody>
      </p:sp>
    </p:spTree>
    <p:extLst>
      <p:ext uri="{BB962C8B-B14F-4D97-AF65-F5344CB8AC3E}">
        <p14:creationId xmlns:p14="http://schemas.microsoft.com/office/powerpoint/2010/main" val="3061776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1" y="2068643"/>
            <a:ext cx="12192000" cy="42272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Experimental 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Performance of BA and NSBA</a:t>
            </a:r>
            <a:endParaRPr kumimoji="1" lang="ja-JP" altLang="en-US" b="1" dirty="0"/>
          </a:p>
        </p:txBody>
      </p:sp>
      <p:pic>
        <p:nvPicPr>
          <p:cNvPr id="7" name="コンテンツ プレースホルダー 6"/>
          <p:cNvPicPr>
            <a:picLocks noGrp="1" noChangeAspect="1"/>
          </p:cNvPicPr>
          <p:nvPr>
            <p:ph idx="10"/>
          </p:nvPr>
        </p:nvPicPr>
        <p:blipFill>
          <a:blip r:embed="rId3"/>
          <a:stretch>
            <a:fillRect/>
          </a:stretch>
        </p:blipFill>
        <p:spPr>
          <a:xfrm>
            <a:off x="341684" y="2376155"/>
            <a:ext cx="5583474" cy="3350085"/>
          </a:xfrm>
          <a:prstGeom prst="rect">
            <a:avLst/>
          </a:prstGeom>
        </p:spPr>
      </p:pic>
      <p:pic>
        <p:nvPicPr>
          <p:cNvPr id="8" name="図 7"/>
          <p:cNvPicPr>
            <a:picLocks noChangeAspect="1"/>
          </p:cNvPicPr>
          <p:nvPr/>
        </p:nvPicPr>
        <p:blipFill>
          <a:blip r:embed="rId4"/>
          <a:stretch>
            <a:fillRect/>
          </a:stretch>
        </p:blipFill>
        <p:spPr>
          <a:xfrm>
            <a:off x="6266842" y="2376155"/>
            <a:ext cx="5583474" cy="3350085"/>
          </a:xfrm>
          <a:prstGeom prst="rect">
            <a:avLst/>
          </a:prstGeom>
        </p:spPr>
      </p:pic>
      <mc:AlternateContent xmlns:mc="http://schemas.openxmlformats.org/markup-compatibility/2006">
        <mc:Choice xmlns:a14="http://schemas.microsoft.com/office/drawing/2010/main" Requires="a14">
          <p:sp>
            <p:nvSpPr>
              <p:cNvPr id="11" name="テキスト ボックス 10"/>
              <p:cNvSpPr txBox="1"/>
              <p:nvPr/>
            </p:nvSpPr>
            <p:spPr>
              <a:xfrm>
                <a:off x="2001664" y="581823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Griewank</a:t>
                </a:r>
                <a:endParaRPr kumimoji="1" lang="ja-JP" altLang="en-US" sz="2000" b="1" dirty="0">
                  <a:solidFill>
                    <a:schemeClr val="tx1">
                      <a:lumMod val="75000"/>
                      <a:lumOff val="25000"/>
                    </a:schemeClr>
                  </a:solidFill>
                </a:endParaRPr>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2001664" y="5818233"/>
                <a:ext cx="2263514" cy="400110"/>
              </a:xfrm>
              <a:prstGeom prst="rect">
                <a:avLst/>
              </a:prstGeom>
              <a:blipFill>
                <a:blip r:embed="rId5"/>
                <a:stretch>
                  <a:fillRect t="-6061"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7926822" y="5810999"/>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Rastrigin</a:t>
                </a:r>
                <a:endParaRPr kumimoji="1" lang="ja-JP" altLang="en-US" sz="2000" b="1" dirty="0">
                  <a:solidFill>
                    <a:schemeClr val="tx1">
                      <a:lumMod val="75000"/>
                      <a:lumOff val="25000"/>
                    </a:schemeClr>
                  </a:solidFill>
                </a:endParaRPr>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926822" y="5810999"/>
                <a:ext cx="2263514" cy="400110"/>
              </a:xfrm>
              <a:prstGeom prst="rect">
                <a:avLst/>
              </a:prstGeom>
              <a:blipFill>
                <a:blip r:embed="rId6"/>
                <a:stretch>
                  <a:fillRect t="-6061" b="-27273"/>
                </a:stretch>
              </a:blipFill>
            </p:spPr>
            <p:txBody>
              <a:bodyPr/>
              <a:lstStyle/>
              <a:p>
                <a:r>
                  <a:rPr lang="ja-JP" altLang="en-US">
                    <a:noFill/>
                  </a:rPr>
                  <a:t> </a:t>
                </a:r>
              </a:p>
            </p:txBody>
          </p:sp>
        </mc:Fallback>
      </mc:AlternateContent>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(17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236308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Experimental 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861278" y="5698313"/>
                <a:ext cx="2263514" cy="400110"/>
              </a:xfrm>
              <a:prstGeom prst="rect">
                <a:avLst/>
              </a:prstGeom>
              <a:blipFill>
                <a:blip r:embed="rId2"/>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7337288" y="5698313"/>
                <a:ext cx="2263514" cy="400110"/>
              </a:xfrm>
              <a:prstGeom prst="rect">
                <a:avLst/>
              </a:prstGeom>
              <a:blipFill>
                <a:blip r:embed="rId3"/>
                <a:stretch>
                  <a:fillRect t="-7692" b="-29231"/>
                </a:stretch>
              </a:blipFill>
            </p:spPr>
            <p:txBody>
              <a:bodyPr/>
              <a:lstStyle/>
              <a:p>
                <a:r>
                  <a:rPr lang="ja-JP" altLang="en-US">
                    <a:noFill/>
                  </a:rPr>
                  <a:t> </a:t>
                </a:r>
              </a:p>
            </p:txBody>
          </p:sp>
        </mc:Fallback>
      </mc:AlternateContent>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1000 iteration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940" y="1788796"/>
            <a:ext cx="5333559" cy="3998645"/>
          </a:xfrm>
          <a:prstGeom prst="rect">
            <a:avLst/>
          </a:prstGeom>
        </p:spPr>
      </p:pic>
      <p:pic>
        <p:nvPicPr>
          <p:cNvPr id="6" name="コンテンツ プレースホルダー 5"/>
          <p:cNvPicPr>
            <a:picLocks noGrp="1" noChangeAspect="1"/>
          </p:cNvPicPr>
          <p:nvPr>
            <p:ph idx="10"/>
          </p:nvPr>
        </p:nvPicPr>
        <p:blipFill>
          <a:blip r:embed="rId5">
            <a:extLst>
              <a:ext uri="{28A0092B-C50C-407E-A947-70E740481C1C}">
                <a14:useLocalDpi xmlns:a14="http://schemas.microsoft.com/office/drawing/2010/main" val="0"/>
              </a:ext>
            </a:extLst>
          </a:blip>
          <a:stretch>
            <a:fillRect/>
          </a:stretch>
        </p:blipFill>
        <p:spPr>
          <a:xfrm>
            <a:off x="5967801" y="1788796"/>
            <a:ext cx="5333559" cy="3998645"/>
          </a:xfr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(18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106664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Experimental 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BA</a:t>
                </a:r>
                <a:endParaRPr kumimoji="1" lang="ja-JP" altLang="en-US" sz="2000" b="1" dirty="0">
                  <a:solidFill>
                    <a:schemeClr val="tx1">
                      <a:lumMod val="75000"/>
                      <a:lumOff val="25000"/>
                    </a:schemeClr>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861278" y="5698313"/>
                <a:ext cx="2263514" cy="400110"/>
              </a:xfrm>
              <a:prstGeom prst="rect">
                <a:avLst/>
              </a:prstGeom>
              <a:blipFill>
                <a:blip r:embed="rId2"/>
                <a:stretch>
                  <a:fillRect t="-7692" b="-2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NSBA</a:t>
                </a:r>
                <a:endParaRPr kumimoji="1" lang="ja-JP" altLang="en-US" sz="2000"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7337288" y="5698313"/>
                <a:ext cx="2263514" cy="400110"/>
              </a:xfrm>
              <a:prstGeom prst="rect">
                <a:avLst/>
              </a:prstGeom>
              <a:blipFill>
                <a:blip r:embed="rId3"/>
                <a:stretch>
                  <a:fillRect t="-7692" b="-29231"/>
                </a:stretch>
              </a:blipFill>
            </p:spPr>
            <p:txBody>
              <a:bodyPr/>
              <a:lstStyle/>
              <a:p>
                <a:r>
                  <a:rPr lang="ja-JP" altLang="en-US">
                    <a:noFill/>
                  </a:rPr>
                  <a:t> </a:t>
                </a:r>
              </a:p>
            </p:txBody>
          </p:sp>
        </mc:Fallback>
      </mc:AlternateContent>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1000 iteration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7" name="コンテンツ プレースホルダー 6"/>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5967801" y="1788798"/>
            <a:ext cx="5333559" cy="3998645"/>
          </a:xfr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940" y="1788797"/>
            <a:ext cx="5333559" cy="3998645"/>
          </a:xfrm>
          <a:prstGeom prst="rect">
            <a:avLst/>
          </a:prstGeo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(19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726601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latin typeface="+mn-lt"/>
              </a:rPr>
              <a:t>Searching multiple </a:t>
            </a:r>
            <a:r>
              <a:rPr lang="en-US" altLang="ja-JP" dirty="0" smtClean="0">
                <a:latin typeface="+mn-lt"/>
              </a:rPr>
              <a:t>optima </a:t>
            </a:r>
            <a:r>
              <a:rPr kumimoji="1" lang="en-US" altLang="ja-JP" dirty="0" smtClean="0">
                <a:latin typeface="+mn-lt"/>
              </a:rPr>
              <a:t>for multimodal </a:t>
            </a:r>
            <a:r>
              <a:rPr lang="en-US" altLang="ja-JP" dirty="0">
                <a:latin typeface="+mn-lt"/>
              </a:rPr>
              <a:t>o</a:t>
            </a:r>
            <a:r>
              <a:rPr kumimoji="1" lang="en-US" altLang="ja-JP" dirty="0" smtClean="0">
                <a:latin typeface="+mn-lt"/>
              </a:rPr>
              <a:t>ptimization </a:t>
            </a:r>
            <a:r>
              <a:rPr lang="en-US" altLang="ja-JP" dirty="0">
                <a:latin typeface="+mn-lt"/>
              </a:rPr>
              <a:t>p</a:t>
            </a:r>
            <a:r>
              <a:rPr kumimoji="1" lang="en-US" altLang="ja-JP" dirty="0" smtClean="0">
                <a:latin typeface="+mn-lt"/>
              </a:rPr>
              <a:t>roblems</a:t>
            </a:r>
            <a:endParaRPr kumimoji="1" lang="ja-JP" altLang="en-US" dirty="0">
              <a:latin typeface="+mn-lt"/>
            </a:endParaRPr>
          </a:p>
        </p:txBody>
      </p:sp>
      <p:sp>
        <p:nvSpPr>
          <p:cNvPr id="4" name="コンテンツ プレースホルダー 3"/>
          <p:cNvSpPr>
            <a:spLocks noGrp="1"/>
          </p:cNvSpPr>
          <p:nvPr>
            <p:ph idx="10"/>
          </p:nvPr>
        </p:nvSpPr>
        <p:spPr>
          <a:xfrm>
            <a:off x="137638" y="1898134"/>
            <a:ext cx="11329258" cy="4507197"/>
          </a:xfrm>
        </p:spPr>
        <p:txBody>
          <a:bodyPr/>
          <a:lstStyle/>
          <a:p>
            <a:pPr marL="342900" indent="-342900">
              <a:buFont typeface="Wingdings" panose="05000000000000000000" pitchFamily="2" charset="2"/>
              <a:buChar char="Ø"/>
            </a:pPr>
            <a:r>
              <a:rPr kumimoji="1" lang="en-US" altLang="ja-JP" sz="2400" i="1" dirty="0" smtClean="0"/>
              <a:t>i.e.</a:t>
            </a:r>
            <a:r>
              <a:rPr kumimoji="1" lang="en-US" altLang="ja-JP" sz="2400" dirty="0" smtClean="0"/>
              <a:t>, some landing sites selection in lunar mission by the orbiter spacecraft</a:t>
            </a: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320" y="2590058"/>
            <a:ext cx="3194793" cy="3425252"/>
          </a:xfrm>
          <a:prstGeom prst="rect">
            <a:avLst/>
          </a:prstGeom>
        </p:spPr>
      </p:pic>
      <p:grpSp>
        <p:nvGrpSpPr>
          <p:cNvPr id="29" name="グループ化 28"/>
          <p:cNvGrpSpPr/>
          <p:nvPr/>
        </p:nvGrpSpPr>
        <p:grpSpPr>
          <a:xfrm>
            <a:off x="5943211" y="2590058"/>
            <a:ext cx="3194793" cy="3425252"/>
            <a:chOff x="6917573" y="3084728"/>
            <a:chExt cx="3194793" cy="3425252"/>
          </a:xfrm>
        </p:grpSpPr>
        <p:pic>
          <p:nvPicPr>
            <p:cNvPr id="10" name="図 9"/>
            <p:cNvPicPr>
              <a:picLocks noChangeAspect="1"/>
            </p:cNvPicPr>
            <p:nvPr/>
          </p:nvPicPr>
          <p:blipFill>
            <a:blip r:embed="rId4">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6917573" y="3084728"/>
              <a:ext cx="3194793" cy="3425252"/>
            </a:xfrm>
            <a:prstGeom prst="rect">
              <a:avLst/>
            </a:prstGeom>
          </p:spPr>
        </p:pic>
        <p:sp>
          <p:nvSpPr>
            <p:cNvPr id="11" name="楕円 10"/>
            <p:cNvSpPr/>
            <p:nvPr/>
          </p:nvSpPr>
          <p:spPr>
            <a:xfrm>
              <a:off x="7804875" y="4631956"/>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7942285" y="493425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8034725" y="4831829"/>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8561882" y="505918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7949785" y="506168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8027235" y="506418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7849854" y="509666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8104685" y="503670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8429472" y="531651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8461952" y="524406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8389502" y="535149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272082" y="533900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929809" y="5191600"/>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8137155" y="3914928"/>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439455" y="3887448"/>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9940968" y="624339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9973448" y="632084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7560038" y="6395797"/>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p:nvGrpSpPr>
        <p:grpSpPr>
          <a:xfrm>
            <a:off x="9312742" y="4709990"/>
            <a:ext cx="2732256" cy="646331"/>
            <a:chOff x="9011792" y="6310115"/>
            <a:chExt cx="3445034" cy="646331"/>
          </a:xfrm>
        </p:grpSpPr>
        <p:sp>
          <p:nvSpPr>
            <p:cNvPr id="30" name="楕円 29"/>
            <p:cNvSpPr/>
            <p:nvPr/>
          </p:nvSpPr>
          <p:spPr>
            <a:xfrm>
              <a:off x="9011792" y="6452761"/>
              <a:ext cx="144000" cy="14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9155792" y="6310115"/>
              <a:ext cx="3301034" cy="646331"/>
            </a:xfrm>
            <a:prstGeom prst="rect">
              <a:avLst/>
            </a:prstGeom>
            <a:noFill/>
          </p:spPr>
          <p:txBody>
            <a:bodyPr wrap="square" rtlCol="0">
              <a:spAutoFit/>
            </a:bodyPr>
            <a:lstStyle/>
            <a:p>
              <a:r>
                <a:rPr kumimoji="1" lang="en-US" altLang="ja-JP" dirty="0" smtClean="0"/>
                <a:t>: proposed landing sites</a:t>
              </a:r>
              <a:br>
                <a:rPr kumimoji="1" lang="en-US" altLang="ja-JP" dirty="0" smtClean="0"/>
              </a:br>
              <a:r>
                <a:rPr kumimoji="1" lang="en-US" altLang="ja-JP" dirty="0" smtClean="0"/>
                <a:t> (=optima) </a:t>
              </a:r>
              <a:endParaRPr kumimoji="1" lang="ja-JP" altLang="en-US" dirty="0"/>
            </a:p>
          </p:txBody>
        </p:sp>
      </p:grpSp>
      <p:sp>
        <p:nvSpPr>
          <p:cNvPr id="33" name="右矢印 32"/>
          <p:cNvSpPr/>
          <p:nvPr/>
        </p:nvSpPr>
        <p:spPr>
          <a:xfrm>
            <a:off x="4466139" y="3997954"/>
            <a:ext cx="1221700" cy="998682"/>
          </a:xfrm>
          <a:prstGeom prst="rightArrow">
            <a:avLst>
              <a:gd name="adj1" fmla="val 48909"/>
              <a:gd name="adj2" fmla="val 8083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6028681" y="6009127"/>
            <a:ext cx="2960858"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Highlighted landing sites</a:t>
            </a:r>
            <a:endParaRPr kumimoji="1" lang="ja-JP" altLang="en-US" b="1" dirty="0">
              <a:solidFill>
                <a:schemeClr val="tx1">
                  <a:lumMod val="75000"/>
                  <a:lumOff val="25000"/>
                </a:schemeClr>
              </a:solidFill>
            </a:endParaRPr>
          </a:p>
        </p:txBody>
      </p:sp>
      <p:sp>
        <p:nvSpPr>
          <p:cNvPr id="35" name="テキスト ボックス 34"/>
          <p:cNvSpPr txBox="1"/>
          <p:nvPr/>
        </p:nvSpPr>
        <p:spPr>
          <a:xfrm>
            <a:off x="1352027" y="6009127"/>
            <a:ext cx="2473377"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Raw image of moon </a:t>
            </a:r>
            <a:endParaRPr kumimoji="1" lang="ja-JP" altLang="en-US" b="1" dirty="0">
              <a:solidFill>
                <a:schemeClr val="tx1">
                  <a:lumMod val="75000"/>
                  <a:lumOff val="25000"/>
                </a:schemeClr>
              </a:solidFill>
            </a:endParaRPr>
          </a:p>
        </p:txBody>
      </p:sp>
      <p:sp>
        <p:nvSpPr>
          <p:cNvPr id="37" name="角丸四角形吹き出し 36"/>
          <p:cNvSpPr/>
          <p:nvPr/>
        </p:nvSpPr>
        <p:spPr>
          <a:xfrm>
            <a:off x="8686464" y="3408582"/>
            <a:ext cx="3358533" cy="936886"/>
          </a:xfrm>
          <a:prstGeom prst="wedgeRoundRectCallout">
            <a:avLst>
              <a:gd name="adj1" fmla="val 1983"/>
              <a:gd name="adj2" fmla="val 75813"/>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Better communication time, </a:t>
            </a:r>
            <a:br>
              <a:rPr kumimoji="1" lang="en-US" altLang="ja-JP" dirty="0" smtClean="0">
                <a:solidFill>
                  <a:schemeClr val="tx1">
                    <a:lumMod val="75000"/>
                    <a:lumOff val="25000"/>
                  </a:schemeClr>
                </a:solidFill>
              </a:rPr>
            </a:br>
            <a:r>
              <a:rPr kumimoji="1" lang="en-US" altLang="ja-JP" dirty="0" smtClean="0">
                <a:solidFill>
                  <a:schemeClr val="tx1">
                    <a:lumMod val="75000"/>
                    <a:lumOff val="25000"/>
                  </a:schemeClr>
                </a:solidFill>
              </a:rPr>
              <a:t>and smaller inclination angle</a:t>
            </a:r>
            <a:endParaRPr kumimoji="1" lang="ja-JP" altLang="en-US" dirty="0">
              <a:solidFill>
                <a:schemeClr val="tx1">
                  <a:lumMod val="75000"/>
                  <a:lumOff val="25000"/>
                </a:schemeClr>
              </a:solidFill>
            </a:endParaRPr>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824896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テキスト ボックス 26"/>
          <p:cNvSpPr txBox="1"/>
          <p:nvPr/>
        </p:nvSpPr>
        <p:spPr>
          <a:xfrm>
            <a:off x="1940614" y="3827963"/>
            <a:ext cx="2049275" cy="707886"/>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Toward a global best solution</a:t>
            </a:r>
            <a:endParaRPr kumimoji="1" lang="ja-JP" altLang="en-US" sz="2000" dirty="0">
              <a:solidFill>
                <a:schemeClr val="tx1">
                  <a:lumMod val="75000"/>
                  <a:lumOff val="25000"/>
                </a:schemeClr>
              </a:solidFill>
            </a:endParaRPr>
          </a:p>
        </p:txBody>
      </p:sp>
      <p:sp>
        <p:nvSpPr>
          <p:cNvPr id="2" name="タイトル 1"/>
          <p:cNvSpPr>
            <a:spLocks noGrp="1"/>
          </p:cNvSpPr>
          <p:nvPr>
            <p:ph type="title"/>
          </p:nvPr>
        </p:nvSpPr>
        <p:spPr/>
        <p:txBody>
          <a:bodyPr/>
          <a:lstStyle/>
          <a:p>
            <a:r>
              <a:rPr kumimoji="1" lang="en-US" altLang="ja-JP" dirty="0" smtClean="0"/>
              <a:t>Introduction</a:t>
            </a:r>
            <a:endParaRPr kumimoji="1" lang="ja-JP" altLang="en-US" b="0" dirty="0"/>
          </a:p>
        </p:txBody>
      </p:sp>
      <p:sp>
        <p:nvSpPr>
          <p:cNvPr id="4" name="コンテンツ プレースホルダー 3"/>
          <p:cNvSpPr>
            <a:spLocks noGrp="1"/>
          </p:cNvSpPr>
          <p:nvPr>
            <p:ph idx="10"/>
          </p:nvPr>
        </p:nvSpPr>
        <p:spPr>
          <a:xfrm>
            <a:off x="134911" y="1242195"/>
            <a:ext cx="12057089" cy="5133156"/>
          </a:xfrm>
        </p:spPr>
        <p:txBody>
          <a:bodyPr rIns="0"/>
          <a:lstStyle/>
          <a:p>
            <a:pPr marL="342900" indent="-342900">
              <a:buFont typeface="Wingdings" panose="05000000000000000000" pitchFamily="2" charset="2"/>
              <a:buChar char="Ø"/>
            </a:pPr>
            <a:r>
              <a:rPr lang="en-US" altLang="ja-JP" dirty="0"/>
              <a:t> Evolutionary Algorithms (EAs) are designed for searching </a:t>
            </a:r>
            <a:r>
              <a:rPr lang="en-US" altLang="ja-JP" dirty="0" smtClean="0"/>
              <a:t/>
            </a:r>
            <a:br>
              <a:rPr lang="en-US" altLang="ja-JP" dirty="0" smtClean="0"/>
            </a:br>
            <a:r>
              <a:rPr lang="en-US" altLang="ja-JP" dirty="0" smtClean="0"/>
              <a:t>a </a:t>
            </a:r>
            <a:r>
              <a:rPr lang="en-US" altLang="ja-JP" dirty="0"/>
              <a:t>single global optimum (</a:t>
            </a:r>
            <a:r>
              <a:rPr lang="en-US" altLang="ja-JP" i="1" dirty="0" err="1"/>
              <a:t>i,e</a:t>
            </a:r>
            <a:r>
              <a:rPr lang="en-US" altLang="ja-JP" i="1" dirty="0"/>
              <a:t>., </a:t>
            </a:r>
            <a:r>
              <a:rPr lang="en-US" altLang="ja-JP" dirty="0"/>
              <a:t>PSO, FA, DE</a:t>
            </a:r>
            <a:r>
              <a:rPr lang="en-US" altLang="ja-JP" dirty="0" smtClean="0"/>
              <a:t>)</a:t>
            </a:r>
            <a:endParaRPr kumimoji="1" lang="en-US" altLang="ja-JP" sz="2400" dirty="0" smtClean="0"/>
          </a:p>
          <a:p>
            <a:pPr marL="342900" indent="-342900">
              <a:buFont typeface="Wingdings" panose="05000000000000000000" pitchFamily="2" charset="2"/>
              <a:buChar char="Ø"/>
            </a:pPr>
            <a:r>
              <a:rPr kumimoji="1" lang="en-US" altLang="ja-JP" sz="2400" b="1" dirty="0" smtClean="0"/>
              <a:t>Bat Algorithm (BA)</a:t>
            </a:r>
            <a:r>
              <a:rPr kumimoji="1" lang="en-US" altLang="ja-JP" sz="2400" dirty="0" smtClean="0"/>
              <a:t>: the capability of switching </a:t>
            </a:r>
            <a:r>
              <a:rPr kumimoji="1" lang="en-US" altLang="ja-JP" sz="2400" b="1" dirty="0" smtClean="0">
                <a:solidFill>
                  <a:srgbClr val="F7903B"/>
                </a:solidFill>
              </a:rPr>
              <a:t>several search steps </a:t>
            </a:r>
            <a:br>
              <a:rPr kumimoji="1" lang="en-US" altLang="ja-JP" sz="2400" b="1" dirty="0" smtClean="0">
                <a:solidFill>
                  <a:srgbClr val="F7903B"/>
                </a:solidFill>
              </a:rPr>
            </a:br>
            <a:r>
              <a:rPr kumimoji="1" lang="en-US" altLang="ja-JP" sz="2400" dirty="0" smtClean="0"/>
              <a:t>by the </a:t>
            </a:r>
            <a:r>
              <a:rPr lang="en-US" altLang="ja-JP" dirty="0" smtClean="0"/>
              <a:t>bat </a:t>
            </a:r>
            <a:r>
              <a:rPr kumimoji="1" lang="en-US" altLang="ja-JP" sz="2400" dirty="0" smtClean="0"/>
              <a:t>echolocation</a:t>
            </a:r>
            <a:endParaRPr kumimoji="1" lang="ja-JP" altLang="en-US" sz="2400" dirty="0"/>
          </a:p>
        </p:txBody>
      </p:sp>
      <p:sp>
        <p:nvSpPr>
          <p:cNvPr id="5" name="角丸四角形 4"/>
          <p:cNvSpPr/>
          <p:nvPr/>
        </p:nvSpPr>
        <p:spPr>
          <a:xfrm>
            <a:off x="1393578" y="2871297"/>
            <a:ext cx="2085975"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Exploitation</a:t>
            </a:r>
            <a:endParaRPr kumimoji="1" lang="ja-JP" altLang="en-US" sz="2400" b="1" dirty="0"/>
          </a:p>
        </p:txBody>
      </p:sp>
      <p:sp>
        <p:nvSpPr>
          <p:cNvPr id="6" name="角丸四角形 5"/>
          <p:cNvSpPr/>
          <p:nvPr/>
        </p:nvSpPr>
        <p:spPr>
          <a:xfrm>
            <a:off x="4963072" y="2871297"/>
            <a:ext cx="2085975"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Local search</a:t>
            </a:r>
            <a:endParaRPr kumimoji="1" lang="ja-JP" altLang="en-US" sz="2400" b="1" dirty="0"/>
          </a:p>
        </p:txBody>
      </p:sp>
      <p:sp>
        <p:nvSpPr>
          <p:cNvPr id="7" name="角丸四角形 6"/>
          <p:cNvSpPr/>
          <p:nvPr/>
        </p:nvSpPr>
        <p:spPr>
          <a:xfrm>
            <a:off x="8532566" y="2868608"/>
            <a:ext cx="2085975"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Exploration</a:t>
            </a:r>
            <a:endParaRPr kumimoji="1" lang="ja-JP" altLang="en-US" sz="2400" b="1" dirty="0"/>
          </a:p>
        </p:txBody>
      </p:sp>
      <p:sp>
        <p:nvSpPr>
          <p:cNvPr id="8" name="楕円 7"/>
          <p:cNvSpPr/>
          <p:nvPr/>
        </p:nvSpPr>
        <p:spPr>
          <a:xfrm>
            <a:off x="1731157" y="375934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389553" y="452053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393578" y="547437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3189040" y="563229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rot="-360000">
            <a:off x="1861283" y="3946235"/>
            <a:ext cx="501315" cy="1044000"/>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楕円 12"/>
          <p:cNvSpPr/>
          <p:nvPr/>
        </p:nvSpPr>
        <p:spPr>
          <a:xfrm>
            <a:off x="777174" y="653817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919776" y="6443510"/>
            <a:ext cx="2004468" cy="369332"/>
          </a:xfrm>
          <a:prstGeom prst="rect">
            <a:avLst/>
          </a:prstGeom>
          <a:noFill/>
        </p:spPr>
        <p:txBody>
          <a:bodyPr wrap="square" rtlCol="0">
            <a:spAutoFit/>
          </a:bodyPr>
          <a:lstStyle/>
          <a:p>
            <a:r>
              <a:rPr kumimoji="1" lang="ja-JP" altLang="en-US" dirty="0" smtClean="0"/>
              <a:t>：</a:t>
            </a:r>
            <a:r>
              <a:rPr kumimoji="1" lang="en-US" altLang="ja-JP" dirty="0" smtClean="0"/>
              <a:t>Solution (bat)</a:t>
            </a:r>
            <a:endParaRPr kumimoji="1" lang="ja-JP" altLang="en-US" dirty="0"/>
          </a:p>
        </p:txBody>
      </p:sp>
      <p:sp>
        <p:nvSpPr>
          <p:cNvPr id="15" name="テキスト ボックス 14"/>
          <p:cNvSpPr txBox="1"/>
          <p:nvPr/>
        </p:nvSpPr>
        <p:spPr>
          <a:xfrm>
            <a:off x="3239426" y="6443510"/>
            <a:ext cx="5237061" cy="369332"/>
          </a:xfrm>
          <a:prstGeom prst="rect">
            <a:avLst/>
          </a:prstGeom>
          <a:noFill/>
        </p:spPr>
        <p:txBody>
          <a:bodyPr wrap="square" rtlCol="0">
            <a:spAutoFit/>
          </a:bodyPr>
          <a:lstStyle/>
          <a:p>
            <a:r>
              <a:rPr kumimoji="1" lang="ja-JP" altLang="en-US" dirty="0" smtClean="0"/>
              <a:t>：</a:t>
            </a:r>
            <a:r>
              <a:rPr kumimoji="1" lang="en-US" altLang="ja-JP" dirty="0" smtClean="0"/>
              <a:t>a global best solution (a bat nearby food/prey)</a:t>
            </a:r>
            <a:endParaRPr kumimoji="1" lang="ja-JP" altLang="en-US" dirty="0"/>
          </a:p>
        </p:txBody>
      </p:sp>
      <p:sp>
        <p:nvSpPr>
          <p:cNvPr id="16" name="楕円 15"/>
          <p:cNvSpPr/>
          <p:nvPr/>
        </p:nvSpPr>
        <p:spPr>
          <a:xfrm>
            <a:off x="1955308" y="4154533"/>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5304927" y="372141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6963323" y="448260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967348" y="543644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762810" y="559436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115325" y="5110178"/>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851238" y="375934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10509634" y="452053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8513659" y="547437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10309121" y="563229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4825103" y="4082109"/>
            <a:ext cx="2087479" cy="707886"/>
          </a:xfrm>
          <a:prstGeom prst="rect">
            <a:avLst/>
          </a:prstGeom>
          <a:noFill/>
        </p:spPr>
        <p:txBody>
          <a:bodyPr wrap="square" rtlCol="0">
            <a:spAutoFit/>
          </a:bodyPr>
          <a:lstStyle/>
          <a:p>
            <a:pPr algn="ctr"/>
            <a:r>
              <a:rPr kumimoji="1" lang="en-US" altLang="ja-JP" sz="2000" dirty="0">
                <a:solidFill>
                  <a:schemeClr val="tx1">
                    <a:lumMod val="75000"/>
                    <a:lumOff val="25000"/>
                  </a:schemeClr>
                </a:solidFill>
              </a:rPr>
              <a:t>N</a:t>
            </a:r>
            <a:r>
              <a:rPr kumimoji="1" lang="en-US" altLang="ja-JP" sz="2000" dirty="0" smtClean="0">
                <a:solidFill>
                  <a:schemeClr val="tx1">
                    <a:lumMod val="75000"/>
                    <a:lumOff val="25000"/>
                  </a:schemeClr>
                </a:solidFill>
              </a:rPr>
              <a:t>earby a global best solution</a:t>
            </a:r>
            <a:endParaRPr kumimoji="1" lang="ja-JP" altLang="en-US" sz="2000" dirty="0">
              <a:solidFill>
                <a:schemeClr val="tx1">
                  <a:lumMod val="75000"/>
                  <a:lumOff val="25000"/>
                </a:schemeClr>
              </a:solidFill>
            </a:endParaRPr>
          </a:p>
        </p:txBody>
      </p:sp>
      <p:sp>
        <p:nvSpPr>
          <p:cNvPr id="28" name="楕円 27"/>
          <p:cNvSpPr/>
          <p:nvPr/>
        </p:nvSpPr>
        <p:spPr>
          <a:xfrm>
            <a:off x="10213380" y="3759344"/>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8513659" y="4436963"/>
            <a:ext cx="1981899" cy="400110"/>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Random search</a:t>
            </a:r>
            <a:endParaRPr kumimoji="1" lang="ja-JP" altLang="en-US" sz="2000" dirty="0">
              <a:solidFill>
                <a:schemeClr val="tx1">
                  <a:lumMod val="75000"/>
                  <a:lumOff val="25000"/>
                </a:schemeClr>
              </a:solidFill>
            </a:endParaRPr>
          </a:p>
        </p:txBody>
      </p:sp>
      <p:cxnSp>
        <p:nvCxnSpPr>
          <p:cNvPr id="31" name="直線矢印コネクタ 30"/>
          <p:cNvCxnSpPr/>
          <p:nvPr/>
        </p:nvCxnSpPr>
        <p:spPr>
          <a:xfrm rot="480000">
            <a:off x="1836429" y="3933076"/>
            <a:ext cx="179561" cy="232024"/>
          </a:xfrm>
          <a:prstGeom prst="straightConnector1">
            <a:avLst/>
          </a:prstGeom>
          <a:ln w="57150">
            <a:solidFill>
              <a:srgbClr val="FF3B3B"/>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8375437" y="6538368"/>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8546912" y="6443702"/>
            <a:ext cx="2863761" cy="369332"/>
          </a:xfrm>
          <a:prstGeom prst="rect">
            <a:avLst/>
          </a:prstGeom>
          <a:noFill/>
        </p:spPr>
        <p:txBody>
          <a:bodyPr wrap="square" rtlCol="0">
            <a:spAutoFit/>
          </a:bodyPr>
          <a:lstStyle/>
          <a:p>
            <a:r>
              <a:rPr kumimoji="1" lang="ja-JP" altLang="en-US" dirty="0" smtClean="0"/>
              <a:t>：</a:t>
            </a:r>
            <a:r>
              <a:rPr kumimoji="1" lang="en-US" altLang="ja-JP" dirty="0" smtClean="0"/>
              <a:t>new candidate solution</a:t>
            </a:r>
            <a:endParaRPr kumimoji="1" lang="ja-JP" altLang="en-US" dirty="0"/>
          </a:p>
        </p:txBody>
      </p:sp>
      <p:sp>
        <p:nvSpPr>
          <p:cNvPr id="34" name="正方形/長方形 33"/>
          <p:cNvSpPr/>
          <p:nvPr/>
        </p:nvSpPr>
        <p:spPr>
          <a:xfrm>
            <a:off x="1019890" y="352428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69583" y="353318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184927" y="352428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2351890" y="493902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星 5 41"/>
          <p:cNvSpPr/>
          <p:nvPr/>
        </p:nvSpPr>
        <p:spPr>
          <a:xfrm>
            <a:off x="5901583" y="493902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9516927" y="494063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3061580" y="652017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(3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851003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To solve multimodal optimization problems</a:t>
            </a:r>
            <a:endParaRPr kumimoji="1" lang="ja-JP" altLang="en-US" dirty="0"/>
          </a:p>
        </p:txBody>
      </p:sp>
      <p:sp>
        <p:nvSpPr>
          <p:cNvPr id="4" name="コンテンツ プレースホルダー 3"/>
          <p:cNvSpPr>
            <a:spLocks noGrp="1"/>
          </p:cNvSpPr>
          <p:nvPr>
            <p:ph idx="10"/>
          </p:nvPr>
        </p:nvSpPr>
        <p:spPr>
          <a:xfrm>
            <a:off x="137637" y="1962369"/>
            <a:ext cx="12054363" cy="4442962"/>
          </a:xfrm>
        </p:spPr>
        <p:txBody>
          <a:bodyPr/>
          <a:lstStyle/>
          <a:p>
            <a:pPr marL="342900" indent="-342900">
              <a:buFont typeface="Wingdings" panose="05000000000000000000" pitchFamily="2" charset="2"/>
              <a:buChar char="Ø"/>
            </a:pPr>
            <a:r>
              <a:rPr kumimoji="1" lang="en-US" altLang="ja-JP" dirty="0" smtClean="0"/>
              <a:t>BA also tends to straightforward converge to </a:t>
            </a:r>
            <a:r>
              <a:rPr kumimoji="1" lang="en-US" altLang="ja-JP" dirty="0" smtClean="0">
                <a:solidFill>
                  <a:srgbClr val="FF0000"/>
                </a:solidFill>
              </a:rPr>
              <a:t>a single globa</a:t>
            </a:r>
            <a:r>
              <a:rPr lang="en-US" altLang="ja-JP" dirty="0" smtClean="0">
                <a:solidFill>
                  <a:srgbClr val="FF0000"/>
                </a:solidFill>
              </a:rPr>
              <a:t>l optima</a:t>
            </a:r>
          </a:p>
          <a:p>
            <a:pPr marL="342900" indent="-342900">
              <a:buFont typeface="Wingdings" panose="05000000000000000000" pitchFamily="2" charset="2"/>
              <a:buChar char="Ø"/>
            </a:pPr>
            <a:endParaRPr lang="en-US" altLang="ja-JP" dirty="0" smtClean="0">
              <a:solidFill>
                <a:srgbClr val="FF0000"/>
              </a:solidFill>
            </a:endParaRPr>
          </a:p>
          <a:p>
            <a:pPr marL="342900" indent="-342900">
              <a:buFont typeface="Wingdings" panose="05000000000000000000" pitchFamily="2" charset="2"/>
              <a:buChar char="Ø"/>
            </a:pPr>
            <a:r>
              <a:rPr kumimoji="1" lang="en-US" altLang="ja-JP" dirty="0" smtClean="0">
                <a:solidFill>
                  <a:schemeClr val="tx1">
                    <a:lumMod val="75000"/>
                    <a:lumOff val="25000"/>
                  </a:schemeClr>
                </a:solidFill>
              </a:rPr>
              <a:t>Extends BA with a new mechanism: enabling solutions to spread away</a:t>
            </a:r>
          </a:p>
          <a:p>
            <a:pPr marL="1333475" lvl="1" indent="-342900">
              <a:buFont typeface="Wingdings" panose="05000000000000000000" pitchFamily="2" charset="2"/>
              <a:buChar char="Ø"/>
            </a:pPr>
            <a:r>
              <a:rPr lang="en-US" altLang="ja-JP" sz="2400" b="1" dirty="0" smtClean="0">
                <a:solidFill>
                  <a:schemeClr val="tx1">
                    <a:lumMod val="75000"/>
                    <a:lumOff val="25000"/>
                  </a:schemeClr>
                </a:solidFill>
              </a:rPr>
              <a:t>Novelty search [J. Lehman et </a:t>
            </a:r>
            <a:r>
              <a:rPr lang="en-US" altLang="ja-JP" sz="2400" b="1" dirty="0">
                <a:solidFill>
                  <a:schemeClr val="tx1">
                    <a:lumMod val="75000"/>
                    <a:lumOff val="25000"/>
                  </a:schemeClr>
                </a:solidFill>
              </a:rPr>
              <a:t>a</a:t>
            </a:r>
            <a:r>
              <a:rPr lang="en-US" altLang="ja-JP" sz="2400" b="1" dirty="0" smtClean="0">
                <a:solidFill>
                  <a:schemeClr val="tx1">
                    <a:lumMod val="75000"/>
                    <a:lumOff val="25000"/>
                  </a:schemeClr>
                </a:solidFill>
              </a:rPr>
              <a:t>l., 2008]</a:t>
            </a:r>
            <a:r>
              <a:rPr lang="en-US" altLang="ja-JP" sz="2400" dirty="0" smtClean="0">
                <a:solidFill>
                  <a:schemeClr val="tx1">
                    <a:lumMod val="75000"/>
                    <a:lumOff val="25000"/>
                  </a:schemeClr>
                </a:solidFill>
              </a:rPr>
              <a:t>: </a:t>
            </a:r>
            <a:br>
              <a:rPr lang="en-US" altLang="ja-JP" sz="2400" dirty="0" smtClean="0">
                <a:solidFill>
                  <a:schemeClr val="tx1">
                    <a:lumMod val="75000"/>
                    <a:lumOff val="25000"/>
                  </a:schemeClr>
                </a:solidFill>
              </a:rPr>
            </a:br>
            <a:r>
              <a:rPr lang="en-US" altLang="ja-JP" sz="2400" dirty="0" smtClean="0">
                <a:solidFill>
                  <a:schemeClr val="tx1">
                    <a:lumMod val="75000"/>
                    <a:lumOff val="25000"/>
                  </a:schemeClr>
                </a:solidFill>
              </a:rPr>
              <a:t>spread solutions away from the dense area to sparse area</a:t>
            </a:r>
            <a:endParaRPr kumimoji="1" lang="ja-JP" altLang="en-US" sz="2400" dirty="0">
              <a:solidFill>
                <a:schemeClr val="tx1">
                  <a:lumMod val="75000"/>
                  <a:lumOff val="25000"/>
                </a:schemeClr>
              </a:solidFill>
            </a:endParaRPr>
          </a:p>
        </p:txBody>
      </p:sp>
      <p:sp>
        <p:nvSpPr>
          <p:cNvPr id="5" name="角丸四角形 4"/>
          <p:cNvSpPr/>
          <p:nvPr/>
        </p:nvSpPr>
        <p:spPr>
          <a:xfrm>
            <a:off x="6057096" y="4443066"/>
            <a:ext cx="2296220" cy="7195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Bat Algorithm</a:t>
            </a:r>
            <a:endParaRPr kumimoji="1" lang="ja-JP" altLang="en-US" sz="2400" dirty="0"/>
          </a:p>
        </p:txBody>
      </p:sp>
      <p:sp>
        <p:nvSpPr>
          <p:cNvPr id="6" name="角丸四角形 5"/>
          <p:cNvSpPr/>
          <p:nvPr/>
        </p:nvSpPr>
        <p:spPr>
          <a:xfrm>
            <a:off x="9221536" y="4427678"/>
            <a:ext cx="2296220" cy="71952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t>Novelty Search</a:t>
            </a:r>
            <a:endParaRPr kumimoji="1" lang="ja-JP" altLang="en-US" sz="2400" dirty="0"/>
          </a:p>
        </p:txBody>
      </p:sp>
      <p:sp>
        <p:nvSpPr>
          <p:cNvPr id="7" name="テキスト ボックス 6"/>
          <p:cNvSpPr txBox="1"/>
          <p:nvPr/>
        </p:nvSpPr>
        <p:spPr>
          <a:xfrm>
            <a:off x="389743" y="4572000"/>
            <a:ext cx="6071017" cy="461665"/>
          </a:xfrm>
          <a:prstGeom prst="rect">
            <a:avLst/>
          </a:prstGeom>
          <a:noFill/>
        </p:spPr>
        <p:txBody>
          <a:bodyPr wrap="square" rtlCol="0">
            <a:spAutoFit/>
          </a:bodyPr>
          <a:lstStyle/>
          <a:p>
            <a:r>
              <a:rPr kumimoji="1" lang="en-US" altLang="ja-JP" sz="2400" b="1" dirty="0" smtClean="0">
                <a:solidFill>
                  <a:schemeClr val="tx1">
                    <a:lumMod val="75000"/>
                    <a:lumOff val="25000"/>
                  </a:schemeClr>
                </a:solidFill>
              </a:rPr>
              <a:t>Novelty Search-based Bat Algorithm :</a:t>
            </a:r>
            <a:endParaRPr kumimoji="1" lang="ja-JP" altLang="en-US" sz="2400" b="1"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8" name="テキスト ボックス 7"/>
              <p:cNvSpPr txBox="1"/>
              <p:nvPr/>
            </p:nvSpPr>
            <p:spPr>
              <a:xfrm>
                <a:off x="8578234" y="4541222"/>
                <a:ext cx="4183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8578234" y="4541222"/>
                <a:ext cx="418384" cy="492443"/>
              </a:xfrm>
              <a:prstGeom prst="rect">
                <a:avLst/>
              </a:prstGeom>
              <a:blipFill>
                <a:blip r:embed="rId3"/>
                <a:stretch>
                  <a:fillRect/>
                </a:stretch>
              </a:blipFill>
            </p:spPr>
            <p:txBody>
              <a:bodyPr/>
              <a:lstStyle/>
              <a:p>
                <a:r>
                  <a:rPr lang="ja-JP" altLang="en-US">
                    <a:noFill/>
                  </a:rPr>
                  <a:t> </a:t>
                </a:r>
              </a:p>
            </p:txBody>
          </p:sp>
        </mc:Fallback>
      </mc:AlternateContent>
      <p:sp>
        <p:nvSpPr>
          <p:cNvPr id="9" name="テキスト ボックス 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(4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786424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Proposed method</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Novelty Search-based Bat Algorithm (NSBA)</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 and parameters</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604" y="2404831"/>
            <a:ext cx="5334000" cy="4000500"/>
          </a:xfrm>
          <a:prstGeom prst="rect">
            <a:avLst/>
          </a:prstGeom>
        </p:spPr>
      </p:pic>
      <p:sp>
        <p:nvSpPr>
          <p:cNvPr id="6" name="楕円 5"/>
          <p:cNvSpPr/>
          <p:nvPr/>
        </p:nvSpPr>
        <p:spPr>
          <a:xfrm>
            <a:off x="776490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887667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47877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94163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47904" y="3098925"/>
            <a:ext cx="3597374"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56858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568586" y="3813522"/>
                <a:ext cx="317972" cy="307777"/>
              </a:xfrm>
              <a:prstGeom prst="rect">
                <a:avLst/>
              </a:prstGeom>
              <a:blipFill>
                <a:blip r:embed="rId6"/>
                <a:stretch>
                  <a:fillRect l="-9615"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03344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033445" y="4202436"/>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08959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089596" y="3336853"/>
                <a:ext cx="323935" cy="307777"/>
              </a:xfrm>
              <a:prstGeom prst="rect">
                <a:avLst/>
              </a:prstGeom>
              <a:blipFill>
                <a:blip r:embed="rId8"/>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65877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658776" y="2708607"/>
                <a:ext cx="323935" cy="307777"/>
              </a:xfrm>
              <a:prstGeom prst="rect">
                <a:avLst/>
              </a:prstGeom>
              <a:blipFill>
                <a:blip r:embed="rId9"/>
                <a:stretch>
                  <a:fillRect l="-7407" r="-3704" b="-17647"/>
                </a:stretch>
              </a:blipFill>
            </p:spPr>
            <p:txBody>
              <a:bodyPr/>
              <a:lstStyle/>
              <a:p>
                <a:r>
                  <a:rPr lang="ja-JP" altLang="en-US">
                    <a:noFill/>
                  </a:rPr>
                  <a:t> </a:t>
                </a:r>
              </a:p>
            </p:txBody>
          </p:sp>
        </mc:Fallback>
      </mc:AlternateContent>
      <p:sp>
        <p:nvSpPr>
          <p:cNvPr id="21" name="楕円 20"/>
          <p:cNvSpPr/>
          <p:nvPr/>
        </p:nvSpPr>
        <p:spPr>
          <a:xfrm>
            <a:off x="726773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45942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(5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996457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Proposed method</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Novelty Search-based Bat Algorithm (NSBA)</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STEP2: Generate a new solution candidate and velocity</a:t>
            </a:r>
            <a:endParaRPr kumimoji="1" lang="ja-JP" altLang="en-US" u="sng" dirty="0"/>
          </a:p>
        </p:txBody>
      </p:sp>
      <p:pic>
        <p:nvPicPr>
          <p:cNvPr id="5" name="図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3604" y="2404831"/>
            <a:ext cx="5334000" cy="4000500"/>
          </a:xfrm>
          <a:prstGeom prst="rect">
            <a:avLst/>
          </a:prstGeom>
        </p:spPr>
      </p:pic>
      <p:sp>
        <p:nvSpPr>
          <p:cNvPr id="6" name="楕円 5"/>
          <p:cNvSpPr/>
          <p:nvPr/>
        </p:nvSpPr>
        <p:spPr>
          <a:xfrm>
            <a:off x="776490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887667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47877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94163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14594" y="4434895"/>
            <a:ext cx="2726788" cy="792000"/>
          </a:xfrm>
          <a:prstGeom prst="rect">
            <a:avLst/>
          </a:prstGeom>
        </p:spPr>
      </p:pic>
      <p:pic>
        <p:nvPicPr>
          <p:cNvPr id="12" name="図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350921" y="2995643"/>
            <a:ext cx="2546286" cy="737524"/>
          </a:xfrm>
          <a:prstGeom prst="rect">
            <a:avLst/>
          </a:prstGeom>
        </p:spPr>
      </p:pic>
      <p:pic>
        <p:nvPicPr>
          <p:cNvPr id="13" name="図 1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14595" y="5510016"/>
            <a:ext cx="2547137" cy="324000"/>
          </a:xfrm>
          <a:prstGeom prst="rect">
            <a:avLst/>
          </a:prstGeom>
        </p:spPr>
      </p:pic>
      <p:pic>
        <p:nvPicPr>
          <p:cNvPr id="14" name="図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14595" y="6108187"/>
            <a:ext cx="1973907" cy="324000"/>
          </a:xfrm>
          <a:prstGeom prst="rect">
            <a:avLst/>
          </a:prstGeom>
        </p:spPr>
      </p:pic>
      <p:sp>
        <p:nvSpPr>
          <p:cNvPr id="15" name="正方形/長方形 14"/>
          <p:cNvSpPr/>
          <p:nvPr/>
        </p:nvSpPr>
        <p:spPr>
          <a:xfrm>
            <a:off x="137637" y="2661009"/>
            <a:ext cx="6308021" cy="1558223"/>
          </a:xfrm>
          <a:prstGeom prst="rect">
            <a:avLst/>
          </a:prstGeom>
          <a:noFill/>
          <a:ln>
            <a:solidFill>
              <a:srgbClr val="519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92667" y="2479781"/>
            <a:ext cx="2215819" cy="493264"/>
          </a:xfrm>
          <a:prstGeom prst="roundRect">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Novelty Search</a:t>
            </a:r>
            <a:endParaRPr kumimoji="1" lang="ja-JP" altLang="en-US" sz="2000" b="1" dirty="0"/>
          </a:p>
        </p:txBody>
      </p:sp>
      <p:sp>
        <p:nvSpPr>
          <p:cNvPr id="17" name="テキスト ボックス 16"/>
          <p:cNvSpPr txBox="1"/>
          <p:nvPr/>
        </p:nvSpPr>
        <p:spPr>
          <a:xfrm>
            <a:off x="252106" y="3164350"/>
            <a:ext cx="3149128" cy="400110"/>
          </a:xfrm>
          <a:prstGeom prst="rect">
            <a:avLst/>
          </a:prstGeom>
          <a:noFill/>
        </p:spPr>
        <p:txBody>
          <a:bodyPr wrap="square" rtlCol="0">
            <a:spAutoFit/>
          </a:bodyPr>
          <a:lstStyle/>
          <a:p>
            <a:r>
              <a:rPr kumimoji="1" lang="en-US" altLang="ja-JP" sz="2000" dirty="0" smtClean="0"/>
              <a:t>The sparseness function:</a:t>
            </a:r>
            <a:endParaRPr kumimoji="1" lang="ja-JP" altLang="en-US" sz="2000" dirty="0"/>
          </a:p>
        </p:txBody>
      </p:sp>
      <mc:AlternateContent xmlns:mc="http://schemas.openxmlformats.org/markup-compatibility/2006">
        <mc:Choice xmlns:a14="http://schemas.microsoft.com/office/drawing/2010/main" Requires="a14">
          <p:sp>
            <p:nvSpPr>
              <p:cNvPr id="18" name="テキスト ボックス 17"/>
              <p:cNvSpPr txBox="1"/>
              <p:nvPr/>
            </p:nvSpPr>
            <p:spPr>
              <a:xfrm>
                <a:off x="3218970" y="3790802"/>
                <a:ext cx="296946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oMath>
                </a14:m>
                <a:r>
                  <a:rPr kumimoji="1" lang="en-US" altLang="ja-JP" dirty="0" smtClean="0"/>
                  <a:t>: </a:t>
                </a:r>
                <a:r>
                  <a:rPr kumimoji="1" lang="en-US" altLang="ja-JP" i="1" dirty="0" err="1" smtClean="0"/>
                  <a:t>i</a:t>
                </a:r>
                <a:r>
                  <a:rPr kumimoji="1" lang="en-US" altLang="ja-JP" dirty="0" err="1" smtClean="0"/>
                  <a:t>-th</a:t>
                </a:r>
                <a:r>
                  <a:rPr kumimoji="1" lang="en-US" altLang="ja-JP" dirty="0" smtClean="0"/>
                  <a:t> nearest neighbor of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3218970" y="3790802"/>
                <a:ext cx="2969467" cy="276999"/>
              </a:xfrm>
              <a:prstGeom prst="rect">
                <a:avLst/>
              </a:prstGeom>
              <a:blipFill>
                <a:blip r:embed="rId12"/>
                <a:stretch>
                  <a:fillRect l="-1027" t="-26667" r="-1027" b="-53333"/>
                </a:stretch>
              </a:blipFill>
            </p:spPr>
            <p:txBody>
              <a:bodyPr/>
              <a:lstStyle/>
              <a:p>
                <a:r>
                  <a:rPr lang="ja-JP" altLang="en-US">
                    <a:noFill/>
                  </a:rPr>
                  <a:t> </a:t>
                </a:r>
              </a:p>
            </p:txBody>
          </p:sp>
        </mc:Fallback>
      </mc:AlternateContent>
      <p:sp>
        <p:nvSpPr>
          <p:cNvPr id="22" name="屈折矢印 21"/>
          <p:cNvSpPr/>
          <p:nvPr/>
        </p:nvSpPr>
        <p:spPr>
          <a:xfrm rot="16200000" flipH="1">
            <a:off x="3712304" y="3999746"/>
            <a:ext cx="989760" cy="1428736"/>
          </a:xfrm>
          <a:prstGeom prst="bentUpArrow">
            <a:avLst>
              <a:gd name="adj1" fmla="val 25043"/>
              <a:gd name="adj2" fmla="val 35417"/>
              <a:gd name="adj3" fmla="val 50000"/>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26773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45942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mc:Choice xmlns:a14="http://schemas.microsoft.com/office/drawing/2010/main" Requires="a14">
          <p:sp>
            <p:nvSpPr>
              <p:cNvPr id="25" name="テキスト ボックス 24"/>
              <p:cNvSpPr txBox="1"/>
              <p:nvPr/>
            </p:nvSpPr>
            <p:spPr>
              <a:xfrm>
                <a:off x="756858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7568586" y="3813522"/>
                <a:ext cx="317972" cy="307777"/>
              </a:xfrm>
              <a:prstGeom prst="rect">
                <a:avLst/>
              </a:prstGeom>
              <a:blipFill>
                <a:blip r:embed="rId13"/>
                <a:stretch>
                  <a:fillRect l="-9615"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03344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033445" y="4202436"/>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p:cNvSpPr txBox="1"/>
              <p:nvPr/>
            </p:nvSpPr>
            <p:spPr>
              <a:xfrm>
                <a:off x="908959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27" name="テキスト ボックス 26"/>
              <p:cNvSpPr txBox="1">
                <a:spLocks noRot="1" noChangeAspect="1" noMove="1" noResize="1" noEditPoints="1" noAdjustHandles="1" noChangeArrowheads="1" noChangeShapeType="1" noTextEdit="1"/>
              </p:cNvSpPr>
              <p:nvPr/>
            </p:nvSpPr>
            <p:spPr>
              <a:xfrm>
                <a:off x="9089596" y="3336853"/>
                <a:ext cx="323935" cy="307777"/>
              </a:xfrm>
              <a:prstGeom prst="rect">
                <a:avLst/>
              </a:prstGeom>
              <a:blipFill>
                <a:blip r:embed="rId15"/>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p:cNvSpPr txBox="1"/>
              <p:nvPr/>
            </p:nvSpPr>
            <p:spPr>
              <a:xfrm>
                <a:off x="965877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9658776" y="2708607"/>
                <a:ext cx="323935" cy="307777"/>
              </a:xfrm>
              <a:prstGeom prst="rect">
                <a:avLst/>
              </a:prstGeom>
              <a:blipFill>
                <a:blip r:embed="rId16"/>
                <a:stretch>
                  <a:fillRect l="-7407" r="-3704"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4811843" y="5510017"/>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4811843" y="5510017"/>
                <a:ext cx="1633815" cy="369332"/>
              </a:xfrm>
              <a:prstGeom prst="rect">
                <a:avLst/>
              </a:prstGeom>
              <a:blipFill>
                <a:blip r:embed="rId17"/>
                <a:stretch>
                  <a:fillRect l="-2985" t="-11667" b="-25000"/>
                </a:stretch>
              </a:blipFill>
            </p:spPr>
            <p:txBody>
              <a:bodyPr/>
              <a:lstStyle/>
              <a:p>
                <a:r>
                  <a:rPr lang="ja-JP" altLang="en-US">
                    <a:noFill/>
                  </a:rPr>
                  <a:t> </a:t>
                </a:r>
              </a:p>
            </p:txBody>
          </p:sp>
        </mc:Fallback>
      </mc:AlternateContent>
      <p:sp>
        <p:nvSpPr>
          <p:cNvPr id="31" name="楕円 30"/>
          <p:cNvSpPr/>
          <p:nvPr/>
        </p:nvSpPr>
        <p:spPr>
          <a:xfrm>
            <a:off x="7362674" y="32103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テキスト ボックス 31"/>
              <p:cNvSpPr txBox="1"/>
              <p:nvPr/>
            </p:nvSpPr>
            <p:spPr>
              <a:xfrm>
                <a:off x="7514091" y="2873218"/>
                <a:ext cx="563488" cy="31226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1</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7514091" y="2873218"/>
                <a:ext cx="563488" cy="312265"/>
              </a:xfrm>
              <a:prstGeom prst="rect">
                <a:avLst/>
              </a:prstGeom>
              <a:blipFill>
                <a:blip r:embed="rId18"/>
                <a:stretch>
                  <a:fillRect l="-5435" r="-3261" b="-17308"/>
                </a:stretch>
              </a:blipFill>
            </p:spPr>
            <p:txBody>
              <a:bodyPr/>
              <a:lstStyle/>
              <a:p>
                <a:r>
                  <a:rPr lang="ja-JP" altLang="en-US">
                    <a:noFill/>
                  </a:rPr>
                  <a:t> </a:t>
                </a:r>
              </a:p>
            </p:txBody>
          </p:sp>
        </mc:Fallback>
      </mc:AlternateContent>
      <p:cxnSp>
        <p:nvCxnSpPr>
          <p:cNvPr id="34" name="直線矢印コネクタ 33"/>
          <p:cNvCxnSpPr/>
          <p:nvPr/>
        </p:nvCxnSpPr>
        <p:spPr>
          <a:xfrm flipH="1" flipV="1">
            <a:off x="7501324" y="3364037"/>
            <a:ext cx="279521" cy="33853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883128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00621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(6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4116345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2" name="テキスト ボックス 21"/>
              <p:cNvSpPr txBox="1"/>
              <p:nvPr/>
            </p:nvSpPr>
            <p:spPr>
              <a:xfrm>
                <a:off x="662894" y="253333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smtClean="0">
                    <a:latin typeface="Cambria Math" panose="02040503050406030204" pitchFamily="18" charset="0"/>
                    <a:ea typeface="Cambria Math" panose="02040503050406030204" pitchFamily="18" charset="0"/>
                  </a:rPr>
                  <a:t>End </a:t>
                </a:r>
                <a:endParaRPr kumimoji="1" lang="ja-JP" altLang="en-US" sz="2000" dirty="0">
                  <a:latin typeface="Cambria Math" panose="02040503050406030204" pitchFamily="18" charset="0"/>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662894" y="2533338"/>
                <a:ext cx="3594313" cy="1323439"/>
              </a:xfrm>
              <a:prstGeom prst="rect">
                <a:avLst/>
              </a:prstGeom>
              <a:blipFill>
                <a:blip r:embed="rId4"/>
                <a:stretch>
                  <a:fillRect l="-1868"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en-US" altLang="ja-JP" dirty="0" smtClean="0"/>
              <a:t>Proposed method</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Novelty Search-based Bat Algorithm (NSBA)</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STEP3: Local search around a personal best solution</a:t>
            </a:r>
            <a:endParaRPr kumimoji="1" lang="ja-JP" altLang="en-US" u="sng"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604" y="2404831"/>
            <a:ext cx="5334000" cy="4000500"/>
          </a:xfrm>
          <a:prstGeom prst="rect">
            <a:avLst/>
          </a:prstGeom>
        </p:spPr>
      </p:pic>
      <p:sp>
        <p:nvSpPr>
          <p:cNvPr id="6" name="楕円 5"/>
          <p:cNvSpPr/>
          <p:nvPr/>
        </p:nvSpPr>
        <p:spPr>
          <a:xfrm>
            <a:off x="776490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887667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47877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94163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72555" y="3033005"/>
            <a:ext cx="2746286"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56858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56858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03344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033445" y="4202436"/>
                <a:ext cx="323935" cy="307777"/>
              </a:xfrm>
              <a:prstGeom prst="rect">
                <a:avLst/>
              </a:prstGeom>
              <a:blipFill>
                <a:blip r:embed="rId8"/>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08959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089596" y="3336853"/>
                <a:ext cx="323935" cy="307777"/>
              </a:xfrm>
              <a:prstGeom prst="rect">
                <a:avLst/>
              </a:prstGeom>
              <a:blipFill>
                <a:blip r:embed="rId9"/>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65877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658776" y="2708607"/>
                <a:ext cx="323935" cy="307777"/>
              </a:xfrm>
              <a:prstGeom prst="rect">
                <a:avLst/>
              </a:prstGeom>
              <a:blipFill>
                <a:blip r:embed="rId10"/>
                <a:stretch>
                  <a:fillRect l="-7407" r="-3704"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p:cNvSpPr txBox="1"/>
              <p:nvPr/>
            </p:nvSpPr>
            <p:spPr>
              <a:xfrm>
                <a:off x="4462185" y="299740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4462185" y="2997405"/>
                <a:ext cx="1633815" cy="369332"/>
              </a:xfrm>
              <a:prstGeom prst="rect">
                <a:avLst/>
              </a:prstGeom>
              <a:blipFill>
                <a:blip r:embed="rId11"/>
                <a:stretch>
                  <a:fillRect l="-3358" t="-11667" b="-25000"/>
                </a:stretch>
              </a:blipFill>
            </p:spPr>
            <p:txBody>
              <a:bodyPr/>
              <a:lstStyle/>
              <a:p>
                <a:r>
                  <a:rPr lang="ja-JP" altLang="en-US">
                    <a:noFill/>
                  </a:rPr>
                  <a:t> </a:t>
                </a:r>
              </a:p>
            </p:txBody>
          </p:sp>
        </mc:Fallback>
      </mc:AlternateContent>
      <p:sp>
        <p:nvSpPr>
          <p:cNvPr id="23" name="楕円 22"/>
          <p:cNvSpPr/>
          <p:nvPr/>
        </p:nvSpPr>
        <p:spPr>
          <a:xfrm>
            <a:off x="7797386" y="421473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4" name="テキスト ボックス 23"/>
              <p:cNvSpPr txBox="1"/>
              <p:nvPr/>
            </p:nvSpPr>
            <p:spPr>
              <a:xfrm>
                <a:off x="7408073" y="4247331"/>
                <a:ext cx="491801"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oMath>
                  </m:oMathPara>
                </a14:m>
                <a:endParaRPr kumimoji="1" lang="ja-JP" altLang="en-US" sz="2000" dirty="0">
                  <a:solidFill>
                    <a:schemeClr val="accent6">
                      <a:lumMod val="75000"/>
                    </a:schemeClr>
                  </a:solidFill>
                </a:endParaRPr>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7408073" y="4247331"/>
                <a:ext cx="491801" cy="307777"/>
              </a:xfrm>
              <a:prstGeom prst="rect">
                <a:avLst/>
              </a:prstGeom>
              <a:blipFill>
                <a:blip r:embed="rId12"/>
                <a:stretch>
                  <a:fillRect l="-4938" r="-3704" b="-22000"/>
                </a:stretch>
              </a:blipFill>
            </p:spPr>
            <p:txBody>
              <a:bodyPr/>
              <a:lstStyle/>
              <a:p>
                <a:r>
                  <a:rPr lang="ja-JP" altLang="en-US">
                    <a:noFill/>
                  </a:rPr>
                  <a:t> </a:t>
                </a:r>
              </a:p>
            </p:txBody>
          </p:sp>
        </mc:Fallback>
      </mc:AlternateContent>
      <p:sp>
        <p:nvSpPr>
          <p:cNvPr id="25" name="楕円 24"/>
          <p:cNvSpPr/>
          <p:nvPr/>
        </p:nvSpPr>
        <p:spPr>
          <a:xfrm>
            <a:off x="726773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45942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883128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00621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(7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4269418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Proposed method</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Novelty Search-based Bat Algorithm (NSBA)</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STEP4: </a:t>
            </a:r>
            <a:r>
              <a:rPr lang="en-US" altLang="ja-JP" u="sng" dirty="0" smtClean="0"/>
              <a:t>Random search in the search space</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604" y="2404831"/>
            <a:ext cx="5334000" cy="4000500"/>
          </a:xfrm>
          <a:prstGeom prst="rect">
            <a:avLst/>
          </a:prstGeom>
        </p:spPr>
      </p:pic>
      <p:sp>
        <p:nvSpPr>
          <p:cNvPr id="6" name="楕円 5"/>
          <p:cNvSpPr/>
          <p:nvPr/>
        </p:nvSpPr>
        <p:spPr>
          <a:xfrm>
            <a:off x="776490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887667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47877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94163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81435" y="3268020"/>
            <a:ext cx="3892357" cy="288000"/>
          </a:xfrm>
          <a:prstGeom prst="rect">
            <a:avLst/>
          </a:prstGeom>
        </p:spPr>
      </p:pic>
      <mc:AlternateContent xmlns:mc="http://schemas.openxmlformats.org/markup-compatibility/2006">
        <mc:Choice xmlns:a14="http://schemas.microsoft.com/office/drawing/2010/main" Requires="a14">
          <p:sp>
            <p:nvSpPr>
              <p:cNvPr id="14" name="テキスト ボックス 13"/>
              <p:cNvSpPr txBox="1"/>
              <p:nvPr/>
            </p:nvSpPr>
            <p:spPr>
              <a:xfrm>
                <a:off x="756858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568586" y="3813522"/>
                <a:ext cx="317972" cy="307777"/>
              </a:xfrm>
              <a:prstGeom prst="rect">
                <a:avLst/>
              </a:prstGeom>
              <a:blipFill>
                <a:blip r:embed="rId6"/>
                <a:stretch>
                  <a:fillRect l="-9615"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903344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9033445" y="4202436"/>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908959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9089596" y="3336853"/>
                <a:ext cx="323935" cy="307777"/>
              </a:xfrm>
              <a:prstGeom prst="rect">
                <a:avLst/>
              </a:prstGeom>
              <a:blipFill>
                <a:blip r:embed="rId8"/>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65877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658776" y="2708607"/>
                <a:ext cx="323935" cy="307777"/>
              </a:xfrm>
              <a:prstGeom prst="rect">
                <a:avLst/>
              </a:prstGeom>
              <a:blipFill>
                <a:blip r:embed="rId9"/>
                <a:stretch>
                  <a:fillRect l="-7407" r="-3704" b="-17647"/>
                </a:stretch>
              </a:blipFill>
            </p:spPr>
            <p:txBody>
              <a:bodyPr/>
              <a:lstStyle/>
              <a:p>
                <a:r>
                  <a:rPr lang="ja-JP" altLang="en-US">
                    <a:noFill/>
                  </a:rPr>
                  <a:t> </a:t>
                </a:r>
              </a:p>
            </p:txBody>
          </p:sp>
        </mc:Fallback>
      </mc:AlternateContent>
      <p:sp>
        <p:nvSpPr>
          <p:cNvPr id="18" name="楕円 17"/>
          <p:cNvSpPr/>
          <p:nvPr/>
        </p:nvSpPr>
        <p:spPr>
          <a:xfrm>
            <a:off x="9881018" y="33453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9" name="テキスト ボックス 18"/>
              <p:cNvSpPr txBox="1"/>
              <p:nvPr/>
            </p:nvSpPr>
            <p:spPr>
              <a:xfrm>
                <a:off x="10063530" y="3336852"/>
                <a:ext cx="56233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oMath>
                  </m:oMathPara>
                </a14:m>
                <a:endParaRPr kumimoji="1" lang="ja-JP" altLang="en-US" sz="2000" dirty="0">
                  <a:solidFill>
                    <a:schemeClr val="accent6">
                      <a:lumMod val="75000"/>
                    </a:schemeClr>
                  </a:solidFill>
                </a:endParaRPr>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10063530" y="3336852"/>
                <a:ext cx="562333" cy="307777"/>
              </a:xfrm>
              <a:prstGeom prst="rect">
                <a:avLst/>
              </a:prstGeom>
              <a:blipFill>
                <a:blip r:embed="rId10"/>
                <a:stretch>
                  <a:fillRect l="-5435" r="-3261" b="-19608"/>
                </a:stretch>
              </a:blipFill>
            </p:spPr>
            <p:txBody>
              <a:bodyPr/>
              <a:lstStyle/>
              <a:p>
                <a:r>
                  <a:rPr lang="ja-JP" altLang="en-US">
                    <a:noFill/>
                  </a:rPr>
                  <a:t> </a:t>
                </a:r>
              </a:p>
            </p:txBody>
          </p:sp>
        </mc:Fallback>
      </mc:AlternateContent>
      <p:sp>
        <p:nvSpPr>
          <p:cNvPr id="20" name="楕円 19"/>
          <p:cNvSpPr/>
          <p:nvPr/>
        </p:nvSpPr>
        <p:spPr>
          <a:xfrm>
            <a:off x="726773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45942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2" name="楕円 21"/>
          <p:cNvSpPr/>
          <p:nvPr/>
        </p:nvSpPr>
        <p:spPr>
          <a:xfrm>
            <a:off x="883128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900621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4" name="テキスト ボックス 23"/>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(8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00264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60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kumimoji="1" lang="en-US" altLang="ja-JP" dirty="0" smtClean="0"/>
              <a:t>Proposed method</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Novelty Search-based Bat Algorithm (NSBA)</a:t>
            </a:r>
            <a:endParaRPr kumimoji="1" lang="ja-JP" altLang="en-US" b="1" dirty="0"/>
          </a:p>
        </p:txBody>
      </p:sp>
      <p:sp>
        <p:nvSpPr>
          <p:cNvPr id="6" name="楕円 5"/>
          <p:cNvSpPr/>
          <p:nvPr/>
        </p:nvSpPr>
        <p:spPr>
          <a:xfrm>
            <a:off x="7764904" y="3702570"/>
            <a:ext cx="180000" cy="180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887667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47877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94163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p:cNvSpPr txBox="1"/>
              <p:nvPr/>
            </p:nvSpPr>
            <p:spPr>
              <a:xfrm>
                <a:off x="1139252" y="2653259"/>
                <a:ext cx="4781863" cy="2286395"/>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0"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𝑙𝑜𝑐</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𝑟𝑛𝑑</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m:t>
                              </m:r>
                            </m:sub>
                          </m:sSub>
                        </m:e>
                      </m:d>
                    </m:oMath>
                  </m:oMathPara>
                </a14:m>
                <a:endParaRPr kumimoji="1" lang="en-US" altLang="ja-JP" sz="2000" dirty="0" smtClean="0"/>
              </a:p>
              <a:p>
                <a:pPr/>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pPr/>
                <a:r>
                  <a:rPr kumimoji="1" lang="en-US" altLang="ja-JP" sz="2000" dirty="0"/>
                  <a:t>	</a:t>
                </a:r>
                <a:endParaRPr kumimoji="1" lang="en-US" altLang="ja-JP" sz="2000" dirty="0" smtClean="0"/>
              </a:p>
              <a:p>
                <a:pPr/>
                <a:endParaRPr kumimoji="1" lang="en-US" altLang="ja-JP" sz="2000" dirty="0"/>
              </a:p>
              <a:p>
                <a:pPr/>
                <a:endParaRPr kumimoji="1" lang="en-US" altLang="ja-JP" sz="2000" dirty="0" smtClean="0"/>
              </a:p>
              <a:p>
                <a:pPr/>
                <a:r>
                  <a:rPr kumimoji="1" lang="en-US" altLang="ja-JP" sz="2000" dirty="0" smtClean="0">
                    <a:latin typeface="Cambria Math" panose="02040503050406030204" pitchFamily="18" charset="0"/>
                    <a:ea typeface="Cambria Math" panose="02040503050406030204" pitchFamily="18" charset="0"/>
                  </a:rPr>
                  <a:t>End</a:t>
                </a: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139252" y="2653259"/>
                <a:ext cx="4781863" cy="2286395"/>
              </a:xfrm>
              <a:prstGeom prst="rect">
                <a:avLst/>
              </a:prstGeom>
              <a:blipFill>
                <a:blip r:embed="rId6"/>
                <a:stretch>
                  <a:fillRect l="-1403" t="-1333" b="-3733"/>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54293" y="4208821"/>
            <a:ext cx="2575237" cy="297143"/>
          </a:xfrm>
          <a:prstGeom prst="rect">
            <a:avLst/>
          </a:prstGeom>
        </p:spPr>
      </p:pic>
      <p:pic>
        <p:nvPicPr>
          <p:cNvPr id="15" name="図 1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154293" y="3780803"/>
            <a:ext cx="1284571" cy="297143"/>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903344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033445" y="4202436"/>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08959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089596" y="3336853"/>
                <a:ext cx="323935" cy="307777"/>
              </a:xfrm>
              <a:prstGeom prst="rect">
                <a:avLst/>
              </a:prstGeom>
              <a:blipFill>
                <a:blip r:embed="rId10"/>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65877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658776" y="2708607"/>
                <a:ext cx="323935" cy="307777"/>
              </a:xfrm>
              <a:prstGeom prst="rect">
                <a:avLst/>
              </a:prstGeom>
              <a:blipFill>
                <a:blip r:embed="rId11"/>
                <a:stretch>
                  <a:fillRect l="-7407" r="-3704" b="-17647"/>
                </a:stretch>
              </a:blipFill>
            </p:spPr>
            <p:txBody>
              <a:bodyPr/>
              <a:lstStyle/>
              <a:p>
                <a:r>
                  <a:rPr lang="ja-JP" altLang="en-US">
                    <a:noFill/>
                  </a:rPr>
                  <a:t> </a:t>
                </a:r>
              </a:p>
            </p:txBody>
          </p:sp>
        </mc:Fallback>
      </mc:AlternateContent>
      <p:sp>
        <p:nvSpPr>
          <p:cNvPr id="20" name="楕円 19"/>
          <p:cNvSpPr/>
          <p:nvPr/>
        </p:nvSpPr>
        <p:spPr>
          <a:xfrm>
            <a:off x="7797386" y="421473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テキスト ボックス 21"/>
              <p:cNvSpPr txBox="1"/>
              <p:nvPr/>
            </p:nvSpPr>
            <p:spPr>
              <a:xfrm>
                <a:off x="7364378" y="4417877"/>
                <a:ext cx="563488" cy="31226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oMath>
                  </m:oMathPara>
                </a14:m>
                <a:endParaRPr kumimoji="1" lang="en-US" altLang="ja-JP" sz="2000" b="0" dirty="0" smtClean="0"/>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7364378" y="4417877"/>
                <a:ext cx="563488" cy="312265"/>
              </a:xfrm>
              <a:prstGeom prst="rect">
                <a:avLst/>
              </a:prstGeom>
              <a:blipFill>
                <a:blip r:embed="rId12"/>
                <a:stretch>
                  <a:fillRect l="-4301" r="-2151" b="-19608"/>
                </a:stretch>
              </a:blipFill>
            </p:spPr>
            <p:txBody>
              <a:bodyPr/>
              <a:lstStyle/>
              <a:p>
                <a:r>
                  <a:rPr lang="ja-JP" altLang="en-US">
                    <a:noFill/>
                  </a:rPr>
                  <a:t> </a:t>
                </a:r>
              </a:p>
            </p:txBody>
          </p:sp>
        </mc:Fallback>
      </mc:AlternateContent>
      <p:sp>
        <p:nvSpPr>
          <p:cNvPr id="23" name="楕円 22"/>
          <p:cNvSpPr/>
          <p:nvPr/>
        </p:nvSpPr>
        <p:spPr>
          <a:xfrm>
            <a:off x="726773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45942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883128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00621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(9 </a:t>
            </a:r>
            <a:r>
              <a:rPr kumimoji="1" lang="en-US" altLang="ja-JP" sz="2400" b="1" dirty="0" smtClean="0">
                <a:solidFill>
                  <a:schemeClr val="bg1"/>
                </a:solidFill>
              </a:rPr>
              <a:t>/ 15</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8401183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998.5"/>
  <p:tag name="LATEXADDIN" val="\documentclass{article}&#10;\usepackage{amsmath}&#10;\pagestyle{empty}&#10;\begin{document}&#10;\[&#10;F_1(x_i)=\sum_{i=1}^D \frac{x_i^2}{4000} - \prod_{i=1}^D \cos(\frac{x_i}{\sqrt{i}})+1.&#10;\]&#10;&#10;\end{document}"/>
  <p:tag name="IGUANATEXSIZE" val="20"/>
  <p:tag name="IGUANATEXCURSOR" val="173"/>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2101.237"/>
  <p:tag name="LATEXADDIN" val="\documentclass{article}&#10;\usepackage{amsmath}&#10;\pagestyle{empty}&#10;\begin{document}&#10;\[&#10;F_2(x_i)=10D+\sum_{i=1}^D [x_i^2-10\cos(2\pi x_i)].&#10;\]&#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80.9524"/>
  <p:tag name="ORIGINALWIDTH" val="1311.586"/>
  <p:tag name="LATEXADDIN" val="\documentclass{article}&#10;\usepackage{amsmath}&#10;\pagestyle{empty}&#10;\begin{document}&#10;\[&#10;d_i^{t}=\frac{1}{NP}\sum_{j=1}^{NP}\frac{(x_{i*}-x_j^{t})}{|x_{i*}-x_j^t|^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253.093"/>
  <p:tag name="LATEXADDIN" val="\documentclass{article}&#10;\usepackage{amsmath}&#10;\pagestyle{empty}&#10;\begin{document}&#10;\[&#10;\rho(x)=\frac{1}{k}\sum_{i=1}^kdist(x,\mu_i)&#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149.606"/>
  <p:tag name="LATEXADDIN" val="\documentclass{article}&#10;\usepackage{amsmath}&#10;\pagestyle{empty}&#10;\begin{document}&#10;\[&#10;v_i^{t+1}=v_i^t+d_i^t*rand&#10;\]&#10;&#10;\end{document}"/>
  <p:tag name="IGUANATEXSIZE" val="20"/>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9843"/>
  <p:tag name="ORIGINALWIDTH" val="1201.35"/>
  <p:tag name="LATEXADDIN" val="\documentclass{article}&#10;\usepackage{amsmath}&#10;\pagestyle{empty}&#10;\begin{document}&#10;\[&#10;x_{loc}=x_{i*}+A^t*rand&#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672.291"/>
  <p:tag name="LATEXADDIN" val="\documentclass{article}&#10;\usepackage{amsmath}&#10;\pagestyle{empty}&#10;\begin{document}&#10;\[&#10;x_{rnd}=x_{lb}+(x_{ub}-x_{lb})*rand&#10;\]&#10;&#10;\end{document}"/>
  <p:tag name="IGUANATEXSIZE" val="20"/>
  <p:tag name="IGUANATEXCURSOR" val="118"/>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8962</TotalTime>
  <Words>946</Words>
  <Application>Microsoft Office PowerPoint</Application>
  <PresentationFormat>ワイド画面</PresentationFormat>
  <Paragraphs>255</Paragraphs>
  <Slides>19</Slides>
  <Notes>14</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19</vt:i4>
      </vt:variant>
    </vt:vector>
  </HeadingPairs>
  <TitlesOfParts>
    <vt:vector size="29" baseType="lpstr">
      <vt:lpstr>Meiryo UI</vt:lpstr>
      <vt:lpstr>ＭＳ Ｐゴシック</vt:lpstr>
      <vt:lpstr>游ゴシック</vt:lpstr>
      <vt:lpstr>Arial</vt:lpstr>
      <vt:lpstr>Calibri</vt:lpstr>
      <vt:lpstr>Cambria Math</vt:lpstr>
      <vt:lpstr>Segoe UI</vt:lpstr>
      <vt:lpstr>Wingdings</vt:lpstr>
      <vt:lpstr>Blue-pleated-shape-on-the-white-background-PowerPoint-Templates-Widescreen</vt:lpstr>
      <vt:lpstr>Custom Design</vt:lpstr>
      <vt:lpstr>Novelty Search-based Bat Algorithm:  Adjusting Distance among Solutions  for Multimodal Optimization</vt:lpstr>
      <vt:lpstr>Introduction</vt:lpstr>
      <vt:lpstr>Introduction</vt:lpstr>
      <vt:lpstr>Motivation</vt:lpstr>
      <vt:lpstr>Proposed method</vt:lpstr>
      <vt:lpstr>Proposed method</vt:lpstr>
      <vt:lpstr>Proposed method</vt:lpstr>
      <vt:lpstr>Proposed method</vt:lpstr>
      <vt:lpstr>Proposed method</vt:lpstr>
      <vt:lpstr>Experimental setup</vt:lpstr>
      <vt:lpstr>Experimental setup</vt:lpstr>
      <vt:lpstr>Experimental Results</vt:lpstr>
      <vt:lpstr>Experimental Results</vt:lpstr>
      <vt:lpstr>Experimental Results</vt:lpstr>
      <vt:lpstr>Conclusion</vt:lpstr>
      <vt:lpstr>PowerPoint プレゼンテーション</vt:lpstr>
      <vt:lpstr>Experimental Results</vt:lpstr>
      <vt:lpstr>Experimental Results</vt:lpstr>
      <vt:lpstr>Experimental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Iwase Takuya</cp:lastModifiedBy>
  <cp:revision>93</cp:revision>
  <dcterms:created xsi:type="dcterms:W3CDTF">2018-12-10T14:18:27Z</dcterms:created>
  <dcterms:modified xsi:type="dcterms:W3CDTF">2018-12-16T19:40:31Z</dcterms:modified>
</cp:coreProperties>
</file>