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9"/>
  </p:notesMasterIdLst>
  <p:sldIdLst>
    <p:sldId id="258" r:id="rId3"/>
    <p:sldId id="262" r:id="rId4"/>
    <p:sldId id="282" r:id="rId5"/>
    <p:sldId id="291" r:id="rId6"/>
    <p:sldId id="260" r:id="rId7"/>
    <p:sldId id="284" r:id="rId8"/>
    <p:sldId id="290" r:id="rId9"/>
    <p:sldId id="289" r:id="rId10"/>
    <p:sldId id="286" r:id="rId11"/>
    <p:sldId id="287" r:id="rId12"/>
    <p:sldId id="288" r:id="rId13"/>
    <p:sldId id="268" r:id="rId14"/>
    <p:sldId id="277" r:id="rId15"/>
    <p:sldId id="278" r:id="rId16"/>
    <p:sldId id="279" r:id="rId17"/>
    <p:sldId id="280" r:id="rId18"/>
    <p:sldId id="265" r:id="rId19"/>
    <p:sldId id="261" r:id="rId20"/>
    <p:sldId id="266" r:id="rId21"/>
    <p:sldId id="267" r:id="rId22"/>
    <p:sldId id="270" r:id="rId23"/>
    <p:sldId id="273" r:id="rId24"/>
    <p:sldId id="271" r:id="rId25"/>
    <p:sldId id="272" r:id="rId26"/>
    <p:sldId id="281" r:id="rId27"/>
    <p:sldId id="274" r:id="rId28"/>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971"/>
    <a:srgbClr val="5193F4"/>
    <a:srgbClr val="F8A15A"/>
    <a:srgbClr val="FF3333"/>
    <a:srgbClr val="F7903B"/>
    <a:srgbClr val="FFFFFF"/>
    <a:srgbClr val="FF3B3B"/>
    <a:srgbClr val="FF7575"/>
    <a:srgbClr val="707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89112" autoAdjust="0"/>
  </p:normalViewPr>
  <p:slideViewPr>
    <p:cSldViewPr snapToGrid="0">
      <p:cViewPr varScale="1">
        <p:scale>
          <a:sx n="64" d="100"/>
          <a:sy n="64"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My name is …. I am 2</a:t>
            </a:r>
            <a:r>
              <a:rPr kumimoji="1" lang="en-US" altLang="ja-JP" baseline="30000" dirty="0" smtClean="0"/>
              <a:t>nd</a:t>
            </a:r>
            <a:r>
              <a:rPr kumimoji="1" lang="en-US" altLang="ja-JP" dirty="0" smtClean="0"/>
              <a:t> year student in master degree at the university of electro-communications. Today,</a:t>
            </a:r>
            <a:r>
              <a:rPr kumimoji="1" lang="en-US" altLang="ja-JP" baseline="0" dirty="0" smtClean="0"/>
              <a:t> I would like to tell you about my research. The title is….</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step4, solution candidates are randomly generated in the</a:t>
            </a:r>
            <a:r>
              <a:rPr kumimoji="1" lang="en-US" altLang="ja-JP" baseline="0" dirty="0" smtClean="0"/>
              <a:t> search space.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Then here, if the</a:t>
            </a:r>
            <a:r>
              <a:rPr kumimoji="1" lang="en-US" altLang="ja-JP" baseline="0" dirty="0" smtClean="0"/>
              <a:t> loudness value is larger than random value and the fitness value of candidates are better than the current solution, the new one is overwritten as the current solution. Moreover, the loudness value goes down and the pulse emission rate rises up in contrast.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3914206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novelty search. When</a:t>
            </a:r>
            <a:r>
              <a:rPr kumimoji="1" lang="en-US" altLang="ja-JP" baseline="0" dirty="0" smtClean="0"/>
              <a:t> some solutions are crowded in the dense area, the sparseness function rho can keep solution x away from the nearest neighbor solutions mu </a:t>
            </a:r>
            <a:r>
              <a:rPr kumimoji="1" lang="en-US" altLang="ja-JP" baseline="0" dirty="0" err="1" smtClean="0"/>
              <a:t>i</a:t>
            </a:r>
            <a:r>
              <a:rPr kumimoji="1" lang="en-US" altLang="ja-JP" baseline="0" dirty="0" smtClean="0"/>
              <a:t>. But this function calculates norm vector, so we represented it to vector equation as below. Moreover, we changed this equation independent of parameter k. when solutions already distributed, the vector is calculated almost 0.</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 step </a:t>
            </a:r>
            <a:r>
              <a:rPr kumimoji="1" lang="en-US" altLang="ja-JP" baseline="0" dirty="0" smtClean="0"/>
              <a:t>from conventional BA to NSBA</a:t>
            </a:r>
            <a:r>
              <a:rPr kumimoji="1" lang="en-US" altLang="ja-JP" dirty="0" smtClean="0"/>
              <a:t>, we changed global</a:t>
            </a:r>
            <a:r>
              <a:rPr kumimoji="1" lang="en-US" altLang="ja-JP" baseline="0" dirty="0" smtClean="0"/>
              <a:t> best solution to local best solution.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16475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measure</a:t>
            </a:r>
            <a:r>
              <a:rPr kumimoji="1" lang="en-US" altLang="ja-JP" baseline="0" dirty="0" smtClean="0"/>
              <a:t> the number of global and local optima by NSBA compared with BA, we employed 2 multimodal functions for minimization. These figures show the 2-dimensional fitness landscape and the contour plot. The global and local optima located in the blue area in both functions. F1 has 1/16, and F2 has 1/120.</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18854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Real world problems are often represented as “multimodal” which means multiple local optima are exited, like this  function.</a:t>
            </a:r>
          </a:p>
          <a:p>
            <a:r>
              <a:rPr kumimoji="1" lang="en-US" altLang="ja-JP" baseline="0" dirty="0" smtClean="0"/>
              <a:t>An example of real world problems is safe landing sites selection in lunar mission. In this case, we have to find many landing sites (at the red point) which are located in flat area and here, we can easily communicate for sending moon data to the earth (shown in the right figure). Finding one best landing site is important, but the best landing site is not always the best because it might be changed.</a:t>
            </a:r>
            <a:endParaRPr kumimoji="1" lang="en-US" altLang="ja-JP" baseline="0" dirty="0" smtClean="0"/>
          </a:p>
          <a:p>
            <a:r>
              <a:rPr kumimoji="1" lang="en-US" altLang="ja-JP" baseline="0" dirty="0" smtClean="0"/>
              <a:t>So,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some </a:t>
            </a:r>
            <a:r>
              <a:rPr kumimoji="1" lang="en-US" altLang="ja-JP" baseline="0" dirty="0" smtClean="0"/>
              <a:t>landing sites as </a:t>
            </a:r>
            <a:r>
              <a:rPr kumimoji="1" lang="en-US" altLang="ja-JP" baseline="0" dirty="0" smtClean="0"/>
              <a:t>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23</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For searching multiple optima is</a:t>
            </a:r>
            <a:r>
              <a:rPr kumimoji="1" lang="en-US" altLang="ja-JP" baseline="0" dirty="0" smtClean="0"/>
              <a:t> so-called Niching methods in the research field “evolutionary computation”.</a:t>
            </a:r>
          </a:p>
          <a:p>
            <a:r>
              <a:rPr kumimoji="1" lang="en-US" altLang="ja-JP" dirty="0" smtClean="0"/>
              <a:t>In </a:t>
            </a:r>
            <a:r>
              <a:rPr kumimoji="1" lang="en-US" altLang="ja-JP" baseline="0" dirty="0" smtClean="0"/>
              <a:t>a couple of</a:t>
            </a:r>
            <a:r>
              <a:rPr kumimoji="1" lang="en-US" altLang="ja-JP" dirty="0" smtClean="0"/>
              <a:t> decades, many niching methods have been developed in the past.</a:t>
            </a:r>
          </a:p>
          <a:p>
            <a:r>
              <a:rPr kumimoji="1" lang="en-US" altLang="ja-JP" dirty="0" smtClean="0"/>
              <a:t>Basically,</a:t>
            </a:r>
            <a:r>
              <a:rPr kumimoji="1" lang="en-US" altLang="ja-JP" baseline="0" dirty="0" smtClean="0"/>
              <a:t> niching methods are designed evolutionary algorithms combined with niching scheme. As major niching methods, crowding DE is proposed by Thomsen to replace high-quality solution with similar solution candidates, and DE with Speciation is proposed by Li to keep solutions away from the nearest neighbor solutions.</a:t>
            </a:r>
          </a:p>
          <a:p>
            <a:r>
              <a:rPr kumimoji="1" lang="en-US" altLang="ja-JP" baseline="0" dirty="0" smtClean="0"/>
              <a:t> </a:t>
            </a:r>
          </a:p>
          <a:p>
            <a:r>
              <a:rPr kumimoji="1" lang="en-US" altLang="ja-JP" baseline="0" dirty="0" smtClean="0"/>
              <a:t>However, these methods are not enough to find multiple local optima solutions are fallen into global optima or high-fitness local optima. These mechanisms are just considered the solution movement between nearest neighbor solution. They need to consider the global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For searching multiple optima is</a:t>
            </a:r>
            <a:r>
              <a:rPr kumimoji="1" lang="en-US" altLang="ja-JP" baseline="0" dirty="0" smtClean="0"/>
              <a:t> so-called Niching methods in the research field “evolutionary computation”.</a:t>
            </a:r>
          </a:p>
          <a:p>
            <a:r>
              <a:rPr kumimoji="1" lang="en-US" altLang="ja-JP" dirty="0" smtClean="0"/>
              <a:t>In </a:t>
            </a:r>
            <a:r>
              <a:rPr kumimoji="1" lang="en-US" altLang="ja-JP" baseline="0" dirty="0" smtClean="0"/>
              <a:t>a couple of</a:t>
            </a:r>
            <a:r>
              <a:rPr kumimoji="1" lang="en-US" altLang="ja-JP" dirty="0" smtClean="0"/>
              <a:t> decades, many niching methods have been developed in the past.</a:t>
            </a:r>
          </a:p>
          <a:p>
            <a:r>
              <a:rPr kumimoji="1" lang="en-US" altLang="ja-JP" dirty="0" smtClean="0"/>
              <a:t>Basically,</a:t>
            </a:r>
            <a:r>
              <a:rPr kumimoji="1" lang="en-US" altLang="ja-JP" baseline="0" dirty="0" smtClean="0"/>
              <a:t> niching methods are designed evolutionary algorithms combined with niching scheme. As major niching methods, crowding DE is proposed by Thomsen to replace high-quality solution with similar solution candidates, and DE with Speciation is proposed by Li to keep solutions away from the nearest neighbor solutions.</a:t>
            </a:r>
          </a:p>
          <a:p>
            <a:r>
              <a:rPr kumimoji="1" lang="en-US" altLang="ja-JP" baseline="0" dirty="0" smtClean="0"/>
              <a:t> </a:t>
            </a:r>
          </a:p>
          <a:p>
            <a:r>
              <a:rPr kumimoji="1" lang="en-US" altLang="ja-JP" baseline="0" dirty="0" smtClean="0"/>
              <a:t>However (anime), these methods are not enough to find multiple local optima solutions are fallen into global optima or high-fitness local optima. These mechanisms are just considered the solution movement between nearest neighbor solution. They need to consider the exploration search not only keep local optima.</a:t>
            </a:r>
          </a:p>
          <a:p>
            <a:r>
              <a:rPr kumimoji="1" lang="en-US" altLang="ja-JP" baseline="0" dirty="0" smtClean="0"/>
              <a:t>Therefore, we proposed a hybrid algorithm novelty search-based Bat algorithm which can switch the exploitation and exploration for searching many optima which are never found.</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87517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We focused on Bat algorithm, this is one of the evolutionary algorithms. BA is superior for switching exploitation and exploration search here.</a:t>
            </a:r>
          </a:p>
          <a:p>
            <a:r>
              <a:rPr kumimoji="1" lang="en-US" altLang="ja-JP" baseline="0" dirty="0" smtClean="0"/>
              <a:t>As bat approach a food/prey, the loudness decreases and the pulse emission rate increases, to control the search performance.</a:t>
            </a:r>
          </a:p>
          <a:p>
            <a:r>
              <a:rPr kumimoji="1" lang="en-US" altLang="ja-JP" baseline="0" dirty="0" smtClean="0"/>
              <a:t>The BA mechanism consists of 3 search steps. </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a:t>
            </a:r>
            <a:r>
              <a:rPr kumimoji="1" lang="en-US" altLang="ja-JP" baseline="0" dirty="0" smtClean="0"/>
              <a:t> case,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a:t>
            </a:r>
            <a:r>
              <a:rPr kumimoji="1" lang="en-US" altLang="ja-JP" baseline="0" dirty="0" smtClean="0"/>
              <a:t> step2 (local search),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Another local search in step3, if pulse rate r is less than random</a:t>
            </a:r>
            <a:r>
              <a:rPr kumimoji="1" lang="en-US" altLang="ja-JP" baseline="0" dirty="0" smtClean="0"/>
              <a:t> value, solution candidates are generated as this equation.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3" Type="http://schemas.openxmlformats.org/officeDocument/2006/relationships/tags" Target="../tags/tag9.xml"/><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notesSlide" Target="../notesSlides/notesSlide11.xml"/><Relationship Id="rId15" Type="http://schemas.openxmlformats.org/officeDocument/2006/relationships/image" Target="../media/image26.png"/><Relationship Id="rId10" Type="http://schemas.openxmlformats.org/officeDocument/2006/relationships/image" Target="../media/image12.png"/><Relationship Id="rId4" Type="http://schemas.openxmlformats.org/officeDocument/2006/relationships/slideLayout" Target="../slideLayouts/slideLayout2.xml"/><Relationship Id="rId9" Type="http://schemas.openxmlformats.org/officeDocument/2006/relationships/image" Target="../media/image36.pn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1.png"/><Relationship Id="rId18" Type="http://schemas.openxmlformats.org/officeDocument/2006/relationships/image" Target="../media/image45.png"/><Relationship Id="rId3" Type="http://schemas.openxmlformats.org/officeDocument/2006/relationships/tags" Target="../tags/tag13.xml"/><Relationship Id="rId7" Type="http://schemas.openxmlformats.org/officeDocument/2006/relationships/image" Target="../media/image5.png"/><Relationship Id="rId12" Type="http://schemas.openxmlformats.org/officeDocument/2006/relationships/image" Target="../media/image43.png"/><Relationship Id="rId17" Type="http://schemas.openxmlformats.org/officeDocument/2006/relationships/image" Target="../media/image44.png"/><Relationship Id="rId2" Type="http://schemas.openxmlformats.org/officeDocument/2006/relationships/tags" Target="../tags/tag12.xml"/><Relationship Id="rId16" Type="http://schemas.openxmlformats.org/officeDocument/2006/relationships/image" Target="../media/image13.png"/><Relationship Id="rId1" Type="http://schemas.openxmlformats.org/officeDocument/2006/relationships/tags" Target="../tags/tag11.xml"/><Relationship Id="rId6" Type="http://schemas.openxmlformats.org/officeDocument/2006/relationships/notesSlide" Target="../notesSlides/notesSlide13.xml"/><Relationship Id="rId11" Type="http://schemas.openxmlformats.org/officeDocument/2006/relationships/image" Target="../media/image19.png"/><Relationship Id="rId5" Type="http://schemas.openxmlformats.org/officeDocument/2006/relationships/slideLayout" Target="../slideLayouts/slideLayout2.xml"/><Relationship Id="rId15" Type="http://schemas.openxmlformats.org/officeDocument/2006/relationships/image" Target="../media/image12.png"/><Relationship Id="rId10" Type="http://schemas.openxmlformats.org/officeDocument/2006/relationships/image" Target="../media/image42.png"/><Relationship Id="rId19" Type="http://schemas.openxmlformats.org/officeDocument/2006/relationships/image" Target="../media/image46.png"/><Relationship Id="rId4" Type="http://schemas.openxmlformats.org/officeDocument/2006/relationships/tags" Target="../tags/tag14.xml"/><Relationship Id="rId9" Type="http://schemas.openxmlformats.org/officeDocument/2006/relationships/image" Target="../media/image41.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1.png"/><Relationship Id="rId3" Type="http://schemas.openxmlformats.org/officeDocument/2006/relationships/notesSlide" Target="../notesSlides/notesSlide14.xml"/><Relationship Id="rId7" Type="http://schemas.openxmlformats.org/officeDocument/2006/relationships/image" Target="../media/image25.png"/><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23.png"/><Relationship Id="rId15" Type="http://schemas.openxmlformats.org/officeDocument/2006/relationships/image" Target="../media/image53.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xml"/><Relationship Id="rId7" Type="http://schemas.openxmlformats.org/officeDocument/2006/relationships/image" Target="../media/image35.png"/><Relationship Id="rId12" Type="http://schemas.openxmlformats.org/officeDocument/2006/relationships/image" Target="../media/image5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4.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notesSlide" Target="../notesSlides/notesSlide16.xml"/><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slideLayout" Target="../slideLayouts/slideLayout2.xml"/><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notesSlide" Target="../notesSlides/notesSlide17.xml"/><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18.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19.png"/><Relationship Id="rId12" Type="http://schemas.openxmlformats.org/officeDocument/2006/relationships/image" Target="../media/image2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8.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notesSlide" Target="../notesSlides/notesSlide8.xml"/><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notesSlide" Target="../notesSlides/notesSlide9.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951" y="68948"/>
            <a:ext cx="2973049" cy="1189220"/>
          </a:xfrm>
          <a:prstGeom prst="rect">
            <a:avLst/>
          </a:prstGeom>
        </p:spPr>
      </p:pic>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〇</a:t>
            </a: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r>
              <a:rPr kumimoji="1" lang="en-US" altLang="ja-JP" sz="2400" dirty="0" smtClean="0">
                <a:solidFill>
                  <a:schemeClr val="tx1">
                    <a:lumMod val="75000"/>
                    <a:lumOff val="25000"/>
                  </a:schemeClr>
                </a:solidFill>
              </a:rPr>
              <a:t>†</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spTree>
    <p:extLst>
      <p:ext uri="{BB962C8B-B14F-4D97-AF65-F5344CB8AC3E}">
        <p14:creationId xmlns:p14="http://schemas.microsoft.com/office/powerpoint/2010/main" val="4176481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1435" y="3268020"/>
            <a:ext cx="3892357" cy="288000"/>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288380" y="3336852"/>
                <a:ext cx="56233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288380" y="3336852"/>
                <a:ext cx="562333" cy="307777"/>
              </a:xfrm>
              <a:prstGeom prst="rect">
                <a:avLst/>
              </a:prstGeom>
              <a:blipFill>
                <a:blip r:embed="rId9"/>
                <a:stretch>
                  <a:fillRect l="-5435" r="-3261" b="-19608"/>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75030" y="34227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smtClean="0">
                    <a:latin typeface="Cambria Math" panose="02040503050406030204" pitchFamily="18" charset="0"/>
                    <a:ea typeface="Cambria Math" panose="02040503050406030204" pitchFamily="18" charset="0"/>
                  </a:rPr>
                  <a:t>End</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7"/>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0105868" y="33453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703626" y="4642735"/>
            <a:ext cx="1973712" cy="818115"/>
          </a:xfrm>
          <a:prstGeom prst="wedgeRoundRectCallout">
            <a:avLst>
              <a:gd name="adj1" fmla="val -54327"/>
              <a:gd name="adj2" fmla="val -6768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optima</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mc:Choice xmlns:a14="http://schemas.microsoft.com/office/drawing/2010/main"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lang="ja-JP" altLang="en-US" sz="3600" dirty="0"/>
          </a:p>
        </p:txBody>
      </p:sp>
      <p:sp>
        <p:nvSpPr>
          <p:cNvPr id="3" name="コンテンツ プレースホルダー 2"/>
          <p:cNvSpPr>
            <a:spLocks noGrp="1"/>
          </p:cNvSpPr>
          <p:nvPr>
            <p:ph idx="1"/>
          </p:nvPr>
        </p:nvSpPr>
        <p:spPr/>
        <p:txBody>
          <a:bodyPr/>
          <a:lstStyle/>
          <a:p>
            <a:r>
              <a:rPr kumimoji="1" lang="en-US" altLang="ja-JP" b="1" dirty="0" smtClean="0"/>
              <a:t>NSBA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9"/>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4" name="正方形/長方形 23"/>
          <p:cNvSpPr/>
          <p:nvPr/>
        </p:nvSpPr>
        <p:spPr>
          <a:xfrm>
            <a:off x="4511980" y="2993206"/>
            <a:ext cx="1906474" cy="442462"/>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rgbClr val="5193F4"/>
                </a:solidFill>
              </a:rPr>
              <a:t>s</a:t>
            </a:r>
            <a:r>
              <a:rPr kumimoji="1" lang="en-US" altLang="ja-JP" sz="2400" dirty="0" smtClean="0">
                <a:solidFill>
                  <a:srgbClr val="5193F4"/>
                </a:solidFill>
              </a:rPr>
              <a:t>ame as BA</a:t>
            </a:r>
            <a:endParaRPr kumimoji="1" lang="ja-JP" altLang="en-US" sz="2400" dirty="0">
              <a:solidFill>
                <a:srgbClr val="5193F4"/>
              </a:solidFill>
            </a:endParaRPr>
          </a:p>
        </p:txBody>
      </p:sp>
    </p:spTree>
    <p:extLst>
      <p:ext uri="{BB962C8B-B14F-4D97-AF65-F5344CB8AC3E}">
        <p14:creationId xmlns:p14="http://schemas.microsoft.com/office/powerpoint/2010/main" val="3996457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a new solution candidate</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726788" cy="792000"/>
          </a:xfrm>
          <a:prstGeom prst="rect">
            <a:avLst/>
          </a:prstGeom>
        </p:spPr>
      </p:pic>
      <p:pic>
        <p:nvPicPr>
          <p:cNvPr id="41" name="図 4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02732" y="2967429"/>
            <a:ext cx="2272001" cy="737524"/>
          </a:xfrm>
          <a:prstGeom prst="rect">
            <a:avLst/>
          </a:prstGeom>
        </p:spPr>
      </p:pic>
      <p:pic>
        <p:nvPicPr>
          <p:cNvPr id="13" name="図 1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547137"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primitive area</a:t>
            </a:r>
            <a:endParaRPr kumimoji="1" lang="ja-JP" altLang="en-US" sz="2000" dirty="0"/>
          </a:p>
        </p:txBody>
      </p:sp>
      <mc:AlternateContent xmlns:mc="http://schemas.openxmlformats.org/markup-compatibility/2006">
        <mc:Choice xmlns:a14="http://schemas.microsoft.com/office/drawing/2010/main"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p:cNvSpPr txBox="1"/>
              <p:nvPr/>
            </p:nvSpPr>
            <p:spPr>
              <a:xfrm>
                <a:off x="4361113" y="5203139"/>
                <a:ext cx="2335448"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𝑁𝑃</m:t>
                    </m:r>
                    <m:r>
                      <a:rPr kumimoji="1" lang="en-US" altLang="ja-JP" b="0" i="1" smtClean="0">
                        <a:latin typeface="Cambria Math" panose="02040503050406030204" pitchFamily="18" charset="0"/>
                      </a:rPr>
                      <m:t>:</m:t>
                    </m:r>
                  </m:oMath>
                </a14:m>
                <a:r>
                  <a:rPr kumimoji="1" lang="ja-JP" altLang="en-US" dirty="0" smtClean="0"/>
                  <a:t> </a:t>
                </a:r>
                <a:r>
                  <a:rPr kumimoji="1" lang="en-US" altLang="ja-JP" dirty="0" err="1" smtClean="0"/>
                  <a:t>num</a:t>
                </a:r>
                <a:r>
                  <a:rPr kumimoji="1" lang="en-US" altLang="ja-JP" dirty="0" smtClean="0"/>
                  <a:t> of population</a:t>
                </a:r>
                <a:endParaRPr kumimoji="1" lang="ja-JP" altLang="en-US" dirty="0"/>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4361113" y="5203139"/>
                <a:ext cx="2335448" cy="276999"/>
              </a:xfrm>
              <a:prstGeom prst="rect">
                <a:avLst/>
              </a:prstGeom>
              <a:blipFill>
                <a:blip r:embed="rId19"/>
                <a:stretch>
                  <a:fillRect l="-3385" t="-26667" r="-5469"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761210"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02824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smtClean="0">
                    <a:latin typeface="Cambria Math" panose="02040503050406030204" pitchFamily="18" charset="0"/>
                    <a:ea typeface="Cambria Math" panose="02040503050406030204" pitchFamily="18" charset="0"/>
                  </a:rPr>
                  <a:t>End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kumimoji="1" lang="en-US" altLang="ja-JP" u="sng" dirty="0" smtClean="0">
                <a:solidFill>
                  <a:schemeClr val="accent6"/>
                </a:solidFill>
              </a:rPr>
              <a:t>a personal best solution</a:t>
            </a:r>
            <a:endParaRPr kumimoji="1" lang="ja-JP" altLang="en-US" u="sng" dirty="0">
              <a:solidFill>
                <a:schemeClr val="accent6"/>
              </a:solidFill>
            </a:endParaRPr>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7" y="3033004"/>
            <a:ext cx="1962857"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7617933" y="4247331"/>
                <a:ext cx="49180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7617933" y="4247331"/>
                <a:ext cx="491801" cy="307777"/>
              </a:xfrm>
              <a:prstGeom prst="rect">
                <a:avLst/>
              </a:prstGeom>
              <a:blipFill>
                <a:blip r:embed="rId11"/>
                <a:stretch>
                  <a:fillRect l="-6250" r="-5000" b="-22000"/>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34" name="テキスト ボックス 33"/>
              <p:cNvSpPr txBox="1"/>
              <p:nvPr/>
            </p:nvSpPr>
            <p:spPr>
              <a:xfrm>
                <a:off x="7729012" y="5092458"/>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29012" y="5092458"/>
                <a:ext cx="580194"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5441547"/>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テキスト ボックス 36"/>
              <p:cNvSpPr txBox="1"/>
              <p:nvPr/>
            </p:nvSpPr>
            <p:spPr>
              <a:xfrm>
                <a:off x="8869508" y="5529313"/>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8869508" y="5529313"/>
                <a:ext cx="580194"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761210" y="590902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p:cNvSpPr txBox="1"/>
              <p:nvPr/>
            </p:nvSpPr>
            <p:spPr>
              <a:xfrm>
                <a:off x="9136540" y="5125339"/>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9136540" y="5125339"/>
                <a:ext cx="580194"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9028242" y="5505049"/>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p:cNvSpPr txBox="1"/>
              <p:nvPr/>
            </p:nvSpPr>
            <p:spPr>
              <a:xfrm>
                <a:off x="9513262" y="5433894"/>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9513262" y="5433894"/>
                <a:ext cx="580194"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58136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81472" y="291559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1435" y="3268020"/>
            <a:ext cx="3892357" cy="288000"/>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9"/>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288380" y="3336852"/>
                <a:ext cx="56233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288380" y="3336852"/>
                <a:ext cx="562333" cy="307777"/>
              </a:xfrm>
              <a:prstGeom prst="rect">
                <a:avLst/>
              </a:prstGeom>
              <a:blipFill>
                <a:blip r:embed="rId10"/>
                <a:stretch>
                  <a:fillRect l="-5435" r="-3261" b="-19608"/>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10812902" y="307798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826051" y="384498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550049" y="399738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4764034" y="3152997"/>
            <a:ext cx="1906474" cy="442462"/>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rgbClr val="5193F4"/>
                </a:solidFill>
              </a:rPr>
              <a:t>s</a:t>
            </a:r>
            <a:r>
              <a:rPr kumimoji="1" lang="en-US" altLang="ja-JP" sz="2400" dirty="0" smtClean="0">
                <a:solidFill>
                  <a:srgbClr val="5193F4"/>
                </a:solidFill>
              </a:rPr>
              <a:t>ame as BA</a:t>
            </a:r>
            <a:endParaRPr kumimoji="1" lang="ja-JP" altLang="en-US" sz="2400" dirty="0">
              <a:solidFill>
                <a:srgbClr val="5193F4"/>
              </a:solidFill>
            </a:endParaRPr>
          </a:p>
        </p:txBody>
      </p:sp>
    </p:spTree>
    <p:extLst>
      <p:ext uri="{BB962C8B-B14F-4D97-AF65-F5344CB8AC3E}">
        <p14:creationId xmlns:p14="http://schemas.microsoft.com/office/powerpoint/2010/main" val="2002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smtClean="0">
                    <a:latin typeface="Cambria Math" panose="02040503050406030204" pitchFamily="18" charset="0"/>
                    <a:ea typeface="Cambria Math" panose="02040503050406030204" pitchFamily="18" charset="0"/>
                  </a:rPr>
                  <a:t>End</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23478" r="-167943" b="-181739"/>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15152" r="-418779" b="-216667"/>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15152" r="-168675" b="-216667"/>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215152" r="-573" b="-216667"/>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320000" r="-418779" b="-120000"/>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320000" r="-168675" b="-120000"/>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22647" y="1842337"/>
                <a:ext cx="11732795" cy="4562994"/>
              </a:xfrm>
            </p:spPr>
            <p:txBody>
              <a:bodyPr/>
              <a:lstStyle/>
              <a:p>
                <a:pPr/>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pPr/>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endParaRPr kumimoji="1" lang="en-US" altLang="ja-JP" b="0" i="1" dirty="0" smtClean="0">
                  <a:latin typeface="Cambria Math" panose="02040503050406030204" pitchFamily="18" charset="0"/>
                </a:endParaRPr>
              </a:p>
              <a:p>
                <a:pPr/>
                <a:endParaRPr kumimoji="1" lang="en-US" altLang="ja-JP" sz="1200"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𝑃𝑅</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endParaRPr kumimoji="1" lang="en-US" altLang="ja-JP" b="0"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775529" y="1438112"/>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1272467300"/>
                  </p:ext>
                </p:extLst>
              </p:nvPr>
            </p:nvGraphicFramePr>
            <p:xfrm>
              <a:off x="6872474" y="4576531"/>
              <a:ext cx="4982968" cy="18288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err="1" smtClean="0">
                              <a:solidFill>
                                <a:schemeClr val="tx2"/>
                              </a:solidFill>
                            </a:rPr>
                            <a:t>Num</a:t>
                          </a:r>
                          <a:r>
                            <a:rPr kumimoji="1" lang="en-US" altLang="ja-JP" b="0" dirty="0" smtClean="0">
                              <a:solidFill>
                                <a:schemeClr val="tx2"/>
                              </a:solidFill>
                            </a:rPr>
                            <a:t> of population: </a:t>
                          </a:r>
                          <a14:m>
                            <m:oMath xmlns:m="http://schemas.openxmlformats.org/officeDocument/2006/math">
                              <m:r>
                                <a:rPr kumimoji="1" lang="en-US" altLang="ja-JP" b="0" i="1" smtClean="0">
                                  <a:solidFill>
                                    <a:schemeClr val="tx2"/>
                                  </a:solidFill>
                                  <a:latin typeface="Cambria Math" panose="02040503050406030204" pitchFamily="18" charset="0"/>
                                </a:rPr>
                                <m:t>𝑁𝑃</m:t>
                              </m:r>
                            </m:oMath>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a:t>
                          </a:r>
                          <a:r>
                            <a:rPr kumimoji="1" lang="en-US" altLang="ja-JP" b="0" baseline="0" dirty="0" smtClean="0">
                              <a:solidFill>
                                <a:schemeClr val="tx2"/>
                              </a:solidFill>
                            </a:rPr>
                            <a:t> </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r>
                                  <a:rPr kumimoji="1" lang="en-US" altLang="ja-JP" b="0" i="1" smtClean="0">
                                    <a:solidFill>
                                      <a:schemeClr val="tx2"/>
                                    </a:solidFill>
                                    <a:latin typeface="Cambria Math" panose="02040503050406030204" pitchFamily="18" charset="0"/>
                                  </a:rPr>
                                  <m:t>𝜀</m:t>
                                </m:r>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1272467300"/>
                  </p:ext>
                </p:extLst>
              </p:nvPr>
            </p:nvGraphicFramePr>
            <p:xfrm>
              <a:off x="6872474" y="4576531"/>
              <a:ext cx="4982968" cy="18288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229333" r="-45390"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a:t>
                          </a:r>
                          <a:r>
                            <a:rPr kumimoji="1" lang="en-US" altLang="ja-JP" b="0" baseline="0" dirty="0" smtClean="0">
                              <a:solidFill>
                                <a:schemeClr val="tx2"/>
                              </a:solidFill>
                            </a:rPr>
                            <a:t> </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53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818180" y="5614389"/>
                <a:ext cx="2364430" cy="923330"/>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𝑀𝑅</m:t>
                    </m:r>
                  </m:oMath>
                </a14:m>
                <a:r>
                  <a:rPr kumimoji="1" lang="en-US" altLang="ja-JP" sz="2000" dirty="0" smtClean="0"/>
                  <a:t>:	Max run</a:t>
                </a:r>
              </a:p>
              <a:p>
                <a14:m>
                  <m:oMath xmlns:m="http://schemas.openxmlformats.org/officeDocument/2006/math">
                    <m:r>
                      <a:rPr kumimoji="1" lang="en-US" altLang="ja-JP" sz="2000" b="0" i="1" smtClean="0">
                        <a:latin typeface="Cambria Math" panose="02040503050406030204" pitchFamily="18" charset="0"/>
                      </a:rPr>
                      <m:t>𝐹𝑃𝑠</m:t>
                    </m:r>
                  </m:oMath>
                </a14:m>
                <a:r>
                  <a:rPr kumimoji="1" lang="en-US" altLang="ja-JP" sz="2000" dirty="0" smtClean="0"/>
                  <a:t>:	Found peaks</a:t>
                </a:r>
              </a:p>
              <a:p>
                <a14:m>
                  <m:oMath xmlns:m="http://schemas.openxmlformats.org/officeDocument/2006/math">
                    <m:r>
                      <a:rPr kumimoji="1" lang="en-US" altLang="ja-JP" sz="2000" b="0" i="1" smtClean="0">
                        <a:latin typeface="Cambria Math" panose="02040503050406030204" pitchFamily="18" charset="0"/>
                      </a:rPr>
                      <m:t>𝑇𝑃</m:t>
                    </m:r>
                  </m:oMath>
                </a14:m>
                <a:r>
                  <a:rPr kumimoji="1" lang="en-US" altLang="ja-JP" sz="2000" dirty="0" smtClean="0"/>
                  <a:t>:	Total peak</a:t>
                </a: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818180" y="5614389"/>
                <a:ext cx="2364430" cy="923330"/>
              </a:xfrm>
              <a:prstGeom prst="rect">
                <a:avLst/>
              </a:prstGeom>
              <a:blipFill>
                <a:blip r:embed="rId6"/>
                <a:stretch>
                  <a:fillRect l="-3608" t="-7947" r="-5928" b="-16556"/>
                </a:stretch>
              </a:blipFill>
            </p:spPr>
            <p:txBody>
              <a:bodyPr/>
              <a:lstStyle/>
              <a:p>
                <a:r>
                  <a:rPr lang="ja-JP" altLang="en-US">
                    <a:noFill/>
                  </a:rPr>
                  <a:t> </a:t>
                </a:r>
              </a:p>
            </p:txBody>
          </p:sp>
        </mc:Fallback>
      </mc:AlternateContent>
      <p:sp>
        <p:nvSpPr>
          <p:cNvPr id="9" name="コンテンツ プレースホルダー 2 2"/>
          <p:cNvSpPr txBox="1">
            <a:spLocks/>
          </p:cNvSpPr>
          <p:nvPr/>
        </p:nvSpPr>
        <p:spPr>
          <a:xfrm>
            <a:off x="137638" y="1228140"/>
            <a:ext cx="5108920"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Compared BA vs.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8" name="図 1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713161" y="4027588"/>
            <a:ext cx="2864244" cy="792000"/>
          </a:xfrm>
          <a:prstGeom prst="rect">
            <a:avLst/>
          </a:prstGeom>
        </p:spPr>
      </p:pic>
      <mc:AlternateContent xmlns:mc="http://schemas.openxmlformats.org/markup-compatibility/2006">
        <mc:Choice xmlns:a14="http://schemas.microsoft.com/office/drawing/2010/main" Requires="a14">
          <p:graphicFrame>
            <p:nvGraphicFramePr>
              <p:cNvPr id="19" name="表 18"/>
              <p:cNvGraphicFramePr>
                <a:graphicFrameLocks noGrp="1"/>
              </p:cNvGraphicFramePr>
              <p:nvPr>
                <p:extLst>
                  <p:ext uri="{D42A27DB-BD31-4B8C-83A1-F6EECF244321}">
                    <p14:modId xmlns:p14="http://schemas.microsoft.com/office/powerpoint/2010/main" val="426971985"/>
                  </p:ext>
                </p:extLst>
              </p:nvPr>
            </p:nvGraphicFramePr>
            <p:xfrm>
              <a:off x="6872474" y="2316792"/>
              <a:ext cx="4982968" cy="13716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31912">
                      <a:extLst>
                        <a:ext uri="{9D8B030D-6E8A-4147-A177-3AD203B41FA5}">
                          <a16:colId xmlns:a16="http://schemas.microsoft.com/office/drawing/2014/main" val="2379809166"/>
                        </a:ext>
                      </a:extLst>
                    </a:gridCol>
                    <a:gridCol w="1550199">
                      <a:extLst>
                        <a:ext uri="{9D8B030D-6E8A-4147-A177-3AD203B41FA5}">
                          <a16:colId xmlns:a16="http://schemas.microsoft.com/office/drawing/2014/main" val="2382527135"/>
                        </a:ext>
                      </a:extLst>
                    </a:gridCol>
                  </a:tblGrid>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971215637"/>
                      </a:ext>
                    </a:extLst>
                  </a:tr>
                </a:tbl>
              </a:graphicData>
            </a:graphic>
          </p:graphicFrame>
        </mc:Choice>
        <mc:Fallback>
          <p:graphicFrame>
            <p:nvGraphicFramePr>
              <p:cNvPr id="19" name="表 18"/>
              <p:cNvGraphicFramePr>
                <a:graphicFrameLocks noGrp="1"/>
              </p:cNvGraphicFramePr>
              <p:nvPr>
                <p:extLst>
                  <p:ext uri="{D42A27DB-BD31-4B8C-83A1-F6EECF244321}">
                    <p14:modId xmlns:p14="http://schemas.microsoft.com/office/powerpoint/2010/main" val="426971985"/>
                  </p:ext>
                </p:extLst>
              </p:nvPr>
            </p:nvGraphicFramePr>
            <p:xfrm>
              <a:off x="6872474" y="2316792"/>
              <a:ext cx="4982968" cy="13716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31912">
                      <a:extLst>
                        <a:ext uri="{9D8B030D-6E8A-4147-A177-3AD203B41FA5}">
                          <a16:colId xmlns:a16="http://schemas.microsoft.com/office/drawing/2014/main" val="2379809166"/>
                        </a:ext>
                      </a:extLst>
                    </a:gridCol>
                    <a:gridCol w="1550199">
                      <a:extLst>
                        <a:ext uri="{9D8B030D-6E8A-4147-A177-3AD203B41FA5}">
                          <a16:colId xmlns:a16="http://schemas.microsoft.com/office/drawing/2014/main" val="2382527135"/>
                        </a:ext>
                      </a:extLst>
                    </a:gridCol>
                  </a:tblGrid>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10667" r="-51292" b="-232000"/>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109211" r="-51292" b="-128947"/>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212000" r="-51292" b="-30667"/>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6775529" y="1936260"/>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p:txBody>
          <a:bodyPr/>
          <a:lstStyle/>
          <a:p>
            <a:endParaRPr kumimoji="1" lang="ja-JP" altLang="en-US" dirty="0"/>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9952757"/>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719528">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1</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2</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9952757"/>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822960">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135366" r="-465106" b="-101220"/>
                          </a:stretch>
                        </a:blip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235366" r="-465106" b="-1220"/>
                          </a:stretch>
                        </a:blip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Fallback>
      </mc:AlternateContent>
      <p:sp>
        <p:nvSpPr>
          <p:cNvPr id="6" name="テキスト ボックス 5"/>
          <p:cNvSpPr txBox="1"/>
          <p:nvPr/>
        </p:nvSpPr>
        <p:spPr>
          <a:xfrm>
            <a:off x="2685974" y="180702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8" name="テキスト ボックス 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57" y="3667471"/>
            <a:ext cx="1824955" cy="1368716"/>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857" y="4875276"/>
            <a:ext cx="1824955" cy="1368195"/>
          </a:xfrm>
          <a:prstGeom prst="rect">
            <a:avLst/>
          </a:prstGeom>
        </p:spPr>
      </p:pic>
    </p:spTree>
    <p:extLst>
      <p:ext uri="{BB962C8B-B14F-4D97-AF65-F5344CB8AC3E}">
        <p14:creationId xmlns:p14="http://schemas.microsoft.com/office/powerpoint/2010/main" val="414530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25210" y="2829131"/>
            <a:ext cx="5334000" cy="4000500"/>
          </a:xfr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5546" y="3235520"/>
            <a:ext cx="2307286" cy="2473724"/>
          </a:xfrm>
          <a:prstGeom prst="rect">
            <a:avLst/>
          </a:prstGeom>
        </p:spPr>
      </p:pic>
      <p:grpSp>
        <p:nvGrpSpPr>
          <p:cNvPr id="29" name="グループ化 28"/>
          <p:cNvGrpSpPr/>
          <p:nvPr/>
        </p:nvGrpSpPr>
        <p:grpSpPr>
          <a:xfrm>
            <a:off x="9296150" y="3235520"/>
            <a:ext cx="2307286" cy="2473724"/>
            <a:chOff x="6917573" y="3084728"/>
            <a:chExt cx="3194793" cy="3425252"/>
          </a:xfrm>
        </p:grpSpPr>
        <p:pic>
          <p:nvPicPr>
            <p:cNvPr id="10" name="図 9"/>
            <p:cNvPicPr>
              <a:picLocks noChangeAspect="1"/>
            </p:cNvPicPr>
            <p:nvPr/>
          </p:nvPicPr>
          <p:blipFill>
            <a:blip r:embed="rId5" cstate="print">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6917573" y="3084728"/>
              <a:ext cx="3194793" cy="3425252"/>
            </a:xfrm>
            <a:prstGeom prst="rect">
              <a:avLst/>
            </a:prstGeom>
          </p:spPr>
        </p:pic>
        <p:sp>
          <p:nvSpPr>
            <p:cNvPr id="11" name="楕円 10"/>
            <p:cNvSpPr/>
            <p:nvPr/>
          </p:nvSpPr>
          <p:spPr>
            <a:xfrm>
              <a:off x="7804875" y="463195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7942285" y="4934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034725" y="483182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8561882" y="5059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7949785" y="50616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027235" y="5064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7849854" y="50966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8104685" y="50367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8429472" y="531651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461952" y="52440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389502" y="535149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272082" y="53390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929809" y="51916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137155" y="391492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39455" y="388744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940968" y="62433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9973448" y="632084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560038" y="63957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9029218" y="6148812"/>
            <a:ext cx="3015779" cy="646331"/>
            <a:chOff x="9011792" y="6310115"/>
            <a:chExt cx="3445034" cy="646331"/>
          </a:xfrm>
        </p:grpSpPr>
        <p:sp>
          <p:nvSpPr>
            <p:cNvPr id="30" name="楕円 29"/>
            <p:cNvSpPr/>
            <p:nvPr/>
          </p:nvSpPr>
          <p:spPr>
            <a:xfrm>
              <a:off x="9011792" y="6452761"/>
              <a:ext cx="136175"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301034" cy="646331"/>
            </a:xfrm>
            <a:prstGeom prst="rect">
              <a:avLst/>
            </a:prstGeom>
            <a:noFill/>
          </p:spPr>
          <p:txBody>
            <a:bodyPr wrap="square" rtlCol="0">
              <a:spAutoFit/>
            </a:bodyPr>
            <a:lstStyle/>
            <a:p>
              <a:r>
                <a:rPr kumimoji="1" lang="en-US" altLang="ja-JP" dirty="0" smtClean="0"/>
                <a:t>: safe landing sites</a:t>
              </a:r>
              <a:br>
                <a:rPr kumimoji="1" lang="en-US" altLang="ja-JP" dirty="0" smtClean="0"/>
              </a:br>
              <a:r>
                <a:rPr kumimoji="1" lang="en-US" altLang="ja-JP" dirty="0" smtClean="0"/>
                <a:t> (global &amp; local optima) </a:t>
              </a:r>
              <a:endParaRPr kumimoji="1" lang="ja-JP" altLang="en-US" dirty="0"/>
            </a:p>
          </p:txBody>
        </p:sp>
      </p:grpSp>
      <p:sp>
        <p:nvSpPr>
          <p:cNvPr id="33" name="右矢印 32"/>
          <p:cNvSpPr/>
          <p:nvPr/>
        </p:nvSpPr>
        <p:spPr>
          <a:xfrm>
            <a:off x="8173224" y="4164078"/>
            <a:ext cx="855994" cy="777480"/>
          </a:xfrm>
          <a:prstGeom prst="rightArrow">
            <a:avLst>
              <a:gd name="adj1" fmla="val 48909"/>
              <a:gd name="adj2" fmla="val 8083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8961322" y="5778011"/>
            <a:ext cx="2960858"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landing sites</a:t>
            </a:r>
            <a:endParaRPr kumimoji="1" lang="ja-JP" altLang="en-US" b="1" dirty="0">
              <a:solidFill>
                <a:schemeClr val="tx1">
                  <a:lumMod val="75000"/>
                  <a:lumOff val="25000"/>
                </a:schemeClr>
              </a:solidFill>
            </a:endParaRPr>
          </a:p>
        </p:txBody>
      </p:sp>
      <p:sp>
        <p:nvSpPr>
          <p:cNvPr id="35" name="テキスト ボックス 34"/>
          <p:cNvSpPr txBox="1"/>
          <p:nvPr/>
        </p:nvSpPr>
        <p:spPr>
          <a:xfrm>
            <a:off x="5481539" y="5778011"/>
            <a:ext cx="2473377"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Raw image of moon </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10051" y="2672486"/>
            <a:ext cx="638233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Safe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168005" y="267248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918411" y="619083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613391" y="6070447"/>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461948" y="5472079"/>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408827" y="4588757"/>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36867" y="3761589"/>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2893948" y="5230349"/>
            <a:ext cx="1948262" cy="646331"/>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and local optima</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mc:AlternateContent xmlns:mc="http://schemas.openxmlformats.org/markup-compatibility/2006">
        <mc:Choice xmlns:a14="http://schemas.microsoft.com/office/drawing/2010/main" Requires="a14">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563632" y="5698313"/>
                <a:ext cx="2263514" cy="400110"/>
              </a:xfrm>
              <a:prstGeom prst="rect">
                <a:avLst/>
              </a:prstGeom>
              <a:blipFill>
                <a:blip r:embed="rId4"/>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431129" y="5698313"/>
                <a:ext cx="2263514" cy="400110"/>
              </a:xfrm>
              <a:prstGeom prst="rect">
                <a:avLst/>
              </a:prstGeom>
              <a:blipFill>
                <a:blip r:embed="rId5"/>
                <a:stretch>
                  <a:fillRect t="-7692" b="-29231"/>
                </a:stretch>
              </a:blipFill>
            </p:spPr>
            <p:txBody>
              <a:bodyPr/>
              <a:lstStyle/>
              <a:p>
                <a:r>
                  <a:rPr lang="ja-JP" altLang="en-US">
                    <a:noFill/>
                  </a:rPr>
                  <a:t> </a:t>
                </a:r>
              </a:p>
            </p:txBody>
          </p:sp>
        </mc:Fallback>
      </mc:AlternateContent>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535022"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423533"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Searching multiple optima in multimodal optimization problems</a:t>
            </a:r>
            <a:endParaRPr kumimoji="1" lang="ja-JP" altLang="en-US" dirty="0"/>
          </a:p>
        </p:txBody>
      </p:sp>
      <p:sp>
        <p:nvSpPr>
          <p:cNvPr id="4" name="コンテンツ プレースホルダー 3"/>
          <p:cNvSpPr>
            <a:spLocks noGrp="1"/>
          </p:cNvSpPr>
          <p:nvPr>
            <p:ph idx="10"/>
          </p:nvPr>
        </p:nvSpPr>
        <p:spPr>
          <a:xfrm>
            <a:off x="137637" y="1962369"/>
            <a:ext cx="11749563" cy="4442962"/>
          </a:xfrm>
        </p:spPr>
        <p:txBody>
          <a:bodyPr/>
          <a:lstStyle/>
          <a:p>
            <a:r>
              <a:rPr kumimoji="1" lang="en-US" altLang="ja-JP" dirty="0" smtClean="0"/>
              <a:t>Implications:</a:t>
            </a:r>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primitive area</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pPr marL="1333475" lvl="1" indent="-342900">
              <a:buFont typeface="Wingdings" panose="05000000000000000000" pitchFamily="2" charset="2"/>
              <a:buChar char="Ø"/>
            </a:pPr>
            <a:endParaRPr lang="en-US" altLang="ja-JP" sz="2000" dirty="0" smtClean="0">
              <a:solidFill>
                <a:schemeClr val="tx1">
                  <a:lumMod val="75000"/>
                  <a:lumOff val="25000"/>
                </a:schemeClr>
              </a:solidFill>
            </a:endParaRP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a single global optima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p>
          <a:p>
            <a:pPr marL="342900" indent="-342900">
              <a:buFont typeface="Wingdings" panose="05000000000000000000" pitchFamily="2" charset="2"/>
              <a:buChar char="Ø"/>
            </a:pPr>
            <a:endParaRPr lang="en-US" altLang="ja-JP" dirty="0"/>
          </a:p>
          <a:p>
            <a:r>
              <a:rPr lang="en-US" altLang="ja-JP" dirty="0"/>
              <a:t>F</a:t>
            </a:r>
            <a:r>
              <a:rPr lang="en-US" altLang="ja-JP" dirty="0" smtClean="0">
                <a:solidFill>
                  <a:schemeClr val="tx1">
                    <a:lumMod val="75000"/>
                    <a:lumOff val="25000"/>
                  </a:schemeClr>
                </a:solidFill>
              </a:rPr>
              <a:t>uture wor</a:t>
            </a:r>
            <a:r>
              <a:rPr lang="en-US" altLang="ja-JP" dirty="0" smtClean="0"/>
              <a:t>k: </a:t>
            </a:r>
          </a:p>
          <a:p>
            <a:r>
              <a:rPr lang="en-US" altLang="ja-JP" dirty="0" smtClean="0"/>
              <a:t>we aim to find all optima (global and local) and brush up the performance of NSBA</a:t>
            </a:r>
            <a:endParaRPr lang="en-US" altLang="ja-JP" dirty="0">
              <a:solidFill>
                <a:schemeClr val="tx1">
                  <a:lumMod val="75000"/>
                  <a:lumOff val="25000"/>
                </a:schemeClr>
              </a:solidFill>
            </a:endParaRPr>
          </a:p>
          <a:p>
            <a:pPr marL="1333475" lvl="1" indent="-342900">
              <a:buFont typeface="Wingdings" panose="05000000000000000000" pitchFamily="2" charset="2"/>
              <a:buChar char="Ø"/>
            </a:pPr>
            <a:endParaRPr kumimoji="1" lang="ja-JP" altLang="en-US" sz="2000" dirty="0"/>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optima (global or local) = </a:t>
            </a:r>
            <a:r>
              <a:rPr lang="en-US" altLang="ja-JP" i="1" dirty="0"/>
              <a:t>Niching </a:t>
            </a:r>
            <a:r>
              <a:rPr lang="en-US" altLang="ja-JP" i="1" dirty="0" smtClean="0"/>
              <a:t>methods</a:t>
            </a:r>
            <a:endParaRPr lang="en-US" altLang="ja-JP"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8" name="角丸四角形 7"/>
          <p:cNvSpPr/>
          <p:nvPr/>
        </p:nvSpPr>
        <p:spPr>
          <a:xfrm>
            <a:off x="254833" y="2140564"/>
            <a:ext cx="463196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Evolutionary algorithms (EAs)</a:t>
            </a:r>
            <a:r>
              <a:rPr kumimoji="1" lang="en-US" altLang="ja-JP" sz="2400" dirty="0" smtClean="0"/>
              <a:t>: PSO, DE, CMA-ES, etc.</a:t>
            </a:r>
            <a:endParaRPr kumimoji="1" lang="ja-JP" altLang="en-US" sz="2400" dirty="0"/>
          </a:p>
        </p:txBody>
      </p:sp>
      <p:sp>
        <p:nvSpPr>
          <p:cNvPr id="9" name="角丸四角形 8"/>
          <p:cNvSpPr/>
          <p:nvPr/>
        </p:nvSpPr>
        <p:spPr>
          <a:xfrm>
            <a:off x="5346926" y="2133934"/>
            <a:ext cx="6405364"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smtClean="0"/>
              <a:t>Niching scheme</a:t>
            </a:r>
            <a:r>
              <a:rPr kumimoji="1" lang="en-US" altLang="ja-JP" sz="2400" dirty="0" smtClean="0"/>
              <a:t>:	crowding, fitness sharing, 			clustering, etc.</a:t>
            </a:r>
            <a:endParaRPr kumimoji="1" lang="ja-JP" altLang="en-US" sz="24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4886793" y="2254106"/>
                <a:ext cx="4183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886793" y="2254106"/>
                <a:ext cx="418384" cy="492443"/>
              </a:xfrm>
              <a:prstGeom prst="rect">
                <a:avLst/>
              </a:prstGeom>
              <a:blipFill>
                <a:blip r:embed="rId3"/>
                <a:stretch>
                  <a:fillRect/>
                </a:stretch>
              </a:blipFill>
            </p:spPr>
            <p:txBody>
              <a:bodyPr/>
              <a:lstStyle/>
              <a:p>
                <a:r>
                  <a:rPr lang="ja-JP" altLang="en-US">
                    <a:noFill/>
                  </a:rPr>
                  <a:t> </a:t>
                </a:r>
              </a:p>
            </p:txBody>
          </p:sp>
        </mc:Fallback>
      </mc:AlternateContent>
      <p:graphicFrame>
        <p:nvGraphicFramePr>
          <p:cNvPr id="14" name="表 13"/>
          <p:cNvGraphicFramePr>
            <a:graphicFrameLocks noGrp="1"/>
          </p:cNvGraphicFramePr>
          <p:nvPr>
            <p:extLst>
              <p:ext uri="{D42A27DB-BD31-4B8C-83A1-F6EECF244321}">
                <p14:modId xmlns:p14="http://schemas.microsoft.com/office/powerpoint/2010/main" val="2370043361"/>
              </p:ext>
            </p:extLst>
          </p:nvPr>
        </p:nvGraphicFramePr>
        <p:xfrm>
          <a:off x="137637" y="3109470"/>
          <a:ext cx="11816871" cy="3291840"/>
        </p:xfrm>
        <a:graphic>
          <a:graphicData uri="http://schemas.openxmlformats.org/drawingml/2006/table">
            <a:tbl>
              <a:tblPr firstRow="1" bandRow="1">
                <a:tableStyleId>{68D230F3-CF80-4859-8CE7-A43EE81993B5}</a:tableStyleId>
              </a:tblPr>
              <a:tblGrid>
                <a:gridCol w="2683238">
                  <a:extLst>
                    <a:ext uri="{9D8B030D-6E8A-4147-A177-3AD203B41FA5}">
                      <a16:colId xmlns:a16="http://schemas.microsoft.com/office/drawing/2014/main" val="1659307403"/>
                    </a:ext>
                  </a:extLst>
                </a:gridCol>
                <a:gridCol w="3402767">
                  <a:extLst>
                    <a:ext uri="{9D8B030D-6E8A-4147-A177-3AD203B41FA5}">
                      <a16:colId xmlns:a16="http://schemas.microsoft.com/office/drawing/2014/main" val="3405669734"/>
                    </a:ext>
                  </a:extLst>
                </a:gridCol>
                <a:gridCol w="5730866">
                  <a:extLst>
                    <a:ext uri="{9D8B030D-6E8A-4147-A177-3AD203B41FA5}">
                      <a16:colId xmlns:a16="http://schemas.microsoft.com/office/drawing/2014/main" val="95898736"/>
                    </a:ext>
                  </a:extLst>
                </a:gridCol>
              </a:tblGrid>
              <a:tr h="370840">
                <a:tc>
                  <a:txBody>
                    <a:bodyPr/>
                    <a:lstStyle/>
                    <a:p>
                      <a:r>
                        <a:rPr kumimoji="1" lang="en-US" altLang="ja-JP" dirty="0" smtClean="0">
                          <a:solidFill>
                            <a:schemeClr val="tx1">
                              <a:lumMod val="75000"/>
                              <a:lumOff val="25000"/>
                            </a:schemeClr>
                          </a:solidFill>
                        </a:rPr>
                        <a:t>Niching methods</a:t>
                      </a:r>
                      <a:endParaRPr kumimoji="1" lang="ja-JP" altLang="en-US" dirty="0">
                        <a:solidFill>
                          <a:schemeClr val="tx1">
                            <a:lumMod val="75000"/>
                            <a:lumOff val="25000"/>
                          </a:schemeClr>
                        </a:solidFill>
                      </a:endParaRPr>
                    </a:p>
                  </a:txBody>
                  <a:tcPr marL="36000" marR="36000"/>
                </a:tc>
                <a:tc>
                  <a:txBody>
                    <a:bodyPr/>
                    <a:lstStyle/>
                    <a:p>
                      <a:r>
                        <a:rPr kumimoji="1" lang="en-US" altLang="ja-JP" dirty="0" smtClean="0">
                          <a:solidFill>
                            <a:schemeClr val="tx1">
                              <a:lumMod val="75000"/>
                              <a:lumOff val="25000"/>
                            </a:schemeClr>
                          </a:solidFill>
                        </a:rPr>
                        <a:t>EAs (multiple solution search)</a:t>
                      </a:r>
                      <a:endParaRPr kumimoji="1" lang="ja-JP" altLang="en-US" dirty="0">
                        <a:solidFill>
                          <a:schemeClr val="tx1">
                            <a:lumMod val="75000"/>
                            <a:lumOff val="2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solidFill>
                            <a:schemeClr val="tx1">
                              <a:lumMod val="75000"/>
                              <a:lumOff val="25000"/>
                            </a:schemeClr>
                          </a:solidFill>
                        </a:rPr>
                        <a:t>Niching scheme</a:t>
                      </a:r>
                      <a:endParaRPr kumimoji="1" lang="ja-JP" altLang="en-US" dirty="0" smtClean="0">
                        <a:solidFill>
                          <a:schemeClr val="tx1">
                            <a:lumMod val="75000"/>
                            <a:lumOff val="25000"/>
                          </a:schemeClr>
                        </a:solidFill>
                      </a:endParaRPr>
                    </a:p>
                  </a:txBody>
                  <a:tcPr marL="36000" marR="3600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36000" marR="36000"/>
                </a:tc>
                <a:tc>
                  <a:txBody>
                    <a:bodyPr/>
                    <a:lstStyle/>
                    <a:p>
                      <a:r>
                        <a:rPr kumimoji="1" lang="en-US" altLang="ja-JP" dirty="0" smtClean="0"/>
                        <a:t>DE (mainly exploitation)</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high-quality solution </a:t>
                      </a:r>
                      <a:br>
                        <a:rPr kumimoji="1" lang="en-US" altLang="ja-JP" dirty="0" smtClean="0"/>
                      </a:br>
                      <a:r>
                        <a:rPr kumimoji="1" lang="en-US" altLang="ja-JP" dirty="0" smtClean="0"/>
                        <a:t>with similar solution candidates)</a:t>
                      </a:r>
                      <a:endParaRPr kumimoji="1" lang="ja-JP" altLang="en-US" dirty="0" smtClean="0"/>
                    </a:p>
                  </a:txBody>
                  <a:tcPr marL="36000" marR="3600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36000" marR="36000"/>
                </a:tc>
                <a:tc>
                  <a:txBody>
                    <a:bodyPr/>
                    <a:lstStyle/>
                    <a:p>
                      <a:r>
                        <a:rPr kumimoji="1" lang="en-US" altLang="ja-JP" dirty="0" smtClean="0"/>
                        <a:t>DE (〃)</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36000" marR="3600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(NSBA)</a:t>
                      </a:r>
                      <a:endParaRPr kumimoji="1" lang="ja-JP" altLang="en-US" b="1" dirty="0">
                        <a:solidFill>
                          <a:schemeClr val="accent6">
                            <a:lumMod val="75000"/>
                          </a:schemeClr>
                        </a:solidFill>
                      </a:endParaRPr>
                    </a:p>
                  </a:txBody>
                  <a:tcPr marL="36000" marR="36000"/>
                </a:tc>
                <a:tc>
                  <a:txBody>
                    <a:bodyPr/>
                    <a:lstStyle/>
                    <a:p>
                      <a:r>
                        <a:rPr kumimoji="1" lang="en-US" altLang="ja-JP" b="1" dirty="0" smtClean="0">
                          <a:solidFill>
                            <a:schemeClr val="accent6">
                              <a:lumMod val="75000"/>
                            </a:schemeClr>
                          </a:solidFill>
                        </a:rPr>
                        <a:t>Bat (exploitation </a:t>
                      </a:r>
                      <a:br>
                        <a:rPr kumimoji="1" lang="en-US" altLang="ja-JP" b="1" dirty="0" smtClean="0">
                          <a:solidFill>
                            <a:schemeClr val="accent6">
                              <a:lumMod val="75000"/>
                            </a:schemeClr>
                          </a:solidFill>
                        </a:rPr>
                      </a:br>
                      <a:r>
                        <a:rPr kumimoji="1" lang="en-US" altLang="ja-JP" b="1" dirty="0" smtClean="0">
                          <a:solidFill>
                            <a:schemeClr val="accent6">
                              <a:lumMod val="75000"/>
                            </a:schemeClr>
                          </a:solidFill>
                        </a:rPr>
                        <a:t>+ exploration)</a:t>
                      </a:r>
                      <a:endParaRPr kumimoji="1" lang="ja-JP" altLang="en-US" b="1"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1" dirty="0" smtClean="0">
                          <a:solidFill>
                            <a:schemeClr val="accent6">
                              <a:lumMod val="75000"/>
                            </a:schemeClr>
                          </a:solidFill>
                        </a:rPr>
                        <a:t>Novelty search (search primitive</a:t>
                      </a:r>
                      <a:r>
                        <a:rPr kumimoji="1" lang="en-US" altLang="ja-JP" b="1" baseline="0" dirty="0" smtClean="0">
                          <a:solidFill>
                            <a:schemeClr val="accent6">
                              <a:lumMod val="75000"/>
                            </a:schemeClr>
                          </a:solidFill>
                        </a:rPr>
                        <a:t> area</a:t>
                      </a:r>
                      <a:r>
                        <a:rPr kumimoji="1" lang="en-US" altLang="ja-JP" b="1" dirty="0" smtClean="0">
                          <a:solidFill>
                            <a:schemeClr val="accent6">
                              <a:lumMod val="75000"/>
                            </a:schemeClr>
                          </a:solidFill>
                        </a:rPr>
                        <a:t>)</a:t>
                      </a:r>
                      <a:endParaRPr kumimoji="1" lang="ja-JP" altLang="en-US" b="1" dirty="0" smtClean="0">
                        <a:solidFill>
                          <a:schemeClr val="accent6">
                            <a:lumMod val="75000"/>
                          </a:schemeClr>
                        </a:solidFill>
                      </a:endParaRPr>
                    </a:p>
                    <a:p>
                      <a:endParaRPr kumimoji="1" lang="ja-JP" altLang="en-US" b="1" dirty="0">
                        <a:solidFill>
                          <a:schemeClr val="accent6">
                            <a:lumMod val="75000"/>
                          </a:schemeClr>
                        </a:solidFill>
                      </a:endParaRPr>
                    </a:p>
                  </a:txBody>
                  <a:tcPr marL="36000" marR="36000"/>
                </a:tc>
                <a:extLst>
                  <a:ext uri="{0D108BD9-81ED-4DB2-BD59-A6C34878D82A}">
                    <a16:rowId xmlns:a16="http://schemas.microsoft.com/office/drawing/2014/main" val="246025429"/>
                  </a:ext>
                </a:extLst>
              </a:tr>
            </a:tbl>
          </a:graphicData>
        </a:graphic>
      </p:graphicFrame>
    </p:spTree>
    <p:extLst>
      <p:ext uri="{BB962C8B-B14F-4D97-AF65-F5344CB8AC3E}">
        <p14:creationId xmlns:p14="http://schemas.microsoft.com/office/powerpoint/2010/main" val="197212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optima (global or local) = </a:t>
            </a:r>
            <a:r>
              <a:rPr lang="en-US" altLang="ja-JP" i="1" dirty="0"/>
              <a:t>Niching </a:t>
            </a:r>
            <a:r>
              <a:rPr lang="en-US" altLang="ja-JP" i="1" dirty="0" smtClean="0"/>
              <a:t>methods</a:t>
            </a:r>
            <a:endParaRPr lang="en-US" altLang="ja-JP"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8" name="角丸四角形 7"/>
          <p:cNvSpPr/>
          <p:nvPr/>
        </p:nvSpPr>
        <p:spPr>
          <a:xfrm>
            <a:off x="254833" y="2140564"/>
            <a:ext cx="463196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Evolutionary algorithms (EAs)</a:t>
            </a:r>
            <a:r>
              <a:rPr kumimoji="1" lang="en-US" altLang="ja-JP" sz="2400" dirty="0" smtClean="0"/>
              <a:t>: PSO, DE, CMA-ES, etc.</a:t>
            </a:r>
            <a:endParaRPr kumimoji="1" lang="ja-JP" altLang="en-US" sz="2400" dirty="0"/>
          </a:p>
        </p:txBody>
      </p:sp>
      <p:sp>
        <p:nvSpPr>
          <p:cNvPr id="9" name="角丸四角形 8"/>
          <p:cNvSpPr/>
          <p:nvPr/>
        </p:nvSpPr>
        <p:spPr>
          <a:xfrm>
            <a:off x="5346926" y="2133934"/>
            <a:ext cx="6405364"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smtClean="0"/>
              <a:t>Niching scheme</a:t>
            </a:r>
            <a:r>
              <a:rPr kumimoji="1" lang="en-US" altLang="ja-JP" sz="2400" dirty="0" smtClean="0"/>
              <a:t>:	crowding, fitness sharing, 			clustering, etc.</a:t>
            </a:r>
            <a:endParaRPr kumimoji="1" lang="ja-JP" altLang="en-US" sz="24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4886793" y="2254106"/>
                <a:ext cx="4183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886793" y="2254106"/>
                <a:ext cx="418384" cy="492443"/>
              </a:xfrm>
              <a:prstGeom prst="rect">
                <a:avLst/>
              </a:prstGeom>
              <a:blipFill>
                <a:blip r:embed="rId3"/>
                <a:stretch>
                  <a:fillRect/>
                </a:stretch>
              </a:blipFill>
            </p:spPr>
            <p:txBody>
              <a:bodyPr/>
              <a:lstStyle/>
              <a:p>
                <a:r>
                  <a:rPr lang="ja-JP" altLang="en-US">
                    <a:noFill/>
                  </a:rPr>
                  <a:t> </a:t>
                </a:r>
              </a:p>
            </p:txBody>
          </p:sp>
        </mc:Fallback>
      </mc:AlternateContent>
      <p:graphicFrame>
        <p:nvGraphicFramePr>
          <p:cNvPr id="14" name="表 13"/>
          <p:cNvGraphicFramePr>
            <a:graphicFrameLocks noGrp="1"/>
          </p:cNvGraphicFramePr>
          <p:nvPr/>
        </p:nvGraphicFramePr>
        <p:xfrm>
          <a:off x="137637" y="3109470"/>
          <a:ext cx="11816871" cy="3291840"/>
        </p:xfrm>
        <a:graphic>
          <a:graphicData uri="http://schemas.openxmlformats.org/drawingml/2006/table">
            <a:tbl>
              <a:tblPr firstRow="1" bandRow="1">
                <a:tableStyleId>{68D230F3-CF80-4859-8CE7-A43EE81993B5}</a:tableStyleId>
              </a:tblPr>
              <a:tblGrid>
                <a:gridCol w="2683238">
                  <a:extLst>
                    <a:ext uri="{9D8B030D-6E8A-4147-A177-3AD203B41FA5}">
                      <a16:colId xmlns:a16="http://schemas.microsoft.com/office/drawing/2014/main" val="1659307403"/>
                    </a:ext>
                  </a:extLst>
                </a:gridCol>
                <a:gridCol w="3402767">
                  <a:extLst>
                    <a:ext uri="{9D8B030D-6E8A-4147-A177-3AD203B41FA5}">
                      <a16:colId xmlns:a16="http://schemas.microsoft.com/office/drawing/2014/main" val="3405669734"/>
                    </a:ext>
                  </a:extLst>
                </a:gridCol>
                <a:gridCol w="5730866">
                  <a:extLst>
                    <a:ext uri="{9D8B030D-6E8A-4147-A177-3AD203B41FA5}">
                      <a16:colId xmlns:a16="http://schemas.microsoft.com/office/drawing/2014/main" val="95898736"/>
                    </a:ext>
                  </a:extLst>
                </a:gridCol>
              </a:tblGrid>
              <a:tr h="370840">
                <a:tc>
                  <a:txBody>
                    <a:bodyPr/>
                    <a:lstStyle/>
                    <a:p>
                      <a:r>
                        <a:rPr kumimoji="1" lang="en-US" altLang="ja-JP" dirty="0" smtClean="0">
                          <a:solidFill>
                            <a:schemeClr val="tx1">
                              <a:lumMod val="75000"/>
                              <a:lumOff val="25000"/>
                            </a:schemeClr>
                          </a:solidFill>
                        </a:rPr>
                        <a:t>Niching methods</a:t>
                      </a:r>
                      <a:endParaRPr kumimoji="1" lang="ja-JP" altLang="en-US" dirty="0">
                        <a:solidFill>
                          <a:schemeClr val="tx1">
                            <a:lumMod val="75000"/>
                            <a:lumOff val="25000"/>
                          </a:schemeClr>
                        </a:solidFill>
                      </a:endParaRPr>
                    </a:p>
                  </a:txBody>
                  <a:tcPr marL="36000" marR="36000"/>
                </a:tc>
                <a:tc>
                  <a:txBody>
                    <a:bodyPr/>
                    <a:lstStyle/>
                    <a:p>
                      <a:r>
                        <a:rPr kumimoji="1" lang="en-US" altLang="ja-JP" dirty="0" smtClean="0">
                          <a:solidFill>
                            <a:schemeClr val="tx1">
                              <a:lumMod val="75000"/>
                              <a:lumOff val="25000"/>
                            </a:schemeClr>
                          </a:solidFill>
                        </a:rPr>
                        <a:t>EAs (multiple solution search)</a:t>
                      </a:r>
                      <a:endParaRPr kumimoji="1" lang="ja-JP" altLang="en-US" dirty="0">
                        <a:solidFill>
                          <a:schemeClr val="tx1">
                            <a:lumMod val="75000"/>
                            <a:lumOff val="2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solidFill>
                            <a:schemeClr val="tx1">
                              <a:lumMod val="75000"/>
                              <a:lumOff val="25000"/>
                            </a:schemeClr>
                          </a:solidFill>
                        </a:rPr>
                        <a:t>Niching scheme</a:t>
                      </a:r>
                      <a:endParaRPr kumimoji="1" lang="ja-JP" altLang="en-US" dirty="0" smtClean="0">
                        <a:solidFill>
                          <a:schemeClr val="tx1">
                            <a:lumMod val="75000"/>
                            <a:lumOff val="25000"/>
                          </a:schemeClr>
                        </a:solidFill>
                      </a:endParaRPr>
                    </a:p>
                  </a:txBody>
                  <a:tcPr marL="36000" marR="3600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36000" marR="36000"/>
                </a:tc>
                <a:tc>
                  <a:txBody>
                    <a:bodyPr/>
                    <a:lstStyle/>
                    <a:p>
                      <a:r>
                        <a:rPr kumimoji="1" lang="en-US" altLang="ja-JP" dirty="0" smtClean="0"/>
                        <a:t>DE (mainly exploitation)</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high-quality solution </a:t>
                      </a:r>
                      <a:br>
                        <a:rPr kumimoji="1" lang="en-US" altLang="ja-JP" dirty="0" smtClean="0"/>
                      </a:br>
                      <a:r>
                        <a:rPr kumimoji="1" lang="en-US" altLang="ja-JP" dirty="0" smtClean="0"/>
                        <a:t>with similar solution candidates)</a:t>
                      </a:r>
                      <a:endParaRPr kumimoji="1" lang="ja-JP" altLang="en-US" dirty="0" smtClean="0"/>
                    </a:p>
                  </a:txBody>
                  <a:tcPr marL="36000" marR="3600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36000" marR="36000"/>
                </a:tc>
                <a:tc>
                  <a:txBody>
                    <a:bodyPr/>
                    <a:lstStyle/>
                    <a:p>
                      <a:r>
                        <a:rPr kumimoji="1" lang="en-US" altLang="ja-JP" dirty="0" smtClean="0"/>
                        <a:t>DE (〃)</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36000" marR="3600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(NSBA)</a:t>
                      </a:r>
                      <a:endParaRPr kumimoji="1" lang="ja-JP" altLang="en-US" b="1" dirty="0">
                        <a:solidFill>
                          <a:schemeClr val="accent6">
                            <a:lumMod val="75000"/>
                          </a:schemeClr>
                        </a:solidFill>
                      </a:endParaRPr>
                    </a:p>
                  </a:txBody>
                  <a:tcPr marL="36000" marR="36000"/>
                </a:tc>
                <a:tc>
                  <a:txBody>
                    <a:bodyPr/>
                    <a:lstStyle/>
                    <a:p>
                      <a:r>
                        <a:rPr kumimoji="1" lang="en-US" altLang="ja-JP" b="1" dirty="0" smtClean="0">
                          <a:solidFill>
                            <a:schemeClr val="accent6">
                              <a:lumMod val="75000"/>
                            </a:schemeClr>
                          </a:solidFill>
                        </a:rPr>
                        <a:t>Bat (exploitation </a:t>
                      </a:r>
                      <a:br>
                        <a:rPr kumimoji="1" lang="en-US" altLang="ja-JP" b="1" dirty="0" smtClean="0">
                          <a:solidFill>
                            <a:schemeClr val="accent6">
                              <a:lumMod val="75000"/>
                            </a:schemeClr>
                          </a:solidFill>
                        </a:rPr>
                      </a:br>
                      <a:r>
                        <a:rPr kumimoji="1" lang="en-US" altLang="ja-JP" b="1" dirty="0" smtClean="0">
                          <a:solidFill>
                            <a:schemeClr val="accent6">
                              <a:lumMod val="75000"/>
                            </a:schemeClr>
                          </a:solidFill>
                        </a:rPr>
                        <a:t>+ exploration)</a:t>
                      </a:r>
                      <a:endParaRPr kumimoji="1" lang="ja-JP" altLang="en-US" b="1"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1" dirty="0" smtClean="0">
                          <a:solidFill>
                            <a:schemeClr val="accent6">
                              <a:lumMod val="75000"/>
                            </a:schemeClr>
                          </a:solidFill>
                        </a:rPr>
                        <a:t>Novelty search (search primitive</a:t>
                      </a:r>
                      <a:r>
                        <a:rPr kumimoji="1" lang="en-US" altLang="ja-JP" b="1" baseline="0" dirty="0" smtClean="0">
                          <a:solidFill>
                            <a:schemeClr val="accent6">
                              <a:lumMod val="75000"/>
                            </a:schemeClr>
                          </a:solidFill>
                        </a:rPr>
                        <a:t> area</a:t>
                      </a:r>
                      <a:r>
                        <a:rPr kumimoji="1" lang="en-US" altLang="ja-JP" b="1" dirty="0" smtClean="0">
                          <a:solidFill>
                            <a:schemeClr val="accent6">
                              <a:lumMod val="75000"/>
                            </a:schemeClr>
                          </a:solidFill>
                        </a:rPr>
                        <a:t>)</a:t>
                      </a:r>
                      <a:endParaRPr kumimoji="1" lang="ja-JP" altLang="en-US" b="1" dirty="0" smtClean="0">
                        <a:solidFill>
                          <a:schemeClr val="accent6">
                            <a:lumMod val="75000"/>
                          </a:schemeClr>
                        </a:solidFill>
                      </a:endParaRPr>
                    </a:p>
                    <a:p>
                      <a:endParaRPr kumimoji="1" lang="ja-JP" altLang="en-US" b="1" dirty="0">
                        <a:solidFill>
                          <a:schemeClr val="accent6">
                            <a:lumMod val="75000"/>
                          </a:schemeClr>
                        </a:solidFill>
                      </a:endParaRPr>
                    </a:p>
                  </a:txBody>
                  <a:tcPr marL="36000" marR="36000"/>
                </a:tc>
                <a:extLst>
                  <a:ext uri="{0D108BD9-81ED-4DB2-BD59-A6C34878D82A}">
                    <a16:rowId xmlns:a16="http://schemas.microsoft.com/office/drawing/2014/main" val="246025429"/>
                  </a:ext>
                </a:extLst>
              </a:tr>
            </a:tbl>
          </a:graphicData>
        </a:graphic>
      </p:graphicFrame>
      <p:sp>
        <p:nvSpPr>
          <p:cNvPr id="4" name="角丸四角形吹き出し 3"/>
          <p:cNvSpPr/>
          <p:nvPr/>
        </p:nvSpPr>
        <p:spPr>
          <a:xfrm>
            <a:off x="9025058" y="3216384"/>
            <a:ext cx="2743201" cy="659567"/>
          </a:xfrm>
          <a:prstGeom prst="wedgeRoundRectCallout">
            <a:avLst>
              <a:gd name="adj1" fmla="val -63456"/>
              <a:gd name="adj2" fmla="val 57955"/>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Still fallen to global or high-fitness optima</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75427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940614" y="3738023"/>
            <a:ext cx="2049275"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Toward a global best solution</a:t>
            </a:r>
            <a:endParaRPr kumimoji="1" lang="ja-JP" altLang="en-US" sz="2000" dirty="0">
              <a:solidFill>
                <a:schemeClr val="tx1">
                  <a:lumMod val="75000"/>
                  <a:lumOff val="25000"/>
                </a:schemeClr>
              </a:solidFill>
            </a:endParaRPr>
          </a:p>
        </p:txBody>
      </p:sp>
      <p:sp>
        <p:nvSpPr>
          <p:cNvPr id="2" name="タイトル 1"/>
          <p:cNvSpPr>
            <a:spLocks noGrp="1"/>
          </p:cNvSpPr>
          <p:nvPr>
            <p:ph type="title"/>
          </p:nvPr>
        </p:nvSpPr>
        <p:spPr/>
        <p:txBody>
          <a:bodyPr/>
          <a:lstStyle/>
          <a:p>
            <a:r>
              <a:rPr lang="en-US" altLang="ja-JP" dirty="0"/>
              <a:t>Bat Algorithm (BA) </a:t>
            </a:r>
            <a:r>
              <a:rPr lang="en-US" altLang="ja-JP" b="0" dirty="0"/>
              <a:t>[Yang, 2010</a:t>
            </a:r>
            <a:r>
              <a:rPr lang="en-US" altLang="ja-JP" b="0" dirty="0" smtClean="0"/>
              <a:t>]</a:t>
            </a:r>
            <a:endParaRPr kumimoji="1" lang="ja-JP" altLang="en-US" b="0"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switching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 </a:t>
                </a:r>
                <a14:m>
                  <m:oMath xmlns:m="http://schemas.openxmlformats.org/officeDocument/2006/math">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 </m:t>
                    </m:r>
                  </m:oMath>
                </a14:m>
                <a:r>
                  <a:rPr lang="en-US" altLang="ja-JP" sz="2000" dirty="0" smtClean="0"/>
                  <a:t>and pulse emission rate </a:t>
                </a:r>
                <a14:m>
                  <m:oMath xmlns:m="http://schemas.openxmlformats.org/officeDocument/2006/math">
                    <m:r>
                      <a:rPr lang="en-US" altLang="ja-JP" sz="2000" b="0" i="1" smtClean="0">
                        <a:latin typeface="Cambria Math" panose="02040503050406030204" pitchFamily="18" charset="0"/>
                      </a:rPr>
                      <m:t>𝑟</m:t>
                    </m:r>
                  </m:oMath>
                </a14:m>
                <a:endParaRPr kumimoji="1" lang="ja-JP" altLang="en-US" sz="2000"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777174"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19776"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 (bat)</a:t>
            </a:r>
            <a:endParaRPr kumimoji="1" lang="ja-JP" altLang="en-US" dirty="0"/>
          </a:p>
        </p:txBody>
      </p:sp>
      <p:sp>
        <p:nvSpPr>
          <p:cNvPr id="15" name="テキスト ボックス 14"/>
          <p:cNvSpPr txBox="1"/>
          <p:nvPr/>
        </p:nvSpPr>
        <p:spPr>
          <a:xfrm>
            <a:off x="3239426" y="6353570"/>
            <a:ext cx="5237061" cy="369332"/>
          </a:xfrm>
          <a:prstGeom prst="rect">
            <a:avLst/>
          </a:prstGeom>
          <a:noFill/>
        </p:spPr>
        <p:txBody>
          <a:bodyPr wrap="square" rtlCol="0">
            <a:spAutoFit/>
          </a:bodyPr>
          <a:lstStyle/>
          <a:p>
            <a:r>
              <a:rPr kumimoji="1" lang="ja-JP" altLang="en-US" dirty="0" smtClean="0"/>
              <a:t>：</a:t>
            </a:r>
            <a:r>
              <a:rPr kumimoji="1" lang="en-US" altLang="ja-JP" dirty="0" smtClean="0"/>
              <a:t>a global best solution (a bat near food/prey)</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a:solidFill>
                  <a:schemeClr val="tx1">
                    <a:lumMod val="75000"/>
                    <a:lumOff val="25000"/>
                  </a:schemeClr>
                </a:solidFill>
              </a:rPr>
              <a:t>N</a:t>
            </a:r>
            <a:r>
              <a:rPr kumimoji="1" lang="en-US" altLang="ja-JP" sz="2000" dirty="0" smtClean="0">
                <a:solidFill>
                  <a:schemeClr val="tx1">
                    <a:lumMod val="75000"/>
                    <a:lumOff val="25000"/>
                  </a:schemeClr>
                </a:solidFill>
              </a:rPr>
              <a:t>earby a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8375437" y="644842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8546912" y="6353762"/>
            <a:ext cx="2863761" cy="369332"/>
          </a:xfrm>
          <a:prstGeom prst="rect">
            <a:avLst/>
          </a:prstGeom>
          <a:noFill/>
        </p:spPr>
        <p:txBody>
          <a:bodyPr wrap="square" rtlCol="0">
            <a:spAutoFit/>
          </a:bodyPr>
          <a:lstStyle/>
          <a:p>
            <a:r>
              <a:rPr kumimoji="1" lang="ja-JP" altLang="en-US" dirty="0" smtClean="0"/>
              <a:t>：</a:t>
            </a:r>
            <a:r>
              <a:rPr kumimoji="1" lang="en-US" altLang="ja-JP" dirty="0" smtClean="0"/>
              <a:t>new candidate solution</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061580"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647904" y="4091280"/>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47904" y="4091280"/>
                <a:ext cx="3807132" cy="276999"/>
              </a:xfrm>
              <a:prstGeom prst="rect">
                <a:avLst/>
              </a:prstGeom>
              <a:blipFill>
                <a:blip r:embed="rId9"/>
                <a:stretch>
                  <a:fillRect l="-1600" t="-26087" r="-3040"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99461" y="4405081"/>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99461" y="4405081"/>
                <a:ext cx="3820405" cy="276999"/>
              </a:xfrm>
              <a:prstGeom prst="rect">
                <a:avLst/>
              </a:prstGeom>
              <a:blipFill>
                <a:blip r:embed="rId10"/>
                <a:stretch>
                  <a:fillRect l="-1597" t="-26667" r="-319"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676357" y="3071023"/>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676357" y="3071023"/>
                <a:ext cx="1633815" cy="369332"/>
              </a:xfrm>
              <a:prstGeom prst="rect">
                <a:avLst/>
              </a:prstGeom>
              <a:blipFill>
                <a:blip r:embed="rId11"/>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647904" y="4091280"/>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47904" y="4091280"/>
                <a:ext cx="3807132" cy="276999"/>
              </a:xfrm>
              <a:prstGeom prst="rect">
                <a:avLst/>
              </a:prstGeom>
              <a:blipFill>
                <a:blip r:embed="rId9"/>
                <a:stretch>
                  <a:fillRect l="-1600" t="-26087" r="-3040"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99461" y="4405081"/>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99461" y="4405081"/>
                <a:ext cx="3820405" cy="276999"/>
              </a:xfrm>
              <a:prstGeom prst="rect">
                <a:avLst/>
              </a:prstGeom>
              <a:blipFill>
                <a:blip r:embed="rId10"/>
                <a:stretch>
                  <a:fillRect l="-1597" t="-26667" r="-319"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676357" y="3071023"/>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676357" y="3071023"/>
                <a:ext cx="1633815" cy="369332"/>
              </a:xfrm>
              <a:prstGeom prst="rect">
                <a:avLst/>
              </a:prstGeom>
              <a:blipFill>
                <a:blip r:embed="rId11"/>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a new solution candidate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14595" y="2705350"/>
            <a:ext cx="3397845"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14595" y="322839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3626632" y="437717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3626632" y="4377177"/>
                <a:ext cx="1633815" cy="369332"/>
              </a:xfrm>
              <a:prstGeom prst="rect">
                <a:avLst/>
              </a:prstGeom>
              <a:blipFill>
                <a:blip r:embed="rId12"/>
                <a:stretch>
                  <a:fillRect l="-3358" t="-9836" b="-22951"/>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21" name="テキスト ボックス 20"/>
              <p:cNvSpPr txBox="1"/>
              <p:nvPr/>
            </p:nvSpPr>
            <p:spPr>
              <a:xfrm>
                <a:off x="614595" y="4440341"/>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614595" y="4440341"/>
                <a:ext cx="2418419" cy="276999"/>
              </a:xfrm>
              <a:prstGeom prst="rect">
                <a:avLst/>
              </a:prstGeom>
              <a:blipFill>
                <a:blip r:embed="rId14"/>
                <a:stretch>
                  <a:fillRect l="-2519" t="-26087" r="-5290"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3377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smtClean="0">
                    <a:latin typeface="Cambria Math" panose="02040503050406030204" pitchFamily="18" charset="0"/>
                    <a:ea typeface="Cambria Math" panose="02040503050406030204" pitchFamily="18" charset="0"/>
                  </a:rPr>
                  <a:t>End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7" y="3033004"/>
            <a:ext cx="1884000"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8942076" y="5106690"/>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8942076" y="5106690"/>
                <a:ext cx="580194" cy="369332"/>
              </a:xfrm>
              <a:prstGeom prst="rect">
                <a:avLst/>
              </a:prstGeom>
              <a:blipFill>
                <a:blip r:embed="rId11"/>
                <a:stretch>
                  <a:fillRect/>
                </a:stretch>
              </a:blipFill>
            </p:spPr>
            <p:txBody>
              <a:bodyPr/>
              <a:lstStyle/>
              <a:p>
                <a:r>
                  <a:rPr lang="ja-JP" altLang="en-US">
                    <a:noFill/>
                  </a:rPr>
                  <a:t> </a:t>
                </a:r>
              </a:p>
            </p:txBody>
          </p:sp>
        </mc:Fallback>
      </mc:AlternateContent>
      <p:sp>
        <p:nvSpPr>
          <p:cNvPr id="23" name="楕円 22"/>
          <p:cNvSpPr/>
          <p:nvPr/>
        </p:nvSpPr>
        <p:spPr>
          <a:xfrm>
            <a:off x="9113589" y="361861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p:cNvSpPr txBox="1"/>
              <p:nvPr/>
            </p:nvSpPr>
            <p:spPr>
              <a:xfrm>
                <a:off x="9188659" y="3727467"/>
                <a:ext cx="49180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9188659" y="3727467"/>
                <a:ext cx="491801" cy="307777"/>
              </a:xfrm>
              <a:prstGeom prst="rect">
                <a:avLst/>
              </a:prstGeom>
              <a:blipFill>
                <a:blip r:embed="rId12"/>
                <a:stretch>
                  <a:fillRect l="-4938" r="-3704" b="-19608"/>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33778" y="5486400"/>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p:cNvSpPr txBox="1"/>
              <p:nvPr/>
            </p:nvSpPr>
            <p:spPr>
              <a:xfrm>
                <a:off x="1217832" y="445855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217832" y="4458556"/>
                <a:ext cx="5089022" cy="276999"/>
              </a:xfrm>
              <a:prstGeom prst="rect">
                <a:avLst/>
              </a:prstGeom>
              <a:blipFill>
                <a:blip r:embed="rId13"/>
                <a:stretch>
                  <a:fillRect l="-1198" t="-26087" r="-1916" b="-52174"/>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311.586"/>
  <p:tag name="LATEXADDIN" val="\documentclass{article}&#10;\usepackage{amsmath}&#10;\pagestyle{empty}&#10;\begin{document}&#10;\[&#10;d_i^{t}=\frac{1}{NP}\sum_{j=1}^{NP}\frac{(x_{i*}-x_j^{t})}{|x_{i*}-x_j^t|^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18.11"/>
  <p:tag name="LATEXADDIN" val="\documentclass{article}&#10;\usepackage{amsmath}&#10;\pagestyle{empty}&#10;\begin{document}&#10;\[&#10;\rho(x)=\frac{1}{k}\sum_{i=1}^k(x-\mu_i)&#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49.606"/>
  <p:tag name="LATEXADDIN" val="\documentclass{article}&#10;\usepackage{amsmath}&#10;\pagestyle{empty}&#10;\begin{document}&#10;\[&#10;v_i^{t+1}=v_i^t+d_i^t*rand&#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858.6427"/>
  <p:tag name="LATEXADDIN" val="\documentclass{article}&#10;\usepackage{amsmath}&#10;\pagestyle{empty}&#10;\begin{document}&#10;\[&#10;x_{loc}=x_{i*}+\epsilon A^t&#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72.291"/>
  <p:tag name="LATEXADDIN" val="\documentclass{article}&#10;\usepackage{amsmath}&#10;\pagestyle{empty}&#10;\begin{document}&#10;\[&#10;x_{rnd}=x_{lb}+(x_{ub}-x_{lb})*rand&#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50.581"/>
  <p:tag name="LATEXADDIN" val="\documentclass{article}&#10;\usepackage{amsmath}&#10;\pagestyle{empty}&#10;\begin{document}&#10;&#10;\[&#10;count= &#10;\begin{cases} &#10;  1 &amp; ({\rm if \ d_i &lt; \varepsilon})\\&#10;0 &amp; ({\rm otherwise})&#10;\end{cases}&#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33.558"/>
  <p:tag name="LATEXADDIN" val="\documentclass{article}&#10;\usepackage{amsmath}&#10;\pagestyle{empty}&#10;\begin{document}&#10;\[&#10;v_i^{t+1}=v_i^t+(x_*-x_i^t)*rand&#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824.147"/>
  <p:tag name="LATEXADDIN" val="\documentclass{article}&#10;\usepackage{amsmath}&#10;\pagestyle{empty}&#10;\begin{document}&#10;\[&#10;x_{loc}=x_{*}+\epsilon A^t&#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72.291"/>
  <p:tag name="LATEXADDIN" val="\documentclass{article}&#10;\usepackage{amsmath}&#10;\pagestyle{empty}&#10;\begin{document}&#10;\[&#10;x_{rnd}=x_{lb}+(x_{ub}-x_{lb})*rand&#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12385</TotalTime>
  <Words>1839</Words>
  <Application>Microsoft Office PowerPoint</Application>
  <PresentationFormat>ワイド画面</PresentationFormat>
  <Paragraphs>397</Paragraphs>
  <Slides>26</Slides>
  <Notes>21</Notes>
  <HiddenSlides>8</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26</vt:i4>
      </vt:variant>
    </vt:vector>
  </HeadingPairs>
  <TitlesOfParts>
    <vt:vector size="36"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Motivation</vt:lpstr>
      <vt:lpstr>Bat Algorithm (BA) [Yang, 2010]</vt:lpstr>
      <vt:lpstr>Bat Algorithm (BA) [Yang, 2010]</vt:lpstr>
      <vt:lpstr>Bat Algorithm (BA) [Yang, 2010]</vt:lpstr>
      <vt:lpstr>Bat Algorithm (BA) [Yang, 2010]</vt:lpstr>
      <vt:lpstr>Bat Algorithm (BA) [Yang, 2010]</vt:lpstr>
      <vt:lpstr>Bat Algorithm (BA) [Yang, 2010]</vt:lpstr>
      <vt:lpstr>Bat Algorithm (BA) [Yang, 2010]</vt:lpstr>
      <vt:lpstr>Novelty Search-based Bat Algorithm (NSBA)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vt:lpstr>
      <vt:lpstr>Results</vt:lpstr>
      <vt:lpstr>Results</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146</cp:revision>
  <cp:lastPrinted>2018-12-19T04:43:39Z</cp:lastPrinted>
  <dcterms:created xsi:type="dcterms:W3CDTF">2018-12-10T14:18:27Z</dcterms:created>
  <dcterms:modified xsi:type="dcterms:W3CDTF">2018-12-19T04:43:52Z</dcterms:modified>
</cp:coreProperties>
</file>