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29"/>
  </p:notesMasterIdLst>
  <p:sldIdLst>
    <p:sldId id="258" r:id="rId3"/>
    <p:sldId id="262" r:id="rId4"/>
    <p:sldId id="282" r:id="rId5"/>
    <p:sldId id="291" r:id="rId6"/>
    <p:sldId id="260" r:id="rId7"/>
    <p:sldId id="284" r:id="rId8"/>
    <p:sldId id="290" r:id="rId9"/>
    <p:sldId id="289" r:id="rId10"/>
    <p:sldId id="286" r:id="rId11"/>
    <p:sldId id="287" r:id="rId12"/>
    <p:sldId id="288" r:id="rId13"/>
    <p:sldId id="268" r:id="rId14"/>
    <p:sldId id="277" r:id="rId15"/>
    <p:sldId id="278" r:id="rId16"/>
    <p:sldId id="279" r:id="rId17"/>
    <p:sldId id="280" r:id="rId18"/>
    <p:sldId id="265" r:id="rId19"/>
    <p:sldId id="261" r:id="rId20"/>
    <p:sldId id="266" r:id="rId21"/>
    <p:sldId id="267" r:id="rId22"/>
    <p:sldId id="270" r:id="rId23"/>
    <p:sldId id="273" r:id="rId24"/>
    <p:sldId id="271" r:id="rId25"/>
    <p:sldId id="272" r:id="rId26"/>
    <p:sldId id="281" r:id="rId27"/>
    <p:sldId id="274" r:id="rId28"/>
  </p:sldIdLst>
  <p:sldSz cx="12192000" cy="6858000"/>
  <p:notesSz cx="6831013" cy="99774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D971"/>
    <a:srgbClr val="5193F4"/>
    <a:srgbClr val="F8A15A"/>
    <a:srgbClr val="FF3333"/>
    <a:srgbClr val="F7903B"/>
    <a:srgbClr val="FFFFFF"/>
    <a:srgbClr val="FF3B3B"/>
    <a:srgbClr val="FF7575"/>
    <a:srgbClr val="7078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3" autoAdjust="0"/>
    <p:restoredTop sz="89112" autoAdjust="0"/>
  </p:normalViewPr>
  <p:slideViewPr>
    <p:cSldViewPr snapToGrid="0">
      <p:cViewPr varScale="1">
        <p:scale>
          <a:sx n="64" d="100"/>
          <a:sy n="64" d="100"/>
        </p:scale>
        <p:origin x="120"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60106" cy="50060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69326" y="0"/>
            <a:ext cx="2960106" cy="500605"/>
          </a:xfrm>
          <a:prstGeom prst="rect">
            <a:avLst/>
          </a:prstGeom>
        </p:spPr>
        <p:txBody>
          <a:bodyPr vert="horz" lIns="91440" tIns="45720" rIns="91440" bIns="45720" rtlCol="0"/>
          <a:lstStyle>
            <a:lvl1pPr algn="r">
              <a:defRPr sz="1200"/>
            </a:lvl1pPr>
          </a:lstStyle>
          <a:p>
            <a:fld id="{A5D14EE8-8641-48E8-8052-047168C38A55}" type="datetimeFigureOut">
              <a:rPr kumimoji="1" lang="ja-JP" altLang="en-US" smtClean="0"/>
              <a:t>2018/12/11</a:t>
            </a:fld>
            <a:endParaRPr kumimoji="1" lang="ja-JP" altLang="en-US"/>
          </a:p>
        </p:txBody>
      </p:sp>
      <p:sp>
        <p:nvSpPr>
          <p:cNvPr id="4" name="スライド イメージ プレースホルダー 3"/>
          <p:cNvSpPr>
            <a:spLocks noGrp="1" noRot="1" noChangeAspect="1"/>
          </p:cNvSpPr>
          <p:nvPr>
            <p:ph type="sldImg" idx="2"/>
          </p:nvPr>
        </p:nvSpPr>
        <p:spPr>
          <a:xfrm>
            <a:off x="423863" y="1247775"/>
            <a:ext cx="5983287" cy="33670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3102" y="4801642"/>
            <a:ext cx="5464810" cy="3928616"/>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76835"/>
            <a:ext cx="2960106" cy="500604"/>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69326" y="9476835"/>
            <a:ext cx="2960106" cy="500604"/>
          </a:xfrm>
          <a:prstGeom prst="rect">
            <a:avLst/>
          </a:prstGeom>
        </p:spPr>
        <p:txBody>
          <a:bodyPr vert="horz" lIns="91440" tIns="45720" rIns="91440" bIns="45720" rtlCol="0" anchor="b"/>
          <a:lstStyle>
            <a:lvl1pPr algn="r">
              <a:defRPr sz="1200"/>
            </a:lvl1pPr>
          </a:lstStyle>
          <a:p>
            <a:fld id="{067CCEE0-65C5-4CEB-8BC0-8CA414A8178B}" type="slidenum">
              <a:rPr kumimoji="1" lang="ja-JP" altLang="en-US" smtClean="0"/>
              <a:t>‹#›</a:t>
            </a:fld>
            <a:endParaRPr kumimoji="1" lang="ja-JP" altLang="en-US"/>
          </a:p>
        </p:txBody>
      </p:sp>
    </p:spTree>
    <p:extLst>
      <p:ext uri="{BB962C8B-B14F-4D97-AF65-F5344CB8AC3E}">
        <p14:creationId xmlns:p14="http://schemas.microsoft.com/office/powerpoint/2010/main" val="8173838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My name is …. I am 2</a:t>
            </a:r>
            <a:r>
              <a:rPr kumimoji="1" lang="en-US" altLang="ja-JP" baseline="30000" dirty="0" smtClean="0"/>
              <a:t>nd</a:t>
            </a:r>
            <a:r>
              <a:rPr kumimoji="1" lang="en-US" altLang="ja-JP" dirty="0" smtClean="0"/>
              <a:t> year student in master degree at the university of electro-communications. Today,</a:t>
            </a:r>
            <a:r>
              <a:rPr kumimoji="1" lang="en-US" altLang="ja-JP" baseline="0" dirty="0" smtClean="0"/>
              <a:t> I would like to tell you about my research. The title is….</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a:t>
            </a:fld>
            <a:endParaRPr kumimoji="1" lang="ja-JP" altLang="en-US"/>
          </a:p>
        </p:txBody>
      </p:sp>
    </p:spTree>
    <p:extLst>
      <p:ext uri="{BB962C8B-B14F-4D97-AF65-F5344CB8AC3E}">
        <p14:creationId xmlns:p14="http://schemas.microsoft.com/office/powerpoint/2010/main" val="3188307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step4, solution candidates are randomly generated in the</a:t>
            </a:r>
            <a:r>
              <a:rPr kumimoji="1" lang="en-US" altLang="ja-JP" baseline="0" dirty="0" smtClean="0"/>
              <a:t> search space.</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10</a:t>
            </a:fld>
            <a:endParaRPr kumimoji="1" lang="ja-JP" altLang="en-US"/>
          </a:p>
        </p:txBody>
      </p:sp>
    </p:spTree>
    <p:extLst>
      <p:ext uri="{BB962C8B-B14F-4D97-AF65-F5344CB8AC3E}">
        <p14:creationId xmlns:p14="http://schemas.microsoft.com/office/powerpoint/2010/main" val="2076823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Then here, if the</a:t>
            </a:r>
            <a:r>
              <a:rPr kumimoji="1" lang="en-US" altLang="ja-JP" baseline="0" dirty="0" smtClean="0"/>
              <a:t> loudness value is larger than random value and the fitness value of candidates are better than the current solution, the new one is overwritten as the current solution. Moreover, the loudness value goes down and the pulse emission rate rises up in contrast.</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11</a:t>
            </a:fld>
            <a:endParaRPr kumimoji="1" lang="ja-JP" altLang="en-US"/>
          </a:p>
        </p:txBody>
      </p:sp>
    </p:spTree>
    <p:extLst>
      <p:ext uri="{BB962C8B-B14F-4D97-AF65-F5344CB8AC3E}">
        <p14:creationId xmlns:p14="http://schemas.microsoft.com/office/powerpoint/2010/main" val="1512629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12</a:t>
            </a:fld>
            <a:endParaRPr kumimoji="1" lang="ja-JP" altLang="en-US"/>
          </a:p>
        </p:txBody>
      </p:sp>
    </p:spTree>
    <p:extLst>
      <p:ext uri="{BB962C8B-B14F-4D97-AF65-F5344CB8AC3E}">
        <p14:creationId xmlns:p14="http://schemas.microsoft.com/office/powerpoint/2010/main" val="3914206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 is the novelty search. When</a:t>
            </a:r>
            <a:r>
              <a:rPr kumimoji="1" lang="en-US" altLang="ja-JP" baseline="0" dirty="0" smtClean="0"/>
              <a:t> some solutions are crowded in the dense area, the sparseness function rho can keep solution x away from the nearest neighbor solutions mu </a:t>
            </a:r>
            <a:r>
              <a:rPr kumimoji="1" lang="en-US" altLang="ja-JP" baseline="0" dirty="0" err="1" smtClean="0"/>
              <a:t>i</a:t>
            </a:r>
            <a:r>
              <a:rPr kumimoji="1" lang="en-US" altLang="ja-JP" baseline="0" dirty="0" smtClean="0"/>
              <a:t>. But this function calculates norm vector, so we represented it to vector equation as below. Moreover, we changed this equation independent of parameter k. when solutions already distributed, the vector is calculated almost 0.</a:t>
            </a:r>
          </a:p>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13</a:t>
            </a:fld>
            <a:endParaRPr kumimoji="1" lang="ja-JP" altLang="en-US"/>
          </a:p>
        </p:txBody>
      </p:sp>
    </p:spTree>
    <p:extLst>
      <p:ext uri="{BB962C8B-B14F-4D97-AF65-F5344CB8AC3E}">
        <p14:creationId xmlns:p14="http://schemas.microsoft.com/office/powerpoint/2010/main" val="2366750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this step </a:t>
            </a:r>
            <a:r>
              <a:rPr kumimoji="1" lang="en-US" altLang="ja-JP" baseline="0" dirty="0" smtClean="0"/>
              <a:t>from conventional BA to NSBA</a:t>
            </a:r>
            <a:r>
              <a:rPr kumimoji="1" lang="en-US" altLang="ja-JP" dirty="0" smtClean="0"/>
              <a:t>, we changed global</a:t>
            </a:r>
            <a:r>
              <a:rPr kumimoji="1" lang="en-US" altLang="ja-JP" baseline="0" dirty="0" smtClean="0"/>
              <a:t> best solution to local best solution.</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14</a:t>
            </a:fld>
            <a:endParaRPr kumimoji="1" lang="ja-JP" altLang="en-US"/>
          </a:p>
        </p:txBody>
      </p:sp>
    </p:spTree>
    <p:extLst>
      <p:ext uri="{BB962C8B-B14F-4D97-AF65-F5344CB8AC3E}">
        <p14:creationId xmlns:p14="http://schemas.microsoft.com/office/powerpoint/2010/main" val="1788599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15</a:t>
            </a:fld>
            <a:endParaRPr kumimoji="1" lang="ja-JP" altLang="en-US"/>
          </a:p>
        </p:txBody>
      </p:sp>
    </p:spTree>
    <p:extLst>
      <p:ext uri="{BB962C8B-B14F-4D97-AF65-F5344CB8AC3E}">
        <p14:creationId xmlns:p14="http://schemas.microsoft.com/office/powerpoint/2010/main" val="164754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 mechanism can locate solutions to multiple local optima.</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16</a:t>
            </a:fld>
            <a:endParaRPr kumimoji="1" lang="ja-JP" altLang="en-US"/>
          </a:p>
        </p:txBody>
      </p:sp>
    </p:spTree>
    <p:extLst>
      <p:ext uri="{BB962C8B-B14F-4D97-AF65-F5344CB8AC3E}">
        <p14:creationId xmlns:p14="http://schemas.microsoft.com/office/powerpoint/2010/main" val="3520559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To measure</a:t>
            </a:r>
            <a:r>
              <a:rPr kumimoji="1" lang="en-US" altLang="ja-JP" baseline="0" dirty="0" smtClean="0"/>
              <a:t> the number of global and local optima by NSBA compared with BA, we employed 2 multimodal functions for minimization. These figures show the 2-dimensional fitness landscape and the contour plot. The global and local optima located in the blue area in both functions. F1 has 1/16, and F2 has 1/120.</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17</a:t>
            </a:fld>
            <a:endParaRPr kumimoji="1" lang="ja-JP" altLang="en-US"/>
          </a:p>
        </p:txBody>
      </p:sp>
    </p:spTree>
    <p:extLst>
      <p:ext uri="{BB962C8B-B14F-4D97-AF65-F5344CB8AC3E}">
        <p14:creationId xmlns:p14="http://schemas.microsoft.com/office/powerpoint/2010/main" val="2737420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18</a:t>
            </a:fld>
            <a:endParaRPr kumimoji="1" lang="ja-JP" altLang="en-US"/>
          </a:p>
        </p:txBody>
      </p:sp>
    </p:spTree>
    <p:extLst>
      <p:ext uri="{BB962C8B-B14F-4D97-AF65-F5344CB8AC3E}">
        <p14:creationId xmlns:p14="http://schemas.microsoft.com/office/powerpoint/2010/main" val="3789291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19</a:t>
            </a:fld>
            <a:endParaRPr kumimoji="1" lang="ja-JP" altLang="en-US"/>
          </a:p>
        </p:txBody>
      </p:sp>
    </p:spTree>
    <p:extLst>
      <p:ext uri="{BB962C8B-B14F-4D97-AF65-F5344CB8AC3E}">
        <p14:creationId xmlns:p14="http://schemas.microsoft.com/office/powerpoint/2010/main" val="188544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Real world problems are often represented as “multimodal” which means multiple local optima are exited, like this  function.</a:t>
            </a:r>
          </a:p>
          <a:p>
            <a:r>
              <a:rPr kumimoji="1" lang="en-US" altLang="ja-JP" baseline="0" dirty="0" smtClean="0"/>
              <a:t>An example of real world problems is safe landing sites selection in lunar mission. In this case, we have to find many landing sites (at the red point) which are located in flat area and here, we can easily communicate for sending moon data to the earth (shown in the right figure). Finding one best landing site is important, but the best landing site is not always the best because it might be changed.</a:t>
            </a:r>
            <a:endParaRPr kumimoji="1" lang="en-US" altLang="ja-JP" baseline="0" dirty="0" smtClean="0"/>
          </a:p>
          <a:p>
            <a:r>
              <a:rPr kumimoji="1" lang="en-US" altLang="ja-JP" baseline="0" dirty="0" smtClean="0"/>
              <a:t>So, w</a:t>
            </a:r>
            <a:r>
              <a:rPr kumimoji="1" lang="en-US" altLang="ja-JP" dirty="0" smtClean="0"/>
              <a:t>e would</a:t>
            </a:r>
            <a:r>
              <a:rPr kumimoji="1" lang="en-US" altLang="ja-JP" baseline="0" dirty="0" smtClean="0"/>
              <a:t> like</a:t>
            </a:r>
            <a:r>
              <a:rPr kumimoji="1" lang="en-US" altLang="ja-JP" dirty="0" smtClean="0"/>
              <a:t> to know</a:t>
            </a:r>
            <a:r>
              <a:rPr kumimoji="1" lang="en-US" altLang="ja-JP" baseline="0" dirty="0" smtClean="0"/>
              <a:t> some </a:t>
            </a:r>
            <a:r>
              <a:rPr kumimoji="1" lang="en-US" altLang="ja-JP" baseline="0" dirty="0" smtClean="0"/>
              <a:t>landing sites as </a:t>
            </a:r>
            <a:r>
              <a:rPr kumimoji="1" lang="en-US" altLang="ja-JP" baseline="0" dirty="0" smtClean="0"/>
              <a:t>possible as we can.</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a:t>
            </a:fld>
            <a:endParaRPr kumimoji="1" lang="ja-JP" altLang="en-US"/>
          </a:p>
        </p:txBody>
      </p:sp>
    </p:spTree>
    <p:extLst>
      <p:ext uri="{BB962C8B-B14F-4D97-AF65-F5344CB8AC3E}">
        <p14:creationId xmlns:p14="http://schemas.microsoft.com/office/powerpoint/2010/main" val="3730312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23</a:t>
            </a:fld>
            <a:endParaRPr kumimoji="1" lang="ja-JP" altLang="en-US"/>
          </a:p>
        </p:txBody>
      </p:sp>
    </p:spTree>
    <p:extLst>
      <p:ext uri="{BB962C8B-B14F-4D97-AF65-F5344CB8AC3E}">
        <p14:creationId xmlns:p14="http://schemas.microsoft.com/office/powerpoint/2010/main" val="702336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24</a:t>
            </a:fld>
            <a:endParaRPr kumimoji="1" lang="ja-JP" altLang="en-US"/>
          </a:p>
        </p:txBody>
      </p:sp>
    </p:spTree>
    <p:extLst>
      <p:ext uri="{BB962C8B-B14F-4D97-AF65-F5344CB8AC3E}">
        <p14:creationId xmlns:p14="http://schemas.microsoft.com/office/powerpoint/2010/main" val="4003258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For searching multiple optima is</a:t>
            </a:r>
            <a:r>
              <a:rPr kumimoji="1" lang="en-US" altLang="ja-JP" baseline="0" dirty="0" smtClean="0"/>
              <a:t> so-called Niching methods in the research field “evolutionary computation”.</a:t>
            </a:r>
          </a:p>
          <a:p>
            <a:r>
              <a:rPr kumimoji="1" lang="en-US" altLang="ja-JP" dirty="0" smtClean="0"/>
              <a:t>In </a:t>
            </a:r>
            <a:r>
              <a:rPr kumimoji="1" lang="en-US" altLang="ja-JP" baseline="0" dirty="0" smtClean="0"/>
              <a:t>a couple of</a:t>
            </a:r>
            <a:r>
              <a:rPr kumimoji="1" lang="en-US" altLang="ja-JP" dirty="0" smtClean="0"/>
              <a:t> decades, many niching methods have been developed in the past.</a:t>
            </a:r>
          </a:p>
          <a:p>
            <a:r>
              <a:rPr kumimoji="1" lang="en-US" altLang="ja-JP" dirty="0" smtClean="0"/>
              <a:t>Basically,</a:t>
            </a:r>
            <a:r>
              <a:rPr kumimoji="1" lang="en-US" altLang="ja-JP" baseline="0" dirty="0" smtClean="0"/>
              <a:t> niching methods are designed evolutionary algorithms combined with niching scheme. As major niching methods, crowding DE is proposed by Thomsen to replace high-quality solution with similar solution candidates, and DE with Speciation is proposed by Li to keep solutions away from the nearest neighbor solutions.</a:t>
            </a:r>
          </a:p>
          <a:p>
            <a:r>
              <a:rPr kumimoji="1" lang="en-US" altLang="ja-JP" baseline="0" dirty="0" smtClean="0"/>
              <a:t> </a:t>
            </a:r>
          </a:p>
          <a:p>
            <a:r>
              <a:rPr kumimoji="1" lang="en-US" altLang="ja-JP" baseline="0" dirty="0" smtClean="0"/>
              <a:t>However, these methods are not enough to find multiple local optima solutions are fallen into global optima or high-fitness local optima. These mechanisms are just considered the solution movement between nearest neighbor solution. They need to consider the global search.</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3</a:t>
            </a:fld>
            <a:endParaRPr kumimoji="1" lang="ja-JP" altLang="en-US"/>
          </a:p>
        </p:txBody>
      </p:sp>
    </p:spTree>
    <p:extLst>
      <p:ext uri="{BB962C8B-B14F-4D97-AF65-F5344CB8AC3E}">
        <p14:creationId xmlns:p14="http://schemas.microsoft.com/office/powerpoint/2010/main" val="1504471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For searching multiple optima is</a:t>
            </a:r>
            <a:r>
              <a:rPr kumimoji="1" lang="en-US" altLang="ja-JP" baseline="0" dirty="0" smtClean="0"/>
              <a:t> so-called Niching methods in the research field “evolutionary computation”.</a:t>
            </a:r>
          </a:p>
          <a:p>
            <a:r>
              <a:rPr kumimoji="1" lang="en-US" altLang="ja-JP" dirty="0" smtClean="0"/>
              <a:t>In </a:t>
            </a:r>
            <a:r>
              <a:rPr kumimoji="1" lang="en-US" altLang="ja-JP" baseline="0" dirty="0" smtClean="0"/>
              <a:t>a couple of</a:t>
            </a:r>
            <a:r>
              <a:rPr kumimoji="1" lang="en-US" altLang="ja-JP" dirty="0" smtClean="0"/>
              <a:t> decades, many niching methods have been developed in the past.</a:t>
            </a:r>
          </a:p>
          <a:p>
            <a:r>
              <a:rPr kumimoji="1" lang="en-US" altLang="ja-JP" dirty="0" smtClean="0"/>
              <a:t>Basically,</a:t>
            </a:r>
            <a:r>
              <a:rPr kumimoji="1" lang="en-US" altLang="ja-JP" baseline="0" dirty="0" smtClean="0"/>
              <a:t> niching methods are designed evolutionary algorithms combined with niching scheme. As major niching methods, crowding DE is proposed by Thomsen to replace high-quality solution with similar solution candidates, and DE with Speciation is proposed by Li to keep solutions away from the nearest neighbor solutions.</a:t>
            </a:r>
          </a:p>
          <a:p>
            <a:r>
              <a:rPr kumimoji="1" lang="en-US" altLang="ja-JP" baseline="0" dirty="0" smtClean="0"/>
              <a:t> </a:t>
            </a:r>
          </a:p>
          <a:p>
            <a:r>
              <a:rPr kumimoji="1" lang="en-US" altLang="ja-JP" baseline="0" dirty="0" smtClean="0"/>
              <a:t>However (anime), these methods are not enough to find multiple local optima solutions are fallen into global optima or high-fitness local optima. These mechanisms are just considered the solution movement between nearest neighbor solution. They need to consider the exploration search not only keep local optima.</a:t>
            </a:r>
          </a:p>
          <a:p>
            <a:r>
              <a:rPr kumimoji="1" lang="en-US" altLang="ja-JP" baseline="0" dirty="0" smtClean="0"/>
              <a:t>Therefore, we proposed a hybrid algorithm novelty search-based Bat algorithm which can switch the exploitation and exploration for searching many optima which are never found.</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4</a:t>
            </a:fld>
            <a:endParaRPr kumimoji="1" lang="ja-JP" altLang="en-US"/>
          </a:p>
        </p:txBody>
      </p:sp>
    </p:spTree>
    <p:extLst>
      <p:ext uri="{BB962C8B-B14F-4D97-AF65-F5344CB8AC3E}">
        <p14:creationId xmlns:p14="http://schemas.microsoft.com/office/powerpoint/2010/main" val="875171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We focused on Bat algorithm, this is one of the evolutionary algorithms. BA is superior for switching exploitation and exploration search here.</a:t>
            </a:r>
          </a:p>
          <a:p>
            <a:r>
              <a:rPr kumimoji="1" lang="en-US" altLang="ja-JP" baseline="0" dirty="0" smtClean="0"/>
              <a:t>As bat approach a food/prey, the loudness decreases and the pulse emission rate increases, to control the search performance.</a:t>
            </a:r>
          </a:p>
          <a:p>
            <a:r>
              <a:rPr kumimoji="1" lang="en-US" altLang="ja-JP" baseline="0" dirty="0" smtClean="0"/>
              <a:t>The BA mechanism consists of 3 search steps. </a:t>
            </a:r>
          </a:p>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5</a:t>
            </a:fld>
            <a:endParaRPr kumimoji="1" lang="ja-JP" altLang="en-US"/>
          </a:p>
        </p:txBody>
      </p:sp>
    </p:spTree>
    <p:extLst>
      <p:ext uri="{BB962C8B-B14F-4D97-AF65-F5344CB8AC3E}">
        <p14:creationId xmlns:p14="http://schemas.microsoft.com/office/powerpoint/2010/main" val="335422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this</a:t>
            </a:r>
            <a:r>
              <a:rPr kumimoji="1" lang="en-US" altLang="ja-JP" baseline="0" dirty="0" smtClean="0"/>
              <a:t> case, x2 = x* (</a:t>
            </a:r>
            <a:r>
              <a:rPr kumimoji="1" lang="en-US" altLang="ja-JP" dirty="0" smtClean="0"/>
              <a:t>anime)</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6</a:t>
            </a:fld>
            <a:endParaRPr kumimoji="1" lang="ja-JP" altLang="en-US"/>
          </a:p>
        </p:txBody>
      </p:sp>
    </p:spTree>
    <p:extLst>
      <p:ext uri="{BB962C8B-B14F-4D97-AF65-F5344CB8AC3E}">
        <p14:creationId xmlns:p14="http://schemas.microsoft.com/office/powerpoint/2010/main" val="266152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7</a:t>
            </a:fld>
            <a:endParaRPr kumimoji="1" lang="ja-JP" altLang="en-US"/>
          </a:p>
        </p:txBody>
      </p:sp>
    </p:spTree>
    <p:extLst>
      <p:ext uri="{BB962C8B-B14F-4D97-AF65-F5344CB8AC3E}">
        <p14:creationId xmlns:p14="http://schemas.microsoft.com/office/powerpoint/2010/main" val="2308366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a:t>
            </a:r>
            <a:r>
              <a:rPr kumimoji="1" lang="en-US" altLang="ja-JP" baseline="0" dirty="0" smtClean="0"/>
              <a:t> step2 (local search), </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8</a:t>
            </a:fld>
            <a:endParaRPr kumimoji="1" lang="ja-JP" altLang="en-US"/>
          </a:p>
        </p:txBody>
      </p:sp>
    </p:spTree>
    <p:extLst>
      <p:ext uri="{BB962C8B-B14F-4D97-AF65-F5344CB8AC3E}">
        <p14:creationId xmlns:p14="http://schemas.microsoft.com/office/powerpoint/2010/main" val="3440497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Another local search in step3, if pulse rate r is less than random</a:t>
            </a:r>
            <a:r>
              <a:rPr kumimoji="1" lang="en-US" altLang="ja-JP" baseline="0" dirty="0" smtClean="0"/>
              <a:t> value, solution candidates are generated as this equation. </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9</a:t>
            </a:fld>
            <a:endParaRPr kumimoji="1" lang="ja-JP" altLang="en-US"/>
          </a:p>
        </p:txBody>
      </p:sp>
    </p:spTree>
    <p:extLst>
      <p:ext uri="{BB962C8B-B14F-4D97-AF65-F5344CB8AC3E}">
        <p14:creationId xmlns:p14="http://schemas.microsoft.com/office/powerpoint/2010/main" val="40971188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22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489111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29925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75886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97676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13651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baseline="0">
                <a:solidFill>
                  <a:schemeClr val="bg1"/>
                </a:solidFill>
                <a:latin typeface="Segoe UI" panose="020B0502040204020203"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137637" y="1263730"/>
            <a:ext cx="11329259" cy="614197"/>
          </a:xfrm>
          <a:prstGeom prst="rect">
            <a:avLst/>
          </a:prstGeom>
        </p:spPr>
        <p:txBody>
          <a:bodyPr anchor="ctr"/>
          <a:lstStyle>
            <a:lvl1pPr marL="0" indent="0">
              <a:buNone/>
              <a:defRPr sz="2800" baseline="0">
                <a:solidFill>
                  <a:schemeClr val="tx1">
                    <a:lumMod val="75000"/>
                    <a:lumOff val="25000"/>
                  </a:schemeClr>
                </a:solidFill>
                <a:latin typeface="Segoe UI" panose="020B0502040204020203"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137637" y="1962369"/>
            <a:ext cx="11732795" cy="4442962"/>
          </a:xfrm>
          <a:prstGeom prst="rect">
            <a:avLst/>
          </a:prstGeom>
        </p:spPr>
        <p:txBody>
          <a:bodyPr lIns="396000" anchor="t"/>
          <a:lstStyle>
            <a:lvl1pPr marL="0" indent="0">
              <a:buNone/>
              <a:defRPr sz="2400" baseline="0">
                <a:solidFill>
                  <a:schemeClr val="tx1">
                    <a:lumMod val="75000"/>
                    <a:lumOff val="25000"/>
                  </a:schemeClr>
                </a:solidFill>
                <a:latin typeface="Segoe UI" panose="020B0502040204020203"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23577329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3928591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98376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16968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924187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26576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367157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02921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8233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defTabSz="1219170" rtl="0" eaLnBrk="1" latinLnBrk="1" hangingPunct="1">
        <a:spcBef>
          <a:spcPct val="0"/>
        </a:spcBef>
        <a:buNone/>
        <a:defRPr kumimoji="1"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ko-KR"/>
      </a:defPPr>
      <a:lvl1pPr marL="0" algn="l" defTabSz="1219170" rtl="0" eaLnBrk="1" latinLnBrk="1" hangingPunct="1">
        <a:defRPr kumimoji="1" sz="2400" kern="1200">
          <a:solidFill>
            <a:schemeClr val="tx1"/>
          </a:solidFill>
          <a:latin typeface="+mn-lt"/>
          <a:ea typeface="+mn-ea"/>
          <a:cs typeface="+mn-cs"/>
        </a:defRPr>
      </a:lvl1pPr>
      <a:lvl2pPr marL="609585" algn="l" defTabSz="1219170" rtl="0" eaLnBrk="1" latinLnBrk="1" hangingPunct="1">
        <a:defRPr kumimoji="1" sz="2400" kern="1200">
          <a:solidFill>
            <a:schemeClr val="tx1"/>
          </a:solidFill>
          <a:latin typeface="+mn-lt"/>
          <a:ea typeface="+mn-ea"/>
          <a:cs typeface="+mn-cs"/>
        </a:defRPr>
      </a:lvl2pPr>
      <a:lvl3pPr marL="1219170" algn="l" defTabSz="1219170" rtl="0" eaLnBrk="1" latinLnBrk="1" hangingPunct="1">
        <a:defRPr kumimoji="1" sz="2400" kern="1200">
          <a:solidFill>
            <a:schemeClr val="tx1"/>
          </a:solidFill>
          <a:latin typeface="+mn-lt"/>
          <a:ea typeface="+mn-ea"/>
          <a:cs typeface="+mn-cs"/>
        </a:defRPr>
      </a:lvl3pPr>
      <a:lvl4pPr marL="1828754" algn="l" defTabSz="1219170" rtl="0" eaLnBrk="1" latinLnBrk="1" hangingPunct="1">
        <a:defRPr kumimoji="1" sz="2400" kern="1200">
          <a:solidFill>
            <a:schemeClr val="tx1"/>
          </a:solidFill>
          <a:latin typeface="+mn-lt"/>
          <a:ea typeface="+mn-ea"/>
          <a:cs typeface="+mn-cs"/>
        </a:defRPr>
      </a:lvl4pPr>
      <a:lvl5pPr marL="2438339" algn="l" defTabSz="1219170" rtl="0" eaLnBrk="1" latinLnBrk="1" hangingPunct="1">
        <a:defRPr kumimoji="1" sz="2400" kern="1200">
          <a:solidFill>
            <a:schemeClr val="tx1"/>
          </a:solidFill>
          <a:latin typeface="+mn-lt"/>
          <a:ea typeface="+mn-ea"/>
          <a:cs typeface="+mn-cs"/>
        </a:defRPr>
      </a:lvl5pPr>
      <a:lvl6pPr marL="3047924" algn="l" defTabSz="1219170" rtl="0" eaLnBrk="1" latinLnBrk="1" hangingPunct="1">
        <a:defRPr kumimoji="1" sz="2400" kern="1200">
          <a:solidFill>
            <a:schemeClr val="tx1"/>
          </a:solidFill>
          <a:latin typeface="+mn-lt"/>
          <a:ea typeface="+mn-ea"/>
          <a:cs typeface="+mn-cs"/>
        </a:defRPr>
      </a:lvl6pPr>
      <a:lvl7pPr marL="3657509" algn="l" defTabSz="1219170" rtl="0" eaLnBrk="1" latinLnBrk="1" hangingPunct="1">
        <a:defRPr kumimoji="1" sz="2400" kern="1200">
          <a:solidFill>
            <a:schemeClr val="tx1"/>
          </a:solidFill>
          <a:latin typeface="+mn-lt"/>
          <a:ea typeface="+mn-ea"/>
          <a:cs typeface="+mn-cs"/>
        </a:defRPr>
      </a:lvl7pPr>
      <a:lvl8pPr marL="4267093" algn="l" defTabSz="1219170" rtl="0" eaLnBrk="1" latinLnBrk="1" hangingPunct="1">
        <a:defRPr kumimoji="1" sz="2400" kern="1200">
          <a:solidFill>
            <a:schemeClr val="tx1"/>
          </a:solidFill>
          <a:latin typeface="+mn-lt"/>
          <a:ea typeface="+mn-ea"/>
          <a:cs typeface="+mn-cs"/>
        </a:defRPr>
      </a:lvl8pPr>
      <a:lvl9pPr marL="4876678" algn="l" defTabSz="1219170" rtl="0" eaLnBrk="1" latinLnBrk="1"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334088857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0.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1.png"/><Relationship Id="rId5" Type="http://schemas.openxmlformats.org/officeDocument/2006/relationships/image" Target="../media/image32.png"/><Relationship Id="rId10" Type="http://schemas.openxmlformats.org/officeDocument/2006/relationships/image" Target="../media/image26.png"/><Relationship Id="rId4" Type="http://schemas.openxmlformats.org/officeDocument/2006/relationships/image" Target="../media/image5.pn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38.png"/><Relationship Id="rId3" Type="http://schemas.openxmlformats.org/officeDocument/2006/relationships/tags" Target="../tags/tag9.xml"/><Relationship Id="rId7" Type="http://schemas.openxmlformats.org/officeDocument/2006/relationships/image" Target="../media/image34.png"/><Relationship Id="rId12" Type="http://schemas.openxmlformats.org/officeDocument/2006/relationships/image" Target="../media/image37.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5.png"/><Relationship Id="rId11" Type="http://schemas.openxmlformats.org/officeDocument/2006/relationships/image" Target="../media/image13.png"/><Relationship Id="rId5" Type="http://schemas.openxmlformats.org/officeDocument/2006/relationships/notesSlide" Target="../notesSlides/notesSlide11.xml"/><Relationship Id="rId15" Type="http://schemas.openxmlformats.org/officeDocument/2006/relationships/image" Target="../media/image26.png"/><Relationship Id="rId10" Type="http://schemas.openxmlformats.org/officeDocument/2006/relationships/image" Target="../media/image12.png"/><Relationship Id="rId4" Type="http://schemas.openxmlformats.org/officeDocument/2006/relationships/slideLayout" Target="../slideLayouts/slideLayout2.xml"/><Relationship Id="rId9" Type="http://schemas.openxmlformats.org/officeDocument/2006/relationships/image" Target="../media/image36.png"/><Relationship Id="rId1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2.xml"/><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11.png"/><Relationship Id="rId18" Type="http://schemas.openxmlformats.org/officeDocument/2006/relationships/image" Target="../media/image45.png"/><Relationship Id="rId3" Type="http://schemas.openxmlformats.org/officeDocument/2006/relationships/tags" Target="../tags/tag13.xml"/><Relationship Id="rId7" Type="http://schemas.openxmlformats.org/officeDocument/2006/relationships/image" Target="../media/image5.png"/><Relationship Id="rId12" Type="http://schemas.openxmlformats.org/officeDocument/2006/relationships/image" Target="../media/image43.png"/><Relationship Id="rId17" Type="http://schemas.openxmlformats.org/officeDocument/2006/relationships/image" Target="../media/image44.png"/><Relationship Id="rId2" Type="http://schemas.openxmlformats.org/officeDocument/2006/relationships/tags" Target="../tags/tag12.xml"/><Relationship Id="rId16" Type="http://schemas.openxmlformats.org/officeDocument/2006/relationships/image" Target="../media/image13.png"/><Relationship Id="rId1" Type="http://schemas.openxmlformats.org/officeDocument/2006/relationships/tags" Target="../tags/tag11.xml"/><Relationship Id="rId6" Type="http://schemas.openxmlformats.org/officeDocument/2006/relationships/notesSlide" Target="../notesSlides/notesSlide13.xml"/><Relationship Id="rId11" Type="http://schemas.openxmlformats.org/officeDocument/2006/relationships/image" Target="../media/image19.png"/><Relationship Id="rId5" Type="http://schemas.openxmlformats.org/officeDocument/2006/relationships/slideLayout" Target="../slideLayouts/slideLayout2.xml"/><Relationship Id="rId15" Type="http://schemas.openxmlformats.org/officeDocument/2006/relationships/image" Target="../media/image12.png"/><Relationship Id="rId10" Type="http://schemas.openxmlformats.org/officeDocument/2006/relationships/image" Target="../media/image42.png"/><Relationship Id="rId19" Type="http://schemas.openxmlformats.org/officeDocument/2006/relationships/image" Target="../media/image46.png"/><Relationship Id="rId4" Type="http://schemas.openxmlformats.org/officeDocument/2006/relationships/tags" Target="../tags/tag14.xml"/><Relationship Id="rId9" Type="http://schemas.openxmlformats.org/officeDocument/2006/relationships/image" Target="../media/image41.png"/><Relationship Id="rId14" Type="http://schemas.openxmlformats.org/officeDocument/2006/relationships/image" Target="../media/image39.png"/></Relationships>
</file>

<file path=ppt/slides/_rels/slide14.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1.png"/><Relationship Id="rId3" Type="http://schemas.openxmlformats.org/officeDocument/2006/relationships/notesSlide" Target="../notesSlides/notesSlide14.xml"/><Relationship Id="rId7" Type="http://schemas.openxmlformats.org/officeDocument/2006/relationships/image" Target="../media/image25.png"/><Relationship Id="rId12"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7.png"/><Relationship Id="rId11" Type="http://schemas.openxmlformats.org/officeDocument/2006/relationships/image" Target="../media/image49.png"/><Relationship Id="rId5" Type="http://schemas.openxmlformats.org/officeDocument/2006/relationships/image" Target="../media/image23.png"/><Relationship Id="rId15" Type="http://schemas.openxmlformats.org/officeDocument/2006/relationships/image" Target="../media/image53.png"/><Relationship Id="rId10" Type="http://schemas.openxmlformats.org/officeDocument/2006/relationships/image" Target="../media/image28.png"/><Relationship Id="rId4" Type="http://schemas.openxmlformats.org/officeDocument/2006/relationships/image" Target="../media/image5.png"/><Relationship Id="rId9" Type="http://schemas.openxmlformats.org/officeDocument/2006/relationships/image" Target="../media/image27.png"/><Relationship Id="rId14" Type="http://schemas.openxmlformats.org/officeDocument/2006/relationships/image" Target="../media/image52.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5.xml"/><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11.png"/><Relationship Id="rId5" Type="http://schemas.openxmlformats.org/officeDocument/2006/relationships/image" Target="../media/image32.png"/><Relationship Id="rId10" Type="http://schemas.openxmlformats.org/officeDocument/2006/relationships/image" Target="../media/image33.png"/><Relationship Id="rId4" Type="http://schemas.openxmlformats.org/officeDocument/2006/relationships/image" Target="../media/image5.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slideLayout" Target="../slideLayouts/slideLayout2.xml"/><Relationship Id="rId7" Type="http://schemas.openxmlformats.org/officeDocument/2006/relationships/image" Target="../media/image35.png"/><Relationship Id="rId12" Type="http://schemas.openxmlformats.org/officeDocument/2006/relationships/image" Target="../media/image55.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54.png"/><Relationship Id="rId11" Type="http://schemas.openxmlformats.org/officeDocument/2006/relationships/image" Target="../media/image13.png"/><Relationship Id="rId5" Type="http://schemas.openxmlformats.org/officeDocument/2006/relationships/image" Target="../media/image5.png"/><Relationship Id="rId10" Type="http://schemas.openxmlformats.org/officeDocument/2006/relationships/image" Target="../media/image12.png"/><Relationship Id="rId4" Type="http://schemas.openxmlformats.org/officeDocument/2006/relationships/notesSlide" Target="../notesSlides/notesSlide16.xml"/><Relationship Id="rId9" Type="http://schemas.openxmlformats.org/officeDocument/2006/relationships/image" Target="../media/image39.png"/></Relationships>
</file>

<file path=ppt/slides/_rels/slide17.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slideLayout" Target="../slideLayouts/slideLayout2.xml"/><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notesSlide" Target="../notesSlides/notesSlide17.xml"/><Relationship Id="rId9" Type="http://schemas.openxmlformats.org/officeDocument/2006/relationships/image" Target="../media/image60.png"/></Relationships>
</file>

<file path=ppt/slides/_rels/slide18.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notesSlide" Target="../notesSlides/notesSlide18.xml"/><Relationship Id="rId7" Type="http://schemas.openxmlformats.org/officeDocument/2006/relationships/image" Target="../media/image68.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75.png"/><Relationship Id="rId4" Type="http://schemas.openxmlformats.org/officeDocument/2006/relationships/image" Target="../media/image74.png"/></Relationships>
</file>

<file path=ppt/slides/_rels/slide2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2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5" Type="http://schemas.openxmlformats.org/officeDocument/2006/relationships/image" Target="../media/image88.png"/><Relationship Id="rId4" Type="http://schemas.openxmlformats.org/officeDocument/2006/relationships/image" Target="../media/image87.png"/></Relationships>
</file>

<file path=ppt/slides/_rels/slide2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6.xml"/><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7.xml"/><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1.png"/><Relationship Id="rId3" Type="http://schemas.openxmlformats.org/officeDocument/2006/relationships/slideLayout" Target="../slideLayouts/slideLayout2.xml"/><Relationship Id="rId7" Type="http://schemas.openxmlformats.org/officeDocument/2006/relationships/image" Target="../media/image19.png"/><Relationship Id="rId12" Type="http://schemas.openxmlformats.org/officeDocument/2006/relationships/image" Target="../media/image20.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8.png"/><Relationship Id="rId11" Type="http://schemas.openxmlformats.org/officeDocument/2006/relationships/image" Target="../media/image13.png"/><Relationship Id="rId5" Type="http://schemas.openxmlformats.org/officeDocument/2006/relationships/image" Target="../media/image5.png"/><Relationship Id="rId10" Type="http://schemas.openxmlformats.org/officeDocument/2006/relationships/image" Target="../media/image12.png"/><Relationship Id="rId4" Type="http://schemas.openxmlformats.org/officeDocument/2006/relationships/notesSlide" Target="../notesSlides/notesSlide8.xml"/><Relationship Id="rId9" Type="http://schemas.openxmlformats.org/officeDocument/2006/relationships/image" Target="../media/image17.png"/><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notesSlide" Target="../notesSlides/notesSlide9.xml"/><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5.png"/><Relationship Id="rId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8951" y="68948"/>
            <a:ext cx="2973049" cy="1189220"/>
          </a:xfrm>
          <a:prstGeom prst="rect">
            <a:avLst/>
          </a:prstGeom>
        </p:spPr>
      </p:pic>
      <p:sp>
        <p:nvSpPr>
          <p:cNvPr id="2" name="タイトル 1"/>
          <p:cNvSpPr>
            <a:spLocks noGrp="1"/>
          </p:cNvSpPr>
          <p:nvPr>
            <p:ph type="title"/>
          </p:nvPr>
        </p:nvSpPr>
        <p:spPr>
          <a:xfrm>
            <a:off x="2023672" y="1405332"/>
            <a:ext cx="10168328" cy="2038662"/>
          </a:xfrm>
        </p:spPr>
        <p:txBody>
          <a:bodyPr/>
          <a:lstStyle/>
          <a:p>
            <a:pPr algn="ctr"/>
            <a:r>
              <a:rPr lang="en-US" altLang="ja-JP" sz="4000" dirty="0">
                <a:latin typeface="+mj-lt"/>
              </a:rPr>
              <a:t>Novelty Search-based Bat Algorithm: </a:t>
            </a:r>
            <a:r>
              <a:rPr lang="en-US" altLang="ja-JP" sz="4000" dirty="0" smtClean="0">
                <a:latin typeface="+mj-lt"/>
              </a:rPr>
              <a:t/>
            </a:r>
            <a:br>
              <a:rPr lang="en-US" altLang="ja-JP" sz="4000" dirty="0" smtClean="0">
                <a:latin typeface="+mj-lt"/>
              </a:rPr>
            </a:br>
            <a:r>
              <a:rPr lang="en-US" altLang="ja-JP" sz="4000" dirty="0" smtClean="0">
                <a:latin typeface="+mj-lt"/>
              </a:rPr>
              <a:t>Adjusting </a:t>
            </a:r>
            <a:r>
              <a:rPr lang="en-US" altLang="ja-JP" sz="4000" dirty="0">
                <a:latin typeface="+mj-lt"/>
              </a:rPr>
              <a:t>Distance among Solutions </a:t>
            </a:r>
            <a:r>
              <a:rPr lang="en-US" altLang="ja-JP" sz="4000" dirty="0" smtClean="0">
                <a:latin typeface="+mj-lt"/>
              </a:rPr>
              <a:t/>
            </a:r>
            <a:br>
              <a:rPr lang="en-US" altLang="ja-JP" sz="4000" dirty="0" smtClean="0">
                <a:latin typeface="+mj-lt"/>
              </a:rPr>
            </a:br>
            <a:r>
              <a:rPr lang="en-US" altLang="ja-JP" sz="4000" dirty="0" smtClean="0">
                <a:latin typeface="+mj-lt"/>
              </a:rPr>
              <a:t>for </a:t>
            </a:r>
            <a:r>
              <a:rPr lang="en-US" altLang="ja-JP" sz="4000" dirty="0">
                <a:latin typeface="+mj-lt"/>
              </a:rPr>
              <a:t>Multimodal </a:t>
            </a:r>
            <a:r>
              <a:rPr lang="en-US" altLang="ja-JP" sz="4000" dirty="0" smtClean="0">
                <a:latin typeface="+mj-lt"/>
              </a:rPr>
              <a:t>Optimization</a:t>
            </a:r>
            <a:endParaRPr kumimoji="1" lang="ja-JP" altLang="en-US" sz="4000" dirty="0">
              <a:latin typeface="+mj-lt"/>
            </a:endParaRPr>
          </a:p>
        </p:txBody>
      </p:sp>
      <p:sp>
        <p:nvSpPr>
          <p:cNvPr id="6" name="テキスト ボックス 5"/>
          <p:cNvSpPr txBox="1"/>
          <p:nvPr/>
        </p:nvSpPr>
        <p:spPr>
          <a:xfrm>
            <a:off x="2593298" y="4216152"/>
            <a:ext cx="9029075" cy="830997"/>
          </a:xfrm>
          <a:prstGeom prst="rect">
            <a:avLst/>
          </a:prstGeom>
          <a:noFill/>
        </p:spPr>
        <p:txBody>
          <a:bodyPr wrap="square" rtlCol="0">
            <a:spAutoFit/>
          </a:bodyPr>
          <a:lstStyle/>
          <a:p>
            <a:pPr algn="ctr"/>
            <a:r>
              <a:rPr kumimoji="1" lang="ja-JP" altLang="en-US" sz="2400" dirty="0" smtClean="0">
                <a:solidFill>
                  <a:schemeClr val="tx1">
                    <a:lumMod val="75000"/>
                    <a:lumOff val="25000"/>
                  </a:schemeClr>
                </a:solidFill>
              </a:rPr>
              <a:t>〇</a:t>
            </a:r>
            <a:r>
              <a:rPr kumimoji="1" lang="en-US" altLang="ja-JP" sz="2400" dirty="0" smtClean="0">
                <a:solidFill>
                  <a:schemeClr val="tx1">
                    <a:lumMod val="75000"/>
                    <a:lumOff val="25000"/>
                  </a:schemeClr>
                </a:solidFill>
              </a:rPr>
              <a:t>Takuya Iwase†	Ryo Takano† 	</a:t>
            </a:r>
            <a:br>
              <a:rPr kumimoji="1" lang="en-US" altLang="ja-JP" sz="2400" dirty="0" smtClean="0">
                <a:solidFill>
                  <a:schemeClr val="tx1">
                    <a:lumMod val="75000"/>
                    <a:lumOff val="25000"/>
                  </a:schemeClr>
                </a:solidFill>
              </a:rPr>
            </a:br>
            <a:r>
              <a:rPr kumimoji="1" lang="en-US" altLang="ja-JP" sz="2400" dirty="0" err="1" smtClean="0">
                <a:solidFill>
                  <a:schemeClr val="tx1">
                    <a:lumMod val="75000"/>
                    <a:lumOff val="25000"/>
                  </a:schemeClr>
                </a:solidFill>
              </a:rPr>
              <a:t>Fumito</a:t>
            </a:r>
            <a:r>
              <a:rPr kumimoji="1" lang="en-US" altLang="ja-JP" sz="2400" dirty="0" smtClean="0">
                <a:solidFill>
                  <a:schemeClr val="tx1">
                    <a:lumMod val="75000"/>
                    <a:lumOff val="25000"/>
                  </a:schemeClr>
                </a:solidFill>
              </a:rPr>
              <a:t> </a:t>
            </a:r>
            <a:r>
              <a:rPr kumimoji="1" lang="en-US" altLang="ja-JP" sz="2400" dirty="0" err="1" smtClean="0">
                <a:solidFill>
                  <a:schemeClr val="tx1">
                    <a:lumMod val="75000"/>
                    <a:lumOff val="25000"/>
                  </a:schemeClr>
                </a:solidFill>
              </a:rPr>
              <a:t>Uwano</a:t>
            </a:r>
            <a:r>
              <a:rPr kumimoji="1" lang="en-US" altLang="ja-JP" sz="2400" dirty="0" smtClean="0">
                <a:solidFill>
                  <a:schemeClr val="tx1">
                    <a:lumMod val="75000"/>
                    <a:lumOff val="25000"/>
                  </a:schemeClr>
                </a:solidFill>
              </a:rPr>
              <a:t>† 	Hiroyuki Sato† 	Keiki </a:t>
            </a:r>
            <a:r>
              <a:rPr kumimoji="1" lang="en-US" altLang="ja-JP" sz="2400" dirty="0" err="1" smtClean="0">
                <a:solidFill>
                  <a:schemeClr val="tx1">
                    <a:lumMod val="75000"/>
                    <a:lumOff val="25000"/>
                  </a:schemeClr>
                </a:solidFill>
              </a:rPr>
              <a:t>Takadama</a:t>
            </a:r>
            <a:r>
              <a:rPr kumimoji="1" lang="en-US" altLang="ja-JP" sz="2400" dirty="0" smtClean="0">
                <a:solidFill>
                  <a:schemeClr val="tx1">
                    <a:lumMod val="75000"/>
                    <a:lumOff val="25000"/>
                  </a:schemeClr>
                </a:solidFill>
              </a:rPr>
              <a:t>†</a:t>
            </a:r>
            <a:endParaRPr kumimoji="1" lang="ja-JP" altLang="en-US" sz="2400" dirty="0">
              <a:solidFill>
                <a:schemeClr val="tx1">
                  <a:lumMod val="75000"/>
                  <a:lumOff val="25000"/>
                </a:schemeClr>
              </a:solidFill>
            </a:endParaRPr>
          </a:p>
        </p:txBody>
      </p:sp>
      <p:sp>
        <p:nvSpPr>
          <p:cNvPr id="7" name="テキスト ボックス 6"/>
          <p:cNvSpPr txBox="1"/>
          <p:nvPr/>
        </p:nvSpPr>
        <p:spPr>
          <a:xfrm>
            <a:off x="3028012" y="5531370"/>
            <a:ext cx="7839856" cy="461665"/>
          </a:xfrm>
          <a:prstGeom prst="rect">
            <a:avLst/>
          </a:prstGeom>
          <a:noFill/>
        </p:spPr>
        <p:txBody>
          <a:bodyPr wrap="square" rtlCol="0">
            <a:spAutoFit/>
          </a:bodyPr>
          <a:lstStyle/>
          <a:p>
            <a:pPr algn="ctr"/>
            <a:r>
              <a:rPr kumimoji="1" lang="en-US" altLang="ja-JP" sz="2400" dirty="0" smtClean="0">
                <a:solidFill>
                  <a:schemeClr val="tx1">
                    <a:lumMod val="75000"/>
                    <a:lumOff val="25000"/>
                  </a:schemeClr>
                </a:solidFill>
              </a:rPr>
              <a:t>† The University of Electro-Communications</a:t>
            </a:r>
            <a:endParaRPr kumimoji="1" lang="ja-JP" altLang="en-US" sz="2400" dirty="0"/>
          </a:p>
        </p:txBody>
      </p:sp>
      <p:sp>
        <p:nvSpPr>
          <p:cNvPr id="11" name="テキスト ボックス 10"/>
          <p:cNvSpPr txBox="1"/>
          <p:nvPr/>
        </p:nvSpPr>
        <p:spPr>
          <a:xfrm>
            <a:off x="4666938" y="52115"/>
            <a:ext cx="7495082" cy="369332"/>
          </a:xfrm>
          <a:prstGeom prst="rect">
            <a:avLst/>
          </a:prstGeom>
          <a:noFill/>
        </p:spPr>
        <p:txBody>
          <a:bodyPr wrap="square" rtlCol="0">
            <a:spAutoFit/>
          </a:bodyPr>
          <a:lstStyle/>
          <a:p>
            <a:r>
              <a:rPr kumimoji="1" lang="en-US" altLang="ja-JP" dirty="0" smtClean="0">
                <a:solidFill>
                  <a:schemeClr val="tx1">
                    <a:lumMod val="75000"/>
                    <a:lumOff val="25000"/>
                  </a:schemeClr>
                </a:solidFill>
              </a:rPr>
              <a:t>The 22</a:t>
            </a:r>
            <a:r>
              <a:rPr kumimoji="1" lang="en-US" altLang="ja-JP" baseline="30000" dirty="0" smtClean="0">
                <a:solidFill>
                  <a:schemeClr val="tx1">
                    <a:lumMod val="75000"/>
                    <a:lumOff val="25000"/>
                  </a:schemeClr>
                </a:solidFill>
              </a:rPr>
              <a:t>nd</a:t>
            </a:r>
            <a:r>
              <a:rPr kumimoji="1" lang="en-US" altLang="ja-JP" dirty="0" smtClean="0">
                <a:solidFill>
                  <a:schemeClr val="tx1">
                    <a:lumMod val="75000"/>
                    <a:lumOff val="25000"/>
                  </a:schemeClr>
                </a:solidFill>
              </a:rPr>
              <a:t> Asia Pacific Symposium on Intelligent and Evolutionary Systems</a:t>
            </a:r>
          </a:p>
        </p:txBody>
      </p:sp>
    </p:spTree>
    <p:extLst>
      <p:ext uri="{BB962C8B-B14F-4D97-AF65-F5344CB8AC3E}">
        <p14:creationId xmlns:p14="http://schemas.microsoft.com/office/powerpoint/2010/main" val="4176481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 </a:t>
            </a:r>
            <a:r>
              <a:rPr lang="en-US" altLang="ja-JP" b="0" dirty="0"/>
              <a:t>[Yang, 2010]</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STEP4: </a:t>
            </a:r>
            <a:r>
              <a:rPr lang="en-US" altLang="ja-JP" u="sng" dirty="0" smtClean="0"/>
              <a:t>Random search in the search space</a:t>
            </a:r>
            <a:endParaRPr kumimoji="1" lang="ja-JP" altLang="en-US" u="sng"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81435" y="3268020"/>
            <a:ext cx="3892357" cy="288000"/>
          </a:xfrm>
          <a:prstGeom prst="rect">
            <a:avLst/>
          </a:prstGeom>
        </p:spPr>
      </p:pic>
      <mc:AlternateContent xmlns:mc="http://schemas.openxmlformats.org/markup-compatibility/2006">
        <mc:Choice xmlns:a14="http://schemas.microsoft.com/office/drawing/2010/main" Requires="a14">
          <p:sp>
            <p:nvSpPr>
              <p:cNvPr id="14" name="テキスト ボックス 13"/>
              <p:cNvSpPr txBox="1"/>
              <p:nvPr/>
            </p:nvSpPr>
            <p:spPr>
              <a:xfrm>
                <a:off x="779343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6"/>
                <a:stretch>
                  <a:fillRect l="-7547" r="-377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p:cNvSpPr txBox="1"/>
              <p:nvPr/>
            </p:nvSpPr>
            <p:spPr>
              <a:xfrm>
                <a:off x="931444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6" name="テキスト ボックス 15"/>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7"/>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p:cNvSpPr txBox="1"/>
              <p:nvPr/>
            </p:nvSpPr>
            <p:spPr>
              <a:xfrm>
                <a:off x="988362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8"/>
                <a:stretch>
                  <a:fillRect l="-7547" r="-5660" b="-17647"/>
                </a:stretch>
              </a:blipFill>
            </p:spPr>
            <p:txBody>
              <a:bodyPr/>
              <a:lstStyle/>
              <a:p>
                <a:r>
                  <a:rPr lang="ja-JP" altLang="en-US">
                    <a:noFill/>
                  </a:rPr>
                  <a:t> </a:t>
                </a:r>
              </a:p>
            </p:txBody>
          </p:sp>
        </mc:Fallback>
      </mc:AlternateContent>
      <p:sp>
        <p:nvSpPr>
          <p:cNvPr id="18" name="楕円 17"/>
          <p:cNvSpPr/>
          <p:nvPr/>
        </p:nvSpPr>
        <p:spPr>
          <a:xfrm>
            <a:off x="10105868" y="334530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9" name="テキスト ボックス 18"/>
              <p:cNvSpPr txBox="1"/>
              <p:nvPr/>
            </p:nvSpPr>
            <p:spPr>
              <a:xfrm>
                <a:off x="10288380" y="3336852"/>
                <a:ext cx="562333"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𝑟𝑛𝑑</m:t>
                          </m:r>
                        </m:sub>
                      </m:sSub>
                    </m:oMath>
                  </m:oMathPara>
                </a14:m>
                <a:endParaRPr kumimoji="1" lang="ja-JP" altLang="en-US" sz="2000" dirty="0">
                  <a:solidFill>
                    <a:schemeClr val="accent6">
                      <a:lumMod val="75000"/>
                    </a:schemeClr>
                  </a:solidFill>
                </a:endParaRPr>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10288380" y="3336852"/>
                <a:ext cx="562333" cy="307777"/>
              </a:xfrm>
              <a:prstGeom prst="rect">
                <a:avLst/>
              </a:prstGeom>
              <a:blipFill>
                <a:blip r:embed="rId9"/>
                <a:stretch>
                  <a:fillRect l="-5435" r="-3261" b="-19608"/>
                </a:stretch>
              </a:blipFill>
            </p:spPr>
            <p:txBody>
              <a:bodyPr/>
              <a:lstStyle/>
              <a:p>
                <a:r>
                  <a:rPr lang="ja-JP" altLang="en-US">
                    <a:noFill/>
                  </a:rPr>
                  <a:t> </a:t>
                </a:r>
              </a:p>
            </p:txBody>
          </p:sp>
        </mc:Fallback>
      </mc:AlternateContent>
      <p:sp>
        <p:nvSpPr>
          <p:cNvPr id="20" name="楕円 19"/>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2" name="楕円 21"/>
          <p:cNvSpPr/>
          <p:nvPr/>
        </p:nvSpPr>
        <p:spPr>
          <a:xfrm>
            <a:off x="905613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923106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24" name="テキスト ボックス 23"/>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(8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
        <p:nvSpPr>
          <p:cNvPr id="25" name="楕円 24"/>
          <p:cNvSpPr/>
          <p:nvPr/>
        </p:nvSpPr>
        <p:spPr>
          <a:xfrm>
            <a:off x="7575030" y="342275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7652481" y="2705732"/>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8299557" y="3322825"/>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8" name="テキスト ボックス 27"/>
              <p:cNvSpPr txBox="1"/>
              <p:nvPr/>
            </p:nvSpPr>
            <p:spPr>
              <a:xfrm>
                <a:off x="9303265" y="4202436"/>
                <a:ext cx="304699"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28" name="テキスト ボックス 27"/>
              <p:cNvSpPr txBox="1">
                <a:spLocks noRot="1" noChangeAspect="1" noMove="1" noResize="1" noEditPoints="1" noAdjustHandles="1" noChangeArrowheads="1" noChangeShapeType="1" noTextEdit="1"/>
              </p:cNvSpPr>
              <p:nvPr/>
            </p:nvSpPr>
            <p:spPr>
              <a:xfrm>
                <a:off x="9303265" y="4202436"/>
                <a:ext cx="304699" cy="307777"/>
              </a:xfrm>
              <a:prstGeom prst="rect">
                <a:avLst/>
              </a:prstGeom>
              <a:blipFill>
                <a:blip r:embed="rId10"/>
                <a:stretch>
                  <a:fillRect l="-8000" r="-2000" b="-13725"/>
                </a:stretch>
              </a:blipFill>
            </p:spPr>
            <p:txBody>
              <a:bodyPr/>
              <a:lstStyle/>
              <a:p>
                <a:r>
                  <a:rPr lang="ja-JP" altLang="en-US">
                    <a:noFill/>
                  </a:rPr>
                  <a:t> </a:t>
                </a:r>
              </a:p>
            </p:txBody>
          </p:sp>
        </mc:Fallback>
      </mc:AlternateContent>
      <p:sp>
        <p:nvSpPr>
          <p:cNvPr id="29" name="星 5 28"/>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4669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4" name="コンテンツ プレースホルダー 3"/>
          <p:cNvSpPr>
            <a:spLocks noGrp="1"/>
          </p:cNvSpPr>
          <p:nvPr>
            <p:ph idx="10"/>
          </p:nvPr>
        </p:nvSpPr>
        <p:spPr/>
        <p:txBody>
          <a:bodyPr/>
          <a:lstStyle/>
          <a:p>
            <a:r>
              <a:rPr kumimoji="1" lang="en-US" altLang="ja-JP" u="sng" dirty="0" smtClean="0"/>
              <a:t>STEP5: </a:t>
            </a:r>
            <a:r>
              <a:rPr lang="en-US" altLang="ja-JP" u="sng" dirty="0" smtClean="0"/>
              <a:t>Evaluate and update</a:t>
            </a:r>
          </a:p>
          <a:p>
            <a:endParaRPr kumimoji="1" lang="en-US" altLang="ja-JP" u="sng" dirty="0"/>
          </a:p>
          <a:p>
            <a:endParaRPr lang="en-US" altLang="ja-JP" u="sng" dirty="0" smtClean="0"/>
          </a:p>
          <a:p>
            <a:endParaRPr kumimoji="1" lang="en-US" altLang="ja-JP" u="sng" dirty="0"/>
          </a:p>
          <a:p>
            <a:endParaRPr lang="en-US" altLang="ja-JP" u="sng" dirty="0" smtClean="0"/>
          </a:p>
          <a:p>
            <a:endParaRPr kumimoji="1" lang="en-US" altLang="ja-JP" u="sng" dirty="0"/>
          </a:p>
          <a:p>
            <a:endParaRPr lang="en-US" altLang="ja-JP" u="sng" dirty="0" smtClean="0"/>
          </a:p>
          <a:p>
            <a:endParaRPr lang="en-US" altLang="ja-JP" u="sng" dirty="0" smtClean="0"/>
          </a:p>
          <a:p>
            <a:r>
              <a:rPr lang="en-US" altLang="ja-JP" u="sng" dirty="0" smtClean="0"/>
              <a:t>STEP6: Return to STEP2 (until final iteration)</a:t>
            </a:r>
            <a:endParaRPr kumimoji="1" lang="en-US" altLang="ja-JP" u="sng" dirty="0"/>
          </a:p>
        </p:txBody>
      </p:sp>
      <p:sp>
        <p:nvSpPr>
          <p:cNvPr id="2" name="タイトル 1"/>
          <p:cNvSpPr>
            <a:spLocks noGrp="1"/>
          </p:cNvSpPr>
          <p:nvPr>
            <p:ph type="title"/>
          </p:nvPr>
        </p:nvSpPr>
        <p:spPr/>
        <p:txBody>
          <a:bodyPr/>
          <a:lstStyle/>
          <a:p>
            <a:r>
              <a:rPr lang="en-US" altLang="ja-JP" dirty="0"/>
              <a:t>Bat Algorithm (BA) </a:t>
            </a:r>
            <a:r>
              <a:rPr lang="en-US" altLang="ja-JP" b="0" dirty="0"/>
              <a:t>[Yang, 2010]</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a:t>
            </a:r>
            <a:r>
              <a:rPr lang="en-US" altLang="ja-JP" b="1" dirty="0"/>
              <a:t> </a:t>
            </a:r>
            <a:r>
              <a:rPr lang="en-US" altLang="ja-JP" b="1" dirty="0" smtClean="0"/>
              <a:t>description</a:t>
            </a:r>
            <a:endParaRPr kumimoji="1" lang="ja-JP" altLang="en-US" b="1" dirty="0"/>
          </a:p>
        </p:txBody>
      </p:sp>
      <p:sp>
        <p:nvSpPr>
          <p:cNvPr id="6" name="楕円 5"/>
          <p:cNvSpPr/>
          <p:nvPr/>
        </p:nvSpPr>
        <p:spPr>
          <a:xfrm>
            <a:off x="7989754" y="3702570"/>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0" name="テキスト ボックス 9"/>
              <p:cNvSpPr txBox="1"/>
              <p:nvPr/>
            </p:nvSpPr>
            <p:spPr>
              <a:xfrm>
                <a:off x="1139252" y="2653259"/>
                <a:ext cx="4781863" cy="2286395"/>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0"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in</m:t>
                      </m:r>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𝑙𝑜𝑐</m:t>
                              </m:r>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𝑟𝑛𝑑</m:t>
                              </m:r>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&lt;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m:t>
                              </m:r>
                            </m:sub>
                          </m:sSub>
                        </m:e>
                      </m:d>
                    </m:oMath>
                  </m:oMathPara>
                </a14:m>
                <a:endParaRPr kumimoji="1" lang="en-US" altLang="ja-JP" sz="2000" dirty="0" smtClean="0"/>
              </a:p>
              <a:p>
                <a:pPr/>
                <a:r>
                  <a:rPr kumimoji="1" lang="en-US" altLang="ja-JP" sz="2000" dirty="0"/>
                  <a:t>	</a:t>
                </a:r>
                <a:r>
                  <a:rPr kumimoji="1" lang="en-US" altLang="ja-JP" sz="2000" dirty="0" smtClean="0">
                    <a:latin typeface="Cambria Math" panose="02040503050406030204" pitchFamily="18" charset="0"/>
                    <a:ea typeface="Cambria Math" panose="02040503050406030204" pitchFamily="18" charset="0"/>
                  </a:rPr>
                  <a:t>update new solution</a:t>
                </a:r>
              </a:p>
              <a:p>
                <a:pPr/>
                <a:r>
                  <a:rPr kumimoji="1" lang="en-US" altLang="ja-JP" sz="2000" dirty="0"/>
                  <a:t>	</a:t>
                </a:r>
                <a:endParaRPr kumimoji="1" lang="en-US" altLang="ja-JP" sz="2000" dirty="0" smtClean="0"/>
              </a:p>
              <a:p>
                <a:pPr/>
                <a:endParaRPr kumimoji="1" lang="en-US" altLang="ja-JP" sz="2000" dirty="0"/>
              </a:p>
              <a:p>
                <a:pPr/>
                <a:endParaRPr kumimoji="1" lang="en-US" altLang="ja-JP" sz="2000" dirty="0" smtClean="0"/>
              </a:p>
              <a:p>
                <a:pPr/>
                <a:r>
                  <a:rPr kumimoji="1" lang="en-US" altLang="ja-JP" sz="2000" dirty="0" smtClean="0">
                    <a:latin typeface="Cambria Math" panose="02040503050406030204" pitchFamily="18" charset="0"/>
                    <a:ea typeface="Cambria Math" panose="02040503050406030204" pitchFamily="18" charset="0"/>
                  </a:rPr>
                  <a:t>End</a:t>
                </a:r>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1139252" y="2653259"/>
                <a:ext cx="4781863" cy="2286395"/>
              </a:xfrm>
              <a:prstGeom prst="rect">
                <a:avLst/>
              </a:prstGeom>
              <a:blipFill>
                <a:blip r:embed="rId7"/>
                <a:stretch>
                  <a:fillRect l="-1403" t="-1333" b="-3733"/>
                </a:stretch>
              </a:blipFill>
            </p:spPr>
            <p:txBody>
              <a:bodyPr/>
              <a:lstStyle/>
              <a:p>
                <a:r>
                  <a:rPr lang="ja-JP" altLang="en-US">
                    <a:noFill/>
                  </a:rPr>
                  <a:t> </a:t>
                </a:r>
              </a:p>
            </p:txBody>
          </p:sp>
        </mc:Fallback>
      </mc:AlternateContent>
      <p:pic>
        <p:nvPicPr>
          <p:cNvPr id="14" name="図 13"/>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154293" y="4208821"/>
            <a:ext cx="2575237" cy="297143"/>
          </a:xfrm>
          <a:prstGeom prst="rect">
            <a:avLst/>
          </a:prstGeom>
        </p:spPr>
      </p:pic>
      <p:pic>
        <p:nvPicPr>
          <p:cNvPr id="15" name="図 1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2154293" y="3780803"/>
            <a:ext cx="1284571" cy="297143"/>
          </a:xfrm>
          <a:prstGeom prst="rect">
            <a:avLst/>
          </a:prstGeom>
        </p:spPr>
      </p:pic>
      <mc:AlternateContent xmlns:mc="http://schemas.openxmlformats.org/markup-compatibility/2006">
        <mc:Choice xmlns:a14="http://schemas.microsoft.com/office/drawing/2010/main" Requires="a14">
          <p:sp>
            <p:nvSpPr>
              <p:cNvPr id="18" name="テキスト ボックス 17"/>
              <p:cNvSpPr txBox="1"/>
              <p:nvPr/>
            </p:nvSpPr>
            <p:spPr>
              <a:xfrm>
                <a:off x="931444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10"/>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988362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11"/>
                <a:stretch>
                  <a:fillRect l="-7547"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テキスト ボックス 21"/>
              <p:cNvSpPr txBox="1"/>
              <p:nvPr/>
            </p:nvSpPr>
            <p:spPr>
              <a:xfrm>
                <a:off x="8400633" y="3786820"/>
                <a:ext cx="563488" cy="32547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rgbClr val="FF0000"/>
                              </a:solidFill>
                              <a:latin typeface="Cambria Math" panose="02040503050406030204" pitchFamily="18" charset="0"/>
                            </a:rPr>
                          </m:ctrlPr>
                        </m:sSubSupPr>
                        <m:e>
                          <m:r>
                            <a:rPr kumimoji="1" lang="en-US" altLang="ja-JP" sz="2000" b="0" i="1" smtClean="0">
                              <a:solidFill>
                                <a:srgbClr val="FF0000"/>
                              </a:solidFill>
                              <a:latin typeface="Cambria Math" panose="02040503050406030204" pitchFamily="18" charset="0"/>
                            </a:rPr>
                            <m:t>𝑥</m:t>
                          </m:r>
                        </m:e>
                        <m:sub>
                          <m:r>
                            <a:rPr kumimoji="1" lang="en-US" altLang="ja-JP" sz="2000" b="0" i="1" smtClean="0">
                              <a:solidFill>
                                <a:srgbClr val="FF0000"/>
                              </a:solidFill>
                              <a:latin typeface="Cambria Math" panose="02040503050406030204" pitchFamily="18" charset="0"/>
                            </a:rPr>
                            <m:t>𝑖</m:t>
                          </m:r>
                        </m:sub>
                        <m:sup>
                          <m:r>
                            <a:rPr kumimoji="1" lang="en-US" altLang="ja-JP" sz="2000" b="0" i="1" smtClean="0">
                              <a:solidFill>
                                <a:srgbClr val="FF0000"/>
                              </a:solidFill>
                              <a:latin typeface="Cambria Math" panose="02040503050406030204" pitchFamily="18" charset="0"/>
                            </a:rPr>
                            <m:t>𝑡</m:t>
                          </m:r>
                          <m:r>
                            <a:rPr kumimoji="1" lang="en-US" altLang="ja-JP" sz="2000" b="0" i="1" smtClean="0">
                              <a:solidFill>
                                <a:srgbClr val="FF0000"/>
                              </a:solidFill>
                              <a:latin typeface="Cambria Math" panose="02040503050406030204" pitchFamily="18" charset="0"/>
                            </a:rPr>
                            <m:t>+1</m:t>
                          </m:r>
                        </m:sup>
                      </m:sSubSup>
                    </m:oMath>
                  </m:oMathPara>
                </a14:m>
                <a:endParaRPr kumimoji="1" lang="en-US" altLang="ja-JP" sz="2000" b="0" dirty="0" smtClean="0">
                  <a:solidFill>
                    <a:srgbClr val="FF0000"/>
                  </a:solidFill>
                </a:endParaRPr>
              </a:p>
            </p:txBody>
          </p:sp>
        </mc:Choice>
        <mc:Fallback>
          <p:sp>
            <p:nvSpPr>
              <p:cNvPr id="22" name="テキスト ボックス 21"/>
              <p:cNvSpPr txBox="1">
                <a:spLocks noRot="1" noChangeAspect="1" noMove="1" noResize="1" noEditPoints="1" noAdjustHandles="1" noChangeArrowheads="1" noChangeShapeType="1" noTextEdit="1"/>
              </p:cNvSpPr>
              <p:nvPr/>
            </p:nvSpPr>
            <p:spPr>
              <a:xfrm>
                <a:off x="8400633" y="3786820"/>
                <a:ext cx="563488" cy="325474"/>
              </a:xfrm>
              <a:prstGeom prst="rect">
                <a:avLst/>
              </a:prstGeom>
              <a:blipFill>
                <a:blip r:embed="rId12"/>
                <a:stretch>
                  <a:fillRect l="-4348" r="-3261" b="-18519"/>
                </a:stretch>
              </a:blipFill>
            </p:spPr>
            <p:txBody>
              <a:bodyPr/>
              <a:lstStyle/>
              <a:p>
                <a:r>
                  <a:rPr lang="ja-JP" altLang="en-US">
                    <a:noFill/>
                  </a:rPr>
                  <a:t> </a:t>
                </a:r>
              </a:p>
            </p:txBody>
          </p:sp>
        </mc:Fallback>
      </mc:AlternateContent>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5" name="楕円 24"/>
          <p:cNvSpPr/>
          <p:nvPr/>
        </p:nvSpPr>
        <p:spPr>
          <a:xfrm>
            <a:off x="9056130" y="640685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9231067" y="6290117"/>
            <a:ext cx="2211881" cy="369332"/>
          </a:xfrm>
          <a:prstGeom prst="rect">
            <a:avLst/>
          </a:prstGeom>
          <a:noFill/>
        </p:spPr>
        <p:txBody>
          <a:bodyPr wrap="square" rtlCol="0">
            <a:spAutoFit/>
          </a:bodyPr>
          <a:lstStyle/>
          <a:p>
            <a:r>
              <a:rPr kumimoji="1" lang="en-US" altLang="ja-JP" dirty="0" smtClean="0"/>
              <a:t>: new solution</a:t>
            </a:r>
            <a:endParaRPr kumimoji="1" lang="ja-JP" altLang="en-US" dirty="0"/>
          </a:p>
        </p:txBody>
      </p:sp>
      <p:sp>
        <p:nvSpPr>
          <p:cNvPr id="27" name="テキスト ボックス 26"/>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(9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
        <p:nvSpPr>
          <p:cNvPr id="28" name="楕円 27"/>
          <p:cNvSpPr/>
          <p:nvPr/>
        </p:nvSpPr>
        <p:spPr>
          <a:xfrm>
            <a:off x="8830796" y="403685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9056128" y="443057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9118106" y="381450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10105868" y="334530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9703626" y="4642735"/>
            <a:ext cx="1973712" cy="818115"/>
          </a:xfrm>
          <a:prstGeom prst="wedgeRoundRectCallout">
            <a:avLst>
              <a:gd name="adj1" fmla="val -54327"/>
              <a:gd name="adj2" fmla="val -67682"/>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Converge to the global optima</a:t>
            </a:r>
            <a:endParaRPr kumimoji="1" lang="ja-JP" altLang="en-US" dirty="0">
              <a:solidFill>
                <a:schemeClr val="tx1">
                  <a:lumMod val="75000"/>
                  <a:lumOff val="25000"/>
                </a:schemeClr>
              </a:solidFill>
            </a:endParaRPr>
          </a:p>
        </p:txBody>
      </p:sp>
      <p:pic>
        <p:nvPicPr>
          <p:cNvPr id="12" name="図 11"/>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5215097" y="4302764"/>
            <a:ext cx="1174337" cy="203144"/>
          </a:xfrm>
          <a:prstGeom prst="rect">
            <a:avLst/>
          </a:prstGeom>
        </p:spPr>
      </p:pic>
      <mc:AlternateContent xmlns:mc="http://schemas.openxmlformats.org/markup-compatibility/2006">
        <mc:Choice xmlns:a14="http://schemas.microsoft.com/office/drawing/2010/main" Requires="a14">
          <p:sp>
            <p:nvSpPr>
              <p:cNvPr id="34" name="テキスト ボックス 33"/>
              <p:cNvSpPr txBox="1"/>
              <p:nvPr/>
            </p:nvSpPr>
            <p:spPr>
              <a:xfrm>
                <a:off x="779343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34" name="テキスト ボックス 33"/>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14"/>
                <a:stretch>
                  <a:fillRect l="-7547" r="-377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 name="テキスト ボックス 34"/>
              <p:cNvSpPr txBox="1"/>
              <p:nvPr/>
            </p:nvSpPr>
            <p:spPr>
              <a:xfrm>
                <a:off x="9303265" y="4202436"/>
                <a:ext cx="304699"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35" name="テキスト ボックス 34"/>
              <p:cNvSpPr txBox="1">
                <a:spLocks noRot="1" noChangeAspect="1" noMove="1" noResize="1" noEditPoints="1" noAdjustHandles="1" noChangeArrowheads="1" noChangeShapeType="1" noTextEdit="1"/>
              </p:cNvSpPr>
              <p:nvPr/>
            </p:nvSpPr>
            <p:spPr>
              <a:xfrm>
                <a:off x="9303265" y="4202436"/>
                <a:ext cx="304699" cy="307777"/>
              </a:xfrm>
              <a:prstGeom prst="rect">
                <a:avLst/>
              </a:prstGeom>
              <a:blipFill>
                <a:blip r:embed="rId15"/>
                <a:stretch>
                  <a:fillRect l="-8000" r="-2000" b="-13725"/>
                </a:stretch>
              </a:blipFill>
            </p:spPr>
            <p:txBody>
              <a:bodyPr/>
              <a:lstStyle/>
              <a:p>
                <a:r>
                  <a:rPr lang="ja-JP" altLang="en-US">
                    <a:noFill/>
                  </a:rPr>
                  <a:t> </a:t>
                </a:r>
              </a:p>
            </p:txBody>
          </p:sp>
        </mc:Fallback>
      </mc:AlternateContent>
      <p:sp>
        <p:nvSpPr>
          <p:cNvPr id="36" name="星 5 35"/>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9984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t>Novelty Search-based Bat Algorithm (NSBA)</a:t>
            </a:r>
            <a:endParaRPr lang="ja-JP" altLang="en-US" sz="3600" dirty="0"/>
          </a:p>
        </p:txBody>
      </p:sp>
      <p:sp>
        <p:nvSpPr>
          <p:cNvPr id="3" name="コンテンツ プレースホルダー 2"/>
          <p:cNvSpPr>
            <a:spLocks noGrp="1"/>
          </p:cNvSpPr>
          <p:nvPr>
            <p:ph idx="1"/>
          </p:nvPr>
        </p:nvSpPr>
        <p:spPr/>
        <p:txBody>
          <a:bodyPr/>
          <a:lstStyle/>
          <a:p>
            <a:r>
              <a:rPr kumimoji="1" lang="en-US" altLang="ja-JP" b="1" dirty="0" smtClean="0"/>
              <a:t>NSBA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STEP1: Initialize population</a:t>
            </a:r>
            <a:endParaRPr kumimoji="1" lang="ja-JP" altLang="en-US" u="sng"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10152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47904" y="3098925"/>
            <a:ext cx="3597374" cy="288000"/>
          </a:xfrm>
          <a:prstGeom prst="rect">
            <a:avLst/>
          </a:prstGeom>
        </p:spPr>
      </p:pic>
      <mc:AlternateContent xmlns:mc="http://schemas.openxmlformats.org/markup-compatibility/2006">
        <mc:Choice xmlns:a14="http://schemas.microsoft.com/office/drawing/2010/main" Requires="a14">
          <p:sp>
            <p:nvSpPr>
              <p:cNvPr id="17" name="テキスト ボックス 16"/>
              <p:cNvSpPr txBox="1"/>
              <p:nvPr/>
            </p:nvSpPr>
            <p:spPr>
              <a:xfrm>
                <a:off x="779343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6"/>
                <a:stretch>
                  <a:fillRect l="-7547" r="-377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p:cNvSpPr txBox="1"/>
              <p:nvPr/>
            </p:nvSpPr>
            <p:spPr>
              <a:xfrm>
                <a:off x="9258295" y="4202436"/>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9258295" y="4202436"/>
                <a:ext cx="323935" cy="307777"/>
              </a:xfrm>
              <a:prstGeom prst="rect">
                <a:avLst/>
              </a:prstGeom>
              <a:blipFill>
                <a:blip r:embed="rId7"/>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931444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8"/>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p:cNvSpPr txBox="1"/>
              <p:nvPr/>
            </p:nvSpPr>
            <p:spPr>
              <a:xfrm>
                <a:off x="988362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9"/>
                <a:stretch>
                  <a:fillRect l="-7547" r="-5660" b="-17647"/>
                </a:stretch>
              </a:blipFill>
            </p:spPr>
            <p:txBody>
              <a:bodyPr/>
              <a:lstStyle/>
              <a:p>
                <a:r>
                  <a:rPr lang="ja-JP" altLang="en-US">
                    <a:noFill/>
                  </a:rPr>
                  <a:t> </a:t>
                </a:r>
              </a:p>
            </p:txBody>
          </p:sp>
        </mc:Fallback>
      </mc:AlternateContent>
      <p:sp>
        <p:nvSpPr>
          <p:cNvPr id="21" name="楕円 20"/>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3" name="テキスト ボックス 22"/>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(10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
        <p:nvSpPr>
          <p:cNvPr id="24" name="正方形/長方形 23"/>
          <p:cNvSpPr/>
          <p:nvPr/>
        </p:nvSpPr>
        <p:spPr>
          <a:xfrm>
            <a:off x="4511980" y="2993206"/>
            <a:ext cx="1906474" cy="442462"/>
          </a:xfrm>
          <a:prstGeom prst="rect">
            <a:avLst/>
          </a:prstGeom>
          <a:noFill/>
          <a:ln>
            <a:solidFill>
              <a:srgbClr val="519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rgbClr val="5193F4"/>
                </a:solidFill>
              </a:rPr>
              <a:t>s</a:t>
            </a:r>
            <a:r>
              <a:rPr kumimoji="1" lang="en-US" altLang="ja-JP" sz="2400" dirty="0" smtClean="0">
                <a:solidFill>
                  <a:srgbClr val="5193F4"/>
                </a:solidFill>
              </a:rPr>
              <a:t>ame as BA</a:t>
            </a:r>
            <a:endParaRPr kumimoji="1" lang="ja-JP" altLang="en-US" sz="2400" dirty="0">
              <a:solidFill>
                <a:srgbClr val="5193F4"/>
              </a:solidFill>
            </a:endParaRPr>
          </a:p>
        </p:txBody>
      </p:sp>
    </p:spTree>
    <p:extLst>
      <p:ext uri="{BB962C8B-B14F-4D97-AF65-F5344CB8AC3E}">
        <p14:creationId xmlns:p14="http://schemas.microsoft.com/office/powerpoint/2010/main" val="3996457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t>Novelty Search-based Bat Algorithm (NSBA)</a:t>
            </a:r>
            <a:endParaRPr kumimoji="1" lang="ja-JP" altLang="en-US" sz="3600" dirty="0"/>
          </a:p>
        </p:txBody>
      </p:sp>
      <p:sp>
        <p:nvSpPr>
          <p:cNvPr id="3" name="コンテンツ プレースホルダー 2"/>
          <p:cNvSpPr>
            <a:spLocks noGrp="1"/>
          </p:cNvSpPr>
          <p:nvPr>
            <p:ph idx="1"/>
          </p:nvPr>
        </p:nvSpPr>
        <p:spPr/>
        <p:txBody>
          <a:bodyPr/>
          <a:lstStyle/>
          <a:p>
            <a:r>
              <a:rPr lang="en-US" altLang="ja-JP" b="1" dirty="0"/>
              <a:t>NSBA description</a:t>
            </a:r>
            <a:endParaRPr lang="ja-JP" altLang="en-US" b="1" dirty="0"/>
          </a:p>
        </p:txBody>
      </p:sp>
      <p:sp>
        <p:nvSpPr>
          <p:cNvPr id="4" name="コンテンツ プレースホルダー 3"/>
          <p:cNvSpPr>
            <a:spLocks noGrp="1"/>
          </p:cNvSpPr>
          <p:nvPr>
            <p:ph idx="10"/>
          </p:nvPr>
        </p:nvSpPr>
        <p:spPr/>
        <p:txBody>
          <a:bodyPr/>
          <a:lstStyle/>
          <a:p>
            <a:r>
              <a:rPr kumimoji="1" lang="en-US" altLang="ja-JP" u="sng" dirty="0" smtClean="0">
                <a:solidFill>
                  <a:schemeClr val="accent6"/>
                </a:solidFill>
              </a:rPr>
              <a:t>STEP2: Generate a new solution candidate</a:t>
            </a:r>
            <a:endParaRPr kumimoji="1" lang="ja-JP" altLang="en-US" u="sng" dirty="0">
              <a:solidFill>
                <a:schemeClr val="accent6"/>
              </a:solidFill>
            </a:endParaRPr>
          </a:p>
        </p:txBody>
      </p:sp>
      <p:pic>
        <p:nvPicPr>
          <p:cNvPr id="5" name="図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10152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614594" y="4434895"/>
            <a:ext cx="2726788" cy="792000"/>
          </a:xfrm>
          <a:prstGeom prst="rect">
            <a:avLst/>
          </a:prstGeom>
        </p:spPr>
      </p:pic>
      <p:pic>
        <p:nvPicPr>
          <p:cNvPr id="41" name="図 40"/>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502732" y="2967429"/>
            <a:ext cx="2272001" cy="737524"/>
          </a:xfrm>
          <a:prstGeom prst="rect">
            <a:avLst/>
          </a:prstGeom>
        </p:spPr>
      </p:pic>
      <p:pic>
        <p:nvPicPr>
          <p:cNvPr id="13" name="図 12"/>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14595" y="5510016"/>
            <a:ext cx="2547137" cy="324000"/>
          </a:xfrm>
          <a:prstGeom prst="rect">
            <a:avLst/>
          </a:prstGeom>
        </p:spPr>
      </p:pic>
      <p:pic>
        <p:nvPicPr>
          <p:cNvPr id="14" name="図 13"/>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614595" y="6108187"/>
            <a:ext cx="1973907" cy="324000"/>
          </a:xfrm>
          <a:prstGeom prst="rect">
            <a:avLst/>
          </a:prstGeom>
        </p:spPr>
      </p:pic>
      <p:sp>
        <p:nvSpPr>
          <p:cNvPr id="15" name="正方形/長方形 14"/>
          <p:cNvSpPr/>
          <p:nvPr/>
        </p:nvSpPr>
        <p:spPr>
          <a:xfrm>
            <a:off x="137637" y="2661009"/>
            <a:ext cx="6514091" cy="1558223"/>
          </a:xfrm>
          <a:prstGeom prst="rect">
            <a:avLst/>
          </a:prstGeom>
          <a:noFill/>
          <a:ln>
            <a:solidFill>
              <a:srgbClr val="519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92667" y="2479781"/>
            <a:ext cx="2215819" cy="493264"/>
          </a:xfrm>
          <a:prstGeom prst="roundRect">
            <a:avLst/>
          </a:prstGeom>
          <a:solidFill>
            <a:srgbClr val="5193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Novelty Search</a:t>
            </a:r>
            <a:endParaRPr kumimoji="1" lang="ja-JP" altLang="en-US" sz="2000" b="1" dirty="0"/>
          </a:p>
        </p:txBody>
      </p:sp>
      <p:sp>
        <p:nvSpPr>
          <p:cNvPr id="17" name="テキスト ボックス 16"/>
          <p:cNvSpPr txBox="1"/>
          <p:nvPr/>
        </p:nvSpPr>
        <p:spPr>
          <a:xfrm>
            <a:off x="252106" y="3164350"/>
            <a:ext cx="4539746" cy="707886"/>
          </a:xfrm>
          <a:prstGeom prst="rect">
            <a:avLst/>
          </a:prstGeom>
          <a:noFill/>
        </p:spPr>
        <p:txBody>
          <a:bodyPr wrap="square" rtlCol="0">
            <a:spAutoFit/>
          </a:bodyPr>
          <a:lstStyle/>
          <a:p>
            <a:r>
              <a:rPr kumimoji="1" lang="en-US" altLang="ja-JP" sz="2000" dirty="0" smtClean="0"/>
              <a:t>The sparseness function:</a:t>
            </a:r>
          </a:p>
          <a:p>
            <a:r>
              <a:rPr kumimoji="1" lang="en-US" altLang="ja-JP" sz="2000" dirty="0" smtClean="0"/>
              <a:t>Spread solutions to primitive area</a:t>
            </a:r>
            <a:endParaRPr kumimoji="1" lang="ja-JP" altLang="en-US" sz="2000" dirty="0"/>
          </a:p>
        </p:txBody>
      </p:sp>
      <mc:AlternateContent xmlns:mc="http://schemas.openxmlformats.org/markup-compatibility/2006">
        <mc:Choice xmlns:a14="http://schemas.microsoft.com/office/drawing/2010/main" Requires="a14">
          <p:sp>
            <p:nvSpPr>
              <p:cNvPr id="18" name="テキスト ボックス 17"/>
              <p:cNvSpPr txBox="1"/>
              <p:nvPr/>
            </p:nvSpPr>
            <p:spPr>
              <a:xfrm>
                <a:off x="3503436" y="3851415"/>
                <a:ext cx="2969467"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𝑖</m:t>
                        </m:r>
                      </m:sub>
                    </m:sSub>
                  </m:oMath>
                </a14:m>
                <a:r>
                  <a:rPr kumimoji="1" lang="en-US" altLang="ja-JP" dirty="0" smtClean="0"/>
                  <a:t>: </a:t>
                </a:r>
                <a:r>
                  <a:rPr kumimoji="1" lang="en-US" altLang="ja-JP" i="1" dirty="0" err="1" smtClean="0"/>
                  <a:t>i</a:t>
                </a:r>
                <a:r>
                  <a:rPr kumimoji="1" lang="en-US" altLang="ja-JP" dirty="0" err="1" smtClean="0"/>
                  <a:t>-th</a:t>
                </a:r>
                <a:r>
                  <a:rPr kumimoji="1" lang="en-US" altLang="ja-JP" dirty="0" smtClean="0"/>
                  <a:t> nearest neighbor of </a:t>
                </a:r>
                <a14:m>
                  <m:oMath xmlns:m="http://schemas.openxmlformats.org/officeDocument/2006/math">
                    <m:r>
                      <a:rPr kumimoji="1" lang="en-US" altLang="ja-JP" b="0" i="1" smtClean="0">
                        <a:latin typeface="Cambria Math" panose="02040503050406030204" pitchFamily="18" charset="0"/>
                      </a:rPr>
                      <m:t>𝑥</m:t>
                    </m:r>
                  </m:oMath>
                </a14:m>
                <a:endParaRPr kumimoji="1" lang="ja-JP" altLang="en-US"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3503436" y="3851415"/>
                <a:ext cx="2969467" cy="276999"/>
              </a:xfrm>
              <a:prstGeom prst="rect">
                <a:avLst/>
              </a:prstGeom>
              <a:blipFill>
                <a:blip r:embed="rId12"/>
                <a:stretch>
                  <a:fillRect l="-1232" t="-26667" r="-1027" b="-53333"/>
                </a:stretch>
              </a:blipFill>
            </p:spPr>
            <p:txBody>
              <a:bodyPr/>
              <a:lstStyle/>
              <a:p>
                <a:r>
                  <a:rPr lang="ja-JP" altLang="en-US">
                    <a:noFill/>
                  </a:rPr>
                  <a:t> </a:t>
                </a:r>
              </a:p>
            </p:txBody>
          </p:sp>
        </mc:Fallback>
      </mc:AlternateContent>
      <p:sp>
        <p:nvSpPr>
          <p:cNvPr id="22" name="屈折矢印 21"/>
          <p:cNvSpPr/>
          <p:nvPr/>
        </p:nvSpPr>
        <p:spPr>
          <a:xfrm rot="16200000" flipH="1">
            <a:off x="3712304" y="3999746"/>
            <a:ext cx="989760" cy="1428736"/>
          </a:xfrm>
          <a:prstGeom prst="bentUpArrow">
            <a:avLst>
              <a:gd name="adj1" fmla="val 25043"/>
              <a:gd name="adj2" fmla="val 35417"/>
              <a:gd name="adj3" fmla="val 50000"/>
            </a:avLst>
          </a:prstGeom>
          <a:solidFill>
            <a:srgbClr val="5193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mc:AlternateContent xmlns:mc="http://schemas.openxmlformats.org/markup-compatibility/2006">
        <mc:Choice xmlns:a14="http://schemas.microsoft.com/office/drawing/2010/main" Requires="a14">
          <p:sp>
            <p:nvSpPr>
              <p:cNvPr id="25" name="テキスト ボックス 24"/>
              <p:cNvSpPr txBox="1"/>
              <p:nvPr/>
            </p:nvSpPr>
            <p:spPr>
              <a:xfrm>
                <a:off x="779343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25" name="テキスト ボックス 24"/>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13"/>
                <a:stretch>
                  <a:fillRect l="-7547" r="-377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p:cNvSpPr txBox="1"/>
              <p:nvPr/>
            </p:nvSpPr>
            <p:spPr>
              <a:xfrm>
                <a:off x="9258295" y="4202436"/>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26" name="テキスト ボックス 25"/>
              <p:cNvSpPr txBox="1">
                <a:spLocks noRot="1" noChangeAspect="1" noMove="1" noResize="1" noEditPoints="1" noAdjustHandles="1" noChangeArrowheads="1" noChangeShapeType="1" noTextEdit="1"/>
              </p:cNvSpPr>
              <p:nvPr/>
            </p:nvSpPr>
            <p:spPr>
              <a:xfrm>
                <a:off x="9258295" y="4202436"/>
                <a:ext cx="323935" cy="307777"/>
              </a:xfrm>
              <a:prstGeom prst="rect">
                <a:avLst/>
              </a:prstGeom>
              <a:blipFill>
                <a:blip r:embed="rId14"/>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テキスト ボックス 26"/>
              <p:cNvSpPr txBox="1"/>
              <p:nvPr/>
            </p:nvSpPr>
            <p:spPr>
              <a:xfrm>
                <a:off x="931444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27" name="テキスト ボックス 26"/>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15"/>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テキスト ボックス 27"/>
              <p:cNvSpPr txBox="1"/>
              <p:nvPr/>
            </p:nvSpPr>
            <p:spPr>
              <a:xfrm>
                <a:off x="988362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28" name="テキスト ボックス 27"/>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16"/>
                <a:stretch>
                  <a:fillRect l="-7547"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 name="テキスト ボックス 29"/>
              <p:cNvSpPr txBox="1"/>
              <p:nvPr/>
            </p:nvSpPr>
            <p:spPr>
              <a:xfrm>
                <a:off x="4811843" y="5510017"/>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p:sp>
            <p:nvSpPr>
              <p:cNvPr id="30" name="テキスト ボックス 29"/>
              <p:cNvSpPr txBox="1">
                <a:spLocks noRot="1" noChangeAspect="1" noMove="1" noResize="1" noEditPoints="1" noAdjustHandles="1" noChangeArrowheads="1" noChangeShapeType="1" noTextEdit="1"/>
              </p:cNvSpPr>
              <p:nvPr/>
            </p:nvSpPr>
            <p:spPr>
              <a:xfrm>
                <a:off x="4811843" y="5510017"/>
                <a:ext cx="1633815" cy="369332"/>
              </a:xfrm>
              <a:prstGeom prst="rect">
                <a:avLst/>
              </a:prstGeom>
              <a:blipFill>
                <a:blip r:embed="rId17"/>
                <a:stretch>
                  <a:fillRect l="-2985" t="-11667" b="-25000"/>
                </a:stretch>
              </a:blipFill>
            </p:spPr>
            <p:txBody>
              <a:bodyPr/>
              <a:lstStyle/>
              <a:p>
                <a:r>
                  <a:rPr lang="ja-JP" altLang="en-US">
                    <a:noFill/>
                  </a:rPr>
                  <a:t> </a:t>
                </a:r>
              </a:p>
            </p:txBody>
          </p:sp>
        </mc:Fallback>
      </mc:AlternateContent>
      <p:sp>
        <p:nvSpPr>
          <p:cNvPr id="31" name="楕円 30"/>
          <p:cNvSpPr/>
          <p:nvPr/>
        </p:nvSpPr>
        <p:spPr>
          <a:xfrm>
            <a:off x="7587524" y="3210397"/>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2" name="テキスト ボックス 31"/>
              <p:cNvSpPr txBox="1"/>
              <p:nvPr/>
            </p:nvSpPr>
            <p:spPr>
              <a:xfrm>
                <a:off x="7738941" y="2873218"/>
                <a:ext cx="563488" cy="32547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lumMod val="75000"/>
                                </a:schemeClr>
                              </a:solidFill>
                              <a:latin typeface="Cambria Math" panose="02040503050406030204" pitchFamily="18" charset="0"/>
                            </a:rPr>
                          </m:ctrlPr>
                        </m:sSubSup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𝑖</m:t>
                          </m:r>
                        </m:sub>
                        <m:sup>
                          <m:r>
                            <a:rPr kumimoji="1" lang="en-US" altLang="ja-JP" sz="2000" b="0" i="1" smtClean="0">
                              <a:solidFill>
                                <a:schemeClr val="accent6">
                                  <a:lumMod val="75000"/>
                                </a:schemeClr>
                              </a:solidFill>
                              <a:latin typeface="Cambria Math" panose="02040503050406030204" pitchFamily="18" charset="0"/>
                            </a:rPr>
                            <m:t>𝑡</m:t>
                          </m:r>
                          <m:r>
                            <a:rPr kumimoji="1" lang="en-US" altLang="ja-JP" sz="2000" b="0" i="1" smtClean="0">
                              <a:solidFill>
                                <a:schemeClr val="accent6">
                                  <a:lumMod val="75000"/>
                                </a:schemeClr>
                              </a:solidFill>
                              <a:latin typeface="Cambria Math" panose="02040503050406030204" pitchFamily="18" charset="0"/>
                            </a:rPr>
                            <m:t>+1</m:t>
                          </m:r>
                        </m:sup>
                      </m:sSubSup>
                    </m:oMath>
                  </m:oMathPara>
                </a14:m>
                <a:endParaRPr kumimoji="1" lang="ja-JP" altLang="en-US" sz="2000" dirty="0">
                  <a:solidFill>
                    <a:schemeClr val="accent6">
                      <a:lumMod val="75000"/>
                    </a:schemeClr>
                  </a:solidFill>
                </a:endParaRPr>
              </a:p>
            </p:txBody>
          </p:sp>
        </mc:Choice>
        <mc:Fallback>
          <p:sp>
            <p:nvSpPr>
              <p:cNvPr id="32" name="テキスト ボックス 31"/>
              <p:cNvSpPr txBox="1">
                <a:spLocks noRot="1" noChangeAspect="1" noMove="1" noResize="1" noEditPoints="1" noAdjustHandles="1" noChangeArrowheads="1" noChangeShapeType="1" noTextEdit="1"/>
              </p:cNvSpPr>
              <p:nvPr/>
            </p:nvSpPr>
            <p:spPr>
              <a:xfrm>
                <a:off x="7738941" y="2873218"/>
                <a:ext cx="563488" cy="325474"/>
              </a:xfrm>
              <a:prstGeom prst="rect">
                <a:avLst/>
              </a:prstGeom>
              <a:blipFill>
                <a:blip r:embed="rId18"/>
                <a:stretch>
                  <a:fillRect l="-5435" r="-3261" b="-18519"/>
                </a:stretch>
              </a:blipFill>
            </p:spPr>
            <p:txBody>
              <a:bodyPr/>
              <a:lstStyle/>
              <a:p>
                <a:r>
                  <a:rPr lang="ja-JP" altLang="en-US">
                    <a:noFill/>
                  </a:rPr>
                  <a:t> </a:t>
                </a:r>
              </a:p>
            </p:txBody>
          </p:sp>
        </mc:Fallback>
      </mc:AlternateContent>
      <p:cxnSp>
        <p:nvCxnSpPr>
          <p:cNvPr id="34" name="直線矢印コネクタ 33"/>
          <p:cNvCxnSpPr/>
          <p:nvPr/>
        </p:nvCxnSpPr>
        <p:spPr>
          <a:xfrm flipH="1" flipV="1">
            <a:off x="7726174" y="3364037"/>
            <a:ext cx="279521" cy="338533"/>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楕円 35"/>
          <p:cNvSpPr/>
          <p:nvPr/>
        </p:nvSpPr>
        <p:spPr>
          <a:xfrm>
            <a:off x="905613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923106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38" name="テキスト ボックス 3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(11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
        <p:nvSpPr>
          <p:cNvPr id="42" name="楕円 41"/>
          <p:cNvSpPr/>
          <p:nvPr/>
        </p:nvSpPr>
        <p:spPr>
          <a:xfrm>
            <a:off x="8894165" y="4427097"/>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10125853" y="3230386"/>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9273914" y="2678253"/>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p:cNvCxnSpPr/>
          <p:nvPr/>
        </p:nvCxnSpPr>
        <p:spPr>
          <a:xfrm flipV="1">
            <a:off x="9238224" y="2858253"/>
            <a:ext cx="65180" cy="367094"/>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a:off x="9821414" y="3024448"/>
            <a:ext cx="304438" cy="250353"/>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endCxn id="42" idx="0"/>
          </p:cNvCxnSpPr>
          <p:nvPr/>
        </p:nvCxnSpPr>
        <p:spPr>
          <a:xfrm flipH="1">
            <a:off x="8984165" y="4257259"/>
            <a:ext cx="134972" cy="169838"/>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テキスト ボックス 54"/>
              <p:cNvSpPr txBox="1"/>
              <p:nvPr/>
            </p:nvSpPr>
            <p:spPr>
              <a:xfrm>
                <a:off x="4361113" y="5203139"/>
                <a:ext cx="2335448"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𝑁𝑃</m:t>
                    </m:r>
                    <m:r>
                      <a:rPr kumimoji="1" lang="en-US" altLang="ja-JP" b="0" i="1" smtClean="0">
                        <a:latin typeface="Cambria Math" panose="02040503050406030204" pitchFamily="18" charset="0"/>
                      </a:rPr>
                      <m:t>:</m:t>
                    </m:r>
                  </m:oMath>
                </a14:m>
                <a:r>
                  <a:rPr kumimoji="1" lang="ja-JP" altLang="en-US" dirty="0" smtClean="0"/>
                  <a:t> </a:t>
                </a:r>
                <a:r>
                  <a:rPr kumimoji="1" lang="en-US" altLang="ja-JP" dirty="0" err="1" smtClean="0"/>
                  <a:t>num</a:t>
                </a:r>
                <a:r>
                  <a:rPr kumimoji="1" lang="en-US" altLang="ja-JP" dirty="0" smtClean="0"/>
                  <a:t> of population</a:t>
                </a:r>
                <a:endParaRPr kumimoji="1" lang="ja-JP" altLang="en-US" dirty="0"/>
              </a:p>
            </p:txBody>
          </p:sp>
        </mc:Choice>
        <mc:Fallback>
          <p:sp>
            <p:nvSpPr>
              <p:cNvPr id="55" name="テキスト ボックス 54"/>
              <p:cNvSpPr txBox="1">
                <a:spLocks noRot="1" noChangeAspect="1" noMove="1" noResize="1" noEditPoints="1" noAdjustHandles="1" noChangeArrowheads="1" noChangeShapeType="1" noTextEdit="1"/>
              </p:cNvSpPr>
              <p:nvPr/>
            </p:nvSpPr>
            <p:spPr>
              <a:xfrm>
                <a:off x="4361113" y="5203139"/>
                <a:ext cx="2335448" cy="276999"/>
              </a:xfrm>
              <a:prstGeom prst="rect">
                <a:avLst/>
              </a:prstGeom>
              <a:blipFill>
                <a:blip r:embed="rId19"/>
                <a:stretch>
                  <a:fillRect l="-3385" t="-26667" r="-5469" b="-5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16345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3464" y="2404831"/>
            <a:ext cx="5334000" cy="4000500"/>
          </a:xfrm>
          <a:prstGeom prst="rect">
            <a:avLst/>
          </a:prstGeom>
        </p:spPr>
      </p:pic>
      <p:sp>
        <p:nvSpPr>
          <p:cNvPr id="33" name="正方形/長方形 32"/>
          <p:cNvSpPr/>
          <p:nvPr/>
        </p:nvSpPr>
        <p:spPr>
          <a:xfrm>
            <a:off x="7739647" y="2708724"/>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8761210" y="2708724"/>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9028242" y="2708724"/>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9404964" y="2708724"/>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2" name="テキスト ボックス 21"/>
              <p:cNvSpPr txBox="1"/>
              <p:nvPr/>
            </p:nvSpPr>
            <p:spPr>
              <a:xfrm>
                <a:off x="662894" y="2533338"/>
                <a:ext cx="3594313" cy="1323439"/>
              </a:xfrm>
              <a:prstGeom prst="rect">
                <a:avLst/>
              </a:prstGeom>
              <a:noFill/>
            </p:spPr>
            <p:txBody>
              <a:bodyPr wrap="square" rtlCol="0">
                <a:spAutoFit/>
              </a:bodyPr>
              <a:lstStyle/>
              <a:p>
                <a:r>
                  <a:rPr kumimoji="1" lang="en-US" altLang="ja-JP" sz="2000" dirty="0" smtClean="0">
                    <a:latin typeface="Cambria Math" panose="02040503050406030204" pitchFamily="18" charset="0"/>
                    <a:ea typeface="Cambria Math" panose="02040503050406030204" pitchFamily="18" charset="0"/>
                  </a:rPr>
                  <a:t>If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𝑟𝑎𝑛𝑑</m:t>
                    </m:r>
                    <m:r>
                      <a:rPr kumimoji="1" lang="en-US" altLang="ja-JP" sz="2000" b="0" i="1" smtClean="0">
                        <a:latin typeface="Cambria Math" panose="02040503050406030204" pitchFamily="18" charset="0"/>
                        <a:ea typeface="Cambria Math" panose="02040503050406030204" pitchFamily="18" charset="0"/>
                      </a:rPr>
                      <m:t>&gt;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𝑟</m:t>
                        </m:r>
                      </m:e>
                      <m:sub>
                        <m:r>
                          <a:rPr kumimoji="1" lang="en-US" altLang="ja-JP" sz="2000" b="0" i="1" smtClean="0">
                            <a:latin typeface="Cambria Math" panose="02040503050406030204" pitchFamily="18" charset="0"/>
                            <a:ea typeface="Cambria Math" panose="02040503050406030204" pitchFamily="18" charset="0"/>
                          </a:rPr>
                          <m:t>𝑖</m:t>
                        </m:r>
                      </m:sub>
                    </m:sSub>
                  </m:oMath>
                </a14:m>
                <a:endParaRPr kumimoji="1" lang="en-US" altLang="ja-JP" sz="2000" dirty="0" smtClean="0">
                  <a:latin typeface="Cambria Math" panose="02040503050406030204" pitchFamily="18" charset="0"/>
                  <a:ea typeface="Cambria Math" panose="02040503050406030204" pitchFamily="18" charset="0"/>
                </a:endParaRPr>
              </a:p>
              <a:p>
                <a:endParaRPr kumimoji="1" lang="en-US" altLang="ja-JP" sz="2000" dirty="0">
                  <a:latin typeface="Cambria Math" panose="02040503050406030204" pitchFamily="18" charset="0"/>
                  <a:ea typeface="Cambria Math" panose="02040503050406030204" pitchFamily="18" charset="0"/>
                </a:endParaRPr>
              </a:p>
              <a:p>
                <a:endParaRPr kumimoji="1" lang="en-US" altLang="ja-JP" sz="2000" dirty="0" smtClean="0">
                  <a:latin typeface="Cambria Math" panose="02040503050406030204" pitchFamily="18" charset="0"/>
                  <a:ea typeface="Cambria Math" panose="02040503050406030204" pitchFamily="18" charset="0"/>
                </a:endParaRPr>
              </a:p>
              <a:p>
                <a:r>
                  <a:rPr kumimoji="1" lang="en-US" altLang="ja-JP" sz="2000" dirty="0" smtClean="0">
                    <a:latin typeface="Cambria Math" panose="02040503050406030204" pitchFamily="18" charset="0"/>
                    <a:ea typeface="Cambria Math" panose="02040503050406030204" pitchFamily="18" charset="0"/>
                  </a:rPr>
                  <a:t>End </a:t>
                </a:r>
                <a:endParaRPr kumimoji="1" lang="ja-JP" altLang="en-US" sz="2000" dirty="0">
                  <a:latin typeface="Cambria Math" panose="02040503050406030204" pitchFamily="18" charset="0"/>
                </a:endParaRPr>
              </a:p>
            </p:txBody>
          </p:sp>
        </mc:Choice>
        <mc:Fallback>
          <p:sp>
            <p:nvSpPr>
              <p:cNvPr id="22" name="テキスト ボックス 21"/>
              <p:cNvSpPr txBox="1">
                <a:spLocks noRot="1" noChangeAspect="1" noMove="1" noResize="1" noEditPoints="1" noAdjustHandles="1" noChangeArrowheads="1" noChangeShapeType="1" noTextEdit="1"/>
              </p:cNvSpPr>
              <p:nvPr/>
            </p:nvSpPr>
            <p:spPr>
              <a:xfrm>
                <a:off x="662894" y="2533338"/>
                <a:ext cx="3594313" cy="1323439"/>
              </a:xfrm>
              <a:prstGeom prst="rect">
                <a:avLst/>
              </a:prstGeom>
              <a:blipFill>
                <a:blip r:embed="rId5"/>
                <a:stretch>
                  <a:fillRect l="-1868" t="-2765" b="-737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lang="en-US" altLang="ja-JP" sz="3600" dirty="0"/>
              <a:t>Novelty Search-based Bat Algorithm (NSBA)</a:t>
            </a:r>
            <a:endParaRPr kumimoji="1" lang="ja-JP" altLang="en-US" sz="3600" dirty="0"/>
          </a:p>
        </p:txBody>
      </p:sp>
      <p:sp>
        <p:nvSpPr>
          <p:cNvPr id="3" name="コンテンツ プレースホルダー 2"/>
          <p:cNvSpPr>
            <a:spLocks noGrp="1"/>
          </p:cNvSpPr>
          <p:nvPr>
            <p:ph idx="1"/>
          </p:nvPr>
        </p:nvSpPr>
        <p:spPr/>
        <p:txBody>
          <a:bodyPr/>
          <a:lstStyle/>
          <a:p>
            <a:r>
              <a:rPr lang="en-US" altLang="ja-JP" b="1" dirty="0"/>
              <a:t>NSBA description</a:t>
            </a:r>
            <a:endParaRPr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STEP3: Local search around </a:t>
            </a:r>
            <a:r>
              <a:rPr kumimoji="1" lang="en-US" altLang="ja-JP" u="sng" dirty="0" smtClean="0">
                <a:solidFill>
                  <a:schemeClr val="accent6"/>
                </a:solidFill>
              </a:rPr>
              <a:t>a personal best solution</a:t>
            </a:r>
            <a:endParaRPr kumimoji="1" lang="ja-JP" altLang="en-US" u="sng" dirty="0">
              <a:solidFill>
                <a:schemeClr val="accent6"/>
              </a:solidFill>
            </a:endParaRPr>
          </a:p>
        </p:txBody>
      </p:sp>
      <p:sp>
        <p:nvSpPr>
          <p:cNvPr id="6" name="楕円 5"/>
          <p:cNvSpPr/>
          <p:nvPr/>
        </p:nvSpPr>
        <p:spPr>
          <a:xfrm>
            <a:off x="797476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08653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68863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5149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2" name="図 3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172557" y="3033004"/>
            <a:ext cx="1962857" cy="288000"/>
          </a:xfrm>
          <a:prstGeom prst="rect">
            <a:avLst/>
          </a:prstGeom>
        </p:spPr>
      </p:pic>
      <mc:AlternateContent xmlns:mc="http://schemas.openxmlformats.org/markup-compatibility/2006">
        <mc:Choice xmlns:a14="http://schemas.microsoft.com/office/drawing/2010/main" Requires="a14">
          <p:sp>
            <p:nvSpPr>
              <p:cNvPr id="17" name="テキスト ボックス 16"/>
              <p:cNvSpPr txBox="1"/>
              <p:nvPr/>
            </p:nvSpPr>
            <p:spPr>
              <a:xfrm>
                <a:off x="777844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7778446" y="3813522"/>
                <a:ext cx="317972" cy="307777"/>
              </a:xfrm>
              <a:prstGeom prst="rect">
                <a:avLst/>
              </a:prstGeom>
              <a:blipFill>
                <a:blip r:embed="rId7"/>
                <a:stretch>
                  <a:fillRect l="-9615" r="-5769"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p:cNvSpPr txBox="1"/>
              <p:nvPr/>
            </p:nvSpPr>
            <p:spPr>
              <a:xfrm>
                <a:off x="9243305" y="4202436"/>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9243305" y="4202436"/>
                <a:ext cx="323935" cy="307777"/>
              </a:xfrm>
              <a:prstGeom prst="rect">
                <a:avLst/>
              </a:prstGeom>
              <a:blipFill>
                <a:blip r:embed="rId8"/>
                <a:stretch>
                  <a:fillRect l="-7547" r="-7547"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929945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9299456" y="3336853"/>
                <a:ext cx="323935" cy="307777"/>
              </a:xfrm>
              <a:prstGeom prst="rect">
                <a:avLst/>
              </a:prstGeom>
              <a:blipFill>
                <a:blip r:embed="rId9"/>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p:cNvSpPr txBox="1"/>
              <p:nvPr/>
            </p:nvSpPr>
            <p:spPr>
              <a:xfrm>
                <a:off x="986863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9868636" y="2708607"/>
                <a:ext cx="323935" cy="307777"/>
              </a:xfrm>
              <a:prstGeom prst="rect">
                <a:avLst/>
              </a:prstGeom>
              <a:blipFill>
                <a:blip r:embed="rId10"/>
                <a:stretch>
                  <a:fillRect l="-9434"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p:cNvSpPr txBox="1"/>
              <p:nvPr/>
            </p:nvSpPr>
            <p:spPr>
              <a:xfrm>
                <a:off x="7617933" y="4247331"/>
                <a:ext cx="491801"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𝑙𝑜𝑐</m:t>
                          </m:r>
                        </m:sub>
                      </m:sSub>
                    </m:oMath>
                  </m:oMathPara>
                </a14:m>
                <a:endParaRPr kumimoji="1" lang="ja-JP" altLang="en-US" sz="2000" dirty="0">
                  <a:solidFill>
                    <a:schemeClr val="accent6">
                      <a:lumMod val="75000"/>
                    </a:schemeClr>
                  </a:solidFill>
                </a:endParaRPr>
              </a:p>
            </p:txBody>
          </p:sp>
        </mc:Choice>
        <mc:Fallback>
          <p:sp>
            <p:nvSpPr>
              <p:cNvPr id="24" name="テキスト ボックス 23"/>
              <p:cNvSpPr txBox="1">
                <a:spLocks noRot="1" noChangeAspect="1" noMove="1" noResize="1" noEditPoints="1" noAdjustHandles="1" noChangeArrowheads="1" noChangeShapeType="1" noTextEdit="1"/>
              </p:cNvSpPr>
              <p:nvPr/>
            </p:nvSpPr>
            <p:spPr>
              <a:xfrm>
                <a:off x="7617933" y="4247331"/>
                <a:ext cx="491801" cy="307777"/>
              </a:xfrm>
              <a:prstGeom prst="rect">
                <a:avLst/>
              </a:prstGeom>
              <a:blipFill>
                <a:blip r:embed="rId11"/>
                <a:stretch>
                  <a:fillRect l="-6250" r="-5000" b="-22000"/>
                </a:stretch>
              </a:blipFill>
            </p:spPr>
            <p:txBody>
              <a:bodyPr/>
              <a:lstStyle/>
              <a:p>
                <a:r>
                  <a:rPr lang="ja-JP" altLang="en-US">
                    <a:noFill/>
                  </a:rPr>
                  <a:t> </a:t>
                </a:r>
              </a:p>
            </p:txBody>
          </p:sp>
        </mc:Fallback>
      </mc:AlternateContent>
      <p:sp>
        <p:nvSpPr>
          <p:cNvPr id="23" name="楕円 22"/>
          <p:cNvSpPr/>
          <p:nvPr/>
        </p:nvSpPr>
        <p:spPr>
          <a:xfrm>
            <a:off x="8007246" y="4214734"/>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747759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766928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7" name="楕円 26"/>
          <p:cNvSpPr/>
          <p:nvPr/>
        </p:nvSpPr>
        <p:spPr>
          <a:xfrm>
            <a:off x="904114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921607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29" name="テキスト ボックス 28"/>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(12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mc:AlternateContent xmlns:mc="http://schemas.openxmlformats.org/markup-compatibility/2006">
        <mc:Choice xmlns:a14="http://schemas.microsoft.com/office/drawing/2010/main" Requires="a14">
          <p:sp>
            <p:nvSpPr>
              <p:cNvPr id="34" name="テキスト ボックス 33"/>
              <p:cNvSpPr txBox="1"/>
              <p:nvPr/>
            </p:nvSpPr>
            <p:spPr>
              <a:xfrm>
                <a:off x="7729012" y="5092458"/>
                <a:ext cx="580194"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oMath>
                </a14:m>
                <a:endParaRPr kumimoji="1" lang="ja-JP" altLang="en-US" dirty="0">
                  <a:solidFill>
                    <a:schemeClr val="accent6">
                      <a:lumMod val="75000"/>
                    </a:schemeClr>
                  </a:solidFill>
                </a:endParaRPr>
              </a:p>
            </p:txBody>
          </p:sp>
        </mc:Choice>
        <mc:Fallback>
          <p:sp>
            <p:nvSpPr>
              <p:cNvPr id="34" name="テキスト ボックス 33"/>
              <p:cNvSpPr txBox="1">
                <a:spLocks noRot="1" noChangeAspect="1" noMove="1" noResize="1" noEditPoints="1" noAdjustHandles="1" noChangeArrowheads="1" noChangeShapeType="1" noTextEdit="1"/>
              </p:cNvSpPr>
              <p:nvPr/>
            </p:nvSpPr>
            <p:spPr>
              <a:xfrm>
                <a:off x="7729012" y="5092458"/>
                <a:ext cx="580194" cy="369332"/>
              </a:xfrm>
              <a:prstGeom prst="rect">
                <a:avLst/>
              </a:prstGeom>
              <a:blipFill>
                <a:blip r:embed="rId12"/>
                <a:stretch>
                  <a:fillRect/>
                </a:stretch>
              </a:blipFill>
            </p:spPr>
            <p:txBody>
              <a:bodyPr/>
              <a:lstStyle/>
              <a:p>
                <a:r>
                  <a:rPr lang="ja-JP" altLang="en-US">
                    <a:noFill/>
                  </a:rPr>
                  <a:t> </a:t>
                </a:r>
              </a:p>
            </p:txBody>
          </p:sp>
        </mc:Fallback>
      </mc:AlternateContent>
      <p:cxnSp>
        <p:nvCxnSpPr>
          <p:cNvPr id="35" name="直線矢印コネクタ 34"/>
          <p:cNvCxnSpPr/>
          <p:nvPr/>
        </p:nvCxnSpPr>
        <p:spPr>
          <a:xfrm>
            <a:off x="7739647" y="5441547"/>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テキスト ボックス 36"/>
              <p:cNvSpPr txBox="1"/>
              <p:nvPr/>
            </p:nvSpPr>
            <p:spPr>
              <a:xfrm>
                <a:off x="8869508" y="5529313"/>
                <a:ext cx="580194"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oMath>
                </a14:m>
                <a:endParaRPr kumimoji="1" lang="ja-JP" altLang="en-US" dirty="0">
                  <a:solidFill>
                    <a:schemeClr val="accent6">
                      <a:lumMod val="75000"/>
                    </a:schemeClr>
                  </a:solidFill>
                </a:endParaRPr>
              </a:p>
            </p:txBody>
          </p:sp>
        </mc:Choice>
        <mc:Fallback>
          <p:sp>
            <p:nvSpPr>
              <p:cNvPr id="37" name="テキスト ボックス 36"/>
              <p:cNvSpPr txBox="1">
                <a:spLocks noRot="1" noChangeAspect="1" noMove="1" noResize="1" noEditPoints="1" noAdjustHandles="1" noChangeArrowheads="1" noChangeShapeType="1" noTextEdit="1"/>
              </p:cNvSpPr>
              <p:nvPr/>
            </p:nvSpPr>
            <p:spPr>
              <a:xfrm>
                <a:off x="8869508" y="5529313"/>
                <a:ext cx="580194" cy="369332"/>
              </a:xfrm>
              <a:prstGeom prst="rect">
                <a:avLst/>
              </a:prstGeom>
              <a:blipFill>
                <a:blip r:embed="rId13"/>
                <a:stretch>
                  <a:fillRect/>
                </a:stretch>
              </a:blipFill>
            </p:spPr>
            <p:txBody>
              <a:bodyPr/>
              <a:lstStyle/>
              <a:p>
                <a:r>
                  <a:rPr lang="ja-JP" altLang="en-US">
                    <a:noFill/>
                  </a:rPr>
                  <a:t> </a:t>
                </a:r>
              </a:p>
            </p:txBody>
          </p:sp>
        </mc:Fallback>
      </mc:AlternateContent>
      <p:cxnSp>
        <p:nvCxnSpPr>
          <p:cNvPr id="38" name="直線矢印コネクタ 37"/>
          <p:cNvCxnSpPr/>
          <p:nvPr/>
        </p:nvCxnSpPr>
        <p:spPr>
          <a:xfrm>
            <a:off x="8761210" y="5909023"/>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テキスト ボックス 39"/>
              <p:cNvSpPr txBox="1"/>
              <p:nvPr/>
            </p:nvSpPr>
            <p:spPr>
              <a:xfrm>
                <a:off x="9136540" y="5125339"/>
                <a:ext cx="580194"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oMath>
                </a14:m>
                <a:endParaRPr kumimoji="1" lang="ja-JP" altLang="en-US" dirty="0">
                  <a:solidFill>
                    <a:schemeClr val="accent6">
                      <a:lumMod val="75000"/>
                    </a:schemeClr>
                  </a:solidFill>
                </a:endParaRPr>
              </a:p>
            </p:txBody>
          </p:sp>
        </mc:Choice>
        <mc:Fallback>
          <p:sp>
            <p:nvSpPr>
              <p:cNvPr id="40" name="テキスト ボックス 39"/>
              <p:cNvSpPr txBox="1">
                <a:spLocks noRot="1" noChangeAspect="1" noMove="1" noResize="1" noEditPoints="1" noAdjustHandles="1" noChangeArrowheads="1" noChangeShapeType="1" noTextEdit="1"/>
              </p:cNvSpPr>
              <p:nvPr/>
            </p:nvSpPr>
            <p:spPr>
              <a:xfrm>
                <a:off x="9136540" y="5125339"/>
                <a:ext cx="580194" cy="369332"/>
              </a:xfrm>
              <a:prstGeom prst="rect">
                <a:avLst/>
              </a:prstGeom>
              <a:blipFill>
                <a:blip r:embed="rId14"/>
                <a:stretch>
                  <a:fillRect/>
                </a:stretch>
              </a:blipFill>
            </p:spPr>
            <p:txBody>
              <a:bodyPr/>
              <a:lstStyle/>
              <a:p>
                <a:r>
                  <a:rPr lang="ja-JP" altLang="en-US">
                    <a:noFill/>
                  </a:rPr>
                  <a:t> </a:t>
                </a:r>
              </a:p>
            </p:txBody>
          </p:sp>
        </mc:Fallback>
      </mc:AlternateContent>
      <p:cxnSp>
        <p:nvCxnSpPr>
          <p:cNvPr id="41" name="直線矢印コネクタ 40"/>
          <p:cNvCxnSpPr/>
          <p:nvPr/>
        </p:nvCxnSpPr>
        <p:spPr>
          <a:xfrm>
            <a:off x="9028242" y="5505049"/>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テキスト ボックス 42"/>
              <p:cNvSpPr txBox="1"/>
              <p:nvPr/>
            </p:nvSpPr>
            <p:spPr>
              <a:xfrm>
                <a:off x="9513262" y="5433894"/>
                <a:ext cx="580194"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oMath>
                </a14:m>
                <a:endParaRPr kumimoji="1" lang="ja-JP" altLang="en-US" dirty="0">
                  <a:solidFill>
                    <a:schemeClr val="accent6">
                      <a:lumMod val="75000"/>
                    </a:schemeClr>
                  </a:solidFill>
                </a:endParaRPr>
              </a:p>
            </p:txBody>
          </p:sp>
        </mc:Choice>
        <mc:Fallback>
          <p:sp>
            <p:nvSpPr>
              <p:cNvPr id="43" name="テキスト ボックス 42"/>
              <p:cNvSpPr txBox="1">
                <a:spLocks noRot="1" noChangeAspect="1" noMove="1" noResize="1" noEditPoints="1" noAdjustHandles="1" noChangeArrowheads="1" noChangeShapeType="1" noTextEdit="1"/>
              </p:cNvSpPr>
              <p:nvPr/>
            </p:nvSpPr>
            <p:spPr>
              <a:xfrm>
                <a:off x="9513262" y="5433894"/>
                <a:ext cx="580194" cy="369332"/>
              </a:xfrm>
              <a:prstGeom prst="rect">
                <a:avLst/>
              </a:prstGeom>
              <a:blipFill>
                <a:blip r:embed="rId15"/>
                <a:stretch>
                  <a:fillRect/>
                </a:stretch>
              </a:blipFill>
            </p:spPr>
            <p:txBody>
              <a:bodyPr/>
              <a:lstStyle/>
              <a:p>
                <a:r>
                  <a:rPr lang="ja-JP" altLang="en-US">
                    <a:noFill/>
                  </a:rPr>
                  <a:t> </a:t>
                </a:r>
              </a:p>
            </p:txBody>
          </p:sp>
        </mc:Fallback>
      </mc:AlternateContent>
      <p:cxnSp>
        <p:nvCxnSpPr>
          <p:cNvPr id="44" name="直線矢印コネクタ 43"/>
          <p:cNvCxnSpPr/>
          <p:nvPr/>
        </p:nvCxnSpPr>
        <p:spPr>
          <a:xfrm>
            <a:off x="9404964" y="5813604"/>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楕円 44"/>
          <p:cNvSpPr/>
          <p:nvPr/>
        </p:nvSpPr>
        <p:spPr>
          <a:xfrm>
            <a:off x="8864182" y="4427095"/>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9181472" y="2915590"/>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9753595" y="34277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694188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t>Novelty Search-based Bat Algorithm (NSBA)</a:t>
            </a:r>
            <a:endParaRPr kumimoji="1" lang="ja-JP" altLang="en-US" sz="3600" dirty="0"/>
          </a:p>
        </p:txBody>
      </p:sp>
      <p:sp>
        <p:nvSpPr>
          <p:cNvPr id="3" name="コンテンツ プレースホルダー 2"/>
          <p:cNvSpPr>
            <a:spLocks noGrp="1"/>
          </p:cNvSpPr>
          <p:nvPr>
            <p:ph idx="1"/>
          </p:nvPr>
        </p:nvSpPr>
        <p:spPr/>
        <p:txBody>
          <a:bodyPr/>
          <a:lstStyle/>
          <a:p>
            <a:r>
              <a:rPr lang="en-US" altLang="ja-JP" b="1" dirty="0"/>
              <a:t>NSBA description</a:t>
            </a:r>
            <a:endParaRPr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STEP4: </a:t>
            </a:r>
            <a:r>
              <a:rPr lang="en-US" altLang="ja-JP" u="sng" dirty="0" smtClean="0"/>
              <a:t>Random search in the search space</a:t>
            </a:r>
            <a:endParaRPr kumimoji="1" lang="ja-JP" altLang="en-US" u="sng"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10152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81435" y="3268020"/>
            <a:ext cx="3892357" cy="288000"/>
          </a:xfrm>
          <a:prstGeom prst="rect">
            <a:avLst/>
          </a:prstGeom>
        </p:spPr>
      </p:pic>
      <mc:AlternateContent xmlns:mc="http://schemas.openxmlformats.org/markup-compatibility/2006">
        <mc:Choice xmlns:a14="http://schemas.microsoft.com/office/drawing/2010/main" Requires="a14">
          <p:sp>
            <p:nvSpPr>
              <p:cNvPr id="14" name="テキスト ボックス 13"/>
              <p:cNvSpPr txBox="1"/>
              <p:nvPr/>
            </p:nvSpPr>
            <p:spPr>
              <a:xfrm>
                <a:off x="779343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6"/>
                <a:stretch>
                  <a:fillRect l="-7547" r="-377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p:cNvSpPr txBox="1"/>
              <p:nvPr/>
            </p:nvSpPr>
            <p:spPr>
              <a:xfrm>
                <a:off x="9258295" y="4202436"/>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15" name="テキスト ボックス 14"/>
              <p:cNvSpPr txBox="1">
                <a:spLocks noRot="1" noChangeAspect="1" noMove="1" noResize="1" noEditPoints="1" noAdjustHandles="1" noChangeArrowheads="1" noChangeShapeType="1" noTextEdit="1"/>
              </p:cNvSpPr>
              <p:nvPr/>
            </p:nvSpPr>
            <p:spPr>
              <a:xfrm>
                <a:off x="9258295" y="4202436"/>
                <a:ext cx="323935" cy="307777"/>
              </a:xfrm>
              <a:prstGeom prst="rect">
                <a:avLst/>
              </a:prstGeom>
              <a:blipFill>
                <a:blip r:embed="rId7"/>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p:cNvSpPr txBox="1"/>
              <p:nvPr/>
            </p:nvSpPr>
            <p:spPr>
              <a:xfrm>
                <a:off x="931444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6" name="テキスト ボックス 15"/>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8"/>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p:cNvSpPr txBox="1"/>
              <p:nvPr/>
            </p:nvSpPr>
            <p:spPr>
              <a:xfrm>
                <a:off x="988362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9"/>
                <a:stretch>
                  <a:fillRect l="-7547" r="-5660" b="-17647"/>
                </a:stretch>
              </a:blipFill>
            </p:spPr>
            <p:txBody>
              <a:bodyPr/>
              <a:lstStyle/>
              <a:p>
                <a:r>
                  <a:rPr lang="ja-JP" altLang="en-US">
                    <a:noFill/>
                  </a:rPr>
                  <a:t> </a:t>
                </a:r>
              </a:p>
            </p:txBody>
          </p:sp>
        </mc:Fallback>
      </mc:AlternateContent>
      <p:sp>
        <p:nvSpPr>
          <p:cNvPr id="18" name="楕円 17"/>
          <p:cNvSpPr/>
          <p:nvPr/>
        </p:nvSpPr>
        <p:spPr>
          <a:xfrm>
            <a:off x="10105868" y="334530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9" name="テキスト ボックス 18"/>
              <p:cNvSpPr txBox="1"/>
              <p:nvPr/>
            </p:nvSpPr>
            <p:spPr>
              <a:xfrm>
                <a:off x="10288380" y="3336852"/>
                <a:ext cx="562333"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𝑟𝑛𝑑</m:t>
                          </m:r>
                        </m:sub>
                      </m:sSub>
                    </m:oMath>
                  </m:oMathPara>
                </a14:m>
                <a:endParaRPr kumimoji="1" lang="ja-JP" altLang="en-US" sz="2000" dirty="0">
                  <a:solidFill>
                    <a:schemeClr val="accent6">
                      <a:lumMod val="75000"/>
                    </a:schemeClr>
                  </a:solidFill>
                </a:endParaRPr>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10288380" y="3336852"/>
                <a:ext cx="562333" cy="307777"/>
              </a:xfrm>
              <a:prstGeom prst="rect">
                <a:avLst/>
              </a:prstGeom>
              <a:blipFill>
                <a:blip r:embed="rId10"/>
                <a:stretch>
                  <a:fillRect l="-5435" r="-3261" b="-19608"/>
                </a:stretch>
              </a:blipFill>
            </p:spPr>
            <p:txBody>
              <a:bodyPr/>
              <a:lstStyle/>
              <a:p>
                <a:r>
                  <a:rPr lang="ja-JP" altLang="en-US">
                    <a:noFill/>
                  </a:rPr>
                  <a:t> </a:t>
                </a:r>
              </a:p>
            </p:txBody>
          </p:sp>
        </mc:Fallback>
      </mc:AlternateContent>
      <p:sp>
        <p:nvSpPr>
          <p:cNvPr id="20" name="楕円 19"/>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2" name="楕円 21"/>
          <p:cNvSpPr/>
          <p:nvPr/>
        </p:nvSpPr>
        <p:spPr>
          <a:xfrm>
            <a:off x="905613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923106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24" name="テキスト ボックス 23"/>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(13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
        <p:nvSpPr>
          <p:cNvPr id="25" name="楕円 24"/>
          <p:cNvSpPr/>
          <p:nvPr/>
        </p:nvSpPr>
        <p:spPr>
          <a:xfrm>
            <a:off x="10812902" y="3077987"/>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9826051" y="3844982"/>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7550049" y="3997382"/>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4764034" y="3152997"/>
            <a:ext cx="1906474" cy="442462"/>
          </a:xfrm>
          <a:prstGeom prst="rect">
            <a:avLst/>
          </a:prstGeom>
          <a:noFill/>
          <a:ln>
            <a:solidFill>
              <a:srgbClr val="519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rgbClr val="5193F4"/>
                </a:solidFill>
              </a:rPr>
              <a:t>s</a:t>
            </a:r>
            <a:r>
              <a:rPr kumimoji="1" lang="en-US" altLang="ja-JP" sz="2400" dirty="0" smtClean="0">
                <a:solidFill>
                  <a:srgbClr val="5193F4"/>
                </a:solidFill>
              </a:rPr>
              <a:t>ame as BA</a:t>
            </a:r>
            <a:endParaRPr kumimoji="1" lang="ja-JP" altLang="en-US" sz="2400" dirty="0">
              <a:solidFill>
                <a:srgbClr val="5193F4"/>
              </a:solidFill>
            </a:endParaRPr>
          </a:p>
        </p:txBody>
      </p:sp>
    </p:spTree>
    <p:extLst>
      <p:ext uri="{BB962C8B-B14F-4D97-AF65-F5344CB8AC3E}">
        <p14:creationId xmlns:p14="http://schemas.microsoft.com/office/powerpoint/2010/main" val="200264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4" name="コンテンツ プレースホルダー 3"/>
          <p:cNvSpPr>
            <a:spLocks noGrp="1"/>
          </p:cNvSpPr>
          <p:nvPr>
            <p:ph idx="10"/>
          </p:nvPr>
        </p:nvSpPr>
        <p:spPr/>
        <p:txBody>
          <a:bodyPr/>
          <a:lstStyle/>
          <a:p>
            <a:r>
              <a:rPr kumimoji="1" lang="en-US" altLang="ja-JP" u="sng" dirty="0" smtClean="0"/>
              <a:t>STEP5: </a:t>
            </a:r>
            <a:r>
              <a:rPr lang="en-US" altLang="ja-JP" u="sng" dirty="0" smtClean="0"/>
              <a:t>Evaluate and update</a:t>
            </a:r>
          </a:p>
          <a:p>
            <a:endParaRPr kumimoji="1" lang="en-US" altLang="ja-JP" u="sng" dirty="0"/>
          </a:p>
          <a:p>
            <a:endParaRPr lang="en-US" altLang="ja-JP" u="sng" dirty="0" smtClean="0"/>
          </a:p>
          <a:p>
            <a:endParaRPr kumimoji="1" lang="en-US" altLang="ja-JP" u="sng" dirty="0"/>
          </a:p>
          <a:p>
            <a:endParaRPr lang="en-US" altLang="ja-JP" u="sng" dirty="0" smtClean="0"/>
          </a:p>
          <a:p>
            <a:endParaRPr kumimoji="1" lang="en-US" altLang="ja-JP" u="sng" dirty="0"/>
          </a:p>
          <a:p>
            <a:endParaRPr lang="en-US" altLang="ja-JP" u="sng" dirty="0" smtClean="0"/>
          </a:p>
          <a:p>
            <a:endParaRPr lang="en-US" altLang="ja-JP" u="sng" dirty="0" smtClean="0"/>
          </a:p>
          <a:p>
            <a:r>
              <a:rPr lang="en-US" altLang="ja-JP" u="sng" dirty="0" smtClean="0"/>
              <a:t>STEP6: Return to STEP2 (until final iteration)</a:t>
            </a:r>
            <a:endParaRPr kumimoji="1" lang="en-US" altLang="ja-JP" u="sng" dirty="0"/>
          </a:p>
        </p:txBody>
      </p:sp>
      <p:sp>
        <p:nvSpPr>
          <p:cNvPr id="2" name="タイトル 1"/>
          <p:cNvSpPr>
            <a:spLocks noGrp="1"/>
          </p:cNvSpPr>
          <p:nvPr>
            <p:ph type="title"/>
          </p:nvPr>
        </p:nvSpPr>
        <p:spPr/>
        <p:txBody>
          <a:bodyPr/>
          <a:lstStyle/>
          <a:p>
            <a:r>
              <a:rPr lang="en-US" altLang="ja-JP" sz="3600" dirty="0"/>
              <a:t>Novelty Search-based Bat Algorithm (NSBA)</a:t>
            </a:r>
            <a:endParaRPr kumimoji="1" lang="ja-JP" altLang="en-US" sz="3600" dirty="0"/>
          </a:p>
        </p:txBody>
      </p:sp>
      <p:sp>
        <p:nvSpPr>
          <p:cNvPr id="3" name="コンテンツ プレースホルダー 2"/>
          <p:cNvSpPr>
            <a:spLocks noGrp="1"/>
          </p:cNvSpPr>
          <p:nvPr>
            <p:ph idx="1"/>
          </p:nvPr>
        </p:nvSpPr>
        <p:spPr/>
        <p:txBody>
          <a:bodyPr/>
          <a:lstStyle/>
          <a:p>
            <a:r>
              <a:rPr lang="en-US" altLang="ja-JP" b="1" dirty="0"/>
              <a:t>NSBA description</a:t>
            </a:r>
            <a:endParaRPr lang="ja-JP" altLang="en-US" b="1" dirty="0"/>
          </a:p>
        </p:txBody>
      </p:sp>
      <p:sp>
        <p:nvSpPr>
          <p:cNvPr id="6" name="楕円 5"/>
          <p:cNvSpPr/>
          <p:nvPr/>
        </p:nvSpPr>
        <p:spPr>
          <a:xfrm>
            <a:off x="7989754" y="3702570"/>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101523" y="4139780"/>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0" name="テキスト ボックス 9"/>
              <p:cNvSpPr txBox="1"/>
              <p:nvPr/>
            </p:nvSpPr>
            <p:spPr>
              <a:xfrm>
                <a:off x="1139252" y="2653259"/>
                <a:ext cx="4781863" cy="2286395"/>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0"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in</m:t>
                      </m:r>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𝑙𝑜𝑐</m:t>
                              </m:r>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𝑟𝑛𝑑</m:t>
                              </m:r>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&lt;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m:t>
                              </m:r>
                            </m:sub>
                          </m:sSub>
                        </m:e>
                      </m:d>
                    </m:oMath>
                  </m:oMathPara>
                </a14:m>
                <a:endParaRPr kumimoji="1" lang="en-US" altLang="ja-JP" sz="2000" dirty="0" smtClean="0"/>
              </a:p>
              <a:p>
                <a:pPr/>
                <a:r>
                  <a:rPr kumimoji="1" lang="en-US" altLang="ja-JP" sz="2000" dirty="0"/>
                  <a:t>	</a:t>
                </a:r>
                <a:r>
                  <a:rPr kumimoji="1" lang="en-US" altLang="ja-JP" sz="2000" dirty="0" smtClean="0">
                    <a:latin typeface="Cambria Math" panose="02040503050406030204" pitchFamily="18" charset="0"/>
                    <a:ea typeface="Cambria Math" panose="02040503050406030204" pitchFamily="18" charset="0"/>
                  </a:rPr>
                  <a:t>update new solution</a:t>
                </a:r>
              </a:p>
              <a:p>
                <a:pPr/>
                <a:r>
                  <a:rPr kumimoji="1" lang="en-US" altLang="ja-JP" sz="2000" dirty="0"/>
                  <a:t>	</a:t>
                </a:r>
                <a:endParaRPr kumimoji="1" lang="en-US" altLang="ja-JP" sz="2000" dirty="0" smtClean="0"/>
              </a:p>
              <a:p>
                <a:pPr/>
                <a:endParaRPr kumimoji="1" lang="en-US" altLang="ja-JP" sz="2000" dirty="0"/>
              </a:p>
              <a:p>
                <a:pPr/>
                <a:endParaRPr kumimoji="1" lang="en-US" altLang="ja-JP" sz="2000" dirty="0" smtClean="0"/>
              </a:p>
              <a:p>
                <a:pPr/>
                <a:r>
                  <a:rPr kumimoji="1" lang="en-US" altLang="ja-JP" sz="2000" dirty="0" smtClean="0">
                    <a:latin typeface="Cambria Math" panose="02040503050406030204" pitchFamily="18" charset="0"/>
                    <a:ea typeface="Cambria Math" panose="02040503050406030204" pitchFamily="18" charset="0"/>
                  </a:rPr>
                  <a:t>End</a:t>
                </a:r>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1139252" y="2653259"/>
                <a:ext cx="4781863" cy="2286395"/>
              </a:xfrm>
              <a:prstGeom prst="rect">
                <a:avLst/>
              </a:prstGeom>
              <a:blipFill>
                <a:blip r:embed="rId6"/>
                <a:stretch>
                  <a:fillRect l="-1403" t="-1333" b="-3733"/>
                </a:stretch>
              </a:blipFill>
            </p:spPr>
            <p:txBody>
              <a:bodyPr/>
              <a:lstStyle/>
              <a:p>
                <a:r>
                  <a:rPr lang="ja-JP" altLang="en-US">
                    <a:noFill/>
                  </a:rPr>
                  <a:t> </a:t>
                </a:r>
              </a:p>
            </p:txBody>
          </p:sp>
        </mc:Fallback>
      </mc:AlternateContent>
      <p:pic>
        <p:nvPicPr>
          <p:cNvPr id="14" name="図 1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154293" y="4208821"/>
            <a:ext cx="2575237" cy="297143"/>
          </a:xfrm>
          <a:prstGeom prst="rect">
            <a:avLst/>
          </a:prstGeom>
        </p:spPr>
      </p:pic>
      <p:pic>
        <p:nvPicPr>
          <p:cNvPr id="15" name="図 1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2154293" y="3780803"/>
            <a:ext cx="1284571" cy="297143"/>
          </a:xfrm>
          <a:prstGeom prst="rect">
            <a:avLst/>
          </a:prstGeom>
        </p:spPr>
      </p:pic>
      <mc:AlternateContent xmlns:mc="http://schemas.openxmlformats.org/markup-compatibility/2006">
        <mc:Choice xmlns:a14="http://schemas.microsoft.com/office/drawing/2010/main" Requires="a14">
          <p:sp>
            <p:nvSpPr>
              <p:cNvPr id="17" name="テキスト ボックス 16"/>
              <p:cNvSpPr txBox="1"/>
              <p:nvPr/>
            </p:nvSpPr>
            <p:spPr>
              <a:xfrm>
                <a:off x="9258295" y="4202436"/>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9258295" y="4202436"/>
                <a:ext cx="323935" cy="307777"/>
              </a:xfrm>
              <a:prstGeom prst="rect">
                <a:avLst/>
              </a:prstGeom>
              <a:blipFill>
                <a:blip r:embed="rId9"/>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p:cNvSpPr txBox="1"/>
              <p:nvPr/>
            </p:nvSpPr>
            <p:spPr>
              <a:xfrm>
                <a:off x="931444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10"/>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988362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11"/>
                <a:stretch>
                  <a:fillRect l="-7547"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テキスト ボックス 21"/>
              <p:cNvSpPr txBox="1"/>
              <p:nvPr/>
            </p:nvSpPr>
            <p:spPr>
              <a:xfrm>
                <a:off x="7589228" y="4417877"/>
                <a:ext cx="563488" cy="32547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oMath>
                  </m:oMathPara>
                </a14:m>
                <a:endParaRPr kumimoji="1" lang="en-US" altLang="ja-JP" sz="2000" b="0" dirty="0" smtClean="0"/>
              </a:p>
            </p:txBody>
          </p:sp>
        </mc:Choice>
        <mc:Fallback>
          <p:sp>
            <p:nvSpPr>
              <p:cNvPr id="22" name="テキスト ボックス 21"/>
              <p:cNvSpPr txBox="1">
                <a:spLocks noRot="1" noChangeAspect="1" noMove="1" noResize="1" noEditPoints="1" noAdjustHandles="1" noChangeArrowheads="1" noChangeShapeType="1" noTextEdit="1"/>
              </p:cNvSpPr>
              <p:nvPr/>
            </p:nvSpPr>
            <p:spPr>
              <a:xfrm>
                <a:off x="7589228" y="4417877"/>
                <a:ext cx="563488" cy="325474"/>
              </a:xfrm>
              <a:prstGeom prst="rect">
                <a:avLst/>
              </a:prstGeom>
              <a:blipFill>
                <a:blip r:embed="rId12"/>
                <a:stretch>
                  <a:fillRect l="-5435" r="-3261" b="-20755"/>
                </a:stretch>
              </a:blipFill>
            </p:spPr>
            <p:txBody>
              <a:bodyPr/>
              <a:lstStyle/>
              <a:p>
                <a:r>
                  <a:rPr lang="ja-JP" altLang="en-US">
                    <a:noFill/>
                  </a:rPr>
                  <a:t> </a:t>
                </a:r>
              </a:p>
            </p:txBody>
          </p:sp>
        </mc:Fallback>
      </mc:AlternateContent>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5" name="楕円 24"/>
          <p:cNvSpPr/>
          <p:nvPr/>
        </p:nvSpPr>
        <p:spPr>
          <a:xfrm>
            <a:off x="9056130" y="640685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9231067" y="6290117"/>
            <a:ext cx="2211881" cy="369332"/>
          </a:xfrm>
          <a:prstGeom prst="rect">
            <a:avLst/>
          </a:prstGeom>
          <a:noFill/>
        </p:spPr>
        <p:txBody>
          <a:bodyPr wrap="square" rtlCol="0">
            <a:spAutoFit/>
          </a:bodyPr>
          <a:lstStyle/>
          <a:p>
            <a:r>
              <a:rPr kumimoji="1" lang="en-US" altLang="ja-JP" dirty="0" smtClean="0"/>
              <a:t>: new solution</a:t>
            </a:r>
            <a:endParaRPr kumimoji="1" lang="ja-JP" altLang="en-US" dirty="0"/>
          </a:p>
        </p:txBody>
      </p:sp>
      <p:sp>
        <p:nvSpPr>
          <p:cNvPr id="27" name="テキスト ボックス 26"/>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(14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
        <p:nvSpPr>
          <p:cNvPr id="30" name="楕円 29"/>
          <p:cNvSpPr/>
          <p:nvPr/>
        </p:nvSpPr>
        <p:spPr>
          <a:xfrm>
            <a:off x="8007246" y="421473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8864182" y="4427095"/>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9826051" y="384498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10125853" y="323038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0118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06484" y="2514780"/>
            <a:ext cx="3169207" cy="2376000"/>
          </a:xfrm>
          <a:prstGeom prst="rect">
            <a:avLst/>
          </a:prstGeom>
        </p:spPr>
      </p:pic>
      <p:sp>
        <p:nvSpPr>
          <p:cNvPr id="2" name="タイトル 1"/>
          <p:cNvSpPr>
            <a:spLocks noGrp="1"/>
          </p:cNvSpPr>
          <p:nvPr>
            <p:ph type="title"/>
          </p:nvPr>
        </p:nvSpPr>
        <p:spPr/>
        <p:txBody>
          <a:bodyPr/>
          <a:lstStyle/>
          <a:p>
            <a:r>
              <a:rPr kumimoji="1" lang="en-US" altLang="ja-JP" dirty="0" smtClean="0"/>
              <a:t>Test-bed problems</a:t>
            </a:r>
            <a:endParaRPr kumimoji="1" lang="ja-JP" altLang="en-US" dirty="0"/>
          </a:p>
        </p:txBody>
      </p:sp>
      <p:sp>
        <p:nvSpPr>
          <p:cNvPr id="3" name="コンテンツ プレースホルダー 2"/>
          <p:cNvSpPr>
            <a:spLocks noGrp="1"/>
          </p:cNvSpPr>
          <p:nvPr>
            <p:ph idx="1"/>
          </p:nvPr>
        </p:nvSpPr>
        <p:spPr/>
        <p:txBody>
          <a:bodyPr/>
          <a:lstStyle/>
          <a:p>
            <a:r>
              <a:rPr lang="en-US" altLang="ja-JP" b="1" dirty="0"/>
              <a:t>Benchmark test </a:t>
            </a:r>
            <a:r>
              <a:rPr lang="en-US" altLang="ja-JP" b="1" dirty="0" smtClean="0"/>
              <a:t>functions for minimization</a:t>
            </a:r>
            <a:endParaRPr lang="ja-JP" altLang="en-US" b="1" dirty="0"/>
          </a:p>
        </p:txBody>
      </p:sp>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786" y="2543208"/>
            <a:ext cx="3168000" cy="2376000"/>
          </a:xfrm>
          <a:prstGeom prst="rect">
            <a:avLst/>
          </a:prstGeom>
        </p:spPr>
      </p:pic>
      <p:pic>
        <p:nvPicPr>
          <p:cNvPr id="6" name="図 5"/>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28212" y="5156623"/>
            <a:ext cx="4060953" cy="737524"/>
          </a:xfrm>
          <a:prstGeom prst="rect">
            <a:avLst/>
          </a:prstGeom>
        </p:spPr>
      </p:pic>
      <mc:AlternateContent xmlns:mc="http://schemas.openxmlformats.org/markup-compatibility/2006">
        <mc:Choice xmlns:a14="http://schemas.microsoft.com/office/drawing/2010/main" Requires="a14">
          <p:graphicFrame>
            <p:nvGraphicFramePr>
              <p:cNvPr id="7" name="表 6"/>
              <p:cNvGraphicFramePr>
                <a:graphicFrameLocks noGrp="1"/>
              </p:cNvGraphicFramePr>
              <p:nvPr>
                <p:extLst>
                  <p:ext uri="{D42A27DB-BD31-4B8C-83A1-F6EECF244321}">
                    <p14:modId xmlns:p14="http://schemas.microsoft.com/office/powerpoint/2010/main" val="2355887995"/>
                  </p:ext>
                </p:extLst>
              </p:nvPr>
            </p:nvGraphicFramePr>
            <p:xfrm>
              <a:off x="5110917" y="5156623"/>
              <a:ext cx="6720609" cy="1493520"/>
            </p:xfrm>
            <a:graphic>
              <a:graphicData uri="http://schemas.openxmlformats.org/drawingml/2006/table">
                <a:tbl>
                  <a:tblPr firstRow="1" bandRow="1">
                    <a:tableStyleId>{5C22544A-7EE6-4342-B048-85BDC9FD1C3A}</a:tableStyleId>
                  </a:tblPr>
                  <a:tblGrid>
                    <a:gridCol w="1295718">
                      <a:extLst>
                        <a:ext uri="{9D8B030D-6E8A-4147-A177-3AD203B41FA5}">
                          <a16:colId xmlns:a16="http://schemas.microsoft.com/office/drawing/2014/main" val="1920735475"/>
                        </a:ext>
                      </a:extLst>
                    </a:gridCol>
                    <a:gridCol w="2023364">
                      <a:extLst>
                        <a:ext uri="{9D8B030D-6E8A-4147-A177-3AD203B41FA5}">
                          <a16:colId xmlns:a16="http://schemas.microsoft.com/office/drawing/2014/main" val="1190874829"/>
                        </a:ext>
                      </a:extLst>
                    </a:gridCol>
                    <a:gridCol w="1272923">
                      <a:extLst>
                        <a:ext uri="{9D8B030D-6E8A-4147-A177-3AD203B41FA5}">
                          <a16:colId xmlns:a16="http://schemas.microsoft.com/office/drawing/2014/main" val="3614227098"/>
                        </a:ext>
                      </a:extLst>
                    </a:gridCol>
                    <a:gridCol w="2128604">
                      <a:extLst>
                        <a:ext uri="{9D8B030D-6E8A-4147-A177-3AD203B41FA5}">
                          <a16:colId xmlns:a16="http://schemas.microsoft.com/office/drawing/2014/main" val="2902250892"/>
                        </a:ext>
                      </a:extLst>
                    </a:gridCol>
                  </a:tblGrid>
                  <a:tr h="370840">
                    <a:tc>
                      <a:txBody>
                        <a:bodyPr/>
                        <a:lstStyle/>
                        <a:p>
                          <a:r>
                            <a:rPr kumimoji="1" lang="en-US" altLang="ja-JP" sz="2000" dirty="0" smtClean="0">
                              <a:solidFill>
                                <a:schemeClr val="bg1"/>
                              </a:solidFill>
                            </a:rPr>
                            <a:t>Function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r>
                            <a:rPr kumimoji="1" lang="en-US" altLang="ja-JP" sz="2000" dirty="0" smtClean="0">
                              <a:solidFill>
                                <a:schemeClr val="bg1"/>
                              </a:solidFill>
                            </a:rPr>
                            <a:t>Search domain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pPr/>
                          <a14:m>
                            <m:oMathPara xmlns:m="http://schemas.openxmlformats.org/officeDocument/2006/math">
                              <m:oMathParaPr>
                                <m:jc m:val="centerGroup"/>
                              </m:oMathParaPr>
                              <m:oMath xmlns:m="http://schemas.openxmlformats.org/officeDocument/2006/math">
                                <m:r>
                                  <a:rPr lang="en-US" altLang="ja-JP" sz="2000" b="0" i="1" smtClean="0">
                                    <a:solidFill>
                                      <a:schemeClr val="bg1"/>
                                    </a:solidFill>
                                    <a:latin typeface="Cambria Math" panose="02040503050406030204" pitchFamily="18" charset="0"/>
                                  </a:rPr>
                                  <m:t>𝐹</m:t>
                                </m:r>
                                <m:d>
                                  <m:dPr>
                                    <m:ctrlPr>
                                      <a:rPr lang="en-US" altLang="ja-JP" sz="2000" i="1" smtClean="0">
                                        <a:solidFill>
                                          <a:schemeClr val="bg1"/>
                                        </a:solidFill>
                                        <a:latin typeface="Cambria Math" panose="02040503050406030204" pitchFamily="18" charset="0"/>
                                      </a:rPr>
                                    </m:ctrlPr>
                                  </m:dPr>
                                  <m:e>
                                    <m:sSub>
                                      <m:sSubPr>
                                        <m:ctrlPr>
                                          <a:rPr lang="en-US" altLang="ja-JP" sz="2000" i="1" smtClean="0">
                                            <a:solidFill>
                                              <a:schemeClr val="bg1"/>
                                            </a:solidFill>
                                            <a:latin typeface="Cambria Math" panose="02040503050406030204" pitchFamily="18" charset="0"/>
                                          </a:rPr>
                                        </m:ctrlPr>
                                      </m:sSubPr>
                                      <m:e>
                                        <m:r>
                                          <a:rPr lang="en-US" altLang="ja-JP" sz="2000" b="0" i="1" smtClean="0">
                                            <a:solidFill>
                                              <a:schemeClr val="bg1"/>
                                            </a:solidFill>
                                            <a:latin typeface="Cambria Math" panose="02040503050406030204" pitchFamily="18" charset="0"/>
                                          </a:rPr>
                                          <m:t>𝑥</m:t>
                                        </m:r>
                                      </m:e>
                                      <m:sub>
                                        <m:r>
                                          <a:rPr lang="en-US" altLang="ja-JP" sz="2000" b="0" i="1" smtClean="0">
                                            <a:solidFill>
                                              <a:schemeClr val="bg1"/>
                                            </a:solidFill>
                                            <a:latin typeface="Cambria Math" panose="02040503050406030204" pitchFamily="18" charset="0"/>
                                          </a:rPr>
                                          <m:t>∗</m:t>
                                        </m:r>
                                      </m:sub>
                                    </m:sSub>
                                  </m:e>
                                </m:d>
                              </m:oMath>
                            </m:oMathPara>
                          </a14:m>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r>
                            <a:rPr kumimoji="1" lang="en-US" altLang="ja-JP" sz="2000" dirty="0" err="1" smtClean="0">
                              <a:solidFill>
                                <a:schemeClr val="bg1"/>
                              </a:solidFill>
                            </a:rPr>
                            <a:t>Num</a:t>
                          </a:r>
                          <a:r>
                            <a:rPr kumimoji="1" lang="en-US" altLang="ja-JP" sz="2000" dirty="0" smtClean="0">
                              <a:solidFill>
                                <a:schemeClr val="bg1"/>
                              </a:solidFill>
                            </a:rPr>
                            <a:t> of optima (global / local)</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extLst>
                      <a:ext uri="{0D108BD9-81ED-4DB2-BD59-A6C34878D82A}">
                        <a16:rowId xmlns:a16="http://schemas.microsoft.com/office/drawing/2014/main" val="700056718"/>
                      </a:ext>
                    </a:extLst>
                  </a:tr>
                  <a:tr h="370840">
                    <a:tc>
                      <a:txBody>
                        <a:bodyPr/>
                        <a:lstStyle/>
                        <a:p>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1</m:t>
                                    </m:r>
                                  </m:sub>
                                </m:sSub>
                              </m:oMath>
                            </m:oMathPara>
                          </a14:m>
                          <a:endParaRPr kumimoji="1" lang="ja-JP" altLang="en-US" sz="2000" dirty="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−10</m:t>
                                </m:r>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sub>
                                </m:sSub>
                                <m:r>
                                  <a:rPr kumimoji="1" lang="en-US" altLang="ja-JP" sz="2000" b="0" i="1" smtClean="0">
                                    <a:latin typeface="Cambria Math" panose="02040503050406030204" pitchFamily="18" charset="0"/>
                                    <a:ea typeface="Cambria Math" panose="02040503050406030204" pitchFamily="18" charset="0"/>
                                  </a:rPr>
                                  <m:t>≤10</m:t>
                                </m:r>
                              </m:oMath>
                            </m:oMathPara>
                          </a14:m>
                          <a:endParaRPr kumimoji="1" lang="ja-JP" altLang="en-US" sz="2000" dirty="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1</m:t>
                              </m:r>
                            </m:oMath>
                          </a14:m>
                          <a:r>
                            <a:rPr kumimoji="1" lang="en-US" altLang="ja-JP" sz="2000" dirty="0" smtClean="0">
                              <a:latin typeface="Cambria Math" panose="02040503050406030204" pitchFamily="18" charset="0"/>
                              <a:ea typeface="Cambria Math" panose="02040503050406030204" pitchFamily="18" charset="0"/>
                            </a:rPr>
                            <a:t>/16</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extLst>
                      <a:ext uri="{0D108BD9-81ED-4DB2-BD59-A6C34878D82A}">
                        <a16:rowId xmlns:a16="http://schemas.microsoft.com/office/drawing/2014/main" val="1066031694"/>
                      </a:ext>
                    </a:extLst>
                  </a:tr>
                  <a:tr h="370840">
                    <a:tc>
                      <a:txBody>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2</m:t>
                                    </m:r>
                                  </m:sub>
                                </m:sSub>
                              </m:oMath>
                            </m:oMathPara>
                          </a14:m>
                          <a:endParaRPr kumimoji="1" lang="en-US" altLang="ja-JP" sz="2000" b="0" dirty="0" smtClean="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−5</m:t>
                                </m:r>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sub>
                                </m:sSub>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5</m:t>
                                </m:r>
                              </m:oMath>
                            </m:oMathPara>
                          </a14:m>
                          <a:endParaRPr kumimoji="1" lang="ja-JP" altLang="en-US" sz="2000" dirty="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1/120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extLst>
                      <a:ext uri="{0D108BD9-81ED-4DB2-BD59-A6C34878D82A}">
                        <a16:rowId xmlns:a16="http://schemas.microsoft.com/office/drawing/2014/main" val="872822777"/>
                      </a:ext>
                    </a:extLst>
                  </a:tr>
                </a:tbl>
              </a:graphicData>
            </a:graphic>
          </p:graphicFrame>
        </mc:Choice>
        <mc:Fallback>
          <p:graphicFrame>
            <p:nvGraphicFramePr>
              <p:cNvPr id="7" name="表 6"/>
              <p:cNvGraphicFramePr>
                <a:graphicFrameLocks noGrp="1"/>
              </p:cNvGraphicFramePr>
              <p:nvPr>
                <p:extLst>
                  <p:ext uri="{D42A27DB-BD31-4B8C-83A1-F6EECF244321}">
                    <p14:modId xmlns:p14="http://schemas.microsoft.com/office/powerpoint/2010/main" val="2355887995"/>
                  </p:ext>
                </p:extLst>
              </p:nvPr>
            </p:nvGraphicFramePr>
            <p:xfrm>
              <a:off x="5110917" y="5156623"/>
              <a:ext cx="6720609" cy="1493520"/>
            </p:xfrm>
            <a:graphic>
              <a:graphicData uri="http://schemas.openxmlformats.org/drawingml/2006/table">
                <a:tbl>
                  <a:tblPr firstRow="1" bandRow="1">
                    <a:tableStyleId>{5C22544A-7EE6-4342-B048-85BDC9FD1C3A}</a:tableStyleId>
                  </a:tblPr>
                  <a:tblGrid>
                    <a:gridCol w="1295718">
                      <a:extLst>
                        <a:ext uri="{9D8B030D-6E8A-4147-A177-3AD203B41FA5}">
                          <a16:colId xmlns:a16="http://schemas.microsoft.com/office/drawing/2014/main" val="1920735475"/>
                        </a:ext>
                      </a:extLst>
                    </a:gridCol>
                    <a:gridCol w="2023364">
                      <a:extLst>
                        <a:ext uri="{9D8B030D-6E8A-4147-A177-3AD203B41FA5}">
                          <a16:colId xmlns:a16="http://schemas.microsoft.com/office/drawing/2014/main" val="1190874829"/>
                        </a:ext>
                      </a:extLst>
                    </a:gridCol>
                    <a:gridCol w="1272923">
                      <a:extLst>
                        <a:ext uri="{9D8B030D-6E8A-4147-A177-3AD203B41FA5}">
                          <a16:colId xmlns:a16="http://schemas.microsoft.com/office/drawing/2014/main" val="3614227098"/>
                        </a:ext>
                      </a:extLst>
                    </a:gridCol>
                    <a:gridCol w="2128604">
                      <a:extLst>
                        <a:ext uri="{9D8B030D-6E8A-4147-A177-3AD203B41FA5}">
                          <a16:colId xmlns:a16="http://schemas.microsoft.com/office/drawing/2014/main" val="2902250892"/>
                        </a:ext>
                      </a:extLst>
                    </a:gridCol>
                  </a:tblGrid>
                  <a:tr h="701040">
                    <a:tc>
                      <a:txBody>
                        <a:bodyPr/>
                        <a:lstStyle/>
                        <a:p>
                          <a:r>
                            <a:rPr kumimoji="1" lang="en-US" altLang="ja-JP" sz="2000" dirty="0" smtClean="0">
                              <a:solidFill>
                                <a:schemeClr val="bg1"/>
                              </a:solidFill>
                            </a:rPr>
                            <a:t>Function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r>
                            <a:rPr kumimoji="1" lang="en-US" altLang="ja-JP" sz="2000" dirty="0" smtClean="0">
                              <a:solidFill>
                                <a:schemeClr val="bg1"/>
                              </a:solidFill>
                            </a:rPr>
                            <a:t>Search domain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261244" t="-3478" r="-167943" b="-129565"/>
                          </a:stretch>
                        </a:blipFill>
                      </a:tcPr>
                    </a:tc>
                    <a:tc>
                      <a:txBody>
                        <a:bodyPr/>
                        <a:lstStyle/>
                        <a:p>
                          <a:r>
                            <a:rPr kumimoji="1" lang="en-US" altLang="ja-JP" sz="2000" dirty="0" err="1" smtClean="0">
                              <a:solidFill>
                                <a:schemeClr val="bg1"/>
                              </a:solidFill>
                            </a:rPr>
                            <a:t>Num</a:t>
                          </a:r>
                          <a:r>
                            <a:rPr kumimoji="1" lang="en-US" altLang="ja-JP" sz="2000" dirty="0" smtClean="0">
                              <a:solidFill>
                                <a:schemeClr val="bg1"/>
                              </a:solidFill>
                            </a:rPr>
                            <a:t> of optima (global / local)</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extLst>
                      <a:ext uri="{0D108BD9-81ED-4DB2-BD59-A6C34878D82A}">
                        <a16:rowId xmlns:a16="http://schemas.microsoft.com/office/drawing/2014/main" val="700056718"/>
                      </a:ext>
                    </a:extLst>
                  </a:tr>
                  <a:tr h="39624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469" t="-180303" r="-418779" b="-125758"/>
                          </a:stretch>
                        </a:blip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64458" t="-180303" r="-168675" b="-125758"/>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216332" t="-180303" r="-573" b="-125758"/>
                          </a:stretch>
                        </a:blipFill>
                      </a:tcPr>
                    </a:tc>
                    <a:extLst>
                      <a:ext uri="{0D108BD9-81ED-4DB2-BD59-A6C34878D82A}">
                        <a16:rowId xmlns:a16="http://schemas.microsoft.com/office/drawing/2014/main" val="1066031694"/>
                      </a:ext>
                    </a:extLst>
                  </a:tr>
                  <a:tr h="39624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469" t="-284615" r="-418779" b="-27692"/>
                          </a:stretch>
                        </a:blip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64458" t="-284615" r="-168675" b="-27692"/>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1/120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extLst>
                      <a:ext uri="{0D108BD9-81ED-4DB2-BD59-A6C34878D82A}">
                        <a16:rowId xmlns:a16="http://schemas.microsoft.com/office/drawing/2014/main" val="872822777"/>
                      </a:ext>
                    </a:extLst>
                  </a:tr>
                </a:tbl>
              </a:graphicData>
            </a:graphic>
          </p:graphicFrame>
        </mc:Fallback>
      </mc:AlternateContent>
      <p:pic>
        <p:nvPicPr>
          <p:cNvPr id="8" name="図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50135" y="2528994"/>
            <a:ext cx="3168000" cy="2376000"/>
          </a:xfrm>
          <a:prstGeom prst="rect">
            <a:avLst/>
          </a:prstGeom>
        </p:spPr>
      </p:pic>
      <p:pic>
        <p:nvPicPr>
          <p:cNvPr id="10" name="図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64041" y="2557421"/>
            <a:ext cx="3167999" cy="2376000"/>
          </a:xfrm>
          <a:prstGeom prst="rect">
            <a:avLst/>
          </a:prstGeom>
        </p:spPr>
      </p:pic>
      <p:pic>
        <p:nvPicPr>
          <p:cNvPr id="12" name="図 11"/>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489420" y="6025142"/>
            <a:ext cx="4269715" cy="737524"/>
          </a:xfrm>
          <a:prstGeom prst="rect">
            <a:avLst/>
          </a:prstGeom>
        </p:spPr>
      </p:pic>
      <mc:AlternateContent xmlns:mc="http://schemas.openxmlformats.org/markup-compatibility/2006">
        <mc:Choice xmlns:a14="http://schemas.microsoft.com/office/drawing/2010/main" Requires="a14">
          <p:sp>
            <p:nvSpPr>
              <p:cNvPr id="13" name="テキスト ボックス 12"/>
              <p:cNvSpPr txBox="1"/>
              <p:nvPr/>
            </p:nvSpPr>
            <p:spPr>
              <a:xfrm>
                <a:off x="1383591" y="2175848"/>
                <a:ext cx="3084418"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1</m:t>
                        </m:r>
                      </m:sub>
                    </m:sSub>
                  </m:oMath>
                </a14:m>
                <a:r>
                  <a:rPr kumimoji="1" lang="en-US" altLang="ja-JP" sz="2000" b="0" dirty="0" smtClean="0"/>
                  <a:t>: </a:t>
                </a:r>
                <a:r>
                  <a:rPr kumimoji="1" lang="en-US" altLang="ja-JP" sz="2000" b="0" dirty="0" err="1" smtClean="0"/>
                  <a:t>Griewank</a:t>
                </a:r>
                <a:r>
                  <a:rPr kumimoji="1" lang="en-US" altLang="ja-JP" sz="2000" b="0" dirty="0" smtClean="0"/>
                  <a:t> Function</a:t>
                </a:r>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1383591" y="2175848"/>
                <a:ext cx="3084418" cy="400110"/>
              </a:xfrm>
              <a:prstGeom prst="rect">
                <a:avLst/>
              </a:prstGeom>
              <a:blipFill>
                <a:blip r:embed="rId12"/>
                <a:stretch>
                  <a:fillRect t="-7576" b="-272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p:cNvSpPr txBox="1"/>
              <p:nvPr/>
            </p:nvSpPr>
            <p:spPr>
              <a:xfrm>
                <a:off x="7567268" y="2175848"/>
                <a:ext cx="3084418"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2</m:t>
                        </m:r>
                      </m:sub>
                    </m:sSub>
                  </m:oMath>
                </a14:m>
                <a:r>
                  <a:rPr kumimoji="1" lang="en-US" altLang="ja-JP" sz="2000" b="0" dirty="0" smtClean="0"/>
                  <a:t>: </a:t>
                </a:r>
                <a:r>
                  <a:rPr kumimoji="1" lang="en-US" altLang="ja-JP" sz="2000" b="0" dirty="0" err="1" smtClean="0"/>
                  <a:t>Rastrigin</a:t>
                </a:r>
                <a:r>
                  <a:rPr kumimoji="1" lang="en-US" altLang="ja-JP" sz="2000" b="0" dirty="0" smtClean="0"/>
                  <a:t> Function</a:t>
                </a:r>
              </a:p>
            </p:txBody>
          </p:sp>
        </mc:Choice>
        <mc:Fallback>
          <p:sp>
            <p:nvSpPr>
              <p:cNvPr id="15" name="テキスト ボックス 14"/>
              <p:cNvSpPr txBox="1">
                <a:spLocks noRot="1" noChangeAspect="1" noMove="1" noResize="1" noEditPoints="1" noAdjustHandles="1" noChangeArrowheads="1" noChangeShapeType="1" noTextEdit="1"/>
              </p:cNvSpPr>
              <p:nvPr/>
            </p:nvSpPr>
            <p:spPr>
              <a:xfrm>
                <a:off x="7567268" y="2175848"/>
                <a:ext cx="3084418" cy="400110"/>
              </a:xfrm>
              <a:prstGeom prst="rect">
                <a:avLst/>
              </a:prstGeom>
              <a:blipFill>
                <a:blip r:embed="rId13"/>
                <a:stretch>
                  <a:fillRect t="-7576" b="-27273"/>
                </a:stretch>
              </a:blipFill>
            </p:spPr>
            <p:txBody>
              <a:bodyPr/>
              <a:lstStyle/>
              <a:p>
                <a:r>
                  <a:rPr lang="ja-JP" altLang="en-US">
                    <a:noFill/>
                  </a:rPr>
                  <a:t> </a:t>
                </a:r>
              </a:p>
            </p:txBody>
          </p:sp>
        </mc:Fallback>
      </mc:AlternateContent>
      <p:sp>
        <p:nvSpPr>
          <p:cNvPr id="16" name="テキスト ボックス 15"/>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(15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2914550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Experiment</a:t>
            </a:r>
            <a:endParaRPr kumimoji="1" lang="ja-JP" altLang="en-US" b="0" dirty="0"/>
          </a:p>
        </p:txBody>
      </p:sp>
      <p:sp>
        <p:nvSpPr>
          <p:cNvPr id="3" name="コンテンツ プレースホルダー 2"/>
          <p:cNvSpPr>
            <a:spLocks noGrp="1"/>
          </p:cNvSpPr>
          <p:nvPr>
            <p:ph idx="1"/>
          </p:nvPr>
        </p:nvSpPr>
        <p:spPr>
          <a:xfrm>
            <a:off x="137638" y="3002592"/>
            <a:ext cx="5108920" cy="614197"/>
          </a:xfrm>
        </p:spPr>
        <p:txBody>
          <a:bodyPr/>
          <a:lstStyle/>
          <a:p>
            <a:r>
              <a:rPr kumimoji="1" lang="en-US" altLang="ja-JP" b="1" dirty="0" smtClean="0"/>
              <a:t>Evaluation measurement</a:t>
            </a:r>
            <a:endParaRPr kumimoji="1" lang="ja-JP" altLang="en-US" b="1" dirty="0"/>
          </a:p>
        </p:txBody>
      </p:sp>
      <mc:AlternateContent xmlns:mc="http://schemas.openxmlformats.org/markup-compatibility/2006">
        <mc:Choice xmlns:a14="http://schemas.microsoft.com/office/drawing/2010/main" Requires="a14">
          <p:sp>
            <p:nvSpPr>
              <p:cNvPr id="4" name="コンテンツ プレースホルダー 3"/>
              <p:cNvSpPr>
                <a:spLocks noGrp="1"/>
              </p:cNvSpPr>
              <p:nvPr>
                <p:ph idx="10"/>
              </p:nvPr>
            </p:nvSpPr>
            <p:spPr>
              <a:xfrm>
                <a:off x="122647" y="1842337"/>
                <a:ext cx="11732795" cy="4562994"/>
              </a:xfrm>
            </p:spPr>
            <p:txBody>
              <a:bodyPr/>
              <a:lstStyle/>
              <a:p>
                <a:pPr/>
                <a:r>
                  <a:rPr kumimoji="1" lang="en-US" altLang="ja-JP" b="0" i="1" dirty="0" smtClean="0">
                    <a:latin typeface="Cambria Math" panose="02040503050406030204" pitchFamily="18" charset="0"/>
                  </a:rPr>
                  <a:t>Case 1: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𝐷</m:t>
                    </m:r>
                    <m:r>
                      <a:rPr kumimoji="1" lang="en-US" altLang="ja-JP" b="0" i="1" smtClean="0">
                        <a:latin typeface="Cambria Math" panose="02040503050406030204" pitchFamily="18" charset="0"/>
                      </a:rPr>
                      <m:t>=2)</m:t>
                    </m:r>
                  </m:oMath>
                </a14:m>
                <a:endParaRPr kumimoji="1" lang="en-US" altLang="ja-JP" b="0" i="1" dirty="0" smtClean="0">
                  <a:latin typeface="Cambria Math" panose="02040503050406030204" pitchFamily="18" charset="0"/>
                </a:endParaRPr>
              </a:p>
              <a:p>
                <a:pPr/>
                <a:r>
                  <a:rPr lang="en-US" altLang="ja-JP" i="1" dirty="0">
                    <a:latin typeface="Cambria Math" panose="02040503050406030204" pitchFamily="18" charset="0"/>
                  </a:rPr>
                  <a:t>Case </a:t>
                </a:r>
                <a:r>
                  <a:rPr lang="en-US" altLang="ja-JP" i="1" dirty="0" smtClean="0">
                    <a:latin typeface="Cambria Math" panose="02040503050406030204" pitchFamily="18" charset="0"/>
                  </a:rPr>
                  <a:t>2: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i="1">
                        <a:latin typeface="Cambria Math" panose="02040503050406030204" pitchFamily="18" charset="0"/>
                      </a:rPr>
                      <m:t>𝐷</m:t>
                    </m:r>
                    <m:r>
                      <a:rPr lang="en-US" altLang="ja-JP" i="1">
                        <a:latin typeface="Cambria Math" panose="02040503050406030204" pitchFamily="18" charset="0"/>
                      </a:rPr>
                      <m:t>=2)</m:t>
                    </m:r>
                  </m:oMath>
                </a14:m>
                <a:endParaRPr lang="en-US" altLang="ja-JP" i="1" dirty="0">
                  <a:latin typeface="Cambria Math" panose="02040503050406030204" pitchFamily="18" charset="0"/>
                </a:endParaRPr>
              </a:p>
              <a:p>
                <a:pPr marL="342900" indent="-342900">
                  <a:buFont typeface="Arial" panose="020B0604020202020204" pitchFamily="34" charset="0"/>
                  <a:buChar char="•"/>
                </a:pPr>
                <a:endParaRPr kumimoji="1" lang="en-US" altLang="ja-JP" b="0" i="1" dirty="0" smtClean="0">
                  <a:latin typeface="Cambria Math" panose="02040503050406030204" pitchFamily="18" charset="0"/>
                </a:endParaRPr>
              </a:p>
              <a:p>
                <a:pPr marL="342900" indent="-342900">
                  <a:buFont typeface="Arial" panose="020B0604020202020204" pitchFamily="34" charset="0"/>
                  <a:buChar char="•"/>
                </a:pPr>
                <a:endParaRPr lang="en-US" altLang="ja-JP" i="1" dirty="0">
                  <a:latin typeface="Cambria Math" panose="02040503050406030204" pitchFamily="18" charset="0"/>
                </a:endParaRPr>
              </a:p>
              <a:p>
                <a:pPr marL="342900" indent="-342900">
                  <a:buFont typeface="Arial" panose="020B0604020202020204" pitchFamily="34" charset="0"/>
                  <a:buChar char="•"/>
                </a:pPr>
                <a:endParaRPr kumimoji="1" lang="en-US" altLang="ja-JP" b="0" i="1" dirty="0" smtClean="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kumimoji="1" lang="en-US" altLang="ja-JP" b="0" i="1" smtClean="0">
                        <a:latin typeface="Cambria Math" panose="02040503050406030204" pitchFamily="18" charset="0"/>
                      </a:rPr>
                      <m:t>𝐹𝑃𝑠</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𝑇𝑃</m:t>
                        </m:r>
                      </m:sup>
                      <m:e>
                        <m:r>
                          <a:rPr kumimoji="1" lang="en-US" altLang="ja-JP" b="0" i="1" smtClean="0">
                            <a:latin typeface="Cambria Math" panose="02040503050406030204" pitchFamily="18" charset="0"/>
                          </a:rPr>
                          <m:t>𝑐𝑜𝑢𝑛</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𝑖</m:t>
                            </m:r>
                          </m:sub>
                        </m:sSub>
                      </m:e>
                    </m:nary>
                  </m:oMath>
                </a14:m>
                <a:endParaRPr kumimoji="1" lang="en-US" altLang="ja-JP" b="0" i="1" dirty="0" smtClean="0">
                  <a:latin typeface="Cambria Math" panose="02040503050406030204" pitchFamily="18" charset="0"/>
                </a:endParaRPr>
              </a:p>
              <a:p>
                <a:pPr/>
                <a:endParaRPr kumimoji="1" lang="en-US" altLang="ja-JP" sz="1200" b="0" i="1" dirty="0" smtClean="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kumimoji="1" lang="en-US" altLang="ja-JP" b="0" i="1" smtClean="0">
                        <a:latin typeface="Cambria Math" panose="02040503050406030204" pitchFamily="18" charset="0"/>
                      </a:rPr>
                      <m:t>𝑃𝑒𝑎𝑘</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𝑅𝑎𝑡𝑖𝑜</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𝑃𝑅</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𝑟𝑢𝑛</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𝑀𝑅</m:t>
                            </m:r>
                          </m:sup>
                          <m:e>
                            <m:r>
                              <a:rPr kumimoji="1" lang="en-US" altLang="ja-JP" b="0" i="1" smtClean="0">
                                <a:latin typeface="Cambria Math" panose="02040503050406030204" pitchFamily="18" charset="0"/>
                              </a:rPr>
                              <m:t>𝐹𝑃𝑠</m:t>
                            </m:r>
                          </m:e>
                        </m:nary>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𝑀𝑅</m:t>
                        </m:r>
                      </m:den>
                    </m:f>
                  </m:oMath>
                </a14:m>
                <a:endParaRPr kumimoji="1" lang="en-US" altLang="ja-JP" b="0" dirty="0" smtClean="0"/>
              </a:p>
            </p:txBody>
          </p:sp>
        </mc:Choice>
        <mc:Fallback>
          <p:sp>
            <p:nvSpPr>
              <p:cNvPr id="4" name="コンテンツ プレースホルダー 3"/>
              <p:cNvSpPr>
                <a:spLocks noGrp="1" noRot="1" noChangeAspect="1" noMove="1" noResize="1" noEditPoints="1" noAdjustHandles="1" noChangeArrowheads="1" noChangeShapeType="1" noTextEdit="1"/>
              </p:cNvSpPr>
              <p:nvPr>
                <p:ph idx="10"/>
              </p:nvPr>
            </p:nvSpPr>
            <p:spPr>
              <a:xfrm>
                <a:off x="122647" y="1842337"/>
                <a:ext cx="11732795" cy="4562994"/>
              </a:xfrm>
              <a:blipFill>
                <a:blip r:embed="rId4"/>
                <a:stretch>
                  <a:fillRect t="-1068"/>
                </a:stretch>
              </a:blipFill>
            </p:spPr>
            <p:txBody>
              <a:bodyPr/>
              <a:lstStyle/>
              <a:p>
                <a:r>
                  <a:rPr lang="ja-JP" altLang="en-US">
                    <a:noFill/>
                  </a:rPr>
                  <a:t> </a:t>
                </a:r>
              </a:p>
            </p:txBody>
          </p:sp>
        </mc:Fallback>
      </mc:AlternateContent>
      <p:sp>
        <p:nvSpPr>
          <p:cNvPr id="5" name="コンテンツ プレースホルダー 2 1"/>
          <p:cNvSpPr txBox="1">
            <a:spLocks/>
          </p:cNvSpPr>
          <p:nvPr/>
        </p:nvSpPr>
        <p:spPr>
          <a:xfrm>
            <a:off x="6775529" y="1438112"/>
            <a:ext cx="3370061" cy="614197"/>
          </a:xfrm>
          <a:prstGeom prst="rect">
            <a:avLst/>
          </a:prstGeom>
        </p:spPr>
        <p:txBody>
          <a:bodyPr anchor="ctr"/>
          <a:lstStyle>
            <a:lvl1pPr marL="0" indent="0" algn="l" defTabSz="1219170" rtl="0" eaLnBrk="1" latinLnBrk="1" hangingPunct="1">
              <a:spcBef>
                <a:spcPct val="20000"/>
              </a:spcBef>
              <a:buFont typeface="Arial" pitchFamily="34" charset="0"/>
              <a:buNone/>
              <a:defRPr kumimoji="1" sz="2800" kern="1200" baseline="0">
                <a:solidFill>
                  <a:schemeClr val="tx1">
                    <a:lumMod val="75000"/>
                    <a:lumOff val="25000"/>
                  </a:schemeClr>
                </a:solidFill>
                <a:latin typeface="Segoe UI" panose="020B0502040204020203" pitchFamily="34" charset="0"/>
                <a:ea typeface="+mn-ea"/>
                <a:cs typeface="Arial" pitchFamily="34" charset="0"/>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a:lstStyle>
          <a:p>
            <a:r>
              <a:rPr lang="en-US" altLang="ja-JP" sz="2400" b="1" dirty="0" smtClean="0"/>
              <a:t>Parameters setting </a:t>
            </a:r>
            <a:endParaRPr lang="ja-JP" altLang="en-US" sz="2400" b="1" dirty="0"/>
          </a:p>
        </p:txBody>
      </p:sp>
      <mc:AlternateContent xmlns:mc="http://schemas.openxmlformats.org/markup-compatibility/2006">
        <mc:Choice xmlns:a14="http://schemas.microsoft.com/office/drawing/2010/main" Requires="a14">
          <p:graphicFrame>
            <p:nvGraphicFramePr>
              <p:cNvPr id="7" name="表 6"/>
              <p:cNvGraphicFramePr>
                <a:graphicFrameLocks noGrp="1"/>
              </p:cNvGraphicFramePr>
              <p:nvPr>
                <p:extLst>
                  <p:ext uri="{D42A27DB-BD31-4B8C-83A1-F6EECF244321}">
                    <p14:modId xmlns:p14="http://schemas.microsoft.com/office/powerpoint/2010/main" val="1272467300"/>
                  </p:ext>
                </p:extLst>
              </p:nvPr>
            </p:nvGraphicFramePr>
            <p:xfrm>
              <a:off x="6872474" y="4576531"/>
              <a:ext cx="4982968" cy="1828800"/>
            </p:xfrm>
            <a:graphic>
              <a:graphicData uri="http://schemas.openxmlformats.org/drawingml/2006/table">
                <a:tbl>
                  <a:tblPr firstRow="1" bandRow="1">
                    <a:tableStyleId>{5C22544A-7EE6-4342-B048-85BDC9FD1C3A}</a:tableStyleId>
                  </a:tblPr>
                  <a:tblGrid>
                    <a:gridCol w="3432769">
                      <a:extLst>
                        <a:ext uri="{9D8B030D-6E8A-4147-A177-3AD203B41FA5}">
                          <a16:colId xmlns:a16="http://schemas.microsoft.com/office/drawing/2014/main" val="1577303323"/>
                        </a:ext>
                      </a:extLst>
                    </a:gridCol>
                    <a:gridCol w="1550199">
                      <a:extLst>
                        <a:ext uri="{9D8B030D-6E8A-4147-A177-3AD203B41FA5}">
                          <a16:colId xmlns:a16="http://schemas.microsoft.com/office/drawing/2014/main" val="3249004659"/>
                        </a:ext>
                      </a:extLst>
                    </a:gridCol>
                  </a:tblGrid>
                  <a:tr h="370840">
                    <a:tc>
                      <a:txBody>
                        <a:bodyPr/>
                        <a:lstStyle/>
                        <a:p>
                          <a:pPr algn="l"/>
                          <a:r>
                            <a:rPr kumimoji="1" lang="en-US" altLang="ja-JP" b="0" dirty="0" err="1" smtClean="0">
                              <a:solidFill>
                                <a:schemeClr val="tx2"/>
                              </a:solidFill>
                            </a:rPr>
                            <a:t>Num</a:t>
                          </a:r>
                          <a:r>
                            <a:rPr kumimoji="1" lang="en-US" altLang="ja-JP" b="0" dirty="0" smtClean="0">
                              <a:solidFill>
                                <a:schemeClr val="tx2"/>
                              </a:solidFill>
                            </a:rPr>
                            <a:t> of population: </a:t>
                          </a:r>
                          <a14:m>
                            <m:oMath xmlns:m="http://schemas.openxmlformats.org/officeDocument/2006/math">
                              <m:r>
                                <a:rPr kumimoji="1" lang="en-US" altLang="ja-JP" b="0" i="1" smtClean="0">
                                  <a:solidFill>
                                    <a:schemeClr val="tx2"/>
                                  </a:solidFill>
                                  <a:latin typeface="Cambria Math" panose="02040503050406030204" pitchFamily="18" charset="0"/>
                                </a:rPr>
                                <m:t>𝑁𝑃</m:t>
                              </m:r>
                            </m:oMath>
                          </a14:m>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4248039"/>
                      </a:ext>
                    </a:extLst>
                  </a:tr>
                  <a:tr h="370840">
                    <a:tc>
                      <a:txBody>
                        <a:bodyPr/>
                        <a:lstStyle/>
                        <a:p>
                          <a:pPr algn="l"/>
                          <a:r>
                            <a:rPr kumimoji="1" lang="en-US" altLang="ja-JP" b="0" dirty="0" smtClean="0">
                              <a:solidFill>
                                <a:schemeClr val="tx2"/>
                              </a:solidFill>
                            </a:rPr>
                            <a:t>Iteration</a:t>
                          </a:r>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10000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5729985"/>
                      </a:ext>
                    </a:extLst>
                  </a:tr>
                  <a:tr h="370840">
                    <a:tc>
                      <a:txBody>
                        <a:bodyPr/>
                        <a:lstStyle/>
                        <a:p>
                          <a:pPr algn="l"/>
                          <a:r>
                            <a:rPr kumimoji="1" lang="en-US" altLang="ja-JP" b="0" dirty="0" smtClean="0">
                              <a:solidFill>
                                <a:schemeClr val="tx2"/>
                              </a:solidFill>
                            </a:rPr>
                            <a:t>Max run</a:t>
                          </a:r>
                          <a:r>
                            <a:rPr kumimoji="1" lang="en-US" altLang="ja-JP" b="0" baseline="0" dirty="0" smtClean="0">
                              <a:solidFill>
                                <a:schemeClr val="tx2"/>
                              </a:solidFill>
                            </a:rPr>
                            <a:t> </a:t>
                          </a:r>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30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4205139"/>
                      </a:ext>
                    </a:extLst>
                  </a:tr>
                  <a:tr h="370840">
                    <a:tc>
                      <a:txBody>
                        <a:bodyPr/>
                        <a:lstStyle/>
                        <a:p>
                          <a:pPr algn="l"/>
                          <a14:m>
                            <m:oMathPara xmlns:m="http://schemas.openxmlformats.org/officeDocument/2006/math">
                              <m:oMathParaPr>
                                <m:jc m:val="left"/>
                              </m:oMathParaPr>
                              <m:oMath xmlns:m="http://schemas.openxmlformats.org/officeDocument/2006/math">
                                <m:r>
                                  <a:rPr kumimoji="1" lang="en-US" altLang="ja-JP" b="0" i="1" smtClean="0">
                                    <a:solidFill>
                                      <a:schemeClr val="tx2"/>
                                    </a:solidFill>
                                    <a:latin typeface="Cambria Math" panose="02040503050406030204" pitchFamily="18" charset="0"/>
                                  </a:rPr>
                                  <m:t>𝜀</m:t>
                                </m:r>
                              </m:oMath>
                            </m:oMathPara>
                          </a14:m>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rPr>
                            <a:t>0.1</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5217977"/>
                      </a:ext>
                    </a:extLst>
                  </a:tr>
                </a:tbl>
              </a:graphicData>
            </a:graphic>
          </p:graphicFrame>
        </mc:Choice>
        <mc:Fallback>
          <p:graphicFrame>
            <p:nvGraphicFramePr>
              <p:cNvPr id="7" name="表 6"/>
              <p:cNvGraphicFramePr>
                <a:graphicFrameLocks noGrp="1"/>
              </p:cNvGraphicFramePr>
              <p:nvPr>
                <p:extLst>
                  <p:ext uri="{D42A27DB-BD31-4B8C-83A1-F6EECF244321}">
                    <p14:modId xmlns:p14="http://schemas.microsoft.com/office/powerpoint/2010/main" val="1272467300"/>
                  </p:ext>
                </p:extLst>
              </p:nvPr>
            </p:nvGraphicFramePr>
            <p:xfrm>
              <a:off x="6872474" y="4576531"/>
              <a:ext cx="4982968" cy="1828800"/>
            </p:xfrm>
            <a:graphic>
              <a:graphicData uri="http://schemas.openxmlformats.org/drawingml/2006/table">
                <a:tbl>
                  <a:tblPr firstRow="1" bandRow="1">
                    <a:tableStyleId>{5C22544A-7EE6-4342-B048-85BDC9FD1C3A}</a:tableStyleId>
                  </a:tblPr>
                  <a:tblGrid>
                    <a:gridCol w="3432769">
                      <a:extLst>
                        <a:ext uri="{9D8B030D-6E8A-4147-A177-3AD203B41FA5}">
                          <a16:colId xmlns:a16="http://schemas.microsoft.com/office/drawing/2014/main" val="1577303323"/>
                        </a:ext>
                      </a:extLst>
                    </a:gridCol>
                    <a:gridCol w="1550199">
                      <a:extLst>
                        <a:ext uri="{9D8B030D-6E8A-4147-A177-3AD203B41FA5}">
                          <a16:colId xmlns:a16="http://schemas.microsoft.com/office/drawing/2014/main" val="3249004659"/>
                        </a:ext>
                      </a:extLst>
                    </a:gridCol>
                  </a:tblGrid>
                  <a:tr h="457200">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blipFill>
                          <a:blip r:embed="rId5"/>
                          <a:stretch>
                            <a:fillRect l="-177" t="-9333" r="-45390" b="-332000"/>
                          </a:stretch>
                        </a:blip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4248039"/>
                      </a:ext>
                    </a:extLst>
                  </a:tr>
                  <a:tr h="457200">
                    <a:tc>
                      <a:txBody>
                        <a:bodyPr/>
                        <a:lstStyle/>
                        <a:p>
                          <a:pPr algn="l"/>
                          <a:r>
                            <a:rPr kumimoji="1" lang="en-US" altLang="ja-JP" b="0" dirty="0" smtClean="0">
                              <a:solidFill>
                                <a:schemeClr val="tx2"/>
                              </a:solidFill>
                            </a:rPr>
                            <a:t>Iteration</a:t>
                          </a:r>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10000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5729985"/>
                      </a:ext>
                    </a:extLst>
                  </a:tr>
                  <a:tr h="457200">
                    <a:tc>
                      <a:txBody>
                        <a:bodyPr/>
                        <a:lstStyle/>
                        <a:p>
                          <a:pPr algn="l"/>
                          <a:r>
                            <a:rPr kumimoji="1" lang="en-US" altLang="ja-JP" b="0" dirty="0" smtClean="0">
                              <a:solidFill>
                                <a:schemeClr val="tx2"/>
                              </a:solidFill>
                            </a:rPr>
                            <a:t>Max run</a:t>
                          </a:r>
                          <a:r>
                            <a:rPr kumimoji="1" lang="en-US" altLang="ja-JP" b="0" baseline="0" dirty="0" smtClean="0">
                              <a:solidFill>
                                <a:schemeClr val="tx2"/>
                              </a:solidFill>
                            </a:rPr>
                            <a:t> </a:t>
                          </a:r>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30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4205139"/>
                      </a:ext>
                    </a:extLst>
                  </a:tr>
                  <a:tr h="457200">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blipFill>
                          <a:blip r:embed="rId5"/>
                          <a:stretch>
                            <a:fillRect l="-177" t="-310667" r="-45390" b="-30667"/>
                          </a:stretch>
                        </a:blipFill>
                      </a:tcPr>
                    </a:tc>
                    <a:tc>
                      <a:txBody>
                        <a:bodyPr/>
                        <a:lstStyle/>
                        <a:p>
                          <a:pPr algn="l"/>
                          <a:r>
                            <a:rPr kumimoji="1" lang="en-US" altLang="ja-JP" b="0" dirty="0" smtClean="0">
                              <a:solidFill>
                                <a:schemeClr val="tx2"/>
                              </a:solidFill>
                              <a:latin typeface="Cambria Math" panose="02040503050406030204" pitchFamily="18" charset="0"/>
                            </a:rPr>
                            <a:t>0.1</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5217977"/>
                      </a:ext>
                    </a:extLst>
                  </a:tr>
                </a:tbl>
              </a:graphicData>
            </a:graphic>
          </p:graphicFrame>
        </mc:Fallback>
      </mc:AlternateContent>
      <mc:AlternateContent xmlns:mc="http://schemas.openxmlformats.org/markup-compatibility/2006">
        <mc:Choice xmlns:a14="http://schemas.microsoft.com/office/drawing/2010/main" Requires="a14">
          <p:sp>
            <p:nvSpPr>
              <p:cNvPr id="8" name="テキスト ボックス 7"/>
              <p:cNvSpPr txBox="1"/>
              <p:nvPr/>
            </p:nvSpPr>
            <p:spPr>
              <a:xfrm>
                <a:off x="818180" y="5614389"/>
                <a:ext cx="2364430" cy="923330"/>
              </a:xfrm>
              <a:prstGeom prst="rect">
                <a:avLst/>
              </a:prstGeom>
              <a:noFill/>
            </p:spPr>
            <p:txBody>
              <a:bodyPr wrap="none" lIns="0" tIns="0" rIns="0" bIns="0" rtlCol="0">
                <a:spAutoFit/>
              </a:bodyPr>
              <a:lstStyle/>
              <a:p>
                <a14:m>
                  <m:oMath xmlns:m="http://schemas.openxmlformats.org/officeDocument/2006/math">
                    <m:r>
                      <a:rPr kumimoji="1" lang="en-US" altLang="ja-JP" sz="2000" b="0" i="1" smtClean="0">
                        <a:latin typeface="Cambria Math" panose="02040503050406030204" pitchFamily="18" charset="0"/>
                      </a:rPr>
                      <m:t>𝑀𝑅</m:t>
                    </m:r>
                  </m:oMath>
                </a14:m>
                <a:r>
                  <a:rPr kumimoji="1" lang="en-US" altLang="ja-JP" sz="2000" dirty="0" smtClean="0"/>
                  <a:t>:	Max run</a:t>
                </a:r>
              </a:p>
              <a:p>
                <a14:m>
                  <m:oMath xmlns:m="http://schemas.openxmlformats.org/officeDocument/2006/math">
                    <m:r>
                      <a:rPr kumimoji="1" lang="en-US" altLang="ja-JP" sz="2000" b="0" i="1" smtClean="0">
                        <a:latin typeface="Cambria Math" panose="02040503050406030204" pitchFamily="18" charset="0"/>
                      </a:rPr>
                      <m:t>𝐹𝑃𝑠</m:t>
                    </m:r>
                  </m:oMath>
                </a14:m>
                <a:r>
                  <a:rPr kumimoji="1" lang="en-US" altLang="ja-JP" sz="2000" dirty="0" smtClean="0"/>
                  <a:t>:	Found peaks</a:t>
                </a:r>
              </a:p>
              <a:p>
                <a14:m>
                  <m:oMath xmlns:m="http://schemas.openxmlformats.org/officeDocument/2006/math">
                    <m:r>
                      <a:rPr kumimoji="1" lang="en-US" altLang="ja-JP" sz="2000" b="0" i="1" smtClean="0">
                        <a:latin typeface="Cambria Math" panose="02040503050406030204" pitchFamily="18" charset="0"/>
                      </a:rPr>
                      <m:t>𝑇𝑃</m:t>
                    </m:r>
                  </m:oMath>
                </a14:m>
                <a:r>
                  <a:rPr kumimoji="1" lang="en-US" altLang="ja-JP" sz="2000" dirty="0" smtClean="0"/>
                  <a:t>:	Total peak</a:t>
                </a:r>
              </a:p>
            </p:txBody>
          </p:sp>
        </mc:Choice>
        <mc:Fallback>
          <p:sp>
            <p:nvSpPr>
              <p:cNvPr id="8" name="テキスト ボックス 7"/>
              <p:cNvSpPr txBox="1">
                <a:spLocks noRot="1" noChangeAspect="1" noMove="1" noResize="1" noEditPoints="1" noAdjustHandles="1" noChangeArrowheads="1" noChangeShapeType="1" noTextEdit="1"/>
              </p:cNvSpPr>
              <p:nvPr/>
            </p:nvSpPr>
            <p:spPr>
              <a:xfrm>
                <a:off x="818180" y="5614389"/>
                <a:ext cx="2364430" cy="923330"/>
              </a:xfrm>
              <a:prstGeom prst="rect">
                <a:avLst/>
              </a:prstGeom>
              <a:blipFill>
                <a:blip r:embed="rId6"/>
                <a:stretch>
                  <a:fillRect l="-3608" t="-7947" r="-5928" b="-16556"/>
                </a:stretch>
              </a:blipFill>
            </p:spPr>
            <p:txBody>
              <a:bodyPr/>
              <a:lstStyle/>
              <a:p>
                <a:r>
                  <a:rPr lang="ja-JP" altLang="en-US">
                    <a:noFill/>
                  </a:rPr>
                  <a:t> </a:t>
                </a:r>
              </a:p>
            </p:txBody>
          </p:sp>
        </mc:Fallback>
      </mc:AlternateContent>
      <p:sp>
        <p:nvSpPr>
          <p:cNvPr id="9" name="コンテンツ プレースホルダー 2 2"/>
          <p:cNvSpPr txBox="1">
            <a:spLocks/>
          </p:cNvSpPr>
          <p:nvPr/>
        </p:nvSpPr>
        <p:spPr>
          <a:xfrm>
            <a:off x="137638" y="1228140"/>
            <a:ext cx="5108920" cy="614197"/>
          </a:xfrm>
          <a:prstGeom prst="rect">
            <a:avLst/>
          </a:prstGeom>
        </p:spPr>
        <p:txBody>
          <a:bodyPr anchor="ctr"/>
          <a:lstStyle>
            <a:lvl1pPr marL="0" indent="0" algn="l" defTabSz="1219170" rtl="0" eaLnBrk="1" latinLnBrk="1" hangingPunct="1">
              <a:spcBef>
                <a:spcPct val="20000"/>
              </a:spcBef>
              <a:buFont typeface="Arial" pitchFamily="34" charset="0"/>
              <a:buNone/>
              <a:defRPr kumimoji="1" sz="2800" kern="1200" baseline="0">
                <a:solidFill>
                  <a:schemeClr val="tx1">
                    <a:lumMod val="75000"/>
                    <a:lumOff val="25000"/>
                  </a:schemeClr>
                </a:solidFill>
                <a:latin typeface="Segoe UI" panose="020B0502040204020203" pitchFamily="34" charset="0"/>
                <a:ea typeface="+mn-ea"/>
                <a:cs typeface="Arial" pitchFamily="34" charset="0"/>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a:lstStyle>
          <a:p>
            <a:r>
              <a:rPr lang="en-US" altLang="ja-JP" b="1" dirty="0" smtClean="0"/>
              <a:t>Compared BA vs. NSBA</a:t>
            </a:r>
            <a:endParaRPr lang="ja-JP" altLang="en-US" b="1" dirty="0"/>
          </a:p>
        </p:txBody>
      </p:sp>
      <p:sp>
        <p:nvSpPr>
          <p:cNvPr id="10" name="テキスト ボックス 9"/>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(16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pic>
        <p:nvPicPr>
          <p:cNvPr id="18" name="図 17"/>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713161" y="4027588"/>
            <a:ext cx="2864244" cy="792000"/>
          </a:xfrm>
          <a:prstGeom prst="rect">
            <a:avLst/>
          </a:prstGeom>
        </p:spPr>
      </p:pic>
      <mc:AlternateContent xmlns:mc="http://schemas.openxmlformats.org/markup-compatibility/2006">
        <mc:Choice xmlns:a14="http://schemas.microsoft.com/office/drawing/2010/main" Requires="a14">
          <p:graphicFrame>
            <p:nvGraphicFramePr>
              <p:cNvPr id="19" name="表 18"/>
              <p:cNvGraphicFramePr>
                <a:graphicFrameLocks noGrp="1"/>
              </p:cNvGraphicFramePr>
              <p:nvPr>
                <p:extLst>
                  <p:ext uri="{D42A27DB-BD31-4B8C-83A1-F6EECF244321}">
                    <p14:modId xmlns:p14="http://schemas.microsoft.com/office/powerpoint/2010/main" val="426971985"/>
                  </p:ext>
                </p:extLst>
              </p:nvPr>
            </p:nvGraphicFramePr>
            <p:xfrm>
              <a:off x="6872474" y="2316792"/>
              <a:ext cx="4982968" cy="1371600"/>
            </p:xfrm>
            <a:graphic>
              <a:graphicData uri="http://schemas.openxmlformats.org/drawingml/2006/table">
                <a:tbl>
                  <a:tblPr firstRow="1" bandRow="1">
                    <a:tableStyleId>{5C22544A-7EE6-4342-B048-85BDC9FD1C3A}</a:tableStyleId>
                  </a:tblPr>
                  <a:tblGrid>
                    <a:gridCol w="3300857">
                      <a:extLst>
                        <a:ext uri="{9D8B030D-6E8A-4147-A177-3AD203B41FA5}">
                          <a16:colId xmlns:a16="http://schemas.microsoft.com/office/drawing/2014/main" val="2269540923"/>
                        </a:ext>
                      </a:extLst>
                    </a:gridCol>
                    <a:gridCol w="131912">
                      <a:extLst>
                        <a:ext uri="{9D8B030D-6E8A-4147-A177-3AD203B41FA5}">
                          <a16:colId xmlns:a16="http://schemas.microsoft.com/office/drawing/2014/main" val="2379809166"/>
                        </a:ext>
                      </a:extLst>
                    </a:gridCol>
                    <a:gridCol w="1550199">
                      <a:extLst>
                        <a:ext uri="{9D8B030D-6E8A-4147-A177-3AD203B41FA5}">
                          <a16:colId xmlns:a16="http://schemas.microsoft.com/office/drawing/2014/main" val="2382527135"/>
                        </a:ext>
                      </a:extLst>
                    </a:gridCol>
                  </a:tblGrid>
                  <a:tr h="370840">
                    <a:tc>
                      <a:txBody>
                        <a:bodyPr/>
                        <a:lstStyle/>
                        <a:p>
                          <a:pPr algn="l"/>
                          <a:r>
                            <a:rPr kumimoji="1" lang="en-US" altLang="ja-JP" b="0" dirty="0" smtClean="0">
                              <a:solidFill>
                                <a:schemeClr val="tx2"/>
                              </a:solidFill>
                            </a:rPr>
                            <a:t>Loudness: </a:t>
                          </a:r>
                          <a14:m>
                            <m:oMath xmlns:m="http://schemas.openxmlformats.org/officeDocument/2006/math">
                              <m:sSup>
                                <m:sSupPr>
                                  <m:ctrlPr>
                                    <a:rPr kumimoji="1" lang="en-US" altLang="ja-JP" b="0" i="1" smtClean="0">
                                      <a:solidFill>
                                        <a:schemeClr val="tx2"/>
                                      </a:solidFill>
                                      <a:latin typeface="Cambria Math" panose="02040503050406030204" pitchFamily="18" charset="0"/>
                                    </a:rPr>
                                  </m:ctrlPr>
                                </m:sSupPr>
                                <m:e>
                                  <m:r>
                                    <a:rPr kumimoji="1" lang="en-US" altLang="ja-JP" b="0" i="1" smtClean="0">
                                      <a:solidFill>
                                        <a:schemeClr val="tx2"/>
                                      </a:solidFill>
                                      <a:latin typeface="Cambria Math" panose="02040503050406030204" pitchFamily="18" charset="0"/>
                                    </a:rPr>
                                    <m:t>𝐴</m:t>
                                  </m:r>
                                </m:e>
                                <m:sup>
                                  <m:r>
                                    <a:rPr kumimoji="1" lang="en-US" altLang="ja-JP" b="0" i="1" smtClean="0">
                                      <a:solidFill>
                                        <a:schemeClr val="tx2"/>
                                      </a:solidFill>
                                      <a:latin typeface="Cambria Math" panose="02040503050406030204" pitchFamily="18" charset="0"/>
                                    </a:rPr>
                                    <m:t>0</m:t>
                                  </m:r>
                                </m:sup>
                              </m:sSup>
                            </m:oMath>
                          </a14:m>
                          <a:endParaRPr kumimoji="1" lang="en-US" altLang="ja-JP" b="0" dirty="0" smtClean="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a:p>
                      </a:txBody>
                      <a:tcPr/>
                    </a:tc>
                    <a:extLst>
                      <a:ext uri="{0D108BD9-81ED-4DB2-BD59-A6C34878D82A}">
                        <a16:rowId xmlns:a16="http://schemas.microsoft.com/office/drawing/2014/main" val="4192902588"/>
                      </a:ext>
                    </a:extLst>
                  </a:tr>
                  <a:tr h="370840">
                    <a:tc>
                      <a:txBody>
                        <a:bodyPr/>
                        <a:lstStyle/>
                        <a:p>
                          <a:pPr algn="l"/>
                          <a:r>
                            <a:rPr kumimoji="1" lang="en-US" altLang="ja-JP" b="0" dirty="0" smtClean="0">
                              <a:solidFill>
                                <a:schemeClr val="tx2"/>
                              </a:solidFill>
                            </a:rPr>
                            <a:t>Pulse rate: </a:t>
                          </a:r>
                          <a14:m>
                            <m:oMath xmlns:m="http://schemas.openxmlformats.org/officeDocument/2006/math">
                              <m:sSup>
                                <m:sSupPr>
                                  <m:ctrlPr>
                                    <a:rPr kumimoji="1" lang="en-US" altLang="ja-JP" b="0" i="1" smtClean="0">
                                      <a:solidFill>
                                        <a:schemeClr val="tx2"/>
                                      </a:solidFill>
                                      <a:latin typeface="Cambria Math" panose="02040503050406030204" pitchFamily="18" charset="0"/>
                                    </a:rPr>
                                  </m:ctrlPr>
                                </m:sSupPr>
                                <m:e>
                                  <m:r>
                                    <a:rPr kumimoji="1" lang="en-US" altLang="ja-JP" b="0" i="1" smtClean="0">
                                      <a:solidFill>
                                        <a:schemeClr val="tx2"/>
                                      </a:solidFill>
                                      <a:latin typeface="Cambria Math" panose="02040503050406030204" pitchFamily="18" charset="0"/>
                                    </a:rPr>
                                    <m:t>𝑟</m:t>
                                  </m:r>
                                </m:e>
                                <m:sup>
                                  <m:r>
                                    <a:rPr kumimoji="1" lang="en-US" altLang="ja-JP" b="0" i="1" smtClean="0">
                                      <a:solidFill>
                                        <a:schemeClr val="tx2"/>
                                      </a:solidFill>
                                      <a:latin typeface="Cambria Math" panose="02040503050406030204" pitchFamily="18" charset="0"/>
                                    </a:rPr>
                                    <m:t>0</m:t>
                                  </m:r>
                                </m:sup>
                              </m:sSup>
                            </m:oMath>
                          </a14:m>
                          <a:endParaRPr kumimoji="1" lang="en-US" altLang="ja-JP" b="0" dirty="0" smtClean="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rand[0,</a:t>
                          </a:r>
                          <a:r>
                            <a:rPr kumimoji="1" lang="en-US" altLang="ja-JP" b="0" baseline="0" dirty="0" smtClean="0">
                              <a:solidFill>
                                <a:schemeClr val="tx2"/>
                              </a:solidFill>
                              <a:latin typeface="Cambria Math" panose="02040503050406030204" pitchFamily="18" charset="0"/>
                              <a:ea typeface="Cambria Math" panose="02040503050406030204" pitchFamily="18" charset="0"/>
                            </a:rPr>
                            <a:t> 1</a:t>
                          </a:r>
                          <a:r>
                            <a:rPr kumimoji="1" lang="en-US" altLang="ja-JP" b="0" dirty="0" smtClean="0">
                              <a:solidFill>
                                <a:schemeClr val="tx2"/>
                              </a:solidFill>
                              <a:latin typeface="Cambria Math" panose="02040503050406030204" pitchFamily="18" charset="0"/>
                              <a:ea typeface="Cambria Math" panose="02040503050406030204" pitchFamily="18" charset="0"/>
                            </a:rPr>
                            <a:t>]</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a:p>
                      </a:txBody>
                      <a:tcPr/>
                    </a:tc>
                    <a:extLst>
                      <a:ext uri="{0D108BD9-81ED-4DB2-BD59-A6C34878D82A}">
                        <a16:rowId xmlns:a16="http://schemas.microsoft.com/office/drawing/2014/main" val="257497255"/>
                      </a:ext>
                    </a:extLst>
                  </a:tr>
                  <a:tr h="370840">
                    <a:tc>
                      <a:txBody>
                        <a:bodyPr/>
                        <a:lstStyle/>
                        <a:p>
                          <a:pPr algn="l"/>
                          <a:r>
                            <a:rPr kumimoji="1" lang="en-US" altLang="ja-JP" b="0" dirty="0" smtClean="0">
                              <a:solidFill>
                                <a:schemeClr val="tx2"/>
                              </a:solidFill>
                            </a:rPr>
                            <a:t>Damping </a:t>
                          </a:r>
                          <a:r>
                            <a:rPr kumimoji="1" lang="en-US" altLang="ja-JP" b="0" dirty="0" err="1" smtClean="0">
                              <a:solidFill>
                                <a:schemeClr val="tx2"/>
                              </a:solidFill>
                            </a:rPr>
                            <a:t>coef</a:t>
                          </a:r>
                          <a:r>
                            <a:rPr kumimoji="1" lang="en-US" altLang="ja-JP" b="0" dirty="0" smtClean="0">
                              <a:solidFill>
                                <a:schemeClr val="tx2"/>
                              </a:solidFill>
                            </a:rPr>
                            <a:t>.: </a:t>
                          </a:r>
                          <a14:m>
                            <m:oMath xmlns:m="http://schemas.openxmlformats.org/officeDocument/2006/math">
                              <m:r>
                                <a:rPr kumimoji="1" lang="en-US" altLang="ja-JP" b="0" i="1" smtClean="0">
                                  <a:solidFill>
                                    <a:schemeClr val="tx2"/>
                                  </a:solidFill>
                                  <a:latin typeface="Cambria Math" panose="02040503050406030204" pitchFamily="18" charset="0"/>
                                </a:rPr>
                                <m:t>𝛼</m:t>
                              </m:r>
                              <m:r>
                                <a:rPr kumimoji="1" lang="en-US" altLang="ja-JP" b="0" i="1" smtClean="0">
                                  <a:solidFill>
                                    <a:schemeClr val="tx2"/>
                                  </a:solidFill>
                                  <a:latin typeface="Cambria Math" panose="02040503050406030204" pitchFamily="18" charset="0"/>
                                </a:rPr>
                                <m:t>, </m:t>
                              </m:r>
                              <m:r>
                                <a:rPr kumimoji="1" lang="en-US" altLang="ja-JP" b="0" i="1" smtClean="0">
                                  <a:solidFill>
                                    <a:schemeClr val="tx2"/>
                                  </a:solidFill>
                                  <a:latin typeface="Cambria Math" panose="02040503050406030204" pitchFamily="18" charset="0"/>
                                </a:rPr>
                                <m:t>𝛾</m:t>
                              </m:r>
                            </m:oMath>
                          </a14:m>
                          <a:endParaRPr kumimoji="1" lang="en-US" altLang="ja-JP" b="0" dirty="0" smtClean="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0.9</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a:p>
                      </a:txBody>
                      <a:tcPr/>
                    </a:tc>
                    <a:extLst>
                      <a:ext uri="{0D108BD9-81ED-4DB2-BD59-A6C34878D82A}">
                        <a16:rowId xmlns:a16="http://schemas.microsoft.com/office/drawing/2014/main" val="971215637"/>
                      </a:ext>
                    </a:extLst>
                  </a:tr>
                </a:tbl>
              </a:graphicData>
            </a:graphic>
          </p:graphicFrame>
        </mc:Choice>
        <mc:Fallback>
          <p:graphicFrame>
            <p:nvGraphicFramePr>
              <p:cNvPr id="19" name="表 18"/>
              <p:cNvGraphicFramePr>
                <a:graphicFrameLocks noGrp="1"/>
              </p:cNvGraphicFramePr>
              <p:nvPr>
                <p:extLst>
                  <p:ext uri="{D42A27DB-BD31-4B8C-83A1-F6EECF244321}">
                    <p14:modId xmlns:p14="http://schemas.microsoft.com/office/powerpoint/2010/main" val="426971985"/>
                  </p:ext>
                </p:extLst>
              </p:nvPr>
            </p:nvGraphicFramePr>
            <p:xfrm>
              <a:off x="6872474" y="2316792"/>
              <a:ext cx="4982968" cy="1371600"/>
            </p:xfrm>
            <a:graphic>
              <a:graphicData uri="http://schemas.openxmlformats.org/drawingml/2006/table">
                <a:tbl>
                  <a:tblPr firstRow="1" bandRow="1">
                    <a:tableStyleId>{5C22544A-7EE6-4342-B048-85BDC9FD1C3A}</a:tableStyleId>
                  </a:tblPr>
                  <a:tblGrid>
                    <a:gridCol w="3300857">
                      <a:extLst>
                        <a:ext uri="{9D8B030D-6E8A-4147-A177-3AD203B41FA5}">
                          <a16:colId xmlns:a16="http://schemas.microsoft.com/office/drawing/2014/main" val="2269540923"/>
                        </a:ext>
                      </a:extLst>
                    </a:gridCol>
                    <a:gridCol w="131912">
                      <a:extLst>
                        <a:ext uri="{9D8B030D-6E8A-4147-A177-3AD203B41FA5}">
                          <a16:colId xmlns:a16="http://schemas.microsoft.com/office/drawing/2014/main" val="2379809166"/>
                        </a:ext>
                      </a:extLst>
                    </a:gridCol>
                    <a:gridCol w="1550199">
                      <a:extLst>
                        <a:ext uri="{9D8B030D-6E8A-4147-A177-3AD203B41FA5}">
                          <a16:colId xmlns:a16="http://schemas.microsoft.com/office/drawing/2014/main" val="2382527135"/>
                        </a:ext>
                      </a:extLst>
                    </a:gridCol>
                  </a:tblGrid>
                  <a:tr h="457200">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blipFill>
                          <a:blip r:embed="rId8"/>
                          <a:stretch>
                            <a:fillRect l="-185" t="-10667" r="-51292" b="-232000"/>
                          </a:stretch>
                        </a:blipFill>
                      </a:tcPr>
                    </a:tc>
                    <a:tc gridSpan="2">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a:p>
                      </a:txBody>
                      <a:tcPr/>
                    </a:tc>
                    <a:extLst>
                      <a:ext uri="{0D108BD9-81ED-4DB2-BD59-A6C34878D82A}">
                        <a16:rowId xmlns:a16="http://schemas.microsoft.com/office/drawing/2014/main" val="4192902588"/>
                      </a:ext>
                    </a:extLst>
                  </a:tr>
                  <a:tr h="457200">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blipFill>
                          <a:blip r:embed="rId8"/>
                          <a:stretch>
                            <a:fillRect l="-185" t="-109211" r="-51292" b="-128947"/>
                          </a:stretch>
                        </a:blipFill>
                      </a:tcPr>
                    </a:tc>
                    <a:tc gridSpan="2">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rand[0,</a:t>
                          </a:r>
                          <a:r>
                            <a:rPr kumimoji="1" lang="en-US" altLang="ja-JP" b="0" baseline="0" dirty="0" smtClean="0">
                              <a:solidFill>
                                <a:schemeClr val="tx2"/>
                              </a:solidFill>
                              <a:latin typeface="Cambria Math" panose="02040503050406030204" pitchFamily="18" charset="0"/>
                              <a:ea typeface="Cambria Math" panose="02040503050406030204" pitchFamily="18" charset="0"/>
                            </a:rPr>
                            <a:t> 1</a:t>
                          </a:r>
                          <a:r>
                            <a:rPr kumimoji="1" lang="en-US" altLang="ja-JP" b="0" dirty="0" smtClean="0">
                              <a:solidFill>
                                <a:schemeClr val="tx2"/>
                              </a:solidFill>
                              <a:latin typeface="Cambria Math" panose="02040503050406030204" pitchFamily="18" charset="0"/>
                              <a:ea typeface="Cambria Math" panose="02040503050406030204" pitchFamily="18" charset="0"/>
                            </a:rPr>
                            <a:t>]</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a:p>
                      </a:txBody>
                      <a:tcPr/>
                    </a:tc>
                    <a:extLst>
                      <a:ext uri="{0D108BD9-81ED-4DB2-BD59-A6C34878D82A}">
                        <a16:rowId xmlns:a16="http://schemas.microsoft.com/office/drawing/2014/main" val="257497255"/>
                      </a:ext>
                    </a:extLst>
                  </a:tr>
                  <a:tr h="457200">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blipFill>
                          <a:blip r:embed="rId8"/>
                          <a:stretch>
                            <a:fillRect l="-185" t="-212000" r="-51292" b="-30667"/>
                          </a:stretch>
                        </a:blipFill>
                      </a:tcPr>
                    </a:tc>
                    <a:tc gridSpan="2">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0.9</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a:p>
                      </a:txBody>
                      <a:tcPr/>
                    </a:tc>
                    <a:extLst>
                      <a:ext uri="{0D108BD9-81ED-4DB2-BD59-A6C34878D82A}">
                        <a16:rowId xmlns:a16="http://schemas.microsoft.com/office/drawing/2014/main" val="971215637"/>
                      </a:ext>
                    </a:extLst>
                  </a:tr>
                </a:tbl>
              </a:graphicData>
            </a:graphic>
          </p:graphicFrame>
        </mc:Fallback>
      </mc:AlternateContent>
      <p:sp>
        <p:nvSpPr>
          <p:cNvPr id="20" name="テキスト ボックス 19"/>
          <p:cNvSpPr txBox="1"/>
          <p:nvPr/>
        </p:nvSpPr>
        <p:spPr>
          <a:xfrm>
            <a:off x="6775529" y="1936260"/>
            <a:ext cx="3073009" cy="400110"/>
          </a:xfrm>
          <a:prstGeom prst="rect">
            <a:avLst/>
          </a:prstGeom>
          <a:noFill/>
        </p:spPr>
        <p:txBody>
          <a:bodyPr wrap="square" rtlCol="0">
            <a:spAutoFit/>
          </a:bodyPr>
          <a:lstStyle/>
          <a:p>
            <a:r>
              <a:rPr kumimoji="1" lang="en-US" altLang="ja-JP" sz="2000" dirty="0" smtClean="0">
                <a:solidFill>
                  <a:schemeClr val="tx1">
                    <a:lumMod val="75000"/>
                    <a:lumOff val="25000"/>
                  </a:schemeClr>
                </a:solidFill>
              </a:rPr>
              <a:t>BA and NSBA</a:t>
            </a:r>
            <a:endParaRPr kumimoji="1" lang="ja-JP" altLang="en-US" sz="2000" dirty="0">
              <a:solidFill>
                <a:schemeClr val="tx1">
                  <a:lumMod val="75000"/>
                  <a:lumOff val="25000"/>
                </a:schemeClr>
              </a:solidFill>
            </a:endParaRPr>
          </a:p>
        </p:txBody>
      </p:sp>
    </p:spTree>
    <p:extLst>
      <p:ext uri="{BB962C8B-B14F-4D97-AF65-F5344CB8AC3E}">
        <p14:creationId xmlns:p14="http://schemas.microsoft.com/office/powerpoint/2010/main" val="1013888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0"/>
          </p:nvPr>
        </p:nvSpPr>
        <p:spPr/>
        <p:txBody>
          <a:bodyPr/>
          <a:lstStyle/>
          <a:p>
            <a:endParaRPr kumimoji="1" lang="ja-JP" altLang="en-US" dirty="0"/>
          </a:p>
        </p:txBody>
      </p:sp>
      <p:sp>
        <p:nvSpPr>
          <p:cNvPr id="2" name="タイトル 1"/>
          <p:cNvSpPr>
            <a:spLocks noGrp="1"/>
          </p:cNvSpPr>
          <p:nvPr>
            <p:ph type="title"/>
          </p:nvPr>
        </p:nvSpPr>
        <p:spPr/>
        <p:txBody>
          <a:bodyPr/>
          <a:lstStyle/>
          <a:p>
            <a:r>
              <a:rPr kumimoji="1" lang="en-US" altLang="ja-JP" dirty="0" smtClean="0"/>
              <a:t>Results</a:t>
            </a:r>
            <a:endParaRPr kumimoji="1" lang="ja-JP" altLang="en-US" dirty="0"/>
          </a:p>
        </p:txBody>
      </p:sp>
      <mc:AlternateContent xmlns:mc="http://schemas.openxmlformats.org/markup-compatibility/2006">
        <mc:Choice xmlns:a14="http://schemas.microsoft.com/office/drawing/2010/main"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549952757"/>
                  </p:ext>
                </p:extLst>
              </p:nvPr>
            </p:nvGraphicFramePr>
            <p:xfrm>
              <a:off x="2055812" y="2670255"/>
              <a:ext cx="8080375" cy="3301051"/>
            </p:xfrm>
            <a:graphic>
              <a:graphicData uri="http://schemas.openxmlformats.org/drawingml/2006/table">
                <a:tbl>
                  <a:tblPr firstRow="1" bandRow="1">
                    <a:tableStyleId>{5C22544A-7EE6-4342-B048-85BDC9FD1C3A}</a:tableStyleId>
                  </a:tblPr>
                  <a:tblGrid>
                    <a:gridCol w="1433830">
                      <a:extLst>
                        <a:ext uri="{9D8B030D-6E8A-4147-A177-3AD203B41FA5}">
                          <a16:colId xmlns:a16="http://schemas.microsoft.com/office/drawing/2014/main" val="1721222799"/>
                        </a:ext>
                      </a:extLst>
                    </a:gridCol>
                    <a:gridCol w="1933892">
                      <a:extLst>
                        <a:ext uri="{9D8B030D-6E8A-4147-A177-3AD203B41FA5}">
                          <a16:colId xmlns:a16="http://schemas.microsoft.com/office/drawing/2014/main" val="3638638939"/>
                        </a:ext>
                      </a:extLst>
                    </a:gridCol>
                    <a:gridCol w="1154430">
                      <a:extLst>
                        <a:ext uri="{9D8B030D-6E8A-4147-A177-3AD203B41FA5}">
                          <a16:colId xmlns:a16="http://schemas.microsoft.com/office/drawing/2014/main" val="249630744"/>
                        </a:ext>
                      </a:extLst>
                    </a:gridCol>
                    <a:gridCol w="2235518">
                      <a:extLst>
                        <a:ext uri="{9D8B030D-6E8A-4147-A177-3AD203B41FA5}">
                          <a16:colId xmlns:a16="http://schemas.microsoft.com/office/drawing/2014/main" val="3438917364"/>
                        </a:ext>
                      </a:extLst>
                    </a:gridCol>
                    <a:gridCol w="1322705">
                      <a:extLst>
                        <a:ext uri="{9D8B030D-6E8A-4147-A177-3AD203B41FA5}">
                          <a16:colId xmlns:a16="http://schemas.microsoft.com/office/drawing/2014/main" val="125785975"/>
                        </a:ext>
                      </a:extLst>
                    </a:gridCol>
                  </a:tblGrid>
                  <a:tr h="477679">
                    <a:tc>
                      <a:txBody>
                        <a:bodyPr/>
                        <a:lstStyle/>
                        <a:p>
                          <a:pPr algn="ct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gridSpan="2">
                      <a:txBody>
                        <a:bodyPr/>
                        <a:lstStyle/>
                        <a:p>
                          <a:pPr algn="ctr"/>
                          <a:r>
                            <a:rPr kumimoji="1" lang="en-US" altLang="ja-JP" dirty="0" smtClean="0">
                              <a:latin typeface="Cambria Math" panose="02040503050406030204" pitchFamily="18" charset="0"/>
                              <a:ea typeface="Cambria Math" panose="02040503050406030204" pitchFamily="18" charset="0"/>
                            </a:rPr>
                            <a:t>BA</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hMerge="1">
                      <a:txBody>
                        <a:bodyPr/>
                        <a:lstStyle/>
                        <a:p>
                          <a:endParaRPr kumimoji="1" lang="ja-JP" altLang="en-US" dirty="0"/>
                        </a:p>
                      </a:txBody>
                      <a:tcPr/>
                    </a:tc>
                    <a:tc gridSpan="2">
                      <a:txBody>
                        <a:bodyPr/>
                        <a:lstStyle/>
                        <a:p>
                          <a:pPr algn="ctr"/>
                          <a:r>
                            <a:rPr kumimoji="1" lang="en-US" altLang="ja-JP" dirty="0" smtClean="0">
                              <a:latin typeface="Cambria Math" panose="02040503050406030204" pitchFamily="18" charset="0"/>
                              <a:ea typeface="Cambria Math" panose="02040503050406030204" pitchFamily="18" charset="0"/>
                            </a:rPr>
                            <a:t>NSBA</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hMerge="1">
                      <a:txBody>
                        <a:bodyPr/>
                        <a:lstStyle/>
                        <a:p>
                          <a:endParaRPr kumimoji="1" lang="ja-JP" altLang="en-US" dirty="0"/>
                        </a:p>
                      </a:txBody>
                      <a:tcPr/>
                    </a:tc>
                    <a:extLst>
                      <a:ext uri="{0D108BD9-81ED-4DB2-BD59-A6C34878D82A}">
                        <a16:rowId xmlns:a16="http://schemas.microsoft.com/office/drawing/2014/main" val="2177175009"/>
                      </a:ext>
                    </a:extLst>
                  </a:tr>
                  <a:tr h="719528">
                    <a:tc>
                      <a:txBody>
                        <a:bodyPr/>
                        <a:lstStyle/>
                        <a:p>
                          <a:pPr algn="ctr"/>
                          <a:r>
                            <a:rPr kumimoji="1" lang="en-US" altLang="ja-JP" b="0" dirty="0" smtClean="0">
                              <a:latin typeface="Cambria Math" panose="02040503050406030204" pitchFamily="18" charset="0"/>
                              <a:ea typeface="Cambria Math" panose="02040503050406030204" pitchFamily="18" charset="0"/>
                            </a:rPr>
                            <a:t>Function</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kumimoji="1" lang="en-US" altLang="ja-JP" b="0" dirty="0" smtClean="0">
                              <a:latin typeface="Cambria Math" panose="02040503050406030204" pitchFamily="18" charset="0"/>
                            </a:rPr>
                            <a:t>FPs</a:t>
                          </a:r>
                          <a:endParaRPr kumimoji="1" lang="ja-JP" altLang="en-US" b="0" dirty="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a:t>
                          </a:r>
                          <a:r>
                            <a:rPr kumimoji="1" lang="en-US" altLang="ja-JP" b="0" dirty="0" smtClean="0">
                              <a:latin typeface="Cambria Math" panose="02040503050406030204" pitchFamily="18" charset="0"/>
                              <a:ea typeface="Cambria Math" panose="02040503050406030204" pitchFamily="18" charset="0"/>
                            </a:rPr>
                            <a:t>± </a:t>
                          </a:r>
                          <a:r>
                            <a:rPr kumimoji="1" lang="en-US" altLang="ja-JP" b="0" dirty="0" smtClean="0">
                              <a:latin typeface="Cambria Math" panose="02040503050406030204" pitchFamily="18" charset="0"/>
                              <a:ea typeface="Cambria Math" panose="02040503050406030204" pitchFamily="18" charset="0"/>
                            </a:rPr>
                            <a:t>SD)</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lang="en-US" altLang="ja-JP" b="0" dirty="0" smtClean="0">
                              <a:latin typeface="Cambria Math" panose="02040503050406030204" pitchFamily="18" charset="0"/>
                              <a:ea typeface="Cambria Math" panose="02040503050406030204" pitchFamily="18" charset="0"/>
                            </a:rPr>
                            <a:t>PR(%)</a:t>
                          </a:r>
                          <a:endParaRPr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kumimoji="1" lang="en-US" altLang="ja-JP" b="0" dirty="0" smtClean="0">
                              <a:latin typeface="Cambria Math" panose="02040503050406030204" pitchFamily="18" charset="0"/>
                            </a:rPr>
                            <a:t>FPs</a:t>
                          </a:r>
                          <a:endParaRPr kumimoji="1" lang="ja-JP" altLang="en-US" b="0" dirty="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a:t>
                          </a:r>
                          <a:r>
                            <a:rPr kumimoji="1" lang="en-US" altLang="ja-JP" b="0" dirty="0" smtClean="0">
                              <a:latin typeface="Cambria Math" panose="02040503050406030204" pitchFamily="18" charset="0"/>
                              <a:ea typeface="Cambria Math" panose="02040503050406030204" pitchFamily="18" charset="0"/>
                            </a:rPr>
                            <a:t>± </a:t>
                          </a:r>
                          <a:r>
                            <a:rPr kumimoji="1" lang="en-US" altLang="ja-JP" b="0" dirty="0" smtClean="0">
                              <a:latin typeface="Cambria Math" panose="02040503050406030204" pitchFamily="18" charset="0"/>
                              <a:ea typeface="Cambria Math" panose="02040503050406030204" pitchFamily="18" charset="0"/>
                            </a:rPr>
                            <a:t>SD)</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lang="en-US" altLang="ja-JP" b="0" dirty="0" smtClean="0">
                              <a:latin typeface="Cambria Math" panose="02040503050406030204" pitchFamily="18" charset="0"/>
                              <a:ea typeface="Cambria Math" panose="02040503050406030204" pitchFamily="18" charset="0"/>
                            </a:rPr>
                            <a:t>PR(%)</a:t>
                          </a:r>
                          <a:endParaRPr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43637755"/>
                      </a:ext>
                    </a:extLst>
                  </a:tr>
                  <a:tr h="1000206">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𝐹</m:t>
                                    </m:r>
                                  </m:e>
                                  <m:sub>
                                    <m:r>
                                      <a:rPr kumimoji="1" lang="en-US" altLang="ja-JP" b="0" i="1" smtClean="0">
                                        <a:latin typeface="Cambria Math" panose="02040503050406030204" pitchFamily="18" charset="0"/>
                                        <a:ea typeface="Cambria Math" panose="02040503050406030204" pitchFamily="18" charset="0"/>
                                      </a:rPr>
                                      <m:t>1</m:t>
                                    </m:r>
                                  </m:sub>
                                </m:sSub>
                              </m:oMath>
                            </m:oMathPara>
                          </a14:m>
                          <a:endParaRPr kumimoji="1" lang="en-US" altLang="ja-JP" b="0" dirty="0" smtClean="0">
                            <a:latin typeface="Cambria Math" panose="02040503050406030204" pitchFamily="18" charset="0"/>
                            <a:ea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a:txBody>
                        <a:bodyPr/>
                        <a:lstStyle/>
                        <a:p>
                          <a:pPr algn="ctr"/>
                          <a:r>
                            <a:rPr kumimoji="1" lang="en-US" altLang="ja-JP" dirty="0" smtClean="0">
                              <a:latin typeface="Cambria Math" panose="02040503050406030204" pitchFamily="18" charset="0"/>
                              <a:ea typeface="Cambria Math" panose="02040503050406030204" pitchFamily="18" charset="0"/>
                            </a:rPr>
                            <a:t>1.0 ± 0</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FF0000"/>
                              </a:solidFill>
                              <a:latin typeface="Cambria Math" panose="02040503050406030204" pitchFamily="18" charset="0"/>
                            </a:rPr>
                            <a:t>5.89 %</a:t>
                          </a:r>
                          <a:endParaRPr lang="ja-JP" altLang="en-US" dirty="0">
                            <a:solidFill>
                              <a:srgbClr val="FF000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kumimoji="1" lang="en-US" altLang="ja-JP" b="1" dirty="0" smtClean="0">
                              <a:latin typeface="Cambria Math" panose="02040503050406030204" pitchFamily="18" charset="0"/>
                              <a:ea typeface="Cambria Math" panose="02040503050406030204" pitchFamily="18" charset="0"/>
                            </a:rPr>
                            <a:t>7.267</a:t>
                          </a:r>
                          <a:r>
                            <a:rPr kumimoji="1" lang="en-US" altLang="ja-JP" dirty="0" smtClean="0">
                              <a:latin typeface="Cambria Math" panose="02040503050406030204" pitchFamily="18" charset="0"/>
                              <a:ea typeface="Cambria Math" panose="02040503050406030204" pitchFamily="18" charset="0"/>
                            </a:rPr>
                            <a:t> ± 0.5735</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00B050"/>
                              </a:solidFill>
                              <a:latin typeface="Cambria Math" panose="02040503050406030204" pitchFamily="18" charset="0"/>
                            </a:rPr>
                            <a:t>42.75 %</a:t>
                          </a:r>
                          <a:endParaRPr lang="ja-JP" altLang="en-US" dirty="0">
                            <a:solidFill>
                              <a:srgbClr val="00B05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95965964"/>
                      </a:ext>
                    </a:extLst>
                  </a:tr>
                  <a:tr h="1000206">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𝐹</m:t>
                                    </m:r>
                                  </m:e>
                                  <m:sub>
                                    <m:r>
                                      <a:rPr kumimoji="1" lang="en-US" altLang="ja-JP" b="0" i="1" smtClean="0">
                                        <a:latin typeface="Cambria Math" panose="02040503050406030204" pitchFamily="18" charset="0"/>
                                        <a:ea typeface="Cambria Math" panose="02040503050406030204" pitchFamily="18" charset="0"/>
                                      </a:rPr>
                                      <m:t>2</m:t>
                                    </m:r>
                                  </m:sub>
                                </m:sSub>
                              </m:oMath>
                            </m:oMathPara>
                          </a14:m>
                          <a:endParaRPr kumimoji="1" lang="en-US" altLang="ja-JP" b="0" dirty="0" smtClean="0">
                            <a:latin typeface="Cambria Math" panose="02040503050406030204" pitchFamily="18" charset="0"/>
                            <a:ea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tc>
                      <a:txBody>
                        <a:bodyPr/>
                        <a:lstStyle/>
                        <a:p>
                          <a:pPr algn="ctr"/>
                          <a:r>
                            <a:rPr lang="en-US" altLang="ja-JP" dirty="0" smtClean="0">
                              <a:solidFill>
                                <a:srgbClr val="FF0000"/>
                              </a:solidFill>
                              <a:latin typeface="Cambria Math" panose="02040503050406030204" pitchFamily="18" charset="0"/>
                            </a:rPr>
                            <a:t>0.87 %</a:t>
                          </a:r>
                          <a:endParaRPr lang="ja-JP" altLang="en-US" dirty="0">
                            <a:solidFill>
                              <a:srgbClr val="FF000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tc>
                      <a:txBody>
                        <a:bodyPr/>
                        <a:lstStyle/>
                        <a:p>
                          <a:pPr algn="ctr"/>
                          <a:r>
                            <a:rPr kumimoji="1" lang="en-US" altLang="ja-JP" b="1" dirty="0" smtClean="0">
                              <a:latin typeface="Cambria Math" panose="02040503050406030204" pitchFamily="18" charset="0"/>
                              <a:ea typeface="Cambria Math" panose="02040503050406030204" pitchFamily="18" charset="0"/>
                            </a:rPr>
                            <a:t>7.933</a:t>
                          </a:r>
                          <a:r>
                            <a:rPr kumimoji="1" lang="en-US" altLang="ja-JP" dirty="0" smtClean="0">
                              <a:latin typeface="Cambria Math" panose="02040503050406030204" pitchFamily="18" charset="0"/>
                              <a:ea typeface="Cambria Math" panose="02040503050406030204" pitchFamily="18" charset="0"/>
                            </a:rPr>
                            <a:t> ± 0.8929</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tc>
                      <a:txBody>
                        <a:bodyPr/>
                        <a:lstStyle/>
                        <a:p>
                          <a:pPr algn="ctr"/>
                          <a:r>
                            <a:rPr lang="en-US" altLang="ja-JP" dirty="0" smtClean="0">
                              <a:solidFill>
                                <a:srgbClr val="00B050"/>
                              </a:solidFill>
                              <a:latin typeface="Cambria Math" panose="02040503050406030204" pitchFamily="18" charset="0"/>
                            </a:rPr>
                            <a:t>6.56 %</a:t>
                          </a:r>
                          <a:endParaRPr lang="ja-JP" altLang="en-US" dirty="0">
                            <a:solidFill>
                              <a:srgbClr val="00B05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extLst>
                      <a:ext uri="{0D108BD9-81ED-4DB2-BD59-A6C34878D82A}">
                        <a16:rowId xmlns:a16="http://schemas.microsoft.com/office/drawing/2014/main" val="4224551388"/>
                      </a:ext>
                    </a:extLst>
                  </a:tr>
                </a:tbl>
              </a:graphicData>
            </a:graphic>
          </p:graphicFrame>
        </mc:Choice>
        <mc:Fallback>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549952757"/>
                  </p:ext>
                </p:extLst>
              </p:nvPr>
            </p:nvGraphicFramePr>
            <p:xfrm>
              <a:off x="2055812" y="2670255"/>
              <a:ext cx="8080375" cy="3301051"/>
            </p:xfrm>
            <a:graphic>
              <a:graphicData uri="http://schemas.openxmlformats.org/drawingml/2006/table">
                <a:tbl>
                  <a:tblPr firstRow="1" bandRow="1">
                    <a:tableStyleId>{5C22544A-7EE6-4342-B048-85BDC9FD1C3A}</a:tableStyleId>
                  </a:tblPr>
                  <a:tblGrid>
                    <a:gridCol w="1433830">
                      <a:extLst>
                        <a:ext uri="{9D8B030D-6E8A-4147-A177-3AD203B41FA5}">
                          <a16:colId xmlns:a16="http://schemas.microsoft.com/office/drawing/2014/main" val="1721222799"/>
                        </a:ext>
                      </a:extLst>
                    </a:gridCol>
                    <a:gridCol w="1933892">
                      <a:extLst>
                        <a:ext uri="{9D8B030D-6E8A-4147-A177-3AD203B41FA5}">
                          <a16:colId xmlns:a16="http://schemas.microsoft.com/office/drawing/2014/main" val="3638638939"/>
                        </a:ext>
                      </a:extLst>
                    </a:gridCol>
                    <a:gridCol w="1154430">
                      <a:extLst>
                        <a:ext uri="{9D8B030D-6E8A-4147-A177-3AD203B41FA5}">
                          <a16:colId xmlns:a16="http://schemas.microsoft.com/office/drawing/2014/main" val="249630744"/>
                        </a:ext>
                      </a:extLst>
                    </a:gridCol>
                    <a:gridCol w="2235518">
                      <a:extLst>
                        <a:ext uri="{9D8B030D-6E8A-4147-A177-3AD203B41FA5}">
                          <a16:colId xmlns:a16="http://schemas.microsoft.com/office/drawing/2014/main" val="3438917364"/>
                        </a:ext>
                      </a:extLst>
                    </a:gridCol>
                    <a:gridCol w="1322705">
                      <a:extLst>
                        <a:ext uri="{9D8B030D-6E8A-4147-A177-3AD203B41FA5}">
                          <a16:colId xmlns:a16="http://schemas.microsoft.com/office/drawing/2014/main" val="125785975"/>
                        </a:ext>
                      </a:extLst>
                    </a:gridCol>
                  </a:tblGrid>
                  <a:tr h="477679">
                    <a:tc>
                      <a:txBody>
                        <a:bodyPr/>
                        <a:lstStyle/>
                        <a:p>
                          <a:pPr algn="ct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gridSpan="2">
                      <a:txBody>
                        <a:bodyPr/>
                        <a:lstStyle/>
                        <a:p>
                          <a:pPr algn="ctr"/>
                          <a:r>
                            <a:rPr kumimoji="1" lang="en-US" altLang="ja-JP" dirty="0" smtClean="0">
                              <a:latin typeface="Cambria Math" panose="02040503050406030204" pitchFamily="18" charset="0"/>
                              <a:ea typeface="Cambria Math" panose="02040503050406030204" pitchFamily="18" charset="0"/>
                            </a:rPr>
                            <a:t>BA</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hMerge="1">
                      <a:txBody>
                        <a:bodyPr/>
                        <a:lstStyle/>
                        <a:p>
                          <a:endParaRPr kumimoji="1" lang="ja-JP" altLang="en-US" dirty="0"/>
                        </a:p>
                      </a:txBody>
                      <a:tcPr/>
                    </a:tc>
                    <a:tc gridSpan="2">
                      <a:txBody>
                        <a:bodyPr/>
                        <a:lstStyle/>
                        <a:p>
                          <a:pPr algn="ctr"/>
                          <a:r>
                            <a:rPr kumimoji="1" lang="en-US" altLang="ja-JP" dirty="0" smtClean="0">
                              <a:latin typeface="Cambria Math" panose="02040503050406030204" pitchFamily="18" charset="0"/>
                              <a:ea typeface="Cambria Math" panose="02040503050406030204" pitchFamily="18" charset="0"/>
                            </a:rPr>
                            <a:t>NSBA</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hMerge="1">
                      <a:txBody>
                        <a:bodyPr/>
                        <a:lstStyle/>
                        <a:p>
                          <a:endParaRPr kumimoji="1" lang="ja-JP" altLang="en-US" dirty="0"/>
                        </a:p>
                      </a:txBody>
                      <a:tcPr/>
                    </a:tc>
                    <a:extLst>
                      <a:ext uri="{0D108BD9-81ED-4DB2-BD59-A6C34878D82A}">
                        <a16:rowId xmlns:a16="http://schemas.microsoft.com/office/drawing/2014/main" val="2177175009"/>
                      </a:ext>
                    </a:extLst>
                  </a:tr>
                  <a:tr h="822960">
                    <a:tc>
                      <a:txBody>
                        <a:bodyPr/>
                        <a:lstStyle/>
                        <a:p>
                          <a:pPr algn="ctr"/>
                          <a:r>
                            <a:rPr kumimoji="1" lang="en-US" altLang="ja-JP" b="0" dirty="0" smtClean="0">
                              <a:latin typeface="Cambria Math" panose="02040503050406030204" pitchFamily="18" charset="0"/>
                              <a:ea typeface="Cambria Math" panose="02040503050406030204" pitchFamily="18" charset="0"/>
                            </a:rPr>
                            <a:t>Function</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kumimoji="1" lang="en-US" altLang="ja-JP" b="0" dirty="0" smtClean="0">
                              <a:latin typeface="Cambria Math" panose="02040503050406030204" pitchFamily="18" charset="0"/>
                            </a:rPr>
                            <a:t>FPs</a:t>
                          </a:r>
                          <a:endParaRPr kumimoji="1" lang="ja-JP" altLang="en-US" b="0" dirty="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a:t>
                          </a:r>
                          <a:r>
                            <a:rPr kumimoji="1" lang="en-US" altLang="ja-JP" b="0" dirty="0" smtClean="0">
                              <a:latin typeface="Cambria Math" panose="02040503050406030204" pitchFamily="18" charset="0"/>
                              <a:ea typeface="Cambria Math" panose="02040503050406030204" pitchFamily="18" charset="0"/>
                            </a:rPr>
                            <a:t>± </a:t>
                          </a:r>
                          <a:r>
                            <a:rPr kumimoji="1" lang="en-US" altLang="ja-JP" b="0" dirty="0" smtClean="0">
                              <a:latin typeface="Cambria Math" panose="02040503050406030204" pitchFamily="18" charset="0"/>
                              <a:ea typeface="Cambria Math" panose="02040503050406030204" pitchFamily="18" charset="0"/>
                            </a:rPr>
                            <a:t>SD)</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lang="en-US" altLang="ja-JP" b="0" dirty="0" smtClean="0">
                              <a:latin typeface="Cambria Math" panose="02040503050406030204" pitchFamily="18" charset="0"/>
                              <a:ea typeface="Cambria Math" panose="02040503050406030204" pitchFamily="18" charset="0"/>
                            </a:rPr>
                            <a:t>PR(%)</a:t>
                          </a:r>
                          <a:endParaRPr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kumimoji="1" lang="en-US" altLang="ja-JP" b="0" dirty="0" smtClean="0">
                              <a:latin typeface="Cambria Math" panose="02040503050406030204" pitchFamily="18" charset="0"/>
                            </a:rPr>
                            <a:t>FPs</a:t>
                          </a:r>
                          <a:endParaRPr kumimoji="1" lang="ja-JP" altLang="en-US" b="0" dirty="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a:t>
                          </a:r>
                          <a:r>
                            <a:rPr kumimoji="1" lang="en-US" altLang="ja-JP" b="0" dirty="0" smtClean="0">
                              <a:latin typeface="Cambria Math" panose="02040503050406030204" pitchFamily="18" charset="0"/>
                              <a:ea typeface="Cambria Math" panose="02040503050406030204" pitchFamily="18" charset="0"/>
                            </a:rPr>
                            <a:t>± </a:t>
                          </a:r>
                          <a:r>
                            <a:rPr kumimoji="1" lang="en-US" altLang="ja-JP" b="0" dirty="0" smtClean="0">
                              <a:latin typeface="Cambria Math" panose="02040503050406030204" pitchFamily="18" charset="0"/>
                              <a:ea typeface="Cambria Math" panose="02040503050406030204" pitchFamily="18" charset="0"/>
                            </a:rPr>
                            <a:t>SD)</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lang="en-US" altLang="ja-JP" b="0" dirty="0" smtClean="0">
                              <a:latin typeface="Cambria Math" panose="02040503050406030204" pitchFamily="18" charset="0"/>
                              <a:ea typeface="Cambria Math" panose="02040503050406030204" pitchFamily="18" charset="0"/>
                            </a:rPr>
                            <a:t>PR(%)</a:t>
                          </a:r>
                          <a:endParaRPr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43637755"/>
                      </a:ext>
                    </a:extLst>
                  </a:tr>
                  <a:tr h="1000206">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blipFill>
                          <a:blip r:embed="rId3"/>
                          <a:stretch>
                            <a:fillRect l="-426" t="-135366" r="-465106" b="-101220"/>
                          </a:stretch>
                        </a:blipFill>
                      </a:tcPr>
                    </a:tc>
                    <a:tc>
                      <a:txBody>
                        <a:bodyPr/>
                        <a:lstStyle/>
                        <a:p>
                          <a:pPr algn="ctr"/>
                          <a:r>
                            <a:rPr kumimoji="1" lang="en-US" altLang="ja-JP" dirty="0" smtClean="0">
                              <a:latin typeface="Cambria Math" panose="02040503050406030204" pitchFamily="18" charset="0"/>
                              <a:ea typeface="Cambria Math" panose="02040503050406030204" pitchFamily="18" charset="0"/>
                            </a:rPr>
                            <a:t>1.0 ± 0</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FF0000"/>
                              </a:solidFill>
                              <a:latin typeface="Cambria Math" panose="02040503050406030204" pitchFamily="18" charset="0"/>
                            </a:rPr>
                            <a:t>5.89 %</a:t>
                          </a:r>
                          <a:endParaRPr lang="ja-JP" altLang="en-US" dirty="0">
                            <a:solidFill>
                              <a:srgbClr val="FF000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kumimoji="1" lang="en-US" altLang="ja-JP" b="1" dirty="0" smtClean="0">
                              <a:latin typeface="Cambria Math" panose="02040503050406030204" pitchFamily="18" charset="0"/>
                              <a:ea typeface="Cambria Math" panose="02040503050406030204" pitchFamily="18" charset="0"/>
                            </a:rPr>
                            <a:t>7.267</a:t>
                          </a:r>
                          <a:r>
                            <a:rPr kumimoji="1" lang="en-US" altLang="ja-JP" dirty="0" smtClean="0">
                              <a:latin typeface="Cambria Math" panose="02040503050406030204" pitchFamily="18" charset="0"/>
                              <a:ea typeface="Cambria Math" panose="02040503050406030204" pitchFamily="18" charset="0"/>
                            </a:rPr>
                            <a:t> ± 0.5735</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00B050"/>
                              </a:solidFill>
                              <a:latin typeface="Cambria Math" panose="02040503050406030204" pitchFamily="18" charset="0"/>
                            </a:rPr>
                            <a:t>42.75 %</a:t>
                          </a:r>
                          <a:endParaRPr lang="ja-JP" altLang="en-US" dirty="0">
                            <a:solidFill>
                              <a:srgbClr val="00B05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95965964"/>
                      </a:ext>
                    </a:extLst>
                  </a:tr>
                  <a:tr h="1000206">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blipFill>
                          <a:blip r:embed="rId3"/>
                          <a:stretch>
                            <a:fillRect l="-426" t="-235366" r="-465106" b="-1220"/>
                          </a:stretch>
                        </a:blip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tc>
                      <a:txBody>
                        <a:bodyPr/>
                        <a:lstStyle/>
                        <a:p>
                          <a:pPr algn="ctr"/>
                          <a:r>
                            <a:rPr lang="en-US" altLang="ja-JP" dirty="0" smtClean="0">
                              <a:solidFill>
                                <a:srgbClr val="FF0000"/>
                              </a:solidFill>
                              <a:latin typeface="Cambria Math" panose="02040503050406030204" pitchFamily="18" charset="0"/>
                            </a:rPr>
                            <a:t>0.87 %</a:t>
                          </a:r>
                          <a:endParaRPr lang="ja-JP" altLang="en-US" dirty="0">
                            <a:solidFill>
                              <a:srgbClr val="FF000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tc>
                      <a:txBody>
                        <a:bodyPr/>
                        <a:lstStyle/>
                        <a:p>
                          <a:pPr algn="ctr"/>
                          <a:r>
                            <a:rPr kumimoji="1" lang="en-US" altLang="ja-JP" b="1" dirty="0" smtClean="0">
                              <a:latin typeface="Cambria Math" panose="02040503050406030204" pitchFamily="18" charset="0"/>
                              <a:ea typeface="Cambria Math" panose="02040503050406030204" pitchFamily="18" charset="0"/>
                            </a:rPr>
                            <a:t>7.933</a:t>
                          </a:r>
                          <a:r>
                            <a:rPr kumimoji="1" lang="en-US" altLang="ja-JP" dirty="0" smtClean="0">
                              <a:latin typeface="Cambria Math" panose="02040503050406030204" pitchFamily="18" charset="0"/>
                              <a:ea typeface="Cambria Math" panose="02040503050406030204" pitchFamily="18" charset="0"/>
                            </a:rPr>
                            <a:t> ± 0.8929</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tc>
                      <a:txBody>
                        <a:bodyPr/>
                        <a:lstStyle/>
                        <a:p>
                          <a:pPr algn="ctr"/>
                          <a:r>
                            <a:rPr lang="en-US" altLang="ja-JP" dirty="0" smtClean="0">
                              <a:solidFill>
                                <a:srgbClr val="00B050"/>
                              </a:solidFill>
                              <a:latin typeface="Cambria Math" panose="02040503050406030204" pitchFamily="18" charset="0"/>
                            </a:rPr>
                            <a:t>6.56 %</a:t>
                          </a:r>
                          <a:endParaRPr lang="ja-JP" altLang="en-US" dirty="0">
                            <a:solidFill>
                              <a:srgbClr val="00B05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extLst>
                      <a:ext uri="{0D108BD9-81ED-4DB2-BD59-A6C34878D82A}">
                        <a16:rowId xmlns:a16="http://schemas.microsoft.com/office/drawing/2014/main" val="4224551388"/>
                      </a:ext>
                    </a:extLst>
                  </a:tr>
                </a:tbl>
              </a:graphicData>
            </a:graphic>
          </p:graphicFrame>
        </mc:Fallback>
      </mc:AlternateContent>
      <p:sp>
        <p:nvSpPr>
          <p:cNvPr id="6" name="テキスト ボックス 5"/>
          <p:cNvSpPr txBox="1"/>
          <p:nvPr/>
        </p:nvSpPr>
        <p:spPr>
          <a:xfrm>
            <a:off x="2685974" y="1807024"/>
            <a:ext cx="6820052" cy="707886"/>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Found Peaks(FPs) and Peak Ratio (PR) of BA and NSBA </a:t>
            </a:r>
            <a:br>
              <a:rPr kumimoji="1" lang="en-US" altLang="ja-JP" sz="2000" b="1" dirty="0" smtClean="0">
                <a:solidFill>
                  <a:schemeClr val="tx1">
                    <a:lumMod val="75000"/>
                    <a:lumOff val="25000"/>
                  </a:schemeClr>
                </a:solidFill>
              </a:rPr>
            </a:br>
            <a:r>
              <a:rPr kumimoji="1" lang="en-US" altLang="ja-JP" sz="2000" b="1" dirty="0" smtClean="0">
                <a:solidFill>
                  <a:schemeClr val="tx1">
                    <a:lumMod val="75000"/>
                    <a:lumOff val="25000"/>
                  </a:schemeClr>
                </a:solidFill>
              </a:rPr>
              <a:t>(averaged over 30 runs)</a:t>
            </a:r>
            <a:endParaRPr kumimoji="1" lang="ja-JP" altLang="en-US" sz="2000" b="1" dirty="0">
              <a:solidFill>
                <a:schemeClr val="tx1">
                  <a:lumMod val="75000"/>
                  <a:lumOff val="25000"/>
                </a:schemeClr>
              </a:solidFill>
            </a:endParaRPr>
          </a:p>
        </p:txBody>
      </p:sp>
      <p:sp>
        <p:nvSpPr>
          <p:cNvPr id="8" name="テキスト ボックス 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(17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857" y="3667471"/>
            <a:ext cx="1824955" cy="1368716"/>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0857" y="4875276"/>
            <a:ext cx="1824955" cy="1368195"/>
          </a:xfrm>
          <a:prstGeom prst="rect">
            <a:avLst/>
          </a:prstGeom>
        </p:spPr>
      </p:pic>
    </p:spTree>
    <p:extLst>
      <p:ext uri="{BB962C8B-B14F-4D97-AF65-F5344CB8AC3E}">
        <p14:creationId xmlns:p14="http://schemas.microsoft.com/office/powerpoint/2010/main" val="414530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Introduction</a:t>
            </a:r>
            <a:endParaRPr kumimoji="1" lang="ja-JP" altLang="en-US" dirty="0"/>
          </a:p>
        </p:txBody>
      </p:sp>
      <p:pic>
        <p:nvPicPr>
          <p:cNvPr id="40" name="コンテンツ プレースホルダー 39"/>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125210" y="2829131"/>
            <a:ext cx="5334000" cy="4000500"/>
          </a:xfrm>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55546" y="3235520"/>
            <a:ext cx="2307286" cy="2473724"/>
          </a:xfrm>
          <a:prstGeom prst="rect">
            <a:avLst/>
          </a:prstGeom>
        </p:spPr>
      </p:pic>
      <p:grpSp>
        <p:nvGrpSpPr>
          <p:cNvPr id="29" name="グループ化 28"/>
          <p:cNvGrpSpPr/>
          <p:nvPr/>
        </p:nvGrpSpPr>
        <p:grpSpPr>
          <a:xfrm>
            <a:off x="9296150" y="3235520"/>
            <a:ext cx="2307286" cy="2473724"/>
            <a:chOff x="6917573" y="3084728"/>
            <a:chExt cx="3194793" cy="3425252"/>
          </a:xfrm>
        </p:grpSpPr>
        <p:pic>
          <p:nvPicPr>
            <p:cNvPr id="10" name="図 9"/>
            <p:cNvPicPr>
              <a:picLocks noChangeAspect="1"/>
            </p:cNvPicPr>
            <p:nvPr/>
          </p:nvPicPr>
          <p:blipFill>
            <a:blip r:embed="rId5" cstate="print">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6917573" y="3084728"/>
              <a:ext cx="3194793" cy="3425252"/>
            </a:xfrm>
            <a:prstGeom prst="rect">
              <a:avLst/>
            </a:prstGeom>
          </p:spPr>
        </p:pic>
        <p:sp>
          <p:nvSpPr>
            <p:cNvPr id="11" name="楕円 10"/>
            <p:cNvSpPr/>
            <p:nvPr/>
          </p:nvSpPr>
          <p:spPr>
            <a:xfrm>
              <a:off x="7804875" y="4631956"/>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7942285" y="4934259"/>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8034725" y="4831829"/>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8561882" y="505918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p:nvSpPr>
          <p:spPr>
            <a:xfrm>
              <a:off x="7949785" y="506168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8027235" y="506418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7849854" y="509666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8104685" y="503670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8429472" y="531651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8461952" y="524406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8389502" y="535149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8272082" y="533900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7929809" y="519160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8137155" y="3914928"/>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8439455" y="3887448"/>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9940968" y="6243397"/>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9973448" y="6320847"/>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7560038" y="6395797"/>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9029218" y="6148812"/>
            <a:ext cx="3015779" cy="646331"/>
            <a:chOff x="9011792" y="6310115"/>
            <a:chExt cx="3445034" cy="646331"/>
          </a:xfrm>
        </p:grpSpPr>
        <p:sp>
          <p:nvSpPr>
            <p:cNvPr id="30" name="楕円 29"/>
            <p:cNvSpPr/>
            <p:nvPr/>
          </p:nvSpPr>
          <p:spPr>
            <a:xfrm>
              <a:off x="9011792" y="6452761"/>
              <a:ext cx="136175"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9155792" y="6310115"/>
              <a:ext cx="3301034" cy="646331"/>
            </a:xfrm>
            <a:prstGeom prst="rect">
              <a:avLst/>
            </a:prstGeom>
            <a:noFill/>
          </p:spPr>
          <p:txBody>
            <a:bodyPr wrap="square" rtlCol="0">
              <a:spAutoFit/>
            </a:bodyPr>
            <a:lstStyle/>
            <a:p>
              <a:r>
                <a:rPr kumimoji="1" lang="en-US" altLang="ja-JP" dirty="0" smtClean="0"/>
                <a:t>: safe landing sites</a:t>
              </a:r>
              <a:br>
                <a:rPr kumimoji="1" lang="en-US" altLang="ja-JP" dirty="0" smtClean="0"/>
              </a:br>
              <a:r>
                <a:rPr kumimoji="1" lang="en-US" altLang="ja-JP" dirty="0" smtClean="0"/>
                <a:t> (global &amp; local optima) </a:t>
              </a:r>
              <a:endParaRPr kumimoji="1" lang="ja-JP" altLang="en-US" dirty="0"/>
            </a:p>
          </p:txBody>
        </p:sp>
      </p:grpSp>
      <p:sp>
        <p:nvSpPr>
          <p:cNvPr id="33" name="右矢印 32"/>
          <p:cNvSpPr/>
          <p:nvPr/>
        </p:nvSpPr>
        <p:spPr>
          <a:xfrm>
            <a:off x="8173224" y="4164078"/>
            <a:ext cx="855994" cy="777480"/>
          </a:xfrm>
          <a:prstGeom prst="rightArrow">
            <a:avLst>
              <a:gd name="adj1" fmla="val 48909"/>
              <a:gd name="adj2" fmla="val 8083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8961322" y="5778011"/>
            <a:ext cx="2960858" cy="369332"/>
          </a:xfrm>
          <a:prstGeom prst="rect">
            <a:avLst/>
          </a:prstGeom>
          <a:noFill/>
        </p:spPr>
        <p:txBody>
          <a:bodyPr wrap="square" rtlCol="0">
            <a:spAutoFit/>
          </a:bodyPr>
          <a:lstStyle/>
          <a:p>
            <a:pPr algn="ctr"/>
            <a:r>
              <a:rPr kumimoji="1" lang="en-US" altLang="ja-JP" b="1" dirty="0" smtClean="0">
                <a:solidFill>
                  <a:schemeClr val="tx1">
                    <a:lumMod val="75000"/>
                    <a:lumOff val="25000"/>
                  </a:schemeClr>
                </a:solidFill>
              </a:rPr>
              <a:t>Highlighted landing sites</a:t>
            </a:r>
            <a:endParaRPr kumimoji="1" lang="ja-JP" altLang="en-US" b="1" dirty="0">
              <a:solidFill>
                <a:schemeClr val="tx1">
                  <a:lumMod val="75000"/>
                  <a:lumOff val="25000"/>
                </a:schemeClr>
              </a:solidFill>
            </a:endParaRPr>
          </a:p>
        </p:txBody>
      </p:sp>
      <p:sp>
        <p:nvSpPr>
          <p:cNvPr id="35" name="テキスト ボックス 34"/>
          <p:cNvSpPr txBox="1"/>
          <p:nvPr/>
        </p:nvSpPr>
        <p:spPr>
          <a:xfrm>
            <a:off x="5481539" y="5778011"/>
            <a:ext cx="2473377" cy="369332"/>
          </a:xfrm>
          <a:prstGeom prst="rect">
            <a:avLst/>
          </a:prstGeom>
          <a:noFill/>
        </p:spPr>
        <p:txBody>
          <a:bodyPr wrap="square" rtlCol="0">
            <a:spAutoFit/>
          </a:bodyPr>
          <a:lstStyle/>
          <a:p>
            <a:pPr algn="ctr"/>
            <a:r>
              <a:rPr kumimoji="1" lang="en-US" altLang="ja-JP" b="1" dirty="0" smtClean="0">
                <a:solidFill>
                  <a:schemeClr val="tx1">
                    <a:lumMod val="75000"/>
                    <a:lumOff val="25000"/>
                  </a:schemeClr>
                </a:solidFill>
              </a:rPr>
              <a:t>Raw image of moon </a:t>
            </a:r>
            <a:endParaRPr kumimoji="1" lang="ja-JP" altLang="en-US" b="1" dirty="0">
              <a:solidFill>
                <a:schemeClr val="tx1">
                  <a:lumMod val="75000"/>
                  <a:lumOff val="25000"/>
                </a:schemeClr>
              </a:solidFill>
            </a:endParaRPr>
          </a:p>
        </p:txBody>
      </p:sp>
      <p:sp>
        <p:nvSpPr>
          <p:cNvPr id="38" name="テキスト ボックス 3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
        <p:nvSpPr>
          <p:cNvPr id="39" name="テキスト ボックス 38"/>
          <p:cNvSpPr txBox="1"/>
          <p:nvPr/>
        </p:nvSpPr>
        <p:spPr>
          <a:xfrm>
            <a:off x="5410051" y="2672486"/>
            <a:ext cx="6382339" cy="400110"/>
          </a:xfrm>
          <a:prstGeom prst="rect">
            <a:avLst/>
          </a:prstGeom>
          <a:noFill/>
        </p:spPr>
        <p:txBody>
          <a:bodyPr wrap="square" rtlCol="0">
            <a:spAutoFit/>
          </a:bodyPr>
          <a:lstStyle/>
          <a:p>
            <a:pPr algn="ctr"/>
            <a:r>
              <a:rPr kumimoji="1" lang="en-US" altLang="ja-JP" sz="2000" b="1" i="1" dirty="0" smtClean="0">
                <a:solidFill>
                  <a:schemeClr val="tx1">
                    <a:lumMod val="75000"/>
                    <a:lumOff val="25000"/>
                  </a:schemeClr>
                </a:solidFill>
              </a:rPr>
              <a:t>e.g., </a:t>
            </a:r>
            <a:r>
              <a:rPr kumimoji="1" lang="en-US" altLang="ja-JP" sz="2000" b="1" dirty="0" smtClean="0">
                <a:solidFill>
                  <a:schemeClr val="tx1">
                    <a:lumMod val="75000"/>
                    <a:lumOff val="25000"/>
                  </a:schemeClr>
                </a:solidFill>
              </a:rPr>
              <a:t>Safe landing sites selection in lunar mission</a:t>
            </a:r>
            <a:endParaRPr kumimoji="1" lang="ja-JP" altLang="en-US" sz="2000" b="1" dirty="0">
              <a:solidFill>
                <a:schemeClr val="tx1">
                  <a:lumMod val="75000"/>
                  <a:lumOff val="25000"/>
                </a:schemeClr>
              </a:solidFill>
            </a:endParaRPr>
          </a:p>
        </p:txBody>
      </p:sp>
      <p:sp>
        <p:nvSpPr>
          <p:cNvPr id="41" name="テキスト ボックス 40"/>
          <p:cNvSpPr txBox="1"/>
          <p:nvPr/>
        </p:nvSpPr>
        <p:spPr>
          <a:xfrm>
            <a:off x="168005" y="2672486"/>
            <a:ext cx="5389262" cy="400110"/>
          </a:xfrm>
          <a:prstGeom prst="rect">
            <a:avLst/>
          </a:prstGeom>
          <a:noFill/>
        </p:spPr>
        <p:txBody>
          <a:bodyPr wrap="square" rtlCol="0">
            <a:spAutoFit/>
          </a:bodyPr>
          <a:lstStyle/>
          <a:p>
            <a:pPr algn="ctr"/>
            <a:r>
              <a:rPr kumimoji="1" lang="en-US" altLang="ja-JP" sz="2000" b="1" i="1" dirty="0" smtClean="0">
                <a:solidFill>
                  <a:schemeClr val="tx1">
                    <a:lumMod val="75000"/>
                    <a:lumOff val="25000"/>
                  </a:schemeClr>
                </a:solidFill>
              </a:rPr>
              <a:t>e.g., </a:t>
            </a:r>
            <a:r>
              <a:rPr kumimoji="1" lang="en-US" altLang="ja-JP" sz="2000" b="1" dirty="0" smtClean="0">
                <a:solidFill>
                  <a:schemeClr val="tx1">
                    <a:lumMod val="75000"/>
                    <a:lumOff val="25000"/>
                  </a:schemeClr>
                </a:solidFill>
              </a:rPr>
              <a:t>Multimodal function for minimization</a:t>
            </a:r>
            <a:endParaRPr kumimoji="1" lang="ja-JP" altLang="en-US" sz="2000" b="1" dirty="0">
              <a:solidFill>
                <a:schemeClr val="tx1">
                  <a:lumMod val="75000"/>
                  <a:lumOff val="25000"/>
                </a:schemeClr>
              </a:solidFill>
            </a:endParaRPr>
          </a:p>
        </p:txBody>
      </p:sp>
      <p:sp>
        <p:nvSpPr>
          <p:cNvPr id="42" name="楕円 41"/>
          <p:cNvSpPr/>
          <p:nvPr/>
        </p:nvSpPr>
        <p:spPr>
          <a:xfrm>
            <a:off x="918411" y="6190830"/>
            <a:ext cx="432000" cy="318043"/>
          </a:xfrm>
          <a:prstGeom prst="ellipse">
            <a:avLst/>
          </a:prstGeom>
          <a:solidFill>
            <a:srgbClr val="FF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1613391" y="6070447"/>
            <a:ext cx="432000" cy="318043"/>
          </a:xfrm>
          <a:prstGeom prst="ellipse">
            <a:avLst/>
          </a:prstGeom>
          <a:solidFill>
            <a:srgbClr val="FF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2461948" y="5472079"/>
            <a:ext cx="432000" cy="318043"/>
          </a:xfrm>
          <a:prstGeom prst="ellipse">
            <a:avLst/>
          </a:prstGeom>
          <a:solidFill>
            <a:srgbClr val="FF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3408827" y="4588757"/>
            <a:ext cx="432000" cy="318043"/>
          </a:xfrm>
          <a:prstGeom prst="ellipse">
            <a:avLst/>
          </a:prstGeom>
          <a:solidFill>
            <a:srgbClr val="FF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4436867" y="3761589"/>
            <a:ext cx="432000" cy="318043"/>
          </a:xfrm>
          <a:prstGeom prst="ellipse">
            <a:avLst/>
          </a:prstGeom>
          <a:solidFill>
            <a:srgbClr val="FF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2893948" y="5230349"/>
            <a:ext cx="1948262" cy="646331"/>
          </a:xfrm>
          <a:prstGeom prst="rect">
            <a:avLst/>
          </a:prstGeom>
          <a:noFill/>
        </p:spPr>
        <p:txBody>
          <a:bodyPr wrap="square" rtlCol="0">
            <a:spAutoFit/>
          </a:bodyPr>
          <a:lstStyle/>
          <a:p>
            <a:pPr algn="ctr"/>
            <a:r>
              <a:rPr kumimoji="1" lang="en-US" altLang="ja-JP" b="1" dirty="0">
                <a:solidFill>
                  <a:srgbClr val="C00000"/>
                </a:solidFill>
              </a:rPr>
              <a:t>g</a:t>
            </a:r>
            <a:r>
              <a:rPr kumimoji="1" lang="en-US" altLang="ja-JP" b="1" dirty="0" smtClean="0">
                <a:solidFill>
                  <a:srgbClr val="C00000"/>
                </a:solidFill>
              </a:rPr>
              <a:t>lobal and local optima</a:t>
            </a:r>
            <a:endParaRPr kumimoji="1" lang="ja-JP" altLang="en-US" b="1" dirty="0">
              <a:solidFill>
                <a:srgbClr val="C00000"/>
              </a:solidFill>
            </a:endParaRPr>
          </a:p>
        </p:txBody>
      </p:sp>
      <p:sp>
        <p:nvSpPr>
          <p:cNvPr id="3" name="コンテンツ プレースホルダー 2"/>
          <p:cNvSpPr>
            <a:spLocks noGrp="1"/>
          </p:cNvSpPr>
          <p:nvPr>
            <p:ph idx="1"/>
          </p:nvPr>
        </p:nvSpPr>
        <p:spPr>
          <a:xfrm>
            <a:off x="137637" y="1263730"/>
            <a:ext cx="11329259" cy="987027"/>
          </a:xfrm>
        </p:spPr>
        <p:txBody>
          <a:bodyPr/>
          <a:lstStyle/>
          <a:p>
            <a:r>
              <a:rPr kumimoji="1" lang="en-US" altLang="ja-JP" dirty="0" smtClean="0">
                <a:latin typeface="+mn-lt"/>
              </a:rPr>
              <a:t>Importance:</a:t>
            </a:r>
          </a:p>
          <a:p>
            <a:r>
              <a:rPr kumimoji="1" lang="en-US" altLang="ja-JP" dirty="0" smtClean="0">
                <a:latin typeface="+mn-lt"/>
              </a:rPr>
              <a:t>Searching multiple </a:t>
            </a:r>
            <a:r>
              <a:rPr lang="en-US" altLang="ja-JP" dirty="0" smtClean="0">
                <a:latin typeface="+mn-lt"/>
              </a:rPr>
              <a:t>optima </a:t>
            </a:r>
            <a:r>
              <a:rPr kumimoji="1" lang="en-US" altLang="ja-JP" dirty="0" smtClean="0">
                <a:latin typeface="+mn-lt"/>
              </a:rPr>
              <a:t>for multimodal </a:t>
            </a:r>
            <a:r>
              <a:rPr lang="en-US" altLang="ja-JP" dirty="0">
                <a:latin typeface="+mn-lt"/>
              </a:rPr>
              <a:t>o</a:t>
            </a:r>
            <a:r>
              <a:rPr kumimoji="1" lang="en-US" altLang="ja-JP" dirty="0" smtClean="0">
                <a:latin typeface="+mn-lt"/>
              </a:rPr>
              <a:t>ptimization </a:t>
            </a:r>
            <a:r>
              <a:rPr lang="en-US" altLang="ja-JP" dirty="0">
                <a:latin typeface="+mn-lt"/>
              </a:rPr>
              <a:t>p</a:t>
            </a:r>
            <a:r>
              <a:rPr kumimoji="1" lang="en-US" altLang="ja-JP" dirty="0" smtClean="0">
                <a:latin typeface="+mn-lt"/>
              </a:rPr>
              <a:t>roblems</a:t>
            </a:r>
            <a:endParaRPr kumimoji="1" lang="ja-JP" altLang="en-US" dirty="0">
              <a:latin typeface="+mn-lt"/>
            </a:endParaRPr>
          </a:p>
        </p:txBody>
      </p:sp>
    </p:spTree>
    <p:extLst>
      <p:ext uri="{BB962C8B-B14F-4D97-AF65-F5344CB8AC3E}">
        <p14:creationId xmlns:p14="http://schemas.microsoft.com/office/powerpoint/2010/main" val="2824896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a:r>
            <a:r>
              <a:rPr lang="en-US" altLang="ja-JP" b="1" dirty="0"/>
              <a:t>at the final </a:t>
            </a:r>
            <a:r>
              <a:rPr lang="en-US" altLang="ja-JP" b="1" dirty="0" smtClean="0"/>
              <a:t>iteration</a:t>
            </a:r>
            <a:endParaRPr kumimoji="1" lang="ja-JP" altLang="en-US" b="1" dirty="0"/>
          </a:p>
        </p:txBody>
      </p:sp>
      <p:pic>
        <p:nvPicPr>
          <p:cNvPr id="10" name="コンテンツ プレースホルダー 9"/>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4896107" y="1809782"/>
            <a:ext cx="5333559" cy="3998645"/>
          </a:xfr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10" y="1809783"/>
            <a:ext cx="5333559" cy="3998645"/>
          </a:xfrm>
          <a:prstGeom prst="rect">
            <a:avLst/>
          </a:prstGeom>
        </p:spPr>
      </p:pic>
      <mc:AlternateContent xmlns:mc="http://schemas.openxmlformats.org/markup-compatibility/2006">
        <mc:Choice xmlns:a14="http://schemas.microsoft.com/office/drawing/2010/main" Requires="a14">
          <p:sp>
            <p:nvSpPr>
              <p:cNvPr id="12" name="テキスト ボックス 11"/>
              <p:cNvSpPr txBox="1"/>
              <p:nvPr/>
            </p:nvSpPr>
            <p:spPr>
              <a:xfrm>
                <a:off x="1563632" y="569831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𝟏</m:t>
                        </m:r>
                      </m:sub>
                    </m:sSub>
                  </m:oMath>
                </a14:m>
                <a:r>
                  <a:rPr kumimoji="1" lang="en-US" altLang="ja-JP" sz="2000" b="1" dirty="0" smtClean="0">
                    <a:solidFill>
                      <a:schemeClr val="tx1">
                        <a:lumMod val="75000"/>
                        <a:lumOff val="25000"/>
                      </a:schemeClr>
                    </a:solidFill>
                  </a:rPr>
                  <a:t>: BA</a:t>
                </a:r>
                <a:endParaRPr kumimoji="1" lang="ja-JP" altLang="en-US" sz="2000" b="1" dirty="0">
                  <a:solidFill>
                    <a:schemeClr val="tx1">
                      <a:lumMod val="75000"/>
                      <a:lumOff val="25000"/>
                    </a:schemeClr>
                  </a:solidFill>
                </a:endParaRPr>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1563632" y="5698313"/>
                <a:ext cx="2263514" cy="400110"/>
              </a:xfrm>
              <a:prstGeom prst="rect">
                <a:avLst/>
              </a:prstGeom>
              <a:blipFill>
                <a:blip r:embed="rId4"/>
                <a:stretch>
                  <a:fillRect t="-7692" b="-2923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p:cNvSpPr txBox="1"/>
              <p:nvPr/>
            </p:nvSpPr>
            <p:spPr>
              <a:xfrm>
                <a:off x="6431129" y="569831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𝟏</m:t>
                        </m:r>
                      </m:sub>
                    </m:sSub>
                  </m:oMath>
                </a14:m>
                <a:r>
                  <a:rPr kumimoji="1" lang="en-US" altLang="ja-JP" sz="2000" b="1" dirty="0" smtClean="0">
                    <a:solidFill>
                      <a:schemeClr val="tx1">
                        <a:lumMod val="75000"/>
                        <a:lumOff val="25000"/>
                      </a:schemeClr>
                    </a:solidFill>
                  </a:rPr>
                  <a:t>: NSBA</a:t>
                </a:r>
                <a:endParaRPr kumimoji="1" lang="ja-JP" altLang="en-US" sz="2000" b="1" dirty="0">
                  <a:solidFill>
                    <a:schemeClr val="tx1">
                      <a:lumMod val="75000"/>
                      <a:lumOff val="25000"/>
                    </a:schemeClr>
                  </a:solidFill>
                </a:endParaRPr>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6431129" y="5698313"/>
                <a:ext cx="2263514" cy="400110"/>
              </a:xfrm>
              <a:prstGeom prst="rect">
                <a:avLst/>
              </a:prstGeom>
              <a:blipFill>
                <a:blip r:embed="rId5"/>
                <a:stretch>
                  <a:fillRect t="-7692" b="-29231"/>
                </a:stretch>
              </a:blipFill>
            </p:spPr>
            <p:txBody>
              <a:bodyPr/>
              <a:lstStyle/>
              <a:p>
                <a:r>
                  <a:rPr lang="ja-JP" altLang="en-US">
                    <a:noFill/>
                  </a:rPr>
                  <a:t> </a:t>
                </a:r>
              </a:p>
            </p:txBody>
          </p:sp>
        </mc:Fallback>
      </mc:AlternateContent>
      <p:sp>
        <p:nvSpPr>
          <p:cNvPr id="15" name="テキスト ボックス 14"/>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a:t>
            </a:r>
            <a:r>
              <a:rPr kumimoji="1" lang="en-US" altLang="ja-JP" sz="2800" dirty="0" smtClean="0">
                <a:solidFill>
                  <a:srgbClr val="FFFF00"/>
                </a:solidFill>
              </a:rPr>
              <a:t>a global optima and some local optima</a:t>
            </a:r>
            <a:endParaRPr kumimoji="1" lang="ja-JP" altLang="en-US" sz="2800" dirty="0">
              <a:solidFill>
                <a:srgbClr val="FFFF00"/>
              </a:solidFill>
            </a:endParaRPr>
          </a:p>
        </p:txBody>
      </p:sp>
      <p:sp>
        <p:nvSpPr>
          <p:cNvPr id="16" name="テキスト ボックス 15"/>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(18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pic>
        <p:nvPicPr>
          <p:cNvPr id="17" name="図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35804" y="2133159"/>
            <a:ext cx="2112536" cy="1584402"/>
          </a:xfrm>
          <a:prstGeom prst="rect">
            <a:avLst/>
          </a:prstGeom>
        </p:spPr>
      </p:pic>
    </p:spTree>
    <p:extLst>
      <p:ext uri="{BB962C8B-B14F-4D97-AF65-F5344CB8AC3E}">
        <p14:creationId xmlns:p14="http://schemas.microsoft.com/office/powerpoint/2010/main" val="21608001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the final iteration</a:t>
            </a:r>
            <a:endParaRPr kumimoji="1" lang="ja-JP" altLang="en-US" b="1" dirty="0"/>
          </a:p>
        </p:txBody>
      </p:sp>
      <mc:AlternateContent xmlns:mc="http://schemas.openxmlformats.org/markup-compatibility/2006">
        <mc:Choice xmlns:a14="http://schemas.microsoft.com/office/drawing/2010/main" Requires="a14">
          <p:sp>
            <p:nvSpPr>
              <p:cNvPr id="12" name="テキスト ボックス 11"/>
              <p:cNvSpPr txBox="1"/>
              <p:nvPr/>
            </p:nvSpPr>
            <p:spPr>
              <a:xfrm>
                <a:off x="1535022" y="569831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𝟐</m:t>
                        </m:r>
                      </m:sub>
                    </m:sSub>
                  </m:oMath>
                </a14:m>
                <a:r>
                  <a:rPr kumimoji="1" lang="en-US" altLang="ja-JP" sz="2000" b="1" dirty="0" smtClean="0">
                    <a:solidFill>
                      <a:schemeClr val="tx1">
                        <a:lumMod val="75000"/>
                        <a:lumOff val="25000"/>
                      </a:schemeClr>
                    </a:solidFill>
                  </a:rPr>
                  <a:t>: BA</a:t>
                </a:r>
                <a:endParaRPr kumimoji="1" lang="ja-JP" altLang="en-US" sz="2000" b="1" dirty="0">
                  <a:solidFill>
                    <a:schemeClr val="tx1">
                      <a:lumMod val="75000"/>
                      <a:lumOff val="25000"/>
                    </a:schemeClr>
                  </a:solidFill>
                </a:endParaRPr>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1535022" y="5698313"/>
                <a:ext cx="2263514" cy="400110"/>
              </a:xfrm>
              <a:prstGeom prst="rect">
                <a:avLst/>
              </a:prstGeom>
              <a:blipFill>
                <a:blip r:embed="rId2"/>
                <a:stretch>
                  <a:fillRect t="-7692" b="-2923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p:cNvSpPr txBox="1"/>
              <p:nvPr/>
            </p:nvSpPr>
            <p:spPr>
              <a:xfrm>
                <a:off x="6423533" y="569831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𝟐</m:t>
                        </m:r>
                      </m:sub>
                    </m:sSub>
                  </m:oMath>
                </a14:m>
                <a:r>
                  <a:rPr kumimoji="1" lang="en-US" altLang="ja-JP" sz="2000" b="1" dirty="0" smtClean="0">
                    <a:solidFill>
                      <a:schemeClr val="tx1">
                        <a:lumMod val="75000"/>
                        <a:lumOff val="25000"/>
                      </a:schemeClr>
                    </a:solidFill>
                  </a:rPr>
                  <a:t>: NSBA</a:t>
                </a:r>
                <a:endParaRPr kumimoji="1" lang="ja-JP" altLang="en-US" sz="2000" b="1" dirty="0">
                  <a:solidFill>
                    <a:schemeClr val="tx1">
                      <a:lumMod val="75000"/>
                      <a:lumOff val="25000"/>
                    </a:schemeClr>
                  </a:solidFill>
                </a:endParaRPr>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6423533" y="5698313"/>
                <a:ext cx="2263514" cy="400110"/>
              </a:xfrm>
              <a:prstGeom prst="rect">
                <a:avLst/>
              </a:prstGeom>
              <a:blipFill>
                <a:blip r:embed="rId3"/>
                <a:stretch>
                  <a:fillRect t="-7692" b="-29231"/>
                </a:stretch>
              </a:blipFill>
            </p:spPr>
            <p:txBody>
              <a:bodyPr/>
              <a:lstStyle/>
              <a:p>
                <a:r>
                  <a:rPr lang="ja-JP" altLang="en-US">
                    <a:noFill/>
                  </a:rPr>
                  <a:t> </a:t>
                </a:r>
              </a:p>
            </p:txBody>
          </p:sp>
        </mc:Fallback>
      </mc:AlternateContent>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88797"/>
            <a:ext cx="5333559" cy="3998645"/>
          </a:xfrm>
          <a:prstGeom prst="rect">
            <a:avLst/>
          </a:prstGeom>
        </p:spPr>
      </p:pic>
      <p:pic>
        <p:nvPicPr>
          <p:cNvPr id="6" name="コンテンツ プレースホルダー 5"/>
          <p:cNvPicPr>
            <a:picLocks noGrp="1" noChangeAspect="1"/>
          </p:cNvPicPr>
          <p:nvPr>
            <p:ph idx="10"/>
          </p:nvPr>
        </p:nvPicPr>
        <p:blipFill>
          <a:blip r:embed="rId5">
            <a:extLst>
              <a:ext uri="{28A0092B-C50C-407E-A947-70E740481C1C}">
                <a14:useLocalDpi xmlns:a14="http://schemas.microsoft.com/office/drawing/2010/main" val="0"/>
              </a:ext>
            </a:extLst>
          </a:blip>
          <a:stretch>
            <a:fillRect/>
          </a:stretch>
        </p:blipFill>
        <p:spPr>
          <a:xfrm>
            <a:off x="4888511" y="1788797"/>
            <a:ext cx="5333559" cy="3998645"/>
          </a:xfrm>
        </p:spPr>
      </p:pic>
      <p:sp>
        <p:nvSpPr>
          <p:cNvPr id="14" name="テキスト ボックス 13"/>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a:t>
            </a:r>
            <a:r>
              <a:rPr kumimoji="1" lang="en-US" altLang="ja-JP" sz="2800" dirty="0" smtClean="0">
                <a:solidFill>
                  <a:srgbClr val="FFFF00"/>
                </a:solidFill>
              </a:rPr>
              <a:t>a global optima and some local optima</a:t>
            </a:r>
            <a:endParaRPr kumimoji="1" lang="ja-JP" altLang="en-US" sz="2800" dirty="0">
              <a:solidFill>
                <a:srgbClr val="FFFF00"/>
              </a:solidFill>
            </a:endParaRPr>
          </a:p>
        </p:txBody>
      </p:sp>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(19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pic>
        <p:nvPicPr>
          <p:cNvPr id="16" name="図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38156" y="2136469"/>
            <a:ext cx="2308870" cy="1730993"/>
          </a:xfrm>
          <a:prstGeom prst="rect">
            <a:avLst/>
          </a:prstGeom>
        </p:spPr>
      </p:pic>
    </p:spTree>
    <p:extLst>
      <p:ext uri="{BB962C8B-B14F-4D97-AF65-F5344CB8AC3E}">
        <p14:creationId xmlns:p14="http://schemas.microsoft.com/office/powerpoint/2010/main" val="9784284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Conclusion</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Searching multiple optima in multimodal optimization problems</a:t>
            </a:r>
            <a:endParaRPr kumimoji="1" lang="ja-JP" altLang="en-US" dirty="0"/>
          </a:p>
        </p:txBody>
      </p:sp>
      <p:sp>
        <p:nvSpPr>
          <p:cNvPr id="4" name="コンテンツ プレースホルダー 3"/>
          <p:cNvSpPr>
            <a:spLocks noGrp="1"/>
          </p:cNvSpPr>
          <p:nvPr>
            <p:ph idx="10"/>
          </p:nvPr>
        </p:nvSpPr>
        <p:spPr>
          <a:xfrm>
            <a:off x="137637" y="1962369"/>
            <a:ext cx="11749563" cy="4442962"/>
          </a:xfrm>
        </p:spPr>
        <p:txBody>
          <a:bodyPr/>
          <a:lstStyle/>
          <a:p>
            <a:r>
              <a:rPr kumimoji="1" lang="en-US" altLang="ja-JP" dirty="0" smtClean="0"/>
              <a:t>Implications:</a:t>
            </a:r>
          </a:p>
          <a:p>
            <a:pPr marL="342900" indent="-342900">
              <a:buFont typeface="Wingdings" panose="05000000000000000000" pitchFamily="2" charset="2"/>
              <a:buChar char="Ø"/>
            </a:pPr>
            <a:r>
              <a:rPr kumimoji="1" lang="en-US" altLang="ja-JP" dirty="0" smtClean="0"/>
              <a:t>Novelty Search-based Bat Algorithm</a:t>
            </a:r>
          </a:p>
          <a:p>
            <a:pPr marL="1333475" lvl="1" indent="-342900">
              <a:buFont typeface="Wingdings" panose="05000000000000000000" pitchFamily="2" charset="2"/>
              <a:buChar char="Ø"/>
            </a:pPr>
            <a:r>
              <a:rPr lang="en-US" altLang="ja-JP" sz="2000" dirty="0">
                <a:solidFill>
                  <a:schemeClr val="tx1">
                    <a:lumMod val="75000"/>
                    <a:lumOff val="25000"/>
                  </a:schemeClr>
                </a:solidFill>
              </a:rPr>
              <a:t>Extends BA </a:t>
            </a:r>
            <a:r>
              <a:rPr lang="en-US" altLang="ja-JP" sz="2000" dirty="0" smtClean="0">
                <a:solidFill>
                  <a:schemeClr val="tx1">
                    <a:lumMod val="75000"/>
                    <a:lumOff val="25000"/>
                  </a:schemeClr>
                </a:solidFill>
              </a:rPr>
              <a:t>with searching primitive area</a:t>
            </a:r>
          </a:p>
          <a:p>
            <a:pPr marL="1333475" lvl="1" indent="-342900">
              <a:buFont typeface="Wingdings" panose="05000000000000000000" pitchFamily="2" charset="2"/>
              <a:buChar char="Ø"/>
            </a:pPr>
            <a:r>
              <a:rPr lang="en-US" altLang="ja-JP" sz="2000" dirty="0" smtClean="0">
                <a:solidFill>
                  <a:schemeClr val="tx1">
                    <a:lumMod val="75000"/>
                    <a:lumOff val="25000"/>
                  </a:schemeClr>
                </a:solidFill>
              </a:rPr>
              <a:t>Changes exploitation around the personal best solution</a:t>
            </a:r>
          </a:p>
          <a:p>
            <a:pPr marL="1333475" lvl="1" indent="-342900">
              <a:buFont typeface="Wingdings" panose="05000000000000000000" pitchFamily="2" charset="2"/>
              <a:buChar char="Ø"/>
            </a:pPr>
            <a:endParaRPr lang="en-US" altLang="ja-JP" sz="2000" dirty="0" smtClean="0">
              <a:solidFill>
                <a:schemeClr val="tx1">
                  <a:lumMod val="75000"/>
                  <a:lumOff val="25000"/>
                </a:schemeClr>
              </a:solidFill>
            </a:endParaRPr>
          </a:p>
          <a:p>
            <a:pPr marL="342900" indent="-342900">
              <a:buFont typeface="Wingdings" panose="05000000000000000000" pitchFamily="2" charset="2"/>
              <a:buChar char="Ø"/>
            </a:pPr>
            <a:r>
              <a:rPr lang="en-US" altLang="ja-JP" dirty="0" smtClean="0">
                <a:solidFill>
                  <a:schemeClr val="tx1">
                    <a:lumMod val="75000"/>
                    <a:lumOff val="25000"/>
                  </a:schemeClr>
                </a:solidFill>
              </a:rPr>
              <a:t>NSBA can search a single global optima and some local optima</a:t>
            </a:r>
          </a:p>
          <a:p>
            <a:pPr marL="1333475" lvl="1" indent="-342900">
              <a:buFont typeface="Wingdings" panose="05000000000000000000" pitchFamily="2" charset="2"/>
              <a:buChar char="Ø"/>
            </a:pPr>
            <a:r>
              <a:rPr lang="en-US" altLang="ja-JP" sz="2000" b="1" dirty="0" smtClean="0">
                <a:solidFill>
                  <a:schemeClr val="tx1">
                    <a:lumMod val="75000"/>
                    <a:lumOff val="25000"/>
                  </a:schemeClr>
                </a:solidFill>
              </a:rPr>
              <a:t>NSBA &gt; BA</a:t>
            </a:r>
          </a:p>
          <a:p>
            <a:pPr marL="342900" indent="-342900">
              <a:buFont typeface="Wingdings" panose="05000000000000000000" pitchFamily="2" charset="2"/>
              <a:buChar char="Ø"/>
            </a:pPr>
            <a:endParaRPr lang="en-US" altLang="ja-JP" dirty="0"/>
          </a:p>
          <a:p>
            <a:r>
              <a:rPr lang="en-US" altLang="ja-JP" dirty="0"/>
              <a:t>F</a:t>
            </a:r>
            <a:r>
              <a:rPr lang="en-US" altLang="ja-JP" dirty="0" smtClean="0">
                <a:solidFill>
                  <a:schemeClr val="tx1">
                    <a:lumMod val="75000"/>
                    <a:lumOff val="25000"/>
                  </a:schemeClr>
                </a:solidFill>
              </a:rPr>
              <a:t>uture wor</a:t>
            </a:r>
            <a:r>
              <a:rPr lang="en-US" altLang="ja-JP" dirty="0" smtClean="0"/>
              <a:t>k: </a:t>
            </a:r>
          </a:p>
          <a:p>
            <a:r>
              <a:rPr lang="en-US" altLang="ja-JP" dirty="0" smtClean="0"/>
              <a:t>we aim to find all optima (global and local) and brush up the performance of NSBA</a:t>
            </a:r>
            <a:endParaRPr lang="en-US" altLang="ja-JP" dirty="0">
              <a:solidFill>
                <a:schemeClr val="tx1">
                  <a:lumMod val="75000"/>
                  <a:lumOff val="25000"/>
                </a:schemeClr>
              </a:solidFill>
            </a:endParaRPr>
          </a:p>
          <a:p>
            <a:pPr marL="1333475" lvl="1" indent="-342900">
              <a:buFont typeface="Wingdings" panose="05000000000000000000" pitchFamily="2" charset="2"/>
              <a:buChar char="Ø"/>
            </a:pPr>
            <a:endParaRPr kumimoji="1" lang="ja-JP" altLang="en-US" sz="2000" dirty="0"/>
          </a:p>
        </p:txBody>
      </p:sp>
      <p:sp>
        <p:nvSpPr>
          <p:cNvPr id="6" name="テキスト ボックス 5"/>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(20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23377361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コンテンツ プレースホルダー 3"/>
          <p:cNvSpPr>
            <a:spLocks noGrp="1"/>
          </p:cNvSpPr>
          <p:nvPr>
            <p:ph idx="10"/>
          </p:nvPr>
        </p:nvSpPr>
        <p:spPr/>
        <p:txBody>
          <a:bodyPr/>
          <a:lstStyle/>
          <a:p>
            <a:endParaRPr kumimoji="1" lang="ja-JP" altLang="en-US"/>
          </a:p>
        </p:txBody>
      </p:sp>
      <p:sp>
        <p:nvSpPr>
          <p:cNvPr id="5" name="正方形/長方形 4"/>
          <p:cNvSpPr/>
          <p:nvPr/>
        </p:nvSpPr>
        <p:spPr>
          <a:xfrm>
            <a:off x="3307416" y="2644170"/>
            <a:ext cx="5577169" cy="1569660"/>
          </a:xfrm>
          <a:prstGeom prst="rect">
            <a:avLst/>
          </a:prstGeom>
        </p:spPr>
        <p:txBody>
          <a:bodyPr wrap="none">
            <a:spAutoFit/>
          </a:bodyPr>
          <a:lstStyle/>
          <a:p>
            <a:pPr algn="ctr"/>
            <a:r>
              <a:rPr kumimoji="1" lang="en-US" altLang="ja-JP" sz="9600" b="1" dirty="0"/>
              <a:t>appendix</a:t>
            </a:r>
            <a:endParaRPr kumimoji="1" lang="ja-JP" altLang="en-US" sz="9600" b="1" dirty="0"/>
          </a:p>
        </p:txBody>
      </p:sp>
    </p:spTree>
    <p:extLst>
      <p:ext uri="{BB962C8B-B14F-4D97-AF65-F5344CB8AC3E}">
        <p14:creationId xmlns:p14="http://schemas.microsoft.com/office/powerpoint/2010/main" val="30617760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1" y="2068643"/>
            <a:ext cx="12192000" cy="42272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Performance of BA and NSBA</a:t>
            </a:r>
            <a:endParaRPr kumimoji="1" lang="ja-JP" altLang="en-US" b="1" dirty="0"/>
          </a:p>
        </p:txBody>
      </p:sp>
      <p:pic>
        <p:nvPicPr>
          <p:cNvPr id="7" name="コンテンツ プレースホルダー 6"/>
          <p:cNvPicPr>
            <a:picLocks noGrp="1" noChangeAspect="1"/>
          </p:cNvPicPr>
          <p:nvPr>
            <p:ph idx="10"/>
          </p:nvPr>
        </p:nvPicPr>
        <p:blipFill>
          <a:blip r:embed="rId3"/>
          <a:stretch>
            <a:fillRect/>
          </a:stretch>
        </p:blipFill>
        <p:spPr>
          <a:xfrm>
            <a:off x="341684" y="2376155"/>
            <a:ext cx="5583474" cy="3350085"/>
          </a:xfrm>
          <a:prstGeom prst="rect">
            <a:avLst/>
          </a:prstGeom>
        </p:spPr>
      </p:pic>
      <p:pic>
        <p:nvPicPr>
          <p:cNvPr id="8" name="図 7"/>
          <p:cNvPicPr>
            <a:picLocks noChangeAspect="1"/>
          </p:cNvPicPr>
          <p:nvPr/>
        </p:nvPicPr>
        <p:blipFill>
          <a:blip r:embed="rId4"/>
          <a:stretch>
            <a:fillRect/>
          </a:stretch>
        </p:blipFill>
        <p:spPr>
          <a:xfrm>
            <a:off x="6266842" y="2376155"/>
            <a:ext cx="5583474" cy="3350085"/>
          </a:xfrm>
          <a:prstGeom prst="rect">
            <a:avLst/>
          </a:prstGeom>
        </p:spPr>
      </p:pic>
      <mc:AlternateContent xmlns:mc="http://schemas.openxmlformats.org/markup-compatibility/2006">
        <mc:Choice xmlns:a14="http://schemas.microsoft.com/office/drawing/2010/main" Requires="a14">
          <p:sp>
            <p:nvSpPr>
              <p:cNvPr id="11" name="テキスト ボックス 10"/>
              <p:cNvSpPr txBox="1"/>
              <p:nvPr/>
            </p:nvSpPr>
            <p:spPr>
              <a:xfrm>
                <a:off x="2001664" y="581823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𝟏</m:t>
                        </m:r>
                      </m:sub>
                    </m:sSub>
                  </m:oMath>
                </a14:m>
                <a:r>
                  <a:rPr kumimoji="1" lang="en-US" altLang="ja-JP" sz="2000" b="1" dirty="0" smtClean="0">
                    <a:solidFill>
                      <a:schemeClr val="tx1">
                        <a:lumMod val="75000"/>
                        <a:lumOff val="25000"/>
                      </a:schemeClr>
                    </a:solidFill>
                  </a:rPr>
                  <a:t>: </a:t>
                </a:r>
                <a:r>
                  <a:rPr kumimoji="1" lang="en-US" altLang="ja-JP" sz="2000" b="1" dirty="0" err="1" smtClean="0">
                    <a:solidFill>
                      <a:schemeClr val="tx1">
                        <a:lumMod val="75000"/>
                        <a:lumOff val="25000"/>
                      </a:schemeClr>
                    </a:solidFill>
                  </a:rPr>
                  <a:t>Griewank</a:t>
                </a:r>
                <a:endParaRPr kumimoji="1" lang="ja-JP" altLang="en-US" sz="2000" b="1" dirty="0">
                  <a:solidFill>
                    <a:schemeClr val="tx1">
                      <a:lumMod val="75000"/>
                      <a:lumOff val="25000"/>
                    </a:schemeClr>
                  </a:solidFill>
                </a:endParaRPr>
              </a:p>
            </p:txBody>
          </p:sp>
        </mc:Choice>
        <mc:Fallback>
          <p:sp>
            <p:nvSpPr>
              <p:cNvPr id="11" name="テキスト ボックス 10"/>
              <p:cNvSpPr txBox="1">
                <a:spLocks noRot="1" noChangeAspect="1" noMove="1" noResize="1" noEditPoints="1" noAdjustHandles="1" noChangeArrowheads="1" noChangeShapeType="1" noTextEdit="1"/>
              </p:cNvSpPr>
              <p:nvPr/>
            </p:nvSpPr>
            <p:spPr>
              <a:xfrm>
                <a:off x="2001664" y="5818233"/>
                <a:ext cx="2263514" cy="400110"/>
              </a:xfrm>
              <a:prstGeom prst="rect">
                <a:avLst/>
              </a:prstGeom>
              <a:blipFill>
                <a:blip r:embed="rId5"/>
                <a:stretch>
                  <a:fillRect t="-6061" b="-272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p:cNvSpPr txBox="1"/>
              <p:nvPr/>
            </p:nvSpPr>
            <p:spPr>
              <a:xfrm>
                <a:off x="7926822" y="5810999"/>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𝟐</m:t>
                        </m:r>
                      </m:sub>
                    </m:sSub>
                  </m:oMath>
                </a14:m>
                <a:r>
                  <a:rPr kumimoji="1" lang="en-US" altLang="ja-JP" sz="2000" b="1" dirty="0" smtClean="0">
                    <a:solidFill>
                      <a:schemeClr val="tx1">
                        <a:lumMod val="75000"/>
                        <a:lumOff val="25000"/>
                      </a:schemeClr>
                    </a:solidFill>
                  </a:rPr>
                  <a:t>: </a:t>
                </a:r>
                <a:r>
                  <a:rPr kumimoji="1" lang="en-US" altLang="ja-JP" sz="2000" b="1" dirty="0" err="1" smtClean="0">
                    <a:solidFill>
                      <a:schemeClr val="tx1">
                        <a:lumMod val="75000"/>
                        <a:lumOff val="25000"/>
                      </a:schemeClr>
                    </a:solidFill>
                  </a:rPr>
                  <a:t>Rastrigin</a:t>
                </a:r>
                <a:endParaRPr kumimoji="1" lang="ja-JP" altLang="en-US" sz="2000" b="1" dirty="0">
                  <a:solidFill>
                    <a:schemeClr val="tx1">
                      <a:lumMod val="75000"/>
                      <a:lumOff val="25000"/>
                    </a:schemeClr>
                  </a:solidFill>
                </a:endParaRPr>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7926822" y="5810999"/>
                <a:ext cx="2263514" cy="400110"/>
              </a:xfrm>
              <a:prstGeom prst="rect">
                <a:avLst/>
              </a:prstGeom>
              <a:blipFill>
                <a:blip r:embed="rId6"/>
                <a:stretch>
                  <a:fillRect t="-6061" b="-27273"/>
                </a:stretch>
              </a:blipFill>
            </p:spPr>
            <p:txBody>
              <a:bodyPr/>
              <a:lstStyle/>
              <a:p>
                <a:r>
                  <a:rPr lang="ja-JP" altLang="en-US">
                    <a:noFill/>
                  </a:rPr>
                  <a:t> </a:t>
                </a:r>
              </a:p>
            </p:txBody>
          </p:sp>
        </mc:Fallback>
      </mc:AlternateContent>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(22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32363083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the 1000 iterations</a:t>
            </a:r>
            <a:endParaRPr kumimoji="1" lang="ja-JP" altLang="en-US" b="1" dirty="0"/>
          </a:p>
        </p:txBody>
      </p:sp>
      <mc:AlternateContent xmlns:mc="http://schemas.openxmlformats.org/markup-compatibility/2006">
        <mc:Choice xmlns:a14="http://schemas.microsoft.com/office/drawing/2010/main" Requires="a14">
          <p:sp>
            <p:nvSpPr>
              <p:cNvPr id="12" name="テキスト ボックス 11"/>
              <p:cNvSpPr txBox="1"/>
              <p:nvPr/>
            </p:nvSpPr>
            <p:spPr>
              <a:xfrm>
                <a:off x="1861278" y="569831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𝟐</m:t>
                        </m:r>
                      </m:sub>
                    </m:sSub>
                  </m:oMath>
                </a14:m>
                <a:r>
                  <a:rPr kumimoji="1" lang="en-US" altLang="ja-JP" sz="2000" b="1" dirty="0" smtClean="0">
                    <a:solidFill>
                      <a:schemeClr val="tx1">
                        <a:lumMod val="75000"/>
                        <a:lumOff val="25000"/>
                      </a:schemeClr>
                    </a:solidFill>
                  </a:rPr>
                  <a:t>: BA</a:t>
                </a:r>
                <a:endParaRPr kumimoji="1" lang="ja-JP" altLang="en-US" sz="2000" b="1" dirty="0">
                  <a:solidFill>
                    <a:schemeClr val="tx1">
                      <a:lumMod val="75000"/>
                      <a:lumOff val="25000"/>
                    </a:schemeClr>
                  </a:solidFill>
                </a:endParaRPr>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1861278" y="5698313"/>
                <a:ext cx="2263514" cy="400110"/>
              </a:xfrm>
              <a:prstGeom prst="rect">
                <a:avLst/>
              </a:prstGeom>
              <a:blipFill>
                <a:blip r:embed="rId2"/>
                <a:stretch>
                  <a:fillRect t="-7692" b="-2923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p:cNvSpPr txBox="1"/>
              <p:nvPr/>
            </p:nvSpPr>
            <p:spPr>
              <a:xfrm>
                <a:off x="7337288" y="569831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𝟐</m:t>
                        </m:r>
                      </m:sub>
                    </m:sSub>
                  </m:oMath>
                </a14:m>
                <a:r>
                  <a:rPr kumimoji="1" lang="en-US" altLang="ja-JP" sz="2000" b="1" dirty="0" smtClean="0">
                    <a:solidFill>
                      <a:schemeClr val="tx1">
                        <a:lumMod val="75000"/>
                        <a:lumOff val="25000"/>
                      </a:schemeClr>
                    </a:solidFill>
                  </a:rPr>
                  <a:t>: NSBA</a:t>
                </a:r>
                <a:endParaRPr kumimoji="1" lang="ja-JP" altLang="en-US" sz="2000" b="1" dirty="0">
                  <a:solidFill>
                    <a:schemeClr val="tx1">
                      <a:lumMod val="75000"/>
                      <a:lumOff val="25000"/>
                    </a:schemeClr>
                  </a:solidFill>
                </a:endParaRPr>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7337288" y="5698313"/>
                <a:ext cx="2263514" cy="400110"/>
              </a:xfrm>
              <a:prstGeom prst="rect">
                <a:avLst/>
              </a:prstGeom>
              <a:blipFill>
                <a:blip r:embed="rId3"/>
                <a:stretch>
                  <a:fillRect t="-7692" b="-29231"/>
                </a:stretch>
              </a:blipFill>
            </p:spPr>
            <p:txBody>
              <a:bodyPr/>
              <a:lstStyle/>
              <a:p>
                <a:r>
                  <a:rPr lang="ja-JP" altLang="en-US">
                    <a:noFill/>
                  </a:rPr>
                  <a:t> </a:t>
                </a:r>
              </a:p>
            </p:txBody>
          </p:sp>
        </mc:Fallback>
      </mc:AlternateContent>
      <p:sp>
        <p:nvSpPr>
          <p:cNvPr id="14" name="テキスト ボックス 13"/>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more optima at the </a:t>
            </a:r>
            <a:r>
              <a:rPr kumimoji="1" lang="en-US" altLang="ja-JP" sz="2800" dirty="0" smtClean="0">
                <a:solidFill>
                  <a:srgbClr val="FFFF00"/>
                </a:solidFill>
              </a:rPr>
              <a:t>1000 iteration </a:t>
            </a:r>
            <a:r>
              <a:rPr kumimoji="1" lang="en-US" altLang="ja-JP" sz="2400" dirty="0" smtClean="0">
                <a:solidFill>
                  <a:schemeClr val="bg1"/>
                </a:solidFill>
              </a:rPr>
              <a:t>than the final iteration </a:t>
            </a:r>
            <a:endParaRPr kumimoji="1" lang="ja-JP" altLang="en-US" sz="2400" dirty="0">
              <a:solidFill>
                <a:schemeClr val="bg1"/>
              </a:solidFill>
            </a:endParaRPr>
          </a:p>
        </p:txBody>
      </p:sp>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940" y="1788796"/>
            <a:ext cx="5333559" cy="3998645"/>
          </a:xfrm>
          <a:prstGeom prst="rect">
            <a:avLst/>
          </a:prstGeom>
        </p:spPr>
      </p:pic>
      <p:pic>
        <p:nvPicPr>
          <p:cNvPr id="6" name="コンテンツ プレースホルダー 5"/>
          <p:cNvPicPr>
            <a:picLocks noGrp="1" noChangeAspect="1"/>
          </p:cNvPicPr>
          <p:nvPr>
            <p:ph idx="10"/>
          </p:nvPr>
        </p:nvPicPr>
        <p:blipFill>
          <a:blip r:embed="rId5">
            <a:extLst>
              <a:ext uri="{28A0092B-C50C-407E-A947-70E740481C1C}">
                <a14:useLocalDpi xmlns:a14="http://schemas.microsoft.com/office/drawing/2010/main" val="0"/>
              </a:ext>
            </a:extLst>
          </a:blip>
          <a:stretch>
            <a:fillRect/>
          </a:stretch>
        </p:blipFill>
        <p:spPr>
          <a:xfrm>
            <a:off x="5967801" y="1788796"/>
            <a:ext cx="5333559" cy="3998645"/>
          </a:xfrm>
        </p:spPr>
      </p:pic>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(23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31066648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the 1000 iterations</a:t>
            </a:r>
            <a:endParaRPr kumimoji="1" lang="ja-JP" altLang="en-US" b="1" dirty="0"/>
          </a:p>
        </p:txBody>
      </p:sp>
      <mc:AlternateContent xmlns:mc="http://schemas.openxmlformats.org/markup-compatibility/2006">
        <mc:Choice xmlns:a14="http://schemas.microsoft.com/office/drawing/2010/main" Requires="a14">
          <p:sp>
            <p:nvSpPr>
              <p:cNvPr id="12" name="テキスト ボックス 11"/>
              <p:cNvSpPr txBox="1"/>
              <p:nvPr/>
            </p:nvSpPr>
            <p:spPr>
              <a:xfrm>
                <a:off x="1861278" y="569831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𝟐</m:t>
                        </m:r>
                      </m:sub>
                    </m:sSub>
                  </m:oMath>
                </a14:m>
                <a:r>
                  <a:rPr kumimoji="1" lang="en-US" altLang="ja-JP" sz="2000" b="1" dirty="0" smtClean="0">
                    <a:solidFill>
                      <a:schemeClr val="tx1">
                        <a:lumMod val="75000"/>
                        <a:lumOff val="25000"/>
                      </a:schemeClr>
                    </a:solidFill>
                  </a:rPr>
                  <a:t>: BA</a:t>
                </a:r>
                <a:endParaRPr kumimoji="1" lang="ja-JP" altLang="en-US" sz="2000" b="1" dirty="0">
                  <a:solidFill>
                    <a:schemeClr val="tx1">
                      <a:lumMod val="75000"/>
                      <a:lumOff val="25000"/>
                    </a:schemeClr>
                  </a:solidFill>
                </a:endParaRPr>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1861278" y="5698313"/>
                <a:ext cx="2263514" cy="400110"/>
              </a:xfrm>
              <a:prstGeom prst="rect">
                <a:avLst/>
              </a:prstGeom>
              <a:blipFill>
                <a:blip r:embed="rId2"/>
                <a:stretch>
                  <a:fillRect t="-7692" b="-2923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p:cNvSpPr txBox="1"/>
              <p:nvPr/>
            </p:nvSpPr>
            <p:spPr>
              <a:xfrm>
                <a:off x="7337288" y="569831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𝟐</m:t>
                        </m:r>
                      </m:sub>
                    </m:sSub>
                  </m:oMath>
                </a14:m>
                <a:r>
                  <a:rPr kumimoji="1" lang="en-US" altLang="ja-JP" sz="2000" b="1" dirty="0" smtClean="0">
                    <a:solidFill>
                      <a:schemeClr val="tx1">
                        <a:lumMod val="75000"/>
                        <a:lumOff val="25000"/>
                      </a:schemeClr>
                    </a:solidFill>
                  </a:rPr>
                  <a:t>: NSBA</a:t>
                </a:r>
                <a:endParaRPr kumimoji="1" lang="ja-JP" altLang="en-US" sz="2000" b="1" dirty="0">
                  <a:solidFill>
                    <a:schemeClr val="tx1">
                      <a:lumMod val="75000"/>
                      <a:lumOff val="25000"/>
                    </a:schemeClr>
                  </a:solidFill>
                </a:endParaRPr>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7337288" y="5698313"/>
                <a:ext cx="2263514" cy="400110"/>
              </a:xfrm>
              <a:prstGeom prst="rect">
                <a:avLst/>
              </a:prstGeom>
              <a:blipFill>
                <a:blip r:embed="rId3"/>
                <a:stretch>
                  <a:fillRect t="-7692" b="-29231"/>
                </a:stretch>
              </a:blipFill>
            </p:spPr>
            <p:txBody>
              <a:bodyPr/>
              <a:lstStyle/>
              <a:p>
                <a:r>
                  <a:rPr lang="ja-JP" altLang="en-US">
                    <a:noFill/>
                  </a:rPr>
                  <a:t> </a:t>
                </a:r>
              </a:p>
            </p:txBody>
          </p:sp>
        </mc:Fallback>
      </mc:AlternateContent>
      <p:sp>
        <p:nvSpPr>
          <p:cNvPr id="14" name="テキスト ボックス 13"/>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more optima at the </a:t>
            </a:r>
            <a:r>
              <a:rPr kumimoji="1" lang="en-US" altLang="ja-JP" sz="2800" dirty="0" smtClean="0">
                <a:solidFill>
                  <a:srgbClr val="FFFF00"/>
                </a:solidFill>
              </a:rPr>
              <a:t>1000 iteration </a:t>
            </a:r>
            <a:r>
              <a:rPr kumimoji="1" lang="en-US" altLang="ja-JP" sz="2400" dirty="0" smtClean="0">
                <a:solidFill>
                  <a:schemeClr val="bg1"/>
                </a:solidFill>
              </a:rPr>
              <a:t>than the final iteration </a:t>
            </a:r>
            <a:endParaRPr kumimoji="1" lang="ja-JP" altLang="en-US" sz="2400" dirty="0">
              <a:solidFill>
                <a:schemeClr val="bg1"/>
              </a:solidFill>
            </a:endParaRPr>
          </a:p>
        </p:txBody>
      </p:sp>
      <p:pic>
        <p:nvPicPr>
          <p:cNvPr id="7" name="コンテンツ プレースホルダー 6"/>
          <p:cNvPicPr>
            <a:picLocks noGrp="1" noChangeAspect="1"/>
          </p:cNvPicPr>
          <p:nvPr>
            <p:ph idx="10"/>
          </p:nvPr>
        </p:nvPicPr>
        <p:blipFill>
          <a:blip r:embed="rId4">
            <a:extLst>
              <a:ext uri="{28A0092B-C50C-407E-A947-70E740481C1C}">
                <a14:useLocalDpi xmlns:a14="http://schemas.microsoft.com/office/drawing/2010/main" val="0"/>
              </a:ext>
            </a:extLst>
          </a:blip>
          <a:stretch>
            <a:fillRect/>
          </a:stretch>
        </p:blipFill>
        <p:spPr>
          <a:xfrm>
            <a:off x="5967801" y="1788798"/>
            <a:ext cx="5333559" cy="3998645"/>
          </a:xfr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940" y="1788797"/>
            <a:ext cx="5333559" cy="3998645"/>
          </a:xfrm>
          <a:prstGeom prst="rect">
            <a:avLst/>
          </a:prstGeom>
        </p:spPr>
      </p:pic>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(24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726601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Motivation</a:t>
            </a:r>
            <a:endParaRPr kumimoji="1" lang="ja-JP" altLang="en-US" dirty="0"/>
          </a:p>
        </p:txBody>
      </p:sp>
      <p:sp>
        <p:nvSpPr>
          <p:cNvPr id="3" name="コンテンツ プレースホルダー 2"/>
          <p:cNvSpPr>
            <a:spLocks noGrp="1"/>
          </p:cNvSpPr>
          <p:nvPr>
            <p:ph idx="1"/>
          </p:nvPr>
        </p:nvSpPr>
        <p:spPr/>
        <p:txBody>
          <a:bodyPr/>
          <a:lstStyle/>
          <a:p>
            <a:r>
              <a:rPr lang="en-US" altLang="ja-JP" dirty="0"/>
              <a:t>Finding multiple optima (global or local) = </a:t>
            </a:r>
            <a:r>
              <a:rPr lang="en-US" altLang="ja-JP" i="1" dirty="0"/>
              <a:t>Niching </a:t>
            </a:r>
            <a:r>
              <a:rPr lang="en-US" altLang="ja-JP" i="1" dirty="0" smtClean="0"/>
              <a:t>methods</a:t>
            </a:r>
            <a:endParaRPr lang="en-US" altLang="ja-JP" dirty="0"/>
          </a:p>
        </p:txBody>
      </p:sp>
      <p:sp>
        <p:nvSpPr>
          <p:cNvPr id="5" name="テキスト ボックス 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(3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
        <p:nvSpPr>
          <p:cNvPr id="8" name="角丸四角形 7"/>
          <p:cNvSpPr/>
          <p:nvPr/>
        </p:nvSpPr>
        <p:spPr>
          <a:xfrm>
            <a:off x="254833" y="2140564"/>
            <a:ext cx="4631960" cy="71952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t>Evolutionary algorithms (EAs)</a:t>
            </a:r>
            <a:r>
              <a:rPr kumimoji="1" lang="en-US" altLang="ja-JP" sz="2400" dirty="0" smtClean="0"/>
              <a:t>: PSO, DE, CMA-ES, etc.</a:t>
            </a:r>
            <a:endParaRPr kumimoji="1" lang="ja-JP" altLang="en-US" sz="2400" dirty="0"/>
          </a:p>
        </p:txBody>
      </p:sp>
      <p:sp>
        <p:nvSpPr>
          <p:cNvPr id="9" name="角丸四角形 8"/>
          <p:cNvSpPr/>
          <p:nvPr/>
        </p:nvSpPr>
        <p:spPr>
          <a:xfrm>
            <a:off x="5346926" y="2133934"/>
            <a:ext cx="6405364" cy="71952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smtClean="0"/>
              <a:t>Niching scheme</a:t>
            </a:r>
            <a:r>
              <a:rPr kumimoji="1" lang="en-US" altLang="ja-JP" sz="2400" dirty="0" smtClean="0"/>
              <a:t>:	crowding, fitness sharing, 			clustering, etc.</a:t>
            </a:r>
            <a:endParaRPr kumimoji="1" lang="ja-JP" altLang="en-US" sz="2400" dirty="0"/>
          </a:p>
        </p:txBody>
      </p:sp>
      <mc:AlternateContent xmlns:mc="http://schemas.openxmlformats.org/markup-compatibility/2006">
        <mc:Choice xmlns:a14="http://schemas.microsoft.com/office/drawing/2010/main" Requires="a14">
          <p:sp>
            <p:nvSpPr>
              <p:cNvPr id="10" name="テキスト ボックス 9"/>
              <p:cNvSpPr txBox="1"/>
              <p:nvPr/>
            </p:nvSpPr>
            <p:spPr>
              <a:xfrm>
                <a:off x="4886793" y="2254106"/>
                <a:ext cx="418384"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3200" i="1" smtClean="0">
                          <a:latin typeface="Cambria Math" panose="02040503050406030204" pitchFamily="18" charset="0"/>
                          <a:ea typeface="Cambria Math" panose="02040503050406030204" pitchFamily="18" charset="0"/>
                        </a:rPr>
                        <m:t>+</m:t>
                      </m:r>
                    </m:oMath>
                  </m:oMathPara>
                </a14:m>
                <a:endParaRPr kumimoji="1" lang="ja-JP" altLang="en-US" sz="3200" dirty="0"/>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4886793" y="2254106"/>
                <a:ext cx="418384" cy="492443"/>
              </a:xfrm>
              <a:prstGeom prst="rect">
                <a:avLst/>
              </a:prstGeom>
              <a:blipFill>
                <a:blip r:embed="rId3"/>
                <a:stretch>
                  <a:fillRect/>
                </a:stretch>
              </a:blipFill>
            </p:spPr>
            <p:txBody>
              <a:bodyPr/>
              <a:lstStyle/>
              <a:p>
                <a:r>
                  <a:rPr lang="ja-JP" altLang="en-US">
                    <a:noFill/>
                  </a:rPr>
                  <a:t> </a:t>
                </a:r>
              </a:p>
            </p:txBody>
          </p:sp>
        </mc:Fallback>
      </mc:AlternateContent>
      <p:graphicFrame>
        <p:nvGraphicFramePr>
          <p:cNvPr id="14" name="表 13"/>
          <p:cNvGraphicFramePr>
            <a:graphicFrameLocks noGrp="1"/>
          </p:cNvGraphicFramePr>
          <p:nvPr>
            <p:extLst>
              <p:ext uri="{D42A27DB-BD31-4B8C-83A1-F6EECF244321}">
                <p14:modId xmlns:p14="http://schemas.microsoft.com/office/powerpoint/2010/main" val="2370043361"/>
              </p:ext>
            </p:extLst>
          </p:nvPr>
        </p:nvGraphicFramePr>
        <p:xfrm>
          <a:off x="137637" y="3109470"/>
          <a:ext cx="11816871" cy="3291840"/>
        </p:xfrm>
        <a:graphic>
          <a:graphicData uri="http://schemas.openxmlformats.org/drawingml/2006/table">
            <a:tbl>
              <a:tblPr firstRow="1" bandRow="1">
                <a:tableStyleId>{68D230F3-CF80-4859-8CE7-A43EE81993B5}</a:tableStyleId>
              </a:tblPr>
              <a:tblGrid>
                <a:gridCol w="2683238">
                  <a:extLst>
                    <a:ext uri="{9D8B030D-6E8A-4147-A177-3AD203B41FA5}">
                      <a16:colId xmlns:a16="http://schemas.microsoft.com/office/drawing/2014/main" val="1659307403"/>
                    </a:ext>
                  </a:extLst>
                </a:gridCol>
                <a:gridCol w="3402767">
                  <a:extLst>
                    <a:ext uri="{9D8B030D-6E8A-4147-A177-3AD203B41FA5}">
                      <a16:colId xmlns:a16="http://schemas.microsoft.com/office/drawing/2014/main" val="3405669734"/>
                    </a:ext>
                  </a:extLst>
                </a:gridCol>
                <a:gridCol w="5730866">
                  <a:extLst>
                    <a:ext uri="{9D8B030D-6E8A-4147-A177-3AD203B41FA5}">
                      <a16:colId xmlns:a16="http://schemas.microsoft.com/office/drawing/2014/main" val="95898736"/>
                    </a:ext>
                  </a:extLst>
                </a:gridCol>
              </a:tblGrid>
              <a:tr h="370840">
                <a:tc>
                  <a:txBody>
                    <a:bodyPr/>
                    <a:lstStyle/>
                    <a:p>
                      <a:r>
                        <a:rPr kumimoji="1" lang="en-US" altLang="ja-JP" dirty="0" smtClean="0">
                          <a:solidFill>
                            <a:schemeClr val="tx1">
                              <a:lumMod val="75000"/>
                              <a:lumOff val="25000"/>
                            </a:schemeClr>
                          </a:solidFill>
                        </a:rPr>
                        <a:t>Niching methods</a:t>
                      </a:r>
                      <a:endParaRPr kumimoji="1" lang="ja-JP" altLang="en-US" dirty="0">
                        <a:solidFill>
                          <a:schemeClr val="tx1">
                            <a:lumMod val="75000"/>
                            <a:lumOff val="25000"/>
                          </a:schemeClr>
                        </a:solidFill>
                      </a:endParaRPr>
                    </a:p>
                  </a:txBody>
                  <a:tcPr marL="36000" marR="36000"/>
                </a:tc>
                <a:tc>
                  <a:txBody>
                    <a:bodyPr/>
                    <a:lstStyle/>
                    <a:p>
                      <a:r>
                        <a:rPr kumimoji="1" lang="en-US" altLang="ja-JP" dirty="0" smtClean="0">
                          <a:solidFill>
                            <a:schemeClr val="tx1">
                              <a:lumMod val="75000"/>
                              <a:lumOff val="25000"/>
                            </a:schemeClr>
                          </a:solidFill>
                        </a:rPr>
                        <a:t>EAs (multiple solution search)</a:t>
                      </a:r>
                      <a:endParaRPr kumimoji="1" lang="ja-JP" altLang="en-US" dirty="0">
                        <a:solidFill>
                          <a:schemeClr val="tx1">
                            <a:lumMod val="75000"/>
                            <a:lumOff val="25000"/>
                          </a:schemeClr>
                        </a:solidFill>
                      </a:endParaRPr>
                    </a:p>
                  </a:txBody>
                  <a:tcPr marL="36000" marR="3600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dirty="0" smtClean="0">
                          <a:solidFill>
                            <a:schemeClr val="tx1">
                              <a:lumMod val="75000"/>
                              <a:lumOff val="25000"/>
                            </a:schemeClr>
                          </a:solidFill>
                        </a:rPr>
                        <a:t>Niching scheme</a:t>
                      </a:r>
                      <a:endParaRPr kumimoji="1" lang="ja-JP" altLang="en-US" dirty="0" smtClean="0">
                        <a:solidFill>
                          <a:schemeClr val="tx1">
                            <a:lumMod val="75000"/>
                            <a:lumOff val="25000"/>
                          </a:schemeClr>
                        </a:solidFill>
                      </a:endParaRPr>
                    </a:p>
                  </a:txBody>
                  <a:tcPr marL="36000" marR="36000"/>
                </a:tc>
                <a:extLst>
                  <a:ext uri="{0D108BD9-81ED-4DB2-BD59-A6C34878D82A}">
                    <a16:rowId xmlns:a16="http://schemas.microsoft.com/office/drawing/2014/main" val="3690909163"/>
                  </a:ext>
                </a:extLst>
              </a:tr>
              <a:tr h="370840">
                <a:tc>
                  <a:txBody>
                    <a:bodyPr/>
                    <a:lstStyle/>
                    <a:p>
                      <a:r>
                        <a:rPr kumimoji="1" lang="en-US" altLang="ja-JP" dirty="0" smtClean="0"/>
                        <a:t>CDE </a:t>
                      </a:r>
                      <a:br>
                        <a:rPr kumimoji="1" lang="en-US" altLang="ja-JP" dirty="0" smtClean="0"/>
                      </a:br>
                      <a:r>
                        <a:rPr kumimoji="1" lang="en-US" altLang="ja-JP" dirty="0" smtClean="0"/>
                        <a:t>[</a:t>
                      </a:r>
                      <a:r>
                        <a:rPr kumimoji="1" lang="en-US" altLang="ja-JP" dirty="0" err="1" smtClean="0"/>
                        <a:t>R.Thomsen</a:t>
                      </a:r>
                      <a:r>
                        <a:rPr kumimoji="1" lang="en-US" altLang="ja-JP" dirty="0" smtClean="0"/>
                        <a:t>, 2004]</a:t>
                      </a:r>
                      <a:endParaRPr kumimoji="1" lang="ja-JP" altLang="en-US" dirty="0"/>
                    </a:p>
                  </a:txBody>
                  <a:tcPr marL="36000" marR="36000"/>
                </a:tc>
                <a:tc>
                  <a:txBody>
                    <a:bodyPr/>
                    <a:lstStyle/>
                    <a:p>
                      <a:r>
                        <a:rPr kumimoji="1" lang="en-US" altLang="ja-JP" dirty="0" smtClean="0"/>
                        <a:t>DE (mainly exploitation)</a:t>
                      </a:r>
                      <a:endParaRPr kumimoji="1" lang="ja-JP" altLang="en-US" dirty="0"/>
                    </a:p>
                  </a:txBody>
                  <a:tcPr marL="36000" marR="3600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dirty="0" smtClean="0"/>
                        <a:t>crowding (replace high-quality solution </a:t>
                      </a:r>
                      <a:br>
                        <a:rPr kumimoji="1" lang="en-US" altLang="ja-JP" dirty="0" smtClean="0"/>
                      </a:br>
                      <a:r>
                        <a:rPr kumimoji="1" lang="en-US" altLang="ja-JP" dirty="0" smtClean="0"/>
                        <a:t>with similar solution candidates)</a:t>
                      </a:r>
                      <a:endParaRPr kumimoji="1" lang="ja-JP" altLang="en-US" dirty="0" smtClean="0"/>
                    </a:p>
                  </a:txBody>
                  <a:tcPr marL="36000" marR="36000"/>
                </a:tc>
                <a:extLst>
                  <a:ext uri="{0D108BD9-81ED-4DB2-BD59-A6C34878D82A}">
                    <a16:rowId xmlns:a16="http://schemas.microsoft.com/office/drawing/2014/main" val="1907823117"/>
                  </a:ext>
                </a:extLst>
              </a:tr>
              <a:tr h="370840">
                <a:tc>
                  <a:txBody>
                    <a:bodyPr/>
                    <a:lstStyle/>
                    <a:p>
                      <a:r>
                        <a:rPr kumimoji="1" lang="en-US" altLang="ja-JP" dirty="0" smtClean="0"/>
                        <a:t>SDE [</a:t>
                      </a:r>
                      <a:r>
                        <a:rPr kumimoji="1" lang="en-US" altLang="ja-JP" dirty="0" err="1" smtClean="0"/>
                        <a:t>X.Li</a:t>
                      </a:r>
                      <a:r>
                        <a:rPr kumimoji="1" lang="en-US" altLang="ja-JP" dirty="0" smtClean="0"/>
                        <a:t>, 2005]</a:t>
                      </a:r>
                      <a:endParaRPr kumimoji="1" lang="ja-JP" altLang="en-US" dirty="0"/>
                    </a:p>
                  </a:txBody>
                  <a:tcPr marL="36000" marR="36000"/>
                </a:tc>
                <a:tc>
                  <a:txBody>
                    <a:bodyPr/>
                    <a:lstStyle/>
                    <a:p>
                      <a:r>
                        <a:rPr kumimoji="1" lang="en-US" altLang="ja-JP" dirty="0" smtClean="0"/>
                        <a:t>DE (〃)</a:t>
                      </a:r>
                      <a:endParaRPr kumimoji="1" lang="ja-JP" altLang="en-US" dirty="0"/>
                    </a:p>
                  </a:txBody>
                  <a:tcPr marL="36000" marR="3600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dirty="0" smtClean="0"/>
                        <a:t>speciation (keep solutions away from the </a:t>
                      </a:r>
                      <a:br>
                        <a:rPr kumimoji="1" lang="en-US" altLang="ja-JP" dirty="0" smtClean="0"/>
                      </a:br>
                      <a:r>
                        <a:rPr kumimoji="1" lang="en-US" altLang="ja-JP" dirty="0" smtClean="0"/>
                        <a:t>nearest neighbor solutions)</a:t>
                      </a:r>
                      <a:endParaRPr kumimoji="1" lang="ja-JP" altLang="en-US" dirty="0" smtClean="0"/>
                    </a:p>
                  </a:txBody>
                  <a:tcPr marL="36000" marR="36000"/>
                </a:tc>
                <a:extLst>
                  <a:ext uri="{0D108BD9-81ED-4DB2-BD59-A6C34878D82A}">
                    <a16:rowId xmlns:a16="http://schemas.microsoft.com/office/drawing/2014/main" val="1282811161"/>
                  </a:ext>
                </a:extLst>
              </a:tr>
              <a:tr h="370840">
                <a:tc>
                  <a:txBody>
                    <a:bodyPr/>
                    <a:lstStyle/>
                    <a:p>
                      <a:r>
                        <a:rPr kumimoji="1" lang="en-US" altLang="ja-JP" b="1" dirty="0" smtClean="0">
                          <a:solidFill>
                            <a:schemeClr val="accent6">
                              <a:lumMod val="75000"/>
                            </a:schemeClr>
                          </a:solidFill>
                        </a:rPr>
                        <a:t>Proposed</a:t>
                      </a:r>
                      <a:r>
                        <a:rPr kumimoji="1" lang="en-US" altLang="ja-JP" b="1" baseline="0" dirty="0" smtClean="0">
                          <a:solidFill>
                            <a:schemeClr val="accent6">
                              <a:lumMod val="75000"/>
                            </a:schemeClr>
                          </a:solidFill>
                        </a:rPr>
                        <a:t> (NSBA)</a:t>
                      </a:r>
                      <a:endParaRPr kumimoji="1" lang="ja-JP" altLang="en-US" b="1" dirty="0">
                        <a:solidFill>
                          <a:schemeClr val="accent6">
                            <a:lumMod val="75000"/>
                          </a:schemeClr>
                        </a:solidFill>
                      </a:endParaRPr>
                    </a:p>
                  </a:txBody>
                  <a:tcPr marL="36000" marR="36000"/>
                </a:tc>
                <a:tc>
                  <a:txBody>
                    <a:bodyPr/>
                    <a:lstStyle/>
                    <a:p>
                      <a:r>
                        <a:rPr kumimoji="1" lang="en-US" altLang="ja-JP" b="1" dirty="0" smtClean="0">
                          <a:solidFill>
                            <a:schemeClr val="accent6">
                              <a:lumMod val="75000"/>
                            </a:schemeClr>
                          </a:solidFill>
                        </a:rPr>
                        <a:t>Bat (exploitation </a:t>
                      </a:r>
                      <a:br>
                        <a:rPr kumimoji="1" lang="en-US" altLang="ja-JP" b="1" dirty="0" smtClean="0">
                          <a:solidFill>
                            <a:schemeClr val="accent6">
                              <a:lumMod val="75000"/>
                            </a:schemeClr>
                          </a:solidFill>
                        </a:rPr>
                      </a:br>
                      <a:r>
                        <a:rPr kumimoji="1" lang="en-US" altLang="ja-JP" b="1" dirty="0" smtClean="0">
                          <a:solidFill>
                            <a:schemeClr val="accent6">
                              <a:lumMod val="75000"/>
                            </a:schemeClr>
                          </a:solidFill>
                        </a:rPr>
                        <a:t>+ exploration)</a:t>
                      </a:r>
                      <a:endParaRPr kumimoji="1" lang="ja-JP" altLang="en-US" b="1" dirty="0">
                        <a:solidFill>
                          <a:schemeClr val="accent6">
                            <a:lumMod val="75000"/>
                          </a:schemeClr>
                        </a:solidFill>
                      </a:endParaRPr>
                    </a:p>
                  </a:txBody>
                  <a:tcPr marL="36000" marR="3600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b="1" dirty="0" smtClean="0">
                          <a:solidFill>
                            <a:schemeClr val="accent6">
                              <a:lumMod val="75000"/>
                            </a:schemeClr>
                          </a:solidFill>
                        </a:rPr>
                        <a:t>Novelty search (search primitive</a:t>
                      </a:r>
                      <a:r>
                        <a:rPr kumimoji="1" lang="en-US" altLang="ja-JP" b="1" baseline="0" dirty="0" smtClean="0">
                          <a:solidFill>
                            <a:schemeClr val="accent6">
                              <a:lumMod val="75000"/>
                            </a:schemeClr>
                          </a:solidFill>
                        </a:rPr>
                        <a:t> area</a:t>
                      </a:r>
                      <a:r>
                        <a:rPr kumimoji="1" lang="en-US" altLang="ja-JP" b="1" dirty="0" smtClean="0">
                          <a:solidFill>
                            <a:schemeClr val="accent6">
                              <a:lumMod val="75000"/>
                            </a:schemeClr>
                          </a:solidFill>
                        </a:rPr>
                        <a:t>)</a:t>
                      </a:r>
                      <a:endParaRPr kumimoji="1" lang="ja-JP" altLang="en-US" b="1" dirty="0" smtClean="0">
                        <a:solidFill>
                          <a:schemeClr val="accent6">
                            <a:lumMod val="75000"/>
                          </a:schemeClr>
                        </a:solidFill>
                      </a:endParaRPr>
                    </a:p>
                    <a:p>
                      <a:endParaRPr kumimoji="1" lang="ja-JP" altLang="en-US" b="1" dirty="0">
                        <a:solidFill>
                          <a:schemeClr val="accent6">
                            <a:lumMod val="75000"/>
                          </a:schemeClr>
                        </a:solidFill>
                      </a:endParaRPr>
                    </a:p>
                  </a:txBody>
                  <a:tcPr marL="36000" marR="36000"/>
                </a:tc>
                <a:extLst>
                  <a:ext uri="{0D108BD9-81ED-4DB2-BD59-A6C34878D82A}">
                    <a16:rowId xmlns:a16="http://schemas.microsoft.com/office/drawing/2014/main" val="246025429"/>
                  </a:ext>
                </a:extLst>
              </a:tr>
            </a:tbl>
          </a:graphicData>
        </a:graphic>
      </p:graphicFrame>
    </p:spTree>
    <p:extLst>
      <p:ext uri="{BB962C8B-B14F-4D97-AF65-F5344CB8AC3E}">
        <p14:creationId xmlns:p14="http://schemas.microsoft.com/office/powerpoint/2010/main" val="197212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Motivation</a:t>
            </a:r>
            <a:endParaRPr kumimoji="1" lang="ja-JP" altLang="en-US" dirty="0"/>
          </a:p>
        </p:txBody>
      </p:sp>
      <p:sp>
        <p:nvSpPr>
          <p:cNvPr id="3" name="コンテンツ プレースホルダー 2"/>
          <p:cNvSpPr>
            <a:spLocks noGrp="1"/>
          </p:cNvSpPr>
          <p:nvPr>
            <p:ph idx="1"/>
          </p:nvPr>
        </p:nvSpPr>
        <p:spPr/>
        <p:txBody>
          <a:bodyPr/>
          <a:lstStyle/>
          <a:p>
            <a:r>
              <a:rPr lang="en-US" altLang="ja-JP" dirty="0"/>
              <a:t>Finding multiple optima (global or local) = </a:t>
            </a:r>
            <a:r>
              <a:rPr lang="en-US" altLang="ja-JP" i="1" dirty="0"/>
              <a:t>Niching </a:t>
            </a:r>
            <a:r>
              <a:rPr lang="en-US" altLang="ja-JP" i="1" dirty="0" smtClean="0"/>
              <a:t>methods</a:t>
            </a:r>
            <a:endParaRPr lang="en-US" altLang="ja-JP" dirty="0"/>
          </a:p>
        </p:txBody>
      </p:sp>
      <p:sp>
        <p:nvSpPr>
          <p:cNvPr id="5" name="テキスト ボックス 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(3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
        <p:nvSpPr>
          <p:cNvPr id="8" name="角丸四角形 7"/>
          <p:cNvSpPr/>
          <p:nvPr/>
        </p:nvSpPr>
        <p:spPr>
          <a:xfrm>
            <a:off x="254833" y="2140564"/>
            <a:ext cx="4631960" cy="71952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t>Evolutionary algorithms (EAs)</a:t>
            </a:r>
            <a:r>
              <a:rPr kumimoji="1" lang="en-US" altLang="ja-JP" sz="2400" dirty="0" smtClean="0"/>
              <a:t>: PSO, DE, CMA-ES, etc.</a:t>
            </a:r>
            <a:endParaRPr kumimoji="1" lang="ja-JP" altLang="en-US" sz="2400" dirty="0"/>
          </a:p>
        </p:txBody>
      </p:sp>
      <p:sp>
        <p:nvSpPr>
          <p:cNvPr id="9" name="角丸四角形 8"/>
          <p:cNvSpPr/>
          <p:nvPr/>
        </p:nvSpPr>
        <p:spPr>
          <a:xfrm>
            <a:off x="5346926" y="2133934"/>
            <a:ext cx="6405364" cy="71952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smtClean="0"/>
              <a:t>Niching scheme</a:t>
            </a:r>
            <a:r>
              <a:rPr kumimoji="1" lang="en-US" altLang="ja-JP" sz="2400" dirty="0" smtClean="0"/>
              <a:t>:	crowding, fitness sharing, 			clustering, etc.</a:t>
            </a:r>
            <a:endParaRPr kumimoji="1" lang="ja-JP" altLang="en-US" sz="2400" dirty="0"/>
          </a:p>
        </p:txBody>
      </p:sp>
      <mc:AlternateContent xmlns:mc="http://schemas.openxmlformats.org/markup-compatibility/2006">
        <mc:Choice xmlns:a14="http://schemas.microsoft.com/office/drawing/2010/main" Requires="a14">
          <p:sp>
            <p:nvSpPr>
              <p:cNvPr id="10" name="テキスト ボックス 9"/>
              <p:cNvSpPr txBox="1"/>
              <p:nvPr/>
            </p:nvSpPr>
            <p:spPr>
              <a:xfrm>
                <a:off x="4886793" y="2254106"/>
                <a:ext cx="418384"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3200" i="1" smtClean="0">
                          <a:latin typeface="Cambria Math" panose="02040503050406030204" pitchFamily="18" charset="0"/>
                          <a:ea typeface="Cambria Math" panose="02040503050406030204" pitchFamily="18" charset="0"/>
                        </a:rPr>
                        <m:t>+</m:t>
                      </m:r>
                    </m:oMath>
                  </m:oMathPara>
                </a14:m>
                <a:endParaRPr kumimoji="1" lang="ja-JP" altLang="en-US" sz="3200" dirty="0"/>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4886793" y="2254106"/>
                <a:ext cx="418384" cy="492443"/>
              </a:xfrm>
              <a:prstGeom prst="rect">
                <a:avLst/>
              </a:prstGeom>
              <a:blipFill>
                <a:blip r:embed="rId3"/>
                <a:stretch>
                  <a:fillRect/>
                </a:stretch>
              </a:blipFill>
            </p:spPr>
            <p:txBody>
              <a:bodyPr/>
              <a:lstStyle/>
              <a:p>
                <a:r>
                  <a:rPr lang="ja-JP" altLang="en-US">
                    <a:noFill/>
                  </a:rPr>
                  <a:t> </a:t>
                </a:r>
              </a:p>
            </p:txBody>
          </p:sp>
        </mc:Fallback>
      </mc:AlternateContent>
      <p:graphicFrame>
        <p:nvGraphicFramePr>
          <p:cNvPr id="14" name="表 13"/>
          <p:cNvGraphicFramePr>
            <a:graphicFrameLocks noGrp="1"/>
          </p:cNvGraphicFramePr>
          <p:nvPr/>
        </p:nvGraphicFramePr>
        <p:xfrm>
          <a:off x="137637" y="3109470"/>
          <a:ext cx="11816871" cy="3291840"/>
        </p:xfrm>
        <a:graphic>
          <a:graphicData uri="http://schemas.openxmlformats.org/drawingml/2006/table">
            <a:tbl>
              <a:tblPr firstRow="1" bandRow="1">
                <a:tableStyleId>{68D230F3-CF80-4859-8CE7-A43EE81993B5}</a:tableStyleId>
              </a:tblPr>
              <a:tblGrid>
                <a:gridCol w="2683238">
                  <a:extLst>
                    <a:ext uri="{9D8B030D-6E8A-4147-A177-3AD203B41FA5}">
                      <a16:colId xmlns:a16="http://schemas.microsoft.com/office/drawing/2014/main" val="1659307403"/>
                    </a:ext>
                  </a:extLst>
                </a:gridCol>
                <a:gridCol w="3402767">
                  <a:extLst>
                    <a:ext uri="{9D8B030D-6E8A-4147-A177-3AD203B41FA5}">
                      <a16:colId xmlns:a16="http://schemas.microsoft.com/office/drawing/2014/main" val="3405669734"/>
                    </a:ext>
                  </a:extLst>
                </a:gridCol>
                <a:gridCol w="5730866">
                  <a:extLst>
                    <a:ext uri="{9D8B030D-6E8A-4147-A177-3AD203B41FA5}">
                      <a16:colId xmlns:a16="http://schemas.microsoft.com/office/drawing/2014/main" val="95898736"/>
                    </a:ext>
                  </a:extLst>
                </a:gridCol>
              </a:tblGrid>
              <a:tr h="370840">
                <a:tc>
                  <a:txBody>
                    <a:bodyPr/>
                    <a:lstStyle/>
                    <a:p>
                      <a:r>
                        <a:rPr kumimoji="1" lang="en-US" altLang="ja-JP" dirty="0" smtClean="0">
                          <a:solidFill>
                            <a:schemeClr val="tx1">
                              <a:lumMod val="75000"/>
                              <a:lumOff val="25000"/>
                            </a:schemeClr>
                          </a:solidFill>
                        </a:rPr>
                        <a:t>Niching methods</a:t>
                      </a:r>
                      <a:endParaRPr kumimoji="1" lang="ja-JP" altLang="en-US" dirty="0">
                        <a:solidFill>
                          <a:schemeClr val="tx1">
                            <a:lumMod val="75000"/>
                            <a:lumOff val="25000"/>
                          </a:schemeClr>
                        </a:solidFill>
                      </a:endParaRPr>
                    </a:p>
                  </a:txBody>
                  <a:tcPr marL="36000" marR="36000"/>
                </a:tc>
                <a:tc>
                  <a:txBody>
                    <a:bodyPr/>
                    <a:lstStyle/>
                    <a:p>
                      <a:r>
                        <a:rPr kumimoji="1" lang="en-US" altLang="ja-JP" dirty="0" smtClean="0">
                          <a:solidFill>
                            <a:schemeClr val="tx1">
                              <a:lumMod val="75000"/>
                              <a:lumOff val="25000"/>
                            </a:schemeClr>
                          </a:solidFill>
                        </a:rPr>
                        <a:t>EAs (multiple solution search)</a:t>
                      </a:r>
                      <a:endParaRPr kumimoji="1" lang="ja-JP" altLang="en-US" dirty="0">
                        <a:solidFill>
                          <a:schemeClr val="tx1">
                            <a:lumMod val="75000"/>
                            <a:lumOff val="25000"/>
                          </a:schemeClr>
                        </a:solidFill>
                      </a:endParaRPr>
                    </a:p>
                  </a:txBody>
                  <a:tcPr marL="36000" marR="3600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dirty="0" smtClean="0">
                          <a:solidFill>
                            <a:schemeClr val="tx1">
                              <a:lumMod val="75000"/>
                              <a:lumOff val="25000"/>
                            </a:schemeClr>
                          </a:solidFill>
                        </a:rPr>
                        <a:t>Niching scheme</a:t>
                      </a:r>
                      <a:endParaRPr kumimoji="1" lang="ja-JP" altLang="en-US" dirty="0" smtClean="0">
                        <a:solidFill>
                          <a:schemeClr val="tx1">
                            <a:lumMod val="75000"/>
                            <a:lumOff val="25000"/>
                          </a:schemeClr>
                        </a:solidFill>
                      </a:endParaRPr>
                    </a:p>
                  </a:txBody>
                  <a:tcPr marL="36000" marR="36000"/>
                </a:tc>
                <a:extLst>
                  <a:ext uri="{0D108BD9-81ED-4DB2-BD59-A6C34878D82A}">
                    <a16:rowId xmlns:a16="http://schemas.microsoft.com/office/drawing/2014/main" val="3690909163"/>
                  </a:ext>
                </a:extLst>
              </a:tr>
              <a:tr h="370840">
                <a:tc>
                  <a:txBody>
                    <a:bodyPr/>
                    <a:lstStyle/>
                    <a:p>
                      <a:r>
                        <a:rPr kumimoji="1" lang="en-US" altLang="ja-JP" dirty="0" smtClean="0"/>
                        <a:t>CDE </a:t>
                      </a:r>
                      <a:br>
                        <a:rPr kumimoji="1" lang="en-US" altLang="ja-JP" dirty="0" smtClean="0"/>
                      </a:br>
                      <a:r>
                        <a:rPr kumimoji="1" lang="en-US" altLang="ja-JP" dirty="0" smtClean="0"/>
                        <a:t>[</a:t>
                      </a:r>
                      <a:r>
                        <a:rPr kumimoji="1" lang="en-US" altLang="ja-JP" dirty="0" err="1" smtClean="0"/>
                        <a:t>R.Thomsen</a:t>
                      </a:r>
                      <a:r>
                        <a:rPr kumimoji="1" lang="en-US" altLang="ja-JP" dirty="0" smtClean="0"/>
                        <a:t>, 2004]</a:t>
                      </a:r>
                      <a:endParaRPr kumimoji="1" lang="ja-JP" altLang="en-US" dirty="0"/>
                    </a:p>
                  </a:txBody>
                  <a:tcPr marL="36000" marR="36000"/>
                </a:tc>
                <a:tc>
                  <a:txBody>
                    <a:bodyPr/>
                    <a:lstStyle/>
                    <a:p>
                      <a:r>
                        <a:rPr kumimoji="1" lang="en-US" altLang="ja-JP" dirty="0" smtClean="0"/>
                        <a:t>DE (mainly exploitation)</a:t>
                      </a:r>
                      <a:endParaRPr kumimoji="1" lang="ja-JP" altLang="en-US" dirty="0"/>
                    </a:p>
                  </a:txBody>
                  <a:tcPr marL="36000" marR="3600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dirty="0" smtClean="0"/>
                        <a:t>crowding (replace high-quality solution </a:t>
                      </a:r>
                      <a:br>
                        <a:rPr kumimoji="1" lang="en-US" altLang="ja-JP" dirty="0" smtClean="0"/>
                      </a:br>
                      <a:r>
                        <a:rPr kumimoji="1" lang="en-US" altLang="ja-JP" dirty="0" smtClean="0"/>
                        <a:t>with similar solution candidates)</a:t>
                      </a:r>
                      <a:endParaRPr kumimoji="1" lang="ja-JP" altLang="en-US" dirty="0" smtClean="0"/>
                    </a:p>
                  </a:txBody>
                  <a:tcPr marL="36000" marR="36000"/>
                </a:tc>
                <a:extLst>
                  <a:ext uri="{0D108BD9-81ED-4DB2-BD59-A6C34878D82A}">
                    <a16:rowId xmlns:a16="http://schemas.microsoft.com/office/drawing/2014/main" val="1907823117"/>
                  </a:ext>
                </a:extLst>
              </a:tr>
              <a:tr h="370840">
                <a:tc>
                  <a:txBody>
                    <a:bodyPr/>
                    <a:lstStyle/>
                    <a:p>
                      <a:r>
                        <a:rPr kumimoji="1" lang="en-US" altLang="ja-JP" dirty="0" smtClean="0"/>
                        <a:t>SDE [</a:t>
                      </a:r>
                      <a:r>
                        <a:rPr kumimoji="1" lang="en-US" altLang="ja-JP" dirty="0" err="1" smtClean="0"/>
                        <a:t>X.Li</a:t>
                      </a:r>
                      <a:r>
                        <a:rPr kumimoji="1" lang="en-US" altLang="ja-JP" dirty="0" smtClean="0"/>
                        <a:t>, 2005]</a:t>
                      </a:r>
                      <a:endParaRPr kumimoji="1" lang="ja-JP" altLang="en-US" dirty="0"/>
                    </a:p>
                  </a:txBody>
                  <a:tcPr marL="36000" marR="36000"/>
                </a:tc>
                <a:tc>
                  <a:txBody>
                    <a:bodyPr/>
                    <a:lstStyle/>
                    <a:p>
                      <a:r>
                        <a:rPr kumimoji="1" lang="en-US" altLang="ja-JP" dirty="0" smtClean="0"/>
                        <a:t>DE (〃)</a:t>
                      </a:r>
                      <a:endParaRPr kumimoji="1" lang="ja-JP" altLang="en-US" dirty="0"/>
                    </a:p>
                  </a:txBody>
                  <a:tcPr marL="36000" marR="3600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dirty="0" smtClean="0"/>
                        <a:t>speciation (keep solutions away from the </a:t>
                      </a:r>
                      <a:br>
                        <a:rPr kumimoji="1" lang="en-US" altLang="ja-JP" dirty="0" smtClean="0"/>
                      </a:br>
                      <a:r>
                        <a:rPr kumimoji="1" lang="en-US" altLang="ja-JP" dirty="0" smtClean="0"/>
                        <a:t>nearest neighbor solutions)</a:t>
                      </a:r>
                      <a:endParaRPr kumimoji="1" lang="ja-JP" altLang="en-US" dirty="0" smtClean="0"/>
                    </a:p>
                  </a:txBody>
                  <a:tcPr marL="36000" marR="36000"/>
                </a:tc>
                <a:extLst>
                  <a:ext uri="{0D108BD9-81ED-4DB2-BD59-A6C34878D82A}">
                    <a16:rowId xmlns:a16="http://schemas.microsoft.com/office/drawing/2014/main" val="1282811161"/>
                  </a:ext>
                </a:extLst>
              </a:tr>
              <a:tr h="370840">
                <a:tc>
                  <a:txBody>
                    <a:bodyPr/>
                    <a:lstStyle/>
                    <a:p>
                      <a:r>
                        <a:rPr kumimoji="1" lang="en-US" altLang="ja-JP" b="1" dirty="0" smtClean="0">
                          <a:solidFill>
                            <a:schemeClr val="accent6">
                              <a:lumMod val="75000"/>
                            </a:schemeClr>
                          </a:solidFill>
                        </a:rPr>
                        <a:t>Proposed</a:t>
                      </a:r>
                      <a:r>
                        <a:rPr kumimoji="1" lang="en-US" altLang="ja-JP" b="1" baseline="0" dirty="0" smtClean="0">
                          <a:solidFill>
                            <a:schemeClr val="accent6">
                              <a:lumMod val="75000"/>
                            </a:schemeClr>
                          </a:solidFill>
                        </a:rPr>
                        <a:t> (NSBA)</a:t>
                      </a:r>
                      <a:endParaRPr kumimoji="1" lang="ja-JP" altLang="en-US" b="1" dirty="0">
                        <a:solidFill>
                          <a:schemeClr val="accent6">
                            <a:lumMod val="75000"/>
                          </a:schemeClr>
                        </a:solidFill>
                      </a:endParaRPr>
                    </a:p>
                  </a:txBody>
                  <a:tcPr marL="36000" marR="36000"/>
                </a:tc>
                <a:tc>
                  <a:txBody>
                    <a:bodyPr/>
                    <a:lstStyle/>
                    <a:p>
                      <a:r>
                        <a:rPr kumimoji="1" lang="en-US" altLang="ja-JP" b="1" dirty="0" smtClean="0">
                          <a:solidFill>
                            <a:schemeClr val="accent6">
                              <a:lumMod val="75000"/>
                            </a:schemeClr>
                          </a:solidFill>
                        </a:rPr>
                        <a:t>Bat (exploitation </a:t>
                      </a:r>
                      <a:br>
                        <a:rPr kumimoji="1" lang="en-US" altLang="ja-JP" b="1" dirty="0" smtClean="0">
                          <a:solidFill>
                            <a:schemeClr val="accent6">
                              <a:lumMod val="75000"/>
                            </a:schemeClr>
                          </a:solidFill>
                        </a:rPr>
                      </a:br>
                      <a:r>
                        <a:rPr kumimoji="1" lang="en-US" altLang="ja-JP" b="1" dirty="0" smtClean="0">
                          <a:solidFill>
                            <a:schemeClr val="accent6">
                              <a:lumMod val="75000"/>
                            </a:schemeClr>
                          </a:solidFill>
                        </a:rPr>
                        <a:t>+ exploration)</a:t>
                      </a:r>
                      <a:endParaRPr kumimoji="1" lang="ja-JP" altLang="en-US" b="1" dirty="0">
                        <a:solidFill>
                          <a:schemeClr val="accent6">
                            <a:lumMod val="75000"/>
                          </a:schemeClr>
                        </a:solidFill>
                      </a:endParaRPr>
                    </a:p>
                  </a:txBody>
                  <a:tcPr marL="36000" marR="3600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b="1" dirty="0" smtClean="0">
                          <a:solidFill>
                            <a:schemeClr val="accent6">
                              <a:lumMod val="75000"/>
                            </a:schemeClr>
                          </a:solidFill>
                        </a:rPr>
                        <a:t>Novelty search (search primitive</a:t>
                      </a:r>
                      <a:r>
                        <a:rPr kumimoji="1" lang="en-US" altLang="ja-JP" b="1" baseline="0" dirty="0" smtClean="0">
                          <a:solidFill>
                            <a:schemeClr val="accent6">
                              <a:lumMod val="75000"/>
                            </a:schemeClr>
                          </a:solidFill>
                        </a:rPr>
                        <a:t> area</a:t>
                      </a:r>
                      <a:r>
                        <a:rPr kumimoji="1" lang="en-US" altLang="ja-JP" b="1" dirty="0" smtClean="0">
                          <a:solidFill>
                            <a:schemeClr val="accent6">
                              <a:lumMod val="75000"/>
                            </a:schemeClr>
                          </a:solidFill>
                        </a:rPr>
                        <a:t>)</a:t>
                      </a:r>
                      <a:endParaRPr kumimoji="1" lang="ja-JP" altLang="en-US" b="1" dirty="0" smtClean="0">
                        <a:solidFill>
                          <a:schemeClr val="accent6">
                            <a:lumMod val="75000"/>
                          </a:schemeClr>
                        </a:solidFill>
                      </a:endParaRPr>
                    </a:p>
                    <a:p>
                      <a:endParaRPr kumimoji="1" lang="ja-JP" altLang="en-US" b="1" dirty="0">
                        <a:solidFill>
                          <a:schemeClr val="accent6">
                            <a:lumMod val="75000"/>
                          </a:schemeClr>
                        </a:solidFill>
                      </a:endParaRPr>
                    </a:p>
                  </a:txBody>
                  <a:tcPr marL="36000" marR="36000"/>
                </a:tc>
                <a:extLst>
                  <a:ext uri="{0D108BD9-81ED-4DB2-BD59-A6C34878D82A}">
                    <a16:rowId xmlns:a16="http://schemas.microsoft.com/office/drawing/2014/main" val="246025429"/>
                  </a:ext>
                </a:extLst>
              </a:tr>
            </a:tbl>
          </a:graphicData>
        </a:graphic>
      </p:graphicFrame>
      <p:sp>
        <p:nvSpPr>
          <p:cNvPr id="4" name="角丸四角形吹き出し 3"/>
          <p:cNvSpPr/>
          <p:nvPr/>
        </p:nvSpPr>
        <p:spPr>
          <a:xfrm>
            <a:off x="9025058" y="3216384"/>
            <a:ext cx="2743201" cy="659567"/>
          </a:xfrm>
          <a:prstGeom prst="wedgeRoundRectCallout">
            <a:avLst>
              <a:gd name="adj1" fmla="val -63456"/>
              <a:gd name="adj2" fmla="val 57955"/>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lumMod val="75000"/>
                    <a:lumOff val="25000"/>
                  </a:schemeClr>
                </a:solidFill>
              </a:rPr>
              <a:t>Still fallen to global or high-fitness optima</a:t>
            </a:r>
            <a:endParaRPr kumimoji="1" lang="ja-JP" altLang="en-US" sz="2000" dirty="0">
              <a:solidFill>
                <a:schemeClr val="tx1">
                  <a:lumMod val="75000"/>
                  <a:lumOff val="25000"/>
                </a:schemeClr>
              </a:solidFill>
            </a:endParaRPr>
          </a:p>
        </p:txBody>
      </p:sp>
    </p:spTree>
    <p:extLst>
      <p:ext uri="{BB962C8B-B14F-4D97-AF65-F5344CB8AC3E}">
        <p14:creationId xmlns:p14="http://schemas.microsoft.com/office/powerpoint/2010/main" val="275427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楕円 48"/>
          <p:cNvSpPr/>
          <p:nvPr/>
        </p:nvSpPr>
        <p:spPr>
          <a:xfrm>
            <a:off x="5500833" y="4430592"/>
            <a:ext cx="1005814" cy="1133844"/>
          </a:xfrm>
          <a:prstGeom prst="ellipse">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1940614" y="3738023"/>
            <a:ext cx="2049275" cy="707886"/>
          </a:xfrm>
          <a:prstGeom prst="rect">
            <a:avLst/>
          </a:prstGeom>
          <a:noFill/>
        </p:spPr>
        <p:txBody>
          <a:bodyPr wrap="square" rtlCol="0">
            <a:spAutoFit/>
          </a:bodyPr>
          <a:lstStyle/>
          <a:p>
            <a:pPr algn="ctr"/>
            <a:r>
              <a:rPr kumimoji="1" lang="en-US" altLang="ja-JP" sz="2000" dirty="0" smtClean="0">
                <a:solidFill>
                  <a:schemeClr val="tx1">
                    <a:lumMod val="75000"/>
                    <a:lumOff val="25000"/>
                  </a:schemeClr>
                </a:solidFill>
              </a:rPr>
              <a:t>Toward a global best solution</a:t>
            </a:r>
            <a:endParaRPr kumimoji="1" lang="ja-JP" altLang="en-US" sz="2000" dirty="0">
              <a:solidFill>
                <a:schemeClr val="tx1">
                  <a:lumMod val="75000"/>
                  <a:lumOff val="25000"/>
                </a:schemeClr>
              </a:solidFill>
            </a:endParaRPr>
          </a:p>
        </p:txBody>
      </p:sp>
      <p:sp>
        <p:nvSpPr>
          <p:cNvPr id="2" name="タイトル 1"/>
          <p:cNvSpPr>
            <a:spLocks noGrp="1"/>
          </p:cNvSpPr>
          <p:nvPr>
            <p:ph type="title"/>
          </p:nvPr>
        </p:nvSpPr>
        <p:spPr/>
        <p:txBody>
          <a:bodyPr/>
          <a:lstStyle/>
          <a:p>
            <a:r>
              <a:rPr lang="en-US" altLang="ja-JP" dirty="0"/>
              <a:t>Bat Algorithm (BA) </a:t>
            </a:r>
            <a:r>
              <a:rPr lang="en-US" altLang="ja-JP" b="0" dirty="0"/>
              <a:t>[Yang, 2010</a:t>
            </a:r>
            <a:r>
              <a:rPr lang="en-US" altLang="ja-JP" b="0" dirty="0" smtClean="0"/>
              <a:t>]</a:t>
            </a:r>
            <a:endParaRPr kumimoji="1" lang="ja-JP" altLang="en-US" b="0" dirty="0"/>
          </a:p>
        </p:txBody>
      </p:sp>
      <mc:AlternateContent xmlns:mc="http://schemas.openxmlformats.org/markup-compatibility/2006">
        <mc:Choice xmlns:a14="http://schemas.microsoft.com/office/drawing/2010/main" Requires="a14">
          <p:sp>
            <p:nvSpPr>
              <p:cNvPr id="4" name="コンテンツ プレースホルダー 3"/>
              <p:cNvSpPr>
                <a:spLocks noGrp="1"/>
              </p:cNvSpPr>
              <p:nvPr>
                <p:ph idx="10"/>
              </p:nvPr>
            </p:nvSpPr>
            <p:spPr>
              <a:xfrm>
                <a:off x="134911" y="1578163"/>
                <a:ext cx="12057089" cy="4797187"/>
              </a:xfrm>
            </p:spPr>
            <p:txBody>
              <a:bodyPr rIns="0"/>
              <a:lstStyle/>
              <a:p>
                <a:pPr marL="342900" indent="-342900">
                  <a:buFont typeface="Wingdings" panose="05000000000000000000" pitchFamily="2" charset="2"/>
                  <a:buChar char="Ø"/>
                </a:pPr>
                <a:r>
                  <a:rPr kumimoji="1" lang="en-US" altLang="ja-JP" sz="2400" dirty="0" smtClean="0"/>
                  <a:t>the capability of switching </a:t>
                </a:r>
                <a:r>
                  <a:rPr lang="en-US" altLang="ja-JP" b="1" dirty="0" smtClean="0">
                    <a:solidFill>
                      <a:srgbClr val="F7903B"/>
                    </a:solidFill>
                  </a:rPr>
                  <a:t>exploitation &amp; exploration</a:t>
                </a:r>
                <a:r>
                  <a:rPr kumimoji="1" lang="en-US" altLang="ja-JP" sz="2400" b="1" dirty="0" smtClean="0">
                    <a:solidFill>
                      <a:srgbClr val="F7903B"/>
                    </a:solidFill>
                  </a:rPr>
                  <a:t> </a:t>
                </a:r>
                <a:r>
                  <a:rPr kumimoji="1" lang="en-US" altLang="ja-JP" sz="2400" dirty="0" smtClean="0"/>
                  <a:t>by the </a:t>
                </a:r>
                <a:r>
                  <a:rPr lang="en-US" altLang="ja-JP" dirty="0" smtClean="0"/>
                  <a:t>bat </a:t>
                </a:r>
                <a:r>
                  <a:rPr kumimoji="1" lang="en-US" altLang="ja-JP" sz="2400" dirty="0" smtClean="0"/>
                  <a:t>behavior</a:t>
                </a:r>
              </a:p>
              <a:p>
                <a:pPr marL="1333475" lvl="1" indent="-342900">
                  <a:buFont typeface="Wingdings" panose="05000000000000000000" pitchFamily="2" charset="2"/>
                  <a:buChar char="Ø"/>
                </a:pPr>
                <a:r>
                  <a:rPr lang="en-US" altLang="ja-JP" sz="2000" dirty="0"/>
                  <a:t>B</a:t>
                </a:r>
                <a:r>
                  <a:rPr lang="en-US" altLang="ja-JP" sz="2000" dirty="0" smtClean="0"/>
                  <a:t>at echolocation: its loudness </a:t>
                </a:r>
                <a14:m>
                  <m:oMath xmlns:m="http://schemas.openxmlformats.org/officeDocument/2006/math">
                    <m:r>
                      <a:rPr lang="en-US" altLang="ja-JP" sz="2000" b="0" i="1" smtClean="0">
                        <a:latin typeface="Cambria Math" panose="02040503050406030204" pitchFamily="18" charset="0"/>
                      </a:rPr>
                      <m:t>𝐴</m:t>
                    </m:r>
                    <m:r>
                      <a:rPr lang="en-US" altLang="ja-JP" sz="2000" b="0" i="1" smtClean="0">
                        <a:latin typeface="Cambria Math" panose="02040503050406030204" pitchFamily="18" charset="0"/>
                      </a:rPr>
                      <m:t> </m:t>
                    </m:r>
                  </m:oMath>
                </a14:m>
                <a:r>
                  <a:rPr lang="en-US" altLang="ja-JP" sz="2000" dirty="0" smtClean="0"/>
                  <a:t>and pulse emission rate </a:t>
                </a:r>
                <a14:m>
                  <m:oMath xmlns:m="http://schemas.openxmlformats.org/officeDocument/2006/math">
                    <m:r>
                      <a:rPr lang="en-US" altLang="ja-JP" sz="2000" b="0" i="1" smtClean="0">
                        <a:latin typeface="Cambria Math" panose="02040503050406030204" pitchFamily="18" charset="0"/>
                      </a:rPr>
                      <m:t>𝑟</m:t>
                    </m:r>
                  </m:oMath>
                </a14:m>
                <a:endParaRPr kumimoji="1" lang="ja-JP" altLang="en-US" sz="2000" dirty="0"/>
              </a:p>
            </p:txBody>
          </p:sp>
        </mc:Choice>
        <mc:Fallback>
          <p:sp>
            <p:nvSpPr>
              <p:cNvPr id="4" name="コンテンツ プレースホルダー 3"/>
              <p:cNvSpPr>
                <a:spLocks noGrp="1" noRot="1" noChangeAspect="1" noMove="1" noResize="1" noEditPoints="1" noAdjustHandles="1" noChangeArrowheads="1" noChangeShapeType="1" noTextEdit="1"/>
              </p:cNvSpPr>
              <p:nvPr>
                <p:ph idx="10"/>
              </p:nvPr>
            </p:nvSpPr>
            <p:spPr>
              <a:xfrm>
                <a:off x="134911" y="1578163"/>
                <a:ext cx="12057089" cy="4797187"/>
              </a:xfrm>
              <a:blipFill>
                <a:blip r:embed="rId3"/>
                <a:stretch>
                  <a:fillRect t="-889"/>
                </a:stretch>
              </a:blipFill>
            </p:spPr>
            <p:txBody>
              <a:bodyPr/>
              <a:lstStyle/>
              <a:p>
                <a:r>
                  <a:rPr lang="ja-JP" altLang="en-US">
                    <a:noFill/>
                  </a:rPr>
                  <a:t> </a:t>
                </a:r>
              </a:p>
            </p:txBody>
          </p:sp>
        </mc:Fallback>
      </mc:AlternateContent>
      <p:sp>
        <p:nvSpPr>
          <p:cNvPr id="5" name="角丸四角形 4"/>
          <p:cNvSpPr/>
          <p:nvPr/>
        </p:nvSpPr>
        <p:spPr>
          <a:xfrm>
            <a:off x="1573578" y="2737078"/>
            <a:ext cx="5369232" cy="552112"/>
          </a:xfrm>
          <a:prstGeom prst="round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b="1" dirty="0" smtClean="0"/>
              <a:t>Exploitation </a:t>
            </a:r>
            <a:endParaRPr kumimoji="1" lang="ja-JP" altLang="en-US" sz="2400" b="1" dirty="0"/>
          </a:p>
        </p:txBody>
      </p:sp>
      <p:sp>
        <p:nvSpPr>
          <p:cNvPr id="7" name="角丸四角形 6"/>
          <p:cNvSpPr/>
          <p:nvPr/>
        </p:nvSpPr>
        <p:spPr>
          <a:xfrm>
            <a:off x="8375438" y="2778668"/>
            <a:ext cx="2537402" cy="552112"/>
          </a:xfrm>
          <a:prstGeom prst="round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b="1" dirty="0" smtClean="0"/>
              <a:t>Exploration </a:t>
            </a:r>
            <a:endParaRPr kumimoji="1" lang="ja-JP" altLang="en-US" sz="2400" b="1" dirty="0"/>
          </a:p>
        </p:txBody>
      </p:sp>
      <p:sp>
        <p:nvSpPr>
          <p:cNvPr id="8" name="楕円 7"/>
          <p:cNvSpPr/>
          <p:nvPr/>
        </p:nvSpPr>
        <p:spPr>
          <a:xfrm>
            <a:off x="1731157" y="366940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3389553" y="4430592"/>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1393578" y="5384436"/>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3189040" y="5542355"/>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rot="-360000">
            <a:off x="1861283" y="3856295"/>
            <a:ext cx="501315" cy="1044000"/>
          </a:xfrm>
          <a:prstGeom prst="straightConnector1">
            <a:avLst/>
          </a:prstGeom>
          <a:ln w="57150">
            <a:solidFill>
              <a:schemeClr val="bg1">
                <a:lumMod val="8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楕円 12"/>
          <p:cNvSpPr/>
          <p:nvPr/>
        </p:nvSpPr>
        <p:spPr>
          <a:xfrm>
            <a:off x="777174" y="6448236"/>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919776" y="6353570"/>
            <a:ext cx="2004468" cy="369332"/>
          </a:xfrm>
          <a:prstGeom prst="rect">
            <a:avLst/>
          </a:prstGeom>
          <a:noFill/>
        </p:spPr>
        <p:txBody>
          <a:bodyPr wrap="square" rtlCol="0">
            <a:spAutoFit/>
          </a:bodyPr>
          <a:lstStyle/>
          <a:p>
            <a:r>
              <a:rPr kumimoji="1" lang="ja-JP" altLang="en-US" dirty="0" smtClean="0"/>
              <a:t>：</a:t>
            </a:r>
            <a:r>
              <a:rPr kumimoji="1" lang="en-US" altLang="ja-JP" dirty="0" smtClean="0"/>
              <a:t>Solution (bat)</a:t>
            </a:r>
            <a:endParaRPr kumimoji="1" lang="ja-JP" altLang="en-US" dirty="0"/>
          </a:p>
        </p:txBody>
      </p:sp>
      <p:sp>
        <p:nvSpPr>
          <p:cNvPr id="15" name="テキスト ボックス 14"/>
          <p:cNvSpPr txBox="1"/>
          <p:nvPr/>
        </p:nvSpPr>
        <p:spPr>
          <a:xfrm>
            <a:off x="3239426" y="6353570"/>
            <a:ext cx="5237061" cy="369332"/>
          </a:xfrm>
          <a:prstGeom prst="rect">
            <a:avLst/>
          </a:prstGeom>
          <a:noFill/>
        </p:spPr>
        <p:txBody>
          <a:bodyPr wrap="square" rtlCol="0">
            <a:spAutoFit/>
          </a:bodyPr>
          <a:lstStyle/>
          <a:p>
            <a:r>
              <a:rPr kumimoji="1" lang="ja-JP" altLang="en-US" dirty="0" smtClean="0"/>
              <a:t>：</a:t>
            </a:r>
            <a:r>
              <a:rPr kumimoji="1" lang="en-US" altLang="ja-JP" dirty="0" smtClean="0"/>
              <a:t>a global best solution (a bat near food/prey)</a:t>
            </a:r>
            <a:endParaRPr kumimoji="1" lang="ja-JP" altLang="en-US" dirty="0"/>
          </a:p>
        </p:txBody>
      </p:sp>
      <p:sp>
        <p:nvSpPr>
          <p:cNvPr id="16" name="楕円 15"/>
          <p:cNvSpPr/>
          <p:nvPr/>
        </p:nvSpPr>
        <p:spPr>
          <a:xfrm>
            <a:off x="1955308" y="4064593"/>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5304927" y="3631472"/>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6963323" y="4392660"/>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4967348" y="534650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6762810" y="5504423"/>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6115325" y="5020238"/>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8851238" y="366940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10509634" y="4430592"/>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8513659" y="5384436"/>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10309121" y="5542355"/>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5392665" y="3708043"/>
            <a:ext cx="2087479" cy="707886"/>
          </a:xfrm>
          <a:prstGeom prst="rect">
            <a:avLst/>
          </a:prstGeom>
          <a:noFill/>
        </p:spPr>
        <p:txBody>
          <a:bodyPr wrap="square" rtlCol="0">
            <a:spAutoFit/>
          </a:bodyPr>
          <a:lstStyle/>
          <a:p>
            <a:pPr algn="ctr"/>
            <a:r>
              <a:rPr kumimoji="1" lang="en-US" altLang="ja-JP" sz="2000" dirty="0">
                <a:solidFill>
                  <a:schemeClr val="tx1">
                    <a:lumMod val="75000"/>
                    <a:lumOff val="25000"/>
                  </a:schemeClr>
                </a:solidFill>
              </a:rPr>
              <a:t>N</a:t>
            </a:r>
            <a:r>
              <a:rPr kumimoji="1" lang="en-US" altLang="ja-JP" sz="2000" dirty="0" smtClean="0">
                <a:solidFill>
                  <a:schemeClr val="tx1">
                    <a:lumMod val="75000"/>
                    <a:lumOff val="25000"/>
                  </a:schemeClr>
                </a:solidFill>
              </a:rPr>
              <a:t>earby a global best solution</a:t>
            </a:r>
            <a:endParaRPr kumimoji="1" lang="ja-JP" altLang="en-US" sz="2000" dirty="0">
              <a:solidFill>
                <a:schemeClr val="tx1">
                  <a:lumMod val="75000"/>
                  <a:lumOff val="25000"/>
                </a:schemeClr>
              </a:solidFill>
            </a:endParaRPr>
          </a:p>
        </p:txBody>
      </p:sp>
      <p:sp>
        <p:nvSpPr>
          <p:cNvPr id="28" name="楕円 27"/>
          <p:cNvSpPr/>
          <p:nvPr/>
        </p:nvSpPr>
        <p:spPr>
          <a:xfrm>
            <a:off x="10213380" y="3669404"/>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8513659" y="4347023"/>
            <a:ext cx="1981899" cy="400110"/>
          </a:xfrm>
          <a:prstGeom prst="rect">
            <a:avLst/>
          </a:prstGeom>
          <a:noFill/>
        </p:spPr>
        <p:txBody>
          <a:bodyPr wrap="square" rtlCol="0">
            <a:spAutoFit/>
          </a:bodyPr>
          <a:lstStyle/>
          <a:p>
            <a:pPr algn="ctr"/>
            <a:r>
              <a:rPr kumimoji="1" lang="en-US" altLang="ja-JP" sz="2000" dirty="0" smtClean="0">
                <a:solidFill>
                  <a:schemeClr val="tx1">
                    <a:lumMod val="75000"/>
                    <a:lumOff val="25000"/>
                  </a:schemeClr>
                </a:solidFill>
              </a:rPr>
              <a:t>Random search</a:t>
            </a:r>
            <a:endParaRPr kumimoji="1" lang="ja-JP" altLang="en-US" sz="2000" dirty="0">
              <a:solidFill>
                <a:schemeClr val="tx1">
                  <a:lumMod val="75000"/>
                  <a:lumOff val="25000"/>
                </a:schemeClr>
              </a:solidFill>
            </a:endParaRPr>
          </a:p>
        </p:txBody>
      </p:sp>
      <p:cxnSp>
        <p:nvCxnSpPr>
          <p:cNvPr id="31" name="直線矢印コネクタ 30"/>
          <p:cNvCxnSpPr/>
          <p:nvPr/>
        </p:nvCxnSpPr>
        <p:spPr>
          <a:xfrm rot="480000">
            <a:off x="1836429" y="3843136"/>
            <a:ext cx="179561" cy="232024"/>
          </a:xfrm>
          <a:prstGeom prst="straightConnector1">
            <a:avLst/>
          </a:prstGeom>
          <a:ln w="57150">
            <a:solidFill>
              <a:srgbClr val="FF3B3B"/>
            </a:solidFill>
            <a:tailEnd type="triangle"/>
          </a:ln>
        </p:spPr>
        <p:style>
          <a:lnRef idx="1">
            <a:schemeClr val="accent1"/>
          </a:lnRef>
          <a:fillRef idx="0">
            <a:schemeClr val="accent1"/>
          </a:fillRef>
          <a:effectRef idx="0">
            <a:schemeClr val="accent1"/>
          </a:effectRef>
          <a:fontRef idx="minor">
            <a:schemeClr val="tx1"/>
          </a:fontRef>
        </p:style>
      </p:cxnSp>
      <p:sp>
        <p:nvSpPr>
          <p:cNvPr id="32" name="楕円 31"/>
          <p:cNvSpPr/>
          <p:nvPr/>
        </p:nvSpPr>
        <p:spPr>
          <a:xfrm>
            <a:off x="8375437" y="6448428"/>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8546912" y="6353762"/>
            <a:ext cx="2863761" cy="369332"/>
          </a:xfrm>
          <a:prstGeom prst="rect">
            <a:avLst/>
          </a:prstGeom>
          <a:noFill/>
        </p:spPr>
        <p:txBody>
          <a:bodyPr wrap="square" rtlCol="0">
            <a:spAutoFit/>
          </a:bodyPr>
          <a:lstStyle/>
          <a:p>
            <a:r>
              <a:rPr kumimoji="1" lang="ja-JP" altLang="en-US" dirty="0" smtClean="0"/>
              <a:t>：</a:t>
            </a:r>
            <a:r>
              <a:rPr kumimoji="1" lang="en-US" altLang="ja-JP" dirty="0" smtClean="0"/>
              <a:t>new candidate solution</a:t>
            </a:r>
            <a:endParaRPr kumimoji="1" lang="ja-JP" altLang="en-US" dirty="0"/>
          </a:p>
        </p:txBody>
      </p:sp>
      <p:sp>
        <p:nvSpPr>
          <p:cNvPr id="34" name="正方形/長方形 33"/>
          <p:cNvSpPr/>
          <p:nvPr/>
        </p:nvSpPr>
        <p:spPr>
          <a:xfrm>
            <a:off x="1019890" y="3434343"/>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4569583" y="3443241"/>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8184927" y="3434343"/>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星 5 40"/>
          <p:cNvSpPr/>
          <p:nvPr/>
        </p:nvSpPr>
        <p:spPr>
          <a:xfrm>
            <a:off x="2351890" y="4849088"/>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星 5 41"/>
          <p:cNvSpPr/>
          <p:nvPr/>
        </p:nvSpPr>
        <p:spPr>
          <a:xfrm>
            <a:off x="5901583" y="4849088"/>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星 5 42"/>
          <p:cNvSpPr/>
          <p:nvPr/>
        </p:nvSpPr>
        <p:spPr>
          <a:xfrm>
            <a:off x="9516927" y="4850696"/>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星 5 43"/>
          <p:cNvSpPr/>
          <p:nvPr/>
        </p:nvSpPr>
        <p:spPr>
          <a:xfrm>
            <a:off x="3061580" y="6430236"/>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(4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2851003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 </a:t>
            </a:r>
            <a:r>
              <a:rPr lang="en-US" altLang="ja-JP" b="0" dirty="0"/>
              <a:t>[Yang, 2010]</a:t>
            </a:r>
            <a:endParaRPr kumimoji="1" lang="ja-JP" altLang="en-US" dirty="0"/>
          </a:p>
        </p:txBody>
      </p:sp>
      <p:sp>
        <p:nvSpPr>
          <p:cNvPr id="3" name="コンテンツ プレースホルダー 2"/>
          <p:cNvSpPr>
            <a:spLocks noGrp="1"/>
          </p:cNvSpPr>
          <p:nvPr>
            <p:ph idx="1"/>
          </p:nvPr>
        </p:nvSpPr>
        <p:spPr/>
        <p:txBody>
          <a:bodyPr/>
          <a:lstStyle/>
          <a:p>
            <a:r>
              <a:rPr lang="en-US" altLang="ja-JP" b="1" dirty="0" smtClean="0"/>
              <a:t>BA</a:t>
            </a:r>
            <a:r>
              <a:rPr kumimoji="1" lang="en-US" altLang="ja-JP" b="1" dirty="0" smtClean="0"/>
              <a:t>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STEP1: Initialize population</a:t>
            </a:r>
            <a:endParaRPr kumimoji="1" lang="ja-JP" altLang="en-US" u="sng"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10152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47904" y="3098925"/>
            <a:ext cx="3597374" cy="288000"/>
          </a:xfrm>
          <a:prstGeom prst="rect">
            <a:avLst/>
          </a:prstGeom>
        </p:spPr>
      </p:pic>
      <mc:AlternateContent xmlns:mc="http://schemas.openxmlformats.org/markup-compatibility/2006">
        <mc:Choice xmlns:a14="http://schemas.microsoft.com/office/drawing/2010/main" Requires="a14">
          <p:sp>
            <p:nvSpPr>
              <p:cNvPr id="17" name="テキスト ボックス 16"/>
              <p:cNvSpPr txBox="1"/>
              <p:nvPr/>
            </p:nvSpPr>
            <p:spPr>
              <a:xfrm>
                <a:off x="779343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6"/>
                <a:stretch>
                  <a:fillRect l="-7547" r="-377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931444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7"/>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p:cNvSpPr txBox="1"/>
              <p:nvPr/>
            </p:nvSpPr>
            <p:spPr>
              <a:xfrm>
                <a:off x="988362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8"/>
                <a:stretch>
                  <a:fillRect l="-7547" r="-5660" b="-17647"/>
                </a:stretch>
              </a:blipFill>
            </p:spPr>
            <p:txBody>
              <a:bodyPr/>
              <a:lstStyle/>
              <a:p>
                <a:r>
                  <a:rPr lang="ja-JP" altLang="en-US">
                    <a:noFill/>
                  </a:rPr>
                  <a:t> </a:t>
                </a:r>
              </a:p>
            </p:txBody>
          </p:sp>
        </mc:Fallback>
      </mc:AlternateContent>
      <p:sp>
        <p:nvSpPr>
          <p:cNvPr id="21" name="楕円 20"/>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3" name="テキスト ボックス 22"/>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(5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mc:AlternateContent xmlns:mc="http://schemas.openxmlformats.org/markup-compatibility/2006">
        <mc:Choice xmlns:a14="http://schemas.microsoft.com/office/drawing/2010/main" Requires="a14">
          <p:sp>
            <p:nvSpPr>
              <p:cNvPr id="10" name="テキスト ボックス 9"/>
              <p:cNvSpPr txBox="1"/>
              <p:nvPr/>
            </p:nvSpPr>
            <p:spPr>
              <a:xfrm>
                <a:off x="647904" y="4091280"/>
                <a:ext cx="3807132"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𝑢𝑏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upper bound of the search space</a:t>
                </a:r>
                <a:endParaRPr kumimoji="1" lang="ja-JP" altLang="en-US" dirty="0"/>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647904" y="4091280"/>
                <a:ext cx="3807132" cy="276999"/>
              </a:xfrm>
              <a:prstGeom prst="rect">
                <a:avLst/>
              </a:prstGeom>
              <a:blipFill>
                <a:blip r:embed="rId9"/>
                <a:stretch>
                  <a:fillRect l="-1600" t="-26087" r="-3040" b="-5217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p:cNvSpPr txBox="1"/>
              <p:nvPr/>
            </p:nvSpPr>
            <p:spPr>
              <a:xfrm>
                <a:off x="699461" y="4405081"/>
                <a:ext cx="3820405"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𝑙𝑏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lower bound of the search space</a:t>
                </a:r>
                <a:endParaRPr kumimoji="1" lang="ja-JP" altLang="en-US" dirty="0"/>
              </a:p>
            </p:txBody>
          </p:sp>
        </mc:Choice>
        <mc:Fallback>
          <p:sp>
            <p:nvSpPr>
              <p:cNvPr id="24" name="テキスト ボックス 23"/>
              <p:cNvSpPr txBox="1">
                <a:spLocks noRot="1" noChangeAspect="1" noMove="1" noResize="1" noEditPoints="1" noAdjustHandles="1" noChangeArrowheads="1" noChangeShapeType="1" noTextEdit="1"/>
              </p:cNvSpPr>
              <p:nvPr/>
            </p:nvSpPr>
            <p:spPr>
              <a:xfrm>
                <a:off x="699461" y="4405081"/>
                <a:ext cx="3820405" cy="276999"/>
              </a:xfrm>
              <a:prstGeom prst="rect">
                <a:avLst/>
              </a:prstGeom>
              <a:blipFill>
                <a:blip r:embed="rId10"/>
                <a:stretch>
                  <a:fillRect l="-1597" t="-26667" r="-319" b="-5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テキスト ボックス 24"/>
              <p:cNvSpPr txBox="1"/>
              <p:nvPr/>
            </p:nvSpPr>
            <p:spPr>
              <a:xfrm>
                <a:off x="4676357" y="3071023"/>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p:sp>
            <p:nvSpPr>
              <p:cNvPr id="25" name="テキスト ボックス 24"/>
              <p:cNvSpPr txBox="1">
                <a:spLocks noRot="1" noChangeAspect="1" noMove="1" noResize="1" noEditPoints="1" noAdjustHandles="1" noChangeArrowheads="1" noChangeShapeType="1" noTextEdit="1"/>
              </p:cNvSpPr>
              <p:nvPr/>
            </p:nvSpPr>
            <p:spPr>
              <a:xfrm>
                <a:off x="4676357" y="3071023"/>
                <a:ext cx="1633815" cy="369332"/>
              </a:xfrm>
              <a:prstGeom prst="rect">
                <a:avLst/>
              </a:prstGeom>
              <a:blipFill>
                <a:blip r:embed="rId11"/>
                <a:stretch>
                  <a:fillRect l="-2985" t="-11667" b="-2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p:cNvSpPr txBox="1"/>
              <p:nvPr/>
            </p:nvSpPr>
            <p:spPr>
              <a:xfrm>
                <a:off x="9258295" y="4202436"/>
                <a:ext cx="892937"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26" name="テキスト ボックス 25"/>
              <p:cNvSpPr txBox="1">
                <a:spLocks noRot="1" noChangeAspect="1" noMove="1" noResize="1" noEditPoints="1" noAdjustHandles="1" noChangeArrowheads="1" noChangeShapeType="1" noTextEdit="1"/>
              </p:cNvSpPr>
              <p:nvPr/>
            </p:nvSpPr>
            <p:spPr>
              <a:xfrm>
                <a:off x="9258295" y="4202436"/>
                <a:ext cx="892937" cy="307777"/>
              </a:xfrm>
              <a:prstGeom prst="rect">
                <a:avLst/>
              </a:prstGeom>
              <a:blipFill>
                <a:blip r:embed="rId12"/>
                <a:stretch>
                  <a:fillRect l="-3425" r="-685" b="-196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20249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 </a:t>
            </a:r>
            <a:r>
              <a:rPr lang="en-US" altLang="ja-JP" b="0" dirty="0"/>
              <a:t>[Yang, 2010]</a:t>
            </a:r>
            <a:endParaRPr kumimoji="1" lang="ja-JP" altLang="en-US" dirty="0"/>
          </a:p>
        </p:txBody>
      </p:sp>
      <p:sp>
        <p:nvSpPr>
          <p:cNvPr id="3" name="コンテンツ プレースホルダー 2"/>
          <p:cNvSpPr>
            <a:spLocks noGrp="1"/>
          </p:cNvSpPr>
          <p:nvPr>
            <p:ph idx="1"/>
          </p:nvPr>
        </p:nvSpPr>
        <p:spPr/>
        <p:txBody>
          <a:bodyPr/>
          <a:lstStyle/>
          <a:p>
            <a:r>
              <a:rPr lang="en-US" altLang="ja-JP" b="1" dirty="0" smtClean="0"/>
              <a:t>BA</a:t>
            </a:r>
            <a:r>
              <a:rPr kumimoji="1" lang="en-US" altLang="ja-JP" b="1" dirty="0" smtClean="0"/>
              <a:t>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STEP1: Initialize population</a:t>
            </a:r>
            <a:endParaRPr kumimoji="1" lang="ja-JP" altLang="en-US" u="sng"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47904" y="3098925"/>
            <a:ext cx="3597374" cy="288000"/>
          </a:xfrm>
          <a:prstGeom prst="rect">
            <a:avLst/>
          </a:prstGeom>
        </p:spPr>
      </p:pic>
      <mc:AlternateContent xmlns:mc="http://schemas.openxmlformats.org/markup-compatibility/2006">
        <mc:Choice xmlns:a14="http://schemas.microsoft.com/office/drawing/2010/main" Requires="a14">
          <p:sp>
            <p:nvSpPr>
              <p:cNvPr id="17" name="テキスト ボックス 16"/>
              <p:cNvSpPr txBox="1"/>
              <p:nvPr/>
            </p:nvSpPr>
            <p:spPr>
              <a:xfrm>
                <a:off x="779343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6"/>
                <a:stretch>
                  <a:fillRect l="-7547" r="-377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931444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7"/>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p:cNvSpPr txBox="1"/>
              <p:nvPr/>
            </p:nvSpPr>
            <p:spPr>
              <a:xfrm>
                <a:off x="988362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8"/>
                <a:stretch>
                  <a:fillRect l="-7547" r="-5660" b="-17647"/>
                </a:stretch>
              </a:blipFill>
            </p:spPr>
            <p:txBody>
              <a:bodyPr/>
              <a:lstStyle/>
              <a:p>
                <a:r>
                  <a:rPr lang="ja-JP" altLang="en-US">
                    <a:noFill/>
                  </a:rPr>
                  <a:t> </a:t>
                </a:r>
              </a:p>
            </p:txBody>
          </p:sp>
        </mc:Fallback>
      </mc:AlternateContent>
      <p:sp>
        <p:nvSpPr>
          <p:cNvPr id="21" name="楕円 20"/>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3" name="テキスト ボックス 22"/>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(5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mc:AlternateContent xmlns:mc="http://schemas.openxmlformats.org/markup-compatibility/2006">
        <mc:Choice xmlns:a14="http://schemas.microsoft.com/office/drawing/2010/main" Requires="a14">
          <p:sp>
            <p:nvSpPr>
              <p:cNvPr id="10" name="テキスト ボックス 9"/>
              <p:cNvSpPr txBox="1"/>
              <p:nvPr/>
            </p:nvSpPr>
            <p:spPr>
              <a:xfrm>
                <a:off x="647904" y="4091280"/>
                <a:ext cx="3807132"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𝑢𝑏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upper bound of the search space</a:t>
                </a:r>
                <a:endParaRPr kumimoji="1" lang="ja-JP" altLang="en-US" dirty="0"/>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647904" y="4091280"/>
                <a:ext cx="3807132" cy="276999"/>
              </a:xfrm>
              <a:prstGeom prst="rect">
                <a:avLst/>
              </a:prstGeom>
              <a:blipFill>
                <a:blip r:embed="rId9"/>
                <a:stretch>
                  <a:fillRect l="-1600" t="-26087" r="-3040" b="-5217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p:cNvSpPr txBox="1"/>
              <p:nvPr/>
            </p:nvSpPr>
            <p:spPr>
              <a:xfrm>
                <a:off x="699461" y="4405081"/>
                <a:ext cx="3820405"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𝑙𝑏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lower bound of the search space</a:t>
                </a:r>
                <a:endParaRPr kumimoji="1" lang="ja-JP" altLang="en-US" dirty="0"/>
              </a:p>
            </p:txBody>
          </p:sp>
        </mc:Choice>
        <mc:Fallback>
          <p:sp>
            <p:nvSpPr>
              <p:cNvPr id="24" name="テキスト ボックス 23"/>
              <p:cNvSpPr txBox="1">
                <a:spLocks noRot="1" noChangeAspect="1" noMove="1" noResize="1" noEditPoints="1" noAdjustHandles="1" noChangeArrowheads="1" noChangeShapeType="1" noTextEdit="1"/>
              </p:cNvSpPr>
              <p:nvPr/>
            </p:nvSpPr>
            <p:spPr>
              <a:xfrm>
                <a:off x="699461" y="4405081"/>
                <a:ext cx="3820405" cy="276999"/>
              </a:xfrm>
              <a:prstGeom prst="rect">
                <a:avLst/>
              </a:prstGeom>
              <a:blipFill>
                <a:blip r:embed="rId10"/>
                <a:stretch>
                  <a:fillRect l="-1597" t="-26667" r="-319" b="-5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テキスト ボックス 24"/>
              <p:cNvSpPr txBox="1"/>
              <p:nvPr/>
            </p:nvSpPr>
            <p:spPr>
              <a:xfrm>
                <a:off x="4676357" y="3071023"/>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p:sp>
            <p:nvSpPr>
              <p:cNvPr id="25" name="テキスト ボックス 24"/>
              <p:cNvSpPr txBox="1">
                <a:spLocks noRot="1" noChangeAspect="1" noMove="1" noResize="1" noEditPoints="1" noAdjustHandles="1" noChangeArrowheads="1" noChangeShapeType="1" noTextEdit="1"/>
              </p:cNvSpPr>
              <p:nvPr/>
            </p:nvSpPr>
            <p:spPr>
              <a:xfrm>
                <a:off x="4676357" y="3071023"/>
                <a:ext cx="1633815" cy="369332"/>
              </a:xfrm>
              <a:prstGeom prst="rect">
                <a:avLst/>
              </a:prstGeom>
              <a:blipFill>
                <a:blip r:embed="rId11"/>
                <a:stretch>
                  <a:fillRect l="-2985" t="-11667" b="-2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p:cNvSpPr txBox="1"/>
              <p:nvPr/>
            </p:nvSpPr>
            <p:spPr>
              <a:xfrm>
                <a:off x="9258295" y="4202436"/>
                <a:ext cx="892937"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26" name="テキスト ボックス 25"/>
              <p:cNvSpPr txBox="1">
                <a:spLocks noRot="1" noChangeAspect="1" noMove="1" noResize="1" noEditPoints="1" noAdjustHandles="1" noChangeArrowheads="1" noChangeShapeType="1" noTextEdit="1"/>
              </p:cNvSpPr>
              <p:nvPr/>
            </p:nvSpPr>
            <p:spPr>
              <a:xfrm>
                <a:off x="9258295" y="4202436"/>
                <a:ext cx="892937" cy="307777"/>
              </a:xfrm>
              <a:prstGeom prst="rect">
                <a:avLst/>
              </a:prstGeom>
              <a:blipFill>
                <a:blip r:embed="rId12"/>
                <a:stretch>
                  <a:fillRect l="-3425" r="-685" b="-19608"/>
                </a:stretch>
              </a:blipFill>
            </p:spPr>
            <p:txBody>
              <a:bodyPr/>
              <a:lstStyle/>
              <a:p>
                <a:r>
                  <a:rPr lang="ja-JP" altLang="en-US">
                    <a:noFill/>
                  </a:rPr>
                  <a:t> </a:t>
                </a:r>
              </a:p>
            </p:txBody>
          </p:sp>
        </mc:Fallback>
      </mc:AlternateContent>
      <p:sp>
        <p:nvSpPr>
          <p:cNvPr id="27" name="星 5 26"/>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8806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 </a:t>
            </a:r>
            <a:r>
              <a:rPr lang="en-US" altLang="ja-JP" b="0" dirty="0"/>
              <a:t>[Yang, 2010]</a:t>
            </a:r>
            <a:endParaRPr kumimoji="1" lang="ja-JP" altLang="en-US" dirty="0"/>
          </a:p>
        </p:txBody>
      </p:sp>
      <p:sp>
        <p:nvSpPr>
          <p:cNvPr id="3" name="コンテンツ プレースホルダー 2"/>
          <p:cNvSpPr>
            <a:spLocks noGrp="1"/>
          </p:cNvSpPr>
          <p:nvPr>
            <p:ph idx="1"/>
          </p:nvPr>
        </p:nvSpPr>
        <p:spPr/>
        <p:txBody>
          <a:bodyPr/>
          <a:lstStyle/>
          <a:p>
            <a:r>
              <a:rPr lang="en-US" altLang="ja-JP" b="1" dirty="0" smtClean="0"/>
              <a:t>B</a:t>
            </a:r>
            <a:r>
              <a:rPr kumimoji="1" lang="en-US" altLang="ja-JP" b="1" dirty="0" smtClean="0"/>
              <a:t>A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STEP2: Generate a new solution candidate toward the global best solution</a:t>
            </a:r>
            <a:endParaRPr kumimoji="1" lang="ja-JP" altLang="en-US" u="sng" dirty="0"/>
          </a:p>
        </p:txBody>
      </p:sp>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614595" y="2705350"/>
            <a:ext cx="3397845" cy="324000"/>
          </a:xfrm>
          <a:prstGeom prst="rect">
            <a:avLst/>
          </a:prstGeom>
        </p:spPr>
      </p:pic>
      <p:pic>
        <p:nvPicPr>
          <p:cNvPr id="14" name="図 1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614595" y="3228397"/>
            <a:ext cx="1973907" cy="324000"/>
          </a:xfrm>
          <a:prstGeom prst="rect">
            <a:avLst/>
          </a:prstGeom>
        </p:spPr>
      </p:pic>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mc:AlternateContent xmlns:mc="http://schemas.openxmlformats.org/markup-compatibility/2006">
        <mc:Choice xmlns:a14="http://schemas.microsoft.com/office/drawing/2010/main" Requires="a14">
          <p:sp>
            <p:nvSpPr>
              <p:cNvPr id="25" name="テキスト ボックス 24"/>
              <p:cNvSpPr txBox="1"/>
              <p:nvPr/>
            </p:nvSpPr>
            <p:spPr>
              <a:xfrm>
                <a:off x="779343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25" name="テキスト ボックス 24"/>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8"/>
                <a:stretch>
                  <a:fillRect l="-7547" r="-377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p:cNvSpPr txBox="1"/>
              <p:nvPr/>
            </p:nvSpPr>
            <p:spPr>
              <a:xfrm>
                <a:off x="9258295" y="4202436"/>
                <a:ext cx="892937"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26" name="テキスト ボックス 25"/>
              <p:cNvSpPr txBox="1">
                <a:spLocks noRot="1" noChangeAspect="1" noMove="1" noResize="1" noEditPoints="1" noAdjustHandles="1" noChangeArrowheads="1" noChangeShapeType="1" noTextEdit="1"/>
              </p:cNvSpPr>
              <p:nvPr/>
            </p:nvSpPr>
            <p:spPr>
              <a:xfrm>
                <a:off x="9258295" y="4202436"/>
                <a:ext cx="892937" cy="307777"/>
              </a:xfrm>
              <a:prstGeom prst="rect">
                <a:avLst/>
              </a:prstGeom>
              <a:blipFill>
                <a:blip r:embed="rId9"/>
                <a:stretch>
                  <a:fillRect l="-3425" r="-685"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テキスト ボックス 26"/>
              <p:cNvSpPr txBox="1"/>
              <p:nvPr/>
            </p:nvSpPr>
            <p:spPr>
              <a:xfrm>
                <a:off x="931444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27" name="テキスト ボックス 26"/>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10"/>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テキスト ボックス 27"/>
              <p:cNvSpPr txBox="1"/>
              <p:nvPr/>
            </p:nvSpPr>
            <p:spPr>
              <a:xfrm>
                <a:off x="988362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28" name="テキスト ボックス 27"/>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11"/>
                <a:stretch>
                  <a:fillRect l="-7547"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 name="テキスト ボックス 29"/>
              <p:cNvSpPr txBox="1"/>
              <p:nvPr/>
            </p:nvSpPr>
            <p:spPr>
              <a:xfrm>
                <a:off x="3626632" y="4377177"/>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p:sp>
            <p:nvSpPr>
              <p:cNvPr id="30" name="テキスト ボックス 29"/>
              <p:cNvSpPr txBox="1">
                <a:spLocks noRot="1" noChangeAspect="1" noMove="1" noResize="1" noEditPoints="1" noAdjustHandles="1" noChangeArrowheads="1" noChangeShapeType="1" noTextEdit="1"/>
              </p:cNvSpPr>
              <p:nvPr/>
            </p:nvSpPr>
            <p:spPr>
              <a:xfrm>
                <a:off x="3626632" y="4377177"/>
                <a:ext cx="1633815" cy="369332"/>
              </a:xfrm>
              <a:prstGeom prst="rect">
                <a:avLst/>
              </a:prstGeom>
              <a:blipFill>
                <a:blip r:embed="rId12"/>
                <a:stretch>
                  <a:fillRect l="-3358" t="-9836" b="-22951"/>
                </a:stretch>
              </a:blipFill>
            </p:spPr>
            <p:txBody>
              <a:bodyPr/>
              <a:lstStyle/>
              <a:p>
                <a:r>
                  <a:rPr lang="ja-JP" altLang="en-US">
                    <a:noFill/>
                  </a:rPr>
                  <a:t> </a:t>
                </a:r>
              </a:p>
            </p:txBody>
          </p:sp>
        </mc:Fallback>
      </mc:AlternateContent>
      <p:sp>
        <p:nvSpPr>
          <p:cNvPr id="31" name="楕円 30"/>
          <p:cNvSpPr/>
          <p:nvPr/>
        </p:nvSpPr>
        <p:spPr>
          <a:xfrm>
            <a:off x="8830796" y="403685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2" name="テキスト ボックス 31"/>
              <p:cNvSpPr txBox="1"/>
              <p:nvPr/>
            </p:nvSpPr>
            <p:spPr>
              <a:xfrm>
                <a:off x="8417328" y="4221045"/>
                <a:ext cx="563488" cy="32547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lumMod val="75000"/>
                                </a:schemeClr>
                              </a:solidFill>
                              <a:latin typeface="Cambria Math" panose="02040503050406030204" pitchFamily="18" charset="0"/>
                            </a:rPr>
                          </m:ctrlPr>
                        </m:sSubSup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𝑖</m:t>
                          </m:r>
                        </m:sub>
                        <m:sup>
                          <m:r>
                            <a:rPr kumimoji="1" lang="en-US" altLang="ja-JP" sz="2000" b="0" i="1" smtClean="0">
                              <a:solidFill>
                                <a:schemeClr val="accent6">
                                  <a:lumMod val="75000"/>
                                </a:schemeClr>
                              </a:solidFill>
                              <a:latin typeface="Cambria Math" panose="02040503050406030204" pitchFamily="18" charset="0"/>
                            </a:rPr>
                            <m:t>𝑡</m:t>
                          </m:r>
                          <m:r>
                            <a:rPr kumimoji="1" lang="en-US" altLang="ja-JP" sz="2000" b="0" i="1" smtClean="0">
                              <a:solidFill>
                                <a:schemeClr val="accent6">
                                  <a:lumMod val="75000"/>
                                </a:schemeClr>
                              </a:solidFill>
                              <a:latin typeface="Cambria Math" panose="02040503050406030204" pitchFamily="18" charset="0"/>
                            </a:rPr>
                            <m:t>+1</m:t>
                          </m:r>
                        </m:sup>
                      </m:sSubSup>
                    </m:oMath>
                  </m:oMathPara>
                </a14:m>
                <a:endParaRPr kumimoji="1" lang="ja-JP" altLang="en-US" sz="2000" dirty="0">
                  <a:solidFill>
                    <a:schemeClr val="accent6">
                      <a:lumMod val="75000"/>
                    </a:schemeClr>
                  </a:solidFill>
                </a:endParaRPr>
              </a:p>
            </p:txBody>
          </p:sp>
        </mc:Choice>
        <mc:Fallback>
          <p:sp>
            <p:nvSpPr>
              <p:cNvPr id="32" name="テキスト ボックス 31"/>
              <p:cNvSpPr txBox="1">
                <a:spLocks noRot="1" noChangeAspect="1" noMove="1" noResize="1" noEditPoints="1" noAdjustHandles="1" noChangeArrowheads="1" noChangeShapeType="1" noTextEdit="1"/>
              </p:cNvSpPr>
              <p:nvPr/>
            </p:nvSpPr>
            <p:spPr>
              <a:xfrm>
                <a:off x="8417328" y="4221045"/>
                <a:ext cx="563488" cy="325474"/>
              </a:xfrm>
              <a:prstGeom prst="rect">
                <a:avLst/>
              </a:prstGeom>
              <a:blipFill>
                <a:blip r:embed="rId13"/>
                <a:stretch>
                  <a:fillRect l="-5435" r="-3261" b="-18519"/>
                </a:stretch>
              </a:blipFill>
            </p:spPr>
            <p:txBody>
              <a:bodyPr/>
              <a:lstStyle/>
              <a:p>
                <a:r>
                  <a:rPr lang="ja-JP" altLang="en-US">
                    <a:noFill/>
                  </a:rPr>
                  <a:t> </a:t>
                </a:r>
              </a:p>
            </p:txBody>
          </p:sp>
        </mc:Fallback>
      </mc:AlternateContent>
      <p:cxnSp>
        <p:nvCxnSpPr>
          <p:cNvPr id="34" name="直線矢印コネクタ 33"/>
          <p:cNvCxnSpPr>
            <a:endCxn id="31" idx="1"/>
          </p:cNvCxnSpPr>
          <p:nvPr/>
        </p:nvCxnSpPr>
        <p:spPr>
          <a:xfrm>
            <a:off x="8184237" y="3808141"/>
            <a:ext cx="672919" cy="255078"/>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楕円 35"/>
          <p:cNvSpPr/>
          <p:nvPr/>
        </p:nvSpPr>
        <p:spPr>
          <a:xfrm>
            <a:off x="905613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923106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38" name="テキスト ボックス 3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(6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mc:AlternateContent xmlns:mc="http://schemas.openxmlformats.org/markup-compatibility/2006">
        <mc:Choice xmlns:a14="http://schemas.microsoft.com/office/drawing/2010/main" Requires="a14">
          <p:sp>
            <p:nvSpPr>
              <p:cNvPr id="21" name="テキスト ボックス 20"/>
              <p:cNvSpPr txBox="1"/>
              <p:nvPr/>
            </p:nvSpPr>
            <p:spPr>
              <a:xfrm>
                <a:off x="614595" y="4440341"/>
                <a:ext cx="2418419"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 :</m:t>
                    </m:r>
                  </m:oMath>
                </a14:m>
                <a:r>
                  <a:rPr kumimoji="1" lang="ja-JP" altLang="en-US" dirty="0" smtClean="0"/>
                  <a:t> </a:t>
                </a:r>
                <a:r>
                  <a:rPr kumimoji="1" lang="en-US" altLang="ja-JP" dirty="0" smtClean="0"/>
                  <a:t>global best solution</a:t>
                </a:r>
                <a:endParaRPr kumimoji="1" lang="ja-JP" altLang="en-US" dirty="0"/>
              </a:p>
            </p:txBody>
          </p:sp>
        </mc:Choice>
        <mc:Fallback>
          <p:sp>
            <p:nvSpPr>
              <p:cNvPr id="21" name="テキスト ボックス 20"/>
              <p:cNvSpPr txBox="1">
                <a:spLocks noRot="1" noChangeAspect="1" noMove="1" noResize="1" noEditPoints="1" noAdjustHandles="1" noChangeArrowheads="1" noChangeShapeType="1" noTextEdit="1"/>
              </p:cNvSpPr>
              <p:nvPr/>
            </p:nvSpPr>
            <p:spPr>
              <a:xfrm>
                <a:off x="614595" y="4440341"/>
                <a:ext cx="2418419" cy="276999"/>
              </a:xfrm>
              <a:prstGeom prst="rect">
                <a:avLst/>
              </a:prstGeom>
              <a:blipFill>
                <a:blip r:embed="rId14"/>
                <a:stretch>
                  <a:fillRect l="-2519" t="-26087" r="-5290" b="-52174"/>
                </a:stretch>
              </a:blipFill>
            </p:spPr>
            <p:txBody>
              <a:bodyPr/>
              <a:lstStyle/>
              <a:p>
                <a:r>
                  <a:rPr lang="ja-JP" altLang="en-US">
                    <a:noFill/>
                  </a:rPr>
                  <a:t> </a:t>
                </a:r>
              </a:p>
            </p:txBody>
          </p:sp>
        </mc:Fallback>
      </mc:AlternateContent>
      <p:sp>
        <p:nvSpPr>
          <p:cNvPr id="39" name="楕円 38"/>
          <p:cNvSpPr/>
          <p:nvPr/>
        </p:nvSpPr>
        <p:spPr>
          <a:xfrm>
            <a:off x="9118106" y="381450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9210546" y="3022532"/>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p:cNvCxnSpPr>
            <a:endCxn id="39" idx="0"/>
          </p:cNvCxnSpPr>
          <p:nvPr/>
        </p:nvCxnSpPr>
        <p:spPr>
          <a:xfrm flipH="1">
            <a:off x="9208106" y="3449987"/>
            <a:ext cx="22961" cy="364522"/>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41" idx="6"/>
          </p:cNvCxnSpPr>
          <p:nvPr/>
        </p:nvCxnSpPr>
        <p:spPr>
          <a:xfrm flipH="1">
            <a:off x="9390546" y="3017023"/>
            <a:ext cx="308064" cy="95509"/>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星 5 32"/>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2146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3464" y="2404831"/>
            <a:ext cx="5334000" cy="4000500"/>
          </a:xfrm>
          <a:prstGeom prst="rect">
            <a:avLst/>
          </a:prstGeom>
        </p:spPr>
      </p:pic>
      <p:sp>
        <p:nvSpPr>
          <p:cNvPr id="15" name="正方形/長方形 14"/>
          <p:cNvSpPr/>
          <p:nvPr/>
        </p:nvSpPr>
        <p:spPr>
          <a:xfrm>
            <a:off x="8833778" y="2708607"/>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2" name="テキスト ボックス 21"/>
              <p:cNvSpPr txBox="1"/>
              <p:nvPr/>
            </p:nvSpPr>
            <p:spPr>
              <a:xfrm>
                <a:off x="662894" y="2533338"/>
                <a:ext cx="3594313" cy="1323439"/>
              </a:xfrm>
              <a:prstGeom prst="rect">
                <a:avLst/>
              </a:prstGeom>
              <a:noFill/>
            </p:spPr>
            <p:txBody>
              <a:bodyPr wrap="square" rtlCol="0">
                <a:spAutoFit/>
              </a:bodyPr>
              <a:lstStyle/>
              <a:p>
                <a:r>
                  <a:rPr kumimoji="1" lang="en-US" altLang="ja-JP" sz="2000" dirty="0" smtClean="0">
                    <a:latin typeface="Cambria Math" panose="02040503050406030204" pitchFamily="18" charset="0"/>
                    <a:ea typeface="Cambria Math" panose="02040503050406030204" pitchFamily="18" charset="0"/>
                  </a:rPr>
                  <a:t>If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𝑟𝑎𝑛𝑑</m:t>
                    </m:r>
                    <m:r>
                      <a:rPr kumimoji="1" lang="en-US" altLang="ja-JP" sz="2000" b="0" i="1" smtClean="0">
                        <a:latin typeface="Cambria Math" panose="02040503050406030204" pitchFamily="18" charset="0"/>
                        <a:ea typeface="Cambria Math" panose="02040503050406030204" pitchFamily="18" charset="0"/>
                      </a:rPr>
                      <m:t>&gt;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𝑟</m:t>
                        </m:r>
                      </m:e>
                      <m:sub>
                        <m:r>
                          <a:rPr kumimoji="1" lang="en-US" altLang="ja-JP" sz="2000" b="0" i="1" smtClean="0">
                            <a:latin typeface="Cambria Math" panose="02040503050406030204" pitchFamily="18" charset="0"/>
                            <a:ea typeface="Cambria Math" panose="02040503050406030204" pitchFamily="18" charset="0"/>
                          </a:rPr>
                          <m:t>𝑖</m:t>
                        </m:r>
                      </m:sub>
                    </m:sSub>
                  </m:oMath>
                </a14:m>
                <a:endParaRPr kumimoji="1" lang="en-US" altLang="ja-JP" sz="2000" dirty="0" smtClean="0">
                  <a:latin typeface="Cambria Math" panose="02040503050406030204" pitchFamily="18" charset="0"/>
                  <a:ea typeface="Cambria Math" panose="02040503050406030204" pitchFamily="18" charset="0"/>
                </a:endParaRPr>
              </a:p>
              <a:p>
                <a:endParaRPr kumimoji="1" lang="en-US" altLang="ja-JP" sz="2000" dirty="0">
                  <a:latin typeface="Cambria Math" panose="02040503050406030204" pitchFamily="18" charset="0"/>
                  <a:ea typeface="Cambria Math" panose="02040503050406030204" pitchFamily="18" charset="0"/>
                </a:endParaRPr>
              </a:p>
              <a:p>
                <a:endParaRPr kumimoji="1" lang="en-US" altLang="ja-JP" sz="2000" dirty="0" smtClean="0">
                  <a:latin typeface="Cambria Math" panose="02040503050406030204" pitchFamily="18" charset="0"/>
                  <a:ea typeface="Cambria Math" panose="02040503050406030204" pitchFamily="18" charset="0"/>
                </a:endParaRPr>
              </a:p>
              <a:p>
                <a:r>
                  <a:rPr kumimoji="1" lang="en-US" altLang="ja-JP" sz="2000" dirty="0" smtClean="0">
                    <a:latin typeface="Cambria Math" panose="02040503050406030204" pitchFamily="18" charset="0"/>
                    <a:ea typeface="Cambria Math" panose="02040503050406030204" pitchFamily="18" charset="0"/>
                  </a:rPr>
                  <a:t>End </a:t>
                </a:r>
                <a:endParaRPr kumimoji="1" lang="ja-JP" altLang="en-US" sz="2000" dirty="0">
                  <a:latin typeface="Cambria Math" panose="02040503050406030204" pitchFamily="18" charset="0"/>
                </a:endParaRPr>
              </a:p>
            </p:txBody>
          </p:sp>
        </mc:Choice>
        <mc:Fallback>
          <p:sp>
            <p:nvSpPr>
              <p:cNvPr id="22" name="テキスト ボックス 21"/>
              <p:cNvSpPr txBox="1">
                <a:spLocks noRot="1" noChangeAspect="1" noMove="1" noResize="1" noEditPoints="1" noAdjustHandles="1" noChangeArrowheads="1" noChangeShapeType="1" noTextEdit="1"/>
              </p:cNvSpPr>
              <p:nvPr/>
            </p:nvSpPr>
            <p:spPr>
              <a:xfrm>
                <a:off x="662894" y="2533338"/>
                <a:ext cx="3594313" cy="1323439"/>
              </a:xfrm>
              <a:prstGeom prst="rect">
                <a:avLst/>
              </a:prstGeom>
              <a:blipFill>
                <a:blip r:embed="rId5"/>
                <a:stretch>
                  <a:fillRect l="-1868" t="-2765" b="-737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lang="en-US" altLang="ja-JP" dirty="0"/>
              <a:t>Bat Algorithm (BA) </a:t>
            </a:r>
            <a:r>
              <a:rPr lang="en-US" altLang="ja-JP" b="0" dirty="0"/>
              <a:t>[Yang, 2010]</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STEP3: Local search around a global best solution</a:t>
            </a:r>
            <a:endParaRPr kumimoji="1" lang="ja-JP" altLang="en-US" u="sng" dirty="0"/>
          </a:p>
        </p:txBody>
      </p:sp>
      <p:sp>
        <p:nvSpPr>
          <p:cNvPr id="6" name="楕円 5"/>
          <p:cNvSpPr/>
          <p:nvPr/>
        </p:nvSpPr>
        <p:spPr>
          <a:xfrm>
            <a:off x="797476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68863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5149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172557" y="3033004"/>
            <a:ext cx="1884000" cy="288000"/>
          </a:xfrm>
          <a:prstGeom prst="rect">
            <a:avLst/>
          </a:prstGeom>
        </p:spPr>
      </p:pic>
      <mc:AlternateContent xmlns:mc="http://schemas.openxmlformats.org/markup-compatibility/2006">
        <mc:Choice xmlns:a14="http://schemas.microsoft.com/office/drawing/2010/main" Requires="a14">
          <p:sp>
            <p:nvSpPr>
              <p:cNvPr id="17" name="テキスト ボックス 16"/>
              <p:cNvSpPr txBox="1"/>
              <p:nvPr/>
            </p:nvSpPr>
            <p:spPr>
              <a:xfrm>
                <a:off x="777844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7778446" y="3813522"/>
                <a:ext cx="317972" cy="307777"/>
              </a:xfrm>
              <a:prstGeom prst="rect">
                <a:avLst/>
              </a:prstGeom>
              <a:blipFill>
                <a:blip r:embed="rId7"/>
                <a:stretch>
                  <a:fillRect l="-9615" r="-5769"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p:cNvSpPr txBox="1"/>
              <p:nvPr/>
            </p:nvSpPr>
            <p:spPr>
              <a:xfrm>
                <a:off x="9303265" y="4202436"/>
                <a:ext cx="304699"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9303265" y="4202436"/>
                <a:ext cx="304699" cy="307777"/>
              </a:xfrm>
              <a:prstGeom prst="rect">
                <a:avLst/>
              </a:prstGeom>
              <a:blipFill>
                <a:blip r:embed="rId8"/>
                <a:stretch>
                  <a:fillRect l="-8000" r="-2000" b="-1372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929945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9299456" y="3336853"/>
                <a:ext cx="323935" cy="307777"/>
              </a:xfrm>
              <a:prstGeom prst="rect">
                <a:avLst/>
              </a:prstGeom>
              <a:blipFill>
                <a:blip r:embed="rId9"/>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p:cNvSpPr txBox="1"/>
              <p:nvPr/>
            </p:nvSpPr>
            <p:spPr>
              <a:xfrm>
                <a:off x="986863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9868636" y="2708607"/>
                <a:ext cx="323935" cy="307777"/>
              </a:xfrm>
              <a:prstGeom prst="rect">
                <a:avLst/>
              </a:prstGeom>
              <a:blipFill>
                <a:blip r:embed="rId10"/>
                <a:stretch>
                  <a:fillRect l="-9434"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p:cNvSpPr txBox="1"/>
              <p:nvPr/>
            </p:nvSpPr>
            <p:spPr>
              <a:xfrm>
                <a:off x="8942076" y="5106690"/>
                <a:ext cx="580194"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oMath>
                </a14:m>
                <a:endParaRPr kumimoji="1" lang="ja-JP" altLang="en-US" dirty="0">
                  <a:solidFill>
                    <a:schemeClr val="accent6">
                      <a:lumMod val="75000"/>
                    </a:schemeClr>
                  </a:solidFill>
                </a:endParaRPr>
              </a:p>
            </p:txBody>
          </p:sp>
        </mc:Choice>
        <mc:Fallback>
          <p:sp>
            <p:nvSpPr>
              <p:cNvPr id="21" name="テキスト ボックス 20"/>
              <p:cNvSpPr txBox="1">
                <a:spLocks noRot="1" noChangeAspect="1" noMove="1" noResize="1" noEditPoints="1" noAdjustHandles="1" noChangeArrowheads="1" noChangeShapeType="1" noTextEdit="1"/>
              </p:cNvSpPr>
              <p:nvPr/>
            </p:nvSpPr>
            <p:spPr>
              <a:xfrm>
                <a:off x="8942076" y="5106690"/>
                <a:ext cx="580194" cy="369332"/>
              </a:xfrm>
              <a:prstGeom prst="rect">
                <a:avLst/>
              </a:prstGeom>
              <a:blipFill>
                <a:blip r:embed="rId11"/>
                <a:stretch>
                  <a:fillRect/>
                </a:stretch>
              </a:blipFill>
            </p:spPr>
            <p:txBody>
              <a:bodyPr/>
              <a:lstStyle/>
              <a:p>
                <a:r>
                  <a:rPr lang="ja-JP" altLang="en-US">
                    <a:noFill/>
                  </a:rPr>
                  <a:t> </a:t>
                </a:r>
              </a:p>
            </p:txBody>
          </p:sp>
        </mc:Fallback>
      </mc:AlternateContent>
      <p:sp>
        <p:nvSpPr>
          <p:cNvPr id="23" name="楕円 22"/>
          <p:cNvSpPr/>
          <p:nvPr/>
        </p:nvSpPr>
        <p:spPr>
          <a:xfrm>
            <a:off x="9113589" y="361861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4" name="テキスト ボックス 23"/>
              <p:cNvSpPr txBox="1"/>
              <p:nvPr/>
            </p:nvSpPr>
            <p:spPr>
              <a:xfrm>
                <a:off x="9188659" y="3727467"/>
                <a:ext cx="491801"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𝑙𝑜𝑐</m:t>
                          </m:r>
                        </m:sub>
                      </m:sSub>
                    </m:oMath>
                  </m:oMathPara>
                </a14:m>
                <a:endParaRPr kumimoji="1" lang="ja-JP" altLang="en-US" sz="2000" dirty="0">
                  <a:solidFill>
                    <a:schemeClr val="accent6">
                      <a:lumMod val="75000"/>
                    </a:schemeClr>
                  </a:solidFill>
                </a:endParaRPr>
              </a:p>
            </p:txBody>
          </p:sp>
        </mc:Choice>
        <mc:Fallback>
          <p:sp>
            <p:nvSpPr>
              <p:cNvPr id="24" name="テキスト ボックス 23"/>
              <p:cNvSpPr txBox="1">
                <a:spLocks noRot="1" noChangeAspect="1" noMove="1" noResize="1" noEditPoints="1" noAdjustHandles="1" noChangeArrowheads="1" noChangeShapeType="1" noTextEdit="1"/>
              </p:cNvSpPr>
              <p:nvPr/>
            </p:nvSpPr>
            <p:spPr>
              <a:xfrm>
                <a:off x="9188659" y="3727467"/>
                <a:ext cx="491801" cy="307777"/>
              </a:xfrm>
              <a:prstGeom prst="rect">
                <a:avLst/>
              </a:prstGeom>
              <a:blipFill>
                <a:blip r:embed="rId12"/>
                <a:stretch>
                  <a:fillRect l="-4938" r="-3704" b="-19608"/>
                </a:stretch>
              </a:blipFill>
            </p:spPr>
            <p:txBody>
              <a:bodyPr/>
              <a:lstStyle/>
              <a:p>
                <a:r>
                  <a:rPr lang="ja-JP" altLang="en-US">
                    <a:noFill/>
                  </a:rPr>
                  <a:t> </a:t>
                </a:r>
              </a:p>
            </p:txBody>
          </p:sp>
        </mc:Fallback>
      </mc:AlternateContent>
      <p:sp>
        <p:nvSpPr>
          <p:cNvPr id="25" name="楕円 24"/>
          <p:cNvSpPr/>
          <p:nvPr/>
        </p:nvSpPr>
        <p:spPr>
          <a:xfrm>
            <a:off x="747759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766928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7" name="楕円 26"/>
          <p:cNvSpPr/>
          <p:nvPr/>
        </p:nvSpPr>
        <p:spPr>
          <a:xfrm>
            <a:off x="904114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921607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29" name="テキスト ボックス 28"/>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(7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sp>
        <p:nvSpPr>
          <p:cNvPr id="30" name="楕円 29"/>
          <p:cNvSpPr/>
          <p:nvPr/>
        </p:nvSpPr>
        <p:spPr>
          <a:xfrm>
            <a:off x="9056128" y="4430577"/>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8833778" y="4073312"/>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8791306" y="3611114"/>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a:off x="8833778" y="5486400"/>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テキスト ボックス 15"/>
              <p:cNvSpPr txBox="1"/>
              <p:nvPr/>
            </p:nvSpPr>
            <p:spPr>
              <a:xfrm>
                <a:off x="1217832" y="4458556"/>
                <a:ext cx="5089022"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𝜖</m:t>
                    </m:r>
                  </m:oMath>
                </a14:m>
                <a:r>
                  <a:rPr kumimoji="1" lang="en-US" altLang="ja-JP" dirty="0" smtClean="0"/>
                  <a:t>: parameter to control the search area in this step</a:t>
                </a:r>
                <a:endParaRPr kumimoji="1" lang="ja-JP" altLang="en-US" dirty="0"/>
              </a:p>
            </p:txBody>
          </p:sp>
        </mc:Choice>
        <mc:Fallback>
          <p:sp>
            <p:nvSpPr>
              <p:cNvPr id="16" name="テキスト ボックス 15"/>
              <p:cNvSpPr txBox="1">
                <a:spLocks noRot="1" noChangeAspect="1" noMove="1" noResize="1" noEditPoints="1" noAdjustHandles="1" noChangeArrowheads="1" noChangeShapeType="1" noTextEdit="1"/>
              </p:cNvSpPr>
              <p:nvPr/>
            </p:nvSpPr>
            <p:spPr>
              <a:xfrm>
                <a:off x="1217832" y="4458556"/>
                <a:ext cx="5089022" cy="276999"/>
              </a:xfrm>
              <a:prstGeom prst="rect">
                <a:avLst/>
              </a:prstGeom>
              <a:blipFill>
                <a:blip r:embed="rId13"/>
                <a:stretch>
                  <a:fillRect l="-1198" t="-26087" r="-1916" b="-52174"/>
                </a:stretch>
              </a:blipFill>
            </p:spPr>
            <p:txBody>
              <a:bodyPr/>
              <a:lstStyle/>
              <a:p>
                <a:r>
                  <a:rPr lang="ja-JP" altLang="en-US">
                    <a:noFill/>
                  </a:rPr>
                  <a:t> </a:t>
                </a:r>
              </a:p>
            </p:txBody>
          </p:sp>
        </mc:Fallback>
      </mc:AlternateContent>
      <p:sp>
        <p:nvSpPr>
          <p:cNvPr id="36" name="星 5 35"/>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118939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545.557"/>
  <p:tag name="LATEXADDIN" val="\documentclass{article}&#10;\usepackage{amsmath}&#10;\pagestyle{empty}&#10;\begin{document}&#10;\[&#10;x_i=x_{lb}+(x_{ub}-x_{lb})*rand&#10;\]&#10;&#10;\end{document}"/>
  <p:tag name="IGUANATEXSIZE" val="20"/>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545.557"/>
  <p:tag name="LATEXADDIN" val="\documentclass{article}&#10;\usepackage{amsmath}&#10;\pagestyle{empty}&#10;\begin{document}&#10;\[&#10;x_i=x_{lb}+(x_{ub}-x_{lb})*rand&#10;\]&#10;&#10;\end{document}"/>
  <p:tag name="IGUANATEXSIZE" val="20"/>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380.9524"/>
  <p:tag name="ORIGINALWIDTH" val="1311.586"/>
  <p:tag name="LATEXADDIN" val="\documentclass{article}&#10;\usepackage{amsmath}&#10;\pagestyle{empty}&#10;\begin{document}&#10;\[&#10;d_i^{t}=\frac{1}{NP}\sum_{j=1}^{NP}\frac{(x_{i*}-x_j^{t})}{|x_{i*}-x_j^t|^2}&#10;\]&#10;&#10;\end{document}"/>
  <p:tag name="IGUANATEXSIZE" val="20"/>
  <p:tag name="IGUANATEXCURSOR" val="155"/>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1118.11"/>
  <p:tag name="LATEXADDIN" val="\documentclass{article}&#10;\usepackage{amsmath}&#10;\pagestyle{empty}&#10;\begin{document}&#10;\[&#10;\rho(x)=\frac{1}{k}\sum_{i=1}^k(x-\mu_i)&#10;\]&#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149.606"/>
  <p:tag name="LATEXADDIN" val="\documentclass{article}&#10;\usepackage{amsmath}&#10;\pagestyle{empty}&#10;\begin{document}&#10;\[&#10;v_i^{t+1}=v_i^t+d_i^t*rand&#10;\]&#10;&#10;\end{document}"/>
  <p:tag name="IGUANATEXSIZE" val="20"/>
  <p:tag name="IGUANATEXCURSOR" val="109"/>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890.8887"/>
  <p:tag name="LATEXADDIN" val="\documentclass{article}&#10;\usepackage{amsmath}&#10;\pagestyle{empty}&#10;\begin{document}&#10;\[&#10;x_i^{t+1}=x_i^t+v_i^{t+1}&#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5.9843"/>
  <p:tag name="ORIGINALWIDTH" val="858.6427"/>
  <p:tag name="LATEXADDIN" val="\documentclass{article}&#10;\usepackage{amsmath}&#10;\pagestyle{empty}&#10;\begin{document}&#10;\[&#10;x_{loc}=x_{i*}+\epsilon A^t&#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672.291"/>
  <p:tag name="LATEXADDIN" val="\documentclass{article}&#10;\usepackage{amsmath}&#10;\pagestyle{empty}&#10;\begin{document}&#10;\[&#10;x_{rnd}=x_{lb}+(x_{ub}-x_{lb})*rand&#10;\]&#10;&#10;\end{document}"/>
  <p:tag name="IGUANATEXSIZE" val="20"/>
  <p:tag name="IGUANATEXCURSOR" val="118"/>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1998.5"/>
  <p:tag name="LATEXADDIN" val="\documentclass{article}&#10;\usepackage{amsmath}&#10;\pagestyle{empty}&#10;\begin{document}&#10;\[&#10;F_1(x_i)=\sum_{i=1}^D \frac{x_i^2}{4000} - \prod_{i=1}^D \cos(\frac{x_i}{\sqrt{i}})+1.&#10;\]&#10;&#10;\end{document}"/>
  <p:tag name="IGUANATEXSIZE" val="20"/>
  <p:tag name="IGUANATEXCURSOR" val="173"/>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545.557"/>
  <p:tag name="LATEXADDIN" val="\documentclass{article}&#10;\usepackage{amsmath}&#10;\pagestyle{empty}&#10;\begin{document}&#10;\[&#10;x_i=x_{lb}+(x_{ub}-x_{lb})*rand&#10;\]&#10;&#10;\end{document}"/>
  <p:tag name="IGUANATEXSIZE" val="20"/>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2101.237"/>
  <p:tag name="LATEXADDIN" val="\documentclass{article}&#10;\usepackage{amsmath}&#10;\pagestyle{empty}&#10;\begin{document}&#10;\[&#10;F_2(x_i)=10D+\sum_{i=1}^D [x_i^2-10\cos(2\pi x_i)].&#10;\]&#10;&#10;\end{document}"/>
  <p:tag name="IGUANATEXSIZE" val="20"/>
  <p:tag name="IGUANATEXCURSOR" val="131"/>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350.581"/>
  <p:tag name="LATEXADDIN" val="\documentclass{article}&#10;\usepackage{amsmath}&#10;\pagestyle{empty}&#10;\begin{document}&#10;&#10;\[&#10;count= &#10;\begin{cases} &#10;  1 &amp; ({\rm if \ d_i &lt; \varepsilon})\\&#10;0 &amp; ({\rm otherwise})&#10;\end{cases}&#10;\]&#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533.558"/>
  <p:tag name="LATEXADDIN" val="\documentclass{article}&#10;\usepackage{amsmath}&#10;\pagestyle{empty}&#10;\begin{document}&#10;\[&#10;v_i^{t+1}=v_i^t+(x_*-x_i^t)*rand&#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890.8887"/>
  <p:tag name="LATEXADDIN" val="\documentclass{article}&#10;\usepackage{amsmath}&#10;\pagestyle{empty}&#10;\begin{document}&#10;\[&#10;x_i^{t+1}=x_i^t+v_i^{t+1}&#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5.9843"/>
  <p:tag name="ORIGINALWIDTH" val="824.147"/>
  <p:tag name="LATEXADDIN" val="\documentclass{article}&#10;\usepackage{amsmath}&#10;\pagestyle{empty}&#10;\begin{document}&#10;\[&#10;x_{loc}=x_{*}+\epsilon A^t&#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672.291"/>
  <p:tag name="LATEXADDIN" val="\documentclass{article}&#10;\usepackage{amsmath}&#10;\pagestyle{empty}&#10;\begin{document}&#10;\[&#10;x_{rnd}=x_{lb}+(x_{ub}-x_{lb})*rand&#10;\]&#10;&#10;\end{document}"/>
  <p:tag name="IGUANATEXSIZE" val="20"/>
  <p:tag name="IGUANATEXCURSOR" val="118"/>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632.9208"/>
  <p:tag name="LATEXADDIN" val="\documentclass{article}&#10;\usepackage{amsmath}&#10;\pagestyle{empty}&#10;\begin{document}&#10;\[&#10;\alpha=\gamma=0.9&#10;\]&#10;\end{document}"/>
  <p:tag name="IGUANATEXSIZE" val="12"/>
  <p:tag name="IGUANATEXCURSOR" val="100"/>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Blue-pleated-shape-on-the-white-background-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Blue-pleated-shape-on-the-white-background-PowerPoint-Templates-Widescreen</Template>
  <TotalTime>12380</TotalTime>
  <Words>1839</Words>
  <Application>Microsoft Office PowerPoint</Application>
  <PresentationFormat>ワイド画面</PresentationFormat>
  <Paragraphs>397</Paragraphs>
  <Slides>26</Slides>
  <Notes>21</Notes>
  <HiddenSlides>1</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26</vt:i4>
      </vt:variant>
    </vt:vector>
  </HeadingPairs>
  <TitlesOfParts>
    <vt:vector size="36" baseType="lpstr">
      <vt:lpstr>Meiryo UI</vt:lpstr>
      <vt:lpstr>ＭＳ Ｐゴシック</vt:lpstr>
      <vt:lpstr>游ゴシック</vt:lpstr>
      <vt:lpstr>Arial</vt:lpstr>
      <vt:lpstr>Calibri</vt:lpstr>
      <vt:lpstr>Cambria Math</vt:lpstr>
      <vt:lpstr>Segoe UI</vt:lpstr>
      <vt:lpstr>Wingdings</vt:lpstr>
      <vt:lpstr>Blue-pleated-shape-on-the-white-background-PowerPoint-Templates-Widescreen</vt:lpstr>
      <vt:lpstr>Custom Design</vt:lpstr>
      <vt:lpstr>Novelty Search-based Bat Algorithm:  Adjusting Distance among Solutions  for Multimodal Optimization</vt:lpstr>
      <vt:lpstr>Introduction</vt:lpstr>
      <vt:lpstr>Motivation</vt:lpstr>
      <vt:lpstr>Motivation</vt:lpstr>
      <vt:lpstr>Bat Algorithm (BA) [Yang, 2010]</vt:lpstr>
      <vt:lpstr>Bat Algorithm (BA) [Yang, 2010]</vt:lpstr>
      <vt:lpstr>Bat Algorithm (BA) [Yang, 2010]</vt:lpstr>
      <vt:lpstr>Bat Algorithm (BA) [Yang, 2010]</vt:lpstr>
      <vt:lpstr>Bat Algorithm (BA) [Yang, 2010]</vt:lpstr>
      <vt:lpstr>Bat Algorithm (BA) [Yang, 2010]</vt:lpstr>
      <vt:lpstr>Bat Algorithm (BA) [Yang, 2010]</vt:lpstr>
      <vt:lpstr>Novelty Search-based Bat Algorithm (NSBA)</vt:lpstr>
      <vt:lpstr>Novelty Search-based Bat Algorithm (NSBA)</vt:lpstr>
      <vt:lpstr>Novelty Search-based Bat Algorithm (NSBA)</vt:lpstr>
      <vt:lpstr>Novelty Search-based Bat Algorithm (NSBA)</vt:lpstr>
      <vt:lpstr>Novelty Search-based Bat Algorithm (NSBA)</vt:lpstr>
      <vt:lpstr>Test-bed problems</vt:lpstr>
      <vt:lpstr>Experiment</vt:lpstr>
      <vt:lpstr>Results</vt:lpstr>
      <vt:lpstr>Results</vt:lpstr>
      <vt:lpstr>Results</vt:lpstr>
      <vt:lpstr>Conclusion</vt:lpstr>
      <vt:lpstr>PowerPoint プレゼンテーション</vt:lpstr>
      <vt:lpstr>Results</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Iwase Takuya</dc:creator>
  <cp:lastModifiedBy>Iwase Takuya</cp:lastModifiedBy>
  <cp:revision>145</cp:revision>
  <cp:lastPrinted>2018-12-17T05:29:47Z</cp:lastPrinted>
  <dcterms:created xsi:type="dcterms:W3CDTF">2018-12-10T14:18:27Z</dcterms:created>
  <dcterms:modified xsi:type="dcterms:W3CDTF">2018-12-19T04:38:49Z</dcterms:modified>
</cp:coreProperties>
</file>