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1"/>
  </p:notesMasterIdLst>
  <p:sldIdLst>
    <p:sldId id="258" r:id="rId3"/>
    <p:sldId id="262" r:id="rId4"/>
    <p:sldId id="282" r:id="rId5"/>
    <p:sldId id="260" r:id="rId6"/>
    <p:sldId id="294" r:id="rId7"/>
    <p:sldId id="291" r:id="rId8"/>
    <p:sldId id="284" r:id="rId9"/>
    <p:sldId id="290" r:id="rId10"/>
    <p:sldId id="289" r:id="rId11"/>
    <p:sldId id="286" r:id="rId12"/>
    <p:sldId id="287" r:id="rId13"/>
    <p:sldId id="288" r:id="rId14"/>
    <p:sldId id="293" r:id="rId15"/>
    <p:sldId id="292" r:id="rId16"/>
    <p:sldId id="277" r:id="rId17"/>
    <p:sldId id="278" r:id="rId18"/>
    <p:sldId id="280" r:id="rId19"/>
    <p:sldId id="265" r:id="rId20"/>
    <p:sldId id="261" r:id="rId21"/>
    <p:sldId id="266" r:id="rId22"/>
    <p:sldId id="295" r:id="rId23"/>
    <p:sldId id="267" r:id="rId24"/>
    <p:sldId id="270" r:id="rId25"/>
    <p:sldId id="273" r:id="rId26"/>
    <p:sldId id="271" r:id="rId27"/>
    <p:sldId id="272" r:id="rId28"/>
    <p:sldId id="281" r:id="rId29"/>
    <p:sldId id="274" r:id="rId30"/>
  </p:sldIdLst>
  <p:sldSz cx="12192000" cy="6858000"/>
  <p:notesSz cx="6831013" cy="99774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2F2"/>
    <a:srgbClr val="96BEF8"/>
    <a:srgbClr val="85B3F7"/>
    <a:srgbClr val="76AAF6"/>
    <a:srgbClr val="619DF5"/>
    <a:srgbClr val="4E91F4"/>
    <a:srgbClr val="BCD5FA"/>
    <a:srgbClr val="A9C9F9"/>
    <a:srgbClr val="92BBF8"/>
    <a:srgbClr val="81B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85762" autoAdjust="0"/>
  </p:normalViewPr>
  <p:slideViewPr>
    <p:cSldViewPr snapToGrid="0">
      <p:cViewPr varScale="1">
        <p:scale>
          <a:sx n="64" d="100"/>
          <a:sy n="64"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pt>
    <dgm:pt modelId="{8745090B-EEF4-4074-9B61-730F8A8B766A}" type="pres">
      <dgm:prSet presAssocID="{D123BE17-3F08-4BB0-ABC4-80D3065A4CCE}" presName="descendantText" presStyleLbl="alignAcc1" presStyleIdx="4" presStyleCnt="6">
        <dgm:presLayoutVars>
          <dgm:bulletEnabled val="1"/>
        </dgm:presLayoutVars>
      </dgm:prSet>
      <dgm:spPr/>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pt>
    <dgm:pt modelId="{0C41ACD8-6E88-4919-98B7-FA46B297E4B0}" type="pres">
      <dgm:prSet presAssocID="{53093208-B1AE-4239-A4D9-9262C5BE5265}" presName="descendantText" presStyleLbl="alignAcc1" presStyleIdx="5" presStyleCnt="6">
        <dgm:presLayoutVars>
          <dgm:bulletEnabled val="1"/>
        </dgm:presLayoutVars>
      </dgm:prSet>
      <dgm:spPr/>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pt>
    <dgm:pt modelId="{8745090B-EEF4-4074-9B61-730F8A8B766A}" type="pres">
      <dgm:prSet presAssocID="{D123BE17-3F08-4BB0-ABC4-80D3065A4CCE}" presName="descendantText" presStyleLbl="alignAcc1" presStyleIdx="4" presStyleCnt="6">
        <dgm:presLayoutVars>
          <dgm:bulletEnabled val="1"/>
        </dgm:presLayoutVars>
      </dgm:prSet>
      <dgm:spPr/>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pt>
    <dgm:pt modelId="{0C41ACD8-6E88-4919-98B7-FA46B297E4B0}" type="pres">
      <dgm:prSet presAssocID="{53093208-B1AE-4239-A4D9-9262C5BE5265}" presName="descendantText" presStyleLbl="alignAcc1" presStyleIdx="5" presStyleCnt="6">
        <dgm:presLayoutVars>
          <dgm:bulletEnabled val="1"/>
        </dgm:presLayoutVars>
      </dgm:prSet>
      <dgm:spPr/>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chemeClr val="accent6"/>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chemeClr val="accent6"/>
          </a:solidFill>
        </a:ln>
      </dgm:spPr>
      <dgm:t>
        <a:bodyPr/>
        <a:lstStyle/>
        <a:p>
          <a:r>
            <a:rPr kumimoji="1" lang="en-US" altLang="ja-JP" sz="2000" dirty="0" smtClean="0"/>
            <a:t>Generate solution candidates toward sparse area</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chemeClr val="accent6"/>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chemeClr val="accent6"/>
          </a:solidFill>
        </a:ln>
      </dgm:spPr>
      <dgm:t>
        <a:bodyPr/>
        <a:lstStyle/>
        <a:p>
          <a:r>
            <a:rPr kumimoji="1" lang="en-US" altLang="ja-JP" sz="2000" dirty="0" smtClean="0"/>
            <a:t>Local search around </a:t>
          </a:r>
          <a:r>
            <a:rPr kumimoji="1" lang="en-US" altLang="ja-JP" sz="2000" b="1" dirty="0" smtClean="0">
              <a:solidFill>
                <a:schemeClr val="accent6"/>
              </a:solidFill>
            </a:rPr>
            <a:t>the personal best solution</a:t>
          </a:r>
          <a:endParaRPr kumimoji="1" lang="ja-JP" altLang="en-US" sz="2000" b="1" dirty="0">
            <a:solidFill>
              <a:schemeClr val="accent6"/>
            </a:solidFill>
          </a:endParaRPr>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pt>
    <dgm:pt modelId="{8745090B-EEF4-4074-9B61-730F8A8B766A}" type="pres">
      <dgm:prSet presAssocID="{D123BE17-3F08-4BB0-ABC4-80D3065A4CCE}" presName="descendantText" presStyleLbl="alignAcc1" presStyleIdx="4" presStyleCnt="6">
        <dgm:presLayoutVars>
          <dgm:bulletEnabled val="1"/>
        </dgm:presLayoutVars>
      </dgm:prSet>
      <dgm:spPr/>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pt>
    <dgm:pt modelId="{0C41ACD8-6E88-4919-98B7-FA46B297E4B0}" type="pres">
      <dgm:prSet presAssocID="{53093208-B1AE-4239-A4D9-9262C5BE5265}" presName="descendantText" presStyleLbl="alignAcc1" presStyleIdx="5" presStyleCnt="6">
        <dgm:presLayoutVars>
          <dgm:bulletEnabled val="1"/>
        </dgm:presLayoutVars>
      </dgm:prSet>
      <dgm:spPr/>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0" y="321668"/>
        <a:ext cx="637464" cy="273198"/>
      </dsp:txXfrm>
    </dsp:sp>
    <dsp:sp modelId="{D3DF42DD-E87B-46B2-A7B9-374E4761A8BA}">
      <dsp:nvSpPr>
        <dsp:cNvPr id="0" name=""/>
        <dsp:cNvSpPr/>
      </dsp:nvSpPr>
      <dsp:spPr>
        <a:xfrm rot="5400000">
          <a:off x="4728077" y="-4087676"/>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7464" y="31833"/>
        <a:ext cx="8744260"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0" y="1134376"/>
        <a:ext cx="637464" cy="273198"/>
      </dsp:txXfrm>
    </dsp:sp>
    <dsp:sp modelId="{88817E69-1EAA-435E-99AC-033E06AA6C70}">
      <dsp:nvSpPr>
        <dsp:cNvPr id="0" name=""/>
        <dsp:cNvSpPr/>
      </dsp:nvSpPr>
      <dsp:spPr>
        <a:xfrm rot="5400000">
          <a:off x="4728077" y="-3274969"/>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7464" y="844540"/>
        <a:ext cx="8744260"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0" y="1947084"/>
        <a:ext cx="637464" cy="273198"/>
      </dsp:txXfrm>
    </dsp:sp>
    <dsp:sp modelId="{A7527560-1746-4C20-B9B3-07D6BCBD7A69}">
      <dsp:nvSpPr>
        <dsp:cNvPr id="0" name=""/>
        <dsp:cNvSpPr/>
      </dsp:nvSpPr>
      <dsp:spPr>
        <a:xfrm rot="5400000">
          <a:off x="4728077" y="-2462261"/>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7464" y="1657248"/>
        <a:ext cx="8744260"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0" y="2759791"/>
        <a:ext cx="637464" cy="273198"/>
      </dsp:txXfrm>
    </dsp:sp>
    <dsp:sp modelId="{F1AB4264-F17F-4CC2-B7FD-3975BA4C1304}">
      <dsp:nvSpPr>
        <dsp:cNvPr id="0" name=""/>
        <dsp:cNvSpPr/>
      </dsp:nvSpPr>
      <dsp:spPr>
        <a:xfrm rot="5400000">
          <a:off x="4728077" y="-1649553"/>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7464" y="2469956"/>
        <a:ext cx="8744260"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0" y="3572499"/>
        <a:ext cx="637464" cy="273198"/>
      </dsp:txXfrm>
    </dsp:sp>
    <dsp:sp modelId="{8745090B-EEF4-4074-9B61-730F8A8B766A}">
      <dsp:nvSpPr>
        <dsp:cNvPr id="0" name=""/>
        <dsp:cNvSpPr/>
      </dsp:nvSpPr>
      <dsp:spPr>
        <a:xfrm rot="5400000">
          <a:off x="4728077" y="-836845"/>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7464" y="3282664"/>
        <a:ext cx="8744260"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0" y="4385207"/>
        <a:ext cx="637464" cy="273198"/>
      </dsp:txXfrm>
    </dsp:sp>
    <dsp:sp modelId="{0C41ACD8-6E88-4919-98B7-FA46B297E4B0}">
      <dsp:nvSpPr>
        <dsp:cNvPr id="0" name=""/>
        <dsp:cNvSpPr/>
      </dsp:nvSpPr>
      <dsp:spPr>
        <a:xfrm rot="5400000">
          <a:off x="4728077" y="-24138"/>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7464" y="4095371"/>
        <a:ext cx="8744260" cy="53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sparse area</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a:t>
          </a:r>
          <a:r>
            <a:rPr kumimoji="1" lang="en-US" altLang="ja-JP" sz="2000" b="1" kern="1200" dirty="0" smtClean="0">
              <a:solidFill>
                <a:schemeClr val="accent6"/>
              </a:solidFill>
            </a:rPr>
            <a:t>the personal best solution</a:t>
          </a:r>
          <a:endParaRPr kumimoji="1" lang="ja-JP" altLang="en-US" sz="2000" b="1" kern="1200" dirty="0">
            <a:solidFill>
              <a:schemeClr val="accent6"/>
            </a:solidFill>
          </a:endParaRPr>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0106" cy="5006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69326" y="0"/>
            <a:ext cx="2960106" cy="500605"/>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2018/12/11</a:t>
            </a:fld>
            <a:endParaRPr kumimoji="1" lang="ja-JP" altLang="en-US"/>
          </a:p>
        </p:txBody>
      </p:sp>
      <p:sp>
        <p:nvSpPr>
          <p:cNvPr id="4" name="スライド イメージ プレースホルダー 3"/>
          <p:cNvSpPr>
            <a:spLocks noGrp="1" noRot="1" noChangeAspect="1"/>
          </p:cNvSpPr>
          <p:nvPr>
            <p:ph type="sldImg" idx="2"/>
          </p:nvPr>
        </p:nvSpPr>
        <p:spPr>
          <a:xfrm>
            <a:off x="423863" y="1247775"/>
            <a:ext cx="5983287" cy="3367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3102" y="4801642"/>
            <a:ext cx="5464810" cy="3928616"/>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76835"/>
            <a:ext cx="2960106" cy="5006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69326" y="9476835"/>
            <a:ext cx="2960106" cy="500604"/>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My name is …. I am 2</a:t>
            </a:r>
            <a:r>
              <a:rPr kumimoji="1" lang="en-US" altLang="ja-JP" baseline="30000" dirty="0" smtClean="0"/>
              <a:t>nd</a:t>
            </a:r>
            <a:r>
              <a:rPr kumimoji="1" lang="en-US" altLang="ja-JP" dirty="0" smtClean="0"/>
              <a:t> year </a:t>
            </a:r>
            <a:r>
              <a:rPr kumimoji="1" lang="en-US" altLang="ja-JP" dirty="0" smtClean="0"/>
              <a:t>master degree </a:t>
            </a:r>
            <a:r>
              <a:rPr kumimoji="1" lang="en-US" altLang="ja-JP" dirty="0" smtClean="0"/>
              <a:t>student at the university of electro-communications. Today,</a:t>
            </a:r>
            <a:r>
              <a:rPr kumimoji="1" lang="en-US" altLang="ja-JP" baseline="0" dirty="0" smtClean="0"/>
              <a:t> I would like to tell you about my research. The title is….</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Another local search in step3, if pulse rate r is less than random</a:t>
            </a:r>
            <a:r>
              <a:rPr kumimoji="1" lang="en-US" altLang="ja-JP" baseline="0" dirty="0" smtClean="0"/>
              <a:t> value, solution candidates are generated as this equation.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409711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step4, solution candidates are randomly generated in the</a:t>
            </a:r>
            <a:r>
              <a:rPr kumimoji="1" lang="en-US" altLang="ja-JP" baseline="0" dirty="0" smtClean="0"/>
              <a:t> search space.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207682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Then here, if the</a:t>
            </a:r>
            <a:r>
              <a:rPr kumimoji="1" lang="en-US" altLang="ja-JP" baseline="0" dirty="0" smtClean="0"/>
              <a:t> loudness value is larger than random value and the fitness value of candidates are better than the current solution, the new one is overwritten as the current solution. Moreover, the loudness value goes down and the pulse emission rate rises up in contrast.</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1512629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After this first iteration</a:t>
            </a:r>
            <a:r>
              <a:rPr kumimoji="1" lang="en-US" altLang="ja-JP" baseline="0" dirty="0" smtClean="0"/>
              <a:t>, these solutions come to approach the global best solution again and again. Then, converge to the global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13</a:t>
            </a:fld>
            <a:endParaRPr kumimoji="1" lang="ja-JP" altLang="en-US"/>
          </a:p>
        </p:txBody>
      </p:sp>
    </p:spTree>
    <p:extLst>
      <p:ext uri="{BB962C8B-B14F-4D97-AF65-F5344CB8AC3E}">
        <p14:creationId xmlns:p14="http://schemas.microsoft.com/office/powerpoint/2010/main" val="212358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BA and NSBA flowchart.</a:t>
            </a:r>
          </a:p>
          <a:p>
            <a:r>
              <a:rPr kumimoji="1" lang="en-US" altLang="ja-JP" dirty="0" smtClean="0"/>
              <a:t>In our</a:t>
            </a:r>
            <a:r>
              <a:rPr kumimoji="1" lang="en-US" altLang="ja-JP" baseline="0" dirty="0" smtClean="0"/>
              <a:t> proposed method, we made 2 changes.</a:t>
            </a:r>
            <a:r>
              <a:rPr kumimoji="1" lang="ja-JP" altLang="en-US" baseline="0" dirty="0" smtClean="0"/>
              <a:t> </a:t>
            </a:r>
            <a:r>
              <a:rPr kumimoji="1" lang="en-US" altLang="ja-JP" baseline="0" dirty="0" smtClean="0"/>
              <a:t>The one change is to extend BA with Novelty search for finding many optima which never found. The other one is to generate new solution candidates around the personal best solution in the exploitation.</a:t>
            </a: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14</a:t>
            </a:fld>
            <a:endParaRPr kumimoji="1" lang="ja-JP" altLang="en-US"/>
          </a:p>
        </p:txBody>
      </p:sp>
    </p:spTree>
    <p:extLst>
      <p:ext uri="{BB962C8B-B14F-4D97-AF65-F5344CB8AC3E}">
        <p14:creationId xmlns:p14="http://schemas.microsoft.com/office/powerpoint/2010/main" val="340297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novelty search. When</a:t>
            </a:r>
            <a:r>
              <a:rPr kumimoji="1" lang="en-US" altLang="ja-JP" baseline="0" dirty="0" smtClean="0"/>
              <a:t> some solutions are crowded in the dense area, the sparseness function rho can keep solution x away from the nearest neighbor solutions mu </a:t>
            </a:r>
            <a:r>
              <a:rPr kumimoji="1" lang="en-US" altLang="ja-JP" baseline="0" dirty="0" err="1" smtClean="0"/>
              <a:t>i</a:t>
            </a:r>
            <a:r>
              <a:rPr kumimoji="1" lang="en-US" altLang="ja-JP" baseline="0" dirty="0" smtClean="0"/>
              <a:t>. But this function calculates norm vector, so we represented it to vector equation as below. Moreover, we changed this equation independent of parameter k. when solutions already distributed, the vector is calculated almost 0.</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15</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this step </a:t>
            </a:r>
            <a:r>
              <a:rPr kumimoji="1" lang="en-US" altLang="ja-JP" baseline="0" dirty="0" smtClean="0"/>
              <a:t>from conventional BA to NSBA</a:t>
            </a:r>
            <a:r>
              <a:rPr kumimoji="1" lang="en-US" altLang="ja-JP" dirty="0" smtClean="0"/>
              <a:t>, we changed global</a:t>
            </a:r>
            <a:r>
              <a:rPr kumimoji="1" lang="en-US" altLang="ja-JP" baseline="0" dirty="0" smtClean="0"/>
              <a:t> best solution to local best solution.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mechanism can locate solutions to multiple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measure</a:t>
            </a:r>
            <a:r>
              <a:rPr kumimoji="1" lang="en-US" altLang="ja-JP" baseline="0" dirty="0" smtClean="0"/>
              <a:t> the number of global and local optima by NSBA compared with BA, we employed 2 multimodal functions for minimization. These figures show the 2-dimensional fitness landscape and the contour plot. The global and local optima located in the blue area in both functions. F1 has 1/16, and F2 has 1/120.</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18</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compare BA with NSBA, we employed Found</a:t>
            </a:r>
            <a:r>
              <a:rPr kumimoji="1" lang="en-US" altLang="ja-JP" baseline="0" dirty="0" smtClean="0"/>
              <a:t> Peaks (FPs) and Peak ratio (PR) as the evaluation criteria. FPs means how many peaks the algorithm found. In this experiment, we defined the peak is found, when Euclidean distance between the peak and the nearest neighbor solution less than threshold 0.1. </a:t>
            </a:r>
          </a:p>
          <a:p>
            <a:r>
              <a:rPr kumimoji="1" lang="en-US" altLang="ja-JP" baseline="0" dirty="0" smtClean="0"/>
              <a:t>And PR means the ratio of FPs. </a:t>
            </a:r>
          </a:p>
          <a:p>
            <a:r>
              <a:rPr kumimoji="1" lang="en-US" altLang="ja-JP" baseline="0" dirty="0" smtClean="0"/>
              <a:t>Parameters are setting as right table.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19</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Real world problems are often represented as “multimodal” which means multiple global &amp; local optima exist.</a:t>
            </a:r>
          </a:p>
          <a:p>
            <a:r>
              <a:rPr kumimoji="1" lang="en-US" altLang="ja-JP" sz="1200" kern="1200" dirty="0" smtClean="0">
                <a:solidFill>
                  <a:schemeClr val="tx1"/>
                </a:solidFill>
                <a:effectLst/>
                <a:latin typeface="+mn-lt"/>
                <a:ea typeface="+mn-ea"/>
                <a:cs typeface="+mn-cs"/>
              </a:rPr>
              <a:t>For example, the left figure shows the multimodal function, which have several multiple solutions. In detail, the deep red solution indicates the global optimum while the light red solutions indicate the local optima for the minimization problem. The right figure, on the other hand, shows the safe landing site selection in lunar mission as one of real world problems.</a:t>
            </a:r>
            <a:r>
              <a:rPr kumimoji="1" lang="en-US" altLang="ja-JP" sz="1200" kern="1200" baseline="0" dirty="0" smtClean="0">
                <a:solidFill>
                  <a:schemeClr val="tx1"/>
                </a:solidFill>
                <a:effectLst/>
                <a:latin typeface="+mn-lt"/>
                <a:ea typeface="+mn-ea"/>
                <a:cs typeface="+mn-cs"/>
              </a:rPr>
              <a:t> </a:t>
            </a:r>
            <a:r>
              <a:rPr kumimoji="1" lang="en-US" altLang="ja-JP" baseline="0" dirty="0" smtClean="0"/>
              <a:t>In this case, we have to find many danger spots (at the red point) where are located on bumpy surface. Like as the multimodal function, the red solution indicates the global best optima and light red solution indicates the local optima from danger spots. For avoiding these danger spots</a:t>
            </a:r>
            <a:r>
              <a:rPr kumimoji="1" lang="en-US" altLang="ja-JP" baseline="0" dirty="0" smtClean="0"/>
              <a:t>, w</a:t>
            </a:r>
            <a:r>
              <a:rPr kumimoji="1" lang="en-US" altLang="ja-JP" dirty="0" smtClean="0"/>
              <a:t>e would</a:t>
            </a:r>
            <a:r>
              <a:rPr kumimoji="1" lang="en-US" altLang="ja-JP" baseline="0" dirty="0" smtClean="0"/>
              <a:t> like</a:t>
            </a:r>
            <a:r>
              <a:rPr kumimoji="1" lang="en-US" altLang="ja-JP" dirty="0" smtClean="0"/>
              <a:t> to know</a:t>
            </a:r>
            <a:r>
              <a:rPr kumimoji="1" lang="en-US" altLang="ja-JP" baseline="0" dirty="0" smtClean="0"/>
              <a:t> where some </a:t>
            </a:r>
            <a:r>
              <a:rPr kumimoji="1" lang="en-US" altLang="ja-JP" baseline="0" dirty="0" smtClean="0"/>
              <a:t>danger spots are located as </a:t>
            </a:r>
            <a:r>
              <a:rPr kumimoji="1" lang="en-US" altLang="ja-JP" baseline="0" dirty="0" smtClean="0"/>
              <a:t>possible as we can.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20</a:t>
            </a:fld>
            <a:endParaRPr kumimoji="1" lang="ja-JP" altLang="en-US"/>
          </a:p>
        </p:txBody>
      </p:sp>
    </p:spTree>
    <p:extLst>
      <p:ext uri="{BB962C8B-B14F-4D97-AF65-F5344CB8AC3E}">
        <p14:creationId xmlns:p14="http://schemas.microsoft.com/office/powerpoint/2010/main" val="188544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white circle shows solutions.</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22</a:t>
            </a:fld>
            <a:endParaRPr kumimoji="1" lang="ja-JP" altLang="en-US"/>
          </a:p>
        </p:txBody>
      </p:sp>
    </p:spTree>
    <p:extLst>
      <p:ext uri="{BB962C8B-B14F-4D97-AF65-F5344CB8AC3E}">
        <p14:creationId xmlns:p14="http://schemas.microsoft.com/office/powerpoint/2010/main" val="39306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24</a:t>
            </a:fld>
            <a:endParaRPr kumimoji="1" lang="ja-JP" altLang="en-US"/>
          </a:p>
        </p:txBody>
      </p:sp>
    </p:spTree>
    <p:extLst>
      <p:ext uri="{BB962C8B-B14F-4D97-AF65-F5344CB8AC3E}">
        <p14:creationId xmlns:p14="http://schemas.microsoft.com/office/powerpoint/2010/main" val="2964633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25</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26</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To</a:t>
            </a:r>
            <a:r>
              <a:rPr kumimoji="1" lang="en-US" altLang="ja-JP" baseline="0" dirty="0" smtClean="0"/>
              <a:t> find</a:t>
            </a:r>
            <a:r>
              <a:rPr kumimoji="1" lang="en-US" altLang="ja-JP" dirty="0" smtClean="0"/>
              <a:t> multiple optima which is</a:t>
            </a:r>
            <a:r>
              <a:rPr kumimoji="1" lang="en-US" altLang="ja-JP" baseline="0" dirty="0" smtClean="0"/>
              <a:t> so-called Niching methods, are proposed by </a:t>
            </a:r>
            <a:r>
              <a:rPr kumimoji="1" lang="en-US" altLang="ja-JP" baseline="0" dirty="0" err="1" smtClean="0"/>
              <a:t>X.Li</a:t>
            </a:r>
            <a:r>
              <a:rPr kumimoji="1" lang="en-US" altLang="ja-JP" baseline="0" dirty="0" smtClean="0"/>
              <a:t>. Concretely, </a:t>
            </a:r>
            <a:r>
              <a:rPr kumimoji="1" lang="en-US" altLang="ja-JP" baseline="0" dirty="0" smtClean="0"/>
              <a:t>niching methods are designed by combining evolutionary algorithms with niching scheme. As major niching methods, crowding DE is proposed by Thomsen to replace solutions with similar </a:t>
            </a:r>
            <a:r>
              <a:rPr kumimoji="1" lang="en-US" altLang="ja-JP" baseline="0" dirty="0" smtClean="0"/>
              <a:t>high-quality </a:t>
            </a:r>
            <a:r>
              <a:rPr kumimoji="1" lang="en-US" altLang="ja-JP" baseline="0" dirty="0" smtClean="0"/>
              <a:t>solution candidates, and DE with Speciation is proposed by Li to keep solutions away from the nearest neighbor solutions.</a:t>
            </a:r>
          </a:p>
          <a:p>
            <a:r>
              <a:rPr kumimoji="1" lang="en-US" altLang="ja-JP" baseline="0" dirty="0" smtClean="0"/>
              <a:t>However, these methods are not enough to find multiple local optima solutions due to a weak of exploration search. These mechanisms are just considered the keep solutions and the solution movement between nearest neighbor solution. They need to consider the global search.</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15044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To tackle this problem, we employed Bat algorithm, this is one of the evolutionary algorithms. BA is superior for adjusting exploitation and exploration search here.</a:t>
            </a:r>
          </a:p>
          <a:p>
            <a:r>
              <a:rPr kumimoji="1" lang="en-US" altLang="ja-JP" baseline="0" dirty="0" smtClean="0"/>
              <a:t>As bat approach toward the global best solution, the loudness decreases and the pulse emission rate increases, to control the search performance.</a:t>
            </a:r>
          </a:p>
          <a:p>
            <a:r>
              <a:rPr kumimoji="1" lang="en-US" altLang="ja-JP" baseline="0" dirty="0" smtClean="0"/>
              <a:t>The BA mechanism consists of 3 search steps. </a:t>
            </a:r>
          </a:p>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while NS is also employed because it searches unvisited area, which has a potential of finding new solutions.</a:t>
            </a:r>
          </a:p>
          <a:p>
            <a:r>
              <a:rPr kumimoji="1" lang="en-US" altLang="ja-JP" sz="1200" kern="1200" dirty="0" smtClean="0">
                <a:solidFill>
                  <a:schemeClr val="tx1"/>
                </a:solidFill>
                <a:effectLst/>
                <a:latin typeface="+mn-lt"/>
                <a:ea typeface="+mn-ea"/>
                <a:cs typeface="+mn-cs"/>
              </a:rPr>
              <a:t>An example of the </a:t>
            </a:r>
            <a:r>
              <a:rPr kumimoji="1" lang="en-US" altLang="ja-JP" sz="1200" kern="1200" dirty="0" err="1" smtClean="0">
                <a:solidFill>
                  <a:schemeClr val="tx1"/>
                </a:solidFill>
                <a:effectLst/>
                <a:latin typeface="+mn-lt"/>
                <a:ea typeface="+mn-ea"/>
                <a:cs typeface="+mn-cs"/>
              </a:rPr>
              <a:t>num</a:t>
            </a:r>
            <a:r>
              <a:rPr kumimoji="1" lang="en-US" altLang="ja-JP" sz="1200" kern="1200" dirty="0" smtClean="0">
                <a:solidFill>
                  <a:schemeClr val="tx1"/>
                </a:solidFill>
                <a:effectLst/>
                <a:latin typeface="+mn-lt"/>
                <a:ea typeface="+mn-ea"/>
                <a:cs typeface="+mn-cs"/>
              </a:rPr>
              <a:t> of nearest neighbor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k=5, the sparseness function is calculated by this equation for the target solution.</a:t>
            </a:r>
            <a:r>
              <a:rPr kumimoji="1" lang="en-US" altLang="ja-JP" sz="1200" kern="1200" baseline="0" dirty="0" smtClean="0">
                <a:solidFill>
                  <a:schemeClr val="tx1"/>
                </a:solidFill>
                <a:effectLst/>
                <a:latin typeface="+mn-lt"/>
                <a:ea typeface="+mn-ea"/>
                <a:cs typeface="+mn-cs"/>
              </a:rPr>
              <a:t> In this case, the target solution get the red norm vector as shown in right figure.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4071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BA flowchart.</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33752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initialize population and parameters. </a:t>
            </a:r>
          </a:p>
          <a:p>
            <a:r>
              <a:rPr kumimoji="1" lang="en-US" altLang="ja-JP" dirty="0" smtClean="0"/>
              <a:t>In this</a:t>
            </a:r>
            <a:r>
              <a:rPr kumimoji="1" lang="en-US" altLang="ja-JP" baseline="0" dirty="0" smtClean="0"/>
              <a:t> right figure for minimization, x2 = x* (</a:t>
            </a:r>
            <a:r>
              <a:rPr kumimoji="1" lang="en-US" altLang="ja-JP" dirty="0" smtClean="0"/>
              <a:t>anime)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26615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23083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After that, in</a:t>
            </a:r>
            <a:r>
              <a:rPr kumimoji="1" lang="en-US" altLang="ja-JP" baseline="0" dirty="0" smtClean="0"/>
              <a:t> step2 (local search), generate solution candidates toward the global best solution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344049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notesSlide" Target="../notesSlides/notesSlide10.xml"/><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50.png"/><Relationship Id="rId10"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3" Type="http://schemas.openxmlformats.org/officeDocument/2006/relationships/tags" Target="../tags/tag10.xml"/><Relationship Id="rId7" Type="http://schemas.openxmlformats.org/officeDocument/2006/relationships/image" Target="../media/image52.png"/><Relationship Id="rId12" Type="http://schemas.openxmlformats.org/officeDocument/2006/relationships/image" Target="../media/image5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11" Type="http://schemas.openxmlformats.org/officeDocument/2006/relationships/image" Target="../media/image28.png"/><Relationship Id="rId5" Type="http://schemas.openxmlformats.org/officeDocument/2006/relationships/notesSlide" Target="../notesSlides/notesSlide12.xml"/><Relationship Id="rId15" Type="http://schemas.openxmlformats.org/officeDocument/2006/relationships/image" Target="../media/image44.png"/><Relationship Id="rId10"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9.png"/><Relationship Id="rId3" Type="http://schemas.openxmlformats.org/officeDocument/2006/relationships/tags" Target="../tags/tag13.xml"/><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11" Type="http://schemas.openxmlformats.org/officeDocument/2006/relationships/image" Target="../media/image58.png"/><Relationship Id="rId5" Type="http://schemas.openxmlformats.org/officeDocument/2006/relationships/notesSlide" Target="../notesSlides/notesSlide13.xml"/><Relationship Id="rId10" Type="http://schemas.openxmlformats.org/officeDocument/2006/relationships/image" Target="../media/image5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26.png"/><Relationship Id="rId18" Type="http://schemas.openxmlformats.org/officeDocument/2006/relationships/image" Target="../media/image66.png"/><Relationship Id="rId3" Type="http://schemas.openxmlformats.org/officeDocument/2006/relationships/tags" Target="../tags/tag16.xml"/><Relationship Id="rId7" Type="http://schemas.openxmlformats.org/officeDocument/2006/relationships/image" Target="../media/image5.png"/><Relationship Id="rId12" Type="http://schemas.openxmlformats.org/officeDocument/2006/relationships/image" Target="../media/image63.png"/><Relationship Id="rId17" Type="http://schemas.openxmlformats.org/officeDocument/2006/relationships/image" Target="../media/image65.png"/><Relationship Id="rId2" Type="http://schemas.openxmlformats.org/officeDocument/2006/relationships/tags" Target="../tags/tag15.xml"/><Relationship Id="rId16" Type="http://schemas.openxmlformats.org/officeDocument/2006/relationships/image" Target="../media/image28.png"/><Relationship Id="rId1" Type="http://schemas.openxmlformats.org/officeDocument/2006/relationships/tags" Target="../tags/tag14.xml"/><Relationship Id="rId6" Type="http://schemas.openxmlformats.org/officeDocument/2006/relationships/notesSlide" Target="../notesSlides/notesSlide15.xml"/><Relationship Id="rId11" Type="http://schemas.openxmlformats.org/officeDocument/2006/relationships/image" Target="../media/image37.png"/><Relationship Id="rId5" Type="http://schemas.openxmlformats.org/officeDocument/2006/relationships/slideLayout" Target="../slideLayouts/slideLayout2.xml"/><Relationship Id="rId15" Type="http://schemas.openxmlformats.org/officeDocument/2006/relationships/image" Target="../media/image27.png"/><Relationship Id="rId10" Type="http://schemas.openxmlformats.org/officeDocument/2006/relationships/image" Target="../media/image62.png"/><Relationship Id="rId19" Type="http://schemas.openxmlformats.org/officeDocument/2006/relationships/image" Target="../media/image67.png"/><Relationship Id="rId4" Type="http://schemas.openxmlformats.org/officeDocument/2006/relationships/tags" Target="../tags/tag17.xml"/><Relationship Id="rId9" Type="http://schemas.openxmlformats.org/officeDocument/2006/relationships/image" Target="../media/image11.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4.png"/><Relationship Id="rId3" Type="http://schemas.openxmlformats.org/officeDocument/2006/relationships/notesSlide" Target="../notesSlides/notesSlide16.xml"/><Relationship Id="rId7" Type="http://schemas.openxmlformats.org/officeDocument/2006/relationships/image" Target="../media/image43.png"/><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5.png"/><Relationship Id="rId9" Type="http://schemas.openxmlformats.org/officeDocument/2006/relationships/image" Target="../media/image45.png"/><Relationship Id="rId14" Type="http://schemas.openxmlformats.org/officeDocument/2006/relationships/image" Target="../media/image7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2.xml"/><Relationship Id="rId7" Type="http://schemas.openxmlformats.org/officeDocument/2006/relationships/image" Target="../media/image53.png"/><Relationship Id="rId12" Type="http://schemas.openxmlformats.org/officeDocument/2006/relationships/image" Target="../media/image7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7.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17.xml"/><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slideLayout" Target="../slideLayouts/slideLayout2.xm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notesSlide" Target="../notesSlides/notesSlide18.xml"/><Relationship Id="rId9" Type="http://schemas.openxmlformats.org/officeDocument/2006/relationships/image" Target="../media/image83.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notesSlide" Target="../notesSlides/notesSlide19.xml"/><Relationship Id="rId7"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2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97.png"/></Relationships>
</file>

<file path=ppt/slides/_rels/slide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2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notesSlide" Target="../notesSlides/notesSlide5.xm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7.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png"/><Relationship Id="rId3" Type="http://schemas.openxmlformats.org/officeDocument/2006/relationships/notesSlide" Target="../notesSlides/notesSlide8.xml"/><Relationship Id="rId7" Type="http://schemas.openxmlformats.org/officeDocument/2006/relationships/image" Target="../media/image27.png"/><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9.png"/><Relationship Id="rId3" Type="http://schemas.openxmlformats.org/officeDocument/2006/relationships/slideLayout" Target="../slideLayouts/slideLayout2.xml"/><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6.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9.xml"/><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298" y="5536386"/>
            <a:ext cx="931032" cy="456649"/>
          </a:xfrm>
          <a:prstGeom prst="rect">
            <a:avLst/>
          </a:prstGeom>
        </p:spPr>
      </p:pic>
    </p:spTree>
    <p:extLst>
      <p:ext uri="{BB962C8B-B14F-4D97-AF65-F5344CB8AC3E}">
        <p14:creationId xmlns:p14="http://schemas.microsoft.com/office/powerpoint/2010/main" val="4176481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15" name="正方形/長方形 14"/>
          <p:cNvSpPr/>
          <p:nvPr/>
        </p:nvSpPr>
        <p:spPr>
          <a:xfrm>
            <a:off x="8863758" y="2708607"/>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5"/>
                <a:stretch>
                  <a:fillRect l="-1695"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a:xfrm>
            <a:off x="103652" y="2017716"/>
            <a:ext cx="11732795" cy="4442962"/>
          </a:xfrm>
        </p:spPr>
        <p:txBody>
          <a:bodyPr/>
          <a:lstStyle/>
          <a:p>
            <a:r>
              <a:rPr kumimoji="1" lang="en-US" altLang="ja-JP" u="sng" dirty="0" smtClean="0"/>
              <a:t>STEP3: Local search around a global best solution</a:t>
            </a:r>
            <a:endParaRPr kumimoji="1" lang="ja-JP" altLang="en-US" u="sng" dirty="0"/>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8"/>
                <a:stretch>
                  <a:fillRect l="-8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8972056" y="2933124"/>
                <a:ext cx="716580"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8972056" y="2933124"/>
                <a:ext cx="71658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8320741" y="3728681"/>
                <a:ext cx="555408" cy="3375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8320741" y="3728681"/>
                <a:ext cx="555408" cy="337593"/>
              </a:xfrm>
              <a:prstGeom prst="rect">
                <a:avLst/>
              </a:prstGeom>
              <a:blipFill>
                <a:blip r:embed="rId12"/>
                <a:stretch>
                  <a:fillRect l="-5495" b="-18182"/>
                </a:stretch>
              </a:blipFill>
            </p:spPr>
            <p:txBody>
              <a:bodyPr/>
              <a:lstStyle/>
              <a:p>
                <a:r>
                  <a:rPr lang="ja-JP" altLang="en-US">
                    <a:noFill/>
                  </a:rPr>
                  <a:t> </a:t>
                </a:r>
              </a:p>
            </p:txBody>
          </p:sp>
        </mc:Fallback>
      </mc:AlternateContent>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9056128" y="443057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3778" y="407331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791306" y="361111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8863758" y="335780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p:cNvSpPr txBox="1"/>
              <p:nvPr/>
            </p:nvSpPr>
            <p:spPr>
              <a:xfrm>
                <a:off x="1217832" y="4803326"/>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1217832" y="4803326"/>
                <a:ext cx="5089022" cy="276999"/>
              </a:xfrm>
              <a:prstGeom prst="rect">
                <a:avLst/>
              </a:prstGeom>
              <a:blipFill>
                <a:blip r:embed="rId13"/>
                <a:stretch>
                  <a:fillRect l="-1198" t="-26667" r="-1916" b="-53333"/>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1189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mc:AlternateContent xmlns:mc="http://schemas.openxmlformats.org/markup-compatibility/2006">
        <mc:Choice xmlns:a14="http://schemas.microsoft.com/office/drawing/2010/main"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10288380" y="3336852"/>
                <a:ext cx="625043" cy="3375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𝑑</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10288380" y="3336852"/>
                <a:ext cx="625043" cy="337593"/>
              </a:xfrm>
              <a:prstGeom prst="rect">
                <a:avLst/>
              </a:prstGeom>
              <a:blipFill>
                <a:blip r:embed="rId9"/>
                <a:stretch>
                  <a:fillRect l="-4902" b="-17857"/>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7500080" y="534149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652481" y="27057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8299557" y="332282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8" name="テキスト ボックス 27"/>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0"/>
                <a:stretch>
                  <a:fillRect l="-8000" r="-2000" b="-13725"/>
                </a:stretch>
              </a:blipFill>
            </p:spPr>
            <p:txBody>
              <a:bodyPr/>
              <a:lstStyle/>
              <a:p>
                <a:r>
                  <a:rPr lang="ja-JP" altLang="en-US">
                    <a:noFill/>
                  </a:rPr>
                  <a:t> </a:t>
                </a:r>
              </a:p>
            </p:txBody>
          </p:sp>
        </mc:Fallback>
      </mc:AlternateContent>
      <p:sp>
        <p:nvSpPr>
          <p:cNvPr id="29" name="星 5 28"/>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テキスト ボックス 30"/>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669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mc:Choice xmlns:a14="http://schemas.microsoft.com/office/drawing/2010/main"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8400633" y="3786820"/>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rgbClr val="FF0000"/>
                              </a:solidFill>
                              <a:latin typeface="Cambria Math" panose="02040503050406030204" pitchFamily="18" charset="0"/>
                            </a:rPr>
                          </m:ctrlPr>
                        </m:sSubSup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bSup>
                    </m:oMath>
                  </m:oMathPara>
                </a14:m>
                <a:endParaRPr kumimoji="1" lang="en-US" altLang="ja-JP" sz="2000" b="0" dirty="0" smtClean="0">
                  <a:solidFill>
                    <a:srgbClr val="FF0000"/>
                  </a:solidFill>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8400633" y="3786820"/>
                <a:ext cx="563488" cy="325474"/>
              </a:xfrm>
              <a:prstGeom prst="rect">
                <a:avLst/>
              </a:prstGeom>
              <a:blipFill>
                <a:blip r:embed="rId12"/>
                <a:stretch>
                  <a:fillRect l="-4348" r="-3261" b="-18519"/>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8" name="楕円 27"/>
          <p:cNvSpPr/>
          <p:nvPr/>
        </p:nvSpPr>
        <p:spPr>
          <a:xfrm>
            <a:off x="8830796" y="403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056128" y="443057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mc:Choice xmlns:a14="http://schemas.microsoft.com/office/drawing/2010/main" Requires="a14">
          <p:sp>
            <p:nvSpPr>
              <p:cNvPr id="34" name="テキスト ボックス 33"/>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4"/>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9303265" y="4202436"/>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5"/>
                <a:stretch>
                  <a:fillRect l="-8000" r="-2000" b="-13725"/>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楕円 38"/>
          <p:cNvSpPr/>
          <p:nvPr/>
        </p:nvSpPr>
        <p:spPr>
          <a:xfrm>
            <a:off x="7500080" y="534149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98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mc:Choice xmlns:a14="http://schemas.microsoft.com/office/drawing/2010/main" Requires="a14">
          <p:sp>
            <p:nvSpPr>
              <p:cNvPr id="18" name="テキスト ボックス 17"/>
              <p:cNvSpPr txBox="1"/>
              <p:nvPr/>
            </p:nvSpPr>
            <p:spPr>
              <a:xfrm>
                <a:off x="9225686" y="390843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225686" y="3908433"/>
                <a:ext cx="323935" cy="307777"/>
              </a:xfrm>
              <a:prstGeom prst="rect">
                <a:avLst/>
              </a:prstGeom>
              <a:blipFill>
                <a:blip r:embed="rId10"/>
                <a:stretch>
                  <a:fillRect l="-7407" r="-3704"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164972" y="4501701"/>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164972" y="4501701"/>
                <a:ext cx="323935" cy="307777"/>
              </a:xfrm>
              <a:prstGeom prst="rect">
                <a:avLst/>
              </a:prstGeom>
              <a:blipFill>
                <a:blip r:embed="rId11"/>
                <a:stretch>
                  <a:fillRect l="-7407" r="-5556" b="-19608"/>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9" name="楕円 28"/>
          <p:cNvSpPr/>
          <p:nvPr/>
        </p:nvSpPr>
        <p:spPr>
          <a:xfrm>
            <a:off x="9056128" y="4430577"/>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9456611" y="4997517"/>
            <a:ext cx="2588306" cy="818115"/>
          </a:xfrm>
          <a:prstGeom prst="wedgeRoundRectCallout">
            <a:avLst>
              <a:gd name="adj1" fmla="val -67647"/>
              <a:gd name="adj2" fmla="val -904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Converge to the global best solution</a:t>
            </a:r>
            <a:endParaRPr kumimoji="1" lang="ja-JP" altLang="en-US" dirty="0">
              <a:solidFill>
                <a:schemeClr val="tx1">
                  <a:lumMod val="75000"/>
                  <a:lumOff val="25000"/>
                </a:schemeClr>
              </a:solidFill>
            </a:endParaRPr>
          </a:p>
        </p:txBody>
      </p:sp>
      <p:pic>
        <p:nvPicPr>
          <p:cNvPr id="12" name="図 11"/>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mc:Choice xmlns:a14="http://schemas.microsoft.com/office/drawing/2010/main" Requires="a14">
          <p:sp>
            <p:nvSpPr>
              <p:cNvPr id="34" name="テキスト ボックス 33"/>
              <p:cNvSpPr txBox="1"/>
              <p:nvPr/>
            </p:nvSpPr>
            <p:spPr>
              <a:xfrm>
                <a:off x="8559569" y="3724652"/>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8559569" y="3724652"/>
                <a:ext cx="323935" cy="307777"/>
              </a:xfrm>
              <a:prstGeom prst="rect">
                <a:avLst/>
              </a:prstGeom>
              <a:blipFill>
                <a:blip r:embed="rId13"/>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7619046" y="5119175"/>
                <a:ext cx="304699"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7619046" y="5119175"/>
                <a:ext cx="304699" cy="307777"/>
              </a:xfrm>
              <a:prstGeom prst="rect">
                <a:avLst/>
              </a:prstGeom>
              <a:blipFill>
                <a:blip r:embed="rId14"/>
                <a:stretch>
                  <a:fillRect l="-10000" r="-2000" b="-16000"/>
                </a:stretch>
              </a:blipFill>
            </p:spPr>
            <p:txBody>
              <a:bodyPr/>
              <a:lstStyle/>
              <a:p>
                <a:r>
                  <a:rPr lang="ja-JP" altLang="en-US">
                    <a:noFill/>
                  </a:rPr>
                  <a:t> </a:t>
                </a:r>
              </a:p>
            </p:txBody>
          </p:sp>
        </mc:Fallback>
      </mc:AlternateContent>
      <p:sp>
        <p:nvSpPr>
          <p:cNvPr id="36" name="星 5 35"/>
          <p:cNvSpPr/>
          <p:nvPr/>
        </p:nvSpPr>
        <p:spPr>
          <a:xfrm>
            <a:off x="7481282" y="534632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9" name="直線矢印コネクタ 38"/>
          <p:cNvCxnSpPr/>
          <p:nvPr/>
        </p:nvCxnSpPr>
        <p:spPr>
          <a:xfrm flipH="1">
            <a:off x="8181883" y="4141474"/>
            <a:ext cx="658043" cy="61932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8368721" y="4610577"/>
            <a:ext cx="687407" cy="64389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8230428" y="3923385"/>
            <a:ext cx="885999" cy="100491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8830796" y="403685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188721" y="520858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041320" y="494126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013839" y="480885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4921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Novelty Search-based Bat Algorithm (NSBA)</a:t>
            </a:r>
            <a:endParaRPr kumimoji="1" lang="ja-JP" altLang="en-US" sz="3200" dirty="0"/>
          </a:p>
        </p:txBody>
      </p:sp>
      <p:sp>
        <p:nvSpPr>
          <p:cNvPr id="3" name="コンテンツ プレースホルダー 2"/>
          <p:cNvSpPr>
            <a:spLocks noGrp="1"/>
          </p:cNvSpPr>
          <p:nvPr>
            <p:ph idx="1"/>
          </p:nvPr>
        </p:nvSpPr>
        <p:spPr/>
        <p:txBody>
          <a:bodyPr/>
          <a:lstStyle/>
          <a:p>
            <a:r>
              <a:rPr kumimoji="1" lang="en-US" altLang="ja-JP" b="1" dirty="0" smtClean="0"/>
              <a:t>BA and NSBA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3767276149"/>
              </p:ext>
            </p:extLst>
          </p:nvPr>
        </p:nvGraphicFramePr>
        <p:xfrm>
          <a:off x="287540" y="1877927"/>
          <a:ext cx="5228842"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4073573546"/>
              </p:ext>
            </p:extLst>
          </p:nvPr>
        </p:nvGraphicFramePr>
        <p:xfrm>
          <a:off x="5877221" y="1877926"/>
          <a:ext cx="5228842" cy="4980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テキスト ボックス 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450944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solidFill>
                  <a:schemeClr val="accent6"/>
                </a:solidFill>
              </a:rPr>
              <a:t>STEP2: Generate new solution candidates toward sparse area</a:t>
            </a:r>
            <a:endParaRPr kumimoji="1" lang="ja-JP" altLang="en-US" u="sng" dirty="0">
              <a:solidFill>
                <a:schemeClr val="accent6"/>
              </a:solidFill>
            </a:endParaRPr>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422772" cy="792000"/>
          </a:xfrm>
          <a:prstGeom prst="rect">
            <a:avLst/>
          </a:prstGeom>
        </p:spPr>
      </p:pic>
      <p:pic>
        <p:nvPicPr>
          <p:cNvPr id="59" name="図 5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02733" y="2967429"/>
            <a:ext cx="2255239" cy="737524"/>
          </a:xfrm>
          <a:prstGeom prst="rect">
            <a:avLst/>
          </a:prstGeom>
        </p:spPr>
      </p:pic>
      <p:pic>
        <p:nvPicPr>
          <p:cNvPr id="57" name="図 5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623568"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51409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4539746" cy="707886"/>
          </a:xfrm>
          <a:prstGeom prst="rect">
            <a:avLst/>
          </a:prstGeom>
          <a:noFill/>
        </p:spPr>
        <p:txBody>
          <a:bodyPr wrap="square" rtlCol="0">
            <a:spAutoFit/>
          </a:bodyPr>
          <a:lstStyle/>
          <a:p>
            <a:r>
              <a:rPr kumimoji="1" lang="en-US" altLang="ja-JP" sz="2000" dirty="0" smtClean="0"/>
              <a:t>The sparseness function:</a:t>
            </a:r>
          </a:p>
          <a:p>
            <a:r>
              <a:rPr kumimoji="1" lang="en-US" altLang="ja-JP" sz="2000" dirty="0" smtClean="0"/>
              <a:t>Spread solutions to primitive area</a:t>
            </a:r>
            <a:endParaRPr kumimoji="1" lang="ja-JP" altLang="en-US" sz="2000" dirty="0"/>
          </a:p>
        </p:txBody>
      </p:sp>
      <mc:AlternateContent xmlns:mc="http://schemas.openxmlformats.org/markup-compatibility/2006">
        <mc:Choice xmlns:a14="http://schemas.microsoft.com/office/drawing/2010/main" Requires="a14">
          <p:sp>
            <p:nvSpPr>
              <p:cNvPr id="18" name="テキスト ボックス 17"/>
              <p:cNvSpPr txBox="1"/>
              <p:nvPr/>
            </p:nvSpPr>
            <p:spPr>
              <a:xfrm>
                <a:off x="3503436" y="3851415"/>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3503436" y="3851415"/>
                <a:ext cx="2969467" cy="276999"/>
              </a:xfrm>
              <a:prstGeom prst="rect">
                <a:avLst/>
              </a:prstGeom>
              <a:blipFill>
                <a:blip r:embed="rId12"/>
                <a:stretch>
                  <a:fillRect l="-1232"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3"/>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5"/>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58752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7738941" y="2873218"/>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7738941" y="2873218"/>
                <a:ext cx="563488" cy="325474"/>
              </a:xfrm>
              <a:prstGeom prst="rect">
                <a:avLst/>
              </a:prstGeom>
              <a:blipFill>
                <a:blip r:embed="rId18"/>
                <a:stretch>
                  <a:fillRect l="-5435" r="-3261" b="-18519"/>
                </a:stretch>
              </a:blipFill>
            </p:spPr>
            <p:txBody>
              <a:bodyPr/>
              <a:lstStyle/>
              <a:p>
                <a:r>
                  <a:rPr lang="ja-JP" altLang="en-US">
                    <a:noFill/>
                  </a:rPr>
                  <a:t> </a:t>
                </a:r>
              </a:p>
            </p:txBody>
          </p:sp>
        </mc:Fallback>
      </mc:AlternateContent>
      <p:cxnSp>
        <p:nvCxnSpPr>
          <p:cNvPr id="34" name="直線矢印コネクタ 33"/>
          <p:cNvCxnSpPr/>
          <p:nvPr/>
        </p:nvCxnSpPr>
        <p:spPr>
          <a:xfrm flipH="1" flipV="1">
            <a:off x="772617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42" name="楕円 41"/>
          <p:cNvSpPr/>
          <p:nvPr/>
        </p:nvSpPr>
        <p:spPr>
          <a:xfrm>
            <a:off x="8894165" y="44270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125853" y="3230386"/>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273914" y="267825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V="1">
            <a:off x="9238224" y="2858253"/>
            <a:ext cx="65180" cy="36709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821414" y="3024448"/>
            <a:ext cx="304438" cy="25035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42" idx="0"/>
          </p:cNvCxnSpPr>
          <p:nvPr/>
        </p:nvCxnSpPr>
        <p:spPr>
          <a:xfrm flipH="1">
            <a:off x="8984165" y="4257259"/>
            <a:ext cx="134972" cy="16983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5" name="テキスト ボックス 54"/>
              <p:cNvSpPr txBox="1"/>
              <p:nvPr/>
            </p:nvSpPr>
            <p:spPr>
              <a:xfrm>
                <a:off x="4361113" y="5203139"/>
                <a:ext cx="184749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population size</a:t>
                </a:r>
                <a:endParaRPr kumimoji="1" lang="ja-JP" altLang="en-US" dirty="0"/>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4361113" y="5203139"/>
                <a:ext cx="1847493" cy="276999"/>
              </a:xfrm>
              <a:prstGeom prst="rect">
                <a:avLst/>
              </a:prstGeom>
              <a:blipFill>
                <a:blip r:embed="rId19"/>
                <a:stretch>
                  <a:fillRect l="-4290" t="-26667" r="-7261"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33" name="正方形/長方形 32"/>
          <p:cNvSpPr/>
          <p:nvPr/>
        </p:nvSpPr>
        <p:spPr>
          <a:xfrm>
            <a:off x="7739647"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836160" y="2725926"/>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8908322"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404964"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t>
            </a:r>
            <a:r>
              <a:rPr lang="en-US" altLang="ja-JP" u="sng" dirty="0" smtClean="0">
                <a:solidFill>
                  <a:schemeClr val="accent6"/>
                </a:solidFill>
              </a:rPr>
              <a:t>the</a:t>
            </a:r>
            <a:r>
              <a:rPr kumimoji="1" lang="en-US" altLang="ja-JP" u="sng" dirty="0" smtClean="0">
                <a:solidFill>
                  <a:schemeClr val="accent6"/>
                </a:solidFill>
              </a:rPr>
              <a:t> personal best solution</a:t>
            </a:r>
            <a:endParaRPr kumimoji="1" lang="ja-JP" altLang="en-US" u="sng" dirty="0">
              <a:solidFill>
                <a:schemeClr val="accent6"/>
              </a:solidFill>
            </a:endParaRPr>
          </a:p>
        </p:txBody>
      </p:sp>
      <p:pic>
        <p:nvPicPr>
          <p:cNvPr id="49" name="図 4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8" y="3033004"/>
            <a:ext cx="1942286" cy="315428"/>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24330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243305" y="4202436"/>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68636" y="264864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68636" y="264864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7572963" y="4232341"/>
                <a:ext cx="555408" cy="3375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7572963" y="4232341"/>
                <a:ext cx="555408" cy="337593"/>
              </a:xfrm>
              <a:prstGeom prst="rect">
                <a:avLst/>
              </a:prstGeom>
              <a:blipFill>
                <a:blip r:embed="rId11"/>
                <a:stretch>
                  <a:fillRect l="-4396" r="-1099" b="-17857"/>
                </a:stretch>
              </a:blipFill>
            </p:spPr>
            <p:txBody>
              <a:bodyPr/>
              <a:lstStyle/>
              <a:p>
                <a:r>
                  <a:rPr lang="ja-JP" altLang="en-US">
                    <a:noFill/>
                  </a:rPr>
                  <a:t> </a:t>
                </a:r>
              </a:p>
            </p:txBody>
          </p:sp>
        </mc:Fallback>
      </mc:AlternateContent>
      <p:sp>
        <p:nvSpPr>
          <p:cNvPr id="23" name="楕円 22"/>
          <p:cNvSpPr/>
          <p:nvPr/>
        </p:nvSpPr>
        <p:spPr>
          <a:xfrm>
            <a:off x="800724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34" name="テキスト ボックス 33"/>
              <p:cNvSpPr txBox="1"/>
              <p:nvPr/>
            </p:nvSpPr>
            <p:spPr>
              <a:xfrm>
                <a:off x="7729011" y="3353605"/>
                <a:ext cx="744097"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7729011" y="3353605"/>
                <a:ext cx="744097" cy="369332"/>
              </a:xfrm>
              <a:prstGeom prst="rect">
                <a:avLst/>
              </a:prstGeom>
              <a:blipFill>
                <a:blip r:embed="rId12"/>
                <a:stretch>
                  <a:fillRect/>
                </a:stretch>
              </a:blipFill>
            </p:spPr>
            <p:txBody>
              <a:bodyPr/>
              <a:lstStyle/>
              <a:p>
                <a:r>
                  <a:rPr lang="ja-JP" altLang="en-US">
                    <a:noFill/>
                  </a:rPr>
                  <a:t> </a:t>
                </a:r>
              </a:p>
            </p:txBody>
          </p:sp>
        </mc:Fallback>
      </mc:AlternateContent>
      <p:cxnSp>
        <p:nvCxnSpPr>
          <p:cNvPr id="35" name="直線矢印コネクタ 34"/>
          <p:cNvCxnSpPr/>
          <p:nvPr/>
        </p:nvCxnSpPr>
        <p:spPr>
          <a:xfrm>
            <a:off x="7739647" y="379263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テキスト ボックス 36"/>
              <p:cNvSpPr txBox="1"/>
              <p:nvPr/>
            </p:nvSpPr>
            <p:spPr>
              <a:xfrm>
                <a:off x="8869508" y="3850419"/>
                <a:ext cx="671316"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8869508" y="3850419"/>
                <a:ext cx="671316" cy="369332"/>
              </a:xfrm>
              <a:prstGeom prst="rect">
                <a:avLst/>
              </a:prstGeom>
              <a:blipFill>
                <a:blip r:embed="rId13"/>
                <a:stretch>
                  <a:fillRect/>
                </a:stretch>
              </a:blipFill>
            </p:spPr>
            <p:txBody>
              <a:bodyPr/>
              <a:lstStyle/>
              <a:p>
                <a:r>
                  <a:rPr lang="ja-JP" altLang="en-US">
                    <a:noFill/>
                  </a:rPr>
                  <a:t> </a:t>
                </a:r>
              </a:p>
            </p:txBody>
          </p:sp>
        </mc:Fallback>
      </mc:AlternateContent>
      <p:cxnSp>
        <p:nvCxnSpPr>
          <p:cNvPr id="38" name="直線矢印コネクタ 37"/>
          <p:cNvCxnSpPr/>
          <p:nvPr/>
        </p:nvCxnSpPr>
        <p:spPr>
          <a:xfrm>
            <a:off x="8836160" y="4247331"/>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p:cNvSpPr txBox="1"/>
              <p:nvPr/>
            </p:nvSpPr>
            <p:spPr>
              <a:xfrm>
                <a:off x="9016619" y="2966762"/>
                <a:ext cx="714661"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9016619" y="2966762"/>
                <a:ext cx="714661" cy="369332"/>
              </a:xfrm>
              <a:prstGeom prst="rect">
                <a:avLst/>
              </a:prstGeom>
              <a:blipFill>
                <a:blip r:embed="rId14"/>
                <a:stretch>
                  <a:fillRect/>
                </a:stretch>
              </a:blipFill>
            </p:spPr>
            <p:txBody>
              <a:bodyPr/>
              <a:lstStyle/>
              <a:p>
                <a:r>
                  <a:rPr lang="ja-JP" altLang="en-US">
                    <a:noFill/>
                  </a:rPr>
                  <a:t> </a:t>
                </a:r>
              </a:p>
            </p:txBody>
          </p:sp>
        </mc:Fallback>
      </mc:AlternateContent>
      <p:cxnSp>
        <p:nvCxnSpPr>
          <p:cNvPr id="41" name="直線矢印コネクタ 40"/>
          <p:cNvCxnSpPr/>
          <p:nvPr/>
        </p:nvCxnSpPr>
        <p:spPr>
          <a:xfrm>
            <a:off x="8908322" y="3376453"/>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p:cNvSpPr txBox="1"/>
              <p:nvPr/>
            </p:nvSpPr>
            <p:spPr>
              <a:xfrm>
                <a:off x="9513262" y="2990498"/>
                <a:ext cx="730672"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9513262" y="2990498"/>
                <a:ext cx="730672" cy="369332"/>
              </a:xfrm>
              <a:prstGeom prst="rect">
                <a:avLst/>
              </a:prstGeom>
              <a:blipFill>
                <a:blip r:embed="rId15"/>
                <a:stretch>
                  <a:fillRect/>
                </a:stretch>
              </a:blipFill>
            </p:spPr>
            <p:txBody>
              <a:bodyPr/>
              <a:lstStyle/>
              <a:p>
                <a:r>
                  <a:rPr lang="ja-JP" altLang="en-US">
                    <a:noFill/>
                  </a:rPr>
                  <a:t> </a:t>
                </a:r>
              </a:p>
            </p:txBody>
          </p:sp>
        </mc:Fallback>
      </mc:AlternateContent>
      <p:cxnSp>
        <p:nvCxnSpPr>
          <p:cNvPr id="44" name="直線矢印コネクタ 43"/>
          <p:cNvCxnSpPr/>
          <p:nvPr/>
        </p:nvCxnSpPr>
        <p:spPr>
          <a:xfrm>
            <a:off x="9404964" y="2995458"/>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楕円 44"/>
          <p:cNvSpPr/>
          <p:nvPr/>
        </p:nvSpPr>
        <p:spPr>
          <a:xfrm>
            <a:off x="8864182" y="442709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96462" y="287062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753595" y="34277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08653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0"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pPr/>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pPr/>
                <a:r>
                  <a:rPr kumimoji="1" lang="en-US" altLang="ja-JP" sz="2000" dirty="0"/>
                  <a:t>	</a:t>
                </a:r>
                <a:endParaRPr kumimoji="1" lang="en-US" altLang="ja-JP" sz="2000" dirty="0" smtClean="0"/>
              </a:p>
              <a:p>
                <a:pPr/>
                <a:endParaRPr kumimoji="1" lang="en-US" altLang="ja-JP" sz="2000" dirty="0"/>
              </a:p>
              <a:p>
                <a:pPr/>
                <a:endParaRPr kumimoji="1" lang="en-US" altLang="ja-JP" sz="2000" dirty="0" smtClean="0"/>
              </a:p>
              <a:p>
                <a:pPr/>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9258295" y="4202436"/>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7589228" y="4417877"/>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7589228" y="4417877"/>
                <a:ext cx="563488" cy="325474"/>
              </a:xfrm>
              <a:prstGeom prst="rect">
                <a:avLst/>
              </a:prstGeom>
              <a:blipFill>
                <a:blip r:embed="rId12"/>
                <a:stretch>
                  <a:fillRect l="-5435" r="-3261" b="-20755"/>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800724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64182" y="442709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826051" y="384498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25853" y="32303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Test-bed problems</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a:t>
            </a:r>
            <a:r>
              <a:rPr lang="en-US" altLang="ja-JP" b="1" dirty="0" smtClean="0"/>
              <a:t>functions for minimization</a:t>
            </a:r>
            <a:endParaRPr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8212" y="5156623"/>
            <a:ext cx="4060953" cy="737524"/>
          </a:xfrm>
          <a:prstGeom prst="rect">
            <a:avLst/>
          </a:prstGeom>
        </p:spPr>
      </p:pic>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3478" r="-167943" b="-129565"/>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180303" r="-418779" b="-125758"/>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180303" r="-168675"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180303" r="-573" b="-125758"/>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84615" r="-418779" b="-27692"/>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84615" r="-168675"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endParaRPr kumimoji="1" lang="ja-JP" altLang="en-US" b="0" dirty="0"/>
          </a:p>
        </p:txBody>
      </p:sp>
      <p:sp>
        <p:nvSpPr>
          <p:cNvPr id="3" name="コンテンツ プレースホルダー 2"/>
          <p:cNvSpPr>
            <a:spLocks noGrp="1"/>
          </p:cNvSpPr>
          <p:nvPr>
            <p:ph idx="1"/>
          </p:nvPr>
        </p:nvSpPr>
        <p:spPr>
          <a:xfrm>
            <a:off x="137638" y="3002592"/>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22647" y="1842337"/>
                <a:ext cx="11732795" cy="4562994"/>
              </a:xfrm>
            </p:spPr>
            <p:txBody>
              <a:bodyPr/>
              <a:lstStyle/>
              <a:p>
                <a:pPr/>
                <a:r>
                  <a:rPr kumimoji="1" lang="en-US" altLang="ja-JP" b="0" i="1" dirty="0" smtClean="0">
                    <a:latin typeface="Cambria Math" panose="02040503050406030204" pitchFamily="18" charset="0"/>
                  </a:rPr>
                  <a:t>Case 1: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oMath>
                </a14:m>
                <a:endParaRPr kumimoji="1" lang="en-US" altLang="ja-JP" b="0" i="1" dirty="0" smtClean="0">
                  <a:latin typeface="Cambria Math" panose="02040503050406030204" pitchFamily="18" charset="0"/>
                </a:endParaRPr>
              </a:p>
              <a:p>
                <a:pPr/>
                <a:r>
                  <a:rPr lang="en-US" altLang="ja-JP" i="1" dirty="0">
                    <a:latin typeface="Cambria Math" panose="02040503050406030204" pitchFamily="18" charset="0"/>
                  </a:rPr>
                  <a:t>Case </a:t>
                </a:r>
                <a:r>
                  <a:rPr lang="en-US" altLang="ja-JP" i="1" dirty="0" smtClean="0">
                    <a:latin typeface="Cambria Math" panose="02040503050406030204" pitchFamily="18" charset="0"/>
                  </a:rPr>
                  <a:t>2: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𝐷</m:t>
                    </m:r>
                    <m:r>
                      <a:rPr lang="en-US" altLang="ja-JP" i="1">
                        <a:latin typeface="Cambria Math" panose="02040503050406030204" pitchFamily="18" charset="0"/>
                      </a:rPr>
                      <m:t>=2)</m:t>
                    </m:r>
                  </m:oMath>
                </a14:m>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pP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𝐹𝑃𝑠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r>
                          <a:rPr kumimoji="1" lang="en-US" altLang="ja-JP" b="0" i="1" smtClean="0">
                            <a:latin typeface="Cambria Math" panose="02040503050406030204" pitchFamily="18" charset="0"/>
                          </a:rPr>
                          <m:t>𝑐𝑜𝑢𝑛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e>
                    </m:nary>
                  </m:oMath>
                </a14:m>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r>
                  <a:rPr kumimoji="1" lang="en-US" altLang="ja-JP" b="0" dirty="0" smtClean="0">
                    <a:solidFill>
                      <a:schemeClr val="accent6">
                        <a:lumMod val="75000"/>
                      </a:schemeClr>
                    </a:solidFill>
                    <a:latin typeface="+mn-lt"/>
                  </a:rPr>
                  <a:t>the number of </a:t>
                </a:r>
                <a:r>
                  <a:rPr lang="en-US" altLang="ja-JP" dirty="0" smtClean="0">
                    <a:solidFill>
                      <a:schemeClr val="accent6">
                        <a:lumMod val="75000"/>
                      </a:schemeClr>
                    </a:solidFill>
                    <a:latin typeface="+mn-lt"/>
                  </a:rPr>
                  <a:t>found </a:t>
                </a:r>
                <a:r>
                  <a:rPr kumimoji="1" lang="en-US" altLang="ja-JP" b="0" dirty="0" smtClean="0">
                    <a:solidFill>
                      <a:schemeClr val="accent6">
                        <a:lumMod val="75000"/>
                      </a:schemeClr>
                    </a:solidFill>
                    <a:latin typeface="+mn-lt"/>
                  </a:rPr>
                  <a:t>peaks (global &amp; local optima)</a:t>
                </a:r>
                <a:endParaRPr kumimoji="1" lang="en-US" altLang="ja-JP" sz="1200" b="0" i="1" dirty="0" smtClean="0">
                  <a:solidFill>
                    <a:schemeClr val="accent6">
                      <a:lumMod val="75000"/>
                    </a:schemeClr>
                  </a:solidFill>
                  <a:latin typeface="+mn-lt"/>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𝑃𝑅</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a14:m>
                <a:r>
                  <a:rPr kumimoji="1" lang="en-US" altLang="ja-JP" b="0" dirty="0" smtClean="0"/>
                  <a:t/>
                </a:r>
                <a:br>
                  <a:rPr kumimoji="1" lang="en-US" altLang="ja-JP" b="0" dirty="0" smtClean="0"/>
                </a:br>
                <a:r>
                  <a:rPr kumimoji="1" lang="en-US" altLang="ja-JP" b="0" dirty="0" smtClean="0">
                    <a:solidFill>
                      <a:schemeClr val="accent6">
                        <a:lumMod val="75000"/>
                      </a:schemeClr>
                    </a:solidFill>
                  </a:rPr>
                  <a:t>the ratio of FPs</a:t>
                </a:r>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22647" y="1842337"/>
                <a:ext cx="11732795" cy="4562994"/>
              </a:xfrm>
              <a:blipFill>
                <a:blip r:embed="rId4"/>
                <a:stretch>
                  <a:fillRect t="-1068"/>
                </a:stretch>
              </a:blipFill>
            </p:spPr>
            <p:txBody>
              <a:bodyPr/>
              <a:lstStyle/>
              <a:p>
                <a:r>
                  <a:rPr lang="ja-JP" altLang="en-US">
                    <a:noFill/>
                  </a:rPr>
                  <a:t> </a:t>
                </a:r>
              </a:p>
            </p:txBody>
          </p:sp>
        </mc:Fallback>
      </mc:AlternateContent>
      <p:sp>
        <p:nvSpPr>
          <p:cNvPr id="5" name="コンテンツ プレースホルダー 2 1"/>
          <p:cNvSpPr txBox="1">
            <a:spLocks/>
          </p:cNvSpPr>
          <p:nvPr/>
        </p:nvSpPr>
        <p:spPr>
          <a:xfrm>
            <a:off x="6775529" y="1438112"/>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400" b="1" dirty="0" smtClean="0"/>
              <a:t>Parameters setting </a:t>
            </a:r>
            <a:endParaRPr lang="ja-JP" altLang="en-US" sz="2400" b="1" dirty="0"/>
          </a:p>
        </p:txBody>
      </p:sp>
      <mc:AlternateContent xmlns:mc="http://schemas.openxmlformats.org/markup-compatibility/2006">
        <mc:Choice xmlns:a14="http://schemas.microsoft.com/office/drawing/2010/main" Requires="a14">
          <p:graphicFrame>
            <p:nvGraphicFramePr>
              <p:cNvPr id="7" name="表 6"/>
              <p:cNvGraphicFramePr>
                <a:graphicFrameLocks noGrp="1"/>
              </p:cNvGraphicFramePr>
              <p:nvPr>
                <p:extLst>
                  <p:ext uri="{D42A27DB-BD31-4B8C-83A1-F6EECF244321}">
                    <p14:modId xmlns:p14="http://schemas.microsoft.com/office/powerpoint/2010/main" val="1654407656"/>
                  </p:ext>
                </p:extLst>
              </p:nvPr>
            </p:nvGraphicFramePr>
            <p:xfrm>
              <a:off x="6872474" y="4959284"/>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solidFill>
                                          <a:schemeClr val="tx2"/>
                                        </a:solidFill>
                                        <a:latin typeface="Cambria Math" panose="02040503050406030204" pitchFamily="18" charset="0"/>
                                      </a:rPr>
                                    </m:ctrlPr>
                                  </m:sSubPr>
                                  <m:e>
                                    <m:r>
                                      <a:rPr kumimoji="1" lang="en-US" altLang="ja-JP" b="0" i="1" smtClean="0">
                                        <a:solidFill>
                                          <a:schemeClr val="tx2"/>
                                        </a:solidFill>
                                        <a:latin typeface="Cambria Math" panose="02040503050406030204" pitchFamily="18" charset="0"/>
                                      </a:rPr>
                                      <m:t>𝑎</m:t>
                                    </m:r>
                                  </m:e>
                                  <m:sub>
                                    <m:r>
                                      <a:rPr kumimoji="1" lang="en-US" altLang="ja-JP" b="0" i="1" smtClean="0">
                                        <a:solidFill>
                                          <a:schemeClr val="tx2"/>
                                        </a:solidFill>
                                        <a:latin typeface="Cambria Math" panose="02040503050406030204" pitchFamily="18" charset="0"/>
                                      </a:rPr>
                                      <m:t>𝑡h</m:t>
                                    </m:r>
                                  </m:sub>
                                </m:sSub>
                              </m:oMath>
                            </m:oMathPara>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Choice>
        <mc:Fallback>
          <p:graphicFrame>
            <p:nvGraphicFramePr>
              <p:cNvPr id="7" name="表 6"/>
              <p:cNvGraphicFramePr>
                <a:graphicFrameLocks noGrp="1"/>
              </p:cNvGraphicFramePr>
              <p:nvPr>
                <p:extLst>
                  <p:ext uri="{D42A27DB-BD31-4B8C-83A1-F6EECF244321}">
                    <p14:modId xmlns:p14="http://schemas.microsoft.com/office/powerpoint/2010/main" val="1654407656"/>
                  </p:ext>
                </p:extLst>
              </p:nvPr>
            </p:nvGraphicFramePr>
            <p:xfrm>
              <a:off x="6872474" y="4959284"/>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210667" r="-45390" b="-30667"/>
                          </a:stretch>
                        </a:blip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Fallback>
      </mc:AlternateContent>
      <p:sp>
        <p:nvSpPr>
          <p:cNvPr id="9" name="コンテンツ プレースホルダー 2 2"/>
          <p:cNvSpPr txBox="1">
            <a:spLocks/>
          </p:cNvSpPr>
          <p:nvPr/>
        </p:nvSpPr>
        <p:spPr>
          <a:xfrm>
            <a:off x="137638" y="1228140"/>
            <a:ext cx="5708526"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Comparison to BA with NSBA</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22" name="図 2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612297" y="3496625"/>
            <a:ext cx="3163232" cy="792000"/>
          </a:xfrm>
          <a:prstGeom prst="rect">
            <a:avLst/>
          </a:prstGeom>
        </p:spPr>
      </p:pic>
      <mc:AlternateContent xmlns:mc="http://schemas.openxmlformats.org/markup-compatibility/2006">
        <mc:Choice xmlns:a14="http://schemas.microsoft.com/office/drawing/2010/main" Requires="a14">
          <p:graphicFrame>
            <p:nvGraphicFramePr>
              <p:cNvPr id="19" name="表 18"/>
              <p:cNvGraphicFramePr>
                <a:graphicFrameLocks noGrp="1"/>
              </p:cNvGraphicFramePr>
              <p:nvPr>
                <p:extLst>
                  <p:ext uri="{D42A27DB-BD31-4B8C-83A1-F6EECF244321}">
                    <p14:modId xmlns:p14="http://schemas.microsoft.com/office/powerpoint/2010/main" val="3812755039"/>
                  </p:ext>
                </p:extLst>
              </p:nvPr>
            </p:nvGraphicFramePr>
            <p:xfrm>
              <a:off x="6872474" y="2316792"/>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370840">
                    <a:tc>
                      <a:txBody>
                        <a:bodyPr/>
                        <a:lstStyle/>
                        <a:p>
                          <a:pPr algn="l"/>
                          <a:r>
                            <a:rPr kumimoji="1" lang="en-US" altLang="ja-JP" b="0" dirty="0" smtClean="0">
                              <a:solidFill>
                                <a:schemeClr val="tx2"/>
                              </a:solidFill>
                            </a:rPr>
                            <a:t>Population size: </a:t>
                          </a:r>
                          <a14:m>
                            <m:oMath xmlns:m="http://schemas.openxmlformats.org/officeDocument/2006/math">
                              <m:r>
                                <a:rPr kumimoji="1" lang="en-US" altLang="ja-JP" b="0" i="1" smtClean="0">
                                  <a:solidFill>
                                    <a:schemeClr val="tx2"/>
                                  </a:solidFill>
                                  <a:latin typeface="Cambria Math" panose="02040503050406030204" pitchFamily="18" charset="0"/>
                                </a:rPr>
                                <m:t>𝑁</m:t>
                              </m:r>
                            </m:oMath>
                          </a14:m>
                          <a:endParaRPr kumimoji="1" lang="ja-JP" altLang="en-US" b="0" dirty="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Choice>
        <mc:Fallback>
          <p:graphicFrame>
            <p:nvGraphicFramePr>
              <p:cNvPr id="19" name="表 18"/>
              <p:cNvGraphicFramePr>
                <a:graphicFrameLocks noGrp="1"/>
              </p:cNvGraphicFramePr>
              <p:nvPr>
                <p:extLst>
                  <p:ext uri="{D42A27DB-BD31-4B8C-83A1-F6EECF244321}">
                    <p14:modId xmlns:p14="http://schemas.microsoft.com/office/powerpoint/2010/main" val="3812755039"/>
                  </p:ext>
                </p:extLst>
              </p:nvPr>
            </p:nvGraphicFramePr>
            <p:xfrm>
              <a:off x="6872474" y="2316792"/>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667" r="-51292" b="-3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9211" r="-51292" b="-227632"/>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212000" r="-51292" b="-1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312000" r="-51292" b="-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Fallback>
      </mc:AlternateContent>
      <p:sp>
        <p:nvSpPr>
          <p:cNvPr id="20" name="テキスト ボックス 19"/>
          <p:cNvSpPr txBox="1"/>
          <p:nvPr/>
        </p:nvSpPr>
        <p:spPr>
          <a:xfrm>
            <a:off x="6775529" y="1936260"/>
            <a:ext cx="3073009"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rPr>
              <a:t>BA and NSBA</a:t>
            </a:r>
            <a:endParaRPr kumimoji="1" lang="ja-JP" altLang="en-US" sz="2000"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23" name="テキスト ボックス 22"/>
              <p:cNvSpPr txBox="1"/>
              <p:nvPr/>
            </p:nvSpPr>
            <p:spPr>
              <a:xfrm>
                <a:off x="5059610" y="5117188"/>
                <a:ext cx="1715919"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𝑇𝑃</m:t>
                    </m:r>
                    <m:r>
                      <a:rPr kumimoji="1" lang="en-US" altLang="ja-JP" sz="2000" b="0" i="1" smtClean="0">
                        <a:latin typeface="Cambria Math" panose="02040503050406030204" pitchFamily="18" charset="0"/>
                      </a:rPr>
                      <m:t>:</m:t>
                    </m:r>
                  </m:oMath>
                </a14:m>
                <a:r>
                  <a:rPr kumimoji="1" lang="ja-JP" altLang="en-US" sz="2000" dirty="0" smtClean="0"/>
                  <a:t> </a:t>
                </a:r>
                <a:r>
                  <a:rPr kumimoji="1" lang="en-US" altLang="ja-JP" sz="2000" dirty="0" smtClean="0"/>
                  <a:t>Total peaks</a:t>
                </a:r>
                <a:endParaRPr kumimoji="1" lang="ja-JP" altLang="en-US" sz="2000" dirty="0"/>
              </a:p>
            </p:txBody>
          </p:sp>
        </mc:Choice>
        <mc:Fallback>
          <p:sp>
            <p:nvSpPr>
              <p:cNvPr id="23" name="テキスト ボックス 22"/>
              <p:cNvSpPr txBox="1">
                <a:spLocks noRot="1" noChangeAspect="1" noMove="1" noResize="1" noEditPoints="1" noAdjustHandles="1" noChangeArrowheads="1" noChangeShapeType="1" noTextEdit="1"/>
              </p:cNvSpPr>
              <p:nvPr/>
            </p:nvSpPr>
            <p:spPr>
              <a:xfrm>
                <a:off x="5059610" y="5117188"/>
                <a:ext cx="1715919" cy="307777"/>
              </a:xfrm>
              <a:prstGeom prst="rect">
                <a:avLst/>
              </a:prstGeom>
              <a:blipFill>
                <a:blip r:embed="rId8"/>
                <a:stretch>
                  <a:fillRect l="-5338" t="-23529" r="-8185" b="-50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40" name="コンテンツ プレースホルダー 3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9960" y="2649251"/>
            <a:ext cx="5334000" cy="4000500"/>
          </a:xfrm>
        </p:spPr>
      </p:pic>
      <p:grpSp>
        <p:nvGrpSpPr>
          <p:cNvPr id="32" name="グループ化 31"/>
          <p:cNvGrpSpPr/>
          <p:nvPr/>
        </p:nvGrpSpPr>
        <p:grpSpPr>
          <a:xfrm>
            <a:off x="6786446" y="6385700"/>
            <a:ext cx="4426191" cy="646331"/>
            <a:chOff x="9011792" y="6310115"/>
            <a:chExt cx="4100456" cy="646331"/>
          </a:xfrm>
        </p:grpSpPr>
        <p:sp>
          <p:nvSpPr>
            <p:cNvPr id="30" name="楕円 29"/>
            <p:cNvSpPr/>
            <p:nvPr/>
          </p:nvSpPr>
          <p:spPr>
            <a:xfrm>
              <a:off x="9011792" y="6452761"/>
              <a:ext cx="107321"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2" y="6310115"/>
              <a:ext cx="3956456" cy="646331"/>
            </a:xfrm>
            <a:prstGeom prst="rect">
              <a:avLst/>
            </a:prstGeom>
            <a:noFill/>
          </p:spPr>
          <p:txBody>
            <a:bodyPr wrap="square" rtlCol="0">
              <a:spAutoFit/>
            </a:bodyPr>
            <a:lstStyle/>
            <a:p>
              <a:r>
                <a:rPr kumimoji="1" lang="en-US" altLang="ja-JP" dirty="0" smtClean="0"/>
                <a:t>: danger spots (global &amp; local optima) </a:t>
              </a:r>
            </a:p>
          </p:txBody>
        </p:sp>
      </p:grpSp>
      <p:sp>
        <p:nvSpPr>
          <p:cNvPr id="34" name="テキスト ボックス 33"/>
          <p:cNvSpPr txBox="1"/>
          <p:nvPr/>
        </p:nvSpPr>
        <p:spPr>
          <a:xfrm>
            <a:off x="7195114" y="5986098"/>
            <a:ext cx="2960858"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danger spots</a:t>
            </a:r>
            <a:endParaRPr kumimoji="1" lang="ja-JP" altLang="en-US" b="1"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9" name="テキスト ボックス 38"/>
          <p:cNvSpPr txBox="1"/>
          <p:nvPr/>
        </p:nvSpPr>
        <p:spPr>
          <a:xfrm>
            <a:off x="5470011" y="2927316"/>
            <a:ext cx="6382339"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Safe landing sites selection in lunar mission</a:t>
            </a:r>
            <a:endParaRPr kumimoji="1" lang="ja-JP" altLang="en-US" sz="2000" b="1" dirty="0">
              <a:solidFill>
                <a:schemeClr val="tx1">
                  <a:lumMod val="75000"/>
                  <a:lumOff val="25000"/>
                </a:schemeClr>
              </a:solidFill>
            </a:endParaRPr>
          </a:p>
        </p:txBody>
      </p:sp>
      <p:sp>
        <p:nvSpPr>
          <p:cNvPr id="41" name="テキスト ボックス 40"/>
          <p:cNvSpPr txBox="1"/>
          <p:nvPr/>
        </p:nvSpPr>
        <p:spPr>
          <a:xfrm>
            <a:off x="212975" y="2492606"/>
            <a:ext cx="5389262"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Multimodal function for minimization</a:t>
            </a:r>
            <a:endParaRPr kumimoji="1" lang="ja-JP" altLang="en-US" sz="2000" b="1" dirty="0">
              <a:solidFill>
                <a:schemeClr val="tx1">
                  <a:lumMod val="75000"/>
                  <a:lumOff val="25000"/>
                </a:schemeClr>
              </a:solidFill>
            </a:endParaRPr>
          </a:p>
        </p:txBody>
      </p:sp>
      <p:sp>
        <p:nvSpPr>
          <p:cNvPr id="42" name="楕円 41"/>
          <p:cNvSpPr/>
          <p:nvPr/>
        </p:nvSpPr>
        <p:spPr>
          <a:xfrm>
            <a:off x="1308151" y="6010950"/>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988141" y="5890567"/>
            <a:ext cx="432000" cy="318043"/>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2836698" y="5292199"/>
            <a:ext cx="432000" cy="318043"/>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3783577" y="4408877"/>
            <a:ext cx="432000" cy="318043"/>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811617" y="3581709"/>
            <a:ext cx="432000" cy="318043"/>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308151" y="6411343"/>
            <a:ext cx="1948262" cy="369332"/>
          </a:xfrm>
          <a:prstGeom prst="rect">
            <a:avLst/>
          </a:prstGeom>
          <a:noFill/>
        </p:spPr>
        <p:txBody>
          <a:bodyPr wrap="square" rtlCol="0">
            <a:spAutoFit/>
          </a:bodyPr>
          <a:lstStyle/>
          <a:p>
            <a:pPr algn="ctr"/>
            <a:r>
              <a:rPr kumimoji="1" lang="en-US" altLang="ja-JP" b="1" dirty="0">
                <a:solidFill>
                  <a:srgbClr val="C00000"/>
                </a:solidFill>
              </a:rPr>
              <a:t>g</a:t>
            </a:r>
            <a:r>
              <a:rPr kumimoji="1" lang="en-US" altLang="ja-JP" b="1" dirty="0" smtClean="0">
                <a:solidFill>
                  <a:srgbClr val="C00000"/>
                </a:solidFill>
              </a:rPr>
              <a:t>lobal optimum</a:t>
            </a:r>
            <a:endParaRPr kumimoji="1" lang="ja-JP" altLang="en-US" b="1" dirty="0">
              <a:solidFill>
                <a:srgbClr val="C00000"/>
              </a:solidFill>
            </a:endParaRPr>
          </a:p>
        </p:txBody>
      </p:sp>
      <p:sp>
        <p:nvSpPr>
          <p:cNvPr id="3" name="コンテンツ プレースホルダー 2"/>
          <p:cNvSpPr>
            <a:spLocks noGrp="1"/>
          </p:cNvSpPr>
          <p:nvPr>
            <p:ph idx="1"/>
          </p:nvPr>
        </p:nvSpPr>
        <p:spPr>
          <a:xfrm>
            <a:off x="137637" y="1263730"/>
            <a:ext cx="11329259" cy="987027"/>
          </a:xfrm>
        </p:spPr>
        <p:txBody>
          <a:bodyPr/>
          <a:lstStyle/>
          <a:p>
            <a:r>
              <a:rPr kumimoji="1" lang="en-US" altLang="ja-JP" dirty="0" smtClean="0">
                <a:latin typeface="+mn-lt"/>
              </a:rPr>
              <a:t>Importance:</a:t>
            </a:r>
          </a:p>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
        <p:nvSpPr>
          <p:cNvPr id="49" name="下矢印 48"/>
          <p:cNvSpPr/>
          <p:nvPr/>
        </p:nvSpPr>
        <p:spPr>
          <a:xfrm>
            <a:off x="437763" y="3219645"/>
            <a:ext cx="360040" cy="2696505"/>
          </a:xfrm>
          <a:prstGeom prst="downArrow">
            <a:avLst>
              <a:gd name="adj1" fmla="val 41673"/>
              <a:gd name="adj2" fmla="val 95799"/>
            </a:avLst>
          </a:prstGeom>
          <a:gradFill>
            <a:gsLst>
              <a:gs pos="0">
                <a:srgbClr val="C00000"/>
              </a:gs>
              <a:gs pos="42000">
                <a:schemeClr val="accent6"/>
              </a:gs>
              <a:gs pos="67000">
                <a:schemeClr val="accent3"/>
              </a:gs>
              <a:gs pos="100000">
                <a:srgbClr val="00B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6414113" y="3365735"/>
            <a:ext cx="4486658" cy="2525989"/>
            <a:chOff x="5878851" y="3414135"/>
            <a:chExt cx="4486658" cy="2525989"/>
          </a:xfrm>
        </p:grpSpPr>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51" name="楕円 50"/>
            <p:cNvSpPr/>
            <p:nvPr/>
          </p:nvSpPr>
          <p:spPr>
            <a:xfrm>
              <a:off x="7427771" y="4989813"/>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939935" y="3868050"/>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8601998" y="4320253"/>
              <a:ext cx="119207" cy="108000"/>
            </a:xfrm>
            <a:prstGeom prst="ellipse">
              <a:avLst/>
            </a:prstGeom>
            <a:solidFill>
              <a:srgbClr val="FF7575"/>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9039208" y="427778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936777" y="5299609"/>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8189766" y="4147866"/>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テキスト ボックス 56"/>
          <p:cNvSpPr txBox="1"/>
          <p:nvPr/>
        </p:nvSpPr>
        <p:spPr>
          <a:xfrm>
            <a:off x="3086023" y="4940748"/>
            <a:ext cx="1948262" cy="369332"/>
          </a:xfrm>
          <a:prstGeom prst="rect">
            <a:avLst/>
          </a:prstGeom>
          <a:noFill/>
        </p:spPr>
        <p:txBody>
          <a:bodyPr wrap="square" rtlCol="0">
            <a:spAutoFit/>
          </a:bodyPr>
          <a:lstStyle/>
          <a:p>
            <a:pPr algn="ctr"/>
            <a:r>
              <a:rPr kumimoji="1" lang="en-US" altLang="ja-JP" b="1" dirty="0" smtClean="0">
                <a:solidFill>
                  <a:srgbClr val="C00000"/>
                </a:solidFill>
              </a:rPr>
              <a:t>local optima</a:t>
            </a:r>
            <a:endParaRPr kumimoji="1" lang="ja-JP" altLang="en-US" b="1" dirty="0">
              <a:solidFill>
                <a:srgbClr val="C00000"/>
              </a:solidFill>
            </a:endParaRPr>
          </a:p>
        </p:txBody>
      </p:sp>
      <p:sp>
        <p:nvSpPr>
          <p:cNvPr id="58" name="テキスト ボックス 57"/>
          <p:cNvSpPr txBox="1"/>
          <p:nvPr/>
        </p:nvSpPr>
        <p:spPr>
          <a:xfrm rot="16200000">
            <a:off x="-298754" y="4804622"/>
            <a:ext cx="1228097" cy="369332"/>
          </a:xfrm>
          <a:prstGeom prst="rect">
            <a:avLst/>
          </a:prstGeom>
          <a:noFill/>
        </p:spPr>
        <p:txBody>
          <a:bodyPr wrap="square" rtlCol="0">
            <a:spAutoFit/>
          </a:bodyPr>
          <a:lstStyle/>
          <a:p>
            <a:pPr algn="ctr"/>
            <a:r>
              <a:rPr kumimoji="1" lang="en-US" altLang="ja-JP" dirty="0" smtClean="0">
                <a:solidFill>
                  <a:srgbClr val="00B050"/>
                </a:solidFill>
              </a:rPr>
              <a:t>important</a:t>
            </a:r>
            <a:endParaRPr kumimoji="1" lang="ja-JP" altLang="en-US" dirty="0">
              <a:solidFill>
                <a:srgbClr val="00B050"/>
              </a:solidFill>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p:txBody>
          <a:bodyPr/>
          <a:lstStyle/>
          <a:p>
            <a:endParaRPr kumimoji="1" lang="ja-JP" altLang="en-US" dirty="0"/>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65990944"/>
                  </p:ext>
                </p:extLst>
              </p:nvPr>
            </p:nvGraphicFramePr>
            <p:xfrm>
              <a:off x="2055812" y="2670255"/>
              <a:ext cx="8080375" cy="3301051"/>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77679">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719528">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100020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1</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100020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𝐹</m:t>
                                    </m:r>
                                  </m:e>
                                  <m:sub>
                                    <m:r>
                                      <a:rPr kumimoji="1" lang="en-US" altLang="ja-JP" b="0" i="1" smtClean="0">
                                        <a:latin typeface="Cambria Math" panose="02040503050406030204" pitchFamily="18" charset="0"/>
                                        <a:ea typeface="Cambria Math" panose="02040503050406030204" pitchFamily="18" charset="0"/>
                                      </a:rPr>
                                      <m:t>2</m:t>
                                    </m:r>
                                  </m:sub>
                                </m:sSub>
                              </m:oMath>
                            </m:oMathPara>
                          </a14:m>
                          <a:endParaRPr kumimoji="1" lang="en-US" altLang="ja-JP" b="0" dirty="0" smtClean="0">
                            <a:latin typeface="Cambria Math" panose="02040503050406030204" pitchFamily="18" charset="0"/>
                            <a:ea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extLst>
                      <a:ext uri="{0D108BD9-81ED-4DB2-BD59-A6C34878D82A}">
                        <a16:rowId xmlns:a16="http://schemas.microsoft.com/office/drawing/2014/main" val="4224551388"/>
                      </a:ext>
                    </a:extLst>
                  </a:tr>
                </a:tbl>
              </a:graphicData>
            </a:graphic>
          </p:graphicFrame>
        </mc:Choice>
        <mc:Fallback>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65990944"/>
                  </p:ext>
                </p:extLst>
              </p:nvPr>
            </p:nvGraphicFramePr>
            <p:xfrm>
              <a:off x="2055812" y="2670255"/>
              <a:ext cx="8080375" cy="3301051"/>
            </p:xfrm>
            <a:graphic>
              <a:graphicData uri="http://schemas.openxmlformats.org/drawingml/2006/table">
                <a:tbl>
                  <a:tblPr firstRow="1" bandRow="1">
                    <a:tableStyleId>{5C22544A-7EE6-4342-B048-85BDC9FD1C3A}</a:tableStyleId>
                  </a:tblPr>
                  <a:tblGrid>
                    <a:gridCol w="1433830">
                      <a:extLst>
                        <a:ext uri="{9D8B030D-6E8A-4147-A177-3AD203B41FA5}">
                          <a16:colId xmlns:a16="http://schemas.microsoft.com/office/drawing/2014/main" val="1721222799"/>
                        </a:ext>
                      </a:extLst>
                    </a:gridCol>
                    <a:gridCol w="1933892">
                      <a:extLst>
                        <a:ext uri="{9D8B030D-6E8A-4147-A177-3AD203B41FA5}">
                          <a16:colId xmlns:a16="http://schemas.microsoft.com/office/drawing/2014/main" val="3638638939"/>
                        </a:ext>
                      </a:extLst>
                    </a:gridCol>
                    <a:gridCol w="1154430">
                      <a:extLst>
                        <a:ext uri="{9D8B030D-6E8A-4147-A177-3AD203B41FA5}">
                          <a16:colId xmlns:a16="http://schemas.microsoft.com/office/drawing/2014/main" val="249630744"/>
                        </a:ext>
                      </a:extLst>
                    </a:gridCol>
                    <a:gridCol w="2235518">
                      <a:extLst>
                        <a:ext uri="{9D8B030D-6E8A-4147-A177-3AD203B41FA5}">
                          <a16:colId xmlns:a16="http://schemas.microsoft.com/office/drawing/2014/main" val="3438917364"/>
                        </a:ext>
                      </a:extLst>
                    </a:gridCol>
                    <a:gridCol w="1322705">
                      <a:extLst>
                        <a:ext uri="{9D8B030D-6E8A-4147-A177-3AD203B41FA5}">
                          <a16:colId xmlns:a16="http://schemas.microsoft.com/office/drawing/2014/main" val="125785975"/>
                        </a:ext>
                      </a:extLst>
                    </a:gridCol>
                  </a:tblGrid>
                  <a:tr h="477679">
                    <a:tc>
                      <a:txBody>
                        <a:bodyPr/>
                        <a:lstStyle/>
                        <a:p>
                          <a:pPr algn="ct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tc gridSpan="2">
                      <a:txBody>
                        <a:bodyPr/>
                        <a:lstStyle/>
                        <a:p>
                          <a:pPr algn="ctr"/>
                          <a:r>
                            <a:rPr kumimoji="1" lang="en-US" altLang="ja-JP" dirty="0" smtClean="0">
                              <a:latin typeface="Cambria Math" panose="02040503050406030204" pitchFamily="18" charset="0"/>
                              <a:ea typeface="Cambria Math" panose="02040503050406030204" pitchFamily="18" charset="0"/>
                            </a:rPr>
                            <a:t>NSBA</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tcPr>
                    </a:tc>
                    <a:tc hMerge="1">
                      <a:txBody>
                        <a:bodyPr/>
                        <a:lstStyle/>
                        <a:p>
                          <a:endParaRPr kumimoji="1" lang="ja-JP" altLang="en-US" dirty="0"/>
                        </a:p>
                      </a:txBody>
                      <a:tcPr/>
                    </a:tc>
                    <a:extLst>
                      <a:ext uri="{0D108BD9-81ED-4DB2-BD59-A6C34878D82A}">
                        <a16:rowId xmlns:a16="http://schemas.microsoft.com/office/drawing/2014/main" val="2177175009"/>
                      </a:ext>
                    </a:extLst>
                  </a:tr>
                  <a:tr h="822960">
                    <a:tc>
                      <a:txBody>
                        <a:bodyPr/>
                        <a:lstStyle/>
                        <a:p>
                          <a:pPr algn="ctr"/>
                          <a:r>
                            <a:rPr kumimoji="1" lang="en-US" altLang="ja-JP" b="0" dirty="0" smtClean="0">
                              <a:latin typeface="Cambria Math" panose="02040503050406030204" pitchFamily="18" charset="0"/>
                              <a:ea typeface="Cambria Math" panose="02040503050406030204" pitchFamily="18" charset="0"/>
                            </a:rPr>
                            <a:t>Function</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a:t>
                          </a:r>
                          <a:r>
                            <a:rPr kumimoji="1" lang="en-US" altLang="ja-JP" b="0" dirty="0" smtClean="0">
                              <a:latin typeface="Cambria Math" panose="02040503050406030204" pitchFamily="18" charset="0"/>
                              <a:ea typeface="Cambria Math" panose="02040503050406030204" pitchFamily="18" charset="0"/>
                            </a:rPr>
                            <a:t>± </a:t>
                          </a:r>
                          <a:r>
                            <a:rPr kumimoji="1" lang="en-US" altLang="ja-JP" b="0" dirty="0" smtClean="0">
                              <a:latin typeface="Cambria Math" panose="02040503050406030204" pitchFamily="18" charset="0"/>
                              <a:ea typeface="Cambria Math" panose="02040503050406030204" pitchFamily="18" charset="0"/>
                            </a:rPr>
                            <a:t>SD)</a:t>
                          </a:r>
                          <a:endParaRPr kumimoji="1"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tc>
                      <a:txBody>
                        <a:bodyPr/>
                        <a:lstStyle/>
                        <a:p>
                          <a:pPr algn="ctr"/>
                          <a:r>
                            <a:rPr lang="en-US" altLang="ja-JP" b="0" dirty="0" smtClean="0">
                              <a:latin typeface="Cambria Math" panose="02040503050406030204" pitchFamily="18" charset="0"/>
                              <a:ea typeface="Cambria Math" panose="02040503050406030204" pitchFamily="18" charset="0"/>
                            </a:rPr>
                            <a:t>PR</a:t>
                          </a:r>
                          <a:endParaRPr lang="ja-JP" altLang="en-US" b="0"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343637755"/>
                      </a:ext>
                    </a:extLst>
                  </a:tr>
                  <a:tr h="1000206">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135366" r="-465106" b="-101220"/>
                          </a:stretch>
                        </a:blipFill>
                      </a:tcPr>
                    </a:tc>
                    <a:tc>
                      <a:txBody>
                        <a:bodyPr/>
                        <a:lstStyle/>
                        <a:p>
                          <a:pPr algn="ctr"/>
                          <a:r>
                            <a:rPr kumimoji="1" lang="en-US" altLang="ja-JP" dirty="0" smtClean="0">
                              <a:latin typeface="Cambria Math" panose="02040503050406030204" pitchFamily="18" charset="0"/>
                              <a:ea typeface="Cambria Math" panose="02040503050406030204" pitchFamily="18" charset="0"/>
                            </a:rPr>
                            <a:t>1.0 ± 0</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FF0000"/>
                              </a:solidFill>
                              <a:latin typeface="Cambria Math" panose="02040503050406030204" pitchFamily="18" charset="0"/>
                            </a:rPr>
                            <a:t>5.89 %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tc>
                      <a:txBody>
                        <a:bodyPr/>
                        <a:lstStyle/>
                        <a:p>
                          <a:pPr algn="ctr"/>
                          <a:r>
                            <a:rPr lang="en-US" altLang="ja-JP" dirty="0" smtClean="0">
                              <a:solidFill>
                                <a:srgbClr val="00B050"/>
                              </a:solidFill>
                              <a:latin typeface="Cambria Math" panose="02040503050406030204" pitchFamily="18" charset="0"/>
                            </a:rPr>
                            <a:t>42.75 %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95965964"/>
                      </a:ext>
                    </a:extLst>
                  </a:tr>
                  <a:tr h="1000206">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blipFill>
                          <a:blip r:embed="rId3"/>
                          <a:stretch>
                            <a:fillRect l="-426" t="-235366" r="-465106" b="-1220"/>
                          </a:stretch>
                        </a:blip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FF0000"/>
                              </a:solidFill>
                              <a:latin typeface="Cambria Math" panose="02040503050406030204" pitchFamily="18" charset="0"/>
                            </a:rPr>
                            <a:t>0.87 %</a:t>
                          </a:r>
                          <a:endParaRPr lang="ja-JP" altLang="en-US" dirty="0">
                            <a:solidFill>
                              <a:srgbClr val="FF000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tc>
                      <a:txBody>
                        <a:bodyPr/>
                        <a:lstStyle/>
                        <a:p>
                          <a:pPr algn="ctr"/>
                          <a:r>
                            <a:rPr lang="en-US" altLang="ja-JP" dirty="0" smtClean="0">
                              <a:solidFill>
                                <a:srgbClr val="00B050"/>
                              </a:solidFill>
                              <a:latin typeface="Cambria Math" panose="02040503050406030204" pitchFamily="18" charset="0"/>
                            </a:rPr>
                            <a:t>6.56 %</a:t>
                          </a:r>
                          <a:endParaRPr lang="ja-JP" altLang="en-US" dirty="0">
                            <a:solidFill>
                              <a:srgbClr val="00B050"/>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noFill/>
                      </a:tcPr>
                    </a:tc>
                    <a:extLst>
                      <a:ext uri="{0D108BD9-81ED-4DB2-BD59-A6C34878D82A}">
                        <a16:rowId xmlns:a16="http://schemas.microsoft.com/office/drawing/2014/main" val="4224551388"/>
                      </a:ext>
                    </a:extLst>
                  </a:tr>
                </a:tbl>
              </a:graphicData>
            </a:graphic>
          </p:graphicFrame>
        </mc:Fallback>
      </mc:AlternateContent>
      <p:sp>
        <p:nvSpPr>
          <p:cNvPr id="6" name="テキスト ボックス 5"/>
          <p:cNvSpPr txBox="1"/>
          <p:nvPr/>
        </p:nvSpPr>
        <p:spPr>
          <a:xfrm>
            <a:off x="2685974" y="180702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8" name="テキスト ボックス 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20</a:t>
            </a:r>
            <a:r>
              <a:rPr kumimoji="1" lang="en-US" altLang="ja-JP" sz="3200" b="1" dirty="0" smtClean="0">
                <a:solidFill>
                  <a:schemeClr val="bg1"/>
                </a:solidFill>
              </a:rPr>
              <a:t>)</a:t>
            </a:r>
            <a:endParaRPr kumimoji="1" lang="ja-JP" altLang="en-US" sz="2400" b="1" dirty="0">
              <a:solidFill>
                <a:schemeClr val="bg1"/>
              </a:solidFill>
            </a:endParaRP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857" y="3667471"/>
            <a:ext cx="1824955" cy="1368716"/>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0857" y="4875276"/>
            <a:ext cx="1824955" cy="1368195"/>
          </a:xfrm>
          <a:prstGeom prst="rect">
            <a:avLst/>
          </a:prstGeom>
        </p:spPr>
      </p:pic>
    </p:spTree>
    <p:extLst>
      <p:ext uri="{BB962C8B-B14F-4D97-AF65-F5344CB8AC3E}">
        <p14:creationId xmlns:p14="http://schemas.microsoft.com/office/powerpoint/2010/main" val="414530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4032811257"/>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344616">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𝑭</m:t>
                                    </m:r>
                                  </m:e>
                                  <m:sub>
                                    <m:r>
                                      <a:rPr kumimoji="1" lang="en-US" altLang="ja-JP" b="1" i="1" smtClean="0">
                                        <a:latin typeface="Cambria Math" panose="02040503050406030204" pitchFamily="18" charset="0"/>
                                      </a:rPr>
                                      <m:t>𝟏</m:t>
                                    </m:r>
                                  </m:sub>
                                </m:sSub>
                              </m:oMath>
                            </m:oMathPara>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1" smtClean="0">
                                        <a:latin typeface="Cambria Math" panose="02040503050406030204" pitchFamily="18" charset="0"/>
                                      </a:rPr>
                                      <m:t>𝑭</m:t>
                                    </m:r>
                                  </m:e>
                                  <m:sub>
                                    <m:r>
                                      <a:rPr kumimoji="1" lang="en-US" altLang="ja-JP" b="1" i="1" smtClean="0">
                                        <a:latin typeface="Cambria Math" panose="02040503050406030204" pitchFamily="18" charset="0"/>
                                      </a:rPr>
                                      <m:t>𝟐</m:t>
                                    </m:r>
                                  </m:sub>
                                </m:sSub>
                              </m:oMath>
                            </m:oMathPara>
                          </a14:m>
                          <a:endParaRPr kumimoji="1" lang="ja-JP" altLang="en-US" dirty="0"/>
                        </a:p>
                      </a:txBody>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391004">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01974">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383748">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4032811257"/>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457200">
                    <a:tc>
                      <a:txBody>
                        <a:bodyPr/>
                        <a:lstStyle/>
                        <a:p>
                          <a:pPr algn="ctr"/>
                          <a:endParaRPr kumimoji="1" lang="ja-JP" altLang="en-US" dirty="0"/>
                        </a:p>
                      </a:txBody>
                      <a:tcPr/>
                    </a:tc>
                    <a:tc>
                      <a:txBody>
                        <a:bodyPr/>
                        <a:lstStyle/>
                        <a:p>
                          <a:pPr algn="ctr"/>
                          <a:endParaRPr kumimoji="1" lang="ja-JP" altLang="en-US" dirty="0"/>
                        </a:p>
                      </a:txBody>
                      <a:tcPr/>
                    </a:tc>
                    <a:tc>
                      <a:txBody>
                        <a:bodyPr/>
                        <a:lstStyle/>
                        <a:p>
                          <a:endParaRPr lang="ja-JP"/>
                        </a:p>
                      </a:txBody>
                      <a:tcPr>
                        <a:blipFill>
                          <a:blip r:embed="rId2"/>
                          <a:stretch>
                            <a:fillRect l="-132970" t="-1333" r="-101090" b="-918667"/>
                          </a:stretch>
                        </a:blipFill>
                      </a:tcPr>
                    </a:tc>
                    <a:tc>
                      <a:txBody>
                        <a:bodyPr/>
                        <a:lstStyle/>
                        <a:p>
                          <a:endParaRPr lang="ja-JP"/>
                        </a:p>
                      </a:txBody>
                      <a:tcPr>
                        <a:blipFill>
                          <a:blip r:embed="rId2"/>
                          <a:stretch>
                            <a:fillRect l="-232970" t="-1333" r="-1090" b="-918667"/>
                          </a:stretch>
                        </a:blipFill>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22960">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Fallback>
      </mc:AlternateContent>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306" y="2543730"/>
            <a:ext cx="1824955" cy="1368716"/>
          </a:xfrm>
          <a:prstGeom prst="rect">
            <a:avLst/>
          </a:prstGeo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5781" y="2544251"/>
            <a:ext cx="1824955" cy="1368195"/>
          </a:xfrm>
          <a:prstGeom prst="rect">
            <a:avLst/>
          </a:prstGeom>
        </p:spPr>
      </p:pic>
      <p:sp>
        <p:nvSpPr>
          <p:cNvPr id="8" name="テキスト ボックス 7"/>
          <p:cNvSpPr txBox="1"/>
          <p:nvPr/>
        </p:nvSpPr>
        <p:spPr>
          <a:xfrm>
            <a:off x="2685974" y="137231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9" name="テキスト ボックス 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976748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Case1</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896107" y="1809782"/>
            <a:ext cx="5333559" cy="3998645"/>
          </a:xfr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0" y="1809783"/>
            <a:ext cx="5333559" cy="3998645"/>
          </a:xfrm>
          <a:prstGeom prst="rect">
            <a:avLst/>
          </a:prstGeom>
        </p:spPr>
      </p:pic>
      <p:sp>
        <p:nvSpPr>
          <p:cNvPr id="12" name="テキスト ボックス 11"/>
          <p:cNvSpPr txBox="1"/>
          <p:nvPr/>
        </p:nvSpPr>
        <p:spPr>
          <a:xfrm>
            <a:off x="156363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31129"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5804" y="2133159"/>
            <a:ext cx="2112536" cy="1584402"/>
          </a:xfrm>
          <a:prstGeom prst="rect">
            <a:avLst/>
          </a:prstGeom>
        </p:spPr>
      </p:pic>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Case2</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p:sp>
        <p:nvSpPr>
          <p:cNvPr id="12" name="テキスト ボックス 11"/>
          <p:cNvSpPr txBox="1"/>
          <p:nvPr/>
        </p:nvSpPr>
        <p:spPr>
          <a:xfrm>
            <a:off x="153502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23533"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8797"/>
            <a:ext cx="5333559" cy="3998645"/>
          </a:xfrm>
          <a:prstGeom prst="rect">
            <a:avLst/>
          </a:prstGeom>
        </p:spPr>
      </p:pic>
      <p:pic>
        <p:nvPicPr>
          <p:cNvPr id="6" name="コンテンツ プレースホルダー 5"/>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88851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38156" y="2136469"/>
            <a:ext cx="2308870" cy="1730993"/>
          </a:xfrm>
          <a:prstGeom prst="rect">
            <a:avLst/>
          </a:prstGeom>
        </p:spPr>
      </p:pic>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4" name="コンテンツ プレースホルダー 3"/>
          <p:cNvSpPr>
            <a:spLocks noGrp="1"/>
          </p:cNvSpPr>
          <p:nvPr>
            <p:ph idx="10"/>
          </p:nvPr>
        </p:nvSpPr>
        <p:spPr>
          <a:xfrm>
            <a:off x="137637" y="1578163"/>
            <a:ext cx="11749563" cy="4827168"/>
          </a:xfrm>
        </p:spPr>
        <p:txBody>
          <a:bodyPr/>
          <a:lstStyle/>
          <a:p>
            <a:r>
              <a:rPr kumimoji="1" lang="en-US" altLang="ja-JP" b="1" dirty="0" smtClean="0"/>
              <a:t>Objective:</a:t>
            </a:r>
          </a:p>
          <a:p>
            <a:pPr marL="342900" indent="-342900">
              <a:buFont typeface="Wingdings" panose="05000000000000000000" pitchFamily="2" charset="2"/>
              <a:buChar char="Ø"/>
            </a:pPr>
            <a:r>
              <a:rPr kumimoji="1" lang="en-US" altLang="ja-JP" dirty="0" smtClean="0"/>
              <a:t>Searching multiple optima in multimodal optimization</a:t>
            </a:r>
          </a:p>
          <a:p>
            <a:r>
              <a:rPr lang="en-US" altLang="ja-JP" b="1" dirty="0" smtClean="0"/>
              <a:t>Proposed method:</a:t>
            </a:r>
            <a:endParaRPr kumimoji="1" lang="en-US" altLang="ja-JP" b="1" dirty="0" smtClean="0"/>
          </a:p>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a:t>
            </a:r>
            <a:r>
              <a:rPr lang="en-US" altLang="ja-JP" sz="2000" dirty="0" smtClean="0">
                <a:solidFill>
                  <a:schemeClr val="tx1">
                    <a:lumMod val="75000"/>
                    <a:lumOff val="25000"/>
                  </a:schemeClr>
                </a:solidFill>
              </a:rPr>
              <a:t>with searching new solutions where never found</a:t>
            </a:r>
          </a:p>
          <a:p>
            <a:pPr marL="1333475" lvl="1" indent="-342900">
              <a:buFont typeface="Wingdings" panose="05000000000000000000" pitchFamily="2" charset="2"/>
              <a:buChar char="Ø"/>
            </a:pPr>
            <a:r>
              <a:rPr lang="en-US" altLang="ja-JP" sz="2000" dirty="0" smtClean="0">
                <a:solidFill>
                  <a:schemeClr val="tx1">
                    <a:lumMod val="75000"/>
                    <a:lumOff val="25000"/>
                  </a:schemeClr>
                </a:solidFill>
              </a:rPr>
              <a:t>Changes exploitation around the personal best solution</a:t>
            </a:r>
          </a:p>
          <a:p>
            <a:r>
              <a:rPr lang="en-US" altLang="ja-JP" b="1" dirty="0"/>
              <a:t>Implications:</a:t>
            </a: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both a single global optimum and some local optima</a:t>
            </a:r>
          </a:p>
          <a:p>
            <a:pPr marL="1333475" lvl="1" indent="-342900">
              <a:buFont typeface="Wingdings" panose="05000000000000000000" pitchFamily="2" charset="2"/>
              <a:buChar char="Ø"/>
            </a:pPr>
            <a:r>
              <a:rPr lang="en-US" altLang="ja-JP" sz="2000" b="1" dirty="0" smtClean="0">
                <a:solidFill>
                  <a:schemeClr val="tx1">
                    <a:lumMod val="75000"/>
                    <a:lumOff val="25000"/>
                  </a:schemeClr>
                </a:solidFill>
              </a:rPr>
              <a:t>NSBA &gt; BA</a:t>
            </a:r>
            <a:endParaRPr lang="en-US" altLang="ja-JP" dirty="0"/>
          </a:p>
          <a:p>
            <a:r>
              <a:rPr lang="en-US" altLang="ja-JP" b="1" dirty="0"/>
              <a:t>F</a:t>
            </a:r>
            <a:r>
              <a:rPr lang="en-US" altLang="ja-JP" b="1" dirty="0" smtClean="0">
                <a:solidFill>
                  <a:schemeClr val="tx1">
                    <a:lumMod val="75000"/>
                    <a:lumOff val="25000"/>
                  </a:schemeClr>
                </a:solidFill>
              </a:rPr>
              <a:t>uture wor</a:t>
            </a:r>
            <a:r>
              <a:rPr lang="en-US" altLang="ja-JP" b="1" dirty="0" smtClean="0"/>
              <a:t>k: </a:t>
            </a:r>
          </a:p>
          <a:p>
            <a:r>
              <a:rPr lang="en-US" altLang="ja-JP" dirty="0"/>
              <a:t>F</a:t>
            </a:r>
            <a:r>
              <a:rPr lang="en-US" altLang="ja-JP" dirty="0" smtClean="0"/>
              <a:t>ind and keep all </a:t>
            </a:r>
            <a:r>
              <a:rPr lang="en-US" altLang="ja-JP" dirty="0"/>
              <a:t>global and local </a:t>
            </a:r>
            <a:r>
              <a:rPr lang="en-US" altLang="ja-JP" dirty="0" smtClean="0"/>
              <a:t>optima</a:t>
            </a:r>
            <a:endParaRPr lang="en-US" altLang="ja-JP" dirty="0">
              <a:solidFill>
                <a:schemeClr val="tx1">
                  <a:lumMod val="75000"/>
                  <a:lumOff val="25000"/>
                </a:schemeClr>
              </a:solidFill>
            </a:endParaRPr>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mc:Choice xmlns:a14="http://schemas.microsoft.com/office/drawing/2010/main"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a:t>
            </a:r>
            <a:r>
              <a:rPr lang="en-US" altLang="ja-JP" dirty="0" smtClean="0"/>
              <a:t>optima by </a:t>
            </a:r>
            <a:r>
              <a:rPr lang="en-US" altLang="ja-JP" i="1" dirty="0"/>
              <a:t>Niching </a:t>
            </a:r>
            <a:r>
              <a:rPr lang="en-US" altLang="ja-JP" i="1" dirty="0" smtClean="0"/>
              <a:t>methods [X. Li, 2013]</a:t>
            </a:r>
            <a:endParaRPr lang="en-US" altLang="ja-JP" i="1"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2644514216"/>
              </p:ext>
            </p:extLst>
          </p:nvPr>
        </p:nvGraphicFramePr>
        <p:xfrm>
          <a:off x="216261" y="1983198"/>
          <a:ext cx="11846505" cy="3657600"/>
        </p:xfrm>
        <a:graphic>
          <a:graphicData uri="http://schemas.openxmlformats.org/drawingml/2006/table">
            <a:tbl>
              <a:tblPr firstRow="1" bandRow="1">
                <a:tableStyleId>{68D230F3-CF80-4859-8CE7-A43EE81993B5}</a:tableStyleId>
              </a:tblPr>
              <a:tblGrid>
                <a:gridCol w="2642544">
                  <a:extLst>
                    <a:ext uri="{9D8B030D-6E8A-4147-A177-3AD203B41FA5}">
                      <a16:colId xmlns:a16="http://schemas.microsoft.com/office/drawing/2014/main" val="1659307403"/>
                    </a:ext>
                  </a:extLst>
                </a:gridCol>
                <a:gridCol w="3642610">
                  <a:extLst>
                    <a:ext uri="{9D8B030D-6E8A-4147-A177-3AD203B41FA5}">
                      <a16:colId xmlns:a16="http://schemas.microsoft.com/office/drawing/2014/main" val="3405669734"/>
                    </a:ext>
                  </a:extLst>
                </a:gridCol>
                <a:gridCol w="5561351">
                  <a:extLst>
                    <a:ext uri="{9D8B030D-6E8A-4147-A177-3AD203B41FA5}">
                      <a16:colId xmlns:a16="http://schemas.microsoft.com/office/drawing/2014/main" val="95898736"/>
                    </a:ext>
                  </a:extLst>
                </a:gridCol>
              </a:tblGrid>
              <a:tr h="370840">
                <a:tc>
                  <a:txBody>
                    <a:bodyPr/>
                    <a:lstStyle/>
                    <a:p>
                      <a:r>
                        <a:rPr kumimoji="1" lang="en-US" altLang="ja-JP" i="1" dirty="0" smtClean="0">
                          <a:solidFill>
                            <a:schemeClr val="tx1">
                              <a:lumMod val="75000"/>
                              <a:lumOff val="25000"/>
                            </a:schemeClr>
                          </a:solidFill>
                        </a:rPr>
                        <a:t>Niching methods</a:t>
                      </a:r>
                      <a:endParaRPr kumimoji="1" lang="ja-JP" altLang="en-US" i="1" dirty="0">
                        <a:solidFill>
                          <a:schemeClr val="tx1">
                            <a:lumMod val="75000"/>
                            <a:lumOff val="25000"/>
                          </a:schemeClr>
                        </a:solidFill>
                      </a:endParaRPr>
                    </a:p>
                  </a:txBody>
                  <a:tcPr marL="0" marR="0"/>
                </a:tc>
                <a:tc>
                  <a:txBody>
                    <a:bodyPr/>
                    <a:lstStyle/>
                    <a:p>
                      <a:r>
                        <a:rPr kumimoji="1" lang="en-US" altLang="ja-JP" dirty="0" smtClean="0">
                          <a:solidFill>
                            <a:schemeClr val="tx1">
                              <a:lumMod val="75000"/>
                              <a:lumOff val="25000"/>
                            </a:schemeClr>
                          </a:solidFill>
                        </a:rPr>
                        <a:t>Evolutionary Algorithms (EAs)</a:t>
                      </a:r>
                      <a:endParaRPr kumimoji="1" lang="ja-JP" altLang="en-US" dirty="0">
                        <a:solidFill>
                          <a:schemeClr val="tx1">
                            <a:lumMod val="75000"/>
                            <a:lumOff val="25000"/>
                          </a:schemeClr>
                        </a:solidFill>
                      </a:endParaRPr>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i="1" dirty="0" smtClean="0">
                          <a:solidFill>
                            <a:schemeClr val="tx1">
                              <a:lumMod val="75000"/>
                              <a:lumOff val="25000"/>
                            </a:schemeClr>
                          </a:solidFill>
                        </a:rPr>
                        <a:t>Niching scheme</a:t>
                      </a:r>
                      <a:endParaRPr kumimoji="1" lang="ja-JP" altLang="en-US" i="1" dirty="0" smtClean="0">
                        <a:solidFill>
                          <a:schemeClr val="tx1">
                            <a:lumMod val="75000"/>
                            <a:lumOff val="25000"/>
                          </a:schemeClr>
                        </a:solidFill>
                      </a:endParaRPr>
                    </a:p>
                  </a:txBody>
                  <a:tcPr marL="0" marR="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0" marR="0"/>
                </a:tc>
                <a:tc>
                  <a:txBody>
                    <a:bodyPr/>
                    <a:lstStyle/>
                    <a:p>
                      <a:r>
                        <a:rPr kumimoji="1" lang="en-US" altLang="ja-JP" dirty="0" smtClean="0"/>
                        <a:t>DE (mainly exploitation) </a:t>
                      </a:r>
                      <a:br>
                        <a:rPr kumimoji="1" lang="en-US" altLang="ja-JP" dirty="0" smtClean="0"/>
                      </a:br>
                      <a:r>
                        <a:rPr kumimoji="1" lang="en-US" altLang="ja-JP" dirty="0" smtClean="0"/>
                        <a:t>[R. </a:t>
                      </a:r>
                      <a:r>
                        <a:rPr kumimoji="1" lang="en-US" altLang="ja-JP" dirty="0" err="1" smtClean="0"/>
                        <a:t>Storn</a:t>
                      </a:r>
                      <a:r>
                        <a:rPr kumimoji="1" lang="en-US" altLang="ja-JP" dirty="0" smtClean="0"/>
                        <a:t>, 1997]</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solutions with similar </a:t>
                      </a:r>
                      <a:br>
                        <a:rPr kumimoji="1" lang="en-US" altLang="ja-JP" dirty="0" smtClean="0"/>
                      </a:br>
                      <a:r>
                        <a:rPr kumimoji="1" lang="en-US" altLang="ja-JP" dirty="0" smtClean="0"/>
                        <a:t>high-quality solution candidates)</a:t>
                      </a:r>
                      <a:endParaRPr kumimoji="1" lang="ja-JP" altLang="en-US" dirty="0" smtClean="0"/>
                    </a:p>
                  </a:txBody>
                  <a:tcPr marL="0" marR="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0" marR="0"/>
                </a:tc>
                <a:tc>
                  <a:txBody>
                    <a:bodyPr/>
                    <a:lstStyle/>
                    <a:p>
                      <a:r>
                        <a:rPr kumimoji="1" lang="en-US" altLang="ja-JP" dirty="0" smtClean="0"/>
                        <a:t>DE (〃)</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(keep solutions away from the </a:t>
                      </a:r>
                      <a:br>
                        <a:rPr kumimoji="1" lang="en-US" altLang="ja-JP" dirty="0" smtClean="0"/>
                      </a:br>
                      <a:r>
                        <a:rPr kumimoji="1" lang="en-US" altLang="ja-JP" dirty="0" smtClean="0"/>
                        <a:t>nearest neighbor solutions)</a:t>
                      </a:r>
                      <a:endParaRPr kumimoji="1" lang="ja-JP" altLang="en-US" dirty="0" smtClean="0"/>
                    </a:p>
                  </a:txBody>
                  <a:tcPr marL="0" marR="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(NSBA)</a:t>
                      </a:r>
                      <a:endParaRPr kumimoji="1" lang="ja-JP" altLang="en-US" b="1" dirty="0">
                        <a:solidFill>
                          <a:schemeClr val="accent6">
                            <a:lumMod val="75000"/>
                          </a:schemeClr>
                        </a:solidFill>
                      </a:endParaRPr>
                    </a:p>
                  </a:txBody>
                  <a:tcPr marL="36000" marR="36000"/>
                </a:tc>
                <a:tc>
                  <a:txBody>
                    <a:bodyPr/>
                    <a:lstStyle/>
                    <a:p>
                      <a:r>
                        <a:rPr kumimoji="1" lang="en-US" altLang="ja-JP" b="0" dirty="0" smtClean="0">
                          <a:solidFill>
                            <a:schemeClr val="accent6">
                              <a:lumMod val="75000"/>
                            </a:schemeClr>
                          </a:solidFill>
                        </a:rPr>
                        <a:t>Bat Algorithm</a:t>
                      </a:r>
                      <a:r>
                        <a:rPr kumimoji="1" lang="en-US" altLang="ja-JP" b="0" baseline="0" dirty="0" smtClean="0">
                          <a:solidFill>
                            <a:schemeClr val="accent6">
                              <a:lumMod val="75000"/>
                            </a:schemeClr>
                          </a:solidFill>
                        </a:rPr>
                        <a:t> </a:t>
                      </a:r>
                      <a:r>
                        <a:rPr kumimoji="1" lang="en-US" altLang="ja-JP" b="0" dirty="0" smtClean="0">
                          <a:solidFill>
                            <a:schemeClr val="accent6">
                              <a:lumMod val="75000"/>
                            </a:schemeClr>
                          </a:solidFill>
                        </a:rPr>
                        <a:t>(</a:t>
                      </a:r>
                      <a:r>
                        <a:rPr kumimoji="1" lang="en-US" altLang="ja-JP" b="0" dirty="0" err="1" smtClean="0">
                          <a:solidFill>
                            <a:schemeClr val="accent6">
                              <a:lumMod val="75000"/>
                            </a:schemeClr>
                          </a:solidFill>
                        </a:rPr>
                        <a:t>exploitati</a:t>
                      </a:r>
                      <a:r>
                        <a:rPr kumimoji="1" lang="en-US" altLang="ja-JP" b="0" dirty="0" smtClean="0">
                          <a:solidFill>
                            <a:schemeClr val="accent6">
                              <a:lumMod val="75000"/>
                            </a:schemeClr>
                          </a:solidFill>
                        </a:rPr>
                        <a:t>-on </a:t>
                      </a:r>
                      <a:r>
                        <a:rPr kumimoji="1" lang="en-US" altLang="ja-JP" b="0" dirty="0" smtClean="0">
                          <a:solidFill>
                            <a:schemeClr val="accent6">
                              <a:lumMod val="75000"/>
                            </a:schemeClr>
                          </a:solidFill>
                        </a:rPr>
                        <a:t>+ exploration) </a:t>
                      </a:r>
                      <a:br>
                        <a:rPr kumimoji="1" lang="en-US" altLang="ja-JP" b="0" dirty="0" smtClean="0">
                          <a:solidFill>
                            <a:schemeClr val="accent6">
                              <a:lumMod val="75000"/>
                            </a:schemeClr>
                          </a:solidFill>
                        </a:rPr>
                      </a:br>
                      <a:r>
                        <a:rPr kumimoji="1" lang="en-US" altLang="ja-JP" b="0" dirty="0" smtClean="0">
                          <a:solidFill>
                            <a:schemeClr val="accent6">
                              <a:lumMod val="75000"/>
                            </a:schemeClr>
                          </a:solidFill>
                        </a:rPr>
                        <a:t>[Yang, 2010]</a:t>
                      </a:r>
                      <a:endParaRPr kumimoji="1" lang="ja-JP" altLang="en-US" b="0"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Novelty search (search never found</a:t>
                      </a:r>
                      <a:r>
                        <a:rPr kumimoji="1" lang="en-US" altLang="ja-JP" b="0" baseline="0" dirty="0" smtClean="0">
                          <a:solidFill>
                            <a:schemeClr val="accent6">
                              <a:lumMod val="75000"/>
                            </a:schemeClr>
                          </a:solidFill>
                        </a:rPr>
                        <a:t> area</a:t>
                      </a:r>
                      <a:r>
                        <a:rPr kumimoji="1" lang="en-US" altLang="ja-JP" b="0" dirty="0" smtClean="0">
                          <a:solidFill>
                            <a:schemeClr val="accent6">
                              <a:lumMod val="75000"/>
                            </a:schemeClr>
                          </a:solidFill>
                        </a:rPr>
                        <a:t>) </a:t>
                      </a:r>
                      <a:br>
                        <a:rPr kumimoji="1" lang="en-US" altLang="ja-JP" b="0" dirty="0" smtClean="0">
                          <a:solidFill>
                            <a:schemeClr val="accent6">
                              <a:lumMod val="75000"/>
                            </a:schemeClr>
                          </a:solidFill>
                        </a:rPr>
                      </a:br>
                      <a:r>
                        <a:rPr kumimoji="1" lang="en-US" altLang="ja-JP" b="0" dirty="0" smtClean="0">
                          <a:solidFill>
                            <a:schemeClr val="accent6">
                              <a:lumMod val="75000"/>
                            </a:schemeClr>
                          </a:solidFill>
                        </a:rPr>
                        <a:t>[J. Lehman et. al., 2008]</a:t>
                      </a:r>
                      <a:endParaRPr kumimoji="1" lang="ja-JP" altLang="en-US" b="0" dirty="0" smtClean="0">
                        <a:solidFill>
                          <a:schemeClr val="accent6">
                            <a:lumMod val="75000"/>
                          </a:schemeClr>
                        </a:solidFill>
                      </a:endParaRPr>
                    </a:p>
                  </a:txBody>
                  <a:tcPr marL="36000" marR="36000"/>
                </a:tc>
                <a:extLst>
                  <a:ext uri="{0D108BD9-81ED-4DB2-BD59-A6C34878D82A}">
                    <a16:rowId xmlns:a16="http://schemas.microsoft.com/office/drawing/2014/main" val="2611096630"/>
                  </a:ext>
                </a:extLst>
              </a:tr>
            </a:tbl>
          </a:graphicData>
        </a:graphic>
      </p:graphicFrame>
      <p:sp>
        <p:nvSpPr>
          <p:cNvPr id="16" name="正方形/長方形 15"/>
          <p:cNvSpPr/>
          <p:nvPr/>
        </p:nvSpPr>
        <p:spPr>
          <a:xfrm>
            <a:off x="137637" y="2818150"/>
            <a:ext cx="11925129" cy="1633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212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楕円 48"/>
          <p:cNvSpPr/>
          <p:nvPr/>
        </p:nvSpPr>
        <p:spPr>
          <a:xfrm>
            <a:off x="5500833" y="4430592"/>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b="0"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34911" y="1578163"/>
                <a:ext cx="12057089" cy="4797187"/>
              </a:xfrm>
            </p:spPr>
            <p:txBody>
              <a:bodyPr rIns="0"/>
              <a:lstStyle/>
              <a:p>
                <a:pPr marL="342900" indent="-342900">
                  <a:buFont typeface="Wingdings" panose="05000000000000000000" pitchFamily="2" charset="2"/>
                  <a:buChar char="Ø"/>
                </a:pPr>
                <a:r>
                  <a:rPr kumimoji="1" lang="en-US" altLang="ja-JP" sz="2400" dirty="0" smtClean="0"/>
                  <a:t>the capability of adjusting </a:t>
                </a:r>
                <a:r>
                  <a:rPr lang="en-US" altLang="ja-JP" b="1" dirty="0" smtClean="0">
                    <a:solidFill>
                      <a:srgbClr val="F7903B"/>
                    </a:solidFill>
                  </a:rPr>
                  <a:t>exploitation &amp; exploration</a:t>
                </a:r>
                <a:r>
                  <a:rPr kumimoji="1" lang="en-US" altLang="ja-JP" sz="2400" b="1" dirty="0" smtClean="0">
                    <a:solidFill>
                      <a:srgbClr val="F7903B"/>
                    </a:solidFill>
                  </a:rPr>
                  <a:t> </a:t>
                </a:r>
                <a:r>
                  <a:rPr kumimoji="1" lang="en-US" altLang="ja-JP" sz="2400" dirty="0" smtClean="0"/>
                  <a:t>by the </a:t>
                </a:r>
                <a:r>
                  <a:rPr lang="en-US" altLang="ja-JP" dirty="0" smtClean="0"/>
                  <a:t>bat </a:t>
                </a:r>
                <a:r>
                  <a:rPr kumimoji="1" lang="en-US" altLang="ja-JP" sz="2400" dirty="0" smtClean="0"/>
                  <a:t>behavior</a:t>
                </a:r>
              </a:p>
              <a:p>
                <a:pPr marL="1333475" lvl="1" indent="-342900">
                  <a:buFont typeface="Wingdings" panose="05000000000000000000" pitchFamily="2" charset="2"/>
                  <a:buChar char="Ø"/>
                </a:pPr>
                <a:r>
                  <a:rPr lang="en-US" altLang="ja-JP" sz="2000" dirty="0"/>
                  <a:t>B</a:t>
                </a:r>
                <a:r>
                  <a:rPr lang="en-US" altLang="ja-JP" sz="2000" dirty="0" smtClean="0"/>
                  <a:t>at echolocation: its loudness</a:t>
                </a:r>
                <a14:m>
                  <m:oMath xmlns:m="http://schemas.openxmlformats.org/officeDocument/2006/math">
                    <m:r>
                      <a:rPr lang="en-US" altLang="ja-JP" sz="2000" b="0" i="1" smtClean="0">
                        <a:latin typeface="Cambria Math" panose="02040503050406030204" pitchFamily="18" charset="0"/>
                      </a:rPr>
                      <m:t> </m:t>
                    </m:r>
                  </m:oMath>
                </a14:m>
                <a:r>
                  <a:rPr lang="en-US" altLang="ja-JP" sz="2000" dirty="0" smtClean="0"/>
                  <a:t>and pulse emission rate</a:t>
                </a:r>
                <a:endParaRPr kumimoji="1" lang="ja-JP" altLang="en-US" sz="2000"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34911" y="1578163"/>
                <a:ext cx="12057089" cy="4797187"/>
              </a:xfrm>
              <a:blipFill>
                <a:blip r:embed="rId3"/>
                <a:stretch>
                  <a:fillRect t="-889"/>
                </a:stretch>
              </a:blipFill>
            </p:spPr>
            <p:txBody>
              <a:bodyPr/>
              <a:lstStyle/>
              <a:p>
                <a:r>
                  <a:rPr lang="ja-JP" altLang="en-US">
                    <a:noFill/>
                  </a:rPr>
                  <a:t> </a:t>
                </a:r>
              </a:p>
            </p:txBody>
          </p:sp>
        </mc:Fallback>
      </mc:AlternateContent>
      <p:sp>
        <p:nvSpPr>
          <p:cNvPr id="5" name="角丸四角形 4"/>
          <p:cNvSpPr/>
          <p:nvPr/>
        </p:nvSpPr>
        <p:spPr>
          <a:xfrm>
            <a:off x="1573578" y="2737078"/>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 </a:t>
            </a:r>
            <a:endParaRPr kumimoji="1" lang="ja-JP" altLang="en-US" sz="2400" b="1" dirty="0"/>
          </a:p>
        </p:txBody>
      </p:sp>
      <p:sp>
        <p:nvSpPr>
          <p:cNvPr id="7" name="角丸四角形 6"/>
          <p:cNvSpPr/>
          <p:nvPr/>
        </p:nvSpPr>
        <p:spPr>
          <a:xfrm>
            <a:off x="8375438" y="2778668"/>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 </a:t>
            </a:r>
            <a:endParaRPr kumimoji="1" lang="ja-JP" altLang="en-US" sz="2400" b="1" dirty="0"/>
          </a:p>
        </p:txBody>
      </p:sp>
      <p:sp>
        <p:nvSpPr>
          <p:cNvPr id="8" name="楕円 7"/>
          <p:cNvSpPr/>
          <p:nvPr/>
        </p:nvSpPr>
        <p:spPr>
          <a:xfrm>
            <a:off x="1731157"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85629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1316818" y="64482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59420" y="6353570"/>
            <a:ext cx="2004468" cy="369332"/>
          </a:xfrm>
          <a:prstGeom prst="rect">
            <a:avLst/>
          </a:prstGeom>
          <a:noFill/>
        </p:spPr>
        <p:txBody>
          <a:bodyPr wrap="square" rtlCol="0">
            <a:spAutoFit/>
          </a:bodyPr>
          <a:lstStyle/>
          <a:p>
            <a:r>
              <a:rPr kumimoji="1" lang="ja-JP" altLang="en-US" dirty="0" smtClean="0"/>
              <a:t>：</a:t>
            </a:r>
            <a:r>
              <a:rPr kumimoji="1" lang="en-US" altLang="ja-JP" dirty="0" smtClean="0"/>
              <a:t>Solution</a:t>
            </a:r>
            <a:endParaRPr kumimoji="1" lang="ja-JP" altLang="en-US" dirty="0"/>
          </a:p>
        </p:txBody>
      </p:sp>
      <p:sp>
        <p:nvSpPr>
          <p:cNvPr id="15" name="テキスト ボックス 14"/>
          <p:cNvSpPr txBox="1"/>
          <p:nvPr/>
        </p:nvSpPr>
        <p:spPr>
          <a:xfrm>
            <a:off x="3779070" y="6353570"/>
            <a:ext cx="2727577" cy="369332"/>
          </a:xfrm>
          <a:prstGeom prst="rect">
            <a:avLst/>
          </a:prstGeom>
          <a:noFill/>
        </p:spPr>
        <p:txBody>
          <a:bodyPr wrap="square" rtlCol="0">
            <a:spAutoFit/>
          </a:bodyPr>
          <a:lstStyle/>
          <a:p>
            <a:r>
              <a:rPr kumimoji="1" lang="ja-JP" altLang="en-US" dirty="0" smtClean="0"/>
              <a:t>：</a:t>
            </a:r>
            <a:r>
              <a:rPr kumimoji="1" lang="en-US" altLang="ja-JP" dirty="0" smtClean="0"/>
              <a:t>a global best solution</a:t>
            </a:r>
            <a:endParaRPr kumimoji="1" lang="ja-JP" altLang="en-US" dirty="0"/>
          </a:p>
        </p:txBody>
      </p:sp>
      <p:sp>
        <p:nvSpPr>
          <p:cNvPr id="16" name="楕円 15"/>
          <p:cNvSpPr/>
          <p:nvPr/>
        </p:nvSpPr>
        <p:spPr>
          <a:xfrm>
            <a:off x="1955308" y="406459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63147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39266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3465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0442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02023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92665" y="3708043"/>
            <a:ext cx="2087479" cy="707886"/>
          </a:xfrm>
          <a:prstGeom prst="rect">
            <a:avLst/>
          </a:prstGeom>
          <a:noFill/>
        </p:spPr>
        <p:txBody>
          <a:bodyPr wrap="square" rtlCol="0">
            <a:spAutoFit/>
          </a:bodyPr>
          <a:lstStyle/>
          <a:p>
            <a:pPr algn="ctr"/>
            <a:r>
              <a:rPr kumimoji="1" lang="en-US" altLang="ja-JP" sz="2000" dirty="0">
                <a:solidFill>
                  <a:schemeClr val="tx1">
                    <a:lumMod val="75000"/>
                    <a:lumOff val="25000"/>
                  </a:schemeClr>
                </a:solidFill>
              </a:rPr>
              <a:t>N</a:t>
            </a:r>
            <a:r>
              <a:rPr kumimoji="1" lang="en-US" altLang="ja-JP" sz="2000" dirty="0" smtClean="0">
                <a:solidFill>
                  <a:schemeClr val="tx1">
                    <a:lumMod val="75000"/>
                    <a:lumOff val="25000"/>
                  </a:schemeClr>
                </a:solidFill>
              </a:rPr>
              <a:t>earby a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66940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34702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84313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6965880" y="6448236"/>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137355" y="6353570"/>
            <a:ext cx="2863761" cy="369332"/>
          </a:xfrm>
          <a:prstGeom prst="rect">
            <a:avLst/>
          </a:prstGeom>
          <a:noFill/>
        </p:spPr>
        <p:txBody>
          <a:bodyPr wrap="square" rtlCol="0">
            <a:spAutoFit/>
          </a:bodyPr>
          <a:lstStyle/>
          <a:p>
            <a:r>
              <a:rPr kumimoji="1" lang="ja-JP" altLang="en-US" dirty="0" smtClean="0"/>
              <a:t>：</a:t>
            </a:r>
            <a:r>
              <a:rPr kumimoji="1" lang="en-US" altLang="ja-JP" dirty="0" smtClean="0"/>
              <a:t>solution candidate</a:t>
            </a:r>
            <a:endParaRPr kumimoji="1" lang="ja-JP" altLang="en-US" dirty="0"/>
          </a:p>
        </p:txBody>
      </p:sp>
      <p:sp>
        <p:nvSpPr>
          <p:cNvPr id="34" name="正方形/長方形 33"/>
          <p:cNvSpPr/>
          <p:nvPr/>
        </p:nvSpPr>
        <p:spPr>
          <a:xfrm>
            <a:off x="1019890"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4432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85069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601224" y="64302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93176">
            <a:off x="1160497" y="3813160"/>
            <a:ext cx="639112" cy="639112"/>
          </a:xfrm>
          <a:prstGeom prst="rect">
            <a:avLst/>
          </a:prstGeom>
        </p:spPr>
      </p:pic>
      <p:pic>
        <p:nvPicPr>
          <p:cNvPr id="53" name="図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628823">
            <a:off x="1941974" y="4801884"/>
            <a:ext cx="397738" cy="397738"/>
          </a:xfrm>
          <a:prstGeom prst="rect">
            <a:avLst/>
          </a:prstGeom>
        </p:spPr>
      </p:pic>
      <p:sp>
        <p:nvSpPr>
          <p:cNvPr id="54" name="テキスト ボックス 53"/>
          <p:cNvSpPr txBox="1"/>
          <p:nvPr/>
        </p:nvSpPr>
        <p:spPr>
          <a:xfrm>
            <a:off x="1104421" y="4362412"/>
            <a:ext cx="1222378" cy="369332"/>
          </a:xfrm>
          <a:prstGeom prst="rect">
            <a:avLst/>
          </a:prstGeom>
          <a:noFill/>
        </p:spPr>
        <p:txBody>
          <a:bodyPr wrap="square" rtlCol="0">
            <a:spAutoFit/>
          </a:bodyPr>
          <a:lstStyle/>
          <a:p>
            <a:r>
              <a:rPr kumimoji="1" lang="en-US" altLang="ja-JP" dirty="0" smtClean="0">
                <a:solidFill>
                  <a:schemeClr val="accent5"/>
                </a:solidFill>
              </a:rPr>
              <a:t>Loudness</a:t>
            </a:r>
            <a:endParaRPr kumimoji="1" lang="ja-JP" altLang="en-US" dirty="0">
              <a:solidFill>
                <a:schemeClr val="accent5"/>
              </a:solidFill>
            </a:endParaRPr>
          </a:p>
        </p:txBody>
      </p:sp>
      <p:sp>
        <p:nvSpPr>
          <p:cNvPr id="55" name="テキスト ボックス 54"/>
          <p:cNvSpPr txBox="1"/>
          <p:nvPr/>
        </p:nvSpPr>
        <p:spPr>
          <a:xfrm>
            <a:off x="1667171" y="5103637"/>
            <a:ext cx="2218199" cy="369332"/>
          </a:xfrm>
          <a:prstGeom prst="rect">
            <a:avLst/>
          </a:prstGeom>
          <a:noFill/>
        </p:spPr>
        <p:txBody>
          <a:bodyPr wrap="square" rtlCol="0">
            <a:spAutoFit/>
          </a:bodyPr>
          <a:lstStyle/>
          <a:p>
            <a:r>
              <a:rPr kumimoji="1" lang="en-US" altLang="ja-JP" dirty="0" smtClean="0">
                <a:solidFill>
                  <a:schemeClr val="bg1">
                    <a:lumMod val="50000"/>
                  </a:schemeClr>
                </a:solidFill>
              </a:rPr>
              <a:t>Pulse emission rate</a:t>
            </a:r>
            <a:endParaRPr kumimoji="1" lang="ja-JP" altLang="en-US" dirty="0">
              <a:solidFill>
                <a:schemeClr val="bg1">
                  <a:lumMod val="50000"/>
                </a:schemeClr>
              </a:solidFill>
            </a:endParaRPr>
          </a:p>
        </p:txBody>
      </p:sp>
      <p:sp>
        <p:nvSpPr>
          <p:cNvPr id="27" name="テキスト ボックス 26"/>
          <p:cNvSpPr txBox="1"/>
          <p:nvPr/>
        </p:nvSpPr>
        <p:spPr>
          <a:xfrm>
            <a:off x="2139798" y="3617937"/>
            <a:ext cx="2384234" cy="707886"/>
          </a:xfrm>
          <a:prstGeom prst="rect">
            <a:avLst/>
          </a:prstGeom>
          <a:solidFill>
            <a:schemeClr val="bg1"/>
          </a:solidFill>
        </p:spPr>
        <p:txBody>
          <a:bodyPr wrap="square" rtlCol="0">
            <a:spAutoFit/>
          </a:bodyPr>
          <a:lstStyle/>
          <a:p>
            <a:pPr algn="ctr"/>
            <a:r>
              <a:rPr kumimoji="1" lang="en-US" altLang="ja-JP" sz="2000" dirty="0" smtClean="0">
                <a:solidFill>
                  <a:schemeClr val="tx1">
                    <a:lumMod val="75000"/>
                    <a:lumOff val="25000"/>
                  </a:schemeClr>
                </a:solidFill>
              </a:rPr>
              <a:t>Toward the global best solution</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 name="テキスト ボックス 60"/>
              <p:cNvSpPr txBox="1"/>
              <p:nvPr/>
            </p:nvSpPr>
            <p:spPr>
              <a:xfrm>
                <a:off x="9813949" y="5255448"/>
                <a:ext cx="1881795" cy="369332"/>
              </a:xfrm>
              <a:prstGeom prst="rect">
                <a:avLst/>
              </a:prstGeom>
              <a:noFill/>
            </p:spPr>
            <p:txBody>
              <a:bodyPr wrap="square" rtlCol="0">
                <a:spAutoFit/>
              </a:bodyPr>
              <a:lstStyle/>
              <a:p>
                <a:r>
                  <a:rPr kumimoji="1" lang="ja-JP" altLang="en-US" dirty="0" smtClean="0"/>
                  <a:t>：</a:t>
                </a:r>
                <a:r>
                  <a:rPr kumimoji="1" lang="en-US" altLang="ja-JP" dirty="0"/>
                  <a:t>s</a:t>
                </a:r>
                <a:r>
                  <a:rPr kumimoji="1" lang="en-US" altLang="ja-JP" dirty="0" smtClean="0"/>
                  <a:t>olution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endParaRPr kumimoji="1" lang="ja-JP" altLang="en-US" dirty="0"/>
              </a:p>
            </p:txBody>
          </p:sp>
        </mc:Choice>
        <mc:Fallback>
          <p:sp>
            <p:nvSpPr>
              <p:cNvPr id="61" name="テキスト ボックス 60"/>
              <p:cNvSpPr txBox="1">
                <a:spLocks noRot="1" noChangeAspect="1" noMove="1" noResize="1" noEditPoints="1" noAdjustHandles="1" noChangeArrowheads="1" noChangeShapeType="1" noTextEdit="1"/>
              </p:cNvSpPr>
              <p:nvPr/>
            </p:nvSpPr>
            <p:spPr>
              <a:xfrm>
                <a:off x="9813949" y="5255448"/>
                <a:ext cx="1881795" cy="369332"/>
              </a:xfrm>
              <a:prstGeom prst="rect">
                <a:avLst/>
              </a:prstGeom>
              <a:blipFill>
                <a:blip r:embed="rId4"/>
                <a:stretch>
                  <a:fillRect l="-2913" t="-8197" b="-2623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en-US" altLang="ja-JP" dirty="0" smtClean="0"/>
              <a:t>Novelty search (NS)</a:t>
            </a:r>
            <a:endParaRPr kumimoji="1" lang="ja-JP" altLang="en-US" dirty="0"/>
          </a:p>
        </p:txBody>
      </p:sp>
      <p:sp>
        <p:nvSpPr>
          <p:cNvPr id="4" name="コンテンツ プレースホルダー 3"/>
          <p:cNvSpPr>
            <a:spLocks noGrp="1"/>
          </p:cNvSpPr>
          <p:nvPr>
            <p:ph idx="10"/>
          </p:nvPr>
        </p:nvSpPr>
        <p:spPr>
          <a:xfrm>
            <a:off x="137637" y="1454046"/>
            <a:ext cx="11732795" cy="4951285"/>
          </a:xfrm>
        </p:spPr>
        <p:txBody>
          <a:bodyPr/>
          <a:lstStyle/>
          <a:p>
            <a:pPr marL="342900" indent="-342900">
              <a:buFont typeface="Wingdings" panose="05000000000000000000" pitchFamily="2" charset="2"/>
              <a:buChar char="Ø"/>
            </a:pPr>
            <a:r>
              <a:rPr kumimoji="1" lang="en-US" altLang="ja-JP" dirty="0" smtClean="0"/>
              <a:t>Search new solutions where never reached</a:t>
            </a:r>
          </a:p>
          <a:p>
            <a:pPr marL="1333475" lvl="1" indent="-342900">
              <a:buFont typeface="Wingdings" panose="05000000000000000000" pitchFamily="2" charset="2"/>
              <a:buChar char="Ø"/>
            </a:pPr>
            <a:r>
              <a:rPr lang="en-US" altLang="ja-JP" sz="2000" dirty="0" smtClean="0"/>
              <a:t>The sparseness function: </a:t>
            </a:r>
            <a:endParaRPr kumimoji="1" lang="ja-JP" altLang="en-US" sz="2000" dirty="0"/>
          </a:p>
        </p:txBody>
      </p:sp>
      <p:pic>
        <p:nvPicPr>
          <p:cNvPr id="66" name="図 6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03714" y="2253916"/>
            <a:ext cx="2531902" cy="828000"/>
          </a:xfrm>
          <a:prstGeom prst="rect">
            <a:avLst/>
          </a:prstGeom>
        </p:spPr>
      </p:pic>
      <mc:AlternateContent xmlns:mc="http://schemas.openxmlformats.org/markup-compatibility/2006">
        <mc:Choice xmlns:a14="http://schemas.microsoft.com/office/drawing/2010/main" Requires="a14">
          <p:sp>
            <p:nvSpPr>
              <p:cNvPr id="9" name="テキスト ボックス 8"/>
              <p:cNvSpPr txBox="1"/>
              <p:nvPr/>
            </p:nvSpPr>
            <p:spPr>
              <a:xfrm>
                <a:off x="5326254" y="2334034"/>
                <a:ext cx="331738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𝜇</m:t>
                        </m:r>
                      </m:e>
                      <m:sub>
                        <m:r>
                          <a:rPr kumimoji="1" lang="en-US" altLang="ja-JP" sz="2000" b="0" i="1" smtClean="0">
                            <a:latin typeface="Cambria Math" panose="02040503050406030204" pitchFamily="18" charset="0"/>
                          </a:rPr>
                          <m:t>𝑖</m:t>
                        </m:r>
                      </m:sub>
                    </m:sSub>
                  </m:oMath>
                </a14:m>
                <a:r>
                  <a:rPr kumimoji="1" lang="en-US" altLang="ja-JP" sz="2000" dirty="0" smtClean="0"/>
                  <a:t>: </a:t>
                </a:r>
                <a:r>
                  <a:rPr kumimoji="1" lang="en-US" altLang="ja-JP" sz="2000" i="1" dirty="0" err="1" smtClean="0"/>
                  <a:t>i</a:t>
                </a:r>
                <a:r>
                  <a:rPr kumimoji="1" lang="en-US" altLang="ja-JP" sz="2000" dirty="0" err="1" smtClean="0"/>
                  <a:t>-th</a:t>
                </a:r>
                <a:r>
                  <a:rPr kumimoji="1" lang="en-US" altLang="ja-JP" sz="2000" dirty="0" smtClean="0"/>
                  <a:t> nearest neighbor of </a:t>
                </a:r>
                <a14:m>
                  <m:oMath xmlns:m="http://schemas.openxmlformats.org/officeDocument/2006/math">
                    <m:r>
                      <a:rPr kumimoji="1" lang="en-US" altLang="ja-JP" sz="2000" b="0" i="1" smtClean="0">
                        <a:latin typeface="Cambria Math" panose="02040503050406030204" pitchFamily="18" charset="0"/>
                      </a:rPr>
                      <m:t>𝑥</m:t>
                    </m:r>
                  </m:oMath>
                </a14:m>
                <a:endParaRPr kumimoji="1" lang="ja-JP" altLang="en-US" sz="2000" dirty="0"/>
              </a:p>
            </p:txBody>
          </p:sp>
        </mc:Choice>
        <mc:Fallback>
          <p:sp>
            <p:nvSpPr>
              <p:cNvPr id="9" name="テキスト ボックス 8"/>
              <p:cNvSpPr txBox="1">
                <a:spLocks noRot="1" noChangeAspect="1" noMove="1" noResize="1" noEditPoints="1" noAdjustHandles="1" noChangeArrowheads="1" noChangeShapeType="1" noTextEdit="1"/>
              </p:cNvSpPr>
              <p:nvPr/>
            </p:nvSpPr>
            <p:spPr>
              <a:xfrm>
                <a:off x="5326254" y="2334034"/>
                <a:ext cx="3317383" cy="307777"/>
              </a:xfrm>
              <a:prstGeom prst="rect">
                <a:avLst/>
              </a:prstGeom>
              <a:blipFill>
                <a:blip r:embed="rId6"/>
                <a:stretch>
                  <a:fillRect l="-1103" t="-24000" r="-551" b="-52000"/>
                </a:stretch>
              </a:blipFill>
            </p:spPr>
            <p:txBody>
              <a:bodyPr/>
              <a:lstStyle/>
              <a:p>
                <a:r>
                  <a:rPr lang="ja-JP" altLang="en-US">
                    <a:noFill/>
                  </a:rPr>
                  <a:t> </a:t>
                </a:r>
              </a:p>
            </p:txBody>
          </p:sp>
        </mc:Fallback>
      </mc:AlternateContent>
      <p:sp>
        <p:nvSpPr>
          <p:cNvPr id="18" name="楕円 17"/>
          <p:cNvSpPr/>
          <p:nvPr/>
        </p:nvSpPr>
        <p:spPr>
          <a:xfrm>
            <a:off x="3511828"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081251"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310757"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3880738"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3322330"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756544"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1" idx="1"/>
            <a:endCxn id="22" idx="5"/>
          </p:cNvCxnSpPr>
          <p:nvPr/>
        </p:nvCxnSpPr>
        <p:spPr>
          <a:xfrm flipH="1" flipV="1">
            <a:off x="3475970"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22" idx="6"/>
          </p:cNvCxnSpPr>
          <p:nvPr/>
        </p:nvCxnSpPr>
        <p:spPr>
          <a:xfrm flipH="1">
            <a:off x="3502330"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449255"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endCxn id="22" idx="4"/>
          </p:cNvCxnSpPr>
          <p:nvPr/>
        </p:nvCxnSpPr>
        <p:spPr>
          <a:xfrm flipV="1">
            <a:off x="3408180"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楕円 33"/>
          <p:cNvSpPr/>
          <p:nvPr/>
        </p:nvSpPr>
        <p:spPr>
          <a:xfrm>
            <a:off x="8356149"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8925572"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155078"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725059"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8166651"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600865"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stCxn id="37" idx="1"/>
            <a:endCxn id="38" idx="5"/>
          </p:cNvCxnSpPr>
          <p:nvPr/>
        </p:nvCxnSpPr>
        <p:spPr>
          <a:xfrm flipH="1" flipV="1">
            <a:off x="8320291"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38" idx="6"/>
          </p:cNvCxnSpPr>
          <p:nvPr/>
        </p:nvCxnSpPr>
        <p:spPr>
          <a:xfrm flipH="1">
            <a:off x="8346651"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8293576"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38" idx="4"/>
          </p:cNvCxnSpPr>
          <p:nvPr/>
        </p:nvCxnSpPr>
        <p:spPr>
          <a:xfrm flipV="1">
            <a:off x="8252501"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右矢印 43"/>
          <p:cNvSpPr/>
          <p:nvPr/>
        </p:nvSpPr>
        <p:spPr>
          <a:xfrm>
            <a:off x="5171735" y="4256290"/>
            <a:ext cx="854440" cy="958123"/>
          </a:xfrm>
          <a:prstGeom prst="rightArrow">
            <a:avLst>
              <a:gd name="adj1" fmla="val 50000"/>
              <a:gd name="adj2" fmla="val 6754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H="1" flipV="1">
            <a:off x="7423574" y="4511445"/>
            <a:ext cx="716540" cy="161322"/>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7254751" y="4402679"/>
            <a:ext cx="180000" cy="180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8" name="テキスト ボックス 47"/>
              <p:cNvSpPr txBox="1"/>
              <p:nvPr/>
            </p:nvSpPr>
            <p:spPr>
              <a:xfrm>
                <a:off x="3199655" y="4346290"/>
                <a:ext cx="214546"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3199655" y="4346290"/>
                <a:ext cx="214546" cy="307777"/>
              </a:xfrm>
              <a:prstGeom prst="rect">
                <a:avLst/>
              </a:prstGeom>
              <a:blipFill>
                <a:blip r:embed="rId7"/>
                <a:stretch>
                  <a:fillRect l="-14286" r="-8571" b="-2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p:cNvSpPr txBox="1"/>
              <p:nvPr/>
            </p:nvSpPr>
            <p:spPr>
              <a:xfrm>
                <a:off x="7998295" y="4320495"/>
                <a:ext cx="214546"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p:sp>
            <p:nvSpPr>
              <p:cNvPr id="49" name="テキスト ボックス 48"/>
              <p:cNvSpPr txBox="1">
                <a:spLocks noRot="1" noChangeAspect="1" noMove="1" noResize="1" noEditPoints="1" noAdjustHandles="1" noChangeArrowheads="1" noChangeShapeType="1" noTextEdit="1"/>
              </p:cNvSpPr>
              <p:nvPr/>
            </p:nvSpPr>
            <p:spPr>
              <a:xfrm>
                <a:off x="7998295" y="4320495"/>
                <a:ext cx="214546" cy="307777"/>
              </a:xfrm>
              <a:prstGeom prst="rect">
                <a:avLst/>
              </a:prstGeom>
              <a:blipFill>
                <a:blip r:embed="rId8"/>
                <a:stretch>
                  <a:fillRect l="-11429" r="-11429" b="-2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p:cNvSpPr txBox="1"/>
              <p:nvPr/>
            </p:nvSpPr>
            <p:spPr>
              <a:xfrm>
                <a:off x="3306928" y="3538779"/>
                <a:ext cx="29116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3306928" y="3538779"/>
                <a:ext cx="291169" cy="276999"/>
              </a:xfrm>
              <a:prstGeom prst="rect">
                <a:avLst/>
              </a:prstGeom>
              <a:blipFill>
                <a:blip r:embed="rId9"/>
                <a:stretch>
                  <a:fillRect l="-16667" r="-625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p:cNvSpPr txBox="1"/>
              <p:nvPr/>
            </p:nvSpPr>
            <p:spPr>
              <a:xfrm>
                <a:off x="3984509" y="3945076"/>
                <a:ext cx="2964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3984509" y="3945076"/>
                <a:ext cx="296491" cy="276999"/>
              </a:xfrm>
              <a:prstGeom prst="rect">
                <a:avLst/>
              </a:prstGeom>
              <a:blipFill>
                <a:blip r:embed="rId10"/>
                <a:stretch>
                  <a:fillRect l="-18750" r="-6250" b="-2608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p:cNvSpPr txBox="1"/>
              <p:nvPr/>
            </p:nvSpPr>
            <p:spPr>
              <a:xfrm>
                <a:off x="3973000" y="5027414"/>
                <a:ext cx="2964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p:sp>
            <p:nvSpPr>
              <p:cNvPr id="52" name="テキスト ボックス 51"/>
              <p:cNvSpPr txBox="1">
                <a:spLocks noRot="1" noChangeAspect="1" noMove="1" noResize="1" noEditPoints="1" noAdjustHandles="1" noChangeArrowheads="1" noChangeShapeType="1" noTextEdit="1"/>
              </p:cNvSpPr>
              <p:nvPr/>
            </p:nvSpPr>
            <p:spPr>
              <a:xfrm>
                <a:off x="3973000" y="5027414"/>
                <a:ext cx="296491" cy="276999"/>
              </a:xfrm>
              <a:prstGeom prst="rect">
                <a:avLst/>
              </a:prstGeom>
              <a:blipFill>
                <a:blip r:embed="rId11"/>
                <a:stretch>
                  <a:fillRect l="-18750" r="-625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p:cNvSpPr txBox="1"/>
              <p:nvPr/>
            </p:nvSpPr>
            <p:spPr>
              <a:xfrm>
                <a:off x="3119315" y="5255913"/>
                <a:ext cx="2964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p:sp>
            <p:nvSpPr>
              <p:cNvPr id="53" name="テキスト ボックス 52"/>
              <p:cNvSpPr txBox="1">
                <a:spLocks noRot="1" noChangeAspect="1" noMove="1" noResize="1" noEditPoints="1" noAdjustHandles="1" noChangeArrowheads="1" noChangeShapeType="1" noTextEdit="1"/>
              </p:cNvSpPr>
              <p:nvPr/>
            </p:nvSpPr>
            <p:spPr>
              <a:xfrm>
                <a:off x="3119315" y="5255913"/>
                <a:ext cx="296491" cy="276999"/>
              </a:xfrm>
              <a:prstGeom prst="rect">
                <a:avLst/>
              </a:prstGeom>
              <a:blipFill>
                <a:blip r:embed="rId12"/>
                <a:stretch>
                  <a:fillRect l="-18750" r="-6250" b="-2608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テキスト ボックス 53"/>
              <p:cNvSpPr txBox="1"/>
              <p:nvPr/>
            </p:nvSpPr>
            <p:spPr>
              <a:xfrm>
                <a:off x="8180602" y="3539542"/>
                <a:ext cx="289729"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p:sp>
            <p:nvSpPr>
              <p:cNvPr id="54" name="テキスト ボックス 53"/>
              <p:cNvSpPr txBox="1">
                <a:spLocks noRot="1" noChangeAspect="1" noMove="1" noResize="1" noEditPoints="1" noAdjustHandles="1" noChangeArrowheads="1" noChangeShapeType="1" noTextEdit="1"/>
              </p:cNvSpPr>
              <p:nvPr/>
            </p:nvSpPr>
            <p:spPr>
              <a:xfrm>
                <a:off x="8180602" y="3539542"/>
                <a:ext cx="289729" cy="276999"/>
              </a:xfrm>
              <a:prstGeom prst="rect">
                <a:avLst/>
              </a:prstGeom>
              <a:blipFill>
                <a:blip r:embed="rId13"/>
                <a:stretch>
                  <a:fillRect l="-19149" r="-6383"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p:cNvSpPr txBox="1"/>
              <p:nvPr/>
            </p:nvSpPr>
            <p:spPr>
              <a:xfrm>
                <a:off x="8858183" y="3945839"/>
                <a:ext cx="29502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8858183" y="3945839"/>
                <a:ext cx="295025" cy="276999"/>
              </a:xfrm>
              <a:prstGeom prst="rect">
                <a:avLst/>
              </a:prstGeom>
              <a:blipFill>
                <a:blip r:embed="rId14"/>
                <a:stretch>
                  <a:fillRect l="-16327" r="-6122" b="-2608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テキスト ボックス 55"/>
              <p:cNvSpPr txBox="1"/>
              <p:nvPr/>
            </p:nvSpPr>
            <p:spPr>
              <a:xfrm>
                <a:off x="8846674" y="5028177"/>
                <a:ext cx="29502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p:sp>
            <p:nvSpPr>
              <p:cNvPr id="56" name="テキスト ボックス 55"/>
              <p:cNvSpPr txBox="1">
                <a:spLocks noRot="1" noChangeAspect="1" noMove="1" noResize="1" noEditPoints="1" noAdjustHandles="1" noChangeArrowheads="1" noChangeShapeType="1" noTextEdit="1"/>
              </p:cNvSpPr>
              <p:nvPr/>
            </p:nvSpPr>
            <p:spPr>
              <a:xfrm>
                <a:off x="8846674" y="5028177"/>
                <a:ext cx="295025" cy="276999"/>
              </a:xfrm>
              <a:prstGeom prst="rect">
                <a:avLst/>
              </a:prstGeom>
              <a:blipFill>
                <a:blip r:embed="rId15"/>
                <a:stretch>
                  <a:fillRect l="-16327" r="-6122"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p:cNvSpPr txBox="1"/>
              <p:nvPr/>
            </p:nvSpPr>
            <p:spPr>
              <a:xfrm>
                <a:off x="7992989" y="5256676"/>
                <a:ext cx="295025"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7992989" y="5256676"/>
                <a:ext cx="295025" cy="276999"/>
              </a:xfrm>
              <a:prstGeom prst="rect">
                <a:avLst/>
              </a:prstGeom>
              <a:blipFill>
                <a:blip r:embed="rId16"/>
                <a:stretch>
                  <a:fillRect l="-16327" r="-6122" b="-26087"/>
                </a:stretch>
              </a:blipFill>
            </p:spPr>
            <p:txBody>
              <a:bodyPr/>
              <a:lstStyle/>
              <a:p>
                <a:r>
                  <a:rPr lang="ja-JP" altLang="en-US">
                    <a:noFill/>
                  </a:rPr>
                  <a:t> </a:t>
                </a:r>
              </a:p>
            </p:txBody>
          </p:sp>
        </mc:Fallback>
      </mc:AlternateContent>
      <p:sp>
        <p:nvSpPr>
          <p:cNvPr id="58" name="楕円 57"/>
          <p:cNvSpPr/>
          <p:nvPr/>
        </p:nvSpPr>
        <p:spPr>
          <a:xfrm>
            <a:off x="9728465" y="496400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9" name="テキスト ボックス 58"/>
              <p:cNvSpPr txBox="1"/>
              <p:nvPr/>
            </p:nvSpPr>
            <p:spPr>
              <a:xfrm>
                <a:off x="9809868" y="4842748"/>
                <a:ext cx="2163919" cy="369332"/>
              </a:xfrm>
              <a:prstGeom prst="rect">
                <a:avLst/>
              </a:prstGeom>
              <a:noFill/>
            </p:spPr>
            <p:txBody>
              <a:bodyPr wrap="square" rtlCol="0">
                <a:spAutoFit/>
              </a:bodyPr>
              <a:lstStyle/>
              <a:p>
                <a:r>
                  <a:rPr kumimoji="1" lang="ja-JP" altLang="en-US" dirty="0" smtClean="0"/>
                  <a:t>：</a:t>
                </a:r>
                <a:r>
                  <a:rPr kumimoji="1" lang="en-US" altLang="ja-JP" dirty="0" smtClean="0"/>
                  <a:t>target solution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p:sp>
            <p:nvSpPr>
              <p:cNvPr id="59" name="テキスト ボックス 58"/>
              <p:cNvSpPr txBox="1">
                <a:spLocks noRot="1" noChangeAspect="1" noMove="1" noResize="1" noEditPoints="1" noAdjustHandles="1" noChangeArrowheads="1" noChangeShapeType="1" noTextEdit="1"/>
              </p:cNvSpPr>
              <p:nvPr/>
            </p:nvSpPr>
            <p:spPr>
              <a:xfrm>
                <a:off x="9809868" y="4842748"/>
                <a:ext cx="2163919" cy="369332"/>
              </a:xfrm>
              <a:prstGeom prst="rect">
                <a:avLst/>
              </a:prstGeom>
              <a:blipFill>
                <a:blip r:embed="rId17"/>
                <a:stretch>
                  <a:fillRect l="-2254" t="-8197" b="-26230"/>
                </a:stretch>
              </a:blipFill>
            </p:spPr>
            <p:txBody>
              <a:bodyPr/>
              <a:lstStyle/>
              <a:p>
                <a:r>
                  <a:rPr lang="ja-JP" altLang="en-US">
                    <a:noFill/>
                  </a:rPr>
                  <a:t> </a:t>
                </a:r>
              </a:p>
            </p:txBody>
          </p:sp>
        </mc:Fallback>
      </mc:AlternateContent>
      <p:sp>
        <p:nvSpPr>
          <p:cNvPr id="60" name="楕円 59"/>
          <p:cNvSpPr/>
          <p:nvPr/>
        </p:nvSpPr>
        <p:spPr>
          <a:xfrm>
            <a:off x="9723949" y="537022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1811937" y="3334171"/>
            <a:ext cx="1115601" cy="400110"/>
          </a:xfrm>
          <a:prstGeom prst="rect">
            <a:avLst/>
          </a:prstGeom>
          <a:noFill/>
        </p:spPr>
        <p:txBody>
          <a:bodyPr wrap="square" rtlCol="0">
            <a:spAutoFit/>
          </a:bodyPr>
          <a:lstStyle/>
          <a:p>
            <a:r>
              <a:rPr kumimoji="1" lang="en-US" altLang="ja-JP" sz="2000" i="1" dirty="0" smtClean="0">
                <a:solidFill>
                  <a:schemeClr val="accent6">
                    <a:lumMod val="75000"/>
                  </a:schemeClr>
                </a:solidFill>
                <a:latin typeface="Cambria Math" panose="02040503050406030204" pitchFamily="18" charset="0"/>
                <a:ea typeface="Cambria Math" panose="02040503050406030204" pitchFamily="18" charset="0"/>
                <a:cs typeface="Times New Roman" panose="02020603050405020304" pitchFamily="18" charset="0"/>
              </a:rPr>
              <a:t>k=5</a:t>
            </a:r>
            <a:endParaRPr kumimoji="1" lang="ja-JP" altLang="en-US" sz="2000" i="1" dirty="0">
              <a:solidFill>
                <a:schemeClr val="accent6">
                  <a:lumMod val="75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4" name="テキスト ボックス 63"/>
              <p:cNvSpPr txBox="1"/>
              <p:nvPr/>
            </p:nvSpPr>
            <p:spPr>
              <a:xfrm>
                <a:off x="5414817" y="2694535"/>
                <a:ext cx="3907865"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en-US" altLang="ja-JP" sz="2000" dirty="0" smtClean="0"/>
                  <a:t>: the number of nearest neighbor</a:t>
                </a:r>
                <a:endParaRPr kumimoji="1" lang="ja-JP" altLang="en-US" sz="2000" dirty="0"/>
              </a:p>
            </p:txBody>
          </p:sp>
        </mc:Choice>
        <mc:Fallback>
          <p:sp>
            <p:nvSpPr>
              <p:cNvPr id="64" name="テキスト ボックス 63"/>
              <p:cNvSpPr txBox="1">
                <a:spLocks noRot="1" noChangeAspect="1" noMove="1" noResize="1" noEditPoints="1" noAdjustHandles="1" noChangeArrowheads="1" noChangeShapeType="1" noTextEdit="1"/>
              </p:cNvSpPr>
              <p:nvPr/>
            </p:nvSpPr>
            <p:spPr>
              <a:xfrm>
                <a:off x="5414817" y="2694535"/>
                <a:ext cx="3907865" cy="307777"/>
              </a:xfrm>
              <a:prstGeom prst="rect">
                <a:avLst/>
              </a:prstGeom>
              <a:blipFill>
                <a:blip r:embed="rId18"/>
                <a:stretch>
                  <a:fillRect l="-2340" t="-23529" r="-3120" b="-50980"/>
                </a:stretch>
              </a:blipFill>
            </p:spPr>
            <p:txBody>
              <a:bodyPr/>
              <a:lstStyle/>
              <a:p>
                <a:r>
                  <a:rPr lang="ja-JP" altLang="en-US">
                    <a:noFill/>
                  </a:rPr>
                  <a:t> </a:t>
                </a:r>
              </a:p>
            </p:txBody>
          </p:sp>
        </mc:Fallback>
      </mc:AlternateContent>
      <p:sp>
        <p:nvSpPr>
          <p:cNvPr id="65" name="テキスト ボックス 6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83918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720133515"/>
              </p:ext>
            </p:extLst>
          </p:nvPr>
        </p:nvGraphicFramePr>
        <p:xfrm>
          <a:off x="1277366" y="1847947"/>
          <a:ext cx="9410621"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0071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37645"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26" name="テキスト ボックス 25"/>
              <p:cNvSpPr txBox="1"/>
              <p:nvPr/>
            </p:nvSpPr>
            <p:spPr>
              <a:xfrm>
                <a:off x="9243305" y="432235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43305" y="4322356"/>
                <a:ext cx="892937" cy="307777"/>
              </a:xfrm>
              <a:prstGeom prst="rect">
                <a:avLst/>
              </a:prstGeom>
              <a:blipFill>
                <a:blip r:embed="rId9"/>
                <a:stretch>
                  <a:fillRect l="-272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0"/>
                <a:stretch>
                  <a:fillRect l="-4982" r="-2135" b="-18812"/>
                </a:stretch>
              </a:blipFill>
            </p:spPr>
            <p:txBody>
              <a:bodyPr/>
              <a:lstStyle/>
              <a:p>
                <a:r>
                  <a:rPr lang="ja-JP" altLang="en-US">
                    <a:noFill/>
                  </a:rPr>
                  <a:t> </a:t>
                </a:r>
              </a:p>
            </p:txBody>
          </p:sp>
        </mc:Fallback>
      </mc:AlternateContent>
      <p:sp>
        <p:nvSpPr>
          <p:cNvPr id="27" name="テキスト ボックス 2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テキスト ボックス 27"/>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テキスト ボックス 28"/>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29" name="テキスト ボックス 28"/>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11"/>
                <a:stretch>
                  <a:fillRect l="-1600" t="-26667" r="-3040"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2"/>
                <a:stretch>
                  <a:fillRect l="-1597" t="-26087" r="-319"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3"/>
                <a:stretch>
                  <a:fillRect l="-2985" t="-9836" b="-229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24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07664" y="3098925"/>
            <a:ext cx="3597374" cy="288000"/>
          </a:xfrm>
          <a:prstGeom prst="rect">
            <a:avLst/>
          </a:prstGeom>
        </p:spPr>
      </p:pic>
      <mc:AlternateContent xmlns:mc="http://schemas.openxmlformats.org/markup-compatibility/2006">
        <mc:Choice xmlns:a14="http://schemas.microsoft.com/office/drawing/2010/main"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10" name="テキスト ボックス 9"/>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9"/>
                <a:stretch>
                  <a:fillRect l="-1600" t="-26667" r="-3040"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0"/>
                <a:stretch>
                  <a:fillRect l="-1597" t="-26087" r="-319"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1"/>
                <a:stretch>
                  <a:fillRect l="-2985" t="-9836" b="-229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
        <p:nvSpPr>
          <p:cNvPr id="27" name="星 5 26"/>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テキスト ボックス 2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1" name="テキスト ボックス 3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3"/>
                <a:stretch>
                  <a:fillRect l="-4982" r="-2135" b="-188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806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t>
            </a:r>
            <a:r>
              <a:rPr kumimoji="1" lang="en-US" altLang="ja-JP" b="1" dirty="0" smtClean="0"/>
              <a:t>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solution candidates toward the global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mc:Choice xmlns:a14="http://schemas.microsoft.com/office/drawing/2010/main"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8"/>
                <a:stretch>
                  <a:fillRect l="-7547" r="-377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9"/>
                <a:stretch>
                  <a:fillRect l="-3425" r="-685"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12"/>
                <a:stretch>
                  <a:fillRect l="-3358" t="-11667" b="-25000"/>
                </a:stretch>
              </a:blipFill>
            </p:spPr>
            <p:txBody>
              <a:bodyPr/>
              <a:lstStyle/>
              <a:p>
                <a:r>
                  <a:rPr lang="ja-JP" altLang="en-US">
                    <a:noFill/>
                  </a:rPr>
                  <a:t> </a:t>
                </a:r>
              </a:p>
            </p:txBody>
          </p:sp>
        </mc:Fallback>
      </mc:AlternateContent>
      <p:sp>
        <p:nvSpPr>
          <p:cNvPr id="31" name="楕円 30"/>
          <p:cNvSpPr/>
          <p:nvPr/>
        </p:nvSpPr>
        <p:spPr>
          <a:xfrm>
            <a:off x="8830796" y="40368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8417328" y="4221045"/>
                <a:ext cx="563488" cy="3254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8417328" y="4221045"/>
                <a:ext cx="563488" cy="325474"/>
              </a:xfrm>
              <a:prstGeom prst="rect">
                <a:avLst/>
              </a:prstGeom>
              <a:blipFill>
                <a:blip r:embed="rId13"/>
                <a:stretch>
                  <a:fillRect l="-5435" r="-3261" b="-18519"/>
                </a:stretch>
              </a:blipFill>
            </p:spPr>
            <p:txBody>
              <a:bodyPr/>
              <a:lstStyle/>
              <a:p>
                <a:r>
                  <a:rPr lang="ja-JP" altLang="en-US">
                    <a:noFill/>
                  </a:rPr>
                  <a:t> </a:t>
                </a:r>
              </a:p>
            </p:txBody>
          </p:sp>
        </mc:Fallback>
      </mc:AlternateContent>
      <p:cxnSp>
        <p:nvCxnSpPr>
          <p:cNvPr id="34" name="直線矢印コネクタ 33"/>
          <p:cNvCxnSpPr>
            <a:endCxn id="31" idx="1"/>
          </p:cNvCxnSpPr>
          <p:nvPr/>
        </p:nvCxnSpPr>
        <p:spPr>
          <a:xfrm>
            <a:off x="8184237" y="3808141"/>
            <a:ext cx="672919" cy="25507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mc:Choice xmlns:a14="http://schemas.microsoft.com/office/drawing/2010/main" Requires="a14">
          <p:sp>
            <p:nvSpPr>
              <p:cNvPr id="21" name="テキスト ボックス 20"/>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14"/>
                <a:stretch>
                  <a:fillRect l="-2525" t="-26087" r="-5556" b="-52174"/>
                </a:stretch>
              </a:blipFill>
            </p:spPr>
            <p:txBody>
              <a:bodyPr/>
              <a:lstStyle/>
              <a:p>
                <a:r>
                  <a:rPr lang="ja-JP" altLang="en-US">
                    <a:noFill/>
                  </a:rPr>
                  <a:t> </a:t>
                </a:r>
              </a:p>
            </p:txBody>
          </p:sp>
        </mc:Fallback>
      </mc:AlternateContent>
      <p:sp>
        <p:nvSpPr>
          <p:cNvPr id="39" name="楕円 38"/>
          <p:cNvSpPr/>
          <p:nvPr/>
        </p:nvSpPr>
        <p:spPr>
          <a:xfrm>
            <a:off x="9118106" y="38145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210546" y="30225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39" idx="0"/>
          </p:cNvCxnSpPr>
          <p:nvPr/>
        </p:nvCxnSpPr>
        <p:spPr>
          <a:xfrm flipH="1">
            <a:off x="9208106" y="3449987"/>
            <a:ext cx="22961" cy="36452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6"/>
          </p:cNvCxnSpPr>
          <p:nvPr/>
        </p:nvCxnSpPr>
        <p:spPr>
          <a:xfrm flipH="1">
            <a:off x="9390546" y="3017023"/>
            <a:ext cx="308064" cy="95509"/>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星 5 32"/>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テキスト ボックス 12"/>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146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165.354"/>
  <p:tag name="LATEXADDIN" val="\documentclass{article}&#10;\usepackage{amsmath}&#10;\pagestyle{empty}&#10;\begin{document}&#10;\[&#10;d_i^{t}=\frac{1}{N}\sum_{j=1}^{N}\frac{(x_{j}^t-x_i^{t})}{|x_{j}^t-x_i^t|^2}&#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84.102"/>
  <p:tag name="LATEXADDIN" val="\documentclass{article}&#10;\usepackage{amsmath}&#10;\pagestyle{empty}&#10;\begin{document}&#10;\[&#10;v_i^{t+1}=v_i^t+d_i^t \times rand&#10;\]&#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49.6438"/>
  <p:tag name="LATEXADDIN" val="\documentclass{article}&#10;\usepackage{amsmath}&#10;\pagestyle{empty}&#10;\begin{document}&#10;\[&#10;x_{loc_i}=x_{i}^t+\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491.563"/>
  <p:tag name="LATEXADDIN" val="\documentclass{article}&#10;\usepackage{amsmath}&#10;\pagestyle{empty}&#10;\begin{document}&#10;&#10;\[&#10;count= &#10;\begin{cases} &#10;  1 &amp; ({\rm if \ dist &lt; a_{th}})\\&#10;0 &amp; ({\rm otherwise})&#10;\end{cases}&#10;\]&#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12980</TotalTime>
  <Words>2094</Words>
  <Application>Microsoft Office PowerPoint</Application>
  <PresentationFormat>ワイド画面</PresentationFormat>
  <Paragraphs>484</Paragraphs>
  <Slides>28</Slides>
  <Notes>24</Notes>
  <HiddenSlides>5</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28</vt:i4>
      </vt:variant>
    </vt:vector>
  </HeadingPairs>
  <TitlesOfParts>
    <vt:vector size="39" baseType="lpstr">
      <vt:lpstr>Meiryo UI</vt:lpstr>
      <vt:lpstr>ＭＳ Ｐゴシック</vt:lpstr>
      <vt:lpstr>游ゴシック</vt:lpstr>
      <vt:lpstr>Arial</vt:lpstr>
      <vt:lpstr>Calibri</vt:lpstr>
      <vt:lpstr>Cambria Math</vt:lpstr>
      <vt:lpstr>Segoe UI</vt:lpstr>
      <vt:lpstr>Times New Roman</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Motivation</vt:lpstr>
      <vt:lpstr>Bat Algorithm (BA)</vt:lpstr>
      <vt:lpstr>Novelty search (NS)</vt:lpstr>
      <vt:lpstr>Bat Algorithm (BA)</vt:lpstr>
      <vt:lpstr>Bat Algorithm (BA)</vt:lpstr>
      <vt:lpstr>Bat Algorithm (BA) </vt:lpstr>
      <vt:lpstr>Bat Algorithm (BA)</vt:lpstr>
      <vt:lpstr>Bat Algorithm (BA)</vt:lpstr>
      <vt:lpstr>Bat Algorithm (BA)</vt:lpstr>
      <vt:lpstr>Bat Algorithm (BA)</vt:lpstr>
      <vt:lpstr>Bat Algorithm (BA)</vt:lpstr>
      <vt:lpstr>Novelty Search-based Bat Algorithm (NSBA)</vt:lpstr>
      <vt:lpstr>Novelty Search-based Bat Algorithm (NSBA)</vt:lpstr>
      <vt:lpstr>Novelty Search-based Bat Algorithm (NSBA)</vt:lpstr>
      <vt:lpstr>Novelty Search-based Bat Algorithm (NSBA)</vt:lpstr>
      <vt:lpstr>Test-bed problems</vt:lpstr>
      <vt:lpstr>Experiment</vt:lpstr>
      <vt:lpstr>Results</vt:lpstr>
      <vt:lpstr>Results </vt:lpstr>
      <vt:lpstr>Result: Case1</vt:lpstr>
      <vt:lpstr>Result: Case2</vt:lpstr>
      <vt:lpstr>Conclusion</vt:lpstr>
      <vt:lpstr>PowerPoint プレゼンテーション</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186</cp:revision>
  <cp:lastPrinted>2018-12-19T04:43:39Z</cp:lastPrinted>
  <dcterms:created xsi:type="dcterms:W3CDTF">2018-12-10T14:18:27Z</dcterms:created>
  <dcterms:modified xsi:type="dcterms:W3CDTF">2018-12-19T14:38:42Z</dcterms:modified>
</cp:coreProperties>
</file>