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7559675" cy="10691813"/>
  <p:notesSz cx="6802438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00" d="100"/>
          <a:sy n="100" d="100"/>
        </p:scale>
        <p:origin x="996" y="-1080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7172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26" Type="http://schemas.openxmlformats.org/officeDocument/2006/relationships/image" Target="../media/image13.png"/><Relationship Id="rId18" Type="http://schemas.openxmlformats.org/officeDocument/2006/relationships/image" Target="../media/image150.png"/><Relationship Id="rId39" Type="http://schemas.openxmlformats.org/officeDocument/2006/relationships/image" Target="../media/image28.png"/><Relationship Id="rId51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47" Type="http://schemas.openxmlformats.org/officeDocument/2006/relationships/image" Target="../media/image36.png"/><Relationship Id="rId50" Type="http://schemas.openxmlformats.org/officeDocument/2006/relationships/image" Target="../media/image39.png"/><Relationship Id="rId7" Type="http://schemas.openxmlformats.org/officeDocument/2006/relationships/image" Target="../media/image3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17" Type="http://schemas.openxmlformats.org/officeDocument/2006/relationships/image" Target="../media/image140.png"/><Relationship Id="rId38" Type="http://schemas.openxmlformats.org/officeDocument/2006/relationships/image" Target="../media/image27.png"/><Relationship Id="rId46" Type="http://schemas.openxmlformats.org/officeDocument/2006/relationships/image" Target="../media/image35.png"/><Relationship Id="rId2" Type="http://schemas.openxmlformats.org/officeDocument/2006/relationships/image" Target="../media/image1.png"/><Relationship Id="rId20" Type="http://schemas.openxmlformats.org/officeDocument/2006/relationships/image" Target="../media/image10.png"/><Relationship Id="rId29" Type="http://schemas.openxmlformats.org/officeDocument/2006/relationships/image" Target="../media/image21.png"/><Relationship Id="rId41" Type="http://schemas.openxmlformats.org/officeDocument/2006/relationships/image" Target="../media/image30.png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32" Type="http://schemas.openxmlformats.org/officeDocument/2006/relationships/image" Target="../media/image19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3" Type="http://schemas.openxmlformats.org/officeDocument/2006/relationships/image" Target="../media/image42.png"/><Relationship Id="rId5" Type="http://schemas.openxmlformats.org/officeDocument/2006/relationships/image" Target="../media/image4.png"/><Relationship Id="rId28" Type="http://schemas.openxmlformats.org/officeDocument/2006/relationships/image" Target="../media/image20.png"/><Relationship Id="rId36" Type="http://schemas.openxmlformats.org/officeDocument/2006/relationships/image" Target="../media/image25.png"/><Relationship Id="rId49" Type="http://schemas.openxmlformats.org/officeDocument/2006/relationships/image" Target="../media/image38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17.png"/><Relationship Id="rId44" Type="http://schemas.openxmlformats.org/officeDocument/2006/relationships/image" Target="../media/image33.png"/><Relationship Id="rId52" Type="http://schemas.openxmlformats.org/officeDocument/2006/relationships/image" Target="../media/image41.png"/><Relationship Id="rId9" Type="http://schemas.openxmlformats.org/officeDocument/2006/relationships/image" Target="../media/image6.png"/><Relationship Id="rId22" Type="http://schemas.openxmlformats.org/officeDocument/2006/relationships/image" Target="../media/image12.png"/><Relationship Id="rId27" Type="http://schemas.openxmlformats.org/officeDocument/2006/relationships/image" Target="../media/image14.png"/><Relationship Id="rId30" Type="http://schemas.openxmlformats.org/officeDocument/2006/relationships/image" Target="../media/image15.png"/><Relationship Id="rId35" Type="http://schemas.openxmlformats.org/officeDocument/2006/relationships/image" Target="../media/image24.jpeg"/><Relationship Id="rId43" Type="http://schemas.openxmlformats.org/officeDocument/2006/relationships/image" Target="../media/image32.png"/><Relationship Id="rId4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正方形/長方形 262"/>
          <p:cNvSpPr/>
          <p:nvPr/>
        </p:nvSpPr>
        <p:spPr>
          <a:xfrm>
            <a:off x="0" y="7973773"/>
            <a:ext cx="3750759" cy="110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/>
          <p:cNvSpPr/>
          <p:nvPr/>
        </p:nvSpPr>
        <p:spPr>
          <a:xfrm>
            <a:off x="83204" y="4041366"/>
            <a:ext cx="7379146" cy="1856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下矢印 256"/>
          <p:cNvSpPr/>
          <p:nvPr/>
        </p:nvSpPr>
        <p:spPr>
          <a:xfrm rot="16200000">
            <a:off x="1060228" y="5126165"/>
            <a:ext cx="694764" cy="15884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下矢印 255"/>
          <p:cNvSpPr/>
          <p:nvPr/>
        </p:nvSpPr>
        <p:spPr>
          <a:xfrm rot="16200000">
            <a:off x="2542359" y="5122728"/>
            <a:ext cx="694765" cy="165716"/>
          </a:xfrm>
          <a:prstGeom prst="downArrow">
            <a:avLst>
              <a:gd name="adj1" fmla="val 50000"/>
              <a:gd name="adj2" fmla="val 762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下矢印 257"/>
          <p:cNvSpPr/>
          <p:nvPr/>
        </p:nvSpPr>
        <p:spPr>
          <a:xfrm rot="16200000">
            <a:off x="4066726" y="5122728"/>
            <a:ext cx="694765" cy="165716"/>
          </a:xfrm>
          <a:prstGeom prst="downArrow">
            <a:avLst>
              <a:gd name="adj1" fmla="val 50000"/>
              <a:gd name="adj2" fmla="val 762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-2" y="2106404"/>
            <a:ext cx="7559675" cy="2016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下矢印 254"/>
          <p:cNvSpPr/>
          <p:nvPr/>
        </p:nvSpPr>
        <p:spPr>
          <a:xfrm rot="16200000">
            <a:off x="1079509" y="3141459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下矢印 253"/>
          <p:cNvSpPr/>
          <p:nvPr/>
        </p:nvSpPr>
        <p:spPr>
          <a:xfrm rot="16200000">
            <a:off x="2547359" y="3113020"/>
            <a:ext cx="694765" cy="178082"/>
          </a:xfrm>
          <a:prstGeom prst="downArrow">
            <a:avLst>
              <a:gd name="adj1" fmla="val 50000"/>
              <a:gd name="adj2" fmla="val 762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3789149" y="6028638"/>
            <a:ext cx="3770525" cy="30462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-1" y="6031280"/>
            <a:ext cx="3750759" cy="190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54091" y="4039214"/>
            <a:ext cx="7397383" cy="1771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779836" y="6008780"/>
            <a:ext cx="3671639" cy="2959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7" name="下矢印 186"/>
          <p:cNvSpPr/>
          <p:nvPr/>
        </p:nvSpPr>
        <p:spPr>
          <a:xfrm rot="16200000">
            <a:off x="4072692" y="3113021"/>
            <a:ext cx="694765" cy="178081"/>
          </a:xfrm>
          <a:prstGeom prst="downArrow">
            <a:avLst>
              <a:gd name="adj1" fmla="val 50000"/>
              <a:gd name="adj2" fmla="val 762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24950" y="8214920"/>
            <a:ext cx="36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局所解の捕捉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：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>	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目的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関数のグラフの山から谷の形になる境目が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評価値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>		0~1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の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範囲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等高線マップの黒い領域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688070"/>
          </a:xfrm>
          <a:solidFill>
            <a:srgbClr val="153A4F"/>
          </a:solidFill>
        </p:spPr>
        <p:txBody>
          <a:bodyPr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解探索を考慮した分散型</a:t>
            </a:r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Algorithm</a:t>
            </a:r>
            <a:b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4" y="692661"/>
            <a:ext cx="6815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災害時：多数の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被災者を同時探索する重要性</a:t>
            </a:r>
            <a:endParaRPr kumimoji="1" lang="en-US" altLang="ja-JP" sz="1600" dirty="0">
              <a:solidFill>
                <a:srgbClr val="153A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425203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2084505"/>
            <a:ext cx="532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en-US" altLang="ja-JP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solidFill>
                  <a:srgbClr val="153A4F"/>
                </a:solidFill>
                <a:ea typeface="Cambria Math" panose="02040503050406030204" pitchFamily="18" charset="0"/>
              </a:rPr>
              <a:t>Bat Algorithm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600" dirty="0">
              <a:solidFill>
                <a:srgbClr val="153A4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05" y="4074656"/>
            <a:ext cx="343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1600" dirty="0" smtClean="0">
                <a:solidFill>
                  <a:srgbClr val="153A4F"/>
                </a:solidFill>
                <a:ea typeface="Meiryo UI" panose="020B0604030504040204" pitchFamily="50" charset="-128"/>
              </a:rPr>
              <a:t>Bat Algorithm</a:t>
            </a:r>
            <a:endParaRPr kumimoji="1" lang="ja-JP" altLang="en-US" sz="1600" dirty="0">
              <a:solidFill>
                <a:srgbClr val="153A4F"/>
              </a:solidFill>
              <a:ea typeface="Meiryo UI" panose="020B0604030504040204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2" y="9308395"/>
            <a:ext cx="1759375" cy="1055625"/>
          </a:xfrm>
          <a:prstGeom prst="rect">
            <a:avLst/>
          </a:prstGeom>
        </p:spPr>
      </p:pic>
      <p:grpSp>
        <p:nvGrpSpPr>
          <p:cNvPr id="70" name="グループ化 69"/>
          <p:cNvGrpSpPr/>
          <p:nvPr/>
        </p:nvGrpSpPr>
        <p:grpSpPr>
          <a:xfrm>
            <a:off x="-37400" y="4397173"/>
            <a:ext cx="1365589" cy="1365589"/>
            <a:chOff x="302136" y="2835565"/>
            <a:chExt cx="1440000" cy="1440000"/>
          </a:xfrm>
        </p:grpSpPr>
        <p:sp>
          <p:nvSpPr>
            <p:cNvPr id="31" name="正方形/長方形 3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2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3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7611" y="310682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3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86528" y="3033840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35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456431" y="373987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36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1055779" y="3790463"/>
              <a:ext cx="309600" cy="309600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1162700" y="3571351"/>
                  <a:ext cx="243473" cy="260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0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700" y="3571351"/>
                  <a:ext cx="243473" cy="260777"/>
                </a:xfrm>
                <a:prstGeom prst="rect">
                  <a:avLst/>
                </a:prstGeom>
                <a:blipFill>
                  <a:blip r:embed="rId5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52043" y="3472271"/>
                  <a:ext cx="218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43" y="3472271"/>
                  <a:ext cx="218469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373692" y="3770080"/>
                  <a:ext cx="242046" cy="261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692" y="3770080"/>
                  <a:ext cx="242046" cy="261354"/>
                </a:xfrm>
                <a:prstGeom prst="rect">
                  <a:avLst/>
                </a:prstGeom>
                <a:blipFill>
                  <a:blip r:embed="rId7"/>
                  <a:stretch>
                    <a:fillRect r="-21622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/>
            <p:cNvCxnSpPr/>
            <p:nvPr/>
          </p:nvCxnSpPr>
          <p:spPr>
            <a:xfrm flipH="1" flipV="1">
              <a:off x="1050754" y="3618649"/>
              <a:ext cx="167920" cy="259953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テキスト ボックス 95"/>
          <p:cNvSpPr txBox="1"/>
          <p:nvPr/>
        </p:nvSpPr>
        <p:spPr>
          <a:xfrm>
            <a:off x="134907" y="163536"/>
            <a:ext cx="779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SS04-10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-37400" y="2387733"/>
            <a:ext cx="1365589" cy="1365589"/>
            <a:chOff x="3586733" y="1108917"/>
            <a:chExt cx="1440000" cy="1440000"/>
          </a:xfrm>
        </p:grpSpPr>
        <p:grpSp>
          <p:nvGrpSpPr>
            <p:cNvPr id="97" name="グループ化 96"/>
            <p:cNvGrpSpPr/>
            <p:nvPr/>
          </p:nvGrpSpPr>
          <p:grpSpPr>
            <a:xfrm>
              <a:off x="3586733" y="1108917"/>
              <a:ext cx="1440000" cy="1440000"/>
              <a:chOff x="302136" y="2835565"/>
              <a:chExt cx="1440000" cy="1440000"/>
            </a:xfrm>
          </p:grpSpPr>
          <p:sp>
            <p:nvSpPr>
              <p:cNvPr id="98" name="正方形/長方形 97"/>
              <p:cNvSpPr/>
              <p:nvPr/>
            </p:nvSpPr>
            <p:spPr>
              <a:xfrm>
                <a:off x="302136" y="2835565"/>
                <a:ext cx="1440000" cy="144000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pic>
            <p:nvPicPr>
              <p:cNvPr id="99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845112" y="3422756"/>
                <a:ext cx="310377" cy="310377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0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547611" y="3106822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1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1186528" y="3033840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2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456431" y="3739872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3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 flipH="1">
                <a:off x="1095534" y="3854071"/>
                <a:ext cx="309600" cy="30960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/>
                  <p:cNvSpPr txBox="1"/>
                  <p:nvPr/>
                </p:nvSpPr>
                <p:spPr>
                  <a:xfrm>
                    <a:off x="1120026" y="3430506"/>
                    <a:ext cx="218469" cy="277448"/>
                  </a:xfrm>
                  <a:prstGeom prst="rect">
                    <a:avLst/>
                  </a:prstGeom>
                  <a:noFill/>
                  <a:ln>
                    <a:noFill/>
                    <a:prstDash val="sysDot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  <m:t>𝒈𝒃𝒆𝒔𝒕</m:t>
                                  </m:r>
                                </m:sub>
                              </m:sSub>
                            </m:e>
                            <m:sup/>
                          </m:sSup>
                        </m:oMath>
                      </m:oMathPara>
                    </a14:m>
                    <a:endParaRPr kumimoji="1" lang="ja-JP" altLang="en-US" sz="1000" b="1" dirty="0"/>
                  </a:p>
                </p:txBody>
              </p:sp>
            </mc:Choice>
            <mc:Fallback xmlns="">
              <p:sp>
                <p:nvSpPr>
                  <p:cNvPr id="105" name="テキスト ボックス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026" y="3430506"/>
                    <a:ext cx="218469" cy="2774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11111"/>
                    </a:stretch>
                  </a:blipFill>
                  <a:ln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8" name="直線矢印コネクタ 107"/>
            <p:cNvCxnSpPr/>
            <p:nvPr/>
          </p:nvCxnSpPr>
          <p:spPr>
            <a:xfrm flipH="1" flipV="1">
              <a:off x="4276626" y="1903787"/>
              <a:ext cx="275178" cy="333992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/>
            <p:cNvCxnSpPr>
              <a:cxnSpLocks noChangeAspect="1"/>
            </p:cNvCxnSpPr>
            <p:nvPr/>
          </p:nvCxnSpPr>
          <p:spPr>
            <a:xfrm rot="16020000" flipV="1">
              <a:off x="4290175" y="2141994"/>
              <a:ext cx="223626" cy="1304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図 1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76" y="9354202"/>
            <a:ext cx="1626856" cy="1126749"/>
          </a:xfrm>
          <a:prstGeom prst="rect">
            <a:avLst/>
          </a:prstGeom>
        </p:spPr>
      </p:pic>
      <p:pic>
        <p:nvPicPr>
          <p:cNvPr id="151" name="図 1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41" y="9289869"/>
            <a:ext cx="1606212" cy="1120752"/>
          </a:xfrm>
          <a:prstGeom prst="rect">
            <a:avLst/>
          </a:prstGeom>
        </p:spPr>
      </p:pic>
      <p:pic>
        <p:nvPicPr>
          <p:cNvPr id="152" name="図 1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64" y="9231511"/>
            <a:ext cx="1730903" cy="1264890"/>
          </a:xfrm>
          <a:prstGeom prst="rect">
            <a:avLst/>
          </a:prstGeom>
        </p:spPr>
      </p:pic>
      <p:sp>
        <p:nvSpPr>
          <p:cNvPr id="153" name="テキスト ボックス 152"/>
          <p:cNvSpPr txBox="1"/>
          <p:nvPr/>
        </p:nvSpPr>
        <p:spPr>
          <a:xfrm>
            <a:off x="2235637" y="10380985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r>
              <a:rPr kumimoji="1" lang="en-US" altLang="ja-JP" sz="1000" dirty="0" smtClean="0"/>
              <a:t>=10</a:t>
            </a:r>
            <a:endParaRPr kumimoji="1" lang="ja-JP" altLang="en-US" sz="10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055624" y="10380985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n=20</a:t>
            </a:r>
            <a:endParaRPr kumimoji="1" lang="ja-JP" altLang="en-US" sz="1000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855867" y="10380985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n=40</a:t>
            </a:r>
            <a:endParaRPr kumimoji="1" lang="ja-JP" altLang="en-US" sz="10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746212" y="6008909"/>
            <a:ext cx="3599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 vs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1600" dirty="0">
              <a:solidFill>
                <a:srgbClr val="153A4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5980334"/>
            <a:ext cx="351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使用する目的関数</a:t>
            </a:r>
            <a:endParaRPr kumimoji="1" lang="ja-JP" altLang="en-US" sz="1600" dirty="0">
              <a:solidFill>
                <a:srgbClr val="153A4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-27666" y="10287208"/>
            <a:ext cx="238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/>
              <a:t>個体数が増加するほど局所解の</a:t>
            </a:r>
            <a:r>
              <a:rPr kumimoji="1" lang="en-US" altLang="ja-JP" sz="1000" b="1" dirty="0" smtClean="0"/>
              <a:t/>
            </a:r>
            <a:br>
              <a:rPr kumimoji="1" lang="en-US" altLang="ja-JP" sz="1000" b="1" dirty="0" smtClean="0"/>
            </a:br>
            <a:r>
              <a:rPr kumimoji="1" lang="ja-JP" altLang="en-US" sz="1000" b="1" dirty="0" smtClean="0"/>
              <a:t>捕捉数数は増加</a:t>
            </a:r>
            <a:endParaRPr kumimoji="1" lang="ja-JP" altLang="en-US" sz="1000" b="1" dirty="0"/>
          </a:p>
        </p:txBody>
      </p:sp>
      <p:grpSp>
        <p:nvGrpSpPr>
          <p:cNvPr id="145" name="グループ化 144"/>
          <p:cNvGrpSpPr/>
          <p:nvPr/>
        </p:nvGrpSpPr>
        <p:grpSpPr>
          <a:xfrm>
            <a:off x="1486337" y="2387733"/>
            <a:ext cx="1365589" cy="1365589"/>
            <a:chOff x="302136" y="2835565"/>
            <a:chExt cx="1440000" cy="1440000"/>
          </a:xfrm>
        </p:grpSpPr>
        <p:sp>
          <p:nvSpPr>
            <p:cNvPr id="163" name="正方形/長方形 162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65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6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7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8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87245" y="3705956"/>
              <a:ext cx="309600" cy="309600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69" name="テキスト ボックス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グループ化 29"/>
          <p:cNvGrpSpPr/>
          <p:nvPr/>
        </p:nvGrpSpPr>
        <p:grpSpPr>
          <a:xfrm>
            <a:off x="1190516" y="1004210"/>
            <a:ext cx="3456000" cy="1251618"/>
            <a:chOff x="1333391" y="1051835"/>
            <a:chExt cx="2418107" cy="1251618"/>
          </a:xfrm>
          <a:noFill/>
        </p:grpSpPr>
        <p:sp>
          <p:nvSpPr>
            <p:cNvPr id="227" name="角丸四角形 226"/>
            <p:cNvSpPr/>
            <p:nvPr/>
          </p:nvSpPr>
          <p:spPr>
            <a:xfrm>
              <a:off x="1343034" y="1051835"/>
              <a:ext cx="2330649" cy="108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333391" y="1133902"/>
              <a:ext cx="2418107" cy="11695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問題点</a:t>
              </a:r>
              <a:r>
                <a:rPr kumimoji="1" lang="ja-JP" altLang="en-US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：</a:t>
              </a:r>
              <a:endParaRPr kumimoji="1" lang="en-US" altLang="ja-JP" sz="1400" b="1" dirty="0" smtClean="0"/>
            </a:p>
            <a:p>
              <a:r>
                <a:rPr kumimoji="1" lang="ja-JP" altLang="en-US" sz="1400" dirty="0"/>
                <a:t>多点</a:t>
              </a:r>
              <a:r>
                <a:rPr kumimoji="1" lang="ja-JP" altLang="en-US" sz="1400" dirty="0" smtClean="0"/>
                <a:t>探索アルゴリズム</a:t>
              </a:r>
              <a:r>
                <a:rPr kumimoji="1" lang="en-US" altLang="ja-JP" sz="1400" dirty="0" smtClean="0"/>
                <a:t>(PSO, FA</a:t>
              </a:r>
              <a:r>
                <a:rPr kumimoji="1" lang="ja-JP" altLang="en-US" sz="1400" dirty="0" smtClean="0"/>
                <a:t>等</a:t>
              </a:r>
              <a:r>
                <a:rPr kumimoji="1" lang="en-US" altLang="ja-JP" sz="1400" dirty="0" smtClean="0"/>
                <a:t>)</a:t>
              </a:r>
              <a:r>
                <a:rPr kumimoji="1" lang="ja-JP" altLang="en-US" sz="1400" dirty="0" smtClean="0"/>
                <a:t>は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kumimoji="1" lang="ja-JP" altLang="en-US" sz="1400" dirty="0" smtClean="0"/>
                <a:t>複数局所解を考慮した探索手法が提案</a:t>
              </a:r>
              <a:r>
                <a:rPr kumimoji="1" lang="en-US" altLang="ja-JP" sz="1050" dirty="0" smtClean="0"/>
                <a:t/>
              </a:r>
              <a:br>
                <a:rPr kumimoji="1" lang="en-US" altLang="ja-JP" sz="1050" dirty="0" smtClean="0"/>
              </a:br>
              <a:r>
                <a:rPr kumimoji="1" lang="ja-JP" altLang="en-US" sz="1400" dirty="0" smtClean="0"/>
                <a:t>➡ </a:t>
              </a:r>
              <a:r>
                <a:rPr kumimoji="1" lang="en-US" altLang="ja-JP" sz="1400" dirty="0" smtClean="0"/>
                <a:t>Bat Algorithm(BA)</a:t>
              </a:r>
              <a:r>
                <a:rPr kumimoji="1" lang="ja-JP" altLang="en-US" sz="1400" dirty="0" smtClean="0"/>
                <a:t>では考慮されていない</a:t>
              </a:r>
              <a:endParaRPr kumimoji="1" lang="ja-JP" altLang="en-US" sz="1400" dirty="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724775" y="994814"/>
            <a:ext cx="2583823" cy="1076694"/>
            <a:chOff x="3791319" y="1042439"/>
            <a:chExt cx="1291316" cy="1076694"/>
          </a:xfrm>
          <a:noFill/>
        </p:grpSpPr>
        <p:sp>
          <p:nvSpPr>
            <p:cNvPr id="176" name="角丸四角形 175"/>
            <p:cNvSpPr/>
            <p:nvPr/>
          </p:nvSpPr>
          <p:spPr>
            <a:xfrm>
              <a:off x="3791319" y="1042439"/>
              <a:ext cx="1246505" cy="107669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71" name="テキスト ボックス 170"/>
            <p:cNvSpPr txBox="1"/>
            <p:nvPr/>
          </p:nvSpPr>
          <p:spPr>
            <a:xfrm>
              <a:off x="3794500" y="1133902"/>
              <a:ext cx="1288135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目的</a:t>
              </a:r>
              <a:r>
                <a:rPr kumimoji="1" lang="ja-JP" altLang="en-US" sz="14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：</a:t>
              </a:r>
              <a:endParaRPr kumimoji="1" lang="en-US" altLang="ja-JP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kumimoji="1" lang="ja-JP" altLang="en-US" sz="1400" dirty="0" smtClean="0">
                  <a:solidFill>
                    <a:srgbClr val="FF0000"/>
                  </a:solidFill>
                </a:rPr>
                <a:t>複数</a:t>
              </a:r>
              <a:r>
                <a:rPr kumimoji="1" lang="ja-JP" altLang="en-US" sz="1400" dirty="0">
                  <a:solidFill>
                    <a:srgbClr val="FF0000"/>
                  </a:solidFill>
                </a:rPr>
                <a:t>局所解を</a:t>
              </a:r>
              <a:r>
                <a:rPr kumimoji="1" lang="ja-JP" altLang="en-US" sz="1400" dirty="0" smtClean="0">
                  <a:solidFill>
                    <a:srgbClr val="FF0000"/>
                  </a:solidFill>
                </a:rPr>
                <a:t>常に保持し続ける</a:t>
              </a:r>
              <a:endParaRPr kumimoji="1" lang="en-US" altLang="ja-JP" sz="1400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分散型</a:t>
              </a:r>
              <a:r>
                <a:rPr kumimoji="1" lang="en-US" altLang="ja-JP" sz="1400" dirty="0" smtClean="0">
                  <a:solidFill>
                    <a:srgbClr val="FF0000"/>
                  </a:solidFill>
                </a:rPr>
                <a:t>BA</a:t>
              </a:r>
              <a:r>
                <a:rPr kumimoji="1" lang="ja-JP" altLang="en-US" sz="1400" dirty="0">
                  <a:solidFill>
                    <a:srgbClr val="FF0000"/>
                  </a:solidFill>
                </a:rPr>
                <a:t>の</a:t>
              </a:r>
              <a:r>
                <a:rPr kumimoji="1" lang="ja-JP" altLang="en-US" sz="1400" dirty="0" smtClean="0">
                  <a:solidFill>
                    <a:srgbClr val="FF0000"/>
                  </a:solidFill>
                </a:rPr>
                <a:t>提案とその有効性の検証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26785" y="2342781"/>
            <a:ext cx="126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Step1: </a:t>
            </a:r>
            <a:r>
              <a:rPr kumimoji="1" lang="ja-JP" altLang="en-US" sz="1100" dirty="0" smtClean="0"/>
              <a:t>初期化</a:t>
            </a:r>
            <a:endParaRPr kumimoji="1" lang="ja-JP" altLang="en-US" sz="1100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319109" y="2342781"/>
            <a:ext cx="1602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Step2: </a:t>
            </a:r>
            <a:r>
              <a:rPr kumimoji="1" lang="ja-JP" altLang="en-US" sz="1100" dirty="0" smtClean="0"/>
              <a:t>新しい</a:t>
            </a:r>
            <a:r>
              <a:rPr kumimoji="1" lang="ja-JP" altLang="en-US" sz="1100" dirty="0"/>
              <a:t>解</a:t>
            </a:r>
            <a:r>
              <a:rPr kumimoji="1" lang="ja-JP" altLang="en-US" sz="1100" dirty="0" smtClean="0"/>
              <a:t>の</a:t>
            </a:r>
            <a:r>
              <a:rPr kumimoji="1" lang="ja-JP" altLang="en-US" sz="1100" dirty="0"/>
              <a:t>生成</a:t>
            </a:r>
          </a:p>
        </p:txBody>
      </p:sp>
      <p:sp>
        <p:nvSpPr>
          <p:cNvPr id="174" name="下矢印 173"/>
          <p:cNvSpPr/>
          <p:nvPr/>
        </p:nvSpPr>
        <p:spPr>
          <a:xfrm rot="16200000">
            <a:off x="4485468" y="1441069"/>
            <a:ext cx="299902" cy="199793"/>
          </a:xfrm>
          <a:prstGeom prst="downArrow">
            <a:avLst/>
          </a:prstGeom>
          <a:solidFill>
            <a:srgbClr val="15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7" name="グループ化 176"/>
          <p:cNvGrpSpPr/>
          <p:nvPr/>
        </p:nvGrpSpPr>
        <p:grpSpPr>
          <a:xfrm>
            <a:off x="3010074" y="2387733"/>
            <a:ext cx="1365589" cy="1365589"/>
            <a:chOff x="302136" y="2835565"/>
            <a:chExt cx="1440000" cy="1440000"/>
          </a:xfrm>
        </p:grpSpPr>
        <p:sp>
          <p:nvSpPr>
            <p:cNvPr id="178" name="正方形/長方形 177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9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80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1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2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5" name="テキスト ボックス 184"/>
          <p:cNvSpPr txBox="1"/>
          <p:nvPr/>
        </p:nvSpPr>
        <p:spPr>
          <a:xfrm>
            <a:off x="2853497" y="234278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Step3: </a:t>
            </a:r>
            <a:r>
              <a:rPr kumimoji="1" lang="ja-JP" altLang="en-US" sz="1100" dirty="0" smtClean="0"/>
              <a:t>局所</a:t>
            </a:r>
            <a:r>
              <a:rPr kumimoji="1" lang="ja-JP" altLang="en-US" sz="1100" dirty="0"/>
              <a:t>探索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3706777" y="3260682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77" y="3260682"/>
                <a:ext cx="243473" cy="246221"/>
              </a:xfrm>
              <a:prstGeom prst="rect">
                <a:avLst/>
              </a:prstGeom>
              <a:blipFill>
                <a:blip r:embed="rId20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332721" y="3227397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721" y="3227397"/>
                <a:ext cx="267738" cy="246221"/>
              </a:xfrm>
              <a:prstGeom prst="rect">
                <a:avLst/>
              </a:prstGeom>
              <a:blipFill>
                <a:blip r:embed="rId21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65434" y="3340948"/>
                <a:ext cx="1459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4" y="3340948"/>
                <a:ext cx="145930" cy="246221"/>
              </a:xfrm>
              <a:prstGeom prst="rect">
                <a:avLst/>
              </a:prstGeom>
              <a:blipFill>
                <a:blip r:embed="rId22"/>
                <a:stretch>
                  <a:fillRect r="-7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テキスト ボックス 187"/>
          <p:cNvSpPr txBox="1"/>
          <p:nvPr/>
        </p:nvSpPr>
        <p:spPr>
          <a:xfrm rot="16200000">
            <a:off x="-111297" y="9672539"/>
            <a:ext cx="692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 smtClean="0"/>
              <a:t>解の捕捉数</a:t>
            </a:r>
            <a:endParaRPr kumimoji="1" lang="ja-JP" altLang="en-US" sz="600" dirty="0"/>
          </a:p>
        </p:txBody>
      </p:sp>
      <p:grpSp>
        <p:nvGrpSpPr>
          <p:cNvPr id="190" name="グループ化 189"/>
          <p:cNvGrpSpPr/>
          <p:nvPr/>
        </p:nvGrpSpPr>
        <p:grpSpPr>
          <a:xfrm>
            <a:off x="1486337" y="4397173"/>
            <a:ext cx="1365589" cy="1365589"/>
            <a:chOff x="302136" y="2835565"/>
            <a:chExt cx="1440000" cy="1440000"/>
          </a:xfrm>
        </p:grpSpPr>
        <p:sp>
          <p:nvSpPr>
            <p:cNvPr id="191" name="正方形/長方形 19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2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70249" y="3040139"/>
              <a:ext cx="310377" cy="310377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  <p:pic>
          <p:nvPicPr>
            <p:cNvPr id="19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7611" y="310682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9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86528" y="3033840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95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456431" y="373987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96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1055779" y="3790463"/>
              <a:ext cx="309600" cy="309600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/>
                <p:cNvSpPr txBox="1"/>
                <p:nvPr/>
              </p:nvSpPr>
              <p:spPr>
                <a:xfrm>
                  <a:off x="1138847" y="3579302"/>
                  <a:ext cx="243473" cy="260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0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テキスト ボックス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847" y="3579302"/>
                  <a:ext cx="243473" cy="260777"/>
                </a:xfrm>
                <a:prstGeom prst="rect">
                  <a:avLst/>
                </a:prstGeom>
                <a:blipFill>
                  <a:blip r:embed="rId25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/>
                <p:cNvSpPr txBox="1"/>
                <p:nvPr/>
              </p:nvSpPr>
              <p:spPr>
                <a:xfrm>
                  <a:off x="916245" y="3159852"/>
                  <a:ext cx="218469" cy="276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𝒑𝒃𝒆𝒔𝒕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テキスト ボックス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45" y="3159852"/>
                  <a:ext cx="218469" cy="276679"/>
                </a:xfrm>
                <a:prstGeom prst="rect">
                  <a:avLst/>
                </a:prstGeom>
                <a:blipFill>
                  <a:blip r:embed="rId26"/>
                  <a:stretch>
                    <a:fillRect r="-11764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テキスト ボックス 198"/>
                <p:cNvSpPr txBox="1"/>
                <p:nvPr/>
              </p:nvSpPr>
              <p:spPr>
                <a:xfrm>
                  <a:off x="1393556" y="3745430"/>
                  <a:ext cx="242046" cy="261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99" name="テキスト ボックス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556" y="3745430"/>
                  <a:ext cx="242046" cy="261354"/>
                </a:xfrm>
                <a:prstGeom prst="rect">
                  <a:avLst/>
                </a:prstGeom>
                <a:blipFill>
                  <a:blip r:embed="rId7"/>
                  <a:stretch>
                    <a:fillRect r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直線矢印コネクタ 199"/>
            <p:cNvCxnSpPr/>
            <p:nvPr/>
          </p:nvCxnSpPr>
          <p:spPr>
            <a:xfrm flipH="1" flipV="1">
              <a:off x="1050754" y="3618649"/>
              <a:ext cx="167920" cy="259953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テキスト ボックス 139"/>
          <p:cNvSpPr txBox="1"/>
          <p:nvPr/>
        </p:nvSpPr>
        <p:spPr>
          <a:xfrm>
            <a:off x="103789" y="4316911"/>
            <a:ext cx="126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Step1: </a:t>
            </a:r>
            <a:r>
              <a:rPr kumimoji="1" lang="ja-JP" altLang="en-US" sz="1100" dirty="0" smtClean="0"/>
              <a:t>初期化</a:t>
            </a:r>
            <a:endParaRPr kumimoji="1" lang="ja-JP" altLang="en-US" sz="11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296113" y="4316911"/>
            <a:ext cx="1602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Step2: </a:t>
            </a:r>
            <a:r>
              <a:rPr kumimoji="1" lang="ja-JP" altLang="en-US" sz="1100" dirty="0" smtClean="0"/>
              <a:t>新しい</a:t>
            </a:r>
            <a:r>
              <a:rPr kumimoji="1" lang="ja-JP" altLang="en-US" sz="1100" dirty="0"/>
              <a:t>解</a:t>
            </a:r>
            <a:r>
              <a:rPr kumimoji="1" lang="ja-JP" altLang="en-US" sz="1100" dirty="0" smtClean="0"/>
              <a:t>の</a:t>
            </a:r>
            <a:r>
              <a:rPr kumimoji="1" lang="ja-JP" altLang="en-US" sz="1100" dirty="0"/>
              <a:t>生成</a:t>
            </a:r>
          </a:p>
        </p:txBody>
      </p:sp>
      <p:cxnSp>
        <p:nvCxnSpPr>
          <p:cNvPr id="144" name="直線矢印コネクタ 143"/>
          <p:cNvCxnSpPr>
            <a:cxnSpLocks noChangeAspect="1"/>
          </p:cNvCxnSpPr>
          <p:nvPr/>
        </p:nvCxnSpPr>
        <p:spPr>
          <a:xfrm flipH="1" flipV="1">
            <a:off x="508007" y="4758399"/>
            <a:ext cx="116273" cy="180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602359" y="4868947"/>
                <a:ext cx="1459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9" y="4868947"/>
                <a:ext cx="145930" cy="246221"/>
              </a:xfrm>
              <a:prstGeom prst="rect">
                <a:avLst/>
              </a:prstGeom>
              <a:blipFill>
                <a:blip r:embed="rId27"/>
                <a:stretch>
                  <a:fillRect r="-7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グループ化 146"/>
          <p:cNvGrpSpPr/>
          <p:nvPr/>
        </p:nvGrpSpPr>
        <p:grpSpPr>
          <a:xfrm>
            <a:off x="3010074" y="4397173"/>
            <a:ext cx="1365589" cy="1365589"/>
            <a:chOff x="302136" y="2835565"/>
            <a:chExt cx="1440000" cy="1440000"/>
          </a:xfrm>
        </p:grpSpPr>
        <p:sp>
          <p:nvSpPr>
            <p:cNvPr id="148" name="正方形/長方形 147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9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53831" y="3132771"/>
              <a:ext cx="310377" cy="310377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p:pic>
          <p:nvPicPr>
            <p:cNvPr id="158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7611" y="310682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59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86528" y="3033840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60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456431" y="373987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61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1055779" y="3790463"/>
              <a:ext cx="309600" cy="309600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テキスト ボックス 161"/>
                <p:cNvSpPr txBox="1"/>
                <p:nvPr/>
              </p:nvSpPr>
              <p:spPr>
                <a:xfrm>
                  <a:off x="1130896" y="3571351"/>
                  <a:ext cx="243473" cy="260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0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テキスト ボックス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96" y="3571351"/>
                  <a:ext cx="243473" cy="260777"/>
                </a:xfrm>
                <a:prstGeom prst="rect">
                  <a:avLst/>
                </a:prstGeom>
                <a:blipFill>
                  <a:blip r:embed="rId28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/>
                <p:cNvSpPr txBox="1"/>
                <p:nvPr/>
              </p:nvSpPr>
              <p:spPr>
                <a:xfrm>
                  <a:off x="1022688" y="3350612"/>
                  <a:ext cx="218469" cy="259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𝒏𝒆𝒘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テキスト ボックス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688" y="3350612"/>
                  <a:ext cx="218469" cy="259366"/>
                </a:xfrm>
                <a:prstGeom prst="rect">
                  <a:avLst/>
                </a:prstGeom>
                <a:blipFill>
                  <a:blip r:embed="rId29"/>
                  <a:stretch>
                    <a:fillRect r="-7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/>
                <p:cNvSpPr txBox="1"/>
                <p:nvPr/>
              </p:nvSpPr>
              <p:spPr>
                <a:xfrm>
                  <a:off x="1373245" y="3767069"/>
                  <a:ext cx="242046" cy="261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9" name="テキスト ボックス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245" y="3767069"/>
                  <a:ext cx="242046" cy="261354"/>
                </a:xfrm>
                <a:prstGeom prst="rect">
                  <a:avLst/>
                </a:prstGeom>
                <a:blipFill>
                  <a:blip r:embed="rId30"/>
                  <a:stretch>
                    <a:fillRect r="-18421" b="-24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線矢印コネクタ 211"/>
            <p:cNvCxnSpPr/>
            <p:nvPr/>
          </p:nvCxnSpPr>
          <p:spPr>
            <a:xfrm flipH="1" flipV="1">
              <a:off x="1050754" y="3618649"/>
              <a:ext cx="167920" cy="259953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144952" y="7604441"/>
                <a:ext cx="2019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評価関数：</a:t>
                </a:r>
                <a:r>
                  <a:rPr kumimoji="1" lang="en-US" altLang="ja-JP" sz="900" b="1" dirty="0" err="1" smtClean="0"/>
                  <a:t>Griewank</a:t>
                </a:r>
                <a:r>
                  <a:rPr kumimoji="1" lang="en-US" altLang="ja-JP" sz="900" b="1" dirty="0" smtClean="0"/>
                  <a:t> Function</a:t>
                </a:r>
              </a:p>
              <a:p>
                <a:r>
                  <a:rPr kumimoji="1" lang="ja-JP" altLang="en-US" sz="900" b="1" dirty="0" smtClean="0"/>
                  <a:t>最 適 解：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kumimoji="1" lang="en-US" altLang="ja-JP" sz="900" b="1" dirty="0" smtClean="0"/>
              </a:p>
            </p:txBody>
          </p:sp>
        </mc:Choice>
        <mc:Fallback xmlns=""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2" y="7604441"/>
                <a:ext cx="2019473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130291" y="8520274"/>
                <a:ext cx="175983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個体数</a:t>
                </a:r>
                <a:r>
                  <a:rPr kumimoji="1" lang="en-US" altLang="ja-JP" sz="900" b="1" dirty="0" smtClean="0"/>
                  <a:t>	</a:t>
                </a:r>
                <a:r>
                  <a:rPr kumimoji="1" lang="ja-JP" altLang="en-US" sz="900" b="1" dirty="0" smtClean="0"/>
                  <a:t>：</a:t>
                </a:r>
                <a:r>
                  <a:rPr kumimoji="1" lang="en-US" altLang="ja-JP" sz="900" b="1" dirty="0" smtClean="0"/>
                  <a:t>N=20</a:t>
                </a:r>
              </a:p>
              <a:p>
                <a:r>
                  <a:rPr kumimoji="1" lang="ja-JP" altLang="en-US" sz="900" b="1" dirty="0"/>
                  <a:t>世代</a:t>
                </a:r>
                <a:r>
                  <a:rPr kumimoji="1" lang="ja-JP" altLang="en-US" sz="900" b="1" dirty="0" smtClean="0"/>
                  <a:t>数  </a:t>
                </a:r>
                <a:r>
                  <a:rPr kumimoji="1" lang="en-US" altLang="ja-JP" sz="900" b="1" dirty="0" smtClean="0"/>
                  <a:t>	</a:t>
                </a:r>
                <a:r>
                  <a:rPr kumimoji="1" lang="ja-JP" altLang="en-US" sz="900" b="1" dirty="0" smtClean="0"/>
                  <a:t>：</a:t>
                </a:r>
                <a:r>
                  <a:rPr kumimoji="1" lang="en-US" altLang="ja-JP" sz="900" b="1" dirty="0"/>
                  <a:t>t</a:t>
                </a:r>
                <a:r>
                  <a:rPr kumimoji="1" lang="en-US" altLang="ja-JP" sz="900" b="1" dirty="0" smtClean="0"/>
                  <a:t>=1000</a:t>
                </a:r>
              </a:p>
              <a:p>
                <a:r>
                  <a:rPr kumimoji="1" lang="ja-JP" altLang="en-US" sz="900" b="1" dirty="0" smtClean="0"/>
                  <a:t>周波数帯：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ja-JP" sz="900" b="1" dirty="0" smtClean="0"/>
              </a:p>
            </p:txBody>
          </p:sp>
        </mc:Choice>
        <mc:Fallback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1" y="8520274"/>
                <a:ext cx="1759835" cy="507831"/>
              </a:xfrm>
              <a:prstGeom prst="rect">
                <a:avLst/>
              </a:prstGeom>
              <a:blipFill rotWithShape="0">
                <a:blip r:embed="rId3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81604"/>
              </p:ext>
            </p:extLst>
          </p:nvPr>
        </p:nvGraphicFramePr>
        <p:xfrm>
          <a:off x="4246118" y="6455765"/>
          <a:ext cx="2777213" cy="731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69905">
                  <a:extLst>
                    <a:ext uri="{9D8B030D-6E8A-4147-A177-3AD203B41FA5}">
                      <a16:colId xmlns:a16="http://schemas.microsoft.com/office/drawing/2014/main" xmlns="" val="3591117326"/>
                    </a:ext>
                  </a:extLst>
                </a:gridCol>
                <a:gridCol w="1181202">
                  <a:extLst>
                    <a:ext uri="{9D8B030D-6E8A-4147-A177-3AD203B41FA5}">
                      <a16:colId xmlns:a16="http://schemas.microsoft.com/office/drawing/2014/main" xmlns="" val="3891895300"/>
                    </a:ext>
                  </a:extLst>
                </a:gridCol>
                <a:gridCol w="826106">
                  <a:extLst>
                    <a:ext uri="{9D8B030D-6E8A-4147-A177-3AD203B41FA5}">
                      <a16:colId xmlns:a16="http://schemas.microsoft.com/office/drawing/2014/main" xmlns="" val="49762632"/>
                    </a:ext>
                  </a:extLst>
                </a:gridCol>
              </a:tblGrid>
              <a:tr h="22274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3A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bg1"/>
                          </a:solidFill>
                        </a:rPr>
                        <a:t>平均値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3A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3A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2429247"/>
                  </a:ext>
                </a:extLst>
              </a:tr>
              <a:tr h="206498">
                <a:tc>
                  <a:txBody>
                    <a:bodyPr/>
                    <a:lstStyle/>
                    <a:p>
                      <a:r>
                        <a:rPr kumimoji="1" lang="ja-JP" altLang="en-US" sz="1000" b="1" dirty="0" smtClean="0"/>
                        <a:t>従来</a:t>
                      </a:r>
                      <a:r>
                        <a:rPr kumimoji="1" lang="en-US" altLang="ja-JP" sz="1000" b="1" dirty="0" smtClean="0"/>
                        <a:t>BA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6.4 /17 (37.65%)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/>
                        <a:t>1.50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533535"/>
                  </a:ext>
                </a:extLst>
              </a:tr>
              <a:tr h="222746">
                <a:tc>
                  <a:txBody>
                    <a:bodyPr/>
                    <a:lstStyle/>
                    <a:p>
                      <a:r>
                        <a:rPr kumimoji="1" lang="ja-JP" altLang="en-US" sz="1000" b="1" dirty="0" smtClean="0"/>
                        <a:t>分散型</a:t>
                      </a:r>
                      <a:r>
                        <a:rPr kumimoji="1" lang="en-US" altLang="ja-JP" sz="1000" b="1" dirty="0" smtClean="0"/>
                        <a:t>BA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12 / 17 (70.59%)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/>
                        <a:t>0.94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183731"/>
                  </a:ext>
                </a:extLst>
              </a:tr>
            </a:tbl>
          </a:graphicData>
        </a:graphic>
      </p:graphicFrame>
      <p:pic>
        <p:nvPicPr>
          <p:cNvPr id="215" name="図 214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t="7519" r="9758" b="3811"/>
          <a:stretch/>
        </p:blipFill>
        <p:spPr>
          <a:xfrm>
            <a:off x="3914775" y="7467600"/>
            <a:ext cx="1647826" cy="1133475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6773" r="11672" b="4557"/>
          <a:stretch/>
        </p:blipFill>
        <p:spPr>
          <a:xfrm>
            <a:off x="5600700" y="7458075"/>
            <a:ext cx="1619250" cy="1133476"/>
          </a:xfrm>
          <a:prstGeom prst="rect">
            <a:avLst/>
          </a:prstGeom>
        </p:spPr>
      </p:pic>
      <p:sp>
        <p:nvSpPr>
          <p:cNvPr id="217" name="テキスト ボックス 216"/>
          <p:cNvSpPr txBox="1"/>
          <p:nvPr/>
        </p:nvSpPr>
        <p:spPr>
          <a:xfrm>
            <a:off x="4039404" y="8553704"/>
            <a:ext cx="1167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3724014" y="7248146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1000</a:t>
            </a:r>
            <a:r>
              <a:rPr kumimoji="1" lang="ja-JP" altLang="en-US" sz="1050" b="1" dirty="0" smtClean="0"/>
              <a:t>世代目の解の分布</a:t>
            </a:r>
            <a:endParaRPr kumimoji="1" lang="ja-JP" altLang="en-US" sz="1050" b="1" dirty="0"/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5724185" y="8561610"/>
            <a:ext cx="1167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955353" y="8766939"/>
            <a:ext cx="152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>
                <a:solidFill>
                  <a:srgbClr val="FF0000"/>
                </a:solidFill>
              </a:rPr>
              <a:t>一つの局所解に多く密集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5579173" y="8766939"/>
            <a:ext cx="145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769331" y="6223760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10seed</a:t>
            </a:r>
            <a:r>
              <a:rPr kumimoji="1" lang="ja-JP" altLang="en-US" sz="1050" b="1" dirty="0" smtClean="0"/>
              <a:t>分の局所解捕捉数</a:t>
            </a:r>
            <a:endParaRPr kumimoji="1" lang="ja-JP" altLang="en-US" sz="1050" b="1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2830501" y="431691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Step3: </a:t>
            </a:r>
            <a:r>
              <a:rPr kumimoji="1" lang="ja-JP" altLang="en-US" sz="1100" dirty="0" smtClean="0"/>
              <a:t>局所</a:t>
            </a:r>
            <a:r>
              <a:rPr kumimoji="1" lang="ja-JP" altLang="en-US" sz="1100" dirty="0"/>
              <a:t>探索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7" y="1042439"/>
            <a:ext cx="1007092" cy="1007092"/>
          </a:xfrm>
          <a:prstGeom prst="rect">
            <a:avLst/>
          </a:prstGeom>
        </p:spPr>
      </p:pic>
      <p:sp>
        <p:nvSpPr>
          <p:cNvPr id="23" name="フローチャート: 端子 22"/>
          <p:cNvSpPr/>
          <p:nvPr/>
        </p:nvSpPr>
        <p:spPr>
          <a:xfrm>
            <a:off x="93744" y="1449728"/>
            <a:ext cx="239029" cy="115449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火災</a:t>
            </a:r>
            <a:endParaRPr kumimoji="1" lang="ja-JP" alt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4" name="フローチャート: 端子 223"/>
          <p:cNvSpPr/>
          <p:nvPr/>
        </p:nvSpPr>
        <p:spPr>
          <a:xfrm>
            <a:off x="607203" y="1449728"/>
            <a:ext cx="239029" cy="115449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水害</a:t>
            </a:r>
          </a:p>
        </p:txBody>
      </p:sp>
      <p:sp>
        <p:nvSpPr>
          <p:cNvPr id="225" name="フローチャート: 端子 224"/>
          <p:cNvSpPr/>
          <p:nvPr/>
        </p:nvSpPr>
        <p:spPr>
          <a:xfrm>
            <a:off x="93744" y="1962904"/>
            <a:ext cx="239029" cy="115449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地震</a:t>
            </a:r>
          </a:p>
        </p:txBody>
      </p:sp>
      <p:sp>
        <p:nvSpPr>
          <p:cNvPr id="226" name="フローチャート: 端子 225"/>
          <p:cNvSpPr/>
          <p:nvPr/>
        </p:nvSpPr>
        <p:spPr>
          <a:xfrm>
            <a:off x="607203" y="1962904"/>
            <a:ext cx="239029" cy="115449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竜巻</a:t>
            </a:r>
          </a:p>
        </p:txBody>
      </p:sp>
      <p:pic>
        <p:nvPicPr>
          <p:cNvPr id="236" name="コンテンツ プレースホルダー 1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9" y="6349458"/>
            <a:ext cx="1744057" cy="1287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237" name="テキスト ボックス 236"/>
          <p:cNvSpPr txBox="1"/>
          <p:nvPr/>
        </p:nvSpPr>
        <p:spPr>
          <a:xfrm>
            <a:off x="116258" y="6226217"/>
            <a:ext cx="1627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err="1" smtClean="0"/>
              <a:t>Griwank</a:t>
            </a:r>
            <a:r>
              <a:rPr kumimoji="1" lang="ja-JP" altLang="en-US" sz="900" b="1" dirty="0" smtClean="0"/>
              <a:t>関数の概形</a:t>
            </a:r>
            <a:endParaRPr kumimoji="1" lang="ja-JP" altLang="en-US" sz="900" b="1" dirty="0"/>
          </a:p>
        </p:txBody>
      </p:sp>
      <p:grpSp>
        <p:nvGrpSpPr>
          <p:cNvPr id="128" name="グループ化 127"/>
          <p:cNvGrpSpPr/>
          <p:nvPr/>
        </p:nvGrpSpPr>
        <p:grpSpPr>
          <a:xfrm>
            <a:off x="1650638" y="6348551"/>
            <a:ext cx="2009789" cy="1360787"/>
            <a:chOff x="5353334" y="1164035"/>
            <a:chExt cx="2009789" cy="1360787"/>
          </a:xfrm>
        </p:grpSpPr>
        <p:pic>
          <p:nvPicPr>
            <p:cNvPr id="129" name="図 128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718" y="1164035"/>
              <a:ext cx="1934405" cy="12896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テキスト ボックス 129"/>
                <p:cNvSpPr txBox="1"/>
                <p:nvPr/>
              </p:nvSpPr>
              <p:spPr>
                <a:xfrm>
                  <a:off x="6144580" y="2324767"/>
                  <a:ext cx="31771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7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7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7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3" name="テキスト ボックス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580" y="2324767"/>
                  <a:ext cx="317710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テキスト ボックス 131"/>
                <p:cNvSpPr txBox="1"/>
                <p:nvPr/>
              </p:nvSpPr>
              <p:spPr>
                <a:xfrm rot="16200000">
                  <a:off x="5294507" y="1699438"/>
                  <a:ext cx="31771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7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7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7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テキスト ボックス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94507" y="1699438"/>
                  <a:ext cx="317710" cy="20005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テキスト ボックス 133"/>
          <p:cNvSpPr txBox="1"/>
          <p:nvPr/>
        </p:nvSpPr>
        <p:spPr>
          <a:xfrm>
            <a:off x="1800038" y="6208799"/>
            <a:ext cx="1627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err="1" smtClean="0"/>
              <a:t>Griwank</a:t>
            </a:r>
            <a:r>
              <a:rPr kumimoji="1" lang="ja-JP" altLang="en-US" sz="900" b="1" dirty="0" smtClean="0"/>
              <a:t>関数の等高線マップ</a:t>
            </a:r>
            <a:endParaRPr kumimoji="1" lang="ja-JP" altLang="en-US" sz="900" b="1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67778" y="7444143"/>
            <a:ext cx="1826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複数の局所解を持つ多峰性関数</a:t>
            </a:r>
            <a:endParaRPr kumimoji="1" lang="ja-JP" altLang="en-US" sz="900" b="1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405" y="9043652"/>
            <a:ext cx="440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</a:rPr>
              <a:t>個体数</a:t>
            </a:r>
            <a:r>
              <a:rPr kumimoji="1" lang="ja-JP" altLang="en-US" sz="1600" dirty="0">
                <a:solidFill>
                  <a:srgbClr val="153A4F"/>
                </a:solidFill>
              </a:rPr>
              <a:t>比較による解</a:t>
            </a:r>
            <a:r>
              <a:rPr kumimoji="1" lang="ja-JP" altLang="en-US" sz="1600" dirty="0" smtClean="0">
                <a:solidFill>
                  <a:srgbClr val="153A4F"/>
                </a:solidFill>
              </a:rPr>
              <a:t>の捕捉数と分布</a:t>
            </a:r>
            <a:endParaRPr kumimoji="1" lang="ja-JP" altLang="en-US" sz="1600" dirty="0">
              <a:solidFill>
                <a:srgbClr val="153A4F"/>
              </a:solidFill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42" y="403061"/>
            <a:ext cx="660808" cy="264323"/>
          </a:xfrm>
          <a:prstGeom prst="rect">
            <a:avLst/>
          </a:prstGeom>
          <a:ln>
            <a:solidFill>
              <a:srgbClr val="153A4F"/>
            </a:solidFill>
          </a:ln>
        </p:spPr>
      </p:pic>
      <p:cxnSp>
        <p:nvCxnSpPr>
          <p:cNvPr id="245" name="直線矢印コネクタ 244"/>
          <p:cNvCxnSpPr>
            <a:cxnSpLocks noChangeAspect="1"/>
          </p:cNvCxnSpPr>
          <p:nvPr/>
        </p:nvCxnSpPr>
        <p:spPr>
          <a:xfrm flipH="1" flipV="1">
            <a:off x="2039096" y="4792747"/>
            <a:ext cx="116273" cy="180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954937" y="747139"/>
            <a:ext cx="2151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153A4F"/>
                </a:solidFill>
              </a:rPr>
              <a:t>例：</a:t>
            </a:r>
            <a:r>
              <a:rPr kumimoji="1" lang="ja-JP" altLang="en-US" sz="1100" b="1" dirty="0">
                <a:solidFill>
                  <a:srgbClr val="153A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複数救助ロボットへの</a:t>
            </a:r>
            <a:r>
              <a:rPr kumimoji="1" lang="ja-JP" altLang="en-US" sz="1100" b="1" dirty="0" smtClean="0">
                <a:solidFill>
                  <a:srgbClr val="153A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応用</a:t>
            </a:r>
            <a:endParaRPr kumimoji="1" lang="en-US" altLang="ja-JP" sz="1100" b="1" dirty="0">
              <a:solidFill>
                <a:srgbClr val="153A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3" name="直線矢印コネクタ 172"/>
          <p:cNvCxnSpPr>
            <a:cxnSpLocks noChangeAspect="1"/>
          </p:cNvCxnSpPr>
          <p:nvPr/>
        </p:nvCxnSpPr>
        <p:spPr>
          <a:xfrm rot="16020000" flipV="1">
            <a:off x="2186317" y="3424564"/>
            <a:ext cx="204214" cy="11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グループ化 174"/>
          <p:cNvGrpSpPr/>
          <p:nvPr/>
        </p:nvGrpSpPr>
        <p:grpSpPr>
          <a:xfrm>
            <a:off x="4533810" y="2387616"/>
            <a:ext cx="1365590" cy="1365590"/>
            <a:chOff x="302136" y="2835565"/>
            <a:chExt cx="1440000" cy="1440000"/>
          </a:xfrm>
        </p:grpSpPr>
        <p:sp>
          <p:nvSpPr>
            <p:cNvPr id="201" name="正方形/長方形 20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2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20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5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6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416753" y="3748331"/>
              <a:ext cx="309600" cy="309600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テキスト ボックス 206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テキスト ボックス 207"/>
              <p:cNvSpPr txBox="1"/>
              <p:nvPr/>
            </p:nvSpPr>
            <p:spPr>
              <a:xfrm>
                <a:off x="4898735" y="338492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08" name="テキスト ボックス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35" y="3384920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テキスト ボックス 208"/>
          <p:cNvSpPr txBox="1"/>
          <p:nvPr/>
        </p:nvSpPr>
        <p:spPr>
          <a:xfrm>
            <a:off x="4294040" y="234278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Step4: </a:t>
            </a:r>
            <a:r>
              <a:rPr kumimoji="1" lang="ja-JP" altLang="en-US" sz="1100" dirty="0" smtClean="0"/>
              <a:t>ランダム</a:t>
            </a:r>
            <a:r>
              <a:rPr kumimoji="1" lang="ja-JP" altLang="en-US" sz="1100" dirty="0"/>
              <a:t>ウォーク</a:t>
            </a:r>
          </a:p>
        </p:txBody>
      </p:sp>
      <p:grpSp>
        <p:nvGrpSpPr>
          <p:cNvPr id="210" name="グループ化 209"/>
          <p:cNvGrpSpPr>
            <a:grpSpLocks/>
          </p:cNvGrpSpPr>
          <p:nvPr/>
        </p:nvGrpSpPr>
        <p:grpSpPr>
          <a:xfrm>
            <a:off x="4533810" y="4407755"/>
            <a:ext cx="1364548" cy="1307100"/>
            <a:chOff x="302136" y="2835565"/>
            <a:chExt cx="1440000" cy="1494293"/>
          </a:xfrm>
        </p:grpSpPr>
        <p:sp>
          <p:nvSpPr>
            <p:cNvPr id="211" name="正方形/長方形 21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24716" y="4019481"/>
              <a:ext cx="310377" cy="310377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</p:pic>
        <p:pic>
          <p:nvPicPr>
            <p:cNvPr id="228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7611" y="310682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229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86528" y="3033840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230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456431" y="373987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247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1055779" y="3790463"/>
              <a:ext cx="309600" cy="309600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テキスト ボックス 247"/>
                <p:cNvSpPr txBox="1"/>
                <p:nvPr/>
              </p:nvSpPr>
              <p:spPr>
                <a:xfrm>
                  <a:off x="1130896" y="3571351"/>
                  <a:ext cx="243473" cy="260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0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テキスト ボックス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96" y="3571351"/>
                  <a:ext cx="243473" cy="260777"/>
                </a:xfrm>
                <a:prstGeom prst="rect">
                  <a:avLst/>
                </a:prstGeom>
                <a:blipFill>
                  <a:blip r:embed="rId28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/>
                <p:cNvSpPr txBox="1"/>
                <p:nvPr/>
              </p:nvSpPr>
              <p:spPr>
                <a:xfrm>
                  <a:off x="745535" y="3774577"/>
                  <a:ext cx="218469" cy="296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𝒓𝒏𝒅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テキスト ボックス 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35" y="3774577"/>
                  <a:ext cx="218469" cy="296510"/>
                </a:xfrm>
                <a:prstGeom prst="rect">
                  <a:avLst/>
                </a:prstGeom>
                <a:blipFill>
                  <a:blip r:embed="rId40"/>
                  <a:stretch>
                    <a:fillRect r="-764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直線矢印コネクタ 250"/>
            <p:cNvCxnSpPr/>
            <p:nvPr/>
          </p:nvCxnSpPr>
          <p:spPr>
            <a:xfrm flipH="1" flipV="1">
              <a:off x="1050754" y="3618649"/>
              <a:ext cx="167920" cy="259953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テキスト ボックス 249"/>
                <p:cNvSpPr txBox="1"/>
                <p:nvPr/>
              </p:nvSpPr>
              <p:spPr>
                <a:xfrm>
                  <a:off x="1207602" y="4021584"/>
                  <a:ext cx="242046" cy="298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>
            <p:sp>
              <p:nvSpPr>
                <p:cNvPr id="250" name="テキスト ボックス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02" y="4021584"/>
                  <a:ext cx="242046" cy="298783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r="-184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2" name="テキスト ボックス 251"/>
          <p:cNvSpPr txBox="1"/>
          <p:nvPr/>
        </p:nvSpPr>
        <p:spPr>
          <a:xfrm>
            <a:off x="4294040" y="431691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Step4: </a:t>
            </a:r>
            <a:r>
              <a:rPr kumimoji="1" lang="ja-JP" altLang="en-US" sz="1100" dirty="0" smtClean="0"/>
              <a:t>ランダム</a:t>
            </a:r>
            <a:r>
              <a:rPr kumimoji="1" lang="ja-JP" altLang="en-US" sz="1100" dirty="0"/>
              <a:t>ウォーク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-30965" y="3556348"/>
                <a:ext cx="2066025" cy="710644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の設定（</a:t>
                </a:r>
                <a14:m>
                  <m:oMath xmlns:m="http://schemas.openxmlformats.org/officeDocument/2006/math"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ら</m:t>
                    </m:r>
                  </m:oMath>
                </a14:m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の乱数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2)</a:t>
                </a:r>
              </a:p>
              <a:p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によ</a:t>
                </a:r>
                <a:r>
                  <a:rPr kumimoji="1" lang="ja-JP" altLang="en-US" sz="800" b="1" i="1" dirty="0">
                    <a:latin typeface="Cambria Math" panose="02040503050406030204" pitchFamily="18" charset="0"/>
                  </a:rPr>
                  <a:t>り</a:t>
                </a:r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各コウモリ</a:t>
                </a:r>
                <a:r>
                  <a:rPr kumimoji="1" lang="ja-JP" altLang="en-US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の速度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を調整</a:t>
                </a:r>
                <a:endParaRPr kumimoji="1" lang="en-US" altLang="ja-JP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ja-JP" alt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65" y="3556348"/>
                <a:ext cx="2066025" cy="71064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1660515" y="3556348"/>
                <a:ext cx="1277778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3)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新しい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解の生成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15" y="3556348"/>
                <a:ext cx="1277778" cy="353943"/>
              </a:xfrm>
              <a:prstGeom prst="rect">
                <a:avLst/>
              </a:prstGeom>
              <a:blipFill>
                <a:blip r:embed="rId4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2767616" y="3556348"/>
                <a:ext cx="1865451" cy="350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𝒈𝒃𝒆𝒔𝒕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4)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グローバルベスト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近辺に新しい解を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生成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16" y="3556348"/>
                <a:ext cx="1865451" cy="350737"/>
              </a:xfrm>
              <a:prstGeom prst="rect">
                <a:avLst/>
              </a:prstGeom>
              <a:blipFill rotWithShape="0">
                <a:blip r:embed="rId4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正方形/長方形 155"/>
              <p:cNvSpPr/>
              <p:nvPr/>
            </p:nvSpPr>
            <p:spPr>
              <a:xfrm>
                <a:off x="5834218" y="2800035"/>
                <a:ext cx="1862615" cy="755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800" b="1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𝒈𝒃𝒆𝒔𝒕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から解を更新</a:t>
                </a:r>
                <a:endParaRPr kumimoji="1" lang="en-US" altLang="ja-JP" sz="800" b="1" dirty="0"/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800" b="1" i="1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/>
                  <a:t>		</a:t>
                </a:r>
                <a:r>
                  <a:rPr kumimoji="1" lang="en-US" altLang="ja-JP" sz="800" b="1" dirty="0" smtClean="0"/>
                  <a:t>…(6)</a:t>
                </a:r>
                <a:endParaRPr kumimoji="1" lang="en-US" altLang="ja-JP" sz="800" b="1" dirty="0"/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8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800" b="1" dirty="0" smtClean="0"/>
                  <a:t>	…(</a:t>
                </a:r>
                <a:r>
                  <a:rPr kumimoji="1" lang="en-US" altLang="ja-JP" sz="800" b="1" dirty="0"/>
                  <a:t>7</a:t>
                </a:r>
                <a:r>
                  <a:rPr kumimoji="1" lang="en-US" altLang="ja-JP" sz="800" b="1" dirty="0" smtClean="0"/>
                  <a:t>)</a:t>
                </a:r>
              </a:p>
              <a:p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ラウドネス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も更新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218" y="2800035"/>
                <a:ext cx="1862615" cy="755079"/>
              </a:xfrm>
              <a:prstGeom prst="rect">
                <a:avLst/>
              </a:prstGeom>
              <a:blipFill rotWithShape="0">
                <a:blip r:embed="rId4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767616" y="5651339"/>
                <a:ext cx="1957971" cy="36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9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  <m:r>
                      <a:rPr kumimoji="1" lang="en-US" altLang="ja-JP" sz="9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9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𝝐</m:t>
                    </m:r>
                    <m:sSup>
                      <m:sSupPr>
                        <m:ctrlP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900" b="1" dirty="0" smtClean="0"/>
                  <a:t>…(</a:t>
                </a:r>
                <a:r>
                  <a:rPr kumimoji="1" lang="en-US" altLang="ja-JP" sz="900" b="1" dirty="0"/>
                  <a:t>4)’</a:t>
                </a:r>
              </a:p>
              <a:p>
                <a:r>
                  <a:rPr kumimoji="1" lang="ja-JP" altLang="en-US" sz="800" b="1" dirty="0" smtClean="0"/>
                  <a:t>パーソナルベスト</a:t>
                </a:r>
                <a:r>
                  <a:rPr kumimoji="1" lang="ja-JP" altLang="en-US" sz="800" b="1" dirty="0"/>
                  <a:t>近辺</a:t>
                </a:r>
                <a:r>
                  <a:rPr kumimoji="1" lang="ja-JP" altLang="en-US" sz="800" b="1" dirty="0" smtClean="0"/>
                  <a:t>に新しい解</a:t>
                </a:r>
                <a:r>
                  <a:rPr kumimoji="1" lang="ja-JP" altLang="en-US" sz="800" b="1" dirty="0"/>
                  <a:t>を</a:t>
                </a:r>
                <a:r>
                  <a:rPr kumimoji="1" lang="ja-JP" altLang="en-US" sz="800" b="1" dirty="0" smtClean="0"/>
                  <a:t>生成</a:t>
                </a:r>
                <a:endParaRPr kumimoji="1" lang="ja-JP" altLang="en-US" sz="800" b="1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16" y="5651339"/>
                <a:ext cx="1957971" cy="366960"/>
              </a:xfrm>
              <a:prstGeom prst="rect">
                <a:avLst/>
              </a:prstGeom>
              <a:blipFill rotWithShape="0">
                <a:blip r:embed="rId4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1898043" y="7604441"/>
            <a:ext cx="129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次 元 数：</a:t>
            </a:r>
            <a:r>
              <a:rPr kumimoji="1" lang="en-US" altLang="ja-JP" sz="900" b="1" dirty="0"/>
              <a:t>2</a:t>
            </a:r>
          </a:p>
          <a:p>
            <a:r>
              <a:rPr kumimoji="1" lang="ja-JP" altLang="en-US" sz="900" b="1" dirty="0"/>
              <a:t>局所</a:t>
            </a:r>
            <a:r>
              <a:rPr kumimoji="1" lang="ja-JP" altLang="en-US" sz="900" b="1" dirty="0" smtClean="0"/>
              <a:t>解数：</a:t>
            </a:r>
            <a:r>
              <a:rPr kumimoji="1" lang="en-US" altLang="ja-JP" sz="900" b="1" dirty="0" smtClean="0"/>
              <a:t>17</a:t>
            </a:r>
            <a:endParaRPr kumimoji="1" lang="en-US" altLang="ja-JP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925191" y="8520274"/>
                <a:ext cx="1714328" cy="649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/>
                  <a:t>ラウドネス</a:t>
                </a:r>
                <a:r>
                  <a:rPr kumimoji="1" lang="en-US" altLang="ja-JP" sz="900" b="1" dirty="0"/>
                  <a:t>	</a:t>
                </a:r>
                <a:r>
                  <a:rPr kumimoji="1" lang="ja-JP" altLang="en-US" sz="900" b="1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ja-JP" sz="900" b="1" dirty="0"/>
              </a:p>
              <a:p>
                <a:r>
                  <a:rPr kumimoji="1" lang="ja-JP" altLang="en-US" sz="900" b="1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 [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900" b="1" dirty="0"/>
              </a:p>
              <a:p>
                <a:r>
                  <a:rPr kumimoji="1" lang="ja-JP" altLang="en-US" sz="900" b="1" dirty="0"/>
                  <a:t>試行回数：</a:t>
                </a:r>
                <a:r>
                  <a:rPr kumimoji="1" lang="en-US" altLang="ja-JP" sz="900" b="1" dirty="0"/>
                  <a:t>seed=10</a:t>
                </a:r>
                <a:endParaRPr kumimoji="1" lang="ja-JP" altLang="en-US" sz="900" b="1" dirty="0"/>
              </a:p>
              <a:p>
                <a:endParaRPr kumimoji="1" lang="ja-JP" altLang="en-US" sz="9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91" y="8520274"/>
                <a:ext cx="1714328" cy="649473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70074" y="7933702"/>
            <a:ext cx="351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実験内容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評価指標とパラメータ</a:t>
            </a:r>
            <a:r>
              <a:rPr kumimoji="1" lang="ja-JP" altLang="en-US" sz="1600" dirty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z="1600" dirty="0">
              <a:solidFill>
                <a:srgbClr val="153A4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96667" y="7606322"/>
            <a:ext cx="1250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範 囲：</a:t>
            </a:r>
            <a:r>
              <a:rPr kumimoji="1" lang="en-US" altLang="ja-JP" sz="900" b="1" dirty="0"/>
              <a:t>[-10 10</a:t>
            </a:r>
            <a:r>
              <a:rPr kumimoji="1" lang="en-US" altLang="ja-JP" sz="900" b="1" dirty="0" smtClean="0"/>
              <a:t>]</a:t>
            </a:r>
            <a:endParaRPr kumimoji="1" lang="ja-JP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54928" y="3556348"/>
                <a:ext cx="16220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b="1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5)</a:t>
                </a:r>
              </a:p>
              <a:p>
                <a:r>
                  <a:rPr kumimoji="1" lang="ja-JP" altLang="en-US" sz="800" b="1" dirty="0" smtClean="0"/>
                  <a:t>ランダム</a:t>
                </a:r>
                <a:r>
                  <a:rPr kumimoji="1" lang="ja-JP" altLang="en-US" sz="800" b="1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/>
                  <a:t>を</a:t>
                </a:r>
                <a:r>
                  <a:rPr kumimoji="1" lang="ja-JP" altLang="en-US" sz="800" b="1" dirty="0" smtClean="0"/>
                  <a:t>生成</a:t>
                </a:r>
                <a:endParaRPr kumimoji="1" lang="en-US" altLang="ja-JP" sz="800" b="1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28" y="3556348"/>
                <a:ext cx="1622022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325558" y="2132932"/>
                <a:ext cx="3217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b="1" u="sng" dirty="0"/>
                  <a:t> </a:t>
                </a:r>
                <a:r>
                  <a:rPr kumimoji="1" lang="ja-JP" altLang="en-US" sz="1000" b="1" u="sng" dirty="0"/>
                  <a:t>ラウドネス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 u="sng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1000" b="1" i="1" u="sng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1000" b="1" i="1" u="sng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ja-JP" altLang="en-US" sz="1000" b="1" u="sng" dirty="0"/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b="1" i="1" u="sng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 u="sng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000" b="1" i="1" u="sng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00" u="sng" dirty="0" smtClean="0"/>
                  <a:t>により局所探索性能を調整</a:t>
                </a:r>
                <a:endParaRPr kumimoji="1" lang="ja-JP" altLang="en-US" sz="1000" u="sng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558" y="2132932"/>
                <a:ext cx="3217035" cy="246221"/>
              </a:xfrm>
              <a:prstGeom prst="rect">
                <a:avLst/>
              </a:prstGeom>
              <a:blipFill rotWithShape="0">
                <a:blip r:embed="rId4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9136" y="5576936"/>
                <a:ext cx="1419739" cy="494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8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8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8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8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kumimoji="1" lang="en-US" altLang="ja-JP" sz="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ja-JP" sz="8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8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8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8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8)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dirty="0"/>
                  <a:t>に対しランダムに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ja-JP" altLang="en-US" sz="800" b="1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800" b="1" dirty="0"/>
                  <a:t>選択</a:t>
                </a:r>
                <a:endParaRPr kumimoji="1" lang="en-US" altLang="ja-JP" sz="800" b="1" dirty="0"/>
              </a:p>
              <a:p>
                <a:endParaRPr kumimoji="1" lang="ja-JP" altLang="en-US" sz="8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" y="5576936"/>
                <a:ext cx="1419739" cy="49430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331418" y="5513791"/>
                <a:ext cx="1765729" cy="544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kumimoji="1" lang="en-US" altLang="ja-JP" sz="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ja-JP" sz="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ja-JP" sz="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2)’</a:t>
                </a:r>
              </a:p>
              <a:p>
                <a:r>
                  <a:rPr kumimoji="1" lang="en-US" altLang="ja-JP" sz="800" b="1" dirty="0"/>
                  <a:t>2</a:t>
                </a:r>
                <a:r>
                  <a:rPr kumimoji="1" lang="ja-JP" altLang="en-US" sz="800" b="1" dirty="0"/>
                  <a:t>個体同士が反発して移動</a:t>
                </a:r>
                <a:endParaRPr kumimoji="1" lang="en-US" altLang="ja-JP" sz="800" b="1" dirty="0"/>
              </a:p>
              <a:p>
                <a:r>
                  <a:rPr kumimoji="1" lang="en-US" altLang="ja-JP" sz="800" b="1" dirty="0">
                    <a:latin typeface="Cambria Math" panose="02040503050406030204" pitchFamily="18" charset="0"/>
                  </a:rPr>
                  <a:t>(</a:t>
                </a:r>
                <a:r>
                  <a:rPr kumimoji="1" lang="ja-JP" altLang="en-US" sz="800" b="1" i="1" dirty="0" smtClean="0">
                    <a:latin typeface="Cambria Math" panose="02040503050406030204" pitchFamily="18" charset="0"/>
                  </a:rPr>
                  <a:t>速度</a:t>
                </a:r>
                <a:r>
                  <a:rPr kumimoji="1" lang="ja-JP" altLang="en-US" sz="800" b="1" i="1" dirty="0">
                    <a:latin typeface="Cambria Math" panose="02040503050406030204" pitchFamily="18" charset="0"/>
                  </a:rPr>
                  <a:t>の増加：距離が近い</a:t>
                </a:r>
                <a:r>
                  <a:rPr kumimoji="1" lang="en-US" altLang="ja-JP" sz="800" b="1" i="1" dirty="0">
                    <a:latin typeface="Cambria Math" panose="02040503050406030204" pitchFamily="18" charset="0"/>
                  </a:rPr>
                  <a:t>&gt;</a:t>
                </a:r>
                <a:r>
                  <a:rPr kumimoji="1" lang="ja-JP" altLang="en-US" sz="800" b="1" i="1" dirty="0" smtClean="0">
                    <a:latin typeface="Cambria Math" panose="02040503050406030204" pitchFamily="18" charset="0"/>
                  </a:rPr>
                  <a:t>遠い</a:t>
                </a:r>
                <a:r>
                  <a:rPr kumimoji="1" lang="en-US" altLang="ja-JP" sz="800" b="1" dirty="0">
                    <a:latin typeface="Cambria Math" panose="02040503050406030204" pitchFamily="18" charset="0"/>
                  </a:rPr>
                  <a:t>)</a:t>
                </a:r>
                <a:endParaRPr kumimoji="1" lang="en-US" altLang="ja-JP" sz="8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418" y="5513791"/>
                <a:ext cx="1765729" cy="544508"/>
              </a:xfrm>
              <a:prstGeom prst="rect">
                <a:avLst/>
              </a:prstGeom>
              <a:blipFill rotWithShape="0">
                <a:blip r:embed="rId5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テキスト ボックス 263"/>
              <p:cNvSpPr txBox="1"/>
              <p:nvPr/>
            </p:nvSpPr>
            <p:spPr>
              <a:xfrm>
                <a:off x="4454928" y="5699420"/>
                <a:ext cx="16220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b="1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5)</a:t>
                </a:r>
              </a:p>
              <a:p>
                <a:r>
                  <a:rPr kumimoji="1" lang="ja-JP" altLang="en-US" sz="800" b="1" dirty="0" smtClean="0"/>
                  <a:t>ランダム</a:t>
                </a:r>
                <a:r>
                  <a:rPr kumimoji="1" lang="ja-JP" altLang="en-US" sz="800" b="1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/>
                  <a:t>を</a:t>
                </a:r>
                <a:r>
                  <a:rPr kumimoji="1" lang="ja-JP" altLang="en-US" sz="800" b="1" dirty="0" smtClean="0"/>
                  <a:t>生成</a:t>
                </a:r>
                <a:endParaRPr kumimoji="1" lang="en-US" altLang="ja-JP" sz="800" b="1" dirty="0"/>
              </a:p>
            </p:txBody>
          </p:sp>
        </mc:Choice>
        <mc:Fallback>
          <p:sp>
            <p:nvSpPr>
              <p:cNvPr id="264" name="テキスト ボックス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28" y="5699420"/>
                <a:ext cx="1622022" cy="338554"/>
              </a:xfrm>
              <a:prstGeom prst="rect">
                <a:avLst/>
              </a:prstGeom>
              <a:blipFill rotWithShape="0">
                <a:blip r:embed="rId5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テキスト ボックス 222"/>
          <p:cNvSpPr txBox="1"/>
          <p:nvPr/>
        </p:nvSpPr>
        <p:spPr>
          <a:xfrm>
            <a:off x="5815264" y="2333286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Step5: </a:t>
            </a:r>
            <a:r>
              <a:rPr kumimoji="1" lang="ja-JP" altLang="en-US" sz="1100" dirty="0"/>
              <a:t>解</a:t>
            </a:r>
            <a:r>
              <a:rPr kumimoji="1" lang="ja-JP" altLang="en-US" sz="1100" dirty="0" smtClean="0"/>
              <a:t>の</a:t>
            </a:r>
            <a:r>
              <a:rPr kumimoji="1" lang="ja-JP" altLang="en-US" sz="1100" dirty="0"/>
              <a:t>更新</a:t>
            </a:r>
            <a:endParaRPr kumimoji="1" lang="ja-JP" altLang="en-US" sz="1100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825978" y="431691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Step5: </a:t>
            </a:r>
            <a:r>
              <a:rPr kumimoji="1" lang="ja-JP" altLang="en-US" sz="1100" dirty="0"/>
              <a:t>解</a:t>
            </a:r>
            <a:r>
              <a:rPr kumimoji="1" lang="ja-JP" altLang="en-US" sz="1100" dirty="0" smtClean="0"/>
              <a:t>の</a:t>
            </a:r>
            <a:r>
              <a:rPr kumimoji="1" lang="ja-JP" altLang="en-US" sz="1100" dirty="0"/>
              <a:t>更新</a:t>
            </a:r>
            <a:endParaRPr kumimoji="1" lang="ja-JP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正方形/長方形 231"/>
              <p:cNvSpPr/>
              <p:nvPr/>
            </p:nvSpPr>
            <p:spPr>
              <a:xfrm>
                <a:off x="5834218" y="4837971"/>
                <a:ext cx="1862615" cy="755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800" b="1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𝒈𝒃𝒆𝒔𝒕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から解を更新</a:t>
                </a:r>
                <a:endParaRPr kumimoji="1" lang="en-US" altLang="ja-JP" sz="800" b="1" dirty="0"/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800" b="1" i="1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/>
                  <a:t>		</a:t>
                </a:r>
                <a:r>
                  <a:rPr kumimoji="1" lang="en-US" altLang="ja-JP" sz="800" b="1" dirty="0" smtClean="0"/>
                  <a:t>…(6)</a:t>
                </a:r>
                <a:endParaRPr kumimoji="1" lang="en-US" altLang="ja-JP" sz="800" b="1" dirty="0"/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8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800" b="1" dirty="0" smtClean="0"/>
                  <a:t>	…(</a:t>
                </a:r>
                <a:r>
                  <a:rPr kumimoji="1" lang="en-US" altLang="ja-JP" sz="800" b="1" dirty="0"/>
                  <a:t>7</a:t>
                </a:r>
                <a:r>
                  <a:rPr kumimoji="1" lang="en-US" altLang="ja-JP" sz="800" b="1" dirty="0" smtClean="0"/>
                  <a:t>)</a:t>
                </a:r>
              </a:p>
              <a:p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ラウドネス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も更新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218" y="4837971"/>
                <a:ext cx="1862615" cy="755079"/>
              </a:xfrm>
              <a:prstGeom prst="rect">
                <a:avLst/>
              </a:prstGeom>
              <a:blipFill rotWithShape="0">
                <a:blip r:embed="rId5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下矢印 232"/>
          <p:cNvSpPr/>
          <p:nvPr/>
        </p:nvSpPr>
        <p:spPr>
          <a:xfrm rot="16200000">
            <a:off x="5466804" y="5096450"/>
            <a:ext cx="694765" cy="1800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下矢印 233"/>
          <p:cNvSpPr/>
          <p:nvPr/>
        </p:nvSpPr>
        <p:spPr>
          <a:xfrm rot="16200000">
            <a:off x="5466804" y="3092928"/>
            <a:ext cx="694765" cy="1800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896415" y="3596484"/>
                <a:ext cx="128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80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8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 [0  1]</m:t>
                      </m:r>
                    </m:oMath>
                  </m:oMathPara>
                </a14:m>
                <a:endParaRPr kumimoji="1" lang="en-US" altLang="ja-JP" sz="800" dirty="0" smtClean="0"/>
              </a:p>
              <a:p>
                <a:r>
                  <a:rPr kumimoji="1" lang="en-US" altLang="ja-JP" sz="800" dirty="0" smtClean="0"/>
                  <a:t>α=γ=0.9</a:t>
                </a:r>
                <a:endParaRPr kumimoji="1" lang="ja-JP" altLang="en-US" sz="800" dirty="0"/>
              </a:p>
            </p:txBody>
          </p:sp>
        </mc:Choice>
        <mc:Fallback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15" y="3596484"/>
                <a:ext cx="1284420" cy="461665"/>
              </a:xfrm>
              <a:prstGeom prst="rect">
                <a:avLst/>
              </a:prstGeom>
              <a:blipFill rotWithShape="0">
                <a:blip r:embed="rId5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3431</TotalTime>
  <Words>291</Words>
  <Application>Microsoft Office PowerPoint</Application>
  <PresentationFormat>ユーザー設定</PresentationFormat>
  <Paragraphs>121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Cambria Math</vt:lpstr>
      <vt:lpstr>Segoe UI</vt:lpstr>
      <vt:lpstr>Office テーマ</vt:lpstr>
      <vt:lpstr> 複数解探索を考慮した分散型Bat Algorithm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129</cp:revision>
  <cp:lastPrinted>2017-11-22T02:36:48Z</cp:lastPrinted>
  <dcterms:created xsi:type="dcterms:W3CDTF">2017-10-20T12:45:35Z</dcterms:created>
  <dcterms:modified xsi:type="dcterms:W3CDTF">2017-11-24T08:05:03Z</dcterms:modified>
</cp:coreProperties>
</file>