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7" r:id="rId2"/>
    <p:sldId id="258" r:id="rId3"/>
  </p:sldIdLst>
  <p:sldSz cx="7559675" cy="10691813"/>
  <p:notesSz cx="6802438" cy="99345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p:scale>
          <a:sx n="110" d="100"/>
          <a:sy n="110" d="100"/>
        </p:scale>
        <p:origin x="468" y="-324"/>
      </p:cViewPr>
      <p:guideLst>
        <p:guide orient="horz" pos="3367"/>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7988"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2863" y="0"/>
            <a:ext cx="2947987" cy="498475"/>
          </a:xfrm>
          <a:prstGeom prst="rect">
            <a:avLst/>
          </a:prstGeom>
        </p:spPr>
        <p:txBody>
          <a:bodyPr vert="horz" lIns="91440" tIns="45720" rIns="91440" bIns="45720" rtlCol="0"/>
          <a:lstStyle>
            <a:lvl1pPr algn="r">
              <a:defRPr sz="1200"/>
            </a:lvl1pPr>
          </a:lstStyle>
          <a:p>
            <a:fld id="{A13EF200-2EAD-4386-A7A1-02E3D5E5B0DB}" type="datetimeFigureOut">
              <a:rPr kumimoji="1" lang="ja-JP" altLang="en-US" smtClean="0"/>
              <a:t>2017/11/22</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71725" cy="33528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1550"/>
            <a:ext cx="5441950" cy="39116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6100"/>
            <a:ext cx="2947988"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2863" y="9436100"/>
            <a:ext cx="2947987" cy="498475"/>
          </a:xfrm>
          <a:prstGeom prst="rect">
            <a:avLst/>
          </a:prstGeom>
        </p:spPr>
        <p:txBody>
          <a:bodyPr vert="horz" lIns="91440" tIns="45720" rIns="91440" bIns="45720" rtlCol="0" anchor="b"/>
          <a:lstStyle>
            <a:lvl1pPr algn="r">
              <a:defRPr sz="1200"/>
            </a:lvl1pPr>
          </a:lstStyle>
          <a:p>
            <a:fld id="{9E239655-15F6-4754-8319-B95A999CEEBD}" type="slidenum">
              <a:rPr kumimoji="1" lang="ja-JP" altLang="en-US" smtClean="0"/>
              <a:t>‹#›</a:t>
            </a:fld>
            <a:endParaRPr kumimoji="1" lang="ja-JP" altLang="en-US"/>
          </a:p>
        </p:txBody>
      </p:sp>
    </p:spTree>
    <p:extLst>
      <p:ext uri="{BB962C8B-B14F-4D97-AF65-F5344CB8AC3E}">
        <p14:creationId xmlns:p14="http://schemas.microsoft.com/office/powerpoint/2010/main" val="20281737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408618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77680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59090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57590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18875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6846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smtClean="0"/>
              <a:t>マスター テキストの書式設定</a:t>
            </a:r>
          </a:p>
        </p:txBody>
      </p:sp>
      <p:sp>
        <p:nvSpPr>
          <p:cNvPr id="4" name="Content Placeholder 3"/>
          <p:cNvSpPr>
            <a:spLocks noGrp="1"/>
          </p:cNvSpPr>
          <p:nvPr>
            <p:ph sz="half" idx="2"/>
          </p:nvPr>
        </p:nvSpPr>
        <p:spPr>
          <a:xfrm>
            <a:off x="520713" y="3905482"/>
            <a:ext cx="3198096"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27086" y="3905482"/>
            <a:ext cx="3213847"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477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26160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40865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90006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ja-JP" altLang="en-US" smtClean="0"/>
              <a:t>図を追加</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21AABD3-D3FB-4FEA-8B6C-B96478075859}" type="datetimeFigureOut">
              <a:rPr kumimoji="1" lang="ja-JP" altLang="en-US" smtClean="0"/>
              <a:t>2017/11/22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22345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21AABD3-D3FB-4FEA-8B6C-B96478075859}" type="datetimeFigureOut">
              <a:rPr kumimoji="1" lang="ja-JP" altLang="en-US" smtClean="0"/>
              <a:t>2017/11/22</a:t>
            </a:fld>
            <a:endParaRPr kumimoji="1" lang="ja-JP"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BDC55401-8D88-41C1-885F-E81EF90646A2}" type="slidenum">
              <a:rPr kumimoji="1" lang="ja-JP" altLang="en-US" smtClean="0"/>
              <a:t>‹#›</a:t>
            </a:fld>
            <a:endParaRPr kumimoji="1" lang="ja-JP" altLang="en-US"/>
          </a:p>
        </p:txBody>
      </p:sp>
    </p:spTree>
    <p:extLst>
      <p:ext uri="{BB962C8B-B14F-4D97-AF65-F5344CB8AC3E}">
        <p14:creationId xmlns:p14="http://schemas.microsoft.com/office/powerpoint/2010/main" val="31055508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55934" rtl="0" eaLnBrk="1" latinLnBrk="0" hangingPunct="1">
        <a:lnSpc>
          <a:spcPct val="90000"/>
        </a:lnSpc>
        <a:spcBef>
          <a:spcPct val="0"/>
        </a:spcBef>
        <a:buNone/>
        <a:defRPr kumimoji="1"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kumimoji="1"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kumimoji="1"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kumimoji="1"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9pPr>
    </p:bodyStyle>
    <p:otherStyle>
      <a:defPPr>
        <a:defRPr lang="en-US"/>
      </a:defPPr>
      <a:lvl1pPr marL="0" algn="l" defTabSz="755934" rtl="0" eaLnBrk="1" latinLnBrk="0" hangingPunct="1">
        <a:defRPr kumimoji="1" sz="1488" kern="1200">
          <a:solidFill>
            <a:schemeClr val="tx1"/>
          </a:solidFill>
          <a:latin typeface="+mn-lt"/>
          <a:ea typeface="+mn-ea"/>
          <a:cs typeface="+mn-cs"/>
        </a:defRPr>
      </a:lvl1pPr>
      <a:lvl2pPr marL="377967" algn="l" defTabSz="755934" rtl="0" eaLnBrk="1" latinLnBrk="0" hangingPunct="1">
        <a:defRPr kumimoji="1" sz="1488" kern="1200">
          <a:solidFill>
            <a:schemeClr val="tx1"/>
          </a:solidFill>
          <a:latin typeface="+mn-lt"/>
          <a:ea typeface="+mn-ea"/>
          <a:cs typeface="+mn-cs"/>
        </a:defRPr>
      </a:lvl2pPr>
      <a:lvl3pPr marL="755934" algn="l" defTabSz="755934" rtl="0" eaLnBrk="1" latinLnBrk="0" hangingPunct="1">
        <a:defRPr kumimoji="1" sz="1488" kern="1200">
          <a:solidFill>
            <a:schemeClr val="tx1"/>
          </a:solidFill>
          <a:latin typeface="+mn-lt"/>
          <a:ea typeface="+mn-ea"/>
          <a:cs typeface="+mn-cs"/>
        </a:defRPr>
      </a:lvl3pPr>
      <a:lvl4pPr marL="1133902" algn="l" defTabSz="755934" rtl="0" eaLnBrk="1" latinLnBrk="0" hangingPunct="1">
        <a:defRPr kumimoji="1" sz="1488" kern="1200">
          <a:solidFill>
            <a:schemeClr val="tx1"/>
          </a:solidFill>
          <a:latin typeface="+mn-lt"/>
          <a:ea typeface="+mn-ea"/>
          <a:cs typeface="+mn-cs"/>
        </a:defRPr>
      </a:lvl4pPr>
      <a:lvl5pPr marL="1511869" algn="l" defTabSz="755934" rtl="0" eaLnBrk="1" latinLnBrk="0" hangingPunct="1">
        <a:defRPr kumimoji="1" sz="1488" kern="1200">
          <a:solidFill>
            <a:schemeClr val="tx1"/>
          </a:solidFill>
          <a:latin typeface="+mn-lt"/>
          <a:ea typeface="+mn-ea"/>
          <a:cs typeface="+mn-cs"/>
        </a:defRPr>
      </a:lvl5pPr>
      <a:lvl6pPr marL="1889836" algn="l" defTabSz="755934" rtl="0" eaLnBrk="1" latinLnBrk="0" hangingPunct="1">
        <a:defRPr kumimoji="1" sz="1488" kern="1200">
          <a:solidFill>
            <a:schemeClr val="tx1"/>
          </a:solidFill>
          <a:latin typeface="+mn-lt"/>
          <a:ea typeface="+mn-ea"/>
          <a:cs typeface="+mn-cs"/>
        </a:defRPr>
      </a:lvl6pPr>
      <a:lvl7pPr marL="2267803" algn="l" defTabSz="755934" rtl="0" eaLnBrk="1" latinLnBrk="0" hangingPunct="1">
        <a:defRPr kumimoji="1" sz="1488" kern="1200">
          <a:solidFill>
            <a:schemeClr val="tx1"/>
          </a:solidFill>
          <a:latin typeface="+mn-lt"/>
          <a:ea typeface="+mn-ea"/>
          <a:cs typeface="+mn-cs"/>
        </a:defRPr>
      </a:lvl7pPr>
      <a:lvl8pPr marL="2645771" algn="l" defTabSz="755934" rtl="0" eaLnBrk="1" latinLnBrk="0" hangingPunct="1">
        <a:defRPr kumimoji="1" sz="1488" kern="1200">
          <a:solidFill>
            <a:schemeClr val="tx1"/>
          </a:solidFill>
          <a:latin typeface="+mn-lt"/>
          <a:ea typeface="+mn-ea"/>
          <a:cs typeface="+mn-cs"/>
        </a:defRPr>
      </a:lvl8pPr>
      <a:lvl9pPr marL="3023738" algn="l" defTabSz="755934" rtl="0" eaLnBrk="1" latinLnBrk="0" hangingPunct="1">
        <a:defRPr kumimoji="1"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50.png"/><Relationship Id="rId26" Type="http://schemas.openxmlformats.org/officeDocument/2006/relationships/image" Target="../media/image90.png"/><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0.png"/><Relationship Id="rId25"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0.png"/><Relationship Id="rId28" Type="http://schemas.openxmlformats.org/officeDocument/2006/relationships/image" Target="../media/image110.png"/><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100.png"/></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下矢印 186"/>
          <p:cNvSpPr/>
          <p:nvPr/>
        </p:nvSpPr>
        <p:spPr>
          <a:xfrm rot="16200000">
            <a:off x="2482074" y="2133556"/>
            <a:ext cx="694765" cy="2652282"/>
          </a:xfrm>
          <a:prstGeom prst="downArrow">
            <a:avLst>
              <a:gd name="adj1" fmla="val 50000"/>
              <a:gd name="adj2" fmla="val 8008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テキスト ボックス 156"/>
          <p:cNvSpPr txBox="1"/>
          <p:nvPr/>
        </p:nvSpPr>
        <p:spPr>
          <a:xfrm>
            <a:off x="156151" y="9430383"/>
            <a:ext cx="3380937" cy="507831"/>
          </a:xfrm>
          <a:prstGeom prst="rect">
            <a:avLst/>
          </a:prstGeom>
          <a:noFill/>
        </p:spPr>
        <p:txBody>
          <a:bodyPr wrap="square" rtlCol="0">
            <a:spAutoFit/>
          </a:bodyPr>
          <a:lstStyle/>
          <a:p>
            <a:r>
              <a:rPr kumimoji="1" lang="ja-JP" altLang="en-US" sz="900" dirty="0" smtClean="0"/>
              <a:t>局所解の捕捉：</a:t>
            </a:r>
            <a:endParaRPr kumimoji="1" lang="en-US" altLang="ja-JP" sz="900" dirty="0" smtClean="0"/>
          </a:p>
          <a:p>
            <a:r>
              <a:rPr kumimoji="1" lang="ja-JP" altLang="en-US" sz="900" dirty="0" smtClean="0"/>
              <a:t>目的関数のグラフの山から谷の形になる</a:t>
            </a:r>
            <a:r>
              <a:rPr kumimoji="1" lang="ja-JP" altLang="en-US" sz="900" dirty="0" smtClean="0"/>
              <a:t>境目が</a:t>
            </a:r>
            <a:r>
              <a:rPr kumimoji="1" lang="ja-JP" altLang="en-US" sz="900" dirty="0" smtClean="0"/>
              <a:t>評価値</a:t>
            </a:r>
            <a:r>
              <a:rPr kumimoji="1" lang="en-US" altLang="ja-JP" sz="900" dirty="0" smtClean="0"/>
              <a:t>0~1</a:t>
            </a:r>
            <a:r>
              <a:rPr kumimoji="1" lang="ja-JP" altLang="en-US" sz="900" dirty="0" smtClean="0"/>
              <a:t>の範囲</a:t>
            </a:r>
            <a:r>
              <a:rPr kumimoji="1" lang="en-US" altLang="ja-JP" sz="900" dirty="0" smtClean="0"/>
              <a:t>(</a:t>
            </a:r>
            <a:r>
              <a:rPr kumimoji="1" lang="ja-JP" altLang="en-US" sz="900" dirty="0" smtClean="0"/>
              <a:t>等高線マップの黒い領域</a:t>
            </a:r>
            <a:r>
              <a:rPr kumimoji="1" lang="en-US" altLang="ja-JP" sz="900" dirty="0" smtClean="0"/>
              <a:t>)</a:t>
            </a:r>
            <a:endParaRPr kumimoji="1" lang="ja-JP" altLang="en-US" sz="900" dirty="0"/>
          </a:p>
        </p:txBody>
      </p:sp>
      <mc:AlternateContent xmlns:mc="http://schemas.openxmlformats.org/markup-compatibility/2006">
        <mc:Choice xmlns:a14="http://schemas.microsoft.com/office/drawing/2010/main" Requires="a14">
          <p:sp>
            <p:nvSpPr>
              <p:cNvPr id="124" name="テキスト ボックス 123"/>
              <p:cNvSpPr txBox="1"/>
              <p:nvPr/>
            </p:nvSpPr>
            <p:spPr>
              <a:xfrm>
                <a:off x="156151" y="8396631"/>
                <a:ext cx="2019473" cy="784830"/>
              </a:xfrm>
              <a:prstGeom prst="rect">
                <a:avLst/>
              </a:prstGeom>
              <a:noFill/>
            </p:spPr>
            <p:txBody>
              <a:bodyPr wrap="square" rtlCol="0">
                <a:spAutoFit/>
              </a:bodyPr>
              <a:lstStyle/>
              <a:p>
                <a:r>
                  <a:rPr kumimoji="1" lang="ja-JP" altLang="en-US" sz="900" dirty="0" smtClean="0"/>
                  <a:t>評価関数 ：</a:t>
                </a:r>
                <a:r>
                  <a:rPr kumimoji="1" lang="en-US" altLang="ja-JP" sz="900" dirty="0" err="1" smtClean="0"/>
                  <a:t>Griewank</a:t>
                </a:r>
                <a:r>
                  <a:rPr kumimoji="1" lang="en-US" altLang="ja-JP" sz="900" dirty="0" smtClean="0"/>
                  <a:t> Function</a:t>
                </a:r>
              </a:p>
              <a:p>
                <a:r>
                  <a:rPr kumimoji="1" lang="ja-JP" altLang="en-US" sz="900" dirty="0" smtClean="0"/>
                  <a:t>最 適 解   ：</a:t>
                </a:r>
                <a14:m>
                  <m:oMath xmlns:m="http://schemas.openxmlformats.org/officeDocument/2006/math">
                    <m:r>
                      <a:rPr kumimoji="1" lang="en-US" altLang="ja-JP" sz="900" b="0" i="1" smtClean="0">
                        <a:latin typeface="Cambria Math" panose="02040503050406030204" pitchFamily="18" charset="0"/>
                      </a:rPr>
                      <m:t>𝑓</m:t>
                    </m:r>
                    <m:d>
                      <m:dPr>
                        <m:ctrlPr>
                          <a:rPr kumimoji="1" lang="en-US" altLang="ja-JP" sz="900" b="0" i="1" smtClean="0">
                            <a:latin typeface="Cambria Math" panose="02040503050406030204" pitchFamily="18" charset="0"/>
                          </a:rPr>
                        </m:ctrlPr>
                      </m:dPr>
                      <m:e>
                        <m:sSup>
                          <m:sSupPr>
                            <m:ctrlPr>
                              <a:rPr kumimoji="1" lang="en-US" altLang="ja-JP" sz="900" b="0" i="1" smtClean="0">
                                <a:latin typeface="Cambria Math" panose="02040503050406030204" pitchFamily="18" charset="0"/>
                              </a:rPr>
                            </m:ctrlPr>
                          </m:sSupPr>
                          <m:e>
                            <m:r>
                              <a:rPr kumimoji="1" lang="en-US" altLang="ja-JP" sz="900" b="0" i="1" smtClean="0">
                                <a:latin typeface="Cambria Math" panose="02040503050406030204" pitchFamily="18" charset="0"/>
                              </a:rPr>
                              <m:t>𝑥</m:t>
                            </m:r>
                          </m:e>
                          <m:sup>
                            <m:r>
                              <a:rPr kumimoji="1" lang="en-US" altLang="ja-JP" sz="900" b="0" i="1" smtClean="0">
                                <a:latin typeface="Cambria Math" panose="02040503050406030204" pitchFamily="18" charset="0"/>
                              </a:rPr>
                              <m:t>∗</m:t>
                            </m:r>
                          </m:sup>
                        </m:sSup>
                      </m:e>
                    </m:d>
                    <m:r>
                      <a:rPr kumimoji="1" lang="en-US" altLang="ja-JP" sz="900" b="0" i="1" smtClean="0">
                        <a:latin typeface="Cambria Math" panose="02040503050406030204" pitchFamily="18" charset="0"/>
                      </a:rPr>
                      <m:t>=0, </m:t>
                    </m:r>
                    <m:sSup>
                      <m:sSupPr>
                        <m:ctrlPr>
                          <a:rPr kumimoji="1" lang="en-US" altLang="ja-JP" sz="900" b="0" i="1" smtClean="0">
                            <a:latin typeface="Cambria Math" panose="02040503050406030204" pitchFamily="18" charset="0"/>
                          </a:rPr>
                        </m:ctrlPr>
                      </m:sSupPr>
                      <m:e>
                        <m:r>
                          <a:rPr kumimoji="1" lang="en-US" altLang="ja-JP" sz="900" b="0" i="1" smtClean="0">
                            <a:latin typeface="Cambria Math" panose="02040503050406030204" pitchFamily="18" charset="0"/>
                          </a:rPr>
                          <m:t>𝑥</m:t>
                        </m:r>
                      </m:e>
                      <m:sup>
                        <m:r>
                          <a:rPr kumimoji="1" lang="en-US" altLang="ja-JP" sz="900" b="0" i="1" smtClean="0">
                            <a:latin typeface="Cambria Math" panose="02040503050406030204" pitchFamily="18" charset="0"/>
                          </a:rPr>
                          <m:t>∗</m:t>
                        </m:r>
                      </m:sup>
                    </m:sSup>
                    <m:r>
                      <a:rPr kumimoji="1" lang="en-US" altLang="ja-JP" sz="900" b="0" i="1" smtClean="0">
                        <a:latin typeface="Cambria Math" panose="02040503050406030204" pitchFamily="18" charset="0"/>
                      </a:rPr>
                      <m:t>=</m:t>
                    </m:r>
                    <m:d>
                      <m:dPr>
                        <m:ctrlPr>
                          <a:rPr kumimoji="1" lang="en-US" altLang="ja-JP" sz="900" b="0" i="1" smtClean="0">
                            <a:latin typeface="Cambria Math" panose="02040503050406030204" pitchFamily="18" charset="0"/>
                          </a:rPr>
                        </m:ctrlPr>
                      </m:dPr>
                      <m:e>
                        <m:m>
                          <m:mPr>
                            <m:mcs>
                              <m:mc>
                                <m:mcPr>
                                  <m:count m:val="2"/>
                                  <m:mcJc m:val="center"/>
                                </m:mcPr>
                              </m:mc>
                            </m:mcs>
                            <m:ctrlPr>
                              <a:rPr kumimoji="1" lang="en-US" altLang="ja-JP" sz="900" b="0" i="1" smtClean="0">
                                <a:latin typeface="Cambria Math" panose="02040503050406030204" pitchFamily="18" charset="0"/>
                              </a:rPr>
                            </m:ctrlPr>
                          </m:mPr>
                          <m:mr>
                            <m:e>
                              <m:r>
                                <m:rPr>
                                  <m:brk m:alnAt="7"/>
                                </m:rPr>
                                <a:rPr kumimoji="1" lang="en-US" altLang="ja-JP" sz="900" b="0" i="1" smtClean="0">
                                  <a:latin typeface="Cambria Math" panose="02040503050406030204" pitchFamily="18" charset="0"/>
                                </a:rPr>
                                <m:t>0</m:t>
                              </m:r>
                            </m:e>
                            <m:e>
                              <m:r>
                                <a:rPr kumimoji="1" lang="en-US" altLang="ja-JP" sz="900" b="0" i="1" smtClean="0">
                                  <a:latin typeface="Cambria Math" panose="02040503050406030204" pitchFamily="18" charset="0"/>
                                </a:rPr>
                                <m:t>0</m:t>
                              </m:r>
                            </m:e>
                          </m:mr>
                        </m:m>
                      </m:e>
                    </m:d>
                  </m:oMath>
                </a14:m>
                <a:endParaRPr kumimoji="1" lang="en-US" altLang="ja-JP" sz="900" dirty="0" smtClean="0"/>
              </a:p>
              <a:p>
                <a:r>
                  <a:rPr kumimoji="1" lang="ja-JP" altLang="en-US" sz="900" dirty="0" smtClean="0"/>
                  <a:t>次 元 数   ：</a:t>
                </a:r>
                <a:r>
                  <a:rPr kumimoji="1" lang="en-US" altLang="ja-JP" sz="900" dirty="0" smtClean="0"/>
                  <a:t>2</a:t>
                </a:r>
              </a:p>
              <a:p>
                <a:r>
                  <a:rPr kumimoji="1" lang="ja-JP" altLang="en-US" sz="900" dirty="0" smtClean="0"/>
                  <a:t>局所解数 ：</a:t>
                </a:r>
                <a:r>
                  <a:rPr kumimoji="1" lang="en-US" altLang="ja-JP" sz="900" dirty="0" smtClean="0"/>
                  <a:t>17</a:t>
                </a:r>
              </a:p>
              <a:p>
                <a:r>
                  <a:rPr kumimoji="1" lang="ja-JP" altLang="en-US" sz="900" dirty="0" smtClean="0"/>
                  <a:t>範    囲     ：</a:t>
                </a:r>
                <a:r>
                  <a:rPr kumimoji="1" lang="en-US" altLang="ja-JP" sz="900" dirty="0" smtClean="0"/>
                  <a:t>[-10 10]</a:t>
                </a:r>
                <a:endParaRPr kumimoji="1" lang="ja-JP" altLang="en-US" sz="900" dirty="0"/>
              </a:p>
            </p:txBody>
          </p:sp>
        </mc:Choice>
        <mc:Fallback>
          <p:sp>
            <p:nvSpPr>
              <p:cNvPr id="124" name="テキスト ボックス 123"/>
              <p:cNvSpPr txBox="1">
                <a:spLocks noRot="1" noChangeAspect="1" noMove="1" noResize="1" noEditPoints="1" noAdjustHandles="1" noChangeArrowheads="1" noChangeShapeType="1" noTextEdit="1"/>
              </p:cNvSpPr>
              <p:nvPr/>
            </p:nvSpPr>
            <p:spPr>
              <a:xfrm>
                <a:off x="156151" y="8396631"/>
                <a:ext cx="2019473" cy="784830"/>
              </a:xfrm>
              <a:prstGeom prst="rect">
                <a:avLst/>
              </a:prstGeom>
              <a:blipFill>
                <a:blip r:embed="rId2"/>
                <a:stretch>
                  <a:fillRect b="-2326"/>
                </a:stretch>
              </a:blipFill>
            </p:spPr>
            <p:txBody>
              <a:bodyPr/>
              <a:lstStyle/>
              <a:p>
                <a:r>
                  <a:rPr lang="ja-JP" altLang="en-US">
                    <a:noFill/>
                  </a:rPr>
                  <a:t> </a:t>
                </a:r>
              </a:p>
            </p:txBody>
          </p:sp>
        </mc:Fallback>
      </mc:AlternateContent>
      <p:sp>
        <p:nvSpPr>
          <p:cNvPr id="2" name="タイトル 1"/>
          <p:cNvSpPr>
            <a:spLocks noGrp="1"/>
          </p:cNvSpPr>
          <p:nvPr>
            <p:ph type="title"/>
          </p:nvPr>
        </p:nvSpPr>
        <p:spPr>
          <a:xfrm>
            <a:off x="0" y="0"/>
            <a:ext cx="7552036" cy="688070"/>
          </a:xfrm>
          <a:solidFill>
            <a:schemeClr val="accent6"/>
          </a:solidFill>
        </p:spPr>
        <p:txBody>
          <a:bodyPr>
            <a:noAutofit/>
          </a:bodyPr>
          <a:lstStyle/>
          <a:p>
            <a:pPr algn="ctr"/>
            <a:r>
              <a:rPr lang="en-US" altLang="ja-JP" sz="1200" b="1" dirty="0" smtClean="0">
                <a:solidFill>
                  <a:schemeClr val="bg1"/>
                </a:solidFill>
                <a:latin typeface="Meiryo UI" panose="020B0604030504040204" pitchFamily="50" charset="-128"/>
                <a:ea typeface="Meiryo UI" panose="020B0604030504040204" pitchFamily="50" charset="-128"/>
              </a:rPr>
              <a:t/>
            </a:r>
            <a:br>
              <a:rPr lang="en-US" altLang="ja-JP" sz="1200" b="1" dirty="0" smtClean="0">
                <a:solidFill>
                  <a:schemeClr val="bg1"/>
                </a:solidFill>
                <a:latin typeface="Meiryo UI" panose="020B0604030504040204" pitchFamily="50" charset="-128"/>
                <a:ea typeface="Meiryo UI" panose="020B0604030504040204" pitchFamily="50" charset="-128"/>
              </a:rPr>
            </a:br>
            <a:r>
              <a:rPr lang="ja-JP" altLang="en-US" sz="2000" b="1" dirty="0" smtClean="0">
                <a:solidFill>
                  <a:schemeClr val="bg1"/>
                </a:solidFill>
                <a:latin typeface="Meiryo UI" panose="020B0604030504040204" pitchFamily="50" charset="-128"/>
                <a:ea typeface="Meiryo UI" panose="020B0604030504040204" pitchFamily="50" charset="-128"/>
              </a:rPr>
              <a:t>複数</a:t>
            </a:r>
            <a:r>
              <a:rPr lang="ja-JP" altLang="en-US" sz="2000" b="1" dirty="0">
                <a:solidFill>
                  <a:schemeClr val="bg1"/>
                </a:solidFill>
                <a:latin typeface="Meiryo UI" panose="020B0604030504040204" pitchFamily="50" charset="-128"/>
                <a:ea typeface="Meiryo UI" panose="020B0604030504040204" pitchFamily="50" charset="-128"/>
              </a:rPr>
              <a:t>解探索を考慮した分散型</a:t>
            </a:r>
            <a:r>
              <a:rPr lang="en-US" altLang="ja-JP" sz="2000" b="1" dirty="0">
                <a:solidFill>
                  <a:schemeClr val="bg1"/>
                </a:solidFill>
                <a:latin typeface="Meiryo UI" panose="020B0604030504040204" pitchFamily="50" charset="-128"/>
                <a:ea typeface="Meiryo UI" panose="020B0604030504040204" pitchFamily="50" charset="-128"/>
              </a:rPr>
              <a:t>Bat Algorithm</a:t>
            </a:r>
            <a:br>
              <a:rPr lang="en-US" altLang="ja-JP" sz="2000" b="1" dirty="0">
                <a:solidFill>
                  <a:schemeClr val="bg1"/>
                </a:solidFill>
                <a:latin typeface="Meiryo UI" panose="020B0604030504040204" pitchFamily="50" charset="-128"/>
                <a:ea typeface="Meiryo UI" panose="020B0604030504040204" pitchFamily="50" charset="-128"/>
              </a:rPr>
            </a:br>
            <a:endParaRPr lang="ja-JP" altLang="en-US" sz="1600" b="1" dirty="0">
              <a:solidFill>
                <a:schemeClr val="bg1"/>
              </a:solidFill>
              <a:latin typeface="Meiryo UI" panose="020B0604030504040204" pitchFamily="50" charset="-128"/>
              <a:ea typeface="Meiryo UI" panose="020B0604030504040204" pitchFamily="50" charset="-128"/>
            </a:endParaRPr>
          </a:p>
        </p:txBody>
      </p:sp>
      <p:grpSp>
        <p:nvGrpSpPr>
          <p:cNvPr id="25" name="グループ化 24"/>
          <p:cNvGrpSpPr/>
          <p:nvPr/>
        </p:nvGrpSpPr>
        <p:grpSpPr>
          <a:xfrm>
            <a:off x="138998" y="824808"/>
            <a:ext cx="7188675" cy="288000"/>
            <a:chOff x="212356" y="755136"/>
            <a:chExt cx="3245219" cy="288000"/>
          </a:xfrm>
        </p:grpSpPr>
        <p:sp>
          <p:nvSpPr>
            <p:cNvPr id="19" name="正方形/長方形 18"/>
            <p:cNvSpPr/>
            <p:nvPr/>
          </p:nvSpPr>
          <p:spPr>
            <a:xfrm>
              <a:off x="212356" y="755136"/>
              <a:ext cx="3245219"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000"/>
            </a:p>
          </p:txBody>
        </p:sp>
        <p:sp>
          <p:nvSpPr>
            <p:cNvPr id="4" name="テキスト ボックス 3"/>
            <p:cNvSpPr txBox="1"/>
            <p:nvPr/>
          </p:nvSpPr>
          <p:spPr>
            <a:xfrm>
              <a:off x="212356" y="760637"/>
              <a:ext cx="912192"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背景と目的</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sp>
        <p:nvSpPr>
          <p:cNvPr id="5" name="テキスト ボックス 4"/>
          <p:cNvSpPr txBox="1"/>
          <p:nvPr/>
        </p:nvSpPr>
        <p:spPr>
          <a:xfrm>
            <a:off x="922233" y="425203"/>
            <a:ext cx="5715209" cy="246221"/>
          </a:xfrm>
          <a:prstGeom prst="rect">
            <a:avLst/>
          </a:prstGeom>
          <a:noFill/>
        </p:spPr>
        <p:txBody>
          <a:bodyPr wrap="square" rtlCol="0">
            <a:spAutoFit/>
          </a:bodyPr>
          <a:lstStyle/>
          <a:p>
            <a:pPr algn="r"/>
            <a:r>
              <a:rPr lang="ja-JP" altLang="en-US" sz="1000" b="1" dirty="0">
                <a:solidFill>
                  <a:schemeClr val="bg1"/>
                </a:solidFill>
                <a:latin typeface="Meiryo UI" panose="020B0604030504040204" pitchFamily="50" charset="-128"/>
                <a:ea typeface="Meiryo UI" panose="020B0604030504040204" pitchFamily="50" charset="-128"/>
              </a:rPr>
              <a:t>〇 岩瀬 拓哉　高野 諒　上野 史　梅内 祐太　石井 晴之　佐藤 寛之　髙玉 </a:t>
            </a:r>
            <a:r>
              <a:rPr lang="ja-JP" altLang="en-US" sz="1000" b="1" dirty="0" smtClean="0">
                <a:solidFill>
                  <a:schemeClr val="bg1"/>
                </a:solidFill>
                <a:latin typeface="Meiryo UI" panose="020B0604030504040204" pitchFamily="50" charset="-128"/>
                <a:ea typeface="Meiryo UI" panose="020B0604030504040204" pitchFamily="50" charset="-128"/>
              </a:rPr>
              <a:t>圭樹  </a:t>
            </a:r>
            <a:r>
              <a:rPr lang="en-US" altLang="ja-JP" sz="1000" b="1" dirty="0" smtClean="0">
                <a:solidFill>
                  <a:schemeClr val="bg1"/>
                </a:solidFill>
                <a:latin typeface="Meiryo UI" panose="020B0604030504040204" pitchFamily="50" charset="-128"/>
                <a:ea typeface="Meiryo UI" panose="020B0604030504040204" pitchFamily="50" charset="-128"/>
              </a:rPr>
              <a:t>| </a:t>
            </a:r>
            <a:r>
              <a:rPr lang="ja-JP" altLang="en-US" sz="1000" b="1" dirty="0" smtClean="0">
                <a:solidFill>
                  <a:schemeClr val="bg1"/>
                </a:solidFill>
                <a:latin typeface="Meiryo UI" panose="020B0604030504040204" pitchFamily="50" charset="-128"/>
                <a:ea typeface="Meiryo UI" panose="020B0604030504040204" pitchFamily="50" charset="-128"/>
              </a:rPr>
              <a:t>電気通信大学</a:t>
            </a:r>
            <a:endParaRPr kumimoji="1" lang="ja-JP" altLang="en-US" sz="1000" dirty="0">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37484" y="2261344"/>
            <a:ext cx="7190189" cy="288000"/>
            <a:chOff x="138998" y="2525887"/>
            <a:chExt cx="3680841" cy="288000"/>
          </a:xfrm>
        </p:grpSpPr>
        <p:sp>
          <p:nvSpPr>
            <p:cNvPr id="20" name="正方形/長方形 19"/>
            <p:cNvSpPr/>
            <p:nvPr/>
          </p:nvSpPr>
          <p:spPr>
            <a:xfrm>
              <a:off x="138998" y="2525887"/>
              <a:ext cx="3680841"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800"/>
            </a:p>
          </p:txBody>
        </p:sp>
        <p:sp>
          <p:nvSpPr>
            <p:cNvPr id="6" name="テキスト ボックス 5"/>
            <p:cNvSpPr txBox="1"/>
            <p:nvPr/>
          </p:nvSpPr>
          <p:spPr>
            <a:xfrm>
              <a:off x="138998" y="2531388"/>
              <a:ext cx="872209"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従来</a:t>
              </a:r>
              <a:r>
                <a:rPr kumimoji="1" lang="en-US" altLang="ja-JP" sz="1200" b="1" dirty="0" smtClean="0">
                  <a:solidFill>
                    <a:schemeClr val="accent6"/>
                  </a:solidFill>
                  <a:latin typeface="Meiryo UI" panose="020B0604030504040204" pitchFamily="50" charset="-128"/>
                  <a:ea typeface="Meiryo UI" panose="020B0604030504040204" pitchFamily="50" charset="-128"/>
                </a:rPr>
                <a:t>BA</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grpSp>
        <p:nvGrpSpPr>
          <p:cNvPr id="28" name="グループ化 27"/>
          <p:cNvGrpSpPr/>
          <p:nvPr/>
        </p:nvGrpSpPr>
        <p:grpSpPr>
          <a:xfrm>
            <a:off x="134907" y="4226469"/>
            <a:ext cx="7174158" cy="288000"/>
            <a:chOff x="3566458" y="2523966"/>
            <a:chExt cx="7128577" cy="288000"/>
          </a:xfrm>
        </p:grpSpPr>
        <p:sp>
          <p:nvSpPr>
            <p:cNvPr id="21" name="正方形/長方形 20"/>
            <p:cNvSpPr/>
            <p:nvPr/>
          </p:nvSpPr>
          <p:spPr>
            <a:xfrm>
              <a:off x="3566458" y="2523966"/>
              <a:ext cx="7128577" cy="288000"/>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7" name="テキスト ボックス 6"/>
            <p:cNvSpPr txBox="1"/>
            <p:nvPr/>
          </p:nvSpPr>
          <p:spPr>
            <a:xfrm>
              <a:off x="3566458" y="2529467"/>
              <a:ext cx="3410320" cy="276999"/>
            </a:xfrm>
            <a:prstGeom prst="rect">
              <a:avLst/>
            </a:prstGeom>
            <a:noFill/>
          </p:spPr>
          <p:txBody>
            <a:bodyPr wrap="square" rtlCol="0">
              <a:spAutoFit/>
            </a:bodyPr>
            <a:lstStyle/>
            <a:p>
              <a:r>
                <a:rPr kumimoji="1" lang="ja-JP" altLang="en-US" sz="1200" b="1" dirty="0" smtClean="0">
                  <a:solidFill>
                    <a:schemeClr val="accent6"/>
                  </a:solidFill>
                  <a:latin typeface="Meiryo UI" panose="020B0604030504040204" pitchFamily="50" charset="-128"/>
                  <a:ea typeface="Meiryo UI" panose="020B0604030504040204" pitchFamily="50" charset="-128"/>
                </a:rPr>
                <a:t>分散型</a:t>
              </a:r>
              <a:r>
                <a:rPr kumimoji="1" lang="en-US" altLang="ja-JP" sz="1200" b="1" dirty="0" smtClean="0">
                  <a:solidFill>
                    <a:schemeClr val="accent6"/>
                  </a:solidFill>
                  <a:latin typeface="Meiryo UI" panose="020B0604030504040204" pitchFamily="50" charset="-128"/>
                  <a:ea typeface="Meiryo UI" panose="020B0604030504040204" pitchFamily="50" charset="-128"/>
                </a:rPr>
                <a:t>BA</a:t>
              </a:r>
              <a:endParaRPr kumimoji="1" lang="ja-JP" altLang="en-US" sz="1200" b="1" dirty="0">
                <a:solidFill>
                  <a:schemeClr val="accent6"/>
                </a:solidFill>
                <a:latin typeface="Meiryo UI" panose="020B0604030504040204" pitchFamily="50" charset="-128"/>
                <a:ea typeface="Meiryo UI" panose="020B0604030504040204" pitchFamily="50" charset="-128"/>
              </a:endParaRPr>
            </a:p>
          </p:txBody>
        </p:sp>
      </p:gr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0976" y="7102957"/>
            <a:ext cx="1759375" cy="1055625"/>
          </a:xfrm>
          <a:prstGeom prst="rect">
            <a:avLst/>
          </a:prstGeom>
        </p:spPr>
      </p:pic>
      <p:grpSp>
        <p:nvGrpSpPr>
          <p:cNvPr id="14" name="グループ化 13"/>
          <p:cNvGrpSpPr/>
          <p:nvPr/>
        </p:nvGrpSpPr>
        <p:grpSpPr>
          <a:xfrm>
            <a:off x="250609" y="1253749"/>
            <a:ext cx="2185746" cy="937899"/>
            <a:chOff x="93322" y="1212719"/>
            <a:chExt cx="2185746" cy="1049184"/>
          </a:xfrm>
        </p:grpSpPr>
        <p:sp>
          <p:nvSpPr>
            <p:cNvPr id="13" name="角丸四角形 12"/>
            <p:cNvSpPr/>
            <p:nvPr/>
          </p:nvSpPr>
          <p:spPr>
            <a:xfrm>
              <a:off x="93322" y="1212719"/>
              <a:ext cx="2185746" cy="100548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41695" y="1254841"/>
              <a:ext cx="2089001" cy="1007062"/>
            </a:xfrm>
            <a:prstGeom prst="rect">
              <a:avLst/>
            </a:prstGeom>
            <a:noFill/>
          </p:spPr>
          <p:txBody>
            <a:bodyPr wrap="square" rtlCol="0">
              <a:spAutoFit/>
            </a:bodyPr>
            <a:lstStyle/>
            <a:p>
              <a:r>
                <a:rPr kumimoji="1" lang="ja-JP" altLang="en-US" sz="1050" b="1" dirty="0"/>
                <a:t>背景</a:t>
              </a:r>
              <a:r>
                <a:rPr kumimoji="1" lang="ja-JP" altLang="en-US" sz="1050" b="1" dirty="0" smtClean="0"/>
                <a:t>：</a:t>
              </a:r>
              <a:endParaRPr kumimoji="1" lang="en-US" altLang="ja-JP" sz="1050" b="1" dirty="0" smtClean="0"/>
            </a:p>
            <a:p>
              <a:r>
                <a:rPr kumimoji="1" lang="ja-JP" altLang="en-US" sz="1050" dirty="0" smtClean="0">
                  <a:latin typeface="Segoe UI" panose="020B0502040204020203" pitchFamily="34" charset="0"/>
                  <a:cs typeface="Segoe UI" panose="020B0502040204020203" pitchFamily="34" charset="0"/>
                </a:rPr>
                <a:t>災害時における被災者を探索する救助ロボットへの応用を想定した時，複数局所解探索を常に保持し続ける必要がある</a:t>
              </a:r>
              <a:endParaRPr kumimoji="1" lang="en-US" altLang="ja-JP" sz="1050" dirty="0" smtClean="0">
                <a:latin typeface="Segoe UI" panose="020B0502040204020203" pitchFamily="34" charset="0"/>
                <a:cs typeface="Segoe UI" panose="020B0502040204020203" pitchFamily="34" charset="0"/>
              </a:endParaRPr>
            </a:p>
          </p:txBody>
        </p:sp>
      </p:grpSp>
      <p:grpSp>
        <p:nvGrpSpPr>
          <p:cNvPr id="70" name="グループ化 69"/>
          <p:cNvGrpSpPr/>
          <p:nvPr/>
        </p:nvGrpSpPr>
        <p:grpSpPr>
          <a:xfrm>
            <a:off x="134050" y="4679489"/>
            <a:ext cx="1440000" cy="1440000"/>
            <a:chOff x="302136" y="2835565"/>
            <a:chExt cx="1440000" cy="1440000"/>
          </a:xfrm>
        </p:grpSpPr>
        <p:sp>
          <p:nvSpPr>
            <p:cNvPr id="31" name="正方形/長方形 30"/>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tx1"/>
              </a:solidFill>
              <a:prstDash val="sysDot"/>
            </a:ln>
          </p:spPr>
        </p:pic>
        <p:pic>
          <p:nvPicPr>
            <p:cNvPr id="3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3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3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3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mc:Choice xmlns:a14="http://schemas.microsoft.com/office/drawing/2010/main" Requires="a14">
            <p:sp>
              <p:nvSpPr>
                <p:cNvPr id="53" name="テキスト ボックス 52"/>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chemeClr val="accent6">
                                    <a:lumMod val="75000"/>
                                  </a:schemeClr>
                                </a:solidFill>
                                <a:latin typeface="Cambria Math" panose="02040503050406030204" pitchFamily="18" charset="0"/>
                              </a:rPr>
                            </m:ctrlPr>
                          </m:sSubPr>
                          <m:e>
                            <m:r>
                              <a:rPr kumimoji="1" lang="en-US" altLang="ja-JP" sz="800" b="1" i="1" smtClean="0">
                                <a:solidFill>
                                  <a:schemeClr val="accent6">
                                    <a:lumMod val="75000"/>
                                  </a:schemeClr>
                                </a:solidFill>
                                <a:latin typeface="Cambria Math" panose="02040503050406030204" pitchFamily="18" charset="0"/>
                              </a:rPr>
                              <m:t>𝒅</m:t>
                            </m:r>
                          </m:e>
                          <m:sub>
                            <m:r>
                              <a:rPr kumimoji="1" lang="en-US" altLang="ja-JP" sz="800" b="1" i="1" smtClean="0">
                                <a:solidFill>
                                  <a:schemeClr val="accent6">
                                    <a:lumMod val="75000"/>
                                  </a:schemeClr>
                                </a:solidFill>
                                <a:latin typeface="Cambria Math" panose="02040503050406030204" pitchFamily="18" charset="0"/>
                              </a:rPr>
                              <m:t>𝒊𝒋</m:t>
                            </m:r>
                          </m:sub>
                        </m:sSub>
                      </m:oMath>
                    </m:oMathPara>
                  </a14:m>
                  <a:endParaRPr kumimoji="1" lang="ja-JP" altLang="en-US" sz="800" b="1" dirty="0">
                    <a:solidFill>
                      <a:schemeClr val="accent6">
                        <a:lumMod val="75000"/>
                      </a:schemeClr>
                    </a:solidFill>
                  </a:endParaRPr>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5"/>
                  <a:stretch>
                    <a:fillRect r="-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p:cNvSpPr txBox="1"/>
                <p:nvPr/>
              </p:nvSpPr>
              <p:spPr>
                <a:xfrm>
                  <a:off x="552043" y="3472271"/>
                  <a:ext cx="218469"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𝒊</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p:sp>
              <p:nvSpPr>
                <p:cNvPr id="54" name="テキスト ボックス 53"/>
                <p:cNvSpPr txBox="1">
                  <a:spLocks noRot="1" noChangeAspect="1" noMove="1" noResize="1" noEditPoints="1" noAdjustHandles="1" noChangeArrowheads="1" noChangeShapeType="1" noTextEdit="1"/>
                </p:cNvSpPr>
                <p:nvPr/>
              </p:nvSpPr>
              <p:spPr>
                <a:xfrm>
                  <a:off x="552043" y="3472271"/>
                  <a:ext cx="218469" cy="215444"/>
                </a:xfrm>
                <a:prstGeom prst="rect">
                  <a:avLst/>
                </a:prstGeom>
                <a:blipFill>
                  <a:blip r:embed="rId6"/>
                  <a:stretch>
                    <a:fillRect r="-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p:cNvSpPr txBox="1"/>
                <p:nvPr/>
              </p:nvSpPr>
              <p:spPr>
                <a:xfrm>
                  <a:off x="1292403" y="3991701"/>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1292403" y="3991701"/>
                  <a:ext cx="242046" cy="227626"/>
                </a:xfrm>
                <a:prstGeom prst="rect">
                  <a:avLst/>
                </a:prstGeom>
                <a:blipFill>
                  <a:blip r:embed="rId7"/>
                  <a:stretch>
                    <a:fillRect/>
                  </a:stretch>
                </a:blipFill>
              </p:spPr>
              <p:txBody>
                <a:bodyPr/>
                <a:lstStyle/>
                <a:p>
                  <a:r>
                    <a:rPr lang="ja-JP" altLang="en-US">
                      <a:noFill/>
                    </a:rPr>
                    <a:t> </a:t>
                  </a:r>
                </a:p>
              </p:txBody>
            </p:sp>
          </mc:Fallback>
        </mc:AlternateContent>
        <p:cxnSp>
          <p:nvCxnSpPr>
            <p:cNvPr id="57" name="直線矢印コネクタ 56"/>
            <p:cNvCxnSpPr/>
            <p:nvPr/>
          </p:nvCxnSpPr>
          <p:spPr>
            <a:xfrm flipH="1" flipV="1">
              <a:off x="1050754" y="3618649"/>
              <a:ext cx="167920" cy="25995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テキスト ボックス 76"/>
          <p:cNvSpPr txBox="1"/>
          <p:nvPr/>
        </p:nvSpPr>
        <p:spPr>
          <a:xfrm>
            <a:off x="4043430" y="6931649"/>
            <a:ext cx="1671853" cy="230832"/>
          </a:xfrm>
          <a:prstGeom prst="rect">
            <a:avLst/>
          </a:prstGeom>
          <a:noFill/>
        </p:spPr>
        <p:txBody>
          <a:bodyPr wrap="square" rtlCol="0">
            <a:spAutoFit/>
          </a:bodyPr>
          <a:lstStyle/>
          <a:p>
            <a:pPr marL="228600" indent="-228600" algn="ctr">
              <a:buFont typeface="+mj-lt"/>
              <a:buAutoNum type="alphaUcParenR"/>
            </a:pPr>
            <a:r>
              <a:rPr kumimoji="1" lang="ja-JP" altLang="en-US" sz="900" b="1" dirty="0" smtClean="0"/>
              <a:t>個体数比較</a:t>
            </a:r>
            <a:endParaRPr kumimoji="1" lang="ja-JP" altLang="en-US" sz="900" b="1" dirty="0"/>
          </a:p>
        </p:txBody>
      </p:sp>
      <p:sp>
        <p:nvSpPr>
          <p:cNvPr id="96" name="テキスト ボックス 95"/>
          <p:cNvSpPr txBox="1"/>
          <p:nvPr/>
        </p:nvSpPr>
        <p:spPr>
          <a:xfrm>
            <a:off x="134907" y="163536"/>
            <a:ext cx="779507" cy="253916"/>
          </a:xfrm>
          <a:prstGeom prst="rect">
            <a:avLst/>
          </a:prstGeom>
          <a:noFill/>
        </p:spPr>
        <p:txBody>
          <a:bodyPr wrap="square" rtlCol="0">
            <a:spAutoFit/>
          </a:bodyPr>
          <a:lstStyle/>
          <a:p>
            <a:r>
              <a:rPr kumimoji="1" lang="en-US" altLang="ja-JP" sz="1050" dirty="0" smtClean="0">
                <a:solidFill>
                  <a:schemeClr val="bg1"/>
                </a:solidFill>
              </a:rPr>
              <a:t>SS04-10</a:t>
            </a:r>
            <a:endParaRPr kumimoji="1" lang="ja-JP" altLang="en-US" sz="1050" dirty="0">
              <a:solidFill>
                <a:schemeClr val="bg1"/>
              </a:solidFill>
            </a:endParaRPr>
          </a:p>
        </p:txBody>
      </p:sp>
      <p:grpSp>
        <p:nvGrpSpPr>
          <p:cNvPr id="139" name="グループ化 138"/>
          <p:cNvGrpSpPr/>
          <p:nvPr/>
        </p:nvGrpSpPr>
        <p:grpSpPr>
          <a:xfrm>
            <a:off x="134050" y="2693703"/>
            <a:ext cx="1440000" cy="1440000"/>
            <a:chOff x="3586733" y="1108917"/>
            <a:chExt cx="1440000" cy="1440000"/>
          </a:xfrm>
        </p:grpSpPr>
        <p:grpSp>
          <p:nvGrpSpPr>
            <p:cNvPr id="97" name="グループ化 96"/>
            <p:cNvGrpSpPr/>
            <p:nvPr/>
          </p:nvGrpSpPr>
          <p:grpSpPr>
            <a:xfrm>
              <a:off x="3586733" y="1108917"/>
              <a:ext cx="1440000" cy="1440000"/>
              <a:chOff x="302136" y="2835565"/>
              <a:chExt cx="1440000" cy="1440000"/>
            </a:xfrm>
          </p:grpSpPr>
          <p:sp>
            <p:nvSpPr>
              <p:cNvPr id="98" name="正方形/長方形 97"/>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9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accent6"/>
                </a:solidFill>
                <a:prstDash val="sysDot"/>
              </a:ln>
            </p:spPr>
          </p:pic>
          <p:pic>
            <p:nvPicPr>
              <p:cNvPr id="100"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101"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10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10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mc:Choice xmlns:a14="http://schemas.microsoft.com/office/drawing/2010/main" Requires="a14">
              <p:sp>
                <p:nvSpPr>
                  <p:cNvPr id="105" name="テキスト ボックス 104"/>
                  <p:cNvSpPr txBox="1"/>
                  <p:nvPr/>
                </p:nvSpPr>
                <p:spPr>
                  <a:xfrm>
                    <a:off x="1120026" y="3430506"/>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p:sp>
                <p:nvSpPr>
                  <p:cNvPr id="105" name="テキスト ボックス 104"/>
                  <p:cNvSpPr txBox="1">
                    <a:spLocks noRot="1" noChangeAspect="1" noMove="1" noResize="1" noEditPoints="1" noAdjustHandles="1" noChangeArrowheads="1" noChangeShapeType="1" noTextEdit="1"/>
                  </p:cNvSpPr>
                  <p:nvPr/>
                </p:nvSpPr>
                <p:spPr>
                  <a:xfrm>
                    <a:off x="1120026" y="3430506"/>
                    <a:ext cx="218469" cy="277448"/>
                  </a:xfrm>
                  <a:prstGeom prst="rect">
                    <a:avLst/>
                  </a:prstGeom>
                  <a:blipFill>
                    <a:blip r:embed="rId8"/>
                    <a:stretch>
                      <a:fillRect r="-111111"/>
                    </a:stretch>
                  </a:blipFill>
                  <a:ln>
                    <a:noFill/>
                    <a:prstDash val="sysDot"/>
                  </a:ln>
                </p:spPr>
                <p:txBody>
                  <a:bodyPr/>
                  <a:lstStyle/>
                  <a:p>
                    <a:r>
                      <a:rPr lang="ja-JP" altLang="en-US">
                        <a:noFill/>
                      </a:rPr>
                      <a:t> </a:t>
                    </a:r>
                  </a:p>
                </p:txBody>
              </p:sp>
            </mc:Fallback>
          </mc:AlternateContent>
          <p:cxnSp>
            <p:nvCxnSpPr>
              <p:cNvPr id="107" name="直線矢印コネクタ 106"/>
              <p:cNvCxnSpPr>
                <a:endCxn id="99" idx="3"/>
              </p:cNvCxnSpPr>
              <p:nvPr/>
            </p:nvCxnSpPr>
            <p:spPr>
              <a:xfrm flipH="1" flipV="1">
                <a:off x="1137577" y="3650322"/>
                <a:ext cx="81097" cy="228281"/>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108" name="直線矢印コネクタ 107"/>
            <p:cNvCxnSpPr>
              <a:endCxn id="99" idx="2"/>
            </p:cNvCxnSpPr>
            <p:nvPr/>
          </p:nvCxnSpPr>
          <p:spPr>
            <a:xfrm flipV="1">
              <a:off x="3920736" y="1988574"/>
              <a:ext cx="291785" cy="163382"/>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99" idx="1"/>
            </p:cNvCxnSpPr>
            <p:nvPr/>
          </p:nvCxnSpPr>
          <p:spPr>
            <a:xfrm>
              <a:off x="4050465" y="1526252"/>
              <a:ext cx="97155" cy="252668"/>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endCxn id="99" idx="0"/>
            </p:cNvCxnSpPr>
            <p:nvPr/>
          </p:nvCxnSpPr>
          <p:spPr>
            <a:xfrm flipH="1">
              <a:off x="4357275" y="1455618"/>
              <a:ext cx="265818" cy="258402"/>
            </a:xfrm>
            <a:prstGeom prst="straightConnector1">
              <a:avLst/>
            </a:prstGeom>
            <a:ln w="28575">
              <a:solidFill>
                <a:srgbClr val="FF939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H="1">
              <a:off x="4421510" y="1454874"/>
              <a:ext cx="138979" cy="1139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90609" y="1976868"/>
              <a:ext cx="64737" cy="20912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3896216" y="1969208"/>
              <a:ext cx="223626" cy="13043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3974636" y="1540372"/>
              <a:ext cx="70915" cy="21244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6" name="テキスト ボックス 135"/>
              <p:cNvSpPr txBox="1"/>
              <p:nvPr/>
            </p:nvSpPr>
            <p:spPr>
              <a:xfrm>
                <a:off x="4862839" y="2668609"/>
                <a:ext cx="2584780" cy="915635"/>
              </a:xfrm>
              <a:prstGeom prst="rect">
                <a:avLst/>
              </a:prstGeom>
              <a:noFill/>
              <a:ln>
                <a:noFill/>
                <a:prstDash val="sysDot"/>
              </a:ln>
            </p:spPr>
            <p:txBody>
              <a:bodyPr wrap="square" rtlCol="0">
                <a:spAutoFit/>
              </a:bodyPr>
              <a:lstStyle/>
              <a:p>
                <a14:m>
                  <m:oMath xmlns:m="http://schemas.openxmlformats.org/officeDocument/2006/math">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𝑖</m:t>
                        </m:r>
                      </m:sub>
                    </m:sSub>
                    <m:r>
                      <a:rPr kumimoji="1" lang="en-US" altLang="ja-JP" sz="1100" i="1">
                        <a:latin typeface="Cambria Math" panose="02040503050406030204" pitchFamily="18" charset="0"/>
                      </a:rPr>
                      <m:t>=</m:t>
                    </m:r>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𝑚𝑖𝑛</m:t>
                        </m:r>
                      </m:sub>
                    </m:sSub>
                    <m:r>
                      <a:rPr kumimoji="1" lang="en-US" altLang="ja-JP" sz="1100" i="1">
                        <a:latin typeface="Cambria Math" panose="02040503050406030204" pitchFamily="18" charset="0"/>
                      </a:rPr>
                      <m:t>+</m:t>
                    </m:r>
                    <m:d>
                      <m:dPr>
                        <m:ctrlPr>
                          <a:rPr kumimoji="1" lang="en-US" altLang="ja-JP" sz="1100" i="1">
                            <a:latin typeface="Cambria Math" panose="02040503050406030204" pitchFamily="18" charset="0"/>
                          </a:rPr>
                        </m:ctrlPr>
                      </m:dPr>
                      <m:e>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𝑚𝑎𝑥</m:t>
                            </m:r>
                          </m:sub>
                        </m:sSub>
                        <m:r>
                          <a:rPr kumimoji="1" lang="en-US" altLang="ja-JP" sz="1100" i="1">
                            <a:latin typeface="Cambria Math" panose="02040503050406030204" pitchFamily="18" charset="0"/>
                          </a:rPr>
                          <m:t>−</m:t>
                        </m:r>
                        <m:sSub>
                          <m:sSubPr>
                            <m:ctrlPr>
                              <a:rPr kumimoji="1" lang="en-US" altLang="ja-JP" sz="1100" i="1">
                                <a:latin typeface="Cambria Math" panose="02040503050406030204" pitchFamily="18" charset="0"/>
                              </a:rPr>
                            </m:ctrlPr>
                          </m:sSubPr>
                          <m:e>
                            <m:r>
                              <a:rPr kumimoji="1" lang="en-US" altLang="ja-JP" sz="1100" i="1">
                                <a:latin typeface="Cambria Math" panose="02040503050406030204" pitchFamily="18" charset="0"/>
                              </a:rPr>
                              <m:t>𝑓</m:t>
                            </m:r>
                          </m:e>
                          <m:sub>
                            <m:r>
                              <a:rPr kumimoji="1" lang="en-US" altLang="ja-JP" sz="1100" i="1">
                                <a:latin typeface="Cambria Math" panose="02040503050406030204" pitchFamily="18" charset="0"/>
                              </a:rPr>
                              <m:t>𝑚𝑖𝑛</m:t>
                            </m:r>
                          </m:sub>
                        </m:sSub>
                      </m:e>
                    </m:d>
                    <m:r>
                      <a:rPr kumimoji="1" lang="ja-JP" altLang="en-US" sz="1100" i="1">
                        <a:latin typeface="Cambria Math" panose="02040503050406030204" pitchFamily="18" charset="0"/>
                      </a:rPr>
                      <m:t>𝛽</m:t>
                    </m:r>
                  </m:oMath>
                </a14:m>
                <a:r>
                  <a:rPr kumimoji="1" lang="en-US" altLang="ja-JP" sz="1100" dirty="0"/>
                  <a:t>	…(1)</a:t>
                </a:r>
              </a:p>
              <a:p>
                <a:r>
                  <a:rPr kumimoji="1" lang="en-US" altLang="ja-JP" sz="1050" dirty="0">
                    <a:solidFill>
                      <a:schemeClr val="bg1">
                        <a:lumMod val="50000"/>
                      </a:schemeClr>
                    </a:solidFill>
                  </a:rPr>
                  <a:t>// </a:t>
                </a:r>
                <a:r>
                  <a:rPr kumimoji="1" lang="ja-JP" altLang="en-US" sz="1050" dirty="0">
                    <a:solidFill>
                      <a:schemeClr val="bg1">
                        <a:lumMod val="50000"/>
                      </a:schemeClr>
                    </a:solidFill>
                  </a:rPr>
                  <a:t>周波数</a:t>
                </a:r>
                <a14:m>
                  <m:oMath xmlns:m="http://schemas.openxmlformats.org/officeDocument/2006/math">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𝑓</m:t>
                        </m:r>
                      </m:e>
                      <m:sub>
                        <m:r>
                          <a:rPr kumimoji="1" lang="en-US" altLang="ja-JP" sz="1050" i="1">
                            <a:solidFill>
                              <a:schemeClr val="bg1">
                                <a:lumMod val="50000"/>
                              </a:schemeClr>
                            </a:solidFill>
                            <a:latin typeface="Cambria Math" panose="02040503050406030204" pitchFamily="18" charset="0"/>
                          </a:rPr>
                          <m:t>𝑖</m:t>
                        </m:r>
                      </m:sub>
                    </m:sSub>
                  </m:oMath>
                </a14:m>
                <a:r>
                  <a:rPr kumimoji="1" lang="ja-JP" altLang="en-US" sz="1050" dirty="0">
                    <a:solidFill>
                      <a:schemeClr val="bg1">
                        <a:lumMod val="50000"/>
                      </a:schemeClr>
                    </a:solidFill>
                  </a:rPr>
                  <a:t>の設定（</a:t>
                </a:r>
                <a14:m>
                  <m:oMath xmlns:m="http://schemas.openxmlformats.org/officeDocument/2006/math">
                    <m:r>
                      <a:rPr kumimoji="1" lang="ja-JP" altLang="en-US" sz="1050" i="1">
                        <a:solidFill>
                          <a:schemeClr val="bg1">
                            <a:lumMod val="50000"/>
                          </a:schemeClr>
                        </a:solidFill>
                        <a:latin typeface="Cambria Math" panose="02040503050406030204" pitchFamily="18" charset="0"/>
                      </a:rPr>
                      <m:t>𝛽</m:t>
                    </m:r>
                    <m:r>
                      <a:rPr kumimoji="1" lang="ja-JP" altLang="en-US" sz="1050" i="1">
                        <a:solidFill>
                          <a:schemeClr val="bg1">
                            <a:lumMod val="50000"/>
                          </a:schemeClr>
                        </a:solidFill>
                        <a:latin typeface="Cambria Math" panose="02040503050406030204" pitchFamily="18" charset="0"/>
                      </a:rPr>
                      <m:t>は</m:t>
                    </m:r>
                    <m:r>
                      <a:rPr kumimoji="1" lang="en-US" altLang="ja-JP" sz="1050">
                        <a:solidFill>
                          <a:schemeClr val="bg1">
                            <a:lumMod val="50000"/>
                          </a:schemeClr>
                        </a:solidFill>
                        <a:latin typeface="Cambria Math" panose="02040503050406030204" pitchFamily="18" charset="0"/>
                      </a:rPr>
                      <m:t>0</m:t>
                    </m:r>
                    <m:r>
                      <a:rPr kumimoji="1" lang="ja-JP" altLang="en-US" sz="1050" i="1">
                        <a:solidFill>
                          <a:schemeClr val="bg1">
                            <a:lumMod val="50000"/>
                          </a:schemeClr>
                        </a:solidFill>
                        <a:latin typeface="Cambria Math" panose="02040503050406030204" pitchFamily="18" charset="0"/>
                      </a:rPr>
                      <m:t>か</m:t>
                    </m:r>
                    <m:r>
                      <a:rPr kumimoji="1" lang="ja-JP" altLang="en-US" sz="1050" i="1" dirty="0">
                        <a:solidFill>
                          <a:schemeClr val="bg1">
                            <a:lumMod val="50000"/>
                          </a:schemeClr>
                        </a:solidFill>
                        <a:latin typeface="Cambria Math" panose="02040503050406030204" pitchFamily="18" charset="0"/>
                      </a:rPr>
                      <m:t>ら</m:t>
                    </m:r>
                  </m:oMath>
                </a14:m>
                <a:r>
                  <a:rPr kumimoji="1" lang="en-US" altLang="ja-JP" sz="1050" dirty="0">
                    <a:solidFill>
                      <a:schemeClr val="bg1">
                        <a:lumMod val="50000"/>
                      </a:schemeClr>
                    </a:solidFill>
                  </a:rPr>
                  <a:t>1</a:t>
                </a:r>
                <a:r>
                  <a:rPr kumimoji="1" lang="ja-JP" altLang="en-US" sz="1050" dirty="0">
                    <a:solidFill>
                      <a:schemeClr val="bg1">
                        <a:lumMod val="50000"/>
                      </a:schemeClr>
                    </a:solidFill>
                  </a:rPr>
                  <a:t>の乱数</a:t>
                </a:r>
                <a:r>
                  <a:rPr kumimoji="1" lang="ja-JP" altLang="en-US" sz="1050" dirty="0" smtClean="0">
                    <a:solidFill>
                      <a:schemeClr val="bg1">
                        <a:lumMod val="50000"/>
                      </a:schemeClr>
                    </a:solidFill>
                  </a:rPr>
                  <a:t>）</a:t>
                </a:r>
                <a:endParaRPr kumimoji="1" lang="en-US" altLang="ja-JP" sz="1100" i="1" dirty="0" smtClean="0">
                  <a:solidFill>
                    <a:srgbClr val="FF0000"/>
                  </a:solidFill>
                  <a:latin typeface="Cambria Math" panose="02040503050406030204" pitchFamily="18" charset="0"/>
                </a:endParaRPr>
              </a:p>
              <a:p>
                <a14:m>
                  <m:oMath xmlns:m="http://schemas.openxmlformats.org/officeDocument/2006/math">
                    <m:sSup>
                      <m:sSupPr>
                        <m:ctrlPr>
                          <a:rPr kumimoji="1" lang="en-US" altLang="ja-JP" sz="1100" i="1" smtClean="0">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𝑣</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sup>
                    </m:sSup>
                    <m:r>
                      <a:rPr kumimoji="1" lang="en-US" altLang="ja-JP" sz="1100" i="1">
                        <a:solidFill>
                          <a:srgbClr val="FF0000"/>
                        </a:solidFill>
                        <a:latin typeface="Cambria Math" panose="02040503050406030204" pitchFamily="18" charset="0"/>
                      </a:rPr>
                      <m:t>=</m:t>
                    </m:r>
                    <m:sSup>
                      <m:sSupPr>
                        <m:ctrlPr>
                          <a:rPr kumimoji="1" lang="en-US" altLang="ja-JP" sz="1100" i="1" smtClean="0">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𝑣</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r>
                          <a:rPr kumimoji="1" lang="en-US" altLang="ja-JP" sz="1100" i="1">
                            <a:solidFill>
                              <a:srgbClr val="FF0000"/>
                            </a:solidFill>
                            <a:latin typeface="Cambria Math" panose="02040503050406030204" pitchFamily="18" charset="0"/>
                          </a:rPr>
                          <m:t>−1</m:t>
                        </m:r>
                      </m:sup>
                    </m:sSup>
                    <m:r>
                      <a:rPr kumimoji="1" lang="en-US" altLang="ja-JP" sz="1100" i="1">
                        <a:solidFill>
                          <a:srgbClr val="FF0000"/>
                        </a:solidFill>
                        <a:latin typeface="Cambria Math" panose="02040503050406030204" pitchFamily="18" charset="0"/>
                      </a:rPr>
                      <m:t>+</m:t>
                    </m:r>
                    <m:d>
                      <m:dPr>
                        <m:ctrlPr>
                          <a:rPr kumimoji="1" lang="en-US" altLang="ja-JP" sz="1100" i="1">
                            <a:solidFill>
                              <a:srgbClr val="FF0000"/>
                            </a:solidFill>
                            <a:latin typeface="Cambria Math" panose="02040503050406030204" pitchFamily="18" charset="0"/>
                          </a:rPr>
                        </m:ctrlPr>
                      </m:dPr>
                      <m:e>
                        <m:sSup>
                          <m:sSupPr>
                            <m:ctrlPr>
                              <a:rPr kumimoji="1" lang="en-US" altLang="ja-JP" sz="1100" i="1">
                                <a:solidFill>
                                  <a:srgbClr val="FF0000"/>
                                </a:solidFill>
                                <a:latin typeface="Cambria Math" panose="02040503050406030204" pitchFamily="18" charset="0"/>
                              </a:rPr>
                            </m:ctrlPr>
                          </m:sSupPr>
                          <m:e>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𝑥</m:t>
                                </m:r>
                              </m:e>
                              <m:sub>
                                <m:r>
                                  <a:rPr kumimoji="1" lang="en-US" altLang="ja-JP" sz="1100" i="1">
                                    <a:solidFill>
                                      <a:srgbClr val="FF0000"/>
                                    </a:solidFill>
                                    <a:latin typeface="Cambria Math" panose="02040503050406030204" pitchFamily="18" charset="0"/>
                                  </a:rPr>
                                  <m:t>𝑖</m:t>
                                </m:r>
                              </m:sub>
                            </m:sSub>
                          </m:e>
                          <m:sup>
                            <m:r>
                              <a:rPr kumimoji="1" lang="en-US" altLang="ja-JP" sz="1100" i="1">
                                <a:solidFill>
                                  <a:srgbClr val="FF0000"/>
                                </a:solidFill>
                                <a:latin typeface="Cambria Math" panose="02040503050406030204" pitchFamily="18" charset="0"/>
                              </a:rPr>
                              <m:t>𝑡</m:t>
                            </m:r>
                          </m:sup>
                        </m:sSup>
                        <m:r>
                          <a:rPr kumimoji="1" lang="en-US" altLang="ja-JP" sz="1100" i="1">
                            <a:solidFill>
                              <a:srgbClr val="FF0000"/>
                            </a:solidFill>
                            <a:latin typeface="Cambria Math" panose="02040503050406030204" pitchFamily="18" charset="0"/>
                          </a:rPr>
                          <m:t>−</m:t>
                        </m:r>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𝑥</m:t>
                            </m:r>
                          </m:e>
                          <m:sub>
                            <m:r>
                              <a:rPr kumimoji="1" lang="en-US" altLang="ja-JP" sz="1100" i="1">
                                <a:solidFill>
                                  <a:srgbClr val="FF0000"/>
                                </a:solidFill>
                                <a:latin typeface="Cambria Math" panose="02040503050406030204" pitchFamily="18" charset="0"/>
                              </a:rPr>
                              <m:t>∗</m:t>
                            </m:r>
                          </m:sub>
                        </m:sSub>
                      </m:e>
                    </m:d>
                    <m:sSub>
                      <m:sSubPr>
                        <m:ctrlPr>
                          <a:rPr kumimoji="1" lang="en-US" altLang="ja-JP" sz="1100" i="1">
                            <a:solidFill>
                              <a:srgbClr val="FF0000"/>
                            </a:solidFill>
                            <a:latin typeface="Cambria Math" panose="02040503050406030204" pitchFamily="18" charset="0"/>
                          </a:rPr>
                        </m:ctrlPr>
                      </m:sSubPr>
                      <m:e>
                        <m:r>
                          <a:rPr kumimoji="1" lang="en-US" altLang="ja-JP" sz="1100" i="1">
                            <a:solidFill>
                              <a:srgbClr val="FF0000"/>
                            </a:solidFill>
                            <a:latin typeface="Cambria Math" panose="02040503050406030204" pitchFamily="18" charset="0"/>
                          </a:rPr>
                          <m:t>𝑓</m:t>
                        </m:r>
                      </m:e>
                      <m:sub>
                        <m:r>
                          <a:rPr kumimoji="1" lang="en-US" altLang="ja-JP" sz="1100" i="1">
                            <a:solidFill>
                              <a:srgbClr val="FF0000"/>
                            </a:solidFill>
                            <a:latin typeface="Cambria Math" panose="02040503050406030204" pitchFamily="18" charset="0"/>
                          </a:rPr>
                          <m:t>𝑖</m:t>
                        </m:r>
                      </m:sub>
                    </m:sSub>
                    <m:r>
                      <a:rPr kumimoji="1" lang="en-US" altLang="ja-JP" sz="1100" b="0" i="1" smtClean="0">
                        <a:solidFill>
                          <a:srgbClr val="FF0000"/>
                        </a:solidFill>
                        <a:latin typeface="Cambria Math" panose="02040503050406030204" pitchFamily="18" charset="0"/>
                      </a:rPr>
                      <m:t>   </m:t>
                    </m:r>
                  </m:oMath>
                </a14:m>
                <a:r>
                  <a:rPr kumimoji="1" lang="en-US" altLang="ja-JP" sz="1100" dirty="0" smtClean="0"/>
                  <a:t>…(</a:t>
                </a:r>
                <a:r>
                  <a:rPr kumimoji="1" lang="en-US" altLang="ja-JP" sz="1100" dirty="0"/>
                  <a:t>2)</a:t>
                </a:r>
              </a:p>
              <a:p>
                <a:r>
                  <a:rPr kumimoji="1" lang="en-US" altLang="ja-JP" sz="1050" dirty="0">
                    <a:solidFill>
                      <a:schemeClr val="bg1">
                        <a:lumMod val="50000"/>
                      </a:schemeClr>
                    </a:solidFill>
                  </a:rPr>
                  <a:t>//</a:t>
                </a:r>
                <a:r>
                  <a:rPr kumimoji="1" lang="en-US" altLang="ja-JP" sz="1050" i="1" dirty="0">
                    <a:solidFill>
                      <a:schemeClr val="bg1">
                        <a:lumMod val="50000"/>
                      </a:schemeClr>
                    </a:solidFill>
                  </a:rPr>
                  <a:t> </a:t>
                </a:r>
                <a:r>
                  <a:rPr kumimoji="1" lang="en-US" altLang="ja-JP" sz="1050" i="1" dirty="0">
                    <a:solidFill>
                      <a:schemeClr val="bg1">
                        <a:lumMod val="50000"/>
                      </a:schemeClr>
                    </a:solidFill>
                    <a:latin typeface="Cambria Math" panose="02040503050406030204" pitchFamily="18" charset="0"/>
                  </a:rPr>
                  <a:t> </a:t>
                </a:r>
                <a:r>
                  <a:rPr kumimoji="1" lang="ja-JP" altLang="en-US" sz="1050" i="1" dirty="0">
                    <a:solidFill>
                      <a:schemeClr val="bg1">
                        <a:lumMod val="50000"/>
                      </a:schemeClr>
                    </a:solidFill>
                    <a:latin typeface="Cambria Math" panose="02040503050406030204" pitchFamily="18" charset="0"/>
                  </a:rPr>
                  <a:t>周波数</a:t>
                </a:r>
                <a14:m>
                  <m:oMath xmlns:m="http://schemas.openxmlformats.org/officeDocument/2006/math">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𝑓</m:t>
                        </m:r>
                      </m:e>
                      <m:sub>
                        <m:r>
                          <a:rPr kumimoji="1" lang="en-US" altLang="ja-JP" sz="1050" i="1">
                            <a:solidFill>
                              <a:schemeClr val="bg1">
                                <a:lumMod val="50000"/>
                              </a:schemeClr>
                            </a:solidFill>
                            <a:latin typeface="Cambria Math" panose="02040503050406030204" pitchFamily="18" charset="0"/>
                          </a:rPr>
                          <m:t>𝑖</m:t>
                        </m:r>
                      </m:sub>
                    </m:sSub>
                    <m:r>
                      <a:rPr kumimoji="1" lang="ja-JP" altLang="en-US" sz="1050" i="1">
                        <a:solidFill>
                          <a:schemeClr val="bg1">
                            <a:lumMod val="50000"/>
                          </a:schemeClr>
                        </a:solidFill>
                        <a:latin typeface="Cambria Math" panose="02040503050406030204" pitchFamily="18" charset="0"/>
                      </a:rPr>
                      <m:t>により</m:t>
                    </m:r>
                  </m:oMath>
                </a14:m>
                <a:r>
                  <a:rPr kumimoji="1" lang="ja-JP" altLang="en-US" sz="1050" i="1" dirty="0">
                    <a:solidFill>
                      <a:schemeClr val="bg1">
                        <a:lumMod val="50000"/>
                      </a:schemeClr>
                    </a:solidFill>
                    <a:latin typeface="Cambria Math" panose="02040503050406030204" pitchFamily="18" charset="0"/>
                  </a:rPr>
                  <a:t>各コウモリの速度</a:t>
                </a:r>
                <a14:m>
                  <m:oMath xmlns:m="http://schemas.openxmlformats.org/officeDocument/2006/math">
                    <m:sSup>
                      <m:sSupPr>
                        <m:ctrlPr>
                          <a:rPr kumimoji="1" lang="en-US" altLang="ja-JP" sz="1050" i="1">
                            <a:solidFill>
                              <a:schemeClr val="bg1">
                                <a:lumMod val="50000"/>
                              </a:schemeClr>
                            </a:solidFill>
                            <a:latin typeface="Cambria Math" panose="02040503050406030204" pitchFamily="18" charset="0"/>
                          </a:rPr>
                        </m:ctrlPr>
                      </m:sSupPr>
                      <m:e>
                        <m:sSub>
                          <m:sSubPr>
                            <m:ctrlPr>
                              <a:rPr kumimoji="1" lang="en-US" altLang="ja-JP" sz="1050" i="1">
                                <a:solidFill>
                                  <a:schemeClr val="bg1">
                                    <a:lumMod val="50000"/>
                                  </a:schemeClr>
                                </a:solidFill>
                                <a:latin typeface="Cambria Math" panose="02040503050406030204" pitchFamily="18" charset="0"/>
                              </a:rPr>
                            </m:ctrlPr>
                          </m:sSubPr>
                          <m:e>
                            <m:r>
                              <a:rPr kumimoji="1" lang="en-US" altLang="ja-JP" sz="1050" i="1">
                                <a:solidFill>
                                  <a:schemeClr val="bg1">
                                    <a:lumMod val="50000"/>
                                  </a:schemeClr>
                                </a:solidFill>
                                <a:latin typeface="Cambria Math" panose="02040503050406030204" pitchFamily="18" charset="0"/>
                              </a:rPr>
                              <m:t>𝑣</m:t>
                            </m:r>
                          </m:e>
                          <m:sub>
                            <m:r>
                              <a:rPr kumimoji="1" lang="en-US" altLang="ja-JP" sz="1050" i="1">
                                <a:solidFill>
                                  <a:schemeClr val="bg1">
                                    <a:lumMod val="50000"/>
                                  </a:schemeClr>
                                </a:solidFill>
                                <a:latin typeface="Cambria Math" panose="02040503050406030204" pitchFamily="18" charset="0"/>
                              </a:rPr>
                              <m:t>𝑖</m:t>
                            </m:r>
                          </m:sub>
                        </m:sSub>
                      </m:e>
                      <m:sup>
                        <m:r>
                          <a:rPr kumimoji="1" lang="en-US" altLang="ja-JP" sz="1050" i="1">
                            <a:solidFill>
                              <a:schemeClr val="bg1">
                                <a:lumMod val="50000"/>
                              </a:schemeClr>
                            </a:solidFill>
                            <a:latin typeface="Cambria Math" panose="02040503050406030204" pitchFamily="18" charset="0"/>
                          </a:rPr>
                          <m:t>𝑡</m:t>
                        </m:r>
                      </m:sup>
                    </m:sSup>
                  </m:oMath>
                </a14:m>
                <a:r>
                  <a:rPr kumimoji="1" lang="ja-JP" altLang="en-US" sz="1050" i="1" dirty="0">
                    <a:solidFill>
                      <a:schemeClr val="bg1">
                        <a:lumMod val="50000"/>
                      </a:schemeClr>
                    </a:solidFill>
                    <a:latin typeface="Cambria Math" panose="02040503050406030204" pitchFamily="18" charset="0"/>
                  </a:rPr>
                  <a:t>を調整</a:t>
                </a:r>
                <a:endParaRPr kumimoji="1" lang="en-US" altLang="ja-JP" sz="1050" i="1" dirty="0">
                  <a:solidFill>
                    <a:schemeClr val="bg1">
                      <a:lumMod val="50000"/>
                    </a:schemeClr>
                  </a:solidFill>
                  <a:latin typeface="Cambria Math" panose="02040503050406030204" pitchFamily="18" charset="0"/>
                </a:endParaRPr>
              </a:p>
              <a:p>
                <a:pPr/>
                <a:endParaRPr kumimoji="1" lang="ja-JP" altLang="en-US" sz="1100" b="1" dirty="0">
                  <a:solidFill>
                    <a:srgbClr val="FF0000"/>
                  </a:solidFill>
                </a:endParaRPr>
              </a:p>
            </p:txBody>
          </p:sp>
        </mc:Choice>
        <mc:Fallback>
          <p:sp>
            <p:nvSpPr>
              <p:cNvPr id="136" name="テキスト ボックス 135"/>
              <p:cNvSpPr txBox="1">
                <a:spLocks noRot="1" noChangeAspect="1" noMove="1" noResize="1" noEditPoints="1" noAdjustHandles="1" noChangeArrowheads="1" noChangeShapeType="1" noTextEdit="1"/>
              </p:cNvSpPr>
              <p:nvPr/>
            </p:nvSpPr>
            <p:spPr>
              <a:xfrm>
                <a:off x="4862839" y="2668609"/>
                <a:ext cx="2584780" cy="915635"/>
              </a:xfrm>
              <a:prstGeom prst="rect">
                <a:avLst/>
              </a:prstGeom>
              <a:blipFill>
                <a:blip r:embed="rId9"/>
                <a:stretch>
                  <a:fillRect t="-667"/>
                </a:stretch>
              </a:blipFill>
              <a:ln>
                <a:noFill/>
                <a:prstDash val="sysDot"/>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8" name="テキスト ボックス 137"/>
              <p:cNvSpPr txBox="1"/>
              <p:nvPr/>
            </p:nvSpPr>
            <p:spPr>
              <a:xfrm>
                <a:off x="5590649" y="5728572"/>
                <a:ext cx="1270982" cy="338169"/>
              </a:xfrm>
              <a:prstGeom prst="rect">
                <a:avLst/>
              </a:prstGeom>
              <a:noFill/>
            </p:spPr>
            <p:txBody>
              <a:bodyPr wrap="square" rtlCol="0">
                <a:spAutoFit/>
              </a:bodyPr>
              <a:lstStyle/>
              <a:p>
                <a14:m>
                  <m:oMath xmlns:m="http://schemas.openxmlformats.org/officeDocument/2006/math">
                    <m:d>
                      <m:dPr>
                        <m:begChr m:val="["/>
                        <m:endChr m:val="]"/>
                        <m:ctrlPr>
                          <a:rPr kumimoji="1" lang="en-US" altLang="ja-JP" sz="800" i="1" smtClean="0">
                            <a:latin typeface="Cambria Math" panose="02040503050406030204" pitchFamily="18" charset="0"/>
                          </a:rPr>
                        </m:ctrlPr>
                      </m:dPr>
                      <m:e>
                        <m:m>
                          <m:mPr>
                            <m:mcs>
                              <m:mc>
                                <m:mcPr>
                                  <m:count m:val="2"/>
                                  <m:mcJc m:val="center"/>
                                </m:mcPr>
                              </m:mc>
                            </m:mcs>
                            <m:ctrlPr>
                              <a:rPr kumimoji="1" lang="en-US" altLang="ja-JP" sz="800" i="1" smtClean="0">
                                <a:latin typeface="Cambria Math" panose="02040503050406030204" pitchFamily="18" charset="0"/>
                              </a:rPr>
                            </m:ctrlPr>
                          </m:mPr>
                          <m:mr>
                            <m:e>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𝑓</m:t>
                                  </m:r>
                                </m:e>
                                <m:sub>
                                  <m:r>
                                    <a:rPr kumimoji="1" lang="en-US" altLang="ja-JP" sz="800" b="0" i="1" smtClean="0">
                                      <a:latin typeface="Cambria Math" panose="02040503050406030204" pitchFamily="18" charset="0"/>
                                    </a:rPr>
                                    <m:t>𝑚𝑖𝑛</m:t>
                                  </m:r>
                                </m:sub>
                              </m:sSub>
                            </m:e>
                            <m:e>
                              <m:sSub>
                                <m:sSubPr>
                                  <m:ctrlPr>
                                    <a:rPr kumimoji="1" lang="en-US" altLang="ja-JP" sz="800" i="1" smtClean="0">
                                      <a:latin typeface="Cambria Math" panose="02040503050406030204" pitchFamily="18" charset="0"/>
                                    </a:rPr>
                                  </m:ctrlPr>
                                </m:sSubPr>
                                <m:e>
                                  <m:r>
                                    <a:rPr kumimoji="1" lang="en-US" altLang="ja-JP" sz="800" b="0" i="1" smtClean="0">
                                      <a:latin typeface="Cambria Math" panose="02040503050406030204" pitchFamily="18" charset="0"/>
                                    </a:rPr>
                                    <m:t>𝑓</m:t>
                                  </m:r>
                                </m:e>
                                <m:sub>
                                  <m:r>
                                    <a:rPr kumimoji="1" lang="en-US" altLang="ja-JP" sz="800" b="0" i="1" smtClean="0">
                                      <a:latin typeface="Cambria Math" panose="02040503050406030204" pitchFamily="18" charset="0"/>
                                    </a:rPr>
                                    <m:t>𝑚𝑎𝑥</m:t>
                                  </m:r>
                                </m:sub>
                              </m:sSub>
                            </m:e>
                          </m:mr>
                        </m:m>
                      </m:e>
                    </m:d>
                    <m:r>
                      <a:rPr kumimoji="1" lang="en-US" altLang="ja-JP" sz="800" b="0" i="1" smtClean="0">
                        <a:latin typeface="Cambria Math" panose="02040503050406030204" pitchFamily="18" charset="0"/>
                      </a:rPr>
                      <m:t>=</m:t>
                    </m:r>
                    <m:d>
                      <m:dPr>
                        <m:begChr m:val="["/>
                        <m:endChr m:val="]"/>
                        <m:ctrlPr>
                          <a:rPr kumimoji="1" lang="en-US" altLang="ja-JP" sz="800" b="0" i="1" smtClean="0">
                            <a:latin typeface="Cambria Math" panose="02040503050406030204" pitchFamily="18" charset="0"/>
                          </a:rPr>
                        </m:ctrlPr>
                      </m:dPr>
                      <m:e>
                        <m:m>
                          <m:mPr>
                            <m:mcs>
                              <m:mc>
                                <m:mcPr>
                                  <m:count m:val="2"/>
                                  <m:mcJc m:val="center"/>
                                </m:mcPr>
                              </m:mc>
                            </m:mcs>
                            <m:ctrlPr>
                              <a:rPr kumimoji="1" lang="en-US" altLang="ja-JP" sz="800" b="0" i="1" smtClean="0">
                                <a:latin typeface="Cambria Math" panose="02040503050406030204" pitchFamily="18" charset="0"/>
                              </a:rPr>
                            </m:ctrlPr>
                          </m:mPr>
                          <m:mr>
                            <m:e>
                              <m:r>
                                <m:rPr>
                                  <m:brk m:alnAt="7"/>
                                </m:rPr>
                                <a:rPr kumimoji="1" lang="en-US" altLang="ja-JP" sz="800" b="0" i="1" smtClean="0">
                                  <a:latin typeface="Cambria Math" panose="02040503050406030204" pitchFamily="18" charset="0"/>
                                </a:rPr>
                                <m:t>0</m:t>
                              </m:r>
                            </m:e>
                            <m:e>
                              <m:r>
                                <a:rPr kumimoji="1" lang="en-US" altLang="ja-JP" sz="800" b="0" i="1" smtClean="0">
                                  <a:latin typeface="Cambria Math" panose="02040503050406030204" pitchFamily="18" charset="0"/>
                                </a:rPr>
                                <m:t>1</m:t>
                              </m:r>
                            </m:e>
                          </m:mr>
                        </m:m>
                        <m:r>
                          <a:rPr kumimoji="1" lang="en-US" altLang="ja-JP" sz="800" b="0" i="1" smtClean="0">
                            <a:latin typeface="Cambria Math" panose="02040503050406030204" pitchFamily="18" charset="0"/>
                          </a:rPr>
                          <m:t> </m:t>
                        </m:r>
                      </m:e>
                    </m:d>
                    <m:r>
                      <a:rPr kumimoji="1" lang="en-US" altLang="ja-JP" sz="800" b="0" i="1" smtClean="0">
                        <a:latin typeface="Cambria Math" panose="02040503050406030204" pitchFamily="18" charset="0"/>
                      </a:rPr>
                      <m:t>, </m:t>
                    </m:r>
                    <m:r>
                      <a:rPr kumimoji="1" lang="en-US" altLang="ja-JP" sz="800" smtClean="0">
                        <a:latin typeface="Cambria Math" panose="02040503050406030204" pitchFamily="18" charset="0"/>
                      </a:rPr>
                      <m:t> </m:t>
                    </m:r>
                    <m:sSup>
                      <m:sSupPr>
                        <m:ctrlPr>
                          <a:rPr kumimoji="1" lang="en-US" altLang="ja-JP" sz="800" i="1" smtClean="0">
                            <a:latin typeface="Cambria Math" panose="02040503050406030204" pitchFamily="18" charset="0"/>
                          </a:rPr>
                        </m:ctrlPr>
                      </m:sSupPr>
                      <m:e>
                        <m:r>
                          <a:rPr kumimoji="1" lang="en-US" altLang="ja-JP" sz="800" b="0" i="1" smtClean="0">
                            <a:latin typeface="Cambria Math" panose="02040503050406030204" pitchFamily="18" charset="0"/>
                          </a:rPr>
                          <m:t>𝐴</m:t>
                        </m:r>
                      </m:e>
                      <m:sup>
                        <m:r>
                          <a:rPr kumimoji="1" lang="en-US" altLang="ja-JP" sz="800" b="0" i="1" smtClean="0">
                            <a:latin typeface="Cambria Math" panose="02040503050406030204" pitchFamily="18" charset="0"/>
                          </a:rPr>
                          <m:t>0</m:t>
                        </m:r>
                      </m:sup>
                    </m:sSup>
                    <m:r>
                      <a:rPr kumimoji="1" lang="en-US" altLang="ja-JP" sz="800" b="0" i="1" smtClean="0">
                        <a:latin typeface="Cambria Math" panose="02040503050406030204" pitchFamily="18" charset="0"/>
                      </a:rPr>
                      <m:t>=1,  </m:t>
                    </m:r>
                  </m:oMath>
                </a14:m>
                <a:r>
                  <a:rPr kumimoji="1" lang="en-US" altLang="ja-JP" sz="800" dirty="0"/>
                  <a:t>(α=γ=0.9)</a:t>
                </a:r>
                <a:endParaRPr kumimoji="1" lang="ja-JP" altLang="en-US" sz="800" dirty="0"/>
              </a:p>
            </p:txBody>
          </p:sp>
        </mc:Choice>
        <mc:Fallback>
          <p:sp>
            <p:nvSpPr>
              <p:cNvPr id="138" name="テキスト ボックス 137"/>
              <p:cNvSpPr txBox="1">
                <a:spLocks noRot="1" noChangeAspect="1" noMove="1" noResize="1" noEditPoints="1" noAdjustHandles="1" noChangeArrowheads="1" noChangeShapeType="1" noTextEdit="1"/>
              </p:cNvSpPr>
              <p:nvPr/>
            </p:nvSpPr>
            <p:spPr>
              <a:xfrm>
                <a:off x="5590649" y="5728572"/>
                <a:ext cx="1270982" cy="338169"/>
              </a:xfrm>
              <a:prstGeom prst="rect">
                <a:avLst/>
              </a:prstGeom>
              <a:blipFill>
                <a:blip r:embed="rId10"/>
                <a:stretch>
                  <a:fillRect b="-5455"/>
                </a:stretch>
              </a:blipFill>
            </p:spPr>
            <p:txBody>
              <a:bodyPr/>
              <a:lstStyle/>
              <a:p>
                <a:r>
                  <a:rPr lang="ja-JP" altLang="en-US">
                    <a:noFill/>
                  </a:rPr>
                  <a:t> </a:t>
                </a:r>
              </a:p>
            </p:txBody>
          </p:sp>
        </mc:Fallback>
      </mc:AlternateContent>
      <p:pic>
        <p:nvPicPr>
          <p:cNvPr id="150" name="図 14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9728" y="8558029"/>
            <a:ext cx="1626856" cy="1126749"/>
          </a:xfrm>
          <a:prstGeom prst="rect">
            <a:avLst/>
          </a:prstGeom>
        </p:spPr>
      </p:pic>
      <p:pic>
        <p:nvPicPr>
          <p:cNvPr id="151" name="図 15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23716" y="7185778"/>
            <a:ext cx="1606212" cy="1120752"/>
          </a:xfrm>
          <a:prstGeom prst="rect">
            <a:avLst/>
          </a:prstGeom>
        </p:spPr>
      </p:pic>
      <p:pic>
        <p:nvPicPr>
          <p:cNvPr id="152" name="図 1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52903" y="8445528"/>
            <a:ext cx="1730903" cy="1264890"/>
          </a:xfrm>
          <a:prstGeom prst="rect">
            <a:avLst/>
          </a:prstGeom>
        </p:spPr>
      </p:pic>
      <p:sp>
        <p:nvSpPr>
          <p:cNvPr id="153" name="テキスト ボックス 152"/>
          <p:cNvSpPr txBox="1"/>
          <p:nvPr/>
        </p:nvSpPr>
        <p:spPr>
          <a:xfrm>
            <a:off x="6093865" y="8237755"/>
            <a:ext cx="995375" cy="230832"/>
          </a:xfrm>
          <a:prstGeom prst="rect">
            <a:avLst/>
          </a:prstGeom>
          <a:noFill/>
        </p:spPr>
        <p:txBody>
          <a:bodyPr wrap="square" rtlCol="0">
            <a:spAutoFit/>
          </a:bodyPr>
          <a:lstStyle/>
          <a:p>
            <a:pPr algn="ctr"/>
            <a:r>
              <a:rPr kumimoji="1" lang="en-US" altLang="ja-JP" sz="900" dirty="0"/>
              <a:t>n</a:t>
            </a:r>
            <a:r>
              <a:rPr kumimoji="1" lang="en-US" altLang="ja-JP" sz="900" dirty="0" smtClean="0"/>
              <a:t>=10</a:t>
            </a:r>
            <a:endParaRPr kumimoji="1" lang="ja-JP" altLang="en-US" sz="900" dirty="0"/>
          </a:p>
        </p:txBody>
      </p:sp>
      <p:sp>
        <p:nvSpPr>
          <p:cNvPr id="154" name="テキスト ボックス 153"/>
          <p:cNvSpPr txBox="1"/>
          <p:nvPr/>
        </p:nvSpPr>
        <p:spPr>
          <a:xfrm>
            <a:off x="4392463" y="9608481"/>
            <a:ext cx="995375" cy="230832"/>
          </a:xfrm>
          <a:prstGeom prst="rect">
            <a:avLst/>
          </a:prstGeom>
          <a:noFill/>
        </p:spPr>
        <p:txBody>
          <a:bodyPr wrap="square" rtlCol="0">
            <a:spAutoFit/>
          </a:bodyPr>
          <a:lstStyle/>
          <a:p>
            <a:pPr algn="ctr"/>
            <a:r>
              <a:rPr kumimoji="1" lang="en-US" altLang="ja-JP" sz="900" dirty="0" smtClean="0"/>
              <a:t>n=20</a:t>
            </a:r>
            <a:endParaRPr kumimoji="1" lang="ja-JP" altLang="en-US" sz="900" dirty="0"/>
          </a:p>
        </p:txBody>
      </p:sp>
      <p:sp>
        <p:nvSpPr>
          <p:cNvPr id="155" name="テキスト ボックス 154"/>
          <p:cNvSpPr txBox="1"/>
          <p:nvPr/>
        </p:nvSpPr>
        <p:spPr>
          <a:xfrm>
            <a:off x="6088719" y="9625899"/>
            <a:ext cx="995375" cy="230832"/>
          </a:xfrm>
          <a:prstGeom prst="rect">
            <a:avLst/>
          </a:prstGeom>
          <a:noFill/>
        </p:spPr>
        <p:txBody>
          <a:bodyPr wrap="square" rtlCol="0">
            <a:spAutoFit/>
          </a:bodyPr>
          <a:lstStyle/>
          <a:p>
            <a:pPr algn="ctr"/>
            <a:r>
              <a:rPr kumimoji="1" lang="en-US" altLang="ja-JP" sz="900" dirty="0" smtClean="0"/>
              <a:t>n=40</a:t>
            </a:r>
            <a:endParaRPr kumimoji="1" lang="ja-JP" altLang="en-US" sz="900" dirty="0"/>
          </a:p>
        </p:txBody>
      </p:sp>
      <p:sp>
        <p:nvSpPr>
          <p:cNvPr id="104" name="テキスト ボックス 103"/>
          <p:cNvSpPr txBox="1"/>
          <p:nvPr/>
        </p:nvSpPr>
        <p:spPr>
          <a:xfrm>
            <a:off x="4061380" y="6600814"/>
            <a:ext cx="2789345" cy="246221"/>
          </a:xfrm>
          <a:prstGeom prst="rect">
            <a:avLst/>
          </a:prstGeom>
          <a:noFill/>
        </p:spPr>
        <p:txBody>
          <a:bodyPr wrap="square" rtlCol="0">
            <a:spAutoFit/>
          </a:bodyPr>
          <a:lstStyle/>
          <a:p>
            <a:pPr algn="ctr"/>
            <a:r>
              <a:rPr kumimoji="1" lang="ja-JP" altLang="en-US" sz="1000" dirty="0" smtClean="0"/>
              <a:t>２つの観点から提案</a:t>
            </a:r>
            <a:r>
              <a:rPr kumimoji="1" lang="ja-JP" altLang="en-US" sz="1000" dirty="0"/>
              <a:t>手法を</a:t>
            </a:r>
            <a:r>
              <a:rPr kumimoji="1" lang="ja-JP" altLang="en-US" sz="1000" dirty="0" smtClean="0"/>
              <a:t>分析</a:t>
            </a:r>
            <a:endParaRPr kumimoji="1" lang="en-US" altLang="ja-JP" sz="1000" dirty="0" smtClean="0"/>
          </a:p>
        </p:txBody>
      </p:sp>
      <p:sp>
        <p:nvSpPr>
          <p:cNvPr id="109" name="テキスト ボックス 108"/>
          <p:cNvSpPr txBox="1"/>
          <p:nvPr/>
        </p:nvSpPr>
        <p:spPr>
          <a:xfrm>
            <a:off x="5726102" y="6921883"/>
            <a:ext cx="1671853" cy="230832"/>
          </a:xfrm>
          <a:prstGeom prst="rect">
            <a:avLst/>
          </a:prstGeom>
          <a:noFill/>
        </p:spPr>
        <p:txBody>
          <a:bodyPr wrap="square" rtlCol="0">
            <a:spAutoFit/>
          </a:bodyPr>
          <a:lstStyle/>
          <a:p>
            <a:pPr algn="ctr"/>
            <a:r>
              <a:rPr kumimoji="1" lang="ja-JP" altLang="en-US" sz="900" b="1" dirty="0" smtClean="0"/>
              <a:t>個体数比較による解の分布</a:t>
            </a:r>
            <a:endParaRPr kumimoji="1" lang="ja-JP" altLang="en-US" sz="900" b="1" dirty="0"/>
          </a:p>
        </p:txBody>
      </p:sp>
      <p:sp>
        <p:nvSpPr>
          <p:cNvPr id="41" name="テキスト ボックス 40"/>
          <p:cNvSpPr txBox="1"/>
          <p:nvPr/>
        </p:nvSpPr>
        <p:spPr>
          <a:xfrm>
            <a:off x="4200321" y="8173818"/>
            <a:ext cx="1638729" cy="338554"/>
          </a:xfrm>
          <a:prstGeom prst="rect">
            <a:avLst/>
          </a:prstGeom>
          <a:noFill/>
        </p:spPr>
        <p:txBody>
          <a:bodyPr wrap="square" rtlCol="0">
            <a:spAutoFit/>
          </a:bodyPr>
          <a:lstStyle/>
          <a:p>
            <a:pPr algn="ctr"/>
            <a:r>
              <a:rPr kumimoji="1" lang="ja-JP" altLang="en-US" sz="800" dirty="0" smtClean="0"/>
              <a:t>個体数が増加するにつれて</a:t>
            </a:r>
            <a:r>
              <a:rPr kumimoji="1" lang="en-US" altLang="ja-JP" sz="800" dirty="0" smtClean="0"/>
              <a:t/>
            </a:r>
            <a:br>
              <a:rPr kumimoji="1" lang="en-US" altLang="ja-JP" sz="800" dirty="0" smtClean="0"/>
            </a:br>
            <a:r>
              <a:rPr kumimoji="1" lang="ja-JP" altLang="en-US" sz="800" dirty="0" smtClean="0"/>
              <a:t>解の捕捉数も増加</a:t>
            </a:r>
            <a:endParaRPr kumimoji="1" lang="ja-JP" altLang="en-US" sz="800" dirty="0"/>
          </a:p>
        </p:txBody>
      </p:sp>
      <p:grpSp>
        <p:nvGrpSpPr>
          <p:cNvPr id="113" name="グループ化 112"/>
          <p:cNvGrpSpPr/>
          <p:nvPr/>
        </p:nvGrpSpPr>
        <p:grpSpPr>
          <a:xfrm>
            <a:off x="3746212" y="6244152"/>
            <a:ext cx="3688875" cy="288000"/>
            <a:chOff x="212356" y="7177324"/>
            <a:chExt cx="3245219" cy="205584"/>
          </a:xfrm>
        </p:grpSpPr>
        <p:sp>
          <p:nvSpPr>
            <p:cNvPr id="114" name="正方形/長方形 113"/>
            <p:cNvSpPr/>
            <p:nvPr/>
          </p:nvSpPr>
          <p:spPr>
            <a:xfrm>
              <a:off x="212356" y="7177324"/>
              <a:ext cx="3245219" cy="205584"/>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115" name="テキスト ボックス 114"/>
            <p:cNvSpPr txBox="1"/>
            <p:nvPr/>
          </p:nvSpPr>
          <p:spPr>
            <a:xfrm>
              <a:off x="212356" y="7186743"/>
              <a:ext cx="872209" cy="186746"/>
            </a:xfrm>
            <a:prstGeom prst="rect">
              <a:avLst/>
            </a:prstGeom>
            <a:noFill/>
          </p:spPr>
          <p:txBody>
            <a:bodyPr wrap="square" rtlCol="0">
              <a:spAutoFit/>
            </a:bodyPr>
            <a:lstStyle/>
            <a:p>
              <a:r>
                <a:rPr kumimoji="1" lang="ja-JP" altLang="en-US" sz="1100" b="1" dirty="0">
                  <a:solidFill>
                    <a:schemeClr val="accent6"/>
                  </a:solidFill>
                  <a:latin typeface="Meiryo UI" panose="020B0604030504040204" pitchFamily="50" charset="-128"/>
                  <a:ea typeface="Meiryo UI" panose="020B0604030504040204" pitchFamily="50" charset="-128"/>
                </a:rPr>
                <a:t>分析</a:t>
              </a:r>
              <a:endParaRPr kumimoji="1" lang="ja-JP" altLang="en-US" sz="1100" b="1" dirty="0">
                <a:solidFill>
                  <a:schemeClr val="accent6"/>
                </a:solidFill>
                <a:latin typeface="Meiryo UI" panose="020B0604030504040204" pitchFamily="50" charset="-128"/>
                <a:ea typeface="Meiryo UI" panose="020B0604030504040204" pitchFamily="50" charset="-128"/>
              </a:endParaRPr>
            </a:p>
          </p:txBody>
        </p:sp>
      </p:grpSp>
      <p:pic>
        <p:nvPicPr>
          <p:cNvPr id="117" name="コンテンツ プレースホルダー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4907" y="6923025"/>
            <a:ext cx="1786907" cy="1318772"/>
          </a:xfrm>
          <a:prstGeom prst="rect">
            <a:avLst/>
          </a:prstGeom>
          <a:solidFill>
            <a:schemeClr val="accent6">
              <a:lumMod val="20000"/>
              <a:lumOff val="80000"/>
            </a:schemeClr>
          </a:solidFill>
        </p:spPr>
      </p:pic>
      <p:grpSp>
        <p:nvGrpSpPr>
          <p:cNvPr id="118" name="グループ化 117"/>
          <p:cNvGrpSpPr/>
          <p:nvPr/>
        </p:nvGrpSpPr>
        <p:grpSpPr>
          <a:xfrm>
            <a:off x="156152" y="6247755"/>
            <a:ext cx="3350956" cy="288000"/>
            <a:chOff x="212356" y="4404034"/>
            <a:chExt cx="3245219" cy="195233"/>
          </a:xfrm>
        </p:grpSpPr>
        <p:sp>
          <p:nvSpPr>
            <p:cNvPr id="119" name="正方形/長方形 118"/>
            <p:cNvSpPr/>
            <p:nvPr/>
          </p:nvSpPr>
          <p:spPr>
            <a:xfrm>
              <a:off x="212356" y="4404034"/>
              <a:ext cx="3245219" cy="195233"/>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400"/>
            </a:p>
          </p:txBody>
        </p:sp>
        <p:sp>
          <p:nvSpPr>
            <p:cNvPr id="122" name="テキスト ボックス 121"/>
            <p:cNvSpPr txBox="1"/>
            <p:nvPr/>
          </p:nvSpPr>
          <p:spPr>
            <a:xfrm>
              <a:off x="212356" y="4415910"/>
              <a:ext cx="721094" cy="171466"/>
            </a:xfrm>
            <a:prstGeom prst="rect">
              <a:avLst/>
            </a:prstGeom>
            <a:noFill/>
          </p:spPr>
          <p:txBody>
            <a:bodyPr wrap="square" rtlCol="0">
              <a:spAutoFit/>
            </a:bodyPr>
            <a:lstStyle/>
            <a:p>
              <a:r>
                <a:rPr kumimoji="1" lang="ja-JP" altLang="en-US" sz="1100" b="1" dirty="0">
                  <a:solidFill>
                    <a:schemeClr val="accent6"/>
                  </a:solidFill>
                  <a:latin typeface="Meiryo UI" panose="020B0604030504040204" pitchFamily="50" charset="-128"/>
                  <a:ea typeface="Meiryo UI" panose="020B0604030504040204" pitchFamily="50" charset="-128"/>
                </a:rPr>
                <a:t>問題</a:t>
              </a:r>
              <a:r>
                <a:rPr kumimoji="1" lang="ja-JP" altLang="en-US" sz="1100" b="1" dirty="0" smtClean="0">
                  <a:solidFill>
                    <a:schemeClr val="accent6"/>
                  </a:solidFill>
                  <a:latin typeface="Meiryo UI" panose="020B0604030504040204" pitchFamily="50" charset="-128"/>
                  <a:ea typeface="Meiryo UI" panose="020B0604030504040204" pitchFamily="50" charset="-128"/>
                </a:rPr>
                <a:t>設定</a:t>
              </a:r>
              <a:endParaRPr kumimoji="1" lang="ja-JP" altLang="en-US" sz="1100" b="1" dirty="0">
                <a:solidFill>
                  <a:schemeClr val="accent6"/>
                </a:solidFill>
                <a:latin typeface="Meiryo UI" panose="020B0604030504040204" pitchFamily="50" charset="-128"/>
                <a:ea typeface="Meiryo UI" panose="020B0604030504040204" pitchFamily="50" charset="-128"/>
              </a:endParaRPr>
            </a:p>
          </p:txBody>
        </p:sp>
      </p:grpSp>
      <mc:AlternateContent xmlns:mc="http://schemas.openxmlformats.org/markup-compatibility/2006">
        <mc:Choice xmlns:a14="http://schemas.microsoft.com/office/drawing/2010/main" Requires="a14">
          <p:sp>
            <p:nvSpPr>
              <p:cNvPr id="125" name="テキスト ボックス 124"/>
              <p:cNvSpPr txBox="1"/>
              <p:nvPr/>
            </p:nvSpPr>
            <p:spPr>
              <a:xfrm>
                <a:off x="2009699" y="8410902"/>
                <a:ext cx="1827293" cy="923330"/>
              </a:xfrm>
              <a:prstGeom prst="rect">
                <a:avLst/>
              </a:prstGeom>
              <a:noFill/>
            </p:spPr>
            <p:txBody>
              <a:bodyPr wrap="square" rtlCol="0">
                <a:spAutoFit/>
              </a:bodyPr>
              <a:lstStyle/>
              <a:p>
                <a:r>
                  <a:rPr kumimoji="1" lang="ja-JP" altLang="en-US" sz="900" dirty="0" smtClean="0"/>
                  <a:t>個体数</a:t>
                </a:r>
                <a:r>
                  <a:rPr kumimoji="1" lang="en-US" altLang="ja-JP" sz="900" dirty="0" smtClean="0"/>
                  <a:t>	</a:t>
                </a:r>
                <a:r>
                  <a:rPr kumimoji="1" lang="ja-JP" altLang="en-US" sz="900" dirty="0" smtClean="0"/>
                  <a:t>：</a:t>
                </a:r>
                <a:r>
                  <a:rPr kumimoji="1" lang="en-US" altLang="ja-JP" sz="900" dirty="0" smtClean="0"/>
                  <a:t>N=20</a:t>
                </a:r>
              </a:p>
              <a:p>
                <a:r>
                  <a:rPr kumimoji="1" lang="ja-JP" altLang="en-US" sz="900" dirty="0"/>
                  <a:t>世代</a:t>
                </a:r>
                <a:r>
                  <a:rPr kumimoji="1" lang="ja-JP" altLang="en-US" sz="900" dirty="0" smtClean="0"/>
                  <a:t>数  </a:t>
                </a:r>
                <a:r>
                  <a:rPr kumimoji="1" lang="en-US" altLang="ja-JP" sz="900" dirty="0" smtClean="0"/>
                  <a:t>	</a:t>
                </a:r>
                <a:r>
                  <a:rPr kumimoji="1" lang="ja-JP" altLang="en-US" sz="900" dirty="0" smtClean="0"/>
                  <a:t>：</a:t>
                </a:r>
                <a:r>
                  <a:rPr kumimoji="1" lang="en-US" altLang="ja-JP" sz="900" dirty="0"/>
                  <a:t>t</a:t>
                </a:r>
                <a:r>
                  <a:rPr kumimoji="1" lang="en-US" altLang="ja-JP" sz="900" dirty="0" smtClean="0"/>
                  <a:t>=1000</a:t>
                </a:r>
              </a:p>
              <a:p>
                <a:r>
                  <a:rPr kumimoji="1" lang="ja-JP" altLang="en-US" sz="900" dirty="0" smtClean="0"/>
                  <a:t>周波数帯：</a:t>
                </a:r>
                <a14:m>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𝑚𝑖𝑛</m:t>
                        </m:r>
                      </m:sub>
                    </m:sSub>
                    <m:r>
                      <a:rPr kumimoji="1" lang="en-US" altLang="ja-JP" sz="900" b="0" i="1" smtClean="0">
                        <a:latin typeface="Cambria Math" panose="02040503050406030204" pitchFamily="18" charset="0"/>
                      </a:rPr>
                      <m:t>=0, </m:t>
                    </m:r>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𝑚𝑎𝑥</m:t>
                        </m:r>
                      </m:sub>
                    </m:sSub>
                    <m:r>
                      <a:rPr kumimoji="1" lang="en-US" altLang="ja-JP" sz="900" b="0" i="1" smtClean="0">
                        <a:latin typeface="Cambria Math" panose="02040503050406030204" pitchFamily="18" charset="0"/>
                      </a:rPr>
                      <m:t>=1</m:t>
                    </m:r>
                  </m:oMath>
                </a14:m>
                <a:endParaRPr kumimoji="1" lang="en-US" altLang="ja-JP" sz="900" dirty="0" smtClean="0"/>
              </a:p>
              <a:p>
                <a:r>
                  <a:rPr kumimoji="1" lang="ja-JP" altLang="en-US" sz="900" dirty="0" smtClean="0"/>
                  <a:t>ラウドネス</a:t>
                </a:r>
                <a:r>
                  <a:rPr kumimoji="1" lang="en-US" altLang="ja-JP" sz="900" dirty="0" smtClean="0"/>
                  <a:t>	</a:t>
                </a:r>
                <a:r>
                  <a:rPr kumimoji="1" lang="ja-JP" altLang="en-US" sz="900" dirty="0" smtClean="0"/>
                  <a:t>：</a:t>
                </a:r>
                <a14:m>
                  <m:oMath xmlns:m="http://schemas.openxmlformats.org/officeDocument/2006/math">
                    <m:sSup>
                      <m:sSupPr>
                        <m:ctrlPr>
                          <a:rPr kumimoji="1" lang="en-US" altLang="ja-JP" sz="900" i="1" smtClean="0">
                            <a:latin typeface="Cambria Math" panose="02040503050406030204" pitchFamily="18" charset="0"/>
                          </a:rPr>
                        </m:ctrlPr>
                      </m:sSupPr>
                      <m:e>
                        <m:r>
                          <a:rPr kumimoji="1" lang="en-US" altLang="ja-JP" sz="900" b="0" i="1" smtClean="0">
                            <a:latin typeface="Cambria Math" panose="02040503050406030204" pitchFamily="18" charset="0"/>
                          </a:rPr>
                          <m:t>𝐴</m:t>
                        </m:r>
                      </m:e>
                      <m:sup>
                        <m:r>
                          <a:rPr kumimoji="1" lang="en-US" altLang="ja-JP" sz="900" b="0" i="1" smtClean="0">
                            <a:latin typeface="Cambria Math" panose="02040503050406030204" pitchFamily="18" charset="0"/>
                          </a:rPr>
                          <m:t>0</m:t>
                        </m:r>
                      </m:sup>
                    </m:sSup>
                    <m:r>
                      <a:rPr kumimoji="1" lang="en-US" altLang="ja-JP" sz="900" b="0" i="1" smtClean="0">
                        <a:latin typeface="Cambria Math" panose="02040503050406030204" pitchFamily="18" charset="0"/>
                      </a:rPr>
                      <m:t>=1</m:t>
                    </m:r>
                  </m:oMath>
                </a14:m>
                <a:endParaRPr kumimoji="1" lang="en-US" altLang="ja-JP" sz="900" b="0" dirty="0" smtClean="0"/>
              </a:p>
              <a:p>
                <a:r>
                  <a:rPr kumimoji="1" lang="ja-JP" altLang="en-US" sz="900" dirty="0" smtClean="0"/>
                  <a:t>パルスレート：</a:t>
                </a:r>
                <a14:m>
                  <m:oMath xmlns:m="http://schemas.openxmlformats.org/officeDocument/2006/math">
                    <m:r>
                      <a:rPr kumimoji="1" lang="ja-JP" altLang="en-US" sz="900" i="1" smtClean="0">
                        <a:latin typeface="Cambria Math" panose="02040503050406030204" pitchFamily="18" charset="0"/>
                      </a:rPr>
                      <m:t>𝛾</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𝑟𝑎𝑛𝑑</m:t>
                    </m:r>
                    <m:r>
                      <a:rPr kumimoji="1" lang="en-US" altLang="ja-JP" sz="900" b="0" i="1" smtClean="0">
                        <a:latin typeface="Cambria Math" panose="02040503050406030204" pitchFamily="18" charset="0"/>
                      </a:rPr>
                      <m:t> [0 1]</m:t>
                    </m:r>
                  </m:oMath>
                </a14:m>
                <a:endParaRPr kumimoji="1" lang="en-US" altLang="ja-JP" sz="900" dirty="0" smtClean="0"/>
              </a:p>
              <a:p>
                <a:r>
                  <a:rPr kumimoji="1" lang="ja-JP" altLang="en-US" sz="900" dirty="0" smtClean="0"/>
                  <a:t>試行回数：</a:t>
                </a:r>
                <a:r>
                  <a:rPr kumimoji="1" lang="en-US" altLang="ja-JP" sz="900" dirty="0" smtClean="0"/>
                  <a:t>seed=10</a:t>
                </a:r>
                <a:endParaRPr kumimoji="1" lang="ja-JP" altLang="en-US" sz="900" dirty="0"/>
              </a:p>
            </p:txBody>
          </p:sp>
        </mc:Choice>
        <mc:Fallback>
          <p:sp>
            <p:nvSpPr>
              <p:cNvPr id="125" name="テキスト ボックス 124"/>
              <p:cNvSpPr txBox="1">
                <a:spLocks noRot="1" noChangeAspect="1" noMove="1" noResize="1" noEditPoints="1" noAdjustHandles="1" noChangeArrowheads="1" noChangeShapeType="1" noTextEdit="1"/>
              </p:cNvSpPr>
              <p:nvPr/>
            </p:nvSpPr>
            <p:spPr>
              <a:xfrm>
                <a:off x="2009699" y="8410902"/>
                <a:ext cx="1827293" cy="923330"/>
              </a:xfrm>
              <a:prstGeom prst="rect">
                <a:avLst/>
              </a:prstGeom>
              <a:blipFill>
                <a:blip r:embed="rId15"/>
                <a:stretch>
                  <a:fillRect b="-1987"/>
                </a:stretch>
              </a:blipFill>
            </p:spPr>
            <p:txBody>
              <a:bodyPr/>
              <a:lstStyle/>
              <a:p>
                <a:r>
                  <a:rPr lang="ja-JP" altLang="en-US">
                    <a:noFill/>
                  </a:rPr>
                  <a:t> </a:t>
                </a:r>
              </a:p>
            </p:txBody>
          </p:sp>
        </mc:Fallback>
      </mc:AlternateContent>
      <p:sp>
        <p:nvSpPr>
          <p:cNvPr id="126" name="テキスト ボックス 125"/>
          <p:cNvSpPr txBox="1"/>
          <p:nvPr/>
        </p:nvSpPr>
        <p:spPr>
          <a:xfrm>
            <a:off x="306231" y="6849433"/>
            <a:ext cx="1444088" cy="230832"/>
          </a:xfrm>
          <a:prstGeom prst="rect">
            <a:avLst/>
          </a:prstGeom>
          <a:solidFill>
            <a:schemeClr val="bg1"/>
          </a:solidFill>
        </p:spPr>
        <p:txBody>
          <a:bodyPr wrap="square" rtlCol="0">
            <a:spAutoFit/>
          </a:bodyPr>
          <a:lstStyle/>
          <a:p>
            <a:pPr algn="ctr"/>
            <a:r>
              <a:rPr kumimoji="1" lang="en-US" altLang="ja-JP" sz="900" b="1" dirty="0" err="1" smtClean="0"/>
              <a:t>Griewank</a:t>
            </a:r>
            <a:r>
              <a:rPr kumimoji="1" lang="ja-JP" altLang="en-US" sz="900" b="1" dirty="0" smtClean="0"/>
              <a:t>関数の概形</a:t>
            </a:r>
            <a:endParaRPr kumimoji="1" lang="ja-JP" altLang="en-US" sz="900" b="1" dirty="0"/>
          </a:p>
        </p:txBody>
      </p:sp>
      <p:grpSp>
        <p:nvGrpSpPr>
          <p:cNvPr id="128" name="グループ化 127"/>
          <p:cNvGrpSpPr/>
          <p:nvPr/>
        </p:nvGrpSpPr>
        <p:grpSpPr>
          <a:xfrm>
            <a:off x="1959592" y="6960939"/>
            <a:ext cx="2009789" cy="1360787"/>
            <a:chOff x="5353334" y="1164035"/>
            <a:chExt cx="2009789" cy="1360787"/>
          </a:xfrm>
        </p:grpSpPr>
        <p:pic>
          <p:nvPicPr>
            <p:cNvPr id="129" name="図 12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28718" y="1164035"/>
              <a:ext cx="1934405" cy="1289603"/>
            </a:xfrm>
            <a:prstGeom prst="rect">
              <a:avLst/>
            </a:prstGeom>
          </p:spPr>
        </p:pic>
        <mc:AlternateContent xmlns:mc="http://schemas.openxmlformats.org/markup-compatibility/2006" xmlns:a14="http://schemas.microsoft.com/office/drawing/2010/main">
          <mc:Choice Requires="a14">
            <p:sp>
              <p:nvSpPr>
                <p:cNvPr id="130" name="テキスト ボックス 129"/>
                <p:cNvSpPr txBox="1"/>
                <p:nvPr/>
              </p:nvSpPr>
              <p:spPr>
                <a:xfrm>
                  <a:off x="6144580" y="2324767"/>
                  <a:ext cx="317710"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700" i="1" smtClean="0">
                                <a:solidFill>
                                  <a:schemeClr val="tx1">
                                    <a:lumMod val="75000"/>
                                    <a:lumOff val="25000"/>
                                  </a:schemeClr>
                                </a:solidFill>
                                <a:latin typeface="Cambria Math" panose="02040503050406030204" pitchFamily="18" charset="0"/>
                              </a:rPr>
                            </m:ctrlPr>
                          </m:sSubPr>
                          <m:e>
                            <m:r>
                              <a:rPr kumimoji="1" lang="en-US" altLang="ja-JP" sz="700" b="0" i="1" smtClean="0">
                                <a:solidFill>
                                  <a:schemeClr val="tx1">
                                    <a:lumMod val="75000"/>
                                    <a:lumOff val="25000"/>
                                  </a:schemeClr>
                                </a:solidFill>
                                <a:latin typeface="Cambria Math" panose="02040503050406030204" pitchFamily="18" charset="0"/>
                              </a:rPr>
                              <m:t>𝑥</m:t>
                            </m:r>
                          </m:e>
                          <m:sub>
                            <m:r>
                              <a:rPr kumimoji="1" lang="en-US" altLang="ja-JP" sz="700" b="0" i="1" smtClean="0">
                                <a:solidFill>
                                  <a:schemeClr val="tx1">
                                    <a:lumMod val="75000"/>
                                    <a:lumOff val="25000"/>
                                  </a:schemeClr>
                                </a:solidFill>
                                <a:latin typeface="Cambria Math" panose="02040503050406030204" pitchFamily="18" charset="0"/>
                              </a:rPr>
                              <m:t>1</m:t>
                            </m:r>
                          </m:sub>
                        </m:sSub>
                      </m:oMath>
                    </m:oMathPara>
                  </a14:m>
                  <a:endParaRPr kumimoji="1" lang="ja-JP" altLang="en-US" sz="700" dirty="0">
                    <a:solidFill>
                      <a:schemeClr val="tx1">
                        <a:lumMod val="75000"/>
                        <a:lumOff val="25000"/>
                      </a:schemeClr>
                    </a:solidFill>
                  </a:endParaRPr>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6144580" y="2324767"/>
                  <a:ext cx="317710" cy="200055"/>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2" name="テキスト ボックス 131"/>
                <p:cNvSpPr txBox="1"/>
                <p:nvPr/>
              </p:nvSpPr>
              <p:spPr>
                <a:xfrm rot="16200000">
                  <a:off x="5294507" y="1699438"/>
                  <a:ext cx="317710"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700" i="1" smtClean="0">
                                <a:solidFill>
                                  <a:schemeClr val="tx1">
                                    <a:lumMod val="75000"/>
                                    <a:lumOff val="25000"/>
                                  </a:schemeClr>
                                </a:solidFill>
                                <a:latin typeface="Cambria Math" panose="02040503050406030204" pitchFamily="18" charset="0"/>
                              </a:rPr>
                            </m:ctrlPr>
                          </m:sSubPr>
                          <m:e>
                            <m:r>
                              <a:rPr kumimoji="1" lang="en-US" altLang="ja-JP" sz="700" b="0" i="1" smtClean="0">
                                <a:solidFill>
                                  <a:schemeClr val="tx1">
                                    <a:lumMod val="75000"/>
                                    <a:lumOff val="25000"/>
                                  </a:schemeClr>
                                </a:solidFill>
                                <a:latin typeface="Cambria Math" panose="02040503050406030204" pitchFamily="18" charset="0"/>
                              </a:rPr>
                              <m:t>𝑥</m:t>
                            </m:r>
                          </m:e>
                          <m:sub>
                            <m:r>
                              <a:rPr kumimoji="1" lang="en-US" altLang="ja-JP" sz="700" b="0" i="1" smtClean="0">
                                <a:solidFill>
                                  <a:schemeClr val="tx1">
                                    <a:lumMod val="75000"/>
                                    <a:lumOff val="25000"/>
                                  </a:schemeClr>
                                </a:solidFill>
                                <a:latin typeface="Cambria Math" panose="02040503050406030204" pitchFamily="18" charset="0"/>
                              </a:rPr>
                              <m:t>2</m:t>
                            </m:r>
                          </m:sub>
                        </m:sSub>
                      </m:oMath>
                    </m:oMathPara>
                  </a14:m>
                  <a:endParaRPr kumimoji="1" lang="ja-JP" altLang="en-US" sz="700" dirty="0">
                    <a:solidFill>
                      <a:schemeClr val="tx1">
                        <a:lumMod val="75000"/>
                        <a:lumOff val="25000"/>
                      </a:schemeClr>
                    </a:solidFill>
                  </a:endParaRP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rot="16200000">
                  <a:off x="5294507" y="1699438"/>
                  <a:ext cx="317710" cy="200055"/>
                </a:xfrm>
                <a:prstGeom prst="rect">
                  <a:avLst/>
                </a:prstGeom>
                <a:blipFill>
                  <a:blip r:embed="rId18"/>
                  <a:stretch>
                    <a:fillRect/>
                  </a:stretch>
                </a:blipFill>
              </p:spPr>
              <p:txBody>
                <a:bodyPr/>
                <a:lstStyle/>
                <a:p>
                  <a:r>
                    <a:rPr lang="ja-JP" altLang="en-US">
                      <a:noFill/>
                    </a:rPr>
                    <a:t> </a:t>
                  </a:r>
                </a:p>
              </p:txBody>
            </p:sp>
          </mc:Fallback>
        </mc:AlternateContent>
      </p:grpSp>
      <p:sp>
        <p:nvSpPr>
          <p:cNvPr id="133" name="テキスト ボックス 132"/>
          <p:cNvSpPr txBox="1"/>
          <p:nvPr/>
        </p:nvSpPr>
        <p:spPr>
          <a:xfrm>
            <a:off x="145058" y="8100865"/>
            <a:ext cx="1715848" cy="230832"/>
          </a:xfrm>
          <a:prstGeom prst="rect">
            <a:avLst/>
          </a:prstGeom>
          <a:noFill/>
        </p:spPr>
        <p:txBody>
          <a:bodyPr wrap="square" rtlCol="0">
            <a:spAutoFit/>
          </a:bodyPr>
          <a:lstStyle/>
          <a:p>
            <a:r>
              <a:rPr kumimoji="1" lang="ja-JP" altLang="en-US" sz="900" dirty="0" smtClean="0"/>
              <a:t>複数の局所解を持つ多峰性関数</a:t>
            </a:r>
            <a:endParaRPr kumimoji="1" lang="ja-JP" altLang="en-US" sz="900" dirty="0"/>
          </a:p>
        </p:txBody>
      </p:sp>
      <p:sp>
        <p:nvSpPr>
          <p:cNvPr id="134" name="テキスト ボックス 133"/>
          <p:cNvSpPr txBox="1"/>
          <p:nvPr/>
        </p:nvSpPr>
        <p:spPr>
          <a:xfrm>
            <a:off x="2108992" y="6849433"/>
            <a:ext cx="1627291" cy="230832"/>
          </a:xfrm>
          <a:prstGeom prst="rect">
            <a:avLst/>
          </a:prstGeom>
          <a:noFill/>
        </p:spPr>
        <p:txBody>
          <a:bodyPr wrap="square" rtlCol="0">
            <a:spAutoFit/>
          </a:bodyPr>
          <a:lstStyle/>
          <a:p>
            <a:pPr algn="ctr"/>
            <a:r>
              <a:rPr kumimoji="1" lang="en-US" altLang="ja-JP" sz="900" b="1" dirty="0" err="1" smtClean="0"/>
              <a:t>Griwank</a:t>
            </a:r>
            <a:r>
              <a:rPr kumimoji="1" lang="ja-JP" altLang="en-US" sz="900" b="1" dirty="0" smtClean="0"/>
              <a:t>関数の等高線マップ</a:t>
            </a:r>
            <a:endParaRPr kumimoji="1" lang="ja-JP" altLang="en-US" sz="900" b="1" dirty="0"/>
          </a:p>
        </p:txBody>
      </p:sp>
      <p:sp>
        <p:nvSpPr>
          <p:cNvPr id="135" name="テキスト ボックス 134"/>
          <p:cNvSpPr txBox="1"/>
          <p:nvPr/>
        </p:nvSpPr>
        <p:spPr>
          <a:xfrm>
            <a:off x="175597" y="6540719"/>
            <a:ext cx="2357927" cy="230832"/>
          </a:xfrm>
          <a:prstGeom prst="rect">
            <a:avLst/>
          </a:prstGeom>
          <a:noFill/>
        </p:spPr>
        <p:txBody>
          <a:bodyPr wrap="square" rtlCol="0">
            <a:spAutoFit/>
          </a:bodyPr>
          <a:lstStyle/>
          <a:p>
            <a:r>
              <a:rPr kumimoji="1" lang="ja-JP" altLang="en-US" sz="900" b="1" dirty="0" smtClean="0"/>
              <a:t>目的関数とパラメータの設定</a:t>
            </a:r>
            <a:endParaRPr kumimoji="1" lang="ja-JP" altLang="en-US" sz="900" b="1" dirty="0"/>
          </a:p>
        </p:txBody>
      </p:sp>
      <p:cxnSp>
        <p:nvCxnSpPr>
          <p:cNvPr id="137" name="直線コネクタ 136"/>
          <p:cNvCxnSpPr/>
          <p:nvPr/>
        </p:nvCxnSpPr>
        <p:spPr>
          <a:xfrm>
            <a:off x="156152" y="6751545"/>
            <a:ext cx="33516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p:cNvSpPr txBox="1"/>
          <p:nvPr/>
        </p:nvSpPr>
        <p:spPr>
          <a:xfrm>
            <a:off x="156151" y="9214923"/>
            <a:ext cx="2357927" cy="230832"/>
          </a:xfrm>
          <a:prstGeom prst="rect">
            <a:avLst/>
          </a:prstGeom>
          <a:noFill/>
        </p:spPr>
        <p:txBody>
          <a:bodyPr wrap="square" rtlCol="0">
            <a:spAutoFit/>
          </a:bodyPr>
          <a:lstStyle/>
          <a:p>
            <a:r>
              <a:rPr kumimoji="1" lang="ja-JP" altLang="en-US" sz="900" b="1" dirty="0" smtClean="0"/>
              <a:t>評価指標</a:t>
            </a:r>
            <a:endParaRPr kumimoji="1" lang="ja-JP" altLang="en-US" sz="900" b="1" dirty="0"/>
          </a:p>
        </p:txBody>
      </p:sp>
      <p:cxnSp>
        <p:nvCxnSpPr>
          <p:cNvPr id="156" name="直線コネクタ 155"/>
          <p:cNvCxnSpPr/>
          <p:nvPr/>
        </p:nvCxnSpPr>
        <p:spPr>
          <a:xfrm>
            <a:off x="189504" y="9425750"/>
            <a:ext cx="32976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4630101" y="9839313"/>
            <a:ext cx="2387230" cy="369332"/>
          </a:xfrm>
          <a:prstGeom prst="rect">
            <a:avLst/>
          </a:prstGeom>
          <a:noFill/>
        </p:spPr>
        <p:txBody>
          <a:bodyPr wrap="square" rtlCol="0">
            <a:spAutoFit/>
          </a:bodyPr>
          <a:lstStyle/>
          <a:p>
            <a:pPr algn="ctr"/>
            <a:r>
              <a:rPr kumimoji="1" lang="ja-JP" altLang="en-US" sz="900" dirty="0" smtClean="0"/>
              <a:t>個体数が増加するほど局所解の</a:t>
            </a:r>
            <a:r>
              <a:rPr kumimoji="1" lang="en-US" altLang="ja-JP" sz="900" dirty="0" smtClean="0"/>
              <a:t/>
            </a:r>
            <a:br>
              <a:rPr kumimoji="1" lang="en-US" altLang="ja-JP" sz="900" dirty="0" smtClean="0"/>
            </a:br>
            <a:r>
              <a:rPr kumimoji="1" lang="ja-JP" altLang="en-US" sz="900" dirty="0" smtClean="0"/>
              <a:t>捕捉数数は増加</a:t>
            </a:r>
            <a:endParaRPr kumimoji="1" lang="ja-JP" altLang="en-US" sz="900" dirty="0"/>
          </a:p>
        </p:txBody>
      </p:sp>
      <p:grpSp>
        <p:nvGrpSpPr>
          <p:cNvPr id="145" name="グループ化 144"/>
          <p:cNvGrpSpPr/>
          <p:nvPr/>
        </p:nvGrpSpPr>
        <p:grpSpPr>
          <a:xfrm>
            <a:off x="1719968" y="2693703"/>
            <a:ext cx="1440000" cy="1440000"/>
            <a:chOff x="302136" y="2835565"/>
            <a:chExt cx="1440000" cy="1440000"/>
          </a:xfrm>
        </p:grpSpPr>
        <p:sp>
          <p:nvSpPr>
            <p:cNvPr id="163" name="正方形/長方形 162"/>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w="19050">
              <a:solidFill>
                <a:schemeClr val="accent6"/>
              </a:solidFill>
              <a:prstDash val="sysDot"/>
            </a:ln>
          </p:spPr>
        </p:pic>
        <p:pic>
          <p:nvPicPr>
            <p:cNvPr id="16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5430" y="3202328"/>
              <a:ext cx="310377" cy="310377"/>
            </a:xfrm>
            <a:prstGeom prst="rect">
              <a:avLst/>
            </a:prstGeom>
            <a:ln w="19050">
              <a:solidFill>
                <a:schemeClr val="accent2"/>
              </a:solidFill>
              <a:prstDash val="sysDot"/>
            </a:ln>
          </p:spPr>
        </p:pic>
        <p:pic>
          <p:nvPicPr>
            <p:cNvPr id="16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08147" y="3181893"/>
              <a:ext cx="310377" cy="310377"/>
            </a:xfrm>
            <a:prstGeom prst="rect">
              <a:avLst/>
            </a:prstGeom>
            <a:ln w="19050">
              <a:solidFill>
                <a:schemeClr val="accent2"/>
              </a:solidFill>
              <a:prstDash val="sysDot"/>
            </a:ln>
          </p:spPr>
        </p:pic>
        <p:pic>
          <p:nvPicPr>
            <p:cNvPr id="167"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612678" y="3623927"/>
              <a:ext cx="310377" cy="310377"/>
            </a:xfrm>
            <a:prstGeom prst="rect">
              <a:avLst/>
            </a:prstGeom>
            <a:ln w="19050">
              <a:solidFill>
                <a:schemeClr val="accent2"/>
              </a:solidFill>
              <a:prstDash val="sysDot"/>
            </a:ln>
          </p:spPr>
        </p:pic>
        <p:pic>
          <p:nvPicPr>
            <p:cNvPr id="168"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927000" y="3737760"/>
              <a:ext cx="309600" cy="309600"/>
            </a:xfrm>
            <a:prstGeom prst="rect">
              <a:avLst/>
            </a:prstGeom>
            <a:ln w="19050">
              <a:solidFill>
                <a:schemeClr val="accent2"/>
              </a:solidFill>
              <a:prstDash val="sysDot"/>
            </a:ln>
          </p:spPr>
        </p:pic>
        <mc:AlternateContent xmlns:mc="http://schemas.openxmlformats.org/markup-compatibility/2006">
          <mc:Choice xmlns:a14="http://schemas.microsoft.com/office/drawing/2010/main" Requires="a14">
            <p:sp>
              <p:nvSpPr>
                <p:cNvPr id="169" name="テキスト ボックス 168"/>
                <p:cNvSpPr txBox="1"/>
                <p:nvPr/>
              </p:nvSpPr>
              <p:spPr>
                <a:xfrm>
                  <a:off x="1058734" y="3529031"/>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p:sp>
              <p:nvSpPr>
                <p:cNvPr id="169" name="テキスト ボックス 168"/>
                <p:cNvSpPr txBox="1">
                  <a:spLocks noRot="1" noChangeAspect="1" noMove="1" noResize="1" noEditPoints="1" noAdjustHandles="1" noChangeArrowheads="1" noChangeShapeType="1" noTextEdit="1"/>
                </p:cNvSpPr>
                <p:nvPr/>
              </p:nvSpPr>
              <p:spPr>
                <a:xfrm>
                  <a:off x="1058734" y="3529031"/>
                  <a:ext cx="218469" cy="277448"/>
                </a:xfrm>
                <a:prstGeom prst="rect">
                  <a:avLst/>
                </a:prstGeom>
                <a:blipFill>
                  <a:blip r:embed="rId19"/>
                  <a:stretch>
                    <a:fillRect r="-111111"/>
                  </a:stretch>
                </a:blipFill>
                <a:ln>
                  <a:noFill/>
                  <a:prstDash val="sysDot"/>
                </a:ln>
              </p:spPr>
              <p:txBody>
                <a:bodyPr/>
                <a:lstStyle/>
                <a:p>
                  <a:r>
                    <a:rPr lang="ja-JP" altLang="en-US">
                      <a:noFill/>
                    </a:rPr>
                    <a:t> </a:t>
                  </a:r>
                </a:p>
              </p:txBody>
            </p:sp>
          </mc:Fallback>
        </mc:AlternateContent>
      </p:grpSp>
      <p:grpSp>
        <p:nvGrpSpPr>
          <p:cNvPr id="22" name="グループ化 21"/>
          <p:cNvGrpSpPr/>
          <p:nvPr/>
        </p:nvGrpSpPr>
        <p:grpSpPr>
          <a:xfrm>
            <a:off x="2686964" y="1253749"/>
            <a:ext cx="2185746" cy="938688"/>
            <a:chOff x="2550652" y="1253749"/>
            <a:chExt cx="2185746" cy="938688"/>
          </a:xfrm>
        </p:grpSpPr>
        <p:sp>
          <p:nvSpPr>
            <p:cNvPr id="175" name="角丸四角形 174"/>
            <p:cNvSpPr/>
            <p:nvPr/>
          </p:nvSpPr>
          <p:spPr>
            <a:xfrm>
              <a:off x="2550652" y="1253749"/>
              <a:ext cx="2185746" cy="93868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573763" y="1286422"/>
              <a:ext cx="2139524" cy="900246"/>
            </a:xfrm>
            <a:prstGeom prst="rect">
              <a:avLst/>
            </a:prstGeom>
            <a:noFill/>
          </p:spPr>
          <p:txBody>
            <a:bodyPr wrap="square" rtlCol="0">
              <a:spAutoFit/>
            </a:bodyPr>
            <a:lstStyle/>
            <a:p>
              <a:r>
                <a:rPr kumimoji="1" lang="ja-JP" altLang="en-US" sz="1050" b="1" dirty="0">
                  <a:latin typeface="Segoe UI" panose="020B0502040204020203" pitchFamily="34" charset="0"/>
                  <a:cs typeface="Segoe UI" panose="020B0502040204020203" pitchFamily="34" charset="0"/>
                </a:rPr>
                <a:t>問題点</a:t>
              </a:r>
              <a:r>
                <a:rPr kumimoji="1" lang="ja-JP" altLang="en-US" sz="1050" b="1" dirty="0" smtClean="0">
                  <a:latin typeface="Segoe UI" panose="020B0502040204020203" pitchFamily="34" charset="0"/>
                  <a:cs typeface="Segoe UI" panose="020B0502040204020203" pitchFamily="34" charset="0"/>
                </a:rPr>
                <a:t>：</a:t>
              </a:r>
              <a:endParaRPr kumimoji="1" lang="en-US" altLang="ja-JP" sz="1050" b="1" dirty="0" smtClean="0"/>
            </a:p>
            <a:p>
              <a:r>
                <a:rPr kumimoji="1" lang="ja-JP" altLang="en-US" sz="1050" dirty="0" smtClean="0"/>
                <a:t>他のアルゴリズム</a:t>
              </a:r>
              <a:r>
                <a:rPr kumimoji="1" lang="en-US" altLang="ja-JP" sz="1050" dirty="0" smtClean="0"/>
                <a:t>(PSO, FA</a:t>
              </a:r>
              <a:r>
                <a:rPr kumimoji="1" lang="ja-JP" altLang="en-US" sz="1050" dirty="0" smtClean="0"/>
                <a:t>等</a:t>
              </a:r>
              <a:r>
                <a:rPr kumimoji="1" lang="en-US" altLang="ja-JP" sz="1050" dirty="0" smtClean="0"/>
                <a:t>)</a:t>
              </a:r>
              <a:r>
                <a:rPr kumimoji="1" lang="ja-JP" altLang="en-US" sz="1050" dirty="0" smtClean="0"/>
                <a:t>は複数局所解を考慮した探索手法が提案されているが，</a:t>
              </a:r>
              <a:r>
                <a:rPr kumimoji="1" lang="en-US" altLang="ja-JP" sz="1050" dirty="0" smtClean="0"/>
                <a:t>Bat Algorithm</a:t>
              </a:r>
              <a:r>
                <a:rPr kumimoji="1" lang="ja-JP" altLang="en-US" sz="1050" dirty="0" smtClean="0"/>
                <a:t>では考慮されていない</a:t>
              </a:r>
              <a:endParaRPr kumimoji="1" lang="ja-JP" altLang="en-US" sz="1050" dirty="0"/>
            </a:p>
          </p:txBody>
        </p:sp>
      </p:grpSp>
      <p:grpSp>
        <p:nvGrpSpPr>
          <p:cNvPr id="26" name="グループ化 25"/>
          <p:cNvGrpSpPr/>
          <p:nvPr/>
        </p:nvGrpSpPr>
        <p:grpSpPr>
          <a:xfrm>
            <a:off x="5123319" y="1253748"/>
            <a:ext cx="2185746" cy="937899"/>
            <a:chOff x="4940094" y="1253749"/>
            <a:chExt cx="2185746" cy="775960"/>
          </a:xfrm>
        </p:grpSpPr>
        <p:sp>
          <p:nvSpPr>
            <p:cNvPr id="176" name="角丸四角形 175"/>
            <p:cNvSpPr/>
            <p:nvPr/>
          </p:nvSpPr>
          <p:spPr>
            <a:xfrm>
              <a:off x="4940094" y="1253749"/>
              <a:ext cx="2185746" cy="7759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テキスト ボックス 170"/>
            <p:cNvSpPr txBox="1"/>
            <p:nvPr/>
          </p:nvSpPr>
          <p:spPr>
            <a:xfrm>
              <a:off x="4980100" y="1298716"/>
              <a:ext cx="1983808" cy="477441"/>
            </a:xfrm>
            <a:prstGeom prst="rect">
              <a:avLst/>
            </a:prstGeom>
            <a:noFill/>
          </p:spPr>
          <p:txBody>
            <a:bodyPr wrap="square" rtlCol="0">
              <a:spAutoFit/>
            </a:bodyPr>
            <a:lstStyle/>
            <a:p>
              <a:r>
                <a:rPr kumimoji="1" lang="ja-JP" altLang="en-US" sz="1050" b="1" dirty="0">
                  <a:latin typeface="Segoe UI" panose="020B0502040204020203" pitchFamily="34" charset="0"/>
                  <a:cs typeface="Segoe UI" panose="020B0502040204020203" pitchFamily="34" charset="0"/>
                </a:rPr>
                <a:t>目的</a:t>
              </a:r>
              <a:r>
                <a:rPr kumimoji="1" lang="ja-JP" altLang="en-US" sz="1050" b="1" dirty="0" smtClean="0">
                  <a:latin typeface="Segoe UI" panose="020B0502040204020203" pitchFamily="34" charset="0"/>
                  <a:cs typeface="Segoe UI" panose="020B0502040204020203" pitchFamily="34" charset="0"/>
                </a:rPr>
                <a:t>：</a:t>
              </a:r>
              <a:endParaRPr kumimoji="1" lang="en-US" altLang="ja-JP" sz="1050" b="1" dirty="0">
                <a:latin typeface="Segoe UI" panose="020B0502040204020203" pitchFamily="34" charset="0"/>
                <a:cs typeface="Segoe UI" panose="020B0502040204020203" pitchFamily="34" charset="0"/>
              </a:endParaRPr>
            </a:p>
            <a:p>
              <a:r>
                <a:rPr kumimoji="1" lang="ja-JP" altLang="en-US" sz="1050" dirty="0" smtClean="0"/>
                <a:t>複数</a:t>
              </a:r>
              <a:r>
                <a:rPr kumimoji="1" lang="ja-JP" altLang="en-US" sz="1050" dirty="0"/>
                <a:t>局所解を常に保持し続ける</a:t>
              </a:r>
              <a:r>
                <a:rPr kumimoji="1" lang="ja-JP" altLang="en-US" sz="1050" dirty="0" smtClean="0"/>
                <a:t>よう</a:t>
              </a:r>
              <a:r>
                <a:rPr kumimoji="1" lang="en-US" altLang="ja-JP" sz="1050" dirty="0" smtClean="0"/>
                <a:t>BA</a:t>
              </a:r>
              <a:r>
                <a:rPr kumimoji="1" lang="ja-JP" altLang="en-US" sz="1050" dirty="0" smtClean="0"/>
                <a:t>の探索</a:t>
              </a:r>
              <a:r>
                <a:rPr kumimoji="1" lang="ja-JP" altLang="en-US" sz="1050" dirty="0"/>
                <a:t>性能の向上を</a:t>
              </a:r>
              <a:r>
                <a:rPr kumimoji="1" lang="ja-JP" altLang="en-US" sz="1050" dirty="0" smtClean="0"/>
                <a:t>はかる</a:t>
              </a:r>
              <a:endParaRPr kumimoji="1" lang="en-US" altLang="ja-JP" sz="1050" dirty="0"/>
            </a:p>
          </p:txBody>
        </p:sp>
      </p:grpSp>
      <mc:AlternateContent xmlns:mc="http://schemas.openxmlformats.org/markup-compatibility/2006">
        <mc:Choice xmlns:a14="http://schemas.microsoft.com/office/drawing/2010/main" Requires="a14">
          <p:sp>
            <p:nvSpPr>
              <p:cNvPr id="11" name="正方形/長方形 10"/>
              <p:cNvSpPr/>
              <p:nvPr/>
            </p:nvSpPr>
            <p:spPr>
              <a:xfrm>
                <a:off x="4862839" y="3296417"/>
                <a:ext cx="1866831" cy="423193"/>
              </a:xfrm>
              <a:prstGeom prst="rect">
                <a:avLst/>
              </a:prstGeom>
            </p:spPr>
            <p:txBody>
              <a:bodyPr wrap="square">
                <a:spAutoFit/>
              </a:bodyPr>
              <a:lstStyle/>
              <a:p>
                <a14:m>
                  <m:oMath xmlns:m="http://schemas.openxmlformats.org/officeDocument/2006/math">
                    <m:sSup>
                      <m:sSupPr>
                        <m:ctrlPr>
                          <a:rPr kumimoji="1" lang="en-US" altLang="ja-JP" sz="1100" i="1" smtClean="0">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𝑥</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sup>
                    </m:sSup>
                    <m:r>
                      <a:rPr kumimoji="1" lang="en-US" altLang="ja-JP" sz="1100" i="1">
                        <a:solidFill>
                          <a:schemeClr val="accent2"/>
                        </a:solidFill>
                        <a:latin typeface="Cambria Math" panose="02040503050406030204" pitchFamily="18" charset="0"/>
                      </a:rPr>
                      <m:t>=</m:t>
                    </m:r>
                    <m:sSup>
                      <m:sSupPr>
                        <m:ctrlPr>
                          <a:rPr kumimoji="1" lang="en-US" altLang="ja-JP" sz="1100" i="1">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𝑥</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r>
                          <a:rPr kumimoji="1" lang="en-US" altLang="ja-JP" sz="1100" i="1">
                            <a:solidFill>
                              <a:schemeClr val="accent2"/>
                            </a:solidFill>
                            <a:latin typeface="Cambria Math" panose="02040503050406030204" pitchFamily="18" charset="0"/>
                          </a:rPr>
                          <m:t>−1</m:t>
                        </m:r>
                      </m:sup>
                    </m:sSup>
                    <m:r>
                      <a:rPr kumimoji="1" lang="en-US" altLang="ja-JP" sz="1100" i="1">
                        <a:solidFill>
                          <a:schemeClr val="accent2"/>
                        </a:solidFill>
                        <a:latin typeface="Cambria Math" panose="02040503050406030204" pitchFamily="18" charset="0"/>
                      </a:rPr>
                      <m:t>+</m:t>
                    </m:r>
                    <m:sSup>
                      <m:sSupPr>
                        <m:ctrlPr>
                          <a:rPr kumimoji="1" lang="en-US" altLang="ja-JP" sz="1100" i="1">
                            <a:solidFill>
                              <a:schemeClr val="accent2"/>
                            </a:solidFill>
                            <a:latin typeface="Cambria Math" panose="02040503050406030204" pitchFamily="18" charset="0"/>
                          </a:rPr>
                        </m:ctrlPr>
                      </m:sSupPr>
                      <m:e>
                        <m:sSub>
                          <m:sSubPr>
                            <m:ctrlPr>
                              <a:rPr kumimoji="1" lang="en-US" altLang="ja-JP" sz="1100" i="1">
                                <a:solidFill>
                                  <a:schemeClr val="accent2"/>
                                </a:solidFill>
                                <a:latin typeface="Cambria Math" panose="02040503050406030204" pitchFamily="18" charset="0"/>
                              </a:rPr>
                            </m:ctrlPr>
                          </m:sSubPr>
                          <m:e>
                            <m:r>
                              <a:rPr kumimoji="1" lang="en-US" altLang="ja-JP" sz="1100" i="1">
                                <a:solidFill>
                                  <a:schemeClr val="accent2"/>
                                </a:solidFill>
                                <a:latin typeface="Cambria Math" panose="02040503050406030204" pitchFamily="18" charset="0"/>
                              </a:rPr>
                              <m:t>𝑣</m:t>
                            </m:r>
                          </m:e>
                          <m:sub>
                            <m:r>
                              <a:rPr kumimoji="1" lang="en-US" altLang="ja-JP" sz="1100" i="1">
                                <a:solidFill>
                                  <a:schemeClr val="accent2"/>
                                </a:solidFill>
                                <a:latin typeface="Cambria Math" panose="02040503050406030204" pitchFamily="18" charset="0"/>
                              </a:rPr>
                              <m:t>𝑖</m:t>
                            </m:r>
                          </m:sub>
                        </m:sSub>
                      </m:e>
                      <m:sup>
                        <m:r>
                          <a:rPr kumimoji="1" lang="en-US" altLang="ja-JP" sz="1100" i="1">
                            <a:solidFill>
                              <a:schemeClr val="accent2"/>
                            </a:solidFill>
                            <a:latin typeface="Cambria Math" panose="02040503050406030204" pitchFamily="18" charset="0"/>
                          </a:rPr>
                          <m:t>𝑡</m:t>
                        </m:r>
                      </m:sup>
                    </m:sSup>
                    <m:r>
                      <a:rPr kumimoji="1" lang="en-US" altLang="ja-JP" sz="1100" b="0" i="0" smtClean="0">
                        <a:latin typeface="Cambria Math" panose="02040503050406030204" pitchFamily="18" charset="0"/>
                      </a:rPr>
                      <m:t>   </m:t>
                    </m:r>
                  </m:oMath>
                </a14:m>
                <a:r>
                  <a:rPr kumimoji="1" lang="en-US" altLang="ja-JP" sz="1100" dirty="0" smtClean="0"/>
                  <a:t>…(</a:t>
                </a:r>
                <a:r>
                  <a:rPr kumimoji="1" lang="en-US" altLang="ja-JP" sz="1100" dirty="0"/>
                  <a:t>3)</a:t>
                </a:r>
              </a:p>
              <a:p>
                <a:r>
                  <a:rPr kumimoji="1" lang="en-US" altLang="ja-JP" sz="1050" dirty="0">
                    <a:solidFill>
                      <a:schemeClr val="bg1">
                        <a:lumMod val="50000"/>
                      </a:schemeClr>
                    </a:solidFill>
                  </a:rPr>
                  <a:t>// </a:t>
                </a:r>
                <a:r>
                  <a:rPr kumimoji="1" lang="ja-JP" altLang="en-US" sz="1050" dirty="0">
                    <a:solidFill>
                      <a:schemeClr val="bg1">
                        <a:lumMod val="50000"/>
                      </a:schemeClr>
                    </a:solidFill>
                  </a:rPr>
                  <a:t>新しい解の生成</a:t>
                </a:r>
                <a:endParaRPr kumimoji="1" lang="en-US" altLang="ja-JP" sz="1050" dirty="0">
                  <a:solidFill>
                    <a:schemeClr val="bg1">
                      <a:lumMod val="50000"/>
                    </a:schemeClr>
                  </a:solidFill>
                </a:endParaRPr>
              </a:p>
            </p:txBody>
          </p:sp>
        </mc:Choice>
        <mc:Fallback>
          <p:sp>
            <p:nvSpPr>
              <p:cNvPr id="11" name="正方形/長方形 10"/>
              <p:cNvSpPr>
                <a:spLocks noRot="1" noChangeAspect="1" noMove="1" noResize="1" noEditPoints="1" noAdjustHandles="1" noChangeArrowheads="1" noChangeShapeType="1" noTextEdit="1"/>
              </p:cNvSpPr>
              <p:nvPr/>
            </p:nvSpPr>
            <p:spPr>
              <a:xfrm>
                <a:off x="4862839" y="3296417"/>
                <a:ext cx="1866831" cy="423193"/>
              </a:xfrm>
              <a:prstGeom prst="rect">
                <a:avLst/>
              </a:prstGeom>
              <a:blipFill>
                <a:blip r:embed="rId20"/>
                <a:stretch>
                  <a:fillRect t="-1449" b="-8696"/>
                </a:stretch>
              </a:blipFill>
            </p:spPr>
            <p:txBody>
              <a:bodyPr/>
              <a:lstStyle/>
              <a:p>
                <a:r>
                  <a:rPr lang="ja-JP" altLang="en-US">
                    <a:noFill/>
                  </a:rPr>
                  <a:t> </a:t>
                </a:r>
              </a:p>
            </p:txBody>
          </p:sp>
        </mc:Fallback>
      </mc:AlternateContent>
      <p:sp>
        <p:nvSpPr>
          <p:cNvPr id="12" name="テキスト ボックス 11"/>
          <p:cNvSpPr txBox="1"/>
          <p:nvPr/>
        </p:nvSpPr>
        <p:spPr>
          <a:xfrm>
            <a:off x="250610" y="2660652"/>
            <a:ext cx="1265872" cy="261610"/>
          </a:xfrm>
          <a:prstGeom prst="rect">
            <a:avLst/>
          </a:prstGeom>
          <a:noFill/>
        </p:spPr>
        <p:txBody>
          <a:bodyPr wrap="square" rtlCol="0">
            <a:spAutoFit/>
          </a:bodyPr>
          <a:lstStyle/>
          <a:p>
            <a:pPr algn="ctr"/>
            <a:r>
              <a:rPr kumimoji="1" lang="en-US" altLang="ja-JP" sz="1100" b="1" dirty="0" smtClean="0"/>
              <a:t>Step1: </a:t>
            </a:r>
            <a:r>
              <a:rPr kumimoji="1" lang="ja-JP" altLang="en-US" sz="1100" b="1" dirty="0" smtClean="0"/>
              <a:t>初期化</a:t>
            </a:r>
            <a:endParaRPr kumimoji="1" lang="ja-JP" altLang="en-US" sz="1100" b="1" dirty="0"/>
          </a:p>
        </p:txBody>
      </p:sp>
      <p:sp>
        <p:nvSpPr>
          <p:cNvPr id="172" name="テキスト ボックス 171"/>
          <p:cNvSpPr txBox="1"/>
          <p:nvPr/>
        </p:nvSpPr>
        <p:spPr>
          <a:xfrm>
            <a:off x="1633434" y="2660652"/>
            <a:ext cx="1602695" cy="261610"/>
          </a:xfrm>
          <a:prstGeom prst="rect">
            <a:avLst/>
          </a:prstGeom>
          <a:noFill/>
        </p:spPr>
        <p:txBody>
          <a:bodyPr wrap="square" rtlCol="0">
            <a:spAutoFit/>
          </a:bodyPr>
          <a:lstStyle/>
          <a:p>
            <a:pPr algn="ctr"/>
            <a:r>
              <a:rPr kumimoji="1" lang="en-US" altLang="ja-JP" sz="1100" b="1" dirty="0" smtClean="0"/>
              <a:t>Step2: </a:t>
            </a:r>
            <a:r>
              <a:rPr kumimoji="1" lang="ja-JP" altLang="en-US" sz="1100" b="1" dirty="0" smtClean="0"/>
              <a:t>新しい</a:t>
            </a:r>
            <a:r>
              <a:rPr kumimoji="1" lang="ja-JP" altLang="en-US" sz="1100" b="1" dirty="0"/>
              <a:t>解</a:t>
            </a:r>
            <a:r>
              <a:rPr kumimoji="1" lang="ja-JP" altLang="en-US" sz="1100" b="1" dirty="0" smtClean="0"/>
              <a:t>の</a:t>
            </a:r>
            <a:r>
              <a:rPr kumimoji="1" lang="ja-JP" altLang="en-US" sz="1100" b="1" dirty="0"/>
              <a:t>生成</a:t>
            </a:r>
          </a:p>
        </p:txBody>
      </p:sp>
      <p:sp>
        <p:nvSpPr>
          <p:cNvPr id="173" name="下矢印 172"/>
          <p:cNvSpPr/>
          <p:nvPr/>
        </p:nvSpPr>
        <p:spPr>
          <a:xfrm rot="16200000">
            <a:off x="2428254" y="1642859"/>
            <a:ext cx="299902" cy="19979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下矢印 173"/>
          <p:cNvSpPr/>
          <p:nvPr/>
        </p:nvSpPr>
        <p:spPr>
          <a:xfrm rot="16200000">
            <a:off x="4868301" y="1642859"/>
            <a:ext cx="299902" cy="19979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p:cNvGrpSpPr/>
          <p:nvPr/>
        </p:nvGrpSpPr>
        <p:grpSpPr>
          <a:xfrm>
            <a:off x="3305887" y="2693703"/>
            <a:ext cx="1440000" cy="1440000"/>
            <a:chOff x="302136" y="2835565"/>
            <a:chExt cx="1440000" cy="1440000"/>
          </a:xfrm>
        </p:grpSpPr>
        <p:sp>
          <p:nvSpPr>
            <p:cNvPr id="178" name="正方形/長方形 177"/>
            <p:cNvSpPr/>
            <p:nvPr/>
          </p:nvSpPr>
          <p:spPr>
            <a:xfrm>
              <a:off x="302136" y="2835565"/>
              <a:ext cx="1440000" cy="144000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accent6"/>
              </a:solidFill>
              <a:prstDash val="sysDot"/>
            </a:ln>
          </p:spPr>
        </p:pic>
        <p:pic>
          <p:nvPicPr>
            <p:cNvPr id="180"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5430" y="3202328"/>
              <a:ext cx="310377" cy="310377"/>
            </a:xfrm>
            <a:prstGeom prst="rect">
              <a:avLst/>
            </a:prstGeom>
            <a:ln w="19050">
              <a:solidFill>
                <a:schemeClr val="accent2"/>
              </a:solidFill>
              <a:prstDash val="sysDot"/>
            </a:ln>
          </p:spPr>
        </p:pic>
        <p:pic>
          <p:nvPicPr>
            <p:cNvPr id="181"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08147" y="3181893"/>
              <a:ext cx="310377" cy="310377"/>
            </a:xfrm>
            <a:prstGeom prst="rect">
              <a:avLst/>
            </a:prstGeom>
            <a:ln w="19050">
              <a:solidFill>
                <a:schemeClr val="accent2"/>
              </a:solidFill>
              <a:prstDash val="sysDot"/>
            </a:ln>
          </p:spPr>
        </p:pic>
        <p:pic>
          <p:nvPicPr>
            <p:cNvPr id="18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612678" y="3623927"/>
              <a:ext cx="310377" cy="310377"/>
            </a:xfrm>
            <a:prstGeom prst="rect">
              <a:avLst/>
            </a:prstGeom>
            <a:ln w="19050">
              <a:solidFill>
                <a:schemeClr val="accent2"/>
              </a:solidFill>
              <a:prstDash val="sysDot"/>
            </a:ln>
          </p:spPr>
        </p:pic>
        <p:pic>
          <p:nvPicPr>
            <p:cNvPr id="18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846026" y="3509727"/>
              <a:ext cx="309600" cy="309600"/>
            </a:xfrm>
            <a:prstGeom prst="rect">
              <a:avLst/>
            </a:prstGeom>
            <a:ln w="19050">
              <a:solidFill>
                <a:schemeClr val="accent1">
                  <a:lumMod val="75000"/>
                </a:schemeClr>
              </a:solidFill>
              <a:prstDash val="sysDot"/>
            </a:ln>
          </p:spPr>
        </p:pic>
        <mc:AlternateContent xmlns:mc="http://schemas.openxmlformats.org/markup-compatibility/2006">
          <mc:Choice xmlns:a14="http://schemas.microsoft.com/office/drawing/2010/main" Requires="a14">
            <p:sp>
              <p:nvSpPr>
                <p:cNvPr id="184" name="テキスト ボックス 183"/>
                <p:cNvSpPr txBox="1"/>
                <p:nvPr/>
              </p:nvSpPr>
              <p:spPr>
                <a:xfrm>
                  <a:off x="1058734" y="3529031"/>
                  <a:ext cx="218469" cy="277448"/>
                </a:xfrm>
                <a:prstGeom prst="rect">
                  <a:avLst/>
                </a:prstGeom>
                <a:noFill/>
                <a:ln>
                  <a:noFill/>
                  <a:prstDash val="sysDo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000" b="1" i="1" smtClean="0">
                                <a:latin typeface="Cambria Math" panose="02040503050406030204" pitchFamily="18" charset="0"/>
                              </a:rPr>
                            </m:ctrlPr>
                          </m:sSupPr>
                          <m:e>
                            <m:sSub>
                              <m:sSubPr>
                                <m:ctrlPr>
                                  <a:rPr kumimoji="1" lang="en-US" altLang="ja-JP" sz="1000" b="1" i="1" smtClean="0">
                                    <a:latin typeface="Cambria Math" panose="02040503050406030204" pitchFamily="18" charset="0"/>
                                  </a:rPr>
                                </m:ctrlPr>
                              </m:sSubPr>
                              <m:e>
                                <m:r>
                                  <a:rPr kumimoji="1" lang="en-US" altLang="ja-JP" sz="1000" b="1" i="1" smtClean="0">
                                    <a:latin typeface="Cambria Math" panose="02040503050406030204" pitchFamily="18" charset="0"/>
                                  </a:rPr>
                                  <m:t>𝒙</m:t>
                                </m:r>
                              </m:e>
                              <m:sub>
                                <m:r>
                                  <a:rPr kumimoji="1" lang="en-US" altLang="ja-JP" sz="1000" b="1" i="1" smtClean="0">
                                    <a:latin typeface="Cambria Math" panose="02040503050406030204" pitchFamily="18" charset="0"/>
                                  </a:rPr>
                                  <m:t>𝒈𝒃𝒆𝒔𝒕</m:t>
                                </m:r>
                              </m:sub>
                            </m:sSub>
                          </m:e>
                          <m:sup/>
                        </m:sSup>
                      </m:oMath>
                    </m:oMathPara>
                  </a14:m>
                  <a:endParaRPr kumimoji="1" lang="ja-JP" altLang="en-US" sz="1000" b="1" dirty="0"/>
                </a:p>
              </p:txBody>
            </p:sp>
          </mc:Choice>
          <mc:Fallback>
            <p:sp>
              <p:nvSpPr>
                <p:cNvPr id="184" name="テキスト ボックス 183"/>
                <p:cNvSpPr txBox="1">
                  <a:spLocks noRot="1" noChangeAspect="1" noMove="1" noResize="1" noEditPoints="1" noAdjustHandles="1" noChangeArrowheads="1" noChangeShapeType="1" noTextEdit="1"/>
                </p:cNvSpPr>
                <p:nvPr/>
              </p:nvSpPr>
              <p:spPr>
                <a:xfrm>
                  <a:off x="1058734" y="3529031"/>
                  <a:ext cx="218469" cy="277448"/>
                </a:xfrm>
                <a:prstGeom prst="rect">
                  <a:avLst/>
                </a:prstGeom>
                <a:blipFill>
                  <a:blip r:embed="rId19"/>
                  <a:stretch>
                    <a:fillRect r="-111111"/>
                  </a:stretch>
                </a:blipFill>
                <a:ln>
                  <a:noFill/>
                  <a:prstDash val="sysDot"/>
                </a:ln>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0" name="正方形/長方形 39"/>
              <p:cNvSpPr/>
              <p:nvPr/>
            </p:nvSpPr>
            <p:spPr>
              <a:xfrm>
                <a:off x="4862839" y="3601274"/>
                <a:ext cx="2446226" cy="423193"/>
              </a:xfrm>
              <a:prstGeom prst="rect">
                <a:avLst/>
              </a:prstGeom>
            </p:spPr>
            <p:txBody>
              <a:bodyPr wrap="square">
                <a:spAutoFit/>
              </a:bodyPr>
              <a:lstStyle/>
              <a:p>
                <a14:m>
                  <m:oMath xmlns:m="http://schemas.openxmlformats.org/officeDocument/2006/math">
                    <m:sSub>
                      <m:sSubPr>
                        <m:ctrlPr>
                          <a:rPr kumimoji="1" lang="en-US" altLang="ja-JP" sz="1100" i="1" smtClean="0">
                            <a:solidFill>
                              <a:schemeClr val="accent1">
                                <a:lumMod val="75000"/>
                              </a:schemeClr>
                            </a:solidFill>
                            <a:latin typeface="Cambria Math" panose="02040503050406030204" pitchFamily="18" charset="0"/>
                          </a:rPr>
                        </m:ctrlPr>
                      </m:sSubPr>
                      <m:e>
                        <m:r>
                          <a:rPr kumimoji="1" lang="en-US" altLang="ja-JP" sz="1100" i="1">
                            <a:solidFill>
                              <a:schemeClr val="accent1">
                                <a:lumMod val="75000"/>
                              </a:schemeClr>
                            </a:solidFill>
                            <a:latin typeface="Cambria Math" panose="02040503050406030204" pitchFamily="18" charset="0"/>
                          </a:rPr>
                          <m:t>𝑥</m:t>
                        </m:r>
                      </m:e>
                      <m:sub>
                        <m:r>
                          <a:rPr kumimoji="1" lang="en-US" altLang="ja-JP" sz="1100" i="1">
                            <a:solidFill>
                              <a:schemeClr val="accent1">
                                <a:lumMod val="75000"/>
                              </a:schemeClr>
                            </a:solidFill>
                            <a:latin typeface="Cambria Math" panose="02040503050406030204" pitchFamily="18" charset="0"/>
                          </a:rPr>
                          <m:t>𝑛𝑒𝑤</m:t>
                        </m:r>
                      </m:sub>
                    </m:sSub>
                    <m:r>
                      <a:rPr kumimoji="1" lang="en-US" altLang="ja-JP" sz="1100" i="1">
                        <a:solidFill>
                          <a:schemeClr val="accent1">
                            <a:lumMod val="75000"/>
                          </a:schemeClr>
                        </a:solidFill>
                        <a:latin typeface="Cambria Math" panose="02040503050406030204" pitchFamily="18" charset="0"/>
                      </a:rPr>
                      <m:t>=</m:t>
                    </m:r>
                    <m:sSub>
                      <m:sSubPr>
                        <m:ctrlPr>
                          <a:rPr kumimoji="1" lang="en-US" altLang="ja-JP" sz="1100" i="1">
                            <a:solidFill>
                              <a:schemeClr val="accent1">
                                <a:lumMod val="75000"/>
                              </a:schemeClr>
                            </a:solidFill>
                            <a:latin typeface="Cambria Math" panose="02040503050406030204" pitchFamily="18" charset="0"/>
                          </a:rPr>
                        </m:ctrlPr>
                      </m:sSubPr>
                      <m:e>
                        <m:r>
                          <a:rPr kumimoji="1" lang="en-US" altLang="ja-JP" sz="1100" i="1">
                            <a:solidFill>
                              <a:schemeClr val="accent1">
                                <a:lumMod val="75000"/>
                              </a:schemeClr>
                            </a:solidFill>
                            <a:latin typeface="Cambria Math" panose="02040503050406030204" pitchFamily="18" charset="0"/>
                          </a:rPr>
                          <m:t>𝑥</m:t>
                        </m:r>
                      </m:e>
                      <m:sub>
                        <m:r>
                          <a:rPr kumimoji="1" lang="en-US" altLang="ja-JP" sz="1100" i="1">
                            <a:solidFill>
                              <a:schemeClr val="accent1">
                                <a:lumMod val="75000"/>
                              </a:schemeClr>
                            </a:solidFill>
                            <a:latin typeface="Cambria Math" panose="02040503050406030204" pitchFamily="18" charset="0"/>
                          </a:rPr>
                          <m:t>∗</m:t>
                        </m:r>
                      </m:sub>
                    </m:sSub>
                    <m:r>
                      <a:rPr kumimoji="1" lang="en-US" altLang="ja-JP" sz="1100" i="1">
                        <a:solidFill>
                          <a:schemeClr val="accent1">
                            <a:lumMod val="75000"/>
                          </a:schemeClr>
                        </a:solidFill>
                        <a:latin typeface="Cambria Math" panose="02040503050406030204" pitchFamily="18" charset="0"/>
                      </a:rPr>
                      <m:t>+</m:t>
                    </m:r>
                    <m:r>
                      <a:rPr kumimoji="1" lang="ja-JP" altLang="en-US" sz="1100" i="1">
                        <a:solidFill>
                          <a:schemeClr val="accent1">
                            <a:lumMod val="75000"/>
                          </a:schemeClr>
                        </a:solidFill>
                        <a:latin typeface="Cambria Math" panose="02040503050406030204" pitchFamily="18" charset="0"/>
                      </a:rPr>
                      <m:t>𝜖</m:t>
                    </m:r>
                    <m:sSup>
                      <m:sSupPr>
                        <m:ctrlPr>
                          <a:rPr kumimoji="1" lang="en-US" altLang="ja-JP" sz="1100" i="1">
                            <a:solidFill>
                              <a:schemeClr val="accent1">
                                <a:lumMod val="75000"/>
                              </a:schemeClr>
                            </a:solidFill>
                            <a:latin typeface="Cambria Math" panose="02040503050406030204" pitchFamily="18" charset="0"/>
                          </a:rPr>
                        </m:ctrlPr>
                      </m:sSupPr>
                      <m:e>
                        <m:r>
                          <a:rPr kumimoji="1" lang="en-US" altLang="ja-JP" sz="1100" i="1">
                            <a:solidFill>
                              <a:schemeClr val="accent1">
                                <a:lumMod val="75000"/>
                              </a:schemeClr>
                            </a:solidFill>
                            <a:latin typeface="Cambria Math" panose="02040503050406030204" pitchFamily="18" charset="0"/>
                          </a:rPr>
                          <m:t>𝐴</m:t>
                        </m:r>
                      </m:e>
                      <m:sup>
                        <m:r>
                          <a:rPr kumimoji="1" lang="en-US" altLang="ja-JP" sz="1100" i="1">
                            <a:solidFill>
                              <a:schemeClr val="accent1">
                                <a:lumMod val="75000"/>
                              </a:schemeClr>
                            </a:solidFill>
                            <a:latin typeface="Cambria Math" panose="02040503050406030204" pitchFamily="18" charset="0"/>
                          </a:rPr>
                          <m:t>𝑡</m:t>
                        </m:r>
                      </m:sup>
                    </m:sSup>
                  </m:oMath>
                </a14:m>
                <a:r>
                  <a:rPr kumimoji="1" lang="en-US" altLang="ja-JP" sz="1100" dirty="0" smtClean="0"/>
                  <a:t>   …(</a:t>
                </a:r>
                <a:r>
                  <a:rPr kumimoji="1" lang="en-US" altLang="ja-JP" sz="1100" dirty="0"/>
                  <a:t>4)</a:t>
                </a:r>
              </a:p>
              <a:p>
                <a:r>
                  <a:rPr kumimoji="1" lang="en-US" altLang="ja-JP" sz="1050" dirty="0">
                    <a:solidFill>
                      <a:schemeClr val="bg1">
                        <a:lumMod val="50000"/>
                      </a:schemeClr>
                    </a:solidFill>
                  </a:rPr>
                  <a:t>// </a:t>
                </a:r>
                <a:r>
                  <a:rPr kumimoji="1" lang="ja-JP" altLang="en-US" sz="1050" dirty="0">
                    <a:solidFill>
                      <a:schemeClr val="bg1">
                        <a:lumMod val="50000"/>
                      </a:schemeClr>
                    </a:solidFill>
                  </a:rPr>
                  <a:t>グローバルベスト近辺に新しい解を生成</a:t>
                </a:r>
                <a:endParaRPr kumimoji="1" lang="en-US" altLang="ja-JP" sz="1050" dirty="0">
                  <a:solidFill>
                    <a:schemeClr val="bg1">
                      <a:lumMod val="50000"/>
                    </a:schemeClr>
                  </a:solidFill>
                </a:endParaRPr>
              </a:p>
            </p:txBody>
          </p:sp>
        </mc:Choice>
        <mc:Fallback>
          <p:sp>
            <p:nvSpPr>
              <p:cNvPr id="40" name="正方形/長方形 39"/>
              <p:cNvSpPr>
                <a:spLocks noRot="1" noChangeAspect="1" noMove="1" noResize="1" noEditPoints="1" noAdjustHandles="1" noChangeArrowheads="1" noChangeShapeType="1" noTextEdit="1"/>
              </p:cNvSpPr>
              <p:nvPr/>
            </p:nvSpPr>
            <p:spPr>
              <a:xfrm>
                <a:off x="4862839" y="3601274"/>
                <a:ext cx="2446226" cy="423193"/>
              </a:xfrm>
              <a:prstGeom prst="rect">
                <a:avLst/>
              </a:prstGeom>
              <a:blipFill>
                <a:blip r:embed="rId21"/>
                <a:stretch>
                  <a:fillRect t="-1449" b="-8696"/>
                </a:stretch>
              </a:blipFill>
            </p:spPr>
            <p:txBody>
              <a:bodyPr/>
              <a:lstStyle/>
              <a:p>
                <a:r>
                  <a:rPr lang="ja-JP" altLang="en-US">
                    <a:noFill/>
                  </a:rPr>
                  <a:t> </a:t>
                </a:r>
              </a:p>
            </p:txBody>
          </p:sp>
        </mc:Fallback>
      </mc:AlternateContent>
      <p:sp>
        <p:nvSpPr>
          <p:cNvPr id="185" name="テキスト ボックス 184"/>
          <p:cNvSpPr txBox="1"/>
          <p:nvPr/>
        </p:nvSpPr>
        <p:spPr>
          <a:xfrm>
            <a:off x="3253547" y="2660652"/>
            <a:ext cx="1535844" cy="261610"/>
          </a:xfrm>
          <a:prstGeom prst="rect">
            <a:avLst/>
          </a:prstGeom>
          <a:noFill/>
        </p:spPr>
        <p:txBody>
          <a:bodyPr wrap="square" rtlCol="0">
            <a:spAutoFit/>
          </a:bodyPr>
          <a:lstStyle/>
          <a:p>
            <a:pPr algn="ctr"/>
            <a:r>
              <a:rPr kumimoji="1" lang="en-US" altLang="ja-JP" sz="1100" b="1" dirty="0" smtClean="0"/>
              <a:t>Step3: </a:t>
            </a:r>
            <a:r>
              <a:rPr kumimoji="1" lang="ja-JP" altLang="en-US" sz="1100" b="1" dirty="0" smtClean="0"/>
              <a:t>ランダム</a:t>
            </a:r>
            <a:r>
              <a:rPr kumimoji="1" lang="ja-JP" altLang="en-US" sz="1100" b="1" dirty="0"/>
              <a:t>ウォーク</a:t>
            </a:r>
          </a:p>
        </p:txBody>
      </p:sp>
      <mc:AlternateContent xmlns:mc="http://schemas.openxmlformats.org/markup-compatibility/2006">
        <mc:Choice xmlns:a14="http://schemas.microsoft.com/office/drawing/2010/main" Requires="a14">
          <p:sp>
            <p:nvSpPr>
              <p:cNvPr id="186" name="テキスト ボックス 185"/>
              <p:cNvSpPr txBox="1"/>
              <p:nvPr/>
            </p:nvSpPr>
            <p:spPr>
              <a:xfrm>
                <a:off x="4023613" y="3683443"/>
                <a:ext cx="243473"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000" b="1" i="1" smtClean="0">
                              <a:solidFill>
                                <a:schemeClr val="accent1">
                                  <a:lumMod val="75000"/>
                                </a:schemeClr>
                              </a:solidFill>
                              <a:latin typeface="Cambria Math" panose="02040503050406030204" pitchFamily="18" charset="0"/>
                            </a:rPr>
                          </m:ctrlPr>
                        </m:sSubPr>
                        <m:e>
                          <m:r>
                            <a:rPr kumimoji="1" lang="en-US" altLang="ja-JP" sz="1000" b="1" i="1" smtClean="0">
                              <a:solidFill>
                                <a:schemeClr val="accent1">
                                  <a:lumMod val="75000"/>
                                </a:schemeClr>
                              </a:solidFill>
                              <a:latin typeface="Cambria Math" panose="02040503050406030204" pitchFamily="18" charset="0"/>
                            </a:rPr>
                            <m:t>𝒙</m:t>
                          </m:r>
                        </m:e>
                        <m:sub>
                          <m:r>
                            <a:rPr kumimoji="1" lang="en-US" altLang="ja-JP" sz="1000" b="1" i="1" smtClean="0">
                              <a:solidFill>
                                <a:schemeClr val="accent1">
                                  <a:lumMod val="75000"/>
                                </a:schemeClr>
                              </a:solidFill>
                              <a:latin typeface="Cambria Math" panose="02040503050406030204" pitchFamily="18" charset="0"/>
                            </a:rPr>
                            <m:t>𝒏𝒆𝒘</m:t>
                          </m:r>
                        </m:sub>
                      </m:sSub>
                    </m:oMath>
                  </m:oMathPara>
                </a14:m>
                <a:endParaRPr kumimoji="1" lang="ja-JP" altLang="en-US" sz="1000" b="1" dirty="0">
                  <a:solidFill>
                    <a:schemeClr val="accent1">
                      <a:lumMod val="75000"/>
                    </a:schemeClr>
                  </a:solidFill>
                </a:endParaRPr>
              </a:p>
            </p:txBody>
          </p:sp>
        </mc:Choice>
        <mc:Fallback>
          <p:sp>
            <p:nvSpPr>
              <p:cNvPr id="186" name="テキスト ボックス 185"/>
              <p:cNvSpPr txBox="1">
                <a:spLocks noRot="1" noChangeAspect="1" noMove="1" noResize="1" noEditPoints="1" noAdjustHandles="1" noChangeArrowheads="1" noChangeShapeType="1" noTextEdit="1"/>
              </p:cNvSpPr>
              <p:nvPr/>
            </p:nvSpPr>
            <p:spPr>
              <a:xfrm>
                <a:off x="4023613" y="3683443"/>
                <a:ext cx="243473" cy="246221"/>
              </a:xfrm>
              <a:prstGeom prst="rect">
                <a:avLst/>
              </a:prstGeom>
              <a:blipFill>
                <a:blip r:embed="rId22"/>
                <a:stretch>
                  <a:fillRect r="-5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p:cNvSpPr txBox="1"/>
              <p:nvPr/>
            </p:nvSpPr>
            <p:spPr>
              <a:xfrm>
                <a:off x="2674508" y="3724505"/>
                <a:ext cx="267738" cy="2462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000" i="1">
                              <a:solidFill>
                                <a:schemeClr val="accent2"/>
                              </a:solidFill>
                              <a:latin typeface="Cambria Math" panose="02040503050406030204" pitchFamily="18" charset="0"/>
                            </a:rPr>
                          </m:ctrlPr>
                        </m:sSupPr>
                        <m:e>
                          <m:sSub>
                            <m:sSubPr>
                              <m:ctrlPr>
                                <a:rPr kumimoji="1" lang="en-US" altLang="ja-JP" sz="1000" i="1">
                                  <a:solidFill>
                                    <a:schemeClr val="accent2"/>
                                  </a:solidFill>
                                  <a:latin typeface="Cambria Math" panose="02040503050406030204" pitchFamily="18" charset="0"/>
                                </a:rPr>
                              </m:ctrlPr>
                            </m:sSubPr>
                            <m:e>
                              <m:r>
                                <a:rPr kumimoji="1" lang="en-US" altLang="ja-JP" sz="1000" i="1">
                                  <a:solidFill>
                                    <a:schemeClr val="accent2"/>
                                  </a:solidFill>
                                  <a:latin typeface="Cambria Math" panose="02040503050406030204" pitchFamily="18" charset="0"/>
                                </a:rPr>
                                <m:t>𝑥</m:t>
                              </m:r>
                            </m:e>
                            <m:sub>
                              <m:r>
                                <a:rPr kumimoji="1" lang="en-US" altLang="ja-JP" sz="1000" i="1">
                                  <a:solidFill>
                                    <a:schemeClr val="accent2"/>
                                  </a:solidFill>
                                  <a:latin typeface="Cambria Math" panose="02040503050406030204" pitchFamily="18" charset="0"/>
                                </a:rPr>
                                <m:t>𝑖</m:t>
                              </m:r>
                            </m:sub>
                          </m:sSub>
                        </m:e>
                        <m:sup>
                          <m:r>
                            <a:rPr kumimoji="1" lang="en-US" altLang="ja-JP" sz="1000" i="1">
                              <a:solidFill>
                                <a:schemeClr val="accent2"/>
                              </a:solidFill>
                              <a:latin typeface="Cambria Math" panose="02040503050406030204" pitchFamily="18" charset="0"/>
                            </a:rPr>
                            <m:t>𝑡</m:t>
                          </m:r>
                        </m:sup>
                      </m:sSup>
                    </m:oMath>
                  </m:oMathPara>
                </a14:m>
                <a:endParaRPr kumimoji="1" lang="ja-JP" altLang="en-US" sz="1000" dirty="0"/>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2674508" y="3724505"/>
                <a:ext cx="267738" cy="246221"/>
              </a:xfrm>
              <a:prstGeom prst="rect">
                <a:avLst/>
              </a:prstGeom>
              <a:blipFill>
                <a:blip r:embed="rId23"/>
                <a:stretch>
                  <a:fillRect r="-2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327550" y="3337783"/>
                <a:ext cx="145930" cy="2462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000" i="1">
                              <a:solidFill>
                                <a:srgbClr val="FF0000"/>
                              </a:solidFill>
                              <a:latin typeface="Cambria Math" panose="02040503050406030204" pitchFamily="18" charset="0"/>
                            </a:rPr>
                          </m:ctrlPr>
                        </m:sSupPr>
                        <m:e>
                          <m:sSub>
                            <m:sSubPr>
                              <m:ctrlPr>
                                <a:rPr kumimoji="1" lang="en-US" altLang="ja-JP" sz="1000" i="1">
                                  <a:solidFill>
                                    <a:srgbClr val="FF0000"/>
                                  </a:solidFill>
                                  <a:latin typeface="Cambria Math" panose="02040503050406030204" pitchFamily="18" charset="0"/>
                                </a:rPr>
                              </m:ctrlPr>
                            </m:sSubPr>
                            <m:e>
                              <m:r>
                                <a:rPr kumimoji="1" lang="en-US" altLang="ja-JP" sz="1000" i="1">
                                  <a:solidFill>
                                    <a:srgbClr val="FF0000"/>
                                  </a:solidFill>
                                  <a:latin typeface="Cambria Math" panose="02040503050406030204" pitchFamily="18" charset="0"/>
                                </a:rPr>
                                <m:t>𝑣</m:t>
                              </m:r>
                            </m:e>
                            <m:sub>
                              <m:r>
                                <a:rPr kumimoji="1" lang="en-US" altLang="ja-JP" sz="1000" i="1">
                                  <a:solidFill>
                                    <a:srgbClr val="FF0000"/>
                                  </a:solidFill>
                                  <a:latin typeface="Cambria Math" panose="02040503050406030204" pitchFamily="18" charset="0"/>
                                </a:rPr>
                                <m:t>𝑖</m:t>
                              </m:r>
                            </m:sub>
                          </m:sSub>
                        </m:e>
                        <m:sup>
                          <m:r>
                            <a:rPr kumimoji="1" lang="en-US" altLang="ja-JP" sz="1000" i="1">
                              <a:solidFill>
                                <a:srgbClr val="FF0000"/>
                              </a:solidFill>
                              <a:latin typeface="Cambria Math" panose="02040503050406030204" pitchFamily="18" charset="0"/>
                            </a:rPr>
                            <m:t>𝑡</m:t>
                          </m:r>
                        </m:sup>
                      </m:sSup>
                    </m:oMath>
                  </m:oMathPara>
                </a14:m>
                <a:endParaRPr kumimoji="1" lang="ja-JP" altLang="en-US" sz="1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327550" y="3337783"/>
                <a:ext cx="145930" cy="246221"/>
              </a:xfrm>
              <a:prstGeom prst="rect">
                <a:avLst/>
              </a:prstGeom>
              <a:blipFill>
                <a:blip r:embed="rId24"/>
                <a:stretch>
                  <a:fillRect r="-75000"/>
                </a:stretch>
              </a:blipFill>
            </p:spPr>
            <p:txBody>
              <a:bodyPr/>
              <a:lstStyle/>
              <a:p>
                <a:r>
                  <a:rPr lang="ja-JP" altLang="en-US">
                    <a:noFill/>
                  </a:rPr>
                  <a:t> </a:t>
                </a:r>
              </a:p>
            </p:txBody>
          </p:sp>
        </mc:Fallback>
      </mc:AlternateContent>
      <p:sp>
        <p:nvSpPr>
          <p:cNvPr id="188" name="テキスト ボックス 187"/>
          <p:cNvSpPr txBox="1"/>
          <p:nvPr/>
        </p:nvSpPr>
        <p:spPr>
          <a:xfrm rot="16200000">
            <a:off x="3545402" y="8025528"/>
            <a:ext cx="692195" cy="184666"/>
          </a:xfrm>
          <a:prstGeom prst="rect">
            <a:avLst/>
          </a:prstGeom>
          <a:noFill/>
        </p:spPr>
        <p:txBody>
          <a:bodyPr wrap="square" rtlCol="0">
            <a:spAutoFit/>
          </a:bodyPr>
          <a:lstStyle/>
          <a:p>
            <a:pPr algn="ctr"/>
            <a:r>
              <a:rPr kumimoji="1" lang="ja-JP" altLang="en-US" sz="600" dirty="0" smtClean="0"/>
              <a:t>解の捕捉数</a:t>
            </a:r>
            <a:endParaRPr kumimoji="1" lang="ja-JP" altLang="en-US" sz="600" dirty="0"/>
          </a:p>
        </p:txBody>
      </p:sp>
      <mc:AlternateContent xmlns:mc="http://schemas.openxmlformats.org/markup-compatibility/2006">
        <mc:Choice xmlns:a14="http://schemas.microsoft.com/office/drawing/2010/main" Requires="a14">
          <p:sp>
            <p:nvSpPr>
              <p:cNvPr id="47" name="テキスト ボックス 46"/>
              <p:cNvSpPr txBox="1"/>
              <p:nvPr/>
            </p:nvSpPr>
            <p:spPr>
              <a:xfrm>
                <a:off x="4862839" y="4685072"/>
                <a:ext cx="3514727" cy="873829"/>
              </a:xfrm>
              <a:prstGeom prst="rect">
                <a:avLst/>
              </a:prstGeom>
              <a:noFill/>
            </p:spPr>
            <p:txBody>
              <a:bodyPr wrap="square" rtlCol="0">
                <a:spAutoFit/>
              </a:bodyPr>
              <a:lstStyle/>
              <a:p>
                <a14:m>
                  <m:oMath xmlns:m="http://schemas.openxmlformats.org/officeDocument/2006/math">
                    <m:sSub>
                      <m:sSubPr>
                        <m:ctrlPr>
                          <a:rPr kumimoji="1" lang="en-US" altLang="ja-JP" sz="1050" i="1" smtClean="0">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𝑑</m:t>
                        </m:r>
                      </m:e>
                      <m:sub>
                        <m:r>
                          <a:rPr kumimoji="1" lang="en-US" altLang="ja-JP" sz="1050" i="1">
                            <a:solidFill>
                              <a:schemeClr val="accent6">
                                <a:lumMod val="75000"/>
                              </a:schemeClr>
                            </a:solidFill>
                            <a:latin typeface="Cambria Math" panose="02040503050406030204" pitchFamily="18" charset="0"/>
                          </a:rPr>
                          <m:t>𝑖𝑗</m:t>
                        </m:r>
                      </m:sub>
                    </m:sSub>
                    <m:r>
                      <a:rPr kumimoji="1" lang="en-US" altLang="ja-JP" sz="1050" i="1">
                        <a:solidFill>
                          <a:schemeClr val="accent6">
                            <a:lumMod val="75000"/>
                          </a:schemeClr>
                        </a:solidFill>
                        <a:latin typeface="Cambria Math" panose="02040503050406030204" pitchFamily="18" charset="0"/>
                      </a:rPr>
                      <m:t>=</m:t>
                    </m:r>
                    <m:d>
                      <m:dPr>
                        <m:begChr m:val="|"/>
                        <m:endChr m:val="|"/>
                        <m:ctrlPr>
                          <a:rPr kumimoji="1" lang="en-US" altLang="ja-JP" sz="1050" i="1">
                            <a:solidFill>
                              <a:schemeClr val="accent6">
                                <a:lumMod val="75000"/>
                              </a:schemeClr>
                            </a:solidFill>
                            <a:latin typeface="Cambria Math" panose="02040503050406030204" pitchFamily="18" charset="0"/>
                          </a:rPr>
                        </m:ctrlPr>
                      </m:dPr>
                      <m:e>
                        <m:sSup>
                          <m:sSupPr>
                            <m:ctrlPr>
                              <a:rPr kumimoji="1" lang="en-US" altLang="ja-JP" sz="1050" i="1">
                                <a:solidFill>
                                  <a:schemeClr val="accent6">
                                    <a:lumMod val="75000"/>
                                  </a:schemeClr>
                                </a:solidFill>
                                <a:latin typeface="Cambria Math" panose="02040503050406030204" pitchFamily="18" charset="0"/>
                              </a:rPr>
                            </m:ctrlPr>
                          </m:sSupPr>
                          <m:e>
                            <m:sSub>
                              <m:sSubPr>
                                <m:ctrlPr>
                                  <a:rPr kumimoji="1" lang="en-US" altLang="ja-JP" sz="1050" i="1">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𝑥</m:t>
                                </m:r>
                              </m:e>
                              <m:sub>
                                <m:r>
                                  <a:rPr kumimoji="1" lang="en-US" altLang="ja-JP" sz="1050" i="1">
                                    <a:solidFill>
                                      <a:schemeClr val="accent6">
                                        <a:lumMod val="75000"/>
                                      </a:schemeClr>
                                    </a:solidFill>
                                    <a:latin typeface="Cambria Math" panose="02040503050406030204" pitchFamily="18" charset="0"/>
                                  </a:rPr>
                                  <m:t>𝑖</m:t>
                                </m:r>
                              </m:sub>
                            </m:sSub>
                          </m:e>
                          <m:sup>
                            <m:r>
                              <a:rPr kumimoji="1" lang="en-US" altLang="ja-JP" sz="1050" i="1">
                                <a:solidFill>
                                  <a:schemeClr val="accent6">
                                    <a:lumMod val="75000"/>
                                  </a:schemeClr>
                                </a:solidFill>
                                <a:latin typeface="Cambria Math" panose="02040503050406030204" pitchFamily="18" charset="0"/>
                              </a:rPr>
                              <m:t>𝑡</m:t>
                            </m:r>
                          </m:sup>
                        </m:sSup>
                        <m:r>
                          <a:rPr kumimoji="1" lang="en-US" altLang="ja-JP" sz="1050" i="1">
                            <a:solidFill>
                              <a:schemeClr val="accent6">
                                <a:lumMod val="75000"/>
                              </a:schemeClr>
                            </a:solidFill>
                            <a:latin typeface="Cambria Math" panose="02040503050406030204" pitchFamily="18" charset="0"/>
                          </a:rPr>
                          <m:t>−</m:t>
                        </m:r>
                        <m:sSup>
                          <m:sSupPr>
                            <m:ctrlPr>
                              <a:rPr kumimoji="1" lang="en-US" altLang="ja-JP" sz="1050" i="1">
                                <a:solidFill>
                                  <a:schemeClr val="accent6">
                                    <a:lumMod val="75000"/>
                                  </a:schemeClr>
                                </a:solidFill>
                                <a:latin typeface="Cambria Math" panose="02040503050406030204" pitchFamily="18" charset="0"/>
                              </a:rPr>
                            </m:ctrlPr>
                          </m:sSupPr>
                          <m:e>
                            <m:sSub>
                              <m:sSubPr>
                                <m:ctrlPr>
                                  <a:rPr kumimoji="1" lang="en-US" altLang="ja-JP" sz="1050" i="1">
                                    <a:solidFill>
                                      <a:schemeClr val="accent6">
                                        <a:lumMod val="75000"/>
                                      </a:schemeClr>
                                    </a:solidFill>
                                    <a:latin typeface="Cambria Math" panose="02040503050406030204" pitchFamily="18" charset="0"/>
                                  </a:rPr>
                                </m:ctrlPr>
                              </m:sSubPr>
                              <m:e>
                                <m:r>
                                  <a:rPr kumimoji="1" lang="en-US" altLang="ja-JP" sz="1050" i="1">
                                    <a:solidFill>
                                      <a:schemeClr val="accent6">
                                        <a:lumMod val="75000"/>
                                      </a:schemeClr>
                                    </a:solidFill>
                                    <a:latin typeface="Cambria Math" panose="02040503050406030204" pitchFamily="18" charset="0"/>
                                  </a:rPr>
                                  <m:t>𝑥</m:t>
                                </m:r>
                              </m:e>
                              <m:sub>
                                <m:r>
                                  <a:rPr kumimoji="1" lang="en-US" altLang="ja-JP" sz="1050" i="1">
                                    <a:solidFill>
                                      <a:schemeClr val="accent6">
                                        <a:lumMod val="75000"/>
                                      </a:schemeClr>
                                    </a:solidFill>
                                    <a:latin typeface="Cambria Math" panose="02040503050406030204" pitchFamily="18" charset="0"/>
                                  </a:rPr>
                                  <m:t>𝑗</m:t>
                                </m:r>
                              </m:sub>
                            </m:sSub>
                          </m:e>
                          <m:sup>
                            <m:r>
                              <a:rPr kumimoji="1" lang="en-US" altLang="ja-JP" sz="1050" i="1">
                                <a:solidFill>
                                  <a:schemeClr val="accent6">
                                    <a:lumMod val="75000"/>
                                  </a:schemeClr>
                                </a:solidFill>
                                <a:latin typeface="Cambria Math" panose="02040503050406030204" pitchFamily="18" charset="0"/>
                              </a:rPr>
                              <m:t>𝑡</m:t>
                            </m:r>
                          </m:sup>
                        </m:sSup>
                      </m:e>
                    </m:d>
                  </m:oMath>
                </a14:m>
                <a:r>
                  <a:rPr kumimoji="1" lang="en-US" altLang="ja-JP" sz="1050" dirty="0">
                    <a:solidFill>
                      <a:schemeClr val="accent6">
                        <a:lumMod val="75000"/>
                      </a:schemeClr>
                    </a:solidFill>
                  </a:rPr>
                  <a:t>	</a:t>
                </a:r>
                <a:r>
                  <a:rPr kumimoji="1" lang="en-US" altLang="ja-JP" sz="1050" dirty="0"/>
                  <a:t>	…(7)</a:t>
                </a:r>
              </a:p>
              <a:p>
                <a:r>
                  <a:rPr kumimoji="1" lang="en-US" altLang="ja-JP" sz="1000" dirty="0">
                    <a:solidFill>
                      <a:schemeClr val="bg1">
                        <a:lumMod val="50000"/>
                      </a:schemeClr>
                    </a:solidFill>
                  </a:rPr>
                  <a:t>// </a:t>
                </a:r>
                <a14:m>
                  <m:oMath xmlns:m="http://schemas.openxmlformats.org/officeDocument/2006/math">
                    <m:sSup>
                      <m:sSupPr>
                        <m:ctrlPr>
                          <a:rPr kumimoji="1" lang="en-US" altLang="ja-JP" sz="1000" i="1">
                            <a:solidFill>
                              <a:schemeClr val="bg1">
                                <a:lumMod val="50000"/>
                              </a:schemeClr>
                            </a:solidFill>
                            <a:latin typeface="Cambria Math" panose="02040503050406030204" pitchFamily="18" charset="0"/>
                          </a:rPr>
                        </m:ctrlPr>
                      </m:sSupPr>
                      <m:e>
                        <m:sSub>
                          <m:sSubPr>
                            <m:ctrlPr>
                              <a:rPr kumimoji="1" lang="en-US" altLang="ja-JP" sz="1000" i="1">
                                <a:solidFill>
                                  <a:schemeClr val="bg1">
                                    <a:lumMod val="50000"/>
                                  </a:schemeClr>
                                </a:solidFill>
                                <a:latin typeface="Cambria Math" panose="02040503050406030204" pitchFamily="18" charset="0"/>
                              </a:rPr>
                            </m:ctrlPr>
                          </m:sSubPr>
                          <m:e>
                            <m:r>
                              <a:rPr kumimoji="1" lang="en-US" altLang="ja-JP" sz="1000" i="1">
                                <a:solidFill>
                                  <a:schemeClr val="bg1">
                                    <a:lumMod val="50000"/>
                                  </a:schemeClr>
                                </a:solidFill>
                                <a:latin typeface="Cambria Math" panose="02040503050406030204" pitchFamily="18" charset="0"/>
                              </a:rPr>
                              <m:t>𝑥</m:t>
                            </m:r>
                          </m:e>
                          <m:sub>
                            <m:r>
                              <a:rPr kumimoji="1" lang="en-US" altLang="ja-JP" sz="1000" i="1">
                                <a:solidFill>
                                  <a:schemeClr val="bg1">
                                    <a:lumMod val="50000"/>
                                  </a:schemeClr>
                                </a:solidFill>
                                <a:latin typeface="Cambria Math" panose="02040503050406030204" pitchFamily="18" charset="0"/>
                              </a:rPr>
                              <m:t>𝑖</m:t>
                            </m:r>
                          </m:sub>
                        </m:sSub>
                      </m:e>
                      <m:sup>
                        <m:r>
                          <a:rPr kumimoji="1" lang="en-US" altLang="ja-JP" sz="1000" i="1">
                            <a:solidFill>
                              <a:schemeClr val="bg1">
                                <a:lumMod val="50000"/>
                              </a:schemeClr>
                            </a:solidFill>
                            <a:latin typeface="Cambria Math" panose="02040503050406030204" pitchFamily="18" charset="0"/>
                          </a:rPr>
                          <m:t>𝑡</m:t>
                        </m:r>
                      </m:sup>
                    </m:sSup>
                    <m:r>
                      <a:rPr kumimoji="1" lang="ja-JP" altLang="en-US" sz="1000" i="1">
                        <a:solidFill>
                          <a:schemeClr val="bg1">
                            <a:lumMod val="50000"/>
                          </a:schemeClr>
                        </a:solidFill>
                        <a:latin typeface="Cambria Math" panose="02040503050406030204" pitchFamily="18" charset="0"/>
                      </a:rPr>
                      <m:t>に対し</m:t>
                    </m:r>
                  </m:oMath>
                </a14:m>
                <a:r>
                  <a:rPr kumimoji="1" lang="ja-JP" altLang="en-US" sz="1000" dirty="0">
                    <a:solidFill>
                      <a:schemeClr val="bg1">
                        <a:lumMod val="50000"/>
                      </a:schemeClr>
                    </a:solidFill>
                  </a:rPr>
                  <a:t>ランダムに</a:t>
                </a:r>
                <a14:m>
                  <m:oMath xmlns:m="http://schemas.openxmlformats.org/officeDocument/2006/math">
                    <m:sSup>
                      <m:sSupPr>
                        <m:ctrlPr>
                          <a:rPr kumimoji="1" lang="en-US" altLang="ja-JP" sz="1000" i="1">
                            <a:solidFill>
                              <a:schemeClr val="bg1">
                                <a:lumMod val="50000"/>
                              </a:schemeClr>
                            </a:solidFill>
                            <a:latin typeface="Cambria Math" panose="02040503050406030204" pitchFamily="18" charset="0"/>
                          </a:rPr>
                        </m:ctrlPr>
                      </m:sSupPr>
                      <m:e>
                        <m:sSub>
                          <m:sSubPr>
                            <m:ctrlPr>
                              <a:rPr kumimoji="1" lang="en-US" altLang="ja-JP" sz="1000" i="1">
                                <a:solidFill>
                                  <a:schemeClr val="bg1">
                                    <a:lumMod val="50000"/>
                                  </a:schemeClr>
                                </a:solidFill>
                                <a:latin typeface="Cambria Math" panose="02040503050406030204" pitchFamily="18" charset="0"/>
                              </a:rPr>
                            </m:ctrlPr>
                          </m:sSubPr>
                          <m:e>
                            <m:r>
                              <a:rPr kumimoji="1" lang="en-US" altLang="ja-JP" sz="1000" i="1">
                                <a:solidFill>
                                  <a:schemeClr val="bg1">
                                    <a:lumMod val="50000"/>
                                  </a:schemeClr>
                                </a:solidFill>
                                <a:latin typeface="Cambria Math" panose="02040503050406030204" pitchFamily="18" charset="0"/>
                              </a:rPr>
                              <m:t>𝑥</m:t>
                            </m:r>
                          </m:e>
                          <m:sub>
                            <m:r>
                              <a:rPr kumimoji="1" lang="en-US" altLang="ja-JP" sz="1000" i="1">
                                <a:solidFill>
                                  <a:schemeClr val="bg1">
                                    <a:lumMod val="50000"/>
                                  </a:schemeClr>
                                </a:solidFill>
                                <a:latin typeface="Cambria Math" panose="02040503050406030204" pitchFamily="18" charset="0"/>
                              </a:rPr>
                              <m:t>𝑗</m:t>
                            </m:r>
                          </m:sub>
                        </m:sSub>
                      </m:e>
                      <m:sup>
                        <m:r>
                          <a:rPr kumimoji="1" lang="en-US" altLang="ja-JP" sz="1000" i="1">
                            <a:solidFill>
                              <a:schemeClr val="bg1">
                                <a:lumMod val="50000"/>
                              </a:schemeClr>
                            </a:solidFill>
                            <a:latin typeface="Cambria Math" panose="02040503050406030204" pitchFamily="18" charset="0"/>
                          </a:rPr>
                          <m:t>𝑡</m:t>
                        </m:r>
                      </m:sup>
                    </m:sSup>
                    <m:r>
                      <a:rPr kumimoji="1" lang="ja-JP" altLang="en-US" sz="1000" i="1">
                        <a:solidFill>
                          <a:schemeClr val="bg1">
                            <a:lumMod val="50000"/>
                          </a:schemeClr>
                        </a:solidFill>
                        <a:latin typeface="Cambria Math" panose="02040503050406030204" pitchFamily="18" charset="0"/>
                      </a:rPr>
                      <m:t>を</m:t>
                    </m:r>
                  </m:oMath>
                </a14:m>
                <a:r>
                  <a:rPr kumimoji="1" lang="ja-JP" altLang="en-US" sz="1000" dirty="0">
                    <a:solidFill>
                      <a:schemeClr val="bg1">
                        <a:lumMod val="50000"/>
                      </a:schemeClr>
                    </a:solidFill>
                  </a:rPr>
                  <a:t>選択</a:t>
                </a:r>
                <a:endParaRPr kumimoji="1" lang="en-US" altLang="ja-JP" sz="1000" dirty="0">
                  <a:solidFill>
                    <a:schemeClr val="bg1">
                      <a:lumMod val="50000"/>
                    </a:schemeClr>
                  </a:solidFill>
                </a:endParaRPr>
              </a:p>
              <a:p>
                <a14:m>
                  <m:oMath xmlns:m="http://schemas.openxmlformats.org/officeDocument/2006/math">
                    <m:sSup>
                      <m:sSupPr>
                        <m:ctrlPr>
                          <a:rPr kumimoji="1" lang="en-US" altLang="ja-JP" sz="1050" i="1">
                            <a:latin typeface="Cambria Math" panose="02040503050406030204" pitchFamily="18" charset="0"/>
                          </a:rPr>
                        </m:ctrlPr>
                      </m:sSupPr>
                      <m:e>
                        <m:sSub>
                          <m:sSubPr>
                            <m:ctrlPr>
                              <a:rPr kumimoji="1" lang="en-US" altLang="ja-JP" sz="1050" i="1">
                                <a:latin typeface="Cambria Math" panose="02040503050406030204" pitchFamily="18" charset="0"/>
                              </a:rPr>
                            </m:ctrlPr>
                          </m:sSubPr>
                          <m:e>
                            <m:r>
                              <a:rPr kumimoji="1" lang="en-US" altLang="ja-JP" sz="1050" i="1">
                                <a:latin typeface="Cambria Math" panose="02040503050406030204" pitchFamily="18" charset="0"/>
                              </a:rPr>
                              <m:t>𝑣</m:t>
                            </m:r>
                          </m:e>
                          <m:sub>
                            <m:r>
                              <a:rPr kumimoji="1" lang="en-US" altLang="ja-JP" sz="1050" i="1">
                                <a:latin typeface="Cambria Math" panose="02040503050406030204" pitchFamily="18" charset="0"/>
                              </a:rPr>
                              <m:t>𝑖</m:t>
                            </m:r>
                          </m:sub>
                        </m:sSub>
                      </m:e>
                      <m:sup>
                        <m:r>
                          <a:rPr kumimoji="1" lang="en-US" altLang="ja-JP" sz="1050" i="1">
                            <a:latin typeface="Cambria Math" panose="02040503050406030204" pitchFamily="18" charset="0"/>
                          </a:rPr>
                          <m:t>𝑡</m:t>
                        </m:r>
                      </m:sup>
                    </m:sSup>
                    <m:r>
                      <a:rPr kumimoji="1" lang="en-US" altLang="ja-JP" sz="1050" i="1">
                        <a:latin typeface="Cambria Math" panose="02040503050406030204" pitchFamily="18" charset="0"/>
                      </a:rPr>
                      <m:t>=</m:t>
                    </m:r>
                    <m:sSup>
                      <m:sSupPr>
                        <m:ctrlPr>
                          <a:rPr kumimoji="1" lang="en-US" altLang="ja-JP" sz="1050" i="1">
                            <a:latin typeface="Cambria Math" panose="02040503050406030204" pitchFamily="18" charset="0"/>
                          </a:rPr>
                        </m:ctrlPr>
                      </m:sSupPr>
                      <m:e>
                        <m:sSub>
                          <m:sSubPr>
                            <m:ctrlPr>
                              <a:rPr kumimoji="1" lang="en-US" altLang="ja-JP" sz="1050" i="1">
                                <a:latin typeface="Cambria Math" panose="02040503050406030204" pitchFamily="18" charset="0"/>
                              </a:rPr>
                            </m:ctrlPr>
                          </m:sSubPr>
                          <m:e>
                            <m:r>
                              <a:rPr kumimoji="1" lang="en-US" altLang="ja-JP" sz="1050" i="1">
                                <a:latin typeface="Cambria Math" panose="02040503050406030204" pitchFamily="18" charset="0"/>
                              </a:rPr>
                              <m:t>𝑣</m:t>
                            </m:r>
                          </m:e>
                          <m:sub>
                            <m:r>
                              <a:rPr kumimoji="1" lang="en-US" altLang="ja-JP" sz="1050" i="1">
                                <a:latin typeface="Cambria Math" panose="02040503050406030204" pitchFamily="18" charset="0"/>
                              </a:rPr>
                              <m:t>𝑖</m:t>
                            </m:r>
                          </m:sub>
                        </m:sSub>
                      </m:e>
                      <m:sup>
                        <m:r>
                          <a:rPr kumimoji="1" lang="en-US" altLang="ja-JP" sz="1050" i="1">
                            <a:latin typeface="Cambria Math" panose="02040503050406030204" pitchFamily="18" charset="0"/>
                          </a:rPr>
                          <m:t>𝑡</m:t>
                        </m:r>
                        <m:r>
                          <a:rPr kumimoji="1" lang="en-US" altLang="ja-JP" sz="1050" i="1">
                            <a:latin typeface="Cambria Math" panose="02040503050406030204" pitchFamily="18" charset="0"/>
                          </a:rPr>
                          <m:t>−1</m:t>
                        </m:r>
                      </m:sup>
                    </m:sSup>
                    <m:r>
                      <a:rPr kumimoji="1" lang="en-US" altLang="ja-JP" sz="1050" i="1">
                        <a:latin typeface="Cambria Math" panose="02040503050406030204" pitchFamily="18" charset="0"/>
                      </a:rPr>
                      <m:t>+</m:t>
                    </m:r>
                    <m:f>
                      <m:fPr>
                        <m:ctrlPr>
                          <a:rPr kumimoji="1" lang="en-US" altLang="ja-JP" sz="1050" i="1">
                            <a:solidFill>
                              <a:schemeClr val="accent2"/>
                            </a:solidFill>
                            <a:latin typeface="Cambria Math" panose="02040503050406030204" pitchFamily="18" charset="0"/>
                          </a:rPr>
                        </m:ctrlPr>
                      </m:fPr>
                      <m:num>
                        <m:r>
                          <a:rPr kumimoji="1" lang="en-US" altLang="ja-JP" sz="1050" i="1">
                            <a:solidFill>
                              <a:schemeClr val="accent2"/>
                            </a:solidFill>
                            <a:latin typeface="Cambria Math" panose="02040503050406030204" pitchFamily="18" charset="0"/>
                          </a:rPr>
                          <m:t>1</m:t>
                        </m:r>
                      </m:num>
                      <m:den>
                        <m:r>
                          <a:rPr kumimoji="1" lang="en-US" altLang="ja-JP" sz="1050" i="1">
                            <a:solidFill>
                              <a:schemeClr val="accent2"/>
                            </a:solidFill>
                            <a:latin typeface="Cambria Math" panose="02040503050406030204" pitchFamily="18" charset="0"/>
                          </a:rPr>
                          <m:t>𝑒𝑥𝑝</m:t>
                        </m:r>
                        <m:d>
                          <m:dPr>
                            <m:ctrlPr>
                              <a:rPr kumimoji="1" lang="en-US" altLang="ja-JP" sz="1050" i="1">
                                <a:solidFill>
                                  <a:schemeClr val="accent2"/>
                                </a:solidFill>
                                <a:latin typeface="Cambria Math" panose="02040503050406030204" pitchFamily="18" charset="0"/>
                              </a:rPr>
                            </m:ctrlPr>
                          </m:dPr>
                          <m:e>
                            <m:sSub>
                              <m:sSubPr>
                                <m:ctrlPr>
                                  <a:rPr kumimoji="1" lang="en-US" altLang="ja-JP" sz="1050" i="1">
                                    <a:solidFill>
                                      <a:schemeClr val="accent2"/>
                                    </a:solidFill>
                                    <a:latin typeface="Cambria Math" panose="02040503050406030204" pitchFamily="18" charset="0"/>
                                  </a:rPr>
                                </m:ctrlPr>
                              </m:sSubPr>
                              <m:e>
                                <m:r>
                                  <a:rPr kumimoji="1" lang="en-US" altLang="ja-JP" sz="1050" i="1">
                                    <a:solidFill>
                                      <a:schemeClr val="accent2"/>
                                    </a:solidFill>
                                    <a:latin typeface="Cambria Math" panose="02040503050406030204" pitchFamily="18" charset="0"/>
                                  </a:rPr>
                                  <m:t>𝑑</m:t>
                                </m:r>
                              </m:e>
                              <m:sub>
                                <m:r>
                                  <a:rPr kumimoji="1" lang="en-US" altLang="ja-JP" sz="1050" i="1">
                                    <a:solidFill>
                                      <a:schemeClr val="accent2"/>
                                    </a:solidFill>
                                    <a:latin typeface="Cambria Math" panose="02040503050406030204" pitchFamily="18" charset="0"/>
                                  </a:rPr>
                                  <m:t>𝑖𝑗</m:t>
                                </m:r>
                              </m:sub>
                            </m:sSub>
                            <m:r>
                              <a:rPr kumimoji="1" lang="en-US" altLang="ja-JP" sz="1050" i="1">
                                <a:solidFill>
                                  <a:schemeClr val="accent2"/>
                                </a:solidFill>
                                <a:latin typeface="Cambria Math" panose="02040503050406030204" pitchFamily="18" charset="0"/>
                              </a:rPr>
                              <m:t>∗</m:t>
                            </m:r>
                            <m:sSub>
                              <m:sSubPr>
                                <m:ctrlPr>
                                  <a:rPr kumimoji="1" lang="en-US" altLang="ja-JP" sz="1050" i="1">
                                    <a:solidFill>
                                      <a:schemeClr val="accent2"/>
                                    </a:solidFill>
                                    <a:latin typeface="Cambria Math" panose="02040503050406030204" pitchFamily="18" charset="0"/>
                                  </a:rPr>
                                </m:ctrlPr>
                              </m:sSubPr>
                              <m:e>
                                <m:r>
                                  <a:rPr kumimoji="1" lang="en-US" altLang="ja-JP" sz="1050" i="1">
                                    <a:solidFill>
                                      <a:schemeClr val="accent2"/>
                                    </a:solidFill>
                                    <a:latin typeface="Cambria Math" panose="02040503050406030204" pitchFamily="18" charset="0"/>
                                  </a:rPr>
                                  <m:t>𝑓</m:t>
                                </m:r>
                              </m:e>
                              <m:sub>
                                <m:r>
                                  <a:rPr kumimoji="1" lang="en-US" altLang="ja-JP" sz="1050" i="1">
                                    <a:solidFill>
                                      <a:schemeClr val="accent2"/>
                                    </a:solidFill>
                                    <a:latin typeface="Cambria Math" panose="02040503050406030204" pitchFamily="18" charset="0"/>
                                  </a:rPr>
                                  <m:t>𝑖</m:t>
                                </m:r>
                              </m:sub>
                            </m:sSub>
                          </m:e>
                        </m:d>
                      </m:den>
                    </m:f>
                  </m:oMath>
                </a14:m>
                <a:r>
                  <a:rPr kumimoji="1" lang="en-US" altLang="ja-JP" sz="1050" dirty="0"/>
                  <a:t>	…(2</a:t>
                </a:r>
                <a:r>
                  <a:rPr kumimoji="1" lang="en-US" altLang="ja-JP" sz="1050" dirty="0"/>
                  <a:t>)’</a:t>
                </a:r>
              </a:p>
              <a:p>
                <a:endParaRPr kumimoji="1" lang="ja-JP" altLang="en-US" sz="105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4862839" y="4685072"/>
                <a:ext cx="3514727" cy="873829"/>
              </a:xfrm>
              <a:prstGeom prst="rect">
                <a:avLst/>
              </a:prstGeom>
              <a:blipFill>
                <a:blip r:embed="rId25"/>
                <a:stretch>
                  <a:fillRect/>
                </a:stretch>
              </a:blipFill>
            </p:spPr>
            <p:txBody>
              <a:bodyPr/>
              <a:lstStyle/>
              <a:p>
                <a:r>
                  <a:rPr lang="ja-JP" altLang="en-US">
                    <a:noFill/>
                  </a:rPr>
                  <a:t> </a:t>
                </a:r>
              </a:p>
            </p:txBody>
          </p:sp>
        </mc:Fallback>
      </mc:AlternateContent>
      <p:grpSp>
        <p:nvGrpSpPr>
          <p:cNvPr id="190" name="グループ化 189"/>
          <p:cNvGrpSpPr/>
          <p:nvPr/>
        </p:nvGrpSpPr>
        <p:grpSpPr>
          <a:xfrm>
            <a:off x="1716355" y="4682593"/>
            <a:ext cx="1440000" cy="1440000"/>
            <a:chOff x="302136" y="2835565"/>
            <a:chExt cx="1440000" cy="1440000"/>
          </a:xfrm>
        </p:grpSpPr>
        <p:sp>
          <p:nvSpPr>
            <p:cNvPr id="191" name="正方形/長方形 190"/>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2"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tx1"/>
              </a:solidFill>
              <a:prstDash val="sysDot"/>
            </a:ln>
          </p:spPr>
        </p:pic>
        <p:pic>
          <p:nvPicPr>
            <p:cNvPr id="19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19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19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19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xmlns:a14="http://schemas.microsoft.com/office/drawing/2010/main">
          <mc:Choice Requires="a14">
            <p:sp>
              <p:nvSpPr>
                <p:cNvPr id="197" name="テキスト ボックス 196"/>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rgbClr val="C00000"/>
                                </a:solidFill>
                                <a:latin typeface="Cambria Math" panose="02040503050406030204" pitchFamily="18" charset="0"/>
                              </a:rPr>
                            </m:ctrlPr>
                          </m:sSubPr>
                          <m:e>
                            <m:r>
                              <a:rPr kumimoji="1" lang="en-US" altLang="ja-JP" sz="800" b="1" i="1" smtClean="0">
                                <a:solidFill>
                                  <a:srgbClr val="C00000"/>
                                </a:solidFill>
                                <a:latin typeface="Cambria Math" panose="02040503050406030204" pitchFamily="18" charset="0"/>
                              </a:rPr>
                              <m:t>𝒓</m:t>
                            </m:r>
                          </m:e>
                          <m:sub>
                            <m:r>
                              <a:rPr kumimoji="1" lang="en-US" altLang="ja-JP" sz="800" b="1" i="1" smtClean="0">
                                <a:solidFill>
                                  <a:srgbClr val="C00000"/>
                                </a:solidFill>
                                <a:latin typeface="Cambria Math" panose="02040503050406030204" pitchFamily="18" charset="0"/>
                              </a:rPr>
                              <m:t>𝒊𝒋</m:t>
                            </m:r>
                          </m:sub>
                        </m:sSub>
                      </m:oMath>
                    </m:oMathPara>
                  </a14:m>
                  <a:endParaRPr kumimoji="1" lang="ja-JP" altLang="en-US" sz="800" b="1" dirty="0">
                    <a:solidFill>
                      <a:srgbClr val="C00000"/>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p:cNvSpPr txBox="1"/>
                <p:nvPr/>
              </p:nvSpPr>
              <p:spPr>
                <a:xfrm>
                  <a:off x="682947" y="3516612"/>
                  <a:ext cx="218469"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𝒊</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682947" y="3516612"/>
                  <a:ext cx="218469" cy="215444"/>
                </a:xfrm>
                <a:prstGeom prst="rect">
                  <a:avLst/>
                </a:prstGeom>
                <a:blipFill>
                  <a:blip r:embed="rId27"/>
                  <a:stretch>
                    <a:fillRect r="-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p:cNvSpPr txBox="1"/>
                <p:nvPr/>
              </p:nvSpPr>
              <p:spPr>
                <a:xfrm>
                  <a:off x="1143837" y="4000507"/>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143837" y="4000507"/>
                  <a:ext cx="242046" cy="227626"/>
                </a:xfrm>
                <a:prstGeom prst="rect">
                  <a:avLst/>
                </a:prstGeom>
                <a:blipFill>
                  <a:blip r:embed="rId28"/>
                  <a:stretch>
                    <a:fillRect/>
                  </a:stretch>
                </a:blipFill>
              </p:spPr>
              <p:txBody>
                <a:bodyPr/>
                <a:lstStyle/>
                <a:p>
                  <a:r>
                    <a:rPr lang="ja-JP" altLang="en-US">
                      <a:noFill/>
                    </a:rPr>
                    <a:t> </a:t>
                  </a:r>
                </a:p>
              </p:txBody>
            </p:sp>
          </mc:Fallback>
        </mc:AlternateContent>
        <p:cxnSp>
          <p:nvCxnSpPr>
            <p:cNvPr id="200" name="直線矢印コネクタ 199"/>
            <p:cNvCxnSpPr/>
            <p:nvPr/>
          </p:nvCxnSpPr>
          <p:spPr>
            <a:xfrm flipH="1" flipV="1">
              <a:off x="1050754" y="3618649"/>
              <a:ext cx="167920" cy="25995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1" name="グループ化 200"/>
          <p:cNvGrpSpPr/>
          <p:nvPr/>
        </p:nvGrpSpPr>
        <p:grpSpPr>
          <a:xfrm>
            <a:off x="3300568" y="4675954"/>
            <a:ext cx="1440000" cy="1440000"/>
            <a:chOff x="302136" y="2835565"/>
            <a:chExt cx="1440000" cy="1440000"/>
          </a:xfrm>
        </p:grpSpPr>
        <p:sp>
          <p:nvSpPr>
            <p:cNvPr id="202" name="正方形/長方形 201"/>
            <p:cNvSpPr/>
            <p:nvPr/>
          </p:nvSpPr>
          <p:spPr>
            <a:xfrm>
              <a:off x="302136" y="2835565"/>
              <a:ext cx="1440000" cy="144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3"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845112" y="3422756"/>
              <a:ext cx="310377" cy="310377"/>
            </a:xfrm>
            <a:prstGeom prst="rect">
              <a:avLst/>
            </a:prstGeom>
            <a:ln>
              <a:solidFill>
                <a:schemeClr val="tx1"/>
              </a:solidFill>
              <a:prstDash val="sysDot"/>
            </a:ln>
          </p:spPr>
        </p:pic>
        <p:pic>
          <p:nvPicPr>
            <p:cNvPr id="204"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547611" y="3106822"/>
              <a:ext cx="310377" cy="310377"/>
            </a:xfrm>
            <a:prstGeom prst="rect">
              <a:avLst/>
            </a:prstGeom>
            <a:ln>
              <a:solidFill>
                <a:schemeClr val="tx1"/>
              </a:solidFill>
              <a:prstDash val="sysDot"/>
            </a:ln>
          </p:spPr>
        </p:pic>
        <p:pic>
          <p:nvPicPr>
            <p:cNvPr id="205"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1186528" y="3033840"/>
              <a:ext cx="310377" cy="310377"/>
            </a:xfrm>
            <a:prstGeom prst="rect">
              <a:avLst/>
            </a:prstGeom>
            <a:ln>
              <a:solidFill>
                <a:schemeClr val="tx1"/>
              </a:solidFill>
              <a:prstDash val="sysDot"/>
            </a:ln>
          </p:spPr>
        </p:pic>
        <p:pic>
          <p:nvPicPr>
            <p:cNvPr id="206"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a:off x="456431" y="3739872"/>
              <a:ext cx="310377" cy="310377"/>
            </a:xfrm>
            <a:prstGeom prst="rect">
              <a:avLst/>
            </a:prstGeom>
            <a:ln>
              <a:solidFill>
                <a:schemeClr val="tx1"/>
              </a:solidFill>
              <a:prstDash val="sysDot"/>
            </a:ln>
          </p:spPr>
        </p:pic>
        <p:pic>
          <p:nvPicPr>
            <p:cNvPr id="207"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67983" flipH="1">
              <a:off x="1055779" y="3790463"/>
              <a:ext cx="309600" cy="309600"/>
            </a:xfrm>
            <a:prstGeom prst="rect">
              <a:avLst/>
            </a:prstGeom>
            <a:ln>
              <a:solidFill>
                <a:schemeClr val="tx1"/>
              </a:solidFill>
              <a:prstDash val="sysDot"/>
            </a:ln>
          </p:spPr>
        </p:pic>
        <mc:AlternateContent xmlns:mc="http://schemas.openxmlformats.org/markup-compatibility/2006" xmlns:a14="http://schemas.microsoft.com/office/drawing/2010/main">
          <mc:Choice Requires="a14">
            <p:sp>
              <p:nvSpPr>
                <p:cNvPr id="208" name="テキスト ボックス 207"/>
                <p:cNvSpPr txBox="1"/>
                <p:nvPr/>
              </p:nvSpPr>
              <p:spPr>
                <a:xfrm>
                  <a:off x="1130896" y="3611106"/>
                  <a:ext cx="243473" cy="225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800" b="1" i="1" smtClean="0">
                                <a:solidFill>
                                  <a:srgbClr val="C00000"/>
                                </a:solidFill>
                                <a:latin typeface="Cambria Math" panose="02040503050406030204" pitchFamily="18" charset="0"/>
                              </a:rPr>
                            </m:ctrlPr>
                          </m:sSubPr>
                          <m:e>
                            <m:r>
                              <a:rPr kumimoji="1" lang="en-US" altLang="ja-JP" sz="800" b="1" i="1" smtClean="0">
                                <a:solidFill>
                                  <a:srgbClr val="C00000"/>
                                </a:solidFill>
                                <a:latin typeface="Cambria Math" panose="02040503050406030204" pitchFamily="18" charset="0"/>
                              </a:rPr>
                              <m:t>𝒓</m:t>
                            </m:r>
                          </m:e>
                          <m:sub>
                            <m:r>
                              <a:rPr kumimoji="1" lang="en-US" altLang="ja-JP" sz="800" b="1" i="1" smtClean="0">
                                <a:solidFill>
                                  <a:srgbClr val="C00000"/>
                                </a:solidFill>
                                <a:latin typeface="Cambria Math" panose="02040503050406030204" pitchFamily="18" charset="0"/>
                              </a:rPr>
                              <m:t>𝒊𝒋</m:t>
                            </m:r>
                          </m:sub>
                        </m:sSub>
                      </m:oMath>
                    </m:oMathPara>
                  </a14:m>
                  <a:endParaRPr kumimoji="1" lang="ja-JP" altLang="en-US" sz="800" b="1" dirty="0">
                    <a:solidFill>
                      <a:srgbClr val="C00000"/>
                    </a:solidFill>
                  </a:endParaRPr>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1130896" y="3611106"/>
                  <a:ext cx="243473" cy="225446"/>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9" name="テキスト ボックス 208"/>
                <p:cNvSpPr txBox="1"/>
                <p:nvPr/>
              </p:nvSpPr>
              <p:spPr>
                <a:xfrm>
                  <a:off x="682947" y="3516612"/>
                  <a:ext cx="218469"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𝒊</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682947" y="3516612"/>
                  <a:ext cx="218469" cy="215444"/>
                </a:xfrm>
                <a:prstGeom prst="rect">
                  <a:avLst/>
                </a:prstGeom>
                <a:blipFill>
                  <a:blip r:embed="rId27"/>
                  <a:stretch>
                    <a:fillRect r="-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0" name="テキスト ボックス 209"/>
                <p:cNvSpPr txBox="1"/>
                <p:nvPr/>
              </p:nvSpPr>
              <p:spPr>
                <a:xfrm>
                  <a:off x="1143837" y="4000507"/>
                  <a:ext cx="242046" cy="227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800" b="1" i="1" smtClean="0">
                                <a:latin typeface="Cambria Math" panose="02040503050406030204" pitchFamily="18" charset="0"/>
                              </a:rPr>
                            </m:ctrlPr>
                          </m:sSupPr>
                          <m:e>
                            <m:sSub>
                              <m:sSubPr>
                                <m:ctrlPr>
                                  <a:rPr kumimoji="1" lang="en-US" altLang="ja-JP" sz="800" b="1" i="1" smtClean="0">
                                    <a:latin typeface="Cambria Math" panose="02040503050406030204" pitchFamily="18" charset="0"/>
                                  </a:rPr>
                                </m:ctrlPr>
                              </m:sSubPr>
                              <m:e>
                                <m:r>
                                  <a:rPr kumimoji="1" lang="en-US" altLang="ja-JP" sz="800" b="1" i="1" smtClean="0">
                                    <a:latin typeface="Cambria Math" panose="02040503050406030204" pitchFamily="18" charset="0"/>
                                  </a:rPr>
                                  <m:t>𝒙</m:t>
                                </m:r>
                              </m:e>
                              <m:sub>
                                <m:r>
                                  <a:rPr kumimoji="1" lang="en-US" altLang="ja-JP" sz="800" b="1" i="1" smtClean="0">
                                    <a:latin typeface="Cambria Math" panose="02040503050406030204" pitchFamily="18" charset="0"/>
                                  </a:rPr>
                                  <m:t>𝒋</m:t>
                                </m:r>
                              </m:sub>
                            </m:sSub>
                          </m:e>
                          <m:sup>
                            <m:r>
                              <a:rPr kumimoji="1" lang="en-US" altLang="ja-JP" sz="800" b="1" i="1" smtClean="0">
                                <a:latin typeface="Cambria Math" panose="02040503050406030204" pitchFamily="18" charset="0"/>
                              </a:rPr>
                              <m:t>𝒕</m:t>
                            </m:r>
                          </m:sup>
                        </m:sSup>
                      </m:oMath>
                    </m:oMathPara>
                  </a14:m>
                  <a:endParaRPr kumimoji="1" lang="ja-JP" altLang="en-US" sz="800" b="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1143837" y="4000507"/>
                  <a:ext cx="242046" cy="227626"/>
                </a:xfrm>
                <a:prstGeom prst="rect">
                  <a:avLst/>
                </a:prstGeom>
                <a:blipFill>
                  <a:blip r:embed="rId28"/>
                  <a:stretch>
                    <a:fillRect/>
                  </a:stretch>
                </a:blipFill>
              </p:spPr>
              <p:txBody>
                <a:bodyPr/>
                <a:lstStyle/>
                <a:p>
                  <a:r>
                    <a:rPr lang="ja-JP" altLang="en-US">
                      <a:noFill/>
                    </a:rPr>
                    <a:t> </a:t>
                  </a:r>
                </a:p>
              </p:txBody>
            </p:sp>
          </mc:Fallback>
        </mc:AlternateContent>
        <p:cxnSp>
          <p:nvCxnSpPr>
            <p:cNvPr id="211" name="直線矢印コネクタ 210"/>
            <p:cNvCxnSpPr/>
            <p:nvPr/>
          </p:nvCxnSpPr>
          <p:spPr>
            <a:xfrm flipH="1" flipV="1">
              <a:off x="1050754" y="3618649"/>
              <a:ext cx="167920" cy="25995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105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4" name="テキスト ボックス 3"/>
              <p:cNvSpPr txBox="1"/>
              <p:nvPr/>
            </p:nvSpPr>
            <p:spPr>
              <a:xfrm>
                <a:off x="1605974" y="3277059"/>
                <a:ext cx="2027516" cy="1858073"/>
              </a:xfrm>
              <a:prstGeom prst="rect">
                <a:avLst/>
              </a:prstGeom>
              <a:noFill/>
            </p:spPr>
            <p:txBody>
              <a:bodyPr wrap="square" rtlCol="0">
                <a:spAutoFit/>
              </a:bodyPr>
              <a:lstStyle/>
              <a:p>
                <a14:m>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𝑖</m:t>
                        </m:r>
                      </m:sub>
                    </m:sSub>
                    <m:r>
                      <a:rPr kumimoji="1" lang="en-US" altLang="ja-JP" sz="900" b="0" i="1" smtClean="0">
                        <a:latin typeface="Cambria Math" panose="02040503050406030204" pitchFamily="18" charset="0"/>
                      </a:rPr>
                      <m:t>=</m:t>
                    </m:r>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𝑚𝑖𝑛</m:t>
                        </m:r>
                      </m:sub>
                    </m:sSub>
                    <m:r>
                      <a:rPr kumimoji="1" lang="en-US" altLang="ja-JP" sz="900" b="0" i="1" smtClean="0">
                        <a:latin typeface="Cambria Math" panose="02040503050406030204" pitchFamily="18" charset="0"/>
                      </a:rPr>
                      <m:t>+</m:t>
                    </m:r>
                    <m:d>
                      <m:dPr>
                        <m:ctrlPr>
                          <a:rPr kumimoji="1" lang="en-US" altLang="ja-JP" sz="900" b="0" i="1" smtClean="0">
                            <a:latin typeface="Cambria Math" panose="02040503050406030204" pitchFamily="18" charset="0"/>
                          </a:rPr>
                        </m:ctrlPr>
                      </m:d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𝑚𝑎𝑥</m:t>
                            </m:r>
                          </m:sub>
                        </m:sSub>
                        <m:r>
                          <a:rPr kumimoji="1" lang="en-US" altLang="ja-JP" sz="900" b="0" i="1" smtClean="0">
                            <a:latin typeface="Cambria Math" panose="02040503050406030204" pitchFamily="18" charset="0"/>
                          </a:rPr>
                          <m:t>−</m:t>
                        </m:r>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𝑚𝑖𝑛</m:t>
                            </m:r>
                          </m:sub>
                        </m:sSub>
                      </m:e>
                    </m:d>
                    <m:r>
                      <a:rPr kumimoji="1" lang="ja-JP" altLang="en-US" sz="900" b="0" i="1" smtClean="0">
                        <a:latin typeface="Cambria Math" panose="02040503050406030204" pitchFamily="18" charset="0"/>
                      </a:rPr>
                      <m:t>𝛽</m:t>
                    </m:r>
                  </m:oMath>
                </a14:m>
                <a:r>
                  <a:rPr kumimoji="1" lang="en-US" altLang="ja-JP" sz="900" dirty="0" smtClean="0"/>
                  <a:t>	…(1)</a:t>
                </a:r>
              </a:p>
              <a:p>
                <a:r>
                  <a:rPr kumimoji="1" lang="en-US" altLang="ja-JP" sz="800" dirty="0" smtClean="0">
                    <a:solidFill>
                      <a:schemeClr val="bg1">
                        <a:lumMod val="50000"/>
                      </a:schemeClr>
                    </a:solidFill>
                  </a:rPr>
                  <a:t>// </a:t>
                </a:r>
                <a:r>
                  <a:rPr kumimoji="1" lang="ja-JP" altLang="en-US" sz="800" dirty="0" smtClean="0">
                    <a:solidFill>
                      <a:schemeClr val="bg1">
                        <a:lumMod val="50000"/>
                      </a:schemeClr>
                    </a:solidFill>
                  </a:rPr>
                  <a:t>周波数</a:t>
                </a:r>
                <a14:m>
                  <m:oMath xmlns:m="http://schemas.openxmlformats.org/officeDocument/2006/math">
                    <m:sSub>
                      <m:sSubPr>
                        <m:ctrlPr>
                          <a:rPr kumimoji="1" lang="en-US" altLang="ja-JP" sz="800" i="1" smtClean="0">
                            <a:solidFill>
                              <a:schemeClr val="bg1">
                                <a:lumMod val="50000"/>
                              </a:schemeClr>
                            </a:solidFill>
                            <a:latin typeface="Cambria Math" panose="02040503050406030204" pitchFamily="18" charset="0"/>
                          </a:rPr>
                        </m:ctrlPr>
                      </m:sSubPr>
                      <m:e>
                        <m:r>
                          <a:rPr kumimoji="1" lang="en-US" altLang="ja-JP" sz="800" b="0" i="1" smtClean="0">
                            <a:solidFill>
                              <a:schemeClr val="bg1">
                                <a:lumMod val="50000"/>
                              </a:schemeClr>
                            </a:solidFill>
                            <a:latin typeface="Cambria Math" panose="02040503050406030204" pitchFamily="18" charset="0"/>
                          </a:rPr>
                          <m:t>𝑓</m:t>
                        </m:r>
                      </m:e>
                      <m:sub>
                        <m:r>
                          <a:rPr kumimoji="1" lang="en-US" altLang="ja-JP" sz="800" b="0" i="1" smtClean="0">
                            <a:solidFill>
                              <a:schemeClr val="bg1">
                                <a:lumMod val="50000"/>
                              </a:schemeClr>
                            </a:solidFill>
                            <a:latin typeface="Cambria Math" panose="02040503050406030204" pitchFamily="18" charset="0"/>
                          </a:rPr>
                          <m:t>𝑖</m:t>
                        </m:r>
                      </m:sub>
                    </m:sSub>
                  </m:oMath>
                </a14:m>
                <a:r>
                  <a:rPr kumimoji="1" lang="ja-JP" altLang="en-US" sz="800" dirty="0" smtClean="0">
                    <a:solidFill>
                      <a:schemeClr val="bg1">
                        <a:lumMod val="50000"/>
                      </a:schemeClr>
                    </a:solidFill>
                  </a:rPr>
                  <a:t>の設定（</a:t>
                </a:r>
                <a14:m>
                  <m:oMath xmlns:m="http://schemas.openxmlformats.org/officeDocument/2006/math">
                    <m:r>
                      <a:rPr kumimoji="1" lang="ja-JP" altLang="en-US" sz="800" i="1" smtClean="0">
                        <a:solidFill>
                          <a:schemeClr val="bg1">
                            <a:lumMod val="50000"/>
                          </a:schemeClr>
                        </a:solidFill>
                        <a:latin typeface="Cambria Math" panose="02040503050406030204" pitchFamily="18" charset="0"/>
                      </a:rPr>
                      <m:t>𝛽</m:t>
                    </m:r>
                    <m:r>
                      <a:rPr kumimoji="1" lang="ja-JP" altLang="en-US" sz="800" i="1">
                        <a:solidFill>
                          <a:schemeClr val="bg1">
                            <a:lumMod val="50000"/>
                          </a:schemeClr>
                        </a:solidFill>
                        <a:latin typeface="Cambria Math" panose="02040503050406030204" pitchFamily="18" charset="0"/>
                      </a:rPr>
                      <m:t>は</m:t>
                    </m:r>
                    <m:r>
                      <a:rPr kumimoji="1" lang="en-US" altLang="ja-JP" sz="800" b="0" i="0" smtClean="0">
                        <a:solidFill>
                          <a:schemeClr val="bg1">
                            <a:lumMod val="50000"/>
                          </a:schemeClr>
                        </a:solidFill>
                        <a:latin typeface="Cambria Math" panose="02040503050406030204" pitchFamily="18" charset="0"/>
                      </a:rPr>
                      <m:t>0</m:t>
                    </m:r>
                    <m:r>
                      <a:rPr kumimoji="1" lang="ja-JP" altLang="en-US" sz="800" i="1">
                        <a:solidFill>
                          <a:schemeClr val="bg1">
                            <a:lumMod val="50000"/>
                          </a:schemeClr>
                        </a:solidFill>
                        <a:latin typeface="Cambria Math" panose="02040503050406030204" pitchFamily="18" charset="0"/>
                      </a:rPr>
                      <m:t>か</m:t>
                    </m:r>
                    <m:r>
                      <a:rPr kumimoji="1" lang="ja-JP" altLang="en-US" sz="800" i="1" dirty="0">
                        <a:solidFill>
                          <a:schemeClr val="bg1">
                            <a:lumMod val="50000"/>
                          </a:schemeClr>
                        </a:solidFill>
                        <a:latin typeface="Cambria Math" panose="02040503050406030204" pitchFamily="18" charset="0"/>
                      </a:rPr>
                      <m:t>ら</m:t>
                    </m:r>
                  </m:oMath>
                </a14:m>
                <a:r>
                  <a:rPr kumimoji="1" lang="en-US" altLang="ja-JP" sz="800" dirty="0" smtClean="0">
                    <a:solidFill>
                      <a:schemeClr val="bg1">
                        <a:lumMod val="50000"/>
                      </a:schemeClr>
                    </a:solidFill>
                  </a:rPr>
                  <a:t>1</a:t>
                </a:r>
                <a:r>
                  <a:rPr kumimoji="1" lang="ja-JP" altLang="en-US" sz="800" dirty="0" smtClean="0">
                    <a:solidFill>
                      <a:schemeClr val="bg1">
                        <a:lumMod val="50000"/>
                      </a:schemeClr>
                    </a:solidFill>
                  </a:rPr>
                  <a:t>の乱数）</a:t>
                </a:r>
                <a:endParaRPr kumimoji="1" lang="en-US" altLang="ja-JP" sz="800" dirty="0" smtClean="0">
                  <a:solidFill>
                    <a:schemeClr val="bg1">
                      <a:lumMod val="50000"/>
                    </a:schemeClr>
                  </a:solidFill>
                </a:endParaRPr>
              </a:p>
              <a:p>
                <a14:m>
                  <m:oMath xmlns:m="http://schemas.openxmlformats.org/officeDocument/2006/math">
                    <m:sSup>
                      <m:sSupPr>
                        <m:ctrlPr>
                          <a:rPr kumimoji="1" lang="en-US" altLang="ja-JP" sz="900" i="1" smtClean="0">
                            <a:latin typeface="Cambria Math" panose="02040503050406030204" pitchFamily="18" charset="0"/>
                          </a:rPr>
                        </m:ctrlPr>
                      </m:sSupPr>
                      <m:e>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𝑣</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sup>
                    </m:sSup>
                    <m:r>
                      <a:rPr kumimoji="1" lang="en-US" altLang="ja-JP" sz="900" b="0" i="1" smtClean="0">
                        <a:latin typeface="Cambria Math" panose="02040503050406030204" pitchFamily="18" charset="0"/>
                      </a:rPr>
                      <m:t>=</m:t>
                    </m:r>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𝑣</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r>
                          <a:rPr kumimoji="1" lang="en-US" altLang="ja-JP" sz="900" b="0" i="1" smtClean="0">
                            <a:latin typeface="Cambria Math" panose="02040503050406030204" pitchFamily="18" charset="0"/>
                          </a:rPr>
                          <m:t>−1</m:t>
                        </m:r>
                      </m:sup>
                    </m:sSup>
                    <m:r>
                      <a:rPr kumimoji="1" lang="en-US" altLang="ja-JP" sz="900" b="0" i="1" smtClean="0">
                        <a:latin typeface="Cambria Math" panose="02040503050406030204" pitchFamily="18" charset="0"/>
                      </a:rPr>
                      <m:t>+</m:t>
                    </m:r>
                    <m:d>
                      <m:dPr>
                        <m:ctrlPr>
                          <a:rPr kumimoji="1" lang="en-US" altLang="ja-JP" sz="900" b="0" i="1" smtClean="0">
                            <a:latin typeface="Cambria Math" panose="02040503050406030204" pitchFamily="18" charset="0"/>
                          </a:rPr>
                        </m:ctrlPr>
                      </m:dPr>
                      <m:e>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sup>
                        </m:sSup>
                        <m:r>
                          <a:rPr kumimoji="1" lang="en-US" altLang="ja-JP" sz="900" b="0" i="1" smtClean="0">
                            <a:latin typeface="Cambria Math" panose="02040503050406030204" pitchFamily="18" charset="0"/>
                          </a:rPr>
                          <m:t>−</m:t>
                        </m:r>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m:t>
                            </m:r>
                          </m:sub>
                        </m:sSub>
                      </m:e>
                    </m:d>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𝑓</m:t>
                        </m:r>
                      </m:e>
                      <m:sub>
                        <m:r>
                          <a:rPr kumimoji="1" lang="en-US" altLang="ja-JP" sz="900" b="0" i="1" smtClean="0">
                            <a:latin typeface="Cambria Math" panose="02040503050406030204" pitchFamily="18" charset="0"/>
                          </a:rPr>
                          <m:t>𝑖</m:t>
                        </m:r>
                      </m:sub>
                    </m:sSub>
                  </m:oMath>
                </a14:m>
                <a:r>
                  <a:rPr kumimoji="1" lang="en-US" altLang="ja-JP" sz="900" dirty="0" smtClean="0"/>
                  <a:t>	…(2)</a:t>
                </a:r>
              </a:p>
              <a:p>
                <a:r>
                  <a:rPr kumimoji="1" lang="en-US" altLang="ja-JP" sz="800" dirty="0" smtClean="0">
                    <a:solidFill>
                      <a:schemeClr val="bg1">
                        <a:lumMod val="50000"/>
                      </a:schemeClr>
                    </a:solidFill>
                  </a:rPr>
                  <a:t>//</a:t>
                </a:r>
                <a:r>
                  <a:rPr kumimoji="1" lang="en-US" altLang="ja-JP" sz="800" i="1" dirty="0" smtClean="0">
                    <a:solidFill>
                      <a:schemeClr val="bg1">
                        <a:lumMod val="50000"/>
                      </a:schemeClr>
                    </a:solidFill>
                  </a:rPr>
                  <a:t> </a:t>
                </a:r>
                <a:r>
                  <a:rPr kumimoji="1" lang="en-US" altLang="ja-JP" sz="800" i="1" dirty="0" smtClean="0">
                    <a:solidFill>
                      <a:schemeClr val="bg1">
                        <a:lumMod val="50000"/>
                      </a:schemeClr>
                    </a:solidFill>
                    <a:latin typeface="Cambria Math" panose="02040503050406030204" pitchFamily="18" charset="0"/>
                  </a:rPr>
                  <a:t> </a:t>
                </a:r>
                <a:r>
                  <a:rPr kumimoji="1" lang="ja-JP" altLang="en-US" sz="800" i="1" dirty="0" smtClean="0">
                    <a:solidFill>
                      <a:schemeClr val="bg1">
                        <a:lumMod val="50000"/>
                      </a:schemeClr>
                    </a:solidFill>
                    <a:latin typeface="Cambria Math" panose="02040503050406030204" pitchFamily="18" charset="0"/>
                  </a:rPr>
                  <a:t>周波数</a:t>
                </a:r>
                <a14:m>
                  <m:oMath xmlns:m="http://schemas.openxmlformats.org/officeDocument/2006/math">
                    <m:sSub>
                      <m:sSubPr>
                        <m:ctrlPr>
                          <a:rPr kumimoji="1" lang="en-US" altLang="ja-JP" sz="800" i="1" smtClean="0">
                            <a:solidFill>
                              <a:schemeClr val="bg1">
                                <a:lumMod val="50000"/>
                              </a:schemeClr>
                            </a:solidFill>
                            <a:latin typeface="Cambria Math" panose="02040503050406030204" pitchFamily="18" charset="0"/>
                          </a:rPr>
                        </m:ctrlPr>
                      </m:sSubPr>
                      <m:e>
                        <m:r>
                          <a:rPr kumimoji="1" lang="en-US" altLang="ja-JP" sz="800" b="0" i="1" smtClean="0">
                            <a:solidFill>
                              <a:schemeClr val="bg1">
                                <a:lumMod val="50000"/>
                              </a:schemeClr>
                            </a:solidFill>
                            <a:latin typeface="Cambria Math" panose="02040503050406030204" pitchFamily="18" charset="0"/>
                          </a:rPr>
                          <m:t>𝑓</m:t>
                        </m:r>
                      </m:e>
                      <m:sub>
                        <m:r>
                          <a:rPr kumimoji="1" lang="en-US" altLang="ja-JP" sz="800" b="0" i="1" smtClean="0">
                            <a:solidFill>
                              <a:schemeClr val="bg1">
                                <a:lumMod val="50000"/>
                              </a:schemeClr>
                            </a:solidFill>
                            <a:latin typeface="Cambria Math" panose="02040503050406030204" pitchFamily="18" charset="0"/>
                          </a:rPr>
                          <m:t>𝑖</m:t>
                        </m:r>
                      </m:sub>
                    </m:sSub>
                    <m:r>
                      <a:rPr kumimoji="1" lang="ja-JP" altLang="en-US" sz="800" i="1">
                        <a:solidFill>
                          <a:schemeClr val="bg1">
                            <a:lumMod val="50000"/>
                          </a:schemeClr>
                        </a:solidFill>
                        <a:latin typeface="Cambria Math" panose="02040503050406030204" pitchFamily="18" charset="0"/>
                      </a:rPr>
                      <m:t>により</m:t>
                    </m:r>
                  </m:oMath>
                </a14:m>
                <a:r>
                  <a:rPr kumimoji="1" lang="ja-JP" altLang="en-US" sz="800" i="1" dirty="0" smtClean="0">
                    <a:solidFill>
                      <a:schemeClr val="bg1">
                        <a:lumMod val="50000"/>
                      </a:schemeClr>
                    </a:solidFill>
                    <a:latin typeface="Cambria Math" panose="02040503050406030204" pitchFamily="18" charset="0"/>
                  </a:rPr>
                  <a:t>各コウモリの速度</a:t>
                </a:r>
                <a14:m>
                  <m:oMath xmlns:m="http://schemas.openxmlformats.org/officeDocument/2006/math">
                    <m:sSup>
                      <m:sSupPr>
                        <m:ctrlPr>
                          <a:rPr kumimoji="1" lang="en-US" altLang="ja-JP" sz="800" i="1" smtClean="0">
                            <a:solidFill>
                              <a:schemeClr val="bg1">
                                <a:lumMod val="50000"/>
                              </a:schemeClr>
                            </a:solidFill>
                            <a:latin typeface="Cambria Math" panose="02040503050406030204" pitchFamily="18" charset="0"/>
                          </a:rPr>
                        </m:ctrlPr>
                      </m:sSupPr>
                      <m:e>
                        <m:sSub>
                          <m:sSubPr>
                            <m:ctrlPr>
                              <a:rPr kumimoji="1" lang="en-US" altLang="ja-JP" sz="800" i="1" smtClean="0">
                                <a:solidFill>
                                  <a:schemeClr val="bg1">
                                    <a:lumMod val="50000"/>
                                  </a:schemeClr>
                                </a:solidFill>
                                <a:latin typeface="Cambria Math" panose="02040503050406030204" pitchFamily="18" charset="0"/>
                              </a:rPr>
                            </m:ctrlPr>
                          </m:sSubPr>
                          <m:e>
                            <m:r>
                              <a:rPr kumimoji="1" lang="en-US" altLang="ja-JP" sz="800" b="0" i="1" smtClean="0">
                                <a:solidFill>
                                  <a:schemeClr val="bg1">
                                    <a:lumMod val="50000"/>
                                  </a:schemeClr>
                                </a:solidFill>
                                <a:latin typeface="Cambria Math" panose="02040503050406030204" pitchFamily="18" charset="0"/>
                              </a:rPr>
                              <m:t>𝑣</m:t>
                            </m:r>
                          </m:e>
                          <m:sub>
                            <m:r>
                              <a:rPr kumimoji="1" lang="en-US" altLang="ja-JP" sz="800" b="0" i="1" smtClean="0">
                                <a:solidFill>
                                  <a:schemeClr val="bg1">
                                    <a:lumMod val="50000"/>
                                  </a:schemeClr>
                                </a:solidFill>
                                <a:latin typeface="Cambria Math" panose="02040503050406030204" pitchFamily="18" charset="0"/>
                              </a:rPr>
                              <m:t>𝑖</m:t>
                            </m:r>
                          </m:sub>
                        </m:sSub>
                      </m:e>
                      <m:sup>
                        <m:r>
                          <a:rPr kumimoji="1" lang="en-US" altLang="ja-JP" sz="800" b="0" i="1" smtClean="0">
                            <a:solidFill>
                              <a:schemeClr val="bg1">
                                <a:lumMod val="50000"/>
                              </a:schemeClr>
                            </a:solidFill>
                            <a:latin typeface="Cambria Math" panose="02040503050406030204" pitchFamily="18" charset="0"/>
                          </a:rPr>
                          <m:t>𝑡</m:t>
                        </m:r>
                      </m:sup>
                    </m:sSup>
                  </m:oMath>
                </a14:m>
                <a:r>
                  <a:rPr kumimoji="1" lang="ja-JP" altLang="en-US" sz="800" i="1" dirty="0" smtClean="0">
                    <a:solidFill>
                      <a:schemeClr val="bg1">
                        <a:lumMod val="50000"/>
                      </a:schemeClr>
                    </a:solidFill>
                    <a:latin typeface="Cambria Math" panose="02040503050406030204" pitchFamily="18" charset="0"/>
                  </a:rPr>
                  <a:t>を調整</a:t>
                </a:r>
                <a:endParaRPr kumimoji="1" lang="en-US" altLang="ja-JP" sz="800" i="1" dirty="0" smtClean="0">
                  <a:solidFill>
                    <a:schemeClr val="bg1">
                      <a:lumMod val="50000"/>
                    </a:schemeClr>
                  </a:solidFill>
                  <a:latin typeface="Cambria Math" panose="02040503050406030204" pitchFamily="18" charset="0"/>
                </a:endParaRPr>
              </a:p>
              <a:p>
                <a14:m>
                  <m:oMath xmlns:m="http://schemas.openxmlformats.org/officeDocument/2006/math">
                    <m:sSup>
                      <m:sSupPr>
                        <m:ctrlPr>
                          <a:rPr kumimoji="1" lang="en-US" altLang="ja-JP" sz="900" i="1" smtClean="0">
                            <a:latin typeface="Cambria Math" panose="02040503050406030204" pitchFamily="18" charset="0"/>
                          </a:rPr>
                        </m:ctrlPr>
                      </m:sSupPr>
                      <m:e>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sup>
                    </m:sSup>
                    <m:r>
                      <a:rPr kumimoji="1" lang="en-US" altLang="ja-JP" sz="900" b="0" i="1" smtClean="0">
                        <a:latin typeface="Cambria Math" panose="02040503050406030204" pitchFamily="18" charset="0"/>
                      </a:rPr>
                      <m:t>=</m:t>
                    </m:r>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r>
                          <a:rPr kumimoji="1" lang="en-US" altLang="ja-JP" sz="900" b="0" i="1" smtClean="0">
                            <a:latin typeface="Cambria Math" panose="02040503050406030204" pitchFamily="18" charset="0"/>
                          </a:rPr>
                          <m:t>−1</m:t>
                        </m:r>
                      </m:sup>
                    </m:sSup>
                    <m:r>
                      <a:rPr kumimoji="1" lang="en-US" altLang="ja-JP" sz="900" b="0" i="1" smtClean="0">
                        <a:latin typeface="Cambria Math" panose="02040503050406030204" pitchFamily="18" charset="0"/>
                      </a:rPr>
                      <m:t>+</m:t>
                    </m:r>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𝑣</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sup>
                    </m:sSup>
                  </m:oMath>
                </a14:m>
                <a:r>
                  <a:rPr kumimoji="1" lang="en-US" altLang="ja-JP" sz="900" dirty="0" smtClean="0"/>
                  <a:t>		…(3)</a:t>
                </a:r>
              </a:p>
              <a:p>
                <a:r>
                  <a:rPr kumimoji="1" lang="en-US" altLang="ja-JP" sz="800" dirty="0" smtClean="0">
                    <a:solidFill>
                      <a:schemeClr val="bg1">
                        <a:lumMod val="50000"/>
                      </a:schemeClr>
                    </a:solidFill>
                  </a:rPr>
                  <a:t>// </a:t>
                </a:r>
                <a:r>
                  <a:rPr kumimoji="1" lang="ja-JP" altLang="en-US" sz="800" dirty="0" smtClean="0">
                    <a:solidFill>
                      <a:schemeClr val="bg1">
                        <a:lumMod val="50000"/>
                      </a:schemeClr>
                    </a:solidFill>
                  </a:rPr>
                  <a:t>新しい解の生成</a:t>
                </a:r>
                <a:endParaRPr kumimoji="1" lang="en-US" altLang="ja-JP" sz="800" dirty="0">
                  <a:solidFill>
                    <a:schemeClr val="bg1">
                      <a:lumMod val="50000"/>
                    </a:schemeClr>
                  </a:solidFill>
                </a:endParaRPr>
              </a:p>
              <a:p>
                <a14:m>
                  <m:oMath xmlns:m="http://schemas.openxmlformats.org/officeDocument/2006/math">
                    <m:sSub>
                      <m:sSubPr>
                        <m:ctrlPr>
                          <a:rPr kumimoji="1" lang="en-US" altLang="ja-JP" sz="900" i="1">
                            <a:latin typeface="Cambria Math" panose="02040503050406030204" pitchFamily="18" charset="0"/>
                          </a:rPr>
                        </m:ctrlPr>
                      </m:sSubPr>
                      <m:e>
                        <m:r>
                          <a:rPr kumimoji="1" lang="en-US" altLang="ja-JP" sz="900" i="1">
                            <a:latin typeface="Cambria Math" panose="02040503050406030204" pitchFamily="18" charset="0"/>
                          </a:rPr>
                          <m:t>𝑥</m:t>
                        </m:r>
                      </m:e>
                      <m:sub>
                        <m:r>
                          <a:rPr kumimoji="1" lang="en-US" altLang="ja-JP" sz="900" i="1">
                            <a:latin typeface="Cambria Math" panose="02040503050406030204" pitchFamily="18" charset="0"/>
                          </a:rPr>
                          <m:t>𝑛𝑒𝑤</m:t>
                        </m:r>
                      </m:sub>
                    </m:sSub>
                    <m:r>
                      <a:rPr kumimoji="1" lang="en-US" altLang="ja-JP" sz="900" i="1">
                        <a:latin typeface="Cambria Math" panose="02040503050406030204" pitchFamily="18" charset="0"/>
                      </a:rPr>
                      <m:t>=</m:t>
                    </m:r>
                    <m:sSub>
                      <m:sSubPr>
                        <m:ctrlPr>
                          <a:rPr kumimoji="1" lang="en-US" altLang="ja-JP" sz="900" i="1">
                            <a:latin typeface="Cambria Math" panose="02040503050406030204" pitchFamily="18" charset="0"/>
                          </a:rPr>
                        </m:ctrlPr>
                      </m:sSubPr>
                      <m:e>
                        <m:r>
                          <a:rPr kumimoji="1" lang="en-US" altLang="ja-JP" sz="900" i="1">
                            <a:latin typeface="Cambria Math" panose="02040503050406030204" pitchFamily="18" charset="0"/>
                          </a:rPr>
                          <m:t>𝑥</m:t>
                        </m:r>
                      </m:e>
                      <m:sub>
                        <m:r>
                          <a:rPr kumimoji="1" lang="en-US" altLang="ja-JP" sz="900" i="1">
                            <a:latin typeface="Cambria Math" panose="02040503050406030204" pitchFamily="18" charset="0"/>
                          </a:rPr>
                          <m:t>∗</m:t>
                        </m:r>
                      </m:sub>
                    </m:sSub>
                    <m:r>
                      <a:rPr kumimoji="1" lang="en-US" altLang="ja-JP" sz="900" i="1">
                        <a:latin typeface="Cambria Math" panose="02040503050406030204" pitchFamily="18" charset="0"/>
                      </a:rPr>
                      <m:t>+</m:t>
                    </m:r>
                    <m:r>
                      <a:rPr kumimoji="1" lang="ja-JP" altLang="en-US" sz="900" i="1">
                        <a:latin typeface="Cambria Math" panose="02040503050406030204" pitchFamily="18" charset="0"/>
                      </a:rPr>
                      <m:t>𝜖</m:t>
                    </m:r>
                    <m:sSup>
                      <m:sSupPr>
                        <m:ctrlPr>
                          <a:rPr kumimoji="1" lang="en-US" altLang="ja-JP" sz="900" i="1">
                            <a:latin typeface="Cambria Math" panose="02040503050406030204" pitchFamily="18" charset="0"/>
                          </a:rPr>
                        </m:ctrlPr>
                      </m:sSupPr>
                      <m:e>
                        <m:r>
                          <a:rPr kumimoji="1" lang="en-US" altLang="ja-JP" sz="900" i="1">
                            <a:latin typeface="Cambria Math" panose="02040503050406030204" pitchFamily="18" charset="0"/>
                          </a:rPr>
                          <m:t>𝐴</m:t>
                        </m:r>
                      </m:e>
                      <m:sup>
                        <m:r>
                          <a:rPr kumimoji="1" lang="en-US" altLang="ja-JP" sz="900" i="1">
                            <a:latin typeface="Cambria Math" panose="02040503050406030204" pitchFamily="18" charset="0"/>
                          </a:rPr>
                          <m:t>𝑡</m:t>
                        </m:r>
                      </m:sup>
                    </m:sSup>
                  </m:oMath>
                </a14:m>
                <a:r>
                  <a:rPr kumimoji="1" lang="en-US" altLang="ja-JP" sz="900" dirty="0" smtClean="0"/>
                  <a:t>		…(4)</a:t>
                </a:r>
              </a:p>
              <a:p>
                <a:r>
                  <a:rPr kumimoji="1" lang="en-US" altLang="ja-JP" sz="800" dirty="0" smtClean="0">
                    <a:solidFill>
                      <a:schemeClr val="bg1">
                        <a:lumMod val="50000"/>
                      </a:schemeClr>
                    </a:solidFill>
                  </a:rPr>
                  <a:t>// </a:t>
                </a:r>
                <a:r>
                  <a:rPr kumimoji="1" lang="ja-JP" altLang="en-US" sz="800" dirty="0" smtClean="0">
                    <a:solidFill>
                      <a:schemeClr val="bg1">
                        <a:lumMod val="50000"/>
                      </a:schemeClr>
                    </a:solidFill>
                  </a:rPr>
                  <a:t>グローバルベスト近辺に新しい解を生成</a:t>
                </a:r>
                <a:endParaRPr kumimoji="1" lang="en-US" altLang="ja-JP" sz="800" dirty="0" smtClean="0">
                  <a:solidFill>
                    <a:schemeClr val="bg1">
                      <a:lumMod val="50000"/>
                    </a:schemeClr>
                  </a:solidFill>
                </a:endParaRPr>
              </a:p>
              <a:p>
                <a:r>
                  <a:rPr kumimoji="1" lang="en-US" altLang="ja-JP" sz="900" b="1" dirty="0" smtClean="0"/>
                  <a:t>If </a:t>
                </a:r>
                <a:r>
                  <a:rPr kumimoji="1" lang="en-US" altLang="ja-JP" sz="900" dirty="0" smtClean="0"/>
                  <a:t>rand</a:t>
                </a:r>
                <a:r>
                  <a:rPr kumimoji="1" lang="en-US" altLang="ja-JP" sz="900" dirty="0" smtClean="0">
                    <a:solidFill>
                      <a:schemeClr val="tx1"/>
                    </a:solidFill>
                  </a:rPr>
                  <a:t> &lt;</a:t>
                </a:r>
                <a14:m>
                  <m:oMath xmlns:m="http://schemas.openxmlformats.org/officeDocument/2006/math">
                    <m:sSub>
                      <m:sSubPr>
                        <m:ctrlPr>
                          <a:rPr kumimoji="1" lang="en-US" altLang="ja-JP" sz="900" i="1" smtClean="0">
                            <a:solidFill>
                              <a:schemeClr val="tx1"/>
                            </a:solidFill>
                            <a:latin typeface="Cambria Math" panose="02040503050406030204" pitchFamily="18" charset="0"/>
                          </a:rPr>
                        </m:ctrlPr>
                      </m:sSubPr>
                      <m:e>
                        <m:r>
                          <a:rPr kumimoji="1" lang="en-US" altLang="ja-JP" sz="900" b="0" i="1" smtClean="0">
                            <a:solidFill>
                              <a:schemeClr val="tx1"/>
                            </a:solidFill>
                            <a:latin typeface="Cambria Math" panose="02040503050406030204" pitchFamily="18" charset="0"/>
                          </a:rPr>
                          <m:t>𝐴</m:t>
                        </m:r>
                      </m:e>
                      <m:sub>
                        <m:r>
                          <a:rPr kumimoji="1" lang="en-US" altLang="ja-JP" sz="900" b="0" i="1" smtClean="0">
                            <a:solidFill>
                              <a:schemeClr val="tx1"/>
                            </a:solidFill>
                            <a:latin typeface="Cambria Math" panose="02040503050406030204" pitchFamily="18" charset="0"/>
                          </a:rPr>
                          <m:t>𝑖</m:t>
                        </m:r>
                      </m:sub>
                    </m:sSub>
                    <m:r>
                      <a:rPr kumimoji="1" lang="en-US" altLang="ja-JP" sz="900" b="0" i="1" smtClean="0">
                        <a:solidFill>
                          <a:schemeClr val="tx1"/>
                        </a:solidFill>
                        <a:latin typeface="Cambria Math" panose="02040503050406030204" pitchFamily="18" charset="0"/>
                      </a:rPr>
                      <m:t> &amp; </m:t>
                    </m:r>
                    <m:sSup>
                      <m:sSupPr>
                        <m:ctrlPr>
                          <a:rPr kumimoji="1" lang="en-US" altLang="ja-JP" sz="900" b="0" i="1" smtClean="0">
                            <a:solidFill>
                              <a:schemeClr val="tx1"/>
                            </a:solidFill>
                            <a:latin typeface="Cambria Math" panose="02040503050406030204" pitchFamily="18" charset="0"/>
                          </a:rPr>
                        </m:ctrlPr>
                      </m:sSupPr>
                      <m:e>
                        <m:sSub>
                          <m:sSubPr>
                            <m:ctrlPr>
                              <a:rPr kumimoji="1" lang="en-US" altLang="ja-JP" sz="900" b="0" i="1" smtClean="0">
                                <a:solidFill>
                                  <a:schemeClr val="tx1"/>
                                </a:solidFill>
                                <a:latin typeface="Cambria Math" panose="02040503050406030204" pitchFamily="18" charset="0"/>
                              </a:rPr>
                            </m:ctrlPr>
                          </m:sSubPr>
                          <m:e>
                            <m:r>
                              <a:rPr kumimoji="1" lang="en-US" altLang="ja-JP" sz="900" b="0" i="1" smtClean="0">
                                <a:solidFill>
                                  <a:schemeClr val="tx1"/>
                                </a:solidFill>
                                <a:latin typeface="Cambria Math" panose="02040503050406030204" pitchFamily="18" charset="0"/>
                              </a:rPr>
                              <m:t>𝑥</m:t>
                            </m:r>
                          </m:e>
                          <m:sub>
                            <m:r>
                              <a:rPr kumimoji="1" lang="en-US" altLang="ja-JP" sz="900" b="0" i="1" smtClean="0">
                                <a:solidFill>
                                  <a:schemeClr val="tx1"/>
                                </a:solidFill>
                                <a:latin typeface="Cambria Math" panose="02040503050406030204" pitchFamily="18" charset="0"/>
                              </a:rPr>
                              <m:t>𝑖</m:t>
                            </m:r>
                          </m:sub>
                        </m:sSub>
                      </m:e>
                      <m:sup>
                        <m:r>
                          <a:rPr kumimoji="1" lang="en-US" altLang="ja-JP" sz="900" b="0" i="1" smtClean="0">
                            <a:solidFill>
                              <a:schemeClr val="tx1"/>
                            </a:solidFill>
                            <a:latin typeface="Cambria Math" panose="02040503050406030204" pitchFamily="18" charset="0"/>
                          </a:rPr>
                          <m:t>𝑡</m:t>
                        </m:r>
                        <m:r>
                          <a:rPr kumimoji="1" lang="en-US" altLang="ja-JP" sz="900" b="0" i="1" smtClean="0">
                            <a:solidFill>
                              <a:schemeClr val="tx1"/>
                            </a:solidFill>
                            <a:latin typeface="Cambria Math" panose="02040503050406030204" pitchFamily="18" charset="0"/>
                          </a:rPr>
                          <m:t>+1</m:t>
                        </m:r>
                      </m:sup>
                    </m:sSup>
                    <m:r>
                      <a:rPr kumimoji="1" lang="en-US" altLang="ja-JP" sz="900" b="0" i="1" smtClean="0">
                        <a:solidFill>
                          <a:schemeClr val="tx1"/>
                        </a:solidFill>
                        <a:latin typeface="Cambria Math" panose="02040503050406030204" pitchFamily="18" charset="0"/>
                      </a:rPr>
                      <m:t>&lt;</m:t>
                    </m:r>
                    <m:sSup>
                      <m:sSupPr>
                        <m:ctrlPr>
                          <a:rPr kumimoji="1" lang="en-US" altLang="ja-JP" sz="900" b="0" i="1" smtClean="0">
                            <a:solidFill>
                              <a:schemeClr val="tx1"/>
                            </a:solidFill>
                            <a:latin typeface="Cambria Math" panose="02040503050406030204" pitchFamily="18" charset="0"/>
                          </a:rPr>
                        </m:ctrlPr>
                      </m:sSupPr>
                      <m:e>
                        <m:sSub>
                          <m:sSubPr>
                            <m:ctrlPr>
                              <a:rPr kumimoji="1" lang="en-US" altLang="ja-JP" sz="900" b="0" i="1" smtClean="0">
                                <a:solidFill>
                                  <a:schemeClr val="tx1"/>
                                </a:solidFill>
                                <a:latin typeface="Cambria Math" panose="02040503050406030204" pitchFamily="18" charset="0"/>
                              </a:rPr>
                            </m:ctrlPr>
                          </m:sSubPr>
                          <m:e>
                            <m:r>
                              <a:rPr kumimoji="1" lang="en-US" altLang="ja-JP" sz="900" b="0" i="1" smtClean="0">
                                <a:solidFill>
                                  <a:schemeClr val="tx1"/>
                                </a:solidFill>
                                <a:latin typeface="Cambria Math" panose="02040503050406030204" pitchFamily="18" charset="0"/>
                              </a:rPr>
                              <m:t>𝑥</m:t>
                            </m:r>
                          </m:e>
                          <m:sub>
                            <m:r>
                              <a:rPr kumimoji="1" lang="en-US" altLang="ja-JP" sz="900" b="0" i="1" smtClean="0">
                                <a:solidFill>
                                  <a:schemeClr val="tx1"/>
                                </a:solidFill>
                                <a:latin typeface="Cambria Math" panose="02040503050406030204" pitchFamily="18" charset="0"/>
                              </a:rPr>
                              <m:t>𝑖</m:t>
                            </m:r>
                          </m:sub>
                        </m:sSub>
                      </m:e>
                      <m:sup>
                        <m:r>
                          <a:rPr kumimoji="1" lang="en-US" altLang="ja-JP" sz="900" b="0" i="1" smtClean="0">
                            <a:solidFill>
                              <a:schemeClr val="tx1"/>
                            </a:solidFill>
                            <a:latin typeface="Cambria Math" panose="02040503050406030204" pitchFamily="18" charset="0"/>
                          </a:rPr>
                          <m:t>𝑡</m:t>
                        </m:r>
                      </m:sup>
                    </m:sSup>
                  </m:oMath>
                </a14:m>
                <a:endParaRPr kumimoji="1" lang="en-US" altLang="ja-JP" sz="800" dirty="0" smtClean="0">
                  <a:solidFill>
                    <a:schemeClr val="bg1">
                      <a:lumMod val="75000"/>
                    </a:schemeClr>
                  </a:solidFill>
                </a:endParaRPr>
              </a:p>
              <a:p>
                <a:r>
                  <a:rPr kumimoji="1" lang="en-US" altLang="ja-JP" sz="900" dirty="0" smtClean="0">
                    <a:solidFill>
                      <a:schemeClr val="tx1"/>
                    </a:solidFill>
                  </a:rPr>
                  <a:t>  </a:t>
                </a:r>
                <a14:m>
                  <m:oMath xmlns:m="http://schemas.openxmlformats.org/officeDocument/2006/math">
                    <m:sSup>
                      <m:sSupPr>
                        <m:ctrlPr>
                          <a:rPr kumimoji="1" lang="en-US" altLang="ja-JP" sz="900" i="1">
                            <a:solidFill>
                              <a:schemeClr val="tx1"/>
                            </a:solidFill>
                            <a:latin typeface="Cambria Math" panose="02040503050406030204" pitchFamily="18" charset="0"/>
                          </a:rPr>
                        </m:ctrlPr>
                      </m:sSupPr>
                      <m:e>
                        <m:sSub>
                          <m:sSubPr>
                            <m:ctrlPr>
                              <a:rPr kumimoji="1" lang="en-US" altLang="ja-JP" sz="900" i="1">
                                <a:solidFill>
                                  <a:schemeClr val="tx1"/>
                                </a:solidFill>
                                <a:latin typeface="Cambria Math" panose="02040503050406030204" pitchFamily="18" charset="0"/>
                              </a:rPr>
                            </m:ctrlPr>
                          </m:sSubPr>
                          <m:e>
                            <m:r>
                              <a:rPr kumimoji="1" lang="en-US" altLang="ja-JP" sz="900" i="1">
                                <a:solidFill>
                                  <a:schemeClr val="tx1"/>
                                </a:solidFill>
                                <a:latin typeface="Cambria Math" panose="02040503050406030204" pitchFamily="18" charset="0"/>
                              </a:rPr>
                              <m:t>𝐴</m:t>
                            </m:r>
                          </m:e>
                          <m:sub>
                            <m:r>
                              <a:rPr kumimoji="1" lang="en-US" altLang="ja-JP" sz="900" i="1">
                                <a:solidFill>
                                  <a:schemeClr val="tx1"/>
                                </a:solidFill>
                                <a:latin typeface="Cambria Math" panose="02040503050406030204" pitchFamily="18" charset="0"/>
                              </a:rPr>
                              <m:t>𝑖</m:t>
                            </m:r>
                          </m:sub>
                        </m:sSub>
                      </m:e>
                      <m:sup>
                        <m:r>
                          <a:rPr kumimoji="1" lang="en-US" altLang="ja-JP" sz="900" i="1">
                            <a:solidFill>
                              <a:schemeClr val="tx1"/>
                            </a:solidFill>
                            <a:latin typeface="Cambria Math" panose="02040503050406030204" pitchFamily="18" charset="0"/>
                          </a:rPr>
                          <m:t>𝑡</m:t>
                        </m:r>
                        <m:r>
                          <a:rPr kumimoji="1" lang="en-US" altLang="ja-JP" sz="900" i="1">
                            <a:solidFill>
                              <a:schemeClr val="tx1"/>
                            </a:solidFill>
                            <a:latin typeface="Cambria Math" panose="02040503050406030204" pitchFamily="18" charset="0"/>
                          </a:rPr>
                          <m:t>+1</m:t>
                        </m:r>
                      </m:sup>
                    </m:sSup>
                    <m:r>
                      <a:rPr kumimoji="1" lang="en-US" altLang="ja-JP" sz="900" i="1">
                        <a:solidFill>
                          <a:schemeClr val="tx1"/>
                        </a:solidFill>
                        <a:latin typeface="Cambria Math" panose="02040503050406030204" pitchFamily="18" charset="0"/>
                      </a:rPr>
                      <m:t>=</m:t>
                    </m:r>
                    <m:r>
                      <a:rPr kumimoji="1" lang="ja-JP" altLang="en-US" sz="900" i="1">
                        <a:solidFill>
                          <a:schemeClr val="tx1"/>
                        </a:solidFill>
                        <a:latin typeface="Cambria Math" panose="02040503050406030204" pitchFamily="18" charset="0"/>
                      </a:rPr>
                      <m:t>𝛼</m:t>
                    </m:r>
                    <m:sSup>
                      <m:sSupPr>
                        <m:ctrlPr>
                          <a:rPr kumimoji="1" lang="en-US" altLang="ja-JP" sz="900" i="1">
                            <a:solidFill>
                              <a:schemeClr val="tx1"/>
                            </a:solidFill>
                            <a:latin typeface="Cambria Math" panose="02040503050406030204" pitchFamily="18" charset="0"/>
                          </a:rPr>
                        </m:ctrlPr>
                      </m:sSupPr>
                      <m:e>
                        <m:sSub>
                          <m:sSubPr>
                            <m:ctrlPr>
                              <a:rPr kumimoji="1" lang="en-US" altLang="ja-JP" sz="900" i="1">
                                <a:solidFill>
                                  <a:schemeClr val="tx1"/>
                                </a:solidFill>
                                <a:latin typeface="Cambria Math" panose="02040503050406030204" pitchFamily="18" charset="0"/>
                              </a:rPr>
                            </m:ctrlPr>
                          </m:sSubPr>
                          <m:e>
                            <m:r>
                              <a:rPr kumimoji="1" lang="en-US" altLang="ja-JP" sz="900" i="1">
                                <a:solidFill>
                                  <a:schemeClr val="tx1"/>
                                </a:solidFill>
                                <a:latin typeface="Cambria Math" panose="02040503050406030204" pitchFamily="18" charset="0"/>
                              </a:rPr>
                              <m:t>𝐴</m:t>
                            </m:r>
                          </m:e>
                          <m:sub>
                            <m:r>
                              <a:rPr kumimoji="1" lang="en-US" altLang="ja-JP" sz="900" i="1">
                                <a:solidFill>
                                  <a:schemeClr val="tx1"/>
                                </a:solidFill>
                                <a:latin typeface="Cambria Math" panose="02040503050406030204" pitchFamily="18" charset="0"/>
                              </a:rPr>
                              <m:t>𝑖</m:t>
                            </m:r>
                          </m:sub>
                        </m:sSub>
                      </m:e>
                      <m:sup>
                        <m:r>
                          <a:rPr kumimoji="1" lang="en-US" altLang="ja-JP" sz="900" i="1">
                            <a:solidFill>
                              <a:schemeClr val="tx1"/>
                            </a:solidFill>
                            <a:latin typeface="Cambria Math" panose="02040503050406030204" pitchFamily="18" charset="0"/>
                          </a:rPr>
                          <m:t>𝑡</m:t>
                        </m:r>
                      </m:sup>
                    </m:sSup>
                  </m:oMath>
                </a14:m>
                <a:r>
                  <a:rPr kumimoji="1" lang="en-US" altLang="ja-JP" sz="900" dirty="0" smtClean="0">
                    <a:solidFill>
                      <a:schemeClr val="tx1"/>
                    </a:solidFill>
                  </a:rPr>
                  <a:t>	</a:t>
                </a:r>
                <a:r>
                  <a:rPr kumimoji="1" lang="en-US" altLang="ja-JP" sz="900" dirty="0">
                    <a:solidFill>
                      <a:schemeClr val="tx1"/>
                    </a:solidFill>
                  </a:rPr>
                  <a:t>	…(5</a:t>
                </a:r>
                <a:r>
                  <a:rPr kumimoji="1" lang="en-US" altLang="ja-JP" sz="900" dirty="0" smtClean="0">
                    <a:solidFill>
                      <a:schemeClr val="tx1"/>
                    </a:solidFill>
                  </a:rPr>
                  <a:t>)</a:t>
                </a:r>
                <a:endParaRPr kumimoji="1" lang="en-US" altLang="ja-JP" sz="900" dirty="0">
                  <a:solidFill>
                    <a:schemeClr val="tx1"/>
                  </a:solidFill>
                </a:endParaRPr>
              </a:p>
              <a:p>
                <a14:m>
                  <m:oMath xmlns:m="http://schemas.openxmlformats.org/officeDocument/2006/math">
                    <m:r>
                      <a:rPr kumimoji="1" lang="en-US" altLang="ja-JP" sz="900" i="1">
                        <a:latin typeface="Cambria Math" panose="02040503050406030204" pitchFamily="18" charset="0"/>
                      </a:rPr>
                      <m:t> </m:t>
                    </m:r>
                    <m:r>
                      <a:rPr kumimoji="1" lang="en-US" altLang="ja-JP" sz="900" b="0" i="1" smtClean="0">
                        <a:solidFill>
                          <a:schemeClr val="tx1"/>
                        </a:solidFill>
                        <a:latin typeface="Cambria Math" panose="02040503050406030204" pitchFamily="18" charset="0"/>
                      </a:rPr>
                      <m:t>  </m:t>
                    </m:r>
                    <m:sSup>
                      <m:sSupPr>
                        <m:ctrlPr>
                          <a:rPr kumimoji="1" lang="en-US" altLang="ja-JP" sz="900" i="1">
                            <a:solidFill>
                              <a:schemeClr val="tx1"/>
                            </a:solidFill>
                            <a:latin typeface="Cambria Math" panose="02040503050406030204" pitchFamily="18" charset="0"/>
                          </a:rPr>
                        </m:ctrlPr>
                      </m:sSupPr>
                      <m:e>
                        <m:sSub>
                          <m:sSubPr>
                            <m:ctrlPr>
                              <a:rPr kumimoji="1" lang="en-US" altLang="ja-JP" sz="900" i="1">
                                <a:solidFill>
                                  <a:schemeClr val="tx1"/>
                                </a:solidFill>
                                <a:latin typeface="Cambria Math" panose="02040503050406030204" pitchFamily="18" charset="0"/>
                              </a:rPr>
                            </m:ctrlPr>
                          </m:sSubPr>
                          <m:e>
                            <m:r>
                              <a:rPr kumimoji="1" lang="en-US" altLang="ja-JP" sz="900" i="1">
                                <a:solidFill>
                                  <a:schemeClr val="tx1"/>
                                </a:solidFill>
                                <a:latin typeface="Cambria Math" panose="02040503050406030204" pitchFamily="18" charset="0"/>
                              </a:rPr>
                              <m:t>𝑟</m:t>
                            </m:r>
                          </m:e>
                          <m:sub>
                            <m:r>
                              <a:rPr kumimoji="1" lang="en-US" altLang="ja-JP" sz="900" i="1">
                                <a:solidFill>
                                  <a:schemeClr val="tx1"/>
                                </a:solidFill>
                                <a:latin typeface="Cambria Math" panose="02040503050406030204" pitchFamily="18" charset="0"/>
                              </a:rPr>
                              <m:t>𝑖</m:t>
                            </m:r>
                          </m:sub>
                        </m:sSub>
                      </m:e>
                      <m:sup>
                        <m:r>
                          <a:rPr kumimoji="1" lang="en-US" altLang="ja-JP" sz="900" i="1">
                            <a:solidFill>
                              <a:schemeClr val="tx1"/>
                            </a:solidFill>
                            <a:latin typeface="Cambria Math" panose="02040503050406030204" pitchFamily="18" charset="0"/>
                          </a:rPr>
                          <m:t>𝑡</m:t>
                        </m:r>
                        <m:r>
                          <a:rPr kumimoji="1" lang="en-US" altLang="ja-JP" sz="900" i="1">
                            <a:solidFill>
                              <a:schemeClr val="tx1"/>
                            </a:solidFill>
                            <a:latin typeface="Cambria Math" panose="02040503050406030204" pitchFamily="18" charset="0"/>
                          </a:rPr>
                          <m:t>+1</m:t>
                        </m:r>
                      </m:sup>
                    </m:sSup>
                    <m:r>
                      <a:rPr kumimoji="1" lang="en-US" altLang="ja-JP" sz="900" i="1">
                        <a:solidFill>
                          <a:schemeClr val="tx1"/>
                        </a:solidFill>
                        <a:latin typeface="Cambria Math" panose="02040503050406030204" pitchFamily="18" charset="0"/>
                      </a:rPr>
                      <m:t>=</m:t>
                    </m:r>
                    <m:sSup>
                      <m:sSupPr>
                        <m:ctrlPr>
                          <a:rPr kumimoji="1" lang="en-US" altLang="ja-JP" sz="900" i="1">
                            <a:solidFill>
                              <a:schemeClr val="tx1"/>
                            </a:solidFill>
                            <a:latin typeface="Cambria Math" panose="02040503050406030204" pitchFamily="18" charset="0"/>
                          </a:rPr>
                        </m:ctrlPr>
                      </m:sSupPr>
                      <m:e>
                        <m:sSub>
                          <m:sSubPr>
                            <m:ctrlPr>
                              <a:rPr kumimoji="1" lang="en-US" altLang="ja-JP" sz="900" i="1">
                                <a:solidFill>
                                  <a:schemeClr val="tx1"/>
                                </a:solidFill>
                                <a:latin typeface="Cambria Math" panose="02040503050406030204" pitchFamily="18" charset="0"/>
                              </a:rPr>
                            </m:ctrlPr>
                          </m:sSubPr>
                          <m:e>
                            <m:r>
                              <a:rPr kumimoji="1" lang="en-US" altLang="ja-JP" sz="900" i="1">
                                <a:solidFill>
                                  <a:schemeClr val="tx1"/>
                                </a:solidFill>
                                <a:latin typeface="Cambria Math" panose="02040503050406030204" pitchFamily="18" charset="0"/>
                              </a:rPr>
                              <m:t>𝑟</m:t>
                            </m:r>
                          </m:e>
                          <m:sub>
                            <m:r>
                              <a:rPr kumimoji="1" lang="en-US" altLang="ja-JP" sz="900" i="1">
                                <a:solidFill>
                                  <a:schemeClr val="tx1"/>
                                </a:solidFill>
                                <a:latin typeface="Cambria Math" panose="02040503050406030204" pitchFamily="18" charset="0"/>
                              </a:rPr>
                              <m:t>𝑖</m:t>
                            </m:r>
                          </m:sub>
                        </m:sSub>
                      </m:e>
                      <m:sup>
                        <m:r>
                          <a:rPr kumimoji="1" lang="en-US" altLang="ja-JP" sz="900" i="1">
                            <a:solidFill>
                              <a:schemeClr val="tx1"/>
                            </a:solidFill>
                            <a:latin typeface="Cambria Math" panose="02040503050406030204" pitchFamily="18" charset="0"/>
                          </a:rPr>
                          <m:t>𝑡</m:t>
                        </m:r>
                      </m:sup>
                    </m:sSup>
                    <m:d>
                      <m:dPr>
                        <m:ctrlPr>
                          <a:rPr kumimoji="1" lang="en-US" altLang="ja-JP" sz="900" i="1">
                            <a:solidFill>
                              <a:schemeClr val="tx1"/>
                            </a:solidFill>
                            <a:latin typeface="Cambria Math" panose="02040503050406030204" pitchFamily="18" charset="0"/>
                          </a:rPr>
                        </m:ctrlPr>
                      </m:dPr>
                      <m:e>
                        <m:r>
                          <a:rPr kumimoji="1" lang="en-US" altLang="ja-JP" sz="900" i="1">
                            <a:solidFill>
                              <a:schemeClr val="tx1"/>
                            </a:solidFill>
                            <a:latin typeface="Cambria Math" panose="02040503050406030204" pitchFamily="18" charset="0"/>
                          </a:rPr>
                          <m:t>1−</m:t>
                        </m:r>
                        <m:r>
                          <a:rPr kumimoji="1" lang="en-US" altLang="ja-JP" sz="900" i="1">
                            <a:solidFill>
                              <a:schemeClr val="tx1"/>
                            </a:solidFill>
                            <a:latin typeface="Cambria Math" panose="02040503050406030204" pitchFamily="18" charset="0"/>
                          </a:rPr>
                          <m:t>𝑒𝑥𝑝</m:t>
                        </m:r>
                        <m:d>
                          <m:dPr>
                            <m:ctrlPr>
                              <a:rPr kumimoji="1" lang="en-US" altLang="ja-JP" sz="900" i="1">
                                <a:solidFill>
                                  <a:schemeClr val="tx1"/>
                                </a:solidFill>
                                <a:latin typeface="Cambria Math" panose="02040503050406030204" pitchFamily="18" charset="0"/>
                              </a:rPr>
                            </m:ctrlPr>
                          </m:dPr>
                          <m:e>
                            <m:r>
                              <a:rPr kumimoji="1" lang="en-US" altLang="ja-JP" sz="900" i="1">
                                <a:solidFill>
                                  <a:schemeClr val="tx1"/>
                                </a:solidFill>
                                <a:latin typeface="Cambria Math" panose="02040503050406030204" pitchFamily="18" charset="0"/>
                              </a:rPr>
                              <m:t>−</m:t>
                            </m:r>
                            <m:r>
                              <a:rPr kumimoji="1" lang="ja-JP" altLang="en-US" sz="900" i="1">
                                <a:solidFill>
                                  <a:schemeClr val="tx1"/>
                                </a:solidFill>
                                <a:latin typeface="Cambria Math" panose="02040503050406030204" pitchFamily="18" charset="0"/>
                              </a:rPr>
                              <m:t>𝛾</m:t>
                            </m:r>
                            <m:r>
                              <a:rPr kumimoji="1" lang="en-US" altLang="ja-JP" sz="900" i="1">
                                <a:solidFill>
                                  <a:schemeClr val="tx1"/>
                                </a:solidFill>
                                <a:latin typeface="Cambria Math" panose="02040503050406030204" pitchFamily="18" charset="0"/>
                              </a:rPr>
                              <m:t>𝑡</m:t>
                            </m:r>
                          </m:e>
                        </m:d>
                      </m:e>
                    </m:d>
                  </m:oMath>
                </a14:m>
                <a:r>
                  <a:rPr kumimoji="1" lang="en-US" altLang="ja-JP" sz="900" dirty="0">
                    <a:solidFill>
                      <a:schemeClr val="tx1"/>
                    </a:solidFill>
                  </a:rPr>
                  <a:t>	…(6</a:t>
                </a:r>
                <a:r>
                  <a:rPr kumimoji="1" lang="en-US" altLang="ja-JP" sz="900" dirty="0" smtClean="0">
                    <a:solidFill>
                      <a:schemeClr val="tx1"/>
                    </a:solidFill>
                  </a:rPr>
                  <a:t>)</a:t>
                </a:r>
              </a:p>
              <a:p>
                <a:r>
                  <a:rPr kumimoji="1" lang="en-US" altLang="ja-JP" sz="900" dirty="0" smtClean="0">
                    <a:solidFill>
                      <a:schemeClr val="bg1">
                        <a:lumMod val="50000"/>
                      </a:schemeClr>
                    </a:solidFill>
                  </a:rPr>
                  <a:t>// </a:t>
                </a:r>
                <a:r>
                  <a:rPr kumimoji="1" lang="ja-JP" altLang="en-US" sz="900" dirty="0" smtClean="0">
                    <a:solidFill>
                      <a:schemeClr val="bg1">
                        <a:lumMod val="50000"/>
                      </a:schemeClr>
                    </a:solidFill>
                  </a:rPr>
                  <a:t>生成した解を更新した時</a:t>
                </a:r>
                <a:r>
                  <a:rPr kumimoji="1" lang="en-US" altLang="ja-JP" sz="900" dirty="0" smtClean="0">
                    <a:solidFill>
                      <a:schemeClr val="bg1">
                        <a:lumMod val="50000"/>
                      </a:schemeClr>
                    </a:solidFill>
                  </a:rPr>
                  <a:t>, </a:t>
                </a:r>
                <a:r>
                  <a:rPr kumimoji="1" lang="ja-JP" altLang="en-US" sz="900" dirty="0" smtClean="0">
                    <a:solidFill>
                      <a:schemeClr val="bg1">
                        <a:lumMod val="50000"/>
                      </a:schemeClr>
                    </a:solidFill>
                  </a:rPr>
                  <a:t>式</a:t>
                </a:r>
                <a:r>
                  <a:rPr kumimoji="1" lang="en-US" altLang="ja-JP" sz="900" dirty="0" smtClean="0">
                    <a:solidFill>
                      <a:schemeClr val="bg1">
                        <a:lumMod val="50000"/>
                      </a:schemeClr>
                    </a:solidFill>
                  </a:rPr>
                  <a:t>(5)(6)</a:t>
                </a:r>
                <a:r>
                  <a:rPr kumimoji="1" lang="ja-JP" altLang="en-US" sz="900" dirty="0" smtClean="0">
                    <a:solidFill>
                      <a:schemeClr val="bg1">
                        <a:lumMod val="50000"/>
                      </a:schemeClr>
                    </a:solidFill>
                  </a:rPr>
                  <a:t>も</a:t>
                </a:r>
                <a:r>
                  <a:rPr kumimoji="1" lang="en-US" altLang="ja-JP" sz="900" dirty="0" smtClean="0">
                    <a:solidFill>
                      <a:schemeClr val="bg1">
                        <a:lumMod val="50000"/>
                      </a:schemeClr>
                    </a:solidFill>
                  </a:rPr>
                  <a:t/>
                </a:r>
                <a:br>
                  <a:rPr kumimoji="1" lang="en-US" altLang="ja-JP" sz="900" dirty="0" smtClean="0">
                    <a:solidFill>
                      <a:schemeClr val="bg1">
                        <a:lumMod val="50000"/>
                      </a:schemeClr>
                    </a:solidFill>
                  </a:rPr>
                </a:br>
                <a:r>
                  <a:rPr kumimoji="1" lang="ja-JP" altLang="en-US" sz="900" dirty="0" smtClean="0">
                    <a:solidFill>
                      <a:schemeClr val="bg1">
                        <a:lumMod val="50000"/>
                      </a:schemeClr>
                    </a:solidFill>
                  </a:rPr>
                  <a:t>更新</a:t>
                </a:r>
                <a:r>
                  <a:rPr kumimoji="1" lang="en-US" altLang="ja-JP" sz="900" dirty="0" smtClean="0">
                    <a:solidFill>
                      <a:schemeClr val="bg1">
                        <a:lumMod val="75000"/>
                      </a:schemeClr>
                    </a:solidFill>
                  </a:rPr>
                  <a:t> </a:t>
                </a:r>
                <a:endParaRPr kumimoji="1" lang="ja-JP" altLang="en-US" sz="900" dirty="0">
                  <a:solidFill>
                    <a:schemeClr val="bg1">
                      <a:lumMod val="75000"/>
                    </a:schemeClr>
                  </a:solidFill>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605974" y="3277059"/>
                <a:ext cx="2027516" cy="1858073"/>
              </a:xfrm>
              <a:prstGeom prst="rect">
                <a:avLst/>
              </a:prstGeom>
              <a:blipFill>
                <a:blip r:embed="rId2"/>
                <a:stretch>
                  <a:fillRect b="-6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1606769" y="5583995"/>
                <a:ext cx="2026721" cy="1026115"/>
              </a:xfrm>
              <a:prstGeom prst="rect">
                <a:avLst/>
              </a:prstGeom>
              <a:noFill/>
            </p:spPr>
            <p:txBody>
              <a:bodyPr wrap="square" rtlCol="0">
                <a:spAutoFit/>
              </a:bodyPr>
              <a:lstStyle/>
              <a:p>
                <a14:m>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𝑑</m:t>
                        </m:r>
                      </m:e>
                      <m:sub>
                        <m:r>
                          <a:rPr kumimoji="1" lang="en-US" altLang="ja-JP" sz="900" b="0" i="1" smtClean="0">
                            <a:latin typeface="Cambria Math" panose="02040503050406030204" pitchFamily="18" charset="0"/>
                          </a:rPr>
                          <m:t>𝑖𝑗</m:t>
                        </m:r>
                      </m:sub>
                    </m:sSub>
                    <m:r>
                      <a:rPr kumimoji="1" lang="en-US" altLang="ja-JP" sz="900" b="0" i="1" smtClean="0">
                        <a:latin typeface="Cambria Math" panose="02040503050406030204" pitchFamily="18" charset="0"/>
                      </a:rPr>
                      <m:t>=</m:t>
                    </m:r>
                    <m:d>
                      <m:dPr>
                        <m:begChr m:val="|"/>
                        <m:endChr m:val="|"/>
                        <m:ctrlPr>
                          <a:rPr kumimoji="1" lang="en-US" altLang="ja-JP" sz="900" b="0" i="1" smtClean="0">
                            <a:latin typeface="Cambria Math" panose="02040503050406030204" pitchFamily="18" charset="0"/>
                          </a:rPr>
                        </m:ctrlPr>
                      </m:dPr>
                      <m:e>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𝑖</m:t>
                                </m:r>
                              </m:sub>
                            </m:sSub>
                          </m:e>
                          <m:sup>
                            <m:r>
                              <a:rPr kumimoji="1" lang="en-US" altLang="ja-JP" sz="900" b="0" i="1" smtClean="0">
                                <a:latin typeface="Cambria Math" panose="02040503050406030204" pitchFamily="18" charset="0"/>
                              </a:rPr>
                              <m:t>𝑡</m:t>
                            </m:r>
                          </m:sup>
                        </m:sSup>
                        <m:r>
                          <a:rPr kumimoji="1" lang="en-US" altLang="ja-JP" sz="900" b="0" i="1" smtClean="0">
                            <a:latin typeface="Cambria Math" panose="02040503050406030204" pitchFamily="18" charset="0"/>
                          </a:rPr>
                          <m:t>−</m:t>
                        </m:r>
                        <m:sSup>
                          <m:sSupPr>
                            <m:ctrlPr>
                              <a:rPr kumimoji="1" lang="en-US" altLang="ja-JP" sz="900" b="0" i="1" smtClean="0">
                                <a:latin typeface="Cambria Math" panose="02040503050406030204" pitchFamily="18" charset="0"/>
                              </a:rPr>
                            </m:ctrlPr>
                          </m:sSupPr>
                          <m:e>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𝑗</m:t>
                                </m:r>
                              </m:sub>
                            </m:sSub>
                          </m:e>
                          <m:sup>
                            <m:r>
                              <a:rPr kumimoji="1" lang="en-US" altLang="ja-JP" sz="900" b="0" i="1" smtClean="0">
                                <a:latin typeface="Cambria Math" panose="02040503050406030204" pitchFamily="18" charset="0"/>
                              </a:rPr>
                              <m:t>𝑡</m:t>
                            </m:r>
                          </m:sup>
                        </m:sSup>
                      </m:e>
                    </m:d>
                  </m:oMath>
                </a14:m>
                <a:r>
                  <a:rPr kumimoji="1" lang="en-US" altLang="ja-JP" sz="900" dirty="0" smtClean="0"/>
                  <a:t>		…(7)</a:t>
                </a:r>
              </a:p>
              <a:p>
                <a:r>
                  <a:rPr kumimoji="1" lang="en-US" altLang="ja-JP" sz="800" dirty="0" smtClean="0">
                    <a:solidFill>
                      <a:schemeClr val="bg1">
                        <a:lumMod val="50000"/>
                      </a:schemeClr>
                    </a:solidFill>
                  </a:rPr>
                  <a:t>// </a:t>
                </a:r>
                <a14:m>
                  <m:oMath xmlns:m="http://schemas.openxmlformats.org/officeDocument/2006/math">
                    <m:sSup>
                      <m:sSupPr>
                        <m:ctrlPr>
                          <a:rPr kumimoji="1" lang="en-US" altLang="ja-JP" sz="800" i="1" smtClean="0">
                            <a:solidFill>
                              <a:schemeClr val="bg1">
                                <a:lumMod val="50000"/>
                              </a:schemeClr>
                            </a:solidFill>
                            <a:latin typeface="Cambria Math" panose="02040503050406030204" pitchFamily="18" charset="0"/>
                          </a:rPr>
                        </m:ctrlPr>
                      </m:sSupPr>
                      <m:e>
                        <m:sSub>
                          <m:sSubPr>
                            <m:ctrlPr>
                              <a:rPr kumimoji="1" lang="en-US" altLang="ja-JP" sz="800" i="1" smtClean="0">
                                <a:solidFill>
                                  <a:schemeClr val="bg1">
                                    <a:lumMod val="50000"/>
                                  </a:schemeClr>
                                </a:solidFill>
                                <a:latin typeface="Cambria Math" panose="02040503050406030204" pitchFamily="18" charset="0"/>
                              </a:rPr>
                            </m:ctrlPr>
                          </m:sSubPr>
                          <m:e>
                            <m:r>
                              <a:rPr kumimoji="1" lang="en-US" altLang="ja-JP" sz="800" b="0" i="1" smtClean="0">
                                <a:solidFill>
                                  <a:schemeClr val="bg1">
                                    <a:lumMod val="50000"/>
                                  </a:schemeClr>
                                </a:solidFill>
                                <a:latin typeface="Cambria Math" panose="02040503050406030204" pitchFamily="18" charset="0"/>
                              </a:rPr>
                              <m:t>𝑥</m:t>
                            </m:r>
                          </m:e>
                          <m:sub>
                            <m:r>
                              <a:rPr kumimoji="1" lang="en-US" altLang="ja-JP" sz="800" b="0" i="1" smtClean="0">
                                <a:solidFill>
                                  <a:schemeClr val="bg1">
                                    <a:lumMod val="50000"/>
                                  </a:schemeClr>
                                </a:solidFill>
                                <a:latin typeface="Cambria Math" panose="02040503050406030204" pitchFamily="18" charset="0"/>
                              </a:rPr>
                              <m:t>𝑖</m:t>
                            </m:r>
                          </m:sub>
                        </m:sSub>
                      </m:e>
                      <m:sup>
                        <m:r>
                          <a:rPr kumimoji="1" lang="en-US" altLang="ja-JP" sz="800" b="0" i="1" smtClean="0">
                            <a:solidFill>
                              <a:schemeClr val="bg1">
                                <a:lumMod val="50000"/>
                              </a:schemeClr>
                            </a:solidFill>
                            <a:latin typeface="Cambria Math" panose="02040503050406030204" pitchFamily="18" charset="0"/>
                          </a:rPr>
                          <m:t>𝑡</m:t>
                        </m:r>
                      </m:sup>
                    </m:sSup>
                    <m:r>
                      <a:rPr kumimoji="1" lang="ja-JP" altLang="en-US" sz="800" i="1">
                        <a:solidFill>
                          <a:schemeClr val="bg1">
                            <a:lumMod val="50000"/>
                          </a:schemeClr>
                        </a:solidFill>
                        <a:latin typeface="Cambria Math" panose="02040503050406030204" pitchFamily="18" charset="0"/>
                      </a:rPr>
                      <m:t>に対し</m:t>
                    </m:r>
                  </m:oMath>
                </a14:m>
                <a:r>
                  <a:rPr kumimoji="1" lang="ja-JP" altLang="en-US" sz="800" dirty="0" smtClean="0">
                    <a:solidFill>
                      <a:schemeClr val="bg1">
                        <a:lumMod val="50000"/>
                      </a:schemeClr>
                    </a:solidFill>
                  </a:rPr>
                  <a:t>ランダムに</a:t>
                </a:r>
                <a14:m>
                  <m:oMath xmlns:m="http://schemas.openxmlformats.org/officeDocument/2006/math">
                    <m:sSup>
                      <m:sSupPr>
                        <m:ctrlPr>
                          <a:rPr kumimoji="1" lang="en-US" altLang="ja-JP" sz="800" i="1" smtClean="0">
                            <a:solidFill>
                              <a:schemeClr val="bg1">
                                <a:lumMod val="50000"/>
                              </a:schemeClr>
                            </a:solidFill>
                            <a:latin typeface="Cambria Math" panose="02040503050406030204" pitchFamily="18" charset="0"/>
                          </a:rPr>
                        </m:ctrlPr>
                      </m:sSupPr>
                      <m:e>
                        <m:sSub>
                          <m:sSubPr>
                            <m:ctrlPr>
                              <a:rPr kumimoji="1" lang="en-US" altLang="ja-JP" sz="800" i="1" smtClean="0">
                                <a:solidFill>
                                  <a:schemeClr val="bg1">
                                    <a:lumMod val="50000"/>
                                  </a:schemeClr>
                                </a:solidFill>
                                <a:latin typeface="Cambria Math" panose="02040503050406030204" pitchFamily="18" charset="0"/>
                              </a:rPr>
                            </m:ctrlPr>
                          </m:sSubPr>
                          <m:e>
                            <m:r>
                              <a:rPr kumimoji="1" lang="en-US" altLang="ja-JP" sz="800" b="0" i="1" smtClean="0">
                                <a:solidFill>
                                  <a:schemeClr val="bg1">
                                    <a:lumMod val="50000"/>
                                  </a:schemeClr>
                                </a:solidFill>
                                <a:latin typeface="Cambria Math" panose="02040503050406030204" pitchFamily="18" charset="0"/>
                              </a:rPr>
                              <m:t>𝑥</m:t>
                            </m:r>
                          </m:e>
                          <m:sub>
                            <m:r>
                              <a:rPr kumimoji="1" lang="en-US" altLang="ja-JP" sz="800" b="0" i="1" smtClean="0">
                                <a:solidFill>
                                  <a:schemeClr val="bg1">
                                    <a:lumMod val="50000"/>
                                  </a:schemeClr>
                                </a:solidFill>
                                <a:latin typeface="Cambria Math" panose="02040503050406030204" pitchFamily="18" charset="0"/>
                              </a:rPr>
                              <m:t>𝑗</m:t>
                            </m:r>
                          </m:sub>
                        </m:sSub>
                      </m:e>
                      <m:sup>
                        <m:r>
                          <a:rPr kumimoji="1" lang="en-US" altLang="ja-JP" sz="800" b="0" i="1" smtClean="0">
                            <a:solidFill>
                              <a:schemeClr val="bg1">
                                <a:lumMod val="50000"/>
                              </a:schemeClr>
                            </a:solidFill>
                            <a:latin typeface="Cambria Math" panose="02040503050406030204" pitchFamily="18" charset="0"/>
                          </a:rPr>
                          <m:t>𝑡</m:t>
                        </m:r>
                      </m:sup>
                    </m:sSup>
                    <m:r>
                      <a:rPr kumimoji="1" lang="ja-JP" altLang="en-US" sz="800" i="1">
                        <a:solidFill>
                          <a:schemeClr val="bg1">
                            <a:lumMod val="50000"/>
                          </a:schemeClr>
                        </a:solidFill>
                        <a:latin typeface="Cambria Math" panose="02040503050406030204" pitchFamily="18" charset="0"/>
                      </a:rPr>
                      <m:t>を</m:t>
                    </m:r>
                  </m:oMath>
                </a14:m>
                <a:r>
                  <a:rPr kumimoji="1" lang="ja-JP" altLang="en-US" sz="800" dirty="0" smtClean="0">
                    <a:solidFill>
                      <a:schemeClr val="bg1">
                        <a:lumMod val="50000"/>
                      </a:schemeClr>
                    </a:solidFill>
                  </a:rPr>
                  <a:t>選択</a:t>
                </a:r>
                <a:endParaRPr kumimoji="1" lang="en-US" altLang="ja-JP" sz="800" dirty="0" smtClean="0">
                  <a:solidFill>
                    <a:schemeClr val="bg1">
                      <a:lumMod val="50000"/>
                    </a:schemeClr>
                  </a:solidFill>
                </a:endParaRPr>
              </a:p>
              <a:p>
                <a14:m>
                  <m:oMath xmlns:m="http://schemas.openxmlformats.org/officeDocument/2006/math">
                    <m:sSup>
                      <m:sSupPr>
                        <m:ctrlPr>
                          <a:rPr kumimoji="1" lang="en-US" altLang="ja-JP" sz="900" i="1">
                            <a:latin typeface="Cambria Math" panose="02040503050406030204" pitchFamily="18" charset="0"/>
                          </a:rPr>
                        </m:ctrlPr>
                      </m:sSupPr>
                      <m:e>
                        <m:sSub>
                          <m:sSubPr>
                            <m:ctrlPr>
                              <a:rPr kumimoji="1" lang="en-US" altLang="ja-JP" sz="900" i="1">
                                <a:latin typeface="Cambria Math" panose="02040503050406030204" pitchFamily="18" charset="0"/>
                              </a:rPr>
                            </m:ctrlPr>
                          </m:sSubPr>
                          <m:e>
                            <m:r>
                              <a:rPr kumimoji="1" lang="en-US" altLang="ja-JP" sz="900" i="1">
                                <a:latin typeface="Cambria Math" panose="02040503050406030204" pitchFamily="18" charset="0"/>
                              </a:rPr>
                              <m:t>𝑣</m:t>
                            </m:r>
                          </m:e>
                          <m:sub>
                            <m:r>
                              <a:rPr kumimoji="1" lang="en-US" altLang="ja-JP" sz="900" i="1">
                                <a:latin typeface="Cambria Math" panose="02040503050406030204" pitchFamily="18" charset="0"/>
                              </a:rPr>
                              <m:t>𝑖</m:t>
                            </m:r>
                          </m:sub>
                        </m:sSub>
                      </m:e>
                      <m:sup>
                        <m:r>
                          <a:rPr kumimoji="1" lang="en-US" altLang="ja-JP" sz="900" i="1">
                            <a:latin typeface="Cambria Math" panose="02040503050406030204" pitchFamily="18" charset="0"/>
                          </a:rPr>
                          <m:t>𝑡</m:t>
                        </m:r>
                      </m:sup>
                    </m:sSup>
                    <m:r>
                      <a:rPr kumimoji="1" lang="en-US" altLang="ja-JP" sz="900" i="1">
                        <a:latin typeface="Cambria Math" panose="02040503050406030204" pitchFamily="18" charset="0"/>
                      </a:rPr>
                      <m:t>=</m:t>
                    </m:r>
                    <m:sSup>
                      <m:sSupPr>
                        <m:ctrlPr>
                          <a:rPr kumimoji="1" lang="en-US" altLang="ja-JP" sz="900" i="1">
                            <a:latin typeface="Cambria Math" panose="02040503050406030204" pitchFamily="18" charset="0"/>
                          </a:rPr>
                        </m:ctrlPr>
                      </m:sSupPr>
                      <m:e>
                        <m:sSub>
                          <m:sSubPr>
                            <m:ctrlPr>
                              <a:rPr kumimoji="1" lang="en-US" altLang="ja-JP" sz="900" i="1">
                                <a:latin typeface="Cambria Math" panose="02040503050406030204" pitchFamily="18" charset="0"/>
                              </a:rPr>
                            </m:ctrlPr>
                          </m:sSubPr>
                          <m:e>
                            <m:r>
                              <a:rPr kumimoji="1" lang="en-US" altLang="ja-JP" sz="900" i="1">
                                <a:latin typeface="Cambria Math" panose="02040503050406030204" pitchFamily="18" charset="0"/>
                              </a:rPr>
                              <m:t>𝑣</m:t>
                            </m:r>
                          </m:e>
                          <m:sub>
                            <m:r>
                              <a:rPr kumimoji="1" lang="en-US" altLang="ja-JP" sz="900" i="1">
                                <a:latin typeface="Cambria Math" panose="02040503050406030204" pitchFamily="18" charset="0"/>
                              </a:rPr>
                              <m:t>𝑖</m:t>
                            </m:r>
                          </m:sub>
                        </m:sSub>
                      </m:e>
                      <m:sup>
                        <m:r>
                          <a:rPr kumimoji="1" lang="en-US" altLang="ja-JP" sz="900" i="1">
                            <a:latin typeface="Cambria Math" panose="02040503050406030204" pitchFamily="18" charset="0"/>
                          </a:rPr>
                          <m:t>𝑡</m:t>
                        </m:r>
                        <m:r>
                          <a:rPr kumimoji="1" lang="en-US" altLang="ja-JP" sz="900" i="1">
                            <a:latin typeface="Cambria Math" panose="02040503050406030204" pitchFamily="18" charset="0"/>
                          </a:rPr>
                          <m:t>−1</m:t>
                        </m:r>
                      </m:sup>
                    </m:sSup>
                    <m:r>
                      <a:rPr kumimoji="1" lang="en-US" altLang="ja-JP" sz="900" i="1">
                        <a:latin typeface="Cambria Math" panose="02040503050406030204" pitchFamily="18" charset="0"/>
                      </a:rPr>
                      <m:t>+</m:t>
                    </m:r>
                    <m:f>
                      <m:fPr>
                        <m:ctrlPr>
                          <a:rPr kumimoji="1" lang="en-US" altLang="ja-JP" sz="900" i="1" smtClean="0">
                            <a:solidFill>
                              <a:schemeClr val="accent2"/>
                            </a:solidFill>
                            <a:latin typeface="Cambria Math" panose="02040503050406030204" pitchFamily="18" charset="0"/>
                          </a:rPr>
                        </m:ctrlPr>
                      </m:fPr>
                      <m:num>
                        <m:r>
                          <a:rPr kumimoji="1" lang="en-US" altLang="ja-JP" sz="900" i="1">
                            <a:solidFill>
                              <a:schemeClr val="accent2"/>
                            </a:solidFill>
                            <a:latin typeface="Cambria Math" panose="02040503050406030204" pitchFamily="18" charset="0"/>
                          </a:rPr>
                          <m:t>1</m:t>
                        </m:r>
                      </m:num>
                      <m:den>
                        <m:r>
                          <a:rPr kumimoji="1" lang="en-US" altLang="ja-JP" sz="900" i="1">
                            <a:solidFill>
                              <a:schemeClr val="accent2"/>
                            </a:solidFill>
                            <a:latin typeface="Cambria Math" panose="02040503050406030204" pitchFamily="18" charset="0"/>
                          </a:rPr>
                          <m:t>𝑒𝑥𝑝</m:t>
                        </m:r>
                        <m:d>
                          <m:dPr>
                            <m:ctrlPr>
                              <a:rPr kumimoji="1" lang="en-US" altLang="ja-JP" sz="900" i="1">
                                <a:solidFill>
                                  <a:schemeClr val="accent2"/>
                                </a:solidFill>
                                <a:latin typeface="Cambria Math" panose="02040503050406030204" pitchFamily="18" charset="0"/>
                              </a:rPr>
                            </m:ctrlPr>
                          </m:dPr>
                          <m:e>
                            <m:sSub>
                              <m:sSubPr>
                                <m:ctrlPr>
                                  <a:rPr kumimoji="1" lang="en-US" altLang="ja-JP" sz="900" i="1">
                                    <a:solidFill>
                                      <a:schemeClr val="accent2"/>
                                    </a:solidFill>
                                    <a:latin typeface="Cambria Math" panose="02040503050406030204" pitchFamily="18" charset="0"/>
                                  </a:rPr>
                                </m:ctrlPr>
                              </m:sSubPr>
                              <m:e>
                                <m:r>
                                  <a:rPr kumimoji="1" lang="en-US" altLang="ja-JP" sz="900" b="0" i="1" smtClean="0">
                                    <a:solidFill>
                                      <a:schemeClr val="accent2"/>
                                    </a:solidFill>
                                    <a:latin typeface="Cambria Math" panose="02040503050406030204" pitchFamily="18" charset="0"/>
                                  </a:rPr>
                                  <m:t>𝑑</m:t>
                                </m:r>
                              </m:e>
                              <m:sub>
                                <m:r>
                                  <a:rPr kumimoji="1" lang="en-US" altLang="ja-JP" sz="900" i="1">
                                    <a:solidFill>
                                      <a:schemeClr val="accent2"/>
                                    </a:solidFill>
                                    <a:latin typeface="Cambria Math" panose="02040503050406030204" pitchFamily="18" charset="0"/>
                                  </a:rPr>
                                  <m:t>𝑖𝑗</m:t>
                                </m:r>
                              </m:sub>
                            </m:sSub>
                            <m:r>
                              <a:rPr kumimoji="1" lang="en-US" altLang="ja-JP" sz="900" i="1">
                                <a:solidFill>
                                  <a:schemeClr val="accent2"/>
                                </a:solidFill>
                                <a:latin typeface="Cambria Math" panose="02040503050406030204" pitchFamily="18" charset="0"/>
                              </a:rPr>
                              <m:t>∗</m:t>
                            </m:r>
                            <m:sSub>
                              <m:sSubPr>
                                <m:ctrlPr>
                                  <a:rPr kumimoji="1" lang="en-US" altLang="ja-JP" sz="900" i="1">
                                    <a:solidFill>
                                      <a:schemeClr val="accent2"/>
                                    </a:solidFill>
                                    <a:latin typeface="Cambria Math" panose="02040503050406030204" pitchFamily="18" charset="0"/>
                                  </a:rPr>
                                </m:ctrlPr>
                              </m:sSubPr>
                              <m:e>
                                <m:r>
                                  <a:rPr kumimoji="1" lang="en-US" altLang="ja-JP" sz="900" i="1">
                                    <a:solidFill>
                                      <a:schemeClr val="accent2"/>
                                    </a:solidFill>
                                    <a:latin typeface="Cambria Math" panose="02040503050406030204" pitchFamily="18" charset="0"/>
                                  </a:rPr>
                                  <m:t>𝑓</m:t>
                                </m:r>
                              </m:e>
                              <m:sub>
                                <m:r>
                                  <a:rPr kumimoji="1" lang="en-US" altLang="ja-JP" sz="900" i="1">
                                    <a:solidFill>
                                      <a:schemeClr val="accent2"/>
                                    </a:solidFill>
                                    <a:latin typeface="Cambria Math" panose="02040503050406030204" pitchFamily="18" charset="0"/>
                                  </a:rPr>
                                  <m:t>𝑖</m:t>
                                </m:r>
                              </m:sub>
                            </m:sSub>
                          </m:e>
                        </m:d>
                      </m:den>
                    </m:f>
                  </m:oMath>
                </a14:m>
                <a:r>
                  <a:rPr kumimoji="1" lang="en-US" altLang="ja-JP" sz="900" dirty="0"/>
                  <a:t>	…(2</a:t>
                </a:r>
                <a:r>
                  <a:rPr kumimoji="1" lang="en-US" altLang="ja-JP" sz="900" dirty="0" smtClean="0"/>
                  <a:t>)’</a:t>
                </a:r>
              </a:p>
              <a:p>
                <a:r>
                  <a:rPr kumimoji="1" lang="en-US" altLang="ja-JP" sz="800" dirty="0" smtClean="0">
                    <a:solidFill>
                      <a:schemeClr val="bg1">
                        <a:lumMod val="50000"/>
                      </a:schemeClr>
                    </a:solidFill>
                  </a:rPr>
                  <a:t>// </a:t>
                </a:r>
                <a:r>
                  <a:rPr kumimoji="1" lang="ja-JP" altLang="en-US" sz="800" dirty="0" smtClean="0">
                    <a:solidFill>
                      <a:schemeClr val="bg1">
                        <a:lumMod val="50000"/>
                      </a:schemeClr>
                    </a:solidFill>
                  </a:rPr>
                  <a:t>個体間の距離に応じて速度を更新</a:t>
                </a:r>
                <a:endParaRPr kumimoji="1" lang="en-US" altLang="ja-JP" sz="800" dirty="0" smtClean="0">
                  <a:solidFill>
                    <a:schemeClr val="bg1">
                      <a:lumMod val="50000"/>
                    </a:schemeClr>
                  </a:solidFill>
                </a:endParaRPr>
              </a:p>
              <a:p>
                <a14:m>
                  <m:oMath xmlns:m="http://schemas.openxmlformats.org/officeDocument/2006/math">
                    <m:sSub>
                      <m:sSubPr>
                        <m:ctrlPr>
                          <a:rPr kumimoji="1" lang="en-US" altLang="ja-JP" sz="900" i="1">
                            <a:latin typeface="Cambria Math" panose="02040503050406030204" pitchFamily="18" charset="0"/>
                          </a:rPr>
                        </m:ctrlPr>
                      </m:sSubPr>
                      <m:e>
                        <m:r>
                          <a:rPr kumimoji="1" lang="en-US" altLang="ja-JP" sz="900" i="1">
                            <a:latin typeface="Cambria Math" panose="02040503050406030204" pitchFamily="18" charset="0"/>
                          </a:rPr>
                          <m:t>𝑥</m:t>
                        </m:r>
                      </m:e>
                      <m:sub>
                        <m:r>
                          <a:rPr kumimoji="1" lang="en-US" altLang="ja-JP" sz="900" i="1">
                            <a:latin typeface="Cambria Math" panose="02040503050406030204" pitchFamily="18" charset="0"/>
                          </a:rPr>
                          <m:t>𝑛𝑒𝑤</m:t>
                        </m:r>
                      </m:sub>
                    </m:sSub>
                    <m:r>
                      <a:rPr kumimoji="1" lang="en-US" altLang="ja-JP" sz="900" i="1">
                        <a:latin typeface="Cambria Math" panose="02040503050406030204" pitchFamily="18" charset="0"/>
                      </a:rPr>
                      <m:t>=</m:t>
                    </m:r>
                    <m:sSub>
                      <m:sSubPr>
                        <m:ctrlPr>
                          <a:rPr kumimoji="1" lang="en-US" altLang="ja-JP" sz="900" i="1" smtClean="0">
                            <a:solidFill>
                              <a:schemeClr val="accent2"/>
                            </a:solidFill>
                            <a:latin typeface="Cambria Math" panose="02040503050406030204" pitchFamily="18" charset="0"/>
                          </a:rPr>
                        </m:ctrlPr>
                      </m:sSubPr>
                      <m:e>
                        <m:r>
                          <a:rPr kumimoji="1" lang="en-US" altLang="ja-JP" sz="900" i="1">
                            <a:solidFill>
                              <a:schemeClr val="accent2"/>
                            </a:solidFill>
                            <a:latin typeface="Cambria Math" panose="02040503050406030204" pitchFamily="18" charset="0"/>
                          </a:rPr>
                          <m:t>𝑥</m:t>
                        </m:r>
                      </m:e>
                      <m:sub>
                        <m:r>
                          <a:rPr kumimoji="1" lang="en-US" altLang="ja-JP" sz="900" i="1">
                            <a:solidFill>
                              <a:schemeClr val="accent2"/>
                            </a:solidFill>
                            <a:latin typeface="Cambria Math" panose="02040503050406030204" pitchFamily="18" charset="0"/>
                          </a:rPr>
                          <m:t>𝑝𝑏𝑒𝑠𝑡</m:t>
                        </m:r>
                      </m:sub>
                    </m:sSub>
                    <m:r>
                      <a:rPr kumimoji="1" lang="en-US" altLang="ja-JP" sz="900" i="1">
                        <a:latin typeface="Cambria Math" panose="02040503050406030204" pitchFamily="18" charset="0"/>
                      </a:rPr>
                      <m:t>+</m:t>
                    </m:r>
                    <m:r>
                      <a:rPr kumimoji="1" lang="ja-JP" altLang="en-US" sz="900" i="1">
                        <a:latin typeface="Cambria Math" panose="02040503050406030204" pitchFamily="18" charset="0"/>
                      </a:rPr>
                      <m:t>𝜖</m:t>
                    </m:r>
                    <m:sSup>
                      <m:sSupPr>
                        <m:ctrlPr>
                          <a:rPr kumimoji="1" lang="en-US" altLang="ja-JP" sz="900" i="1">
                            <a:latin typeface="Cambria Math" panose="02040503050406030204" pitchFamily="18" charset="0"/>
                          </a:rPr>
                        </m:ctrlPr>
                      </m:sSupPr>
                      <m:e>
                        <m:r>
                          <a:rPr kumimoji="1" lang="en-US" altLang="ja-JP" sz="900" i="1">
                            <a:latin typeface="Cambria Math" panose="02040503050406030204" pitchFamily="18" charset="0"/>
                          </a:rPr>
                          <m:t>𝐴</m:t>
                        </m:r>
                      </m:e>
                      <m:sup>
                        <m:r>
                          <a:rPr kumimoji="1" lang="en-US" altLang="ja-JP" sz="900" i="1">
                            <a:latin typeface="Cambria Math" panose="02040503050406030204" pitchFamily="18" charset="0"/>
                          </a:rPr>
                          <m:t>𝑡</m:t>
                        </m:r>
                      </m:sup>
                    </m:sSup>
                  </m:oMath>
                </a14:m>
                <a:r>
                  <a:rPr kumimoji="1" lang="en-US" altLang="ja-JP" sz="900" dirty="0"/>
                  <a:t>	…(4</a:t>
                </a:r>
                <a:r>
                  <a:rPr kumimoji="1" lang="en-US" altLang="ja-JP" sz="900" dirty="0" smtClean="0"/>
                  <a:t>)’</a:t>
                </a:r>
              </a:p>
              <a:p>
                <a:r>
                  <a:rPr kumimoji="1" lang="en-US" altLang="ja-JP" sz="800" dirty="0" smtClean="0">
                    <a:solidFill>
                      <a:schemeClr val="bg1">
                        <a:lumMod val="50000"/>
                      </a:schemeClr>
                    </a:solidFill>
                  </a:rPr>
                  <a:t>// </a:t>
                </a:r>
                <a:r>
                  <a:rPr kumimoji="1" lang="ja-JP" altLang="en-US" sz="800" dirty="0" smtClean="0">
                    <a:solidFill>
                      <a:schemeClr val="bg1">
                        <a:lumMod val="50000"/>
                      </a:schemeClr>
                    </a:solidFill>
                  </a:rPr>
                  <a:t>パーソナルベスト近辺に解を生成</a:t>
                </a:r>
                <a:endParaRPr kumimoji="1" lang="ja-JP" altLang="en-US" sz="800" dirty="0">
                  <a:solidFill>
                    <a:schemeClr val="bg1">
                      <a:lumMod val="50000"/>
                    </a:schemeClr>
                  </a:solidFill>
                </a:endParaRPr>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1606769" y="5583995"/>
                <a:ext cx="2026721" cy="1026115"/>
              </a:xfrm>
              <a:prstGeom prst="rect">
                <a:avLst/>
              </a:prstGeom>
              <a:blipFill>
                <a:blip r:embed="rId3"/>
                <a:stretch>
                  <a:fillRect/>
                </a:stretch>
              </a:blipFill>
            </p:spPr>
            <p:txBody>
              <a:bodyPr/>
              <a:lstStyle/>
              <a:p>
                <a:r>
                  <a:rPr lang="ja-JP" altLang="en-US">
                    <a:noFill/>
                  </a:rPr>
                  <a:t> </a:t>
                </a:r>
              </a:p>
            </p:txBody>
          </p:sp>
        </mc:Fallback>
      </mc:AlternateContent>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055" y="1501804"/>
            <a:ext cx="1736729" cy="1155958"/>
          </a:xfrm>
          <a:prstGeom prst="rect">
            <a:avLst/>
          </a:prstGeom>
        </p:spPr>
      </p:pic>
      <p:grpSp>
        <p:nvGrpSpPr>
          <p:cNvPr id="7" name="グループ化 6"/>
          <p:cNvGrpSpPr/>
          <p:nvPr/>
        </p:nvGrpSpPr>
        <p:grpSpPr>
          <a:xfrm>
            <a:off x="3646865" y="733373"/>
            <a:ext cx="3702085" cy="259408"/>
            <a:chOff x="212356" y="7177324"/>
            <a:chExt cx="3245219" cy="259408"/>
          </a:xfrm>
        </p:grpSpPr>
        <p:sp>
          <p:nvSpPr>
            <p:cNvPr id="8" name="正方形/長方形 7"/>
            <p:cNvSpPr/>
            <p:nvPr/>
          </p:nvSpPr>
          <p:spPr>
            <a:xfrm>
              <a:off x="212356" y="7177324"/>
              <a:ext cx="3245219" cy="244041"/>
            </a:xfrm>
            <a:prstGeom prst="rect">
              <a:avLst/>
            </a:prstGeom>
            <a:solidFill>
              <a:schemeClr val="accent6">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2000"/>
            </a:p>
          </p:txBody>
        </p:sp>
        <p:sp>
          <p:nvSpPr>
            <p:cNvPr id="9" name="テキスト ボックス 8"/>
            <p:cNvSpPr txBox="1"/>
            <p:nvPr/>
          </p:nvSpPr>
          <p:spPr>
            <a:xfrm>
              <a:off x="212356" y="7182816"/>
              <a:ext cx="872209" cy="253916"/>
            </a:xfrm>
            <a:prstGeom prst="rect">
              <a:avLst/>
            </a:prstGeom>
            <a:noFill/>
          </p:spPr>
          <p:txBody>
            <a:bodyPr wrap="square" rtlCol="0">
              <a:spAutoFit/>
            </a:bodyPr>
            <a:lstStyle/>
            <a:p>
              <a:r>
                <a:rPr kumimoji="1" lang="en-US" altLang="ja-JP" sz="1050" b="1" dirty="0" err="1" smtClean="0">
                  <a:solidFill>
                    <a:schemeClr val="accent6"/>
                  </a:solidFill>
                  <a:latin typeface="Meiryo UI" panose="020B0604030504040204" pitchFamily="50" charset="-128"/>
                  <a:ea typeface="Meiryo UI" panose="020B0604030504040204" pitchFamily="50" charset="-128"/>
                </a:rPr>
                <a:t>i</a:t>
              </a:r>
              <a:r>
                <a:rPr kumimoji="1" lang="en-US" altLang="ja-JP" sz="1050" b="1" dirty="0" smtClean="0">
                  <a:solidFill>
                    <a:schemeClr val="accent6"/>
                  </a:solidFill>
                  <a:latin typeface="Meiryo UI" panose="020B0604030504040204" pitchFamily="50" charset="-128"/>
                  <a:ea typeface="Meiryo UI" panose="020B0604030504040204" pitchFamily="50" charset="-128"/>
                </a:rPr>
                <a:t>) </a:t>
              </a:r>
              <a:r>
                <a:rPr kumimoji="1" lang="ja-JP" altLang="en-US" sz="1050" b="1" dirty="0" smtClean="0">
                  <a:solidFill>
                    <a:schemeClr val="accent6"/>
                  </a:solidFill>
                  <a:latin typeface="Meiryo UI" panose="020B0604030504040204" pitchFamily="50" charset="-128"/>
                  <a:ea typeface="Meiryo UI" panose="020B0604030504040204" pitchFamily="50" charset="-128"/>
                </a:rPr>
                <a:t>実験結果</a:t>
              </a:r>
              <a:endParaRPr kumimoji="1" lang="ja-JP" altLang="en-US" sz="1050" b="1" dirty="0">
                <a:solidFill>
                  <a:schemeClr val="accent6"/>
                </a:solidFill>
                <a:latin typeface="Meiryo UI" panose="020B0604030504040204" pitchFamily="50" charset="-128"/>
                <a:ea typeface="Meiryo UI" panose="020B0604030504040204" pitchFamily="50" charset="-128"/>
              </a:endParaRPr>
            </a:p>
          </p:txBody>
        </p:sp>
      </p:grpSp>
      <p:sp>
        <p:nvSpPr>
          <p:cNvPr id="10" name="下矢印 9"/>
          <p:cNvSpPr/>
          <p:nvPr/>
        </p:nvSpPr>
        <p:spPr>
          <a:xfrm>
            <a:off x="3443564" y="1367177"/>
            <a:ext cx="299902" cy="199793"/>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1258" y="1501804"/>
            <a:ext cx="1736729" cy="1155958"/>
          </a:xfrm>
          <a:prstGeom prst="rect">
            <a:avLst/>
          </a:prstGeom>
        </p:spPr>
      </p:pic>
      <p:sp>
        <p:nvSpPr>
          <p:cNvPr id="12" name="テキスト ボックス 11"/>
          <p:cNvSpPr txBox="1"/>
          <p:nvPr/>
        </p:nvSpPr>
        <p:spPr>
          <a:xfrm>
            <a:off x="3980013" y="2626868"/>
            <a:ext cx="1167034" cy="230832"/>
          </a:xfrm>
          <a:prstGeom prst="rect">
            <a:avLst/>
          </a:prstGeom>
          <a:noFill/>
        </p:spPr>
        <p:txBody>
          <a:bodyPr wrap="square" rtlCol="0">
            <a:spAutoFit/>
          </a:bodyPr>
          <a:lstStyle/>
          <a:p>
            <a:pPr algn="ctr"/>
            <a:r>
              <a:rPr kumimoji="1" lang="ja-JP" altLang="en-US" sz="900" dirty="0" smtClean="0">
                <a:latin typeface="Meiryo UI" panose="020B0604030504040204" pitchFamily="50" charset="-128"/>
                <a:ea typeface="Meiryo UI" panose="020B0604030504040204" pitchFamily="50" charset="-128"/>
              </a:rPr>
              <a:t>従来</a:t>
            </a:r>
            <a:r>
              <a:rPr kumimoji="1" lang="en-US" altLang="ja-JP" sz="900" dirty="0" smtClean="0">
                <a:latin typeface="Meiryo UI" panose="020B0604030504040204" pitchFamily="50" charset="-128"/>
                <a:ea typeface="Meiryo UI" panose="020B0604030504040204" pitchFamily="50" charset="-128"/>
              </a:rPr>
              <a:t>BA</a:t>
            </a:r>
            <a:endParaRPr kumimoji="1" lang="ja-JP" altLang="en-US" sz="900" dirty="0">
              <a:latin typeface="Meiryo UI" panose="020B0604030504040204" pitchFamily="50" charset="-128"/>
              <a:ea typeface="Meiryo UI" panose="020B0604030504040204" pitchFamily="50" charset="-128"/>
            </a:endParaRPr>
          </a:p>
        </p:txBody>
      </p:sp>
      <p:graphicFrame>
        <p:nvGraphicFramePr>
          <p:cNvPr id="13" name="表 12"/>
          <p:cNvGraphicFramePr>
            <a:graphicFrameLocks noGrp="1"/>
          </p:cNvGraphicFramePr>
          <p:nvPr>
            <p:extLst>
              <p:ext uri="{D42A27DB-BD31-4B8C-83A1-F6EECF244321}">
                <p14:modId xmlns:p14="http://schemas.microsoft.com/office/powerpoint/2010/main" val="525679592"/>
              </p:ext>
            </p:extLst>
          </p:nvPr>
        </p:nvGraphicFramePr>
        <p:xfrm>
          <a:off x="4144365" y="3500255"/>
          <a:ext cx="2950137" cy="658852"/>
        </p:xfrm>
        <a:graphic>
          <a:graphicData uri="http://schemas.openxmlformats.org/drawingml/2006/table">
            <a:tbl>
              <a:tblPr firstRow="1" bandRow="1">
                <a:tableStyleId>{68D230F3-CF80-4859-8CE7-A43EE81993B5}</a:tableStyleId>
              </a:tblPr>
              <a:tblGrid>
                <a:gridCol w="689351">
                  <a:extLst>
                    <a:ext uri="{9D8B030D-6E8A-4147-A177-3AD203B41FA5}">
                      <a16:colId xmlns:a16="http://schemas.microsoft.com/office/drawing/2014/main" val="3591117326"/>
                    </a:ext>
                  </a:extLst>
                </a:gridCol>
                <a:gridCol w="571328">
                  <a:extLst>
                    <a:ext uri="{9D8B030D-6E8A-4147-A177-3AD203B41FA5}">
                      <a16:colId xmlns:a16="http://schemas.microsoft.com/office/drawing/2014/main" val="3891895300"/>
                    </a:ext>
                  </a:extLst>
                </a:gridCol>
                <a:gridCol w="922915">
                  <a:extLst>
                    <a:ext uri="{9D8B030D-6E8A-4147-A177-3AD203B41FA5}">
                      <a16:colId xmlns:a16="http://schemas.microsoft.com/office/drawing/2014/main" val="1547593026"/>
                    </a:ext>
                  </a:extLst>
                </a:gridCol>
                <a:gridCol w="766543">
                  <a:extLst>
                    <a:ext uri="{9D8B030D-6E8A-4147-A177-3AD203B41FA5}">
                      <a16:colId xmlns:a16="http://schemas.microsoft.com/office/drawing/2014/main" val="49762632"/>
                    </a:ext>
                  </a:extLst>
                </a:gridCol>
              </a:tblGrid>
              <a:tr h="222746">
                <a:tc>
                  <a:txBody>
                    <a:bodyPr/>
                    <a:lstStyle/>
                    <a:p>
                      <a:endParaRPr kumimoji="1" lang="ja-JP" altLang="en-US" sz="800" dirty="0"/>
                    </a:p>
                  </a:txBody>
                  <a:tcPr/>
                </a:tc>
                <a:tc>
                  <a:txBody>
                    <a:bodyPr/>
                    <a:lstStyle/>
                    <a:p>
                      <a:r>
                        <a:rPr kumimoji="1" lang="ja-JP" altLang="en-US" sz="800" dirty="0" smtClean="0"/>
                        <a:t>平均値</a:t>
                      </a:r>
                      <a:endParaRPr kumimoji="1" lang="ja-JP" altLang="en-US" sz="800" dirty="0"/>
                    </a:p>
                  </a:txBody>
                  <a:tcPr/>
                </a:tc>
                <a:tc>
                  <a:txBody>
                    <a:bodyPr/>
                    <a:lstStyle/>
                    <a:p>
                      <a:r>
                        <a:rPr kumimoji="1" lang="ja-JP" altLang="en-US" sz="800" dirty="0" smtClean="0"/>
                        <a:t>平均探索率</a:t>
                      </a:r>
                      <a:endParaRPr kumimoji="1" lang="ja-JP" altLang="en-US" sz="800" dirty="0"/>
                    </a:p>
                  </a:txBody>
                  <a:tcPr/>
                </a:tc>
                <a:tc>
                  <a:txBody>
                    <a:bodyPr/>
                    <a:lstStyle/>
                    <a:p>
                      <a:r>
                        <a:rPr kumimoji="1" lang="ja-JP" altLang="en-US" sz="800" dirty="0" smtClean="0"/>
                        <a:t>標準偏差</a:t>
                      </a:r>
                      <a:endParaRPr kumimoji="1" lang="ja-JP" altLang="en-US" sz="800" dirty="0"/>
                    </a:p>
                  </a:txBody>
                  <a:tcPr/>
                </a:tc>
                <a:extLst>
                  <a:ext uri="{0D108BD9-81ED-4DB2-BD59-A6C34878D82A}">
                    <a16:rowId xmlns:a16="http://schemas.microsoft.com/office/drawing/2014/main" val="2262429247"/>
                  </a:ext>
                </a:extLst>
              </a:tr>
              <a:tr h="206498">
                <a:tc>
                  <a:txBody>
                    <a:bodyPr/>
                    <a:lstStyle/>
                    <a:p>
                      <a:r>
                        <a:rPr kumimoji="1" lang="ja-JP" altLang="en-US" sz="800" dirty="0" smtClean="0"/>
                        <a:t>従来</a:t>
                      </a:r>
                      <a:r>
                        <a:rPr kumimoji="1" lang="en-US" altLang="ja-JP" sz="800" dirty="0" smtClean="0"/>
                        <a:t>BA</a:t>
                      </a:r>
                      <a:endParaRPr kumimoji="1" lang="ja-JP" altLang="en-US" sz="800" dirty="0"/>
                    </a:p>
                  </a:txBody>
                  <a:tcPr>
                    <a:noFill/>
                  </a:tcPr>
                </a:tc>
                <a:tc>
                  <a:txBody>
                    <a:bodyPr/>
                    <a:lstStyle/>
                    <a:p>
                      <a:r>
                        <a:rPr kumimoji="1" lang="en-US" altLang="ja-JP" sz="800" dirty="0" smtClean="0"/>
                        <a:t>6.4</a:t>
                      </a:r>
                      <a:endParaRPr kumimoji="1" lang="ja-JP" altLang="en-US" sz="800" dirty="0"/>
                    </a:p>
                  </a:txBody>
                  <a:tcPr>
                    <a:noFill/>
                  </a:tcPr>
                </a:tc>
                <a:tc>
                  <a:txBody>
                    <a:bodyPr/>
                    <a:lstStyle/>
                    <a:p>
                      <a:r>
                        <a:rPr kumimoji="1" lang="en-US" altLang="ja-JP" sz="800" dirty="0" smtClean="0"/>
                        <a:t>37.65%</a:t>
                      </a:r>
                      <a:endParaRPr kumimoji="1" lang="ja-JP" altLang="en-US" sz="800" dirty="0"/>
                    </a:p>
                  </a:txBody>
                  <a:tcPr>
                    <a:noFill/>
                  </a:tcPr>
                </a:tc>
                <a:tc>
                  <a:txBody>
                    <a:bodyPr/>
                    <a:lstStyle/>
                    <a:p>
                      <a:r>
                        <a:rPr kumimoji="1" lang="en-US" altLang="ja-JP" sz="800" dirty="0" smtClean="0"/>
                        <a:t>1.50</a:t>
                      </a:r>
                      <a:endParaRPr kumimoji="1" lang="ja-JP" altLang="en-US" sz="800" dirty="0"/>
                    </a:p>
                  </a:txBody>
                  <a:tcPr>
                    <a:noFill/>
                  </a:tcPr>
                </a:tc>
                <a:extLst>
                  <a:ext uri="{0D108BD9-81ED-4DB2-BD59-A6C34878D82A}">
                    <a16:rowId xmlns:a16="http://schemas.microsoft.com/office/drawing/2014/main" val="4191533535"/>
                  </a:ext>
                </a:extLst>
              </a:tr>
              <a:tr h="222746">
                <a:tc>
                  <a:txBody>
                    <a:bodyPr/>
                    <a:lstStyle/>
                    <a:p>
                      <a:r>
                        <a:rPr kumimoji="1" lang="ja-JP" altLang="en-US" sz="800" dirty="0" smtClean="0"/>
                        <a:t>分散型</a:t>
                      </a:r>
                      <a:r>
                        <a:rPr kumimoji="1" lang="en-US" altLang="ja-JP" sz="800" dirty="0" smtClean="0"/>
                        <a:t>BA</a:t>
                      </a:r>
                      <a:endParaRPr kumimoji="1" lang="ja-JP" altLang="en-US" sz="800" dirty="0"/>
                    </a:p>
                  </a:txBody>
                  <a:tcPr/>
                </a:tc>
                <a:tc>
                  <a:txBody>
                    <a:bodyPr/>
                    <a:lstStyle/>
                    <a:p>
                      <a:r>
                        <a:rPr kumimoji="1" lang="en-US" altLang="ja-JP" sz="800" dirty="0" smtClean="0"/>
                        <a:t>12</a:t>
                      </a:r>
                      <a:endParaRPr kumimoji="1" lang="ja-JP" altLang="en-US" sz="800" dirty="0"/>
                    </a:p>
                  </a:txBody>
                  <a:tcPr/>
                </a:tc>
                <a:tc>
                  <a:txBody>
                    <a:bodyPr/>
                    <a:lstStyle/>
                    <a:p>
                      <a:r>
                        <a:rPr kumimoji="1" lang="en-US" altLang="ja-JP" sz="800" dirty="0" smtClean="0"/>
                        <a:t>70.59%</a:t>
                      </a:r>
                      <a:endParaRPr kumimoji="1" lang="ja-JP" altLang="en-US" sz="800" dirty="0"/>
                    </a:p>
                  </a:txBody>
                  <a:tcPr/>
                </a:tc>
                <a:tc>
                  <a:txBody>
                    <a:bodyPr/>
                    <a:lstStyle/>
                    <a:p>
                      <a:r>
                        <a:rPr kumimoji="1" lang="en-US" altLang="ja-JP" sz="800" dirty="0" smtClean="0"/>
                        <a:t>0.94</a:t>
                      </a:r>
                      <a:endParaRPr kumimoji="1" lang="ja-JP" altLang="en-US" sz="800" dirty="0"/>
                    </a:p>
                  </a:txBody>
                  <a:tcPr/>
                </a:tc>
                <a:extLst>
                  <a:ext uri="{0D108BD9-81ED-4DB2-BD59-A6C34878D82A}">
                    <a16:rowId xmlns:a16="http://schemas.microsoft.com/office/drawing/2014/main" val="3929183731"/>
                  </a:ext>
                </a:extLst>
              </a:tr>
            </a:tbl>
          </a:graphicData>
        </a:graphic>
      </p:graphicFrame>
      <p:sp>
        <p:nvSpPr>
          <p:cNvPr id="14" name="テキスト ボックス 13"/>
          <p:cNvSpPr txBox="1"/>
          <p:nvPr/>
        </p:nvSpPr>
        <p:spPr>
          <a:xfrm>
            <a:off x="3716877" y="1265794"/>
            <a:ext cx="3610796" cy="230832"/>
          </a:xfrm>
          <a:prstGeom prst="rect">
            <a:avLst/>
          </a:prstGeom>
          <a:noFill/>
        </p:spPr>
        <p:txBody>
          <a:bodyPr wrap="square" rtlCol="0">
            <a:spAutoFit/>
          </a:bodyPr>
          <a:lstStyle/>
          <a:p>
            <a:pPr algn="ctr"/>
            <a:r>
              <a:rPr kumimoji="1" lang="en-US" altLang="ja-JP" sz="900" b="1" dirty="0" smtClean="0"/>
              <a:t>1000</a:t>
            </a:r>
            <a:r>
              <a:rPr kumimoji="1" lang="ja-JP" altLang="en-US" sz="900" b="1" dirty="0" smtClean="0"/>
              <a:t>世代目の解の分布</a:t>
            </a:r>
            <a:endParaRPr kumimoji="1" lang="ja-JP" altLang="en-US" sz="900" b="1" dirty="0"/>
          </a:p>
        </p:txBody>
      </p:sp>
      <p:sp>
        <p:nvSpPr>
          <p:cNvPr id="15" name="テキスト ボックス 14"/>
          <p:cNvSpPr txBox="1"/>
          <p:nvPr/>
        </p:nvSpPr>
        <p:spPr>
          <a:xfrm>
            <a:off x="5751881" y="2634774"/>
            <a:ext cx="1167034"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分散型</a:t>
            </a:r>
            <a:r>
              <a:rPr kumimoji="1" lang="en-US" altLang="ja-JP" sz="900" dirty="0" smtClean="0">
                <a:latin typeface="Meiryo UI" panose="020B0604030504040204" pitchFamily="50" charset="-128"/>
                <a:ea typeface="Meiryo UI" panose="020B0604030504040204" pitchFamily="50" charset="-128"/>
              </a:rPr>
              <a:t>BA</a:t>
            </a:r>
            <a:endParaRPr kumimoji="1" lang="ja-JP" altLang="en-US" sz="9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835001" y="2887459"/>
            <a:ext cx="1457058" cy="230832"/>
          </a:xfrm>
          <a:prstGeom prst="rect">
            <a:avLst/>
          </a:prstGeom>
          <a:noFill/>
        </p:spPr>
        <p:txBody>
          <a:bodyPr wrap="square" rtlCol="0">
            <a:spAutoFit/>
          </a:bodyPr>
          <a:lstStyle/>
          <a:p>
            <a:r>
              <a:rPr kumimoji="1" lang="ja-JP" altLang="en-US" sz="900" dirty="0" smtClean="0"/>
              <a:t>一つの局所解に多く密集</a:t>
            </a:r>
            <a:endParaRPr kumimoji="1" lang="ja-JP" altLang="en-US" sz="900" dirty="0"/>
          </a:p>
        </p:txBody>
      </p:sp>
      <p:sp>
        <p:nvSpPr>
          <p:cNvPr id="17" name="テキスト ボックス 16"/>
          <p:cNvSpPr txBox="1"/>
          <p:nvPr/>
        </p:nvSpPr>
        <p:spPr>
          <a:xfrm>
            <a:off x="5606869" y="2890013"/>
            <a:ext cx="1457058" cy="230832"/>
          </a:xfrm>
          <a:prstGeom prst="rect">
            <a:avLst/>
          </a:prstGeom>
          <a:noFill/>
        </p:spPr>
        <p:txBody>
          <a:bodyPr wrap="square" rtlCol="0">
            <a:spAutoFit/>
          </a:bodyPr>
          <a:lstStyle/>
          <a:p>
            <a:pPr algn="ctr"/>
            <a:r>
              <a:rPr kumimoji="1" lang="ja-JP" altLang="en-US" sz="900" dirty="0" smtClean="0"/>
              <a:t>複数の局所解に分散</a:t>
            </a:r>
            <a:endParaRPr kumimoji="1" lang="ja-JP" altLang="en-US" sz="900" dirty="0"/>
          </a:p>
        </p:txBody>
      </p:sp>
      <p:sp>
        <p:nvSpPr>
          <p:cNvPr id="18" name="テキスト ボックス 17"/>
          <p:cNvSpPr txBox="1"/>
          <p:nvPr/>
        </p:nvSpPr>
        <p:spPr>
          <a:xfrm>
            <a:off x="4100543" y="1063611"/>
            <a:ext cx="2789345" cy="246221"/>
          </a:xfrm>
          <a:prstGeom prst="rect">
            <a:avLst/>
          </a:prstGeom>
          <a:noFill/>
        </p:spPr>
        <p:txBody>
          <a:bodyPr wrap="square" rtlCol="0">
            <a:spAutoFit/>
          </a:bodyPr>
          <a:lstStyle/>
          <a:p>
            <a:pPr algn="ctr"/>
            <a:r>
              <a:rPr kumimoji="1" lang="ja-JP" altLang="en-US" sz="1000" dirty="0" smtClean="0"/>
              <a:t>従来と提案手法の比較</a:t>
            </a:r>
            <a:endParaRPr kumimoji="1" lang="ja-JP" altLang="en-US" sz="1000" dirty="0"/>
          </a:p>
        </p:txBody>
      </p:sp>
      <p:sp>
        <p:nvSpPr>
          <p:cNvPr id="19" name="テキスト ボックス 18"/>
          <p:cNvSpPr txBox="1"/>
          <p:nvPr/>
        </p:nvSpPr>
        <p:spPr>
          <a:xfrm>
            <a:off x="4022586" y="4279686"/>
            <a:ext cx="3151694" cy="246221"/>
          </a:xfrm>
          <a:prstGeom prst="rect">
            <a:avLst/>
          </a:prstGeom>
          <a:noFill/>
        </p:spPr>
        <p:txBody>
          <a:bodyPr wrap="square" rtlCol="0">
            <a:spAutoFit/>
          </a:bodyPr>
          <a:lstStyle/>
          <a:p>
            <a:pPr algn="ctr"/>
            <a:r>
              <a:rPr kumimoji="1" lang="ja-JP" altLang="en-US" sz="900" dirty="0" smtClean="0"/>
              <a:t>従来手法と</a:t>
            </a:r>
            <a:r>
              <a:rPr kumimoji="1" lang="ja-JP" altLang="en-US" sz="900" dirty="0"/>
              <a:t>比較</a:t>
            </a:r>
            <a:r>
              <a:rPr kumimoji="1" lang="ja-JP" altLang="en-US" sz="900" dirty="0" smtClean="0"/>
              <a:t>して複数局所解の探索性能は約</a:t>
            </a:r>
            <a:r>
              <a:rPr kumimoji="1" lang="en-US" altLang="ja-JP" sz="1000" dirty="0" smtClean="0"/>
              <a:t>2</a:t>
            </a:r>
            <a:r>
              <a:rPr kumimoji="1" lang="ja-JP" altLang="en-US" sz="900" dirty="0" smtClean="0"/>
              <a:t>倍に向上</a:t>
            </a:r>
            <a:endParaRPr kumimoji="1" lang="ja-JP" altLang="en-US" sz="900" dirty="0"/>
          </a:p>
        </p:txBody>
      </p:sp>
      <p:sp>
        <p:nvSpPr>
          <p:cNvPr id="20" name="テキスト ボックス 19"/>
          <p:cNvSpPr txBox="1"/>
          <p:nvPr/>
        </p:nvSpPr>
        <p:spPr>
          <a:xfrm>
            <a:off x="4269004" y="3277059"/>
            <a:ext cx="2620883" cy="230832"/>
          </a:xfrm>
          <a:prstGeom prst="rect">
            <a:avLst/>
          </a:prstGeom>
          <a:noFill/>
        </p:spPr>
        <p:txBody>
          <a:bodyPr wrap="square" rtlCol="0">
            <a:spAutoFit/>
          </a:bodyPr>
          <a:lstStyle/>
          <a:p>
            <a:pPr algn="ctr"/>
            <a:r>
              <a:rPr kumimoji="1" lang="en-US" altLang="ja-JP" sz="900" dirty="0" smtClean="0"/>
              <a:t>10seed</a:t>
            </a:r>
            <a:r>
              <a:rPr kumimoji="1" lang="ja-JP" altLang="en-US" sz="900" dirty="0" smtClean="0"/>
              <a:t>実行した解捕捉数の平均（</a:t>
            </a:r>
            <a:r>
              <a:rPr kumimoji="1" lang="en-US" altLang="ja-JP" sz="900" dirty="0" smtClean="0"/>
              <a:t>1000</a:t>
            </a:r>
            <a:r>
              <a:rPr kumimoji="1" lang="ja-JP" altLang="en-US" sz="900" dirty="0" smtClean="0"/>
              <a:t>世代目）</a:t>
            </a:r>
            <a:endParaRPr kumimoji="1" lang="ja-JP" altLang="en-US" sz="900" dirty="0"/>
          </a:p>
        </p:txBody>
      </p:sp>
      <p:pic>
        <p:nvPicPr>
          <p:cNvPr id="21" name="図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9165" y="5648371"/>
            <a:ext cx="1708508" cy="1025104"/>
          </a:xfrm>
          <a:prstGeom prst="rect">
            <a:avLst/>
          </a:prstGeom>
        </p:spPr>
      </p:pic>
      <p:sp>
        <p:nvSpPr>
          <p:cNvPr id="22" name="テキスト ボックス 21"/>
          <p:cNvSpPr txBox="1"/>
          <p:nvPr/>
        </p:nvSpPr>
        <p:spPr>
          <a:xfrm>
            <a:off x="5619153" y="5483778"/>
            <a:ext cx="1671853" cy="230832"/>
          </a:xfrm>
          <a:prstGeom prst="rect">
            <a:avLst/>
          </a:prstGeom>
          <a:noFill/>
        </p:spPr>
        <p:txBody>
          <a:bodyPr wrap="square" rtlCol="0">
            <a:spAutoFit/>
          </a:bodyPr>
          <a:lstStyle/>
          <a:p>
            <a:pPr marL="228600" indent="-228600" algn="ctr">
              <a:buFont typeface="+mj-lt"/>
              <a:buAutoNum type="alphaUcParenR" startAt="2"/>
            </a:pPr>
            <a:r>
              <a:rPr kumimoji="1" lang="ja-JP" altLang="en-US" sz="900" b="1" dirty="0"/>
              <a:t>世</a:t>
            </a:r>
            <a:r>
              <a:rPr kumimoji="1" lang="ja-JP" altLang="en-US" sz="900" b="1" dirty="0" smtClean="0"/>
              <a:t>代</a:t>
            </a:r>
            <a:r>
              <a:rPr kumimoji="1" lang="ja-JP" altLang="en-US" sz="900" b="1" dirty="0"/>
              <a:t>数</a:t>
            </a:r>
            <a:r>
              <a:rPr kumimoji="1" lang="ja-JP" altLang="en-US" sz="900" b="1" dirty="0" smtClean="0"/>
              <a:t>の比較</a:t>
            </a:r>
            <a:endParaRPr kumimoji="1" lang="ja-JP" altLang="en-US" sz="900" b="1" dirty="0"/>
          </a:p>
        </p:txBody>
      </p:sp>
      <p:sp>
        <p:nvSpPr>
          <p:cNvPr id="23" name="テキスト ボックス 22"/>
          <p:cNvSpPr txBox="1"/>
          <p:nvPr/>
        </p:nvSpPr>
        <p:spPr>
          <a:xfrm>
            <a:off x="5654054" y="6718778"/>
            <a:ext cx="1638729" cy="215444"/>
          </a:xfrm>
          <a:prstGeom prst="rect">
            <a:avLst/>
          </a:prstGeom>
          <a:noFill/>
        </p:spPr>
        <p:txBody>
          <a:bodyPr wrap="square" rtlCol="0">
            <a:spAutoFit/>
          </a:bodyPr>
          <a:lstStyle/>
          <a:p>
            <a:pPr algn="ctr"/>
            <a:r>
              <a:rPr kumimoji="1" lang="ja-JP" altLang="en-US" sz="800" dirty="0" smtClean="0"/>
              <a:t>世代数による変化は</a:t>
            </a:r>
            <a:r>
              <a:rPr kumimoji="1" lang="ja-JP" altLang="en-US" sz="800" dirty="0"/>
              <a:t>小</a:t>
            </a:r>
            <a:r>
              <a:rPr kumimoji="1" lang="ja-JP" altLang="en-US" sz="800" dirty="0" smtClean="0"/>
              <a:t>さい</a:t>
            </a:r>
            <a:endParaRPr kumimoji="1" lang="ja-JP" altLang="en-US" sz="800" dirty="0"/>
          </a:p>
        </p:txBody>
      </p:sp>
      <p:sp>
        <p:nvSpPr>
          <p:cNvPr id="24" name="テキスト ボックス 23"/>
          <p:cNvSpPr txBox="1"/>
          <p:nvPr/>
        </p:nvSpPr>
        <p:spPr>
          <a:xfrm rot="16200000">
            <a:off x="5160687" y="6068589"/>
            <a:ext cx="692195" cy="184666"/>
          </a:xfrm>
          <a:prstGeom prst="rect">
            <a:avLst/>
          </a:prstGeom>
          <a:noFill/>
        </p:spPr>
        <p:txBody>
          <a:bodyPr wrap="square" rtlCol="0">
            <a:spAutoFit/>
          </a:bodyPr>
          <a:lstStyle/>
          <a:p>
            <a:pPr algn="ctr"/>
            <a:r>
              <a:rPr kumimoji="1" lang="ja-JP" altLang="en-US" sz="600" dirty="0" smtClean="0"/>
              <a:t>解の捕捉数</a:t>
            </a:r>
            <a:endParaRPr kumimoji="1" lang="ja-JP" altLang="en-US" sz="600" dirty="0"/>
          </a:p>
        </p:txBody>
      </p:sp>
    </p:spTree>
    <p:extLst>
      <p:ext uri="{BB962C8B-B14F-4D97-AF65-F5344CB8AC3E}">
        <p14:creationId xmlns:p14="http://schemas.microsoft.com/office/powerpoint/2010/main" val="18529099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2799</TotalTime>
  <Words>303</Words>
  <Application>Microsoft Office PowerPoint</Application>
  <PresentationFormat>ユーザー設定</PresentationFormat>
  <Paragraphs>114</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Meiryo UI</vt:lpstr>
      <vt:lpstr>游ゴシック</vt:lpstr>
      <vt:lpstr>Arial</vt:lpstr>
      <vt:lpstr>Cambria Math</vt:lpstr>
      <vt:lpstr>Segoe UI</vt:lpstr>
      <vt:lpstr>Office テーマ</vt:lpstr>
      <vt:lpstr> 複数解探索を考慮した分散型Bat Algorithm </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73</cp:revision>
  <cp:lastPrinted>2017-11-22T02:36:48Z</cp:lastPrinted>
  <dcterms:created xsi:type="dcterms:W3CDTF">2017-10-20T12:45:35Z</dcterms:created>
  <dcterms:modified xsi:type="dcterms:W3CDTF">2017-11-22T17:47:10Z</dcterms:modified>
</cp:coreProperties>
</file>