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7559675" cy="10691813"/>
  <p:notesSz cx="6802438" cy="99345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7" autoAdjust="0"/>
    <p:restoredTop sz="94660"/>
  </p:normalViewPr>
  <p:slideViewPr>
    <p:cSldViewPr snapToGrid="0">
      <p:cViewPr>
        <p:scale>
          <a:sx n="110" d="100"/>
          <a:sy n="110" d="100"/>
        </p:scale>
        <p:origin x="114" y="-4590"/>
      </p:cViewPr>
      <p:guideLst>
        <p:guide orient="horz" pos="3367"/>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7988"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2863" y="0"/>
            <a:ext cx="2947987" cy="498475"/>
          </a:xfrm>
          <a:prstGeom prst="rect">
            <a:avLst/>
          </a:prstGeom>
        </p:spPr>
        <p:txBody>
          <a:bodyPr vert="horz" lIns="91440" tIns="45720" rIns="91440" bIns="45720" rtlCol="0"/>
          <a:lstStyle>
            <a:lvl1pPr algn="r">
              <a:defRPr sz="1200"/>
            </a:lvl1pPr>
          </a:lstStyle>
          <a:p>
            <a:fld id="{A13EF200-2EAD-4386-A7A1-02E3D5E5B0DB}" type="datetimeFigureOut">
              <a:rPr kumimoji="1" lang="ja-JP" altLang="en-US" smtClean="0"/>
              <a:t>2017/11/23</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71725" cy="33528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1550"/>
            <a:ext cx="5441950" cy="39116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6100"/>
            <a:ext cx="2947988"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2863" y="9436100"/>
            <a:ext cx="2947987" cy="498475"/>
          </a:xfrm>
          <a:prstGeom prst="rect">
            <a:avLst/>
          </a:prstGeom>
        </p:spPr>
        <p:txBody>
          <a:bodyPr vert="horz" lIns="91440" tIns="45720" rIns="91440" bIns="45720" rtlCol="0" anchor="b"/>
          <a:lstStyle>
            <a:lvl1pPr algn="r">
              <a:defRPr sz="1200"/>
            </a:lvl1pPr>
          </a:lstStyle>
          <a:p>
            <a:fld id="{9E239655-15F6-4754-8319-B95A999CEEBD}" type="slidenum">
              <a:rPr kumimoji="1" lang="ja-JP" altLang="en-US" smtClean="0"/>
              <a:t>‹#›</a:t>
            </a:fld>
            <a:endParaRPr kumimoji="1" lang="ja-JP" altLang="en-US"/>
          </a:p>
        </p:txBody>
      </p:sp>
    </p:spTree>
    <p:extLst>
      <p:ext uri="{BB962C8B-B14F-4D97-AF65-F5344CB8AC3E}">
        <p14:creationId xmlns:p14="http://schemas.microsoft.com/office/powerpoint/2010/main" val="20281737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408618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77680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59090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57590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18875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6846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ja-JP" altLang="en-US" smtClean="0"/>
              <a:t>マスター テキストの書式設定</a:t>
            </a:r>
          </a:p>
        </p:txBody>
      </p:sp>
      <p:sp>
        <p:nvSpPr>
          <p:cNvPr id="4" name="Content Placeholder 3"/>
          <p:cNvSpPr>
            <a:spLocks noGrp="1"/>
          </p:cNvSpPr>
          <p:nvPr>
            <p:ph sz="half" idx="2"/>
          </p:nvPr>
        </p:nvSpPr>
        <p:spPr>
          <a:xfrm>
            <a:off x="520713" y="3905482"/>
            <a:ext cx="3198096"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27086" y="3905482"/>
            <a:ext cx="3213847"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2477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226160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40865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90006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ja-JP" altLang="en-US" smtClean="0"/>
              <a:t>図を追加</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21AABD3-D3FB-4FEA-8B6C-B96478075859}" type="datetimeFigureOut">
              <a:rPr kumimoji="1" lang="ja-JP" altLang="en-US" smtClean="0"/>
              <a:t>2017/11/23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223453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21AABD3-D3FB-4FEA-8B6C-B96478075859}" type="datetimeFigureOut">
              <a:rPr kumimoji="1" lang="ja-JP" altLang="en-US" smtClean="0"/>
              <a:t>2017/11/23</a:t>
            </a:fld>
            <a:endParaRPr kumimoji="1" lang="ja-JP"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1055508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55934" rtl="0" eaLnBrk="1" latinLnBrk="0" hangingPunct="1">
        <a:lnSpc>
          <a:spcPct val="90000"/>
        </a:lnSpc>
        <a:spcBef>
          <a:spcPct val="0"/>
        </a:spcBef>
        <a:buNone/>
        <a:defRPr kumimoji="1"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kumimoji="1"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kumimoji="1"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kumimoji="1"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9pPr>
    </p:bodyStyle>
    <p:otherStyle>
      <a:defPPr>
        <a:defRPr lang="en-US"/>
      </a:defPPr>
      <a:lvl1pPr marL="0" algn="l" defTabSz="755934" rtl="0" eaLnBrk="1" latinLnBrk="0" hangingPunct="1">
        <a:defRPr kumimoji="1" sz="1488" kern="1200">
          <a:solidFill>
            <a:schemeClr val="tx1"/>
          </a:solidFill>
          <a:latin typeface="+mn-lt"/>
          <a:ea typeface="+mn-ea"/>
          <a:cs typeface="+mn-cs"/>
        </a:defRPr>
      </a:lvl1pPr>
      <a:lvl2pPr marL="377967" algn="l" defTabSz="755934" rtl="0" eaLnBrk="1" latinLnBrk="0" hangingPunct="1">
        <a:defRPr kumimoji="1" sz="1488" kern="1200">
          <a:solidFill>
            <a:schemeClr val="tx1"/>
          </a:solidFill>
          <a:latin typeface="+mn-lt"/>
          <a:ea typeface="+mn-ea"/>
          <a:cs typeface="+mn-cs"/>
        </a:defRPr>
      </a:lvl2pPr>
      <a:lvl3pPr marL="755934" algn="l" defTabSz="755934" rtl="0" eaLnBrk="1" latinLnBrk="0" hangingPunct="1">
        <a:defRPr kumimoji="1" sz="1488" kern="1200">
          <a:solidFill>
            <a:schemeClr val="tx1"/>
          </a:solidFill>
          <a:latin typeface="+mn-lt"/>
          <a:ea typeface="+mn-ea"/>
          <a:cs typeface="+mn-cs"/>
        </a:defRPr>
      </a:lvl3pPr>
      <a:lvl4pPr marL="1133902" algn="l" defTabSz="755934" rtl="0" eaLnBrk="1" latinLnBrk="0" hangingPunct="1">
        <a:defRPr kumimoji="1" sz="1488" kern="1200">
          <a:solidFill>
            <a:schemeClr val="tx1"/>
          </a:solidFill>
          <a:latin typeface="+mn-lt"/>
          <a:ea typeface="+mn-ea"/>
          <a:cs typeface="+mn-cs"/>
        </a:defRPr>
      </a:lvl4pPr>
      <a:lvl5pPr marL="1511869" algn="l" defTabSz="755934" rtl="0" eaLnBrk="1" latinLnBrk="0" hangingPunct="1">
        <a:defRPr kumimoji="1" sz="1488" kern="1200">
          <a:solidFill>
            <a:schemeClr val="tx1"/>
          </a:solidFill>
          <a:latin typeface="+mn-lt"/>
          <a:ea typeface="+mn-ea"/>
          <a:cs typeface="+mn-cs"/>
        </a:defRPr>
      </a:lvl5pPr>
      <a:lvl6pPr marL="1889836" algn="l" defTabSz="755934" rtl="0" eaLnBrk="1" latinLnBrk="0" hangingPunct="1">
        <a:defRPr kumimoji="1" sz="1488" kern="1200">
          <a:solidFill>
            <a:schemeClr val="tx1"/>
          </a:solidFill>
          <a:latin typeface="+mn-lt"/>
          <a:ea typeface="+mn-ea"/>
          <a:cs typeface="+mn-cs"/>
        </a:defRPr>
      </a:lvl6pPr>
      <a:lvl7pPr marL="2267803" algn="l" defTabSz="755934" rtl="0" eaLnBrk="1" latinLnBrk="0" hangingPunct="1">
        <a:defRPr kumimoji="1" sz="1488" kern="1200">
          <a:solidFill>
            <a:schemeClr val="tx1"/>
          </a:solidFill>
          <a:latin typeface="+mn-lt"/>
          <a:ea typeface="+mn-ea"/>
          <a:cs typeface="+mn-cs"/>
        </a:defRPr>
      </a:lvl7pPr>
      <a:lvl8pPr marL="2645771" algn="l" defTabSz="755934" rtl="0" eaLnBrk="1" latinLnBrk="0" hangingPunct="1">
        <a:defRPr kumimoji="1" sz="1488" kern="1200">
          <a:solidFill>
            <a:schemeClr val="tx1"/>
          </a:solidFill>
          <a:latin typeface="+mn-lt"/>
          <a:ea typeface="+mn-ea"/>
          <a:cs typeface="+mn-cs"/>
        </a:defRPr>
      </a:lvl8pPr>
      <a:lvl9pPr marL="3023738" algn="l" defTabSz="755934" rtl="0" eaLnBrk="1" latinLnBrk="0" hangingPunct="1">
        <a:defRPr kumimoji="1"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50.png"/><Relationship Id="rId26" Type="http://schemas.openxmlformats.org/officeDocument/2006/relationships/image" Target="../media/image14.png"/><Relationship Id="rId3" Type="http://schemas.openxmlformats.org/officeDocument/2006/relationships/image" Target="../media/image2.png"/><Relationship Id="rId21" Type="http://schemas.openxmlformats.org/officeDocument/2006/relationships/image" Target="../media/image18.png"/><Relationship Id="rId34" Type="http://schemas.openxmlformats.org/officeDocument/2006/relationships/image" Target="../media/image26.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40.png"/><Relationship Id="rId25" Type="http://schemas.openxmlformats.org/officeDocument/2006/relationships/image" Target="../media/image13.png"/><Relationship Id="rId33" Type="http://schemas.openxmlformats.org/officeDocument/2006/relationships/image" Target="../media/image25.png"/><Relationship Id="rId2" Type="http://schemas.openxmlformats.org/officeDocument/2006/relationships/image" Target="../media/image1.png"/><Relationship Id="rId20" Type="http://schemas.openxmlformats.org/officeDocument/2006/relationships/image" Target="../media/image17.png"/><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32" Type="http://schemas.openxmlformats.org/officeDocument/2006/relationships/image" Target="../media/image24.png"/><Relationship Id="rId5" Type="http://schemas.openxmlformats.org/officeDocument/2006/relationships/image" Target="../media/image4.png"/><Relationship Id="rId23" Type="http://schemas.openxmlformats.org/officeDocument/2006/relationships/image" Target="../media/image20.png"/><Relationship Id="rId28" Type="http://schemas.openxmlformats.org/officeDocument/2006/relationships/image" Target="../media/image110.png"/><Relationship Id="rId10" Type="http://schemas.openxmlformats.org/officeDocument/2006/relationships/image" Target="../media/image9.png"/><Relationship Id="rId19" Type="http://schemas.openxmlformats.org/officeDocument/2006/relationships/image" Target="../media/image16.png"/><Relationship Id="rId31"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8.png"/><Relationship Id="rId22" Type="http://schemas.openxmlformats.org/officeDocument/2006/relationships/image" Target="../media/image19.png"/><Relationship Id="rId30" Type="http://schemas.openxmlformats.org/officeDocument/2006/relationships/image" Target="../media/image22.png"/><Relationship Id="rId3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 name="テキスト ボックス 46"/>
              <p:cNvSpPr txBox="1"/>
              <p:nvPr/>
            </p:nvSpPr>
            <p:spPr>
              <a:xfrm>
                <a:off x="4862840" y="4685072"/>
                <a:ext cx="2284294" cy="1364733"/>
              </a:xfrm>
              <a:prstGeom prst="rect">
                <a:avLst/>
              </a:prstGeom>
              <a:noFill/>
            </p:spPr>
            <p:txBody>
              <a:bodyPr wrap="square" rtlCol="0">
                <a:spAutoFit/>
              </a:bodyPr>
              <a:lstStyle/>
              <a:p>
                <a14:m>
                  <m:oMath xmlns:m="http://schemas.openxmlformats.org/officeDocument/2006/math">
                    <m:sSub>
                      <m:sSubPr>
                        <m:ctrlPr>
                          <a:rPr kumimoji="1" lang="en-US" altLang="ja-JP" sz="1050" i="1" smtClean="0">
                            <a:solidFill>
                              <a:schemeClr val="accent6">
                                <a:lumMod val="75000"/>
                              </a:schemeClr>
                            </a:solidFill>
                            <a:latin typeface="Cambria Math" panose="02040503050406030204" pitchFamily="18" charset="0"/>
                          </a:rPr>
                        </m:ctrlPr>
                      </m:sSubPr>
                      <m:e>
                        <m:r>
                          <a:rPr kumimoji="1" lang="en-US" altLang="ja-JP" sz="1050" i="1">
                            <a:solidFill>
                              <a:schemeClr val="accent6">
                                <a:lumMod val="75000"/>
                              </a:schemeClr>
                            </a:solidFill>
                            <a:latin typeface="Cambria Math" panose="02040503050406030204" pitchFamily="18" charset="0"/>
                          </a:rPr>
                          <m:t>𝑑</m:t>
                        </m:r>
                      </m:e>
                      <m:sub>
                        <m:r>
                          <a:rPr kumimoji="1" lang="en-US" altLang="ja-JP" sz="1050" i="1">
                            <a:solidFill>
                              <a:schemeClr val="accent6">
                                <a:lumMod val="75000"/>
                              </a:schemeClr>
                            </a:solidFill>
                            <a:latin typeface="Cambria Math" panose="02040503050406030204" pitchFamily="18" charset="0"/>
                          </a:rPr>
                          <m:t>𝑖𝑗</m:t>
                        </m:r>
                      </m:sub>
                    </m:sSub>
                    <m:r>
                      <a:rPr kumimoji="1" lang="en-US" altLang="ja-JP" sz="1050" i="1">
                        <a:solidFill>
                          <a:schemeClr val="accent6">
                            <a:lumMod val="75000"/>
                          </a:schemeClr>
                        </a:solidFill>
                        <a:latin typeface="Cambria Math" panose="02040503050406030204" pitchFamily="18" charset="0"/>
                      </a:rPr>
                      <m:t>=</m:t>
                    </m:r>
                    <m:d>
                      <m:dPr>
                        <m:begChr m:val="|"/>
                        <m:endChr m:val="|"/>
                        <m:ctrlPr>
                          <a:rPr kumimoji="1" lang="en-US" altLang="ja-JP" sz="1050" i="1">
                            <a:solidFill>
                              <a:schemeClr val="accent6">
                                <a:lumMod val="75000"/>
                              </a:schemeClr>
                            </a:solidFill>
                            <a:latin typeface="Cambria Math" panose="02040503050406030204" pitchFamily="18" charset="0"/>
                          </a:rPr>
                        </m:ctrlPr>
                      </m:dPr>
                      <m:e>
                        <m:sSup>
                          <m:sSupPr>
                            <m:ctrlPr>
                              <a:rPr kumimoji="1" lang="en-US" altLang="ja-JP" sz="1050" i="1">
                                <a:solidFill>
                                  <a:schemeClr val="accent6">
                                    <a:lumMod val="75000"/>
                                  </a:schemeClr>
                                </a:solidFill>
                                <a:latin typeface="Cambria Math" panose="02040503050406030204" pitchFamily="18" charset="0"/>
                              </a:rPr>
                            </m:ctrlPr>
                          </m:sSupPr>
                          <m:e>
                            <m:sSub>
                              <m:sSubPr>
                                <m:ctrlPr>
                                  <a:rPr kumimoji="1" lang="en-US" altLang="ja-JP" sz="1050" i="1">
                                    <a:solidFill>
                                      <a:schemeClr val="accent6">
                                        <a:lumMod val="75000"/>
                                      </a:schemeClr>
                                    </a:solidFill>
                                    <a:latin typeface="Cambria Math" panose="02040503050406030204" pitchFamily="18" charset="0"/>
                                  </a:rPr>
                                </m:ctrlPr>
                              </m:sSubPr>
                              <m:e>
                                <m:r>
                                  <a:rPr kumimoji="1" lang="en-US" altLang="ja-JP" sz="1050" i="1">
                                    <a:solidFill>
                                      <a:schemeClr val="accent6">
                                        <a:lumMod val="75000"/>
                                      </a:schemeClr>
                                    </a:solidFill>
                                    <a:latin typeface="Cambria Math" panose="02040503050406030204" pitchFamily="18" charset="0"/>
                                  </a:rPr>
                                  <m:t>𝑥</m:t>
                                </m:r>
                              </m:e>
                              <m:sub>
                                <m:r>
                                  <a:rPr kumimoji="1" lang="en-US" altLang="ja-JP" sz="1050" i="1">
                                    <a:solidFill>
                                      <a:schemeClr val="accent6">
                                        <a:lumMod val="75000"/>
                                      </a:schemeClr>
                                    </a:solidFill>
                                    <a:latin typeface="Cambria Math" panose="02040503050406030204" pitchFamily="18" charset="0"/>
                                  </a:rPr>
                                  <m:t>𝑖</m:t>
                                </m:r>
                              </m:sub>
                            </m:sSub>
                          </m:e>
                          <m:sup>
                            <m:r>
                              <a:rPr kumimoji="1" lang="en-US" altLang="ja-JP" sz="1050" i="1">
                                <a:solidFill>
                                  <a:schemeClr val="accent6">
                                    <a:lumMod val="75000"/>
                                  </a:schemeClr>
                                </a:solidFill>
                                <a:latin typeface="Cambria Math" panose="02040503050406030204" pitchFamily="18" charset="0"/>
                              </a:rPr>
                              <m:t>𝑡</m:t>
                            </m:r>
                          </m:sup>
                        </m:sSup>
                        <m:r>
                          <a:rPr kumimoji="1" lang="en-US" altLang="ja-JP" sz="1050" i="1">
                            <a:solidFill>
                              <a:schemeClr val="accent6">
                                <a:lumMod val="75000"/>
                              </a:schemeClr>
                            </a:solidFill>
                            <a:latin typeface="Cambria Math" panose="02040503050406030204" pitchFamily="18" charset="0"/>
                          </a:rPr>
                          <m:t>−</m:t>
                        </m:r>
                        <m:sSup>
                          <m:sSupPr>
                            <m:ctrlPr>
                              <a:rPr kumimoji="1" lang="en-US" altLang="ja-JP" sz="1050" i="1">
                                <a:solidFill>
                                  <a:schemeClr val="accent6">
                                    <a:lumMod val="75000"/>
                                  </a:schemeClr>
                                </a:solidFill>
                                <a:latin typeface="Cambria Math" panose="02040503050406030204" pitchFamily="18" charset="0"/>
                              </a:rPr>
                            </m:ctrlPr>
                          </m:sSupPr>
                          <m:e>
                            <m:sSub>
                              <m:sSubPr>
                                <m:ctrlPr>
                                  <a:rPr kumimoji="1" lang="en-US" altLang="ja-JP" sz="1050" i="1">
                                    <a:solidFill>
                                      <a:schemeClr val="accent6">
                                        <a:lumMod val="75000"/>
                                      </a:schemeClr>
                                    </a:solidFill>
                                    <a:latin typeface="Cambria Math" panose="02040503050406030204" pitchFamily="18" charset="0"/>
                                  </a:rPr>
                                </m:ctrlPr>
                              </m:sSubPr>
                              <m:e>
                                <m:r>
                                  <a:rPr kumimoji="1" lang="en-US" altLang="ja-JP" sz="1050" i="1">
                                    <a:solidFill>
                                      <a:schemeClr val="accent6">
                                        <a:lumMod val="75000"/>
                                      </a:schemeClr>
                                    </a:solidFill>
                                    <a:latin typeface="Cambria Math" panose="02040503050406030204" pitchFamily="18" charset="0"/>
                                  </a:rPr>
                                  <m:t>𝑥</m:t>
                                </m:r>
                              </m:e>
                              <m:sub>
                                <m:r>
                                  <a:rPr kumimoji="1" lang="en-US" altLang="ja-JP" sz="1050" i="1">
                                    <a:solidFill>
                                      <a:schemeClr val="accent6">
                                        <a:lumMod val="75000"/>
                                      </a:schemeClr>
                                    </a:solidFill>
                                    <a:latin typeface="Cambria Math" panose="02040503050406030204" pitchFamily="18" charset="0"/>
                                  </a:rPr>
                                  <m:t>𝑗</m:t>
                                </m:r>
                              </m:sub>
                            </m:sSub>
                          </m:e>
                          <m:sup>
                            <m:r>
                              <a:rPr kumimoji="1" lang="en-US" altLang="ja-JP" sz="1050" i="1">
                                <a:solidFill>
                                  <a:schemeClr val="accent6">
                                    <a:lumMod val="75000"/>
                                  </a:schemeClr>
                                </a:solidFill>
                                <a:latin typeface="Cambria Math" panose="02040503050406030204" pitchFamily="18" charset="0"/>
                              </a:rPr>
                              <m:t>𝑡</m:t>
                            </m:r>
                          </m:sup>
                        </m:sSup>
                      </m:e>
                    </m:d>
                  </m:oMath>
                </a14:m>
                <a:r>
                  <a:rPr kumimoji="1" lang="en-US" altLang="ja-JP" sz="1050" dirty="0">
                    <a:solidFill>
                      <a:schemeClr val="accent6">
                        <a:lumMod val="75000"/>
                      </a:schemeClr>
                    </a:solidFill>
                  </a:rPr>
                  <a:t>	</a:t>
                </a:r>
                <a:r>
                  <a:rPr kumimoji="1" lang="en-US" altLang="ja-JP" sz="1050" dirty="0"/>
                  <a:t>	…(7)</a:t>
                </a:r>
              </a:p>
              <a:p>
                <a:r>
                  <a:rPr kumimoji="1" lang="en-US" altLang="ja-JP" sz="1000" dirty="0">
                    <a:solidFill>
                      <a:schemeClr val="bg1">
                        <a:lumMod val="50000"/>
                      </a:schemeClr>
                    </a:solidFill>
                  </a:rPr>
                  <a:t>// </a:t>
                </a:r>
                <a14:m>
                  <m:oMath xmlns:m="http://schemas.openxmlformats.org/officeDocument/2006/math">
                    <m:sSup>
                      <m:sSupPr>
                        <m:ctrlPr>
                          <a:rPr kumimoji="1" lang="en-US" altLang="ja-JP" sz="1000" i="1">
                            <a:solidFill>
                              <a:schemeClr val="bg1">
                                <a:lumMod val="50000"/>
                              </a:schemeClr>
                            </a:solidFill>
                            <a:latin typeface="Cambria Math" panose="02040503050406030204" pitchFamily="18" charset="0"/>
                          </a:rPr>
                        </m:ctrlPr>
                      </m:sSupPr>
                      <m:e>
                        <m:sSub>
                          <m:sSubPr>
                            <m:ctrlPr>
                              <a:rPr kumimoji="1" lang="en-US" altLang="ja-JP" sz="1000" i="1">
                                <a:solidFill>
                                  <a:schemeClr val="bg1">
                                    <a:lumMod val="50000"/>
                                  </a:schemeClr>
                                </a:solidFill>
                                <a:latin typeface="Cambria Math" panose="02040503050406030204" pitchFamily="18" charset="0"/>
                              </a:rPr>
                            </m:ctrlPr>
                          </m:sSubPr>
                          <m:e>
                            <m:r>
                              <a:rPr kumimoji="1" lang="en-US" altLang="ja-JP" sz="1000" i="1">
                                <a:solidFill>
                                  <a:schemeClr val="bg1">
                                    <a:lumMod val="50000"/>
                                  </a:schemeClr>
                                </a:solidFill>
                                <a:latin typeface="Cambria Math" panose="02040503050406030204" pitchFamily="18" charset="0"/>
                              </a:rPr>
                              <m:t>𝑥</m:t>
                            </m:r>
                          </m:e>
                          <m:sub>
                            <m:r>
                              <a:rPr kumimoji="1" lang="en-US" altLang="ja-JP" sz="1000" i="1">
                                <a:solidFill>
                                  <a:schemeClr val="bg1">
                                    <a:lumMod val="50000"/>
                                  </a:schemeClr>
                                </a:solidFill>
                                <a:latin typeface="Cambria Math" panose="02040503050406030204" pitchFamily="18" charset="0"/>
                              </a:rPr>
                              <m:t>𝑖</m:t>
                            </m:r>
                          </m:sub>
                        </m:sSub>
                      </m:e>
                      <m:sup>
                        <m:r>
                          <a:rPr kumimoji="1" lang="en-US" altLang="ja-JP" sz="1000" i="1">
                            <a:solidFill>
                              <a:schemeClr val="bg1">
                                <a:lumMod val="50000"/>
                              </a:schemeClr>
                            </a:solidFill>
                            <a:latin typeface="Cambria Math" panose="02040503050406030204" pitchFamily="18" charset="0"/>
                          </a:rPr>
                          <m:t>𝑡</m:t>
                        </m:r>
                      </m:sup>
                    </m:sSup>
                    <m:r>
                      <a:rPr kumimoji="1" lang="ja-JP" altLang="en-US" sz="1000" i="1">
                        <a:solidFill>
                          <a:schemeClr val="bg1">
                            <a:lumMod val="50000"/>
                          </a:schemeClr>
                        </a:solidFill>
                        <a:latin typeface="Cambria Math" panose="02040503050406030204" pitchFamily="18" charset="0"/>
                      </a:rPr>
                      <m:t>に対し</m:t>
                    </m:r>
                  </m:oMath>
                </a14:m>
                <a:r>
                  <a:rPr kumimoji="1" lang="ja-JP" altLang="en-US" sz="1000" dirty="0">
                    <a:solidFill>
                      <a:schemeClr val="bg1">
                        <a:lumMod val="50000"/>
                      </a:schemeClr>
                    </a:solidFill>
                  </a:rPr>
                  <a:t>ランダムに</a:t>
                </a:r>
                <a14:m>
                  <m:oMath xmlns:m="http://schemas.openxmlformats.org/officeDocument/2006/math">
                    <m:sSup>
                      <m:sSupPr>
                        <m:ctrlPr>
                          <a:rPr kumimoji="1" lang="en-US" altLang="ja-JP" sz="1000" i="1">
                            <a:solidFill>
                              <a:schemeClr val="bg1">
                                <a:lumMod val="50000"/>
                              </a:schemeClr>
                            </a:solidFill>
                            <a:latin typeface="Cambria Math" panose="02040503050406030204" pitchFamily="18" charset="0"/>
                          </a:rPr>
                        </m:ctrlPr>
                      </m:sSupPr>
                      <m:e>
                        <m:sSub>
                          <m:sSubPr>
                            <m:ctrlPr>
                              <a:rPr kumimoji="1" lang="en-US" altLang="ja-JP" sz="1000" i="1">
                                <a:solidFill>
                                  <a:schemeClr val="bg1">
                                    <a:lumMod val="50000"/>
                                  </a:schemeClr>
                                </a:solidFill>
                                <a:latin typeface="Cambria Math" panose="02040503050406030204" pitchFamily="18" charset="0"/>
                              </a:rPr>
                            </m:ctrlPr>
                          </m:sSubPr>
                          <m:e>
                            <m:r>
                              <a:rPr kumimoji="1" lang="en-US" altLang="ja-JP" sz="1000" i="1">
                                <a:solidFill>
                                  <a:schemeClr val="bg1">
                                    <a:lumMod val="50000"/>
                                  </a:schemeClr>
                                </a:solidFill>
                                <a:latin typeface="Cambria Math" panose="02040503050406030204" pitchFamily="18" charset="0"/>
                              </a:rPr>
                              <m:t>𝑥</m:t>
                            </m:r>
                          </m:e>
                          <m:sub>
                            <m:r>
                              <a:rPr kumimoji="1" lang="en-US" altLang="ja-JP" sz="1000" i="1">
                                <a:solidFill>
                                  <a:schemeClr val="bg1">
                                    <a:lumMod val="50000"/>
                                  </a:schemeClr>
                                </a:solidFill>
                                <a:latin typeface="Cambria Math" panose="02040503050406030204" pitchFamily="18" charset="0"/>
                              </a:rPr>
                              <m:t>𝑗</m:t>
                            </m:r>
                          </m:sub>
                        </m:sSub>
                      </m:e>
                      <m:sup>
                        <m:r>
                          <a:rPr kumimoji="1" lang="en-US" altLang="ja-JP" sz="1000" i="1">
                            <a:solidFill>
                              <a:schemeClr val="bg1">
                                <a:lumMod val="50000"/>
                              </a:schemeClr>
                            </a:solidFill>
                            <a:latin typeface="Cambria Math" panose="02040503050406030204" pitchFamily="18" charset="0"/>
                          </a:rPr>
                          <m:t>𝑡</m:t>
                        </m:r>
                      </m:sup>
                    </m:sSup>
                    <m:r>
                      <a:rPr kumimoji="1" lang="ja-JP" altLang="en-US" sz="1000" i="1">
                        <a:solidFill>
                          <a:schemeClr val="bg1">
                            <a:lumMod val="50000"/>
                          </a:schemeClr>
                        </a:solidFill>
                        <a:latin typeface="Cambria Math" panose="02040503050406030204" pitchFamily="18" charset="0"/>
                      </a:rPr>
                      <m:t>を</m:t>
                    </m:r>
                  </m:oMath>
                </a14:m>
                <a:r>
                  <a:rPr kumimoji="1" lang="ja-JP" altLang="en-US" sz="1000" dirty="0">
                    <a:solidFill>
                      <a:schemeClr val="bg1">
                        <a:lumMod val="50000"/>
                      </a:schemeClr>
                    </a:solidFill>
                  </a:rPr>
                  <a:t>選択</a:t>
                </a:r>
                <a:endParaRPr kumimoji="1" lang="en-US" altLang="ja-JP" sz="1000" dirty="0">
                  <a:solidFill>
                    <a:schemeClr val="bg1">
                      <a:lumMod val="50000"/>
                    </a:schemeClr>
                  </a:solidFill>
                </a:endParaRPr>
              </a:p>
              <a:p>
                <a14:m>
                  <m:oMath xmlns:m="http://schemas.openxmlformats.org/officeDocument/2006/math">
                    <m:sSup>
                      <m:sSupPr>
                        <m:ctrlPr>
                          <a:rPr kumimoji="1" lang="en-US" altLang="ja-JP" sz="1050" i="1" smtClean="0">
                            <a:solidFill>
                              <a:srgbClr val="FF0000"/>
                            </a:solidFill>
                            <a:latin typeface="Cambria Math" panose="02040503050406030204" pitchFamily="18" charset="0"/>
                          </a:rPr>
                        </m:ctrlPr>
                      </m:sSupPr>
                      <m:e>
                        <m:sSub>
                          <m:sSubPr>
                            <m:ctrlPr>
                              <a:rPr kumimoji="1" lang="en-US" altLang="ja-JP" sz="1050" i="1">
                                <a:solidFill>
                                  <a:srgbClr val="FF0000"/>
                                </a:solidFill>
                                <a:latin typeface="Cambria Math" panose="02040503050406030204" pitchFamily="18" charset="0"/>
                              </a:rPr>
                            </m:ctrlPr>
                          </m:sSubPr>
                          <m:e>
                            <m:r>
                              <a:rPr kumimoji="1" lang="en-US" altLang="ja-JP" sz="1050" i="1">
                                <a:solidFill>
                                  <a:srgbClr val="FF0000"/>
                                </a:solidFill>
                                <a:latin typeface="Cambria Math" panose="02040503050406030204" pitchFamily="18" charset="0"/>
                              </a:rPr>
                              <m:t>𝑣</m:t>
                            </m:r>
                          </m:e>
                          <m:sub>
                            <m:r>
                              <a:rPr kumimoji="1" lang="en-US" altLang="ja-JP" sz="1050" i="1">
                                <a:solidFill>
                                  <a:srgbClr val="FF0000"/>
                                </a:solidFill>
                                <a:latin typeface="Cambria Math" panose="02040503050406030204" pitchFamily="18" charset="0"/>
                              </a:rPr>
                              <m:t>𝑖</m:t>
                            </m:r>
                          </m:sub>
                        </m:sSub>
                      </m:e>
                      <m:sup>
                        <m:r>
                          <a:rPr kumimoji="1" lang="en-US" altLang="ja-JP" sz="1050" i="1">
                            <a:solidFill>
                              <a:srgbClr val="FF0000"/>
                            </a:solidFill>
                            <a:latin typeface="Cambria Math" panose="02040503050406030204" pitchFamily="18" charset="0"/>
                          </a:rPr>
                          <m:t>𝑡</m:t>
                        </m:r>
                      </m:sup>
                    </m:sSup>
                    <m:r>
                      <a:rPr kumimoji="1" lang="en-US" altLang="ja-JP" sz="1050" i="1">
                        <a:solidFill>
                          <a:srgbClr val="FF0000"/>
                        </a:solidFill>
                        <a:latin typeface="Cambria Math" panose="02040503050406030204" pitchFamily="18" charset="0"/>
                      </a:rPr>
                      <m:t>=</m:t>
                    </m:r>
                    <m:sSup>
                      <m:sSupPr>
                        <m:ctrlPr>
                          <a:rPr kumimoji="1" lang="en-US" altLang="ja-JP" sz="1050" i="1">
                            <a:solidFill>
                              <a:srgbClr val="FF0000"/>
                            </a:solidFill>
                            <a:latin typeface="Cambria Math" panose="02040503050406030204" pitchFamily="18" charset="0"/>
                          </a:rPr>
                        </m:ctrlPr>
                      </m:sSupPr>
                      <m:e>
                        <m:sSub>
                          <m:sSubPr>
                            <m:ctrlPr>
                              <a:rPr kumimoji="1" lang="en-US" altLang="ja-JP" sz="1050" i="1">
                                <a:solidFill>
                                  <a:srgbClr val="FF0000"/>
                                </a:solidFill>
                                <a:latin typeface="Cambria Math" panose="02040503050406030204" pitchFamily="18" charset="0"/>
                              </a:rPr>
                            </m:ctrlPr>
                          </m:sSubPr>
                          <m:e>
                            <m:r>
                              <a:rPr kumimoji="1" lang="en-US" altLang="ja-JP" sz="1050" i="1">
                                <a:solidFill>
                                  <a:srgbClr val="FF0000"/>
                                </a:solidFill>
                                <a:latin typeface="Cambria Math" panose="02040503050406030204" pitchFamily="18" charset="0"/>
                              </a:rPr>
                              <m:t>𝑣</m:t>
                            </m:r>
                          </m:e>
                          <m:sub>
                            <m:r>
                              <a:rPr kumimoji="1" lang="en-US" altLang="ja-JP" sz="1050" i="1">
                                <a:solidFill>
                                  <a:srgbClr val="FF0000"/>
                                </a:solidFill>
                                <a:latin typeface="Cambria Math" panose="02040503050406030204" pitchFamily="18" charset="0"/>
                              </a:rPr>
                              <m:t>𝑖</m:t>
                            </m:r>
                          </m:sub>
                        </m:sSub>
                      </m:e>
                      <m:sup>
                        <m:r>
                          <a:rPr kumimoji="1" lang="en-US" altLang="ja-JP" sz="1050" i="1">
                            <a:solidFill>
                              <a:srgbClr val="FF0000"/>
                            </a:solidFill>
                            <a:latin typeface="Cambria Math" panose="02040503050406030204" pitchFamily="18" charset="0"/>
                          </a:rPr>
                          <m:t>𝑡</m:t>
                        </m:r>
                        <m:r>
                          <a:rPr kumimoji="1" lang="en-US" altLang="ja-JP" sz="1050" i="1">
                            <a:solidFill>
                              <a:srgbClr val="FF0000"/>
                            </a:solidFill>
                            <a:latin typeface="Cambria Math" panose="02040503050406030204" pitchFamily="18" charset="0"/>
                          </a:rPr>
                          <m:t>−1</m:t>
                        </m:r>
                      </m:sup>
                    </m:sSup>
                    <m:r>
                      <a:rPr kumimoji="1" lang="en-US" altLang="ja-JP" sz="1050" i="1">
                        <a:solidFill>
                          <a:srgbClr val="FF0000"/>
                        </a:solidFill>
                        <a:latin typeface="Cambria Math" panose="02040503050406030204" pitchFamily="18" charset="0"/>
                      </a:rPr>
                      <m:t>+</m:t>
                    </m:r>
                    <m:f>
                      <m:fPr>
                        <m:ctrlPr>
                          <a:rPr kumimoji="1" lang="en-US" altLang="ja-JP" sz="1050" i="1">
                            <a:solidFill>
                              <a:srgbClr val="FF0000"/>
                            </a:solidFill>
                            <a:latin typeface="Cambria Math" panose="02040503050406030204" pitchFamily="18" charset="0"/>
                          </a:rPr>
                        </m:ctrlPr>
                      </m:fPr>
                      <m:num>
                        <m:r>
                          <a:rPr kumimoji="1" lang="en-US" altLang="ja-JP" sz="1050" i="1">
                            <a:solidFill>
                              <a:srgbClr val="FF0000"/>
                            </a:solidFill>
                            <a:latin typeface="Cambria Math" panose="02040503050406030204" pitchFamily="18" charset="0"/>
                          </a:rPr>
                          <m:t>1</m:t>
                        </m:r>
                      </m:num>
                      <m:den>
                        <m:r>
                          <a:rPr kumimoji="1" lang="en-US" altLang="ja-JP" sz="1050" i="1">
                            <a:solidFill>
                              <a:srgbClr val="FF0000"/>
                            </a:solidFill>
                            <a:latin typeface="Cambria Math" panose="02040503050406030204" pitchFamily="18" charset="0"/>
                          </a:rPr>
                          <m:t>𝑒𝑥𝑝</m:t>
                        </m:r>
                        <m:d>
                          <m:dPr>
                            <m:ctrlPr>
                              <a:rPr kumimoji="1" lang="en-US" altLang="ja-JP" sz="1050" i="1">
                                <a:solidFill>
                                  <a:srgbClr val="FF0000"/>
                                </a:solidFill>
                                <a:latin typeface="Cambria Math" panose="02040503050406030204" pitchFamily="18" charset="0"/>
                              </a:rPr>
                            </m:ctrlPr>
                          </m:dPr>
                          <m:e>
                            <m:sSub>
                              <m:sSubPr>
                                <m:ctrlPr>
                                  <a:rPr kumimoji="1" lang="en-US" altLang="ja-JP" sz="1050" i="1">
                                    <a:solidFill>
                                      <a:srgbClr val="FF0000"/>
                                    </a:solidFill>
                                    <a:latin typeface="Cambria Math" panose="02040503050406030204" pitchFamily="18" charset="0"/>
                                  </a:rPr>
                                </m:ctrlPr>
                              </m:sSubPr>
                              <m:e>
                                <m:r>
                                  <a:rPr kumimoji="1" lang="en-US" altLang="ja-JP" sz="1050" i="1">
                                    <a:solidFill>
                                      <a:srgbClr val="FF0000"/>
                                    </a:solidFill>
                                    <a:latin typeface="Cambria Math" panose="02040503050406030204" pitchFamily="18" charset="0"/>
                                  </a:rPr>
                                  <m:t>𝑑</m:t>
                                </m:r>
                              </m:e>
                              <m:sub>
                                <m:r>
                                  <a:rPr kumimoji="1" lang="en-US" altLang="ja-JP" sz="1050" i="1">
                                    <a:solidFill>
                                      <a:srgbClr val="FF0000"/>
                                    </a:solidFill>
                                    <a:latin typeface="Cambria Math" panose="02040503050406030204" pitchFamily="18" charset="0"/>
                                  </a:rPr>
                                  <m:t>𝑖𝑗</m:t>
                                </m:r>
                              </m:sub>
                            </m:sSub>
                            <m:r>
                              <a:rPr kumimoji="1" lang="en-US" altLang="ja-JP" sz="1050" i="1">
                                <a:solidFill>
                                  <a:srgbClr val="FF0000"/>
                                </a:solidFill>
                                <a:latin typeface="Cambria Math" panose="02040503050406030204" pitchFamily="18" charset="0"/>
                              </a:rPr>
                              <m:t>∗</m:t>
                            </m:r>
                            <m:sSub>
                              <m:sSubPr>
                                <m:ctrlPr>
                                  <a:rPr kumimoji="1" lang="en-US" altLang="ja-JP" sz="1050" i="1">
                                    <a:solidFill>
                                      <a:srgbClr val="FF0000"/>
                                    </a:solidFill>
                                    <a:latin typeface="Cambria Math" panose="02040503050406030204" pitchFamily="18" charset="0"/>
                                  </a:rPr>
                                </m:ctrlPr>
                              </m:sSubPr>
                              <m:e>
                                <m:r>
                                  <a:rPr kumimoji="1" lang="en-US" altLang="ja-JP" sz="1050" i="1">
                                    <a:solidFill>
                                      <a:srgbClr val="FF0000"/>
                                    </a:solidFill>
                                    <a:latin typeface="Cambria Math" panose="02040503050406030204" pitchFamily="18" charset="0"/>
                                  </a:rPr>
                                  <m:t>𝑓</m:t>
                                </m:r>
                              </m:e>
                              <m:sub>
                                <m:r>
                                  <a:rPr kumimoji="1" lang="en-US" altLang="ja-JP" sz="1050" i="1">
                                    <a:solidFill>
                                      <a:srgbClr val="FF0000"/>
                                    </a:solidFill>
                                    <a:latin typeface="Cambria Math" panose="02040503050406030204" pitchFamily="18" charset="0"/>
                                  </a:rPr>
                                  <m:t>𝑖</m:t>
                                </m:r>
                              </m:sub>
                            </m:sSub>
                          </m:e>
                        </m:d>
                      </m:den>
                    </m:f>
                  </m:oMath>
                </a14:m>
                <a:r>
                  <a:rPr kumimoji="1" lang="en-US" altLang="ja-JP" sz="1050" dirty="0"/>
                  <a:t>	…(2</a:t>
                </a:r>
                <a:r>
                  <a:rPr kumimoji="1" lang="en-US" altLang="ja-JP" sz="1050" dirty="0" smtClean="0"/>
                  <a:t>)’</a:t>
                </a:r>
              </a:p>
              <a:p>
                <a14:m>
                  <m:oMath xmlns:m="http://schemas.openxmlformats.org/officeDocument/2006/math">
                    <m:sSub>
                      <m:sSubPr>
                        <m:ctrlPr>
                          <a:rPr kumimoji="1" lang="en-US" altLang="ja-JP" sz="1050" i="1" smtClean="0">
                            <a:solidFill>
                              <a:schemeClr val="accent1">
                                <a:lumMod val="75000"/>
                              </a:schemeClr>
                            </a:solidFill>
                            <a:latin typeface="Cambria Math" panose="02040503050406030204" pitchFamily="18" charset="0"/>
                          </a:rPr>
                        </m:ctrlPr>
                      </m:sSubPr>
                      <m:e>
                        <m:r>
                          <a:rPr kumimoji="1" lang="en-US" altLang="ja-JP" sz="1050" i="1">
                            <a:solidFill>
                              <a:schemeClr val="accent1">
                                <a:lumMod val="75000"/>
                              </a:schemeClr>
                            </a:solidFill>
                            <a:latin typeface="Cambria Math" panose="02040503050406030204" pitchFamily="18" charset="0"/>
                          </a:rPr>
                          <m:t>𝑥</m:t>
                        </m:r>
                      </m:e>
                      <m:sub>
                        <m:r>
                          <a:rPr kumimoji="1" lang="en-US" altLang="ja-JP" sz="1050" i="1">
                            <a:solidFill>
                              <a:schemeClr val="accent1">
                                <a:lumMod val="75000"/>
                              </a:schemeClr>
                            </a:solidFill>
                            <a:latin typeface="Cambria Math" panose="02040503050406030204" pitchFamily="18" charset="0"/>
                          </a:rPr>
                          <m:t>𝑛𝑒𝑤</m:t>
                        </m:r>
                      </m:sub>
                    </m:sSub>
                    <m:r>
                      <a:rPr kumimoji="1" lang="en-US" altLang="ja-JP" sz="1050" i="1">
                        <a:solidFill>
                          <a:schemeClr val="accent1">
                            <a:lumMod val="75000"/>
                          </a:schemeClr>
                        </a:solidFill>
                        <a:latin typeface="Cambria Math" panose="02040503050406030204" pitchFamily="18" charset="0"/>
                      </a:rPr>
                      <m:t>=</m:t>
                    </m:r>
                    <m:sSub>
                      <m:sSubPr>
                        <m:ctrlPr>
                          <a:rPr kumimoji="1" lang="en-US" altLang="ja-JP" sz="1050" i="1" smtClean="0">
                            <a:solidFill>
                              <a:schemeClr val="accent1">
                                <a:lumMod val="75000"/>
                              </a:schemeClr>
                            </a:solidFill>
                            <a:latin typeface="Cambria Math" panose="02040503050406030204" pitchFamily="18" charset="0"/>
                          </a:rPr>
                        </m:ctrlPr>
                      </m:sSubPr>
                      <m:e>
                        <m:r>
                          <a:rPr kumimoji="1" lang="en-US" altLang="ja-JP" sz="1050" i="1">
                            <a:solidFill>
                              <a:schemeClr val="accent1">
                                <a:lumMod val="75000"/>
                              </a:schemeClr>
                            </a:solidFill>
                            <a:latin typeface="Cambria Math" panose="02040503050406030204" pitchFamily="18" charset="0"/>
                          </a:rPr>
                          <m:t>𝑥</m:t>
                        </m:r>
                      </m:e>
                      <m:sub>
                        <m:r>
                          <a:rPr kumimoji="1" lang="en-US" altLang="ja-JP" sz="1050" i="1">
                            <a:solidFill>
                              <a:schemeClr val="accent1">
                                <a:lumMod val="75000"/>
                              </a:schemeClr>
                            </a:solidFill>
                            <a:latin typeface="Cambria Math" panose="02040503050406030204" pitchFamily="18" charset="0"/>
                          </a:rPr>
                          <m:t>𝑝𝑏𝑒𝑠𝑡</m:t>
                        </m:r>
                      </m:sub>
                    </m:sSub>
                    <m:r>
                      <a:rPr kumimoji="1" lang="en-US" altLang="ja-JP" sz="1050" i="1">
                        <a:solidFill>
                          <a:schemeClr val="accent1">
                            <a:lumMod val="75000"/>
                          </a:schemeClr>
                        </a:solidFill>
                        <a:latin typeface="Cambria Math" panose="02040503050406030204" pitchFamily="18" charset="0"/>
                      </a:rPr>
                      <m:t>+</m:t>
                    </m:r>
                    <m:r>
                      <a:rPr kumimoji="1" lang="ja-JP" altLang="en-US" sz="1050" i="1">
                        <a:solidFill>
                          <a:schemeClr val="accent1">
                            <a:lumMod val="75000"/>
                          </a:schemeClr>
                        </a:solidFill>
                        <a:latin typeface="Cambria Math" panose="02040503050406030204" pitchFamily="18" charset="0"/>
                      </a:rPr>
                      <m:t>𝜖</m:t>
                    </m:r>
                    <m:sSup>
                      <m:sSupPr>
                        <m:ctrlPr>
                          <a:rPr kumimoji="1" lang="en-US" altLang="ja-JP" sz="1050" i="1">
                            <a:solidFill>
                              <a:schemeClr val="accent1">
                                <a:lumMod val="75000"/>
                              </a:schemeClr>
                            </a:solidFill>
                            <a:latin typeface="Cambria Math" panose="02040503050406030204" pitchFamily="18" charset="0"/>
                          </a:rPr>
                        </m:ctrlPr>
                      </m:sSupPr>
                      <m:e>
                        <m:r>
                          <a:rPr kumimoji="1" lang="en-US" altLang="ja-JP" sz="1050" i="1">
                            <a:solidFill>
                              <a:schemeClr val="accent1">
                                <a:lumMod val="75000"/>
                              </a:schemeClr>
                            </a:solidFill>
                            <a:latin typeface="Cambria Math" panose="02040503050406030204" pitchFamily="18" charset="0"/>
                          </a:rPr>
                          <m:t>𝐴</m:t>
                        </m:r>
                      </m:e>
                      <m:sup>
                        <m:r>
                          <a:rPr kumimoji="1" lang="en-US" altLang="ja-JP" sz="1050" i="1">
                            <a:solidFill>
                              <a:schemeClr val="accent1">
                                <a:lumMod val="75000"/>
                              </a:schemeClr>
                            </a:solidFill>
                            <a:latin typeface="Cambria Math" panose="02040503050406030204" pitchFamily="18" charset="0"/>
                          </a:rPr>
                          <m:t>𝑡</m:t>
                        </m:r>
                      </m:sup>
                    </m:sSup>
                  </m:oMath>
                </a14:m>
                <a:r>
                  <a:rPr kumimoji="1" lang="en-US" altLang="ja-JP" sz="1050" dirty="0"/>
                  <a:t>	…(4</a:t>
                </a:r>
                <a:r>
                  <a:rPr kumimoji="1" lang="en-US" altLang="ja-JP" sz="1050" dirty="0"/>
                  <a:t>)’</a:t>
                </a:r>
              </a:p>
              <a:p>
                <a:r>
                  <a:rPr kumimoji="1" lang="en-US" altLang="ja-JP" sz="1000" dirty="0">
                    <a:solidFill>
                      <a:schemeClr val="bg1">
                        <a:lumMod val="50000"/>
                      </a:schemeClr>
                    </a:solidFill>
                  </a:rPr>
                  <a:t>// </a:t>
                </a:r>
                <a:r>
                  <a:rPr kumimoji="1" lang="ja-JP" altLang="en-US" sz="1000" dirty="0">
                    <a:solidFill>
                      <a:schemeClr val="bg1">
                        <a:lumMod val="50000"/>
                      </a:schemeClr>
                    </a:solidFill>
                  </a:rPr>
                  <a:t>パーソナルベスト近辺に解を生成</a:t>
                </a:r>
                <a:endParaRPr kumimoji="1" lang="ja-JP" altLang="en-US" sz="1000" dirty="0">
                  <a:solidFill>
                    <a:schemeClr val="bg1">
                      <a:lumMod val="50000"/>
                    </a:schemeClr>
                  </a:solidFill>
                </a:endParaRPr>
              </a:p>
              <a:p>
                <a:endParaRPr kumimoji="1" lang="en-US" altLang="ja-JP" sz="1050" dirty="0"/>
              </a:p>
              <a:p>
                <a:endParaRPr kumimoji="1" lang="ja-JP" altLang="en-US" sz="105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4862840" y="4685072"/>
                <a:ext cx="2284294" cy="1364733"/>
              </a:xfrm>
              <a:prstGeom prst="rect">
                <a:avLst/>
              </a:prstGeom>
              <a:blipFill>
                <a:blip r:embed="rId2"/>
                <a:stretch>
                  <a:fillRect/>
                </a:stretch>
              </a:blipFill>
            </p:spPr>
            <p:txBody>
              <a:bodyPr/>
              <a:lstStyle/>
              <a:p>
                <a:r>
                  <a:rPr lang="ja-JP" altLang="en-US">
                    <a:noFill/>
                  </a:rPr>
                  <a:t> </a:t>
                </a:r>
              </a:p>
            </p:txBody>
          </p:sp>
        </mc:Fallback>
      </mc:AlternateContent>
      <p:sp>
        <p:nvSpPr>
          <p:cNvPr id="187" name="下矢印 186"/>
          <p:cNvSpPr/>
          <p:nvPr/>
        </p:nvSpPr>
        <p:spPr>
          <a:xfrm rot="16200000">
            <a:off x="2482074" y="2133556"/>
            <a:ext cx="694765" cy="2652282"/>
          </a:xfrm>
          <a:prstGeom prst="downArrow">
            <a:avLst>
              <a:gd name="adj1" fmla="val 50000"/>
              <a:gd name="adj2" fmla="val 8008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テキスト ボックス 156"/>
          <p:cNvSpPr txBox="1"/>
          <p:nvPr/>
        </p:nvSpPr>
        <p:spPr>
          <a:xfrm>
            <a:off x="124950" y="8796504"/>
            <a:ext cx="3548735" cy="507831"/>
          </a:xfrm>
          <a:prstGeom prst="rect">
            <a:avLst/>
          </a:prstGeom>
          <a:noFill/>
        </p:spPr>
        <p:txBody>
          <a:bodyPr wrap="square" rtlCol="0">
            <a:spAutoFit/>
          </a:bodyPr>
          <a:lstStyle/>
          <a:p>
            <a:r>
              <a:rPr kumimoji="1" lang="ja-JP" altLang="en-US" sz="900" dirty="0" smtClean="0"/>
              <a:t>局所解の捕捉：</a:t>
            </a:r>
            <a:endParaRPr kumimoji="1" lang="en-US" altLang="ja-JP" sz="900" dirty="0" smtClean="0"/>
          </a:p>
          <a:p>
            <a:r>
              <a:rPr kumimoji="1" lang="ja-JP" altLang="en-US" sz="900" dirty="0" smtClean="0"/>
              <a:t>目的関数のグラフの山から谷の形になる境目が評価値</a:t>
            </a:r>
            <a:r>
              <a:rPr kumimoji="1" lang="en-US" altLang="ja-JP" sz="900" dirty="0" smtClean="0"/>
              <a:t>0~1</a:t>
            </a:r>
            <a:r>
              <a:rPr kumimoji="1" lang="ja-JP" altLang="en-US" sz="900" dirty="0" smtClean="0"/>
              <a:t>の</a:t>
            </a:r>
            <a:r>
              <a:rPr kumimoji="1" lang="ja-JP" altLang="en-US" sz="900" dirty="0" smtClean="0"/>
              <a:t>範囲</a:t>
            </a:r>
            <a:r>
              <a:rPr kumimoji="1" lang="en-US" altLang="ja-JP" sz="900" dirty="0" smtClean="0"/>
              <a:t/>
            </a:r>
            <a:br>
              <a:rPr kumimoji="1" lang="en-US" altLang="ja-JP" sz="900" dirty="0" smtClean="0"/>
            </a:br>
            <a:r>
              <a:rPr kumimoji="1" lang="en-US" altLang="ja-JP" sz="900" dirty="0" smtClean="0"/>
              <a:t>(</a:t>
            </a:r>
            <a:r>
              <a:rPr kumimoji="1" lang="ja-JP" altLang="en-US" sz="900" dirty="0" smtClean="0"/>
              <a:t>等高線マップの黒い領域</a:t>
            </a:r>
            <a:r>
              <a:rPr kumimoji="1" lang="en-US" altLang="ja-JP" sz="900" dirty="0" smtClean="0"/>
              <a:t>)</a:t>
            </a:r>
            <a:endParaRPr kumimoji="1" lang="ja-JP" altLang="en-US" sz="900" dirty="0"/>
          </a:p>
        </p:txBody>
      </p:sp>
      <p:sp>
        <p:nvSpPr>
          <p:cNvPr id="2" name="タイトル 1"/>
          <p:cNvSpPr>
            <a:spLocks noGrp="1"/>
          </p:cNvSpPr>
          <p:nvPr>
            <p:ph type="title"/>
          </p:nvPr>
        </p:nvSpPr>
        <p:spPr>
          <a:xfrm>
            <a:off x="0" y="0"/>
            <a:ext cx="7552036" cy="688070"/>
          </a:xfrm>
          <a:solidFill>
            <a:schemeClr val="accent6"/>
          </a:solidFill>
        </p:spPr>
        <p:txBody>
          <a:bodyPr>
            <a:noAutofit/>
          </a:bodyPr>
          <a:lstStyle/>
          <a:p>
            <a:pPr algn="ctr"/>
            <a:r>
              <a:rPr lang="en-US" altLang="ja-JP" sz="1200" b="1" dirty="0" smtClean="0">
                <a:solidFill>
                  <a:schemeClr val="bg1"/>
                </a:solidFill>
                <a:latin typeface="Meiryo UI" panose="020B0604030504040204" pitchFamily="50" charset="-128"/>
                <a:ea typeface="Meiryo UI" panose="020B0604030504040204" pitchFamily="50" charset="-128"/>
              </a:rPr>
              <a:t/>
            </a:r>
            <a:br>
              <a:rPr lang="en-US" altLang="ja-JP" sz="1200" b="1" dirty="0" smtClean="0">
                <a:solidFill>
                  <a:schemeClr val="bg1"/>
                </a:solidFill>
                <a:latin typeface="Meiryo UI" panose="020B0604030504040204" pitchFamily="50" charset="-128"/>
                <a:ea typeface="Meiryo UI" panose="020B0604030504040204" pitchFamily="50" charset="-128"/>
              </a:rPr>
            </a:br>
            <a:r>
              <a:rPr lang="ja-JP" altLang="en-US" sz="2000" b="1" dirty="0" smtClean="0">
                <a:solidFill>
                  <a:schemeClr val="bg1"/>
                </a:solidFill>
                <a:latin typeface="Meiryo UI" panose="020B0604030504040204" pitchFamily="50" charset="-128"/>
                <a:ea typeface="Meiryo UI" panose="020B0604030504040204" pitchFamily="50" charset="-128"/>
              </a:rPr>
              <a:t>複数</a:t>
            </a:r>
            <a:r>
              <a:rPr lang="ja-JP" altLang="en-US" sz="2000" b="1" dirty="0">
                <a:solidFill>
                  <a:schemeClr val="bg1"/>
                </a:solidFill>
                <a:latin typeface="Meiryo UI" panose="020B0604030504040204" pitchFamily="50" charset="-128"/>
                <a:ea typeface="Meiryo UI" panose="020B0604030504040204" pitchFamily="50" charset="-128"/>
              </a:rPr>
              <a:t>解探索を考慮した分散型</a:t>
            </a:r>
            <a:r>
              <a:rPr lang="en-US" altLang="ja-JP" sz="2000" b="1" dirty="0">
                <a:solidFill>
                  <a:schemeClr val="bg1"/>
                </a:solidFill>
                <a:latin typeface="Meiryo UI" panose="020B0604030504040204" pitchFamily="50" charset="-128"/>
                <a:ea typeface="Meiryo UI" panose="020B0604030504040204" pitchFamily="50" charset="-128"/>
              </a:rPr>
              <a:t>Bat Algorithm</a:t>
            </a:r>
            <a:br>
              <a:rPr lang="en-US" altLang="ja-JP" sz="2000" b="1" dirty="0">
                <a:solidFill>
                  <a:schemeClr val="bg1"/>
                </a:solidFill>
                <a:latin typeface="Meiryo UI" panose="020B0604030504040204" pitchFamily="50" charset="-128"/>
                <a:ea typeface="Meiryo UI" panose="020B0604030504040204" pitchFamily="50" charset="-128"/>
              </a:rPr>
            </a:br>
            <a:endParaRPr lang="ja-JP" altLang="en-US" sz="1600" b="1" dirty="0">
              <a:solidFill>
                <a:schemeClr val="bg1"/>
              </a:solidFill>
              <a:latin typeface="Meiryo UI" panose="020B0604030504040204" pitchFamily="50" charset="-128"/>
              <a:ea typeface="Meiryo UI" panose="020B0604030504040204" pitchFamily="50" charset="-128"/>
            </a:endParaRPr>
          </a:p>
        </p:txBody>
      </p:sp>
      <p:grpSp>
        <p:nvGrpSpPr>
          <p:cNvPr id="25" name="グループ化 24"/>
          <p:cNvGrpSpPr/>
          <p:nvPr/>
        </p:nvGrpSpPr>
        <p:grpSpPr>
          <a:xfrm>
            <a:off x="138998" y="824808"/>
            <a:ext cx="7188675" cy="288000"/>
            <a:chOff x="212356" y="755136"/>
            <a:chExt cx="3245219" cy="288000"/>
          </a:xfrm>
        </p:grpSpPr>
        <p:sp>
          <p:nvSpPr>
            <p:cNvPr id="19" name="正方形/長方形 18"/>
            <p:cNvSpPr/>
            <p:nvPr/>
          </p:nvSpPr>
          <p:spPr>
            <a:xfrm>
              <a:off x="212356" y="755136"/>
              <a:ext cx="3245219" cy="288000"/>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000"/>
            </a:p>
          </p:txBody>
        </p:sp>
        <p:sp>
          <p:nvSpPr>
            <p:cNvPr id="4" name="テキスト ボックス 3"/>
            <p:cNvSpPr txBox="1"/>
            <p:nvPr/>
          </p:nvSpPr>
          <p:spPr>
            <a:xfrm>
              <a:off x="212356" y="760637"/>
              <a:ext cx="912192" cy="276999"/>
            </a:xfrm>
            <a:prstGeom prst="rect">
              <a:avLst/>
            </a:prstGeom>
            <a:noFill/>
          </p:spPr>
          <p:txBody>
            <a:bodyPr wrap="square" rtlCol="0">
              <a:spAutoFit/>
            </a:bodyPr>
            <a:lstStyle/>
            <a:p>
              <a:r>
                <a:rPr kumimoji="1" lang="ja-JP" altLang="en-US" sz="1200" b="1" dirty="0" smtClean="0">
                  <a:solidFill>
                    <a:schemeClr val="accent6"/>
                  </a:solidFill>
                  <a:latin typeface="Meiryo UI" panose="020B0604030504040204" pitchFamily="50" charset="-128"/>
                  <a:ea typeface="Meiryo UI" panose="020B0604030504040204" pitchFamily="50" charset="-128"/>
                </a:rPr>
                <a:t>背景と目的</a:t>
              </a:r>
              <a:endParaRPr kumimoji="1" lang="ja-JP" altLang="en-US" sz="1200" b="1" dirty="0">
                <a:solidFill>
                  <a:schemeClr val="accent6"/>
                </a:solidFill>
                <a:latin typeface="Meiryo UI" panose="020B0604030504040204" pitchFamily="50" charset="-128"/>
                <a:ea typeface="Meiryo UI" panose="020B0604030504040204" pitchFamily="50" charset="-128"/>
              </a:endParaRPr>
            </a:p>
          </p:txBody>
        </p:sp>
      </p:grpSp>
      <p:sp>
        <p:nvSpPr>
          <p:cNvPr id="5" name="テキスト ボックス 4"/>
          <p:cNvSpPr txBox="1"/>
          <p:nvPr/>
        </p:nvSpPr>
        <p:spPr>
          <a:xfrm>
            <a:off x="922233" y="425203"/>
            <a:ext cx="5715209" cy="246221"/>
          </a:xfrm>
          <a:prstGeom prst="rect">
            <a:avLst/>
          </a:prstGeom>
          <a:noFill/>
        </p:spPr>
        <p:txBody>
          <a:bodyPr wrap="square" rtlCol="0">
            <a:spAutoFit/>
          </a:bodyPr>
          <a:lstStyle/>
          <a:p>
            <a:pPr algn="r"/>
            <a:r>
              <a:rPr lang="ja-JP" altLang="en-US" sz="1000" b="1" dirty="0">
                <a:solidFill>
                  <a:schemeClr val="bg1"/>
                </a:solidFill>
                <a:latin typeface="Meiryo UI" panose="020B0604030504040204" pitchFamily="50" charset="-128"/>
                <a:ea typeface="Meiryo UI" panose="020B0604030504040204" pitchFamily="50" charset="-128"/>
              </a:rPr>
              <a:t>〇 岩瀬 拓哉　高野 諒　上野 史　梅内 祐太　石井 晴之　佐藤 寛之　髙玉 </a:t>
            </a:r>
            <a:r>
              <a:rPr lang="ja-JP" altLang="en-US" sz="1000" b="1" dirty="0" smtClean="0">
                <a:solidFill>
                  <a:schemeClr val="bg1"/>
                </a:solidFill>
                <a:latin typeface="Meiryo UI" panose="020B0604030504040204" pitchFamily="50" charset="-128"/>
                <a:ea typeface="Meiryo UI" panose="020B0604030504040204" pitchFamily="50" charset="-128"/>
              </a:rPr>
              <a:t>圭樹  </a:t>
            </a:r>
            <a:r>
              <a:rPr lang="en-US" altLang="ja-JP" sz="1000" b="1" dirty="0" smtClean="0">
                <a:solidFill>
                  <a:schemeClr val="bg1"/>
                </a:solidFill>
                <a:latin typeface="Meiryo UI" panose="020B0604030504040204" pitchFamily="50" charset="-128"/>
                <a:ea typeface="Meiryo UI" panose="020B0604030504040204" pitchFamily="50" charset="-128"/>
              </a:rPr>
              <a:t>| </a:t>
            </a:r>
            <a:r>
              <a:rPr lang="ja-JP" altLang="en-US" sz="1000" b="1" dirty="0" smtClean="0">
                <a:solidFill>
                  <a:schemeClr val="bg1"/>
                </a:solidFill>
                <a:latin typeface="Meiryo UI" panose="020B0604030504040204" pitchFamily="50" charset="-128"/>
                <a:ea typeface="Meiryo UI" panose="020B0604030504040204" pitchFamily="50" charset="-128"/>
              </a:rPr>
              <a:t>電気通信大学</a:t>
            </a:r>
            <a:endParaRPr kumimoji="1" lang="ja-JP" altLang="en-US" sz="1000" dirty="0">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137484" y="2261344"/>
            <a:ext cx="7190189" cy="288000"/>
            <a:chOff x="138998" y="2525887"/>
            <a:chExt cx="3680841" cy="288000"/>
          </a:xfrm>
        </p:grpSpPr>
        <p:sp>
          <p:nvSpPr>
            <p:cNvPr id="20" name="正方形/長方形 19"/>
            <p:cNvSpPr/>
            <p:nvPr/>
          </p:nvSpPr>
          <p:spPr>
            <a:xfrm>
              <a:off x="138998" y="2525887"/>
              <a:ext cx="3680841" cy="288000"/>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800"/>
            </a:p>
          </p:txBody>
        </p:sp>
        <p:sp>
          <p:nvSpPr>
            <p:cNvPr id="6" name="テキスト ボックス 5"/>
            <p:cNvSpPr txBox="1"/>
            <p:nvPr/>
          </p:nvSpPr>
          <p:spPr>
            <a:xfrm>
              <a:off x="138998" y="2531388"/>
              <a:ext cx="872209" cy="276999"/>
            </a:xfrm>
            <a:prstGeom prst="rect">
              <a:avLst/>
            </a:prstGeom>
            <a:noFill/>
          </p:spPr>
          <p:txBody>
            <a:bodyPr wrap="square" rtlCol="0">
              <a:spAutoFit/>
            </a:bodyPr>
            <a:lstStyle/>
            <a:p>
              <a:r>
                <a:rPr kumimoji="1" lang="ja-JP" altLang="en-US" sz="1200" b="1" dirty="0" smtClean="0">
                  <a:solidFill>
                    <a:schemeClr val="accent6"/>
                  </a:solidFill>
                  <a:latin typeface="Meiryo UI" panose="020B0604030504040204" pitchFamily="50" charset="-128"/>
                  <a:ea typeface="Meiryo UI" panose="020B0604030504040204" pitchFamily="50" charset="-128"/>
                </a:rPr>
                <a:t>従来</a:t>
              </a:r>
              <a:r>
                <a:rPr kumimoji="1" lang="en-US" altLang="ja-JP" sz="1200" b="1" dirty="0" smtClean="0">
                  <a:solidFill>
                    <a:schemeClr val="accent6"/>
                  </a:solidFill>
                  <a:latin typeface="Meiryo UI" panose="020B0604030504040204" pitchFamily="50" charset="-128"/>
                  <a:ea typeface="Meiryo UI" panose="020B0604030504040204" pitchFamily="50" charset="-128"/>
                </a:rPr>
                <a:t>BA</a:t>
              </a:r>
              <a:endParaRPr kumimoji="1" lang="ja-JP" altLang="en-US" sz="1200" b="1" dirty="0">
                <a:solidFill>
                  <a:schemeClr val="accent6"/>
                </a:solidFill>
                <a:latin typeface="Meiryo UI" panose="020B0604030504040204" pitchFamily="50" charset="-128"/>
                <a:ea typeface="Meiryo UI" panose="020B0604030504040204" pitchFamily="50" charset="-128"/>
              </a:endParaRPr>
            </a:p>
          </p:txBody>
        </p:sp>
      </p:grpSp>
      <p:grpSp>
        <p:nvGrpSpPr>
          <p:cNvPr id="28" name="グループ化 27"/>
          <p:cNvGrpSpPr/>
          <p:nvPr/>
        </p:nvGrpSpPr>
        <p:grpSpPr>
          <a:xfrm>
            <a:off x="134907" y="4226469"/>
            <a:ext cx="7174158" cy="288000"/>
            <a:chOff x="3566458" y="2523966"/>
            <a:chExt cx="7128577" cy="288000"/>
          </a:xfrm>
        </p:grpSpPr>
        <p:sp>
          <p:nvSpPr>
            <p:cNvPr id="21" name="正方形/長方形 20"/>
            <p:cNvSpPr/>
            <p:nvPr/>
          </p:nvSpPr>
          <p:spPr>
            <a:xfrm>
              <a:off x="3566458" y="2523966"/>
              <a:ext cx="7128577" cy="288000"/>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400"/>
            </a:p>
          </p:txBody>
        </p:sp>
        <p:sp>
          <p:nvSpPr>
            <p:cNvPr id="7" name="テキスト ボックス 6"/>
            <p:cNvSpPr txBox="1"/>
            <p:nvPr/>
          </p:nvSpPr>
          <p:spPr>
            <a:xfrm>
              <a:off x="3566458" y="2529467"/>
              <a:ext cx="3410320" cy="276999"/>
            </a:xfrm>
            <a:prstGeom prst="rect">
              <a:avLst/>
            </a:prstGeom>
            <a:noFill/>
          </p:spPr>
          <p:txBody>
            <a:bodyPr wrap="square" rtlCol="0">
              <a:spAutoFit/>
            </a:bodyPr>
            <a:lstStyle/>
            <a:p>
              <a:r>
                <a:rPr kumimoji="1" lang="ja-JP" altLang="en-US" sz="1200" b="1" dirty="0" smtClean="0">
                  <a:solidFill>
                    <a:schemeClr val="accent6"/>
                  </a:solidFill>
                  <a:latin typeface="Meiryo UI" panose="020B0604030504040204" pitchFamily="50" charset="-128"/>
                  <a:ea typeface="Meiryo UI" panose="020B0604030504040204" pitchFamily="50" charset="-128"/>
                </a:rPr>
                <a:t>分散型</a:t>
              </a:r>
              <a:r>
                <a:rPr kumimoji="1" lang="en-US" altLang="ja-JP" sz="1200" b="1" dirty="0" smtClean="0">
                  <a:solidFill>
                    <a:schemeClr val="accent6"/>
                  </a:solidFill>
                  <a:latin typeface="Meiryo UI" panose="020B0604030504040204" pitchFamily="50" charset="-128"/>
                  <a:ea typeface="Meiryo UI" panose="020B0604030504040204" pitchFamily="50" charset="-128"/>
                </a:rPr>
                <a:t>BA</a:t>
              </a:r>
              <a:endParaRPr kumimoji="1" lang="ja-JP" altLang="en-US" sz="1200" b="1" dirty="0">
                <a:solidFill>
                  <a:schemeClr val="accent6"/>
                </a:solidFill>
                <a:latin typeface="Meiryo UI" panose="020B0604030504040204" pitchFamily="50" charset="-128"/>
                <a:ea typeface="Meiryo UI" panose="020B0604030504040204" pitchFamily="50" charset="-128"/>
              </a:endParaRPr>
            </a:p>
          </p:txBody>
        </p:sp>
      </p:gr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597" y="9310577"/>
            <a:ext cx="1759375" cy="1055625"/>
          </a:xfrm>
          <a:prstGeom prst="rect">
            <a:avLst/>
          </a:prstGeom>
        </p:spPr>
      </p:pic>
      <p:grpSp>
        <p:nvGrpSpPr>
          <p:cNvPr id="14" name="グループ化 13"/>
          <p:cNvGrpSpPr/>
          <p:nvPr/>
        </p:nvGrpSpPr>
        <p:grpSpPr>
          <a:xfrm>
            <a:off x="250609" y="1253749"/>
            <a:ext cx="2185746" cy="937899"/>
            <a:chOff x="93322" y="1212719"/>
            <a:chExt cx="2185746" cy="1049184"/>
          </a:xfrm>
        </p:grpSpPr>
        <p:sp>
          <p:nvSpPr>
            <p:cNvPr id="13" name="角丸四角形 12"/>
            <p:cNvSpPr/>
            <p:nvPr/>
          </p:nvSpPr>
          <p:spPr>
            <a:xfrm>
              <a:off x="93322" y="1212719"/>
              <a:ext cx="2185746" cy="10054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41695" y="1254841"/>
              <a:ext cx="2089001" cy="1007062"/>
            </a:xfrm>
            <a:prstGeom prst="rect">
              <a:avLst/>
            </a:prstGeom>
            <a:noFill/>
          </p:spPr>
          <p:txBody>
            <a:bodyPr wrap="square" rtlCol="0">
              <a:spAutoFit/>
            </a:bodyPr>
            <a:lstStyle/>
            <a:p>
              <a:r>
                <a:rPr kumimoji="1" lang="ja-JP" altLang="en-US" sz="1050" b="1" dirty="0"/>
                <a:t>背景</a:t>
              </a:r>
              <a:r>
                <a:rPr kumimoji="1" lang="ja-JP" altLang="en-US" sz="1050" b="1" dirty="0" smtClean="0"/>
                <a:t>：</a:t>
              </a:r>
              <a:endParaRPr kumimoji="1" lang="en-US" altLang="ja-JP" sz="1050" b="1" dirty="0" smtClean="0"/>
            </a:p>
            <a:p>
              <a:r>
                <a:rPr kumimoji="1" lang="ja-JP" altLang="en-US" sz="1050" dirty="0" smtClean="0">
                  <a:latin typeface="Segoe UI" panose="020B0502040204020203" pitchFamily="34" charset="0"/>
                  <a:cs typeface="Segoe UI" panose="020B0502040204020203" pitchFamily="34" charset="0"/>
                </a:rPr>
                <a:t>災害時における被災者を探索する救助ロボットへの応用を想定した時，複数局所解探索を常に保持し続ける必要がある</a:t>
              </a:r>
              <a:endParaRPr kumimoji="1" lang="en-US" altLang="ja-JP" sz="1050" dirty="0" smtClean="0">
                <a:latin typeface="Segoe UI" panose="020B0502040204020203" pitchFamily="34" charset="0"/>
                <a:cs typeface="Segoe UI" panose="020B0502040204020203" pitchFamily="34" charset="0"/>
              </a:endParaRPr>
            </a:p>
          </p:txBody>
        </p:sp>
      </p:grpSp>
      <p:grpSp>
        <p:nvGrpSpPr>
          <p:cNvPr id="70" name="グループ化 69"/>
          <p:cNvGrpSpPr/>
          <p:nvPr/>
        </p:nvGrpSpPr>
        <p:grpSpPr>
          <a:xfrm>
            <a:off x="134050" y="4679489"/>
            <a:ext cx="1440000" cy="1440000"/>
            <a:chOff x="302136" y="2835565"/>
            <a:chExt cx="1440000" cy="1440000"/>
          </a:xfrm>
        </p:grpSpPr>
        <p:sp>
          <p:nvSpPr>
            <p:cNvPr id="31" name="正方形/長方形 30"/>
            <p:cNvSpPr/>
            <p:nvPr/>
          </p:nvSpPr>
          <p:spPr>
            <a:xfrm>
              <a:off x="302136" y="2835565"/>
              <a:ext cx="1440000" cy="144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a:solidFill>
                <a:schemeClr val="tx1"/>
              </a:solidFill>
              <a:prstDash val="sysDot"/>
            </a:ln>
          </p:spPr>
        </p:pic>
        <p:pic>
          <p:nvPicPr>
            <p:cNvPr id="3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34"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35"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36"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xmlns:a14="http://schemas.microsoft.com/office/drawing/2010/main">
          <mc:Choice Requires="a14">
            <p:sp>
              <p:nvSpPr>
                <p:cNvPr id="53" name="テキスト ボックス 52"/>
                <p:cNvSpPr txBox="1"/>
                <p:nvPr/>
              </p:nvSpPr>
              <p:spPr>
                <a:xfrm>
                  <a:off x="1130896" y="3611106"/>
                  <a:ext cx="243473" cy="225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b="1" i="1" smtClean="0">
                                <a:solidFill>
                                  <a:schemeClr val="accent6">
                                    <a:lumMod val="75000"/>
                                  </a:schemeClr>
                                </a:solidFill>
                                <a:latin typeface="Cambria Math" panose="02040503050406030204" pitchFamily="18" charset="0"/>
                              </a:rPr>
                            </m:ctrlPr>
                          </m:sSubPr>
                          <m:e>
                            <m:r>
                              <a:rPr kumimoji="1" lang="en-US" altLang="ja-JP" sz="800" b="1" i="1" smtClean="0">
                                <a:solidFill>
                                  <a:schemeClr val="accent6">
                                    <a:lumMod val="75000"/>
                                  </a:schemeClr>
                                </a:solidFill>
                                <a:latin typeface="Cambria Math" panose="02040503050406030204" pitchFamily="18" charset="0"/>
                              </a:rPr>
                              <m:t>𝒅</m:t>
                            </m:r>
                          </m:e>
                          <m:sub>
                            <m:r>
                              <a:rPr kumimoji="1" lang="en-US" altLang="ja-JP" sz="800" b="1" i="1" smtClean="0">
                                <a:solidFill>
                                  <a:schemeClr val="accent6">
                                    <a:lumMod val="75000"/>
                                  </a:schemeClr>
                                </a:solidFill>
                                <a:latin typeface="Cambria Math" panose="02040503050406030204" pitchFamily="18" charset="0"/>
                              </a:rPr>
                              <m:t>𝒊𝒋</m:t>
                            </m:r>
                          </m:sub>
                        </m:sSub>
                      </m:oMath>
                    </m:oMathPara>
                  </a14:m>
                  <a:endParaRPr kumimoji="1" lang="ja-JP" altLang="en-US" sz="800" b="1" dirty="0">
                    <a:solidFill>
                      <a:schemeClr val="accent6">
                        <a:lumMod val="75000"/>
                      </a:schemeClr>
                    </a:solidFill>
                  </a:endParaRPr>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1130896" y="3611106"/>
                  <a:ext cx="243473" cy="225446"/>
                </a:xfrm>
                <a:prstGeom prst="rect">
                  <a:avLst/>
                </a:prstGeom>
                <a:blipFill>
                  <a:blip r:embed="rId5"/>
                  <a:stretch>
                    <a:fillRect r="-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552043" y="3472271"/>
                  <a:ext cx="218469"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𝒊</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552043" y="3472271"/>
                  <a:ext cx="218469" cy="215444"/>
                </a:xfrm>
                <a:prstGeom prst="rect">
                  <a:avLst/>
                </a:prstGeom>
                <a:blipFill>
                  <a:blip r:embed="rId6"/>
                  <a:stretch>
                    <a:fillRect r="-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p:cNvSpPr txBox="1"/>
                <p:nvPr/>
              </p:nvSpPr>
              <p:spPr>
                <a:xfrm>
                  <a:off x="1292403" y="3991701"/>
                  <a:ext cx="24204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𝒋</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1292403" y="3991701"/>
                  <a:ext cx="242046" cy="227626"/>
                </a:xfrm>
                <a:prstGeom prst="rect">
                  <a:avLst/>
                </a:prstGeom>
                <a:blipFill>
                  <a:blip r:embed="rId7"/>
                  <a:stretch>
                    <a:fillRect/>
                  </a:stretch>
                </a:blipFill>
              </p:spPr>
              <p:txBody>
                <a:bodyPr/>
                <a:lstStyle/>
                <a:p>
                  <a:r>
                    <a:rPr lang="ja-JP" altLang="en-US">
                      <a:noFill/>
                    </a:rPr>
                    <a:t> </a:t>
                  </a:r>
                </a:p>
              </p:txBody>
            </p:sp>
          </mc:Fallback>
        </mc:AlternateContent>
        <p:cxnSp>
          <p:nvCxnSpPr>
            <p:cNvPr id="57" name="直線矢印コネクタ 56"/>
            <p:cNvCxnSpPr/>
            <p:nvPr/>
          </p:nvCxnSpPr>
          <p:spPr>
            <a:xfrm flipH="1" flipV="1">
              <a:off x="1050754" y="3618649"/>
              <a:ext cx="167920" cy="259953"/>
            </a:xfrm>
            <a:prstGeom prst="straightConnector1">
              <a:avLst/>
            </a:prstGeom>
            <a:ln w="28575">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134907" y="163536"/>
            <a:ext cx="779507" cy="253916"/>
          </a:xfrm>
          <a:prstGeom prst="rect">
            <a:avLst/>
          </a:prstGeom>
          <a:noFill/>
        </p:spPr>
        <p:txBody>
          <a:bodyPr wrap="square" rtlCol="0">
            <a:spAutoFit/>
          </a:bodyPr>
          <a:lstStyle/>
          <a:p>
            <a:r>
              <a:rPr kumimoji="1" lang="en-US" altLang="ja-JP" sz="1050" dirty="0" smtClean="0">
                <a:solidFill>
                  <a:schemeClr val="bg1"/>
                </a:solidFill>
              </a:rPr>
              <a:t>SS04-10</a:t>
            </a:r>
            <a:endParaRPr kumimoji="1" lang="ja-JP" altLang="en-US" sz="1050" dirty="0">
              <a:solidFill>
                <a:schemeClr val="bg1"/>
              </a:solidFill>
            </a:endParaRPr>
          </a:p>
        </p:txBody>
      </p:sp>
      <p:grpSp>
        <p:nvGrpSpPr>
          <p:cNvPr id="139" name="グループ化 138"/>
          <p:cNvGrpSpPr/>
          <p:nvPr/>
        </p:nvGrpSpPr>
        <p:grpSpPr>
          <a:xfrm>
            <a:off x="134050" y="2693703"/>
            <a:ext cx="1440000" cy="1440000"/>
            <a:chOff x="3586733" y="1108917"/>
            <a:chExt cx="1440000" cy="1440000"/>
          </a:xfrm>
        </p:grpSpPr>
        <p:grpSp>
          <p:nvGrpSpPr>
            <p:cNvPr id="97" name="グループ化 96"/>
            <p:cNvGrpSpPr/>
            <p:nvPr/>
          </p:nvGrpSpPr>
          <p:grpSpPr>
            <a:xfrm>
              <a:off x="3586733" y="1108917"/>
              <a:ext cx="1440000" cy="1440000"/>
              <a:chOff x="302136" y="2835565"/>
              <a:chExt cx="1440000" cy="1440000"/>
            </a:xfrm>
          </p:grpSpPr>
          <p:sp>
            <p:nvSpPr>
              <p:cNvPr id="98" name="正方形/長方形 97"/>
              <p:cNvSpPr/>
              <p:nvPr/>
            </p:nvSpPr>
            <p:spPr>
              <a:xfrm>
                <a:off x="302136" y="2835565"/>
                <a:ext cx="1440000" cy="1440000"/>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99"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w="19050">
                <a:solidFill>
                  <a:schemeClr val="tx1"/>
                </a:solidFill>
                <a:prstDash val="sysDot"/>
              </a:ln>
            </p:spPr>
          </p:pic>
          <p:pic>
            <p:nvPicPr>
              <p:cNvPr id="100"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101"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10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10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xmlns:a14="http://schemas.microsoft.com/office/drawing/2010/main">
            <mc:Choice Requires="a14">
              <p:sp>
                <p:nvSpPr>
                  <p:cNvPr id="105" name="テキスト ボックス 104"/>
                  <p:cNvSpPr txBox="1"/>
                  <p:nvPr/>
                </p:nvSpPr>
                <p:spPr>
                  <a:xfrm>
                    <a:off x="1120026" y="3430506"/>
                    <a:ext cx="218469" cy="277448"/>
                  </a:xfrm>
                  <a:prstGeom prst="rect">
                    <a:avLst/>
                  </a:prstGeom>
                  <a:noFill/>
                  <a:ln>
                    <a:noFill/>
                    <a:prstDash val="sysDo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b="1" i="1" smtClean="0">
                                  <a:latin typeface="Cambria Math" panose="02040503050406030204" pitchFamily="18" charset="0"/>
                                </a:rPr>
                              </m:ctrlPr>
                            </m:sSupPr>
                            <m:e>
                              <m:sSub>
                                <m:sSubPr>
                                  <m:ctrlPr>
                                    <a:rPr kumimoji="1" lang="en-US" altLang="ja-JP" sz="1000" b="1" i="1" smtClean="0">
                                      <a:latin typeface="Cambria Math" panose="02040503050406030204" pitchFamily="18" charset="0"/>
                                    </a:rPr>
                                  </m:ctrlPr>
                                </m:sSubPr>
                                <m:e>
                                  <m:r>
                                    <a:rPr kumimoji="1" lang="en-US" altLang="ja-JP" sz="1000" b="1" i="1" smtClean="0">
                                      <a:latin typeface="Cambria Math" panose="02040503050406030204" pitchFamily="18" charset="0"/>
                                    </a:rPr>
                                    <m:t>𝒙</m:t>
                                  </m:r>
                                </m:e>
                                <m:sub>
                                  <m:r>
                                    <a:rPr kumimoji="1" lang="en-US" altLang="ja-JP" sz="1000" b="1" i="1" smtClean="0">
                                      <a:latin typeface="Cambria Math" panose="02040503050406030204" pitchFamily="18" charset="0"/>
                                    </a:rPr>
                                    <m:t>𝒈𝒃𝒆𝒔𝒕</m:t>
                                  </m:r>
                                </m:sub>
                              </m:sSub>
                            </m:e>
                            <m:sup/>
                          </m:sSup>
                        </m:oMath>
                      </m:oMathPara>
                    </a14:m>
                    <a:endParaRPr kumimoji="1" lang="ja-JP" altLang="en-US" sz="1000" b="1" dirty="0"/>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1120026" y="3430506"/>
                    <a:ext cx="218469" cy="277448"/>
                  </a:xfrm>
                  <a:prstGeom prst="rect">
                    <a:avLst/>
                  </a:prstGeom>
                  <a:blipFill>
                    <a:blip r:embed="rId8"/>
                    <a:stretch>
                      <a:fillRect r="-111111"/>
                    </a:stretch>
                  </a:blipFill>
                  <a:ln>
                    <a:noFill/>
                    <a:prstDash val="sysDot"/>
                  </a:ln>
                </p:spPr>
                <p:txBody>
                  <a:bodyPr/>
                  <a:lstStyle/>
                  <a:p>
                    <a:r>
                      <a:rPr lang="ja-JP" altLang="en-US">
                        <a:noFill/>
                      </a:rPr>
                      <a:t> </a:t>
                    </a:r>
                  </a:p>
                </p:txBody>
              </p:sp>
            </mc:Fallback>
          </mc:AlternateContent>
          <p:cxnSp>
            <p:nvCxnSpPr>
              <p:cNvPr id="107" name="直線矢印コネクタ 106"/>
              <p:cNvCxnSpPr>
                <a:endCxn id="99" idx="3"/>
              </p:cNvCxnSpPr>
              <p:nvPr/>
            </p:nvCxnSpPr>
            <p:spPr>
              <a:xfrm flipH="1" flipV="1">
                <a:off x="1137577" y="3650322"/>
                <a:ext cx="81097" cy="228281"/>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108" name="直線矢印コネクタ 107"/>
            <p:cNvCxnSpPr>
              <a:endCxn id="99" idx="2"/>
            </p:cNvCxnSpPr>
            <p:nvPr/>
          </p:nvCxnSpPr>
          <p:spPr>
            <a:xfrm flipV="1">
              <a:off x="3920736" y="1988574"/>
              <a:ext cx="291785" cy="163382"/>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99" idx="1"/>
            </p:cNvCxnSpPr>
            <p:nvPr/>
          </p:nvCxnSpPr>
          <p:spPr>
            <a:xfrm>
              <a:off x="4050465" y="1526252"/>
              <a:ext cx="97155" cy="252668"/>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endCxn id="99" idx="0"/>
            </p:cNvCxnSpPr>
            <p:nvPr/>
          </p:nvCxnSpPr>
          <p:spPr>
            <a:xfrm flipH="1">
              <a:off x="4357275" y="1455618"/>
              <a:ext cx="265818" cy="258402"/>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flipH="1">
              <a:off x="4421510" y="1454874"/>
              <a:ext cx="138979" cy="1139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90609" y="1976868"/>
              <a:ext cx="64737" cy="20912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flipV="1">
              <a:off x="3896216" y="1969208"/>
              <a:ext cx="223626" cy="13043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3974636" y="1540372"/>
              <a:ext cx="70915" cy="21244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6" name="テキスト ボックス 135"/>
              <p:cNvSpPr txBox="1"/>
              <p:nvPr/>
            </p:nvSpPr>
            <p:spPr>
              <a:xfrm>
                <a:off x="4862839" y="2668609"/>
                <a:ext cx="2584780" cy="915635"/>
              </a:xfrm>
              <a:prstGeom prst="rect">
                <a:avLst/>
              </a:prstGeom>
              <a:noFill/>
              <a:ln>
                <a:noFill/>
                <a:prstDash val="sysDot"/>
              </a:ln>
            </p:spPr>
            <p:txBody>
              <a:bodyPr wrap="square" rtlCol="0">
                <a:spAutoFit/>
              </a:bodyPr>
              <a:lstStyle/>
              <a:p>
                <a14:m>
                  <m:oMath xmlns:m="http://schemas.openxmlformats.org/officeDocument/2006/math">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𝑖</m:t>
                        </m:r>
                      </m:sub>
                    </m:sSub>
                    <m:r>
                      <a:rPr kumimoji="1" lang="en-US" altLang="ja-JP" sz="1100" i="1">
                        <a:latin typeface="Cambria Math" panose="02040503050406030204" pitchFamily="18" charset="0"/>
                      </a:rPr>
                      <m:t>=</m:t>
                    </m:r>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𝑚𝑖𝑛</m:t>
                        </m:r>
                      </m:sub>
                    </m:sSub>
                    <m:r>
                      <a:rPr kumimoji="1" lang="en-US" altLang="ja-JP" sz="1100" i="1">
                        <a:latin typeface="Cambria Math" panose="02040503050406030204" pitchFamily="18" charset="0"/>
                      </a:rPr>
                      <m:t>+</m:t>
                    </m:r>
                    <m:d>
                      <m:dPr>
                        <m:ctrlPr>
                          <a:rPr kumimoji="1" lang="en-US" altLang="ja-JP" sz="1100" i="1">
                            <a:latin typeface="Cambria Math" panose="02040503050406030204" pitchFamily="18" charset="0"/>
                          </a:rPr>
                        </m:ctrlPr>
                      </m:dPr>
                      <m:e>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𝑚𝑎𝑥</m:t>
                            </m:r>
                          </m:sub>
                        </m:sSub>
                        <m:r>
                          <a:rPr kumimoji="1" lang="en-US" altLang="ja-JP" sz="1100" i="1">
                            <a:latin typeface="Cambria Math" panose="02040503050406030204" pitchFamily="18" charset="0"/>
                          </a:rPr>
                          <m:t>−</m:t>
                        </m:r>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𝑚𝑖𝑛</m:t>
                            </m:r>
                          </m:sub>
                        </m:sSub>
                      </m:e>
                    </m:d>
                    <m:r>
                      <a:rPr kumimoji="1" lang="ja-JP" altLang="en-US" sz="1100" i="1">
                        <a:latin typeface="Cambria Math" panose="02040503050406030204" pitchFamily="18" charset="0"/>
                      </a:rPr>
                      <m:t>𝛽</m:t>
                    </m:r>
                  </m:oMath>
                </a14:m>
                <a:r>
                  <a:rPr kumimoji="1" lang="en-US" altLang="ja-JP" sz="1100" dirty="0"/>
                  <a:t>	…(1)</a:t>
                </a:r>
              </a:p>
              <a:p>
                <a:r>
                  <a:rPr kumimoji="1" lang="en-US" altLang="ja-JP" sz="1050" dirty="0">
                    <a:solidFill>
                      <a:schemeClr val="bg1">
                        <a:lumMod val="50000"/>
                      </a:schemeClr>
                    </a:solidFill>
                  </a:rPr>
                  <a:t>// </a:t>
                </a:r>
                <a:r>
                  <a:rPr kumimoji="1" lang="ja-JP" altLang="en-US" sz="1050" dirty="0">
                    <a:solidFill>
                      <a:schemeClr val="bg1">
                        <a:lumMod val="50000"/>
                      </a:schemeClr>
                    </a:solidFill>
                  </a:rPr>
                  <a:t>周波数</a:t>
                </a:r>
                <a14:m>
                  <m:oMath xmlns:m="http://schemas.openxmlformats.org/officeDocument/2006/math">
                    <m:sSub>
                      <m:sSubPr>
                        <m:ctrlPr>
                          <a:rPr kumimoji="1" lang="en-US" altLang="ja-JP" sz="1050" i="1">
                            <a:solidFill>
                              <a:schemeClr val="bg1">
                                <a:lumMod val="50000"/>
                              </a:schemeClr>
                            </a:solidFill>
                            <a:latin typeface="Cambria Math" panose="02040503050406030204" pitchFamily="18" charset="0"/>
                          </a:rPr>
                        </m:ctrlPr>
                      </m:sSubPr>
                      <m:e>
                        <m:r>
                          <a:rPr kumimoji="1" lang="en-US" altLang="ja-JP" sz="1050" i="1">
                            <a:solidFill>
                              <a:schemeClr val="bg1">
                                <a:lumMod val="50000"/>
                              </a:schemeClr>
                            </a:solidFill>
                            <a:latin typeface="Cambria Math" panose="02040503050406030204" pitchFamily="18" charset="0"/>
                          </a:rPr>
                          <m:t>𝑓</m:t>
                        </m:r>
                      </m:e>
                      <m:sub>
                        <m:r>
                          <a:rPr kumimoji="1" lang="en-US" altLang="ja-JP" sz="1050" i="1">
                            <a:solidFill>
                              <a:schemeClr val="bg1">
                                <a:lumMod val="50000"/>
                              </a:schemeClr>
                            </a:solidFill>
                            <a:latin typeface="Cambria Math" panose="02040503050406030204" pitchFamily="18" charset="0"/>
                          </a:rPr>
                          <m:t>𝑖</m:t>
                        </m:r>
                      </m:sub>
                    </m:sSub>
                  </m:oMath>
                </a14:m>
                <a:r>
                  <a:rPr kumimoji="1" lang="ja-JP" altLang="en-US" sz="1050" dirty="0">
                    <a:solidFill>
                      <a:schemeClr val="bg1">
                        <a:lumMod val="50000"/>
                      </a:schemeClr>
                    </a:solidFill>
                  </a:rPr>
                  <a:t>の設定（</a:t>
                </a:r>
                <a14:m>
                  <m:oMath xmlns:m="http://schemas.openxmlformats.org/officeDocument/2006/math">
                    <m:r>
                      <a:rPr kumimoji="1" lang="ja-JP" altLang="en-US" sz="1050" i="1">
                        <a:solidFill>
                          <a:schemeClr val="bg1">
                            <a:lumMod val="50000"/>
                          </a:schemeClr>
                        </a:solidFill>
                        <a:latin typeface="Cambria Math" panose="02040503050406030204" pitchFamily="18" charset="0"/>
                      </a:rPr>
                      <m:t>𝛽</m:t>
                    </m:r>
                    <m:r>
                      <a:rPr kumimoji="1" lang="ja-JP" altLang="en-US" sz="1050" i="1">
                        <a:solidFill>
                          <a:schemeClr val="bg1">
                            <a:lumMod val="50000"/>
                          </a:schemeClr>
                        </a:solidFill>
                        <a:latin typeface="Cambria Math" panose="02040503050406030204" pitchFamily="18" charset="0"/>
                      </a:rPr>
                      <m:t>は</m:t>
                    </m:r>
                    <m:r>
                      <a:rPr kumimoji="1" lang="en-US" altLang="ja-JP" sz="1050">
                        <a:solidFill>
                          <a:schemeClr val="bg1">
                            <a:lumMod val="50000"/>
                          </a:schemeClr>
                        </a:solidFill>
                        <a:latin typeface="Cambria Math" panose="02040503050406030204" pitchFamily="18" charset="0"/>
                      </a:rPr>
                      <m:t>0</m:t>
                    </m:r>
                    <m:r>
                      <a:rPr kumimoji="1" lang="ja-JP" altLang="en-US" sz="1050" i="1">
                        <a:solidFill>
                          <a:schemeClr val="bg1">
                            <a:lumMod val="50000"/>
                          </a:schemeClr>
                        </a:solidFill>
                        <a:latin typeface="Cambria Math" panose="02040503050406030204" pitchFamily="18" charset="0"/>
                      </a:rPr>
                      <m:t>か</m:t>
                    </m:r>
                    <m:r>
                      <a:rPr kumimoji="1" lang="ja-JP" altLang="en-US" sz="1050" i="1" dirty="0">
                        <a:solidFill>
                          <a:schemeClr val="bg1">
                            <a:lumMod val="50000"/>
                          </a:schemeClr>
                        </a:solidFill>
                        <a:latin typeface="Cambria Math" panose="02040503050406030204" pitchFamily="18" charset="0"/>
                      </a:rPr>
                      <m:t>ら</m:t>
                    </m:r>
                  </m:oMath>
                </a14:m>
                <a:r>
                  <a:rPr kumimoji="1" lang="en-US" altLang="ja-JP" sz="1050" dirty="0">
                    <a:solidFill>
                      <a:schemeClr val="bg1">
                        <a:lumMod val="50000"/>
                      </a:schemeClr>
                    </a:solidFill>
                  </a:rPr>
                  <a:t>1</a:t>
                </a:r>
                <a:r>
                  <a:rPr kumimoji="1" lang="ja-JP" altLang="en-US" sz="1050" dirty="0">
                    <a:solidFill>
                      <a:schemeClr val="bg1">
                        <a:lumMod val="50000"/>
                      </a:schemeClr>
                    </a:solidFill>
                  </a:rPr>
                  <a:t>の乱数</a:t>
                </a:r>
                <a:r>
                  <a:rPr kumimoji="1" lang="ja-JP" altLang="en-US" sz="1050" dirty="0" smtClean="0">
                    <a:solidFill>
                      <a:schemeClr val="bg1">
                        <a:lumMod val="50000"/>
                      </a:schemeClr>
                    </a:solidFill>
                  </a:rPr>
                  <a:t>）</a:t>
                </a:r>
                <a:endParaRPr kumimoji="1" lang="en-US" altLang="ja-JP" sz="1100" i="1" dirty="0" smtClean="0">
                  <a:solidFill>
                    <a:srgbClr val="FF0000"/>
                  </a:solidFill>
                  <a:latin typeface="Cambria Math" panose="02040503050406030204" pitchFamily="18" charset="0"/>
                </a:endParaRPr>
              </a:p>
              <a:p>
                <a14:m>
                  <m:oMath xmlns:m="http://schemas.openxmlformats.org/officeDocument/2006/math">
                    <m:sSup>
                      <m:sSupPr>
                        <m:ctrlPr>
                          <a:rPr kumimoji="1" lang="en-US" altLang="ja-JP" sz="1100" i="1" smtClean="0">
                            <a:solidFill>
                              <a:srgbClr val="FF0000"/>
                            </a:solidFill>
                            <a:latin typeface="Cambria Math" panose="02040503050406030204" pitchFamily="18" charset="0"/>
                          </a:rPr>
                        </m:ctrlPr>
                      </m:sSupPr>
                      <m:e>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𝑣</m:t>
                            </m:r>
                          </m:e>
                          <m:sub>
                            <m:r>
                              <a:rPr kumimoji="1" lang="en-US" altLang="ja-JP" sz="1100" i="1">
                                <a:solidFill>
                                  <a:srgbClr val="FF0000"/>
                                </a:solidFill>
                                <a:latin typeface="Cambria Math" panose="02040503050406030204" pitchFamily="18" charset="0"/>
                              </a:rPr>
                              <m:t>𝑖</m:t>
                            </m:r>
                          </m:sub>
                        </m:sSub>
                      </m:e>
                      <m:sup>
                        <m:r>
                          <a:rPr kumimoji="1" lang="en-US" altLang="ja-JP" sz="1100" i="1">
                            <a:solidFill>
                              <a:srgbClr val="FF0000"/>
                            </a:solidFill>
                            <a:latin typeface="Cambria Math" panose="02040503050406030204" pitchFamily="18" charset="0"/>
                          </a:rPr>
                          <m:t>𝑡</m:t>
                        </m:r>
                      </m:sup>
                    </m:sSup>
                    <m:r>
                      <a:rPr kumimoji="1" lang="en-US" altLang="ja-JP" sz="1100" i="1">
                        <a:solidFill>
                          <a:srgbClr val="FF0000"/>
                        </a:solidFill>
                        <a:latin typeface="Cambria Math" panose="02040503050406030204" pitchFamily="18" charset="0"/>
                      </a:rPr>
                      <m:t>=</m:t>
                    </m:r>
                    <m:sSup>
                      <m:sSupPr>
                        <m:ctrlPr>
                          <a:rPr kumimoji="1" lang="en-US" altLang="ja-JP" sz="1100" i="1" smtClean="0">
                            <a:solidFill>
                              <a:srgbClr val="FF0000"/>
                            </a:solidFill>
                            <a:latin typeface="Cambria Math" panose="02040503050406030204" pitchFamily="18" charset="0"/>
                          </a:rPr>
                        </m:ctrlPr>
                      </m:sSupPr>
                      <m:e>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𝑣</m:t>
                            </m:r>
                          </m:e>
                          <m:sub>
                            <m:r>
                              <a:rPr kumimoji="1" lang="en-US" altLang="ja-JP" sz="1100" i="1">
                                <a:solidFill>
                                  <a:srgbClr val="FF0000"/>
                                </a:solidFill>
                                <a:latin typeface="Cambria Math" panose="02040503050406030204" pitchFamily="18" charset="0"/>
                              </a:rPr>
                              <m:t>𝑖</m:t>
                            </m:r>
                          </m:sub>
                        </m:sSub>
                      </m:e>
                      <m:sup>
                        <m:r>
                          <a:rPr kumimoji="1" lang="en-US" altLang="ja-JP" sz="1100" i="1">
                            <a:solidFill>
                              <a:srgbClr val="FF0000"/>
                            </a:solidFill>
                            <a:latin typeface="Cambria Math" panose="02040503050406030204" pitchFamily="18" charset="0"/>
                          </a:rPr>
                          <m:t>𝑡</m:t>
                        </m:r>
                        <m:r>
                          <a:rPr kumimoji="1" lang="en-US" altLang="ja-JP" sz="1100" i="1">
                            <a:solidFill>
                              <a:srgbClr val="FF0000"/>
                            </a:solidFill>
                            <a:latin typeface="Cambria Math" panose="02040503050406030204" pitchFamily="18" charset="0"/>
                          </a:rPr>
                          <m:t>−1</m:t>
                        </m:r>
                      </m:sup>
                    </m:sSup>
                    <m:r>
                      <a:rPr kumimoji="1" lang="en-US" altLang="ja-JP" sz="1100" i="1">
                        <a:solidFill>
                          <a:srgbClr val="FF0000"/>
                        </a:solidFill>
                        <a:latin typeface="Cambria Math" panose="02040503050406030204" pitchFamily="18" charset="0"/>
                      </a:rPr>
                      <m:t>+</m:t>
                    </m:r>
                    <m:d>
                      <m:dPr>
                        <m:ctrlPr>
                          <a:rPr kumimoji="1" lang="en-US" altLang="ja-JP" sz="1100" i="1">
                            <a:solidFill>
                              <a:srgbClr val="FF0000"/>
                            </a:solidFill>
                            <a:latin typeface="Cambria Math" panose="02040503050406030204" pitchFamily="18" charset="0"/>
                          </a:rPr>
                        </m:ctrlPr>
                      </m:dPr>
                      <m:e>
                        <m:sSup>
                          <m:sSupPr>
                            <m:ctrlPr>
                              <a:rPr kumimoji="1" lang="en-US" altLang="ja-JP" sz="1100" i="1">
                                <a:solidFill>
                                  <a:srgbClr val="FF0000"/>
                                </a:solidFill>
                                <a:latin typeface="Cambria Math" panose="02040503050406030204" pitchFamily="18" charset="0"/>
                              </a:rPr>
                            </m:ctrlPr>
                          </m:sSupPr>
                          <m:e>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𝑥</m:t>
                                </m:r>
                              </m:e>
                              <m:sub>
                                <m:r>
                                  <a:rPr kumimoji="1" lang="en-US" altLang="ja-JP" sz="1100" i="1">
                                    <a:solidFill>
                                      <a:srgbClr val="FF0000"/>
                                    </a:solidFill>
                                    <a:latin typeface="Cambria Math" panose="02040503050406030204" pitchFamily="18" charset="0"/>
                                  </a:rPr>
                                  <m:t>𝑖</m:t>
                                </m:r>
                              </m:sub>
                            </m:sSub>
                          </m:e>
                          <m:sup>
                            <m:r>
                              <a:rPr kumimoji="1" lang="en-US" altLang="ja-JP" sz="1100" i="1">
                                <a:solidFill>
                                  <a:srgbClr val="FF0000"/>
                                </a:solidFill>
                                <a:latin typeface="Cambria Math" panose="02040503050406030204" pitchFamily="18" charset="0"/>
                              </a:rPr>
                              <m:t>𝑡</m:t>
                            </m:r>
                          </m:sup>
                        </m:sSup>
                        <m:r>
                          <a:rPr kumimoji="1" lang="en-US" altLang="ja-JP" sz="1100" i="1">
                            <a:solidFill>
                              <a:srgbClr val="FF0000"/>
                            </a:solidFill>
                            <a:latin typeface="Cambria Math" panose="02040503050406030204" pitchFamily="18" charset="0"/>
                          </a:rPr>
                          <m:t>−</m:t>
                        </m:r>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𝑥</m:t>
                            </m:r>
                          </m:e>
                          <m:sub>
                            <m:r>
                              <a:rPr kumimoji="1" lang="en-US" altLang="ja-JP" sz="1100" i="1">
                                <a:solidFill>
                                  <a:srgbClr val="FF0000"/>
                                </a:solidFill>
                                <a:latin typeface="Cambria Math" panose="02040503050406030204" pitchFamily="18" charset="0"/>
                              </a:rPr>
                              <m:t>∗</m:t>
                            </m:r>
                          </m:sub>
                        </m:sSub>
                      </m:e>
                    </m:d>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𝑓</m:t>
                        </m:r>
                      </m:e>
                      <m:sub>
                        <m:r>
                          <a:rPr kumimoji="1" lang="en-US" altLang="ja-JP" sz="1100" i="1">
                            <a:solidFill>
                              <a:srgbClr val="FF0000"/>
                            </a:solidFill>
                            <a:latin typeface="Cambria Math" panose="02040503050406030204" pitchFamily="18" charset="0"/>
                          </a:rPr>
                          <m:t>𝑖</m:t>
                        </m:r>
                      </m:sub>
                    </m:sSub>
                    <m:r>
                      <a:rPr kumimoji="1" lang="en-US" altLang="ja-JP" sz="1100" b="0" i="1" smtClean="0">
                        <a:solidFill>
                          <a:srgbClr val="FF0000"/>
                        </a:solidFill>
                        <a:latin typeface="Cambria Math" panose="02040503050406030204" pitchFamily="18" charset="0"/>
                      </a:rPr>
                      <m:t>   </m:t>
                    </m:r>
                  </m:oMath>
                </a14:m>
                <a:r>
                  <a:rPr kumimoji="1" lang="en-US" altLang="ja-JP" sz="1100" dirty="0" smtClean="0"/>
                  <a:t>…(</a:t>
                </a:r>
                <a:r>
                  <a:rPr kumimoji="1" lang="en-US" altLang="ja-JP" sz="1100" dirty="0"/>
                  <a:t>2)</a:t>
                </a:r>
              </a:p>
              <a:p>
                <a:r>
                  <a:rPr kumimoji="1" lang="en-US" altLang="ja-JP" sz="1050" dirty="0">
                    <a:solidFill>
                      <a:schemeClr val="bg1">
                        <a:lumMod val="50000"/>
                      </a:schemeClr>
                    </a:solidFill>
                  </a:rPr>
                  <a:t>//</a:t>
                </a:r>
                <a:r>
                  <a:rPr kumimoji="1" lang="en-US" altLang="ja-JP" sz="1050" i="1" dirty="0">
                    <a:solidFill>
                      <a:schemeClr val="bg1">
                        <a:lumMod val="50000"/>
                      </a:schemeClr>
                    </a:solidFill>
                  </a:rPr>
                  <a:t> </a:t>
                </a:r>
                <a:r>
                  <a:rPr kumimoji="1" lang="en-US" altLang="ja-JP" sz="1050" i="1" dirty="0">
                    <a:solidFill>
                      <a:schemeClr val="bg1">
                        <a:lumMod val="50000"/>
                      </a:schemeClr>
                    </a:solidFill>
                    <a:latin typeface="Cambria Math" panose="02040503050406030204" pitchFamily="18" charset="0"/>
                  </a:rPr>
                  <a:t> </a:t>
                </a:r>
                <a:r>
                  <a:rPr kumimoji="1" lang="ja-JP" altLang="en-US" sz="1050" i="1" dirty="0">
                    <a:solidFill>
                      <a:schemeClr val="bg1">
                        <a:lumMod val="50000"/>
                      </a:schemeClr>
                    </a:solidFill>
                    <a:latin typeface="Cambria Math" panose="02040503050406030204" pitchFamily="18" charset="0"/>
                  </a:rPr>
                  <a:t>周波数</a:t>
                </a:r>
                <a14:m>
                  <m:oMath xmlns:m="http://schemas.openxmlformats.org/officeDocument/2006/math">
                    <m:sSub>
                      <m:sSubPr>
                        <m:ctrlPr>
                          <a:rPr kumimoji="1" lang="en-US" altLang="ja-JP" sz="1050" i="1">
                            <a:solidFill>
                              <a:schemeClr val="bg1">
                                <a:lumMod val="50000"/>
                              </a:schemeClr>
                            </a:solidFill>
                            <a:latin typeface="Cambria Math" panose="02040503050406030204" pitchFamily="18" charset="0"/>
                          </a:rPr>
                        </m:ctrlPr>
                      </m:sSubPr>
                      <m:e>
                        <m:r>
                          <a:rPr kumimoji="1" lang="en-US" altLang="ja-JP" sz="1050" i="1">
                            <a:solidFill>
                              <a:schemeClr val="bg1">
                                <a:lumMod val="50000"/>
                              </a:schemeClr>
                            </a:solidFill>
                            <a:latin typeface="Cambria Math" panose="02040503050406030204" pitchFamily="18" charset="0"/>
                          </a:rPr>
                          <m:t>𝑓</m:t>
                        </m:r>
                      </m:e>
                      <m:sub>
                        <m:r>
                          <a:rPr kumimoji="1" lang="en-US" altLang="ja-JP" sz="1050" i="1">
                            <a:solidFill>
                              <a:schemeClr val="bg1">
                                <a:lumMod val="50000"/>
                              </a:schemeClr>
                            </a:solidFill>
                            <a:latin typeface="Cambria Math" panose="02040503050406030204" pitchFamily="18" charset="0"/>
                          </a:rPr>
                          <m:t>𝑖</m:t>
                        </m:r>
                      </m:sub>
                    </m:sSub>
                    <m:r>
                      <a:rPr kumimoji="1" lang="ja-JP" altLang="en-US" sz="1050" i="1">
                        <a:solidFill>
                          <a:schemeClr val="bg1">
                            <a:lumMod val="50000"/>
                          </a:schemeClr>
                        </a:solidFill>
                        <a:latin typeface="Cambria Math" panose="02040503050406030204" pitchFamily="18" charset="0"/>
                      </a:rPr>
                      <m:t>により</m:t>
                    </m:r>
                  </m:oMath>
                </a14:m>
                <a:r>
                  <a:rPr kumimoji="1" lang="ja-JP" altLang="en-US" sz="1050" i="1" dirty="0">
                    <a:solidFill>
                      <a:schemeClr val="bg1">
                        <a:lumMod val="50000"/>
                      </a:schemeClr>
                    </a:solidFill>
                    <a:latin typeface="Cambria Math" panose="02040503050406030204" pitchFamily="18" charset="0"/>
                  </a:rPr>
                  <a:t>各コウモリの速度</a:t>
                </a:r>
                <a14:m>
                  <m:oMath xmlns:m="http://schemas.openxmlformats.org/officeDocument/2006/math">
                    <m:sSup>
                      <m:sSupPr>
                        <m:ctrlPr>
                          <a:rPr kumimoji="1" lang="en-US" altLang="ja-JP" sz="1050" i="1">
                            <a:solidFill>
                              <a:schemeClr val="bg1">
                                <a:lumMod val="50000"/>
                              </a:schemeClr>
                            </a:solidFill>
                            <a:latin typeface="Cambria Math" panose="02040503050406030204" pitchFamily="18" charset="0"/>
                          </a:rPr>
                        </m:ctrlPr>
                      </m:sSupPr>
                      <m:e>
                        <m:sSub>
                          <m:sSubPr>
                            <m:ctrlPr>
                              <a:rPr kumimoji="1" lang="en-US" altLang="ja-JP" sz="1050" i="1">
                                <a:solidFill>
                                  <a:schemeClr val="bg1">
                                    <a:lumMod val="50000"/>
                                  </a:schemeClr>
                                </a:solidFill>
                                <a:latin typeface="Cambria Math" panose="02040503050406030204" pitchFamily="18" charset="0"/>
                              </a:rPr>
                            </m:ctrlPr>
                          </m:sSubPr>
                          <m:e>
                            <m:r>
                              <a:rPr kumimoji="1" lang="en-US" altLang="ja-JP" sz="1050" i="1">
                                <a:solidFill>
                                  <a:schemeClr val="bg1">
                                    <a:lumMod val="50000"/>
                                  </a:schemeClr>
                                </a:solidFill>
                                <a:latin typeface="Cambria Math" panose="02040503050406030204" pitchFamily="18" charset="0"/>
                              </a:rPr>
                              <m:t>𝑣</m:t>
                            </m:r>
                          </m:e>
                          <m:sub>
                            <m:r>
                              <a:rPr kumimoji="1" lang="en-US" altLang="ja-JP" sz="1050" i="1">
                                <a:solidFill>
                                  <a:schemeClr val="bg1">
                                    <a:lumMod val="50000"/>
                                  </a:schemeClr>
                                </a:solidFill>
                                <a:latin typeface="Cambria Math" panose="02040503050406030204" pitchFamily="18" charset="0"/>
                              </a:rPr>
                              <m:t>𝑖</m:t>
                            </m:r>
                          </m:sub>
                        </m:sSub>
                      </m:e>
                      <m:sup>
                        <m:r>
                          <a:rPr kumimoji="1" lang="en-US" altLang="ja-JP" sz="1050" i="1">
                            <a:solidFill>
                              <a:schemeClr val="bg1">
                                <a:lumMod val="50000"/>
                              </a:schemeClr>
                            </a:solidFill>
                            <a:latin typeface="Cambria Math" panose="02040503050406030204" pitchFamily="18" charset="0"/>
                          </a:rPr>
                          <m:t>𝑡</m:t>
                        </m:r>
                      </m:sup>
                    </m:sSup>
                  </m:oMath>
                </a14:m>
                <a:r>
                  <a:rPr kumimoji="1" lang="ja-JP" altLang="en-US" sz="1050" i="1" dirty="0">
                    <a:solidFill>
                      <a:schemeClr val="bg1">
                        <a:lumMod val="50000"/>
                      </a:schemeClr>
                    </a:solidFill>
                    <a:latin typeface="Cambria Math" panose="02040503050406030204" pitchFamily="18" charset="0"/>
                  </a:rPr>
                  <a:t>を調整</a:t>
                </a:r>
                <a:endParaRPr kumimoji="1" lang="en-US" altLang="ja-JP" sz="1050" i="1" dirty="0">
                  <a:solidFill>
                    <a:schemeClr val="bg1">
                      <a:lumMod val="50000"/>
                    </a:schemeClr>
                  </a:solidFill>
                  <a:latin typeface="Cambria Math" panose="02040503050406030204" pitchFamily="18" charset="0"/>
                </a:endParaRPr>
              </a:p>
              <a:p>
                <a:endParaRPr kumimoji="1" lang="ja-JP" altLang="en-US" sz="1100" b="1" dirty="0">
                  <a:solidFill>
                    <a:srgbClr val="FF0000"/>
                  </a:solidFill>
                </a:endParaRPr>
              </a:p>
            </p:txBody>
          </p:sp>
        </mc:Choice>
        <mc:Fallback xmlns="">
          <p:sp>
            <p:nvSpPr>
              <p:cNvPr id="136" name="テキスト ボックス 135"/>
              <p:cNvSpPr txBox="1">
                <a:spLocks noRot="1" noChangeAspect="1" noMove="1" noResize="1" noEditPoints="1" noAdjustHandles="1" noChangeArrowheads="1" noChangeShapeType="1" noTextEdit="1"/>
              </p:cNvSpPr>
              <p:nvPr/>
            </p:nvSpPr>
            <p:spPr>
              <a:xfrm>
                <a:off x="4862839" y="2668609"/>
                <a:ext cx="2584780" cy="915635"/>
              </a:xfrm>
              <a:prstGeom prst="rect">
                <a:avLst/>
              </a:prstGeom>
              <a:blipFill>
                <a:blip r:embed="rId9"/>
                <a:stretch>
                  <a:fillRect t="-667"/>
                </a:stretch>
              </a:blipFill>
              <a:ln>
                <a:noFill/>
                <a:prstDash val="sysDot"/>
              </a:ln>
            </p:spPr>
            <p:txBody>
              <a:bodyPr/>
              <a:lstStyle/>
              <a:p>
                <a:r>
                  <a:rPr lang="ja-JP" altLang="en-US">
                    <a:noFill/>
                  </a:rPr>
                  <a:t> </a:t>
                </a:r>
              </a:p>
            </p:txBody>
          </p:sp>
        </mc:Fallback>
      </mc:AlternateContent>
      <p:pic>
        <p:nvPicPr>
          <p:cNvPr id="150" name="図 1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62101" y="9356384"/>
            <a:ext cx="1626856" cy="1126749"/>
          </a:xfrm>
          <a:prstGeom prst="rect">
            <a:avLst/>
          </a:prstGeom>
        </p:spPr>
      </p:pic>
      <p:pic>
        <p:nvPicPr>
          <p:cNvPr id="151" name="図 1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7566" y="9292051"/>
            <a:ext cx="1606212" cy="1120752"/>
          </a:xfrm>
          <a:prstGeom prst="rect">
            <a:avLst/>
          </a:prstGeom>
        </p:spPr>
      </p:pic>
      <p:pic>
        <p:nvPicPr>
          <p:cNvPr id="152" name="図 1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11289" y="9233693"/>
            <a:ext cx="1730903" cy="1264890"/>
          </a:xfrm>
          <a:prstGeom prst="rect">
            <a:avLst/>
          </a:prstGeom>
        </p:spPr>
      </p:pic>
      <p:sp>
        <p:nvSpPr>
          <p:cNvPr id="153" name="テキスト ボックス 152"/>
          <p:cNvSpPr txBox="1"/>
          <p:nvPr/>
        </p:nvSpPr>
        <p:spPr>
          <a:xfrm>
            <a:off x="2130862" y="10383167"/>
            <a:ext cx="995375" cy="230832"/>
          </a:xfrm>
          <a:prstGeom prst="rect">
            <a:avLst/>
          </a:prstGeom>
          <a:noFill/>
        </p:spPr>
        <p:txBody>
          <a:bodyPr wrap="square" rtlCol="0">
            <a:spAutoFit/>
          </a:bodyPr>
          <a:lstStyle/>
          <a:p>
            <a:pPr algn="ctr"/>
            <a:r>
              <a:rPr kumimoji="1" lang="en-US" altLang="ja-JP" sz="900" dirty="0"/>
              <a:t>n</a:t>
            </a:r>
            <a:r>
              <a:rPr kumimoji="1" lang="en-US" altLang="ja-JP" sz="900" dirty="0" smtClean="0"/>
              <a:t>=10</a:t>
            </a:r>
            <a:endParaRPr kumimoji="1" lang="ja-JP" altLang="en-US" sz="900" dirty="0"/>
          </a:p>
        </p:txBody>
      </p:sp>
      <p:sp>
        <p:nvSpPr>
          <p:cNvPr id="154" name="テキスト ボックス 153"/>
          <p:cNvSpPr txBox="1"/>
          <p:nvPr/>
        </p:nvSpPr>
        <p:spPr>
          <a:xfrm>
            <a:off x="3950849" y="10383167"/>
            <a:ext cx="995375" cy="230832"/>
          </a:xfrm>
          <a:prstGeom prst="rect">
            <a:avLst/>
          </a:prstGeom>
          <a:noFill/>
        </p:spPr>
        <p:txBody>
          <a:bodyPr wrap="square" rtlCol="0">
            <a:spAutoFit/>
          </a:bodyPr>
          <a:lstStyle/>
          <a:p>
            <a:pPr algn="ctr"/>
            <a:r>
              <a:rPr kumimoji="1" lang="en-US" altLang="ja-JP" sz="900" dirty="0" smtClean="0"/>
              <a:t>n=20</a:t>
            </a:r>
            <a:endParaRPr kumimoji="1" lang="ja-JP" altLang="en-US" sz="900" dirty="0"/>
          </a:p>
        </p:txBody>
      </p:sp>
      <p:sp>
        <p:nvSpPr>
          <p:cNvPr id="155" name="テキスト ボックス 154"/>
          <p:cNvSpPr txBox="1"/>
          <p:nvPr/>
        </p:nvSpPr>
        <p:spPr>
          <a:xfrm>
            <a:off x="5751092" y="10383167"/>
            <a:ext cx="995375" cy="230832"/>
          </a:xfrm>
          <a:prstGeom prst="rect">
            <a:avLst/>
          </a:prstGeom>
          <a:noFill/>
        </p:spPr>
        <p:txBody>
          <a:bodyPr wrap="square" rtlCol="0">
            <a:spAutoFit/>
          </a:bodyPr>
          <a:lstStyle/>
          <a:p>
            <a:pPr algn="ctr"/>
            <a:r>
              <a:rPr kumimoji="1" lang="en-US" altLang="ja-JP" sz="900" dirty="0" smtClean="0"/>
              <a:t>n=40</a:t>
            </a:r>
            <a:endParaRPr kumimoji="1" lang="ja-JP" altLang="en-US" sz="900" dirty="0"/>
          </a:p>
        </p:txBody>
      </p:sp>
      <p:sp>
        <p:nvSpPr>
          <p:cNvPr id="109" name="テキスト ボックス 108"/>
          <p:cNvSpPr txBox="1"/>
          <p:nvPr/>
        </p:nvSpPr>
        <p:spPr>
          <a:xfrm>
            <a:off x="2765150" y="9152018"/>
            <a:ext cx="1671853" cy="230832"/>
          </a:xfrm>
          <a:prstGeom prst="rect">
            <a:avLst/>
          </a:prstGeom>
          <a:noFill/>
        </p:spPr>
        <p:txBody>
          <a:bodyPr wrap="square" rtlCol="0">
            <a:spAutoFit/>
          </a:bodyPr>
          <a:lstStyle/>
          <a:p>
            <a:pPr algn="ctr"/>
            <a:r>
              <a:rPr kumimoji="1" lang="ja-JP" altLang="en-US" sz="900" b="1" dirty="0" smtClean="0"/>
              <a:t>個体数比較による解の分布</a:t>
            </a:r>
            <a:endParaRPr kumimoji="1" lang="ja-JP" altLang="en-US" sz="900" b="1" dirty="0"/>
          </a:p>
        </p:txBody>
      </p:sp>
      <p:grpSp>
        <p:nvGrpSpPr>
          <p:cNvPr id="113" name="グループ化 112"/>
          <p:cNvGrpSpPr/>
          <p:nvPr/>
        </p:nvGrpSpPr>
        <p:grpSpPr>
          <a:xfrm>
            <a:off x="3746212" y="6244152"/>
            <a:ext cx="3688875" cy="288000"/>
            <a:chOff x="212356" y="7177324"/>
            <a:chExt cx="3245219" cy="205584"/>
          </a:xfrm>
        </p:grpSpPr>
        <p:sp>
          <p:nvSpPr>
            <p:cNvPr id="114" name="正方形/長方形 113"/>
            <p:cNvSpPr/>
            <p:nvPr/>
          </p:nvSpPr>
          <p:spPr>
            <a:xfrm>
              <a:off x="212356" y="7177324"/>
              <a:ext cx="3245219" cy="205584"/>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400"/>
            </a:p>
          </p:txBody>
        </p:sp>
        <p:sp>
          <p:nvSpPr>
            <p:cNvPr id="115" name="テキスト ボックス 114"/>
            <p:cNvSpPr txBox="1"/>
            <p:nvPr/>
          </p:nvSpPr>
          <p:spPr>
            <a:xfrm>
              <a:off x="212356" y="7186743"/>
              <a:ext cx="872209" cy="186746"/>
            </a:xfrm>
            <a:prstGeom prst="rect">
              <a:avLst/>
            </a:prstGeom>
            <a:noFill/>
          </p:spPr>
          <p:txBody>
            <a:bodyPr wrap="square" rtlCol="0">
              <a:spAutoFit/>
            </a:bodyPr>
            <a:lstStyle/>
            <a:p>
              <a:r>
                <a:rPr kumimoji="1" lang="ja-JP" altLang="en-US" sz="1100" b="1" dirty="0" smtClean="0">
                  <a:solidFill>
                    <a:schemeClr val="accent6"/>
                  </a:solidFill>
                  <a:latin typeface="Meiryo UI" panose="020B0604030504040204" pitchFamily="50" charset="-128"/>
                  <a:ea typeface="Meiryo UI" panose="020B0604030504040204" pitchFamily="50" charset="-128"/>
                </a:rPr>
                <a:t>実験</a:t>
              </a:r>
              <a:r>
                <a:rPr kumimoji="1" lang="ja-JP" altLang="en-US" sz="1100" b="1" dirty="0">
                  <a:solidFill>
                    <a:schemeClr val="accent6"/>
                  </a:solidFill>
                  <a:latin typeface="Meiryo UI" panose="020B0604030504040204" pitchFamily="50" charset="-128"/>
                  <a:ea typeface="Meiryo UI" panose="020B0604030504040204" pitchFamily="50" charset="-128"/>
                </a:rPr>
                <a:t>結果</a:t>
              </a:r>
              <a:endParaRPr kumimoji="1" lang="ja-JP" altLang="en-US" sz="1100" b="1" dirty="0">
                <a:solidFill>
                  <a:schemeClr val="accent6"/>
                </a:solidFill>
                <a:latin typeface="Meiryo UI" panose="020B0604030504040204" pitchFamily="50" charset="-128"/>
                <a:ea typeface="Meiryo UI" panose="020B0604030504040204" pitchFamily="50" charset="-128"/>
              </a:endParaRPr>
            </a:p>
          </p:txBody>
        </p:sp>
      </p:grpSp>
      <p:grpSp>
        <p:nvGrpSpPr>
          <p:cNvPr id="118" name="グループ化 117"/>
          <p:cNvGrpSpPr/>
          <p:nvPr/>
        </p:nvGrpSpPr>
        <p:grpSpPr>
          <a:xfrm>
            <a:off x="156152" y="6247755"/>
            <a:ext cx="3350956" cy="288000"/>
            <a:chOff x="212356" y="4404034"/>
            <a:chExt cx="3245219" cy="195233"/>
          </a:xfrm>
        </p:grpSpPr>
        <p:sp>
          <p:nvSpPr>
            <p:cNvPr id="119" name="正方形/長方形 118"/>
            <p:cNvSpPr/>
            <p:nvPr/>
          </p:nvSpPr>
          <p:spPr>
            <a:xfrm>
              <a:off x="212356" y="4404034"/>
              <a:ext cx="3245219" cy="195233"/>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400"/>
            </a:p>
          </p:txBody>
        </p:sp>
        <p:sp>
          <p:nvSpPr>
            <p:cNvPr id="122" name="テキスト ボックス 121"/>
            <p:cNvSpPr txBox="1"/>
            <p:nvPr/>
          </p:nvSpPr>
          <p:spPr>
            <a:xfrm>
              <a:off x="212356" y="4415910"/>
              <a:ext cx="721094" cy="171466"/>
            </a:xfrm>
            <a:prstGeom prst="rect">
              <a:avLst/>
            </a:prstGeom>
            <a:noFill/>
          </p:spPr>
          <p:txBody>
            <a:bodyPr wrap="square" rtlCol="0">
              <a:spAutoFit/>
            </a:bodyPr>
            <a:lstStyle/>
            <a:p>
              <a:r>
                <a:rPr kumimoji="1" lang="ja-JP" altLang="en-US" sz="1100" b="1" dirty="0">
                  <a:solidFill>
                    <a:schemeClr val="accent6"/>
                  </a:solidFill>
                  <a:latin typeface="Meiryo UI" panose="020B0604030504040204" pitchFamily="50" charset="-128"/>
                  <a:ea typeface="Meiryo UI" panose="020B0604030504040204" pitchFamily="50" charset="-128"/>
                </a:rPr>
                <a:t>問題</a:t>
              </a:r>
              <a:r>
                <a:rPr kumimoji="1" lang="ja-JP" altLang="en-US" sz="1100" b="1" dirty="0" smtClean="0">
                  <a:solidFill>
                    <a:schemeClr val="accent6"/>
                  </a:solidFill>
                  <a:latin typeface="Meiryo UI" panose="020B0604030504040204" pitchFamily="50" charset="-128"/>
                  <a:ea typeface="Meiryo UI" panose="020B0604030504040204" pitchFamily="50" charset="-128"/>
                </a:rPr>
                <a:t>設定</a:t>
              </a:r>
              <a:endParaRPr kumimoji="1" lang="ja-JP" altLang="en-US" sz="1100" b="1" dirty="0">
                <a:solidFill>
                  <a:schemeClr val="accent6"/>
                </a:solidFill>
                <a:latin typeface="Meiryo UI" panose="020B0604030504040204" pitchFamily="50" charset="-128"/>
                <a:ea typeface="Meiryo UI" panose="020B0604030504040204" pitchFamily="50" charset="-128"/>
              </a:endParaRPr>
            </a:p>
          </p:txBody>
        </p:sp>
      </p:grpSp>
      <p:grpSp>
        <p:nvGrpSpPr>
          <p:cNvPr id="128" name="グループ化 127"/>
          <p:cNvGrpSpPr/>
          <p:nvPr/>
        </p:nvGrpSpPr>
        <p:grpSpPr>
          <a:xfrm>
            <a:off x="1720307" y="6890131"/>
            <a:ext cx="2009789" cy="1360787"/>
            <a:chOff x="5353334" y="1164035"/>
            <a:chExt cx="2009789" cy="1360787"/>
          </a:xfrm>
        </p:grpSpPr>
        <p:pic>
          <p:nvPicPr>
            <p:cNvPr id="129" name="図 1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28718" y="1164035"/>
              <a:ext cx="1934405" cy="1289603"/>
            </a:xfrm>
            <a:prstGeom prst="rect">
              <a:avLst/>
            </a:prstGeom>
          </p:spPr>
        </p:pic>
        <mc:AlternateContent xmlns:mc="http://schemas.openxmlformats.org/markup-compatibility/2006" xmlns:a14="http://schemas.microsoft.com/office/drawing/2010/main">
          <mc:Choice Requires="a14">
            <p:sp>
              <p:nvSpPr>
                <p:cNvPr id="130" name="テキスト ボックス 129"/>
                <p:cNvSpPr txBox="1"/>
                <p:nvPr/>
              </p:nvSpPr>
              <p:spPr>
                <a:xfrm>
                  <a:off x="6144580" y="2324767"/>
                  <a:ext cx="317710" cy="2000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700" i="1" smtClean="0">
                                <a:solidFill>
                                  <a:schemeClr val="tx1">
                                    <a:lumMod val="75000"/>
                                    <a:lumOff val="25000"/>
                                  </a:schemeClr>
                                </a:solidFill>
                                <a:latin typeface="Cambria Math" panose="02040503050406030204" pitchFamily="18" charset="0"/>
                              </a:rPr>
                            </m:ctrlPr>
                          </m:sSubPr>
                          <m:e>
                            <m:r>
                              <a:rPr kumimoji="1" lang="en-US" altLang="ja-JP" sz="700" b="0" i="1" smtClean="0">
                                <a:solidFill>
                                  <a:schemeClr val="tx1">
                                    <a:lumMod val="75000"/>
                                    <a:lumOff val="25000"/>
                                  </a:schemeClr>
                                </a:solidFill>
                                <a:latin typeface="Cambria Math" panose="02040503050406030204" pitchFamily="18" charset="0"/>
                              </a:rPr>
                              <m:t>𝑥</m:t>
                            </m:r>
                          </m:e>
                          <m:sub>
                            <m:r>
                              <a:rPr kumimoji="1" lang="en-US" altLang="ja-JP" sz="700" b="0" i="1" smtClean="0">
                                <a:solidFill>
                                  <a:schemeClr val="tx1">
                                    <a:lumMod val="75000"/>
                                    <a:lumOff val="25000"/>
                                  </a:schemeClr>
                                </a:solidFill>
                                <a:latin typeface="Cambria Math" panose="02040503050406030204" pitchFamily="18" charset="0"/>
                              </a:rPr>
                              <m:t>1</m:t>
                            </m:r>
                          </m:sub>
                        </m:sSub>
                      </m:oMath>
                    </m:oMathPara>
                  </a14:m>
                  <a:endParaRPr kumimoji="1" lang="ja-JP" altLang="en-US" sz="700" dirty="0">
                    <a:solidFill>
                      <a:schemeClr val="tx1">
                        <a:lumMod val="75000"/>
                        <a:lumOff val="25000"/>
                      </a:schemeClr>
                    </a:solidFill>
                  </a:endParaRPr>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6144580" y="2324767"/>
                  <a:ext cx="317710" cy="200055"/>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2" name="テキスト ボックス 131"/>
                <p:cNvSpPr txBox="1"/>
                <p:nvPr/>
              </p:nvSpPr>
              <p:spPr>
                <a:xfrm rot="16200000">
                  <a:off x="5294507" y="1699438"/>
                  <a:ext cx="317710" cy="2000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700" i="1" smtClean="0">
                                <a:solidFill>
                                  <a:schemeClr val="tx1">
                                    <a:lumMod val="75000"/>
                                    <a:lumOff val="25000"/>
                                  </a:schemeClr>
                                </a:solidFill>
                                <a:latin typeface="Cambria Math" panose="02040503050406030204" pitchFamily="18" charset="0"/>
                              </a:rPr>
                            </m:ctrlPr>
                          </m:sSubPr>
                          <m:e>
                            <m:r>
                              <a:rPr kumimoji="1" lang="en-US" altLang="ja-JP" sz="700" b="0" i="1" smtClean="0">
                                <a:solidFill>
                                  <a:schemeClr val="tx1">
                                    <a:lumMod val="75000"/>
                                    <a:lumOff val="25000"/>
                                  </a:schemeClr>
                                </a:solidFill>
                                <a:latin typeface="Cambria Math" panose="02040503050406030204" pitchFamily="18" charset="0"/>
                              </a:rPr>
                              <m:t>𝑥</m:t>
                            </m:r>
                          </m:e>
                          <m:sub>
                            <m:r>
                              <a:rPr kumimoji="1" lang="en-US" altLang="ja-JP" sz="700" b="0" i="1" smtClean="0">
                                <a:solidFill>
                                  <a:schemeClr val="tx1">
                                    <a:lumMod val="75000"/>
                                    <a:lumOff val="25000"/>
                                  </a:schemeClr>
                                </a:solidFill>
                                <a:latin typeface="Cambria Math" panose="02040503050406030204" pitchFamily="18" charset="0"/>
                              </a:rPr>
                              <m:t>2</m:t>
                            </m:r>
                          </m:sub>
                        </m:sSub>
                      </m:oMath>
                    </m:oMathPara>
                  </a14:m>
                  <a:endParaRPr kumimoji="1" lang="ja-JP" altLang="en-US" sz="700" dirty="0">
                    <a:solidFill>
                      <a:schemeClr val="tx1">
                        <a:lumMod val="75000"/>
                        <a:lumOff val="25000"/>
                      </a:schemeClr>
                    </a:solidFill>
                  </a:endParaRP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rot="16200000">
                  <a:off x="5294507" y="1699438"/>
                  <a:ext cx="317710" cy="200055"/>
                </a:xfrm>
                <a:prstGeom prst="rect">
                  <a:avLst/>
                </a:prstGeom>
                <a:blipFill>
                  <a:blip r:embed="rId18"/>
                  <a:stretch>
                    <a:fillRect/>
                  </a:stretch>
                </a:blipFill>
              </p:spPr>
              <p:txBody>
                <a:bodyPr/>
                <a:lstStyle/>
                <a:p>
                  <a:r>
                    <a:rPr lang="ja-JP" altLang="en-US">
                      <a:noFill/>
                    </a:rPr>
                    <a:t> </a:t>
                  </a:r>
                </a:p>
              </p:txBody>
            </p:sp>
          </mc:Fallback>
        </mc:AlternateContent>
      </p:grpSp>
      <p:sp>
        <p:nvSpPr>
          <p:cNvPr id="133" name="テキスト ボックス 132"/>
          <p:cNvSpPr txBox="1"/>
          <p:nvPr/>
        </p:nvSpPr>
        <p:spPr>
          <a:xfrm>
            <a:off x="1729359" y="8082742"/>
            <a:ext cx="1715848" cy="230832"/>
          </a:xfrm>
          <a:prstGeom prst="rect">
            <a:avLst/>
          </a:prstGeom>
          <a:noFill/>
        </p:spPr>
        <p:txBody>
          <a:bodyPr wrap="square" rtlCol="0">
            <a:spAutoFit/>
          </a:bodyPr>
          <a:lstStyle/>
          <a:p>
            <a:r>
              <a:rPr kumimoji="1" lang="ja-JP" altLang="en-US" sz="900" dirty="0" smtClean="0"/>
              <a:t>複数の局所解を持つ多峰性関数</a:t>
            </a:r>
            <a:endParaRPr kumimoji="1" lang="ja-JP" altLang="en-US" sz="900" dirty="0"/>
          </a:p>
        </p:txBody>
      </p:sp>
      <p:sp>
        <p:nvSpPr>
          <p:cNvPr id="134" name="テキスト ボックス 133"/>
          <p:cNvSpPr txBox="1"/>
          <p:nvPr/>
        </p:nvSpPr>
        <p:spPr>
          <a:xfrm>
            <a:off x="1869707" y="6778625"/>
            <a:ext cx="1627291" cy="230832"/>
          </a:xfrm>
          <a:prstGeom prst="rect">
            <a:avLst/>
          </a:prstGeom>
          <a:noFill/>
        </p:spPr>
        <p:txBody>
          <a:bodyPr wrap="square" rtlCol="0">
            <a:spAutoFit/>
          </a:bodyPr>
          <a:lstStyle/>
          <a:p>
            <a:pPr algn="ctr"/>
            <a:r>
              <a:rPr kumimoji="1" lang="en-US" altLang="ja-JP" sz="900" b="1" dirty="0" err="1" smtClean="0"/>
              <a:t>Griwank</a:t>
            </a:r>
            <a:r>
              <a:rPr kumimoji="1" lang="ja-JP" altLang="en-US" sz="900" b="1" dirty="0" smtClean="0"/>
              <a:t>関数の等高線マップ</a:t>
            </a:r>
            <a:endParaRPr kumimoji="1" lang="ja-JP" altLang="en-US" sz="900" b="1" dirty="0"/>
          </a:p>
        </p:txBody>
      </p:sp>
      <p:sp>
        <p:nvSpPr>
          <p:cNvPr id="135" name="テキスト ボックス 134"/>
          <p:cNvSpPr txBox="1"/>
          <p:nvPr/>
        </p:nvSpPr>
        <p:spPr>
          <a:xfrm>
            <a:off x="114634" y="6540719"/>
            <a:ext cx="2357927" cy="230832"/>
          </a:xfrm>
          <a:prstGeom prst="rect">
            <a:avLst/>
          </a:prstGeom>
          <a:noFill/>
        </p:spPr>
        <p:txBody>
          <a:bodyPr wrap="square" rtlCol="0">
            <a:spAutoFit/>
          </a:bodyPr>
          <a:lstStyle/>
          <a:p>
            <a:r>
              <a:rPr kumimoji="1" lang="ja-JP" altLang="en-US" sz="900" b="1" dirty="0" smtClean="0"/>
              <a:t>目的関数とパラメータの設定</a:t>
            </a:r>
            <a:endParaRPr kumimoji="1" lang="ja-JP" altLang="en-US" sz="900" b="1" dirty="0"/>
          </a:p>
        </p:txBody>
      </p:sp>
      <p:cxnSp>
        <p:nvCxnSpPr>
          <p:cNvPr id="137" name="直線コネクタ 136"/>
          <p:cNvCxnSpPr/>
          <p:nvPr/>
        </p:nvCxnSpPr>
        <p:spPr>
          <a:xfrm>
            <a:off x="156152" y="6751545"/>
            <a:ext cx="33516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p:cNvSpPr txBox="1"/>
          <p:nvPr/>
        </p:nvSpPr>
        <p:spPr>
          <a:xfrm>
            <a:off x="114634" y="8579692"/>
            <a:ext cx="719647" cy="230832"/>
          </a:xfrm>
          <a:prstGeom prst="rect">
            <a:avLst/>
          </a:prstGeom>
          <a:noFill/>
        </p:spPr>
        <p:txBody>
          <a:bodyPr wrap="square" rtlCol="0">
            <a:spAutoFit/>
          </a:bodyPr>
          <a:lstStyle/>
          <a:p>
            <a:r>
              <a:rPr kumimoji="1" lang="ja-JP" altLang="en-US" sz="900" b="1" dirty="0" smtClean="0"/>
              <a:t>評価指標</a:t>
            </a:r>
            <a:endParaRPr kumimoji="1" lang="ja-JP" altLang="en-US" sz="900" b="1" dirty="0"/>
          </a:p>
        </p:txBody>
      </p:sp>
      <p:sp>
        <p:nvSpPr>
          <p:cNvPr id="48" name="テキスト ボックス 47"/>
          <p:cNvSpPr txBox="1"/>
          <p:nvPr/>
        </p:nvSpPr>
        <p:spPr>
          <a:xfrm>
            <a:off x="-132441" y="10308440"/>
            <a:ext cx="2387230" cy="369332"/>
          </a:xfrm>
          <a:prstGeom prst="rect">
            <a:avLst/>
          </a:prstGeom>
          <a:noFill/>
        </p:spPr>
        <p:txBody>
          <a:bodyPr wrap="square" rtlCol="0">
            <a:spAutoFit/>
          </a:bodyPr>
          <a:lstStyle/>
          <a:p>
            <a:pPr algn="ctr"/>
            <a:r>
              <a:rPr kumimoji="1" lang="ja-JP" altLang="en-US" sz="900" dirty="0" smtClean="0"/>
              <a:t>個体数が増加するほど局所解の</a:t>
            </a:r>
            <a:r>
              <a:rPr kumimoji="1" lang="en-US" altLang="ja-JP" sz="900" dirty="0" smtClean="0"/>
              <a:t/>
            </a:r>
            <a:br>
              <a:rPr kumimoji="1" lang="en-US" altLang="ja-JP" sz="900" dirty="0" smtClean="0"/>
            </a:br>
            <a:r>
              <a:rPr kumimoji="1" lang="ja-JP" altLang="en-US" sz="900" dirty="0" smtClean="0"/>
              <a:t>捕捉数数は増加</a:t>
            </a:r>
            <a:endParaRPr kumimoji="1" lang="ja-JP" altLang="en-US" sz="900" dirty="0"/>
          </a:p>
        </p:txBody>
      </p:sp>
      <p:grpSp>
        <p:nvGrpSpPr>
          <p:cNvPr id="145" name="グループ化 144"/>
          <p:cNvGrpSpPr/>
          <p:nvPr/>
        </p:nvGrpSpPr>
        <p:grpSpPr>
          <a:xfrm>
            <a:off x="1719968" y="2693703"/>
            <a:ext cx="1440000" cy="1440000"/>
            <a:chOff x="302136" y="2835565"/>
            <a:chExt cx="1440000" cy="1440000"/>
          </a:xfrm>
        </p:grpSpPr>
        <p:sp>
          <p:nvSpPr>
            <p:cNvPr id="163" name="正方形/長方形 162"/>
            <p:cNvSpPr/>
            <p:nvPr/>
          </p:nvSpPr>
          <p:spPr>
            <a:xfrm>
              <a:off x="302136" y="2835565"/>
              <a:ext cx="1440000" cy="1440000"/>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4"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w="19050">
              <a:solidFill>
                <a:schemeClr val="tx1"/>
              </a:solidFill>
              <a:prstDash val="sysDot"/>
            </a:ln>
          </p:spPr>
        </p:pic>
        <p:pic>
          <p:nvPicPr>
            <p:cNvPr id="165"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5430" y="3202328"/>
              <a:ext cx="310377" cy="310377"/>
            </a:xfrm>
            <a:prstGeom prst="rect">
              <a:avLst/>
            </a:prstGeom>
            <a:ln w="19050">
              <a:solidFill>
                <a:schemeClr val="accent2"/>
              </a:solidFill>
              <a:prstDash val="sysDot"/>
            </a:ln>
          </p:spPr>
        </p:pic>
        <p:pic>
          <p:nvPicPr>
            <p:cNvPr id="166"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08147" y="3181893"/>
              <a:ext cx="310377" cy="310377"/>
            </a:xfrm>
            <a:prstGeom prst="rect">
              <a:avLst/>
            </a:prstGeom>
            <a:ln w="19050">
              <a:solidFill>
                <a:schemeClr val="accent2"/>
              </a:solidFill>
              <a:prstDash val="sysDot"/>
            </a:ln>
          </p:spPr>
        </p:pic>
        <p:pic>
          <p:nvPicPr>
            <p:cNvPr id="167"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612678" y="3623927"/>
              <a:ext cx="310377" cy="310377"/>
            </a:xfrm>
            <a:prstGeom prst="rect">
              <a:avLst/>
            </a:prstGeom>
            <a:ln w="19050">
              <a:solidFill>
                <a:schemeClr val="accent2"/>
              </a:solidFill>
              <a:prstDash val="sysDot"/>
            </a:ln>
          </p:spPr>
        </p:pic>
        <p:pic>
          <p:nvPicPr>
            <p:cNvPr id="168"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927000" y="3737760"/>
              <a:ext cx="309600" cy="309600"/>
            </a:xfrm>
            <a:prstGeom prst="rect">
              <a:avLst/>
            </a:prstGeom>
            <a:ln w="19050">
              <a:solidFill>
                <a:schemeClr val="accent2"/>
              </a:solidFill>
              <a:prstDash val="sysDot"/>
            </a:ln>
          </p:spPr>
        </p:pic>
        <mc:AlternateContent xmlns:mc="http://schemas.openxmlformats.org/markup-compatibility/2006" xmlns:a14="http://schemas.microsoft.com/office/drawing/2010/main">
          <mc:Choice Requires="a14">
            <p:sp>
              <p:nvSpPr>
                <p:cNvPr id="169" name="テキスト ボックス 168"/>
                <p:cNvSpPr txBox="1"/>
                <p:nvPr/>
              </p:nvSpPr>
              <p:spPr>
                <a:xfrm>
                  <a:off x="1058734" y="3529031"/>
                  <a:ext cx="218469" cy="277448"/>
                </a:xfrm>
                <a:prstGeom prst="rect">
                  <a:avLst/>
                </a:prstGeom>
                <a:noFill/>
                <a:ln>
                  <a:noFill/>
                  <a:prstDash val="sysDo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b="1" i="1" smtClean="0">
                                <a:latin typeface="Cambria Math" panose="02040503050406030204" pitchFamily="18" charset="0"/>
                              </a:rPr>
                            </m:ctrlPr>
                          </m:sSupPr>
                          <m:e>
                            <m:sSub>
                              <m:sSubPr>
                                <m:ctrlPr>
                                  <a:rPr kumimoji="1" lang="en-US" altLang="ja-JP" sz="1000" b="1" i="1" smtClean="0">
                                    <a:latin typeface="Cambria Math" panose="02040503050406030204" pitchFamily="18" charset="0"/>
                                  </a:rPr>
                                </m:ctrlPr>
                              </m:sSubPr>
                              <m:e>
                                <m:r>
                                  <a:rPr kumimoji="1" lang="en-US" altLang="ja-JP" sz="1000" b="1" i="1" smtClean="0">
                                    <a:latin typeface="Cambria Math" panose="02040503050406030204" pitchFamily="18" charset="0"/>
                                  </a:rPr>
                                  <m:t>𝒙</m:t>
                                </m:r>
                              </m:e>
                              <m:sub>
                                <m:r>
                                  <a:rPr kumimoji="1" lang="en-US" altLang="ja-JP" sz="1000" b="1" i="1" smtClean="0">
                                    <a:latin typeface="Cambria Math" panose="02040503050406030204" pitchFamily="18" charset="0"/>
                                  </a:rPr>
                                  <m:t>𝒈𝒃𝒆𝒔𝒕</m:t>
                                </m:r>
                              </m:sub>
                            </m:sSub>
                          </m:e>
                          <m:sup/>
                        </m:sSup>
                      </m:oMath>
                    </m:oMathPara>
                  </a14:m>
                  <a:endParaRPr kumimoji="1" lang="ja-JP" altLang="en-US" sz="1000" b="1" dirty="0"/>
                </a:p>
              </p:txBody>
            </p:sp>
          </mc:Choice>
          <mc:Fallback xmlns="">
            <p:sp>
              <p:nvSpPr>
                <p:cNvPr id="169" name="テキスト ボックス 168"/>
                <p:cNvSpPr txBox="1">
                  <a:spLocks noRot="1" noChangeAspect="1" noMove="1" noResize="1" noEditPoints="1" noAdjustHandles="1" noChangeArrowheads="1" noChangeShapeType="1" noTextEdit="1"/>
                </p:cNvSpPr>
                <p:nvPr/>
              </p:nvSpPr>
              <p:spPr>
                <a:xfrm>
                  <a:off x="1058734" y="3529031"/>
                  <a:ext cx="218469" cy="277448"/>
                </a:xfrm>
                <a:prstGeom prst="rect">
                  <a:avLst/>
                </a:prstGeom>
                <a:blipFill>
                  <a:blip r:embed="rId19"/>
                  <a:stretch>
                    <a:fillRect r="-111111"/>
                  </a:stretch>
                </a:blipFill>
                <a:ln>
                  <a:noFill/>
                  <a:prstDash val="sysDot"/>
                </a:ln>
              </p:spPr>
              <p:txBody>
                <a:bodyPr/>
                <a:lstStyle/>
                <a:p>
                  <a:r>
                    <a:rPr lang="ja-JP" altLang="en-US">
                      <a:noFill/>
                    </a:rPr>
                    <a:t> </a:t>
                  </a:r>
                </a:p>
              </p:txBody>
            </p:sp>
          </mc:Fallback>
        </mc:AlternateContent>
      </p:grpSp>
      <p:grpSp>
        <p:nvGrpSpPr>
          <p:cNvPr id="22" name="グループ化 21"/>
          <p:cNvGrpSpPr/>
          <p:nvPr/>
        </p:nvGrpSpPr>
        <p:grpSpPr>
          <a:xfrm>
            <a:off x="2686964" y="1253749"/>
            <a:ext cx="2185746" cy="938688"/>
            <a:chOff x="2550652" y="1253749"/>
            <a:chExt cx="2185746" cy="938688"/>
          </a:xfrm>
        </p:grpSpPr>
        <p:sp>
          <p:nvSpPr>
            <p:cNvPr id="175" name="角丸四角形 174"/>
            <p:cNvSpPr/>
            <p:nvPr/>
          </p:nvSpPr>
          <p:spPr>
            <a:xfrm>
              <a:off x="2550652" y="1253749"/>
              <a:ext cx="2185746" cy="93868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573763" y="1286422"/>
              <a:ext cx="2139524" cy="900246"/>
            </a:xfrm>
            <a:prstGeom prst="rect">
              <a:avLst/>
            </a:prstGeom>
            <a:noFill/>
          </p:spPr>
          <p:txBody>
            <a:bodyPr wrap="square" rtlCol="0">
              <a:spAutoFit/>
            </a:bodyPr>
            <a:lstStyle/>
            <a:p>
              <a:r>
                <a:rPr kumimoji="1" lang="ja-JP" altLang="en-US" sz="1050" b="1" dirty="0">
                  <a:latin typeface="Segoe UI" panose="020B0502040204020203" pitchFamily="34" charset="0"/>
                  <a:cs typeface="Segoe UI" panose="020B0502040204020203" pitchFamily="34" charset="0"/>
                </a:rPr>
                <a:t>問題点</a:t>
              </a:r>
              <a:r>
                <a:rPr kumimoji="1" lang="ja-JP" altLang="en-US" sz="1050" b="1" dirty="0" smtClean="0">
                  <a:latin typeface="Segoe UI" panose="020B0502040204020203" pitchFamily="34" charset="0"/>
                  <a:cs typeface="Segoe UI" panose="020B0502040204020203" pitchFamily="34" charset="0"/>
                </a:rPr>
                <a:t>：</a:t>
              </a:r>
              <a:endParaRPr kumimoji="1" lang="en-US" altLang="ja-JP" sz="1050" b="1" dirty="0" smtClean="0"/>
            </a:p>
            <a:p>
              <a:r>
                <a:rPr kumimoji="1" lang="ja-JP" altLang="en-US" sz="1050" dirty="0" smtClean="0"/>
                <a:t>他のアルゴリズム</a:t>
              </a:r>
              <a:r>
                <a:rPr kumimoji="1" lang="en-US" altLang="ja-JP" sz="1050" dirty="0" smtClean="0"/>
                <a:t>(PSO, FA</a:t>
              </a:r>
              <a:r>
                <a:rPr kumimoji="1" lang="ja-JP" altLang="en-US" sz="1050" dirty="0" smtClean="0"/>
                <a:t>等</a:t>
              </a:r>
              <a:r>
                <a:rPr kumimoji="1" lang="en-US" altLang="ja-JP" sz="1050" dirty="0" smtClean="0"/>
                <a:t>)</a:t>
              </a:r>
              <a:r>
                <a:rPr kumimoji="1" lang="ja-JP" altLang="en-US" sz="1050" dirty="0" smtClean="0"/>
                <a:t>は複数局所解を考慮した探索手法が提案されているが，</a:t>
              </a:r>
              <a:r>
                <a:rPr kumimoji="1" lang="en-US" altLang="ja-JP" sz="1050" dirty="0" smtClean="0"/>
                <a:t>Bat Algorithm</a:t>
              </a:r>
              <a:r>
                <a:rPr kumimoji="1" lang="ja-JP" altLang="en-US" sz="1050" dirty="0" smtClean="0"/>
                <a:t>では考慮されていない</a:t>
              </a:r>
              <a:endParaRPr kumimoji="1" lang="ja-JP" altLang="en-US" sz="1050" dirty="0"/>
            </a:p>
          </p:txBody>
        </p:sp>
      </p:grpSp>
      <p:grpSp>
        <p:nvGrpSpPr>
          <p:cNvPr id="26" name="グループ化 25"/>
          <p:cNvGrpSpPr/>
          <p:nvPr/>
        </p:nvGrpSpPr>
        <p:grpSpPr>
          <a:xfrm>
            <a:off x="5123319" y="1253748"/>
            <a:ext cx="2185746" cy="937899"/>
            <a:chOff x="4940094" y="1253749"/>
            <a:chExt cx="2185746" cy="775960"/>
          </a:xfrm>
        </p:grpSpPr>
        <p:sp>
          <p:nvSpPr>
            <p:cNvPr id="176" name="角丸四角形 175"/>
            <p:cNvSpPr/>
            <p:nvPr/>
          </p:nvSpPr>
          <p:spPr>
            <a:xfrm>
              <a:off x="4940094" y="1253749"/>
              <a:ext cx="2185746" cy="7759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テキスト ボックス 170"/>
            <p:cNvSpPr txBox="1"/>
            <p:nvPr/>
          </p:nvSpPr>
          <p:spPr>
            <a:xfrm>
              <a:off x="4980100" y="1298716"/>
              <a:ext cx="1983808" cy="477441"/>
            </a:xfrm>
            <a:prstGeom prst="rect">
              <a:avLst/>
            </a:prstGeom>
            <a:noFill/>
          </p:spPr>
          <p:txBody>
            <a:bodyPr wrap="square" rtlCol="0">
              <a:spAutoFit/>
            </a:bodyPr>
            <a:lstStyle/>
            <a:p>
              <a:r>
                <a:rPr kumimoji="1" lang="ja-JP" altLang="en-US" sz="1050" b="1" dirty="0">
                  <a:latin typeface="Segoe UI" panose="020B0502040204020203" pitchFamily="34" charset="0"/>
                  <a:cs typeface="Segoe UI" panose="020B0502040204020203" pitchFamily="34" charset="0"/>
                </a:rPr>
                <a:t>目的</a:t>
              </a:r>
              <a:r>
                <a:rPr kumimoji="1" lang="ja-JP" altLang="en-US" sz="1050" b="1" dirty="0" smtClean="0">
                  <a:latin typeface="Segoe UI" panose="020B0502040204020203" pitchFamily="34" charset="0"/>
                  <a:cs typeface="Segoe UI" panose="020B0502040204020203" pitchFamily="34" charset="0"/>
                </a:rPr>
                <a:t>：</a:t>
              </a:r>
              <a:endParaRPr kumimoji="1" lang="en-US" altLang="ja-JP" sz="1050" b="1" dirty="0">
                <a:latin typeface="Segoe UI" panose="020B0502040204020203" pitchFamily="34" charset="0"/>
                <a:cs typeface="Segoe UI" panose="020B0502040204020203" pitchFamily="34" charset="0"/>
              </a:endParaRPr>
            </a:p>
            <a:p>
              <a:r>
                <a:rPr kumimoji="1" lang="ja-JP" altLang="en-US" sz="1050" dirty="0" smtClean="0"/>
                <a:t>複数</a:t>
              </a:r>
              <a:r>
                <a:rPr kumimoji="1" lang="ja-JP" altLang="en-US" sz="1050" dirty="0"/>
                <a:t>局所解を常に保持し続ける</a:t>
              </a:r>
              <a:r>
                <a:rPr kumimoji="1" lang="ja-JP" altLang="en-US" sz="1050" dirty="0" smtClean="0"/>
                <a:t>よう</a:t>
              </a:r>
              <a:r>
                <a:rPr kumimoji="1" lang="en-US" altLang="ja-JP" sz="1050" dirty="0" smtClean="0"/>
                <a:t>BA</a:t>
              </a:r>
              <a:r>
                <a:rPr kumimoji="1" lang="ja-JP" altLang="en-US" sz="1050" dirty="0" smtClean="0"/>
                <a:t>の探索</a:t>
              </a:r>
              <a:r>
                <a:rPr kumimoji="1" lang="ja-JP" altLang="en-US" sz="1050" dirty="0"/>
                <a:t>性能の向上を</a:t>
              </a:r>
              <a:r>
                <a:rPr kumimoji="1" lang="ja-JP" altLang="en-US" sz="1050" dirty="0" smtClean="0"/>
                <a:t>はかる</a:t>
              </a:r>
              <a:endParaRPr kumimoji="1" lang="en-US" altLang="ja-JP" sz="1050" dirty="0"/>
            </a:p>
          </p:txBody>
        </p:sp>
      </p:grpSp>
      <mc:AlternateContent xmlns:mc="http://schemas.openxmlformats.org/markup-compatibility/2006" xmlns:a14="http://schemas.microsoft.com/office/drawing/2010/main">
        <mc:Choice Requires="a14">
          <p:sp>
            <p:nvSpPr>
              <p:cNvPr id="11" name="正方形/長方形 10"/>
              <p:cNvSpPr/>
              <p:nvPr/>
            </p:nvSpPr>
            <p:spPr>
              <a:xfrm>
                <a:off x="4862839" y="3296417"/>
                <a:ext cx="1866831" cy="423193"/>
              </a:xfrm>
              <a:prstGeom prst="rect">
                <a:avLst/>
              </a:prstGeom>
            </p:spPr>
            <p:txBody>
              <a:bodyPr wrap="square">
                <a:spAutoFit/>
              </a:bodyPr>
              <a:lstStyle/>
              <a:p>
                <a14:m>
                  <m:oMath xmlns:m="http://schemas.openxmlformats.org/officeDocument/2006/math">
                    <m:sSup>
                      <m:sSupPr>
                        <m:ctrlPr>
                          <a:rPr kumimoji="1" lang="en-US" altLang="ja-JP" sz="1100" i="1" smtClean="0">
                            <a:solidFill>
                              <a:schemeClr val="accent2"/>
                            </a:solidFill>
                            <a:latin typeface="Cambria Math" panose="02040503050406030204" pitchFamily="18" charset="0"/>
                          </a:rPr>
                        </m:ctrlPr>
                      </m:sSupPr>
                      <m:e>
                        <m:sSub>
                          <m:sSubPr>
                            <m:ctrlPr>
                              <a:rPr kumimoji="1" lang="en-US" altLang="ja-JP" sz="1100" i="1">
                                <a:solidFill>
                                  <a:schemeClr val="accent2"/>
                                </a:solidFill>
                                <a:latin typeface="Cambria Math" panose="02040503050406030204" pitchFamily="18" charset="0"/>
                              </a:rPr>
                            </m:ctrlPr>
                          </m:sSubPr>
                          <m:e>
                            <m:r>
                              <a:rPr kumimoji="1" lang="en-US" altLang="ja-JP" sz="1100" i="1">
                                <a:solidFill>
                                  <a:schemeClr val="accent2"/>
                                </a:solidFill>
                                <a:latin typeface="Cambria Math" panose="02040503050406030204" pitchFamily="18" charset="0"/>
                              </a:rPr>
                              <m:t>𝑥</m:t>
                            </m:r>
                          </m:e>
                          <m:sub>
                            <m:r>
                              <a:rPr kumimoji="1" lang="en-US" altLang="ja-JP" sz="1100" i="1">
                                <a:solidFill>
                                  <a:schemeClr val="accent2"/>
                                </a:solidFill>
                                <a:latin typeface="Cambria Math" panose="02040503050406030204" pitchFamily="18" charset="0"/>
                              </a:rPr>
                              <m:t>𝑖</m:t>
                            </m:r>
                          </m:sub>
                        </m:sSub>
                      </m:e>
                      <m:sup>
                        <m:r>
                          <a:rPr kumimoji="1" lang="en-US" altLang="ja-JP" sz="1100" i="1">
                            <a:solidFill>
                              <a:schemeClr val="accent2"/>
                            </a:solidFill>
                            <a:latin typeface="Cambria Math" panose="02040503050406030204" pitchFamily="18" charset="0"/>
                          </a:rPr>
                          <m:t>𝑡</m:t>
                        </m:r>
                      </m:sup>
                    </m:sSup>
                    <m:r>
                      <a:rPr kumimoji="1" lang="en-US" altLang="ja-JP" sz="1100" i="1">
                        <a:solidFill>
                          <a:schemeClr val="accent2"/>
                        </a:solidFill>
                        <a:latin typeface="Cambria Math" panose="02040503050406030204" pitchFamily="18" charset="0"/>
                      </a:rPr>
                      <m:t>=</m:t>
                    </m:r>
                    <m:sSup>
                      <m:sSupPr>
                        <m:ctrlPr>
                          <a:rPr kumimoji="1" lang="en-US" altLang="ja-JP" sz="1100" i="1">
                            <a:solidFill>
                              <a:schemeClr val="accent2"/>
                            </a:solidFill>
                            <a:latin typeface="Cambria Math" panose="02040503050406030204" pitchFamily="18" charset="0"/>
                          </a:rPr>
                        </m:ctrlPr>
                      </m:sSupPr>
                      <m:e>
                        <m:sSub>
                          <m:sSubPr>
                            <m:ctrlPr>
                              <a:rPr kumimoji="1" lang="en-US" altLang="ja-JP" sz="1100" i="1">
                                <a:solidFill>
                                  <a:schemeClr val="accent2"/>
                                </a:solidFill>
                                <a:latin typeface="Cambria Math" panose="02040503050406030204" pitchFamily="18" charset="0"/>
                              </a:rPr>
                            </m:ctrlPr>
                          </m:sSubPr>
                          <m:e>
                            <m:r>
                              <a:rPr kumimoji="1" lang="en-US" altLang="ja-JP" sz="1100" i="1">
                                <a:solidFill>
                                  <a:schemeClr val="accent2"/>
                                </a:solidFill>
                                <a:latin typeface="Cambria Math" panose="02040503050406030204" pitchFamily="18" charset="0"/>
                              </a:rPr>
                              <m:t>𝑥</m:t>
                            </m:r>
                          </m:e>
                          <m:sub>
                            <m:r>
                              <a:rPr kumimoji="1" lang="en-US" altLang="ja-JP" sz="1100" i="1">
                                <a:solidFill>
                                  <a:schemeClr val="accent2"/>
                                </a:solidFill>
                                <a:latin typeface="Cambria Math" panose="02040503050406030204" pitchFamily="18" charset="0"/>
                              </a:rPr>
                              <m:t>𝑖</m:t>
                            </m:r>
                          </m:sub>
                        </m:sSub>
                      </m:e>
                      <m:sup>
                        <m:r>
                          <a:rPr kumimoji="1" lang="en-US" altLang="ja-JP" sz="1100" i="1">
                            <a:solidFill>
                              <a:schemeClr val="accent2"/>
                            </a:solidFill>
                            <a:latin typeface="Cambria Math" panose="02040503050406030204" pitchFamily="18" charset="0"/>
                          </a:rPr>
                          <m:t>𝑡</m:t>
                        </m:r>
                        <m:r>
                          <a:rPr kumimoji="1" lang="en-US" altLang="ja-JP" sz="1100" i="1">
                            <a:solidFill>
                              <a:schemeClr val="accent2"/>
                            </a:solidFill>
                            <a:latin typeface="Cambria Math" panose="02040503050406030204" pitchFamily="18" charset="0"/>
                          </a:rPr>
                          <m:t>−1</m:t>
                        </m:r>
                      </m:sup>
                    </m:sSup>
                    <m:r>
                      <a:rPr kumimoji="1" lang="en-US" altLang="ja-JP" sz="1100" i="1">
                        <a:solidFill>
                          <a:schemeClr val="accent2"/>
                        </a:solidFill>
                        <a:latin typeface="Cambria Math" panose="02040503050406030204" pitchFamily="18" charset="0"/>
                      </a:rPr>
                      <m:t>+</m:t>
                    </m:r>
                    <m:sSup>
                      <m:sSupPr>
                        <m:ctrlPr>
                          <a:rPr kumimoji="1" lang="en-US" altLang="ja-JP" sz="1100" i="1">
                            <a:solidFill>
                              <a:schemeClr val="accent2"/>
                            </a:solidFill>
                            <a:latin typeface="Cambria Math" panose="02040503050406030204" pitchFamily="18" charset="0"/>
                          </a:rPr>
                        </m:ctrlPr>
                      </m:sSupPr>
                      <m:e>
                        <m:sSub>
                          <m:sSubPr>
                            <m:ctrlPr>
                              <a:rPr kumimoji="1" lang="en-US" altLang="ja-JP" sz="1100" i="1">
                                <a:solidFill>
                                  <a:schemeClr val="accent2"/>
                                </a:solidFill>
                                <a:latin typeface="Cambria Math" panose="02040503050406030204" pitchFamily="18" charset="0"/>
                              </a:rPr>
                            </m:ctrlPr>
                          </m:sSubPr>
                          <m:e>
                            <m:r>
                              <a:rPr kumimoji="1" lang="en-US" altLang="ja-JP" sz="1100" i="1">
                                <a:solidFill>
                                  <a:schemeClr val="accent2"/>
                                </a:solidFill>
                                <a:latin typeface="Cambria Math" panose="02040503050406030204" pitchFamily="18" charset="0"/>
                              </a:rPr>
                              <m:t>𝑣</m:t>
                            </m:r>
                          </m:e>
                          <m:sub>
                            <m:r>
                              <a:rPr kumimoji="1" lang="en-US" altLang="ja-JP" sz="1100" i="1">
                                <a:solidFill>
                                  <a:schemeClr val="accent2"/>
                                </a:solidFill>
                                <a:latin typeface="Cambria Math" panose="02040503050406030204" pitchFamily="18" charset="0"/>
                              </a:rPr>
                              <m:t>𝑖</m:t>
                            </m:r>
                          </m:sub>
                        </m:sSub>
                      </m:e>
                      <m:sup>
                        <m:r>
                          <a:rPr kumimoji="1" lang="en-US" altLang="ja-JP" sz="1100" i="1">
                            <a:solidFill>
                              <a:schemeClr val="accent2"/>
                            </a:solidFill>
                            <a:latin typeface="Cambria Math" panose="02040503050406030204" pitchFamily="18" charset="0"/>
                          </a:rPr>
                          <m:t>𝑡</m:t>
                        </m:r>
                      </m:sup>
                    </m:sSup>
                    <m:r>
                      <a:rPr kumimoji="1" lang="en-US" altLang="ja-JP" sz="1100" b="0" i="0" smtClean="0">
                        <a:latin typeface="Cambria Math" panose="02040503050406030204" pitchFamily="18" charset="0"/>
                      </a:rPr>
                      <m:t>   </m:t>
                    </m:r>
                  </m:oMath>
                </a14:m>
                <a:r>
                  <a:rPr kumimoji="1" lang="en-US" altLang="ja-JP" sz="1100" dirty="0" smtClean="0"/>
                  <a:t>…(</a:t>
                </a:r>
                <a:r>
                  <a:rPr kumimoji="1" lang="en-US" altLang="ja-JP" sz="1100" dirty="0"/>
                  <a:t>3)</a:t>
                </a:r>
              </a:p>
              <a:p>
                <a:r>
                  <a:rPr kumimoji="1" lang="en-US" altLang="ja-JP" sz="1050" dirty="0">
                    <a:solidFill>
                      <a:schemeClr val="bg1">
                        <a:lumMod val="50000"/>
                      </a:schemeClr>
                    </a:solidFill>
                  </a:rPr>
                  <a:t>// </a:t>
                </a:r>
                <a:r>
                  <a:rPr kumimoji="1" lang="ja-JP" altLang="en-US" sz="1050" dirty="0">
                    <a:solidFill>
                      <a:schemeClr val="bg1">
                        <a:lumMod val="50000"/>
                      </a:schemeClr>
                    </a:solidFill>
                  </a:rPr>
                  <a:t>新しい解の生成</a:t>
                </a:r>
                <a:endParaRPr kumimoji="1" lang="en-US" altLang="ja-JP" sz="1050" dirty="0">
                  <a:solidFill>
                    <a:schemeClr val="bg1">
                      <a:lumMod val="50000"/>
                    </a:schemeClr>
                  </a:solidFill>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4862839" y="3296417"/>
                <a:ext cx="1866831" cy="423193"/>
              </a:xfrm>
              <a:prstGeom prst="rect">
                <a:avLst/>
              </a:prstGeom>
              <a:blipFill>
                <a:blip r:embed="rId20"/>
                <a:stretch>
                  <a:fillRect t="-1449" b="-8696"/>
                </a:stretch>
              </a:blipFill>
            </p:spPr>
            <p:txBody>
              <a:bodyPr/>
              <a:lstStyle/>
              <a:p>
                <a:r>
                  <a:rPr lang="ja-JP" altLang="en-US">
                    <a:noFill/>
                  </a:rPr>
                  <a:t> </a:t>
                </a:r>
              </a:p>
            </p:txBody>
          </p:sp>
        </mc:Fallback>
      </mc:AlternateContent>
      <p:sp>
        <p:nvSpPr>
          <p:cNvPr id="12" name="テキスト ボックス 11"/>
          <p:cNvSpPr txBox="1"/>
          <p:nvPr/>
        </p:nvSpPr>
        <p:spPr>
          <a:xfrm>
            <a:off x="250610" y="2660652"/>
            <a:ext cx="1265872" cy="261610"/>
          </a:xfrm>
          <a:prstGeom prst="rect">
            <a:avLst/>
          </a:prstGeom>
          <a:noFill/>
        </p:spPr>
        <p:txBody>
          <a:bodyPr wrap="square" rtlCol="0">
            <a:spAutoFit/>
          </a:bodyPr>
          <a:lstStyle/>
          <a:p>
            <a:pPr algn="ctr"/>
            <a:r>
              <a:rPr kumimoji="1" lang="en-US" altLang="ja-JP" sz="1100" b="1" dirty="0" smtClean="0"/>
              <a:t>Step1: </a:t>
            </a:r>
            <a:r>
              <a:rPr kumimoji="1" lang="ja-JP" altLang="en-US" sz="1100" b="1" dirty="0" smtClean="0"/>
              <a:t>初期化</a:t>
            </a:r>
            <a:endParaRPr kumimoji="1" lang="ja-JP" altLang="en-US" sz="1100" b="1" dirty="0"/>
          </a:p>
        </p:txBody>
      </p:sp>
      <p:sp>
        <p:nvSpPr>
          <p:cNvPr id="172" name="テキスト ボックス 171"/>
          <p:cNvSpPr txBox="1"/>
          <p:nvPr/>
        </p:nvSpPr>
        <p:spPr>
          <a:xfrm>
            <a:off x="1633434" y="2660652"/>
            <a:ext cx="1602695" cy="261610"/>
          </a:xfrm>
          <a:prstGeom prst="rect">
            <a:avLst/>
          </a:prstGeom>
          <a:noFill/>
        </p:spPr>
        <p:txBody>
          <a:bodyPr wrap="square" rtlCol="0">
            <a:spAutoFit/>
          </a:bodyPr>
          <a:lstStyle/>
          <a:p>
            <a:pPr algn="ctr"/>
            <a:r>
              <a:rPr kumimoji="1" lang="en-US" altLang="ja-JP" sz="1100" b="1" dirty="0" smtClean="0"/>
              <a:t>Step2: </a:t>
            </a:r>
            <a:r>
              <a:rPr kumimoji="1" lang="ja-JP" altLang="en-US" sz="1100" b="1" dirty="0" smtClean="0"/>
              <a:t>新しい</a:t>
            </a:r>
            <a:r>
              <a:rPr kumimoji="1" lang="ja-JP" altLang="en-US" sz="1100" b="1" dirty="0"/>
              <a:t>解</a:t>
            </a:r>
            <a:r>
              <a:rPr kumimoji="1" lang="ja-JP" altLang="en-US" sz="1100" b="1" dirty="0" smtClean="0"/>
              <a:t>の</a:t>
            </a:r>
            <a:r>
              <a:rPr kumimoji="1" lang="ja-JP" altLang="en-US" sz="1100" b="1" dirty="0"/>
              <a:t>生成</a:t>
            </a:r>
          </a:p>
        </p:txBody>
      </p:sp>
      <p:sp>
        <p:nvSpPr>
          <p:cNvPr id="173" name="下矢印 172"/>
          <p:cNvSpPr/>
          <p:nvPr/>
        </p:nvSpPr>
        <p:spPr>
          <a:xfrm rot="16200000">
            <a:off x="2428254" y="1642859"/>
            <a:ext cx="299902" cy="19979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下矢印 173"/>
          <p:cNvSpPr/>
          <p:nvPr/>
        </p:nvSpPr>
        <p:spPr>
          <a:xfrm rot="16200000">
            <a:off x="4868301" y="1642859"/>
            <a:ext cx="299902" cy="19979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p:cNvGrpSpPr/>
          <p:nvPr/>
        </p:nvGrpSpPr>
        <p:grpSpPr>
          <a:xfrm>
            <a:off x="3305887" y="2693703"/>
            <a:ext cx="1440000" cy="1440000"/>
            <a:chOff x="302136" y="2835565"/>
            <a:chExt cx="1440000" cy="1440000"/>
          </a:xfrm>
        </p:grpSpPr>
        <p:sp>
          <p:nvSpPr>
            <p:cNvPr id="178" name="正方形/長方形 177"/>
            <p:cNvSpPr/>
            <p:nvPr/>
          </p:nvSpPr>
          <p:spPr>
            <a:xfrm>
              <a:off x="302136" y="2835565"/>
              <a:ext cx="1440000" cy="1440000"/>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9"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a:solidFill>
                <a:schemeClr val="accent6"/>
              </a:solidFill>
              <a:prstDash val="sysDot"/>
            </a:ln>
          </p:spPr>
        </p:pic>
        <p:pic>
          <p:nvPicPr>
            <p:cNvPr id="180"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5430" y="3202328"/>
              <a:ext cx="310377" cy="310377"/>
            </a:xfrm>
            <a:prstGeom prst="rect">
              <a:avLst/>
            </a:prstGeom>
            <a:ln w="19050">
              <a:solidFill>
                <a:schemeClr val="accent2"/>
              </a:solidFill>
              <a:prstDash val="sysDot"/>
            </a:ln>
          </p:spPr>
        </p:pic>
        <p:pic>
          <p:nvPicPr>
            <p:cNvPr id="181"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08147" y="3181893"/>
              <a:ext cx="310377" cy="310377"/>
            </a:xfrm>
            <a:prstGeom prst="rect">
              <a:avLst/>
            </a:prstGeom>
            <a:ln w="19050">
              <a:solidFill>
                <a:schemeClr val="accent2"/>
              </a:solidFill>
              <a:prstDash val="sysDot"/>
            </a:ln>
          </p:spPr>
        </p:pic>
        <p:pic>
          <p:nvPicPr>
            <p:cNvPr id="18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612678" y="3623927"/>
              <a:ext cx="310377" cy="310377"/>
            </a:xfrm>
            <a:prstGeom prst="rect">
              <a:avLst/>
            </a:prstGeom>
            <a:ln w="19050">
              <a:solidFill>
                <a:schemeClr val="accent2"/>
              </a:solidFill>
              <a:prstDash val="sysDot"/>
            </a:ln>
          </p:spPr>
        </p:pic>
        <p:pic>
          <p:nvPicPr>
            <p:cNvPr id="18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846026" y="3509727"/>
              <a:ext cx="309600" cy="309600"/>
            </a:xfrm>
            <a:prstGeom prst="rect">
              <a:avLst/>
            </a:prstGeom>
            <a:ln w="19050">
              <a:solidFill>
                <a:schemeClr val="accent1">
                  <a:lumMod val="75000"/>
                </a:schemeClr>
              </a:solidFill>
              <a:prstDash val="sysDot"/>
            </a:ln>
          </p:spPr>
        </p:pic>
        <mc:AlternateContent xmlns:mc="http://schemas.openxmlformats.org/markup-compatibility/2006" xmlns:a14="http://schemas.microsoft.com/office/drawing/2010/main">
          <mc:Choice Requires="a14">
            <p:sp>
              <p:nvSpPr>
                <p:cNvPr id="184" name="テキスト ボックス 183"/>
                <p:cNvSpPr txBox="1"/>
                <p:nvPr/>
              </p:nvSpPr>
              <p:spPr>
                <a:xfrm>
                  <a:off x="1058734" y="3529031"/>
                  <a:ext cx="218469" cy="277448"/>
                </a:xfrm>
                <a:prstGeom prst="rect">
                  <a:avLst/>
                </a:prstGeom>
                <a:noFill/>
                <a:ln>
                  <a:noFill/>
                  <a:prstDash val="sysDo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b="1" i="1" smtClean="0">
                                <a:latin typeface="Cambria Math" panose="02040503050406030204" pitchFamily="18" charset="0"/>
                              </a:rPr>
                            </m:ctrlPr>
                          </m:sSupPr>
                          <m:e>
                            <m:sSub>
                              <m:sSubPr>
                                <m:ctrlPr>
                                  <a:rPr kumimoji="1" lang="en-US" altLang="ja-JP" sz="1000" b="1" i="1" smtClean="0">
                                    <a:latin typeface="Cambria Math" panose="02040503050406030204" pitchFamily="18" charset="0"/>
                                  </a:rPr>
                                </m:ctrlPr>
                              </m:sSubPr>
                              <m:e>
                                <m:r>
                                  <a:rPr kumimoji="1" lang="en-US" altLang="ja-JP" sz="1000" b="1" i="1" smtClean="0">
                                    <a:latin typeface="Cambria Math" panose="02040503050406030204" pitchFamily="18" charset="0"/>
                                  </a:rPr>
                                  <m:t>𝒙</m:t>
                                </m:r>
                              </m:e>
                              <m:sub>
                                <m:r>
                                  <a:rPr kumimoji="1" lang="en-US" altLang="ja-JP" sz="1000" b="1" i="1" smtClean="0">
                                    <a:latin typeface="Cambria Math" panose="02040503050406030204" pitchFamily="18" charset="0"/>
                                  </a:rPr>
                                  <m:t>𝒈𝒃𝒆𝒔𝒕</m:t>
                                </m:r>
                              </m:sub>
                            </m:sSub>
                          </m:e>
                          <m:sup/>
                        </m:sSup>
                      </m:oMath>
                    </m:oMathPara>
                  </a14:m>
                  <a:endParaRPr kumimoji="1" lang="ja-JP" altLang="en-US" sz="1000" b="1" dirty="0"/>
                </a:p>
              </p:txBody>
            </p:sp>
          </mc:Choice>
          <mc:Fallback xmlns="">
            <p:sp>
              <p:nvSpPr>
                <p:cNvPr id="184" name="テキスト ボックス 183"/>
                <p:cNvSpPr txBox="1">
                  <a:spLocks noRot="1" noChangeAspect="1" noMove="1" noResize="1" noEditPoints="1" noAdjustHandles="1" noChangeArrowheads="1" noChangeShapeType="1" noTextEdit="1"/>
                </p:cNvSpPr>
                <p:nvPr/>
              </p:nvSpPr>
              <p:spPr>
                <a:xfrm>
                  <a:off x="1058734" y="3529031"/>
                  <a:ext cx="218469" cy="277448"/>
                </a:xfrm>
                <a:prstGeom prst="rect">
                  <a:avLst/>
                </a:prstGeom>
                <a:blipFill>
                  <a:blip r:embed="rId19"/>
                  <a:stretch>
                    <a:fillRect r="-111111"/>
                  </a:stretch>
                </a:blipFill>
                <a:ln>
                  <a:noFill/>
                  <a:prstDash val="sysDot"/>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0" name="正方形/長方形 39"/>
              <p:cNvSpPr/>
              <p:nvPr/>
            </p:nvSpPr>
            <p:spPr>
              <a:xfrm>
                <a:off x="4862839" y="3601274"/>
                <a:ext cx="2446226" cy="423193"/>
              </a:xfrm>
              <a:prstGeom prst="rect">
                <a:avLst/>
              </a:prstGeom>
            </p:spPr>
            <p:txBody>
              <a:bodyPr wrap="square">
                <a:spAutoFit/>
              </a:bodyPr>
              <a:lstStyle/>
              <a:p>
                <a14:m>
                  <m:oMath xmlns:m="http://schemas.openxmlformats.org/officeDocument/2006/math">
                    <m:sSub>
                      <m:sSubPr>
                        <m:ctrlPr>
                          <a:rPr kumimoji="1" lang="en-US" altLang="ja-JP" sz="1100" i="1" smtClean="0">
                            <a:solidFill>
                              <a:schemeClr val="accent1">
                                <a:lumMod val="75000"/>
                              </a:schemeClr>
                            </a:solidFill>
                            <a:latin typeface="Cambria Math" panose="02040503050406030204" pitchFamily="18" charset="0"/>
                          </a:rPr>
                        </m:ctrlPr>
                      </m:sSubPr>
                      <m:e>
                        <m:r>
                          <a:rPr kumimoji="1" lang="en-US" altLang="ja-JP" sz="1100" i="1">
                            <a:solidFill>
                              <a:schemeClr val="accent1">
                                <a:lumMod val="75000"/>
                              </a:schemeClr>
                            </a:solidFill>
                            <a:latin typeface="Cambria Math" panose="02040503050406030204" pitchFamily="18" charset="0"/>
                          </a:rPr>
                          <m:t>𝑥</m:t>
                        </m:r>
                      </m:e>
                      <m:sub>
                        <m:r>
                          <a:rPr kumimoji="1" lang="en-US" altLang="ja-JP" sz="1100" i="1">
                            <a:solidFill>
                              <a:schemeClr val="accent1">
                                <a:lumMod val="75000"/>
                              </a:schemeClr>
                            </a:solidFill>
                            <a:latin typeface="Cambria Math" panose="02040503050406030204" pitchFamily="18" charset="0"/>
                          </a:rPr>
                          <m:t>𝑛𝑒𝑤</m:t>
                        </m:r>
                      </m:sub>
                    </m:sSub>
                    <m:r>
                      <a:rPr kumimoji="1" lang="en-US" altLang="ja-JP" sz="1100" i="1">
                        <a:solidFill>
                          <a:schemeClr val="accent1">
                            <a:lumMod val="75000"/>
                          </a:schemeClr>
                        </a:solidFill>
                        <a:latin typeface="Cambria Math" panose="02040503050406030204" pitchFamily="18" charset="0"/>
                      </a:rPr>
                      <m:t>=</m:t>
                    </m:r>
                    <m:sSub>
                      <m:sSubPr>
                        <m:ctrlPr>
                          <a:rPr kumimoji="1" lang="en-US" altLang="ja-JP" sz="1100" i="1">
                            <a:solidFill>
                              <a:schemeClr val="accent1">
                                <a:lumMod val="75000"/>
                              </a:schemeClr>
                            </a:solidFill>
                            <a:latin typeface="Cambria Math" panose="02040503050406030204" pitchFamily="18" charset="0"/>
                          </a:rPr>
                        </m:ctrlPr>
                      </m:sSubPr>
                      <m:e>
                        <m:r>
                          <a:rPr kumimoji="1" lang="en-US" altLang="ja-JP" sz="1100" i="1">
                            <a:solidFill>
                              <a:schemeClr val="accent1">
                                <a:lumMod val="75000"/>
                              </a:schemeClr>
                            </a:solidFill>
                            <a:latin typeface="Cambria Math" panose="02040503050406030204" pitchFamily="18" charset="0"/>
                          </a:rPr>
                          <m:t>𝑥</m:t>
                        </m:r>
                      </m:e>
                      <m:sub>
                        <m:r>
                          <a:rPr kumimoji="1" lang="en-US" altLang="ja-JP" sz="1100" i="1">
                            <a:solidFill>
                              <a:schemeClr val="accent1">
                                <a:lumMod val="75000"/>
                              </a:schemeClr>
                            </a:solidFill>
                            <a:latin typeface="Cambria Math" panose="02040503050406030204" pitchFamily="18" charset="0"/>
                          </a:rPr>
                          <m:t>∗</m:t>
                        </m:r>
                      </m:sub>
                    </m:sSub>
                    <m:r>
                      <a:rPr kumimoji="1" lang="en-US" altLang="ja-JP" sz="1100" i="1">
                        <a:solidFill>
                          <a:schemeClr val="accent1">
                            <a:lumMod val="75000"/>
                          </a:schemeClr>
                        </a:solidFill>
                        <a:latin typeface="Cambria Math" panose="02040503050406030204" pitchFamily="18" charset="0"/>
                      </a:rPr>
                      <m:t>+</m:t>
                    </m:r>
                    <m:r>
                      <a:rPr kumimoji="1" lang="ja-JP" altLang="en-US" sz="1100" i="1">
                        <a:solidFill>
                          <a:schemeClr val="accent1">
                            <a:lumMod val="75000"/>
                          </a:schemeClr>
                        </a:solidFill>
                        <a:latin typeface="Cambria Math" panose="02040503050406030204" pitchFamily="18" charset="0"/>
                      </a:rPr>
                      <m:t>𝜖</m:t>
                    </m:r>
                    <m:sSup>
                      <m:sSupPr>
                        <m:ctrlPr>
                          <a:rPr kumimoji="1" lang="en-US" altLang="ja-JP" sz="1100" i="1">
                            <a:solidFill>
                              <a:schemeClr val="accent1">
                                <a:lumMod val="75000"/>
                              </a:schemeClr>
                            </a:solidFill>
                            <a:latin typeface="Cambria Math" panose="02040503050406030204" pitchFamily="18" charset="0"/>
                          </a:rPr>
                        </m:ctrlPr>
                      </m:sSupPr>
                      <m:e>
                        <m:r>
                          <a:rPr kumimoji="1" lang="en-US" altLang="ja-JP" sz="1100" i="1">
                            <a:solidFill>
                              <a:schemeClr val="accent1">
                                <a:lumMod val="75000"/>
                              </a:schemeClr>
                            </a:solidFill>
                            <a:latin typeface="Cambria Math" panose="02040503050406030204" pitchFamily="18" charset="0"/>
                          </a:rPr>
                          <m:t>𝐴</m:t>
                        </m:r>
                      </m:e>
                      <m:sup>
                        <m:r>
                          <a:rPr kumimoji="1" lang="en-US" altLang="ja-JP" sz="1100" i="1">
                            <a:solidFill>
                              <a:schemeClr val="accent1">
                                <a:lumMod val="75000"/>
                              </a:schemeClr>
                            </a:solidFill>
                            <a:latin typeface="Cambria Math" panose="02040503050406030204" pitchFamily="18" charset="0"/>
                          </a:rPr>
                          <m:t>𝑡</m:t>
                        </m:r>
                      </m:sup>
                    </m:sSup>
                  </m:oMath>
                </a14:m>
                <a:r>
                  <a:rPr kumimoji="1" lang="en-US" altLang="ja-JP" sz="1100" dirty="0" smtClean="0"/>
                  <a:t>   …(</a:t>
                </a:r>
                <a:r>
                  <a:rPr kumimoji="1" lang="en-US" altLang="ja-JP" sz="1100" dirty="0"/>
                  <a:t>4)</a:t>
                </a:r>
              </a:p>
              <a:p>
                <a:r>
                  <a:rPr kumimoji="1" lang="en-US" altLang="ja-JP" sz="1050" dirty="0">
                    <a:solidFill>
                      <a:schemeClr val="bg1">
                        <a:lumMod val="50000"/>
                      </a:schemeClr>
                    </a:solidFill>
                  </a:rPr>
                  <a:t>// </a:t>
                </a:r>
                <a:r>
                  <a:rPr kumimoji="1" lang="ja-JP" altLang="en-US" sz="1050" dirty="0">
                    <a:solidFill>
                      <a:schemeClr val="bg1">
                        <a:lumMod val="50000"/>
                      </a:schemeClr>
                    </a:solidFill>
                  </a:rPr>
                  <a:t>グローバルベスト近辺に新しい解を生成</a:t>
                </a:r>
                <a:endParaRPr kumimoji="1" lang="en-US" altLang="ja-JP" sz="1050" dirty="0">
                  <a:solidFill>
                    <a:schemeClr val="bg1">
                      <a:lumMod val="50000"/>
                    </a:schemeClr>
                  </a:solidFill>
                </a:endParaRPr>
              </a:p>
            </p:txBody>
          </p:sp>
        </mc:Choice>
        <mc:Fallback xmlns="">
          <p:sp>
            <p:nvSpPr>
              <p:cNvPr id="40" name="正方形/長方形 39"/>
              <p:cNvSpPr>
                <a:spLocks noRot="1" noChangeAspect="1" noMove="1" noResize="1" noEditPoints="1" noAdjustHandles="1" noChangeArrowheads="1" noChangeShapeType="1" noTextEdit="1"/>
              </p:cNvSpPr>
              <p:nvPr/>
            </p:nvSpPr>
            <p:spPr>
              <a:xfrm>
                <a:off x="4862839" y="3601274"/>
                <a:ext cx="2446226" cy="423193"/>
              </a:xfrm>
              <a:prstGeom prst="rect">
                <a:avLst/>
              </a:prstGeom>
              <a:blipFill>
                <a:blip r:embed="rId21"/>
                <a:stretch>
                  <a:fillRect t="-1449" b="-8696"/>
                </a:stretch>
              </a:blipFill>
            </p:spPr>
            <p:txBody>
              <a:bodyPr/>
              <a:lstStyle/>
              <a:p>
                <a:r>
                  <a:rPr lang="ja-JP" altLang="en-US">
                    <a:noFill/>
                  </a:rPr>
                  <a:t> </a:t>
                </a:r>
              </a:p>
            </p:txBody>
          </p:sp>
        </mc:Fallback>
      </mc:AlternateContent>
      <p:sp>
        <p:nvSpPr>
          <p:cNvPr id="185" name="テキスト ボックス 184"/>
          <p:cNvSpPr txBox="1"/>
          <p:nvPr/>
        </p:nvSpPr>
        <p:spPr>
          <a:xfrm>
            <a:off x="3253547" y="2660652"/>
            <a:ext cx="1535844" cy="261610"/>
          </a:xfrm>
          <a:prstGeom prst="rect">
            <a:avLst/>
          </a:prstGeom>
          <a:noFill/>
        </p:spPr>
        <p:txBody>
          <a:bodyPr wrap="square" rtlCol="0">
            <a:spAutoFit/>
          </a:bodyPr>
          <a:lstStyle/>
          <a:p>
            <a:pPr algn="ctr"/>
            <a:r>
              <a:rPr kumimoji="1" lang="en-US" altLang="ja-JP" sz="1100" b="1" dirty="0" smtClean="0"/>
              <a:t>Step3: </a:t>
            </a:r>
            <a:r>
              <a:rPr kumimoji="1" lang="ja-JP" altLang="en-US" sz="1100" b="1" dirty="0" smtClean="0"/>
              <a:t>ランダム</a:t>
            </a:r>
            <a:r>
              <a:rPr kumimoji="1" lang="ja-JP" altLang="en-US" sz="1100" b="1" dirty="0"/>
              <a:t>ウォーク</a:t>
            </a:r>
          </a:p>
        </p:txBody>
      </p:sp>
      <mc:AlternateContent xmlns:mc="http://schemas.openxmlformats.org/markup-compatibility/2006" xmlns:a14="http://schemas.microsoft.com/office/drawing/2010/main">
        <mc:Choice Requires="a14">
          <p:sp>
            <p:nvSpPr>
              <p:cNvPr id="186" name="テキスト ボックス 185"/>
              <p:cNvSpPr txBox="1"/>
              <p:nvPr/>
            </p:nvSpPr>
            <p:spPr>
              <a:xfrm>
                <a:off x="4023613" y="3683443"/>
                <a:ext cx="243473"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000" b="1" i="1" smtClean="0">
                              <a:solidFill>
                                <a:schemeClr val="accent1">
                                  <a:lumMod val="75000"/>
                                </a:schemeClr>
                              </a:solidFill>
                              <a:latin typeface="Cambria Math" panose="02040503050406030204" pitchFamily="18" charset="0"/>
                            </a:rPr>
                          </m:ctrlPr>
                        </m:sSubPr>
                        <m:e>
                          <m:r>
                            <a:rPr kumimoji="1" lang="en-US" altLang="ja-JP" sz="1000" b="1" i="1" smtClean="0">
                              <a:solidFill>
                                <a:schemeClr val="accent1">
                                  <a:lumMod val="75000"/>
                                </a:schemeClr>
                              </a:solidFill>
                              <a:latin typeface="Cambria Math" panose="02040503050406030204" pitchFamily="18" charset="0"/>
                            </a:rPr>
                            <m:t>𝒙</m:t>
                          </m:r>
                        </m:e>
                        <m:sub>
                          <m:r>
                            <a:rPr kumimoji="1" lang="en-US" altLang="ja-JP" sz="1000" b="1" i="1" smtClean="0">
                              <a:solidFill>
                                <a:schemeClr val="accent1">
                                  <a:lumMod val="75000"/>
                                </a:schemeClr>
                              </a:solidFill>
                              <a:latin typeface="Cambria Math" panose="02040503050406030204" pitchFamily="18" charset="0"/>
                            </a:rPr>
                            <m:t>𝒏𝒆𝒘</m:t>
                          </m:r>
                        </m:sub>
                      </m:sSub>
                    </m:oMath>
                  </m:oMathPara>
                </a14:m>
                <a:endParaRPr kumimoji="1" lang="ja-JP" altLang="en-US" sz="1000" b="1" dirty="0">
                  <a:solidFill>
                    <a:schemeClr val="accent1">
                      <a:lumMod val="75000"/>
                    </a:schemeClr>
                  </a:solidFill>
                </a:endParaRPr>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4023613" y="3683443"/>
                <a:ext cx="243473" cy="246221"/>
              </a:xfrm>
              <a:prstGeom prst="rect">
                <a:avLst/>
              </a:prstGeom>
              <a:blipFill>
                <a:blip r:embed="rId22"/>
                <a:stretch>
                  <a:fillRect r="-5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p:cNvSpPr txBox="1"/>
              <p:nvPr/>
            </p:nvSpPr>
            <p:spPr>
              <a:xfrm>
                <a:off x="2674508" y="3724505"/>
                <a:ext cx="267738"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i="1">
                              <a:solidFill>
                                <a:schemeClr val="accent2"/>
                              </a:solidFill>
                              <a:latin typeface="Cambria Math" panose="02040503050406030204" pitchFamily="18" charset="0"/>
                            </a:rPr>
                          </m:ctrlPr>
                        </m:sSupPr>
                        <m:e>
                          <m:sSub>
                            <m:sSubPr>
                              <m:ctrlPr>
                                <a:rPr kumimoji="1" lang="en-US" altLang="ja-JP" sz="1000" i="1">
                                  <a:solidFill>
                                    <a:schemeClr val="accent2"/>
                                  </a:solidFill>
                                  <a:latin typeface="Cambria Math" panose="02040503050406030204" pitchFamily="18" charset="0"/>
                                </a:rPr>
                              </m:ctrlPr>
                            </m:sSubPr>
                            <m:e>
                              <m:r>
                                <a:rPr kumimoji="1" lang="en-US" altLang="ja-JP" sz="1000" i="1">
                                  <a:solidFill>
                                    <a:schemeClr val="accent2"/>
                                  </a:solidFill>
                                  <a:latin typeface="Cambria Math" panose="02040503050406030204" pitchFamily="18" charset="0"/>
                                </a:rPr>
                                <m:t>𝑥</m:t>
                              </m:r>
                            </m:e>
                            <m:sub>
                              <m:r>
                                <a:rPr kumimoji="1" lang="en-US" altLang="ja-JP" sz="1000" i="1">
                                  <a:solidFill>
                                    <a:schemeClr val="accent2"/>
                                  </a:solidFill>
                                  <a:latin typeface="Cambria Math" panose="02040503050406030204" pitchFamily="18" charset="0"/>
                                </a:rPr>
                                <m:t>𝑖</m:t>
                              </m:r>
                            </m:sub>
                          </m:sSub>
                        </m:e>
                        <m:sup>
                          <m:r>
                            <a:rPr kumimoji="1" lang="en-US" altLang="ja-JP" sz="1000" i="1">
                              <a:solidFill>
                                <a:schemeClr val="accent2"/>
                              </a:solidFill>
                              <a:latin typeface="Cambria Math" panose="02040503050406030204" pitchFamily="18" charset="0"/>
                            </a:rPr>
                            <m:t>𝑡</m:t>
                          </m:r>
                        </m:sup>
                      </m:sSup>
                    </m:oMath>
                  </m:oMathPara>
                </a14:m>
                <a:endParaRPr kumimoji="1" lang="ja-JP" altLang="en-US" sz="1000"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2674508" y="3724505"/>
                <a:ext cx="267738" cy="246221"/>
              </a:xfrm>
              <a:prstGeom prst="rect">
                <a:avLst/>
              </a:prstGeom>
              <a:blipFill>
                <a:blip r:embed="rId23"/>
                <a:stretch>
                  <a:fillRect r="-2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327550" y="3337783"/>
                <a:ext cx="14593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i="1">
                              <a:solidFill>
                                <a:srgbClr val="FF0000"/>
                              </a:solidFill>
                              <a:latin typeface="Cambria Math" panose="02040503050406030204" pitchFamily="18" charset="0"/>
                            </a:rPr>
                          </m:ctrlPr>
                        </m:sSupPr>
                        <m:e>
                          <m:sSub>
                            <m:sSubPr>
                              <m:ctrlPr>
                                <a:rPr kumimoji="1" lang="en-US" altLang="ja-JP" sz="1000" i="1">
                                  <a:solidFill>
                                    <a:srgbClr val="FF0000"/>
                                  </a:solidFill>
                                  <a:latin typeface="Cambria Math" panose="02040503050406030204" pitchFamily="18" charset="0"/>
                                </a:rPr>
                              </m:ctrlPr>
                            </m:sSubPr>
                            <m:e>
                              <m:r>
                                <a:rPr kumimoji="1" lang="en-US" altLang="ja-JP" sz="1000" i="1">
                                  <a:solidFill>
                                    <a:srgbClr val="FF0000"/>
                                  </a:solidFill>
                                  <a:latin typeface="Cambria Math" panose="02040503050406030204" pitchFamily="18" charset="0"/>
                                </a:rPr>
                                <m:t>𝑣</m:t>
                              </m:r>
                            </m:e>
                            <m:sub>
                              <m:r>
                                <a:rPr kumimoji="1" lang="en-US" altLang="ja-JP" sz="1000" i="1">
                                  <a:solidFill>
                                    <a:srgbClr val="FF0000"/>
                                  </a:solidFill>
                                  <a:latin typeface="Cambria Math" panose="02040503050406030204" pitchFamily="18" charset="0"/>
                                </a:rPr>
                                <m:t>𝑖</m:t>
                              </m:r>
                            </m:sub>
                          </m:sSub>
                        </m:e>
                        <m:sup>
                          <m:r>
                            <a:rPr kumimoji="1" lang="en-US" altLang="ja-JP" sz="1000" i="1">
                              <a:solidFill>
                                <a:srgbClr val="FF0000"/>
                              </a:solidFill>
                              <a:latin typeface="Cambria Math" panose="02040503050406030204" pitchFamily="18" charset="0"/>
                            </a:rPr>
                            <m:t>𝑡</m:t>
                          </m:r>
                        </m:sup>
                      </m:sSup>
                    </m:oMath>
                  </m:oMathPara>
                </a14:m>
                <a:endParaRPr kumimoji="1" lang="ja-JP" altLang="en-US" sz="1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327550" y="3337783"/>
                <a:ext cx="145930" cy="246221"/>
              </a:xfrm>
              <a:prstGeom prst="rect">
                <a:avLst/>
              </a:prstGeom>
              <a:blipFill>
                <a:blip r:embed="rId24"/>
                <a:stretch>
                  <a:fillRect r="-75000"/>
                </a:stretch>
              </a:blipFill>
            </p:spPr>
            <p:txBody>
              <a:bodyPr/>
              <a:lstStyle/>
              <a:p>
                <a:r>
                  <a:rPr lang="ja-JP" altLang="en-US">
                    <a:noFill/>
                  </a:rPr>
                  <a:t> </a:t>
                </a:r>
              </a:p>
            </p:txBody>
          </p:sp>
        </mc:Fallback>
      </mc:AlternateContent>
      <p:sp>
        <p:nvSpPr>
          <p:cNvPr id="188" name="テキスト ボックス 187"/>
          <p:cNvSpPr txBox="1"/>
          <p:nvPr/>
        </p:nvSpPr>
        <p:spPr>
          <a:xfrm rot="16200000">
            <a:off x="-216072" y="9720712"/>
            <a:ext cx="692195" cy="184666"/>
          </a:xfrm>
          <a:prstGeom prst="rect">
            <a:avLst/>
          </a:prstGeom>
          <a:noFill/>
        </p:spPr>
        <p:txBody>
          <a:bodyPr wrap="square" rtlCol="0">
            <a:spAutoFit/>
          </a:bodyPr>
          <a:lstStyle/>
          <a:p>
            <a:pPr algn="ctr"/>
            <a:r>
              <a:rPr kumimoji="1" lang="ja-JP" altLang="en-US" sz="600" dirty="0" smtClean="0"/>
              <a:t>解の捕捉数</a:t>
            </a:r>
            <a:endParaRPr kumimoji="1" lang="ja-JP" altLang="en-US" sz="600" dirty="0"/>
          </a:p>
        </p:txBody>
      </p:sp>
      <p:grpSp>
        <p:nvGrpSpPr>
          <p:cNvPr id="190" name="グループ化 189"/>
          <p:cNvGrpSpPr/>
          <p:nvPr/>
        </p:nvGrpSpPr>
        <p:grpSpPr>
          <a:xfrm>
            <a:off x="1716355" y="4682593"/>
            <a:ext cx="1440000" cy="1440000"/>
            <a:chOff x="302136" y="2835565"/>
            <a:chExt cx="1440000" cy="1440000"/>
          </a:xfrm>
        </p:grpSpPr>
        <p:sp>
          <p:nvSpPr>
            <p:cNvPr id="191" name="正方形/長方形 190"/>
            <p:cNvSpPr/>
            <p:nvPr/>
          </p:nvSpPr>
          <p:spPr>
            <a:xfrm>
              <a:off x="302136" y="2835565"/>
              <a:ext cx="1440000" cy="144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766732" y="3309539"/>
              <a:ext cx="310377" cy="310377"/>
            </a:xfrm>
            <a:prstGeom prst="rect">
              <a:avLst/>
            </a:prstGeom>
            <a:ln>
              <a:solidFill>
                <a:schemeClr val="tx1"/>
              </a:solidFill>
              <a:prstDash val="sysDot"/>
            </a:ln>
          </p:spPr>
        </p:pic>
        <p:pic>
          <p:nvPicPr>
            <p:cNvPr id="19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194"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195"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196"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mc:Choice xmlns:a14="http://schemas.microsoft.com/office/drawing/2010/main" Requires="a14">
            <p:sp>
              <p:nvSpPr>
                <p:cNvPr id="197" name="テキスト ボックス 196"/>
                <p:cNvSpPr txBox="1"/>
                <p:nvPr/>
              </p:nvSpPr>
              <p:spPr>
                <a:xfrm>
                  <a:off x="1130896" y="3611106"/>
                  <a:ext cx="243473" cy="225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b="1" i="1" smtClean="0">
                                <a:solidFill>
                                  <a:schemeClr val="accent6">
                                    <a:lumMod val="75000"/>
                                  </a:schemeClr>
                                </a:solidFill>
                                <a:latin typeface="Cambria Math" panose="02040503050406030204" pitchFamily="18" charset="0"/>
                              </a:rPr>
                            </m:ctrlPr>
                          </m:sSubPr>
                          <m:e>
                            <m:r>
                              <a:rPr kumimoji="1" lang="en-US" altLang="ja-JP" sz="800" b="1" i="1" smtClean="0">
                                <a:solidFill>
                                  <a:schemeClr val="accent6">
                                    <a:lumMod val="75000"/>
                                  </a:schemeClr>
                                </a:solidFill>
                                <a:latin typeface="Cambria Math" panose="02040503050406030204" pitchFamily="18" charset="0"/>
                              </a:rPr>
                              <m:t>𝒅</m:t>
                            </m:r>
                          </m:e>
                          <m:sub>
                            <m:r>
                              <a:rPr kumimoji="1" lang="en-US" altLang="ja-JP" sz="800" b="1" i="1" smtClean="0">
                                <a:solidFill>
                                  <a:schemeClr val="accent6">
                                    <a:lumMod val="75000"/>
                                  </a:schemeClr>
                                </a:solidFill>
                                <a:latin typeface="Cambria Math" panose="02040503050406030204" pitchFamily="18" charset="0"/>
                              </a:rPr>
                              <m:t>𝒊𝒋</m:t>
                            </m:r>
                          </m:sub>
                        </m:sSub>
                      </m:oMath>
                    </m:oMathPara>
                  </a14:m>
                  <a:endParaRPr kumimoji="1" lang="ja-JP" altLang="en-US" sz="800" b="1" dirty="0">
                    <a:solidFill>
                      <a:schemeClr val="accent6">
                        <a:lumMod val="75000"/>
                      </a:schemeClr>
                    </a:solidFill>
                  </a:endParaRPr>
                </a:p>
              </p:txBody>
            </p:sp>
          </mc:Choice>
          <mc:Fallback>
            <p:sp>
              <p:nvSpPr>
                <p:cNvPr id="197" name="テキスト ボックス 196"/>
                <p:cNvSpPr txBox="1">
                  <a:spLocks noRot="1" noChangeAspect="1" noMove="1" noResize="1" noEditPoints="1" noAdjustHandles="1" noChangeArrowheads="1" noChangeShapeType="1" noTextEdit="1"/>
                </p:cNvSpPr>
                <p:nvPr/>
              </p:nvSpPr>
              <p:spPr>
                <a:xfrm>
                  <a:off x="1130896" y="3611106"/>
                  <a:ext cx="243473" cy="225446"/>
                </a:xfrm>
                <a:prstGeom prst="rect">
                  <a:avLst/>
                </a:prstGeom>
                <a:blipFill>
                  <a:blip r:embed="rId25"/>
                  <a:stretch>
                    <a:fillRect r="-512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8" name="テキスト ボックス 197"/>
                <p:cNvSpPr txBox="1"/>
                <p:nvPr/>
              </p:nvSpPr>
              <p:spPr>
                <a:xfrm>
                  <a:off x="1022688" y="3350612"/>
                  <a:ext cx="218469" cy="2398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𝒑𝒃𝒆𝒔𝒕</m:t>
                                </m:r>
                              </m:sub>
                            </m:sSub>
                          </m:e>
                          <m:sup/>
                        </m:sSup>
                      </m:oMath>
                    </m:oMathPara>
                  </a14:m>
                  <a:endParaRPr kumimoji="1" lang="ja-JP" altLang="en-US" sz="800" b="1" dirty="0"/>
                </a:p>
              </p:txBody>
            </p:sp>
          </mc:Choice>
          <mc:Fallback>
            <p:sp>
              <p:nvSpPr>
                <p:cNvPr id="198" name="テキスト ボックス 197"/>
                <p:cNvSpPr txBox="1">
                  <a:spLocks noRot="1" noChangeAspect="1" noMove="1" noResize="1" noEditPoints="1" noAdjustHandles="1" noChangeArrowheads="1" noChangeShapeType="1" noTextEdit="1"/>
                </p:cNvSpPr>
                <p:nvPr/>
              </p:nvSpPr>
              <p:spPr>
                <a:xfrm>
                  <a:off x="1022688" y="3350612"/>
                  <a:ext cx="218469" cy="239874"/>
                </a:xfrm>
                <a:prstGeom prst="rect">
                  <a:avLst/>
                </a:prstGeom>
                <a:blipFill>
                  <a:blip r:embed="rId26"/>
                  <a:stretch>
                    <a:fillRect r="-7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p:cNvSpPr txBox="1"/>
                <p:nvPr/>
              </p:nvSpPr>
              <p:spPr>
                <a:xfrm>
                  <a:off x="1143837" y="4000507"/>
                  <a:ext cx="24204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𝒋</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1143837" y="4000507"/>
                  <a:ext cx="242046" cy="227626"/>
                </a:xfrm>
                <a:prstGeom prst="rect">
                  <a:avLst/>
                </a:prstGeom>
                <a:blipFill>
                  <a:blip r:embed="rId28"/>
                  <a:stretch>
                    <a:fillRect/>
                  </a:stretch>
                </a:blipFill>
              </p:spPr>
              <p:txBody>
                <a:bodyPr/>
                <a:lstStyle/>
                <a:p>
                  <a:r>
                    <a:rPr lang="ja-JP" altLang="en-US">
                      <a:noFill/>
                    </a:rPr>
                    <a:t> </a:t>
                  </a:r>
                </a:p>
              </p:txBody>
            </p:sp>
          </mc:Fallback>
        </mc:AlternateContent>
        <p:cxnSp>
          <p:nvCxnSpPr>
            <p:cNvPr id="200" name="直線矢印コネクタ 199"/>
            <p:cNvCxnSpPr/>
            <p:nvPr/>
          </p:nvCxnSpPr>
          <p:spPr>
            <a:xfrm flipH="1" flipV="1">
              <a:off x="1050754" y="3618649"/>
              <a:ext cx="167920" cy="259953"/>
            </a:xfrm>
            <a:prstGeom prst="straightConnector1">
              <a:avLst/>
            </a:prstGeom>
            <a:ln w="28575">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40" name="テキスト ボックス 139"/>
          <p:cNvSpPr txBox="1"/>
          <p:nvPr/>
        </p:nvSpPr>
        <p:spPr>
          <a:xfrm>
            <a:off x="227614" y="4642956"/>
            <a:ext cx="1265872" cy="261610"/>
          </a:xfrm>
          <a:prstGeom prst="rect">
            <a:avLst/>
          </a:prstGeom>
          <a:noFill/>
        </p:spPr>
        <p:txBody>
          <a:bodyPr wrap="square" rtlCol="0">
            <a:spAutoFit/>
          </a:bodyPr>
          <a:lstStyle/>
          <a:p>
            <a:pPr algn="ctr"/>
            <a:r>
              <a:rPr kumimoji="1" lang="en-US" altLang="ja-JP" sz="1100" b="1" dirty="0" smtClean="0"/>
              <a:t>Step1: </a:t>
            </a:r>
            <a:r>
              <a:rPr kumimoji="1" lang="ja-JP" altLang="en-US" sz="1100" b="1" dirty="0" smtClean="0"/>
              <a:t>初期化</a:t>
            </a:r>
            <a:endParaRPr kumimoji="1" lang="ja-JP" altLang="en-US" sz="1100" b="1" dirty="0"/>
          </a:p>
        </p:txBody>
      </p:sp>
      <p:sp>
        <p:nvSpPr>
          <p:cNvPr id="141" name="テキスト ボックス 140"/>
          <p:cNvSpPr txBox="1"/>
          <p:nvPr/>
        </p:nvSpPr>
        <p:spPr>
          <a:xfrm>
            <a:off x="1610438" y="4642956"/>
            <a:ext cx="1602695" cy="261610"/>
          </a:xfrm>
          <a:prstGeom prst="rect">
            <a:avLst/>
          </a:prstGeom>
          <a:noFill/>
        </p:spPr>
        <p:txBody>
          <a:bodyPr wrap="square" rtlCol="0">
            <a:spAutoFit/>
          </a:bodyPr>
          <a:lstStyle/>
          <a:p>
            <a:pPr algn="ctr"/>
            <a:r>
              <a:rPr kumimoji="1" lang="en-US" altLang="ja-JP" sz="1100" b="1" dirty="0" smtClean="0"/>
              <a:t>Step2: </a:t>
            </a:r>
            <a:r>
              <a:rPr kumimoji="1" lang="ja-JP" altLang="en-US" sz="1100" b="1" dirty="0" smtClean="0"/>
              <a:t>新しい</a:t>
            </a:r>
            <a:r>
              <a:rPr kumimoji="1" lang="ja-JP" altLang="en-US" sz="1100" b="1" dirty="0"/>
              <a:t>解</a:t>
            </a:r>
            <a:r>
              <a:rPr kumimoji="1" lang="ja-JP" altLang="en-US" sz="1100" b="1" dirty="0" smtClean="0"/>
              <a:t>の</a:t>
            </a:r>
            <a:r>
              <a:rPr kumimoji="1" lang="ja-JP" altLang="en-US" sz="1100" b="1" dirty="0"/>
              <a:t>生成</a:t>
            </a:r>
          </a:p>
        </p:txBody>
      </p:sp>
      <p:sp>
        <p:nvSpPr>
          <p:cNvPr id="142" name="テキスト ボックス 141"/>
          <p:cNvSpPr txBox="1"/>
          <p:nvPr/>
        </p:nvSpPr>
        <p:spPr>
          <a:xfrm>
            <a:off x="3230551" y="4642956"/>
            <a:ext cx="1535844" cy="261610"/>
          </a:xfrm>
          <a:prstGeom prst="rect">
            <a:avLst/>
          </a:prstGeom>
          <a:noFill/>
        </p:spPr>
        <p:txBody>
          <a:bodyPr wrap="square" rtlCol="0">
            <a:spAutoFit/>
          </a:bodyPr>
          <a:lstStyle/>
          <a:p>
            <a:pPr algn="ctr"/>
            <a:r>
              <a:rPr kumimoji="1" lang="en-US" altLang="ja-JP" sz="1100" b="1" dirty="0" smtClean="0"/>
              <a:t>Step3: </a:t>
            </a:r>
            <a:r>
              <a:rPr kumimoji="1" lang="ja-JP" altLang="en-US" sz="1100" b="1" dirty="0" smtClean="0"/>
              <a:t>ランダム</a:t>
            </a:r>
            <a:r>
              <a:rPr kumimoji="1" lang="ja-JP" altLang="en-US" sz="1100" b="1" dirty="0"/>
              <a:t>ウォーク</a:t>
            </a:r>
          </a:p>
        </p:txBody>
      </p:sp>
      <p:cxnSp>
        <p:nvCxnSpPr>
          <p:cNvPr id="144" name="直線矢印コネクタ 143"/>
          <p:cNvCxnSpPr>
            <a:cxnSpLocks noChangeAspect="1"/>
          </p:cNvCxnSpPr>
          <p:nvPr/>
        </p:nvCxnSpPr>
        <p:spPr>
          <a:xfrm flipH="1" flipV="1">
            <a:off x="680650" y="5199084"/>
            <a:ext cx="116273" cy="180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6" name="テキスト ボックス 145"/>
              <p:cNvSpPr txBox="1"/>
              <p:nvPr/>
            </p:nvSpPr>
            <p:spPr>
              <a:xfrm>
                <a:off x="678164" y="5022550"/>
                <a:ext cx="14593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i="1">
                              <a:solidFill>
                                <a:srgbClr val="FF0000"/>
                              </a:solidFill>
                              <a:latin typeface="Cambria Math" panose="02040503050406030204" pitchFamily="18" charset="0"/>
                            </a:rPr>
                          </m:ctrlPr>
                        </m:sSupPr>
                        <m:e>
                          <m:sSub>
                            <m:sSubPr>
                              <m:ctrlPr>
                                <a:rPr kumimoji="1" lang="en-US" altLang="ja-JP" sz="1000" i="1">
                                  <a:solidFill>
                                    <a:srgbClr val="FF0000"/>
                                  </a:solidFill>
                                  <a:latin typeface="Cambria Math" panose="02040503050406030204" pitchFamily="18" charset="0"/>
                                </a:rPr>
                              </m:ctrlPr>
                            </m:sSubPr>
                            <m:e>
                              <m:r>
                                <a:rPr kumimoji="1" lang="en-US" altLang="ja-JP" sz="1000" i="1">
                                  <a:solidFill>
                                    <a:srgbClr val="FF0000"/>
                                  </a:solidFill>
                                  <a:latin typeface="Cambria Math" panose="02040503050406030204" pitchFamily="18" charset="0"/>
                                </a:rPr>
                                <m:t>𝑣</m:t>
                              </m:r>
                            </m:e>
                            <m:sub>
                              <m:r>
                                <a:rPr kumimoji="1" lang="en-US" altLang="ja-JP" sz="1000" i="1">
                                  <a:solidFill>
                                    <a:srgbClr val="FF0000"/>
                                  </a:solidFill>
                                  <a:latin typeface="Cambria Math" panose="02040503050406030204" pitchFamily="18" charset="0"/>
                                </a:rPr>
                                <m:t>𝑖</m:t>
                              </m:r>
                            </m:sub>
                          </m:sSub>
                        </m:e>
                        <m:sup>
                          <m:r>
                            <a:rPr kumimoji="1" lang="en-US" altLang="ja-JP" sz="1000" i="1">
                              <a:solidFill>
                                <a:srgbClr val="FF0000"/>
                              </a:solidFill>
                              <a:latin typeface="Cambria Math" panose="02040503050406030204" pitchFamily="18" charset="0"/>
                            </a:rPr>
                            <m:t>𝑡</m:t>
                          </m:r>
                        </m:sup>
                      </m:sSup>
                    </m:oMath>
                  </m:oMathPara>
                </a14:m>
                <a:endParaRPr kumimoji="1" lang="ja-JP" altLang="en-US" sz="1000" dirty="0"/>
              </a:p>
            </p:txBody>
          </p:sp>
        </mc:Choice>
        <mc:Fallback>
          <p:sp>
            <p:nvSpPr>
              <p:cNvPr id="146" name="テキスト ボックス 145"/>
              <p:cNvSpPr txBox="1">
                <a:spLocks noRot="1" noChangeAspect="1" noMove="1" noResize="1" noEditPoints="1" noAdjustHandles="1" noChangeArrowheads="1" noChangeShapeType="1" noTextEdit="1"/>
              </p:cNvSpPr>
              <p:nvPr/>
            </p:nvSpPr>
            <p:spPr>
              <a:xfrm>
                <a:off x="678164" y="5022550"/>
                <a:ext cx="145930" cy="246221"/>
              </a:xfrm>
              <a:prstGeom prst="rect">
                <a:avLst/>
              </a:prstGeom>
              <a:blipFill>
                <a:blip r:embed="rId29"/>
                <a:stretch>
                  <a:fillRect r="-75000"/>
                </a:stretch>
              </a:blipFill>
            </p:spPr>
            <p:txBody>
              <a:bodyPr/>
              <a:lstStyle/>
              <a:p>
                <a:r>
                  <a:rPr lang="ja-JP" altLang="en-US">
                    <a:noFill/>
                  </a:rPr>
                  <a:t> </a:t>
                </a:r>
              </a:p>
            </p:txBody>
          </p:sp>
        </mc:Fallback>
      </mc:AlternateContent>
      <p:grpSp>
        <p:nvGrpSpPr>
          <p:cNvPr id="147" name="グループ化 146"/>
          <p:cNvGrpSpPr/>
          <p:nvPr/>
        </p:nvGrpSpPr>
        <p:grpSpPr>
          <a:xfrm>
            <a:off x="3287586" y="4685995"/>
            <a:ext cx="1440000" cy="1440000"/>
            <a:chOff x="302136" y="2835565"/>
            <a:chExt cx="1440000" cy="1440000"/>
          </a:xfrm>
        </p:grpSpPr>
        <p:sp>
          <p:nvSpPr>
            <p:cNvPr id="148" name="正方形/長方形 147"/>
            <p:cNvSpPr/>
            <p:nvPr/>
          </p:nvSpPr>
          <p:spPr>
            <a:xfrm>
              <a:off x="302136" y="2835565"/>
              <a:ext cx="1440000" cy="144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9"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742701" y="3378846"/>
              <a:ext cx="310377" cy="310377"/>
            </a:xfrm>
            <a:prstGeom prst="rect">
              <a:avLst/>
            </a:prstGeom>
            <a:ln w="19050">
              <a:solidFill>
                <a:schemeClr val="accent1">
                  <a:lumMod val="75000"/>
                </a:schemeClr>
              </a:solidFill>
              <a:prstDash val="sysDot"/>
            </a:ln>
          </p:spPr>
        </p:pic>
        <p:pic>
          <p:nvPicPr>
            <p:cNvPr id="158"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159"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160"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161"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mc:Choice xmlns:a14="http://schemas.microsoft.com/office/drawing/2010/main" Requires="a14">
            <p:sp>
              <p:nvSpPr>
                <p:cNvPr id="162" name="テキスト ボックス 161"/>
                <p:cNvSpPr txBox="1"/>
                <p:nvPr/>
              </p:nvSpPr>
              <p:spPr>
                <a:xfrm>
                  <a:off x="1130896" y="3611106"/>
                  <a:ext cx="243473" cy="225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b="1" i="1" smtClean="0">
                                <a:solidFill>
                                  <a:schemeClr val="accent6">
                                    <a:lumMod val="75000"/>
                                  </a:schemeClr>
                                </a:solidFill>
                                <a:latin typeface="Cambria Math" panose="02040503050406030204" pitchFamily="18" charset="0"/>
                              </a:rPr>
                            </m:ctrlPr>
                          </m:sSubPr>
                          <m:e>
                            <m:r>
                              <a:rPr kumimoji="1" lang="en-US" altLang="ja-JP" sz="800" b="1" i="1" smtClean="0">
                                <a:solidFill>
                                  <a:schemeClr val="accent6">
                                    <a:lumMod val="75000"/>
                                  </a:schemeClr>
                                </a:solidFill>
                                <a:latin typeface="Cambria Math" panose="02040503050406030204" pitchFamily="18" charset="0"/>
                              </a:rPr>
                              <m:t>𝒅</m:t>
                            </m:r>
                          </m:e>
                          <m:sub>
                            <m:r>
                              <a:rPr kumimoji="1" lang="en-US" altLang="ja-JP" sz="800" b="1" i="1" smtClean="0">
                                <a:solidFill>
                                  <a:schemeClr val="accent6">
                                    <a:lumMod val="75000"/>
                                  </a:schemeClr>
                                </a:solidFill>
                                <a:latin typeface="Cambria Math" panose="02040503050406030204" pitchFamily="18" charset="0"/>
                              </a:rPr>
                              <m:t>𝒊𝒋</m:t>
                            </m:r>
                          </m:sub>
                        </m:sSub>
                      </m:oMath>
                    </m:oMathPara>
                  </a14:m>
                  <a:endParaRPr kumimoji="1" lang="ja-JP" altLang="en-US" sz="800" b="1" dirty="0">
                    <a:solidFill>
                      <a:schemeClr val="accent6">
                        <a:lumMod val="75000"/>
                      </a:schemeClr>
                    </a:solidFill>
                  </a:endParaRPr>
                </a:p>
              </p:txBody>
            </p:sp>
          </mc:Choice>
          <mc:Fallback>
            <p:sp>
              <p:nvSpPr>
                <p:cNvPr id="162" name="テキスト ボックス 161"/>
                <p:cNvSpPr txBox="1">
                  <a:spLocks noRot="1" noChangeAspect="1" noMove="1" noResize="1" noEditPoints="1" noAdjustHandles="1" noChangeArrowheads="1" noChangeShapeType="1" noTextEdit="1"/>
                </p:cNvSpPr>
                <p:nvPr/>
              </p:nvSpPr>
              <p:spPr>
                <a:xfrm>
                  <a:off x="1130896" y="3611106"/>
                  <a:ext cx="243473" cy="225446"/>
                </a:xfrm>
                <a:prstGeom prst="rect">
                  <a:avLst/>
                </a:prstGeom>
                <a:blipFill>
                  <a:blip r:embed="rId30"/>
                  <a:stretch>
                    <a:fillRect r="-25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0" name="テキスト ボックス 169"/>
                <p:cNvSpPr txBox="1"/>
                <p:nvPr/>
              </p:nvSpPr>
              <p:spPr>
                <a:xfrm>
                  <a:off x="1022688" y="3350612"/>
                  <a:ext cx="218469" cy="2259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solidFill>
                                  <a:schemeClr val="accent1">
                                    <a:lumMod val="75000"/>
                                  </a:schemeClr>
                                </a:solidFill>
                                <a:latin typeface="Cambria Math" panose="02040503050406030204" pitchFamily="18" charset="0"/>
                              </a:rPr>
                            </m:ctrlPr>
                          </m:sSupPr>
                          <m:e>
                            <m:sSub>
                              <m:sSubPr>
                                <m:ctrlPr>
                                  <a:rPr kumimoji="1" lang="en-US" altLang="ja-JP" sz="800" b="1" i="1" smtClean="0">
                                    <a:solidFill>
                                      <a:schemeClr val="accent1">
                                        <a:lumMod val="75000"/>
                                      </a:schemeClr>
                                    </a:solidFill>
                                    <a:latin typeface="Cambria Math" panose="02040503050406030204" pitchFamily="18" charset="0"/>
                                  </a:rPr>
                                </m:ctrlPr>
                              </m:sSubPr>
                              <m:e>
                                <m:r>
                                  <a:rPr kumimoji="1" lang="en-US" altLang="ja-JP" sz="800" b="1" i="1" smtClean="0">
                                    <a:solidFill>
                                      <a:schemeClr val="accent1">
                                        <a:lumMod val="75000"/>
                                      </a:schemeClr>
                                    </a:solidFill>
                                    <a:latin typeface="Cambria Math" panose="02040503050406030204" pitchFamily="18" charset="0"/>
                                  </a:rPr>
                                  <m:t>𝒙</m:t>
                                </m:r>
                              </m:e>
                              <m:sub>
                                <m:r>
                                  <a:rPr kumimoji="1" lang="en-US" altLang="ja-JP" sz="800" b="1" i="1" smtClean="0">
                                    <a:solidFill>
                                      <a:schemeClr val="accent1">
                                        <a:lumMod val="75000"/>
                                      </a:schemeClr>
                                    </a:solidFill>
                                    <a:latin typeface="Cambria Math" panose="02040503050406030204" pitchFamily="18" charset="0"/>
                                  </a:rPr>
                                  <m:t>𝒏𝒆𝒘</m:t>
                                </m:r>
                              </m:sub>
                            </m:sSub>
                          </m:e>
                          <m:sup/>
                        </m:sSup>
                      </m:oMath>
                    </m:oMathPara>
                  </a14:m>
                  <a:endParaRPr kumimoji="1" lang="ja-JP" altLang="en-US" sz="800" b="1" dirty="0">
                    <a:solidFill>
                      <a:schemeClr val="accent1">
                        <a:lumMod val="75000"/>
                      </a:schemeClr>
                    </a:solidFill>
                  </a:endParaRPr>
                </a:p>
              </p:txBody>
            </p:sp>
          </mc:Choice>
          <mc:Fallback>
            <p:sp>
              <p:nvSpPr>
                <p:cNvPr id="170" name="テキスト ボックス 169"/>
                <p:cNvSpPr txBox="1">
                  <a:spLocks noRot="1" noChangeAspect="1" noMove="1" noResize="1" noEditPoints="1" noAdjustHandles="1" noChangeArrowheads="1" noChangeShapeType="1" noTextEdit="1"/>
                </p:cNvSpPr>
                <p:nvPr/>
              </p:nvSpPr>
              <p:spPr>
                <a:xfrm>
                  <a:off x="1022688" y="3350612"/>
                  <a:ext cx="218469" cy="225959"/>
                </a:xfrm>
                <a:prstGeom prst="rect">
                  <a:avLst/>
                </a:prstGeom>
                <a:blipFill>
                  <a:blip r:embed="rId31"/>
                  <a:stretch>
                    <a:fillRect r="-4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p:cNvSpPr txBox="1"/>
                <p:nvPr/>
              </p:nvSpPr>
              <p:spPr>
                <a:xfrm>
                  <a:off x="1143837" y="4000507"/>
                  <a:ext cx="24204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𝒋</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1143837" y="4000507"/>
                  <a:ext cx="242046" cy="227626"/>
                </a:xfrm>
                <a:prstGeom prst="rect">
                  <a:avLst/>
                </a:prstGeom>
                <a:blipFill>
                  <a:blip r:embed="rId28"/>
                  <a:stretch>
                    <a:fillRect/>
                  </a:stretch>
                </a:blipFill>
              </p:spPr>
              <p:txBody>
                <a:bodyPr/>
                <a:lstStyle/>
                <a:p>
                  <a:r>
                    <a:rPr lang="ja-JP" altLang="en-US">
                      <a:noFill/>
                    </a:rPr>
                    <a:t> </a:t>
                  </a:r>
                </a:p>
              </p:txBody>
            </p:sp>
          </mc:Fallback>
        </mc:AlternateContent>
        <p:cxnSp>
          <p:nvCxnSpPr>
            <p:cNvPr id="212" name="直線矢印コネクタ 211"/>
            <p:cNvCxnSpPr/>
            <p:nvPr/>
          </p:nvCxnSpPr>
          <p:spPr>
            <a:xfrm flipH="1" flipV="1">
              <a:off x="1050754" y="3618649"/>
              <a:ext cx="167920" cy="259953"/>
            </a:xfrm>
            <a:prstGeom prst="straightConnector1">
              <a:avLst/>
            </a:prstGeom>
            <a:ln w="28575">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24" name="テキスト ボックス 123"/>
              <p:cNvSpPr txBox="1"/>
              <p:nvPr/>
            </p:nvSpPr>
            <p:spPr>
              <a:xfrm>
                <a:off x="74809" y="6861907"/>
                <a:ext cx="2019473" cy="784830"/>
              </a:xfrm>
              <a:prstGeom prst="rect">
                <a:avLst/>
              </a:prstGeom>
              <a:noFill/>
            </p:spPr>
            <p:txBody>
              <a:bodyPr wrap="square" rtlCol="0">
                <a:spAutoFit/>
              </a:bodyPr>
              <a:lstStyle/>
              <a:p>
                <a:r>
                  <a:rPr kumimoji="1" lang="ja-JP" altLang="en-US" sz="900" dirty="0" smtClean="0"/>
                  <a:t>評価関数 ：</a:t>
                </a:r>
                <a:r>
                  <a:rPr kumimoji="1" lang="en-US" altLang="ja-JP" sz="900" dirty="0" err="1" smtClean="0"/>
                  <a:t>Griewank</a:t>
                </a:r>
                <a:r>
                  <a:rPr kumimoji="1" lang="en-US" altLang="ja-JP" sz="900" dirty="0" smtClean="0"/>
                  <a:t> Function</a:t>
                </a:r>
              </a:p>
              <a:p>
                <a:r>
                  <a:rPr kumimoji="1" lang="ja-JP" altLang="en-US" sz="900" dirty="0" smtClean="0"/>
                  <a:t>最 適 解   ：</a:t>
                </a:r>
                <a14:m>
                  <m:oMath xmlns:m="http://schemas.openxmlformats.org/officeDocument/2006/math">
                    <m:r>
                      <a:rPr kumimoji="1" lang="en-US" altLang="ja-JP" sz="900" b="0" i="1" smtClean="0">
                        <a:latin typeface="Cambria Math" panose="02040503050406030204" pitchFamily="18" charset="0"/>
                      </a:rPr>
                      <m:t>𝑓</m:t>
                    </m:r>
                    <m:d>
                      <m:dPr>
                        <m:ctrlPr>
                          <a:rPr kumimoji="1" lang="en-US" altLang="ja-JP" sz="900" b="0" i="1" smtClean="0">
                            <a:latin typeface="Cambria Math" panose="02040503050406030204" pitchFamily="18" charset="0"/>
                          </a:rPr>
                        </m:ctrlPr>
                      </m:dPr>
                      <m:e>
                        <m:sSup>
                          <m:sSupPr>
                            <m:ctrlPr>
                              <a:rPr kumimoji="1" lang="en-US" altLang="ja-JP" sz="900" b="0" i="1" smtClean="0">
                                <a:latin typeface="Cambria Math" panose="02040503050406030204" pitchFamily="18" charset="0"/>
                              </a:rPr>
                            </m:ctrlPr>
                          </m:sSupPr>
                          <m:e>
                            <m:r>
                              <a:rPr kumimoji="1" lang="en-US" altLang="ja-JP" sz="900" b="0" i="1" smtClean="0">
                                <a:latin typeface="Cambria Math" panose="02040503050406030204" pitchFamily="18" charset="0"/>
                              </a:rPr>
                              <m:t>𝑥</m:t>
                            </m:r>
                          </m:e>
                          <m:sup>
                            <m:r>
                              <a:rPr kumimoji="1" lang="en-US" altLang="ja-JP" sz="900" b="0" i="1" smtClean="0">
                                <a:latin typeface="Cambria Math" panose="02040503050406030204" pitchFamily="18" charset="0"/>
                              </a:rPr>
                              <m:t>∗</m:t>
                            </m:r>
                          </m:sup>
                        </m:sSup>
                      </m:e>
                    </m:d>
                    <m:r>
                      <a:rPr kumimoji="1" lang="en-US" altLang="ja-JP" sz="900" b="0" i="1" smtClean="0">
                        <a:latin typeface="Cambria Math" panose="02040503050406030204" pitchFamily="18" charset="0"/>
                      </a:rPr>
                      <m:t>=0, </m:t>
                    </m:r>
                    <m:sSup>
                      <m:sSupPr>
                        <m:ctrlPr>
                          <a:rPr kumimoji="1" lang="en-US" altLang="ja-JP" sz="900" b="0" i="1" smtClean="0">
                            <a:latin typeface="Cambria Math" panose="02040503050406030204" pitchFamily="18" charset="0"/>
                          </a:rPr>
                        </m:ctrlPr>
                      </m:sSupPr>
                      <m:e>
                        <m:r>
                          <a:rPr kumimoji="1" lang="en-US" altLang="ja-JP" sz="900" b="0" i="1" smtClean="0">
                            <a:latin typeface="Cambria Math" panose="02040503050406030204" pitchFamily="18" charset="0"/>
                          </a:rPr>
                          <m:t>𝑥</m:t>
                        </m:r>
                      </m:e>
                      <m:sup>
                        <m:r>
                          <a:rPr kumimoji="1" lang="en-US" altLang="ja-JP" sz="900" b="0" i="1" smtClean="0">
                            <a:latin typeface="Cambria Math" panose="02040503050406030204" pitchFamily="18" charset="0"/>
                          </a:rPr>
                          <m:t>∗</m:t>
                        </m:r>
                      </m:sup>
                    </m:sSup>
                    <m:r>
                      <a:rPr kumimoji="1" lang="en-US" altLang="ja-JP" sz="900" b="0" i="1" smtClean="0">
                        <a:latin typeface="Cambria Math" panose="02040503050406030204" pitchFamily="18" charset="0"/>
                      </a:rPr>
                      <m:t>=</m:t>
                    </m:r>
                    <m:d>
                      <m:dPr>
                        <m:ctrlPr>
                          <a:rPr kumimoji="1" lang="en-US" altLang="ja-JP" sz="900" b="0" i="1" smtClean="0">
                            <a:latin typeface="Cambria Math" panose="02040503050406030204" pitchFamily="18" charset="0"/>
                          </a:rPr>
                        </m:ctrlPr>
                      </m:dPr>
                      <m:e>
                        <m:r>
                          <a:rPr kumimoji="1" lang="en-US" altLang="ja-JP" sz="900" b="0" i="1" smtClean="0">
                            <a:latin typeface="Cambria Math" panose="02040503050406030204" pitchFamily="18" charset="0"/>
                          </a:rPr>
                          <m:t>0  0</m:t>
                        </m:r>
                      </m:e>
                    </m:d>
                  </m:oMath>
                </a14:m>
                <a:endParaRPr kumimoji="1" lang="en-US" altLang="ja-JP" sz="900" dirty="0" smtClean="0"/>
              </a:p>
              <a:p>
                <a:r>
                  <a:rPr kumimoji="1" lang="ja-JP" altLang="en-US" sz="900" dirty="0" smtClean="0"/>
                  <a:t>次 元 数   ：</a:t>
                </a:r>
                <a:r>
                  <a:rPr kumimoji="1" lang="en-US" altLang="ja-JP" sz="900" dirty="0" smtClean="0"/>
                  <a:t>2</a:t>
                </a:r>
              </a:p>
              <a:p>
                <a:r>
                  <a:rPr kumimoji="1" lang="ja-JP" altLang="en-US" sz="900" dirty="0" smtClean="0"/>
                  <a:t>局所解数 ：</a:t>
                </a:r>
                <a:r>
                  <a:rPr kumimoji="1" lang="en-US" altLang="ja-JP" sz="900" dirty="0" smtClean="0"/>
                  <a:t>17</a:t>
                </a:r>
              </a:p>
              <a:p>
                <a:r>
                  <a:rPr kumimoji="1" lang="ja-JP" altLang="en-US" sz="900" dirty="0" smtClean="0"/>
                  <a:t>範    囲     ：</a:t>
                </a:r>
                <a:r>
                  <a:rPr kumimoji="1" lang="en-US" altLang="ja-JP" sz="900" dirty="0" smtClean="0"/>
                  <a:t>[-10 10]</a:t>
                </a:r>
                <a:endParaRPr kumimoji="1" lang="ja-JP" altLang="en-US" sz="900" dirty="0"/>
              </a:p>
            </p:txBody>
          </p:sp>
        </mc:Choice>
        <mc:Fallback>
          <p:sp>
            <p:nvSpPr>
              <p:cNvPr id="124" name="テキスト ボックス 123"/>
              <p:cNvSpPr txBox="1">
                <a:spLocks noRot="1" noChangeAspect="1" noMove="1" noResize="1" noEditPoints="1" noAdjustHandles="1" noChangeArrowheads="1" noChangeShapeType="1" noTextEdit="1"/>
              </p:cNvSpPr>
              <p:nvPr/>
            </p:nvSpPr>
            <p:spPr>
              <a:xfrm>
                <a:off x="74809" y="6861907"/>
                <a:ext cx="2019473" cy="784830"/>
              </a:xfrm>
              <a:prstGeom prst="rect">
                <a:avLst/>
              </a:prstGeom>
              <a:blipFill>
                <a:blip r:embed="rId32"/>
                <a:stretch>
                  <a:fillRect b="-23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5" name="テキスト ボックス 124"/>
              <p:cNvSpPr txBox="1"/>
              <p:nvPr/>
            </p:nvSpPr>
            <p:spPr>
              <a:xfrm>
                <a:off x="71460" y="7684417"/>
                <a:ext cx="1674300" cy="923330"/>
              </a:xfrm>
              <a:prstGeom prst="rect">
                <a:avLst/>
              </a:prstGeom>
              <a:noFill/>
            </p:spPr>
            <p:txBody>
              <a:bodyPr wrap="square" rtlCol="0">
                <a:spAutoFit/>
              </a:bodyPr>
              <a:lstStyle/>
              <a:p>
                <a:r>
                  <a:rPr kumimoji="1" lang="ja-JP" altLang="en-US" sz="900" dirty="0" smtClean="0"/>
                  <a:t>個体数</a:t>
                </a:r>
                <a:r>
                  <a:rPr kumimoji="1" lang="en-US" altLang="ja-JP" sz="900" dirty="0" smtClean="0"/>
                  <a:t>	</a:t>
                </a:r>
                <a:r>
                  <a:rPr kumimoji="1" lang="ja-JP" altLang="en-US" sz="900" dirty="0" smtClean="0"/>
                  <a:t>：</a:t>
                </a:r>
                <a:r>
                  <a:rPr kumimoji="1" lang="en-US" altLang="ja-JP" sz="900" dirty="0" smtClean="0"/>
                  <a:t>N=20</a:t>
                </a:r>
              </a:p>
              <a:p>
                <a:r>
                  <a:rPr kumimoji="1" lang="ja-JP" altLang="en-US" sz="900" dirty="0"/>
                  <a:t>世代</a:t>
                </a:r>
                <a:r>
                  <a:rPr kumimoji="1" lang="ja-JP" altLang="en-US" sz="900" dirty="0" smtClean="0"/>
                  <a:t>数  </a:t>
                </a:r>
                <a:r>
                  <a:rPr kumimoji="1" lang="en-US" altLang="ja-JP" sz="900" dirty="0" smtClean="0"/>
                  <a:t>	</a:t>
                </a:r>
                <a:r>
                  <a:rPr kumimoji="1" lang="ja-JP" altLang="en-US" sz="900" dirty="0" smtClean="0"/>
                  <a:t>：</a:t>
                </a:r>
                <a:r>
                  <a:rPr kumimoji="1" lang="en-US" altLang="ja-JP" sz="900" dirty="0"/>
                  <a:t>t</a:t>
                </a:r>
                <a:r>
                  <a:rPr kumimoji="1" lang="en-US" altLang="ja-JP" sz="900" dirty="0" smtClean="0"/>
                  <a:t>=1000</a:t>
                </a:r>
              </a:p>
              <a:p>
                <a:r>
                  <a:rPr kumimoji="1" lang="ja-JP" altLang="en-US" sz="900" dirty="0" smtClean="0"/>
                  <a:t>周波数帯：</a:t>
                </a:r>
                <a14:m>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𝑚𝑖𝑛</m:t>
                        </m:r>
                      </m:sub>
                    </m:sSub>
                    <m:r>
                      <a:rPr kumimoji="1" lang="en-US" altLang="ja-JP" sz="900" b="0" i="1" smtClean="0">
                        <a:latin typeface="Cambria Math" panose="02040503050406030204" pitchFamily="18" charset="0"/>
                      </a:rPr>
                      <m:t>=0, </m:t>
                    </m:r>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𝑚𝑎𝑥</m:t>
                        </m:r>
                      </m:sub>
                    </m:sSub>
                    <m:r>
                      <a:rPr kumimoji="1" lang="en-US" altLang="ja-JP" sz="900" b="0" i="1" smtClean="0">
                        <a:latin typeface="Cambria Math" panose="02040503050406030204" pitchFamily="18" charset="0"/>
                      </a:rPr>
                      <m:t>=1</m:t>
                    </m:r>
                  </m:oMath>
                </a14:m>
                <a:endParaRPr kumimoji="1" lang="en-US" altLang="ja-JP" sz="900" dirty="0" smtClean="0"/>
              </a:p>
              <a:p>
                <a:r>
                  <a:rPr kumimoji="1" lang="ja-JP" altLang="en-US" sz="900" dirty="0" smtClean="0"/>
                  <a:t>ラウドネス</a:t>
                </a:r>
                <a:r>
                  <a:rPr kumimoji="1" lang="en-US" altLang="ja-JP" sz="900" dirty="0" smtClean="0"/>
                  <a:t>	</a:t>
                </a:r>
                <a:r>
                  <a:rPr kumimoji="1" lang="ja-JP" altLang="en-US" sz="900" dirty="0" smtClean="0"/>
                  <a:t>：</a:t>
                </a:r>
                <a14:m>
                  <m:oMath xmlns:m="http://schemas.openxmlformats.org/officeDocument/2006/math">
                    <m:sSup>
                      <m:sSupPr>
                        <m:ctrlPr>
                          <a:rPr kumimoji="1" lang="en-US" altLang="ja-JP" sz="900" i="1" smtClean="0">
                            <a:latin typeface="Cambria Math" panose="02040503050406030204" pitchFamily="18" charset="0"/>
                          </a:rPr>
                        </m:ctrlPr>
                      </m:sSupPr>
                      <m:e>
                        <m:r>
                          <a:rPr kumimoji="1" lang="en-US" altLang="ja-JP" sz="900" b="0" i="1" smtClean="0">
                            <a:latin typeface="Cambria Math" panose="02040503050406030204" pitchFamily="18" charset="0"/>
                          </a:rPr>
                          <m:t>𝐴</m:t>
                        </m:r>
                      </m:e>
                      <m:sup>
                        <m:r>
                          <a:rPr kumimoji="1" lang="en-US" altLang="ja-JP" sz="900" b="0" i="1" smtClean="0">
                            <a:latin typeface="Cambria Math" panose="02040503050406030204" pitchFamily="18" charset="0"/>
                          </a:rPr>
                          <m:t>0</m:t>
                        </m:r>
                      </m:sup>
                    </m:sSup>
                    <m:r>
                      <a:rPr kumimoji="1" lang="en-US" altLang="ja-JP" sz="900" b="0" i="1" smtClean="0">
                        <a:latin typeface="Cambria Math" panose="02040503050406030204" pitchFamily="18" charset="0"/>
                      </a:rPr>
                      <m:t>=1</m:t>
                    </m:r>
                  </m:oMath>
                </a14:m>
                <a:endParaRPr kumimoji="1" lang="en-US" altLang="ja-JP" sz="900" b="0" dirty="0" smtClean="0"/>
              </a:p>
              <a:p>
                <a:r>
                  <a:rPr kumimoji="1" lang="ja-JP" altLang="en-US" sz="900" dirty="0" smtClean="0"/>
                  <a:t>パルスレート：</a:t>
                </a:r>
                <a14:m>
                  <m:oMath xmlns:m="http://schemas.openxmlformats.org/officeDocument/2006/math">
                    <m:r>
                      <a:rPr kumimoji="1" lang="ja-JP" altLang="en-US" sz="900" i="1" smtClean="0">
                        <a:latin typeface="Cambria Math" panose="02040503050406030204" pitchFamily="18" charset="0"/>
                      </a:rPr>
                      <m:t>𝛾</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𝑟𝑎𝑛𝑑</m:t>
                    </m:r>
                    <m:r>
                      <a:rPr kumimoji="1" lang="en-US" altLang="ja-JP" sz="900" b="0" i="1" smtClean="0">
                        <a:latin typeface="Cambria Math" panose="02040503050406030204" pitchFamily="18" charset="0"/>
                      </a:rPr>
                      <m:t> [0 1]</m:t>
                    </m:r>
                  </m:oMath>
                </a14:m>
                <a:endParaRPr kumimoji="1" lang="en-US" altLang="ja-JP" sz="900" dirty="0" smtClean="0"/>
              </a:p>
              <a:p>
                <a:r>
                  <a:rPr kumimoji="1" lang="ja-JP" altLang="en-US" sz="900" dirty="0" smtClean="0"/>
                  <a:t>試行回数：</a:t>
                </a:r>
                <a:r>
                  <a:rPr kumimoji="1" lang="en-US" altLang="ja-JP" sz="900" dirty="0" smtClean="0"/>
                  <a:t>seed=10</a:t>
                </a:r>
                <a:endParaRPr kumimoji="1" lang="ja-JP" altLang="en-US" sz="900" dirty="0"/>
              </a:p>
            </p:txBody>
          </p:sp>
        </mc:Choice>
        <mc:Fallback>
          <p:sp>
            <p:nvSpPr>
              <p:cNvPr id="125" name="テキスト ボックス 124"/>
              <p:cNvSpPr txBox="1">
                <a:spLocks noRot="1" noChangeAspect="1" noMove="1" noResize="1" noEditPoints="1" noAdjustHandles="1" noChangeArrowheads="1" noChangeShapeType="1" noTextEdit="1"/>
              </p:cNvSpPr>
              <p:nvPr/>
            </p:nvSpPr>
            <p:spPr>
              <a:xfrm>
                <a:off x="71460" y="7684417"/>
                <a:ext cx="1674300" cy="923330"/>
              </a:xfrm>
              <a:prstGeom prst="rect">
                <a:avLst/>
              </a:prstGeom>
              <a:blipFill>
                <a:blip r:embed="rId33"/>
                <a:stretch>
                  <a:fillRect b="-1987"/>
                </a:stretch>
              </a:blipFill>
            </p:spPr>
            <p:txBody>
              <a:bodyPr/>
              <a:lstStyle/>
              <a:p>
                <a:r>
                  <a:rPr lang="ja-JP" altLang="en-US">
                    <a:noFill/>
                  </a:rPr>
                  <a:t> </a:t>
                </a:r>
              </a:p>
            </p:txBody>
          </p:sp>
        </mc:Fallback>
      </mc:AlternateContent>
      <p:cxnSp>
        <p:nvCxnSpPr>
          <p:cNvPr id="213" name="直線コネクタ 212"/>
          <p:cNvCxnSpPr/>
          <p:nvPr/>
        </p:nvCxnSpPr>
        <p:spPr>
          <a:xfrm>
            <a:off x="175597" y="8793705"/>
            <a:ext cx="33516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14" name="表 213"/>
          <p:cNvGraphicFramePr>
            <a:graphicFrameLocks noGrp="1"/>
          </p:cNvGraphicFramePr>
          <p:nvPr>
            <p:extLst>
              <p:ext uri="{D42A27DB-BD31-4B8C-83A1-F6EECF244321}">
                <p14:modId xmlns:p14="http://schemas.microsoft.com/office/powerpoint/2010/main" val="3980605712"/>
              </p:ext>
            </p:extLst>
          </p:nvPr>
        </p:nvGraphicFramePr>
        <p:xfrm>
          <a:off x="4250310" y="6804999"/>
          <a:ext cx="2334742" cy="658852"/>
        </p:xfrm>
        <a:graphic>
          <a:graphicData uri="http://schemas.openxmlformats.org/drawingml/2006/table">
            <a:tbl>
              <a:tblPr firstRow="1" bandRow="1">
                <a:tableStyleId>{68D230F3-CF80-4859-8CE7-A43EE81993B5}</a:tableStyleId>
              </a:tblPr>
              <a:tblGrid>
                <a:gridCol w="647242">
                  <a:extLst>
                    <a:ext uri="{9D8B030D-6E8A-4147-A177-3AD203B41FA5}">
                      <a16:colId xmlns:a16="http://schemas.microsoft.com/office/drawing/2014/main" val="3591117326"/>
                    </a:ext>
                  </a:extLst>
                </a:gridCol>
                <a:gridCol w="993011">
                  <a:extLst>
                    <a:ext uri="{9D8B030D-6E8A-4147-A177-3AD203B41FA5}">
                      <a16:colId xmlns:a16="http://schemas.microsoft.com/office/drawing/2014/main" val="3891895300"/>
                    </a:ext>
                  </a:extLst>
                </a:gridCol>
                <a:gridCol w="694489">
                  <a:extLst>
                    <a:ext uri="{9D8B030D-6E8A-4147-A177-3AD203B41FA5}">
                      <a16:colId xmlns:a16="http://schemas.microsoft.com/office/drawing/2014/main" val="49762632"/>
                    </a:ext>
                  </a:extLst>
                </a:gridCol>
              </a:tblGrid>
              <a:tr h="222746">
                <a:tc>
                  <a:txBody>
                    <a:bodyPr/>
                    <a:lstStyle/>
                    <a:p>
                      <a:endParaRPr kumimoji="1" lang="ja-JP" altLang="en-US" sz="800" dirty="0"/>
                    </a:p>
                  </a:txBody>
                  <a:tcPr/>
                </a:tc>
                <a:tc>
                  <a:txBody>
                    <a:bodyPr/>
                    <a:lstStyle/>
                    <a:p>
                      <a:pPr algn="ctr"/>
                      <a:r>
                        <a:rPr kumimoji="1" lang="ja-JP" altLang="en-US" sz="800" dirty="0" smtClean="0"/>
                        <a:t>平均値</a:t>
                      </a:r>
                      <a:endParaRPr kumimoji="1" lang="ja-JP" altLang="en-US" sz="800" dirty="0"/>
                    </a:p>
                  </a:txBody>
                  <a:tcPr/>
                </a:tc>
                <a:tc>
                  <a:txBody>
                    <a:bodyPr/>
                    <a:lstStyle/>
                    <a:p>
                      <a:r>
                        <a:rPr kumimoji="1" lang="ja-JP" altLang="en-US" sz="800" dirty="0" smtClean="0"/>
                        <a:t>標準偏差</a:t>
                      </a:r>
                      <a:endParaRPr kumimoji="1" lang="ja-JP" altLang="en-US" sz="800" dirty="0"/>
                    </a:p>
                  </a:txBody>
                  <a:tcPr/>
                </a:tc>
                <a:extLst>
                  <a:ext uri="{0D108BD9-81ED-4DB2-BD59-A6C34878D82A}">
                    <a16:rowId xmlns:a16="http://schemas.microsoft.com/office/drawing/2014/main" val="2262429247"/>
                  </a:ext>
                </a:extLst>
              </a:tr>
              <a:tr h="206498">
                <a:tc>
                  <a:txBody>
                    <a:bodyPr/>
                    <a:lstStyle/>
                    <a:p>
                      <a:r>
                        <a:rPr kumimoji="1" lang="ja-JP" altLang="en-US" sz="800" dirty="0" smtClean="0"/>
                        <a:t>従来</a:t>
                      </a:r>
                      <a:r>
                        <a:rPr kumimoji="1" lang="en-US" altLang="ja-JP" sz="800" dirty="0" smtClean="0"/>
                        <a:t>BA</a:t>
                      </a:r>
                      <a:endParaRPr kumimoji="1" lang="ja-JP" altLang="en-US" sz="800" dirty="0"/>
                    </a:p>
                  </a:txBody>
                  <a:tcPr>
                    <a:noFill/>
                  </a:tcPr>
                </a:tc>
                <a:tc>
                  <a:txBody>
                    <a:bodyPr/>
                    <a:lstStyle/>
                    <a:p>
                      <a:r>
                        <a:rPr kumimoji="1" lang="en-US" altLang="ja-JP" sz="800" dirty="0" smtClean="0"/>
                        <a:t>6.4 /17 (37.65%)</a:t>
                      </a:r>
                      <a:endParaRPr kumimoji="1" lang="ja-JP" altLang="en-US" sz="800" dirty="0"/>
                    </a:p>
                  </a:txBody>
                  <a:tcPr>
                    <a:noFill/>
                  </a:tcPr>
                </a:tc>
                <a:tc>
                  <a:txBody>
                    <a:bodyPr/>
                    <a:lstStyle/>
                    <a:p>
                      <a:r>
                        <a:rPr kumimoji="1" lang="en-US" altLang="ja-JP" sz="800" dirty="0" smtClean="0"/>
                        <a:t>1.50</a:t>
                      </a:r>
                      <a:endParaRPr kumimoji="1" lang="ja-JP" altLang="en-US" sz="800" dirty="0"/>
                    </a:p>
                  </a:txBody>
                  <a:tcPr>
                    <a:noFill/>
                  </a:tcPr>
                </a:tc>
                <a:extLst>
                  <a:ext uri="{0D108BD9-81ED-4DB2-BD59-A6C34878D82A}">
                    <a16:rowId xmlns:a16="http://schemas.microsoft.com/office/drawing/2014/main" val="4191533535"/>
                  </a:ext>
                </a:extLst>
              </a:tr>
              <a:tr h="222746">
                <a:tc>
                  <a:txBody>
                    <a:bodyPr/>
                    <a:lstStyle/>
                    <a:p>
                      <a:r>
                        <a:rPr kumimoji="1" lang="ja-JP" altLang="en-US" sz="800" dirty="0" smtClean="0"/>
                        <a:t>分散型</a:t>
                      </a:r>
                      <a:r>
                        <a:rPr kumimoji="1" lang="en-US" altLang="ja-JP" sz="800" dirty="0" smtClean="0"/>
                        <a:t>BA</a:t>
                      </a:r>
                      <a:endParaRPr kumimoji="1" lang="ja-JP" altLang="en-US" sz="800" dirty="0"/>
                    </a:p>
                  </a:txBody>
                  <a:tcPr/>
                </a:tc>
                <a:tc>
                  <a:txBody>
                    <a:bodyPr/>
                    <a:lstStyle/>
                    <a:p>
                      <a:r>
                        <a:rPr kumimoji="1" lang="en-US" altLang="ja-JP" sz="800" dirty="0" smtClean="0"/>
                        <a:t>12 / 17 (70.59%)</a:t>
                      </a:r>
                      <a:endParaRPr kumimoji="1" lang="ja-JP" altLang="en-US" sz="800" dirty="0"/>
                    </a:p>
                  </a:txBody>
                  <a:tcPr/>
                </a:tc>
                <a:tc>
                  <a:txBody>
                    <a:bodyPr/>
                    <a:lstStyle/>
                    <a:p>
                      <a:r>
                        <a:rPr kumimoji="1" lang="en-US" altLang="ja-JP" sz="800" dirty="0" smtClean="0"/>
                        <a:t>0.94</a:t>
                      </a:r>
                      <a:endParaRPr kumimoji="1" lang="ja-JP" altLang="en-US" sz="800" dirty="0"/>
                    </a:p>
                  </a:txBody>
                  <a:tcPr/>
                </a:tc>
                <a:extLst>
                  <a:ext uri="{0D108BD9-81ED-4DB2-BD59-A6C34878D82A}">
                    <a16:rowId xmlns:a16="http://schemas.microsoft.com/office/drawing/2014/main" val="3929183731"/>
                  </a:ext>
                </a:extLst>
              </a:tr>
            </a:tbl>
          </a:graphicData>
        </a:graphic>
      </p:graphicFrame>
      <p:pic>
        <p:nvPicPr>
          <p:cNvPr id="215" name="図 21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915171" y="7590024"/>
            <a:ext cx="1736729" cy="1155958"/>
          </a:xfrm>
          <a:prstGeom prst="rect">
            <a:avLst/>
          </a:prstGeom>
        </p:spPr>
      </p:pic>
      <p:pic>
        <p:nvPicPr>
          <p:cNvPr id="216" name="図 215"/>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696374" y="7590024"/>
            <a:ext cx="1736729" cy="1155958"/>
          </a:xfrm>
          <a:prstGeom prst="rect">
            <a:avLst/>
          </a:prstGeom>
        </p:spPr>
      </p:pic>
      <p:sp>
        <p:nvSpPr>
          <p:cNvPr id="217" name="テキスト ボックス 216"/>
          <p:cNvSpPr txBox="1"/>
          <p:nvPr/>
        </p:nvSpPr>
        <p:spPr>
          <a:xfrm>
            <a:off x="4125129" y="8645418"/>
            <a:ext cx="1167034" cy="230832"/>
          </a:xfrm>
          <a:prstGeom prst="rect">
            <a:avLst/>
          </a:prstGeom>
          <a:noFill/>
        </p:spPr>
        <p:txBody>
          <a:bodyPr wrap="square" rtlCol="0">
            <a:spAutoFit/>
          </a:bodyPr>
          <a:lstStyle/>
          <a:p>
            <a:pPr algn="ctr"/>
            <a:r>
              <a:rPr kumimoji="1" lang="ja-JP" altLang="en-US" sz="900" dirty="0" smtClean="0">
                <a:latin typeface="Meiryo UI" panose="020B0604030504040204" pitchFamily="50" charset="-128"/>
                <a:ea typeface="Meiryo UI" panose="020B0604030504040204" pitchFamily="50" charset="-128"/>
              </a:rPr>
              <a:t>従来</a:t>
            </a:r>
            <a:r>
              <a:rPr kumimoji="1" lang="en-US" altLang="ja-JP" sz="900" dirty="0" smtClean="0">
                <a:latin typeface="Meiryo UI" panose="020B0604030504040204" pitchFamily="50" charset="-128"/>
                <a:ea typeface="Meiryo UI" panose="020B0604030504040204" pitchFamily="50" charset="-128"/>
              </a:rPr>
              <a:t>BA</a:t>
            </a:r>
            <a:endParaRPr kumimoji="1" lang="ja-JP" altLang="en-US" sz="900" dirty="0">
              <a:latin typeface="Meiryo UI" panose="020B0604030504040204" pitchFamily="50" charset="-128"/>
              <a:ea typeface="Meiryo UI" panose="020B0604030504040204" pitchFamily="50" charset="-128"/>
            </a:endParaRPr>
          </a:p>
        </p:txBody>
      </p:sp>
      <p:sp>
        <p:nvSpPr>
          <p:cNvPr id="218" name="テキスト ボックス 217"/>
          <p:cNvSpPr txBox="1"/>
          <p:nvPr/>
        </p:nvSpPr>
        <p:spPr>
          <a:xfrm>
            <a:off x="3861993" y="7484649"/>
            <a:ext cx="3610796" cy="230832"/>
          </a:xfrm>
          <a:prstGeom prst="rect">
            <a:avLst/>
          </a:prstGeom>
          <a:noFill/>
        </p:spPr>
        <p:txBody>
          <a:bodyPr wrap="square" rtlCol="0">
            <a:spAutoFit/>
          </a:bodyPr>
          <a:lstStyle/>
          <a:p>
            <a:pPr algn="ctr"/>
            <a:r>
              <a:rPr kumimoji="1" lang="en-US" altLang="ja-JP" sz="900" b="1" dirty="0" smtClean="0"/>
              <a:t>1000</a:t>
            </a:r>
            <a:r>
              <a:rPr kumimoji="1" lang="ja-JP" altLang="en-US" sz="900" b="1" dirty="0" smtClean="0"/>
              <a:t>世代目の解の分布</a:t>
            </a:r>
            <a:endParaRPr kumimoji="1" lang="ja-JP" altLang="en-US" sz="900" b="1" dirty="0"/>
          </a:p>
        </p:txBody>
      </p:sp>
      <p:sp>
        <p:nvSpPr>
          <p:cNvPr id="219" name="テキスト ボックス 218"/>
          <p:cNvSpPr txBox="1"/>
          <p:nvPr/>
        </p:nvSpPr>
        <p:spPr>
          <a:xfrm>
            <a:off x="5896997" y="8653324"/>
            <a:ext cx="1167034"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分散型</a:t>
            </a:r>
            <a:r>
              <a:rPr kumimoji="1" lang="en-US" altLang="ja-JP" sz="900" dirty="0" smtClean="0">
                <a:latin typeface="Meiryo UI" panose="020B0604030504040204" pitchFamily="50" charset="-128"/>
                <a:ea typeface="Meiryo UI" panose="020B0604030504040204" pitchFamily="50" charset="-128"/>
              </a:rPr>
              <a:t>BA</a:t>
            </a:r>
            <a:endParaRPr kumimoji="1" lang="ja-JP" altLang="en-US" sz="900" dirty="0">
              <a:latin typeface="Meiryo UI" panose="020B0604030504040204" pitchFamily="50" charset="-128"/>
              <a:ea typeface="Meiryo UI" panose="020B0604030504040204" pitchFamily="50" charset="-128"/>
            </a:endParaRPr>
          </a:p>
        </p:txBody>
      </p:sp>
      <p:sp>
        <p:nvSpPr>
          <p:cNvPr id="220" name="テキスト ボックス 219"/>
          <p:cNvSpPr txBox="1"/>
          <p:nvPr/>
        </p:nvSpPr>
        <p:spPr>
          <a:xfrm>
            <a:off x="4041078" y="8958261"/>
            <a:ext cx="1457058" cy="230832"/>
          </a:xfrm>
          <a:prstGeom prst="rect">
            <a:avLst/>
          </a:prstGeom>
          <a:noFill/>
        </p:spPr>
        <p:txBody>
          <a:bodyPr wrap="square" rtlCol="0">
            <a:spAutoFit/>
          </a:bodyPr>
          <a:lstStyle/>
          <a:p>
            <a:r>
              <a:rPr kumimoji="1" lang="ja-JP" altLang="en-US" sz="900" dirty="0" smtClean="0"/>
              <a:t>一つの局所解に多く密集</a:t>
            </a:r>
            <a:endParaRPr kumimoji="1" lang="ja-JP" altLang="en-US" sz="900" dirty="0"/>
          </a:p>
        </p:txBody>
      </p:sp>
      <p:sp>
        <p:nvSpPr>
          <p:cNvPr id="221" name="テキスト ボックス 220"/>
          <p:cNvSpPr txBox="1"/>
          <p:nvPr/>
        </p:nvSpPr>
        <p:spPr>
          <a:xfrm>
            <a:off x="5751985" y="8958261"/>
            <a:ext cx="1457058" cy="230832"/>
          </a:xfrm>
          <a:prstGeom prst="rect">
            <a:avLst/>
          </a:prstGeom>
          <a:noFill/>
        </p:spPr>
        <p:txBody>
          <a:bodyPr wrap="square" rtlCol="0">
            <a:spAutoFit/>
          </a:bodyPr>
          <a:lstStyle/>
          <a:p>
            <a:pPr algn="ctr"/>
            <a:r>
              <a:rPr kumimoji="1" lang="ja-JP" altLang="en-US" sz="900" dirty="0" smtClean="0"/>
              <a:t>複数の局所解に分散</a:t>
            </a:r>
            <a:endParaRPr kumimoji="1" lang="ja-JP" altLang="en-US" sz="900" dirty="0"/>
          </a:p>
        </p:txBody>
      </p:sp>
      <p:sp>
        <p:nvSpPr>
          <p:cNvPr id="222" name="テキスト ボックス 221"/>
          <p:cNvSpPr txBox="1"/>
          <p:nvPr/>
        </p:nvSpPr>
        <p:spPr>
          <a:xfrm>
            <a:off x="3647405" y="6591161"/>
            <a:ext cx="3610796" cy="230832"/>
          </a:xfrm>
          <a:prstGeom prst="rect">
            <a:avLst/>
          </a:prstGeom>
          <a:noFill/>
        </p:spPr>
        <p:txBody>
          <a:bodyPr wrap="square" rtlCol="0">
            <a:spAutoFit/>
          </a:bodyPr>
          <a:lstStyle/>
          <a:p>
            <a:pPr algn="ctr"/>
            <a:r>
              <a:rPr kumimoji="1" lang="en-US" altLang="ja-JP" sz="900" b="1" dirty="0" smtClean="0"/>
              <a:t>10seed</a:t>
            </a:r>
            <a:r>
              <a:rPr kumimoji="1" lang="ja-JP" altLang="en-US" sz="900" b="1" dirty="0" smtClean="0"/>
              <a:t>分の局所解捕捉数</a:t>
            </a:r>
            <a:endParaRPr kumimoji="1" lang="ja-JP" altLang="en-US" sz="900" b="1" dirty="0"/>
          </a:p>
        </p:txBody>
      </p:sp>
    </p:spTree>
    <p:extLst>
      <p:ext uri="{BB962C8B-B14F-4D97-AF65-F5344CB8AC3E}">
        <p14:creationId xmlns:p14="http://schemas.microsoft.com/office/powerpoint/2010/main" val="37710586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2829</TotalTime>
  <Words>247</Words>
  <Application>Microsoft Office PowerPoint</Application>
  <PresentationFormat>ユーザー設定</PresentationFormat>
  <Paragraphs>88</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Meiryo UI</vt:lpstr>
      <vt:lpstr>游ゴシック</vt:lpstr>
      <vt:lpstr>Arial</vt:lpstr>
      <vt:lpstr>Cambria Math</vt:lpstr>
      <vt:lpstr>Segoe UI</vt:lpstr>
      <vt:lpstr>Office テーマ</vt:lpstr>
      <vt:lpstr> 複数解探索を考慮した分散型Bat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77</cp:revision>
  <cp:lastPrinted>2017-11-22T02:36:48Z</cp:lastPrinted>
  <dcterms:created xsi:type="dcterms:W3CDTF">2017-10-20T12:45:35Z</dcterms:created>
  <dcterms:modified xsi:type="dcterms:W3CDTF">2017-11-23T14:37:17Z</dcterms:modified>
</cp:coreProperties>
</file>