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7559675" cy="10691813"/>
  <p:notesSz cx="6802438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3A4F"/>
    <a:srgbClr val="E6E7FE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>
        <p:scale>
          <a:sx n="100" d="100"/>
          <a:sy n="100" d="100"/>
        </p:scale>
        <p:origin x="1788" y="-1848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EF200-2EAD-4386-A7A1-02E3D5E5B0DB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7172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1550"/>
            <a:ext cx="5441950" cy="3911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39655-15F6-4754-8319-B95A999CE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7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0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9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90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6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6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5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53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ABD3-D3FB-4FEA-8B6C-B96478075859}" type="datetimeFigureOut">
              <a:rPr kumimoji="1" lang="ja-JP" altLang="en-US" smtClean="0"/>
              <a:t>2017/11/24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55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8" Type="http://schemas.openxmlformats.org/officeDocument/2006/relationships/image" Target="../media/image150.png"/><Relationship Id="rId39" Type="http://schemas.openxmlformats.org/officeDocument/2006/relationships/image" Target="../media/image28.png"/><Relationship Id="rId21" Type="http://schemas.openxmlformats.org/officeDocument/2006/relationships/image" Target="../media/image11.png"/><Relationship Id="rId34" Type="http://schemas.openxmlformats.org/officeDocument/2006/relationships/image" Target="../media/image23.png"/><Relationship Id="rId42" Type="http://schemas.openxmlformats.org/officeDocument/2006/relationships/image" Target="../media/image31.png"/><Relationship Id="rId47" Type="http://schemas.openxmlformats.org/officeDocument/2006/relationships/image" Target="../media/image36.png"/><Relationship Id="rId7" Type="http://schemas.openxmlformats.org/officeDocument/2006/relationships/image" Target="../media/image3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image" Target="../media/image27.png"/><Relationship Id="rId17" Type="http://schemas.openxmlformats.org/officeDocument/2006/relationships/image" Target="../media/image140.png"/><Relationship Id="rId46" Type="http://schemas.openxmlformats.org/officeDocument/2006/relationships/image" Target="../media/image35.png"/><Relationship Id="rId2" Type="http://schemas.openxmlformats.org/officeDocument/2006/relationships/image" Target="../media/image1.png"/><Relationship Id="rId20" Type="http://schemas.openxmlformats.org/officeDocument/2006/relationships/image" Target="../media/image10.png"/><Relationship Id="rId29" Type="http://schemas.openxmlformats.org/officeDocument/2006/relationships/image" Target="../media/image20.pn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32" Type="http://schemas.openxmlformats.org/officeDocument/2006/relationships/image" Target="../media/image19.png"/><Relationship Id="rId37" Type="http://schemas.openxmlformats.org/officeDocument/2006/relationships/image" Target="../media/image26.png"/><Relationship Id="rId40" Type="http://schemas.openxmlformats.org/officeDocument/2006/relationships/image" Target="../media/image29.png"/><Relationship Id="rId45" Type="http://schemas.openxmlformats.org/officeDocument/2006/relationships/image" Target="../media/image34.png"/><Relationship Id="rId5" Type="http://schemas.openxmlformats.org/officeDocument/2006/relationships/image" Target="../media/image4.png"/><Relationship Id="rId28" Type="http://schemas.openxmlformats.org/officeDocument/2006/relationships/image" Target="../media/image15.png"/><Relationship Id="rId36" Type="http://schemas.openxmlformats.org/officeDocument/2006/relationships/image" Target="../media/image25.jpe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31" Type="http://schemas.openxmlformats.org/officeDocument/2006/relationships/image" Target="../media/image17.png"/><Relationship Id="rId44" Type="http://schemas.openxmlformats.org/officeDocument/2006/relationships/image" Target="../media/image33.png"/><Relationship Id="rId9" Type="http://schemas.openxmlformats.org/officeDocument/2006/relationships/image" Target="../media/image6.png"/><Relationship Id="rId22" Type="http://schemas.openxmlformats.org/officeDocument/2006/relationships/image" Target="../media/image12.png"/><Relationship Id="rId27" Type="http://schemas.openxmlformats.org/officeDocument/2006/relationships/image" Target="../media/image14.png"/><Relationship Id="rId30" Type="http://schemas.openxmlformats.org/officeDocument/2006/relationships/image" Target="../media/image21.png"/><Relationship Id="rId35" Type="http://schemas.openxmlformats.org/officeDocument/2006/relationships/image" Target="../media/image24.png"/><Relationship Id="rId43" Type="http://schemas.openxmlformats.org/officeDocument/2006/relationships/image" Target="../media/image32.png"/><Relationship Id="rId48" Type="http://schemas.openxmlformats.org/officeDocument/2006/relationships/image" Target="../media/image37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正方形/長方形 262"/>
          <p:cNvSpPr/>
          <p:nvPr/>
        </p:nvSpPr>
        <p:spPr>
          <a:xfrm>
            <a:off x="0" y="7916623"/>
            <a:ext cx="3750759" cy="110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正方形/長方形 258"/>
          <p:cNvSpPr/>
          <p:nvPr/>
        </p:nvSpPr>
        <p:spPr>
          <a:xfrm>
            <a:off x="83204" y="4041366"/>
            <a:ext cx="7379146" cy="1856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下矢印 256"/>
          <p:cNvSpPr/>
          <p:nvPr/>
        </p:nvSpPr>
        <p:spPr>
          <a:xfrm rot="16200000">
            <a:off x="1060228" y="5030915"/>
            <a:ext cx="694764" cy="15884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下矢印 255"/>
          <p:cNvSpPr/>
          <p:nvPr/>
        </p:nvSpPr>
        <p:spPr>
          <a:xfrm rot="16200000">
            <a:off x="2542359" y="5027478"/>
            <a:ext cx="694765" cy="165716"/>
          </a:xfrm>
          <a:prstGeom prst="downArrow">
            <a:avLst>
              <a:gd name="adj1" fmla="val 50000"/>
              <a:gd name="adj2" fmla="val 7628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下矢印 257"/>
          <p:cNvSpPr/>
          <p:nvPr/>
        </p:nvSpPr>
        <p:spPr>
          <a:xfrm rot="16200000">
            <a:off x="4066726" y="5027478"/>
            <a:ext cx="694765" cy="165716"/>
          </a:xfrm>
          <a:prstGeom prst="downArrow">
            <a:avLst>
              <a:gd name="adj1" fmla="val 50000"/>
              <a:gd name="adj2" fmla="val 7628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正方形/長方形 240"/>
          <p:cNvSpPr/>
          <p:nvPr/>
        </p:nvSpPr>
        <p:spPr>
          <a:xfrm>
            <a:off x="-2" y="2106404"/>
            <a:ext cx="7559675" cy="1856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下矢印 254"/>
          <p:cNvSpPr/>
          <p:nvPr/>
        </p:nvSpPr>
        <p:spPr>
          <a:xfrm rot="16200000">
            <a:off x="1079509" y="3141459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下矢印 253"/>
          <p:cNvSpPr/>
          <p:nvPr/>
        </p:nvSpPr>
        <p:spPr>
          <a:xfrm rot="16200000">
            <a:off x="2547359" y="3113020"/>
            <a:ext cx="694765" cy="178082"/>
          </a:xfrm>
          <a:prstGeom prst="downArrow">
            <a:avLst>
              <a:gd name="adj1" fmla="val 50000"/>
              <a:gd name="adj2" fmla="val 7628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/>
          <p:cNvSpPr/>
          <p:nvPr/>
        </p:nvSpPr>
        <p:spPr>
          <a:xfrm>
            <a:off x="3789149" y="5873539"/>
            <a:ext cx="3770525" cy="3144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正方形/長方形 242"/>
          <p:cNvSpPr/>
          <p:nvPr/>
        </p:nvSpPr>
        <p:spPr>
          <a:xfrm>
            <a:off x="-1" y="5876232"/>
            <a:ext cx="3750759" cy="200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/>
          <p:cNvSpPr/>
          <p:nvPr/>
        </p:nvSpPr>
        <p:spPr>
          <a:xfrm>
            <a:off x="54091" y="4039214"/>
            <a:ext cx="7397383" cy="1771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03269" y="731008"/>
            <a:ext cx="7348206" cy="1453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118861" y="8983502"/>
            <a:ext cx="7301674" cy="1604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116258" y="5949721"/>
            <a:ext cx="3627407" cy="2958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3779836" y="5951630"/>
            <a:ext cx="3671639" cy="2959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7" name="下矢印 186"/>
          <p:cNvSpPr/>
          <p:nvPr/>
        </p:nvSpPr>
        <p:spPr>
          <a:xfrm rot="16200000">
            <a:off x="4072692" y="3113021"/>
            <a:ext cx="694765" cy="178081"/>
          </a:xfrm>
          <a:prstGeom prst="downArrow">
            <a:avLst>
              <a:gd name="adj1" fmla="val 50000"/>
              <a:gd name="adj2" fmla="val 7628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124950" y="8567345"/>
            <a:ext cx="35487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>
                <a:solidFill>
                  <a:srgbClr val="FF0000"/>
                </a:solidFill>
              </a:rPr>
              <a:t>局所解の捕捉：</a:t>
            </a:r>
            <a:endParaRPr kumimoji="1" lang="en-US" altLang="ja-JP" sz="900" b="1" dirty="0" smtClean="0">
              <a:solidFill>
                <a:srgbClr val="FF0000"/>
              </a:solidFill>
            </a:endParaRPr>
          </a:p>
          <a:p>
            <a:r>
              <a:rPr kumimoji="1" lang="ja-JP" altLang="en-US" sz="900" b="1" dirty="0" smtClean="0">
                <a:solidFill>
                  <a:srgbClr val="FF0000"/>
                </a:solidFill>
              </a:rPr>
              <a:t>目的関数のグラフの山から谷の形になる境目が評価値</a:t>
            </a:r>
            <a:r>
              <a:rPr kumimoji="1" lang="en-US" altLang="ja-JP" sz="900" b="1" dirty="0" smtClean="0">
                <a:solidFill>
                  <a:srgbClr val="FF0000"/>
                </a:solidFill>
              </a:rPr>
              <a:t>0~1</a:t>
            </a:r>
            <a:r>
              <a:rPr kumimoji="1" lang="ja-JP" altLang="en-US" sz="900" b="1" dirty="0" smtClean="0">
                <a:solidFill>
                  <a:srgbClr val="FF0000"/>
                </a:solidFill>
              </a:rPr>
              <a:t>の範囲</a:t>
            </a:r>
            <a:r>
              <a:rPr kumimoji="1" lang="en-US" altLang="ja-JP" sz="9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FF0000"/>
                </a:solidFill>
              </a:rPr>
            </a:br>
            <a:r>
              <a:rPr kumimoji="1" lang="en-US" altLang="ja-JP" sz="900" b="1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900" b="1" dirty="0" smtClean="0">
                <a:solidFill>
                  <a:srgbClr val="FF0000"/>
                </a:solidFill>
              </a:rPr>
              <a:t>等高線マップの黒い領域</a:t>
            </a:r>
            <a:r>
              <a:rPr kumimoji="1" lang="en-US" altLang="ja-JP" sz="900" b="1" dirty="0" smtClean="0">
                <a:solidFill>
                  <a:srgbClr val="FF0000"/>
                </a:solidFill>
              </a:rPr>
              <a:t>)</a:t>
            </a:r>
            <a:endParaRPr kumimoji="1" lang="ja-JP" altLang="en-US" sz="900" b="1" dirty="0">
              <a:solidFill>
                <a:srgbClr val="FF0000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7559675" cy="688070"/>
          </a:xfrm>
          <a:solidFill>
            <a:srgbClr val="153A4F"/>
          </a:solidFill>
        </p:spPr>
        <p:txBody>
          <a:bodyPr>
            <a:noAutofit/>
          </a:bodyPr>
          <a:lstStyle/>
          <a:p>
            <a:pPr algn="ctr"/>
            <a:r>
              <a:rPr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ja-JP" altLang="en-US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解探索を考慮した分散型</a:t>
            </a:r>
            <a: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Bat Algorithm</a:t>
            </a:r>
            <a:b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16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04" y="692661"/>
            <a:ext cx="6815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はじめに 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災害時の多数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被災者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を並列探索する重要性</a:t>
            </a:r>
            <a:endParaRPr kumimoji="1" lang="en-US" altLang="ja-JP" sz="1600" dirty="0">
              <a:solidFill>
                <a:srgbClr val="153A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2233" y="425203"/>
            <a:ext cx="5715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 岩瀬 拓哉　高野 諒　上野 史　梅内 祐太　石井 晴之　佐藤 寛之　髙玉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圭樹  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電気通信大学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05" y="2084505"/>
            <a:ext cx="532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従来手法 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</a:t>
            </a:r>
            <a:r>
              <a:rPr kumimoji="1" lang="en-US" altLang="ja-JP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600" dirty="0" smtClean="0">
                <a:solidFill>
                  <a:srgbClr val="153A4F"/>
                </a:solidFill>
                <a:ea typeface="Cambria Math" panose="02040503050406030204" pitchFamily="18" charset="0"/>
              </a:rPr>
              <a:t>Bat Algorithm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[Yang X.S., 2010]</a:t>
            </a:r>
            <a:endParaRPr kumimoji="1" lang="ja-JP" altLang="en-US" sz="1600" dirty="0">
              <a:solidFill>
                <a:srgbClr val="153A4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405" y="3969881"/>
            <a:ext cx="3432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提案手法 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分散型</a:t>
            </a:r>
            <a:r>
              <a:rPr kumimoji="1" lang="en-US" altLang="ja-JP" sz="1600" dirty="0" smtClean="0">
                <a:solidFill>
                  <a:srgbClr val="153A4F"/>
                </a:solidFill>
                <a:ea typeface="Meiryo UI" panose="020B0604030504040204" pitchFamily="50" charset="-128"/>
              </a:rPr>
              <a:t>Bat Algorithm</a:t>
            </a:r>
            <a:endParaRPr kumimoji="1" lang="ja-JP" altLang="en-US" sz="1600" dirty="0">
              <a:solidFill>
                <a:srgbClr val="153A4F"/>
              </a:solidFill>
              <a:ea typeface="Meiryo UI" panose="020B0604030504040204" pitchFamily="50" charset="-128"/>
            </a:endParaRPr>
          </a:p>
        </p:txBody>
      </p:sp>
      <p:pic>
        <p:nvPicPr>
          <p:cNvPr id="17" name="図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72" y="9260770"/>
            <a:ext cx="1759375" cy="1055625"/>
          </a:xfrm>
          <a:prstGeom prst="rect">
            <a:avLst/>
          </a:prstGeom>
        </p:spPr>
      </p:pic>
      <p:grpSp>
        <p:nvGrpSpPr>
          <p:cNvPr id="70" name="グループ化 69"/>
          <p:cNvGrpSpPr/>
          <p:nvPr/>
        </p:nvGrpSpPr>
        <p:grpSpPr>
          <a:xfrm>
            <a:off x="-37400" y="4320973"/>
            <a:ext cx="1365589" cy="1365589"/>
            <a:chOff x="302136" y="2835565"/>
            <a:chExt cx="1440000" cy="1440000"/>
          </a:xfrm>
        </p:grpSpPr>
        <p:sp>
          <p:nvSpPr>
            <p:cNvPr id="31" name="正方形/長方形 3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2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33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7611" y="3106822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34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86528" y="3033840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35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456431" y="3739872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36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1055779" y="3790463"/>
              <a:ext cx="309600" cy="309600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/>
                <p:cNvSpPr txBox="1"/>
                <p:nvPr/>
              </p:nvSpPr>
              <p:spPr>
                <a:xfrm>
                  <a:off x="1162700" y="3571351"/>
                  <a:ext cx="243473" cy="260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0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テキスト ボックス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700" y="3571351"/>
                  <a:ext cx="243473" cy="260777"/>
                </a:xfrm>
                <a:prstGeom prst="rect">
                  <a:avLst/>
                </a:prstGeom>
                <a:blipFill>
                  <a:blip r:embed="rId5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/>
                <p:cNvSpPr txBox="1"/>
                <p:nvPr/>
              </p:nvSpPr>
              <p:spPr>
                <a:xfrm>
                  <a:off x="552043" y="3472271"/>
                  <a:ext cx="21846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54" name="テキスト ボックス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43" y="3472271"/>
                  <a:ext cx="218469" cy="246221"/>
                </a:xfrm>
                <a:prstGeom prst="rect">
                  <a:avLst/>
                </a:prstGeom>
                <a:blipFill>
                  <a:blip r:embed="rId6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テキスト ボックス 54"/>
                <p:cNvSpPr txBox="1"/>
                <p:nvPr/>
              </p:nvSpPr>
              <p:spPr>
                <a:xfrm>
                  <a:off x="1313428" y="3900653"/>
                  <a:ext cx="242046" cy="2613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>
            <p:sp>
              <p:nvSpPr>
                <p:cNvPr id="55" name="テキスト ボックス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428" y="3900653"/>
                  <a:ext cx="242046" cy="261354"/>
                </a:xfrm>
                <a:prstGeom prst="rect">
                  <a:avLst/>
                </a:prstGeom>
                <a:blipFill>
                  <a:blip r:embed="rId7"/>
                  <a:stretch>
                    <a:fillRect r="-18421" b="-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線矢印コネクタ 56"/>
            <p:cNvCxnSpPr/>
            <p:nvPr/>
          </p:nvCxnSpPr>
          <p:spPr>
            <a:xfrm flipH="1" flipV="1">
              <a:off x="1050754" y="3618649"/>
              <a:ext cx="167920" cy="259953"/>
            </a:xfrm>
            <a:prstGeom prst="straightConnector1">
              <a:avLst/>
            </a:prstGeom>
            <a:ln w="28575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テキスト ボックス 95"/>
          <p:cNvSpPr txBox="1"/>
          <p:nvPr/>
        </p:nvSpPr>
        <p:spPr>
          <a:xfrm>
            <a:off x="134907" y="163536"/>
            <a:ext cx="7795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>
                <a:solidFill>
                  <a:schemeClr val="bg1"/>
                </a:solidFill>
              </a:rPr>
              <a:t>SS04-10</a:t>
            </a:r>
            <a:endParaRPr kumimoji="1" lang="ja-JP" altLang="en-US" sz="1050" dirty="0">
              <a:solidFill>
                <a:schemeClr val="bg1"/>
              </a:solidFill>
            </a:endParaRPr>
          </a:p>
        </p:txBody>
      </p:sp>
      <p:grpSp>
        <p:nvGrpSpPr>
          <p:cNvPr id="139" name="グループ化 138"/>
          <p:cNvGrpSpPr/>
          <p:nvPr/>
        </p:nvGrpSpPr>
        <p:grpSpPr>
          <a:xfrm>
            <a:off x="-37400" y="2425833"/>
            <a:ext cx="1365589" cy="1365589"/>
            <a:chOff x="3586733" y="1108917"/>
            <a:chExt cx="1440000" cy="1440000"/>
          </a:xfrm>
        </p:grpSpPr>
        <p:grpSp>
          <p:nvGrpSpPr>
            <p:cNvPr id="97" name="グループ化 96"/>
            <p:cNvGrpSpPr/>
            <p:nvPr/>
          </p:nvGrpSpPr>
          <p:grpSpPr>
            <a:xfrm>
              <a:off x="3586733" y="1108917"/>
              <a:ext cx="1440000" cy="1440000"/>
              <a:chOff x="302136" y="2835565"/>
              <a:chExt cx="1440000" cy="1440000"/>
            </a:xfrm>
          </p:grpSpPr>
          <p:sp>
            <p:nvSpPr>
              <p:cNvPr id="98" name="正方形/長方形 97"/>
              <p:cNvSpPr/>
              <p:nvPr/>
            </p:nvSpPr>
            <p:spPr>
              <a:xfrm>
                <a:off x="302136" y="2835565"/>
                <a:ext cx="1440000" cy="1440000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/>
              </a:p>
            </p:txBody>
          </p:sp>
          <p:pic>
            <p:nvPicPr>
              <p:cNvPr id="99" name="コンテンツ プレースホルダ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>
                <a:off x="845112" y="3422756"/>
                <a:ext cx="310377" cy="310377"/>
              </a:xfrm>
              <a:prstGeom prst="rect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</p:pic>
          <p:pic>
            <p:nvPicPr>
              <p:cNvPr id="100" name="コンテンツ プレースホルダ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>
                <a:off x="547611" y="3106822"/>
                <a:ext cx="310377" cy="3103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p:pic>
            <p:nvPicPr>
              <p:cNvPr id="101" name="コンテンツ プレースホルダ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>
                <a:off x="1186528" y="3033840"/>
                <a:ext cx="310377" cy="3103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p:pic>
            <p:nvPicPr>
              <p:cNvPr id="102" name="コンテンツ プレースホルダ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>
                <a:off x="456431" y="3739872"/>
                <a:ext cx="310377" cy="310377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p:pic>
            <p:nvPicPr>
              <p:cNvPr id="103" name="コンテンツ プレースホルダー 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67983" flipH="1">
                <a:off x="1095534" y="3854071"/>
                <a:ext cx="309600" cy="309600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テキスト ボックス 104"/>
                  <p:cNvSpPr txBox="1"/>
                  <p:nvPr/>
                </p:nvSpPr>
                <p:spPr>
                  <a:xfrm>
                    <a:off x="1120026" y="3430506"/>
                    <a:ext cx="218469" cy="277448"/>
                  </a:xfrm>
                  <a:prstGeom prst="rect">
                    <a:avLst/>
                  </a:prstGeom>
                  <a:noFill/>
                  <a:ln>
                    <a:noFill/>
                    <a:prstDash val="sysDot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</a:rPr>
                                    <m:t>𝒈𝒃𝒆𝒔𝒕</m:t>
                                  </m:r>
                                </m:sub>
                              </m:sSub>
                            </m:e>
                            <m:sup/>
                          </m:sSup>
                        </m:oMath>
                      </m:oMathPara>
                    </a14:m>
                    <a:endParaRPr kumimoji="1" lang="ja-JP" altLang="en-US" sz="1000" b="1" dirty="0"/>
                  </a:p>
                </p:txBody>
              </p:sp>
            </mc:Choice>
            <mc:Fallback xmlns="">
              <p:sp>
                <p:nvSpPr>
                  <p:cNvPr id="105" name="テキスト ボックス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0026" y="3430506"/>
                    <a:ext cx="218469" cy="27744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11111"/>
                    </a:stretch>
                  </a:blipFill>
                  <a:ln>
                    <a:noFill/>
                    <a:prstDash val="sysDot"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8" name="直線矢印コネクタ 107"/>
            <p:cNvCxnSpPr/>
            <p:nvPr/>
          </p:nvCxnSpPr>
          <p:spPr>
            <a:xfrm flipH="1" flipV="1">
              <a:off x="4276626" y="1903787"/>
              <a:ext cx="275178" cy="333992"/>
            </a:xfrm>
            <a:prstGeom prst="straightConnector1">
              <a:avLst/>
            </a:prstGeom>
            <a:ln w="28575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矢印コネクタ 126"/>
            <p:cNvCxnSpPr>
              <a:cxnSpLocks noChangeAspect="1"/>
            </p:cNvCxnSpPr>
            <p:nvPr/>
          </p:nvCxnSpPr>
          <p:spPr>
            <a:xfrm rot="16020000" flipV="1">
              <a:off x="4290175" y="2141994"/>
              <a:ext cx="223626" cy="1304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0" name="図 1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76" y="9306577"/>
            <a:ext cx="1626856" cy="1126749"/>
          </a:xfrm>
          <a:prstGeom prst="rect">
            <a:avLst/>
          </a:prstGeom>
        </p:spPr>
      </p:pic>
      <p:pic>
        <p:nvPicPr>
          <p:cNvPr id="151" name="図 15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341" y="9242244"/>
            <a:ext cx="1606212" cy="1120752"/>
          </a:xfrm>
          <a:prstGeom prst="rect">
            <a:avLst/>
          </a:prstGeom>
        </p:spPr>
      </p:pic>
      <p:pic>
        <p:nvPicPr>
          <p:cNvPr id="152" name="図 15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64" y="9183886"/>
            <a:ext cx="1730903" cy="1264890"/>
          </a:xfrm>
          <a:prstGeom prst="rect">
            <a:avLst/>
          </a:prstGeom>
        </p:spPr>
      </p:pic>
      <p:sp>
        <p:nvSpPr>
          <p:cNvPr id="153" name="テキスト ボックス 152"/>
          <p:cNvSpPr txBox="1"/>
          <p:nvPr/>
        </p:nvSpPr>
        <p:spPr>
          <a:xfrm>
            <a:off x="2235637" y="10333360"/>
            <a:ext cx="9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n</a:t>
            </a:r>
            <a:r>
              <a:rPr kumimoji="1" lang="en-US" altLang="ja-JP" sz="1000" dirty="0" smtClean="0"/>
              <a:t>=10</a:t>
            </a:r>
            <a:endParaRPr kumimoji="1" lang="ja-JP" altLang="en-US" sz="1000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4055624" y="10333360"/>
            <a:ext cx="9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n=20</a:t>
            </a:r>
            <a:endParaRPr kumimoji="1" lang="ja-JP" altLang="en-US" sz="1000" dirty="0"/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5855867" y="10333360"/>
            <a:ext cx="995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/>
              <a:t>n=40</a:t>
            </a:r>
            <a:endParaRPr kumimoji="1" lang="ja-JP" altLang="en-US" sz="1000" dirty="0"/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746212" y="5867625"/>
            <a:ext cx="3599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実験結果 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従来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 vs 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分散型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</a:t>
            </a:r>
            <a:endParaRPr kumimoji="1" lang="ja-JP" altLang="en-US" sz="1600" dirty="0">
              <a:solidFill>
                <a:srgbClr val="153A4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5405" y="5875559"/>
            <a:ext cx="3517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kumimoji="1" lang="ja-JP" altLang="en-US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 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使用する目的関数</a:t>
            </a:r>
            <a:endParaRPr kumimoji="1" lang="ja-JP" altLang="en-US" sz="1600" dirty="0">
              <a:solidFill>
                <a:srgbClr val="153A4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-27666" y="10287208"/>
            <a:ext cx="2387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/>
              <a:t>個体数が増加するほど局所解の</a:t>
            </a:r>
            <a:r>
              <a:rPr kumimoji="1" lang="en-US" altLang="ja-JP" sz="1000" b="1" dirty="0" smtClean="0"/>
              <a:t/>
            </a:r>
            <a:br>
              <a:rPr kumimoji="1" lang="en-US" altLang="ja-JP" sz="1000" b="1" dirty="0" smtClean="0"/>
            </a:br>
            <a:r>
              <a:rPr kumimoji="1" lang="ja-JP" altLang="en-US" sz="1000" b="1" dirty="0" smtClean="0"/>
              <a:t>捕捉数数は増加</a:t>
            </a:r>
            <a:endParaRPr kumimoji="1" lang="ja-JP" altLang="en-US" sz="1000" b="1" dirty="0"/>
          </a:p>
        </p:txBody>
      </p:sp>
      <p:grpSp>
        <p:nvGrpSpPr>
          <p:cNvPr id="145" name="グループ化 144"/>
          <p:cNvGrpSpPr/>
          <p:nvPr/>
        </p:nvGrpSpPr>
        <p:grpSpPr>
          <a:xfrm>
            <a:off x="1486337" y="2425833"/>
            <a:ext cx="1365589" cy="1365589"/>
            <a:chOff x="302136" y="2835565"/>
            <a:chExt cx="1440000" cy="1440000"/>
          </a:xfrm>
        </p:grpSpPr>
        <p:sp>
          <p:nvSpPr>
            <p:cNvPr id="163" name="正方形/長方形 162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4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65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66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67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68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87245" y="3705956"/>
              <a:ext cx="309600" cy="309600"/>
            </a:xfrm>
            <a:prstGeom prst="rect">
              <a:avLst/>
            </a:prstGeom>
            <a:ln w="19050">
              <a:solidFill>
                <a:schemeClr val="accent2"/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テキスト ボックス 168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69" name="テキスト ボックス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グループ化 29"/>
          <p:cNvGrpSpPr/>
          <p:nvPr/>
        </p:nvGrpSpPr>
        <p:grpSpPr>
          <a:xfrm>
            <a:off x="1190516" y="1004210"/>
            <a:ext cx="3456000" cy="1251618"/>
            <a:chOff x="1333391" y="1051835"/>
            <a:chExt cx="2418107" cy="1251618"/>
          </a:xfrm>
          <a:noFill/>
        </p:grpSpPr>
        <p:sp>
          <p:nvSpPr>
            <p:cNvPr id="227" name="角丸四角形 226"/>
            <p:cNvSpPr/>
            <p:nvPr/>
          </p:nvSpPr>
          <p:spPr>
            <a:xfrm>
              <a:off x="1343034" y="1051835"/>
              <a:ext cx="2330649" cy="10836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333391" y="1133902"/>
              <a:ext cx="2418107" cy="116955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問題点</a:t>
              </a:r>
              <a:r>
                <a:rPr kumimoji="1" lang="ja-JP" altLang="en-US" sz="1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：</a:t>
              </a:r>
              <a:endParaRPr kumimoji="1" lang="en-US" altLang="ja-JP" sz="1400" b="1" dirty="0" smtClean="0"/>
            </a:p>
            <a:p>
              <a:r>
                <a:rPr kumimoji="1" lang="ja-JP" altLang="en-US" sz="1400" dirty="0"/>
                <a:t>多点</a:t>
              </a:r>
              <a:r>
                <a:rPr kumimoji="1" lang="ja-JP" altLang="en-US" sz="1400" dirty="0" smtClean="0"/>
                <a:t>探索アルゴリズム</a:t>
              </a:r>
              <a:r>
                <a:rPr kumimoji="1" lang="en-US" altLang="ja-JP" sz="1400" dirty="0" smtClean="0"/>
                <a:t>(PSO, FA</a:t>
              </a:r>
              <a:r>
                <a:rPr kumimoji="1" lang="ja-JP" altLang="en-US" sz="1400" dirty="0" smtClean="0"/>
                <a:t>等</a:t>
              </a:r>
              <a:r>
                <a:rPr kumimoji="1" lang="en-US" altLang="ja-JP" sz="1400" dirty="0" smtClean="0"/>
                <a:t>)</a:t>
              </a:r>
              <a:r>
                <a:rPr kumimoji="1" lang="ja-JP" altLang="en-US" sz="1400" dirty="0" smtClean="0"/>
                <a:t>は</a:t>
              </a:r>
              <a:r>
                <a:rPr kumimoji="1" lang="en-US" altLang="ja-JP" sz="1400" dirty="0" smtClean="0"/>
                <a:t/>
              </a:r>
              <a:br>
                <a:rPr kumimoji="1" lang="en-US" altLang="ja-JP" sz="1400" dirty="0" smtClean="0"/>
              </a:br>
              <a:r>
                <a:rPr kumimoji="1" lang="ja-JP" altLang="en-US" sz="1400" dirty="0" smtClean="0"/>
                <a:t>複数局所解を考慮した探索手法が提案</a:t>
              </a:r>
              <a:r>
                <a:rPr kumimoji="1" lang="en-US" altLang="ja-JP" sz="1050" dirty="0" smtClean="0"/>
                <a:t/>
              </a:r>
              <a:br>
                <a:rPr kumimoji="1" lang="en-US" altLang="ja-JP" sz="1050" dirty="0" smtClean="0"/>
              </a:br>
              <a:r>
                <a:rPr kumimoji="1" lang="ja-JP" altLang="en-US" sz="1400" dirty="0" smtClean="0"/>
                <a:t>➡ </a:t>
              </a:r>
              <a:r>
                <a:rPr kumimoji="1" lang="en-US" altLang="ja-JP" sz="1400" dirty="0" smtClean="0"/>
                <a:t>Bat Algorithm(BA)</a:t>
              </a:r>
              <a:r>
                <a:rPr kumimoji="1" lang="ja-JP" altLang="en-US" sz="1400" dirty="0" smtClean="0"/>
                <a:t>では考慮されていない</a:t>
              </a:r>
              <a:endParaRPr kumimoji="1" lang="ja-JP" altLang="en-US" sz="1400" dirty="0"/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4724775" y="994814"/>
            <a:ext cx="2583823" cy="1076694"/>
            <a:chOff x="3791319" y="1042439"/>
            <a:chExt cx="1291316" cy="1076694"/>
          </a:xfrm>
          <a:noFill/>
        </p:grpSpPr>
        <p:sp>
          <p:nvSpPr>
            <p:cNvPr id="176" name="角丸四角形 175"/>
            <p:cNvSpPr/>
            <p:nvPr/>
          </p:nvSpPr>
          <p:spPr>
            <a:xfrm>
              <a:off x="3791319" y="1042439"/>
              <a:ext cx="1246505" cy="107669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171" name="テキスト ボックス 170"/>
            <p:cNvSpPr txBox="1"/>
            <p:nvPr/>
          </p:nvSpPr>
          <p:spPr>
            <a:xfrm>
              <a:off x="3794500" y="1133902"/>
              <a:ext cx="1288135" cy="954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目的</a:t>
              </a:r>
              <a:r>
                <a:rPr kumimoji="1" lang="ja-JP" altLang="en-US" sz="1400" b="1" dirty="0" smtClean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：</a:t>
              </a:r>
              <a:endParaRPr kumimoji="1" lang="en-US" altLang="ja-JP" sz="1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kumimoji="1" lang="ja-JP" altLang="en-US" sz="1400" dirty="0" smtClean="0">
                  <a:solidFill>
                    <a:srgbClr val="FF0000"/>
                  </a:solidFill>
                </a:rPr>
                <a:t>複数</a:t>
              </a:r>
              <a:r>
                <a:rPr kumimoji="1" lang="ja-JP" altLang="en-US" sz="1400" dirty="0">
                  <a:solidFill>
                    <a:srgbClr val="FF0000"/>
                  </a:solidFill>
                </a:rPr>
                <a:t>局所解を</a:t>
              </a:r>
              <a:r>
                <a:rPr kumimoji="1" lang="ja-JP" altLang="en-US" sz="1400" dirty="0" smtClean="0">
                  <a:solidFill>
                    <a:srgbClr val="FF0000"/>
                  </a:solidFill>
                </a:rPr>
                <a:t>常に保持し続ける</a:t>
              </a:r>
              <a:endParaRPr kumimoji="1" lang="en-US" altLang="ja-JP" sz="1400" dirty="0" smtClean="0">
                <a:solidFill>
                  <a:srgbClr val="FF0000"/>
                </a:solidFill>
              </a:endParaRPr>
            </a:p>
            <a:p>
              <a:r>
                <a:rPr kumimoji="1" lang="ja-JP" altLang="en-US" sz="1400" dirty="0">
                  <a:solidFill>
                    <a:srgbClr val="FF0000"/>
                  </a:solidFill>
                </a:rPr>
                <a:t>分散型</a:t>
              </a:r>
              <a:r>
                <a:rPr kumimoji="1" lang="en-US" altLang="ja-JP" sz="1400" dirty="0" smtClean="0">
                  <a:solidFill>
                    <a:srgbClr val="FF0000"/>
                  </a:solidFill>
                </a:rPr>
                <a:t>BA</a:t>
              </a:r>
              <a:r>
                <a:rPr kumimoji="1" lang="ja-JP" altLang="en-US" sz="1400" dirty="0">
                  <a:solidFill>
                    <a:srgbClr val="FF0000"/>
                  </a:solidFill>
                </a:rPr>
                <a:t>の</a:t>
              </a:r>
              <a:r>
                <a:rPr kumimoji="1" lang="ja-JP" altLang="en-US" sz="1400" dirty="0" smtClean="0">
                  <a:solidFill>
                    <a:srgbClr val="FF0000"/>
                  </a:solidFill>
                </a:rPr>
                <a:t>提案とその有効性の検証</a:t>
              </a:r>
              <a:endParaRPr kumimoji="1" lang="en-US" altLang="ja-JP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26785" y="2352306"/>
            <a:ext cx="1265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Step1: </a:t>
            </a:r>
            <a:r>
              <a:rPr kumimoji="1" lang="ja-JP" altLang="en-US" sz="1100" dirty="0" smtClean="0"/>
              <a:t>初期化</a:t>
            </a:r>
            <a:endParaRPr kumimoji="1" lang="ja-JP" altLang="en-US" sz="1100" dirty="0"/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1319109" y="2352306"/>
            <a:ext cx="1602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Step2: </a:t>
            </a:r>
            <a:r>
              <a:rPr kumimoji="1" lang="ja-JP" altLang="en-US" sz="1100" dirty="0" smtClean="0"/>
              <a:t>新しい</a:t>
            </a:r>
            <a:r>
              <a:rPr kumimoji="1" lang="ja-JP" altLang="en-US" sz="1100" dirty="0"/>
              <a:t>解</a:t>
            </a:r>
            <a:r>
              <a:rPr kumimoji="1" lang="ja-JP" altLang="en-US" sz="1100" dirty="0" smtClean="0"/>
              <a:t>の</a:t>
            </a:r>
            <a:r>
              <a:rPr kumimoji="1" lang="ja-JP" altLang="en-US" sz="1100" dirty="0"/>
              <a:t>生成</a:t>
            </a:r>
          </a:p>
        </p:txBody>
      </p:sp>
      <p:sp>
        <p:nvSpPr>
          <p:cNvPr id="174" name="下矢印 173"/>
          <p:cNvSpPr/>
          <p:nvPr/>
        </p:nvSpPr>
        <p:spPr>
          <a:xfrm rot="16200000">
            <a:off x="4485468" y="1441069"/>
            <a:ext cx="299902" cy="199793"/>
          </a:xfrm>
          <a:prstGeom prst="downArrow">
            <a:avLst/>
          </a:prstGeom>
          <a:solidFill>
            <a:srgbClr val="153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7" name="グループ化 176"/>
          <p:cNvGrpSpPr/>
          <p:nvPr/>
        </p:nvGrpSpPr>
        <p:grpSpPr>
          <a:xfrm>
            <a:off x="3010074" y="2425833"/>
            <a:ext cx="1365589" cy="1365589"/>
            <a:chOff x="302136" y="2835565"/>
            <a:chExt cx="1440000" cy="1440000"/>
          </a:xfrm>
        </p:grpSpPr>
        <p:sp>
          <p:nvSpPr>
            <p:cNvPr id="178" name="正方形/長方形 177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9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80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81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82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83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84" name="テキスト ボックス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5" name="テキスト ボックス 184"/>
          <p:cNvSpPr txBox="1"/>
          <p:nvPr/>
        </p:nvSpPr>
        <p:spPr>
          <a:xfrm>
            <a:off x="2853497" y="2352306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Step3: </a:t>
            </a:r>
            <a:r>
              <a:rPr kumimoji="1" lang="ja-JP" altLang="en-US" sz="1100" dirty="0" smtClean="0"/>
              <a:t>局所</a:t>
            </a:r>
            <a:r>
              <a:rPr kumimoji="1" lang="ja-JP" altLang="en-US" sz="1100" dirty="0"/>
              <a:t>探索</a:t>
            </a:r>
            <a:endParaRPr kumimoji="1" lang="ja-JP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テキスト ボックス 185"/>
              <p:cNvSpPr txBox="1"/>
              <p:nvPr/>
            </p:nvSpPr>
            <p:spPr>
              <a:xfrm>
                <a:off x="3706777" y="3298782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6" name="テキスト ボックス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777" y="3298782"/>
                <a:ext cx="243473" cy="246221"/>
              </a:xfrm>
              <a:prstGeom prst="rect">
                <a:avLst/>
              </a:prstGeom>
              <a:blipFill>
                <a:blip r:embed="rId20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2456546" y="3360747"/>
                <a:ext cx="2677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546" y="3360747"/>
                <a:ext cx="267738" cy="246221"/>
              </a:xfrm>
              <a:prstGeom prst="rect">
                <a:avLst/>
              </a:prstGeom>
              <a:blipFill>
                <a:blip r:embed="rId21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/>
              <p:cNvSpPr txBox="1"/>
              <p:nvPr/>
            </p:nvSpPr>
            <p:spPr>
              <a:xfrm>
                <a:off x="465434" y="3379048"/>
                <a:ext cx="1459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>
          <p:sp>
            <p:nvSpPr>
              <p:cNvPr id="45" name="テキスト ボックス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34" y="3379048"/>
                <a:ext cx="145930" cy="246221"/>
              </a:xfrm>
              <a:prstGeom prst="rect">
                <a:avLst/>
              </a:prstGeom>
              <a:blipFill>
                <a:blip r:embed="rId22"/>
                <a:stretch>
                  <a:fillRect r="-7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テキスト ボックス 187"/>
          <p:cNvSpPr txBox="1"/>
          <p:nvPr/>
        </p:nvSpPr>
        <p:spPr>
          <a:xfrm rot="16200000">
            <a:off x="-111297" y="9624914"/>
            <a:ext cx="6921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" dirty="0" smtClean="0"/>
              <a:t>解の捕捉数</a:t>
            </a:r>
            <a:endParaRPr kumimoji="1" lang="ja-JP" altLang="en-US" sz="600" dirty="0"/>
          </a:p>
        </p:txBody>
      </p:sp>
      <p:grpSp>
        <p:nvGrpSpPr>
          <p:cNvPr id="190" name="グループ化 189"/>
          <p:cNvGrpSpPr/>
          <p:nvPr/>
        </p:nvGrpSpPr>
        <p:grpSpPr>
          <a:xfrm>
            <a:off x="1486337" y="4320973"/>
            <a:ext cx="1365589" cy="1365589"/>
            <a:chOff x="302136" y="2835565"/>
            <a:chExt cx="1440000" cy="1440000"/>
          </a:xfrm>
        </p:grpSpPr>
        <p:sp>
          <p:nvSpPr>
            <p:cNvPr id="191" name="正方形/長方形 19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2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70249" y="3040139"/>
              <a:ext cx="310377" cy="310377"/>
            </a:xfrm>
            <a:prstGeom prst="rect">
              <a:avLst/>
            </a:prstGeom>
            <a:ln w="19050">
              <a:solidFill>
                <a:schemeClr val="accent2"/>
              </a:solidFill>
              <a:prstDash val="sysDot"/>
            </a:ln>
          </p:spPr>
        </p:pic>
        <p:pic>
          <p:nvPicPr>
            <p:cNvPr id="193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7611" y="3106822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194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86528" y="3033840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195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456431" y="3739872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196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1055779" y="3790463"/>
              <a:ext cx="309600" cy="309600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/>
                <p:cNvSpPr txBox="1"/>
                <p:nvPr/>
              </p:nvSpPr>
              <p:spPr>
                <a:xfrm>
                  <a:off x="1138847" y="3579302"/>
                  <a:ext cx="243473" cy="260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0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テキスト ボックス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847" y="3579302"/>
                  <a:ext cx="243473" cy="260777"/>
                </a:xfrm>
                <a:prstGeom prst="rect">
                  <a:avLst/>
                </a:prstGeom>
                <a:blipFill>
                  <a:blip r:embed="rId25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テキスト ボックス 197"/>
                <p:cNvSpPr txBox="1"/>
                <p:nvPr/>
              </p:nvSpPr>
              <p:spPr>
                <a:xfrm>
                  <a:off x="916245" y="3159852"/>
                  <a:ext cx="218469" cy="276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𝒑𝒃𝒆𝒔𝒕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98" name="テキスト ボックス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245" y="3159852"/>
                  <a:ext cx="218469" cy="276679"/>
                </a:xfrm>
                <a:prstGeom prst="rect">
                  <a:avLst/>
                </a:prstGeom>
                <a:blipFill>
                  <a:blip r:embed="rId26"/>
                  <a:stretch>
                    <a:fillRect r="-117647" b="-465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テキスト ボックス 198"/>
                <p:cNvSpPr txBox="1"/>
                <p:nvPr/>
              </p:nvSpPr>
              <p:spPr>
                <a:xfrm>
                  <a:off x="1284436" y="3903788"/>
                  <a:ext cx="242046" cy="2613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>
            <p:sp>
              <p:nvSpPr>
                <p:cNvPr id="199" name="テキスト ボックス 1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4436" y="3903788"/>
                  <a:ext cx="242046" cy="261354"/>
                </a:xfrm>
                <a:prstGeom prst="rect">
                  <a:avLst/>
                </a:prstGeom>
                <a:blipFill>
                  <a:blip r:embed="rId27"/>
                  <a:stretch>
                    <a:fillRect r="-216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直線矢印コネクタ 199"/>
            <p:cNvCxnSpPr/>
            <p:nvPr/>
          </p:nvCxnSpPr>
          <p:spPr>
            <a:xfrm flipH="1" flipV="1">
              <a:off x="1050754" y="3618649"/>
              <a:ext cx="167920" cy="259953"/>
            </a:xfrm>
            <a:prstGeom prst="straightConnector1">
              <a:avLst/>
            </a:prstGeom>
            <a:ln w="28575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テキスト ボックス 139"/>
          <p:cNvSpPr txBox="1"/>
          <p:nvPr/>
        </p:nvSpPr>
        <p:spPr>
          <a:xfrm>
            <a:off x="103789" y="4240711"/>
            <a:ext cx="1265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Step1: </a:t>
            </a:r>
            <a:r>
              <a:rPr kumimoji="1" lang="ja-JP" altLang="en-US" sz="1100" dirty="0" smtClean="0"/>
              <a:t>初期化</a:t>
            </a:r>
            <a:endParaRPr kumimoji="1" lang="ja-JP" altLang="en-US" sz="1100" dirty="0"/>
          </a:p>
        </p:txBody>
      </p:sp>
      <p:sp>
        <p:nvSpPr>
          <p:cNvPr id="141" name="テキスト ボックス 140"/>
          <p:cNvSpPr txBox="1"/>
          <p:nvPr/>
        </p:nvSpPr>
        <p:spPr>
          <a:xfrm>
            <a:off x="1296113" y="4240711"/>
            <a:ext cx="1602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Step2: </a:t>
            </a:r>
            <a:r>
              <a:rPr kumimoji="1" lang="ja-JP" altLang="en-US" sz="1100" dirty="0" smtClean="0"/>
              <a:t>新しい</a:t>
            </a:r>
            <a:r>
              <a:rPr kumimoji="1" lang="ja-JP" altLang="en-US" sz="1100" dirty="0"/>
              <a:t>解</a:t>
            </a:r>
            <a:r>
              <a:rPr kumimoji="1" lang="ja-JP" altLang="en-US" sz="1100" dirty="0" smtClean="0"/>
              <a:t>の</a:t>
            </a:r>
            <a:r>
              <a:rPr kumimoji="1" lang="ja-JP" altLang="en-US" sz="1100" dirty="0"/>
              <a:t>生成</a:t>
            </a:r>
          </a:p>
        </p:txBody>
      </p:sp>
      <p:cxnSp>
        <p:nvCxnSpPr>
          <p:cNvPr id="144" name="直線矢印コネクタ 143"/>
          <p:cNvCxnSpPr>
            <a:cxnSpLocks noChangeAspect="1"/>
          </p:cNvCxnSpPr>
          <p:nvPr/>
        </p:nvCxnSpPr>
        <p:spPr>
          <a:xfrm flipH="1" flipV="1">
            <a:off x="527057" y="4739349"/>
            <a:ext cx="116273" cy="180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テキスト ボックス 145"/>
              <p:cNvSpPr txBox="1"/>
              <p:nvPr/>
            </p:nvSpPr>
            <p:spPr>
              <a:xfrm>
                <a:off x="602359" y="4773697"/>
                <a:ext cx="14593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kumimoji="1"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>
          <p:sp>
            <p:nvSpPr>
              <p:cNvPr id="146" name="テキスト ボックス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59" y="4773697"/>
                <a:ext cx="145930" cy="246221"/>
              </a:xfrm>
              <a:prstGeom prst="rect">
                <a:avLst/>
              </a:prstGeom>
              <a:blipFill>
                <a:blip r:embed="rId28"/>
                <a:stretch>
                  <a:fillRect r="-79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グループ化 146"/>
          <p:cNvGrpSpPr/>
          <p:nvPr/>
        </p:nvGrpSpPr>
        <p:grpSpPr>
          <a:xfrm>
            <a:off x="3010074" y="4320973"/>
            <a:ext cx="1365589" cy="1365589"/>
            <a:chOff x="302136" y="2835565"/>
            <a:chExt cx="1440000" cy="1440000"/>
          </a:xfrm>
        </p:grpSpPr>
        <p:sp>
          <p:nvSpPr>
            <p:cNvPr id="148" name="正方形/長方形 147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49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53831" y="3132771"/>
              <a:ext cx="310377" cy="310377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p:pic>
          <p:nvPicPr>
            <p:cNvPr id="158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7611" y="3106822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159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86528" y="3033840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160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456431" y="3739872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161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1055779" y="3790463"/>
              <a:ext cx="309600" cy="309600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テキスト ボックス 161"/>
                <p:cNvSpPr txBox="1"/>
                <p:nvPr/>
              </p:nvSpPr>
              <p:spPr>
                <a:xfrm>
                  <a:off x="1130896" y="3571351"/>
                  <a:ext cx="243473" cy="260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0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テキスト ボックス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896" y="3571351"/>
                  <a:ext cx="243473" cy="260777"/>
                </a:xfrm>
                <a:prstGeom prst="rect">
                  <a:avLst/>
                </a:prstGeom>
                <a:blipFill>
                  <a:blip r:embed="rId2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テキスト ボックス 169"/>
                <p:cNvSpPr txBox="1"/>
                <p:nvPr/>
              </p:nvSpPr>
              <p:spPr>
                <a:xfrm>
                  <a:off x="1022688" y="3350612"/>
                  <a:ext cx="218469" cy="2593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𝒏𝒆𝒘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テキスト ボックス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688" y="3350612"/>
                  <a:ext cx="218469" cy="259366"/>
                </a:xfrm>
                <a:prstGeom prst="rect">
                  <a:avLst/>
                </a:prstGeom>
                <a:blipFill>
                  <a:blip r:embed="rId30"/>
                  <a:stretch>
                    <a:fillRect r="-7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テキスト ボックス 188"/>
                <p:cNvSpPr txBox="1"/>
                <p:nvPr/>
              </p:nvSpPr>
              <p:spPr>
                <a:xfrm>
                  <a:off x="1303286" y="3937421"/>
                  <a:ext cx="242046" cy="2613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>
            <p:sp>
              <p:nvSpPr>
                <p:cNvPr id="189" name="テキスト ボックス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286" y="3937421"/>
                  <a:ext cx="242046" cy="261354"/>
                </a:xfrm>
                <a:prstGeom prst="rect">
                  <a:avLst/>
                </a:prstGeom>
                <a:blipFill>
                  <a:blip r:embed="rId31"/>
                  <a:stretch>
                    <a:fillRect r="-21622" b="-24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直線矢印コネクタ 211"/>
            <p:cNvCxnSpPr/>
            <p:nvPr/>
          </p:nvCxnSpPr>
          <p:spPr>
            <a:xfrm flipH="1" flipV="1">
              <a:off x="1050754" y="3618649"/>
              <a:ext cx="167920" cy="259953"/>
            </a:xfrm>
            <a:prstGeom prst="straightConnector1">
              <a:avLst/>
            </a:prstGeom>
            <a:ln w="28575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テキスト ボックス 123"/>
              <p:cNvSpPr txBox="1"/>
              <p:nvPr/>
            </p:nvSpPr>
            <p:spPr>
              <a:xfrm>
                <a:off x="144952" y="7547291"/>
                <a:ext cx="2019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b="1" dirty="0" smtClean="0"/>
                  <a:t>評価関数 ：</a:t>
                </a:r>
                <a:r>
                  <a:rPr kumimoji="1" lang="en-US" altLang="ja-JP" sz="900" b="1" dirty="0" err="1" smtClean="0"/>
                  <a:t>Griewank</a:t>
                </a:r>
                <a:r>
                  <a:rPr kumimoji="1" lang="en-US" altLang="ja-JP" sz="900" b="1" dirty="0" smtClean="0"/>
                  <a:t> Function</a:t>
                </a:r>
              </a:p>
              <a:p>
                <a:r>
                  <a:rPr kumimoji="1" lang="ja-JP" altLang="en-US" sz="900" b="1" dirty="0" smtClean="0"/>
                  <a:t>最 適 解   ：</a:t>
                </a:r>
                <a14:m>
                  <m:oMath xmlns:m="http://schemas.openxmlformats.org/officeDocument/2006/math"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9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9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kumimoji="1" lang="en-US" altLang="ja-JP" sz="9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kumimoji="1" lang="en-US" altLang="ja-JP" sz="900" b="1" dirty="0" smtClean="0"/>
              </a:p>
            </p:txBody>
          </p:sp>
        </mc:Choice>
        <mc:Fallback>
          <p:sp>
            <p:nvSpPr>
              <p:cNvPr id="124" name="テキスト ボックス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2" y="7547291"/>
                <a:ext cx="2019473" cy="369332"/>
              </a:xfrm>
              <a:prstGeom prst="rect">
                <a:avLst/>
              </a:prstGeom>
              <a:blipFill>
                <a:blip r:embed="rId3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130291" y="8139274"/>
                <a:ext cx="1759835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b="1" dirty="0" smtClean="0"/>
                  <a:t>個体数</a:t>
                </a:r>
                <a:r>
                  <a:rPr kumimoji="1" lang="en-US" altLang="ja-JP" sz="900" b="1" dirty="0" smtClean="0"/>
                  <a:t>	</a:t>
                </a:r>
                <a:r>
                  <a:rPr kumimoji="1" lang="ja-JP" altLang="en-US" sz="900" b="1" dirty="0" smtClean="0"/>
                  <a:t>：</a:t>
                </a:r>
                <a:r>
                  <a:rPr kumimoji="1" lang="en-US" altLang="ja-JP" sz="900" b="1" dirty="0" smtClean="0"/>
                  <a:t>N=20</a:t>
                </a:r>
              </a:p>
              <a:p>
                <a:r>
                  <a:rPr kumimoji="1" lang="ja-JP" altLang="en-US" sz="900" b="1" dirty="0"/>
                  <a:t>世代</a:t>
                </a:r>
                <a:r>
                  <a:rPr kumimoji="1" lang="ja-JP" altLang="en-US" sz="900" b="1" dirty="0" smtClean="0"/>
                  <a:t>数  </a:t>
                </a:r>
                <a:r>
                  <a:rPr kumimoji="1" lang="en-US" altLang="ja-JP" sz="900" b="1" dirty="0" smtClean="0"/>
                  <a:t>	</a:t>
                </a:r>
                <a:r>
                  <a:rPr kumimoji="1" lang="ja-JP" altLang="en-US" sz="900" b="1" dirty="0" smtClean="0"/>
                  <a:t>：</a:t>
                </a:r>
                <a:r>
                  <a:rPr kumimoji="1" lang="en-US" altLang="ja-JP" sz="900" b="1" dirty="0"/>
                  <a:t>t</a:t>
                </a:r>
                <a:r>
                  <a:rPr kumimoji="1" lang="en-US" altLang="ja-JP" sz="900" b="1" dirty="0" smtClean="0"/>
                  <a:t>=1000</a:t>
                </a:r>
              </a:p>
              <a:p>
                <a:r>
                  <a:rPr kumimoji="1" lang="ja-JP" altLang="en-US" sz="900" b="1" dirty="0" smtClean="0"/>
                  <a:t>周波数帯：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9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en-US" altLang="ja-JP" sz="900" b="1" dirty="0" smtClean="0"/>
              </a:p>
            </p:txBody>
          </p:sp>
        </mc:Choice>
        <mc:Fallback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91" y="8139274"/>
                <a:ext cx="1759835" cy="507831"/>
              </a:xfrm>
              <a:prstGeom prst="rect">
                <a:avLst/>
              </a:prstGeom>
              <a:blipFill>
                <a:blip r:embed="rId33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4" name="表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392733"/>
              </p:ext>
            </p:extLst>
          </p:nvPr>
        </p:nvGraphicFramePr>
        <p:xfrm>
          <a:off x="4246118" y="6370040"/>
          <a:ext cx="2777213" cy="7315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769905">
                  <a:extLst>
                    <a:ext uri="{9D8B030D-6E8A-4147-A177-3AD203B41FA5}">
                      <a16:colId xmlns:a16="http://schemas.microsoft.com/office/drawing/2014/main" val="3591117326"/>
                    </a:ext>
                  </a:extLst>
                </a:gridCol>
                <a:gridCol w="1181202">
                  <a:extLst>
                    <a:ext uri="{9D8B030D-6E8A-4147-A177-3AD203B41FA5}">
                      <a16:colId xmlns:a16="http://schemas.microsoft.com/office/drawing/2014/main" val="3891895300"/>
                    </a:ext>
                  </a:extLst>
                </a:gridCol>
                <a:gridCol w="826106">
                  <a:extLst>
                    <a:ext uri="{9D8B030D-6E8A-4147-A177-3AD203B41FA5}">
                      <a16:colId xmlns:a16="http://schemas.microsoft.com/office/drawing/2014/main" val="49762632"/>
                    </a:ext>
                  </a:extLst>
                </a:gridCol>
              </a:tblGrid>
              <a:tr h="222746"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bg1"/>
                          </a:solidFill>
                        </a:rPr>
                        <a:t>各手法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3A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chemeClr val="bg1"/>
                          </a:solidFill>
                        </a:rPr>
                        <a:t>平均値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3A4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 dirty="0" smtClean="0">
                          <a:solidFill>
                            <a:schemeClr val="bg1"/>
                          </a:solidFill>
                        </a:rPr>
                        <a:t>標準偏差</a:t>
                      </a:r>
                      <a:endParaRPr kumimoji="1" lang="ja-JP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3A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429247"/>
                  </a:ext>
                </a:extLst>
              </a:tr>
              <a:tr h="206498">
                <a:tc>
                  <a:txBody>
                    <a:bodyPr/>
                    <a:lstStyle/>
                    <a:p>
                      <a:r>
                        <a:rPr kumimoji="1" lang="ja-JP" altLang="en-US" sz="1000" b="1" dirty="0" smtClean="0"/>
                        <a:t>従来</a:t>
                      </a:r>
                      <a:r>
                        <a:rPr kumimoji="1" lang="en-US" altLang="ja-JP" sz="1000" b="1" dirty="0" smtClean="0"/>
                        <a:t>BA</a:t>
                      </a:r>
                      <a:endParaRPr kumimoji="1" lang="ja-JP" altLang="en-US" sz="10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6.4 /17 (37.65%)</a:t>
                      </a:r>
                      <a:endParaRPr kumimoji="1" lang="ja-JP" altLang="en-US" sz="10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/>
                        <a:t>1.50</a:t>
                      </a:r>
                      <a:endParaRPr kumimoji="1" lang="ja-JP" altLang="en-US" sz="10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33535"/>
                  </a:ext>
                </a:extLst>
              </a:tr>
              <a:tr h="222746">
                <a:tc>
                  <a:txBody>
                    <a:bodyPr/>
                    <a:lstStyle/>
                    <a:p>
                      <a:r>
                        <a:rPr kumimoji="1" lang="ja-JP" altLang="en-US" sz="1000" b="1" dirty="0" smtClean="0"/>
                        <a:t>分散型</a:t>
                      </a:r>
                      <a:r>
                        <a:rPr kumimoji="1" lang="en-US" altLang="ja-JP" sz="1000" b="1" dirty="0" smtClean="0"/>
                        <a:t>BA</a:t>
                      </a:r>
                      <a:endParaRPr kumimoji="1" lang="ja-JP" altLang="en-US" sz="10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b="1" dirty="0" smtClean="0"/>
                        <a:t>12 / 17 (70.59%)</a:t>
                      </a:r>
                      <a:endParaRPr kumimoji="1" lang="ja-JP" altLang="en-US" sz="10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 smtClean="0"/>
                        <a:t>0.94</a:t>
                      </a:r>
                      <a:endParaRPr kumimoji="1" lang="ja-JP" altLang="en-US" sz="10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83731"/>
                  </a:ext>
                </a:extLst>
              </a:tr>
            </a:tbl>
          </a:graphicData>
        </a:graphic>
      </p:graphicFrame>
      <p:pic>
        <p:nvPicPr>
          <p:cNvPr id="215" name="図 214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3" t="7519" r="9758" b="3811"/>
          <a:stretch/>
        </p:blipFill>
        <p:spPr>
          <a:xfrm>
            <a:off x="3914775" y="7315200"/>
            <a:ext cx="1647826" cy="1133475"/>
          </a:xfrm>
          <a:prstGeom prst="rect">
            <a:avLst/>
          </a:prstGeom>
        </p:spPr>
      </p:pic>
      <p:pic>
        <p:nvPicPr>
          <p:cNvPr id="216" name="図 215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 t="6773" r="11672" b="4557"/>
          <a:stretch/>
        </p:blipFill>
        <p:spPr>
          <a:xfrm>
            <a:off x="5600700" y="7305675"/>
            <a:ext cx="1619250" cy="1133476"/>
          </a:xfrm>
          <a:prstGeom prst="rect">
            <a:avLst/>
          </a:prstGeom>
        </p:spPr>
      </p:pic>
      <p:sp>
        <p:nvSpPr>
          <p:cNvPr id="217" name="テキスト ボックス 216"/>
          <p:cNvSpPr txBox="1"/>
          <p:nvPr/>
        </p:nvSpPr>
        <p:spPr>
          <a:xfrm>
            <a:off x="4039404" y="8401304"/>
            <a:ext cx="1167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従来</a:t>
            </a:r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BA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3724014" y="7095746"/>
            <a:ext cx="3610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smtClean="0"/>
              <a:t>1000</a:t>
            </a:r>
            <a:r>
              <a:rPr kumimoji="1" lang="ja-JP" altLang="en-US" sz="1050" b="1" dirty="0" smtClean="0"/>
              <a:t>世代目の解の分布</a:t>
            </a:r>
            <a:endParaRPr kumimoji="1" lang="ja-JP" altLang="en-US" sz="1050" b="1" dirty="0"/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5724185" y="8409210"/>
            <a:ext cx="1167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分散型</a:t>
            </a:r>
            <a:r>
              <a:rPr kumimoji="1" lang="en-US" altLang="ja-JP" sz="9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BA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3860103" y="8576439"/>
            <a:ext cx="1525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 smtClean="0">
                <a:solidFill>
                  <a:srgbClr val="FF0000"/>
                </a:solidFill>
              </a:rPr>
              <a:t>一つの局所解に多く密集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5579173" y="8576439"/>
            <a:ext cx="1457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FF0000"/>
                </a:solidFill>
              </a:rPr>
              <a:t>複数の局所解に分散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3769331" y="6138035"/>
            <a:ext cx="3610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smtClean="0"/>
              <a:t>10seed</a:t>
            </a:r>
            <a:r>
              <a:rPr kumimoji="1" lang="ja-JP" altLang="en-US" sz="1050" b="1" dirty="0" smtClean="0"/>
              <a:t>分の局所解捕捉数</a:t>
            </a:r>
            <a:endParaRPr kumimoji="1" lang="ja-JP" altLang="en-US" sz="1050" b="1" dirty="0"/>
          </a:p>
        </p:txBody>
      </p:sp>
      <p:sp>
        <p:nvSpPr>
          <p:cNvPr id="142" name="テキスト ボックス 141"/>
          <p:cNvSpPr txBox="1"/>
          <p:nvPr/>
        </p:nvSpPr>
        <p:spPr>
          <a:xfrm>
            <a:off x="2830501" y="4240711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Step3: </a:t>
            </a:r>
            <a:r>
              <a:rPr kumimoji="1" lang="ja-JP" altLang="en-US" sz="1100" dirty="0" smtClean="0"/>
              <a:t>局所</a:t>
            </a:r>
            <a:r>
              <a:rPr kumimoji="1" lang="ja-JP" altLang="en-US" sz="1100" dirty="0"/>
              <a:t>探索</a:t>
            </a:r>
            <a:endParaRPr kumimoji="1" lang="ja-JP" altLang="en-US" sz="11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7" y="1042439"/>
            <a:ext cx="1007092" cy="1007092"/>
          </a:xfrm>
          <a:prstGeom prst="rect">
            <a:avLst/>
          </a:prstGeom>
        </p:spPr>
      </p:pic>
      <p:sp>
        <p:nvSpPr>
          <p:cNvPr id="23" name="フローチャート: 端子 22"/>
          <p:cNvSpPr/>
          <p:nvPr/>
        </p:nvSpPr>
        <p:spPr>
          <a:xfrm>
            <a:off x="93744" y="1449728"/>
            <a:ext cx="239029" cy="115449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火災</a:t>
            </a:r>
            <a:endParaRPr kumimoji="1" lang="ja-JP" altLang="en-US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4" name="フローチャート: 端子 223"/>
          <p:cNvSpPr/>
          <p:nvPr/>
        </p:nvSpPr>
        <p:spPr>
          <a:xfrm>
            <a:off x="607203" y="1449728"/>
            <a:ext cx="239029" cy="115449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水害</a:t>
            </a:r>
          </a:p>
        </p:txBody>
      </p:sp>
      <p:sp>
        <p:nvSpPr>
          <p:cNvPr id="225" name="フローチャート: 端子 224"/>
          <p:cNvSpPr/>
          <p:nvPr/>
        </p:nvSpPr>
        <p:spPr>
          <a:xfrm>
            <a:off x="93744" y="1962904"/>
            <a:ext cx="239029" cy="115449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地震</a:t>
            </a:r>
          </a:p>
        </p:txBody>
      </p:sp>
      <p:sp>
        <p:nvSpPr>
          <p:cNvPr id="226" name="フローチャート: 端子 225"/>
          <p:cNvSpPr/>
          <p:nvPr/>
        </p:nvSpPr>
        <p:spPr>
          <a:xfrm>
            <a:off x="607203" y="1962904"/>
            <a:ext cx="239029" cy="115449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竜巻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85100" y="3775381"/>
            <a:ext cx="8205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Eqs</a:t>
            </a:r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(1),(2)</a:t>
            </a:r>
            <a:endParaRPr kumimoji="1"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2340162" y="3784906"/>
            <a:ext cx="507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Eq. (3)</a:t>
            </a:r>
            <a:endParaRPr kumimoji="1"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232" name="テキスト ボックス 231"/>
          <p:cNvSpPr txBox="1"/>
          <p:nvPr/>
        </p:nvSpPr>
        <p:spPr>
          <a:xfrm>
            <a:off x="3889898" y="3784906"/>
            <a:ext cx="603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Eq. (4)</a:t>
            </a:r>
            <a:endParaRPr kumimoji="1"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233" name="テキスト ボックス 232"/>
          <p:cNvSpPr txBox="1"/>
          <p:nvPr/>
        </p:nvSpPr>
        <p:spPr>
          <a:xfrm>
            <a:off x="529248" y="5679450"/>
            <a:ext cx="9441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Eqs</a:t>
            </a:r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(1),(2</a:t>
            </a:r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)’,(8)</a:t>
            </a:r>
            <a:endParaRPr kumimoji="1"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234" name="テキスト ボックス 233"/>
          <p:cNvSpPr txBox="1"/>
          <p:nvPr/>
        </p:nvSpPr>
        <p:spPr>
          <a:xfrm>
            <a:off x="2340162" y="5679450"/>
            <a:ext cx="5072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Eq. (3)</a:t>
            </a:r>
            <a:endParaRPr kumimoji="1"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3889898" y="5679450"/>
            <a:ext cx="603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Eq. (4)’</a:t>
            </a:r>
            <a:endParaRPr kumimoji="1" lang="ja-JP" altLang="en-US" sz="800" dirty="0">
              <a:latin typeface="Cambria Math" panose="02040503050406030204" pitchFamily="18" charset="0"/>
            </a:endParaRPr>
          </a:p>
        </p:txBody>
      </p:sp>
      <p:pic>
        <p:nvPicPr>
          <p:cNvPr id="236" name="コンテンツ プレースホルダー 13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09" y="6292308"/>
            <a:ext cx="1744057" cy="1287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237" name="テキスト ボックス 236"/>
          <p:cNvSpPr txBox="1"/>
          <p:nvPr/>
        </p:nvSpPr>
        <p:spPr>
          <a:xfrm>
            <a:off x="116258" y="6169067"/>
            <a:ext cx="1627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err="1" smtClean="0"/>
              <a:t>Griwank</a:t>
            </a:r>
            <a:r>
              <a:rPr kumimoji="1" lang="ja-JP" altLang="en-US" sz="900" b="1" dirty="0" smtClean="0"/>
              <a:t>関数の概形</a:t>
            </a:r>
            <a:endParaRPr kumimoji="1" lang="ja-JP" altLang="en-US" sz="900" b="1" dirty="0"/>
          </a:p>
        </p:txBody>
      </p:sp>
      <p:grpSp>
        <p:nvGrpSpPr>
          <p:cNvPr id="128" name="グループ化 127"/>
          <p:cNvGrpSpPr/>
          <p:nvPr/>
        </p:nvGrpSpPr>
        <p:grpSpPr>
          <a:xfrm>
            <a:off x="1650638" y="6291401"/>
            <a:ext cx="2009789" cy="1360787"/>
            <a:chOff x="5353334" y="1164035"/>
            <a:chExt cx="2009789" cy="1360787"/>
          </a:xfrm>
        </p:grpSpPr>
        <p:pic>
          <p:nvPicPr>
            <p:cNvPr id="129" name="図 128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8718" y="1164035"/>
              <a:ext cx="1934405" cy="128960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テキスト ボックス 129"/>
                <p:cNvSpPr txBox="1"/>
                <p:nvPr/>
              </p:nvSpPr>
              <p:spPr>
                <a:xfrm>
                  <a:off x="6144580" y="2324767"/>
                  <a:ext cx="31771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7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7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7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3" name="テキスト ボックス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4580" y="2324767"/>
                  <a:ext cx="317710" cy="2000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テキスト ボックス 131"/>
                <p:cNvSpPr txBox="1"/>
                <p:nvPr/>
              </p:nvSpPr>
              <p:spPr>
                <a:xfrm rot="16200000">
                  <a:off x="5294507" y="1699438"/>
                  <a:ext cx="317710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7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7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7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4" name="テキスト ボックス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294507" y="1699438"/>
                  <a:ext cx="317710" cy="20005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テキスト ボックス 133"/>
          <p:cNvSpPr txBox="1"/>
          <p:nvPr/>
        </p:nvSpPr>
        <p:spPr>
          <a:xfrm>
            <a:off x="1800038" y="6151649"/>
            <a:ext cx="1627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err="1" smtClean="0"/>
              <a:t>Griwank</a:t>
            </a:r>
            <a:r>
              <a:rPr kumimoji="1" lang="ja-JP" altLang="en-US" sz="900" b="1" dirty="0" smtClean="0"/>
              <a:t>関数の等高線マップ</a:t>
            </a:r>
            <a:endParaRPr kumimoji="1" lang="ja-JP" altLang="en-US" sz="900" b="1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167778" y="7386993"/>
            <a:ext cx="1826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 smtClean="0"/>
              <a:t>複数の局所解を持つ多峰性関数</a:t>
            </a:r>
            <a:endParaRPr kumimoji="1" lang="ja-JP" altLang="en-US" sz="900" b="1" dirty="0"/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35405" y="8996027"/>
            <a:ext cx="4400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分析</a:t>
            </a:r>
            <a:r>
              <a:rPr kumimoji="1" lang="ja-JP" altLang="en-US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結果 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600" dirty="0" smtClean="0">
                <a:solidFill>
                  <a:srgbClr val="153A4F"/>
                </a:solidFill>
              </a:rPr>
              <a:t>個体数</a:t>
            </a:r>
            <a:r>
              <a:rPr kumimoji="1" lang="ja-JP" altLang="en-US" sz="1600" dirty="0">
                <a:solidFill>
                  <a:srgbClr val="153A4F"/>
                </a:solidFill>
              </a:rPr>
              <a:t>比較による解</a:t>
            </a:r>
            <a:r>
              <a:rPr kumimoji="1" lang="ja-JP" altLang="en-US" sz="1600" dirty="0" smtClean="0">
                <a:solidFill>
                  <a:srgbClr val="153A4F"/>
                </a:solidFill>
              </a:rPr>
              <a:t>の捕捉数と分布</a:t>
            </a:r>
            <a:endParaRPr kumimoji="1" lang="ja-JP" altLang="en-US" sz="1600" dirty="0">
              <a:solidFill>
                <a:srgbClr val="153A4F"/>
              </a:solidFill>
            </a:endParaRPr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42" y="403061"/>
            <a:ext cx="660808" cy="264323"/>
          </a:xfrm>
          <a:prstGeom prst="rect">
            <a:avLst/>
          </a:prstGeom>
          <a:ln>
            <a:solidFill>
              <a:srgbClr val="153A4F"/>
            </a:solidFill>
          </a:ln>
        </p:spPr>
      </p:pic>
      <p:cxnSp>
        <p:nvCxnSpPr>
          <p:cNvPr id="245" name="直線矢印コネクタ 244"/>
          <p:cNvCxnSpPr>
            <a:cxnSpLocks noChangeAspect="1"/>
          </p:cNvCxnSpPr>
          <p:nvPr/>
        </p:nvCxnSpPr>
        <p:spPr>
          <a:xfrm flipH="1" flipV="1">
            <a:off x="2039096" y="4716547"/>
            <a:ext cx="116273" cy="180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4954937" y="747139"/>
            <a:ext cx="2151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>
                <a:solidFill>
                  <a:srgbClr val="153A4F"/>
                </a:solidFill>
              </a:rPr>
              <a:t>例：</a:t>
            </a:r>
            <a:r>
              <a:rPr kumimoji="1" lang="ja-JP" altLang="en-US" sz="1100" b="1" dirty="0">
                <a:solidFill>
                  <a:srgbClr val="153A4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複数救助ロボットへの応用</a:t>
            </a:r>
            <a:endParaRPr kumimoji="1" lang="en-US" altLang="ja-JP" sz="1100" b="1" dirty="0">
              <a:solidFill>
                <a:srgbClr val="153A4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kumimoji="1" lang="ja-JP" altLang="en-US" sz="1100" b="1" dirty="0"/>
          </a:p>
        </p:txBody>
      </p:sp>
      <p:cxnSp>
        <p:nvCxnSpPr>
          <p:cNvPr id="173" name="直線矢印コネクタ 172"/>
          <p:cNvCxnSpPr>
            <a:cxnSpLocks noChangeAspect="1"/>
          </p:cNvCxnSpPr>
          <p:nvPr/>
        </p:nvCxnSpPr>
        <p:spPr>
          <a:xfrm rot="16020000" flipV="1">
            <a:off x="2186317" y="3462664"/>
            <a:ext cx="204214" cy="11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グループ化 174"/>
          <p:cNvGrpSpPr/>
          <p:nvPr/>
        </p:nvGrpSpPr>
        <p:grpSpPr>
          <a:xfrm>
            <a:off x="4533810" y="2425717"/>
            <a:ext cx="1365590" cy="1367746"/>
            <a:chOff x="302136" y="2835565"/>
            <a:chExt cx="1440000" cy="1442273"/>
          </a:xfrm>
        </p:grpSpPr>
        <p:sp>
          <p:nvSpPr>
            <p:cNvPr id="201" name="正方形/長方形 20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2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203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04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05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206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87206" y="3968238"/>
              <a:ext cx="309600" cy="309600"/>
            </a:xfrm>
            <a:prstGeom prst="rect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テキスト ボックス 206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84" name="テキスト ボックス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テキスト ボックス 207"/>
              <p:cNvSpPr txBox="1"/>
              <p:nvPr/>
            </p:nvSpPr>
            <p:spPr>
              <a:xfrm>
                <a:off x="5280586" y="3309557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2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>
          <p:sp>
            <p:nvSpPr>
              <p:cNvPr id="208" name="テキスト ボックス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586" y="3309557"/>
                <a:ext cx="243473" cy="246221"/>
              </a:xfrm>
              <a:prstGeom prst="rect">
                <a:avLst/>
              </a:prstGeom>
              <a:blipFill>
                <a:blip r:embed="rId40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テキスト ボックス 208"/>
          <p:cNvSpPr txBox="1"/>
          <p:nvPr/>
        </p:nvSpPr>
        <p:spPr>
          <a:xfrm>
            <a:off x="4294040" y="2352306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Step4: </a:t>
            </a:r>
            <a:r>
              <a:rPr kumimoji="1" lang="ja-JP" altLang="en-US" sz="1100" dirty="0" smtClean="0"/>
              <a:t>ランダム</a:t>
            </a:r>
            <a:r>
              <a:rPr kumimoji="1" lang="ja-JP" altLang="en-US" sz="1100" dirty="0"/>
              <a:t>ウォーク</a:t>
            </a:r>
            <a:endParaRPr kumimoji="1" lang="ja-JP" altLang="en-US" sz="1100" dirty="0"/>
          </a:p>
        </p:txBody>
      </p:sp>
      <p:grpSp>
        <p:nvGrpSpPr>
          <p:cNvPr id="210" name="グループ化 209"/>
          <p:cNvGrpSpPr>
            <a:grpSpLocks/>
          </p:cNvGrpSpPr>
          <p:nvPr/>
        </p:nvGrpSpPr>
        <p:grpSpPr>
          <a:xfrm>
            <a:off x="4533810" y="4331556"/>
            <a:ext cx="1364548" cy="1364548"/>
            <a:chOff x="302136" y="2835565"/>
            <a:chExt cx="1440000" cy="1559968"/>
          </a:xfrm>
        </p:grpSpPr>
        <p:sp>
          <p:nvSpPr>
            <p:cNvPr id="211" name="正方形/長方形 21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13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24716" y="4019481"/>
              <a:ext cx="310377" cy="310377"/>
            </a:xfrm>
            <a:prstGeom prst="rect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</p:pic>
        <p:pic>
          <p:nvPicPr>
            <p:cNvPr id="228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7611" y="3106822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229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86528" y="3033840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230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456431" y="3739872"/>
              <a:ext cx="310377" cy="310377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p:pic>
          <p:nvPicPr>
            <p:cNvPr id="247" name="コンテンツ プレースホルダ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1055779" y="3790463"/>
              <a:ext cx="309600" cy="309600"/>
            </a:xfrm>
            <a:prstGeom prst="rect">
              <a:avLst/>
            </a:prstGeom>
            <a:ln>
              <a:solidFill>
                <a:schemeClr val="tx1"/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テキスト ボックス 247"/>
                <p:cNvSpPr txBox="1"/>
                <p:nvPr/>
              </p:nvSpPr>
              <p:spPr>
                <a:xfrm>
                  <a:off x="1130896" y="3571351"/>
                  <a:ext cx="243473" cy="260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kumimoji="1" lang="en-US" altLang="ja-JP" sz="1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000" b="1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テキスト ボックス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896" y="3571351"/>
                  <a:ext cx="243473" cy="260777"/>
                </a:xfrm>
                <a:prstGeom prst="rect">
                  <a:avLst/>
                </a:prstGeom>
                <a:blipFill>
                  <a:blip r:embed="rId2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テキスト ボックス 248"/>
                <p:cNvSpPr txBox="1"/>
                <p:nvPr/>
              </p:nvSpPr>
              <p:spPr>
                <a:xfrm>
                  <a:off x="875273" y="4111513"/>
                  <a:ext cx="218469" cy="284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𝒏𝒆𝒘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9" name="テキスト ボックス 2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73" y="4111513"/>
                  <a:ext cx="218469" cy="284020"/>
                </a:xfrm>
                <a:prstGeom prst="rect">
                  <a:avLst/>
                </a:prstGeom>
                <a:blipFill>
                  <a:blip r:embed="rId41"/>
                  <a:stretch>
                    <a:fillRect r="-7941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テキスト ボックス 249"/>
                <p:cNvSpPr txBox="1"/>
                <p:nvPr/>
              </p:nvSpPr>
              <p:spPr>
                <a:xfrm>
                  <a:off x="1280369" y="3968996"/>
                  <a:ext cx="242046" cy="298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>
            <p:sp>
              <p:nvSpPr>
                <p:cNvPr id="250" name="テキスト ボックス 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369" y="3968996"/>
                  <a:ext cx="242046" cy="298783"/>
                </a:xfrm>
                <a:prstGeom prst="rect">
                  <a:avLst/>
                </a:prstGeom>
                <a:blipFill>
                  <a:blip r:embed="rId42"/>
                  <a:stretch>
                    <a:fillRect r="-216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直線矢印コネクタ 250"/>
            <p:cNvCxnSpPr/>
            <p:nvPr/>
          </p:nvCxnSpPr>
          <p:spPr>
            <a:xfrm flipH="1" flipV="1">
              <a:off x="1050754" y="3618649"/>
              <a:ext cx="167920" cy="259953"/>
            </a:xfrm>
            <a:prstGeom prst="straightConnector1">
              <a:avLst/>
            </a:prstGeom>
            <a:ln w="28575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2" name="テキスト ボックス 251"/>
          <p:cNvSpPr txBox="1"/>
          <p:nvPr/>
        </p:nvSpPr>
        <p:spPr>
          <a:xfrm>
            <a:off x="4294040" y="4240711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 smtClean="0"/>
              <a:t>Step4: </a:t>
            </a:r>
            <a:r>
              <a:rPr kumimoji="1" lang="ja-JP" altLang="en-US" sz="1100" dirty="0" smtClean="0"/>
              <a:t>ランダム</a:t>
            </a:r>
            <a:r>
              <a:rPr kumimoji="1" lang="ja-JP" altLang="en-US" sz="1100" dirty="0"/>
              <a:t>ウォーク</a:t>
            </a:r>
            <a:endParaRPr kumimoji="1" lang="ja-JP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5703039" y="2060661"/>
                <a:ext cx="2915197" cy="710644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𝒎𝒊𝒏</m:t>
                            </m:r>
                          </m:sub>
                        </m:sSub>
                      </m:e>
                    </m:d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	</a:t>
                </a:r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…(1)</a:t>
                </a:r>
              </a:p>
              <a:p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の設定（</a:t>
                </a:r>
                <a14:m>
                  <m:oMath xmlns:m="http://schemas.openxmlformats.org/officeDocument/2006/math"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は</m:t>
                    </m:r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か</m:t>
                    </m:r>
                    <m:r>
                      <a:rPr kumimoji="1" lang="ja-JP" altLang="en-US" sz="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ら</m:t>
                    </m:r>
                  </m:oMath>
                </a14:m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1</a:t>
                </a:r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の乱数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）</a:t>
                </a:r>
                <a:endParaRPr kumimoji="1" lang="en-US" altLang="ja-JP" sz="8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	…(</a:t>
                </a:r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2)</a:t>
                </a:r>
              </a:p>
              <a:p>
                <a:r>
                  <a:rPr kumimoji="1" lang="ja-JP" altLang="en-US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によ</a:t>
                </a:r>
                <a:r>
                  <a:rPr kumimoji="1" lang="ja-JP" altLang="en-US" sz="800" b="1" i="1" dirty="0">
                    <a:latin typeface="Cambria Math" panose="02040503050406030204" pitchFamily="18" charset="0"/>
                  </a:rPr>
                  <a:t>り</a:t>
                </a:r>
                <a:r>
                  <a:rPr kumimoji="1" lang="ja-JP" altLang="en-US" sz="800" b="1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各コウモリ</a:t>
                </a:r>
                <a:r>
                  <a:rPr kumimoji="1" lang="ja-JP" altLang="en-US" sz="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の速度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ja-JP" altLang="en-US" sz="8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を調整</a:t>
                </a:r>
                <a:endParaRPr kumimoji="1" lang="en-US" altLang="ja-JP" sz="8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ja-JP" altLang="en-US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039" y="2060661"/>
                <a:ext cx="2915197" cy="71064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/>
              <p:cNvSpPr/>
              <p:nvPr/>
            </p:nvSpPr>
            <p:spPr>
              <a:xfrm>
                <a:off x="5703039" y="2531565"/>
                <a:ext cx="2879379" cy="353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		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3)</a:t>
                </a:r>
              </a:p>
              <a:p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新しい</a:t>
                </a:r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解の生成</a:t>
                </a:r>
                <a:endParaRPr kumimoji="1" lang="en-US" altLang="ja-JP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正方形/長方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039" y="2531565"/>
                <a:ext cx="2879379" cy="353943"/>
              </a:xfrm>
              <a:prstGeom prst="rect">
                <a:avLst/>
              </a:prstGeom>
              <a:blipFill>
                <a:blip r:embed="rId4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/>
              <p:cNvSpPr/>
              <p:nvPr/>
            </p:nvSpPr>
            <p:spPr>
              <a:xfrm>
                <a:off x="5703039" y="2775640"/>
                <a:ext cx="29017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kumimoji="1" lang="en-US" altLang="ja-JP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		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4)</a:t>
                </a:r>
              </a:p>
              <a:p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グローバルベスト</a:t>
                </a:r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近辺に新しい解を生成</a:t>
                </a:r>
                <a:endParaRPr kumimoji="1" lang="en-US" altLang="ja-JP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039" y="2775640"/>
                <a:ext cx="2901707" cy="338554"/>
              </a:xfrm>
              <a:prstGeom prst="rect">
                <a:avLst/>
              </a:prstGeom>
              <a:blipFill>
                <a:blip r:embed="rId4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正方形/長方形 155"/>
              <p:cNvSpPr/>
              <p:nvPr/>
            </p:nvSpPr>
            <p:spPr>
              <a:xfrm>
                <a:off x="5703039" y="3020187"/>
                <a:ext cx="1862615" cy="1001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		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800" b="1" dirty="0"/>
                  <a:t>5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)</a:t>
                </a:r>
                <a:endParaRPr kumimoji="1" lang="en-US" altLang="ja-JP" sz="800" b="1" dirty="0">
                  <a:solidFill>
                    <a:schemeClr val="tx1"/>
                  </a:solidFill>
                </a:endParaRPr>
              </a:p>
              <a:p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  ランダムに新しい</a:t>
                </a:r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を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生成</a:t>
                </a:r>
                <a:endParaRPr kumimoji="1" lang="en-US" altLang="ja-JP" sz="800" b="1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800" b="1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 &amp; </m:t>
                    </m:r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𝒈𝒃𝒆𝒔𝒕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800" b="1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800" b="1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kumimoji="1" lang="en-US" altLang="ja-JP" sz="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800" b="1" i="1" smtClean="0">
                            <a:latin typeface="Cambria Math" panose="02040503050406030204" pitchFamily="18" charset="0"/>
                          </a:rPr>
                          <m:t>𝒓𝒏𝒅</m:t>
                        </m:r>
                      </m:sub>
                    </m:sSub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から解を更新</a:t>
                </a:r>
                <a:endParaRPr kumimoji="1" lang="en-US" altLang="ja-JP" sz="800" b="1" dirty="0"/>
              </a:p>
              <a:p>
                <a:r>
                  <a:rPr kumimoji="1" lang="en-US" altLang="ja-JP" sz="800" b="1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800" b="1" i="1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800" b="1" dirty="0"/>
                  <a:t>	</a:t>
                </a:r>
                <a:r>
                  <a:rPr kumimoji="1" lang="en-US" altLang="ja-JP" sz="800" b="1" dirty="0"/>
                  <a:t>	</a:t>
                </a:r>
                <a:r>
                  <a:rPr kumimoji="1" lang="en-US" altLang="ja-JP" sz="800" b="1" dirty="0" smtClean="0"/>
                  <a:t>…(6)</a:t>
                </a:r>
                <a:endParaRPr kumimoji="1" lang="en-US" altLang="ja-JP" sz="800" b="1" dirty="0"/>
              </a:p>
              <a:p>
                <a:r>
                  <a:rPr kumimoji="1" lang="en-US" altLang="ja-JP" sz="800" b="1" dirty="0" smtClean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d>
                      <m:dPr>
                        <m:ctrlP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800" b="1" i="1">
                            <a:latin typeface="Cambria Math" panose="02040503050406030204" pitchFamily="18" charset="0"/>
                          </a:rPr>
                          <m:t>𝒆𝒙𝒑</m:t>
                        </m:r>
                        <m:d>
                          <m:dPr>
                            <m:ctrlP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ja-JP" altLang="en-US" sz="800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  <m:r>
                              <a:rPr kumimoji="1" lang="en-US" altLang="ja-JP" sz="8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sz="800" b="1" dirty="0" smtClean="0"/>
                  <a:t>	…(</a:t>
                </a:r>
                <a:r>
                  <a:rPr kumimoji="1" lang="en-US" altLang="ja-JP" sz="800" b="1" dirty="0"/>
                  <a:t>7</a:t>
                </a:r>
                <a:r>
                  <a:rPr kumimoji="1" lang="en-US" altLang="ja-JP" sz="800" b="1" dirty="0" smtClean="0"/>
                  <a:t>)</a:t>
                </a:r>
              </a:p>
              <a:p>
                <a:r>
                  <a:rPr kumimoji="1" lang="en-US" altLang="ja-JP" sz="8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ja-JP" sz="800" b="1" dirty="0" smtClean="0">
                    <a:solidFill>
                      <a:schemeClr val="tx1"/>
                    </a:solidFill>
                  </a:rPr>
                  <a:t> </a:t>
                </a:r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ラウドネス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kumimoji="1" lang="en-US" altLang="ja-JP" sz="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altLang="ja-JP" sz="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パルスレート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kumimoji="1" lang="en-US" altLang="ja-JP" sz="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も更新</a:t>
                </a:r>
                <a:endParaRPr kumimoji="1" lang="en-US" altLang="ja-JP" sz="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正方形/長方形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039" y="3020187"/>
                <a:ext cx="1862615" cy="1001300"/>
              </a:xfrm>
              <a:prstGeom prst="rect">
                <a:avLst/>
              </a:prstGeom>
              <a:blipFill>
                <a:blip r:embed="rId46"/>
                <a:stretch>
                  <a:fillRect b="-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/>
              <p:cNvSpPr txBox="1"/>
              <p:nvPr/>
            </p:nvSpPr>
            <p:spPr>
              <a:xfrm>
                <a:off x="5703039" y="4072799"/>
                <a:ext cx="1957971" cy="1165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kumimoji="1" lang="en-US" altLang="ja-JP" sz="9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kumimoji="1" lang="en-US" altLang="ja-JP" sz="900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sz="9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9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9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9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9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9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r>
                          <a:rPr kumimoji="1" lang="en-US" altLang="ja-JP" sz="9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ja-JP" sz="9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9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9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900" b="1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900" b="1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ja-JP" sz="900" b="1" dirty="0">
                    <a:solidFill>
                      <a:schemeClr val="accent6">
                        <a:lumMod val="75000"/>
                      </a:schemeClr>
                    </a:solidFill>
                  </a:rPr>
                  <a:t>	</a:t>
                </a:r>
                <a:r>
                  <a:rPr kumimoji="1" lang="en-US" altLang="ja-JP" sz="900" b="1" dirty="0"/>
                  <a:t>	</a:t>
                </a:r>
                <a:r>
                  <a:rPr kumimoji="1" lang="en-US" altLang="ja-JP" sz="900" b="1" dirty="0" smtClean="0"/>
                  <a:t>…(</a:t>
                </a:r>
                <a:r>
                  <a:rPr kumimoji="1" lang="en-US" altLang="ja-JP" sz="900" b="1" dirty="0"/>
                  <a:t>8</a:t>
                </a:r>
                <a:r>
                  <a:rPr kumimoji="1" lang="en-US" altLang="ja-JP" sz="900" b="1" dirty="0" smtClean="0"/>
                  <a:t>)</a:t>
                </a:r>
                <a:endParaRPr kumimoji="1" lang="en-US" altLang="ja-JP" sz="9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に対しランダム</a:t>
                </a:r>
                <a:r>
                  <a:rPr kumimoji="1" lang="ja-JP" altLang="en-US" sz="800" b="1" dirty="0">
                    <a:solidFill>
                      <a:schemeClr val="tx1"/>
                    </a:solidFill>
                  </a:rPr>
                  <a:t>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  <m:sup>
                        <m:r>
                          <a:rPr kumimoji="1" lang="en-US" altLang="ja-JP" sz="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ja-JP" altLang="en-US" sz="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800" b="1" dirty="0" smtClean="0">
                    <a:solidFill>
                      <a:schemeClr val="tx1"/>
                    </a:solidFill>
                  </a:rPr>
                  <a:t>選択</a:t>
                </a:r>
                <a:endParaRPr kumimoji="1" lang="en-US" altLang="ja-JP" sz="800" b="1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9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9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9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9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kumimoji="1" lang="en-US" altLang="ja-JP" sz="9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9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9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kumimoji="1" lang="en-US" altLang="ja-JP" sz="9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kumimoji="1" lang="en-US" altLang="ja-JP" sz="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ja-JP" sz="9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ja-JP" sz="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ja-JP" sz="9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𝒆𝒙𝒑</m:t>
                        </m:r>
                        <m:d>
                          <m:dPr>
                            <m:ctrlPr>
                              <a:rPr kumimoji="1" lang="en-US" altLang="ja-JP" sz="9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9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9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kumimoji="1" lang="en-US" altLang="ja-JP" sz="9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</m:sSub>
                            <m:r>
                              <a:rPr kumimoji="1" lang="en-US" altLang="ja-JP" sz="9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kumimoji="1" lang="en-US" altLang="ja-JP" sz="9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9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kumimoji="1" lang="en-US" altLang="ja-JP" sz="9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kumimoji="1" lang="en-US" altLang="ja-JP" sz="900" b="1" dirty="0">
                    <a:solidFill>
                      <a:srgbClr val="FF0000"/>
                    </a:solidFill>
                  </a:rPr>
                  <a:t>	</a:t>
                </a:r>
                <a:r>
                  <a:rPr kumimoji="1" lang="en-US" altLang="ja-JP" sz="900" b="1" dirty="0" smtClean="0"/>
                  <a:t>…(</a:t>
                </a:r>
                <a:r>
                  <a:rPr kumimoji="1" lang="en-US" altLang="ja-JP" sz="900" b="1" dirty="0"/>
                  <a:t>2</a:t>
                </a:r>
                <a:r>
                  <a:rPr kumimoji="1" lang="en-US" altLang="ja-JP" sz="900" b="1" dirty="0" smtClean="0"/>
                  <a:t>)’</a:t>
                </a:r>
              </a:p>
              <a:p>
                <a:r>
                  <a:rPr kumimoji="1" lang="en-US" altLang="ja-JP" sz="800" b="1" dirty="0" smtClean="0"/>
                  <a:t>2</a:t>
                </a:r>
                <a:r>
                  <a:rPr kumimoji="1" lang="ja-JP" altLang="en-US" sz="800" b="1" dirty="0" smtClean="0"/>
                  <a:t>個体同士が反発して移動</a:t>
                </a:r>
                <a:endParaRPr kumimoji="1" lang="en-US" altLang="ja-JP" sz="800" b="1" dirty="0" smtClean="0"/>
              </a:p>
              <a:p>
                <a:r>
                  <a:rPr kumimoji="1" lang="ja-JP" altLang="en-US" sz="800" b="1" i="1" dirty="0" smtClean="0">
                    <a:latin typeface="Cambria Math" panose="02040503050406030204" pitchFamily="18" charset="0"/>
                  </a:rPr>
                  <a:t>（速度の増加：距離が近い</a:t>
                </a:r>
                <a:r>
                  <a:rPr kumimoji="1" lang="en-US" altLang="ja-JP" sz="800" b="1" i="1" dirty="0">
                    <a:latin typeface="Cambria Math" panose="02040503050406030204" pitchFamily="18" charset="0"/>
                  </a:rPr>
                  <a:t>&gt;</a:t>
                </a:r>
                <a:r>
                  <a:rPr kumimoji="1" lang="ja-JP" altLang="en-US" sz="800" b="1" i="1" dirty="0" smtClean="0">
                    <a:latin typeface="Cambria Math" panose="02040503050406030204" pitchFamily="18" charset="0"/>
                  </a:rPr>
                  <a:t>遠い）</a:t>
                </a:r>
                <a:endParaRPr kumimoji="1" lang="en-US" altLang="ja-JP" sz="800" b="1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9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  <m:r>
                      <a:rPr kumimoji="1" lang="en-US" altLang="ja-JP" sz="9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9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9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ja-JP" sz="9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𝒑𝒃𝒆𝒔𝒕</m:t>
                        </m:r>
                      </m:sub>
                    </m:sSub>
                    <m:r>
                      <a:rPr kumimoji="1" lang="en-US" altLang="ja-JP" sz="9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9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𝝐</m:t>
                    </m:r>
                    <m:sSup>
                      <m:sSupPr>
                        <m:ctrlPr>
                          <a:rPr kumimoji="1" lang="en-US" altLang="ja-JP" sz="9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9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900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kumimoji="1" lang="en-US" altLang="ja-JP" sz="900" b="1" dirty="0"/>
                  <a:t>	</a:t>
                </a:r>
                <a:r>
                  <a:rPr kumimoji="1" lang="en-US" altLang="ja-JP" sz="900" b="1" dirty="0" smtClean="0"/>
                  <a:t>…(</a:t>
                </a:r>
                <a:r>
                  <a:rPr kumimoji="1" lang="en-US" altLang="ja-JP" sz="900" b="1" dirty="0"/>
                  <a:t>4)’</a:t>
                </a:r>
              </a:p>
              <a:p>
                <a:r>
                  <a:rPr kumimoji="1" lang="ja-JP" altLang="en-US" sz="800" b="1" dirty="0" smtClean="0"/>
                  <a:t>パーソナルベスト</a:t>
                </a:r>
                <a:r>
                  <a:rPr kumimoji="1" lang="ja-JP" altLang="en-US" sz="800" b="1" dirty="0"/>
                  <a:t>近辺</a:t>
                </a:r>
                <a:r>
                  <a:rPr kumimoji="1" lang="ja-JP" altLang="en-US" sz="800" b="1" dirty="0" smtClean="0"/>
                  <a:t>に新しい解</a:t>
                </a:r>
                <a:r>
                  <a:rPr kumimoji="1" lang="ja-JP" altLang="en-US" sz="800" b="1" dirty="0"/>
                  <a:t>を</a:t>
                </a:r>
                <a:r>
                  <a:rPr kumimoji="1" lang="ja-JP" altLang="en-US" sz="800" b="1" dirty="0" smtClean="0"/>
                  <a:t>生成</a:t>
                </a:r>
                <a:endParaRPr kumimoji="1" lang="ja-JP" altLang="en-US" sz="800" b="1" dirty="0"/>
              </a:p>
            </p:txBody>
          </p:sp>
        </mc:Choice>
        <mc:Fallback>
          <p:sp>
            <p:nvSpPr>
              <p:cNvPr id="47" name="テキスト ボックス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039" y="4072799"/>
                <a:ext cx="1957971" cy="11658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テキスト ボックス 259"/>
          <p:cNvSpPr txBox="1"/>
          <p:nvPr/>
        </p:nvSpPr>
        <p:spPr>
          <a:xfrm>
            <a:off x="5349870" y="3784906"/>
            <a:ext cx="603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Eq. </a:t>
            </a:r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(5)</a:t>
            </a:r>
            <a:endParaRPr kumimoji="1"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5294148" y="5679450"/>
            <a:ext cx="603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Eq. </a:t>
            </a:r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(5)</a:t>
            </a:r>
            <a:endParaRPr kumimoji="1" lang="ja-JP" altLang="en-US" sz="800" dirty="0">
              <a:latin typeface="Cambria Math" panose="02040503050406030204" pitchFamily="18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898043" y="7547291"/>
            <a:ext cx="129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/>
              <a:t>次 元 数   ：</a:t>
            </a:r>
            <a:r>
              <a:rPr kumimoji="1" lang="en-US" altLang="ja-JP" sz="900" b="1" dirty="0"/>
              <a:t>2</a:t>
            </a:r>
          </a:p>
          <a:p>
            <a:r>
              <a:rPr kumimoji="1" lang="ja-JP" altLang="en-US" sz="900" b="1" dirty="0"/>
              <a:t>局所解数 ：</a:t>
            </a:r>
            <a:r>
              <a:rPr kumimoji="1" lang="en-US" altLang="ja-JP" sz="900" b="1" dirty="0" smtClean="0"/>
              <a:t>17</a:t>
            </a:r>
            <a:endParaRPr kumimoji="1" lang="en-US" altLang="ja-JP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925191" y="8139274"/>
                <a:ext cx="1714328" cy="649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900" b="1" dirty="0"/>
                  <a:t>ラウドネス</a:t>
                </a:r>
                <a:r>
                  <a:rPr kumimoji="1" lang="en-US" altLang="ja-JP" sz="900" b="1" dirty="0"/>
                  <a:t>	</a:t>
                </a:r>
                <a:r>
                  <a:rPr kumimoji="1" lang="ja-JP" altLang="en-US" sz="900" b="1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9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9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ja-JP" sz="900" b="1" i="1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kumimoji="1" lang="en-US" altLang="ja-JP" sz="900" b="1" dirty="0"/>
              </a:p>
              <a:p>
                <a:r>
                  <a:rPr kumimoji="1" lang="ja-JP" altLang="en-US" sz="900" b="1" dirty="0"/>
                  <a:t>パルスレート：</a:t>
                </a:r>
                <a14:m>
                  <m:oMath xmlns:m="http://schemas.openxmlformats.org/officeDocument/2006/math"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𝒓𝒂𝒏𝒅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 [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ja-JP" sz="9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900" b="1" dirty="0"/>
              </a:p>
              <a:p>
                <a:r>
                  <a:rPr kumimoji="1" lang="ja-JP" altLang="en-US" sz="900" b="1" dirty="0"/>
                  <a:t>試行回数：</a:t>
                </a:r>
                <a:r>
                  <a:rPr kumimoji="1" lang="en-US" altLang="ja-JP" sz="900" b="1" dirty="0"/>
                  <a:t>seed=10</a:t>
                </a:r>
                <a:endParaRPr kumimoji="1" lang="ja-JP" altLang="en-US" sz="900" b="1" dirty="0"/>
              </a:p>
              <a:p>
                <a:endParaRPr kumimoji="1" lang="ja-JP" altLang="en-US" sz="90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191" y="8139274"/>
                <a:ext cx="1714328" cy="649473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テキスト ボックス 261"/>
          <p:cNvSpPr txBox="1"/>
          <p:nvPr/>
        </p:nvSpPr>
        <p:spPr>
          <a:xfrm>
            <a:off x="70074" y="7876552"/>
            <a:ext cx="3517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</a:t>
            </a:r>
            <a:r>
              <a:rPr kumimoji="1" lang="ja-JP" altLang="en-US" sz="1600" b="1" dirty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方法</a:t>
            </a:r>
            <a:r>
              <a:rPr kumimoji="1" lang="ja-JP" altLang="en-US" sz="1600" b="1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600" dirty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パラメータの</a:t>
            </a:r>
            <a:r>
              <a:rPr kumimoji="1" lang="ja-JP" altLang="en-US" sz="1600" dirty="0" smtClean="0">
                <a:solidFill>
                  <a:srgbClr val="153A4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設定と評価指標</a:t>
            </a:r>
            <a:endParaRPr kumimoji="1" lang="ja-JP" altLang="en-US" sz="1600" dirty="0">
              <a:solidFill>
                <a:srgbClr val="153A4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96667" y="7549172"/>
            <a:ext cx="12500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b="1" dirty="0"/>
              <a:t>範    </a:t>
            </a:r>
            <a:r>
              <a:rPr kumimoji="1" lang="ja-JP" altLang="en-US" sz="900" b="1" dirty="0" smtClean="0"/>
              <a:t>囲：</a:t>
            </a:r>
            <a:r>
              <a:rPr kumimoji="1" lang="en-US" altLang="ja-JP" sz="900" b="1" dirty="0"/>
              <a:t>[-10 10</a:t>
            </a:r>
            <a:r>
              <a:rPr kumimoji="1" lang="en-US" altLang="ja-JP" sz="900" b="1" dirty="0" smtClean="0"/>
              <a:t>]</a:t>
            </a:r>
            <a:endParaRPr kumimoji="1" lang="ja-JP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77105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3333</TotalTime>
  <Words>328</Words>
  <Application>Microsoft Office PowerPoint</Application>
  <PresentationFormat>ユーザー設定</PresentationFormat>
  <Paragraphs>117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游ゴシック</vt:lpstr>
      <vt:lpstr>Arial</vt:lpstr>
      <vt:lpstr>Cambria Math</vt:lpstr>
      <vt:lpstr>Segoe UI</vt:lpstr>
      <vt:lpstr>Office テーマ</vt:lpstr>
      <vt:lpstr> 複数解探索を考慮した分散型Bat Algorithm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119</cp:revision>
  <cp:lastPrinted>2017-11-22T02:36:48Z</cp:lastPrinted>
  <dcterms:created xsi:type="dcterms:W3CDTF">2017-10-20T12:45:35Z</dcterms:created>
  <dcterms:modified xsi:type="dcterms:W3CDTF">2017-11-24T06:27:06Z</dcterms:modified>
</cp:coreProperties>
</file>