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>
        <p:scale>
          <a:sx n="130" d="100"/>
          <a:sy n="130" d="100"/>
        </p:scale>
        <p:origin x="1938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922A-9455-4803-A668-098BE8250281}" type="datetimeFigureOut">
              <a:rPr kumimoji="1" lang="ja-JP" altLang="en-US" smtClean="0"/>
              <a:t>2018/11/21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99F6-3836-4755-9E7A-FBFE1B454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7418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922A-9455-4803-A668-098BE8250281}" type="datetimeFigureOut">
              <a:rPr kumimoji="1" lang="ja-JP" altLang="en-US" smtClean="0"/>
              <a:t>2018/11/21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99F6-3836-4755-9E7A-FBFE1B454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3111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922A-9455-4803-A668-098BE8250281}" type="datetimeFigureOut">
              <a:rPr kumimoji="1" lang="ja-JP" altLang="en-US" smtClean="0"/>
              <a:t>2018/11/21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99F6-3836-4755-9E7A-FBFE1B454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1494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922A-9455-4803-A668-098BE8250281}" type="datetimeFigureOut">
              <a:rPr kumimoji="1" lang="ja-JP" altLang="en-US" smtClean="0"/>
              <a:t>2018/11/21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99F6-3836-4755-9E7A-FBFE1B454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6321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922A-9455-4803-A668-098BE8250281}" type="datetimeFigureOut">
              <a:rPr kumimoji="1" lang="ja-JP" altLang="en-US" smtClean="0"/>
              <a:t>2018/11/21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99F6-3836-4755-9E7A-FBFE1B454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2387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922A-9455-4803-A668-098BE8250281}" type="datetimeFigureOut">
              <a:rPr kumimoji="1" lang="ja-JP" altLang="en-US" smtClean="0"/>
              <a:t>2018/11/21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99F6-3836-4755-9E7A-FBFE1B454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6461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922A-9455-4803-A668-098BE8250281}" type="datetimeFigureOut">
              <a:rPr kumimoji="1" lang="ja-JP" altLang="en-US" smtClean="0"/>
              <a:t>2018/11/21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99F6-3836-4755-9E7A-FBFE1B454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6831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922A-9455-4803-A668-098BE8250281}" type="datetimeFigureOut">
              <a:rPr kumimoji="1" lang="ja-JP" altLang="en-US" smtClean="0"/>
              <a:t>2018/11/21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99F6-3836-4755-9E7A-FBFE1B454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570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922A-9455-4803-A668-098BE8250281}" type="datetimeFigureOut">
              <a:rPr kumimoji="1" lang="ja-JP" altLang="en-US" smtClean="0"/>
              <a:t>2018/11/21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99F6-3836-4755-9E7A-FBFE1B454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6584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922A-9455-4803-A668-098BE8250281}" type="datetimeFigureOut">
              <a:rPr kumimoji="1" lang="ja-JP" altLang="en-US" smtClean="0"/>
              <a:t>2018/11/21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99F6-3836-4755-9E7A-FBFE1B454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8028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922A-9455-4803-A668-098BE8250281}" type="datetimeFigureOut">
              <a:rPr kumimoji="1" lang="ja-JP" altLang="en-US" smtClean="0"/>
              <a:t>2018/11/21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99F6-3836-4755-9E7A-FBFE1B454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3325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3922A-9455-4803-A668-098BE8250281}" type="datetimeFigureOut">
              <a:rPr kumimoji="1" lang="ja-JP" altLang="en-US" smtClean="0"/>
              <a:t>2018/11/21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B99F6-3836-4755-9E7A-FBFE1B454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5040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.png"/><Relationship Id="rId21" Type="http://schemas.openxmlformats.org/officeDocument/2006/relationships/tags" Target="../tags/tag21.xml"/><Relationship Id="rId42" Type="http://schemas.openxmlformats.org/officeDocument/2006/relationships/image" Target="../media/image19.png"/><Relationship Id="rId47" Type="http://schemas.openxmlformats.org/officeDocument/2006/relationships/image" Target="../media/image24.png"/><Relationship Id="rId63" Type="http://schemas.openxmlformats.org/officeDocument/2006/relationships/image" Target="../media/image40.png"/><Relationship Id="rId68" Type="http://schemas.openxmlformats.org/officeDocument/2006/relationships/image" Target="../media/image45.png"/><Relationship Id="rId16" Type="http://schemas.openxmlformats.org/officeDocument/2006/relationships/tags" Target="../tags/tag16.xml"/><Relationship Id="rId11" Type="http://schemas.openxmlformats.org/officeDocument/2006/relationships/tags" Target="../tags/tag11.xml"/><Relationship Id="rId24" Type="http://schemas.openxmlformats.org/officeDocument/2006/relationships/image" Target="../media/image1.png"/><Relationship Id="rId32" Type="http://schemas.openxmlformats.org/officeDocument/2006/relationships/image" Target="../media/image9.png"/><Relationship Id="rId37" Type="http://schemas.openxmlformats.org/officeDocument/2006/relationships/image" Target="../media/image14.png"/><Relationship Id="rId40" Type="http://schemas.openxmlformats.org/officeDocument/2006/relationships/image" Target="../media/image17.png"/><Relationship Id="rId45" Type="http://schemas.openxmlformats.org/officeDocument/2006/relationships/image" Target="../media/image22.png"/><Relationship Id="rId53" Type="http://schemas.openxmlformats.org/officeDocument/2006/relationships/image" Target="../media/image30.png"/><Relationship Id="rId58" Type="http://schemas.openxmlformats.org/officeDocument/2006/relationships/image" Target="../media/image35.png"/><Relationship Id="rId66" Type="http://schemas.openxmlformats.org/officeDocument/2006/relationships/image" Target="../media/image43.png"/><Relationship Id="rId74" Type="http://schemas.openxmlformats.org/officeDocument/2006/relationships/image" Target="../media/image51.png"/><Relationship Id="rId5" Type="http://schemas.openxmlformats.org/officeDocument/2006/relationships/tags" Target="../tags/tag5.xml"/><Relationship Id="rId61" Type="http://schemas.openxmlformats.org/officeDocument/2006/relationships/image" Target="../media/image38.png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image" Target="../media/image4.png"/><Relationship Id="rId30" Type="http://schemas.openxmlformats.org/officeDocument/2006/relationships/image" Target="../media/image7.png"/><Relationship Id="rId35" Type="http://schemas.openxmlformats.org/officeDocument/2006/relationships/image" Target="../media/image12.png"/><Relationship Id="rId43" Type="http://schemas.openxmlformats.org/officeDocument/2006/relationships/image" Target="../media/image20.png"/><Relationship Id="rId48" Type="http://schemas.openxmlformats.org/officeDocument/2006/relationships/image" Target="../media/image25.png"/><Relationship Id="rId56" Type="http://schemas.openxmlformats.org/officeDocument/2006/relationships/image" Target="../media/image33.png"/><Relationship Id="rId64" Type="http://schemas.openxmlformats.org/officeDocument/2006/relationships/image" Target="../media/image41.png"/><Relationship Id="rId69" Type="http://schemas.openxmlformats.org/officeDocument/2006/relationships/image" Target="../media/image46.png"/><Relationship Id="rId77" Type="http://schemas.openxmlformats.org/officeDocument/2006/relationships/image" Target="../media/image54.png"/><Relationship Id="rId8" Type="http://schemas.openxmlformats.org/officeDocument/2006/relationships/tags" Target="../tags/tag8.xml"/><Relationship Id="rId51" Type="http://schemas.openxmlformats.org/officeDocument/2006/relationships/image" Target="../media/image28.png"/><Relationship Id="rId72" Type="http://schemas.openxmlformats.org/officeDocument/2006/relationships/image" Target="../media/image49.png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image" Target="../media/image2.png"/><Relationship Id="rId33" Type="http://schemas.openxmlformats.org/officeDocument/2006/relationships/image" Target="../media/image10.png"/><Relationship Id="rId38" Type="http://schemas.openxmlformats.org/officeDocument/2006/relationships/image" Target="../media/image15.png"/><Relationship Id="rId46" Type="http://schemas.openxmlformats.org/officeDocument/2006/relationships/image" Target="../media/image23.png"/><Relationship Id="rId59" Type="http://schemas.openxmlformats.org/officeDocument/2006/relationships/image" Target="../media/image36.png"/><Relationship Id="rId67" Type="http://schemas.openxmlformats.org/officeDocument/2006/relationships/image" Target="../media/image44.png"/><Relationship Id="rId20" Type="http://schemas.openxmlformats.org/officeDocument/2006/relationships/tags" Target="../tags/tag20.xml"/><Relationship Id="rId41" Type="http://schemas.openxmlformats.org/officeDocument/2006/relationships/image" Target="../media/image18.png"/><Relationship Id="rId54" Type="http://schemas.openxmlformats.org/officeDocument/2006/relationships/image" Target="../media/image31.png"/><Relationship Id="rId62" Type="http://schemas.openxmlformats.org/officeDocument/2006/relationships/image" Target="../media/image39.png"/><Relationship Id="rId70" Type="http://schemas.openxmlformats.org/officeDocument/2006/relationships/image" Target="../media/image47.png"/><Relationship Id="rId75" Type="http://schemas.openxmlformats.org/officeDocument/2006/relationships/image" Target="../media/image52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slideLayout" Target="../slideLayouts/slideLayout2.xml"/><Relationship Id="rId28" Type="http://schemas.openxmlformats.org/officeDocument/2006/relationships/image" Target="../media/image5.png"/><Relationship Id="rId36" Type="http://schemas.openxmlformats.org/officeDocument/2006/relationships/image" Target="../media/image13.png"/><Relationship Id="rId49" Type="http://schemas.openxmlformats.org/officeDocument/2006/relationships/image" Target="../media/image26.png"/><Relationship Id="rId57" Type="http://schemas.openxmlformats.org/officeDocument/2006/relationships/image" Target="../media/image34.png"/><Relationship Id="rId10" Type="http://schemas.openxmlformats.org/officeDocument/2006/relationships/tags" Target="../tags/tag10.xml"/><Relationship Id="rId31" Type="http://schemas.openxmlformats.org/officeDocument/2006/relationships/image" Target="../media/image8.png"/><Relationship Id="rId44" Type="http://schemas.openxmlformats.org/officeDocument/2006/relationships/image" Target="../media/image21.png"/><Relationship Id="rId52" Type="http://schemas.openxmlformats.org/officeDocument/2006/relationships/image" Target="../media/image29.png"/><Relationship Id="rId60" Type="http://schemas.openxmlformats.org/officeDocument/2006/relationships/image" Target="../media/image37.png"/><Relationship Id="rId65" Type="http://schemas.openxmlformats.org/officeDocument/2006/relationships/image" Target="../media/image42.png"/><Relationship Id="rId73" Type="http://schemas.openxmlformats.org/officeDocument/2006/relationships/image" Target="../media/image50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image" Target="../media/image16.png"/><Relationship Id="rId34" Type="http://schemas.openxmlformats.org/officeDocument/2006/relationships/image" Target="../media/image11.png"/><Relationship Id="rId50" Type="http://schemas.openxmlformats.org/officeDocument/2006/relationships/image" Target="../media/image27.png"/><Relationship Id="rId55" Type="http://schemas.openxmlformats.org/officeDocument/2006/relationships/image" Target="../media/image32.png"/><Relationship Id="rId76" Type="http://schemas.openxmlformats.org/officeDocument/2006/relationships/image" Target="../media/image53.png"/><Relationship Id="rId7" Type="http://schemas.openxmlformats.org/officeDocument/2006/relationships/tags" Target="../tags/tag7.xml"/><Relationship Id="rId71" Type="http://schemas.openxmlformats.org/officeDocument/2006/relationships/image" Target="../media/image48.png"/><Relationship Id="rId2" Type="http://schemas.openxmlformats.org/officeDocument/2006/relationships/tags" Target="../tags/tag2.xml"/><Relationship Id="rId2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正方形/長方形 325"/>
          <p:cNvSpPr/>
          <p:nvPr/>
        </p:nvSpPr>
        <p:spPr>
          <a:xfrm>
            <a:off x="106992" y="9451726"/>
            <a:ext cx="6650177" cy="38202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3949490" y="989093"/>
            <a:ext cx="2674909" cy="6971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4" name="正方形/長方形 3"/>
          <p:cNvSpPr/>
          <p:nvPr/>
        </p:nvSpPr>
        <p:spPr>
          <a:xfrm>
            <a:off x="0" y="2"/>
            <a:ext cx="6858000" cy="62839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0" y="8081"/>
            <a:ext cx="5945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bg1"/>
                </a:solidFill>
              </a:rPr>
              <a:t>複数解探索を考慮した分散型 </a:t>
            </a:r>
            <a:r>
              <a:rPr kumimoji="1" lang="en-US" altLang="ja-JP" sz="2400" b="1" dirty="0" smtClean="0">
                <a:solidFill>
                  <a:schemeClr val="bg1"/>
                </a:solidFill>
              </a:rPr>
              <a:t>Bat Algorithm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51859" y="394453"/>
            <a:ext cx="51542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 smtClean="0">
                <a:solidFill>
                  <a:schemeClr val="bg1"/>
                </a:solidFill>
              </a:rPr>
              <a:t>〇</a:t>
            </a:r>
            <a:r>
              <a:rPr kumimoji="1" lang="ja-JP" altLang="en-US" sz="1100" dirty="0" smtClean="0">
                <a:solidFill>
                  <a:schemeClr val="bg1"/>
                </a:solidFill>
              </a:rPr>
              <a:t>岩瀬拓哉　高野諒　上野史　佐藤寛之　高玉</a:t>
            </a:r>
            <a:r>
              <a:rPr kumimoji="1" lang="ja-JP" altLang="en-US" sz="1100" dirty="0" smtClean="0">
                <a:solidFill>
                  <a:schemeClr val="bg1"/>
                </a:solidFill>
              </a:rPr>
              <a:t>圭樹 </a:t>
            </a:r>
            <a:r>
              <a:rPr kumimoji="1" lang="en-US" altLang="ja-JP" sz="1100" dirty="0" smtClean="0">
                <a:solidFill>
                  <a:schemeClr val="bg1"/>
                </a:solidFill>
              </a:rPr>
              <a:t>(</a:t>
            </a:r>
            <a:r>
              <a:rPr kumimoji="1" lang="ja-JP" altLang="en-US" sz="1100" dirty="0">
                <a:solidFill>
                  <a:schemeClr val="bg1"/>
                </a:solidFill>
              </a:rPr>
              <a:t>電気通信大学</a:t>
            </a:r>
            <a:r>
              <a:rPr kumimoji="1" lang="en-US" altLang="ja-JP" sz="1100" dirty="0" smtClean="0">
                <a:solidFill>
                  <a:schemeClr val="bg1"/>
                </a:solidFill>
              </a:rPr>
              <a:t>)</a:t>
            </a:r>
            <a:endParaRPr kumimoji="1" lang="ja-JP" altLang="en-US" sz="1100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29378" y="767521"/>
            <a:ext cx="2031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 smtClean="0"/>
              <a:t>多峰性最適化における複数</a:t>
            </a:r>
            <a:r>
              <a:rPr kumimoji="1" lang="ja-JP" altLang="en-US" sz="1000" dirty="0" smtClean="0"/>
              <a:t>解</a:t>
            </a:r>
            <a:r>
              <a:rPr kumimoji="1" lang="ja-JP" altLang="en-US" sz="1000" dirty="0" smtClean="0"/>
              <a:t>探索</a:t>
            </a:r>
            <a:endParaRPr kumimoji="1" lang="ja-JP" altLang="en-US" sz="10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66248" y="1476622"/>
            <a:ext cx="2422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Bat Algorithm(BA) [X.S. Yang, 2010]</a:t>
            </a:r>
            <a:endParaRPr kumimoji="1" lang="ja-JP" altLang="en-US" sz="10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914485" y="766214"/>
            <a:ext cx="2899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Niche Radius-based Bat Algorithm(NRBA)</a:t>
            </a:r>
            <a:endParaRPr kumimoji="1" lang="ja-JP" altLang="en-US" sz="10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925042" y="976591"/>
            <a:ext cx="23551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 smtClean="0">
                <a:solidFill>
                  <a:srgbClr val="FF0000"/>
                </a:solidFill>
              </a:rPr>
              <a:t>Niche Radius [D. Beasley, et. </a:t>
            </a:r>
            <a:r>
              <a:rPr kumimoji="1" lang="en-US" altLang="ja-JP" sz="900" dirty="0">
                <a:solidFill>
                  <a:srgbClr val="FF0000"/>
                </a:solidFill>
              </a:rPr>
              <a:t>a</a:t>
            </a:r>
            <a:r>
              <a:rPr kumimoji="1" lang="en-US" altLang="ja-JP" sz="900" dirty="0" smtClean="0">
                <a:solidFill>
                  <a:srgbClr val="FF0000"/>
                </a:solidFill>
              </a:rPr>
              <a:t>l., 1993</a:t>
            </a:r>
            <a:r>
              <a:rPr kumimoji="1" lang="en-US" altLang="ja-JP" sz="900" dirty="0" smtClean="0">
                <a:solidFill>
                  <a:srgbClr val="FF0000"/>
                </a:solidFill>
              </a:rPr>
              <a:t>] </a:t>
            </a:r>
            <a:r>
              <a:rPr kumimoji="1" lang="ja-JP" altLang="en-US" sz="900" dirty="0" smtClean="0">
                <a:solidFill>
                  <a:srgbClr val="FF0000"/>
                </a:solidFill>
              </a:rPr>
              <a:t>の</a:t>
            </a:r>
            <a:r>
              <a:rPr kumimoji="1" lang="ja-JP" altLang="en-US" sz="900" dirty="0" smtClean="0">
                <a:solidFill>
                  <a:srgbClr val="FF0000"/>
                </a:solidFill>
              </a:rPr>
              <a:t>導入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810" y="4580266"/>
            <a:ext cx="828000" cy="621000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114" y="4580266"/>
            <a:ext cx="828000" cy="621000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418" y="4580266"/>
            <a:ext cx="828000" cy="621000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723" y="4580266"/>
            <a:ext cx="828000" cy="621000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620" y="6601651"/>
            <a:ext cx="1296496" cy="972000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201" y="6601651"/>
            <a:ext cx="1296496" cy="972000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782" y="6601651"/>
            <a:ext cx="1296496" cy="972000"/>
          </a:xfrm>
          <a:prstGeom prst="rect">
            <a:avLst/>
          </a:prstGeom>
        </p:spPr>
      </p:pic>
      <p:pic>
        <p:nvPicPr>
          <p:cNvPr id="35" name="図 34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363" y="6601651"/>
            <a:ext cx="1296496" cy="972000"/>
          </a:xfrm>
          <a:prstGeom prst="rect">
            <a:avLst/>
          </a:prstGeom>
        </p:spPr>
      </p:pic>
      <p:pic>
        <p:nvPicPr>
          <p:cNvPr id="36" name="図 35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620" y="8026095"/>
            <a:ext cx="1296496" cy="972000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201" y="8026095"/>
            <a:ext cx="1296495" cy="972000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781" y="8026095"/>
            <a:ext cx="1296497" cy="972000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363" y="8026095"/>
            <a:ext cx="1296496" cy="972000"/>
          </a:xfrm>
          <a:prstGeom prst="rect">
            <a:avLst/>
          </a:prstGeom>
        </p:spPr>
      </p:pic>
      <p:sp>
        <p:nvSpPr>
          <p:cNvPr id="40" name="正方形/長方形 39"/>
          <p:cNvSpPr/>
          <p:nvPr/>
        </p:nvSpPr>
        <p:spPr>
          <a:xfrm>
            <a:off x="86185" y="6389674"/>
            <a:ext cx="763978" cy="246469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000" b="1" dirty="0" smtClean="0">
                <a:solidFill>
                  <a:schemeClr val="bg1"/>
                </a:solidFill>
              </a:rPr>
              <a:t>実験</a:t>
            </a:r>
            <a:r>
              <a:rPr kumimoji="1" lang="ja-JP" altLang="en-US" sz="1000" b="1" dirty="0">
                <a:solidFill>
                  <a:schemeClr val="bg1"/>
                </a:solidFill>
              </a:rPr>
              <a:t>結果</a:t>
            </a: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75540" y="6942851"/>
            <a:ext cx="17319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" b="1" dirty="0" smtClean="0"/>
              <a:t>発見した解の数 </a:t>
            </a:r>
            <a:r>
              <a:rPr kumimoji="1" lang="en-US" altLang="ja-JP" sz="800" b="1" dirty="0" smtClean="0"/>
              <a:t>(30</a:t>
            </a:r>
            <a:r>
              <a:rPr kumimoji="1" lang="ja-JP" altLang="en-US" sz="800" b="1" dirty="0" smtClean="0"/>
              <a:t>シードの平均値</a:t>
            </a:r>
            <a:r>
              <a:rPr kumimoji="1" lang="en-US" altLang="ja-JP" sz="800" b="1" dirty="0" smtClean="0"/>
              <a:t>)</a:t>
            </a:r>
            <a:endParaRPr kumimoji="1" lang="ja-JP" altLang="en-US" sz="800" b="1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142794" y="6415477"/>
            <a:ext cx="491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 smtClean="0"/>
              <a:t>BA</a:t>
            </a:r>
            <a:endParaRPr kumimoji="1" lang="ja-JP" altLang="en-US" sz="10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072810" y="7844271"/>
            <a:ext cx="6313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 smtClean="0"/>
              <a:t>NRBA</a:t>
            </a:r>
            <a:endParaRPr kumimoji="1" lang="ja-JP" altLang="en-US" sz="1000" dirty="0"/>
          </a:p>
        </p:txBody>
      </p:sp>
      <p:pic>
        <p:nvPicPr>
          <p:cNvPr id="45" name="図 4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057" y="1206755"/>
            <a:ext cx="786957" cy="183442"/>
          </a:xfrm>
          <a:prstGeom prst="rect">
            <a:avLst/>
          </a:prstGeom>
        </p:spPr>
      </p:pic>
      <p:pic>
        <p:nvPicPr>
          <p:cNvPr id="56" name="図 5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539" y="1190745"/>
            <a:ext cx="424414" cy="21546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5497370" y="1471113"/>
                <a:ext cx="124716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800" dirty="0" smtClean="0">
                    <a:latin typeface="+mn-ea"/>
                  </a:rPr>
                  <a:t>次元数</a:t>
                </a:r>
                <a:r>
                  <a:rPr lang="en-US" altLang="ja-JP" sz="800" dirty="0" smtClean="0">
                    <a:latin typeface="+mn-ea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ja-JP" altLang="en-US" sz="800" dirty="0" smtClean="0">
                    <a:latin typeface="+mn-ea"/>
                  </a:rPr>
                  <a:t>  解の</a:t>
                </a:r>
                <a:r>
                  <a:rPr lang="ja-JP" altLang="en-US" sz="800" dirty="0">
                    <a:latin typeface="+mn-ea"/>
                  </a:rPr>
                  <a:t>数</a:t>
                </a:r>
                <a:r>
                  <a:rPr lang="en-US" altLang="ja-JP" sz="800" dirty="0" smtClean="0">
                    <a:latin typeface="+mn-ea"/>
                  </a:rPr>
                  <a:t>: </a:t>
                </a:r>
                <a:r>
                  <a:rPr lang="en-US" altLang="ja-JP" sz="8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</a:t>
                </a:r>
                <a:r>
                  <a:rPr lang="en-US" altLang="ja-JP" sz="800" dirty="0" smtClean="0"/>
                  <a:t> </a:t>
                </a:r>
                <a:endParaRPr lang="ja-JP" altLang="en-US" sz="800" dirty="0"/>
              </a:p>
            </p:txBody>
          </p:sp>
        </mc:Choice>
        <mc:Fallback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370" y="1471113"/>
                <a:ext cx="1247162" cy="215444"/>
              </a:xfrm>
              <a:prstGeom prst="rect">
                <a:avLst/>
              </a:prstGeom>
              <a:blipFill>
                <a:blip r:embed="rId38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正方形/長方形 47"/>
              <p:cNvSpPr/>
              <p:nvPr/>
            </p:nvSpPr>
            <p:spPr>
              <a:xfrm>
                <a:off x="3907596" y="1450189"/>
                <a:ext cx="1553887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800" dirty="0" smtClean="0"/>
                  <a:t>探索</a:t>
                </a:r>
                <a:r>
                  <a:rPr lang="ja-JP" altLang="en-US" sz="800" dirty="0"/>
                  <a:t>範囲の上限と</a:t>
                </a:r>
                <a:r>
                  <a:rPr lang="ja-JP" altLang="en-US" sz="800" dirty="0" smtClean="0"/>
                  <a:t>下限</a:t>
                </a:r>
                <a:r>
                  <a:rPr lang="en-US" altLang="ja-JP" sz="8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800" i="1">
                            <a:latin typeface="Cambria Math" panose="02040503050406030204" pitchFamily="18" charset="0"/>
                          </a:rPr>
                          <m:t>𝑢𝑏</m:t>
                        </m:r>
                      </m:sub>
                    </m:sSub>
                    <m:r>
                      <a:rPr lang="en-US" altLang="ja-JP" sz="8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800" i="1">
                            <a:latin typeface="Cambria Math" panose="02040503050406030204" pitchFamily="18" charset="0"/>
                          </a:rPr>
                          <m:t>𝑙𝑏</m:t>
                        </m:r>
                      </m:sub>
                    </m:sSub>
                  </m:oMath>
                </a14:m>
                <a:r>
                  <a:rPr lang="ja-JP" altLang="en-US" sz="800" dirty="0"/>
                  <a:t> </a:t>
                </a:r>
              </a:p>
            </p:txBody>
          </p:sp>
        </mc:Choice>
        <mc:Fallback>
          <p:sp>
            <p:nvSpPr>
              <p:cNvPr id="48" name="正方形/長方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596" y="1450189"/>
                <a:ext cx="1553887" cy="215444"/>
              </a:xfrm>
              <a:prstGeom prst="rect">
                <a:avLst/>
              </a:prstGeom>
              <a:blipFill>
                <a:blip r:embed="rId39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テキスト ボックス 57"/>
          <p:cNvSpPr txBox="1"/>
          <p:nvPr/>
        </p:nvSpPr>
        <p:spPr>
          <a:xfrm>
            <a:off x="135352" y="1726257"/>
            <a:ext cx="17024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u="sng" dirty="0" smtClean="0"/>
              <a:t>STEP1: </a:t>
            </a:r>
            <a:r>
              <a:rPr kumimoji="1" lang="ja-JP" altLang="en-US" sz="900" u="sng" dirty="0" smtClean="0"/>
              <a:t>最良個体</a:t>
            </a:r>
            <a:r>
              <a:rPr kumimoji="1" lang="ja-JP" altLang="en-US" sz="900" u="sng" dirty="0" smtClean="0"/>
              <a:t>方向</a:t>
            </a:r>
            <a:r>
              <a:rPr kumimoji="1" lang="ja-JP" altLang="en-US" sz="900" u="sng" dirty="0" smtClean="0"/>
              <a:t>へ</a:t>
            </a:r>
            <a:r>
              <a:rPr kumimoji="1" lang="ja-JP" altLang="en-US" sz="900" u="sng" dirty="0" smtClean="0"/>
              <a:t>探索</a:t>
            </a:r>
            <a:endParaRPr kumimoji="1" lang="ja-JP" altLang="en-US" sz="900" u="sng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135351" y="3007590"/>
            <a:ext cx="15324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u="sng" dirty="0" smtClean="0"/>
              <a:t>STEP3: </a:t>
            </a:r>
            <a:r>
              <a:rPr kumimoji="1" lang="ja-JP" altLang="en-US" sz="900" u="sng" dirty="0"/>
              <a:t>ランダム</a:t>
            </a:r>
            <a:r>
              <a:rPr kumimoji="1" lang="ja-JP" altLang="en-US" sz="900" u="sng" dirty="0" smtClean="0"/>
              <a:t>探索</a:t>
            </a:r>
            <a:endParaRPr kumimoji="1" lang="ja-JP" altLang="en-US" sz="900" u="sng" dirty="0"/>
          </a:p>
        </p:txBody>
      </p:sp>
      <p:sp>
        <p:nvSpPr>
          <p:cNvPr id="61" name="正方形/長方形 60"/>
          <p:cNvSpPr/>
          <p:nvPr/>
        </p:nvSpPr>
        <p:spPr>
          <a:xfrm>
            <a:off x="86185" y="9413276"/>
            <a:ext cx="763979" cy="246469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050" b="1" dirty="0">
                <a:solidFill>
                  <a:schemeClr val="bg1"/>
                </a:solidFill>
              </a:rPr>
              <a:t>結論</a:t>
            </a: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2110947" y="7694882"/>
            <a:ext cx="4548474" cy="1594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kumimoji="1" lang="ja-JP" altLang="en-US" sz="800" b="1" dirty="0" smtClean="0">
                <a:solidFill>
                  <a:schemeClr val="accent2"/>
                </a:solidFill>
              </a:rPr>
              <a:t>最適解に収束</a:t>
            </a:r>
            <a:endParaRPr kumimoji="1" lang="ja-JP" altLang="en-US" sz="800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表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641405"/>
                  </p:ext>
                </p:extLst>
              </p:nvPr>
            </p:nvGraphicFramePr>
            <p:xfrm>
              <a:off x="160791" y="7140461"/>
              <a:ext cx="1856911" cy="12468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79715">
                      <a:extLst>
                        <a:ext uri="{9D8B030D-6E8A-4147-A177-3AD203B41FA5}">
                          <a16:colId xmlns:a16="http://schemas.microsoft.com/office/drawing/2014/main" val="2435104529"/>
                        </a:ext>
                      </a:extLst>
                    </a:gridCol>
                    <a:gridCol w="526025">
                      <a:extLst>
                        <a:ext uri="{9D8B030D-6E8A-4147-A177-3AD203B41FA5}">
                          <a16:colId xmlns:a16="http://schemas.microsoft.com/office/drawing/2014/main" val="2749777893"/>
                        </a:ext>
                      </a:extLst>
                    </a:gridCol>
                    <a:gridCol w="283116">
                      <a:extLst>
                        <a:ext uri="{9D8B030D-6E8A-4147-A177-3AD203B41FA5}">
                          <a16:colId xmlns:a16="http://schemas.microsoft.com/office/drawing/2014/main" val="3467690732"/>
                        </a:ext>
                      </a:extLst>
                    </a:gridCol>
                    <a:gridCol w="565713">
                      <a:extLst>
                        <a:ext uri="{9D8B030D-6E8A-4147-A177-3AD203B41FA5}">
                          <a16:colId xmlns:a16="http://schemas.microsoft.com/office/drawing/2014/main" val="1503422648"/>
                        </a:ext>
                      </a:extLst>
                    </a:gridCol>
                    <a:gridCol w="302342">
                      <a:extLst>
                        <a:ext uri="{9D8B030D-6E8A-4147-A177-3AD203B41FA5}">
                          <a16:colId xmlns:a16="http://schemas.microsoft.com/office/drawing/2014/main" val="3079715880"/>
                        </a:ext>
                      </a:extLst>
                    </a:gridCol>
                  </a:tblGrid>
                  <a:tr h="1800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700" dirty="0"/>
                        </a:p>
                      </a:txBody>
                      <a:tcPr marL="36000" marR="36000" marT="0" marB="0"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dirty="0" smtClean="0"/>
                            <a:t>BA</a:t>
                          </a:r>
                          <a:endParaRPr kumimoji="1" lang="ja-JP" altLang="en-US" sz="700" dirty="0"/>
                        </a:p>
                      </a:txBody>
                      <a:tcPr marL="36000" marR="36000" marT="0" marB="0" anchor="ctr"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dirty="0" smtClean="0"/>
                            <a:t>NRBA</a:t>
                          </a:r>
                          <a:endParaRPr kumimoji="1" lang="ja-JP" altLang="en-US" sz="700" dirty="0"/>
                        </a:p>
                      </a:txBody>
                      <a:tcPr marL="36000" marR="36000" marT="0" marB="0" anchor="ctr"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854992"/>
                      </a:ext>
                    </a:extLst>
                  </a:tr>
                  <a:tr h="2076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700" dirty="0" smtClean="0"/>
                            <a:t>関数</a:t>
                          </a:r>
                          <a:endParaRPr kumimoji="1" lang="ja-JP" altLang="en-US" sz="700" dirty="0"/>
                        </a:p>
                      </a:txBody>
                      <a:tcPr marL="36000" marR="3600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dirty="0" smtClean="0"/>
                            <a:t>Mean ± SD</a:t>
                          </a:r>
                          <a:endParaRPr kumimoji="1" lang="ja-JP" altLang="en-US" sz="700" dirty="0"/>
                        </a:p>
                      </a:txBody>
                      <a:tcPr marL="36000" marR="3600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700" dirty="0" smtClean="0"/>
                            <a:t>解発見率</a:t>
                          </a:r>
                          <a:endParaRPr kumimoji="1" lang="ja-JP" altLang="en-US" sz="700" dirty="0"/>
                        </a:p>
                      </a:txBody>
                      <a:tcPr marL="36000" marR="3600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dirty="0" smtClean="0"/>
                            <a:t>Mean ± SD</a:t>
                          </a:r>
                          <a:endParaRPr kumimoji="1" lang="ja-JP" altLang="en-US" sz="700" dirty="0"/>
                        </a:p>
                      </a:txBody>
                      <a:tcPr marL="36000" marR="3600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700" dirty="0" smtClean="0"/>
                            <a:t>解発見率</a:t>
                          </a:r>
                          <a:endParaRPr kumimoji="1" lang="ja-JP" altLang="en-US" sz="700" dirty="0"/>
                        </a:p>
                      </a:txBody>
                      <a:tcPr marL="36000" marR="36000" marT="0" marB="0" anchor="ctr"/>
                    </a:tc>
                    <a:extLst>
                      <a:ext uri="{0D108BD9-81ED-4DB2-BD59-A6C34878D82A}">
                        <a16:rowId xmlns:a16="http://schemas.microsoft.com/office/drawing/2014/main" val="2499492776"/>
                      </a:ext>
                    </a:extLst>
                  </a:tr>
                  <a:tr h="13846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700" b="0" smtClean="0"/>
                                    </m:ctrlPr>
                                  </m:sSubPr>
                                  <m:e>
                                    <m:r>
                                      <a:rPr kumimoji="1" lang="en-US" altLang="ja-JP" sz="700" b="0" i="1" smtClean="0"/>
                                      <m:t>𝐹</m:t>
                                    </m:r>
                                  </m:e>
                                  <m:sub>
                                    <m:r>
                                      <a:rPr kumimoji="1" lang="en-US" altLang="ja-JP" sz="700" b="0" i="1" smtClean="0"/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700" b="0" dirty="0"/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dirty="0" smtClean="0"/>
                            <a:t>1.0 ± 0</a:t>
                          </a:r>
                          <a:endParaRPr kumimoji="1" lang="ja-JP" altLang="en-US" sz="700" dirty="0"/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="1" dirty="0" smtClean="0">
                              <a:solidFill>
                                <a:srgbClr val="FF0000"/>
                              </a:solidFill>
                            </a:rPr>
                            <a:t>5.88%</a:t>
                          </a:r>
                          <a:endParaRPr kumimoji="1" lang="ja-JP" altLang="en-US" sz="7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="1" dirty="0" smtClean="0"/>
                            <a:t>11.77</a:t>
                          </a:r>
                          <a:r>
                            <a:rPr kumimoji="1" lang="en-US" altLang="ja-JP" sz="700" dirty="0" smtClean="0"/>
                            <a:t> ± 1.67</a:t>
                          </a:r>
                          <a:endParaRPr kumimoji="1" lang="ja-JP" altLang="en-US" sz="700" dirty="0"/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="1" dirty="0" smtClean="0">
                              <a:solidFill>
                                <a:schemeClr val="accent6"/>
                              </a:solidFill>
                            </a:rPr>
                            <a:t>69.22%</a:t>
                          </a:r>
                          <a:endParaRPr kumimoji="1" lang="ja-JP" altLang="en-US" sz="700" b="1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3490342"/>
                      </a:ext>
                    </a:extLst>
                  </a:tr>
                  <a:tr h="13846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700" b="0" smtClean="0"/>
                                    </m:ctrlPr>
                                  </m:sSubPr>
                                  <m:e>
                                    <m:r>
                                      <a:rPr kumimoji="1" lang="en-US" altLang="ja-JP" sz="700" b="0" i="1" smtClean="0"/>
                                      <m:t>𝐹</m:t>
                                    </m:r>
                                  </m:e>
                                  <m:sub>
                                    <m:r>
                                      <a:rPr kumimoji="1" lang="en-US" altLang="ja-JP" sz="700" b="0" i="1" smtClean="0"/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700" b="0" dirty="0"/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dirty="0" smtClean="0"/>
                            <a:t>2.0 ± 0.18</a:t>
                          </a:r>
                          <a:endParaRPr kumimoji="1" lang="ja-JP" altLang="en-US" sz="700" dirty="0"/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="1" dirty="0" smtClean="0">
                              <a:solidFill>
                                <a:srgbClr val="FF0000"/>
                              </a:solidFill>
                            </a:rPr>
                            <a:t>49.17%</a:t>
                          </a:r>
                          <a:endParaRPr kumimoji="1" lang="ja-JP" altLang="en-US" sz="7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="1" dirty="0" smtClean="0"/>
                            <a:t>3.97</a:t>
                          </a:r>
                          <a:r>
                            <a:rPr kumimoji="1" lang="en-US" altLang="ja-JP" sz="700" dirty="0" smtClean="0"/>
                            <a:t> ± 0.18</a:t>
                          </a:r>
                          <a:endParaRPr kumimoji="1" lang="ja-JP" altLang="en-US" sz="700" dirty="0"/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="1" dirty="0" smtClean="0">
                              <a:solidFill>
                                <a:schemeClr val="accent6"/>
                              </a:solidFill>
                            </a:rPr>
                            <a:t>99.17%</a:t>
                          </a:r>
                          <a:endParaRPr kumimoji="1" lang="ja-JP" altLang="en-US" sz="700" b="1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5433694"/>
                      </a:ext>
                    </a:extLst>
                  </a:tr>
                  <a:tr h="13846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700" b="0" smtClean="0"/>
                                    </m:ctrlPr>
                                  </m:sSubPr>
                                  <m:e>
                                    <m:r>
                                      <a:rPr kumimoji="1" lang="en-US" altLang="ja-JP" sz="700" b="0" i="1" smtClean="0"/>
                                      <m:t>𝐹</m:t>
                                    </m:r>
                                  </m:e>
                                  <m:sub>
                                    <m:r>
                                      <a:rPr kumimoji="1" lang="en-US" altLang="ja-JP" sz="700" b="0" i="1" smtClean="0"/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700" b="0" dirty="0"/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dirty="0" smtClean="0"/>
                            <a:t>1.0 ± 0</a:t>
                          </a:r>
                          <a:endParaRPr kumimoji="1" lang="ja-JP" altLang="en-US" sz="700" dirty="0"/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="1" dirty="0" smtClean="0">
                              <a:solidFill>
                                <a:srgbClr val="FF0000"/>
                              </a:solidFill>
                            </a:rPr>
                            <a:t>50.00%</a:t>
                          </a:r>
                          <a:endParaRPr kumimoji="1" lang="ja-JP" altLang="en-US" sz="7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="1" dirty="0" smtClean="0"/>
                            <a:t>1.4</a:t>
                          </a:r>
                          <a:r>
                            <a:rPr kumimoji="1" lang="en-US" altLang="ja-JP" sz="700" dirty="0" smtClean="0"/>
                            <a:t> ± 0.49</a:t>
                          </a:r>
                          <a:endParaRPr kumimoji="1" lang="ja-JP" altLang="en-US" sz="700" dirty="0"/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="1" dirty="0" smtClean="0">
                              <a:solidFill>
                                <a:schemeClr val="accent6"/>
                              </a:solidFill>
                            </a:rPr>
                            <a:t>70.00%</a:t>
                          </a:r>
                          <a:endParaRPr kumimoji="1" lang="ja-JP" altLang="en-US" sz="700" b="1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5631027"/>
                      </a:ext>
                    </a:extLst>
                  </a:tr>
                  <a:tr h="13846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700" b="0" smtClean="0"/>
                                    </m:ctrlPr>
                                  </m:sSubPr>
                                  <m:e>
                                    <m:r>
                                      <a:rPr kumimoji="1" lang="en-US" altLang="ja-JP" sz="700" b="0" i="1" smtClean="0"/>
                                      <m:t>𝐹</m:t>
                                    </m:r>
                                  </m:e>
                                  <m:sub>
                                    <m:r>
                                      <a:rPr kumimoji="1" lang="en-US" altLang="ja-JP" sz="700" b="0" i="1" smtClean="0"/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700" b="0" dirty="0"/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dirty="0" smtClean="0"/>
                            <a:t>0.97 ± 0.55</a:t>
                          </a:r>
                          <a:endParaRPr kumimoji="1" lang="ja-JP" altLang="en-US" sz="700" dirty="0"/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="1" dirty="0" smtClean="0">
                              <a:solidFill>
                                <a:srgbClr val="FF0000"/>
                              </a:solidFill>
                            </a:rPr>
                            <a:t>24.17%</a:t>
                          </a:r>
                          <a:endParaRPr kumimoji="1" lang="ja-JP" altLang="en-US" sz="7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="1" dirty="0" smtClean="0"/>
                            <a:t>3.43 </a:t>
                          </a:r>
                          <a:r>
                            <a:rPr kumimoji="1" lang="en-US" altLang="ja-JP" sz="700" dirty="0" smtClean="0"/>
                            <a:t>± 0.50</a:t>
                          </a:r>
                          <a:endParaRPr kumimoji="1" lang="ja-JP" altLang="en-US" sz="700" dirty="0"/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="1" dirty="0" smtClean="0">
                              <a:solidFill>
                                <a:schemeClr val="accent6"/>
                              </a:solidFill>
                            </a:rPr>
                            <a:t>85.83%</a:t>
                          </a:r>
                          <a:endParaRPr kumimoji="1" lang="ja-JP" altLang="en-US" sz="700" b="1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574663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表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641405"/>
                  </p:ext>
                </p:extLst>
              </p:nvPr>
            </p:nvGraphicFramePr>
            <p:xfrm>
              <a:off x="160791" y="7140461"/>
              <a:ext cx="1856911" cy="12468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79715">
                      <a:extLst>
                        <a:ext uri="{9D8B030D-6E8A-4147-A177-3AD203B41FA5}">
                          <a16:colId xmlns:a16="http://schemas.microsoft.com/office/drawing/2014/main" val="2435104529"/>
                        </a:ext>
                      </a:extLst>
                    </a:gridCol>
                    <a:gridCol w="526025">
                      <a:extLst>
                        <a:ext uri="{9D8B030D-6E8A-4147-A177-3AD203B41FA5}">
                          <a16:colId xmlns:a16="http://schemas.microsoft.com/office/drawing/2014/main" val="2749777893"/>
                        </a:ext>
                      </a:extLst>
                    </a:gridCol>
                    <a:gridCol w="283116">
                      <a:extLst>
                        <a:ext uri="{9D8B030D-6E8A-4147-A177-3AD203B41FA5}">
                          <a16:colId xmlns:a16="http://schemas.microsoft.com/office/drawing/2014/main" val="3467690732"/>
                        </a:ext>
                      </a:extLst>
                    </a:gridCol>
                    <a:gridCol w="565713">
                      <a:extLst>
                        <a:ext uri="{9D8B030D-6E8A-4147-A177-3AD203B41FA5}">
                          <a16:colId xmlns:a16="http://schemas.microsoft.com/office/drawing/2014/main" val="1503422648"/>
                        </a:ext>
                      </a:extLst>
                    </a:gridCol>
                    <a:gridCol w="302342">
                      <a:extLst>
                        <a:ext uri="{9D8B030D-6E8A-4147-A177-3AD203B41FA5}">
                          <a16:colId xmlns:a16="http://schemas.microsoft.com/office/drawing/2014/main" val="3079715880"/>
                        </a:ext>
                      </a:extLst>
                    </a:gridCol>
                  </a:tblGrid>
                  <a:tr h="1800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700" dirty="0"/>
                        </a:p>
                      </a:txBody>
                      <a:tcPr marL="36000" marR="36000" marT="0" marB="0"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dirty="0" smtClean="0"/>
                            <a:t>BA</a:t>
                          </a:r>
                          <a:endParaRPr kumimoji="1" lang="ja-JP" altLang="en-US" sz="700" dirty="0"/>
                        </a:p>
                      </a:txBody>
                      <a:tcPr marL="36000" marR="36000" marT="0" marB="0" anchor="ctr"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dirty="0" smtClean="0"/>
                            <a:t>NRBA</a:t>
                          </a:r>
                          <a:endParaRPr kumimoji="1" lang="ja-JP" altLang="en-US" sz="700" dirty="0"/>
                        </a:p>
                      </a:txBody>
                      <a:tcPr marL="36000" marR="36000" marT="0" marB="0" anchor="ctr"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854992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700" dirty="0" smtClean="0"/>
                            <a:t>関数</a:t>
                          </a:r>
                          <a:endParaRPr kumimoji="1" lang="ja-JP" altLang="en-US" sz="700" dirty="0"/>
                        </a:p>
                      </a:txBody>
                      <a:tcPr marL="36000" marR="3600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dirty="0" smtClean="0"/>
                            <a:t>Mean ± SD</a:t>
                          </a:r>
                          <a:endParaRPr kumimoji="1" lang="ja-JP" altLang="en-US" sz="700" dirty="0"/>
                        </a:p>
                      </a:txBody>
                      <a:tcPr marL="36000" marR="3600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700" dirty="0" smtClean="0"/>
                            <a:t>解発見率</a:t>
                          </a:r>
                          <a:endParaRPr kumimoji="1" lang="ja-JP" altLang="en-US" sz="700" dirty="0"/>
                        </a:p>
                      </a:txBody>
                      <a:tcPr marL="36000" marR="3600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dirty="0" smtClean="0"/>
                            <a:t>Mean ± SD</a:t>
                          </a:r>
                          <a:endParaRPr kumimoji="1" lang="ja-JP" altLang="en-US" sz="700" dirty="0"/>
                        </a:p>
                      </a:txBody>
                      <a:tcPr marL="36000" marR="3600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700" dirty="0" smtClean="0"/>
                            <a:t>解発見率</a:t>
                          </a:r>
                          <a:endParaRPr kumimoji="1" lang="ja-JP" altLang="en-US" sz="700" dirty="0"/>
                        </a:p>
                      </a:txBody>
                      <a:tcPr marL="36000" marR="36000" marT="0" marB="0" anchor="ctr"/>
                    </a:tc>
                    <a:extLst>
                      <a:ext uri="{0D108BD9-81ED-4DB2-BD59-A6C34878D82A}">
                        <a16:rowId xmlns:a16="http://schemas.microsoft.com/office/drawing/2014/main" val="2499492776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0" marB="0" anchor="ctr">
                        <a:blipFill>
                          <a:blip r:embed="rId40"/>
                          <a:stretch>
                            <a:fillRect l="-3333" t="-188571" r="-933333" b="-32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dirty="0" smtClean="0"/>
                            <a:t>1.0 ± 0</a:t>
                          </a:r>
                          <a:endParaRPr kumimoji="1" lang="ja-JP" altLang="en-US" sz="700" dirty="0"/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="1" dirty="0" smtClean="0">
                              <a:solidFill>
                                <a:srgbClr val="FF0000"/>
                              </a:solidFill>
                            </a:rPr>
                            <a:t>5.88%</a:t>
                          </a:r>
                          <a:endParaRPr kumimoji="1" lang="ja-JP" altLang="en-US" sz="7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="1" dirty="0" smtClean="0"/>
                            <a:t>11.77</a:t>
                          </a:r>
                          <a:r>
                            <a:rPr kumimoji="1" lang="en-US" altLang="ja-JP" sz="700" dirty="0" smtClean="0"/>
                            <a:t> ± 1.67</a:t>
                          </a:r>
                          <a:endParaRPr kumimoji="1" lang="ja-JP" altLang="en-US" sz="700" dirty="0"/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="1" dirty="0" smtClean="0">
                              <a:solidFill>
                                <a:schemeClr val="accent6"/>
                              </a:solidFill>
                            </a:rPr>
                            <a:t>69.22%</a:t>
                          </a:r>
                          <a:endParaRPr kumimoji="1" lang="ja-JP" altLang="en-US" sz="700" b="1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3490342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0" marB="0" anchor="ctr">
                        <a:blipFill>
                          <a:blip r:embed="rId40"/>
                          <a:stretch>
                            <a:fillRect l="-3333" t="-288571" r="-933333" b="-22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dirty="0" smtClean="0"/>
                            <a:t>2.0 ± 0.18</a:t>
                          </a:r>
                          <a:endParaRPr kumimoji="1" lang="ja-JP" altLang="en-US" sz="700" dirty="0"/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="1" dirty="0" smtClean="0">
                              <a:solidFill>
                                <a:srgbClr val="FF0000"/>
                              </a:solidFill>
                            </a:rPr>
                            <a:t>49.17%</a:t>
                          </a:r>
                          <a:endParaRPr kumimoji="1" lang="ja-JP" altLang="en-US" sz="7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="1" dirty="0" smtClean="0"/>
                            <a:t>3.97</a:t>
                          </a:r>
                          <a:r>
                            <a:rPr kumimoji="1" lang="en-US" altLang="ja-JP" sz="700" dirty="0" smtClean="0"/>
                            <a:t> ± 0.18</a:t>
                          </a:r>
                          <a:endParaRPr kumimoji="1" lang="ja-JP" altLang="en-US" sz="700" dirty="0"/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="1" dirty="0" smtClean="0">
                              <a:solidFill>
                                <a:schemeClr val="accent6"/>
                              </a:solidFill>
                            </a:rPr>
                            <a:t>99.17%</a:t>
                          </a:r>
                          <a:endParaRPr kumimoji="1" lang="ja-JP" altLang="en-US" sz="700" b="1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5433694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0" marB="0" anchor="ctr">
                        <a:blipFill>
                          <a:blip r:embed="rId40"/>
                          <a:stretch>
                            <a:fillRect l="-3333" t="-388571" r="-933333" b="-12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dirty="0" smtClean="0"/>
                            <a:t>1.0 ± 0</a:t>
                          </a:r>
                          <a:endParaRPr kumimoji="1" lang="ja-JP" altLang="en-US" sz="700" dirty="0"/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="1" dirty="0" smtClean="0">
                              <a:solidFill>
                                <a:srgbClr val="FF0000"/>
                              </a:solidFill>
                            </a:rPr>
                            <a:t>50.00%</a:t>
                          </a:r>
                          <a:endParaRPr kumimoji="1" lang="ja-JP" altLang="en-US" sz="7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="1" dirty="0" smtClean="0"/>
                            <a:t>1.4</a:t>
                          </a:r>
                          <a:r>
                            <a:rPr kumimoji="1" lang="en-US" altLang="ja-JP" sz="700" dirty="0" smtClean="0"/>
                            <a:t> ± 0.49</a:t>
                          </a:r>
                          <a:endParaRPr kumimoji="1" lang="ja-JP" altLang="en-US" sz="700" dirty="0"/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="1" dirty="0" smtClean="0">
                              <a:solidFill>
                                <a:schemeClr val="accent6"/>
                              </a:solidFill>
                            </a:rPr>
                            <a:t>70.00%</a:t>
                          </a:r>
                          <a:endParaRPr kumimoji="1" lang="ja-JP" altLang="en-US" sz="700" b="1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563102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0" marB="0" anchor="ctr">
                        <a:blipFill>
                          <a:blip r:embed="rId40"/>
                          <a:stretch>
                            <a:fillRect l="-3333" t="-488571" r="-933333" b="-2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dirty="0" smtClean="0"/>
                            <a:t>0.97 ± 0.55</a:t>
                          </a:r>
                          <a:endParaRPr kumimoji="1" lang="ja-JP" altLang="en-US" sz="700" dirty="0"/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="1" dirty="0" smtClean="0">
                              <a:solidFill>
                                <a:srgbClr val="FF0000"/>
                              </a:solidFill>
                            </a:rPr>
                            <a:t>24.17%</a:t>
                          </a:r>
                          <a:endParaRPr kumimoji="1" lang="ja-JP" altLang="en-US" sz="7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="1" dirty="0" smtClean="0"/>
                            <a:t>3.43 </a:t>
                          </a:r>
                          <a:r>
                            <a:rPr kumimoji="1" lang="en-US" altLang="ja-JP" sz="700" dirty="0" smtClean="0"/>
                            <a:t>± 0.50</a:t>
                          </a:r>
                          <a:endParaRPr kumimoji="1" lang="ja-JP" altLang="en-US" sz="700" dirty="0"/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="1" dirty="0" smtClean="0">
                              <a:solidFill>
                                <a:schemeClr val="accent6"/>
                              </a:solidFill>
                            </a:rPr>
                            <a:t>85.83%</a:t>
                          </a:r>
                          <a:endParaRPr kumimoji="1" lang="ja-JP" altLang="en-US" sz="700" b="1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57466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6" name="テキスト ボックス 65"/>
          <p:cNvSpPr txBox="1"/>
          <p:nvPr/>
        </p:nvSpPr>
        <p:spPr>
          <a:xfrm>
            <a:off x="135351" y="3341365"/>
            <a:ext cx="12058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u="sng" dirty="0" smtClean="0"/>
              <a:t>STEP4: </a:t>
            </a:r>
            <a:r>
              <a:rPr kumimoji="1" lang="ja-JP" altLang="en-US" sz="900" u="sng" dirty="0"/>
              <a:t>評価</a:t>
            </a:r>
            <a:r>
              <a:rPr kumimoji="1" lang="ja-JP" altLang="en-US" sz="900" u="sng" dirty="0" smtClean="0"/>
              <a:t>と</a:t>
            </a:r>
            <a:r>
              <a:rPr kumimoji="1" lang="ja-JP" altLang="en-US" sz="900" u="sng" dirty="0"/>
              <a:t>更新</a:t>
            </a:r>
            <a:endParaRPr kumimoji="1" lang="ja-JP" altLang="en-US" sz="900" u="sng" dirty="0"/>
          </a:p>
        </p:txBody>
      </p:sp>
      <p:pic>
        <p:nvPicPr>
          <p:cNvPr id="132" name="図 13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24" y="1930801"/>
            <a:ext cx="1495959" cy="144000"/>
          </a:xfrm>
          <a:prstGeom prst="rect">
            <a:avLst/>
          </a:prstGeom>
        </p:spPr>
      </p:pic>
      <p:pic>
        <p:nvPicPr>
          <p:cNvPr id="124" name="図 12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24" y="2092437"/>
            <a:ext cx="928833" cy="144000"/>
          </a:xfrm>
          <a:prstGeom prst="rect">
            <a:avLst/>
          </a:prstGeom>
        </p:spPr>
      </p:pic>
      <p:sp>
        <p:nvSpPr>
          <p:cNvPr id="147" name="テキスト ボックス 146"/>
          <p:cNvSpPr txBox="1"/>
          <p:nvPr/>
        </p:nvSpPr>
        <p:spPr>
          <a:xfrm>
            <a:off x="3469183" y="1730296"/>
            <a:ext cx="22604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u="sng" dirty="0" smtClean="0"/>
              <a:t>STEP1: </a:t>
            </a:r>
            <a:r>
              <a:rPr kumimoji="1" lang="ja-JP" altLang="en-US" sz="900" u="sng" dirty="0" smtClean="0"/>
              <a:t>最良個体から</a:t>
            </a:r>
            <a:r>
              <a:rPr kumimoji="1" lang="ja-JP" altLang="en-US" sz="900" u="sng" dirty="0" smtClean="0">
                <a:solidFill>
                  <a:srgbClr val="FF0000"/>
                </a:solidFill>
              </a:rPr>
              <a:t>離れる</a:t>
            </a:r>
            <a:r>
              <a:rPr kumimoji="1" lang="ja-JP" altLang="en-US" sz="900" u="sng" dirty="0" smtClean="0">
                <a:solidFill>
                  <a:srgbClr val="FF0000"/>
                </a:solidFill>
              </a:rPr>
              <a:t>方向</a:t>
            </a:r>
            <a:r>
              <a:rPr kumimoji="1" lang="ja-JP" altLang="en-US" sz="900" u="sng" dirty="0" smtClean="0">
                <a:solidFill>
                  <a:srgbClr val="FF0000"/>
                </a:solidFill>
              </a:rPr>
              <a:t>へ</a:t>
            </a:r>
            <a:r>
              <a:rPr kumimoji="1" lang="ja-JP" altLang="en-US" sz="900" u="sng" dirty="0" smtClean="0"/>
              <a:t>探索</a:t>
            </a:r>
            <a:endParaRPr kumimoji="1" lang="ja-JP" altLang="en-US" sz="900" u="sng" dirty="0"/>
          </a:p>
        </p:txBody>
      </p:sp>
      <p:sp>
        <p:nvSpPr>
          <p:cNvPr id="148" name="テキスト ボックス 147"/>
          <p:cNvSpPr txBox="1"/>
          <p:nvPr/>
        </p:nvSpPr>
        <p:spPr>
          <a:xfrm>
            <a:off x="3459642" y="2357957"/>
            <a:ext cx="16069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u="sng" dirty="0" smtClean="0"/>
              <a:t>STEP2</a:t>
            </a:r>
            <a:r>
              <a:rPr kumimoji="1" lang="en-US" altLang="ja-JP" sz="900" u="sng" dirty="0" smtClean="0">
                <a:solidFill>
                  <a:srgbClr val="FF0000"/>
                </a:solidFill>
              </a:rPr>
              <a:t>: NR</a:t>
            </a:r>
            <a:r>
              <a:rPr kumimoji="1" lang="ja-JP" altLang="en-US" sz="900" u="sng" dirty="0" smtClean="0">
                <a:solidFill>
                  <a:srgbClr val="FF0000"/>
                </a:solidFill>
              </a:rPr>
              <a:t>内</a:t>
            </a:r>
            <a:r>
              <a:rPr kumimoji="1" lang="ja-JP" altLang="en-US" sz="900" u="sng" dirty="0" smtClean="0"/>
              <a:t>で局所</a:t>
            </a:r>
            <a:r>
              <a:rPr kumimoji="1" lang="ja-JP" altLang="en-US" sz="900" u="sng" dirty="0"/>
              <a:t>探索</a:t>
            </a:r>
          </a:p>
        </p:txBody>
      </p:sp>
      <p:sp>
        <p:nvSpPr>
          <p:cNvPr id="149" name="テキスト ボックス 148"/>
          <p:cNvSpPr txBox="1"/>
          <p:nvPr/>
        </p:nvSpPr>
        <p:spPr>
          <a:xfrm>
            <a:off x="3459641" y="3007590"/>
            <a:ext cx="16400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u="sng" dirty="0" smtClean="0"/>
              <a:t>STEP3: </a:t>
            </a:r>
            <a:r>
              <a:rPr kumimoji="1" lang="en-US" altLang="ja-JP" sz="900" u="sng" dirty="0" smtClean="0">
                <a:solidFill>
                  <a:srgbClr val="FF0000"/>
                </a:solidFill>
              </a:rPr>
              <a:t>NR</a:t>
            </a:r>
            <a:r>
              <a:rPr kumimoji="1" lang="ja-JP" altLang="en-US" sz="900" u="sng" dirty="0" smtClean="0">
                <a:solidFill>
                  <a:srgbClr val="FF0000"/>
                </a:solidFill>
              </a:rPr>
              <a:t>内</a:t>
            </a:r>
            <a:r>
              <a:rPr kumimoji="1" lang="ja-JP" altLang="en-US" sz="900" u="sng" dirty="0" smtClean="0"/>
              <a:t>でランダム探索 </a:t>
            </a:r>
            <a:endParaRPr kumimoji="1" lang="ja-JP" altLang="en-US" sz="900" u="sng" dirty="0"/>
          </a:p>
        </p:txBody>
      </p:sp>
      <p:sp>
        <p:nvSpPr>
          <p:cNvPr id="150" name="テキスト ボックス 149"/>
          <p:cNvSpPr txBox="1"/>
          <p:nvPr/>
        </p:nvSpPr>
        <p:spPr>
          <a:xfrm>
            <a:off x="3459643" y="3341365"/>
            <a:ext cx="12193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u="sng" dirty="0" smtClean="0"/>
              <a:t>STEP4: </a:t>
            </a:r>
            <a:r>
              <a:rPr kumimoji="1" lang="ja-JP" altLang="en-US" sz="900" u="sng" dirty="0"/>
              <a:t>評価</a:t>
            </a:r>
            <a:r>
              <a:rPr kumimoji="1" lang="ja-JP" altLang="en-US" sz="900" u="sng" dirty="0" smtClean="0"/>
              <a:t>と</a:t>
            </a:r>
            <a:r>
              <a:rPr kumimoji="1" lang="ja-JP" altLang="en-US" sz="900" u="sng" dirty="0"/>
              <a:t>更新</a:t>
            </a:r>
            <a:endParaRPr kumimoji="1" lang="ja-JP" altLang="en-US" sz="900" u="sng" dirty="0"/>
          </a:p>
        </p:txBody>
      </p:sp>
      <p:pic>
        <p:nvPicPr>
          <p:cNvPr id="196" name="図 19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356" y="1945269"/>
            <a:ext cx="1715032" cy="144000"/>
          </a:xfrm>
          <a:prstGeom prst="rect">
            <a:avLst/>
          </a:prstGeom>
        </p:spPr>
      </p:pic>
      <p:pic>
        <p:nvPicPr>
          <p:cNvPr id="55" name="図 5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356" y="2088027"/>
            <a:ext cx="1483374" cy="288000"/>
          </a:xfrm>
          <a:prstGeom prst="rect">
            <a:avLst/>
          </a:prstGeom>
        </p:spPr>
      </p:pic>
      <p:sp>
        <p:nvSpPr>
          <p:cNvPr id="225" name="テキスト ボックス 224"/>
          <p:cNvSpPr txBox="1"/>
          <p:nvPr/>
        </p:nvSpPr>
        <p:spPr>
          <a:xfrm>
            <a:off x="0" y="386881"/>
            <a:ext cx="839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 smtClean="0">
                <a:solidFill>
                  <a:schemeClr val="bg1"/>
                </a:solidFill>
              </a:rPr>
              <a:t>SS04-10</a:t>
            </a:r>
            <a:endParaRPr kumimoji="1" lang="ja-JP" altLang="en-US" sz="1200" b="1" dirty="0">
              <a:solidFill>
                <a:schemeClr val="bg1"/>
              </a:solidFill>
            </a:endParaRPr>
          </a:p>
        </p:txBody>
      </p:sp>
      <p:pic>
        <p:nvPicPr>
          <p:cNvPr id="231" name="図 23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25" y="3228073"/>
            <a:ext cx="1604382" cy="108000"/>
          </a:xfrm>
          <a:prstGeom prst="rect">
            <a:avLst/>
          </a:prstGeom>
        </p:spPr>
      </p:pic>
      <p:pic>
        <p:nvPicPr>
          <p:cNvPr id="333" name="図 33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493" y="3228073"/>
            <a:ext cx="1672695" cy="107349"/>
          </a:xfrm>
          <a:prstGeom prst="rect">
            <a:avLst/>
          </a:prstGeom>
        </p:spPr>
      </p:pic>
      <p:grpSp>
        <p:nvGrpSpPr>
          <p:cNvPr id="239" name="グループ化 238"/>
          <p:cNvGrpSpPr/>
          <p:nvPr/>
        </p:nvGrpSpPr>
        <p:grpSpPr>
          <a:xfrm>
            <a:off x="2071400" y="1686557"/>
            <a:ext cx="1241379" cy="2792077"/>
            <a:chOff x="1982913" y="1686557"/>
            <a:chExt cx="1152000" cy="2591049"/>
          </a:xfrm>
        </p:grpSpPr>
        <p:pic>
          <p:nvPicPr>
            <p:cNvPr id="233" name="図 232"/>
            <p:cNvPicPr>
              <a:picLocks noChangeAspect="1"/>
            </p:cNvPicPr>
            <p:nvPr/>
          </p:nvPicPr>
          <p:blipFill>
            <a:blip r:embed="rId4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2913" y="1686557"/>
              <a:ext cx="1152000" cy="864000"/>
            </a:xfrm>
            <a:prstGeom prst="rect">
              <a:avLst/>
            </a:prstGeom>
          </p:spPr>
        </p:pic>
        <p:pic>
          <p:nvPicPr>
            <p:cNvPr id="234" name="図 233"/>
            <p:cNvPicPr>
              <a:picLocks noChangeAspect="1"/>
            </p:cNvPicPr>
            <p:nvPr/>
          </p:nvPicPr>
          <p:blipFill>
            <a:blip r:embed="rId4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2913" y="2550081"/>
              <a:ext cx="1152000" cy="864000"/>
            </a:xfrm>
            <a:prstGeom prst="rect">
              <a:avLst/>
            </a:prstGeom>
          </p:spPr>
        </p:pic>
        <p:pic>
          <p:nvPicPr>
            <p:cNvPr id="235" name="図 234"/>
            <p:cNvPicPr>
              <a:picLocks noChangeAspect="1"/>
            </p:cNvPicPr>
            <p:nvPr/>
          </p:nvPicPr>
          <p:blipFill>
            <a:blip r:embed="rId4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2913" y="3413606"/>
              <a:ext cx="1152000" cy="864000"/>
            </a:xfrm>
            <a:prstGeom prst="rect">
              <a:avLst/>
            </a:prstGeom>
          </p:spPr>
        </p:pic>
      </p:grpSp>
      <p:grpSp>
        <p:nvGrpSpPr>
          <p:cNvPr id="240" name="グループ化 239"/>
          <p:cNvGrpSpPr/>
          <p:nvPr/>
        </p:nvGrpSpPr>
        <p:grpSpPr>
          <a:xfrm>
            <a:off x="5504906" y="1686557"/>
            <a:ext cx="1242980" cy="2795680"/>
            <a:chOff x="5514138" y="1686557"/>
            <a:chExt cx="1152000" cy="2591049"/>
          </a:xfrm>
        </p:grpSpPr>
        <p:pic>
          <p:nvPicPr>
            <p:cNvPr id="236" name="図 235"/>
            <p:cNvPicPr>
              <a:picLocks noChangeAspect="1"/>
            </p:cNvPicPr>
            <p:nvPr/>
          </p:nvPicPr>
          <p:blipFill>
            <a:blip r:embed="rId4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38" y="1686557"/>
              <a:ext cx="1152000" cy="864000"/>
            </a:xfrm>
            <a:prstGeom prst="rect">
              <a:avLst/>
            </a:prstGeom>
          </p:spPr>
        </p:pic>
        <p:pic>
          <p:nvPicPr>
            <p:cNvPr id="237" name="図 236"/>
            <p:cNvPicPr>
              <a:picLocks noChangeAspect="1"/>
            </p:cNvPicPr>
            <p:nvPr/>
          </p:nvPicPr>
          <p:blipFill>
            <a:blip r:embed="rId5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38" y="2550081"/>
              <a:ext cx="1152000" cy="864000"/>
            </a:xfrm>
            <a:prstGeom prst="rect">
              <a:avLst/>
            </a:prstGeom>
          </p:spPr>
        </p:pic>
        <p:pic>
          <p:nvPicPr>
            <p:cNvPr id="238" name="図 237"/>
            <p:cNvPicPr>
              <a:picLocks noChangeAspect="1"/>
            </p:cNvPicPr>
            <p:nvPr/>
          </p:nvPicPr>
          <p:blipFill>
            <a:blip r:embed="rId5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38" y="3413606"/>
              <a:ext cx="1152000" cy="864000"/>
            </a:xfrm>
            <a:prstGeom prst="rect">
              <a:avLst/>
            </a:prstGeom>
          </p:spPr>
        </p:pic>
      </p:grpSp>
      <p:grpSp>
        <p:nvGrpSpPr>
          <p:cNvPr id="245" name="グループ化 244"/>
          <p:cNvGrpSpPr/>
          <p:nvPr/>
        </p:nvGrpSpPr>
        <p:grpSpPr>
          <a:xfrm>
            <a:off x="268123" y="2569302"/>
            <a:ext cx="923795" cy="451574"/>
            <a:chOff x="560939" y="2602536"/>
            <a:chExt cx="752286" cy="367736"/>
          </a:xfrm>
        </p:grpSpPr>
        <p:pic>
          <p:nvPicPr>
            <p:cNvPr id="131" name="図 130"/>
            <p:cNvPicPr>
              <a:picLocks noChangeAspect="1"/>
            </p:cNvPicPr>
            <p:nvPr>
              <p:custDataLst>
                <p:tags r:id="rId20"/>
              </p:custDataLst>
            </p:nvPr>
          </p:nvPicPr>
          <p:blipFill>
            <a:blip r:embed="rId5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339" y="2743151"/>
              <a:ext cx="599886" cy="90597"/>
            </a:xfrm>
            <a:prstGeom prst="rect">
              <a:avLst/>
            </a:prstGeom>
          </p:spPr>
        </p:pic>
        <p:pic>
          <p:nvPicPr>
            <p:cNvPr id="241" name="図 240"/>
            <p:cNvPicPr>
              <a:picLocks noChangeAspect="1"/>
            </p:cNvPicPr>
            <p:nvPr>
              <p:custDataLst>
                <p:tags r:id="rId21"/>
              </p:custDataLst>
            </p:nvPr>
          </p:nvPicPr>
          <p:blipFill>
            <a:blip r:embed="rId5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939" y="2602536"/>
              <a:ext cx="531127" cy="90000"/>
            </a:xfrm>
            <a:prstGeom prst="rect">
              <a:avLst/>
            </a:prstGeom>
          </p:spPr>
        </p:pic>
        <p:pic>
          <p:nvPicPr>
            <p:cNvPr id="242" name="図 241"/>
            <p:cNvPicPr>
              <a:picLocks noChangeAspect="1"/>
            </p:cNvPicPr>
            <p:nvPr>
              <p:custDataLst>
                <p:tags r:id="rId22"/>
              </p:custDataLst>
            </p:nvPr>
          </p:nvPicPr>
          <p:blipFill>
            <a:blip r:embed="rId5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940" y="2898272"/>
              <a:ext cx="219661" cy="72000"/>
            </a:xfrm>
            <a:prstGeom prst="rect">
              <a:avLst/>
            </a:prstGeom>
          </p:spPr>
        </p:pic>
      </p:grpSp>
      <p:grpSp>
        <p:nvGrpSpPr>
          <p:cNvPr id="246" name="グループ化 245"/>
          <p:cNvGrpSpPr/>
          <p:nvPr/>
        </p:nvGrpSpPr>
        <p:grpSpPr>
          <a:xfrm>
            <a:off x="3674835" y="2573040"/>
            <a:ext cx="1073806" cy="447836"/>
            <a:chOff x="3893910" y="2651493"/>
            <a:chExt cx="881745" cy="367736"/>
          </a:xfrm>
        </p:grpSpPr>
        <p:pic>
          <p:nvPicPr>
            <p:cNvPr id="198" name="図 197"/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5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8831" y="2782756"/>
              <a:ext cx="726824" cy="90597"/>
            </a:xfrm>
            <a:prstGeom prst="rect">
              <a:avLst/>
            </a:prstGeom>
          </p:spPr>
        </p:pic>
        <p:pic>
          <p:nvPicPr>
            <p:cNvPr id="243" name="図 242"/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5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3910" y="2651493"/>
              <a:ext cx="531127" cy="90000"/>
            </a:xfrm>
            <a:prstGeom prst="rect">
              <a:avLst/>
            </a:prstGeom>
          </p:spPr>
        </p:pic>
        <p:pic>
          <p:nvPicPr>
            <p:cNvPr id="244" name="図 243"/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5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3911" y="2947229"/>
              <a:ext cx="219661" cy="72000"/>
            </a:xfrm>
            <a:prstGeom prst="rect">
              <a:avLst/>
            </a:prstGeom>
          </p:spPr>
        </p:pic>
      </p:grpSp>
      <p:pic>
        <p:nvPicPr>
          <p:cNvPr id="259" name="図 25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61" y="3571008"/>
            <a:ext cx="1967356" cy="252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9" name="テキスト ボックス 248"/>
              <p:cNvSpPr txBox="1"/>
              <p:nvPr/>
            </p:nvSpPr>
            <p:spPr>
              <a:xfrm>
                <a:off x="317604" y="3801534"/>
                <a:ext cx="67137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ja-JP" altLang="en-US" sz="800" dirty="0" smtClean="0"/>
                  <a:t>を</a:t>
                </a:r>
                <a:r>
                  <a:rPr lang="ja-JP" altLang="en-US" sz="800" dirty="0" smtClean="0"/>
                  <a:t>更新</a:t>
                </a:r>
                <a:endParaRPr kumimoji="1" lang="ja-JP" altLang="en-US" sz="800" dirty="0"/>
              </a:p>
            </p:txBody>
          </p:sp>
        </mc:Choice>
        <mc:Fallback>
          <p:sp>
            <p:nvSpPr>
              <p:cNvPr id="249" name="テキスト ボックス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04" y="3801534"/>
                <a:ext cx="671371" cy="215444"/>
              </a:xfrm>
              <a:prstGeom prst="rect">
                <a:avLst/>
              </a:prstGeom>
              <a:blipFill>
                <a:blip r:embed="rId57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4" name="図 263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79" y="4342482"/>
            <a:ext cx="274578" cy="90000"/>
          </a:xfrm>
          <a:prstGeom prst="rect">
            <a:avLst/>
          </a:prstGeom>
        </p:spPr>
      </p:pic>
      <p:pic>
        <p:nvPicPr>
          <p:cNvPr id="252" name="図 251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45" y="4157654"/>
            <a:ext cx="1247999" cy="144000"/>
          </a:xfrm>
          <a:prstGeom prst="rect">
            <a:avLst/>
          </a:prstGeom>
        </p:spPr>
      </p:pic>
      <p:pic>
        <p:nvPicPr>
          <p:cNvPr id="253" name="図 25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45" y="4005861"/>
            <a:ext cx="622523" cy="144000"/>
          </a:xfrm>
          <a:prstGeom prst="rect">
            <a:avLst/>
          </a:prstGeom>
        </p:spPr>
      </p:pic>
      <p:pic>
        <p:nvPicPr>
          <p:cNvPr id="260" name="図 259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472" y="3571008"/>
            <a:ext cx="1967356" cy="252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61" name="テキスト ボックス 260"/>
              <p:cNvSpPr txBox="1"/>
              <p:nvPr/>
            </p:nvSpPr>
            <p:spPr>
              <a:xfrm>
                <a:off x="3650414" y="3801534"/>
                <a:ext cx="67137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ja-JP" altLang="en-US" sz="800" dirty="0" smtClean="0"/>
                  <a:t>を</a:t>
                </a:r>
                <a:r>
                  <a:rPr lang="ja-JP" altLang="en-US" sz="800" dirty="0" smtClean="0"/>
                  <a:t>更新</a:t>
                </a:r>
                <a:endParaRPr kumimoji="1" lang="ja-JP" altLang="en-US" sz="800" dirty="0"/>
              </a:p>
            </p:txBody>
          </p:sp>
        </mc:Choice>
        <mc:Fallback>
          <p:sp>
            <p:nvSpPr>
              <p:cNvPr id="261" name="テキスト ボックス 2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414" y="3801534"/>
                <a:ext cx="671371" cy="215444"/>
              </a:xfrm>
              <a:prstGeom prst="rect">
                <a:avLst/>
              </a:prstGeom>
              <a:blipFill>
                <a:blip r:embed="rId57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2" name="図 261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290" y="4157654"/>
            <a:ext cx="1247999" cy="144000"/>
          </a:xfrm>
          <a:prstGeom prst="rect">
            <a:avLst/>
          </a:prstGeom>
        </p:spPr>
      </p:pic>
      <p:pic>
        <p:nvPicPr>
          <p:cNvPr id="263" name="図 262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290" y="4005861"/>
            <a:ext cx="622523" cy="144000"/>
          </a:xfrm>
          <a:prstGeom prst="rect">
            <a:avLst/>
          </a:prstGeom>
        </p:spPr>
      </p:pic>
      <p:pic>
        <p:nvPicPr>
          <p:cNvPr id="265" name="図 264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835" y="4342482"/>
            <a:ext cx="274578" cy="90000"/>
          </a:xfrm>
          <a:prstGeom prst="rect">
            <a:avLst/>
          </a:prstGeom>
        </p:spPr>
      </p:pic>
      <p:grpSp>
        <p:nvGrpSpPr>
          <p:cNvPr id="272" name="グループ化 271"/>
          <p:cNvGrpSpPr/>
          <p:nvPr/>
        </p:nvGrpSpPr>
        <p:grpSpPr>
          <a:xfrm>
            <a:off x="2645747" y="2357132"/>
            <a:ext cx="757485" cy="153888"/>
            <a:chOff x="2449915" y="2298998"/>
            <a:chExt cx="757485" cy="1538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6" name="テキスト ボックス 265"/>
                <p:cNvSpPr txBox="1"/>
                <p:nvPr/>
              </p:nvSpPr>
              <p:spPr>
                <a:xfrm>
                  <a:off x="2449915" y="2298998"/>
                  <a:ext cx="757485" cy="153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400" dirty="0" smtClean="0"/>
                    <a:t>: </a:t>
                  </a:r>
                  <a:r>
                    <a:rPr kumimoji="1" lang="ja-JP" altLang="en-US" sz="400" dirty="0" smtClean="0"/>
                    <a:t>パーソナルベスト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a14:m>
                  <a:endParaRPr kumimoji="1" lang="ja-JP" altLang="en-US" sz="400" dirty="0"/>
                </a:p>
              </p:txBody>
            </p:sp>
          </mc:Choice>
          <mc:Fallback>
            <p:sp>
              <p:nvSpPr>
                <p:cNvPr id="266" name="テキスト ボックス 2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9915" y="2298998"/>
                  <a:ext cx="757485" cy="153888"/>
                </a:xfrm>
                <a:prstGeom prst="rect">
                  <a:avLst/>
                </a:prstGeom>
                <a:blipFill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7" name="星 5 266"/>
            <p:cNvSpPr/>
            <p:nvPr/>
          </p:nvSpPr>
          <p:spPr>
            <a:xfrm>
              <a:off x="2468025" y="2348733"/>
              <a:ext cx="72000" cy="72000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77" name="グループ化 276"/>
          <p:cNvGrpSpPr/>
          <p:nvPr/>
        </p:nvGrpSpPr>
        <p:grpSpPr>
          <a:xfrm>
            <a:off x="2723010" y="3104949"/>
            <a:ext cx="757485" cy="156774"/>
            <a:chOff x="2488596" y="3186409"/>
            <a:chExt cx="757485" cy="15677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4" name="テキスト ボックス 273"/>
                <p:cNvSpPr txBox="1"/>
                <p:nvPr/>
              </p:nvSpPr>
              <p:spPr>
                <a:xfrm>
                  <a:off x="2488596" y="3186409"/>
                  <a:ext cx="757485" cy="1567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400" dirty="0" smtClean="0"/>
                    <a:t> :</a:t>
                  </a:r>
                  <a14:m>
                    <m:oMath xmlns:m="http://schemas.openxmlformats.org/officeDocument/2006/math">
                      <m:r>
                        <a:rPr kumimoji="1" lang="ja-JP" altLang="en-US" sz="400" i="1" smtClean="0">
                          <a:latin typeface="Cambria Math" panose="02040503050406030204" pitchFamily="18" charset="0"/>
                        </a:rPr>
                        <m:t>個体</m:t>
                      </m:r>
                      <m:r>
                        <a:rPr kumimoji="1" lang="ja-JP" altLang="en-US" sz="400" i="1">
                          <a:latin typeface="Cambria Math" panose="02040503050406030204" pitchFamily="18" charset="0"/>
                        </a:rPr>
                        <m:t>候補</m:t>
                      </m:r>
                      <m:sSubSup>
                        <m:sSubSupPr>
                          <m:ctrlPr>
                            <a:rPr kumimoji="1" lang="en-US" altLang="ja-JP" sz="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ja-JP" sz="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a14:m>
                  <a:endParaRPr kumimoji="1" lang="ja-JP" altLang="en-US" sz="400" dirty="0"/>
                </a:p>
              </p:txBody>
            </p:sp>
          </mc:Choice>
          <mc:Fallback>
            <p:sp>
              <p:nvSpPr>
                <p:cNvPr id="274" name="テキスト ボックス 2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8596" y="3186409"/>
                  <a:ext cx="757485" cy="156774"/>
                </a:xfrm>
                <a:prstGeom prst="rect">
                  <a:avLst/>
                </a:prstGeom>
                <a:blipFill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6" name="楕円 275"/>
            <p:cNvSpPr/>
            <p:nvPr/>
          </p:nvSpPr>
          <p:spPr>
            <a:xfrm>
              <a:off x="2525468" y="3238573"/>
              <a:ext cx="54000" cy="54000"/>
            </a:xfrm>
            <a:prstGeom prst="ellipse">
              <a:avLst/>
            </a:prstGeom>
            <a:noFill/>
            <a:ln w="63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82" name="グループ化 281"/>
          <p:cNvGrpSpPr/>
          <p:nvPr/>
        </p:nvGrpSpPr>
        <p:grpSpPr>
          <a:xfrm>
            <a:off x="2717400" y="3165930"/>
            <a:ext cx="765629" cy="276999"/>
            <a:chOff x="2590974" y="3049618"/>
            <a:chExt cx="765629" cy="27699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9" name="テキスト ボックス 278"/>
                <p:cNvSpPr txBox="1"/>
                <p:nvPr/>
              </p:nvSpPr>
              <p:spPr>
                <a:xfrm>
                  <a:off x="2599118" y="3091039"/>
                  <a:ext cx="757485" cy="1539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400" dirty="0" smtClean="0"/>
                    <a:t> :</a:t>
                  </a:r>
                  <a14:m>
                    <m:oMath xmlns:m="http://schemas.openxmlformats.org/officeDocument/2006/math">
                      <m:r>
                        <a:rPr kumimoji="1" lang="ja-JP" altLang="en-US" sz="400" i="1" smtClean="0">
                          <a:latin typeface="Cambria Math" panose="02040503050406030204" pitchFamily="18" charset="0"/>
                        </a:rPr>
                        <m:t>個体</m:t>
                      </m:r>
                      <m:r>
                        <a:rPr kumimoji="1" lang="ja-JP" altLang="en-US" sz="400" i="1">
                          <a:latin typeface="Cambria Math" panose="02040503050406030204" pitchFamily="18" charset="0"/>
                        </a:rPr>
                        <m:t>候補</m:t>
                      </m:r>
                      <m:sSub>
                        <m:sSubPr>
                          <m:ctrlPr>
                            <a:rPr kumimoji="1" lang="en-US" altLang="ja-JP" sz="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400" b="0" i="1" smtClean="0">
                              <a:latin typeface="Cambria Math" panose="02040503050406030204" pitchFamily="18" charset="0"/>
                            </a:rPr>
                            <m:t>𝑙𝑜𝑐</m:t>
                          </m:r>
                        </m:sub>
                      </m:sSub>
                    </m:oMath>
                  </a14:m>
                  <a:endParaRPr kumimoji="1" lang="ja-JP" altLang="en-US" sz="400" dirty="0"/>
                </a:p>
              </p:txBody>
            </p:sp>
          </mc:Choice>
          <mc:Fallback>
            <p:sp>
              <p:nvSpPr>
                <p:cNvPr id="279" name="テキスト ボックス 2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9118" y="3091039"/>
                  <a:ext cx="757485" cy="153953"/>
                </a:xfrm>
                <a:prstGeom prst="rect">
                  <a:avLst/>
                </a:prstGeom>
                <a:blipFill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1" name="テキスト ボックス 280"/>
            <p:cNvSpPr txBox="1"/>
            <p:nvPr/>
          </p:nvSpPr>
          <p:spPr>
            <a:xfrm>
              <a:off x="2590974" y="3049618"/>
              <a:ext cx="14118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1200" dirty="0" smtClean="0">
                  <a:solidFill>
                    <a:srgbClr val="FF0000"/>
                  </a:solidFill>
                </a:rPr>
                <a:t>*</a:t>
              </a:r>
              <a:endParaRPr kumimoji="1" lang="ja-JP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85" name="グループ化 284"/>
          <p:cNvGrpSpPr/>
          <p:nvPr/>
        </p:nvGrpSpPr>
        <p:grpSpPr>
          <a:xfrm>
            <a:off x="2723010" y="3283605"/>
            <a:ext cx="560008" cy="184666"/>
            <a:chOff x="2597694" y="3161683"/>
            <a:chExt cx="560008" cy="18466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4" name="テキスト ボックス 283"/>
                <p:cNvSpPr txBox="1"/>
                <p:nvPr/>
              </p:nvSpPr>
              <p:spPr>
                <a:xfrm>
                  <a:off x="2597694" y="3176180"/>
                  <a:ext cx="560008" cy="1539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400" dirty="0" smtClean="0"/>
                    <a:t> :</a:t>
                  </a:r>
                  <a14:m>
                    <m:oMath xmlns:m="http://schemas.openxmlformats.org/officeDocument/2006/math">
                      <m:r>
                        <a:rPr kumimoji="1" lang="ja-JP" altLang="en-US" sz="400" i="1" smtClean="0">
                          <a:latin typeface="Cambria Math" panose="02040503050406030204" pitchFamily="18" charset="0"/>
                        </a:rPr>
                        <m:t>個体</m:t>
                      </m:r>
                      <m:r>
                        <a:rPr kumimoji="1" lang="ja-JP" altLang="en-US" sz="400" i="1">
                          <a:latin typeface="Cambria Math" panose="02040503050406030204" pitchFamily="18" charset="0"/>
                        </a:rPr>
                        <m:t>候補</m:t>
                      </m:r>
                      <m:sSub>
                        <m:sSubPr>
                          <m:ctrlPr>
                            <a:rPr kumimoji="1" lang="en-US" altLang="ja-JP" sz="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400" b="0" i="1" smtClean="0">
                              <a:latin typeface="Cambria Math" panose="02040503050406030204" pitchFamily="18" charset="0"/>
                            </a:rPr>
                            <m:t>𝑟𝑛𝑑</m:t>
                          </m:r>
                        </m:sub>
                      </m:sSub>
                    </m:oMath>
                  </a14:m>
                  <a:endParaRPr kumimoji="1" lang="ja-JP" altLang="en-US" sz="400" dirty="0"/>
                </a:p>
              </p:txBody>
            </p:sp>
          </mc:Choice>
          <mc:Fallback>
            <p:sp>
              <p:nvSpPr>
                <p:cNvPr id="284" name="テキスト ボックス 2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7694" y="3176180"/>
                  <a:ext cx="560008" cy="153953"/>
                </a:xfrm>
                <a:prstGeom prst="rect">
                  <a:avLst/>
                </a:prstGeom>
                <a:blipFill>
                  <a:blip r:embed="rId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3" name="テキスト ボックス 282"/>
            <p:cNvSpPr txBox="1"/>
            <p:nvPr/>
          </p:nvSpPr>
          <p:spPr>
            <a:xfrm>
              <a:off x="2621205" y="3161683"/>
              <a:ext cx="80720" cy="1846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600" dirty="0" smtClean="0">
                  <a:solidFill>
                    <a:srgbClr val="FF0000"/>
                  </a:solidFill>
                </a:rPr>
                <a:t>×</a:t>
              </a:r>
              <a:endParaRPr kumimoji="1" lang="ja-JP" altLang="en-US" sz="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86" name="グループ化 285"/>
          <p:cNvGrpSpPr/>
          <p:nvPr/>
        </p:nvGrpSpPr>
        <p:grpSpPr>
          <a:xfrm>
            <a:off x="6142568" y="3099621"/>
            <a:ext cx="757485" cy="156774"/>
            <a:chOff x="2488596" y="3186409"/>
            <a:chExt cx="757485" cy="15677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7" name="テキスト ボックス 286"/>
                <p:cNvSpPr txBox="1"/>
                <p:nvPr/>
              </p:nvSpPr>
              <p:spPr>
                <a:xfrm>
                  <a:off x="2488596" y="3186409"/>
                  <a:ext cx="757485" cy="1567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400" dirty="0" smtClean="0"/>
                    <a:t> :</a:t>
                  </a:r>
                  <a14:m>
                    <m:oMath xmlns:m="http://schemas.openxmlformats.org/officeDocument/2006/math">
                      <m:r>
                        <a:rPr kumimoji="1" lang="ja-JP" altLang="en-US" sz="400" i="1" smtClean="0">
                          <a:latin typeface="Cambria Math" panose="02040503050406030204" pitchFamily="18" charset="0"/>
                        </a:rPr>
                        <m:t>個体</m:t>
                      </m:r>
                      <m:r>
                        <a:rPr kumimoji="1" lang="ja-JP" altLang="en-US" sz="400" i="1">
                          <a:latin typeface="Cambria Math" panose="02040503050406030204" pitchFamily="18" charset="0"/>
                        </a:rPr>
                        <m:t>候補</m:t>
                      </m:r>
                      <m:sSubSup>
                        <m:sSubSupPr>
                          <m:ctrlPr>
                            <a:rPr kumimoji="1" lang="en-US" altLang="ja-JP" sz="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ja-JP" sz="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a14:m>
                  <a:endParaRPr kumimoji="1" lang="ja-JP" altLang="en-US" sz="400" dirty="0"/>
                </a:p>
              </p:txBody>
            </p:sp>
          </mc:Choice>
          <mc:Fallback>
            <p:sp>
              <p:nvSpPr>
                <p:cNvPr id="287" name="テキスト ボックス 2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8596" y="3186409"/>
                  <a:ext cx="757485" cy="156774"/>
                </a:xfrm>
                <a:prstGeom prst="rect">
                  <a:avLst/>
                </a:prstGeom>
                <a:blipFill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8" name="楕円 287"/>
            <p:cNvSpPr/>
            <p:nvPr/>
          </p:nvSpPr>
          <p:spPr>
            <a:xfrm>
              <a:off x="2525468" y="3238573"/>
              <a:ext cx="54000" cy="54000"/>
            </a:xfrm>
            <a:prstGeom prst="ellipse">
              <a:avLst/>
            </a:prstGeom>
            <a:noFill/>
            <a:ln w="63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89" name="グループ化 288"/>
          <p:cNvGrpSpPr/>
          <p:nvPr/>
        </p:nvGrpSpPr>
        <p:grpSpPr>
          <a:xfrm>
            <a:off x="6136958" y="3160602"/>
            <a:ext cx="765629" cy="276999"/>
            <a:chOff x="2590974" y="3049618"/>
            <a:chExt cx="765629" cy="27699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0" name="テキスト ボックス 289"/>
                <p:cNvSpPr txBox="1"/>
                <p:nvPr/>
              </p:nvSpPr>
              <p:spPr>
                <a:xfrm>
                  <a:off x="2599118" y="3091039"/>
                  <a:ext cx="757485" cy="1539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400" dirty="0" smtClean="0"/>
                    <a:t> :</a:t>
                  </a:r>
                  <a14:m>
                    <m:oMath xmlns:m="http://schemas.openxmlformats.org/officeDocument/2006/math">
                      <m:r>
                        <a:rPr kumimoji="1" lang="ja-JP" altLang="en-US" sz="400" i="1" smtClean="0">
                          <a:latin typeface="Cambria Math" panose="02040503050406030204" pitchFamily="18" charset="0"/>
                        </a:rPr>
                        <m:t>個体</m:t>
                      </m:r>
                      <m:r>
                        <a:rPr kumimoji="1" lang="ja-JP" altLang="en-US" sz="400" i="1">
                          <a:latin typeface="Cambria Math" panose="02040503050406030204" pitchFamily="18" charset="0"/>
                        </a:rPr>
                        <m:t>候補</m:t>
                      </m:r>
                      <m:sSub>
                        <m:sSubPr>
                          <m:ctrlPr>
                            <a:rPr kumimoji="1" lang="en-US" altLang="ja-JP" sz="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400" b="0" i="1" smtClean="0">
                              <a:latin typeface="Cambria Math" panose="02040503050406030204" pitchFamily="18" charset="0"/>
                            </a:rPr>
                            <m:t>𝑙𝑜𝑐</m:t>
                          </m:r>
                        </m:sub>
                      </m:sSub>
                    </m:oMath>
                  </a14:m>
                  <a:endParaRPr kumimoji="1" lang="ja-JP" altLang="en-US" sz="400" dirty="0"/>
                </a:p>
              </p:txBody>
            </p:sp>
          </mc:Choice>
          <mc:Fallback>
            <p:sp>
              <p:nvSpPr>
                <p:cNvPr id="290" name="テキスト ボックス 2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9118" y="3091039"/>
                  <a:ext cx="757485" cy="153953"/>
                </a:xfrm>
                <a:prstGeom prst="rect">
                  <a:avLst/>
                </a:prstGeom>
                <a:blipFill>
                  <a:blip r:embed="rId6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1" name="テキスト ボックス 290"/>
            <p:cNvSpPr txBox="1"/>
            <p:nvPr/>
          </p:nvSpPr>
          <p:spPr>
            <a:xfrm>
              <a:off x="2590974" y="3049618"/>
              <a:ext cx="14118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1200" dirty="0" smtClean="0">
                  <a:solidFill>
                    <a:srgbClr val="FF0000"/>
                  </a:solidFill>
                </a:rPr>
                <a:t>*</a:t>
              </a:r>
              <a:endParaRPr kumimoji="1" lang="ja-JP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92" name="グループ化 291"/>
          <p:cNvGrpSpPr/>
          <p:nvPr/>
        </p:nvGrpSpPr>
        <p:grpSpPr>
          <a:xfrm>
            <a:off x="6142568" y="3278277"/>
            <a:ext cx="560008" cy="184666"/>
            <a:chOff x="2597694" y="3161683"/>
            <a:chExt cx="560008" cy="18466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3" name="テキスト ボックス 292"/>
                <p:cNvSpPr txBox="1"/>
                <p:nvPr/>
              </p:nvSpPr>
              <p:spPr>
                <a:xfrm>
                  <a:off x="2597694" y="3176180"/>
                  <a:ext cx="560008" cy="1539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400" dirty="0" smtClean="0"/>
                    <a:t> :</a:t>
                  </a:r>
                  <a14:m>
                    <m:oMath xmlns:m="http://schemas.openxmlformats.org/officeDocument/2006/math">
                      <m:r>
                        <a:rPr kumimoji="1" lang="ja-JP" altLang="en-US" sz="400" i="1" smtClean="0">
                          <a:latin typeface="Cambria Math" panose="02040503050406030204" pitchFamily="18" charset="0"/>
                        </a:rPr>
                        <m:t>個体</m:t>
                      </m:r>
                      <m:r>
                        <a:rPr kumimoji="1" lang="ja-JP" altLang="en-US" sz="400" i="1">
                          <a:latin typeface="Cambria Math" panose="02040503050406030204" pitchFamily="18" charset="0"/>
                        </a:rPr>
                        <m:t>候補</m:t>
                      </m:r>
                      <m:sSub>
                        <m:sSubPr>
                          <m:ctrlPr>
                            <a:rPr kumimoji="1" lang="en-US" altLang="ja-JP" sz="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400" b="0" i="1" smtClean="0">
                              <a:latin typeface="Cambria Math" panose="02040503050406030204" pitchFamily="18" charset="0"/>
                            </a:rPr>
                            <m:t>𝑟𝑛𝑑</m:t>
                          </m:r>
                        </m:sub>
                      </m:sSub>
                    </m:oMath>
                  </a14:m>
                  <a:endParaRPr kumimoji="1" lang="ja-JP" altLang="en-US" sz="400" dirty="0"/>
                </a:p>
              </p:txBody>
            </p:sp>
          </mc:Choice>
          <mc:Fallback>
            <p:sp>
              <p:nvSpPr>
                <p:cNvPr id="293" name="テキスト ボックス 2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7694" y="3176180"/>
                  <a:ext cx="560008" cy="153953"/>
                </a:xfrm>
                <a:prstGeom prst="rect">
                  <a:avLst/>
                </a:prstGeom>
                <a:blipFill>
                  <a:blip r:embed="rId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4" name="テキスト ボックス 293"/>
            <p:cNvSpPr txBox="1"/>
            <p:nvPr/>
          </p:nvSpPr>
          <p:spPr>
            <a:xfrm>
              <a:off x="2621205" y="3161683"/>
              <a:ext cx="80720" cy="1846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600" dirty="0" smtClean="0">
                  <a:solidFill>
                    <a:srgbClr val="FF0000"/>
                  </a:solidFill>
                </a:rPr>
                <a:t>×</a:t>
              </a:r>
              <a:endParaRPr kumimoji="1" lang="ja-JP" altLang="en-US" sz="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95" name="グループ化 294"/>
          <p:cNvGrpSpPr/>
          <p:nvPr/>
        </p:nvGrpSpPr>
        <p:grpSpPr>
          <a:xfrm>
            <a:off x="6078627" y="2364810"/>
            <a:ext cx="757485" cy="153888"/>
            <a:chOff x="2449915" y="2298998"/>
            <a:chExt cx="757485" cy="1538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6" name="テキスト ボックス 295"/>
                <p:cNvSpPr txBox="1"/>
                <p:nvPr/>
              </p:nvSpPr>
              <p:spPr>
                <a:xfrm>
                  <a:off x="2449915" y="2298998"/>
                  <a:ext cx="757485" cy="153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400" dirty="0" smtClean="0"/>
                    <a:t>: </a:t>
                  </a:r>
                  <a:r>
                    <a:rPr kumimoji="1" lang="ja-JP" altLang="en-US" sz="400" dirty="0" smtClean="0"/>
                    <a:t>パーソナルベスト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a14:m>
                  <a:endParaRPr kumimoji="1" lang="ja-JP" altLang="en-US" sz="400" dirty="0"/>
                </a:p>
              </p:txBody>
            </p:sp>
          </mc:Choice>
          <mc:Fallback>
            <p:sp>
              <p:nvSpPr>
                <p:cNvPr id="296" name="テキスト ボックス 2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9915" y="2298998"/>
                  <a:ext cx="757485" cy="153888"/>
                </a:xfrm>
                <a:prstGeom prst="rect">
                  <a:avLst/>
                </a:prstGeom>
                <a:blipFill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7" name="星 5 296"/>
            <p:cNvSpPr/>
            <p:nvPr/>
          </p:nvSpPr>
          <p:spPr>
            <a:xfrm>
              <a:off x="2468025" y="2348733"/>
              <a:ext cx="72000" cy="72000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8" name="角丸四角形吹き出し 297"/>
          <p:cNvSpPr/>
          <p:nvPr/>
        </p:nvSpPr>
        <p:spPr>
          <a:xfrm>
            <a:off x="2927353" y="4022159"/>
            <a:ext cx="376227" cy="274852"/>
          </a:xfrm>
          <a:prstGeom prst="wedgeRoundRectCallout">
            <a:avLst>
              <a:gd name="adj1" fmla="val -78422"/>
              <a:gd name="adj2" fmla="val -12105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700" dirty="0" smtClean="0">
                <a:solidFill>
                  <a:srgbClr val="FF0000"/>
                </a:solidFill>
              </a:rPr>
              <a:t>最良解に収束</a:t>
            </a:r>
            <a:endParaRPr kumimoji="1" lang="ja-JP" altLang="en-US" sz="700" dirty="0">
              <a:solidFill>
                <a:srgbClr val="FF0000"/>
              </a:solidFill>
            </a:endParaRPr>
          </a:p>
        </p:txBody>
      </p:sp>
      <p:sp>
        <p:nvSpPr>
          <p:cNvPr id="299" name="角丸四角形吹き出し 298"/>
          <p:cNvSpPr/>
          <p:nvPr/>
        </p:nvSpPr>
        <p:spPr>
          <a:xfrm>
            <a:off x="6360734" y="4045127"/>
            <a:ext cx="321151" cy="302779"/>
          </a:xfrm>
          <a:prstGeom prst="wedgeRoundRectCallout">
            <a:avLst>
              <a:gd name="adj1" fmla="val -93300"/>
              <a:gd name="adj2" fmla="val -22366"/>
              <a:gd name="adj3" fmla="val 16667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700" dirty="0" smtClean="0">
                <a:solidFill>
                  <a:schemeClr val="accent6"/>
                </a:solidFill>
              </a:rPr>
              <a:t>個体が分散</a:t>
            </a:r>
            <a:endParaRPr kumimoji="1" lang="ja-JP" altLang="en-US" sz="700" dirty="0">
              <a:solidFill>
                <a:schemeClr val="accent6"/>
              </a:solidFill>
            </a:endParaRPr>
          </a:p>
        </p:txBody>
      </p:sp>
      <p:sp>
        <p:nvSpPr>
          <p:cNvPr id="300" name="楕円 299"/>
          <p:cNvSpPr/>
          <p:nvPr/>
        </p:nvSpPr>
        <p:spPr>
          <a:xfrm>
            <a:off x="2564742" y="4045127"/>
            <a:ext cx="197043" cy="239404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1" name="楕円 300"/>
          <p:cNvSpPr/>
          <p:nvPr/>
        </p:nvSpPr>
        <p:spPr>
          <a:xfrm>
            <a:off x="6551421" y="3671497"/>
            <a:ext cx="108000" cy="108000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2" name="楕円 301"/>
          <p:cNvSpPr/>
          <p:nvPr/>
        </p:nvSpPr>
        <p:spPr>
          <a:xfrm>
            <a:off x="6011932" y="3850105"/>
            <a:ext cx="108000" cy="108000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3" name="楕円 302"/>
          <p:cNvSpPr/>
          <p:nvPr/>
        </p:nvSpPr>
        <p:spPr>
          <a:xfrm>
            <a:off x="6026610" y="4100638"/>
            <a:ext cx="108000" cy="108000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4" name="楕円 303"/>
          <p:cNvSpPr/>
          <p:nvPr/>
        </p:nvSpPr>
        <p:spPr>
          <a:xfrm>
            <a:off x="5854812" y="4267064"/>
            <a:ext cx="108000" cy="108000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5" name="楕円 304"/>
          <p:cNvSpPr/>
          <p:nvPr/>
        </p:nvSpPr>
        <p:spPr>
          <a:xfrm>
            <a:off x="6121698" y="3566125"/>
            <a:ext cx="108000" cy="108000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6" name="テキスト ボックス 305"/>
          <p:cNvSpPr txBox="1"/>
          <p:nvPr/>
        </p:nvSpPr>
        <p:spPr>
          <a:xfrm>
            <a:off x="2014119" y="9128585"/>
            <a:ext cx="1036796" cy="1594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kumimoji="1" lang="ja-JP" altLang="en-US" sz="800" b="1" dirty="0" smtClean="0">
                <a:solidFill>
                  <a:schemeClr val="accent2"/>
                </a:solidFill>
              </a:rPr>
              <a:t>最適解</a:t>
            </a:r>
            <a:r>
              <a:rPr kumimoji="1" lang="en-US" altLang="ja-JP" sz="800" b="1" dirty="0" smtClean="0">
                <a:solidFill>
                  <a:schemeClr val="accent2"/>
                </a:solidFill>
              </a:rPr>
              <a:t>+</a:t>
            </a:r>
            <a:r>
              <a:rPr kumimoji="1" lang="ja-JP" altLang="en-US" sz="800" b="1" dirty="0" smtClean="0">
                <a:solidFill>
                  <a:schemeClr val="accent2"/>
                </a:solidFill>
              </a:rPr>
              <a:t>局所解に分散</a:t>
            </a:r>
            <a:endParaRPr kumimoji="1" lang="ja-JP" altLang="en-US" sz="800" b="1" dirty="0">
              <a:solidFill>
                <a:schemeClr val="accent2"/>
              </a:solidFill>
            </a:endParaRPr>
          </a:p>
        </p:txBody>
      </p:sp>
      <p:sp>
        <p:nvSpPr>
          <p:cNvPr id="307" name="テキスト ボックス 306"/>
          <p:cNvSpPr txBox="1"/>
          <p:nvPr/>
        </p:nvSpPr>
        <p:spPr>
          <a:xfrm>
            <a:off x="3119364" y="9128585"/>
            <a:ext cx="1263584" cy="1653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kumimoji="1" lang="ja-JP" altLang="en-US" sz="800" b="1" dirty="0" smtClean="0">
                <a:solidFill>
                  <a:schemeClr val="accent2"/>
                </a:solidFill>
              </a:rPr>
              <a:t>最適解</a:t>
            </a:r>
            <a:r>
              <a:rPr kumimoji="1" lang="en-US" altLang="ja-JP" sz="800" b="1" dirty="0" smtClean="0">
                <a:solidFill>
                  <a:schemeClr val="accent2"/>
                </a:solidFill>
              </a:rPr>
              <a:t>, </a:t>
            </a:r>
            <a:r>
              <a:rPr kumimoji="1" lang="ja-JP" altLang="en-US" sz="800" b="1" dirty="0" smtClean="0">
                <a:solidFill>
                  <a:schemeClr val="accent2"/>
                </a:solidFill>
              </a:rPr>
              <a:t>局所解付近に分散</a:t>
            </a:r>
            <a:endParaRPr kumimoji="1" lang="ja-JP" altLang="en-US" sz="800" b="1" dirty="0">
              <a:solidFill>
                <a:schemeClr val="accent2"/>
              </a:solidFill>
            </a:endParaRPr>
          </a:p>
        </p:txBody>
      </p:sp>
      <p:sp>
        <p:nvSpPr>
          <p:cNvPr id="308" name="テキスト ボックス 307"/>
          <p:cNvSpPr txBox="1"/>
          <p:nvPr/>
        </p:nvSpPr>
        <p:spPr>
          <a:xfrm>
            <a:off x="4525980" y="9128585"/>
            <a:ext cx="836733" cy="1594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kumimoji="1" lang="ja-JP" altLang="en-US" sz="800" b="1" dirty="0" smtClean="0">
                <a:solidFill>
                  <a:schemeClr val="accent2"/>
                </a:solidFill>
              </a:rPr>
              <a:t>直線状に分散</a:t>
            </a:r>
            <a:endParaRPr kumimoji="1" lang="ja-JP" altLang="en-US" sz="800" b="1" dirty="0">
              <a:solidFill>
                <a:schemeClr val="accent2"/>
              </a:solidFill>
            </a:endParaRPr>
          </a:p>
        </p:txBody>
      </p:sp>
      <p:sp>
        <p:nvSpPr>
          <p:cNvPr id="309" name="テキスト ボックス 308"/>
          <p:cNvSpPr txBox="1"/>
          <p:nvPr/>
        </p:nvSpPr>
        <p:spPr>
          <a:xfrm>
            <a:off x="5630405" y="9128585"/>
            <a:ext cx="1067734" cy="1594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kumimoji="1" lang="ja-JP" altLang="en-US" sz="800" b="1" dirty="0" smtClean="0">
                <a:solidFill>
                  <a:schemeClr val="accent2"/>
                </a:solidFill>
              </a:rPr>
              <a:t>最適解周辺に強く収束</a:t>
            </a:r>
            <a:endParaRPr kumimoji="1" lang="ja-JP" altLang="en-US" sz="800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0" name="正方形/長方形 309"/>
              <p:cNvSpPr/>
              <p:nvPr/>
            </p:nvSpPr>
            <p:spPr>
              <a:xfrm>
                <a:off x="2384746" y="7501283"/>
                <a:ext cx="32515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kumimoji="1" lang="en-US" altLang="ja-JP" sz="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310" name="正方形/長方形 3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746" y="7501283"/>
                <a:ext cx="325154" cy="215444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1" name="正方形/長方形 310"/>
              <p:cNvSpPr/>
              <p:nvPr/>
            </p:nvSpPr>
            <p:spPr>
              <a:xfrm>
                <a:off x="3584415" y="7501283"/>
                <a:ext cx="32515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kumimoji="1" lang="en-US" altLang="ja-JP" sz="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311" name="正方形/長方形 3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415" y="7501283"/>
                <a:ext cx="325154" cy="215444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2" name="正方形/長方形 311"/>
              <p:cNvSpPr/>
              <p:nvPr/>
            </p:nvSpPr>
            <p:spPr>
              <a:xfrm>
                <a:off x="4811928" y="7501283"/>
                <a:ext cx="32515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kumimoji="1" lang="en-US" altLang="ja-JP" sz="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312" name="正方形/長方形 3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928" y="7501283"/>
                <a:ext cx="325154" cy="215444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3" name="正方形/長方形 312"/>
              <p:cNvSpPr/>
              <p:nvPr/>
            </p:nvSpPr>
            <p:spPr>
              <a:xfrm>
                <a:off x="5975526" y="7501283"/>
                <a:ext cx="32515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kumimoji="1" lang="en-US" altLang="ja-JP" sz="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313" name="正方形/長方形 3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526" y="7501283"/>
                <a:ext cx="325154" cy="215444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4" name="正方形/長方形 313"/>
              <p:cNvSpPr/>
              <p:nvPr/>
            </p:nvSpPr>
            <p:spPr>
              <a:xfrm>
                <a:off x="2380047" y="8934874"/>
                <a:ext cx="32515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kumimoji="1" lang="en-US" altLang="ja-JP" sz="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314" name="正方形/長方形 3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0047" y="8934874"/>
                <a:ext cx="325154" cy="215444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5" name="正方形/長方形 314"/>
              <p:cNvSpPr/>
              <p:nvPr/>
            </p:nvSpPr>
            <p:spPr>
              <a:xfrm>
                <a:off x="3579716" y="8934874"/>
                <a:ext cx="32515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kumimoji="1" lang="en-US" altLang="ja-JP" sz="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315" name="正方形/長方形 3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716" y="8934874"/>
                <a:ext cx="325154" cy="215444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6" name="正方形/長方形 315"/>
              <p:cNvSpPr/>
              <p:nvPr/>
            </p:nvSpPr>
            <p:spPr>
              <a:xfrm>
                <a:off x="4807229" y="8934874"/>
                <a:ext cx="32515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kumimoji="1" lang="en-US" altLang="ja-JP" sz="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316" name="正方形/長方形 3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229" y="8934874"/>
                <a:ext cx="325154" cy="215444"/>
              </a:xfrm>
              <a:prstGeom prst="rect">
                <a:avLst/>
              </a:prstGeom>
              <a:blipFill>
                <a:blip r:embed="rId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7" name="正方形/長方形 316"/>
              <p:cNvSpPr/>
              <p:nvPr/>
            </p:nvSpPr>
            <p:spPr>
              <a:xfrm>
                <a:off x="5970827" y="8934874"/>
                <a:ext cx="32515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kumimoji="1" lang="en-US" altLang="ja-JP" sz="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317" name="正方形/長方形 3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827" y="8934874"/>
                <a:ext cx="325154" cy="215444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8" name="正方形/長方形 317"/>
          <p:cNvSpPr/>
          <p:nvPr/>
        </p:nvSpPr>
        <p:spPr>
          <a:xfrm>
            <a:off x="86185" y="4558742"/>
            <a:ext cx="763977" cy="246469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000" b="1" dirty="0">
                <a:solidFill>
                  <a:schemeClr val="bg1"/>
                </a:solidFill>
              </a:rPr>
              <a:t>実験内容</a:t>
            </a:r>
            <a:endParaRPr kumimoji="1" lang="ja-JP" altLang="en-US" sz="1000" b="1" dirty="0">
              <a:solidFill>
                <a:schemeClr val="bg1"/>
              </a:solidFill>
            </a:endParaRPr>
          </a:p>
        </p:txBody>
      </p:sp>
      <p:sp>
        <p:nvSpPr>
          <p:cNvPr id="319" name="テキスト ボックス 318"/>
          <p:cNvSpPr txBox="1"/>
          <p:nvPr/>
        </p:nvSpPr>
        <p:spPr>
          <a:xfrm>
            <a:off x="869050" y="4725886"/>
            <a:ext cx="7639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/>
              <a:t>BA vs NRBA</a:t>
            </a:r>
            <a:endParaRPr kumimoji="1" lang="ja-JP" altLang="en-US" sz="800" dirty="0"/>
          </a:p>
        </p:txBody>
      </p:sp>
      <p:sp>
        <p:nvSpPr>
          <p:cNvPr id="324" name="正方形/長方形 323"/>
          <p:cNvSpPr/>
          <p:nvPr/>
        </p:nvSpPr>
        <p:spPr>
          <a:xfrm>
            <a:off x="106992" y="4589970"/>
            <a:ext cx="6650180" cy="170624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5" name="正方形/長方形 324"/>
          <p:cNvSpPr/>
          <p:nvPr/>
        </p:nvSpPr>
        <p:spPr>
          <a:xfrm>
            <a:off x="106992" y="6415477"/>
            <a:ext cx="6650177" cy="292149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7" name="テキスト ボックス 326"/>
          <p:cNvSpPr txBox="1"/>
          <p:nvPr/>
        </p:nvSpPr>
        <p:spPr>
          <a:xfrm>
            <a:off x="2262146" y="442906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9" name="テキスト ボックス 328"/>
              <p:cNvSpPr txBox="1"/>
              <p:nvPr/>
            </p:nvSpPr>
            <p:spPr>
              <a:xfrm>
                <a:off x="648484" y="4958251"/>
                <a:ext cx="1412438" cy="2606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kumimoji="1" lang="en-US" altLang="ja-JP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sz="800" b="0" i="1" smtClean="0">
                                  <a:latin typeface="Cambria Math" panose="02040503050406030204" pitchFamily="18" charset="0"/>
                                </a:rPr>
                                <m:t>𝑟𝑢𝑛</m:t>
                              </m:r>
                              <m:r>
                                <a:rPr kumimoji="1" lang="en-US" altLang="ja-JP" sz="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ja-JP" sz="800" b="0" i="1" smtClean="0">
                                  <a:latin typeface="Cambria Math" panose="02040503050406030204" pitchFamily="18" charset="0"/>
                                </a:rPr>
                                <m:t>𝑀𝑅</m:t>
                              </m:r>
                            </m:sup>
                            <m:e>
                              <m:r>
                                <a:rPr kumimoji="1" lang="ja-JP" altLang="en-US" sz="800" i="1">
                                  <a:latin typeface="Cambria Math" panose="02040503050406030204" pitchFamily="18" charset="0"/>
                                </a:rPr>
                                <m:t>発見した解の数</m:t>
                              </m:r>
                            </m:e>
                          </m:nary>
                        </m:num>
                        <m:den>
                          <m:r>
                            <a:rPr kumimoji="1" lang="ja-JP" altLang="en-US" sz="800" i="1">
                              <a:latin typeface="Cambria Math" panose="02040503050406030204" pitchFamily="18" charset="0"/>
                            </a:rPr>
                            <m:t>全</m:t>
                          </m:r>
                          <m:r>
                            <a:rPr kumimoji="1" lang="ja-JP" altLang="en-US" sz="800" i="1" smtClean="0">
                              <a:latin typeface="Cambria Math" panose="02040503050406030204" pitchFamily="18" charset="0"/>
                            </a:rPr>
                            <m:t>最適解及び</m:t>
                          </m:r>
                          <m:r>
                            <a:rPr kumimoji="1" lang="ja-JP" altLang="en-US" sz="800" i="1">
                              <a:latin typeface="Cambria Math" panose="02040503050406030204" pitchFamily="18" charset="0"/>
                            </a:rPr>
                            <m:t>最適解数</m:t>
                          </m:r>
                          <m:r>
                            <a:rPr kumimoji="1" lang="en-US" altLang="ja-JP" sz="800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kumimoji="1" lang="en-US" altLang="ja-JP" sz="800" b="0" i="1" smtClean="0">
                              <a:latin typeface="Cambria Math" panose="02040503050406030204" pitchFamily="18" charset="0"/>
                            </a:rPr>
                            <m:t>𝑀𝑅</m:t>
                          </m:r>
                        </m:den>
                      </m:f>
                    </m:oMath>
                  </m:oMathPara>
                </a14:m>
                <a:endParaRPr kumimoji="1" lang="ja-JP" altLang="en-US" sz="800" dirty="0"/>
              </a:p>
            </p:txBody>
          </p:sp>
        </mc:Choice>
        <mc:Fallback>
          <p:sp>
            <p:nvSpPr>
              <p:cNvPr id="329" name="テキスト ボックス 3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84" y="4958251"/>
                <a:ext cx="1412438" cy="260649"/>
              </a:xfrm>
              <a:prstGeom prst="rect">
                <a:avLst/>
              </a:prstGeom>
              <a:blipFill>
                <a:blip r:embed="rId71"/>
                <a:stretch>
                  <a:fillRect l="-431" t="-86047" r="-862" b="-767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5" name="表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1760079"/>
                  </p:ext>
                </p:extLst>
              </p:nvPr>
            </p:nvGraphicFramePr>
            <p:xfrm>
              <a:off x="2354318" y="5169534"/>
              <a:ext cx="4348638" cy="11092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6638">
                      <a:extLst>
                        <a:ext uri="{9D8B030D-6E8A-4147-A177-3AD203B41FA5}">
                          <a16:colId xmlns:a16="http://schemas.microsoft.com/office/drawing/2014/main" val="549559291"/>
                        </a:ext>
                      </a:extLst>
                    </a:gridCol>
                    <a:gridCol w="828000">
                      <a:extLst>
                        <a:ext uri="{9D8B030D-6E8A-4147-A177-3AD203B41FA5}">
                          <a16:colId xmlns:a16="http://schemas.microsoft.com/office/drawing/2014/main" val="2961033702"/>
                        </a:ext>
                      </a:extLst>
                    </a:gridCol>
                    <a:gridCol w="828000">
                      <a:extLst>
                        <a:ext uri="{9D8B030D-6E8A-4147-A177-3AD203B41FA5}">
                          <a16:colId xmlns:a16="http://schemas.microsoft.com/office/drawing/2014/main" val="2118002810"/>
                        </a:ext>
                      </a:extLst>
                    </a:gridCol>
                    <a:gridCol w="828000">
                      <a:extLst>
                        <a:ext uri="{9D8B030D-6E8A-4147-A177-3AD203B41FA5}">
                          <a16:colId xmlns:a16="http://schemas.microsoft.com/office/drawing/2014/main" val="2751808418"/>
                        </a:ext>
                      </a:extLst>
                    </a:gridCol>
                    <a:gridCol w="828000">
                      <a:extLst>
                        <a:ext uri="{9D8B030D-6E8A-4147-A177-3AD203B41FA5}">
                          <a16:colId xmlns:a16="http://schemas.microsoft.com/office/drawing/2014/main" val="1981306299"/>
                        </a:ext>
                      </a:extLst>
                    </a:gridCol>
                  </a:tblGrid>
                  <a:tr h="1838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b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関数</a:t>
                          </a:r>
                          <a:endParaRPr kumimoji="1" lang="ja-JP" altLang="en-US" sz="800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0" marR="18000" marT="36000" marB="3600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8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8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kumimoji="1" lang="en-US" altLang="ja-JP" sz="8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1" lang="en-US" altLang="ja-JP" sz="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</m:oMath>
                          </a14:m>
                          <a:r>
                            <a:rPr kumimoji="1" lang="en-US" altLang="ja-JP" sz="800" b="1" dirty="0" err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Griewank</a:t>
                          </a:r>
                          <a:endParaRPr kumimoji="1" lang="ja-JP" altLang="en-US" sz="800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0" marR="18000" marT="36000" marB="3600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8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8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kumimoji="1" lang="en-US" altLang="ja-JP" sz="8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kumimoji="1" lang="en-US" altLang="ja-JP" sz="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</m:oMath>
                          </a14:m>
                          <a:r>
                            <a:rPr kumimoji="1" lang="en-US" altLang="ja-JP" sz="800" b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Six-Hump Camel</a:t>
                          </a:r>
                          <a:endParaRPr kumimoji="1" lang="ja-JP" altLang="en-US" sz="800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0" marR="18000" marT="36000" marB="3600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8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8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kumimoji="1" lang="en-US" altLang="ja-JP" sz="8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kumimoji="1" lang="en-US" altLang="ja-JP" sz="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</m:oMath>
                          </a14:m>
                          <a:r>
                            <a:rPr kumimoji="1" lang="en-US" altLang="ja-JP" sz="800" b="1" dirty="0" err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Michalewicz</a:t>
                          </a:r>
                          <a:endParaRPr kumimoji="1" lang="ja-JP" altLang="en-US" sz="800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0" marR="18000" marT="36000" marB="3600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8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8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kumimoji="1" lang="en-US" altLang="ja-JP" sz="8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sub>
                              </m:sSub>
                              <m:r>
                                <a:rPr kumimoji="1" lang="en-US" altLang="ja-JP" sz="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</m:oMath>
                          </a14:m>
                          <a:r>
                            <a:rPr kumimoji="1" lang="en-US" altLang="ja-JP" sz="800" b="1" dirty="0" err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Himmelblau</a:t>
                          </a:r>
                          <a:endParaRPr kumimoji="1" lang="ja-JP" altLang="en-US" sz="800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0" marR="18000" marT="36000" marB="3600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6421247"/>
                      </a:ext>
                    </a:extLst>
                  </a:tr>
                  <a:tr h="1838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b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探索範囲</a:t>
                          </a:r>
                          <a:endParaRPr kumimoji="1" lang="ja-JP" altLang="en-US" sz="800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0" marR="0" marT="1800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1" lang="en-US" altLang="ja-JP" sz="8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−10, 10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 sz="800" b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0" marR="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ja-JP" sz="8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−2, 2</m:t>
                                    </m:r>
                                  </m:e>
                                </m:d>
                                <m:r>
                                  <a:rPr kumimoji="1" lang="en-US" altLang="ja-JP" sz="8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ja-JP" sz="8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−1, 1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en-US" altLang="ja-JP" sz="800" b="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0" marR="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1" lang="en-US" altLang="ja-JP" sz="8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0, 4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 sz="800" b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0" marR="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1" lang="en-US" altLang="ja-JP" sz="8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  <m: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5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 sz="800" b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0" marR="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4392346"/>
                      </a:ext>
                    </a:extLst>
                  </a:tr>
                  <a:tr h="1838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b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最適解</a:t>
                          </a:r>
                          <a:r>
                            <a:rPr kumimoji="1" lang="ja-JP" altLang="en-US" sz="800" b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の座標</a:t>
                          </a:r>
                          <a:endParaRPr kumimoji="1" lang="ja-JP" altLang="en-US" sz="800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0" marR="0" marT="1800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kumimoji="1" lang="en-US" altLang="ja-JP" sz="8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0, 0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 sz="600" b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kumimoji="1" lang="en-US" altLang="ja-JP" sz="8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kumimoji="1" lang="en-US" altLang="ja-JP" sz="8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kumimoji="1" lang="en-US" altLang="ja-JP" sz="8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±0.0898,</m:t>
                                        </m:r>
                                        <m:r>
                                          <a:rPr kumimoji="1" lang="en-US" altLang="ja-JP" sz="8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  <m:e>
                                        <m:r>
                                          <a:rPr kumimoji="1" lang="ja-JP" altLang="en-US" sz="8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∓</m:t>
                                        </m:r>
                                        <m:r>
                                          <a:rPr kumimoji="1" lang="en-US" altLang="ja-JP" sz="8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0.7126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r>
                            <a:rPr kumimoji="1" lang="en-US" altLang="ja-JP" sz="6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a:t/>
                          </a:r>
                          <a:br>
                            <a:rPr kumimoji="1" lang="en-US" altLang="ja-JP" sz="6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a:br>
                          <a:endParaRPr kumimoji="1" lang="ja-JP" altLang="en-US" sz="600" b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kumimoji="1" lang="en-US" altLang="ja-JP" sz="8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ja-JP" sz="8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[2.20, 1.57]</m:t>
                                </m:r>
                              </m:oMath>
                            </m:oMathPara>
                          </a14:m>
                          <a:endParaRPr kumimoji="1" lang="ja-JP" altLang="en-US" sz="800" b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6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6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6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kumimoji="1" lang="en-US" altLang="ja-JP" sz="6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1" lang="en-US" altLang="ja-JP" sz="6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6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3,2</m:t>
                                    </m:r>
                                  </m:e>
                                </m:d>
                                <m:r>
                                  <a:rPr kumimoji="1" lang="en-US" altLang="ja-JP" sz="6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1" lang="en-US" altLang="ja-JP" sz="6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6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−2.8051, 3.2832</m:t>
                                    </m:r>
                                  </m:e>
                                </m:d>
                                <m:r>
                                  <a:rPr kumimoji="1" lang="en-US" altLang="ja-JP" sz="6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1" lang="en-US" altLang="ja-JP" sz="6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6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−3.7793, −3.2832</m:t>
                                    </m:r>
                                  </m:e>
                                </m:d>
                                <m:r>
                                  <a:rPr kumimoji="1" lang="en-US" altLang="ja-JP" sz="6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  <m:oMath xmlns:m="http://schemas.openxmlformats.org/officeDocument/2006/math">
                                <m:r>
                                  <a:rPr kumimoji="1" lang="en-US" altLang="ja-JP" sz="6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[3.5845, −1.8481]</m:t>
                                </m:r>
                              </m:oMath>
                            </m:oMathPara>
                          </a14:m>
                          <a:endParaRPr kumimoji="1" lang="ja-JP" altLang="en-US" sz="600" b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4970513"/>
                      </a:ext>
                    </a:extLst>
                  </a:tr>
                  <a:tr h="1838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b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最適解数 </a:t>
                          </a:r>
                          <a:r>
                            <a:rPr kumimoji="1" lang="en-US" altLang="ja-JP" sz="800" b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/ </a:t>
                          </a:r>
                          <a:r>
                            <a:rPr kumimoji="1" lang="ja-JP" altLang="en-US" sz="800" b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局所解数</a:t>
                          </a:r>
                          <a:endParaRPr kumimoji="1" lang="ja-JP" altLang="en-US" sz="800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0" marR="0" marT="1800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0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1 / 16</a:t>
                          </a:r>
                          <a:endParaRPr kumimoji="1" lang="ja-JP" altLang="en-US" sz="800" b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0" marR="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0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2 / 2</a:t>
                          </a:r>
                          <a:endParaRPr kumimoji="1" lang="ja-JP" altLang="en-US" sz="800" b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0" marR="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0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1 / 1</a:t>
                          </a:r>
                          <a:endParaRPr kumimoji="1" lang="ja-JP" altLang="en-US" sz="800" b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0" marR="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0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4 / 0</a:t>
                          </a:r>
                          <a:endParaRPr kumimoji="1" lang="ja-JP" altLang="en-US" sz="800" b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0" marR="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024130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5" name="表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1760079"/>
                  </p:ext>
                </p:extLst>
              </p:nvPr>
            </p:nvGraphicFramePr>
            <p:xfrm>
              <a:off x="2354318" y="5169534"/>
              <a:ext cx="4348638" cy="11092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6638">
                      <a:extLst>
                        <a:ext uri="{9D8B030D-6E8A-4147-A177-3AD203B41FA5}">
                          <a16:colId xmlns:a16="http://schemas.microsoft.com/office/drawing/2014/main" val="549559291"/>
                        </a:ext>
                      </a:extLst>
                    </a:gridCol>
                    <a:gridCol w="828000">
                      <a:extLst>
                        <a:ext uri="{9D8B030D-6E8A-4147-A177-3AD203B41FA5}">
                          <a16:colId xmlns:a16="http://schemas.microsoft.com/office/drawing/2014/main" val="2961033702"/>
                        </a:ext>
                      </a:extLst>
                    </a:gridCol>
                    <a:gridCol w="828000">
                      <a:extLst>
                        <a:ext uri="{9D8B030D-6E8A-4147-A177-3AD203B41FA5}">
                          <a16:colId xmlns:a16="http://schemas.microsoft.com/office/drawing/2014/main" val="2118002810"/>
                        </a:ext>
                      </a:extLst>
                    </a:gridCol>
                    <a:gridCol w="828000">
                      <a:extLst>
                        <a:ext uri="{9D8B030D-6E8A-4147-A177-3AD203B41FA5}">
                          <a16:colId xmlns:a16="http://schemas.microsoft.com/office/drawing/2014/main" val="2751808418"/>
                        </a:ext>
                      </a:extLst>
                    </a:gridCol>
                    <a:gridCol w="828000">
                      <a:extLst>
                        <a:ext uri="{9D8B030D-6E8A-4147-A177-3AD203B41FA5}">
                          <a16:colId xmlns:a16="http://schemas.microsoft.com/office/drawing/2014/main" val="1981306299"/>
                        </a:ext>
                      </a:extLst>
                    </a:gridCol>
                  </a:tblGrid>
                  <a:tr h="315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b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関数</a:t>
                          </a:r>
                          <a:endParaRPr kumimoji="1" lang="ja-JP" altLang="en-US" sz="800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0" marR="18000" marT="36000" marB="3600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18000" marT="36000" marB="36000">
                        <a:blipFill>
                          <a:blip r:embed="rId72"/>
                          <a:stretch>
                            <a:fillRect l="-125735" t="-3846" r="-302941" b="-25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18000" marT="36000" marB="36000">
                        <a:blipFill>
                          <a:blip r:embed="rId72"/>
                          <a:stretch>
                            <a:fillRect l="-225735" t="-3846" r="-202941" b="-25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18000" marT="36000" marB="36000">
                        <a:blipFill>
                          <a:blip r:embed="rId72"/>
                          <a:stretch>
                            <a:fillRect l="-325735" t="-3846" r="-102941" b="-25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18000" marT="36000" marB="36000">
                        <a:blipFill>
                          <a:blip r:embed="rId72"/>
                          <a:stretch>
                            <a:fillRect l="-425735" t="-3846" r="-2941" b="-255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6421247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b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探索範囲</a:t>
                          </a:r>
                          <a:endParaRPr kumimoji="1" lang="ja-JP" altLang="en-US" sz="800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0" marR="0" marT="1800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>
                        <a:blipFill>
                          <a:blip r:embed="rId72"/>
                          <a:stretch>
                            <a:fillRect l="-125735" t="-135000" r="-302941" b="-23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>
                        <a:blipFill>
                          <a:blip r:embed="rId72"/>
                          <a:stretch>
                            <a:fillRect l="-225735" t="-135000" r="-202941" b="-23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>
                        <a:blipFill>
                          <a:blip r:embed="rId72"/>
                          <a:stretch>
                            <a:fillRect l="-325735" t="-135000" r="-102941" b="-23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>
                        <a:blipFill>
                          <a:blip r:embed="rId72"/>
                          <a:stretch>
                            <a:fillRect l="-425735" t="-135000" r="-2941" b="-23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43923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b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最適解</a:t>
                          </a:r>
                          <a:r>
                            <a:rPr kumimoji="1" lang="ja-JP" altLang="en-US" sz="800" b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の座標</a:t>
                          </a:r>
                          <a:endParaRPr kumimoji="1" lang="ja-JP" altLang="en-US" sz="800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0" marR="0" marT="1800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blipFill>
                          <a:blip r:embed="rId72"/>
                          <a:stretch>
                            <a:fillRect l="-125735" t="-156667" r="-302941" b="-5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blipFill>
                          <a:blip r:embed="rId72"/>
                          <a:stretch>
                            <a:fillRect l="-225735" t="-156667" r="-202941" b="-5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blipFill>
                          <a:blip r:embed="rId72"/>
                          <a:stretch>
                            <a:fillRect l="-325735" t="-156667" r="-102941" b="-5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blipFill>
                          <a:blip r:embed="rId72"/>
                          <a:stretch>
                            <a:fillRect l="-425735" t="-156667" r="-2941" b="-5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4970513"/>
                      </a:ext>
                    </a:extLst>
                  </a:tr>
                  <a:tr h="1838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b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最適解数 </a:t>
                          </a:r>
                          <a:r>
                            <a:rPr kumimoji="1" lang="en-US" altLang="ja-JP" sz="800" b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/ </a:t>
                          </a:r>
                          <a:r>
                            <a:rPr kumimoji="1" lang="ja-JP" altLang="en-US" sz="800" b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局所解数</a:t>
                          </a:r>
                          <a:endParaRPr kumimoji="1" lang="ja-JP" altLang="en-US" sz="800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0" marR="0" marT="1800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0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1 / 16</a:t>
                          </a:r>
                          <a:endParaRPr kumimoji="1" lang="ja-JP" altLang="en-US" sz="800" b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0" marR="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0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2 / 2</a:t>
                          </a:r>
                          <a:endParaRPr kumimoji="1" lang="ja-JP" altLang="en-US" sz="800" b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0" marR="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0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1 / 1</a:t>
                          </a:r>
                          <a:endParaRPr kumimoji="1" lang="ja-JP" altLang="en-US" sz="800" b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0" marR="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0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4 / 0</a:t>
                          </a:r>
                          <a:endParaRPr kumimoji="1" lang="ja-JP" altLang="en-US" sz="800" b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0" marR="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02413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21" name="正方形/長方形 320"/>
          <p:cNvSpPr/>
          <p:nvPr/>
        </p:nvSpPr>
        <p:spPr>
          <a:xfrm>
            <a:off x="106991" y="1502890"/>
            <a:ext cx="3238030" cy="296262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86185" y="1476622"/>
            <a:ext cx="432000" cy="2160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000" b="1" dirty="0">
                <a:solidFill>
                  <a:schemeClr val="bg1"/>
                </a:solidFill>
              </a:rPr>
              <a:t>従来</a:t>
            </a:r>
            <a:endParaRPr kumimoji="1" lang="ja-JP" altLang="en-US" sz="1000" b="1" dirty="0">
              <a:solidFill>
                <a:schemeClr val="bg1"/>
              </a:solidFill>
            </a:endParaRPr>
          </a:p>
        </p:txBody>
      </p:sp>
      <p:sp>
        <p:nvSpPr>
          <p:cNvPr id="322" name="正方形/長方形 321"/>
          <p:cNvSpPr/>
          <p:nvPr/>
        </p:nvSpPr>
        <p:spPr>
          <a:xfrm>
            <a:off x="3481750" y="801780"/>
            <a:ext cx="3275419" cy="367685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3472944" y="783208"/>
            <a:ext cx="432000" cy="2160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000" b="1" dirty="0">
                <a:solidFill>
                  <a:schemeClr val="bg1"/>
                </a:solidFill>
              </a:rPr>
              <a:t>提案</a:t>
            </a:r>
          </a:p>
        </p:txBody>
      </p:sp>
      <p:graphicFrame>
        <p:nvGraphicFramePr>
          <p:cNvPr id="330" name="表 3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400414"/>
              </p:ext>
            </p:extLst>
          </p:nvPr>
        </p:nvGraphicFramePr>
        <p:xfrm>
          <a:off x="146648" y="5687929"/>
          <a:ext cx="991852" cy="512062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563563">
                  <a:extLst>
                    <a:ext uri="{9D8B030D-6E8A-4147-A177-3AD203B41FA5}">
                      <a16:colId xmlns:a16="http://schemas.microsoft.com/office/drawing/2014/main" val="1001619540"/>
                    </a:ext>
                  </a:extLst>
                </a:gridCol>
                <a:gridCol w="428289">
                  <a:extLst>
                    <a:ext uri="{9D8B030D-6E8A-4147-A177-3AD203B41FA5}">
                      <a16:colId xmlns:a16="http://schemas.microsoft.com/office/drawing/2014/main" val="972928546"/>
                    </a:ext>
                  </a:extLst>
                </a:gridCol>
              </a:tblGrid>
              <a:tr h="146112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700" dirty="0" smtClean="0"/>
                        <a:t>個体数</a:t>
                      </a:r>
                      <a:r>
                        <a:rPr kumimoji="1" lang="en-US" altLang="ja-JP" sz="700" dirty="0" smtClean="0"/>
                        <a:t>: N</a:t>
                      </a:r>
                      <a:endParaRPr kumimoji="1" lang="ja-JP" altLang="en-US" sz="700" dirty="0"/>
                    </a:p>
                  </a:txBody>
                  <a:tcPr marL="0" marR="0" marT="1800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700" dirty="0" smtClean="0"/>
                        <a:t>50</a:t>
                      </a:r>
                      <a:endParaRPr kumimoji="1" lang="ja-JP" altLang="en-US" sz="700" dirty="0"/>
                    </a:p>
                  </a:txBody>
                  <a:tcPr marL="0" marR="0" marT="1800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590124"/>
                  </a:ext>
                </a:extLst>
              </a:tr>
              <a:tr h="219838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700" dirty="0" smtClean="0"/>
                        <a:t>世代数</a:t>
                      </a:r>
                      <a:r>
                        <a:rPr kumimoji="1" lang="en-US" altLang="ja-JP" sz="700" dirty="0" smtClean="0"/>
                        <a:t>: </a:t>
                      </a:r>
                      <a:endParaRPr kumimoji="1" lang="en-US" altLang="ja-JP" sz="700" dirty="0" smtClean="0"/>
                    </a:p>
                    <a:p>
                      <a:pPr algn="l"/>
                      <a:r>
                        <a:rPr kumimoji="1" lang="en-US" altLang="ja-JP" sz="700" dirty="0" smtClean="0"/>
                        <a:t>Iteration</a:t>
                      </a:r>
                      <a:endParaRPr kumimoji="1" lang="ja-JP" altLang="en-US" sz="7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700" dirty="0" smtClean="0"/>
                        <a:t>10000</a:t>
                      </a:r>
                      <a:endParaRPr kumimoji="1" lang="ja-JP" altLang="en-US" sz="700" dirty="0"/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041814"/>
                  </a:ext>
                </a:extLst>
              </a:tr>
              <a:tr h="146112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700" dirty="0" smtClean="0"/>
                        <a:t>次元数</a:t>
                      </a:r>
                      <a:r>
                        <a:rPr kumimoji="1" lang="en-US" altLang="ja-JP" sz="700" dirty="0" smtClean="0"/>
                        <a:t>: D</a:t>
                      </a:r>
                      <a:endParaRPr kumimoji="1" lang="ja-JP" altLang="en-US" sz="7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700" dirty="0" smtClean="0"/>
                        <a:t>2</a:t>
                      </a:r>
                      <a:endParaRPr kumimoji="1" lang="ja-JP" altLang="en-US" sz="7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09568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31" name="表 3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3756696"/>
                  </p:ext>
                </p:extLst>
              </p:nvPr>
            </p:nvGraphicFramePr>
            <p:xfrm>
              <a:off x="1141531" y="5685093"/>
              <a:ext cx="1006266" cy="532126"/>
            </p:xfrm>
            <a:graphic>
              <a:graphicData uri="http://schemas.openxmlformats.org/drawingml/2006/table">
                <a:tbl>
                  <a:tblPr bandRow="1">
                    <a:tableStyleId>{21E4AEA4-8DFA-4A89-87EB-49C32662AFE0}</a:tableStyleId>
                  </a:tblPr>
                  <a:tblGrid>
                    <a:gridCol w="577977">
                      <a:extLst>
                        <a:ext uri="{9D8B030D-6E8A-4147-A177-3AD203B41FA5}">
                          <a16:colId xmlns:a16="http://schemas.microsoft.com/office/drawing/2014/main" val="3537321690"/>
                        </a:ext>
                      </a:extLst>
                    </a:gridCol>
                    <a:gridCol w="428289">
                      <a:extLst>
                        <a:ext uri="{9D8B030D-6E8A-4147-A177-3AD203B41FA5}">
                          <a16:colId xmlns:a16="http://schemas.microsoft.com/office/drawing/2014/main" val="3231803044"/>
                        </a:ext>
                      </a:extLst>
                    </a:gridCol>
                  </a:tblGrid>
                  <a:tr h="133624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700" dirty="0" smtClean="0"/>
                            <a:t>実験回数</a:t>
                          </a:r>
                          <a:r>
                            <a:rPr kumimoji="1" lang="en-US" altLang="ja-JP" sz="700" dirty="0" smtClean="0"/>
                            <a:t>: MR</a:t>
                          </a:r>
                          <a:endParaRPr kumimoji="1" lang="ja-JP" altLang="en-US" sz="700" dirty="0"/>
                        </a:p>
                      </a:txBody>
                      <a:tcPr marL="0" marR="0" marT="18000" marB="0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dirty="0" smtClean="0"/>
                            <a:t>30</a:t>
                          </a:r>
                          <a:endParaRPr kumimoji="1" lang="ja-JP" altLang="en-US" sz="700" dirty="0"/>
                        </a:p>
                      </a:txBody>
                      <a:tcPr marL="0" marR="0" marT="18000" marB="0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605402"/>
                      </a:ext>
                    </a:extLst>
                  </a:tr>
                  <a:tr h="133624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700" dirty="0" smtClean="0">
                              <a:solidFill>
                                <a:schemeClr val="tx1"/>
                              </a:solidFill>
                            </a:rPr>
                            <a:t>ラウドネス</a:t>
                          </a:r>
                          <a:r>
                            <a:rPr kumimoji="1" lang="en-US" altLang="ja-JP" sz="700" dirty="0" smtClean="0">
                              <a:solidFill>
                                <a:schemeClr val="tx1"/>
                              </a:solidFill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sz="7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7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kumimoji="1" lang="en-US" altLang="ja-JP" sz="7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oMath>
                          </a14:m>
                          <a:endParaRPr kumimoji="1" lang="ja-JP" alt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kumimoji="1" lang="ja-JP" alt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4042182"/>
                      </a:ext>
                    </a:extLst>
                  </a:tr>
                  <a:tr h="133624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700" dirty="0" smtClean="0">
                              <a:solidFill>
                                <a:schemeClr val="tx1"/>
                              </a:solidFill>
                            </a:rPr>
                            <a:t>パルスレート</a:t>
                          </a:r>
                          <a:r>
                            <a:rPr kumimoji="1" lang="en-US" altLang="ja-JP" sz="700" dirty="0" smtClean="0">
                              <a:solidFill>
                                <a:schemeClr val="tx1"/>
                              </a:solidFill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sz="7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7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kumimoji="1" lang="en-US" altLang="ja-JP" sz="7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oMath>
                          </a14:m>
                          <a:endParaRPr kumimoji="1" lang="ja-JP" alt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dirty="0" smtClean="0">
                              <a:solidFill>
                                <a:schemeClr val="tx1"/>
                              </a:solidFill>
                            </a:rPr>
                            <a:t>rand [</a:t>
                          </a:r>
                          <a:r>
                            <a:rPr kumimoji="1" lang="en-US" altLang="ja-JP" sz="700" dirty="0" smtClean="0">
                              <a:solidFill>
                                <a:schemeClr val="tx1"/>
                              </a:solidFill>
                            </a:rPr>
                            <a:t>0,1</a:t>
                          </a:r>
                          <a:r>
                            <a:rPr kumimoji="1" lang="en-US" altLang="ja-JP" sz="700" dirty="0" smtClean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kumimoji="1" lang="ja-JP" alt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8574540"/>
                      </a:ext>
                    </a:extLst>
                  </a:tr>
                  <a:tr h="131254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7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kumimoji="1" lang="en-US" altLang="ja-JP" sz="7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sz="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</m:oMath>
                            </m:oMathPara>
                          </a14:m>
                          <a:endParaRPr kumimoji="1" lang="en-US" altLang="ja-JP" sz="7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dirty="0" smtClean="0">
                              <a:solidFill>
                                <a:schemeClr val="tx1"/>
                              </a:solidFill>
                            </a:rPr>
                            <a:t>0.9</a:t>
                          </a:r>
                          <a:endParaRPr kumimoji="1" lang="ja-JP" alt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316804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31" name="表 3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3756696"/>
                  </p:ext>
                </p:extLst>
              </p:nvPr>
            </p:nvGraphicFramePr>
            <p:xfrm>
              <a:off x="1141531" y="5685093"/>
              <a:ext cx="1006266" cy="532126"/>
            </p:xfrm>
            <a:graphic>
              <a:graphicData uri="http://schemas.openxmlformats.org/drawingml/2006/table">
                <a:tbl>
                  <a:tblPr bandRow="1">
                    <a:tableStyleId>{21E4AEA4-8DFA-4A89-87EB-49C32662AFE0}</a:tableStyleId>
                  </a:tblPr>
                  <a:tblGrid>
                    <a:gridCol w="577977">
                      <a:extLst>
                        <a:ext uri="{9D8B030D-6E8A-4147-A177-3AD203B41FA5}">
                          <a16:colId xmlns:a16="http://schemas.microsoft.com/office/drawing/2014/main" val="3537321690"/>
                        </a:ext>
                      </a:extLst>
                    </a:gridCol>
                    <a:gridCol w="428289">
                      <a:extLst>
                        <a:ext uri="{9D8B030D-6E8A-4147-A177-3AD203B41FA5}">
                          <a16:colId xmlns:a16="http://schemas.microsoft.com/office/drawing/2014/main" val="3231803044"/>
                        </a:ext>
                      </a:extLst>
                    </a:gridCol>
                  </a:tblGrid>
                  <a:tr h="133624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700" dirty="0" smtClean="0"/>
                            <a:t>実験回数</a:t>
                          </a:r>
                          <a:r>
                            <a:rPr kumimoji="1" lang="en-US" altLang="ja-JP" sz="700" dirty="0" smtClean="0"/>
                            <a:t>: MR</a:t>
                          </a:r>
                          <a:endParaRPr kumimoji="1" lang="ja-JP" altLang="en-US" sz="700" dirty="0"/>
                        </a:p>
                      </a:txBody>
                      <a:tcPr marL="0" marR="0" marT="18000" marB="0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dirty="0" smtClean="0"/>
                            <a:t>30</a:t>
                          </a:r>
                          <a:endParaRPr kumimoji="1" lang="ja-JP" altLang="en-US" sz="700" dirty="0"/>
                        </a:p>
                      </a:txBody>
                      <a:tcPr marL="0" marR="0" marT="18000" marB="0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605402"/>
                      </a:ext>
                    </a:extLst>
                  </a:tr>
                  <a:tr h="133624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>
                        <a:blipFill>
                          <a:blip r:embed="rId73"/>
                          <a:stretch>
                            <a:fillRect l="-1053" t="-109091" r="-76842" b="-2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kumimoji="1" lang="ja-JP" alt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4042182"/>
                      </a:ext>
                    </a:extLst>
                  </a:tr>
                  <a:tr h="133624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>
                        <a:blipFill>
                          <a:blip r:embed="rId73"/>
                          <a:stretch>
                            <a:fillRect l="-1053" t="-209091" r="-76842" b="-1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dirty="0" smtClean="0">
                              <a:solidFill>
                                <a:schemeClr val="tx1"/>
                              </a:solidFill>
                            </a:rPr>
                            <a:t>rand [</a:t>
                          </a:r>
                          <a:r>
                            <a:rPr kumimoji="1" lang="en-US" altLang="ja-JP" sz="700" dirty="0" smtClean="0">
                              <a:solidFill>
                                <a:schemeClr val="tx1"/>
                              </a:solidFill>
                            </a:rPr>
                            <a:t>0,1</a:t>
                          </a:r>
                          <a:r>
                            <a:rPr kumimoji="1" lang="en-US" altLang="ja-JP" sz="700" dirty="0" smtClean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kumimoji="1" lang="ja-JP" alt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8574540"/>
                      </a:ext>
                    </a:extLst>
                  </a:tr>
                  <a:tr h="131254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>
                        <a:blipFill>
                          <a:blip r:embed="rId73"/>
                          <a:stretch>
                            <a:fillRect l="-1053" t="-309091" r="-76842" b="-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dirty="0" smtClean="0">
                              <a:solidFill>
                                <a:schemeClr val="tx1"/>
                              </a:solidFill>
                            </a:rPr>
                            <a:t>0.9</a:t>
                          </a:r>
                          <a:endParaRPr kumimoji="1" lang="ja-JP" altLang="en-US" sz="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316804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32" name="テキスト ボックス 331"/>
          <p:cNvSpPr txBox="1"/>
          <p:nvPr/>
        </p:nvSpPr>
        <p:spPr>
          <a:xfrm>
            <a:off x="49023" y="5454933"/>
            <a:ext cx="9986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b="1" dirty="0" smtClean="0">
                <a:solidFill>
                  <a:schemeClr val="accent2"/>
                </a:solidFill>
              </a:rPr>
              <a:t>パラメータ設定</a:t>
            </a:r>
            <a:endParaRPr kumimoji="1" lang="ja-JP" altLang="en-US" sz="900" b="1" dirty="0">
              <a:solidFill>
                <a:schemeClr val="accent2"/>
              </a:solidFill>
            </a:endParaRPr>
          </a:p>
        </p:txBody>
      </p:sp>
      <p:sp>
        <p:nvSpPr>
          <p:cNvPr id="335" name="テキスト ボックス 334"/>
          <p:cNvSpPr txBox="1"/>
          <p:nvPr/>
        </p:nvSpPr>
        <p:spPr>
          <a:xfrm>
            <a:off x="76039" y="4827020"/>
            <a:ext cx="7235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b="1" dirty="0" smtClean="0">
                <a:solidFill>
                  <a:schemeClr val="accent2"/>
                </a:solidFill>
              </a:rPr>
              <a:t>評価指標</a:t>
            </a:r>
            <a:endParaRPr kumimoji="1" lang="ja-JP" altLang="en-US" sz="900" b="1" dirty="0">
              <a:solidFill>
                <a:schemeClr val="accent2"/>
              </a:solidFill>
            </a:endParaRPr>
          </a:p>
        </p:txBody>
      </p:sp>
      <p:sp>
        <p:nvSpPr>
          <p:cNvPr id="336" name="テキスト ボックス 335"/>
          <p:cNvSpPr txBox="1"/>
          <p:nvPr/>
        </p:nvSpPr>
        <p:spPr>
          <a:xfrm>
            <a:off x="850162" y="4607765"/>
            <a:ext cx="12127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 smtClean="0"/>
              <a:t>複数解探索性能の比較</a:t>
            </a:r>
            <a:endParaRPr kumimoji="1" lang="ja-JP" altLang="en-US" sz="800" dirty="0"/>
          </a:p>
        </p:txBody>
      </p:sp>
      <p:sp>
        <p:nvSpPr>
          <p:cNvPr id="337" name="テキスト ボックス 336"/>
          <p:cNvSpPr txBox="1"/>
          <p:nvPr/>
        </p:nvSpPr>
        <p:spPr>
          <a:xfrm>
            <a:off x="123921" y="5007410"/>
            <a:ext cx="6357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 smtClean="0"/>
              <a:t>解発見率</a:t>
            </a:r>
            <a:endParaRPr kumimoji="1" lang="ja-JP" altLang="en-US" sz="800" dirty="0"/>
          </a:p>
        </p:txBody>
      </p:sp>
      <p:sp>
        <p:nvSpPr>
          <p:cNvPr id="338" name="テキスト ボックス 337"/>
          <p:cNvSpPr txBox="1"/>
          <p:nvPr/>
        </p:nvSpPr>
        <p:spPr>
          <a:xfrm>
            <a:off x="116547" y="5232352"/>
            <a:ext cx="21023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 smtClean="0">
                <a:solidFill>
                  <a:srgbClr val="FF0000"/>
                </a:solidFill>
              </a:rPr>
              <a:t>解発見の定義：</a:t>
            </a:r>
            <a:r>
              <a:rPr kumimoji="1" lang="en-US" altLang="ja-JP" sz="700" dirty="0" smtClean="0">
                <a:solidFill>
                  <a:srgbClr val="FF0000"/>
                </a:solidFill>
              </a:rPr>
              <a:t>(</a:t>
            </a:r>
            <a:r>
              <a:rPr kumimoji="1" lang="ja-JP" altLang="en-US" sz="700" dirty="0" smtClean="0">
                <a:solidFill>
                  <a:srgbClr val="FF0000"/>
                </a:solidFill>
              </a:rPr>
              <a:t>解座標</a:t>
            </a:r>
            <a:r>
              <a:rPr kumimoji="1" lang="en-US" altLang="ja-JP" sz="700" dirty="0" smtClean="0">
                <a:solidFill>
                  <a:srgbClr val="FF0000"/>
                </a:solidFill>
              </a:rPr>
              <a:t>) - (</a:t>
            </a:r>
            <a:r>
              <a:rPr kumimoji="1" lang="ja-JP" altLang="en-US" sz="700" dirty="0" smtClean="0">
                <a:solidFill>
                  <a:srgbClr val="FF0000"/>
                </a:solidFill>
              </a:rPr>
              <a:t>最近傍個体座標</a:t>
            </a:r>
            <a:r>
              <a:rPr kumimoji="1" lang="en-US" altLang="ja-JP" sz="700" dirty="0" smtClean="0">
                <a:solidFill>
                  <a:srgbClr val="FF0000"/>
                </a:solidFill>
              </a:rPr>
              <a:t>) &lt; 0.1</a:t>
            </a:r>
            <a:endParaRPr kumimoji="1" lang="ja-JP" altLang="en-US" sz="7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9" name="テキスト ボックス 338"/>
              <p:cNvSpPr txBox="1"/>
              <p:nvPr/>
            </p:nvSpPr>
            <p:spPr>
              <a:xfrm>
                <a:off x="1273886" y="2697033"/>
                <a:ext cx="7846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7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ϵ</m:t>
                    </m:r>
                  </m:oMath>
                </a14:m>
                <a:r>
                  <a:rPr kumimoji="1" lang="ja-JP" altLang="en-US" sz="700" b="0" dirty="0" smtClean="0">
                    <a:solidFill>
                      <a:srgbClr val="FF0000"/>
                    </a:solidFill>
                  </a:rPr>
                  <a:t>は</a:t>
                </a:r>
                <a:r>
                  <a:rPr kumimoji="1" lang="en-US" altLang="ja-JP" sz="700" b="0" dirty="0" smtClean="0">
                    <a:solidFill>
                      <a:srgbClr val="FF0000"/>
                    </a:solidFill>
                  </a:rPr>
                  <a:t>[-1, 1]</a:t>
                </a:r>
                <a:r>
                  <a:rPr kumimoji="1" lang="ja-JP" altLang="en-US" sz="700" b="0" dirty="0" smtClean="0">
                    <a:solidFill>
                      <a:srgbClr val="FF0000"/>
                    </a:solidFill>
                  </a:rPr>
                  <a:t>の乱数</a:t>
                </a:r>
                <a:endParaRPr kumimoji="1" lang="en-US" altLang="ja-JP" sz="700" b="0" dirty="0" smtClean="0">
                  <a:solidFill>
                    <a:srgbClr val="FF0000"/>
                  </a:solidFill>
                </a:endParaRPr>
              </a:p>
              <a:p>
                <a:endParaRPr kumimoji="1" lang="ja-JP" altLang="en-US" sz="7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39" name="テキスト ボックス 3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886" y="2697033"/>
                <a:ext cx="784611" cy="307777"/>
              </a:xfrm>
              <a:prstGeom prst="rect">
                <a:avLst/>
              </a:prstGeom>
              <a:blipFill>
                <a:blip r:embed="rId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4" name="グループ化 353"/>
          <p:cNvGrpSpPr/>
          <p:nvPr/>
        </p:nvGrpSpPr>
        <p:grpSpPr>
          <a:xfrm>
            <a:off x="1003752" y="3828743"/>
            <a:ext cx="1218136" cy="369332"/>
            <a:chOff x="1055370" y="3828743"/>
            <a:chExt cx="1218136" cy="369332"/>
          </a:xfrm>
        </p:grpSpPr>
        <p:sp>
          <p:nvSpPr>
            <p:cNvPr id="340" name="テキスト ボックス 339"/>
            <p:cNvSpPr txBox="1"/>
            <p:nvPr/>
          </p:nvSpPr>
          <p:spPr>
            <a:xfrm>
              <a:off x="1055370" y="3828743"/>
              <a:ext cx="1218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700" dirty="0" smtClean="0">
                  <a:solidFill>
                    <a:srgbClr val="FF0000"/>
                  </a:solidFill>
                </a:rPr>
                <a:t>更新する毎に</a:t>
              </a:r>
              <a:endParaRPr kumimoji="1" lang="en-US" altLang="ja-JP" sz="700" dirty="0" smtClean="0">
                <a:solidFill>
                  <a:srgbClr val="FF0000"/>
                </a:solidFill>
              </a:endParaRPr>
            </a:p>
            <a:p>
              <a:endParaRPr kumimoji="1" lang="en-US" altLang="ja-JP" sz="400" dirty="0" smtClean="0">
                <a:solidFill>
                  <a:srgbClr val="FF0000"/>
                </a:solidFill>
              </a:endParaRPr>
            </a:p>
            <a:p>
              <a:r>
                <a:rPr kumimoji="1" lang="ja-JP" altLang="en-US" sz="700" dirty="0" smtClean="0">
                  <a:solidFill>
                    <a:srgbClr val="FF0000"/>
                  </a:solidFill>
                </a:rPr>
                <a:t>評価回数</a:t>
              </a:r>
              <a:r>
                <a:rPr kumimoji="1" lang="ja-JP" altLang="en-US" sz="700" dirty="0">
                  <a:solidFill>
                    <a:srgbClr val="FF0000"/>
                  </a:solidFill>
                </a:rPr>
                <a:t> </a:t>
              </a:r>
              <a:r>
                <a:rPr kumimoji="1" lang="ja-JP" altLang="en-US" sz="700" dirty="0" smtClean="0">
                  <a:solidFill>
                    <a:srgbClr val="FF0000"/>
                  </a:solidFill>
                </a:rPr>
                <a:t>       局所探索</a:t>
              </a:r>
              <a:endParaRPr kumimoji="1" lang="ja-JP" altLang="en-US" sz="700" dirty="0">
                <a:solidFill>
                  <a:srgbClr val="FF0000"/>
                </a:solidFill>
              </a:endParaRPr>
            </a:p>
          </p:txBody>
        </p:sp>
        <p:grpSp>
          <p:nvGrpSpPr>
            <p:cNvPr id="350" name="グループ化 349"/>
            <p:cNvGrpSpPr/>
            <p:nvPr/>
          </p:nvGrpSpPr>
          <p:grpSpPr>
            <a:xfrm>
              <a:off x="1529700" y="3983325"/>
              <a:ext cx="119319" cy="146332"/>
              <a:chOff x="1597136" y="3988859"/>
              <a:chExt cx="119319" cy="146332"/>
            </a:xfrm>
          </p:grpSpPr>
          <p:pic>
            <p:nvPicPr>
              <p:cNvPr id="348" name="図 347"/>
              <p:cNvPicPr>
                <a:picLocks noChangeAspect="1"/>
              </p:cNvPicPr>
              <p:nvPr/>
            </p:nvPicPr>
            <p:blipFill>
              <a:blip r:embed="rId7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7136" y="4038489"/>
                <a:ext cx="96702" cy="96702"/>
              </a:xfrm>
              <a:prstGeom prst="rect">
                <a:avLst/>
              </a:prstGeom>
            </p:spPr>
          </p:pic>
          <p:cxnSp>
            <p:nvCxnSpPr>
              <p:cNvPr id="349" name="直線矢印コネクタ 348"/>
              <p:cNvCxnSpPr/>
              <p:nvPr/>
            </p:nvCxnSpPr>
            <p:spPr>
              <a:xfrm rot="-1680000">
                <a:off x="1652477" y="3988859"/>
                <a:ext cx="63978" cy="112004"/>
              </a:xfrm>
              <a:prstGeom prst="straightConnector1">
                <a:avLst/>
              </a:prstGeom>
              <a:ln w="9525">
                <a:solidFill>
                  <a:srgbClr val="FF0000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1" name="グループ化 350"/>
            <p:cNvGrpSpPr/>
            <p:nvPr/>
          </p:nvGrpSpPr>
          <p:grpSpPr>
            <a:xfrm>
              <a:off x="2065863" y="3987870"/>
              <a:ext cx="119319" cy="146332"/>
              <a:chOff x="1597136" y="3988859"/>
              <a:chExt cx="119319" cy="146332"/>
            </a:xfrm>
          </p:grpSpPr>
          <p:pic>
            <p:nvPicPr>
              <p:cNvPr id="352" name="図 351"/>
              <p:cNvPicPr>
                <a:picLocks noChangeAspect="1"/>
              </p:cNvPicPr>
              <p:nvPr/>
            </p:nvPicPr>
            <p:blipFill>
              <a:blip r:embed="rId7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7136" y="4038489"/>
                <a:ext cx="96702" cy="96702"/>
              </a:xfrm>
              <a:prstGeom prst="rect">
                <a:avLst/>
              </a:prstGeom>
            </p:spPr>
          </p:pic>
          <p:cxnSp>
            <p:nvCxnSpPr>
              <p:cNvPr id="353" name="直線矢印コネクタ 352"/>
              <p:cNvCxnSpPr/>
              <p:nvPr/>
            </p:nvCxnSpPr>
            <p:spPr>
              <a:xfrm rot="-1680000">
                <a:off x="1652477" y="3988859"/>
                <a:ext cx="63978" cy="112004"/>
              </a:xfrm>
              <a:prstGeom prst="straightConnector1">
                <a:avLst/>
              </a:prstGeom>
              <a:ln w="9525">
                <a:solidFill>
                  <a:srgbClr val="FF0000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5" name="テキスト ボックス 354"/>
          <p:cNvSpPr txBox="1"/>
          <p:nvPr/>
        </p:nvSpPr>
        <p:spPr>
          <a:xfrm>
            <a:off x="2284429" y="4620547"/>
            <a:ext cx="9986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b="1" dirty="0">
                <a:solidFill>
                  <a:schemeClr val="accent2"/>
                </a:solidFill>
              </a:rPr>
              <a:t>問題</a:t>
            </a:r>
            <a:r>
              <a:rPr kumimoji="1" lang="ja-JP" altLang="en-US" sz="900" b="1" dirty="0" smtClean="0">
                <a:solidFill>
                  <a:schemeClr val="accent2"/>
                </a:solidFill>
              </a:rPr>
              <a:t>設定</a:t>
            </a:r>
            <a:endParaRPr kumimoji="1" lang="ja-JP" altLang="en-US" sz="900" b="1" dirty="0">
              <a:solidFill>
                <a:schemeClr val="accent2"/>
              </a:solidFill>
            </a:endParaRPr>
          </a:p>
        </p:txBody>
      </p:sp>
      <p:sp>
        <p:nvSpPr>
          <p:cNvPr id="356" name="テキスト ボックス 355"/>
          <p:cNvSpPr txBox="1"/>
          <p:nvPr/>
        </p:nvSpPr>
        <p:spPr>
          <a:xfrm>
            <a:off x="2284430" y="4797007"/>
            <a:ext cx="1175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 smtClean="0"/>
              <a:t>解の数／形状が異なる評価関数を使用</a:t>
            </a:r>
            <a:endParaRPr kumimoji="1" lang="ja-JP" altLang="en-US" sz="800" dirty="0"/>
          </a:p>
        </p:txBody>
      </p:sp>
      <p:sp>
        <p:nvSpPr>
          <p:cNvPr id="357" name="角丸四角形吹き出し 356"/>
          <p:cNvSpPr/>
          <p:nvPr/>
        </p:nvSpPr>
        <p:spPr>
          <a:xfrm>
            <a:off x="222857" y="8559105"/>
            <a:ext cx="1617899" cy="438990"/>
          </a:xfrm>
          <a:prstGeom prst="wedgeRoundRectCallout">
            <a:avLst>
              <a:gd name="adj1" fmla="val 39787"/>
              <a:gd name="adj2" fmla="val -80525"/>
              <a:gd name="adj3" fmla="val 16667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 smtClean="0">
                <a:solidFill>
                  <a:schemeClr val="accent6"/>
                </a:solidFill>
              </a:rPr>
              <a:t>全ての関数において</a:t>
            </a:r>
            <a:r>
              <a:rPr kumimoji="1" lang="en-US" altLang="ja-JP" sz="800" dirty="0" smtClean="0">
                <a:solidFill>
                  <a:schemeClr val="accent6"/>
                </a:solidFill>
              </a:rPr>
              <a:t>NRBA</a:t>
            </a:r>
            <a:r>
              <a:rPr kumimoji="1" lang="ja-JP" altLang="en-US" sz="800" dirty="0" smtClean="0">
                <a:solidFill>
                  <a:schemeClr val="accent6"/>
                </a:solidFill>
              </a:rPr>
              <a:t>の方が複数解探索性能が高い</a:t>
            </a:r>
            <a:endParaRPr kumimoji="1" lang="ja-JP" altLang="en-US" sz="800" dirty="0">
              <a:solidFill>
                <a:schemeClr val="accent6"/>
              </a:solidFill>
            </a:endParaRPr>
          </a:p>
        </p:txBody>
      </p:sp>
      <p:sp>
        <p:nvSpPr>
          <p:cNvPr id="358" name="テキスト ボックス 357"/>
          <p:cNvSpPr txBox="1"/>
          <p:nvPr/>
        </p:nvSpPr>
        <p:spPr>
          <a:xfrm>
            <a:off x="920338" y="9520084"/>
            <a:ext cx="57390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b="1" dirty="0" smtClean="0">
                <a:solidFill>
                  <a:srgbClr val="FF0000"/>
                </a:solidFill>
              </a:rPr>
              <a:t>NRBA</a:t>
            </a:r>
            <a:r>
              <a:rPr kumimoji="1" lang="ja-JP" altLang="en-US" sz="1000" b="1" dirty="0" smtClean="0">
                <a:solidFill>
                  <a:srgbClr val="FF0000"/>
                </a:solidFill>
              </a:rPr>
              <a:t>は従来手法より複数解探索性能が大きく向上し，最適解だけでなく局所解を保持することが可能</a:t>
            </a:r>
            <a:endParaRPr kumimoji="1" lang="ja-JP" altLang="en-US" sz="1000" b="1" dirty="0">
              <a:solidFill>
                <a:srgbClr val="FF0000"/>
              </a:solidFill>
            </a:endParaRPr>
          </a:p>
        </p:txBody>
      </p:sp>
      <p:grpSp>
        <p:nvGrpSpPr>
          <p:cNvPr id="359" name="グループ化 358"/>
          <p:cNvGrpSpPr/>
          <p:nvPr/>
        </p:nvGrpSpPr>
        <p:grpSpPr>
          <a:xfrm>
            <a:off x="2442851" y="802658"/>
            <a:ext cx="971180" cy="594042"/>
            <a:chOff x="-79597" y="1437812"/>
            <a:chExt cx="1765657" cy="1080000"/>
          </a:xfrm>
        </p:grpSpPr>
        <p:pic>
          <p:nvPicPr>
            <p:cNvPr id="360" name="図 359"/>
            <p:cNvPicPr>
              <a:picLocks noChangeAspect="1"/>
            </p:cNvPicPr>
            <p:nvPr/>
          </p:nvPicPr>
          <p:blipFill>
            <a:blip r:embed="rId7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009" y="1437812"/>
              <a:ext cx="1440000" cy="1080000"/>
            </a:xfrm>
            <a:prstGeom prst="rect">
              <a:avLst/>
            </a:prstGeom>
          </p:spPr>
        </p:pic>
        <p:sp>
          <p:nvSpPr>
            <p:cNvPr id="361" name="楕円 360"/>
            <p:cNvSpPr/>
            <p:nvPr/>
          </p:nvSpPr>
          <p:spPr>
            <a:xfrm>
              <a:off x="549850" y="2299048"/>
              <a:ext cx="108000" cy="720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2" name="楕円 361"/>
            <p:cNvSpPr/>
            <p:nvPr/>
          </p:nvSpPr>
          <p:spPr>
            <a:xfrm>
              <a:off x="358966" y="2330560"/>
              <a:ext cx="108000" cy="72000"/>
            </a:xfrm>
            <a:prstGeom prst="ellipse">
              <a:avLst/>
            </a:prstGeom>
            <a:solidFill>
              <a:srgbClr val="FF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3" name="楕円 362"/>
            <p:cNvSpPr/>
            <p:nvPr/>
          </p:nvSpPr>
          <p:spPr>
            <a:xfrm>
              <a:off x="778450" y="2146648"/>
              <a:ext cx="108000" cy="720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4" name="楕円 363"/>
            <p:cNvSpPr/>
            <p:nvPr/>
          </p:nvSpPr>
          <p:spPr>
            <a:xfrm>
              <a:off x="1035625" y="1908523"/>
              <a:ext cx="108000" cy="720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5" name="楕円 364"/>
            <p:cNvSpPr/>
            <p:nvPr/>
          </p:nvSpPr>
          <p:spPr>
            <a:xfrm>
              <a:off x="1311850" y="1689448"/>
              <a:ext cx="108000" cy="720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6" name="テキスト ボックス 365"/>
            <p:cNvSpPr txBox="1"/>
            <p:nvPr/>
          </p:nvSpPr>
          <p:spPr>
            <a:xfrm>
              <a:off x="-79597" y="2000230"/>
              <a:ext cx="979009" cy="335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600" b="1" dirty="0" smtClean="0">
                  <a:solidFill>
                    <a:srgbClr val="FF0000"/>
                  </a:solidFill>
                </a:rPr>
                <a:t>最適解</a:t>
              </a:r>
              <a:endParaRPr kumimoji="1" lang="ja-JP" altLang="en-US" sz="600" b="1" dirty="0">
                <a:solidFill>
                  <a:srgbClr val="FF0000"/>
                </a:solidFill>
              </a:endParaRPr>
            </a:p>
          </p:txBody>
        </p:sp>
        <p:sp>
          <p:nvSpPr>
            <p:cNvPr id="367" name="テキスト ボックス 366"/>
            <p:cNvSpPr txBox="1"/>
            <p:nvPr/>
          </p:nvSpPr>
          <p:spPr>
            <a:xfrm>
              <a:off x="694854" y="2006879"/>
              <a:ext cx="991206" cy="335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600" b="1" dirty="0">
                  <a:solidFill>
                    <a:schemeClr val="accent2"/>
                  </a:solidFill>
                </a:rPr>
                <a:t>局所</a:t>
              </a:r>
              <a:r>
                <a:rPr kumimoji="1" lang="ja-JP" altLang="en-US" sz="600" b="1" dirty="0" smtClean="0">
                  <a:solidFill>
                    <a:schemeClr val="accent2"/>
                  </a:solidFill>
                </a:rPr>
                <a:t>解</a:t>
              </a:r>
              <a:endParaRPr kumimoji="1" lang="ja-JP" altLang="en-US" sz="6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320" name="正方形/長方形 319"/>
          <p:cNvSpPr/>
          <p:nvPr/>
        </p:nvSpPr>
        <p:spPr>
          <a:xfrm>
            <a:off x="106992" y="786515"/>
            <a:ext cx="3240000" cy="60368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86185" y="767521"/>
            <a:ext cx="432000" cy="2160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000" b="1" dirty="0" smtClean="0">
                <a:solidFill>
                  <a:schemeClr val="bg1"/>
                </a:solidFill>
              </a:rPr>
              <a:t>背景</a:t>
            </a:r>
            <a:endParaRPr kumimoji="1" lang="ja-JP" altLang="en-US" sz="1000" b="1" dirty="0">
              <a:solidFill>
                <a:schemeClr val="bg1"/>
              </a:solidFill>
            </a:endParaRPr>
          </a:p>
        </p:txBody>
      </p:sp>
      <p:sp>
        <p:nvSpPr>
          <p:cNvPr id="224" name="テキスト ボックス 223"/>
          <p:cNvSpPr txBox="1"/>
          <p:nvPr/>
        </p:nvSpPr>
        <p:spPr>
          <a:xfrm>
            <a:off x="542679" y="996724"/>
            <a:ext cx="2155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 smtClean="0"/>
              <a:t>複数の解</a:t>
            </a:r>
            <a:r>
              <a:rPr kumimoji="1" lang="ja-JP" altLang="en-US" sz="800" dirty="0"/>
              <a:t>を</a:t>
            </a:r>
            <a:r>
              <a:rPr kumimoji="1" lang="ja-JP" altLang="en-US" sz="800" dirty="0" smtClean="0"/>
              <a:t>保持することで環境変化に適用可能</a:t>
            </a:r>
            <a:r>
              <a:rPr kumimoji="1" lang="en-US" altLang="ja-JP" sz="800" dirty="0" smtClean="0"/>
              <a:t/>
            </a:r>
            <a:br>
              <a:rPr kumimoji="1" lang="en-US" altLang="ja-JP" sz="800" dirty="0" smtClean="0"/>
            </a:br>
            <a:r>
              <a:rPr kumimoji="1" lang="ja-JP" altLang="en-US" sz="800" dirty="0" smtClean="0"/>
              <a:t>例</a:t>
            </a:r>
            <a:r>
              <a:rPr kumimoji="1" lang="en-US" altLang="ja-JP" sz="800" dirty="0" smtClean="0"/>
              <a:t>) </a:t>
            </a:r>
            <a:r>
              <a:rPr kumimoji="1" lang="ja-JP" altLang="en-US" sz="800" dirty="0" smtClean="0"/>
              <a:t>複数ロボットによる協調的探査</a:t>
            </a:r>
            <a:endParaRPr kumimoji="1" lang="ja-JP" altLang="en-US" sz="8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135352" y="2357957"/>
            <a:ext cx="22189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u="sng" dirty="0" smtClean="0"/>
              <a:t>STEP2: </a:t>
            </a:r>
            <a:r>
              <a:rPr kumimoji="1" lang="ja-JP" altLang="en-US" sz="900" u="sng" dirty="0" smtClean="0"/>
              <a:t>グローバルベスト近辺を局所</a:t>
            </a:r>
            <a:r>
              <a:rPr kumimoji="1" lang="ja-JP" altLang="en-US" sz="900" u="sng" dirty="0"/>
              <a:t>探索</a:t>
            </a:r>
          </a:p>
        </p:txBody>
      </p:sp>
      <p:pic>
        <p:nvPicPr>
          <p:cNvPr id="372" name="図 371"/>
          <p:cNvPicPr>
            <a:picLocks noChangeAspect="1"/>
          </p:cNvPicPr>
          <p:nvPr/>
        </p:nvPicPr>
        <p:blipFill>
          <a:blip r:embed="rId7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30002">
            <a:off x="5654660" y="-270714"/>
            <a:ext cx="1300414" cy="130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05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3.4684"/>
  <p:tag name="ORIGINALWIDTH" val="1087.364"/>
  <p:tag name="LATEXADDIN" val="\documentclass{article}&#10;\usepackage{amsmath}&#10;\pagestyle{empty}&#10;\begin{document}&#10;\[&#10;\lambda = \frac{1}{2}\sqrt{(x_{ub}-x_{lb})^2}&#10;\]&#10;&#10;\end{document}"/>
  <p:tag name="IGUANATEXSIZE" val="20"/>
  <p:tag name="IGUANATEXCURSOR" val="1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48898"/>
  <p:tag name="ORIGINALWIDTH" val="269.9662"/>
  <p:tag name="LATEXADDIN" val="\documentclass{article}&#10;\usepackage{amsmath}&#10;\pagestyle{empty}&#10;\begin{document}&#10;&#10;endif&#10;&#10;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.2317"/>
  <p:tag name="ORIGINALWIDTH" val="1267.342"/>
  <p:tag name="LATEXADDIN" val="\documentclass{article}&#10;\usepackage{amsmath}&#10;\pagestyle{empty}&#10;\begin{document}&#10;&#10;\[&#10;r_i^{t+1}=r_i^t[1-exp(- \gamma t)]&#10;\]&#10;&#10;\end{document}"/>
  <p:tag name="IGUANATEXSIZE" val="20"/>
  <p:tag name="IGUANATEXCURSOR" val="8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.2317"/>
  <p:tag name="ORIGINALWIDTH" val="632.171"/>
  <p:tag name="LATEXADDIN" val="\documentclass{article}&#10;\usepackage{amsmath}&#10;\pagestyle{empty}&#10;\begin{document}&#10;&#10;&#10;\[&#10;A_i^{t+1}=\alpha A_i^t&#10;\]&#10;&#10;&#10;\end{document}"/>
  <p:tag name="IGUANATEXSIZE" val="20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9.715"/>
  <p:tag name="ORIGINALWIDTH" val="2183.727"/>
  <p:tag name="LATEXADDIN" val="\documentclass{article}&#10;\usepackage{amsmath}&#10;\pagestyle{empty}&#10;\begin{document}&#10;&#10;if ${\ rand &lt; A_i^t}$ \ \&amp;  \\${　\&#10;min(F(\mbox{\boldmath ${ x_i}$}), F(\mbox{\boldmath${ x_{loc}}$}), F(\mbox{\boldmath${ x_{rnd}}$})) &lt; F(\mbox{\boldmath${ x_{i*}}$})}$&#10;\end{document}"/>
  <p:tag name="IGUANATEXSIZE" val="20"/>
  <p:tag name="IGUANATEXCURSOR" val="2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.2317"/>
  <p:tag name="ORIGINALWIDTH" val="1267.342"/>
  <p:tag name="LATEXADDIN" val="\documentclass{article}&#10;\usepackage{amsmath}&#10;\pagestyle{empty}&#10;\begin{document}&#10;&#10;\[&#10;r_i^{t+1}=r_i^t[1-exp(- \gamma t)]&#10;\]&#10;&#10;\end{document}"/>
  <p:tag name="IGUANATEXSIZE" val="20"/>
  <p:tag name="IGUANATEXCURSOR" val="8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.2317"/>
  <p:tag name="ORIGINALWIDTH" val="632.171"/>
  <p:tag name="LATEXADDIN" val="\documentclass{article}&#10;\usepackage{amsmath}&#10;\pagestyle{empty}&#10;\begin{document}&#10;&#10;&#10;\[&#10;A_i^{t+1}=\alpha A_i^t&#10;\]&#10;&#10;&#10;\end{document}"/>
  <p:tag name="IGUANATEXSIZE" val="20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48898"/>
  <p:tag name="ORIGINALWIDTH" val="269.9662"/>
  <p:tag name="LATEXADDIN" val="\documentclass{article}&#10;\usepackage{amsmath}&#10;\pagestyle{empty}&#10;\begin{document}&#10;&#10;endif&#10;&#10;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2.7334"/>
  <p:tag name="ORIGINALWIDTH" val="1064.867"/>
  <p:tag name="LATEXADDIN" val="\documentclass{article}&#10;\usepackage{amsmath}&#10;\pagestyle{empty}&#10;\begin{document}&#10;\mbox{\boldmath ${&#10; x_{loc} =  &#10; x_{NR*}}$} ${+ \epsilon A_i^t}$&#10;&#10;&#10;\end{document}"/>
  <p:tag name="IGUANATEXSIZE" val="20"/>
  <p:tag name="IGUANATEXCURSOR" val="1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628.4214"/>
  <p:tag name="LATEXADDIN" val="\documentclass{article}&#10;\usepackage{amsmath}&#10;\pagestyle{empty}&#10;\begin{document}&#10;&#10;if $rand &gt; r_i$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48898"/>
  <p:tag name="ORIGINALWIDTH" val="269.9662"/>
  <p:tag name="LATEXADDIN" val="\documentclass{article}&#10;\usepackage{amsmath}&#10;\pagestyle{empty}&#10;\begin{document}&#10;&#10;endif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7.7128"/>
  <p:tag name="ORIGINALWIDTH" val="586.4267"/>
  <p:tag name="LATEXADDIN" val="\documentclass{article}&#10;\usepackage{amsmath}&#10;\pagestyle{empty}&#10;\begin{document}&#10;\[&#10;NR = \frac{\lambda}{\sqrt[D]{q}}&#10;\]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2.7334"/>
  <p:tag name="ORIGINALWIDTH" val="878.8901"/>
  <p:tag name="LATEXADDIN" val="\documentclass{article}&#10;\usepackage{amsmath}&#10;\pagestyle{empty}&#10;\begin{document}&#10;\mbox{\boldmath ${&#10; x_{loc} =  &#10; x_*}$} ${+ \epsilon A_i^t}$&#10;&#10;&#10;\end{document}"/>
  <p:tag name="IGUANATEXSIZE" val="20"/>
  <p:tag name="IGUANATEXCURSOR" val="1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628.4214"/>
  <p:tag name="LATEXADDIN" val="\documentclass{article}&#10;\usepackage{amsmath}&#10;\pagestyle{empty}&#10;\begin{document}&#10;&#10;if $rand &gt; r_i$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48898"/>
  <p:tag name="ORIGINALWIDTH" val="269.9662"/>
  <p:tag name="LATEXADDIN" val="\documentclass{article}&#10;\usepackage{amsmath}&#10;\pagestyle{empty}&#10;\begin{document}&#10;&#10;endif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8.2302"/>
  <p:tag name="ORIGINALWIDTH" val="1643.794"/>
  <p:tag name="LATEXADDIN" val="\documentclass{article}&#10;\usepackage{amsmath}&#10;\pagestyle{empty}&#10;\begin{document}&#10;\mbox{\boldmath ${&#10; v_i^{t+1} =  v_i^t + (x_*^t-x_i^t)}$}${*rand}$&#10;&#10;&#10;&#10;&#10;\end{document}"/>
  <p:tag name="IGUANATEXSIZE" val="20"/>
  <p:tag name="IGUANATEXCURSOR" val="14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8.2302"/>
  <p:tag name="ORIGINALWIDTH" val="1020.622"/>
  <p:tag name="LATEXADDIN" val="\documentclass{article}&#10;\usepackage{amsmath}&#10;\pagestyle{empty}&#10;\begin{document}&#10;\mbox{\boldmath ${&#10; x_i^{t+1} =  &#10; x_i^{t} + v_i^{t+1}}$&#10;}&#10;&#10;&#10;\end{document}"/>
  <p:tag name="IGUANATEXSIZE" val="20"/>
  <p:tag name="IGUANATEXCURSOR" val="13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8.2302"/>
  <p:tag name="ORIGINALWIDTH" val="1884.514"/>
  <p:tag name="LATEXADDIN" val="\documentclass{article}&#10;\usepackage{amsmath}&#10;\pagestyle{empty}&#10;\begin{document}&#10;&#10;\[&#10;\mbox{\boldmath $v_i^{t+1}=v_i^t+(x_i^t-x_{NR*})$}*rand&#10;\]&#10;&#10;\end{document}"/>
  <p:tag name="IGUANATEXSIZE" val="20"/>
  <p:tag name="IGUANATEXCURSOR" val="13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1923.51"/>
  <p:tag name="LATEXADDIN" val="\documentclass{article}&#10;\usepackage{amsmath}&#10;\pagestyle{empty}&#10;\begin{document}&#10;&#10;\[&#10;\mbox{\boldmath $ x_i^{t+1}$}= &#10;\begin{cases} &#10;\mbox{\boldmath $ x_i^t+v_i^{t+1}$} &amp; ({ \rm if} \ d_i &lt; NR)\\&#10;\mbox{\boldmath $ x_i^t$} &amp; ({ \rm otherwise})&#10;\end{cases}&#10;\]&#10;&#10;\end{document}"/>
  <p:tag name="IGUANATEXSIZE" val="20"/>
  <p:tag name="IGUANATEXCURSOR" val="23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849.269"/>
  <p:tag name="LATEXADDIN" val="\documentclass{article}&#10;\usepackage{amsmath}&#10;\pagestyle{empty}&#10;\begin{document}&#10;\mbox{\boldmath ${&#10; x_{rnd} =  &#10; x_{lb} + (x_{ub}-x_{lb})}$ &#10;}${*rand}$&#10;&#10;&#10;\end{document}"/>
  <p:tag name="IGUANATEXSIZE" val="20"/>
  <p:tag name="IGUANATEXCURSOR" val="1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928.009"/>
  <p:tag name="LATEXADDIN" val="\documentclass{article}&#10;\usepackage{amsmath}&#10;\pagestyle{empty}&#10;\begin{document}&#10;\mbox{\boldmath ${&#10; x_{rnd} =  &#10; x_{NR*} + }$ &#10;}${*rand(-NR, NR)}$&#10;&#10;&#10;\end{document}"/>
  <p:tag name="IGUANATEXSIZE" val="20"/>
  <p:tag name="IGUANATEXCURSOR" val="14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9.715"/>
  <p:tag name="ORIGINALWIDTH" val="2183.727"/>
  <p:tag name="LATEXADDIN" val="\documentclass{article}&#10;\usepackage{amsmath}&#10;\pagestyle{empty}&#10;\begin{document}&#10;&#10;if ${\ rand &lt; A_i^t}$ \ \&amp;  \\${　\&#10;min(F(\mbox{\boldmath ${ x_i}$}), F(\mbox{\boldmath${ x_{loc}}$}), F(\mbox{\boldmath${ x_{rnd}}$})) &lt; F(\mbox{\boldmath${ x_{i*}}$})}$&#10;\end{document}"/>
  <p:tag name="IGUANATEXSIZE" val="20"/>
  <p:tag name="IGUANATEXCURSOR" val="2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2">
      <a:majorFont>
        <a:latin typeface="Times New Roman"/>
        <a:ea typeface="Meiryo UI"/>
        <a:cs typeface=""/>
      </a:majorFont>
      <a:minorFont>
        <a:latin typeface="Times New Roman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5677</TotalTime>
  <Words>437</Words>
  <Application>Microsoft Office PowerPoint</Application>
  <PresentationFormat>A4 210 x 297 mm</PresentationFormat>
  <Paragraphs>135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 UI</vt:lpstr>
      <vt:lpstr>Arial</vt:lpstr>
      <vt:lpstr>Cambria Math</vt:lpstr>
      <vt:lpstr>Times New Roman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Iwase Takuya</dc:creator>
  <cp:lastModifiedBy>Iwase Takuya</cp:lastModifiedBy>
  <cp:revision>73</cp:revision>
  <dcterms:created xsi:type="dcterms:W3CDTF">2018-11-19T15:10:20Z</dcterms:created>
  <dcterms:modified xsi:type="dcterms:W3CDTF">2018-11-23T14:49:08Z</dcterms:modified>
</cp:coreProperties>
</file>