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178" d="100"/>
          <a:sy n="178" d="100"/>
        </p:scale>
        <p:origin x="906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4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11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49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32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38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46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83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70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58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02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922A-9455-4803-A668-098BE8250281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2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922A-9455-4803-A668-098BE8250281}" type="datetimeFigureOut">
              <a:rPr kumimoji="1" lang="ja-JP" altLang="en-US" smtClean="0"/>
              <a:t>2018/11/25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B99F6-3836-4755-9E7A-FBFE1B454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04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.png"/><Relationship Id="rId21" Type="http://schemas.openxmlformats.org/officeDocument/2006/relationships/tags" Target="../tags/tag21.xml"/><Relationship Id="rId42" Type="http://schemas.openxmlformats.org/officeDocument/2006/relationships/image" Target="../media/image19.png"/><Relationship Id="rId47" Type="http://schemas.openxmlformats.org/officeDocument/2006/relationships/image" Target="../media/image24.png"/><Relationship Id="rId63" Type="http://schemas.openxmlformats.org/officeDocument/2006/relationships/image" Target="../media/image39.png"/><Relationship Id="rId68" Type="http://schemas.openxmlformats.org/officeDocument/2006/relationships/image" Target="../media/image44.png"/><Relationship Id="rId84" Type="http://schemas.openxmlformats.org/officeDocument/2006/relationships/image" Target="../media/image58.png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image" Target="../media/image9.png"/><Relationship Id="rId37" Type="http://schemas.openxmlformats.org/officeDocument/2006/relationships/image" Target="../media/image14.png"/><Relationship Id="rId53" Type="http://schemas.openxmlformats.org/officeDocument/2006/relationships/image" Target="../media/image30.png"/><Relationship Id="rId58" Type="http://schemas.openxmlformats.org/officeDocument/2006/relationships/image" Target="../media/image35.png"/><Relationship Id="rId74" Type="http://schemas.openxmlformats.org/officeDocument/2006/relationships/image" Target="../media/image480.png"/><Relationship Id="rId79" Type="http://schemas.openxmlformats.org/officeDocument/2006/relationships/image" Target="../media/image53.png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png"/><Relationship Id="rId43" Type="http://schemas.openxmlformats.org/officeDocument/2006/relationships/image" Target="../media/image20.png"/><Relationship Id="rId48" Type="http://schemas.openxmlformats.org/officeDocument/2006/relationships/image" Target="../media/image25.png"/><Relationship Id="rId56" Type="http://schemas.openxmlformats.org/officeDocument/2006/relationships/image" Target="../media/image33.png"/><Relationship Id="rId64" Type="http://schemas.openxmlformats.org/officeDocument/2006/relationships/image" Target="../media/image40.png"/><Relationship Id="rId69" Type="http://schemas.openxmlformats.org/officeDocument/2006/relationships/image" Target="../media/image45.png"/><Relationship Id="rId77" Type="http://schemas.openxmlformats.org/officeDocument/2006/relationships/image" Target="../media/image51.png"/><Relationship Id="rId8" Type="http://schemas.openxmlformats.org/officeDocument/2006/relationships/tags" Target="../tags/tag8.xml"/><Relationship Id="rId51" Type="http://schemas.openxmlformats.org/officeDocument/2006/relationships/image" Target="../media/image28.png"/><Relationship Id="rId72" Type="http://schemas.openxmlformats.org/officeDocument/2006/relationships/image" Target="../media/image48.png"/><Relationship Id="rId80" Type="http://schemas.openxmlformats.org/officeDocument/2006/relationships/image" Target="../media/image54.png"/><Relationship Id="rId85" Type="http://schemas.openxmlformats.org/officeDocument/2006/relationships/image" Target="../media/image59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2.png"/><Relationship Id="rId33" Type="http://schemas.openxmlformats.org/officeDocument/2006/relationships/image" Target="../media/image10.png"/><Relationship Id="rId38" Type="http://schemas.openxmlformats.org/officeDocument/2006/relationships/image" Target="../media/image15.png"/><Relationship Id="rId46" Type="http://schemas.openxmlformats.org/officeDocument/2006/relationships/image" Target="../media/image23.png"/><Relationship Id="rId59" Type="http://schemas.openxmlformats.org/officeDocument/2006/relationships/image" Target="../media/image36.png"/><Relationship Id="rId67" Type="http://schemas.openxmlformats.org/officeDocument/2006/relationships/image" Target="../media/image43.png"/><Relationship Id="rId20" Type="http://schemas.openxmlformats.org/officeDocument/2006/relationships/tags" Target="../tags/tag20.xml"/><Relationship Id="rId41" Type="http://schemas.openxmlformats.org/officeDocument/2006/relationships/image" Target="../media/image18.png"/><Relationship Id="rId54" Type="http://schemas.openxmlformats.org/officeDocument/2006/relationships/image" Target="../media/image31.png"/><Relationship Id="rId62" Type="http://schemas.openxmlformats.org/officeDocument/2006/relationships/image" Target="../media/image38.png"/><Relationship Id="rId70" Type="http://schemas.openxmlformats.org/officeDocument/2006/relationships/image" Target="../media/image46.png"/><Relationship Id="rId75" Type="http://schemas.openxmlformats.org/officeDocument/2006/relationships/image" Target="../media/image490.png"/><Relationship Id="rId83" Type="http://schemas.openxmlformats.org/officeDocument/2006/relationships/image" Target="../media/image5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49" Type="http://schemas.openxmlformats.org/officeDocument/2006/relationships/image" Target="../media/image26.png"/><Relationship Id="rId57" Type="http://schemas.openxmlformats.org/officeDocument/2006/relationships/image" Target="../media/image34.png"/><Relationship Id="rId10" Type="http://schemas.openxmlformats.org/officeDocument/2006/relationships/tags" Target="../tags/tag10.xml"/><Relationship Id="rId31" Type="http://schemas.openxmlformats.org/officeDocument/2006/relationships/image" Target="../media/image8.png"/><Relationship Id="rId44" Type="http://schemas.openxmlformats.org/officeDocument/2006/relationships/image" Target="../media/image21.png"/><Relationship Id="rId52" Type="http://schemas.openxmlformats.org/officeDocument/2006/relationships/image" Target="../media/image29.png"/><Relationship Id="rId60" Type="http://schemas.openxmlformats.org/officeDocument/2006/relationships/image" Target="../media/image37.png"/><Relationship Id="rId65" Type="http://schemas.openxmlformats.org/officeDocument/2006/relationships/image" Target="../media/image41.png"/><Relationship Id="rId73" Type="http://schemas.openxmlformats.org/officeDocument/2006/relationships/image" Target="../media/image49.png"/><Relationship Id="rId78" Type="http://schemas.openxmlformats.org/officeDocument/2006/relationships/image" Target="../media/image52.png"/><Relationship Id="rId81" Type="http://schemas.openxmlformats.org/officeDocument/2006/relationships/image" Target="../media/image55.png"/><Relationship Id="rId86" Type="http://schemas.openxmlformats.org/officeDocument/2006/relationships/image" Target="../media/image6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image" Target="../media/image16.png"/><Relationship Id="rId34" Type="http://schemas.openxmlformats.org/officeDocument/2006/relationships/image" Target="../media/image11.png"/><Relationship Id="rId50" Type="http://schemas.openxmlformats.org/officeDocument/2006/relationships/image" Target="../media/image27.png"/><Relationship Id="rId55" Type="http://schemas.openxmlformats.org/officeDocument/2006/relationships/image" Target="../media/image32.png"/><Relationship Id="rId76" Type="http://schemas.openxmlformats.org/officeDocument/2006/relationships/image" Target="../media/image50.png"/><Relationship Id="rId7" Type="http://schemas.openxmlformats.org/officeDocument/2006/relationships/tags" Target="../tags/tag7.xml"/><Relationship Id="rId71" Type="http://schemas.openxmlformats.org/officeDocument/2006/relationships/image" Target="../media/image47.png"/><Relationship Id="rId2" Type="http://schemas.openxmlformats.org/officeDocument/2006/relationships/tags" Target="../tags/tag2.xml"/><Relationship Id="rId29" Type="http://schemas.openxmlformats.org/officeDocument/2006/relationships/image" Target="../media/image6.png"/><Relationship Id="rId24" Type="http://schemas.openxmlformats.org/officeDocument/2006/relationships/image" Target="../media/image1.png"/><Relationship Id="rId40" Type="http://schemas.openxmlformats.org/officeDocument/2006/relationships/image" Target="../media/image17.png"/><Relationship Id="rId45" Type="http://schemas.openxmlformats.org/officeDocument/2006/relationships/image" Target="../media/image22.png"/><Relationship Id="rId66" Type="http://schemas.openxmlformats.org/officeDocument/2006/relationships/image" Target="../media/image42.png"/><Relationship Id="rId87" Type="http://schemas.openxmlformats.org/officeDocument/2006/relationships/image" Target="../media/image61.png"/><Relationship Id="rId61" Type="http://schemas.openxmlformats.org/officeDocument/2006/relationships/image" Target="../media/image370.png"/><Relationship Id="rId82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正方形/長方形 325"/>
          <p:cNvSpPr/>
          <p:nvPr/>
        </p:nvSpPr>
        <p:spPr>
          <a:xfrm>
            <a:off x="106992" y="9451726"/>
            <a:ext cx="6650177" cy="3820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3561410" y="989093"/>
            <a:ext cx="3062989" cy="697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4" name="正方形/長方形 3"/>
          <p:cNvSpPr/>
          <p:nvPr/>
        </p:nvSpPr>
        <p:spPr>
          <a:xfrm>
            <a:off x="0" y="2"/>
            <a:ext cx="6858000" cy="6503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8081"/>
            <a:ext cx="594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bg1"/>
                </a:solidFill>
              </a:rPr>
              <a:t>複数解探索を考慮した分散型 </a:t>
            </a:r>
            <a:r>
              <a:rPr kumimoji="1" lang="en-US" altLang="ja-JP" sz="2400" b="1" dirty="0" smtClean="0">
                <a:solidFill>
                  <a:schemeClr val="bg1"/>
                </a:solidFill>
              </a:rPr>
              <a:t>Bat Algorithm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51859" y="394453"/>
            <a:ext cx="5154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solidFill>
                  <a:schemeClr val="bg1"/>
                </a:solidFill>
              </a:rPr>
              <a:t>〇岩瀬拓哉　高野諒　上野史　佐藤寛之　髙玉圭樹 </a:t>
            </a:r>
            <a:r>
              <a:rPr kumimoji="1" lang="en-US" altLang="ja-JP" sz="1100" dirty="0" smtClean="0">
                <a:solidFill>
                  <a:schemeClr val="bg1"/>
                </a:solidFill>
              </a:rPr>
              <a:t>(</a:t>
            </a:r>
            <a:r>
              <a:rPr kumimoji="1" lang="ja-JP" altLang="en-US" sz="1100" dirty="0">
                <a:solidFill>
                  <a:schemeClr val="bg1"/>
                </a:solidFill>
              </a:rPr>
              <a:t>電気通信大学</a:t>
            </a:r>
            <a:r>
              <a:rPr kumimoji="1" lang="en-US" altLang="ja-JP" sz="1100" dirty="0" smtClean="0">
                <a:solidFill>
                  <a:schemeClr val="bg1"/>
                </a:solidFill>
              </a:rPr>
              <a:t>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9378" y="767521"/>
            <a:ext cx="2031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多峰性最適化における複数解探索</a:t>
            </a:r>
            <a:endParaRPr kumimoji="1" lang="ja-JP" altLang="en-US" sz="1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1032" y="1476622"/>
            <a:ext cx="2422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Bat Algorithm(BA) [X.S. Yang, 2010]</a:t>
            </a:r>
            <a:endParaRPr kumimoji="1" lang="ja-JP" altLang="en-US" sz="1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14486" y="766214"/>
            <a:ext cx="2879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分散型</a:t>
            </a:r>
            <a:r>
              <a:rPr kumimoji="1" lang="en-US" altLang="ja-JP" sz="1000" dirty="0" smtClean="0"/>
              <a:t>BA: </a:t>
            </a:r>
            <a:r>
              <a:rPr kumimoji="1" lang="en-US" altLang="ja-JP" sz="900" dirty="0" smtClean="0"/>
              <a:t>Niche </a:t>
            </a:r>
            <a:r>
              <a:rPr kumimoji="1" lang="en-US" altLang="ja-JP" sz="900" dirty="0" smtClean="0"/>
              <a:t>Radius-based Bat </a:t>
            </a:r>
            <a:r>
              <a:rPr kumimoji="1" lang="en-US" altLang="ja-JP" sz="900" dirty="0" smtClean="0"/>
              <a:t>Algorithm (</a:t>
            </a:r>
            <a:r>
              <a:rPr kumimoji="1" lang="en-US" altLang="ja-JP" sz="900" dirty="0" smtClean="0"/>
              <a:t>NRBA)</a:t>
            </a:r>
            <a:endParaRPr kumimoji="1" lang="ja-JP" altLang="en-US" sz="9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25042" y="956495"/>
            <a:ext cx="2355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>
                <a:solidFill>
                  <a:srgbClr val="FF0000"/>
                </a:solidFill>
              </a:rPr>
              <a:t>Niche Radius [D. Beasley, et. </a:t>
            </a:r>
            <a:r>
              <a:rPr kumimoji="1" lang="en-US" altLang="ja-JP" sz="900" dirty="0">
                <a:solidFill>
                  <a:srgbClr val="FF0000"/>
                </a:solidFill>
              </a:rPr>
              <a:t>a</a:t>
            </a:r>
            <a:r>
              <a:rPr kumimoji="1" lang="en-US" altLang="ja-JP" sz="900" dirty="0" smtClean="0">
                <a:solidFill>
                  <a:srgbClr val="FF0000"/>
                </a:solidFill>
              </a:rPr>
              <a:t>l., 1993] </a:t>
            </a:r>
            <a:r>
              <a:rPr kumimoji="1" lang="ja-JP" altLang="en-US" sz="900" dirty="0" smtClean="0">
                <a:solidFill>
                  <a:srgbClr val="FF0000"/>
                </a:solidFill>
              </a:rPr>
              <a:t>の導入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06" y="4580266"/>
            <a:ext cx="828000" cy="621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162" y="4580266"/>
            <a:ext cx="828000" cy="621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18" y="4580266"/>
            <a:ext cx="828000" cy="621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23" y="4580266"/>
            <a:ext cx="828000" cy="62100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0" y="6612715"/>
            <a:ext cx="1296496" cy="9720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91" y="6612715"/>
            <a:ext cx="1296496" cy="97200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72" y="6612715"/>
            <a:ext cx="1296496" cy="97200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53" y="6612715"/>
            <a:ext cx="1296496" cy="972000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0" y="8037159"/>
            <a:ext cx="1296496" cy="972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91" y="8037159"/>
            <a:ext cx="1296495" cy="972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71" y="8037159"/>
            <a:ext cx="1296497" cy="972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53" y="8037159"/>
            <a:ext cx="1296496" cy="972000"/>
          </a:xfrm>
          <a:prstGeom prst="rect">
            <a:avLst/>
          </a:prstGeom>
        </p:spPr>
      </p:pic>
      <p:sp>
        <p:nvSpPr>
          <p:cNvPr id="40" name="正方形/長方形 39"/>
          <p:cNvSpPr/>
          <p:nvPr/>
        </p:nvSpPr>
        <p:spPr>
          <a:xfrm>
            <a:off x="86185" y="6389674"/>
            <a:ext cx="763978" cy="24646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b="1" dirty="0" smtClean="0">
                <a:solidFill>
                  <a:schemeClr val="bg1"/>
                </a:solidFill>
              </a:rPr>
              <a:t>実験</a:t>
            </a:r>
            <a:r>
              <a:rPr kumimoji="1" lang="ja-JP" altLang="en-US" sz="1000" b="1" dirty="0">
                <a:solidFill>
                  <a:schemeClr val="bg1"/>
                </a:solidFill>
              </a:rPr>
              <a:t>結果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30467" y="6482256"/>
            <a:ext cx="1731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b="1" dirty="0" smtClean="0"/>
              <a:t>発見した解の数 </a:t>
            </a:r>
            <a:r>
              <a:rPr kumimoji="1" lang="en-US" altLang="ja-JP" sz="800" b="1" dirty="0" smtClean="0"/>
              <a:t>(30</a:t>
            </a:r>
            <a:r>
              <a:rPr kumimoji="1" lang="ja-JP" altLang="en-US" sz="800" b="1" dirty="0" smtClean="0"/>
              <a:t>シードの平均値</a:t>
            </a:r>
            <a:r>
              <a:rPr kumimoji="1" lang="en-US" altLang="ja-JP" sz="800" b="1" dirty="0" smtClean="0"/>
              <a:t>)</a:t>
            </a:r>
            <a:endParaRPr kumimoji="1" lang="ja-JP" altLang="en-US" sz="8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857106" y="6426541"/>
            <a:ext cx="1211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BA</a:t>
            </a:r>
            <a:r>
              <a:rPr kumimoji="1" lang="ja-JP" altLang="en-US" sz="1000" dirty="0" smtClean="0"/>
              <a:t>の個体分布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778586" y="7855335"/>
            <a:ext cx="1368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NRBA</a:t>
            </a:r>
            <a:r>
              <a:rPr kumimoji="1" lang="ja-JP" altLang="en-US" sz="1000" dirty="0"/>
              <a:t>の個体分布</a:t>
            </a:r>
          </a:p>
          <a:p>
            <a:pPr algn="ctr"/>
            <a:endParaRPr kumimoji="1" lang="ja-JP" altLang="en-US" sz="1000" dirty="0"/>
          </a:p>
        </p:txBody>
      </p:sp>
      <p:pic>
        <p:nvPicPr>
          <p:cNvPr id="45" name="図 4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95" y="1292163"/>
            <a:ext cx="786957" cy="183442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077" y="1276153"/>
            <a:ext cx="424414" cy="215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5497370" y="1481161"/>
                <a:ext cx="124716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800" dirty="0" smtClean="0">
                    <a:latin typeface="+mn-ea"/>
                  </a:rPr>
                  <a:t>次元数</a:t>
                </a:r>
                <a:r>
                  <a:rPr lang="en-US" altLang="ja-JP" sz="800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ja-JP" altLang="en-US" sz="800" dirty="0" smtClean="0">
                    <a:latin typeface="+mn-ea"/>
                  </a:rPr>
                  <a:t>  解の</a:t>
                </a:r>
                <a:r>
                  <a:rPr lang="ja-JP" altLang="en-US" sz="800" dirty="0">
                    <a:latin typeface="+mn-ea"/>
                  </a:rPr>
                  <a:t>数</a:t>
                </a:r>
                <a:r>
                  <a:rPr lang="en-US" altLang="ja-JP" sz="800" dirty="0" smtClean="0">
                    <a:latin typeface="+mn-ea"/>
                  </a:rPr>
                  <a:t>: </a:t>
                </a:r>
                <a:r>
                  <a:rPr lang="en-US" altLang="ja-JP" sz="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800" dirty="0" smtClean="0"/>
                  <a:t> </a:t>
                </a:r>
                <a:endParaRPr lang="ja-JP" altLang="en-US" sz="800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370" y="1481161"/>
                <a:ext cx="1247162" cy="215444"/>
              </a:xfrm>
              <a:prstGeom prst="rect">
                <a:avLst/>
              </a:prstGeom>
              <a:blipFill>
                <a:blip r:embed="rId3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正方形/長方形 47"/>
              <p:cNvSpPr/>
              <p:nvPr/>
            </p:nvSpPr>
            <p:spPr>
              <a:xfrm>
                <a:off x="4121445" y="1481161"/>
                <a:ext cx="155388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800" dirty="0" smtClean="0"/>
                  <a:t>探索</a:t>
                </a:r>
                <a:r>
                  <a:rPr lang="ja-JP" altLang="en-US" sz="800" dirty="0"/>
                  <a:t>範囲の上限と</a:t>
                </a:r>
                <a:r>
                  <a:rPr lang="ja-JP" altLang="en-US" sz="800" dirty="0" smtClean="0"/>
                  <a:t>下限</a:t>
                </a:r>
                <a:r>
                  <a:rPr lang="en-US" altLang="ja-JP" sz="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𝑢𝑏</m:t>
                        </m:r>
                      </m:sub>
                    </m:sSub>
                    <m:r>
                      <a:rPr lang="en-US" altLang="ja-JP" sz="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𝑙𝑏</m:t>
                        </m:r>
                      </m:sub>
                    </m:sSub>
                  </m:oMath>
                </a14:m>
                <a:r>
                  <a:rPr lang="ja-JP" altLang="en-US" sz="800" dirty="0"/>
                  <a:t> </a:t>
                </a:r>
              </a:p>
            </p:txBody>
          </p:sp>
        </mc:Choice>
        <mc:Fallback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445" y="1481161"/>
                <a:ext cx="1553887" cy="215444"/>
              </a:xfrm>
              <a:prstGeom prst="rect">
                <a:avLst/>
              </a:prstGeom>
              <a:blipFill>
                <a:blip r:embed="rId3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/>
          <p:cNvSpPr txBox="1"/>
          <p:nvPr/>
        </p:nvSpPr>
        <p:spPr>
          <a:xfrm>
            <a:off x="135352" y="1745368"/>
            <a:ext cx="1702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STEP1: </a:t>
            </a:r>
            <a:r>
              <a:rPr kumimoji="1" lang="ja-JP" altLang="en-US" sz="800" u="sng" dirty="0" smtClean="0"/>
              <a:t>最良個体方向へ探索</a:t>
            </a:r>
            <a:endParaRPr kumimoji="1" lang="ja-JP" altLang="en-US" sz="800" u="sng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35351" y="2864892"/>
            <a:ext cx="1532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STEP3: </a:t>
            </a:r>
            <a:r>
              <a:rPr kumimoji="1" lang="ja-JP" altLang="en-US" sz="800" u="sng" dirty="0" smtClean="0"/>
              <a:t>ランダムによる大域探索</a:t>
            </a:r>
            <a:endParaRPr kumimoji="1" lang="ja-JP" altLang="en-US" sz="800" u="sng" dirty="0"/>
          </a:p>
        </p:txBody>
      </p:sp>
      <p:sp>
        <p:nvSpPr>
          <p:cNvPr id="61" name="正方形/長方形 60"/>
          <p:cNvSpPr/>
          <p:nvPr/>
        </p:nvSpPr>
        <p:spPr>
          <a:xfrm>
            <a:off x="86185" y="9413276"/>
            <a:ext cx="763979" cy="24646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50" b="1" dirty="0">
                <a:solidFill>
                  <a:schemeClr val="bg1"/>
                </a:solidFill>
              </a:rPr>
              <a:t>結論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31437" y="7705946"/>
            <a:ext cx="4548474" cy="15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accent2"/>
                </a:solidFill>
              </a:rPr>
              <a:t>最適解に収束</a:t>
            </a:r>
            <a:endParaRPr kumimoji="1" lang="ja-JP" altLang="en-US" sz="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3475531"/>
                  </p:ext>
                </p:extLst>
              </p:nvPr>
            </p:nvGraphicFramePr>
            <p:xfrm>
              <a:off x="4867976" y="6674524"/>
              <a:ext cx="1856911" cy="1246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9715">
                      <a:extLst>
                        <a:ext uri="{9D8B030D-6E8A-4147-A177-3AD203B41FA5}">
                          <a16:colId xmlns:a16="http://schemas.microsoft.com/office/drawing/2014/main" val="2435104529"/>
                        </a:ext>
                      </a:extLst>
                    </a:gridCol>
                    <a:gridCol w="526025">
                      <a:extLst>
                        <a:ext uri="{9D8B030D-6E8A-4147-A177-3AD203B41FA5}">
                          <a16:colId xmlns:a16="http://schemas.microsoft.com/office/drawing/2014/main" val="2749777893"/>
                        </a:ext>
                      </a:extLst>
                    </a:gridCol>
                    <a:gridCol w="283116">
                      <a:extLst>
                        <a:ext uri="{9D8B030D-6E8A-4147-A177-3AD203B41FA5}">
                          <a16:colId xmlns:a16="http://schemas.microsoft.com/office/drawing/2014/main" val="3467690732"/>
                        </a:ext>
                      </a:extLst>
                    </a:gridCol>
                    <a:gridCol w="565713">
                      <a:extLst>
                        <a:ext uri="{9D8B030D-6E8A-4147-A177-3AD203B41FA5}">
                          <a16:colId xmlns:a16="http://schemas.microsoft.com/office/drawing/2014/main" val="1503422648"/>
                        </a:ext>
                      </a:extLst>
                    </a:gridCol>
                    <a:gridCol w="302342">
                      <a:extLst>
                        <a:ext uri="{9D8B030D-6E8A-4147-A177-3AD203B41FA5}">
                          <a16:colId xmlns:a16="http://schemas.microsoft.com/office/drawing/2014/main" val="3079715880"/>
                        </a:ext>
                      </a:extLst>
                    </a:gridCol>
                  </a:tblGrid>
                  <a:tr h="18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BA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NRBA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54992"/>
                      </a:ext>
                    </a:extLst>
                  </a:tr>
                  <a:tr h="207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関数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Mean ± SD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解発見率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Mean ± SD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解発見率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extLst>
                      <a:ext uri="{0D108BD9-81ED-4DB2-BD59-A6C34878D82A}">
                        <a16:rowId xmlns:a16="http://schemas.microsoft.com/office/drawing/2014/main" val="2499492776"/>
                      </a:ext>
                    </a:extLst>
                  </a:tr>
                  <a:tr h="138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700" b="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1.0 ± 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5.88%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11.77</a:t>
                          </a:r>
                          <a:r>
                            <a:rPr kumimoji="1" lang="en-US" altLang="ja-JP" sz="700" dirty="0" smtClean="0"/>
                            <a:t> ± 1.67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69.22%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490342"/>
                      </a:ext>
                    </a:extLst>
                  </a:tr>
                  <a:tr h="138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700" b="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2.0 ± 0.18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49.17%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3.97</a:t>
                          </a:r>
                          <a:r>
                            <a:rPr kumimoji="1" lang="en-US" altLang="ja-JP" sz="700" dirty="0" smtClean="0"/>
                            <a:t> ± 0.18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99.17%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433694"/>
                      </a:ext>
                    </a:extLst>
                  </a:tr>
                  <a:tr h="138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700" b="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1.0 ± 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50.00%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1.4</a:t>
                          </a:r>
                          <a:r>
                            <a:rPr kumimoji="1" lang="en-US" altLang="ja-JP" sz="700" dirty="0" smtClean="0"/>
                            <a:t> ± 0.49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70.00%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631027"/>
                      </a:ext>
                    </a:extLst>
                  </a:tr>
                  <a:tr h="1384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kumimoji="1" lang="en-US" altLang="ja-JP" sz="7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700" b="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0.97 ± 0.55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24.17%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3.43 </a:t>
                          </a:r>
                          <a:r>
                            <a:rPr kumimoji="1" lang="en-US" altLang="ja-JP" sz="700" dirty="0" smtClean="0"/>
                            <a:t>± 0.50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85.83%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7466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3475531"/>
                  </p:ext>
                </p:extLst>
              </p:nvPr>
            </p:nvGraphicFramePr>
            <p:xfrm>
              <a:off x="4867976" y="6674524"/>
              <a:ext cx="1856911" cy="1246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9715">
                      <a:extLst>
                        <a:ext uri="{9D8B030D-6E8A-4147-A177-3AD203B41FA5}">
                          <a16:colId xmlns:a16="http://schemas.microsoft.com/office/drawing/2014/main" val="2435104529"/>
                        </a:ext>
                      </a:extLst>
                    </a:gridCol>
                    <a:gridCol w="526025">
                      <a:extLst>
                        <a:ext uri="{9D8B030D-6E8A-4147-A177-3AD203B41FA5}">
                          <a16:colId xmlns:a16="http://schemas.microsoft.com/office/drawing/2014/main" val="2749777893"/>
                        </a:ext>
                      </a:extLst>
                    </a:gridCol>
                    <a:gridCol w="283116">
                      <a:extLst>
                        <a:ext uri="{9D8B030D-6E8A-4147-A177-3AD203B41FA5}">
                          <a16:colId xmlns:a16="http://schemas.microsoft.com/office/drawing/2014/main" val="3467690732"/>
                        </a:ext>
                      </a:extLst>
                    </a:gridCol>
                    <a:gridCol w="565713">
                      <a:extLst>
                        <a:ext uri="{9D8B030D-6E8A-4147-A177-3AD203B41FA5}">
                          <a16:colId xmlns:a16="http://schemas.microsoft.com/office/drawing/2014/main" val="1503422648"/>
                        </a:ext>
                      </a:extLst>
                    </a:gridCol>
                    <a:gridCol w="302342">
                      <a:extLst>
                        <a:ext uri="{9D8B030D-6E8A-4147-A177-3AD203B41FA5}">
                          <a16:colId xmlns:a16="http://schemas.microsoft.com/office/drawing/2014/main" val="3079715880"/>
                        </a:ext>
                      </a:extLst>
                    </a:gridCol>
                  </a:tblGrid>
                  <a:tr h="18000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BA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NRBA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85499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関数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Mean ± SD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解発見率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Mean ± SD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700" dirty="0" smtClean="0"/>
                            <a:t>解発見率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/>
                    </a:tc>
                    <a:extLst>
                      <a:ext uri="{0D108BD9-81ED-4DB2-BD59-A6C34878D82A}">
                        <a16:rowId xmlns:a16="http://schemas.microsoft.com/office/drawing/2014/main" val="249949277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0" marB="0" anchor="ctr">
                        <a:blipFill>
                          <a:blip r:embed="rId40"/>
                          <a:stretch>
                            <a:fillRect l="-3333" t="-188571" r="-933333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1.0 ± 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5.88%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11.77</a:t>
                          </a:r>
                          <a:r>
                            <a:rPr kumimoji="1" lang="en-US" altLang="ja-JP" sz="700" dirty="0" smtClean="0"/>
                            <a:t> ± 1.67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69.22%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49034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0" marB="0" anchor="ctr">
                        <a:blipFill>
                          <a:blip r:embed="rId40"/>
                          <a:stretch>
                            <a:fillRect l="-3333" t="-288571" r="-933333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2.0 ± 0.18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49.17%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3.97</a:t>
                          </a:r>
                          <a:r>
                            <a:rPr kumimoji="1" lang="en-US" altLang="ja-JP" sz="700" dirty="0" smtClean="0"/>
                            <a:t> ± 0.18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99.17%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43369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0" marB="0" anchor="ctr">
                        <a:blipFill>
                          <a:blip r:embed="rId40"/>
                          <a:stretch>
                            <a:fillRect l="-3333" t="-377778" r="-933333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1.0 ± 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50.00%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1.4</a:t>
                          </a:r>
                          <a:r>
                            <a:rPr kumimoji="1" lang="en-US" altLang="ja-JP" sz="700" dirty="0" smtClean="0"/>
                            <a:t> ± 0.49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70.00%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563102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36000" marT="0" marB="0" anchor="ctr">
                        <a:blipFill>
                          <a:blip r:embed="rId40"/>
                          <a:stretch>
                            <a:fillRect l="-3333" t="-491429" r="-933333" b="-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dirty="0" smtClean="0"/>
                            <a:t>0.97 ± 0.55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rgbClr val="FF0000"/>
                              </a:solidFill>
                            </a:rPr>
                            <a:t>24.17%</a:t>
                          </a:r>
                          <a:endParaRPr kumimoji="1" lang="ja-JP" altLang="en-US" sz="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/>
                            <a:t>3.43 </a:t>
                          </a:r>
                          <a:r>
                            <a:rPr kumimoji="1" lang="en-US" altLang="ja-JP" sz="700" dirty="0" smtClean="0"/>
                            <a:t>± 0.50</a:t>
                          </a:r>
                          <a:endParaRPr kumimoji="1" lang="ja-JP" altLang="en-US" sz="700" dirty="0"/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700" b="1" dirty="0" smtClean="0">
                              <a:solidFill>
                                <a:schemeClr val="accent6"/>
                              </a:solidFill>
                            </a:rPr>
                            <a:t>85.83%</a:t>
                          </a:r>
                          <a:endParaRPr kumimoji="1" lang="ja-JP" altLang="en-US" sz="7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36000" marR="36000" marT="0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7466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6" name="テキスト ボックス 65"/>
          <p:cNvSpPr txBox="1"/>
          <p:nvPr/>
        </p:nvSpPr>
        <p:spPr>
          <a:xfrm>
            <a:off x="135351" y="3198667"/>
            <a:ext cx="1205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STEP4: </a:t>
            </a:r>
            <a:r>
              <a:rPr kumimoji="1" lang="ja-JP" altLang="en-US" sz="800" u="sng" dirty="0"/>
              <a:t>評価</a:t>
            </a:r>
            <a:r>
              <a:rPr kumimoji="1" lang="ja-JP" altLang="en-US" sz="800" u="sng" dirty="0" smtClean="0"/>
              <a:t>と</a:t>
            </a:r>
            <a:r>
              <a:rPr kumimoji="1" lang="ja-JP" altLang="en-US" sz="800" u="sng" dirty="0"/>
              <a:t>更新</a:t>
            </a:r>
          </a:p>
        </p:txBody>
      </p:sp>
      <p:pic>
        <p:nvPicPr>
          <p:cNvPr id="132" name="図 1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4" y="1945873"/>
            <a:ext cx="1495959" cy="144000"/>
          </a:xfrm>
          <a:prstGeom prst="rect">
            <a:avLst/>
          </a:prstGeom>
        </p:spPr>
      </p:pic>
      <p:pic>
        <p:nvPicPr>
          <p:cNvPr id="124" name="図 1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4" y="2107509"/>
            <a:ext cx="928833" cy="144000"/>
          </a:xfrm>
          <a:prstGeom prst="rect">
            <a:avLst/>
          </a:prstGeom>
        </p:spPr>
      </p:pic>
      <p:sp>
        <p:nvSpPr>
          <p:cNvPr id="148" name="テキスト ボックス 147"/>
          <p:cNvSpPr txBox="1"/>
          <p:nvPr/>
        </p:nvSpPr>
        <p:spPr>
          <a:xfrm>
            <a:off x="3459642" y="2292645"/>
            <a:ext cx="1606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STEP2</a:t>
            </a:r>
            <a:r>
              <a:rPr kumimoji="1" lang="en-US" altLang="ja-JP" sz="800" u="sng" dirty="0" smtClean="0">
                <a:solidFill>
                  <a:srgbClr val="FF0000"/>
                </a:solidFill>
              </a:rPr>
              <a:t>: NR</a:t>
            </a:r>
            <a:r>
              <a:rPr kumimoji="1" lang="ja-JP" altLang="en-US" sz="800" u="sng" dirty="0" smtClean="0">
                <a:solidFill>
                  <a:srgbClr val="FF0000"/>
                </a:solidFill>
              </a:rPr>
              <a:t>内</a:t>
            </a:r>
            <a:r>
              <a:rPr kumimoji="1" lang="ja-JP" altLang="en-US" sz="800" u="sng" dirty="0" smtClean="0"/>
              <a:t>で局所</a:t>
            </a:r>
            <a:r>
              <a:rPr kumimoji="1" lang="ja-JP" altLang="en-US" sz="800" u="sng" dirty="0"/>
              <a:t>探索</a:t>
            </a: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3459641" y="2905084"/>
            <a:ext cx="1966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STEP3: </a:t>
            </a:r>
            <a:r>
              <a:rPr kumimoji="1" lang="en-US" altLang="ja-JP" sz="800" u="sng" dirty="0" smtClean="0">
                <a:solidFill>
                  <a:srgbClr val="FF0000"/>
                </a:solidFill>
              </a:rPr>
              <a:t>NR</a:t>
            </a:r>
            <a:r>
              <a:rPr kumimoji="1" lang="ja-JP" altLang="en-US" sz="800" u="sng" dirty="0" smtClean="0">
                <a:solidFill>
                  <a:srgbClr val="FF0000"/>
                </a:solidFill>
              </a:rPr>
              <a:t>内</a:t>
            </a:r>
            <a:r>
              <a:rPr kumimoji="1" lang="ja-JP" altLang="en-US" sz="800" u="sng" dirty="0" smtClean="0"/>
              <a:t>で</a:t>
            </a:r>
            <a:r>
              <a:rPr kumimoji="1" lang="ja-JP" altLang="en-US" sz="800" u="sng" dirty="0" smtClean="0"/>
              <a:t>ランダムによる大域探索 </a:t>
            </a:r>
            <a:endParaRPr kumimoji="1" lang="ja-JP" altLang="en-US" sz="800" u="sng" dirty="0"/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3459643" y="3238859"/>
            <a:ext cx="1219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STEP4: </a:t>
            </a:r>
            <a:r>
              <a:rPr kumimoji="1" lang="ja-JP" altLang="en-US" sz="800" u="sng" dirty="0"/>
              <a:t>評価</a:t>
            </a:r>
            <a:r>
              <a:rPr kumimoji="1" lang="ja-JP" altLang="en-US" sz="800" u="sng" dirty="0" smtClean="0"/>
              <a:t>と</a:t>
            </a:r>
            <a:r>
              <a:rPr kumimoji="1" lang="ja-JP" altLang="en-US" sz="800" u="sng" dirty="0"/>
              <a:t>更新</a:t>
            </a:r>
          </a:p>
        </p:txBody>
      </p:sp>
      <p:pic>
        <p:nvPicPr>
          <p:cNvPr id="196" name="図 19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88" y="1900053"/>
            <a:ext cx="1715032" cy="144000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88" y="2042811"/>
            <a:ext cx="1483374" cy="288000"/>
          </a:xfrm>
          <a:prstGeom prst="rect">
            <a:avLst/>
          </a:prstGeom>
        </p:spPr>
      </p:pic>
      <p:sp>
        <p:nvSpPr>
          <p:cNvPr id="225" name="テキスト ボックス 224"/>
          <p:cNvSpPr txBox="1"/>
          <p:nvPr/>
        </p:nvSpPr>
        <p:spPr>
          <a:xfrm>
            <a:off x="0" y="386881"/>
            <a:ext cx="83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bg1"/>
                </a:solidFill>
              </a:rPr>
              <a:t>SS04-10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31" name="図 2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5" y="3085375"/>
            <a:ext cx="1604382" cy="108000"/>
          </a:xfrm>
          <a:prstGeom prst="rect">
            <a:avLst/>
          </a:prstGeom>
        </p:spPr>
      </p:pic>
      <p:pic>
        <p:nvPicPr>
          <p:cNvPr id="333" name="図 33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25" y="3125567"/>
            <a:ext cx="1672695" cy="107349"/>
          </a:xfrm>
          <a:prstGeom prst="rect">
            <a:avLst/>
          </a:prstGeom>
        </p:spPr>
      </p:pic>
      <p:grpSp>
        <p:nvGrpSpPr>
          <p:cNvPr id="239" name="グループ化 238"/>
          <p:cNvGrpSpPr/>
          <p:nvPr/>
        </p:nvGrpSpPr>
        <p:grpSpPr>
          <a:xfrm>
            <a:off x="2149781" y="1686557"/>
            <a:ext cx="1241379" cy="2792077"/>
            <a:chOff x="1982913" y="1686557"/>
            <a:chExt cx="1152000" cy="2591049"/>
          </a:xfrm>
        </p:grpSpPr>
        <p:pic>
          <p:nvPicPr>
            <p:cNvPr id="233" name="図 232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913" y="1686557"/>
              <a:ext cx="1152000" cy="864000"/>
            </a:xfrm>
            <a:prstGeom prst="rect">
              <a:avLst/>
            </a:prstGeom>
          </p:spPr>
        </p:pic>
        <p:pic>
          <p:nvPicPr>
            <p:cNvPr id="234" name="図 233"/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913" y="2550081"/>
              <a:ext cx="1152000" cy="864000"/>
            </a:xfrm>
            <a:prstGeom prst="rect">
              <a:avLst/>
            </a:prstGeom>
          </p:spPr>
        </p:pic>
        <p:pic>
          <p:nvPicPr>
            <p:cNvPr id="235" name="図 234"/>
            <p:cNvPicPr>
              <a:picLocks noChangeAspect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913" y="3413606"/>
              <a:ext cx="1152000" cy="864000"/>
            </a:xfrm>
            <a:prstGeom prst="rect">
              <a:avLst/>
            </a:prstGeom>
          </p:spPr>
        </p:pic>
      </p:grpSp>
      <p:grpSp>
        <p:nvGrpSpPr>
          <p:cNvPr id="240" name="グループ化 239"/>
          <p:cNvGrpSpPr/>
          <p:nvPr/>
        </p:nvGrpSpPr>
        <p:grpSpPr>
          <a:xfrm>
            <a:off x="5504906" y="1686557"/>
            <a:ext cx="1242980" cy="2795680"/>
            <a:chOff x="5514138" y="1686557"/>
            <a:chExt cx="1152000" cy="2591049"/>
          </a:xfrm>
        </p:grpSpPr>
        <p:pic>
          <p:nvPicPr>
            <p:cNvPr id="236" name="図 235"/>
            <p:cNvPicPr>
              <a:picLocks noChangeAspect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38" y="1686557"/>
              <a:ext cx="1152000" cy="864000"/>
            </a:xfrm>
            <a:prstGeom prst="rect">
              <a:avLst/>
            </a:prstGeom>
          </p:spPr>
        </p:pic>
        <p:pic>
          <p:nvPicPr>
            <p:cNvPr id="237" name="図 236"/>
            <p:cNvPicPr>
              <a:picLocks noChangeAspect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38" y="2550081"/>
              <a:ext cx="1152000" cy="864000"/>
            </a:xfrm>
            <a:prstGeom prst="rect">
              <a:avLst/>
            </a:prstGeom>
          </p:spPr>
        </p:pic>
        <p:pic>
          <p:nvPicPr>
            <p:cNvPr id="238" name="図 237"/>
            <p:cNvPicPr>
              <a:picLocks noChangeAspect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4138" y="3413606"/>
              <a:ext cx="1152000" cy="864000"/>
            </a:xfrm>
            <a:prstGeom prst="rect">
              <a:avLst/>
            </a:prstGeom>
          </p:spPr>
        </p:pic>
      </p:grpSp>
      <p:grpSp>
        <p:nvGrpSpPr>
          <p:cNvPr id="245" name="グループ化 244"/>
          <p:cNvGrpSpPr/>
          <p:nvPr/>
        </p:nvGrpSpPr>
        <p:grpSpPr>
          <a:xfrm>
            <a:off x="268123" y="2448726"/>
            <a:ext cx="923795" cy="429452"/>
            <a:chOff x="560939" y="2602536"/>
            <a:chExt cx="752286" cy="349721"/>
          </a:xfrm>
        </p:grpSpPr>
        <p:pic>
          <p:nvPicPr>
            <p:cNvPr id="131" name="図 130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39" y="2743151"/>
              <a:ext cx="599886" cy="90597"/>
            </a:xfrm>
            <a:prstGeom prst="rect">
              <a:avLst/>
            </a:prstGeom>
          </p:spPr>
        </p:pic>
        <p:pic>
          <p:nvPicPr>
            <p:cNvPr id="241" name="図 240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939" y="2602536"/>
              <a:ext cx="484421" cy="82086"/>
            </a:xfrm>
            <a:prstGeom prst="rect">
              <a:avLst/>
            </a:prstGeom>
          </p:spPr>
        </p:pic>
        <p:pic>
          <p:nvPicPr>
            <p:cNvPr id="242" name="図 241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940" y="2880257"/>
              <a:ext cx="219661" cy="72000"/>
            </a:xfrm>
            <a:prstGeom prst="rect">
              <a:avLst/>
            </a:prstGeom>
          </p:spPr>
        </p:pic>
      </p:grpSp>
      <p:grpSp>
        <p:nvGrpSpPr>
          <p:cNvPr id="246" name="グループ化 245"/>
          <p:cNvGrpSpPr/>
          <p:nvPr/>
        </p:nvGrpSpPr>
        <p:grpSpPr>
          <a:xfrm>
            <a:off x="3639667" y="2507722"/>
            <a:ext cx="1073806" cy="403592"/>
            <a:chOff x="3893910" y="2651493"/>
            <a:chExt cx="881745" cy="331406"/>
          </a:xfrm>
        </p:grpSpPr>
        <p:pic>
          <p:nvPicPr>
            <p:cNvPr id="198" name="図 197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5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8831" y="2782756"/>
              <a:ext cx="726824" cy="90597"/>
            </a:xfrm>
            <a:prstGeom prst="rect">
              <a:avLst/>
            </a:prstGeom>
          </p:spPr>
        </p:pic>
        <p:pic>
          <p:nvPicPr>
            <p:cNvPr id="243" name="図 242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910" y="2651493"/>
              <a:ext cx="488464" cy="82771"/>
            </a:xfrm>
            <a:prstGeom prst="rect">
              <a:avLst/>
            </a:prstGeom>
          </p:spPr>
        </p:pic>
        <p:pic>
          <p:nvPicPr>
            <p:cNvPr id="244" name="図 24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911" y="2910899"/>
              <a:ext cx="219661" cy="72000"/>
            </a:xfrm>
            <a:prstGeom prst="rect">
              <a:avLst/>
            </a:prstGeom>
          </p:spPr>
        </p:pic>
      </p:grpSp>
      <p:pic>
        <p:nvPicPr>
          <p:cNvPr id="259" name="図 25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" y="3408214"/>
            <a:ext cx="1967356" cy="25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/>
              <p:cNvSpPr txBox="1"/>
              <p:nvPr/>
            </p:nvSpPr>
            <p:spPr>
              <a:xfrm>
                <a:off x="317604" y="3638740"/>
                <a:ext cx="67137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ja-JP" altLang="en-US" sz="800" dirty="0" smtClean="0"/>
                  <a:t>を更新</a:t>
                </a:r>
                <a:endParaRPr kumimoji="1" lang="ja-JP" altLang="en-US" sz="800" dirty="0"/>
              </a:p>
            </p:txBody>
          </p:sp>
        </mc:Choice>
        <mc:Fallback xmlns="">
          <p:sp>
            <p:nvSpPr>
              <p:cNvPr id="249" name="テキスト ボックス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04" y="3638740"/>
                <a:ext cx="671371" cy="215444"/>
              </a:xfrm>
              <a:prstGeom prst="rect">
                <a:avLst/>
              </a:prstGeom>
              <a:blipFill>
                <a:blip r:embed="rId5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4" name="図 26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9" y="4179688"/>
            <a:ext cx="274578" cy="90000"/>
          </a:xfrm>
          <a:prstGeom prst="rect">
            <a:avLst/>
          </a:prstGeom>
        </p:spPr>
      </p:pic>
      <p:pic>
        <p:nvPicPr>
          <p:cNvPr id="252" name="図 25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5" y="3994860"/>
            <a:ext cx="1247999" cy="144000"/>
          </a:xfrm>
          <a:prstGeom prst="rect">
            <a:avLst/>
          </a:prstGeom>
        </p:spPr>
      </p:pic>
      <p:pic>
        <p:nvPicPr>
          <p:cNvPr id="253" name="図 25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5" y="3843067"/>
            <a:ext cx="622523" cy="144000"/>
          </a:xfrm>
          <a:prstGeom prst="rect">
            <a:avLst/>
          </a:prstGeom>
        </p:spPr>
      </p:pic>
      <p:pic>
        <p:nvPicPr>
          <p:cNvPr id="260" name="図 25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04" y="3448406"/>
            <a:ext cx="1967356" cy="25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テキスト ボックス 260"/>
              <p:cNvSpPr txBox="1"/>
              <p:nvPr/>
            </p:nvSpPr>
            <p:spPr>
              <a:xfrm>
                <a:off x="3690609" y="3663860"/>
                <a:ext cx="67137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ja-JP" altLang="en-US" sz="800" dirty="0" smtClean="0"/>
                  <a:t>を更新</a:t>
                </a:r>
                <a:endParaRPr kumimoji="1" lang="ja-JP" altLang="en-US" sz="800" dirty="0"/>
              </a:p>
            </p:txBody>
          </p:sp>
        </mc:Choice>
        <mc:Fallback xmlns="">
          <p:sp>
            <p:nvSpPr>
              <p:cNvPr id="261" name="テキスト ボックス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09" y="3663860"/>
                <a:ext cx="671371" cy="215444"/>
              </a:xfrm>
              <a:prstGeom prst="rect">
                <a:avLst/>
              </a:prstGeom>
              <a:blipFill>
                <a:blip r:embed="rId6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2" name="図 26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629" y="4019980"/>
            <a:ext cx="1247999" cy="144000"/>
          </a:xfrm>
          <a:prstGeom prst="rect">
            <a:avLst/>
          </a:prstGeom>
        </p:spPr>
      </p:pic>
      <p:pic>
        <p:nvPicPr>
          <p:cNvPr id="263" name="図 26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85" y="3868187"/>
            <a:ext cx="622523" cy="144000"/>
          </a:xfrm>
          <a:prstGeom prst="rect">
            <a:avLst/>
          </a:prstGeom>
        </p:spPr>
      </p:pic>
      <p:pic>
        <p:nvPicPr>
          <p:cNvPr id="265" name="図 26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619" y="4194760"/>
            <a:ext cx="274578" cy="90000"/>
          </a:xfrm>
          <a:prstGeom prst="rect">
            <a:avLst/>
          </a:prstGeom>
        </p:spPr>
      </p:pic>
      <p:grpSp>
        <p:nvGrpSpPr>
          <p:cNvPr id="272" name="グループ化 271"/>
          <p:cNvGrpSpPr/>
          <p:nvPr/>
        </p:nvGrpSpPr>
        <p:grpSpPr>
          <a:xfrm>
            <a:off x="2724128" y="2357132"/>
            <a:ext cx="757485" cy="153888"/>
            <a:chOff x="2449915" y="2298998"/>
            <a:chExt cx="757485" cy="153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テキスト ボックス 265"/>
                <p:cNvSpPr txBox="1"/>
                <p:nvPr/>
              </p:nvSpPr>
              <p:spPr>
                <a:xfrm>
                  <a:off x="2449915" y="2298998"/>
                  <a:ext cx="757485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: </a:t>
                  </a:r>
                  <a:r>
                    <a:rPr kumimoji="1" lang="ja-JP" altLang="en-US" sz="400" dirty="0" smtClean="0"/>
                    <a:t>パーソナルベスト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 xmlns="">
            <p:sp>
              <p:nvSpPr>
                <p:cNvPr id="266" name="テキスト ボックス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915" y="2298998"/>
                  <a:ext cx="757485" cy="153888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7" name="星 5 266"/>
            <p:cNvSpPr/>
            <p:nvPr/>
          </p:nvSpPr>
          <p:spPr>
            <a:xfrm>
              <a:off x="2468025" y="2348733"/>
              <a:ext cx="72000" cy="72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7" name="グループ化 276"/>
          <p:cNvGrpSpPr/>
          <p:nvPr/>
        </p:nvGrpSpPr>
        <p:grpSpPr>
          <a:xfrm>
            <a:off x="2801391" y="3104949"/>
            <a:ext cx="757485" cy="156774"/>
            <a:chOff x="2488596" y="3186409"/>
            <a:chExt cx="757485" cy="156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テキスト ボックス 273"/>
                <p:cNvSpPr txBox="1"/>
                <p:nvPr/>
              </p:nvSpPr>
              <p:spPr>
                <a:xfrm>
                  <a:off x="2488596" y="3186409"/>
                  <a:ext cx="757485" cy="156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Sup>
                        <m:sSubSup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a14:m>
                  <a:endParaRPr kumimoji="1" lang="ja-JP" altLang="en-US" sz="400" dirty="0"/>
                </a:p>
              </p:txBody>
            </p:sp>
          </mc:Choice>
          <mc:Fallback xmlns="">
            <p:sp>
              <p:nvSpPr>
                <p:cNvPr id="274" name="テキスト ボックス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596" y="3186409"/>
                  <a:ext cx="757485" cy="156774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" name="楕円 275"/>
            <p:cNvSpPr/>
            <p:nvPr/>
          </p:nvSpPr>
          <p:spPr>
            <a:xfrm>
              <a:off x="2525468" y="3238573"/>
              <a:ext cx="54000" cy="54000"/>
            </a:xfrm>
            <a:prstGeom prst="ellipse">
              <a:avLst/>
            </a:prstGeom>
            <a:noFill/>
            <a:ln w="63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2" name="グループ化 281"/>
          <p:cNvGrpSpPr/>
          <p:nvPr/>
        </p:nvGrpSpPr>
        <p:grpSpPr>
          <a:xfrm>
            <a:off x="2795781" y="3165930"/>
            <a:ext cx="765629" cy="276999"/>
            <a:chOff x="2590974" y="3049618"/>
            <a:chExt cx="765629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/>
                <p:cNvSpPr txBox="1"/>
                <p:nvPr/>
              </p:nvSpPr>
              <p:spPr>
                <a:xfrm>
                  <a:off x="2599118" y="3091039"/>
                  <a:ext cx="757485" cy="153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 xmlns="">
            <p:sp>
              <p:nvSpPr>
                <p:cNvPr id="279" name="テキスト ボックス 2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118" y="3091039"/>
                  <a:ext cx="757485" cy="153953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1" name="テキスト ボックス 280"/>
            <p:cNvSpPr txBox="1"/>
            <p:nvPr/>
          </p:nvSpPr>
          <p:spPr>
            <a:xfrm>
              <a:off x="2590974" y="3049618"/>
              <a:ext cx="1411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 smtClean="0">
                  <a:solidFill>
                    <a:srgbClr val="FF0000"/>
                  </a:solidFill>
                </a:rPr>
                <a:t>*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5" name="グループ化 284"/>
          <p:cNvGrpSpPr/>
          <p:nvPr/>
        </p:nvGrpSpPr>
        <p:grpSpPr>
          <a:xfrm>
            <a:off x="2801391" y="3283605"/>
            <a:ext cx="560008" cy="184666"/>
            <a:chOff x="2597694" y="3161683"/>
            <a:chExt cx="560008" cy="184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テキスト ボックス 283"/>
                <p:cNvSpPr txBox="1"/>
                <p:nvPr/>
              </p:nvSpPr>
              <p:spPr>
                <a:xfrm>
                  <a:off x="2597694" y="3176180"/>
                  <a:ext cx="560008" cy="153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𝑟𝑛𝑑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 xmlns="">
            <p:sp>
              <p:nvSpPr>
                <p:cNvPr id="284" name="テキスト ボックス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694" y="3176180"/>
                  <a:ext cx="560008" cy="153953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3" name="テキスト ボックス 282"/>
            <p:cNvSpPr txBox="1"/>
            <p:nvPr/>
          </p:nvSpPr>
          <p:spPr>
            <a:xfrm>
              <a:off x="2621205" y="3161683"/>
              <a:ext cx="80720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600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6" name="グループ化 285"/>
          <p:cNvGrpSpPr/>
          <p:nvPr/>
        </p:nvGrpSpPr>
        <p:grpSpPr>
          <a:xfrm>
            <a:off x="6142568" y="3099621"/>
            <a:ext cx="757485" cy="156774"/>
            <a:chOff x="2488596" y="3186409"/>
            <a:chExt cx="757485" cy="156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テキスト ボックス 286"/>
                <p:cNvSpPr txBox="1"/>
                <p:nvPr/>
              </p:nvSpPr>
              <p:spPr>
                <a:xfrm>
                  <a:off x="2488596" y="3186409"/>
                  <a:ext cx="757485" cy="156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Sup>
                        <m:sSubSup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a14:m>
                  <a:endParaRPr kumimoji="1" lang="ja-JP" altLang="en-US" sz="400" dirty="0"/>
                </a:p>
              </p:txBody>
            </p:sp>
          </mc:Choice>
          <mc:Fallback xmlns="">
            <p:sp>
              <p:nvSpPr>
                <p:cNvPr id="287" name="テキスト ボックス 2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596" y="3186409"/>
                  <a:ext cx="757485" cy="156774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8" name="楕円 287"/>
            <p:cNvSpPr/>
            <p:nvPr/>
          </p:nvSpPr>
          <p:spPr>
            <a:xfrm>
              <a:off x="2525468" y="3238573"/>
              <a:ext cx="54000" cy="54000"/>
            </a:xfrm>
            <a:prstGeom prst="ellipse">
              <a:avLst/>
            </a:prstGeom>
            <a:noFill/>
            <a:ln w="63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9" name="グループ化 288"/>
          <p:cNvGrpSpPr/>
          <p:nvPr/>
        </p:nvGrpSpPr>
        <p:grpSpPr>
          <a:xfrm>
            <a:off x="6136958" y="3160602"/>
            <a:ext cx="765629" cy="276999"/>
            <a:chOff x="2590974" y="3049618"/>
            <a:chExt cx="765629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テキスト ボックス 289"/>
                <p:cNvSpPr txBox="1"/>
                <p:nvPr/>
              </p:nvSpPr>
              <p:spPr>
                <a:xfrm>
                  <a:off x="2599118" y="3091039"/>
                  <a:ext cx="757485" cy="153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 xmlns="">
            <p:sp>
              <p:nvSpPr>
                <p:cNvPr id="290" name="テキスト ボックス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118" y="3091039"/>
                  <a:ext cx="757485" cy="153953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1" name="テキスト ボックス 290"/>
            <p:cNvSpPr txBox="1"/>
            <p:nvPr/>
          </p:nvSpPr>
          <p:spPr>
            <a:xfrm>
              <a:off x="2590974" y="3049618"/>
              <a:ext cx="1411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 smtClean="0">
                  <a:solidFill>
                    <a:srgbClr val="FF0000"/>
                  </a:solidFill>
                </a:rPr>
                <a:t>*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2" name="グループ化 291"/>
          <p:cNvGrpSpPr/>
          <p:nvPr/>
        </p:nvGrpSpPr>
        <p:grpSpPr>
          <a:xfrm>
            <a:off x="6142568" y="3278277"/>
            <a:ext cx="560008" cy="184666"/>
            <a:chOff x="2597694" y="3161683"/>
            <a:chExt cx="560008" cy="184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テキスト ボックス 292"/>
                <p:cNvSpPr txBox="1"/>
                <p:nvPr/>
              </p:nvSpPr>
              <p:spPr>
                <a:xfrm>
                  <a:off x="2597694" y="3176180"/>
                  <a:ext cx="560008" cy="153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 :</a:t>
                  </a:r>
                  <a14:m>
                    <m:oMath xmlns:m="http://schemas.openxmlformats.org/officeDocument/2006/math">
                      <m:r>
                        <a:rPr kumimoji="1" lang="ja-JP" altLang="en-US" sz="400" i="1" smtClean="0">
                          <a:latin typeface="Cambria Math" panose="02040503050406030204" pitchFamily="18" charset="0"/>
                        </a:rPr>
                        <m:t>個体</m:t>
                      </m:r>
                      <m:r>
                        <a:rPr kumimoji="1" lang="ja-JP" altLang="en-US" sz="400" i="1">
                          <a:latin typeface="Cambria Math" panose="02040503050406030204" pitchFamily="18" charset="0"/>
                        </a:rPr>
                        <m:t>候補</m:t>
                      </m:r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𝑟𝑛𝑑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 xmlns="">
            <p:sp>
              <p:nvSpPr>
                <p:cNvPr id="293" name="テキスト ボックス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694" y="3176180"/>
                  <a:ext cx="560008" cy="153953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4" name="テキスト ボックス 293"/>
            <p:cNvSpPr txBox="1"/>
            <p:nvPr/>
          </p:nvSpPr>
          <p:spPr>
            <a:xfrm>
              <a:off x="2621205" y="3161683"/>
              <a:ext cx="80720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600" dirty="0" smtClean="0">
                  <a:solidFill>
                    <a:srgbClr val="FF0000"/>
                  </a:solidFill>
                </a:rPr>
                <a:t>×</a:t>
              </a:r>
              <a:endParaRPr kumimoji="1" lang="ja-JP" altLang="en-US" sz="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5" name="グループ化 294"/>
          <p:cNvGrpSpPr/>
          <p:nvPr/>
        </p:nvGrpSpPr>
        <p:grpSpPr>
          <a:xfrm>
            <a:off x="6078627" y="2364810"/>
            <a:ext cx="757485" cy="153888"/>
            <a:chOff x="2449915" y="2298998"/>
            <a:chExt cx="757485" cy="153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テキスト ボックス 295"/>
                <p:cNvSpPr txBox="1"/>
                <p:nvPr/>
              </p:nvSpPr>
              <p:spPr>
                <a:xfrm>
                  <a:off x="2449915" y="2298998"/>
                  <a:ext cx="757485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400" dirty="0" smtClean="0"/>
                    <a:t>: </a:t>
                  </a:r>
                  <a:r>
                    <a:rPr kumimoji="1" lang="ja-JP" altLang="en-US" sz="400" dirty="0" smtClean="0"/>
                    <a:t>パーソナルベスト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endParaRPr kumimoji="1" lang="ja-JP" altLang="en-US" sz="400" dirty="0"/>
                </a:p>
              </p:txBody>
            </p:sp>
          </mc:Choice>
          <mc:Fallback xmlns="">
            <p:sp>
              <p:nvSpPr>
                <p:cNvPr id="296" name="テキスト ボックス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915" y="2298998"/>
                  <a:ext cx="757485" cy="153888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7" name="星 5 296"/>
            <p:cNvSpPr/>
            <p:nvPr/>
          </p:nvSpPr>
          <p:spPr>
            <a:xfrm>
              <a:off x="2468025" y="2348733"/>
              <a:ext cx="72000" cy="720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8" name="角丸四角形吹き出し 297"/>
          <p:cNvSpPr/>
          <p:nvPr/>
        </p:nvSpPr>
        <p:spPr>
          <a:xfrm>
            <a:off x="2929497" y="3976676"/>
            <a:ext cx="385426" cy="274852"/>
          </a:xfrm>
          <a:prstGeom prst="wedgeRoundRectCallout">
            <a:avLst>
              <a:gd name="adj1" fmla="val -78422"/>
              <a:gd name="adj2" fmla="val -1210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700" dirty="0" smtClean="0">
                <a:solidFill>
                  <a:srgbClr val="FF0000"/>
                </a:solidFill>
              </a:rPr>
              <a:t>最良個体に収束</a:t>
            </a:r>
            <a:endParaRPr kumimoji="1" lang="ja-JP" altLang="en-US" sz="700" dirty="0">
              <a:solidFill>
                <a:srgbClr val="FF0000"/>
              </a:solidFill>
            </a:endParaRPr>
          </a:p>
        </p:txBody>
      </p:sp>
      <p:sp>
        <p:nvSpPr>
          <p:cNvPr id="299" name="角丸四角形吹き出し 298"/>
          <p:cNvSpPr/>
          <p:nvPr/>
        </p:nvSpPr>
        <p:spPr>
          <a:xfrm>
            <a:off x="6360734" y="4045127"/>
            <a:ext cx="321151" cy="302779"/>
          </a:xfrm>
          <a:prstGeom prst="wedgeRoundRectCallout">
            <a:avLst>
              <a:gd name="adj1" fmla="val -93300"/>
              <a:gd name="adj2" fmla="val -22366"/>
              <a:gd name="adj3" fmla="val 16667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700" dirty="0" smtClean="0">
                <a:solidFill>
                  <a:schemeClr val="accent6"/>
                </a:solidFill>
              </a:rPr>
              <a:t>個体が分散</a:t>
            </a:r>
            <a:endParaRPr kumimoji="1" lang="ja-JP" altLang="en-US" sz="700" dirty="0">
              <a:solidFill>
                <a:schemeClr val="accent6"/>
              </a:solidFill>
            </a:endParaRPr>
          </a:p>
        </p:txBody>
      </p:sp>
      <p:sp>
        <p:nvSpPr>
          <p:cNvPr id="300" name="楕円 299"/>
          <p:cNvSpPr/>
          <p:nvPr/>
        </p:nvSpPr>
        <p:spPr>
          <a:xfrm>
            <a:off x="2643123" y="4045127"/>
            <a:ext cx="197043" cy="23940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楕円 300"/>
          <p:cNvSpPr/>
          <p:nvPr/>
        </p:nvSpPr>
        <p:spPr>
          <a:xfrm>
            <a:off x="6551421" y="3671497"/>
            <a:ext cx="108000" cy="108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楕円 301"/>
          <p:cNvSpPr/>
          <p:nvPr/>
        </p:nvSpPr>
        <p:spPr>
          <a:xfrm>
            <a:off x="6011932" y="3850105"/>
            <a:ext cx="108000" cy="108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楕円 302"/>
          <p:cNvSpPr/>
          <p:nvPr/>
        </p:nvSpPr>
        <p:spPr>
          <a:xfrm>
            <a:off x="6026610" y="4100638"/>
            <a:ext cx="108000" cy="108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楕円 303"/>
          <p:cNvSpPr/>
          <p:nvPr/>
        </p:nvSpPr>
        <p:spPr>
          <a:xfrm>
            <a:off x="5854812" y="4267064"/>
            <a:ext cx="108000" cy="108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楕円 304"/>
          <p:cNvSpPr/>
          <p:nvPr/>
        </p:nvSpPr>
        <p:spPr>
          <a:xfrm>
            <a:off x="6121698" y="3566125"/>
            <a:ext cx="108000" cy="108000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テキスト ボックス 305"/>
          <p:cNvSpPr txBox="1"/>
          <p:nvPr/>
        </p:nvSpPr>
        <p:spPr>
          <a:xfrm>
            <a:off x="164489" y="9139649"/>
            <a:ext cx="1036796" cy="15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accent2"/>
                </a:solidFill>
              </a:rPr>
              <a:t>最適解</a:t>
            </a:r>
            <a:r>
              <a:rPr kumimoji="1" lang="en-US" altLang="ja-JP" sz="800" b="1" dirty="0" smtClean="0">
                <a:solidFill>
                  <a:schemeClr val="accent2"/>
                </a:solidFill>
              </a:rPr>
              <a:t>+</a:t>
            </a:r>
            <a:r>
              <a:rPr kumimoji="1" lang="ja-JP" altLang="en-US" sz="800" b="1" dirty="0" smtClean="0">
                <a:solidFill>
                  <a:schemeClr val="accent2"/>
                </a:solidFill>
              </a:rPr>
              <a:t>局所解に分散</a:t>
            </a:r>
            <a:endParaRPr kumimoji="1"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307" name="テキスト ボックス 306"/>
          <p:cNvSpPr txBox="1"/>
          <p:nvPr/>
        </p:nvSpPr>
        <p:spPr>
          <a:xfrm>
            <a:off x="1269734" y="9139649"/>
            <a:ext cx="1263584" cy="165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accent2"/>
                </a:solidFill>
              </a:rPr>
              <a:t>最適解</a:t>
            </a:r>
            <a:r>
              <a:rPr kumimoji="1" lang="en-US" altLang="ja-JP" sz="800" b="1" dirty="0" smtClean="0">
                <a:solidFill>
                  <a:schemeClr val="accent2"/>
                </a:solidFill>
              </a:rPr>
              <a:t>, </a:t>
            </a:r>
            <a:r>
              <a:rPr kumimoji="1" lang="ja-JP" altLang="en-US" sz="800" b="1" dirty="0" smtClean="0">
                <a:solidFill>
                  <a:schemeClr val="accent2"/>
                </a:solidFill>
              </a:rPr>
              <a:t>局所解付近に分散</a:t>
            </a:r>
            <a:endParaRPr kumimoji="1"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308" name="テキスト ボックス 307"/>
          <p:cNvSpPr txBox="1"/>
          <p:nvPr/>
        </p:nvSpPr>
        <p:spPr>
          <a:xfrm>
            <a:off x="2676350" y="9139649"/>
            <a:ext cx="836733" cy="15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accent2"/>
                </a:solidFill>
              </a:rPr>
              <a:t>直線状に分散</a:t>
            </a:r>
            <a:endParaRPr kumimoji="1"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309" name="テキスト ボックス 308"/>
          <p:cNvSpPr txBox="1"/>
          <p:nvPr/>
        </p:nvSpPr>
        <p:spPr>
          <a:xfrm>
            <a:off x="3780775" y="9139649"/>
            <a:ext cx="1067734" cy="159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 lIns="36000" tIns="18000" rIns="36000" bIns="18000" rtlCol="0">
            <a:spAutoFit/>
          </a:bodyPr>
          <a:lstStyle/>
          <a:p>
            <a:pPr algn="ctr"/>
            <a:r>
              <a:rPr kumimoji="1" lang="ja-JP" altLang="en-US" sz="800" b="1" dirty="0" smtClean="0">
                <a:solidFill>
                  <a:schemeClr val="accent2"/>
                </a:solidFill>
              </a:rPr>
              <a:t>最適解周辺に強く収束</a:t>
            </a:r>
            <a:endParaRPr kumimoji="1" lang="ja-JP" altLang="en-US" sz="8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正方形/長方形 309"/>
              <p:cNvSpPr/>
              <p:nvPr/>
            </p:nvSpPr>
            <p:spPr>
              <a:xfrm>
                <a:off x="505236" y="7512347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0" name="正方形/長方形 3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36" y="7512347"/>
                <a:ext cx="325154" cy="21544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正方形/長方形 310"/>
              <p:cNvSpPr/>
              <p:nvPr/>
            </p:nvSpPr>
            <p:spPr>
              <a:xfrm>
                <a:off x="1704905" y="7512347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1" name="正方形/長方形 3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905" y="7512347"/>
                <a:ext cx="325154" cy="215444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正方形/長方形 311"/>
              <p:cNvSpPr/>
              <p:nvPr/>
            </p:nvSpPr>
            <p:spPr>
              <a:xfrm>
                <a:off x="2932418" y="7512347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2" name="正方形/長方形 3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418" y="7512347"/>
                <a:ext cx="325154" cy="21544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正方形/長方形 312"/>
              <p:cNvSpPr/>
              <p:nvPr/>
            </p:nvSpPr>
            <p:spPr>
              <a:xfrm>
                <a:off x="4096016" y="7512347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3" name="正方形/長方形 3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016" y="7512347"/>
                <a:ext cx="325154" cy="21544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正方形/長方形 313"/>
              <p:cNvSpPr/>
              <p:nvPr/>
            </p:nvSpPr>
            <p:spPr>
              <a:xfrm>
                <a:off x="500537" y="8945938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4" name="正方形/長方形 3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37" y="8945938"/>
                <a:ext cx="325154" cy="21544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正方形/長方形 314"/>
              <p:cNvSpPr/>
              <p:nvPr/>
            </p:nvSpPr>
            <p:spPr>
              <a:xfrm>
                <a:off x="1700206" y="8945938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5" name="正方形/長方形 3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206" y="8945938"/>
                <a:ext cx="325154" cy="21544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正方形/長方形 315"/>
              <p:cNvSpPr/>
              <p:nvPr/>
            </p:nvSpPr>
            <p:spPr>
              <a:xfrm>
                <a:off x="2927719" y="8945938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6" name="正方形/長方形 3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719" y="8945938"/>
                <a:ext cx="325154" cy="21544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正方形/長方形 316"/>
              <p:cNvSpPr/>
              <p:nvPr/>
            </p:nvSpPr>
            <p:spPr>
              <a:xfrm>
                <a:off x="4091317" y="8945938"/>
                <a:ext cx="32515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kumimoji="1" lang="en-US" altLang="ja-JP" sz="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7" name="正方形/長方形 3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17" y="8945938"/>
                <a:ext cx="325154" cy="21544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正方形/長方形 317"/>
          <p:cNvSpPr/>
          <p:nvPr/>
        </p:nvSpPr>
        <p:spPr>
          <a:xfrm>
            <a:off x="86185" y="4558742"/>
            <a:ext cx="763977" cy="24646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実験内容</a:t>
            </a:r>
          </a:p>
        </p:txBody>
      </p:sp>
      <p:sp>
        <p:nvSpPr>
          <p:cNvPr id="319" name="テキスト ボックス 318"/>
          <p:cNvSpPr txBox="1"/>
          <p:nvPr/>
        </p:nvSpPr>
        <p:spPr>
          <a:xfrm>
            <a:off x="869050" y="4760722"/>
            <a:ext cx="7639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/>
              <a:t>BA vs NRBA</a:t>
            </a:r>
            <a:endParaRPr kumimoji="1" lang="ja-JP" altLang="en-US" sz="800" dirty="0"/>
          </a:p>
        </p:txBody>
      </p:sp>
      <p:sp>
        <p:nvSpPr>
          <p:cNvPr id="324" name="正方形/長方形 323"/>
          <p:cNvSpPr/>
          <p:nvPr/>
        </p:nvSpPr>
        <p:spPr>
          <a:xfrm>
            <a:off x="106992" y="4589970"/>
            <a:ext cx="6650180" cy="17062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正方形/長方形 324"/>
          <p:cNvSpPr/>
          <p:nvPr/>
        </p:nvSpPr>
        <p:spPr>
          <a:xfrm>
            <a:off x="106992" y="6415477"/>
            <a:ext cx="6650177" cy="29214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7" name="テキスト ボックス 326"/>
          <p:cNvSpPr txBox="1"/>
          <p:nvPr/>
        </p:nvSpPr>
        <p:spPr>
          <a:xfrm>
            <a:off x="2262146" y="4429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/>
              <p:cNvSpPr txBox="1"/>
              <p:nvPr/>
            </p:nvSpPr>
            <p:spPr>
              <a:xfrm>
                <a:off x="648484" y="5045341"/>
                <a:ext cx="1412438" cy="260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𝑢𝑛</m:t>
                              </m:r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800" b="0" i="1" smtClean="0">
                                  <a:latin typeface="Cambria Math" panose="02040503050406030204" pitchFamily="18" charset="0"/>
                                </a:rPr>
                                <m:t>𝑀𝑅</m:t>
                              </m:r>
                            </m:sup>
                            <m:e>
                              <m:r>
                                <a:rPr kumimoji="1" lang="ja-JP" altLang="en-US" sz="800" i="1">
                                  <a:latin typeface="Cambria Math" panose="02040503050406030204" pitchFamily="18" charset="0"/>
                                </a:rPr>
                                <m:t>発見した解の数</m:t>
                              </m:r>
                            </m:e>
                          </m:nary>
                        </m:num>
                        <m:den>
                          <m:r>
                            <a:rPr kumimoji="1" lang="ja-JP" altLang="en-US" sz="800" i="1">
                              <a:latin typeface="Cambria Math" panose="02040503050406030204" pitchFamily="18" charset="0"/>
                            </a:rPr>
                            <m:t>全</m:t>
                          </m:r>
                          <m:r>
                            <a:rPr kumimoji="1" lang="ja-JP" altLang="en-US" sz="800" i="1" smtClean="0">
                              <a:latin typeface="Cambria Math" panose="02040503050406030204" pitchFamily="18" charset="0"/>
                            </a:rPr>
                            <m:t>最適解及び</m:t>
                          </m:r>
                          <m:r>
                            <a:rPr kumimoji="1" lang="ja-JP" altLang="en-US" sz="800" i="1">
                              <a:latin typeface="Cambria Math" panose="02040503050406030204" pitchFamily="18" charset="0"/>
                            </a:rPr>
                            <m:t>最適解数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kumimoji="1" lang="en-US" altLang="ja-JP" sz="800" b="0" i="1" smtClean="0">
                              <a:latin typeface="Cambria Math" panose="02040503050406030204" pitchFamily="18" charset="0"/>
                            </a:rPr>
                            <m:t>𝑀𝑅</m:t>
                          </m:r>
                        </m:den>
                      </m:f>
                    </m:oMath>
                  </m:oMathPara>
                </a14:m>
                <a:endParaRPr kumimoji="1" lang="ja-JP" altLang="en-US" sz="800" dirty="0"/>
              </a:p>
            </p:txBody>
          </p:sp>
        </mc:Choice>
        <mc:Fallback xmlns="">
          <p:sp>
            <p:nvSpPr>
              <p:cNvPr id="329" name="テキスト ボックス 3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84" y="5045341"/>
                <a:ext cx="1412438" cy="260649"/>
              </a:xfrm>
              <a:prstGeom prst="rect">
                <a:avLst/>
              </a:prstGeom>
              <a:blipFill>
                <a:blip r:embed="rId74"/>
                <a:stretch>
                  <a:fillRect l="-431" t="-90476" r="-862" b="-7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760079"/>
                  </p:ext>
                </p:extLst>
              </p:nvPr>
            </p:nvGraphicFramePr>
            <p:xfrm>
              <a:off x="2354318" y="5169534"/>
              <a:ext cx="4348638" cy="1109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6638">
                      <a:extLst>
                        <a:ext uri="{9D8B030D-6E8A-4147-A177-3AD203B41FA5}">
                          <a16:colId xmlns:a16="http://schemas.microsoft.com/office/drawing/2014/main" val="54955929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961033702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118002810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751808418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981306299"/>
                        </a:ext>
                      </a:extLst>
                    </a:gridCol>
                  </a:tblGrid>
                  <a:tr h="183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関数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ja-JP" sz="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kumimoji="1" lang="en-US" altLang="ja-JP" sz="800" b="1" dirty="0" err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Griewank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ja-JP" sz="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kumimoji="1" lang="en-US" altLang="ja-JP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Six-Hump Camel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1" lang="en-US" altLang="ja-JP" sz="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kumimoji="1" lang="en-US" altLang="ja-JP" sz="800" b="1" dirty="0" err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Michalewicz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kumimoji="1" lang="en-US" altLang="ja-JP" sz="8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kumimoji="1" lang="en-US" altLang="ja-JP" sz="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kumimoji="1" lang="en-US" altLang="ja-JP" sz="800" b="1" dirty="0" err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Himmelblau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6421247"/>
                      </a:ext>
                    </a:extLst>
                  </a:tr>
                  <a:tr h="183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探索範囲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−10, 10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−2, 2</m:t>
                                    </m:r>
                                  </m:e>
                                </m:d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−1, 1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ja-JP" sz="800" b="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−5, 5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392346"/>
                      </a:ext>
                    </a:extLst>
                  </a:tr>
                  <a:tr h="183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最適解の座標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6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1" lang="en-US" altLang="ja-JP" sz="8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1" lang="en-US" altLang="ja-JP" sz="8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±0.0898, </m:t>
                                        </m:r>
                                      </m:e>
                                      <m:e>
                                        <m:r>
                                          <a:rPr kumimoji="1" lang="ja-JP" altLang="en-US" sz="8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∓</m:t>
                                        </m:r>
                                        <m:r>
                                          <a:rPr kumimoji="1" lang="en-US" altLang="ja-JP" sz="8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0.7126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r>
                            <a:rPr kumimoji="1" lang="en-US" altLang="ja-JP" sz="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a:t/>
                          </a:r>
                          <a:br>
                            <a:rPr kumimoji="1" lang="en-US" altLang="ja-JP" sz="6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a:br>
                          <a:endParaRPr kumimoji="1" lang="ja-JP" altLang="en-US" sz="6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kumimoji="1" lang="en-US" altLang="ja-JP" sz="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=[2.20, 1.57]</m:t>
                                </m:r>
                              </m:oMath>
                            </m:oMathPara>
                          </a14:m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kumimoji="1" lang="en-US" altLang="ja-JP" sz="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e>
                                </m:d>
                                <m:r>
                                  <a:rPr kumimoji="1" lang="en-US" altLang="ja-JP" sz="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−2.8051, 3.2832</m:t>
                                    </m:r>
                                  </m:e>
                                </m:d>
                                <m:r>
                                  <a:rPr kumimoji="1" lang="en-US" altLang="ja-JP" sz="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−3.7793, −3.2832</m:t>
                                    </m:r>
                                  </m:e>
                                </m:d>
                                <m:r>
                                  <a:rPr kumimoji="1" lang="en-US" altLang="ja-JP" sz="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  <m:oMath xmlns:m="http://schemas.openxmlformats.org/officeDocument/2006/math">
                                <m:r>
                                  <a:rPr kumimoji="1" lang="en-US" altLang="ja-JP" sz="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[3.5845, −1.8481]</m:t>
                                </m:r>
                              </m:oMath>
                            </m:oMathPara>
                          </a14:m>
                          <a:endParaRPr kumimoji="1" lang="ja-JP" altLang="en-US" sz="6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4970513"/>
                      </a:ext>
                    </a:extLst>
                  </a:tr>
                  <a:tr h="183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最適解数 </a:t>
                          </a:r>
                          <a:r>
                            <a:rPr kumimoji="1" lang="en-US" altLang="ja-JP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/ </a:t>
                          </a:r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局所解数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 / 16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2 / 2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 / 1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4 / 0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241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760079"/>
                  </p:ext>
                </p:extLst>
              </p:nvPr>
            </p:nvGraphicFramePr>
            <p:xfrm>
              <a:off x="2354318" y="5169534"/>
              <a:ext cx="4348638" cy="1109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6638">
                      <a:extLst>
                        <a:ext uri="{9D8B030D-6E8A-4147-A177-3AD203B41FA5}">
                          <a16:colId xmlns:a16="http://schemas.microsoft.com/office/drawing/2014/main" val="549559291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961033702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118002810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2751808418"/>
                        </a:ext>
                      </a:extLst>
                    </a:gridCol>
                    <a:gridCol w="828000">
                      <a:extLst>
                        <a:ext uri="{9D8B030D-6E8A-4147-A177-3AD203B41FA5}">
                          <a16:colId xmlns:a16="http://schemas.microsoft.com/office/drawing/2014/main" val="1981306299"/>
                        </a:ext>
                      </a:extLst>
                    </a:gridCol>
                  </a:tblGrid>
                  <a:tr h="31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関数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18000" marT="36000" marB="360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18000" marT="36000" marB="36000">
                        <a:blipFill>
                          <a:blip r:embed="rId75"/>
                          <a:stretch>
                            <a:fillRect l="-125735" t="-3846" r="-302941" b="-2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18000" marT="36000" marB="36000">
                        <a:blipFill>
                          <a:blip r:embed="rId75"/>
                          <a:stretch>
                            <a:fillRect l="-225735" t="-3846" r="-202941" b="-2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18000" marT="36000" marB="36000">
                        <a:blipFill>
                          <a:blip r:embed="rId75"/>
                          <a:stretch>
                            <a:fillRect l="-325735" t="-3846" r="-102941" b="-2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18000" marT="36000" marB="36000">
                        <a:blipFill>
                          <a:blip r:embed="rId75"/>
                          <a:stretch>
                            <a:fillRect l="-425735" t="-3846" r="-2941" b="-25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642124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探索範囲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>
                        <a:blipFill>
                          <a:blip r:embed="rId75"/>
                          <a:stretch>
                            <a:fillRect l="-125735" t="-135000" r="-302941" b="-2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>
                        <a:blipFill>
                          <a:blip r:embed="rId75"/>
                          <a:stretch>
                            <a:fillRect l="-225735" t="-135000" r="-202941" b="-2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>
                        <a:blipFill>
                          <a:blip r:embed="rId75"/>
                          <a:stretch>
                            <a:fillRect l="-325735" t="-135000" r="-102941" b="-2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>
                        <a:blipFill>
                          <a:blip r:embed="rId75"/>
                          <a:stretch>
                            <a:fillRect l="-425735" t="-135000" r="-2941" b="-23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392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最適解</a:t>
                          </a:r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の座標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blipFill>
                          <a:blip r:embed="rId75"/>
                          <a:stretch>
                            <a:fillRect l="-125735" t="-156667" r="-302941" b="-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blipFill>
                          <a:blip r:embed="rId75"/>
                          <a:stretch>
                            <a:fillRect l="-225735" t="-156667" r="-202941" b="-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blipFill>
                          <a:blip r:embed="rId75"/>
                          <a:stretch>
                            <a:fillRect l="-325735" t="-156667" r="-102941" b="-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blipFill>
                          <a:blip r:embed="rId75"/>
                          <a:stretch>
                            <a:fillRect l="-425735" t="-156667" r="-2941" b="-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4970513"/>
                      </a:ext>
                    </a:extLst>
                  </a:tr>
                  <a:tr h="1838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最適解数 </a:t>
                          </a:r>
                          <a:r>
                            <a:rPr kumimoji="1" lang="en-US" altLang="ja-JP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/ </a:t>
                          </a:r>
                          <a:r>
                            <a:rPr kumimoji="1" lang="ja-JP" altLang="en-US" sz="800" b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局所解数</a:t>
                          </a:r>
                          <a:endParaRPr kumimoji="1" lang="ja-JP" altLang="en-US" sz="80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1800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 / 16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2 / 2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1 / 1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4 / 0</a:t>
                          </a:r>
                          <a:endParaRPr kumimoji="1" lang="ja-JP" altLang="en-US" sz="800" b="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0241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1" name="正方形/長方形 320"/>
          <p:cNvSpPr/>
          <p:nvPr/>
        </p:nvSpPr>
        <p:spPr>
          <a:xfrm>
            <a:off x="106990" y="1502890"/>
            <a:ext cx="3265565" cy="29626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86185" y="1476622"/>
            <a:ext cx="432000" cy="216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従来</a:t>
            </a:r>
          </a:p>
        </p:txBody>
      </p:sp>
      <p:sp>
        <p:nvSpPr>
          <p:cNvPr id="322" name="正方形/長方形 321"/>
          <p:cNvSpPr/>
          <p:nvPr/>
        </p:nvSpPr>
        <p:spPr>
          <a:xfrm>
            <a:off x="3481750" y="801780"/>
            <a:ext cx="3275419" cy="36768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472944" y="783208"/>
            <a:ext cx="432000" cy="216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提案</a:t>
            </a:r>
          </a:p>
        </p:txBody>
      </p:sp>
      <p:graphicFrame>
        <p:nvGraphicFramePr>
          <p:cNvPr id="330" name="表 3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01503"/>
              </p:ext>
            </p:extLst>
          </p:nvPr>
        </p:nvGraphicFramePr>
        <p:xfrm>
          <a:off x="168770" y="5685093"/>
          <a:ext cx="936895" cy="5760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32337">
                  <a:extLst>
                    <a:ext uri="{9D8B030D-6E8A-4147-A177-3AD203B41FA5}">
                      <a16:colId xmlns:a16="http://schemas.microsoft.com/office/drawing/2014/main" val="1001619540"/>
                    </a:ext>
                  </a:extLst>
                </a:gridCol>
                <a:gridCol w="404558">
                  <a:extLst>
                    <a:ext uri="{9D8B030D-6E8A-4147-A177-3AD203B41FA5}">
                      <a16:colId xmlns:a16="http://schemas.microsoft.com/office/drawing/2014/main" val="972928546"/>
                    </a:ext>
                  </a:extLst>
                </a:gridCol>
              </a:tblGrid>
              <a:tr h="15699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 smtClean="0"/>
                        <a:t>個体数</a:t>
                      </a:r>
                      <a:r>
                        <a:rPr kumimoji="1" lang="en-US" altLang="ja-JP" sz="800" dirty="0" smtClean="0"/>
                        <a:t>: N</a:t>
                      </a:r>
                      <a:endParaRPr kumimoji="1" lang="ja-JP" altLang="en-US" sz="800" dirty="0"/>
                    </a:p>
                  </a:txBody>
                  <a:tcPr marL="36000" marR="0" marT="1800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50</a:t>
                      </a:r>
                      <a:endParaRPr kumimoji="1" lang="ja-JP" altLang="en-US" sz="800" dirty="0"/>
                    </a:p>
                  </a:txBody>
                  <a:tcPr marL="0" marR="0" marT="1800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590124"/>
                  </a:ext>
                </a:extLst>
              </a:tr>
              <a:tr h="26200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 smtClean="0"/>
                        <a:t>世代数</a:t>
                      </a:r>
                      <a:r>
                        <a:rPr kumimoji="1" lang="en-US" altLang="ja-JP" sz="800" dirty="0" smtClean="0"/>
                        <a:t>: </a:t>
                      </a:r>
                    </a:p>
                    <a:p>
                      <a:pPr algn="l"/>
                      <a:r>
                        <a:rPr kumimoji="1" lang="en-US" altLang="ja-JP" sz="800" dirty="0" smtClean="0"/>
                        <a:t>Iteration</a:t>
                      </a:r>
                      <a:endParaRPr kumimoji="1" lang="ja-JP" altLang="en-US" sz="800" dirty="0"/>
                    </a:p>
                  </a:txBody>
                  <a:tcPr marL="36000" marR="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10000</a:t>
                      </a:r>
                      <a:endParaRPr kumimoji="1" lang="ja-JP" altLang="en-US" sz="8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041814"/>
                  </a:ext>
                </a:extLst>
              </a:tr>
              <a:tr h="15699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dirty="0" smtClean="0"/>
                        <a:t>次元数</a:t>
                      </a:r>
                      <a:r>
                        <a:rPr kumimoji="1" lang="en-US" altLang="ja-JP" sz="800" dirty="0" smtClean="0"/>
                        <a:t>: D</a:t>
                      </a:r>
                      <a:endParaRPr kumimoji="1" lang="ja-JP" altLang="en-US" sz="800" dirty="0"/>
                    </a:p>
                  </a:txBody>
                  <a:tcPr marL="36000" marR="0" marT="1800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endParaRPr kumimoji="1" lang="ja-JP" altLang="en-US" sz="800" dirty="0"/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0956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1" name="表 3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763993"/>
                  </p:ext>
                </p:extLst>
              </p:nvPr>
            </p:nvGraphicFramePr>
            <p:xfrm>
              <a:off x="1112034" y="5685093"/>
              <a:ext cx="1190666" cy="576000"/>
            </p:xfrm>
            <a:graphic>
              <a:graphicData uri="http://schemas.openxmlformats.org/drawingml/2006/table">
                <a:tbl>
                  <a:tblPr bandRow="1">
                    <a:tableStyleId>{21E4AEA4-8DFA-4A89-87EB-49C32662AFE0}</a:tableStyleId>
                  </a:tblPr>
                  <a:tblGrid>
                    <a:gridCol w="701396">
                      <a:extLst>
                        <a:ext uri="{9D8B030D-6E8A-4147-A177-3AD203B41FA5}">
                          <a16:colId xmlns:a16="http://schemas.microsoft.com/office/drawing/2014/main" val="3537321690"/>
                        </a:ext>
                      </a:extLst>
                    </a:gridCol>
                    <a:gridCol w="489270">
                      <a:extLst>
                        <a:ext uri="{9D8B030D-6E8A-4147-A177-3AD203B41FA5}">
                          <a16:colId xmlns:a16="http://schemas.microsoft.com/office/drawing/2014/main" val="3231803044"/>
                        </a:ext>
                      </a:extLst>
                    </a:gridCol>
                  </a:tblGrid>
                  <a:tr h="14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800" dirty="0" smtClean="0"/>
                            <a:t>実験回数</a:t>
                          </a:r>
                          <a:r>
                            <a:rPr kumimoji="1" lang="en-US" altLang="ja-JP" sz="800" dirty="0" smtClean="0"/>
                            <a:t>: MR</a:t>
                          </a:r>
                          <a:endParaRPr kumimoji="1" lang="ja-JP" altLang="en-US" sz="800" dirty="0"/>
                        </a:p>
                      </a:txBody>
                      <a:tcPr marL="36000" marR="18000" marT="1800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 smtClean="0"/>
                            <a:t>30</a:t>
                          </a:r>
                          <a:endParaRPr kumimoji="1" lang="ja-JP" altLang="en-US" sz="800" dirty="0"/>
                        </a:p>
                      </a:txBody>
                      <a:tcPr marL="0" marR="0" marT="1800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05402"/>
                      </a:ext>
                    </a:extLst>
                  </a:tr>
                  <a:tr h="14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800" dirty="0" smtClean="0">
                              <a:solidFill>
                                <a:schemeClr val="tx1"/>
                              </a:solidFill>
                            </a:rPr>
                            <a:t>ラウドネス</a:t>
                          </a:r>
                          <a:r>
                            <a:rPr kumimoji="1" lang="en-US" altLang="ja-JP" sz="80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kumimoji="1" lang="en-US" altLang="ja-JP" sz="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18000" marT="1800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4042182"/>
                      </a:ext>
                    </a:extLst>
                  </a:tr>
                  <a:tr h="14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800" dirty="0" smtClean="0">
                              <a:solidFill>
                                <a:schemeClr val="tx1"/>
                              </a:solidFill>
                            </a:rPr>
                            <a:t>パルスレート</a:t>
                          </a:r>
                          <a:r>
                            <a:rPr kumimoji="1" lang="en-US" altLang="ja-JP" sz="80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1" lang="en-US" altLang="ja-JP" sz="8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kumimoji="1"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18000" marT="1800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 smtClean="0">
                              <a:solidFill>
                                <a:schemeClr val="tx1"/>
                              </a:solidFill>
                            </a:rPr>
                            <a:t>rand [0,1]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8574540"/>
                      </a:ext>
                    </a:extLst>
                  </a:tr>
                  <a:tr h="14400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kumimoji="1" lang="en-US" altLang="ja-JP" sz="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kumimoji="1" lang="en-US" altLang="ja-JP" sz="8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18000" marT="1800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168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1" name="表 3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763993"/>
                  </p:ext>
                </p:extLst>
              </p:nvPr>
            </p:nvGraphicFramePr>
            <p:xfrm>
              <a:off x="1112034" y="5685093"/>
              <a:ext cx="1190666" cy="576000"/>
            </p:xfrm>
            <a:graphic>
              <a:graphicData uri="http://schemas.openxmlformats.org/drawingml/2006/table">
                <a:tbl>
                  <a:tblPr bandRow="1">
                    <a:tableStyleId>{21E4AEA4-8DFA-4A89-87EB-49C32662AFE0}</a:tableStyleId>
                  </a:tblPr>
                  <a:tblGrid>
                    <a:gridCol w="701396">
                      <a:extLst>
                        <a:ext uri="{9D8B030D-6E8A-4147-A177-3AD203B41FA5}">
                          <a16:colId xmlns:a16="http://schemas.microsoft.com/office/drawing/2014/main" val="3537321690"/>
                        </a:ext>
                      </a:extLst>
                    </a:gridCol>
                    <a:gridCol w="489270">
                      <a:extLst>
                        <a:ext uri="{9D8B030D-6E8A-4147-A177-3AD203B41FA5}">
                          <a16:colId xmlns:a16="http://schemas.microsoft.com/office/drawing/2014/main" val="3231803044"/>
                        </a:ext>
                      </a:extLst>
                    </a:gridCol>
                  </a:tblGrid>
                  <a:tr h="144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800" dirty="0" smtClean="0"/>
                            <a:t>実験回数</a:t>
                          </a:r>
                          <a:r>
                            <a:rPr kumimoji="1" lang="en-US" altLang="ja-JP" sz="800" dirty="0" smtClean="0"/>
                            <a:t>: MR</a:t>
                          </a:r>
                          <a:endParaRPr kumimoji="1" lang="ja-JP" altLang="en-US" sz="800" dirty="0"/>
                        </a:p>
                      </a:txBody>
                      <a:tcPr marL="36000" marR="18000" marT="18000" marB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 smtClean="0"/>
                            <a:t>30</a:t>
                          </a:r>
                          <a:endParaRPr kumimoji="1" lang="ja-JP" altLang="en-US" sz="800" dirty="0"/>
                        </a:p>
                      </a:txBody>
                      <a:tcPr marL="0" marR="0" marT="1800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05402"/>
                      </a:ext>
                    </a:extLst>
                  </a:tr>
                  <a:tr h="144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18000" marT="18000" marB="0">
                        <a:blipFill>
                          <a:blip r:embed="rId76"/>
                          <a:stretch>
                            <a:fillRect l="-870" t="-108333" r="-7217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4042182"/>
                      </a:ext>
                    </a:extLst>
                  </a:tr>
                  <a:tr h="144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18000" marT="18000" marB="0">
                        <a:blipFill>
                          <a:blip r:embed="rId76"/>
                          <a:stretch>
                            <a:fillRect l="-870" t="-208333" r="-7217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 smtClean="0">
                              <a:solidFill>
                                <a:schemeClr val="tx1"/>
                              </a:solidFill>
                            </a:rPr>
                            <a:t>rand [0,1]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8574540"/>
                      </a:ext>
                    </a:extLst>
                  </a:tr>
                  <a:tr h="144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36000" marR="18000" marT="18000" marB="0">
                        <a:blipFill>
                          <a:blip r:embed="rId76"/>
                          <a:stretch>
                            <a:fillRect l="-870" t="-308333" r="-7217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 smtClean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  <a:endParaRPr kumimoji="1" lang="ja-JP" altLang="en-US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1680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2" name="テキスト ボックス 331"/>
          <p:cNvSpPr txBox="1"/>
          <p:nvPr/>
        </p:nvSpPr>
        <p:spPr>
          <a:xfrm>
            <a:off x="69119" y="5454933"/>
            <a:ext cx="998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>
                <a:solidFill>
                  <a:schemeClr val="accent2"/>
                </a:solidFill>
              </a:rPr>
              <a:t>パラメータ設定</a:t>
            </a:r>
            <a:endParaRPr kumimoji="1" lang="ja-JP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335" name="テキスト ボックス 334"/>
          <p:cNvSpPr txBox="1"/>
          <p:nvPr/>
        </p:nvSpPr>
        <p:spPr>
          <a:xfrm>
            <a:off x="69119" y="4879274"/>
            <a:ext cx="723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>
                <a:solidFill>
                  <a:schemeClr val="accent2"/>
                </a:solidFill>
              </a:rPr>
              <a:t>評価指標</a:t>
            </a:r>
            <a:endParaRPr kumimoji="1" lang="ja-JP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336" name="テキスト ボックス 335"/>
          <p:cNvSpPr txBox="1"/>
          <p:nvPr/>
        </p:nvSpPr>
        <p:spPr>
          <a:xfrm>
            <a:off x="850162" y="4607765"/>
            <a:ext cx="1529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複数解探索性能の比較</a:t>
            </a:r>
            <a:endParaRPr kumimoji="1" lang="ja-JP" altLang="en-US" sz="1000" dirty="0"/>
          </a:p>
        </p:txBody>
      </p:sp>
      <p:sp>
        <p:nvSpPr>
          <p:cNvPr id="337" name="テキスト ボックス 336"/>
          <p:cNvSpPr txBox="1"/>
          <p:nvPr/>
        </p:nvSpPr>
        <p:spPr>
          <a:xfrm>
            <a:off x="123921" y="5111918"/>
            <a:ext cx="6357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解発見率</a:t>
            </a:r>
            <a:endParaRPr kumimoji="1" lang="ja-JP" altLang="en-US" sz="800" dirty="0"/>
          </a:p>
        </p:txBody>
      </p:sp>
      <p:sp>
        <p:nvSpPr>
          <p:cNvPr id="338" name="テキスト ボックス 337"/>
          <p:cNvSpPr txBox="1"/>
          <p:nvPr/>
        </p:nvSpPr>
        <p:spPr>
          <a:xfrm>
            <a:off x="116547" y="5319442"/>
            <a:ext cx="21023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 smtClean="0">
                <a:solidFill>
                  <a:srgbClr val="FF0000"/>
                </a:solidFill>
              </a:rPr>
              <a:t>解発見の定義：</a:t>
            </a:r>
            <a:r>
              <a:rPr kumimoji="1" lang="en-US" altLang="ja-JP" sz="700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700" dirty="0" smtClean="0">
                <a:solidFill>
                  <a:srgbClr val="FF0000"/>
                </a:solidFill>
              </a:rPr>
              <a:t>解座標</a:t>
            </a:r>
            <a:r>
              <a:rPr kumimoji="1" lang="en-US" altLang="ja-JP" sz="700" dirty="0" smtClean="0">
                <a:solidFill>
                  <a:srgbClr val="FF0000"/>
                </a:solidFill>
              </a:rPr>
              <a:t>) - (</a:t>
            </a:r>
            <a:r>
              <a:rPr kumimoji="1" lang="ja-JP" altLang="en-US" sz="700" dirty="0" smtClean="0">
                <a:solidFill>
                  <a:srgbClr val="FF0000"/>
                </a:solidFill>
              </a:rPr>
              <a:t>最近傍個体座標</a:t>
            </a:r>
            <a:r>
              <a:rPr kumimoji="1" lang="en-US" altLang="ja-JP" sz="700" dirty="0" smtClean="0">
                <a:solidFill>
                  <a:srgbClr val="FF0000"/>
                </a:solidFill>
              </a:rPr>
              <a:t>) &lt; 0.1</a:t>
            </a:r>
            <a:endParaRPr kumimoji="1" lang="ja-JP" altLang="en-US" sz="7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テキスト ボックス 338"/>
              <p:cNvSpPr txBox="1"/>
              <p:nvPr/>
            </p:nvSpPr>
            <p:spPr>
              <a:xfrm>
                <a:off x="1483604" y="2576457"/>
                <a:ext cx="784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kumimoji="1" lang="ja-JP" altLang="en-US" sz="700" b="0" dirty="0" smtClean="0">
                    <a:solidFill>
                      <a:srgbClr val="FF0000"/>
                    </a:solidFill>
                  </a:rPr>
                  <a:t>は</a:t>
                </a:r>
                <a:r>
                  <a:rPr kumimoji="1" lang="en-US" altLang="ja-JP" sz="700" b="0" dirty="0" smtClean="0">
                    <a:solidFill>
                      <a:srgbClr val="FF0000"/>
                    </a:solidFill>
                  </a:rPr>
                  <a:t>[-1, 1]</a:t>
                </a:r>
                <a:r>
                  <a:rPr kumimoji="1" lang="ja-JP" altLang="en-US" sz="700" b="0" dirty="0" smtClean="0">
                    <a:solidFill>
                      <a:srgbClr val="FF0000"/>
                    </a:solidFill>
                  </a:rPr>
                  <a:t>の乱数</a:t>
                </a:r>
                <a:endParaRPr kumimoji="1" lang="en-US" altLang="ja-JP" sz="700" b="0" dirty="0" smtClean="0">
                  <a:solidFill>
                    <a:srgbClr val="FF0000"/>
                  </a:solidFill>
                </a:endParaRPr>
              </a:p>
              <a:p>
                <a:endParaRPr kumimoji="1" lang="ja-JP" altLang="en-US" sz="7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9" name="テキスト ボックス 3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04" y="2576457"/>
                <a:ext cx="784611" cy="307777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テキスト ボックス 339"/>
          <p:cNvSpPr txBox="1"/>
          <p:nvPr/>
        </p:nvSpPr>
        <p:spPr>
          <a:xfrm>
            <a:off x="1605767" y="3689143"/>
            <a:ext cx="678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 smtClean="0">
                <a:solidFill>
                  <a:srgbClr val="FF0000"/>
                </a:solidFill>
              </a:rPr>
              <a:t>更新する毎に</a:t>
            </a:r>
            <a:endParaRPr kumimoji="1" lang="en-US" altLang="ja-JP" sz="700" dirty="0" smtClean="0">
              <a:solidFill>
                <a:srgbClr val="FF0000"/>
              </a:solidFill>
            </a:endParaRPr>
          </a:p>
          <a:p>
            <a:endParaRPr kumimoji="1" lang="en-US" altLang="ja-JP" sz="200" dirty="0" smtClean="0">
              <a:solidFill>
                <a:srgbClr val="FF0000"/>
              </a:solidFill>
            </a:endParaRPr>
          </a:p>
          <a:p>
            <a:r>
              <a:rPr kumimoji="1" lang="ja-JP" altLang="en-US" sz="700" dirty="0" smtClean="0">
                <a:solidFill>
                  <a:srgbClr val="FF0000"/>
                </a:solidFill>
              </a:rPr>
              <a:t>評価</a:t>
            </a:r>
            <a:r>
              <a:rPr kumimoji="1" lang="ja-JP" altLang="en-US" sz="700" dirty="0" smtClean="0">
                <a:solidFill>
                  <a:srgbClr val="FF0000"/>
                </a:solidFill>
              </a:rPr>
              <a:t>回数</a:t>
            </a:r>
            <a:endParaRPr kumimoji="1" lang="ja-JP" altLang="en-US" sz="700" dirty="0">
              <a:solidFill>
                <a:srgbClr val="FF0000"/>
              </a:solidFill>
            </a:endParaRPr>
          </a:p>
        </p:txBody>
      </p:sp>
      <p:grpSp>
        <p:nvGrpSpPr>
          <p:cNvPr id="350" name="グループ化 349"/>
          <p:cNvGrpSpPr/>
          <p:nvPr/>
        </p:nvGrpSpPr>
        <p:grpSpPr>
          <a:xfrm>
            <a:off x="2080097" y="3819910"/>
            <a:ext cx="119319" cy="146332"/>
            <a:chOff x="1597136" y="3988859"/>
            <a:chExt cx="119319" cy="146332"/>
          </a:xfrm>
        </p:grpSpPr>
        <p:pic>
          <p:nvPicPr>
            <p:cNvPr id="348" name="図 347"/>
            <p:cNvPicPr>
              <a:picLocks noChangeAspect="1"/>
            </p:cNvPicPr>
            <p:nvPr/>
          </p:nvPicPr>
          <p:blipFill>
            <a:blip r:embed="rId7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136" y="4038489"/>
              <a:ext cx="96702" cy="96702"/>
            </a:xfrm>
            <a:prstGeom prst="rect">
              <a:avLst/>
            </a:prstGeom>
          </p:spPr>
        </p:pic>
        <p:cxnSp>
          <p:nvCxnSpPr>
            <p:cNvPr id="349" name="直線矢印コネクタ 348"/>
            <p:cNvCxnSpPr/>
            <p:nvPr/>
          </p:nvCxnSpPr>
          <p:spPr>
            <a:xfrm rot="-1680000">
              <a:off x="1652477" y="3988859"/>
              <a:ext cx="63978" cy="112004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1" name="グループ化 350"/>
          <p:cNvGrpSpPr/>
          <p:nvPr/>
        </p:nvGrpSpPr>
        <p:grpSpPr>
          <a:xfrm>
            <a:off x="2076312" y="3965769"/>
            <a:ext cx="119319" cy="146332"/>
            <a:chOff x="1597136" y="3988859"/>
            <a:chExt cx="119319" cy="146332"/>
          </a:xfrm>
        </p:grpSpPr>
        <p:pic>
          <p:nvPicPr>
            <p:cNvPr id="352" name="図 351"/>
            <p:cNvPicPr>
              <a:picLocks noChangeAspect="1"/>
            </p:cNvPicPr>
            <p:nvPr/>
          </p:nvPicPr>
          <p:blipFill>
            <a:blip r:embed="rId7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136" y="4038489"/>
              <a:ext cx="96702" cy="96702"/>
            </a:xfrm>
            <a:prstGeom prst="rect">
              <a:avLst/>
            </a:prstGeom>
          </p:spPr>
        </p:pic>
        <p:cxnSp>
          <p:nvCxnSpPr>
            <p:cNvPr id="353" name="直線矢印コネクタ 352"/>
            <p:cNvCxnSpPr/>
            <p:nvPr/>
          </p:nvCxnSpPr>
          <p:spPr>
            <a:xfrm rot="-1680000">
              <a:off x="1652477" y="3988859"/>
              <a:ext cx="63978" cy="112004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テキスト ボックス 354"/>
          <p:cNvSpPr txBox="1"/>
          <p:nvPr/>
        </p:nvSpPr>
        <p:spPr>
          <a:xfrm>
            <a:off x="2284429" y="4620547"/>
            <a:ext cx="998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solidFill>
                  <a:schemeClr val="accent2"/>
                </a:solidFill>
              </a:rPr>
              <a:t>問題</a:t>
            </a:r>
            <a:r>
              <a:rPr kumimoji="1" lang="ja-JP" altLang="en-US" sz="900" b="1" dirty="0" smtClean="0">
                <a:solidFill>
                  <a:schemeClr val="accent2"/>
                </a:solidFill>
              </a:rPr>
              <a:t>設定</a:t>
            </a:r>
            <a:endParaRPr kumimoji="1" lang="ja-JP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356" name="テキスト ボックス 355"/>
          <p:cNvSpPr txBox="1"/>
          <p:nvPr/>
        </p:nvSpPr>
        <p:spPr>
          <a:xfrm>
            <a:off x="2284430" y="4797007"/>
            <a:ext cx="1175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解の数／形状が異なる評価関数を使用</a:t>
            </a:r>
            <a:endParaRPr kumimoji="1" lang="ja-JP" altLang="en-US" sz="800" dirty="0"/>
          </a:p>
        </p:txBody>
      </p:sp>
      <p:sp>
        <p:nvSpPr>
          <p:cNvPr id="358" name="テキスト ボックス 357"/>
          <p:cNvSpPr txBox="1"/>
          <p:nvPr/>
        </p:nvSpPr>
        <p:spPr>
          <a:xfrm>
            <a:off x="920338" y="9520084"/>
            <a:ext cx="5739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 smtClean="0">
                <a:solidFill>
                  <a:srgbClr val="FF0000"/>
                </a:solidFill>
              </a:rPr>
              <a:t>NRBA</a:t>
            </a:r>
            <a:r>
              <a:rPr kumimoji="1" lang="ja-JP" altLang="en-US" sz="1000" b="1" dirty="0" smtClean="0">
                <a:solidFill>
                  <a:srgbClr val="FF0000"/>
                </a:solidFill>
              </a:rPr>
              <a:t>は従来手法より複数解探索性能が大きく向上し，最適解だけでなく局所解を保持することが可能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359" name="グループ化 358"/>
          <p:cNvGrpSpPr/>
          <p:nvPr/>
        </p:nvGrpSpPr>
        <p:grpSpPr>
          <a:xfrm>
            <a:off x="2442851" y="802658"/>
            <a:ext cx="971180" cy="594042"/>
            <a:chOff x="-79597" y="1437812"/>
            <a:chExt cx="1765657" cy="1080000"/>
          </a:xfrm>
        </p:grpSpPr>
        <p:pic>
          <p:nvPicPr>
            <p:cNvPr id="360" name="図 359"/>
            <p:cNvPicPr>
              <a:picLocks noChangeAspect="1"/>
            </p:cNvPicPr>
            <p:nvPr/>
          </p:nvPicPr>
          <p:blipFill>
            <a:blip r:embed="rId7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009" y="1437812"/>
              <a:ext cx="1440000" cy="1080000"/>
            </a:xfrm>
            <a:prstGeom prst="rect">
              <a:avLst/>
            </a:prstGeom>
          </p:spPr>
        </p:pic>
        <p:sp>
          <p:nvSpPr>
            <p:cNvPr id="361" name="楕円 360"/>
            <p:cNvSpPr/>
            <p:nvPr/>
          </p:nvSpPr>
          <p:spPr>
            <a:xfrm>
              <a:off x="549850" y="2299048"/>
              <a:ext cx="108000" cy="720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楕円 361"/>
            <p:cNvSpPr/>
            <p:nvPr/>
          </p:nvSpPr>
          <p:spPr>
            <a:xfrm>
              <a:off x="358966" y="2330560"/>
              <a:ext cx="108000" cy="72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楕円 362"/>
            <p:cNvSpPr/>
            <p:nvPr/>
          </p:nvSpPr>
          <p:spPr>
            <a:xfrm>
              <a:off x="778450" y="2146648"/>
              <a:ext cx="108000" cy="720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4" name="楕円 363"/>
            <p:cNvSpPr/>
            <p:nvPr/>
          </p:nvSpPr>
          <p:spPr>
            <a:xfrm>
              <a:off x="1035625" y="1908523"/>
              <a:ext cx="108000" cy="720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楕円 364"/>
            <p:cNvSpPr/>
            <p:nvPr/>
          </p:nvSpPr>
          <p:spPr>
            <a:xfrm>
              <a:off x="1311850" y="1689448"/>
              <a:ext cx="108000" cy="720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テキスト ボックス 365"/>
            <p:cNvSpPr txBox="1"/>
            <p:nvPr/>
          </p:nvSpPr>
          <p:spPr>
            <a:xfrm>
              <a:off x="-79597" y="2000230"/>
              <a:ext cx="979009" cy="335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b="1" dirty="0" smtClean="0">
                  <a:solidFill>
                    <a:srgbClr val="FF0000"/>
                  </a:solidFill>
                </a:rPr>
                <a:t>最適解</a:t>
              </a:r>
              <a:endParaRPr kumimoji="1" lang="ja-JP" altLang="en-US" sz="600" b="1" dirty="0">
                <a:solidFill>
                  <a:srgbClr val="FF0000"/>
                </a:solidFill>
              </a:endParaRPr>
            </a:p>
          </p:txBody>
        </p:sp>
        <p:sp>
          <p:nvSpPr>
            <p:cNvPr id="367" name="テキスト ボックス 366"/>
            <p:cNvSpPr txBox="1"/>
            <p:nvPr/>
          </p:nvSpPr>
          <p:spPr>
            <a:xfrm>
              <a:off x="694854" y="2006879"/>
              <a:ext cx="991206" cy="335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600" b="1" dirty="0">
                  <a:solidFill>
                    <a:schemeClr val="accent2"/>
                  </a:solidFill>
                </a:rPr>
                <a:t>局所</a:t>
              </a:r>
              <a:r>
                <a:rPr kumimoji="1" lang="ja-JP" altLang="en-US" sz="600" b="1" dirty="0" smtClean="0">
                  <a:solidFill>
                    <a:schemeClr val="accent2"/>
                  </a:solidFill>
                </a:rPr>
                <a:t>解</a:t>
              </a:r>
              <a:endParaRPr kumimoji="1" lang="ja-JP" altLang="en-US" sz="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20" name="正方形/長方形 319"/>
          <p:cNvSpPr/>
          <p:nvPr/>
        </p:nvSpPr>
        <p:spPr>
          <a:xfrm>
            <a:off x="106991" y="786515"/>
            <a:ext cx="3262557" cy="6036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6185" y="767521"/>
            <a:ext cx="432000" cy="216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000" b="1" dirty="0" smtClean="0">
                <a:solidFill>
                  <a:schemeClr val="bg1"/>
                </a:solidFill>
              </a:rPr>
              <a:t>背景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542680" y="935761"/>
            <a:ext cx="1518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 smtClean="0"/>
              <a:t>複数の解</a:t>
            </a:r>
            <a:r>
              <a:rPr kumimoji="1" lang="ja-JP" altLang="en-US" sz="700" dirty="0"/>
              <a:t>を</a:t>
            </a:r>
            <a:r>
              <a:rPr kumimoji="1" lang="ja-JP" altLang="en-US" sz="700" dirty="0" smtClean="0"/>
              <a:t>保持すること</a:t>
            </a:r>
            <a:r>
              <a:rPr kumimoji="1" lang="ja-JP" altLang="en-US" sz="700" dirty="0" smtClean="0"/>
              <a:t>で解</a:t>
            </a:r>
            <a:r>
              <a:rPr kumimoji="1" lang="ja-JP" altLang="en-US" sz="700" dirty="0" smtClean="0"/>
              <a:t>の場所が変化しても適用可能</a:t>
            </a:r>
            <a:endParaRPr kumimoji="1" lang="ja-JP" altLang="en-US" sz="7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35352" y="2237381"/>
            <a:ext cx="2218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STEP2: </a:t>
            </a:r>
            <a:r>
              <a:rPr kumimoji="1" lang="ja-JP" altLang="en-US" sz="800" u="sng" dirty="0" smtClean="0"/>
              <a:t>グローバルベスト近辺を局所</a:t>
            </a:r>
            <a:r>
              <a:rPr kumimoji="1" lang="ja-JP" altLang="en-US" sz="800" u="sng" dirty="0"/>
              <a:t>探索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366">
            <a:off x="5700990" y="-175351"/>
            <a:ext cx="1224543" cy="122454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21629" y="1626569"/>
            <a:ext cx="21037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 smtClean="0">
                <a:solidFill>
                  <a:srgbClr val="FF0000"/>
                </a:solidFill>
              </a:rPr>
              <a:t>大域探索と局所探索を自動で切り替えることが可能</a:t>
            </a:r>
            <a:endParaRPr kumimoji="1" lang="ja-JP" altLang="en-US" sz="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684250" y="2285060"/>
                <a:ext cx="74186" cy="76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kumimoji="1" lang="ja-JP" altLang="en-US" sz="5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250" y="2285060"/>
                <a:ext cx="74186" cy="76944"/>
              </a:xfrm>
              <a:prstGeom prst="rect">
                <a:avLst/>
              </a:prstGeom>
              <a:blipFill>
                <a:blip r:embed="rId81"/>
                <a:stretch>
                  <a:fillRect l="-16667" r="-8333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テキスト ボックス 165"/>
          <p:cNvSpPr txBox="1"/>
          <p:nvPr/>
        </p:nvSpPr>
        <p:spPr>
          <a:xfrm>
            <a:off x="135351" y="4257739"/>
            <a:ext cx="1936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STEP5: </a:t>
            </a:r>
            <a:r>
              <a:rPr kumimoji="1" lang="ja-JP" altLang="en-US" sz="800" u="sng" dirty="0" smtClean="0"/>
              <a:t>探索終了 </a:t>
            </a:r>
            <a:r>
              <a:rPr kumimoji="1" lang="en-US" altLang="ja-JP" sz="800" u="sng" dirty="0" smtClean="0"/>
              <a:t>(or STEP1</a:t>
            </a:r>
            <a:r>
              <a:rPr kumimoji="1" lang="ja-JP" altLang="en-US" sz="800" u="sng" dirty="0" smtClean="0"/>
              <a:t>へ戻る</a:t>
            </a:r>
            <a:r>
              <a:rPr kumimoji="1" lang="en-US" altLang="ja-JP" sz="800" u="sng" dirty="0" smtClean="0"/>
              <a:t>)</a:t>
            </a:r>
            <a:endParaRPr kumimoji="1" lang="ja-JP" altLang="en-US" sz="800" u="sng" dirty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3467222" y="4267787"/>
            <a:ext cx="1936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STEP5: </a:t>
            </a:r>
            <a:r>
              <a:rPr kumimoji="1" lang="ja-JP" altLang="en-US" sz="800" u="sng" dirty="0" smtClean="0"/>
              <a:t>探索終了 </a:t>
            </a:r>
            <a:r>
              <a:rPr kumimoji="1" lang="en-US" altLang="ja-JP" sz="800" u="sng" dirty="0" smtClean="0"/>
              <a:t>(or STEP1</a:t>
            </a:r>
            <a:r>
              <a:rPr kumimoji="1" lang="ja-JP" altLang="en-US" sz="800" u="sng" dirty="0" smtClean="0"/>
              <a:t>へ戻る</a:t>
            </a:r>
            <a:r>
              <a:rPr kumimoji="1" lang="en-US" altLang="ja-JP" sz="800" u="sng" dirty="0" smtClean="0"/>
              <a:t>)</a:t>
            </a:r>
            <a:endParaRPr kumimoji="1" lang="ja-JP" altLang="en-US" sz="8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テキスト ボックス 167"/>
              <p:cNvSpPr txBox="1"/>
              <p:nvPr/>
            </p:nvSpPr>
            <p:spPr>
              <a:xfrm>
                <a:off x="1337548" y="2108320"/>
                <a:ext cx="9306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𝑟𝑎𝑛𝑑</m:t>
                    </m:r>
                  </m:oMath>
                </a14:m>
                <a:r>
                  <a:rPr kumimoji="1" lang="ja-JP" altLang="en-US" sz="700" dirty="0" smtClean="0">
                    <a:solidFill>
                      <a:srgbClr val="FF0000"/>
                    </a:solidFill>
                  </a:rPr>
                  <a:t>は</a:t>
                </a:r>
                <a:r>
                  <a:rPr kumimoji="1" lang="en-US" altLang="ja-JP" sz="700" dirty="0" smtClean="0">
                    <a:solidFill>
                      <a:srgbClr val="FF0000"/>
                    </a:solidFill>
                  </a:rPr>
                  <a:t>0</a:t>
                </a:r>
                <a:r>
                  <a:rPr kumimoji="1" lang="ja-JP" altLang="en-US" sz="700" dirty="0" smtClean="0">
                    <a:solidFill>
                      <a:srgbClr val="FF0000"/>
                    </a:solidFill>
                  </a:rPr>
                  <a:t>から</a:t>
                </a:r>
                <a:r>
                  <a:rPr kumimoji="1" lang="en-US" altLang="ja-JP" sz="700" dirty="0" smtClean="0">
                    <a:solidFill>
                      <a:srgbClr val="FF0000"/>
                    </a:solidFill>
                  </a:rPr>
                  <a:t>1</a:t>
                </a:r>
                <a:r>
                  <a:rPr kumimoji="1" lang="ja-JP" altLang="en-US" sz="700" dirty="0" smtClean="0">
                    <a:solidFill>
                      <a:srgbClr val="FF0000"/>
                    </a:solidFill>
                  </a:rPr>
                  <a:t>の乱数</a:t>
                </a:r>
                <a:endParaRPr kumimoji="1" lang="ja-JP" altLang="en-US" sz="7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8" name="テキスト ボックス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548" y="2108320"/>
                <a:ext cx="930667" cy="200055"/>
              </a:xfrm>
              <a:prstGeom prst="rect">
                <a:avLst/>
              </a:prstGeom>
              <a:blipFill>
                <a:blip r:embed="rId8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テキスト ボックス 168"/>
          <p:cNvSpPr txBox="1"/>
          <p:nvPr/>
        </p:nvSpPr>
        <p:spPr>
          <a:xfrm>
            <a:off x="3927924" y="1109513"/>
            <a:ext cx="24496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 smtClean="0">
                <a:solidFill>
                  <a:srgbClr val="FF0000"/>
                </a:solidFill>
              </a:rPr>
              <a:t>探索空間のスケールと解の数に基づいた距離</a:t>
            </a:r>
            <a:r>
              <a:rPr kumimoji="1" lang="en-US" altLang="ja-JP" sz="600" dirty="0" smtClean="0">
                <a:solidFill>
                  <a:srgbClr val="FF0000"/>
                </a:solidFill>
              </a:rPr>
              <a:t>(Niche Radius)</a:t>
            </a:r>
            <a:r>
              <a:rPr kumimoji="1" lang="ja-JP" altLang="en-US" sz="600" dirty="0" err="1" smtClean="0">
                <a:solidFill>
                  <a:srgbClr val="FF0000"/>
                </a:solidFill>
              </a:rPr>
              <a:t>を算</a:t>
            </a:r>
            <a:r>
              <a:rPr kumimoji="1" lang="ja-JP" altLang="en-US" sz="600" dirty="0" smtClean="0">
                <a:solidFill>
                  <a:srgbClr val="FF0000"/>
                </a:solidFill>
              </a:rPr>
              <a:t>出</a:t>
            </a:r>
            <a:endParaRPr kumimoji="1" lang="ja-JP" altLang="en-US" sz="600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772" y="1190172"/>
            <a:ext cx="2842379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750" dirty="0">
                <a:solidFill>
                  <a:srgbClr val="FF0000"/>
                </a:solidFill>
              </a:rPr>
              <a:t>目的</a:t>
            </a:r>
            <a:r>
              <a:rPr kumimoji="1" lang="en-US" altLang="ja-JP" sz="750" dirty="0">
                <a:solidFill>
                  <a:srgbClr val="FF0000"/>
                </a:solidFill>
              </a:rPr>
              <a:t>: </a:t>
            </a:r>
            <a:r>
              <a:rPr kumimoji="1" lang="ja-JP" altLang="en-US" sz="750" dirty="0">
                <a:solidFill>
                  <a:srgbClr val="FF0000"/>
                </a:solidFill>
              </a:rPr>
              <a:t>最適解だけでなく局所解を探索可能なアルゴリズムの構築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607168" y="3972416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700" dirty="0">
                <a:solidFill>
                  <a:srgbClr val="FF0000"/>
                </a:solidFill>
              </a:rPr>
              <a:t>局所探索</a:t>
            </a:r>
            <a:endParaRPr kumimoji="1" lang="ja-JP" altLang="en-US" sz="700" dirty="0">
              <a:solidFill>
                <a:srgbClr val="FF0000"/>
              </a:solidFill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3469183" y="1700152"/>
            <a:ext cx="2260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u="sng" dirty="0" smtClean="0"/>
              <a:t>STEP1: </a:t>
            </a:r>
            <a:r>
              <a:rPr kumimoji="1" lang="en-US" altLang="ja-JP" sz="800" u="sng" dirty="0" smtClean="0">
                <a:solidFill>
                  <a:srgbClr val="FF0000"/>
                </a:solidFill>
              </a:rPr>
              <a:t>NR</a:t>
            </a:r>
            <a:r>
              <a:rPr kumimoji="1" lang="ja-JP" altLang="en-US" sz="800" u="sng" dirty="0" smtClean="0">
                <a:solidFill>
                  <a:srgbClr val="FF0000"/>
                </a:solidFill>
              </a:rPr>
              <a:t>内の</a:t>
            </a:r>
            <a:r>
              <a:rPr kumimoji="1" lang="ja-JP" altLang="en-US" sz="800" u="sng" dirty="0" smtClean="0"/>
              <a:t>最良</a:t>
            </a:r>
            <a:r>
              <a:rPr kumimoji="1" lang="ja-JP" altLang="en-US" sz="800" u="sng" dirty="0" smtClean="0"/>
              <a:t>個体から</a:t>
            </a:r>
            <a:r>
              <a:rPr kumimoji="1" lang="ja-JP" altLang="en-US" sz="800" u="sng" dirty="0" smtClean="0">
                <a:solidFill>
                  <a:srgbClr val="FF0000"/>
                </a:solidFill>
              </a:rPr>
              <a:t>離れる方向へ</a:t>
            </a:r>
            <a:r>
              <a:rPr kumimoji="1" lang="ja-JP" altLang="en-US" sz="800" u="sng" dirty="0" smtClean="0"/>
              <a:t>探索</a:t>
            </a:r>
            <a:endParaRPr kumimoji="1" lang="ja-JP" altLang="en-US" sz="800" u="sng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4909945" y="7959547"/>
            <a:ext cx="944474" cy="708085"/>
            <a:chOff x="4909945" y="7959547"/>
            <a:chExt cx="944474" cy="708085"/>
          </a:xfrm>
        </p:grpSpPr>
        <p:pic>
          <p:nvPicPr>
            <p:cNvPr id="170" name="図 169"/>
            <p:cNvPicPr>
              <a:picLocks noChangeAspect="1"/>
            </p:cNvPicPr>
            <p:nvPr/>
          </p:nvPicPr>
          <p:blipFill>
            <a:blip r:embed="rId8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945" y="7959547"/>
              <a:ext cx="944474" cy="708085"/>
            </a:xfrm>
            <a:prstGeom prst="rect">
              <a:avLst/>
            </a:prstGeom>
          </p:spPr>
        </p:pic>
        <p:sp>
          <p:nvSpPr>
            <p:cNvPr id="18" name="楕円 17"/>
            <p:cNvSpPr/>
            <p:nvPr/>
          </p:nvSpPr>
          <p:spPr>
            <a:xfrm>
              <a:off x="5327767" y="8484938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楕円 171"/>
            <p:cNvSpPr/>
            <p:nvPr/>
          </p:nvSpPr>
          <p:spPr>
            <a:xfrm>
              <a:off x="5586907" y="8512808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/>
            <p:cNvSpPr/>
            <p:nvPr/>
          </p:nvSpPr>
          <p:spPr>
            <a:xfrm>
              <a:off x="5326579" y="8444612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/>
            <p:cNvSpPr/>
            <p:nvPr/>
          </p:nvSpPr>
          <p:spPr>
            <a:xfrm>
              <a:off x="5571487" y="8116682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/>
            <p:cNvSpPr/>
            <p:nvPr/>
          </p:nvSpPr>
          <p:spPr>
            <a:xfrm>
              <a:off x="5040751" y="8052044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/>
            <p:cNvSpPr/>
            <p:nvPr/>
          </p:nvSpPr>
          <p:spPr>
            <a:xfrm>
              <a:off x="5043715" y="8090588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楕円 177"/>
            <p:cNvSpPr/>
            <p:nvPr/>
          </p:nvSpPr>
          <p:spPr>
            <a:xfrm>
              <a:off x="5060911" y="8449352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楕円 178"/>
            <p:cNvSpPr/>
            <p:nvPr/>
          </p:nvSpPr>
          <p:spPr>
            <a:xfrm>
              <a:off x="5159941" y="8470106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楕円 179"/>
            <p:cNvSpPr/>
            <p:nvPr/>
          </p:nvSpPr>
          <p:spPr>
            <a:xfrm>
              <a:off x="5401291" y="8512208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楕円 180"/>
            <p:cNvSpPr/>
            <p:nvPr/>
          </p:nvSpPr>
          <p:spPr>
            <a:xfrm>
              <a:off x="5564365" y="8486708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楕円 181"/>
            <p:cNvSpPr/>
            <p:nvPr/>
          </p:nvSpPr>
          <p:spPr>
            <a:xfrm>
              <a:off x="5578003" y="8454092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楕円 182"/>
            <p:cNvSpPr/>
            <p:nvPr/>
          </p:nvSpPr>
          <p:spPr>
            <a:xfrm>
              <a:off x="5161123" y="8499752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楕円 183"/>
            <p:cNvSpPr/>
            <p:nvPr/>
          </p:nvSpPr>
          <p:spPr>
            <a:xfrm>
              <a:off x="5263711" y="8449346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楕円 184"/>
            <p:cNvSpPr/>
            <p:nvPr/>
          </p:nvSpPr>
          <p:spPr>
            <a:xfrm>
              <a:off x="5320045" y="8285084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楕円 185"/>
            <p:cNvSpPr/>
            <p:nvPr/>
          </p:nvSpPr>
          <p:spPr>
            <a:xfrm>
              <a:off x="5280313" y="8437484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楕円 186"/>
            <p:cNvSpPr/>
            <p:nvPr/>
          </p:nvSpPr>
          <p:spPr>
            <a:xfrm>
              <a:off x="5172979" y="8419100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楕円 187"/>
            <p:cNvSpPr/>
            <p:nvPr/>
          </p:nvSpPr>
          <p:spPr>
            <a:xfrm>
              <a:off x="5161711" y="8418506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楕円 188"/>
            <p:cNvSpPr/>
            <p:nvPr/>
          </p:nvSpPr>
          <p:spPr>
            <a:xfrm>
              <a:off x="5299879" y="8382332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楕円 189"/>
            <p:cNvSpPr/>
            <p:nvPr/>
          </p:nvSpPr>
          <p:spPr>
            <a:xfrm>
              <a:off x="5178313" y="8225186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楕円 190"/>
            <p:cNvSpPr/>
            <p:nvPr/>
          </p:nvSpPr>
          <p:spPr>
            <a:xfrm>
              <a:off x="5063863" y="8181896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楕円 191"/>
            <p:cNvSpPr/>
            <p:nvPr/>
          </p:nvSpPr>
          <p:spPr>
            <a:xfrm>
              <a:off x="5091733" y="8167070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楕円 192"/>
            <p:cNvSpPr/>
            <p:nvPr/>
          </p:nvSpPr>
          <p:spPr>
            <a:xfrm>
              <a:off x="5112487" y="8216288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楕円 193"/>
            <p:cNvSpPr/>
            <p:nvPr/>
          </p:nvSpPr>
          <p:spPr>
            <a:xfrm>
              <a:off x="5165263" y="8176556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楕円 194"/>
            <p:cNvSpPr/>
            <p:nvPr/>
          </p:nvSpPr>
          <p:spPr>
            <a:xfrm>
              <a:off x="5189575" y="8151056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楕円 196"/>
            <p:cNvSpPr/>
            <p:nvPr/>
          </p:nvSpPr>
          <p:spPr>
            <a:xfrm>
              <a:off x="5370439" y="8385290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楕円 198"/>
            <p:cNvSpPr/>
            <p:nvPr/>
          </p:nvSpPr>
          <p:spPr>
            <a:xfrm>
              <a:off x="5397657" y="8379852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楕円 199"/>
            <p:cNvSpPr/>
            <p:nvPr/>
          </p:nvSpPr>
          <p:spPr>
            <a:xfrm>
              <a:off x="5411265" y="8371689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楕円 200"/>
            <p:cNvSpPr/>
            <p:nvPr/>
          </p:nvSpPr>
          <p:spPr>
            <a:xfrm>
              <a:off x="5392219" y="7998860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楕円 201"/>
            <p:cNvSpPr/>
            <p:nvPr/>
          </p:nvSpPr>
          <p:spPr>
            <a:xfrm>
              <a:off x="5441207" y="8105001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楕円 202"/>
            <p:cNvSpPr/>
            <p:nvPr/>
          </p:nvSpPr>
          <p:spPr>
            <a:xfrm>
              <a:off x="5267035" y="7998872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楕円 203"/>
            <p:cNvSpPr/>
            <p:nvPr/>
          </p:nvSpPr>
          <p:spPr>
            <a:xfrm>
              <a:off x="5335076" y="8064190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楕円 204"/>
            <p:cNvSpPr/>
            <p:nvPr/>
          </p:nvSpPr>
          <p:spPr>
            <a:xfrm>
              <a:off x="5375901" y="8107732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楕円 205"/>
            <p:cNvSpPr/>
            <p:nvPr/>
          </p:nvSpPr>
          <p:spPr>
            <a:xfrm>
              <a:off x="5228948" y="8080519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楕円 206"/>
            <p:cNvSpPr/>
            <p:nvPr/>
          </p:nvSpPr>
          <p:spPr>
            <a:xfrm>
              <a:off x="5362301" y="8132226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楕円 207"/>
            <p:cNvSpPr/>
            <p:nvPr/>
          </p:nvSpPr>
          <p:spPr>
            <a:xfrm>
              <a:off x="5321480" y="8202987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楕円 208"/>
            <p:cNvSpPr/>
            <p:nvPr/>
          </p:nvSpPr>
          <p:spPr>
            <a:xfrm>
              <a:off x="5348697" y="8159446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楕円 209"/>
            <p:cNvSpPr/>
            <p:nvPr/>
          </p:nvSpPr>
          <p:spPr>
            <a:xfrm>
              <a:off x="5245281" y="8153999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楕円 210"/>
            <p:cNvSpPr/>
            <p:nvPr/>
          </p:nvSpPr>
          <p:spPr>
            <a:xfrm>
              <a:off x="5288826" y="8148557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楕円 211"/>
            <p:cNvSpPr/>
            <p:nvPr/>
          </p:nvSpPr>
          <p:spPr>
            <a:xfrm>
              <a:off x="5299711" y="8077801"/>
              <a:ext cx="36000" cy="3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5784131" y="7962334"/>
            <a:ext cx="940756" cy="705297"/>
            <a:chOff x="5784131" y="7962334"/>
            <a:chExt cx="940756" cy="705297"/>
          </a:xfrm>
        </p:grpSpPr>
        <p:pic>
          <p:nvPicPr>
            <p:cNvPr id="213" name="図 212"/>
            <p:cNvPicPr>
              <a:picLocks noChangeAspect="1"/>
            </p:cNvPicPr>
            <p:nvPr/>
          </p:nvPicPr>
          <p:blipFill>
            <a:blip r:embed="rId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131" y="7962334"/>
              <a:ext cx="940756" cy="705297"/>
            </a:xfrm>
            <a:prstGeom prst="rect">
              <a:avLst/>
            </a:prstGeom>
          </p:spPr>
        </p:pic>
        <p:sp>
          <p:nvSpPr>
            <p:cNvPr id="214" name="楕円 213"/>
            <p:cNvSpPr/>
            <p:nvPr/>
          </p:nvSpPr>
          <p:spPr>
            <a:xfrm>
              <a:off x="5974237" y="8080940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楕円 214"/>
            <p:cNvSpPr/>
            <p:nvPr/>
          </p:nvSpPr>
          <p:spPr>
            <a:xfrm>
              <a:off x="6051919" y="8137274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楕円 215"/>
            <p:cNvSpPr/>
            <p:nvPr/>
          </p:nvSpPr>
          <p:spPr>
            <a:xfrm>
              <a:off x="5973049" y="8093984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楕円 216"/>
            <p:cNvSpPr/>
            <p:nvPr/>
          </p:nvSpPr>
          <p:spPr>
            <a:xfrm>
              <a:off x="6004477" y="804713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楕円 217"/>
            <p:cNvSpPr/>
            <p:nvPr/>
          </p:nvSpPr>
          <p:spPr>
            <a:xfrm>
              <a:off x="5932723" y="8455712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楕円 218"/>
            <p:cNvSpPr/>
            <p:nvPr/>
          </p:nvSpPr>
          <p:spPr>
            <a:xfrm>
              <a:off x="5928571" y="8415980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楕円 219"/>
            <p:cNvSpPr/>
            <p:nvPr/>
          </p:nvSpPr>
          <p:spPr>
            <a:xfrm>
              <a:off x="5978383" y="8415980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楕円 220"/>
            <p:cNvSpPr/>
            <p:nvPr/>
          </p:nvSpPr>
          <p:spPr>
            <a:xfrm>
              <a:off x="6397633" y="811295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楕円 221"/>
            <p:cNvSpPr/>
            <p:nvPr/>
          </p:nvSpPr>
          <p:spPr>
            <a:xfrm>
              <a:off x="6368575" y="8165732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楕円 222"/>
            <p:cNvSpPr/>
            <p:nvPr/>
          </p:nvSpPr>
          <p:spPr>
            <a:xfrm>
              <a:off x="6357307" y="809753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楕円 225"/>
            <p:cNvSpPr/>
            <p:nvPr/>
          </p:nvSpPr>
          <p:spPr>
            <a:xfrm>
              <a:off x="6331807" y="812540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楕円 226"/>
            <p:cNvSpPr/>
            <p:nvPr/>
          </p:nvSpPr>
          <p:spPr>
            <a:xfrm>
              <a:off x="6423721" y="8263574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楕円 227"/>
            <p:cNvSpPr/>
            <p:nvPr/>
          </p:nvSpPr>
          <p:spPr>
            <a:xfrm>
              <a:off x="6383989" y="8295002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楕円 228"/>
            <p:cNvSpPr/>
            <p:nvPr/>
          </p:nvSpPr>
          <p:spPr>
            <a:xfrm>
              <a:off x="6404743" y="8440286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楕円 229"/>
            <p:cNvSpPr/>
            <p:nvPr/>
          </p:nvSpPr>
          <p:spPr>
            <a:xfrm>
              <a:off x="6411265" y="8404112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楕円 231"/>
            <p:cNvSpPr/>
            <p:nvPr/>
          </p:nvSpPr>
          <p:spPr>
            <a:xfrm>
              <a:off x="6414229" y="8367938"/>
              <a:ext cx="72000" cy="7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角丸四角形吹き出し 26"/>
          <p:cNvSpPr/>
          <p:nvPr/>
        </p:nvSpPr>
        <p:spPr>
          <a:xfrm>
            <a:off x="5038330" y="8854964"/>
            <a:ext cx="1378203" cy="389083"/>
          </a:xfrm>
          <a:prstGeom prst="wedgeRoundRectCallout">
            <a:avLst>
              <a:gd name="adj1" fmla="val -24817"/>
              <a:gd name="adj2" fmla="val -77034"/>
              <a:gd name="adj3" fmla="val 166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各個体が</a:t>
            </a:r>
            <a:r>
              <a:rPr kumimoji="1" lang="en-US" altLang="ja-JP" sz="800" dirty="0">
                <a:solidFill>
                  <a:schemeClr val="tx1"/>
                </a:solidFill>
              </a:rPr>
              <a:t>NR</a:t>
            </a:r>
            <a:r>
              <a:rPr kumimoji="1" lang="ja-JP" altLang="en-US" sz="800" dirty="0">
                <a:solidFill>
                  <a:schemeClr val="tx1"/>
                </a:solidFill>
              </a:rPr>
              <a:t>から分散しつつ，最適解や局所解周辺を</a:t>
            </a:r>
            <a:r>
              <a:rPr kumimoji="1" lang="ja-JP" altLang="en-US" sz="800" dirty="0" smtClean="0">
                <a:solidFill>
                  <a:schemeClr val="tx1"/>
                </a:solidFill>
              </a:rPr>
              <a:t>探索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78" name="楕円 277"/>
          <p:cNvSpPr/>
          <p:nvPr/>
        </p:nvSpPr>
        <p:spPr>
          <a:xfrm>
            <a:off x="3633958" y="1249276"/>
            <a:ext cx="366985" cy="36698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テキスト ボックス 279"/>
          <p:cNvSpPr txBox="1"/>
          <p:nvPr/>
        </p:nvSpPr>
        <p:spPr>
          <a:xfrm>
            <a:off x="3931061" y="1339263"/>
            <a:ext cx="2961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 smtClean="0">
                <a:solidFill>
                  <a:schemeClr val="accent4">
                    <a:lumMod val="75000"/>
                  </a:schemeClr>
                </a:solidFill>
              </a:rPr>
              <a:t>NR</a:t>
            </a:r>
            <a:endParaRPr kumimoji="1" lang="ja-JP" altLang="en-US" sz="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4" name="楕円 333"/>
          <p:cNvSpPr/>
          <p:nvPr/>
        </p:nvSpPr>
        <p:spPr>
          <a:xfrm>
            <a:off x="3781635" y="1331726"/>
            <a:ext cx="45719" cy="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楕円 340"/>
          <p:cNvSpPr/>
          <p:nvPr/>
        </p:nvSpPr>
        <p:spPr>
          <a:xfrm>
            <a:off x="3737361" y="1386319"/>
            <a:ext cx="45719" cy="457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3" name="直線矢印コネクタ 342"/>
          <p:cNvCxnSpPr/>
          <p:nvPr/>
        </p:nvCxnSpPr>
        <p:spPr>
          <a:xfrm flipH="1" flipV="1">
            <a:off x="3782357" y="1225298"/>
            <a:ext cx="16272" cy="108000"/>
          </a:xfrm>
          <a:prstGeom prst="straightConnector1">
            <a:avLst/>
          </a:prstGeom>
          <a:ln w="3175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矢印コネクタ 343"/>
          <p:cNvCxnSpPr/>
          <p:nvPr/>
        </p:nvCxnSpPr>
        <p:spPr>
          <a:xfrm>
            <a:off x="3817162" y="1431702"/>
            <a:ext cx="180000" cy="0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5" name="正方形/長方形 344"/>
              <p:cNvSpPr/>
              <p:nvPr/>
            </p:nvSpPr>
            <p:spPr>
              <a:xfrm>
                <a:off x="3694912" y="1386213"/>
                <a:ext cx="384656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7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700">
                              <a:latin typeface="Cambria Math" panose="02040503050406030204" pitchFamily="18" charset="0"/>
                            </a:rPr>
                            <m:t>NR</m:t>
                          </m:r>
                          <m:r>
                            <a:rPr lang="en-US" altLang="ja-JP" sz="70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ja-JP" altLang="en-US" sz="700" dirty="0"/>
              </a:p>
            </p:txBody>
          </p:sp>
        </mc:Choice>
        <mc:Fallback>
          <p:sp>
            <p:nvSpPr>
              <p:cNvPr id="345" name="正方形/長方形 3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912" y="1386213"/>
                <a:ext cx="384656" cy="200055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正方形/長方形 345"/>
              <p:cNvSpPr/>
              <p:nvPr/>
            </p:nvSpPr>
            <p:spPr>
              <a:xfrm>
                <a:off x="3735409" y="1088377"/>
                <a:ext cx="29444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7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7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700" dirty="0"/>
              </a:p>
            </p:txBody>
          </p:sp>
        </mc:Choice>
        <mc:Fallback>
          <p:sp>
            <p:nvSpPr>
              <p:cNvPr id="346" name="正方形/長方形 3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409" y="1088377"/>
                <a:ext cx="294440" cy="200055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7" name="正方形/長方形 346"/>
              <p:cNvSpPr/>
              <p:nvPr/>
            </p:nvSpPr>
            <p:spPr>
              <a:xfrm>
                <a:off x="3543583" y="1345656"/>
                <a:ext cx="29649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7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700" dirty="0"/>
              </a:p>
            </p:txBody>
          </p:sp>
        </mc:Choice>
        <mc:Fallback>
          <p:sp>
            <p:nvSpPr>
              <p:cNvPr id="347" name="正方形/長方形 3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583" y="1345656"/>
                <a:ext cx="296491" cy="200055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楕円 367"/>
          <p:cNvSpPr/>
          <p:nvPr/>
        </p:nvSpPr>
        <p:spPr>
          <a:xfrm>
            <a:off x="3757685" y="1177899"/>
            <a:ext cx="45719" cy="45719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楕円 368"/>
          <p:cNvSpPr/>
          <p:nvPr/>
        </p:nvSpPr>
        <p:spPr>
          <a:xfrm>
            <a:off x="3615166" y="1283230"/>
            <a:ext cx="45719" cy="45719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星 5 370"/>
          <p:cNvSpPr/>
          <p:nvPr/>
        </p:nvSpPr>
        <p:spPr>
          <a:xfrm>
            <a:off x="3791237" y="1406555"/>
            <a:ext cx="52426" cy="52426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5" name="直線矢印コネクタ 374"/>
          <p:cNvCxnSpPr/>
          <p:nvPr/>
        </p:nvCxnSpPr>
        <p:spPr>
          <a:xfrm rot="-2160000" flipH="1" flipV="1">
            <a:off x="3698783" y="1311332"/>
            <a:ext cx="16272" cy="108000"/>
          </a:xfrm>
          <a:prstGeom prst="straightConnector1">
            <a:avLst/>
          </a:prstGeom>
          <a:ln w="3175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5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D7EE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D7EE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/>
      <p:bldP spid="36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087.364"/>
  <p:tag name="LATEXADDIN" val="\documentclass{article}&#10;\usepackage{amsmath}&#10;\pagestyle{empty}&#10;\begin{document}&#10;\[&#10;\lambda = \frac{1}{2}\sqrt{(x_{ub}-x_{lb})^2}&#10;\]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69.9662"/>
  <p:tag name="LATEXADDIN" val="\documentclass{article}&#10;\usepackage{amsmath}&#10;\pagestyle{empty}&#10;\begin{document}&#10;&#10;endif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1267.342"/>
  <p:tag name="LATEXADDIN" val="\documentclass{article}&#10;\usepackage{amsmath}&#10;\pagestyle{empty}&#10;\begin{document}&#10;&#10;\[&#10;r_i^{t+1}=r_i^t[1-exp(- \gamma t)]&#10;\]&#10;&#10;\end{document}"/>
  <p:tag name="IGUANATEXSIZE" val="20"/>
  <p:tag name="IGUANATEXCURSOR" val="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32.171"/>
  <p:tag name="LATEXADDIN" val="\documentclass{article}&#10;\usepackage{amsmath}&#10;\pagestyle{empty}&#10;\begin{document}&#10;&#10;&#10;\[&#10;A_i^{t+1}=\alpha A_i^t&#10;\]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.715"/>
  <p:tag name="ORIGINALWIDTH" val="2183.727"/>
  <p:tag name="LATEXADDIN" val="\documentclass{article}&#10;\usepackage{amsmath}&#10;\pagestyle{empty}&#10;\begin{document}&#10;&#10;if ${\ rand &lt; A_i^t}$ \ \&amp;  \\${　\&#10;min(F(\mbox{\boldmath ${ x_i}$}), F(\mbox{\boldmath${ x_{loc}}$}), F(\mbox{\boldmath${ x_{rnd}}$})) &lt; F(\mbox{\boldmath${ x_{i*}}$})}$&#10;\end{document}"/>
  <p:tag name="IGUANATEXSIZE" val="20"/>
  <p:tag name="IGUANATEXCURSOR" val="2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1267.342"/>
  <p:tag name="LATEXADDIN" val="\documentclass{article}&#10;\usepackage{amsmath}&#10;\pagestyle{empty}&#10;\begin{document}&#10;&#10;\[&#10;r_i^{t+1}=r_i^t[1-exp(- \gamma t)]&#10;\]&#10;&#10;\end{document}"/>
  <p:tag name="IGUANATEXSIZE" val="20"/>
  <p:tag name="IGUANATEXCURSOR" val="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632.171"/>
  <p:tag name="LATEXADDIN" val="\documentclass{article}&#10;\usepackage{amsmath}&#10;\pagestyle{empty}&#10;\begin{document}&#10;&#10;&#10;\[&#10;A_i^{t+1}=\alpha A_i^t&#10;\]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69.9662"/>
  <p:tag name="LATEXADDIN" val="\documentclass{article}&#10;\usepackage{amsmath}&#10;\pagestyle{empty}&#10;\begin{document}&#10;&#10;endif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064.867"/>
  <p:tag name="LATEXADDIN" val="\documentclass{article}&#10;\usepackage{amsmath}&#10;\pagestyle{empty}&#10;\begin{document}&#10;\mbox{\boldmath ${&#10; x_{loc} =  &#10; x_{NR*}}$} ${+ \epsilon A_i^t}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28.4214"/>
  <p:tag name="LATEXADDIN" val="\documentclass{article}&#10;\usepackage{amsmath}&#10;\pagestyle{empty}&#10;\begin{document}&#10;&#10;if $rand &gt; r_i$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69.9662"/>
  <p:tag name="LATEXADDIN" val="\documentclass{article}&#10;\usepackage{amsmath}&#10;\pagestyle{empty}&#10;\begin{document}&#10;&#10;endif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.7128"/>
  <p:tag name="ORIGINALWIDTH" val="586.4267"/>
  <p:tag name="LATEXADDIN" val="\documentclass{article}&#10;\usepackage{amsmath}&#10;\pagestyle{empty}&#10;\begin{document}&#10;\[&#10;NR = \frac{\lambda}{\sqrt[D]{q}}&#10;\]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878.8901"/>
  <p:tag name="LATEXADDIN" val="\documentclass{article}&#10;\usepackage{amsmath}&#10;\pagestyle{empty}&#10;\begin{document}&#10;\mbox{\boldmath ${&#10; x_{loc} =  &#10; x_*}$} ${+ \epsilon A_i^t}$&#10;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28.4214"/>
  <p:tag name="LATEXADDIN" val="\documentclass{article}&#10;\usepackage{amsmath}&#10;\pagestyle{empty}&#10;\begin{document}&#10;&#10;if $rand &gt; r_i$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269.9662"/>
  <p:tag name="LATEXADDIN" val="\documentclass{article}&#10;\usepackage{amsmath}&#10;\pagestyle{empty}&#10;\begin{document}&#10;&#10;endif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643.794"/>
  <p:tag name="LATEXADDIN" val="\documentclass{article}&#10;\usepackage{amsmath}&#10;\pagestyle{empty}&#10;\begin{document}&#10;\mbox{\boldmath ${&#10; v_i^{t+1} =  v_i^t + (x_*^t-x_i^t)}$}${*rand}$&#10;&#10;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020.622"/>
  <p:tag name="LATEXADDIN" val="\documentclass{article}&#10;\usepackage{amsmath}&#10;\pagestyle{empty}&#10;\begin{document}&#10;\mbox{\boldmath ${&#10; x_i^{t+1} =  &#10; x_i^{t} + v_i^{t+1}}$&#10;}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1884.514"/>
  <p:tag name="LATEXADDIN" val="\documentclass{article}&#10;\usepackage{amsmath}&#10;\pagestyle{empty}&#10;\begin{document}&#10;&#10;\[&#10;\mbox{\boldmath $v_i^{t+1}=v_i^t+(x_i^t-x_{NR*})$}*rand&#10;\]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23.51"/>
  <p:tag name="LATEXADDIN" val="\documentclass{article}&#10;\usepackage{amsmath}&#10;\pagestyle{empty}&#10;\begin{document}&#10;&#10;\[&#10;\mbox{\boldmath $ x_i^{t+1}$}= &#10;\begin{cases} &#10;\mbox{\boldmath $ x_i^t+v_i^{t+1}$} &amp; ({ \rm if} \ d_i &lt; NR)\\&#10;\mbox{\boldmath $ x_i^t$} &amp; ({ \rm otherwise})&#10;\end{cases}&#10;\]&#10;&#10;\end{document}"/>
  <p:tag name="IGUANATEXSIZE" val="20"/>
  <p:tag name="IGUANATEXCURSOR" val="2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49.269"/>
  <p:tag name="LATEXADDIN" val="\documentclass{article}&#10;\usepackage{amsmath}&#10;\pagestyle{empty}&#10;\begin{document}&#10;\mbox{\boldmath ${&#10; x_{rnd} =  &#10; x_{lb} + (x_{ub}-x_{lb})}$ &#10;}${*rand}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928.009"/>
  <p:tag name="LATEXADDIN" val="\documentclass{article}&#10;\usepackage{amsmath}&#10;\pagestyle{empty}&#10;\begin{document}&#10;\mbox{\boldmath ${&#10; x_{rnd} =  &#10; x_{NR*} + }$ &#10;}${*rand(-NR, NR)}$&#10;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.715"/>
  <p:tag name="ORIGINALWIDTH" val="2183.727"/>
  <p:tag name="LATEXADDIN" val="\documentclass{article}&#10;\usepackage{amsmath}&#10;\pagestyle{empty}&#10;\begin{document}&#10;&#10;if ${\ rand &lt; A_i^t}$ \ \&amp;  \\${　\&#10;min(F(\mbox{\boldmath ${ x_i}$}), F(\mbox{\boldmath${ x_{loc}}$}), F(\mbox{\boldmath${ x_{rnd}}$})) &lt; F(\mbox{\boldmath${ x_{i*}}$})}$&#10;\end{document}"/>
  <p:tag name="IGUANATEXSIZE" val="20"/>
  <p:tag name="IGUANATEXCURSOR" val="2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Times New Roman"/>
        <a:ea typeface="Meiryo UI"/>
        <a:cs typeface=""/>
      </a:majorFont>
      <a:minorFont>
        <a:latin typeface="Times New Roman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7160</TotalTime>
  <Words>535</Words>
  <Application>Microsoft Office PowerPoint</Application>
  <PresentationFormat>A4 210 x 297 mm</PresentationFormat>
  <Paragraphs>147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Arial</vt:lpstr>
      <vt:lpstr>Cambria Math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Iwase Takuya</dc:creator>
  <cp:lastModifiedBy>Iwase Takuya</cp:lastModifiedBy>
  <cp:revision>95</cp:revision>
  <dcterms:created xsi:type="dcterms:W3CDTF">2018-11-19T15:10:20Z</dcterms:created>
  <dcterms:modified xsi:type="dcterms:W3CDTF">2018-11-25T08:17:04Z</dcterms:modified>
</cp:coreProperties>
</file>