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A859-7197-4D26-9AB2-BDBB8AF188B3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5F2F-2E50-4950-A443-B8BA93AD0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76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A859-7197-4D26-9AB2-BDBB8AF188B3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5F2F-2E50-4950-A443-B8BA93AD0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9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A859-7197-4D26-9AB2-BDBB8AF188B3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5F2F-2E50-4950-A443-B8BA93AD0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18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A859-7197-4D26-9AB2-BDBB8AF188B3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5F2F-2E50-4950-A443-B8BA93AD0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15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A859-7197-4D26-9AB2-BDBB8AF188B3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5F2F-2E50-4950-A443-B8BA93AD0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14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A859-7197-4D26-9AB2-BDBB8AF188B3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5F2F-2E50-4950-A443-B8BA93AD0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12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A859-7197-4D26-9AB2-BDBB8AF188B3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5F2F-2E50-4950-A443-B8BA93AD0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32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A859-7197-4D26-9AB2-BDBB8AF188B3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5F2F-2E50-4950-A443-B8BA93AD0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99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A859-7197-4D26-9AB2-BDBB8AF188B3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5F2F-2E50-4950-A443-B8BA93AD0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75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A859-7197-4D26-9AB2-BDBB8AF188B3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5F2F-2E50-4950-A443-B8BA93AD0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73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A859-7197-4D26-9AB2-BDBB8AF188B3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5F2F-2E50-4950-A443-B8BA93AD0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38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4A859-7197-4D26-9AB2-BDBB8AF188B3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A5F2F-2E50-4950-A443-B8BA93AD0D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961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14990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9682" y="581193"/>
            <a:ext cx="114075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chemeClr val="bg1"/>
                </a:solidFill>
              </a:rPr>
              <a:t>複数</a:t>
            </a:r>
            <a:r>
              <a:rPr kumimoji="1" lang="ja-JP" altLang="en-US" sz="4400" b="1" dirty="0" smtClean="0">
                <a:solidFill>
                  <a:schemeClr val="bg1"/>
                </a:solidFill>
              </a:rPr>
              <a:t>解探索を考慮した分散型</a:t>
            </a:r>
            <a:r>
              <a:rPr kumimoji="1" lang="en-US" altLang="ja-JP" sz="4400" b="1" dirty="0" smtClean="0">
                <a:solidFill>
                  <a:schemeClr val="bg1"/>
                </a:solidFill>
              </a:rPr>
              <a:t>Bat Algorithm</a:t>
            </a:r>
            <a:endParaRPr kumimoji="1" lang="ja-JP" alt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30483" y="164890"/>
            <a:ext cx="9991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400" b="1" dirty="0" smtClean="0">
                <a:solidFill>
                  <a:schemeClr val="bg1"/>
                </a:solidFill>
              </a:rPr>
              <a:t>電気通信</a:t>
            </a:r>
            <a:r>
              <a:rPr kumimoji="1" lang="ja-JP" altLang="en-US" sz="2400" b="1" dirty="0" smtClean="0">
                <a:solidFill>
                  <a:schemeClr val="bg1"/>
                </a:solidFill>
              </a:rPr>
              <a:t>大学</a:t>
            </a:r>
            <a:r>
              <a:rPr lang="en-US" altLang="ja-JP" sz="2400" b="1" dirty="0" smtClean="0">
                <a:solidFill>
                  <a:schemeClr val="bg1"/>
                </a:solidFill>
              </a:rPr>
              <a:t> </a:t>
            </a:r>
            <a:r>
              <a:rPr lang="en-US" altLang="ja-JP" sz="2400" b="1" dirty="0" smtClean="0">
                <a:solidFill>
                  <a:schemeClr val="bg1"/>
                </a:solidFill>
              </a:rPr>
              <a:t> </a:t>
            </a:r>
            <a:r>
              <a:rPr kumimoji="1" lang="ja-JP" altLang="en-US" sz="2400" b="1" dirty="0" smtClean="0">
                <a:solidFill>
                  <a:schemeClr val="bg1"/>
                </a:solidFill>
              </a:rPr>
              <a:t>〇</a:t>
            </a:r>
            <a:r>
              <a:rPr kumimoji="1" lang="ja-JP" altLang="en-US" sz="2400" b="1" dirty="0" smtClean="0">
                <a:solidFill>
                  <a:schemeClr val="bg1"/>
                </a:solidFill>
              </a:rPr>
              <a:t>岩瀬拓</a:t>
            </a:r>
            <a:r>
              <a:rPr kumimoji="1" lang="ja-JP" altLang="en-US" sz="2400" b="1" dirty="0" smtClean="0">
                <a:solidFill>
                  <a:schemeClr val="bg1"/>
                </a:solidFill>
              </a:rPr>
              <a:t>哉  高野諒</a:t>
            </a:r>
            <a:r>
              <a:rPr lang="ja-JP" altLang="en-US" sz="2400" b="1" dirty="0">
                <a:solidFill>
                  <a:schemeClr val="bg1"/>
                </a:solidFill>
              </a:rPr>
              <a:t> </a:t>
            </a:r>
            <a:r>
              <a:rPr lang="ja-JP" altLang="en-US" sz="2400" b="1" dirty="0" smtClean="0">
                <a:solidFill>
                  <a:schemeClr val="bg1"/>
                </a:solidFill>
              </a:rPr>
              <a:t> </a:t>
            </a:r>
            <a:r>
              <a:rPr kumimoji="1" lang="ja-JP" altLang="en-US" sz="2400" b="1" dirty="0" smtClean="0">
                <a:solidFill>
                  <a:schemeClr val="bg1"/>
                </a:solidFill>
              </a:rPr>
              <a:t>上野史</a:t>
            </a:r>
            <a:r>
              <a:rPr lang="ja-JP" altLang="en-US" sz="2400" b="1" dirty="0">
                <a:solidFill>
                  <a:schemeClr val="bg1"/>
                </a:solidFill>
              </a:rPr>
              <a:t> </a:t>
            </a:r>
            <a:r>
              <a:rPr lang="ja-JP" altLang="en-US" sz="2400" b="1" dirty="0" smtClean="0">
                <a:solidFill>
                  <a:schemeClr val="bg1"/>
                </a:solidFill>
              </a:rPr>
              <a:t> </a:t>
            </a:r>
            <a:r>
              <a:rPr kumimoji="1" lang="ja-JP" altLang="en-US" sz="2400" b="1" dirty="0" smtClean="0">
                <a:solidFill>
                  <a:schemeClr val="bg1"/>
                </a:solidFill>
              </a:rPr>
              <a:t>佐藤寛之</a:t>
            </a:r>
            <a:r>
              <a:rPr lang="ja-JP" altLang="en-US" sz="2400" b="1" dirty="0">
                <a:solidFill>
                  <a:schemeClr val="bg1"/>
                </a:solidFill>
              </a:rPr>
              <a:t> </a:t>
            </a:r>
            <a:r>
              <a:rPr lang="ja-JP" altLang="en-US" sz="2400" b="1" dirty="0" smtClean="0">
                <a:solidFill>
                  <a:schemeClr val="bg1"/>
                </a:solidFill>
              </a:rPr>
              <a:t> </a:t>
            </a:r>
            <a:r>
              <a:rPr kumimoji="1" lang="ja-JP" altLang="en-US" sz="2400" b="1" dirty="0" smtClean="0">
                <a:solidFill>
                  <a:schemeClr val="bg1"/>
                </a:solidFill>
              </a:rPr>
              <a:t>高玉</a:t>
            </a:r>
            <a:r>
              <a:rPr kumimoji="1" lang="ja-JP" altLang="en-US" sz="2400" b="1" dirty="0" smtClean="0">
                <a:solidFill>
                  <a:schemeClr val="bg1"/>
                </a:solidFill>
              </a:rPr>
              <a:t>圭樹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09861" y="1729456"/>
            <a:ext cx="5726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5"/>
                </a:solidFill>
              </a:rPr>
              <a:t>背景</a:t>
            </a:r>
            <a:r>
              <a:rPr kumimoji="1" lang="en-US" altLang="ja-JP" sz="2400" b="1" dirty="0" smtClean="0">
                <a:solidFill>
                  <a:schemeClr val="accent5"/>
                </a:solidFill>
              </a:rPr>
              <a:t>: </a:t>
            </a:r>
            <a:r>
              <a:rPr kumimoji="1" lang="ja-JP" altLang="en-US" sz="2400" b="1" dirty="0" smtClean="0">
                <a:solidFill>
                  <a:schemeClr val="accent5"/>
                </a:solidFill>
              </a:rPr>
              <a:t>多峰性最適化における複数解探索</a:t>
            </a:r>
            <a:endParaRPr kumimoji="1" lang="ja-JP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906751" y="1729456"/>
            <a:ext cx="5002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accent6"/>
                </a:solidFill>
              </a:rPr>
              <a:t>提案</a:t>
            </a:r>
            <a:r>
              <a:rPr kumimoji="1" lang="en-US" altLang="ja-JP" sz="2400" b="1" dirty="0" smtClean="0">
                <a:solidFill>
                  <a:schemeClr val="accent6"/>
                </a:solidFill>
              </a:rPr>
              <a:t>: </a:t>
            </a:r>
            <a:r>
              <a:rPr lang="ja-JP" altLang="en-US" sz="2400" b="1" dirty="0" smtClean="0">
                <a:solidFill>
                  <a:schemeClr val="accent6"/>
                </a:solidFill>
              </a:rPr>
              <a:t>解</a:t>
            </a:r>
            <a:r>
              <a:rPr lang="ja-JP" altLang="en-US" sz="2400" b="1" dirty="0">
                <a:solidFill>
                  <a:schemeClr val="accent6"/>
                </a:solidFill>
              </a:rPr>
              <a:t>空間</a:t>
            </a:r>
            <a:r>
              <a:rPr lang="ja-JP" altLang="en-US" sz="2400" b="1" dirty="0" smtClean="0">
                <a:solidFill>
                  <a:schemeClr val="accent6"/>
                </a:solidFill>
              </a:rPr>
              <a:t>のスケールや解の数を考慮した複数解探索</a:t>
            </a:r>
            <a:r>
              <a:rPr lang="en-US" altLang="ja-JP" sz="2400" b="1" dirty="0" smtClean="0">
                <a:solidFill>
                  <a:schemeClr val="accent6"/>
                </a:solidFill>
              </a:rPr>
              <a:t>Bat Algorithm</a:t>
            </a:r>
            <a:endParaRPr kumimoji="1" lang="ja-JP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4875" y="2158587"/>
            <a:ext cx="5606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5"/>
                </a:solidFill>
              </a:rPr>
              <a:t>従来の</a:t>
            </a:r>
            <a:r>
              <a:rPr lang="ja-JP" altLang="en-US" sz="2000" dirty="0" smtClean="0">
                <a:solidFill>
                  <a:schemeClr val="accent5"/>
                </a:solidFill>
              </a:rPr>
              <a:t>多点</a:t>
            </a:r>
            <a:r>
              <a:rPr lang="ja-JP" altLang="en-US" sz="2000" dirty="0">
                <a:solidFill>
                  <a:schemeClr val="accent5"/>
                </a:solidFill>
              </a:rPr>
              <a:t>探索アルゴリズム</a:t>
            </a:r>
            <a:r>
              <a:rPr kumimoji="1" lang="ja-JP" altLang="en-US" sz="2000" dirty="0" smtClean="0">
                <a:solidFill>
                  <a:schemeClr val="accent5"/>
                </a:solidFill>
              </a:rPr>
              <a:t>は一つの最良解を参照してその方向へ移動する</a:t>
            </a:r>
            <a:endParaRPr kumimoji="1" lang="ja-JP" altLang="en-US" sz="2000" dirty="0">
              <a:solidFill>
                <a:schemeClr val="accent5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430224" y="6140287"/>
            <a:ext cx="7737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 smtClean="0">
                <a:solidFill>
                  <a:srgbClr val="FF0000"/>
                </a:solidFill>
              </a:rPr>
              <a:t>SS04-10</a:t>
            </a:r>
            <a:r>
              <a:rPr kumimoji="1" lang="ja-JP" altLang="en-US" sz="3200" b="1" dirty="0" smtClean="0">
                <a:solidFill>
                  <a:srgbClr val="FF0000"/>
                </a:solidFill>
              </a:rPr>
              <a:t> </a:t>
            </a:r>
            <a:r>
              <a:rPr kumimoji="1" lang="ja-JP" altLang="en-US" sz="2800" dirty="0" smtClean="0"/>
              <a:t>までお越しください！</a:t>
            </a:r>
            <a:endParaRPr kumimoji="1" lang="ja-JP" altLang="en-US" sz="2800" dirty="0"/>
          </a:p>
        </p:txBody>
      </p:sp>
      <p:pic>
        <p:nvPicPr>
          <p:cNvPr id="11" name="コンテンツ プレースホルダ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4653"/>
            <a:ext cx="3675466" cy="275660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771" y="2971403"/>
            <a:ext cx="3599980" cy="2698956"/>
          </a:xfrm>
          <a:prstGeom prst="rect">
            <a:avLst/>
          </a:prstGeom>
        </p:spPr>
      </p:pic>
      <p:pic>
        <p:nvPicPr>
          <p:cNvPr id="13" name="コンテンツ プレースホルダ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32" y="2971403"/>
            <a:ext cx="3595140" cy="2695327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509663" y="5635246"/>
            <a:ext cx="262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 err="1" smtClean="0"/>
              <a:t>Griewank</a:t>
            </a:r>
            <a:r>
              <a:rPr kumimoji="1" lang="en-US" altLang="ja-JP" sz="2000" b="1" dirty="0" smtClean="0"/>
              <a:t> </a:t>
            </a:r>
            <a:r>
              <a:rPr kumimoji="1" lang="ja-JP" altLang="en-US" sz="2000" b="1" dirty="0" smtClean="0"/>
              <a:t>関数</a:t>
            </a:r>
            <a:endParaRPr kumimoji="1" lang="ja-JP" altLang="en-US" sz="2000" b="1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675466" y="5640927"/>
            <a:ext cx="262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 smtClean="0">
                <a:solidFill>
                  <a:schemeClr val="accent5"/>
                </a:solidFill>
              </a:rPr>
              <a:t>従来</a:t>
            </a:r>
            <a:r>
              <a:rPr lang="ja-JP" altLang="en-US" sz="2000" b="1" dirty="0">
                <a:solidFill>
                  <a:schemeClr val="accent5"/>
                </a:solidFill>
              </a:rPr>
              <a:t>手法</a:t>
            </a:r>
            <a:endParaRPr kumimoji="1" lang="ja-JP" altLang="en-US" sz="2000" b="1" dirty="0">
              <a:solidFill>
                <a:schemeClr val="accent5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294961" y="5640927"/>
            <a:ext cx="262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accent6"/>
                </a:solidFill>
              </a:rPr>
              <a:t>提案</a:t>
            </a:r>
            <a:r>
              <a:rPr lang="ja-JP" altLang="en-US" sz="2000" b="1" dirty="0" smtClean="0">
                <a:solidFill>
                  <a:schemeClr val="accent6"/>
                </a:solidFill>
              </a:rPr>
              <a:t>手法</a:t>
            </a:r>
            <a:endParaRPr kumimoji="1" lang="ja-JP" altLang="en-US" sz="2000" b="1" dirty="0">
              <a:solidFill>
                <a:schemeClr val="accent6"/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40968" y="1603949"/>
            <a:ext cx="6613353" cy="4431408"/>
          </a:xfrm>
          <a:prstGeom prst="roundRect">
            <a:avLst>
              <a:gd name="adj" fmla="val 598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6943138" y="1603947"/>
            <a:ext cx="5112734" cy="4431409"/>
          </a:xfrm>
          <a:prstGeom prst="roundRect">
            <a:avLst>
              <a:gd name="adj" fmla="val 598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7" name="右矢印 36"/>
          <p:cNvSpPr/>
          <p:nvPr/>
        </p:nvSpPr>
        <p:spPr>
          <a:xfrm>
            <a:off x="6709351" y="3838744"/>
            <a:ext cx="656445" cy="1029393"/>
          </a:xfrm>
          <a:prstGeom prst="rightArrow">
            <a:avLst>
              <a:gd name="adj1" fmla="val 52632"/>
              <a:gd name="adj2" fmla="val 71818"/>
            </a:avLst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509663" y="164890"/>
            <a:ext cx="1221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b="1" dirty="0">
                <a:solidFill>
                  <a:schemeClr val="bg1"/>
                </a:solidFill>
              </a:rPr>
              <a:t>SS04-10</a:t>
            </a:r>
            <a:endParaRPr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楕円 2"/>
          <p:cNvSpPr/>
          <p:nvPr/>
        </p:nvSpPr>
        <p:spPr>
          <a:xfrm>
            <a:off x="4042366" y="3437581"/>
            <a:ext cx="1858780" cy="16782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391355" y="2561093"/>
            <a:ext cx="218016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最適解周辺に分布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925853" y="2586912"/>
            <a:ext cx="3317319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全最適解及び局所解に分布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888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90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Iwase Takuya</dc:creator>
  <cp:lastModifiedBy>Iwase Takuya</cp:lastModifiedBy>
  <cp:revision>7</cp:revision>
  <dcterms:created xsi:type="dcterms:W3CDTF">2018-11-15T04:50:05Z</dcterms:created>
  <dcterms:modified xsi:type="dcterms:W3CDTF">2018-11-15T09:03:42Z</dcterms:modified>
</cp:coreProperties>
</file>