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7559675" cy="10691813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10" d="100"/>
          <a:sy n="110" d="100"/>
        </p:scale>
        <p:origin x="558" y="-138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7172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39" Type="http://schemas.openxmlformats.org/officeDocument/2006/relationships/image" Target="../media/image28.png"/><Relationship Id="rId21" Type="http://schemas.openxmlformats.org/officeDocument/2006/relationships/image" Target="../media/image9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47" Type="http://schemas.openxmlformats.org/officeDocument/2006/relationships/image" Target="../media/image36.png"/><Relationship Id="rId50" Type="http://schemas.openxmlformats.org/officeDocument/2006/relationships/image" Target="../media/image39.png"/><Relationship Id="rId55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3" Type="http://schemas.openxmlformats.org/officeDocument/2006/relationships/image" Target="../media/image42.png"/><Relationship Id="rId5" Type="http://schemas.openxmlformats.org/officeDocument/2006/relationships/image" Target="../media/image4.png"/><Relationship Id="rId23" Type="http://schemas.openxmlformats.org/officeDocument/2006/relationships/image" Target="../media/image11.png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49" Type="http://schemas.openxmlformats.org/officeDocument/2006/relationships/image" Target="../media/image38.png"/><Relationship Id="rId19" Type="http://schemas.openxmlformats.org/officeDocument/2006/relationships/image" Target="../media/image16.png"/><Relationship Id="rId31" Type="http://schemas.openxmlformats.org/officeDocument/2006/relationships/image" Target="../media/image20.png"/><Relationship Id="rId44" Type="http://schemas.openxmlformats.org/officeDocument/2006/relationships/image" Target="../media/image33.png"/><Relationship Id="rId52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70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openxmlformats.org/officeDocument/2006/relationships/image" Target="../media/image32.png"/><Relationship Id="rId48" Type="http://schemas.openxmlformats.org/officeDocument/2006/relationships/image" Target="../media/image37.png"/><Relationship Id="rId8" Type="http://schemas.openxmlformats.org/officeDocument/2006/relationships/image" Target="../media/image7.png"/><Relationship Id="rId51" Type="http://schemas.openxmlformats.org/officeDocument/2006/relationships/image" Target="../media/image40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46" Type="http://schemas.openxmlformats.org/officeDocument/2006/relationships/image" Target="../media/image35.png"/><Relationship Id="rId20" Type="http://schemas.openxmlformats.org/officeDocument/2006/relationships/image" Target="../media/image8.png"/><Relationship Id="rId41" Type="http://schemas.openxmlformats.org/officeDocument/2006/relationships/image" Target="../media/image30.png"/><Relationship Id="rId5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765621" y="6134139"/>
            <a:ext cx="3794051" cy="3287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74" y="7993144"/>
            <a:ext cx="1632622" cy="1224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73" y="7988998"/>
            <a:ext cx="1632622" cy="1224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98" y="9410912"/>
            <a:ext cx="1584603" cy="118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42" y="9410912"/>
            <a:ext cx="1584603" cy="1188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89" y="9410912"/>
            <a:ext cx="1632622" cy="1224000"/>
          </a:xfrm>
          <a:prstGeom prst="rect">
            <a:avLst/>
          </a:prstGeom>
        </p:spPr>
      </p:pic>
      <p:sp>
        <p:nvSpPr>
          <p:cNvPr id="259" name="正方形/長方形 258"/>
          <p:cNvSpPr/>
          <p:nvPr/>
        </p:nvSpPr>
        <p:spPr>
          <a:xfrm>
            <a:off x="83204" y="3965166"/>
            <a:ext cx="7379146" cy="1856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-2" y="1839703"/>
            <a:ext cx="7559675" cy="2154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5" name="下矢印 254"/>
          <p:cNvSpPr/>
          <p:nvPr/>
        </p:nvSpPr>
        <p:spPr>
          <a:xfrm rot="16200000">
            <a:off x="1079509" y="2748970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54091" y="4039214"/>
            <a:ext cx="7397383" cy="1771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779836" y="6008780"/>
            <a:ext cx="3671639" cy="2959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4949" y="8275880"/>
                <a:ext cx="335174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>
                    <a:solidFill>
                      <a:srgbClr val="FF0000"/>
                    </a:solidFill>
                  </a:rPr>
                  <a:t>評価指標</a:t>
                </a:r>
                <a:r>
                  <a:rPr kumimoji="1" lang="ja-JP" altLang="en-US" sz="900" b="1" dirty="0" smtClean="0">
                    <a:solidFill>
                      <a:srgbClr val="FF0000"/>
                    </a:solidFill>
                  </a:rPr>
                  <a:t>：</a:t>
                </a:r>
                <a:r>
                  <a:rPr kumimoji="1" lang="en-US" altLang="ja-JP" sz="900" b="1" dirty="0" smtClean="0">
                    <a:solidFill>
                      <a:srgbClr val="FF0000"/>
                    </a:solidFill>
                  </a:rPr>
                  <a:t>	</a:t>
                </a:r>
                <a:r>
                  <a:rPr kumimoji="1" lang="ja-JP" altLang="en-US" sz="900" b="1" dirty="0" smtClean="0">
                    <a:solidFill>
                      <a:srgbClr val="FF0000"/>
                    </a:solidFill>
                  </a:rPr>
                  <a:t>各局所解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900" b="1" dirty="0" smtClean="0">
                    <a:solidFill>
                      <a:srgbClr val="FF0000"/>
                    </a:solidFill>
                  </a:rPr>
                  <a:t>から最近傍個体までの距離の和</a:t>
                </a:r>
                <a:endParaRPr kumimoji="1" lang="en-US" altLang="ja-JP" sz="900" b="1" dirty="0" smtClean="0">
                  <a:solidFill>
                    <a:srgbClr val="FF0000"/>
                  </a:solidFill>
                </a:endParaRPr>
              </a:p>
              <a:p>
                <a:r>
                  <a:rPr kumimoji="1" lang="en-US" altLang="ja-JP" sz="900" b="1" dirty="0">
                    <a:solidFill>
                      <a:srgbClr val="FF0000"/>
                    </a:solidFill>
                  </a:rPr>
                  <a:t>	</a:t>
                </a:r>
                <a:r>
                  <a:rPr kumimoji="1" lang="en-US" altLang="ja-JP" sz="900" b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∆−</m:t>
                    </m:r>
                    <m:r>
                      <a:rPr kumimoji="1" lang="en-US" altLang="ja-JP" sz="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𝟏𝟕</m:t>
                        </m:r>
                      </m:sup>
                      <m:e>
                        <m: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9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9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9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9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kumimoji="1" lang="ja-JP" altLang="en-US" sz="9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9" y="8275880"/>
                <a:ext cx="3351747" cy="379527"/>
              </a:xfrm>
              <a:prstGeom prst="rect">
                <a:avLst/>
              </a:prstGeom>
              <a:blipFill>
                <a:blip r:embed="rId7"/>
                <a:stretch>
                  <a:fillRect t="-11290" b="-8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複数解探索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におけるノベルティサーチに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基づく分散</a:t>
            </a:r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</a:t>
            </a:r>
            <a:r>
              <a:rPr lang="en-US" altLang="ja-JP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Algorithm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</a:t>
            </a:r>
            <a:r>
              <a:rPr lang="en-US" altLang="ja-JP" sz="11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ocal </a:t>
            </a:r>
            <a:r>
              <a:rPr lang="en-US" altLang="ja-JP" sz="11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ptimal 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olutions in Multimodal Function </a:t>
            </a:r>
            <a:b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 Bat Algorithm based on Novelty Search</a:t>
            </a:r>
            <a:endParaRPr lang="ja-JP" altLang="en-US" sz="12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50063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多点探索アルゴリズムの</a:t>
            </a:r>
            <a:r>
              <a:rPr kumimoji="1" lang="ja-JP" altLang="en-US" sz="1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問題点</a:t>
            </a:r>
            <a:endParaRPr kumimoji="1" lang="en-US" altLang="ja-JP" sz="1400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78225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532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A80000"/>
                </a:solidFill>
                <a:ea typeface="Cambria Math" panose="02040503050406030204" pitchFamily="18" charset="0"/>
              </a:rPr>
              <a:t>Bat Algorithm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05" y="3960356"/>
            <a:ext cx="343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全個体分散型</a:t>
            </a:r>
            <a:r>
              <a:rPr kumimoji="1" lang="en-US" altLang="ja-JP" sz="1400" dirty="0" smtClean="0">
                <a:solidFill>
                  <a:srgbClr val="A80000"/>
                </a:solidFill>
                <a:ea typeface="Meiryo UI" panose="020B0604030504040204" pitchFamily="50" charset="-128"/>
              </a:rPr>
              <a:t>Bat </a:t>
            </a:r>
            <a:r>
              <a:rPr kumimoji="1" lang="en-US" altLang="ja-JP" sz="1400" dirty="0" smtClean="0">
                <a:solidFill>
                  <a:srgbClr val="A80000"/>
                </a:solidFill>
                <a:ea typeface="Meiryo UI" panose="020B0604030504040204" pitchFamily="50" charset="-128"/>
              </a:rPr>
              <a:t>Algorithm</a:t>
            </a:r>
            <a:endParaRPr kumimoji="1" lang="ja-JP" altLang="en-US" sz="1400" dirty="0">
              <a:solidFill>
                <a:srgbClr val="A80000"/>
              </a:solidFill>
              <a:ea typeface="Meiryo UI" panose="020B0604030504040204" pitchFamily="50" charset="-128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-37400" y="2082933"/>
            <a:ext cx="1365589" cy="1365589"/>
            <a:chOff x="3586733" y="1108917"/>
            <a:chExt cx="1440000" cy="1440000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3586733" y="1108917"/>
              <a:ext cx="1440000" cy="1440000"/>
              <a:chOff x="302136" y="2835565"/>
              <a:chExt cx="1440000" cy="1440000"/>
            </a:xfrm>
          </p:grpSpPr>
          <p:sp>
            <p:nvSpPr>
              <p:cNvPr id="98" name="正方形/長方形 97"/>
              <p:cNvSpPr/>
              <p:nvPr/>
            </p:nvSpPr>
            <p:spPr>
              <a:xfrm>
                <a:off x="302136" y="2835565"/>
                <a:ext cx="1440000" cy="144000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pic>
            <p:nvPicPr>
              <p:cNvPr id="99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845112" y="3422756"/>
                <a:ext cx="310377" cy="310377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0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547611" y="310682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1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1186528" y="3033840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2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456431" y="373987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3" name="コンテンツ プレースホルダー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1095534" y="3854071"/>
                <a:ext cx="309600" cy="3096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/>
                  <p:cNvSpPr txBox="1"/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noFill/>
                  <a:ln>
                    <a:noFill/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𝒈𝒃𝒆𝒔𝒕</m:t>
                                  </m:r>
                                </m:sub>
                              </m:sSub>
                            </m:e>
                            <m:sup/>
                          </m:sSup>
                        </m:oMath>
                      </m:oMathPara>
                    </a14:m>
                    <a:endParaRPr kumimoji="1" lang="ja-JP" altLang="en-US" sz="1000" b="1" dirty="0"/>
                  </a:p>
                </p:txBody>
              </p:sp>
            </mc:Choice>
            <mc:Fallback xmlns="">
              <p:sp>
                <p:nvSpPr>
                  <p:cNvPr id="105" name="テキスト ボックス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1111"/>
                    </a:stretch>
                  </a:blipFill>
                  <a:ln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直線矢印コネクタ 107"/>
            <p:cNvCxnSpPr/>
            <p:nvPr/>
          </p:nvCxnSpPr>
          <p:spPr>
            <a:xfrm flipH="1" flipV="1">
              <a:off x="4276626" y="1903787"/>
              <a:ext cx="275178" cy="333992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>
              <a:cxnSpLocks noChangeAspect="1"/>
            </p:cNvCxnSpPr>
            <p:nvPr/>
          </p:nvCxnSpPr>
          <p:spPr>
            <a:xfrm rot="16020000" flipV="1">
              <a:off x="4290175" y="2141994"/>
              <a:ext cx="223626" cy="1304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テキスト ボックス 152"/>
          <p:cNvSpPr txBox="1"/>
          <p:nvPr/>
        </p:nvSpPr>
        <p:spPr>
          <a:xfrm>
            <a:off x="2443806" y="1048766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=10</a:t>
            </a:r>
            <a:endParaRPr kumimoji="1" lang="ja-JP" altLang="en-US" sz="10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162960" y="1048766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=20</a:t>
            </a:r>
            <a:endParaRPr kumimoji="1" lang="ja-JP" altLang="en-US" sz="1000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862962" y="10487665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=40</a:t>
            </a:r>
            <a:endParaRPr kumimoji="1" lang="ja-JP" altLang="en-US" sz="10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746212" y="6103480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各手法の比較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6103480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45" name="グループ化 144"/>
          <p:cNvGrpSpPr/>
          <p:nvPr/>
        </p:nvGrpSpPr>
        <p:grpSpPr>
          <a:xfrm>
            <a:off x="1496082" y="2090553"/>
            <a:ext cx="1365589" cy="1365589"/>
            <a:chOff x="302136" y="2835565"/>
            <a:chExt cx="1440000" cy="1440000"/>
          </a:xfrm>
        </p:grpSpPr>
        <p:sp>
          <p:nvSpPr>
            <p:cNvPr id="163" name="正方形/長方形 162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4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65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6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7" name="コンテンツ プレースホルダ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8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79210" y="3697921"/>
              <a:ext cx="309600" cy="309600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69" name="テキスト ボックス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テキスト ボックス 7"/>
          <p:cNvSpPr txBox="1"/>
          <p:nvPr/>
        </p:nvSpPr>
        <p:spPr>
          <a:xfrm>
            <a:off x="54536" y="1312959"/>
            <a:ext cx="473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実</a:t>
            </a:r>
            <a:r>
              <a:rPr kumimoji="1" lang="ja-JP" altLang="en-US" sz="1200" dirty="0"/>
              <a:t>問題</a:t>
            </a:r>
            <a:r>
              <a:rPr kumimoji="1" lang="ja-JP" altLang="en-US" sz="1200" dirty="0" smtClean="0"/>
              <a:t>への応用を想定した時，複数解探索は考慮されていない</a:t>
            </a:r>
            <a:r>
              <a:rPr kumimoji="1" lang="en-US" altLang="ja-JP" sz="1000" dirty="0" smtClean="0"/>
              <a:t/>
            </a:r>
            <a:br>
              <a:rPr kumimoji="1" lang="en-US" altLang="ja-JP" sz="1000" dirty="0" smtClean="0"/>
            </a:br>
            <a:r>
              <a:rPr kumimoji="1" lang="ja-JP" altLang="en-US" sz="1200" dirty="0" smtClean="0"/>
              <a:t>局所探索性能の調整を自動で行うことが可能な</a:t>
            </a:r>
            <a:r>
              <a:rPr kumimoji="1" lang="en-US" altLang="ja-JP" sz="1200" dirty="0" smtClean="0"/>
              <a:t>Bat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Algorithm(BA)</a:t>
            </a:r>
            <a:r>
              <a:rPr kumimoji="1" lang="ja-JP" altLang="en-US" sz="1200" dirty="0" smtClean="0"/>
              <a:t>の導入</a:t>
            </a:r>
            <a:endParaRPr kumimoji="1" lang="ja-JP" altLang="en-US" sz="1200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011485" y="1072505"/>
            <a:ext cx="257745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目的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：</a:t>
            </a:r>
            <a:endParaRPr kumimoji="1" lang="en-US" altLang="ja-JP" sz="12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en-US" altLang="ja-JP" sz="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複数</a:t>
            </a:r>
            <a:r>
              <a:rPr kumimoji="1" lang="ja-JP" altLang="en-US" sz="1200" dirty="0">
                <a:solidFill>
                  <a:srgbClr val="FF0000"/>
                </a:solidFill>
              </a:rPr>
              <a:t>局所解を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常に保持し続ける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分散型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BA</a:t>
            </a:r>
            <a:r>
              <a:rPr kumimoji="1" lang="ja-JP" altLang="en-US" sz="1200" dirty="0">
                <a:solidFill>
                  <a:srgbClr val="FF0000"/>
                </a:solidFill>
              </a:rPr>
              <a:t>の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提案とその有効性の検証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6785" y="2045601"/>
            <a:ext cx="126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初期化</a:t>
            </a:r>
            <a:endParaRPr kumimoji="1" lang="ja-JP" altLang="en-US" sz="11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319109" y="2045601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 smtClean="0"/>
              <a:t>新しい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生成</a:t>
            </a:r>
          </a:p>
        </p:txBody>
      </p:sp>
      <p:sp>
        <p:nvSpPr>
          <p:cNvPr id="174" name="下矢印 173"/>
          <p:cNvSpPr/>
          <p:nvPr/>
        </p:nvSpPr>
        <p:spPr>
          <a:xfrm rot="16200000">
            <a:off x="4724236" y="1469402"/>
            <a:ext cx="299902" cy="19979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3029564" y="2090553"/>
            <a:ext cx="1365589" cy="1365589"/>
            <a:chOff x="302136" y="2835565"/>
            <a:chExt cx="1440000" cy="1440000"/>
          </a:xfrm>
        </p:grpSpPr>
        <p:sp>
          <p:nvSpPr>
            <p:cNvPr id="178" name="正方形/長方形 177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9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80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1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2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3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5" name="テキスト ボックス 184"/>
          <p:cNvSpPr txBox="1"/>
          <p:nvPr/>
        </p:nvSpPr>
        <p:spPr>
          <a:xfrm>
            <a:off x="2853497" y="204560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Step3: </a:t>
            </a:r>
            <a:r>
              <a:rPr kumimoji="1" lang="ja-JP" altLang="en-US" sz="1100" dirty="0" smtClean="0"/>
              <a:t>局所</a:t>
            </a:r>
            <a:r>
              <a:rPr kumimoji="1" lang="ja-JP" altLang="en-US" sz="1100" dirty="0"/>
              <a:t>探索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3706777" y="2963502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77" y="2963502"/>
                <a:ext cx="243473" cy="246221"/>
              </a:xfrm>
              <a:prstGeom prst="rect">
                <a:avLst/>
              </a:prstGeom>
              <a:blipFill>
                <a:blip r:embed="rId20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32721" y="2930217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21" y="2930217"/>
                <a:ext cx="267738" cy="246221"/>
              </a:xfrm>
              <a:prstGeom prst="rect">
                <a:avLst/>
              </a:prstGeom>
              <a:blipFill>
                <a:blip r:embed="rId21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2574" y="3081868"/>
                <a:ext cx="1459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4" y="3081868"/>
                <a:ext cx="145930" cy="246221"/>
              </a:xfrm>
              <a:prstGeom prst="rect">
                <a:avLst/>
              </a:prstGeom>
              <a:blipFill>
                <a:blip r:embed="rId22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/>
          <p:cNvSpPr txBox="1"/>
          <p:nvPr/>
        </p:nvSpPr>
        <p:spPr>
          <a:xfrm>
            <a:off x="-47889" y="4202611"/>
            <a:ext cx="1417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距離算出</a:t>
            </a:r>
            <a:endParaRPr kumimoji="1" lang="ja-JP" altLang="en-US" sz="11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296113" y="4202611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/>
              <a:t>初期化</a:t>
            </a:r>
            <a:endParaRPr kumimoji="1"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144952" y="7700237"/>
                <a:ext cx="201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評価関数：</a:t>
                </a:r>
                <a:r>
                  <a:rPr kumimoji="1" lang="en-US" altLang="ja-JP" sz="900" b="1" dirty="0" err="1" smtClean="0"/>
                  <a:t>Griewank</a:t>
                </a:r>
                <a:r>
                  <a:rPr kumimoji="1" lang="en-US" altLang="ja-JP" sz="900" b="1" dirty="0" smtClean="0"/>
                  <a:t> Function</a:t>
                </a:r>
              </a:p>
              <a:p>
                <a:r>
                  <a:rPr kumimoji="1" lang="ja-JP" altLang="en-US" sz="900" b="1" dirty="0" smtClean="0"/>
                  <a:t>最 適 解：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kumimoji="1" lang="en-US" altLang="ja-JP" sz="900" b="1" dirty="0" smtClean="0"/>
              </a:p>
            </p:txBody>
          </p:sp>
        </mc:Choice>
        <mc:Fallback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2" y="7700237"/>
                <a:ext cx="2019473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130291" y="8558374"/>
                <a:ext cx="175983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個 体 数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 smtClean="0"/>
                  <a:t>N=20</a:t>
                </a:r>
              </a:p>
              <a:p>
                <a:r>
                  <a:rPr kumimoji="1" lang="ja-JP" altLang="en-US" sz="900" b="1" dirty="0" smtClean="0"/>
                  <a:t>世 代 数 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/>
                  <a:t>t</a:t>
                </a:r>
                <a:r>
                  <a:rPr kumimoji="1" lang="en-US" altLang="ja-JP" sz="900" b="1" dirty="0" smtClean="0"/>
                  <a:t>=1000</a:t>
                </a:r>
              </a:p>
              <a:p>
                <a:r>
                  <a:rPr kumimoji="1" lang="ja-JP" altLang="en-US" sz="900" b="1" dirty="0" smtClean="0"/>
                  <a:t>周波数帯：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ja-JP" sz="900" b="1" dirty="0" smtClean="0"/>
              </a:p>
            </p:txBody>
          </p:sp>
        </mc:Choice>
        <mc:Fallback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1" y="8558374"/>
                <a:ext cx="1759835" cy="507831"/>
              </a:xfrm>
              <a:prstGeom prst="rect">
                <a:avLst/>
              </a:prstGeom>
              <a:blipFill>
                <a:blip r:embed="rId2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6726"/>
              </p:ext>
            </p:extLst>
          </p:nvPr>
        </p:nvGraphicFramePr>
        <p:xfrm>
          <a:off x="4111799" y="6521394"/>
          <a:ext cx="2927577" cy="129050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28569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682391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71818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44799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2274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Δ-</a:t>
                      </a:r>
                      <a:r>
                        <a:rPr kumimoji="1" lang="en-US" altLang="ja-JP" sz="90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BA</a:t>
                      </a:r>
                      <a:br>
                        <a:rPr kumimoji="1" lang="en-US" altLang="ja-JP" sz="900" b="1" dirty="0" smtClean="0"/>
                      </a:br>
                      <a:r>
                        <a:rPr kumimoji="1" lang="en-US" altLang="ja-JP" sz="800" b="1" dirty="0" smtClean="0"/>
                        <a:t>(</a:t>
                      </a:r>
                      <a:r>
                        <a:rPr kumimoji="1" lang="ja-JP" altLang="en-US" sz="800" b="1" dirty="0" smtClean="0"/>
                        <a:t>従来手法</a:t>
                      </a:r>
                      <a:r>
                        <a:rPr kumimoji="1" lang="en-US" altLang="ja-JP" sz="800" b="1" dirty="0" smtClean="0"/>
                        <a:t>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1.7 / 17 </a:t>
                      </a:r>
                      <a:r>
                        <a:rPr kumimoji="1" lang="en-US" altLang="ja-JP" sz="800" b="1" dirty="0" smtClean="0"/>
                        <a:t>(10.0%)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141.70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 smtClean="0"/>
                        <a:t>1.059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360868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NNBA</a:t>
                      </a:r>
                      <a:br>
                        <a:rPr kumimoji="1" lang="en-US" altLang="ja-JP" sz="900" b="1" dirty="0" smtClean="0"/>
                      </a:br>
                      <a:r>
                        <a:rPr kumimoji="1" lang="en-US" altLang="ja-JP" sz="800" b="1" dirty="0" smtClean="0"/>
                        <a:t>(</a:t>
                      </a:r>
                      <a:r>
                        <a:rPr kumimoji="1" lang="ja-JP" altLang="en-US" sz="800" b="1" dirty="0" smtClean="0"/>
                        <a:t>最近傍個体移動</a:t>
                      </a:r>
                      <a:r>
                        <a:rPr kumimoji="1" lang="en-US" altLang="ja-JP" sz="800" b="1" dirty="0" smtClean="0"/>
                        <a:t>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9.6 </a:t>
                      </a:r>
                      <a:r>
                        <a:rPr kumimoji="1" lang="en-US" altLang="ja-JP" sz="900" b="1" dirty="0" smtClean="0"/>
                        <a:t>/ 17 </a:t>
                      </a:r>
                      <a:r>
                        <a:rPr kumimoji="1" lang="en-US" altLang="ja-JP" sz="800" b="1" dirty="0" smtClean="0"/>
                        <a:t>(56.47%)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43.99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 smtClean="0"/>
                        <a:t>1.429</a:t>
                      </a:r>
                      <a:endParaRPr kumimoji="1" lang="ja-JP" altLang="en-US" sz="9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NSBA</a:t>
                      </a:r>
                      <a:br>
                        <a:rPr kumimoji="1" lang="en-US" altLang="ja-JP" sz="900" b="1" dirty="0" smtClean="0"/>
                      </a:br>
                      <a:r>
                        <a:rPr kumimoji="1" lang="en-US" altLang="ja-JP" sz="800" b="1" dirty="0" smtClean="0"/>
                        <a:t>(</a:t>
                      </a:r>
                      <a:r>
                        <a:rPr kumimoji="1" lang="ja-JP" altLang="en-US" sz="800" b="1" dirty="0" smtClean="0"/>
                        <a:t>全個体分散</a:t>
                      </a:r>
                      <a:r>
                        <a:rPr kumimoji="1" lang="en-US" altLang="ja-JP" sz="800" b="1" dirty="0" smtClean="0"/>
                        <a:t>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/>
                        <a:t>9.1 / 17 </a:t>
                      </a:r>
                      <a:r>
                        <a:rPr kumimoji="1" lang="en-US" altLang="ja-JP" sz="800" b="1" dirty="0" smtClean="0"/>
                        <a:t>(53.53%)</a:t>
                      </a:r>
                      <a:endParaRPr kumimoji="1" lang="ja-JP" altLang="en-US" sz="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>
            <a:off x="4031784" y="9087104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3679372" y="7814786"/>
            <a:ext cx="3610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/>
              <a:t>1000</a:t>
            </a:r>
            <a:r>
              <a:rPr kumimoji="1" lang="ja-JP" altLang="en-US" sz="900" b="1" dirty="0" smtClean="0"/>
              <a:t>世代目の解の分布</a:t>
            </a:r>
            <a:endParaRPr kumimoji="1" lang="ja-JP" altLang="en-US" sz="900" b="1" dirty="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5673020" y="9087104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947733" y="9208899"/>
            <a:ext cx="1525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一つの局所解に多く密集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528008" y="9208899"/>
            <a:ext cx="1457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1010" y="6308891"/>
            <a:ext cx="3610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/>
              <a:t>10seed</a:t>
            </a:r>
            <a:r>
              <a:rPr kumimoji="1" lang="ja-JP" altLang="en-US" sz="900" b="1" dirty="0" smtClean="0"/>
              <a:t>分の局所解</a:t>
            </a:r>
            <a:r>
              <a:rPr kumimoji="1" lang="ja-JP" altLang="en-US" sz="900" b="1" dirty="0" smtClean="0"/>
              <a:t>捕捉数 </a:t>
            </a:r>
            <a:r>
              <a:rPr kumimoji="1" lang="en-US" altLang="ja-JP" sz="900" b="1" dirty="0" smtClean="0"/>
              <a:t>(N=20)</a:t>
            </a:r>
            <a:endParaRPr kumimoji="1" lang="ja-JP" altLang="en-US" sz="900" b="1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754301" y="420261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</a:t>
            </a:r>
            <a:r>
              <a:rPr kumimoji="1" lang="en-US" altLang="ja-JP" sz="1100" dirty="0" smtClean="0"/>
              <a:t>:</a:t>
            </a:r>
            <a:r>
              <a:rPr kumimoji="1" lang="ja-JP" altLang="en-US" sz="1100" dirty="0" smtClean="0"/>
              <a:t> 新しい解の生成</a:t>
            </a:r>
            <a:endParaRPr kumimoji="1" lang="ja-JP" altLang="en-US" sz="1100" dirty="0"/>
          </a:p>
        </p:txBody>
      </p:sp>
      <p:pic>
        <p:nvPicPr>
          <p:cNvPr id="236" name="コンテンツ プレースホルダー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9" y="6445254"/>
            <a:ext cx="1744057" cy="1287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237" name="テキスト ボックス 236"/>
          <p:cNvSpPr txBox="1"/>
          <p:nvPr/>
        </p:nvSpPr>
        <p:spPr>
          <a:xfrm>
            <a:off x="116258" y="6322013"/>
            <a:ext cx="1627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Griewank</a:t>
            </a:r>
            <a:r>
              <a:rPr kumimoji="1" lang="ja-JP" altLang="en-US" sz="900" b="1" dirty="0" smtClean="0"/>
              <a:t>関数の概形</a:t>
            </a:r>
            <a:endParaRPr kumimoji="1" lang="ja-JP" altLang="en-US" sz="900" b="1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791405" y="6304595"/>
            <a:ext cx="1701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Griewank</a:t>
            </a:r>
            <a:r>
              <a:rPr kumimoji="1" lang="ja-JP" altLang="en-US" sz="900" b="1" dirty="0" smtClean="0"/>
              <a:t>関数の等高線マップ</a:t>
            </a:r>
            <a:endParaRPr kumimoji="1" lang="ja-JP" altLang="en-US" sz="900" b="1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98258" y="7539939"/>
            <a:ext cx="1826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複数の局所解を持つ多峰性関数</a:t>
            </a:r>
            <a:endParaRPr kumimoji="1" lang="ja-JP" altLang="en-US" sz="800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405" y="9165572"/>
            <a:ext cx="440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</a:rPr>
              <a:t>個体数</a:t>
            </a:r>
            <a:r>
              <a:rPr kumimoji="1" lang="ja-JP" altLang="en-US" sz="1400" dirty="0">
                <a:solidFill>
                  <a:srgbClr val="A80000"/>
                </a:solidFill>
              </a:rPr>
              <a:t>比較による解</a:t>
            </a:r>
            <a:r>
              <a:rPr kumimoji="1" lang="ja-JP" altLang="en-US" sz="1400" dirty="0" smtClean="0">
                <a:solidFill>
                  <a:srgbClr val="A80000"/>
                </a:solidFill>
              </a:rPr>
              <a:t>の捕捉数と分布</a:t>
            </a:r>
            <a:endParaRPr kumimoji="1" lang="ja-JP" altLang="en-US" sz="1400" dirty="0">
              <a:solidFill>
                <a:srgbClr val="A80000"/>
              </a:solidFill>
            </a:endParaRPr>
          </a:p>
        </p:txBody>
      </p:sp>
      <p:cxnSp>
        <p:nvCxnSpPr>
          <p:cNvPr id="173" name="直線矢印コネクタ 172"/>
          <p:cNvCxnSpPr>
            <a:cxnSpLocks noChangeAspect="1"/>
          </p:cNvCxnSpPr>
          <p:nvPr/>
        </p:nvCxnSpPr>
        <p:spPr>
          <a:xfrm rot="16020000" flipV="1">
            <a:off x="2148217" y="3074044"/>
            <a:ext cx="204214" cy="11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グループ化 174"/>
          <p:cNvGrpSpPr/>
          <p:nvPr/>
        </p:nvGrpSpPr>
        <p:grpSpPr>
          <a:xfrm>
            <a:off x="4563046" y="2090436"/>
            <a:ext cx="1365590" cy="1365590"/>
            <a:chOff x="302136" y="2835565"/>
            <a:chExt cx="1440000" cy="1440000"/>
          </a:xfrm>
        </p:grpSpPr>
        <p:sp>
          <p:nvSpPr>
            <p:cNvPr id="201" name="正方形/長方形 20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2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203" name="コンテンツ プレースホルダ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4" name="コンテンツ プレースホルダ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5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6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416753" y="3748331"/>
              <a:ext cx="309600" cy="309600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テキスト ボックス 206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テキスト ボックス 207"/>
              <p:cNvSpPr txBox="1"/>
              <p:nvPr/>
            </p:nvSpPr>
            <p:spPr>
              <a:xfrm>
                <a:off x="4880358" y="311310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08" name="テキスト ボックス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58" y="3113100"/>
                <a:ext cx="243473" cy="246221"/>
              </a:xfrm>
              <a:prstGeom prst="rect">
                <a:avLst/>
              </a:prstGeom>
              <a:blipFill>
                <a:blip r:embed="rId2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テキスト ボックス 208"/>
          <p:cNvSpPr txBox="1"/>
          <p:nvPr/>
        </p:nvSpPr>
        <p:spPr>
          <a:xfrm>
            <a:off x="4294040" y="204560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Step4: </a:t>
            </a:r>
            <a:r>
              <a:rPr kumimoji="1" lang="ja-JP" altLang="en-US" sz="1100" dirty="0" smtClean="0"/>
              <a:t>ランダム</a:t>
            </a:r>
            <a:r>
              <a:rPr kumimoji="1" lang="ja-JP" altLang="en-US" sz="1100" dirty="0" smtClean="0"/>
              <a:t>に生成</a:t>
            </a:r>
            <a:endParaRPr kumimoji="1"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テキスト ボックス 251"/>
              <p:cNvSpPr txBox="1"/>
              <p:nvPr/>
            </p:nvSpPr>
            <p:spPr>
              <a:xfrm>
                <a:off x="4215376" y="4202611"/>
                <a:ext cx="1720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 smtClean="0"/>
                  <a:t>Step4: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ja-JP" altLang="en-US" sz="11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11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100" dirty="0" smtClean="0"/>
                  <a:t>生成</a:t>
                </a:r>
                <a:endParaRPr kumimoji="1" lang="ja-JP" altLang="en-US" sz="1100" dirty="0"/>
              </a:p>
            </p:txBody>
          </p:sp>
        </mc:Choice>
        <mc:Fallback>
          <p:sp>
            <p:nvSpPr>
              <p:cNvPr id="252" name="テキスト ボックス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76" y="4202611"/>
                <a:ext cx="1720880" cy="261610"/>
              </a:xfrm>
              <a:prstGeom prst="rect">
                <a:avLst/>
              </a:prstGeom>
              <a:blipFill>
                <a:blip r:embed="rId2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-30964" y="3313600"/>
                <a:ext cx="1659392" cy="833754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設定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800" b="1" dirty="0" smtClean="0">
                    <a:solidFill>
                      <a:schemeClr val="tx1"/>
                    </a:solidFill>
                  </a:rPr>
                </a:b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ら</m:t>
                    </m:r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の乱数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2)</a:t>
                </a:r>
              </a:p>
              <a:p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に</a:t>
                </a:r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よ</a:t>
                </a:r>
                <a:r>
                  <a:rPr kumimoji="1" lang="ja-JP" altLang="en-US" sz="800" b="1" i="1" dirty="0" smtClean="0">
                    <a:latin typeface="Cambria Math" panose="02040503050406030204" pitchFamily="18" charset="0"/>
                  </a:rPr>
                  <a:t>り</a:t>
                </a:r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を</a:t>
                </a:r>
                <a:r>
                  <a:rPr kumimoji="1" lang="ja-JP" altLang="en-US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調整</a:t>
                </a:r>
                <a:endParaRPr kumimoji="1" lang="en-US" altLang="ja-JP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ja-JP" alt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64" y="3313600"/>
                <a:ext cx="1659392" cy="8337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1607175" y="3313600"/>
                <a:ext cx="1277778" cy="464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3)</a:t>
                </a:r>
              </a:p>
              <a:p>
                <a:r>
                  <a:rPr kumimoji="1" lang="ja-JP" altLang="en-US" sz="800" b="1" i="1" dirty="0">
                    <a:latin typeface="Cambria Math" panose="02040503050406030204" pitchFamily="18" charset="0"/>
                  </a:rPr>
                  <a:t>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により新しい解を生成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75" y="3313600"/>
                <a:ext cx="1277778" cy="464423"/>
              </a:xfrm>
              <a:prstGeom prst="rect">
                <a:avLst/>
              </a:prstGeom>
              <a:blipFill>
                <a:blip r:embed="rId2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2836196" y="3305980"/>
                <a:ext cx="1687311" cy="473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𝒈𝒃𝒆𝒔𝒕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4)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グローバルベスト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近辺に新しい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を生成（</a:t>
                </a:r>
                <a14:m>
                  <m:oMath xmlns:m="http://schemas.openxmlformats.org/officeDocument/2006/math">
                    <m:r>
                      <a:rPr kumimoji="1" lang="ja-JP" altLang="en-US" sz="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-1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6" y="3305980"/>
                <a:ext cx="1687311" cy="473848"/>
              </a:xfrm>
              <a:prstGeom prst="rect">
                <a:avLst/>
              </a:prstGeom>
              <a:blipFill>
                <a:blip r:embed="rId3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29564" y="5493119"/>
                <a:ext cx="1186629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b="1" dirty="0" smtClean="0"/>
                  <a:t>(3)</a:t>
                </a:r>
                <a:r>
                  <a:rPr kumimoji="1" lang="ja-JP" altLang="en-US" sz="800" b="1" dirty="0" smtClean="0"/>
                  <a:t>式より新しい解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dirty="0" smtClean="0"/>
                  <a:t>の</a:t>
                </a:r>
                <a:r>
                  <a:rPr kumimoji="1" lang="ja-JP" altLang="en-US" sz="800" b="1" dirty="0"/>
                  <a:t>生成</a:t>
                </a:r>
                <a:endParaRPr kumimoji="1" lang="ja-JP" altLang="en-US" sz="800" b="1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564" y="5493119"/>
                <a:ext cx="1186629" cy="3518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898043" y="7700237"/>
            <a:ext cx="12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次 元 数：</a:t>
            </a:r>
            <a:r>
              <a:rPr kumimoji="1" lang="en-US" altLang="ja-JP" sz="900" b="1" dirty="0"/>
              <a:t>2</a:t>
            </a:r>
          </a:p>
          <a:p>
            <a:r>
              <a:rPr kumimoji="1" lang="ja-JP" altLang="en-US" sz="900" b="1" dirty="0"/>
              <a:t>局所</a:t>
            </a:r>
            <a:r>
              <a:rPr kumimoji="1" lang="ja-JP" altLang="en-US" sz="900" b="1" dirty="0" smtClean="0"/>
              <a:t>解数：</a:t>
            </a:r>
            <a:r>
              <a:rPr kumimoji="1" lang="en-US" altLang="ja-JP" sz="900" b="1" dirty="0" smtClean="0"/>
              <a:t>17</a:t>
            </a:r>
            <a:endParaRPr kumimoji="1" lang="en-US" altLang="ja-JP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925191" y="8558374"/>
                <a:ext cx="1714328" cy="649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試行回数：</a:t>
                </a:r>
                <a:r>
                  <a:rPr kumimoji="1" lang="en-US" altLang="ja-JP" sz="900" b="1" dirty="0"/>
                  <a:t>seed=10</a:t>
                </a:r>
                <a:endParaRPr kumimoji="1" lang="ja-JP" altLang="en-US" sz="900" b="1" dirty="0"/>
              </a:p>
              <a:p>
                <a:endParaRPr kumimoji="1" lang="ja-JP" altLang="en-US" sz="9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91" y="8558374"/>
                <a:ext cx="1714328" cy="64947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70074" y="802514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評価指標とパラメータ</a:t>
            </a:r>
            <a:r>
              <a:rPr kumimoji="1" lang="ja-JP" altLang="en-US" sz="1400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z="1400" dirty="0">
              <a:solidFill>
                <a:srgbClr val="A8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96667" y="7702118"/>
            <a:ext cx="1250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範 囲：</a:t>
            </a:r>
            <a:r>
              <a:rPr kumimoji="1" lang="en-US" altLang="ja-JP" sz="900" b="1" dirty="0"/>
              <a:t>[-10 10</a:t>
            </a:r>
            <a:r>
              <a:rPr kumimoji="1" lang="en-US" altLang="ja-JP" sz="900" b="1" dirty="0" smtClean="0"/>
              <a:t>]</a:t>
            </a:r>
            <a:endParaRPr kumimoji="1" lang="ja-JP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71108" y="3313600"/>
                <a:ext cx="16220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b="1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5)</a:t>
                </a:r>
              </a:p>
              <a:p>
                <a:r>
                  <a:rPr kumimoji="1" lang="ja-JP" altLang="en-US" sz="800" b="1" dirty="0" smtClean="0"/>
                  <a:t>ランダム</a:t>
                </a:r>
                <a:r>
                  <a:rPr kumimoji="1" lang="ja-JP" altLang="en-US" sz="800" b="1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08" y="3313600"/>
                <a:ext cx="1622022" cy="338554"/>
              </a:xfrm>
              <a:prstGeom prst="rect">
                <a:avLst/>
              </a:prstGeom>
              <a:blipFill>
                <a:blip r:embed="rId3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325558" y="1835752"/>
                <a:ext cx="3217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b="1" u="sng" dirty="0"/>
                  <a:t> </a:t>
                </a:r>
                <a:r>
                  <a:rPr kumimoji="1" lang="ja-JP" altLang="en-US" sz="1000" b="1" u="sng" dirty="0"/>
                  <a:t>ラウドネス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1000" b="1" i="1" u="sng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1000" b="1" i="1" u="sng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ja-JP" altLang="en-US" sz="1000" b="1" u="sng" dirty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000" b="1" i="1" u="sng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00" u="sng" dirty="0" smtClean="0"/>
                  <a:t>により局所探索性能を調整</a:t>
                </a:r>
                <a:endParaRPr kumimoji="1" lang="ja-JP" altLang="en-US" sz="1000" u="sng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558" y="1835752"/>
                <a:ext cx="3217035" cy="246221"/>
              </a:xfrm>
              <a:prstGeom prst="rect">
                <a:avLst/>
              </a:prstGeom>
              <a:blipFill>
                <a:blip r:embed="rId3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-53824" y="5449574"/>
                <a:ext cx="1622769" cy="909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𝒑𝒃𝒆𝒔𝒕</m:t>
                                </m:r>
                              </m:sub>
                            </m:sSub>
                            <m: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𝒑𝒃𝒆𝒔𝒕</m:t>
                                    </m:r>
                                  </m:sub>
                                </m:sSub>
                                <m:r>
                                  <a:rPr kumimoji="1" lang="en-US" altLang="ja-JP" sz="8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b="1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800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8)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</m:oMath>
                </a14:m>
                <a:r>
                  <a:rPr kumimoji="1" lang="ja-JP" altLang="en-US" sz="800" b="1" dirty="0" smtClean="0"/>
                  <a:t>に対し</a:t>
                </a:r>
                <a:r>
                  <a:rPr kumimoji="1" lang="ja-JP" altLang="en-US" sz="800" b="1" dirty="0" smtClean="0"/>
                  <a:t>全</a:t>
                </a:r>
                <a:r>
                  <a:rPr kumimoji="1" lang="ja-JP" altLang="en-US" sz="800" b="1" dirty="0"/>
                  <a:t>個体</a:t>
                </a:r>
                <a:r>
                  <a:rPr kumimoji="1" lang="ja-JP" altLang="en-US" sz="800" b="1" dirty="0" smtClean="0"/>
                  <a:t>から</a:t>
                </a:r>
                <a:r>
                  <a:rPr kumimoji="1" lang="ja-JP" altLang="en-US" sz="800" b="1" dirty="0"/>
                  <a:t>の</a:t>
                </a:r>
                <a:r>
                  <a:rPr kumimoji="1" lang="ja-JP" altLang="en-US" sz="800" b="1" dirty="0" smtClean="0"/>
                  <a:t>距離を考慮した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800" b="1" dirty="0" smtClean="0"/>
                  <a:t>を算出</a:t>
                </a:r>
                <a:endParaRPr kumimoji="1" lang="en-US" altLang="ja-JP" sz="800" b="1" dirty="0">
                  <a:latin typeface="+mn-ea"/>
                </a:endParaRPr>
              </a:p>
              <a:p>
                <a:endParaRPr kumimoji="1" lang="ja-JP" altLang="en-US" sz="8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24" y="5449574"/>
                <a:ext cx="1622769" cy="909801"/>
              </a:xfrm>
              <a:prstGeom prst="rect">
                <a:avLst/>
              </a:prstGeom>
              <a:blipFill>
                <a:blip r:embed="rId35"/>
                <a:stretch>
                  <a:fillRect t="-17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456602" y="5493119"/>
                <a:ext cx="1765729" cy="60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b="1" dirty="0" smtClean="0">
                    <a:latin typeface="Cambria Math" panose="02040503050406030204" pitchFamily="18" charset="0"/>
                  </a:rPr>
                  <a:t>(1)</a:t>
                </a:r>
                <a:r>
                  <a:rPr kumimoji="1" lang="ja-JP" altLang="en-US" sz="800" b="1" dirty="0" smtClean="0">
                    <a:latin typeface="Cambria Math" panose="02040503050406030204" pitchFamily="18" charset="0"/>
                  </a:rPr>
                  <a:t>式より周波数の設定</a:t>
                </a:r>
                <a:endParaRPr kumimoji="1" lang="en-US" altLang="ja-JP" sz="800" b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/>
                  <a:t>…(</a:t>
                </a:r>
                <a:r>
                  <a:rPr kumimoji="1" lang="en-US" altLang="ja-JP" sz="800" b="1" dirty="0"/>
                  <a:t>2)’</a:t>
                </a:r>
              </a:p>
              <a:p>
                <a:r>
                  <a:rPr kumimoji="1" lang="ja-JP" altLang="en-US" sz="800" b="1" dirty="0" smtClean="0"/>
                  <a:t>疎な方向へ移動する速度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/>
                  <a:t/>
                </a:r>
                <a:br>
                  <a:rPr kumimoji="1" lang="en-US" altLang="ja-JP" sz="800" b="1" dirty="0" smtClean="0"/>
                </a:br>
                <a:r>
                  <a:rPr kumimoji="1" lang="ja-JP" altLang="en-US" sz="800" b="1" dirty="0" smtClean="0"/>
                  <a:t>の更新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602" y="5493119"/>
                <a:ext cx="1765729" cy="602088"/>
              </a:xfrm>
              <a:prstGeom prst="rect">
                <a:avLst/>
              </a:prstGeom>
              <a:blipFill>
                <a:blip r:embed="rId36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テキスト ボックス 263"/>
              <p:cNvSpPr txBox="1"/>
              <p:nvPr/>
            </p:nvSpPr>
            <p:spPr>
              <a:xfrm>
                <a:off x="4279668" y="5493119"/>
                <a:ext cx="1622022" cy="58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/>
                  <a:t>…(</a:t>
                </a:r>
                <a:r>
                  <a:rPr kumimoji="1" lang="en-US" altLang="ja-JP" sz="800" b="1" dirty="0"/>
                  <a:t>4)’</a:t>
                </a:r>
              </a:p>
              <a:p>
                <a:r>
                  <a:rPr kumimoji="1" lang="ja-JP" altLang="en-US" sz="700" b="1" dirty="0"/>
                  <a:t>パーソナルベスト</a:t>
                </a:r>
                <a:r>
                  <a:rPr kumimoji="1" lang="ja-JP" altLang="en-US" sz="700" b="1" dirty="0"/>
                  <a:t>近辺</a:t>
                </a:r>
                <a:r>
                  <a:rPr kumimoji="1" lang="ja-JP" altLang="en-US" sz="700" b="1" dirty="0"/>
                  <a:t>に新しい解</a:t>
                </a:r>
                <a:r>
                  <a:rPr kumimoji="1" lang="ja-JP" altLang="en-US" sz="700" b="1" dirty="0"/>
                  <a:t>を</a:t>
                </a:r>
                <a:r>
                  <a:rPr kumimoji="1" lang="ja-JP" altLang="en-US" sz="700" b="1" dirty="0" smtClean="0"/>
                  <a:t>生成</a:t>
                </a:r>
                <a:endParaRPr kumimoji="1" lang="en-US" altLang="ja-JP" sz="800" b="1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800" b="1" dirty="0" smtClean="0"/>
                  <a:t>(</a:t>
                </a:r>
                <a:r>
                  <a:rPr kumimoji="1" lang="en-US" altLang="ja-JP" sz="800" b="1" dirty="0"/>
                  <a:t>5</a:t>
                </a:r>
                <a:r>
                  <a:rPr kumimoji="1" lang="en-US" altLang="ja-JP" sz="800" b="1" dirty="0" smtClean="0"/>
                  <a:t>)</a:t>
                </a:r>
                <a:r>
                  <a:rPr kumimoji="1" lang="ja-JP" altLang="en-US" sz="800" b="1" dirty="0" smtClean="0"/>
                  <a:t>式からランダム</a:t>
                </a:r>
                <a:r>
                  <a:rPr kumimoji="1" lang="ja-JP" altLang="en-US" sz="800" b="1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en-US" altLang="ja-JP" sz="800" b="1" dirty="0"/>
              </a:p>
            </p:txBody>
          </p:sp>
        </mc:Choice>
        <mc:Fallback>
          <p:sp>
            <p:nvSpPr>
              <p:cNvPr id="264" name="テキスト ボックス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68" y="5493119"/>
                <a:ext cx="1622022" cy="580928"/>
              </a:xfrm>
              <a:prstGeom prst="rect">
                <a:avLst/>
              </a:prstGeom>
              <a:blipFill>
                <a:blip r:embed="rId37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テキスト ボックス 230"/>
          <p:cNvSpPr txBox="1"/>
          <p:nvPr/>
        </p:nvSpPr>
        <p:spPr>
          <a:xfrm>
            <a:off x="5749777" y="4202611"/>
            <a:ext cx="188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Step5: </a:t>
            </a:r>
            <a:r>
              <a:rPr kumimoji="1" lang="ja-JP" altLang="en-US" sz="1100" dirty="0" smtClean="0"/>
              <a:t>解とパラメータの</a:t>
            </a:r>
            <a:r>
              <a:rPr kumimoji="1" lang="ja-JP" altLang="en-US" sz="1100" dirty="0"/>
              <a:t>更新</a:t>
            </a:r>
          </a:p>
        </p:txBody>
      </p:sp>
      <p:sp>
        <p:nvSpPr>
          <p:cNvPr id="232" name="正方形/長方形 231"/>
          <p:cNvSpPr/>
          <p:nvPr/>
        </p:nvSpPr>
        <p:spPr>
          <a:xfrm>
            <a:off x="5894992" y="5493119"/>
            <a:ext cx="1862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800" b="1" dirty="0" smtClean="0"/>
              <a:t>(6)</a:t>
            </a:r>
            <a:r>
              <a:rPr kumimoji="1" lang="en-US" altLang="ja-JP" sz="800" b="1" dirty="0"/>
              <a:t>,</a:t>
            </a:r>
            <a:r>
              <a:rPr kumimoji="1" lang="en-US" altLang="ja-JP" sz="800" b="1" dirty="0" smtClean="0"/>
              <a:t>(7)</a:t>
            </a:r>
            <a:r>
              <a:rPr kumimoji="1" lang="ja-JP" altLang="en-US" sz="800" b="1" dirty="0" smtClean="0"/>
              <a:t>式も同様に更新</a:t>
            </a:r>
            <a:endParaRPr kumimoji="1" lang="en-US" altLang="ja-JP" sz="8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4150381" y="3739801"/>
                <a:ext cx="21412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0  1</m:t>
                        </m:r>
                      </m:e>
                    </m:d>
                    <m:r>
                      <a:rPr kumimoji="1" lang="en-US" altLang="ja-JP" sz="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ja-JP" sz="800" dirty="0" smtClean="0"/>
                  <a:t>α=γ=0.9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81" y="3739801"/>
                <a:ext cx="2141285" cy="215444"/>
              </a:xfrm>
              <a:prstGeom prst="rect">
                <a:avLst/>
              </a:prstGeom>
              <a:blipFill>
                <a:blip r:embed="rId3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9" y="9421325"/>
            <a:ext cx="2113673" cy="126820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07" y="6525071"/>
            <a:ext cx="1566887" cy="1175165"/>
          </a:xfrm>
          <a:prstGeom prst="rect">
            <a:avLst/>
          </a:prstGeom>
        </p:spPr>
      </p:pic>
      <p:grpSp>
        <p:nvGrpSpPr>
          <p:cNvPr id="246" name="グループ化 245"/>
          <p:cNvGrpSpPr/>
          <p:nvPr/>
        </p:nvGrpSpPr>
        <p:grpSpPr>
          <a:xfrm>
            <a:off x="6096527" y="2090436"/>
            <a:ext cx="1365589" cy="1365589"/>
            <a:chOff x="302136" y="2835565"/>
            <a:chExt cx="1440000" cy="1440000"/>
          </a:xfrm>
        </p:grpSpPr>
        <p:sp>
          <p:nvSpPr>
            <p:cNvPr id="253" name="正方形/長方形 252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0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261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65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66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67" name="コンテンツ プレースホルダー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テキスト ボックス 267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>
            <p:sp>
              <p:nvSpPr>
                <p:cNvPr id="268" name="テキスト ボックス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1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3" name="テキスト ボックス 222"/>
          <p:cNvSpPr txBox="1"/>
          <p:nvPr/>
        </p:nvSpPr>
        <p:spPr>
          <a:xfrm>
            <a:off x="5761923" y="2036106"/>
            <a:ext cx="1775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Step5: </a:t>
            </a:r>
            <a:r>
              <a:rPr kumimoji="1" lang="ja-JP" altLang="en-US" sz="1100" dirty="0" smtClean="0"/>
              <a:t>解とパラメータの</a:t>
            </a:r>
            <a:r>
              <a:rPr kumimoji="1" lang="ja-JP" altLang="en-US" sz="1100" dirty="0"/>
              <a:t>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テキスト ボックス 268"/>
              <p:cNvSpPr txBox="1"/>
              <p:nvPr/>
            </p:nvSpPr>
            <p:spPr>
              <a:xfrm>
                <a:off x="6835700" y="292931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9" name="テキスト ボックス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00" y="2929310"/>
                <a:ext cx="243473" cy="246221"/>
              </a:xfrm>
              <a:prstGeom prst="rect">
                <a:avLst/>
              </a:prstGeom>
              <a:blipFill>
                <a:blip r:embed="rId42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5781780" y="3313600"/>
                <a:ext cx="1862615" cy="75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𝒈𝒃𝒆𝒔𝒕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𝒏𝒆𝒘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𝒓𝒏𝒅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から解を更新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7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)</a:t>
                </a:r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80" y="3313600"/>
                <a:ext cx="1862615" cy="755079"/>
              </a:xfrm>
              <a:prstGeom prst="rect">
                <a:avLst/>
              </a:prstGeom>
              <a:blipFill>
                <a:blip r:embed="rId4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下矢印 269"/>
          <p:cNvSpPr/>
          <p:nvPr/>
        </p:nvSpPr>
        <p:spPr>
          <a:xfrm rot="16200000">
            <a:off x="2585356" y="2748970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下矢印 270"/>
          <p:cNvSpPr/>
          <p:nvPr/>
        </p:nvSpPr>
        <p:spPr>
          <a:xfrm rot="16200000">
            <a:off x="4091203" y="2748969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下矢印 271"/>
          <p:cNvSpPr/>
          <p:nvPr/>
        </p:nvSpPr>
        <p:spPr>
          <a:xfrm rot="16200000">
            <a:off x="5597050" y="2748970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下矢印 272"/>
          <p:cNvSpPr/>
          <p:nvPr/>
        </p:nvSpPr>
        <p:spPr>
          <a:xfrm rot="16200000">
            <a:off x="1037598" y="5027033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下矢印 273"/>
          <p:cNvSpPr/>
          <p:nvPr/>
        </p:nvSpPr>
        <p:spPr>
          <a:xfrm rot="16200000">
            <a:off x="2543445" y="5027033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下矢印 274"/>
          <p:cNvSpPr/>
          <p:nvPr/>
        </p:nvSpPr>
        <p:spPr>
          <a:xfrm rot="16200000">
            <a:off x="4049292" y="5027032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下矢印 275"/>
          <p:cNvSpPr/>
          <p:nvPr/>
        </p:nvSpPr>
        <p:spPr>
          <a:xfrm rot="16200000">
            <a:off x="5555139" y="5027033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8" name="グループ化 277"/>
          <p:cNvGrpSpPr/>
          <p:nvPr/>
        </p:nvGrpSpPr>
        <p:grpSpPr>
          <a:xfrm>
            <a:off x="49069" y="4254001"/>
            <a:ext cx="1410519" cy="1379002"/>
            <a:chOff x="818871" y="1357146"/>
            <a:chExt cx="2614417" cy="2556000"/>
          </a:xfrm>
        </p:grpSpPr>
        <p:grpSp>
          <p:nvGrpSpPr>
            <p:cNvPr id="280" name="グループ化 279"/>
            <p:cNvGrpSpPr/>
            <p:nvPr/>
          </p:nvGrpSpPr>
          <p:grpSpPr>
            <a:xfrm>
              <a:off x="818871" y="1357146"/>
              <a:ext cx="2614417" cy="2556000"/>
              <a:chOff x="818871" y="1357146"/>
              <a:chExt cx="2614417" cy="2556000"/>
            </a:xfrm>
          </p:grpSpPr>
          <p:grpSp>
            <p:nvGrpSpPr>
              <p:cNvPr id="283" name="グループ化 282"/>
              <p:cNvGrpSpPr/>
              <p:nvPr/>
            </p:nvGrpSpPr>
            <p:grpSpPr>
              <a:xfrm>
                <a:off x="818871" y="1357146"/>
                <a:ext cx="2614417" cy="2556000"/>
                <a:chOff x="818871" y="1705487"/>
                <a:chExt cx="2614417" cy="2556000"/>
              </a:xfrm>
            </p:grpSpPr>
            <p:sp>
              <p:nvSpPr>
                <p:cNvPr id="285" name="正方形/長方形 284"/>
                <p:cNvSpPr/>
                <p:nvPr/>
              </p:nvSpPr>
              <p:spPr>
                <a:xfrm>
                  <a:off x="818871" y="1705487"/>
                  <a:ext cx="2556000" cy="25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86" name="グループ化 285"/>
                <p:cNvGrpSpPr/>
                <p:nvPr/>
              </p:nvGrpSpPr>
              <p:grpSpPr>
                <a:xfrm>
                  <a:off x="970313" y="1987810"/>
                  <a:ext cx="2462975" cy="2058085"/>
                  <a:chOff x="970313" y="1987810"/>
                  <a:chExt cx="2462975" cy="2058085"/>
                </a:xfrm>
              </p:grpSpPr>
              <p:pic>
                <p:nvPicPr>
                  <p:cNvPr id="287" name="図 286"/>
                  <p:cNvPicPr>
                    <a:picLocks noChangeAspect="1"/>
                  </p:cNvPicPr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49819" y="2767080"/>
                    <a:ext cx="803909" cy="814920"/>
                  </a:xfrm>
                  <a:prstGeom prst="rect">
                    <a:avLst/>
                  </a:prstGeom>
                </p:spPr>
              </p:pic>
              <p:pic>
                <p:nvPicPr>
                  <p:cNvPr id="288" name="図 287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20878" y="2226124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289" name="図 288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970313" y="3275025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290" name="図 289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81632" y="1987810"/>
                    <a:ext cx="770870" cy="770870"/>
                  </a:xfrm>
                  <a:prstGeom prst="rect">
                    <a:avLst/>
                  </a:prstGeom>
                </p:spPr>
              </p:pic>
              <p:cxnSp>
                <p:nvCxnSpPr>
                  <p:cNvPr id="291" name="直線矢印コネクタ 290"/>
                  <p:cNvCxnSpPr/>
                  <p:nvPr/>
                </p:nvCxnSpPr>
                <p:spPr>
                  <a:xfrm>
                    <a:off x="1466683" y="2564925"/>
                    <a:ext cx="351092" cy="418562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線矢印コネクタ 291"/>
                  <p:cNvCxnSpPr/>
                  <p:nvPr/>
                </p:nvCxnSpPr>
                <p:spPr>
                  <a:xfrm flipH="1">
                    <a:off x="2242782" y="2481776"/>
                    <a:ext cx="394082" cy="478144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3" name="正方形/長方形 292"/>
                      <p:cNvSpPr/>
                      <p:nvPr/>
                    </p:nvSpPr>
                    <p:spPr>
                      <a:xfrm>
                        <a:off x="2246001" y="2897626"/>
                        <a:ext cx="1187287" cy="50926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𝑝𝑏𝑒𝑠𝑡</m:t>
                                      </m:r>
                                    </m:sub>
                                  </m:sSub>
                                </m:e>
                                <m:sup/>
                              </m:sSup>
                            </m:oMath>
                          </m:oMathPara>
                        </a14:m>
                        <a:endParaRPr lang="ja-JP" altLang="en-US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3" name="正方形/長方形 29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6001" y="2897626"/>
                        <a:ext cx="1187287" cy="509262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4" name="正方形/長方形 293"/>
                      <p:cNvSpPr/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4" name="正方形/長方形 29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84" name="直線矢印コネクタ 283"/>
              <p:cNvCxnSpPr/>
              <p:nvPr/>
            </p:nvCxnSpPr>
            <p:spPr>
              <a:xfrm flipV="1">
                <a:off x="1371559" y="2842271"/>
                <a:ext cx="528836" cy="347338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正方形/長方形 280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1" name="正方形/長方形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正方形/長方形 281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2" name="正方形/長方形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6" name="グループ化 295"/>
          <p:cNvGrpSpPr/>
          <p:nvPr/>
        </p:nvGrpSpPr>
        <p:grpSpPr>
          <a:xfrm>
            <a:off x="1428868" y="4254001"/>
            <a:ext cx="1379002" cy="1379002"/>
            <a:chOff x="818871" y="1357146"/>
            <a:chExt cx="2556000" cy="2556000"/>
          </a:xfrm>
        </p:grpSpPr>
        <p:grpSp>
          <p:nvGrpSpPr>
            <p:cNvPr id="298" name="グループ化 297"/>
            <p:cNvGrpSpPr/>
            <p:nvPr/>
          </p:nvGrpSpPr>
          <p:grpSpPr>
            <a:xfrm>
              <a:off x="818871" y="1357146"/>
              <a:ext cx="2556000" cy="2556000"/>
              <a:chOff x="818871" y="1357146"/>
              <a:chExt cx="2556000" cy="2556000"/>
            </a:xfrm>
          </p:grpSpPr>
          <p:grpSp>
            <p:nvGrpSpPr>
              <p:cNvPr id="301" name="グループ化 300"/>
              <p:cNvGrpSpPr/>
              <p:nvPr/>
            </p:nvGrpSpPr>
            <p:grpSpPr>
              <a:xfrm>
                <a:off x="818871" y="1357146"/>
                <a:ext cx="2556000" cy="2556000"/>
                <a:chOff x="818871" y="1705487"/>
                <a:chExt cx="2556000" cy="2556000"/>
              </a:xfrm>
            </p:grpSpPr>
            <p:sp>
              <p:nvSpPr>
                <p:cNvPr id="303" name="正方形/長方形 302"/>
                <p:cNvSpPr/>
                <p:nvPr/>
              </p:nvSpPr>
              <p:spPr>
                <a:xfrm>
                  <a:off x="818871" y="1705487"/>
                  <a:ext cx="2556000" cy="255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4" name="グループ化 303"/>
                <p:cNvGrpSpPr/>
                <p:nvPr/>
              </p:nvGrpSpPr>
              <p:grpSpPr>
                <a:xfrm>
                  <a:off x="970313" y="1987810"/>
                  <a:ext cx="2282189" cy="2058085"/>
                  <a:chOff x="970313" y="1987810"/>
                  <a:chExt cx="2282189" cy="2058085"/>
                </a:xfrm>
              </p:grpSpPr>
              <p:pic>
                <p:nvPicPr>
                  <p:cNvPr id="305" name="図 304"/>
                  <p:cNvPicPr>
                    <a:picLocks noChangeAspect="1"/>
                  </p:cNvPicPr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49819" y="2767080"/>
                    <a:ext cx="803909" cy="814920"/>
                  </a:xfrm>
                  <a:prstGeom prst="rect">
                    <a:avLst/>
                  </a:prstGeom>
                </p:spPr>
              </p:pic>
              <p:pic>
                <p:nvPicPr>
                  <p:cNvPr id="306" name="図 305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20878" y="2226124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307" name="図 306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970313" y="3275025"/>
                    <a:ext cx="770870" cy="770870"/>
                  </a:xfrm>
                  <a:prstGeom prst="rect">
                    <a:avLst/>
                  </a:prstGeom>
                </p:spPr>
              </p:pic>
              <p:pic>
                <p:nvPicPr>
                  <p:cNvPr id="308" name="図 307"/>
                  <p:cNvPicPr>
                    <a:picLocks noChangeAspect="1"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81632" y="1987810"/>
                    <a:ext cx="770870" cy="770870"/>
                  </a:xfrm>
                  <a:prstGeom prst="rect">
                    <a:avLst/>
                  </a:prstGeom>
                </p:spPr>
              </p:pic>
              <p:cxnSp>
                <p:nvCxnSpPr>
                  <p:cNvPr id="309" name="直線矢印コネクタ 308"/>
                  <p:cNvCxnSpPr/>
                  <p:nvPr/>
                </p:nvCxnSpPr>
                <p:spPr>
                  <a:xfrm>
                    <a:off x="1466683" y="2564925"/>
                    <a:ext cx="351092" cy="418562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線矢印コネクタ 309"/>
                  <p:cNvCxnSpPr/>
                  <p:nvPr/>
                </p:nvCxnSpPr>
                <p:spPr>
                  <a:xfrm flipH="1">
                    <a:off x="2242782" y="2481776"/>
                    <a:ext cx="394082" cy="478144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2" name="正方形/長方形 311"/>
                      <p:cNvSpPr/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2" name="正方形/長方形 3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7183" y="3481170"/>
                        <a:ext cx="699657" cy="481452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02" name="直線矢印コネクタ 301"/>
              <p:cNvCxnSpPr/>
              <p:nvPr/>
            </p:nvCxnSpPr>
            <p:spPr>
              <a:xfrm flipV="1">
                <a:off x="1371559" y="2842271"/>
                <a:ext cx="528836" cy="347338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正方形/長方形 298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9" name="正方形/長方形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正方形/長方形 299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0" name="正方形/長方形 2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3" name="直線矢印コネクタ 312"/>
          <p:cNvCxnSpPr/>
          <p:nvPr/>
        </p:nvCxnSpPr>
        <p:spPr>
          <a:xfrm flipV="1">
            <a:off x="2114336" y="4950125"/>
            <a:ext cx="232187" cy="14320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313"/>
          <p:cNvCxnSpPr/>
          <p:nvPr/>
        </p:nvCxnSpPr>
        <p:spPr>
          <a:xfrm>
            <a:off x="2114980" y="5169570"/>
            <a:ext cx="149917" cy="178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矢印コネクタ 314"/>
          <p:cNvCxnSpPr/>
          <p:nvPr/>
        </p:nvCxnSpPr>
        <p:spPr>
          <a:xfrm flipH="1">
            <a:off x="1942241" y="5137258"/>
            <a:ext cx="117500" cy="1192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125599" y="5054198"/>
            <a:ext cx="283597" cy="13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正方形/長方形 315"/>
              <p:cNvSpPr/>
              <p:nvPr/>
            </p:nvSpPr>
            <p:spPr>
              <a:xfrm>
                <a:off x="2309532" y="5095618"/>
                <a:ext cx="37927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ja-JP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6" name="正方形/長方形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2" y="5095618"/>
                <a:ext cx="379271" cy="246221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グループ化 316"/>
          <p:cNvGrpSpPr/>
          <p:nvPr/>
        </p:nvGrpSpPr>
        <p:grpSpPr>
          <a:xfrm>
            <a:off x="2936881" y="4267295"/>
            <a:ext cx="1379002" cy="1379002"/>
            <a:chOff x="818871" y="1357146"/>
            <a:chExt cx="2556000" cy="2556000"/>
          </a:xfrm>
        </p:grpSpPr>
        <p:grpSp>
          <p:nvGrpSpPr>
            <p:cNvPr id="321" name="グループ化 320"/>
            <p:cNvGrpSpPr/>
            <p:nvPr/>
          </p:nvGrpSpPr>
          <p:grpSpPr>
            <a:xfrm>
              <a:off x="818871" y="1357146"/>
              <a:ext cx="2556000" cy="2556000"/>
              <a:chOff x="818871" y="1705487"/>
              <a:chExt cx="2556000" cy="2556000"/>
            </a:xfrm>
          </p:grpSpPr>
          <p:sp>
            <p:nvSpPr>
              <p:cNvPr id="323" name="正方形/長方形 322"/>
              <p:cNvSpPr/>
              <p:nvPr/>
            </p:nvSpPr>
            <p:spPr>
              <a:xfrm>
                <a:off x="818871" y="1705487"/>
                <a:ext cx="2556000" cy="255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4" name="グループ化 323"/>
              <p:cNvGrpSpPr/>
              <p:nvPr/>
            </p:nvGrpSpPr>
            <p:grpSpPr>
              <a:xfrm>
                <a:off x="970313" y="1987810"/>
                <a:ext cx="2282189" cy="2058085"/>
                <a:chOff x="970313" y="1987810"/>
                <a:chExt cx="2282189" cy="2058085"/>
              </a:xfrm>
            </p:grpSpPr>
            <p:pic>
              <p:nvPicPr>
                <p:cNvPr id="326" name="図 325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878" y="2226124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27" name="図 326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313" y="3275025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28" name="図 327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1632" y="1987810"/>
                  <a:ext cx="770870" cy="77087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1" name="正方形/長方形 330"/>
                    <p:cNvSpPr/>
                    <p:nvPr/>
                  </p:nvSpPr>
                  <p:spPr>
                    <a:xfrm>
                      <a:off x="2203254" y="2829787"/>
                      <a:ext cx="700011" cy="4563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1" name="正方形/長方形 3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3254" y="2829787"/>
                      <a:ext cx="700011" cy="456374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2" name="正方形/長方形 331"/>
                    <p:cNvSpPr/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2" name="正方形/長方形 3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正方形/長方形 318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9" name="正方形/長方形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正方形/長方形 319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0" name="正方形/長方形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3" name="直線矢印コネクタ 332"/>
          <p:cNvCxnSpPr/>
          <p:nvPr/>
        </p:nvCxnSpPr>
        <p:spPr>
          <a:xfrm>
            <a:off x="3634119" y="5084974"/>
            <a:ext cx="283597" cy="13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グループ化 335"/>
          <p:cNvGrpSpPr/>
          <p:nvPr/>
        </p:nvGrpSpPr>
        <p:grpSpPr>
          <a:xfrm>
            <a:off x="4438365" y="4266094"/>
            <a:ext cx="1379002" cy="1379002"/>
            <a:chOff x="818871" y="1357146"/>
            <a:chExt cx="2556000" cy="2556000"/>
          </a:xfrm>
        </p:grpSpPr>
        <p:grpSp>
          <p:nvGrpSpPr>
            <p:cNvPr id="337" name="グループ化 336"/>
            <p:cNvGrpSpPr/>
            <p:nvPr/>
          </p:nvGrpSpPr>
          <p:grpSpPr>
            <a:xfrm>
              <a:off x="818871" y="1357146"/>
              <a:ext cx="2556000" cy="2556000"/>
              <a:chOff x="818871" y="1705487"/>
              <a:chExt cx="2556000" cy="2556000"/>
            </a:xfrm>
          </p:grpSpPr>
          <p:sp>
            <p:nvSpPr>
              <p:cNvPr id="340" name="正方形/長方形 339"/>
              <p:cNvSpPr/>
              <p:nvPr/>
            </p:nvSpPr>
            <p:spPr>
              <a:xfrm>
                <a:off x="818871" y="1705487"/>
                <a:ext cx="2556000" cy="255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1" name="グループ化 340"/>
              <p:cNvGrpSpPr/>
              <p:nvPr/>
            </p:nvGrpSpPr>
            <p:grpSpPr>
              <a:xfrm>
                <a:off x="970313" y="1987810"/>
                <a:ext cx="2282189" cy="2058085"/>
                <a:chOff x="970313" y="1987810"/>
                <a:chExt cx="2282189" cy="2058085"/>
              </a:xfrm>
            </p:grpSpPr>
            <p:pic>
              <p:nvPicPr>
                <p:cNvPr id="343" name="図 342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878" y="2226124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44" name="図 343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313" y="3275025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45" name="図 344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1632" y="1987810"/>
                  <a:ext cx="770870" cy="77087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6" name="正方形/長方形 345"/>
                    <p:cNvSpPr/>
                    <p:nvPr/>
                  </p:nvSpPr>
                  <p:spPr>
                    <a:xfrm>
                      <a:off x="1794126" y="2982372"/>
                      <a:ext cx="1068202" cy="4807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6" name="正方形/長方形 3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126" y="2982372"/>
                      <a:ext cx="1068202" cy="480739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7" name="正方形/長方形 346"/>
                    <p:cNvSpPr/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7" name="正方形/長方形 3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正方形/長方形 337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8" name="正方形/長方形 3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正方形/長方形 338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9" name="正方形/長方形 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正方形/長方形 347"/>
              <p:cNvSpPr/>
              <p:nvPr/>
            </p:nvSpPr>
            <p:spPr>
              <a:xfrm>
                <a:off x="2243355" y="4813591"/>
                <a:ext cx="640560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𝑝𝑏𝑒𝑠𝑡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8" name="正方形/長方形 3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55" y="4813591"/>
                <a:ext cx="640560" cy="27475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9" name="コンテンツ プレースホルダ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3857456" y="5132121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p:grpSp>
        <p:nvGrpSpPr>
          <p:cNvPr id="350" name="グループ化 349"/>
          <p:cNvGrpSpPr/>
          <p:nvPr/>
        </p:nvGrpSpPr>
        <p:grpSpPr>
          <a:xfrm>
            <a:off x="5942110" y="4266094"/>
            <a:ext cx="1379002" cy="1379002"/>
            <a:chOff x="818871" y="1357146"/>
            <a:chExt cx="2556000" cy="2556000"/>
          </a:xfrm>
        </p:grpSpPr>
        <p:grpSp>
          <p:nvGrpSpPr>
            <p:cNvPr id="351" name="グループ化 350"/>
            <p:cNvGrpSpPr/>
            <p:nvPr/>
          </p:nvGrpSpPr>
          <p:grpSpPr>
            <a:xfrm>
              <a:off x="818871" y="1357146"/>
              <a:ext cx="2556000" cy="2556000"/>
              <a:chOff x="818871" y="1705487"/>
              <a:chExt cx="2556000" cy="2556000"/>
            </a:xfrm>
          </p:grpSpPr>
          <p:sp>
            <p:nvSpPr>
              <p:cNvPr id="354" name="正方形/長方形 353"/>
              <p:cNvSpPr/>
              <p:nvPr/>
            </p:nvSpPr>
            <p:spPr>
              <a:xfrm>
                <a:off x="818871" y="1705487"/>
                <a:ext cx="2556000" cy="255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55" name="グループ化 354"/>
              <p:cNvGrpSpPr/>
              <p:nvPr/>
            </p:nvGrpSpPr>
            <p:grpSpPr>
              <a:xfrm>
                <a:off x="970313" y="1987810"/>
                <a:ext cx="2282189" cy="2058085"/>
                <a:chOff x="970313" y="1987810"/>
                <a:chExt cx="2282189" cy="2058085"/>
              </a:xfrm>
            </p:grpSpPr>
            <p:pic>
              <p:nvPicPr>
                <p:cNvPr id="356" name="図 355"/>
                <p:cNvPicPr>
                  <a:picLocks noChangeAspect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99512" y="3049555"/>
                  <a:ext cx="803910" cy="814920"/>
                </a:xfrm>
                <a:prstGeom prst="rect">
                  <a:avLst/>
                </a:prstGeom>
              </p:spPr>
            </p:pic>
            <p:pic>
              <p:nvPicPr>
                <p:cNvPr id="357" name="図 356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878" y="2226124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58" name="図 357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313" y="3275025"/>
                  <a:ext cx="770870" cy="770870"/>
                </a:xfrm>
                <a:prstGeom prst="rect">
                  <a:avLst/>
                </a:prstGeom>
              </p:spPr>
            </p:pic>
            <p:pic>
              <p:nvPicPr>
                <p:cNvPr id="359" name="図 358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1632" y="1987810"/>
                  <a:ext cx="770870" cy="770870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0" name="正方形/長方形 359"/>
                    <p:cNvSpPr/>
                    <p:nvPr/>
                  </p:nvSpPr>
                  <p:spPr>
                    <a:xfrm>
                      <a:off x="2135558" y="2698918"/>
                      <a:ext cx="700011" cy="4563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60" name="正方形/長方形 3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5558" y="2698918"/>
                      <a:ext cx="700011" cy="456374"/>
                    </a:xfrm>
                    <a:prstGeom prst="rect">
                      <a:avLst/>
                    </a:prstGeom>
                    <a:blipFill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1" name="正方形/長方形 360"/>
                    <p:cNvSpPr/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61" name="正方形/長方形 3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183" y="3481170"/>
                      <a:ext cx="699657" cy="481452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正方形/長方形 351"/>
                <p:cNvSpPr/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2" name="正方形/長方形 3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63" y="1659814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正方形/長方形 352"/>
                <p:cNvSpPr/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3" name="正方形/長方形 3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901" y="1580357"/>
                  <a:ext cx="699657" cy="48145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2" name="コンテンツ プレースホルダ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5357050" y="5140104"/>
            <a:ext cx="293602" cy="29360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</a:ln>
        </p:spPr>
      </p:pic>
      <p:sp>
        <p:nvSpPr>
          <p:cNvPr id="363" name="テキスト ボックス 362"/>
          <p:cNvSpPr txBox="1"/>
          <p:nvPr/>
        </p:nvSpPr>
        <p:spPr>
          <a:xfrm>
            <a:off x="4325558" y="3991134"/>
            <a:ext cx="3217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u="sng" dirty="0" smtClean="0"/>
              <a:t>ノベルティサーチ</a:t>
            </a:r>
            <a:r>
              <a:rPr kumimoji="1" lang="ja-JP" altLang="en-US" sz="1000" u="sng" dirty="0" smtClean="0"/>
              <a:t>により個体間の距離を一定以上に保持</a:t>
            </a:r>
            <a:endParaRPr kumimoji="1" lang="ja-JP" altLang="en-US" sz="1000" u="sng" dirty="0"/>
          </a:p>
        </p:txBody>
      </p:sp>
      <p:sp>
        <p:nvSpPr>
          <p:cNvPr id="51" name="下矢印 50"/>
          <p:cNvSpPr/>
          <p:nvPr/>
        </p:nvSpPr>
        <p:spPr>
          <a:xfrm>
            <a:off x="103269" y="9551730"/>
            <a:ext cx="94989" cy="828000"/>
          </a:xfrm>
          <a:prstGeom prst="downArrow">
            <a:avLst/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221" y="10380165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364" name="テキスト ボックス 363"/>
          <p:cNvSpPr txBox="1"/>
          <p:nvPr/>
        </p:nvSpPr>
        <p:spPr>
          <a:xfrm>
            <a:off x="17221" y="9383282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9738</TotalTime>
  <Words>322</Words>
  <Application>Microsoft Office PowerPoint</Application>
  <PresentationFormat>ユーザー設定</PresentationFormat>
  <Paragraphs>125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複数解探索におけるノベルティサーチに基づく分散Bat Algorithm Searching Multiple Local Optimal Solutions in Multimodal Function  by Bat Algorithm based on Novelty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171</cp:revision>
  <cp:lastPrinted>2017-11-22T02:36:48Z</cp:lastPrinted>
  <dcterms:created xsi:type="dcterms:W3CDTF">2017-10-20T12:45:35Z</dcterms:created>
  <dcterms:modified xsi:type="dcterms:W3CDTF">2017-12-04T18:33:14Z</dcterms:modified>
</cp:coreProperties>
</file>