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8" r:id="rId2"/>
  </p:sldIdLst>
  <p:sldSz cx="7559675" cy="10691813"/>
  <p:notesSz cx="6802438" cy="99345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0000"/>
    <a:srgbClr val="153A4F"/>
    <a:srgbClr val="E6E7FE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>
        <p:scale>
          <a:sx n="100" d="100"/>
          <a:sy n="100" d="100"/>
        </p:scale>
        <p:origin x="1788" y="72"/>
      </p:cViewPr>
      <p:guideLst>
        <p:guide orient="horz" pos="3367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10155381338853"/>
          <c:y val="8.0294047492463452E-2"/>
          <c:w val="0.80997791350695236"/>
          <c:h val="0.64236056022991783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DA-4DFB-861F-FDC5BA11F7D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0DA-4DFB-861F-FDC5BA11F7D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0DA-4DFB-861F-FDC5BA11F7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/>
                </a:pPr>
                <a:r>
                  <a:rPr lang="en-US" altLang="ja-JP" sz="700" b="0"/>
                  <a:t>iteration</a:t>
                </a:r>
                <a:endParaRPr lang="ja-JP" altLang="en-US" sz="700" b="0"/>
              </a:p>
            </c:rich>
          </c:tx>
          <c:layout>
            <c:manualLayout>
              <c:xMode val="edge"/>
              <c:yMode val="edge"/>
              <c:x val="0.45638165332232183"/>
              <c:y val="0.834607331885509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700" b="0" i="1"/>
                </a:pPr>
                <a:r>
                  <a:rPr lang="en-US" altLang="ja-JP" sz="700" b="0" i="1" dirty="0" err="1" smtClean="0"/>
                  <a:t>dist</a:t>
                </a:r>
                <a:endParaRPr lang="ja-JP" altLang="en-US" sz="700" b="0" i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.18497007126914655"/>
          <c:y val="0.92542194608171369"/>
          <c:w val="0.62266148568019963"/>
          <c:h val="5.2679677329432614E-2"/>
        </c:manualLayout>
      </c:layout>
      <c:overlay val="0"/>
      <c:txPr>
        <a:bodyPr/>
        <a:lstStyle/>
        <a:p>
          <a:pPr>
            <a:defRPr sz="600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2863" y="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EF200-2EAD-4386-A7A1-02E3D5E5B0DB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41425"/>
            <a:ext cx="23717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1038" y="4781550"/>
            <a:ext cx="5441950" cy="3911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6100"/>
            <a:ext cx="2947988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2863" y="9436100"/>
            <a:ext cx="2947987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39655-15F6-4754-8319-B95A999CEE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817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1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00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90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90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65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83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57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06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53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AABD3-D3FB-4FEA-8B6C-B96478075859}" type="datetimeFigureOut">
              <a:rPr kumimoji="1" lang="ja-JP" altLang="en-US" smtClean="0"/>
              <a:t>2017/12/5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55401-8D88-41C1-885F-E81EF9064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55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8.png"/><Relationship Id="rId3" Type="http://schemas.openxmlformats.org/officeDocument/2006/relationships/image" Target="../media/image2.png"/><Relationship Id="rId21" Type="http://schemas.openxmlformats.org/officeDocument/2006/relationships/image" Target="../media/image7.png"/><Relationship Id="rId34" Type="http://schemas.openxmlformats.org/officeDocument/2006/relationships/image" Target="../media/image20.png"/><Relationship Id="rId42" Type="http://schemas.openxmlformats.org/officeDocument/2006/relationships/image" Target="../media/image15.png"/><Relationship Id="rId47" Type="http://schemas.openxmlformats.org/officeDocument/2006/relationships/image" Target="../media/image36.png"/><Relationship Id="rId50" Type="http://schemas.openxmlformats.org/officeDocument/2006/relationships/image" Target="../media/image250.png"/><Relationship Id="rId55" Type="http://schemas.openxmlformats.org/officeDocument/2006/relationships/image" Target="../media/image24.png"/><Relationship Id="rId59" Type="http://schemas.openxmlformats.org/officeDocument/2006/relationships/image" Target="../media/image29.png"/><Relationship Id="rId2" Type="http://schemas.openxmlformats.org/officeDocument/2006/relationships/image" Target="../media/image1.png"/><Relationship Id="rId29" Type="http://schemas.openxmlformats.org/officeDocument/2006/relationships/image" Target="../media/image9.png"/><Relationship Id="rId41" Type="http://schemas.openxmlformats.org/officeDocument/2006/relationships/image" Target="../media/image23.png"/><Relationship Id="rId5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6.png"/><Relationship Id="rId40" Type="http://schemas.openxmlformats.org/officeDocument/2006/relationships/image" Target="../media/image22.png"/><Relationship Id="rId53" Type="http://schemas.openxmlformats.org/officeDocument/2006/relationships/image" Target="../media/image19.png"/><Relationship Id="rId58" Type="http://schemas.openxmlformats.org/officeDocument/2006/relationships/image" Target="../media/image28.png"/><Relationship Id="rId23" Type="http://schemas.openxmlformats.org/officeDocument/2006/relationships/image" Target="../media/image5.png"/><Relationship Id="rId28" Type="http://schemas.openxmlformats.org/officeDocument/2006/relationships/image" Target="../media/image14.png"/><Relationship Id="rId36" Type="http://schemas.openxmlformats.org/officeDocument/2006/relationships/image" Target="../media/image13.png"/><Relationship Id="rId49" Type="http://schemas.openxmlformats.org/officeDocument/2006/relationships/image" Target="../media/image38.png"/><Relationship Id="rId57" Type="http://schemas.openxmlformats.org/officeDocument/2006/relationships/image" Target="../media/image27.png"/><Relationship Id="rId31" Type="http://schemas.openxmlformats.org/officeDocument/2006/relationships/image" Target="../media/image11.png"/><Relationship Id="rId19" Type="http://schemas.openxmlformats.org/officeDocument/2006/relationships/image" Target="../media/image16.png"/><Relationship Id="rId52" Type="http://schemas.openxmlformats.org/officeDocument/2006/relationships/chart" Target="../charts/chart1.xml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22" Type="http://schemas.openxmlformats.org/officeDocument/2006/relationships/image" Target="../media/image4.png"/><Relationship Id="rId27" Type="http://schemas.openxmlformats.org/officeDocument/2006/relationships/image" Target="../media/image60.png"/><Relationship Id="rId30" Type="http://schemas.openxmlformats.org/officeDocument/2006/relationships/image" Target="../media/image10.png"/><Relationship Id="rId35" Type="http://schemas.openxmlformats.org/officeDocument/2006/relationships/image" Target="../media/image12.png"/><Relationship Id="rId43" Type="http://schemas.openxmlformats.org/officeDocument/2006/relationships/image" Target="../media/image17.png"/><Relationship Id="rId56" Type="http://schemas.openxmlformats.org/officeDocument/2006/relationships/image" Target="../media/image25.png"/><Relationship Id="rId5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正方形/長方形 162"/>
          <p:cNvSpPr/>
          <p:nvPr/>
        </p:nvSpPr>
        <p:spPr>
          <a:xfrm>
            <a:off x="-1" y="1809548"/>
            <a:ext cx="7559676" cy="36967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46" name="図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26" y="7500334"/>
            <a:ext cx="1908000" cy="1430457"/>
          </a:xfrm>
          <a:prstGeom prst="rect">
            <a:avLst/>
          </a:prstGeom>
        </p:spPr>
      </p:pic>
      <p:sp>
        <p:nvSpPr>
          <p:cNvPr id="255" name="下矢印 254"/>
          <p:cNvSpPr/>
          <p:nvPr/>
        </p:nvSpPr>
        <p:spPr>
          <a:xfrm>
            <a:off x="425772" y="3291277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103269" y="731008"/>
            <a:ext cx="7348206" cy="1453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118861" y="8983502"/>
            <a:ext cx="7301674" cy="1604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116258" y="5949721"/>
            <a:ext cx="3627407" cy="2958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/>
              <p:cNvSpPr txBox="1"/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評価指標：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各局所解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050" b="1" dirty="0" smtClean="0">
                    <a:solidFill>
                      <a:schemeClr val="tx1"/>
                    </a:solidFill>
                  </a:rPr>
                  <a:t>から最近傍個体までの距離の和</a:t>
                </a:r>
                <a:endParaRPr kumimoji="1" lang="en-US" altLang="ja-JP" sz="1050" b="1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b="1" dirty="0">
                    <a:solidFill>
                      <a:schemeClr val="tx1"/>
                    </a:solidFill>
                  </a:rPr>
                  <a:t>	</a:t>
                </a:r>
                <a:r>
                  <a:rPr kumimoji="1" lang="en-US" altLang="ja-JP" sz="1050" b="1" dirty="0" smtClean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𝒅𝒊𝒔𝒕</m:t>
                    </m:r>
                    <m:r>
                      <a:rPr kumimoji="1" lang="en-US" altLang="ja-JP" sz="105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r>
                          <a:rPr kumimoji="1" lang="en-US" altLang="ja-JP" sz="105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  <m:d>
                          <m:dPr>
                            <m:begChr m:val="|"/>
                            <m:endChr m:val="|"/>
                            <m:ctrlP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altLang="ja-JP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5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1" lang="ja-JP" alt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7" name="テキスト ボックス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1" y="8199770"/>
                <a:ext cx="3584043" cy="442429"/>
              </a:xfrm>
              <a:prstGeom prst="rect">
                <a:avLst/>
              </a:prstGeom>
              <a:blipFill>
                <a:blip r:embed="rId3"/>
                <a:stretch>
                  <a:fillRect t="-17808" b="-849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" y="0"/>
            <a:ext cx="7559675" cy="1057794"/>
          </a:xfrm>
          <a:solidFill>
            <a:srgbClr val="A80000"/>
          </a:solidFill>
        </p:spPr>
        <p:txBody>
          <a:bodyPr>
            <a:noAutofit/>
          </a:bodyPr>
          <a:lstStyle/>
          <a:p>
            <a:pPr algn="ctr"/>
            <a:r>
              <a:rPr lang="en-US" altLang="ja-JP" sz="18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Searching Multiple Local Optimal Solutions in Multimodal Function by Bat Algorithm based on Novelty Search</a:t>
            </a:r>
            <a: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2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複数</a:t>
            </a:r>
            <a:r>
              <a:rPr lang="ja-JP" altLang="en-US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解探索におけるノベルティサーチに基づく分散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Bat Algorithm</a:t>
            </a:r>
            <a: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en-US" altLang="ja-JP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lang="ja-JP" altLang="en-US" sz="1400" b="1" dirty="0">
              <a:solidFill>
                <a:schemeClr val="accent2">
                  <a:lumMod val="20000"/>
                  <a:lumOff val="8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5405" y="1050063"/>
            <a:ext cx="681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はじめに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複数解探索の</a:t>
            </a:r>
            <a:r>
              <a:rPr kumimoji="1" lang="ja-JP" alt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問題点：</a:t>
            </a:r>
            <a:r>
              <a:rPr kumimoji="1" lang="ja-JP" altLang="en-US" sz="1400" b="1" dirty="0"/>
              <a:t>大域探索と局所探索のバランス</a:t>
            </a:r>
            <a:endParaRPr kumimoji="1" lang="en-US" altLang="ja-JP" sz="1400" b="1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22233" y="782258"/>
            <a:ext cx="5715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〇 岩瀬 拓哉　高野 諒　上野 史　梅内 祐太　石井 晴之　佐藤 寛之　髙玉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圭樹  </a:t>
            </a:r>
            <a:r>
              <a:rPr lang="en-US" altLang="ja-JP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lang="ja-JP" altLang="en-US" sz="10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電気通信大学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405" y="1787325"/>
            <a:ext cx="5324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従来手法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en-US" altLang="ja-JP" sz="1400" b="1" dirty="0" smtClean="0">
                <a:ea typeface="Cambria Math" panose="02040503050406030204" pitchFamily="18" charset="0"/>
              </a:rPr>
              <a:t>Bat Algorithm</a:t>
            </a:r>
            <a:r>
              <a:rPr kumimoji="1" lang="en-US" altLang="ja-JP" sz="14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[Yang X.S., 2010]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768706" y="1789953"/>
            <a:ext cx="35963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提案手法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分散型</a:t>
            </a:r>
            <a:r>
              <a:rPr kumimoji="1" lang="en-US" altLang="ja-JP" sz="1400" b="1" dirty="0" smtClean="0">
                <a:ea typeface="Meiryo UI" panose="020B0604030504040204" pitchFamily="50" charset="-128"/>
              </a:rPr>
              <a:t>Bat Algorithm (NSBA)</a:t>
            </a:r>
            <a:endParaRPr kumimoji="1" lang="ja-JP" altLang="en-US" sz="1400" b="1" dirty="0"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3783962" y="5559012"/>
            <a:ext cx="359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実験結果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解の補足数と分布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35405" y="5559012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問題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設定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使用する目的関数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2663" y="1274140"/>
            <a:ext cx="485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局所</a:t>
            </a:r>
            <a:r>
              <a:rPr kumimoji="1" lang="ja-JP" altLang="en-US" sz="1200" dirty="0"/>
              <a:t>探索性能の調整を自動で行うことが可能な</a:t>
            </a:r>
            <a:r>
              <a:rPr kumimoji="1" lang="en-US" altLang="ja-JP" sz="1200" dirty="0"/>
              <a:t>Bat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Algorithm(BA)</a:t>
            </a:r>
            <a:r>
              <a:rPr kumimoji="1" lang="ja-JP" altLang="en-US" sz="1200" dirty="0"/>
              <a:t>の導入</a:t>
            </a:r>
          </a:p>
          <a:p>
            <a:r>
              <a:rPr kumimoji="1" lang="ja-JP" altLang="en-US" sz="1200" dirty="0" smtClean="0"/>
              <a:t>多峰性関数において，一つの局所解に収束しやすい</a:t>
            </a:r>
            <a:endParaRPr kumimoji="1" lang="ja-JP" altLang="en-US" sz="1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93405" y="2062306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Step1: </a:t>
            </a:r>
            <a:r>
              <a:rPr kumimoji="1" lang="ja-JP" altLang="en-US" sz="1100" b="1" dirty="0" smtClean="0"/>
              <a:t>初期化と解生成</a:t>
            </a:r>
            <a:endParaRPr kumimoji="1" lang="ja-JP" altLang="en-US" sz="1100" b="1" dirty="0"/>
          </a:p>
        </p:txBody>
      </p:sp>
      <p:sp>
        <p:nvSpPr>
          <p:cNvPr id="185" name="テキスト ボックス 184"/>
          <p:cNvSpPr txBox="1"/>
          <p:nvPr/>
        </p:nvSpPr>
        <p:spPr>
          <a:xfrm>
            <a:off x="1393405" y="3068731"/>
            <a:ext cx="1535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</a:t>
            </a:r>
            <a:r>
              <a:rPr kumimoji="1" lang="en-US" altLang="ja-JP" sz="1100" b="1" dirty="0"/>
              <a:t>2</a:t>
            </a:r>
            <a:r>
              <a:rPr kumimoji="1" lang="en-US" altLang="ja-JP" sz="1100" b="1" dirty="0" smtClean="0"/>
              <a:t>: </a:t>
            </a:r>
            <a:r>
              <a:rPr kumimoji="1" lang="ja-JP" altLang="en-US" sz="1100" b="1" dirty="0" smtClean="0"/>
              <a:t>局所探索</a:t>
            </a:r>
            <a:endParaRPr kumimoji="1" lang="ja-JP" altLang="en-US" sz="1100" b="1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84898" y="1947842"/>
            <a:ext cx="1365589" cy="1365589"/>
            <a:chOff x="-37400" y="2082933"/>
            <a:chExt cx="1365589" cy="1365589"/>
          </a:xfrm>
        </p:grpSpPr>
        <p:grpSp>
          <p:nvGrpSpPr>
            <p:cNvPr id="139" name="グループ化 138"/>
            <p:cNvGrpSpPr/>
            <p:nvPr/>
          </p:nvGrpSpPr>
          <p:grpSpPr>
            <a:xfrm>
              <a:off x="-37400" y="2082933"/>
              <a:ext cx="1365589" cy="1365589"/>
              <a:chOff x="3586733" y="1108917"/>
              <a:chExt cx="1440000" cy="1440000"/>
            </a:xfrm>
          </p:grpSpPr>
          <p:grpSp>
            <p:nvGrpSpPr>
              <p:cNvPr id="97" name="グループ化 96"/>
              <p:cNvGrpSpPr/>
              <p:nvPr/>
            </p:nvGrpSpPr>
            <p:grpSpPr>
              <a:xfrm>
                <a:off x="3586733" y="1108917"/>
                <a:ext cx="1440000" cy="1440000"/>
                <a:chOff x="302136" y="2835565"/>
                <a:chExt cx="1440000" cy="1440000"/>
              </a:xfrm>
            </p:grpSpPr>
            <p:sp>
              <p:nvSpPr>
                <p:cNvPr id="98" name="正方形/長方形 97"/>
                <p:cNvSpPr/>
                <p:nvPr/>
              </p:nvSpPr>
              <p:spPr>
                <a:xfrm>
                  <a:off x="302136" y="2835565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2400"/>
                </a:p>
              </p:txBody>
            </p:sp>
            <p:pic>
              <p:nvPicPr>
                <p:cNvPr id="99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845112" y="3422756"/>
                  <a:ext cx="310377" cy="310377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0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547611" y="310682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1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1186528" y="3033840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2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>
                  <a:off x="456431" y="3739872"/>
                  <a:ext cx="310377" cy="3103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p:pic>
              <p:nvPicPr>
                <p:cNvPr id="103" name="コンテンツ プレースホルダー 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3" flipH="1">
                  <a:off x="1095534" y="3854071"/>
                  <a:ext cx="309600" cy="30960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テキスト ボックス 104"/>
                    <p:cNvSpPr txBox="1"/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noFill/>
                    <a:ln>
                      <a:noFill/>
                      <a:prstDash val="sysDot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kumimoji="1" lang="en-US" altLang="ja-JP" sz="1000" b="1" i="1" smtClean="0">
                                        <a:latin typeface="Cambria Math" panose="02040503050406030204" pitchFamily="18" charset="0"/>
                                      </a:rPr>
                                      <m:t>𝒈𝒃𝒆𝒔𝒕</m:t>
                                    </m:r>
                                  </m:sub>
                                </m:sSub>
                              </m:e>
                              <m:sup/>
                            </m:sSup>
                          </m:oMath>
                        </m:oMathPara>
                      </a14:m>
                      <a:endParaRPr kumimoji="1" lang="ja-JP" altLang="en-US" sz="1000" b="1" dirty="0"/>
                    </a:p>
                  </p:txBody>
                </p:sp>
              </mc:Choice>
              <mc:Fallback xmlns="">
                <p:sp>
                  <p:nvSpPr>
                    <p:cNvPr id="105" name="テキスト ボックス 1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0026" y="3430506"/>
                      <a:ext cx="218469" cy="27744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11111"/>
                      </a:stretch>
                    </a:blipFill>
                    <a:ln>
                      <a:noFill/>
                      <a:prstDash val="sysDot"/>
                    </a:ln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直線矢印コネクタ 107"/>
              <p:cNvCxnSpPr/>
              <p:nvPr/>
            </p:nvCxnSpPr>
            <p:spPr>
              <a:xfrm flipH="1" flipV="1">
                <a:off x="4276626" y="1903787"/>
                <a:ext cx="275178" cy="333992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線矢印コネクタ 126"/>
              <p:cNvCxnSpPr>
                <a:cxnSpLocks noChangeAspect="1"/>
              </p:cNvCxnSpPr>
              <p:nvPr/>
            </p:nvCxnSpPr>
            <p:spPr>
              <a:xfrm rot="16020000" flipV="1">
                <a:off x="4290175" y="2141994"/>
                <a:ext cx="223626" cy="1304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1" lang="en-US" altLang="ja-JP" sz="1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  <m:sup>
                            <m:r>
                              <a:rPr kumimoji="1" lang="en-US" altLang="ja-JP" sz="1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74" y="3081868"/>
                  <a:ext cx="145930" cy="246221"/>
                </a:xfrm>
                <a:prstGeom prst="rect">
                  <a:avLst/>
                </a:prstGeom>
                <a:blipFill>
                  <a:blip r:embed="rId21"/>
                  <a:stretch>
                    <a:fillRect r="-7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テキスト ボックス 124"/>
              <p:cNvSpPr txBox="1"/>
              <p:nvPr/>
            </p:nvSpPr>
            <p:spPr>
              <a:xfrm>
                <a:off x="110800" y="8616881"/>
                <a:ext cx="2022306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個 体 数</a:t>
                </a:r>
                <a:r>
                  <a:rPr kumimoji="1" lang="en-US" altLang="ja-JP" sz="1050" dirty="0" smtClean="0"/>
                  <a:t>	</a:t>
                </a:r>
                <a:r>
                  <a:rPr kumimoji="1" lang="ja-JP" altLang="en-US" sz="1050" dirty="0" smtClean="0"/>
                  <a:t>：</a:t>
                </a:r>
                <a:r>
                  <a:rPr kumimoji="1" lang="en-US" altLang="ja-JP" sz="1050" dirty="0" smtClean="0"/>
                  <a:t>N=20</a:t>
                </a:r>
              </a:p>
              <a:p>
                <a:r>
                  <a:rPr kumimoji="1" lang="ja-JP" altLang="en-US" sz="1050" dirty="0" smtClean="0"/>
                  <a:t>世 代 数 </a:t>
                </a:r>
                <a:r>
                  <a:rPr kumimoji="1" lang="en-US" altLang="ja-JP" sz="1050" dirty="0" smtClean="0"/>
                  <a:t>	</a:t>
                </a:r>
                <a:r>
                  <a:rPr kumimoji="1" lang="ja-JP" altLang="en-US" sz="1050" dirty="0" smtClean="0"/>
                  <a:t>：</a:t>
                </a:r>
                <a:r>
                  <a:rPr kumimoji="1" lang="en-US" altLang="ja-JP" sz="1050" dirty="0"/>
                  <a:t>t</a:t>
                </a:r>
                <a:r>
                  <a:rPr kumimoji="1" lang="en-US" altLang="ja-JP" sz="1050" dirty="0" smtClean="0"/>
                  <a:t>=1000</a:t>
                </a:r>
              </a:p>
              <a:p>
                <a:r>
                  <a:rPr kumimoji="1" lang="ja-JP" altLang="en-US" sz="1050" dirty="0" smtClean="0"/>
                  <a:t>周波数帯：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125" name="テキスト ボックス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" y="8616881"/>
                <a:ext cx="2022306" cy="577081"/>
              </a:xfrm>
              <a:prstGeom prst="rect">
                <a:avLst/>
              </a:prstGeom>
              <a:blipFill>
                <a:blip r:embed="rId2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4" name="表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19920"/>
              </p:ext>
            </p:extLst>
          </p:nvPr>
        </p:nvGraphicFramePr>
        <p:xfrm>
          <a:off x="3884142" y="6020657"/>
          <a:ext cx="3609427" cy="14859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275266">
                  <a:extLst>
                    <a:ext uri="{9D8B030D-6E8A-4147-A177-3AD203B41FA5}">
                      <a16:colId xmlns:a16="http://schemas.microsoft.com/office/drawing/2014/main" val="3591117326"/>
                    </a:ext>
                  </a:extLst>
                </a:gridCol>
                <a:gridCol w="846059">
                  <a:extLst>
                    <a:ext uri="{9D8B030D-6E8A-4147-A177-3AD203B41FA5}">
                      <a16:colId xmlns:a16="http://schemas.microsoft.com/office/drawing/2014/main" val="3891895300"/>
                    </a:ext>
                  </a:extLst>
                </a:gridCol>
                <a:gridCol w="688651">
                  <a:extLst>
                    <a:ext uri="{9D8B030D-6E8A-4147-A177-3AD203B41FA5}">
                      <a16:colId xmlns:a16="http://schemas.microsoft.com/office/drawing/2014/main" val="972958110"/>
                    </a:ext>
                  </a:extLst>
                </a:gridCol>
                <a:gridCol w="799451">
                  <a:extLst>
                    <a:ext uri="{9D8B030D-6E8A-4147-A177-3AD203B41FA5}">
                      <a16:colId xmlns:a16="http://schemas.microsoft.com/office/drawing/2014/main" val="49762632"/>
                    </a:ext>
                  </a:extLst>
                </a:gridCol>
              </a:tblGrid>
              <a:tr h="222746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b="0" dirty="0" smtClean="0">
                          <a:solidFill>
                            <a:schemeClr val="bg1"/>
                          </a:solidFill>
                        </a:rPr>
                        <a:t>各手法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b="0" dirty="0" smtClean="0">
                          <a:solidFill>
                            <a:schemeClr val="bg1"/>
                          </a:solidFill>
                        </a:rPr>
                        <a:t>解捕捉数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050" b="0" dirty="0" err="1" smtClean="0">
                          <a:solidFill>
                            <a:schemeClr val="bg1"/>
                          </a:solidFill>
                        </a:rPr>
                        <a:t>dist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050" b="0" dirty="0" smtClean="0">
                          <a:solidFill>
                            <a:schemeClr val="bg1"/>
                          </a:solidFill>
                        </a:rPr>
                        <a:t>標準偏差</a:t>
                      </a:r>
                      <a:endParaRPr kumimoji="1" lang="ja-JP" altLang="en-US" sz="105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429247"/>
                  </a:ext>
                </a:extLst>
              </a:tr>
              <a:tr h="330388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Original</a:t>
                      </a:r>
                      <a:r>
                        <a:rPr kumimoji="1" lang="en-US" altLang="ja-JP" sz="1050" b="0" baseline="0" dirty="0" smtClean="0"/>
                        <a:t> </a:t>
                      </a:r>
                      <a:r>
                        <a:rPr kumimoji="1" lang="en-US" altLang="ja-JP" sz="1050" b="0" dirty="0" smtClean="0"/>
                        <a:t>BA</a:t>
                      </a:r>
                      <a:br>
                        <a:rPr kumimoji="1" lang="en-US" altLang="ja-JP" sz="1050" b="0" dirty="0" smtClean="0"/>
                      </a:br>
                      <a:r>
                        <a:rPr kumimoji="1" lang="en-US" altLang="ja-JP" sz="1050" b="0" dirty="0" smtClean="0"/>
                        <a:t>(</a:t>
                      </a:r>
                      <a:r>
                        <a:rPr kumimoji="1" lang="ja-JP" altLang="en-US" sz="1050" b="0" dirty="0" smtClean="0"/>
                        <a:t>従来手法</a:t>
                      </a:r>
                      <a:r>
                        <a:rPr kumimoji="1" lang="en-US" altLang="ja-JP" sz="1050" b="0" dirty="0" smtClean="0"/>
                        <a:t>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1.7 / 17 (10.0%)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141.70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 smtClean="0"/>
                        <a:t>1.059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533535"/>
                  </a:ext>
                </a:extLst>
              </a:tr>
              <a:tr h="360868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NNBA</a:t>
                      </a:r>
                      <a:br>
                        <a:rPr kumimoji="1" lang="en-US" altLang="ja-JP" sz="1050" b="0" dirty="0" smtClean="0"/>
                      </a:br>
                      <a:r>
                        <a:rPr kumimoji="1" lang="en-US" altLang="ja-JP" sz="1050" b="0" dirty="0" smtClean="0"/>
                        <a:t>(</a:t>
                      </a:r>
                      <a:r>
                        <a:rPr kumimoji="1" lang="ja-JP" altLang="en-US" sz="1050" b="0" dirty="0" smtClean="0"/>
                        <a:t>最近傍個体移動</a:t>
                      </a:r>
                      <a:r>
                        <a:rPr kumimoji="1" lang="en-US" altLang="ja-JP" sz="1050" b="0" dirty="0" smtClean="0"/>
                        <a:t>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9.6 / 17 (56.47%)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43.99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dirty="0" smtClean="0"/>
                        <a:t>1.429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183731"/>
                  </a:ext>
                </a:extLst>
              </a:tr>
              <a:tr h="269428"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NSBA</a:t>
                      </a:r>
                      <a:br>
                        <a:rPr kumimoji="1" lang="en-US" altLang="ja-JP" sz="1050" b="0" dirty="0" smtClean="0"/>
                      </a:br>
                      <a:r>
                        <a:rPr kumimoji="1" lang="en-US" altLang="ja-JP" sz="1050" b="0" dirty="0" smtClean="0"/>
                        <a:t>(</a:t>
                      </a:r>
                      <a:r>
                        <a:rPr kumimoji="1" lang="ja-JP" altLang="en-US" sz="1050" b="0" dirty="0" smtClean="0"/>
                        <a:t>全個体分散</a:t>
                      </a:r>
                      <a:r>
                        <a:rPr kumimoji="1" lang="en-US" altLang="ja-JP" sz="1050" b="0" dirty="0" smtClean="0"/>
                        <a:t>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0" dirty="0" smtClean="0"/>
                        <a:t>9.1 / 17 (53.53%)</a:t>
                      </a:r>
                      <a:endParaRPr kumimoji="1" lang="ja-JP" altLang="en-US" sz="1050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</a:rPr>
                        <a:t>35.92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 dirty="0" smtClean="0">
                          <a:solidFill>
                            <a:srgbClr val="FF0000"/>
                          </a:solidFill>
                        </a:rPr>
                        <a:t>0.876</a:t>
                      </a:r>
                      <a:endParaRPr kumimoji="1" lang="ja-JP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1078"/>
                  </a:ext>
                </a:extLst>
              </a:tr>
            </a:tbl>
          </a:graphicData>
        </a:graphic>
      </p:graphicFrame>
      <p:sp>
        <p:nvSpPr>
          <p:cNvPr id="217" name="テキスト ボックス 216"/>
          <p:cNvSpPr txBox="1"/>
          <p:nvPr/>
        </p:nvSpPr>
        <p:spPr>
          <a:xfrm rot="16200000">
            <a:off x="3314881" y="8112932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Original BA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809739" y="5800808"/>
            <a:ext cx="3610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smtClean="0"/>
              <a:t>10seed</a:t>
            </a:r>
            <a:r>
              <a:rPr kumimoji="1" lang="ja-JP" altLang="en-US" sz="1050" b="1" dirty="0" smtClean="0"/>
              <a:t>分の局所解捕捉数 </a:t>
            </a:r>
            <a:r>
              <a:rPr kumimoji="1" lang="en-US" altLang="ja-JP" sz="1050" b="1" dirty="0" smtClean="0"/>
              <a:t>(N=20)</a:t>
            </a:r>
            <a:endParaRPr kumimoji="1" lang="ja-JP" altLang="en-US" sz="1050" b="1" dirty="0"/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1393405" y="3779073"/>
            <a:ext cx="1668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Step3: </a:t>
            </a:r>
            <a:r>
              <a:rPr kumimoji="1" lang="ja-JP" altLang="en-US" sz="1100" b="1" dirty="0" smtClean="0"/>
              <a:t>ランダムに</a:t>
            </a:r>
            <a:r>
              <a:rPr kumimoji="1" lang="ja-JP" altLang="en-US" sz="1100" b="1" dirty="0"/>
              <a:t>解</a:t>
            </a:r>
            <a:r>
              <a:rPr kumimoji="1" lang="ja-JP" altLang="en-US" sz="1100" b="1" dirty="0" smtClean="0"/>
              <a:t>生成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/>
              <p:cNvSpPr txBox="1"/>
              <p:nvPr/>
            </p:nvSpPr>
            <p:spPr>
              <a:xfrm>
                <a:off x="1464565" y="2207568"/>
                <a:ext cx="3117577" cy="1133515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e>
                    </m:d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…(1)</a:t>
                </a: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1050" dirty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設定（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は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</a:t>
                </a:r>
                <a:r>
                  <a:rPr kumimoji="1" lang="ja-JP" altLang="en-US" sz="1050" dirty="0">
                    <a:solidFill>
                      <a:schemeClr val="tx1"/>
                    </a:solidFill>
                  </a:rPr>
                  <a:t>乱数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）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en-US" altLang="ja-JP" sz="1050" i="1" dirty="0" smtClean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50" dirty="0" smtClean="0"/>
                  <a:t>(2)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sz="10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05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…(3)</a:t>
                </a:r>
                <a:endParaRPr kumimoji="1" lang="en-US" altLang="ja-JP" sz="105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	…(4)</a:t>
                </a:r>
                <a:endParaRPr kumimoji="1" lang="en-US" altLang="ja-JP" sz="105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テキスト ボックス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2207568"/>
                <a:ext cx="3117577" cy="113351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/>
              <p:cNvSpPr/>
              <p:nvPr/>
            </p:nvSpPr>
            <p:spPr>
              <a:xfrm>
                <a:off x="1464565" y="3222879"/>
                <a:ext cx="2253674" cy="591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ja-JP" sz="1050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10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1050" dirty="0" smtClean="0"/>
                  <a:t>		</a:t>
                </a:r>
                <a:endParaRPr kumimoji="1" lang="en-US" altLang="ja-JP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	…(</a:t>
                </a:r>
                <a:r>
                  <a:rPr kumimoji="1" lang="en-US" altLang="ja-JP" sz="1050" dirty="0"/>
                  <a:t>5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kumimoji="1" lang="ja-JP" altLang="en-US" sz="1050" b="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は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[-1-1]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の乱数）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222879"/>
                <a:ext cx="2253674" cy="591572"/>
              </a:xfrm>
              <a:prstGeom prst="rect">
                <a:avLst/>
              </a:prstGeom>
              <a:blipFill>
                <a:blip r:embed="rId24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2014192" y="8621482"/>
                <a:ext cx="17921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ラウドネス：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パルスレート：</a:t>
                </a:r>
                <a14:m>
                  <m:oMath xmlns:m="http://schemas.openxmlformats.org/officeDocument/2006/math"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>
                        <a:latin typeface="Cambria Math" panose="02040503050406030204" pitchFamily="18" charset="0"/>
                      </a:rPr>
                      <m:t> [0 1]</m:t>
                    </m:r>
                  </m:oMath>
                </a14:m>
                <a:endParaRPr kumimoji="1" lang="en-US" altLang="ja-JP" sz="1050" dirty="0"/>
              </a:p>
              <a:p>
                <a:r>
                  <a:rPr kumimoji="1" lang="ja-JP" altLang="en-US" sz="1050" dirty="0"/>
                  <a:t>試行回数：</a:t>
                </a:r>
                <a:r>
                  <a:rPr kumimoji="1" lang="en-US" altLang="ja-JP" sz="1050" dirty="0"/>
                  <a:t>seed=10</a:t>
                </a:r>
                <a:endParaRPr kumimoji="1" lang="ja-JP" altLang="en-US" sz="1050" dirty="0"/>
              </a:p>
              <a:p>
                <a:endParaRPr kumimoji="1" lang="ja-JP" altLang="en-US" sz="1050" dirty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192" y="8621482"/>
                <a:ext cx="1792191" cy="73866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テキスト ボックス 261"/>
          <p:cNvSpPr txBox="1"/>
          <p:nvPr/>
        </p:nvSpPr>
        <p:spPr>
          <a:xfrm>
            <a:off x="51706" y="7909616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実験内容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評価指標とパラメータ</a:t>
            </a:r>
            <a:r>
              <a:rPr kumimoji="1"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設定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-36023" y="7492405"/>
            <a:ext cx="4063630" cy="415498"/>
            <a:chOff x="-7448" y="7141526"/>
            <a:chExt cx="4063630" cy="4154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/>
                <p:cNvSpPr txBox="1"/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050" dirty="0" smtClean="0"/>
                    <a:t>評価関数：</a:t>
                  </a:r>
                  <a:r>
                    <a:rPr kumimoji="1" lang="en-US" altLang="ja-JP" sz="1050" dirty="0" err="1" smtClean="0"/>
                    <a:t>Griewank</a:t>
                  </a:r>
                  <a:r>
                    <a:rPr kumimoji="1" lang="en-US" altLang="ja-JP" sz="1050" dirty="0" smtClean="0"/>
                    <a:t> Function</a:t>
                  </a:r>
                </a:p>
                <a:p>
                  <a:r>
                    <a:rPr kumimoji="1" lang="ja-JP" altLang="en-US" sz="1050" dirty="0" smtClean="0"/>
                    <a:t>最 適 解：</a:t>
                  </a:r>
                  <a14:m>
                    <m:oMath xmlns:m="http://schemas.openxmlformats.org/officeDocument/2006/math"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05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05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ja-JP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05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50" b="0" i="1" smtClean="0">
                              <a:latin typeface="Cambria Math" panose="02040503050406030204" pitchFamily="18" charset="0"/>
                            </a:rPr>
                            <m:t>0  0</m:t>
                          </m:r>
                        </m:e>
                      </m:d>
                    </m:oMath>
                  </a14:m>
                  <a:endParaRPr kumimoji="1" lang="en-US" altLang="ja-JP" sz="1050" dirty="0" smtClean="0"/>
                </a:p>
              </p:txBody>
            </p:sp>
          </mc:Choice>
          <mc:Fallback xmlns="">
            <p:sp>
              <p:nvSpPr>
                <p:cNvPr id="124" name="テキスト ボックス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48" y="7141526"/>
                  <a:ext cx="2265063" cy="415498"/>
                </a:xfrm>
                <a:prstGeom prst="rect">
                  <a:avLst/>
                </a:prstGeom>
                <a:blipFill>
                  <a:blip r:embed="rId2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テキスト ボックス 15"/>
            <p:cNvSpPr txBox="1"/>
            <p:nvPr/>
          </p:nvSpPr>
          <p:spPr>
            <a:xfrm>
              <a:off x="2806094" y="7143643"/>
              <a:ext cx="125008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範 囲：</a:t>
              </a:r>
              <a:r>
                <a:rPr kumimoji="1" lang="en-US" altLang="ja-JP" sz="1050" dirty="0"/>
                <a:t>[-10 10</a:t>
              </a:r>
              <a:r>
                <a:rPr kumimoji="1" lang="en-US" altLang="ja-JP" sz="1050" dirty="0" smtClean="0"/>
                <a:t>]</a:t>
              </a:r>
              <a:endParaRPr kumimoji="1" lang="ja-JP" altLang="en-US" sz="1050" dirty="0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1941460" y="7141526"/>
              <a:ext cx="129623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50" dirty="0" smtClean="0"/>
                <a:t>次 元 数：</a:t>
              </a:r>
              <a:r>
                <a:rPr kumimoji="1" lang="en-US" altLang="ja-JP" sz="1050" dirty="0"/>
                <a:t>2</a:t>
              </a:r>
            </a:p>
            <a:p>
              <a:r>
                <a:rPr kumimoji="1" lang="ja-JP" altLang="en-US" sz="1050" dirty="0"/>
                <a:t>局所</a:t>
              </a:r>
              <a:r>
                <a:rPr kumimoji="1" lang="ja-JP" altLang="en-US" sz="1050" dirty="0" smtClean="0"/>
                <a:t>解数</a:t>
              </a:r>
              <a:r>
                <a:rPr kumimoji="1" lang="ja-JP" altLang="en-US" sz="1050" dirty="0" smtClean="0"/>
                <a:t>：</a:t>
              </a:r>
              <a:r>
                <a:rPr kumimoji="1" lang="en-US" altLang="ja-JP" sz="1050" dirty="0" smtClean="0"/>
                <a:t>17</a:t>
              </a:r>
              <a:endParaRPr kumimoji="1" lang="en-US" altLang="ja-JP" sz="10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1464565" y="3971440"/>
                <a:ext cx="209991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ランダム</a:t>
                </a:r>
                <a:r>
                  <a:rPr kumimoji="1" lang="ja-JP" altLang="en-US" sz="1050" dirty="0"/>
                  <a:t>に新しい解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/>
                  <a:t>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/>
              </a:p>
            </p:txBody>
          </p:sp>
        </mc:Choice>
        <mc:Fallback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3971440"/>
                <a:ext cx="2099911" cy="253916"/>
              </a:xfrm>
              <a:prstGeom prst="rect">
                <a:avLst/>
              </a:prstGeom>
              <a:blipFill>
                <a:blip r:embed="rId2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3" name="テキスト ボックス 222"/>
          <p:cNvSpPr txBox="1"/>
          <p:nvPr/>
        </p:nvSpPr>
        <p:spPr>
          <a:xfrm>
            <a:off x="1393405" y="4220737"/>
            <a:ext cx="20235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b="1" dirty="0" smtClean="0"/>
              <a:t>Step4: </a:t>
            </a:r>
            <a:r>
              <a:rPr kumimoji="1" lang="ja-JP" altLang="en-US" sz="1100" b="1" dirty="0" smtClean="0"/>
              <a:t>解とパラメータの</a:t>
            </a:r>
            <a:r>
              <a:rPr kumimoji="1" lang="ja-JP" altLang="en-US" sz="1100" b="1" dirty="0"/>
              <a:t>更新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正方形/長方形 155"/>
              <p:cNvSpPr/>
              <p:nvPr/>
            </p:nvSpPr>
            <p:spPr>
              <a:xfrm>
                <a:off x="1464565" y="4398689"/>
                <a:ext cx="2411388" cy="1131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𝑟𝑎𝑛𝑑</m:t>
                    </m:r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&amp;</m:t>
                    </m:r>
                  </m:oMath>
                </a14:m>
                <a: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kumimoji="1" lang="en-US" altLang="ja-JP" sz="105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𝑔𝑏𝑒𝑠𝑡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05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𝑟𝑛𝑑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𝑔𝑏𝑒𝑠𝑡</m:t>
                        </m:r>
                      </m:sub>
                    </m:sSub>
                  </m:oMath>
                </a14:m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を</a:t>
                </a:r>
                <a:r>
                  <a:rPr kumimoji="1" lang="ja-JP" altLang="en-US" sz="1050" dirty="0" smtClean="0">
                    <a:solidFill>
                      <a:schemeClr val="tx1"/>
                    </a:solidFill>
                  </a:rPr>
                  <a:t>更新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>
                    <a:solidFill>
                      <a:schemeClr val="tx1"/>
                    </a:solidFill>
                  </a:rPr>
                  <a:t>		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…(6)</a:t>
                </a:r>
                <a:endParaRPr kumimoji="1" lang="en-US" altLang="ja-JP" sz="1050" dirty="0">
                  <a:solidFill>
                    <a:schemeClr val="tx1"/>
                  </a:solidFill>
                </a:endParaRPr>
              </a:p>
              <a:p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kumimoji="1" lang="en-US" altLang="ja-JP" sz="105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ja-JP" altLang="en-US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sz="105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…(</a:t>
                </a:r>
                <a:r>
                  <a:rPr kumimoji="1" lang="en-US" altLang="ja-JP" sz="1050" dirty="0"/>
                  <a:t>7</a:t>
                </a:r>
                <a:r>
                  <a:rPr kumimoji="1" lang="en-US" altLang="ja-JP" sz="1050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kumimoji="1" lang="en-US" altLang="ja-JP" sz="1050" b="1" dirty="0" smtClean="0"/>
                  <a:t>Step1</a:t>
                </a:r>
                <a:r>
                  <a:rPr kumimoji="1" lang="ja-JP" altLang="en-US" sz="1050" dirty="0" smtClean="0"/>
                  <a:t>へ戻る</a:t>
                </a:r>
                <a:endParaRPr kumimoji="1" lang="en-US" altLang="ja-JP" sz="105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6" name="正方形/長方形 1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565" y="4398689"/>
                <a:ext cx="2411388" cy="1131015"/>
              </a:xfrm>
              <a:prstGeom prst="rect">
                <a:avLst/>
              </a:prstGeom>
              <a:blipFill>
                <a:blip r:embed="rId3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0" name="コンテンツ プレースホルダー 4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652926" y="2660025"/>
            <a:ext cx="293602" cy="293602"/>
          </a:xfrm>
          <a:prstGeom prst="rect">
            <a:avLst/>
          </a:prstGeom>
          <a:ln w="19050">
            <a:solidFill>
              <a:schemeClr val="accent2"/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テキスト ボックス 210"/>
              <p:cNvSpPr txBox="1"/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0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sz="10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10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211" name="テキスト ボックス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1" y="2681895"/>
                <a:ext cx="267738" cy="246221"/>
              </a:xfrm>
              <a:prstGeom prst="rect">
                <a:avLst/>
              </a:prstGeom>
              <a:blipFill>
                <a:blip r:embed="rId34"/>
                <a:stretch>
                  <a:fillRect r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テキスト ボックス 226"/>
              <p:cNvSpPr txBox="1"/>
              <p:nvPr/>
            </p:nvSpPr>
            <p:spPr>
              <a:xfrm>
                <a:off x="3785092" y="2224871"/>
                <a:ext cx="3220064" cy="426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ja-JP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kumimoji="1" lang="en-US" altLang="ja-JP" sz="105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kumimoji="1" lang="en-US" altLang="ja-JP" sz="105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ja-JP" sz="105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05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f>
                          <m:fPr>
                            <m:ctrlPr>
                              <a:rPr kumimoji="1" lang="en-US" altLang="ja-JP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ja-JP" altLang="en-US" sz="105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kumimoji="1" lang="en-US" altLang="ja-JP" sz="105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1" lang="en-US" altLang="ja-JP" sz="1050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105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sz="105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sz="1050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1" lang="en-US" altLang="ja-JP" sz="1050" b="0" i="1" smtClean="0">
                                        <a:solidFill>
                                          <a:schemeClr val="accent6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</m:sup>
                    </m:sSup>
                  </m:oMath>
                </a14:m>
                <a:r>
                  <a:rPr kumimoji="1" lang="en-US" altLang="ja-JP" sz="1050" dirty="0" smtClean="0"/>
                  <a:t>…(</a:t>
                </a:r>
                <a:r>
                  <a:rPr kumimoji="1" lang="en-US" altLang="ja-JP" sz="1050" dirty="0"/>
                  <a:t>2</a:t>
                </a:r>
                <a:r>
                  <a:rPr kumimoji="1" lang="en-US" altLang="ja-JP" sz="1050" dirty="0" smtClean="0"/>
                  <a:t>)’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7" name="テキスト ボックス 2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092" y="2224871"/>
                <a:ext cx="3220064" cy="426976"/>
              </a:xfrm>
              <a:prstGeom prst="rect">
                <a:avLst/>
              </a:prstGeom>
              <a:blipFill>
                <a:blip r:embed="rId35"/>
                <a:stretch>
                  <a:fillRect t="-27143" b="-8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9" name="テキスト ボックス 228"/>
              <p:cNvSpPr txBox="1"/>
              <p:nvPr/>
            </p:nvSpPr>
            <p:spPr>
              <a:xfrm>
                <a:off x="3770173" y="3214493"/>
                <a:ext cx="3016235" cy="429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5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kumimoji="1" lang="en-US" altLang="ja-JP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105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1050" b="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𝑝𝑏𝑒𝑠𝑡</m:t>
                        </m:r>
                      </m:sub>
                    </m:sSub>
                    <m:r>
                      <a:rPr kumimoji="1" lang="en-US" altLang="ja-JP" sz="105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ja-JP" altLang="en-US" sz="105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kumimoji="1" lang="en-US" altLang="ja-JP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sz="105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50" dirty="0" smtClean="0"/>
                  <a:t>…(5)’</a:t>
                </a:r>
                <a:endParaRPr kumimoji="1" lang="en-US" altLang="ja-JP" sz="1050" dirty="0"/>
              </a:p>
              <a:p>
                <a:r>
                  <a:rPr kumimoji="1" lang="ja-JP" altLang="en-US" sz="1050" dirty="0"/>
                  <a:t>パーソナルベスト近辺に新しい解を</a:t>
                </a:r>
                <a:r>
                  <a:rPr kumimoji="1" lang="ja-JP" altLang="en-US" sz="1050" dirty="0" smtClean="0"/>
                  <a:t>生成</a:t>
                </a:r>
                <a:endParaRPr kumimoji="1" lang="en-US" altLang="ja-JP" sz="1050" dirty="0" smtClean="0"/>
              </a:p>
            </p:txBody>
          </p:sp>
        </mc:Choice>
        <mc:Fallback>
          <p:sp>
            <p:nvSpPr>
              <p:cNvPr id="229" name="テキスト ボックス 2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173" y="3214493"/>
                <a:ext cx="3016235" cy="429348"/>
              </a:xfrm>
              <a:prstGeom prst="rect">
                <a:avLst/>
              </a:prstGeom>
              <a:blipFill>
                <a:blip r:embed="rId36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8" name="下矢印 417"/>
          <p:cNvSpPr/>
          <p:nvPr/>
        </p:nvSpPr>
        <p:spPr>
          <a:xfrm>
            <a:off x="425773" y="4328358"/>
            <a:ext cx="694765" cy="121203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9" name="テキスト ボックス 418"/>
          <p:cNvSpPr txBox="1"/>
          <p:nvPr/>
        </p:nvSpPr>
        <p:spPr>
          <a:xfrm>
            <a:off x="3783888" y="2062306"/>
            <a:ext cx="30025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1</a:t>
            </a:r>
            <a:r>
              <a:rPr kumimoji="1" lang="en-US" altLang="ja-JP" sz="1100" b="1" dirty="0" smtClean="0"/>
              <a:t>:</a:t>
            </a:r>
            <a:r>
              <a:rPr kumimoji="1" lang="ja-JP" altLang="en-US" sz="1100" b="1" dirty="0" smtClean="0"/>
              <a:t> </a:t>
            </a:r>
            <a:r>
              <a:rPr kumimoji="1" lang="ja-JP" altLang="en-US" sz="1100" b="1" dirty="0" smtClean="0"/>
              <a:t>全個体</a:t>
            </a:r>
            <a:r>
              <a:rPr kumimoji="1" lang="ja-JP" altLang="en-US" sz="1100" b="1" dirty="0"/>
              <a:t>から離れるような解を生成</a:t>
            </a:r>
            <a:endParaRPr kumimoji="1" lang="en-US" altLang="ja-JP" sz="1100" b="1" dirty="0">
              <a:latin typeface="+mn-ea"/>
            </a:endParaRPr>
          </a:p>
        </p:txBody>
      </p:sp>
      <p:sp>
        <p:nvSpPr>
          <p:cNvPr id="27" name="左右矢印 26"/>
          <p:cNvSpPr/>
          <p:nvPr/>
        </p:nvSpPr>
        <p:spPr>
          <a:xfrm>
            <a:off x="3425168" y="2594028"/>
            <a:ext cx="373539" cy="14040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6" name="左右矢印 455"/>
          <p:cNvSpPr/>
          <p:nvPr/>
        </p:nvSpPr>
        <p:spPr>
          <a:xfrm>
            <a:off x="3292369" y="3279304"/>
            <a:ext cx="540000" cy="140406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7" name="テキスト ボックス 456"/>
          <p:cNvSpPr txBox="1"/>
          <p:nvPr/>
        </p:nvSpPr>
        <p:spPr>
          <a:xfrm>
            <a:off x="3783888" y="3071472"/>
            <a:ext cx="17412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変更点</a:t>
            </a:r>
            <a:r>
              <a:rPr kumimoji="1" lang="en-US" altLang="ja-JP" sz="1100" b="1" dirty="0" smtClean="0"/>
              <a:t>2: </a:t>
            </a:r>
            <a:r>
              <a:rPr kumimoji="1" lang="ja-JP" altLang="en-US" sz="1100" b="1" dirty="0" smtClean="0"/>
              <a:t>局所探索方法</a:t>
            </a:r>
            <a:endParaRPr kumimoji="1" lang="ja-JP" altLang="en-US" sz="1100" b="1" dirty="0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3877590" y="8866531"/>
            <a:ext cx="1732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一つの局所解に密集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84898" y="3100130"/>
            <a:ext cx="1365589" cy="1365589"/>
            <a:chOff x="302136" y="2835565"/>
            <a:chExt cx="1440000" cy="1440000"/>
          </a:xfrm>
        </p:grpSpPr>
        <p:sp>
          <p:nvSpPr>
            <p:cNvPr id="116" name="正方形/長方形 115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1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19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0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21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/>
                <p:cNvSpPr txBox="1"/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84" name="テキスト ボックス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34" y="3529031"/>
                  <a:ext cx="218469" cy="277448"/>
                </a:xfrm>
                <a:prstGeom prst="rect">
                  <a:avLst/>
                </a:prstGeom>
                <a:blipFill>
                  <a:blip r:embed="rId19"/>
                  <a:stretch>
                    <a:fillRect r="-111111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6" name="コンテンツ プレースホルダ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67983" flipH="1">
            <a:off x="1109020" y="3657512"/>
            <a:ext cx="293602" cy="29360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テキスト ボックス 127"/>
              <p:cNvSpPr txBox="1"/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8" name="テキスト ボックス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4" y="3972786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/>
              <p:cNvSpPr txBox="1"/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2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9" name="テキスト ボックス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73" y="3932770"/>
                <a:ext cx="243473" cy="246221"/>
              </a:xfrm>
              <a:prstGeom prst="rect">
                <a:avLst/>
              </a:prstGeom>
              <a:blipFill>
                <a:blip r:embed="rId40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0" name="グループ化 129"/>
          <p:cNvGrpSpPr/>
          <p:nvPr/>
        </p:nvGrpSpPr>
        <p:grpSpPr>
          <a:xfrm>
            <a:off x="85510" y="4249096"/>
            <a:ext cx="1365589" cy="1365589"/>
            <a:chOff x="302136" y="2835565"/>
            <a:chExt cx="1440000" cy="1440000"/>
          </a:xfrm>
        </p:grpSpPr>
        <p:sp>
          <p:nvSpPr>
            <p:cNvPr id="131" name="正方形/長方形 130"/>
            <p:cNvSpPr/>
            <p:nvPr/>
          </p:nvSpPr>
          <p:spPr>
            <a:xfrm>
              <a:off x="302136" y="2835565"/>
              <a:ext cx="1440000" cy="1440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845112" y="3422756"/>
              <a:ext cx="310377" cy="310377"/>
            </a:xfrm>
            <a:prstGeom prst="rect">
              <a:avLst/>
            </a:prstGeom>
            <a:ln w="19050">
              <a:solidFill>
                <a:schemeClr val="tx1"/>
              </a:solidFill>
              <a:prstDash val="sysDot"/>
            </a:ln>
          </p:spPr>
        </p:pic>
        <p:pic>
          <p:nvPicPr>
            <p:cNvPr id="133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545430" y="3202328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5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1108147" y="3181893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7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>
              <a:off x="612678" y="3623927"/>
              <a:ext cx="310377" cy="310377"/>
            </a:xfrm>
            <a:prstGeom prst="rect">
              <a:avLst/>
            </a:prstGeom>
            <a:ln w="6350">
              <a:solidFill>
                <a:schemeClr val="tx1"/>
              </a:solidFill>
              <a:prstDash val="sysDot"/>
            </a:ln>
          </p:spPr>
        </p:pic>
        <p:pic>
          <p:nvPicPr>
            <p:cNvPr id="138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846026" y="3509727"/>
              <a:ext cx="309600" cy="309600"/>
            </a:xfrm>
            <a:prstGeom prst="rect">
              <a:avLst/>
            </a:prstGeom>
            <a:ln w="19050">
              <a:solidFill>
                <a:schemeClr val="accent1">
                  <a:lumMod val="75000"/>
                </a:schemeClr>
              </a:solidFill>
              <a:prstDash val="sysDot"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/>
                <p:cNvSpPr txBox="1"/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000" b="1" i="1" smtClean="0">
                                    <a:latin typeface="Cambria Math" panose="02040503050406030204" pitchFamily="18" charset="0"/>
                                  </a:rPr>
                                  <m:t>𝒈𝒃𝒆𝒔𝒕</m:t>
                                </m:r>
                              </m:sub>
                            </m:sSub>
                          </m:e>
                          <m:sup/>
                        </m:sSup>
                      </m:oMath>
                    </m:oMathPara>
                  </a14:m>
                  <a:endParaRPr kumimoji="1" lang="ja-JP" altLang="en-US" sz="1000" b="1" dirty="0"/>
                </a:p>
              </p:txBody>
            </p:sp>
          </mc:Choice>
          <mc:Fallback xmlns="">
            <p:sp>
              <p:nvSpPr>
                <p:cNvPr id="140" name="テキスト ボックス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494" y="3528130"/>
                  <a:ext cx="218469" cy="277448"/>
                </a:xfrm>
                <a:prstGeom prst="rect">
                  <a:avLst/>
                </a:prstGeom>
                <a:blipFill>
                  <a:blip r:embed="rId41"/>
                  <a:stretch>
                    <a:fillRect r="-120588" b="-2326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/>
              <p:cNvSpPr txBox="1"/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sz="10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kumimoji="1" lang="ja-JP" altLang="en-US" sz="1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10" y="5113948"/>
                <a:ext cx="243473" cy="246221"/>
              </a:xfrm>
              <a:prstGeom prst="rect">
                <a:avLst/>
              </a:prstGeom>
              <a:blipFill>
                <a:blip r:embed="rId39"/>
                <a:stretch>
                  <a:fillRect r="-5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グループ化 8"/>
          <p:cNvGrpSpPr/>
          <p:nvPr/>
        </p:nvGrpSpPr>
        <p:grpSpPr>
          <a:xfrm>
            <a:off x="6052066" y="2397954"/>
            <a:ext cx="1384758" cy="1379002"/>
            <a:chOff x="6193742" y="1834001"/>
            <a:chExt cx="1384758" cy="1379002"/>
          </a:xfrm>
        </p:grpSpPr>
        <p:grpSp>
          <p:nvGrpSpPr>
            <p:cNvPr id="28" name="グループ化 27"/>
            <p:cNvGrpSpPr/>
            <p:nvPr/>
          </p:nvGrpSpPr>
          <p:grpSpPr>
            <a:xfrm>
              <a:off x="6193742" y="1834001"/>
              <a:ext cx="1384758" cy="1379002"/>
              <a:chOff x="6193742" y="1757801"/>
              <a:chExt cx="1384758" cy="1379002"/>
            </a:xfrm>
          </p:grpSpPr>
          <p:grpSp>
            <p:nvGrpSpPr>
              <p:cNvPr id="435" name="グループ化 434"/>
              <p:cNvGrpSpPr/>
              <p:nvPr/>
            </p:nvGrpSpPr>
            <p:grpSpPr>
              <a:xfrm>
                <a:off x="6193742" y="1757801"/>
                <a:ext cx="1379002" cy="1379002"/>
                <a:chOff x="818871" y="1357146"/>
                <a:chExt cx="2556000" cy="2556000"/>
              </a:xfrm>
            </p:grpSpPr>
            <p:grpSp>
              <p:nvGrpSpPr>
                <p:cNvPr id="436" name="グループ化 435"/>
                <p:cNvGrpSpPr/>
                <p:nvPr/>
              </p:nvGrpSpPr>
              <p:grpSpPr>
                <a:xfrm>
                  <a:off x="818871" y="1357146"/>
                  <a:ext cx="2556000" cy="2556000"/>
                  <a:chOff x="818871" y="1357146"/>
                  <a:chExt cx="2556000" cy="2556000"/>
                </a:xfrm>
              </p:grpSpPr>
              <p:grpSp>
                <p:nvGrpSpPr>
                  <p:cNvPr id="439" name="グループ化 438"/>
                  <p:cNvGrpSpPr/>
                  <p:nvPr/>
                </p:nvGrpSpPr>
                <p:grpSpPr>
                  <a:xfrm>
                    <a:off x="818871" y="1357146"/>
                    <a:ext cx="2556000" cy="2556000"/>
                    <a:chOff x="818871" y="1705487"/>
                    <a:chExt cx="2556000" cy="2556000"/>
                  </a:xfrm>
                </p:grpSpPr>
                <p:sp>
                  <p:nvSpPr>
                    <p:cNvPr id="441" name="正方形/長方形 440"/>
                    <p:cNvSpPr/>
                    <p:nvPr/>
                  </p:nvSpPr>
                  <p:spPr>
                    <a:xfrm>
                      <a:off x="818871" y="1705487"/>
                      <a:ext cx="2556000" cy="2556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42" name="グループ化 441"/>
                    <p:cNvGrpSpPr/>
                    <p:nvPr/>
                  </p:nvGrpSpPr>
                  <p:grpSpPr>
                    <a:xfrm>
                      <a:off x="970313" y="1987810"/>
                      <a:ext cx="2282189" cy="2058085"/>
                      <a:chOff x="970313" y="1987810"/>
                      <a:chExt cx="2282189" cy="2058085"/>
                    </a:xfrm>
                  </p:grpSpPr>
                  <p:pic>
                    <p:nvPicPr>
                      <p:cNvPr id="443" name="図 442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649819" y="2767080"/>
                        <a:ext cx="803909" cy="81492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4" name="図 443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120878" y="2226124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5" name="図 444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970313" y="3275025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46" name="図 445"/>
                      <p:cNvPicPr>
                        <a:picLocks noChangeAspect="1"/>
                      </p:cNvPicPr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481632" y="1987810"/>
                        <a:ext cx="770870" cy="770870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447" name="直線矢印コネクタ 446"/>
                      <p:cNvCxnSpPr/>
                      <p:nvPr/>
                    </p:nvCxnSpPr>
                    <p:spPr>
                      <a:xfrm>
                        <a:off x="1466683" y="2564925"/>
                        <a:ext cx="351092" cy="418562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48" name="直線矢印コネクタ 447"/>
                      <p:cNvCxnSpPr/>
                      <p:nvPr/>
                    </p:nvCxnSpPr>
                    <p:spPr>
                      <a:xfrm flipH="1">
                        <a:off x="2242782" y="2481776"/>
                        <a:ext cx="394082" cy="478144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accent6"/>
                        </a:solidFill>
                        <a:prstDash val="sysDot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49" name="正方形/長方形 448"/>
                          <p:cNvSpPr/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p>
                                    <m:sSupPr>
                                      <m:ctrlPr>
                                        <a:rPr lang="en-US" altLang="ja-JP" sz="1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US" altLang="ja-JP" sz="1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oMath>
                              </m:oMathPara>
                            </a14:m>
                            <a:endParaRPr lang="ja-JP" altLang="en-US" sz="1000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2" name="正方形/長方形 31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17183" y="3481170"/>
                            <a:ext cx="699657" cy="481452"/>
                          </a:xfrm>
                          <a:prstGeom prst="rect">
                            <a:avLst/>
                          </a:prstGeom>
                          <a:blipFill>
                            <a:blip r:embed="rId4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cxnSp>
                <p:nvCxnSpPr>
                  <p:cNvPr id="440" name="直線矢印コネクタ 439"/>
                  <p:cNvCxnSpPr/>
                  <p:nvPr/>
                </p:nvCxnSpPr>
                <p:spPr>
                  <a:xfrm flipV="1">
                    <a:off x="1371559" y="2842271"/>
                    <a:ext cx="528836" cy="347338"/>
                  </a:xfrm>
                  <a:prstGeom prst="straightConnector1">
                    <a:avLst/>
                  </a:prstGeom>
                  <a:ln w="28575">
                    <a:solidFill>
                      <a:schemeClr val="accent6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7" name="正方形/長方形 436"/>
                    <p:cNvSpPr/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9" name="正方形/長方形 29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0663" y="1659814"/>
                      <a:ext cx="699657" cy="48145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8" name="正方形/長方形 437"/>
                    <p:cNvSpPr/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altLang="ja-JP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sz="1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oMath>
                        </m:oMathPara>
                      </a14:m>
                      <a:endParaRPr lang="ja-JP" altLang="en-US" sz="1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0" name="正方形/長方形 2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7901" y="1580357"/>
                      <a:ext cx="699657" cy="481452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50" name="直線矢印コネクタ 449"/>
              <p:cNvCxnSpPr/>
              <p:nvPr/>
            </p:nvCxnSpPr>
            <p:spPr>
              <a:xfrm flipV="1">
                <a:off x="6879210" y="2453925"/>
                <a:ext cx="232187" cy="1432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直線矢印コネクタ 450"/>
              <p:cNvCxnSpPr/>
              <p:nvPr/>
            </p:nvCxnSpPr>
            <p:spPr>
              <a:xfrm>
                <a:off x="6879854" y="2673370"/>
                <a:ext cx="149917" cy="178960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矢印コネクタ 451"/>
              <p:cNvCxnSpPr/>
              <p:nvPr/>
            </p:nvCxnSpPr>
            <p:spPr>
              <a:xfrm flipH="1">
                <a:off x="6707115" y="2641058"/>
                <a:ext cx="117500" cy="119275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直線矢印コネクタ 452"/>
              <p:cNvCxnSpPr/>
              <p:nvPr/>
            </p:nvCxnSpPr>
            <p:spPr>
              <a:xfrm>
                <a:off x="6890473" y="2557998"/>
                <a:ext cx="283597" cy="13375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4" name="正方形/長方形 453"/>
                  <p:cNvSpPr/>
                  <p:nvPr/>
                </p:nvSpPr>
                <p:spPr>
                  <a:xfrm>
                    <a:off x="6998777" y="2389353"/>
                    <a:ext cx="379271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4" name="正方形/長方形 4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8777" y="2389353"/>
                    <a:ext cx="379271" cy="246221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5" name="正方形/長方形 454"/>
                  <p:cNvSpPr/>
                  <p:nvPr/>
                </p:nvSpPr>
                <p:spPr>
                  <a:xfrm>
                    <a:off x="7200833" y="2605947"/>
                    <a:ext cx="377667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ja-JP" sz="1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1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ja-JP" sz="1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0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5" name="正方形/長方形 45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0833" y="2605947"/>
                    <a:ext cx="377667" cy="246221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42" name="コンテンツ プレースホルダ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67983" flipH="1">
              <a:off x="6982472" y="2856452"/>
              <a:ext cx="293602" cy="293602"/>
            </a:xfrm>
            <a:prstGeom prst="rect">
              <a:avLst/>
            </a:prstGeom>
            <a:ln w="19050">
              <a:solidFill>
                <a:schemeClr val="accent2"/>
              </a:solidFill>
              <a:prstDash val="sysDot"/>
            </a:ln>
          </p:spPr>
        </p:pic>
      </p:grpSp>
      <p:sp>
        <p:nvSpPr>
          <p:cNvPr id="11" name="テキスト ボックス 10"/>
          <p:cNvSpPr txBox="1"/>
          <p:nvPr/>
        </p:nvSpPr>
        <p:spPr>
          <a:xfrm>
            <a:off x="3803576" y="2613417"/>
            <a:ext cx="243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 dirty="0" smtClean="0"/>
              <a:t>疎な空間へ新たに解を生成</a:t>
            </a:r>
            <a:r>
              <a:rPr kumimoji="1" lang="en-US" altLang="ja-JP" sz="900" dirty="0" smtClean="0"/>
              <a:t/>
            </a:r>
            <a:br>
              <a:rPr kumimoji="1" lang="en-US" altLang="ja-JP" sz="900" dirty="0" smtClean="0"/>
            </a:br>
            <a:r>
              <a:rPr kumimoji="1" lang="en-US" altLang="ja-JP" sz="900" dirty="0" smtClean="0"/>
              <a:t>( </a:t>
            </a:r>
            <a:r>
              <a:rPr kumimoji="1" lang="ja-JP" altLang="en-US" sz="900" dirty="0" smtClean="0"/>
              <a:t>個体間</a:t>
            </a:r>
            <a:r>
              <a:rPr kumimoji="1" lang="ja-JP" altLang="en-US" sz="900" dirty="0"/>
              <a:t>の距離により</a:t>
            </a:r>
            <a:r>
              <a:rPr kumimoji="1" lang="ja-JP" altLang="en-US" sz="900" dirty="0" smtClean="0"/>
              <a:t>距離が近い</a:t>
            </a:r>
            <a:r>
              <a:rPr kumimoji="1" lang="en-US" altLang="ja-JP" sz="900" dirty="0" smtClean="0"/>
              <a:t>&gt;</a:t>
            </a:r>
            <a:r>
              <a:rPr kumimoji="1" lang="ja-JP" altLang="en-US" sz="900" dirty="0" smtClean="0"/>
              <a:t>遠い </a:t>
            </a:r>
            <a:r>
              <a:rPr kumimoji="1" lang="en-US" altLang="ja-JP" sz="900" dirty="0" smtClean="0"/>
              <a:t>)</a:t>
            </a:r>
            <a:endParaRPr kumimoji="1" lang="ja-JP" altLang="en-US" sz="900" dirty="0"/>
          </a:p>
        </p:txBody>
      </p:sp>
      <p:sp>
        <p:nvSpPr>
          <p:cNvPr id="152" name="下矢印 151"/>
          <p:cNvSpPr/>
          <p:nvPr/>
        </p:nvSpPr>
        <p:spPr>
          <a:xfrm>
            <a:off x="4135786" y="9263399"/>
            <a:ext cx="94989" cy="936000"/>
          </a:xfrm>
          <a:prstGeom prst="downArrow">
            <a:avLst/>
          </a:prstGeom>
          <a:gradFill flip="none" rotWithShape="1">
            <a:gsLst>
              <a:gs pos="0">
                <a:schemeClr val="accent6"/>
              </a:gs>
              <a:gs pos="49000">
                <a:schemeClr val="accent2"/>
              </a:gs>
              <a:gs pos="100000">
                <a:srgbClr val="FF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4049738" y="10160335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 smtClean="0">
                <a:solidFill>
                  <a:srgbClr val="FF0000"/>
                </a:solidFill>
              </a:rPr>
              <a:t>良</a:t>
            </a:r>
            <a:endParaRPr kumimoji="1" lang="ja-JP" altLang="en-US" sz="700" b="1" dirty="0">
              <a:solidFill>
                <a:srgbClr val="FF0000"/>
              </a:solidFill>
            </a:endParaRPr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4049738" y="9094951"/>
            <a:ext cx="21925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00" b="1" dirty="0" smtClean="0">
                <a:solidFill>
                  <a:schemeClr val="accent6">
                    <a:lumMod val="75000"/>
                  </a:schemeClr>
                </a:solidFill>
              </a:rPr>
              <a:t>悪</a:t>
            </a:r>
            <a:endParaRPr kumimoji="1" lang="ja-JP" altLang="en-US" sz="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159" name="グラフ 1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08125"/>
              </p:ext>
            </p:extLst>
          </p:nvPr>
        </p:nvGraphicFramePr>
        <p:xfrm>
          <a:off x="4200737" y="9088059"/>
          <a:ext cx="3174628" cy="1537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pic>
        <p:nvPicPr>
          <p:cNvPr id="160" name="図 159"/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42" y="7525898"/>
            <a:ext cx="1892881" cy="1419120"/>
          </a:xfrm>
          <a:prstGeom prst="rect">
            <a:avLst/>
          </a:prstGeom>
        </p:spPr>
      </p:pic>
      <p:sp>
        <p:nvSpPr>
          <p:cNvPr id="221" name="テキスト ボックス 220"/>
          <p:cNvSpPr txBox="1"/>
          <p:nvPr/>
        </p:nvSpPr>
        <p:spPr>
          <a:xfrm>
            <a:off x="5721134" y="8865519"/>
            <a:ext cx="16542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b="1" dirty="0" smtClean="0">
                <a:solidFill>
                  <a:srgbClr val="FF0000"/>
                </a:solidFill>
              </a:rPr>
              <a:t>複数の局所解に分散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 rot="16200000">
            <a:off x="5068501" y="8090211"/>
            <a:ext cx="1167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NSBA</a:t>
            </a:r>
            <a:endParaRPr kumimoji="1" lang="ja-JP" altLang="en-US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" y="6027966"/>
            <a:ext cx="1960682" cy="1447021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47" y="6030303"/>
            <a:ext cx="1941184" cy="1455888"/>
          </a:xfrm>
          <a:prstGeom prst="rect">
            <a:avLst/>
          </a:prstGeom>
        </p:spPr>
      </p:pic>
      <p:sp>
        <p:nvSpPr>
          <p:cNvPr id="134" name="テキスト ボックス 133"/>
          <p:cNvSpPr txBox="1"/>
          <p:nvPr/>
        </p:nvSpPr>
        <p:spPr>
          <a:xfrm>
            <a:off x="1815615" y="5851120"/>
            <a:ext cx="1927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関数の等高線マップ</a:t>
            </a:r>
            <a:endParaRPr kumimoji="1" lang="ja-JP" altLang="en-US" sz="1050" b="1" dirty="0"/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73631" y="5868538"/>
            <a:ext cx="18175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dirty="0" err="1" smtClean="0"/>
              <a:t>Griewank</a:t>
            </a:r>
            <a:r>
              <a:rPr kumimoji="1" lang="ja-JP" altLang="en-US" sz="1050" b="1" dirty="0" smtClean="0"/>
              <a:t>関数の概形</a:t>
            </a:r>
            <a:endParaRPr kumimoji="1" lang="ja-JP" altLang="en-US" sz="105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3979392" y="4274606"/>
                <a:ext cx="3158314" cy="528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1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10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𝑎𝑛𝑐𝑒</m:t>
                          </m:r>
                          <m:d>
                            <m:dPr>
                              <m:ctrlP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ja-JP" altLang="en-US" sz="1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 sz="10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92" y="4274606"/>
                <a:ext cx="3158314" cy="528158"/>
              </a:xfrm>
              <a:prstGeom prst="rect">
                <a:avLst/>
              </a:prstGeom>
              <a:blipFill>
                <a:blip r:embed="rId56"/>
                <a:stretch>
                  <a:fillRect t="-86207" b="-1367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/>
          <p:cNvSpPr txBox="1"/>
          <p:nvPr/>
        </p:nvSpPr>
        <p:spPr>
          <a:xfrm>
            <a:off x="3783888" y="3746353"/>
            <a:ext cx="21873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ノベルティサーチについて</a:t>
            </a:r>
            <a:endParaRPr kumimoji="1" lang="ja-JP" altLang="en-US" sz="11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05474" y="3913970"/>
            <a:ext cx="3380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個体を疎な空間へ移動させる評価式</a:t>
            </a:r>
          </a:p>
          <a:p>
            <a:r>
              <a:rPr lang="en-US" altLang="ja-JP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ja-JP" altLang="en-US" sz="1050" dirty="0" smtClean="0"/>
              <a:t>は個体近傍数</a:t>
            </a:r>
            <a:r>
              <a:rPr lang="ja-JP" altLang="en-US" sz="1050" dirty="0"/>
              <a:t>，</a:t>
            </a:r>
            <a:r>
              <a:rPr lang="en-US" altLang="ja-JP" sz="1050" i="1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kumimoji="1" lang="ja-JP" altLang="en-US" sz="1050" dirty="0" err="1"/>
              <a:t>は評</a:t>
            </a:r>
            <a:r>
              <a:rPr kumimoji="1" lang="ja-JP" altLang="en-US" sz="1050" dirty="0"/>
              <a:t>価される解，</a:t>
            </a:r>
            <a:r>
              <a:rPr kumimoji="1" lang="en-US" altLang="ja-JP" sz="1050" dirty="0"/>
              <a:t>μ</a:t>
            </a:r>
            <a:r>
              <a:rPr kumimoji="1" lang="ja-JP" altLang="en-US" sz="1050" dirty="0"/>
              <a:t>はその他</a:t>
            </a:r>
            <a:r>
              <a:rPr kumimoji="1" lang="ja-JP" altLang="en-US" sz="1050" dirty="0" smtClean="0"/>
              <a:t>の解</a:t>
            </a:r>
            <a:r>
              <a:rPr kumimoji="1" lang="ja-JP" altLang="en-US" sz="1050" dirty="0"/>
              <a:t>を</a:t>
            </a:r>
            <a:r>
              <a:rPr kumimoji="1" lang="ja-JP" altLang="en-US" sz="1050" dirty="0" smtClean="0"/>
              <a:t>表す</a:t>
            </a:r>
            <a:endParaRPr kumimoji="1" lang="ja-JP" altLang="en-US" sz="105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975915" y="1274140"/>
            <a:ext cx="2529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➡ </a:t>
            </a:r>
            <a:r>
              <a:rPr kumimoji="1" lang="ja-JP" altLang="en-US" sz="1200" dirty="0">
                <a:solidFill>
                  <a:srgbClr val="FF0000"/>
                </a:solidFill>
              </a:rPr>
              <a:t>複数局所解を常に保持</a:t>
            </a:r>
            <a:r>
              <a:rPr kumimoji="1" lang="ja-JP" altLang="en-US" sz="1200" dirty="0" smtClean="0">
                <a:solidFill>
                  <a:srgbClr val="FF0000"/>
                </a:solidFill>
              </a:rPr>
              <a:t>し続ける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/>
            </a:r>
            <a:br>
              <a:rPr kumimoji="1" lang="en-US" altLang="ja-JP" sz="1200" dirty="0" smtClean="0">
                <a:solidFill>
                  <a:srgbClr val="FF0000"/>
                </a:solidFill>
              </a:rPr>
            </a:br>
            <a:r>
              <a:rPr kumimoji="1" lang="ja-JP" altLang="en-US" sz="1200" dirty="0" smtClean="0">
                <a:solidFill>
                  <a:srgbClr val="FF0000"/>
                </a:solidFill>
              </a:rPr>
              <a:t>分散型</a:t>
            </a:r>
            <a:r>
              <a:rPr kumimoji="1" lang="en-US" altLang="ja-JP" sz="1200" dirty="0">
                <a:solidFill>
                  <a:srgbClr val="FF0000"/>
                </a:solidFill>
              </a:rPr>
              <a:t>BA</a:t>
            </a:r>
            <a:r>
              <a:rPr kumimoji="1" lang="ja-JP" altLang="en-US" sz="1200" dirty="0">
                <a:solidFill>
                  <a:srgbClr val="FF0000"/>
                </a:solidFill>
              </a:rPr>
              <a:t>の提案とその有効性の検証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endParaRPr kumimoji="1" lang="ja-JP" altLang="en-US" sz="1200" dirty="0">
              <a:solidFill>
                <a:srgbClr val="FF0000"/>
              </a:solidFill>
            </a:endParaRPr>
          </a:p>
        </p:txBody>
      </p:sp>
      <p:sp>
        <p:nvSpPr>
          <p:cNvPr id="143" name="テキスト ボックス 142"/>
          <p:cNvSpPr txBox="1"/>
          <p:nvPr/>
        </p:nvSpPr>
        <p:spPr>
          <a:xfrm>
            <a:off x="3783888" y="4783992"/>
            <a:ext cx="3222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 smtClean="0"/>
              <a:t>最近傍個体移動</a:t>
            </a:r>
            <a:r>
              <a:rPr kumimoji="1" lang="en-US" altLang="ja-JP" sz="1100" b="1" dirty="0" smtClean="0"/>
              <a:t>Bat Algorithm(NNBA)</a:t>
            </a:r>
            <a:endParaRPr kumimoji="1" lang="ja-JP" altLang="en-US" sz="11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3979392" y="5159902"/>
                <a:ext cx="3480905" cy="259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1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kumimoji="1" lang="en-US" altLang="ja-JP" sz="1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kumimoji="1" lang="en-US" altLang="ja-JP" sz="1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1000" i="1" dirty="0">
                    <a:latin typeface="Cambria Math" panose="02040503050406030204" pitchFamily="18" charset="0"/>
                  </a:rPr>
                  <a:t>	…</a:t>
                </a:r>
                <a:r>
                  <a:rPr kumimoji="1" lang="en-US" altLang="ja-JP" sz="1000" dirty="0"/>
                  <a:t>(2</a:t>
                </a:r>
                <a:r>
                  <a:rPr kumimoji="1" lang="en-US" altLang="ja-JP" sz="1000" dirty="0" smtClean="0"/>
                  <a:t>)’</a:t>
                </a:r>
                <a:endParaRPr kumimoji="1" lang="en-US" altLang="ja-JP" sz="1000" dirty="0"/>
              </a:p>
            </p:txBody>
          </p:sp>
        </mc:Choice>
        <mc:Fallback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392" y="5159902"/>
                <a:ext cx="3480905" cy="259751"/>
              </a:xfrm>
              <a:prstGeom prst="rect">
                <a:avLst/>
              </a:prstGeom>
              <a:blipFill>
                <a:blip r:embed="rId5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テキスト ボックス 143"/>
          <p:cNvSpPr txBox="1"/>
          <p:nvPr/>
        </p:nvSpPr>
        <p:spPr>
          <a:xfrm>
            <a:off x="3805474" y="4960803"/>
            <a:ext cx="3014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最近傍</a:t>
            </a:r>
            <a:r>
              <a:rPr lang="ja-JP" altLang="en-US" sz="1050" dirty="0" smtClean="0"/>
              <a:t>個体同士の距離を一定以上保つ</a:t>
            </a:r>
            <a:endParaRPr kumimoji="1" lang="ja-JP" alt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50" dirty="0" smtClean="0"/>
                  <a:t>パラメータ：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=0.9, </m:t>
                    </m:r>
                  </m:oMath>
                </a14:m>
                <a:r>
                  <a:rPr kumimoji="1" lang="en-US" altLang="ja-JP" sz="1050" dirty="0" smtClean="0"/>
                  <a:t>	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kumimoji="1" lang="en-US" altLang="ja-JP" sz="1050" dirty="0" smtClean="0"/>
                  <a:t>,    </a:t>
                </a:r>
                <a14:m>
                  <m:oMath xmlns:m="http://schemas.openxmlformats.org/officeDocument/2006/math">
                    <m:r>
                      <a:rPr kumimoji="1" lang="ja-JP" altLang="en-US" sz="105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ja-JP" sz="105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kumimoji="1" lang="ja-JP" altLang="en-US" sz="1050" dirty="0"/>
              </a:p>
            </p:txBody>
          </p:sp>
        </mc:Choice>
        <mc:Fallback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" y="9128708"/>
                <a:ext cx="3384908" cy="253916"/>
              </a:xfrm>
              <a:prstGeom prst="rect">
                <a:avLst/>
              </a:prstGeom>
              <a:blipFill>
                <a:blip r:embed="rId58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600" dirty="0"/>
              </a:p>
            </p:txBody>
          </p:sp>
        </mc:Choice>
        <mc:Fallback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157" y="8505462"/>
                <a:ext cx="371395" cy="184666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2781899" y="8404852"/>
            <a:ext cx="1692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kumimoji="1" lang="ja-JP" altLang="en-US" sz="800" dirty="0" smtClean="0"/>
              <a:t>は局所解数</a:t>
            </a:r>
            <a:endParaRPr kumimoji="1" lang="ja-JP" altLang="en-US" sz="800" dirty="0"/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51706" y="9406223"/>
            <a:ext cx="3517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結論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|</a:t>
            </a:r>
            <a:r>
              <a:rPr kumimoji="1" lang="ja-JP" altLang="en-US" sz="1400" b="1" dirty="0" smtClean="0">
                <a:solidFill>
                  <a:srgbClr val="A8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まとめと今後の展望</a:t>
            </a:r>
            <a:r>
              <a:rPr kumimoji="1" lang="en-US" altLang="ja-JP" sz="1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1" lang="ja-JP" altLang="en-US" sz="1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10800" y="9714000"/>
            <a:ext cx="3652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smtClean="0"/>
              <a:t>NSBA</a:t>
            </a:r>
            <a:r>
              <a:rPr kumimoji="1" lang="ja-JP" altLang="en-US" sz="1100" dirty="0" smtClean="0"/>
              <a:t>の複数解探索性能は，従来</a:t>
            </a:r>
            <a:r>
              <a:rPr kumimoji="1" lang="en-US" altLang="ja-JP" sz="1100" dirty="0" smtClean="0"/>
              <a:t>BA</a:t>
            </a:r>
            <a:r>
              <a:rPr kumimoji="1" lang="ja-JP" altLang="en-US" sz="1100" dirty="0" smtClean="0"/>
              <a:t>より向上</a:t>
            </a:r>
            <a:endParaRPr kumimoji="1" lang="en-US" altLang="ja-JP" sz="1100" dirty="0" smtClean="0"/>
          </a:p>
          <a:p>
            <a:r>
              <a:rPr kumimoji="1" lang="ja-JP" altLang="en-US" sz="1100" dirty="0" smtClean="0"/>
              <a:t>複数の個体が同じ局所</a:t>
            </a:r>
            <a:r>
              <a:rPr kumimoji="1" lang="ja-JP" altLang="en-US" sz="1100" dirty="0"/>
              <a:t>解</a:t>
            </a:r>
            <a:r>
              <a:rPr kumimoji="1" lang="ja-JP" altLang="en-US" sz="1100" dirty="0" smtClean="0"/>
              <a:t>に留まらないよう修正が必要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59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10075</TotalTime>
  <Words>379</Words>
  <Application>Microsoft Office PowerPoint</Application>
  <PresentationFormat>ユーザー設定</PresentationFormat>
  <Paragraphs>101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Cambria Math</vt:lpstr>
      <vt:lpstr>Segoe UI</vt:lpstr>
      <vt:lpstr>Office テーマ</vt:lpstr>
      <vt:lpstr>Searching Multiple Local Optimal Solutions in Multimodal Function by Bat Algorithm based on Novelty Search 複数解探索におけるノベルティサーチに基づく分散Bat Algorithm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190</cp:revision>
  <cp:lastPrinted>2017-11-22T02:36:48Z</cp:lastPrinted>
  <dcterms:created xsi:type="dcterms:W3CDTF">2017-10-20T12:45:35Z</dcterms:created>
  <dcterms:modified xsi:type="dcterms:W3CDTF">2017-12-05T09:54:49Z</dcterms:modified>
</cp:coreProperties>
</file>