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7559675" cy="106918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153A4F"/>
    <a:srgbClr val="E6E7FE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120" d="100"/>
          <a:sy n="120" d="100"/>
        </p:scale>
        <p:origin x="1320" y="-306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griewank_renew\20171117\dist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0155381338853"/>
          <c:y val="8.0294047492463452E-2"/>
          <c:w val="0.80997791350695236"/>
          <c:h val="0.6423605602299178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originalBA</c:v>
                </c:pt>
              </c:strCache>
            </c:strRef>
          </c:tx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38.666837880072123</c:v>
                </c:pt>
                <c:pt idx="1">
                  <c:v>60.870413840301133</c:v>
                </c:pt>
                <c:pt idx="2">
                  <c:v>67.493115096415778</c:v>
                </c:pt>
                <c:pt idx="3">
                  <c:v>85.628846121405815</c:v>
                </c:pt>
                <c:pt idx="4">
                  <c:v>97.86778889574876</c:v>
                </c:pt>
                <c:pt idx="5">
                  <c:v>98.048187003895706</c:v>
                </c:pt>
                <c:pt idx="6">
                  <c:v>98.051524599077879</c:v>
                </c:pt>
                <c:pt idx="7">
                  <c:v>98.059539448144648</c:v>
                </c:pt>
                <c:pt idx="8">
                  <c:v>117.3159333207807</c:v>
                </c:pt>
                <c:pt idx="9">
                  <c:v>117.46233353630379</c:v>
                </c:pt>
                <c:pt idx="10">
                  <c:v>117.46234274324934</c:v>
                </c:pt>
                <c:pt idx="11">
                  <c:v>117.46245185644435</c:v>
                </c:pt>
                <c:pt idx="12">
                  <c:v>117.46246024687436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DA-4DFB-861F-FDC5BA11F7D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NNBA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Sheet1!$C$2:$C$14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35.475277366277659</c:v>
                </c:pt>
                <c:pt idx="1">
                  <c:v>32.318915471130744</c:v>
                </c:pt>
                <c:pt idx="2">
                  <c:v>33.243640953682224</c:v>
                </c:pt>
                <c:pt idx="3">
                  <c:v>26.796321353789619</c:v>
                </c:pt>
                <c:pt idx="4">
                  <c:v>25.346743706373953</c:v>
                </c:pt>
                <c:pt idx="5">
                  <c:v>36.096576857475839</c:v>
                </c:pt>
                <c:pt idx="6">
                  <c:v>40.703058257989817</c:v>
                </c:pt>
                <c:pt idx="7">
                  <c:v>41.287312319947219</c:v>
                </c:pt>
                <c:pt idx="8">
                  <c:v>41.243428232681076</c:v>
                </c:pt>
                <c:pt idx="9">
                  <c:v>36.332249877402504</c:v>
                </c:pt>
                <c:pt idx="10">
                  <c:v>41.187588826318475</c:v>
                </c:pt>
                <c:pt idx="11">
                  <c:v>40.82834383266318</c:v>
                </c:pt>
                <c:pt idx="12">
                  <c:v>40.801146288031369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0DA-4DFB-861F-FDC5BA11F7D7}"/>
            </c:ext>
          </c:extLst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NSBA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Sheet1!$E$2:$E$14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Sheet1!$F$2:$F$14</c:f>
              <c:numCache>
                <c:formatCode>General</c:formatCode>
                <c:ptCount val="13"/>
                <c:pt idx="0">
                  <c:v>41.008995301600336</c:v>
                </c:pt>
                <c:pt idx="1">
                  <c:v>29.830251976705817</c:v>
                </c:pt>
                <c:pt idx="2">
                  <c:v>36.870110584743287</c:v>
                </c:pt>
                <c:pt idx="3">
                  <c:v>35.75838077162507</c:v>
                </c:pt>
                <c:pt idx="4">
                  <c:v>29.576120465807502</c:v>
                </c:pt>
                <c:pt idx="5">
                  <c:v>35.121899457089697</c:v>
                </c:pt>
                <c:pt idx="6">
                  <c:v>34.294508081745136</c:v>
                </c:pt>
                <c:pt idx="7">
                  <c:v>29.260410999706043</c:v>
                </c:pt>
                <c:pt idx="8">
                  <c:v>29.034799575226625</c:v>
                </c:pt>
                <c:pt idx="9">
                  <c:v>39.495838867767276</c:v>
                </c:pt>
                <c:pt idx="10">
                  <c:v>34.849620006312719</c:v>
                </c:pt>
                <c:pt idx="11">
                  <c:v>34.731272289219021</c:v>
                </c:pt>
                <c:pt idx="12">
                  <c:v>34.731272289219021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0DA-4DFB-861F-FDC5BA11F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28447"/>
        <c:axId val="669076335"/>
      </c:scatterChart>
      <c:valAx>
        <c:axId val="594928447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700" b="0"/>
                </a:pPr>
                <a:r>
                  <a:rPr lang="en-US" altLang="ja-JP" sz="700" b="0"/>
                  <a:t>iteration</a:t>
                </a:r>
                <a:endParaRPr lang="ja-JP" altLang="en-US" sz="700" b="0"/>
              </a:p>
            </c:rich>
          </c:tx>
          <c:layout>
            <c:manualLayout>
              <c:xMode val="edge"/>
              <c:yMode val="edge"/>
              <c:x val="0.45638165332232183"/>
              <c:y val="0.834607331885509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076335"/>
        <c:crosses val="autoZero"/>
        <c:crossBetween val="midCat"/>
      </c:valAx>
      <c:valAx>
        <c:axId val="6690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700" b="0" i="1"/>
                </a:pPr>
                <a:r>
                  <a:rPr lang="en-US" altLang="ja-JP" sz="700" b="0" i="1" dirty="0" err="1" smtClean="0"/>
                  <a:t>dist</a:t>
                </a:r>
                <a:endParaRPr lang="ja-JP" altLang="en-US" sz="700" b="0" i="1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928447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8497007126914655"/>
          <c:y val="0.92542194608171369"/>
          <c:w val="0.62266148568019963"/>
          <c:h val="5.2679677329432614E-2"/>
        </c:manualLayout>
      </c:layout>
      <c:overlay val="0"/>
      <c:txPr>
        <a:bodyPr/>
        <a:lstStyle/>
        <a:p>
          <a:pPr>
            <a:defRPr sz="600"/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166" y="0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A13EF200-2EAD-4386-A7A1-02E3D5E5B0DB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39838"/>
            <a:ext cx="2370137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561" y="4777730"/>
            <a:ext cx="5438140" cy="3908475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62"/>
            <a:ext cx="2945924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166" y="9428562"/>
            <a:ext cx="2945923" cy="498077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9E239655-15F6-4754-8319-B95A999CE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7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9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6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5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5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.png"/><Relationship Id="rId21" Type="http://schemas.openxmlformats.org/officeDocument/2006/relationships/image" Target="../media/image7.png"/><Relationship Id="rId34" Type="http://schemas.openxmlformats.org/officeDocument/2006/relationships/image" Target="../media/image20.png"/><Relationship Id="rId42" Type="http://schemas.openxmlformats.org/officeDocument/2006/relationships/image" Target="../media/image15.png"/><Relationship Id="rId47" Type="http://schemas.openxmlformats.org/officeDocument/2006/relationships/image" Target="../media/image25.png"/><Relationship Id="rId50" Type="http://schemas.openxmlformats.org/officeDocument/2006/relationships/image" Target="../media/image27.png"/><Relationship Id="rId55" Type="http://schemas.openxmlformats.org/officeDocument/2006/relationships/image" Target="../media/image32.png"/><Relationship Id="rId46" Type="http://schemas.openxmlformats.org/officeDocument/2006/relationships/image" Target="../media/image24.png"/><Relationship Id="rId59" Type="http://schemas.openxmlformats.org/officeDocument/2006/relationships/image" Target="../media/image36.png"/><Relationship Id="rId2" Type="http://schemas.openxmlformats.org/officeDocument/2006/relationships/image" Target="../media/image1.png"/><Relationship Id="rId29" Type="http://schemas.openxmlformats.org/officeDocument/2006/relationships/image" Target="../media/image9.png"/><Relationship Id="rId41" Type="http://schemas.openxmlformats.org/officeDocument/2006/relationships/image" Target="../media/image23.png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.png"/><Relationship Id="rId40" Type="http://schemas.openxmlformats.org/officeDocument/2006/relationships/image" Target="../media/image22.png"/><Relationship Id="rId45" Type="http://schemas.openxmlformats.org/officeDocument/2006/relationships/image" Target="../media/image21.png"/><Relationship Id="rId53" Type="http://schemas.openxmlformats.org/officeDocument/2006/relationships/image" Target="../media/image30.png"/><Relationship Id="rId58" Type="http://schemas.openxmlformats.org/officeDocument/2006/relationships/image" Target="../media/image35.png"/><Relationship Id="rId23" Type="http://schemas.openxmlformats.org/officeDocument/2006/relationships/image" Target="../media/image5.png"/><Relationship Id="rId28" Type="http://schemas.openxmlformats.org/officeDocument/2006/relationships/image" Target="../media/image14.png"/><Relationship Id="rId36" Type="http://schemas.openxmlformats.org/officeDocument/2006/relationships/image" Target="../media/image13.png"/><Relationship Id="rId49" Type="http://schemas.openxmlformats.org/officeDocument/2006/relationships/chart" Target="../charts/chart1.xml"/><Relationship Id="rId57" Type="http://schemas.openxmlformats.org/officeDocument/2006/relationships/image" Target="../media/image34.png"/><Relationship Id="rId61" Type="http://schemas.openxmlformats.org/officeDocument/2006/relationships/image" Target="../media/image38.png"/><Relationship Id="rId31" Type="http://schemas.openxmlformats.org/officeDocument/2006/relationships/image" Target="../media/image11.png"/><Relationship Id="rId19" Type="http://schemas.openxmlformats.org/officeDocument/2006/relationships/image" Target="../media/image16.png"/><Relationship Id="rId44" Type="http://schemas.openxmlformats.org/officeDocument/2006/relationships/image" Target="../media/image19.png"/><Relationship Id="rId52" Type="http://schemas.openxmlformats.org/officeDocument/2006/relationships/image" Target="../media/image29.png"/><Relationship Id="rId60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22" Type="http://schemas.openxmlformats.org/officeDocument/2006/relationships/image" Target="../media/image4.png"/><Relationship Id="rId30" Type="http://schemas.openxmlformats.org/officeDocument/2006/relationships/image" Target="../media/image10.png"/><Relationship Id="rId35" Type="http://schemas.openxmlformats.org/officeDocument/2006/relationships/image" Target="../media/image12.png"/><Relationship Id="rId43" Type="http://schemas.openxmlformats.org/officeDocument/2006/relationships/image" Target="../media/image17.png"/><Relationship Id="rId48" Type="http://schemas.openxmlformats.org/officeDocument/2006/relationships/image" Target="../media/image26.png"/><Relationship Id="rId56" Type="http://schemas.openxmlformats.org/officeDocument/2006/relationships/image" Target="../media/image33.png"/><Relationship Id="rId51" Type="http://schemas.openxmlformats.org/officeDocument/2006/relationships/image" Target="../media/image28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66522" y="1092098"/>
            <a:ext cx="7417763" cy="63093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/>
          <p:cNvSpPr/>
          <p:nvPr/>
        </p:nvSpPr>
        <p:spPr>
          <a:xfrm>
            <a:off x="66522" y="7949567"/>
            <a:ext cx="3708000" cy="213268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66522" y="1825666"/>
            <a:ext cx="3708000" cy="36845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/>
          <p:cNvSpPr/>
          <p:nvPr/>
        </p:nvSpPr>
        <p:spPr>
          <a:xfrm>
            <a:off x="3877591" y="2943623"/>
            <a:ext cx="3606694" cy="256661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877591" y="1825666"/>
            <a:ext cx="3606694" cy="10217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36" y="6942667"/>
            <a:ext cx="1908000" cy="1430457"/>
          </a:xfrm>
          <a:prstGeom prst="rect">
            <a:avLst/>
          </a:prstGeom>
        </p:spPr>
      </p:pic>
      <p:sp>
        <p:nvSpPr>
          <p:cNvPr id="255" name="下矢印 254"/>
          <p:cNvSpPr/>
          <p:nvPr/>
        </p:nvSpPr>
        <p:spPr>
          <a:xfrm>
            <a:off x="425772" y="3291277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03269" y="731008"/>
            <a:ext cx="7348206" cy="1453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18861" y="8983502"/>
            <a:ext cx="7301674" cy="1604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116258" y="5949721"/>
            <a:ext cx="3627407" cy="295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122571" y="8199770"/>
                <a:ext cx="3584043" cy="44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評価指標：</a:t>
                </a:r>
                <a:r>
                  <a:rPr kumimoji="1" lang="en-US" altLang="ja-JP" sz="1050" b="1" dirty="0" smtClean="0">
                    <a:solidFill>
                      <a:schemeClr val="tx1"/>
                    </a:solidFill>
                  </a:rPr>
                  <a:t>	</a:t>
                </a:r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各局所解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から最近傍個体までの距離の和</a:t>
                </a:r>
                <a:endParaRPr kumimoji="1" lang="en-US" altLang="ja-JP" sz="105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b="1" dirty="0">
                    <a:solidFill>
                      <a:schemeClr val="tx1"/>
                    </a:solidFill>
                  </a:rPr>
                  <a:t>	</a:t>
                </a:r>
                <a:r>
                  <a:rPr kumimoji="1" lang="en-US" altLang="ja-JP" sz="1050" b="1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𝒅𝒊𝒔𝒕</m:t>
                    </m:r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ja-JP" alt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71" y="8199770"/>
                <a:ext cx="3584043" cy="442429"/>
              </a:xfrm>
              <a:prstGeom prst="rect">
                <a:avLst/>
              </a:prstGeom>
              <a:blipFill>
                <a:blip r:embed="rId3"/>
                <a:stretch>
                  <a:fillRect t="-17808" b="-849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7559675" cy="1057794"/>
          </a:xfrm>
          <a:solidFill>
            <a:srgbClr val="A80000"/>
          </a:solidFill>
        </p:spPr>
        <p:txBody>
          <a:bodyPr>
            <a:noAutofit/>
          </a:bodyPr>
          <a:lstStyle/>
          <a:p>
            <a:pPr algn="ctr"/>
            <a:r>
              <a:rPr lang="en-US" altLang="ja-JP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Searching Multiple Local Optimal Solutions in Multimodal Function by Bat Algorithm based on Novelty Search</a:t>
            </a:r>
            <a: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解探索におけるノベルティサーチに基づく分散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Bat Algorithm</a:t>
            </a: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05" y="1050063"/>
            <a:ext cx="681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はじめに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解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探索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問題点</a:t>
            </a:r>
            <a:r>
              <a:rPr kumimoji="1" lang="ja-JP" alt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：大域探索と局所探索のバランス</a:t>
            </a:r>
            <a:endParaRPr kumimoji="1" lang="en-US" altLang="ja-JP" sz="1400" b="1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2233" y="782258"/>
            <a:ext cx="5715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 岩瀬 拓哉　高野 諒　上野 史　梅内 祐太　石井 晴之　佐藤 寛之　髙玉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圭樹  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電気通信大学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05" y="1787325"/>
            <a:ext cx="3728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従来手法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en-US" altLang="ja-JP" sz="1400" b="1" dirty="0" smtClean="0">
                <a:ea typeface="Cambria Math" panose="02040503050406030204" pitchFamily="18" charset="0"/>
              </a:rPr>
              <a:t>Bat Algorithm</a:t>
            </a:r>
            <a:r>
              <a:rPr kumimoji="1"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[Yang X.S., 2010]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846431" y="2912764"/>
            <a:ext cx="3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提案手法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分散型</a:t>
            </a:r>
            <a:r>
              <a:rPr kumimoji="1" lang="en-US" altLang="ja-JP" sz="1400" b="1" dirty="0" smtClean="0">
                <a:ea typeface="Meiryo UI" panose="020B0604030504040204" pitchFamily="50" charset="-128"/>
              </a:rPr>
              <a:t>Bat Algorithm (NSBA)</a:t>
            </a:r>
            <a:endParaRPr kumimoji="1" lang="ja-JP" altLang="en-US" sz="1400" b="1" dirty="0"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846431" y="5559012"/>
            <a:ext cx="359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実験結果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解の補足数と分布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5405" y="5559012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使用する目的関数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663" y="1274140"/>
            <a:ext cx="485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局所</a:t>
            </a:r>
            <a:r>
              <a:rPr kumimoji="1" lang="ja-JP" altLang="en-US" sz="1200" dirty="0"/>
              <a:t>探索</a:t>
            </a:r>
            <a:r>
              <a:rPr kumimoji="1" lang="ja-JP" altLang="en-US" sz="1200" dirty="0" smtClean="0"/>
              <a:t>性能を</a:t>
            </a:r>
            <a:r>
              <a:rPr kumimoji="1" lang="ja-JP" altLang="en-US" sz="1200" dirty="0" smtClean="0"/>
              <a:t>自動</a:t>
            </a:r>
            <a:r>
              <a:rPr kumimoji="1" lang="ja-JP" altLang="en-US" sz="1200" dirty="0"/>
              <a:t>で</a:t>
            </a:r>
            <a:r>
              <a:rPr kumimoji="1" lang="ja-JP" altLang="en-US" sz="1200" dirty="0" smtClean="0"/>
              <a:t>調整</a:t>
            </a:r>
            <a:r>
              <a:rPr kumimoji="1" lang="ja-JP" altLang="en-US" sz="1200" dirty="0" smtClean="0"/>
              <a:t>可能</a:t>
            </a:r>
            <a:r>
              <a:rPr kumimoji="1" lang="ja-JP" altLang="en-US" sz="1200" dirty="0"/>
              <a:t>な</a:t>
            </a:r>
            <a:r>
              <a:rPr kumimoji="1" lang="en-US" altLang="ja-JP" sz="1200" dirty="0"/>
              <a:t>Bat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Algorithm(BA)</a:t>
            </a:r>
            <a:r>
              <a:rPr kumimoji="1" lang="ja-JP" altLang="en-US" sz="1200" dirty="0"/>
              <a:t>の導入</a:t>
            </a:r>
          </a:p>
          <a:p>
            <a:r>
              <a:rPr kumimoji="1" lang="ja-JP" altLang="en-US" sz="1200" dirty="0"/>
              <a:t>個体間の</a:t>
            </a:r>
            <a:r>
              <a:rPr kumimoji="1" lang="ja-JP" altLang="en-US" sz="1200" dirty="0" smtClean="0"/>
              <a:t>距離を考慮することで局所解を大域的に探索することが可能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93405" y="2033731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Step1: </a:t>
            </a:r>
            <a:r>
              <a:rPr kumimoji="1" lang="ja-JP" altLang="en-US" sz="1100" b="1" dirty="0" smtClean="0"/>
              <a:t>初期化と解生成</a:t>
            </a:r>
            <a:endParaRPr kumimoji="1" lang="ja-JP" altLang="en-US" sz="1100" b="1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1393405" y="3021106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</a:t>
            </a:r>
            <a:r>
              <a:rPr kumimoji="1" lang="en-US" altLang="ja-JP" sz="1100" b="1" dirty="0"/>
              <a:t>2</a:t>
            </a:r>
            <a:r>
              <a:rPr kumimoji="1" lang="en-US" altLang="ja-JP" sz="1100" b="1" dirty="0" smtClean="0"/>
              <a:t>: </a:t>
            </a:r>
            <a:r>
              <a:rPr kumimoji="1" lang="ja-JP" altLang="en-US" sz="1100" b="1" dirty="0" smtClean="0"/>
              <a:t>局所探索</a:t>
            </a:r>
            <a:endParaRPr kumimoji="1" lang="ja-JP" altLang="en-US" sz="1100" b="1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4898" y="1947842"/>
            <a:ext cx="1365589" cy="1365589"/>
            <a:chOff x="-37400" y="2082933"/>
            <a:chExt cx="1365589" cy="1365589"/>
          </a:xfrm>
        </p:grpSpPr>
        <p:grpSp>
          <p:nvGrpSpPr>
            <p:cNvPr id="139" name="グループ化 138"/>
            <p:cNvGrpSpPr/>
            <p:nvPr/>
          </p:nvGrpSpPr>
          <p:grpSpPr>
            <a:xfrm>
              <a:off x="-37400" y="2082933"/>
              <a:ext cx="1365589" cy="1365589"/>
              <a:chOff x="3586733" y="1108917"/>
              <a:chExt cx="1440000" cy="1440000"/>
            </a:xfrm>
          </p:grpSpPr>
          <p:grpSp>
            <p:nvGrpSpPr>
              <p:cNvPr id="97" name="グループ化 96"/>
              <p:cNvGrpSpPr/>
              <p:nvPr/>
            </p:nvGrpSpPr>
            <p:grpSpPr>
              <a:xfrm>
                <a:off x="3586733" y="1108917"/>
                <a:ext cx="1440000" cy="1440000"/>
                <a:chOff x="302136" y="2835565"/>
                <a:chExt cx="1440000" cy="1440000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302136" y="2835565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pic>
              <p:nvPicPr>
                <p:cNvPr id="99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845112" y="3422756"/>
                  <a:ext cx="310377" cy="31037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0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547611" y="3106822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1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1186528" y="3033840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2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456431" y="3739872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3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 flipH="1">
                  <a:off x="1095534" y="3854071"/>
                  <a:ext cx="309600" cy="309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テキスト ボックス 104"/>
                    <p:cNvSpPr txBox="1"/>
                    <p:nvPr/>
                  </p:nvSpPr>
                  <p:spPr>
                    <a:xfrm>
                      <a:off x="1120026" y="3430506"/>
                      <a:ext cx="218469" cy="277448"/>
                    </a:xfrm>
                    <a:prstGeom prst="rect">
                      <a:avLst/>
                    </a:prstGeom>
                    <a:noFill/>
                    <a:ln>
                      <a:noFill/>
                      <a:prstDash val="sysDot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𝒈𝒃𝒆𝒔𝒕</m:t>
                                    </m:r>
                                  </m:sub>
                                </m:sSub>
                              </m:e>
                              <m:sup/>
                            </m:sSup>
                          </m:oMath>
                        </m:oMathPara>
                      </a14:m>
                      <a:endParaRPr kumimoji="1" lang="ja-JP" altLang="en-US" sz="1000" b="1" dirty="0"/>
                    </a:p>
                  </p:txBody>
                </p:sp>
              </mc:Choice>
              <mc:Fallback xmlns="">
                <p:sp>
                  <p:nvSpPr>
                    <p:cNvPr id="105" name="テキスト ボックス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0026" y="3430506"/>
                      <a:ext cx="218469" cy="27744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11111"/>
                      </a:stretch>
                    </a:blipFill>
                    <a:ln>
                      <a:noFill/>
                      <a:prstDash val="sysDot"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直線矢印コネクタ 107"/>
              <p:cNvCxnSpPr/>
              <p:nvPr/>
            </p:nvCxnSpPr>
            <p:spPr>
              <a:xfrm flipH="1" flipV="1">
                <a:off x="4276626" y="1903787"/>
                <a:ext cx="275178" cy="333992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矢印コネクタ 126"/>
              <p:cNvCxnSpPr>
                <a:cxnSpLocks noChangeAspect="1"/>
              </p:cNvCxnSpPr>
              <p:nvPr/>
            </p:nvCxnSpPr>
            <p:spPr>
              <a:xfrm rot="16020000" flipV="1">
                <a:off x="4290175" y="2141994"/>
                <a:ext cx="223626" cy="1304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442574" y="3081868"/>
                  <a:ext cx="14593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74" y="3081868"/>
                  <a:ext cx="145930" cy="246221"/>
                </a:xfrm>
                <a:prstGeom prst="rect">
                  <a:avLst/>
                </a:prstGeom>
                <a:blipFill>
                  <a:blip r:embed="rId21"/>
                  <a:stretch>
                    <a:fillRect r="-7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テキスト ボックス 124"/>
          <p:cNvSpPr txBox="1"/>
          <p:nvPr/>
        </p:nvSpPr>
        <p:spPr>
          <a:xfrm>
            <a:off x="110800" y="8622528"/>
            <a:ext cx="202230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個 体 </a:t>
            </a:r>
            <a:r>
              <a:rPr kumimoji="1" lang="ja-JP" altLang="en-US" sz="1050" dirty="0" smtClean="0"/>
              <a:t>数：</a:t>
            </a:r>
            <a:r>
              <a:rPr kumimoji="1" lang="en-US" altLang="ja-JP" sz="1050" dirty="0" smtClean="0"/>
              <a:t>N=20</a:t>
            </a:r>
          </a:p>
          <a:p>
            <a:r>
              <a:rPr kumimoji="1" lang="ja-JP" altLang="en-US" sz="1050" dirty="0" smtClean="0"/>
              <a:t>世 代 数 </a:t>
            </a:r>
            <a:r>
              <a:rPr kumimoji="1" lang="ja-JP" altLang="en-US" sz="1050" dirty="0" smtClean="0"/>
              <a:t>：</a:t>
            </a:r>
            <a:r>
              <a:rPr kumimoji="1" lang="en-US" altLang="ja-JP" sz="1050" dirty="0" smtClean="0"/>
              <a:t>t=1000</a:t>
            </a:r>
          </a:p>
          <a:p>
            <a:r>
              <a:rPr kumimoji="1" lang="ja-JP" altLang="en-US" sz="1050" dirty="0"/>
              <a:t>試行回数：</a:t>
            </a:r>
            <a:r>
              <a:rPr kumimoji="1" lang="en-US" altLang="ja-JP" sz="1050" dirty="0"/>
              <a:t>seed=10</a:t>
            </a:r>
            <a:endParaRPr kumimoji="1" lang="en-US" altLang="ja-JP" sz="1050" dirty="0" smtClean="0"/>
          </a:p>
        </p:txBody>
      </p:sp>
      <p:graphicFrame>
        <p:nvGraphicFramePr>
          <p:cNvPr id="214" name="表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428446"/>
              </p:ext>
            </p:extLst>
          </p:nvPr>
        </p:nvGraphicFramePr>
        <p:xfrm>
          <a:off x="3994338" y="6022227"/>
          <a:ext cx="3357246" cy="936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591117326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3891895300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972958110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49762632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各手法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解捕捉数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800" b="1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800" b="1" dirty="0" smtClean="0">
                          <a:solidFill>
                            <a:schemeClr val="bg1"/>
                          </a:solidFill>
                        </a:rPr>
                        <a:t>標準偏差</a:t>
                      </a:r>
                      <a:endParaRPr kumimoji="1" lang="ja-JP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29247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Original</a:t>
                      </a:r>
                      <a:r>
                        <a:rPr kumimoji="1" lang="en-US" altLang="ja-JP" sz="800" b="0" baseline="0" dirty="0" smtClean="0"/>
                        <a:t> </a:t>
                      </a:r>
                      <a:r>
                        <a:rPr kumimoji="1" lang="en-US" altLang="ja-JP" sz="800" b="0" dirty="0" smtClean="0"/>
                        <a:t>BA (</a:t>
                      </a:r>
                      <a:r>
                        <a:rPr kumimoji="1" lang="ja-JP" altLang="en-US" sz="800" b="0" dirty="0" smtClean="0"/>
                        <a:t>従来手法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1.7 / 17 (10.0%)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141.70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/>
                        <a:t>1.059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3535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NNBA (</a:t>
                      </a:r>
                      <a:r>
                        <a:rPr kumimoji="1" lang="ja-JP" altLang="en-US" sz="800" b="0" dirty="0" smtClean="0"/>
                        <a:t>最近傍個体移動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9.6 / 17 (56.47%)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43.99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0" dirty="0" smtClean="0"/>
                        <a:t>1.429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83731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NSBA (</a:t>
                      </a:r>
                      <a:r>
                        <a:rPr kumimoji="1" lang="ja-JP" altLang="en-US" sz="800" b="0" dirty="0" smtClean="0"/>
                        <a:t>全個体分散</a:t>
                      </a:r>
                      <a:r>
                        <a:rPr kumimoji="1" lang="en-US" altLang="ja-JP" sz="800" b="0" dirty="0" smtClean="0"/>
                        <a:t>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0" dirty="0" smtClean="0"/>
                        <a:t>9.1 / 17 (53.53%)</a:t>
                      </a:r>
                      <a:endParaRPr kumimoji="1" lang="ja-JP" altLang="en-US" sz="80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35.92</a:t>
                      </a:r>
                      <a:endParaRPr kumimoji="1" lang="ja-JP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800" b="1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kumimoji="1" lang="ja-JP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51078"/>
                  </a:ext>
                </a:extLst>
              </a:tr>
            </a:tbl>
          </a:graphicData>
        </a:graphic>
      </p:graphicFrame>
      <p:sp>
        <p:nvSpPr>
          <p:cNvPr id="217" name="テキスト ボックス 216"/>
          <p:cNvSpPr txBox="1"/>
          <p:nvPr/>
        </p:nvSpPr>
        <p:spPr>
          <a:xfrm rot="16200000">
            <a:off x="3370538" y="7562959"/>
            <a:ext cx="116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Original BA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809739" y="5800808"/>
            <a:ext cx="3610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10seed</a:t>
            </a:r>
            <a:r>
              <a:rPr kumimoji="1" lang="ja-JP" altLang="en-US" sz="1050" b="1" dirty="0" smtClean="0"/>
              <a:t>分の局所解捕捉数 </a:t>
            </a:r>
            <a:r>
              <a:rPr kumimoji="1" lang="en-US" altLang="ja-JP" sz="1050" b="1" dirty="0" smtClean="0"/>
              <a:t>(N=20)</a:t>
            </a:r>
            <a:endParaRPr kumimoji="1" lang="ja-JP" altLang="en-US" sz="1050" b="1" dirty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1393405" y="3702873"/>
            <a:ext cx="1668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Step3: </a:t>
            </a:r>
            <a:r>
              <a:rPr kumimoji="1" lang="ja-JP" altLang="en-US" sz="1100" b="1" dirty="0" smtClean="0"/>
              <a:t>ランダムに</a:t>
            </a:r>
            <a:r>
              <a:rPr kumimoji="1" lang="ja-JP" altLang="en-US" sz="1100" b="1" dirty="0"/>
              <a:t>解</a:t>
            </a:r>
            <a:r>
              <a:rPr kumimoji="1" lang="ja-JP" altLang="en-US" sz="1100" b="1" dirty="0" smtClean="0"/>
              <a:t>生成</a:t>
            </a:r>
            <a:endParaRPr kumimoji="1" lang="ja-JP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1464566" y="2159943"/>
                <a:ext cx="2207924" cy="94122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…(1)</a:t>
                </a: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1050" dirty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設定（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は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ja-JP" altLang="en-US" sz="105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>
                    <a:solidFill>
                      <a:schemeClr val="tx1"/>
                    </a:solidFill>
                  </a:rPr>
                  <a:t>乱数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）</a:t>
                </a:r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</m:oMath>
                </a14:m>
                <a:r>
                  <a:rPr kumimoji="1" lang="en-US" altLang="ja-JP" sz="1050" i="1" dirty="0" smtClean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50" dirty="0" smtClean="0"/>
                  <a:t>(2)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05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…(3)</a:t>
                </a:r>
                <a:endParaRPr kumimoji="1" lang="en-US" altLang="ja-JP" sz="105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	…(4)</a:t>
                </a:r>
                <a:endParaRPr kumimoji="1" lang="en-US" altLang="ja-JP" sz="105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6" y="2159943"/>
                <a:ext cx="2207924" cy="941220"/>
              </a:xfrm>
              <a:prstGeom prst="rect">
                <a:avLst/>
              </a:prstGeom>
              <a:blipFill>
                <a:blip r:embed="rId22"/>
                <a:stretch>
                  <a:fillRect b="-2581"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1464565" y="3175254"/>
                <a:ext cx="2253674" cy="591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05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	</a:t>
                </a:r>
                <a:endParaRPr kumimoji="1" lang="en-US" altLang="ja-JP" sz="10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	…(</a:t>
                </a:r>
                <a:r>
                  <a:rPr kumimoji="1" lang="en-US" altLang="ja-JP" sz="1050" dirty="0"/>
                  <a:t>5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は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[-1-1]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の乱数）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175254"/>
                <a:ext cx="2253674" cy="591572"/>
              </a:xfrm>
              <a:prstGeom prst="rect">
                <a:avLst/>
              </a:prstGeom>
              <a:blipFill>
                <a:blip r:embed="rId23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1712759" y="8622528"/>
                <a:ext cx="1934932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ラウドネス：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/>
                  <a:t>パルスレート：</a:t>
                </a:r>
                <a14:m>
                  <m:oMath xmlns:m="http://schemas.openxmlformats.org/officeDocument/2006/math"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 [0 1]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 smtClean="0"/>
                  <a:t>周波数帯</a:t>
                </a:r>
                <a:r>
                  <a:rPr kumimoji="1" lang="ja-JP" altLang="en-US" sz="105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en-US" altLang="ja-JP" sz="1050" dirty="0"/>
              </a:p>
              <a:p>
                <a:endParaRPr kumimoji="1" lang="ja-JP" altLang="en-US" sz="1050" dirty="0"/>
              </a:p>
              <a:p>
                <a:endParaRPr kumimoji="1" lang="ja-JP" altLang="en-US" sz="1050" dirty="0"/>
              </a:p>
            </p:txBody>
          </p:sp>
        </mc:Choice>
        <mc:Fallback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59" y="8622528"/>
                <a:ext cx="1934932" cy="90024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テキスト ボックス 261"/>
          <p:cNvSpPr txBox="1"/>
          <p:nvPr/>
        </p:nvSpPr>
        <p:spPr>
          <a:xfrm>
            <a:off x="51706" y="7909616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実験内容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評価指標とパラメータ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43487" y="7492405"/>
            <a:ext cx="3763348" cy="415498"/>
            <a:chOff x="-7448" y="7141526"/>
            <a:chExt cx="3763348" cy="415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/>
                <p:cNvSpPr txBox="1"/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50" dirty="0" smtClean="0"/>
                    <a:t>評価関数：</a:t>
                  </a:r>
                  <a:r>
                    <a:rPr kumimoji="1" lang="en-US" altLang="ja-JP" sz="1050" dirty="0" err="1" smtClean="0"/>
                    <a:t>Griewank</a:t>
                  </a:r>
                  <a:r>
                    <a:rPr kumimoji="1" lang="en-US" altLang="ja-JP" sz="1050" dirty="0" smtClean="0"/>
                    <a:t> Function</a:t>
                  </a:r>
                </a:p>
                <a:p>
                  <a:r>
                    <a:rPr kumimoji="1" lang="ja-JP" altLang="en-US" sz="1050" dirty="0" smtClean="0"/>
                    <a:t>最 適 解：</a:t>
                  </a:r>
                  <a14:m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p>
                        <m:sSup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0  0</m:t>
                          </m:r>
                        </m:e>
                      </m:d>
                    </m:oMath>
                  </a14:m>
                  <a:endParaRPr kumimoji="1" lang="en-US" altLang="ja-JP" sz="1050" dirty="0" smtClean="0"/>
                </a:p>
              </p:txBody>
            </p:sp>
          </mc:Choice>
          <mc:Fallback xmlns="">
            <p:sp>
              <p:nvSpPr>
                <p:cNvPr id="124" name="テキスト ボックス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blipFill>
                  <a:blip r:embed="rId28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2678878" y="7143643"/>
              <a:ext cx="107702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範 囲：</a:t>
              </a:r>
              <a:r>
                <a:rPr kumimoji="1" lang="en-US" altLang="ja-JP" sz="1050" dirty="0"/>
                <a:t>[-10 10</a:t>
              </a:r>
              <a:r>
                <a:rPr kumimoji="1" lang="en-US" altLang="ja-JP" sz="1050" dirty="0" smtClean="0"/>
                <a:t>]</a:t>
              </a:r>
              <a:endParaRPr kumimoji="1" lang="ja-JP" altLang="en-US" sz="105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893754" y="7141526"/>
              <a:ext cx="12962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次 元 数：</a:t>
              </a:r>
              <a:r>
                <a:rPr kumimoji="1" lang="en-US" altLang="ja-JP" sz="1050" dirty="0"/>
                <a:t>2</a:t>
              </a:r>
            </a:p>
            <a:p>
              <a:r>
                <a:rPr kumimoji="1" lang="ja-JP" altLang="en-US" sz="1050" dirty="0"/>
                <a:t>局所</a:t>
              </a:r>
              <a:r>
                <a:rPr kumimoji="1" lang="ja-JP" altLang="en-US" sz="1050" dirty="0" smtClean="0"/>
                <a:t>解数</a:t>
              </a:r>
              <a:r>
                <a:rPr kumimoji="1" lang="ja-JP" altLang="en-US" sz="1050" dirty="0" smtClean="0"/>
                <a:t>：</a:t>
              </a:r>
              <a:r>
                <a:rPr kumimoji="1" lang="en-US" altLang="ja-JP" sz="1050" dirty="0" smtClean="0"/>
                <a:t>17</a:t>
              </a:r>
              <a:endParaRPr kumimoji="1" lang="en-US" altLang="ja-JP" sz="10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464565" y="3895240"/>
                <a:ext cx="20999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ランダム</a:t>
                </a:r>
                <a:r>
                  <a:rPr kumimoji="1" lang="ja-JP" altLang="en-US" sz="1050" dirty="0"/>
                  <a:t>に新しい解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/>
                  <a:t>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895240"/>
                <a:ext cx="2099911" cy="253916"/>
              </a:xfrm>
              <a:prstGeom prst="rect">
                <a:avLst/>
              </a:prstGeom>
              <a:blipFill>
                <a:blip r:embed="rId2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テキスト ボックス 222"/>
          <p:cNvSpPr txBox="1"/>
          <p:nvPr/>
        </p:nvSpPr>
        <p:spPr>
          <a:xfrm>
            <a:off x="1393405" y="4109585"/>
            <a:ext cx="20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Step4: </a:t>
            </a:r>
            <a:r>
              <a:rPr kumimoji="1" lang="ja-JP" altLang="en-US" sz="1100" b="1" dirty="0" smtClean="0"/>
              <a:t>解とパラメータの</a:t>
            </a:r>
            <a:r>
              <a:rPr kumimoji="1" lang="ja-JP" altLang="en-US" sz="1100" b="1" dirty="0"/>
              <a:t>更新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正方形/長方形 155"/>
              <p:cNvSpPr/>
              <p:nvPr/>
            </p:nvSpPr>
            <p:spPr>
              <a:xfrm>
                <a:off x="1464565" y="4268487"/>
                <a:ext cx="2411388" cy="1461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𝑔𝑏𝑒𝑠𝑡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𝑟𝑛𝑑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を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更新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		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…(6)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1050" dirty="0"/>
                  <a:t>7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kumimoji="1" lang="en-US" altLang="ja-JP" sz="1050" b="1" dirty="0" smtClean="0"/>
                  <a:t>Step1</a:t>
                </a:r>
                <a:r>
                  <a:rPr kumimoji="1" lang="ja-JP" altLang="en-US" sz="1050" dirty="0" smtClean="0"/>
                  <a:t>へ戻る </a:t>
                </a:r>
                <a:r>
                  <a:rPr kumimoji="1" lang="en-US" altLang="ja-JP" sz="1050" dirty="0" smtClean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1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1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ja-JP" sz="1100" dirty="0"/>
                  <a:t>	</a:t>
                </a:r>
                <a:r>
                  <a:rPr kumimoji="1" lang="ja-JP" altLang="en-US" sz="1050" dirty="0"/>
                  <a:t>ただし</a:t>
                </a:r>
                <a14:m>
                  <m:oMath xmlns:m="http://schemas.openxmlformats.org/officeDocument/2006/math"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ja-JP" altLang="en-US" sz="1050" dirty="0"/>
                  <a:t> </a:t>
                </a:r>
                <a:r>
                  <a:rPr kumimoji="1" lang="en-US" altLang="ja-JP" sz="105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5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ja-JP" altLang="en-US" sz="1050" i="1" dirty="0">
                        <a:latin typeface="Cambria Math" panose="02040503050406030204" pitchFamily="18" charset="0"/>
                      </a:rPr>
                      <m:t>のとき</m:t>
                    </m:r>
                  </m:oMath>
                </a14:m>
                <a:r>
                  <a:rPr kumimoji="1" lang="en-US" altLang="ja-JP" sz="1050" dirty="0" smtClean="0"/>
                  <a:t>))</a:t>
                </a:r>
                <a:endParaRPr kumimoji="1" lang="en-US" altLang="ja-JP" sz="1050" dirty="0"/>
              </a:p>
              <a:p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正方形/長方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4268487"/>
                <a:ext cx="2411388" cy="146187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0" name="コンテンツ プレースホルダー 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652926" y="2660025"/>
            <a:ext cx="293602" cy="293602"/>
          </a:xfrm>
          <a:prstGeom prst="rect">
            <a:avLst/>
          </a:prstGeom>
          <a:ln w="19050">
            <a:solidFill>
              <a:schemeClr val="accent2"/>
            </a:solidFill>
            <a:prstDash val="sysDot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テキスト ボックス 210"/>
              <p:cNvSpPr txBox="1"/>
              <p:nvPr/>
            </p:nvSpPr>
            <p:spPr>
              <a:xfrm>
                <a:off x="942311" y="2681895"/>
                <a:ext cx="2677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211" name="テキスト ボックス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1" y="2681895"/>
                <a:ext cx="267738" cy="246221"/>
              </a:xfrm>
              <a:prstGeom prst="rect">
                <a:avLst/>
              </a:prstGeom>
              <a:blipFill>
                <a:blip r:embed="rId3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テキスト ボックス 226"/>
              <p:cNvSpPr txBox="1"/>
              <p:nvPr/>
            </p:nvSpPr>
            <p:spPr>
              <a:xfrm>
                <a:off x="3871751" y="3490800"/>
                <a:ext cx="3220064" cy="42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sz="105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05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ja-JP" altLang="en-US" sz="105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sz="105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kumimoji="1" lang="en-US" altLang="ja-JP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kumimoji="1" lang="en-US" altLang="ja-JP" sz="105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105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sup>
                    </m:sSup>
                  </m:oMath>
                </a14:m>
                <a:r>
                  <a:rPr kumimoji="1" lang="en-US" altLang="ja-JP" sz="1050" dirty="0" smtClean="0"/>
                  <a:t>…(</a:t>
                </a:r>
                <a:r>
                  <a:rPr kumimoji="1" lang="en-US" altLang="ja-JP" sz="1050" dirty="0"/>
                  <a:t>2</a:t>
                </a:r>
                <a:r>
                  <a:rPr kumimoji="1" lang="en-US" altLang="ja-JP" sz="1050" dirty="0" smtClean="0"/>
                  <a:t>)’</a:t>
                </a:r>
                <a:endParaRPr kumimoji="1" lang="en-US" altLang="ja-JP" sz="1050" dirty="0" smtClean="0"/>
              </a:p>
            </p:txBody>
          </p:sp>
        </mc:Choice>
        <mc:Fallback>
          <p:sp>
            <p:nvSpPr>
              <p:cNvPr id="227" name="テキスト ボックス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51" y="3490800"/>
                <a:ext cx="3220064" cy="426976"/>
              </a:xfrm>
              <a:prstGeom prst="rect">
                <a:avLst/>
              </a:prstGeom>
              <a:blipFill>
                <a:blip r:embed="rId35"/>
                <a:stretch>
                  <a:fillRect t="-27143" b="-8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テキスト ボックス 228"/>
              <p:cNvSpPr txBox="1"/>
              <p:nvPr/>
            </p:nvSpPr>
            <p:spPr>
              <a:xfrm>
                <a:off x="3871751" y="4016273"/>
                <a:ext cx="3016235" cy="42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𝑝𝑏𝑒𝑠𝑡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…(5)’</a:t>
                </a:r>
                <a:endParaRPr kumimoji="1" lang="en-US" altLang="ja-JP" sz="1050" dirty="0"/>
              </a:p>
              <a:p>
                <a:r>
                  <a:rPr kumimoji="1" lang="ja-JP" altLang="en-US" sz="1050" dirty="0"/>
                  <a:t>パーソナルベスト近辺に新しい解を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 smtClean="0"/>
              </a:p>
            </p:txBody>
          </p:sp>
        </mc:Choice>
        <mc:Fallback>
          <p:sp>
            <p:nvSpPr>
              <p:cNvPr id="229" name="テキスト ボックス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51" y="4016273"/>
                <a:ext cx="3016235" cy="429348"/>
              </a:xfrm>
              <a:prstGeom prst="rect">
                <a:avLst/>
              </a:prstGeom>
              <a:blipFill>
                <a:blip r:embed="rId3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" name="下矢印 417"/>
          <p:cNvSpPr/>
          <p:nvPr/>
        </p:nvSpPr>
        <p:spPr>
          <a:xfrm>
            <a:off x="425773" y="4328358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テキスト ボックス 418"/>
          <p:cNvSpPr txBox="1"/>
          <p:nvPr/>
        </p:nvSpPr>
        <p:spPr>
          <a:xfrm>
            <a:off x="3861613" y="3185117"/>
            <a:ext cx="3002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 smtClean="0"/>
              <a:t>1</a:t>
            </a:r>
            <a:r>
              <a:rPr kumimoji="1" lang="en-US" altLang="ja-JP" sz="1100" b="1" dirty="0" smtClean="0"/>
              <a:t>:</a:t>
            </a:r>
            <a:r>
              <a:rPr kumimoji="1" lang="ja-JP" altLang="en-US" sz="1100" b="1" dirty="0" smtClean="0"/>
              <a:t> </a:t>
            </a:r>
            <a:r>
              <a:rPr kumimoji="1" lang="ja-JP" altLang="en-US" sz="1100" b="1" dirty="0" smtClean="0"/>
              <a:t>全個体</a:t>
            </a:r>
            <a:r>
              <a:rPr kumimoji="1" lang="ja-JP" altLang="en-US" sz="1100" b="1" dirty="0"/>
              <a:t>から離れるような解を生成</a:t>
            </a:r>
            <a:endParaRPr kumimoji="1" lang="en-US" altLang="ja-JP" sz="1100" b="1" dirty="0">
              <a:latin typeface="+mn-ea"/>
            </a:endParaRPr>
          </a:p>
        </p:txBody>
      </p:sp>
      <p:sp>
        <p:nvSpPr>
          <p:cNvPr id="457" name="テキスト ボックス 456"/>
          <p:cNvSpPr txBox="1"/>
          <p:nvPr/>
        </p:nvSpPr>
        <p:spPr>
          <a:xfrm>
            <a:off x="3861613" y="3863727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 smtClean="0"/>
              <a:t>2: </a:t>
            </a:r>
            <a:r>
              <a:rPr kumimoji="1" lang="ja-JP" altLang="en-US" sz="1100" b="1" dirty="0" smtClean="0"/>
              <a:t>局所探索方法</a:t>
            </a:r>
            <a:endParaRPr kumimoji="1" lang="ja-JP" altLang="en-US" sz="1100" b="1" dirty="0"/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3877590" y="8292962"/>
            <a:ext cx="1732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</a:rPr>
              <a:t>一つの局所解に密集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84898" y="3100130"/>
            <a:ext cx="1365589" cy="1365589"/>
            <a:chOff x="302136" y="2835565"/>
            <a:chExt cx="1440000" cy="1440000"/>
          </a:xfrm>
        </p:grpSpPr>
        <p:sp>
          <p:nvSpPr>
            <p:cNvPr id="116" name="正方形/長方形 115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7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18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19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0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1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6" name="コンテンツ プレースホルダ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1109020" y="3657512"/>
            <a:ext cx="293602" cy="29360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blipFill>
                <a:blip r:embed="rId39"/>
                <a:stretch>
                  <a:fillRect r="-56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blipFill>
                <a:blip r:embed="rId40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/>
          <p:cNvGrpSpPr/>
          <p:nvPr/>
        </p:nvGrpSpPr>
        <p:grpSpPr>
          <a:xfrm>
            <a:off x="85510" y="4249096"/>
            <a:ext cx="1365589" cy="1365589"/>
            <a:chOff x="302136" y="2835565"/>
            <a:chExt cx="1440000" cy="1440000"/>
          </a:xfrm>
        </p:grpSpPr>
        <p:sp>
          <p:nvSpPr>
            <p:cNvPr id="131" name="正方形/長方形 13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2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33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5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7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8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テキスト ボックス 139"/>
                <p:cNvSpPr txBox="1"/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40" name="テキスト ボックス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blipFill>
                  <a:blip r:embed="rId41"/>
                  <a:stretch>
                    <a:fillRect r="-120588" b="-2326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blipFill>
                <a:blip r:embed="rId39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/>
          <p:cNvGrpSpPr/>
          <p:nvPr/>
        </p:nvGrpSpPr>
        <p:grpSpPr>
          <a:xfrm>
            <a:off x="6023081" y="3931965"/>
            <a:ext cx="1379002" cy="1379002"/>
            <a:chOff x="6193742" y="1834001"/>
            <a:chExt cx="1379002" cy="1379002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6193742" y="1834001"/>
              <a:ext cx="1379002" cy="1379002"/>
              <a:chOff x="6193742" y="1757801"/>
              <a:chExt cx="1379002" cy="1379002"/>
            </a:xfrm>
          </p:grpSpPr>
          <p:grpSp>
            <p:nvGrpSpPr>
              <p:cNvPr id="435" name="グループ化 434"/>
              <p:cNvGrpSpPr/>
              <p:nvPr/>
            </p:nvGrpSpPr>
            <p:grpSpPr>
              <a:xfrm>
                <a:off x="6193742" y="1757801"/>
                <a:ext cx="1379002" cy="1379002"/>
                <a:chOff x="818871" y="1357146"/>
                <a:chExt cx="2556000" cy="2556000"/>
              </a:xfrm>
            </p:grpSpPr>
            <p:grpSp>
              <p:nvGrpSpPr>
                <p:cNvPr id="436" name="グループ化 435"/>
                <p:cNvGrpSpPr/>
                <p:nvPr/>
              </p:nvGrpSpPr>
              <p:grpSpPr>
                <a:xfrm>
                  <a:off x="818871" y="1357146"/>
                  <a:ext cx="2556000" cy="2556000"/>
                  <a:chOff x="818871" y="1357146"/>
                  <a:chExt cx="2556000" cy="2556000"/>
                </a:xfrm>
              </p:grpSpPr>
              <p:grpSp>
                <p:nvGrpSpPr>
                  <p:cNvPr id="439" name="グループ化 438"/>
                  <p:cNvGrpSpPr/>
                  <p:nvPr/>
                </p:nvGrpSpPr>
                <p:grpSpPr>
                  <a:xfrm>
                    <a:off x="818871" y="1357146"/>
                    <a:ext cx="2556000" cy="2556000"/>
                    <a:chOff x="818871" y="1705487"/>
                    <a:chExt cx="2556000" cy="2556000"/>
                  </a:xfrm>
                </p:grpSpPr>
                <p:sp>
                  <p:nvSpPr>
                    <p:cNvPr id="441" name="正方形/長方形 440"/>
                    <p:cNvSpPr/>
                    <p:nvPr/>
                  </p:nvSpPr>
                  <p:spPr>
                    <a:xfrm>
                      <a:off x="818871" y="1705487"/>
                      <a:ext cx="2556000" cy="2556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442" name="グループ化 441"/>
                    <p:cNvGrpSpPr/>
                    <p:nvPr/>
                  </p:nvGrpSpPr>
                  <p:grpSpPr>
                    <a:xfrm>
                      <a:off x="970313" y="1987810"/>
                      <a:ext cx="2282189" cy="2058085"/>
                      <a:chOff x="970313" y="1987810"/>
                      <a:chExt cx="2282189" cy="2058085"/>
                    </a:xfrm>
                  </p:grpSpPr>
                  <p:pic>
                    <p:nvPicPr>
                      <p:cNvPr id="443" name="図 442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649819" y="2767080"/>
                        <a:ext cx="803909" cy="81492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4" name="図 443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120878" y="2226124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5" name="図 444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970313" y="3275025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6" name="図 445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481632" y="1987810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447" name="直線矢印コネクタ 446"/>
                      <p:cNvCxnSpPr/>
                      <p:nvPr/>
                    </p:nvCxnSpPr>
                    <p:spPr>
                      <a:xfrm>
                        <a:off x="1466683" y="2564925"/>
                        <a:ext cx="351092" cy="41856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/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8" name="直線矢印コネクタ 447"/>
                      <p:cNvCxnSpPr/>
                      <p:nvPr/>
                    </p:nvCxnSpPr>
                    <p:spPr>
                      <a:xfrm flipH="1">
                        <a:off x="2242782" y="2481776"/>
                        <a:ext cx="394082" cy="478144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/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449" name="正方形/長方形 448"/>
                          <p:cNvSpPr/>
                          <p:nvPr/>
                        </p:nvSpPr>
                        <p:spPr>
                          <a:xfrm>
                            <a:off x="1517183" y="3481170"/>
                            <a:ext cx="699657" cy="48145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ja-JP" sz="10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ja-JP" altLang="en-US" sz="1000" b="1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449" name="正方形/長方形 44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17183" y="3481170"/>
                            <a:ext cx="699657" cy="481452"/>
                          </a:xfrm>
                          <a:prstGeom prst="rect">
                            <a:avLst/>
                          </a:prstGeom>
                          <a:blipFill>
                            <a:blip r:embed="rId4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cxnSp>
                <p:nvCxnSpPr>
                  <p:cNvPr id="440" name="直線矢印コネクタ 439"/>
                  <p:cNvCxnSpPr/>
                  <p:nvPr/>
                </p:nvCxnSpPr>
                <p:spPr>
                  <a:xfrm flipV="1">
                    <a:off x="1371559" y="2842271"/>
                    <a:ext cx="528836" cy="347338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7" name="正方形/長方形 436"/>
                    <p:cNvSpPr/>
                    <p:nvPr/>
                  </p:nvSpPr>
                  <p:spPr>
                    <a:xfrm>
                      <a:off x="880663" y="1659814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37" name="正方形/長方形 4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0663" y="1659814"/>
                      <a:ext cx="699657" cy="48145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8" name="正方形/長方形 437"/>
                    <p:cNvSpPr/>
                    <p:nvPr/>
                  </p:nvSpPr>
                  <p:spPr>
                    <a:xfrm>
                      <a:off x="2067901" y="1580357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38" name="正方形/長方形 4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7901" y="1580357"/>
                      <a:ext cx="699657" cy="48145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0" name="直線矢印コネクタ 449"/>
              <p:cNvCxnSpPr/>
              <p:nvPr/>
            </p:nvCxnSpPr>
            <p:spPr>
              <a:xfrm flipV="1">
                <a:off x="6895112" y="2390317"/>
                <a:ext cx="232187" cy="14320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線矢印コネクタ 450"/>
              <p:cNvCxnSpPr/>
              <p:nvPr/>
            </p:nvCxnSpPr>
            <p:spPr>
              <a:xfrm>
                <a:off x="6903707" y="2657468"/>
                <a:ext cx="149917" cy="17896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線矢印コネクタ 451"/>
              <p:cNvCxnSpPr/>
              <p:nvPr/>
            </p:nvCxnSpPr>
            <p:spPr>
              <a:xfrm flipH="1">
                <a:off x="6683262" y="2609254"/>
                <a:ext cx="117500" cy="119275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4" name="正方形/長方形 453"/>
                  <p:cNvSpPr/>
                  <p:nvPr/>
                </p:nvSpPr>
                <p:spPr>
                  <a:xfrm>
                    <a:off x="7070945" y="2333074"/>
                    <a:ext cx="379271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4" name="正方形/長方形 4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0945" y="2333074"/>
                    <a:ext cx="379271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5" name="正方形/長方形 454"/>
                  <p:cNvSpPr/>
                  <p:nvPr/>
                </p:nvSpPr>
                <p:spPr>
                  <a:xfrm>
                    <a:off x="6683657" y="2104189"/>
                    <a:ext cx="377667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5" name="正方形/長方形 4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3657" y="2104189"/>
                    <a:ext cx="377667" cy="246221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3" name="直線矢印コネクタ 452"/>
              <p:cNvCxnSpPr/>
              <p:nvPr/>
            </p:nvCxnSpPr>
            <p:spPr>
              <a:xfrm>
                <a:off x="6890473" y="2557998"/>
                <a:ext cx="283597" cy="1337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2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7093405" y="2688453"/>
              <a:ext cx="293602" cy="293602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</p:grpSp>
      <p:sp>
        <p:nvSpPr>
          <p:cNvPr id="11" name="テキスト ボックス 10"/>
          <p:cNvSpPr txBox="1"/>
          <p:nvPr/>
        </p:nvSpPr>
        <p:spPr>
          <a:xfrm>
            <a:off x="3881302" y="3378420"/>
            <a:ext cx="2144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 smtClean="0"/>
              <a:t>疎な空間へ新たに解を</a:t>
            </a:r>
            <a:r>
              <a:rPr kumimoji="1" lang="ja-JP" altLang="en-US" sz="1050" dirty="0" smtClean="0"/>
              <a:t>生成</a:t>
            </a:r>
            <a:endParaRPr kumimoji="1" lang="ja-JP" altLang="en-US" sz="1050" dirty="0"/>
          </a:p>
        </p:txBody>
      </p:sp>
      <p:sp>
        <p:nvSpPr>
          <p:cNvPr id="152" name="下矢印 151"/>
          <p:cNvSpPr/>
          <p:nvPr/>
        </p:nvSpPr>
        <p:spPr>
          <a:xfrm>
            <a:off x="4061418" y="8658026"/>
            <a:ext cx="237189" cy="936000"/>
          </a:xfrm>
          <a:prstGeom prst="downArrow">
            <a:avLst>
              <a:gd name="adj1" fmla="val 50000"/>
              <a:gd name="adj2" fmla="val 60057"/>
            </a:avLst>
          </a:prstGeom>
          <a:gradFill flip="none" rotWithShape="1">
            <a:gsLst>
              <a:gs pos="0">
                <a:schemeClr val="accent6"/>
              </a:gs>
              <a:gs pos="49000">
                <a:schemeClr val="accent2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070387" y="9562913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70387" y="8489578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00" b="1" dirty="0" smtClean="0">
                <a:solidFill>
                  <a:schemeClr val="accent6">
                    <a:lumMod val="75000"/>
                  </a:schemeClr>
                </a:solidFill>
              </a:rPr>
              <a:t>悪</a:t>
            </a:r>
            <a:endParaRPr kumimoji="1" lang="ja-JP" altLang="en-US" sz="7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59" name="グラフ 1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772967"/>
              </p:ext>
            </p:extLst>
          </p:nvPr>
        </p:nvGraphicFramePr>
        <p:xfrm>
          <a:off x="4223486" y="8462985"/>
          <a:ext cx="3174628" cy="153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pic>
        <p:nvPicPr>
          <p:cNvPr id="160" name="図 159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599" y="6968231"/>
            <a:ext cx="1892881" cy="1419120"/>
          </a:xfrm>
          <a:prstGeom prst="rect">
            <a:avLst/>
          </a:prstGeom>
        </p:spPr>
      </p:pic>
      <p:sp>
        <p:nvSpPr>
          <p:cNvPr id="221" name="テキスト ボックス 220"/>
          <p:cNvSpPr txBox="1"/>
          <p:nvPr/>
        </p:nvSpPr>
        <p:spPr>
          <a:xfrm>
            <a:off x="5721134" y="8291950"/>
            <a:ext cx="1654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00" b="1" dirty="0" smtClean="0">
                <a:solidFill>
                  <a:srgbClr val="FF0000"/>
                </a:solidFill>
              </a:rPr>
              <a:t>複数の局所解に分散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 rot="16200000">
            <a:off x="5124158" y="7540238"/>
            <a:ext cx="1167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NSBA</a:t>
            </a:r>
            <a:endParaRPr kumimoji="1" lang="ja-JP" altLang="en-US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" y="6027966"/>
            <a:ext cx="1960682" cy="144702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47" y="6030303"/>
            <a:ext cx="1941184" cy="1455888"/>
          </a:xfrm>
          <a:prstGeom prst="rect">
            <a:avLst/>
          </a:prstGeom>
        </p:spPr>
      </p:pic>
      <p:sp>
        <p:nvSpPr>
          <p:cNvPr id="134" name="テキスト ボックス 133"/>
          <p:cNvSpPr txBox="1"/>
          <p:nvPr/>
        </p:nvSpPr>
        <p:spPr>
          <a:xfrm>
            <a:off x="1815615" y="5851120"/>
            <a:ext cx="1927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関数の等高線マップ</a:t>
            </a:r>
            <a:endParaRPr kumimoji="1" lang="ja-JP" altLang="en-US" sz="1050" b="1" dirty="0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73631" y="5868538"/>
            <a:ext cx="1817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関数の概形</a:t>
            </a:r>
            <a:endParaRPr kumimoji="1" lang="ja-JP" altLang="en-US" sz="105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862817" y="2010974"/>
                <a:ext cx="2153857" cy="528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ja-JP" altLang="en-US" sz="10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𝑎𝑛𝑐𝑒</m:t>
                          </m:r>
                          <m:d>
                            <m:d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ja-JP" sz="1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ja-JP" altLang="en-US" sz="10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kumimoji="1" lang="en-US" altLang="ja-JP" sz="1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17" y="2010974"/>
                <a:ext cx="2153857" cy="528158"/>
              </a:xfrm>
              <a:prstGeom prst="rect">
                <a:avLst/>
              </a:prstGeom>
              <a:blipFill>
                <a:blip r:embed="rId53"/>
                <a:stretch>
                  <a:fillRect t="-86207" b="-1367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846431" y="1801943"/>
            <a:ext cx="218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</a:rPr>
              <a:t>ノベルティサーチ </a:t>
            </a:r>
            <a:r>
              <a:rPr kumimoji="1" lang="en-US" altLang="ja-JP" sz="1400" b="1" dirty="0" smtClean="0">
                <a:solidFill>
                  <a:srgbClr val="A80000"/>
                </a:solidFill>
              </a:rPr>
              <a:t>|</a:t>
            </a:r>
            <a:endParaRPr kumimoji="1" lang="ja-JP" altLang="en-US" sz="1400" b="1" dirty="0">
              <a:solidFill>
                <a:srgbClr val="A8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121601" y="1828873"/>
            <a:ext cx="228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b="1" dirty="0"/>
              <a:t>個体を疎な空間へ移動</a:t>
            </a:r>
            <a:r>
              <a:rPr kumimoji="1" lang="ja-JP" altLang="en-US" sz="1000" b="1" dirty="0" smtClean="0"/>
              <a:t>させる距離</a:t>
            </a:r>
            <a:r>
              <a:rPr kumimoji="1" lang="ja-JP" altLang="en-US" sz="1000" b="1" dirty="0"/>
              <a:t>関数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821636" y="1264201"/>
            <a:ext cx="252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➡ </a:t>
            </a:r>
            <a:r>
              <a:rPr kumimoji="1" lang="ja-JP" altLang="en-US" sz="1200" dirty="0">
                <a:solidFill>
                  <a:srgbClr val="FF0000"/>
                </a:solidFill>
              </a:rPr>
              <a:t>複数局所解を常に保持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し続ける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1200" dirty="0" smtClean="0">
                <a:solidFill>
                  <a:srgbClr val="FF0000"/>
                </a:solidFill>
              </a:rPr>
            </a:br>
            <a:r>
              <a:rPr kumimoji="1" lang="ja-JP" altLang="en-US" sz="1200" dirty="0" smtClean="0">
                <a:solidFill>
                  <a:srgbClr val="FF0000"/>
                </a:solidFill>
              </a:rPr>
              <a:t>分散型</a:t>
            </a:r>
            <a:r>
              <a:rPr kumimoji="1" lang="en-US" altLang="ja-JP" sz="1200" dirty="0">
                <a:solidFill>
                  <a:srgbClr val="FF0000"/>
                </a:solidFill>
              </a:rPr>
              <a:t>BA</a:t>
            </a:r>
            <a:r>
              <a:rPr kumimoji="1" lang="ja-JP" altLang="en-US" sz="1200" dirty="0">
                <a:solidFill>
                  <a:srgbClr val="FF0000"/>
                </a:solidFill>
              </a:rPr>
              <a:t>の提案とその有効性の検証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118861" y="9372477"/>
            <a:ext cx="322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最近傍個体移動</a:t>
            </a:r>
            <a:r>
              <a:rPr kumimoji="1" lang="en-US" altLang="ja-JP" sz="1100" b="1" dirty="0" smtClean="0"/>
              <a:t>Bat Algorithm(NNBA)</a:t>
            </a:r>
            <a:endParaRPr kumimoji="1" lang="ja-JP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14366" y="9748387"/>
                <a:ext cx="2463154" cy="273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ja-JP" sz="10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1000" i="1" dirty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00" dirty="0"/>
                  <a:t>(2</a:t>
                </a:r>
                <a:r>
                  <a:rPr kumimoji="1" lang="en-US" altLang="ja-JP" sz="1000" dirty="0" smtClean="0"/>
                  <a:t>)’</a:t>
                </a:r>
                <a:endParaRPr kumimoji="1" lang="en-US" altLang="ja-JP" sz="1000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6" y="9748387"/>
                <a:ext cx="2463154" cy="273536"/>
              </a:xfrm>
              <a:prstGeom prst="rect">
                <a:avLst/>
              </a:prstGeom>
              <a:blipFill>
                <a:blip r:embed="rId5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テキスト ボックス 143"/>
          <p:cNvSpPr txBox="1"/>
          <p:nvPr/>
        </p:nvSpPr>
        <p:spPr>
          <a:xfrm>
            <a:off x="140447" y="9549288"/>
            <a:ext cx="30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最近傍</a:t>
            </a:r>
            <a:r>
              <a:rPr lang="ja-JP" altLang="en-US" sz="1050" dirty="0" smtClean="0"/>
              <a:t>個体同士の距離を一定以上保つ</a:t>
            </a:r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10800" y="9128708"/>
                <a:ext cx="338490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パラメータ：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=0.9, </m:t>
                    </m:r>
                  </m:oMath>
                </a14:m>
                <a:r>
                  <a:rPr kumimoji="1" lang="en-US" altLang="ja-JP" sz="1050" dirty="0" smtClean="0"/>
                  <a:t>	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kumimoji="1" lang="en-US" altLang="ja-JP" sz="1050" dirty="0" smtClean="0"/>
                  <a:t>,  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0" y="9128708"/>
                <a:ext cx="3384908" cy="253916"/>
              </a:xfrm>
              <a:prstGeom prst="rect">
                <a:avLst/>
              </a:prstGeom>
              <a:blipFill>
                <a:blip r:embed="rId55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799157" y="8505462"/>
                <a:ext cx="3713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600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157" y="8505462"/>
                <a:ext cx="371395" cy="18466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2781899" y="8404852"/>
            <a:ext cx="831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kumimoji="1" lang="ja-JP" altLang="en-US" sz="800" dirty="0" smtClean="0"/>
              <a:t>は局所解数</a:t>
            </a:r>
            <a:endParaRPr kumimoji="1" lang="ja-JP" altLang="en-US" sz="800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1706" y="10114098"/>
            <a:ext cx="1282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結論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43733" y="10137181"/>
            <a:ext cx="54953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NSBA</a:t>
            </a:r>
            <a:r>
              <a:rPr kumimoji="1" lang="ja-JP" altLang="en-US" sz="1100" b="1" dirty="0" smtClean="0"/>
              <a:t>の複数解探索性能は</a:t>
            </a:r>
            <a:r>
              <a:rPr kumimoji="1" lang="en-US" altLang="ja-JP" sz="1100" b="1" dirty="0" smtClean="0"/>
              <a:t>, </a:t>
            </a:r>
            <a:r>
              <a:rPr kumimoji="1" lang="ja-JP" altLang="en-US" sz="1100" b="1" dirty="0" smtClean="0"/>
              <a:t>従来</a:t>
            </a:r>
            <a:r>
              <a:rPr kumimoji="1" lang="en-US" altLang="ja-JP" sz="1100" b="1" dirty="0" smtClean="0"/>
              <a:t>BA</a:t>
            </a:r>
            <a:r>
              <a:rPr kumimoji="1" lang="ja-JP" altLang="en-US" sz="1100" b="1" dirty="0" smtClean="0"/>
              <a:t>より向上し</a:t>
            </a:r>
            <a:r>
              <a:rPr kumimoji="1" lang="en-US" altLang="ja-JP" sz="1100" b="1" dirty="0" smtClean="0"/>
              <a:t>NNBA</a:t>
            </a:r>
            <a:r>
              <a:rPr kumimoji="1" lang="ja-JP" altLang="en-US" sz="1100" b="1" dirty="0" smtClean="0"/>
              <a:t>とほぼ同等</a:t>
            </a:r>
            <a:endParaRPr kumimoji="1" lang="en-US" altLang="ja-JP" sz="1100" b="1" dirty="0" smtClean="0"/>
          </a:p>
          <a:p>
            <a:r>
              <a:rPr kumimoji="1" lang="ja-JP" altLang="en-US" sz="1100" b="1" dirty="0" smtClean="0"/>
              <a:t>別の評価関数で多くの局所解を捕捉するよう改善</a:t>
            </a:r>
            <a:endParaRPr kumimoji="1" lang="en-US" altLang="ja-JP" sz="1100" b="1" dirty="0" smtClean="0"/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3861613" y="4416148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/>
              <a:t>3</a:t>
            </a:r>
            <a:r>
              <a:rPr kumimoji="1" lang="en-US" altLang="ja-JP" sz="1100" b="1" dirty="0" smtClean="0"/>
              <a:t>: </a:t>
            </a:r>
            <a:r>
              <a:rPr kumimoji="1" lang="ja-JP" altLang="en-US" sz="1100" b="1" dirty="0"/>
              <a:t>解</a:t>
            </a:r>
            <a:r>
              <a:rPr kumimoji="1" lang="ja-JP" altLang="en-US" sz="1100" b="1" dirty="0" smtClean="0"/>
              <a:t>の</a:t>
            </a:r>
            <a:r>
              <a:rPr kumimoji="1" lang="ja-JP" altLang="en-US" sz="1100" b="1" dirty="0"/>
              <a:t>更新</a:t>
            </a:r>
            <a:endParaRPr kumimoji="1" lang="ja-JP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3871751" y="4576721"/>
                <a:ext cx="2485317" cy="743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kumimoji="1" lang="en-US" altLang="ja-JP" sz="1000" dirty="0" smtClean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1000" i="1" dirty="0"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1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10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𝑏𝑒𝑠𝑡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&gt;{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𝑟𝑛𝑑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000" dirty="0"/>
              </a:p>
              <a:p>
                <a:r>
                  <a:rPr kumimoji="1" lang="en-US" altLang="ja-JP" sz="1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00" dirty="0"/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1000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kumimoji="1" lang="ja-JP" altLang="en-US" sz="1000" dirty="0"/>
                  <a:t>を更新</a:t>
                </a:r>
                <a:endParaRPr kumimoji="1" lang="en-US" altLang="ja-JP" sz="1000" dirty="0"/>
              </a:p>
              <a:p>
                <a:endParaRPr kumimoji="1" lang="ja-JP" altLang="en-US" sz="1000" dirty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751" y="4576721"/>
                <a:ext cx="2485317" cy="743858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グループ化 35"/>
          <p:cNvGrpSpPr/>
          <p:nvPr/>
        </p:nvGrpSpPr>
        <p:grpSpPr>
          <a:xfrm>
            <a:off x="5552415" y="2195330"/>
            <a:ext cx="869905" cy="574879"/>
            <a:chOff x="6099592" y="1839708"/>
            <a:chExt cx="706831" cy="467111"/>
          </a:xfrm>
        </p:grpSpPr>
        <p:sp>
          <p:nvSpPr>
            <p:cNvPr id="35" name="正方形/長方形 34"/>
            <p:cNvSpPr/>
            <p:nvPr/>
          </p:nvSpPr>
          <p:spPr>
            <a:xfrm>
              <a:off x="6099592" y="1839708"/>
              <a:ext cx="706831" cy="467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" name="グループ化 33"/>
            <p:cNvGrpSpPr/>
            <p:nvPr/>
          </p:nvGrpSpPr>
          <p:grpSpPr>
            <a:xfrm>
              <a:off x="6160261" y="1882312"/>
              <a:ext cx="576825" cy="357750"/>
              <a:chOff x="6280019" y="2001030"/>
              <a:chExt cx="576825" cy="357750"/>
            </a:xfrm>
          </p:grpSpPr>
          <p:sp>
            <p:nvSpPr>
              <p:cNvPr id="33" name="楕円 32"/>
              <p:cNvSpPr/>
              <p:nvPr/>
            </p:nvSpPr>
            <p:spPr>
              <a:xfrm>
                <a:off x="6384794" y="2153430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楕円 146"/>
              <p:cNvSpPr/>
              <p:nvPr/>
            </p:nvSpPr>
            <p:spPr>
              <a:xfrm>
                <a:off x="6280019" y="22105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/>
              <p:cNvSpPr/>
              <p:nvPr/>
            </p:nvSpPr>
            <p:spPr>
              <a:xfrm>
                <a:off x="6499094" y="22486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楕円 164"/>
              <p:cNvSpPr/>
              <p:nvPr/>
            </p:nvSpPr>
            <p:spPr>
              <a:xfrm>
                <a:off x="6365744" y="22867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楕円 165"/>
              <p:cNvSpPr/>
              <p:nvPr/>
            </p:nvSpPr>
            <p:spPr>
              <a:xfrm>
                <a:off x="6565769" y="20010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楕円 166"/>
              <p:cNvSpPr/>
              <p:nvPr/>
            </p:nvSpPr>
            <p:spPr>
              <a:xfrm>
                <a:off x="6784844" y="21534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2" name="線吹き出し 2 (枠付き) 41"/>
          <p:cNvSpPr/>
          <p:nvPr/>
        </p:nvSpPr>
        <p:spPr>
          <a:xfrm>
            <a:off x="6152638" y="3430282"/>
            <a:ext cx="1222727" cy="360716"/>
          </a:xfrm>
          <a:prstGeom prst="borderCallout2">
            <a:avLst>
              <a:gd name="adj1" fmla="val 32852"/>
              <a:gd name="adj2" fmla="val 902"/>
              <a:gd name="adj3" fmla="val 31128"/>
              <a:gd name="adj4" fmla="val -20388"/>
              <a:gd name="adj5" fmla="val 51425"/>
              <a:gd name="adj6" fmla="val -2687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solidFill>
                  <a:srgbClr val="FF0000"/>
                </a:solidFill>
              </a:rPr>
              <a:t>個体間</a:t>
            </a:r>
            <a:r>
              <a:rPr kumimoji="1" lang="ja-JP" altLang="en-US" sz="900" b="1" dirty="0" smtClean="0">
                <a:solidFill>
                  <a:srgbClr val="FF0000"/>
                </a:solidFill>
              </a:rPr>
              <a:t>の移動距離</a:t>
            </a:r>
            <a:r>
              <a:rPr kumimoji="1" lang="en-US" altLang="ja-JP" sz="900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900" b="1" dirty="0" smtClean="0">
                <a:solidFill>
                  <a:srgbClr val="FF0000"/>
                </a:solidFill>
              </a:rPr>
            </a:br>
            <a:r>
              <a:rPr kumimoji="1" lang="en-US" altLang="ja-JP" sz="800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個体同士が近い</a:t>
            </a:r>
            <a:r>
              <a:rPr kumimoji="1" lang="en-US" altLang="ja-JP" sz="800" b="1" dirty="0">
                <a:solidFill>
                  <a:srgbClr val="FF0000"/>
                </a:solidFill>
              </a:rPr>
              <a:t>&gt;</a:t>
            </a:r>
            <a:r>
              <a:rPr kumimoji="1" lang="ja-JP" altLang="en-US" sz="800" b="1" dirty="0" smtClean="0">
                <a:solidFill>
                  <a:srgbClr val="FF0000"/>
                </a:solidFill>
              </a:rPr>
              <a:t>遠い</a:t>
            </a:r>
            <a:r>
              <a:rPr kumimoji="1" lang="en-US" altLang="ja-JP" sz="800" b="1" dirty="0" smtClean="0">
                <a:solidFill>
                  <a:srgbClr val="FF0000"/>
                </a:solidFill>
              </a:rPr>
              <a:t>)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  <p:grpSp>
        <p:nvGrpSpPr>
          <p:cNvPr id="181" name="グループ化 180"/>
          <p:cNvGrpSpPr/>
          <p:nvPr/>
        </p:nvGrpSpPr>
        <p:grpSpPr>
          <a:xfrm>
            <a:off x="6532413" y="2175589"/>
            <a:ext cx="869905" cy="574879"/>
            <a:chOff x="6099592" y="1839708"/>
            <a:chExt cx="706831" cy="467111"/>
          </a:xfrm>
        </p:grpSpPr>
        <p:sp>
          <p:nvSpPr>
            <p:cNvPr id="182" name="正方形/長方形 181"/>
            <p:cNvSpPr/>
            <p:nvPr/>
          </p:nvSpPr>
          <p:spPr>
            <a:xfrm>
              <a:off x="6099592" y="1839708"/>
              <a:ext cx="706831" cy="4671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3" name="グループ化 182"/>
            <p:cNvGrpSpPr/>
            <p:nvPr/>
          </p:nvGrpSpPr>
          <p:grpSpPr>
            <a:xfrm>
              <a:off x="6160261" y="1882312"/>
              <a:ext cx="576825" cy="357750"/>
              <a:chOff x="6280019" y="2001030"/>
              <a:chExt cx="576825" cy="357750"/>
            </a:xfrm>
          </p:grpSpPr>
          <p:sp>
            <p:nvSpPr>
              <p:cNvPr id="184" name="楕円 183"/>
              <p:cNvSpPr/>
              <p:nvPr/>
            </p:nvSpPr>
            <p:spPr>
              <a:xfrm>
                <a:off x="6337087" y="204211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/>
              <p:cNvSpPr/>
              <p:nvPr/>
            </p:nvSpPr>
            <p:spPr>
              <a:xfrm>
                <a:off x="6280019" y="22105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楕円 186"/>
              <p:cNvSpPr/>
              <p:nvPr/>
            </p:nvSpPr>
            <p:spPr>
              <a:xfrm>
                <a:off x="6499094" y="22486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8" name="楕円 187"/>
              <p:cNvSpPr/>
              <p:nvPr/>
            </p:nvSpPr>
            <p:spPr>
              <a:xfrm>
                <a:off x="6365744" y="228678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楕円 188"/>
              <p:cNvSpPr/>
              <p:nvPr/>
            </p:nvSpPr>
            <p:spPr>
              <a:xfrm>
                <a:off x="6565769" y="20010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楕円 189"/>
              <p:cNvSpPr/>
              <p:nvPr/>
            </p:nvSpPr>
            <p:spPr>
              <a:xfrm>
                <a:off x="6784844" y="2153430"/>
                <a:ext cx="72000" cy="720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43" name="正方形/長方形 42"/>
          <p:cNvSpPr/>
          <p:nvPr/>
        </p:nvSpPr>
        <p:spPr>
          <a:xfrm>
            <a:off x="6683899" y="2137617"/>
            <a:ext cx="234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ja-JP" altLang="en-US" sz="800" dirty="0">
              <a:solidFill>
                <a:schemeClr val="accent2"/>
              </a:solidFill>
            </a:endParaRPr>
          </a:p>
        </p:txBody>
      </p:sp>
      <p:sp>
        <p:nvSpPr>
          <p:cNvPr id="191" name="正方形/長方形 190"/>
          <p:cNvSpPr/>
          <p:nvPr/>
        </p:nvSpPr>
        <p:spPr>
          <a:xfrm>
            <a:off x="5738488" y="2289009"/>
            <a:ext cx="2343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i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ja-JP" altLang="en-US" sz="800" dirty="0">
              <a:solidFill>
                <a:schemeClr val="accent2"/>
              </a:solidFill>
            </a:endParaRPr>
          </a:p>
        </p:txBody>
      </p:sp>
      <p:sp>
        <p:nvSpPr>
          <p:cNvPr id="192" name="正方形/長方形 191"/>
          <p:cNvSpPr/>
          <p:nvPr/>
        </p:nvSpPr>
        <p:spPr>
          <a:xfrm>
            <a:off x="66522" y="5591422"/>
            <a:ext cx="3708000" cy="22850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/>
          <p:cNvSpPr/>
          <p:nvPr/>
        </p:nvSpPr>
        <p:spPr>
          <a:xfrm>
            <a:off x="3877591" y="5591422"/>
            <a:ext cx="3606694" cy="44908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/>
              <p:cNvSpPr txBox="1"/>
              <p:nvPr/>
            </p:nvSpPr>
            <p:spPr>
              <a:xfrm>
                <a:off x="4695108" y="2385120"/>
                <a:ext cx="9094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altLang="ja-JP" sz="800" dirty="0"/>
                  <a:t>: </a:t>
                </a:r>
                <a:r>
                  <a:rPr lang="ja-JP" altLang="en-US" sz="800" dirty="0"/>
                  <a:t>個体</a:t>
                </a:r>
                <a:r>
                  <a:rPr lang="ja-JP" altLang="en-US" sz="800" dirty="0" smtClean="0"/>
                  <a:t>近傍数</a:t>
                </a:r>
                <a:r>
                  <a:rPr lang="en-US" altLang="ja-JP" sz="800" dirty="0" smtClean="0"/>
                  <a:t/>
                </a:r>
                <a:br>
                  <a:rPr lang="en-US" altLang="ja-JP" sz="800" dirty="0" smtClean="0"/>
                </a:br>
                <a:r>
                  <a:rPr lang="en-US" altLang="ja-JP" sz="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kumimoji="1" lang="en-US" altLang="ja-JP" sz="800" dirty="0" smtClean="0"/>
                  <a:t>: </a:t>
                </a:r>
                <a:r>
                  <a:rPr kumimoji="1" lang="ja-JP" altLang="en-US" sz="800" dirty="0"/>
                  <a:t>評価される</a:t>
                </a:r>
                <a:r>
                  <a:rPr kumimoji="1" lang="ja-JP" altLang="en-US" sz="800" dirty="0" smtClean="0"/>
                  <a:t>解</a:t>
                </a:r>
                <a:endParaRPr kumimoji="1" lang="en-US" altLang="ja-JP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ja-JP" altLang="en-US" sz="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en-US" altLang="ja-JP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800" dirty="0" smtClean="0"/>
                  <a:t>: </a:t>
                </a:r>
                <a:r>
                  <a:rPr kumimoji="1" lang="ja-JP" altLang="en-US" sz="800" dirty="0"/>
                  <a:t>その他の解</a:t>
                </a:r>
              </a:p>
              <a:p>
                <a:endParaRPr kumimoji="1" lang="ja-JP" altLang="en-US" sz="800" dirty="0"/>
              </a:p>
            </p:txBody>
          </p:sp>
        </mc:Choice>
        <mc:Fallback>
          <p:sp>
            <p:nvSpPr>
              <p:cNvPr id="44" name="テキスト ボックス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108" y="2385120"/>
                <a:ext cx="909475" cy="584775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下矢印 37"/>
          <p:cNvSpPr/>
          <p:nvPr/>
        </p:nvSpPr>
        <p:spPr>
          <a:xfrm rot="16200000">
            <a:off x="6289680" y="2380222"/>
            <a:ext cx="387961" cy="180291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5599953" y="2352251"/>
            <a:ext cx="416721" cy="398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630379" y="2227453"/>
            <a:ext cx="1779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800" dirty="0" smtClean="0">
                <a:solidFill>
                  <a:srgbClr val="FF0000"/>
                </a:solidFill>
              </a:rPr>
              <a:t>k=3</a:t>
            </a:r>
            <a:endParaRPr kumimoji="1" lang="ja-JP" altLang="en-US" sz="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正方形/長方形 196"/>
              <p:cNvSpPr/>
              <p:nvPr/>
            </p:nvSpPr>
            <p:spPr>
              <a:xfrm>
                <a:off x="5532911" y="2327177"/>
                <a:ext cx="3147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8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197" name="正方形/長方形 1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911" y="2327177"/>
                <a:ext cx="314766" cy="215444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正方形/長方形 198"/>
              <p:cNvSpPr/>
              <p:nvPr/>
            </p:nvSpPr>
            <p:spPr>
              <a:xfrm>
                <a:off x="5525285" y="2550582"/>
                <a:ext cx="31713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8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199" name="正方形/長方形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285" y="2550582"/>
                <a:ext cx="317138" cy="215444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正方形/長方形 199"/>
              <p:cNvSpPr/>
              <p:nvPr/>
            </p:nvSpPr>
            <p:spPr>
              <a:xfrm>
                <a:off x="5766363" y="2560500"/>
                <a:ext cx="31713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8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800" dirty="0"/>
              </a:p>
            </p:txBody>
          </p:sp>
        </mc:Choice>
        <mc:Fallback>
          <p:sp>
            <p:nvSpPr>
              <p:cNvPr id="200" name="正方形/長方形 1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363" y="2560500"/>
                <a:ext cx="317138" cy="215444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正方形/長方形 200"/>
          <p:cNvSpPr/>
          <p:nvPr/>
        </p:nvSpPr>
        <p:spPr>
          <a:xfrm>
            <a:off x="66522" y="10159111"/>
            <a:ext cx="7417763" cy="42122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9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10425</TotalTime>
  <Words>410</Words>
  <Application>Microsoft Office PowerPoint</Application>
  <PresentationFormat>ユーザー設定</PresentationFormat>
  <Paragraphs>112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Arial</vt:lpstr>
      <vt:lpstr>Cambria Math</vt:lpstr>
      <vt:lpstr>Segoe UI</vt:lpstr>
      <vt:lpstr>Office テーマ</vt:lpstr>
      <vt:lpstr>Searching Multiple Local Optimal Solutions in Multimodal Function by Bat Algorithm based on Novelty Search 複数解探索におけるノベルティサーチに基づく分散Bat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216</cp:revision>
  <cp:lastPrinted>2017-12-05T09:57:01Z</cp:lastPrinted>
  <dcterms:created xsi:type="dcterms:W3CDTF">2017-10-20T12:45:35Z</dcterms:created>
  <dcterms:modified xsi:type="dcterms:W3CDTF">2017-12-05T15:43:52Z</dcterms:modified>
</cp:coreProperties>
</file>