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8" r:id="rId2"/>
    <p:sldId id="259" r:id="rId3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12" d="100"/>
          <a:sy n="112" d="100"/>
        </p:scale>
        <p:origin x="54" y="-1698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/>
                </a:pPr>
                <a:r>
                  <a:rPr lang="en-US" altLang="ja-JP" sz="700" b="0"/>
                  <a:t>iteration</a:t>
                </a:r>
                <a:endParaRPr lang="ja-JP" altLang="en-US" sz="700" b="0"/>
              </a:p>
            </c:rich>
          </c:tx>
          <c:layout>
            <c:manualLayout>
              <c:xMode val="edge"/>
              <c:yMode val="edge"/>
              <c:x val="0.45638165332232183"/>
              <c:y val="0.8346073318855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 i="1"/>
                </a:pPr>
                <a:r>
                  <a:rPr lang="en-US" altLang="ja-JP" sz="700" b="0" i="1" dirty="0" err="1" smtClean="0"/>
                  <a:t>dist</a:t>
                </a:r>
                <a:endParaRPr lang="ja-JP" altLang="en-US" sz="700" b="0" i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6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21" Type="http://schemas.openxmlformats.org/officeDocument/2006/relationships/image" Target="../media/image7.png"/><Relationship Id="rId42" Type="http://schemas.openxmlformats.org/officeDocument/2006/relationships/image" Target="../media/image15.png"/><Relationship Id="rId47" Type="http://schemas.openxmlformats.org/officeDocument/2006/relationships/image" Target="../media/image25.png"/><Relationship Id="rId50" Type="http://schemas.openxmlformats.org/officeDocument/2006/relationships/image" Target="../media/image20.png"/><Relationship Id="rId55" Type="http://schemas.openxmlformats.org/officeDocument/2006/relationships/image" Target="../media/image32.png"/><Relationship Id="rId63" Type="http://schemas.openxmlformats.org/officeDocument/2006/relationships/image" Target="../media/image40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32" Type="http://schemas.openxmlformats.org/officeDocument/2006/relationships/image" Target="../media/image8.png"/><Relationship Id="rId40" Type="http://schemas.openxmlformats.org/officeDocument/2006/relationships/image" Target="../media/image22.png"/><Relationship Id="rId45" Type="http://schemas.openxmlformats.org/officeDocument/2006/relationships/image" Target="../media/image21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66" Type="http://schemas.openxmlformats.org/officeDocument/2006/relationships/image" Target="../media/image43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36" Type="http://schemas.openxmlformats.org/officeDocument/2006/relationships/image" Target="../media/image13.png"/><Relationship Id="rId49" Type="http://schemas.openxmlformats.org/officeDocument/2006/relationships/chart" Target="../charts/chart1.xml"/><Relationship Id="rId57" Type="http://schemas.openxmlformats.org/officeDocument/2006/relationships/image" Target="../media/image34.png"/><Relationship Id="rId61" Type="http://schemas.openxmlformats.org/officeDocument/2006/relationships/image" Target="../media/image38.png"/><Relationship Id="rId31" Type="http://schemas.openxmlformats.org/officeDocument/2006/relationships/image" Target="../media/image3.png"/><Relationship Id="rId19" Type="http://schemas.openxmlformats.org/officeDocument/2006/relationships/image" Target="../media/image16.png"/><Relationship Id="rId44" Type="http://schemas.openxmlformats.org/officeDocument/2006/relationships/image" Target="../media/image19.png"/><Relationship Id="rId52" Type="http://schemas.openxmlformats.org/officeDocument/2006/relationships/image" Target="../media/image28.png"/><Relationship Id="rId60" Type="http://schemas.openxmlformats.org/officeDocument/2006/relationships/image" Target="../media/image37.png"/><Relationship Id="rId65" Type="http://schemas.openxmlformats.org/officeDocument/2006/relationships/image" Target="../media/image42.png"/><Relationship Id="rId22" Type="http://schemas.openxmlformats.org/officeDocument/2006/relationships/image" Target="../media/image4.png"/><Relationship Id="rId30" Type="http://schemas.openxmlformats.org/officeDocument/2006/relationships/image" Target="../media/image10.png"/><Relationship Id="rId9" Type="http://schemas.openxmlformats.org/officeDocument/2006/relationships/image" Target="../media/image8.png"/><Relationship Id="rId35" Type="http://schemas.openxmlformats.org/officeDocument/2006/relationships/image" Target="../media/image120.png"/><Relationship Id="rId43" Type="http://schemas.openxmlformats.org/officeDocument/2006/relationships/image" Target="../media/image17.png"/><Relationship Id="rId48" Type="http://schemas.openxmlformats.org/officeDocument/2006/relationships/image" Target="../media/image26.png"/><Relationship Id="rId56" Type="http://schemas.openxmlformats.org/officeDocument/2006/relationships/image" Target="../media/image33.png"/><Relationship Id="rId64" Type="http://schemas.openxmlformats.org/officeDocument/2006/relationships/image" Target="../media/image41.png"/><Relationship Id="rId51" Type="http://schemas.openxmlformats.org/officeDocument/2006/relationships/image" Target="../media/image27.png"/><Relationship Id="rId3" Type="http://schemas.openxmlformats.org/officeDocument/2006/relationships/image" Target="../media/image2.png"/><Relationship Id="rId33" Type="http://schemas.openxmlformats.org/officeDocument/2006/relationships/image" Target="../media/image12.png"/><Relationship Id="rId46" Type="http://schemas.openxmlformats.org/officeDocument/2006/relationships/image" Target="../media/image24.png"/><Relationship Id="rId59" Type="http://schemas.openxmlformats.org/officeDocument/2006/relationships/image" Target="../media/image36.png"/><Relationship Id="rId41" Type="http://schemas.openxmlformats.org/officeDocument/2006/relationships/image" Target="../media/image23.png"/><Relationship Id="rId54" Type="http://schemas.openxmlformats.org/officeDocument/2006/relationships/image" Target="../media/image31.png"/><Relationship Id="rId6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39" Type="http://schemas.openxmlformats.org/officeDocument/2006/relationships/image" Target="../media/image58.png"/><Relationship Id="rId3" Type="http://schemas.openxmlformats.org/officeDocument/2006/relationships/image" Target="../media/image29.png"/><Relationship Id="rId21" Type="http://schemas.openxmlformats.org/officeDocument/2006/relationships/image" Target="../media/image7.png"/><Relationship Id="rId34" Type="http://schemas.openxmlformats.org/officeDocument/2006/relationships/image" Target="../media/image53.png"/><Relationship Id="rId47" Type="http://schemas.openxmlformats.org/officeDocument/2006/relationships/image" Target="../media/image25.png"/><Relationship Id="rId50" Type="http://schemas.openxmlformats.org/officeDocument/2006/relationships/image" Target="../media/image61.png"/><Relationship Id="rId25" Type="http://schemas.openxmlformats.org/officeDocument/2006/relationships/image" Target="../media/image46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59" Type="http://schemas.openxmlformats.org/officeDocument/2006/relationships/image" Target="../media/image360.png"/><Relationship Id="rId2" Type="http://schemas.openxmlformats.org/officeDocument/2006/relationships/image" Target="../media/image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5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74" Type="http://schemas.openxmlformats.org/officeDocument/2006/relationships/image" Target="../media/image400.png"/><Relationship Id="rId23" Type="http://schemas.openxmlformats.org/officeDocument/2006/relationships/image" Target="../media/image44.png"/><Relationship Id="rId28" Type="http://schemas.openxmlformats.org/officeDocument/2006/relationships/image" Target="../media/image17.png"/><Relationship Id="rId36" Type="http://schemas.openxmlformats.org/officeDocument/2006/relationships/image" Target="../media/image55.png"/><Relationship Id="rId49" Type="http://schemas.openxmlformats.org/officeDocument/2006/relationships/image" Target="../media/image60.png"/><Relationship Id="rId61" Type="http://schemas.openxmlformats.org/officeDocument/2006/relationships/image" Target="../media/image380.png"/><Relationship Id="rId31" Type="http://schemas.openxmlformats.org/officeDocument/2006/relationships/image" Target="../media/image50.png"/><Relationship Id="rId60" Type="http://schemas.openxmlformats.org/officeDocument/2006/relationships/image" Target="../media/image370.png"/><Relationship Id="rId73" Type="http://schemas.openxmlformats.org/officeDocument/2006/relationships/image" Target="../media/image390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8" Type="http://schemas.openxmlformats.org/officeDocument/2006/relationships/image" Target="../media/image59.png"/><Relationship Id="rId69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6522" y="1123848"/>
            <a:ext cx="7417763" cy="6309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36" y="6942667"/>
            <a:ext cx="1908000" cy="1430457"/>
          </a:xfrm>
          <a:prstGeom prst="rect">
            <a:avLst/>
          </a:prstGeom>
        </p:spPr>
      </p:pic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1613" y="8199770"/>
                <a:ext cx="3584043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u="sng" dirty="0" smtClean="0">
                    <a:solidFill>
                      <a:schemeClr val="tx1"/>
                    </a:solidFill>
                  </a:rPr>
                  <a:t>評価指標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3" y="8199770"/>
                <a:ext cx="3584043" cy="442429"/>
              </a:xfrm>
              <a:prstGeom prst="rect">
                <a:avLst/>
              </a:prstGeom>
              <a:blipFill>
                <a:blip r:embed="rId3"/>
                <a:stretch>
                  <a:fillRect t="-17808" b="-84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8181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探索の</a:t>
            </a:r>
            <a:r>
              <a:rPr kumimoji="1" lang="ja-JP" alt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問題点：大域探索と局所探索のバランス</a:t>
            </a:r>
            <a:endParaRPr kumimoji="1" lang="en-US" altLang="ja-JP" sz="12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82670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1594" y="2912764"/>
            <a:ext cx="391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>
                <a:ea typeface="Meiryo UI" panose="020B0604030504040204" pitchFamily="50" charset="-128"/>
              </a:rPr>
              <a:t>Novelty </a:t>
            </a:r>
            <a:r>
              <a:rPr kumimoji="1" lang="en-US" altLang="ja-JP" sz="1200" b="1" dirty="0" smtClean="0">
                <a:ea typeface="Meiryo UI" panose="020B0604030504040204" pitchFamily="50" charset="-128"/>
              </a:rPr>
              <a:t>Search Bat Algorithm </a:t>
            </a:r>
            <a:r>
              <a:rPr kumimoji="1" lang="en-US" altLang="ja-JP" sz="1100" b="1" dirty="0" smtClean="0">
                <a:ea typeface="Meiryo UI" panose="020B0604030504040204" pitchFamily="50" charset="-128"/>
              </a:rPr>
              <a:t>(NSBA)</a:t>
            </a:r>
            <a:endParaRPr kumimoji="1" lang="ja-JP" altLang="en-US" sz="11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11594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4" y="1319804"/>
            <a:ext cx="4168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  <a:r>
              <a:rPr kumimoji="1" lang="ja-JP" altLang="en-US" sz="1100" dirty="0" smtClean="0"/>
              <a:t>性能を自動</a:t>
            </a:r>
            <a:r>
              <a:rPr kumimoji="1" lang="ja-JP" altLang="en-US" sz="1100" dirty="0"/>
              <a:t>で</a:t>
            </a:r>
            <a:r>
              <a:rPr kumimoji="1" lang="ja-JP" altLang="en-US" sz="1100" dirty="0" smtClean="0"/>
              <a:t>調整可能かつ</a:t>
            </a:r>
            <a:r>
              <a:rPr kumimoji="1" lang="en-US" altLang="ja-JP" sz="1100" dirty="0" smtClean="0"/>
              <a:t/>
            </a:r>
            <a:br>
              <a:rPr kumimoji="1" lang="en-US" altLang="ja-JP" sz="1100" dirty="0" smtClean="0"/>
            </a:br>
            <a:r>
              <a:rPr kumimoji="1" lang="ja-JP" altLang="en-US" sz="1100" dirty="0" smtClean="0"/>
              <a:t>ランダムに大域探索可能な</a:t>
            </a:r>
            <a:r>
              <a:rPr kumimoji="1" lang="en-US" altLang="ja-JP" sz="1100" dirty="0"/>
              <a:t>Bat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Algorithm(BA)</a:t>
            </a:r>
            <a:r>
              <a:rPr kumimoji="1" lang="ja-JP" altLang="en-US" sz="1100" dirty="0"/>
              <a:t>の</a:t>
            </a:r>
            <a:r>
              <a:rPr kumimoji="1" lang="ja-JP" altLang="en-US" sz="1100" dirty="0" smtClean="0"/>
              <a:t>導入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10800" y="8847720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28446"/>
              </p:ext>
            </p:extLst>
          </p:nvPr>
        </p:nvGraphicFramePr>
        <p:xfrm>
          <a:off x="3994338" y="6022227"/>
          <a:ext cx="3357246" cy="936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 rot="16200000">
            <a:off x="3370538" y="7562959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5800808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8692331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8692331"/>
                <a:ext cx="1934932" cy="9002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80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BA, NNBA, NSBA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の比較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84898" y="1947842"/>
            <a:ext cx="1365589" cy="1365589"/>
            <a:chOff x="84898" y="1947842"/>
            <a:chExt cx="1365589" cy="136558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84898" y="1947842"/>
              <a:ext cx="1365589" cy="1365589"/>
              <a:chOff x="-37400" y="2082933"/>
              <a:chExt cx="1365589" cy="1365589"/>
            </a:xfrm>
          </p:grpSpPr>
          <p:grpSp>
            <p:nvGrpSpPr>
              <p:cNvPr id="139" name="グループ化 138"/>
              <p:cNvGrpSpPr/>
              <p:nvPr/>
            </p:nvGrpSpPr>
            <p:grpSpPr>
              <a:xfrm>
                <a:off x="-37400" y="2082933"/>
                <a:ext cx="1365589" cy="1365589"/>
                <a:chOff x="3586733" y="1108917"/>
                <a:chExt cx="1440000" cy="1440000"/>
              </a:xfrm>
            </p:grpSpPr>
            <p:grpSp>
              <p:nvGrpSpPr>
                <p:cNvPr id="97" name="グループ化 96"/>
                <p:cNvGrpSpPr/>
                <p:nvPr/>
              </p:nvGrpSpPr>
              <p:grpSpPr>
                <a:xfrm>
                  <a:off x="3586733" y="1108917"/>
                  <a:ext cx="1440000" cy="1440000"/>
                  <a:chOff x="302136" y="2835565"/>
                  <a:chExt cx="1440000" cy="1440000"/>
                </a:xfrm>
              </p:grpSpPr>
              <p:sp>
                <p:nvSpPr>
                  <p:cNvPr id="98" name="正方形/長方形 97"/>
                  <p:cNvSpPr/>
                  <p:nvPr/>
                </p:nvSpPr>
                <p:spPr>
                  <a:xfrm>
                    <a:off x="302136" y="2835565"/>
                    <a:ext cx="1440000" cy="1440000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pic>
                <p:nvPicPr>
                  <p:cNvPr id="99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845112" y="3422756"/>
                    <a:ext cx="310377" cy="31037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100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547611" y="3106822"/>
                    <a:ext cx="310377" cy="3103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101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1186528" y="3033840"/>
                    <a:ext cx="310377" cy="3103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102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456431" y="3739872"/>
                    <a:ext cx="310377" cy="3103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103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 flipH="1">
                    <a:off x="1095534" y="3854071"/>
                    <a:ext cx="309600" cy="309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テキスト ボックス 104"/>
                      <p:cNvSpPr txBox="1"/>
                      <p:nvPr/>
                    </p:nvSpPr>
                    <p:spPr>
                      <a:xfrm>
                        <a:off x="1120026" y="3430506"/>
                        <a:ext cx="218469" cy="27744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sysDot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  <m:t>𝒈𝒃𝒆𝒔𝒕</m:t>
                                      </m:r>
                                    </m:sub>
                                  </m:sSub>
                                </m:e>
                                <m:sup/>
                              </m:sSup>
                            </m:oMath>
                          </m:oMathPara>
                        </a14:m>
                        <a:endParaRPr kumimoji="1" lang="ja-JP" altLang="en-US" sz="1000" b="1" dirty="0"/>
                      </a:p>
                    </p:txBody>
                  </p:sp>
                </mc:Choice>
                <mc:Fallback xmlns="">
                  <p:sp>
                    <p:nvSpPr>
                      <p:cNvPr id="105" name="テキスト ボックス 10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0026" y="3430506"/>
                        <a:ext cx="218469" cy="277448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111111"/>
                        </a:stretch>
                      </a:blipFill>
                      <a:ln>
                        <a:noFill/>
                        <a:prstDash val="sysDot"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8" name="直線矢印コネクタ 107"/>
                <p:cNvCxnSpPr/>
                <p:nvPr/>
              </p:nvCxnSpPr>
              <p:spPr>
                <a:xfrm flipH="1" flipV="1">
                  <a:off x="4276626" y="1903787"/>
                  <a:ext cx="275178" cy="333992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矢印コネクタ 126"/>
                <p:cNvCxnSpPr>
                  <a:cxnSpLocks noChangeAspect="1"/>
                </p:cNvCxnSpPr>
                <p:nvPr/>
              </p:nvCxnSpPr>
              <p:spPr>
                <a:xfrm rot="16020000" flipV="1">
                  <a:off x="4290175" y="2141994"/>
                  <a:ext cx="223626" cy="13043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442574" y="3081868"/>
                    <a:ext cx="14593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1"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000" b="1" dirty="0"/>
                  </a:p>
                </p:txBody>
              </p:sp>
            </mc:Choice>
            <mc:Fallback xmlns="">
              <p:sp>
                <p:nvSpPr>
                  <p:cNvPr id="45" name="テキスト ボックス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74" y="3081868"/>
                    <a:ext cx="145930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791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10" name="コンテンツ プレースホルダー 4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652926" y="2660025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テキスト ボックス 210"/>
                <p:cNvSpPr txBox="1"/>
                <p:nvPr/>
              </p:nvSpPr>
              <p:spPr>
                <a:xfrm>
                  <a:off x="942311" y="2681895"/>
                  <a:ext cx="2677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211" name="テキスト ボックス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11" y="2681895"/>
                  <a:ext cx="267738" cy="246221"/>
                </a:xfrm>
                <a:prstGeom prst="rect">
                  <a:avLst/>
                </a:prstGeom>
                <a:blipFill>
                  <a:blip r:embed="rId3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871750" y="3763329"/>
                <a:ext cx="3244761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</a:p>
            </p:txBody>
          </p:sp>
        </mc:Choice>
        <mc:Fallback xmlns=""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0" y="3763329"/>
                <a:ext cx="3244761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8101" y="4334157"/>
                <a:ext cx="3016235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 xmlns=""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01" y="4334157"/>
                <a:ext cx="3016235" cy="429348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3" y="3147017"/>
            <a:ext cx="300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1:</a:t>
            </a:r>
            <a:r>
              <a:rPr kumimoji="1" lang="ja-JP" altLang="en-US" sz="1100" b="1" dirty="0" smtClean="0"/>
              <a:t> 全個体から離れるような解を生成</a:t>
            </a:r>
            <a:endParaRPr kumimoji="1" lang="en-US" altLang="ja-JP" sz="1100" b="1" dirty="0">
              <a:latin typeface="+mn-ea"/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3867963" y="4184455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2: </a:t>
            </a:r>
            <a:r>
              <a:rPr kumimoji="1" lang="ja-JP" altLang="en-US" sz="1100" b="1" dirty="0" smtClean="0"/>
              <a:t>局所探索方法</a:t>
            </a:r>
            <a:endParaRPr kumimoji="1" lang="ja-JP" altLang="en-US" sz="1100" b="1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77590" y="8292962"/>
            <a:ext cx="1732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023081" y="4208807"/>
            <a:ext cx="1379002" cy="1379002"/>
            <a:chOff x="6193742" y="1834001"/>
            <a:chExt cx="1379002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79002" cy="1379002"/>
              <a:chOff x="6193742" y="1757801"/>
              <a:chExt cx="1379002" cy="1379002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058085"/>
                      <a:chOff x="970313" y="1987810"/>
                      <a:chExt cx="2282189" cy="2058085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9" name="正方形/長方形 44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7" name="正方形/長方形 4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8" name="正方形/長方形 4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52" name="下矢印 151"/>
          <p:cNvSpPr/>
          <p:nvPr/>
        </p:nvSpPr>
        <p:spPr>
          <a:xfrm>
            <a:off x="4061418" y="8658026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62913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489578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72967"/>
              </p:ext>
            </p:extLst>
          </p:nvPr>
        </p:nvGraphicFramePr>
        <p:xfrm>
          <a:off x="4223486" y="8462985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pic>
        <p:nvPicPr>
          <p:cNvPr id="160" name="図 159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99" y="6968231"/>
            <a:ext cx="1892881" cy="1419120"/>
          </a:xfrm>
          <a:prstGeom prst="rect">
            <a:avLst/>
          </a:prstGeom>
        </p:spPr>
      </p:pic>
      <p:sp>
        <p:nvSpPr>
          <p:cNvPr id="221" name="テキスト ボックス 220"/>
          <p:cNvSpPr txBox="1"/>
          <p:nvPr/>
        </p:nvSpPr>
        <p:spPr>
          <a:xfrm>
            <a:off x="5721134" y="8291950"/>
            <a:ext cx="165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 rot="16200000">
            <a:off x="5124158" y="7540238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11594" y="1801943"/>
            <a:ext cx="355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[Joel </a:t>
            </a:r>
            <a:r>
              <a:rPr kumimoji="1" lang="en-US" altLang="ja-JP" sz="1400" dirty="0" err="1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L,et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al, 2008]</a:t>
            </a:r>
            <a:r>
              <a:rPr kumimoji="1" lang="ja-JP" altLang="en-US" sz="1400" b="1" dirty="0" smtClean="0">
                <a:solidFill>
                  <a:srgbClr val="A80000"/>
                </a:solidFill>
              </a:rPr>
              <a:t> </a:t>
            </a:r>
            <a:endParaRPr kumimoji="1" lang="ja-JP" altLang="en-US" sz="1400" b="1" dirty="0">
              <a:solidFill>
                <a:srgbClr val="A8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35098" y="1319804"/>
            <a:ext cx="2529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複数</a:t>
            </a:r>
            <a:r>
              <a:rPr kumimoji="1" lang="ja-JP" altLang="en-US" sz="1100" dirty="0">
                <a:solidFill>
                  <a:srgbClr val="FF0000"/>
                </a:solidFill>
              </a:rPr>
              <a:t>局所解を常に保持</a:t>
            </a:r>
            <a:r>
              <a:rPr kumimoji="1" lang="ja-JP" altLang="en-US" sz="1100" dirty="0" smtClean="0">
                <a:solidFill>
                  <a:srgbClr val="FF0000"/>
                </a:solidFill>
              </a:rPr>
              <a:t>し続ける</a:t>
            </a:r>
            <a:r>
              <a:rPr kumimoji="1" lang="en-US" altLang="ja-JP" sz="11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100" dirty="0" smtClean="0">
                <a:solidFill>
                  <a:srgbClr val="FF0000"/>
                </a:solidFill>
              </a:rPr>
            </a:br>
            <a:r>
              <a:rPr kumimoji="1" lang="ja-JP" altLang="en-US" sz="1100" dirty="0" smtClean="0">
                <a:solidFill>
                  <a:srgbClr val="FF0000"/>
                </a:solidFill>
              </a:rPr>
              <a:t>分散型</a:t>
            </a:r>
            <a:r>
              <a:rPr kumimoji="1" lang="en-US" altLang="ja-JP" sz="1100" dirty="0">
                <a:solidFill>
                  <a:srgbClr val="FF0000"/>
                </a:solidFill>
              </a:rPr>
              <a:t>BA</a:t>
            </a:r>
            <a:r>
              <a:rPr kumimoji="1" lang="ja-JP" altLang="en-US" sz="1100" dirty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8861" y="9420245"/>
            <a:ext cx="3599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 [</a:t>
            </a:r>
            <a:r>
              <a:rPr kumimoji="1" lang="ja-JP" altLang="en-US" sz="1100" b="1" dirty="0" smtClean="0"/>
              <a:t>岩瀬</a:t>
            </a:r>
            <a:r>
              <a:rPr kumimoji="1" lang="en-US" altLang="ja-JP" sz="1100" b="1" dirty="0" smtClean="0"/>
              <a:t>, 2017]</a:t>
            </a:r>
            <a:endParaRPr kumimoji="1" lang="ja-JP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14366" y="9796155"/>
                <a:ext cx="2463154" cy="25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6" y="9796155"/>
                <a:ext cx="2463154" cy="257635"/>
              </a:xfrm>
              <a:prstGeom prst="rect">
                <a:avLst/>
              </a:prstGeom>
              <a:blipFill>
                <a:blip r:embed="rId5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0447" y="9597056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724504" y="9157636"/>
                <a:ext cx="33849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504" y="9157636"/>
                <a:ext cx="3384908" cy="253916"/>
              </a:xfrm>
              <a:prstGeom prst="rect">
                <a:avLst/>
              </a:prstGeom>
              <a:blipFill>
                <a:blip r:embed="rId5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8404852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1020934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232431"/>
            <a:ext cx="54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より大きく向上し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よりも局所探索可能</a:t>
            </a:r>
            <a:endParaRPr kumimoji="1" lang="en-US" altLang="ja-JP" sz="1100" b="1" dirty="0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861613" y="4698490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/>
              <a:t>3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859063"/>
                <a:ext cx="2485317" cy="74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859063"/>
                <a:ext cx="2485317" cy="74828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線吹き出し 2 (枠付き) 41"/>
          <p:cNvSpPr/>
          <p:nvPr/>
        </p:nvSpPr>
        <p:spPr>
          <a:xfrm>
            <a:off x="4343664" y="3539134"/>
            <a:ext cx="1217054" cy="360716"/>
          </a:xfrm>
          <a:prstGeom prst="borderCallout2">
            <a:avLst>
              <a:gd name="adj1" fmla="val 47697"/>
              <a:gd name="adj2" fmla="val 100185"/>
              <a:gd name="adj3" fmla="val 47733"/>
              <a:gd name="adj4" fmla="val 117105"/>
              <a:gd name="adj5" fmla="val 85477"/>
              <a:gd name="adj6" fmla="val 1217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738488" y="2289009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ja-JP" sz="800" dirty="0"/>
                  <a:t>: </a:t>
                </a:r>
                <a:r>
                  <a:rPr lang="ja-JP" altLang="en-US" sz="800" dirty="0"/>
                  <a:t>個体</a:t>
                </a:r>
                <a:r>
                  <a:rPr lang="ja-JP" altLang="en-US" sz="800" dirty="0" smtClean="0"/>
                  <a:t>近傍数  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評価される</a:t>
                </a:r>
                <a:r>
                  <a:rPr kumimoji="1" lang="ja-JP" altLang="en-US" sz="800" dirty="0" smtClean="0"/>
                  <a:t>解</a:t>
                </a:r>
                <a:r>
                  <a:rPr kumimoji="1" lang="en-US" altLang="ja-JP" sz="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その他の</a:t>
                </a:r>
                <a:r>
                  <a:rPr kumimoji="1" lang="ja-JP" altLang="en-US" sz="800" dirty="0" smtClean="0"/>
                  <a:t>解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blipFill>
                <a:blip r:embed="rId5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/>
          <p:cNvSpPr/>
          <p:nvPr/>
        </p:nvSpPr>
        <p:spPr>
          <a:xfrm>
            <a:off x="66522" y="10159111"/>
            <a:ext cx="7417763" cy="421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18764" y="2617801"/>
            <a:ext cx="201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個体を疎な空間へ移動</a:t>
            </a:r>
            <a:r>
              <a:rPr kumimoji="1" lang="ja-JP" altLang="en-US" sz="900" b="1" dirty="0" smtClean="0"/>
              <a:t>させる距離</a:t>
            </a:r>
            <a:r>
              <a:rPr kumimoji="1" lang="ja-JP" altLang="en-US" sz="900" b="1" dirty="0"/>
              <a:t>関数</a:t>
            </a:r>
          </a:p>
        </p:txBody>
      </p:sp>
      <p:sp>
        <p:nvSpPr>
          <p:cNvPr id="202" name="正方形/長方形 201"/>
          <p:cNvSpPr/>
          <p:nvPr/>
        </p:nvSpPr>
        <p:spPr>
          <a:xfrm>
            <a:off x="5781931" y="2291585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3306132" y="1319804"/>
            <a:ext cx="2348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従来</a:t>
            </a:r>
            <a:r>
              <a:rPr kumimoji="1" lang="en-US" altLang="ja-JP" sz="1100" dirty="0" smtClean="0"/>
              <a:t>BA</a:t>
            </a:r>
            <a:r>
              <a:rPr kumimoji="1" lang="ja-JP" altLang="en-US" sz="1100" dirty="0" smtClean="0"/>
              <a:t>では大域探索が弱く，</a:t>
            </a:r>
            <a:r>
              <a:rPr kumimoji="1" lang="en-US" altLang="ja-JP" sz="1100" dirty="0" smtClean="0"/>
              <a:t/>
            </a:r>
            <a:br>
              <a:rPr kumimoji="1" lang="en-US" altLang="ja-JP" sz="1100" dirty="0" smtClean="0"/>
            </a:br>
            <a:r>
              <a:rPr kumimoji="1" lang="ja-JP" altLang="en-US" sz="1100" dirty="0" smtClean="0"/>
              <a:t>一つの局所解に収束しやすい</a:t>
            </a:r>
            <a:endParaRPr kumimoji="1" lang="ja-JP" altLang="en-US" sz="1100" dirty="0"/>
          </a:p>
        </p:txBody>
      </p:sp>
      <p:sp>
        <p:nvSpPr>
          <p:cNvPr id="51" name="右矢印 50"/>
          <p:cNvSpPr/>
          <p:nvPr/>
        </p:nvSpPr>
        <p:spPr>
          <a:xfrm>
            <a:off x="3174843" y="1416980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右矢印 203"/>
          <p:cNvSpPr/>
          <p:nvPr/>
        </p:nvSpPr>
        <p:spPr>
          <a:xfrm>
            <a:off x="5114409" y="1426004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8" name="グループ化 207"/>
          <p:cNvGrpSpPr/>
          <p:nvPr/>
        </p:nvGrpSpPr>
        <p:grpSpPr>
          <a:xfrm>
            <a:off x="6601269" y="2233554"/>
            <a:ext cx="870214" cy="606435"/>
            <a:chOff x="5691025" y="2227134"/>
            <a:chExt cx="870214" cy="606435"/>
          </a:xfrm>
        </p:grpSpPr>
        <p:grpSp>
          <p:nvGrpSpPr>
            <p:cNvPr id="212" name="グループ化 211"/>
            <p:cNvGrpSpPr/>
            <p:nvPr/>
          </p:nvGrpSpPr>
          <p:grpSpPr>
            <a:xfrm>
              <a:off x="5735293" y="2227134"/>
              <a:ext cx="825946" cy="574879"/>
              <a:chOff x="6099592" y="1839708"/>
              <a:chExt cx="706831" cy="467111"/>
            </a:xfrm>
          </p:grpSpPr>
          <p:sp>
            <p:nvSpPr>
              <p:cNvPr id="225" name="正方形/長方形 224"/>
              <p:cNvSpPr/>
              <p:nvPr/>
            </p:nvSpPr>
            <p:spPr>
              <a:xfrm>
                <a:off x="6099592" y="1839708"/>
                <a:ext cx="706831" cy="467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6" name="グループ化 225"/>
              <p:cNvGrpSpPr/>
              <p:nvPr/>
            </p:nvGrpSpPr>
            <p:grpSpPr>
              <a:xfrm>
                <a:off x="6245655" y="1867299"/>
                <a:ext cx="491431" cy="423881"/>
                <a:chOff x="6365413" y="1986017"/>
                <a:chExt cx="491431" cy="423881"/>
              </a:xfrm>
            </p:grpSpPr>
            <p:sp>
              <p:nvSpPr>
                <p:cNvPr id="228" name="楕円 227"/>
                <p:cNvSpPr/>
                <p:nvPr/>
              </p:nvSpPr>
              <p:spPr>
                <a:xfrm>
                  <a:off x="6424664" y="206508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楕円 229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楕円 230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楕円 231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正方形/長方形 215"/>
                <p:cNvSpPr/>
                <p:nvPr/>
              </p:nvSpPr>
              <p:spPr>
                <a:xfrm>
                  <a:off x="5691025" y="2476020"/>
                  <a:ext cx="31476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16" name="正方形/長方形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25" y="2476020"/>
                  <a:ext cx="314766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/>
                <p:cNvSpPr/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18" name="正方形/長方形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/>
                <p:cNvSpPr/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24" name="正方形/長方形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下矢印 37"/>
          <p:cNvSpPr/>
          <p:nvPr/>
        </p:nvSpPr>
        <p:spPr>
          <a:xfrm rot="16200000">
            <a:off x="6385092" y="2412026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5691025" y="2227134"/>
            <a:ext cx="870214" cy="606435"/>
            <a:chOff x="5691025" y="2227134"/>
            <a:chExt cx="870214" cy="606435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5735293" y="2227134"/>
              <a:ext cx="825946" cy="574879"/>
              <a:chOff x="6099592" y="1839708"/>
              <a:chExt cx="706831" cy="467111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6099592" y="1839708"/>
                <a:ext cx="706831" cy="467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33"/>
              <p:cNvGrpSpPr/>
              <p:nvPr/>
            </p:nvGrpSpPr>
            <p:grpSpPr>
              <a:xfrm>
                <a:off x="6245655" y="1867299"/>
                <a:ext cx="491431" cy="423881"/>
                <a:chOff x="6365413" y="1986017"/>
                <a:chExt cx="491431" cy="423881"/>
              </a:xfrm>
            </p:grpSpPr>
            <p:sp>
              <p:nvSpPr>
                <p:cNvPr id="33" name="楕円 32"/>
                <p:cNvSpPr/>
                <p:nvPr/>
              </p:nvSpPr>
              <p:spPr>
                <a:xfrm>
                  <a:off x="6430098" y="2111518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楕円 146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楕円 164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楕円 165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楕円 166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7" name="正方形/長方形 46"/>
            <p:cNvSpPr/>
            <p:nvPr/>
          </p:nvSpPr>
          <p:spPr>
            <a:xfrm>
              <a:off x="5784739" y="2370558"/>
              <a:ext cx="536526" cy="4365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733746" y="2235404"/>
              <a:ext cx="1779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rgbClr val="FF0000"/>
                  </a:solidFill>
                </a:rPr>
                <a:t>k=3</a:t>
              </a:r>
              <a:endParaRPr kumimoji="1" lang="ja-JP" alt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正方形/長方形 196"/>
                <p:cNvSpPr/>
                <p:nvPr/>
              </p:nvSpPr>
              <p:spPr>
                <a:xfrm>
                  <a:off x="5691025" y="2456970"/>
                  <a:ext cx="31476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197" name="正方形/長方形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25" y="2456970"/>
                  <a:ext cx="314766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正方形/長方形 198"/>
                <p:cNvSpPr/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199" name="正方形/長方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正方形/長方形 199"/>
                <p:cNvSpPr/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00" name="正方形/長方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8" name="直線矢印コネクタ 457"/>
          <p:cNvCxnSpPr/>
          <p:nvPr/>
        </p:nvCxnSpPr>
        <p:spPr>
          <a:xfrm flipV="1">
            <a:off x="5959048" y="2462550"/>
            <a:ext cx="41535" cy="1298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/>
          <p:nvPr/>
        </p:nvCxnSpPr>
        <p:spPr>
          <a:xfrm flipH="1" flipV="1">
            <a:off x="6033654" y="2491789"/>
            <a:ext cx="21287" cy="194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 flipH="1" flipV="1">
            <a:off x="6070378" y="2472560"/>
            <a:ext cx="125585" cy="1629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/>
          <p:cNvCxnSpPr/>
          <p:nvPr/>
        </p:nvCxnSpPr>
        <p:spPr>
          <a:xfrm flipV="1">
            <a:off x="6866849" y="2429021"/>
            <a:ext cx="31255" cy="2209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endCxn id="228" idx="4"/>
          </p:cNvCxnSpPr>
          <p:nvPr/>
        </p:nvCxnSpPr>
        <p:spPr>
          <a:xfrm flipH="1" flipV="1">
            <a:off x="6927518" y="2453427"/>
            <a:ext cx="47972" cy="2709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/>
          <p:nvPr/>
        </p:nvCxnSpPr>
        <p:spPr>
          <a:xfrm flipH="1" flipV="1">
            <a:off x="6979630" y="2436066"/>
            <a:ext cx="136882" cy="2372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テキスト ボックス 468"/>
          <p:cNvSpPr txBox="1"/>
          <p:nvPr/>
        </p:nvSpPr>
        <p:spPr>
          <a:xfrm>
            <a:off x="164781" y="77998"/>
            <a:ext cx="72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テキスト ボックス 469"/>
              <p:cNvSpPr txBox="1"/>
              <p:nvPr/>
            </p:nvSpPr>
            <p:spPr>
              <a:xfrm>
                <a:off x="5426307" y="4130062"/>
                <a:ext cx="2025168" cy="210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ja-JP" altLang="en-US" sz="7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</m:oMath>
                </a14:m>
                <a:r>
                  <a:rPr kumimoji="1" lang="ja-JP" altLang="en-US" sz="700" b="1" dirty="0" smtClean="0">
                    <a:solidFill>
                      <a:srgbClr val="FF0000"/>
                    </a:solidFill>
                  </a:rPr>
                  <a:t>にすることで大域探索性能を向上</a:t>
                </a:r>
                <a:endParaRPr kumimoji="1" lang="ja-JP" altLang="en-US" sz="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0" name="テキスト ボックス 4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07" y="4130062"/>
                <a:ext cx="2025168" cy="21025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テキスト ボックス 470"/>
          <p:cNvSpPr txBox="1"/>
          <p:nvPr/>
        </p:nvSpPr>
        <p:spPr>
          <a:xfrm>
            <a:off x="3881301" y="3328461"/>
            <a:ext cx="214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ノベルティサーチを活用した解の分散式</a:t>
            </a:r>
            <a:endParaRPr kumimoji="1" lang="ja-JP" altLang="en-US" sz="1000" dirty="0"/>
          </a:p>
        </p:txBody>
      </p:sp>
      <p:sp>
        <p:nvSpPr>
          <p:cNvPr id="472" name="テキスト ボックス 471"/>
          <p:cNvSpPr txBox="1"/>
          <p:nvPr/>
        </p:nvSpPr>
        <p:spPr>
          <a:xfrm>
            <a:off x="121613" y="8671859"/>
            <a:ext cx="1464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u="sng" dirty="0" smtClean="0"/>
              <a:t>パラメータの設定</a:t>
            </a:r>
            <a:endParaRPr kumimoji="1" lang="ja-JP" altLang="en-US" sz="1050" b="1" u="sng" dirty="0"/>
          </a:p>
        </p:txBody>
      </p:sp>
      <p:sp>
        <p:nvSpPr>
          <p:cNvPr id="473" name="楕円 472"/>
          <p:cNvSpPr/>
          <p:nvPr/>
        </p:nvSpPr>
        <p:spPr>
          <a:xfrm>
            <a:off x="6292204" y="3486014"/>
            <a:ext cx="72000" cy="7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楕円 245"/>
          <p:cNvSpPr/>
          <p:nvPr/>
        </p:nvSpPr>
        <p:spPr>
          <a:xfrm>
            <a:off x="6794849" y="3481397"/>
            <a:ext cx="72000" cy="7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7" name="直線矢印コネクタ 246"/>
          <p:cNvCxnSpPr>
            <a:stCxn id="473" idx="6"/>
            <a:endCxn id="246" idx="2"/>
          </p:cNvCxnSpPr>
          <p:nvPr/>
        </p:nvCxnSpPr>
        <p:spPr>
          <a:xfrm flipV="1">
            <a:off x="6364204" y="3517397"/>
            <a:ext cx="430645" cy="4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/>
          <p:nvPr/>
        </p:nvSpPr>
        <p:spPr>
          <a:xfrm>
            <a:off x="6661046" y="3816471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正方形/長方形 250"/>
              <p:cNvSpPr/>
              <p:nvPr/>
            </p:nvSpPr>
            <p:spPr>
              <a:xfrm>
                <a:off x="6089337" y="3474478"/>
                <a:ext cx="299954" cy="225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51" name="正方形/長方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37" y="3474478"/>
                <a:ext cx="299954" cy="22544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正方形/長方形 251"/>
              <p:cNvSpPr/>
              <p:nvPr/>
            </p:nvSpPr>
            <p:spPr>
              <a:xfrm>
                <a:off x="6801503" y="3374467"/>
                <a:ext cx="2994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52" name="正方形/長方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03" y="3374467"/>
                <a:ext cx="299441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7" name="直線コネクタ 476"/>
          <p:cNvCxnSpPr>
            <a:stCxn id="250" idx="0"/>
            <a:endCxn id="246" idx="3"/>
          </p:cNvCxnSpPr>
          <p:nvPr/>
        </p:nvCxnSpPr>
        <p:spPr>
          <a:xfrm flipV="1">
            <a:off x="6697046" y="3542853"/>
            <a:ext cx="108347" cy="27361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/>
          <p:cNvCxnSpPr>
            <a:stCxn id="250" idx="2"/>
            <a:endCxn id="473" idx="5"/>
          </p:cNvCxnSpPr>
          <p:nvPr/>
        </p:nvCxnSpPr>
        <p:spPr>
          <a:xfrm flipH="1" flipV="1">
            <a:off x="6353660" y="3547470"/>
            <a:ext cx="307386" cy="3050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下矢印 237"/>
          <p:cNvSpPr/>
          <p:nvPr/>
        </p:nvSpPr>
        <p:spPr>
          <a:xfrm>
            <a:off x="767167" y="4285451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下矢印 238"/>
          <p:cNvSpPr/>
          <p:nvPr/>
        </p:nvSpPr>
        <p:spPr>
          <a:xfrm rot="10800000">
            <a:off x="2388300" y="4280315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下矢印 239"/>
          <p:cNvSpPr/>
          <p:nvPr/>
        </p:nvSpPr>
        <p:spPr>
          <a:xfrm rot="5400000">
            <a:off x="1554819" y="3518054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下矢印 240"/>
          <p:cNvSpPr/>
          <p:nvPr/>
        </p:nvSpPr>
        <p:spPr>
          <a:xfrm rot="16200000">
            <a:off x="1554819" y="4732793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下矢印 261"/>
          <p:cNvSpPr/>
          <p:nvPr/>
        </p:nvSpPr>
        <p:spPr>
          <a:xfrm>
            <a:off x="4216391" y="2553327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下矢印 262"/>
          <p:cNvSpPr/>
          <p:nvPr/>
        </p:nvSpPr>
        <p:spPr>
          <a:xfrm rot="10800000">
            <a:off x="5980216" y="2548191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下矢印 263"/>
          <p:cNvSpPr/>
          <p:nvPr/>
        </p:nvSpPr>
        <p:spPr>
          <a:xfrm rot="5400000">
            <a:off x="5059463" y="1813640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下矢印 264"/>
          <p:cNvSpPr/>
          <p:nvPr/>
        </p:nvSpPr>
        <p:spPr>
          <a:xfrm rot="16200000">
            <a:off x="5062962" y="3291611"/>
            <a:ext cx="409303" cy="242374"/>
          </a:xfrm>
          <a:prstGeom prst="downArrow">
            <a:avLst>
              <a:gd name="adj1" fmla="val 50000"/>
              <a:gd name="adj2" fmla="val 679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0" name="グループ化 269"/>
          <p:cNvGrpSpPr/>
          <p:nvPr/>
        </p:nvGrpSpPr>
        <p:grpSpPr>
          <a:xfrm>
            <a:off x="317304" y="2977847"/>
            <a:ext cx="1365589" cy="1365589"/>
            <a:chOff x="317304" y="2977847"/>
            <a:chExt cx="1365589" cy="1365589"/>
          </a:xfrm>
        </p:grpSpPr>
        <p:grpSp>
          <p:nvGrpSpPr>
            <p:cNvPr id="221" name="グループ化 220"/>
            <p:cNvGrpSpPr/>
            <p:nvPr/>
          </p:nvGrpSpPr>
          <p:grpSpPr>
            <a:xfrm>
              <a:off x="317304" y="2977847"/>
              <a:ext cx="1365589" cy="1365589"/>
              <a:chOff x="317304" y="2977847"/>
              <a:chExt cx="1365589" cy="1365589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>
                <a:off x="317304" y="2977847"/>
                <a:ext cx="1365589" cy="1365589"/>
                <a:chOff x="84898" y="1947842"/>
                <a:chExt cx="1365589" cy="1365589"/>
              </a:xfrm>
            </p:grpSpPr>
            <p:grpSp>
              <p:nvGrpSpPr>
                <p:cNvPr id="18" name="グループ化 17"/>
                <p:cNvGrpSpPr/>
                <p:nvPr/>
              </p:nvGrpSpPr>
              <p:grpSpPr>
                <a:xfrm>
                  <a:off x="84898" y="1947842"/>
                  <a:ext cx="1365589" cy="1365589"/>
                  <a:chOff x="-37400" y="2082933"/>
                  <a:chExt cx="1365589" cy="1365589"/>
                </a:xfrm>
              </p:grpSpPr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-37400" y="2082933"/>
                    <a:ext cx="1365589" cy="1365589"/>
                    <a:chOff x="3586733" y="1108917"/>
                    <a:chExt cx="1440000" cy="1440000"/>
                  </a:xfrm>
                </p:grpSpPr>
                <p:grpSp>
                  <p:nvGrpSpPr>
                    <p:cNvPr id="23" name="グループ化 22"/>
                    <p:cNvGrpSpPr/>
                    <p:nvPr/>
                  </p:nvGrpSpPr>
                  <p:grpSpPr>
                    <a:xfrm>
                      <a:off x="3586733" y="1108917"/>
                      <a:ext cx="1440000" cy="1440000"/>
                      <a:chOff x="302136" y="2835565"/>
                      <a:chExt cx="1440000" cy="1440000"/>
                    </a:xfrm>
                  </p:grpSpPr>
                  <p:sp>
                    <p:nvSpPr>
                      <p:cNvPr id="26" name="正方形/長方形 25"/>
                      <p:cNvSpPr/>
                      <p:nvPr/>
                    </p:nvSpPr>
                    <p:spPr>
                      <a:xfrm>
                        <a:off x="302136" y="2835565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2400"/>
                      </a:p>
                    </p:txBody>
                  </p:sp>
                  <p:pic>
                    <p:nvPicPr>
                      <p:cNvPr id="27" name="コンテンツ プレースホルダー 4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67983">
                        <a:off x="845112" y="3422756"/>
                        <a:ext cx="310377" cy="310377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</p:pic>
                  <p:pic>
                    <p:nvPicPr>
                      <p:cNvPr id="28" name="コンテンツ プレースホルダー 4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67983">
                        <a:off x="547611" y="3106822"/>
                        <a:ext cx="310377" cy="3103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</p:pic>
                  <p:pic>
                    <p:nvPicPr>
                      <p:cNvPr id="29" name="コンテンツ プレースホルダー 4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67983">
                        <a:off x="1186528" y="3033840"/>
                        <a:ext cx="310377" cy="3103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</p:pic>
                  <p:pic>
                    <p:nvPicPr>
                      <p:cNvPr id="30" name="コンテンツ プレースホルダー 4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67983">
                        <a:off x="456431" y="3739872"/>
                        <a:ext cx="310377" cy="31037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</p:pic>
                  <p:pic>
                    <p:nvPicPr>
                      <p:cNvPr id="31" name="コンテンツ プレースホルダー 4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67983" flipH="1">
                        <a:off x="1095534" y="3854071"/>
                        <a:ext cx="309600" cy="309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</p:pic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2" name="テキスト ボックス 31"/>
                          <p:cNvSpPr txBox="1"/>
                          <p:nvPr/>
                        </p:nvSpPr>
                        <p:spPr>
                          <a:xfrm>
                            <a:off x="1120026" y="3430506"/>
                            <a:ext cx="218469" cy="273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  <a:prstDash val="sysDot"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000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  <m:sup/>
                                  </m:sSup>
                                </m:oMath>
                              </m:oMathPara>
                            </a14:m>
                            <a:endParaRPr kumimoji="1" lang="ja-JP" altLang="en-US" sz="1000" b="1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2" name="テキスト ボックス 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20026" y="3430506"/>
                            <a:ext cx="218469" cy="2734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r="-11765"/>
                            </a:stretch>
                          </a:blipFill>
                          <a:ln>
                            <a:noFill/>
                            <a:prstDash val="sysDot"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4" name="直線矢印コネクタ 23"/>
                    <p:cNvCxnSpPr/>
                    <p:nvPr/>
                  </p:nvCxnSpPr>
                  <p:spPr>
                    <a:xfrm flipH="1" flipV="1">
                      <a:off x="4276626" y="1903787"/>
                      <a:ext cx="275178" cy="33399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3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矢印コネクタ 24"/>
                    <p:cNvCxnSpPr>
                      <a:cxnSpLocks noChangeAspect="1"/>
                    </p:cNvCxnSpPr>
                    <p:nvPr/>
                  </p:nvCxnSpPr>
                  <p:spPr>
                    <a:xfrm rot="16020000" flipV="1">
                      <a:off x="4290175" y="2141994"/>
                      <a:ext cx="223626" cy="130432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テキスト ボックス 21"/>
                      <p:cNvSpPr txBox="1"/>
                      <p:nvPr/>
                    </p:nvSpPr>
                    <p:spPr>
                      <a:xfrm>
                        <a:off x="442574" y="3081868"/>
                        <a:ext cx="14593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ja-JP" altLang="en-US" sz="1000" b="1" dirty="0"/>
                      </a:p>
                    </p:txBody>
                  </p:sp>
                </mc:Choice>
                <mc:Fallback xmlns="">
                  <p:sp>
                    <p:nvSpPr>
                      <p:cNvPr id="45" name="テキスト ボックス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74" y="3081868"/>
                        <a:ext cx="145930" cy="246221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791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テキスト ボックス 19"/>
                    <p:cNvSpPr txBox="1"/>
                    <p:nvPr/>
                  </p:nvSpPr>
                  <p:spPr>
                    <a:xfrm>
                      <a:off x="942311" y="2681895"/>
                      <a:ext cx="2677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>
                <p:sp>
                  <p:nvSpPr>
                    <p:cNvPr id="20" name="テキスト ボックス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2311" y="2681895"/>
                      <a:ext cx="26773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1" name="コンテンツ プレースホルダ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899038" y="3753456"/>
                <a:ext cx="293602" cy="293602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</p:pic>
        </p:grpSp>
        <p:sp>
          <p:nvSpPr>
            <p:cNvPr id="266" name="テキスト ボックス 265"/>
            <p:cNvSpPr txBox="1"/>
            <p:nvPr/>
          </p:nvSpPr>
          <p:spPr>
            <a:xfrm>
              <a:off x="321039" y="2988075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2</a:t>
              </a:r>
              <a:endParaRPr kumimoji="1" lang="ja-JP" altLang="en-US" sz="900" b="1" dirty="0"/>
            </a:p>
          </p:txBody>
        </p:sp>
      </p:grpSp>
      <p:grpSp>
        <p:nvGrpSpPr>
          <p:cNvPr id="272" name="グループ化 271"/>
          <p:cNvGrpSpPr/>
          <p:nvPr/>
        </p:nvGrpSpPr>
        <p:grpSpPr>
          <a:xfrm>
            <a:off x="1830999" y="4224053"/>
            <a:ext cx="1365589" cy="1365589"/>
            <a:chOff x="1830999" y="4224053"/>
            <a:chExt cx="1365589" cy="1365589"/>
          </a:xfrm>
        </p:grpSpPr>
        <p:grpSp>
          <p:nvGrpSpPr>
            <p:cNvPr id="222" name="グループ化 221"/>
            <p:cNvGrpSpPr/>
            <p:nvPr/>
          </p:nvGrpSpPr>
          <p:grpSpPr>
            <a:xfrm>
              <a:off x="1830999" y="4224053"/>
              <a:ext cx="1365589" cy="1365589"/>
              <a:chOff x="296596" y="4223003"/>
              <a:chExt cx="1365589" cy="1365589"/>
            </a:xfrm>
          </p:grpSpPr>
          <p:pic>
            <p:nvPicPr>
              <p:cNvPr id="223" name="コンテンツ プレースホルダ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1361159" y="4820083"/>
                <a:ext cx="293602" cy="293602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</p:pic>
          <p:grpSp>
            <p:nvGrpSpPr>
              <p:cNvPr id="225" name="グループ化 224"/>
              <p:cNvGrpSpPr/>
              <p:nvPr/>
            </p:nvGrpSpPr>
            <p:grpSpPr>
              <a:xfrm>
                <a:off x="296596" y="4223003"/>
                <a:ext cx="1365589" cy="1365589"/>
                <a:chOff x="296596" y="4223003"/>
                <a:chExt cx="1365589" cy="1365589"/>
              </a:xfrm>
            </p:grpSpPr>
            <p:grpSp>
              <p:nvGrpSpPr>
                <p:cNvPr id="227" name="グループ化 226"/>
                <p:cNvGrpSpPr/>
                <p:nvPr/>
              </p:nvGrpSpPr>
              <p:grpSpPr>
                <a:xfrm>
                  <a:off x="296596" y="4223003"/>
                  <a:ext cx="1365589" cy="1365589"/>
                  <a:chOff x="302136" y="2835565"/>
                  <a:chExt cx="1440000" cy="1440000"/>
                </a:xfrm>
              </p:grpSpPr>
              <p:sp>
                <p:nvSpPr>
                  <p:cNvPr id="229" name="正方形/長方形 228"/>
                  <p:cNvSpPr/>
                  <p:nvPr/>
                </p:nvSpPr>
                <p:spPr>
                  <a:xfrm>
                    <a:off x="302136" y="2835565"/>
                    <a:ext cx="1440000" cy="1440000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30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845112" y="3422756"/>
                    <a:ext cx="310377" cy="31037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231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545430" y="3202328"/>
                    <a:ext cx="310377" cy="310377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232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1108147" y="3181893"/>
                    <a:ext cx="310377" cy="310377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  <a:prstDash val="sysDot"/>
                  </a:ln>
                </p:spPr>
              </p:pic>
              <p:pic>
                <p:nvPicPr>
                  <p:cNvPr id="233" name="コンテンツ プレースホルダー 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3">
                    <a:off x="612678" y="3623927"/>
                    <a:ext cx="310377" cy="310377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  <a:prstDash val="sysDot"/>
                  </a:ln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5" name="テキスト ボックス 234"/>
                      <p:cNvSpPr txBox="1"/>
                      <p:nvPr/>
                    </p:nvSpPr>
                    <p:spPr>
                      <a:xfrm>
                        <a:off x="1058734" y="3529031"/>
                        <a:ext cx="218469" cy="273499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prstDash val="sysDot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  <m:sup/>
                              </m:sSup>
                            </m:oMath>
                          </m:oMathPara>
                        </a14:m>
                        <a:endParaRPr kumimoji="1" lang="ja-JP" altLang="en-US" sz="1000" b="1" dirty="0"/>
                      </a:p>
                    </p:txBody>
                  </p:sp>
                </mc:Choice>
                <mc:Fallback>
                  <p:sp>
                    <p:nvSpPr>
                      <p:cNvPr id="235" name="テキスト ボックス 2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8734" y="3529031"/>
                        <a:ext cx="218469" cy="27349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11765"/>
                        </a:stretch>
                      </a:blipFill>
                      <a:ln>
                        <a:noFill/>
                        <a:prstDash val="sysDot"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8" name="テキスト ボックス 227"/>
                    <p:cNvSpPr txBox="1"/>
                    <p:nvPr/>
                  </p:nvSpPr>
                  <p:spPr>
                    <a:xfrm>
                      <a:off x="1308586" y="5070396"/>
                      <a:ext cx="24347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0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p:txBody>
                </p:sp>
              </mc:Choice>
              <mc:Fallback>
                <p:sp>
                  <p:nvSpPr>
                    <p:cNvPr id="228" name="テキスト ボックス 2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8586" y="5070396"/>
                      <a:ext cx="243473" cy="24622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5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67" name="テキスト ボックス 266"/>
            <p:cNvSpPr txBox="1"/>
            <p:nvPr/>
          </p:nvSpPr>
          <p:spPr>
            <a:xfrm>
              <a:off x="1889629" y="4310316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4</a:t>
              </a:r>
              <a:endParaRPr kumimoji="1" lang="ja-JP" altLang="en-US" sz="900" b="1" dirty="0"/>
            </a:p>
          </p:txBody>
        </p:sp>
      </p:grpSp>
      <p:grpSp>
        <p:nvGrpSpPr>
          <p:cNvPr id="271" name="グループ化 270"/>
          <p:cNvGrpSpPr/>
          <p:nvPr/>
        </p:nvGrpSpPr>
        <p:grpSpPr>
          <a:xfrm>
            <a:off x="296596" y="4223003"/>
            <a:ext cx="1365589" cy="1365589"/>
            <a:chOff x="296596" y="4223003"/>
            <a:chExt cx="1365589" cy="1365589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296596" y="4223003"/>
              <a:ext cx="1365589" cy="1365589"/>
              <a:chOff x="296596" y="4223003"/>
              <a:chExt cx="1365589" cy="1365589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296596" y="4223003"/>
                <a:ext cx="1365589" cy="1365589"/>
                <a:chOff x="302136" y="2835565"/>
                <a:chExt cx="1440000" cy="1440000"/>
              </a:xfrm>
            </p:grpSpPr>
            <p:sp>
              <p:nvSpPr>
                <p:cNvPr id="34" name="正方形/長方形 33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5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36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5430" y="3202328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37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08147" y="3181893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38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612678" y="3623927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3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846026" y="3509727"/>
                  <a:ext cx="309600" cy="309600"/>
                </a:xfrm>
                <a:prstGeom prst="rect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テキスト ボックス 39"/>
                    <p:cNvSpPr txBox="1"/>
                    <p:nvPr/>
                  </p:nvSpPr>
                  <p:spPr>
                    <a:xfrm>
                      <a:off x="1058734" y="3529031"/>
                      <a:ext cx="218469" cy="27349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>
                <p:sp>
                  <p:nvSpPr>
                    <p:cNvPr id="40" name="テキスト ボックス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8734" y="3529031"/>
                      <a:ext cx="218469" cy="2734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11765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テキスト ボックス 52"/>
                  <p:cNvSpPr txBox="1"/>
                  <p:nvPr/>
                </p:nvSpPr>
                <p:spPr>
                  <a:xfrm>
                    <a:off x="998438" y="5065085"/>
                    <a:ext cx="24347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000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テキスト ボックス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38" y="5065085"/>
                    <a:ext cx="243473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52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8" name="テキスト ボックス 267"/>
            <p:cNvSpPr txBox="1"/>
            <p:nvPr/>
          </p:nvSpPr>
          <p:spPr>
            <a:xfrm>
              <a:off x="321039" y="4310316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3</a:t>
              </a:r>
              <a:endParaRPr kumimoji="1" lang="ja-JP" altLang="en-US" sz="900" b="1" dirty="0"/>
            </a:p>
          </p:txBody>
        </p:sp>
      </p:grpSp>
      <p:grpSp>
        <p:nvGrpSpPr>
          <p:cNvPr id="273" name="グループ化 272"/>
          <p:cNvGrpSpPr/>
          <p:nvPr/>
        </p:nvGrpSpPr>
        <p:grpSpPr>
          <a:xfrm>
            <a:off x="1852083" y="2977954"/>
            <a:ext cx="1365589" cy="1365589"/>
            <a:chOff x="1852083" y="2977954"/>
            <a:chExt cx="1365589" cy="136558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1852083" y="2977954"/>
              <a:ext cx="1365589" cy="1365589"/>
              <a:chOff x="363044" y="5373669"/>
              <a:chExt cx="1365589" cy="1365589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363044" y="5373669"/>
                <a:ext cx="1365589" cy="1365589"/>
                <a:chOff x="302136" y="2835565"/>
                <a:chExt cx="1440000" cy="1440000"/>
              </a:xfrm>
            </p:grpSpPr>
            <p:sp>
              <p:nvSpPr>
                <p:cNvPr id="45" name="正方形/長方形 44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6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47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5430" y="3202328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48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08147" y="3181893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4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612678" y="3623927"/>
                  <a:ext cx="310377" cy="310377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5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846026" y="3509727"/>
                  <a:ext cx="309600" cy="309600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テキスト ボックス 50"/>
                    <p:cNvSpPr txBox="1"/>
                    <p:nvPr/>
                  </p:nvSpPr>
                  <p:spPr>
                    <a:xfrm>
                      <a:off x="1109494" y="3528130"/>
                      <a:ext cx="218469" cy="27349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>
                <p:sp>
                  <p:nvSpPr>
                    <p:cNvPr id="51" name="テキスト ボックス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9494" y="3528130"/>
                      <a:ext cx="218469" cy="2734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1765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985216" y="6309153"/>
                    <a:ext cx="243473" cy="251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oMath>
                      </m:oMathPara>
                    </a14:m>
                    <a:endParaRPr kumimoji="1"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テキスト ボックス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216" y="6309153"/>
                    <a:ext cx="243473" cy="25173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9" name="テキスト ボックス 268"/>
            <p:cNvSpPr txBox="1"/>
            <p:nvPr/>
          </p:nvSpPr>
          <p:spPr>
            <a:xfrm>
              <a:off x="1889629" y="2988075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5</a:t>
              </a:r>
              <a:endParaRPr kumimoji="1" lang="ja-JP" altLang="en-US" sz="900" b="1" dirty="0"/>
            </a:p>
          </p:txBody>
        </p:sp>
      </p:grpSp>
      <p:grpSp>
        <p:nvGrpSpPr>
          <p:cNvPr id="280" name="グループ化 279"/>
          <p:cNvGrpSpPr/>
          <p:nvPr/>
        </p:nvGrpSpPr>
        <p:grpSpPr>
          <a:xfrm>
            <a:off x="5388817" y="2582358"/>
            <a:ext cx="1379002" cy="1512519"/>
            <a:chOff x="5388817" y="2582358"/>
            <a:chExt cx="1379002" cy="1512519"/>
          </a:xfrm>
        </p:grpSpPr>
        <p:grpSp>
          <p:nvGrpSpPr>
            <p:cNvPr id="243" name="グループ化 242"/>
            <p:cNvGrpSpPr/>
            <p:nvPr/>
          </p:nvGrpSpPr>
          <p:grpSpPr>
            <a:xfrm>
              <a:off x="5388817" y="2687553"/>
              <a:ext cx="1379002" cy="1407324"/>
              <a:chOff x="2441342" y="4291306"/>
              <a:chExt cx="1379002" cy="1407324"/>
            </a:xfrm>
          </p:grpSpPr>
          <p:grpSp>
            <p:nvGrpSpPr>
              <p:cNvPr id="246" name="グループ化 245"/>
              <p:cNvGrpSpPr/>
              <p:nvPr/>
            </p:nvGrpSpPr>
            <p:grpSpPr>
              <a:xfrm>
                <a:off x="2441342" y="4319628"/>
                <a:ext cx="1379002" cy="1379002"/>
                <a:chOff x="6193742" y="1834001"/>
                <a:chExt cx="1379002" cy="1379002"/>
              </a:xfrm>
            </p:grpSpPr>
            <p:grpSp>
              <p:nvGrpSpPr>
                <p:cNvPr id="248" name="グループ化 247"/>
                <p:cNvGrpSpPr/>
                <p:nvPr/>
              </p:nvGrpSpPr>
              <p:grpSpPr>
                <a:xfrm>
                  <a:off x="6193742" y="1834001"/>
                  <a:ext cx="1379002" cy="1379002"/>
                  <a:chOff x="6193742" y="1757801"/>
                  <a:chExt cx="1379002" cy="1379002"/>
                </a:xfrm>
              </p:grpSpPr>
              <p:grpSp>
                <p:nvGrpSpPr>
                  <p:cNvPr id="250" name="グループ化 249"/>
                  <p:cNvGrpSpPr/>
                  <p:nvPr/>
                </p:nvGrpSpPr>
                <p:grpSpPr>
                  <a:xfrm>
                    <a:off x="6193742" y="1757801"/>
                    <a:ext cx="1379002" cy="1379002"/>
                    <a:chOff x="818871" y="1357146"/>
                    <a:chExt cx="2556000" cy="2556000"/>
                  </a:xfrm>
                </p:grpSpPr>
                <p:grpSp>
                  <p:nvGrpSpPr>
                    <p:cNvPr id="252" name="グループ化 251"/>
                    <p:cNvGrpSpPr/>
                    <p:nvPr/>
                  </p:nvGrpSpPr>
                  <p:grpSpPr>
                    <a:xfrm>
                      <a:off x="818871" y="1357146"/>
                      <a:ext cx="2556000" cy="2556000"/>
                      <a:chOff x="818871" y="1705487"/>
                      <a:chExt cx="2556000" cy="2556000"/>
                    </a:xfrm>
                  </p:grpSpPr>
                  <p:sp>
                    <p:nvSpPr>
                      <p:cNvPr id="255" name="正方形/長方形 254"/>
                      <p:cNvSpPr/>
                      <p:nvPr/>
                    </p:nvSpPr>
                    <p:spPr>
                      <a:xfrm>
                        <a:off x="818871" y="1705487"/>
                        <a:ext cx="2556000" cy="2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256" name="グループ化 255"/>
                      <p:cNvGrpSpPr/>
                      <p:nvPr/>
                    </p:nvGrpSpPr>
                    <p:grpSpPr>
                      <a:xfrm>
                        <a:off x="970313" y="1987810"/>
                        <a:ext cx="2282189" cy="2262550"/>
                        <a:chOff x="970313" y="1987810"/>
                        <a:chExt cx="2282189" cy="2262550"/>
                      </a:xfrm>
                    </p:grpSpPr>
                    <p:pic>
                      <p:nvPicPr>
                        <p:cNvPr id="257" name="図 2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49819" y="2767080"/>
                          <a:ext cx="803909" cy="81492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8" name="図 25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20878" y="2226124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59" name="図 2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70313" y="3275025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0" name="図 2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81632" y="1987810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61" name="正方形/長方形 260"/>
                            <p:cNvSpPr/>
                            <p:nvPr/>
                          </p:nvSpPr>
                          <p:spPr>
                            <a:xfrm>
                              <a:off x="1311065" y="3754052"/>
                              <a:ext cx="1036470" cy="496308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ja-JP" altLang="en-US" sz="1000" b="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61" name="正方形/長方形 260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311065" y="3754052"/>
                              <a:ext cx="1036470" cy="496308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ja-JP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53" name="正方形/長方形 252"/>
                        <p:cNvSpPr/>
                        <p:nvPr/>
                      </p:nvSpPr>
                      <p:spPr>
                        <a:xfrm>
                          <a:off x="880663" y="1659814"/>
                          <a:ext cx="1036470" cy="49630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53" name="正方形/長方形 25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0663" y="1659814"/>
                          <a:ext cx="1036470" cy="496308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54" name="正方形/長方形 253"/>
                        <p:cNvSpPr/>
                        <p:nvPr/>
                      </p:nvSpPr>
                      <p:spPr>
                        <a:xfrm>
                          <a:off x="2067901" y="1580357"/>
                          <a:ext cx="1036470" cy="49630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54" name="正方形/長方形 25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67901" y="1580357"/>
                          <a:ext cx="1036470" cy="496308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1" name="正方形/長方形 250"/>
                      <p:cNvSpPr/>
                      <p:nvPr/>
                    </p:nvSpPr>
                    <p:spPr>
                      <a:xfrm>
                        <a:off x="6727169" y="2156164"/>
                        <a:ext cx="37914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1" name="正方形/長方形 2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27169" y="2156164"/>
                        <a:ext cx="379143" cy="246221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24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6712442" y="1948633"/>
                  <a:ext cx="293602" cy="293602"/>
                </a:xfrm>
                <a:prstGeom prst="rect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7" name="テキスト ボックス 246"/>
                  <p:cNvSpPr txBox="1"/>
                  <p:nvPr/>
                </p:nvSpPr>
                <p:spPr>
                  <a:xfrm>
                    <a:off x="2603898" y="4291306"/>
                    <a:ext cx="24347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0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000" b="1" dirty="0">
                      <a:solidFill>
                        <a:schemeClr val="accent2">
                          <a:lumMod val="75000"/>
                        </a:schemeClr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247" name="テキスト ボックス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98" y="4291306"/>
                    <a:ext cx="243473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52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4" name="テキスト ボックス 273"/>
            <p:cNvSpPr txBox="1"/>
            <p:nvPr/>
          </p:nvSpPr>
          <p:spPr>
            <a:xfrm>
              <a:off x="5400805" y="2582358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4</a:t>
              </a:r>
              <a:endParaRPr kumimoji="1" lang="ja-JP" altLang="en-US" sz="900" b="1" dirty="0"/>
            </a:p>
          </p:txBody>
        </p:sp>
      </p:grpSp>
      <p:grpSp>
        <p:nvGrpSpPr>
          <p:cNvPr id="279" name="グループ化 278"/>
          <p:cNvGrpSpPr/>
          <p:nvPr/>
        </p:nvGrpSpPr>
        <p:grpSpPr>
          <a:xfrm>
            <a:off x="3732808" y="2582358"/>
            <a:ext cx="1399672" cy="1512519"/>
            <a:chOff x="3732808" y="2582358"/>
            <a:chExt cx="1399672" cy="1512519"/>
          </a:xfrm>
        </p:grpSpPr>
        <p:grpSp>
          <p:nvGrpSpPr>
            <p:cNvPr id="220" name="グループ化 219"/>
            <p:cNvGrpSpPr/>
            <p:nvPr/>
          </p:nvGrpSpPr>
          <p:grpSpPr>
            <a:xfrm>
              <a:off x="3753478" y="2715875"/>
              <a:ext cx="1379002" cy="1379002"/>
              <a:chOff x="2441342" y="4319628"/>
              <a:chExt cx="1379002" cy="1379002"/>
            </a:xfrm>
          </p:grpSpPr>
          <p:grpSp>
            <p:nvGrpSpPr>
              <p:cNvPr id="173" name="グループ化 172"/>
              <p:cNvGrpSpPr/>
              <p:nvPr/>
            </p:nvGrpSpPr>
            <p:grpSpPr>
              <a:xfrm>
                <a:off x="2441342" y="4319628"/>
                <a:ext cx="1379002" cy="1379002"/>
                <a:chOff x="6193742" y="1757801"/>
                <a:chExt cx="1379002" cy="1379002"/>
              </a:xfrm>
            </p:grpSpPr>
            <p:grpSp>
              <p:nvGrpSpPr>
                <p:cNvPr id="175" name="グループ化 174"/>
                <p:cNvGrpSpPr/>
                <p:nvPr/>
              </p:nvGrpSpPr>
              <p:grpSpPr>
                <a:xfrm>
                  <a:off x="6193742" y="1757801"/>
                  <a:ext cx="1379002" cy="1379002"/>
                  <a:chOff x="818871" y="1357146"/>
                  <a:chExt cx="2556000" cy="2556000"/>
                </a:xfrm>
              </p:grpSpPr>
              <p:grpSp>
                <p:nvGrpSpPr>
                  <p:cNvPr id="185" name="グループ化 184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187" name="正方形/長方形 186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8" name="グループ化 187"/>
                    <p:cNvGrpSpPr/>
                    <p:nvPr/>
                  </p:nvGrpSpPr>
                  <p:grpSpPr>
                    <a:xfrm>
                      <a:off x="970313" y="1987810"/>
                      <a:ext cx="2282189" cy="2262550"/>
                      <a:chOff x="970313" y="1987810"/>
                      <a:chExt cx="2282189" cy="2262550"/>
                    </a:xfrm>
                  </p:grpSpPr>
                  <p:pic>
                    <p:nvPicPr>
                      <p:cNvPr id="189" name="図 188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0" name="図 189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1" name="図 190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2" name="図 191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95" name="正方形/長方形 194"/>
                          <p:cNvSpPr/>
                          <p:nvPr/>
                        </p:nvSpPr>
                        <p:spPr>
                          <a:xfrm>
                            <a:off x="1311065" y="3754052"/>
                            <a:ext cx="1036470" cy="496308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95" name="正方形/長方形 19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11065" y="3754052"/>
                            <a:ext cx="1036470" cy="496308"/>
                          </a:xfrm>
                          <a:prstGeom prst="rect">
                            <a:avLst/>
                          </a:prstGeom>
                          <a:blipFill>
                            <a:blip r:embed="rId3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3" name="正方形/長方形 182"/>
                      <p:cNvSpPr/>
                      <p:nvPr/>
                    </p:nvSpPr>
                    <p:spPr>
                      <a:xfrm>
                        <a:off x="880663" y="1659814"/>
                        <a:ext cx="1036470" cy="49630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3" name="正方形/長方形 18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663" y="1659814"/>
                        <a:ext cx="1036470" cy="496308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" name="正方形/長方形 183"/>
                      <p:cNvSpPr/>
                      <p:nvPr/>
                    </p:nvSpPr>
                    <p:spPr>
                      <a:xfrm>
                        <a:off x="2067901" y="1580357"/>
                        <a:ext cx="1036470" cy="49630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4" name="正方形/長方形 1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7901" y="1580357"/>
                        <a:ext cx="1036470" cy="496308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0" name="正方形/長方形 179"/>
                    <p:cNvSpPr/>
                    <p:nvPr/>
                  </p:nvSpPr>
                  <p:spPr>
                    <a:xfrm>
                      <a:off x="6727169" y="2121980"/>
                      <a:ext cx="379143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0" name="正方形/長方形 1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7169" y="2121980"/>
                      <a:ext cx="379143" cy="24622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16" name="コンテンツ プレースホルダ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3220217" y="4901255"/>
                <a:ext cx="293602" cy="293602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テキスト ボックス 216"/>
                  <p:cNvSpPr txBox="1"/>
                  <p:nvPr/>
                </p:nvSpPr>
                <p:spPr>
                  <a:xfrm>
                    <a:off x="3224316" y="5183268"/>
                    <a:ext cx="24347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𝒍𝒐𝒄𝒂𝒍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000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7" name="テキスト ボックス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4316" y="5183268"/>
                    <a:ext cx="243473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775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5" name="テキスト ボックス 274"/>
            <p:cNvSpPr txBox="1"/>
            <p:nvPr/>
          </p:nvSpPr>
          <p:spPr>
            <a:xfrm>
              <a:off x="3732808" y="2582358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3</a:t>
              </a:r>
              <a:endParaRPr kumimoji="1" lang="ja-JP" altLang="en-US" sz="900" b="1" dirty="0"/>
            </a:p>
          </p:txBody>
        </p:sp>
      </p:grpSp>
      <p:grpSp>
        <p:nvGrpSpPr>
          <p:cNvPr id="278" name="グループ化 277"/>
          <p:cNvGrpSpPr/>
          <p:nvPr/>
        </p:nvGrpSpPr>
        <p:grpSpPr>
          <a:xfrm>
            <a:off x="3732808" y="1236995"/>
            <a:ext cx="1426032" cy="1398837"/>
            <a:chOff x="3732808" y="1236995"/>
            <a:chExt cx="1426032" cy="1398837"/>
          </a:xfrm>
        </p:grpSpPr>
        <p:grpSp>
          <p:nvGrpSpPr>
            <p:cNvPr id="148" name="グループ化 147"/>
            <p:cNvGrpSpPr/>
            <p:nvPr/>
          </p:nvGrpSpPr>
          <p:grpSpPr>
            <a:xfrm>
              <a:off x="3779838" y="1256830"/>
              <a:ext cx="1379002" cy="1379002"/>
              <a:chOff x="6193742" y="1834001"/>
              <a:chExt cx="1379002" cy="1379002"/>
            </a:xfrm>
          </p:grpSpPr>
          <p:grpSp>
            <p:nvGrpSpPr>
              <p:cNvPr id="149" name="グループ化 148"/>
              <p:cNvGrpSpPr/>
              <p:nvPr/>
            </p:nvGrpSpPr>
            <p:grpSpPr>
              <a:xfrm>
                <a:off x="6193742" y="1834001"/>
                <a:ext cx="1379002" cy="1379002"/>
                <a:chOff x="6193742" y="1757801"/>
                <a:chExt cx="1379002" cy="1379002"/>
              </a:xfrm>
            </p:grpSpPr>
            <p:grpSp>
              <p:nvGrpSpPr>
                <p:cNvPr id="151" name="グループ化 150"/>
                <p:cNvGrpSpPr/>
                <p:nvPr/>
              </p:nvGrpSpPr>
              <p:grpSpPr>
                <a:xfrm>
                  <a:off x="6193742" y="1757801"/>
                  <a:ext cx="1379002" cy="1379002"/>
                  <a:chOff x="818871" y="1357146"/>
                  <a:chExt cx="2556000" cy="2556000"/>
                </a:xfrm>
              </p:grpSpPr>
              <p:grpSp>
                <p:nvGrpSpPr>
                  <p:cNvPr id="158" name="グループ化 157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357146"/>
                    <a:chExt cx="2556000" cy="2556000"/>
                  </a:xfrm>
                </p:grpSpPr>
                <p:grpSp>
                  <p:nvGrpSpPr>
                    <p:cNvPr id="161" name="グループ化 160"/>
                    <p:cNvGrpSpPr/>
                    <p:nvPr/>
                  </p:nvGrpSpPr>
                  <p:grpSpPr>
                    <a:xfrm>
                      <a:off x="818871" y="1357146"/>
                      <a:ext cx="2556000" cy="2556000"/>
                      <a:chOff x="818871" y="1705487"/>
                      <a:chExt cx="2556000" cy="2556000"/>
                    </a:xfrm>
                  </p:grpSpPr>
                  <p:sp>
                    <p:nvSpPr>
                      <p:cNvPr id="163" name="正方形/長方形 162"/>
                      <p:cNvSpPr/>
                      <p:nvPr/>
                    </p:nvSpPr>
                    <p:spPr>
                      <a:xfrm>
                        <a:off x="818871" y="1705487"/>
                        <a:ext cx="2556000" cy="2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64" name="グループ化 163"/>
                      <p:cNvGrpSpPr/>
                      <p:nvPr/>
                    </p:nvGrpSpPr>
                    <p:grpSpPr>
                      <a:xfrm>
                        <a:off x="970313" y="1987810"/>
                        <a:ext cx="2282189" cy="2112550"/>
                        <a:chOff x="970313" y="1987810"/>
                        <a:chExt cx="2282189" cy="2112550"/>
                      </a:xfrm>
                    </p:grpSpPr>
                    <p:pic>
                      <p:nvPicPr>
                        <p:cNvPr id="165" name="図 16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49819" y="2767080"/>
                          <a:ext cx="803909" cy="81492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6" name="図 1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20878" y="2226124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7" name="図 16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70313" y="3275025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8" name="図 16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81632" y="1987810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169" name="直線矢印コネクタ 168"/>
                        <p:cNvCxnSpPr/>
                        <p:nvPr/>
                      </p:nvCxnSpPr>
                      <p:spPr>
                        <a:xfrm>
                          <a:off x="1466683" y="2564925"/>
                          <a:ext cx="351092" cy="41856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6"/>
                          </a:solidFill>
                          <a:prstDash val="sysDot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" name="直線矢印コネクタ 169"/>
                        <p:cNvCxnSpPr/>
                        <p:nvPr/>
                      </p:nvCxnSpPr>
                      <p:spPr>
                        <a:xfrm flipH="1">
                          <a:off x="2242782" y="2481776"/>
                          <a:ext cx="394082" cy="478144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6"/>
                          </a:solidFill>
                          <a:prstDash val="sysDot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1" name="正方形/長方形 170"/>
                            <p:cNvSpPr/>
                            <p:nvPr/>
                          </p:nvSpPr>
                          <p:spPr>
                            <a:xfrm>
                              <a:off x="1445161" y="3604052"/>
                              <a:ext cx="1036470" cy="496308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ja-JP" altLang="en-US" sz="1000" b="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1" name="正方形/長方形 170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445161" y="3604052"/>
                              <a:ext cx="1036470" cy="496308"/>
                            </a:xfrm>
                            <a:prstGeom prst="rect">
                              <a:avLst/>
                            </a:prstGeom>
                            <a:blipFill>
                              <a:blip r:embed="rId3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ja-JP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cxnSp>
                  <p:nvCxnSpPr>
                    <p:cNvPr id="162" name="直線矢印コネクタ 161"/>
                    <p:cNvCxnSpPr/>
                    <p:nvPr/>
                  </p:nvCxnSpPr>
                  <p:spPr>
                    <a:xfrm flipV="1">
                      <a:off x="1371559" y="2842271"/>
                      <a:ext cx="528836" cy="347338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9" name="正方形/長方形 158"/>
                      <p:cNvSpPr/>
                      <p:nvPr/>
                    </p:nvSpPr>
                    <p:spPr>
                      <a:xfrm>
                        <a:off x="880663" y="1659814"/>
                        <a:ext cx="1036470" cy="49630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59" name="正方形/長方形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663" y="1659814"/>
                        <a:ext cx="1036470" cy="496308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0" name="正方形/長方形 159"/>
                      <p:cNvSpPr/>
                      <p:nvPr/>
                    </p:nvSpPr>
                    <p:spPr>
                      <a:xfrm>
                        <a:off x="2067901" y="1580357"/>
                        <a:ext cx="1036470" cy="49630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0" name="正方形/長方形 1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67901" y="1580357"/>
                        <a:ext cx="1036470" cy="496308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2" name="直線矢印コネクタ 151"/>
                <p:cNvCxnSpPr/>
                <p:nvPr/>
              </p:nvCxnSpPr>
              <p:spPr>
                <a:xfrm flipV="1">
                  <a:off x="6895112" y="2390317"/>
                  <a:ext cx="232187" cy="143208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矢印コネクタ 152"/>
                <p:cNvCxnSpPr/>
                <p:nvPr/>
              </p:nvCxnSpPr>
              <p:spPr>
                <a:xfrm>
                  <a:off x="6903707" y="2657468"/>
                  <a:ext cx="149917" cy="178960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矢印コネクタ 153"/>
                <p:cNvCxnSpPr/>
                <p:nvPr/>
              </p:nvCxnSpPr>
              <p:spPr>
                <a:xfrm flipH="1">
                  <a:off x="6683262" y="2609254"/>
                  <a:ext cx="117500" cy="119275"/>
                </a:xfrm>
                <a:prstGeom prst="straightConnector1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正方形/長方形 154"/>
                    <p:cNvSpPr/>
                    <p:nvPr/>
                  </p:nvSpPr>
                  <p:spPr>
                    <a:xfrm>
                      <a:off x="7070945" y="2333074"/>
                      <a:ext cx="379271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ja-JP" sz="1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4" name="正方形/長方形 4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70945" y="2333074"/>
                      <a:ext cx="379271" cy="246221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6" name="正方形/長方形 155"/>
                    <p:cNvSpPr/>
                    <p:nvPr/>
                  </p:nvSpPr>
                  <p:spPr>
                    <a:xfrm>
                      <a:off x="6727169" y="2121980"/>
                      <a:ext cx="379143" cy="2462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6" name="正方形/長方形 1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7169" y="2121980"/>
                      <a:ext cx="379143" cy="246221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7" name="直線矢印コネクタ 156"/>
                <p:cNvCxnSpPr/>
                <p:nvPr/>
              </p:nvCxnSpPr>
              <p:spPr>
                <a:xfrm>
                  <a:off x="6890473" y="2557998"/>
                  <a:ext cx="283597" cy="13375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0" name="コンテンツ プレースホルダ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7093405" y="2688453"/>
                <a:ext cx="293602" cy="293602"/>
              </a:xfrm>
              <a:prstGeom prst="rect">
                <a:avLst/>
              </a:prstGeom>
              <a:ln w="19050">
                <a:solidFill>
                  <a:schemeClr val="accent2"/>
                </a:solidFill>
                <a:prstDash val="sysDot"/>
              </a:ln>
            </p:spPr>
          </p:pic>
        </p:grpSp>
        <p:sp>
          <p:nvSpPr>
            <p:cNvPr id="276" name="テキスト ボックス 275"/>
            <p:cNvSpPr txBox="1"/>
            <p:nvPr/>
          </p:nvSpPr>
          <p:spPr>
            <a:xfrm>
              <a:off x="3732808" y="1236995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2</a:t>
              </a:r>
              <a:endParaRPr kumimoji="1" lang="ja-JP" altLang="en-US" sz="900" b="1" dirty="0"/>
            </a:p>
          </p:txBody>
        </p:sp>
      </p:grpSp>
      <p:grpSp>
        <p:nvGrpSpPr>
          <p:cNvPr id="281" name="グループ化 280"/>
          <p:cNvGrpSpPr/>
          <p:nvPr/>
        </p:nvGrpSpPr>
        <p:grpSpPr>
          <a:xfrm>
            <a:off x="5364486" y="1236995"/>
            <a:ext cx="1379002" cy="1406125"/>
            <a:chOff x="5364486" y="1236995"/>
            <a:chExt cx="1379002" cy="1406125"/>
          </a:xfrm>
        </p:grpSpPr>
        <p:grpSp>
          <p:nvGrpSpPr>
            <p:cNvPr id="199" name="グループ化 198"/>
            <p:cNvGrpSpPr/>
            <p:nvPr/>
          </p:nvGrpSpPr>
          <p:grpSpPr>
            <a:xfrm>
              <a:off x="5364486" y="1264118"/>
              <a:ext cx="1379002" cy="1379002"/>
              <a:chOff x="2441342" y="4319628"/>
              <a:chExt cx="1379002" cy="1379002"/>
            </a:xfrm>
          </p:grpSpPr>
          <p:grpSp>
            <p:nvGrpSpPr>
              <p:cNvPr id="200" name="グループ化 199"/>
              <p:cNvGrpSpPr/>
              <p:nvPr/>
            </p:nvGrpSpPr>
            <p:grpSpPr>
              <a:xfrm>
                <a:off x="2441342" y="4319628"/>
                <a:ext cx="1379002" cy="1379002"/>
                <a:chOff x="6193742" y="1834001"/>
                <a:chExt cx="1379002" cy="1379002"/>
              </a:xfrm>
            </p:grpSpPr>
            <p:grpSp>
              <p:nvGrpSpPr>
                <p:cNvPr id="202" name="グループ化 201"/>
                <p:cNvGrpSpPr/>
                <p:nvPr/>
              </p:nvGrpSpPr>
              <p:grpSpPr>
                <a:xfrm>
                  <a:off x="6193742" y="1834001"/>
                  <a:ext cx="1379002" cy="1379002"/>
                  <a:chOff x="6193742" y="1757801"/>
                  <a:chExt cx="1379002" cy="1379002"/>
                </a:xfrm>
              </p:grpSpPr>
              <p:grpSp>
                <p:nvGrpSpPr>
                  <p:cNvPr id="204" name="グループ化 203"/>
                  <p:cNvGrpSpPr/>
                  <p:nvPr/>
                </p:nvGrpSpPr>
                <p:grpSpPr>
                  <a:xfrm>
                    <a:off x="6193742" y="1757801"/>
                    <a:ext cx="1379002" cy="1379002"/>
                    <a:chOff x="818871" y="1357146"/>
                    <a:chExt cx="2556000" cy="2556000"/>
                  </a:xfrm>
                </p:grpSpPr>
                <p:grpSp>
                  <p:nvGrpSpPr>
                    <p:cNvPr id="206" name="グループ化 205"/>
                    <p:cNvGrpSpPr/>
                    <p:nvPr/>
                  </p:nvGrpSpPr>
                  <p:grpSpPr>
                    <a:xfrm>
                      <a:off x="818871" y="1357146"/>
                      <a:ext cx="2556000" cy="2556000"/>
                      <a:chOff x="818871" y="1705487"/>
                      <a:chExt cx="2556000" cy="2556000"/>
                    </a:xfrm>
                  </p:grpSpPr>
                  <p:sp>
                    <p:nvSpPr>
                      <p:cNvPr id="209" name="正方形/長方形 208"/>
                      <p:cNvSpPr/>
                      <p:nvPr/>
                    </p:nvSpPr>
                    <p:spPr>
                      <a:xfrm>
                        <a:off x="818871" y="1705487"/>
                        <a:ext cx="2556000" cy="2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210" name="グループ化 209"/>
                      <p:cNvGrpSpPr/>
                      <p:nvPr/>
                    </p:nvGrpSpPr>
                    <p:grpSpPr>
                      <a:xfrm>
                        <a:off x="970313" y="1987810"/>
                        <a:ext cx="2282189" cy="2262550"/>
                        <a:chOff x="970313" y="1987810"/>
                        <a:chExt cx="2282189" cy="2262550"/>
                      </a:xfrm>
                    </p:grpSpPr>
                    <p:pic>
                      <p:nvPicPr>
                        <p:cNvPr id="211" name="図 2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49819" y="2767080"/>
                          <a:ext cx="803909" cy="81492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2" name="図 2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20878" y="2226124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3" name="図 2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70313" y="3275025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14" name="図 2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81632" y="1987810"/>
                          <a:ext cx="770870" cy="770870"/>
                        </a:xfrm>
                        <a:prstGeom prst="rect">
                          <a:avLst/>
                        </a:prstGeom>
                      </p:spPr>
                    </p:pic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15" name="正方形/長方形 214"/>
                            <p:cNvSpPr/>
                            <p:nvPr/>
                          </p:nvSpPr>
                          <p:spPr>
                            <a:xfrm>
                              <a:off x="1311065" y="3754052"/>
                              <a:ext cx="1036470" cy="496308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ja-JP" sz="1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ja-JP" altLang="en-US" sz="1000" b="1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15" name="正方形/長方形 214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311065" y="3754052"/>
                              <a:ext cx="1036470" cy="496308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ja-JP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7" name="正方形/長方形 206"/>
                        <p:cNvSpPr/>
                        <p:nvPr/>
                      </p:nvSpPr>
                      <p:spPr>
                        <a:xfrm>
                          <a:off x="880663" y="1659814"/>
                          <a:ext cx="1036470" cy="49630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7" name="正方形/長方形 2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0663" y="1659814"/>
                          <a:ext cx="1036470" cy="496308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8" name="正方形/長方形 207"/>
                        <p:cNvSpPr/>
                        <p:nvPr/>
                      </p:nvSpPr>
                      <p:spPr>
                        <a:xfrm>
                          <a:off x="2067901" y="1580357"/>
                          <a:ext cx="1036470" cy="49630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8" name="正方形/長方形 2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67901" y="1580357"/>
                          <a:ext cx="1036470" cy="496308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5" name="正方形/長方形 204"/>
                      <p:cNvSpPr/>
                      <p:nvPr/>
                    </p:nvSpPr>
                    <p:spPr>
                      <a:xfrm>
                        <a:off x="6692501" y="2130033"/>
                        <a:ext cx="37914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1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5" name="正方形/長方形 20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92501" y="2130033"/>
                        <a:ext cx="379143" cy="246221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2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6967578" y="2419856"/>
                  <a:ext cx="293602" cy="293602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テキスト ボックス 200"/>
                  <p:cNvSpPr txBox="1"/>
                  <p:nvPr/>
                </p:nvSpPr>
                <p:spPr>
                  <a:xfrm>
                    <a:off x="3413840" y="5071999"/>
                    <a:ext cx="243473" cy="251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kumimoji="1" lang="en-US" altLang="ja-JP" sz="10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oMath>
                      </m:oMathPara>
                    </a14:m>
                    <a:endParaRPr kumimoji="1" lang="ja-JP" altLang="en-US" sz="1000" b="1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201" name="テキスト ボックス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840" y="5071999"/>
                    <a:ext cx="243473" cy="251736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7" name="テキスト ボックス 276"/>
            <p:cNvSpPr txBox="1"/>
            <p:nvPr/>
          </p:nvSpPr>
          <p:spPr>
            <a:xfrm>
              <a:off x="5400805" y="1236995"/>
              <a:ext cx="542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 smtClean="0"/>
                <a:t>STEP 5</a:t>
              </a:r>
              <a:endParaRPr kumimoji="1" lang="ja-JP" altLang="en-US" sz="900" b="1" dirty="0"/>
            </a:p>
          </p:txBody>
        </p:sp>
      </p:grpSp>
      <p:sp>
        <p:nvSpPr>
          <p:cNvPr id="282" name="下矢印 281"/>
          <p:cNvSpPr/>
          <p:nvPr/>
        </p:nvSpPr>
        <p:spPr>
          <a:xfrm rot="16200000">
            <a:off x="1567057" y="935158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3" name="グループ化 282"/>
          <p:cNvGrpSpPr/>
          <p:nvPr/>
        </p:nvGrpSpPr>
        <p:grpSpPr>
          <a:xfrm>
            <a:off x="1783234" y="777337"/>
            <a:ext cx="789195" cy="585784"/>
            <a:chOff x="6601269" y="2254205"/>
            <a:chExt cx="789195" cy="585784"/>
          </a:xfrm>
        </p:grpSpPr>
        <p:grpSp>
          <p:nvGrpSpPr>
            <p:cNvPr id="284" name="グループ化 283"/>
            <p:cNvGrpSpPr/>
            <p:nvPr/>
          </p:nvGrpSpPr>
          <p:grpSpPr>
            <a:xfrm>
              <a:off x="6601269" y="2254205"/>
              <a:ext cx="789195" cy="585784"/>
              <a:chOff x="6601269" y="2254205"/>
              <a:chExt cx="789195" cy="585784"/>
            </a:xfrm>
          </p:grpSpPr>
          <p:grpSp>
            <p:nvGrpSpPr>
              <p:cNvPr id="286" name="グループ化 285"/>
              <p:cNvGrpSpPr/>
              <p:nvPr/>
            </p:nvGrpSpPr>
            <p:grpSpPr>
              <a:xfrm>
                <a:off x="6601269" y="2254205"/>
                <a:ext cx="789195" cy="585784"/>
                <a:chOff x="5691025" y="2247785"/>
                <a:chExt cx="789195" cy="585784"/>
              </a:xfrm>
            </p:grpSpPr>
            <p:grpSp>
              <p:nvGrpSpPr>
                <p:cNvPr id="290" name="グループ化 289"/>
                <p:cNvGrpSpPr/>
                <p:nvPr/>
              </p:nvGrpSpPr>
              <p:grpSpPr>
                <a:xfrm>
                  <a:off x="5905973" y="2247785"/>
                  <a:ext cx="574247" cy="534982"/>
                  <a:chOff x="6365413" y="1975205"/>
                  <a:chExt cx="491431" cy="434693"/>
                </a:xfrm>
              </p:grpSpPr>
              <p:sp>
                <p:nvSpPr>
                  <p:cNvPr id="294" name="楕円 293"/>
                  <p:cNvSpPr/>
                  <p:nvPr/>
                </p:nvSpPr>
                <p:spPr>
                  <a:xfrm>
                    <a:off x="6418353" y="1975205"/>
                    <a:ext cx="72000" cy="7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楕円 294"/>
                  <p:cNvSpPr/>
                  <p:nvPr/>
                </p:nvSpPr>
                <p:spPr>
                  <a:xfrm>
                    <a:off x="6365413" y="2257294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楕円 295"/>
                  <p:cNvSpPr/>
                  <p:nvPr/>
                </p:nvSpPr>
                <p:spPr>
                  <a:xfrm>
                    <a:off x="6586127" y="2243708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楕円 296"/>
                  <p:cNvSpPr/>
                  <p:nvPr/>
                </p:nvSpPr>
                <p:spPr>
                  <a:xfrm>
                    <a:off x="6470901" y="2337898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楕円 297"/>
                  <p:cNvSpPr/>
                  <p:nvPr/>
                </p:nvSpPr>
                <p:spPr>
                  <a:xfrm>
                    <a:off x="6691293" y="1986017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楕円 298"/>
                  <p:cNvSpPr/>
                  <p:nvPr/>
                </p:nvSpPr>
                <p:spPr>
                  <a:xfrm>
                    <a:off x="6784844" y="2153430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正方形/長方形 290"/>
                    <p:cNvSpPr/>
                    <p:nvPr/>
                  </p:nvSpPr>
                  <p:spPr>
                    <a:xfrm>
                      <a:off x="5691025" y="2476020"/>
                      <a:ext cx="314766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16" name="正方形/長方形 2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25" y="2476020"/>
                      <a:ext cx="314766" cy="215444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正方形/長方形 291"/>
                    <p:cNvSpPr/>
                    <p:nvPr/>
                  </p:nvSpPr>
                  <p:spPr>
                    <a:xfrm>
                      <a:off x="5808092" y="2618125"/>
                      <a:ext cx="31713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18" name="正方形/長方形 2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8092" y="2618125"/>
                      <a:ext cx="317138" cy="215444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正方形/長方形 292"/>
                    <p:cNvSpPr/>
                    <p:nvPr/>
                  </p:nvSpPr>
                  <p:spPr>
                    <a:xfrm>
                      <a:off x="6097454" y="2577942"/>
                      <a:ext cx="31713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4" name="正方形/長方形 2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7454" y="2577942"/>
                      <a:ext cx="317138" cy="215444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7" name="直線コネクタ 286"/>
              <p:cNvCxnSpPr/>
              <p:nvPr/>
            </p:nvCxnSpPr>
            <p:spPr>
              <a:xfrm flipV="1">
                <a:off x="6859797" y="2313319"/>
                <a:ext cx="60346" cy="3118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H="1" flipV="1">
                <a:off x="6935140" y="2329838"/>
                <a:ext cx="34477" cy="388229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>
                <a:endCxn id="294" idx="5"/>
              </p:cNvCxnSpPr>
              <p:nvPr/>
            </p:nvCxnSpPr>
            <p:spPr>
              <a:xfrm flipH="1" flipV="1">
                <a:off x="6949888" y="2329838"/>
                <a:ext cx="166104" cy="26039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テキスト ボックス 284"/>
                <p:cNvSpPr txBox="1"/>
                <p:nvPr/>
              </p:nvSpPr>
              <p:spPr>
                <a:xfrm>
                  <a:off x="6842643" y="2346359"/>
                  <a:ext cx="419282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7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700" dirty="0"/>
                </a:p>
              </p:txBody>
            </p:sp>
          </mc:Choice>
          <mc:Fallback xmlns="">
            <p:sp>
              <p:nvSpPr>
                <p:cNvPr id="463" name="テキスト ボックス 4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643" y="2346359"/>
                  <a:ext cx="419282" cy="107722"/>
                </a:xfrm>
                <a:prstGeom prst="rect">
                  <a:avLst/>
                </a:prstGeom>
                <a:blipFill>
                  <a:blip r:embed="rId69"/>
                  <a:stretch>
                    <a:fillRect l="-4348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0" name="グループ化 299"/>
          <p:cNvGrpSpPr/>
          <p:nvPr/>
        </p:nvGrpSpPr>
        <p:grpSpPr>
          <a:xfrm>
            <a:off x="872990" y="758536"/>
            <a:ext cx="789195" cy="598165"/>
            <a:chOff x="5691025" y="2235404"/>
            <a:chExt cx="789195" cy="598165"/>
          </a:xfrm>
        </p:grpSpPr>
        <p:cxnSp>
          <p:nvCxnSpPr>
            <p:cNvPr id="301" name="直線コネクタ 300"/>
            <p:cNvCxnSpPr>
              <a:endCxn id="311" idx="3"/>
            </p:cNvCxnSpPr>
            <p:nvPr/>
          </p:nvCxnSpPr>
          <p:spPr>
            <a:xfrm flipV="1">
              <a:off x="5956549" y="2491180"/>
              <a:ext cx="37329" cy="13796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/>
            <p:cNvCxnSpPr/>
            <p:nvPr/>
          </p:nvCxnSpPr>
          <p:spPr>
            <a:xfrm flipH="1" flipV="1">
              <a:off x="6016250" y="2496783"/>
              <a:ext cx="62729" cy="225543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コネクタ 302"/>
            <p:cNvCxnSpPr/>
            <p:nvPr/>
          </p:nvCxnSpPr>
          <p:spPr>
            <a:xfrm flipH="1" flipV="1">
              <a:off x="6036194" y="2481974"/>
              <a:ext cx="140176" cy="142426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4" name="グループ化 303"/>
            <p:cNvGrpSpPr/>
            <p:nvPr/>
          </p:nvGrpSpPr>
          <p:grpSpPr>
            <a:xfrm>
              <a:off x="5691025" y="2235404"/>
              <a:ext cx="789195" cy="598165"/>
              <a:chOff x="5691025" y="2235404"/>
              <a:chExt cx="789195" cy="598165"/>
            </a:xfrm>
          </p:grpSpPr>
          <p:grpSp>
            <p:nvGrpSpPr>
              <p:cNvPr id="305" name="グループ化 304"/>
              <p:cNvGrpSpPr/>
              <p:nvPr/>
            </p:nvGrpSpPr>
            <p:grpSpPr>
              <a:xfrm>
                <a:off x="5905973" y="2261089"/>
                <a:ext cx="574247" cy="521675"/>
                <a:chOff x="6365413" y="1986017"/>
                <a:chExt cx="491431" cy="423881"/>
              </a:xfrm>
            </p:grpSpPr>
            <p:sp>
              <p:nvSpPr>
                <p:cNvPr id="311" name="楕円 310"/>
                <p:cNvSpPr/>
                <p:nvPr/>
              </p:nvSpPr>
              <p:spPr>
                <a:xfrm>
                  <a:off x="6430098" y="2111518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楕円 311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楕円 312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4" name="楕円 313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5" name="楕円 314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6" name="楕円 315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6" name="正方形/長方形 305"/>
              <p:cNvSpPr/>
              <p:nvPr/>
            </p:nvSpPr>
            <p:spPr>
              <a:xfrm>
                <a:off x="5784739" y="2370558"/>
                <a:ext cx="536526" cy="43655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テキスト ボックス 306"/>
              <p:cNvSpPr txBox="1"/>
              <p:nvPr/>
            </p:nvSpPr>
            <p:spPr>
              <a:xfrm>
                <a:off x="5733746" y="2235404"/>
                <a:ext cx="1779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800" dirty="0" smtClean="0">
                    <a:solidFill>
                      <a:srgbClr val="FF0000"/>
                    </a:solidFill>
                  </a:rPr>
                  <a:t>k=3</a:t>
                </a:r>
                <a:endParaRPr kumimoji="1" lang="ja-JP" altLang="en-US" sz="8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正方形/長方形 307"/>
                  <p:cNvSpPr/>
                  <p:nvPr/>
                </p:nvSpPr>
                <p:spPr>
                  <a:xfrm>
                    <a:off x="5691025" y="2456970"/>
                    <a:ext cx="3147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197" name="正方形/長方形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25" y="2456970"/>
                    <a:ext cx="314766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正方形/長方形 308"/>
                  <p:cNvSpPr/>
                  <p:nvPr/>
                </p:nvSpPr>
                <p:spPr>
                  <a:xfrm>
                    <a:off x="5808092" y="2618125"/>
                    <a:ext cx="31713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199" name="正方形/長方形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092" y="2618125"/>
                    <a:ext cx="317138" cy="21544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正方形/長方形 309"/>
                  <p:cNvSpPr/>
                  <p:nvPr/>
                </p:nvSpPr>
                <p:spPr>
                  <a:xfrm>
                    <a:off x="6097454" y="2577942"/>
                    <a:ext cx="31713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200" name="正方形/長方形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7454" y="2577942"/>
                    <a:ext cx="317138" cy="21544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551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14993</TotalTime>
  <Words>417</Words>
  <Application>Microsoft Office PowerPoint</Application>
  <PresentationFormat>ユーザー設定</PresentationFormat>
  <Paragraphs>163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游ゴシック</vt:lpstr>
      <vt:lpstr>Arial</vt:lpstr>
      <vt:lpstr>Cambria Math</vt:lpstr>
      <vt:lpstr>Segoe UI</vt:lpstr>
      <vt:lpstr>Office テーマ</vt:lpstr>
      <vt:lpstr>   複数解探索におけるノベルティサーチに基づく分散Bat Algorithm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241</cp:revision>
  <cp:lastPrinted>2017-12-05T09:57:01Z</cp:lastPrinted>
  <dcterms:created xsi:type="dcterms:W3CDTF">2017-10-20T12:45:35Z</dcterms:created>
  <dcterms:modified xsi:type="dcterms:W3CDTF">2018-01-19T17:56:35Z</dcterms:modified>
</cp:coreProperties>
</file>