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30" d="100"/>
          <a:sy n="130" d="100"/>
        </p:scale>
        <p:origin x="1098" y="-36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altLang="ja-JP" sz="800" b="0" dirty="0"/>
                  <a:t>iteration</a:t>
                </a:r>
                <a:endParaRPr lang="ja-JP" altLang="en-US" sz="800" b="0" dirty="0"/>
              </a:p>
            </c:rich>
          </c:tx>
          <c:layout>
            <c:manualLayout>
              <c:xMode val="edge"/>
              <c:yMode val="edge"/>
              <c:x val="0.45638166109541023"/>
              <c:y val="0.80983393370352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800" b="0" i="1"/>
                </a:pPr>
                <a:r>
                  <a:rPr lang="en-US" altLang="ja-JP" sz="800" b="0" i="1" dirty="0" err="1" smtClean="0"/>
                  <a:t>dist</a:t>
                </a:r>
                <a:endParaRPr lang="ja-JP" altLang="en-US" sz="800" b="0" i="1" dirty="0"/>
              </a:p>
            </c:rich>
          </c:tx>
          <c:layout>
            <c:manualLayout>
              <c:xMode val="edge"/>
              <c:yMode val="edge"/>
              <c:x val="0"/>
              <c:y val="0.334791994486130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7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63" Type="http://schemas.openxmlformats.org/officeDocument/2006/relationships/image" Target="../media/image40.png"/><Relationship Id="rId21" Type="http://schemas.openxmlformats.org/officeDocument/2006/relationships/image" Target="../media/image7.png"/><Relationship Id="rId68" Type="http://schemas.openxmlformats.org/officeDocument/2006/relationships/image" Target="../media/image6.png"/><Relationship Id="rId34" Type="http://schemas.openxmlformats.org/officeDocument/2006/relationships/image" Target="../media/image20.png"/><Relationship Id="rId76" Type="http://schemas.openxmlformats.org/officeDocument/2006/relationships/image" Target="../media/image24.png"/><Relationship Id="rId47" Type="http://schemas.openxmlformats.org/officeDocument/2006/relationships/image" Target="../media/image250.png"/><Relationship Id="rId84" Type="http://schemas.openxmlformats.org/officeDocument/2006/relationships/image" Target="../media/image32.png"/><Relationship Id="rId89" Type="http://schemas.openxmlformats.org/officeDocument/2006/relationships/image" Target="../media/image43.png"/><Relationship Id="rId71" Type="http://schemas.openxmlformats.org/officeDocument/2006/relationships/image" Target="../media/image13.png"/><Relationship Id="rId92" Type="http://schemas.openxmlformats.org/officeDocument/2006/relationships/image" Target="../media/image46.png"/><Relationship Id="rId29" Type="http://schemas.openxmlformats.org/officeDocument/2006/relationships/image" Target="../media/image9.png"/><Relationship Id="rId66" Type="http://schemas.openxmlformats.org/officeDocument/2006/relationships/image" Target="../media/image3.png"/><Relationship Id="rId40" Type="http://schemas.openxmlformats.org/officeDocument/2006/relationships/image" Target="../media/image22.png"/><Relationship Id="rId74" Type="http://schemas.openxmlformats.org/officeDocument/2006/relationships/image" Target="../media/image19.png"/><Relationship Id="rId79" Type="http://schemas.openxmlformats.org/officeDocument/2006/relationships/chart" Target="../charts/chart1.xml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87" Type="http://schemas.openxmlformats.org/officeDocument/2006/relationships/image" Target="../media/image41.png"/><Relationship Id="rId61" Type="http://schemas.openxmlformats.org/officeDocument/2006/relationships/image" Target="../media/image38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82" Type="http://schemas.openxmlformats.org/officeDocument/2006/relationships/image" Target="../media/image29.png"/><Relationship Id="rId90" Type="http://schemas.openxmlformats.org/officeDocument/2006/relationships/image" Target="../media/image44.png"/><Relationship Id="rId65" Type="http://schemas.openxmlformats.org/officeDocument/2006/relationships/image" Target="../media/image2.png"/><Relationship Id="rId19" Type="http://schemas.openxmlformats.org/officeDocument/2006/relationships/image" Target="../media/image16.png"/><Relationship Id="rId73" Type="http://schemas.openxmlformats.org/officeDocument/2006/relationships/image" Target="../media/image17.png"/><Relationship Id="rId78" Type="http://schemas.openxmlformats.org/officeDocument/2006/relationships/image" Target="../media/image26.png"/><Relationship Id="rId81" Type="http://schemas.openxmlformats.org/officeDocument/2006/relationships/image" Target="../media/image28.png"/><Relationship Id="rId60" Type="http://schemas.openxmlformats.org/officeDocument/2006/relationships/image" Target="../media/image37.png"/><Relationship Id="rId86" Type="http://schemas.openxmlformats.org/officeDocument/2006/relationships/image" Target="../media/image34.png"/><Relationship Id="rId64" Type="http://schemas.openxmlformats.org/officeDocument/2006/relationships/image" Target="../media/image1.png"/><Relationship Id="rId9" Type="http://schemas.openxmlformats.org/officeDocument/2006/relationships/image" Target="../media/image8.png"/><Relationship Id="rId22" Type="http://schemas.openxmlformats.org/officeDocument/2006/relationships/image" Target="../media/image48.png"/><Relationship Id="rId30" Type="http://schemas.openxmlformats.org/officeDocument/2006/relationships/image" Target="../media/image10.png"/><Relationship Id="rId69" Type="http://schemas.openxmlformats.org/officeDocument/2006/relationships/image" Target="../media/image8.png"/><Relationship Id="rId77" Type="http://schemas.openxmlformats.org/officeDocument/2006/relationships/image" Target="../media/image25.png"/><Relationship Id="rId72" Type="http://schemas.openxmlformats.org/officeDocument/2006/relationships/image" Target="../media/image15.png"/><Relationship Id="rId80" Type="http://schemas.openxmlformats.org/officeDocument/2006/relationships/image" Target="../media/image27.png"/><Relationship Id="rId85" Type="http://schemas.openxmlformats.org/officeDocument/2006/relationships/image" Target="../media/image33.png"/><Relationship Id="rId93" Type="http://schemas.openxmlformats.org/officeDocument/2006/relationships/image" Target="../media/image47.png"/><Relationship Id="rId67" Type="http://schemas.openxmlformats.org/officeDocument/2006/relationships/image" Target="../media/image4.png"/><Relationship Id="rId59" Type="http://schemas.openxmlformats.org/officeDocument/2006/relationships/image" Target="../media/image36.png"/><Relationship Id="rId62" Type="http://schemas.openxmlformats.org/officeDocument/2006/relationships/image" Target="../media/image39.png"/><Relationship Id="rId70" Type="http://schemas.openxmlformats.org/officeDocument/2006/relationships/image" Target="../media/image12.png"/><Relationship Id="rId41" Type="http://schemas.openxmlformats.org/officeDocument/2006/relationships/image" Target="../media/image23.png"/><Relationship Id="rId75" Type="http://schemas.openxmlformats.org/officeDocument/2006/relationships/image" Target="../media/image21.png"/><Relationship Id="rId83" Type="http://schemas.openxmlformats.org/officeDocument/2006/relationships/image" Target="../media/image31.png"/><Relationship Id="rId88" Type="http://schemas.openxmlformats.org/officeDocument/2006/relationships/image" Target="../media/image42.png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5691025" y="2227134"/>
            <a:ext cx="870214" cy="606435"/>
            <a:chOff x="5691025" y="2227134"/>
            <a:chExt cx="870214" cy="606435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5735293" y="2227134"/>
              <a:ext cx="825946" cy="574879"/>
              <a:chOff x="6099592" y="1839708"/>
              <a:chExt cx="706831" cy="467111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6099592" y="1839708"/>
                <a:ext cx="706831" cy="467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33"/>
              <p:cNvGrpSpPr/>
              <p:nvPr/>
            </p:nvGrpSpPr>
            <p:grpSpPr>
              <a:xfrm>
                <a:off x="6245655" y="1867299"/>
                <a:ext cx="491431" cy="423881"/>
                <a:chOff x="6365413" y="1986017"/>
                <a:chExt cx="491431" cy="423881"/>
              </a:xfrm>
            </p:grpSpPr>
            <p:sp>
              <p:nvSpPr>
                <p:cNvPr id="33" name="楕円 32"/>
                <p:cNvSpPr/>
                <p:nvPr/>
              </p:nvSpPr>
              <p:spPr>
                <a:xfrm>
                  <a:off x="6430098" y="2111518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楕円 146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楕円 164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楕円 165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楕円 166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7" name="正方形/長方形 46"/>
            <p:cNvSpPr/>
            <p:nvPr/>
          </p:nvSpPr>
          <p:spPr>
            <a:xfrm>
              <a:off x="5784739" y="2370558"/>
              <a:ext cx="536526" cy="4365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733746" y="2235404"/>
              <a:ext cx="1779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rgbClr val="FF0000"/>
                  </a:solidFill>
                </a:rPr>
                <a:t>k=3</a:t>
              </a:r>
              <a:endParaRPr kumimoji="1" lang="ja-JP" altLang="en-US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正方形/長方形 196"/>
                <p:cNvSpPr/>
                <p:nvPr/>
              </p:nvSpPr>
              <p:spPr>
                <a:xfrm>
                  <a:off x="5691025" y="2456970"/>
                  <a:ext cx="31476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197" name="正方形/長方形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25" y="2456970"/>
                  <a:ext cx="314766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正方形/長方形 198"/>
                <p:cNvSpPr/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199" name="正方形/長方形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正方形/長方形 199"/>
                <p:cNvSpPr/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00" name="正方形/長方形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0" name="図 49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37" y="7255618"/>
            <a:ext cx="1402134" cy="10512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23" y="7255160"/>
            <a:ext cx="1402744" cy="1051658"/>
          </a:xfrm>
          <a:prstGeom prst="rect">
            <a:avLst/>
          </a:prstGeom>
        </p:spPr>
      </p:pic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1613" y="8782329"/>
                <a:ext cx="3550877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u="sng" dirty="0" smtClean="0"/>
                  <a:t>評価指標</a:t>
                </a:r>
                <a:r>
                  <a:rPr kumimoji="1" lang="en-US" altLang="ja-JP" sz="1050" b="1" u="sng" dirty="0" smtClean="0"/>
                  <a:t/>
                </a:r>
                <a:br>
                  <a:rPr kumimoji="1" lang="en-US" altLang="ja-JP" sz="1050" b="1" u="sng" dirty="0" smtClean="0"/>
                </a:b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3" y="8782329"/>
                <a:ext cx="3550877" cy="604012"/>
              </a:xfrm>
              <a:prstGeom prst="rect">
                <a:avLst/>
              </a:prstGeom>
              <a:blipFill>
                <a:blip r:embed="rId66"/>
                <a:stretch>
                  <a:fillRect b="-626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9691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探索の</a:t>
            </a:r>
            <a:r>
              <a:rPr kumimoji="1" lang="ja-JP" alt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問題点：大域探索と局所探索のバランス</a:t>
            </a:r>
            <a:endParaRPr kumimoji="1" lang="en-US" altLang="ja-JP" sz="12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82670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1594" y="2912764"/>
            <a:ext cx="391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>
                <a:ea typeface="Meiryo UI" panose="020B0604030504040204" pitchFamily="50" charset="-128"/>
              </a:rPr>
              <a:t>Novelty </a:t>
            </a:r>
            <a:r>
              <a:rPr kumimoji="1" lang="en-US" altLang="ja-JP" sz="1200" b="1" dirty="0" smtClean="0">
                <a:ea typeface="Meiryo UI" panose="020B0604030504040204" pitchFamily="50" charset="-128"/>
              </a:rPr>
              <a:t>Search Bat Algorithm </a:t>
            </a:r>
            <a:r>
              <a:rPr kumimoji="1" lang="en-US" altLang="ja-JP" sz="1100" b="1" dirty="0" smtClean="0">
                <a:ea typeface="Meiryo UI" panose="020B0604030504040204" pitchFamily="50" charset="-128"/>
              </a:rPr>
              <a:t>(NSBA)</a:t>
            </a:r>
            <a:endParaRPr kumimoji="1" lang="ja-JP" altLang="en-US" sz="11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11594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0021" y="1429399"/>
            <a:ext cx="230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・局所探索性能を自動で調整</a:t>
            </a:r>
            <a:r>
              <a:rPr kumimoji="1" lang="en-US" altLang="ja-JP" sz="900" dirty="0" smtClean="0"/>
              <a:t/>
            </a:r>
            <a:br>
              <a:rPr kumimoji="1" lang="en-US" altLang="ja-JP" sz="900" dirty="0" smtClean="0"/>
            </a:br>
            <a:r>
              <a:rPr kumimoji="1" lang="ja-JP" altLang="en-US" sz="900" dirty="0" smtClean="0"/>
              <a:t>・ランダムな大域探索</a:t>
            </a:r>
            <a:r>
              <a:rPr kumimoji="1" lang="en-US" altLang="ja-JP" sz="900" dirty="0" smtClean="0"/>
              <a:t>Bat</a:t>
            </a:r>
            <a:r>
              <a:rPr kumimoji="1" lang="ja-JP" altLang="en-US" sz="900" dirty="0" smtClean="0"/>
              <a:t> </a:t>
            </a:r>
            <a:r>
              <a:rPr kumimoji="1" lang="en-US" altLang="ja-JP" sz="900" dirty="0" smtClean="0"/>
              <a:t>Algorithm(BA)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6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blipFill>
                  <a:blip r:embed="rId21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/>
          <p:cNvSpPr txBox="1"/>
          <p:nvPr/>
        </p:nvSpPr>
        <p:spPr>
          <a:xfrm>
            <a:off x="110800" y="9474523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37252"/>
              </p:ext>
            </p:extLst>
          </p:nvPr>
        </p:nvGraphicFramePr>
        <p:xfrm>
          <a:off x="3994338" y="5874746"/>
          <a:ext cx="3357246" cy="864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>
            <a:off x="3909062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9333882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9333882"/>
                <a:ext cx="1934932" cy="90024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80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コンテンツ プレースホルダー 4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52926" y="2660025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901715" y="3306336"/>
                <a:ext cx="3244761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/>
                  <a:t>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5" y="3306336"/>
                <a:ext cx="3244761" cy="426976"/>
              </a:xfrm>
              <a:prstGeom prst="rect">
                <a:avLst/>
              </a:prstGeom>
              <a:blipFill>
                <a:blip r:embed="rId70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8101" y="4444764"/>
                <a:ext cx="3016235" cy="43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/>
                  <a:t>➡</a:t>
                </a:r>
                <a14:m>
                  <m:oMath xmlns:m="http://schemas.openxmlformats.org/officeDocument/2006/math"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01" y="4444764"/>
                <a:ext cx="3016235" cy="434863"/>
              </a:xfrm>
              <a:prstGeom prst="rect">
                <a:avLst/>
              </a:prstGeom>
              <a:blipFill>
                <a:blip r:embed="rId71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2" y="3147017"/>
            <a:ext cx="400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/>
              <a:t>変更点</a:t>
            </a:r>
            <a:r>
              <a:rPr kumimoji="1" lang="en-US" altLang="ja-JP" sz="1050" b="1" dirty="0" smtClean="0"/>
              <a:t>1:</a:t>
            </a:r>
            <a:r>
              <a:rPr kumimoji="1" lang="ja-JP" altLang="en-US" sz="1050" b="1" dirty="0" smtClean="0"/>
              <a:t> 全個体から離れるような</a:t>
            </a:r>
            <a:r>
              <a:rPr kumimoji="1" lang="ja-JP" altLang="en-US" sz="1050" b="1" dirty="0" smtClean="0"/>
              <a:t>解生成 </a:t>
            </a:r>
            <a:r>
              <a:rPr kumimoji="1" lang="en-US" altLang="ja-JP" sz="900" b="1" dirty="0" smtClean="0"/>
              <a:t>(</a:t>
            </a:r>
            <a:r>
              <a:rPr kumimoji="1" lang="ja-JP" altLang="en-US" sz="900" b="1" dirty="0" smtClean="0"/>
              <a:t>ノベルティサーチの活用</a:t>
            </a:r>
            <a:r>
              <a:rPr kumimoji="1" lang="en-US" altLang="ja-JP" sz="900" b="1" dirty="0" smtClean="0"/>
              <a:t>)</a:t>
            </a:r>
            <a:endParaRPr kumimoji="1" lang="en-US" altLang="ja-JP" sz="105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テキスト ボックス 456"/>
              <p:cNvSpPr txBox="1"/>
              <p:nvPr/>
            </p:nvSpPr>
            <p:spPr>
              <a:xfrm>
                <a:off x="3867963" y="4036972"/>
                <a:ext cx="3329049" cy="26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/>
                  <a:t>変更点</a:t>
                </a:r>
                <a:r>
                  <a:rPr kumimoji="1" lang="en-US" altLang="ja-JP" sz="1050" b="1" dirty="0" smtClean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ja-JP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</m:oMath>
                </a14:m>
                <a:r>
                  <a:rPr kumimoji="1" lang="ja-JP" altLang="en-US" sz="1000" b="1" dirty="0" smtClean="0">
                    <a:solidFill>
                      <a:schemeClr val="tx1"/>
                    </a:solidFill>
                  </a:rPr>
                  <a:t>に変更</a:t>
                </a:r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7" name="テキスト ボックス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63" y="4036972"/>
                <a:ext cx="3329049" cy="260777"/>
              </a:xfrm>
              <a:prstGeom prst="rect">
                <a:avLst/>
              </a:prstGeom>
              <a:blipFill>
                <a:blip r:embed="rId7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テキスト ボックス 219"/>
          <p:cNvSpPr txBox="1"/>
          <p:nvPr/>
        </p:nvSpPr>
        <p:spPr>
          <a:xfrm>
            <a:off x="3911416" y="8285614"/>
            <a:ext cx="1183248" cy="216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094158" y="4065997"/>
            <a:ext cx="1389039" cy="1381705"/>
            <a:chOff x="6183705" y="1831298"/>
            <a:chExt cx="1389039" cy="1381705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83705" y="1831298"/>
              <a:ext cx="1389039" cy="1381705"/>
              <a:chOff x="6183705" y="1755098"/>
              <a:chExt cx="1389039" cy="1381705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83705" y="1755098"/>
                <a:ext cx="1389039" cy="1381705"/>
                <a:chOff x="800267" y="1352136"/>
                <a:chExt cx="2574604" cy="256101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153042"/>
                      <a:chOff x="970313" y="1987810"/>
                      <a:chExt cx="2282189" cy="2153042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381606" y="3644544"/>
                            <a:ext cx="1025892" cy="496308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49" name="正方形/長方形 44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81606" y="3644544"/>
                            <a:ext cx="1025892" cy="496308"/>
                          </a:xfrm>
                          <a:prstGeom prst="rect">
                            <a:avLst/>
                          </a:prstGeom>
                          <a:blipFill>
                            <a:blip r:embed="rId7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00267" y="1581017"/>
                      <a:ext cx="1025892" cy="49630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7" name="正方形/長方形 4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267" y="1581017"/>
                      <a:ext cx="1025892" cy="496308"/>
                    </a:xfrm>
                    <a:prstGeom prst="rect">
                      <a:avLst/>
                    </a:prstGeom>
                    <a:blipFill>
                      <a:blip r:embed="rId7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74760" y="1352136"/>
                      <a:ext cx="1025893" cy="49630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8" name="正方形/長方形 4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4760" y="1352136"/>
                      <a:ext cx="1025893" cy="496308"/>
                    </a:xfrm>
                    <a:prstGeom prst="rect">
                      <a:avLst/>
                    </a:prstGeom>
                    <a:blipFill>
                      <a:blip r:embed="rId7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83657" y="2104189"/>
                    <a:ext cx="501484" cy="2496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657" y="2104189"/>
                    <a:ext cx="501484" cy="24968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52" name="下矢印 151"/>
          <p:cNvSpPr/>
          <p:nvPr/>
        </p:nvSpPr>
        <p:spPr>
          <a:xfrm>
            <a:off x="4061418" y="8687522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92409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519074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568268"/>
              </p:ext>
            </p:extLst>
          </p:nvPr>
        </p:nvGraphicFramePr>
        <p:xfrm>
          <a:off x="4223486" y="8492481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pic>
        <p:nvPicPr>
          <p:cNvPr id="22" name="図 21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11594" y="1801943"/>
            <a:ext cx="355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[Joel </a:t>
            </a:r>
            <a:r>
              <a:rPr kumimoji="1" lang="en-US" altLang="ja-JP" sz="1400" dirty="0" err="1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L,et</a:t>
            </a:r>
            <a:r>
              <a:rPr kumimoji="1" lang="en-US" altLang="ja-JP" sz="14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al, 2008]</a:t>
            </a:r>
            <a:r>
              <a:rPr kumimoji="1" lang="ja-JP" altLang="en-US" sz="1400" b="1" dirty="0" smtClean="0">
                <a:solidFill>
                  <a:srgbClr val="A80000"/>
                </a:solidFill>
              </a:rPr>
              <a:t> </a:t>
            </a:r>
            <a:endParaRPr kumimoji="1" lang="ja-JP" altLang="en-US" sz="1400" b="1" dirty="0">
              <a:solidFill>
                <a:srgbClr val="A8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02214" y="1237039"/>
            <a:ext cx="2046181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FF0000"/>
                </a:solidFill>
              </a:rPr>
              <a:t>目的：分散型</a:t>
            </a:r>
            <a:r>
              <a:rPr kumimoji="1" lang="en-US" altLang="ja-JP" sz="1050" b="1" dirty="0" smtClean="0">
                <a:solidFill>
                  <a:srgbClr val="FF0000"/>
                </a:solidFill>
              </a:rPr>
              <a:t>BA</a:t>
            </a:r>
            <a:r>
              <a:rPr kumimoji="1" lang="ja-JP" altLang="en-US" sz="1050" b="1" dirty="0" smtClean="0">
                <a:solidFill>
                  <a:srgbClr val="FF0000"/>
                </a:solidFill>
              </a:rPr>
              <a:t>の提案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00" dirty="0" smtClean="0">
                <a:solidFill>
                  <a:srgbClr val="FF0000"/>
                </a:solidFill>
              </a:rPr>
              <a:t>・複数</a:t>
            </a:r>
            <a:r>
              <a:rPr kumimoji="1" lang="ja-JP" altLang="en-US" sz="1000" dirty="0">
                <a:solidFill>
                  <a:srgbClr val="FF0000"/>
                </a:solidFill>
              </a:rPr>
              <a:t>局所解を保持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000" dirty="0" smtClean="0">
                <a:solidFill>
                  <a:srgbClr val="FF0000"/>
                </a:solidFill>
              </a:rPr>
            </a:br>
            <a:r>
              <a:rPr kumimoji="1" lang="ja-JP" altLang="en-US" sz="1000" dirty="0" smtClean="0">
                <a:solidFill>
                  <a:srgbClr val="FF0000"/>
                </a:solidFill>
              </a:rPr>
              <a:t>・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ノベルティサーチ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大域探索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の導入</a:t>
            </a:r>
            <a:endParaRPr kumimoji="1"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4851" y="8218952"/>
            <a:ext cx="3599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 [</a:t>
            </a:r>
            <a:r>
              <a:rPr kumimoji="1" lang="ja-JP" altLang="en-US" sz="1100" b="1" dirty="0" smtClean="0"/>
              <a:t>岩瀬</a:t>
            </a:r>
            <a:r>
              <a:rPr kumimoji="1" lang="en-US" altLang="ja-JP" sz="1100" b="1" dirty="0" smtClean="0"/>
              <a:t>, 2017]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87624" y="8594862"/>
                <a:ext cx="2463154" cy="25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4" y="8594862"/>
                <a:ext cx="2463154" cy="257635"/>
              </a:xfrm>
              <a:prstGeom prst="rect">
                <a:avLst/>
              </a:prstGeom>
              <a:blipFill>
                <a:blip r:embed="rId8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6437" y="8395763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724504" y="9806561"/>
                <a:ext cx="21514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504" y="9806561"/>
                <a:ext cx="2151449" cy="253916"/>
              </a:xfrm>
              <a:prstGeom prst="rect">
                <a:avLst/>
              </a:prstGeom>
              <a:blipFill>
                <a:blip r:embed="rId8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9235501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9235501"/>
                <a:ext cx="371395" cy="18466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9112769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1020934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232431"/>
            <a:ext cx="54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より大きく向上し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よりも局所探索可能</a:t>
            </a:r>
            <a:endParaRPr kumimoji="1" lang="en-US" altLang="ja-JP" sz="11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888556"/>
                <a:ext cx="2485317" cy="74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ja-JP" altLang="en-US" sz="1000" dirty="0"/>
                  <a:t>➡ </a:t>
                </a:r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888556"/>
                <a:ext cx="2485317" cy="748282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線吹き出し 2 (枠付き) 41"/>
          <p:cNvSpPr/>
          <p:nvPr/>
        </p:nvSpPr>
        <p:spPr>
          <a:xfrm>
            <a:off x="6223006" y="3701712"/>
            <a:ext cx="1217054" cy="360716"/>
          </a:xfrm>
          <a:prstGeom prst="borderCallout2">
            <a:avLst>
              <a:gd name="adj1" fmla="val -1367"/>
              <a:gd name="adj2" fmla="val 17176"/>
              <a:gd name="adj3" fmla="val -9508"/>
              <a:gd name="adj4" fmla="val 10466"/>
              <a:gd name="adj5" fmla="val -16740"/>
              <a:gd name="adj6" fmla="val 294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797480" y="2311131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ja-JP" sz="800" dirty="0"/>
                  <a:t>: </a:t>
                </a:r>
                <a:r>
                  <a:rPr lang="ja-JP" altLang="en-US" sz="800" dirty="0"/>
                  <a:t>個体</a:t>
                </a:r>
                <a:r>
                  <a:rPr lang="ja-JP" altLang="en-US" sz="800" dirty="0" smtClean="0"/>
                  <a:t>近傍数  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評価される</a:t>
                </a:r>
                <a:r>
                  <a:rPr kumimoji="1" lang="ja-JP" altLang="en-US" sz="800" dirty="0" smtClean="0"/>
                  <a:t>解</a:t>
                </a:r>
                <a:r>
                  <a:rPr kumimoji="1" lang="en-US" altLang="ja-JP" sz="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その他の</a:t>
                </a:r>
                <a:r>
                  <a:rPr kumimoji="1" lang="ja-JP" altLang="en-US" sz="800" dirty="0" smtClean="0"/>
                  <a:t>解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blipFill>
                <a:blip r:embed="rId5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/>
          <p:cNvSpPr/>
          <p:nvPr/>
        </p:nvSpPr>
        <p:spPr>
          <a:xfrm>
            <a:off x="66522" y="10159111"/>
            <a:ext cx="7417763" cy="421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18764" y="2617801"/>
            <a:ext cx="201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個体を疎な空間へ移動</a:t>
            </a:r>
            <a:r>
              <a:rPr kumimoji="1" lang="ja-JP" altLang="en-US" sz="900" b="1" dirty="0" smtClean="0"/>
              <a:t>させる距離</a:t>
            </a:r>
            <a:r>
              <a:rPr kumimoji="1" lang="ja-JP" altLang="en-US" sz="900" b="1" dirty="0"/>
              <a:t>関数</a:t>
            </a: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2862736" y="1367844"/>
            <a:ext cx="2036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従来</a:t>
            </a:r>
            <a:r>
              <a:rPr kumimoji="1" lang="en-US" altLang="ja-JP" sz="1050" dirty="0" smtClean="0"/>
              <a:t>BA</a:t>
            </a:r>
            <a:r>
              <a:rPr kumimoji="1" lang="ja-JP" altLang="en-US" sz="1050" dirty="0" smtClean="0"/>
              <a:t>では一つの最良解を探索</a:t>
            </a:r>
            <a:r>
              <a:rPr kumimoji="1" lang="en-US" altLang="ja-JP" sz="1050" dirty="0" smtClean="0"/>
              <a:t/>
            </a:r>
            <a:br>
              <a:rPr kumimoji="1" lang="en-US" altLang="ja-JP" sz="1050" dirty="0" smtClean="0"/>
            </a:br>
            <a:r>
              <a:rPr kumimoji="1" lang="ja-JP" altLang="en-US" sz="1050" dirty="0" smtClean="0"/>
              <a:t>局所探索 </a:t>
            </a:r>
            <a:r>
              <a:rPr kumimoji="1" lang="ja-JP" altLang="en-US" sz="1050" dirty="0" smtClean="0"/>
              <a:t>＞</a:t>
            </a:r>
            <a:r>
              <a:rPr kumimoji="1" lang="ja-JP" altLang="en-US" sz="1050" dirty="0" smtClean="0"/>
              <a:t>大域探索</a:t>
            </a:r>
            <a:endParaRPr kumimoji="1" lang="en-US" altLang="ja-JP" sz="1050" dirty="0" smtClean="0"/>
          </a:p>
        </p:txBody>
      </p:sp>
      <p:sp>
        <p:nvSpPr>
          <p:cNvPr id="51" name="右矢印 50"/>
          <p:cNvSpPr/>
          <p:nvPr/>
        </p:nvSpPr>
        <p:spPr>
          <a:xfrm>
            <a:off x="2444806" y="1421492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右矢印 203"/>
          <p:cNvSpPr/>
          <p:nvPr/>
        </p:nvSpPr>
        <p:spPr>
          <a:xfrm>
            <a:off x="4907938" y="1421492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8" name="グループ化 207"/>
          <p:cNvGrpSpPr/>
          <p:nvPr/>
        </p:nvGrpSpPr>
        <p:grpSpPr>
          <a:xfrm>
            <a:off x="6601269" y="2233554"/>
            <a:ext cx="870214" cy="606435"/>
            <a:chOff x="5691025" y="2227134"/>
            <a:chExt cx="870214" cy="606435"/>
          </a:xfrm>
        </p:grpSpPr>
        <p:grpSp>
          <p:nvGrpSpPr>
            <p:cNvPr id="212" name="グループ化 211"/>
            <p:cNvGrpSpPr/>
            <p:nvPr/>
          </p:nvGrpSpPr>
          <p:grpSpPr>
            <a:xfrm>
              <a:off x="5735293" y="2227134"/>
              <a:ext cx="825946" cy="574879"/>
              <a:chOff x="6099592" y="1839708"/>
              <a:chExt cx="706831" cy="467111"/>
            </a:xfrm>
          </p:grpSpPr>
          <p:sp>
            <p:nvSpPr>
              <p:cNvPr id="225" name="正方形/長方形 224"/>
              <p:cNvSpPr/>
              <p:nvPr/>
            </p:nvSpPr>
            <p:spPr>
              <a:xfrm>
                <a:off x="6099592" y="1839708"/>
                <a:ext cx="706831" cy="467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6" name="グループ化 225"/>
              <p:cNvGrpSpPr/>
              <p:nvPr/>
            </p:nvGrpSpPr>
            <p:grpSpPr>
              <a:xfrm>
                <a:off x="6245655" y="1856487"/>
                <a:ext cx="491431" cy="434693"/>
                <a:chOff x="6365413" y="1975205"/>
                <a:chExt cx="491431" cy="434693"/>
              </a:xfrm>
            </p:grpSpPr>
            <p:sp>
              <p:nvSpPr>
                <p:cNvPr id="228" name="楕円 227"/>
                <p:cNvSpPr/>
                <p:nvPr/>
              </p:nvSpPr>
              <p:spPr>
                <a:xfrm>
                  <a:off x="6418353" y="1975205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楕円 229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楕円 230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楕円 231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正方形/長方形 215"/>
                <p:cNvSpPr/>
                <p:nvPr/>
              </p:nvSpPr>
              <p:spPr>
                <a:xfrm>
                  <a:off x="5691025" y="2476020"/>
                  <a:ext cx="31476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16" name="正方形/長方形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25" y="2476020"/>
                  <a:ext cx="314766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/>
                <p:cNvSpPr/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18" name="正方形/長方形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92" y="2618125"/>
                  <a:ext cx="317138" cy="21544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/>
                <p:cNvSpPr/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24" name="正方形/長方形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454" y="2577942"/>
                  <a:ext cx="317138" cy="21544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下矢印 37"/>
          <p:cNvSpPr/>
          <p:nvPr/>
        </p:nvSpPr>
        <p:spPr>
          <a:xfrm rot="16200000">
            <a:off x="6385092" y="2412026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テキスト ボックス 468"/>
          <p:cNvSpPr txBox="1"/>
          <p:nvPr/>
        </p:nvSpPr>
        <p:spPr>
          <a:xfrm>
            <a:off x="164781" y="77998"/>
            <a:ext cx="72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endParaRPr kumimoji="1" lang="ja-JP" altLang="en-US" dirty="0"/>
          </a:p>
        </p:txBody>
      </p:sp>
      <p:sp>
        <p:nvSpPr>
          <p:cNvPr id="472" name="テキスト ボックス 471"/>
          <p:cNvSpPr txBox="1"/>
          <p:nvPr/>
        </p:nvSpPr>
        <p:spPr>
          <a:xfrm>
            <a:off x="121613" y="9298662"/>
            <a:ext cx="1464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u="sng" dirty="0" smtClean="0"/>
              <a:t>パラメータの設定</a:t>
            </a:r>
            <a:endParaRPr kumimoji="1" lang="ja-JP" altLang="en-US" sz="1050" b="1" u="sng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69442" y="3705253"/>
            <a:ext cx="1026330" cy="267553"/>
            <a:chOff x="6170682" y="3290461"/>
            <a:chExt cx="1026330" cy="267553"/>
          </a:xfrm>
        </p:grpSpPr>
        <p:sp>
          <p:nvSpPr>
            <p:cNvPr id="473" name="楕円 472"/>
            <p:cNvSpPr/>
            <p:nvPr/>
          </p:nvSpPr>
          <p:spPr>
            <a:xfrm>
              <a:off x="6292204" y="3486014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/>
            <p:cNvSpPr/>
            <p:nvPr/>
          </p:nvSpPr>
          <p:spPr>
            <a:xfrm>
              <a:off x="6794849" y="3481397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7" name="直線矢印コネクタ 246"/>
            <p:cNvCxnSpPr>
              <a:stCxn id="473" idx="6"/>
              <a:endCxn id="246" idx="2"/>
            </p:cNvCxnSpPr>
            <p:nvPr/>
          </p:nvCxnSpPr>
          <p:spPr>
            <a:xfrm flipV="1">
              <a:off x="6364204" y="3517397"/>
              <a:ext cx="430645" cy="4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正方形/長方形 250"/>
                <p:cNvSpPr/>
                <p:nvPr/>
              </p:nvSpPr>
              <p:spPr>
                <a:xfrm>
                  <a:off x="6170682" y="3290461"/>
                  <a:ext cx="299954" cy="2254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>
            <p:sp>
              <p:nvSpPr>
                <p:cNvPr id="251" name="正方形/長方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82" y="3290461"/>
                  <a:ext cx="299954" cy="225446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正方形/長方形 251"/>
                <p:cNvSpPr/>
                <p:nvPr/>
              </p:nvSpPr>
              <p:spPr>
                <a:xfrm>
                  <a:off x="6712582" y="3293525"/>
                  <a:ext cx="29944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>
            <p:sp>
              <p:nvSpPr>
                <p:cNvPr id="252" name="正方形/長方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582" y="3293525"/>
                  <a:ext cx="299441" cy="215444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直線矢印コネクタ 185"/>
            <p:cNvCxnSpPr/>
            <p:nvPr/>
          </p:nvCxnSpPr>
          <p:spPr>
            <a:xfrm flipV="1">
              <a:off x="6862697" y="3510874"/>
              <a:ext cx="334315" cy="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444727" y="8648081"/>
                <a:ext cx="15199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sz="800" dirty="0" smtClean="0">
                    <a:solidFill>
                      <a:schemeClr val="tx1"/>
                    </a:solidFill>
                  </a:rPr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sz="800" dirty="0" smtClean="0"/>
                  <a:t>に最も近い個体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27" y="8648081"/>
                <a:ext cx="1519955" cy="215444"/>
              </a:xfrm>
              <a:prstGeom prst="rect">
                <a:avLst/>
              </a:prstGeom>
              <a:blipFill>
                <a:blip r:embed="rId8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5065005" y="3719554"/>
            <a:ext cx="1049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b="1" dirty="0" smtClean="0">
                <a:solidFill>
                  <a:srgbClr val="FF0000"/>
                </a:solidFill>
              </a:rPr>
              <a:t>スカラー→ベクトル式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探索方向の決定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8082" y="8114584"/>
            <a:ext cx="3091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solidFill>
                  <a:srgbClr val="A80000"/>
                </a:solidFill>
              </a:rPr>
              <a:t>BA, NNBA, NSBA</a:t>
            </a:r>
            <a:r>
              <a:rPr kumimoji="1" lang="ja-JP" altLang="en-US" sz="800" b="1" dirty="0">
                <a:solidFill>
                  <a:srgbClr val="A80000"/>
                </a:solidFill>
              </a:rPr>
              <a:t>の比較</a:t>
            </a:r>
            <a:endParaRPr kumimoji="1" lang="ja-JP" altLang="en-US" sz="800" dirty="0">
              <a:solidFill>
                <a:srgbClr val="A8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6737331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033879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NNBA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18" y="7255618"/>
            <a:ext cx="1401600" cy="1051200"/>
          </a:xfrm>
          <a:prstGeom prst="rect">
            <a:avLst/>
          </a:prstGeom>
        </p:spPr>
      </p:pic>
      <p:sp>
        <p:nvSpPr>
          <p:cNvPr id="219" name="テキスト ボックス 218"/>
          <p:cNvSpPr txBox="1"/>
          <p:nvPr/>
        </p:nvSpPr>
        <p:spPr>
          <a:xfrm>
            <a:off x="6223006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160661" y="8285614"/>
            <a:ext cx="2229379" cy="216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1486" y="1335256"/>
            <a:ext cx="16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{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9924" y="1283149"/>
            <a:ext cx="1305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 smtClean="0"/>
              <a:t>Bat Algorithm(BA)</a:t>
            </a:r>
            <a:endParaRPr kumimoji="1" lang="ja-JP" altLang="en-US" sz="900" b="1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190524" y="1325379"/>
            <a:ext cx="16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{</a:t>
            </a:r>
            <a:endParaRPr kumimoji="1" lang="ja-JP" altLang="en-US" sz="2400" dirty="0">
              <a:solidFill>
                <a:srgbClr val="FF0000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cxnSp>
        <p:nvCxnSpPr>
          <p:cNvPr id="58" name="直線コネクタ 57"/>
          <p:cNvCxnSpPr>
            <a:endCxn id="33" idx="3"/>
          </p:cNvCxnSpPr>
          <p:nvPr/>
        </p:nvCxnSpPr>
        <p:spPr>
          <a:xfrm flipV="1">
            <a:off x="5956549" y="2491180"/>
            <a:ext cx="37329" cy="137964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/>
          <p:nvPr/>
        </p:nvCxnSpPr>
        <p:spPr>
          <a:xfrm flipH="1" flipV="1">
            <a:off x="6016250" y="2496783"/>
            <a:ext cx="62729" cy="225543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/>
          <p:nvPr/>
        </p:nvCxnSpPr>
        <p:spPr>
          <a:xfrm flipH="1" flipV="1">
            <a:off x="6036194" y="2481974"/>
            <a:ext cx="140176" cy="142426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flipV="1">
            <a:off x="6859797" y="2313319"/>
            <a:ext cx="60346" cy="311815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 flipH="1" flipV="1">
            <a:off x="6935140" y="2329838"/>
            <a:ext cx="34477" cy="388229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endCxn id="228" idx="5"/>
          </p:cNvCxnSpPr>
          <p:nvPr/>
        </p:nvCxnSpPr>
        <p:spPr>
          <a:xfrm flipH="1" flipV="1">
            <a:off x="6949888" y="2329838"/>
            <a:ext cx="166104" cy="26039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/>
          <p:cNvCxnSpPr/>
          <p:nvPr/>
        </p:nvCxnSpPr>
        <p:spPr>
          <a:xfrm flipH="1" flipV="1">
            <a:off x="5033879" y="3667953"/>
            <a:ext cx="126782" cy="6535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/>
          <p:cNvSpPr txBox="1"/>
          <p:nvPr/>
        </p:nvSpPr>
        <p:spPr>
          <a:xfrm>
            <a:off x="3891007" y="4233125"/>
            <a:ext cx="1771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複数局所解探索性能を</a:t>
            </a:r>
            <a:r>
              <a:rPr kumimoji="1" lang="ja-JP" altLang="en-US" sz="1000" b="1" dirty="0" smtClean="0"/>
              <a:t>向上</a:t>
            </a:r>
            <a:endParaRPr kumimoji="1" lang="ja-JP" altLang="en-US" sz="1000" b="1" dirty="0"/>
          </a:p>
        </p:txBody>
      </p:sp>
      <p:grpSp>
        <p:nvGrpSpPr>
          <p:cNvPr id="244" name="グループ化 243"/>
          <p:cNvGrpSpPr/>
          <p:nvPr/>
        </p:nvGrpSpPr>
        <p:grpSpPr>
          <a:xfrm>
            <a:off x="2684546" y="3047535"/>
            <a:ext cx="1015941" cy="267553"/>
            <a:chOff x="6170682" y="3290461"/>
            <a:chExt cx="1015941" cy="267553"/>
          </a:xfrm>
        </p:grpSpPr>
        <p:sp>
          <p:nvSpPr>
            <p:cNvPr id="245" name="楕円 244"/>
            <p:cNvSpPr/>
            <p:nvPr/>
          </p:nvSpPr>
          <p:spPr>
            <a:xfrm>
              <a:off x="6292204" y="3486014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楕円 247"/>
            <p:cNvSpPr/>
            <p:nvPr/>
          </p:nvSpPr>
          <p:spPr>
            <a:xfrm>
              <a:off x="6794849" y="3481397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9" name="直線矢印コネクタ 248"/>
            <p:cNvCxnSpPr>
              <a:stCxn id="245" idx="6"/>
              <a:endCxn id="248" idx="2"/>
            </p:cNvCxnSpPr>
            <p:nvPr/>
          </p:nvCxnSpPr>
          <p:spPr>
            <a:xfrm flipV="1">
              <a:off x="6364204" y="3517397"/>
              <a:ext cx="430645" cy="461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正方形/長方形 252"/>
                <p:cNvSpPr/>
                <p:nvPr/>
              </p:nvSpPr>
              <p:spPr>
                <a:xfrm>
                  <a:off x="6170682" y="3290461"/>
                  <a:ext cx="29944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>
            <p:sp>
              <p:nvSpPr>
                <p:cNvPr id="253" name="正方形/長方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82" y="3290461"/>
                  <a:ext cx="299441" cy="215444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正方形/長方形 253"/>
                <p:cNvSpPr/>
                <p:nvPr/>
              </p:nvSpPr>
              <p:spPr>
                <a:xfrm>
                  <a:off x="6712582" y="3293525"/>
                  <a:ext cx="474041" cy="225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𝑔𝑏𝑒𝑠𝑡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>
            <p:sp>
              <p:nvSpPr>
                <p:cNvPr id="254" name="正方形/長方形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582" y="3293525"/>
                  <a:ext cx="474041" cy="225575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正方形/長方形 256"/>
              <p:cNvSpPr/>
              <p:nvPr/>
            </p:nvSpPr>
            <p:spPr>
              <a:xfrm>
                <a:off x="2934418" y="3089160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7" name="正方形/長方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18" y="3089160"/>
                <a:ext cx="305276" cy="21544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テキスト ボックス 462"/>
              <p:cNvSpPr txBox="1"/>
              <p:nvPr/>
            </p:nvSpPr>
            <p:spPr>
              <a:xfrm>
                <a:off x="5912382" y="2485174"/>
                <a:ext cx="37067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7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m:oMathPara>
                </a14:m>
                <a:endParaRPr kumimoji="1" lang="ja-JP" altLang="en-US" sz="700" dirty="0"/>
              </a:p>
            </p:txBody>
          </p:sp>
        </mc:Choice>
        <mc:Fallback>
          <p:sp>
            <p:nvSpPr>
              <p:cNvPr id="463" name="テキスト ボックス 4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382" y="2485174"/>
                <a:ext cx="370679" cy="107722"/>
              </a:xfrm>
              <a:prstGeom prst="rect">
                <a:avLst/>
              </a:prstGeom>
              <a:blipFill>
                <a:blip r:embed="rId93"/>
                <a:stretch>
                  <a:fillRect l="-6557" r="-4918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正方形/長方形 201"/>
          <p:cNvSpPr/>
          <p:nvPr/>
        </p:nvSpPr>
        <p:spPr>
          <a:xfrm>
            <a:off x="6705070" y="2224904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10763</TotalTime>
  <Words>415</Words>
  <Application>Microsoft Office PowerPoint</Application>
  <PresentationFormat>ユーザー設定</PresentationFormat>
  <Paragraphs>132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HGSｺﾞｼｯｸM</vt:lpstr>
      <vt:lpstr>Meiryo UI</vt:lpstr>
      <vt:lpstr>游ゴシック</vt:lpstr>
      <vt:lpstr>Arial</vt:lpstr>
      <vt:lpstr>Cambria Math</vt:lpstr>
      <vt:lpstr>Segoe UI</vt:lpstr>
      <vt:lpstr>Office テーマ</vt:lpstr>
      <vt:lpstr>  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238</cp:revision>
  <cp:lastPrinted>2017-12-06T03:25:10Z</cp:lastPrinted>
  <dcterms:created xsi:type="dcterms:W3CDTF">2017-10-20T12:45:35Z</dcterms:created>
  <dcterms:modified xsi:type="dcterms:W3CDTF">2017-12-06T04:16:51Z</dcterms:modified>
</cp:coreProperties>
</file>