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8" r:id="rId2"/>
  </p:sldIdLst>
  <p:sldSz cx="7559675" cy="1069181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000"/>
    <a:srgbClr val="153A4F"/>
    <a:srgbClr val="E6E7FE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>
        <p:scale>
          <a:sx n="124" d="100"/>
          <a:sy n="124" d="100"/>
        </p:scale>
        <p:origin x="-828" y="-240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griewank_renew\20171117\dist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10155381338853"/>
          <c:y val="8.0294047492463452E-2"/>
          <c:w val="0.80997791350695236"/>
          <c:h val="0.64236056022991783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originalBA</c:v>
                </c:pt>
              </c:strCache>
            </c:strRef>
          </c:tx>
          <c:xVal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38.666837880072123</c:v>
                </c:pt>
                <c:pt idx="1">
                  <c:v>60.870413840301133</c:v>
                </c:pt>
                <c:pt idx="2">
                  <c:v>67.493115096415778</c:v>
                </c:pt>
                <c:pt idx="3">
                  <c:v>85.628846121405815</c:v>
                </c:pt>
                <c:pt idx="4">
                  <c:v>97.86778889574876</c:v>
                </c:pt>
                <c:pt idx="5">
                  <c:v>98.048187003895706</c:v>
                </c:pt>
                <c:pt idx="6">
                  <c:v>98.051524599077879</c:v>
                </c:pt>
                <c:pt idx="7">
                  <c:v>98.059539448144648</c:v>
                </c:pt>
                <c:pt idx="8">
                  <c:v>117.3159333207807</c:v>
                </c:pt>
                <c:pt idx="9">
                  <c:v>117.46233353630379</c:v>
                </c:pt>
                <c:pt idx="10">
                  <c:v>117.46234274324934</c:v>
                </c:pt>
                <c:pt idx="11">
                  <c:v>117.46245185644435</c:v>
                </c:pt>
                <c:pt idx="12">
                  <c:v>117.46246024687436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DA-4DFB-861F-FDC5BA11F7D7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NNBA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Sheet1!$C$2:$C$14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Sheet1!$D$2:$D$14</c:f>
              <c:numCache>
                <c:formatCode>General</c:formatCode>
                <c:ptCount val="13"/>
                <c:pt idx="0">
                  <c:v>35.475277366277659</c:v>
                </c:pt>
                <c:pt idx="1">
                  <c:v>32.318915471130744</c:v>
                </c:pt>
                <c:pt idx="2">
                  <c:v>33.243640953682224</c:v>
                </c:pt>
                <c:pt idx="3">
                  <c:v>26.796321353789619</c:v>
                </c:pt>
                <c:pt idx="4">
                  <c:v>25.346743706373953</c:v>
                </c:pt>
                <c:pt idx="5">
                  <c:v>36.096576857475839</c:v>
                </c:pt>
                <c:pt idx="6">
                  <c:v>40.703058257989817</c:v>
                </c:pt>
                <c:pt idx="7">
                  <c:v>41.287312319947219</c:v>
                </c:pt>
                <c:pt idx="8">
                  <c:v>41.243428232681076</c:v>
                </c:pt>
                <c:pt idx="9">
                  <c:v>36.332249877402504</c:v>
                </c:pt>
                <c:pt idx="10">
                  <c:v>41.187588826318475</c:v>
                </c:pt>
                <c:pt idx="11">
                  <c:v>40.82834383266318</c:v>
                </c:pt>
                <c:pt idx="12">
                  <c:v>40.801146288031369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0DA-4DFB-861F-FDC5BA11F7D7}"/>
            </c:ext>
          </c:extLst>
        </c:ser>
        <c:ser>
          <c:idx val="0"/>
          <c:order val="2"/>
          <c:tx>
            <c:strRef>
              <c:f>Sheet1!$F$1</c:f>
              <c:strCache>
                <c:ptCount val="1"/>
                <c:pt idx="0">
                  <c:v>NSBA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Sheet1!$E$2:$E$14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Sheet1!$F$2:$F$14</c:f>
              <c:numCache>
                <c:formatCode>General</c:formatCode>
                <c:ptCount val="13"/>
                <c:pt idx="0">
                  <c:v>41.008995301600336</c:v>
                </c:pt>
                <c:pt idx="1">
                  <c:v>29.830251976705817</c:v>
                </c:pt>
                <c:pt idx="2">
                  <c:v>36.870110584743287</c:v>
                </c:pt>
                <c:pt idx="3">
                  <c:v>35.75838077162507</c:v>
                </c:pt>
                <c:pt idx="4">
                  <c:v>29.576120465807502</c:v>
                </c:pt>
                <c:pt idx="5">
                  <c:v>35.121899457089697</c:v>
                </c:pt>
                <c:pt idx="6">
                  <c:v>34.294508081745136</c:v>
                </c:pt>
                <c:pt idx="7">
                  <c:v>29.260410999706043</c:v>
                </c:pt>
                <c:pt idx="8">
                  <c:v>29.034799575226625</c:v>
                </c:pt>
                <c:pt idx="9">
                  <c:v>39.495838867767276</c:v>
                </c:pt>
                <c:pt idx="10">
                  <c:v>34.849620006312719</c:v>
                </c:pt>
                <c:pt idx="11">
                  <c:v>34.731272289219021</c:v>
                </c:pt>
                <c:pt idx="12">
                  <c:v>34.731272289219021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0DA-4DFB-861F-FDC5BA11F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928447"/>
        <c:axId val="669076335"/>
      </c:scatterChart>
      <c:valAx>
        <c:axId val="594928447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800" b="0"/>
                </a:pPr>
                <a:r>
                  <a:rPr lang="en-US" altLang="ja-JP" sz="800" b="0" dirty="0"/>
                  <a:t>iteration</a:t>
                </a:r>
                <a:endParaRPr lang="ja-JP" altLang="en-US" sz="800" b="0" dirty="0"/>
              </a:p>
            </c:rich>
          </c:tx>
          <c:layout>
            <c:manualLayout>
              <c:xMode val="edge"/>
              <c:yMode val="edge"/>
              <c:x val="0.45638166109541023"/>
              <c:y val="0.809833933703525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9076335"/>
        <c:crosses val="autoZero"/>
        <c:crossBetween val="midCat"/>
      </c:valAx>
      <c:valAx>
        <c:axId val="66907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800" b="0" i="1"/>
                </a:pPr>
                <a:r>
                  <a:rPr lang="en-US" altLang="ja-JP" sz="800" b="0" i="1" dirty="0" err="1" smtClean="0"/>
                  <a:t>dist</a:t>
                </a:r>
                <a:endParaRPr lang="ja-JP" altLang="en-US" sz="800" b="0" i="1" dirty="0"/>
              </a:p>
            </c:rich>
          </c:tx>
          <c:layout>
            <c:manualLayout>
              <c:xMode val="edge"/>
              <c:yMode val="edge"/>
              <c:x val="0"/>
              <c:y val="0.3347919944861308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4928447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18497007126914655"/>
          <c:y val="0.92542194608171369"/>
          <c:w val="0.62266148568019963"/>
          <c:h val="5.2679677329432614E-2"/>
        </c:manualLayout>
      </c:layout>
      <c:overlay val="0"/>
      <c:txPr>
        <a:bodyPr/>
        <a:lstStyle/>
        <a:p>
          <a:pPr>
            <a:defRPr sz="700"/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166" y="0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A13EF200-2EAD-4386-A7A1-02E3D5E5B0DB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39838"/>
            <a:ext cx="2370137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67" tIns="45683" rIns="91367" bIns="4568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1" y="4777730"/>
            <a:ext cx="5438140" cy="3908475"/>
          </a:xfrm>
          <a:prstGeom prst="rect">
            <a:avLst/>
          </a:prstGeom>
        </p:spPr>
        <p:txBody>
          <a:bodyPr vert="horz" lIns="91367" tIns="45683" rIns="91367" bIns="4568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62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166" y="9428562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9E239655-15F6-4754-8319-B95A999CE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17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18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80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90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90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0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65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8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60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5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06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53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AABD3-D3FB-4FEA-8B6C-B96478075859}" type="datetimeFigureOut">
              <a:rPr kumimoji="1" lang="ja-JP" altLang="en-US" smtClean="0"/>
              <a:t>2018/1/15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55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30.png"/><Relationship Id="rId34" Type="http://schemas.openxmlformats.org/officeDocument/2006/relationships/image" Target="../media/image20.png"/><Relationship Id="rId42" Type="http://schemas.openxmlformats.org/officeDocument/2006/relationships/image" Target="../media/image23.png"/><Relationship Id="rId47" Type="http://schemas.openxmlformats.org/officeDocument/2006/relationships/image" Target="../media/image25.png"/><Relationship Id="rId50" Type="http://schemas.openxmlformats.org/officeDocument/2006/relationships/image" Target="../media/image19.png"/><Relationship Id="rId55" Type="http://schemas.openxmlformats.org/officeDocument/2006/relationships/image" Target="../media/image26.png"/><Relationship Id="rId63" Type="http://schemas.openxmlformats.org/officeDocument/2006/relationships/image" Target="../media/image31.png"/><Relationship Id="rId68" Type="http://schemas.openxmlformats.org/officeDocument/2006/relationships/image" Target="../media/image40.png"/><Relationship Id="rId71" Type="http://schemas.openxmlformats.org/officeDocument/2006/relationships/image" Target="../media/image43.png"/><Relationship Id="rId2" Type="http://schemas.openxmlformats.org/officeDocument/2006/relationships/image" Target="../media/image1.png"/><Relationship Id="rId29" Type="http://schemas.openxmlformats.org/officeDocument/2006/relationships/image" Target="../media/image9.png"/><Relationship Id="rId24" Type="http://schemas.openxmlformats.org/officeDocument/2006/relationships/image" Target="../media/image6.png"/><Relationship Id="rId37" Type="http://schemas.openxmlformats.org/officeDocument/2006/relationships/image" Target="../media/image12.png"/><Relationship Id="rId40" Type="http://schemas.openxmlformats.org/officeDocument/2006/relationships/image" Target="../media/image18.png"/><Relationship Id="rId53" Type="http://schemas.openxmlformats.org/officeDocument/2006/relationships/image" Target="../media/image30.png"/><Relationship Id="rId58" Type="http://schemas.openxmlformats.org/officeDocument/2006/relationships/image" Target="../media/image35.png"/><Relationship Id="rId66" Type="http://schemas.openxmlformats.org/officeDocument/2006/relationships/image" Target="../media/image34.png"/><Relationship Id="rId74" Type="http://schemas.openxmlformats.org/officeDocument/2006/relationships/image" Target="../media/image400.png"/><Relationship Id="rId5" Type="http://schemas.openxmlformats.org/officeDocument/2006/relationships/image" Target="../media/image4.png"/><Relationship Id="rId23" Type="http://schemas.openxmlformats.org/officeDocument/2006/relationships/image" Target="../media/image50.png"/><Relationship Id="rId28" Type="http://schemas.openxmlformats.org/officeDocument/2006/relationships/image" Target="../media/image14.png"/><Relationship Id="rId36" Type="http://schemas.openxmlformats.org/officeDocument/2006/relationships/image" Target="../media/image8.png"/><Relationship Id="rId49" Type="http://schemas.openxmlformats.org/officeDocument/2006/relationships/chart" Target="../charts/chart1.xml"/><Relationship Id="rId57" Type="http://schemas.openxmlformats.org/officeDocument/2006/relationships/image" Target="../media/image28.png"/><Relationship Id="rId61" Type="http://schemas.openxmlformats.org/officeDocument/2006/relationships/image" Target="../media/image38.png"/><Relationship Id="rId10" Type="http://schemas.openxmlformats.org/officeDocument/2006/relationships/image" Target="../media/image5.png"/><Relationship Id="rId44" Type="http://schemas.openxmlformats.org/officeDocument/2006/relationships/image" Target="../media/image16.png"/><Relationship Id="rId65" Type="http://schemas.openxmlformats.org/officeDocument/2006/relationships/image" Target="../media/image33.png"/><Relationship Id="rId60" Type="http://schemas.openxmlformats.org/officeDocument/2006/relationships/image" Target="../media/image37.png"/><Relationship Id="rId73" Type="http://schemas.openxmlformats.org/officeDocument/2006/relationships/image" Target="../media/image390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22" Type="http://schemas.openxmlformats.org/officeDocument/2006/relationships/image" Target="../media/image13.png"/><Relationship Id="rId30" Type="http://schemas.openxmlformats.org/officeDocument/2006/relationships/image" Target="../media/image10.png"/><Relationship Id="rId35" Type="http://schemas.openxmlformats.org/officeDocument/2006/relationships/image" Target="../media/image7.png"/><Relationship Id="rId43" Type="http://schemas.openxmlformats.org/officeDocument/2006/relationships/image" Target="../media/image15.png"/><Relationship Id="rId48" Type="http://schemas.openxmlformats.org/officeDocument/2006/relationships/image" Target="../media/image17.png"/><Relationship Id="rId56" Type="http://schemas.openxmlformats.org/officeDocument/2006/relationships/image" Target="../media/image27.png"/><Relationship Id="rId64" Type="http://schemas.openxmlformats.org/officeDocument/2006/relationships/image" Target="../media/image32.png"/><Relationship Id="rId69" Type="http://schemas.openxmlformats.org/officeDocument/2006/relationships/image" Target="../media/image41.png"/><Relationship Id="rId51" Type="http://schemas.openxmlformats.org/officeDocument/2006/relationships/image" Target="../media/image21.png"/><Relationship Id="rId72" Type="http://schemas.openxmlformats.org/officeDocument/2006/relationships/image" Target="../media/image44.png"/><Relationship Id="rId3" Type="http://schemas.openxmlformats.org/officeDocument/2006/relationships/image" Target="../media/image2.png"/><Relationship Id="rId38" Type="http://schemas.openxmlformats.org/officeDocument/2006/relationships/image" Target="../media/image13.png"/><Relationship Id="rId67" Type="http://schemas.openxmlformats.org/officeDocument/2006/relationships/image" Target="../media/image39.png"/><Relationship Id="rId59" Type="http://schemas.openxmlformats.org/officeDocument/2006/relationships/image" Target="../media/image36.png"/><Relationship Id="rId41" Type="http://schemas.openxmlformats.org/officeDocument/2006/relationships/image" Target="../media/image22.png"/><Relationship Id="rId54" Type="http://schemas.openxmlformats.org/officeDocument/2006/relationships/image" Target="../media/image24.png"/><Relationship Id="rId62" Type="http://schemas.openxmlformats.org/officeDocument/2006/relationships/image" Target="../media/image29.png"/><Relationship Id="rId70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図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37" y="7255618"/>
            <a:ext cx="1402134" cy="10512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223" y="7255160"/>
            <a:ext cx="1402744" cy="1051658"/>
          </a:xfrm>
          <a:prstGeom prst="rect">
            <a:avLst/>
          </a:prstGeom>
        </p:spPr>
      </p:pic>
      <p:sp>
        <p:nvSpPr>
          <p:cNvPr id="180" name="正方形/長方形 179"/>
          <p:cNvSpPr/>
          <p:nvPr/>
        </p:nvSpPr>
        <p:spPr>
          <a:xfrm>
            <a:off x="66522" y="7949567"/>
            <a:ext cx="3708000" cy="21326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正方形/長方形 178"/>
          <p:cNvSpPr/>
          <p:nvPr/>
        </p:nvSpPr>
        <p:spPr>
          <a:xfrm>
            <a:off x="66522" y="1825666"/>
            <a:ext cx="3708000" cy="36845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正方形/長方形 177"/>
          <p:cNvSpPr/>
          <p:nvPr/>
        </p:nvSpPr>
        <p:spPr>
          <a:xfrm>
            <a:off x="3877591" y="2943623"/>
            <a:ext cx="3606694" cy="25666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877591" y="1825666"/>
            <a:ext cx="3606694" cy="10217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下矢印 254"/>
          <p:cNvSpPr/>
          <p:nvPr/>
        </p:nvSpPr>
        <p:spPr>
          <a:xfrm>
            <a:off x="425772" y="3291277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103269" y="731008"/>
            <a:ext cx="7348206" cy="1453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/>
          <p:cNvSpPr/>
          <p:nvPr/>
        </p:nvSpPr>
        <p:spPr>
          <a:xfrm>
            <a:off x="118861" y="8983502"/>
            <a:ext cx="7301674" cy="1604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/>
          <p:cNvSpPr/>
          <p:nvPr/>
        </p:nvSpPr>
        <p:spPr>
          <a:xfrm>
            <a:off x="116258" y="5949721"/>
            <a:ext cx="3627407" cy="2958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/>
              <p:cNvSpPr txBox="1"/>
              <p:nvPr/>
            </p:nvSpPr>
            <p:spPr>
              <a:xfrm>
                <a:off x="121613" y="8833947"/>
                <a:ext cx="3550877" cy="60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b="1" u="sng" dirty="0" smtClean="0"/>
                  <a:t>評価指標</a:t>
                </a:r>
                <a:r>
                  <a:rPr kumimoji="1" lang="en-US" altLang="ja-JP" sz="1050" b="1" u="sng" dirty="0" smtClean="0"/>
                  <a:t/>
                </a:r>
                <a:br>
                  <a:rPr kumimoji="1" lang="en-US" altLang="ja-JP" sz="1050" b="1" u="sng" dirty="0" smtClean="0"/>
                </a:br>
                <a:r>
                  <a:rPr kumimoji="1" lang="ja-JP" altLang="en-US" sz="1050" b="1" dirty="0" smtClean="0">
                    <a:solidFill>
                      <a:schemeClr val="tx1"/>
                    </a:solidFill>
                  </a:rPr>
                  <a:t>各局所解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1050" b="1" dirty="0" smtClean="0">
                    <a:solidFill>
                      <a:schemeClr val="tx1"/>
                    </a:solidFill>
                  </a:rPr>
                  <a:t>から最近傍個体までの距離の和</a:t>
                </a:r>
                <a:endParaRPr kumimoji="1" lang="en-US" altLang="ja-JP" sz="1050" b="1" dirty="0" smtClean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b="1" dirty="0">
                    <a:solidFill>
                      <a:schemeClr val="tx1"/>
                    </a:solidFill>
                  </a:rPr>
                  <a:t>	</a:t>
                </a:r>
                <a:r>
                  <a:rPr kumimoji="1" lang="en-US" altLang="ja-JP" sz="1050" b="1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𝒅𝒊𝒔𝒕</m:t>
                    </m:r>
                    <m:r>
                      <a:rPr kumimoji="1" lang="en-US" altLang="ja-JP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105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altLang="ja-JP" sz="105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1" lang="ja-JP" alt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テキスト ボックス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13" y="8833947"/>
                <a:ext cx="3550877" cy="604012"/>
              </a:xfrm>
              <a:prstGeom prst="rect">
                <a:avLst/>
              </a:prstGeom>
              <a:blipFill>
                <a:blip r:embed="rId4"/>
                <a:stretch>
                  <a:fillRect b="-626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7559675" cy="1057794"/>
          </a:xfrm>
          <a:solidFill>
            <a:srgbClr val="A80000"/>
          </a:solidFill>
        </p:spPr>
        <p:txBody>
          <a:bodyPr>
            <a:noAutofit/>
          </a:bodyPr>
          <a:lstStyle/>
          <a:p>
            <a:pPr algn="ctr"/>
            <a: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解探索におけるノベルティサーチに基づく分散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Bat Algorithm</a:t>
            </a:r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9145" y="1052317"/>
            <a:ext cx="681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はじめに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解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探索の</a:t>
            </a:r>
            <a:r>
              <a:rPr kumimoji="1" lang="ja-JP" altLang="en-US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問題点：大域探索と局所探索のバランス</a:t>
            </a:r>
            <a:endParaRPr kumimoji="1" lang="en-US" altLang="ja-JP" sz="1200" b="1" dirty="0">
              <a:solidFill>
                <a:srgbClr val="C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2233" y="826708"/>
            <a:ext cx="5715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 岩瀬 拓哉　高野 諒　上野 史　梅内 祐太　石井 晴之　佐藤 寛之　髙玉 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圭樹  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電気通信大学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145" y="1787325"/>
            <a:ext cx="372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従来手法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en-US" altLang="ja-JP" sz="1200" b="1" dirty="0" smtClean="0">
                <a:ea typeface="Cambria Math" panose="02040503050406030204" pitchFamily="18" charset="0"/>
              </a:rPr>
              <a:t>Bat Algorithm </a:t>
            </a:r>
            <a:r>
              <a:rPr kumimoji="1" lang="en-US" altLang="ja-JP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[Yang X.S., 2010]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11594" y="2912764"/>
            <a:ext cx="3918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提案手法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en-US" altLang="ja-JP" sz="1200" b="1" dirty="0">
                <a:ea typeface="Meiryo UI" panose="020B0604030504040204" pitchFamily="50" charset="-128"/>
              </a:rPr>
              <a:t>Novelty </a:t>
            </a:r>
            <a:r>
              <a:rPr kumimoji="1" lang="en-US" altLang="ja-JP" sz="1200" b="1" dirty="0" smtClean="0">
                <a:ea typeface="Meiryo UI" panose="020B0604030504040204" pitchFamily="50" charset="-128"/>
              </a:rPr>
              <a:t>Search Bat Algorithm </a:t>
            </a:r>
            <a:r>
              <a:rPr kumimoji="1" lang="en-US" altLang="ja-JP" sz="1100" b="1" dirty="0" smtClean="0">
                <a:ea typeface="Meiryo UI" panose="020B0604030504040204" pitchFamily="50" charset="-128"/>
              </a:rPr>
              <a:t>(NSBA)</a:t>
            </a:r>
            <a:endParaRPr kumimoji="1" lang="ja-JP" altLang="en-US" sz="1100" b="1" dirty="0"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811594" y="5559012"/>
            <a:ext cx="359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実験結果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解の補足数と分布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109145" y="5559012"/>
            <a:ext cx="351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 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0021" y="1407277"/>
            <a:ext cx="24735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・局所探索性能を自動で調整</a:t>
            </a:r>
            <a:r>
              <a:rPr kumimoji="1" lang="en-US" altLang="ja-JP" sz="1050" dirty="0" smtClean="0"/>
              <a:t/>
            </a:r>
            <a:br>
              <a:rPr kumimoji="1" lang="en-US" altLang="ja-JP" sz="1050" dirty="0" smtClean="0"/>
            </a:br>
            <a:r>
              <a:rPr kumimoji="1" lang="ja-JP" altLang="en-US" sz="1050" dirty="0" smtClean="0"/>
              <a:t>・ランダムな大域探索</a:t>
            </a:r>
            <a:r>
              <a:rPr kumimoji="1" lang="en-US" altLang="ja-JP" sz="1050" dirty="0" smtClean="0"/>
              <a:t>Bat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Algorithm(BA)</a:t>
            </a:r>
            <a:endParaRPr kumimoji="1" lang="ja-JP" altLang="en-US" sz="105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93405" y="2033731"/>
            <a:ext cx="1741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Step1: </a:t>
            </a:r>
            <a:r>
              <a:rPr kumimoji="1" lang="ja-JP" altLang="en-US" sz="1100" b="1" dirty="0" smtClean="0"/>
              <a:t>初期化と解生成</a:t>
            </a:r>
            <a:endParaRPr kumimoji="1" lang="ja-JP" altLang="en-US" sz="1100" b="1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1393405" y="3021106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</a:t>
            </a:r>
            <a:r>
              <a:rPr kumimoji="1" lang="en-US" altLang="ja-JP" sz="1100" b="1" dirty="0"/>
              <a:t>2</a:t>
            </a:r>
            <a:r>
              <a:rPr kumimoji="1" lang="en-US" altLang="ja-JP" sz="1100" b="1" dirty="0" smtClean="0"/>
              <a:t>: </a:t>
            </a:r>
            <a:r>
              <a:rPr kumimoji="1" lang="ja-JP" altLang="en-US" sz="1100" b="1" dirty="0" smtClean="0"/>
              <a:t>局所探索</a:t>
            </a:r>
            <a:endParaRPr kumimoji="1" lang="ja-JP" altLang="en-US" sz="1100" b="1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84898" y="1947842"/>
            <a:ext cx="1365589" cy="1365589"/>
            <a:chOff x="-37400" y="2082933"/>
            <a:chExt cx="1365589" cy="1365589"/>
          </a:xfrm>
        </p:grpSpPr>
        <p:grpSp>
          <p:nvGrpSpPr>
            <p:cNvPr id="139" name="グループ化 138"/>
            <p:cNvGrpSpPr/>
            <p:nvPr/>
          </p:nvGrpSpPr>
          <p:grpSpPr>
            <a:xfrm>
              <a:off x="-37400" y="2082933"/>
              <a:ext cx="1365589" cy="1365589"/>
              <a:chOff x="3586733" y="1108917"/>
              <a:chExt cx="1440000" cy="1440000"/>
            </a:xfrm>
          </p:grpSpPr>
          <p:grpSp>
            <p:nvGrpSpPr>
              <p:cNvPr id="97" name="グループ化 96"/>
              <p:cNvGrpSpPr/>
              <p:nvPr/>
            </p:nvGrpSpPr>
            <p:grpSpPr>
              <a:xfrm>
                <a:off x="3586733" y="1108917"/>
                <a:ext cx="1440000" cy="1440000"/>
                <a:chOff x="302136" y="2835565"/>
                <a:chExt cx="1440000" cy="1440000"/>
              </a:xfrm>
            </p:grpSpPr>
            <p:sp>
              <p:nvSpPr>
                <p:cNvPr id="98" name="正方形/長方形 97"/>
                <p:cNvSpPr/>
                <p:nvPr/>
              </p:nvSpPr>
              <p:spPr>
                <a:xfrm>
                  <a:off x="302136" y="2835565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pic>
              <p:nvPicPr>
                <p:cNvPr id="99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845112" y="3422756"/>
                  <a:ext cx="310377" cy="31037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0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547611" y="3106822"/>
                  <a:ext cx="310377" cy="3103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1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1186528" y="3033840"/>
                  <a:ext cx="310377" cy="3103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2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456431" y="3739872"/>
                  <a:ext cx="310377" cy="3103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3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 flipH="1">
                  <a:off x="1095534" y="3854071"/>
                  <a:ext cx="309600" cy="309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テキスト ボックス 104"/>
                    <p:cNvSpPr txBox="1"/>
                    <p:nvPr/>
                  </p:nvSpPr>
                  <p:spPr>
                    <a:xfrm>
                      <a:off x="1120026" y="3430506"/>
                      <a:ext cx="218469" cy="277448"/>
                    </a:xfrm>
                    <a:prstGeom prst="rect">
                      <a:avLst/>
                    </a:prstGeom>
                    <a:noFill/>
                    <a:ln>
                      <a:noFill/>
                      <a:prstDash val="sysDot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  <m:t>𝒈𝒃𝒆𝒔𝒕</m:t>
                                    </m:r>
                                  </m:sub>
                                </m:sSub>
                              </m:e>
                              <m:sup/>
                            </m:sSup>
                          </m:oMath>
                        </m:oMathPara>
                      </a14:m>
                      <a:endParaRPr kumimoji="1" lang="ja-JP" altLang="en-US" sz="1000" b="1" dirty="0"/>
                    </a:p>
                  </p:txBody>
                </p:sp>
              </mc:Choice>
              <mc:Fallback xmlns="">
                <p:sp>
                  <p:nvSpPr>
                    <p:cNvPr id="105" name="テキスト ボックス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0026" y="3430506"/>
                      <a:ext cx="218469" cy="27744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11111"/>
                      </a:stretch>
                    </a:blipFill>
                    <a:ln>
                      <a:noFill/>
                      <a:prstDash val="sysDot"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7" name="直線矢印コネクタ 126"/>
              <p:cNvCxnSpPr>
                <a:cxnSpLocks noChangeAspect="1"/>
              </p:cNvCxnSpPr>
              <p:nvPr/>
            </p:nvCxnSpPr>
            <p:spPr>
              <a:xfrm rot="16020000" flipV="1">
                <a:off x="4290175" y="2141994"/>
                <a:ext cx="223626" cy="13043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矢印コネクタ 107"/>
              <p:cNvCxnSpPr/>
              <p:nvPr/>
            </p:nvCxnSpPr>
            <p:spPr>
              <a:xfrm flipH="1" flipV="1">
                <a:off x="4276626" y="1903787"/>
                <a:ext cx="275178" cy="333992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381947" y="3155761"/>
                  <a:ext cx="14593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1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45" name="テキスト ボックス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47" y="3155761"/>
                  <a:ext cx="145930" cy="246221"/>
                </a:xfrm>
                <a:prstGeom prst="rect">
                  <a:avLst/>
                </a:prstGeom>
                <a:blipFill>
                  <a:blip r:embed="rId10"/>
                  <a:stretch>
                    <a:fillRect r="-79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テキスト ボックス 124"/>
          <p:cNvSpPr txBox="1"/>
          <p:nvPr/>
        </p:nvSpPr>
        <p:spPr>
          <a:xfrm>
            <a:off x="110800" y="9526141"/>
            <a:ext cx="20223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個 体 数：</a:t>
            </a:r>
            <a:r>
              <a:rPr kumimoji="1" lang="en-US" altLang="ja-JP" sz="1050" dirty="0" smtClean="0"/>
              <a:t>N=20</a:t>
            </a:r>
          </a:p>
          <a:p>
            <a:r>
              <a:rPr kumimoji="1" lang="ja-JP" altLang="en-US" sz="1050" dirty="0" smtClean="0"/>
              <a:t>世 代 数 ：</a:t>
            </a:r>
            <a:r>
              <a:rPr kumimoji="1" lang="en-US" altLang="ja-JP" sz="1050" dirty="0" smtClean="0"/>
              <a:t>t=1000</a:t>
            </a:r>
          </a:p>
          <a:p>
            <a:r>
              <a:rPr kumimoji="1" lang="ja-JP" altLang="en-US" sz="1050" dirty="0"/>
              <a:t>試行回数：</a:t>
            </a:r>
            <a:r>
              <a:rPr kumimoji="1" lang="en-US" altLang="ja-JP" sz="1050" dirty="0"/>
              <a:t>seed=10</a:t>
            </a:r>
            <a:endParaRPr kumimoji="1" lang="en-US" altLang="ja-JP" sz="1050" dirty="0" smtClean="0"/>
          </a:p>
        </p:txBody>
      </p:sp>
      <p:graphicFrame>
        <p:nvGraphicFramePr>
          <p:cNvPr id="214" name="表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837252"/>
              </p:ext>
            </p:extLst>
          </p:nvPr>
        </p:nvGraphicFramePr>
        <p:xfrm>
          <a:off x="3994338" y="5874746"/>
          <a:ext cx="3357246" cy="8640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3591117326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891895300"/>
                    </a:ext>
                  </a:extLst>
                </a:gridCol>
                <a:gridCol w="511493">
                  <a:extLst>
                    <a:ext uri="{9D8B030D-6E8A-4147-A177-3AD203B41FA5}">
                      <a16:colId xmlns:a16="http://schemas.microsoft.com/office/drawing/2014/main" val="972958110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4976263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b="1" dirty="0" smtClean="0">
                          <a:solidFill>
                            <a:schemeClr val="bg1"/>
                          </a:solidFill>
                        </a:rPr>
                        <a:t>各手法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b="1" dirty="0" smtClean="0">
                          <a:solidFill>
                            <a:schemeClr val="bg1"/>
                          </a:solidFill>
                        </a:rPr>
                        <a:t>解捕捉数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800" b="1" dirty="0" err="1" smtClean="0">
                          <a:solidFill>
                            <a:schemeClr val="bg1"/>
                          </a:solidFill>
                        </a:rPr>
                        <a:t>dist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b="1" dirty="0" smtClean="0">
                          <a:solidFill>
                            <a:schemeClr val="bg1"/>
                          </a:solidFill>
                        </a:rPr>
                        <a:t>標準偏差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4292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Original</a:t>
                      </a:r>
                      <a:r>
                        <a:rPr kumimoji="1" lang="en-US" altLang="ja-JP" sz="800" b="0" baseline="0" dirty="0" smtClean="0"/>
                        <a:t> </a:t>
                      </a:r>
                      <a:r>
                        <a:rPr kumimoji="1" lang="en-US" altLang="ja-JP" sz="800" b="0" dirty="0" smtClean="0"/>
                        <a:t>BA (</a:t>
                      </a:r>
                      <a:r>
                        <a:rPr kumimoji="1" lang="ja-JP" altLang="en-US" sz="800" b="0" dirty="0" smtClean="0"/>
                        <a:t>従来手法</a:t>
                      </a:r>
                      <a:r>
                        <a:rPr kumimoji="1" lang="en-US" altLang="ja-JP" sz="800" b="0" dirty="0" smtClean="0"/>
                        <a:t>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1.7 / 17 (10.0%)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141.70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/>
                        <a:t>1.059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335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NNBA (</a:t>
                      </a:r>
                      <a:r>
                        <a:rPr kumimoji="1" lang="ja-JP" altLang="en-US" sz="800" b="0" dirty="0" smtClean="0"/>
                        <a:t>最近傍個体移動</a:t>
                      </a:r>
                      <a:r>
                        <a:rPr kumimoji="1" lang="en-US" altLang="ja-JP" sz="800" b="0" dirty="0" smtClean="0"/>
                        <a:t>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9.6 / 17 (56.47%)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43.99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/>
                        <a:t>1.429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8373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NSBA (</a:t>
                      </a:r>
                      <a:r>
                        <a:rPr kumimoji="1" lang="ja-JP" altLang="en-US" sz="800" b="0" dirty="0" smtClean="0"/>
                        <a:t>全個体分散</a:t>
                      </a:r>
                      <a:r>
                        <a:rPr kumimoji="1" lang="en-US" altLang="ja-JP" sz="800" b="0" dirty="0" smtClean="0"/>
                        <a:t>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9.1 / 17 (53.53%)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35.92</a:t>
                      </a:r>
                      <a:endParaRPr kumimoji="1" lang="ja-JP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0.876</a:t>
                      </a:r>
                      <a:endParaRPr kumimoji="1" lang="ja-JP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51078"/>
                  </a:ext>
                </a:extLst>
              </a:tr>
            </a:tbl>
          </a:graphicData>
        </a:graphic>
      </p:graphicFrame>
      <p:sp>
        <p:nvSpPr>
          <p:cNvPr id="217" name="テキスト ボックス 216"/>
          <p:cNvSpPr txBox="1"/>
          <p:nvPr/>
        </p:nvSpPr>
        <p:spPr>
          <a:xfrm>
            <a:off x="3909062" y="7010913"/>
            <a:ext cx="11670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Original BA</a:t>
            </a:r>
          </a:p>
          <a:p>
            <a:pPr algn="ctr"/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seed=2</a:t>
            </a:r>
            <a:endParaRPr kumimoji="1" lang="ja-JP" altLang="en-US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1393405" y="3702873"/>
            <a:ext cx="1668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Step3: </a:t>
            </a:r>
            <a:r>
              <a:rPr kumimoji="1" lang="ja-JP" altLang="en-US" sz="1100" b="1" dirty="0" smtClean="0"/>
              <a:t>ランダムに</a:t>
            </a:r>
            <a:r>
              <a:rPr kumimoji="1" lang="ja-JP" altLang="en-US" sz="1100" b="1" dirty="0"/>
              <a:t>解</a:t>
            </a:r>
            <a:r>
              <a:rPr kumimoji="1" lang="ja-JP" altLang="en-US" sz="1100" b="1" dirty="0" smtClean="0"/>
              <a:t>生成</a:t>
            </a:r>
            <a:endParaRPr kumimoji="1" lang="ja-JP" altLang="en-US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/>
              <p:cNvSpPr txBox="1"/>
              <p:nvPr/>
            </p:nvSpPr>
            <p:spPr>
              <a:xfrm>
                <a:off x="1464566" y="2159943"/>
                <a:ext cx="2207924" cy="968150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d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1050" dirty="0">
                    <a:solidFill>
                      <a:schemeClr val="tx1"/>
                    </a:solidFill>
                  </a:rPr>
                  <a:t>…(1)</a:t>
                </a:r>
              </a:p>
              <a:p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周波数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1050" dirty="0">
                    <a:solidFill>
                      <a:schemeClr val="tx1"/>
                    </a:solidFill>
                  </a:rPr>
                  <a:t>の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設定（</a:t>
                </a:r>
                <a14:m>
                  <m:oMath xmlns:m="http://schemas.openxmlformats.org/officeDocument/2006/math"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は</m:t>
                    </m:r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ja-JP" altLang="en-US" sz="105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1]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の</a:t>
                </a:r>
                <a:r>
                  <a:rPr kumimoji="1" lang="ja-JP" altLang="en-US" sz="1050" dirty="0">
                    <a:solidFill>
                      <a:schemeClr val="tx1"/>
                    </a:solidFill>
                  </a:rPr>
                  <a:t>乱数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）</a:t>
                </a:r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𝑔𝑏𝑒𝑠𝑡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ja-JP" sz="1050" i="1" dirty="0" smtClean="0">
                    <a:latin typeface="Cambria Math" panose="02040503050406030204" pitchFamily="18" charset="0"/>
                  </a:rPr>
                  <a:t>	…</a:t>
                </a:r>
                <a:r>
                  <a:rPr kumimoji="1" lang="en-US" altLang="ja-JP" sz="1050" dirty="0" smtClean="0"/>
                  <a:t>(2)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105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050" dirty="0" smtClean="0"/>
                  <a:t>	…(3)</a:t>
                </a:r>
                <a:endParaRPr kumimoji="1" lang="en-US" altLang="ja-JP" sz="105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 smtClean="0"/>
                  <a:t>	…(4)</a:t>
                </a:r>
                <a:endParaRPr kumimoji="1" lang="en-US" altLang="ja-JP" sz="105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6" name="テキスト ボックス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6" y="2159943"/>
                <a:ext cx="2207924" cy="96815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1464565" y="3175254"/>
                <a:ext cx="2253674" cy="591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050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050" dirty="0" smtClean="0"/>
                  <a:t>		</a:t>
                </a:r>
                <a:endParaRPr kumimoji="1" lang="en-US" altLang="ja-JP" sz="105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𝑔𝑏𝑒𝑠𝑡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	…(</a:t>
                </a:r>
                <a:r>
                  <a:rPr kumimoji="1" lang="en-US" altLang="ja-JP" sz="1050" dirty="0"/>
                  <a:t>5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kumimoji="1" lang="ja-JP" altLang="en-US" sz="1050" b="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は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[-1-1]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の乱数）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5" y="3175254"/>
                <a:ext cx="2253674" cy="591572"/>
              </a:xfrm>
              <a:prstGeom prst="rect">
                <a:avLst/>
              </a:prstGeom>
              <a:blipFill>
                <a:blip r:embed="rId23"/>
                <a:stretch>
                  <a:fillRect b="-51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712759" y="9385500"/>
                <a:ext cx="1934932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 smtClean="0"/>
                  <a:t>ラウドネス：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1050" dirty="0"/>
              </a:p>
              <a:p>
                <a:r>
                  <a:rPr kumimoji="1" lang="ja-JP" altLang="en-US" sz="1050" dirty="0"/>
                  <a:t>パルスレート：</a:t>
                </a:r>
                <a14:m>
                  <m:oMath xmlns:m="http://schemas.openxmlformats.org/officeDocument/2006/math"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 [0 1]</m:t>
                    </m:r>
                  </m:oMath>
                </a14:m>
                <a:endParaRPr kumimoji="1" lang="en-US" altLang="ja-JP" sz="1050" dirty="0"/>
              </a:p>
              <a:p>
                <a:r>
                  <a:rPr kumimoji="1" lang="ja-JP" altLang="en-US" sz="1050" dirty="0" smtClean="0"/>
                  <a:t>周波数帯</a:t>
                </a:r>
                <a:r>
                  <a:rPr kumimoji="1" lang="ja-JP" altLang="en-US" sz="105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kumimoji="1" lang="en-US" altLang="ja-JP" sz="1050" dirty="0"/>
              </a:p>
              <a:p>
                <a:endParaRPr kumimoji="1" lang="ja-JP" altLang="en-US" sz="1050" dirty="0"/>
              </a:p>
              <a:p>
                <a:endParaRPr kumimoji="1" lang="ja-JP" altLang="en-US" sz="105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59" y="9385500"/>
                <a:ext cx="1934932" cy="90024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テキスト ボックス 261"/>
          <p:cNvSpPr txBox="1"/>
          <p:nvPr/>
        </p:nvSpPr>
        <p:spPr>
          <a:xfrm>
            <a:off x="109145" y="7909616"/>
            <a:ext cx="380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実験内容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43487" y="7492405"/>
            <a:ext cx="3763348" cy="415498"/>
            <a:chOff x="-7448" y="7141526"/>
            <a:chExt cx="3763348" cy="415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/>
                <p:cNvSpPr txBox="1"/>
                <p:nvPr/>
              </p:nvSpPr>
              <p:spPr>
                <a:xfrm>
                  <a:off x="-7448" y="7141526"/>
                  <a:ext cx="2265063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050" dirty="0" smtClean="0"/>
                    <a:t>評価関数：</a:t>
                  </a:r>
                  <a:r>
                    <a:rPr kumimoji="1" lang="en-US" altLang="ja-JP" sz="1050" dirty="0" err="1" smtClean="0"/>
                    <a:t>Griewank</a:t>
                  </a:r>
                  <a:r>
                    <a:rPr kumimoji="1" lang="en-US" altLang="ja-JP" sz="1050" dirty="0" smtClean="0"/>
                    <a:t> Function</a:t>
                  </a:r>
                </a:p>
                <a:p>
                  <a:r>
                    <a:rPr kumimoji="1" lang="ja-JP" altLang="en-US" sz="1050" dirty="0" smtClean="0"/>
                    <a:t>最 適 解：</a:t>
                  </a:r>
                  <a14:m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05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=0, </m:t>
                      </m:r>
                      <m:sSup>
                        <m:sSupPr>
                          <m:ctrlPr>
                            <a:rPr kumimoji="1"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0  0</m:t>
                          </m:r>
                        </m:e>
                      </m:d>
                    </m:oMath>
                  </a14:m>
                  <a:endParaRPr kumimoji="1" lang="en-US" altLang="ja-JP" sz="1050" dirty="0" smtClean="0"/>
                </a:p>
              </p:txBody>
            </p:sp>
          </mc:Choice>
          <mc:Fallback xmlns="">
            <p:sp>
              <p:nvSpPr>
                <p:cNvPr id="124" name="テキスト ボックス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448" y="7141526"/>
                  <a:ext cx="2265063" cy="415498"/>
                </a:xfrm>
                <a:prstGeom prst="rect">
                  <a:avLst/>
                </a:prstGeom>
                <a:blipFill>
                  <a:blip r:embed="rId28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/>
            <p:cNvSpPr txBox="1"/>
            <p:nvPr/>
          </p:nvSpPr>
          <p:spPr>
            <a:xfrm>
              <a:off x="2678878" y="7143643"/>
              <a:ext cx="10770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/>
                <a:t>範 囲：</a:t>
              </a:r>
              <a:r>
                <a:rPr kumimoji="1" lang="en-US" altLang="ja-JP" sz="1050" dirty="0"/>
                <a:t>[-10 10</a:t>
              </a:r>
              <a:r>
                <a:rPr kumimoji="1" lang="en-US" altLang="ja-JP" sz="1050" dirty="0" smtClean="0"/>
                <a:t>]</a:t>
              </a:r>
              <a:endParaRPr kumimoji="1" lang="ja-JP" altLang="en-US" sz="1050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893754" y="7141526"/>
              <a:ext cx="12962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/>
                <a:t>次 元 数：</a:t>
              </a:r>
              <a:r>
                <a:rPr kumimoji="1" lang="en-US" altLang="ja-JP" sz="1050" dirty="0"/>
                <a:t>2</a:t>
              </a:r>
            </a:p>
            <a:p>
              <a:r>
                <a:rPr kumimoji="1" lang="ja-JP" altLang="en-US" sz="1050" dirty="0"/>
                <a:t>局所</a:t>
              </a:r>
              <a:r>
                <a:rPr kumimoji="1" lang="ja-JP" altLang="en-US" sz="1050" dirty="0" smtClean="0"/>
                <a:t>解数：</a:t>
              </a:r>
              <a:r>
                <a:rPr kumimoji="1" lang="en-US" altLang="ja-JP" sz="1050" dirty="0" smtClean="0"/>
                <a:t>17</a:t>
              </a:r>
              <a:endParaRPr kumimoji="1" lang="en-US" altLang="ja-JP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464565" y="3895240"/>
                <a:ext cx="209991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 smtClean="0"/>
                  <a:t>ランダム</a:t>
                </a:r>
                <a:r>
                  <a:rPr kumimoji="1" lang="ja-JP" altLang="en-US" sz="1050" dirty="0"/>
                  <a:t>に新しい解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1050" dirty="0"/>
                  <a:t>を</a:t>
                </a:r>
                <a:r>
                  <a:rPr kumimoji="1" lang="ja-JP" altLang="en-US" sz="1050" dirty="0" smtClean="0"/>
                  <a:t>生成</a:t>
                </a:r>
                <a:endParaRPr kumimoji="1" lang="en-US" altLang="ja-JP" sz="105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5" y="3895240"/>
                <a:ext cx="2099911" cy="253916"/>
              </a:xfrm>
              <a:prstGeom prst="rect">
                <a:avLst/>
              </a:prstGeom>
              <a:blipFill>
                <a:blip r:embed="rId29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テキスト ボックス 222"/>
          <p:cNvSpPr txBox="1"/>
          <p:nvPr/>
        </p:nvSpPr>
        <p:spPr>
          <a:xfrm>
            <a:off x="1393405" y="4109585"/>
            <a:ext cx="20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Step4: </a:t>
            </a:r>
            <a:r>
              <a:rPr kumimoji="1" lang="ja-JP" altLang="en-US" sz="1100" b="1" dirty="0" smtClean="0"/>
              <a:t>解とパラメータの</a:t>
            </a:r>
            <a:r>
              <a:rPr kumimoji="1" lang="ja-JP" altLang="en-US" sz="1100" b="1" dirty="0"/>
              <a:t>更新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正方形/長方形 155"/>
              <p:cNvSpPr/>
              <p:nvPr/>
            </p:nvSpPr>
            <p:spPr>
              <a:xfrm>
                <a:off x="1464565" y="4268487"/>
                <a:ext cx="2411388" cy="146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</m:t>
                    </m:r>
                  </m:oMath>
                </a14:m>
                <a:r>
                  <a:rPr kumimoji="1" lang="en-US" altLang="ja-JP" sz="105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kumimoji="1" lang="en-US" altLang="ja-JP" sz="105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𝑔𝑏𝑒𝑠𝑡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&gt;{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105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𝑟𝑛𝑑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𝑔𝑏𝑒𝑠𝑡</m:t>
                        </m:r>
                      </m:sub>
                    </m:sSub>
                  </m:oMath>
                </a14:m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を更新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>
                    <a:solidFill>
                      <a:schemeClr val="tx1"/>
                    </a:solidFill>
                  </a:rPr>
                  <a:t>		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…(6)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ja-JP" altLang="en-US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…(</a:t>
                </a:r>
                <a:r>
                  <a:rPr kumimoji="1" lang="en-US" altLang="ja-JP" sz="1050" dirty="0"/>
                  <a:t>7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kumimoji="1" lang="en-US" altLang="ja-JP" sz="1050" b="1" dirty="0" smtClean="0"/>
                  <a:t>Step1</a:t>
                </a:r>
                <a:r>
                  <a:rPr kumimoji="1" lang="ja-JP" altLang="en-US" sz="1050" dirty="0" smtClean="0"/>
                  <a:t>へ戻る </a:t>
                </a:r>
                <a:r>
                  <a:rPr kumimoji="1" lang="en-US" altLang="ja-JP" sz="1050" dirty="0" smtClean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11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1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1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100" dirty="0"/>
                  <a:t>	</a:t>
                </a:r>
                <a:r>
                  <a:rPr kumimoji="1" lang="ja-JP" altLang="en-US" sz="1050" dirty="0"/>
                  <a:t>ただし</a:t>
                </a:r>
                <a14:m>
                  <m:oMath xmlns:m="http://schemas.openxmlformats.org/officeDocument/2006/math"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1050" dirty="0"/>
                  <a:t> </a:t>
                </a:r>
                <a:r>
                  <a:rPr kumimoji="1" lang="en-US" altLang="ja-JP" sz="105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105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05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05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ja-JP" altLang="en-US" sz="1050" i="1" dirty="0">
                        <a:latin typeface="Cambria Math" panose="02040503050406030204" pitchFamily="18" charset="0"/>
                      </a:rPr>
                      <m:t>のとき</m:t>
                    </m:r>
                  </m:oMath>
                </a14:m>
                <a:r>
                  <a:rPr kumimoji="1" lang="en-US" altLang="ja-JP" sz="1050" dirty="0" smtClean="0"/>
                  <a:t>))</a:t>
                </a:r>
                <a:endParaRPr kumimoji="1" lang="en-US" altLang="ja-JP" sz="1050" dirty="0"/>
              </a:p>
              <a:p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正方形/長方形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5" y="4268487"/>
                <a:ext cx="2411388" cy="146187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テキスト ボックス 210"/>
              <p:cNvSpPr txBox="1"/>
              <p:nvPr/>
            </p:nvSpPr>
            <p:spPr>
              <a:xfrm>
                <a:off x="942311" y="2681895"/>
                <a:ext cx="2677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sz="1000" b="1" dirty="0"/>
              </a:p>
            </p:txBody>
          </p:sp>
        </mc:Choice>
        <mc:Fallback xmlns="">
          <p:sp>
            <p:nvSpPr>
              <p:cNvPr id="211" name="テキスト ボックス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11" y="2681895"/>
                <a:ext cx="267738" cy="246221"/>
              </a:xfrm>
              <a:prstGeom prst="rect">
                <a:avLst/>
              </a:prstGeom>
              <a:blipFill>
                <a:blip r:embed="rId34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テキスト ボックス 226"/>
              <p:cNvSpPr txBox="1"/>
              <p:nvPr/>
            </p:nvSpPr>
            <p:spPr>
              <a:xfrm>
                <a:off x="3901715" y="3306336"/>
                <a:ext cx="3244761" cy="426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/>
                  <a:t>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b="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105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ja-JP" sz="105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kumimoji="1" lang="en-US" altLang="ja-JP" sz="105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05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5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1" lang="en-US" altLang="ja-JP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05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5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1" lang="en-US" altLang="ja-JP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kumimoji="1" lang="en-US" altLang="ja-JP" sz="105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kumimoji="1" lang="en-US" altLang="ja-JP" sz="105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05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f>
                          <m:fPr>
                            <m:ctrlPr>
                              <a:rPr kumimoji="1" lang="en-US" altLang="ja-JP" sz="105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ja-JP" altLang="en-US" sz="105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sz="105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ja-JP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05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kumimoji="1" lang="en-US" altLang="ja-JP" sz="105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ja-JP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05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ja-JP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sup>
                    </m:sSup>
                  </m:oMath>
                </a14:m>
                <a:r>
                  <a:rPr kumimoji="1" lang="en-US" altLang="ja-JP" sz="1050" dirty="0" smtClean="0"/>
                  <a:t>…(</a:t>
                </a:r>
                <a:r>
                  <a:rPr kumimoji="1" lang="en-US" altLang="ja-JP" sz="1050" dirty="0"/>
                  <a:t>2</a:t>
                </a:r>
                <a:r>
                  <a:rPr kumimoji="1" lang="en-US" altLang="ja-JP" sz="1050" dirty="0" smtClean="0"/>
                  <a:t>)’</a:t>
                </a:r>
              </a:p>
            </p:txBody>
          </p:sp>
        </mc:Choice>
        <mc:Fallback xmlns="">
          <p:sp>
            <p:nvSpPr>
              <p:cNvPr id="227" name="テキスト ボックス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715" y="3306336"/>
                <a:ext cx="3244761" cy="426976"/>
              </a:xfrm>
              <a:prstGeom prst="rect">
                <a:avLst/>
              </a:prstGeom>
              <a:blipFill>
                <a:blip r:embed="rId35"/>
                <a:stretch>
                  <a:fillRect t="-27143" b="-8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テキスト ボックス 228"/>
              <p:cNvSpPr txBox="1"/>
              <p:nvPr/>
            </p:nvSpPr>
            <p:spPr>
              <a:xfrm>
                <a:off x="3878102" y="4444764"/>
                <a:ext cx="2329674" cy="43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/>
                  <a:t>➡</a:t>
                </a:r>
                <a14:m>
                  <m:oMath xmlns:m="http://schemas.openxmlformats.org/officeDocument/2006/math">
                    <m:r>
                      <a:rPr kumimoji="1" lang="ja-JP" altLang="en-US" sz="105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𝑝𝑏𝑒𝑠𝑡</m:t>
                        </m:r>
                      </m:sub>
                    </m:sSub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 smtClean="0"/>
                  <a:t>…(5)’</a:t>
                </a:r>
                <a:endParaRPr kumimoji="1" lang="en-US" altLang="ja-JP" sz="1050" dirty="0"/>
              </a:p>
              <a:p>
                <a:r>
                  <a:rPr kumimoji="1" lang="ja-JP" altLang="en-US" sz="1050" dirty="0"/>
                  <a:t>パーソナルベスト近辺に新しい解を</a:t>
                </a:r>
                <a:r>
                  <a:rPr kumimoji="1" lang="ja-JP" altLang="en-US" sz="1050" dirty="0" smtClean="0"/>
                  <a:t>生成</a:t>
                </a:r>
                <a:endParaRPr kumimoji="1" lang="en-US" altLang="ja-JP" sz="1050" dirty="0" smtClean="0"/>
              </a:p>
            </p:txBody>
          </p:sp>
        </mc:Choice>
        <mc:Fallback xmlns="">
          <p:sp>
            <p:nvSpPr>
              <p:cNvPr id="229" name="テキスト ボックス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102" y="4444764"/>
                <a:ext cx="2329674" cy="434863"/>
              </a:xfrm>
              <a:prstGeom prst="rect">
                <a:avLst/>
              </a:prstGeom>
              <a:blipFill>
                <a:blip r:embed="rId36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8" name="下矢印 417"/>
          <p:cNvSpPr/>
          <p:nvPr/>
        </p:nvSpPr>
        <p:spPr>
          <a:xfrm>
            <a:off x="425773" y="4328358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テキスト ボックス 418"/>
          <p:cNvSpPr txBox="1"/>
          <p:nvPr/>
        </p:nvSpPr>
        <p:spPr>
          <a:xfrm>
            <a:off x="3861612" y="3147017"/>
            <a:ext cx="4006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 smtClean="0"/>
              <a:t>変更点</a:t>
            </a:r>
            <a:r>
              <a:rPr kumimoji="1" lang="en-US" altLang="ja-JP" sz="1050" b="1" dirty="0" smtClean="0"/>
              <a:t>1:</a:t>
            </a:r>
            <a:r>
              <a:rPr kumimoji="1" lang="ja-JP" altLang="en-US" sz="1050" b="1" dirty="0" smtClean="0"/>
              <a:t> 全個体から離れるような解生成 </a:t>
            </a:r>
            <a:r>
              <a:rPr kumimoji="1" lang="en-US" altLang="ja-JP" sz="900" b="1" dirty="0" smtClean="0"/>
              <a:t>(</a:t>
            </a:r>
            <a:r>
              <a:rPr kumimoji="1" lang="ja-JP" altLang="en-US" sz="900" b="1" dirty="0" smtClean="0"/>
              <a:t>ノベルティサーチの活用</a:t>
            </a:r>
            <a:r>
              <a:rPr kumimoji="1" lang="en-US" altLang="ja-JP" sz="900" b="1" dirty="0" smtClean="0"/>
              <a:t>)</a:t>
            </a:r>
            <a:endParaRPr kumimoji="1" lang="en-US" altLang="ja-JP" sz="105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テキスト ボックス 456"/>
              <p:cNvSpPr txBox="1"/>
              <p:nvPr/>
            </p:nvSpPr>
            <p:spPr>
              <a:xfrm>
                <a:off x="3867963" y="4036972"/>
                <a:ext cx="3329049" cy="260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b="1" dirty="0" smtClean="0"/>
                  <a:t>変更点</a:t>
                </a:r>
                <a:r>
                  <a:rPr kumimoji="1" lang="en-US" altLang="ja-JP" sz="1050" b="1" dirty="0" smtClean="0"/>
                  <a:t>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𝒈𝒃𝒆𝒔𝒕</m:t>
                        </m:r>
                      </m:sub>
                    </m:sSub>
                    <m:r>
                      <a:rPr kumimoji="1" lang="ja-JP" alt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ja-JP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𝒑𝒃𝒆𝒔𝒕</m:t>
                        </m:r>
                      </m:sub>
                    </m:sSub>
                  </m:oMath>
                </a14:m>
                <a:r>
                  <a:rPr kumimoji="1" lang="ja-JP" altLang="en-US" sz="1000" b="1" dirty="0" smtClean="0">
                    <a:solidFill>
                      <a:schemeClr val="tx1"/>
                    </a:solidFill>
                  </a:rPr>
                  <a:t>に変更</a:t>
                </a:r>
                <a:endParaRPr kumimoji="1" lang="ja-JP" alt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7" name="テキスト ボックス 4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963" y="4036972"/>
                <a:ext cx="3329049" cy="260777"/>
              </a:xfrm>
              <a:prstGeom prst="rect">
                <a:avLst/>
              </a:prstGeom>
              <a:blipFill>
                <a:blip r:embed="rId37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テキスト ボックス 219"/>
          <p:cNvSpPr txBox="1"/>
          <p:nvPr/>
        </p:nvSpPr>
        <p:spPr>
          <a:xfrm>
            <a:off x="3911416" y="8285614"/>
            <a:ext cx="1183248" cy="216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 smtClean="0">
                <a:solidFill>
                  <a:srgbClr val="FF0000"/>
                </a:solidFill>
              </a:rPr>
              <a:t>一つの局所解に密集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grpSp>
        <p:nvGrpSpPr>
          <p:cNvPr id="114" name="グループ化 113"/>
          <p:cNvGrpSpPr/>
          <p:nvPr/>
        </p:nvGrpSpPr>
        <p:grpSpPr>
          <a:xfrm>
            <a:off x="84898" y="3100130"/>
            <a:ext cx="1365589" cy="1365589"/>
            <a:chOff x="302136" y="2835565"/>
            <a:chExt cx="1440000" cy="1440000"/>
          </a:xfrm>
        </p:grpSpPr>
        <p:sp>
          <p:nvSpPr>
            <p:cNvPr id="116" name="正方形/長方形 115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7" name="コンテンツ プレースホルダ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118" name="コンテンツ プレースホルダー 4"/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19" name="コンテンツ プレースホルダー 4"/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20" name="コンテンツ プレースホルダー 4"/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21" name="コンテンツ プレースホルダー 4"/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46026" y="3509727"/>
              <a:ext cx="309600" cy="309600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テキスト ボックス 122"/>
                <p:cNvSpPr txBox="1"/>
                <p:nvPr/>
              </p:nvSpPr>
              <p:spPr>
                <a:xfrm>
                  <a:off x="1066057" y="3601044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23" name="テキスト ボックス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057" y="3601044"/>
                  <a:ext cx="218469" cy="277448"/>
                </a:xfrm>
                <a:prstGeom prst="rect">
                  <a:avLst/>
                </a:prstGeom>
                <a:blipFill>
                  <a:blip r:embed="rId39"/>
                  <a:stretch>
                    <a:fillRect r="-120588" b="-2326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6" name="コンテンツ プレースホルダー 4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 flipH="1">
            <a:off x="1109020" y="3657512"/>
            <a:ext cx="293602" cy="29360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/>
              <p:cNvSpPr txBox="1"/>
              <p:nvPr/>
            </p:nvSpPr>
            <p:spPr>
              <a:xfrm>
                <a:off x="795804" y="3972786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8" name="テキスト ボックス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04" y="3972786"/>
                <a:ext cx="243473" cy="246221"/>
              </a:xfrm>
              <a:prstGeom prst="rect">
                <a:avLst/>
              </a:prstGeom>
              <a:blipFill>
                <a:blip r:embed="rId40"/>
                <a:stretch>
                  <a:fillRect r="-56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1125973" y="3932770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2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73" y="3932770"/>
                <a:ext cx="243473" cy="246221"/>
              </a:xfrm>
              <a:prstGeom prst="rect">
                <a:avLst/>
              </a:prstGeom>
              <a:blipFill>
                <a:blip r:embed="rId41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/>
          <p:cNvGrpSpPr/>
          <p:nvPr/>
        </p:nvGrpSpPr>
        <p:grpSpPr>
          <a:xfrm>
            <a:off x="85510" y="4249096"/>
            <a:ext cx="1365589" cy="1365589"/>
            <a:chOff x="302136" y="2835565"/>
            <a:chExt cx="1440000" cy="1440000"/>
          </a:xfrm>
        </p:grpSpPr>
        <p:sp>
          <p:nvSpPr>
            <p:cNvPr id="131" name="正方形/長方形 130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2" name="コンテンツ プレースホルダー 4"/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133" name="コンテンツ プレースホルダー 4"/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35" name="コンテンツ プレースホルダー 4"/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37" name="コンテンツ プレースホルダ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38" name="コンテンツ プレースホルダ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46026" y="3509727"/>
              <a:ext cx="309600" cy="309600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テキスト ボックス 139"/>
                <p:cNvSpPr txBox="1"/>
                <p:nvPr/>
              </p:nvSpPr>
              <p:spPr>
                <a:xfrm>
                  <a:off x="1109494" y="3528130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40" name="テキスト ボックス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494" y="3528130"/>
                  <a:ext cx="218469" cy="277448"/>
                </a:xfrm>
                <a:prstGeom prst="rect">
                  <a:avLst/>
                </a:prstGeom>
                <a:blipFill>
                  <a:blip r:embed="rId42"/>
                  <a:stretch>
                    <a:fillRect r="-120588" b="-2326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811310" y="5113948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10" y="5113948"/>
                <a:ext cx="243473" cy="246221"/>
              </a:xfrm>
              <a:prstGeom prst="rect">
                <a:avLst/>
              </a:prstGeom>
              <a:blipFill>
                <a:blip r:embed="rId40"/>
                <a:stretch>
                  <a:fillRect r="-5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グループ化 8"/>
          <p:cNvGrpSpPr/>
          <p:nvPr/>
        </p:nvGrpSpPr>
        <p:grpSpPr>
          <a:xfrm>
            <a:off x="6104195" y="4068700"/>
            <a:ext cx="1379002" cy="1379002"/>
            <a:chOff x="6193742" y="1834001"/>
            <a:chExt cx="1379002" cy="1379002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6193742" y="1834001"/>
              <a:ext cx="1379002" cy="1379002"/>
              <a:chOff x="6193742" y="1757801"/>
              <a:chExt cx="1379002" cy="1379002"/>
            </a:xfrm>
          </p:grpSpPr>
          <p:grpSp>
            <p:nvGrpSpPr>
              <p:cNvPr id="436" name="グループ化 435"/>
              <p:cNvGrpSpPr/>
              <p:nvPr/>
            </p:nvGrpSpPr>
            <p:grpSpPr>
              <a:xfrm>
                <a:off x="6193742" y="1757801"/>
                <a:ext cx="1379002" cy="1379002"/>
                <a:chOff x="818871" y="1357146"/>
                <a:chExt cx="2556000" cy="2556000"/>
              </a:xfrm>
            </p:grpSpPr>
            <p:grpSp>
              <p:nvGrpSpPr>
                <p:cNvPr id="439" name="グループ化 438"/>
                <p:cNvGrpSpPr/>
                <p:nvPr/>
              </p:nvGrpSpPr>
              <p:grpSpPr>
                <a:xfrm>
                  <a:off x="818871" y="1357146"/>
                  <a:ext cx="2556000" cy="2556000"/>
                  <a:chOff x="818871" y="1705487"/>
                  <a:chExt cx="2556000" cy="2556000"/>
                </a:xfrm>
              </p:grpSpPr>
              <p:sp>
                <p:nvSpPr>
                  <p:cNvPr id="441" name="正方形/長方形 440"/>
                  <p:cNvSpPr/>
                  <p:nvPr/>
                </p:nvSpPr>
                <p:spPr>
                  <a:xfrm>
                    <a:off x="818871" y="1705487"/>
                    <a:ext cx="2556000" cy="2556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442" name="グループ化 441"/>
                  <p:cNvGrpSpPr/>
                  <p:nvPr/>
                </p:nvGrpSpPr>
                <p:grpSpPr>
                  <a:xfrm>
                    <a:off x="970313" y="1987810"/>
                    <a:ext cx="2282189" cy="2058085"/>
                    <a:chOff x="970313" y="1987810"/>
                    <a:chExt cx="2282189" cy="2058085"/>
                  </a:xfrm>
                </p:grpSpPr>
                <p:pic>
                  <p:nvPicPr>
                    <p:cNvPr id="443" name="図 442"/>
                    <p:cNvPicPr>
                      <a:picLocks noChangeAspect="1"/>
                    </p:cNvPicPr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1649819" y="2767079"/>
                      <a:ext cx="803910" cy="8149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44" name="図 443"/>
                    <p:cNvPicPr>
                      <a:picLocks noChangeAspect="1"/>
                    </p:cNvPicPr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1120878" y="2226124"/>
                      <a:ext cx="770870" cy="77087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45" name="図 444"/>
                    <p:cNvPicPr>
                      <a:picLocks noChangeAspect="1"/>
                    </p:cNvPicPr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970313" y="3275025"/>
                      <a:ext cx="770870" cy="77087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46" name="図 445"/>
                    <p:cNvPicPr>
                      <a:picLocks noChangeAspect="1"/>
                    </p:cNvPicPr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2481632" y="1987810"/>
                      <a:ext cx="770870" cy="77087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447" name="直線矢印コネクタ 446"/>
                    <p:cNvCxnSpPr/>
                    <p:nvPr/>
                  </p:nvCxnSpPr>
                  <p:spPr>
                    <a:xfrm>
                      <a:off x="1466683" y="2564925"/>
                      <a:ext cx="351092" cy="418562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6"/>
                      </a:solidFill>
                      <a:prstDash val="sysDot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8" name="直線矢印コネクタ 447"/>
                    <p:cNvCxnSpPr/>
                    <p:nvPr/>
                  </p:nvCxnSpPr>
                  <p:spPr>
                    <a:xfrm flipH="1">
                      <a:off x="2242782" y="2481776"/>
                      <a:ext cx="394082" cy="478144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6"/>
                      </a:solidFill>
                      <a:prstDash val="sysDot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40" name="直線矢印コネクタ 439"/>
                <p:cNvCxnSpPr/>
                <p:nvPr/>
              </p:nvCxnSpPr>
              <p:spPr>
                <a:xfrm flipV="1">
                  <a:off x="1371559" y="2842271"/>
                  <a:ext cx="528836" cy="347338"/>
                </a:xfrm>
                <a:prstGeom prst="straightConnector1">
                  <a:avLst/>
                </a:prstGeom>
                <a:ln w="28575">
                  <a:solidFill>
                    <a:schemeClr val="accent6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0" name="直線矢印コネクタ 449"/>
              <p:cNvCxnSpPr/>
              <p:nvPr/>
            </p:nvCxnSpPr>
            <p:spPr>
              <a:xfrm flipV="1">
                <a:off x="6895112" y="2390317"/>
                <a:ext cx="232187" cy="143208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線矢印コネクタ 450"/>
              <p:cNvCxnSpPr/>
              <p:nvPr/>
            </p:nvCxnSpPr>
            <p:spPr>
              <a:xfrm>
                <a:off x="6903707" y="2657468"/>
                <a:ext cx="149917" cy="17896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線矢印コネクタ 451"/>
              <p:cNvCxnSpPr/>
              <p:nvPr/>
            </p:nvCxnSpPr>
            <p:spPr>
              <a:xfrm flipH="1">
                <a:off x="6683262" y="2609254"/>
                <a:ext cx="117500" cy="119275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正方形/長方形 453"/>
                  <p:cNvSpPr/>
                  <p:nvPr/>
                </p:nvSpPr>
                <p:spPr>
                  <a:xfrm>
                    <a:off x="7070945" y="2333074"/>
                    <a:ext cx="379271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1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4" name="正方形/長方形 4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0945" y="2333074"/>
                    <a:ext cx="379271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5" name="正方形/長方形 454"/>
                  <p:cNvSpPr/>
                  <p:nvPr/>
                </p:nvSpPr>
                <p:spPr>
                  <a:xfrm>
                    <a:off x="6661535" y="2126311"/>
                    <a:ext cx="501484" cy="2496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ja-JP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5" name="正方形/長方形 4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1535" y="2126311"/>
                    <a:ext cx="501484" cy="249684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3" name="直線矢印コネクタ 452"/>
              <p:cNvCxnSpPr/>
              <p:nvPr/>
            </p:nvCxnSpPr>
            <p:spPr>
              <a:xfrm>
                <a:off x="6890473" y="2557998"/>
                <a:ext cx="283597" cy="13375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2" name="コンテンツ プレースホルダ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7093405" y="2688453"/>
              <a:ext cx="293602" cy="293602"/>
            </a:xfrm>
            <a:prstGeom prst="rect">
              <a:avLst/>
            </a:prstGeom>
            <a:ln w="19050">
              <a:solidFill>
                <a:schemeClr val="accent2"/>
              </a:solidFill>
              <a:prstDash val="sysDot"/>
            </a:ln>
          </p:spPr>
        </p:pic>
      </p:grpSp>
      <p:sp>
        <p:nvSpPr>
          <p:cNvPr id="152" name="下矢印 151"/>
          <p:cNvSpPr/>
          <p:nvPr/>
        </p:nvSpPr>
        <p:spPr>
          <a:xfrm>
            <a:off x="4061418" y="8687522"/>
            <a:ext cx="237189" cy="936000"/>
          </a:xfrm>
          <a:prstGeom prst="downArrow">
            <a:avLst>
              <a:gd name="adj1" fmla="val 50000"/>
              <a:gd name="adj2" fmla="val 60057"/>
            </a:avLst>
          </a:prstGeom>
          <a:gradFill flip="none" rotWithShape="1">
            <a:gsLst>
              <a:gs pos="0">
                <a:schemeClr val="accent6"/>
              </a:gs>
              <a:gs pos="49000">
                <a:schemeClr val="accent2"/>
              </a:gs>
              <a:gs pos="100000">
                <a:srgbClr val="FF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4070387" y="9592409"/>
            <a:ext cx="219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700" b="1" dirty="0">
              <a:solidFill>
                <a:srgbClr val="FF0000"/>
              </a:solidFill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070387" y="8519074"/>
            <a:ext cx="219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b="1" dirty="0" smtClean="0">
                <a:solidFill>
                  <a:schemeClr val="accent6">
                    <a:lumMod val="75000"/>
                  </a:schemeClr>
                </a:solidFill>
              </a:rPr>
              <a:t>悪</a:t>
            </a:r>
            <a:endParaRPr kumimoji="1" lang="ja-JP" altLang="en-US" sz="7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59" name="グラフ 1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568268"/>
              </p:ext>
            </p:extLst>
          </p:nvPr>
        </p:nvGraphicFramePr>
        <p:xfrm>
          <a:off x="4223486" y="8492481"/>
          <a:ext cx="3174628" cy="1537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pic>
        <p:nvPicPr>
          <p:cNvPr id="22" name="図 21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" y="6027966"/>
            <a:ext cx="1960682" cy="144702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47" y="6030303"/>
            <a:ext cx="1941184" cy="1455888"/>
          </a:xfrm>
          <a:prstGeom prst="rect">
            <a:avLst/>
          </a:prstGeom>
        </p:spPr>
      </p:pic>
      <p:sp>
        <p:nvSpPr>
          <p:cNvPr id="134" name="テキスト ボックス 133"/>
          <p:cNvSpPr txBox="1"/>
          <p:nvPr/>
        </p:nvSpPr>
        <p:spPr>
          <a:xfrm>
            <a:off x="1815615" y="5851120"/>
            <a:ext cx="1927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err="1" smtClean="0"/>
              <a:t>Griewank</a:t>
            </a:r>
            <a:r>
              <a:rPr kumimoji="1" lang="ja-JP" altLang="en-US" sz="1050" b="1" dirty="0" smtClean="0"/>
              <a:t>関数の等高線マップ</a:t>
            </a:r>
            <a:endParaRPr kumimoji="1" lang="ja-JP" altLang="en-US" sz="1050" b="1" dirty="0"/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73631" y="5868538"/>
            <a:ext cx="1817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err="1" smtClean="0"/>
              <a:t>Griewank</a:t>
            </a:r>
            <a:r>
              <a:rPr kumimoji="1" lang="ja-JP" altLang="en-US" sz="1050" b="1" dirty="0" smtClean="0"/>
              <a:t>関数の概形</a:t>
            </a:r>
            <a:endParaRPr kumimoji="1" lang="ja-JP" altLang="en-US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901715" y="2153955"/>
                <a:ext cx="2153857" cy="528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ja-JP" altLang="en-US" sz="100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𝑎𝑛𝑐𝑒</m:t>
                          </m:r>
                          <m:d>
                            <m:dPr>
                              <m:ctrlP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10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1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10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715" y="2153955"/>
                <a:ext cx="2153857" cy="528158"/>
              </a:xfrm>
              <a:prstGeom prst="rect">
                <a:avLst/>
              </a:prstGeom>
              <a:blipFill>
                <a:blip r:embed="rId53"/>
                <a:stretch>
                  <a:fillRect t="-86207" b="-1367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3811594" y="1801943"/>
            <a:ext cx="355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</a:rPr>
              <a:t>ノベルティサーチ </a:t>
            </a:r>
            <a:r>
              <a:rPr kumimoji="1" lang="en-US" altLang="ja-JP" sz="1200" dirty="0" smtClean="0">
                <a:solidFill>
                  <a:srgbClr val="A8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[Joel </a:t>
            </a:r>
            <a:r>
              <a:rPr kumimoji="1" lang="en-US" altLang="ja-JP" sz="1200" dirty="0" err="1" smtClean="0">
                <a:solidFill>
                  <a:srgbClr val="A8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L,et</a:t>
            </a:r>
            <a:r>
              <a:rPr kumimoji="1" lang="en-US" altLang="ja-JP" sz="1200" dirty="0" smtClean="0">
                <a:solidFill>
                  <a:srgbClr val="A8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al, 2008]</a:t>
            </a:r>
            <a:r>
              <a:rPr kumimoji="1" lang="ja-JP" altLang="en-US" sz="1200" b="1" dirty="0" smtClean="0">
                <a:solidFill>
                  <a:srgbClr val="A80000"/>
                </a:solidFill>
              </a:rPr>
              <a:t> </a:t>
            </a:r>
            <a:endParaRPr kumimoji="1" lang="ja-JP" altLang="en-US" sz="1200" b="1" dirty="0">
              <a:solidFill>
                <a:srgbClr val="A8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71272" y="1238000"/>
            <a:ext cx="2861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rgbClr val="FF0000"/>
                </a:solidFill>
              </a:rPr>
              <a:t>目的：分散型</a:t>
            </a:r>
            <a:r>
              <a:rPr kumimoji="1" lang="en-US" altLang="ja-JP" sz="1100" b="1" dirty="0" smtClean="0">
                <a:solidFill>
                  <a:srgbClr val="FF0000"/>
                </a:solidFill>
              </a:rPr>
              <a:t>BA</a:t>
            </a:r>
            <a:r>
              <a:rPr kumimoji="1" lang="ja-JP" altLang="en-US" sz="1100" b="1" dirty="0" smtClean="0">
                <a:solidFill>
                  <a:srgbClr val="FF0000"/>
                </a:solidFill>
              </a:rPr>
              <a:t>の提案とその有効性の検証</a:t>
            </a:r>
            <a:endParaRPr kumimoji="1" lang="en-US" altLang="ja-JP" sz="1100" dirty="0">
              <a:solidFill>
                <a:srgbClr val="FF0000"/>
              </a:solidFill>
            </a:endParaRPr>
          </a:p>
          <a:p>
            <a:r>
              <a:rPr kumimoji="1" lang="ja-JP" altLang="en-US" sz="1050" dirty="0" smtClean="0">
                <a:solidFill>
                  <a:srgbClr val="FF0000"/>
                </a:solidFill>
              </a:rPr>
              <a:t>・</a:t>
            </a:r>
            <a:r>
              <a:rPr kumimoji="1" lang="ja-JP" altLang="en-US" sz="1050" dirty="0">
                <a:solidFill>
                  <a:srgbClr val="FF0000"/>
                </a:solidFill>
              </a:rPr>
              <a:t>ノベルティサーチ</a:t>
            </a:r>
            <a:r>
              <a:rPr kumimoji="1" lang="en-US" altLang="ja-JP" sz="1050" dirty="0">
                <a:solidFill>
                  <a:srgbClr val="FF0000"/>
                </a:solidFill>
              </a:rPr>
              <a:t>(</a:t>
            </a:r>
            <a:r>
              <a:rPr kumimoji="1" lang="ja-JP" altLang="en-US" sz="1050" dirty="0">
                <a:solidFill>
                  <a:srgbClr val="FF0000"/>
                </a:solidFill>
              </a:rPr>
              <a:t>大域探索</a:t>
            </a:r>
            <a:r>
              <a:rPr kumimoji="1" lang="en-US" altLang="ja-JP" sz="1050" dirty="0">
                <a:solidFill>
                  <a:srgbClr val="FF0000"/>
                </a:solidFill>
              </a:rPr>
              <a:t>)</a:t>
            </a:r>
            <a:r>
              <a:rPr kumimoji="1" lang="ja-JP" altLang="en-US" sz="1050" dirty="0">
                <a:solidFill>
                  <a:srgbClr val="FF0000"/>
                </a:solidFill>
              </a:rPr>
              <a:t>の導入</a:t>
            </a:r>
            <a:endParaRPr kumimoji="1" lang="en-US" altLang="ja-JP" sz="1050" dirty="0">
              <a:solidFill>
                <a:srgbClr val="FF0000"/>
              </a:solidFill>
            </a:endParaRPr>
          </a:p>
          <a:p>
            <a:r>
              <a:rPr kumimoji="1" lang="ja-JP" altLang="en-US" sz="1050" dirty="0">
                <a:solidFill>
                  <a:srgbClr val="FF0000"/>
                </a:solidFill>
              </a:rPr>
              <a:t>・複数局所解を</a:t>
            </a:r>
            <a:r>
              <a:rPr kumimoji="1" lang="ja-JP" altLang="en-US" sz="1050" dirty="0" smtClean="0">
                <a:solidFill>
                  <a:srgbClr val="FF0000"/>
                </a:solidFill>
              </a:rPr>
              <a:t>保持</a:t>
            </a:r>
            <a:endParaRPr kumimoji="1" lang="en-US" altLang="ja-JP" sz="1050" dirty="0">
              <a:solidFill>
                <a:srgbClr val="FF0000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24851" y="8285318"/>
            <a:ext cx="3599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最近傍個体移動</a:t>
            </a:r>
            <a:r>
              <a:rPr kumimoji="1" lang="en-US" altLang="ja-JP" sz="1100" b="1" dirty="0" smtClean="0"/>
              <a:t>Bat Algorithm(NNBA) [</a:t>
            </a:r>
            <a:r>
              <a:rPr kumimoji="1" lang="ja-JP" altLang="en-US" sz="1100" b="1" dirty="0" smtClean="0"/>
              <a:t>岩瀬</a:t>
            </a:r>
            <a:r>
              <a:rPr kumimoji="1" lang="en-US" altLang="ja-JP" sz="1100" b="1" dirty="0" smtClean="0"/>
              <a:t>, 2017]</a:t>
            </a:r>
            <a:endParaRPr kumimoji="1" lang="ja-JP" altLang="en-US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187624" y="8646480"/>
                <a:ext cx="2463154" cy="257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kumimoji="1" lang="en-US" altLang="ja-JP" sz="1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  <m:r>
                      <a:rPr kumimoji="1" lang="en-US" altLang="ja-JP" sz="1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sz="1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sz="1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000" i="1" dirty="0">
                    <a:latin typeface="Cambria Math" panose="02040503050406030204" pitchFamily="18" charset="0"/>
                  </a:rPr>
                  <a:t>	…</a:t>
                </a:r>
                <a:r>
                  <a:rPr kumimoji="1" lang="en-US" altLang="ja-JP" sz="1000" dirty="0"/>
                  <a:t>(2</a:t>
                </a:r>
                <a:r>
                  <a:rPr kumimoji="1" lang="en-US" altLang="ja-JP" sz="1000" dirty="0" smtClean="0"/>
                  <a:t>)’</a:t>
                </a:r>
                <a:endParaRPr kumimoji="1" lang="en-US" altLang="ja-JP" sz="1000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24" y="8646480"/>
                <a:ext cx="2463154" cy="257635"/>
              </a:xfrm>
              <a:prstGeom prst="rect">
                <a:avLst/>
              </a:prstGeom>
              <a:blipFill>
                <a:blip r:embed="rId5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テキスト ボックス 143"/>
          <p:cNvSpPr txBox="1"/>
          <p:nvPr/>
        </p:nvSpPr>
        <p:spPr>
          <a:xfrm>
            <a:off x="146437" y="8462129"/>
            <a:ext cx="3014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最近傍</a:t>
            </a:r>
            <a:r>
              <a:rPr lang="ja-JP" altLang="en-US" sz="1050" dirty="0" smtClean="0"/>
              <a:t>個体同士の距離を一定以上保つ</a:t>
            </a:r>
            <a:endParaRPr kumimoji="1" lang="ja-JP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724504" y="9858179"/>
                <a:ext cx="215144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=0.9, </m:t>
                    </m:r>
                  </m:oMath>
                </a14:m>
                <a:r>
                  <a:rPr kumimoji="1" lang="en-US" altLang="ja-JP" sz="1050" dirty="0" smtClean="0"/>
                  <a:t>	  </a:t>
                </a:r>
                <a14:m>
                  <m:oMath xmlns:m="http://schemas.openxmlformats.org/officeDocument/2006/math"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kumimoji="1" lang="en-US" altLang="ja-JP" sz="1050" dirty="0" smtClean="0"/>
                  <a:t>,    </a:t>
                </a:r>
                <a14:m>
                  <m:oMath xmlns:m="http://schemas.openxmlformats.org/officeDocument/2006/math"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kumimoji="1" lang="ja-JP" altLang="en-US" sz="105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504" y="9858179"/>
                <a:ext cx="2151449" cy="253916"/>
              </a:xfrm>
              <a:prstGeom prst="rect">
                <a:avLst/>
              </a:prstGeom>
              <a:blipFill>
                <a:blip r:embed="rId5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1799157" y="9279745"/>
                <a:ext cx="3713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6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157" y="9279745"/>
                <a:ext cx="371395" cy="184666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/>
          <p:cNvSpPr txBox="1"/>
          <p:nvPr/>
        </p:nvSpPr>
        <p:spPr>
          <a:xfrm>
            <a:off x="2781899" y="9164387"/>
            <a:ext cx="831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kumimoji="1" lang="ja-JP" altLang="en-US" sz="800" dirty="0" smtClean="0"/>
              <a:t>は局所解数</a:t>
            </a:r>
            <a:endParaRPr kumimoji="1" lang="ja-JP" altLang="en-US" sz="800" dirty="0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109145" y="10209348"/>
            <a:ext cx="1282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結論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43733" y="10232431"/>
            <a:ext cx="5495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NSBA</a:t>
            </a:r>
            <a:r>
              <a:rPr kumimoji="1" lang="ja-JP" altLang="en-US" sz="1100" b="1" dirty="0" smtClean="0"/>
              <a:t>の複数解探索性能は</a:t>
            </a:r>
            <a:r>
              <a:rPr kumimoji="1" lang="en-US" altLang="ja-JP" sz="1100" b="1" dirty="0" smtClean="0"/>
              <a:t>, </a:t>
            </a:r>
            <a:r>
              <a:rPr kumimoji="1" lang="ja-JP" altLang="en-US" sz="1100" b="1" dirty="0" smtClean="0"/>
              <a:t>従来</a:t>
            </a:r>
            <a:r>
              <a:rPr kumimoji="1" lang="en-US" altLang="ja-JP" sz="1100" b="1" dirty="0" smtClean="0"/>
              <a:t>BA</a:t>
            </a:r>
            <a:r>
              <a:rPr kumimoji="1" lang="ja-JP" altLang="en-US" sz="1100" b="1" dirty="0" smtClean="0"/>
              <a:t>より大きく向上し</a:t>
            </a:r>
            <a:r>
              <a:rPr kumimoji="1" lang="en-US" altLang="ja-JP" sz="1100" b="1" dirty="0" smtClean="0"/>
              <a:t>NNBA</a:t>
            </a:r>
            <a:r>
              <a:rPr kumimoji="1" lang="ja-JP" altLang="en-US" sz="1100" b="1" dirty="0" smtClean="0"/>
              <a:t>よりも局所探索可能</a:t>
            </a:r>
            <a:endParaRPr kumimoji="1" lang="en-US" altLang="ja-JP" sz="11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871751" y="4888556"/>
                <a:ext cx="2485317" cy="748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kumimoji="1" lang="ja-JP" altLang="en-US" sz="1000" dirty="0"/>
                  <a:t>➡ </a:t>
                </a:r>
                <a:r>
                  <a:rPr kumimoji="1" lang="en-US" altLang="ja-JP" sz="1000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 &amp;</m:t>
                    </m:r>
                  </m:oMath>
                </a14:m>
                <a:r>
                  <a:rPr kumimoji="1" lang="en-US" altLang="ja-JP" sz="1000" i="1" dirty="0">
                    <a:latin typeface="Cambria Math" panose="02040503050406030204" pitchFamily="18" charset="0"/>
                  </a:rPr>
                  <a:t/>
                </a:r>
                <a:br>
                  <a:rPr kumimoji="1" lang="en-US" altLang="ja-JP" sz="10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1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&gt;{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1" lang="en-US" altLang="ja-JP" sz="1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𝑟𝑛𝑑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000" dirty="0"/>
              </a:p>
              <a:p>
                <a:r>
                  <a:rPr kumimoji="1" lang="en-US" altLang="ja-JP" sz="1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1000" dirty="0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kumimoji="1" lang="ja-JP" altLang="en-US" sz="1000" dirty="0"/>
                  <a:t>を更新</a:t>
                </a:r>
                <a:endParaRPr kumimoji="1" lang="en-US" altLang="ja-JP" sz="1000" dirty="0"/>
              </a:p>
              <a:p>
                <a:endParaRPr kumimoji="1" lang="ja-JP" altLang="en-US" sz="1000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751" y="4888556"/>
                <a:ext cx="2485317" cy="748282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線吹き出し 2 (枠付き) 41"/>
          <p:cNvSpPr/>
          <p:nvPr/>
        </p:nvSpPr>
        <p:spPr>
          <a:xfrm>
            <a:off x="6223006" y="3701712"/>
            <a:ext cx="1217054" cy="360716"/>
          </a:xfrm>
          <a:prstGeom prst="borderCallout2">
            <a:avLst>
              <a:gd name="adj1" fmla="val -1367"/>
              <a:gd name="adj2" fmla="val 17176"/>
              <a:gd name="adj3" fmla="val -9508"/>
              <a:gd name="adj4" fmla="val 10466"/>
              <a:gd name="adj5" fmla="val -16740"/>
              <a:gd name="adj6" fmla="val 294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>
                <a:solidFill>
                  <a:srgbClr val="FF0000"/>
                </a:solidFill>
              </a:rPr>
              <a:t>個体間</a:t>
            </a:r>
            <a:r>
              <a:rPr kumimoji="1" lang="ja-JP" altLang="en-US" sz="900" b="1" dirty="0" smtClean="0">
                <a:solidFill>
                  <a:srgbClr val="FF0000"/>
                </a:solidFill>
              </a:rPr>
              <a:t>の移動距離</a:t>
            </a:r>
            <a:r>
              <a:rPr kumimoji="1" lang="en-US" altLang="ja-JP" sz="900" b="1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FF0000"/>
                </a:solidFill>
              </a:rPr>
            </a:br>
            <a:r>
              <a:rPr kumimoji="1" lang="en-US" altLang="ja-JP" sz="800" b="1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800" b="1" dirty="0" smtClean="0">
                <a:solidFill>
                  <a:srgbClr val="FF0000"/>
                </a:solidFill>
              </a:rPr>
              <a:t>個体同士が近い</a:t>
            </a:r>
            <a:r>
              <a:rPr kumimoji="1" lang="en-US" altLang="ja-JP" sz="800" b="1" dirty="0">
                <a:solidFill>
                  <a:srgbClr val="FF0000"/>
                </a:solidFill>
              </a:rPr>
              <a:t>&gt;</a:t>
            </a:r>
            <a:r>
              <a:rPr kumimoji="1" lang="ja-JP" altLang="en-US" sz="800" b="1" dirty="0" smtClean="0">
                <a:solidFill>
                  <a:srgbClr val="FF0000"/>
                </a:solidFill>
              </a:rPr>
              <a:t>遠い</a:t>
            </a:r>
            <a:r>
              <a:rPr kumimoji="1" lang="en-US" altLang="ja-JP" sz="800" b="1" dirty="0" smtClean="0">
                <a:solidFill>
                  <a:srgbClr val="FF0000"/>
                </a:solidFill>
              </a:rPr>
              <a:t>)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191" name="正方形/長方形 190"/>
          <p:cNvSpPr/>
          <p:nvPr/>
        </p:nvSpPr>
        <p:spPr>
          <a:xfrm>
            <a:off x="5797480" y="2311131"/>
            <a:ext cx="2343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ja-JP" altLang="en-US" sz="800" dirty="0">
              <a:solidFill>
                <a:schemeClr val="accent2"/>
              </a:solidFill>
            </a:endParaRPr>
          </a:p>
        </p:txBody>
      </p:sp>
      <p:sp>
        <p:nvSpPr>
          <p:cNvPr id="192" name="正方形/長方形 191"/>
          <p:cNvSpPr/>
          <p:nvPr/>
        </p:nvSpPr>
        <p:spPr>
          <a:xfrm>
            <a:off x="66522" y="5591422"/>
            <a:ext cx="3708000" cy="22850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3862810" y="2052483"/>
                <a:ext cx="25370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altLang="ja-JP" sz="800" dirty="0"/>
                  <a:t>: </a:t>
                </a:r>
                <a:r>
                  <a:rPr lang="ja-JP" altLang="en-US" sz="800" dirty="0"/>
                  <a:t>個体</a:t>
                </a:r>
                <a:r>
                  <a:rPr lang="ja-JP" altLang="en-US" sz="800" dirty="0" smtClean="0"/>
                  <a:t>近傍数   </a:t>
                </a:r>
                <a:r>
                  <a:rPr lang="en-US" altLang="ja-JP" sz="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kumimoji="1" lang="en-US" altLang="ja-JP" sz="800" dirty="0" smtClean="0"/>
                  <a:t>: </a:t>
                </a:r>
                <a:r>
                  <a:rPr kumimoji="1" lang="ja-JP" altLang="en-US" sz="800" dirty="0"/>
                  <a:t>評価される</a:t>
                </a:r>
                <a:r>
                  <a:rPr kumimoji="1" lang="ja-JP" altLang="en-US" sz="800" dirty="0" smtClean="0"/>
                  <a:t>解</a:t>
                </a:r>
                <a:r>
                  <a:rPr kumimoji="1" lang="en-US" altLang="ja-JP" sz="8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8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800" dirty="0" smtClean="0"/>
                  <a:t>: </a:t>
                </a:r>
                <a:r>
                  <a:rPr kumimoji="1" lang="ja-JP" altLang="en-US" sz="800" dirty="0"/>
                  <a:t>その他の</a:t>
                </a:r>
                <a:r>
                  <a:rPr kumimoji="1" lang="ja-JP" altLang="en-US" sz="800" dirty="0" smtClean="0"/>
                  <a:t>解</a:t>
                </a:r>
                <a:endParaRPr kumimoji="1" lang="ja-JP" altLang="en-US" sz="800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810" y="2052483"/>
                <a:ext cx="2537021" cy="215444"/>
              </a:xfrm>
              <a:prstGeom prst="rect">
                <a:avLst/>
              </a:prstGeom>
              <a:blipFill>
                <a:blip r:embed="rId5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/>
          <p:cNvSpPr/>
          <p:nvPr/>
        </p:nvSpPr>
        <p:spPr>
          <a:xfrm>
            <a:off x="66522" y="10159111"/>
            <a:ext cx="7417763" cy="4212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18764" y="2617801"/>
            <a:ext cx="2015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/>
              <a:t>個体を疎な空間へ移動</a:t>
            </a:r>
            <a:r>
              <a:rPr kumimoji="1" lang="ja-JP" altLang="en-US" sz="900" b="1" dirty="0" smtClean="0"/>
              <a:t>させる距離</a:t>
            </a:r>
            <a:r>
              <a:rPr kumimoji="1" lang="ja-JP" altLang="en-US" sz="900" b="1" dirty="0"/>
              <a:t>関数</a:t>
            </a:r>
          </a:p>
        </p:txBody>
      </p:sp>
      <p:sp>
        <p:nvSpPr>
          <p:cNvPr id="203" name="テキスト ボックス 202"/>
          <p:cNvSpPr txBox="1"/>
          <p:nvPr/>
        </p:nvSpPr>
        <p:spPr>
          <a:xfrm>
            <a:off x="2597267" y="1355659"/>
            <a:ext cx="2036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従来</a:t>
            </a:r>
            <a:r>
              <a:rPr kumimoji="1" lang="en-US" altLang="ja-JP" sz="1050" dirty="0" smtClean="0"/>
              <a:t>BA</a:t>
            </a:r>
            <a:r>
              <a:rPr kumimoji="1" lang="ja-JP" altLang="en-US" sz="1050" dirty="0" smtClean="0"/>
              <a:t>では一つの最良解を探索</a:t>
            </a:r>
            <a:r>
              <a:rPr kumimoji="1" lang="en-US" altLang="ja-JP" sz="1050" dirty="0" smtClean="0"/>
              <a:t/>
            </a:r>
            <a:br>
              <a:rPr kumimoji="1" lang="en-US" altLang="ja-JP" sz="1050" dirty="0" smtClean="0"/>
            </a:br>
            <a:r>
              <a:rPr kumimoji="1" lang="ja-JP" altLang="en-US" sz="1050" dirty="0" smtClean="0"/>
              <a:t>局所探索 ＞大域探索</a:t>
            </a:r>
            <a:endParaRPr kumimoji="1" lang="en-US" altLang="ja-JP" sz="1050" dirty="0" smtClean="0"/>
          </a:p>
        </p:txBody>
      </p:sp>
      <p:sp>
        <p:nvSpPr>
          <p:cNvPr id="51" name="右矢印 50"/>
          <p:cNvSpPr/>
          <p:nvPr/>
        </p:nvSpPr>
        <p:spPr>
          <a:xfrm>
            <a:off x="2474302" y="1421492"/>
            <a:ext cx="166774" cy="247950"/>
          </a:xfrm>
          <a:prstGeom prst="rightArrow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右矢印 203"/>
          <p:cNvSpPr/>
          <p:nvPr/>
        </p:nvSpPr>
        <p:spPr>
          <a:xfrm>
            <a:off x="4517111" y="1421492"/>
            <a:ext cx="166774" cy="247950"/>
          </a:xfrm>
          <a:prstGeom prst="rightArrow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下矢印 37"/>
          <p:cNvSpPr/>
          <p:nvPr/>
        </p:nvSpPr>
        <p:spPr>
          <a:xfrm rot="16200000">
            <a:off x="6385092" y="2412026"/>
            <a:ext cx="387961" cy="180291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9" name="テキスト ボックス 468"/>
          <p:cNvSpPr txBox="1"/>
          <p:nvPr/>
        </p:nvSpPr>
        <p:spPr>
          <a:xfrm>
            <a:off x="164781" y="77998"/>
            <a:ext cx="72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Searching Multiple Local Optimal Solutions in Multimodal Function by Bat Algorithm based on Novelty Search</a:t>
            </a:r>
            <a:endParaRPr kumimoji="1" lang="ja-JP" altLang="en-US" dirty="0"/>
          </a:p>
        </p:txBody>
      </p:sp>
      <p:sp>
        <p:nvSpPr>
          <p:cNvPr id="472" name="テキスト ボックス 471"/>
          <p:cNvSpPr txBox="1"/>
          <p:nvPr/>
        </p:nvSpPr>
        <p:spPr>
          <a:xfrm>
            <a:off x="121613" y="9350280"/>
            <a:ext cx="1464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u="sng" dirty="0" smtClean="0"/>
              <a:t>パラメータの設定</a:t>
            </a:r>
            <a:endParaRPr kumimoji="1" lang="ja-JP" altLang="en-US" sz="1050" b="1" u="sng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3869442" y="3705253"/>
            <a:ext cx="1026330" cy="267553"/>
            <a:chOff x="6170682" y="3290461"/>
            <a:chExt cx="1026330" cy="267553"/>
          </a:xfrm>
        </p:grpSpPr>
        <p:sp>
          <p:nvSpPr>
            <p:cNvPr id="473" name="楕円 472"/>
            <p:cNvSpPr/>
            <p:nvPr/>
          </p:nvSpPr>
          <p:spPr>
            <a:xfrm>
              <a:off x="6292204" y="3486014"/>
              <a:ext cx="72000" cy="72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楕円 245"/>
            <p:cNvSpPr/>
            <p:nvPr/>
          </p:nvSpPr>
          <p:spPr>
            <a:xfrm>
              <a:off x="6794849" y="3481397"/>
              <a:ext cx="72000" cy="72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7" name="直線矢印コネクタ 246"/>
            <p:cNvCxnSpPr>
              <a:stCxn id="473" idx="6"/>
              <a:endCxn id="246" idx="2"/>
            </p:cNvCxnSpPr>
            <p:nvPr/>
          </p:nvCxnSpPr>
          <p:spPr>
            <a:xfrm flipV="1">
              <a:off x="6364204" y="3517397"/>
              <a:ext cx="430645" cy="46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正方形/長方形 250"/>
                <p:cNvSpPr/>
                <p:nvPr/>
              </p:nvSpPr>
              <p:spPr>
                <a:xfrm>
                  <a:off x="6170682" y="3290461"/>
                  <a:ext cx="299954" cy="2254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ja-JP" altLang="en-US" sz="800" dirty="0"/>
                </a:p>
              </p:txBody>
            </p:sp>
          </mc:Choice>
          <mc:Fallback xmlns="">
            <p:sp>
              <p:nvSpPr>
                <p:cNvPr id="251" name="正方形/長方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0682" y="3290461"/>
                  <a:ext cx="299954" cy="225446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正方形/長方形 251"/>
                <p:cNvSpPr/>
                <p:nvPr/>
              </p:nvSpPr>
              <p:spPr>
                <a:xfrm>
                  <a:off x="6712582" y="3293525"/>
                  <a:ext cx="29944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en-US" sz="800" dirty="0"/>
                </a:p>
              </p:txBody>
            </p:sp>
          </mc:Choice>
          <mc:Fallback xmlns="">
            <p:sp>
              <p:nvSpPr>
                <p:cNvPr id="252" name="正方形/長方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2582" y="3293525"/>
                  <a:ext cx="299441" cy="215444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6" name="直線矢印コネクタ 185"/>
            <p:cNvCxnSpPr/>
            <p:nvPr/>
          </p:nvCxnSpPr>
          <p:spPr>
            <a:xfrm flipV="1">
              <a:off x="6862697" y="3510874"/>
              <a:ext cx="334315" cy="5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2444727" y="8699699"/>
                <a:ext cx="151995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ja-JP" altLang="en-US" sz="800" dirty="0" smtClean="0">
                    <a:solidFill>
                      <a:schemeClr val="tx1"/>
                    </a:solidFill>
                  </a:rPr>
                  <a:t>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ja-JP" altLang="en-US" sz="800" dirty="0" smtClean="0"/>
                  <a:t>に最も近い個体</a:t>
                </a:r>
                <a:endParaRPr kumimoji="1" lang="ja-JP" altLang="en-US" sz="8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727" y="8699699"/>
                <a:ext cx="1519955" cy="215444"/>
              </a:xfrm>
              <a:prstGeom prst="rect">
                <a:avLst/>
              </a:prstGeom>
              <a:blipFill>
                <a:blip r:embed="rId6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/>
          <p:cNvSpPr txBox="1"/>
          <p:nvPr/>
        </p:nvSpPr>
        <p:spPr>
          <a:xfrm>
            <a:off x="5065005" y="3719554"/>
            <a:ext cx="10496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b="1" dirty="0" smtClean="0">
                <a:solidFill>
                  <a:srgbClr val="FF0000"/>
                </a:solidFill>
              </a:rPr>
              <a:t>スカラー→ベクトル式</a:t>
            </a:r>
            <a:endParaRPr kumimoji="1" lang="en-US" altLang="ja-JP" sz="800" b="1" dirty="0" smtClean="0">
              <a:solidFill>
                <a:srgbClr val="FF0000"/>
              </a:solidFill>
            </a:endParaRPr>
          </a:p>
          <a:p>
            <a:r>
              <a:rPr kumimoji="1" lang="en-US" altLang="ja-JP" sz="800" b="1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800" b="1" dirty="0" smtClean="0">
                <a:solidFill>
                  <a:srgbClr val="FF0000"/>
                </a:solidFill>
              </a:rPr>
              <a:t>探索方向の決定</a:t>
            </a:r>
            <a:r>
              <a:rPr kumimoji="1" lang="en-US" altLang="ja-JP" sz="800" b="1" dirty="0" smtClean="0">
                <a:solidFill>
                  <a:srgbClr val="FF0000"/>
                </a:solidFill>
              </a:rPr>
              <a:t>)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28082" y="8114584"/>
            <a:ext cx="30917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b="1" dirty="0">
                <a:solidFill>
                  <a:srgbClr val="A80000"/>
                </a:solidFill>
              </a:rPr>
              <a:t>BA, NNBA, NSBA</a:t>
            </a:r>
            <a:r>
              <a:rPr kumimoji="1" lang="ja-JP" altLang="en-US" sz="1050" b="1" dirty="0">
                <a:solidFill>
                  <a:srgbClr val="A80000"/>
                </a:solidFill>
              </a:rPr>
              <a:t>の比較</a:t>
            </a:r>
            <a:endParaRPr kumimoji="1" lang="ja-JP" altLang="en-US" sz="1050" dirty="0">
              <a:solidFill>
                <a:srgbClr val="A80000"/>
              </a:solidFill>
            </a:endParaRPr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3809739" y="6737331"/>
            <a:ext cx="3610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smtClean="0"/>
              <a:t>10seed</a:t>
            </a:r>
            <a:r>
              <a:rPr kumimoji="1" lang="ja-JP" altLang="en-US" sz="1050" b="1" dirty="0" smtClean="0"/>
              <a:t>分の局所解捕捉数 </a:t>
            </a:r>
            <a:r>
              <a:rPr kumimoji="1" lang="en-US" altLang="ja-JP" sz="1050" b="1" dirty="0" smtClean="0"/>
              <a:t>(N=20)</a:t>
            </a:r>
            <a:endParaRPr kumimoji="1" lang="ja-JP" altLang="en-US" sz="1050" b="1" dirty="0"/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5033879" y="7010913"/>
            <a:ext cx="11670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NNBA</a:t>
            </a:r>
          </a:p>
          <a:p>
            <a:pPr algn="ctr"/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seed=2</a:t>
            </a:r>
            <a:endParaRPr kumimoji="1" lang="ja-JP" altLang="en-US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618" y="7255618"/>
            <a:ext cx="1401600" cy="1051200"/>
          </a:xfrm>
          <a:prstGeom prst="rect">
            <a:avLst/>
          </a:prstGeom>
        </p:spPr>
      </p:pic>
      <p:sp>
        <p:nvSpPr>
          <p:cNvPr id="219" name="テキスト ボックス 218"/>
          <p:cNvSpPr txBox="1"/>
          <p:nvPr/>
        </p:nvSpPr>
        <p:spPr>
          <a:xfrm>
            <a:off x="6223006" y="7010913"/>
            <a:ext cx="11670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NSBA</a:t>
            </a:r>
          </a:p>
          <a:p>
            <a:pPr algn="ctr"/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seed=2</a:t>
            </a:r>
            <a:endParaRPr kumimoji="1" lang="ja-JP" altLang="en-US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3" name="正方形/長方形 192"/>
          <p:cNvSpPr/>
          <p:nvPr/>
        </p:nvSpPr>
        <p:spPr>
          <a:xfrm>
            <a:off x="3877591" y="5591422"/>
            <a:ext cx="3606694" cy="44908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5160661" y="8285614"/>
            <a:ext cx="2229379" cy="216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b="1" dirty="0" smtClean="0">
                <a:solidFill>
                  <a:srgbClr val="FF0000"/>
                </a:solidFill>
              </a:rPr>
              <a:t>複数の局所解に分散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1486" y="1335256"/>
            <a:ext cx="16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{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69924" y="1261027"/>
            <a:ext cx="1912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b="1" dirty="0" smtClean="0"/>
              <a:t>Bat Algorithm(BA)</a:t>
            </a:r>
            <a:endParaRPr kumimoji="1" lang="ja-JP" altLang="en-US" sz="1050" b="1" dirty="0"/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4659582" y="1325379"/>
            <a:ext cx="16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{</a:t>
            </a:r>
            <a:endParaRPr kumimoji="1" lang="ja-JP" altLang="en-US" sz="2400" dirty="0">
              <a:solidFill>
                <a:srgbClr val="FF0000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cxnSp>
        <p:nvCxnSpPr>
          <p:cNvPr id="461" name="直線コネクタ 460"/>
          <p:cNvCxnSpPr/>
          <p:nvPr/>
        </p:nvCxnSpPr>
        <p:spPr>
          <a:xfrm flipH="1" flipV="1">
            <a:off x="5033879" y="3667953"/>
            <a:ext cx="126782" cy="6535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テキスト ボックス 461"/>
          <p:cNvSpPr txBox="1"/>
          <p:nvPr/>
        </p:nvSpPr>
        <p:spPr>
          <a:xfrm>
            <a:off x="3891007" y="4233125"/>
            <a:ext cx="1771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/>
              <a:t>複数局所解</a:t>
            </a:r>
            <a:r>
              <a:rPr kumimoji="1" lang="ja-JP" altLang="en-US" sz="1000" b="1" dirty="0" smtClean="0"/>
              <a:t>探索</a:t>
            </a:r>
            <a:endParaRPr kumimoji="1" lang="ja-JP" altLang="en-US" sz="1000" b="1" dirty="0"/>
          </a:p>
        </p:txBody>
      </p:sp>
      <p:grpSp>
        <p:nvGrpSpPr>
          <p:cNvPr id="244" name="グループ化 243"/>
          <p:cNvGrpSpPr/>
          <p:nvPr/>
        </p:nvGrpSpPr>
        <p:grpSpPr>
          <a:xfrm rot="3923669">
            <a:off x="3077410" y="2640116"/>
            <a:ext cx="820409" cy="494434"/>
            <a:chOff x="6212681" y="3248462"/>
            <a:chExt cx="820409" cy="494434"/>
          </a:xfrm>
        </p:grpSpPr>
        <p:sp>
          <p:nvSpPr>
            <p:cNvPr id="245" name="楕円 244"/>
            <p:cNvSpPr/>
            <p:nvPr/>
          </p:nvSpPr>
          <p:spPr>
            <a:xfrm>
              <a:off x="6292204" y="3486014"/>
              <a:ext cx="72000" cy="72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8" name="楕円 247"/>
            <p:cNvSpPr/>
            <p:nvPr/>
          </p:nvSpPr>
          <p:spPr>
            <a:xfrm>
              <a:off x="6794849" y="3481397"/>
              <a:ext cx="72000" cy="72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9" name="直線矢印コネクタ 248"/>
            <p:cNvCxnSpPr>
              <a:stCxn id="245" idx="6"/>
              <a:endCxn id="248" idx="2"/>
            </p:cNvCxnSpPr>
            <p:nvPr/>
          </p:nvCxnSpPr>
          <p:spPr>
            <a:xfrm flipV="1">
              <a:off x="6364204" y="3517397"/>
              <a:ext cx="430645" cy="461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正方形/長方形 252"/>
                <p:cNvSpPr/>
                <p:nvPr/>
              </p:nvSpPr>
              <p:spPr>
                <a:xfrm rot="17676331">
                  <a:off x="6170682" y="3290461"/>
                  <a:ext cx="299441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en-US" sz="800" dirty="0"/>
                </a:p>
              </p:txBody>
            </p:sp>
          </mc:Choice>
          <mc:Fallback xmlns="">
            <p:sp>
              <p:nvSpPr>
                <p:cNvPr id="253" name="正方形/長方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676331">
                  <a:off x="6170682" y="3290461"/>
                  <a:ext cx="299441" cy="215444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正方形/長方形 253"/>
                <p:cNvSpPr/>
                <p:nvPr/>
              </p:nvSpPr>
              <p:spPr>
                <a:xfrm rot="17676331">
                  <a:off x="6683282" y="3393088"/>
                  <a:ext cx="474041" cy="2255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800" b="0" i="1" smtClean="0">
                                <a:latin typeface="Cambria Math" panose="02040503050406030204" pitchFamily="18" charset="0"/>
                              </a:rPr>
                              <m:t>𝑔𝑏𝑒𝑠𝑡</m:t>
                            </m:r>
                          </m:sub>
                        </m:sSub>
                      </m:oMath>
                    </m:oMathPara>
                  </a14:m>
                  <a:endParaRPr lang="ja-JP" altLang="en-US" sz="800" dirty="0"/>
                </a:p>
              </p:txBody>
            </p:sp>
          </mc:Choice>
          <mc:Fallback xmlns="">
            <p:sp>
              <p:nvSpPr>
                <p:cNvPr id="254" name="正方形/長方形 2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676331">
                  <a:off x="6683282" y="3393088"/>
                  <a:ext cx="474041" cy="225575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正方形/長方形 256"/>
              <p:cNvSpPr/>
              <p:nvPr/>
            </p:nvSpPr>
            <p:spPr>
              <a:xfrm>
                <a:off x="3368851" y="2691829"/>
                <a:ext cx="30527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7" name="正方形/長方形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51" y="2691829"/>
                <a:ext cx="305276" cy="21544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グループ化 48"/>
          <p:cNvGrpSpPr/>
          <p:nvPr/>
        </p:nvGrpSpPr>
        <p:grpSpPr>
          <a:xfrm>
            <a:off x="6601269" y="2254205"/>
            <a:ext cx="789195" cy="585784"/>
            <a:chOff x="6601269" y="2254205"/>
            <a:chExt cx="789195" cy="585784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6601269" y="2254205"/>
              <a:ext cx="789195" cy="585784"/>
              <a:chOff x="6601269" y="2254205"/>
              <a:chExt cx="789195" cy="585784"/>
            </a:xfrm>
          </p:grpSpPr>
          <p:grpSp>
            <p:nvGrpSpPr>
              <p:cNvPr id="208" name="グループ化 207"/>
              <p:cNvGrpSpPr/>
              <p:nvPr/>
            </p:nvGrpSpPr>
            <p:grpSpPr>
              <a:xfrm>
                <a:off x="6601269" y="2254205"/>
                <a:ext cx="789195" cy="585784"/>
                <a:chOff x="5691025" y="2247785"/>
                <a:chExt cx="789195" cy="585784"/>
              </a:xfrm>
            </p:grpSpPr>
            <p:grpSp>
              <p:nvGrpSpPr>
                <p:cNvPr id="226" name="グループ化 225"/>
                <p:cNvGrpSpPr/>
                <p:nvPr/>
              </p:nvGrpSpPr>
              <p:grpSpPr>
                <a:xfrm>
                  <a:off x="5905973" y="2247785"/>
                  <a:ext cx="574247" cy="534982"/>
                  <a:chOff x="6365413" y="1975205"/>
                  <a:chExt cx="491431" cy="434693"/>
                </a:xfrm>
              </p:grpSpPr>
              <p:sp>
                <p:nvSpPr>
                  <p:cNvPr id="228" name="楕円 227"/>
                  <p:cNvSpPr/>
                  <p:nvPr/>
                </p:nvSpPr>
                <p:spPr>
                  <a:xfrm>
                    <a:off x="6418353" y="1975205"/>
                    <a:ext cx="72000" cy="72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0" name="楕円 229"/>
                  <p:cNvSpPr/>
                  <p:nvPr/>
                </p:nvSpPr>
                <p:spPr>
                  <a:xfrm>
                    <a:off x="6365413" y="2257294"/>
                    <a:ext cx="72000" cy="72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1" name="楕円 230"/>
                  <p:cNvSpPr/>
                  <p:nvPr/>
                </p:nvSpPr>
                <p:spPr>
                  <a:xfrm>
                    <a:off x="6586127" y="2243708"/>
                    <a:ext cx="72000" cy="72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2" name="楕円 231"/>
                  <p:cNvSpPr/>
                  <p:nvPr/>
                </p:nvSpPr>
                <p:spPr>
                  <a:xfrm>
                    <a:off x="6470901" y="2337898"/>
                    <a:ext cx="72000" cy="72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3" name="楕円 232"/>
                  <p:cNvSpPr/>
                  <p:nvPr/>
                </p:nvSpPr>
                <p:spPr>
                  <a:xfrm>
                    <a:off x="6691293" y="1986017"/>
                    <a:ext cx="72000" cy="72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4" name="楕円 233"/>
                  <p:cNvSpPr/>
                  <p:nvPr/>
                </p:nvSpPr>
                <p:spPr>
                  <a:xfrm>
                    <a:off x="6784844" y="2153430"/>
                    <a:ext cx="72000" cy="7200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6" name="正方形/長方形 215"/>
                    <p:cNvSpPr/>
                    <p:nvPr/>
                  </p:nvSpPr>
                  <p:spPr>
                    <a:xfrm>
                      <a:off x="5691025" y="2476020"/>
                      <a:ext cx="314766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8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ja-JP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16" name="正方形/長方形 2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1025" y="2476020"/>
                      <a:ext cx="314766" cy="215444"/>
                    </a:xfrm>
                    <a:prstGeom prst="rect">
                      <a:avLst/>
                    </a:prstGeom>
                    <a:blipFill>
                      <a:blip r:embed="rId5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8" name="正方形/長方形 217"/>
                    <p:cNvSpPr/>
                    <p:nvPr/>
                  </p:nvSpPr>
                  <p:spPr>
                    <a:xfrm>
                      <a:off x="5808092" y="2618125"/>
                      <a:ext cx="31713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8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ja-JP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18" name="正方形/長方形 2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08092" y="2618125"/>
                      <a:ext cx="317138" cy="215444"/>
                    </a:xfrm>
                    <a:prstGeom prst="rect">
                      <a:avLst/>
                    </a:prstGeom>
                    <a:blipFill>
                      <a:blip r:embed="rId6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4" name="正方形/長方形 223"/>
                    <p:cNvSpPr/>
                    <p:nvPr/>
                  </p:nvSpPr>
                  <p:spPr>
                    <a:xfrm>
                      <a:off x="6097454" y="2577942"/>
                      <a:ext cx="31713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ja-JP" altLang="en-US" sz="8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ja-JP" sz="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24" name="正方形/長方形 2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7454" y="2577942"/>
                      <a:ext cx="317138" cy="215444"/>
                    </a:xfrm>
                    <a:prstGeom prst="rect">
                      <a:avLst/>
                    </a:prstGeom>
                    <a:blipFill>
                      <a:blip r:embed="rId6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3" name="直線コネクタ 212"/>
              <p:cNvCxnSpPr/>
              <p:nvPr/>
            </p:nvCxnSpPr>
            <p:spPr>
              <a:xfrm flipV="1">
                <a:off x="6859797" y="2313319"/>
                <a:ext cx="60346" cy="311815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コネクタ 214"/>
              <p:cNvCxnSpPr/>
              <p:nvPr/>
            </p:nvCxnSpPr>
            <p:spPr>
              <a:xfrm flipH="1" flipV="1">
                <a:off x="6935140" y="2329838"/>
                <a:ext cx="34477" cy="388229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線コネクタ 234"/>
              <p:cNvCxnSpPr>
                <a:endCxn id="228" idx="5"/>
              </p:cNvCxnSpPr>
              <p:nvPr/>
            </p:nvCxnSpPr>
            <p:spPr>
              <a:xfrm flipH="1" flipV="1">
                <a:off x="6949888" y="2329838"/>
                <a:ext cx="166104" cy="260390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3" name="テキスト ボックス 462"/>
                <p:cNvSpPr txBox="1"/>
                <p:nvPr/>
              </p:nvSpPr>
              <p:spPr>
                <a:xfrm>
                  <a:off x="6842643" y="2346359"/>
                  <a:ext cx="419282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700" b="0" i="1" smtClean="0">
                            <a:latin typeface="Cambria Math" panose="02040503050406030204" pitchFamily="18" charset="0"/>
                          </a:rPr>
                          <m:t>𝑑𝑖𝑠𝑡</m:t>
                        </m:r>
                        <m:d>
                          <m:dPr>
                            <m:ctrlP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ja-JP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sz="7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ja-JP" sz="7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700" dirty="0"/>
                </a:p>
              </p:txBody>
            </p:sp>
          </mc:Choice>
          <mc:Fallback>
            <p:sp>
              <p:nvSpPr>
                <p:cNvPr id="463" name="テキスト ボックス 4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2643" y="2346359"/>
                  <a:ext cx="419282" cy="107722"/>
                </a:xfrm>
                <a:prstGeom prst="rect">
                  <a:avLst/>
                </a:prstGeom>
                <a:blipFill>
                  <a:blip r:embed="rId69"/>
                  <a:stretch>
                    <a:fillRect l="-4348" b="-222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2" name="正方形/長方形 201"/>
          <p:cNvSpPr/>
          <p:nvPr/>
        </p:nvSpPr>
        <p:spPr>
          <a:xfrm>
            <a:off x="6705070" y="2224904"/>
            <a:ext cx="2343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ja-JP" altLang="en-US" sz="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テキスト ボックス 463"/>
              <p:cNvSpPr txBox="1"/>
              <p:nvPr/>
            </p:nvSpPr>
            <p:spPr>
              <a:xfrm>
                <a:off x="6168848" y="4254223"/>
                <a:ext cx="276229" cy="185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kumimoji="1" lang="en-US" altLang="ja-JP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sz="1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sz="1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sz="1000" b="1" dirty="0"/>
              </a:p>
            </p:txBody>
          </p:sp>
        </mc:Choice>
        <mc:Fallback xmlns="">
          <p:sp>
            <p:nvSpPr>
              <p:cNvPr id="464" name="テキスト ボックス 4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48" y="4254223"/>
                <a:ext cx="276229" cy="185500"/>
              </a:xfrm>
              <a:prstGeom prst="rect">
                <a:avLst/>
              </a:prstGeom>
              <a:blipFill>
                <a:blip r:embed="rId70"/>
                <a:stretch>
                  <a:fillRect l="-6667" r="-2222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5" name="テキスト ボックス 464"/>
          <p:cNvSpPr txBox="1"/>
          <p:nvPr/>
        </p:nvSpPr>
        <p:spPr>
          <a:xfrm>
            <a:off x="146437" y="693399"/>
            <a:ext cx="1054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</a:rPr>
              <a:t>P3-10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テキスト ボックス 257"/>
              <p:cNvSpPr txBox="1"/>
              <p:nvPr/>
            </p:nvSpPr>
            <p:spPr>
              <a:xfrm>
                <a:off x="6852532" y="4162607"/>
                <a:ext cx="276229" cy="185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kumimoji="1" lang="en-US" altLang="ja-JP" sz="1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sz="1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sz="1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sz="1000" b="1" dirty="0"/>
              </a:p>
            </p:txBody>
          </p:sp>
        </mc:Choice>
        <mc:Fallback xmlns="">
          <p:sp>
            <p:nvSpPr>
              <p:cNvPr id="258" name="テキスト ボックス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532" y="4162607"/>
                <a:ext cx="276229" cy="185500"/>
              </a:xfrm>
              <a:prstGeom prst="rect">
                <a:avLst/>
              </a:prstGeom>
              <a:blipFill>
                <a:blip r:embed="rId71"/>
                <a:stretch>
                  <a:fillRect l="-4444" r="-4444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テキスト ボックス 258"/>
              <p:cNvSpPr txBox="1"/>
              <p:nvPr/>
            </p:nvSpPr>
            <p:spPr>
              <a:xfrm>
                <a:off x="6093305" y="4804994"/>
                <a:ext cx="276229" cy="185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kumimoji="1" lang="en-US" altLang="ja-JP" sz="1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sz="1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sz="1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sz="1000" b="1" dirty="0"/>
              </a:p>
            </p:txBody>
          </p:sp>
        </mc:Choice>
        <mc:Fallback xmlns="">
          <p:sp>
            <p:nvSpPr>
              <p:cNvPr id="259" name="テキスト ボックス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305" y="4804994"/>
                <a:ext cx="276229" cy="185500"/>
              </a:xfrm>
              <a:prstGeom prst="rect">
                <a:avLst/>
              </a:prstGeom>
              <a:blipFill>
                <a:blip r:embed="rId72"/>
                <a:stretch>
                  <a:fillRect l="-6667" r="-2222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6" name="正方形/長方形 465"/>
          <p:cNvSpPr/>
          <p:nvPr/>
        </p:nvSpPr>
        <p:spPr>
          <a:xfrm>
            <a:off x="64685" y="1100146"/>
            <a:ext cx="7419600" cy="6746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1" name="コンテンツ プレースホルダ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 flipH="1">
            <a:off x="644468" y="2758352"/>
            <a:ext cx="293602" cy="293602"/>
          </a:xfrm>
          <a:prstGeom prst="rect">
            <a:avLst/>
          </a:prstGeom>
          <a:ln w="19050">
            <a:solidFill>
              <a:schemeClr val="accent2"/>
            </a:solidFill>
            <a:prstDash val="sysDot"/>
          </a:ln>
        </p:spPr>
      </p:pic>
      <p:grpSp>
        <p:nvGrpSpPr>
          <p:cNvPr id="11" name="グループ化 10"/>
          <p:cNvGrpSpPr/>
          <p:nvPr/>
        </p:nvGrpSpPr>
        <p:grpSpPr>
          <a:xfrm>
            <a:off x="5691025" y="2235404"/>
            <a:ext cx="789195" cy="598165"/>
            <a:chOff x="5691025" y="2235404"/>
            <a:chExt cx="789195" cy="598165"/>
          </a:xfrm>
        </p:grpSpPr>
        <p:cxnSp>
          <p:nvCxnSpPr>
            <p:cNvPr id="58" name="直線コネクタ 57"/>
            <p:cNvCxnSpPr>
              <a:endCxn id="33" idx="3"/>
            </p:cNvCxnSpPr>
            <p:nvPr/>
          </p:nvCxnSpPr>
          <p:spPr>
            <a:xfrm flipV="1">
              <a:off x="5956549" y="2491180"/>
              <a:ext cx="37329" cy="137964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コネクタ 205"/>
            <p:cNvCxnSpPr/>
            <p:nvPr/>
          </p:nvCxnSpPr>
          <p:spPr>
            <a:xfrm flipH="1" flipV="1">
              <a:off x="6016250" y="2496783"/>
              <a:ext cx="62729" cy="225543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コネクタ 206"/>
            <p:cNvCxnSpPr/>
            <p:nvPr/>
          </p:nvCxnSpPr>
          <p:spPr>
            <a:xfrm flipH="1" flipV="1">
              <a:off x="6036194" y="2481974"/>
              <a:ext cx="140176" cy="142426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グループ化 61"/>
            <p:cNvGrpSpPr/>
            <p:nvPr/>
          </p:nvGrpSpPr>
          <p:grpSpPr>
            <a:xfrm>
              <a:off x="5691025" y="2235404"/>
              <a:ext cx="789195" cy="598165"/>
              <a:chOff x="5691025" y="2235404"/>
              <a:chExt cx="789195" cy="598165"/>
            </a:xfrm>
          </p:grpSpPr>
          <p:grpSp>
            <p:nvGrpSpPr>
              <p:cNvPr id="34" name="グループ化 33"/>
              <p:cNvGrpSpPr/>
              <p:nvPr/>
            </p:nvGrpSpPr>
            <p:grpSpPr>
              <a:xfrm>
                <a:off x="5905973" y="2261089"/>
                <a:ext cx="574247" cy="521675"/>
                <a:chOff x="6365413" y="1986017"/>
                <a:chExt cx="491431" cy="423881"/>
              </a:xfrm>
            </p:grpSpPr>
            <p:sp>
              <p:nvSpPr>
                <p:cNvPr id="33" name="楕円 32"/>
                <p:cNvSpPr/>
                <p:nvPr/>
              </p:nvSpPr>
              <p:spPr>
                <a:xfrm>
                  <a:off x="6430098" y="2111518"/>
                  <a:ext cx="72000" cy="7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7" name="楕円 146"/>
                <p:cNvSpPr/>
                <p:nvPr/>
              </p:nvSpPr>
              <p:spPr>
                <a:xfrm>
                  <a:off x="6365413" y="2257294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楕円 163"/>
                <p:cNvSpPr/>
                <p:nvPr/>
              </p:nvSpPr>
              <p:spPr>
                <a:xfrm>
                  <a:off x="6586127" y="2243708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楕円 164"/>
                <p:cNvSpPr/>
                <p:nvPr/>
              </p:nvSpPr>
              <p:spPr>
                <a:xfrm>
                  <a:off x="6470901" y="2337898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" name="楕円 165"/>
                <p:cNvSpPr/>
                <p:nvPr/>
              </p:nvSpPr>
              <p:spPr>
                <a:xfrm>
                  <a:off x="6691293" y="1986017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" name="楕円 166"/>
                <p:cNvSpPr/>
                <p:nvPr/>
              </p:nvSpPr>
              <p:spPr>
                <a:xfrm>
                  <a:off x="6784844" y="2153430"/>
                  <a:ext cx="72000" cy="72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7" name="正方形/長方形 46"/>
              <p:cNvSpPr/>
              <p:nvPr/>
            </p:nvSpPr>
            <p:spPr>
              <a:xfrm>
                <a:off x="5784739" y="2370558"/>
                <a:ext cx="536526" cy="43655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5733746" y="2235404"/>
                <a:ext cx="1779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800" dirty="0" smtClean="0">
                    <a:solidFill>
                      <a:srgbClr val="FF0000"/>
                    </a:solidFill>
                  </a:rPr>
                  <a:t>k=3</a:t>
                </a:r>
                <a:endParaRPr kumimoji="1" lang="ja-JP" altLang="en-US" sz="800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正方形/長方形 196"/>
                  <p:cNvSpPr/>
                  <p:nvPr/>
                </p:nvSpPr>
                <p:spPr>
                  <a:xfrm>
                    <a:off x="5691025" y="2456970"/>
                    <a:ext cx="314766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197" name="正方形/長方形 1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1025" y="2456970"/>
                    <a:ext cx="314766" cy="215444"/>
                  </a:xfrm>
                  <a:prstGeom prst="rect">
                    <a:avLst/>
                  </a:prstGeom>
                  <a:blipFill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正方形/長方形 198"/>
                  <p:cNvSpPr/>
                  <p:nvPr/>
                </p:nvSpPr>
                <p:spPr>
                  <a:xfrm>
                    <a:off x="5808092" y="2618125"/>
                    <a:ext cx="317138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199" name="正方形/長方形 1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8092" y="2618125"/>
                    <a:ext cx="317138" cy="215444"/>
                  </a:xfrm>
                  <a:prstGeom prst="rect">
                    <a:avLst/>
                  </a:prstGeom>
                  <a:blipFill>
                    <a:blip r:embed="rId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正方形/長方形 199"/>
                  <p:cNvSpPr/>
                  <p:nvPr/>
                </p:nvSpPr>
                <p:spPr>
                  <a:xfrm>
                    <a:off x="6097454" y="2577942"/>
                    <a:ext cx="317138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200" name="正方形/長方形 1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7454" y="2577942"/>
                    <a:ext cx="317138" cy="215444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859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10824</TotalTime>
  <Words>428</Words>
  <Application>Microsoft Office PowerPoint</Application>
  <PresentationFormat>ユーザー設定</PresentationFormat>
  <Paragraphs>134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HGSｺﾞｼｯｸM</vt:lpstr>
      <vt:lpstr>Meiryo UI</vt:lpstr>
      <vt:lpstr>游ゴシック</vt:lpstr>
      <vt:lpstr>Arial</vt:lpstr>
      <vt:lpstr>Cambria Math</vt:lpstr>
      <vt:lpstr>Segoe UI</vt:lpstr>
      <vt:lpstr>Office テーマ</vt:lpstr>
      <vt:lpstr>   複数解探索におけるノベルティサーチに基づく分散Bat Algorithm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245</cp:revision>
  <cp:lastPrinted>2017-12-06T04:16:56Z</cp:lastPrinted>
  <dcterms:created xsi:type="dcterms:W3CDTF">2017-10-20T12:45:35Z</dcterms:created>
  <dcterms:modified xsi:type="dcterms:W3CDTF">2018-01-15T13:20:03Z</dcterms:modified>
</cp:coreProperties>
</file>