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0" r:id="rId2"/>
    <p:sldMasterId id="2147483702" r:id="rId3"/>
    <p:sldMasterId id="2147483707" r:id="rId4"/>
    <p:sldMasterId id="2147483719" r:id="rId5"/>
    <p:sldMasterId id="2147483724" r:id="rId6"/>
  </p:sldMasterIdLst>
  <p:sldIdLst>
    <p:sldId id="259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36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76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86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836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718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740" y="218821"/>
            <a:ext cx="11217060" cy="92722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740" y="1825625"/>
            <a:ext cx="1121706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4A70-6B5A-4762-87FD-00CBAC2080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46918A5C-1FA3-4196-B231-33C121547F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51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1240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14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5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2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1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7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7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2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43026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48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39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1291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6019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19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49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23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67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84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740" y="218821"/>
            <a:ext cx="11217060" cy="92722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740" y="1825625"/>
            <a:ext cx="1121706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4A70-6B5A-4762-87FD-00CBAC208067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46918A5C-1FA3-4196-B231-33C121547F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779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9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82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726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95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0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3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17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73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49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3.xml"/><Relationship Id="rId21" Type="http://schemas.openxmlformats.org/officeDocument/2006/relationships/image" Target="../media/image21.png"/><Relationship Id="rId7" Type="http://schemas.openxmlformats.org/officeDocument/2006/relationships/tags" Target="../tags/tag7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tags" Target="../tags/tag11.xml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tags" Target="../tags/tag10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32.xml"/><Relationship Id="rId11" Type="http://schemas.openxmlformats.org/officeDocument/2006/relationships/image" Target="../media/image27.png"/><Relationship Id="rId5" Type="http://schemas.openxmlformats.org/officeDocument/2006/relationships/tags" Target="../tags/tag13.xml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tags" Target="../tags/tag12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3.png"/><Relationship Id="rId18" Type="http://schemas.openxmlformats.org/officeDocument/2006/relationships/image" Target="../media/image26.png"/><Relationship Id="rId3" Type="http://schemas.openxmlformats.org/officeDocument/2006/relationships/tags" Target="../tags/tag16.xml"/><Relationship Id="rId21" Type="http://schemas.openxmlformats.org/officeDocument/2006/relationships/image" Target="../media/image36.png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2.png"/><Relationship Id="rId17" Type="http://schemas.openxmlformats.org/officeDocument/2006/relationships/image" Target="../media/image25.png"/><Relationship Id="rId2" Type="http://schemas.openxmlformats.org/officeDocument/2006/relationships/tags" Target="../tags/tag15.xml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41.png"/><Relationship Id="rId5" Type="http://schemas.openxmlformats.org/officeDocument/2006/relationships/tags" Target="../tags/tag18.xml"/><Relationship Id="rId15" Type="http://schemas.openxmlformats.org/officeDocument/2006/relationships/image" Target="../media/image23.png"/><Relationship Id="rId10" Type="http://schemas.openxmlformats.org/officeDocument/2006/relationships/image" Target="../media/image40.png"/><Relationship Id="rId19" Type="http://schemas.openxmlformats.org/officeDocument/2006/relationships/image" Target="../media/image27.png"/><Relationship Id="rId4" Type="http://schemas.openxmlformats.org/officeDocument/2006/relationships/tags" Target="../tags/tag17.xml"/><Relationship Id="rId9" Type="http://schemas.openxmlformats.org/officeDocument/2006/relationships/image" Target="../media/image39.png"/><Relationship Id="rId14" Type="http://schemas.openxmlformats.org/officeDocument/2006/relationships/image" Target="../media/image42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4573" y="74950"/>
            <a:ext cx="10032437" cy="584616"/>
          </a:xfrm>
        </p:spPr>
        <p:txBody>
          <a:bodyPr/>
          <a:lstStyle/>
          <a:p>
            <a:pPr algn="r"/>
            <a:r>
              <a:rPr kumimoji="1" lang="ja-JP" altLang="en-US" sz="2000" dirty="0" smtClean="0"/>
              <a:t>進化計算シンポコンペティション</a:t>
            </a:r>
            <a:r>
              <a:rPr kumimoji="1" lang="en-US" altLang="ja-JP" sz="2000" dirty="0" smtClean="0"/>
              <a:t>2019 12</a:t>
            </a:r>
            <a:r>
              <a:rPr kumimoji="1" lang="ja-JP" altLang="en-US" sz="2000" dirty="0" smtClean="0"/>
              <a:t>月</a:t>
            </a:r>
            <a:r>
              <a:rPr kumimoji="1" lang="en-US" altLang="ja-JP" sz="2000" dirty="0" smtClean="0"/>
              <a:t>8</a:t>
            </a:r>
            <a:r>
              <a:rPr kumimoji="1" lang="ja-JP" altLang="en-US" sz="2000" dirty="0" smtClean="0"/>
              <a:t>日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土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85728" y="1898915"/>
            <a:ext cx="9552384" cy="1456414"/>
          </a:xfrm>
        </p:spPr>
        <p:txBody>
          <a:bodyPr/>
          <a:lstStyle/>
          <a:p>
            <a:r>
              <a:rPr kumimoji="1" lang="en-US" altLang="ja-JP" sz="4400" b="1" dirty="0" smtClean="0"/>
              <a:t>Dynamic Niche Radius</a:t>
            </a:r>
            <a:r>
              <a:rPr lang="ja-JP" altLang="en-US" sz="4400" b="1" dirty="0" smtClean="0"/>
              <a:t>に基づく</a:t>
            </a:r>
            <a:r>
              <a:rPr kumimoji="1" lang="en-US" altLang="ja-JP" sz="4400" b="1" dirty="0" smtClean="0"/>
              <a:t/>
            </a:r>
            <a:br>
              <a:rPr kumimoji="1" lang="en-US" altLang="ja-JP" sz="4400" b="1" dirty="0" smtClean="0"/>
            </a:br>
            <a:r>
              <a:rPr kumimoji="1" lang="ja-JP" altLang="en-US" sz="4400" b="1" dirty="0" smtClean="0"/>
              <a:t>個体間距離を考慮した</a:t>
            </a:r>
            <a:r>
              <a:rPr kumimoji="1" lang="en-US" altLang="ja-JP" sz="4400" b="1" dirty="0" smtClean="0"/>
              <a:t>Bat Algorithm</a:t>
            </a:r>
            <a:endParaRPr kumimoji="1" lang="ja-JP" altLang="en-US" sz="4400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85728" y="3733986"/>
            <a:ext cx="9217024" cy="681940"/>
          </a:xfrm>
        </p:spPr>
        <p:txBody>
          <a:bodyPr/>
          <a:lstStyle/>
          <a:p>
            <a:r>
              <a:rPr kumimoji="1" lang="ja-JP" altLang="en-US" sz="2400" dirty="0" smtClean="0"/>
              <a:t>〇岩瀬拓哉　高野諒　上野史　高玉圭樹（電気通信大学）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85729" y="1375695"/>
            <a:ext cx="94702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</a:rPr>
              <a:t>m05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67" y="134910"/>
            <a:ext cx="10896533" cy="1044377"/>
          </a:xfrm>
        </p:spPr>
        <p:txBody>
          <a:bodyPr anchor="t"/>
          <a:lstStyle/>
          <a:p>
            <a:r>
              <a:rPr lang="en-US" altLang="ja-JP" sz="2800" dirty="0">
                <a:latin typeface="Segoe UI" panose="020B0502040204020203" pitchFamily="34" charset="0"/>
              </a:rPr>
              <a:t>Dynamic Niche </a:t>
            </a:r>
            <a:r>
              <a:rPr lang="en-US" altLang="ja-JP" sz="2800" dirty="0" smtClean="0">
                <a:latin typeface="Segoe UI" panose="020B0502040204020203" pitchFamily="34" charset="0"/>
              </a:rPr>
              <a:t>Radius</a:t>
            </a:r>
            <a:r>
              <a:rPr lang="ja-JP" altLang="en-US" sz="2800" dirty="0" smtClean="0">
                <a:latin typeface="Segoe UI" panose="020B0502040204020203" pitchFamily="34" charset="0"/>
              </a:rPr>
              <a:t>に基づく個体間</a:t>
            </a:r>
            <a:r>
              <a:rPr lang="ja-JP" altLang="en-US" sz="2800" dirty="0">
                <a:latin typeface="Segoe UI" panose="020B0502040204020203" pitchFamily="34" charset="0"/>
              </a:rPr>
              <a:t>距離を考慮</a:t>
            </a:r>
            <a:r>
              <a:rPr lang="ja-JP" altLang="en-US" sz="2800" dirty="0" smtClean="0">
                <a:latin typeface="Segoe UI" panose="020B0502040204020203" pitchFamily="34" charset="0"/>
              </a:rPr>
              <a:t>した</a:t>
            </a:r>
            <a:r>
              <a:rPr lang="en-US" altLang="ja-JP" sz="2800" dirty="0">
                <a:latin typeface="Segoe UI" panose="020B0502040204020203" pitchFamily="34" charset="0"/>
              </a:rPr>
              <a:t> </a:t>
            </a:r>
            <a:r>
              <a:rPr lang="en-US" altLang="ja-JP" sz="2800" dirty="0" smtClean="0">
                <a:latin typeface="Segoe UI" panose="020B0502040204020203" pitchFamily="34" charset="0"/>
              </a:rPr>
              <a:t>Bat Algorithm</a:t>
            </a:r>
            <a:endParaRPr kumimoji="1" lang="ja-JP" altLang="en-US" sz="2800" dirty="0">
              <a:latin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7401" y="1238967"/>
            <a:ext cx="11664619" cy="614197"/>
          </a:xfrm>
        </p:spPr>
        <p:txBody>
          <a:bodyPr/>
          <a:lstStyle/>
          <a:p>
            <a:r>
              <a:rPr lang="en-US" altLang="ja-JP" sz="3600" dirty="0"/>
              <a:t>Bat </a:t>
            </a:r>
            <a:r>
              <a:rPr lang="en-US" altLang="ja-JP" sz="3600" dirty="0" smtClean="0"/>
              <a:t>Algorithm </a:t>
            </a:r>
            <a:r>
              <a:rPr lang="en-US" altLang="ja-JP" sz="3200" dirty="0" smtClean="0"/>
              <a:t>[</a:t>
            </a:r>
            <a:r>
              <a:rPr lang="en-US" altLang="ja-JP" sz="3200" dirty="0"/>
              <a:t>Yang. X.S, 2010</a:t>
            </a:r>
            <a:r>
              <a:rPr lang="en-US" altLang="ja-JP" sz="3200" dirty="0" smtClean="0"/>
              <a:t>]</a:t>
            </a:r>
            <a:r>
              <a:rPr lang="ja-JP" altLang="en-US" sz="3200" dirty="0" smtClean="0"/>
              <a:t> </a:t>
            </a:r>
            <a:r>
              <a:rPr lang="en-US" altLang="ja-JP" sz="2800" dirty="0" smtClean="0"/>
              <a:t>…</a:t>
            </a:r>
            <a:endParaRPr kumimoji="1" lang="ja-JP" altLang="en-US" sz="24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541173" y="1837894"/>
            <a:ext cx="11329259" cy="4492487"/>
          </a:xfrm>
        </p:spPr>
        <p:txBody>
          <a:bodyPr/>
          <a:lstStyle/>
          <a:p>
            <a:r>
              <a:rPr lang="en-US" altLang="ja-JP" sz="2400" u="sng" dirty="0" smtClean="0">
                <a:solidFill>
                  <a:srgbClr val="FF0000"/>
                </a:solidFill>
              </a:rPr>
              <a:t>STEP1: 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最良個体方向へ探索①</a:t>
            </a:r>
            <a:endParaRPr lang="en-US" altLang="ja-JP" sz="2400" u="sng" dirty="0" smtClean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r>
              <a:rPr lang="en-US" altLang="ja-JP" sz="2400" u="sng" dirty="0" smtClean="0">
                <a:solidFill>
                  <a:srgbClr val="FF0000"/>
                </a:solidFill>
              </a:rPr>
              <a:t>STEP2: 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グローバルベスト近辺を局所探索②</a:t>
            </a:r>
            <a:endParaRPr lang="en-US" altLang="ja-JP" sz="2400" u="sng" dirty="0" smtClean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800" dirty="0"/>
          </a:p>
          <a:p>
            <a:r>
              <a:rPr lang="en-US" altLang="ja-JP" sz="2400" u="sng" dirty="0" smtClean="0">
                <a:solidFill>
                  <a:srgbClr val="FF0000"/>
                </a:solidFill>
              </a:rPr>
              <a:t>STEP3: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ランダムによる大域探索③</a:t>
            </a:r>
            <a:endParaRPr lang="en-US" altLang="ja-JP" sz="2400" u="sng" dirty="0" smtClean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en-US" altLang="ja-JP" sz="2400" u="sng" dirty="0" smtClean="0">
                <a:solidFill>
                  <a:srgbClr val="FF0000"/>
                </a:solidFill>
              </a:rPr>
              <a:t>STEP4: 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①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,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②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,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③の解候補と現在の解の評価</a:t>
            </a:r>
            <a:endParaRPr lang="ja-JP" altLang="en-US" sz="2400" u="sng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16184" y="657098"/>
            <a:ext cx="637581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岩瀬拓哉　高野諒　上野史　高玉圭樹（電気通信大学）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8" y="2795400"/>
            <a:ext cx="2322081" cy="36000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8" y="3932289"/>
            <a:ext cx="3030435" cy="32927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8" y="3634127"/>
            <a:ext cx="1487150" cy="252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0" y="4385283"/>
            <a:ext cx="658983" cy="216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0" y="5102029"/>
            <a:ext cx="4278352" cy="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903366" y="5928220"/>
                <a:ext cx="18283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ja-JP" altLang="en-US" sz="2000" dirty="0" smtClean="0"/>
                  <a:t>を更新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66" y="5928220"/>
                <a:ext cx="1828389" cy="400110"/>
              </a:xfrm>
              <a:prstGeom prst="rect">
                <a:avLst/>
              </a:prstGeom>
              <a:blipFill>
                <a:blip r:embed="rId15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0" y="2360286"/>
            <a:ext cx="3739899" cy="360000"/>
          </a:xfrm>
          <a:prstGeom prst="rect">
            <a:avLst/>
          </a:prstGeom>
        </p:spPr>
      </p:pic>
      <p:sp>
        <p:nvSpPr>
          <p:cNvPr id="23" name="角丸四角形吹き出し 22"/>
          <p:cNvSpPr/>
          <p:nvPr/>
        </p:nvSpPr>
        <p:spPr>
          <a:xfrm>
            <a:off x="6605071" y="3771155"/>
            <a:ext cx="5437029" cy="1617044"/>
          </a:xfrm>
          <a:prstGeom prst="wedgeRoundRectCallout">
            <a:avLst>
              <a:gd name="adj1" fmla="val -56419"/>
              <a:gd name="adj2" fmla="val 48366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24" name="図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58" y="6372650"/>
            <a:ext cx="2496001" cy="288000"/>
          </a:xfrm>
          <a:prstGeom prst="rect">
            <a:avLst/>
          </a:prstGeom>
        </p:spPr>
      </p:pic>
      <p:cxnSp>
        <p:nvCxnSpPr>
          <p:cNvPr id="25" name="直線矢印コネクタ 24"/>
          <p:cNvCxnSpPr/>
          <p:nvPr/>
        </p:nvCxnSpPr>
        <p:spPr>
          <a:xfrm rot="-60000" flipV="1">
            <a:off x="6837412" y="3996437"/>
            <a:ext cx="14288" cy="12600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rot="5340000" flipV="1">
            <a:off x="7441903" y="4611323"/>
            <a:ext cx="14288" cy="12600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フリーフォーム 26"/>
          <p:cNvSpPr/>
          <p:nvPr/>
        </p:nvSpPr>
        <p:spPr>
          <a:xfrm>
            <a:off x="6871736" y="4212098"/>
            <a:ext cx="1152000" cy="900000"/>
          </a:xfrm>
          <a:custGeom>
            <a:avLst/>
            <a:gdLst>
              <a:gd name="connsiteX0" fmla="*/ 0 w 1371600"/>
              <a:gd name="connsiteY0" fmla="*/ 0 h 1104900"/>
              <a:gd name="connsiteX1" fmla="*/ 419100 w 1371600"/>
              <a:gd name="connsiteY1" fmla="*/ 828675 h 1104900"/>
              <a:gd name="connsiteX2" fmla="*/ 1371600 w 1371600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1104900">
                <a:moveTo>
                  <a:pt x="0" y="0"/>
                </a:moveTo>
                <a:cubicBezTo>
                  <a:pt x="95250" y="322262"/>
                  <a:pt x="190500" y="644525"/>
                  <a:pt x="419100" y="828675"/>
                </a:cubicBezTo>
                <a:cubicBezTo>
                  <a:pt x="647700" y="1012825"/>
                  <a:pt x="1160463" y="1104900"/>
                  <a:pt x="1371600" y="11049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184866" y="5111200"/>
                <a:ext cx="159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866" y="5111200"/>
                <a:ext cx="159531" cy="276999"/>
              </a:xfrm>
              <a:prstGeom prst="rect">
                <a:avLst/>
              </a:prstGeom>
              <a:blipFill>
                <a:blip r:embed="rId18"/>
                <a:stretch>
                  <a:fillRect l="-30769" r="-2307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7146214" y="3873323"/>
                <a:ext cx="1141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ラウドネス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214" y="3873323"/>
                <a:ext cx="1141916" cy="276999"/>
              </a:xfrm>
              <a:prstGeom prst="rect">
                <a:avLst/>
              </a:prstGeom>
              <a:blipFill>
                <a:blip r:embed="rId19"/>
                <a:stretch>
                  <a:fillRect l="-12234" t="-28261" r="-2660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0394294" y="4226142"/>
                <a:ext cx="13958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accent2"/>
                    </a:solidFill>
                  </a:rPr>
                  <a:t>パルスレート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294" y="4226142"/>
                <a:ext cx="1395895" cy="276999"/>
              </a:xfrm>
              <a:prstGeom prst="rect">
                <a:avLst/>
              </a:prstGeom>
              <a:blipFill>
                <a:blip r:embed="rId20"/>
                <a:stretch>
                  <a:fillRect l="-10044" t="-28261" r="-305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フリーフォーム 33"/>
          <p:cNvSpPr/>
          <p:nvPr/>
        </p:nvSpPr>
        <p:spPr>
          <a:xfrm>
            <a:off x="9075918" y="4200494"/>
            <a:ext cx="1229415" cy="1044000"/>
          </a:xfrm>
          <a:custGeom>
            <a:avLst/>
            <a:gdLst>
              <a:gd name="connsiteX0" fmla="*/ 0 w 1343025"/>
              <a:gd name="connsiteY0" fmla="*/ 1066800 h 1066800"/>
              <a:gd name="connsiteX1" fmla="*/ 942975 w 1343025"/>
              <a:gd name="connsiteY1" fmla="*/ 714375 h 1066800"/>
              <a:gd name="connsiteX2" fmla="*/ 1343025 w 1343025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025" h="1066800">
                <a:moveTo>
                  <a:pt x="0" y="1066800"/>
                </a:moveTo>
                <a:cubicBezTo>
                  <a:pt x="359569" y="979487"/>
                  <a:pt x="719138" y="892175"/>
                  <a:pt x="942975" y="714375"/>
                </a:cubicBezTo>
                <a:cubicBezTo>
                  <a:pt x="1166813" y="536575"/>
                  <a:pt x="1254919" y="268287"/>
                  <a:pt x="1343025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88617" y="4226142"/>
            <a:ext cx="130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局所探索範囲を</a:t>
            </a:r>
            <a:r>
              <a:rPr lang="ja-JP" altLang="en-US" dirty="0"/>
              <a:t>減少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305333" y="4503141"/>
            <a:ext cx="173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局所探索を制限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158571" y="3495173"/>
            <a:ext cx="247144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収束性能を高める</a:t>
            </a:r>
          </a:p>
        </p:txBody>
      </p:sp>
      <p:pic>
        <p:nvPicPr>
          <p:cNvPr id="38" name="図 3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41" y="6372650"/>
            <a:ext cx="1245046" cy="288000"/>
          </a:xfrm>
          <a:prstGeom prst="rect">
            <a:avLst/>
          </a:prstGeom>
        </p:spPr>
      </p:pic>
      <p:cxnSp>
        <p:nvCxnSpPr>
          <p:cNvPr id="48" name="直線矢印コネクタ 47"/>
          <p:cNvCxnSpPr/>
          <p:nvPr/>
        </p:nvCxnSpPr>
        <p:spPr>
          <a:xfrm rot="-60000" flipV="1">
            <a:off x="9046840" y="3998267"/>
            <a:ext cx="14288" cy="12600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rot="5340000" flipV="1">
            <a:off x="9651331" y="4613153"/>
            <a:ext cx="14288" cy="12600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0394294" y="5113030"/>
                <a:ext cx="159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294" y="5113030"/>
                <a:ext cx="159531" cy="276999"/>
              </a:xfrm>
              <a:prstGeom prst="rect">
                <a:avLst/>
              </a:prstGeom>
              <a:blipFill>
                <a:blip r:embed="rId22"/>
                <a:stretch>
                  <a:fillRect l="-26923" r="-2692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6898398" y="1364086"/>
            <a:ext cx="5143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コウモリの発するラウドネス</a:t>
            </a:r>
            <a:r>
              <a:rPr kumimoji="1" lang="en-US" altLang="ja-JP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とその反射波</a:t>
            </a:r>
            <a:r>
              <a:rPr kumimoji="1" lang="en-US" altLang="ja-JP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により大域探索と局所探索を自動で切り替えることが可能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楕円 48"/>
          <p:cNvSpPr/>
          <p:nvPr/>
        </p:nvSpPr>
        <p:spPr>
          <a:xfrm>
            <a:off x="9272984" y="3291936"/>
            <a:ext cx="1800000" cy="1800000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67" y="134910"/>
            <a:ext cx="10896533" cy="1044377"/>
          </a:xfrm>
        </p:spPr>
        <p:txBody>
          <a:bodyPr anchor="t"/>
          <a:lstStyle/>
          <a:p>
            <a:r>
              <a:rPr lang="en-US" altLang="ja-JP" sz="2800" dirty="0">
                <a:latin typeface="Segoe UI" panose="020B0502040204020203" pitchFamily="34" charset="0"/>
              </a:rPr>
              <a:t>Dynamic Niche </a:t>
            </a:r>
            <a:r>
              <a:rPr lang="en-US" altLang="ja-JP" sz="2800" dirty="0" smtClean="0">
                <a:latin typeface="Segoe UI" panose="020B0502040204020203" pitchFamily="34" charset="0"/>
              </a:rPr>
              <a:t>Radius</a:t>
            </a:r>
            <a:r>
              <a:rPr lang="ja-JP" altLang="en-US" sz="2800" dirty="0" smtClean="0">
                <a:latin typeface="Segoe UI" panose="020B0502040204020203" pitchFamily="34" charset="0"/>
              </a:rPr>
              <a:t>に基づく個体間</a:t>
            </a:r>
            <a:r>
              <a:rPr lang="ja-JP" altLang="en-US" sz="2800" dirty="0">
                <a:latin typeface="Segoe UI" panose="020B0502040204020203" pitchFamily="34" charset="0"/>
              </a:rPr>
              <a:t>距離を考慮</a:t>
            </a:r>
            <a:r>
              <a:rPr lang="ja-JP" altLang="en-US" sz="2800" dirty="0" smtClean="0">
                <a:latin typeface="Segoe UI" panose="020B0502040204020203" pitchFamily="34" charset="0"/>
              </a:rPr>
              <a:t>した</a:t>
            </a:r>
            <a:r>
              <a:rPr lang="en-US" altLang="ja-JP" sz="2800" dirty="0">
                <a:latin typeface="Segoe UI" panose="020B0502040204020203" pitchFamily="34" charset="0"/>
              </a:rPr>
              <a:t> </a:t>
            </a:r>
            <a:r>
              <a:rPr lang="en-US" altLang="ja-JP" sz="2800" dirty="0" smtClean="0">
                <a:latin typeface="Segoe UI" panose="020B0502040204020203" pitchFamily="34" charset="0"/>
              </a:rPr>
              <a:t>Bat Algorithm</a:t>
            </a:r>
            <a:endParaRPr kumimoji="1" lang="ja-JP" altLang="en-US" sz="2800" dirty="0">
              <a:latin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2391" y="1238967"/>
            <a:ext cx="11329259" cy="614197"/>
          </a:xfrm>
        </p:spPr>
        <p:txBody>
          <a:bodyPr/>
          <a:lstStyle/>
          <a:p>
            <a:r>
              <a:rPr kumimoji="1" lang="en-US" altLang="ja-JP" sz="3600" dirty="0" smtClean="0"/>
              <a:t>Dynamic Niche Radius</a:t>
            </a:r>
            <a:r>
              <a:rPr lang="en-US" altLang="ja-JP" sz="4000" dirty="0">
                <a:solidFill>
                  <a:srgbClr val="FF0000"/>
                </a:solidFill>
              </a:rPr>
              <a:t> </a:t>
            </a:r>
            <a:r>
              <a:rPr lang="en-US" altLang="ja-JP" sz="3200" dirty="0"/>
              <a:t>[Miller,1996] 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16184" y="657098"/>
            <a:ext cx="637581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岩瀬拓哉　高野諒　上野史　高玉圭樹（電気通信大学）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9416984" y="3435936"/>
            <a:ext cx="1512000" cy="151200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0285013" y="3838497"/>
                <a:ext cx="580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ja-JP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013" y="3838497"/>
                <a:ext cx="58010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/>
          <p:cNvCxnSpPr/>
          <p:nvPr/>
        </p:nvCxnSpPr>
        <p:spPr>
          <a:xfrm flipH="1" flipV="1">
            <a:off x="9834608" y="4094922"/>
            <a:ext cx="216000" cy="7200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 flipV="1">
            <a:off x="9751199" y="3787026"/>
            <a:ext cx="360000" cy="36000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10052664" y="4082169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9691935" y="3995862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9622395" y="3644563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rot="120000" flipH="1" flipV="1">
            <a:off x="10142964" y="3697831"/>
            <a:ext cx="16272" cy="39600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10167558" y="4179969"/>
            <a:ext cx="7920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正方形/長方形 57"/>
              <p:cNvSpPr/>
              <p:nvPr/>
            </p:nvSpPr>
            <p:spPr>
              <a:xfrm>
                <a:off x="9903568" y="4191936"/>
                <a:ext cx="5026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568" y="4191936"/>
                <a:ext cx="502638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正方形/長方形 58"/>
              <p:cNvSpPr/>
              <p:nvPr/>
            </p:nvSpPr>
            <p:spPr>
              <a:xfrm>
                <a:off x="10162601" y="3486742"/>
                <a:ext cx="7586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NR</m:t>
                          </m:r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601" y="3486742"/>
                <a:ext cx="758669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正方形/長方形 59"/>
              <p:cNvSpPr/>
              <p:nvPr/>
            </p:nvSpPr>
            <p:spPr>
              <a:xfrm>
                <a:off x="9726681" y="3576853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681" y="3576853"/>
                <a:ext cx="508601" cy="400110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正方形/長方形 60"/>
              <p:cNvSpPr/>
              <p:nvPr/>
            </p:nvSpPr>
            <p:spPr>
              <a:xfrm>
                <a:off x="9481364" y="4025923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364" y="4025923"/>
                <a:ext cx="508601" cy="400110"/>
              </a:xfrm>
              <a:prstGeom prst="rect">
                <a:avLst/>
              </a:prstGeom>
              <a:blipFill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星 5 61"/>
          <p:cNvSpPr/>
          <p:nvPr/>
        </p:nvSpPr>
        <p:spPr>
          <a:xfrm>
            <a:off x="10030921" y="3537750"/>
            <a:ext cx="216000" cy="216000"/>
          </a:xfrm>
          <a:prstGeom prst="star5">
            <a:avLst/>
          </a:prstGeom>
          <a:solidFill>
            <a:srgbClr val="FFFF00"/>
          </a:solidFill>
          <a:ln>
            <a:solidFill>
              <a:srgbClr val="9A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3" name="図 6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82" y="3989070"/>
            <a:ext cx="3901163" cy="792000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82" y="2492184"/>
            <a:ext cx="2209524" cy="5150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82" y="3099952"/>
            <a:ext cx="1030095" cy="582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515811" y="3182965"/>
                <a:ext cx="2522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latin typeface="+mn-ea"/>
                  </a:rPr>
                  <a:t>次元数</a:t>
                </a:r>
                <a:r>
                  <a:rPr lang="en-US" altLang="ja-JP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ja-JP" altLang="en-US" dirty="0" smtClean="0">
                    <a:latin typeface="+mn-ea"/>
                  </a:rPr>
                  <a:t>  </a:t>
                </a:r>
                <a:r>
                  <a:rPr lang="ja-JP" altLang="en-US" dirty="0">
                    <a:latin typeface="+mn-ea"/>
                  </a:rPr>
                  <a:t>個体</a:t>
                </a:r>
                <a:r>
                  <a:rPr lang="ja-JP" altLang="en-US" dirty="0" smtClean="0">
                    <a:latin typeface="+mn-ea"/>
                  </a:rPr>
                  <a:t>数</a:t>
                </a:r>
                <a:r>
                  <a:rPr lang="en-US" altLang="ja-JP" dirty="0" smtClean="0">
                    <a:latin typeface="+mn-ea"/>
                  </a:rPr>
                  <a:t>: </a:t>
                </a:r>
                <a:r>
                  <a:rPr lang="en-US" altLang="ja-JP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ja-JP" dirty="0" smtClean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11" y="3182965"/>
                <a:ext cx="2522480" cy="369332"/>
              </a:xfrm>
              <a:prstGeom prst="rect">
                <a:avLst/>
              </a:prstGeom>
              <a:blipFill>
                <a:blip r:embed="rId15"/>
                <a:stretch>
                  <a:fillRect l="-2174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5515811" y="2610011"/>
                <a:ext cx="3329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/>
                  <a:t>探索</a:t>
                </a:r>
                <a:r>
                  <a:rPr lang="ja-JP" altLang="en-US" dirty="0"/>
                  <a:t>範囲の上限と</a:t>
                </a:r>
                <a:r>
                  <a:rPr lang="ja-JP" altLang="en-US" dirty="0" smtClean="0"/>
                  <a:t>下限</a:t>
                </a:r>
                <a:r>
                  <a:rPr lang="en-US" altLang="ja-JP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𝑢𝑏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𝑙𝑏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11" y="2610011"/>
                <a:ext cx="3329309" cy="369332"/>
              </a:xfrm>
              <a:prstGeom prst="rect">
                <a:avLst/>
              </a:prstGeom>
              <a:blipFill>
                <a:blip r:embed="rId16"/>
                <a:stretch>
                  <a:fillRect l="-1648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図 6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82" y="4871547"/>
            <a:ext cx="1790476" cy="774095"/>
          </a:xfrm>
          <a:prstGeom prst="rect">
            <a:avLst/>
          </a:prstGeom>
        </p:spPr>
      </p:pic>
      <p:sp>
        <p:nvSpPr>
          <p:cNvPr id="69" name="角丸四角形吹き出し 68"/>
          <p:cNvSpPr/>
          <p:nvPr/>
        </p:nvSpPr>
        <p:spPr>
          <a:xfrm>
            <a:off x="6125000" y="4837351"/>
            <a:ext cx="2450098" cy="788692"/>
          </a:xfrm>
          <a:prstGeom prst="wedgeRoundRectCallout">
            <a:avLst>
              <a:gd name="adj1" fmla="val -68744"/>
              <a:gd name="adj2" fmla="val -516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値が大きいほど周辺に個体が密集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70" name="図 6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82" y="5754024"/>
            <a:ext cx="3013738" cy="79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正方形/長方形 70"/>
              <p:cNvSpPr/>
              <p:nvPr/>
            </p:nvSpPr>
            <p:spPr>
              <a:xfrm>
                <a:off x="9493233" y="5173325"/>
                <a:ext cx="800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NR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1" name="正方形/長方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233" y="5173325"/>
                <a:ext cx="800347" cy="400110"/>
              </a:xfrm>
              <a:prstGeom prst="rect">
                <a:avLst/>
              </a:prstGeom>
              <a:blipFill>
                <a:blip r:embed="rId19"/>
                <a:stretch>
                  <a:fillRect l="-7576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正方形/長方形 71"/>
              <p:cNvSpPr/>
              <p:nvPr/>
            </p:nvSpPr>
            <p:spPr>
              <a:xfrm>
                <a:off x="9481364" y="5558604"/>
                <a:ext cx="22361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/>
                  <a:t>: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364" y="5558604"/>
                <a:ext cx="2236190" cy="400110"/>
              </a:xfrm>
              <a:prstGeom prst="rect">
                <a:avLst/>
              </a:prstGeom>
              <a:blipFill>
                <a:blip r:embed="rId20"/>
                <a:stretch>
                  <a:fillRect l="-2725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楕円 72"/>
          <p:cNvSpPr/>
          <p:nvPr/>
        </p:nvSpPr>
        <p:spPr>
          <a:xfrm>
            <a:off x="9322377" y="5661828"/>
            <a:ext cx="180000" cy="180000"/>
          </a:xfrm>
          <a:prstGeom prst="ellipse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星 5 73"/>
          <p:cNvSpPr/>
          <p:nvPr/>
        </p:nvSpPr>
        <p:spPr>
          <a:xfrm>
            <a:off x="9297871" y="5257071"/>
            <a:ext cx="216000" cy="216000"/>
          </a:xfrm>
          <a:prstGeom prst="star5">
            <a:avLst/>
          </a:prstGeom>
          <a:solidFill>
            <a:srgbClr val="FFFF00"/>
          </a:solidFill>
          <a:ln>
            <a:solidFill>
              <a:srgbClr val="9A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262527" y="3177577"/>
            <a:ext cx="205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Niche Radius : 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24848" y="5949969"/>
            <a:ext cx="2950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Niche Radius : 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10195206" y="4237941"/>
            <a:ext cx="756000" cy="468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10321928" y="4467906"/>
                <a:ext cx="331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928" y="4467906"/>
                <a:ext cx="331116" cy="276999"/>
              </a:xfrm>
              <a:prstGeom prst="rect">
                <a:avLst/>
              </a:prstGeom>
              <a:blipFill>
                <a:blip r:embed="rId21"/>
                <a:stretch>
                  <a:fillRect l="-9091" r="-5455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テキスト ボックス 84"/>
          <p:cNvSpPr txBox="1"/>
          <p:nvPr/>
        </p:nvSpPr>
        <p:spPr>
          <a:xfrm>
            <a:off x="869431" y="4184263"/>
            <a:ext cx="216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Sharing function : 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370417" y="5056105"/>
            <a:ext cx="17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Niche count : 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541173" y="1777934"/>
            <a:ext cx="11329259" cy="4847719"/>
          </a:xfrm>
        </p:spPr>
        <p:txBody>
          <a:bodyPr/>
          <a:lstStyle/>
          <a:p>
            <a:r>
              <a:rPr lang="en-US" altLang="ja-JP" sz="2400" u="sng" dirty="0" smtClean="0">
                <a:solidFill>
                  <a:srgbClr val="FF0000"/>
                </a:solidFill>
              </a:rPr>
              <a:t>STEP1: Dynamic Niche Radius</a:t>
            </a:r>
            <a:r>
              <a:rPr lang="ja-JP" altLang="en-US" sz="2400" u="sng" dirty="0" err="1" smtClean="0">
                <a:solidFill>
                  <a:srgbClr val="FF0000"/>
                </a:solidFill>
              </a:rPr>
              <a:t>の算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出</a:t>
            </a:r>
            <a:endParaRPr lang="en-US" altLang="ja-JP" sz="2400" u="sng" dirty="0" smtClean="0">
              <a:solidFill>
                <a:srgbClr val="FF0000"/>
              </a:solidFill>
            </a:endParaRPr>
          </a:p>
          <a:p>
            <a:r>
              <a:rPr lang="en-US" altLang="ja-JP" sz="2400" u="sng" dirty="0" smtClean="0">
                <a:solidFill>
                  <a:srgbClr val="FF0000"/>
                </a:solidFill>
              </a:rPr>
              <a:t>STEP2: 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最良個体から離れる方向へ探索①</a:t>
            </a:r>
            <a:endParaRPr lang="en-US" altLang="ja-JP" sz="2400" u="sng" dirty="0" smtClean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u="sng" dirty="0" smtClean="0">
                <a:solidFill>
                  <a:srgbClr val="FF0000"/>
                </a:solidFill>
              </a:rPr>
              <a:t>STEP3: Niche Radius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内で局所探索②</a:t>
            </a:r>
            <a:endParaRPr lang="en-US" altLang="ja-JP" sz="2400" u="sng" dirty="0" smtClean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800" dirty="0"/>
          </a:p>
          <a:p>
            <a:r>
              <a:rPr lang="en-US" altLang="ja-JP" sz="2400" u="sng" dirty="0" smtClean="0">
                <a:solidFill>
                  <a:srgbClr val="FF0000"/>
                </a:solidFill>
              </a:rPr>
              <a:t>STEP4: Niche Radius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内で大域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探索③</a:t>
            </a:r>
            <a:endParaRPr lang="en-US" altLang="ja-JP" sz="2400" u="sng" dirty="0" smtClean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en-US" altLang="ja-JP" sz="2400" u="sng" dirty="0" smtClean="0">
                <a:solidFill>
                  <a:srgbClr val="FF0000"/>
                </a:solidFill>
              </a:rPr>
              <a:t>STEP5: 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①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,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②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,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③の解候補と現在の解の評価</a:t>
            </a:r>
            <a:endParaRPr lang="ja-JP" altLang="en-US" sz="2400" u="sng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67" y="134910"/>
            <a:ext cx="10896533" cy="1044377"/>
          </a:xfrm>
        </p:spPr>
        <p:txBody>
          <a:bodyPr anchor="t"/>
          <a:lstStyle/>
          <a:p>
            <a:r>
              <a:rPr lang="en-US" altLang="ja-JP" sz="2800" dirty="0">
                <a:latin typeface="Segoe UI" panose="020B0502040204020203" pitchFamily="34" charset="0"/>
              </a:rPr>
              <a:t>Dynamic Niche </a:t>
            </a:r>
            <a:r>
              <a:rPr lang="en-US" altLang="ja-JP" sz="2800" dirty="0" smtClean="0">
                <a:latin typeface="Segoe UI" panose="020B0502040204020203" pitchFamily="34" charset="0"/>
              </a:rPr>
              <a:t>Radius</a:t>
            </a:r>
            <a:r>
              <a:rPr lang="ja-JP" altLang="en-US" sz="2800" dirty="0" smtClean="0">
                <a:latin typeface="Segoe UI" panose="020B0502040204020203" pitchFamily="34" charset="0"/>
              </a:rPr>
              <a:t>に基づく個体間</a:t>
            </a:r>
            <a:r>
              <a:rPr lang="ja-JP" altLang="en-US" sz="2800" dirty="0">
                <a:latin typeface="Segoe UI" panose="020B0502040204020203" pitchFamily="34" charset="0"/>
              </a:rPr>
              <a:t>距離を考慮</a:t>
            </a:r>
            <a:r>
              <a:rPr lang="ja-JP" altLang="en-US" sz="2800" dirty="0" smtClean="0">
                <a:latin typeface="Segoe UI" panose="020B0502040204020203" pitchFamily="34" charset="0"/>
              </a:rPr>
              <a:t>した</a:t>
            </a:r>
            <a:r>
              <a:rPr lang="en-US" altLang="ja-JP" sz="2800" dirty="0">
                <a:latin typeface="Segoe UI" panose="020B0502040204020203" pitchFamily="34" charset="0"/>
              </a:rPr>
              <a:t> </a:t>
            </a:r>
            <a:r>
              <a:rPr lang="en-US" altLang="ja-JP" sz="2800" dirty="0" smtClean="0">
                <a:latin typeface="Segoe UI" panose="020B0502040204020203" pitchFamily="34" charset="0"/>
              </a:rPr>
              <a:t>Bat Algorithm</a:t>
            </a:r>
            <a:endParaRPr kumimoji="1" lang="ja-JP" altLang="en-US" sz="2800" dirty="0">
              <a:latin typeface="Segoe UI" panose="020B0502040204020203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16184" y="657098"/>
            <a:ext cx="637581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岩瀬拓哉　高野諒　上野史　高玉圭樹（電気通信大学）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527381" y="1253957"/>
            <a:ext cx="11329259" cy="614197"/>
          </a:xfrm>
        </p:spPr>
        <p:txBody>
          <a:bodyPr/>
          <a:lstStyle/>
          <a:p>
            <a:r>
              <a:rPr kumimoji="1" lang="en-US" altLang="ja-JP" sz="3600" dirty="0" smtClean="0"/>
              <a:t>Dynamic Niche Radius-based Bat Algorithm (DNRBA)</a:t>
            </a:r>
            <a:endParaRPr kumimoji="1" lang="ja-JP" altLang="en-US" sz="3600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39" y="2736501"/>
            <a:ext cx="4287576" cy="36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77" y="3182621"/>
            <a:ext cx="4235133" cy="79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595514" y="3182621"/>
                <a:ext cx="27881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000" dirty="0" smtClean="0"/>
                  <a:t>: </a:t>
                </a:r>
                <a:r>
                  <a:rPr kumimoji="1" lang="ja-JP" altLang="en-US" sz="2000" dirty="0" smtClean="0"/>
                  <a:t>個体間距離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14" y="3182621"/>
                <a:ext cx="2788170" cy="400110"/>
              </a:xfrm>
              <a:prstGeom prst="rect">
                <a:avLst/>
              </a:prstGeom>
              <a:blipFill>
                <a:blip r:embed="rId10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42" y="4733227"/>
            <a:ext cx="2966085" cy="288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13" y="4434961"/>
            <a:ext cx="1487150" cy="252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75" y="5186117"/>
            <a:ext cx="658983" cy="216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42" y="5986053"/>
            <a:ext cx="4277735" cy="259826"/>
          </a:xfrm>
          <a:prstGeom prst="rect">
            <a:avLst/>
          </a:prstGeom>
        </p:spPr>
      </p:pic>
      <p:sp>
        <p:nvSpPr>
          <p:cNvPr id="75" name="楕円 74"/>
          <p:cNvSpPr/>
          <p:nvPr/>
        </p:nvSpPr>
        <p:spPr>
          <a:xfrm>
            <a:off x="9272984" y="3291936"/>
            <a:ext cx="1800000" cy="1800000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/>
          <p:cNvSpPr/>
          <p:nvPr/>
        </p:nvSpPr>
        <p:spPr>
          <a:xfrm>
            <a:off x="9416984" y="3435936"/>
            <a:ext cx="1512000" cy="151200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10285013" y="3838497"/>
                <a:ext cx="580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ja-JP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013" y="3838497"/>
                <a:ext cx="58010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/>
          <p:nvPr/>
        </p:nvCxnSpPr>
        <p:spPr>
          <a:xfrm flipH="1" flipV="1">
            <a:off x="9834608" y="4094922"/>
            <a:ext cx="216000" cy="7200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9751199" y="3787026"/>
            <a:ext cx="360000" cy="36000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楕円 82"/>
          <p:cNvSpPr/>
          <p:nvPr/>
        </p:nvSpPr>
        <p:spPr>
          <a:xfrm>
            <a:off x="10052664" y="4082169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/>
          <p:cNvSpPr/>
          <p:nvPr/>
        </p:nvSpPr>
        <p:spPr>
          <a:xfrm>
            <a:off x="9691935" y="3995862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/>
          <p:cNvSpPr/>
          <p:nvPr/>
        </p:nvSpPr>
        <p:spPr>
          <a:xfrm>
            <a:off x="9622395" y="3644563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/>
          <p:cNvCxnSpPr/>
          <p:nvPr/>
        </p:nvCxnSpPr>
        <p:spPr>
          <a:xfrm rot="120000" flipH="1" flipV="1">
            <a:off x="10142964" y="3697831"/>
            <a:ext cx="16272" cy="39600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10167558" y="4179969"/>
            <a:ext cx="7920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正方形/長方形 90"/>
              <p:cNvSpPr/>
              <p:nvPr/>
            </p:nvSpPr>
            <p:spPr>
              <a:xfrm>
                <a:off x="9903568" y="4191936"/>
                <a:ext cx="5026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1" name="正方形/長方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568" y="4191936"/>
                <a:ext cx="502638" cy="400110"/>
              </a:xfrm>
              <a:prstGeom prst="rect">
                <a:avLst/>
              </a:prstGeom>
              <a:blipFill>
                <a:blip r:embed="rId1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正方形/長方形 91"/>
              <p:cNvSpPr/>
              <p:nvPr/>
            </p:nvSpPr>
            <p:spPr>
              <a:xfrm>
                <a:off x="10162601" y="3486742"/>
                <a:ext cx="7586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NR</m:t>
                          </m:r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2" name="正方形/長方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601" y="3486742"/>
                <a:ext cx="758669" cy="400110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正方形/長方形 92"/>
              <p:cNvSpPr/>
              <p:nvPr/>
            </p:nvSpPr>
            <p:spPr>
              <a:xfrm>
                <a:off x="9726681" y="3576853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3" name="正方形/長方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681" y="3576853"/>
                <a:ext cx="508601" cy="400110"/>
              </a:xfrm>
              <a:prstGeom prst="rect">
                <a:avLst/>
              </a:prstGeom>
              <a:blipFill>
                <a:blip r:embed="rId1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正方形/長方形 93"/>
              <p:cNvSpPr/>
              <p:nvPr/>
            </p:nvSpPr>
            <p:spPr>
              <a:xfrm>
                <a:off x="9481364" y="4025923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364" y="4025923"/>
                <a:ext cx="508601" cy="400110"/>
              </a:xfrm>
              <a:prstGeom prst="rect">
                <a:avLst/>
              </a:prstGeom>
              <a:blipFill>
                <a:blip r:embed="rId1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星 5 94"/>
          <p:cNvSpPr/>
          <p:nvPr/>
        </p:nvSpPr>
        <p:spPr>
          <a:xfrm>
            <a:off x="10030921" y="3537750"/>
            <a:ext cx="216000" cy="216000"/>
          </a:xfrm>
          <a:prstGeom prst="star5">
            <a:avLst/>
          </a:prstGeom>
          <a:solidFill>
            <a:srgbClr val="FFFF00"/>
          </a:solidFill>
          <a:ln>
            <a:solidFill>
              <a:srgbClr val="9A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正方形/長方形 95"/>
              <p:cNvSpPr/>
              <p:nvPr/>
            </p:nvSpPr>
            <p:spPr>
              <a:xfrm>
                <a:off x="9493233" y="5173325"/>
                <a:ext cx="800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NR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6" name="正方形/長方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233" y="5173325"/>
                <a:ext cx="800347" cy="400110"/>
              </a:xfrm>
              <a:prstGeom prst="rect">
                <a:avLst/>
              </a:prstGeom>
              <a:blipFill>
                <a:blip r:embed="rId20"/>
                <a:stretch>
                  <a:fillRect l="-7576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正方形/長方形 96"/>
              <p:cNvSpPr/>
              <p:nvPr/>
            </p:nvSpPr>
            <p:spPr>
              <a:xfrm>
                <a:off x="9481364" y="5558604"/>
                <a:ext cx="22361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/>
                  <a:t>: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7" name="正方形/長方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364" y="5558604"/>
                <a:ext cx="2236190" cy="400110"/>
              </a:xfrm>
              <a:prstGeom prst="rect">
                <a:avLst/>
              </a:prstGeom>
              <a:blipFill>
                <a:blip r:embed="rId21"/>
                <a:stretch>
                  <a:fillRect l="-2725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楕円 97"/>
          <p:cNvSpPr/>
          <p:nvPr/>
        </p:nvSpPr>
        <p:spPr>
          <a:xfrm>
            <a:off x="9322377" y="5661828"/>
            <a:ext cx="180000" cy="180000"/>
          </a:xfrm>
          <a:prstGeom prst="ellipse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星 5 98"/>
          <p:cNvSpPr/>
          <p:nvPr/>
        </p:nvSpPr>
        <p:spPr>
          <a:xfrm>
            <a:off x="9297871" y="5257071"/>
            <a:ext cx="216000" cy="216000"/>
          </a:xfrm>
          <a:prstGeom prst="star5">
            <a:avLst/>
          </a:prstGeom>
          <a:solidFill>
            <a:srgbClr val="FFFF00"/>
          </a:solidFill>
          <a:ln>
            <a:solidFill>
              <a:srgbClr val="9A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矢印コネクタ 99"/>
          <p:cNvCxnSpPr/>
          <p:nvPr/>
        </p:nvCxnSpPr>
        <p:spPr>
          <a:xfrm>
            <a:off x="10195206" y="4237941"/>
            <a:ext cx="756000" cy="468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/>
              <p:cNvSpPr txBox="1"/>
              <p:nvPr/>
            </p:nvSpPr>
            <p:spPr>
              <a:xfrm>
                <a:off x="10321928" y="4467906"/>
                <a:ext cx="331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1" name="テキスト ボックス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928" y="4467906"/>
                <a:ext cx="331116" cy="276999"/>
              </a:xfrm>
              <a:prstGeom prst="rect">
                <a:avLst/>
              </a:prstGeom>
              <a:blipFill>
                <a:blip r:embed="rId22"/>
                <a:stretch>
                  <a:fillRect l="-9091" r="-5455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8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020.622"/>
  <p:tag name="LATEXADDIN" val="\documentclass{article}&#10;\usepackage{amsmath}&#10;\pagestyle{empty}&#10;\begin{document}&#10;\mbox{\boldmath ${&#10; x_i^{t+1} =  &#10; x_i^{t} + v_i^{t+1}}$&#10;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087.364"/>
  <p:tag name="LATEXADDIN" val="\documentclass{article}&#10;\usepackage{amsmath}&#10;\pagestyle{empty}&#10;\begin{document}&#10;\[&#10;\lambda = \frac{1}{2}\sqrt{(x_{ub}-x_{lb})^2}&#10;\]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506.9366"/>
  <p:tag name="LATEXADDIN" val="\documentclass{article}&#10;\usepackage{amsmath}&#10;\pagestyle{empty}&#10;\begin{document}&#10;\[&#10;\sigma = \frac{\lambda}{\sqrt[D]{N}}&#10;\]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881.1398"/>
  <p:tag name="LATEXADDIN" val="\documentclass{article}&#10;\usepackage{amsmath}&#10;\pagestyle{empty}&#10;\begin{document}&#10;&#10;\[&#10;m_i=\sum_{j=1}^N sh(d_{ij})&#10;\]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21.072"/>
  <p:tag name="LATEXADDIN" val="\documentclass{article}&#10;\usepackage{amsmath}&#10;\pagestyle{empty}&#10;\begin{document}&#10;&#10;\[&#10; m_i^{dyn}= &#10;\begin{cases} &#10;\sigma &amp; ({\rm if} \ m_i &lt; \sigma)\\&#10; m_i &amp; ({\rm otherwise})&#10;\end{cases}&#10;\]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884.514"/>
  <p:tag name="LATEXADDIN" val="\documentclass{article}&#10;\usepackage{amsmath}&#10;\pagestyle{empty}&#10;\begin{document}&#10;&#10;\[&#10;\mbox{\boldmath $v_i^{t+1}=v_i^t+(x_i^t-x_{NR*})$}*rand&#10;\]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97"/>
  <p:tag name="LATEXADDIN" val="\documentclass{article}&#10;\usepackage{amsmath}&#10;\pagestyle{empty}&#10;\begin{document}&#10;&#10;\[&#10;\mbox{\boldmath $ x_i^{t+1}$}= &#10;\begin{cases} &#10;\mbox{\boldmath $ x_i^t+v_i^{t+1}$} &amp; ({ \rm if} \ d_i &lt; m_i^{dyn})\\&#10;\mbox{\boldmath $ x_i^t$} &amp; ({ \rm otherwise})&#10;\end{cases}&#10;\]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21.072"/>
  <p:tag name="LATEXADDIN" val="\documentclass{article}&#10;\usepackage{amsmath}&#10;\pagestyle{empty}&#10;\begin{document}&#10;&#10;\[&#10;\mbox{\boldmath ${x_{loc}=x_{NR*}}$}+ A_i^t*rand&#10;\]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28.4214"/>
  <p:tag name="LATEXADDIN" val="\documentclass{article}&#10;\usepackage{amsmath}&#10;\pagestyle{empty}&#10;\begin{document}&#10;&#10;if $rand &gt; r_i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049.494"/>
  <p:tag name="LATEXADDIN" val="\documentclass{article}&#10;\usepackage{amsmath}&#10;\pagestyle{empty}&#10;\begin{document}&#10;&#10;\[&#10;\mbox{\boldmath ${x_{rnd}=x_{NR_{i*}}}$}+ rand(1,D,[-m, m])&#10;\]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221.597"/>
  <p:tag name="LATEXADDIN" val="\documentclass{article}&#10;\usepackage{amsmath}&#10;\pagestyle{empty}&#10;\begin{document}&#10;\mbox{\boldmath ${&#10; x_{loc} =  &#10; x_*}$} ${+ A_i^t*rand}$&#10;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28.4214"/>
  <p:tag name="LATEXADDIN" val="\documentclass{article}&#10;\usepackage{amsmath}&#10;\pagestyle{empty}&#10;\begin{document}&#10;&#10;if $rand &gt; r_i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49.269"/>
  <p:tag name="LATEXADDIN" val="\documentclass{article}&#10;\usepackage{amsmath}&#10;\pagestyle{empty}&#10;\begin{document}&#10;\mbox{\boldmath ${&#10; x_{rnd} =  &#10; x_{lb} + (x_{ub}-x_{lb})}$ &#10;}${*rand}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643.794"/>
  <p:tag name="LATEXADDIN" val="\documentclass{article}&#10;\usepackage{amsmath}&#10;\pagestyle{empty}&#10;\begin{document}&#10;\mbox{\boldmath ${&#10; v_i^{t+1} =  v_i^t + (x_*^t-x_i^t)}$}${*rand}$&#10;&#10;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267.342"/>
  <p:tag name="LATEXADDIN" val="\documentclass{article}&#10;\usepackage{amsmath}&#10;\pagestyle{empty}&#10;\begin{document}&#10;&#10;\[&#10;r_i^{t+1}=r_i^t[1-exp(- \gamma t)]&#10;\]&#10;&#10;\end{document}"/>
  <p:tag name="IGUANATEXSIZE" val="20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32.171"/>
  <p:tag name="LATEXADDIN" val="\documentclass{article}&#10;\usepackage{amsmath}&#10;\pagestyle{empty}&#10;\begin{document}&#10;&#10;&#10;\[&#10;A_i^{t+1}=\alpha A_i^t&#10;\]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39.52"/>
  <p:tag name="LATEXADDIN" val="\documentclass{article}&#10;\usepackage{amsmath}&#10;\pagestyle{empty}&#10;\begin{document}&#10;&#10;\[&#10; sh(d_{ij})= &#10;\begin{cases} &#10; 1-(\frac{d_{ij}}{\sigma}) &amp; ({\rm if} \ d_{ij} &lt; \sigma)\\&#10; 0 &amp; ({\rm otherwise})&#10;\end{cases}&#10;\]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4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bstract-design-circle-bubble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ackground-with-circles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4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552</TotalTime>
  <Words>277</Words>
  <Application>Microsoft Office PowerPoint</Application>
  <PresentationFormat>ワイド画面</PresentationFormat>
  <Paragraphs>68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4</vt:i4>
      </vt:variant>
    </vt:vector>
  </HeadingPairs>
  <TitlesOfParts>
    <vt:vector size="18" baseType="lpstr">
      <vt:lpstr>맑은 고딕</vt:lpstr>
      <vt:lpstr>Meiryo UI</vt:lpstr>
      <vt:lpstr>ＭＳ Ｐゴシック</vt:lpstr>
      <vt:lpstr>Arial</vt:lpstr>
      <vt:lpstr>Calibri</vt:lpstr>
      <vt:lpstr>Cambria Math</vt:lpstr>
      <vt:lpstr>Segoe UI</vt:lpstr>
      <vt:lpstr>Times New Roman</vt:lpstr>
      <vt:lpstr>Blue-pleated-shape-on-the-white-background-PowerPoint-Templates-Widescreen</vt:lpstr>
      <vt:lpstr>Custom Design</vt:lpstr>
      <vt:lpstr>Abstract-design-circle-bubble-PowerPoint-Templates-Widescreen</vt:lpstr>
      <vt:lpstr>1_Custom Design</vt:lpstr>
      <vt:lpstr>Background-with-circles-PowerPoint-Templates-Widescreen</vt:lpstr>
      <vt:lpstr>2_Custom Design</vt:lpstr>
      <vt:lpstr>進化計算シンポコンペティション2019 12月8日(土)</vt:lpstr>
      <vt:lpstr>Dynamic Niche Radiusに基づく個体間距離を考慮した Bat Algorithm</vt:lpstr>
      <vt:lpstr>Dynamic Niche Radiusに基づく個体間距離を考慮した Bat Algorithm</vt:lpstr>
      <vt:lpstr>Dynamic Niche Radiusに基づく個体間距離を考慮した Bat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Iwase Takuya</dc:creator>
  <cp:lastModifiedBy>Iwase Takuya</cp:lastModifiedBy>
  <cp:revision>21</cp:revision>
  <dcterms:created xsi:type="dcterms:W3CDTF">2018-12-05T06:32:22Z</dcterms:created>
  <dcterms:modified xsi:type="dcterms:W3CDTF">2018-12-05T15:52:27Z</dcterms:modified>
</cp:coreProperties>
</file>