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7.xml" ContentType="application/vnd.openxmlformats-officedocument.presentationml.tag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65" r:id="rId3"/>
    <p:sldId id="258" r:id="rId4"/>
    <p:sldId id="268" r:id="rId5"/>
    <p:sldId id="269" r:id="rId6"/>
    <p:sldId id="270" r:id="rId7"/>
    <p:sldId id="271" r:id="rId8"/>
    <p:sldId id="280" r:id="rId9"/>
    <p:sldId id="284" r:id="rId10"/>
    <p:sldId id="273" r:id="rId11"/>
    <p:sldId id="274" r:id="rId12"/>
    <p:sldId id="261" r:id="rId13"/>
    <p:sldId id="281" r:id="rId14"/>
    <p:sldId id="272" r:id="rId15"/>
    <p:sldId id="282" r:id="rId16"/>
    <p:sldId id="262" r:id="rId17"/>
    <p:sldId id="263" r:id="rId18"/>
    <p:sldId id="264" r:id="rId19"/>
    <p:sldId id="257" r:id="rId20"/>
    <p:sldId id="279" r:id="rId21"/>
    <p:sldId id="267" r:id="rId22"/>
    <p:sldId id="259" r:id="rId23"/>
    <p:sldId id="275" r:id="rId24"/>
    <p:sldId id="283" r:id="rId25"/>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E00"/>
    <a:srgbClr val="FF5B5B"/>
    <a:srgbClr val="97B8FB"/>
    <a:srgbClr val="729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2" autoAdjust="0"/>
    <p:restoredTop sz="86600" autoAdjust="0"/>
  </p:normalViewPr>
  <p:slideViewPr>
    <p:cSldViewPr snapToGrid="0">
      <p:cViewPr varScale="1">
        <p:scale>
          <a:sx n="100" d="100"/>
          <a:sy n="100" d="100"/>
        </p:scale>
        <p:origin x="7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452389-283D-4692-AC6A-F0B6D2DB957F}" type="doc">
      <dgm:prSet loTypeId="urn:microsoft.com/office/officeart/2005/8/layout/chevron1" loCatId="process" qsTypeId="urn:microsoft.com/office/officeart/2005/8/quickstyle/simple1" qsCatId="simple" csTypeId="urn:microsoft.com/office/officeart/2005/8/colors/accent1_1" csCatId="accent1" phldr="1"/>
      <dgm:spPr/>
    </dgm:pt>
    <dgm:pt modelId="{CC84A6A0-56AD-433A-82FB-97EF9E5DDFEC}">
      <dgm:prSet phldrT="[テキスト]" custT="1"/>
      <dgm:spPr>
        <a:solidFill>
          <a:schemeClr val="accent5"/>
        </a:solidFill>
        <a:ln>
          <a:solidFill>
            <a:srgbClr val="FF0000"/>
          </a:solidFill>
        </a:ln>
      </dgm:spPr>
      <dgm:t>
        <a:bodyPr/>
        <a:lstStyle/>
        <a:p>
          <a:r>
            <a:rPr kumimoji="1" lang="ja-JP" altLang="en-US" sz="2400" b="1" dirty="0" smtClean="0">
              <a:solidFill>
                <a:schemeClr val="bg1"/>
              </a:solidFill>
            </a:rPr>
            <a:t>大域探索</a:t>
          </a:r>
          <a:endParaRPr kumimoji="1" lang="ja-JP" altLang="en-US" sz="2400" b="1" dirty="0">
            <a:solidFill>
              <a:schemeClr val="bg1"/>
            </a:solidFill>
          </a:endParaRPr>
        </a:p>
      </dgm:t>
    </dgm:pt>
    <dgm:pt modelId="{5B0AE0A2-ED26-4C80-B82D-B07E328CDBA3}" type="parTrans" cxnId="{B27515CE-BF92-463B-BFC0-960ADDEE5772}">
      <dgm:prSet/>
      <dgm:spPr/>
      <dgm:t>
        <a:bodyPr/>
        <a:lstStyle/>
        <a:p>
          <a:endParaRPr kumimoji="1" lang="ja-JP" altLang="en-US" sz="2000" b="1"/>
        </a:p>
      </dgm:t>
    </dgm:pt>
    <dgm:pt modelId="{198B9549-27E5-4E47-8ADA-D11A3FE08B44}" type="sibTrans" cxnId="{B27515CE-BF92-463B-BFC0-960ADDEE5772}">
      <dgm:prSet/>
      <dgm:spPr/>
      <dgm:t>
        <a:bodyPr/>
        <a:lstStyle/>
        <a:p>
          <a:endParaRPr kumimoji="1" lang="ja-JP" altLang="en-US" sz="2000" b="1"/>
        </a:p>
      </dgm:t>
    </dgm:pt>
    <dgm:pt modelId="{5406F654-8E20-4B14-BBCB-1DC73A68145B}">
      <dgm:prSet phldrT="[テキスト]" custT="1"/>
      <dgm:spPr>
        <a:ln>
          <a:solidFill>
            <a:srgbClr val="FF0000"/>
          </a:solidFill>
        </a:ln>
      </dgm:spPr>
      <dgm:t>
        <a:bodyPr/>
        <a:lstStyle/>
        <a:p>
          <a:r>
            <a:rPr kumimoji="1" lang="ja-JP" altLang="en-US" sz="2400" b="1" dirty="0" smtClean="0"/>
            <a:t>局所探索</a:t>
          </a:r>
          <a:endParaRPr kumimoji="1" lang="ja-JP" altLang="en-US" sz="2400" b="1" dirty="0"/>
        </a:p>
      </dgm:t>
    </dgm:pt>
    <dgm:pt modelId="{3618AF97-DAF9-49D9-8FE9-DA3AB76D8E8E}" type="parTrans" cxnId="{8CC14762-16E5-4B56-A947-185639A48C41}">
      <dgm:prSet/>
      <dgm:spPr/>
      <dgm:t>
        <a:bodyPr/>
        <a:lstStyle/>
        <a:p>
          <a:endParaRPr kumimoji="1" lang="ja-JP" altLang="en-US" sz="2000" b="1"/>
        </a:p>
      </dgm:t>
    </dgm:pt>
    <dgm:pt modelId="{CF3419C5-5067-4D64-A93B-082C6351C119}" type="sibTrans" cxnId="{8CC14762-16E5-4B56-A947-185639A48C41}">
      <dgm:prSet/>
      <dgm:spPr/>
      <dgm:t>
        <a:bodyPr/>
        <a:lstStyle/>
        <a:p>
          <a:endParaRPr kumimoji="1" lang="ja-JP" altLang="en-US" sz="2000" b="1"/>
        </a:p>
      </dgm:t>
    </dgm:pt>
    <dgm:pt modelId="{479D386C-CD72-4A27-89F6-9AD8509884CC}">
      <dgm:prSet custT="1"/>
      <dgm:spPr>
        <a:ln>
          <a:solidFill>
            <a:srgbClr val="FF0000"/>
          </a:solidFill>
        </a:ln>
      </dgm:spPr>
      <dgm:t>
        <a:bodyPr/>
        <a:lstStyle/>
        <a:p>
          <a:r>
            <a:rPr kumimoji="1" lang="ja-JP" altLang="en-US" sz="2400" b="1" dirty="0" smtClean="0"/>
            <a:t>ランダム</a:t>
          </a:r>
          <a:r>
            <a:rPr kumimoji="1" lang="en-US" altLang="ja-JP" sz="2400" b="1" dirty="0" smtClean="0"/>
            <a:t/>
          </a:r>
          <a:br>
            <a:rPr kumimoji="1" lang="en-US" altLang="ja-JP" sz="2400" b="1" dirty="0" smtClean="0"/>
          </a:br>
          <a:r>
            <a:rPr kumimoji="1" lang="ja-JP" altLang="en-US" sz="2400" b="1" dirty="0" smtClean="0"/>
            <a:t>探索</a:t>
          </a:r>
          <a:endParaRPr kumimoji="1" lang="ja-JP" altLang="en-US" sz="2400" b="1" dirty="0"/>
        </a:p>
      </dgm:t>
    </dgm:pt>
    <dgm:pt modelId="{3329782F-6A52-4376-AEB9-E17EBCEF1E11}" type="parTrans" cxnId="{AB00217B-3475-445A-BB6D-826141E904AE}">
      <dgm:prSet/>
      <dgm:spPr/>
      <dgm:t>
        <a:bodyPr/>
        <a:lstStyle/>
        <a:p>
          <a:endParaRPr kumimoji="1" lang="ja-JP" altLang="en-US" sz="2000" b="1"/>
        </a:p>
      </dgm:t>
    </dgm:pt>
    <dgm:pt modelId="{3919DA45-676B-48E3-8706-22E4D9F5E013}" type="sibTrans" cxnId="{AB00217B-3475-445A-BB6D-826141E904AE}">
      <dgm:prSet/>
      <dgm:spPr/>
      <dgm:t>
        <a:bodyPr/>
        <a:lstStyle/>
        <a:p>
          <a:endParaRPr kumimoji="1" lang="ja-JP" altLang="en-US" sz="2000" b="1"/>
        </a:p>
      </dgm:t>
    </dgm:pt>
    <dgm:pt modelId="{2493BC49-8157-469F-B621-BF44F6E1D466}">
      <dgm:prSet custT="1"/>
      <dgm:spPr/>
      <dgm:t>
        <a:bodyPr/>
        <a:lstStyle/>
        <a:p>
          <a:r>
            <a:rPr kumimoji="1" lang="ja-JP" altLang="en-US" sz="2400" b="1" dirty="0" smtClean="0"/>
            <a:t>評価</a:t>
          </a:r>
          <a:r>
            <a:rPr kumimoji="1" lang="en-US" altLang="ja-JP" sz="2400" b="1" dirty="0" smtClean="0"/>
            <a:t/>
          </a:r>
          <a:br>
            <a:rPr kumimoji="1" lang="en-US" altLang="ja-JP" sz="2400" b="1" dirty="0" smtClean="0"/>
          </a:br>
          <a:r>
            <a:rPr kumimoji="1" lang="ja-JP" altLang="en-US" sz="2400" b="1" dirty="0" smtClean="0"/>
            <a:t>と更新</a:t>
          </a:r>
          <a:endParaRPr kumimoji="1" lang="ja-JP" altLang="en-US" sz="2400" b="1" dirty="0"/>
        </a:p>
      </dgm:t>
    </dgm:pt>
    <dgm:pt modelId="{4F618A0B-34AE-4EA4-9969-1287AD83EE7C}" type="parTrans" cxnId="{0C063E5D-F891-463D-997B-A1EC5EFF71C0}">
      <dgm:prSet/>
      <dgm:spPr/>
      <dgm:t>
        <a:bodyPr/>
        <a:lstStyle/>
        <a:p>
          <a:endParaRPr kumimoji="1" lang="ja-JP" altLang="en-US" sz="2000" b="1"/>
        </a:p>
      </dgm:t>
    </dgm:pt>
    <dgm:pt modelId="{6360996A-3051-4E53-98D9-883182C52594}" type="sibTrans" cxnId="{0C063E5D-F891-463D-997B-A1EC5EFF71C0}">
      <dgm:prSet/>
      <dgm:spPr/>
      <dgm:t>
        <a:bodyPr/>
        <a:lstStyle/>
        <a:p>
          <a:endParaRPr kumimoji="1" lang="ja-JP" altLang="en-US" sz="2000" b="1"/>
        </a:p>
      </dgm:t>
    </dgm:pt>
    <dgm:pt modelId="{4106300A-70CC-495F-881C-B587021682D0}" type="pres">
      <dgm:prSet presAssocID="{22452389-283D-4692-AC6A-F0B6D2DB957F}" presName="Name0" presStyleCnt="0">
        <dgm:presLayoutVars>
          <dgm:dir/>
          <dgm:animLvl val="lvl"/>
          <dgm:resizeHandles val="exact"/>
        </dgm:presLayoutVars>
      </dgm:prSet>
      <dgm:spPr/>
    </dgm:pt>
    <dgm:pt modelId="{8D6B31DF-2713-47AD-AB13-01C323D42D15}" type="pres">
      <dgm:prSet presAssocID="{CC84A6A0-56AD-433A-82FB-97EF9E5DDFEC}" presName="parTxOnly" presStyleLbl="node1" presStyleIdx="0" presStyleCnt="4">
        <dgm:presLayoutVars>
          <dgm:chMax val="0"/>
          <dgm:chPref val="0"/>
          <dgm:bulletEnabled val="1"/>
        </dgm:presLayoutVars>
      </dgm:prSet>
      <dgm:spPr/>
    </dgm:pt>
    <dgm:pt modelId="{24824730-1819-41A0-953D-DFAD77615B7C}" type="pres">
      <dgm:prSet presAssocID="{198B9549-27E5-4E47-8ADA-D11A3FE08B44}" presName="parTxOnlySpace" presStyleCnt="0"/>
      <dgm:spPr/>
    </dgm:pt>
    <dgm:pt modelId="{5EDD29CA-6C60-40C5-B9F8-DC1A2C28B94C}" type="pres">
      <dgm:prSet presAssocID="{5406F654-8E20-4B14-BBCB-1DC73A68145B}" presName="parTxOnly" presStyleLbl="node1" presStyleIdx="1" presStyleCnt="4">
        <dgm:presLayoutVars>
          <dgm:chMax val="0"/>
          <dgm:chPref val="0"/>
          <dgm:bulletEnabled val="1"/>
        </dgm:presLayoutVars>
      </dgm:prSet>
      <dgm:spPr/>
      <dgm:t>
        <a:bodyPr/>
        <a:lstStyle/>
        <a:p>
          <a:endParaRPr kumimoji="1" lang="ja-JP" altLang="en-US"/>
        </a:p>
      </dgm:t>
    </dgm:pt>
    <dgm:pt modelId="{2B1A9C4B-2CBC-42CD-B9C3-0A8416E2242F}" type="pres">
      <dgm:prSet presAssocID="{CF3419C5-5067-4D64-A93B-082C6351C119}" presName="parTxOnlySpace" presStyleCnt="0"/>
      <dgm:spPr/>
    </dgm:pt>
    <dgm:pt modelId="{6A1FD2D0-DE9F-4431-9EB4-E2CB3ACBD2CB}" type="pres">
      <dgm:prSet presAssocID="{479D386C-CD72-4A27-89F6-9AD8509884CC}" presName="parTxOnly" presStyleLbl="node1" presStyleIdx="2" presStyleCnt="4">
        <dgm:presLayoutVars>
          <dgm:chMax val="0"/>
          <dgm:chPref val="0"/>
          <dgm:bulletEnabled val="1"/>
        </dgm:presLayoutVars>
      </dgm:prSet>
      <dgm:spPr/>
      <dgm:t>
        <a:bodyPr/>
        <a:lstStyle/>
        <a:p>
          <a:endParaRPr kumimoji="1" lang="ja-JP" altLang="en-US"/>
        </a:p>
      </dgm:t>
    </dgm:pt>
    <dgm:pt modelId="{212F556E-4C33-4D85-A1A8-408E6018B90E}" type="pres">
      <dgm:prSet presAssocID="{3919DA45-676B-48E3-8706-22E4D9F5E013}" presName="parTxOnlySpace" presStyleCnt="0"/>
      <dgm:spPr/>
    </dgm:pt>
    <dgm:pt modelId="{BFD7EC7E-A1CA-43C4-BE65-CAB2546B8C70}" type="pres">
      <dgm:prSet presAssocID="{2493BC49-8157-469F-B621-BF44F6E1D466}" presName="parTxOnly" presStyleLbl="node1" presStyleIdx="3" presStyleCnt="4">
        <dgm:presLayoutVars>
          <dgm:chMax val="0"/>
          <dgm:chPref val="0"/>
          <dgm:bulletEnabled val="1"/>
        </dgm:presLayoutVars>
      </dgm:prSet>
      <dgm:spPr/>
      <dgm:t>
        <a:bodyPr/>
        <a:lstStyle/>
        <a:p>
          <a:endParaRPr kumimoji="1" lang="ja-JP" altLang="en-US"/>
        </a:p>
      </dgm:t>
    </dgm:pt>
  </dgm:ptLst>
  <dgm:cxnLst>
    <dgm:cxn modelId="{711D7192-4080-48AF-AB0A-7B0DC6ED813E}" type="presOf" srcId="{479D386C-CD72-4A27-89F6-9AD8509884CC}" destId="{6A1FD2D0-DE9F-4431-9EB4-E2CB3ACBD2CB}" srcOrd="0" destOrd="0" presId="urn:microsoft.com/office/officeart/2005/8/layout/chevron1"/>
    <dgm:cxn modelId="{1D047EED-0FCC-4616-9698-7A0A5617D2A6}" type="presOf" srcId="{2493BC49-8157-469F-B621-BF44F6E1D466}" destId="{BFD7EC7E-A1CA-43C4-BE65-CAB2546B8C70}" srcOrd="0" destOrd="0" presId="urn:microsoft.com/office/officeart/2005/8/layout/chevron1"/>
    <dgm:cxn modelId="{AB00217B-3475-445A-BB6D-826141E904AE}" srcId="{22452389-283D-4692-AC6A-F0B6D2DB957F}" destId="{479D386C-CD72-4A27-89F6-9AD8509884CC}" srcOrd="2" destOrd="0" parTransId="{3329782F-6A52-4376-AEB9-E17EBCEF1E11}" sibTransId="{3919DA45-676B-48E3-8706-22E4D9F5E013}"/>
    <dgm:cxn modelId="{F9A6C704-CA41-4E72-A9BC-9F9E5BB27475}" type="presOf" srcId="{5406F654-8E20-4B14-BBCB-1DC73A68145B}" destId="{5EDD29CA-6C60-40C5-B9F8-DC1A2C28B94C}" srcOrd="0" destOrd="0" presId="urn:microsoft.com/office/officeart/2005/8/layout/chevron1"/>
    <dgm:cxn modelId="{8CC14762-16E5-4B56-A947-185639A48C41}" srcId="{22452389-283D-4692-AC6A-F0B6D2DB957F}" destId="{5406F654-8E20-4B14-BBCB-1DC73A68145B}" srcOrd="1" destOrd="0" parTransId="{3618AF97-DAF9-49D9-8FE9-DA3AB76D8E8E}" sibTransId="{CF3419C5-5067-4D64-A93B-082C6351C119}"/>
    <dgm:cxn modelId="{B27515CE-BF92-463B-BFC0-960ADDEE5772}" srcId="{22452389-283D-4692-AC6A-F0B6D2DB957F}" destId="{CC84A6A0-56AD-433A-82FB-97EF9E5DDFEC}" srcOrd="0" destOrd="0" parTransId="{5B0AE0A2-ED26-4C80-B82D-B07E328CDBA3}" sibTransId="{198B9549-27E5-4E47-8ADA-D11A3FE08B44}"/>
    <dgm:cxn modelId="{11917B55-259D-4D69-85FC-8844CBC0B806}" type="presOf" srcId="{CC84A6A0-56AD-433A-82FB-97EF9E5DDFEC}" destId="{8D6B31DF-2713-47AD-AB13-01C323D42D15}" srcOrd="0" destOrd="0" presId="urn:microsoft.com/office/officeart/2005/8/layout/chevron1"/>
    <dgm:cxn modelId="{0C063E5D-F891-463D-997B-A1EC5EFF71C0}" srcId="{22452389-283D-4692-AC6A-F0B6D2DB957F}" destId="{2493BC49-8157-469F-B621-BF44F6E1D466}" srcOrd="3" destOrd="0" parTransId="{4F618A0B-34AE-4EA4-9969-1287AD83EE7C}" sibTransId="{6360996A-3051-4E53-98D9-883182C52594}"/>
    <dgm:cxn modelId="{F1805C24-152D-4171-99F3-5D5A78862B1C}" type="presOf" srcId="{22452389-283D-4692-AC6A-F0B6D2DB957F}" destId="{4106300A-70CC-495F-881C-B587021682D0}" srcOrd="0" destOrd="0" presId="urn:microsoft.com/office/officeart/2005/8/layout/chevron1"/>
    <dgm:cxn modelId="{2989377B-817D-4240-9F3B-462B99006026}" type="presParOf" srcId="{4106300A-70CC-495F-881C-B587021682D0}" destId="{8D6B31DF-2713-47AD-AB13-01C323D42D15}" srcOrd="0" destOrd="0" presId="urn:microsoft.com/office/officeart/2005/8/layout/chevron1"/>
    <dgm:cxn modelId="{28BFFAE5-4D6C-4396-9AC2-E616BC81888F}" type="presParOf" srcId="{4106300A-70CC-495F-881C-B587021682D0}" destId="{24824730-1819-41A0-953D-DFAD77615B7C}" srcOrd="1" destOrd="0" presId="urn:microsoft.com/office/officeart/2005/8/layout/chevron1"/>
    <dgm:cxn modelId="{1CFD2439-D724-41CA-8F79-03F05B66E8AB}" type="presParOf" srcId="{4106300A-70CC-495F-881C-B587021682D0}" destId="{5EDD29CA-6C60-40C5-B9F8-DC1A2C28B94C}" srcOrd="2" destOrd="0" presId="urn:microsoft.com/office/officeart/2005/8/layout/chevron1"/>
    <dgm:cxn modelId="{B82327EC-C8CE-4218-B870-93136094A415}" type="presParOf" srcId="{4106300A-70CC-495F-881C-B587021682D0}" destId="{2B1A9C4B-2CBC-42CD-B9C3-0A8416E2242F}" srcOrd="3" destOrd="0" presId="urn:microsoft.com/office/officeart/2005/8/layout/chevron1"/>
    <dgm:cxn modelId="{859179CF-6ECB-42F0-9DB2-E926B8C1DAA6}" type="presParOf" srcId="{4106300A-70CC-495F-881C-B587021682D0}" destId="{6A1FD2D0-DE9F-4431-9EB4-E2CB3ACBD2CB}" srcOrd="4" destOrd="0" presId="urn:microsoft.com/office/officeart/2005/8/layout/chevron1"/>
    <dgm:cxn modelId="{56DC5BC8-D039-46BB-971B-CA3E5601EBE6}" type="presParOf" srcId="{4106300A-70CC-495F-881C-B587021682D0}" destId="{212F556E-4C33-4D85-A1A8-408E6018B90E}" srcOrd="5" destOrd="0" presId="urn:microsoft.com/office/officeart/2005/8/layout/chevron1"/>
    <dgm:cxn modelId="{3AA9600F-58A7-4B03-9FE3-B90B56D67008}" type="presParOf" srcId="{4106300A-70CC-495F-881C-B587021682D0}" destId="{BFD7EC7E-A1CA-43C4-BE65-CAB2546B8C70}" srcOrd="6"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452389-283D-4692-AC6A-F0B6D2DB957F}" type="doc">
      <dgm:prSet loTypeId="urn:microsoft.com/office/officeart/2005/8/layout/chevron1" loCatId="process" qsTypeId="urn:microsoft.com/office/officeart/2005/8/quickstyle/simple1" qsCatId="simple" csTypeId="urn:microsoft.com/office/officeart/2005/8/colors/accent1_1" csCatId="accent1" phldr="1"/>
      <dgm:spPr/>
    </dgm:pt>
    <dgm:pt modelId="{CC84A6A0-56AD-433A-82FB-97EF9E5DDFEC}">
      <dgm:prSet phldrT="[テキスト]" custT="1"/>
      <dgm:spPr>
        <a:ln>
          <a:solidFill>
            <a:srgbClr val="FF0000"/>
          </a:solidFill>
        </a:ln>
      </dgm:spPr>
      <dgm:t>
        <a:bodyPr/>
        <a:lstStyle/>
        <a:p>
          <a:r>
            <a:rPr kumimoji="1" lang="ja-JP" altLang="en-US" sz="2400" b="1" dirty="0" smtClean="0"/>
            <a:t>大域探索</a:t>
          </a:r>
          <a:endParaRPr kumimoji="1" lang="ja-JP" altLang="en-US" sz="2400" b="1" dirty="0"/>
        </a:p>
      </dgm:t>
    </dgm:pt>
    <dgm:pt modelId="{5B0AE0A2-ED26-4C80-B82D-B07E328CDBA3}" type="parTrans" cxnId="{B27515CE-BF92-463B-BFC0-960ADDEE5772}">
      <dgm:prSet/>
      <dgm:spPr/>
      <dgm:t>
        <a:bodyPr/>
        <a:lstStyle/>
        <a:p>
          <a:endParaRPr kumimoji="1" lang="ja-JP" altLang="en-US" sz="2000" b="1"/>
        </a:p>
      </dgm:t>
    </dgm:pt>
    <dgm:pt modelId="{198B9549-27E5-4E47-8ADA-D11A3FE08B44}" type="sibTrans" cxnId="{B27515CE-BF92-463B-BFC0-960ADDEE5772}">
      <dgm:prSet/>
      <dgm:spPr/>
      <dgm:t>
        <a:bodyPr/>
        <a:lstStyle/>
        <a:p>
          <a:endParaRPr kumimoji="1" lang="ja-JP" altLang="en-US" sz="2000" b="1"/>
        </a:p>
      </dgm:t>
    </dgm:pt>
    <dgm:pt modelId="{5406F654-8E20-4B14-BBCB-1DC73A68145B}">
      <dgm:prSet phldrT="[テキスト]" custT="1"/>
      <dgm:spPr>
        <a:solidFill>
          <a:schemeClr val="accent5"/>
        </a:solidFill>
        <a:ln>
          <a:solidFill>
            <a:srgbClr val="FF0000"/>
          </a:solidFill>
        </a:ln>
      </dgm:spPr>
      <dgm:t>
        <a:bodyPr/>
        <a:lstStyle/>
        <a:p>
          <a:r>
            <a:rPr kumimoji="1" lang="ja-JP" altLang="en-US" sz="2400" b="1" dirty="0" smtClean="0">
              <a:solidFill>
                <a:schemeClr val="bg1"/>
              </a:solidFill>
            </a:rPr>
            <a:t>局所探索</a:t>
          </a:r>
          <a:endParaRPr kumimoji="1" lang="ja-JP" altLang="en-US" sz="2400" b="1" dirty="0">
            <a:solidFill>
              <a:schemeClr val="bg1"/>
            </a:solidFill>
          </a:endParaRPr>
        </a:p>
      </dgm:t>
    </dgm:pt>
    <dgm:pt modelId="{3618AF97-DAF9-49D9-8FE9-DA3AB76D8E8E}" type="parTrans" cxnId="{8CC14762-16E5-4B56-A947-185639A48C41}">
      <dgm:prSet/>
      <dgm:spPr/>
      <dgm:t>
        <a:bodyPr/>
        <a:lstStyle/>
        <a:p>
          <a:endParaRPr kumimoji="1" lang="ja-JP" altLang="en-US" sz="2000" b="1"/>
        </a:p>
      </dgm:t>
    </dgm:pt>
    <dgm:pt modelId="{CF3419C5-5067-4D64-A93B-082C6351C119}" type="sibTrans" cxnId="{8CC14762-16E5-4B56-A947-185639A48C41}">
      <dgm:prSet/>
      <dgm:spPr/>
      <dgm:t>
        <a:bodyPr/>
        <a:lstStyle/>
        <a:p>
          <a:endParaRPr kumimoji="1" lang="ja-JP" altLang="en-US" sz="2000" b="1"/>
        </a:p>
      </dgm:t>
    </dgm:pt>
    <dgm:pt modelId="{479D386C-CD72-4A27-89F6-9AD8509884CC}">
      <dgm:prSet custT="1"/>
      <dgm:spPr>
        <a:ln>
          <a:solidFill>
            <a:srgbClr val="FF0000"/>
          </a:solidFill>
        </a:ln>
      </dgm:spPr>
      <dgm:t>
        <a:bodyPr/>
        <a:lstStyle/>
        <a:p>
          <a:r>
            <a:rPr kumimoji="1" lang="ja-JP" altLang="en-US" sz="2400" b="1" dirty="0" smtClean="0"/>
            <a:t>ランダム</a:t>
          </a:r>
          <a:r>
            <a:rPr kumimoji="1" lang="en-US" altLang="ja-JP" sz="2400" b="1" dirty="0" smtClean="0"/>
            <a:t/>
          </a:r>
          <a:br>
            <a:rPr kumimoji="1" lang="en-US" altLang="ja-JP" sz="2400" b="1" dirty="0" smtClean="0"/>
          </a:br>
          <a:r>
            <a:rPr kumimoji="1" lang="ja-JP" altLang="en-US" sz="2400" b="1" dirty="0" smtClean="0"/>
            <a:t>探索</a:t>
          </a:r>
          <a:endParaRPr kumimoji="1" lang="ja-JP" altLang="en-US" sz="2400" b="1" dirty="0"/>
        </a:p>
      </dgm:t>
    </dgm:pt>
    <dgm:pt modelId="{3329782F-6A52-4376-AEB9-E17EBCEF1E11}" type="parTrans" cxnId="{AB00217B-3475-445A-BB6D-826141E904AE}">
      <dgm:prSet/>
      <dgm:spPr/>
      <dgm:t>
        <a:bodyPr/>
        <a:lstStyle/>
        <a:p>
          <a:endParaRPr kumimoji="1" lang="ja-JP" altLang="en-US" sz="2000" b="1"/>
        </a:p>
      </dgm:t>
    </dgm:pt>
    <dgm:pt modelId="{3919DA45-676B-48E3-8706-22E4D9F5E013}" type="sibTrans" cxnId="{AB00217B-3475-445A-BB6D-826141E904AE}">
      <dgm:prSet/>
      <dgm:spPr/>
      <dgm:t>
        <a:bodyPr/>
        <a:lstStyle/>
        <a:p>
          <a:endParaRPr kumimoji="1" lang="ja-JP" altLang="en-US" sz="2000" b="1"/>
        </a:p>
      </dgm:t>
    </dgm:pt>
    <dgm:pt modelId="{2493BC49-8157-469F-B621-BF44F6E1D466}">
      <dgm:prSet custT="1"/>
      <dgm:spPr/>
      <dgm:t>
        <a:bodyPr/>
        <a:lstStyle/>
        <a:p>
          <a:r>
            <a:rPr kumimoji="1" lang="ja-JP" altLang="en-US" sz="2400" b="1" dirty="0" smtClean="0"/>
            <a:t>評価</a:t>
          </a:r>
          <a:r>
            <a:rPr kumimoji="1" lang="en-US" altLang="ja-JP" sz="2400" b="1" dirty="0" smtClean="0"/>
            <a:t/>
          </a:r>
          <a:br>
            <a:rPr kumimoji="1" lang="en-US" altLang="ja-JP" sz="2400" b="1" dirty="0" smtClean="0"/>
          </a:br>
          <a:r>
            <a:rPr kumimoji="1" lang="ja-JP" altLang="en-US" sz="2400" b="1" dirty="0" smtClean="0"/>
            <a:t>と更新</a:t>
          </a:r>
          <a:endParaRPr kumimoji="1" lang="ja-JP" altLang="en-US" sz="2400" b="1" dirty="0"/>
        </a:p>
      </dgm:t>
    </dgm:pt>
    <dgm:pt modelId="{4F618A0B-34AE-4EA4-9969-1287AD83EE7C}" type="parTrans" cxnId="{0C063E5D-F891-463D-997B-A1EC5EFF71C0}">
      <dgm:prSet/>
      <dgm:spPr/>
      <dgm:t>
        <a:bodyPr/>
        <a:lstStyle/>
        <a:p>
          <a:endParaRPr kumimoji="1" lang="ja-JP" altLang="en-US" sz="2000" b="1"/>
        </a:p>
      </dgm:t>
    </dgm:pt>
    <dgm:pt modelId="{6360996A-3051-4E53-98D9-883182C52594}" type="sibTrans" cxnId="{0C063E5D-F891-463D-997B-A1EC5EFF71C0}">
      <dgm:prSet/>
      <dgm:spPr/>
      <dgm:t>
        <a:bodyPr/>
        <a:lstStyle/>
        <a:p>
          <a:endParaRPr kumimoji="1" lang="ja-JP" altLang="en-US" sz="2000" b="1"/>
        </a:p>
      </dgm:t>
    </dgm:pt>
    <dgm:pt modelId="{4106300A-70CC-495F-881C-B587021682D0}" type="pres">
      <dgm:prSet presAssocID="{22452389-283D-4692-AC6A-F0B6D2DB957F}" presName="Name0" presStyleCnt="0">
        <dgm:presLayoutVars>
          <dgm:dir/>
          <dgm:animLvl val="lvl"/>
          <dgm:resizeHandles val="exact"/>
        </dgm:presLayoutVars>
      </dgm:prSet>
      <dgm:spPr/>
    </dgm:pt>
    <dgm:pt modelId="{8D6B31DF-2713-47AD-AB13-01C323D42D15}" type="pres">
      <dgm:prSet presAssocID="{CC84A6A0-56AD-433A-82FB-97EF9E5DDFEC}" presName="parTxOnly" presStyleLbl="node1" presStyleIdx="0" presStyleCnt="4">
        <dgm:presLayoutVars>
          <dgm:chMax val="0"/>
          <dgm:chPref val="0"/>
          <dgm:bulletEnabled val="1"/>
        </dgm:presLayoutVars>
      </dgm:prSet>
      <dgm:spPr/>
    </dgm:pt>
    <dgm:pt modelId="{24824730-1819-41A0-953D-DFAD77615B7C}" type="pres">
      <dgm:prSet presAssocID="{198B9549-27E5-4E47-8ADA-D11A3FE08B44}" presName="parTxOnlySpace" presStyleCnt="0"/>
      <dgm:spPr/>
    </dgm:pt>
    <dgm:pt modelId="{5EDD29CA-6C60-40C5-B9F8-DC1A2C28B94C}" type="pres">
      <dgm:prSet presAssocID="{5406F654-8E20-4B14-BBCB-1DC73A68145B}" presName="parTxOnly" presStyleLbl="node1" presStyleIdx="1" presStyleCnt="4">
        <dgm:presLayoutVars>
          <dgm:chMax val="0"/>
          <dgm:chPref val="0"/>
          <dgm:bulletEnabled val="1"/>
        </dgm:presLayoutVars>
      </dgm:prSet>
      <dgm:spPr/>
      <dgm:t>
        <a:bodyPr/>
        <a:lstStyle/>
        <a:p>
          <a:endParaRPr kumimoji="1" lang="ja-JP" altLang="en-US"/>
        </a:p>
      </dgm:t>
    </dgm:pt>
    <dgm:pt modelId="{2B1A9C4B-2CBC-42CD-B9C3-0A8416E2242F}" type="pres">
      <dgm:prSet presAssocID="{CF3419C5-5067-4D64-A93B-082C6351C119}" presName="parTxOnlySpace" presStyleCnt="0"/>
      <dgm:spPr/>
    </dgm:pt>
    <dgm:pt modelId="{6A1FD2D0-DE9F-4431-9EB4-E2CB3ACBD2CB}" type="pres">
      <dgm:prSet presAssocID="{479D386C-CD72-4A27-89F6-9AD8509884CC}" presName="parTxOnly" presStyleLbl="node1" presStyleIdx="2" presStyleCnt="4">
        <dgm:presLayoutVars>
          <dgm:chMax val="0"/>
          <dgm:chPref val="0"/>
          <dgm:bulletEnabled val="1"/>
        </dgm:presLayoutVars>
      </dgm:prSet>
      <dgm:spPr/>
      <dgm:t>
        <a:bodyPr/>
        <a:lstStyle/>
        <a:p>
          <a:endParaRPr kumimoji="1" lang="ja-JP" altLang="en-US"/>
        </a:p>
      </dgm:t>
    </dgm:pt>
    <dgm:pt modelId="{212F556E-4C33-4D85-A1A8-408E6018B90E}" type="pres">
      <dgm:prSet presAssocID="{3919DA45-676B-48E3-8706-22E4D9F5E013}" presName="parTxOnlySpace" presStyleCnt="0"/>
      <dgm:spPr/>
    </dgm:pt>
    <dgm:pt modelId="{BFD7EC7E-A1CA-43C4-BE65-CAB2546B8C70}" type="pres">
      <dgm:prSet presAssocID="{2493BC49-8157-469F-B621-BF44F6E1D466}" presName="parTxOnly" presStyleLbl="node1" presStyleIdx="3" presStyleCnt="4">
        <dgm:presLayoutVars>
          <dgm:chMax val="0"/>
          <dgm:chPref val="0"/>
          <dgm:bulletEnabled val="1"/>
        </dgm:presLayoutVars>
      </dgm:prSet>
      <dgm:spPr/>
      <dgm:t>
        <a:bodyPr/>
        <a:lstStyle/>
        <a:p>
          <a:endParaRPr kumimoji="1" lang="ja-JP" altLang="en-US"/>
        </a:p>
      </dgm:t>
    </dgm:pt>
  </dgm:ptLst>
  <dgm:cxnLst>
    <dgm:cxn modelId="{711D7192-4080-48AF-AB0A-7B0DC6ED813E}" type="presOf" srcId="{479D386C-CD72-4A27-89F6-9AD8509884CC}" destId="{6A1FD2D0-DE9F-4431-9EB4-E2CB3ACBD2CB}" srcOrd="0" destOrd="0" presId="urn:microsoft.com/office/officeart/2005/8/layout/chevron1"/>
    <dgm:cxn modelId="{1D047EED-0FCC-4616-9698-7A0A5617D2A6}" type="presOf" srcId="{2493BC49-8157-469F-B621-BF44F6E1D466}" destId="{BFD7EC7E-A1CA-43C4-BE65-CAB2546B8C70}" srcOrd="0" destOrd="0" presId="urn:microsoft.com/office/officeart/2005/8/layout/chevron1"/>
    <dgm:cxn modelId="{AB00217B-3475-445A-BB6D-826141E904AE}" srcId="{22452389-283D-4692-AC6A-F0B6D2DB957F}" destId="{479D386C-CD72-4A27-89F6-9AD8509884CC}" srcOrd="2" destOrd="0" parTransId="{3329782F-6A52-4376-AEB9-E17EBCEF1E11}" sibTransId="{3919DA45-676B-48E3-8706-22E4D9F5E013}"/>
    <dgm:cxn modelId="{F9A6C704-CA41-4E72-A9BC-9F9E5BB27475}" type="presOf" srcId="{5406F654-8E20-4B14-BBCB-1DC73A68145B}" destId="{5EDD29CA-6C60-40C5-B9F8-DC1A2C28B94C}" srcOrd="0" destOrd="0" presId="urn:microsoft.com/office/officeart/2005/8/layout/chevron1"/>
    <dgm:cxn modelId="{8CC14762-16E5-4B56-A947-185639A48C41}" srcId="{22452389-283D-4692-AC6A-F0B6D2DB957F}" destId="{5406F654-8E20-4B14-BBCB-1DC73A68145B}" srcOrd="1" destOrd="0" parTransId="{3618AF97-DAF9-49D9-8FE9-DA3AB76D8E8E}" sibTransId="{CF3419C5-5067-4D64-A93B-082C6351C119}"/>
    <dgm:cxn modelId="{B27515CE-BF92-463B-BFC0-960ADDEE5772}" srcId="{22452389-283D-4692-AC6A-F0B6D2DB957F}" destId="{CC84A6A0-56AD-433A-82FB-97EF9E5DDFEC}" srcOrd="0" destOrd="0" parTransId="{5B0AE0A2-ED26-4C80-B82D-B07E328CDBA3}" sibTransId="{198B9549-27E5-4E47-8ADA-D11A3FE08B44}"/>
    <dgm:cxn modelId="{11917B55-259D-4D69-85FC-8844CBC0B806}" type="presOf" srcId="{CC84A6A0-56AD-433A-82FB-97EF9E5DDFEC}" destId="{8D6B31DF-2713-47AD-AB13-01C323D42D15}" srcOrd="0" destOrd="0" presId="urn:microsoft.com/office/officeart/2005/8/layout/chevron1"/>
    <dgm:cxn modelId="{0C063E5D-F891-463D-997B-A1EC5EFF71C0}" srcId="{22452389-283D-4692-AC6A-F0B6D2DB957F}" destId="{2493BC49-8157-469F-B621-BF44F6E1D466}" srcOrd="3" destOrd="0" parTransId="{4F618A0B-34AE-4EA4-9969-1287AD83EE7C}" sibTransId="{6360996A-3051-4E53-98D9-883182C52594}"/>
    <dgm:cxn modelId="{F1805C24-152D-4171-99F3-5D5A78862B1C}" type="presOf" srcId="{22452389-283D-4692-AC6A-F0B6D2DB957F}" destId="{4106300A-70CC-495F-881C-B587021682D0}" srcOrd="0" destOrd="0" presId="urn:microsoft.com/office/officeart/2005/8/layout/chevron1"/>
    <dgm:cxn modelId="{2989377B-817D-4240-9F3B-462B99006026}" type="presParOf" srcId="{4106300A-70CC-495F-881C-B587021682D0}" destId="{8D6B31DF-2713-47AD-AB13-01C323D42D15}" srcOrd="0" destOrd="0" presId="urn:microsoft.com/office/officeart/2005/8/layout/chevron1"/>
    <dgm:cxn modelId="{28BFFAE5-4D6C-4396-9AC2-E616BC81888F}" type="presParOf" srcId="{4106300A-70CC-495F-881C-B587021682D0}" destId="{24824730-1819-41A0-953D-DFAD77615B7C}" srcOrd="1" destOrd="0" presId="urn:microsoft.com/office/officeart/2005/8/layout/chevron1"/>
    <dgm:cxn modelId="{1CFD2439-D724-41CA-8F79-03F05B66E8AB}" type="presParOf" srcId="{4106300A-70CC-495F-881C-B587021682D0}" destId="{5EDD29CA-6C60-40C5-B9F8-DC1A2C28B94C}" srcOrd="2" destOrd="0" presId="urn:microsoft.com/office/officeart/2005/8/layout/chevron1"/>
    <dgm:cxn modelId="{B82327EC-C8CE-4218-B870-93136094A415}" type="presParOf" srcId="{4106300A-70CC-495F-881C-B587021682D0}" destId="{2B1A9C4B-2CBC-42CD-B9C3-0A8416E2242F}" srcOrd="3" destOrd="0" presId="urn:microsoft.com/office/officeart/2005/8/layout/chevron1"/>
    <dgm:cxn modelId="{859179CF-6ECB-42F0-9DB2-E926B8C1DAA6}" type="presParOf" srcId="{4106300A-70CC-495F-881C-B587021682D0}" destId="{6A1FD2D0-DE9F-4431-9EB4-E2CB3ACBD2CB}" srcOrd="4" destOrd="0" presId="urn:microsoft.com/office/officeart/2005/8/layout/chevron1"/>
    <dgm:cxn modelId="{56DC5BC8-D039-46BB-971B-CA3E5601EBE6}" type="presParOf" srcId="{4106300A-70CC-495F-881C-B587021682D0}" destId="{212F556E-4C33-4D85-A1A8-408E6018B90E}" srcOrd="5" destOrd="0" presId="urn:microsoft.com/office/officeart/2005/8/layout/chevron1"/>
    <dgm:cxn modelId="{3AA9600F-58A7-4B03-9FE3-B90B56D67008}" type="presParOf" srcId="{4106300A-70CC-495F-881C-B587021682D0}" destId="{BFD7EC7E-A1CA-43C4-BE65-CAB2546B8C70}" srcOrd="6"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452389-283D-4692-AC6A-F0B6D2DB957F}" type="doc">
      <dgm:prSet loTypeId="urn:microsoft.com/office/officeart/2005/8/layout/chevron1" loCatId="process" qsTypeId="urn:microsoft.com/office/officeart/2005/8/quickstyle/simple1" qsCatId="simple" csTypeId="urn:microsoft.com/office/officeart/2005/8/colors/accent1_1" csCatId="accent1" phldr="1"/>
      <dgm:spPr/>
    </dgm:pt>
    <dgm:pt modelId="{CC84A6A0-56AD-433A-82FB-97EF9E5DDFEC}">
      <dgm:prSet phldrT="[テキスト]" custT="1"/>
      <dgm:spPr>
        <a:ln>
          <a:solidFill>
            <a:srgbClr val="FF0000"/>
          </a:solidFill>
        </a:ln>
      </dgm:spPr>
      <dgm:t>
        <a:bodyPr/>
        <a:lstStyle/>
        <a:p>
          <a:r>
            <a:rPr kumimoji="1" lang="ja-JP" altLang="en-US" sz="2400" b="1" dirty="0" smtClean="0"/>
            <a:t>大域探索</a:t>
          </a:r>
          <a:endParaRPr kumimoji="1" lang="ja-JP" altLang="en-US" sz="2400" b="1" dirty="0"/>
        </a:p>
      </dgm:t>
    </dgm:pt>
    <dgm:pt modelId="{5B0AE0A2-ED26-4C80-B82D-B07E328CDBA3}" type="parTrans" cxnId="{B27515CE-BF92-463B-BFC0-960ADDEE5772}">
      <dgm:prSet/>
      <dgm:spPr/>
      <dgm:t>
        <a:bodyPr/>
        <a:lstStyle/>
        <a:p>
          <a:endParaRPr kumimoji="1" lang="ja-JP" altLang="en-US" sz="2000" b="1"/>
        </a:p>
      </dgm:t>
    </dgm:pt>
    <dgm:pt modelId="{198B9549-27E5-4E47-8ADA-D11A3FE08B44}" type="sibTrans" cxnId="{B27515CE-BF92-463B-BFC0-960ADDEE5772}">
      <dgm:prSet/>
      <dgm:spPr/>
      <dgm:t>
        <a:bodyPr/>
        <a:lstStyle/>
        <a:p>
          <a:endParaRPr kumimoji="1" lang="ja-JP" altLang="en-US" sz="2000" b="1"/>
        </a:p>
      </dgm:t>
    </dgm:pt>
    <dgm:pt modelId="{5406F654-8E20-4B14-BBCB-1DC73A68145B}">
      <dgm:prSet phldrT="[テキスト]" custT="1"/>
      <dgm:spPr>
        <a:ln>
          <a:solidFill>
            <a:srgbClr val="FF0000"/>
          </a:solidFill>
        </a:ln>
      </dgm:spPr>
      <dgm:t>
        <a:bodyPr/>
        <a:lstStyle/>
        <a:p>
          <a:r>
            <a:rPr kumimoji="1" lang="ja-JP" altLang="en-US" sz="2400" b="1" dirty="0" smtClean="0"/>
            <a:t>局所探索</a:t>
          </a:r>
          <a:endParaRPr kumimoji="1" lang="ja-JP" altLang="en-US" sz="2400" b="1" dirty="0"/>
        </a:p>
      </dgm:t>
    </dgm:pt>
    <dgm:pt modelId="{3618AF97-DAF9-49D9-8FE9-DA3AB76D8E8E}" type="parTrans" cxnId="{8CC14762-16E5-4B56-A947-185639A48C41}">
      <dgm:prSet/>
      <dgm:spPr/>
      <dgm:t>
        <a:bodyPr/>
        <a:lstStyle/>
        <a:p>
          <a:endParaRPr kumimoji="1" lang="ja-JP" altLang="en-US" sz="2000" b="1"/>
        </a:p>
      </dgm:t>
    </dgm:pt>
    <dgm:pt modelId="{CF3419C5-5067-4D64-A93B-082C6351C119}" type="sibTrans" cxnId="{8CC14762-16E5-4B56-A947-185639A48C41}">
      <dgm:prSet/>
      <dgm:spPr/>
      <dgm:t>
        <a:bodyPr/>
        <a:lstStyle/>
        <a:p>
          <a:endParaRPr kumimoji="1" lang="ja-JP" altLang="en-US" sz="2000" b="1"/>
        </a:p>
      </dgm:t>
    </dgm:pt>
    <dgm:pt modelId="{479D386C-CD72-4A27-89F6-9AD8509884CC}">
      <dgm:prSet custT="1"/>
      <dgm:spPr>
        <a:solidFill>
          <a:schemeClr val="accent5"/>
        </a:solidFill>
        <a:ln>
          <a:solidFill>
            <a:srgbClr val="FF0000"/>
          </a:solidFill>
        </a:ln>
      </dgm:spPr>
      <dgm:t>
        <a:bodyPr/>
        <a:lstStyle/>
        <a:p>
          <a:r>
            <a:rPr kumimoji="1" lang="ja-JP" altLang="en-US" sz="2400" b="1" dirty="0" smtClean="0">
              <a:solidFill>
                <a:schemeClr val="bg1"/>
              </a:solidFill>
            </a:rPr>
            <a:t>ランダム</a:t>
          </a:r>
          <a:r>
            <a:rPr kumimoji="1" lang="en-US" altLang="ja-JP" sz="2400" b="1" dirty="0" smtClean="0">
              <a:solidFill>
                <a:schemeClr val="bg1"/>
              </a:solidFill>
            </a:rPr>
            <a:t/>
          </a:r>
          <a:br>
            <a:rPr kumimoji="1" lang="en-US" altLang="ja-JP" sz="2400" b="1" dirty="0" smtClean="0">
              <a:solidFill>
                <a:schemeClr val="bg1"/>
              </a:solidFill>
            </a:rPr>
          </a:br>
          <a:r>
            <a:rPr kumimoji="1" lang="ja-JP" altLang="en-US" sz="2400" b="1" dirty="0" smtClean="0">
              <a:solidFill>
                <a:schemeClr val="bg1"/>
              </a:solidFill>
            </a:rPr>
            <a:t>探索</a:t>
          </a:r>
          <a:endParaRPr kumimoji="1" lang="ja-JP" altLang="en-US" sz="2400" b="1" dirty="0">
            <a:solidFill>
              <a:schemeClr val="bg1"/>
            </a:solidFill>
          </a:endParaRPr>
        </a:p>
      </dgm:t>
    </dgm:pt>
    <dgm:pt modelId="{3329782F-6A52-4376-AEB9-E17EBCEF1E11}" type="parTrans" cxnId="{AB00217B-3475-445A-BB6D-826141E904AE}">
      <dgm:prSet/>
      <dgm:spPr/>
      <dgm:t>
        <a:bodyPr/>
        <a:lstStyle/>
        <a:p>
          <a:endParaRPr kumimoji="1" lang="ja-JP" altLang="en-US" sz="2000" b="1"/>
        </a:p>
      </dgm:t>
    </dgm:pt>
    <dgm:pt modelId="{3919DA45-676B-48E3-8706-22E4D9F5E013}" type="sibTrans" cxnId="{AB00217B-3475-445A-BB6D-826141E904AE}">
      <dgm:prSet/>
      <dgm:spPr/>
      <dgm:t>
        <a:bodyPr/>
        <a:lstStyle/>
        <a:p>
          <a:endParaRPr kumimoji="1" lang="ja-JP" altLang="en-US" sz="2000" b="1"/>
        </a:p>
      </dgm:t>
    </dgm:pt>
    <dgm:pt modelId="{2493BC49-8157-469F-B621-BF44F6E1D466}">
      <dgm:prSet custT="1"/>
      <dgm:spPr/>
      <dgm:t>
        <a:bodyPr/>
        <a:lstStyle/>
        <a:p>
          <a:r>
            <a:rPr kumimoji="1" lang="ja-JP" altLang="en-US" sz="2400" b="1" dirty="0" smtClean="0"/>
            <a:t>評価</a:t>
          </a:r>
          <a:r>
            <a:rPr kumimoji="1" lang="en-US" altLang="ja-JP" sz="2400" b="1" dirty="0" smtClean="0"/>
            <a:t/>
          </a:r>
          <a:br>
            <a:rPr kumimoji="1" lang="en-US" altLang="ja-JP" sz="2400" b="1" dirty="0" smtClean="0"/>
          </a:br>
          <a:r>
            <a:rPr kumimoji="1" lang="ja-JP" altLang="en-US" sz="2400" b="1" dirty="0" smtClean="0"/>
            <a:t>と更新</a:t>
          </a:r>
          <a:endParaRPr kumimoji="1" lang="ja-JP" altLang="en-US" sz="2400" b="1" dirty="0"/>
        </a:p>
      </dgm:t>
    </dgm:pt>
    <dgm:pt modelId="{4F618A0B-34AE-4EA4-9969-1287AD83EE7C}" type="parTrans" cxnId="{0C063E5D-F891-463D-997B-A1EC5EFF71C0}">
      <dgm:prSet/>
      <dgm:spPr/>
      <dgm:t>
        <a:bodyPr/>
        <a:lstStyle/>
        <a:p>
          <a:endParaRPr kumimoji="1" lang="ja-JP" altLang="en-US" sz="2000" b="1"/>
        </a:p>
      </dgm:t>
    </dgm:pt>
    <dgm:pt modelId="{6360996A-3051-4E53-98D9-883182C52594}" type="sibTrans" cxnId="{0C063E5D-F891-463D-997B-A1EC5EFF71C0}">
      <dgm:prSet/>
      <dgm:spPr/>
      <dgm:t>
        <a:bodyPr/>
        <a:lstStyle/>
        <a:p>
          <a:endParaRPr kumimoji="1" lang="ja-JP" altLang="en-US" sz="2000" b="1"/>
        </a:p>
      </dgm:t>
    </dgm:pt>
    <dgm:pt modelId="{4106300A-70CC-495F-881C-B587021682D0}" type="pres">
      <dgm:prSet presAssocID="{22452389-283D-4692-AC6A-F0B6D2DB957F}" presName="Name0" presStyleCnt="0">
        <dgm:presLayoutVars>
          <dgm:dir/>
          <dgm:animLvl val="lvl"/>
          <dgm:resizeHandles val="exact"/>
        </dgm:presLayoutVars>
      </dgm:prSet>
      <dgm:spPr/>
    </dgm:pt>
    <dgm:pt modelId="{8D6B31DF-2713-47AD-AB13-01C323D42D15}" type="pres">
      <dgm:prSet presAssocID="{CC84A6A0-56AD-433A-82FB-97EF9E5DDFEC}" presName="parTxOnly" presStyleLbl="node1" presStyleIdx="0" presStyleCnt="4">
        <dgm:presLayoutVars>
          <dgm:chMax val="0"/>
          <dgm:chPref val="0"/>
          <dgm:bulletEnabled val="1"/>
        </dgm:presLayoutVars>
      </dgm:prSet>
      <dgm:spPr/>
    </dgm:pt>
    <dgm:pt modelId="{24824730-1819-41A0-953D-DFAD77615B7C}" type="pres">
      <dgm:prSet presAssocID="{198B9549-27E5-4E47-8ADA-D11A3FE08B44}" presName="parTxOnlySpace" presStyleCnt="0"/>
      <dgm:spPr/>
    </dgm:pt>
    <dgm:pt modelId="{5EDD29CA-6C60-40C5-B9F8-DC1A2C28B94C}" type="pres">
      <dgm:prSet presAssocID="{5406F654-8E20-4B14-BBCB-1DC73A68145B}" presName="parTxOnly" presStyleLbl="node1" presStyleIdx="1" presStyleCnt="4">
        <dgm:presLayoutVars>
          <dgm:chMax val="0"/>
          <dgm:chPref val="0"/>
          <dgm:bulletEnabled val="1"/>
        </dgm:presLayoutVars>
      </dgm:prSet>
      <dgm:spPr/>
      <dgm:t>
        <a:bodyPr/>
        <a:lstStyle/>
        <a:p>
          <a:endParaRPr kumimoji="1" lang="ja-JP" altLang="en-US"/>
        </a:p>
      </dgm:t>
    </dgm:pt>
    <dgm:pt modelId="{2B1A9C4B-2CBC-42CD-B9C3-0A8416E2242F}" type="pres">
      <dgm:prSet presAssocID="{CF3419C5-5067-4D64-A93B-082C6351C119}" presName="parTxOnlySpace" presStyleCnt="0"/>
      <dgm:spPr/>
    </dgm:pt>
    <dgm:pt modelId="{6A1FD2D0-DE9F-4431-9EB4-E2CB3ACBD2CB}" type="pres">
      <dgm:prSet presAssocID="{479D386C-CD72-4A27-89F6-9AD8509884CC}" presName="parTxOnly" presStyleLbl="node1" presStyleIdx="2" presStyleCnt="4">
        <dgm:presLayoutVars>
          <dgm:chMax val="0"/>
          <dgm:chPref val="0"/>
          <dgm:bulletEnabled val="1"/>
        </dgm:presLayoutVars>
      </dgm:prSet>
      <dgm:spPr/>
      <dgm:t>
        <a:bodyPr/>
        <a:lstStyle/>
        <a:p>
          <a:endParaRPr kumimoji="1" lang="ja-JP" altLang="en-US"/>
        </a:p>
      </dgm:t>
    </dgm:pt>
    <dgm:pt modelId="{212F556E-4C33-4D85-A1A8-408E6018B90E}" type="pres">
      <dgm:prSet presAssocID="{3919DA45-676B-48E3-8706-22E4D9F5E013}" presName="parTxOnlySpace" presStyleCnt="0"/>
      <dgm:spPr/>
    </dgm:pt>
    <dgm:pt modelId="{BFD7EC7E-A1CA-43C4-BE65-CAB2546B8C70}" type="pres">
      <dgm:prSet presAssocID="{2493BC49-8157-469F-B621-BF44F6E1D466}" presName="parTxOnly" presStyleLbl="node1" presStyleIdx="3" presStyleCnt="4">
        <dgm:presLayoutVars>
          <dgm:chMax val="0"/>
          <dgm:chPref val="0"/>
          <dgm:bulletEnabled val="1"/>
        </dgm:presLayoutVars>
      </dgm:prSet>
      <dgm:spPr/>
      <dgm:t>
        <a:bodyPr/>
        <a:lstStyle/>
        <a:p>
          <a:endParaRPr kumimoji="1" lang="ja-JP" altLang="en-US"/>
        </a:p>
      </dgm:t>
    </dgm:pt>
  </dgm:ptLst>
  <dgm:cxnLst>
    <dgm:cxn modelId="{711D7192-4080-48AF-AB0A-7B0DC6ED813E}" type="presOf" srcId="{479D386C-CD72-4A27-89F6-9AD8509884CC}" destId="{6A1FD2D0-DE9F-4431-9EB4-E2CB3ACBD2CB}" srcOrd="0" destOrd="0" presId="urn:microsoft.com/office/officeart/2005/8/layout/chevron1"/>
    <dgm:cxn modelId="{1D047EED-0FCC-4616-9698-7A0A5617D2A6}" type="presOf" srcId="{2493BC49-8157-469F-B621-BF44F6E1D466}" destId="{BFD7EC7E-A1CA-43C4-BE65-CAB2546B8C70}" srcOrd="0" destOrd="0" presId="urn:microsoft.com/office/officeart/2005/8/layout/chevron1"/>
    <dgm:cxn modelId="{AB00217B-3475-445A-BB6D-826141E904AE}" srcId="{22452389-283D-4692-AC6A-F0B6D2DB957F}" destId="{479D386C-CD72-4A27-89F6-9AD8509884CC}" srcOrd="2" destOrd="0" parTransId="{3329782F-6A52-4376-AEB9-E17EBCEF1E11}" sibTransId="{3919DA45-676B-48E3-8706-22E4D9F5E013}"/>
    <dgm:cxn modelId="{F9A6C704-CA41-4E72-A9BC-9F9E5BB27475}" type="presOf" srcId="{5406F654-8E20-4B14-BBCB-1DC73A68145B}" destId="{5EDD29CA-6C60-40C5-B9F8-DC1A2C28B94C}" srcOrd="0" destOrd="0" presId="urn:microsoft.com/office/officeart/2005/8/layout/chevron1"/>
    <dgm:cxn modelId="{8CC14762-16E5-4B56-A947-185639A48C41}" srcId="{22452389-283D-4692-AC6A-F0B6D2DB957F}" destId="{5406F654-8E20-4B14-BBCB-1DC73A68145B}" srcOrd="1" destOrd="0" parTransId="{3618AF97-DAF9-49D9-8FE9-DA3AB76D8E8E}" sibTransId="{CF3419C5-5067-4D64-A93B-082C6351C119}"/>
    <dgm:cxn modelId="{B27515CE-BF92-463B-BFC0-960ADDEE5772}" srcId="{22452389-283D-4692-AC6A-F0B6D2DB957F}" destId="{CC84A6A0-56AD-433A-82FB-97EF9E5DDFEC}" srcOrd="0" destOrd="0" parTransId="{5B0AE0A2-ED26-4C80-B82D-B07E328CDBA3}" sibTransId="{198B9549-27E5-4E47-8ADA-D11A3FE08B44}"/>
    <dgm:cxn modelId="{11917B55-259D-4D69-85FC-8844CBC0B806}" type="presOf" srcId="{CC84A6A0-56AD-433A-82FB-97EF9E5DDFEC}" destId="{8D6B31DF-2713-47AD-AB13-01C323D42D15}" srcOrd="0" destOrd="0" presId="urn:microsoft.com/office/officeart/2005/8/layout/chevron1"/>
    <dgm:cxn modelId="{0C063E5D-F891-463D-997B-A1EC5EFF71C0}" srcId="{22452389-283D-4692-AC6A-F0B6D2DB957F}" destId="{2493BC49-8157-469F-B621-BF44F6E1D466}" srcOrd="3" destOrd="0" parTransId="{4F618A0B-34AE-4EA4-9969-1287AD83EE7C}" sibTransId="{6360996A-3051-4E53-98D9-883182C52594}"/>
    <dgm:cxn modelId="{F1805C24-152D-4171-99F3-5D5A78862B1C}" type="presOf" srcId="{22452389-283D-4692-AC6A-F0B6D2DB957F}" destId="{4106300A-70CC-495F-881C-B587021682D0}" srcOrd="0" destOrd="0" presId="urn:microsoft.com/office/officeart/2005/8/layout/chevron1"/>
    <dgm:cxn modelId="{2989377B-817D-4240-9F3B-462B99006026}" type="presParOf" srcId="{4106300A-70CC-495F-881C-B587021682D0}" destId="{8D6B31DF-2713-47AD-AB13-01C323D42D15}" srcOrd="0" destOrd="0" presId="urn:microsoft.com/office/officeart/2005/8/layout/chevron1"/>
    <dgm:cxn modelId="{28BFFAE5-4D6C-4396-9AC2-E616BC81888F}" type="presParOf" srcId="{4106300A-70CC-495F-881C-B587021682D0}" destId="{24824730-1819-41A0-953D-DFAD77615B7C}" srcOrd="1" destOrd="0" presId="urn:microsoft.com/office/officeart/2005/8/layout/chevron1"/>
    <dgm:cxn modelId="{1CFD2439-D724-41CA-8F79-03F05B66E8AB}" type="presParOf" srcId="{4106300A-70CC-495F-881C-B587021682D0}" destId="{5EDD29CA-6C60-40C5-B9F8-DC1A2C28B94C}" srcOrd="2" destOrd="0" presId="urn:microsoft.com/office/officeart/2005/8/layout/chevron1"/>
    <dgm:cxn modelId="{B82327EC-C8CE-4218-B870-93136094A415}" type="presParOf" srcId="{4106300A-70CC-495F-881C-B587021682D0}" destId="{2B1A9C4B-2CBC-42CD-B9C3-0A8416E2242F}" srcOrd="3" destOrd="0" presId="urn:microsoft.com/office/officeart/2005/8/layout/chevron1"/>
    <dgm:cxn modelId="{859179CF-6ECB-42F0-9DB2-E926B8C1DAA6}" type="presParOf" srcId="{4106300A-70CC-495F-881C-B587021682D0}" destId="{6A1FD2D0-DE9F-4431-9EB4-E2CB3ACBD2CB}" srcOrd="4" destOrd="0" presId="urn:microsoft.com/office/officeart/2005/8/layout/chevron1"/>
    <dgm:cxn modelId="{56DC5BC8-D039-46BB-971B-CA3E5601EBE6}" type="presParOf" srcId="{4106300A-70CC-495F-881C-B587021682D0}" destId="{212F556E-4C33-4D85-A1A8-408E6018B90E}" srcOrd="5" destOrd="0" presId="urn:microsoft.com/office/officeart/2005/8/layout/chevron1"/>
    <dgm:cxn modelId="{3AA9600F-58A7-4B03-9FE3-B90B56D67008}" type="presParOf" srcId="{4106300A-70CC-495F-881C-B587021682D0}" destId="{BFD7EC7E-A1CA-43C4-BE65-CAB2546B8C70}"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452389-283D-4692-AC6A-F0B6D2DB957F}" type="doc">
      <dgm:prSet loTypeId="urn:microsoft.com/office/officeart/2005/8/layout/chevron1" loCatId="process" qsTypeId="urn:microsoft.com/office/officeart/2005/8/quickstyle/simple1" qsCatId="simple" csTypeId="urn:microsoft.com/office/officeart/2005/8/colors/accent1_1" csCatId="accent1" phldr="1"/>
      <dgm:spPr/>
    </dgm:pt>
    <dgm:pt modelId="{CC84A6A0-56AD-433A-82FB-97EF9E5DDFEC}">
      <dgm:prSet phldrT="[テキスト]" custT="1"/>
      <dgm:spPr/>
      <dgm:t>
        <a:bodyPr/>
        <a:lstStyle/>
        <a:p>
          <a:r>
            <a:rPr kumimoji="1" lang="ja-JP" altLang="en-US" sz="2400" b="1" dirty="0" smtClean="0"/>
            <a:t>大域探索</a:t>
          </a:r>
          <a:endParaRPr kumimoji="1" lang="ja-JP" altLang="en-US" sz="2400" b="1" dirty="0"/>
        </a:p>
      </dgm:t>
    </dgm:pt>
    <dgm:pt modelId="{5B0AE0A2-ED26-4C80-B82D-B07E328CDBA3}" type="parTrans" cxnId="{B27515CE-BF92-463B-BFC0-960ADDEE5772}">
      <dgm:prSet/>
      <dgm:spPr/>
      <dgm:t>
        <a:bodyPr/>
        <a:lstStyle/>
        <a:p>
          <a:endParaRPr kumimoji="1" lang="ja-JP" altLang="en-US" sz="2000" b="1"/>
        </a:p>
      </dgm:t>
    </dgm:pt>
    <dgm:pt modelId="{198B9549-27E5-4E47-8ADA-D11A3FE08B44}" type="sibTrans" cxnId="{B27515CE-BF92-463B-BFC0-960ADDEE5772}">
      <dgm:prSet/>
      <dgm:spPr/>
      <dgm:t>
        <a:bodyPr/>
        <a:lstStyle/>
        <a:p>
          <a:endParaRPr kumimoji="1" lang="ja-JP" altLang="en-US" sz="2000" b="1"/>
        </a:p>
      </dgm:t>
    </dgm:pt>
    <dgm:pt modelId="{5406F654-8E20-4B14-BBCB-1DC73A68145B}">
      <dgm:prSet phldrT="[テキスト]" custT="1"/>
      <dgm:spPr/>
      <dgm:t>
        <a:bodyPr/>
        <a:lstStyle/>
        <a:p>
          <a:r>
            <a:rPr kumimoji="1" lang="ja-JP" altLang="en-US" sz="2400" b="1" dirty="0" smtClean="0"/>
            <a:t>局所探索</a:t>
          </a:r>
          <a:endParaRPr kumimoji="1" lang="ja-JP" altLang="en-US" sz="2400" b="1" dirty="0"/>
        </a:p>
      </dgm:t>
    </dgm:pt>
    <dgm:pt modelId="{3618AF97-DAF9-49D9-8FE9-DA3AB76D8E8E}" type="parTrans" cxnId="{8CC14762-16E5-4B56-A947-185639A48C41}">
      <dgm:prSet/>
      <dgm:spPr/>
      <dgm:t>
        <a:bodyPr/>
        <a:lstStyle/>
        <a:p>
          <a:endParaRPr kumimoji="1" lang="ja-JP" altLang="en-US" sz="2000" b="1"/>
        </a:p>
      </dgm:t>
    </dgm:pt>
    <dgm:pt modelId="{CF3419C5-5067-4D64-A93B-082C6351C119}" type="sibTrans" cxnId="{8CC14762-16E5-4B56-A947-185639A48C41}">
      <dgm:prSet/>
      <dgm:spPr/>
      <dgm:t>
        <a:bodyPr/>
        <a:lstStyle/>
        <a:p>
          <a:endParaRPr kumimoji="1" lang="ja-JP" altLang="en-US" sz="2000" b="1"/>
        </a:p>
      </dgm:t>
    </dgm:pt>
    <dgm:pt modelId="{479D386C-CD72-4A27-89F6-9AD8509884CC}">
      <dgm:prSet custT="1"/>
      <dgm:spPr/>
      <dgm:t>
        <a:bodyPr/>
        <a:lstStyle/>
        <a:p>
          <a:r>
            <a:rPr kumimoji="1" lang="ja-JP" altLang="en-US" sz="2400" b="1" dirty="0" smtClean="0"/>
            <a:t>ランダム</a:t>
          </a:r>
          <a:r>
            <a:rPr kumimoji="1" lang="en-US" altLang="ja-JP" sz="2400" b="1" dirty="0" smtClean="0"/>
            <a:t/>
          </a:r>
          <a:br>
            <a:rPr kumimoji="1" lang="en-US" altLang="ja-JP" sz="2400" b="1" dirty="0" smtClean="0"/>
          </a:br>
          <a:r>
            <a:rPr kumimoji="1" lang="ja-JP" altLang="en-US" sz="2400" b="1" dirty="0" smtClean="0"/>
            <a:t>探索</a:t>
          </a:r>
          <a:endParaRPr kumimoji="1" lang="ja-JP" altLang="en-US" sz="2400" b="1" dirty="0"/>
        </a:p>
      </dgm:t>
    </dgm:pt>
    <dgm:pt modelId="{3329782F-6A52-4376-AEB9-E17EBCEF1E11}" type="parTrans" cxnId="{AB00217B-3475-445A-BB6D-826141E904AE}">
      <dgm:prSet/>
      <dgm:spPr/>
      <dgm:t>
        <a:bodyPr/>
        <a:lstStyle/>
        <a:p>
          <a:endParaRPr kumimoji="1" lang="ja-JP" altLang="en-US" sz="2000" b="1"/>
        </a:p>
      </dgm:t>
    </dgm:pt>
    <dgm:pt modelId="{3919DA45-676B-48E3-8706-22E4D9F5E013}" type="sibTrans" cxnId="{AB00217B-3475-445A-BB6D-826141E904AE}">
      <dgm:prSet/>
      <dgm:spPr/>
      <dgm:t>
        <a:bodyPr/>
        <a:lstStyle/>
        <a:p>
          <a:endParaRPr kumimoji="1" lang="ja-JP" altLang="en-US" sz="2000" b="1"/>
        </a:p>
      </dgm:t>
    </dgm:pt>
    <dgm:pt modelId="{2493BC49-8157-469F-B621-BF44F6E1D466}">
      <dgm:prSet custT="1"/>
      <dgm:spPr>
        <a:solidFill>
          <a:schemeClr val="accent5"/>
        </a:solidFill>
      </dgm:spPr>
      <dgm:t>
        <a:bodyPr/>
        <a:lstStyle/>
        <a:p>
          <a:r>
            <a:rPr kumimoji="1" lang="ja-JP" altLang="en-US" sz="2400" b="1" dirty="0" smtClean="0">
              <a:solidFill>
                <a:schemeClr val="bg1"/>
              </a:solidFill>
            </a:rPr>
            <a:t>評価</a:t>
          </a:r>
          <a:r>
            <a:rPr kumimoji="1" lang="en-US" altLang="ja-JP" sz="2400" b="1" dirty="0" smtClean="0">
              <a:solidFill>
                <a:schemeClr val="bg1"/>
              </a:solidFill>
            </a:rPr>
            <a:t/>
          </a:r>
          <a:br>
            <a:rPr kumimoji="1" lang="en-US" altLang="ja-JP" sz="2400" b="1" dirty="0" smtClean="0">
              <a:solidFill>
                <a:schemeClr val="bg1"/>
              </a:solidFill>
            </a:rPr>
          </a:br>
          <a:r>
            <a:rPr kumimoji="1" lang="ja-JP" altLang="en-US" sz="2400" b="1" dirty="0" smtClean="0">
              <a:solidFill>
                <a:schemeClr val="bg1"/>
              </a:solidFill>
            </a:rPr>
            <a:t>と更新</a:t>
          </a:r>
          <a:endParaRPr kumimoji="1" lang="ja-JP" altLang="en-US" sz="2400" b="1" dirty="0">
            <a:solidFill>
              <a:schemeClr val="bg1"/>
            </a:solidFill>
          </a:endParaRPr>
        </a:p>
      </dgm:t>
    </dgm:pt>
    <dgm:pt modelId="{4F618A0B-34AE-4EA4-9969-1287AD83EE7C}" type="parTrans" cxnId="{0C063E5D-F891-463D-997B-A1EC5EFF71C0}">
      <dgm:prSet/>
      <dgm:spPr/>
      <dgm:t>
        <a:bodyPr/>
        <a:lstStyle/>
        <a:p>
          <a:endParaRPr kumimoji="1" lang="ja-JP" altLang="en-US" sz="2000" b="1"/>
        </a:p>
      </dgm:t>
    </dgm:pt>
    <dgm:pt modelId="{6360996A-3051-4E53-98D9-883182C52594}" type="sibTrans" cxnId="{0C063E5D-F891-463D-997B-A1EC5EFF71C0}">
      <dgm:prSet/>
      <dgm:spPr/>
      <dgm:t>
        <a:bodyPr/>
        <a:lstStyle/>
        <a:p>
          <a:endParaRPr kumimoji="1" lang="ja-JP" altLang="en-US" sz="2000" b="1"/>
        </a:p>
      </dgm:t>
    </dgm:pt>
    <dgm:pt modelId="{4106300A-70CC-495F-881C-B587021682D0}" type="pres">
      <dgm:prSet presAssocID="{22452389-283D-4692-AC6A-F0B6D2DB957F}" presName="Name0" presStyleCnt="0">
        <dgm:presLayoutVars>
          <dgm:dir/>
          <dgm:animLvl val="lvl"/>
          <dgm:resizeHandles val="exact"/>
        </dgm:presLayoutVars>
      </dgm:prSet>
      <dgm:spPr/>
    </dgm:pt>
    <dgm:pt modelId="{8D6B31DF-2713-47AD-AB13-01C323D42D15}" type="pres">
      <dgm:prSet presAssocID="{CC84A6A0-56AD-433A-82FB-97EF9E5DDFEC}" presName="parTxOnly" presStyleLbl="node1" presStyleIdx="0" presStyleCnt="4">
        <dgm:presLayoutVars>
          <dgm:chMax val="0"/>
          <dgm:chPref val="0"/>
          <dgm:bulletEnabled val="1"/>
        </dgm:presLayoutVars>
      </dgm:prSet>
      <dgm:spPr/>
    </dgm:pt>
    <dgm:pt modelId="{24824730-1819-41A0-953D-DFAD77615B7C}" type="pres">
      <dgm:prSet presAssocID="{198B9549-27E5-4E47-8ADA-D11A3FE08B44}" presName="parTxOnlySpace" presStyleCnt="0"/>
      <dgm:spPr/>
    </dgm:pt>
    <dgm:pt modelId="{5EDD29CA-6C60-40C5-B9F8-DC1A2C28B94C}" type="pres">
      <dgm:prSet presAssocID="{5406F654-8E20-4B14-BBCB-1DC73A68145B}" presName="parTxOnly" presStyleLbl="node1" presStyleIdx="1" presStyleCnt="4">
        <dgm:presLayoutVars>
          <dgm:chMax val="0"/>
          <dgm:chPref val="0"/>
          <dgm:bulletEnabled val="1"/>
        </dgm:presLayoutVars>
      </dgm:prSet>
      <dgm:spPr/>
      <dgm:t>
        <a:bodyPr/>
        <a:lstStyle/>
        <a:p>
          <a:endParaRPr kumimoji="1" lang="ja-JP" altLang="en-US"/>
        </a:p>
      </dgm:t>
    </dgm:pt>
    <dgm:pt modelId="{2B1A9C4B-2CBC-42CD-B9C3-0A8416E2242F}" type="pres">
      <dgm:prSet presAssocID="{CF3419C5-5067-4D64-A93B-082C6351C119}" presName="parTxOnlySpace" presStyleCnt="0"/>
      <dgm:spPr/>
    </dgm:pt>
    <dgm:pt modelId="{6A1FD2D0-DE9F-4431-9EB4-E2CB3ACBD2CB}" type="pres">
      <dgm:prSet presAssocID="{479D386C-CD72-4A27-89F6-9AD8509884CC}" presName="parTxOnly" presStyleLbl="node1" presStyleIdx="2" presStyleCnt="4">
        <dgm:presLayoutVars>
          <dgm:chMax val="0"/>
          <dgm:chPref val="0"/>
          <dgm:bulletEnabled val="1"/>
        </dgm:presLayoutVars>
      </dgm:prSet>
      <dgm:spPr/>
      <dgm:t>
        <a:bodyPr/>
        <a:lstStyle/>
        <a:p>
          <a:endParaRPr kumimoji="1" lang="ja-JP" altLang="en-US"/>
        </a:p>
      </dgm:t>
    </dgm:pt>
    <dgm:pt modelId="{212F556E-4C33-4D85-A1A8-408E6018B90E}" type="pres">
      <dgm:prSet presAssocID="{3919DA45-676B-48E3-8706-22E4D9F5E013}" presName="parTxOnlySpace" presStyleCnt="0"/>
      <dgm:spPr/>
    </dgm:pt>
    <dgm:pt modelId="{BFD7EC7E-A1CA-43C4-BE65-CAB2546B8C70}" type="pres">
      <dgm:prSet presAssocID="{2493BC49-8157-469F-B621-BF44F6E1D466}" presName="parTxOnly" presStyleLbl="node1" presStyleIdx="3" presStyleCnt="4">
        <dgm:presLayoutVars>
          <dgm:chMax val="0"/>
          <dgm:chPref val="0"/>
          <dgm:bulletEnabled val="1"/>
        </dgm:presLayoutVars>
      </dgm:prSet>
      <dgm:spPr/>
      <dgm:t>
        <a:bodyPr/>
        <a:lstStyle/>
        <a:p>
          <a:endParaRPr kumimoji="1" lang="ja-JP" altLang="en-US"/>
        </a:p>
      </dgm:t>
    </dgm:pt>
  </dgm:ptLst>
  <dgm:cxnLst>
    <dgm:cxn modelId="{711D7192-4080-48AF-AB0A-7B0DC6ED813E}" type="presOf" srcId="{479D386C-CD72-4A27-89F6-9AD8509884CC}" destId="{6A1FD2D0-DE9F-4431-9EB4-E2CB3ACBD2CB}" srcOrd="0" destOrd="0" presId="urn:microsoft.com/office/officeart/2005/8/layout/chevron1"/>
    <dgm:cxn modelId="{1D047EED-0FCC-4616-9698-7A0A5617D2A6}" type="presOf" srcId="{2493BC49-8157-469F-B621-BF44F6E1D466}" destId="{BFD7EC7E-A1CA-43C4-BE65-CAB2546B8C70}" srcOrd="0" destOrd="0" presId="urn:microsoft.com/office/officeart/2005/8/layout/chevron1"/>
    <dgm:cxn modelId="{AB00217B-3475-445A-BB6D-826141E904AE}" srcId="{22452389-283D-4692-AC6A-F0B6D2DB957F}" destId="{479D386C-CD72-4A27-89F6-9AD8509884CC}" srcOrd="2" destOrd="0" parTransId="{3329782F-6A52-4376-AEB9-E17EBCEF1E11}" sibTransId="{3919DA45-676B-48E3-8706-22E4D9F5E013}"/>
    <dgm:cxn modelId="{F9A6C704-CA41-4E72-A9BC-9F9E5BB27475}" type="presOf" srcId="{5406F654-8E20-4B14-BBCB-1DC73A68145B}" destId="{5EDD29CA-6C60-40C5-B9F8-DC1A2C28B94C}" srcOrd="0" destOrd="0" presId="urn:microsoft.com/office/officeart/2005/8/layout/chevron1"/>
    <dgm:cxn modelId="{8CC14762-16E5-4B56-A947-185639A48C41}" srcId="{22452389-283D-4692-AC6A-F0B6D2DB957F}" destId="{5406F654-8E20-4B14-BBCB-1DC73A68145B}" srcOrd="1" destOrd="0" parTransId="{3618AF97-DAF9-49D9-8FE9-DA3AB76D8E8E}" sibTransId="{CF3419C5-5067-4D64-A93B-082C6351C119}"/>
    <dgm:cxn modelId="{B27515CE-BF92-463B-BFC0-960ADDEE5772}" srcId="{22452389-283D-4692-AC6A-F0B6D2DB957F}" destId="{CC84A6A0-56AD-433A-82FB-97EF9E5DDFEC}" srcOrd="0" destOrd="0" parTransId="{5B0AE0A2-ED26-4C80-B82D-B07E328CDBA3}" sibTransId="{198B9549-27E5-4E47-8ADA-D11A3FE08B44}"/>
    <dgm:cxn modelId="{11917B55-259D-4D69-85FC-8844CBC0B806}" type="presOf" srcId="{CC84A6A0-56AD-433A-82FB-97EF9E5DDFEC}" destId="{8D6B31DF-2713-47AD-AB13-01C323D42D15}" srcOrd="0" destOrd="0" presId="urn:microsoft.com/office/officeart/2005/8/layout/chevron1"/>
    <dgm:cxn modelId="{0C063E5D-F891-463D-997B-A1EC5EFF71C0}" srcId="{22452389-283D-4692-AC6A-F0B6D2DB957F}" destId="{2493BC49-8157-469F-B621-BF44F6E1D466}" srcOrd="3" destOrd="0" parTransId="{4F618A0B-34AE-4EA4-9969-1287AD83EE7C}" sibTransId="{6360996A-3051-4E53-98D9-883182C52594}"/>
    <dgm:cxn modelId="{F1805C24-152D-4171-99F3-5D5A78862B1C}" type="presOf" srcId="{22452389-283D-4692-AC6A-F0B6D2DB957F}" destId="{4106300A-70CC-495F-881C-B587021682D0}" srcOrd="0" destOrd="0" presId="urn:microsoft.com/office/officeart/2005/8/layout/chevron1"/>
    <dgm:cxn modelId="{2989377B-817D-4240-9F3B-462B99006026}" type="presParOf" srcId="{4106300A-70CC-495F-881C-B587021682D0}" destId="{8D6B31DF-2713-47AD-AB13-01C323D42D15}" srcOrd="0" destOrd="0" presId="urn:microsoft.com/office/officeart/2005/8/layout/chevron1"/>
    <dgm:cxn modelId="{28BFFAE5-4D6C-4396-9AC2-E616BC81888F}" type="presParOf" srcId="{4106300A-70CC-495F-881C-B587021682D0}" destId="{24824730-1819-41A0-953D-DFAD77615B7C}" srcOrd="1" destOrd="0" presId="urn:microsoft.com/office/officeart/2005/8/layout/chevron1"/>
    <dgm:cxn modelId="{1CFD2439-D724-41CA-8F79-03F05B66E8AB}" type="presParOf" srcId="{4106300A-70CC-495F-881C-B587021682D0}" destId="{5EDD29CA-6C60-40C5-B9F8-DC1A2C28B94C}" srcOrd="2" destOrd="0" presId="urn:microsoft.com/office/officeart/2005/8/layout/chevron1"/>
    <dgm:cxn modelId="{B82327EC-C8CE-4218-B870-93136094A415}" type="presParOf" srcId="{4106300A-70CC-495F-881C-B587021682D0}" destId="{2B1A9C4B-2CBC-42CD-B9C3-0A8416E2242F}" srcOrd="3" destOrd="0" presId="urn:microsoft.com/office/officeart/2005/8/layout/chevron1"/>
    <dgm:cxn modelId="{859179CF-6ECB-42F0-9DB2-E926B8C1DAA6}" type="presParOf" srcId="{4106300A-70CC-495F-881C-B587021682D0}" destId="{6A1FD2D0-DE9F-4431-9EB4-E2CB3ACBD2CB}" srcOrd="4" destOrd="0" presId="urn:microsoft.com/office/officeart/2005/8/layout/chevron1"/>
    <dgm:cxn modelId="{56DC5BC8-D039-46BB-971B-CA3E5601EBE6}" type="presParOf" srcId="{4106300A-70CC-495F-881C-B587021682D0}" destId="{212F556E-4C33-4D85-A1A8-408E6018B90E}" srcOrd="5" destOrd="0" presId="urn:microsoft.com/office/officeart/2005/8/layout/chevron1"/>
    <dgm:cxn modelId="{3AA9600F-58A7-4B03-9FE3-B90B56D67008}" type="presParOf" srcId="{4106300A-70CC-495F-881C-B587021682D0}" destId="{BFD7EC7E-A1CA-43C4-BE65-CAB2546B8C70}" srcOrd="6" destOrd="0" presId="urn:microsoft.com/office/officeart/2005/8/layout/chevron1"/>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452389-283D-4692-AC6A-F0B6D2DB957F}" type="doc">
      <dgm:prSet loTypeId="urn:microsoft.com/office/officeart/2005/8/layout/chevron1" loCatId="process" qsTypeId="urn:microsoft.com/office/officeart/2005/8/quickstyle/simple1" qsCatId="simple" csTypeId="urn:microsoft.com/office/officeart/2005/8/colors/accent1_1" csCatId="accent1" phldr="1"/>
      <dgm:spPr/>
    </dgm:pt>
    <dgm:pt modelId="{B41A4270-FF2D-4F7C-ADAE-7453BB628037}">
      <dgm:prSet phldrT="[テキスト]" custT="1"/>
      <dgm:spPr>
        <a:solidFill>
          <a:schemeClr val="accent1"/>
        </a:solidFill>
      </dgm:spPr>
      <dgm:t>
        <a:bodyPr/>
        <a:lstStyle/>
        <a:p>
          <a:r>
            <a:rPr kumimoji="1" lang="ja-JP" altLang="en-US" sz="2400" b="1" dirty="0" smtClean="0">
              <a:solidFill>
                <a:schemeClr val="bg1"/>
              </a:solidFill>
            </a:rPr>
            <a:t>初期個体の生成</a:t>
          </a:r>
          <a:endParaRPr kumimoji="1" lang="ja-JP" altLang="en-US" sz="2400" b="1" dirty="0">
            <a:solidFill>
              <a:schemeClr val="bg1"/>
            </a:solidFill>
          </a:endParaRPr>
        </a:p>
      </dgm:t>
    </dgm:pt>
    <dgm:pt modelId="{135713C9-5FD5-48F8-832E-CB6073F5D256}" type="parTrans" cxnId="{115054B8-CA44-4770-A092-D81AB36DA372}">
      <dgm:prSet/>
      <dgm:spPr/>
      <dgm:t>
        <a:bodyPr/>
        <a:lstStyle/>
        <a:p>
          <a:endParaRPr kumimoji="1" lang="ja-JP" altLang="en-US" sz="2000" b="1"/>
        </a:p>
      </dgm:t>
    </dgm:pt>
    <dgm:pt modelId="{F0103C5D-BC42-4BE7-8B82-D771F752C40D}" type="sibTrans" cxnId="{115054B8-CA44-4770-A092-D81AB36DA372}">
      <dgm:prSet/>
      <dgm:spPr/>
      <dgm:t>
        <a:bodyPr/>
        <a:lstStyle/>
        <a:p>
          <a:endParaRPr kumimoji="1" lang="ja-JP" altLang="en-US" sz="2000" b="1"/>
        </a:p>
      </dgm:t>
    </dgm:pt>
    <dgm:pt modelId="{CC84A6A0-56AD-433A-82FB-97EF9E5DDFEC}">
      <dgm:prSet phldrT="[テキスト]" custT="1"/>
      <dgm:spPr/>
      <dgm:t>
        <a:bodyPr/>
        <a:lstStyle/>
        <a:p>
          <a:r>
            <a:rPr kumimoji="1" lang="ja-JP" altLang="en-US" sz="2400" b="1" dirty="0" smtClean="0"/>
            <a:t>大域探索</a:t>
          </a:r>
          <a:endParaRPr kumimoji="1" lang="ja-JP" altLang="en-US" sz="2400" b="1" dirty="0"/>
        </a:p>
      </dgm:t>
    </dgm:pt>
    <dgm:pt modelId="{5B0AE0A2-ED26-4C80-B82D-B07E328CDBA3}" type="parTrans" cxnId="{B27515CE-BF92-463B-BFC0-960ADDEE5772}">
      <dgm:prSet/>
      <dgm:spPr/>
      <dgm:t>
        <a:bodyPr/>
        <a:lstStyle/>
        <a:p>
          <a:endParaRPr kumimoji="1" lang="ja-JP" altLang="en-US" sz="2000" b="1"/>
        </a:p>
      </dgm:t>
    </dgm:pt>
    <dgm:pt modelId="{198B9549-27E5-4E47-8ADA-D11A3FE08B44}" type="sibTrans" cxnId="{B27515CE-BF92-463B-BFC0-960ADDEE5772}">
      <dgm:prSet/>
      <dgm:spPr/>
      <dgm:t>
        <a:bodyPr/>
        <a:lstStyle/>
        <a:p>
          <a:endParaRPr kumimoji="1" lang="ja-JP" altLang="en-US" sz="2000" b="1"/>
        </a:p>
      </dgm:t>
    </dgm:pt>
    <dgm:pt modelId="{5406F654-8E20-4B14-BBCB-1DC73A68145B}">
      <dgm:prSet phldrT="[テキスト]" custT="1"/>
      <dgm:spPr/>
      <dgm:t>
        <a:bodyPr/>
        <a:lstStyle/>
        <a:p>
          <a:r>
            <a:rPr kumimoji="1" lang="ja-JP" altLang="en-US" sz="2400" b="1" dirty="0" smtClean="0"/>
            <a:t>局所探索</a:t>
          </a:r>
          <a:endParaRPr kumimoji="1" lang="ja-JP" altLang="en-US" sz="2400" b="1" dirty="0"/>
        </a:p>
      </dgm:t>
    </dgm:pt>
    <dgm:pt modelId="{3618AF97-DAF9-49D9-8FE9-DA3AB76D8E8E}" type="parTrans" cxnId="{8CC14762-16E5-4B56-A947-185639A48C41}">
      <dgm:prSet/>
      <dgm:spPr/>
      <dgm:t>
        <a:bodyPr/>
        <a:lstStyle/>
        <a:p>
          <a:endParaRPr kumimoji="1" lang="ja-JP" altLang="en-US" sz="2000" b="1"/>
        </a:p>
      </dgm:t>
    </dgm:pt>
    <dgm:pt modelId="{CF3419C5-5067-4D64-A93B-082C6351C119}" type="sibTrans" cxnId="{8CC14762-16E5-4B56-A947-185639A48C41}">
      <dgm:prSet/>
      <dgm:spPr/>
      <dgm:t>
        <a:bodyPr/>
        <a:lstStyle/>
        <a:p>
          <a:endParaRPr kumimoji="1" lang="ja-JP" altLang="en-US" sz="2000" b="1"/>
        </a:p>
      </dgm:t>
    </dgm:pt>
    <dgm:pt modelId="{479D386C-CD72-4A27-89F6-9AD8509884CC}">
      <dgm:prSet custT="1"/>
      <dgm:spPr/>
      <dgm:t>
        <a:bodyPr/>
        <a:lstStyle/>
        <a:p>
          <a:r>
            <a:rPr kumimoji="1" lang="ja-JP" altLang="en-US" sz="2400" b="1" dirty="0" smtClean="0"/>
            <a:t>ランダム</a:t>
          </a:r>
          <a:r>
            <a:rPr kumimoji="1" lang="en-US" altLang="ja-JP" sz="2400" b="1" dirty="0" smtClean="0"/>
            <a:t/>
          </a:r>
          <a:br>
            <a:rPr kumimoji="1" lang="en-US" altLang="ja-JP" sz="2400" b="1" dirty="0" smtClean="0"/>
          </a:br>
          <a:r>
            <a:rPr kumimoji="1" lang="ja-JP" altLang="en-US" sz="2400" b="1" dirty="0" smtClean="0"/>
            <a:t>探索</a:t>
          </a:r>
          <a:endParaRPr kumimoji="1" lang="ja-JP" altLang="en-US" sz="2400" b="1" dirty="0"/>
        </a:p>
      </dgm:t>
    </dgm:pt>
    <dgm:pt modelId="{3329782F-6A52-4376-AEB9-E17EBCEF1E11}" type="parTrans" cxnId="{AB00217B-3475-445A-BB6D-826141E904AE}">
      <dgm:prSet/>
      <dgm:spPr/>
      <dgm:t>
        <a:bodyPr/>
        <a:lstStyle/>
        <a:p>
          <a:endParaRPr kumimoji="1" lang="ja-JP" altLang="en-US" sz="2000" b="1"/>
        </a:p>
      </dgm:t>
    </dgm:pt>
    <dgm:pt modelId="{3919DA45-676B-48E3-8706-22E4D9F5E013}" type="sibTrans" cxnId="{AB00217B-3475-445A-BB6D-826141E904AE}">
      <dgm:prSet/>
      <dgm:spPr/>
      <dgm:t>
        <a:bodyPr/>
        <a:lstStyle/>
        <a:p>
          <a:endParaRPr kumimoji="1" lang="ja-JP" altLang="en-US" sz="2000" b="1"/>
        </a:p>
      </dgm:t>
    </dgm:pt>
    <dgm:pt modelId="{2493BC49-8157-469F-B621-BF44F6E1D466}">
      <dgm:prSet custT="1"/>
      <dgm:spPr/>
      <dgm:t>
        <a:bodyPr/>
        <a:lstStyle/>
        <a:p>
          <a:r>
            <a:rPr kumimoji="1" lang="ja-JP" altLang="en-US" sz="2400" b="1" dirty="0" smtClean="0"/>
            <a:t>評価</a:t>
          </a:r>
          <a:r>
            <a:rPr kumimoji="1" lang="en-US" altLang="ja-JP" sz="2400" b="1" dirty="0" smtClean="0"/>
            <a:t/>
          </a:r>
          <a:br>
            <a:rPr kumimoji="1" lang="en-US" altLang="ja-JP" sz="2400" b="1" dirty="0" smtClean="0"/>
          </a:br>
          <a:r>
            <a:rPr kumimoji="1" lang="ja-JP" altLang="en-US" sz="2400" b="1" dirty="0" smtClean="0"/>
            <a:t>と更新</a:t>
          </a:r>
          <a:endParaRPr kumimoji="1" lang="ja-JP" altLang="en-US" sz="2400" b="1" dirty="0"/>
        </a:p>
      </dgm:t>
    </dgm:pt>
    <dgm:pt modelId="{4F618A0B-34AE-4EA4-9969-1287AD83EE7C}" type="parTrans" cxnId="{0C063E5D-F891-463D-997B-A1EC5EFF71C0}">
      <dgm:prSet/>
      <dgm:spPr/>
      <dgm:t>
        <a:bodyPr/>
        <a:lstStyle/>
        <a:p>
          <a:endParaRPr kumimoji="1" lang="ja-JP" altLang="en-US" sz="2000" b="1"/>
        </a:p>
      </dgm:t>
    </dgm:pt>
    <dgm:pt modelId="{6360996A-3051-4E53-98D9-883182C52594}" type="sibTrans" cxnId="{0C063E5D-F891-463D-997B-A1EC5EFF71C0}">
      <dgm:prSet/>
      <dgm:spPr/>
      <dgm:t>
        <a:bodyPr/>
        <a:lstStyle/>
        <a:p>
          <a:endParaRPr kumimoji="1" lang="ja-JP" altLang="en-US" sz="2000" b="1"/>
        </a:p>
      </dgm:t>
    </dgm:pt>
    <dgm:pt modelId="{4106300A-70CC-495F-881C-B587021682D0}" type="pres">
      <dgm:prSet presAssocID="{22452389-283D-4692-AC6A-F0B6D2DB957F}" presName="Name0" presStyleCnt="0">
        <dgm:presLayoutVars>
          <dgm:dir/>
          <dgm:animLvl val="lvl"/>
          <dgm:resizeHandles val="exact"/>
        </dgm:presLayoutVars>
      </dgm:prSet>
      <dgm:spPr/>
    </dgm:pt>
    <dgm:pt modelId="{FD864A47-374F-4BC7-9A8F-A992896F90CC}" type="pres">
      <dgm:prSet presAssocID="{B41A4270-FF2D-4F7C-ADAE-7453BB628037}" presName="parTxOnly" presStyleLbl="node1" presStyleIdx="0" presStyleCnt="5">
        <dgm:presLayoutVars>
          <dgm:chMax val="0"/>
          <dgm:chPref val="0"/>
          <dgm:bulletEnabled val="1"/>
        </dgm:presLayoutVars>
      </dgm:prSet>
      <dgm:spPr/>
      <dgm:t>
        <a:bodyPr/>
        <a:lstStyle/>
        <a:p>
          <a:endParaRPr kumimoji="1" lang="ja-JP" altLang="en-US"/>
        </a:p>
      </dgm:t>
    </dgm:pt>
    <dgm:pt modelId="{E7A055D2-BEDB-4F7F-A731-36F296F9023D}" type="pres">
      <dgm:prSet presAssocID="{F0103C5D-BC42-4BE7-8B82-D771F752C40D}" presName="parTxOnlySpace" presStyleCnt="0"/>
      <dgm:spPr/>
    </dgm:pt>
    <dgm:pt modelId="{8D6B31DF-2713-47AD-AB13-01C323D42D15}" type="pres">
      <dgm:prSet presAssocID="{CC84A6A0-56AD-433A-82FB-97EF9E5DDFEC}" presName="parTxOnly" presStyleLbl="node1" presStyleIdx="1" presStyleCnt="5">
        <dgm:presLayoutVars>
          <dgm:chMax val="0"/>
          <dgm:chPref val="0"/>
          <dgm:bulletEnabled val="1"/>
        </dgm:presLayoutVars>
      </dgm:prSet>
      <dgm:spPr/>
    </dgm:pt>
    <dgm:pt modelId="{24824730-1819-41A0-953D-DFAD77615B7C}" type="pres">
      <dgm:prSet presAssocID="{198B9549-27E5-4E47-8ADA-D11A3FE08B44}" presName="parTxOnlySpace" presStyleCnt="0"/>
      <dgm:spPr/>
    </dgm:pt>
    <dgm:pt modelId="{5EDD29CA-6C60-40C5-B9F8-DC1A2C28B94C}" type="pres">
      <dgm:prSet presAssocID="{5406F654-8E20-4B14-BBCB-1DC73A68145B}" presName="parTxOnly" presStyleLbl="node1" presStyleIdx="2" presStyleCnt="5">
        <dgm:presLayoutVars>
          <dgm:chMax val="0"/>
          <dgm:chPref val="0"/>
          <dgm:bulletEnabled val="1"/>
        </dgm:presLayoutVars>
      </dgm:prSet>
      <dgm:spPr/>
      <dgm:t>
        <a:bodyPr/>
        <a:lstStyle/>
        <a:p>
          <a:endParaRPr kumimoji="1" lang="ja-JP" altLang="en-US"/>
        </a:p>
      </dgm:t>
    </dgm:pt>
    <dgm:pt modelId="{2B1A9C4B-2CBC-42CD-B9C3-0A8416E2242F}" type="pres">
      <dgm:prSet presAssocID="{CF3419C5-5067-4D64-A93B-082C6351C119}" presName="parTxOnlySpace" presStyleCnt="0"/>
      <dgm:spPr/>
    </dgm:pt>
    <dgm:pt modelId="{6A1FD2D0-DE9F-4431-9EB4-E2CB3ACBD2CB}" type="pres">
      <dgm:prSet presAssocID="{479D386C-CD72-4A27-89F6-9AD8509884CC}" presName="parTxOnly" presStyleLbl="node1" presStyleIdx="3" presStyleCnt="5">
        <dgm:presLayoutVars>
          <dgm:chMax val="0"/>
          <dgm:chPref val="0"/>
          <dgm:bulletEnabled val="1"/>
        </dgm:presLayoutVars>
      </dgm:prSet>
      <dgm:spPr/>
      <dgm:t>
        <a:bodyPr/>
        <a:lstStyle/>
        <a:p>
          <a:endParaRPr kumimoji="1" lang="ja-JP" altLang="en-US"/>
        </a:p>
      </dgm:t>
    </dgm:pt>
    <dgm:pt modelId="{212F556E-4C33-4D85-A1A8-408E6018B90E}" type="pres">
      <dgm:prSet presAssocID="{3919DA45-676B-48E3-8706-22E4D9F5E013}" presName="parTxOnlySpace" presStyleCnt="0"/>
      <dgm:spPr/>
    </dgm:pt>
    <dgm:pt modelId="{BFD7EC7E-A1CA-43C4-BE65-CAB2546B8C70}" type="pres">
      <dgm:prSet presAssocID="{2493BC49-8157-469F-B621-BF44F6E1D466}" presName="parTxOnly" presStyleLbl="node1" presStyleIdx="4" presStyleCnt="5">
        <dgm:presLayoutVars>
          <dgm:chMax val="0"/>
          <dgm:chPref val="0"/>
          <dgm:bulletEnabled val="1"/>
        </dgm:presLayoutVars>
      </dgm:prSet>
      <dgm:spPr/>
      <dgm:t>
        <a:bodyPr/>
        <a:lstStyle/>
        <a:p>
          <a:endParaRPr kumimoji="1" lang="ja-JP" altLang="en-US"/>
        </a:p>
      </dgm:t>
    </dgm:pt>
  </dgm:ptLst>
  <dgm:cxnLst>
    <dgm:cxn modelId="{47158E36-51BA-4797-9F19-F133AD6B594F}" type="presOf" srcId="{B41A4270-FF2D-4F7C-ADAE-7453BB628037}" destId="{FD864A47-374F-4BC7-9A8F-A992896F90CC}" srcOrd="0" destOrd="0" presId="urn:microsoft.com/office/officeart/2005/8/layout/chevron1"/>
    <dgm:cxn modelId="{AB00217B-3475-445A-BB6D-826141E904AE}" srcId="{22452389-283D-4692-AC6A-F0B6D2DB957F}" destId="{479D386C-CD72-4A27-89F6-9AD8509884CC}" srcOrd="3" destOrd="0" parTransId="{3329782F-6A52-4376-AEB9-E17EBCEF1E11}" sibTransId="{3919DA45-676B-48E3-8706-22E4D9F5E013}"/>
    <dgm:cxn modelId="{B27515CE-BF92-463B-BFC0-960ADDEE5772}" srcId="{22452389-283D-4692-AC6A-F0B6D2DB957F}" destId="{CC84A6A0-56AD-433A-82FB-97EF9E5DDFEC}" srcOrd="1" destOrd="0" parTransId="{5B0AE0A2-ED26-4C80-B82D-B07E328CDBA3}" sibTransId="{198B9549-27E5-4E47-8ADA-D11A3FE08B44}"/>
    <dgm:cxn modelId="{11917B55-259D-4D69-85FC-8844CBC0B806}" type="presOf" srcId="{CC84A6A0-56AD-433A-82FB-97EF9E5DDFEC}" destId="{8D6B31DF-2713-47AD-AB13-01C323D42D15}" srcOrd="0" destOrd="0" presId="urn:microsoft.com/office/officeart/2005/8/layout/chevron1"/>
    <dgm:cxn modelId="{0C063E5D-F891-463D-997B-A1EC5EFF71C0}" srcId="{22452389-283D-4692-AC6A-F0B6D2DB957F}" destId="{2493BC49-8157-469F-B621-BF44F6E1D466}" srcOrd="4" destOrd="0" parTransId="{4F618A0B-34AE-4EA4-9969-1287AD83EE7C}" sibTransId="{6360996A-3051-4E53-98D9-883182C52594}"/>
    <dgm:cxn modelId="{F1805C24-152D-4171-99F3-5D5A78862B1C}" type="presOf" srcId="{22452389-283D-4692-AC6A-F0B6D2DB957F}" destId="{4106300A-70CC-495F-881C-B587021682D0}" srcOrd="0" destOrd="0" presId="urn:microsoft.com/office/officeart/2005/8/layout/chevron1"/>
    <dgm:cxn modelId="{1D047EED-0FCC-4616-9698-7A0A5617D2A6}" type="presOf" srcId="{2493BC49-8157-469F-B621-BF44F6E1D466}" destId="{BFD7EC7E-A1CA-43C4-BE65-CAB2546B8C70}" srcOrd="0" destOrd="0" presId="urn:microsoft.com/office/officeart/2005/8/layout/chevron1"/>
    <dgm:cxn modelId="{115054B8-CA44-4770-A092-D81AB36DA372}" srcId="{22452389-283D-4692-AC6A-F0B6D2DB957F}" destId="{B41A4270-FF2D-4F7C-ADAE-7453BB628037}" srcOrd="0" destOrd="0" parTransId="{135713C9-5FD5-48F8-832E-CB6073F5D256}" sibTransId="{F0103C5D-BC42-4BE7-8B82-D771F752C40D}"/>
    <dgm:cxn modelId="{711D7192-4080-48AF-AB0A-7B0DC6ED813E}" type="presOf" srcId="{479D386C-CD72-4A27-89F6-9AD8509884CC}" destId="{6A1FD2D0-DE9F-4431-9EB4-E2CB3ACBD2CB}" srcOrd="0" destOrd="0" presId="urn:microsoft.com/office/officeart/2005/8/layout/chevron1"/>
    <dgm:cxn modelId="{8CC14762-16E5-4B56-A947-185639A48C41}" srcId="{22452389-283D-4692-AC6A-F0B6D2DB957F}" destId="{5406F654-8E20-4B14-BBCB-1DC73A68145B}" srcOrd="2" destOrd="0" parTransId="{3618AF97-DAF9-49D9-8FE9-DA3AB76D8E8E}" sibTransId="{CF3419C5-5067-4D64-A93B-082C6351C119}"/>
    <dgm:cxn modelId="{F9A6C704-CA41-4E72-A9BC-9F9E5BB27475}" type="presOf" srcId="{5406F654-8E20-4B14-BBCB-1DC73A68145B}" destId="{5EDD29CA-6C60-40C5-B9F8-DC1A2C28B94C}" srcOrd="0" destOrd="0" presId="urn:microsoft.com/office/officeart/2005/8/layout/chevron1"/>
    <dgm:cxn modelId="{DBA90EC9-AB9E-449F-9173-58D60CD07550}" type="presParOf" srcId="{4106300A-70CC-495F-881C-B587021682D0}" destId="{FD864A47-374F-4BC7-9A8F-A992896F90CC}" srcOrd="0" destOrd="0" presId="urn:microsoft.com/office/officeart/2005/8/layout/chevron1"/>
    <dgm:cxn modelId="{CAB5983C-18FC-425C-B8B1-6B92C1063BA8}" type="presParOf" srcId="{4106300A-70CC-495F-881C-B587021682D0}" destId="{E7A055D2-BEDB-4F7F-A731-36F296F9023D}" srcOrd="1" destOrd="0" presId="urn:microsoft.com/office/officeart/2005/8/layout/chevron1"/>
    <dgm:cxn modelId="{2989377B-817D-4240-9F3B-462B99006026}" type="presParOf" srcId="{4106300A-70CC-495F-881C-B587021682D0}" destId="{8D6B31DF-2713-47AD-AB13-01C323D42D15}" srcOrd="2" destOrd="0" presId="urn:microsoft.com/office/officeart/2005/8/layout/chevron1"/>
    <dgm:cxn modelId="{28BFFAE5-4D6C-4396-9AC2-E616BC81888F}" type="presParOf" srcId="{4106300A-70CC-495F-881C-B587021682D0}" destId="{24824730-1819-41A0-953D-DFAD77615B7C}" srcOrd="3" destOrd="0" presId="urn:microsoft.com/office/officeart/2005/8/layout/chevron1"/>
    <dgm:cxn modelId="{1CFD2439-D724-41CA-8F79-03F05B66E8AB}" type="presParOf" srcId="{4106300A-70CC-495F-881C-B587021682D0}" destId="{5EDD29CA-6C60-40C5-B9F8-DC1A2C28B94C}" srcOrd="4" destOrd="0" presId="urn:microsoft.com/office/officeart/2005/8/layout/chevron1"/>
    <dgm:cxn modelId="{B82327EC-C8CE-4218-B870-93136094A415}" type="presParOf" srcId="{4106300A-70CC-495F-881C-B587021682D0}" destId="{2B1A9C4B-2CBC-42CD-B9C3-0A8416E2242F}" srcOrd="5" destOrd="0" presId="urn:microsoft.com/office/officeart/2005/8/layout/chevron1"/>
    <dgm:cxn modelId="{859179CF-6ECB-42F0-9DB2-E926B8C1DAA6}" type="presParOf" srcId="{4106300A-70CC-495F-881C-B587021682D0}" destId="{6A1FD2D0-DE9F-4431-9EB4-E2CB3ACBD2CB}" srcOrd="6" destOrd="0" presId="urn:microsoft.com/office/officeart/2005/8/layout/chevron1"/>
    <dgm:cxn modelId="{56DC5BC8-D039-46BB-971B-CA3E5601EBE6}" type="presParOf" srcId="{4106300A-70CC-495F-881C-B587021682D0}" destId="{212F556E-4C33-4D85-A1A8-408E6018B90E}" srcOrd="7" destOrd="0" presId="urn:microsoft.com/office/officeart/2005/8/layout/chevron1"/>
    <dgm:cxn modelId="{3AA9600F-58A7-4B03-9FE3-B90B56D67008}" type="presParOf" srcId="{4106300A-70CC-495F-881C-B587021682D0}" destId="{BFD7EC7E-A1CA-43C4-BE65-CAB2546B8C70}" srcOrd="8"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B31DF-2713-47AD-AB13-01C323D42D15}">
      <dsp:nvSpPr>
        <dsp:cNvPr id="0" name=""/>
        <dsp:cNvSpPr/>
      </dsp:nvSpPr>
      <dsp:spPr>
        <a:xfrm>
          <a:off x="4749" y="0"/>
          <a:ext cx="2764873" cy="855220"/>
        </a:xfrm>
        <a:prstGeom prst="chevron">
          <a:avLst/>
        </a:prstGeom>
        <a:solidFill>
          <a:schemeClr val="accent5"/>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solidFill>
                <a:schemeClr val="bg1"/>
              </a:solidFill>
            </a:rPr>
            <a:t>大域探索</a:t>
          </a:r>
          <a:endParaRPr kumimoji="1" lang="ja-JP" altLang="en-US" sz="2400" b="1" kern="1200" dirty="0">
            <a:solidFill>
              <a:schemeClr val="bg1"/>
            </a:solidFill>
          </a:endParaRPr>
        </a:p>
      </dsp:txBody>
      <dsp:txXfrm>
        <a:off x="432359" y="0"/>
        <a:ext cx="1909653" cy="855220"/>
      </dsp:txXfrm>
    </dsp:sp>
    <dsp:sp modelId="{5EDD29CA-6C60-40C5-B9F8-DC1A2C28B94C}">
      <dsp:nvSpPr>
        <dsp:cNvPr id="0" name=""/>
        <dsp:cNvSpPr/>
      </dsp:nvSpPr>
      <dsp:spPr>
        <a:xfrm>
          <a:off x="2493135" y="0"/>
          <a:ext cx="2764873" cy="855220"/>
        </a:xfrm>
        <a:prstGeom prst="chevron">
          <a:avLst/>
        </a:prstGeom>
        <a:solidFill>
          <a:schemeClr val="lt1">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t>局所探索</a:t>
          </a:r>
          <a:endParaRPr kumimoji="1" lang="ja-JP" altLang="en-US" sz="2400" b="1" kern="1200" dirty="0"/>
        </a:p>
      </dsp:txBody>
      <dsp:txXfrm>
        <a:off x="2920745" y="0"/>
        <a:ext cx="1909653" cy="855220"/>
      </dsp:txXfrm>
    </dsp:sp>
    <dsp:sp modelId="{6A1FD2D0-DE9F-4431-9EB4-E2CB3ACBD2CB}">
      <dsp:nvSpPr>
        <dsp:cNvPr id="0" name=""/>
        <dsp:cNvSpPr/>
      </dsp:nvSpPr>
      <dsp:spPr>
        <a:xfrm>
          <a:off x="4981521" y="0"/>
          <a:ext cx="2764873" cy="855220"/>
        </a:xfrm>
        <a:prstGeom prst="chevron">
          <a:avLst/>
        </a:prstGeom>
        <a:solidFill>
          <a:schemeClr val="lt1">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t>ランダム</a:t>
          </a:r>
          <a:r>
            <a:rPr kumimoji="1" lang="en-US" altLang="ja-JP" sz="2400" b="1" kern="1200" dirty="0" smtClean="0"/>
            <a:t/>
          </a:r>
          <a:br>
            <a:rPr kumimoji="1" lang="en-US" altLang="ja-JP" sz="2400" b="1" kern="1200" dirty="0" smtClean="0"/>
          </a:br>
          <a:r>
            <a:rPr kumimoji="1" lang="ja-JP" altLang="en-US" sz="2400" b="1" kern="1200" dirty="0" smtClean="0"/>
            <a:t>探索</a:t>
          </a:r>
          <a:endParaRPr kumimoji="1" lang="ja-JP" altLang="en-US" sz="2400" b="1" kern="1200" dirty="0"/>
        </a:p>
      </dsp:txBody>
      <dsp:txXfrm>
        <a:off x="5409131" y="0"/>
        <a:ext cx="1909653" cy="855220"/>
      </dsp:txXfrm>
    </dsp:sp>
    <dsp:sp modelId="{BFD7EC7E-A1CA-43C4-BE65-CAB2546B8C70}">
      <dsp:nvSpPr>
        <dsp:cNvPr id="0" name=""/>
        <dsp:cNvSpPr/>
      </dsp:nvSpPr>
      <dsp:spPr>
        <a:xfrm>
          <a:off x="7469907" y="0"/>
          <a:ext cx="2764873" cy="855220"/>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t>評価</a:t>
          </a:r>
          <a:r>
            <a:rPr kumimoji="1" lang="en-US" altLang="ja-JP" sz="2400" b="1" kern="1200" dirty="0" smtClean="0"/>
            <a:t/>
          </a:r>
          <a:br>
            <a:rPr kumimoji="1" lang="en-US" altLang="ja-JP" sz="2400" b="1" kern="1200" dirty="0" smtClean="0"/>
          </a:br>
          <a:r>
            <a:rPr kumimoji="1" lang="ja-JP" altLang="en-US" sz="2400" b="1" kern="1200" dirty="0" smtClean="0"/>
            <a:t>と更新</a:t>
          </a:r>
          <a:endParaRPr kumimoji="1" lang="ja-JP" altLang="en-US" sz="2400" b="1" kern="1200" dirty="0"/>
        </a:p>
      </dsp:txBody>
      <dsp:txXfrm>
        <a:off x="7897517" y="0"/>
        <a:ext cx="1909653" cy="8552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B31DF-2713-47AD-AB13-01C323D42D15}">
      <dsp:nvSpPr>
        <dsp:cNvPr id="0" name=""/>
        <dsp:cNvSpPr/>
      </dsp:nvSpPr>
      <dsp:spPr>
        <a:xfrm>
          <a:off x="4749" y="0"/>
          <a:ext cx="2764873" cy="855220"/>
        </a:xfrm>
        <a:prstGeom prst="chevron">
          <a:avLst/>
        </a:prstGeom>
        <a:solidFill>
          <a:schemeClr val="lt1">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t>大域探索</a:t>
          </a:r>
          <a:endParaRPr kumimoji="1" lang="ja-JP" altLang="en-US" sz="2400" b="1" kern="1200" dirty="0"/>
        </a:p>
      </dsp:txBody>
      <dsp:txXfrm>
        <a:off x="432359" y="0"/>
        <a:ext cx="1909653" cy="855220"/>
      </dsp:txXfrm>
    </dsp:sp>
    <dsp:sp modelId="{5EDD29CA-6C60-40C5-B9F8-DC1A2C28B94C}">
      <dsp:nvSpPr>
        <dsp:cNvPr id="0" name=""/>
        <dsp:cNvSpPr/>
      </dsp:nvSpPr>
      <dsp:spPr>
        <a:xfrm>
          <a:off x="2493135" y="0"/>
          <a:ext cx="2764873" cy="855220"/>
        </a:xfrm>
        <a:prstGeom prst="chevron">
          <a:avLst/>
        </a:prstGeom>
        <a:solidFill>
          <a:schemeClr val="accent5"/>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solidFill>
                <a:schemeClr val="bg1"/>
              </a:solidFill>
            </a:rPr>
            <a:t>局所探索</a:t>
          </a:r>
          <a:endParaRPr kumimoji="1" lang="ja-JP" altLang="en-US" sz="2400" b="1" kern="1200" dirty="0">
            <a:solidFill>
              <a:schemeClr val="bg1"/>
            </a:solidFill>
          </a:endParaRPr>
        </a:p>
      </dsp:txBody>
      <dsp:txXfrm>
        <a:off x="2920745" y="0"/>
        <a:ext cx="1909653" cy="855220"/>
      </dsp:txXfrm>
    </dsp:sp>
    <dsp:sp modelId="{6A1FD2D0-DE9F-4431-9EB4-E2CB3ACBD2CB}">
      <dsp:nvSpPr>
        <dsp:cNvPr id="0" name=""/>
        <dsp:cNvSpPr/>
      </dsp:nvSpPr>
      <dsp:spPr>
        <a:xfrm>
          <a:off x="4981521" y="0"/>
          <a:ext cx="2764873" cy="855220"/>
        </a:xfrm>
        <a:prstGeom prst="chevron">
          <a:avLst/>
        </a:prstGeom>
        <a:solidFill>
          <a:schemeClr val="lt1">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t>ランダム</a:t>
          </a:r>
          <a:r>
            <a:rPr kumimoji="1" lang="en-US" altLang="ja-JP" sz="2400" b="1" kern="1200" dirty="0" smtClean="0"/>
            <a:t/>
          </a:r>
          <a:br>
            <a:rPr kumimoji="1" lang="en-US" altLang="ja-JP" sz="2400" b="1" kern="1200" dirty="0" smtClean="0"/>
          </a:br>
          <a:r>
            <a:rPr kumimoji="1" lang="ja-JP" altLang="en-US" sz="2400" b="1" kern="1200" dirty="0" smtClean="0"/>
            <a:t>探索</a:t>
          </a:r>
          <a:endParaRPr kumimoji="1" lang="ja-JP" altLang="en-US" sz="2400" b="1" kern="1200" dirty="0"/>
        </a:p>
      </dsp:txBody>
      <dsp:txXfrm>
        <a:off x="5409131" y="0"/>
        <a:ext cx="1909653" cy="855220"/>
      </dsp:txXfrm>
    </dsp:sp>
    <dsp:sp modelId="{BFD7EC7E-A1CA-43C4-BE65-CAB2546B8C70}">
      <dsp:nvSpPr>
        <dsp:cNvPr id="0" name=""/>
        <dsp:cNvSpPr/>
      </dsp:nvSpPr>
      <dsp:spPr>
        <a:xfrm>
          <a:off x="7469907" y="0"/>
          <a:ext cx="2764873" cy="855220"/>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t>評価</a:t>
          </a:r>
          <a:r>
            <a:rPr kumimoji="1" lang="en-US" altLang="ja-JP" sz="2400" b="1" kern="1200" dirty="0" smtClean="0"/>
            <a:t/>
          </a:r>
          <a:br>
            <a:rPr kumimoji="1" lang="en-US" altLang="ja-JP" sz="2400" b="1" kern="1200" dirty="0" smtClean="0"/>
          </a:br>
          <a:r>
            <a:rPr kumimoji="1" lang="ja-JP" altLang="en-US" sz="2400" b="1" kern="1200" dirty="0" smtClean="0"/>
            <a:t>と更新</a:t>
          </a:r>
          <a:endParaRPr kumimoji="1" lang="ja-JP" altLang="en-US" sz="2400" b="1" kern="1200" dirty="0"/>
        </a:p>
      </dsp:txBody>
      <dsp:txXfrm>
        <a:off x="7897517" y="0"/>
        <a:ext cx="1909653" cy="855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B31DF-2713-47AD-AB13-01C323D42D15}">
      <dsp:nvSpPr>
        <dsp:cNvPr id="0" name=""/>
        <dsp:cNvSpPr/>
      </dsp:nvSpPr>
      <dsp:spPr>
        <a:xfrm>
          <a:off x="4749" y="0"/>
          <a:ext cx="2764873" cy="855220"/>
        </a:xfrm>
        <a:prstGeom prst="chevron">
          <a:avLst/>
        </a:prstGeom>
        <a:solidFill>
          <a:schemeClr val="lt1">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t>大域探索</a:t>
          </a:r>
          <a:endParaRPr kumimoji="1" lang="ja-JP" altLang="en-US" sz="2400" b="1" kern="1200" dirty="0"/>
        </a:p>
      </dsp:txBody>
      <dsp:txXfrm>
        <a:off x="432359" y="0"/>
        <a:ext cx="1909653" cy="855220"/>
      </dsp:txXfrm>
    </dsp:sp>
    <dsp:sp modelId="{5EDD29CA-6C60-40C5-B9F8-DC1A2C28B94C}">
      <dsp:nvSpPr>
        <dsp:cNvPr id="0" name=""/>
        <dsp:cNvSpPr/>
      </dsp:nvSpPr>
      <dsp:spPr>
        <a:xfrm>
          <a:off x="2493135" y="0"/>
          <a:ext cx="2764873" cy="855220"/>
        </a:xfrm>
        <a:prstGeom prst="chevron">
          <a:avLst/>
        </a:prstGeom>
        <a:solidFill>
          <a:schemeClr val="lt1">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t>局所探索</a:t>
          </a:r>
          <a:endParaRPr kumimoji="1" lang="ja-JP" altLang="en-US" sz="2400" b="1" kern="1200" dirty="0"/>
        </a:p>
      </dsp:txBody>
      <dsp:txXfrm>
        <a:off x="2920745" y="0"/>
        <a:ext cx="1909653" cy="855220"/>
      </dsp:txXfrm>
    </dsp:sp>
    <dsp:sp modelId="{6A1FD2D0-DE9F-4431-9EB4-E2CB3ACBD2CB}">
      <dsp:nvSpPr>
        <dsp:cNvPr id="0" name=""/>
        <dsp:cNvSpPr/>
      </dsp:nvSpPr>
      <dsp:spPr>
        <a:xfrm>
          <a:off x="4981521" y="0"/>
          <a:ext cx="2764873" cy="855220"/>
        </a:xfrm>
        <a:prstGeom prst="chevron">
          <a:avLst/>
        </a:prstGeom>
        <a:solidFill>
          <a:schemeClr val="accent5"/>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solidFill>
                <a:schemeClr val="bg1"/>
              </a:solidFill>
            </a:rPr>
            <a:t>ランダム</a:t>
          </a:r>
          <a:r>
            <a:rPr kumimoji="1" lang="en-US" altLang="ja-JP" sz="2400" b="1" kern="1200" dirty="0" smtClean="0">
              <a:solidFill>
                <a:schemeClr val="bg1"/>
              </a:solidFill>
            </a:rPr>
            <a:t/>
          </a:r>
          <a:br>
            <a:rPr kumimoji="1" lang="en-US" altLang="ja-JP" sz="2400" b="1" kern="1200" dirty="0" smtClean="0">
              <a:solidFill>
                <a:schemeClr val="bg1"/>
              </a:solidFill>
            </a:rPr>
          </a:br>
          <a:r>
            <a:rPr kumimoji="1" lang="ja-JP" altLang="en-US" sz="2400" b="1" kern="1200" dirty="0" smtClean="0">
              <a:solidFill>
                <a:schemeClr val="bg1"/>
              </a:solidFill>
            </a:rPr>
            <a:t>探索</a:t>
          </a:r>
          <a:endParaRPr kumimoji="1" lang="ja-JP" altLang="en-US" sz="2400" b="1" kern="1200" dirty="0">
            <a:solidFill>
              <a:schemeClr val="bg1"/>
            </a:solidFill>
          </a:endParaRPr>
        </a:p>
      </dsp:txBody>
      <dsp:txXfrm>
        <a:off x="5409131" y="0"/>
        <a:ext cx="1909653" cy="855220"/>
      </dsp:txXfrm>
    </dsp:sp>
    <dsp:sp modelId="{BFD7EC7E-A1CA-43C4-BE65-CAB2546B8C70}">
      <dsp:nvSpPr>
        <dsp:cNvPr id="0" name=""/>
        <dsp:cNvSpPr/>
      </dsp:nvSpPr>
      <dsp:spPr>
        <a:xfrm>
          <a:off x="7469907" y="0"/>
          <a:ext cx="2764873" cy="855220"/>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t>評価</a:t>
          </a:r>
          <a:r>
            <a:rPr kumimoji="1" lang="en-US" altLang="ja-JP" sz="2400" b="1" kern="1200" dirty="0" smtClean="0"/>
            <a:t/>
          </a:r>
          <a:br>
            <a:rPr kumimoji="1" lang="en-US" altLang="ja-JP" sz="2400" b="1" kern="1200" dirty="0" smtClean="0"/>
          </a:br>
          <a:r>
            <a:rPr kumimoji="1" lang="ja-JP" altLang="en-US" sz="2400" b="1" kern="1200" dirty="0" smtClean="0"/>
            <a:t>と更新</a:t>
          </a:r>
          <a:endParaRPr kumimoji="1" lang="ja-JP" altLang="en-US" sz="2400" b="1" kern="1200" dirty="0"/>
        </a:p>
      </dsp:txBody>
      <dsp:txXfrm>
        <a:off x="7897517" y="0"/>
        <a:ext cx="1909653" cy="8552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B31DF-2713-47AD-AB13-01C323D42D15}">
      <dsp:nvSpPr>
        <dsp:cNvPr id="0" name=""/>
        <dsp:cNvSpPr/>
      </dsp:nvSpPr>
      <dsp:spPr>
        <a:xfrm>
          <a:off x="4749" y="0"/>
          <a:ext cx="2764873" cy="855220"/>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t>大域探索</a:t>
          </a:r>
          <a:endParaRPr kumimoji="1" lang="ja-JP" altLang="en-US" sz="2400" b="1" kern="1200" dirty="0"/>
        </a:p>
      </dsp:txBody>
      <dsp:txXfrm>
        <a:off x="432359" y="0"/>
        <a:ext cx="1909653" cy="855220"/>
      </dsp:txXfrm>
    </dsp:sp>
    <dsp:sp modelId="{5EDD29CA-6C60-40C5-B9F8-DC1A2C28B94C}">
      <dsp:nvSpPr>
        <dsp:cNvPr id="0" name=""/>
        <dsp:cNvSpPr/>
      </dsp:nvSpPr>
      <dsp:spPr>
        <a:xfrm>
          <a:off x="2493135" y="0"/>
          <a:ext cx="2764873" cy="855220"/>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t>局所探索</a:t>
          </a:r>
          <a:endParaRPr kumimoji="1" lang="ja-JP" altLang="en-US" sz="2400" b="1" kern="1200" dirty="0"/>
        </a:p>
      </dsp:txBody>
      <dsp:txXfrm>
        <a:off x="2920745" y="0"/>
        <a:ext cx="1909653" cy="855220"/>
      </dsp:txXfrm>
    </dsp:sp>
    <dsp:sp modelId="{6A1FD2D0-DE9F-4431-9EB4-E2CB3ACBD2CB}">
      <dsp:nvSpPr>
        <dsp:cNvPr id="0" name=""/>
        <dsp:cNvSpPr/>
      </dsp:nvSpPr>
      <dsp:spPr>
        <a:xfrm>
          <a:off x="4981521" y="0"/>
          <a:ext cx="2764873" cy="855220"/>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t>ランダム</a:t>
          </a:r>
          <a:r>
            <a:rPr kumimoji="1" lang="en-US" altLang="ja-JP" sz="2400" b="1" kern="1200" dirty="0" smtClean="0"/>
            <a:t/>
          </a:r>
          <a:br>
            <a:rPr kumimoji="1" lang="en-US" altLang="ja-JP" sz="2400" b="1" kern="1200" dirty="0" smtClean="0"/>
          </a:br>
          <a:r>
            <a:rPr kumimoji="1" lang="ja-JP" altLang="en-US" sz="2400" b="1" kern="1200" dirty="0" smtClean="0"/>
            <a:t>探索</a:t>
          </a:r>
          <a:endParaRPr kumimoji="1" lang="ja-JP" altLang="en-US" sz="2400" b="1" kern="1200" dirty="0"/>
        </a:p>
      </dsp:txBody>
      <dsp:txXfrm>
        <a:off x="5409131" y="0"/>
        <a:ext cx="1909653" cy="855220"/>
      </dsp:txXfrm>
    </dsp:sp>
    <dsp:sp modelId="{BFD7EC7E-A1CA-43C4-BE65-CAB2546B8C70}">
      <dsp:nvSpPr>
        <dsp:cNvPr id="0" name=""/>
        <dsp:cNvSpPr/>
      </dsp:nvSpPr>
      <dsp:spPr>
        <a:xfrm>
          <a:off x="7469907" y="0"/>
          <a:ext cx="2764873" cy="855220"/>
        </a:xfrm>
        <a:prstGeom prst="chevron">
          <a:avLst/>
        </a:prstGeom>
        <a:solidFill>
          <a:schemeClr val="accent5"/>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solidFill>
                <a:schemeClr val="bg1"/>
              </a:solidFill>
            </a:rPr>
            <a:t>評価</a:t>
          </a:r>
          <a:r>
            <a:rPr kumimoji="1" lang="en-US" altLang="ja-JP" sz="2400" b="1" kern="1200" dirty="0" smtClean="0">
              <a:solidFill>
                <a:schemeClr val="bg1"/>
              </a:solidFill>
            </a:rPr>
            <a:t/>
          </a:r>
          <a:br>
            <a:rPr kumimoji="1" lang="en-US" altLang="ja-JP" sz="2400" b="1" kern="1200" dirty="0" smtClean="0">
              <a:solidFill>
                <a:schemeClr val="bg1"/>
              </a:solidFill>
            </a:rPr>
          </a:br>
          <a:r>
            <a:rPr kumimoji="1" lang="ja-JP" altLang="en-US" sz="2400" b="1" kern="1200" dirty="0" smtClean="0">
              <a:solidFill>
                <a:schemeClr val="bg1"/>
              </a:solidFill>
            </a:rPr>
            <a:t>と更新</a:t>
          </a:r>
          <a:endParaRPr kumimoji="1" lang="ja-JP" altLang="en-US" sz="2400" b="1" kern="1200" dirty="0">
            <a:solidFill>
              <a:schemeClr val="bg1"/>
            </a:solidFill>
          </a:endParaRPr>
        </a:p>
      </dsp:txBody>
      <dsp:txXfrm>
        <a:off x="7897517" y="0"/>
        <a:ext cx="1909653" cy="8552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64A47-374F-4BC7-9A8F-A992896F90CC}">
      <dsp:nvSpPr>
        <dsp:cNvPr id="0" name=""/>
        <dsp:cNvSpPr/>
      </dsp:nvSpPr>
      <dsp:spPr>
        <a:xfrm>
          <a:off x="2499" y="0"/>
          <a:ext cx="2224898" cy="855220"/>
        </a:xfrm>
        <a:prstGeom prst="chevron">
          <a:avLst/>
        </a:prstGeom>
        <a:solidFill>
          <a:schemeClr val="accent1"/>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solidFill>
                <a:schemeClr val="bg1"/>
              </a:solidFill>
            </a:rPr>
            <a:t>初期個体の生成</a:t>
          </a:r>
          <a:endParaRPr kumimoji="1" lang="ja-JP" altLang="en-US" sz="2400" b="1" kern="1200" dirty="0">
            <a:solidFill>
              <a:schemeClr val="bg1"/>
            </a:solidFill>
          </a:endParaRPr>
        </a:p>
      </dsp:txBody>
      <dsp:txXfrm>
        <a:off x="430109" y="0"/>
        <a:ext cx="1369678" cy="855220"/>
      </dsp:txXfrm>
    </dsp:sp>
    <dsp:sp modelId="{8D6B31DF-2713-47AD-AB13-01C323D42D15}">
      <dsp:nvSpPr>
        <dsp:cNvPr id="0" name=""/>
        <dsp:cNvSpPr/>
      </dsp:nvSpPr>
      <dsp:spPr>
        <a:xfrm>
          <a:off x="2004908" y="0"/>
          <a:ext cx="2224898" cy="855220"/>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t>大域探索</a:t>
          </a:r>
          <a:endParaRPr kumimoji="1" lang="ja-JP" altLang="en-US" sz="2400" b="1" kern="1200" dirty="0"/>
        </a:p>
      </dsp:txBody>
      <dsp:txXfrm>
        <a:off x="2432518" y="0"/>
        <a:ext cx="1369678" cy="855220"/>
      </dsp:txXfrm>
    </dsp:sp>
    <dsp:sp modelId="{5EDD29CA-6C60-40C5-B9F8-DC1A2C28B94C}">
      <dsp:nvSpPr>
        <dsp:cNvPr id="0" name=""/>
        <dsp:cNvSpPr/>
      </dsp:nvSpPr>
      <dsp:spPr>
        <a:xfrm>
          <a:off x="4007316" y="0"/>
          <a:ext cx="2224898" cy="855220"/>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t>局所探索</a:t>
          </a:r>
          <a:endParaRPr kumimoji="1" lang="ja-JP" altLang="en-US" sz="2400" b="1" kern="1200" dirty="0"/>
        </a:p>
      </dsp:txBody>
      <dsp:txXfrm>
        <a:off x="4434926" y="0"/>
        <a:ext cx="1369678" cy="855220"/>
      </dsp:txXfrm>
    </dsp:sp>
    <dsp:sp modelId="{6A1FD2D0-DE9F-4431-9EB4-E2CB3ACBD2CB}">
      <dsp:nvSpPr>
        <dsp:cNvPr id="0" name=""/>
        <dsp:cNvSpPr/>
      </dsp:nvSpPr>
      <dsp:spPr>
        <a:xfrm>
          <a:off x="6009724" y="0"/>
          <a:ext cx="2224898" cy="855220"/>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t>ランダム</a:t>
          </a:r>
          <a:r>
            <a:rPr kumimoji="1" lang="en-US" altLang="ja-JP" sz="2400" b="1" kern="1200" dirty="0" smtClean="0"/>
            <a:t/>
          </a:r>
          <a:br>
            <a:rPr kumimoji="1" lang="en-US" altLang="ja-JP" sz="2400" b="1" kern="1200" dirty="0" smtClean="0"/>
          </a:br>
          <a:r>
            <a:rPr kumimoji="1" lang="ja-JP" altLang="en-US" sz="2400" b="1" kern="1200" dirty="0" smtClean="0"/>
            <a:t>探索</a:t>
          </a:r>
          <a:endParaRPr kumimoji="1" lang="ja-JP" altLang="en-US" sz="2400" b="1" kern="1200" dirty="0"/>
        </a:p>
      </dsp:txBody>
      <dsp:txXfrm>
        <a:off x="6437334" y="0"/>
        <a:ext cx="1369678" cy="855220"/>
      </dsp:txXfrm>
    </dsp:sp>
    <dsp:sp modelId="{BFD7EC7E-A1CA-43C4-BE65-CAB2546B8C70}">
      <dsp:nvSpPr>
        <dsp:cNvPr id="0" name=""/>
        <dsp:cNvSpPr/>
      </dsp:nvSpPr>
      <dsp:spPr>
        <a:xfrm>
          <a:off x="8012133" y="0"/>
          <a:ext cx="2224898" cy="855220"/>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kumimoji="1" lang="ja-JP" altLang="en-US" sz="2400" b="1" kern="1200" dirty="0" smtClean="0"/>
            <a:t>評価</a:t>
          </a:r>
          <a:r>
            <a:rPr kumimoji="1" lang="en-US" altLang="ja-JP" sz="2400" b="1" kern="1200" dirty="0" smtClean="0"/>
            <a:t/>
          </a:r>
          <a:br>
            <a:rPr kumimoji="1" lang="en-US" altLang="ja-JP" sz="2400" b="1" kern="1200" dirty="0" smtClean="0"/>
          </a:br>
          <a:r>
            <a:rPr kumimoji="1" lang="ja-JP" altLang="en-US" sz="2400" b="1" kern="1200" dirty="0" smtClean="0"/>
            <a:t>と更新</a:t>
          </a:r>
          <a:endParaRPr kumimoji="1" lang="ja-JP" altLang="en-US" sz="2400" b="1" kern="1200" dirty="0"/>
        </a:p>
      </dsp:txBody>
      <dsp:txXfrm>
        <a:off x="8439743" y="0"/>
        <a:ext cx="1369678" cy="8552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5659" cy="498056"/>
          </a:xfrm>
          <a:prstGeom prst="rect">
            <a:avLst/>
          </a:prstGeom>
        </p:spPr>
        <p:txBody>
          <a:bodyPr vert="horz" lIns="91184" tIns="45592" rIns="91184" bIns="45592"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4" y="0"/>
            <a:ext cx="2945659" cy="498056"/>
          </a:xfrm>
          <a:prstGeom prst="rect">
            <a:avLst/>
          </a:prstGeom>
        </p:spPr>
        <p:txBody>
          <a:bodyPr vert="horz" lIns="91184" tIns="45592" rIns="91184" bIns="45592" rtlCol="0"/>
          <a:lstStyle>
            <a:lvl1pPr algn="r">
              <a:defRPr sz="1200"/>
            </a:lvl1pPr>
          </a:lstStyle>
          <a:p>
            <a:fld id="{0DE8BA9C-6DB9-4A51-8685-369634CE9EDF}" type="datetimeFigureOut">
              <a:rPr kumimoji="1" lang="ja-JP" altLang="en-US" smtClean="0"/>
              <a:t>2018/9/23</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184" tIns="45592" rIns="91184" bIns="45592" rtlCol="0" anchor="ctr"/>
          <a:lstStyle/>
          <a:p>
            <a:endParaRPr lang="ja-JP" altLang="en-US"/>
          </a:p>
        </p:txBody>
      </p:sp>
      <p:sp>
        <p:nvSpPr>
          <p:cNvPr id="5" name="ノート プレースホルダー 4"/>
          <p:cNvSpPr>
            <a:spLocks noGrp="1"/>
          </p:cNvSpPr>
          <p:nvPr>
            <p:ph type="body" sz="quarter" idx="3"/>
          </p:nvPr>
        </p:nvSpPr>
        <p:spPr>
          <a:xfrm>
            <a:off x="679768" y="4777196"/>
            <a:ext cx="5438140" cy="3908614"/>
          </a:xfrm>
          <a:prstGeom prst="rect">
            <a:avLst/>
          </a:prstGeom>
        </p:spPr>
        <p:txBody>
          <a:bodyPr vert="horz" lIns="91184" tIns="45592" rIns="91184" bIns="45592"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28584"/>
            <a:ext cx="2945659" cy="498054"/>
          </a:xfrm>
          <a:prstGeom prst="rect">
            <a:avLst/>
          </a:prstGeom>
        </p:spPr>
        <p:txBody>
          <a:bodyPr vert="horz" lIns="91184" tIns="45592" rIns="91184" bIns="45592"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4" y="9428584"/>
            <a:ext cx="2945659" cy="498054"/>
          </a:xfrm>
          <a:prstGeom prst="rect">
            <a:avLst/>
          </a:prstGeom>
        </p:spPr>
        <p:txBody>
          <a:bodyPr vert="horz" lIns="91184" tIns="45592" rIns="91184" bIns="45592" rtlCol="0" anchor="b"/>
          <a:lstStyle>
            <a:lvl1pPr algn="r">
              <a:defRPr sz="1200"/>
            </a:lvl1pPr>
          </a:lstStyle>
          <a:p>
            <a:fld id="{BBDDDE72-7366-48BB-8870-F53D65A784F9}" type="slidenum">
              <a:rPr kumimoji="1" lang="ja-JP" altLang="en-US" smtClean="0"/>
              <a:t>‹#›</a:t>
            </a:fld>
            <a:endParaRPr kumimoji="1" lang="ja-JP" altLang="en-US"/>
          </a:p>
        </p:txBody>
      </p:sp>
    </p:spTree>
    <p:extLst>
      <p:ext uri="{BB962C8B-B14F-4D97-AF65-F5344CB8AC3E}">
        <p14:creationId xmlns:p14="http://schemas.microsoft.com/office/powerpoint/2010/main" val="23114972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問題の例として，災害時における被災者を救助するために（アニメ），複数ロボットによる探索へのアプローチとして（アニメ）多点探索アルゴリズムが用いられる．しかし（アニメ）被災者の位置を解，探索ロボットを個体と見立てた時，従来の多点探索アルゴリズムでは全個体の中で最も良い解を参照し，その方向へ探索してしまうため，最適解へ収束してしまい，局所解を保持しておくことは困難です．そこで，本研究では（アニメ）</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2</a:t>
            </a:fld>
            <a:endParaRPr kumimoji="1" lang="ja-JP" altLang="en-US"/>
          </a:p>
        </p:txBody>
      </p:sp>
    </p:spTree>
    <p:extLst>
      <p:ext uri="{BB962C8B-B14F-4D97-AF65-F5344CB8AC3E}">
        <p14:creationId xmlns:p14="http://schemas.microsoft.com/office/powerpoint/2010/main" val="1222106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Niche radius</a:t>
            </a:r>
            <a:r>
              <a:rPr kumimoji="1" lang="ja-JP" altLang="en-US" dirty="0" smtClean="0"/>
              <a:t>内の最良解付近に解候補を生成（アニメ）</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11</a:t>
            </a:fld>
            <a:endParaRPr kumimoji="1" lang="ja-JP" altLang="en-US"/>
          </a:p>
        </p:txBody>
      </p:sp>
    </p:spTree>
    <p:extLst>
      <p:ext uri="{BB962C8B-B14F-4D97-AF65-F5344CB8AC3E}">
        <p14:creationId xmlns:p14="http://schemas.microsoft.com/office/powerpoint/2010/main" val="466105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最適解と局所解を複数持つ</a:t>
            </a:r>
            <a:r>
              <a:rPr kumimoji="1" lang="en-US" altLang="ja-JP" dirty="0" err="1" smtClean="0"/>
              <a:t>Griewank</a:t>
            </a:r>
            <a:r>
              <a:rPr kumimoji="1" lang="ja-JP" altLang="en-US" dirty="0" smtClean="0"/>
              <a:t>関数を用いました．以下略</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12</a:t>
            </a:fld>
            <a:endParaRPr kumimoji="1" lang="ja-JP" altLang="en-US"/>
          </a:p>
        </p:txBody>
      </p:sp>
    </p:spTree>
    <p:extLst>
      <p:ext uri="{BB962C8B-B14F-4D97-AF65-F5344CB8AC3E}">
        <p14:creationId xmlns:p14="http://schemas.microsoft.com/office/powerpoint/2010/main" val="2343122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14</a:t>
            </a:fld>
            <a:endParaRPr kumimoji="1" lang="ja-JP" altLang="en-US"/>
          </a:p>
        </p:txBody>
      </p:sp>
    </p:spTree>
    <p:extLst>
      <p:ext uri="{BB962C8B-B14F-4D97-AF65-F5344CB8AC3E}">
        <p14:creationId xmlns:p14="http://schemas.microsoft.com/office/powerpoint/2010/main" val="4195984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16</a:t>
            </a:fld>
            <a:endParaRPr kumimoji="1" lang="ja-JP" altLang="en-US"/>
          </a:p>
        </p:txBody>
      </p:sp>
    </p:spTree>
    <p:extLst>
      <p:ext uri="{BB962C8B-B14F-4D97-AF65-F5344CB8AC3E}">
        <p14:creationId xmlns:p14="http://schemas.microsoft.com/office/powerpoint/2010/main" val="143985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複数の最適解及び局所解を持つ多峰性最適化問題（プロット</a:t>
            </a:r>
            <a:r>
              <a:rPr kumimoji="1" lang="en-US" altLang="ja-JP" dirty="0" smtClean="0"/>
              <a:t>+</a:t>
            </a:r>
            <a:r>
              <a:rPr kumimoji="1" lang="ja-JP" altLang="en-US" dirty="0" smtClean="0"/>
              <a:t>アニメーション）において，従来の多点探索アルゴリズムは探索終了時に最適解に収束する傾向が強く，実問題への適用を考慮したとき，局所解も探索し保持しておく必要がある．その応用例として，</a:t>
            </a:r>
            <a:r>
              <a:rPr lang="ja-JP" altLang="ja-JP" dirty="0"/>
              <a:t>災害時における被災者の負傷具合を解空間内の局所解または最適解と見立てた時，負傷度合いに依らず多くの被災者を探索しなければならない</a:t>
            </a:r>
            <a:r>
              <a:rPr lang="en-US" altLang="ja-JP" dirty="0"/>
              <a:t>(</a:t>
            </a:r>
            <a:r>
              <a:rPr lang="ja-JP" altLang="en-US" dirty="0"/>
              <a:t>アニメ</a:t>
            </a:r>
            <a:r>
              <a:rPr lang="en-US" altLang="ja-JP" dirty="0"/>
              <a:t>)</a:t>
            </a:r>
            <a:r>
              <a:rPr lang="ja-JP" altLang="ja-JP" dirty="0" err="1"/>
              <a:t>．</a:t>
            </a:r>
            <a:r>
              <a:rPr lang="ja-JP" altLang="en-US" dirty="0"/>
              <a:t>しかし</a:t>
            </a:r>
            <a:r>
              <a:rPr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19</a:t>
            </a:fld>
            <a:endParaRPr kumimoji="1" lang="ja-JP" altLang="en-US"/>
          </a:p>
        </p:txBody>
      </p:sp>
    </p:spTree>
    <p:extLst>
      <p:ext uri="{BB962C8B-B14F-4D97-AF65-F5344CB8AC3E}">
        <p14:creationId xmlns:p14="http://schemas.microsoft.com/office/powerpoint/2010/main" val="1577022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20</a:t>
            </a:fld>
            <a:endParaRPr kumimoji="1" lang="ja-JP" altLang="en-US"/>
          </a:p>
        </p:txBody>
      </p:sp>
    </p:spTree>
    <p:extLst>
      <p:ext uri="{BB962C8B-B14F-4D97-AF65-F5344CB8AC3E}">
        <p14:creationId xmlns:p14="http://schemas.microsoft.com/office/powerpoint/2010/main" val="3204248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（アニメ）．次にパーソナルベストの中から（アニメ</a:t>
            </a:r>
            <a:r>
              <a:rPr kumimoji="1" lang="en-US" altLang="ja-JP" smtClean="0"/>
              <a:t>×2</a:t>
            </a:r>
            <a:r>
              <a:rPr kumimoji="1" lang="ja-JP" altLang="en-US" dirty="0" smtClean="0"/>
              <a:t>）最も評価値の高い解グローバルベストを算出する．この例では</a:t>
            </a:r>
            <a:r>
              <a:rPr kumimoji="1" lang="en-US" altLang="ja-JP" dirty="0" smtClean="0"/>
              <a:t>x2</a:t>
            </a:r>
            <a:r>
              <a:rPr kumimoji="1" lang="ja-JP" altLang="en-US" dirty="0" err="1" smtClean="0"/>
              <a:t>の評</a:t>
            </a:r>
            <a:r>
              <a:rPr kumimoji="1" lang="ja-JP" altLang="en-US" dirty="0" smtClean="0"/>
              <a:t>価値が最も高いため（アニメ）</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21</a:t>
            </a:fld>
            <a:endParaRPr kumimoji="1" lang="ja-JP" altLang="en-US"/>
          </a:p>
        </p:txBody>
      </p:sp>
    </p:spTree>
    <p:extLst>
      <p:ext uri="{BB962C8B-B14F-4D97-AF65-F5344CB8AC3E}">
        <p14:creationId xmlns:p14="http://schemas.microsoft.com/office/powerpoint/2010/main" val="3051513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以下</a:t>
            </a:r>
            <a:r>
              <a:rPr kumimoji="1" lang="en-US" altLang="ja-JP" dirty="0" smtClean="0"/>
              <a:t>3</a:t>
            </a:r>
            <a:r>
              <a:rPr kumimoji="1" lang="ja-JP" altLang="en-US" dirty="0" err="1" smtClean="0"/>
              <a:t>つの</a:t>
            </a:r>
            <a:r>
              <a:rPr kumimoji="1" lang="ja-JP" altLang="en-US" dirty="0" smtClean="0"/>
              <a:t>変更をしました．まず</a:t>
            </a:r>
            <a:r>
              <a:rPr kumimoji="1" lang="en-US" altLang="ja-JP"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22</a:t>
            </a:fld>
            <a:endParaRPr kumimoji="1" lang="ja-JP" altLang="en-US"/>
          </a:p>
        </p:txBody>
      </p:sp>
    </p:spTree>
    <p:extLst>
      <p:ext uri="{BB962C8B-B14F-4D97-AF65-F5344CB8AC3E}">
        <p14:creationId xmlns:p14="http://schemas.microsoft.com/office/powerpoint/2010/main" val="224709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多点探索アルゴリズムの中でも</a:t>
            </a:r>
            <a:r>
              <a:rPr kumimoji="1" lang="en-US" altLang="ja-JP" dirty="0" smtClean="0"/>
              <a:t>BA</a:t>
            </a:r>
            <a:r>
              <a:rPr kumimoji="1" lang="ja-JP" altLang="en-US" dirty="0" smtClean="0"/>
              <a:t>は大域探索と局所探索の調整を自動的に切り替えるという点において優れたアルゴリズムである．</a:t>
            </a:r>
            <a:endParaRPr kumimoji="1" lang="en-US" altLang="ja-JP" dirty="0" smtClean="0"/>
          </a:p>
          <a:p>
            <a:r>
              <a:rPr kumimoji="1" lang="ja-JP" altLang="en-US" dirty="0" smtClean="0"/>
              <a:t>コウモリの動きをモチーフにしたアルゴリズムであり，コウモリ特有のラウドネスとその反射波によって探索の切り替えを行います．</a:t>
            </a:r>
            <a:endParaRPr kumimoji="1" lang="en-US" altLang="ja-JP" dirty="0" smtClean="0"/>
          </a:p>
          <a:p>
            <a:r>
              <a:rPr kumimoji="1" lang="ja-JP" altLang="en-US" dirty="0" smtClean="0"/>
              <a:t>探索は以下</a:t>
            </a:r>
            <a:r>
              <a:rPr kumimoji="1" lang="en-US" altLang="ja-JP" dirty="0" smtClean="0"/>
              <a:t>3</a:t>
            </a:r>
            <a:r>
              <a:rPr kumimoji="1" lang="ja-JP" altLang="en-US" dirty="0" err="1" smtClean="0"/>
              <a:t>つで</a:t>
            </a:r>
            <a:r>
              <a:rPr kumimoji="1" lang="ja-JP" altLang="en-US" dirty="0" smtClean="0"/>
              <a:t>構成される．</a:t>
            </a:r>
            <a:endParaRPr kumimoji="1" lang="en-US" altLang="ja-JP" dirty="0" smtClean="0"/>
          </a:p>
          <a:p>
            <a:r>
              <a:rPr kumimoji="1" lang="ja-JP" altLang="en-US" dirty="0" smtClean="0"/>
              <a:t>大域探索では，個体が最良解方向へ（アニメ）新たに解候補を生成し，（アニメ）</a:t>
            </a:r>
            <a:endParaRPr kumimoji="1" lang="en-US" altLang="ja-JP" dirty="0" smtClean="0"/>
          </a:p>
          <a:p>
            <a:r>
              <a:rPr kumimoji="1" lang="ja-JP" altLang="en-US" dirty="0" smtClean="0"/>
              <a:t>局所探索では，最良解付近に</a:t>
            </a:r>
            <a:r>
              <a:rPr kumimoji="1" lang="en-US" altLang="ja-JP" dirty="0" smtClean="0"/>
              <a:t>…</a:t>
            </a:r>
            <a:r>
              <a:rPr kumimoji="1" lang="ja-JP" altLang="en-US" dirty="0" smtClean="0"/>
              <a:t>（アニメ）</a:t>
            </a:r>
            <a:endParaRPr kumimoji="1" lang="en-US" altLang="ja-JP" dirty="0" smtClean="0"/>
          </a:p>
          <a:p>
            <a:r>
              <a:rPr kumimoji="1" lang="ja-JP" altLang="en-US" dirty="0" smtClean="0"/>
              <a:t>ランダム探索で，解探索空間内に解候補を生成します．（アニメ ）</a:t>
            </a:r>
            <a:endParaRPr kumimoji="1" lang="en-US" altLang="ja-JP" dirty="0" smtClean="0"/>
          </a:p>
          <a:p>
            <a:r>
              <a:rPr kumimoji="1" lang="ja-JP" altLang="en-US" dirty="0" smtClean="0"/>
              <a:t>最後に（アニメ）</a:t>
            </a:r>
            <a:r>
              <a:rPr kumimoji="1" lang="en-US" altLang="ja-JP" dirty="0" smtClean="0"/>
              <a:t>3</a:t>
            </a:r>
            <a:r>
              <a:rPr kumimoji="1" lang="ja-JP" altLang="en-US" dirty="0" err="1" smtClean="0"/>
              <a:t>つの解</a:t>
            </a:r>
            <a:r>
              <a:rPr kumimoji="1" lang="ja-JP" altLang="en-US" dirty="0" smtClean="0"/>
              <a:t>候補の中から最良解を選択します．</a:t>
            </a:r>
            <a:endParaRPr kumimoji="1" lang="en-US" altLang="ja-JP" dirty="0" smtClean="0"/>
          </a:p>
          <a:p>
            <a:r>
              <a:rPr kumimoji="1" lang="ja-JP" altLang="en-US" dirty="0" smtClean="0"/>
              <a:t>具体的な流れとして</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3</a:t>
            </a:fld>
            <a:endParaRPr kumimoji="1" lang="ja-JP" altLang="en-US"/>
          </a:p>
        </p:txBody>
      </p:sp>
    </p:spTree>
    <p:extLst>
      <p:ext uri="{BB962C8B-B14F-4D97-AF65-F5344CB8AC3E}">
        <p14:creationId xmlns:p14="http://schemas.microsoft.com/office/powerpoint/2010/main" val="903569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時刻</a:t>
            </a:r>
            <a:r>
              <a:rPr kumimoji="1" lang="en-US" altLang="ja-JP" dirty="0" smtClean="0"/>
              <a:t>t</a:t>
            </a:r>
            <a:r>
              <a:rPr kumimoji="1" lang="ja-JP" altLang="en-US" dirty="0" smtClean="0"/>
              <a:t>における解空間に個体を</a:t>
            </a:r>
            <a:r>
              <a:rPr kumimoji="1" lang="en-US" altLang="ja-JP" dirty="0" smtClean="0"/>
              <a:t>5</a:t>
            </a:r>
            <a:r>
              <a:rPr kumimoji="1" lang="ja-JP" altLang="en-US" dirty="0" smtClean="0"/>
              <a:t>個生成し，最も良い解を持つ個体が</a:t>
            </a:r>
            <a:r>
              <a:rPr kumimoji="1" lang="en-US" altLang="ja-JP" dirty="0" smtClean="0"/>
              <a:t>x5</a:t>
            </a:r>
            <a:r>
              <a:rPr kumimoji="1" lang="ja-JP" altLang="en-US" dirty="0" smtClean="0"/>
              <a:t>であったとき，</a:t>
            </a:r>
            <a:r>
              <a:rPr kumimoji="1" lang="en-US" altLang="ja-JP" dirty="0" smtClean="0"/>
              <a:t>x5=x*</a:t>
            </a:r>
            <a:r>
              <a:rPr kumimoji="1" lang="ja-JP" altLang="en-US" dirty="0" smtClean="0"/>
              <a:t>とする．まず個体</a:t>
            </a:r>
            <a:r>
              <a:rPr kumimoji="1" lang="en-US" altLang="ja-JP" dirty="0" smtClean="0"/>
              <a:t>x1</a:t>
            </a:r>
            <a:r>
              <a:rPr kumimoji="1" lang="ja-JP" altLang="en-US" dirty="0" smtClean="0"/>
              <a:t>に着目し，最良解との距離から周波数</a:t>
            </a:r>
            <a:r>
              <a:rPr kumimoji="1" lang="en-US" altLang="ja-JP" dirty="0" smtClean="0"/>
              <a:t>f</a:t>
            </a:r>
            <a:r>
              <a:rPr kumimoji="1" lang="ja-JP" altLang="en-US" dirty="0" err="1" smtClean="0"/>
              <a:t>を算</a:t>
            </a:r>
            <a:r>
              <a:rPr kumimoji="1" lang="ja-JP" altLang="en-US" dirty="0" smtClean="0"/>
              <a:t>出する（アニメ）．移動距離を制限することにより，徐々に最良解に向かう速度を算出する（アニメ）．現在の位置</a:t>
            </a:r>
            <a:r>
              <a:rPr kumimoji="1" lang="en-US" altLang="ja-JP" dirty="0" smtClean="0"/>
              <a:t>x1</a:t>
            </a:r>
            <a:r>
              <a:rPr kumimoji="1" lang="ja-JP" altLang="en-US" dirty="0" smtClean="0"/>
              <a:t>に対し，速度</a:t>
            </a:r>
            <a:r>
              <a:rPr kumimoji="1" lang="en-US" altLang="ja-JP" dirty="0" smtClean="0"/>
              <a:t>v</a:t>
            </a:r>
            <a:r>
              <a:rPr kumimoji="1" lang="ja-JP" altLang="en-US" dirty="0" smtClean="0"/>
              <a:t>で新たな解候補を生成する（アニメ）．次に局所</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4</a:t>
            </a:fld>
            <a:endParaRPr kumimoji="1" lang="ja-JP" altLang="en-US"/>
          </a:p>
        </p:txBody>
      </p:sp>
    </p:spTree>
    <p:extLst>
      <p:ext uri="{BB962C8B-B14F-4D97-AF65-F5344CB8AC3E}">
        <p14:creationId xmlns:p14="http://schemas.microsoft.com/office/powerpoint/2010/main" val="1509993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条件式が満たすときのみ，最良解付近に解候補を生成する（アニメ）</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5</a:t>
            </a:fld>
            <a:endParaRPr kumimoji="1" lang="ja-JP" altLang="en-US"/>
          </a:p>
        </p:txBody>
      </p:sp>
    </p:spTree>
    <p:extLst>
      <p:ext uri="{BB962C8B-B14F-4D97-AF65-F5344CB8AC3E}">
        <p14:creationId xmlns:p14="http://schemas.microsoft.com/office/powerpoint/2010/main" val="1868249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解探索空間内にランダムで解候補を生成する．（アニメ）</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6</a:t>
            </a:fld>
            <a:endParaRPr kumimoji="1" lang="ja-JP" altLang="en-US"/>
          </a:p>
        </p:txBody>
      </p:sp>
    </p:spTree>
    <p:extLst>
      <p:ext uri="{BB962C8B-B14F-4D97-AF65-F5344CB8AC3E}">
        <p14:creationId xmlns:p14="http://schemas.microsoft.com/office/powerpoint/2010/main" val="1664019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現在のパーソナルベスト</a:t>
            </a:r>
            <a:r>
              <a:rPr kumimoji="1" lang="en-US" altLang="ja-JP" dirty="0" smtClean="0"/>
              <a:t>x1</a:t>
            </a:r>
            <a:r>
              <a:rPr kumimoji="1" lang="ja-JP" altLang="en-US" dirty="0" smtClean="0"/>
              <a:t>に対し，生成した</a:t>
            </a:r>
            <a:r>
              <a:rPr kumimoji="1" lang="en-US" altLang="ja-JP" dirty="0" smtClean="0"/>
              <a:t>3</a:t>
            </a:r>
            <a:r>
              <a:rPr kumimoji="1" lang="ja-JP" altLang="en-US" dirty="0" err="1" smtClean="0"/>
              <a:t>つの解</a:t>
            </a:r>
            <a:r>
              <a:rPr kumimoji="1" lang="ja-JP" altLang="en-US" dirty="0" smtClean="0"/>
              <a:t>候補の中より現在の個体の持つ解より良ければ更新する</a:t>
            </a:r>
            <a:r>
              <a:rPr kumimoji="1" lang="ja-JP" altLang="en-US" dirty="0" smtClean="0"/>
              <a:t>（アニメ</a:t>
            </a:r>
            <a:r>
              <a:rPr kumimoji="1" lang="en-US" altLang="ja-JP" dirty="0" smtClean="0"/>
              <a:t>×2</a:t>
            </a:r>
            <a:r>
              <a:rPr kumimoji="1" lang="ja-JP" altLang="en-US" dirty="0" smtClean="0"/>
              <a:t>）</a:t>
            </a:r>
            <a:r>
              <a:rPr kumimoji="1" lang="ja-JP" altLang="en-US" dirty="0" smtClean="0"/>
              <a:t>．次の時間（</a:t>
            </a:r>
            <a:r>
              <a:rPr kumimoji="1" lang="en-US" altLang="ja-JP" dirty="0" smtClean="0"/>
              <a:t>t+1</a:t>
            </a:r>
            <a:r>
              <a:rPr kumimoji="1" lang="ja-JP" altLang="en-US" dirty="0" smtClean="0"/>
              <a:t>）に移動し再度，大域探索を行う．</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7</a:t>
            </a:fld>
            <a:endParaRPr kumimoji="1" lang="ja-JP" altLang="en-US"/>
          </a:p>
        </p:txBody>
      </p:sp>
    </p:spTree>
    <p:extLst>
      <p:ext uri="{BB962C8B-B14F-4D97-AF65-F5344CB8AC3E}">
        <p14:creationId xmlns:p14="http://schemas.microsoft.com/office/powerpoint/2010/main" val="3072146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全探索において最良解を参照しているため，最適解に陥ってしまう．</a:t>
            </a:r>
            <a:endParaRPr kumimoji="1" lang="en-US" altLang="ja-JP" dirty="0" smtClean="0"/>
          </a:p>
          <a:p>
            <a:r>
              <a:rPr kumimoji="1" lang="ja-JP" altLang="en-US" dirty="0" smtClean="0"/>
              <a:t>従来手法の問題を解決するために本研究では探索領域を分割させ，探索を行う．</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8</a:t>
            </a:fld>
            <a:endParaRPr kumimoji="1" lang="ja-JP" altLang="en-US"/>
          </a:p>
        </p:txBody>
      </p:sp>
    </p:spTree>
    <p:extLst>
      <p:ext uri="{BB962C8B-B14F-4D97-AF65-F5344CB8AC3E}">
        <p14:creationId xmlns:p14="http://schemas.microsoft.com/office/powerpoint/2010/main" val="3824447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全探索において最良解を参照しているため，</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9</a:t>
            </a:fld>
            <a:endParaRPr kumimoji="1" lang="ja-JP" altLang="en-US"/>
          </a:p>
        </p:txBody>
      </p:sp>
    </p:spTree>
    <p:extLst>
      <p:ext uri="{BB962C8B-B14F-4D97-AF65-F5344CB8AC3E}">
        <p14:creationId xmlns:p14="http://schemas.microsoft.com/office/powerpoint/2010/main" val="3770736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Niche Radius</a:t>
            </a:r>
            <a:r>
              <a:rPr kumimoji="1" lang="ja-JP" altLang="en-US" dirty="0" smtClean="0"/>
              <a:t>を</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10</a:t>
            </a:fld>
            <a:endParaRPr kumimoji="1" lang="ja-JP" altLang="en-US"/>
          </a:p>
        </p:txBody>
      </p:sp>
    </p:spTree>
    <p:extLst>
      <p:ext uri="{BB962C8B-B14F-4D97-AF65-F5344CB8AC3E}">
        <p14:creationId xmlns:p14="http://schemas.microsoft.com/office/powerpoint/2010/main" val="3030456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0" y="3258000"/>
            <a:ext cx="12192000" cy="36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384747" y="351857"/>
            <a:ext cx="10663004" cy="1506923"/>
          </a:xfrm>
        </p:spPr>
        <p:txBody>
          <a:bodyPr anchor="b"/>
          <a:lstStyle>
            <a:lvl1pPr algn="ctr">
              <a:defRPr sz="6000"/>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384747" y="2067034"/>
            <a:ext cx="10663004" cy="105444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4E1CA51-DB48-4766-81C2-6BC680FF0211}" type="datetime1">
              <a:rPr kumimoji="1" lang="ja-JP" altLang="en-US" smtClean="0"/>
              <a:t>2018/9/23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105231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3EF0A7-AFD3-4A61-8232-DDB3DDC6C62E}" type="datetime1">
              <a:rPr kumimoji="1" lang="ja-JP" altLang="en-US" smtClean="0"/>
              <a:t>2018/9/23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32667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44D27B7-E5AF-4323-B713-3F9EB9597AA0}" type="datetime1">
              <a:rPr kumimoji="1" lang="ja-JP" altLang="en-US" smtClean="0"/>
              <a:t>2018/9/23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323383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a:off x="0" y="1"/>
            <a:ext cx="12192000" cy="1094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343525" y="1"/>
            <a:ext cx="10515600" cy="1094281"/>
          </a:xfrm>
        </p:spPr>
        <p:txBody>
          <a:bodyPr/>
          <a:lstStyle>
            <a:lvl1pPr>
              <a:defRPr b="1">
                <a:solidFill>
                  <a:schemeClr val="bg1"/>
                </a:solidFill>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343525" y="1439056"/>
            <a:ext cx="10515600" cy="4785532"/>
          </a:xfrm>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06AD9B8A-966C-4883-9371-6557463A60E2}" type="datetime1">
              <a:rPr kumimoji="1" lang="ja-JP" altLang="en-US" smtClean="0"/>
              <a:t>2018/9/23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30195" y="419727"/>
            <a:ext cx="2743200" cy="662808"/>
          </a:xfrm>
        </p:spPr>
        <p:txBody>
          <a:bodyPr/>
          <a:lstStyle>
            <a:lvl1pPr>
              <a:defRPr sz="3600">
                <a:solidFill>
                  <a:schemeClr val="bg1"/>
                </a:solidFill>
              </a:defRPr>
            </a:lvl1pPr>
          </a:lstStyle>
          <a:p>
            <a:fld id="{CAF925E2-19D9-40EE-AC9E-1CF63AA179A3}" type="slidenum">
              <a:rPr lang="ja-JP" altLang="en-US" smtClean="0"/>
              <a:pPr/>
              <a:t>‹#›</a:t>
            </a:fld>
            <a:endParaRPr lang="ja-JP" altLang="en-US" dirty="0"/>
          </a:p>
        </p:txBody>
      </p:sp>
    </p:spTree>
    <p:extLst>
      <p:ext uri="{BB962C8B-B14F-4D97-AF65-F5344CB8AC3E}">
        <p14:creationId xmlns:p14="http://schemas.microsoft.com/office/powerpoint/2010/main" val="14608032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B18A355-C1D7-4985-A34B-7A8725735276}" type="datetime1">
              <a:rPr kumimoji="1" lang="ja-JP" altLang="en-US" smtClean="0"/>
              <a:t>2018/9/23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225169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3AC4D5E-9371-4040-BF1B-7E9897B885ED}" type="datetime1">
              <a:rPr kumimoji="1" lang="ja-JP" altLang="en-US" smtClean="0"/>
              <a:t>2018/9/23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140358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51586AC-C779-494C-B2FB-E9F8022CF3B4}" type="datetime1">
              <a:rPr kumimoji="1" lang="ja-JP" altLang="en-US" smtClean="0"/>
              <a:t>2018/9/23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163168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0C51909-210D-4037-8781-D7285EB6B8D7}" type="datetime1">
              <a:rPr kumimoji="1" lang="ja-JP" altLang="en-US" smtClean="0"/>
              <a:t>2018/9/23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133727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0352B96-A739-4F05-B762-7C632E334A05}" type="datetime1">
              <a:rPr kumimoji="1" lang="ja-JP" altLang="en-US" smtClean="0"/>
              <a:t>2018/9/23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17524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07B2AED-B302-43FE-90DF-5A4C41BD195B}" type="datetime1">
              <a:rPr kumimoji="1" lang="ja-JP" altLang="en-US" smtClean="0"/>
              <a:t>2018/9/23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103451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E0B318E-91E0-4058-B85C-68AAA1AD1DCC}" type="datetime1">
              <a:rPr kumimoji="1" lang="ja-JP" altLang="en-US" smtClean="0"/>
              <a:t>2018/9/23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22776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81027-D567-4E86-A8A9-0E7FC7B1A009}" type="datetime1">
              <a:rPr kumimoji="1" lang="ja-JP" altLang="en-US" smtClean="0"/>
              <a:t>2018/9/23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288689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tags" Target="../tags/tag15.xml"/><Relationship Id="rId7" Type="http://schemas.openxmlformats.org/officeDocument/2006/relationships/image" Target="../media/image57.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56.png"/><Relationship Id="rId5" Type="http://schemas.openxmlformats.org/officeDocument/2006/relationships/notesSlide" Target="../notesSlides/notesSlide9.xml"/><Relationship Id="rId10" Type="http://schemas.openxmlformats.org/officeDocument/2006/relationships/image" Target="../media/image60.png"/><Relationship Id="rId4" Type="http://schemas.openxmlformats.org/officeDocument/2006/relationships/slideLayout" Target="../slideLayouts/slideLayout2.xml"/><Relationship Id="rId9" Type="http://schemas.openxmlformats.org/officeDocument/2006/relationships/image" Target="../media/image5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6.png"/><Relationship Id="rId5" Type="http://schemas.openxmlformats.org/officeDocument/2006/relationships/image" Target="../media/image61.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62.jpg"/><Relationship Id="rId7" Type="http://schemas.openxmlformats.org/officeDocument/2006/relationships/image" Target="../media/image6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jpg"/></Relationships>
</file>

<file path=ppt/slides/_rels/slide1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69.png"/><Relationship Id="rId4" Type="http://schemas.openxmlformats.org/officeDocument/2006/relationships/image" Target="../media/image68.png"/></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7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5.xml"/><Relationship Id="rId13" Type="http://schemas.openxmlformats.org/officeDocument/2006/relationships/image" Target="../media/image82.png"/><Relationship Id="rId18" Type="http://schemas.openxmlformats.org/officeDocument/2006/relationships/image" Target="../media/image87.png"/><Relationship Id="rId3" Type="http://schemas.openxmlformats.org/officeDocument/2006/relationships/slideLayout" Target="../slideLayouts/slideLayout2.xml"/><Relationship Id="rId21" Type="http://schemas.openxmlformats.org/officeDocument/2006/relationships/image" Target="../media/image89.png"/><Relationship Id="rId7" Type="http://schemas.openxmlformats.org/officeDocument/2006/relationships/diagramQuickStyle" Target="../diagrams/quickStyle5.xml"/><Relationship Id="rId12" Type="http://schemas.openxmlformats.org/officeDocument/2006/relationships/image" Target="../media/image81.png"/><Relationship Id="rId17" Type="http://schemas.openxmlformats.org/officeDocument/2006/relationships/image" Target="../media/image86.png"/><Relationship Id="rId2" Type="http://schemas.openxmlformats.org/officeDocument/2006/relationships/tags" Target="../tags/tag20.xml"/><Relationship Id="rId16" Type="http://schemas.openxmlformats.org/officeDocument/2006/relationships/image" Target="../media/image85.png"/><Relationship Id="rId20" Type="http://schemas.openxmlformats.org/officeDocument/2006/relationships/image" Target="../media/image21.png"/><Relationship Id="rId1" Type="http://schemas.openxmlformats.org/officeDocument/2006/relationships/tags" Target="../tags/tag19.xml"/><Relationship Id="rId6" Type="http://schemas.openxmlformats.org/officeDocument/2006/relationships/diagramLayout" Target="../diagrams/layout5.xml"/><Relationship Id="rId11" Type="http://schemas.openxmlformats.org/officeDocument/2006/relationships/image" Target="../media/image80.png"/><Relationship Id="rId5" Type="http://schemas.openxmlformats.org/officeDocument/2006/relationships/diagramData" Target="../diagrams/data5.xml"/><Relationship Id="rId15" Type="http://schemas.openxmlformats.org/officeDocument/2006/relationships/image" Target="../media/image84.png"/><Relationship Id="rId23" Type="http://schemas.openxmlformats.org/officeDocument/2006/relationships/image" Target="../media/image91.png"/><Relationship Id="rId10" Type="http://schemas.openxmlformats.org/officeDocument/2006/relationships/image" Target="../media/image79.png"/><Relationship Id="rId19" Type="http://schemas.openxmlformats.org/officeDocument/2006/relationships/image" Target="../media/image88.png"/><Relationship Id="rId4" Type="http://schemas.openxmlformats.org/officeDocument/2006/relationships/notesSlide" Target="../notesSlides/notesSlide16.xml"/><Relationship Id="rId9" Type="http://schemas.microsoft.com/office/2007/relationships/diagramDrawing" Target="../diagrams/drawing5.xml"/><Relationship Id="rId14" Type="http://schemas.openxmlformats.org/officeDocument/2006/relationships/image" Target="../media/image83.png"/><Relationship Id="rId22" Type="http://schemas.openxmlformats.org/officeDocument/2006/relationships/image" Target="../media/image9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tags" Target="../tags/tag3.xml"/><Relationship Id="rId21" Type="http://schemas.openxmlformats.org/officeDocument/2006/relationships/image" Target="../media/image19.png"/><Relationship Id="rId7" Type="http://schemas.openxmlformats.org/officeDocument/2006/relationships/diagramLayout" Target="../diagrams/layout1.xml"/><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tags" Target="../tags/tag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tags" Target="../tags/tag1.xml"/><Relationship Id="rId6" Type="http://schemas.openxmlformats.org/officeDocument/2006/relationships/diagramData" Target="../diagrams/data1.xml"/><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notesSlide" Target="../notesSlides/notesSlide3.xml"/><Relationship Id="rId15" Type="http://schemas.openxmlformats.org/officeDocument/2006/relationships/image" Target="../media/image13.png"/><Relationship Id="rId23" Type="http://schemas.openxmlformats.org/officeDocument/2006/relationships/image" Target="../media/image21.png"/><Relationship Id="rId10" Type="http://schemas.microsoft.com/office/2007/relationships/diagramDrawing" Target="../diagrams/drawing1.xml"/><Relationship Id="rId19" Type="http://schemas.openxmlformats.org/officeDocument/2006/relationships/image" Target="../media/image17.png"/><Relationship Id="rId4" Type="http://schemas.openxmlformats.org/officeDocument/2006/relationships/slideLayout" Target="../slideLayouts/slideLayout2.xml"/><Relationship Id="rId9" Type="http://schemas.openxmlformats.org/officeDocument/2006/relationships/diagramColors" Target="../diagrams/colors1.xml"/><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tags" Target="../tags/tag6.xml"/><Relationship Id="rId21" Type="http://schemas.openxmlformats.org/officeDocument/2006/relationships/image" Target="../media/image36.png"/><Relationship Id="rId7" Type="http://schemas.openxmlformats.org/officeDocument/2006/relationships/diagramLayout" Target="../diagrams/layout2.xml"/><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25.png"/><Relationship Id="rId2" Type="http://schemas.openxmlformats.org/officeDocument/2006/relationships/tags" Target="../tags/tag5.xml"/><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tags" Target="../tags/tag4.xml"/><Relationship Id="rId6" Type="http://schemas.openxmlformats.org/officeDocument/2006/relationships/diagramData" Target="../diagrams/data2.xml"/><Relationship Id="rId11" Type="http://schemas.openxmlformats.org/officeDocument/2006/relationships/image" Target="../media/image26.png"/><Relationship Id="rId24" Type="http://schemas.openxmlformats.org/officeDocument/2006/relationships/image" Target="../media/image19.png"/><Relationship Id="rId5" Type="http://schemas.openxmlformats.org/officeDocument/2006/relationships/notesSlide" Target="../notesSlides/notesSlide4.xml"/><Relationship Id="rId15" Type="http://schemas.openxmlformats.org/officeDocument/2006/relationships/image" Target="../media/image30.png"/><Relationship Id="rId23" Type="http://schemas.openxmlformats.org/officeDocument/2006/relationships/image" Target="../media/image38.png"/><Relationship Id="rId10" Type="http://schemas.microsoft.com/office/2007/relationships/diagramDrawing" Target="../diagrams/drawing2.xml"/><Relationship Id="rId19" Type="http://schemas.openxmlformats.org/officeDocument/2006/relationships/image" Target="../media/image34.png"/><Relationship Id="rId4" Type="http://schemas.openxmlformats.org/officeDocument/2006/relationships/slideLayout" Target="../slideLayouts/slideLayout2.xml"/><Relationship Id="rId9" Type="http://schemas.openxmlformats.org/officeDocument/2006/relationships/diagramColors" Target="../diagrams/colors2.xml"/><Relationship Id="rId14" Type="http://schemas.openxmlformats.org/officeDocument/2006/relationships/image" Target="../media/image29.png"/><Relationship Id="rId22"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36.png"/><Relationship Id="rId18" Type="http://schemas.openxmlformats.org/officeDocument/2006/relationships/image" Target="../media/image43.png"/><Relationship Id="rId3" Type="http://schemas.openxmlformats.org/officeDocument/2006/relationships/notesSlide" Target="../notesSlides/notesSlide5.xml"/><Relationship Id="rId21" Type="http://schemas.openxmlformats.org/officeDocument/2006/relationships/image" Target="../media/image46.png"/><Relationship Id="rId7" Type="http://schemas.openxmlformats.org/officeDocument/2006/relationships/diagramColors" Target="../diagrams/colors3.xml"/><Relationship Id="rId12" Type="http://schemas.openxmlformats.org/officeDocument/2006/relationships/image" Target="../media/image35.png"/><Relationship Id="rId17" Type="http://schemas.openxmlformats.org/officeDocument/2006/relationships/image" Target="../media/image42.png"/><Relationship Id="rId2" Type="http://schemas.openxmlformats.org/officeDocument/2006/relationships/slideLayout" Target="../slideLayouts/slideLayout2.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tags" Target="../tags/tag7.xml"/><Relationship Id="rId6" Type="http://schemas.openxmlformats.org/officeDocument/2006/relationships/diagramQuickStyle" Target="../diagrams/quickStyle3.xml"/><Relationship Id="rId11" Type="http://schemas.openxmlformats.org/officeDocument/2006/relationships/image" Target="../media/image34.png"/><Relationship Id="rId5" Type="http://schemas.openxmlformats.org/officeDocument/2006/relationships/diagramLayout" Target="../diagrams/layout3.xml"/><Relationship Id="rId15" Type="http://schemas.openxmlformats.org/officeDocument/2006/relationships/image" Target="../media/image31.png"/><Relationship Id="rId10" Type="http://schemas.openxmlformats.org/officeDocument/2006/relationships/image" Target="../media/image33.png"/><Relationship Id="rId19" Type="http://schemas.openxmlformats.org/officeDocument/2006/relationships/image" Target="../media/image44.png"/><Relationship Id="rId4" Type="http://schemas.openxmlformats.org/officeDocument/2006/relationships/diagramData" Target="../diagrams/data3.xml"/><Relationship Id="rId9" Type="http://schemas.openxmlformats.org/officeDocument/2006/relationships/image" Target="../media/image39.png"/><Relationship Id="rId14" Type="http://schemas.openxmlformats.org/officeDocument/2006/relationships/image" Target="../media/image40.png"/><Relationship Id="rId22"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47.png"/><Relationship Id="rId18" Type="http://schemas.openxmlformats.org/officeDocument/2006/relationships/image" Target="../media/image33.png"/><Relationship Id="rId26" Type="http://schemas.openxmlformats.org/officeDocument/2006/relationships/image" Target="../media/image51.png"/><Relationship Id="rId3" Type="http://schemas.openxmlformats.org/officeDocument/2006/relationships/tags" Target="../tags/tag10.xml"/><Relationship Id="rId21" Type="http://schemas.openxmlformats.org/officeDocument/2006/relationships/image" Target="../media/image36.png"/><Relationship Id="rId7" Type="http://schemas.openxmlformats.org/officeDocument/2006/relationships/notesSlide" Target="../notesSlides/notesSlide6.xml"/><Relationship Id="rId12" Type="http://schemas.microsoft.com/office/2007/relationships/diagramDrawing" Target="../diagrams/drawing4.xml"/><Relationship Id="rId17" Type="http://schemas.openxmlformats.org/officeDocument/2006/relationships/image" Target="../media/image31.png"/><Relationship Id="rId25" Type="http://schemas.openxmlformats.org/officeDocument/2006/relationships/image" Target="../media/image37.png"/><Relationship Id="rId2" Type="http://schemas.openxmlformats.org/officeDocument/2006/relationships/tags" Target="../tags/tag9.xml"/><Relationship Id="rId16" Type="http://schemas.openxmlformats.org/officeDocument/2006/relationships/image" Target="../media/image25.png"/><Relationship Id="rId20" Type="http://schemas.openxmlformats.org/officeDocument/2006/relationships/image" Target="../media/image35.png"/><Relationship Id="rId1" Type="http://schemas.openxmlformats.org/officeDocument/2006/relationships/tags" Target="../tags/tag8.xml"/><Relationship Id="rId6" Type="http://schemas.openxmlformats.org/officeDocument/2006/relationships/slideLayout" Target="../slideLayouts/slideLayout2.xml"/><Relationship Id="rId11" Type="http://schemas.openxmlformats.org/officeDocument/2006/relationships/diagramColors" Target="../diagrams/colors4.xml"/><Relationship Id="rId24" Type="http://schemas.openxmlformats.org/officeDocument/2006/relationships/image" Target="../media/image42.png"/><Relationship Id="rId5" Type="http://schemas.openxmlformats.org/officeDocument/2006/relationships/tags" Target="../tags/tag12.xml"/><Relationship Id="rId15" Type="http://schemas.openxmlformats.org/officeDocument/2006/relationships/image" Target="../media/image49.png"/><Relationship Id="rId23" Type="http://schemas.openxmlformats.org/officeDocument/2006/relationships/image" Target="../media/image23.png"/><Relationship Id="rId10" Type="http://schemas.openxmlformats.org/officeDocument/2006/relationships/diagramQuickStyle" Target="../diagrams/quickStyle4.xml"/><Relationship Id="rId19" Type="http://schemas.openxmlformats.org/officeDocument/2006/relationships/image" Target="../media/image34.png"/><Relationship Id="rId4" Type="http://schemas.openxmlformats.org/officeDocument/2006/relationships/tags" Target="../tags/tag11.xml"/><Relationship Id="rId9" Type="http://schemas.openxmlformats.org/officeDocument/2006/relationships/diagramLayout" Target="../diagrams/layout4.xml"/><Relationship Id="rId14" Type="http://schemas.openxmlformats.org/officeDocument/2006/relationships/image" Target="../media/image48.png"/><Relationship Id="rId22" Type="http://schemas.openxmlformats.org/officeDocument/2006/relationships/image" Target="../media/image50.png"/><Relationship Id="rId27" Type="http://schemas.openxmlformats.org/officeDocument/2006/relationships/image" Target="../media/image52.png"/></Relationships>
</file>

<file path=ppt/slides/_rels/slide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84747" y="704537"/>
            <a:ext cx="10663004" cy="2053649"/>
          </a:xfrm>
        </p:spPr>
        <p:txBody>
          <a:bodyPr>
            <a:noAutofit/>
          </a:bodyPr>
          <a:lstStyle/>
          <a:p>
            <a:pPr algn="l"/>
            <a:r>
              <a:rPr kumimoji="1" lang="ja-JP" altLang="en-US" b="1" dirty="0" smtClean="0">
                <a:solidFill>
                  <a:schemeClr val="tx1">
                    <a:lumMod val="75000"/>
                    <a:lumOff val="25000"/>
                  </a:schemeClr>
                </a:solidFill>
              </a:rPr>
              <a:t>個体間距離を考慮した</a:t>
            </a:r>
            <a:r>
              <a:rPr lang="en-US" altLang="ja-JP" b="1" dirty="0">
                <a:solidFill>
                  <a:schemeClr val="tx1">
                    <a:lumMod val="75000"/>
                    <a:lumOff val="25000"/>
                  </a:schemeClr>
                </a:solidFill>
              </a:rPr>
              <a:t/>
            </a:r>
            <a:br>
              <a:rPr lang="en-US" altLang="ja-JP" b="1" dirty="0">
                <a:solidFill>
                  <a:schemeClr val="tx1">
                    <a:lumMod val="75000"/>
                    <a:lumOff val="25000"/>
                  </a:schemeClr>
                </a:solidFill>
              </a:rPr>
            </a:br>
            <a:r>
              <a:rPr kumimoji="1" lang="ja-JP" altLang="en-US" b="1" dirty="0" smtClean="0">
                <a:solidFill>
                  <a:schemeClr val="tx1">
                    <a:lumMod val="75000"/>
                    <a:lumOff val="25000"/>
                  </a:schemeClr>
                </a:solidFill>
              </a:rPr>
              <a:t>複数解探索型</a:t>
            </a:r>
            <a:r>
              <a:rPr kumimoji="1" lang="en-US" altLang="ja-JP" b="1" dirty="0" smtClean="0">
                <a:solidFill>
                  <a:schemeClr val="tx1">
                    <a:lumMod val="75000"/>
                    <a:lumOff val="25000"/>
                  </a:schemeClr>
                </a:solidFill>
              </a:rPr>
              <a:t>Bat Algorithm</a:t>
            </a:r>
            <a:endParaRPr kumimoji="1" lang="ja-JP" altLang="en-US" b="1" dirty="0">
              <a:solidFill>
                <a:schemeClr val="tx1">
                  <a:lumMod val="75000"/>
                  <a:lumOff val="25000"/>
                </a:schemeClr>
              </a:solidFill>
            </a:endParaRPr>
          </a:p>
        </p:txBody>
      </p:sp>
      <p:sp>
        <p:nvSpPr>
          <p:cNvPr id="4" name="テキスト ボックス 3"/>
          <p:cNvSpPr txBox="1"/>
          <p:nvPr/>
        </p:nvSpPr>
        <p:spPr>
          <a:xfrm>
            <a:off x="384747" y="3792511"/>
            <a:ext cx="10433154" cy="1200329"/>
          </a:xfrm>
          <a:prstGeom prst="rect">
            <a:avLst/>
          </a:prstGeom>
          <a:noFill/>
        </p:spPr>
        <p:txBody>
          <a:bodyPr wrap="square" rtlCol="0">
            <a:spAutoFit/>
          </a:bodyPr>
          <a:lstStyle/>
          <a:p>
            <a:r>
              <a:rPr lang="en-US" altLang="ja-JP" sz="4000" b="1" dirty="0" smtClean="0">
                <a:solidFill>
                  <a:schemeClr val="bg1"/>
                </a:solidFill>
              </a:rPr>
              <a:t>2018</a:t>
            </a:r>
            <a:r>
              <a:rPr lang="ja-JP" altLang="en-US" sz="3200" b="1" dirty="0" smtClean="0">
                <a:solidFill>
                  <a:schemeClr val="bg1"/>
                </a:solidFill>
              </a:rPr>
              <a:t>年度　修士論文　中間発表</a:t>
            </a:r>
            <a:endParaRPr lang="en-US" altLang="ja-JP" sz="3200" b="1" dirty="0" smtClean="0">
              <a:solidFill>
                <a:schemeClr val="bg1"/>
              </a:solidFill>
            </a:endParaRPr>
          </a:p>
          <a:p>
            <a:r>
              <a:rPr lang="ja-JP" altLang="en-US" sz="3200" b="1" dirty="0" smtClean="0">
                <a:solidFill>
                  <a:schemeClr val="bg1"/>
                </a:solidFill>
              </a:rPr>
              <a:t>情報学専攻</a:t>
            </a:r>
            <a:r>
              <a:rPr lang="ja-JP" altLang="en-US" sz="3200" b="1" dirty="0">
                <a:solidFill>
                  <a:schemeClr val="bg1"/>
                </a:solidFill>
              </a:rPr>
              <a:t>　</a:t>
            </a:r>
            <a:r>
              <a:rPr lang="ja-JP" altLang="en-US" sz="3200" b="1" dirty="0" smtClean="0">
                <a:solidFill>
                  <a:schemeClr val="bg1"/>
                </a:solidFill>
              </a:rPr>
              <a:t>髙</a:t>
            </a:r>
            <a:r>
              <a:rPr kumimoji="1" lang="ja-JP" altLang="en-US" sz="3200" b="1" dirty="0" smtClean="0">
                <a:solidFill>
                  <a:schemeClr val="bg1"/>
                </a:solidFill>
              </a:rPr>
              <a:t>玉研究室</a:t>
            </a:r>
            <a:r>
              <a:rPr lang="ja-JP" altLang="en-US" sz="3200" b="1" dirty="0">
                <a:solidFill>
                  <a:schemeClr val="bg1"/>
                </a:solidFill>
              </a:rPr>
              <a:t>　</a:t>
            </a:r>
            <a:r>
              <a:rPr lang="en-US" altLang="ja-JP" sz="3200" b="1" dirty="0" smtClean="0">
                <a:solidFill>
                  <a:schemeClr val="bg1"/>
                </a:solidFill>
              </a:rPr>
              <a:t>1730022</a:t>
            </a:r>
            <a:r>
              <a:rPr lang="ja-JP" altLang="en-US" sz="3200" b="1" dirty="0" smtClean="0">
                <a:solidFill>
                  <a:schemeClr val="bg1"/>
                </a:solidFill>
              </a:rPr>
              <a:t>　岩瀬 拓哉</a:t>
            </a:r>
            <a:endParaRPr kumimoji="1" lang="en-US" altLang="ja-JP" sz="3200" b="1" dirty="0" smtClean="0">
              <a:solidFill>
                <a:schemeClr val="bg1"/>
              </a:solidFill>
            </a:endParaRPr>
          </a:p>
        </p:txBody>
      </p:sp>
      <p:sp>
        <p:nvSpPr>
          <p:cNvPr id="5" name="テキスト ボックス 4"/>
          <p:cNvSpPr txBox="1"/>
          <p:nvPr/>
        </p:nvSpPr>
        <p:spPr>
          <a:xfrm>
            <a:off x="7510072" y="6100997"/>
            <a:ext cx="4287187" cy="461665"/>
          </a:xfrm>
          <a:prstGeom prst="rect">
            <a:avLst/>
          </a:prstGeom>
          <a:noFill/>
        </p:spPr>
        <p:txBody>
          <a:bodyPr wrap="square" rtlCol="0">
            <a:spAutoFit/>
          </a:bodyPr>
          <a:lstStyle/>
          <a:p>
            <a:pPr algn="r"/>
            <a:r>
              <a:rPr kumimoji="1" lang="en-US" altLang="ja-JP" sz="2400" b="1" dirty="0" smtClean="0">
                <a:solidFill>
                  <a:schemeClr val="bg1"/>
                </a:solidFill>
              </a:rPr>
              <a:t>2018/09/27</a:t>
            </a:r>
            <a:endParaRPr kumimoji="1" lang="ja-JP" altLang="en-US" sz="2400" b="1" dirty="0">
              <a:solidFill>
                <a:schemeClr val="bg1"/>
              </a:solidFill>
            </a:endParaRPr>
          </a:p>
        </p:txBody>
      </p:sp>
    </p:spTree>
    <p:extLst>
      <p:ext uri="{BB962C8B-B14F-4D97-AF65-F5344CB8AC3E}">
        <p14:creationId xmlns:p14="http://schemas.microsoft.com/office/powerpoint/2010/main" val="2429955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r>
              <a:rPr kumimoji="1" lang="en-US" altLang="ja-JP" dirty="0" smtClean="0"/>
              <a:t>: Niche Radius based BA </a:t>
            </a:r>
            <a:endParaRPr kumimoji="1" lang="ja-JP" altLang="en-US" dirty="0"/>
          </a:p>
        </p:txBody>
      </p:sp>
      <p:sp>
        <p:nvSpPr>
          <p:cNvPr id="3" name="コンテンツ プレースホルダー 2"/>
          <p:cNvSpPr>
            <a:spLocks noGrp="1"/>
          </p:cNvSpPr>
          <p:nvPr>
            <p:ph idx="1"/>
          </p:nvPr>
        </p:nvSpPr>
        <p:spPr>
          <a:xfrm>
            <a:off x="343525" y="1439056"/>
            <a:ext cx="11408764" cy="4785532"/>
          </a:xfrm>
        </p:spPr>
        <p:txBody>
          <a:bodyPr/>
          <a:lstStyle/>
          <a:p>
            <a:pPr marL="0" indent="0">
              <a:buNone/>
            </a:pPr>
            <a:r>
              <a:rPr kumimoji="1" lang="ja-JP" altLang="en-US" b="1" dirty="0" smtClean="0">
                <a:solidFill>
                  <a:schemeClr val="tx1">
                    <a:lumMod val="75000"/>
                    <a:lumOff val="25000"/>
                  </a:schemeClr>
                </a:solidFill>
              </a:rPr>
              <a:t>提案手法での変更点</a:t>
            </a:r>
            <a:r>
              <a:rPr lang="ja-JP" altLang="en-US" b="1" dirty="0" smtClean="0">
                <a:solidFill>
                  <a:schemeClr val="tx1">
                    <a:lumMod val="75000"/>
                    <a:lumOff val="25000"/>
                  </a:schemeClr>
                </a:solidFill>
              </a:rPr>
              <a:t>＜大域探索</a:t>
            </a:r>
            <a:r>
              <a:rPr lang="ja-JP" altLang="en-US" b="1" dirty="0">
                <a:solidFill>
                  <a:schemeClr val="tx1">
                    <a:lumMod val="75000"/>
                    <a:lumOff val="25000"/>
                  </a:schemeClr>
                </a:solidFill>
              </a:rPr>
              <a:t>＞</a:t>
            </a:r>
            <a:endParaRPr kumimoji="1" lang="en-US" altLang="ja-JP" b="1" dirty="0" smtClean="0">
              <a:solidFill>
                <a:schemeClr val="tx1">
                  <a:lumMod val="75000"/>
                  <a:lumOff val="25000"/>
                </a:schemeClr>
              </a:solidFill>
            </a:endParaRPr>
          </a:p>
          <a:p>
            <a:pPr marL="0" indent="0">
              <a:buNone/>
            </a:pPr>
            <a:endParaRPr lang="en-US" altLang="ja-JP" sz="2400" dirty="0">
              <a:solidFill>
                <a:schemeClr val="accent5"/>
              </a:solidFill>
            </a:endParaRPr>
          </a:p>
          <a:p>
            <a:pPr marL="0" indent="0">
              <a:buNone/>
            </a:pPr>
            <a:endParaRPr lang="en-US" altLang="ja-JP" sz="2400" dirty="0" smtClean="0">
              <a:solidFill>
                <a:schemeClr val="accent5"/>
              </a:solidFill>
            </a:endParaRPr>
          </a:p>
          <a:p>
            <a:pPr marL="0" indent="0">
              <a:buNone/>
            </a:pPr>
            <a:endParaRPr lang="en-US" altLang="ja-JP" sz="2400" dirty="0" smtClean="0">
              <a:solidFill>
                <a:schemeClr val="accent5"/>
              </a:solidFill>
            </a:endParaRPr>
          </a:p>
          <a:p>
            <a:pPr marL="0" indent="0">
              <a:buNone/>
            </a:pPr>
            <a:endParaRPr lang="en-US" altLang="ja-JP" sz="2400" dirty="0">
              <a:solidFill>
                <a:schemeClr val="accent5"/>
              </a:solidFill>
            </a:endParaRPr>
          </a:p>
          <a:p>
            <a:pPr marL="0" indent="0">
              <a:buNone/>
            </a:pPr>
            <a:endParaRPr lang="en-US" altLang="ja-JP" sz="2400" dirty="0" smtClean="0">
              <a:solidFill>
                <a:schemeClr val="accent5"/>
              </a:solidFill>
            </a:endParaRPr>
          </a:p>
          <a:p>
            <a:pPr marL="0" indent="0">
              <a:buNone/>
            </a:pPr>
            <a:r>
              <a:rPr lang="ja-JP" altLang="en-US" sz="2400" b="1" dirty="0" smtClean="0">
                <a:solidFill>
                  <a:schemeClr val="accent5"/>
                </a:solidFill>
              </a:rPr>
              <a:t>解</a:t>
            </a:r>
            <a:r>
              <a:rPr lang="ja-JP" altLang="en-US" sz="2400" b="1" dirty="0">
                <a:solidFill>
                  <a:schemeClr val="accent5"/>
                </a:solidFill>
              </a:rPr>
              <a:t>空間</a:t>
            </a:r>
            <a:r>
              <a:rPr lang="ja-JP" altLang="en-US" sz="2400" b="1" dirty="0" smtClean="0">
                <a:solidFill>
                  <a:schemeClr val="accent5"/>
                </a:solidFill>
              </a:rPr>
              <a:t>スケールと解の個数を</a:t>
            </a:r>
            <a:r>
              <a:rPr lang="ja-JP" altLang="en-US" sz="2400" b="1" dirty="0">
                <a:solidFill>
                  <a:schemeClr val="accent5"/>
                </a:solidFill>
              </a:rPr>
              <a:t>利用した探索範囲の</a:t>
            </a:r>
            <a:r>
              <a:rPr lang="ja-JP" altLang="en-US" sz="2400" b="1" dirty="0" smtClean="0">
                <a:solidFill>
                  <a:schemeClr val="accent5"/>
                </a:solidFill>
              </a:rPr>
              <a:t>決定</a:t>
            </a:r>
            <a:endParaRPr lang="en-US" altLang="ja-JP" sz="2400" b="1" dirty="0">
              <a:solidFill>
                <a:schemeClr val="accent5"/>
              </a:solidFill>
            </a:endParaRPr>
          </a:p>
          <a:p>
            <a:pPr marL="0" indent="0">
              <a:buNone/>
            </a:pPr>
            <a:r>
              <a:rPr lang="ja-JP" altLang="en-US" sz="2400" dirty="0" smtClean="0">
                <a:solidFill>
                  <a:schemeClr val="tx1">
                    <a:lumMod val="75000"/>
                    <a:lumOff val="25000"/>
                  </a:schemeClr>
                </a:solidFill>
              </a:rPr>
              <a:t>→個体が同じ探索領域に留まらず分散させることが可能</a:t>
            </a:r>
            <a:endParaRPr lang="en-US" altLang="ja-JP" sz="2400" dirty="0">
              <a:solidFill>
                <a:schemeClr val="tx1">
                  <a:lumMod val="75000"/>
                  <a:lumOff val="25000"/>
                </a:schemeClr>
              </a:solidFill>
            </a:endParaRPr>
          </a:p>
          <a:p>
            <a:pPr marL="0" indent="0">
              <a:buNone/>
            </a:pPr>
            <a:endParaRPr kumimoji="1" lang="en-US" altLang="ja-JP" sz="2400" dirty="0" smtClean="0">
              <a:solidFill>
                <a:schemeClr val="accent5"/>
              </a:solidFill>
            </a:endParaRPr>
          </a:p>
        </p:txBody>
      </p:sp>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10</a:t>
            </a:fld>
            <a:r>
              <a:rPr kumimoji="1" lang="en-US" altLang="ja-JP" dirty="0" smtClean="0"/>
              <a:t>/15)</a:t>
            </a:r>
            <a:endParaRPr kumimoji="1" lang="ja-JP" altLang="en-US" dirty="0"/>
          </a:p>
        </p:txBody>
      </p:sp>
      <p:grpSp>
        <p:nvGrpSpPr>
          <p:cNvPr id="12" name="グループ化 11"/>
          <p:cNvGrpSpPr/>
          <p:nvPr/>
        </p:nvGrpSpPr>
        <p:grpSpPr>
          <a:xfrm>
            <a:off x="432617" y="2073631"/>
            <a:ext cx="6894799" cy="1873893"/>
            <a:chOff x="413480" y="3496057"/>
            <a:chExt cx="6894799" cy="1873893"/>
          </a:xfrm>
        </p:grpSpPr>
        <p:sp>
          <p:nvSpPr>
            <p:cNvPr id="9" name="角丸四角形 8"/>
            <p:cNvSpPr/>
            <p:nvPr/>
          </p:nvSpPr>
          <p:spPr>
            <a:xfrm>
              <a:off x="413480" y="3496057"/>
              <a:ext cx="6850505" cy="187389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659985" y="4011704"/>
              <a:ext cx="2209524" cy="1298286"/>
            </a:xfrm>
            <a:prstGeom prst="rect">
              <a:avLst/>
            </a:prstGeom>
          </p:spPr>
        </p:pic>
        <mc:AlternateContent xmlns:mc="http://schemas.openxmlformats.org/markup-compatibility/2006">
          <mc:Choice xmlns:a14="http://schemas.microsoft.com/office/drawing/2010/main" Requires="a14">
            <p:sp>
              <p:nvSpPr>
                <p:cNvPr id="7" name="テキスト ボックス 6"/>
                <p:cNvSpPr txBox="1"/>
                <p:nvPr/>
              </p:nvSpPr>
              <p:spPr>
                <a:xfrm>
                  <a:off x="3646197" y="3927818"/>
                  <a:ext cx="3438992" cy="1323439"/>
                </a:xfrm>
                <a:prstGeom prst="rect">
                  <a:avLst/>
                </a:prstGeom>
                <a:noFill/>
              </p:spPr>
              <p:txBody>
                <a:bodyPr wrap="square" rtlCol="0">
                  <a:spAutoFit/>
                </a:bodyPr>
                <a:lstStyle/>
                <a:p>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𝑢𝑏</m:t>
                          </m:r>
                        </m:sub>
                      </m:sSub>
                      <m:r>
                        <a:rPr kumimoji="1" lang="en-US" altLang="ja-JP" sz="2000" b="0" i="1" smtClean="0">
                          <a:latin typeface="Cambria Math" panose="02040503050406030204" pitchFamily="18" charset="0"/>
                        </a:rPr>
                        <m:t>:</m:t>
                      </m:r>
                    </m:oMath>
                  </a14:m>
                  <a:r>
                    <a:rPr kumimoji="1" lang="en-US" altLang="ja-JP" sz="2000" b="0" dirty="0" smtClean="0">
                      <a:latin typeface="Cambria Math" panose="02040503050406030204" pitchFamily="18" charset="0"/>
                    </a:rPr>
                    <a:t>	</a:t>
                  </a:r>
                  <a:r>
                    <a:rPr kumimoji="1" lang="ja-JP" altLang="en-US" sz="2000" b="0" dirty="0" smtClean="0">
                      <a:latin typeface="Cambria Math" panose="02040503050406030204" pitchFamily="18" charset="0"/>
                    </a:rPr>
                    <a:t>解空間の上限</a:t>
                  </a:r>
                  <a:endParaRPr kumimoji="1" lang="en-US" altLang="ja-JP" sz="2000" b="0" dirty="0" smtClean="0">
                    <a:latin typeface="Cambria Math" panose="02040503050406030204" pitchFamily="18" charset="0"/>
                  </a:endParaRPr>
                </a:p>
                <a:p>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𝑙𝑏</m:t>
                          </m:r>
                        </m:sub>
                      </m:sSub>
                      <m:r>
                        <a:rPr kumimoji="1" lang="en-US" altLang="ja-JP" sz="2000" b="0" i="1" smtClean="0">
                          <a:latin typeface="Cambria Math" panose="02040503050406030204" pitchFamily="18" charset="0"/>
                        </a:rPr>
                        <m:t>:</m:t>
                      </m:r>
                    </m:oMath>
                  </a14:m>
                  <a:r>
                    <a:rPr kumimoji="1" lang="en-US" altLang="ja-JP" sz="2000" dirty="0" smtClean="0"/>
                    <a:t>	</a:t>
                  </a:r>
                  <a:r>
                    <a:rPr kumimoji="1" lang="ja-JP" altLang="en-US" sz="2000" dirty="0" smtClean="0"/>
                    <a:t>解空間の下限</a:t>
                  </a:r>
                  <a:endParaRPr kumimoji="1" lang="en-US" altLang="ja-JP" sz="2000" dirty="0" smtClean="0"/>
                </a:p>
                <a:p>
                  <a14:m>
                    <m:oMath xmlns:m="http://schemas.openxmlformats.org/officeDocument/2006/math">
                      <m:r>
                        <a:rPr kumimoji="1" lang="en-US" altLang="ja-JP" sz="2000" b="0" i="1" smtClean="0">
                          <a:latin typeface="Cambria Math" panose="02040503050406030204" pitchFamily="18" charset="0"/>
                        </a:rPr>
                        <m:t>𝑞</m:t>
                      </m:r>
                    </m:oMath>
                  </a14:m>
                  <a:r>
                    <a:rPr kumimoji="1" lang="en-US" altLang="ja-JP" sz="2000" dirty="0" smtClean="0"/>
                    <a:t>:	</a:t>
                  </a:r>
                  <a:r>
                    <a:rPr kumimoji="1" lang="ja-JP" altLang="en-US" sz="2000" dirty="0" smtClean="0"/>
                    <a:t>評価関数のピーク数</a:t>
                  </a:r>
                  <a:endParaRPr kumimoji="1" lang="en-US" altLang="ja-JP" sz="2000" dirty="0" smtClean="0"/>
                </a:p>
                <a:p>
                  <a14:m>
                    <m:oMath xmlns:m="http://schemas.openxmlformats.org/officeDocument/2006/math">
                      <m:r>
                        <a:rPr kumimoji="1" lang="en-US" altLang="ja-JP" sz="2000" b="0" i="1" smtClean="0">
                          <a:latin typeface="Cambria Math" panose="02040503050406030204" pitchFamily="18" charset="0"/>
                        </a:rPr>
                        <m:t>𝐷</m:t>
                      </m:r>
                    </m:oMath>
                  </a14:m>
                  <a:r>
                    <a:rPr kumimoji="1" lang="en-US" altLang="ja-JP" sz="2000" dirty="0" smtClean="0"/>
                    <a:t>:	</a:t>
                  </a:r>
                  <a:r>
                    <a:rPr kumimoji="1" lang="ja-JP" altLang="en-US" sz="2000" dirty="0" smtClean="0"/>
                    <a:t>次元数</a:t>
                  </a:r>
                  <a:endParaRPr kumimoji="1" lang="ja-JP" altLang="en-US" sz="2000" dirty="0"/>
                </a:p>
              </p:txBody>
            </p:sp>
          </mc:Choice>
          <mc:Fallback>
            <p:sp>
              <p:nvSpPr>
                <p:cNvPr id="7" name="テキスト ボックス 6"/>
                <p:cNvSpPr txBox="1">
                  <a:spLocks noRot="1" noChangeAspect="1" noMove="1" noResize="1" noEditPoints="1" noAdjustHandles="1" noChangeArrowheads="1" noChangeShapeType="1" noTextEdit="1"/>
                </p:cNvSpPr>
                <p:nvPr/>
              </p:nvSpPr>
              <p:spPr>
                <a:xfrm>
                  <a:off x="3646197" y="3927818"/>
                  <a:ext cx="3438992" cy="1323439"/>
                </a:xfrm>
                <a:prstGeom prst="rect">
                  <a:avLst/>
                </a:prstGeom>
                <a:blipFill>
                  <a:blip r:embed="rId7"/>
                  <a:stretch>
                    <a:fillRect t="-2304" r="-887" b="-7834"/>
                  </a:stretch>
                </a:blipFill>
              </p:spPr>
              <p:txBody>
                <a:bodyPr/>
                <a:lstStyle/>
                <a:p>
                  <a:r>
                    <a:rPr lang="ja-JP" altLang="en-US">
                      <a:noFill/>
                    </a:rPr>
                    <a:t> </a:t>
                  </a:r>
                </a:p>
              </p:txBody>
            </p:sp>
          </mc:Fallback>
        </mc:AlternateContent>
        <p:sp>
          <p:nvSpPr>
            <p:cNvPr id="8" name="テキスト ボックス 7"/>
            <p:cNvSpPr txBox="1"/>
            <p:nvPr/>
          </p:nvSpPr>
          <p:spPr>
            <a:xfrm>
              <a:off x="540062" y="3556017"/>
              <a:ext cx="6768217" cy="461665"/>
            </a:xfrm>
            <a:prstGeom prst="rect">
              <a:avLst/>
            </a:prstGeom>
            <a:noFill/>
          </p:spPr>
          <p:txBody>
            <a:bodyPr wrap="square" rtlCol="0">
              <a:spAutoFit/>
            </a:bodyPr>
            <a:lstStyle/>
            <a:p>
              <a:r>
                <a:rPr kumimoji="1" lang="en-US" altLang="ja-JP" sz="2400" b="1" dirty="0" smtClean="0">
                  <a:solidFill>
                    <a:schemeClr val="tx1">
                      <a:lumMod val="75000"/>
                      <a:lumOff val="25000"/>
                    </a:schemeClr>
                  </a:solidFill>
                </a:rPr>
                <a:t>Niche Radius(NR)</a:t>
              </a:r>
              <a:r>
                <a:rPr lang="en-US" altLang="ja-JP" sz="2400" dirty="0" smtClean="0">
                  <a:solidFill>
                    <a:schemeClr val="tx1">
                      <a:lumMod val="75000"/>
                      <a:lumOff val="25000"/>
                    </a:schemeClr>
                  </a:solidFill>
                </a:rPr>
                <a:t>[</a:t>
              </a:r>
              <a:r>
                <a:rPr lang="en-US" altLang="ja-JP" sz="2400" dirty="0" err="1">
                  <a:solidFill>
                    <a:schemeClr val="tx1">
                      <a:lumMod val="75000"/>
                      <a:lumOff val="25000"/>
                    </a:schemeClr>
                  </a:solidFill>
                </a:rPr>
                <a:t>D.Beasley</a:t>
              </a:r>
              <a:r>
                <a:rPr lang="en-US" altLang="ja-JP" sz="2400" dirty="0">
                  <a:solidFill>
                    <a:schemeClr val="tx1">
                      <a:lumMod val="75000"/>
                      <a:lumOff val="25000"/>
                    </a:schemeClr>
                  </a:solidFill>
                </a:rPr>
                <a:t> et.al., 1993]</a:t>
              </a:r>
              <a:r>
                <a:rPr kumimoji="1" lang="ja-JP" altLang="en-US" sz="2400" b="1" dirty="0" smtClean="0">
                  <a:solidFill>
                    <a:schemeClr val="tx1">
                      <a:lumMod val="75000"/>
                      <a:lumOff val="25000"/>
                    </a:schemeClr>
                  </a:solidFill>
                </a:rPr>
                <a:t>算出式</a:t>
              </a:r>
              <a:endParaRPr kumimoji="1" lang="ja-JP" altLang="en-US" sz="2400" b="1" dirty="0">
                <a:solidFill>
                  <a:schemeClr val="tx1">
                    <a:lumMod val="75000"/>
                    <a:lumOff val="25000"/>
                  </a:schemeClr>
                </a:solidFill>
              </a:endParaRPr>
            </a:p>
          </p:txBody>
        </p:sp>
      </p:grpSp>
      <p:pic>
        <p:nvPicPr>
          <p:cNvPr id="38" name="図 37"/>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68930" y="5327740"/>
            <a:ext cx="3524121" cy="330646"/>
          </a:xfrm>
          <a:prstGeom prst="rect">
            <a:avLst/>
          </a:prstGeom>
        </p:spPr>
      </p:pic>
      <p:pic>
        <p:nvPicPr>
          <p:cNvPr id="87" name="図 8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67484" y="5749335"/>
            <a:ext cx="4050652" cy="792000"/>
          </a:xfrm>
          <a:prstGeom prst="rect">
            <a:avLst/>
          </a:prstGeom>
        </p:spPr>
      </p:pic>
      <mc:AlternateContent xmlns:mc="http://schemas.openxmlformats.org/markup-compatibility/2006">
        <mc:Choice xmlns:a14="http://schemas.microsoft.com/office/drawing/2010/main" Requires="a14">
          <p:sp>
            <p:nvSpPr>
              <p:cNvPr id="13" name="テキスト ボックス 12"/>
              <p:cNvSpPr txBox="1"/>
              <p:nvPr/>
            </p:nvSpPr>
            <p:spPr>
              <a:xfrm>
                <a:off x="5042095" y="5780502"/>
                <a:ext cx="6542030" cy="830997"/>
              </a:xfrm>
              <a:prstGeom prst="rect">
                <a:avLst/>
              </a:prstGeom>
              <a:noFill/>
            </p:spPr>
            <p:txBody>
              <a:bodyPr wrap="square" rtlCol="0">
                <a:spAutoFit/>
              </a:bodyPr>
              <a:lstStyle/>
              <a:p>
                <a:r>
                  <a:rPr kumimoji="1" lang="ja-JP" altLang="en-US" sz="2400" dirty="0" smtClean="0"/>
                  <a:t>個体間距離が</a:t>
                </a:r>
                <a:r>
                  <a:rPr kumimoji="1" lang="en-US" altLang="ja-JP" sz="2400" dirty="0" smtClean="0"/>
                  <a:t>NR</a:t>
                </a:r>
                <a:r>
                  <a:rPr kumimoji="1" lang="ja-JP" altLang="en-US" sz="2400" dirty="0" smtClean="0"/>
                  <a:t>より小さい時，</a:t>
                </a:r>
                <a:r>
                  <a:rPr kumimoji="1" lang="en-US" altLang="ja-JP" sz="2400" dirty="0" smtClean="0"/>
                  <a:t/>
                </a:r>
                <a:br>
                  <a:rPr kumimoji="1" lang="en-US" altLang="ja-JP" sz="2400" dirty="0" smtClean="0"/>
                </a:br>
                <a:r>
                  <a:rPr kumimoji="1" lang="en-US" altLang="ja-JP" sz="2400" dirty="0" smtClean="0"/>
                  <a:t>NR</a:t>
                </a:r>
                <a:r>
                  <a:rPr kumimoji="1" lang="ja-JP" altLang="en-US" sz="2400" dirty="0" smtClean="0"/>
                  <a:t>内の最良解</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𝑁𝑅</m:t>
                        </m:r>
                        <m:r>
                          <a:rPr kumimoji="1" lang="en-US" altLang="ja-JP" sz="2400" b="0" i="1" smtClean="0">
                            <a:latin typeface="Cambria Math" panose="02040503050406030204" pitchFamily="18" charset="0"/>
                          </a:rPr>
                          <m:t>∗</m:t>
                        </m:r>
                      </m:sub>
                    </m:sSub>
                  </m:oMath>
                </a14:m>
                <a:r>
                  <a:rPr kumimoji="1" lang="ja-JP" altLang="en-US" sz="2400" dirty="0" smtClean="0"/>
                  <a:t>から離れる方向へ移動する</a:t>
                </a:r>
                <a:endParaRPr kumimoji="1" lang="ja-JP" altLang="en-US" sz="2400" dirty="0"/>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5042095" y="5780502"/>
                <a:ext cx="6542030" cy="830997"/>
              </a:xfrm>
              <a:prstGeom prst="rect">
                <a:avLst/>
              </a:prstGeom>
              <a:blipFill>
                <a:blip r:embed="rId10"/>
                <a:stretch>
                  <a:fillRect l="-1398" t="-6569" b="-16058"/>
                </a:stretch>
              </a:blipFill>
            </p:spPr>
            <p:txBody>
              <a:bodyPr/>
              <a:lstStyle/>
              <a:p>
                <a:r>
                  <a:rPr lang="ja-JP" altLang="en-US">
                    <a:noFill/>
                  </a:rPr>
                  <a:t> </a:t>
                </a:r>
              </a:p>
            </p:txBody>
          </p:sp>
        </mc:Fallback>
      </mc:AlternateContent>
      <p:sp>
        <p:nvSpPr>
          <p:cNvPr id="40" name="正方形/長方形 39"/>
          <p:cNvSpPr/>
          <p:nvPr/>
        </p:nvSpPr>
        <p:spPr>
          <a:xfrm>
            <a:off x="8668845" y="1961510"/>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8668845" y="3041510"/>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8668845" y="4121510"/>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9747093" y="1961510"/>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9747093" y="3041510"/>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9747093" y="4121510"/>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10828594" y="1961510"/>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828594" y="3041510"/>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828594" y="4121510"/>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p:cNvSpPr/>
          <p:nvPr/>
        </p:nvSpPr>
        <p:spPr>
          <a:xfrm>
            <a:off x="11530724" y="2148735"/>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11330211" y="3631973"/>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10017969" y="2148735"/>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10949699" y="3171047"/>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p:nvSpPr>
        <p:spPr>
          <a:xfrm>
            <a:off x="10362130" y="3803405"/>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10514530" y="4298705"/>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10125902" y="4744285"/>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9885880" y="4222505"/>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9885880" y="3298580"/>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9313916" y="2665478"/>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971481" y="4700502"/>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10524945" y="4856503"/>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10524945" y="2598003"/>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p:cNvSpPr/>
          <p:nvPr/>
        </p:nvSpPr>
        <p:spPr>
          <a:xfrm>
            <a:off x="10570201" y="3150479"/>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二等辺三角形 62"/>
          <p:cNvSpPr/>
          <p:nvPr/>
        </p:nvSpPr>
        <p:spPr>
          <a:xfrm>
            <a:off x="10946243" y="3829765"/>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二等辺三角形 63"/>
          <p:cNvSpPr/>
          <p:nvPr/>
        </p:nvSpPr>
        <p:spPr>
          <a:xfrm>
            <a:off x="10945820" y="4324116"/>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二等辺三角形 64"/>
          <p:cNvSpPr/>
          <p:nvPr/>
        </p:nvSpPr>
        <p:spPr>
          <a:xfrm>
            <a:off x="11103270" y="2321510"/>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11451182" y="4669743"/>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矢印コネクタ 66"/>
          <p:cNvCxnSpPr>
            <a:stCxn id="65" idx="5"/>
          </p:cNvCxnSpPr>
          <p:nvPr/>
        </p:nvCxnSpPr>
        <p:spPr>
          <a:xfrm flipV="1">
            <a:off x="11238270" y="2077340"/>
            <a:ext cx="670324" cy="334170"/>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flipV="1">
            <a:off x="11085049" y="3553575"/>
            <a:ext cx="670324" cy="334170"/>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V="1">
            <a:off x="11031105" y="2975728"/>
            <a:ext cx="4715" cy="878670"/>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11125820" y="4436260"/>
            <a:ext cx="629553" cy="510243"/>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flipH="1" flipV="1">
            <a:off x="9930951" y="2073631"/>
            <a:ext cx="663385" cy="646414"/>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flipH="1">
            <a:off x="9702799" y="3284787"/>
            <a:ext cx="958824" cy="136146"/>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62" idx="5"/>
          </p:cNvCxnSpPr>
          <p:nvPr/>
        </p:nvCxnSpPr>
        <p:spPr>
          <a:xfrm flipH="1">
            <a:off x="10281638" y="3240479"/>
            <a:ext cx="423563" cy="1077063"/>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flipH="1" flipV="1">
            <a:off x="9930951" y="4774436"/>
            <a:ext cx="676357" cy="210713"/>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60" idx="1"/>
          </p:cNvCxnSpPr>
          <p:nvPr/>
        </p:nvCxnSpPr>
        <p:spPr>
          <a:xfrm flipH="1" flipV="1">
            <a:off x="9677063" y="4025914"/>
            <a:ext cx="892882" cy="920589"/>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60" idx="0"/>
          </p:cNvCxnSpPr>
          <p:nvPr/>
        </p:nvCxnSpPr>
        <p:spPr>
          <a:xfrm flipH="1" flipV="1">
            <a:off x="10598673" y="4068721"/>
            <a:ext cx="16272" cy="787782"/>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8662001" y="1833113"/>
            <a:ext cx="1080000" cy="0"/>
          </a:xfrm>
          <a:prstGeom prst="straightConnector1">
            <a:avLst/>
          </a:prstGeom>
          <a:ln w="38100">
            <a:solidFill>
              <a:schemeClr val="accent5"/>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78" name="直線コネクタ 77"/>
          <p:cNvCxnSpPr/>
          <p:nvPr/>
        </p:nvCxnSpPr>
        <p:spPr>
          <a:xfrm>
            <a:off x="8671833" y="1702593"/>
            <a:ext cx="0" cy="288000"/>
          </a:xfrm>
          <a:prstGeom prst="line">
            <a:avLst/>
          </a:prstGeom>
          <a:ln w="28575">
            <a:solidFill>
              <a:schemeClr val="accent5"/>
            </a:solidFill>
            <a:prstDash val="sysDot"/>
          </a:ln>
        </p:spPr>
        <p:style>
          <a:lnRef idx="1">
            <a:schemeClr val="accent6"/>
          </a:lnRef>
          <a:fillRef idx="0">
            <a:schemeClr val="accent6"/>
          </a:fillRef>
          <a:effectRef idx="0">
            <a:schemeClr val="accent6"/>
          </a:effectRef>
          <a:fontRef idx="minor">
            <a:schemeClr val="tx1"/>
          </a:fontRef>
        </p:style>
      </p:cxnSp>
      <p:cxnSp>
        <p:nvCxnSpPr>
          <p:cNvPr id="79" name="直線コネクタ 78"/>
          <p:cNvCxnSpPr/>
          <p:nvPr/>
        </p:nvCxnSpPr>
        <p:spPr>
          <a:xfrm>
            <a:off x="9729723" y="1702593"/>
            <a:ext cx="0" cy="288000"/>
          </a:xfrm>
          <a:prstGeom prst="line">
            <a:avLst/>
          </a:prstGeom>
          <a:ln w="28575">
            <a:solidFill>
              <a:schemeClr val="accent5"/>
            </a:solidFill>
            <a:prstDash val="sysDot"/>
          </a:ln>
        </p:spPr>
        <p:style>
          <a:lnRef idx="1">
            <a:schemeClr val="accent6"/>
          </a:lnRef>
          <a:fillRef idx="0">
            <a:schemeClr val="accent6"/>
          </a:fillRef>
          <a:effectRef idx="0">
            <a:schemeClr val="accent6"/>
          </a:effectRef>
          <a:fontRef idx="minor">
            <a:schemeClr val="tx1"/>
          </a:fontRef>
        </p:style>
      </p:cxnSp>
      <p:sp>
        <p:nvSpPr>
          <p:cNvPr id="80" name="テキスト ボックス 79"/>
          <p:cNvSpPr txBox="1"/>
          <p:nvPr/>
        </p:nvSpPr>
        <p:spPr>
          <a:xfrm>
            <a:off x="8949998" y="1473219"/>
            <a:ext cx="580104" cy="400110"/>
          </a:xfrm>
          <a:prstGeom prst="rect">
            <a:avLst/>
          </a:prstGeom>
          <a:noFill/>
        </p:spPr>
        <p:txBody>
          <a:bodyPr wrap="square" rtlCol="0">
            <a:spAutoFit/>
          </a:bodyPr>
          <a:lstStyle/>
          <a:p>
            <a:r>
              <a:rPr kumimoji="1" lang="en-US" altLang="ja-JP" sz="2000" dirty="0" smtClean="0">
                <a:solidFill>
                  <a:schemeClr val="accent5"/>
                </a:solidFill>
              </a:rPr>
              <a:t>NR</a:t>
            </a:r>
            <a:endParaRPr kumimoji="1" lang="ja-JP" altLang="en-US" sz="2000" dirty="0">
              <a:solidFill>
                <a:schemeClr val="accent5"/>
              </a:solidFill>
            </a:endParaRPr>
          </a:p>
        </p:txBody>
      </p:sp>
      <p:grpSp>
        <p:nvGrpSpPr>
          <p:cNvPr id="84" name="グループ化 83"/>
          <p:cNvGrpSpPr/>
          <p:nvPr/>
        </p:nvGrpSpPr>
        <p:grpSpPr>
          <a:xfrm rot="16200000">
            <a:off x="7977668" y="2354752"/>
            <a:ext cx="1080000" cy="288000"/>
            <a:chOff x="8814889" y="5385881"/>
            <a:chExt cx="1080000" cy="288000"/>
          </a:xfrm>
        </p:grpSpPr>
        <p:cxnSp>
          <p:nvCxnSpPr>
            <p:cNvPr id="81" name="直線矢印コネクタ 80"/>
            <p:cNvCxnSpPr/>
            <p:nvPr/>
          </p:nvCxnSpPr>
          <p:spPr>
            <a:xfrm>
              <a:off x="8814889" y="5516401"/>
              <a:ext cx="1080000" cy="0"/>
            </a:xfrm>
            <a:prstGeom prst="straightConnector1">
              <a:avLst/>
            </a:prstGeom>
            <a:ln w="38100">
              <a:solidFill>
                <a:schemeClr val="accent5"/>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82" name="直線コネクタ 81"/>
            <p:cNvCxnSpPr/>
            <p:nvPr/>
          </p:nvCxnSpPr>
          <p:spPr>
            <a:xfrm>
              <a:off x="8824721" y="5385881"/>
              <a:ext cx="0" cy="288000"/>
            </a:xfrm>
            <a:prstGeom prst="line">
              <a:avLst/>
            </a:prstGeom>
            <a:ln w="28575">
              <a:solidFill>
                <a:schemeClr val="accent5"/>
              </a:solidFill>
              <a:prstDash val="sysDot"/>
            </a:ln>
          </p:spPr>
          <p:style>
            <a:lnRef idx="1">
              <a:schemeClr val="accent6"/>
            </a:lnRef>
            <a:fillRef idx="0">
              <a:schemeClr val="accent6"/>
            </a:fillRef>
            <a:effectRef idx="0">
              <a:schemeClr val="accent6"/>
            </a:effectRef>
            <a:fontRef idx="minor">
              <a:schemeClr val="tx1"/>
            </a:fontRef>
          </p:style>
        </p:cxnSp>
        <p:cxnSp>
          <p:nvCxnSpPr>
            <p:cNvPr id="83" name="直線コネクタ 82"/>
            <p:cNvCxnSpPr/>
            <p:nvPr/>
          </p:nvCxnSpPr>
          <p:spPr>
            <a:xfrm>
              <a:off x="9882611" y="5385881"/>
              <a:ext cx="0" cy="288000"/>
            </a:xfrm>
            <a:prstGeom prst="line">
              <a:avLst/>
            </a:prstGeom>
            <a:ln w="28575">
              <a:solidFill>
                <a:schemeClr val="accent5"/>
              </a:solidFill>
              <a:prstDash val="sysDot"/>
            </a:ln>
          </p:spPr>
          <p:style>
            <a:lnRef idx="1">
              <a:schemeClr val="accent6"/>
            </a:lnRef>
            <a:fillRef idx="0">
              <a:schemeClr val="accent6"/>
            </a:fillRef>
            <a:effectRef idx="0">
              <a:schemeClr val="accent6"/>
            </a:effectRef>
            <a:fontRef idx="minor">
              <a:schemeClr val="tx1"/>
            </a:fontRef>
          </p:style>
        </p:cxnSp>
      </p:grpSp>
      <p:sp>
        <p:nvSpPr>
          <p:cNvPr id="85" name="テキスト ボックス 84"/>
          <p:cNvSpPr txBox="1"/>
          <p:nvPr/>
        </p:nvSpPr>
        <p:spPr>
          <a:xfrm>
            <a:off x="7990241" y="2315354"/>
            <a:ext cx="580104" cy="400110"/>
          </a:xfrm>
          <a:prstGeom prst="rect">
            <a:avLst/>
          </a:prstGeom>
          <a:noFill/>
        </p:spPr>
        <p:txBody>
          <a:bodyPr wrap="square" rtlCol="0">
            <a:spAutoFit/>
          </a:bodyPr>
          <a:lstStyle/>
          <a:p>
            <a:r>
              <a:rPr kumimoji="1" lang="en-US" altLang="ja-JP" sz="2000" dirty="0" smtClean="0">
                <a:solidFill>
                  <a:schemeClr val="accent5"/>
                </a:solidFill>
              </a:rPr>
              <a:t>NR</a:t>
            </a:r>
            <a:endParaRPr kumimoji="1" lang="ja-JP" altLang="en-US" sz="2000" dirty="0">
              <a:solidFill>
                <a:schemeClr val="accent5"/>
              </a:solidFill>
            </a:endParaRPr>
          </a:p>
        </p:txBody>
      </p:sp>
    </p:spTree>
    <p:extLst>
      <p:ext uri="{BB962C8B-B14F-4D97-AF65-F5344CB8AC3E}">
        <p14:creationId xmlns:p14="http://schemas.microsoft.com/office/powerpoint/2010/main" val="285063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par>
                                <p:cTn id="11" presetID="10"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fade">
                                      <p:cBhvr>
                                        <p:cTn id="13" dur="500"/>
                                        <p:tgtEl>
                                          <p:spTgt spid="7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10"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par>
                                <p:cTn id="20" presetID="10" presetClass="entr" presetSubtype="0" fill="hold" nodeType="with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500"/>
                                        <p:tgtEl>
                                          <p:spTgt spid="68"/>
                                        </p:tgtEl>
                                      </p:cBhvr>
                                    </p:animEffect>
                                  </p:childTnLst>
                                </p:cTn>
                              </p:par>
                              <p:par>
                                <p:cTn id="23" presetID="10" presetClass="entr" presetSubtype="0" fill="hold"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fade">
                                      <p:cBhvr>
                                        <p:cTn id="25" dur="500"/>
                                        <p:tgtEl>
                                          <p:spTgt spid="70"/>
                                        </p:tgtEl>
                                      </p:cBhvr>
                                    </p:animEffect>
                                  </p:childTnLst>
                                </p:cTn>
                              </p:par>
                              <p:par>
                                <p:cTn id="26" presetID="10" presetClass="entr" presetSubtype="0" fill="hold"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fade">
                                      <p:cBhvr>
                                        <p:cTn id="31" dur="500"/>
                                        <p:tgtEl>
                                          <p:spTgt spid="75"/>
                                        </p:tgtEl>
                                      </p:cBhvr>
                                    </p:animEffect>
                                  </p:childTnLst>
                                </p:cTn>
                              </p:par>
                              <p:par>
                                <p:cTn id="32" presetID="10" presetClass="entr" presetSubtype="0" fill="hold" nodeType="with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fade">
                                      <p:cBhvr>
                                        <p:cTn id="3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r>
              <a:rPr kumimoji="1" lang="en-US" altLang="ja-JP" dirty="0" smtClean="0"/>
              <a:t>: Niche Radius based BA </a:t>
            </a:r>
            <a:endParaRPr kumimoji="1" lang="ja-JP" altLang="en-US" dirty="0"/>
          </a:p>
        </p:txBody>
      </p:sp>
      <p:sp>
        <p:nvSpPr>
          <p:cNvPr id="3" name="コンテンツ プレースホルダー 2"/>
          <p:cNvSpPr>
            <a:spLocks noGrp="1"/>
          </p:cNvSpPr>
          <p:nvPr>
            <p:ph idx="1"/>
          </p:nvPr>
        </p:nvSpPr>
        <p:spPr>
          <a:xfrm>
            <a:off x="343525" y="1439056"/>
            <a:ext cx="11408764" cy="4785532"/>
          </a:xfrm>
        </p:spPr>
        <p:txBody>
          <a:bodyPr/>
          <a:lstStyle/>
          <a:p>
            <a:pPr marL="0" indent="0">
              <a:buNone/>
            </a:pPr>
            <a:r>
              <a:rPr kumimoji="1" lang="ja-JP" altLang="en-US" b="1" dirty="0" smtClean="0">
                <a:solidFill>
                  <a:schemeClr val="tx1">
                    <a:lumMod val="75000"/>
                    <a:lumOff val="25000"/>
                  </a:schemeClr>
                </a:solidFill>
              </a:rPr>
              <a:t>提案手法での変更点＜局所探索＞</a:t>
            </a:r>
            <a:endParaRPr kumimoji="1" lang="en-US" altLang="ja-JP" b="1" dirty="0" smtClean="0">
              <a:solidFill>
                <a:schemeClr val="tx1">
                  <a:lumMod val="75000"/>
                  <a:lumOff val="25000"/>
                </a:schemeClr>
              </a:solidFill>
            </a:endParaRPr>
          </a:p>
          <a:p>
            <a:pPr marL="0" indent="0">
              <a:buNone/>
            </a:pPr>
            <a:r>
              <a:rPr lang="en-US" altLang="ja-JP" sz="2400" dirty="0" smtClean="0">
                <a:solidFill>
                  <a:schemeClr val="accent5"/>
                </a:solidFill>
              </a:rPr>
              <a:t>Niche R</a:t>
            </a:r>
            <a:r>
              <a:rPr lang="en-US" altLang="ja-JP" sz="2400" dirty="0" smtClean="0">
                <a:solidFill>
                  <a:schemeClr val="accent5"/>
                </a:solidFill>
              </a:rPr>
              <a:t>adius</a:t>
            </a:r>
            <a:r>
              <a:rPr lang="ja-JP" altLang="en-US" sz="2400" dirty="0" smtClean="0">
                <a:solidFill>
                  <a:schemeClr val="accent5"/>
                </a:solidFill>
              </a:rPr>
              <a:t>内の最良解</a:t>
            </a:r>
            <a:r>
              <a:rPr lang="ja-JP" altLang="en-US" sz="2400" dirty="0">
                <a:solidFill>
                  <a:schemeClr val="accent5"/>
                </a:solidFill>
              </a:rPr>
              <a:t>近辺に</a:t>
            </a:r>
            <a:r>
              <a:rPr lang="ja-JP" altLang="en-US" sz="2400" dirty="0" smtClean="0">
                <a:solidFill>
                  <a:schemeClr val="accent5"/>
                </a:solidFill>
              </a:rPr>
              <a:t>変更</a:t>
            </a:r>
            <a:endParaRPr lang="en-US" altLang="ja-JP" sz="2400" dirty="0" smtClean="0">
              <a:solidFill>
                <a:schemeClr val="accent5"/>
              </a:solidFill>
            </a:endParaRPr>
          </a:p>
          <a:p>
            <a:pPr marL="0" indent="0">
              <a:buNone/>
            </a:pPr>
            <a:endParaRPr lang="en-US" altLang="ja-JP" sz="2400" dirty="0">
              <a:solidFill>
                <a:schemeClr val="accent5"/>
              </a:solidFill>
            </a:endParaRPr>
          </a:p>
          <a:p>
            <a:pPr marL="0" indent="0">
              <a:buNone/>
            </a:pPr>
            <a:endParaRPr lang="en-US" altLang="ja-JP" sz="2400" dirty="0" smtClean="0">
              <a:solidFill>
                <a:schemeClr val="accent5"/>
              </a:solidFill>
            </a:endParaRPr>
          </a:p>
          <a:p>
            <a:pPr marL="0" indent="0">
              <a:buNone/>
            </a:pPr>
            <a:endParaRPr lang="en-US" altLang="ja-JP" sz="2400" dirty="0">
              <a:solidFill>
                <a:schemeClr val="accent5"/>
              </a:solidFill>
            </a:endParaRPr>
          </a:p>
          <a:p>
            <a:pPr marL="0" indent="0">
              <a:buNone/>
            </a:pPr>
            <a:endParaRPr lang="en-US" altLang="ja-JP" sz="2400" dirty="0" smtClean="0">
              <a:solidFill>
                <a:schemeClr val="accent5"/>
              </a:solidFill>
            </a:endParaRPr>
          </a:p>
          <a:p>
            <a:pPr marL="0" indent="0">
              <a:buNone/>
            </a:pPr>
            <a:r>
              <a:rPr lang="ja-JP" altLang="en-US" sz="2400" dirty="0" smtClean="0">
                <a:solidFill>
                  <a:schemeClr val="accent5"/>
                </a:solidFill>
              </a:rPr>
              <a:t>ランダム探索無しに変更</a:t>
            </a:r>
            <a:endParaRPr lang="ja-JP" altLang="en-US" sz="2400" dirty="0">
              <a:solidFill>
                <a:schemeClr val="accent5"/>
              </a:solidFill>
            </a:endParaRPr>
          </a:p>
          <a:p>
            <a:pPr marL="0" indent="0">
              <a:buNone/>
            </a:pPr>
            <a:endParaRPr lang="en-US" altLang="ja-JP" sz="2400" dirty="0">
              <a:solidFill>
                <a:schemeClr val="accent5"/>
              </a:solidFill>
            </a:endParaRPr>
          </a:p>
        </p:txBody>
      </p:sp>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11</a:t>
            </a:fld>
            <a:r>
              <a:rPr kumimoji="1" lang="en-US" altLang="ja-JP" dirty="0" smtClean="0"/>
              <a:t>/15)</a:t>
            </a:r>
            <a:endParaRPr kumimoji="1" lang="ja-JP" altLang="en-US" dirty="0"/>
          </a:p>
        </p:txBody>
      </p:sp>
      <p:pic>
        <p:nvPicPr>
          <p:cNvPr id="23" name="図 2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376335" y="3442917"/>
            <a:ext cx="2394779" cy="324000"/>
          </a:xfrm>
          <a:prstGeom prst="rect">
            <a:avLst/>
          </a:prstGeom>
        </p:spPr>
      </p:pic>
      <p:pic>
        <p:nvPicPr>
          <p:cNvPr id="22" name="図 21"/>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357286" y="2606138"/>
            <a:ext cx="2098546" cy="270000"/>
          </a:xfrm>
          <a:prstGeom prst="rect">
            <a:avLst/>
          </a:prstGeom>
        </p:spPr>
      </p:pic>
      <p:sp>
        <p:nvSpPr>
          <p:cNvPr id="7" name="下矢印 6"/>
          <p:cNvSpPr/>
          <p:nvPr/>
        </p:nvSpPr>
        <p:spPr>
          <a:xfrm>
            <a:off x="2146122" y="3059920"/>
            <a:ext cx="779488" cy="351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4357824" y="3370157"/>
            <a:ext cx="4246089" cy="461665"/>
          </a:xfrm>
          <a:prstGeom prst="rect">
            <a:avLst/>
          </a:prstGeom>
          <a:noFill/>
        </p:spPr>
        <p:txBody>
          <a:bodyPr wrap="square" rtlCol="0">
            <a:spAutoFit/>
          </a:bodyPr>
          <a:lstStyle/>
          <a:p>
            <a:r>
              <a:rPr kumimoji="1" lang="ja-JP" altLang="en-US" sz="2400" dirty="0" smtClean="0"/>
              <a:t>個体を局所解へ収束させる</a:t>
            </a:r>
            <a:endParaRPr kumimoji="1" lang="ja-JP" altLang="en-US" sz="2400" dirty="0"/>
          </a:p>
        </p:txBody>
      </p:sp>
      <p:sp>
        <p:nvSpPr>
          <p:cNvPr id="9" name="テキスト ボックス 8"/>
          <p:cNvSpPr txBox="1"/>
          <p:nvPr/>
        </p:nvSpPr>
        <p:spPr>
          <a:xfrm>
            <a:off x="1182333" y="5235448"/>
            <a:ext cx="8219450" cy="461665"/>
          </a:xfrm>
          <a:prstGeom prst="rect">
            <a:avLst/>
          </a:prstGeom>
          <a:noFill/>
        </p:spPr>
        <p:txBody>
          <a:bodyPr wrap="square" rtlCol="0">
            <a:spAutoFit/>
          </a:bodyPr>
          <a:lstStyle/>
          <a:p>
            <a:r>
              <a:rPr kumimoji="1" lang="ja-JP" altLang="en-US" sz="2400" dirty="0" smtClean="0"/>
              <a:t>最適解への収束を避けるため，個体を局所解に留まらせる</a:t>
            </a:r>
            <a:endParaRPr kumimoji="1" lang="ja-JP" altLang="en-US" sz="2400" dirty="0"/>
          </a:p>
        </p:txBody>
      </p:sp>
      <p:sp>
        <p:nvSpPr>
          <p:cNvPr id="24" name="正方形/長方形 23"/>
          <p:cNvSpPr/>
          <p:nvPr/>
        </p:nvSpPr>
        <p:spPr>
          <a:xfrm>
            <a:off x="8668845" y="1961510"/>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8668845" y="3041510"/>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8668845" y="4121510"/>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9747093" y="1961510"/>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9747093" y="3041510"/>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9747093" y="4121510"/>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0828594" y="1961510"/>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828594" y="3041510"/>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10828594" y="4121510"/>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11330211" y="2231870"/>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11243892" y="3727474"/>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10272130" y="2570563"/>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10923270" y="3549117"/>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10480201" y="3479779"/>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10570201" y="4543049"/>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10250889" y="4901769"/>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10249068" y="4467898"/>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10345089" y="3127686"/>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9313916" y="2665478"/>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971481" y="4700502"/>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p:cNvSpPr/>
          <p:nvPr/>
        </p:nvSpPr>
        <p:spPr>
          <a:xfrm>
            <a:off x="10524945" y="4856503"/>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a:off x="10524945" y="2598003"/>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二等辺三角形 45"/>
          <p:cNvSpPr/>
          <p:nvPr/>
        </p:nvSpPr>
        <p:spPr>
          <a:xfrm>
            <a:off x="10570201" y="3150479"/>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二等辺三角形 46"/>
          <p:cNvSpPr/>
          <p:nvPr/>
        </p:nvSpPr>
        <p:spPr>
          <a:xfrm>
            <a:off x="10946243" y="3829765"/>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二等辺三角形 47"/>
          <p:cNvSpPr/>
          <p:nvPr/>
        </p:nvSpPr>
        <p:spPr>
          <a:xfrm>
            <a:off x="10945820" y="4324116"/>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二等辺三角形 48"/>
          <p:cNvSpPr/>
          <p:nvPr/>
        </p:nvSpPr>
        <p:spPr>
          <a:xfrm>
            <a:off x="11103270" y="2321510"/>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11118427" y="4668890"/>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p:cNvCxnSpPr/>
          <p:nvPr/>
        </p:nvCxnSpPr>
        <p:spPr>
          <a:xfrm>
            <a:off x="8662001" y="1833113"/>
            <a:ext cx="1080000" cy="0"/>
          </a:xfrm>
          <a:prstGeom prst="straightConnector1">
            <a:avLst/>
          </a:prstGeom>
          <a:ln w="38100">
            <a:solidFill>
              <a:schemeClr val="accent5"/>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62" name="直線コネクタ 61"/>
          <p:cNvCxnSpPr/>
          <p:nvPr/>
        </p:nvCxnSpPr>
        <p:spPr>
          <a:xfrm>
            <a:off x="8671833" y="1702593"/>
            <a:ext cx="0" cy="288000"/>
          </a:xfrm>
          <a:prstGeom prst="line">
            <a:avLst/>
          </a:prstGeom>
          <a:ln w="28575">
            <a:solidFill>
              <a:schemeClr val="accent5"/>
            </a:solidFill>
            <a:prstDash val="sysDot"/>
          </a:ln>
        </p:spPr>
        <p:style>
          <a:lnRef idx="1">
            <a:schemeClr val="accent6"/>
          </a:lnRef>
          <a:fillRef idx="0">
            <a:schemeClr val="accent6"/>
          </a:fillRef>
          <a:effectRef idx="0">
            <a:schemeClr val="accent6"/>
          </a:effectRef>
          <a:fontRef idx="minor">
            <a:schemeClr val="tx1"/>
          </a:fontRef>
        </p:style>
      </p:cxnSp>
      <p:cxnSp>
        <p:nvCxnSpPr>
          <p:cNvPr id="63" name="直線コネクタ 62"/>
          <p:cNvCxnSpPr/>
          <p:nvPr/>
        </p:nvCxnSpPr>
        <p:spPr>
          <a:xfrm>
            <a:off x="9729723" y="1702593"/>
            <a:ext cx="0" cy="288000"/>
          </a:xfrm>
          <a:prstGeom prst="line">
            <a:avLst/>
          </a:prstGeom>
          <a:ln w="28575">
            <a:solidFill>
              <a:schemeClr val="accent5"/>
            </a:solidFill>
            <a:prstDash val="sysDot"/>
          </a:ln>
        </p:spPr>
        <p:style>
          <a:lnRef idx="1">
            <a:schemeClr val="accent6"/>
          </a:lnRef>
          <a:fillRef idx="0">
            <a:schemeClr val="accent6"/>
          </a:fillRef>
          <a:effectRef idx="0">
            <a:schemeClr val="accent6"/>
          </a:effectRef>
          <a:fontRef idx="minor">
            <a:schemeClr val="tx1"/>
          </a:fontRef>
        </p:style>
      </p:cxnSp>
      <p:sp>
        <p:nvSpPr>
          <p:cNvPr id="64" name="テキスト ボックス 63"/>
          <p:cNvSpPr txBox="1"/>
          <p:nvPr/>
        </p:nvSpPr>
        <p:spPr>
          <a:xfrm>
            <a:off x="8949998" y="1473219"/>
            <a:ext cx="580104" cy="400110"/>
          </a:xfrm>
          <a:prstGeom prst="rect">
            <a:avLst/>
          </a:prstGeom>
          <a:noFill/>
        </p:spPr>
        <p:txBody>
          <a:bodyPr wrap="square" rtlCol="0">
            <a:spAutoFit/>
          </a:bodyPr>
          <a:lstStyle/>
          <a:p>
            <a:r>
              <a:rPr kumimoji="1" lang="en-US" altLang="ja-JP" sz="2000" dirty="0" smtClean="0">
                <a:solidFill>
                  <a:schemeClr val="accent5"/>
                </a:solidFill>
              </a:rPr>
              <a:t>NR</a:t>
            </a:r>
            <a:endParaRPr kumimoji="1" lang="ja-JP" altLang="en-US" sz="2000" dirty="0">
              <a:solidFill>
                <a:schemeClr val="accent5"/>
              </a:solidFill>
            </a:endParaRPr>
          </a:p>
        </p:txBody>
      </p:sp>
      <p:grpSp>
        <p:nvGrpSpPr>
          <p:cNvPr id="65" name="グループ化 64"/>
          <p:cNvGrpSpPr/>
          <p:nvPr/>
        </p:nvGrpSpPr>
        <p:grpSpPr>
          <a:xfrm rot="16200000">
            <a:off x="7977668" y="2354752"/>
            <a:ext cx="1080000" cy="288000"/>
            <a:chOff x="8814889" y="5385881"/>
            <a:chExt cx="1080000" cy="288000"/>
          </a:xfrm>
        </p:grpSpPr>
        <p:cxnSp>
          <p:nvCxnSpPr>
            <p:cNvPr id="66" name="直線矢印コネクタ 65"/>
            <p:cNvCxnSpPr/>
            <p:nvPr/>
          </p:nvCxnSpPr>
          <p:spPr>
            <a:xfrm>
              <a:off x="8814889" y="5516401"/>
              <a:ext cx="1080000" cy="0"/>
            </a:xfrm>
            <a:prstGeom prst="straightConnector1">
              <a:avLst/>
            </a:prstGeom>
            <a:ln w="38100">
              <a:solidFill>
                <a:schemeClr val="accent5"/>
              </a:solidFill>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67" name="直線コネクタ 66"/>
            <p:cNvCxnSpPr/>
            <p:nvPr/>
          </p:nvCxnSpPr>
          <p:spPr>
            <a:xfrm>
              <a:off x="8824721" y="5385881"/>
              <a:ext cx="0" cy="288000"/>
            </a:xfrm>
            <a:prstGeom prst="line">
              <a:avLst/>
            </a:prstGeom>
            <a:ln w="28575">
              <a:solidFill>
                <a:schemeClr val="accent5"/>
              </a:solidFill>
              <a:prstDash val="sysDot"/>
            </a:ln>
          </p:spPr>
          <p:style>
            <a:lnRef idx="1">
              <a:schemeClr val="accent6"/>
            </a:lnRef>
            <a:fillRef idx="0">
              <a:schemeClr val="accent6"/>
            </a:fillRef>
            <a:effectRef idx="0">
              <a:schemeClr val="accent6"/>
            </a:effectRef>
            <a:fontRef idx="minor">
              <a:schemeClr val="tx1"/>
            </a:fontRef>
          </p:style>
        </p:cxnSp>
        <p:cxnSp>
          <p:nvCxnSpPr>
            <p:cNvPr id="68" name="直線コネクタ 67"/>
            <p:cNvCxnSpPr/>
            <p:nvPr/>
          </p:nvCxnSpPr>
          <p:spPr>
            <a:xfrm>
              <a:off x="9882611" y="5385881"/>
              <a:ext cx="0" cy="288000"/>
            </a:xfrm>
            <a:prstGeom prst="line">
              <a:avLst/>
            </a:prstGeom>
            <a:ln w="28575">
              <a:solidFill>
                <a:schemeClr val="accent5"/>
              </a:solidFill>
              <a:prstDash val="sysDot"/>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778739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0611" y="2754708"/>
            <a:ext cx="5263536" cy="3947652"/>
          </a:xfrm>
          <a:prstGeom prst="rect">
            <a:avLst/>
          </a:prstGeom>
        </p:spPr>
      </p:pic>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391" y="3694008"/>
            <a:ext cx="4151709" cy="3251544"/>
          </a:xfrm>
          <a:prstGeom prst="rect">
            <a:avLst/>
          </a:prstGeom>
        </p:spPr>
      </p:pic>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12</a:t>
            </a:fld>
            <a:r>
              <a:rPr kumimoji="1" lang="en-US" altLang="ja-JP" dirty="0" smtClean="0"/>
              <a:t>/15)</a:t>
            </a:r>
            <a:endParaRPr kumimoji="1" lang="ja-JP" altLang="en-US" dirty="0"/>
          </a:p>
        </p:txBody>
      </p:sp>
      <mc:AlternateContent xmlns:mc="http://schemas.openxmlformats.org/markup-compatibility/2006">
        <mc:Choice xmlns:a14="http://schemas.microsoft.com/office/drawing/2010/main" Requires="a14">
          <p:graphicFrame>
            <p:nvGraphicFramePr>
              <p:cNvPr id="10" name="表 9"/>
              <p:cNvGraphicFramePr>
                <a:graphicFrameLocks noGrp="1"/>
              </p:cNvGraphicFramePr>
              <p:nvPr>
                <p:extLst>
                  <p:ext uri="{D42A27DB-BD31-4B8C-83A1-F6EECF244321}">
                    <p14:modId xmlns:p14="http://schemas.microsoft.com/office/powerpoint/2010/main" val="461731856"/>
                  </p:ext>
                </p:extLst>
              </p:nvPr>
            </p:nvGraphicFramePr>
            <p:xfrm>
              <a:off x="888275" y="1813552"/>
              <a:ext cx="4629404" cy="2016000"/>
            </p:xfrm>
            <a:graphic>
              <a:graphicData uri="http://schemas.openxmlformats.org/drawingml/2006/table">
                <a:tbl>
                  <a:tblPr firstRow="1" bandRow="1">
                    <a:tableStyleId>{5C22544A-7EE6-4342-B048-85BDC9FD1C3A}</a:tableStyleId>
                  </a:tblPr>
                  <a:tblGrid>
                    <a:gridCol w="2400618">
                      <a:extLst>
                        <a:ext uri="{9D8B030D-6E8A-4147-A177-3AD203B41FA5}">
                          <a16:colId xmlns:a16="http://schemas.microsoft.com/office/drawing/2014/main" val="1692646801"/>
                        </a:ext>
                      </a:extLst>
                    </a:gridCol>
                    <a:gridCol w="2228786">
                      <a:extLst>
                        <a:ext uri="{9D8B030D-6E8A-4147-A177-3AD203B41FA5}">
                          <a16:colId xmlns:a16="http://schemas.microsoft.com/office/drawing/2014/main" val="1598945184"/>
                        </a:ext>
                      </a:extLst>
                    </a:gridCol>
                  </a:tblGrid>
                  <a:tr h="403200">
                    <a:tc gridSpan="2">
                      <a:txBody>
                        <a:bodyPr/>
                        <a:lstStyle/>
                        <a:p>
                          <a:r>
                            <a:rPr kumimoji="1" lang="ja-JP" altLang="en-US" sz="2000" dirty="0" smtClean="0"/>
                            <a:t>問題設定</a:t>
                          </a:r>
                          <a:endParaRPr kumimoji="1" lang="ja-JP" altLang="en-US" sz="2000" dirty="0"/>
                        </a:p>
                      </a:txBody>
                      <a:tcPr/>
                    </a:tc>
                    <a:tc hMerge="1">
                      <a:txBody>
                        <a:bodyPr/>
                        <a:lstStyle/>
                        <a:p>
                          <a:pPr algn="ctr"/>
                          <a:endParaRPr kumimoji="1" lang="ja-JP" altLang="en-US" sz="2400" dirty="0"/>
                        </a:p>
                      </a:txBody>
                      <a:tcPr/>
                    </a:tc>
                    <a:extLst>
                      <a:ext uri="{0D108BD9-81ED-4DB2-BD59-A6C34878D82A}">
                        <a16:rowId xmlns:a16="http://schemas.microsoft.com/office/drawing/2014/main" val="1337673308"/>
                      </a:ext>
                    </a:extLst>
                  </a:tr>
                  <a:tr h="403200">
                    <a:tc>
                      <a:txBody>
                        <a:bodyPr/>
                        <a:lstStyle/>
                        <a:p>
                          <a:r>
                            <a:rPr kumimoji="1" lang="ja-JP" altLang="en-US" sz="2000" dirty="0" smtClean="0"/>
                            <a:t>評価関数の範囲</a:t>
                          </a:r>
                          <a:endParaRPr kumimoji="1" lang="ja-JP" altLang="en-US" sz="2000" dirty="0"/>
                        </a:p>
                      </a:txBody>
                      <a:tcPr/>
                    </a:tc>
                    <a:tc>
                      <a:txBody>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−10</m:t>
                                </m:r>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rPr>
                                  <m:t>10</m:t>
                                </m:r>
                              </m:oMath>
                            </m:oMathPara>
                          </a14:m>
                          <a:endParaRPr kumimoji="1" lang="ja-JP" altLang="en-US" sz="2000" dirty="0"/>
                        </a:p>
                      </a:txBody>
                      <a:tcPr/>
                    </a:tc>
                    <a:extLst>
                      <a:ext uri="{0D108BD9-81ED-4DB2-BD59-A6C34878D82A}">
                        <a16:rowId xmlns:a16="http://schemas.microsoft.com/office/drawing/2014/main" val="3940674951"/>
                      </a:ext>
                    </a:extLst>
                  </a:tr>
                  <a:tr h="403200">
                    <a:tc>
                      <a:txBody>
                        <a:bodyPr/>
                        <a:lstStyle/>
                        <a:p>
                          <a:r>
                            <a:rPr kumimoji="1" lang="ja-JP" altLang="en-US" sz="2000" dirty="0" smtClean="0"/>
                            <a:t>最適解の評価値</a:t>
                          </a:r>
                          <a:endParaRPr kumimoji="1" lang="ja-JP" altLang="en-US" sz="2000" dirty="0"/>
                        </a:p>
                      </a:txBody>
                      <a:tcPr/>
                    </a:tc>
                    <a:tc>
                      <a:txBody>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𝐹</m:t>
                                </m:r>
                                <m:d>
                                  <m:dPr>
                                    <m:ctrlPr>
                                      <a:rPr kumimoji="1" lang="en-US" altLang="ja-JP" sz="2000" i="1" smtClean="0">
                                        <a:latin typeface="Cambria Math" panose="02040503050406030204" pitchFamily="18" charset="0"/>
                                      </a:rPr>
                                    </m:ctrlPr>
                                  </m:dPr>
                                  <m:e>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e>
                                </m:d>
                                <m:r>
                                  <a:rPr kumimoji="1" lang="en-US" altLang="ja-JP" sz="2000" b="0" i="1" smtClean="0">
                                    <a:latin typeface="Cambria Math" panose="02040503050406030204" pitchFamily="18" charset="0"/>
                                  </a:rPr>
                                  <m:t>=0</m:t>
                                </m:r>
                              </m:oMath>
                            </m:oMathPara>
                          </a14:m>
                          <a:endParaRPr kumimoji="1" lang="ja-JP" altLang="en-US" sz="2000" dirty="0"/>
                        </a:p>
                      </a:txBody>
                      <a:tcPr/>
                    </a:tc>
                    <a:extLst>
                      <a:ext uri="{0D108BD9-81ED-4DB2-BD59-A6C34878D82A}">
                        <a16:rowId xmlns:a16="http://schemas.microsoft.com/office/drawing/2014/main" val="3682495086"/>
                      </a:ext>
                    </a:extLst>
                  </a:tr>
                  <a:tr h="403200">
                    <a:tc>
                      <a:txBody>
                        <a:bodyPr/>
                        <a:lstStyle/>
                        <a:p>
                          <a:r>
                            <a:rPr kumimoji="1" lang="ja-JP" altLang="en-US" sz="2000" dirty="0" smtClean="0"/>
                            <a:t>最適解数</a:t>
                          </a:r>
                          <a:endParaRPr kumimoji="1" lang="ja-JP" altLang="en-US" sz="2000" dirty="0"/>
                        </a:p>
                      </a:txBody>
                      <a:tcPr/>
                    </a:tc>
                    <a:tc>
                      <a:txBody>
                        <a:bodyPr/>
                        <a:lstStyle/>
                        <a:p>
                          <a:pPr algn="ctr"/>
                          <a:r>
                            <a:rPr kumimoji="1" lang="en-US" altLang="ja-JP" sz="2000" dirty="0" smtClean="0"/>
                            <a:t>1</a:t>
                          </a:r>
                          <a:endParaRPr kumimoji="1" lang="ja-JP" altLang="en-US" sz="2000" dirty="0"/>
                        </a:p>
                      </a:txBody>
                      <a:tcPr/>
                    </a:tc>
                    <a:extLst>
                      <a:ext uri="{0D108BD9-81ED-4DB2-BD59-A6C34878D82A}">
                        <a16:rowId xmlns:a16="http://schemas.microsoft.com/office/drawing/2014/main" val="4282861977"/>
                      </a:ext>
                    </a:extLst>
                  </a:tr>
                  <a:tr h="403200">
                    <a:tc>
                      <a:txBody>
                        <a:bodyPr/>
                        <a:lstStyle/>
                        <a:p>
                          <a:r>
                            <a:rPr kumimoji="1" lang="ja-JP" altLang="en-US" sz="2000" dirty="0" smtClean="0"/>
                            <a:t>局所解数</a:t>
                          </a:r>
                          <a:endParaRPr kumimoji="1" lang="ja-JP" altLang="en-US" sz="2000" dirty="0"/>
                        </a:p>
                      </a:txBody>
                      <a:tcPr/>
                    </a:tc>
                    <a:tc>
                      <a:txBody>
                        <a:bodyPr/>
                        <a:lstStyle/>
                        <a:p>
                          <a:pPr algn="ctr"/>
                          <a:r>
                            <a:rPr kumimoji="1" lang="en-US" altLang="ja-JP" sz="2000" dirty="0" smtClean="0"/>
                            <a:t>16</a:t>
                          </a:r>
                          <a:endParaRPr kumimoji="1" lang="ja-JP" altLang="en-US" sz="2000" dirty="0"/>
                        </a:p>
                      </a:txBody>
                      <a:tcPr/>
                    </a:tc>
                    <a:extLst>
                      <a:ext uri="{0D108BD9-81ED-4DB2-BD59-A6C34878D82A}">
                        <a16:rowId xmlns:a16="http://schemas.microsoft.com/office/drawing/2014/main" val="2761437764"/>
                      </a:ext>
                    </a:extLst>
                  </a:tr>
                </a:tbl>
              </a:graphicData>
            </a:graphic>
          </p:graphicFrame>
        </mc:Choice>
        <mc:Fallback>
          <p:graphicFrame>
            <p:nvGraphicFramePr>
              <p:cNvPr id="10" name="表 9"/>
              <p:cNvGraphicFramePr>
                <a:graphicFrameLocks noGrp="1"/>
              </p:cNvGraphicFramePr>
              <p:nvPr>
                <p:extLst>
                  <p:ext uri="{D42A27DB-BD31-4B8C-83A1-F6EECF244321}">
                    <p14:modId xmlns:p14="http://schemas.microsoft.com/office/powerpoint/2010/main" val="461731856"/>
                  </p:ext>
                </p:extLst>
              </p:nvPr>
            </p:nvGraphicFramePr>
            <p:xfrm>
              <a:off x="888275" y="1813552"/>
              <a:ext cx="4629404" cy="2016000"/>
            </p:xfrm>
            <a:graphic>
              <a:graphicData uri="http://schemas.openxmlformats.org/drawingml/2006/table">
                <a:tbl>
                  <a:tblPr firstRow="1" bandRow="1">
                    <a:tableStyleId>{5C22544A-7EE6-4342-B048-85BDC9FD1C3A}</a:tableStyleId>
                  </a:tblPr>
                  <a:tblGrid>
                    <a:gridCol w="2400618">
                      <a:extLst>
                        <a:ext uri="{9D8B030D-6E8A-4147-A177-3AD203B41FA5}">
                          <a16:colId xmlns:a16="http://schemas.microsoft.com/office/drawing/2014/main" val="1692646801"/>
                        </a:ext>
                      </a:extLst>
                    </a:gridCol>
                    <a:gridCol w="2228786">
                      <a:extLst>
                        <a:ext uri="{9D8B030D-6E8A-4147-A177-3AD203B41FA5}">
                          <a16:colId xmlns:a16="http://schemas.microsoft.com/office/drawing/2014/main" val="1598945184"/>
                        </a:ext>
                      </a:extLst>
                    </a:gridCol>
                  </a:tblGrid>
                  <a:tr h="403200">
                    <a:tc gridSpan="2">
                      <a:txBody>
                        <a:bodyPr/>
                        <a:lstStyle/>
                        <a:p>
                          <a:r>
                            <a:rPr kumimoji="1" lang="ja-JP" altLang="en-US" sz="2000" dirty="0" smtClean="0"/>
                            <a:t>問題設定</a:t>
                          </a:r>
                          <a:endParaRPr kumimoji="1" lang="ja-JP" altLang="en-US" sz="2000" dirty="0"/>
                        </a:p>
                      </a:txBody>
                      <a:tcPr/>
                    </a:tc>
                    <a:tc hMerge="1">
                      <a:txBody>
                        <a:bodyPr/>
                        <a:lstStyle/>
                        <a:p>
                          <a:pPr algn="ctr"/>
                          <a:endParaRPr kumimoji="1" lang="ja-JP" altLang="en-US" sz="2400" dirty="0"/>
                        </a:p>
                      </a:txBody>
                      <a:tcPr/>
                    </a:tc>
                    <a:extLst>
                      <a:ext uri="{0D108BD9-81ED-4DB2-BD59-A6C34878D82A}">
                        <a16:rowId xmlns:a16="http://schemas.microsoft.com/office/drawing/2014/main" val="1337673308"/>
                      </a:ext>
                    </a:extLst>
                  </a:tr>
                  <a:tr h="403200">
                    <a:tc>
                      <a:txBody>
                        <a:bodyPr/>
                        <a:lstStyle/>
                        <a:p>
                          <a:r>
                            <a:rPr kumimoji="1" lang="ja-JP" altLang="en-US" sz="2000" dirty="0" smtClean="0"/>
                            <a:t>評価関数の範囲</a:t>
                          </a:r>
                          <a:endParaRPr kumimoji="1" lang="ja-JP" altLang="en-US" sz="2000" dirty="0"/>
                        </a:p>
                      </a:txBody>
                      <a:tcPr/>
                    </a:tc>
                    <a:tc>
                      <a:txBody>
                        <a:bodyPr/>
                        <a:lstStyle/>
                        <a:p>
                          <a:endParaRPr lang="ja-JP"/>
                        </a:p>
                      </a:txBody>
                      <a:tcPr>
                        <a:blipFill>
                          <a:blip r:embed="rId5"/>
                          <a:stretch>
                            <a:fillRect l="-108197" t="-104478" r="-1093" b="-322388"/>
                          </a:stretch>
                        </a:blipFill>
                      </a:tcPr>
                    </a:tc>
                    <a:extLst>
                      <a:ext uri="{0D108BD9-81ED-4DB2-BD59-A6C34878D82A}">
                        <a16:rowId xmlns:a16="http://schemas.microsoft.com/office/drawing/2014/main" val="3940674951"/>
                      </a:ext>
                    </a:extLst>
                  </a:tr>
                  <a:tr h="403200">
                    <a:tc>
                      <a:txBody>
                        <a:bodyPr/>
                        <a:lstStyle/>
                        <a:p>
                          <a:r>
                            <a:rPr kumimoji="1" lang="ja-JP" altLang="en-US" sz="2000" dirty="0" smtClean="0"/>
                            <a:t>最適解の評価値</a:t>
                          </a:r>
                          <a:endParaRPr kumimoji="1" lang="ja-JP" altLang="en-US" sz="2000" dirty="0"/>
                        </a:p>
                      </a:txBody>
                      <a:tcPr/>
                    </a:tc>
                    <a:tc>
                      <a:txBody>
                        <a:bodyPr/>
                        <a:lstStyle/>
                        <a:p>
                          <a:endParaRPr lang="ja-JP"/>
                        </a:p>
                      </a:txBody>
                      <a:tcPr>
                        <a:blipFill>
                          <a:blip r:embed="rId5"/>
                          <a:stretch>
                            <a:fillRect l="-108197" t="-207576" r="-1093" b="-227273"/>
                          </a:stretch>
                        </a:blipFill>
                      </a:tcPr>
                    </a:tc>
                    <a:extLst>
                      <a:ext uri="{0D108BD9-81ED-4DB2-BD59-A6C34878D82A}">
                        <a16:rowId xmlns:a16="http://schemas.microsoft.com/office/drawing/2014/main" val="3682495086"/>
                      </a:ext>
                    </a:extLst>
                  </a:tr>
                  <a:tr h="403200">
                    <a:tc>
                      <a:txBody>
                        <a:bodyPr/>
                        <a:lstStyle/>
                        <a:p>
                          <a:r>
                            <a:rPr kumimoji="1" lang="ja-JP" altLang="en-US" sz="2000" dirty="0" smtClean="0"/>
                            <a:t>最適解数</a:t>
                          </a:r>
                          <a:endParaRPr kumimoji="1" lang="ja-JP" altLang="en-US" sz="2000" dirty="0"/>
                        </a:p>
                      </a:txBody>
                      <a:tcPr/>
                    </a:tc>
                    <a:tc>
                      <a:txBody>
                        <a:bodyPr/>
                        <a:lstStyle/>
                        <a:p>
                          <a:pPr algn="ctr"/>
                          <a:r>
                            <a:rPr kumimoji="1" lang="en-US" altLang="ja-JP" sz="2000" dirty="0" smtClean="0"/>
                            <a:t>1</a:t>
                          </a:r>
                          <a:endParaRPr kumimoji="1" lang="ja-JP" altLang="en-US" sz="2000" dirty="0"/>
                        </a:p>
                      </a:txBody>
                      <a:tcPr/>
                    </a:tc>
                    <a:extLst>
                      <a:ext uri="{0D108BD9-81ED-4DB2-BD59-A6C34878D82A}">
                        <a16:rowId xmlns:a16="http://schemas.microsoft.com/office/drawing/2014/main" val="4282861977"/>
                      </a:ext>
                    </a:extLst>
                  </a:tr>
                  <a:tr h="403200">
                    <a:tc>
                      <a:txBody>
                        <a:bodyPr/>
                        <a:lstStyle/>
                        <a:p>
                          <a:r>
                            <a:rPr kumimoji="1" lang="ja-JP" altLang="en-US" sz="2000" dirty="0" smtClean="0"/>
                            <a:t>局所解数</a:t>
                          </a:r>
                          <a:endParaRPr kumimoji="1" lang="ja-JP" altLang="en-US" sz="2000" dirty="0"/>
                        </a:p>
                      </a:txBody>
                      <a:tcPr/>
                    </a:tc>
                    <a:tc>
                      <a:txBody>
                        <a:bodyPr/>
                        <a:lstStyle/>
                        <a:p>
                          <a:pPr algn="ctr"/>
                          <a:r>
                            <a:rPr kumimoji="1" lang="en-US" altLang="ja-JP" sz="2000" dirty="0" smtClean="0"/>
                            <a:t>16</a:t>
                          </a:r>
                          <a:endParaRPr kumimoji="1" lang="ja-JP" altLang="en-US" sz="2000" dirty="0"/>
                        </a:p>
                      </a:txBody>
                      <a:tcPr/>
                    </a:tc>
                    <a:extLst>
                      <a:ext uri="{0D108BD9-81ED-4DB2-BD59-A6C34878D82A}">
                        <a16:rowId xmlns:a16="http://schemas.microsoft.com/office/drawing/2014/main" val="2761437764"/>
                      </a:ext>
                    </a:extLst>
                  </a:tr>
                </a:tbl>
              </a:graphicData>
            </a:graphic>
          </p:graphicFrame>
        </mc:Fallback>
      </mc:AlternateContent>
      <mc:AlternateContent xmlns:mc="http://schemas.openxmlformats.org/markup-compatibility/2006">
        <mc:Choice xmlns:a14="http://schemas.microsoft.com/office/drawing/2010/main" Requires="a14">
          <p:sp>
            <p:nvSpPr>
              <p:cNvPr id="14" name="正方形/長方形 13"/>
              <p:cNvSpPr/>
              <p:nvPr/>
            </p:nvSpPr>
            <p:spPr>
              <a:xfrm>
                <a:off x="6091907" y="2136364"/>
                <a:ext cx="3802643" cy="8712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𝐹</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𝐷</m:t>
                          </m:r>
                        </m:sup>
                        <m:e>
                          <m:f>
                            <m:fPr>
                              <m:ctrlPr>
                                <a:rPr lang="en-US" altLang="ja-JP" i="1">
                                  <a:latin typeface="Cambria Math" panose="02040503050406030204" pitchFamily="18" charset="0"/>
                                </a:rPr>
                              </m:ctrlPr>
                            </m:fPr>
                            <m:num>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num>
                            <m:den>
                              <m:r>
                                <a:rPr lang="en-US" altLang="ja-JP" i="1">
                                  <a:latin typeface="Cambria Math" panose="02040503050406030204" pitchFamily="18" charset="0"/>
                                </a:rPr>
                                <m:t>4000</m:t>
                              </m:r>
                            </m:den>
                          </m:f>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𝐷</m:t>
                              </m:r>
                            </m:sup>
                            <m:e>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cos</m:t>
                                  </m:r>
                                </m:fName>
                                <m:e>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num>
                                        <m:den>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𝑖</m:t>
                                              </m:r>
                                            </m:e>
                                          </m:rad>
                                        </m:den>
                                      </m:f>
                                    </m:e>
                                  </m:d>
                                  <m:r>
                                    <a:rPr lang="en-US" altLang="ja-JP" i="1">
                                      <a:latin typeface="Cambria Math" panose="02040503050406030204" pitchFamily="18" charset="0"/>
                                    </a:rPr>
                                    <m:t>+1</m:t>
                                  </m:r>
                                </m:e>
                              </m:func>
                            </m:e>
                          </m:nary>
                        </m:e>
                      </m:nary>
                    </m:oMath>
                  </m:oMathPara>
                </a14:m>
                <a:endParaRPr lang="ja-JP" altLang="en-US" dirty="0"/>
              </a:p>
            </p:txBody>
          </p:sp>
        </mc:Choice>
        <mc:Fallback>
          <p:sp>
            <p:nvSpPr>
              <p:cNvPr id="14" name="正方形/長方形 13"/>
              <p:cNvSpPr>
                <a:spLocks noRot="1" noChangeAspect="1" noMove="1" noResize="1" noEditPoints="1" noAdjustHandles="1" noChangeArrowheads="1" noChangeShapeType="1" noTextEdit="1"/>
              </p:cNvSpPr>
              <p:nvPr/>
            </p:nvSpPr>
            <p:spPr>
              <a:xfrm>
                <a:off x="6091907" y="2136364"/>
                <a:ext cx="3802643" cy="87126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10324892" y="4044203"/>
                <a:ext cx="461665" cy="2181501"/>
              </a:xfrm>
              <a:prstGeom prst="rect">
                <a:avLst/>
              </a:prstGeom>
              <a:noFill/>
            </p:spPr>
            <p:txBody>
              <a:bodyPr vert="eaVert" wrap="square" rtlCol="0">
                <a:spAutoFit/>
              </a:bodyPr>
              <a:lstStyle/>
              <a:p>
                <a:r>
                  <a:rPr kumimoji="1" lang="ja-JP" altLang="en-US" dirty="0" smtClean="0"/>
                  <a:t>評価値</a:t>
                </a:r>
                <a:r>
                  <a:rPr kumimoji="1" lang="en-US" altLang="ja-JP" dirty="0" smtClean="0"/>
                  <a:t>F</a:t>
                </a:r>
                <a14:m>
                  <m:oMath xmlns:m="http://schemas.openxmlformats.org/officeDocument/2006/math">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endParaRPr kumimoji="1" lang="en-US" altLang="ja-JP" dirty="0" smtClean="0"/>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10324892" y="4044203"/>
                <a:ext cx="461665" cy="2181501"/>
              </a:xfrm>
              <a:prstGeom prst="rect">
                <a:avLst/>
              </a:prstGeom>
              <a:blipFill>
                <a:blip r:embed="rId7"/>
                <a:stretch>
                  <a:fillRect l="-12000" t="-4469"/>
                </a:stretch>
              </a:blipFill>
            </p:spPr>
            <p:txBody>
              <a:bodyPr/>
              <a:lstStyle/>
              <a:p>
                <a:r>
                  <a:rPr lang="ja-JP" altLang="en-US">
                    <a:noFill/>
                  </a:rPr>
                  <a:t> </a:t>
                </a:r>
              </a:p>
            </p:txBody>
          </p:sp>
        </mc:Fallback>
      </mc:AlternateContent>
      <p:sp>
        <p:nvSpPr>
          <p:cNvPr id="21" name="テキスト ボックス 20"/>
          <p:cNvSpPr txBox="1"/>
          <p:nvPr/>
        </p:nvSpPr>
        <p:spPr>
          <a:xfrm>
            <a:off x="7622023" y="6476035"/>
            <a:ext cx="742413" cy="369332"/>
          </a:xfrm>
          <a:prstGeom prst="rect">
            <a:avLst/>
          </a:prstGeom>
          <a:solidFill>
            <a:schemeClr val="bg1"/>
          </a:solidFill>
        </p:spPr>
        <p:txBody>
          <a:bodyPr wrap="square" rtlCol="0">
            <a:spAutoFit/>
          </a:bodyPr>
          <a:lstStyle/>
          <a:p>
            <a:pPr algn="ctr"/>
            <a:r>
              <a:rPr kumimoji="1" lang="en-US" altLang="ja-JP" smtClean="0"/>
              <a:t>x1</a:t>
            </a:r>
            <a:endParaRPr kumimoji="1" lang="ja-JP" altLang="en-US" dirty="0"/>
          </a:p>
        </p:txBody>
      </p:sp>
      <p:sp>
        <p:nvSpPr>
          <p:cNvPr id="22" name="テキスト ボックス 21"/>
          <p:cNvSpPr txBox="1"/>
          <p:nvPr/>
        </p:nvSpPr>
        <p:spPr>
          <a:xfrm rot="16200000">
            <a:off x="5400947" y="4400799"/>
            <a:ext cx="742413" cy="369332"/>
          </a:xfrm>
          <a:prstGeom prst="rect">
            <a:avLst/>
          </a:prstGeom>
          <a:solidFill>
            <a:schemeClr val="bg1"/>
          </a:solidFill>
        </p:spPr>
        <p:txBody>
          <a:bodyPr wrap="square" rtlCol="0">
            <a:spAutoFit/>
          </a:bodyPr>
          <a:lstStyle/>
          <a:p>
            <a:pPr algn="ctr"/>
            <a:r>
              <a:rPr kumimoji="1" lang="en-US" altLang="ja-JP" dirty="0" smtClean="0"/>
              <a:t>x2</a:t>
            </a:r>
            <a:endParaRPr kumimoji="1" lang="ja-JP" altLang="en-US" dirty="0"/>
          </a:p>
        </p:txBody>
      </p:sp>
      <p:sp>
        <p:nvSpPr>
          <p:cNvPr id="23" name="テキスト ボックス 22"/>
          <p:cNvSpPr txBox="1"/>
          <p:nvPr/>
        </p:nvSpPr>
        <p:spPr>
          <a:xfrm>
            <a:off x="6177064" y="1789779"/>
            <a:ext cx="3132306"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rPr>
              <a:t>Griewank</a:t>
            </a:r>
            <a:r>
              <a:rPr lang="ja-JP" altLang="en-US" sz="2000" dirty="0">
                <a:solidFill>
                  <a:schemeClr val="tx1">
                    <a:lumMod val="75000"/>
                    <a:lumOff val="25000"/>
                  </a:schemeClr>
                </a:solidFill>
              </a:rPr>
              <a:t>関数</a:t>
            </a:r>
            <a:endParaRPr kumimoji="1" lang="ja-JP" altLang="en-US" sz="2000" dirty="0">
              <a:solidFill>
                <a:schemeClr val="tx1">
                  <a:lumMod val="75000"/>
                  <a:lumOff val="25000"/>
                </a:schemeClr>
              </a:solidFill>
            </a:endParaRPr>
          </a:p>
        </p:txBody>
      </p:sp>
      <p:sp>
        <p:nvSpPr>
          <p:cNvPr id="24" name="テキスト ボックス 23"/>
          <p:cNvSpPr txBox="1"/>
          <p:nvPr/>
        </p:nvSpPr>
        <p:spPr>
          <a:xfrm>
            <a:off x="771543" y="1280552"/>
            <a:ext cx="8333546" cy="461665"/>
          </a:xfrm>
          <a:prstGeom prst="rect">
            <a:avLst/>
          </a:prstGeom>
          <a:noFill/>
        </p:spPr>
        <p:txBody>
          <a:bodyPr wrap="square" rtlCol="0">
            <a:spAutoFit/>
          </a:bodyPr>
          <a:lstStyle/>
          <a:p>
            <a:r>
              <a:rPr kumimoji="1" lang="ja-JP" altLang="en-US" sz="2400" b="1" dirty="0" smtClean="0">
                <a:solidFill>
                  <a:schemeClr val="tx1">
                    <a:lumMod val="75000"/>
                    <a:lumOff val="25000"/>
                  </a:schemeClr>
                </a:solidFill>
              </a:rPr>
              <a:t>最適解及び局所解を複数持つ評価関数の最小化問題</a:t>
            </a:r>
            <a:endParaRPr kumimoji="1" lang="ja-JP" altLang="en-US" sz="2400" b="1" dirty="0">
              <a:solidFill>
                <a:schemeClr val="tx1">
                  <a:lumMod val="75000"/>
                  <a:lumOff val="25000"/>
                </a:schemeClr>
              </a:solidFill>
            </a:endParaRPr>
          </a:p>
        </p:txBody>
      </p:sp>
      <p:sp>
        <p:nvSpPr>
          <p:cNvPr id="26" name="テキスト ボックス 25"/>
          <p:cNvSpPr txBox="1"/>
          <p:nvPr/>
        </p:nvSpPr>
        <p:spPr>
          <a:xfrm>
            <a:off x="9894550" y="6279366"/>
            <a:ext cx="363667" cy="369332"/>
          </a:xfrm>
          <a:prstGeom prst="rect">
            <a:avLst/>
          </a:prstGeom>
          <a:noFill/>
        </p:spPr>
        <p:txBody>
          <a:bodyPr wrap="square" rtlCol="0">
            <a:spAutoFit/>
          </a:bodyPr>
          <a:lstStyle/>
          <a:p>
            <a:pPr algn="ctr"/>
            <a:r>
              <a:rPr kumimoji="1" lang="ja-JP" altLang="en-US" b="1" dirty="0" smtClean="0">
                <a:solidFill>
                  <a:srgbClr val="0070C0"/>
                </a:solidFill>
              </a:rPr>
              <a:t>良</a:t>
            </a:r>
            <a:endParaRPr kumimoji="1" lang="ja-JP" altLang="en-US" b="1" dirty="0">
              <a:solidFill>
                <a:srgbClr val="0070C0"/>
              </a:solidFill>
            </a:endParaRPr>
          </a:p>
        </p:txBody>
      </p:sp>
      <p:sp>
        <p:nvSpPr>
          <p:cNvPr id="27" name="テキスト ボックス 26"/>
          <p:cNvSpPr txBox="1"/>
          <p:nvPr/>
        </p:nvSpPr>
        <p:spPr>
          <a:xfrm>
            <a:off x="9878678" y="2677805"/>
            <a:ext cx="363667" cy="369332"/>
          </a:xfrm>
          <a:prstGeom prst="rect">
            <a:avLst/>
          </a:prstGeom>
          <a:noFill/>
        </p:spPr>
        <p:txBody>
          <a:bodyPr wrap="square" rtlCol="0">
            <a:spAutoFit/>
          </a:bodyPr>
          <a:lstStyle/>
          <a:p>
            <a:pPr algn="ctr"/>
            <a:r>
              <a:rPr kumimoji="1" lang="ja-JP" altLang="en-US" b="1" dirty="0" smtClean="0">
                <a:solidFill>
                  <a:srgbClr val="F2BE00"/>
                </a:solidFill>
                <a:effectLst>
                  <a:outerShdw blurRad="38100" dist="38100" dir="2700000" algn="tl">
                    <a:schemeClr val="accent1">
                      <a:alpha val="43000"/>
                    </a:schemeClr>
                  </a:outerShdw>
                </a:effectLst>
              </a:rPr>
              <a:t>悪</a:t>
            </a:r>
            <a:endParaRPr kumimoji="1" lang="ja-JP" altLang="en-US" b="1" dirty="0">
              <a:solidFill>
                <a:srgbClr val="F2BE00"/>
              </a:solidFill>
              <a:effectLst>
                <a:outerShdw blurRad="38100" dist="38100" dir="2700000" algn="tl">
                  <a:schemeClr val="accent1">
                    <a:alpha val="43000"/>
                  </a:schemeClr>
                </a:outerShdw>
              </a:effectLst>
            </a:endParaRPr>
          </a:p>
        </p:txBody>
      </p:sp>
    </p:spTree>
    <p:extLst>
      <p:ext uri="{BB962C8B-B14F-4D97-AF65-F5344CB8AC3E}">
        <p14:creationId xmlns:p14="http://schemas.microsoft.com/office/powerpoint/2010/main" val="535145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4" name="スライド番号プレースホルダー 3"/>
          <p:cNvSpPr>
            <a:spLocks noGrp="1"/>
          </p:cNvSpPr>
          <p:nvPr>
            <p:ph type="sldNum" sz="quarter" idx="12"/>
          </p:nvPr>
        </p:nvSpPr>
        <p:spPr/>
        <p:txBody>
          <a:bodyPr/>
          <a:lstStyle/>
          <a:p>
            <a:r>
              <a:rPr lang="en-US" altLang="ja-JP" dirty="0" smtClean="0"/>
              <a:t>(</a:t>
            </a:r>
            <a:fld id="{CAF925E2-19D9-40EE-AC9E-1CF63AA179A3}" type="slidenum">
              <a:rPr lang="ja-JP" altLang="en-US" smtClean="0"/>
              <a:pPr/>
              <a:t>13</a:t>
            </a:fld>
            <a:r>
              <a:rPr lang="en-US" altLang="ja-JP" dirty="0" smtClean="0"/>
              <a:t>/15)</a:t>
            </a:r>
            <a:endParaRPr lang="ja-JP" altLang="en-US" dirty="0"/>
          </a:p>
        </p:txBody>
      </p:sp>
      <p:sp>
        <p:nvSpPr>
          <p:cNvPr id="5" name="コンテンツ プレースホルダー 2 1"/>
          <p:cNvSpPr txBox="1">
            <a:spLocks/>
          </p:cNvSpPr>
          <p:nvPr/>
        </p:nvSpPr>
        <p:spPr>
          <a:xfrm>
            <a:off x="149315" y="1439056"/>
            <a:ext cx="1740108" cy="609512"/>
          </a:xfrm>
          <a:prstGeom prst="rect">
            <a:avLst/>
          </a:prstGeom>
          <a:no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smtClean="0">
                <a:solidFill>
                  <a:schemeClr val="tx1">
                    <a:lumMod val="75000"/>
                    <a:lumOff val="25000"/>
                  </a:schemeClr>
                </a:solidFill>
              </a:rPr>
              <a:t>評価尺度</a:t>
            </a:r>
            <a:endParaRPr lang="ja-JP" altLang="en-US" sz="2400" b="1" dirty="0">
              <a:solidFill>
                <a:schemeClr val="tx1">
                  <a:lumMod val="75000"/>
                  <a:lumOff val="25000"/>
                </a:schemeClr>
              </a:solidFill>
            </a:endParaRPr>
          </a:p>
        </p:txBody>
      </p:sp>
      <p:pic>
        <p:nvPicPr>
          <p:cNvPr id="12" name="図 11"/>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49315" y="2184170"/>
            <a:ext cx="2554226" cy="612000"/>
          </a:xfrm>
          <a:prstGeom prst="rect">
            <a:avLst/>
          </a:prstGeom>
          <a:noFill/>
        </p:spPr>
      </p:pic>
      <p:sp>
        <p:nvSpPr>
          <p:cNvPr id="7" name="コンテンツ プレースホルダー 2 2"/>
          <p:cNvSpPr txBox="1">
            <a:spLocks/>
          </p:cNvSpPr>
          <p:nvPr/>
        </p:nvSpPr>
        <p:spPr>
          <a:xfrm>
            <a:off x="149315" y="4649368"/>
            <a:ext cx="1740108" cy="609512"/>
          </a:xfrm>
          <a:prstGeom prst="rect">
            <a:avLst/>
          </a:prstGeom>
          <a:no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smtClean="0">
                <a:solidFill>
                  <a:schemeClr val="tx1">
                    <a:lumMod val="75000"/>
                    <a:lumOff val="25000"/>
                  </a:schemeClr>
                </a:solidFill>
              </a:rPr>
              <a:t>比較</a:t>
            </a:r>
            <a:endParaRPr lang="ja-JP" altLang="en-US" sz="2400" b="1" dirty="0">
              <a:solidFill>
                <a:schemeClr val="tx1">
                  <a:lumMod val="75000"/>
                  <a:lumOff val="25000"/>
                </a:schemeClr>
              </a:solidFill>
            </a:endParaRPr>
          </a:p>
        </p:txBody>
      </p:sp>
      <p:sp>
        <p:nvSpPr>
          <p:cNvPr id="8" name="テキスト ボックス 7"/>
          <p:cNvSpPr txBox="1"/>
          <p:nvPr/>
        </p:nvSpPr>
        <p:spPr>
          <a:xfrm>
            <a:off x="149315" y="5258880"/>
            <a:ext cx="8251735" cy="461665"/>
          </a:xfrm>
          <a:prstGeom prst="rect">
            <a:avLst/>
          </a:prstGeom>
          <a:noFill/>
        </p:spPr>
        <p:txBody>
          <a:bodyPr wrap="square" rtlCol="0">
            <a:spAutoFit/>
          </a:bodyPr>
          <a:lstStyle/>
          <a:p>
            <a:r>
              <a:rPr kumimoji="1" lang="ja-JP" altLang="en-US" sz="2400" dirty="0" smtClean="0">
                <a:solidFill>
                  <a:schemeClr val="tx1">
                    <a:lumMod val="75000"/>
                    <a:lumOff val="25000"/>
                  </a:schemeClr>
                </a:solidFill>
              </a:rPr>
              <a:t>従来手法</a:t>
            </a:r>
            <a:r>
              <a:rPr kumimoji="1" lang="en-US" altLang="ja-JP" sz="2400" dirty="0" smtClean="0">
                <a:solidFill>
                  <a:schemeClr val="tx1">
                    <a:lumMod val="75000"/>
                    <a:lumOff val="25000"/>
                  </a:schemeClr>
                </a:solidFill>
              </a:rPr>
              <a:t>BA vs. </a:t>
            </a:r>
            <a:r>
              <a:rPr kumimoji="1" lang="ja-JP" altLang="en-US" sz="2400" dirty="0" smtClean="0">
                <a:solidFill>
                  <a:schemeClr val="tx1">
                    <a:lumMod val="75000"/>
                    <a:lumOff val="25000"/>
                  </a:schemeClr>
                </a:solidFill>
              </a:rPr>
              <a:t>提案手法</a:t>
            </a:r>
            <a:r>
              <a:rPr kumimoji="1" lang="en-US" altLang="ja-JP" sz="2400" dirty="0" smtClean="0">
                <a:solidFill>
                  <a:schemeClr val="tx1">
                    <a:lumMod val="75000"/>
                    <a:lumOff val="25000"/>
                  </a:schemeClr>
                </a:solidFill>
              </a:rPr>
              <a:t>Niche Radius based BA (NRBA)</a:t>
            </a:r>
            <a:endParaRPr kumimoji="1" lang="ja-JP" altLang="en-US" sz="2400" dirty="0">
              <a:solidFill>
                <a:schemeClr val="tx1">
                  <a:lumMod val="75000"/>
                  <a:lumOff val="25000"/>
                </a:schemeClr>
              </a:solidFill>
            </a:endParaRPr>
          </a:p>
        </p:txBody>
      </p:sp>
      <mc:AlternateContent xmlns:mc="http://schemas.openxmlformats.org/markup-compatibility/2006">
        <mc:Choice xmlns:a14="http://schemas.microsoft.com/office/drawing/2010/main" Requires="a14">
          <p:graphicFrame>
            <p:nvGraphicFramePr>
              <p:cNvPr id="9" name="表 8"/>
              <p:cNvGraphicFramePr>
                <a:graphicFrameLocks noGrp="1"/>
              </p:cNvGraphicFramePr>
              <p:nvPr>
                <p:extLst>
                  <p:ext uri="{D42A27DB-BD31-4B8C-83A1-F6EECF244321}">
                    <p14:modId xmlns:p14="http://schemas.microsoft.com/office/powerpoint/2010/main" val="107403585"/>
                  </p:ext>
                </p:extLst>
              </p:nvPr>
            </p:nvGraphicFramePr>
            <p:xfrm>
              <a:off x="7754184" y="1439056"/>
              <a:ext cx="4111181" cy="5045710"/>
            </p:xfrm>
            <a:graphic>
              <a:graphicData uri="http://schemas.openxmlformats.org/drawingml/2006/table">
                <a:tbl>
                  <a:tblPr firstRow="1" bandRow="1">
                    <a:tableStyleId>{21E4AEA4-8DFA-4A89-87EB-49C32662AFE0}</a:tableStyleId>
                  </a:tblPr>
                  <a:tblGrid>
                    <a:gridCol w="2547176">
                      <a:extLst>
                        <a:ext uri="{9D8B030D-6E8A-4147-A177-3AD203B41FA5}">
                          <a16:colId xmlns:a16="http://schemas.microsoft.com/office/drawing/2014/main" val="1001619540"/>
                        </a:ext>
                      </a:extLst>
                    </a:gridCol>
                    <a:gridCol w="1564005">
                      <a:extLst>
                        <a:ext uri="{9D8B030D-6E8A-4147-A177-3AD203B41FA5}">
                          <a16:colId xmlns:a16="http://schemas.microsoft.com/office/drawing/2014/main" val="972928546"/>
                        </a:ext>
                      </a:extLst>
                    </a:gridCol>
                  </a:tblGrid>
                  <a:tr h="439352">
                    <a:tc gridSpan="2">
                      <a:txBody>
                        <a:bodyPr/>
                        <a:lstStyle/>
                        <a:p>
                          <a:r>
                            <a:rPr kumimoji="1" lang="ja-JP" altLang="en-US" sz="2400" dirty="0" smtClean="0"/>
                            <a:t>パラメータの設定</a:t>
                          </a:r>
                          <a:endParaRPr kumimoji="1" lang="ja-JP" altLang="en-US" sz="2400" dirty="0"/>
                        </a:p>
                      </a:txBody>
                      <a:tcPr/>
                    </a:tc>
                    <a:tc hMerge="1">
                      <a:txBody>
                        <a:bodyPr/>
                        <a:lstStyle/>
                        <a:p>
                          <a:endParaRPr kumimoji="1" lang="ja-JP" altLang="en-US" sz="2400" dirty="0"/>
                        </a:p>
                      </a:txBody>
                      <a:tcPr/>
                    </a:tc>
                    <a:extLst>
                      <a:ext uri="{0D108BD9-81ED-4DB2-BD59-A6C34878D82A}">
                        <a16:rowId xmlns:a16="http://schemas.microsoft.com/office/drawing/2014/main" val="3908230358"/>
                      </a:ext>
                    </a:extLst>
                  </a:tr>
                  <a:tr h="439352">
                    <a:tc>
                      <a:txBody>
                        <a:bodyPr/>
                        <a:lstStyle/>
                        <a:p>
                          <a:pPr algn="l"/>
                          <a:r>
                            <a:rPr kumimoji="1" lang="ja-JP" altLang="en-US" sz="2400" dirty="0" smtClean="0"/>
                            <a:t>個体数</a:t>
                          </a:r>
                          <a:r>
                            <a:rPr kumimoji="1" lang="en-US" altLang="ja-JP" sz="2400" dirty="0" smtClean="0"/>
                            <a:t>: N</a:t>
                          </a:r>
                          <a:endParaRPr kumimoji="1" lang="ja-JP" altLang="en-US" sz="2400" dirty="0"/>
                        </a:p>
                      </a:txBody>
                      <a:tcPr/>
                    </a:tc>
                    <a:tc>
                      <a:txBody>
                        <a:bodyPr/>
                        <a:lstStyle/>
                        <a:p>
                          <a:pPr algn="ctr"/>
                          <a:r>
                            <a:rPr kumimoji="1" lang="en-US" altLang="ja-JP" sz="2400" dirty="0" smtClean="0"/>
                            <a:t>50</a:t>
                          </a:r>
                          <a:endParaRPr kumimoji="1" lang="ja-JP" altLang="en-US" sz="2400" dirty="0"/>
                        </a:p>
                      </a:txBody>
                      <a:tcPr/>
                    </a:tc>
                    <a:extLst>
                      <a:ext uri="{0D108BD9-81ED-4DB2-BD59-A6C34878D82A}">
                        <a16:rowId xmlns:a16="http://schemas.microsoft.com/office/drawing/2014/main" val="2559590124"/>
                      </a:ext>
                    </a:extLst>
                  </a:tr>
                  <a:tr h="439352">
                    <a:tc>
                      <a:txBody>
                        <a:bodyPr/>
                        <a:lstStyle/>
                        <a:p>
                          <a:pPr algn="l"/>
                          <a:r>
                            <a:rPr kumimoji="1" lang="ja-JP" altLang="en-US" sz="2400" dirty="0" smtClean="0"/>
                            <a:t>世代数</a:t>
                          </a:r>
                          <a:r>
                            <a:rPr kumimoji="1" lang="en-US" altLang="ja-JP" sz="2400" dirty="0" smtClean="0"/>
                            <a:t>: Iteration</a:t>
                          </a:r>
                          <a:endParaRPr kumimoji="1" lang="ja-JP" altLang="en-US" sz="2400" dirty="0"/>
                        </a:p>
                      </a:txBody>
                      <a:tcPr/>
                    </a:tc>
                    <a:tc>
                      <a:txBody>
                        <a:bodyPr/>
                        <a:lstStyle/>
                        <a:p>
                          <a:pPr algn="ctr"/>
                          <a:r>
                            <a:rPr kumimoji="1" lang="en-US" altLang="ja-JP" sz="2400" dirty="0" smtClean="0"/>
                            <a:t>10000</a:t>
                          </a:r>
                          <a:endParaRPr kumimoji="1" lang="ja-JP" altLang="en-US" sz="2400" dirty="0"/>
                        </a:p>
                      </a:txBody>
                      <a:tcPr/>
                    </a:tc>
                    <a:extLst>
                      <a:ext uri="{0D108BD9-81ED-4DB2-BD59-A6C34878D82A}">
                        <a16:rowId xmlns:a16="http://schemas.microsoft.com/office/drawing/2014/main" val="3991041814"/>
                      </a:ext>
                    </a:extLst>
                  </a:tr>
                  <a:tr h="439352">
                    <a:tc>
                      <a:txBody>
                        <a:bodyPr/>
                        <a:lstStyle/>
                        <a:p>
                          <a:pPr algn="l"/>
                          <a:r>
                            <a:rPr kumimoji="1" lang="ja-JP" altLang="en-US" sz="2400" dirty="0" smtClean="0"/>
                            <a:t>次元数</a:t>
                          </a:r>
                          <a:r>
                            <a:rPr kumimoji="1" lang="en-US" altLang="ja-JP" sz="2400" dirty="0" smtClean="0"/>
                            <a:t>: D</a:t>
                          </a:r>
                          <a:endParaRPr kumimoji="1" lang="ja-JP" altLang="en-US" sz="2400" dirty="0"/>
                        </a:p>
                      </a:txBody>
                      <a:tcPr/>
                    </a:tc>
                    <a:tc>
                      <a:txBody>
                        <a:bodyPr/>
                        <a:lstStyle/>
                        <a:p>
                          <a:pPr algn="ctr"/>
                          <a:r>
                            <a:rPr kumimoji="1" lang="en-US" altLang="ja-JP" sz="2400" dirty="0" smtClean="0"/>
                            <a:t>2</a:t>
                          </a:r>
                          <a:endParaRPr kumimoji="1" lang="ja-JP" altLang="en-US" sz="2400" dirty="0"/>
                        </a:p>
                      </a:txBody>
                      <a:tcPr/>
                    </a:tc>
                    <a:extLst>
                      <a:ext uri="{0D108BD9-81ED-4DB2-BD59-A6C34878D82A}">
                        <a16:rowId xmlns:a16="http://schemas.microsoft.com/office/drawing/2014/main" val="2525095682"/>
                      </a:ext>
                    </a:extLst>
                  </a:tr>
                  <a:tr h="439352">
                    <a:tc>
                      <a:txBody>
                        <a:bodyPr/>
                        <a:lstStyle/>
                        <a:p>
                          <a:pPr algn="l"/>
                          <a:r>
                            <a:rPr kumimoji="1" lang="ja-JP" altLang="en-US" sz="2400" dirty="0" smtClean="0"/>
                            <a:t>試行回数</a:t>
                          </a:r>
                          <a:r>
                            <a:rPr kumimoji="1" lang="en-US" altLang="ja-JP" sz="2400" dirty="0" smtClean="0"/>
                            <a:t>: Run</a:t>
                          </a:r>
                          <a:endParaRPr kumimoji="1" lang="ja-JP" altLang="en-US" sz="2400" dirty="0"/>
                        </a:p>
                      </a:txBody>
                      <a:tcPr/>
                    </a:tc>
                    <a:tc>
                      <a:txBody>
                        <a:bodyPr/>
                        <a:lstStyle/>
                        <a:p>
                          <a:pPr algn="ctr"/>
                          <a:r>
                            <a:rPr kumimoji="1" lang="en-US" altLang="ja-JP" sz="2400" dirty="0" smtClean="0"/>
                            <a:t>30</a:t>
                          </a:r>
                          <a:endParaRPr kumimoji="1" lang="ja-JP" altLang="en-US" sz="2400" dirty="0"/>
                        </a:p>
                      </a:txBody>
                      <a:tcPr/>
                    </a:tc>
                    <a:extLst>
                      <a:ext uri="{0D108BD9-81ED-4DB2-BD59-A6C34878D82A}">
                        <a16:rowId xmlns:a16="http://schemas.microsoft.com/office/drawing/2014/main" val="3032981713"/>
                      </a:ext>
                    </a:extLst>
                  </a:tr>
                  <a:tr h="439352">
                    <a:tc>
                      <a:txBody>
                        <a:bodyPr/>
                        <a:lstStyle/>
                        <a:p>
                          <a:pPr algn="l"/>
                          <a:r>
                            <a:rPr kumimoji="1" lang="ja-JP" altLang="en-US" sz="2400" dirty="0" smtClean="0"/>
                            <a:t>周波数</a:t>
                          </a:r>
                          <a14:m>
                            <m:oMath xmlns:m="http://schemas.openxmlformats.org/officeDocument/2006/math">
                              <m:r>
                                <a:rPr kumimoji="1" lang="en-US" altLang="ja-JP" sz="2400" smtClean="0"/>
                                <m:t>: </m:t>
                              </m:r>
                              <m:sSub>
                                <m:sSubPr>
                                  <m:ctrlPr>
                                    <a:rPr kumimoji="1" lang="en-US" altLang="ja-JP" sz="2400" smtClean="0"/>
                                  </m:ctrlPr>
                                </m:sSubPr>
                                <m:e>
                                  <m:r>
                                    <a:rPr kumimoji="1" lang="en-US" altLang="ja-JP" sz="2400" smtClean="0"/>
                                    <m:t>𝑓</m:t>
                                  </m:r>
                                </m:e>
                                <m:sub>
                                  <m:r>
                                    <a:rPr kumimoji="1" lang="en-US" altLang="ja-JP" sz="2400" smtClean="0"/>
                                    <m:t>𝑚𝑖𝑛</m:t>
                                  </m:r>
                                </m:sub>
                              </m:sSub>
                            </m:oMath>
                          </a14:m>
                          <a:endParaRPr kumimoji="1" lang="ja-JP" altLang="en-US" sz="2400" dirty="0"/>
                        </a:p>
                      </a:txBody>
                      <a:tcPr/>
                    </a:tc>
                    <a:tc>
                      <a:txBody>
                        <a:bodyPr/>
                        <a:lstStyle/>
                        <a:p>
                          <a:pPr algn="ctr"/>
                          <a:r>
                            <a:rPr kumimoji="1" lang="en-US" altLang="ja-JP" sz="2400" dirty="0" smtClean="0"/>
                            <a:t>0</a:t>
                          </a:r>
                          <a:endParaRPr kumimoji="1" lang="ja-JP" altLang="en-US" sz="2400" dirty="0"/>
                        </a:p>
                      </a:txBody>
                      <a:tcPr/>
                    </a:tc>
                    <a:extLst>
                      <a:ext uri="{0D108BD9-81ED-4DB2-BD59-A6C34878D82A}">
                        <a16:rowId xmlns:a16="http://schemas.microsoft.com/office/drawing/2014/main" val="806096199"/>
                      </a:ext>
                    </a:extLst>
                  </a:tr>
                  <a:tr h="439352">
                    <a:tc>
                      <a:txBody>
                        <a:bodyPr/>
                        <a:lstStyle/>
                        <a:p>
                          <a:pPr algn="l"/>
                          <a:r>
                            <a:rPr kumimoji="1" lang="ja-JP" altLang="en-US" sz="2400" dirty="0" smtClean="0"/>
                            <a:t>周波数</a:t>
                          </a:r>
                          <a14:m>
                            <m:oMath xmlns:m="http://schemas.openxmlformats.org/officeDocument/2006/math">
                              <m:r>
                                <a:rPr kumimoji="1" lang="en-US" altLang="ja-JP" sz="2400" smtClean="0"/>
                                <m:t>: </m:t>
                              </m:r>
                              <m:sSub>
                                <m:sSubPr>
                                  <m:ctrlPr>
                                    <a:rPr kumimoji="1" lang="en-US" altLang="ja-JP" sz="2400" smtClean="0"/>
                                  </m:ctrlPr>
                                </m:sSubPr>
                                <m:e>
                                  <m:r>
                                    <a:rPr kumimoji="1" lang="en-US" altLang="ja-JP" sz="2400" smtClean="0"/>
                                    <m:t>𝑓</m:t>
                                  </m:r>
                                </m:e>
                                <m:sub>
                                  <m:r>
                                    <a:rPr kumimoji="1" lang="en-US" altLang="ja-JP" sz="2400" smtClean="0"/>
                                    <m:t>𝑚</m:t>
                                  </m:r>
                                  <m:r>
                                    <a:rPr kumimoji="1" lang="en-US" altLang="ja-JP" sz="2400" smtClean="0"/>
                                    <m:t>𝑎𝑥</m:t>
                                  </m:r>
                                </m:sub>
                              </m:sSub>
                            </m:oMath>
                          </a14:m>
                          <a:endParaRPr kumimoji="1" lang="ja-JP" altLang="en-US" sz="2400" dirty="0"/>
                        </a:p>
                      </a:txBody>
                      <a:tcPr/>
                    </a:tc>
                    <a:tc>
                      <a:txBody>
                        <a:bodyPr/>
                        <a:lstStyle/>
                        <a:p>
                          <a:pPr algn="ctr"/>
                          <a:r>
                            <a:rPr kumimoji="1" lang="en-US" altLang="ja-JP" sz="2400" smtClean="0"/>
                            <a:t>1</a:t>
                          </a:r>
                          <a:endParaRPr kumimoji="1" lang="ja-JP" altLang="en-US" sz="2400" dirty="0"/>
                        </a:p>
                      </a:txBody>
                      <a:tcPr/>
                    </a:tc>
                    <a:extLst>
                      <a:ext uri="{0D108BD9-81ED-4DB2-BD59-A6C34878D82A}">
                        <a16:rowId xmlns:a16="http://schemas.microsoft.com/office/drawing/2014/main" val="2067305734"/>
                      </a:ext>
                    </a:extLst>
                  </a:tr>
                  <a:tr h="447284">
                    <a:tc>
                      <a:txBody>
                        <a:bodyPr/>
                        <a:lstStyle/>
                        <a:p>
                          <a:pPr algn="l"/>
                          <a:r>
                            <a:rPr kumimoji="1" lang="ja-JP" altLang="en-US" sz="2400" dirty="0" smtClean="0"/>
                            <a:t>ラウドネス</a:t>
                          </a:r>
                          <a:r>
                            <a:rPr kumimoji="1" lang="en-US" altLang="ja-JP" sz="2400" dirty="0" smtClean="0"/>
                            <a:t>: </a:t>
                          </a:r>
                          <a14:m>
                            <m:oMath xmlns:m="http://schemas.openxmlformats.org/officeDocument/2006/math">
                              <m:sSup>
                                <m:sSupPr>
                                  <m:ctrlPr>
                                    <a:rPr kumimoji="1" lang="en-US" altLang="ja-JP" sz="2400" smtClean="0"/>
                                  </m:ctrlPr>
                                </m:sSupPr>
                                <m:e>
                                  <m:r>
                                    <a:rPr kumimoji="1" lang="en-US" altLang="ja-JP" sz="2400" smtClean="0"/>
                                    <m:t>𝐴</m:t>
                                  </m:r>
                                </m:e>
                                <m:sup>
                                  <m:r>
                                    <a:rPr kumimoji="1" lang="en-US" altLang="ja-JP" sz="2400" smtClean="0"/>
                                    <m:t>0</m:t>
                                  </m:r>
                                </m:sup>
                              </m:sSup>
                            </m:oMath>
                          </a14:m>
                          <a:endParaRPr kumimoji="1" lang="ja-JP" altLang="en-US" sz="2400" dirty="0"/>
                        </a:p>
                      </a:txBody>
                      <a:tcPr/>
                    </a:tc>
                    <a:tc>
                      <a:txBody>
                        <a:bodyPr/>
                        <a:lstStyle/>
                        <a:p>
                          <a:pPr algn="ctr"/>
                          <a:r>
                            <a:rPr kumimoji="1" lang="en-US" altLang="ja-JP" sz="2400" dirty="0" smtClean="0"/>
                            <a:t>1</a:t>
                          </a:r>
                          <a:endParaRPr kumimoji="1" lang="ja-JP" altLang="en-US" sz="2400" dirty="0"/>
                        </a:p>
                      </a:txBody>
                      <a:tcPr/>
                    </a:tc>
                    <a:extLst>
                      <a:ext uri="{0D108BD9-81ED-4DB2-BD59-A6C34878D82A}">
                        <a16:rowId xmlns:a16="http://schemas.microsoft.com/office/drawing/2014/main" val="1122366233"/>
                      </a:ext>
                    </a:extLst>
                  </a:tr>
                  <a:tr h="447284">
                    <a:tc>
                      <a:txBody>
                        <a:bodyPr/>
                        <a:lstStyle/>
                        <a:p>
                          <a:pPr algn="l"/>
                          <a:r>
                            <a:rPr kumimoji="1" lang="ja-JP" altLang="en-US" sz="2400" dirty="0" smtClean="0"/>
                            <a:t>パルスレート</a:t>
                          </a:r>
                          <a:r>
                            <a:rPr kumimoji="1" lang="en-US" altLang="ja-JP" sz="2400" dirty="0" smtClean="0"/>
                            <a:t>: </a:t>
                          </a:r>
                          <a14:m>
                            <m:oMath xmlns:m="http://schemas.openxmlformats.org/officeDocument/2006/math">
                              <m:sSup>
                                <m:sSupPr>
                                  <m:ctrlPr>
                                    <a:rPr kumimoji="1" lang="en-US" altLang="ja-JP" sz="2400" smtClean="0"/>
                                  </m:ctrlPr>
                                </m:sSupPr>
                                <m:e>
                                  <m:r>
                                    <a:rPr kumimoji="1" lang="en-US" altLang="ja-JP" sz="2400" smtClean="0"/>
                                    <m:t>𝑟</m:t>
                                  </m:r>
                                </m:e>
                                <m:sup>
                                  <m:r>
                                    <a:rPr kumimoji="1" lang="en-US" altLang="ja-JP" sz="2400" smtClean="0"/>
                                    <m:t>0</m:t>
                                  </m:r>
                                </m:sup>
                              </m:sSup>
                            </m:oMath>
                          </a14:m>
                          <a:endParaRPr kumimoji="1" lang="ja-JP" altLang="en-US" sz="2400" dirty="0"/>
                        </a:p>
                      </a:txBody>
                      <a:tcPr/>
                    </a:tc>
                    <a:tc>
                      <a:txBody>
                        <a:bodyPr/>
                        <a:lstStyle/>
                        <a:p>
                          <a:pPr algn="ctr"/>
                          <a:r>
                            <a:rPr kumimoji="1" lang="en-US" altLang="ja-JP" sz="2400" dirty="0" smtClean="0"/>
                            <a:t>rand [0 1]</a:t>
                          </a:r>
                          <a:endParaRPr kumimoji="1" lang="ja-JP" altLang="en-US" sz="2400" dirty="0"/>
                        </a:p>
                      </a:txBody>
                      <a:tcPr/>
                    </a:tc>
                    <a:extLst>
                      <a:ext uri="{0D108BD9-81ED-4DB2-BD59-A6C34878D82A}">
                        <a16:rowId xmlns:a16="http://schemas.microsoft.com/office/drawing/2014/main" val="181276066"/>
                      </a:ext>
                    </a:extLst>
                  </a:tr>
                  <a:tr h="439352">
                    <a:tc>
                      <a:txBody>
                        <a:bodyPr/>
                        <a:lstStyle/>
                        <a:p>
                          <a:pPr algn="l"/>
                          <a14:m>
                            <m:oMathPara xmlns:m="http://schemas.openxmlformats.org/officeDocument/2006/math">
                              <m:oMathParaPr>
                                <m:jc m:val="left"/>
                              </m:oMathParaPr>
                              <m:oMath xmlns:m="http://schemas.openxmlformats.org/officeDocument/2006/math">
                                <m:r>
                                  <a:rPr kumimoji="1" lang="ja-JP" altLang="en-US" sz="2400" smtClean="0"/>
                                  <m:t>𝛼</m:t>
                                </m:r>
                              </m:oMath>
                            </m:oMathPara>
                          </a14:m>
                          <a:endParaRPr kumimoji="1" lang="ja-JP" altLang="en-US" sz="2400" dirty="0"/>
                        </a:p>
                      </a:txBody>
                      <a:tcPr/>
                    </a:tc>
                    <a:tc>
                      <a:txBody>
                        <a:bodyPr/>
                        <a:lstStyle/>
                        <a:p>
                          <a:pPr algn="ctr"/>
                          <a:r>
                            <a:rPr kumimoji="1" lang="en-US" altLang="ja-JP" sz="2400" dirty="0" smtClean="0"/>
                            <a:t>0.9</a:t>
                          </a:r>
                          <a:endParaRPr kumimoji="1" lang="ja-JP" altLang="en-US" sz="2400" dirty="0"/>
                        </a:p>
                      </a:txBody>
                      <a:tcPr/>
                    </a:tc>
                    <a:extLst>
                      <a:ext uri="{0D108BD9-81ED-4DB2-BD59-A6C34878D82A}">
                        <a16:rowId xmlns:a16="http://schemas.microsoft.com/office/drawing/2014/main" val="3297667501"/>
                      </a:ext>
                    </a:extLst>
                  </a:tr>
                  <a:tr h="439352">
                    <a:tc>
                      <a:txBody>
                        <a:bodyPr/>
                        <a:lstStyle/>
                        <a:p>
                          <a:pPr algn="l"/>
                          <a14:m>
                            <m:oMathPara xmlns:m="http://schemas.openxmlformats.org/officeDocument/2006/math">
                              <m:oMathParaPr>
                                <m:jc m:val="left"/>
                              </m:oMathParaPr>
                              <m:oMath xmlns:m="http://schemas.openxmlformats.org/officeDocument/2006/math">
                                <m:r>
                                  <a:rPr kumimoji="1" lang="ja-JP" altLang="en-US" sz="2400" smtClean="0"/>
                                  <m:t>𝛾</m:t>
                                </m:r>
                              </m:oMath>
                            </m:oMathPara>
                          </a14:m>
                          <a:endParaRPr kumimoji="1" lang="ja-JP" altLang="en-US" sz="2400" dirty="0"/>
                        </a:p>
                      </a:txBody>
                      <a:tcPr/>
                    </a:tc>
                    <a:tc>
                      <a:txBody>
                        <a:bodyPr/>
                        <a:lstStyle/>
                        <a:p>
                          <a:pPr algn="ctr"/>
                          <a:r>
                            <a:rPr kumimoji="1" lang="en-US" altLang="ja-JP" sz="2400" dirty="0" smtClean="0"/>
                            <a:t>0.9</a:t>
                          </a:r>
                          <a:endParaRPr kumimoji="1" lang="ja-JP" altLang="en-US" sz="2400" dirty="0"/>
                        </a:p>
                      </a:txBody>
                      <a:tcPr/>
                    </a:tc>
                    <a:extLst>
                      <a:ext uri="{0D108BD9-81ED-4DB2-BD59-A6C34878D82A}">
                        <a16:rowId xmlns:a16="http://schemas.microsoft.com/office/drawing/2014/main" val="999960588"/>
                      </a:ext>
                    </a:extLst>
                  </a:tr>
                </a:tbl>
              </a:graphicData>
            </a:graphic>
          </p:graphicFrame>
        </mc:Choice>
        <mc:Fallback>
          <p:graphicFrame>
            <p:nvGraphicFramePr>
              <p:cNvPr id="9" name="表 8"/>
              <p:cNvGraphicFramePr>
                <a:graphicFrameLocks noGrp="1"/>
              </p:cNvGraphicFramePr>
              <p:nvPr>
                <p:extLst>
                  <p:ext uri="{D42A27DB-BD31-4B8C-83A1-F6EECF244321}">
                    <p14:modId xmlns:p14="http://schemas.microsoft.com/office/powerpoint/2010/main" val="107403585"/>
                  </p:ext>
                </p:extLst>
              </p:nvPr>
            </p:nvGraphicFramePr>
            <p:xfrm>
              <a:off x="7754184" y="1439056"/>
              <a:ext cx="4111181" cy="5045710"/>
            </p:xfrm>
            <a:graphic>
              <a:graphicData uri="http://schemas.openxmlformats.org/drawingml/2006/table">
                <a:tbl>
                  <a:tblPr firstRow="1" bandRow="1">
                    <a:tableStyleId>{21E4AEA4-8DFA-4A89-87EB-49C32662AFE0}</a:tableStyleId>
                  </a:tblPr>
                  <a:tblGrid>
                    <a:gridCol w="2547176">
                      <a:extLst>
                        <a:ext uri="{9D8B030D-6E8A-4147-A177-3AD203B41FA5}">
                          <a16:colId xmlns:a16="http://schemas.microsoft.com/office/drawing/2014/main" val="1001619540"/>
                        </a:ext>
                      </a:extLst>
                    </a:gridCol>
                    <a:gridCol w="1564005">
                      <a:extLst>
                        <a:ext uri="{9D8B030D-6E8A-4147-A177-3AD203B41FA5}">
                          <a16:colId xmlns:a16="http://schemas.microsoft.com/office/drawing/2014/main" val="972928546"/>
                        </a:ext>
                      </a:extLst>
                    </a:gridCol>
                  </a:tblGrid>
                  <a:tr h="457200">
                    <a:tc gridSpan="2">
                      <a:txBody>
                        <a:bodyPr/>
                        <a:lstStyle/>
                        <a:p>
                          <a:r>
                            <a:rPr kumimoji="1" lang="ja-JP" altLang="en-US" sz="2400" dirty="0" smtClean="0"/>
                            <a:t>パラメータの設定</a:t>
                          </a:r>
                          <a:endParaRPr kumimoji="1" lang="ja-JP" altLang="en-US" sz="2400" dirty="0"/>
                        </a:p>
                      </a:txBody>
                      <a:tcPr/>
                    </a:tc>
                    <a:tc hMerge="1">
                      <a:txBody>
                        <a:bodyPr/>
                        <a:lstStyle/>
                        <a:p>
                          <a:endParaRPr kumimoji="1" lang="ja-JP" altLang="en-US" sz="2400" dirty="0"/>
                        </a:p>
                      </a:txBody>
                      <a:tcPr/>
                    </a:tc>
                    <a:extLst>
                      <a:ext uri="{0D108BD9-81ED-4DB2-BD59-A6C34878D82A}">
                        <a16:rowId xmlns:a16="http://schemas.microsoft.com/office/drawing/2014/main" val="3908230358"/>
                      </a:ext>
                    </a:extLst>
                  </a:tr>
                  <a:tr h="457200">
                    <a:tc>
                      <a:txBody>
                        <a:bodyPr/>
                        <a:lstStyle/>
                        <a:p>
                          <a:pPr algn="l"/>
                          <a:r>
                            <a:rPr kumimoji="1" lang="ja-JP" altLang="en-US" sz="2400" dirty="0" smtClean="0"/>
                            <a:t>個体数</a:t>
                          </a:r>
                          <a:r>
                            <a:rPr kumimoji="1" lang="en-US" altLang="ja-JP" sz="2400" dirty="0" smtClean="0"/>
                            <a:t>: N</a:t>
                          </a:r>
                          <a:endParaRPr kumimoji="1" lang="ja-JP" altLang="en-US" sz="2400" dirty="0"/>
                        </a:p>
                      </a:txBody>
                      <a:tcPr/>
                    </a:tc>
                    <a:tc>
                      <a:txBody>
                        <a:bodyPr/>
                        <a:lstStyle/>
                        <a:p>
                          <a:pPr algn="ctr"/>
                          <a:r>
                            <a:rPr kumimoji="1" lang="en-US" altLang="ja-JP" sz="2400" dirty="0" smtClean="0"/>
                            <a:t>50</a:t>
                          </a:r>
                          <a:endParaRPr kumimoji="1" lang="ja-JP" altLang="en-US" sz="2400" dirty="0"/>
                        </a:p>
                      </a:txBody>
                      <a:tcPr/>
                    </a:tc>
                    <a:extLst>
                      <a:ext uri="{0D108BD9-81ED-4DB2-BD59-A6C34878D82A}">
                        <a16:rowId xmlns:a16="http://schemas.microsoft.com/office/drawing/2014/main" val="2559590124"/>
                      </a:ext>
                    </a:extLst>
                  </a:tr>
                  <a:tr h="457200">
                    <a:tc>
                      <a:txBody>
                        <a:bodyPr/>
                        <a:lstStyle/>
                        <a:p>
                          <a:pPr algn="l"/>
                          <a:r>
                            <a:rPr kumimoji="1" lang="ja-JP" altLang="en-US" sz="2400" dirty="0" smtClean="0"/>
                            <a:t>世代数</a:t>
                          </a:r>
                          <a:r>
                            <a:rPr kumimoji="1" lang="en-US" altLang="ja-JP" sz="2400" dirty="0" smtClean="0"/>
                            <a:t>: Iteration</a:t>
                          </a:r>
                          <a:endParaRPr kumimoji="1" lang="ja-JP" altLang="en-US" sz="2400" dirty="0"/>
                        </a:p>
                      </a:txBody>
                      <a:tcPr/>
                    </a:tc>
                    <a:tc>
                      <a:txBody>
                        <a:bodyPr/>
                        <a:lstStyle/>
                        <a:p>
                          <a:pPr algn="ctr"/>
                          <a:r>
                            <a:rPr kumimoji="1" lang="en-US" altLang="ja-JP" sz="2400" dirty="0" smtClean="0"/>
                            <a:t>10000</a:t>
                          </a:r>
                          <a:endParaRPr kumimoji="1" lang="ja-JP" altLang="en-US" sz="2400" dirty="0"/>
                        </a:p>
                      </a:txBody>
                      <a:tcPr/>
                    </a:tc>
                    <a:extLst>
                      <a:ext uri="{0D108BD9-81ED-4DB2-BD59-A6C34878D82A}">
                        <a16:rowId xmlns:a16="http://schemas.microsoft.com/office/drawing/2014/main" val="3991041814"/>
                      </a:ext>
                    </a:extLst>
                  </a:tr>
                  <a:tr h="457200">
                    <a:tc>
                      <a:txBody>
                        <a:bodyPr/>
                        <a:lstStyle/>
                        <a:p>
                          <a:pPr algn="l"/>
                          <a:r>
                            <a:rPr kumimoji="1" lang="ja-JP" altLang="en-US" sz="2400" dirty="0" smtClean="0"/>
                            <a:t>次元数</a:t>
                          </a:r>
                          <a:r>
                            <a:rPr kumimoji="1" lang="en-US" altLang="ja-JP" sz="2400" dirty="0" smtClean="0"/>
                            <a:t>: D</a:t>
                          </a:r>
                          <a:endParaRPr kumimoji="1" lang="ja-JP" altLang="en-US" sz="2400" dirty="0"/>
                        </a:p>
                      </a:txBody>
                      <a:tcPr/>
                    </a:tc>
                    <a:tc>
                      <a:txBody>
                        <a:bodyPr/>
                        <a:lstStyle/>
                        <a:p>
                          <a:pPr algn="ctr"/>
                          <a:r>
                            <a:rPr kumimoji="1" lang="en-US" altLang="ja-JP" sz="2400" dirty="0" smtClean="0"/>
                            <a:t>2</a:t>
                          </a:r>
                          <a:endParaRPr kumimoji="1" lang="ja-JP" altLang="en-US" sz="2400" dirty="0"/>
                        </a:p>
                      </a:txBody>
                      <a:tcPr/>
                    </a:tc>
                    <a:extLst>
                      <a:ext uri="{0D108BD9-81ED-4DB2-BD59-A6C34878D82A}">
                        <a16:rowId xmlns:a16="http://schemas.microsoft.com/office/drawing/2014/main" val="2525095682"/>
                      </a:ext>
                    </a:extLst>
                  </a:tr>
                  <a:tr h="457200">
                    <a:tc>
                      <a:txBody>
                        <a:bodyPr/>
                        <a:lstStyle/>
                        <a:p>
                          <a:pPr algn="l"/>
                          <a:r>
                            <a:rPr kumimoji="1" lang="ja-JP" altLang="en-US" sz="2400" dirty="0" smtClean="0"/>
                            <a:t>試行回数</a:t>
                          </a:r>
                          <a:r>
                            <a:rPr kumimoji="1" lang="en-US" altLang="ja-JP" sz="2400" dirty="0" smtClean="0"/>
                            <a:t>: Run</a:t>
                          </a:r>
                          <a:endParaRPr kumimoji="1" lang="ja-JP" altLang="en-US" sz="2400" dirty="0"/>
                        </a:p>
                      </a:txBody>
                      <a:tcPr/>
                    </a:tc>
                    <a:tc>
                      <a:txBody>
                        <a:bodyPr/>
                        <a:lstStyle/>
                        <a:p>
                          <a:pPr algn="ctr"/>
                          <a:r>
                            <a:rPr kumimoji="1" lang="en-US" altLang="ja-JP" sz="2400" dirty="0" smtClean="0"/>
                            <a:t>30</a:t>
                          </a:r>
                          <a:endParaRPr kumimoji="1" lang="ja-JP" altLang="en-US" sz="2400" dirty="0"/>
                        </a:p>
                      </a:txBody>
                      <a:tcPr/>
                    </a:tc>
                    <a:extLst>
                      <a:ext uri="{0D108BD9-81ED-4DB2-BD59-A6C34878D82A}">
                        <a16:rowId xmlns:a16="http://schemas.microsoft.com/office/drawing/2014/main" val="3032981713"/>
                      </a:ext>
                    </a:extLst>
                  </a:tr>
                  <a:tr h="457200">
                    <a:tc>
                      <a:txBody>
                        <a:bodyPr/>
                        <a:lstStyle/>
                        <a:p>
                          <a:endParaRPr lang="ja-JP"/>
                        </a:p>
                      </a:txBody>
                      <a:tcPr>
                        <a:blipFill>
                          <a:blip r:embed="rId4"/>
                          <a:stretch>
                            <a:fillRect l="-478" t="-509333" r="-62440" b="-536000"/>
                          </a:stretch>
                        </a:blipFill>
                      </a:tcPr>
                    </a:tc>
                    <a:tc>
                      <a:txBody>
                        <a:bodyPr/>
                        <a:lstStyle/>
                        <a:p>
                          <a:pPr algn="ctr"/>
                          <a:r>
                            <a:rPr kumimoji="1" lang="en-US" altLang="ja-JP" sz="2400" dirty="0" smtClean="0"/>
                            <a:t>0</a:t>
                          </a:r>
                          <a:endParaRPr kumimoji="1" lang="ja-JP" altLang="en-US" sz="2400" dirty="0"/>
                        </a:p>
                      </a:txBody>
                      <a:tcPr/>
                    </a:tc>
                    <a:extLst>
                      <a:ext uri="{0D108BD9-81ED-4DB2-BD59-A6C34878D82A}">
                        <a16:rowId xmlns:a16="http://schemas.microsoft.com/office/drawing/2014/main" val="806096199"/>
                      </a:ext>
                    </a:extLst>
                  </a:tr>
                  <a:tr h="457200">
                    <a:tc>
                      <a:txBody>
                        <a:bodyPr/>
                        <a:lstStyle/>
                        <a:p>
                          <a:endParaRPr lang="ja-JP"/>
                        </a:p>
                      </a:txBody>
                      <a:tcPr>
                        <a:blipFill>
                          <a:blip r:embed="rId4"/>
                          <a:stretch>
                            <a:fillRect l="-478" t="-609333" r="-62440" b="-436000"/>
                          </a:stretch>
                        </a:blipFill>
                      </a:tcPr>
                    </a:tc>
                    <a:tc>
                      <a:txBody>
                        <a:bodyPr/>
                        <a:lstStyle/>
                        <a:p>
                          <a:pPr algn="ctr"/>
                          <a:r>
                            <a:rPr kumimoji="1" lang="en-US" altLang="ja-JP" sz="2400" smtClean="0"/>
                            <a:t>1</a:t>
                          </a:r>
                          <a:endParaRPr kumimoji="1" lang="ja-JP" altLang="en-US" sz="2400" dirty="0"/>
                        </a:p>
                      </a:txBody>
                      <a:tcPr/>
                    </a:tc>
                    <a:extLst>
                      <a:ext uri="{0D108BD9-81ED-4DB2-BD59-A6C34878D82A}">
                        <a16:rowId xmlns:a16="http://schemas.microsoft.com/office/drawing/2014/main" val="2067305734"/>
                      </a:ext>
                    </a:extLst>
                  </a:tr>
                  <a:tr h="465455">
                    <a:tc>
                      <a:txBody>
                        <a:bodyPr/>
                        <a:lstStyle/>
                        <a:p>
                          <a:endParaRPr lang="ja-JP"/>
                        </a:p>
                      </a:txBody>
                      <a:tcPr>
                        <a:blipFill>
                          <a:blip r:embed="rId4"/>
                          <a:stretch>
                            <a:fillRect l="-478" t="-690909" r="-62440" b="-324675"/>
                          </a:stretch>
                        </a:blipFill>
                      </a:tcPr>
                    </a:tc>
                    <a:tc>
                      <a:txBody>
                        <a:bodyPr/>
                        <a:lstStyle/>
                        <a:p>
                          <a:pPr algn="ctr"/>
                          <a:r>
                            <a:rPr kumimoji="1" lang="en-US" altLang="ja-JP" sz="2400" dirty="0" smtClean="0"/>
                            <a:t>1</a:t>
                          </a:r>
                          <a:endParaRPr kumimoji="1" lang="ja-JP" altLang="en-US" sz="2400" dirty="0"/>
                        </a:p>
                      </a:txBody>
                      <a:tcPr/>
                    </a:tc>
                    <a:extLst>
                      <a:ext uri="{0D108BD9-81ED-4DB2-BD59-A6C34878D82A}">
                        <a16:rowId xmlns:a16="http://schemas.microsoft.com/office/drawing/2014/main" val="1122366233"/>
                      </a:ext>
                    </a:extLst>
                  </a:tr>
                  <a:tr h="465455">
                    <a:tc>
                      <a:txBody>
                        <a:bodyPr/>
                        <a:lstStyle/>
                        <a:p>
                          <a:endParaRPr lang="ja-JP"/>
                        </a:p>
                      </a:txBody>
                      <a:tcPr>
                        <a:blipFill>
                          <a:blip r:embed="rId4"/>
                          <a:stretch>
                            <a:fillRect l="-478" t="-801316" r="-62440" b="-228947"/>
                          </a:stretch>
                        </a:blipFill>
                      </a:tcPr>
                    </a:tc>
                    <a:tc>
                      <a:txBody>
                        <a:bodyPr/>
                        <a:lstStyle/>
                        <a:p>
                          <a:pPr algn="ctr"/>
                          <a:r>
                            <a:rPr kumimoji="1" lang="en-US" altLang="ja-JP" sz="2400" dirty="0" smtClean="0"/>
                            <a:t>rand [0 1]</a:t>
                          </a:r>
                          <a:endParaRPr kumimoji="1" lang="ja-JP" altLang="en-US" sz="2400" dirty="0"/>
                        </a:p>
                      </a:txBody>
                      <a:tcPr/>
                    </a:tc>
                    <a:extLst>
                      <a:ext uri="{0D108BD9-81ED-4DB2-BD59-A6C34878D82A}">
                        <a16:rowId xmlns:a16="http://schemas.microsoft.com/office/drawing/2014/main" val="181276066"/>
                      </a:ext>
                    </a:extLst>
                  </a:tr>
                  <a:tr h="457200">
                    <a:tc>
                      <a:txBody>
                        <a:bodyPr/>
                        <a:lstStyle/>
                        <a:p>
                          <a:endParaRPr lang="ja-JP"/>
                        </a:p>
                      </a:txBody>
                      <a:tcPr>
                        <a:blipFill>
                          <a:blip r:embed="rId4"/>
                          <a:stretch>
                            <a:fillRect l="-478" t="-913333" r="-62440" b="-132000"/>
                          </a:stretch>
                        </a:blipFill>
                      </a:tcPr>
                    </a:tc>
                    <a:tc>
                      <a:txBody>
                        <a:bodyPr/>
                        <a:lstStyle/>
                        <a:p>
                          <a:pPr algn="ctr"/>
                          <a:r>
                            <a:rPr kumimoji="1" lang="en-US" altLang="ja-JP" sz="2400" dirty="0" smtClean="0"/>
                            <a:t>0.9</a:t>
                          </a:r>
                          <a:endParaRPr kumimoji="1" lang="ja-JP" altLang="en-US" sz="2400" dirty="0"/>
                        </a:p>
                      </a:txBody>
                      <a:tcPr/>
                    </a:tc>
                    <a:extLst>
                      <a:ext uri="{0D108BD9-81ED-4DB2-BD59-A6C34878D82A}">
                        <a16:rowId xmlns:a16="http://schemas.microsoft.com/office/drawing/2014/main" val="3297667501"/>
                      </a:ext>
                    </a:extLst>
                  </a:tr>
                  <a:tr h="457200">
                    <a:tc>
                      <a:txBody>
                        <a:bodyPr/>
                        <a:lstStyle/>
                        <a:p>
                          <a:endParaRPr lang="ja-JP"/>
                        </a:p>
                      </a:txBody>
                      <a:tcPr>
                        <a:blipFill>
                          <a:blip r:embed="rId4"/>
                          <a:stretch>
                            <a:fillRect l="-478" t="-1013333" r="-62440" b="-32000"/>
                          </a:stretch>
                        </a:blipFill>
                      </a:tcPr>
                    </a:tc>
                    <a:tc>
                      <a:txBody>
                        <a:bodyPr/>
                        <a:lstStyle/>
                        <a:p>
                          <a:pPr algn="ctr"/>
                          <a:r>
                            <a:rPr kumimoji="1" lang="en-US" altLang="ja-JP" sz="2400" dirty="0" smtClean="0"/>
                            <a:t>0.9</a:t>
                          </a:r>
                          <a:endParaRPr kumimoji="1" lang="ja-JP" altLang="en-US" sz="2400" dirty="0"/>
                        </a:p>
                      </a:txBody>
                      <a:tcPr/>
                    </a:tc>
                    <a:extLst>
                      <a:ext uri="{0D108BD9-81ED-4DB2-BD59-A6C34878D82A}">
                        <a16:rowId xmlns:a16="http://schemas.microsoft.com/office/drawing/2014/main" val="999960588"/>
                      </a:ext>
                    </a:extLst>
                  </a:tr>
                </a:tbl>
              </a:graphicData>
            </a:graphic>
          </p:graphicFrame>
        </mc:Fallback>
      </mc:AlternateContent>
      <mc:AlternateContent xmlns:mc="http://schemas.openxmlformats.org/markup-compatibility/2006">
        <mc:Choice xmlns:a14="http://schemas.microsoft.com/office/drawing/2010/main" Requires="a14">
          <p:sp>
            <p:nvSpPr>
              <p:cNvPr id="10" name="テキスト ボックス 9"/>
              <p:cNvSpPr txBox="1"/>
              <p:nvPr/>
            </p:nvSpPr>
            <p:spPr>
              <a:xfrm>
                <a:off x="3088255" y="2241082"/>
                <a:ext cx="4800877" cy="1110176"/>
              </a:xfrm>
              <a:prstGeom prst="rect">
                <a:avLst/>
              </a:prstGeom>
              <a:noFill/>
            </p:spPr>
            <p:txBody>
              <a:bodyPr wrap="square" rtlCol="0">
                <a:spAutoFit/>
              </a:bodyPr>
              <a:lstStyle/>
              <a:p>
                <a:r>
                  <a:rPr kumimoji="1" lang="ja-JP" altLang="en-US" sz="2000" dirty="0" smtClean="0"/>
                  <a:t>評価関数のピークの数：</a:t>
                </a:r>
                <a:r>
                  <a:rPr kumimoji="1" lang="en-US" altLang="ja-JP" sz="2000" dirty="0" smtClean="0"/>
                  <a:t>MP(Max Peak)</a:t>
                </a:r>
              </a:p>
              <a:p>
                <a:r>
                  <a:rPr kumimoji="1" lang="ja-JP" altLang="en-US" sz="2000" dirty="0" smtClean="0"/>
                  <a:t>各ピーク</a:t>
                </a:r>
                <a14:m>
                  <m:oMath xmlns:m="http://schemas.openxmlformats.org/officeDocument/2006/math">
                    <m:r>
                      <a:rPr kumimoji="1" lang="ja-JP" altLang="en-US" sz="2000" i="1" smtClean="0">
                        <a:latin typeface="Cambria Math" panose="02040503050406030204" pitchFamily="18" charset="0"/>
                      </a:rPr>
                      <m:t>の</m:t>
                    </m:r>
                    <m:r>
                      <a:rPr lang="ja-JP" altLang="en-US" sz="2000" i="1">
                        <a:latin typeface="Cambria Math" panose="02040503050406030204" pitchFamily="18" charset="0"/>
                      </a:rPr>
                      <m:t>位置座標</m:t>
                    </m:r>
                    <m:r>
                      <a:rPr lang="ja-JP" altLang="en-US" sz="2000" i="1" smtClean="0">
                        <a:latin typeface="Cambria Math" panose="02040503050406030204" pitchFamily="18" charset="0"/>
                      </a:rPr>
                      <m:t>：</m:t>
                    </m:r>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𝑠</m:t>
                        </m:r>
                      </m:e>
                      <m:sub>
                        <m:r>
                          <a:rPr kumimoji="1" lang="en-US" altLang="ja-JP" sz="2000" b="0" i="1" smtClean="0">
                            <a:latin typeface="Cambria Math" panose="02040503050406030204" pitchFamily="18" charset="0"/>
                          </a:rPr>
                          <m:t>𝑗</m:t>
                        </m:r>
                      </m:sub>
                    </m:sSub>
                  </m:oMath>
                </a14:m>
                <a:endParaRPr kumimoji="1" lang="en-US" altLang="ja-JP" sz="2000" dirty="0" smtClean="0"/>
              </a:p>
              <a:p>
                <a:r>
                  <a:rPr kumimoji="1" lang="ja-JP" altLang="en-US" sz="2000" dirty="0" smtClean="0"/>
                  <a:t>各ピークの最近傍個体座標：</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𝑁𝑁</m:t>
                            </m:r>
                          </m:e>
                          <m:sub>
                            <m:r>
                              <a:rPr kumimoji="1" lang="en-US" altLang="ja-JP" sz="2000" b="0" i="1" smtClean="0">
                                <a:latin typeface="Cambria Math" panose="02040503050406030204" pitchFamily="18" charset="0"/>
                              </a:rPr>
                              <m:t>𝑗</m:t>
                            </m:r>
                          </m:sub>
                        </m:sSub>
                      </m:sub>
                    </m:sSub>
                  </m:oMath>
                </a14:m>
                <a:endParaRPr kumimoji="1" lang="ja-JP" altLang="en-US" sz="2000" dirty="0"/>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3088255" y="2241082"/>
                <a:ext cx="4800877" cy="1110176"/>
              </a:xfrm>
              <a:prstGeom prst="rect">
                <a:avLst/>
              </a:prstGeom>
              <a:blipFill>
                <a:blip r:embed="rId5"/>
                <a:stretch>
                  <a:fillRect l="-1398" t="-3846" b="-4396"/>
                </a:stretch>
              </a:blipFill>
            </p:spPr>
            <p:txBody>
              <a:bodyPr/>
              <a:lstStyle/>
              <a:p>
                <a:r>
                  <a:rPr lang="ja-JP" altLang="en-US">
                    <a:noFill/>
                  </a:rPr>
                  <a:t> </a:t>
                </a:r>
              </a:p>
            </p:txBody>
          </p:sp>
        </mc:Fallback>
      </mc:AlternateContent>
      <p:sp>
        <p:nvSpPr>
          <p:cNvPr id="11" name="テキスト ボックス 10"/>
          <p:cNvSpPr txBox="1"/>
          <p:nvPr/>
        </p:nvSpPr>
        <p:spPr>
          <a:xfrm>
            <a:off x="149315" y="3598196"/>
            <a:ext cx="5366611" cy="369332"/>
          </a:xfrm>
          <a:prstGeom prst="rect">
            <a:avLst/>
          </a:prstGeom>
          <a:noFill/>
        </p:spPr>
        <p:txBody>
          <a:bodyPr wrap="square" rtlCol="0">
            <a:spAutoFit/>
          </a:bodyPr>
          <a:lstStyle/>
          <a:p>
            <a:r>
              <a:rPr lang="en-US" altLang="ja-JP" dirty="0" err="1"/>
              <a:t>d</a:t>
            </a:r>
            <a:r>
              <a:rPr kumimoji="1" lang="en-US" altLang="ja-JP" dirty="0" err="1" smtClean="0"/>
              <a:t>ist</a:t>
            </a:r>
            <a:r>
              <a:rPr kumimoji="1" lang="ja-JP" altLang="en-US" dirty="0" smtClean="0"/>
              <a:t>の値が</a:t>
            </a:r>
            <a:r>
              <a:rPr kumimoji="1" lang="en-US" altLang="ja-JP" dirty="0" smtClean="0"/>
              <a:t>0</a:t>
            </a:r>
            <a:r>
              <a:rPr kumimoji="1" lang="ja-JP" altLang="en-US" dirty="0" smtClean="0"/>
              <a:t>に近づくほど全てのピークに到達</a:t>
            </a:r>
            <a:endParaRPr kumimoji="1" lang="ja-JP" altLang="en-US" dirty="0"/>
          </a:p>
        </p:txBody>
      </p:sp>
    </p:spTree>
    <p:extLst>
      <p:ext uri="{BB962C8B-B14F-4D97-AF65-F5344CB8AC3E}">
        <p14:creationId xmlns:p14="http://schemas.microsoft.com/office/powerpoint/2010/main" val="2481276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8" y="1476706"/>
            <a:ext cx="6004041" cy="4501315"/>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3814" y="1476706"/>
            <a:ext cx="6002288" cy="4500000"/>
          </a:xfrm>
          <a:prstGeom prst="rect">
            <a:avLst/>
          </a:prstGeom>
        </p:spPr>
      </p:pic>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14</a:t>
            </a:fld>
            <a:r>
              <a:rPr kumimoji="1" lang="en-US" altLang="ja-JP" dirty="0" smtClean="0"/>
              <a:t>/15)</a:t>
            </a:r>
            <a:endParaRPr kumimoji="1" lang="ja-JP" altLang="en-US" dirty="0"/>
          </a:p>
        </p:txBody>
      </p:sp>
      <p:sp>
        <p:nvSpPr>
          <p:cNvPr id="9" name="テキスト ボックス 8"/>
          <p:cNvSpPr txBox="1"/>
          <p:nvPr/>
        </p:nvSpPr>
        <p:spPr>
          <a:xfrm>
            <a:off x="8001295" y="5769963"/>
            <a:ext cx="1558977" cy="369332"/>
          </a:xfrm>
          <a:prstGeom prst="rect">
            <a:avLst/>
          </a:prstGeom>
          <a:noFill/>
        </p:spPr>
        <p:txBody>
          <a:bodyPr wrap="square" rtlCol="0">
            <a:spAutoFit/>
          </a:bodyPr>
          <a:lstStyle/>
          <a:p>
            <a:pPr algn="ctr"/>
            <a:r>
              <a:rPr kumimoji="1" lang="en-US" altLang="ja-JP" dirty="0" smtClean="0"/>
              <a:t>NRBA</a:t>
            </a:r>
            <a:endParaRPr kumimoji="1" lang="ja-JP" altLang="en-US" dirty="0"/>
          </a:p>
        </p:txBody>
      </p:sp>
      <p:sp>
        <p:nvSpPr>
          <p:cNvPr id="10" name="テキスト ボックス 9"/>
          <p:cNvSpPr txBox="1"/>
          <p:nvPr/>
        </p:nvSpPr>
        <p:spPr>
          <a:xfrm>
            <a:off x="1988739" y="5769963"/>
            <a:ext cx="1558977" cy="369332"/>
          </a:xfrm>
          <a:prstGeom prst="rect">
            <a:avLst/>
          </a:prstGeom>
          <a:noFill/>
        </p:spPr>
        <p:txBody>
          <a:bodyPr wrap="square" rtlCol="0">
            <a:spAutoFit/>
          </a:bodyPr>
          <a:lstStyle/>
          <a:p>
            <a:pPr algn="ctr"/>
            <a:r>
              <a:rPr kumimoji="1" lang="en-US" altLang="ja-JP" dirty="0" smtClean="0"/>
              <a:t>BA</a:t>
            </a:r>
            <a:endParaRPr kumimoji="1" lang="ja-JP" altLang="en-US" dirty="0"/>
          </a:p>
        </p:txBody>
      </p:sp>
      <p:sp>
        <p:nvSpPr>
          <p:cNvPr id="15" name="テキスト ボックス 14"/>
          <p:cNvSpPr txBox="1"/>
          <p:nvPr/>
        </p:nvSpPr>
        <p:spPr>
          <a:xfrm>
            <a:off x="1429966" y="6118695"/>
            <a:ext cx="3083668" cy="400110"/>
          </a:xfrm>
          <a:prstGeom prst="rect">
            <a:avLst/>
          </a:prstGeom>
          <a:solidFill>
            <a:schemeClr val="accent5">
              <a:lumMod val="20000"/>
              <a:lumOff val="80000"/>
            </a:schemeClr>
          </a:solidFill>
        </p:spPr>
        <p:txBody>
          <a:bodyPr wrap="square" rtlCol="0">
            <a:spAutoFit/>
          </a:bodyPr>
          <a:lstStyle/>
          <a:p>
            <a:pPr algn="ctr"/>
            <a:r>
              <a:rPr kumimoji="1" lang="ja-JP" altLang="en-US" sz="2000" b="1" dirty="0" smtClean="0">
                <a:solidFill>
                  <a:srgbClr val="FF0000"/>
                </a:solidFill>
              </a:rPr>
              <a:t>最適解に収束</a:t>
            </a:r>
            <a:endParaRPr kumimoji="1" lang="ja-JP" altLang="en-US" sz="2000" b="1" dirty="0">
              <a:solidFill>
                <a:srgbClr val="FF0000"/>
              </a:solidFill>
            </a:endParaRPr>
          </a:p>
        </p:txBody>
      </p:sp>
      <p:sp>
        <p:nvSpPr>
          <p:cNvPr id="16" name="テキスト ボックス 15"/>
          <p:cNvSpPr txBox="1"/>
          <p:nvPr/>
        </p:nvSpPr>
        <p:spPr>
          <a:xfrm>
            <a:off x="7238949" y="6099240"/>
            <a:ext cx="3083668" cy="400110"/>
          </a:xfrm>
          <a:prstGeom prst="rect">
            <a:avLst/>
          </a:prstGeom>
          <a:solidFill>
            <a:schemeClr val="accent5">
              <a:lumMod val="20000"/>
              <a:lumOff val="80000"/>
            </a:schemeClr>
          </a:solidFill>
        </p:spPr>
        <p:txBody>
          <a:bodyPr wrap="square" rtlCol="0">
            <a:spAutoFit/>
          </a:bodyPr>
          <a:lstStyle/>
          <a:p>
            <a:pPr algn="ctr"/>
            <a:r>
              <a:rPr kumimoji="1" lang="ja-JP" altLang="en-US" sz="2000" b="1" dirty="0" smtClean="0">
                <a:solidFill>
                  <a:srgbClr val="FF0000"/>
                </a:solidFill>
              </a:rPr>
              <a:t>全ピークに個体が分散</a:t>
            </a:r>
            <a:endParaRPr kumimoji="1" lang="ja-JP" altLang="en-US" sz="2000" b="1" dirty="0">
              <a:solidFill>
                <a:srgbClr val="FF0000"/>
              </a:solidFill>
            </a:endParaRPr>
          </a:p>
        </p:txBody>
      </p:sp>
      <p:cxnSp>
        <p:nvCxnSpPr>
          <p:cNvPr id="18" name="直線コネクタ 17"/>
          <p:cNvCxnSpPr/>
          <p:nvPr/>
        </p:nvCxnSpPr>
        <p:spPr>
          <a:xfrm flipH="1">
            <a:off x="6068185" y="1342417"/>
            <a:ext cx="55629" cy="514593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楕円 18"/>
          <p:cNvSpPr/>
          <p:nvPr/>
        </p:nvSpPr>
        <p:spPr>
          <a:xfrm>
            <a:off x="4397875" y="5750913"/>
            <a:ext cx="180000" cy="180000"/>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4514554" y="5675297"/>
            <a:ext cx="911563" cy="369332"/>
          </a:xfrm>
          <a:prstGeom prst="rect">
            <a:avLst/>
          </a:prstGeom>
          <a:noFill/>
        </p:spPr>
        <p:txBody>
          <a:bodyPr wrap="square" rtlCol="0">
            <a:spAutoFit/>
          </a:bodyPr>
          <a:lstStyle/>
          <a:p>
            <a:r>
              <a:rPr kumimoji="1" lang="ja-JP" altLang="en-US" dirty="0" smtClean="0"/>
              <a:t>：</a:t>
            </a:r>
            <a:r>
              <a:rPr lang="ja-JP" altLang="en-US" dirty="0"/>
              <a:t>個体</a:t>
            </a:r>
            <a:endParaRPr kumimoji="1" lang="ja-JP" altLang="en-US" dirty="0"/>
          </a:p>
        </p:txBody>
      </p:sp>
      <p:sp>
        <p:nvSpPr>
          <p:cNvPr id="21" name="テキスト ボックス 20"/>
          <p:cNvSpPr txBox="1"/>
          <p:nvPr/>
        </p:nvSpPr>
        <p:spPr>
          <a:xfrm>
            <a:off x="7400899" y="1303787"/>
            <a:ext cx="2759767" cy="369332"/>
          </a:xfrm>
          <a:prstGeom prst="rect">
            <a:avLst/>
          </a:prstGeom>
          <a:noFill/>
        </p:spPr>
        <p:txBody>
          <a:bodyPr wrap="square" rtlCol="0">
            <a:spAutoFit/>
          </a:bodyPr>
          <a:lstStyle/>
          <a:p>
            <a:pPr algn="ctr"/>
            <a:r>
              <a:rPr lang="en-US" altLang="ja-JP" dirty="0" err="1"/>
              <a:t>d</a:t>
            </a:r>
            <a:r>
              <a:rPr kumimoji="1" lang="en-US" altLang="ja-JP" dirty="0" err="1" smtClean="0"/>
              <a:t>ist</a:t>
            </a:r>
            <a:r>
              <a:rPr kumimoji="1" lang="en-US" altLang="ja-JP" dirty="0" smtClean="0"/>
              <a:t> = 2.96012</a:t>
            </a:r>
            <a:endParaRPr kumimoji="1" lang="ja-JP" altLang="en-US" dirty="0"/>
          </a:p>
        </p:txBody>
      </p:sp>
      <p:sp>
        <p:nvSpPr>
          <p:cNvPr id="22" name="テキスト ボックス 21"/>
          <p:cNvSpPr txBox="1"/>
          <p:nvPr/>
        </p:nvSpPr>
        <p:spPr>
          <a:xfrm>
            <a:off x="1393132" y="1272166"/>
            <a:ext cx="2759767" cy="369332"/>
          </a:xfrm>
          <a:prstGeom prst="rect">
            <a:avLst/>
          </a:prstGeom>
          <a:noFill/>
        </p:spPr>
        <p:txBody>
          <a:bodyPr wrap="square" rtlCol="0">
            <a:spAutoFit/>
          </a:bodyPr>
          <a:lstStyle/>
          <a:p>
            <a:pPr algn="ctr"/>
            <a:r>
              <a:rPr lang="en-US" altLang="ja-JP" dirty="0" err="1"/>
              <a:t>d</a:t>
            </a:r>
            <a:r>
              <a:rPr kumimoji="1" lang="en-US" altLang="ja-JP" dirty="0" err="1" smtClean="0"/>
              <a:t>ist</a:t>
            </a:r>
            <a:r>
              <a:rPr kumimoji="1" lang="en-US" altLang="ja-JP" dirty="0" smtClean="0"/>
              <a:t> = 135.3583</a:t>
            </a:r>
            <a:endParaRPr kumimoji="1" lang="ja-JP" altLang="en-US" dirty="0"/>
          </a:p>
        </p:txBody>
      </p:sp>
      <mc:AlternateContent xmlns:mc="http://schemas.openxmlformats.org/markup-compatibility/2006">
        <mc:Choice xmlns:a14="http://schemas.microsoft.com/office/drawing/2010/main" Requires="a14">
          <p:sp>
            <p:nvSpPr>
              <p:cNvPr id="24" name="テキスト ボックス 23"/>
              <p:cNvSpPr txBox="1"/>
              <p:nvPr/>
            </p:nvSpPr>
            <p:spPr>
              <a:xfrm>
                <a:off x="5455004" y="3072653"/>
                <a:ext cx="461665" cy="2181501"/>
              </a:xfrm>
              <a:prstGeom prst="rect">
                <a:avLst/>
              </a:prstGeom>
              <a:noFill/>
            </p:spPr>
            <p:txBody>
              <a:bodyPr vert="eaVert" wrap="square" rtlCol="0">
                <a:spAutoFit/>
              </a:bodyPr>
              <a:lstStyle/>
              <a:p>
                <a:r>
                  <a:rPr kumimoji="1" lang="ja-JP" altLang="en-US" dirty="0" smtClean="0"/>
                  <a:t>評価値</a:t>
                </a:r>
                <a:r>
                  <a:rPr kumimoji="1" lang="en-US" altLang="ja-JP" dirty="0" smtClean="0"/>
                  <a:t>F</a:t>
                </a:r>
                <a14:m>
                  <m:oMath xmlns:m="http://schemas.openxmlformats.org/officeDocument/2006/math">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endParaRPr kumimoji="1" lang="en-US" altLang="ja-JP" dirty="0" smtClean="0"/>
              </a:p>
            </p:txBody>
          </p:sp>
        </mc:Choice>
        <mc:Fallback>
          <p:sp>
            <p:nvSpPr>
              <p:cNvPr id="24" name="テキスト ボックス 23"/>
              <p:cNvSpPr txBox="1">
                <a:spLocks noRot="1" noChangeAspect="1" noMove="1" noResize="1" noEditPoints="1" noAdjustHandles="1" noChangeArrowheads="1" noChangeShapeType="1" noTextEdit="1"/>
              </p:cNvSpPr>
              <p:nvPr/>
            </p:nvSpPr>
            <p:spPr>
              <a:xfrm>
                <a:off x="5455004" y="3072653"/>
                <a:ext cx="461665" cy="2181501"/>
              </a:xfrm>
              <a:prstGeom prst="rect">
                <a:avLst/>
              </a:prstGeom>
              <a:blipFill>
                <a:blip r:embed="rId5"/>
                <a:stretch>
                  <a:fillRect l="-11842" t="-446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p:cNvSpPr txBox="1"/>
              <p:nvPr/>
            </p:nvSpPr>
            <p:spPr>
              <a:xfrm>
                <a:off x="11511730" y="3072652"/>
                <a:ext cx="461665" cy="2181501"/>
              </a:xfrm>
              <a:prstGeom prst="rect">
                <a:avLst/>
              </a:prstGeom>
              <a:noFill/>
            </p:spPr>
            <p:txBody>
              <a:bodyPr vert="eaVert" wrap="square" rtlCol="0">
                <a:spAutoFit/>
              </a:bodyPr>
              <a:lstStyle/>
              <a:p>
                <a:r>
                  <a:rPr kumimoji="1" lang="ja-JP" altLang="en-US" dirty="0" smtClean="0"/>
                  <a:t>評価値</a:t>
                </a:r>
                <a:r>
                  <a:rPr kumimoji="1" lang="en-US" altLang="ja-JP" dirty="0" smtClean="0"/>
                  <a:t>F</a:t>
                </a:r>
                <a14:m>
                  <m:oMath xmlns:m="http://schemas.openxmlformats.org/officeDocument/2006/math">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endParaRPr kumimoji="1" lang="en-US" altLang="ja-JP" dirty="0" smtClean="0"/>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11511730" y="3072652"/>
                <a:ext cx="461665" cy="2181501"/>
              </a:xfrm>
              <a:prstGeom prst="rect">
                <a:avLst/>
              </a:prstGeom>
              <a:blipFill>
                <a:blip r:embed="rId6"/>
                <a:stretch>
                  <a:fillRect l="-10526" t="-44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35898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結果</a:t>
            </a:r>
            <a:endParaRPr kumimoji="1" lang="ja-JP" altLang="en-US" dirty="0"/>
          </a:p>
        </p:txBody>
      </p:sp>
      <p:sp>
        <p:nvSpPr>
          <p:cNvPr id="4" name="スライド番号プレースホルダー 3"/>
          <p:cNvSpPr>
            <a:spLocks noGrp="1"/>
          </p:cNvSpPr>
          <p:nvPr>
            <p:ph type="sldNum" sz="quarter" idx="12"/>
          </p:nvPr>
        </p:nvSpPr>
        <p:spPr/>
        <p:txBody>
          <a:bodyPr/>
          <a:lstStyle/>
          <a:p>
            <a:r>
              <a:rPr lang="en-US" altLang="ja-JP" dirty="0" smtClean="0"/>
              <a:t>(</a:t>
            </a:r>
            <a:fld id="{CAF925E2-19D9-40EE-AC9E-1CF63AA179A3}" type="slidenum">
              <a:rPr lang="ja-JP" altLang="en-US" smtClean="0"/>
              <a:pPr/>
              <a:t>15</a:t>
            </a:fld>
            <a:r>
              <a:rPr lang="en-US" altLang="ja-JP" dirty="0" smtClean="0"/>
              <a:t>/15)</a:t>
            </a:r>
            <a:endParaRPr lang="ja-JP" altLang="en-US" dirty="0"/>
          </a:p>
        </p:txBody>
      </p:sp>
      <p:graphicFrame>
        <p:nvGraphicFramePr>
          <p:cNvPr id="5" name="コンテンツ プレースホルダー 4"/>
          <p:cNvGraphicFramePr>
            <a:graphicFrameLocks/>
          </p:cNvGraphicFramePr>
          <p:nvPr>
            <p:extLst>
              <p:ext uri="{D42A27DB-BD31-4B8C-83A1-F6EECF244321}">
                <p14:modId xmlns:p14="http://schemas.microsoft.com/office/powerpoint/2010/main" val="1552600607"/>
              </p:ext>
            </p:extLst>
          </p:nvPr>
        </p:nvGraphicFramePr>
        <p:xfrm>
          <a:off x="973799" y="2116020"/>
          <a:ext cx="4254199" cy="1188720"/>
        </p:xfrm>
        <a:graphic>
          <a:graphicData uri="http://schemas.openxmlformats.org/drawingml/2006/table">
            <a:tbl>
              <a:tblPr firstRow="1" bandRow="1">
                <a:tableStyleId>{2D5ABB26-0587-4C30-8999-92F81FD0307C}</a:tableStyleId>
              </a:tblPr>
              <a:tblGrid>
                <a:gridCol w="1275413">
                  <a:extLst>
                    <a:ext uri="{9D8B030D-6E8A-4147-A177-3AD203B41FA5}">
                      <a16:colId xmlns:a16="http://schemas.microsoft.com/office/drawing/2014/main" val="1672260276"/>
                    </a:ext>
                  </a:extLst>
                </a:gridCol>
                <a:gridCol w="1489393">
                  <a:extLst>
                    <a:ext uri="{9D8B030D-6E8A-4147-A177-3AD203B41FA5}">
                      <a16:colId xmlns:a16="http://schemas.microsoft.com/office/drawing/2014/main" val="3851973350"/>
                    </a:ext>
                  </a:extLst>
                </a:gridCol>
                <a:gridCol w="1489393">
                  <a:extLst>
                    <a:ext uri="{9D8B030D-6E8A-4147-A177-3AD203B41FA5}">
                      <a16:colId xmlns:a16="http://schemas.microsoft.com/office/drawing/2014/main" val="2482094618"/>
                    </a:ext>
                  </a:extLst>
                </a:gridCol>
              </a:tblGrid>
              <a:tr h="370840">
                <a:tc>
                  <a:txBody>
                    <a:bodyPr/>
                    <a:lstStyle/>
                    <a:p>
                      <a:pPr algn="ctr"/>
                      <a:endParaRPr kumimoji="1" lang="ja-JP" altLang="en-US" sz="2000"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sz="2000" dirty="0" smtClean="0"/>
                        <a:t>平均値</a:t>
                      </a:r>
                      <a:endParaRPr kumimoji="1" lang="ja-JP" altLang="en-US" sz="2000"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sz="2000" dirty="0" smtClean="0"/>
                        <a:t>標準偏差</a:t>
                      </a:r>
                      <a:endParaRPr kumimoji="1" lang="ja-JP" alt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1326504"/>
                  </a:ext>
                </a:extLst>
              </a:tr>
              <a:tr h="370840">
                <a:tc>
                  <a:txBody>
                    <a:bodyPr/>
                    <a:lstStyle/>
                    <a:p>
                      <a:pPr algn="ctr"/>
                      <a:r>
                        <a:rPr kumimoji="1" lang="en-US" altLang="ja-JP" sz="2000" dirty="0" smtClean="0"/>
                        <a:t>BA</a:t>
                      </a:r>
                      <a:endParaRPr kumimoji="1" lang="ja-JP" altLang="en-US" sz="2000" b="1" dirty="0">
                        <a:solidFill>
                          <a:schemeClr val="tx1">
                            <a:lumMod val="75000"/>
                            <a:lumOff val="25000"/>
                          </a:schemeClr>
                        </a:solidFill>
                      </a:endParaRPr>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sz="2000" dirty="0" smtClean="0"/>
                        <a:t>66.33508</a:t>
                      </a:r>
                      <a:endParaRPr kumimoji="1" lang="ja-JP" altLang="en-US" sz="2000"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sz="2000" dirty="0" smtClean="0"/>
                        <a:t>21.27697</a:t>
                      </a:r>
                      <a:endParaRPr kumimoji="1" lang="ja-JP" alt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95100525"/>
                  </a:ext>
                </a:extLst>
              </a:tr>
              <a:tr h="370840">
                <a:tc>
                  <a:txBody>
                    <a:bodyPr/>
                    <a:lstStyle/>
                    <a:p>
                      <a:pPr algn="ctr"/>
                      <a:r>
                        <a:rPr kumimoji="1" lang="en-US" altLang="ja-JP" sz="2000" dirty="0" smtClean="0"/>
                        <a:t>NRBA</a:t>
                      </a:r>
                      <a:endParaRPr kumimoji="1" lang="ja-JP" altLang="en-US" sz="2000" b="1" dirty="0">
                        <a:solidFill>
                          <a:schemeClr val="tx1">
                            <a:lumMod val="75000"/>
                            <a:lumOff val="25000"/>
                          </a:schemeClr>
                        </a:solidFill>
                      </a:endParaRPr>
                    </a:p>
                  </a:txBody>
                  <a:tcPr/>
                </a:tc>
                <a:tc>
                  <a:txBody>
                    <a:bodyPr/>
                    <a:lstStyle/>
                    <a:p>
                      <a:pPr algn="ctr"/>
                      <a:r>
                        <a:rPr kumimoji="1" lang="en-US" altLang="ja-JP" sz="2000" b="1" dirty="0" smtClean="0">
                          <a:solidFill>
                            <a:srgbClr val="00B050"/>
                          </a:solidFill>
                        </a:rPr>
                        <a:t>7.696631</a:t>
                      </a:r>
                      <a:endParaRPr kumimoji="1" lang="ja-JP" altLang="en-US" sz="2000" b="1" dirty="0">
                        <a:solidFill>
                          <a:srgbClr val="00B050"/>
                        </a:solidFill>
                      </a:endParaRPr>
                    </a:p>
                  </a:txBody>
                  <a:tcPr/>
                </a:tc>
                <a:tc>
                  <a:txBody>
                    <a:bodyPr/>
                    <a:lstStyle/>
                    <a:p>
                      <a:pPr algn="ctr"/>
                      <a:r>
                        <a:rPr kumimoji="1" lang="en-US" altLang="ja-JP" sz="2000" b="1" dirty="0" smtClean="0">
                          <a:solidFill>
                            <a:srgbClr val="00B050"/>
                          </a:solidFill>
                        </a:rPr>
                        <a:t>4.232964</a:t>
                      </a:r>
                      <a:endParaRPr kumimoji="1" lang="ja-JP" altLang="en-US" sz="2000" b="1" dirty="0">
                        <a:solidFill>
                          <a:srgbClr val="00B050"/>
                        </a:solidFill>
                      </a:endParaRPr>
                    </a:p>
                  </a:txBody>
                  <a:tcPr/>
                </a:tc>
                <a:extLst>
                  <a:ext uri="{0D108BD9-81ED-4DB2-BD59-A6C34878D82A}">
                    <a16:rowId xmlns:a16="http://schemas.microsoft.com/office/drawing/2014/main" val="3898726922"/>
                  </a:ext>
                </a:extLst>
              </a:tr>
            </a:tbl>
          </a:graphicData>
        </a:graphic>
      </p:graphicFrame>
      <p:sp>
        <p:nvSpPr>
          <p:cNvPr id="6" name="テキスト ボックス 5"/>
          <p:cNvSpPr txBox="1"/>
          <p:nvPr/>
        </p:nvSpPr>
        <p:spPr>
          <a:xfrm>
            <a:off x="469530" y="1561288"/>
            <a:ext cx="5588370" cy="400110"/>
          </a:xfrm>
          <a:prstGeom prst="rect">
            <a:avLst/>
          </a:prstGeom>
          <a:noFill/>
        </p:spPr>
        <p:txBody>
          <a:bodyPr wrap="square" rtlCol="0">
            <a:spAutoFit/>
          </a:bodyPr>
          <a:lstStyle/>
          <a:p>
            <a:pPr algn="ctr"/>
            <a:r>
              <a:rPr kumimoji="1" lang="ja-JP" altLang="en-US" sz="2000" dirty="0" smtClean="0"/>
              <a:t>表）試行回数</a:t>
            </a:r>
            <a:r>
              <a:rPr kumimoji="1" lang="en-US" altLang="ja-JP" sz="2000" dirty="0" smtClean="0"/>
              <a:t>30</a:t>
            </a:r>
            <a:r>
              <a:rPr kumimoji="1" lang="ja-JP" altLang="en-US" sz="2000" dirty="0" smtClean="0"/>
              <a:t>回分の</a:t>
            </a:r>
            <a:r>
              <a:rPr kumimoji="1" lang="en-US" altLang="ja-JP" sz="2000" dirty="0" err="1" smtClean="0"/>
              <a:t>dist</a:t>
            </a:r>
            <a:r>
              <a:rPr kumimoji="1" lang="ja-JP" altLang="en-US" sz="2000" dirty="0" smtClean="0"/>
              <a:t>の平均値と標準偏差</a:t>
            </a:r>
            <a:endParaRPr kumimoji="1" lang="ja-JP" altLang="en-US" sz="2000" dirty="0"/>
          </a:p>
        </p:txBody>
      </p:sp>
      <p:sp>
        <p:nvSpPr>
          <p:cNvPr id="7" name="テキスト ボックス 6"/>
          <p:cNvSpPr txBox="1"/>
          <p:nvPr/>
        </p:nvSpPr>
        <p:spPr>
          <a:xfrm>
            <a:off x="469530" y="3887639"/>
            <a:ext cx="9471942" cy="1815882"/>
          </a:xfrm>
          <a:prstGeom prst="rect">
            <a:avLst/>
          </a:prstGeom>
          <a:noFill/>
        </p:spPr>
        <p:txBody>
          <a:bodyPr wrap="square" rtlCol="0">
            <a:spAutoFit/>
          </a:bodyPr>
          <a:lstStyle/>
          <a:p>
            <a:r>
              <a:rPr lang="ja-JP" altLang="en-US" sz="2800" b="1" dirty="0" smtClean="0">
                <a:solidFill>
                  <a:schemeClr val="tx1">
                    <a:lumMod val="75000"/>
                    <a:lumOff val="25000"/>
                  </a:schemeClr>
                </a:solidFill>
              </a:rPr>
              <a:t>提案手法</a:t>
            </a:r>
            <a:endParaRPr lang="en-US" altLang="ja-JP" sz="2800" b="1" dirty="0" smtClean="0">
              <a:solidFill>
                <a:schemeClr val="tx1">
                  <a:lumMod val="75000"/>
                  <a:lumOff val="25000"/>
                </a:schemeClr>
              </a:solidFill>
            </a:endParaRPr>
          </a:p>
          <a:p>
            <a:endParaRPr kumimoji="1" lang="en-US" altLang="ja-JP" sz="2800" b="1" dirty="0">
              <a:solidFill>
                <a:schemeClr val="tx1">
                  <a:lumMod val="75000"/>
                  <a:lumOff val="25000"/>
                </a:schemeClr>
              </a:solidFill>
            </a:endParaRPr>
          </a:p>
          <a:p>
            <a:pPr marL="342900" indent="-342900">
              <a:buFontTx/>
              <a:buChar char="-"/>
            </a:pPr>
            <a:r>
              <a:rPr lang="ja-JP" altLang="en-US" sz="2800" b="1" dirty="0" smtClean="0">
                <a:solidFill>
                  <a:schemeClr val="tx1">
                    <a:lumMod val="75000"/>
                    <a:lumOff val="25000"/>
                  </a:schemeClr>
                </a:solidFill>
              </a:rPr>
              <a:t>大域探索性能が高く，ほぼ全てのピークを捕捉</a:t>
            </a:r>
            <a:endParaRPr lang="en-US" altLang="ja-JP" sz="2800" b="1" dirty="0">
              <a:solidFill>
                <a:schemeClr val="tx1">
                  <a:lumMod val="75000"/>
                  <a:lumOff val="25000"/>
                </a:schemeClr>
              </a:solidFill>
            </a:endParaRPr>
          </a:p>
          <a:p>
            <a:pPr marL="342900" indent="-342900">
              <a:buFontTx/>
              <a:buChar char="-"/>
            </a:pPr>
            <a:r>
              <a:rPr kumimoji="1" lang="ja-JP" altLang="en-US" sz="2800" b="1" dirty="0" smtClean="0">
                <a:solidFill>
                  <a:schemeClr val="tx1">
                    <a:lumMod val="75000"/>
                    <a:lumOff val="25000"/>
                  </a:schemeClr>
                </a:solidFill>
              </a:rPr>
              <a:t>最適解だけでなく局所解にも留まることが可能</a:t>
            </a:r>
            <a:endParaRPr kumimoji="1" lang="ja-JP" altLang="en-US" sz="2800" b="1" dirty="0">
              <a:solidFill>
                <a:schemeClr val="tx1">
                  <a:lumMod val="75000"/>
                  <a:lumOff val="25000"/>
                </a:schemeClr>
              </a:solidFill>
            </a:endParaRPr>
          </a:p>
        </p:txBody>
      </p:sp>
    </p:spTree>
    <p:extLst>
      <p:ext uri="{BB962C8B-B14F-4D97-AF65-F5344CB8AC3E}">
        <p14:creationId xmlns:p14="http://schemas.microsoft.com/office/powerpoint/2010/main" val="1002423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a:t>
            </a:r>
            <a:r>
              <a:rPr lang="ja-JP" altLang="en-US" dirty="0"/>
              <a:t>め</a:t>
            </a:r>
            <a:endParaRPr kumimoji="1" lang="ja-JP" altLang="en-US" dirty="0"/>
          </a:p>
        </p:txBody>
      </p:sp>
      <p:sp>
        <p:nvSpPr>
          <p:cNvPr id="3" name="コンテンツ プレースホルダー 2"/>
          <p:cNvSpPr>
            <a:spLocks noGrp="1"/>
          </p:cNvSpPr>
          <p:nvPr>
            <p:ph idx="1"/>
          </p:nvPr>
        </p:nvSpPr>
        <p:spPr>
          <a:xfrm>
            <a:off x="343525" y="1274165"/>
            <a:ext cx="10515600" cy="5396458"/>
          </a:xfrm>
        </p:spPr>
        <p:txBody>
          <a:bodyPr>
            <a:normAutofit/>
          </a:bodyPr>
          <a:lstStyle/>
          <a:p>
            <a:pPr marL="0" indent="0">
              <a:buNone/>
            </a:pPr>
            <a:r>
              <a:rPr kumimoji="1" lang="ja-JP" altLang="en-US" sz="2400" b="1" dirty="0" smtClean="0">
                <a:solidFill>
                  <a:schemeClr val="tx1">
                    <a:lumMod val="75000"/>
                    <a:lumOff val="25000"/>
                  </a:schemeClr>
                </a:solidFill>
              </a:rPr>
              <a:t>背景</a:t>
            </a:r>
            <a:endParaRPr kumimoji="1" lang="en-US" altLang="ja-JP" sz="2400" b="1" dirty="0" smtClean="0">
              <a:solidFill>
                <a:schemeClr val="tx1">
                  <a:lumMod val="75000"/>
                  <a:lumOff val="25000"/>
                </a:schemeClr>
              </a:solidFill>
            </a:endParaRPr>
          </a:p>
          <a:p>
            <a:pPr marL="0" indent="0">
              <a:buNone/>
            </a:pPr>
            <a:r>
              <a:rPr lang="en-US" altLang="ja-JP" sz="2000" dirty="0" smtClean="0">
                <a:solidFill>
                  <a:schemeClr val="tx1">
                    <a:lumMod val="75000"/>
                    <a:lumOff val="25000"/>
                  </a:schemeClr>
                </a:solidFill>
              </a:rPr>
              <a:t>	</a:t>
            </a:r>
            <a:r>
              <a:rPr lang="ja-JP" altLang="en-US" sz="2000" dirty="0" smtClean="0">
                <a:solidFill>
                  <a:schemeClr val="tx1">
                    <a:lumMod val="75000"/>
                    <a:lumOff val="25000"/>
                  </a:schemeClr>
                </a:solidFill>
              </a:rPr>
              <a:t>▶ </a:t>
            </a:r>
            <a:r>
              <a:rPr lang="ja-JP" altLang="en-US" sz="2400" dirty="0" smtClean="0">
                <a:solidFill>
                  <a:schemeClr val="tx1">
                    <a:lumMod val="75000"/>
                    <a:lumOff val="25000"/>
                  </a:schemeClr>
                </a:solidFill>
              </a:rPr>
              <a:t>複数解探索の問題点</a:t>
            </a:r>
            <a:endParaRPr lang="en-US" altLang="ja-JP" sz="2400" dirty="0" smtClean="0">
              <a:solidFill>
                <a:schemeClr val="tx1">
                  <a:lumMod val="75000"/>
                  <a:lumOff val="25000"/>
                </a:schemeClr>
              </a:solidFill>
            </a:endParaRPr>
          </a:p>
          <a:p>
            <a:pPr marL="0" indent="0">
              <a:buNone/>
            </a:pPr>
            <a:r>
              <a:rPr lang="en-US" altLang="ja-JP" sz="2000" dirty="0" smtClean="0">
                <a:solidFill>
                  <a:schemeClr val="tx1">
                    <a:lumMod val="75000"/>
                    <a:lumOff val="25000"/>
                  </a:schemeClr>
                </a:solidFill>
              </a:rPr>
              <a:t>	</a:t>
            </a:r>
            <a:r>
              <a:rPr lang="ja-JP" altLang="en-US" sz="2000" dirty="0" smtClean="0">
                <a:solidFill>
                  <a:schemeClr val="tx1">
                    <a:lumMod val="75000"/>
                    <a:lumOff val="25000"/>
                  </a:schemeClr>
                </a:solidFill>
              </a:rPr>
              <a:t>▶</a:t>
            </a:r>
            <a:r>
              <a:rPr lang="ja-JP" altLang="en-US" sz="2400" dirty="0" smtClean="0">
                <a:solidFill>
                  <a:schemeClr val="tx1">
                    <a:lumMod val="75000"/>
                    <a:lumOff val="25000"/>
                  </a:schemeClr>
                </a:solidFill>
              </a:rPr>
              <a:t> 大域探索と局所探索の調整</a:t>
            </a:r>
            <a:endParaRPr lang="en-US" altLang="ja-JP" sz="2400" dirty="0" smtClean="0">
              <a:solidFill>
                <a:schemeClr val="tx1">
                  <a:lumMod val="75000"/>
                  <a:lumOff val="25000"/>
                </a:schemeClr>
              </a:solidFill>
            </a:endParaRPr>
          </a:p>
          <a:p>
            <a:pPr marL="0" indent="0">
              <a:buNone/>
            </a:pPr>
            <a:r>
              <a:rPr kumimoji="1" lang="ja-JP" altLang="en-US" sz="2400" b="1" dirty="0" smtClean="0">
                <a:solidFill>
                  <a:schemeClr val="tx1">
                    <a:lumMod val="75000"/>
                    <a:lumOff val="25000"/>
                  </a:schemeClr>
                </a:solidFill>
              </a:rPr>
              <a:t>提案</a:t>
            </a:r>
            <a:endParaRPr kumimoji="1" lang="en-US" altLang="ja-JP" sz="2400" b="1" dirty="0" smtClean="0">
              <a:solidFill>
                <a:schemeClr val="tx1">
                  <a:lumMod val="75000"/>
                  <a:lumOff val="25000"/>
                </a:schemeClr>
              </a:solidFill>
            </a:endParaRPr>
          </a:p>
          <a:p>
            <a:pPr marL="0" indent="0">
              <a:buNone/>
            </a:pPr>
            <a:r>
              <a:rPr lang="en-US" altLang="ja-JP" sz="2000" dirty="0" smtClean="0">
                <a:solidFill>
                  <a:schemeClr val="tx1">
                    <a:lumMod val="75000"/>
                    <a:lumOff val="25000"/>
                  </a:schemeClr>
                </a:solidFill>
              </a:rPr>
              <a:t>	</a:t>
            </a:r>
            <a:r>
              <a:rPr lang="ja-JP" altLang="en-US" sz="2000" dirty="0" smtClean="0">
                <a:solidFill>
                  <a:schemeClr val="tx1">
                    <a:lumMod val="75000"/>
                    <a:lumOff val="25000"/>
                  </a:schemeClr>
                </a:solidFill>
              </a:rPr>
              <a:t>▶</a:t>
            </a:r>
            <a:r>
              <a:rPr lang="ja-JP" altLang="en-US" sz="2400" dirty="0" smtClean="0">
                <a:solidFill>
                  <a:schemeClr val="tx1">
                    <a:lumMod val="75000"/>
                    <a:lumOff val="25000"/>
                  </a:schemeClr>
                </a:solidFill>
              </a:rPr>
              <a:t> </a:t>
            </a:r>
            <a:r>
              <a:rPr lang="en-US" altLang="ja-JP" sz="2400" dirty="0" smtClean="0">
                <a:solidFill>
                  <a:schemeClr val="tx1">
                    <a:lumMod val="75000"/>
                    <a:lumOff val="25000"/>
                  </a:schemeClr>
                </a:solidFill>
              </a:rPr>
              <a:t>Niche Radius</a:t>
            </a:r>
            <a:r>
              <a:rPr lang="ja-JP" altLang="en-US" sz="2400" dirty="0" smtClean="0">
                <a:solidFill>
                  <a:schemeClr val="tx1">
                    <a:lumMod val="75000"/>
                    <a:lumOff val="25000"/>
                  </a:schemeClr>
                </a:solidFill>
              </a:rPr>
              <a:t>を用いた個体の大域探索</a:t>
            </a:r>
            <a:endParaRPr lang="en-US" altLang="ja-JP" sz="2400" dirty="0" smtClean="0">
              <a:solidFill>
                <a:schemeClr val="tx1">
                  <a:lumMod val="75000"/>
                  <a:lumOff val="25000"/>
                </a:schemeClr>
              </a:solidFill>
            </a:endParaRPr>
          </a:p>
          <a:p>
            <a:pPr marL="0" indent="0">
              <a:buNone/>
            </a:pPr>
            <a:r>
              <a:rPr lang="en-US" altLang="ja-JP" sz="2000" dirty="0" smtClean="0">
                <a:solidFill>
                  <a:schemeClr val="tx1">
                    <a:lumMod val="75000"/>
                    <a:lumOff val="25000"/>
                  </a:schemeClr>
                </a:solidFill>
              </a:rPr>
              <a:t>	</a:t>
            </a:r>
            <a:r>
              <a:rPr lang="ja-JP" altLang="en-US" sz="2000" dirty="0" smtClean="0">
                <a:solidFill>
                  <a:schemeClr val="tx1">
                    <a:lumMod val="75000"/>
                    <a:lumOff val="25000"/>
                  </a:schemeClr>
                </a:solidFill>
              </a:rPr>
              <a:t>▶</a:t>
            </a:r>
            <a:r>
              <a:rPr lang="ja-JP" altLang="en-US" sz="2400" dirty="0" smtClean="0">
                <a:solidFill>
                  <a:schemeClr val="tx1">
                    <a:lumMod val="75000"/>
                    <a:lumOff val="25000"/>
                  </a:schemeClr>
                </a:solidFill>
              </a:rPr>
              <a:t> </a:t>
            </a:r>
            <a:r>
              <a:rPr lang="en-US" altLang="ja-JP" sz="2400" dirty="0" smtClean="0">
                <a:solidFill>
                  <a:schemeClr val="tx1">
                    <a:lumMod val="75000"/>
                    <a:lumOff val="25000"/>
                  </a:schemeClr>
                </a:solidFill>
              </a:rPr>
              <a:t>Niche Radius</a:t>
            </a:r>
            <a:r>
              <a:rPr lang="ja-JP" altLang="en-US" sz="2400" dirty="0" smtClean="0">
                <a:solidFill>
                  <a:schemeClr val="tx1">
                    <a:lumMod val="75000"/>
                    <a:lumOff val="25000"/>
                  </a:schemeClr>
                </a:solidFill>
              </a:rPr>
              <a:t>内の最良解を局所探索</a:t>
            </a:r>
            <a:endParaRPr lang="en-US" altLang="ja-JP" sz="2400" dirty="0" smtClean="0">
              <a:solidFill>
                <a:schemeClr val="tx1">
                  <a:lumMod val="75000"/>
                  <a:lumOff val="25000"/>
                </a:schemeClr>
              </a:solidFill>
            </a:endParaRPr>
          </a:p>
          <a:p>
            <a:pPr marL="0" indent="0">
              <a:buNone/>
            </a:pPr>
            <a:r>
              <a:rPr lang="en-US" altLang="ja-JP" sz="2000" dirty="0" smtClean="0">
                <a:solidFill>
                  <a:schemeClr val="tx1">
                    <a:lumMod val="75000"/>
                    <a:lumOff val="25000"/>
                  </a:schemeClr>
                </a:solidFill>
              </a:rPr>
              <a:t>	</a:t>
            </a:r>
            <a:r>
              <a:rPr lang="ja-JP" altLang="en-US" sz="2000" dirty="0" smtClean="0">
                <a:solidFill>
                  <a:schemeClr val="tx1">
                    <a:lumMod val="75000"/>
                    <a:lumOff val="25000"/>
                  </a:schemeClr>
                </a:solidFill>
              </a:rPr>
              <a:t>▶</a:t>
            </a:r>
            <a:r>
              <a:rPr lang="ja-JP" altLang="en-US" sz="2400" dirty="0" smtClean="0">
                <a:solidFill>
                  <a:schemeClr val="tx1">
                    <a:lumMod val="75000"/>
                    <a:lumOff val="25000"/>
                  </a:schemeClr>
                </a:solidFill>
              </a:rPr>
              <a:t> ランダム探索無し</a:t>
            </a:r>
            <a:endParaRPr lang="en-US" altLang="ja-JP" sz="2400" dirty="0">
              <a:solidFill>
                <a:schemeClr val="tx1">
                  <a:lumMod val="75000"/>
                  <a:lumOff val="25000"/>
                </a:schemeClr>
              </a:solidFill>
            </a:endParaRPr>
          </a:p>
          <a:p>
            <a:pPr marL="0" indent="0">
              <a:buNone/>
            </a:pPr>
            <a:r>
              <a:rPr kumimoji="1" lang="ja-JP" altLang="en-US" sz="2400" b="1" dirty="0" smtClean="0">
                <a:solidFill>
                  <a:schemeClr val="tx1">
                    <a:lumMod val="75000"/>
                    <a:lumOff val="25000"/>
                  </a:schemeClr>
                </a:solidFill>
              </a:rPr>
              <a:t>知見</a:t>
            </a:r>
            <a:endParaRPr kumimoji="1" lang="en-US" altLang="ja-JP" sz="2400" b="1" dirty="0" smtClean="0">
              <a:solidFill>
                <a:schemeClr val="tx1">
                  <a:lumMod val="75000"/>
                  <a:lumOff val="25000"/>
                </a:schemeClr>
              </a:solidFill>
            </a:endParaRPr>
          </a:p>
          <a:p>
            <a:pPr marL="0" indent="0">
              <a:buNone/>
            </a:pPr>
            <a:r>
              <a:rPr lang="en-US" altLang="ja-JP" sz="2400" dirty="0" smtClean="0">
                <a:solidFill>
                  <a:schemeClr val="tx1">
                    <a:lumMod val="75000"/>
                    <a:lumOff val="25000"/>
                  </a:schemeClr>
                </a:solidFill>
              </a:rPr>
              <a:t>	</a:t>
            </a:r>
            <a:r>
              <a:rPr lang="ja-JP" altLang="en-US" sz="2000" dirty="0" smtClean="0">
                <a:solidFill>
                  <a:schemeClr val="tx1">
                    <a:lumMod val="75000"/>
                    <a:lumOff val="25000"/>
                  </a:schemeClr>
                </a:solidFill>
              </a:rPr>
              <a:t>▶</a:t>
            </a:r>
            <a:r>
              <a:rPr lang="ja-JP" altLang="en-US" sz="2400" dirty="0" smtClean="0">
                <a:solidFill>
                  <a:schemeClr val="tx1">
                    <a:lumMod val="75000"/>
                    <a:lumOff val="25000"/>
                  </a:schemeClr>
                </a:solidFill>
              </a:rPr>
              <a:t> 全てのピークを捕捉</a:t>
            </a:r>
            <a:endParaRPr lang="en-US" altLang="ja-JP" sz="2400" dirty="0">
              <a:solidFill>
                <a:schemeClr val="tx1">
                  <a:lumMod val="75000"/>
                  <a:lumOff val="25000"/>
                </a:schemeClr>
              </a:solidFill>
            </a:endParaRPr>
          </a:p>
          <a:p>
            <a:pPr marL="0" indent="0">
              <a:buNone/>
            </a:pPr>
            <a:r>
              <a:rPr kumimoji="1" lang="ja-JP" altLang="en-US" sz="2400" b="1" dirty="0" smtClean="0">
                <a:solidFill>
                  <a:schemeClr val="tx1">
                    <a:lumMod val="75000"/>
                    <a:lumOff val="25000"/>
                  </a:schemeClr>
                </a:solidFill>
              </a:rPr>
              <a:t>今後の展望</a:t>
            </a:r>
            <a:endParaRPr kumimoji="1" lang="en-US" altLang="ja-JP" sz="2400" b="1" dirty="0" smtClean="0">
              <a:solidFill>
                <a:schemeClr val="tx1">
                  <a:lumMod val="75000"/>
                  <a:lumOff val="25000"/>
                </a:schemeClr>
              </a:solidFill>
            </a:endParaRPr>
          </a:p>
          <a:p>
            <a:pPr marL="0" indent="0">
              <a:buNone/>
            </a:pPr>
            <a:r>
              <a:rPr lang="en-US" altLang="ja-JP" sz="2400" dirty="0">
                <a:solidFill>
                  <a:schemeClr val="tx1">
                    <a:lumMod val="75000"/>
                    <a:lumOff val="25000"/>
                  </a:schemeClr>
                </a:solidFill>
              </a:rPr>
              <a:t>	</a:t>
            </a:r>
            <a:r>
              <a:rPr lang="ja-JP" altLang="en-US" sz="2000" dirty="0" smtClean="0">
                <a:solidFill>
                  <a:schemeClr val="tx1">
                    <a:lumMod val="75000"/>
                    <a:lumOff val="25000"/>
                  </a:schemeClr>
                </a:solidFill>
              </a:rPr>
              <a:t>▶</a:t>
            </a:r>
            <a:r>
              <a:rPr lang="ja-JP" altLang="en-US" sz="2400" dirty="0" smtClean="0">
                <a:solidFill>
                  <a:schemeClr val="tx1">
                    <a:lumMod val="75000"/>
                    <a:lumOff val="25000"/>
                  </a:schemeClr>
                </a:solidFill>
              </a:rPr>
              <a:t> 実環境への適用</a:t>
            </a:r>
            <a:endParaRPr lang="en-US" altLang="ja-JP" sz="2400" dirty="0" smtClean="0">
              <a:solidFill>
                <a:schemeClr val="tx1">
                  <a:lumMod val="75000"/>
                  <a:lumOff val="25000"/>
                </a:schemeClr>
              </a:solidFill>
            </a:endParaRPr>
          </a:p>
          <a:p>
            <a:pPr marL="0" indent="0">
              <a:buNone/>
            </a:pPr>
            <a:endParaRPr kumimoji="1" lang="ja-JP" altLang="en-US" sz="2400" dirty="0">
              <a:solidFill>
                <a:schemeClr val="tx1">
                  <a:lumMod val="75000"/>
                  <a:lumOff val="25000"/>
                </a:schemeClr>
              </a:solidFill>
            </a:endParaRPr>
          </a:p>
        </p:txBody>
      </p:sp>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16</a:t>
            </a:fld>
            <a:r>
              <a:rPr kumimoji="1" lang="en-US" altLang="ja-JP" dirty="0" smtClean="0"/>
              <a:t>/15)</a:t>
            </a:r>
            <a:endParaRPr kumimoji="1" lang="ja-JP" altLang="en-US" dirty="0"/>
          </a:p>
        </p:txBody>
      </p:sp>
    </p:spTree>
    <p:extLst>
      <p:ext uri="{BB962C8B-B14F-4D97-AF65-F5344CB8AC3E}">
        <p14:creationId xmlns:p14="http://schemas.microsoft.com/office/powerpoint/2010/main" val="2164564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p:cNvSpPr txBox="1"/>
          <p:nvPr/>
        </p:nvSpPr>
        <p:spPr>
          <a:xfrm>
            <a:off x="2033666" y="2644170"/>
            <a:ext cx="8124668" cy="1569660"/>
          </a:xfrm>
          <a:prstGeom prst="rect">
            <a:avLst/>
          </a:prstGeom>
          <a:noFill/>
        </p:spPr>
        <p:txBody>
          <a:bodyPr wrap="square" rtlCol="0">
            <a:spAutoFit/>
          </a:bodyPr>
          <a:lstStyle/>
          <a:p>
            <a:pPr algn="ctr"/>
            <a:r>
              <a:rPr kumimoji="1" lang="en-US" altLang="ja-JP" sz="9600" b="1" dirty="0" smtClean="0">
                <a:solidFill>
                  <a:schemeClr val="tx1">
                    <a:lumMod val="75000"/>
                    <a:lumOff val="25000"/>
                  </a:schemeClr>
                </a:solidFill>
              </a:rPr>
              <a:t>Appendix</a:t>
            </a:r>
            <a:endParaRPr kumimoji="1" lang="ja-JP" altLang="en-US" sz="9600" b="1" dirty="0">
              <a:solidFill>
                <a:schemeClr val="tx1">
                  <a:lumMod val="75000"/>
                  <a:lumOff val="25000"/>
                </a:schemeClr>
              </a:solidFill>
            </a:endParaRPr>
          </a:p>
        </p:txBody>
      </p:sp>
      <p:sp>
        <p:nvSpPr>
          <p:cNvPr id="3" name="スライド番号プレースホルダー 2"/>
          <p:cNvSpPr>
            <a:spLocks noGrp="1"/>
          </p:cNvSpPr>
          <p:nvPr>
            <p:ph type="sldNum" sz="quarter" idx="12"/>
          </p:nvPr>
        </p:nvSpPr>
        <p:spPr/>
        <p:txBody>
          <a:bodyPr/>
          <a:lstStyle/>
          <a:p>
            <a:fld id="{CAF925E2-19D9-40EE-AC9E-1CF63AA179A3}" type="slidenum">
              <a:rPr kumimoji="1" lang="ja-JP" altLang="en-US" smtClean="0"/>
              <a:t>17</a:t>
            </a:fld>
            <a:endParaRPr kumimoji="1" lang="ja-JP" altLang="en-US"/>
          </a:p>
        </p:txBody>
      </p:sp>
    </p:spTree>
    <p:extLst>
      <p:ext uri="{BB962C8B-B14F-4D97-AF65-F5344CB8AC3E}">
        <p14:creationId xmlns:p14="http://schemas.microsoft.com/office/powerpoint/2010/main" val="4121841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F925E2-19D9-40EE-AC9E-1CF63AA179A3}" type="slidenum">
              <a:rPr kumimoji="1" lang="ja-JP" altLang="en-US" smtClean="0"/>
              <a:t>18</a:t>
            </a:fld>
            <a:endParaRPr kumimoji="1" lang="ja-JP" altLang="en-US"/>
          </a:p>
        </p:txBody>
      </p:sp>
    </p:spTree>
    <p:extLst>
      <p:ext uri="{BB962C8B-B14F-4D97-AF65-F5344CB8AC3E}">
        <p14:creationId xmlns:p14="http://schemas.microsoft.com/office/powerpoint/2010/main" val="31605890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5" name="表 14"/>
          <p:cNvGraphicFramePr>
            <a:graphicFrameLocks noGrp="1"/>
          </p:cNvGraphicFramePr>
          <p:nvPr>
            <p:extLst>
              <p:ext uri="{D42A27DB-BD31-4B8C-83A1-F6EECF244321}">
                <p14:modId xmlns:p14="http://schemas.microsoft.com/office/powerpoint/2010/main" val="4115089584"/>
              </p:ext>
            </p:extLst>
          </p:nvPr>
        </p:nvGraphicFramePr>
        <p:xfrm>
          <a:off x="1751797" y="1320980"/>
          <a:ext cx="7920000" cy="4887432"/>
        </p:xfrm>
        <a:graphic>
          <a:graphicData uri="http://schemas.openxmlformats.org/drawingml/2006/table">
            <a:tbl>
              <a:tblPr firstRow="1" bandRow="1">
                <a:tableStyleId>{5C22544A-7EE6-4342-B048-85BDC9FD1C3A}</a:tableStyleId>
              </a:tblPr>
              <a:tblGrid>
                <a:gridCol w="1127585">
                  <a:extLst>
                    <a:ext uri="{9D8B030D-6E8A-4147-A177-3AD203B41FA5}">
                      <a16:colId xmlns:a16="http://schemas.microsoft.com/office/drawing/2014/main" val="3777560885"/>
                    </a:ext>
                  </a:extLst>
                </a:gridCol>
                <a:gridCol w="3266658">
                  <a:extLst>
                    <a:ext uri="{9D8B030D-6E8A-4147-A177-3AD203B41FA5}">
                      <a16:colId xmlns:a16="http://schemas.microsoft.com/office/drawing/2014/main" val="2921737945"/>
                    </a:ext>
                  </a:extLst>
                </a:gridCol>
                <a:gridCol w="3525757">
                  <a:extLst>
                    <a:ext uri="{9D8B030D-6E8A-4147-A177-3AD203B41FA5}">
                      <a16:colId xmlns:a16="http://schemas.microsoft.com/office/drawing/2014/main" val="1002004984"/>
                    </a:ext>
                  </a:extLst>
                </a:gridCol>
              </a:tblGrid>
              <a:tr h="432000">
                <a:tc>
                  <a:txBody>
                    <a:bodyPr/>
                    <a:lstStyle/>
                    <a:p>
                      <a:pPr algn="ctr"/>
                      <a:endParaRPr kumimoji="1" lang="ja-JP" altLang="en-US" sz="2400" dirty="0">
                        <a:solidFill>
                          <a:schemeClr val="tx1">
                            <a:lumMod val="75000"/>
                            <a:lumOff val="25000"/>
                          </a:schemeClr>
                        </a:solidFill>
                      </a:endParaRPr>
                    </a:p>
                  </a:txBody>
                  <a:tcPr anchor="ctr">
                    <a:solidFill>
                      <a:schemeClr val="accent6">
                        <a:lumMod val="60000"/>
                        <a:lumOff val="40000"/>
                      </a:schemeClr>
                    </a:solidFill>
                  </a:tcPr>
                </a:tc>
                <a:tc>
                  <a:txBody>
                    <a:bodyPr/>
                    <a:lstStyle/>
                    <a:p>
                      <a:pPr algn="ctr"/>
                      <a:r>
                        <a:rPr kumimoji="1" lang="ja-JP" altLang="en-US" sz="2400" dirty="0" smtClean="0"/>
                        <a:t>従来手法</a:t>
                      </a:r>
                      <a:endParaRPr kumimoji="1" lang="ja-JP" altLang="en-US" sz="2400" dirty="0"/>
                    </a:p>
                  </a:txBody>
                  <a:tcPr>
                    <a:solidFill>
                      <a:schemeClr val="accent6">
                        <a:lumMod val="60000"/>
                        <a:lumOff val="40000"/>
                      </a:schemeClr>
                    </a:solidFill>
                  </a:tcPr>
                </a:tc>
                <a:tc>
                  <a:txBody>
                    <a:bodyPr/>
                    <a:lstStyle/>
                    <a:p>
                      <a:pPr algn="ctr"/>
                      <a:endParaRPr kumimoji="1" lang="ja-JP" altLang="en-US" sz="2400" dirty="0"/>
                    </a:p>
                  </a:txBody>
                  <a:tcPr>
                    <a:solidFill>
                      <a:schemeClr val="accent6">
                        <a:lumMod val="60000"/>
                        <a:lumOff val="40000"/>
                      </a:schemeClr>
                    </a:solidFill>
                  </a:tcPr>
                </a:tc>
                <a:extLst>
                  <a:ext uri="{0D108BD9-81ED-4DB2-BD59-A6C34878D82A}">
                    <a16:rowId xmlns:a16="http://schemas.microsoft.com/office/drawing/2014/main" val="2585142114"/>
                  </a:ext>
                </a:extLst>
              </a:tr>
              <a:tr h="2215116">
                <a:tc>
                  <a:txBody>
                    <a:bodyPr/>
                    <a:lstStyle/>
                    <a:p>
                      <a:pPr algn="ctr"/>
                      <a:r>
                        <a:rPr kumimoji="1" lang="ja-JP" altLang="en-US" sz="2400" b="1" dirty="0" smtClean="0">
                          <a:solidFill>
                            <a:schemeClr val="tx1">
                              <a:lumMod val="75000"/>
                              <a:lumOff val="25000"/>
                            </a:schemeClr>
                          </a:solidFill>
                        </a:rPr>
                        <a:t>探索</a:t>
                      </a:r>
                      <a:r>
                        <a:rPr kumimoji="1" lang="en-US" altLang="ja-JP" sz="2400" b="1" dirty="0" smtClean="0">
                          <a:solidFill>
                            <a:schemeClr val="tx1">
                              <a:lumMod val="75000"/>
                              <a:lumOff val="25000"/>
                            </a:schemeClr>
                          </a:solidFill>
                        </a:rPr>
                        <a:t/>
                      </a:r>
                      <a:br>
                        <a:rPr kumimoji="1" lang="en-US" altLang="ja-JP" sz="2400" b="1" dirty="0" smtClean="0">
                          <a:solidFill>
                            <a:schemeClr val="tx1">
                              <a:lumMod val="75000"/>
                              <a:lumOff val="25000"/>
                            </a:schemeClr>
                          </a:solidFill>
                        </a:rPr>
                      </a:br>
                      <a:r>
                        <a:rPr kumimoji="1" lang="ja-JP" altLang="en-US" sz="2400" b="1" dirty="0" smtClean="0">
                          <a:solidFill>
                            <a:schemeClr val="tx1">
                              <a:lumMod val="75000"/>
                              <a:lumOff val="25000"/>
                            </a:schemeClr>
                          </a:solidFill>
                        </a:rPr>
                        <a:t>開始時</a:t>
                      </a:r>
                      <a:endParaRPr kumimoji="1" lang="ja-JP" altLang="en-US" sz="2400" b="1" dirty="0">
                        <a:solidFill>
                          <a:schemeClr val="tx1">
                            <a:lumMod val="75000"/>
                            <a:lumOff val="25000"/>
                          </a:schemeClr>
                        </a:solidFill>
                      </a:endParaRPr>
                    </a:p>
                  </a:txBody>
                  <a:tcPr anchor="ctr">
                    <a:solidFill>
                      <a:schemeClr val="accent6">
                        <a:lumMod val="60000"/>
                        <a:lumOff val="40000"/>
                      </a:schemeClr>
                    </a:solidFill>
                  </a:tcPr>
                </a:tc>
                <a:tc>
                  <a:txBody>
                    <a:bodyPr/>
                    <a:lstStyle/>
                    <a:p>
                      <a:endParaRPr kumimoji="1" lang="ja-JP" altLang="en-US" dirty="0"/>
                    </a:p>
                  </a:txBody>
                  <a:tcPr>
                    <a:solidFill>
                      <a:schemeClr val="accent6">
                        <a:lumMod val="60000"/>
                        <a:lumOff val="40000"/>
                      </a:schemeClr>
                    </a:solidFill>
                  </a:tcPr>
                </a:tc>
                <a:tc>
                  <a:txBody>
                    <a:bodyPr/>
                    <a:lstStyle/>
                    <a:p>
                      <a:endParaRPr kumimoji="1" lang="ja-JP" altLang="en-US" dirty="0"/>
                    </a:p>
                  </a:txBody>
                  <a:tcPr>
                    <a:solidFill>
                      <a:schemeClr val="accent6">
                        <a:lumMod val="60000"/>
                        <a:lumOff val="40000"/>
                      </a:schemeClr>
                    </a:solidFill>
                  </a:tcPr>
                </a:tc>
                <a:extLst>
                  <a:ext uri="{0D108BD9-81ED-4DB2-BD59-A6C34878D82A}">
                    <a16:rowId xmlns:a16="http://schemas.microsoft.com/office/drawing/2014/main" val="3562742141"/>
                  </a:ext>
                </a:extLst>
              </a:tr>
              <a:tr h="2215116">
                <a:tc>
                  <a:txBody>
                    <a:bodyPr/>
                    <a:lstStyle/>
                    <a:p>
                      <a:pPr algn="ctr"/>
                      <a:r>
                        <a:rPr kumimoji="1" lang="ja-JP" altLang="en-US" sz="2400" b="1" dirty="0" smtClean="0">
                          <a:solidFill>
                            <a:schemeClr val="tx1">
                              <a:lumMod val="75000"/>
                              <a:lumOff val="25000"/>
                            </a:schemeClr>
                          </a:solidFill>
                        </a:rPr>
                        <a:t>探索</a:t>
                      </a:r>
                      <a:r>
                        <a:rPr kumimoji="1" lang="en-US" altLang="ja-JP" sz="2400" b="1" dirty="0" smtClean="0">
                          <a:solidFill>
                            <a:schemeClr val="tx1">
                              <a:lumMod val="75000"/>
                              <a:lumOff val="25000"/>
                            </a:schemeClr>
                          </a:solidFill>
                        </a:rPr>
                        <a:t/>
                      </a:r>
                      <a:br>
                        <a:rPr kumimoji="1" lang="en-US" altLang="ja-JP" sz="2400" b="1" dirty="0" smtClean="0">
                          <a:solidFill>
                            <a:schemeClr val="tx1">
                              <a:lumMod val="75000"/>
                              <a:lumOff val="25000"/>
                            </a:schemeClr>
                          </a:solidFill>
                        </a:rPr>
                      </a:br>
                      <a:r>
                        <a:rPr kumimoji="1" lang="ja-JP" altLang="en-US" sz="2400" b="1" dirty="0" smtClean="0">
                          <a:solidFill>
                            <a:schemeClr val="tx1">
                              <a:lumMod val="75000"/>
                              <a:lumOff val="25000"/>
                            </a:schemeClr>
                          </a:solidFill>
                        </a:rPr>
                        <a:t>終了時</a:t>
                      </a:r>
                      <a:endParaRPr kumimoji="1" lang="ja-JP" altLang="en-US" sz="2400" b="1" dirty="0">
                        <a:solidFill>
                          <a:schemeClr val="tx1">
                            <a:lumMod val="75000"/>
                            <a:lumOff val="25000"/>
                          </a:schemeClr>
                        </a:solidFill>
                      </a:endParaRPr>
                    </a:p>
                  </a:txBody>
                  <a:tcPr anchor="ct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823541715"/>
                  </a:ext>
                </a:extLst>
              </a:tr>
            </a:tbl>
          </a:graphicData>
        </a:graphic>
      </p:graphicFrame>
      <p:sp>
        <p:nvSpPr>
          <p:cNvPr id="2" name="タイトル 1"/>
          <p:cNvSpPr>
            <a:spLocks noGrp="1"/>
          </p:cNvSpPr>
          <p:nvPr>
            <p:ph type="title"/>
          </p:nvPr>
        </p:nvSpPr>
        <p:spPr/>
        <p:txBody>
          <a:bodyPr>
            <a:normAutofit/>
          </a:bodyPr>
          <a:lstStyle/>
          <a:p>
            <a:r>
              <a:rPr kumimoji="1" lang="ja-JP" altLang="en-US" dirty="0" smtClean="0"/>
              <a:t>背景</a:t>
            </a:r>
            <a:r>
              <a:rPr lang="en-US" altLang="ja-JP" dirty="0" smtClean="0"/>
              <a:t>: </a:t>
            </a:r>
            <a:r>
              <a:rPr lang="ja-JP" altLang="en-US" dirty="0" smtClean="0"/>
              <a:t>多峰性最適化問題</a:t>
            </a:r>
            <a:endParaRPr kumimoji="1" lang="ja-JP" altLang="en-US" dirty="0"/>
          </a:p>
        </p:txBody>
      </p:sp>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19</a:t>
            </a:fld>
            <a:r>
              <a:rPr kumimoji="1" lang="en-US" altLang="ja-JP" dirty="0" smtClean="0"/>
              <a:t>/17)</a:t>
            </a:r>
            <a:endParaRPr kumimoji="1" lang="ja-JP" altLang="en-US" dirty="0"/>
          </a:p>
        </p:txBody>
      </p:sp>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156" y="1798816"/>
            <a:ext cx="2853720" cy="2139474"/>
          </a:xfrm>
          <a:prstGeom prst="rect">
            <a:avLst/>
          </a:prstGeom>
        </p:spPr>
      </p:pic>
      <p:pic>
        <p:nvPicPr>
          <p:cNvPr id="12" name="図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5156" y="4025203"/>
            <a:ext cx="2853720" cy="2139474"/>
          </a:xfrm>
          <a:prstGeom prst="rect">
            <a:avLst/>
          </a:prstGeom>
        </p:spPr>
      </p:pic>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00914" y="1798816"/>
            <a:ext cx="2853720" cy="2139474"/>
          </a:xfrm>
          <a:prstGeom prst="rect">
            <a:avLst/>
          </a:prstGeom>
        </p:spPr>
      </p:pic>
      <p:pic>
        <p:nvPicPr>
          <p:cNvPr id="14" name="図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0915" y="4025203"/>
            <a:ext cx="2853720" cy="2139474"/>
          </a:xfrm>
          <a:prstGeom prst="rect">
            <a:avLst/>
          </a:prstGeom>
        </p:spPr>
      </p:pic>
      <p:sp>
        <p:nvSpPr>
          <p:cNvPr id="17" name="二等辺三角形 16"/>
          <p:cNvSpPr/>
          <p:nvPr/>
        </p:nvSpPr>
        <p:spPr>
          <a:xfrm rot="10800000">
            <a:off x="7270133" y="3919738"/>
            <a:ext cx="1368000" cy="144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p:cNvSpPr/>
          <p:nvPr/>
        </p:nvSpPr>
        <p:spPr>
          <a:xfrm rot="10800000">
            <a:off x="3890173" y="3919738"/>
            <a:ext cx="1368000" cy="144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3494708" y="1828796"/>
            <a:ext cx="288000" cy="216000"/>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3856968" y="1921236"/>
            <a:ext cx="288000" cy="216000"/>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4324159" y="2268506"/>
            <a:ext cx="288000" cy="216000"/>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4836319" y="2765676"/>
            <a:ext cx="288000" cy="216000"/>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5408442" y="3202886"/>
            <a:ext cx="288000" cy="216000"/>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3191631" y="2238447"/>
            <a:ext cx="1104014" cy="338554"/>
          </a:xfrm>
          <a:prstGeom prst="rect">
            <a:avLst/>
          </a:prstGeom>
          <a:noFill/>
        </p:spPr>
        <p:txBody>
          <a:bodyPr wrap="square" rtlCol="0">
            <a:spAutoFit/>
          </a:bodyPr>
          <a:lstStyle/>
          <a:p>
            <a:pPr algn="ctr"/>
            <a:r>
              <a:rPr kumimoji="1" lang="ja-JP" altLang="en-US" sz="1600" b="1" dirty="0" smtClean="0">
                <a:solidFill>
                  <a:schemeClr val="accent5"/>
                </a:solidFill>
              </a:rPr>
              <a:t>最適解</a:t>
            </a:r>
            <a:endParaRPr kumimoji="1" lang="ja-JP" altLang="en-US" sz="1600" b="1" dirty="0">
              <a:solidFill>
                <a:schemeClr val="accent5"/>
              </a:solidFill>
            </a:endParaRPr>
          </a:p>
        </p:txBody>
      </p:sp>
      <p:sp>
        <p:nvSpPr>
          <p:cNvPr id="25" name="テキスト ボックス 24"/>
          <p:cNvSpPr txBox="1"/>
          <p:nvPr/>
        </p:nvSpPr>
        <p:spPr>
          <a:xfrm>
            <a:off x="4515755" y="2352869"/>
            <a:ext cx="1104014" cy="338554"/>
          </a:xfrm>
          <a:prstGeom prst="rect">
            <a:avLst/>
          </a:prstGeom>
          <a:noFill/>
        </p:spPr>
        <p:txBody>
          <a:bodyPr wrap="square" rtlCol="0">
            <a:spAutoFit/>
          </a:bodyPr>
          <a:lstStyle/>
          <a:p>
            <a:pPr algn="ctr"/>
            <a:r>
              <a:rPr lang="ja-JP" altLang="en-US" sz="1600" b="1" dirty="0">
                <a:solidFill>
                  <a:schemeClr val="accent2"/>
                </a:solidFill>
              </a:rPr>
              <a:t>局所</a:t>
            </a:r>
            <a:r>
              <a:rPr kumimoji="1" lang="ja-JP" altLang="en-US" sz="1600" b="1" dirty="0" smtClean="0">
                <a:solidFill>
                  <a:schemeClr val="accent2"/>
                </a:solidFill>
              </a:rPr>
              <a:t>解</a:t>
            </a:r>
            <a:endParaRPr kumimoji="1" lang="ja-JP" altLang="en-US" sz="1600" b="1" dirty="0">
              <a:solidFill>
                <a:schemeClr val="accent2"/>
              </a:solidFill>
            </a:endParaRPr>
          </a:p>
        </p:txBody>
      </p:sp>
      <p:sp>
        <p:nvSpPr>
          <p:cNvPr id="26" name="テキスト ボックス 25"/>
          <p:cNvSpPr txBox="1"/>
          <p:nvPr/>
        </p:nvSpPr>
        <p:spPr>
          <a:xfrm>
            <a:off x="3191631" y="6208412"/>
            <a:ext cx="2763003" cy="400110"/>
          </a:xfrm>
          <a:prstGeom prst="rect">
            <a:avLst/>
          </a:prstGeom>
          <a:noFill/>
        </p:spPr>
        <p:txBody>
          <a:bodyPr wrap="square" rtlCol="0">
            <a:spAutoFit/>
          </a:bodyPr>
          <a:lstStyle/>
          <a:p>
            <a:pPr algn="ctr"/>
            <a:r>
              <a:rPr kumimoji="1" lang="ja-JP" altLang="en-US" sz="2000" b="1" dirty="0" smtClean="0">
                <a:solidFill>
                  <a:schemeClr val="accent5"/>
                </a:solidFill>
              </a:rPr>
              <a:t>最適解へ収束</a:t>
            </a:r>
            <a:endParaRPr kumimoji="1" lang="ja-JP" altLang="en-US" sz="2000" b="1" dirty="0">
              <a:solidFill>
                <a:schemeClr val="accent5"/>
              </a:solidFill>
            </a:endParaRPr>
          </a:p>
        </p:txBody>
      </p:sp>
      <p:sp>
        <p:nvSpPr>
          <p:cNvPr id="27" name="テキスト ボックス 26"/>
          <p:cNvSpPr txBox="1"/>
          <p:nvPr/>
        </p:nvSpPr>
        <p:spPr>
          <a:xfrm>
            <a:off x="6572630" y="6208412"/>
            <a:ext cx="2763003" cy="400110"/>
          </a:xfrm>
          <a:prstGeom prst="rect">
            <a:avLst/>
          </a:prstGeom>
          <a:noFill/>
        </p:spPr>
        <p:txBody>
          <a:bodyPr wrap="square" rtlCol="0">
            <a:spAutoFit/>
          </a:bodyPr>
          <a:lstStyle/>
          <a:p>
            <a:pPr algn="ctr"/>
            <a:r>
              <a:rPr kumimoji="1" lang="ja-JP" altLang="en-US" sz="2000" b="1" dirty="0" smtClean="0">
                <a:solidFill>
                  <a:srgbClr val="00B050"/>
                </a:solidFill>
              </a:rPr>
              <a:t>全てのピークを探索</a:t>
            </a:r>
            <a:endParaRPr kumimoji="1" lang="ja-JP" altLang="en-US" sz="2000" b="1" dirty="0">
              <a:solidFill>
                <a:srgbClr val="00B050"/>
              </a:solidFill>
            </a:endParaRPr>
          </a:p>
        </p:txBody>
      </p:sp>
      <p:sp>
        <p:nvSpPr>
          <p:cNvPr id="28" name="角丸四角形 27"/>
          <p:cNvSpPr/>
          <p:nvPr/>
        </p:nvSpPr>
        <p:spPr>
          <a:xfrm>
            <a:off x="343525" y="5755131"/>
            <a:ext cx="1185472" cy="59960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t>目的</a:t>
            </a:r>
            <a:endParaRPr kumimoji="1" lang="ja-JP" altLang="en-US" sz="2400" b="1" dirty="0"/>
          </a:p>
        </p:txBody>
      </p:sp>
      <p:sp>
        <p:nvSpPr>
          <p:cNvPr id="29" name="テキスト ボックス 28"/>
          <p:cNvSpPr txBox="1"/>
          <p:nvPr/>
        </p:nvSpPr>
        <p:spPr>
          <a:xfrm>
            <a:off x="1603947" y="5824100"/>
            <a:ext cx="7420132" cy="461665"/>
          </a:xfrm>
          <a:prstGeom prst="rect">
            <a:avLst/>
          </a:prstGeom>
          <a:noFill/>
        </p:spPr>
        <p:txBody>
          <a:bodyPr wrap="square" rtlCol="0">
            <a:spAutoFit/>
          </a:bodyPr>
          <a:lstStyle/>
          <a:p>
            <a:r>
              <a:rPr kumimoji="1" lang="ja-JP" altLang="en-US" sz="2400" b="1" dirty="0" smtClean="0">
                <a:solidFill>
                  <a:schemeClr val="tx1">
                    <a:lumMod val="75000"/>
                    <a:lumOff val="25000"/>
                  </a:schemeClr>
                </a:solidFill>
              </a:rPr>
              <a:t>分散型</a:t>
            </a:r>
            <a:r>
              <a:rPr kumimoji="1" lang="en-US" altLang="ja-JP" sz="2400" b="1" dirty="0" smtClean="0">
                <a:solidFill>
                  <a:schemeClr val="tx1">
                    <a:lumMod val="75000"/>
                    <a:lumOff val="25000"/>
                  </a:schemeClr>
                </a:solidFill>
              </a:rPr>
              <a:t>Bat Algorithm</a:t>
            </a:r>
            <a:r>
              <a:rPr kumimoji="1" lang="ja-JP" altLang="en-US" sz="2400" b="1" dirty="0" smtClean="0">
                <a:solidFill>
                  <a:schemeClr val="tx1">
                    <a:lumMod val="75000"/>
                    <a:lumOff val="25000"/>
                  </a:schemeClr>
                </a:solidFill>
              </a:rPr>
              <a:t>の提案とその有効性の検証</a:t>
            </a:r>
            <a:endParaRPr kumimoji="1" lang="ja-JP" altLang="en-US" sz="2400" b="1" dirty="0">
              <a:solidFill>
                <a:schemeClr val="tx1">
                  <a:lumMod val="75000"/>
                  <a:lumOff val="25000"/>
                </a:schemeClr>
              </a:solidFill>
            </a:endParaRPr>
          </a:p>
        </p:txBody>
      </p:sp>
    </p:spTree>
    <p:extLst>
      <p:ext uri="{BB962C8B-B14F-4D97-AF65-F5344CB8AC3E}">
        <p14:creationId xmlns:p14="http://schemas.microsoft.com/office/powerpoint/2010/main" val="25271666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4" grpId="0"/>
      <p:bldP spid="25"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背景</a:t>
            </a:r>
            <a:r>
              <a:rPr lang="en-US" altLang="ja-JP" smtClean="0"/>
              <a:t>: </a:t>
            </a:r>
            <a:r>
              <a:rPr lang="ja-JP" altLang="en-US" dirty="0" smtClean="0"/>
              <a:t>複数解探索問題</a:t>
            </a:r>
            <a:endParaRPr kumimoji="1" lang="ja-JP" altLang="en-US" dirty="0"/>
          </a:p>
        </p:txBody>
      </p:sp>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2</a:t>
            </a:fld>
            <a:r>
              <a:rPr kumimoji="1" lang="en-US" altLang="ja-JP" dirty="0" smtClean="0"/>
              <a:t>/17)</a:t>
            </a:r>
            <a:endParaRPr kumimoji="1" lang="ja-JP" altLang="en-US" dirty="0"/>
          </a:p>
        </p:txBody>
      </p:sp>
      <p:sp>
        <p:nvSpPr>
          <p:cNvPr id="8" name="角丸四角形 7"/>
          <p:cNvSpPr/>
          <p:nvPr/>
        </p:nvSpPr>
        <p:spPr>
          <a:xfrm>
            <a:off x="277034" y="3751194"/>
            <a:ext cx="1176913" cy="53283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問題点</a:t>
            </a:r>
            <a:endParaRPr kumimoji="1" lang="ja-JP" altLang="en-US" sz="2400" b="1" dirty="0"/>
          </a:p>
        </p:txBody>
      </p:sp>
      <p:pic>
        <p:nvPicPr>
          <p:cNvPr id="32" name="図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9131" y="1604782"/>
            <a:ext cx="3981450" cy="3981450"/>
          </a:xfrm>
          <a:prstGeom prst="rect">
            <a:avLst/>
          </a:prstGeom>
        </p:spPr>
      </p:pic>
      <p:pic>
        <p:nvPicPr>
          <p:cNvPr id="34" name="図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22644" y="3328682"/>
            <a:ext cx="287321" cy="453172"/>
          </a:xfrm>
          <a:prstGeom prst="rect">
            <a:avLst/>
          </a:prstGeom>
        </p:spPr>
      </p:pic>
      <p:pic>
        <p:nvPicPr>
          <p:cNvPr id="36" name="図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2049" y="3650027"/>
            <a:ext cx="563565" cy="325615"/>
          </a:xfrm>
          <a:prstGeom prst="rect">
            <a:avLst/>
          </a:prstGeom>
        </p:spPr>
      </p:pic>
      <p:pic>
        <p:nvPicPr>
          <p:cNvPr id="37" name="図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5444" y="2057506"/>
            <a:ext cx="287321" cy="453172"/>
          </a:xfrm>
          <a:prstGeom prst="rect">
            <a:avLst/>
          </a:prstGeom>
        </p:spPr>
      </p:pic>
      <p:pic>
        <p:nvPicPr>
          <p:cNvPr id="38" name="図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3954" y="3738034"/>
            <a:ext cx="287321" cy="453172"/>
          </a:xfrm>
          <a:prstGeom prst="rect">
            <a:avLst/>
          </a:prstGeom>
        </p:spPr>
      </p:pic>
      <p:pic>
        <p:nvPicPr>
          <p:cNvPr id="39" name="図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48861" y="2543793"/>
            <a:ext cx="287321" cy="453172"/>
          </a:xfrm>
          <a:prstGeom prst="rect">
            <a:avLst/>
          </a:prstGeom>
        </p:spPr>
      </p:pic>
      <p:pic>
        <p:nvPicPr>
          <p:cNvPr id="40" name="図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95876" y="4405828"/>
            <a:ext cx="605454" cy="605454"/>
          </a:xfrm>
          <a:prstGeom prst="rect">
            <a:avLst/>
          </a:prstGeom>
        </p:spPr>
      </p:pic>
      <p:pic>
        <p:nvPicPr>
          <p:cNvPr id="42" name="図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43412" y="3200711"/>
            <a:ext cx="605454" cy="605454"/>
          </a:xfrm>
          <a:prstGeom prst="rect">
            <a:avLst/>
          </a:prstGeom>
        </p:spPr>
      </p:pic>
      <p:pic>
        <p:nvPicPr>
          <p:cNvPr id="44" name="図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0216" y="2646143"/>
            <a:ext cx="605454" cy="605454"/>
          </a:xfrm>
          <a:prstGeom prst="rect">
            <a:avLst/>
          </a:prstGeom>
        </p:spPr>
      </p:pic>
      <p:pic>
        <p:nvPicPr>
          <p:cNvPr id="45" name="図 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85232" y="2375459"/>
            <a:ext cx="605454" cy="605454"/>
          </a:xfrm>
          <a:prstGeom prst="rect">
            <a:avLst/>
          </a:prstGeom>
        </p:spPr>
      </p:pic>
      <p:pic>
        <p:nvPicPr>
          <p:cNvPr id="46" name="図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57433" y="4311883"/>
            <a:ext cx="596737" cy="596737"/>
          </a:xfrm>
          <a:prstGeom prst="rect">
            <a:avLst/>
          </a:prstGeom>
        </p:spPr>
      </p:pic>
      <p:pic>
        <p:nvPicPr>
          <p:cNvPr id="48" name="図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02171" y="3393483"/>
            <a:ext cx="605454" cy="605454"/>
          </a:xfrm>
          <a:prstGeom prst="rect">
            <a:avLst/>
          </a:prstGeom>
        </p:spPr>
      </p:pic>
      <p:pic>
        <p:nvPicPr>
          <p:cNvPr id="49" name="図 4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52625" y="2998326"/>
            <a:ext cx="605454" cy="605454"/>
          </a:xfrm>
          <a:prstGeom prst="rect">
            <a:avLst/>
          </a:prstGeom>
        </p:spPr>
      </p:pic>
      <p:pic>
        <p:nvPicPr>
          <p:cNvPr id="50" name="図 4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26009" y="4787664"/>
            <a:ext cx="580614" cy="580614"/>
          </a:xfrm>
          <a:prstGeom prst="rect">
            <a:avLst/>
          </a:prstGeom>
        </p:spPr>
      </p:pic>
      <p:pic>
        <p:nvPicPr>
          <p:cNvPr id="51" name="図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17092" y="2364986"/>
            <a:ext cx="580614" cy="580614"/>
          </a:xfrm>
          <a:prstGeom prst="rect">
            <a:avLst/>
          </a:prstGeom>
        </p:spPr>
      </p:pic>
      <p:pic>
        <p:nvPicPr>
          <p:cNvPr id="52" name="図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4872" y="3610946"/>
            <a:ext cx="287321" cy="453172"/>
          </a:xfrm>
          <a:prstGeom prst="rect">
            <a:avLst/>
          </a:prstGeom>
        </p:spPr>
      </p:pic>
      <p:pic>
        <p:nvPicPr>
          <p:cNvPr id="53" name="図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24893" y="1645455"/>
            <a:ext cx="287321" cy="453172"/>
          </a:xfrm>
          <a:prstGeom prst="rect">
            <a:avLst/>
          </a:prstGeom>
        </p:spPr>
      </p:pic>
      <p:pic>
        <p:nvPicPr>
          <p:cNvPr id="58" name="図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3980" y="3641724"/>
            <a:ext cx="563565" cy="325615"/>
          </a:xfrm>
          <a:prstGeom prst="rect">
            <a:avLst/>
          </a:prstGeom>
        </p:spPr>
      </p:pic>
      <p:pic>
        <p:nvPicPr>
          <p:cNvPr id="59" name="図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7276" y="3658330"/>
            <a:ext cx="563565" cy="325615"/>
          </a:xfrm>
          <a:prstGeom prst="rect">
            <a:avLst/>
          </a:prstGeom>
        </p:spPr>
      </p:pic>
      <p:pic>
        <p:nvPicPr>
          <p:cNvPr id="60" name="図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6539" y="3658329"/>
            <a:ext cx="563565" cy="325615"/>
          </a:xfrm>
          <a:prstGeom prst="rect">
            <a:avLst/>
          </a:prstGeom>
        </p:spPr>
      </p:pic>
      <p:pic>
        <p:nvPicPr>
          <p:cNvPr id="61" name="図 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9891" y="3650026"/>
            <a:ext cx="563565" cy="325615"/>
          </a:xfrm>
          <a:prstGeom prst="rect">
            <a:avLst/>
          </a:prstGeom>
        </p:spPr>
      </p:pic>
      <p:pic>
        <p:nvPicPr>
          <p:cNvPr id="62" name="図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8583" y="3658328"/>
            <a:ext cx="563565" cy="325615"/>
          </a:xfrm>
          <a:prstGeom prst="rect">
            <a:avLst/>
          </a:prstGeom>
        </p:spPr>
      </p:pic>
      <p:pic>
        <p:nvPicPr>
          <p:cNvPr id="63" name="図 6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2780" y="3661662"/>
            <a:ext cx="563565" cy="325615"/>
          </a:xfrm>
          <a:prstGeom prst="rect">
            <a:avLst/>
          </a:prstGeom>
        </p:spPr>
      </p:pic>
      <p:pic>
        <p:nvPicPr>
          <p:cNvPr id="64" name="図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2049" y="3653361"/>
            <a:ext cx="563565" cy="325615"/>
          </a:xfrm>
          <a:prstGeom prst="rect">
            <a:avLst/>
          </a:prstGeom>
        </p:spPr>
      </p:pic>
      <p:pic>
        <p:nvPicPr>
          <p:cNvPr id="65" name="図 6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7275" y="3656695"/>
            <a:ext cx="563565" cy="325615"/>
          </a:xfrm>
          <a:prstGeom prst="rect">
            <a:avLst/>
          </a:prstGeom>
        </p:spPr>
      </p:pic>
      <p:pic>
        <p:nvPicPr>
          <p:cNvPr id="66" name="図 6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3851" y="3667758"/>
            <a:ext cx="563565" cy="325615"/>
          </a:xfrm>
          <a:prstGeom prst="rect">
            <a:avLst/>
          </a:prstGeom>
        </p:spPr>
      </p:pic>
      <p:pic>
        <p:nvPicPr>
          <p:cNvPr id="67" name="図 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8112" y="3643357"/>
            <a:ext cx="563565" cy="325615"/>
          </a:xfrm>
          <a:prstGeom prst="rect">
            <a:avLst/>
          </a:prstGeom>
        </p:spPr>
      </p:pic>
      <p:pic>
        <p:nvPicPr>
          <p:cNvPr id="68" name="図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0371" y="4899494"/>
            <a:ext cx="287321" cy="453172"/>
          </a:xfrm>
          <a:prstGeom prst="rect">
            <a:avLst/>
          </a:prstGeom>
        </p:spPr>
      </p:pic>
      <p:sp>
        <p:nvSpPr>
          <p:cNvPr id="69" name="テキスト ボックス 68"/>
          <p:cNvSpPr txBox="1"/>
          <p:nvPr/>
        </p:nvSpPr>
        <p:spPr>
          <a:xfrm>
            <a:off x="1517945" y="1287311"/>
            <a:ext cx="6109505" cy="1384995"/>
          </a:xfrm>
          <a:prstGeom prst="rect">
            <a:avLst/>
          </a:prstGeom>
          <a:noFill/>
        </p:spPr>
        <p:txBody>
          <a:bodyPr wrap="square" rtlCol="0">
            <a:spAutoFit/>
          </a:bodyPr>
          <a:lstStyle/>
          <a:p>
            <a:r>
              <a:rPr kumimoji="1" lang="ja-JP" altLang="en-US" sz="2400" b="1" dirty="0" smtClean="0">
                <a:solidFill>
                  <a:schemeClr val="tx1">
                    <a:lumMod val="75000"/>
                    <a:lumOff val="25000"/>
                  </a:schemeClr>
                </a:solidFill>
              </a:rPr>
              <a:t>災害時における被災者救助問題</a:t>
            </a:r>
            <a:endParaRPr lang="en-US" altLang="ja-JP" sz="1200" dirty="0" smtClean="0">
              <a:solidFill>
                <a:schemeClr val="tx1">
                  <a:lumMod val="75000"/>
                  <a:lumOff val="25000"/>
                </a:schemeClr>
              </a:solidFill>
            </a:endParaRPr>
          </a:p>
          <a:p>
            <a:endParaRPr lang="en-US" altLang="ja-JP" sz="1200" dirty="0" smtClean="0">
              <a:solidFill>
                <a:schemeClr val="tx1">
                  <a:lumMod val="75000"/>
                  <a:lumOff val="25000"/>
                </a:schemeClr>
              </a:solidFill>
            </a:endParaRPr>
          </a:p>
          <a:p>
            <a:r>
              <a:rPr lang="en-US" altLang="ja-JP" sz="2400" dirty="0" smtClean="0"/>
              <a:t>- </a:t>
            </a:r>
            <a:r>
              <a:rPr lang="ja-JP" altLang="en-US" sz="2400" dirty="0" smtClean="0"/>
              <a:t>複数救助</a:t>
            </a:r>
            <a:r>
              <a:rPr lang="ja-JP" altLang="en-US" sz="2400" dirty="0"/>
              <a:t>ロボット</a:t>
            </a:r>
            <a:r>
              <a:rPr lang="ja-JP" altLang="en-US" sz="2400" dirty="0" smtClean="0"/>
              <a:t>による被災者探索</a:t>
            </a:r>
            <a:endParaRPr lang="en-US" altLang="ja-JP" sz="2400" dirty="0" smtClean="0"/>
          </a:p>
          <a:p>
            <a:r>
              <a:rPr lang="ja-JP" altLang="en-US" sz="2400" dirty="0" smtClean="0"/>
              <a:t>→ </a:t>
            </a:r>
            <a:r>
              <a:rPr kumimoji="1" lang="ja-JP" altLang="en-US" sz="2400" dirty="0" smtClean="0"/>
              <a:t>多点</a:t>
            </a:r>
            <a:r>
              <a:rPr kumimoji="1" lang="ja-JP" altLang="en-US" sz="2400" dirty="0"/>
              <a:t>探索</a:t>
            </a:r>
            <a:r>
              <a:rPr kumimoji="1" lang="ja-JP" altLang="en-US" sz="2400" dirty="0" smtClean="0"/>
              <a:t>アルゴリズムによるアプローチ</a:t>
            </a:r>
            <a:endParaRPr kumimoji="1" lang="ja-JP" altLang="en-US" sz="2400" dirty="0"/>
          </a:p>
        </p:txBody>
      </p:sp>
      <p:sp>
        <p:nvSpPr>
          <p:cNvPr id="71" name="テキスト ボックス 70"/>
          <p:cNvSpPr txBox="1"/>
          <p:nvPr/>
        </p:nvSpPr>
        <p:spPr>
          <a:xfrm>
            <a:off x="1515628" y="2924554"/>
            <a:ext cx="6111822" cy="1631216"/>
          </a:xfrm>
          <a:prstGeom prst="rect">
            <a:avLst/>
          </a:prstGeom>
          <a:noFill/>
        </p:spPr>
        <p:txBody>
          <a:bodyPr wrap="square" rtlCol="0">
            <a:spAutoFit/>
          </a:bodyPr>
          <a:lstStyle/>
          <a:p>
            <a:r>
              <a:rPr kumimoji="1" lang="ja-JP" altLang="en-US" sz="2000" dirty="0" smtClean="0"/>
              <a:t>被災者の位置 </a:t>
            </a:r>
            <a:r>
              <a:rPr kumimoji="1" lang="en-US" altLang="ja-JP" sz="2000" smtClean="0"/>
              <a:t>= </a:t>
            </a:r>
            <a:r>
              <a:rPr kumimoji="1" lang="ja-JP" altLang="en-US" sz="2000" dirty="0" smtClean="0"/>
              <a:t>解</a:t>
            </a:r>
            <a:endParaRPr kumimoji="1" lang="en-US" altLang="ja-JP" sz="2000" dirty="0" smtClean="0"/>
          </a:p>
          <a:p>
            <a:r>
              <a:rPr lang="ja-JP" altLang="en-US" sz="2000" dirty="0"/>
              <a:t>救助</a:t>
            </a:r>
            <a:r>
              <a:rPr lang="ja-JP" altLang="en-US" sz="2000" dirty="0" smtClean="0"/>
              <a:t>ロボット</a:t>
            </a:r>
            <a:r>
              <a:rPr lang="en-US" altLang="ja-JP" sz="2000" dirty="0" smtClean="0"/>
              <a:t>=</a:t>
            </a:r>
            <a:r>
              <a:rPr lang="ja-JP" altLang="en-US" sz="2000" dirty="0" smtClean="0"/>
              <a:t>個体</a:t>
            </a:r>
            <a:r>
              <a:rPr kumimoji="1" lang="ja-JP" altLang="en-US" sz="2000" dirty="0" smtClean="0"/>
              <a:t>と見立てた時，</a:t>
            </a:r>
            <a:endParaRPr kumimoji="1" lang="en-US" altLang="ja-JP" sz="2000" dirty="0" smtClean="0"/>
          </a:p>
          <a:p>
            <a:endParaRPr lang="en-US" altLang="ja-JP" sz="1200" dirty="0" smtClean="0"/>
          </a:p>
          <a:p>
            <a:r>
              <a:rPr kumimoji="1" lang="ja-JP" altLang="en-US" sz="2400" dirty="0">
                <a:solidFill>
                  <a:schemeClr val="accent5"/>
                </a:solidFill>
              </a:rPr>
              <a:t>従来</a:t>
            </a:r>
            <a:r>
              <a:rPr kumimoji="1" lang="ja-JP" altLang="en-US" sz="2400" dirty="0" smtClean="0">
                <a:solidFill>
                  <a:schemeClr val="accent5"/>
                </a:solidFill>
              </a:rPr>
              <a:t>の</a:t>
            </a:r>
            <a:r>
              <a:rPr lang="ja-JP" altLang="en-US" sz="2400" dirty="0">
                <a:solidFill>
                  <a:schemeClr val="accent5"/>
                </a:solidFill>
              </a:rPr>
              <a:t>多点探索アルゴリズム</a:t>
            </a:r>
            <a:r>
              <a:rPr kumimoji="1" lang="ja-JP" altLang="en-US" sz="2400" dirty="0" smtClean="0">
                <a:solidFill>
                  <a:schemeClr val="accent5"/>
                </a:solidFill>
              </a:rPr>
              <a:t>では</a:t>
            </a:r>
            <a:r>
              <a:rPr kumimoji="1" lang="en-US" altLang="ja-JP" sz="2400" dirty="0" smtClean="0">
                <a:solidFill>
                  <a:schemeClr val="accent5"/>
                </a:solidFill>
              </a:rPr>
              <a:t/>
            </a:r>
            <a:br>
              <a:rPr kumimoji="1" lang="en-US" altLang="ja-JP" sz="2400" dirty="0" smtClean="0">
                <a:solidFill>
                  <a:schemeClr val="accent5"/>
                </a:solidFill>
              </a:rPr>
            </a:br>
            <a:r>
              <a:rPr kumimoji="1" lang="ja-JP" altLang="en-US" sz="2400" dirty="0" smtClean="0">
                <a:solidFill>
                  <a:schemeClr val="accent5"/>
                </a:solidFill>
              </a:rPr>
              <a:t>一つの最適解方向へ収束</a:t>
            </a:r>
            <a:endParaRPr kumimoji="1" lang="ja-JP" altLang="en-US" sz="2400" dirty="0">
              <a:solidFill>
                <a:schemeClr val="accent5"/>
              </a:solidFill>
            </a:endParaRPr>
          </a:p>
        </p:txBody>
      </p:sp>
      <p:sp>
        <p:nvSpPr>
          <p:cNvPr id="82" name="角丸四角形 81"/>
          <p:cNvSpPr/>
          <p:nvPr/>
        </p:nvSpPr>
        <p:spPr>
          <a:xfrm>
            <a:off x="277034" y="5319817"/>
            <a:ext cx="1176913" cy="53283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目的</a:t>
            </a:r>
            <a:endParaRPr kumimoji="1" lang="ja-JP" altLang="en-US" sz="2400" b="1" dirty="0"/>
          </a:p>
        </p:txBody>
      </p:sp>
      <p:sp>
        <p:nvSpPr>
          <p:cNvPr id="83" name="テキスト ボックス 82"/>
          <p:cNvSpPr txBox="1"/>
          <p:nvPr/>
        </p:nvSpPr>
        <p:spPr>
          <a:xfrm>
            <a:off x="1589565" y="5261046"/>
            <a:ext cx="7206311" cy="830997"/>
          </a:xfrm>
          <a:prstGeom prst="rect">
            <a:avLst/>
          </a:prstGeom>
          <a:noFill/>
        </p:spPr>
        <p:txBody>
          <a:bodyPr wrap="square" rtlCol="0">
            <a:spAutoFit/>
          </a:bodyPr>
          <a:lstStyle/>
          <a:p>
            <a:r>
              <a:rPr kumimoji="1" lang="ja-JP" altLang="en-US" sz="2400" b="1" dirty="0" smtClean="0">
                <a:solidFill>
                  <a:schemeClr val="tx1">
                    <a:lumMod val="75000"/>
                    <a:lumOff val="25000"/>
                  </a:schemeClr>
                </a:solidFill>
              </a:rPr>
              <a:t>全最適解及び局所解を探索可能な</a:t>
            </a:r>
            <a:r>
              <a:rPr kumimoji="1" lang="en-US" altLang="ja-JP" sz="2400" b="1" dirty="0" smtClean="0">
                <a:solidFill>
                  <a:schemeClr val="tx1">
                    <a:lumMod val="75000"/>
                    <a:lumOff val="25000"/>
                  </a:schemeClr>
                </a:solidFill>
              </a:rPr>
              <a:t/>
            </a:r>
            <a:br>
              <a:rPr kumimoji="1" lang="en-US" altLang="ja-JP" sz="2400" b="1" dirty="0" smtClean="0">
                <a:solidFill>
                  <a:schemeClr val="tx1">
                    <a:lumMod val="75000"/>
                    <a:lumOff val="25000"/>
                  </a:schemeClr>
                </a:solidFill>
              </a:rPr>
            </a:br>
            <a:r>
              <a:rPr kumimoji="1" lang="ja-JP" altLang="en-US" sz="2400" b="1" dirty="0" smtClean="0">
                <a:solidFill>
                  <a:schemeClr val="tx1">
                    <a:lumMod val="75000"/>
                    <a:lumOff val="25000"/>
                  </a:schemeClr>
                </a:solidFill>
              </a:rPr>
              <a:t>分散型</a:t>
            </a:r>
            <a:r>
              <a:rPr lang="ja-JP" altLang="en-US" sz="2400" b="1" dirty="0">
                <a:solidFill>
                  <a:schemeClr val="tx1">
                    <a:lumMod val="75000"/>
                    <a:lumOff val="25000"/>
                  </a:schemeClr>
                </a:solidFill>
              </a:rPr>
              <a:t>多点探索アルゴリズム</a:t>
            </a:r>
            <a:r>
              <a:rPr kumimoji="1" lang="ja-JP" altLang="en-US" sz="2400" b="1" dirty="0" smtClean="0">
                <a:solidFill>
                  <a:schemeClr val="tx1">
                    <a:lumMod val="75000"/>
                    <a:lumOff val="25000"/>
                  </a:schemeClr>
                </a:solidFill>
              </a:rPr>
              <a:t>の構築</a:t>
            </a:r>
            <a:endParaRPr kumimoji="1" lang="ja-JP" altLang="en-US" sz="2400" b="1" dirty="0">
              <a:solidFill>
                <a:schemeClr val="tx1">
                  <a:lumMod val="75000"/>
                  <a:lumOff val="25000"/>
                </a:schemeClr>
              </a:solidFill>
            </a:endParaRPr>
          </a:p>
        </p:txBody>
      </p:sp>
      <p:sp>
        <p:nvSpPr>
          <p:cNvPr id="85" name="楕円 84"/>
          <p:cNvSpPr/>
          <p:nvPr/>
        </p:nvSpPr>
        <p:spPr>
          <a:xfrm>
            <a:off x="9208025" y="3301053"/>
            <a:ext cx="637326" cy="862524"/>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図 4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49429" y="3374405"/>
            <a:ext cx="605454" cy="605454"/>
          </a:xfrm>
          <a:prstGeom prst="rect">
            <a:avLst/>
          </a:prstGeom>
        </p:spPr>
      </p:pic>
      <p:sp>
        <p:nvSpPr>
          <p:cNvPr id="84" name="角丸四角形吹き出し 83"/>
          <p:cNvSpPr/>
          <p:nvPr/>
        </p:nvSpPr>
        <p:spPr>
          <a:xfrm>
            <a:off x="9401330" y="4284024"/>
            <a:ext cx="1033747" cy="378790"/>
          </a:xfrm>
          <a:prstGeom prst="wedgeRoundRectCallout">
            <a:avLst>
              <a:gd name="adj1" fmla="val -28320"/>
              <a:gd name="adj2" fmla="val -100949"/>
              <a:gd name="adj3" fmla="val 16667"/>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最適解</a:t>
            </a:r>
            <a:endParaRPr kumimoji="1" lang="ja-JP" altLang="en-US" b="1" dirty="0">
              <a:solidFill>
                <a:schemeClr val="bg1"/>
              </a:solidFill>
            </a:endParaRPr>
          </a:p>
        </p:txBody>
      </p:sp>
    </p:spTree>
    <p:extLst>
      <p:ext uri="{BB962C8B-B14F-4D97-AF65-F5344CB8AC3E}">
        <p14:creationId xmlns:p14="http://schemas.microsoft.com/office/powerpoint/2010/main" val="291128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ppt_x"/>
                                          </p:val>
                                        </p:tav>
                                        <p:tav tm="100000">
                                          <p:val>
                                            <p:strVal val="#ppt_x"/>
                                          </p:val>
                                        </p:tav>
                                      </p:tavLst>
                                    </p:anim>
                                    <p:anim calcmode="lin" valueType="num">
                                      <p:cBhvr additive="base">
                                        <p:cTn id="12" dur="500" fill="hold"/>
                                        <p:tgtEl>
                                          <p:spTgt spid="4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ppt_x"/>
                                          </p:val>
                                        </p:tav>
                                        <p:tav tm="100000">
                                          <p:val>
                                            <p:strVal val="#ppt_x"/>
                                          </p:val>
                                        </p:tav>
                                      </p:tavLst>
                                    </p:anim>
                                    <p:anim calcmode="lin" valueType="num">
                                      <p:cBhvr additive="base">
                                        <p:cTn id="24" dur="500" fill="hold"/>
                                        <p:tgtEl>
                                          <p:spTgt spid="47"/>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ppt_x"/>
                                          </p:val>
                                        </p:tav>
                                        <p:tav tm="100000">
                                          <p:val>
                                            <p:strVal val="#ppt_x"/>
                                          </p:val>
                                        </p:tav>
                                      </p:tavLst>
                                    </p:anim>
                                    <p:anim calcmode="lin" valueType="num">
                                      <p:cBhvr additive="base">
                                        <p:cTn id="36" dur="500" fill="hold"/>
                                        <p:tgtEl>
                                          <p:spTgt spid="48"/>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additive="base">
                                        <p:cTn id="39" dur="500" fill="hold"/>
                                        <p:tgtEl>
                                          <p:spTgt spid="51"/>
                                        </p:tgtEl>
                                        <p:attrNameLst>
                                          <p:attrName>ppt_x</p:attrName>
                                        </p:attrNameLst>
                                      </p:cBhvr>
                                      <p:tavLst>
                                        <p:tav tm="0">
                                          <p:val>
                                            <p:strVal val="#ppt_x"/>
                                          </p:val>
                                        </p:tav>
                                        <p:tav tm="100000">
                                          <p:val>
                                            <p:strVal val="#ppt_x"/>
                                          </p:val>
                                        </p:tav>
                                      </p:tavLst>
                                    </p:anim>
                                    <p:anim calcmode="lin" valueType="num">
                                      <p:cBhvr additive="base">
                                        <p:cTn id="40" dur="500" fill="hold"/>
                                        <p:tgtEl>
                                          <p:spTgt spid="51"/>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500" fill="hold"/>
                                        <p:tgtEl>
                                          <p:spTgt spid="45"/>
                                        </p:tgtEl>
                                        <p:attrNameLst>
                                          <p:attrName>ppt_x</p:attrName>
                                        </p:attrNameLst>
                                      </p:cBhvr>
                                      <p:tavLst>
                                        <p:tav tm="0">
                                          <p:val>
                                            <p:strVal val="#ppt_x"/>
                                          </p:val>
                                        </p:tav>
                                        <p:tav tm="100000">
                                          <p:val>
                                            <p:strVal val="#ppt_x"/>
                                          </p:val>
                                        </p:tav>
                                      </p:tavLst>
                                    </p:anim>
                                    <p:anim calcmode="lin" valueType="num">
                                      <p:cBhvr additive="base">
                                        <p:cTn id="44" dur="5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par>
                                <p:cTn id="50" presetID="10"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500"/>
                                        <p:tgtEl>
                                          <p:spTgt spid="53"/>
                                        </p:tgtEl>
                                      </p:cBhvr>
                                    </p:animEffect>
                                  </p:childTnLst>
                                </p:cTn>
                              </p:par>
                              <p:par>
                                <p:cTn id="62" presetID="10" presetClass="entr" presetSubtype="0" fill="hold"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fade">
                                      <p:cBhvr>
                                        <p:cTn id="64" dur="500"/>
                                        <p:tgtEl>
                                          <p:spTgt spid="52"/>
                                        </p:tgtEl>
                                      </p:cBhvr>
                                    </p:animEffect>
                                  </p:childTnLst>
                                </p:cTn>
                              </p:par>
                              <p:par>
                                <p:cTn id="65" presetID="10" presetClass="entr" presetSubtype="0" fill="hold" nodeType="with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fade">
                                      <p:cBhvr>
                                        <p:cTn id="67" dur="500"/>
                                        <p:tgtEl>
                                          <p:spTgt spid="68"/>
                                        </p:tgtEl>
                                      </p:cBhvr>
                                    </p:animEffect>
                                  </p:childTnLst>
                                </p:cTn>
                              </p:par>
                              <p:par>
                                <p:cTn id="68" presetID="42" presetClass="path" presetSubtype="0" accel="50000" decel="50000" fill="hold" nodeType="withEffect">
                                  <p:stCondLst>
                                    <p:cond delay="0"/>
                                  </p:stCondLst>
                                  <p:childTnLst>
                                    <p:animMotion origin="layout" path="M -1.04167E-6 2.96296E-6 L 0.13646 -0.17963 " pathEditMode="relative" rAng="0" ptsTypes="AA">
                                      <p:cBhvr>
                                        <p:cTn id="69" dur="1000" fill="hold"/>
                                        <p:tgtEl>
                                          <p:spTgt spid="36"/>
                                        </p:tgtEl>
                                        <p:attrNameLst>
                                          <p:attrName>ppt_x</p:attrName>
                                          <p:attrName>ppt_y</p:attrName>
                                        </p:attrNameLst>
                                      </p:cBhvr>
                                      <p:rCtr x="6823" y="-8981"/>
                                    </p:animMotion>
                                  </p:childTnLst>
                                </p:cTn>
                              </p:par>
                              <p:par>
                                <p:cTn id="70" presetID="42" presetClass="path" presetSubtype="0" accel="50000" decel="50000" fill="hold" nodeType="withEffect">
                                  <p:stCondLst>
                                    <p:cond delay="0"/>
                                  </p:stCondLst>
                                  <p:childTnLst>
                                    <p:animMotion origin="layout" path="M -2.5E-6 3.7037E-7 L 0.28867 -0.11482 " pathEditMode="relative" rAng="0" ptsTypes="AA">
                                      <p:cBhvr>
                                        <p:cTn id="71" dur="1000" fill="hold"/>
                                        <p:tgtEl>
                                          <p:spTgt spid="58"/>
                                        </p:tgtEl>
                                        <p:attrNameLst>
                                          <p:attrName>ppt_x</p:attrName>
                                          <p:attrName>ppt_y</p:attrName>
                                        </p:attrNameLst>
                                      </p:cBhvr>
                                      <p:rCtr x="14427" y="-5741"/>
                                    </p:animMotion>
                                  </p:childTnLst>
                                </p:cTn>
                              </p:par>
                              <p:par>
                                <p:cTn id="72" presetID="42" presetClass="path" presetSubtype="0" accel="50000" decel="50000" fill="hold" nodeType="withEffect">
                                  <p:stCondLst>
                                    <p:cond delay="0"/>
                                  </p:stCondLst>
                                  <p:childTnLst>
                                    <p:animMotion origin="layout" path="M -1.66667E-6 4.07407E-6 L 0.12123 0.1074 " pathEditMode="relative" rAng="0" ptsTypes="AA">
                                      <p:cBhvr>
                                        <p:cTn id="73" dur="1000" fill="hold"/>
                                        <p:tgtEl>
                                          <p:spTgt spid="59"/>
                                        </p:tgtEl>
                                        <p:attrNameLst>
                                          <p:attrName>ppt_x</p:attrName>
                                          <p:attrName>ppt_y</p:attrName>
                                        </p:attrNameLst>
                                      </p:cBhvr>
                                      <p:rCtr x="6055" y="5370"/>
                                    </p:animMotion>
                                  </p:childTnLst>
                                </p:cTn>
                              </p:par>
                              <p:par>
                                <p:cTn id="74" presetID="42" presetClass="path" presetSubtype="0" accel="50000" decel="50000" fill="hold" nodeType="withEffect">
                                  <p:stCondLst>
                                    <p:cond delay="0"/>
                                  </p:stCondLst>
                                  <p:childTnLst>
                                    <p:animMotion origin="layout" path="M -1.66667E-6 4.07407E-6 L 0.23242 -0.18635 " pathEditMode="relative" rAng="0" ptsTypes="AA">
                                      <p:cBhvr>
                                        <p:cTn id="75" dur="1000" fill="hold"/>
                                        <p:tgtEl>
                                          <p:spTgt spid="60"/>
                                        </p:tgtEl>
                                        <p:attrNameLst>
                                          <p:attrName>ppt_x</p:attrName>
                                          <p:attrName>ppt_y</p:attrName>
                                        </p:attrNameLst>
                                      </p:cBhvr>
                                      <p:rCtr x="11615" y="-9329"/>
                                    </p:animMotion>
                                  </p:childTnLst>
                                </p:cTn>
                              </p:par>
                              <p:par>
                                <p:cTn id="76" presetID="42" presetClass="path" presetSubtype="0" accel="50000" decel="50000" fill="hold" nodeType="withEffect">
                                  <p:stCondLst>
                                    <p:cond delay="0"/>
                                  </p:stCondLst>
                                  <p:childTnLst>
                                    <p:animMotion origin="layout" path="M 0.00156 4.07407E-6 L 0.07084 0.19444 " pathEditMode="relative" rAng="0" ptsTypes="AA">
                                      <p:cBhvr>
                                        <p:cTn id="77" dur="1000" fill="hold"/>
                                        <p:tgtEl>
                                          <p:spTgt spid="62"/>
                                        </p:tgtEl>
                                        <p:attrNameLst>
                                          <p:attrName>ppt_x</p:attrName>
                                          <p:attrName>ppt_y</p:attrName>
                                        </p:attrNameLst>
                                      </p:cBhvr>
                                      <p:rCtr x="3464" y="9722"/>
                                    </p:animMotion>
                                  </p:childTnLst>
                                </p:cTn>
                              </p:par>
                              <p:par>
                                <p:cTn id="78" presetID="42" presetClass="path" presetSubtype="0" accel="50000" decel="50000" fill="hold" nodeType="withEffect">
                                  <p:stCondLst>
                                    <p:cond delay="0"/>
                                  </p:stCondLst>
                                  <p:childTnLst>
                                    <p:animMotion origin="layout" path="M -2.08333E-7 2.59259E-6 L 0.22813 -0.06597 " pathEditMode="relative" rAng="0" ptsTypes="AA">
                                      <p:cBhvr>
                                        <p:cTn id="79" dur="1000" fill="hold"/>
                                        <p:tgtEl>
                                          <p:spTgt spid="63"/>
                                        </p:tgtEl>
                                        <p:attrNameLst>
                                          <p:attrName>ppt_x</p:attrName>
                                          <p:attrName>ppt_y</p:attrName>
                                        </p:attrNameLst>
                                      </p:cBhvr>
                                      <p:rCtr x="11432" y="-3287"/>
                                    </p:animMotion>
                                  </p:childTnLst>
                                </p:cTn>
                              </p:par>
                              <p:par>
                                <p:cTn id="80" presetID="42" presetClass="path" presetSubtype="0" accel="50000" decel="50000" fill="hold" nodeType="withEffect">
                                  <p:stCondLst>
                                    <p:cond delay="0"/>
                                  </p:stCondLst>
                                  <p:childTnLst>
                                    <p:animMotion origin="layout" path="M -1.04167E-6 0 L 0.15638 -0.01944 " pathEditMode="relative" rAng="0" ptsTypes="AA">
                                      <p:cBhvr>
                                        <p:cTn id="81" dur="1000" fill="hold"/>
                                        <p:tgtEl>
                                          <p:spTgt spid="64"/>
                                        </p:tgtEl>
                                        <p:attrNameLst>
                                          <p:attrName>ppt_x</p:attrName>
                                          <p:attrName>ppt_y</p:attrName>
                                        </p:attrNameLst>
                                      </p:cBhvr>
                                      <p:rCtr x="7813" y="-972"/>
                                    </p:animMotion>
                                  </p:childTnLst>
                                </p:cTn>
                              </p:par>
                              <p:par>
                                <p:cTn id="82" presetID="42" presetClass="path" presetSubtype="0" accel="50000" decel="50000" fill="hold" nodeType="withEffect">
                                  <p:stCondLst>
                                    <p:cond delay="0"/>
                                  </p:stCondLst>
                                  <p:childTnLst>
                                    <p:animMotion origin="layout" path="M -1.66667E-6 -4.44444E-6 L 0.04818 -0.1199 " pathEditMode="relative" rAng="0" ptsTypes="AA">
                                      <p:cBhvr>
                                        <p:cTn id="83" dur="1000" fill="hold"/>
                                        <p:tgtEl>
                                          <p:spTgt spid="65"/>
                                        </p:tgtEl>
                                        <p:attrNameLst>
                                          <p:attrName>ppt_x</p:attrName>
                                          <p:attrName>ppt_y</p:attrName>
                                        </p:attrNameLst>
                                      </p:cBhvr>
                                      <p:rCtr x="2409" y="-5995"/>
                                    </p:animMotion>
                                  </p:childTnLst>
                                </p:cTn>
                              </p:par>
                              <p:par>
                                <p:cTn id="84" presetID="42" presetClass="path" presetSubtype="0" accel="50000" decel="50000" fill="hold" nodeType="withEffect">
                                  <p:stCondLst>
                                    <p:cond delay="0"/>
                                  </p:stCondLst>
                                  <p:childTnLst>
                                    <p:animMotion origin="layout" path="M -1.25E-6 -4.81481E-6 L 0.31667 -0.003 " pathEditMode="relative" rAng="0" ptsTypes="AA">
                                      <p:cBhvr>
                                        <p:cTn id="85" dur="1000" fill="hold"/>
                                        <p:tgtEl>
                                          <p:spTgt spid="66"/>
                                        </p:tgtEl>
                                        <p:attrNameLst>
                                          <p:attrName>ppt_x</p:attrName>
                                          <p:attrName>ppt_y</p:attrName>
                                        </p:attrNameLst>
                                      </p:cBhvr>
                                      <p:rCtr x="15833" y="-162"/>
                                    </p:animMotion>
                                  </p:childTnLst>
                                </p:cTn>
                              </p:par>
                              <p:par>
                                <p:cTn id="86" presetID="42" presetClass="path" presetSubtype="0" accel="50000" decel="50000" fill="hold" nodeType="withEffect">
                                  <p:stCondLst>
                                    <p:cond delay="0"/>
                                  </p:stCondLst>
                                  <p:childTnLst>
                                    <p:animMotion origin="layout" path="M -3.125E-6 -1.11111E-6 L 0.23516 0.11667 " pathEditMode="relative" rAng="0" ptsTypes="AA">
                                      <p:cBhvr>
                                        <p:cTn id="87" dur="1000" fill="hold"/>
                                        <p:tgtEl>
                                          <p:spTgt spid="67"/>
                                        </p:tgtEl>
                                        <p:attrNameLst>
                                          <p:attrName>ppt_x</p:attrName>
                                          <p:attrName>ppt_y</p:attrName>
                                        </p:attrNameLst>
                                      </p:cBhvr>
                                      <p:rCtr x="11758" y="5833"/>
                                    </p:animMotion>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84"/>
                                        </p:tgtEl>
                                        <p:attrNameLst>
                                          <p:attrName>style.visibility</p:attrName>
                                        </p:attrNameLst>
                                      </p:cBhvr>
                                      <p:to>
                                        <p:strVal val="visible"/>
                                      </p:to>
                                    </p:set>
                                    <p:animEffect transition="in" filter="fade">
                                      <p:cBhvr>
                                        <p:cTn id="92" dur="500"/>
                                        <p:tgtEl>
                                          <p:spTgt spid="8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85"/>
                                        </p:tgtEl>
                                        <p:attrNameLst>
                                          <p:attrName>style.visibility</p:attrName>
                                        </p:attrNameLst>
                                      </p:cBhvr>
                                      <p:to>
                                        <p:strVal val="visible"/>
                                      </p:to>
                                    </p:set>
                                    <p:animEffect transition="in" filter="fade">
                                      <p:cBhvr>
                                        <p:cTn id="95" dur="500"/>
                                        <p:tgtEl>
                                          <p:spTgt spid="85"/>
                                        </p:tgtEl>
                                      </p:cBhvr>
                                    </p:animEffect>
                                  </p:childTnLst>
                                </p:cTn>
                              </p:par>
                            </p:childTnLst>
                          </p:cTn>
                        </p:par>
                        <p:par>
                          <p:cTn id="96" fill="hold">
                            <p:stCondLst>
                              <p:cond delay="500"/>
                            </p:stCondLst>
                            <p:childTnLst>
                              <p:par>
                                <p:cTn id="97" presetID="10" presetClass="entr" presetSubtype="0" fill="hold" grpId="0" nodeType="afterEffect">
                                  <p:stCondLst>
                                    <p:cond delay="0"/>
                                  </p:stCondLst>
                                  <p:childTnLst>
                                    <p:set>
                                      <p:cBhvr>
                                        <p:cTn id="98" dur="1" fill="hold">
                                          <p:stCondLst>
                                            <p:cond delay="0"/>
                                          </p:stCondLst>
                                        </p:cTn>
                                        <p:tgtEl>
                                          <p:spTgt spid="71"/>
                                        </p:tgtEl>
                                        <p:attrNameLst>
                                          <p:attrName>style.visibility</p:attrName>
                                        </p:attrNameLst>
                                      </p:cBhvr>
                                      <p:to>
                                        <p:strVal val="visible"/>
                                      </p:to>
                                    </p:set>
                                    <p:animEffect transition="in" filter="fade">
                                      <p:cBhvr>
                                        <p:cTn id="99" dur="500"/>
                                        <p:tgtEl>
                                          <p:spTgt spid="71"/>
                                        </p:tgtEl>
                                      </p:cBhvr>
                                    </p:animEffect>
                                  </p:childTnLst>
                                </p:cTn>
                              </p:par>
                            </p:childTnLst>
                          </p:cTn>
                        </p:par>
                        <p:par>
                          <p:cTn id="100" fill="hold">
                            <p:stCondLst>
                              <p:cond delay="1000"/>
                            </p:stCondLst>
                            <p:childTnLst>
                              <p:par>
                                <p:cTn id="101" presetID="10" presetClass="entr" presetSubtype="0" fill="hold" grpId="0" nodeType="afterEffect">
                                  <p:stCondLst>
                                    <p:cond delay="0"/>
                                  </p:stCondLst>
                                  <p:childTnLst>
                                    <p:set>
                                      <p:cBhvr>
                                        <p:cTn id="102" dur="1" fill="hold">
                                          <p:stCondLst>
                                            <p:cond delay="0"/>
                                          </p:stCondLst>
                                        </p:cTn>
                                        <p:tgtEl>
                                          <p:spTgt spid="8"/>
                                        </p:tgtEl>
                                        <p:attrNameLst>
                                          <p:attrName>style.visibility</p:attrName>
                                        </p:attrNameLst>
                                      </p:cBhvr>
                                      <p:to>
                                        <p:strVal val="visible"/>
                                      </p:to>
                                    </p:set>
                                    <p:animEffect transition="in" filter="fade">
                                      <p:cBhvr>
                                        <p:cTn id="103" dur="500"/>
                                        <p:tgtEl>
                                          <p:spTgt spid="8"/>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83"/>
                                        </p:tgtEl>
                                        <p:attrNameLst>
                                          <p:attrName>style.visibility</p:attrName>
                                        </p:attrNameLst>
                                      </p:cBhvr>
                                      <p:to>
                                        <p:strVal val="visible"/>
                                      </p:to>
                                    </p:set>
                                    <p:animEffect transition="in" filter="fade">
                                      <p:cBhvr>
                                        <p:cTn id="108" dur="500"/>
                                        <p:tgtEl>
                                          <p:spTgt spid="8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fade">
                                      <p:cBhvr>
                                        <p:cTn id="111"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1" grpId="0"/>
      <p:bldP spid="82" grpId="0" animBg="1"/>
      <p:bldP spid="83" grpId="0"/>
      <p:bldP spid="85" grpId="0" animBg="1"/>
      <p:bldP spid="84"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524" y="1"/>
            <a:ext cx="11848475" cy="1262414"/>
          </a:xfrm>
        </p:spPr>
        <p:txBody>
          <a:bodyPr>
            <a:noAutofit/>
          </a:bodyPr>
          <a:lstStyle/>
          <a:p>
            <a:r>
              <a:rPr kumimoji="1" lang="ja-JP" altLang="en-US" dirty="0" smtClean="0"/>
              <a:t>従来手法</a:t>
            </a:r>
            <a:r>
              <a:rPr kumimoji="1" lang="en-US" altLang="ja-JP" dirty="0" smtClean="0"/>
              <a:t>: </a:t>
            </a:r>
            <a:r>
              <a:rPr lang="en-US" altLang="ja-JP" dirty="0"/>
              <a:t>Bat </a:t>
            </a:r>
            <a:r>
              <a:rPr lang="en-US" altLang="ja-JP" dirty="0" smtClean="0"/>
              <a:t>Algorithm</a:t>
            </a:r>
            <a:endParaRPr kumimoji="1" lang="ja-JP" altLang="en-US" sz="4000" b="0" dirty="0"/>
          </a:p>
        </p:txBody>
      </p:sp>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20</a:t>
            </a:fld>
            <a:r>
              <a:rPr kumimoji="1" lang="en-US" altLang="ja-JP" dirty="0" smtClean="0"/>
              <a:t>/17)</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276" y="2633908"/>
            <a:ext cx="5502446" cy="3262951"/>
          </a:xfrm>
          <a:prstGeom prst="rect">
            <a:avLst/>
          </a:prstGeom>
        </p:spPr>
      </p:pic>
      <p:sp>
        <p:nvSpPr>
          <p:cNvPr id="7" name="テキスト ボックス 6"/>
          <p:cNvSpPr txBox="1"/>
          <p:nvPr/>
        </p:nvSpPr>
        <p:spPr>
          <a:xfrm>
            <a:off x="9570031" y="2119118"/>
            <a:ext cx="1652954" cy="461665"/>
          </a:xfrm>
          <a:prstGeom prst="rect">
            <a:avLst/>
          </a:prstGeom>
          <a:noFill/>
        </p:spPr>
        <p:txBody>
          <a:bodyPr wrap="square" rtlCol="0">
            <a:spAutoFit/>
          </a:bodyPr>
          <a:lstStyle/>
          <a:p>
            <a:r>
              <a:rPr kumimoji="1" lang="en-US" altLang="ja-JP" sz="2400" b="1" dirty="0">
                <a:solidFill>
                  <a:srgbClr val="97B8FB"/>
                </a:solidFill>
              </a:rPr>
              <a:t>L</a:t>
            </a:r>
            <a:r>
              <a:rPr kumimoji="1" lang="en-US" altLang="ja-JP" sz="2400" b="1" dirty="0" smtClean="0">
                <a:solidFill>
                  <a:srgbClr val="97B8FB"/>
                </a:solidFill>
              </a:rPr>
              <a:t>oudness</a:t>
            </a:r>
            <a:endParaRPr kumimoji="1" lang="ja-JP" altLang="en-US" sz="2400" b="1" dirty="0">
              <a:solidFill>
                <a:srgbClr val="97B8FB"/>
              </a:solidFill>
            </a:endParaRPr>
          </a:p>
        </p:txBody>
      </p:sp>
      <p:sp>
        <p:nvSpPr>
          <p:cNvPr id="8" name="テキスト ボックス 7"/>
          <p:cNvSpPr txBox="1"/>
          <p:nvPr/>
        </p:nvSpPr>
        <p:spPr>
          <a:xfrm>
            <a:off x="7548796" y="2100151"/>
            <a:ext cx="1652954" cy="461665"/>
          </a:xfrm>
          <a:prstGeom prst="rect">
            <a:avLst/>
          </a:prstGeom>
          <a:noFill/>
        </p:spPr>
        <p:txBody>
          <a:bodyPr wrap="square" rtlCol="0">
            <a:spAutoFit/>
          </a:bodyPr>
          <a:lstStyle/>
          <a:p>
            <a:r>
              <a:rPr kumimoji="1" lang="en-US" altLang="ja-JP" sz="2400" b="1" dirty="0" smtClean="0">
                <a:solidFill>
                  <a:schemeClr val="accent2"/>
                </a:solidFill>
              </a:rPr>
              <a:t>Parse rate</a:t>
            </a:r>
            <a:endParaRPr kumimoji="1" lang="ja-JP" altLang="en-US" sz="2400" b="1" dirty="0">
              <a:solidFill>
                <a:schemeClr val="accent2"/>
              </a:solidFill>
            </a:endParaRPr>
          </a:p>
        </p:txBody>
      </p:sp>
      <p:sp>
        <p:nvSpPr>
          <p:cNvPr id="5" name="コンテンツ プレースホルダー 2"/>
          <p:cNvSpPr txBox="1">
            <a:spLocks/>
          </p:cNvSpPr>
          <p:nvPr/>
        </p:nvSpPr>
        <p:spPr>
          <a:xfrm>
            <a:off x="343524" y="1888760"/>
            <a:ext cx="7826115" cy="47219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1" dirty="0" smtClean="0">
                <a:solidFill>
                  <a:schemeClr val="tx1">
                    <a:lumMod val="75000"/>
                    <a:lumOff val="25000"/>
                  </a:schemeClr>
                </a:solidFill>
              </a:rPr>
              <a:t>エコロケーション</a:t>
            </a:r>
            <a:endParaRPr lang="en-US" altLang="ja-JP" sz="2400" b="1" dirty="0" smtClean="0">
              <a:solidFill>
                <a:schemeClr val="tx1">
                  <a:lumMod val="75000"/>
                  <a:lumOff val="25000"/>
                </a:schemeClr>
              </a:solidFill>
            </a:endParaRPr>
          </a:p>
          <a:p>
            <a:pPr marL="0" indent="0">
              <a:buFont typeface="Arial" panose="020B0604020202020204" pitchFamily="34" charset="0"/>
              <a:buNone/>
            </a:pPr>
            <a:r>
              <a:rPr lang="ja-JP" altLang="en-US" sz="2400" dirty="0" smtClean="0">
                <a:solidFill>
                  <a:schemeClr val="tx1">
                    <a:lumMod val="75000"/>
                    <a:lumOff val="25000"/>
                  </a:schemeClr>
                </a:solidFill>
              </a:rPr>
              <a:t>餌や獲物を発見するために使用する音波</a:t>
            </a:r>
            <a:endParaRPr lang="en-US" altLang="ja-JP" sz="2400" dirty="0" smtClean="0">
              <a:solidFill>
                <a:schemeClr val="tx1">
                  <a:lumMod val="75000"/>
                  <a:lumOff val="25000"/>
                </a:schemeClr>
              </a:solidFill>
            </a:endParaRPr>
          </a:p>
          <a:p>
            <a:pPr marL="0" indent="0">
              <a:buFont typeface="Arial" panose="020B0604020202020204" pitchFamily="34" charset="0"/>
              <a:buNone/>
            </a:pPr>
            <a:endParaRPr lang="en-US" altLang="ja-JP" sz="2400" b="1" dirty="0" smtClean="0">
              <a:solidFill>
                <a:schemeClr val="tx1">
                  <a:lumMod val="75000"/>
                  <a:lumOff val="25000"/>
                </a:schemeClr>
              </a:solidFill>
            </a:endParaRPr>
          </a:p>
          <a:p>
            <a:pPr marL="0" indent="0">
              <a:buFont typeface="Arial" panose="020B0604020202020204" pitchFamily="34" charset="0"/>
              <a:buNone/>
            </a:pPr>
            <a:r>
              <a:rPr lang="ja-JP" altLang="en-US" sz="2400" b="1" dirty="0" smtClean="0"/>
              <a:t>→ </a:t>
            </a:r>
            <a:r>
              <a:rPr lang="en-US" altLang="ja-JP" sz="2400" b="1" dirty="0" smtClean="0">
                <a:solidFill>
                  <a:schemeClr val="accent5"/>
                </a:solidFill>
              </a:rPr>
              <a:t>Frequency: f</a:t>
            </a:r>
            <a:endParaRPr lang="en-US" altLang="ja-JP" sz="2400" b="1" dirty="0">
              <a:solidFill>
                <a:schemeClr val="accent5"/>
              </a:solidFill>
            </a:endParaRPr>
          </a:p>
          <a:p>
            <a:pPr marL="0" indent="0">
              <a:buFont typeface="Arial" panose="020B0604020202020204" pitchFamily="34" charset="0"/>
              <a:buNone/>
            </a:pPr>
            <a:r>
              <a:rPr lang="ja-JP" altLang="en-US" sz="2400" dirty="0" smtClean="0">
                <a:solidFill>
                  <a:schemeClr val="tx1">
                    <a:lumMod val="75000"/>
                    <a:lumOff val="25000"/>
                  </a:schemeClr>
                </a:solidFill>
              </a:rPr>
              <a:t>ターゲットに向かう速度の調整</a:t>
            </a:r>
            <a:endParaRPr lang="en-US" altLang="ja-JP" sz="2400" dirty="0" smtClean="0">
              <a:solidFill>
                <a:schemeClr val="tx1">
                  <a:lumMod val="75000"/>
                  <a:lumOff val="25000"/>
                </a:schemeClr>
              </a:solidFill>
            </a:endParaRPr>
          </a:p>
          <a:p>
            <a:pPr marL="0" indent="0">
              <a:buFont typeface="Arial" panose="020B0604020202020204" pitchFamily="34" charset="0"/>
              <a:buNone/>
            </a:pPr>
            <a:r>
              <a:rPr lang="ja-JP" altLang="en-US" sz="2400" b="1" dirty="0" smtClean="0"/>
              <a:t>→ </a:t>
            </a:r>
            <a:r>
              <a:rPr lang="en-US" altLang="ja-JP" sz="2400" b="1" dirty="0" smtClean="0">
                <a:solidFill>
                  <a:srgbClr val="97B8FB"/>
                </a:solidFill>
              </a:rPr>
              <a:t>Loudness: A</a:t>
            </a:r>
            <a:endParaRPr lang="en-US" altLang="ja-JP" sz="2400" b="1" dirty="0"/>
          </a:p>
          <a:p>
            <a:pPr marL="0" indent="0">
              <a:buFont typeface="Arial" panose="020B0604020202020204" pitchFamily="34" charset="0"/>
              <a:buNone/>
            </a:pPr>
            <a:r>
              <a:rPr lang="ja-JP" altLang="en-US" sz="2400" dirty="0" smtClean="0">
                <a:solidFill>
                  <a:schemeClr val="tx1">
                    <a:lumMod val="75000"/>
                    <a:lumOff val="25000"/>
                  </a:schemeClr>
                </a:solidFill>
              </a:rPr>
              <a:t>ターゲットまでの距離を把握</a:t>
            </a:r>
            <a:endParaRPr lang="en-US" altLang="ja-JP" sz="2400" dirty="0" smtClean="0">
              <a:solidFill>
                <a:schemeClr val="tx1">
                  <a:lumMod val="75000"/>
                  <a:lumOff val="25000"/>
                </a:schemeClr>
              </a:solidFill>
            </a:endParaRPr>
          </a:p>
          <a:p>
            <a:pPr marL="0" indent="0">
              <a:buFont typeface="Arial" panose="020B0604020202020204" pitchFamily="34" charset="0"/>
              <a:buNone/>
            </a:pPr>
            <a:r>
              <a:rPr lang="ja-JP" altLang="en-US" sz="2400" b="1" dirty="0" smtClean="0"/>
              <a:t>→ </a:t>
            </a:r>
            <a:r>
              <a:rPr lang="en-US" altLang="ja-JP" sz="2400" b="1" dirty="0" smtClean="0">
                <a:solidFill>
                  <a:schemeClr val="accent2"/>
                </a:solidFill>
              </a:rPr>
              <a:t>Parse rate: r</a:t>
            </a:r>
          </a:p>
          <a:p>
            <a:pPr marL="0" indent="0">
              <a:buFont typeface="Arial" panose="020B0604020202020204" pitchFamily="34" charset="0"/>
              <a:buNone/>
            </a:pPr>
            <a:r>
              <a:rPr lang="en-US" altLang="ja-JP" sz="2400" dirty="0" smtClean="0">
                <a:solidFill>
                  <a:schemeClr val="tx1">
                    <a:lumMod val="75000"/>
                    <a:lumOff val="25000"/>
                  </a:schemeClr>
                </a:solidFill>
              </a:rPr>
              <a:t>Loudness</a:t>
            </a:r>
            <a:r>
              <a:rPr lang="ja-JP" altLang="en-US" sz="2400" dirty="0" smtClean="0">
                <a:solidFill>
                  <a:schemeClr val="tx1">
                    <a:lumMod val="75000"/>
                    <a:lumOff val="25000"/>
                  </a:schemeClr>
                </a:solidFill>
              </a:rPr>
              <a:t>の反射波</a:t>
            </a:r>
            <a:endParaRPr lang="en-US" altLang="ja-JP" sz="2400" dirty="0">
              <a:solidFill>
                <a:schemeClr val="tx1">
                  <a:lumMod val="75000"/>
                  <a:lumOff val="25000"/>
                </a:schemeClr>
              </a:solidFill>
            </a:endParaRPr>
          </a:p>
        </p:txBody>
      </p:sp>
      <p:cxnSp>
        <p:nvCxnSpPr>
          <p:cNvPr id="10" name="直線矢印コネクタ 9"/>
          <p:cNvCxnSpPr/>
          <p:nvPr/>
        </p:nvCxnSpPr>
        <p:spPr>
          <a:xfrm>
            <a:off x="7548796" y="4385304"/>
            <a:ext cx="135536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7548796" y="4265383"/>
            <a:ext cx="2952000" cy="0"/>
          </a:xfrm>
          <a:prstGeom prst="straightConnector1">
            <a:avLst/>
          </a:prstGeom>
          <a:ln w="57150">
            <a:solidFill>
              <a:srgbClr val="FF5B5B"/>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7435602" y="4639148"/>
            <a:ext cx="1821592" cy="461665"/>
          </a:xfrm>
          <a:prstGeom prst="rect">
            <a:avLst/>
          </a:prstGeom>
          <a:noFill/>
        </p:spPr>
        <p:txBody>
          <a:bodyPr wrap="square" rtlCol="0">
            <a:spAutoFit/>
          </a:bodyPr>
          <a:lstStyle/>
          <a:p>
            <a:r>
              <a:rPr kumimoji="1" lang="en-US" altLang="ja-JP" sz="2400" b="1" dirty="0" smtClean="0">
                <a:solidFill>
                  <a:srgbClr val="FF0000"/>
                </a:solidFill>
              </a:rPr>
              <a:t>Frequency</a:t>
            </a:r>
            <a:endParaRPr kumimoji="1" lang="ja-JP" altLang="en-US" sz="2400" b="1" dirty="0">
              <a:solidFill>
                <a:srgbClr val="FF0000"/>
              </a:solidFill>
            </a:endParaRPr>
          </a:p>
        </p:txBody>
      </p:sp>
    </p:spTree>
    <p:extLst>
      <p:ext uri="{BB962C8B-B14F-4D97-AF65-F5344CB8AC3E}">
        <p14:creationId xmlns:p14="http://schemas.microsoft.com/office/powerpoint/2010/main" val="42313446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4281478536"/>
              </p:ext>
            </p:extLst>
          </p:nvPr>
        </p:nvGraphicFramePr>
        <p:xfrm>
          <a:off x="343524" y="1382337"/>
          <a:ext cx="10239531" cy="8552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スライド番号プレースホルダー 3"/>
          <p:cNvSpPr>
            <a:spLocks noGrp="1"/>
          </p:cNvSpPr>
          <p:nvPr>
            <p:ph type="sldNum" sz="quarter" idx="12"/>
          </p:nvPr>
        </p:nvSpPr>
        <p:spPr/>
        <p:txBody>
          <a:bodyPr/>
          <a:lstStyle/>
          <a:p>
            <a:r>
              <a:rPr lang="en-US" altLang="ja-JP" dirty="0" smtClean="0"/>
              <a:t>(</a:t>
            </a:r>
            <a:fld id="{CAF925E2-19D9-40EE-AC9E-1CF63AA179A3}" type="slidenum">
              <a:rPr lang="ja-JP" altLang="en-US" smtClean="0"/>
              <a:pPr/>
              <a:t>21</a:t>
            </a:fld>
            <a:r>
              <a:rPr lang="en-US" altLang="ja-JP" dirty="0" smtClean="0"/>
              <a:t>/17)</a:t>
            </a:r>
            <a:endParaRPr lang="ja-JP" altLang="en-US" dirty="0"/>
          </a:p>
        </p:txBody>
      </p:sp>
      <p:sp>
        <p:nvSpPr>
          <p:cNvPr id="5" name="タイトル 1"/>
          <p:cNvSpPr>
            <a:spLocks noGrp="1"/>
          </p:cNvSpPr>
          <p:nvPr>
            <p:ph type="title"/>
          </p:nvPr>
        </p:nvSpPr>
        <p:spPr>
          <a:xfrm>
            <a:off x="343524" y="1"/>
            <a:ext cx="11848475" cy="1262414"/>
          </a:xfrm>
        </p:spPr>
        <p:txBody>
          <a:bodyPr>
            <a:noAutofit/>
          </a:bodyPr>
          <a:lstStyle/>
          <a:p>
            <a:r>
              <a:rPr kumimoji="1" lang="ja-JP" altLang="en-US" dirty="0" smtClean="0"/>
              <a:t>従来手法</a:t>
            </a:r>
            <a:r>
              <a:rPr kumimoji="1" lang="en-US" altLang="ja-JP" dirty="0" smtClean="0"/>
              <a:t>: </a:t>
            </a:r>
            <a:r>
              <a:rPr lang="en-US" altLang="ja-JP" dirty="0"/>
              <a:t>Bat </a:t>
            </a:r>
            <a:r>
              <a:rPr lang="en-US" altLang="ja-JP" dirty="0" smtClean="0"/>
              <a:t>Algorithm</a:t>
            </a:r>
            <a:endParaRPr kumimoji="1" lang="ja-JP" altLang="en-US" sz="4000" b="0" dirty="0"/>
          </a:p>
        </p:txBody>
      </p:sp>
      <p:pic>
        <p:nvPicPr>
          <p:cNvPr id="8" name="図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7130" y="2814267"/>
            <a:ext cx="3910767" cy="2836484"/>
          </a:xfrm>
          <a:prstGeom prst="rect">
            <a:avLst/>
          </a:prstGeom>
        </p:spPr>
      </p:pic>
      <p:sp>
        <p:nvSpPr>
          <p:cNvPr id="9" name="楕円 8"/>
          <p:cNvSpPr/>
          <p:nvPr/>
        </p:nvSpPr>
        <p:spPr>
          <a:xfrm>
            <a:off x="1731453" y="3623718"/>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3605749" y="3409902"/>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4440542" y="3521359"/>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p:cNvSpPr txBox="1"/>
              <p:nvPr/>
            </p:nvSpPr>
            <p:spPr>
              <a:xfrm>
                <a:off x="296591" y="4099809"/>
                <a:ext cx="4402821" cy="646331"/>
              </a:xfrm>
              <a:prstGeom prst="rect">
                <a:avLst/>
              </a:prstGeom>
              <a:noFill/>
            </p:spPr>
            <p:txBody>
              <a:bodyPr wrap="square" rtlCol="0">
                <a:spAutoFit/>
              </a:bodyPr>
              <a:lstStyle/>
              <a:p>
                <a:pPr algn="ctr"/>
                <a:r>
                  <a:rPr kumimoji="1" lang="ja-JP" altLang="en-US" b="1" dirty="0" smtClean="0">
                    <a:solidFill>
                      <a:schemeClr val="accent5"/>
                    </a:solidFill>
                  </a:rPr>
                  <a:t>全体の最良解</a:t>
                </a:r>
                <a14:m>
                  <m:oMath xmlns:m="http://schemas.openxmlformats.org/officeDocument/2006/math">
                    <m:sSub>
                      <m:sSubPr>
                        <m:ctrlPr>
                          <a:rPr kumimoji="1" lang="en-US" altLang="ja-JP" b="1" i="1" smtClean="0">
                            <a:solidFill>
                              <a:schemeClr val="accent5"/>
                            </a:solidFill>
                            <a:latin typeface="Cambria Math" panose="02040503050406030204" pitchFamily="18" charset="0"/>
                          </a:rPr>
                        </m:ctrlPr>
                      </m:sSubPr>
                      <m:e>
                        <m:r>
                          <a:rPr kumimoji="1" lang="en-US" altLang="ja-JP" b="1" i="1" smtClean="0">
                            <a:solidFill>
                              <a:schemeClr val="accent5"/>
                            </a:solidFill>
                            <a:latin typeface="Cambria Math" panose="02040503050406030204" pitchFamily="18" charset="0"/>
                          </a:rPr>
                          <m:t>𝒙</m:t>
                        </m:r>
                      </m:e>
                      <m:sub>
                        <m:r>
                          <a:rPr kumimoji="1" lang="en-US" altLang="ja-JP" b="1" i="1" smtClean="0">
                            <a:solidFill>
                              <a:schemeClr val="accent5"/>
                            </a:solidFill>
                            <a:latin typeface="Cambria Math" panose="02040503050406030204" pitchFamily="18" charset="0"/>
                          </a:rPr>
                          <m:t>∗</m:t>
                        </m:r>
                      </m:sub>
                    </m:sSub>
                  </m:oMath>
                </a14:m>
                <a:r>
                  <a:rPr lang="en-US" altLang="ja-JP" b="1" dirty="0" smtClean="0">
                    <a:solidFill>
                      <a:schemeClr val="accent5"/>
                    </a:solidFill>
                  </a:rPr>
                  <a:t> </a:t>
                </a:r>
              </a:p>
              <a:p>
                <a:pPr algn="ctr"/>
                <a:r>
                  <a:rPr lang="en-US" altLang="ja-JP" b="1" dirty="0" smtClean="0">
                    <a:solidFill>
                      <a:schemeClr val="accent5"/>
                    </a:solidFill>
                  </a:rPr>
                  <a:t>(</a:t>
                </a:r>
                <a:r>
                  <a:rPr lang="ja-JP" altLang="en-US" b="1" dirty="0" smtClean="0">
                    <a:solidFill>
                      <a:schemeClr val="accent5"/>
                    </a:solidFill>
                  </a:rPr>
                  <a:t>グローバルベスト</a:t>
                </a:r>
                <a:r>
                  <a:rPr lang="en-US" altLang="ja-JP" b="1" dirty="0">
                    <a:solidFill>
                      <a:schemeClr val="accent5"/>
                    </a:solidFill>
                  </a:rPr>
                  <a:t>)</a:t>
                </a:r>
                <a:endParaRPr kumimoji="1" lang="ja-JP" altLang="en-US" b="1" dirty="0">
                  <a:solidFill>
                    <a:schemeClr val="accent5"/>
                  </a:solidFill>
                </a:endParaRPr>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296591" y="4099809"/>
                <a:ext cx="4402821" cy="646331"/>
              </a:xfrm>
              <a:prstGeom prst="rect">
                <a:avLst/>
              </a:prstGeom>
              <a:blipFill>
                <a:blip r:embed="rId11"/>
                <a:stretch>
                  <a:fillRect t="-5660" b="-14151"/>
                </a:stretch>
              </a:blipFill>
            </p:spPr>
            <p:txBody>
              <a:bodyPr/>
              <a:lstStyle/>
              <a:p>
                <a:r>
                  <a:rPr lang="ja-JP" altLang="en-US">
                    <a:noFill/>
                  </a:rPr>
                  <a:t> </a:t>
                </a:r>
              </a:p>
            </p:txBody>
          </p:sp>
        </mc:Fallback>
      </mc:AlternateContent>
      <p:sp>
        <p:nvSpPr>
          <p:cNvPr id="13" name="楕円 12"/>
          <p:cNvSpPr/>
          <p:nvPr/>
        </p:nvSpPr>
        <p:spPr>
          <a:xfrm>
            <a:off x="2278723" y="3681677"/>
            <a:ext cx="520539" cy="506898"/>
          </a:xfrm>
          <a:prstGeom prst="ellipse">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2498002" y="3858007"/>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5" name="テキスト ボックス 14"/>
              <p:cNvSpPr txBox="1"/>
              <p:nvPr/>
            </p:nvSpPr>
            <p:spPr>
              <a:xfrm>
                <a:off x="345857" y="2434020"/>
                <a:ext cx="121221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solidFill>
                            <a:schemeClr val="tx1">
                              <a:lumMod val="75000"/>
                              <a:lumOff val="25000"/>
                            </a:schemeClr>
                          </a:solidFill>
                          <a:latin typeface="Cambria Math" panose="02040503050406030204" pitchFamily="18" charset="0"/>
                        </a:rPr>
                        <m:t>𝑭</m:t>
                      </m:r>
                      <m:d>
                        <m:dPr>
                          <m:ctrlPr>
                            <a:rPr kumimoji="1" lang="en-US" altLang="ja-JP" b="1" i="1" smtClean="0">
                              <a:solidFill>
                                <a:schemeClr val="tx1">
                                  <a:lumMod val="75000"/>
                                  <a:lumOff val="25000"/>
                                </a:schemeClr>
                              </a:solidFill>
                              <a:latin typeface="Cambria Math" panose="02040503050406030204" pitchFamily="18" charset="0"/>
                            </a:rPr>
                          </m:ctrlPr>
                        </m:dPr>
                        <m:e>
                          <m:r>
                            <a:rPr kumimoji="1" lang="en-US" altLang="ja-JP" b="1" i="1" smtClean="0">
                              <a:solidFill>
                                <a:schemeClr val="tx1">
                                  <a:lumMod val="75000"/>
                                  <a:lumOff val="25000"/>
                                </a:schemeClr>
                              </a:solidFill>
                              <a:latin typeface="Cambria Math" panose="02040503050406030204" pitchFamily="18" charset="0"/>
                            </a:rPr>
                            <m:t>𝒙</m:t>
                          </m:r>
                        </m:e>
                      </m:d>
                    </m:oMath>
                  </m:oMathPara>
                </a14:m>
                <a:endParaRPr kumimoji="1" lang="ja-JP" altLang="en-US" b="1" dirty="0">
                  <a:solidFill>
                    <a:schemeClr val="tx1">
                      <a:lumMod val="75000"/>
                      <a:lumOff val="25000"/>
                    </a:schemeClr>
                  </a:solidFill>
                </a:endParaRPr>
              </a:p>
            </p:txBody>
          </p:sp>
        </mc:Choice>
        <mc:Fallback>
          <p:sp>
            <p:nvSpPr>
              <p:cNvPr id="15" name="テキスト ボックス 14"/>
              <p:cNvSpPr txBox="1">
                <a:spLocks noRot="1" noChangeAspect="1" noMove="1" noResize="1" noEditPoints="1" noAdjustHandles="1" noChangeArrowheads="1" noChangeShapeType="1" noTextEdit="1"/>
              </p:cNvSpPr>
              <p:nvPr/>
            </p:nvSpPr>
            <p:spPr>
              <a:xfrm>
                <a:off x="345857" y="2434020"/>
                <a:ext cx="1212214" cy="369397"/>
              </a:xfrm>
              <a:prstGeom prst="rect">
                <a:avLst/>
              </a:prstGeom>
              <a:blipFill>
                <a:blip r:embed="rId12"/>
                <a:stretch>
                  <a:fillRect/>
                </a:stretch>
              </a:blipFill>
            </p:spPr>
            <p:txBody>
              <a:bodyPr/>
              <a:lstStyle/>
              <a:p>
                <a:r>
                  <a:rPr lang="ja-JP" altLang="en-US">
                    <a:noFill/>
                  </a:rPr>
                  <a:t> </a:t>
                </a:r>
              </a:p>
            </p:txBody>
          </p:sp>
        </mc:Fallback>
      </mc:AlternateContent>
      <p:sp>
        <p:nvSpPr>
          <p:cNvPr id="16" name="正方形/長方形 15"/>
          <p:cNvSpPr/>
          <p:nvPr/>
        </p:nvSpPr>
        <p:spPr>
          <a:xfrm>
            <a:off x="951964" y="3414883"/>
            <a:ext cx="3694596" cy="56612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p:cNvCxnSpPr/>
          <p:nvPr/>
        </p:nvCxnSpPr>
        <p:spPr>
          <a:xfrm flipV="1">
            <a:off x="1372179" y="3409902"/>
            <a:ext cx="0" cy="566126"/>
          </a:xfrm>
          <a:prstGeom prst="straightConnector1">
            <a:avLst/>
          </a:prstGeom>
          <a:ln w="28575">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テキスト ボックス 17"/>
              <p:cNvSpPr txBox="1"/>
              <p:nvPr/>
            </p:nvSpPr>
            <p:spPr>
              <a:xfrm>
                <a:off x="1547014" y="3197873"/>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𝟏</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1547014" y="3197873"/>
                <a:ext cx="489858" cy="38844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角丸四角形吹き出し 18"/>
              <p:cNvSpPr/>
              <p:nvPr/>
            </p:nvSpPr>
            <p:spPr>
              <a:xfrm>
                <a:off x="3567693" y="4171877"/>
                <a:ext cx="1319100" cy="506185"/>
              </a:xfrm>
              <a:prstGeom prst="wedgeRoundRectCallout">
                <a:avLst>
                  <a:gd name="adj1" fmla="val -90673"/>
                  <a:gd name="adj2" fmla="val -92234"/>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b="1" i="1" smtClean="0">
                              <a:solidFill>
                                <a:schemeClr val="tx1">
                                  <a:lumMod val="75000"/>
                                  <a:lumOff val="25000"/>
                                </a:schemeClr>
                              </a:solidFill>
                              <a:latin typeface="Cambria Math" panose="02040503050406030204" pitchFamily="18" charset="0"/>
                            </a:rPr>
                          </m:ctrlPr>
                        </m:sSub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m:t>
                          </m:r>
                        </m:sub>
                      </m:sSub>
                      <m:r>
                        <a:rPr kumimoji="1" lang="en-US" altLang="ja-JP" b="1" i="1" smtClean="0">
                          <a:solidFill>
                            <a:schemeClr val="tx1">
                              <a:lumMod val="75000"/>
                              <a:lumOff val="25000"/>
                            </a:schemeClr>
                          </a:solidFill>
                          <a:latin typeface="Cambria Math" panose="02040503050406030204" pitchFamily="18" charset="0"/>
                        </a:rPr>
                        <m:t>=</m:t>
                      </m:r>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𝟐</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19" name="角丸四角形吹き出し 18"/>
              <p:cNvSpPr>
                <a:spLocks noRot="1" noChangeAspect="1" noMove="1" noResize="1" noEditPoints="1" noAdjustHandles="1" noChangeArrowheads="1" noChangeShapeType="1" noTextEdit="1"/>
              </p:cNvSpPr>
              <p:nvPr/>
            </p:nvSpPr>
            <p:spPr>
              <a:xfrm>
                <a:off x="3567693" y="4171877"/>
                <a:ext cx="1319100" cy="506185"/>
              </a:xfrm>
              <a:prstGeom prst="wedgeRoundRectCallout">
                <a:avLst>
                  <a:gd name="adj1" fmla="val -90673"/>
                  <a:gd name="adj2" fmla="val -92234"/>
                  <a:gd name="adj3" fmla="val 16667"/>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2286189" y="3304804"/>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𝟐</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2286189" y="3304804"/>
                <a:ext cx="489858" cy="388440"/>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p:cNvSpPr txBox="1"/>
              <p:nvPr/>
            </p:nvSpPr>
            <p:spPr>
              <a:xfrm>
                <a:off x="3154353" y="3546869"/>
                <a:ext cx="489858" cy="3897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𝟑</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21" name="テキスト ボックス 20"/>
              <p:cNvSpPr txBox="1">
                <a:spLocks noRot="1" noChangeAspect="1" noMove="1" noResize="1" noEditPoints="1" noAdjustHandles="1" noChangeArrowheads="1" noChangeShapeType="1" noTextEdit="1"/>
              </p:cNvSpPr>
              <p:nvPr/>
            </p:nvSpPr>
            <p:spPr>
              <a:xfrm>
                <a:off x="3154353" y="3546869"/>
                <a:ext cx="489858" cy="38978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p:cNvSpPr txBox="1"/>
              <p:nvPr/>
            </p:nvSpPr>
            <p:spPr>
              <a:xfrm>
                <a:off x="4067115" y="3078584"/>
                <a:ext cx="489858" cy="3877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𝟒</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22" name="テキスト ボックス 21"/>
              <p:cNvSpPr txBox="1">
                <a:spLocks noRot="1" noChangeAspect="1" noMove="1" noResize="1" noEditPoints="1" noAdjustHandles="1" noChangeArrowheads="1" noChangeShapeType="1" noTextEdit="1"/>
              </p:cNvSpPr>
              <p:nvPr/>
            </p:nvSpPr>
            <p:spPr>
              <a:xfrm>
                <a:off x="4067115" y="3078584"/>
                <a:ext cx="489858" cy="387735"/>
              </a:xfrm>
              <a:prstGeom prst="rect">
                <a:avLst/>
              </a:prstGeom>
              <a:blipFill>
                <a:blip r:embed="rId17"/>
                <a:stretch>
                  <a:fillRect/>
                </a:stretch>
              </a:blipFill>
            </p:spPr>
            <p:txBody>
              <a:bodyPr/>
              <a:lstStyle/>
              <a:p>
                <a:r>
                  <a:rPr lang="ja-JP" altLang="en-US">
                    <a:noFill/>
                  </a:rPr>
                  <a:t> </a:t>
                </a:r>
              </a:p>
            </p:txBody>
          </p:sp>
        </mc:Fallback>
      </mc:AlternateContent>
      <p:sp>
        <p:nvSpPr>
          <p:cNvPr id="23" name="テキスト ボックス 22"/>
          <p:cNvSpPr txBox="1"/>
          <p:nvPr/>
        </p:nvSpPr>
        <p:spPr>
          <a:xfrm>
            <a:off x="3508923" y="6171804"/>
            <a:ext cx="1137637" cy="400110"/>
          </a:xfrm>
          <a:prstGeom prst="rect">
            <a:avLst/>
          </a:prstGeom>
          <a:noFill/>
        </p:spPr>
        <p:txBody>
          <a:bodyPr wrap="square" rtlCol="0">
            <a:spAutoFit/>
          </a:bodyPr>
          <a:lstStyle/>
          <a:p>
            <a:r>
              <a:rPr lang="en-US" altLang="ja-JP" sz="2000" i="1" dirty="0" smtClean="0">
                <a:latin typeface="Cambria Math" panose="02040503050406030204" pitchFamily="18" charset="0"/>
                <a:ea typeface="Cambria Math" panose="02040503050406030204" pitchFamily="18" charset="0"/>
              </a:rPr>
              <a:t>t</a:t>
            </a:r>
            <a:r>
              <a:rPr lang="en-US" altLang="ja-JP" sz="2000" dirty="0" smtClean="0"/>
              <a:t> </a:t>
            </a:r>
            <a:r>
              <a:rPr kumimoji="1" lang="en-US" altLang="ja-JP" sz="2000" dirty="0" smtClean="0"/>
              <a:t>: </a:t>
            </a:r>
            <a:r>
              <a:rPr kumimoji="1" lang="ja-JP" altLang="en-US" sz="2000" dirty="0" smtClean="0"/>
              <a:t>時間</a:t>
            </a:r>
            <a:endParaRPr kumimoji="1" lang="ja-JP" altLang="en-US" sz="2000" dirty="0"/>
          </a:p>
        </p:txBody>
      </p:sp>
      <mc:AlternateContent xmlns:mc="http://schemas.openxmlformats.org/markup-compatibility/2006">
        <mc:Choice xmlns:a14="http://schemas.microsoft.com/office/drawing/2010/main" Requires="a14">
          <p:sp>
            <p:nvSpPr>
              <p:cNvPr id="24" name="テキスト ボックス 23"/>
              <p:cNvSpPr txBox="1"/>
              <p:nvPr/>
            </p:nvSpPr>
            <p:spPr>
              <a:xfrm>
                <a:off x="1149117" y="2252385"/>
                <a:ext cx="2487688" cy="646331"/>
              </a:xfrm>
              <a:prstGeom prst="rect">
                <a:avLst/>
              </a:prstGeom>
              <a:noFill/>
            </p:spPr>
            <p:txBody>
              <a:bodyPr wrap="square" rtlCol="0">
                <a:spAutoFit/>
              </a:bodyPr>
              <a:lstStyle/>
              <a:p>
                <a:pPr algn="ctr"/>
                <a:r>
                  <a:rPr kumimoji="1" lang="ja-JP" altLang="en-US" b="1" dirty="0" smtClean="0">
                    <a:solidFill>
                      <a:schemeClr val="tx1">
                        <a:lumMod val="75000"/>
                        <a:lumOff val="25000"/>
                      </a:schemeClr>
                    </a:solidFill>
                  </a:rPr>
                  <a:t>各々の最良解</a:t>
                </a:r>
                <a14:m>
                  <m:oMath xmlns:m="http://schemas.openxmlformats.org/officeDocument/2006/math">
                    <m:sSub>
                      <m:sSubPr>
                        <m:ctrlPr>
                          <a:rPr kumimoji="1" lang="en-US" altLang="ja-JP" b="1" i="1" smtClean="0">
                            <a:solidFill>
                              <a:schemeClr val="tx1">
                                <a:lumMod val="75000"/>
                                <a:lumOff val="25000"/>
                              </a:schemeClr>
                            </a:solidFill>
                            <a:latin typeface="Cambria Math" panose="02040503050406030204" pitchFamily="18" charset="0"/>
                          </a:rPr>
                        </m:ctrlPr>
                      </m:sSub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𝒊</m:t>
                        </m:r>
                        <m:r>
                          <a:rPr kumimoji="1" lang="en-US" altLang="ja-JP" b="1" i="1" smtClean="0">
                            <a:solidFill>
                              <a:schemeClr val="tx1">
                                <a:lumMod val="75000"/>
                                <a:lumOff val="25000"/>
                              </a:schemeClr>
                            </a:solidFill>
                            <a:latin typeface="Cambria Math" panose="02040503050406030204" pitchFamily="18" charset="0"/>
                          </a:rPr>
                          <m:t>∗</m:t>
                        </m:r>
                      </m:sub>
                    </m:sSub>
                  </m:oMath>
                </a14:m>
                <a:endParaRPr kumimoji="1" lang="en-US" altLang="ja-JP" b="1" dirty="0" smtClean="0">
                  <a:solidFill>
                    <a:schemeClr val="tx1">
                      <a:lumMod val="75000"/>
                      <a:lumOff val="25000"/>
                    </a:schemeClr>
                  </a:solidFill>
                </a:endParaRPr>
              </a:p>
              <a:p>
                <a:pPr algn="ctr"/>
                <a:r>
                  <a:rPr lang="ja-JP" altLang="en-US" b="1" dirty="0" smtClean="0">
                    <a:solidFill>
                      <a:schemeClr val="tx1">
                        <a:lumMod val="75000"/>
                        <a:lumOff val="25000"/>
                      </a:schemeClr>
                    </a:solidFill>
                  </a:rPr>
                  <a:t>（パーソナルベスト）</a:t>
                </a:r>
                <a:endParaRPr kumimoji="1" lang="ja-JP" altLang="en-US" b="1" dirty="0">
                  <a:solidFill>
                    <a:schemeClr val="tx1">
                      <a:lumMod val="75000"/>
                      <a:lumOff val="25000"/>
                    </a:schemeClr>
                  </a:solidFill>
                </a:endParaRPr>
              </a:p>
            </p:txBody>
          </p:sp>
        </mc:Choice>
        <mc:Fallback>
          <p:sp>
            <p:nvSpPr>
              <p:cNvPr id="24" name="テキスト ボックス 23"/>
              <p:cNvSpPr txBox="1">
                <a:spLocks noRot="1" noChangeAspect="1" noMove="1" noResize="1" noEditPoints="1" noAdjustHandles="1" noChangeArrowheads="1" noChangeShapeType="1" noTextEdit="1"/>
              </p:cNvSpPr>
              <p:nvPr/>
            </p:nvSpPr>
            <p:spPr>
              <a:xfrm>
                <a:off x="1149117" y="2252385"/>
                <a:ext cx="2487688" cy="646331"/>
              </a:xfrm>
              <a:prstGeom prst="rect">
                <a:avLst/>
              </a:prstGeom>
              <a:blipFill>
                <a:blip r:embed="rId18"/>
                <a:stretch>
                  <a:fillRect l="-2206" t="-4673" r="-1961" b="-1308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p:cNvSpPr txBox="1"/>
              <p:nvPr/>
            </p:nvSpPr>
            <p:spPr>
              <a:xfrm>
                <a:off x="4141569" y="5571732"/>
                <a:ext cx="10099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solidFill>
                            <a:schemeClr val="tx1">
                              <a:lumMod val="75000"/>
                              <a:lumOff val="25000"/>
                            </a:schemeClr>
                          </a:solidFill>
                          <a:latin typeface="Cambria Math" panose="02040503050406030204" pitchFamily="18" charset="0"/>
                        </a:rPr>
                        <m:t>𝒙</m:t>
                      </m:r>
                    </m:oMath>
                  </m:oMathPara>
                </a14:m>
                <a:endParaRPr kumimoji="1" lang="ja-JP" altLang="en-US" b="1" dirty="0">
                  <a:solidFill>
                    <a:schemeClr val="tx1">
                      <a:lumMod val="75000"/>
                      <a:lumOff val="25000"/>
                    </a:schemeClr>
                  </a:solidFill>
                </a:endParaRPr>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4141569" y="5571732"/>
                <a:ext cx="1009982" cy="369332"/>
              </a:xfrm>
              <a:prstGeom prst="rect">
                <a:avLst/>
              </a:prstGeom>
              <a:blipFill>
                <a:blip r:embed="rId19"/>
                <a:stretch>
                  <a:fillRect/>
                </a:stretch>
              </a:blipFill>
            </p:spPr>
            <p:txBody>
              <a:bodyPr/>
              <a:lstStyle/>
              <a:p>
                <a:r>
                  <a:rPr lang="ja-JP" altLang="en-US">
                    <a:noFill/>
                  </a:rPr>
                  <a:t> </a:t>
                </a:r>
              </a:p>
            </p:txBody>
          </p:sp>
        </mc:Fallback>
      </mc:AlternateContent>
      <p:sp>
        <p:nvSpPr>
          <p:cNvPr id="26" name="楕円 25"/>
          <p:cNvSpPr/>
          <p:nvPr/>
        </p:nvSpPr>
        <p:spPr>
          <a:xfrm>
            <a:off x="3508923" y="5987346"/>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3605750" y="5845590"/>
            <a:ext cx="951224" cy="400110"/>
          </a:xfrm>
          <a:prstGeom prst="rect">
            <a:avLst/>
          </a:prstGeom>
          <a:noFill/>
        </p:spPr>
        <p:txBody>
          <a:bodyPr wrap="square" rtlCol="0">
            <a:spAutoFit/>
          </a:bodyPr>
          <a:lstStyle/>
          <a:p>
            <a:r>
              <a:rPr lang="en-US" altLang="ja-JP" sz="2000" dirty="0" smtClean="0"/>
              <a:t> </a:t>
            </a:r>
            <a:r>
              <a:rPr kumimoji="1" lang="en-US" altLang="ja-JP" sz="2000" dirty="0" smtClean="0"/>
              <a:t>: </a:t>
            </a:r>
            <a:r>
              <a:rPr lang="ja-JP" altLang="en-US" sz="2000" dirty="0"/>
              <a:t>個体</a:t>
            </a:r>
            <a:endParaRPr kumimoji="1" lang="ja-JP" altLang="en-US" sz="2000" dirty="0"/>
          </a:p>
        </p:txBody>
      </p:sp>
      <p:sp>
        <p:nvSpPr>
          <p:cNvPr id="28" name="テキスト ボックス 27"/>
          <p:cNvSpPr txBox="1"/>
          <p:nvPr/>
        </p:nvSpPr>
        <p:spPr>
          <a:xfrm>
            <a:off x="1828178" y="6171804"/>
            <a:ext cx="1672299" cy="400110"/>
          </a:xfrm>
          <a:prstGeom prst="rect">
            <a:avLst/>
          </a:prstGeom>
          <a:noFill/>
        </p:spPr>
        <p:txBody>
          <a:bodyPr wrap="square" rtlCol="0">
            <a:spAutoFit/>
          </a:bodyPr>
          <a:lstStyle/>
          <a:p>
            <a:r>
              <a:rPr lang="en-US" altLang="ja-JP" sz="2000" i="1" dirty="0" err="1" smtClean="0">
                <a:latin typeface="Cambria Math" panose="02040503050406030204" pitchFamily="18" charset="0"/>
                <a:ea typeface="Cambria Math" panose="02040503050406030204" pitchFamily="18" charset="0"/>
              </a:rPr>
              <a:t>i</a:t>
            </a:r>
            <a:r>
              <a:rPr lang="en-US" altLang="ja-JP" sz="2000" dirty="0" smtClean="0"/>
              <a:t> </a:t>
            </a:r>
            <a:r>
              <a:rPr kumimoji="1" lang="en-US" altLang="ja-JP" sz="2000" dirty="0" smtClean="0"/>
              <a:t>: </a:t>
            </a:r>
            <a:r>
              <a:rPr lang="ja-JP" altLang="en-US" sz="2000" dirty="0" smtClean="0"/>
              <a:t>個体</a:t>
            </a:r>
            <a:r>
              <a:rPr lang="ja-JP" altLang="en-US" sz="2000" dirty="0"/>
              <a:t>番号</a:t>
            </a:r>
            <a:endParaRPr kumimoji="1" lang="ja-JP" altLang="en-US" sz="2000" dirty="0"/>
          </a:p>
        </p:txBody>
      </p:sp>
      <p:pic>
        <p:nvPicPr>
          <p:cNvPr id="30" name="図 29"/>
          <p:cNvPicPr>
            <a:picLocks noChangeAspect="1"/>
          </p:cNvPicPr>
          <p:nvPr>
            <p:custDataLst>
              <p:tags r:id="rId1"/>
            </p:custDataLst>
          </p:nvPr>
        </p:nvPicPr>
        <p:blipFill>
          <a:blip r:embed="rId20" cstate="print">
            <a:extLst>
              <a:ext uri="{28A0092B-C50C-407E-A947-70E740481C1C}">
                <a14:useLocalDpi xmlns:a14="http://schemas.microsoft.com/office/drawing/2010/main" val="0"/>
              </a:ext>
            </a:extLst>
          </a:blip>
          <a:stretch>
            <a:fillRect/>
          </a:stretch>
        </p:blipFill>
        <p:spPr>
          <a:xfrm>
            <a:off x="5428522" y="4380562"/>
            <a:ext cx="3944952" cy="324000"/>
          </a:xfrm>
          <a:prstGeom prst="rect">
            <a:avLst/>
          </a:prstGeom>
        </p:spPr>
      </p:pic>
      <p:pic>
        <p:nvPicPr>
          <p:cNvPr id="35" name="図 34"/>
          <p:cNvPicPr>
            <a:picLocks noChangeAspect="1"/>
          </p:cNvPicPr>
          <p:nvPr>
            <p:custDataLst>
              <p:tags r:id="rId2"/>
            </p:custDataLst>
          </p:nvPr>
        </p:nvPicPr>
        <p:blipFill>
          <a:blip r:embed="rId21" cstate="print">
            <a:extLst>
              <a:ext uri="{28A0092B-C50C-407E-A947-70E740481C1C}">
                <a14:useLocalDpi xmlns:a14="http://schemas.microsoft.com/office/drawing/2010/main" val="0"/>
              </a:ext>
            </a:extLst>
          </a:blip>
          <a:stretch>
            <a:fillRect/>
          </a:stretch>
        </p:blipFill>
        <p:spPr>
          <a:xfrm>
            <a:off x="5428522" y="3269789"/>
            <a:ext cx="1126956" cy="360000"/>
          </a:xfrm>
          <a:prstGeom prst="rect">
            <a:avLst/>
          </a:prstGeom>
        </p:spPr>
      </p:pic>
      <p:sp>
        <p:nvSpPr>
          <p:cNvPr id="37" name="テキスト ボックス 36"/>
          <p:cNvSpPr txBox="1"/>
          <p:nvPr/>
        </p:nvSpPr>
        <p:spPr>
          <a:xfrm>
            <a:off x="5295143" y="3908987"/>
            <a:ext cx="3801440" cy="461665"/>
          </a:xfrm>
          <a:prstGeom prst="rect">
            <a:avLst/>
          </a:prstGeom>
          <a:noFill/>
        </p:spPr>
        <p:txBody>
          <a:bodyPr wrap="square" rtlCol="0">
            <a:spAutoFit/>
          </a:bodyPr>
          <a:lstStyle/>
          <a:p>
            <a:r>
              <a:rPr kumimoji="1" lang="ja-JP" altLang="en-US" sz="2400" b="1" dirty="0" smtClean="0">
                <a:solidFill>
                  <a:schemeClr val="tx1">
                    <a:lumMod val="75000"/>
                    <a:lumOff val="25000"/>
                  </a:schemeClr>
                </a:solidFill>
              </a:rPr>
              <a:t>周波数の初期化</a:t>
            </a:r>
            <a:endParaRPr kumimoji="1" lang="ja-JP" altLang="en-US" sz="2400" b="1" dirty="0">
              <a:solidFill>
                <a:schemeClr val="tx1">
                  <a:lumMod val="75000"/>
                  <a:lumOff val="25000"/>
                </a:schemeClr>
              </a:solidFill>
            </a:endParaRPr>
          </a:p>
        </p:txBody>
      </p:sp>
      <p:sp>
        <p:nvSpPr>
          <p:cNvPr id="38" name="テキスト ボックス 37"/>
          <p:cNvSpPr txBox="1"/>
          <p:nvPr/>
        </p:nvSpPr>
        <p:spPr>
          <a:xfrm>
            <a:off x="5295143" y="2818664"/>
            <a:ext cx="3801440" cy="461665"/>
          </a:xfrm>
          <a:prstGeom prst="rect">
            <a:avLst/>
          </a:prstGeom>
          <a:noFill/>
        </p:spPr>
        <p:txBody>
          <a:bodyPr wrap="square" rtlCol="0">
            <a:spAutoFit/>
          </a:bodyPr>
          <a:lstStyle/>
          <a:p>
            <a:r>
              <a:rPr kumimoji="1" lang="ja-JP" altLang="en-US" sz="2400" b="1" dirty="0" smtClean="0">
                <a:solidFill>
                  <a:schemeClr val="tx1">
                    <a:lumMod val="75000"/>
                    <a:lumOff val="25000"/>
                  </a:schemeClr>
                </a:solidFill>
              </a:rPr>
              <a:t>個体の初期化</a:t>
            </a:r>
            <a:endParaRPr kumimoji="1" lang="ja-JP" altLang="en-US" sz="2400" b="1" dirty="0">
              <a:solidFill>
                <a:schemeClr val="tx1">
                  <a:lumMod val="75000"/>
                  <a:lumOff val="25000"/>
                </a:schemeClr>
              </a:solidFill>
            </a:endParaRPr>
          </a:p>
        </p:txBody>
      </p:sp>
      <mc:AlternateContent xmlns:mc="http://schemas.openxmlformats.org/markup-compatibility/2006">
        <mc:Choice xmlns:a14="http://schemas.microsoft.com/office/drawing/2010/main" Requires="a14">
          <p:sp>
            <p:nvSpPr>
              <p:cNvPr id="39" name="テキスト ボックス 38"/>
              <p:cNvSpPr txBox="1"/>
              <p:nvPr/>
            </p:nvSpPr>
            <p:spPr>
              <a:xfrm>
                <a:off x="5295143" y="5157747"/>
                <a:ext cx="2443397" cy="400110"/>
              </a:xfrm>
              <a:prstGeom prst="rect">
                <a:avLst/>
              </a:prstGeom>
              <a:noFill/>
            </p:spPr>
            <p:txBody>
              <a:bodyPr wrap="square" rtlCol="0">
                <a:spAutoFit/>
              </a:bodyPr>
              <a:lstStyle/>
              <a:p>
                <a14:m>
                  <m:oMath xmlns:m="http://schemas.openxmlformats.org/officeDocument/2006/math">
                    <m:r>
                      <a:rPr kumimoji="1" lang="ja-JP" altLang="en-US" sz="2000" i="1" smtClean="0">
                        <a:latin typeface="Cambria Math" panose="02040503050406030204" pitchFamily="18" charset="0"/>
                      </a:rPr>
                      <m:t>𝛽</m:t>
                    </m:r>
                  </m:oMath>
                </a14:m>
                <a:r>
                  <a:rPr kumimoji="1" lang="ja-JP" altLang="en-US" sz="2000" dirty="0" smtClean="0"/>
                  <a:t>は</a:t>
                </a:r>
                <a:r>
                  <a:rPr kumimoji="1" lang="en-US" altLang="ja-JP" sz="2000" dirty="0" smtClean="0"/>
                  <a:t>0</a:t>
                </a:r>
                <a:r>
                  <a:rPr kumimoji="1" lang="ja-JP" altLang="en-US" sz="2000" dirty="0" smtClean="0"/>
                  <a:t>から</a:t>
                </a:r>
                <a:r>
                  <a:rPr kumimoji="1" lang="en-US" altLang="ja-JP" sz="2000" dirty="0" smtClean="0"/>
                  <a:t>1</a:t>
                </a:r>
                <a:r>
                  <a:rPr kumimoji="1" lang="ja-JP" altLang="en-US" sz="2000" dirty="0" smtClean="0"/>
                  <a:t>の乱数</a:t>
                </a:r>
                <a:endParaRPr kumimoji="1" lang="ja-JP" altLang="en-US" sz="2000" dirty="0"/>
              </a:p>
            </p:txBody>
          </p:sp>
        </mc:Choice>
        <mc:Fallback>
          <p:sp>
            <p:nvSpPr>
              <p:cNvPr id="39" name="テキスト ボックス 38"/>
              <p:cNvSpPr txBox="1">
                <a:spLocks noRot="1" noChangeAspect="1" noMove="1" noResize="1" noEditPoints="1" noAdjustHandles="1" noChangeArrowheads="1" noChangeShapeType="1" noTextEdit="1"/>
              </p:cNvSpPr>
              <p:nvPr/>
            </p:nvSpPr>
            <p:spPr>
              <a:xfrm>
                <a:off x="5295143" y="5157747"/>
                <a:ext cx="2443397" cy="400110"/>
              </a:xfrm>
              <a:prstGeom prst="rect">
                <a:avLst/>
              </a:prstGeom>
              <a:blipFill>
                <a:blip r:embed="rId22"/>
                <a:stretch>
                  <a:fillRect l="-1250" t="-9091"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 name="テキスト ボックス 39"/>
              <p:cNvSpPr txBox="1"/>
              <p:nvPr/>
            </p:nvSpPr>
            <p:spPr>
              <a:xfrm>
                <a:off x="1849474" y="6497051"/>
                <a:ext cx="145405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1,2,…,4</m:t>
                          </m:r>
                        </m:e>
                      </m:d>
                    </m:oMath>
                  </m:oMathPara>
                </a14:m>
                <a:endParaRPr kumimoji="1" lang="ja-JP" altLang="en-US" dirty="0"/>
              </a:p>
            </p:txBody>
          </p:sp>
        </mc:Choice>
        <mc:Fallback>
          <p:sp>
            <p:nvSpPr>
              <p:cNvPr id="40" name="テキスト ボックス 39"/>
              <p:cNvSpPr txBox="1">
                <a:spLocks noRot="1" noChangeAspect="1" noMove="1" noResize="1" noEditPoints="1" noAdjustHandles="1" noChangeArrowheads="1" noChangeShapeType="1" noTextEdit="1"/>
              </p:cNvSpPr>
              <p:nvPr/>
            </p:nvSpPr>
            <p:spPr>
              <a:xfrm>
                <a:off x="1849474" y="6497051"/>
                <a:ext cx="1454052" cy="276999"/>
              </a:xfrm>
              <a:prstGeom prst="rect">
                <a:avLst/>
              </a:prstGeom>
              <a:blipFill>
                <a:blip r:embed="rId23"/>
                <a:stretch>
                  <a:fillRect l="-3347" b="-1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945320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6" grpId="0" animBg="1"/>
      <p:bldP spid="19" grpId="0" animBg="1"/>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r>
              <a:rPr kumimoji="1" lang="en-US" altLang="ja-JP" dirty="0" smtClean="0"/>
              <a:t>: Niche Radius based BA </a:t>
            </a:r>
            <a:endParaRPr kumimoji="1" lang="ja-JP" altLang="en-US" dirty="0"/>
          </a:p>
        </p:txBody>
      </p:sp>
      <p:sp>
        <p:nvSpPr>
          <p:cNvPr id="3" name="コンテンツ プレースホルダー 2"/>
          <p:cNvSpPr>
            <a:spLocks noGrp="1"/>
          </p:cNvSpPr>
          <p:nvPr>
            <p:ph idx="1"/>
          </p:nvPr>
        </p:nvSpPr>
        <p:spPr>
          <a:xfrm>
            <a:off x="343525" y="1439056"/>
            <a:ext cx="11408764" cy="4785532"/>
          </a:xfrm>
        </p:spPr>
        <p:txBody>
          <a:bodyPr>
            <a:normAutofit/>
          </a:bodyPr>
          <a:lstStyle/>
          <a:p>
            <a:pPr marL="0" indent="0">
              <a:buNone/>
            </a:pPr>
            <a:r>
              <a:rPr kumimoji="1" lang="ja-JP" altLang="en-US" b="1" dirty="0" smtClean="0">
                <a:solidFill>
                  <a:schemeClr val="tx1">
                    <a:lumMod val="75000"/>
                    <a:lumOff val="25000"/>
                  </a:schemeClr>
                </a:solidFill>
              </a:rPr>
              <a:t>従来手法の問題点</a:t>
            </a:r>
            <a:endParaRPr kumimoji="1" lang="en-US" altLang="ja-JP" b="1" dirty="0" smtClean="0">
              <a:solidFill>
                <a:schemeClr val="tx1">
                  <a:lumMod val="75000"/>
                  <a:lumOff val="25000"/>
                </a:schemeClr>
              </a:solidFill>
            </a:endParaRPr>
          </a:p>
          <a:p>
            <a:pPr lvl="1">
              <a:buFontTx/>
              <a:buChar char="-"/>
            </a:pPr>
            <a:r>
              <a:rPr lang="ja-JP" altLang="en-US" dirty="0" smtClean="0">
                <a:solidFill>
                  <a:schemeClr val="tx1">
                    <a:lumMod val="75000"/>
                    <a:lumOff val="25000"/>
                  </a:schemeClr>
                </a:solidFill>
              </a:rPr>
              <a:t>大域探索：</a:t>
            </a:r>
            <a:r>
              <a:rPr lang="en-US" altLang="ja-JP" dirty="0" smtClean="0">
                <a:solidFill>
                  <a:schemeClr val="tx1">
                    <a:lumMod val="75000"/>
                    <a:lumOff val="25000"/>
                  </a:schemeClr>
                </a:solidFill>
              </a:rPr>
              <a:t>		</a:t>
            </a:r>
            <a:r>
              <a:rPr lang="ja-JP" altLang="en-US" dirty="0" smtClean="0">
                <a:solidFill>
                  <a:schemeClr val="tx1">
                    <a:lumMod val="75000"/>
                    <a:lumOff val="25000"/>
                  </a:schemeClr>
                </a:solidFill>
              </a:rPr>
              <a:t>個体が最良解方向へ移動</a:t>
            </a:r>
            <a:endParaRPr lang="en-US" altLang="ja-JP" dirty="0" smtClean="0">
              <a:solidFill>
                <a:schemeClr val="tx1">
                  <a:lumMod val="75000"/>
                  <a:lumOff val="25000"/>
                </a:schemeClr>
              </a:solidFill>
            </a:endParaRPr>
          </a:p>
          <a:p>
            <a:pPr lvl="1">
              <a:buFontTx/>
              <a:buChar char="-"/>
            </a:pPr>
            <a:r>
              <a:rPr lang="ja-JP" altLang="en-US" dirty="0">
                <a:solidFill>
                  <a:schemeClr val="tx1">
                    <a:lumMod val="75000"/>
                    <a:lumOff val="25000"/>
                  </a:schemeClr>
                </a:solidFill>
              </a:rPr>
              <a:t>局所</a:t>
            </a:r>
            <a:r>
              <a:rPr lang="ja-JP" altLang="en-US" dirty="0" smtClean="0">
                <a:solidFill>
                  <a:schemeClr val="tx1">
                    <a:lumMod val="75000"/>
                    <a:lumOff val="25000"/>
                  </a:schemeClr>
                </a:solidFill>
              </a:rPr>
              <a:t>探索：</a:t>
            </a:r>
            <a:r>
              <a:rPr lang="en-US" altLang="ja-JP" dirty="0" smtClean="0">
                <a:solidFill>
                  <a:schemeClr val="tx1">
                    <a:lumMod val="75000"/>
                    <a:lumOff val="25000"/>
                  </a:schemeClr>
                </a:solidFill>
              </a:rPr>
              <a:t>		</a:t>
            </a:r>
            <a:r>
              <a:rPr lang="ja-JP" altLang="en-US" dirty="0" smtClean="0">
                <a:solidFill>
                  <a:schemeClr val="tx1">
                    <a:lumMod val="75000"/>
                    <a:lumOff val="25000"/>
                  </a:schemeClr>
                </a:solidFill>
              </a:rPr>
              <a:t>最良解付近に解候補を生成</a:t>
            </a:r>
            <a:endParaRPr lang="en-US" altLang="ja-JP" dirty="0" smtClean="0">
              <a:solidFill>
                <a:schemeClr val="tx1">
                  <a:lumMod val="75000"/>
                  <a:lumOff val="25000"/>
                </a:schemeClr>
              </a:solidFill>
            </a:endParaRPr>
          </a:p>
          <a:p>
            <a:pPr lvl="1">
              <a:buFontTx/>
              <a:buChar char="-"/>
            </a:pPr>
            <a:r>
              <a:rPr lang="ja-JP" altLang="en-US" dirty="0" smtClean="0">
                <a:solidFill>
                  <a:schemeClr val="tx1">
                    <a:lumMod val="75000"/>
                    <a:lumOff val="25000"/>
                  </a:schemeClr>
                </a:solidFill>
              </a:rPr>
              <a:t>ランダム探索：</a:t>
            </a:r>
            <a:r>
              <a:rPr lang="en-US" altLang="ja-JP" dirty="0" smtClean="0">
                <a:solidFill>
                  <a:schemeClr val="tx1">
                    <a:lumMod val="75000"/>
                    <a:lumOff val="25000"/>
                  </a:schemeClr>
                </a:solidFill>
              </a:rPr>
              <a:t>	</a:t>
            </a:r>
            <a:r>
              <a:rPr lang="ja-JP" altLang="en-US" dirty="0" smtClean="0">
                <a:solidFill>
                  <a:schemeClr val="tx1">
                    <a:lumMod val="75000"/>
                    <a:lumOff val="25000"/>
                  </a:schemeClr>
                </a:solidFill>
              </a:rPr>
              <a:t>最良解が見つかれば更新</a:t>
            </a:r>
            <a:endParaRPr lang="en-US" altLang="ja-JP" dirty="0">
              <a:solidFill>
                <a:schemeClr val="tx1">
                  <a:lumMod val="75000"/>
                  <a:lumOff val="25000"/>
                </a:schemeClr>
              </a:solidFill>
            </a:endParaRPr>
          </a:p>
          <a:p>
            <a:pPr marL="0" indent="0">
              <a:buNone/>
            </a:pPr>
            <a:endParaRPr kumimoji="1" lang="en-US" altLang="ja-JP" sz="1200" b="1" dirty="0" smtClean="0">
              <a:solidFill>
                <a:schemeClr val="tx1">
                  <a:lumMod val="75000"/>
                  <a:lumOff val="25000"/>
                </a:schemeClr>
              </a:solidFill>
            </a:endParaRPr>
          </a:p>
          <a:p>
            <a:pPr marL="0" indent="0">
              <a:buNone/>
            </a:pPr>
            <a:r>
              <a:rPr kumimoji="1" lang="ja-JP" altLang="en-US" b="1" dirty="0" smtClean="0">
                <a:solidFill>
                  <a:schemeClr val="tx1">
                    <a:lumMod val="75000"/>
                    <a:lumOff val="25000"/>
                  </a:schemeClr>
                </a:solidFill>
              </a:rPr>
              <a:t>提案手法での変更点</a:t>
            </a:r>
            <a:endParaRPr kumimoji="1" lang="en-US" altLang="ja-JP" b="1" dirty="0" smtClean="0">
              <a:solidFill>
                <a:schemeClr val="tx1">
                  <a:lumMod val="75000"/>
                  <a:lumOff val="25000"/>
                </a:schemeClr>
              </a:solidFill>
            </a:endParaRPr>
          </a:p>
          <a:p>
            <a:pPr marL="0" indent="0">
              <a:buNone/>
            </a:pPr>
            <a:r>
              <a:rPr kumimoji="1" lang="en-US" altLang="ja-JP" sz="2000" dirty="0" smtClean="0">
                <a:solidFill>
                  <a:schemeClr val="tx1">
                    <a:lumMod val="75000"/>
                    <a:lumOff val="25000"/>
                  </a:schemeClr>
                </a:solidFill>
              </a:rPr>
              <a:t>	</a:t>
            </a:r>
            <a:r>
              <a:rPr kumimoji="1" lang="ja-JP" altLang="en-US" sz="1800" dirty="0" smtClean="0">
                <a:solidFill>
                  <a:schemeClr val="tx1">
                    <a:lumMod val="75000"/>
                    <a:lumOff val="25000"/>
                  </a:schemeClr>
                </a:solidFill>
              </a:rPr>
              <a:t>▶</a:t>
            </a:r>
            <a:r>
              <a:rPr kumimoji="1" lang="ja-JP" altLang="en-US" sz="2400" dirty="0" smtClean="0">
                <a:solidFill>
                  <a:schemeClr val="tx1">
                    <a:lumMod val="75000"/>
                    <a:lumOff val="25000"/>
                  </a:schemeClr>
                </a:solidFill>
              </a:rPr>
              <a:t> </a:t>
            </a:r>
            <a:r>
              <a:rPr kumimoji="1" lang="en-US" altLang="ja-JP" sz="2400" dirty="0" smtClean="0">
                <a:solidFill>
                  <a:schemeClr val="tx1">
                    <a:lumMod val="75000"/>
                    <a:lumOff val="25000"/>
                  </a:schemeClr>
                </a:solidFill>
              </a:rPr>
              <a:t>Niche Radius[</a:t>
            </a:r>
            <a:r>
              <a:rPr kumimoji="1" lang="en-US" altLang="ja-JP" sz="2400" dirty="0" err="1" smtClean="0">
                <a:solidFill>
                  <a:schemeClr val="tx1">
                    <a:lumMod val="75000"/>
                    <a:lumOff val="25000"/>
                  </a:schemeClr>
                </a:solidFill>
              </a:rPr>
              <a:t>D.Beasley</a:t>
            </a:r>
            <a:r>
              <a:rPr kumimoji="1" lang="en-US" altLang="ja-JP" sz="2400" dirty="0" smtClean="0">
                <a:solidFill>
                  <a:schemeClr val="tx1">
                    <a:lumMod val="75000"/>
                    <a:lumOff val="25000"/>
                  </a:schemeClr>
                </a:solidFill>
              </a:rPr>
              <a:t> et.al., 1993]</a:t>
            </a:r>
            <a:r>
              <a:rPr kumimoji="1" lang="ja-JP" altLang="en-US" sz="2400" dirty="0" smtClean="0">
                <a:solidFill>
                  <a:schemeClr val="tx1">
                    <a:lumMod val="75000"/>
                    <a:lumOff val="25000"/>
                  </a:schemeClr>
                </a:solidFill>
              </a:rPr>
              <a:t>を使用した個体の分散</a:t>
            </a:r>
            <a:endParaRPr kumimoji="1" lang="en-US" altLang="ja-JP" sz="2400" dirty="0" smtClean="0">
              <a:solidFill>
                <a:schemeClr val="tx1">
                  <a:lumMod val="75000"/>
                  <a:lumOff val="25000"/>
                </a:schemeClr>
              </a:solidFill>
            </a:endParaRPr>
          </a:p>
          <a:p>
            <a:pPr marL="0" indent="0">
              <a:buNone/>
            </a:pPr>
            <a:r>
              <a:rPr kumimoji="1" lang="en-US" altLang="ja-JP" sz="2000" dirty="0" smtClean="0">
                <a:solidFill>
                  <a:schemeClr val="tx1">
                    <a:lumMod val="75000"/>
                    <a:lumOff val="25000"/>
                  </a:schemeClr>
                </a:solidFill>
              </a:rPr>
              <a:t>	</a:t>
            </a:r>
            <a:r>
              <a:rPr kumimoji="1" lang="ja-JP" altLang="en-US" sz="1800" dirty="0" smtClean="0">
                <a:solidFill>
                  <a:schemeClr val="tx1">
                    <a:lumMod val="75000"/>
                    <a:lumOff val="25000"/>
                  </a:schemeClr>
                </a:solidFill>
              </a:rPr>
              <a:t>▶</a:t>
            </a:r>
            <a:r>
              <a:rPr kumimoji="1" lang="ja-JP" altLang="en-US" sz="2400" dirty="0" smtClean="0">
                <a:solidFill>
                  <a:schemeClr val="tx1">
                    <a:lumMod val="75000"/>
                    <a:lumOff val="25000"/>
                  </a:schemeClr>
                </a:solidFill>
              </a:rPr>
              <a:t> 局所探索を</a:t>
            </a:r>
            <a:r>
              <a:rPr kumimoji="1" lang="ja-JP" altLang="en-US" sz="2400" strike="sngStrike" dirty="0" smtClean="0">
                <a:solidFill>
                  <a:schemeClr val="tx1">
                    <a:lumMod val="75000"/>
                    <a:lumOff val="25000"/>
                  </a:schemeClr>
                </a:solidFill>
              </a:rPr>
              <a:t>グローバルベスト</a:t>
            </a:r>
            <a:r>
              <a:rPr kumimoji="1" lang="ja-JP" altLang="en-US" sz="2400" dirty="0" smtClean="0">
                <a:solidFill>
                  <a:schemeClr val="tx1">
                    <a:lumMod val="75000"/>
                    <a:lumOff val="25000"/>
                  </a:schemeClr>
                </a:solidFill>
              </a:rPr>
              <a:t>→</a:t>
            </a:r>
            <a:r>
              <a:rPr kumimoji="1" lang="en-US" altLang="ja-JP" sz="2400" dirty="0" smtClean="0">
                <a:solidFill>
                  <a:schemeClr val="tx1">
                    <a:lumMod val="75000"/>
                    <a:lumOff val="25000"/>
                  </a:schemeClr>
                </a:solidFill>
              </a:rPr>
              <a:t>Niche R</a:t>
            </a:r>
            <a:r>
              <a:rPr lang="en-US" altLang="ja-JP" sz="2400" dirty="0" smtClean="0">
                <a:solidFill>
                  <a:schemeClr val="tx1">
                    <a:lumMod val="75000"/>
                    <a:lumOff val="25000"/>
                  </a:schemeClr>
                </a:solidFill>
              </a:rPr>
              <a:t>adius</a:t>
            </a:r>
            <a:r>
              <a:rPr lang="ja-JP" altLang="en-US" sz="2400" dirty="0" smtClean="0">
                <a:solidFill>
                  <a:schemeClr val="tx1">
                    <a:lumMod val="75000"/>
                    <a:lumOff val="25000"/>
                  </a:schemeClr>
                </a:solidFill>
              </a:rPr>
              <a:t>内の最良解</a:t>
            </a:r>
            <a:r>
              <a:rPr kumimoji="1" lang="ja-JP" altLang="en-US" sz="2400" dirty="0" smtClean="0">
                <a:solidFill>
                  <a:schemeClr val="tx1">
                    <a:lumMod val="75000"/>
                    <a:lumOff val="25000"/>
                  </a:schemeClr>
                </a:solidFill>
              </a:rPr>
              <a:t>近辺に変更</a:t>
            </a:r>
            <a:endParaRPr kumimoji="1" lang="en-US" altLang="ja-JP" sz="2400" dirty="0" smtClean="0">
              <a:solidFill>
                <a:schemeClr val="tx1">
                  <a:lumMod val="75000"/>
                  <a:lumOff val="25000"/>
                </a:schemeClr>
              </a:solidFill>
            </a:endParaRPr>
          </a:p>
          <a:p>
            <a:pPr marL="0" indent="0">
              <a:buNone/>
            </a:pPr>
            <a:r>
              <a:rPr lang="en-US" altLang="ja-JP" sz="2000" dirty="0" smtClean="0">
                <a:solidFill>
                  <a:schemeClr val="tx1">
                    <a:lumMod val="75000"/>
                    <a:lumOff val="25000"/>
                  </a:schemeClr>
                </a:solidFill>
              </a:rPr>
              <a:t>	</a:t>
            </a:r>
            <a:r>
              <a:rPr lang="ja-JP" altLang="en-US" sz="1800" dirty="0" smtClean="0">
                <a:solidFill>
                  <a:schemeClr val="tx1">
                    <a:lumMod val="75000"/>
                    <a:lumOff val="25000"/>
                  </a:schemeClr>
                </a:solidFill>
              </a:rPr>
              <a:t>▶</a:t>
            </a:r>
            <a:r>
              <a:rPr lang="ja-JP" altLang="en-US" sz="2400" dirty="0" smtClean="0">
                <a:solidFill>
                  <a:schemeClr val="tx1">
                    <a:lumMod val="75000"/>
                    <a:lumOff val="25000"/>
                  </a:schemeClr>
                </a:solidFill>
              </a:rPr>
              <a:t> ランダム探索無しに変更</a:t>
            </a:r>
            <a:endParaRPr kumimoji="1" lang="ja-JP" altLang="en-US" sz="2400" dirty="0">
              <a:solidFill>
                <a:schemeClr val="tx1">
                  <a:lumMod val="75000"/>
                  <a:lumOff val="25000"/>
                </a:schemeClr>
              </a:solidFill>
            </a:endParaRPr>
          </a:p>
        </p:txBody>
      </p:sp>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22</a:t>
            </a:fld>
            <a:r>
              <a:rPr kumimoji="1" lang="en-US" altLang="ja-JP" dirty="0" smtClean="0"/>
              <a:t>/17)</a:t>
            </a:r>
            <a:endParaRPr kumimoji="1" lang="ja-JP" altLang="en-US" dirty="0"/>
          </a:p>
        </p:txBody>
      </p:sp>
    </p:spTree>
    <p:extLst>
      <p:ext uri="{BB962C8B-B14F-4D97-AF65-F5344CB8AC3E}">
        <p14:creationId xmlns:p14="http://schemas.microsoft.com/office/powerpoint/2010/main" val="17942269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r>
              <a:rPr kumimoji="1" lang="en-US" altLang="ja-JP" dirty="0" smtClean="0"/>
              <a:t>: Niche Radius based BA </a:t>
            </a:r>
            <a:endParaRPr kumimoji="1" lang="ja-JP" altLang="en-US" dirty="0"/>
          </a:p>
        </p:txBody>
      </p:sp>
      <p:sp>
        <p:nvSpPr>
          <p:cNvPr id="3" name="コンテンツ プレースホルダー 2"/>
          <p:cNvSpPr>
            <a:spLocks noGrp="1"/>
          </p:cNvSpPr>
          <p:nvPr>
            <p:ph idx="1"/>
          </p:nvPr>
        </p:nvSpPr>
        <p:spPr>
          <a:xfrm>
            <a:off x="343525" y="1439056"/>
            <a:ext cx="11408764" cy="4785532"/>
          </a:xfrm>
        </p:spPr>
        <p:txBody>
          <a:bodyPr/>
          <a:lstStyle/>
          <a:p>
            <a:pPr marL="0" indent="0">
              <a:buNone/>
            </a:pPr>
            <a:r>
              <a:rPr kumimoji="1" lang="ja-JP" altLang="en-US" b="1" dirty="0" smtClean="0">
                <a:solidFill>
                  <a:schemeClr val="tx1">
                    <a:lumMod val="75000"/>
                    <a:lumOff val="25000"/>
                  </a:schemeClr>
                </a:solidFill>
              </a:rPr>
              <a:t>提案手法での変更点</a:t>
            </a:r>
            <a:endParaRPr kumimoji="1" lang="en-US" altLang="ja-JP" b="1" dirty="0" smtClean="0">
              <a:solidFill>
                <a:schemeClr val="tx1">
                  <a:lumMod val="75000"/>
                  <a:lumOff val="25000"/>
                </a:schemeClr>
              </a:solidFill>
            </a:endParaRPr>
          </a:p>
          <a:p>
            <a:pPr marL="0" indent="0">
              <a:buNone/>
            </a:pPr>
            <a:r>
              <a:rPr lang="ja-JP" altLang="en-US" sz="2000" dirty="0" smtClean="0">
                <a:solidFill>
                  <a:schemeClr val="accent5"/>
                </a:solidFill>
              </a:rPr>
              <a:t>▶</a:t>
            </a:r>
            <a:r>
              <a:rPr lang="ja-JP" altLang="en-US" sz="2400" dirty="0" smtClean="0">
                <a:solidFill>
                  <a:schemeClr val="accent5"/>
                </a:solidFill>
              </a:rPr>
              <a:t> ランダム探索無しに変更</a:t>
            </a:r>
            <a:endParaRPr kumimoji="1" lang="ja-JP" altLang="en-US" sz="2400" dirty="0">
              <a:solidFill>
                <a:schemeClr val="accent5"/>
              </a:solidFill>
            </a:endParaRPr>
          </a:p>
        </p:txBody>
      </p:sp>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23</a:t>
            </a:fld>
            <a:r>
              <a:rPr kumimoji="1" lang="en-US" altLang="ja-JP" dirty="0" smtClean="0"/>
              <a:t>/17)</a:t>
            </a:r>
            <a:endParaRPr kumimoji="1" lang="ja-JP" altLang="en-US" dirty="0"/>
          </a:p>
        </p:txBody>
      </p:sp>
      <p:sp>
        <p:nvSpPr>
          <p:cNvPr id="5" name="テキスト ボックス 4"/>
          <p:cNvSpPr txBox="1"/>
          <p:nvPr/>
        </p:nvSpPr>
        <p:spPr>
          <a:xfrm>
            <a:off x="1153150" y="4096462"/>
            <a:ext cx="8219450" cy="461665"/>
          </a:xfrm>
          <a:prstGeom prst="rect">
            <a:avLst/>
          </a:prstGeom>
          <a:noFill/>
        </p:spPr>
        <p:txBody>
          <a:bodyPr wrap="square" rtlCol="0">
            <a:spAutoFit/>
          </a:bodyPr>
          <a:lstStyle/>
          <a:p>
            <a:r>
              <a:rPr kumimoji="1" lang="ja-JP" altLang="en-US" sz="2400" dirty="0" smtClean="0"/>
              <a:t>最適解への収束を避けるため，個体を局所解に留まらせる</a:t>
            </a:r>
            <a:endParaRPr kumimoji="1" lang="ja-JP" altLang="en-US" sz="2400" dirty="0"/>
          </a:p>
        </p:txBody>
      </p:sp>
    </p:spTree>
    <p:extLst>
      <p:ext uri="{BB962C8B-B14F-4D97-AF65-F5344CB8AC3E}">
        <p14:creationId xmlns:p14="http://schemas.microsoft.com/office/powerpoint/2010/main" val="15677990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F925E2-19D9-40EE-AC9E-1CF63AA179A3}" type="slidenum">
              <a:rPr lang="ja-JP" altLang="en-US" smtClean="0"/>
              <a:pPr/>
              <a:t>24</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2748" y="2200106"/>
            <a:ext cx="5041147" cy="3779420"/>
          </a:xfrm>
          <a:prstGeom prst="rect">
            <a:avLst/>
          </a:prstGeom>
        </p:spPr>
      </p:pic>
      <p:sp>
        <p:nvSpPr>
          <p:cNvPr id="6" name="楕円 5"/>
          <p:cNvSpPr/>
          <p:nvPr/>
        </p:nvSpPr>
        <p:spPr>
          <a:xfrm>
            <a:off x="7922067" y="2334298"/>
            <a:ext cx="288000" cy="216000"/>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8558964" y="2488708"/>
            <a:ext cx="288000" cy="216000"/>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381945" y="3071250"/>
            <a:ext cx="288000" cy="216000"/>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10277234" y="3902391"/>
            <a:ext cx="288000" cy="216000"/>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1266068" y="4669390"/>
            <a:ext cx="288000" cy="216000"/>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8006957" y="2170290"/>
            <a:ext cx="1104014" cy="338554"/>
          </a:xfrm>
          <a:prstGeom prst="rect">
            <a:avLst/>
          </a:prstGeom>
          <a:noFill/>
        </p:spPr>
        <p:txBody>
          <a:bodyPr wrap="square" rtlCol="0">
            <a:spAutoFit/>
          </a:bodyPr>
          <a:lstStyle/>
          <a:p>
            <a:pPr algn="ctr"/>
            <a:r>
              <a:rPr kumimoji="1" lang="ja-JP" altLang="en-US" sz="1600" b="1" dirty="0" smtClean="0">
                <a:solidFill>
                  <a:schemeClr val="accent5"/>
                </a:solidFill>
              </a:rPr>
              <a:t>最適解</a:t>
            </a:r>
            <a:endParaRPr kumimoji="1" lang="ja-JP" altLang="en-US" sz="1600" b="1" dirty="0">
              <a:solidFill>
                <a:schemeClr val="accent5"/>
              </a:solidFill>
            </a:endParaRPr>
          </a:p>
        </p:txBody>
      </p:sp>
      <p:sp>
        <p:nvSpPr>
          <p:cNvPr id="12" name="テキスト ボックス 11"/>
          <p:cNvSpPr txBox="1"/>
          <p:nvPr/>
        </p:nvSpPr>
        <p:spPr>
          <a:xfrm>
            <a:off x="9583373" y="3165445"/>
            <a:ext cx="1104014" cy="338554"/>
          </a:xfrm>
          <a:prstGeom prst="rect">
            <a:avLst/>
          </a:prstGeom>
          <a:noFill/>
        </p:spPr>
        <p:txBody>
          <a:bodyPr wrap="square" rtlCol="0">
            <a:spAutoFit/>
          </a:bodyPr>
          <a:lstStyle/>
          <a:p>
            <a:pPr algn="ctr"/>
            <a:r>
              <a:rPr lang="ja-JP" altLang="en-US" sz="1600" b="1" dirty="0">
                <a:solidFill>
                  <a:schemeClr val="accent2"/>
                </a:solidFill>
              </a:rPr>
              <a:t>局所</a:t>
            </a:r>
            <a:r>
              <a:rPr kumimoji="1" lang="ja-JP" altLang="en-US" sz="1600" b="1" dirty="0" smtClean="0">
                <a:solidFill>
                  <a:schemeClr val="accent2"/>
                </a:solidFill>
              </a:rPr>
              <a:t>解</a:t>
            </a:r>
            <a:endParaRPr kumimoji="1" lang="ja-JP" altLang="en-US" sz="1600" b="1" dirty="0">
              <a:solidFill>
                <a:schemeClr val="accent2"/>
              </a:solidFill>
            </a:endParaRPr>
          </a:p>
        </p:txBody>
      </p:sp>
      <p:sp>
        <p:nvSpPr>
          <p:cNvPr id="13" name="楕円 12"/>
          <p:cNvSpPr/>
          <p:nvPr/>
        </p:nvSpPr>
        <p:spPr>
          <a:xfrm>
            <a:off x="10117373" y="2548956"/>
            <a:ext cx="180000" cy="180000"/>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0297373" y="2481976"/>
            <a:ext cx="1629800" cy="338554"/>
          </a:xfrm>
          <a:prstGeom prst="rect">
            <a:avLst/>
          </a:prstGeom>
          <a:noFill/>
        </p:spPr>
        <p:txBody>
          <a:bodyPr wrap="square" rtlCol="0">
            <a:spAutoFit/>
          </a:bodyPr>
          <a:lstStyle/>
          <a:p>
            <a:r>
              <a:rPr kumimoji="1" lang="en-US" altLang="ja-JP" sz="1600" smtClean="0"/>
              <a:t>: </a:t>
            </a:r>
            <a:r>
              <a:rPr lang="ja-JP" altLang="en-US" sz="1600" dirty="0" smtClean="0"/>
              <a:t>個体</a:t>
            </a:r>
            <a:endParaRPr kumimoji="1" lang="ja-JP" altLang="en-US" sz="1600" dirty="0"/>
          </a:p>
        </p:txBody>
      </p:sp>
    </p:spTree>
    <p:extLst>
      <p:ext uri="{BB962C8B-B14F-4D97-AF65-F5344CB8AC3E}">
        <p14:creationId xmlns:p14="http://schemas.microsoft.com/office/powerpoint/2010/main" val="190616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p:bldP spid="13"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524" y="1"/>
            <a:ext cx="11848475" cy="1262414"/>
          </a:xfrm>
        </p:spPr>
        <p:txBody>
          <a:bodyPr>
            <a:noAutofit/>
          </a:bodyPr>
          <a:lstStyle/>
          <a:p>
            <a:r>
              <a:rPr kumimoji="1" lang="ja-JP" altLang="en-US" dirty="0" smtClean="0"/>
              <a:t>従来手法</a:t>
            </a:r>
            <a:r>
              <a:rPr kumimoji="1" lang="en-US" altLang="ja-JP" dirty="0" smtClean="0"/>
              <a:t>: </a:t>
            </a:r>
            <a:r>
              <a:rPr lang="en-US" altLang="ja-JP" dirty="0"/>
              <a:t>Bat </a:t>
            </a:r>
            <a:r>
              <a:rPr lang="en-US" altLang="ja-JP" dirty="0" smtClean="0"/>
              <a:t>Algorithm</a:t>
            </a:r>
            <a:r>
              <a:rPr lang="en-US" altLang="ja-JP" sz="4000" b="0" dirty="0" smtClean="0"/>
              <a:t>[Yang. X.S, 2010]</a:t>
            </a:r>
            <a:endParaRPr kumimoji="1" lang="ja-JP" altLang="en-US" sz="3600" b="0" dirty="0"/>
          </a:p>
        </p:txBody>
      </p:sp>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3</a:t>
            </a:fld>
            <a:r>
              <a:rPr kumimoji="1" lang="en-US" altLang="ja-JP" dirty="0" smtClean="0"/>
              <a:t>/17)</a:t>
            </a:r>
            <a:endParaRPr kumimoji="1" lang="ja-JP" altLang="en-US" dirty="0"/>
          </a:p>
        </p:txBody>
      </p:sp>
      <p:sp>
        <p:nvSpPr>
          <p:cNvPr id="13" name="角丸四角形 12"/>
          <p:cNvSpPr/>
          <p:nvPr/>
        </p:nvSpPr>
        <p:spPr>
          <a:xfrm>
            <a:off x="1483519" y="2324100"/>
            <a:ext cx="2085975" cy="650389"/>
          </a:xfrm>
          <a:prstGeom prst="round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2400" b="1" dirty="0" smtClean="0"/>
              <a:t>大域探索</a:t>
            </a:r>
            <a:endParaRPr kumimoji="1" lang="ja-JP" altLang="en-US" sz="2400" b="1" dirty="0"/>
          </a:p>
        </p:txBody>
      </p:sp>
      <p:sp>
        <p:nvSpPr>
          <p:cNvPr id="14" name="角丸四角形 13"/>
          <p:cNvSpPr/>
          <p:nvPr/>
        </p:nvSpPr>
        <p:spPr>
          <a:xfrm>
            <a:off x="5053013" y="2324100"/>
            <a:ext cx="2085975" cy="650389"/>
          </a:xfrm>
          <a:prstGeom prst="round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2400" b="1" dirty="0" smtClean="0"/>
              <a:t>局所探索</a:t>
            </a:r>
            <a:endParaRPr kumimoji="1" lang="ja-JP" altLang="en-US" sz="2400" b="1" dirty="0"/>
          </a:p>
        </p:txBody>
      </p:sp>
      <p:sp>
        <p:nvSpPr>
          <p:cNvPr id="15" name="角丸四角形 14"/>
          <p:cNvSpPr/>
          <p:nvPr/>
        </p:nvSpPr>
        <p:spPr>
          <a:xfrm>
            <a:off x="8622507" y="2321411"/>
            <a:ext cx="2085975" cy="650389"/>
          </a:xfrm>
          <a:prstGeom prst="round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2400" b="1" dirty="0" smtClean="0"/>
              <a:t>ランダム探索</a:t>
            </a:r>
            <a:endParaRPr kumimoji="1" lang="ja-JP" altLang="en-US" sz="2400" b="1" dirty="0"/>
          </a:p>
        </p:txBody>
      </p:sp>
      <p:sp>
        <p:nvSpPr>
          <p:cNvPr id="23" name="楕円 22"/>
          <p:cNvSpPr/>
          <p:nvPr/>
        </p:nvSpPr>
        <p:spPr>
          <a:xfrm>
            <a:off x="1821098" y="3310424"/>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3479494" y="4071612"/>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1483519" y="5025456"/>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3278981" y="5183375"/>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343524" y="1214049"/>
            <a:ext cx="8410372" cy="830997"/>
          </a:xfrm>
          <a:prstGeom prst="rect">
            <a:avLst/>
          </a:prstGeom>
          <a:noFill/>
        </p:spPr>
        <p:txBody>
          <a:bodyPr wrap="square" rtlCol="0">
            <a:spAutoFit/>
          </a:bodyPr>
          <a:lstStyle/>
          <a:p>
            <a:r>
              <a:rPr kumimoji="1" lang="ja-JP" altLang="en-US" sz="2400" b="1" dirty="0" smtClean="0">
                <a:solidFill>
                  <a:schemeClr val="tx1">
                    <a:lumMod val="75000"/>
                    <a:lumOff val="25000"/>
                  </a:schemeClr>
                </a:solidFill>
              </a:rPr>
              <a:t>大域探索と局所探索の自動調整が可能な</a:t>
            </a:r>
            <a:r>
              <a:rPr lang="ja-JP" altLang="en-US" sz="2400" b="1" dirty="0" smtClean="0">
                <a:solidFill>
                  <a:schemeClr val="tx1">
                    <a:lumMod val="75000"/>
                    <a:lumOff val="25000"/>
                  </a:schemeClr>
                </a:solidFill>
              </a:rPr>
              <a:t>アルゴリズム</a:t>
            </a:r>
            <a:endParaRPr lang="en-US" altLang="ja-JP" sz="2400" b="1" dirty="0" smtClean="0">
              <a:solidFill>
                <a:schemeClr val="tx1">
                  <a:lumMod val="75000"/>
                  <a:lumOff val="25000"/>
                </a:schemeClr>
              </a:solidFill>
            </a:endParaRPr>
          </a:p>
          <a:p>
            <a:r>
              <a:rPr kumimoji="1" lang="en-US" altLang="ja-JP" sz="2400" b="1" dirty="0">
                <a:solidFill>
                  <a:schemeClr val="tx1">
                    <a:lumMod val="75000"/>
                    <a:lumOff val="25000"/>
                  </a:schemeClr>
                </a:solidFill>
              </a:rPr>
              <a:t>	</a:t>
            </a:r>
            <a:r>
              <a:rPr kumimoji="1" lang="en-US" altLang="ja-JP" sz="2400" b="1" dirty="0" smtClean="0">
                <a:solidFill>
                  <a:schemeClr val="tx1">
                    <a:lumMod val="75000"/>
                    <a:lumOff val="25000"/>
                  </a:schemeClr>
                </a:solidFill>
              </a:rPr>
              <a:t>- </a:t>
            </a:r>
            <a:r>
              <a:rPr kumimoji="1" lang="ja-JP" altLang="en-US" sz="2400" dirty="0" smtClean="0">
                <a:solidFill>
                  <a:schemeClr val="tx1">
                    <a:lumMod val="75000"/>
                    <a:lumOff val="25000"/>
                  </a:schemeClr>
                </a:solidFill>
              </a:rPr>
              <a:t>ラウドネスとパルスレートによる調整</a:t>
            </a:r>
            <a:endParaRPr kumimoji="1" lang="ja-JP" altLang="en-US" sz="2400" dirty="0">
              <a:solidFill>
                <a:schemeClr val="tx1">
                  <a:lumMod val="75000"/>
                  <a:lumOff val="25000"/>
                </a:schemeClr>
              </a:solidFill>
            </a:endParaRPr>
          </a:p>
        </p:txBody>
      </p:sp>
      <p:cxnSp>
        <p:nvCxnSpPr>
          <p:cNvPr id="30" name="直線矢印コネクタ 29"/>
          <p:cNvCxnSpPr/>
          <p:nvPr/>
        </p:nvCxnSpPr>
        <p:spPr>
          <a:xfrm rot="-360000">
            <a:off x="1951224" y="3497315"/>
            <a:ext cx="501315" cy="1044000"/>
          </a:xfrm>
          <a:prstGeom prst="straightConnector1">
            <a:avLst/>
          </a:prstGeom>
          <a:ln w="28575">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楕円 43"/>
          <p:cNvSpPr/>
          <p:nvPr/>
        </p:nvSpPr>
        <p:spPr>
          <a:xfrm>
            <a:off x="1303519" y="6113516"/>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446121" y="6042525"/>
            <a:ext cx="987963" cy="369332"/>
          </a:xfrm>
          <a:prstGeom prst="rect">
            <a:avLst/>
          </a:prstGeom>
          <a:noFill/>
        </p:spPr>
        <p:txBody>
          <a:bodyPr wrap="square" rtlCol="0">
            <a:spAutoFit/>
          </a:bodyPr>
          <a:lstStyle/>
          <a:p>
            <a:r>
              <a:rPr kumimoji="1" lang="ja-JP" altLang="en-US" dirty="0" smtClean="0"/>
              <a:t>：個体</a:t>
            </a:r>
            <a:endParaRPr kumimoji="1" lang="ja-JP" altLang="en-US" dirty="0"/>
          </a:p>
        </p:txBody>
      </p:sp>
      <p:sp>
        <p:nvSpPr>
          <p:cNvPr id="47" name="テキスト ボックス 46"/>
          <p:cNvSpPr txBox="1"/>
          <p:nvPr/>
        </p:nvSpPr>
        <p:spPr>
          <a:xfrm>
            <a:off x="2789723" y="6042525"/>
            <a:ext cx="1787040" cy="369332"/>
          </a:xfrm>
          <a:prstGeom prst="rect">
            <a:avLst/>
          </a:prstGeom>
          <a:noFill/>
        </p:spPr>
        <p:txBody>
          <a:bodyPr wrap="square" rtlCol="0">
            <a:spAutoFit/>
          </a:bodyPr>
          <a:lstStyle/>
          <a:p>
            <a:r>
              <a:rPr kumimoji="1" lang="ja-JP" altLang="en-US" dirty="0" smtClean="0"/>
              <a:t>：最良個体</a:t>
            </a:r>
            <a:endParaRPr kumimoji="1" lang="ja-JP" altLang="en-US" dirty="0"/>
          </a:p>
        </p:txBody>
      </p:sp>
      <p:sp>
        <p:nvSpPr>
          <p:cNvPr id="48" name="楕円 47"/>
          <p:cNvSpPr/>
          <p:nvPr/>
        </p:nvSpPr>
        <p:spPr>
          <a:xfrm>
            <a:off x="2045249" y="3705613"/>
            <a:ext cx="180000" cy="1800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5394868" y="3272492"/>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p:nvSpPr>
        <p:spPr>
          <a:xfrm>
            <a:off x="7053264" y="4033680"/>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5057289" y="4987524"/>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6852751" y="5145443"/>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6190276" y="4646268"/>
            <a:ext cx="180000" cy="1800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8941179" y="3310424"/>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10599575" y="4071612"/>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8603600" y="5025456"/>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10399062" y="5183375"/>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4794521" y="3679037"/>
            <a:ext cx="2145962" cy="707886"/>
          </a:xfrm>
          <a:prstGeom prst="rect">
            <a:avLst/>
          </a:prstGeom>
          <a:noFill/>
        </p:spPr>
        <p:txBody>
          <a:bodyPr wrap="square" rtlCol="0">
            <a:spAutoFit/>
          </a:bodyPr>
          <a:lstStyle/>
          <a:p>
            <a:pPr algn="ctr"/>
            <a:r>
              <a:rPr kumimoji="1" lang="ja-JP" altLang="en-US" sz="2000" dirty="0" smtClean="0"/>
              <a:t>最良個体付近に個体候補生成</a:t>
            </a:r>
            <a:endParaRPr kumimoji="1" lang="ja-JP" altLang="en-US" sz="2000" dirty="0"/>
          </a:p>
        </p:txBody>
      </p:sp>
      <p:sp>
        <p:nvSpPr>
          <p:cNvPr id="64" name="テキスト ボックス 63"/>
          <p:cNvSpPr txBox="1"/>
          <p:nvPr/>
        </p:nvSpPr>
        <p:spPr>
          <a:xfrm>
            <a:off x="2190975" y="3245801"/>
            <a:ext cx="1834384" cy="1015663"/>
          </a:xfrm>
          <a:prstGeom prst="rect">
            <a:avLst/>
          </a:prstGeom>
          <a:noFill/>
        </p:spPr>
        <p:txBody>
          <a:bodyPr wrap="square" rtlCol="0">
            <a:spAutoFit/>
          </a:bodyPr>
          <a:lstStyle/>
          <a:p>
            <a:pPr algn="ctr"/>
            <a:r>
              <a:rPr kumimoji="1" lang="ja-JP" altLang="en-US" sz="2000" dirty="0" smtClean="0"/>
              <a:t>最良個体方向へ個体候補を生成</a:t>
            </a:r>
            <a:endParaRPr kumimoji="1" lang="ja-JP" altLang="en-US" sz="2000" dirty="0"/>
          </a:p>
        </p:txBody>
      </p:sp>
      <p:sp>
        <p:nvSpPr>
          <p:cNvPr id="65" name="楕円 64"/>
          <p:cNvSpPr/>
          <p:nvPr/>
        </p:nvSpPr>
        <p:spPr>
          <a:xfrm>
            <a:off x="10303321" y="3310424"/>
            <a:ext cx="180000" cy="1800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8797676" y="3583202"/>
            <a:ext cx="1834384" cy="707886"/>
          </a:xfrm>
          <a:prstGeom prst="rect">
            <a:avLst/>
          </a:prstGeom>
          <a:noFill/>
        </p:spPr>
        <p:txBody>
          <a:bodyPr wrap="square" rtlCol="0">
            <a:spAutoFit/>
          </a:bodyPr>
          <a:lstStyle/>
          <a:p>
            <a:pPr algn="ctr"/>
            <a:r>
              <a:rPr kumimoji="1" lang="ja-JP" altLang="en-US" sz="2000" dirty="0" smtClean="0"/>
              <a:t>ランダムに</a:t>
            </a:r>
            <a:r>
              <a:rPr kumimoji="1" lang="en-US" altLang="ja-JP" sz="2000" smtClean="0"/>
              <a:t/>
            </a:r>
            <a:br>
              <a:rPr kumimoji="1" lang="en-US" altLang="ja-JP" sz="2000" smtClean="0"/>
            </a:br>
            <a:r>
              <a:rPr lang="ja-JP" altLang="en-US" sz="2000" dirty="0"/>
              <a:t>個体</a:t>
            </a:r>
            <a:r>
              <a:rPr kumimoji="1" lang="ja-JP" altLang="en-US" sz="2000" dirty="0" smtClean="0"/>
              <a:t>候補生成</a:t>
            </a:r>
            <a:endParaRPr kumimoji="1" lang="ja-JP" altLang="en-US" sz="2000" dirty="0"/>
          </a:p>
        </p:txBody>
      </p:sp>
      <p:sp>
        <p:nvSpPr>
          <p:cNvPr id="67" name="テキスト ボックス 66"/>
          <p:cNvSpPr txBox="1"/>
          <p:nvPr/>
        </p:nvSpPr>
        <p:spPr>
          <a:xfrm>
            <a:off x="5498378" y="6249939"/>
            <a:ext cx="6248257" cy="400110"/>
          </a:xfrm>
          <a:prstGeom prst="rect">
            <a:avLst/>
          </a:prstGeom>
          <a:solidFill>
            <a:schemeClr val="accent5">
              <a:lumMod val="20000"/>
              <a:lumOff val="80000"/>
            </a:schemeClr>
          </a:solidFill>
          <a:ln>
            <a:solidFill>
              <a:schemeClr val="accent2"/>
            </a:solidFill>
          </a:ln>
        </p:spPr>
        <p:txBody>
          <a:bodyPr wrap="square" rtlCol="0">
            <a:spAutoFit/>
          </a:bodyPr>
          <a:lstStyle/>
          <a:p>
            <a:pPr algn="ctr"/>
            <a:r>
              <a:rPr kumimoji="1" lang="ja-JP" altLang="en-US" sz="2000" b="1" dirty="0" smtClean="0">
                <a:solidFill>
                  <a:schemeClr val="accent4"/>
                </a:solidFill>
              </a:rPr>
              <a:t>３つの候補の中からラウドネスより最良個体</a:t>
            </a:r>
            <a:r>
              <a:rPr lang="ja-JP" altLang="en-US" sz="2000" b="1" dirty="0" smtClean="0">
                <a:solidFill>
                  <a:schemeClr val="accent4"/>
                </a:solidFill>
              </a:rPr>
              <a:t>を選択</a:t>
            </a:r>
            <a:endParaRPr kumimoji="1" lang="ja-JP" altLang="en-US" sz="2000" b="1" dirty="0">
              <a:solidFill>
                <a:schemeClr val="accent4"/>
              </a:solidFill>
            </a:endParaRPr>
          </a:p>
        </p:txBody>
      </p:sp>
      <p:cxnSp>
        <p:nvCxnSpPr>
          <p:cNvPr id="69" name="直線矢印コネクタ 68"/>
          <p:cNvCxnSpPr/>
          <p:nvPr/>
        </p:nvCxnSpPr>
        <p:spPr>
          <a:xfrm rot="480000">
            <a:off x="1926370" y="3484156"/>
            <a:ext cx="179561" cy="2320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楕円 77"/>
          <p:cNvSpPr/>
          <p:nvPr/>
        </p:nvSpPr>
        <p:spPr>
          <a:xfrm>
            <a:off x="2613060" y="6482409"/>
            <a:ext cx="180000" cy="1800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p:cNvSpPr txBox="1"/>
          <p:nvPr/>
        </p:nvSpPr>
        <p:spPr>
          <a:xfrm>
            <a:off x="2784536" y="6389522"/>
            <a:ext cx="2487552" cy="369332"/>
          </a:xfrm>
          <a:prstGeom prst="rect">
            <a:avLst/>
          </a:prstGeom>
          <a:noFill/>
        </p:spPr>
        <p:txBody>
          <a:bodyPr wrap="square" rtlCol="0">
            <a:spAutoFit/>
          </a:bodyPr>
          <a:lstStyle/>
          <a:p>
            <a:r>
              <a:rPr kumimoji="1" lang="ja-JP" altLang="en-US" dirty="0" smtClean="0"/>
              <a:t>：生成した個体候補</a:t>
            </a:r>
            <a:endParaRPr kumimoji="1" lang="ja-JP" altLang="en-US" dirty="0"/>
          </a:p>
        </p:txBody>
      </p:sp>
      <p:sp>
        <p:nvSpPr>
          <p:cNvPr id="81" name="正方形/長方形 80"/>
          <p:cNvSpPr/>
          <p:nvPr/>
        </p:nvSpPr>
        <p:spPr>
          <a:xfrm>
            <a:off x="1109831" y="3075363"/>
            <a:ext cx="2880000" cy="28800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4659524" y="3084261"/>
            <a:ext cx="2880000" cy="28800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8274868" y="3075363"/>
            <a:ext cx="2880000" cy="28800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星 5 83"/>
          <p:cNvSpPr/>
          <p:nvPr/>
        </p:nvSpPr>
        <p:spPr>
          <a:xfrm>
            <a:off x="2257180" y="4713388"/>
            <a:ext cx="269326" cy="27061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星 5 84"/>
          <p:cNvSpPr/>
          <p:nvPr/>
        </p:nvSpPr>
        <p:spPr>
          <a:xfrm>
            <a:off x="1254292" y="6411857"/>
            <a:ext cx="269326" cy="27061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p:cNvSpPr txBox="1"/>
          <p:nvPr/>
        </p:nvSpPr>
        <p:spPr>
          <a:xfrm>
            <a:off x="1446120" y="6385344"/>
            <a:ext cx="1130565" cy="369332"/>
          </a:xfrm>
          <a:prstGeom prst="rect">
            <a:avLst/>
          </a:prstGeom>
          <a:noFill/>
        </p:spPr>
        <p:txBody>
          <a:bodyPr wrap="square" rtlCol="0">
            <a:spAutoFit/>
          </a:bodyPr>
          <a:lstStyle/>
          <a:p>
            <a:r>
              <a:rPr kumimoji="1" lang="ja-JP" altLang="en-US" dirty="0" smtClean="0"/>
              <a:t>：最適解</a:t>
            </a:r>
            <a:endParaRPr kumimoji="1" lang="ja-JP" altLang="en-US" dirty="0"/>
          </a:p>
        </p:txBody>
      </p:sp>
      <p:sp>
        <p:nvSpPr>
          <p:cNvPr id="87" name="二等辺三角形 86"/>
          <p:cNvSpPr/>
          <p:nvPr/>
        </p:nvSpPr>
        <p:spPr>
          <a:xfrm>
            <a:off x="2459831" y="4522904"/>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星 5 87"/>
          <p:cNvSpPr/>
          <p:nvPr/>
        </p:nvSpPr>
        <p:spPr>
          <a:xfrm>
            <a:off x="5807625" y="4601601"/>
            <a:ext cx="269326" cy="27061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二等辺三角形 88"/>
          <p:cNvSpPr/>
          <p:nvPr/>
        </p:nvSpPr>
        <p:spPr>
          <a:xfrm>
            <a:off x="6010276" y="4411117"/>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星 5 89"/>
          <p:cNvSpPr/>
          <p:nvPr/>
        </p:nvSpPr>
        <p:spPr>
          <a:xfrm>
            <a:off x="9427125" y="4702085"/>
            <a:ext cx="269326" cy="27061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二等辺三角形 90"/>
          <p:cNvSpPr/>
          <p:nvPr/>
        </p:nvSpPr>
        <p:spPr>
          <a:xfrm>
            <a:off x="9629776" y="4511601"/>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二等辺三角形 91"/>
          <p:cNvSpPr/>
          <p:nvPr/>
        </p:nvSpPr>
        <p:spPr>
          <a:xfrm>
            <a:off x="2601746" y="6131261"/>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テキスト ボックス 92"/>
          <p:cNvSpPr txBox="1"/>
          <p:nvPr/>
        </p:nvSpPr>
        <p:spPr>
          <a:xfrm>
            <a:off x="4714506" y="5419963"/>
            <a:ext cx="1951531" cy="369332"/>
          </a:xfrm>
          <a:prstGeom prst="rect">
            <a:avLst/>
          </a:prstGeom>
          <a:solidFill>
            <a:schemeClr val="bg1"/>
          </a:solidFill>
          <a:ln w="28575">
            <a:solidFill>
              <a:schemeClr val="accent5"/>
            </a:solidFill>
          </a:ln>
        </p:spPr>
        <p:txBody>
          <a:bodyPr wrap="square" rtlCol="0">
            <a:spAutoFit/>
          </a:bodyPr>
          <a:lstStyle/>
          <a:p>
            <a:pPr algn="ctr"/>
            <a:r>
              <a:rPr lang="ja-JP" altLang="en-US" b="1" dirty="0" smtClean="0">
                <a:solidFill>
                  <a:schemeClr val="tx1">
                    <a:lumMod val="75000"/>
                    <a:lumOff val="25000"/>
                  </a:schemeClr>
                </a:solidFill>
              </a:rPr>
              <a:t>最良解の更新</a:t>
            </a:r>
            <a:endParaRPr kumimoji="1" lang="ja-JP" altLang="en-US" b="1" dirty="0">
              <a:solidFill>
                <a:schemeClr val="tx1">
                  <a:lumMod val="75000"/>
                  <a:lumOff val="25000"/>
                </a:schemeClr>
              </a:solidFill>
            </a:endParaRPr>
          </a:p>
        </p:txBody>
      </p:sp>
      <p:sp>
        <p:nvSpPr>
          <p:cNvPr id="94" name="テキスト ボックス 93"/>
          <p:cNvSpPr txBox="1"/>
          <p:nvPr/>
        </p:nvSpPr>
        <p:spPr>
          <a:xfrm>
            <a:off x="922267" y="5467210"/>
            <a:ext cx="1951531" cy="369332"/>
          </a:xfrm>
          <a:prstGeom prst="rect">
            <a:avLst/>
          </a:prstGeom>
          <a:solidFill>
            <a:schemeClr val="bg1"/>
          </a:solidFill>
          <a:ln w="28575">
            <a:solidFill>
              <a:schemeClr val="accent5"/>
            </a:solidFill>
          </a:ln>
        </p:spPr>
        <p:txBody>
          <a:bodyPr wrap="square" rtlCol="0">
            <a:spAutoFit/>
          </a:bodyPr>
          <a:lstStyle/>
          <a:p>
            <a:pPr algn="ctr"/>
            <a:r>
              <a:rPr kumimoji="1" lang="ja-JP" altLang="en-US" b="1" dirty="0" smtClean="0">
                <a:solidFill>
                  <a:schemeClr val="tx1">
                    <a:lumMod val="75000"/>
                    <a:lumOff val="25000"/>
                  </a:schemeClr>
                </a:solidFill>
              </a:rPr>
              <a:t>複数個体を収束</a:t>
            </a:r>
            <a:endParaRPr kumimoji="1" lang="ja-JP" altLang="en-US" b="1" dirty="0">
              <a:solidFill>
                <a:schemeClr val="tx1">
                  <a:lumMod val="75000"/>
                  <a:lumOff val="25000"/>
                </a:schemeClr>
              </a:solidFill>
            </a:endParaRPr>
          </a:p>
        </p:txBody>
      </p:sp>
      <p:sp>
        <p:nvSpPr>
          <p:cNvPr id="95" name="テキスト ボックス 94"/>
          <p:cNvSpPr txBox="1"/>
          <p:nvPr/>
        </p:nvSpPr>
        <p:spPr>
          <a:xfrm>
            <a:off x="8145413" y="5419963"/>
            <a:ext cx="1951531" cy="369332"/>
          </a:xfrm>
          <a:prstGeom prst="rect">
            <a:avLst/>
          </a:prstGeom>
          <a:solidFill>
            <a:schemeClr val="bg1"/>
          </a:solidFill>
          <a:ln w="28575">
            <a:solidFill>
              <a:schemeClr val="accent5"/>
            </a:solidFill>
          </a:ln>
        </p:spPr>
        <p:txBody>
          <a:bodyPr wrap="square" rtlCol="0">
            <a:spAutoFit/>
          </a:bodyPr>
          <a:lstStyle/>
          <a:p>
            <a:pPr algn="ctr"/>
            <a:r>
              <a:rPr kumimoji="1" lang="ja-JP" altLang="en-US" b="1" dirty="0" smtClean="0">
                <a:solidFill>
                  <a:schemeClr val="tx1">
                    <a:lumMod val="75000"/>
                    <a:lumOff val="25000"/>
                  </a:schemeClr>
                </a:solidFill>
              </a:rPr>
              <a:t>最適解を探索</a:t>
            </a:r>
            <a:endParaRPr kumimoji="1" lang="ja-JP" altLang="en-US" b="1" dirty="0">
              <a:solidFill>
                <a:schemeClr val="tx1">
                  <a:lumMod val="75000"/>
                  <a:lumOff val="25000"/>
                </a:schemeClr>
              </a:solidFill>
            </a:endParaRPr>
          </a:p>
        </p:txBody>
      </p:sp>
    </p:spTree>
    <p:extLst>
      <p:ext uri="{BB962C8B-B14F-4D97-AF65-F5344CB8AC3E}">
        <p14:creationId xmlns:p14="http://schemas.microsoft.com/office/powerpoint/2010/main" val="337896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par>
                                <p:cTn id="18" presetID="10" presetClass="exit" presetSubtype="0" fill="hold" grpId="0" nodeType="withEffect">
                                  <p:stCondLst>
                                    <p:cond delay="0"/>
                                  </p:stCondLst>
                                  <p:childTnLst>
                                    <p:animEffect transition="out" filter="fade">
                                      <p:cBhvr>
                                        <p:cTn id="19" dur="500"/>
                                        <p:tgtEl>
                                          <p:spTgt spid="23"/>
                                        </p:tgtEl>
                                      </p:cBhvr>
                                    </p:animEffect>
                                    <p:set>
                                      <p:cBhvr>
                                        <p:cTn id="20" dur="1" fill="hold">
                                          <p:stCondLst>
                                            <p:cond delay="499"/>
                                          </p:stCondLst>
                                        </p:cTn>
                                        <p:tgtEl>
                                          <p:spTgt spid="23"/>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par>
                                <p:cTn id="24" presetID="10" presetClass="entr" presetSubtype="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500"/>
                                        <p:tgtEl>
                                          <p:spTgt spid="6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fade">
                                      <p:cBhvr>
                                        <p:cTn id="4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4" grpId="0" animBg="1"/>
      <p:bldP spid="48" grpId="0" animBg="1"/>
      <p:bldP spid="57" grpId="0" animBg="1"/>
      <p:bldP spid="63" grpId="0"/>
      <p:bldP spid="64" grpId="0"/>
      <p:bldP spid="65" grpId="0" animBg="1"/>
      <p:bldP spid="66" grpId="0"/>
      <p:bldP spid="6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r>
              <a:rPr lang="en-US" altLang="ja-JP" dirty="0" smtClean="0"/>
              <a:t>(</a:t>
            </a:r>
            <a:fld id="{CAF925E2-19D9-40EE-AC9E-1CF63AA179A3}" type="slidenum">
              <a:rPr lang="ja-JP" altLang="en-US" smtClean="0"/>
              <a:pPr/>
              <a:t>4</a:t>
            </a:fld>
            <a:r>
              <a:rPr lang="en-US" altLang="ja-JP" dirty="0" smtClean="0"/>
              <a:t>/17)</a:t>
            </a:r>
            <a:endParaRPr lang="ja-JP" altLang="en-US" dirty="0"/>
          </a:p>
        </p:txBody>
      </p:sp>
      <p:graphicFrame>
        <p:nvGraphicFramePr>
          <p:cNvPr id="5" name="コンテンツ プレースホルダー 5"/>
          <p:cNvGraphicFramePr>
            <a:graphicFrameLocks/>
          </p:cNvGraphicFramePr>
          <p:nvPr>
            <p:extLst>
              <p:ext uri="{D42A27DB-BD31-4B8C-83A1-F6EECF244321}">
                <p14:modId xmlns:p14="http://schemas.microsoft.com/office/powerpoint/2010/main" val="1482078327"/>
              </p:ext>
            </p:extLst>
          </p:nvPr>
        </p:nvGraphicFramePr>
        <p:xfrm>
          <a:off x="343524" y="1382337"/>
          <a:ext cx="10239531" cy="85522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 name="タイトル 1"/>
          <p:cNvSpPr>
            <a:spLocks noGrp="1"/>
          </p:cNvSpPr>
          <p:nvPr>
            <p:ph type="title"/>
          </p:nvPr>
        </p:nvSpPr>
        <p:spPr>
          <a:xfrm>
            <a:off x="343524" y="1"/>
            <a:ext cx="11848475" cy="1262414"/>
          </a:xfrm>
        </p:spPr>
        <p:txBody>
          <a:bodyPr>
            <a:noAutofit/>
          </a:bodyPr>
          <a:lstStyle/>
          <a:p>
            <a:r>
              <a:rPr kumimoji="1" lang="ja-JP" altLang="en-US" dirty="0" smtClean="0"/>
              <a:t>従来手法</a:t>
            </a:r>
            <a:r>
              <a:rPr kumimoji="1" lang="en-US" altLang="ja-JP" dirty="0" smtClean="0"/>
              <a:t>: </a:t>
            </a:r>
            <a:r>
              <a:rPr lang="en-US" altLang="ja-JP" dirty="0"/>
              <a:t>Bat </a:t>
            </a:r>
            <a:r>
              <a:rPr lang="en-US" altLang="ja-JP" dirty="0" smtClean="0"/>
              <a:t>Algorithm</a:t>
            </a:r>
            <a:r>
              <a:rPr lang="en-US" altLang="ja-JP" sz="4000" b="0" dirty="0" smtClean="0"/>
              <a:t>[Yang. X.S, 2010]</a:t>
            </a:r>
            <a:endParaRPr kumimoji="1" lang="ja-JP" altLang="en-US" sz="4000" b="0" dirty="0"/>
          </a:p>
        </p:txBody>
      </p:sp>
      <p:sp>
        <p:nvSpPr>
          <p:cNvPr id="22" name="テキスト ボックス 21"/>
          <p:cNvSpPr txBox="1"/>
          <p:nvPr/>
        </p:nvSpPr>
        <p:spPr>
          <a:xfrm>
            <a:off x="10902527" y="4959331"/>
            <a:ext cx="1156123" cy="400110"/>
          </a:xfrm>
          <a:prstGeom prst="rect">
            <a:avLst/>
          </a:prstGeom>
          <a:noFill/>
        </p:spPr>
        <p:txBody>
          <a:bodyPr wrap="square" rtlCol="0">
            <a:spAutoFit/>
          </a:bodyPr>
          <a:lstStyle/>
          <a:p>
            <a:r>
              <a:rPr lang="ja-JP" altLang="en-US" sz="2000" dirty="0" smtClean="0">
                <a:latin typeface="+mn-ea"/>
              </a:rPr>
              <a:t>時間</a:t>
            </a:r>
            <a:r>
              <a:rPr lang="en-US" altLang="ja-JP" sz="2000" dirty="0" smtClean="0">
                <a:latin typeface="+mn-ea"/>
              </a:rPr>
              <a:t>: </a:t>
            </a:r>
            <a:r>
              <a:rPr lang="en-US" altLang="ja-JP" sz="2000" i="1" dirty="0" smtClean="0">
                <a:latin typeface="Cambria Math" panose="02040503050406030204" pitchFamily="18" charset="0"/>
                <a:ea typeface="Cambria Math" panose="02040503050406030204" pitchFamily="18" charset="0"/>
              </a:rPr>
              <a:t>t</a:t>
            </a:r>
            <a:r>
              <a:rPr lang="en-US" altLang="ja-JP" sz="2000" dirty="0" smtClean="0"/>
              <a:t> </a:t>
            </a:r>
            <a:endParaRPr kumimoji="1" lang="ja-JP" altLang="en-US" sz="2000" dirty="0"/>
          </a:p>
        </p:txBody>
      </p:sp>
      <p:sp>
        <p:nvSpPr>
          <p:cNvPr id="26" name="テキスト ボックス 25"/>
          <p:cNvSpPr txBox="1"/>
          <p:nvPr/>
        </p:nvSpPr>
        <p:spPr>
          <a:xfrm>
            <a:off x="9230195" y="4068374"/>
            <a:ext cx="2127602" cy="400110"/>
          </a:xfrm>
          <a:prstGeom prst="rect">
            <a:avLst/>
          </a:prstGeom>
          <a:noFill/>
        </p:spPr>
        <p:txBody>
          <a:bodyPr wrap="square" rtlCol="0">
            <a:spAutoFit/>
          </a:bodyPr>
          <a:lstStyle/>
          <a:p>
            <a:r>
              <a:rPr lang="ja-JP" altLang="en-US" sz="2000" dirty="0" smtClean="0"/>
              <a:t>個体番号</a:t>
            </a:r>
            <a:r>
              <a:rPr lang="en-US" altLang="ja-JP" sz="2000" dirty="0" smtClean="0"/>
              <a:t>: 	</a:t>
            </a:r>
            <a:endParaRPr kumimoji="1" lang="ja-JP" altLang="en-US" sz="2000" dirty="0"/>
          </a:p>
        </p:txBody>
      </p:sp>
      <p:pic>
        <p:nvPicPr>
          <p:cNvPr id="71" name="図 70"/>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5436480" y="4915734"/>
            <a:ext cx="3494765" cy="367385"/>
          </a:xfrm>
          <a:prstGeom prst="rect">
            <a:avLst/>
          </a:prstGeom>
        </p:spPr>
      </p:pic>
      <p:pic>
        <p:nvPicPr>
          <p:cNvPr id="72" name="図 71"/>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436479" y="5983669"/>
            <a:ext cx="2333537" cy="367385"/>
          </a:xfrm>
          <a:prstGeom prst="rect">
            <a:avLst/>
          </a:prstGeom>
        </p:spPr>
      </p:pic>
      <p:sp>
        <p:nvSpPr>
          <p:cNvPr id="29" name="テキスト ボックス 28"/>
          <p:cNvSpPr txBox="1"/>
          <p:nvPr/>
        </p:nvSpPr>
        <p:spPr>
          <a:xfrm>
            <a:off x="5295143" y="5535307"/>
            <a:ext cx="3801440" cy="461665"/>
          </a:xfrm>
          <a:prstGeom prst="rect">
            <a:avLst/>
          </a:prstGeom>
          <a:noFill/>
        </p:spPr>
        <p:txBody>
          <a:bodyPr wrap="square" rtlCol="0">
            <a:spAutoFit/>
          </a:bodyPr>
          <a:lstStyle/>
          <a:p>
            <a:r>
              <a:rPr lang="ja-JP" altLang="en-US" sz="2400" b="1" dirty="0" smtClean="0">
                <a:solidFill>
                  <a:schemeClr val="tx1">
                    <a:lumMod val="75000"/>
                    <a:lumOff val="25000"/>
                  </a:schemeClr>
                </a:solidFill>
              </a:rPr>
              <a:t>新しい個体候補の</a:t>
            </a:r>
            <a:r>
              <a:rPr lang="ja-JP" altLang="en-US" sz="2400" b="1" dirty="0">
                <a:solidFill>
                  <a:schemeClr val="tx1">
                    <a:lumMod val="75000"/>
                    <a:lumOff val="25000"/>
                  </a:schemeClr>
                </a:solidFill>
              </a:rPr>
              <a:t>生成</a:t>
            </a:r>
            <a:endParaRPr kumimoji="1" lang="ja-JP" altLang="en-US" sz="2400" b="1" dirty="0">
              <a:solidFill>
                <a:schemeClr val="tx1">
                  <a:lumMod val="75000"/>
                  <a:lumOff val="25000"/>
                </a:schemeClr>
              </a:solidFill>
            </a:endParaRPr>
          </a:p>
        </p:txBody>
      </p:sp>
      <p:sp>
        <p:nvSpPr>
          <p:cNvPr id="30" name="テキスト ボックス 29"/>
          <p:cNvSpPr txBox="1"/>
          <p:nvPr/>
        </p:nvSpPr>
        <p:spPr>
          <a:xfrm>
            <a:off x="5295143" y="4444984"/>
            <a:ext cx="3801440" cy="461665"/>
          </a:xfrm>
          <a:prstGeom prst="rect">
            <a:avLst/>
          </a:prstGeom>
          <a:noFill/>
        </p:spPr>
        <p:txBody>
          <a:bodyPr wrap="square" rtlCol="0">
            <a:spAutoFit/>
          </a:bodyPr>
          <a:lstStyle/>
          <a:p>
            <a:r>
              <a:rPr lang="ja-JP" altLang="en-US" sz="2400" b="1" dirty="0">
                <a:solidFill>
                  <a:schemeClr val="tx1">
                    <a:lumMod val="75000"/>
                    <a:lumOff val="25000"/>
                  </a:schemeClr>
                </a:solidFill>
              </a:rPr>
              <a:t>速度</a:t>
            </a:r>
            <a:r>
              <a:rPr kumimoji="1" lang="ja-JP" altLang="en-US" sz="2400" b="1" dirty="0" smtClean="0">
                <a:solidFill>
                  <a:schemeClr val="tx1">
                    <a:lumMod val="75000"/>
                    <a:lumOff val="25000"/>
                  </a:schemeClr>
                </a:solidFill>
              </a:rPr>
              <a:t>の更新</a:t>
            </a:r>
            <a:endParaRPr kumimoji="1" lang="ja-JP" altLang="en-US" sz="2400" b="1" dirty="0">
              <a:solidFill>
                <a:schemeClr val="tx1">
                  <a:lumMod val="75000"/>
                  <a:lumOff val="25000"/>
                </a:schemeClr>
              </a:solidFill>
            </a:endParaRPr>
          </a:p>
        </p:txBody>
      </p:sp>
      <mc:AlternateContent xmlns:mc="http://schemas.openxmlformats.org/markup-compatibility/2006">
        <mc:Choice xmlns:a14="http://schemas.microsoft.com/office/drawing/2010/main" Requires="a14">
          <p:sp>
            <p:nvSpPr>
              <p:cNvPr id="39" name="テキスト ボックス 38"/>
              <p:cNvSpPr txBox="1"/>
              <p:nvPr/>
            </p:nvSpPr>
            <p:spPr>
              <a:xfrm>
                <a:off x="10441022" y="4119034"/>
                <a:ext cx="149977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1,2,…,</m:t>
                          </m:r>
                          <m:r>
                            <a:rPr kumimoji="1" lang="en-US" altLang="ja-JP" b="0" i="1" smtClean="0">
                              <a:latin typeface="Cambria Math" panose="02040503050406030204" pitchFamily="18" charset="0"/>
                            </a:rPr>
                            <m:t>𝑁</m:t>
                          </m:r>
                        </m:e>
                      </m:d>
                    </m:oMath>
                  </m:oMathPara>
                </a14:m>
                <a:endParaRPr kumimoji="1" lang="ja-JP" altLang="en-US" dirty="0"/>
              </a:p>
            </p:txBody>
          </p:sp>
        </mc:Choice>
        <mc:Fallback>
          <p:sp>
            <p:nvSpPr>
              <p:cNvPr id="39" name="テキスト ボックス 38"/>
              <p:cNvSpPr txBox="1">
                <a:spLocks noRot="1" noChangeAspect="1" noMove="1" noResize="1" noEditPoints="1" noAdjustHandles="1" noChangeArrowheads="1" noChangeShapeType="1" noTextEdit="1"/>
              </p:cNvSpPr>
              <p:nvPr/>
            </p:nvSpPr>
            <p:spPr>
              <a:xfrm>
                <a:off x="10441022" y="4119034"/>
                <a:ext cx="1499770" cy="276999"/>
              </a:xfrm>
              <a:prstGeom prst="rect">
                <a:avLst/>
              </a:prstGeom>
              <a:blipFill>
                <a:blip r:embed="rId13"/>
                <a:stretch>
                  <a:fillRect l="-3252" b="-13333"/>
                </a:stretch>
              </a:blipFill>
            </p:spPr>
            <p:txBody>
              <a:bodyPr/>
              <a:lstStyle/>
              <a:p>
                <a:r>
                  <a:rPr lang="ja-JP" altLang="en-US">
                    <a:noFill/>
                  </a:rPr>
                  <a:t> </a:t>
                </a:r>
              </a:p>
            </p:txBody>
          </p:sp>
        </mc:Fallback>
      </mc:AlternateContent>
      <p:sp>
        <p:nvSpPr>
          <p:cNvPr id="42" name="楕円 41"/>
          <p:cNvSpPr/>
          <p:nvPr/>
        </p:nvSpPr>
        <p:spPr>
          <a:xfrm>
            <a:off x="1243309" y="2688165"/>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2901705" y="3449353"/>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905730" y="4774672"/>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2701192" y="4932591"/>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矢印コネクタ 46"/>
          <p:cNvCxnSpPr>
            <a:endCxn id="77" idx="0"/>
          </p:cNvCxnSpPr>
          <p:nvPr/>
        </p:nvCxnSpPr>
        <p:spPr>
          <a:xfrm>
            <a:off x="1337023" y="2896277"/>
            <a:ext cx="578901" cy="978035"/>
          </a:xfrm>
          <a:prstGeom prst="straightConnector1">
            <a:avLst/>
          </a:prstGeom>
          <a:ln w="28575">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テキスト ボックス 50"/>
              <p:cNvSpPr txBox="1"/>
              <p:nvPr/>
            </p:nvSpPr>
            <p:spPr>
              <a:xfrm>
                <a:off x="1992858" y="5420266"/>
                <a:ext cx="2287311" cy="369332"/>
              </a:xfrm>
              <a:prstGeom prst="rect">
                <a:avLst/>
              </a:prstGeom>
              <a:noFill/>
            </p:spPr>
            <p:txBody>
              <a:bodyPr wrap="square" rtlCol="0">
                <a:spAutoFit/>
              </a:bodyPr>
              <a:lstStyle/>
              <a:p>
                <a:r>
                  <a:rPr kumimoji="1" lang="ja-JP" altLang="en-US" dirty="0" smtClean="0"/>
                  <a:t>：最良</a:t>
                </a:r>
                <a:r>
                  <a:rPr lang="ja-JP" altLang="en-US" dirty="0"/>
                  <a:t>個体</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m:t>
                        </m:r>
                      </m:sub>
                    </m:sSub>
                  </m:oMath>
                </a14:m>
                <a:endParaRPr kumimoji="1" lang="ja-JP" altLang="en-US" dirty="0"/>
              </a:p>
            </p:txBody>
          </p:sp>
        </mc:Choice>
        <mc:Fallback>
          <p:sp>
            <p:nvSpPr>
              <p:cNvPr id="51" name="テキスト ボックス 50"/>
              <p:cNvSpPr txBox="1">
                <a:spLocks noRot="1" noChangeAspect="1" noMove="1" noResize="1" noEditPoints="1" noAdjustHandles="1" noChangeArrowheads="1" noChangeShapeType="1" noTextEdit="1"/>
              </p:cNvSpPr>
              <p:nvPr/>
            </p:nvSpPr>
            <p:spPr>
              <a:xfrm>
                <a:off x="1992858" y="5420266"/>
                <a:ext cx="2287311" cy="369332"/>
              </a:xfrm>
              <a:prstGeom prst="rect">
                <a:avLst/>
              </a:prstGeom>
              <a:blipFill>
                <a:blip r:embed="rId14"/>
                <a:stretch>
                  <a:fillRect l="-2400" t="-6557" b="-26230"/>
                </a:stretch>
              </a:blipFill>
            </p:spPr>
            <p:txBody>
              <a:bodyPr/>
              <a:lstStyle/>
              <a:p>
                <a:r>
                  <a:rPr lang="ja-JP" altLang="en-US">
                    <a:noFill/>
                  </a:rPr>
                  <a:t> </a:t>
                </a:r>
              </a:p>
            </p:txBody>
          </p:sp>
        </mc:Fallback>
      </mc:AlternateContent>
      <p:sp>
        <p:nvSpPr>
          <p:cNvPr id="52" name="楕円 51"/>
          <p:cNvSpPr/>
          <p:nvPr/>
        </p:nvSpPr>
        <p:spPr>
          <a:xfrm>
            <a:off x="1486510" y="3073829"/>
            <a:ext cx="180000" cy="1800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矢印コネクタ 53"/>
          <p:cNvCxnSpPr/>
          <p:nvPr/>
        </p:nvCxnSpPr>
        <p:spPr>
          <a:xfrm rot="480000">
            <a:off x="1348581" y="2861897"/>
            <a:ext cx="179561" cy="2320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楕円 54"/>
          <p:cNvSpPr/>
          <p:nvPr/>
        </p:nvSpPr>
        <p:spPr>
          <a:xfrm>
            <a:off x="1816196" y="5860150"/>
            <a:ext cx="180000" cy="1800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6" name="テキスト ボックス 55"/>
              <p:cNvSpPr txBox="1"/>
              <p:nvPr/>
            </p:nvSpPr>
            <p:spPr>
              <a:xfrm>
                <a:off x="1996905" y="5768039"/>
                <a:ext cx="2898945" cy="385234"/>
              </a:xfrm>
              <a:prstGeom prst="rect">
                <a:avLst/>
              </a:prstGeom>
              <a:noFill/>
            </p:spPr>
            <p:txBody>
              <a:bodyPr wrap="square" rtlCol="0">
                <a:spAutoFit/>
              </a:bodyPr>
              <a:lstStyle/>
              <a:p>
                <a:r>
                  <a:rPr kumimoji="1" lang="ja-JP" altLang="en-US" dirty="0" smtClean="0"/>
                  <a:t>：生成した個体候補</a:t>
                </a:r>
                <a14:m>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p>
                    </m:sSubSup>
                  </m:oMath>
                </a14:m>
                <a:endParaRPr kumimoji="1" lang="ja-JP" altLang="en-US" dirty="0"/>
              </a:p>
            </p:txBody>
          </p:sp>
        </mc:Choice>
        <mc:Fallback>
          <p:sp>
            <p:nvSpPr>
              <p:cNvPr id="56" name="テキスト ボックス 55"/>
              <p:cNvSpPr txBox="1">
                <a:spLocks noRot="1" noChangeAspect="1" noMove="1" noResize="1" noEditPoints="1" noAdjustHandles="1" noChangeArrowheads="1" noChangeShapeType="1" noTextEdit="1"/>
              </p:cNvSpPr>
              <p:nvPr/>
            </p:nvSpPr>
            <p:spPr>
              <a:xfrm>
                <a:off x="1996905" y="5768039"/>
                <a:ext cx="2898945" cy="385234"/>
              </a:xfrm>
              <a:prstGeom prst="rect">
                <a:avLst/>
              </a:prstGeom>
              <a:blipFill>
                <a:blip r:embed="rId15"/>
                <a:stretch>
                  <a:fillRect l="-1895" t="-3175" b="-2539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7" name="テキスト ボックス 56"/>
              <p:cNvSpPr txBox="1"/>
              <p:nvPr/>
            </p:nvSpPr>
            <p:spPr>
              <a:xfrm>
                <a:off x="827729" y="2693002"/>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𝟏</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57" name="テキスト ボックス 56"/>
              <p:cNvSpPr txBox="1">
                <a:spLocks noRot="1" noChangeAspect="1" noMove="1" noResize="1" noEditPoints="1" noAdjustHandles="1" noChangeArrowheads="1" noChangeShapeType="1" noTextEdit="1"/>
              </p:cNvSpPr>
              <p:nvPr/>
            </p:nvSpPr>
            <p:spPr>
              <a:xfrm>
                <a:off x="827729" y="2693002"/>
                <a:ext cx="489858" cy="388440"/>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8" name="テキスト ボックス 57"/>
              <p:cNvSpPr txBox="1"/>
              <p:nvPr/>
            </p:nvSpPr>
            <p:spPr>
              <a:xfrm>
                <a:off x="905730" y="4394543"/>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𝟐</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58" name="テキスト ボックス 57"/>
              <p:cNvSpPr txBox="1">
                <a:spLocks noRot="1" noChangeAspect="1" noMove="1" noResize="1" noEditPoints="1" noAdjustHandles="1" noChangeArrowheads="1" noChangeShapeType="1" noTextEdit="1"/>
              </p:cNvSpPr>
              <p:nvPr/>
            </p:nvSpPr>
            <p:spPr>
              <a:xfrm>
                <a:off x="905730" y="4394543"/>
                <a:ext cx="489858" cy="388440"/>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9" name="テキスト ボックス 58"/>
              <p:cNvSpPr txBox="1"/>
              <p:nvPr/>
            </p:nvSpPr>
            <p:spPr>
              <a:xfrm>
                <a:off x="2250299" y="4746791"/>
                <a:ext cx="489858" cy="3897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𝟑</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59" name="テキスト ボックス 58"/>
              <p:cNvSpPr txBox="1">
                <a:spLocks noRot="1" noChangeAspect="1" noMove="1" noResize="1" noEditPoints="1" noAdjustHandles="1" noChangeArrowheads="1" noChangeShapeType="1" noTextEdit="1"/>
              </p:cNvSpPr>
              <p:nvPr/>
            </p:nvSpPr>
            <p:spPr>
              <a:xfrm>
                <a:off x="2250299" y="4746791"/>
                <a:ext cx="489858" cy="389787"/>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0" name="テキスト ボックス 59"/>
              <p:cNvSpPr txBox="1"/>
              <p:nvPr/>
            </p:nvSpPr>
            <p:spPr>
              <a:xfrm>
                <a:off x="3010619" y="3113942"/>
                <a:ext cx="489858" cy="3877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𝟒</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60" name="テキスト ボックス 59"/>
              <p:cNvSpPr txBox="1">
                <a:spLocks noRot="1" noChangeAspect="1" noMove="1" noResize="1" noEditPoints="1" noAdjustHandles="1" noChangeArrowheads="1" noChangeShapeType="1" noTextEdit="1"/>
              </p:cNvSpPr>
              <p:nvPr/>
            </p:nvSpPr>
            <p:spPr>
              <a:xfrm>
                <a:off x="3010619" y="3113942"/>
                <a:ext cx="489858" cy="387735"/>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1" name="テキスト ボックス 60"/>
              <p:cNvSpPr txBox="1"/>
              <p:nvPr/>
            </p:nvSpPr>
            <p:spPr>
              <a:xfrm>
                <a:off x="1915924" y="3630255"/>
                <a:ext cx="489858" cy="3877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𝟓</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61" name="テキスト ボックス 60"/>
              <p:cNvSpPr txBox="1">
                <a:spLocks noRot="1" noChangeAspect="1" noMove="1" noResize="1" noEditPoints="1" noAdjustHandles="1" noChangeArrowheads="1" noChangeShapeType="1" noTextEdit="1"/>
              </p:cNvSpPr>
              <p:nvPr/>
            </p:nvSpPr>
            <p:spPr>
              <a:xfrm>
                <a:off x="1915924" y="3630255"/>
                <a:ext cx="489858" cy="387735"/>
              </a:xfrm>
              <a:prstGeom prst="rect">
                <a:avLst/>
              </a:prstGeom>
              <a:blipFill>
                <a:blip r:embed="rId20"/>
                <a:stretch>
                  <a:fillRect b="-476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2" name="テキスト ボックス 61"/>
              <p:cNvSpPr txBox="1"/>
              <p:nvPr/>
            </p:nvSpPr>
            <p:spPr>
              <a:xfrm>
                <a:off x="1940651" y="3621332"/>
                <a:ext cx="489858" cy="37016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lumMod val="75000"/>
                                  <a:lumOff val="25000"/>
                                </a:schemeClr>
                              </a:solidFill>
                              <a:latin typeface="Cambria Math" panose="02040503050406030204" pitchFamily="18" charset="0"/>
                            </a:rPr>
                          </m:ctrlPr>
                        </m:sSub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m:t>
                          </m:r>
                        </m:sub>
                      </m:sSub>
                    </m:oMath>
                  </m:oMathPara>
                </a14:m>
                <a:endParaRPr kumimoji="1" lang="ja-JP" altLang="en-US" b="1" dirty="0">
                  <a:solidFill>
                    <a:schemeClr val="tx1">
                      <a:lumMod val="75000"/>
                      <a:lumOff val="25000"/>
                    </a:schemeClr>
                  </a:solidFill>
                </a:endParaRPr>
              </a:p>
            </p:txBody>
          </p:sp>
        </mc:Choice>
        <mc:Fallback>
          <p:sp>
            <p:nvSpPr>
              <p:cNvPr id="62" name="テキスト ボックス 61"/>
              <p:cNvSpPr txBox="1">
                <a:spLocks noRot="1" noChangeAspect="1" noMove="1" noResize="1" noEditPoints="1" noAdjustHandles="1" noChangeArrowheads="1" noChangeShapeType="1" noTextEdit="1"/>
              </p:cNvSpPr>
              <p:nvPr/>
            </p:nvSpPr>
            <p:spPr>
              <a:xfrm>
                <a:off x="1940651" y="3621332"/>
                <a:ext cx="489858" cy="370166"/>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3" name="テキスト ボックス 62"/>
              <p:cNvSpPr txBox="1"/>
              <p:nvPr/>
            </p:nvSpPr>
            <p:spPr>
              <a:xfrm>
                <a:off x="1410317" y="2610407"/>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𝒗</m:t>
                          </m:r>
                        </m:e>
                        <m:sub>
                          <m:r>
                            <a:rPr kumimoji="1" lang="en-US" altLang="ja-JP" b="1" i="1" smtClean="0">
                              <a:solidFill>
                                <a:schemeClr val="tx1">
                                  <a:lumMod val="75000"/>
                                  <a:lumOff val="25000"/>
                                </a:schemeClr>
                              </a:solidFill>
                              <a:latin typeface="Cambria Math" panose="02040503050406030204" pitchFamily="18" charset="0"/>
                            </a:rPr>
                            <m:t>𝟏</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63" name="テキスト ボックス 62"/>
              <p:cNvSpPr txBox="1">
                <a:spLocks noRot="1" noChangeAspect="1" noMove="1" noResize="1" noEditPoints="1" noAdjustHandles="1" noChangeArrowheads="1" noChangeShapeType="1" noTextEdit="1"/>
              </p:cNvSpPr>
              <p:nvPr/>
            </p:nvSpPr>
            <p:spPr>
              <a:xfrm>
                <a:off x="1410317" y="2610407"/>
                <a:ext cx="489858" cy="388440"/>
              </a:xfrm>
              <a:prstGeom prst="rect">
                <a:avLst/>
              </a:prstGeom>
              <a:blipFill>
                <a:blip r:embed="rId22"/>
                <a:stretch>
                  <a:fillRect/>
                </a:stretch>
              </a:blipFill>
            </p:spPr>
            <p:txBody>
              <a:bodyPr/>
              <a:lstStyle/>
              <a:p>
                <a:r>
                  <a:rPr lang="ja-JP" altLang="en-US">
                    <a:noFill/>
                  </a:rPr>
                  <a:t> </a:t>
                </a:r>
              </a:p>
            </p:txBody>
          </p:sp>
        </mc:Fallback>
      </mc:AlternateContent>
      <p:pic>
        <p:nvPicPr>
          <p:cNvPr id="64" name="図 63"/>
          <p:cNvPicPr>
            <a:picLocks noChangeAspect="1"/>
          </p:cNvPicPr>
          <p:nvPr>
            <p:custDataLst>
              <p:tags r:id="rId3"/>
            </p:custDataLst>
          </p:nvPr>
        </p:nvPicPr>
        <p:blipFill>
          <a:blip r:embed="rId23" cstate="print">
            <a:extLst>
              <a:ext uri="{28A0092B-C50C-407E-A947-70E740481C1C}">
                <a14:useLocalDpi xmlns:a14="http://schemas.microsoft.com/office/drawing/2010/main" val="0"/>
              </a:ext>
            </a:extLst>
          </a:blip>
          <a:stretch>
            <a:fillRect/>
          </a:stretch>
        </p:blipFill>
        <p:spPr>
          <a:xfrm>
            <a:off x="5428522" y="3090993"/>
            <a:ext cx="3944952" cy="324000"/>
          </a:xfrm>
          <a:prstGeom prst="rect">
            <a:avLst/>
          </a:prstGeom>
        </p:spPr>
      </p:pic>
      <p:sp>
        <p:nvSpPr>
          <p:cNvPr id="65" name="テキスト ボックス 64"/>
          <p:cNvSpPr txBox="1"/>
          <p:nvPr/>
        </p:nvSpPr>
        <p:spPr>
          <a:xfrm>
            <a:off x="5295143" y="2619418"/>
            <a:ext cx="3801440" cy="461665"/>
          </a:xfrm>
          <a:prstGeom prst="rect">
            <a:avLst/>
          </a:prstGeom>
          <a:noFill/>
        </p:spPr>
        <p:txBody>
          <a:bodyPr wrap="square" rtlCol="0">
            <a:spAutoFit/>
          </a:bodyPr>
          <a:lstStyle/>
          <a:p>
            <a:r>
              <a:rPr kumimoji="1" lang="ja-JP" altLang="en-US" sz="2400" b="1" dirty="0" smtClean="0">
                <a:solidFill>
                  <a:schemeClr val="tx1">
                    <a:lumMod val="75000"/>
                    <a:lumOff val="25000"/>
                  </a:schemeClr>
                </a:solidFill>
              </a:rPr>
              <a:t>周波数の初期化</a:t>
            </a:r>
            <a:endParaRPr kumimoji="1" lang="ja-JP" altLang="en-US" sz="2400" b="1" dirty="0">
              <a:solidFill>
                <a:schemeClr val="tx1">
                  <a:lumMod val="75000"/>
                  <a:lumOff val="25000"/>
                </a:schemeClr>
              </a:solidFill>
            </a:endParaRPr>
          </a:p>
        </p:txBody>
      </p:sp>
      <mc:AlternateContent xmlns:mc="http://schemas.openxmlformats.org/markup-compatibility/2006">
        <mc:Choice xmlns:a14="http://schemas.microsoft.com/office/drawing/2010/main" Requires="a14">
          <p:sp>
            <p:nvSpPr>
              <p:cNvPr id="66" name="テキスト ボックス 65"/>
              <p:cNvSpPr txBox="1"/>
              <p:nvPr/>
            </p:nvSpPr>
            <p:spPr>
              <a:xfrm>
                <a:off x="9806402" y="3105687"/>
                <a:ext cx="2166993" cy="400110"/>
              </a:xfrm>
              <a:prstGeom prst="rect">
                <a:avLst/>
              </a:prstGeom>
              <a:noFill/>
            </p:spPr>
            <p:txBody>
              <a:bodyPr wrap="square" rtlCol="0">
                <a:spAutoFit/>
              </a:bodyPr>
              <a:lstStyle/>
              <a:p>
                <a14:m>
                  <m:oMath xmlns:m="http://schemas.openxmlformats.org/officeDocument/2006/math">
                    <m:r>
                      <a:rPr kumimoji="1" lang="ja-JP" altLang="en-US" sz="2000" i="1" smtClean="0">
                        <a:latin typeface="Cambria Math" panose="02040503050406030204" pitchFamily="18" charset="0"/>
                      </a:rPr>
                      <m:t>𝛽</m:t>
                    </m:r>
                  </m:oMath>
                </a14:m>
                <a:r>
                  <a:rPr kumimoji="1" lang="ja-JP" altLang="en-US" sz="2000" dirty="0" smtClean="0"/>
                  <a:t>は</a:t>
                </a:r>
                <a:r>
                  <a:rPr kumimoji="1" lang="en-US" altLang="ja-JP" sz="2000" dirty="0" smtClean="0"/>
                  <a:t>0</a:t>
                </a:r>
                <a:r>
                  <a:rPr kumimoji="1" lang="ja-JP" altLang="en-US" sz="2000" dirty="0" smtClean="0"/>
                  <a:t>から</a:t>
                </a:r>
                <a:r>
                  <a:rPr kumimoji="1" lang="en-US" altLang="ja-JP" sz="2000" dirty="0" smtClean="0"/>
                  <a:t>1</a:t>
                </a:r>
                <a:r>
                  <a:rPr kumimoji="1" lang="ja-JP" altLang="en-US" sz="2000" dirty="0" smtClean="0"/>
                  <a:t>の乱数</a:t>
                </a:r>
                <a:endParaRPr kumimoji="1" lang="ja-JP" altLang="en-US" sz="2000" dirty="0"/>
              </a:p>
            </p:txBody>
          </p:sp>
        </mc:Choice>
        <mc:Fallback>
          <p:sp>
            <p:nvSpPr>
              <p:cNvPr id="66" name="テキスト ボックス 65"/>
              <p:cNvSpPr txBox="1">
                <a:spLocks noRot="1" noChangeAspect="1" noMove="1" noResize="1" noEditPoints="1" noAdjustHandles="1" noChangeArrowheads="1" noChangeShapeType="1" noTextEdit="1"/>
              </p:cNvSpPr>
              <p:nvPr/>
            </p:nvSpPr>
            <p:spPr>
              <a:xfrm>
                <a:off x="9806402" y="3105687"/>
                <a:ext cx="2166993" cy="400110"/>
              </a:xfrm>
              <a:prstGeom prst="rect">
                <a:avLst/>
              </a:prstGeom>
              <a:blipFill>
                <a:blip r:embed="rId24"/>
                <a:stretch>
                  <a:fillRect l="-1408" t="-9091" r="-2817"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7" name="テキスト ボックス 66"/>
              <p:cNvSpPr txBox="1"/>
              <p:nvPr/>
            </p:nvSpPr>
            <p:spPr>
              <a:xfrm>
                <a:off x="1670995" y="2939726"/>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𝟏</m:t>
                          </m:r>
                        </m:sub>
                        <m:sup>
                          <m:r>
                            <a:rPr kumimoji="1" lang="en-US" altLang="ja-JP" b="1" i="1" smtClean="0">
                              <a:solidFill>
                                <a:schemeClr val="tx1">
                                  <a:lumMod val="75000"/>
                                  <a:lumOff val="25000"/>
                                </a:schemeClr>
                              </a:solidFill>
                              <a:latin typeface="Cambria Math" panose="02040503050406030204" pitchFamily="18" charset="0"/>
                            </a:rPr>
                            <m:t>𝒕</m:t>
                          </m:r>
                          <m:r>
                            <a:rPr kumimoji="1" lang="en-US" altLang="ja-JP" b="1" i="1" smtClean="0">
                              <a:solidFill>
                                <a:schemeClr val="tx1">
                                  <a:lumMod val="75000"/>
                                  <a:lumOff val="25000"/>
                                </a:schemeClr>
                              </a:solidFill>
                              <a:latin typeface="Cambria Math" panose="02040503050406030204" pitchFamily="18" charset="0"/>
                            </a:rPr>
                            <m:t>+</m:t>
                          </m:r>
                          <m:r>
                            <a:rPr kumimoji="1" lang="en-US" altLang="ja-JP" b="1" i="1" smtClean="0">
                              <a:solidFill>
                                <a:schemeClr val="tx1">
                                  <a:lumMod val="75000"/>
                                  <a:lumOff val="25000"/>
                                </a:schemeClr>
                              </a:solidFill>
                              <a:latin typeface="Cambria Math" panose="02040503050406030204" pitchFamily="18" charset="0"/>
                            </a:rPr>
                            <m:t>𝟏</m:t>
                          </m:r>
                        </m:sup>
                      </m:sSubSup>
                    </m:oMath>
                  </m:oMathPara>
                </a14:m>
                <a:endParaRPr kumimoji="1" lang="ja-JP" altLang="en-US" b="1" dirty="0">
                  <a:solidFill>
                    <a:schemeClr val="tx1">
                      <a:lumMod val="75000"/>
                      <a:lumOff val="25000"/>
                    </a:schemeClr>
                  </a:solidFill>
                </a:endParaRPr>
              </a:p>
            </p:txBody>
          </p:sp>
        </mc:Choice>
        <mc:Fallback>
          <p:sp>
            <p:nvSpPr>
              <p:cNvPr id="67" name="テキスト ボックス 66"/>
              <p:cNvSpPr txBox="1">
                <a:spLocks noRot="1" noChangeAspect="1" noMove="1" noResize="1" noEditPoints="1" noAdjustHandles="1" noChangeArrowheads="1" noChangeShapeType="1" noTextEdit="1"/>
              </p:cNvSpPr>
              <p:nvPr/>
            </p:nvSpPr>
            <p:spPr>
              <a:xfrm>
                <a:off x="1670995" y="2939726"/>
                <a:ext cx="489858" cy="388440"/>
              </a:xfrm>
              <a:prstGeom prst="rect">
                <a:avLst/>
              </a:prstGeom>
              <a:blipFill>
                <a:blip r:embed="rId25"/>
                <a:stretch>
                  <a:fillRect r="-18750" b="-3125"/>
                </a:stretch>
              </a:blipFill>
            </p:spPr>
            <p:txBody>
              <a:bodyPr/>
              <a:lstStyle/>
              <a:p>
                <a:r>
                  <a:rPr lang="ja-JP" altLang="en-US">
                    <a:noFill/>
                  </a:rPr>
                  <a:t> </a:t>
                </a:r>
              </a:p>
            </p:txBody>
          </p:sp>
        </mc:Fallback>
      </mc:AlternateContent>
      <p:sp>
        <p:nvSpPr>
          <p:cNvPr id="73" name="正方形/長方形 72"/>
          <p:cNvSpPr/>
          <p:nvPr/>
        </p:nvSpPr>
        <p:spPr>
          <a:xfrm>
            <a:off x="7149829" y="4830847"/>
            <a:ext cx="1284051" cy="536585"/>
          </a:xfrm>
          <a:prstGeom prst="rect">
            <a:avLst/>
          </a:prstGeom>
          <a:noFill/>
          <a:ln w="28575">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5295143" y="3600801"/>
            <a:ext cx="3935052" cy="400110"/>
          </a:xfrm>
          <a:prstGeom prst="rect">
            <a:avLst/>
          </a:prstGeom>
          <a:noFill/>
        </p:spPr>
        <p:txBody>
          <a:bodyPr wrap="square" rtlCol="0">
            <a:spAutoFit/>
          </a:bodyPr>
          <a:lstStyle/>
          <a:p>
            <a:r>
              <a:rPr kumimoji="1" lang="ja-JP" altLang="en-US" sz="2000" dirty="0" smtClean="0"/>
              <a:t>個体の移動速度を制限</a:t>
            </a:r>
            <a:endParaRPr kumimoji="1" lang="en-US" altLang="ja-JP" sz="2000" dirty="0" smtClean="0"/>
          </a:p>
        </p:txBody>
      </p:sp>
      <mc:AlternateContent xmlns:mc="http://schemas.openxmlformats.org/markup-compatibility/2006">
        <mc:Choice xmlns:a14="http://schemas.microsoft.com/office/drawing/2010/main" Requires="a14">
          <p:sp>
            <p:nvSpPr>
              <p:cNvPr id="75" name="テキスト ボックス 74"/>
              <p:cNvSpPr txBox="1"/>
              <p:nvPr/>
            </p:nvSpPr>
            <p:spPr>
              <a:xfrm>
                <a:off x="9810357" y="3616847"/>
                <a:ext cx="189462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𝑚𝑖𝑛</m:t>
                          </m:r>
                        </m:sub>
                      </m:sSub>
                      <m:r>
                        <a:rPr kumimoji="1" lang="en-US" altLang="ja-JP" b="0" i="1" smtClean="0">
                          <a:latin typeface="Cambria Math" panose="02040503050406030204" pitchFamily="18" charset="0"/>
                        </a:rPr>
                        <m:t>=0,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𝑚𝑎𝑥</m:t>
                          </m:r>
                        </m:sub>
                      </m:sSub>
                      <m:r>
                        <a:rPr kumimoji="1" lang="en-US" altLang="ja-JP" b="0" i="1" smtClean="0">
                          <a:latin typeface="Cambria Math" panose="02040503050406030204" pitchFamily="18" charset="0"/>
                        </a:rPr>
                        <m:t>=1</m:t>
                      </m:r>
                    </m:oMath>
                  </m:oMathPara>
                </a14:m>
                <a:endParaRPr kumimoji="1" lang="ja-JP" altLang="en-US" dirty="0"/>
              </a:p>
            </p:txBody>
          </p:sp>
        </mc:Choice>
        <mc:Fallback>
          <p:sp>
            <p:nvSpPr>
              <p:cNvPr id="75" name="テキスト ボックス 74"/>
              <p:cNvSpPr txBox="1">
                <a:spLocks noRot="1" noChangeAspect="1" noMove="1" noResize="1" noEditPoints="1" noAdjustHandles="1" noChangeArrowheads="1" noChangeShapeType="1" noTextEdit="1"/>
              </p:cNvSpPr>
              <p:nvPr/>
            </p:nvSpPr>
            <p:spPr>
              <a:xfrm>
                <a:off x="9810357" y="3616847"/>
                <a:ext cx="1894621" cy="276999"/>
              </a:xfrm>
              <a:prstGeom prst="rect">
                <a:avLst/>
              </a:prstGeom>
              <a:blipFill>
                <a:blip r:embed="rId26"/>
                <a:stretch>
                  <a:fillRect l="-3537" r="-2251" b="-36957"/>
                </a:stretch>
              </a:blipFill>
            </p:spPr>
            <p:txBody>
              <a:bodyPr/>
              <a:lstStyle/>
              <a:p>
                <a:r>
                  <a:rPr lang="ja-JP" altLang="en-US">
                    <a:noFill/>
                  </a:rPr>
                  <a:t> </a:t>
                </a:r>
              </a:p>
            </p:txBody>
          </p:sp>
        </mc:Fallback>
      </mc:AlternateContent>
      <p:cxnSp>
        <p:nvCxnSpPr>
          <p:cNvPr id="76" name="カギ線コネクタ 75"/>
          <p:cNvCxnSpPr/>
          <p:nvPr/>
        </p:nvCxnSpPr>
        <p:spPr>
          <a:xfrm flipH="1">
            <a:off x="687653" y="1809947"/>
            <a:ext cx="10239531" cy="12700"/>
          </a:xfrm>
          <a:prstGeom prst="bentConnector5">
            <a:avLst>
              <a:gd name="adj1" fmla="val -2233"/>
              <a:gd name="adj2" fmla="val 5167008"/>
              <a:gd name="adj3" fmla="val 105114"/>
            </a:avLst>
          </a:prstGeom>
          <a:ln w="152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7" name="星 5 76"/>
          <p:cNvSpPr/>
          <p:nvPr/>
        </p:nvSpPr>
        <p:spPr>
          <a:xfrm>
            <a:off x="1781261" y="3874312"/>
            <a:ext cx="269326" cy="27061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星 5 77"/>
          <p:cNvSpPr/>
          <p:nvPr/>
        </p:nvSpPr>
        <p:spPr>
          <a:xfrm>
            <a:off x="1772470" y="5455676"/>
            <a:ext cx="269326" cy="27061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p:cNvSpPr txBox="1"/>
          <p:nvPr/>
        </p:nvSpPr>
        <p:spPr>
          <a:xfrm>
            <a:off x="10644595" y="4580520"/>
            <a:ext cx="1414056" cy="400110"/>
          </a:xfrm>
          <a:prstGeom prst="rect">
            <a:avLst/>
          </a:prstGeom>
          <a:noFill/>
        </p:spPr>
        <p:txBody>
          <a:bodyPr wrap="square" rtlCol="0">
            <a:spAutoFit/>
          </a:bodyPr>
          <a:lstStyle/>
          <a:p>
            <a:r>
              <a:rPr lang="ja-JP" altLang="en-US" sz="2000" dirty="0">
                <a:latin typeface="+mn-ea"/>
              </a:rPr>
              <a:t>個体数</a:t>
            </a:r>
            <a:r>
              <a:rPr lang="en-US" altLang="ja-JP" sz="2000" dirty="0" smtClean="0">
                <a:latin typeface="+mn-ea"/>
              </a:rPr>
              <a:t>: </a:t>
            </a:r>
            <a:r>
              <a:rPr lang="en-US" altLang="ja-JP" sz="2000" i="1" dirty="0" smtClean="0">
                <a:latin typeface="Cambria Math" panose="02040503050406030204" pitchFamily="18" charset="0"/>
                <a:ea typeface="Cambria Math" panose="02040503050406030204" pitchFamily="18" charset="0"/>
              </a:rPr>
              <a:t>N</a:t>
            </a:r>
            <a:r>
              <a:rPr lang="en-US" altLang="ja-JP" sz="2000" dirty="0" smtClean="0"/>
              <a:t> </a:t>
            </a:r>
            <a:endParaRPr kumimoji="1" lang="ja-JP" altLang="en-US" sz="2000" dirty="0"/>
          </a:p>
        </p:txBody>
      </p:sp>
      <p:sp>
        <p:nvSpPr>
          <p:cNvPr id="81" name="正方形/長方形 80"/>
          <p:cNvSpPr/>
          <p:nvPr/>
        </p:nvSpPr>
        <p:spPr>
          <a:xfrm>
            <a:off x="634132" y="2561238"/>
            <a:ext cx="2880000" cy="28800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p:cNvSpPr/>
          <p:nvPr/>
        </p:nvSpPr>
        <p:spPr>
          <a:xfrm>
            <a:off x="592380" y="5500984"/>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3" name="テキスト ボックス 82"/>
              <p:cNvSpPr txBox="1"/>
              <p:nvPr/>
            </p:nvSpPr>
            <p:spPr>
              <a:xfrm>
                <a:off x="734981" y="5429993"/>
                <a:ext cx="1158510" cy="369332"/>
              </a:xfrm>
              <a:prstGeom prst="rect">
                <a:avLst/>
              </a:prstGeom>
              <a:noFill/>
            </p:spPr>
            <p:txBody>
              <a:bodyPr wrap="square" rtlCol="0">
                <a:spAutoFit/>
              </a:bodyPr>
              <a:lstStyle/>
              <a:p>
                <a:r>
                  <a:rPr kumimoji="1" lang="ja-JP" altLang="en-US" dirty="0" smtClean="0"/>
                  <a:t>：個体</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oMath>
                </a14:m>
                <a:endParaRPr kumimoji="1" lang="ja-JP" altLang="en-US" dirty="0"/>
              </a:p>
            </p:txBody>
          </p:sp>
        </mc:Choice>
        <mc:Fallback>
          <p:sp>
            <p:nvSpPr>
              <p:cNvPr id="83" name="テキスト ボックス 82"/>
              <p:cNvSpPr txBox="1">
                <a:spLocks noRot="1" noChangeAspect="1" noMove="1" noResize="1" noEditPoints="1" noAdjustHandles="1" noChangeArrowheads="1" noChangeShapeType="1" noTextEdit="1"/>
              </p:cNvSpPr>
              <p:nvPr/>
            </p:nvSpPr>
            <p:spPr>
              <a:xfrm>
                <a:off x="734981" y="5429993"/>
                <a:ext cx="1158510" cy="369332"/>
              </a:xfrm>
              <a:prstGeom prst="rect">
                <a:avLst/>
              </a:prstGeom>
              <a:blipFill>
                <a:blip r:embed="rId27"/>
                <a:stretch>
                  <a:fillRect l="-4737" t="-8333" b="-28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46716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par>
                                <p:cTn id="13" presetID="10"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500"/>
                                        <p:tgtEl>
                                          <p:spTgt spid="6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fade">
                                      <p:cBhvr>
                                        <p:cTn id="34" dur="500"/>
                                        <p:tgtEl>
                                          <p:spTgt spid="5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5" grpId="0" animBg="1"/>
      <p:bldP spid="56" grpId="0"/>
      <p:bldP spid="62" grpId="0" animBg="1"/>
      <p:bldP spid="63" grpId="0"/>
      <p:bldP spid="67" grpId="0"/>
      <p:bldP spid="7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r>
              <a:rPr lang="en-US" altLang="ja-JP" dirty="0" smtClean="0"/>
              <a:t>(</a:t>
            </a:r>
            <a:fld id="{CAF925E2-19D9-40EE-AC9E-1CF63AA179A3}" type="slidenum">
              <a:rPr lang="ja-JP" altLang="en-US" smtClean="0"/>
              <a:pPr/>
              <a:t>5</a:t>
            </a:fld>
            <a:r>
              <a:rPr lang="en-US" altLang="ja-JP" dirty="0" smtClean="0"/>
              <a:t>/17)</a:t>
            </a:r>
            <a:endParaRPr lang="ja-JP" altLang="en-US" dirty="0"/>
          </a:p>
        </p:txBody>
      </p:sp>
      <p:graphicFrame>
        <p:nvGraphicFramePr>
          <p:cNvPr id="5" name="コンテンツ プレースホルダー 5"/>
          <p:cNvGraphicFramePr>
            <a:graphicFrameLocks/>
          </p:cNvGraphicFramePr>
          <p:nvPr>
            <p:extLst>
              <p:ext uri="{D42A27DB-BD31-4B8C-83A1-F6EECF244321}">
                <p14:modId xmlns:p14="http://schemas.microsoft.com/office/powerpoint/2010/main" val="4074564579"/>
              </p:ext>
            </p:extLst>
          </p:nvPr>
        </p:nvGraphicFramePr>
        <p:xfrm>
          <a:off x="343524" y="1382337"/>
          <a:ext cx="10239531" cy="85522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 name="タイトル 1"/>
          <p:cNvSpPr>
            <a:spLocks noGrp="1"/>
          </p:cNvSpPr>
          <p:nvPr>
            <p:ph type="title"/>
          </p:nvPr>
        </p:nvSpPr>
        <p:spPr>
          <a:xfrm>
            <a:off x="343524" y="1"/>
            <a:ext cx="11848475" cy="1262414"/>
          </a:xfrm>
        </p:spPr>
        <p:txBody>
          <a:bodyPr>
            <a:noAutofit/>
          </a:bodyPr>
          <a:lstStyle/>
          <a:p>
            <a:r>
              <a:rPr kumimoji="1" lang="ja-JP" altLang="en-US" dirty="0" smtClean="0"/>
              <a:t>従来手法</a:t>
            </a:r>
            <a:r>
              <a:rPr kumimoji="1" lang="en-US" altLang="ja-JP" dirty="0" smtClean="0"/>
              <a:t>: </a:t>
            </a:r>
            <a:r>
              <a:rPr lang="en-US" altLang="ja-JP" dirty="0"/>
              <a:t>Bat </a:t>
            </a:r>
            <a:r>
              <a:rPr lang="en-US" altLang="ja-JP" dirty="0" smtClean="0"/>
              <a:t>Algorithm</a:t>
            </a:r>
            <a:r>
              <a:rPr lang="en-US" altLang="ja-JP" sz="4000" b="0" dirty="0" smtClean="0"/>
              <a:t>[Yang. X.S, 2010]</a:t>
            </a:r>
            <a:endParaRPr kumimoji="1" lang="ja-JP" altLang="en-US" sz="4000" b="0" dirty="0"/>
          </a:p>
        </p:txBody>
      </p:sp>
      <p:pic>
        <p:nvPicPr>
          <p:cNvPr id="67" name="図 66"/>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5883009" y="3741741"/>
            <a:ext cx="2213010" cy="284727"/>
          </a:xfrm>
          <a:prstGeom prst="rect">
            <a:avLst/>
          </a:prstGeom>
        </p:spPr>
      </p:pic>
      <p:sp>
        <p:nvSpPr>
          <p:cNvPr id="26" name="テキスト ボックス 25"/>
          <p:cNvSpPr txBox="1"/>
          <p:nvPr/>
        </p:nvSpPr>
        <p:spPr>
          <a:xfrm>
            <a:off x="5295142" y="2818664"/>
            <a:ext cx="5632041" cy="461665"/>
          </a:xfrm>
          <a:prstGeom prst="rect">
            <a:avLst/>
          </a:prstGeom>
          <a:noFill/>
        </p:spPr>
        <p:txBody>
          <a:bodyPr wrap="square" rtlCol="0">
            <a:spAutoFit/>
          </a:bodyPr>
          <a:lstStyle/>
          <a:p>
            <a:r>
              <a:rPr kumimoji="1" lang="ja-JP" altLang="en-US" sz="2400" b="1" dirty="0" smtClean="0">
                <a:solidFill>
                  <a:schemeClr val="tx1">
                    <a:lumMod val="75000"/>
                    <a:lumOff val="25000"/>
                  </a:schemeClr>
                </a:solidFill>
              </a:rPr>
              <a:t>最良個体近辺に個体候補生成</a:t>
            </a:r>
            <a:endParaRPr kumimoji="1" lang="ja-JP" altLang="en-US" sz="2400" b="1" dirty="0">
              <a:solidFill>
                <a:schemeClr val="tx1">
                  <a:lumMod val="75000"/>
                  <a:lumOff val="25000"/>
                </a:schemeClr>
              </a:solidFill>
            </a:endParaRPr>
          </a:p>
        </p:txBody>
      </p:sp>
      <p:pic>
        <p:nvPicPr>
          <p:cNvPr id="34" name="図 33"/>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418245" y="3363987"/>
            <a:ext cx="1487154" cy="252000"/>
          </a:xfrm>
          <a:prstGeom prst="rect">
            <a:avLst/>
          </a:prstGeom>
        </p:spPr>
      </p:pic>
      <p:pic>
        <p:nvPicPr>
          <p:cNvPr id="36" name="図 35"/>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5418245" y="4291384"/>
            <a:ext cx="604066" cy="198000"/>
          </a:xfrm>
          <a:prstGeom prst="rect">
            <a:avLst/>
          </a:prstGeom>
        </p:spPr>
      </p:pic>
      <mc:AlternateContent xmlns:mc="http://schemas.openxmlformats.org/markup-compatibility/2006">
        <mc:Choice xmlns:a14="http://schemas.microsoft.com/office/drawing/2010/main" Requires="a14">
          <p:sp>
            <p:nvSpPr>
              <p:cNvPr id="41" name="テキスト ボックス 40"/>
              <p:cNvSpPr txBox="1"/>
              <p:nvPr/>
            </p:nvSpPr>
            <p:spPr>
              <a:xfrm>
                <a:off x="5827442" y="5292514"/>
                <a:ext cx="4950201" cy="307777"/>
              </a:xfrm>
              <a:prstGeom prst="rect">
                <a:avLst/>
              </a:prstGeom>
              <a:noFill/>
            </p:spPr>
            <p:txBody>
              <a:bodyPr wrap="none" lIns="0" tIns="0" rIns="0" bIns="0" rtlCol="0">
                <a:spAutoFit/>
              </a:bodyPr>
              <a:lstStyle/>
              <a:p>
                <a14:m>
                  <m:oMath xmlns:m="http://schemas.openxmlformats.org/officeDocument/2006/math">
                    <m:r>
                      <a:rPr kumimoji="1" lang="ja-JP" altLang="en-US" sz="2000" i="1" smtClean="0">
                        <a:latin typeface="Cambria Math" panose="02040503050406030204" pitchFamily="18" charset="0"/>
                      </a:rPr>
                      <m:t>𝜖</m:t>
                    </m:r>
                  </m:oMath>
                </a14:m>
                <a:r>
                  <a:rPr kumimoji="1" lang="ja-JP" altLang="en-US" sz="2000" dirty="0" smtClean="0"/>
                  <a:t>は</a:t>
                </a:r>
                <a:r>
                  <a:rPr kumimoji="1" lang="en-US" altLang="ja-JP" sz="2000" dirty="0" smtClean="0"/>
                  <a:t>1×D</a:t>
                </a:r>
                <a:r>
                  <a:rPr kumimoji="1" lang="ja-JP" altLang="en-US" sz="2000" dirty="0" smtClean="0"/>
                  <a:t>の配列で</a:t>
                </a:r>
                <a:r>
                  <a:rPr kumimoji="1" lang="en-US" altLang="ja-JP" sz="2000" dirty="0" smtClean="0"/>
                  <a:t>[-1, 1]</a:t>
                </a:r>
                <a:r>
                  <a:rPr kumimoji="1" lang="ja-JP" altLang="en-US" sz="2000" dirty="0" smtClean="0"/>
                  <a:t>区間のランダムな値</a:t>
                </a:r>
                <a:endParaRPr kumimoji="1" lang="ja-JP" altLang="en-US" sz="2000" dirty="0"/>
              </a:p>
            </p:txBody>
          </p:sp>
        </mc:Choice>
        <mc:Fallback>
          <p:sp>
            <p:nvSpPr>
              <p:cNvPr id="41" name="テキスト ボックス 40"/>
              <p:cNvSpPr txBox="1">
                <a:spLocks noRot="1" noChangeAspect="1" noMove="1" noResize="1" noEditPoints="1" noAdjustHandles="1" noChangeArrowheads="1" noChangeShapeType="1" noTextEdit="1"/>
              </p:cNvSpPr>
              <p:nvPr/>
            </p:nvSpPr>
            <p:spPr>
              <a:xfrm>
                <a:off x="5827442" y="5292514"/>
                <a:ext cx="4950201" cy="307777"/>
              </a:xfrm>
              <a:prstGeom prst="rect">
                <a:avLst/>
              </a:prstGeom>
              <a:blipFill>
                <a:blip r:embed="rId14"/>
                <a:stretch>
                  <a:fillRect l="-1355" t="-27451" r="-2586" b="-5098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p:cNvSpPr txBox="1"/>
              <p:nvPr/>
            </p:nvSpPr>
            <p:spPr>
              <a:xfrm>
                <a:off x="8483786" y="3289932"/>
                <a:ext cx="2443397" cy="400110"/>
              </a:xfrm>
              <a:prstGeom prst="rect">
                <a:avLst/>
              </a:prstGeom>
              <a:noFill/>
            </p:spPr>
            <p:txBody>
              <a:bodyPr wrap="square" rtlCol="0">
                <a:spAutoFit/>
              </a:bodyPr>
              <a:lstStyle/>
              <a:p>
                <a14:m>
                  <m:oMath xmlns:m="http://schemas.openxmlformats.org/officeDocument/2006/math">
                    <m:r>
                      <a:rPr kumimoji="1" lang="en-US" altLang="ja-JP" sz="2000" b="0" i="1" smtClean="0">
                        <a:latin typeface="Cambria Math" panose="02040503050406030204" pitchFamily="18" charset="0"/>
                      </a:rPr>
                      <m:t>𝑟</m:t>
                    </m:r>
                  </m:oMath>
                </a14:m>
                <a:r>
                  <a:rPr kumimoji="1" lang="ja-JP" altLang="en-US" sz="2000" dirty="0" smtClean="0"/>
                  <a:t>は</a:t>
                </a:r>
                <a:r>
                  <a:rPr kumimoji="1" lang="en-US" altLang="ja-JP" sz="2000" dirty="0" smtClean="0"/>
                  <a:t>0</a:t>
                </a:r>
                <a:r>
                  <a:rPr kumimoji="1" lang="ja-JP" altLang="en-US" sz="2000" dirty="0" smtClean="0"/>
                  <a:t>から</a:t>
                </a:r>
                <a:r>
                  <a:rPr kumimoji="1" lang="en-US" altLang="ja-JP" sz="2000" dirty="0" smtClean="0"/>
                  <a:t>1</a:t>
                </a:r>
                <a:r>
                  <a:rPr kumimoji="1" lang="ja-JP" altLang="en-US" sz="2000" dirty="0" smtClean="0"/>
                  <a:t>の乱数</a:t>
                </a:r>
                <a:endParaRPr kumimoji="1" lang="ja-JP" altLang="en-US" sz="2000" dirty="0"/>
              </a:p>
            </p:txBody>
          </p:sp>
        </mc:Choice>
        <mc:Fallback>
          <p:sp>
            <p:nvSpPr>
              <p:cNvPr id="43" name="テキスト ボックス 42"/>
              <p:cNvSpPr txBox="1">
                <a:spLocks noRot="1" noChangeAspect="1" noMove="1" noResize="1" noEditPoints="1" noAdjustHandles="1" noChangeArrowheads="1" noChangeShapeType="1" noTextEdit="1"/>
              </p:cNvSpPr>
              <p:nvPr/>
            </p:nvSpPr>
            <p:spPr>
              <a:xfrm>
                <a:off x="8483786" y="3289932"/>
                <a:ext cx="2443397" cy="400110"/>
              </a:xfrm>
              <a:prstGeom prst="rect">
                <a:avLst/>
              </a:prstGeom>
              <a:blipFill>
                <a:blip r:embed="rId15"/>
                <a:stretch>
                  <a:fillRect t="-10769" b="-29231"/>
                </a:stretch>
              </a:blipFill>
            </p:spPr>
            <p:txBody>
              <a:bodyPr/>
              <a:lstStyle/>
              <a:p>
                <a:r>
                  <a:rPr lang="ja-JP" altLang="en-US">
                    <a:noFill/>
                  </a:rPr>
                  <a:t> </a:t>
                </a:r>
              </a:p>
            </p:txBody>
          </p:sp>
        </mc:Fallback>
      </mc:AlternateContent>
      <p:sp>
        <p:nvSpPr>
          <p:cNvPr id="47" name="楕円 46"/>
          <p:cNvSpPr/>
          <p:nvPr/>
        </p:nvSpPr>
        <p:spPr>
          <a:xfrm>
            <a:off x="1231433" y="2691152"/>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2889829" y="3452340"/>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p:cNvSpPr/>
          <p:nvPr/>
        </p:nvSpPr>
        <p:spPr>
          <a:xfrm>
            <a:off x="893854" y="4777659"/>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2689316" y="4935578"/>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2026841" y="4064928"/>
            <a:ext cx="180000" cy="1800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7" name="テキスト ボックス 56"/>
              <p:cNvSpPr txBox="1"/>
              <p:nvPr/>
            </p:nvSpPr>
            <p:spPr>
              <a:xfrm>
                <a:off x="1992858" y="5429993"/>
                <a:ext cx="2287311" cy="369332"/>
              </a:xfrm>
              <a:prstGeom prst="rect">
                <a:avLst/>
              </a:prstGeom>
              <a:noFill/>
            </p:spPr>
            <p:txBody>
              <a:bodyPr wrap="square" rtlCol="0">
                <a:spAutoFit/>
              </a:bodyPr>
              <a:lstStyle/>
              <a:p>
                <a:r>
                  <a:rPr kumimoji="1" lang="ja-JP" altLang="en-US" dirty="0" smtClean="0"/>
                  <a:t>：最良</a:t>
                </a:r>
                <a:r>
                  <a:rPr lang="ja-JP" altLang="en-US" dirty="0"/>
                  <a:t>個体</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m:t>
                        </m:r>
                      </m:sub>
                    </m:sSub>
                  </m:oMath>
                </a14:m>
                <a:endParaRPr kumimoji="1" lang="ja-JP" altLang="en-US" dirty="0"/>
              </a:p>
            </p:txBody>
          </p:sp>
        </mc:Choice>
        <mc:Fallback>
          <p:sp>
            <p:nvSpPr>
              <p:cNvPr id="57" name="テキスト ボックス 56"/>
              <p:cNvSpPr txBox="1">
                <a:spLocks noRot="1" noChangeAspect="1" noMove="1" noResize="1" noEditPoints="1" noAdjustHandles="1" noChangeArrowheads="1" noChangeShapeType="1" noTextEdit="1"/>
              </p:cNvSpPr>
              <p:nvPr/>
            </p:nvSpPr>
            <p:spPr>
              <a:xfrm>
                <a:off x="1992858" y="5429993"/>
                <a:ext cx="2287311" cy="369332"/>
              </a:xfrm>
              <a:prstGeom prst="rect">
                <a:avLst/>
              </a:prstGeom>
              <a:blipFill>
                <a:blip r:embed="rId16"/>
                <a:stretch>
                  <a:fillRect l="-2400" t="-8333" b="-28333"/>
                </a:stretch>
              </a:blipFill>
            </p:spPr>
            <p:txBody>
              <a:bodyPr/>
              <a:lstStyle/>
              <a:p>
                <a:r>
                  <a:rPr lang="ja-JP" altLang="en-US">
                    <a:noFill/>
                  </a:rPr>
                  <a:t> </a:t>
                </a:r>
              </a:p>
            </p:txBody>
          </p:sp>
        </mc:Fallback>
      </mc:AlternateContent>
      <p:sp>
        <p:nvSpPr>
          <p:cNvPr id="58" name="楕円 57"/>
          <p:cNvSpPr/>
          <p:nvPr/>
        </p:nvSpPr>
        <p:spPr>
          <a:xfrm>
            <a:off x="1816196" y="5869877"/>
            <a:ext cx="180000" cy="1800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9" name="テキスト ボックス 58"/>
              <p:cNvSpPr txBox="1"/>
              <p:nvPr/>
            </p:nvSpPr>
            <p:spPr>
              <a:xfrm>
                <a:off x="1996905" y="5777766"/>
                <a:ext cx="2679869" cy="369332"/>
              </a:xfrm>
              <a:prstGeom prst="rect">
                <a:avLst/>
              </a:prstGeom>
              <a:noFill/>
            </p:spPr>
            <p:txBody>
              <a:bodyPr wrap="square" rtlCol="0">
                <a:spAutoFit/>
              </a:bodyPr>
              <a:lstStyle/>
              <a:p>
                <a:r>
                  <a:rPr kumimoji="1" lang="ja-JP" altLang="en-US" dirty="0" smtClean="0"/>
                  <a:t>：生成した個体候補</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𝑙𝑜𝑐</m:t>
                        </m:r>
                      </m:sub>
                    </m:sSub>
                  </m:oMath>
                </a14:m>
                <a:endParaRPr kumimoji="1" lang="ja-JP" altLang="en-US" dirty="0"/>
              </a:p>
            </p:txBody>
          </p:sp>
        </mc:Choice>
        <mc:Fallback>
          <p:sp>
            <p:nvSpPr>
              <p:cNvPr id="59" name="テキスト ボックス 58"/>
              <p:cNvSpPr txBox="1">
                <a:spLocks noRot="1" noChangeAspect="1" noMove="1" noResize="1" noEditPoints="1" noAdjustHandles="1" noChangeArrowheads="1" noChangeShapeType="1" noTextEdit="1"/>
              </p:cNvSpPr>
              <p:nvPr/>
            </p:nvSpPr>
            <p:spPr>
              <a:xfrm>
                <a:off x="1996905" y="5777766"/>
                <a:ext cx="2679869" cy="369332"/>
              </a:xfrm>
              <a:prstGeom prst="rect">
                <a:avLst/>
              </a:prstGeom>
              <a:blipFill>
                <a:blip r:embed="rId17"/>
                <a:stretch>
                  <a:fillRect l="-2050" t="-8333" b="-28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0" name="テキスト ボックス 59"/>
              <p:cNvSpPr txBox="1"/>
              <p:nvPr/>
            </p:nvSpPr>
            <p:spPr>
              <a:xfrm>
                <a:off x="827729" y="2702729"/>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𝟏</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60" name="テキスト ボックス 59"/>
              <p:cNvSpPr txBox="1">
                <a:spLocks noRot="1" noChangeAspect="1" noMove="1" noResize="1" noEditPoints="1" noAdjustHandles="1" noChangeArrowheads="1" noChangeShapeType="1" noTextEdit="1"/>
              </p:cNvSpPr>
              <p:nvPr/>
            </p:nvSpPr>
            <p:spPr>
              <a:xfrm>
                <a:off x="827729" y="2702729"/>
                <a:ext cx="489858" cy="388440"/>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1" name="テキスト ボックス 60"/>
              <p:cNvSpPr txBox="1"/>
              <p:nvPr/>
            </p:nvSpPr>
            <p:spPr>
              <a:xfrm>
                <a:off x="905730" y="4404270"/>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𝟐</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61" name="テキスト ボックス 60"/>
              <p:cNvSpPr txBox="1">
                <a:spLocks noRot="1" noChangeAspect="1" noMove="1" noResize="1" noEditPoints="1" noAdjustHandles="1" noChangeArrowheads="1" noChangeShapeType="1" noTextEdit="1"/>
              </p:cNvSpPr>
              <p:nvPr/>
            </p:nvSpPr>
            <p:spPr>
              <a:xfrm>
                <a:off x="905730" y="4404270"/>
                <a:ext cx="489858" cy="388440"/>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2" name="テキスト ボックス 61"/>
              <p:cNvSpPr txBox="1"/>
              <p:nvPr/>
            </p:nvSpPr>
            <p:spPr>
              <a:xfrm>
                <a:off x="2250299" y="4756518"/>
                <a:ext cx="489858" cy="3897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𝟑</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62" name="テキスト ボックス 61"/>
              <p:cNvSpPr txBox="1">
                <a:spLocks noRot="1" noChangeAspect="1" noMove="1" noResize="1" noEditPoints="1" noAdjustHandles="1" noChangeArrowheads="1" noChangeShapeType="1" noTextEdit="1"/>
              </p:cNvSpPr>
              <p:nvPr/>
            </p:nvSpPr>
            <p:spPr>
              <a:xfrm>
                <a:off x="2250299" y="4756518"/>
                <a:ext cx="489858" cy="38978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3" name="テキスト ボックス 62"/>
              <p:cNvSpPr txBox="1"/>
              <p:nvPr/>
            </p:nvSpPr>
            <p:spPr>
              <a:xfrm>
                <a:off x="3010619" y="3123669"/>
                <a:ext cx="489858" cy="3877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𝟒</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63" name="テキスト ボックス 62"/>
              <p:cNvSpPr txBox="1">
                <a:spLocks noRot="1" noChangeAspect="1" noMove="1" noResize="1" noEditPoints="1" noAdjustHandles="1" noChangeArrowheads="1" noChangeShapeType="1" noTextEdit="1"/>
              </p:cNvSpPr>
              <p:nvPr/>
            </p:nvSpPr>
            <p:spPr>
              <a:xfrm>
                <a:off x="3010619" y="3123669"/>
                <a:ext cx="489858" cy="387735"/>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6" name="テキスト ボックス 65"/>
              <p:cNvSpPr txBox="1"/>
              <p:nvPr/>
            </p:nvSpPr>
            <p:spPr>
              <a:xfrm>
                <a:off x="1781912" y="4158966"/>
                <a:ext cx="489858" cy="3701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lumMod val="75000"/>
                                  <a:lumOff val="25000"/>
                                </a:schemeClr>
                              </a:solidFill>
                              <a:latin typeface="Cambria Math" panose="02040503050406030204" pitchFamily="18" charset="0"/>
                            </a:rPr>
                          </m:ctrlPr>
                        </m:sSub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𝒍𝒐𝒄</m:t>
                          </m:r>
                        </m:sub>
                      </m:sSub>
                    </m:oMath>
                  </m:oMathPara>
                </a14:m>
                <a:endParaRPr kumimoji="1" lang="ja-JP" altLang="en-US" b="1" dirty="0">
                  <a:solidFill>
                    <a:schemeClr val="tx1">
                      <a:lumMod val="75000"/>
                      <a:lumOff val="25000"/>
                    </a:schemeClr>
                  </a:solidFill>
                </a:endParaRPr>
              </a:p>
            </p:txBody>
          </p:sp>
        </mc:Choice>
        <mc:Fallback>
          <p:sp>
            <p:nvSpPr>
              <p:cNvPr id="66" name="テキスト ボックス 65"/>
              <p:cNvSpPr txBox="1">
                <a:spLocks noRot="1" noChangeAspect="1" noMove="1" noResize="1" noEditPoints="1" noAdjustHandles="1" noChangeArrowheads="1" noChangeShapeType="1" noTextEdit="1"/>
              </p:cNvSpPr>
              <p:nvPr/>
            </p:nvSpPr>
            <p:spPr>
              <a:xfrm>
                <a:off x="1781912" y="4158966"/>
                <a:ext cx="489858" cy="370166"/>
              </a:xfrm>
              <a:prstGeom prst="rect">
                <a:avLst/>
              </a:prstGeom>
              <a:blipFill>
                <a:blip r:embed="rId22"/>
                <a:stretch>
                  <a:fillRect r="-8642" b="-3279"/>
                </a:stretch>
              </a:blipFill>
            </p:spPr>
            <p:txBody>
              <a:bodyPr/>
              <a:lstStyle/>
              <a:p>
                <a:r>
                  <a:rPr lang="ja-JP" altLang="en-US">
                    <a:noFill/>
                  </a:rPr>
                  <a:t> </a:t>
                </a:r>
              </a:p>
            </p:txBody>
          </p:sp>
        </mc:Fallback>
      </mc:AlternateContent>
      <p:cxnSp>
        <p:nvCxnSpPr>
          <p:cNvPr id="68" name="カギ線コネクタ 67"/>
          <p:cNvCxnSpPr/>
          <p:nvPr/>
        </p:nvCxnSpPr>
        <p:spPr>
          <a:xfrm flipH="1">
            <a:off x="687653" y="1809947"/>
            <a:ext cx="10239531" cy="12700"/>
          </a:xfrm>
          <a:prstGeom prst="bentConnector5">
            <a:avLst>
              <a:gd name="adj1" fmla="val -2233"/>
              <a:gd name="adj2" fmla="val 5167008"/>
              <a:gd name="adj3" fmla="val 105114"/>
            </a:avLst>
          </a:prstGeom>
          <a:ln w="152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9" name="正方形/長方形 68"/>
              <p:cNvSpPr/>
              <p:nvPr/>
            </p:nvSpPr>
            <p:spPr>
              <a:xfrm>
                <a:off x="5689557" y="5725322"/>
                <a:ext cx="1156407" cy="369332"/>
              </a:xfrm>
              <a:prstGeom prst="rect">
                <a:avLst/>
              </a:prstGeom>
            </p:spPr>
            <p:txBody>
              <a:bodyPr wrap="none">
                <a:spAutoFit/>
              </a:bodyPr>
              <a:lstStyle/>
              <a:p>
                <a:r>
                  <a:rPr lang="ja-JP" altLang="en-US" dirty="0" smtClean="0"/>
                  <a:t>次元数</a:t>
                </a:r>
                <a:r>
                  <a:rPr lang="en-US" altLang="ja-JP" dirty="0" smtClean="0"/>
                  <a:t>: </a:t>
                </a:r>
                <a14:m>
                  <m:oMath xmlns:m="http://schemas.openxmlformats.org/officeDocument/2006/math">
                    <m:r>
                      <a:rPr lang="en-US" altLang="ja-JP" b="0" i="1" smtClean="0">
                        <a:latin typeface="Cambria Math" panose="02040503050406030204" pitchFamily="18" charset="0"/>
                      </a:rPr>
                      <m:t>𝐷</m:t>
                    </m:r>
                  </m:oMath>
                </a14:m>
                <a:endParaRPr lang="ja-JP" altLang="en-US" dirty="0"/>
              </a:p>
            </p:txBody>
          </p:sp>
        </mc:Choice>
        <mc:Fallback>
          <p:sp>
            <p:nvSpPr>
              <p:cNvPr id="69" name="正方形/長方形 68"/>
              <p:cNvSpPr>
                <a:spLocks noRot="1" noChangeAspect="1" noMove="1" noResize="1" noEditPoints="1" noAdjustHandles="1" noChangeArrowheads="1" noChangeShapeType="1" noTextEdit="1"/>
              </p:cNvSpPr>
              <p:nvPr/>
            </p:nvSpPr>
            <p:spPr>
              <a:xfrm>
                <a:off x="5689557" y="5725322"/>
                <a:ext cx="1156407" cy="369332"/>
              </a:xfrm>
              <a:prstGeom prst="rect">
                <a:avLst/>
              </a:prstGeom>
              <a:blipFill>
                <a:blip r:embed="rId23"/>
                <a:stretch>
                  <a:fillRect l="-4211" t="-9836" b="-26230"/>
                </a:stretch>
              </a:blipFill>
            </p:spPr>
            <p:txBody>
              <a:bodyPr/>
              <a:lstStyle/>
              <a:p>
                <a:r>
                  <a:rPr lang="ja-JP" altLang="en-US">
                    <a:noFill/>
                  </a:rPr>
                  <a:t> </a:t>
                </a:r>
              </a:p>
            </p:txBody>
          </p:sp>
        </mc:Fallback>
      </mc:AlternateContent>
      <p:sp>
        <p:nvSpPr>
          <p:cNvPr id="71" name="星 5 70"/>
          <p:cNvSpPr/>
          <p:nvPr/>
        </p:nvSpPr>
        <p:spPr>
          <a:xfrm>
            <a:off x="1781261" y="3874312"/>
            <a:ext cx="269326" cy="27061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星 5 71"/>
          <p:cNvSpPr/>
          <p:nvPr/>
        </p:nvSpPr>
        <p:spPr>
          <a:xfrm>
            <a:off x="1772470" y="5455676"/>
            <a:ext cx="269326" cy="27061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3" name="テキスト ボックス 72"/>
              <p:cNvSpPr txBox="1"/>
              <p:nvPr/>
            </p:nvSpPr>
            <p:spPr>
              <a:xfrm>
                <a:off x="1940651" y="3621332"/>
                <a:ext cx="489858" cy="37016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lumMod val="75000"/>
                                  <a:lumOff val="25000"/>
                                </a:schemeClr>
                              </a:solidFill>
                              <a:latin typeface="Cambria Math" panose="02040503050406030204" pitchFamily="18" charset="0"/>
                            </a:rPr>
                          </m:ctrlPr>
                        </m:sSub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m:t>
                          </m:r>
                        </m:sub>
                      </m:sSub>
                    </m:oMath>
                  </m:oMathPara>
                </a14:m>
                <a:endParaRPr kumimoji="1" lang="ja-JP" altLang="en-US" b="1" dirty="0">
                  <a:solidFill>
                    <a:schemeClr val="tx1">
                      <a:lumMod val="75000"/>
                      <a:lumOff val="25000"/>
                    </a:schemeClr>
                  </a:solidFill>
                </a:endParaRPr>
              </a:p>
            </p:txBody>
          </p:sp>
        </mc:Choice>
        <mc:Fallback>
          <p:sp>
            <p:nvSpPr>
              <p:cNvPr id="73" name="テキスト ボックス 72"/>
              <p:cNvSpPr txBox="1">
                <a:spLocks noRot="1" noChangeAspect="1" noMove="1" noResize="1" noEditPoints="1" noAdjustHandles="1" noChangeArrowheads="1" noChangeShapeType="1" noTextEdit="1"/>
              </p:cNvSpPr>
              <p:nvPr/>
            </p:nvSpPr>
            <p:spPr>
              <a:xfrm>
                <a:off x="1940651" y="3621332"/>
                <a:ext cx="489858" cy="370166"/>
              </a:xfrm>
              <a:prstGeom prst="rect">
                <a:avLst/>
              </a:prstGeom>
              <a:blipFill>
                <a:blip r:embed="rId24"/>
                <a:stretch>
                  <a:fillRect/>
                </a:stretch>
              </a:blipFill>
            </p:spPr>
            <p:txBody>
              <a:bodyPr/>
              <a:lstStyle/>
              <a:p>
                <a:r>
                  <a:rPr lang="ja-JP" altLang="en-US">
                    <a:noFill/>
                  </a:rPr>
                  <a:t> </a:t>
                </a:r>
              </a:p>
            </p:txBody>
          </p:sp>
        </mc:Fallback>
      </mc:AlternateContent>
      <p:sp>
        <p:nvSpPr>
          <p:cNvPr id="74" name="正方形/長方形 73"/>
          <p:cNvSpPr/>
          <p:nvPr/>
        </p:nvSpPr>
        <p:spPr>
          <a:xfrm>
            <a:off x="634132" y="2561238"/>
            <a:ext cx="2880000" cy="28800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2319668" y="3868147"/>
            <a:ext cx="2388927" cy="707886"/>
          </a:xfrm>
          <a:prstGeom prst="rect">
            <a:avLst/>
          </a:prstGeom>
          <a:solidFill>
            <a:schemeClr val="bg1"/>
          </a:solidFill>
        </p:spPr>
        <p:txBody>
          <a:bodyPr wrap="square" rtlCol="0">
            <a:spAutoFit/>
          </a:bodyPr>
          <a:lstStyle/>
          <a:p>
            <a:pPr algn="ctr"/>
            <a:r>
              <a:rPr kumimoji="1" lang="ja-JP" altLang="en-US" sz="2000" dirty="0" smtClean="0"/>
              <a:t>最良個体付近に</a:t>
            </a:r>
            <a:r>
              <a:rPr kumimoji="1" lang="en-US" altLang="ja-JP" sz="2000" dirty="0" smtClean="0"/>
              <a:t/>
            </a:r>
            <a:br>
              <a:rPr kumimoji="1" lang="en-US" altLang="ja-JP" sz="2000" dirty="0" smtClean="0"/>
            </a:br>
            <a:r>
              <a:rPr lang="ja-JP" altLang="en-US" sz="2000" dirty="0"/>
              <a:t>個体</a:t>
            </a:r>
            <a:r>
              <a:rPr kumimoji="1" lang="ja-JP" altLang="en-US" sz="2000" dirty="0" smtClean="0"/>
              <a:t>候補生成</a:t>
            </a:r>
            <a:endParaRPr kumimoji="1" lang="ja-JP" altLang="en-US" sz="2000" dirty="0"/>
          </a:p>
        </p:txBody>
      </p:sp>
      <p:sp>
        <p:nvSpPr>
          <p:cNvPr id="75" name="楕円 74"/>
          <p:cNvSpPr/>
          <p:nvPr/>
        </p:nvSpPr>
        <p:spPr>
          <a:xfrm>
            <a:off x="592380" y="5500984"/>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6" name="テキスト ボックス 75"/>
              <p:cNvSpPr txBox="1"/>
              <p:nvPr/>
            </p:nvSpPr>
            <p:spPr>
              <a:xfrm>
                <a:off x="734981" y="5429993"/>
                <a:ext cx="1158510" cy="369332"/>
              </a:xfrm>
              <a:prstGeom prst="rect">
                <a:avLst/>
              </a:prstGeom>
              <a:noFill/>
            </p:spPr>
            <p:txBody>
              <a:bodyPr wrap="square" rtlCol="0">
                <a:spAutoFit/>
              </a:bodyPr>
              <a:lstStyle/>
              <a:p>
                <a:r>
                  <a:rPr kumimoji="1" lang="ja-JP" altLang="en-US" dirty="0" smtClean="0"/>
                  <a:t>：個体</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oMath>
                </a14:m>
                <a:endParaRPr kumimoji="1" lang="ja-JP" altLang="en-US" dirty="0"/>
              </a:p>
            </p:txBody>
          </p:sp>
        </mc:Choice>
        <mc:Fallback>
          <p:sp>
            <p:nvSpPr>
              <p:cNvPr id="76" name="テキスト ボックス 75"/>
              <p:cNvSpPr txBox="1">
                <a:spLocks noRot="1" noChangeAspect="1" noMove="1" noResize="1" noEditPoints="1" noAdjustHandles="1" noChangeArrowheads="1" noChangeShapeType="1" noTextEdit="1"/>
              </p:cNvSpPr>
              <p:nvPr/>
            </p:nvSpPr>
            <p:spPr>
              <a:xfrm>
                <a:off x="734981" y="5429993"/>
                <a:ext cx="1158510" cy="369332"/>
              </a:xfrm>
              <a:prstGeom prst="rect">
                <a:avLst/>
              </a:prstGeom>
              <a:blipFill>
                <a:blip r:embed="rId25"/>
                <a:stretch>
                  <a:fillRect l="-4737" t="-8333" b="-28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56237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fade">
                                      <p:cBhvr>
                                        <p:cTn id="10" dur="500"/>
                                        <p:tgtEl>
                                          <p:spTgt spid="6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8" grpId="0" animBg="1"/>
      <p:bldP spid="59" grpId="0"/>
      <p:bldP spid="66" grpId="0"/>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r>
              <a:rPr lang="en-US" altLang="ja-JP" dirty="0" smtClean="0"/>
              <a:t>(</a:t>
            </a:r>
            <a:fld id="{CAF925E2-19D9-40EE-AC9E-1CF63AA179A3}" type="slidenum">
              <a:rPr lang="ja-JP" altLang="en-US" smtClean="0"/>
              <a:pPr/>
              <a:t>6</a:t>
            </a:fld>
            <a:r>
              <a:rPr lang="en-US" altLang="ja-JP" dirty="0" smtClean="0"/>
              <a:t>/17)</a:t>
            </a:r>
            <a:endParaRPr lang="ja-JP" altLang="en-US" dirty="0"/>
          </a:p>
        </p:txBody>
      </p:sp>
      <p:graphicFrame>
        <p:nvGraphicFramePr>
          <p:cNvPr id="5" name="コンテンツ プレースホルダー 5"/>
          <p:cNvGraphicFramePr>
            <a:graphicFrameLocks/>
          </p:cNvGraphicFramePr>
          <p:nvPr>
            <p:extLst>
              <p:ext uri="{D42A27DB-BD31-4B8C-83A1-F6EECF244321}">
                <p14:modId xmlns:p14="http://schemas.microsoft.com/office/powerpoint/2010/main" val="2153827074"/>
              </p:ext>
            </p:extLst>
          </p:nvPr>
        </p:nvGraphicFramePr>
        <p:xfrm>
          <a:off x="343524" y="1382337"/>
          <a:ext cx="10239531" cy="8552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タイトル 1"/>
          <p:cNvSpPr>
            <a:spLocks noGrp="1"/>
          </p:cNvSpPr>
          <p:nvPr>
            <p:ph type="title"/>
          </p:nvPr>
        </p:nvSpPr>
        <p:spPr>
          <a:xfrm>
            <a:off x="343524" y="1"/>
            <a:ext cx="11848475" cy="1262414"/>
          </a:xfrm>
        </p:spPr>
        <p:txBody>
          <a:bodyPr>
            <a:noAutofit/>
          </a:bodyPr>
          <a:lstStyle/>
          <a:p>
            <a:r>
              <a:rPr kumimoji="1" lang="ja-JP" altLang="en-US" dirty="0" smtClean="0"/>
              <a:t>従来手法</a:t>
            </a:r>
            <a:r>
              <a:rPr kumimoji="1" lang="en-US" altLang="ja-JP" dirty="0" smtClean="0"/>
              <a:t>: </a:t>
            </a:r>
            <a:r>
              <a:rPr lang="en-US" altLang="ja-JP" dirty="0"/>
              <a:t>Bat </a:t>
            </a:r>
            <a:r>
              <a:rPr lang="en-US" altLang="ja-JP" dirty="0" smtClean="0"/>
              <a:t>Algorithm</a:t>
            </a:r>
            <a:r>
              <a:rPr lang="en-US" altLang="ja-JP" sz="4000" b="0" dirty="0" smtClean="0"/>
              <a:t>[Yang. X.S, 2010]</a:t>
            </a:r>
            <a:endParaRPr kumimoji="1" lang="ja-JP" altLang="en-US" sz="4000" b="0" dirty="0"/>
          </a:p>
        </p:txBody>
      </p:sp>
      <p:pic>
        <p:nvPicPr>
          <p:cNvPr id="56" name="図 5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5442893" y="3286319"/>
            <a:ext cx="5256645" cy="324000"/>
          </a:xfrm>
          <a:prstGeom prst="rect">
            <a:avLst/>
          </a:prstGeom>
        </p:spPr>
      </p:pic>
      <p:sp>
        <p:nvSpPr>
          <p:cNvPr id="25" name="テキスト ボックス 24"/>
          <p:cNvSpPr txBox="1"/>
          <p:nvPr/>
        </p:nvSpPr>
        <p:spPr>
          <a:xfrm>
            <a:off x="5295143" y="2818664"/>
            <a:ext cx="5018090" cy="461665"/>
          </a:xfrm>
          <a:prstGeom prst="rect">
            <a:avLst/>
          </a:prstGeom>
          <a:noFill/>
        </p:spPr>
        <p:txBody>
          <a:bodyPr wrap="square" rtlCol="0">
            <a:spAutoFit/>
          </a:bodyPr>
          <a:lstStyle/>
          <a:p>
            <a:r>
              <a:rPr kumimoji="1" lang="ja-JP" altLang="en-US" sz="2400" b="1" dirty="0" smtClean="0">
                <a:solidFill>
                  <a:schemeClr val="tx1">
                    <a:lumMod val="75000"/>
                    <a:lumOff val="25000"/>
                  </a:schemeClr>
                </a:solidFill>
              </a:rPr>
              <a:t>ランダムに</a:t>
            </a:r>
            <a:r>
              <a:rPr lang="ja-JP" altLang="en-US" sz="2400" b="1" dirty="0" smtClean="0">
                <a:solidFill>
                  <a:schemeClr val="tx1">
                    <a:lumMod val="75000"/>
                    <a:lumOff val="25000"/>
                  </a:schemeClr>
                </a:solidFill>
              </a:rPr>
              <a:t>新しい</a:t>
            </a:r>
            <a:r>
              <a:rPr lang="ja-JP" altLang="en-US" sz="2400" b="1" dirty="0">
                <a:solidFill>
                  <a:schemeClr val="tx1">
                    <a:lumMod val="75000"/>
                    <a:lumOff val="25000"/>
                  </a:schemeClr>
                </a:solidFill>
              </a:rPr>
              <a:t>個体</a:t>
            </a:r>
            <a:r>
              <a:rPr kumimoji="1" lang="ja-JP" altLang="en-US" sz="2400" b="1" dirty="0" smtClean="0">
                <a:solidFill>
                  <a:schemeClr val="tx1">
                    <a:lumMod val="75000"/>
                    <a:lumOff val="25000"/>
                  </a:schemeClr>
                </a:solidFill>
              </a:rPr>
              <a:t>候補を生成</a:t>
            </a:r>
            <a:endParaRPr kumimoji="1" lang="ja-JP" altLang="en-US" sz="2400" b="1" dirty="0">
              <a:solidFill>
                <a:schemeClr val="tx1">
                  <a:lumMod val="75000"/>
                  <a:lumOff val="25000"/>
                </a:schemeClr>
              </a:solidFill>
            </a:endParaRPr>
          </a:p>
        </p:txBody>
      </p:sp>
      <p:sp>
        <p:nvSpPr>
          <p:cNvPr id="34" name="楕円 33"/>
          <p:cNvSpPr/>
          <p:nvPr/>
        </p:nvSpPr>
        <p:spPr>
          <a:xfrm>
            <a:off x="1236874" y="2688224"/>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2895270" y="3449412"/>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899295" y="4774731"/>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2694757" y="4932650"/>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2540648" y="2717408"/>
            <a:ext cx="180000" cy="1800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1136816" y="3054182"/>
            <a:ext cx="1847078" cy="707886"/>
          </a:xfrm>
          <a:prstGeom prst="rect">
            <a:avLst/>
          </a:prstGeom>
          <a:noFill/>
        </p:spPr>
        <p:txBody>
          <a:bodyPr wrap="square" rtlCol="0">
            <a:spAutoFit/>
          </a:bodyPr>
          <a:lstStyle/>
          <a:p>
            <a:pPr algn="ctr"/>
            <a:r>
              <a:rPr kumimoji="1" lang="ja-JP" altLang="en-US" sz="2000" dirty="0" smtClean="0"/>
              <a:t>ランダムに</a:t>
            </a:r>
            <a:r>
              <a:rPr kumimoji="1" lang="en-US" altLang="ja-JP" sz="2000" smtClean="0"/>
              <a:t/>
            </a:r>
            <a:br>
              <a:rPr kumimoji="1" lang="en-US" altLang="ja-JP" sz="2000" smtClean="0"/>
            </a:br>
            <a:r>
              <a:rPr lang="ja-JP" altLang="en-US" sz="2000" dirty="0"/>
              <a:t>個体</a:t>
            </a:r>
            <a:r>
              <a:rPr kumimoji="1" lang="ja-JP" altLang="en-US" sz="2000" dirty="0" smtClean="0"/>
              <a:t>候補生成</a:t>
            </a:r>
            <a:endParaRPr kumimoji="1" lang="ja-JP" altLang="en-US" sz="2000" dirty="0"/>
          </a:p>
        </p:txBody>
      </p:sp>
      <mc:AlternateContent xmlns:mc="http://schemas.openxmlformats.org/markup-compatibility/2006">
        <mc:Choice xmlns:a14="http://schemas.microsoft.com/office/drawing/2010/main" Requires="a14">
          <p:sp>
            <p:nvSpPr>
              <p:cNvPr id="51" name="テキスト ボックス 50"/>
              <p:cNvSpPr txBox="1"/>
              <p:nvPr/>
            </p:nvSpPr>
            <p:spPr>
              <a:xfrm>
                <a:off x="827729" y="2702729"/>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𝟏</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51" name="テキスト ボックス 50"/>
              <p:cNvSpPr txBox="1">
                <a:spLocks noRot="1" noChangeAspect="1" noMove="1" noResize="1" noEditPoints="1" noAdjustHandles="1" noChangeArrowheads="1" noChangeShapeType="1" noTextEdit="1"/>
              </p:cNvSpPr>
              <p:nvPr/>
            </p:nvSpPr>
            <p:spPr>
              <a:xfrm>
                <a:off x="827729" y="2702729"/>
                <a:ext cx="489858" cy="38844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2" name="テキスト ボックス 51"/>
              <p:cNvSpPr txBox="1"/>
              <p:nvPr/>
            </p:nvSpPr>
            <p:spPr>
              <a:xfrm>
                <a:off x="905730" y="4404270"/>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𝟐</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52" name="テキスト ボックス 51"/>
              <p:cNvSpPr txBox="1">
                <a:spLocks noRot="1" noChangeAspect="1" noMove="1" noResize="1" noEditPoints="1" noAdjustHandles="1" noChangeArrowheads="1" noChangeShapeType="1" noTextEdit="1"/>
              </p:cNvSpPr>
              <p:nvPr/>
            </p:nvSpPr>
            <p:spPr>
              <a:xfrm>
                <a:off x="905730" y="4404270"/>
                <a:ext cx="489858" cy="388440"/>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3" name="テキスト ボックス 52"/>
              <p:cNvSpPr txBox="1"/>
              <p:nvPr/>
            </p:nvSpPr>
            <p:spPr>
              <a:xfrm>
                <a:off x="2250299" y="4756518"/>
                <a:ext cx="489858" cy="3897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𝟑</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53" name="テキスト ボックス 52"/>
              <p:cNvSpPr txBox="1">
                <a:spLocks noRot="1" noChangeAspect="1" noMove="1" noResize="1" noEditPoints="1" noAdjustHandles="1" noChangeArrowheads="1" noChangeShapeType="1" noTextEdit="1"/>
              </p:cNvSpPr>
              <p:nvPr/>
            </p:nvSpPr>
            <p:spPr>
              <a:xfrm>
                <a:off x="2250299" y="4756518"/>
                <a:ext cx="489858" cy="38978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4" name="テキスト ボックス 53"/>
              <p:cNvSpPr txBox="1"/>
              <p:nvPr/>
            </p:nvSpPr>
            <p:spPr>
              <a:xfrm>
                <a:off x="3010619" y="3123669"/>
                <a:ext cx="489858" cy="3877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𝟒</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54" name="テキスト ボックス 53"/>
              <p:cNvSpPr txBox="1">
                <a:spLocks noRot="1" noChangeAspect="1" noMove="1" noResize="1" noEditPoints="1" noAdjustHandles="1" noChangeArrowheads="1" noChangeShapeType="1" noTextEdit="1"/>
              </p:cNvSpPr>
              <p:nvPr/>
            </p:nvSpPr>
            <p:spPr>
              <a:xfrm>
                <a:off x="3010619" y="3123669"/>
                <a:ext cx="489858" cy="387735"/>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5" name="テキスト ボックス 54"/>
              <p:cNvSpPr txBox="1"/>
              <p:nvPr/>
            </p:nvSpPr>
            <p:spPr>
              <a:xfrm>
                <a:off x="1938375" y="3644270"/>
                <a:ext cx="489858" cy="3701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lumMod val="75000"/>
                                  <a:lumOff val="25000"/>
                                </a:schemeClr>
                              </a:solidFill>
                              <a:latin typeface="Cambria Math" panose="02040503050406030204" pitchFamily="18" charset="0"/>
                            </a:rPr>
                          </m:ctrlPr>
                        </m:sSub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m:t>
                          </m:r>
                        </m:sub>
                      </m:sSub>
                    </m:oMath>
                  </m:oMathPara>
                </a14:m>
                <a:endParaRPr kumimoji="1" lang="ja-JP" altLang="en-US" b="1" dirty="0">
                  <a:solidFill>
                    <a:schemeClr val="tx1">
                      <a:lumMod val="75000"/>
                      <a:lumOff val="25000"/>
                    </a:schemeClr>
                  </a:solidFill>
                </a:endParaRPr>
              </a:p>
            </p:txBody>
          </p:sp>
        </mc:Choice>
        <mc:Fallback>
          <p:sp>
            <p:nvSpPr>
              <p:cNvPr id="55" name="テキスト ボックス 54"/>
              <p:cNvSpPr txBox="1">
                <a:spLocks noRot="1" noChangeAspect="1" noMove="1" noResize="1" noEditPoints="1" noAdjustHandles="1" noChangeArrowheads="1" noChangeShapeType="1" noTextEdit="1"/>
              </p:cNvSpPr>
              <p:nvPr/>
            </p:nvSpPr>
            <p:spPr>
              <a:xfrm>
                <a:off x="1938375" y="3644270"/>
                <a:ext cx="489858" cy="370166"/>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1" name="テキスト ボックス 60"/>
              <p:cNvSpPr txBox="1"/>
              <p:nvPr/>
            </p:nvSpPr>
            <p:spPr>
              <a:xfrm>
                <a:off x="1992858" y="5429993"/>
                <a:ext cx="2287311" cy="369332"/>
              </a:xfrm>
              <a:prstGeom prst="rect">
                <a:avLst/>
              </a:prstGeom>
              <a:noFill/>
            </p:spPr>
            <p:txBody>
              <a:bodyPr wrap="square" rtlCol="0">
                <a:spAutoFit/>
              </a:bodyPr>
              <a:lstStyle/>
              <a:p>
                <a:r>
                  <a:rPr kumimoji="1" lang="ja-JP" altLang="en-US" dirty="0" smtClean="0"/>
                  <a:t>：最良個体</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m:t>
                        </m:r>
                      </m:sub>
                    </m:sSub>
                  </m:oMath>
                </a14:m>
                <a:endParaRPr kumimoji="1" lang="ja-JP" altLang="en-US" dirty="0"/>
              </a:p>
            </p:txBody>
          </p:sp>
        </mc:Choice>
        <mc:Fallback>
          <p:sp>
            <p:nvSpPr>
              <p:cNvPr id="61" name="テキスト ボックス 60"/>
              <p:cNvSpPr txBox="1">
                <a:spLocks noRot="1" noChangeAspect="1" noMove="1" noResize="1" noEditPoints="1" noAdjustHandles="1" noChangeArrowheads="1" noChangeShapeType="1" noTextEdit="1"/>
              </p:cNvSpPr>
              <p:nvPr/>
            </p:nvSpPr>
            <p:spPr>
              <a:xfrm>
                <a:off x="1992858" y="5429993"/>
                <a:ext cx="2287311" cy="369332"/>
              </a:xfrm>
              <a:prstGeom prst="rect">
                <a:avLst/>
              </a:prstGeom>
              <a:blipFill>
                <a:blip r:embed="rId15"/>
                <a:stretch>
                  <a:fillRect l="-2400" t="-8333" b="-28333"/>
                </a:stretch>
              </a:blipFill>
            </p:spPr>
            <p:txBody>
              <a:bodyPr/>
              <a:lstStyle/>
              <a:p>
                <a:r>
                  <a:rPr lang="ja-JP" altLang="en-US">
                    <a:noFill/>
                  </a:rPr>
                  <a:t> </a:t>
                </a:r>
              </a:p>
            </p:txBody>
          </p:sp>
        </mc:Fallback>
      </mc:AlternateContent>
      <p:sp>
        <p:nvSpPr>
          <p:cNvPr id="62" name="楕円 61"/>
          <p:cNvSpPr/>
          <p:nvPr/>
        </p:nvSpPr>
        <p:spPr>
          <a:xfrm>
            <a:off x="1816196" y="5869877"/>
            <a:ext cx="180000" cy="1800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3" name="テキスト ボックス 62"/>
              <p:cNvSpPr txBox="1"/>
              <p:nvPr/>
            </p:nvSpPr>
            <p:spPr>
              <a:xfrm>
                <a:off x="1996905" y="5777766"/>
                <a:ext cx="2908469" cy="369332"/>
              </a:xfrm>
              <a:prstGeom prst="rect">
                <a:avLst/>
              </a:prstGeom>
              <a:noFill/>
            </p:spPr>
            <p:txBody>
              <a:bodyPr wrap="square" rtlCol="0">
                <a:spAutoFit/>
              </a:bodyPr>
              <a:lstStyle/>
              <a:p>
                <a:r>
                  <a:rPr kumimoji="1" lang="ja-JP" altLang="en-US" dirty="0" smtClean="0"/>
                  <a:t>：生成した個体候補</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𝑟𝑛𝑑</m:t>
                        </m:r>
                      </m:sub>
                    </m:sSub>
                  </m:oMath>
                </a14:m>
                <a:endParaRPr kumimoji="1" lang="ja-JP" altLang="en-US" dirty="0"/>
              </a:p>
            </p:txBody>
          </p:sp>
        </mc:Choice>
        <mc:Fallback>
          <p:sp>
            <p:nvSpPr>
              <p:cNvPr id="63" name="テキスト ボックス 62"/>
              <p:cNvSpPr txBox="1">
                <a:spLocks noRot="1" noChangeAspect="1" noMove="1" noResize="1" noEditPoints="1" noAdjustHandles="1" noChangeArrowheads="1" noChangeShapeType="1" noTextEdit="1"/>
              </p:cNvSpPr>
              <p:nvPr/>
            </p:nvSpPr>
            <p:spPr>
              <a:xfrm>
                <a:off x="1996905" y="5777766"/>
                <a:ext cx="2908469" cy="369332"/>
              </a:xfrm>
              <a:prstGeom prst="rect">
                <a:avLst/>
              </a:prstGeom>
              <a:blipFill>
                <a:blip r:embed="rId16"/>
                <a:stretch>
                  <a:fillRect l="-1887" t="-8333" b="-28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4" name="テキスト ボックス 63"/>
              <p:cNvSpPr txBox="1"/>
              <p:nvPr/>
            </p:nvSpPr>
            <p:spPr>
              <a:xfrm>
                <a:off x="2677941" y="2465244"/>
                <a:ext cx="489858" cy="3701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lumMod val="75000"/>
                                  <a:lumOff val="25000"/>
                                </a:schemeClr>
                              </a:solidFill>
                              <a:latin typeface="Cambria Math" panose="02040503050406030204" pitchFamily="18" charset="0"/>
                            </a:rPr>
                          </m:ctrlPr>
                        </m:sSub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𝒓𝒏𝒅</m:t>
                          </m:r>
                        </m:sub>
                      </m:sSub>
                    </m:oMath>
                  </m:oMathPara>
                </a14:m>
                <a:endParaRPr kumimoji="1" lang="ja-JP" altLang="en-US" b="1" dirty="0">
                  <a:solidFill>
                    <a:schemeClr val="tx1">
                      <a:lumMod val="75000"/>
                      <a:lumOff val="25000"/>
                    </a:schemeClr>
                  </a:solidFill>
                </a:endParaRPr>
              </a:p>
            </p:txBody>
          </p:sp>
        </mc:Choice>
        <mc:Fallback>
          <p:sp>
            <p:nvSpPr>
              <p:cNvPr id="64" name="テキスト ボックス 63"/>
              <p:cNvSpPr txBox="1">
                <a:spLocks noRot="1" noChangeAspect="1" noMove="1" noResize="1" noEditPoints="1" noAdjustHandles="1" noChangeArrowheads="1" noChangeShapeType="1" noTextEdit="1"/>
              </p:cNvSpPr>
              <p:nvPr/>
            </p:nvSpPr>
            <p:spPr>
              <a:xfrm>
                <a:off x="2677941" y="2465244"/>
                <a:ext cx="489858" cy="370166"/>
              </a:xfrm>
              <a:prstGeom prst="rect">
                <a:avLst/>
              </a:prstGeom>
              <a:blipFill>
                <a:blip r:embed="rId17"/>
                <a:stretch>
                  <a:fillRect r="-22222" b="-327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5" name="テキスト ボックス 64"/>
              <p:cNvSpPr txBox="1"/>
              <p:nvPr/>
            </p:nvSpPr>
            <p:spPr>
              <a:xfrm>
                <a:off x="9069457" y="3799796"/>
                <a:ext cx="2487552" cy="923330"/>
              </a:xfrm>
              <a:prstGeom prst="rect">
                <a:avLst/>
              </a:prstGeom>
              <a:noFill/>
            </p:spPr>
            <p:txBody>
              <a:bodyPr wrap="square" rtlCol="0">
                <a:spAutoFit/>
              </a:bodyPr>
              <a:lstStyle/>
              <a:p>
                <a:r>
                  <a:rPr kumimoji="1" lang="ja-JP" altLang="en-US" dirty="0" smtClean="0"/>
                  <a:t>解空間</a:t>
                </a:r>
                <a14:m>
                  <m:oMath xmlns:m="http://schemas.openxmlformats.org/officeDocument/2006/math">
                    <m:r>
                      <a:rPr kumimoji="1" lang="ja-JP" altLang="en-US" i="1" smtClean="0">
                        <a:latin typeface="Cambria Math" panose="02040503050406030204" pitchFamily="18" charset="0"/>
                      </a:rPr>
                      <m:t>の</m:t>
                    </m:r>
                    <m:r>
                      <a:rPr lang="ja-JP" altLang="en-US" i="1">
                        <a:latin typeface="Cambria Math" panose="02040503050406030204" pitchFamily="18" charset="0"/>
                      </a:rPr>
                      <m:t>上限</m:t>
                    </m:r>
                    <m:r>
                      <a:rPr lang="en-US" altLang="ja-JP" b="0" i="1" smtClean="0">
                        <a:latin typeface="Cambria Math" panose="02040503050406030204" pitchFamily="18" charset="0"/>
                      </a:rPr>
                      <m:t>: </m:t>
                    </m:r>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r>
                          <a:rPr kumimoji="1" lang="en-US" altLang="ja-JP" b="0" i="1" smtClean="0">
                            <a:latin typeface="Cambria Math" panose="02040503050406030204" pitchFamily="18" charset="0"/>
                          </a:rPr>
                          <m:t> </m:t>
                        </m:r>
                      </m:sub>
                    </m:sSub>
                  </m:oMath>
                </a14:m>
                <a:endParaRPr kumimoji="1" lang="en-US" altLang="ja-JP" dirty="0" smtClean="0"/>
              </a:p>
              <a:p>
                <a:r>
                  <a:rPr lang="ja-JP" altLang="en-US" dirty="0"/>
                  <a:t>解空間</a:t>
                </a:r>
                <a:r>
                  <a:rPr lang="ja-JP" altLang="en-US" dirty="0" smtClean="0"/>
                  <a:t>の下限</a:t>
                </a:r>
                <a:r>
                  <a:rPr lang="en-US" altLang="ja-JP" dirty="0" smtClean="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𝑙</m:t>
                        </m:r>
                        <m:r>
                          <a:rPr lang="en-US" altLang="ja-JP" i="1">
                            <a:latin typeface="Cambria Math" panose="02040503050406030204" pitchFamily="18" charset="0"/>
                          </a:rPr>
                          <m:t>𝑏</m:t>
                        </m:r>
                        <m:r>
                          <a:rPr lang="en-US" altLang="ja-JP" i="1">
                            <a:latin typeface="Cambria Math" panose="02040503050406030204" pitchFamily="18" charset="0"/>
                          </a:rPr>
                          <m:t> </m:t>
                        </m:r>
                      </m:sub>
                    </m:sSub>
                  </m:oMath>
                </a14:m>
                <a:endParaRPr lang="en-US" altLang="ja-JP" dirty="0"/>
              </a:p>
              <a:p>
                <a:r>
                  <a:rPr lang="ja-JP" altLang="en-US" dirty="0" smtClean="0"/>
                  <a:t>次元数</a:t>
                </a:r>
                <a:r>
                  <a:rPr lang="en-US" altLang="ja-JP" dirty="0" smtClean="0"/>
                  <a:t>: </a:t>
                </a:r>
                <a14:m>
                  <m:oMath xmlns:m="http://schemas.openxmlformats.org/officeDocument/2006/math">
                    <m:r>
                      <a:rPr lang="en-US" altLang="ja-JP" b="0" i="1" smtClean="0">
                        <a:latin typeface="Cambria Math" panose="02040503050406030204" pitchFamily="18" charset="0"/>
                      </a:rPr>
                      <m:t>𝐷</m:t>
                    </m:r>
                  </m:oMath>
                </a14:m>
                <a:endParaRPr kumimoji="1" lang="ja-JP" altLang="en-US" dirty="0"/>
              </a:p>
            </p:txBody>
          </p:sp>
        </mc:Choice>
        <mc:Fallback>
          <p:sp>
            <p:nvSpPr>
              <p:cNvPr id="65" name="テキスト ボックス 64"/>
              <p:cNvSpPr txBox="1">
                <a:spLocks noRot="1" noChangeAspect="1" noMove="1" noResize="1" noEditPoints="1" noAdjustHandles="1" noChangeArrowheads="1" noChangeShapeType="1" noTextEdit="1"/>
              </p:cNvSpPr>
              <p:nvPr/>
            </p:nvSpPr>
            <p:spPr>
              <a:xfrm>
                <a:off x="9069457" y="3799796"/>
                <a:ext cx="2487552" cy="923330"/>
              </a:xfrm>
              <a:prstGeom prst="rect">
                <a:avLst/>
              </a:prstGeom>
              <a:blipFill>
                <a:blip r:embed="rId18"/>
                <a:stretch>
                  <a:fillRect l="-2206" t="-2632" b="-9868"/>
                </a:stretch>
              </a:blipFill>
            </p:spPr>
            <p:txBody>
              <a:bodyPr/>
              <a:lstStyle/>
              <a:p>
                <a:r>
                  <a:rPr lang="ja-JP" altLang="en-US">
                    <a:noFill/>
                  </a:rPr>
                  <a:t> </a:t>
                </a:r>
              </a:p>
            </p:txBody>
          </p:sp>
        </mc:Fallback>
      </mc:AlternateContent>
      <p:cxnSp>
        <p:nvCxnSpPr>
          <p:cNvPr id="67" name="直線矢印コネクタ 66"/>
          <p:cNvCxnSpPr/>
          <p:nvPr/>
        </p:nvCxnSpPr>
        <p:spPr>
          <a:xfrm>
            <a:off x="2793749" y="5214399"/>
            <a:ext cx="383042" cy="0"/>
          </a:xfrm>
          <a:prstGeom prst="straightConnector1">
            <a:avLst/>
          </a:prstGeom>
          <a:ln w="28575">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flipH="1">
            <a:off x="606253" y="5214399"/>
            <a:ext cx="383042" cy="0"/>
          </a:xfrm>
          <a:prstGeom prst="straightConnector1">
            <a:avLst/>
          </a:prstGeom>
          <a:ln w="28575">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9" name="テキスト ボックス 68"/>
              <p:cNvSpPr txBox="1"/>
              <p:nvPr/>
            </p:nvSpPr>
            <p:spPr>
              <a:xfrm>
                <a:off x="3219746" y="4993225"/>
                <a:ext cx="489858" cy="3701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lumMod val="75000"/>
                                  <a:lumOff val="25000"/>
                                </a:schemeClr>
                              </a:solidFill>
                              <a:latin typeface="Cambria Math" panose="02040503050406030204" pitchFamily="18" charset="0"/>
                            </a:rPr>
                          </m:ctrlPr>
                        </m:sSub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𝒖𝒃</m:t>
                          </m:r>
                        </m:sub>
                      </m:sSub>
                    </m:oMath>
                  </m:oMathPara>
                </a14:m>
                <a:endParaRPr kumimoji="1" lang="ja-JP" altLang="en-US" b="1" dirty="0">
                  <a:solidFill>
                    <a:schemeClr val="tx1">
                      <a:lumMod val="75000"/>
                      <a:lumOff val="25000"/>
                    </a:schemeClr>
                  </a:solidFill>
                </a:endParaRPr>
              </a:p>
            </p:txBody>
          </p:sp>
        </mc:Choice>
        <mc:Fallback>
          <p:sp>
            <p:nvSpPr>
              <p:cNvPr id="69" name="テキスト ボックス 68"/>
              <p:cNvSpPr txBox="1">
                <a:spLocks noRot="1" noChangeAspect="1" noMove="1" noResize="1" noEditPoints="1" noAdjustHandles="1" noChangeArrowheads="1" noChangeShapeType="1" noTextEdit="1"/>
              </p:cNvSpPr>
              <p:nvPr/>
            </p:nvSpPr>
            <p:spPr>
              <a:xfrm>
                <a:off x="3219746" y="4993225"/>
                <a:ext cx="489858" cy="370166"/>
              </a:xfrm>
              <a:prstGeom prst="rect">
                <a:avLst/>
              </a:prstGeom>
              <a:blipFill>
                <a:blip r:embed="rId19"/>
                <a:stretch>
                  <a:fillRect r="-2469" b="-327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0" name="テキスト ボックス 69"/>
              <p:cNvSpPr txBox="1"/>
              <p:nvPr/>
            </p:nvSpPr>
            <p:spPr>
              <a:xfrm>
                <a:off x="160564" y="5220818"/>
                <a:ext cx="489858" cy="3701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lumMod val="75000"/>
                                  <a:lumOff val="25000"/>
                                </a:schemeClr>
                              </a:solidFill>
                              <a:latin typeface="Cambria Math" panose="02040503050406030204" pitchFamily="18" charset="0"/>
                            </a:rPr>
                          </m:ctrlPr>
                        </m:sSub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𝒍𝒃</m:t>
                          </m:r>
                        </m:sub>
                      </m:sSub>
                    </m:oMath>
                  </m:oMathPara>
                </a14:m>
                <a:endParaRPr kumimoji="1" lang="ja-JP" altLang="en-US" b="1" dirty="0">
                  <a:solidFill>
                    <a:schemeClr val="tx1">
                      <a:lumMod val="75000"/>
                      <a:lumOff val="25000"/>
                    </a:schemeClr>
                  </a:solidFill>
                </a:endParaRPr>
              </a:p>
            </p:txBody>
          </p:sp>
        </mc:Choice>
        <mc:Fallback>
          <p:sp>
            <p:nvSpPr>
              <p:cNvPr id="70" name="テキスト ボックス 69"/>
              <p:cNvSpPr txBox="1">
                <a:spLocks noRot="1" noChangeAspect="1" noMove="1" noResize="1" noEditPoints="1" noAdjustHandles="1" noChangeArrowheads="1" noChangeShapeType="1" noTextEdit="1"/>
              </p:cNvSpPr>
              <p:nvPr/>
            </p:nvSpPr>
            <p:spPr>
              <a:xfrm>
                <a:off x="160564" y="5220818"/>
                <a:ext cx="489858" cy="370166"/>
              </a:xfrm>
              <a:prstGeom prst="rect">
                <a:avLst/>
              </a:prstGeom>
              <a:blipFill>
                <a:blip r:embed="rId20"/>
                <a:stretch>
                  <a:fillRect b="-3279"/>
                </a:stretch>
              </a:blipFill>
            </p:spPr>
            <p:txBody>
              <a:bodyPr/>
              <a:lstStyle/>
              <a:p>
                <a:r>
                  <a:rPr lang="ja-JP" altLang="en-US">
                    <a:noFill/>
                  </a:rPr>
                  <a:t> </a:t>
                </a:r>
              </a:p>
            </p:txBody>
          </p:sp>
        </mc:Fallback>
      </mc:AlternateContent>
      <p:grpSp>
        <p:nvGrpSpPr>
          <p:cNvPr id="73" name="グループ化 72"/>
          <p:cNvGrpSpPr/>
          <p:nvPr/>
        </p:nvGrpSpPr>
        <p:grpSpPr>
          <a:xfrm rot="16200000">
            <a:off x="-847597" y="4063493"/>
            <a:ext cx="2570538" cy="0"/>
            <a:chOff x="4873453" y="4871590"/>
            <a:chExt cx="2570538" cy="0"/>
          </a:xfrm>
        </p:grpSpPr>
        <p:cxnSp>
          <p:nvCxnSpPr>
            <p:cNvPr id="71" name="直線矢印コネクタ 70"/>
            <p:cNvCxnSpPr/>
            <p:nvPr/>
          </p:nvCxnSpPr>
          <p:spPr>
            <a:xfrm>
              <a:off x="7060949" y="4871590"/>
              <a:ext cx="383042" cy="0"/>
            </a:xfrm>
            <a:prstGeom prst="straightConnector1">
              <a:avLst/>
            </a:prstGeom>
            <a:ln w="28575">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flipH="1">
              <a:off x="4873453" y="4871590"/>
              <a:ext cx="383042" cy="0"/>
            </a:xfrm>
            <a:prstGeom prst="straightConnector1">
              <a:avLst/>
            </a:prstGeom>
            <a:ln w="28575">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74" name="テキスト ボックス 73"/>
              <p:cNvSpPr txBox="1"/>
              <p:nvPr/>
            </p:nvSpPr>
            <p:spPr>
              <a:xfrm>
                <a:off x="185129" y="2421677"/>
                <a:ext cx="489858" cy="3701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lumMod val="75000"/>
                                  <a:lumOff val="25000"/>
                                </a:schemeClr>
                              </a:solidFill>
                              <a:latin typeface="Cambria Math" panose="02040503050406030204" pitchFamily="18" charset="0"/>
                            </a:rPr>
                          </m:ctrlPr>
                        </m:sSub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𝒖𝒃</m:t>
                          </m:r>
                        </m:sub>
                      </m:sSub>
                    </m:oMath>
                  </m:oMathPara>
                </a14:m>
                <a:endParaRPr kumimoji="1" lang="ja-JP" altLang="en-US" b="1" dirty="0">
                  <a:solidFill>
                    <a:schemeClr val="tx1">
                      <a:lumMod val="75000"/>
                      <a:lumOff val="25000"/>
                    </a:schemeClr>
                  </a:solidFill>
                </a:endParaRPr>
              </a:p>
            </p:txBody>
          </p:sp>
        </mc:Choice>
        <mc:Fallback>
          <p:sp>
            <p:nvSpPr>
              <p:cNvPr id="74" name="テキスト ボックス 73"/>
              <p:cNvSpPr txBox="1">
                <a:spLocks noRot="1" noChangeAspect="1" noMove="1" noResize="1" noEditPoints="1" noAdjustHandles="1" noChangeArrowheads="1" noChangeShapeType="1" noTextEdit="1"/>
              </p:cNvSpPr>
              <p:nvPr/>
            </p:nvSpPr>
            <p:spPr>
              <a:xfrm>
                <a:off x="185129" y="2421677"/>
                <a:ext cx="489858" cy="370166"/>
              </a:xfrm>
              <a:prstGeom prst="rect">
                <a:avLst/>
              </a:prstGeom>
              <a:blipFill>
                <a:blip r:embed="rId21"/>
                <a:stretch>
                  <a:fillRect r="-2469" b="-3279"/>
                </a:stretch>
              </a:blipFill>
            </p:spPr>
            <p:txBody>
              <a:bodyPr/>
              <a:lstStyle/>
              <a:p>
                <a:r>
                  <a:rPr lang="ja-JP" altLang="en-US">
                    <a:noFill/>
                  </a:rPr>
                  <a:t> </a:t>
                </a:r>
              </a:p>
            </p:txBody>
          </p:sp>
        </mc:Fallback>
      </mc:AlternateContent>
      <p:cxnSp>
        <p:nvCxnSpPr>
          <p:cNvPr id="75" name="カギ線コネクタ 74"/>
          <p:cNvCxnSpPr/>
          <p:nvPr/>
        </p:nvCxnSpPr>
        <p:spPr>
          <a:xfrm flipH="1">
            <a:off x="687653" y="1809947"/>
            <a:ext cx="10239531" cy="12700"/>
          </a:xfrm>
          <a:prstGeom prst="bentConnector5">
            <a:avLst>
              <a:gd name="adj1" fmla="val -2233"/>
              <a:gd name="adj2" fmla="val 5167008"/>
              <a:gd name="adj3" fmla="val 105114"/>
            </a:avLst>
          </a:prstGeom>
          <a:ln w="152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6" name="星 5 75"/>
          <p:cNvSpPr/>
          <p:nvPr/>
        </p:nvSpPr>
        <p:spPr>
          <a:xfrm>
            <a:off x="1781261" y="3874312"/>
            <a:ext cx="269326" cy="27061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星 5 76"/>
          <p:cNvSpPr/>
          <p:nvPr/>
        </p:nvSpPr>
        <p:spPr>
          <a:xfrm>
            <a:off x="1772470" y="5455676"/>
            <a:ext cx="269326" cy="27061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634132" y="2561238"/>
            <a:ext cx="2880000" cy="28800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p:cNvSpPr/>
          <p:nvPr/>
        </p:nvSpPr>
        <p:spPr>
          <a:xfrm>
            <a:off x="592380" y="5500984"/>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0" name="テキスト ボックス 79"/>
              <p:cNvSpPr txBox="1"/>
              <p:nvPr/>
            </p:nvSpPr>
            <p:spPr>
              <a:xfrm>
                <a:off x="734981" y="5429993"/>
                <a:ext cx="1158510" cy="369332"/>
              </a:xfrm>
              <a:prstGeom prst="rect">
                <a:avLst/>
              </a:prstGeom>
              <a:noFill/>
            </p:spPr>
            <p:txBody>
              <a:bodyPr wrap="square" rtlCol="0">
                <a:spAutoFit/>
              </a:bodyPr>
              <a:lstStyle/>
              <a:p>
                <a:r>
                  <a:rPr kumimoji="1" lang="ja-JP" altLang="en-US" dirty="0" smtClean="0"/>
                  <a:t>：個体</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oMath>
                </a14:m>
                <a:endParaRPr kumimoji="1" lang="ja-JP" altLang="en-US" dirty="0"/>
              </a:p>
            </p:txBody>
          </p:sp>
        </mc:Choice>
        <mc:Fallback>
          <p:sp>
            <p:nvSpPr>
              <p:cNvPr id="80" name="テキスト ボックス 79"/>
              <p:cNvSpPr txBox="1">
                <a:spLocks noRot="1" noChangeAspect="1" noMove="1" noResize="1" noEditPoints="1" noAdjustHandles="1" noChangeArrowheads="1" noChangeShapeType="1" noTextEdit="1"/>
              </p:cNvSpPr>
              <p:nvPr/>
            </p:nvSpPr>
            <p:spPr>
              <a:xfrm>
                <a:off x="734981" y="5429993"/>
                <a:ext cx="1158510" cy="369332"/>
              </a:xfrm>
              <a:prstGeom prst="rect">
                <a:avLst/>
              </a:prstGeom>
              <a:blipFill>
                <a:blip r:embed="rId22"/>
                <a:stretch>
                  <a:fillRect l="-4737" t="-8333" b="-28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093964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62" grpId="0" animBg="1"/>
      <p:bldP spid="63" grpId="0"/>
      <p:bldP spid="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r>
              <a:rPr lang="en-US" altLang="ja-JP" dirty="0" smtClean="0"/>
              <a:t>(</a:t>
            </a:r>
            <a:fld id="{CAF925E2-19D9-40EE-AC9E-1CF63AA179A3}" type="slidenum">
              <a:rPr lang="ja-JP" altLang="en-US" smtClean="0"/>
              <a:pPr/>
              <a:t>7</a:t>
            </a:fld>
            <a:r>
              <a:rPr lang="en-US" altLang="ja-JP" dirty="0" smtClean="0"/>
              <a:t>/17)</a:t>
            </a:r>
            <a:endParaRPr lang="ja-JP" altLang="en-US" dirty="0"/>
          </a:p>
        </p:txBody>
      </p:sp>
      <p:graphicFrame>
        <p:nvGraphicFramePr>
          <p:cNvPr id="5" name="コンテンツ プレースホルダー 5"/>
          <p:cNvGraphicFramePr>
            <a:graphicFrameLocks/>
          </p:cNvGraphicFramePr>
          <p:nvPr>
            <p:extLst>
              <p:ext uri="{D42A27DB-BD31-4B8C-83A1-F6EECF244321}">
                <p14:modId xmlns:p14="http://schemas.microsoft.com/office/powerpoint/2010/main" val="2383333930"/>
              </p:ext>
            </p:extLst>
          </p:nvPr>
        </p:nvGraphicFramePr>
        <p:xfrm>
          <a:off x="343524" y="1382337"/>
          <a:ext cx="10239531" cy="8552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タイトル 1"/>
          <p:cNvSpPr>
            <a:spLocks noGrp="1"/>
          </p:cNvSpPr>
          <p:nvPr>
            <p:ph type="title"/>
          </p:nvPr>
        </p:nvSpPr>
        <p:spPr>
          <a:xfrm>
            <a:off x="343524" y="1"/>
            <a:ext cx="11848475" cy="1262414"/>
          </a:xfrm>
        </p:spPr>
        <p:txBody>
          <a:bodyPr>
            <a:noAutofit/>
          </a:bodyPr>
          <a:lstStyle/>
          <a:p>
            <a:r>
              <a:rPr kumimoji="1" lang="ja-JP" altLang="en-US" dirty="0" smtClean="0"/>
              <a:t>従来手法</a:t>
            </a:r>
            <a:r>
              <a:rPr kumimoji="1" lang="en-US" altLang="ja-JP" dirty="0" smtClean="0"/>
              <a:t>: </a:t>
            </a:r>
            <a:r>
              <a:rPr lang="en-US" altLang="ja-JP" dirty="0"/>
              <a:t>Bat </a:t>
            </a:r>
            <a:r>
              <a:rPr lang="en-US" altLang="ja-JP" dirty="0" smtClean="0"/>
              <a:t>Algorithm</a:t>
            </a:r>
            <a:r>
              <a:rPr lang="en-US" altLang="ja-JP" sz="4000" b="0" dirty="0" smtClean="0"/>
              <a:t>[Yang. X.S, 2010]</a:t>
            </a:r>
            <a:endParaRPr kumimoji="1" lang="ja-JP" altLang="en-US" sz="4000" b="0" dirty="0"/>
          </a:p>
        </p:txBody>
      </p:sp>
      <p:pic>
        <p:nvPicPr>
          <p:cNvPr id="104" name="図 103"/>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4648158" y="2932053"/>
            <a:ext cx="7035918" cy="308945"/>
          </a:xfrm>
          <a:prstGeom prst="rect">
            <a:avLst/>
          </a:prstGeom>
        </p:spPr>
      </p:pic>
      <p:grpSp>
        <p:nvGrpSpPr>
          <p:cNvPr id="92" name="グループ化 91"/>
          <p:cNvGrpSpPr/>
          <p:nvPr/>
        </p:nvGrpSpPr>
        <p:grpSpPr>
          <a:xfrm>
            <a:off x="5464343" y="3408854"/>
            <a:ext cx="1446631" cy="400110"/>
            <a:chOff x="6102518" y="3408854"/>
            <a:chExt cx="1446631" cy="400110"/>
          </a:xfrm>
        </p:grpSpPr>
        <p:sp>
          <p:nvSpPr>
            <p:cNvPr id="25" name="テキスト ボックス 24"/>
            <p:cNvSpPr txBox="1"/>
            <p:nvPr/>
          </p:nvSpPr>
          <p:spPr>
            <a:xfrm>
              <a:off x="6481410" y="3408854"/>
              <a:ext cx="1067739" cy="400110"/>
            </a:xfrm>
            <a:prstGeom prst="rect">
              <a:avLst/>
            </a:prstGeom>
            <a:noFill/>
          </p:spPr>
          <p:txBody>
            <a:bodyPr wrap="square" rtlCol="0">
              <a:spAutoFit/>
            </a:bodyPr>
            <a:lstStyle/>
            <a:p>
              <a:r>
                <a:rPr lang="ja-JP" altLang="en-US" sz="2000" dirty="0" smtClean="0"/>
                <a:t>を更新</a:t>
              </a:r>
              <a:endParaRPr kumimoji="1" lang="ja-JP" altLang="en-US" sz="2000" dirty="0"/>
            </a:p>
          </p:txBody>
        </p:sp>
        <p:pic>
          <p:nvPicPr>
            <p:cNvPr id="91" name="図 90"/>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102518" y="3500909"/>
              <a:ext cx="432000" cy="216000"/>
            </a:xfrm>
            <a:prstGeom prst="rect">
              <a:avLst/>
            </a:prstGeom>
          </p:spPr>
        </p:pic>
      </p:grpSp>
      <p:pic>
        <p:nvPicPr>
          <p:cNvPr id="28" name="図 27"/>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4648156" y="4949237"/>
            <a:ext cx="680401" cy="252000"/>
          </a:xfrm>
          <a:prstGeom prst="rect">
            <a:avLst/>
          </a:prstGeom>
        </p:spPr>
      </p:pic>
      <p:cxnSp>
        <p:nvCxnSpPr>
          <p:cNvPr id="38" name="カギ線コネクタ 37"/>
          <p:cNvCxnSpPr/>
          <p:nvPr/>
        </p:nvCxnSpPr>
        <p:spPr>
          <a:xfrm flipH="1">
            <a:off x="687653" y="1809947"/>
            <a:ext cx="10239531" cy="12700"/>
          </a:xfrm>
          <a:prstGeom prst="bentConnector5">
            <a:avLst>
              <a:gd name="adj1" fmla="val -2233"/>
              <a:gd name="adj2" fmla="val 5167008"/>
              <a:gd name="adj3" fmla="val 105114"/>
            </a:avLst>
          </a:prstGeom>
          <a:ln w="152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8" name="楕円 57"/>
          <p:cNvSpPr/>
          <p:nvPr/>
        </p:nvSpPr>
        <p:spPr>
          <a:xfrm>
            <a:off x="1231433" y="2691152"/>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2889829" y="3452340"/>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893854" y="4777659"/>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2689316" y="4935578"/>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2026841" y="4064928"/>
            <a:ext cx="180000" cy="1800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592380" y="5500984"/>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7" name="テキスト ボックス 66"/>
              <p:cNvSpPr txBox="1"/>
              <p:nvPr/>
            </p:nvSpPr>
            <p:spPr>
              <a:xfrm>
                <a:off x="734981" y="5429993"/>
                <a:ext cx="1158510" cy="369332"/>
              </a:xfrm>
              <a:prstGeom prst="rect">
                <a:avLst/>
              </a:prstGeom>
              <a:noFill/>
            </p:spPr>
            <p:txBody>
              <a:bodyPr wrap="square" rtlCol="0">
                <a:spAutoFit/>
              </a:bodyPr>
              <a:lstStyle/>
              <a:p>
                <a:r>
                  <a:rPr kumimoji="1" lang="ja-JP" altLang="en-US" dirty="0" smtClean="0"/>
                  <a:t>：個体</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oMath>
                </a14:m>
                <a:endParaRPr kumimoji="1" lang="ja-JP" altLang="en-US" dirty="0"/>
              </a:p>
            </p:txBody>
          </p:sp>
        </mc:Choice>
        <mc:Fallback>
          <p:sp>
            <p:nvSpPr>
              <p:cNvPr id="67" name="テキスト ボックス 66"/>
              <p:cNvSpPr txBox="1">
                <a:spLocks noRot="1" noChangeAspect="1" noMove="1" noResize="1" noEditPoints="1" noAdjustHandles="1" noChangeArrowheads="1" noChangeShapeType="1" noTextEdit="1"/>
              </p:cNvSpPr>
              <p:nvPr/>
            </p:nvSpPr>
            <p:spPr>
              <a:xfrm>
                <a:off x="734981" y="5429993"/>
                <a:ext cx="1158510" cy="369332"/>
              </a:xfrm>
              <a:prstGeom prst="rect">
                <a:avLst/>
              </a:prstGeom>
              <a:blipFill>
                <a:blip r:embed="rId16"/>
                <a:stretch>
                  <a:fillRect l="-4737" t="-8333" b="-28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8" name="テキスト ボックス 67"/>
              <p:cNvSpPr txBox="1"/>
              <p:nvPr/>
            </p:nvSpPr>
            <p:spPr>
              <a:xfrm>
                <a:off x="1992858" y="5429993"/>
                <a:ext cx="2287311" cy="369332"/>
              </a:xfrm>
              <a:prstGeom prst="rect">
                <a:avLst/>
              </a:prstGeom>
              <a:noFill/>
            </p:spPr>
            <p:txBody>
              <a:bodyPr wrap="square" rtlCol="0">
                <a:spAutoFit/>
              </a:bodyPr>
              <a:lstStyle/>
              <a:p>
                <a:r>
                  <a:rPr kumimoji="1" lang="ja-JP" altLang="en-US" dirty="0" smtClean="0"/>
                  <a:t>：最良個体</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m:t>
                        </m:r>
                      </m:sub>
                    </m:sSub>
                  </m:oMath>
                </a14:m>
                <a:endParaRPr kumimoji="1" lang="ja-JP" altLang="en-US" dirty="0"/>
              </a:p>
            </p:txBody>
          </p:sp>
        </mc:Choice>
        <mc:Fallback>
          <p:sp>
            <p:nvSpPr>
              <p:cNvPr id="68" name="テキスト ボックス 67"/>
              <p:cNvSpPr txBox="1">
                <a:spLocks noRot="1" noChangeAspect="1" noMove="1" noResize="1" noEditPoints="1" noAdjustHandles="1" noChangeArrowheads="1" noChangeShapeType="1" noTextEdit="1"/>
              </p:cNvSpPr>
              <p:nvPr/>
            </p:nvSpPr>
            <p:spPr>
              <a:xfrm>
                <a:off x="1992858" y="5429993"/>
                <a:ext cx="2287311" cy="369332"/>
              </a:xfrm>
              <a:prstGeom prst="rect">
                <a:avLst/>
              </a:prstGeom>
              <a:blipFill>
                <a:blip r:embed="rId17"/>
                <a:stretch>
                  <a:fillRect l="-2400" t="-8333" b="-28333"/>
                </a:stretch>
              </a:blipFill>
            </p:spPr>
            <p:txBody>
              <a:bodyPr/>
              <a:lstStyle/>
              <a:p>
                <a:r>
                  <a:rPr lang="ja-JP" altLang="en-US">
                    <a:noFill/>
                  </a:rPr>
                  <a:t> </a:t>
                </a:r>
              </a:p>
            </p:txBody>
          </p:sp>
        </mc:Fallback>
      </mc:AlternateContent>
      <p:sp>
        <p:nvSpPr>
          <p:cNvPr id="69" name="楕円 68"/>
          <p:cNvSpPr/>
          <p:nvPr/>
        </p:nvSpPr>
        <p:spPr>
          <a:xfrm>
            <a:off x="1816196" y="5869877"/>
            <a:ext cx="180000" cy="1800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p:cNvSpPr txBox="1"/>
          <p:nvPr/>
        </p:nvSpPr>
        <p:spPr>
          <a:xfrm>
            <a:off x="1996906" y="5777766"/>
            <a:ext cx="2487552" cy="369332"/>
          </a:xfrm>
          <a:prstGeom prst="rect">
            <a:avLst/>
          </a:prstGeom>
          <a:noFill/>
        </p:spPr>
        <p:txBody>
          <a:bodyPr wrap="square" rtlCol="0">
            <a:spAutoFit/>
          </a:bodyPr>
          <a:lstStyle/>
          <a:p>
            <a:r>
              <a:rPr kumimoji="1" lang="ja-JP" altLang="en-US" dirty="0" smtClean="0"/>
              <a:t>：生成した個体候補</a:t>
            </a:r>
            <a:endParaRPr kumimoji="1" lang="ja-JP" altLang="en-US" dirty="0"/>
          </a:p>
        </p:txBody>
      </p:sp>
      <mc:AlternateContent xmlns:mc="http://schemas.openxmlformats.org/markup-compatibility/2006">
        <mc:Choice xmlns:a14="http://schemas.microsoft.com/office/drawing/2010/main" Requires="a14">
          <p:sp>
            <p:nvSpPr>
              <p:cNvPr id="71" name="テキスト ボックス 70"/>
              <p:cNvSpPr txBox="1"/>
              <p:nvPr/>
            </p:nvSpPr>
            <p:spPr>
              <a:xfrm>
                <a:off x="827729" y="2702729"/>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𝟏</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71" name="テキスト ボックス 70"/>
              <p:cNvSpPr txBox="1">
                <a:spLocks noRot="1" noChangeAspect="1" noMove="1" noResize="1" noEditPoints="1" noAdjustHandles="1" noChangeArrowheads="1" noChangeShapeType="1" noTextEdit="1"/>
              </p:cNvSpPr>
              <p:nvPr/>
            </p:nvSpPr>
            <p:spPr>
              <a:xfrm>
                <a:off x="827729" y="2702729"/>
                <a:ext cx="489858" cy="388440"/>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2" name="テキスト ボックス 71"/>
              <p:cNvSpPr txBox="1"/>
              <p:nvPr/>
            </p:nvSpPr>
            <p:spPr>
              <a:xfrm>
                <a:off x="905730" y="4404270"/>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𝟐</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72" name="テキスト ボックス 71"/>
              <p:cNvSpPr txBox="1">
                <a:spLocks noRot="1" noChangeAspect="1" noMove="1" noResize="1" noEditPoints="1" noAdjustHandles="1" noChangeArrowheads="1" noChangeShapeType="1" noTextEdit="1"/>
              </p:cNvSpPr>
              <p:nvPr/>
            </p:nvSpPr>
            <p:spPr>
              <a:xfrm>
                <a:off x="905730" y="4404270"/>
                <a:ext cx="489858" cy="388440"/>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3" name="テキスト ボックス 72"/>
              <p:cNvSpPr txBox="1"/>
              <p:nvPr/>
            </p:nvSpPr>
            <p:spPr>
              <a:xfrm>
                <a:off x="2250299" y="4756518"/>
                <a:ext cx="489858" cy="3897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𝟑</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73" name="テキスト ボックス 72"/>
              <p:cNvSpPr txBox="1">
                <a:spLocks noRot="1" noChangeAspect="1" noMove="1" noResize="1" noEditPoints="1" noAdjustHandles="1" noChangeArrowheads="1" noChangeShapeType="1" noTextEdit="1"/>
              </p:cNvSpPr>
              <p:nvPr/>
            </p:nvSpPr>
            <p:spPr>
              <a:xfrm>
                <a:off x="2250299" y="4756518"/>
                <a:ext cx="489858" cy="38978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4" name="テキスト ボックス 73"/>
              <p:cNvSpPr txBox="1"/>
              <p:nvPr/>
            </p:nvSpPr>
            <p:spPr>
              <a:xfrm>
                <a:off x="3010619" y="3123669"/>
                <a:ext cx="489858" cy="3877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𝟒</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74" name="テキスト ボックス 73"/>
              <p:cNvSpPr txBox="1">
                <a:spLocks noRot="1" noChangeAspect="1" noMove="1" noResize="1" noEditPoints="1" noAdjustHandles="1" noChangeArrowheads="1" noChangeShapeType="1" noTextEdit="1"/>
              </p:cNvSpPr>
              <p:nvPr/>
            </p:nvSpPr>
            <p:spPr>
              <a:xfrm>
                <a:off x="3010619" y="3123669"/>
                <a:ext cx="489858" cy="387735"/>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5" name="テキスト ボックス 74"/>
              <p:cNvSpPr txBox="1"/>
              <p:nvPr/>
            </p:nvSpPr>
            <p:spPr>
              <a:xfrm>
                <a:off x="1905332" y="3586070"/>
                <a:ext cx="489858" cy="3701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lumMod val="75000"/>
                                  <a:lumOff val="25000"/>
                                </a:schemeClr>
                              </a:solidFill>
                              <a:latin typeface="Cambria Math" panose="02040503050406030204" pitchFamily="18" charset="0"/>
                            </a:rPr>
                          </m:ctrlPr>
                        </m:sSub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m:t>
                          </m:r>
                        </m:sub>
                      </m:sSub>
                    </m:oMath>
                  </m:oMathPara>
                </a14:m>
                <a:endParaRPr kumimoji="1" lang="ja-JP" altLang="en-US" b="1" dirty="0">
                  <a:solidFill>
                    <a:schemeClr val="tx1">
                      <a:lumMod val="75000"/>
                      <a:lumOff val="25000"/>
                    </a:schemeClr>
                  </a:solidFill>
                </a:endParaRPr>
              </a:p>
            </p:txBody>
          </p:sp>
        </mc:Choice>
        <mc:Fallback>
          <p:sp>
            <p:nvSpPr>
              <p:cNvPr id="75" name="テキスト ボックス 74"/>
              <p:cNvSpPr txBox="1">
                <a:spLocks noRot="1" noChangeAspect="1" noMove="1" noResize="1" noEditPoints="1" noAdjustHandles="1" noChangeArrowheads="1" noChangeShapeType="1" noTextEdit="1"/>
              </p:cNvSpPr>
              <p:nvPr/>
            </p:nvSpPr>
            <p:spPr>
              <a:xfrm>
                <a:off x="1905332" y="3586070"/>
                <a:ext cx="489858" cy="370166"/>
              </a:xfrm>
              <a:prstGeom prst="rect">
                <a:avLst/>
              </a:prstGeom>
              <a:blipFill>
                <a:blip r:embed="rId22"/>
                <a:stretch>
                  <a:fillRect/>
                </a:stretch>
              </a:blipFill>
            </p:spPr>
            <p:txBody>
              <a:bodyPr/>
              <a:lstStyle/>
              <a:p>
                <a:r>
                  <a:rPr lang="ja-JP" altLang="en-US">
                    <a:noFill/>
                  </a:rPr>
                  <a:t> </a:t>
                </a:r>
              </a:p>
            </p:txBody>
          </p:sp>
        </mc:Fallback>
      </mc:AlternateContent>
      <p:sp>
        <p:nvSpPr>
          <p:cNvPr id="77" name="楕円 76"/>
          <p:cNvSpPr/>
          <p:nvPr/>
        </p:nvSpPr>
        <p:spPr>
          <a:xfrm>
            <a:off x="2540648" y="2717408"/>
            <a:ext cx="180000" cy="1800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p:cNvSpPr/>
          <p:nvPr/>
        </p:nvSpPr>
        <p:spPr>
          <a:xfrm>
            <a:off x="1486510" y="3073829"/>
            <a:ext cx="180000" cy="180000"/>
          </a:xfrm>
          <a:prstGeom prst="ellipse">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9" name="テキスト ボックス 78"/>
              <p:cNvSpPr txBox="1"/>
              <p:nvPr/>
            </p:nvSpPr>
            <p:spPr>
              <a:xfrm>
                <a:off x="1670995" y="2939726"/>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𝟏</m:t>
                          </m:r>
                        </m:sub>
                        <m:sup>
                          <m:r>
                            <a:rPr kumimoji="1" lang="en-US" altLang="ja-JP" b="1" i="1" smtClean="0">
                              <a:solidFill>
                                <a:schemeClr val="tx1">
                                  <a:lumMod val="75000"/>
                                  <a:lumOff val="25000"/>
                                </a:schemeClr>
                              </a:solidFill>
                              <a:latin typeface="Cambria Math" panose="02040503050406030204" pitchFamily="18" charset="0"/>
                            </a:rPr>
                            <m:t>𝒕</m:t>
                          </m:r>
                          <m:r>
                            <a:rPr kumimoji="1" lang="en-US" altLang="ja-JP" b="1" i="1" smtClean="0">
                              <a:solidFill>
                                <a:schemeClr val="tx1">
                                  <a:lumMod val="75000"/>
                                  <a:lumOff val="25000"/>
                                </a:schemeClr>
                              </a:solidFill>
                              <a:latin typeface="Cambria Math" panose="02040503050406030204" pitchFamily="18" charset="0"/>
                            </a:rPr>
                            <m:t>+</m:t>
                          </m:r>
                          <m:r>
                            <a:rPr kumimoji="1" lang="en-US" altLang="ja-JP" b="1" i="1" smtClean="0">
                              <a:solidFill>
                                <a:schemeClr val="tx1">
                                  <a:lumMod val="75000"/>
                                  <a:lumOff val="25000"/>
                                </a:schemeClr>
                              </a:solidFill>
                              <a:latin typeface="Cambria Math" panose="02040503050406030204" pitchFamily="18" charset="0"/>
                            </a:rPr>
                            <m:t>𝟏</m:t>
                          </m:r>
                        </m:sup>
                      </m:sSubSup>
                    </m:oMath>
                  </m:oMathPara>
                </a14:m>
                <a:endParaRPr kumimoji="1" lang="ja-JP" altLang="en-US" b="1" dirty="0">
                  <a:solidFill>
                    <a:schemeClr val="tx1">
                      <a:lumMod val="75000"/>
                      <a:lumOff val="25000"/>
                    </a:schemeClr>
                  </a:solidFill>
                </a:endParaRPr>
              </a:p>
            </p:txBody>
          </p:sp>
        </mc:Choice>
        <mc:Fallback>
          <p:sp>
            <p:nvSpPr>
              <p:cNvPr id="79" name="テキスト ボックス 78"/>
              <p:cNvSpPr txBox="1">
                <a:spLocks noRot="1" noChangeAspect="1" noMove="1" noResize="1" noEditPoints="1" noAdjustHandles="1" noChangeArrowheads="1" noChangeShapeType="1" noTextEdit="1"/>
              </p:cNvSpPr>
              <p:nvPr/>
            </p:nvSpPr>
            <p:spPr>
              <a:xfrm>
                <a:off x="1670995" y="2939726"/>
                <a:ext cx="489858" cy="388440"/>
              </a:xfrm>
              <a:prstGeom prst="rect">
                <a:avLst/>
              </a:prstGeom>
              <a:blipFill>
                <a:blip r:embed="rId23"/>
                <a:stretch>
                  <a:fillRect r="-18750" b="-312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0" name="テキスト ボックス 79"/>
              <p:cNvSpPr txBox="1"/>
              <p:nvPr/>
            </p:nvSpPr>
            <p:spPr>
              <a:xfrm>
                <a:off x="2677941" y="2465244"/>
                <a:ext cx="489858" cy="3701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lumMod val="75000"/>
                                  <a:lumOff val="25000"/>
                                </a:schemeClr>
                              </a:solidFill>
                              <a:latin typeface="Cambria Math" panose="02040503050406030204" pitchFamily="18" charset="0"/>
                            </a:rPr>
                          </m:ctrlPr>
                        </m:sSub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𝒓𝒏𝒅</m:t>
                          </m:r>
                        </m:sub>
                      </m:sSub>
                    </m:oMath>
                  </m:oMathPara>
                </a14:m>
                <a:endParaRPr kumimoji="1" lang="ja-JP" altLang="en-US" b="1" dirty="0">
                  <a:solidFill>
                    <a:schemeClr val="tx1">
                      <a:lumMod val="75000"/>
                      <a:lumOff val="25000"/>
                    </a:schemeClr>
                  </a:solidFill>
                </a:endParaRPr>
              </a:p>
            </p:txBody>
          </p:sp>
        </mc:Choice>
        <mc:Fallback>
          <p:sp>
            <p:nvSpPr>
              <p:cNvPr id="80" name="テキスト ボックス 79"/>
              <p:cNvSpPr txBox="1">
                <a:spLocks noRot="1" noChangeAspect="1" noMove="1" noResize="1" noEditPoints="1" noAdjustHandles="1" noChangeArrowheads="1" noChangeShapeType="1" noTextEdit="1"/>
              </p:cNvSpPr>
              <p:nvPr/>
            </p:nvSpPr>
            <p:spPr>
              <a:xfrm>
                <a:off x="2677941" y="2465244"/>
                <a:ext cx="489858" cy="370166"/>
              </a:xfrm>
              <a:prstGeom prst="rect">
                <a:avLst/>
              </a:prstGeom>
              <a:blipFill>
                <a:blip r:embed="rId24"/>
                <a:stretch>
                  <a:fillRect r="-22222" b="-327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1" name="テキスト ボックス 80"/>
              <p:cNvSpPr txBox="1"/>
              <p:nvPr/>
            </p:nvSpPr>
            <p:spPr>
              <a:xfrm>
                <a:off x="1781912" y="4158966"/>
                <a:ext cx="489858" cy="3701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lumMod val="75000"/>
                                  <a:lumOff val="25000"/>
                                </a:schemeClr>
                              </a:solidFill>
                              <a:latin typeface="Cambria Math" panose="02040503050406030204" pitchFamily="18" charset="0"/>
                            </a:rPr>
                          </m:ctrlPr>
                        </m:sSub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𝒍𝒐𝒄</m:t>
                          </m:r>
                        </m:sub>
                      </m:sSub>
                    </m:oMath>
                  </m:oMathPara>
                </a14:m>
                <a:endParaRPr kumimoji="1" lang="ja-JP" altLang="en-US" b="1" dirty="0">
                  <a:solidFill>
                    <a:schemeClr val="tx1">
                      <a:lumMod val="75000"/>
                      <a:lumOff val="25000"/>
                    </a:schemeClr>
                  </a:solidFill>
                </a:endParaRPr>
              </a:p>
            </p:txBody>
          </p:sp>
        </mc:Choice>
        <mc:Fallback>
          <p:sp>
            <p:nvSpPr>
              <p:cNvPr id="81" name="テキスト ボックス 80"/>
              <p:cNvSpPr txBox="1">
                <a:spLocks noRot="1" noChangeAspect="1" noMove="1" noResize="1" noEditPoints="1" noAdjustHandles="1" noChangeArrowheads="1" noChangeShapeType="1" noTextEdit="1"/>
              </p:cNvSpPr>
              <p:nvPr/>
            </p:nvSpPr>
            <p:spPr>
              <a:xfrm>
                <a:off x="1781912" y="4158966"/>
                <a:ext cx="489858" cy="370166"/>
              </a:xfrm>
              <a:prstGeom prst="rect">
                <a:avLst/>
              </a:prstGeom>
              <a:blipFill>
                <a:blip r:embed="rId25"/>
                <a:stretch>
                  <a:fillRect r="-8642" b="-3279"/>
                </a:stretch>
              </a:blipFill>
            </p:spPr>
            <p:txBody>
              <a:bodyPr/>
              <a:lstStyle/>
              <a:p>
                <a:r>
                  <a:rPr lang="ja-JP" altLang="en-US">
                    <a:noFill/>
                  </a:rPr>
                  <a:t> </a:t>
                </a:r>
              </a:p>
            </p:txBody>
          </p:sp>
        </mc:Fallback>
      </mc:AlternateContent>
      <p:pic>
        <p:nvPicPr>
          <p:cNvPr id="85" name="図 84"/>
          <p:cNvPicPr>
            <a:picLocks noChangeAspect="1"/>
          </p:cNvPicPr>
          <p:nvPr>
            <p:custDataLst>
              <p:tags r:id="rId3"/>
            </p:custDataLst>
          </p:nvPr>
        </p:nvPicPr>
        <p:blipFill>
          <a:blip r:embed="rId26" cstate="print">
            <a:extLst>
              <a:ext uri="{28A0092B-C50C-407E-A947-70E740481C1C}">
                <a14:useLocalDpi xmlns:a14="http://schemas.microsoft.com/office/drawing/2010/main" val="0"/>
              </a:ext>
            </a:extLst>
          </a:blip>
          <a:stretch>
            <a:fillRect/>
          </a:stretch>
        </p:blipFill>
        <p:spPr>
          <a:xfrm>
            <a:off x="5390251" y="4320485"/>
            <a:ext cx="2575237" cy="297143"/>
          </a:xfrm>
          <a:prstGeom prst="rect">
            <a:avLst/>
          </a:prstGeom>
        </p:spPr>
      </p:pic>
      <p:pic>
        <p:nvPicPr>
          <p:cNvPr id="86" name="図 85"/>
          <p:cNvPicPr>
            <a:picLocks noChangeAspect="1"/>
          </p:cNvPicPr>
          <p:nvPr>
            <p:custDataLst>
              <p:tags r:id="rId4"/>
            </p:custDataLst>
          </p:nvPr>
        </p:nvPicPr>
        <p:blipFill>
          <a:blip r:embed="rId27" cstate="print">
            <a:extLst>
              <a:ext uri="{28A0092B-C50C-407E-A947-70E740481C1C}">
                <a14:useLocalDpi xmlns:a14="http://schemas.microsoft.com/office/drawing/2010/main" val="0"/>
              </a:ext>
            </a:extLst>
          </a:blip>
          <a:stretch>
            <a:fillRect/>
          </a:stretch>
        </p:blipFill>
        <p:spPr>
          <a:xfrm>
            <a:off x="5390251" y="3892467"/>
            <a:ext cx="1284571" cy="297143"/>
          </a:xfrm>
          <a:prstGeom prst="rect">
            <a:avLst/>
          </a:prstGeom>
        </p:spPr>
      </p:pic>
      <p:sp>
        <p:nvSpPr>
          <p:cNvPr id="101" name="星 5 100"/>
          <p:cNvSpPr/>
          <p:nvPr/>
        </p:nvSpPr>
        <p:spPr>
          <a:xfrm>
            <a:off x="1781261" y="3874312"/>
            <a:ext cx="269326" cy="27061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星 5 102"/>
          <p:cNvSpPr/>
          <p:nvPr/>
        </p:nvSpPr>
        <p:spPr>
          <a:xfrm>
            <a:off x="1772470" y="5455676"/>
            <a:ext cx="269326" cy="27061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p:cNvSpPr/>
          <p:nvPr/>
        </p:nvSpPr>
        <p:spPr>
          <a:xfrm>
            <a:off x="634132" y="2561238"/>
            <a:ext cx="2880000" cy="288000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2586440" y="3874312"/>
            <a:ext cx="1920313" cy="707886"/>
          </a:xfrm>
          <a:prstGeom prst="rect">
            <a:avLst/>
          </a:prstGeom>
          <a:solidFill>
            <a:schemeClr val="bg1"/>
          </a:solidFill>
          <a:ln>
            <a:noFill/>
          </a:ln>
        </p:spPr>
        <p:txBody>
          <a:bodyPr wrap="square" rtlCol="0">
            <a:spAutoFit/>
          </a:bodyPr>
          <a:lstStyle/>
          <a:p>
            <a:pPr algn="ctr"/>
            <a:r>
              <a:rPr kumimoji="1" lang="en-US" altLang="ja-JP" sz="2000" dirty="0" smtClean="0"/>
              <a:t>3</a:t>
            </a:r>
            <a:r>
              <a:rPr kumimoji="1" lang="ja-JP" altLang="en-US" sz="2000" dirty="0" err="1" smtClean="0"/>
              <a:t>つの</a:t>
            </a:r>
            <a:r>
              <a:rPr kumimoji="1" lang="ja-JP" altLang="en-US" sz="2000" dirty="0" smtClean="0"/>
              <a:t>個体候補の中か</a:t>
            </a:r>
            <a:r>
              <a:rPr lang="ja-JP" altLang="en-US" sz="2000" dirty="0" smtClean="0"/>
              <a:t>ら選択</a:t>
            </a:r>
            <a:endParaRPr kumimoji="1" lang="ja-JP" altLang="en-US" sz="2000" dirty="0"/>
          </a:p>
        </p:txBody>
      </p:sp>
    </p:spTree>
    <p:extLst>
      <p:ext uri="{BB962C8B-B14F-4D97-AF65-F5344CB8AC3E}">
        <p14:creationId xmlns:p14="http://schemas.microsoft.com/office/powerpoint/2010/main" val="2316607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従来の問題に対するアプローチ</a:t>
            </a:r>
            <a:endParaRPr kumimoji="1" lang="ja-JP" altLang="en-US" dirty="0"/>
          </a:p>
        </p:txBody>
      </p:sp>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03096878"/>
                  </p:ext>
                </p:extLst>
              </p:nvPr>
            </p:nvGraphicFramePr>
            <p:xfrm>
              <a:off x="622873" y="4998521"/>
              <a:ext cx="8841994" cy="1584960"/>
            </p:xfrm>
            <a:graphic>
              <a:graphicData uri="http://schemas.openxmlformats.org/drawingml/2006/table">
                <a:tbl>
                  <a:tblPr firstRow="1" bandRow="1">
                    <a:tableStyleId>{93296810-A885-4BE3-A3E7-6D5BEEA58F35}</a:tableStyleId>
                  </a:tblPr>
                  <a:tblGrid>
                    <a:gridCol w="1776730">
                      <a:extLst>
                        <a:ext uri="{9D8B030D-6E8A-4147-A177-3AD203B41FA5}">
                          <a16:colId xmlns:a16="http://schemas.microsoft.com/office/drawing/2014/main" val="1888647110"/>
                        </a:ext>
                      </a:extLst>
                    </a:gridCol>
                    <a:gridCol w="2262632">
                      <a:extLst>
                        <a:ext uri="{9D8B030D-6E8A-4147-A177-3AD203B41FA5}">
                          <a16:colId xmlns:a16="http://schemas.microsoft.com/office/drawing/2014/main" val="795190192"/>
                        </a:ext>
                      </a:extLst>
                    </a:gridCol>
                    <a:gridCol w="4802632">
                      <a:extLst>
                        <a:ext uri="{9D8B030D-6E8A-4147-A177-3AD203B41FA5}">
                          <a16:colId xmlns:a16="http://schemas.microsoft.com/office/drawing/2014/main" val="1525472245"/>
                        </a:ext>
                      </a:extLst>
                    </a:gridCol>
                  </a:tblGrid>
                  <a:tr h="370840">
                    <a:tc>
                      <a:txBody>
                        <a:bodyPr/>
                        <a:lstStyle/>
                        <a:p>
                          <a:endParaRPr kumimoji="1" lang="ja-JP" altLang="en-US" sz="2000" dirty="0"/>
                        </a:p>
                      </a:txBody>
                      <a:tcPr/>
                    </a:tc>
                    <a:tc>
                      <a:txBody>
                        <a:bodyPr/>
                        <a:lstStyle/>
                        <a:p>
                          <a:r>
                            <a:rPr kumimoji="1" lang="ja-JP" altLang="en-US" sz="2000" dirty="0" smtClean="0"/>
                            <a:t>従来手法</a:t>
                          </a:r>
                          <a:endParaRPr kumimoji="1" lang="ja-JP" altLang="en-US" sz="2000" dirty="0"/>
                        </a:p>
                      </a:txBody>
                      <a:tcPr/>
                    </a:tc>
                    <a:tc>
                      <a:txBody>
                        <a:bodyPr/>
                        <a:lstStyle/>
                        <a:p>
                          <a:r>
                            <a:rPr kumimoji="1" lang="ja-JP" altLang="en-US" sz="2000" dirty="0" smtClean="0"/>
                            <a:t>提案手法</a:t>
                          </a:r>
                          <a:endParaRPr kumimoji="1" lang="ja-JP" altLang="en-US" sz="2000" dirty="0"/>
                        </a:p>
                      </a:txBody>
                      <a:tcPr/>
                    </a:tc>
                    <a:extLst>
                      <a:ext uri="{0D108BD9-81ED-4DB2-BD59-A6C34878D82A}">
                        <a16:rowId xmlns:a16="http://schemas.microsoft.com/office/drawing/2014/main" val="3953346623"/>
                      </a:ext>
                    </a:extLst>
                  </a:tr>
                  <a:tr h="370840">
                    <a:tc>
                      <a:txBody>
                        <a:bodyPr/>
                        <a:lstStyle/>
                        <a:p>
                          <a:r>
                            <a:rPr kumimoji="1" lang="ja-JP" altLang="en-US" sz="2000" dirty="0" smtClean="0"/>
                            <a:t>大域探索</a:t>
                          </a:r>
                          <a:endParaRPr kumimoji="1" lang="ja-JP" altLang="en-US" sz="2000" dirty="0"/>
                        </a:p>
                      </a:txBody>
                      <a:tcPr/>
                    </a:tc>
                    <a:tc>
                      <a:txBody>
                        <a:bodyPr/>
                        <a:lstStyle/>
                        <a:p>
                          <a14:m>
                            <m:oMath xmlns:m="http://schemas.openxmlformats.org/officeDocument/2006/math">
                              <m:sSub>
                                <m:sSubPr>
                                  <m:ctrlPr>
                                    <a:rPr kumimoji="1" lang="en-US" altLang="ja-JP" sz="2000" smtClean="0"/>
                                  </m:ctrlPr>
                                </m:sSubPr>
                                <m:e>
                                  <m:r>
                                    <a:rPr kumimoji="1" lang="en-US" altLang="ja-JP" sz="2000" smtClean="0"/>
                                    <m:t>𝑥</m:t>
                                  </m:r>
                                </m:e>
                                <m:sub>
                                  <m:r>
                                    <a:rPr kumimoji="1" lang="en-US" altLang="ja-JP" sz="2000" smtClean="0"/>
                                    <m:t>∗</m:t>
                                  </m:r>
                                </m:sub>
                              </m:sSub>
                            </m:oMath>
                          </a14:m>
                          <a:r>
                            <a:rPr kumimoji="1" lang="ja-JP" altLang="en-US" sz="2000" dirty="0" smtClean="0"/>
                            <a:t>へ</a:t>
                          </a:r>
                          <a:r>
                            <a:rPr kumimoji="1" lang="ja-JP" altLang="en-US" sz="2000" dirty="0" smtClean="0">
                              <a:solidFill>
                                <a:srgbClr val="FF0000"/>
                              </a:solidFill>
                            </a:rPr>
                            <a:t>向かって</a:t>
                          </a:r>
                          <a:r>
                            <a:rPr kumimoji="1" lang="ja-JP" altLang="en-US" sz="2000" dirty="0" smtClean="0"/>
                            <a:t>移動</a:t>
                          </a:r>
                          <a:endParaRPr kumimoji="1" lang="ja-JP" altLang="en-US" sz="2000" dirty="0"/>
                        </a:p>
                      </a:txBody>
                      <a:tcPr/>
                    </a:tc>
                    <a:tc>
                      <a:txBody>
                        <a:bodyPr/>
                        <a:lstStyle/>
                        <a:p>
                          <a:r>
                            <a:rPr kumimoji="1" lang="ja-JP" altLang="en-US" sz="2000" dirty="0" smtClean="0"/>
                            <a:t>分割空間内の</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smtClean="0">
                                      <a:latin typeface="Cambria Math" panose="02040503050406030204" pitchFamily="18" charset="0"/>
                                    </a:rPr>
                                    <m:t>𝑥</m:t>
                                  </m:r>
                                </m:e>
                                <m:sub>
                                  <m:r>
                                    <a:rPr kumimoji="1" lang="en-US" altLang="ja-JP" sz="2000" smtClean="0">
                                      <a:latin typeface="Cambria Math" panose="02040503050406030204" pitchFamily="18" charset="0"/>
                                    </a:rPr>
                                    <m:t>∗</m:t>
                                  </m:r>
                                </m:sub>
                              </m:sSub>
                            </m:oMath>
                          </a14:m>
                          <a:r>
                            <a:rPr kumimoji="1" lang="ja-JP" altLang="en-US" sz="2000" dirty="0" smtClean="0"/>
                            <a:t>から</a:t>
                          </a:r>
                          <a:r>
                            <a:rPr kumimoji="1" lang="ja-JP" altLang="en-US" sz="2000" dirty="0" smtClean="0">
                              <a:solidFill>
                                <a:srgbClr val="FF0000"/>
                              </a:solidFill>
                            </a:rPr>
                            <a:t>遠ざかる</a:t>
                          </a:r>
                          <a:r>
                            <a:rPr kumimoji="1" lang="ja-JP" altLang="en-US" sz="2000" dirty="0" smtClean="0"/>
                            <a:t>方向へ移動</a:t>
                          </a:r>
                          <a:endParaRPr kumimoji="1" lang="ja-JP" altLang="en-US" sz="2000" dirty="0"/>
                        </a:p>
                      </a:txBody>
                      <a:tcPr/>
                    </a:tc>
                    <a:extLst>
                      <a:ext uri="{0D108BD9-81ED-4DB2-BD59-A6C34878D82A}">
                        <a16:rowId xmlns:a16="http://schemas.microsoft.com/office/drawing/2014/main" val="656224647"/>
                      </a:ext>
                    </a:extLst>
                  </a:tr>
                  <a:tr h="370840">
                    <a:tc>
                      <a:txBody>
                        <a:bodyPr/>
                        <a:lstStyle/>
                        <a:p>
                          <a:r>
                            <a:rPr kumimoji="1" lang="ja-JP" altLang="en-US" sz="2000" dirty="0" smtClean="0"/>
                            <a:t>局所探索</a:t>
                          </a:r>
                          <a:endParaRPr kumimoji="1" lang="ja-JP" altLang="en-US" sz="2000" dirty="0"/>
                        </a:p>
                      </a:txBody>
                      <a:tcPr/>
                    </a:tc>
                    <a:tc>
                      <a:txBody>
                        <a:bodyPr/>
                        <a:lstStyle/>
                        <a:p>
                          <a14:m>
                            <m:oMath xmlns:m="http://schemas.openxmlformats.org/officeDocument/2006/math">
                              <m:sSub>
                                <m:sSubPr>
                                  <m:ctrlPr>
                                    <a:rPr kumimoji="1" lang="en-US" altLang="ja-JP" sz="2000" smtClean="0"/>
                                  </m:ctrlPr>
                                </m:sSubPr>
                                <m:e>
                                  <m:r>
                                    <a:rPr kumimoji="1" lang="en-US" altLang="ja-JP" sz="2000" smtClean="0"/>
                                    <m:t>𝑥</m:t>
                                  </m:r>
                                </m:e>
                                <m:sub>
                                  <m:r>
                                    <a:rPr kumimoji="1" lang="en-US" altLang="ja-JP" sz="2000" smtClean="0"/>
                                    <m:t>∗</m:t>
                                  </m:r>
                                </m:sub>
                              </m:sSub>
                            </m:oMath>
                          </a14:m>
                          <a:r>
                            <a:rPr kumimoji="1" lang="ja-JP" altLang="en-US" sz="2000" dirty="0" smtClean="0"/>
                            <a:t>付近</a:t>
                          </a:r>
                          <a:endParaRPr kumimoji="1" lang="ja-JP" altLang="en-US" sz="2000" dirty="0"/>
                        </a:p>
                      </a:txBody>
                      <a:tcPr/>
                    </a:tc>
                    <a:tc>
                      <a:txBody>
                        <a:bodyPr/>
                        <a:lstStyle/>
                        <a:p>
                          <a:r>
                            <a:rPr kumimoji="1" lang="ja-JP" altLang="en-US" sz="2000" dirty="0" smtClean="0"/>
                            <a:t>分割空間内の</a:t>
                          </a:r>
                          <a14:m>
                            <m:oMath xmlns:m="http://schemas.openxmlformats.org/officeDocument/2006/math">
                              <m:sSub>
                                <m:sSubPr>
                                  <m:ctrlPr>
                                    <a:rPr kumimoji="1" lang="en-US" altLang="ja-JP" sz="2000" smtClean="0"/>
                                  </m:ctrlPr>
                                </m:sSubPr>
                                <m:e>
                                  <m:r>
                                    <a:rPr kumimoji="1" lang="en-US" altLang="ja-JP" sz="2000" smtClean="0"/>
                                    <m:t>𝑥</m:t>
                                  </m:r>
                                </m:e>
                                <m:sub>
                                  <m:r>
                                    <a:rPr kumimoji="1" lang="en-US" altLang="ja-JP" sz="2000" smtClean="0"/>
                                    <m:t>∗</m:t>
                                  </m:r>
                                </m:sub>
                              </m:sSub>
                            </m:oMath>
                          </a14:m>
                          <a:r>
                            <a:rPr kumimoji="1" lang="ja-JP" altLang="en-US" sz="2000" dirty="0" smtClean="0"/>
                            <a:t>付近</a:t>
                          </a:r>
                          <a:endParaRPr kumimoji="1" lang="ja-JP" altLang="en-US" sz="2000" dirty="0"/>
                        </a:p>
                      </a:txBody>
                      <a:tcPr/>
                    </a:tc>
                    <a:extLst>
                      <a:ext uri="{0D108BD9-81ED-4DB2-BD59-A6C34878D82A}">
                        <a16:rowId xmlns:a16="http://schemas.microsoft.com/office/drawing/2014/main" val="1044138635"/>
                      </a:ext>
                    </a:extLst>
                  </a:tr>
                  <a:tr h="370840">
                    <a:tc>
                      <a:txBody>
                        <a:bodyPr/>
                        <a:lstStyle/>
                        <a:p>
                          <a:r>
                            <a:rPr kumimoji="1" lang="ja-JP" altLang="en-US" sz="2000" dirty="0" smtClean="0"/>
                            <a:t>ランダム探索</a:t>
                          </a:r>
                          <a:endParaRPr kumimoji="1" lang="ja-JP" altLang="en-US" sz="2000" dirty="0"/>
                        </a:p>
                      </a:txBody>
                      <a:tcPr/>
                    </a:tc>
                    <a:tc>
                      <a:txBody>
                        <a:bodyPr/>
                        <a:lstStyle/>
                        <a:p>
                          <a:r>
                            <a:rPr kumimoji="1" lang="ja-JP" altLang="en-US" sz="2000" dirty="0" smtClean="0"/>
                            <a:t>全探索領域内</a:t>
                          </a:r>
                          <a:endParaRPr kumimoji="1" lang="ja-JP" altLang="en-US" sz="2000" dirty="0"/>
                        </a:p>
                      </a:txBody>
                      <a:tcPr/>
                    </a:tc>
                    <a:tc>
                      <a:txBody>
                        <a:bodyPr/>
                        <a:lstStyle/>
                        <a:p>
                          <a:r>
                            <a:rPr kumimoji="1" lang="ja-JP" altLang="en-US" sz="2000" dirty="0" smtClean="0"/>
                            <a:t>探索無し</a:t>
                          </a:r>
                          <a:endParaRPr kumimoji="1" lang="ja-JP" altLang="en-US" sz="2000" dirty="0"/>
                        </a:p>
                      </a:txBody>
                      <a:tcPr/>
                    </a:tc>
                    <a:extLst>
                      <a:ext uri="{0D108BD9-81ED-4DB2-BD59-A6C34878D82A}">
                        <a16:rowId xmlns:a16="http://schemas.microsoft.com/office/drawing/2014/main" val="707445645"/>
                      </a:ext>
                    </a:extLst>
                  </a:tr>
                </a:tbl>
              </a:graphicData>
            </a:graphic>
          </p:graphicFrame>
        </mc:Choice>
        <mc:Fallback>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03096878"/>
                  </p:ext>
                </p:extLst>
              </p:nvPr>
            </p:nvGraphicFramePr>
            <p:xfrm>
              <a:off x="622873" y="4998521"/>
              <a:ext cx="8841994" cy="1584960"/>
            </p:xfrm>
            <a:graphic>
              <a:graphicData uri="http://schemas.openxmlformats.org/drawingml/2006/table">
                <a:tbl>
                  <a:tblPr firstRow="1" bandRow="1">
                    <a:tableStyleId>{93296810-A885-4BE3-A3E7-6D5BEEA58F35}</a:tableStyleId>
                  </a:tblPr>
                  <a:tblGrid>
                    <a:gridCol w="1776730">
                      <a:extLst>
                        <a:ext uri="{9D8B030D-6E8A-4147-A177-3AD203B41FA5}">
                          <a16:colId xmlns:a16="http://schemas.microsoft.com/office/drawing/2014/main" val="1888647110"/>
                        </a:ext>
                      </a:extLst>
                    </a:gridCol>
                    <a:gridCol w="2262632">
                      <a:extLst>
                        <a:ext uri="{9D8B030D-6E8A-4147-A177-3AD203B41FA5}">
                          <a16:colId xmlns:a16="http://schemas.microsoft.com/office/drawing/2014/main" val="795190192"/>
                        </a:ext>
                      </a:extLst>
                    </a:gridCol>
                    <a:gridCol w="4802632">
                      <a:extLst>
                        <a:ext uri="{9D8B030D-6E8A-4147-A177-3AD203B41FA5}">
                          <a16:colId xmlns:a16="http://schemas.microsoft.com/office/drawing/2014/main" val="1525472245"/>
                        </a:ext>
                      </a:extLst>
                    </a:gridCol>
                  </a:tblGrid>
                  <a:tr h="396240">
                    <a:tc>
                      <a:txBody>
                        <a:bodyPr/>
                        <a:lstStyle/>
                        <a:p>
                          <a:endParaRPr kumimoji="1" lang="ja-JP" altLang="en-US" sz="2000" dirty="0"/>
                        </a:p>
                      </a:txBody>
                      <a:tcPr/>
                    </a:tc>
                    <a:tc>
                      <a:txBody>
                        <a:bodyPr/>
                        <a:lstStyle/>
                        <a:p>
                          <a:r>
                            <a:rPr kumimoji="1" lang="ja-JP" altLang="en-US" sz="2000" dirty="0" smtClean="0"/>
                            <a:t>従来手法</a:t>
                          </a:r>
                          <a:endParaRPr kumimoji="1" lang="ja-JP" altLang="en-US" sz="2000" dirty="0"/>
                        </a:p>
                      </a:txBody>
                      <a:tcPr/>
                    </a:tc>
                    <a:tc>
                      <a:txBody>
                        <a:bodyPr/>
                        <a:lstStyle/>
                        <a:p>
                          <a:r>
                            <a:rPr kumimoji="1" lang="ja-JP" altLang="en-US" sz="2000" dirty="0" smtClean="0"/>
                            <a:t>提案手法</a:t>
                          </a:r>
                          <a:endParaRPr kumimoji="1" lang="ja-JP" altLang="en-US" sz="2000" dirty="0"/>
                        </a:p>
                      </a:txBody>
                      <a:tcPr/>
                    </a:tc>
                    <a:extLst>
                      <a:ext uri="{0D108BD9-81ED-4DB2-BD59-A6C34878D82A}">
                        <a16:rowId xmlns:a16="http://schemas.microsoft.com/office/drawing/2014/main" val="3953346623"/>
                      </a:ext>
                    </a:extLst>
                  </a:tr>
                  <a:tr h="396240">
                    <a:tc>
                      <a:txBody>
                        <a:bodyPr/>
                        <a:lstStyle/>
                        <a:p>
                          <a:r>
                            <a:rPr kumimoji="1" lang="ja-JP" altLang="en-US" sz="2000" dirty="0" smtClean="0"/>
                            <a:t>大域探索</a:t>
                          </a:r>
                          <a:endParaRPr kumimoji="1" lang="ja-JP" altLang="en-US" sz="2000" dirty="0"/>
                        </a:p>
                      </a:txBody>
                      <a:tcPr/>
                    </a:tc>
                    <a:tc>
                      <a:txBody>
                        <a:bodyPr/>
                        <a:lstStyle/>
                        <a:p>
                          <a:endParaRPr lang="ja-JP"/>
                        </a:p>
                      </a:txBody>
                      <a:tcPr>
                        <a:blipFill>
                          <a:blip r:embed="rId3"/>
                          <a:stretch>
                            <a:fillRect l="-78976" t="-104545" r="-213477" b="-225758"/>
                          </a:stretch>
                        </a:blipFill>
                      </a:tcPr>
                    </a:tc>
                    <a:tc>
                      <a:txBody>
                        <a:bodyPr/>
                        <a:lstStyle/>
                        <a:p>
                          <a:endParaRPr lang="ja-JP"/>
                        </a:p>
                      </a:txBody>
                      <a:tcPr>
                        <a:blipFill>
                          <a:blip r:embed="rId3"/>
                          <a:stretch>
                            <a:fillRect l="-84264" t="-104545" r="-508" b="-225758"/>
                          </a:stretch>
                        </a:blipFill>
                      </a:tcPr>
                    </a:tc>
                    <a:extLst>
                      <a:ext uri="{0D108BD9-81ED-4DB2-BD59-A6C34878D82A}">
                        <a16:rowId xmlns:a16="http://schemas.microsoft.com/office/drawing/2014/main" val="656224647"/>
                      </a:ext>
                    </a:extLst>
                  </a:tr>
                  <a:tr h="396240">
                    <a:tc>
                      <a:txBody>
                        <a:bodyPr/>
                        <a:lstStyle/>
                        <a:p>
                          <a:r>
                            <a:rPr kumimoji="1" lang="ja-JP" altLang="en-US" sz="2000" dirty="0" smtClean="0"/>
                            <a:t>局所探索</a:t>
                          </a:r>
                          <a:endParaRPr kumimoji="1" lang="ja-JP" altLang="en-US" sz="2000" dirty="0"/>
                        </a:p>
                      </a:txBody>
                      <a:tcPr/>
                    </a:tc>
                    <a:tc>
                      <a:txBody>
                        <a:bodyPr/>
                        <a:lstStyle/>
                        <a:p>
                          <a:endParaRPr lang="ja-JP"/>
                        </a:p>
                      </a:txBody>
                      <a:tcPr>
                        <a:blipFill>
                          <a:blip r:embed="rId3"/>
                          <a:stretch>
                            <a:fillRect l="-78976" t="-207692" r="-213477" b="-129231"/>
                          </a:stretch>
                        </a:blipFill>
                      </a:tcPr>
                    </a:tc>
                    <a:tc>
                      <a:txBody>
                        <a:bodyPr/>
                        <a:lstStyle/>
                        <a:p>
                          <a:endParaRPr lang="ja-JP"/>
                        </a:p>
                      </a:txBody>
                      <a:tcPr>
                        <a:blipFill>
                          <a:blip r:embed="rId3"/>
                          <a:stretch>
                            <a:fillRect l="-84264" t="-207692" r="-508" b="-129231"/>
                          </a:stretch>
                        </a:blipFill>
                      </a:tcPr>
                    </a:tc>
                    <a:extLst>
                      <a:ext uri="{0D108BD9-81ED-4DB2-BD59-A6C34878D82A}">
                        <a16:rowId xmlns:a16="http://schemas.microsoft.com/office/drawing/2014/main" val="1044138635"/>
                      </a:ext>
                    </a:extLst>
                  </a:tr>
                  <a:tr h="396240">
                    <a:tc>
                      <a:txBody>
                        <a:bodyPr/>
                        <a:lstStyle/>
                        <a:p>
                          <a:r>
                            <a:rPr kumimoji="1" lang="ja-JP" altLang="en-US" sz="2000" dirty="0" smtClean="0"/>
                            <a:t>ランダム探索</a:t>
                          </a:r>
                          <a:endParaRPr kumimoji="1" lang="ja-JP" altLang="en-US" sz="2000" dirty="0"/>
                        </a:p>
                      </a:txBody>
                      <a:tcPr/>
                    </a:tc>
                    <a:tc>
                      <a:txBody>
                        <a:bodyPr/>
                        <a:lstStyle/>
                        <a:p>
                          <a:r>
                            <a:rPr kumimoji="1" lang="ja-JP" altLang="en-US" sz="2000" dirty="0" smtClean="0"/>
                            <a:t>全探索領域内</a:t>
                          </a:r>
                          <a:endParaRPr kumimoji="1" lang="ja-JP" altLang="en-US" sz="2000" dirty="0"/>
                        </a:p>
                      </a:txBody>
                      <a:tcPr/>
                    </a:tc>
                    <a:tc>
                      <a:txBody>
                        <a:bodyPr/>
                        <a:lstStyle/>
                        <a:p>
                          <a:r>
                            <a:rPr kumimoji="1" lang="ja-JP" altLang="en-US" sz="2000" dirty="0" smtClean="0"/>
                            <a:t>探索無し</a:t>
                          </a:r>
                          <a:endParaRPr kumimoji="1" lang="ja-JP" altLang="en-US" sz="2000" dirty="0"/>
                        </a:p>
                      </a:txBody>
                      <a:tcPr/>
                    </a:tc>
                    <a:extLst>
                      <a:ext uri="{0D108BD9-81ED-4DB2-BD59-A6C34878D82A}">
                        <a16:rowId xmlns:a16="http://schemas.microsoft.com/office/drawing/2014/main" val="707445645"/>
                      </a:ext>
                    </a:extLst>
                  </a:tr>
                </a:tbl>
              </a:graphicData>
            </a:graphic>
          </p:graphicFrame>
        </mc:Fallback>
      </mc:AlternateContent>
      <p:sp>
        <p:nvSpPr>
          <p:cNvPr id="4" name="スライド番号プレースホルダー 3"/>
          <p:cNvSpPr>
            <a:spLocks noGrp="1"/>
          </p:cNvSpPr>
          <p:nvPr>
            <p:ph type="sldNum" sz="quarter" idx="12"/>
          </p:nvPr>
        </p:nvSpPr>
        <p:spPr/>
        <p:txBody>
          <a:bodyPr/>
          <a:lstStyle/>
          <a:p>
            <a:r>
              <a:rPr lang="en-US" altLang="ja-JP" dirty="0" smtClean="0"/>
              <a:t>(</a:t>
            </a:r>
            <a:fld id="{CAF925E2-19D9-40EE-AC9E-1CF63AA179A3}" type="slidenum">
              <a:rPr lang="ja-JP" altLang="en-US" smtClean="0"/>
              <a:pPr/>
              <a:t>8</a:t>
            </a:fld>
            <a:r>
              <a:rPr lang="en-US" altLang="ja-JP" dirty="0" smtClean="0"/>
              <a:t>/15)</a:t>
            </a:r>
            <a:endParaRPr lang="ja-JP" altLang="en-US" dirty="0"/>
          </a:p>
        </p:txBody>
      </p:sp>
      <p:sp>
        <p:nvSpPr>
          <p:cNvPr id="7" name="正方形/長方形 6"/>
          <p:cNvSpPr/>
          <p:nvPr/>
        </p:nvSpPr>
        <p:spPr>
          <a:xfrm>
            <a:off x="4099498" y="1332610"/>
            <a:ext cx="3240000" cy="32400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4952239" y="1740397"/>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4614660" y="3826904"/>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8447896" y="1360545"/>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8447896" y="2440545"/>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8447896" y="3520545"/>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9526144" y="1360545"/>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9526144" y="2440545"/>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9526144" y="3520545"/>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0607645" y="1360545"/>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0607645" y="2440545"/>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0607645" y="3520545"/>
            <a:ext cx="1080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11309775" y="1547770"/>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11109262" y="3031008"/>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9797020" y="1547770"/>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10728750" y="2570082"/>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10141181" y="3202440"/>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10293581" y="3697740"/>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9904953" y="4143320"/>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9664931" y="3621540"/>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9664931" y="2697615"/>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6289766" y="2216578"/>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5887079" y="3950843"/>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矢印コネクタ 42"/>
          <p:cNvCxnSpPr/>
          <p:nvPr/>
        </p:nvCxnSpPr>
        <p:spPr>
          <a:xfrm>
            <a:off x="5079723" y="1920397"/>
            <a:ext cx="259263" cy="1105643"/>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40" idx="3"/>
          </p:cNvCxnSpPr>
          <p:nvPr/>
        </p:nvCxnSpPr>
        <p:spPr>
          <a:xfrm flipH="1">
            <a:off x="5743235" y="2370218"/>
            <a:ext cx="572891" cy="722855"/>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H="1" flipV="1">
            <a:off x="5733439" y="3792360"/>
            <a:ext cx="192084" cy="185684"/>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V="1">
            <a:off x="4809962" y="3683605"/>
            <a:ext cx="369585" cy="203995"/>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楕円 81"/>
          <p:cNvSpPr/>
          <p:nvPr/>
        </p:nvSpPr>
        <p:spPr>
          <a:xfrm>
            <a:off x="5177848" y="3558323"/>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p:cNvSpPr/>
          <p:nvPr/>
        </p:nvSpPr>
        <p:spPr>
          <a:xfrm>
            <a:off x="5267848" y="3036843"/>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p:cNvSpPr/>
          <p:nvPr/>
        </p:nvSpPr>
        <p:spPr>
          <a:xfrm>
            <a:off x="5572739" y="3084505"/>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5580689" y="3627360"/>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二等辺三角形 85"/>
          <p:cNvSpPr/>
          <p:nvPr/>
        </p:nvSpPr>
        <p:spPr>
          <a:xfrm>
            <a:off x="5383760" y="3322193"/>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二等辺三角形 86"/>
          <p:cNvSpPr/>
          <p:nvPr/>
        </p:nvSpPr>
        <p:spPr>
          <a:xfrm>
            <a:off x="9092967" y="2064513"/>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二等辺三角形 87"/>
          <p:cNvSpPr/>
          <p:nvPr/>
        </p:nvSpPr>
        <p:spPr>
          <a:xfrm>
            <a:off x="8750532" y="4099537"/>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二等辺三角形 88"/>
          <p:cNvSpPr/>
          <p:nvPr/>
        </p:nvSpPr>
        <p:spPr>
          <a:xfrm>
            <a:off x="10303996" y="4255538"/>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二等辺三角形 89"/>
          <p:cNvSpPr/>
          <p:nvPr/>
        </p:nvSpPr>
        <p:spPr>
          <a:xfrm>
            <a:off x="10303996" y="1997038"/>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二等辺三角形 90"/>
          <p:cNvSpPr/>
          <p:nvPr/>
        </p:nvSpPr>
        <p:spPr>
          <a:xfrm>
            <a:off x="10349252" y="2549514"/>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二等辺三角形 91"/>
          <p:cNvSpPr/>
          <p:nvPr/>
        </p:nvSpPr>
        <p:spPr>
          <a:xfrm>
            <a:off x="10725294" y="3228800"/>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二等辺三角形 92"/>
          <p:cNvSpPr/>
          <p:nvPr/>
        </p:nvSpPr>
        <p:spPr>
          <a:xfrm>
            <a:off x="10724871" y="3723151"/>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二等辺三角形 93"/>
          <p:cNvSpPr/>
          <p:nvPr/>
        </p:nvSpPr>
        <p:spPr>
          <a:xfrm>
            <a:off x="10882321" y="1720545"/>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楕円 114"/>
          <p:cNvSpPr/>
          <p:nvPr/>
        </p:nvSpPr>
        <p:spPr>
          <a:xfrm>
            <a:off x="11230233" y="4068778"/>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9" name="直線矢印コネクタ 118"/>
          <p:cNvCxnSpPr>
            <a:endCxn id="94" idx="5"/>
          </p:cNvCxnSpPr>
          <p:nvPr/>
        </p:nvCxnSpPr>
        <p:spPr>
          <a:xfrm flipH="1">
            <a:off x="11017321" y="1640323"/>
            <a:ext cx="392912" cy="170222"/>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a:endCxn id="92" idx="5"/>
          </p:cNvCxnSpPr>
          <p:nvPr/>
        </p:nvCxnSpPr>
        <p:spPr>
          <a:xfrm flipH="1">
            <a:off x="10860294" y="3115080"/>
            <a:ext cx="338968" cy="203720"/>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a:stCxn id="24" idx="4"/>
            <a:endCxn id="92" idx="0"/>
          </p:cNvCxnSpPr>
          <p:nvPr/>
        </p:nvCxnSpPr>
        <p:spPr>
          <a:xfrm flipH="1">
            <a:off x="10815294" y="2750082"/>
            <a:ext cx="3456" cy="478718"/>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flipH="1" flipV="1">
            <a:off x="10856524" y="3883594"/>
            <a:ext cx="386686" cy="247249"/>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a:endCxn id="90" idx="3"/>
          </p:cNvCxnSpPr>
          <p:nvPr/>
        </p:nvCxnSpPr>
        <p:spPr>
          <a:xfrm>
            <a:off x="9887021" y="1650186"/>
            <a:ext cx="506975" cy="526852"/>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a:endCxn id="91" idx="1"/>
          </p:cNvCxnSpPr>
          <p:nvPr/>
        </p:nvCxnSpPr>
        <p:spPr>
          <a:xfrm flipV="1">
            <a:off x="9780057" y="2639514"/>
            <a:ext cx="614195" cy="159343"/>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a:endCxn id="91" idx="3"/>
          </p:cNvCxnSpPr>
          <p:nvPr/>
        </p:nvCxnSpPr>
        <p:spPr>
          <a:xfrm flipV="1">
            <a:off x="10209010" y="2729514"/>
            <a:ext cx="230242" cy="545105"/>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a:endCxn id="89" idx="1"/>
          </p:cNvCxnSpPr>
          <p:nvPr/>
        </p:nvCxnSpPr>
        <p:spPr>
          <a:xfrm>
            <a:off x="10053028" y="4233990"/>
            <a:ext cx="295968" cy="111548"/>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endCxn id="89" idx="1"/>
          </p:cNvCxnSpPr>
          <p:nvPr/>
        </p:nvCxnSpPr>
        <p:spPr>
          <a:xfrm>
            <a:off x="9804848" y="3764723"/>
            <a:ext cx="544148" cy="580815"/>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a:endCxn id="89" idx="0"/>
          </p:cNvCxnSpPr>
          <p:nvPr/>
        </p:nvCxnSpPr>
        <p:spPr>
          <a:xfrm>
            <a:off x="10393996" y="3712044"/>
            <a:ext cx="0" cy="543494"/>
          </a:xfrm>
          <a:prstGeom prst="straightConnector1">
            <a:avLst/>
          </a:prstGeom>
          <a:ln w="1905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1" name="右矢印 140"/>
          <p:cNvSpPr/>
          <p:nvPr/>
        </p:nvSpPr>
        <p:spPr>
          <a:xfrm>
            <a:off x="7592620" y="2739749"/>
            <a:ext cx="647700" cy="658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テキスト ボックス 141"/>
          <p:cNvSpPr txBox="1"/>
          <p:nvPr/>
        </p:nvSpPr>
        <p:spPr>
          <a:xfrm>
            <a:off x="4545399" y="4369821"/>
            <a:ext cx="2348198" cy="400110"/>
          </a:xfrm>
          <a:prstGeom prst="rect">
            <a:avLst/>
          </a:prstGeom>
          <a:solidFill>
            <a:schemeClr val="bg1"/>
          </a:solidFill>
          <a:ln w="28575">
            <a:solidFill>
              <a:schemeClr val="accent5"/>
            </a:solidFill>
          </a:ln>
        </p:spPr>
        <p:txBody>
          <a:bodyPr wrap="square" rtlCol="0">
            <a:spAutoFit/>
          </a:bodyPr>
          <a:lstStyle/>
          <a:p>
            <a:pPr algn="ctr"/>
            <a:r>
              <a:rPr kumimoji="1" lang="ja-JP" altLang="en-US" sz="2000" b="1" dirty="0" smtClean="0">
                <a:solidFill>
                  <a:schemeClr val="accent5"/>
                </a:solidFill>
              </a:rPr>
              <a:t>常に最良解を参照</a:t>
            </a:r>
            <a:endParaRPr kumimoji="1" lang="ja-JP" altLang="en-US" sz="2000" b="1" dirty="0">
              <a:solidFill>
                <a:schemeClr val="accent5"/>
              </a:solidFill>
            </a:endParaRPr>
          </a:p>
        </p:txBody>
      </p:sp>
      <p:sp>
        <p:nvSpPr>
          <p:cNvPr id="143" name="テキスト ボックス 142"/>
          <p:cNvSpPr txBox="1"/>
          <p:nvPr/>
        </p:nvSpPr>
        <p:spPr>
          <a:xfrm>
            <a:off x="8452049" y="4497811"/>
            <a:ext cx="3534834" cy="400110"/>
          </a:xfrm>
          <a:prstGeom prst="rect">
            <a:avLst/>
          </a:prstGeom>
          <a:solidFill>
            <a:schemeClr val="bg1"/>
          </a:solidFill>
          <a:ln w="28575">
            <a:solidFill>
              <a:srgbClr val="00B050"/>
            </a:solidFill>
          </a:ln>
        </p:spPr>
        <p:txBody>
          <a:bodyPr wrap="square" rtlCol="0">
            <a:spAutoFit/>
          </a:bodyPr>
          <a:lstStyle/>
          <a:p>
            <a:pPr algn="ctr"/>
            <a:r>
              <a:rPr kumimoji="1" lang="ja-JP" altLang="en-US" sz="2000" b="1" dirty="0" smtClean="0">
                <a:solidFill>
                  <a:srgbClr val="00B050"/>
                </a:solidFill>
              </a:rPr>
              <a:t>分割した領域の最良解を参照</a:t>
            </a:r>
            <a:endParaRPr kumimoji="1" lang="ja-JP" altLang="en-US" sz="2000" b="1" dirty="0">
              <a:solidFill>
                <a:srgbClr val="00B050"/>
              </a:solidFill>
            </a:endParaRPr>
          </a:p>
        </p:txBody>
      </p:sp>
      <p:sp>
        <p:nvSpPr>
          <p:cNvPr id="144" name="テキスト ボックス 143"/>
          <p:cNvSpPr txBox="1"/>
          <p:nvPr/>
        </p:nvSpPr>
        <p:spPr>
          <a:xfrm>
            <a:off x="586772" y="4512691"/>
            <a:ext cx="2958527" cy="461665"/>
          </a:xfrm>
          <a:prstGeom prst="rect">
            <a:avLst/>
          </a:prstGeom>
          <a:noFill/>
        </p:spPr>
        <p:txBody>
          <a:bodyPr wrap="square" rtlCol="0">
            <a:spAutoFit/>
          </a:bodyPr>
          <a:lstStyle/>
          <a:p>
            <a:r>
              <a:rPr kumimoji="1" lang="ja-JP" altLang="en-US" sz="2400" b="1" dirty="0" smtClean="0">
                <a:solidFill>
                  <a:schemeClr val="tx1">
                    <a:lumMod val="75000"/>
                    <a:lumOff val="25000"/>
                  </a:schemeClr>
                </a:solidFill>
              </a:rPr>
              <a:t>提案手法での変更点</a:t>
            </a:r>
            <a:endParaRPr kumimoji="1" lang="ja-JP" altLang="en-US" sz="2400" b="1" dirty="0">
              <a:solidFill>
                <a:schemeClr val="tx1">
                  <a:lumMod val="75000"/>
                  <a:lumOff val="25000"/>
                </a:schemeClr>
              </a:solidFill>
            </a:endParaRPr>
          </a:p>
        </p:txBody>
      </p:sp>
      <mc:AlternateContent xmlns:mc="http://schemas.openxmlformats.org/markup-compatibility/2006">
        <mc:Choice xmlns:a14="http://schemas.microsoft.com/office/drawing/2010/main" Requires="a14">
          <p:sp>
            <p:nvSpPr>
              <p:cNvPr id="154" name="正方形/長方形 153"/>
              <p:cNvSpPr/>
              <p:nvPr/>
            </p:nvSpPr>
            <p:spPr>
              <a:xfrm>
                <a:off x="6151509" y="1570021"/>
                <a:ext cx="1139351" cy="369332"/>
              </a:xfrm>
              <a:prstGeom prst="rect">
                <a:avLst/>
              </a:prstGeom>
            </p:spPr>
            <p:txBody>
              <a:bodyPr wrap="none">
                <a:spAutoFit/>
              </a:bodyPr>
              <a:lstStyle/>
              <a:p>
                <a:r>
                  <a:rPr lang="en-US" altLang="ja-JP" dirty="0" smtClean="0"/>
                  <a:t>:</a:t>
                </a:r>
                <a:r>
                  <a:rPr lang="ja-JP" altLang="en-US" dirty="0" smtClean="0"/>
                  <a:t>最</a:t>
                </a:r>
                <a14:m>
                  <m:oMath xmlns:m="http://schemas.openxmlformats.org/officeDocument/2006/math">
                    <m:r>
                      <a:rPr lang="ja-JP" altLang="en-US" i="1" smtClean="0">
                        <a:latin typeface="Cambria Math" panose="02040503050406030204" pitchFamily="18" charset="0"/>
                      </a:rPr>
                      <m:t>良解</m:t>
                    </m:r>
                    <m:sSub>
                      <m:sSubPr>
                        <m:ctrlPr>
                          <a:rPr lang="en-US" altLang="ja-JP" i="1" smtClean="0">
                            <a:latin typeface="Cambria Math" panose="02040503050406030204" pitchFamily="18" charset="0"/>
                          </a:rPr>
                        </m:ctrlPr>
                      </m:sSubPr>
                      <m:e>
                        <m:r>
                          <a:rPr lang="en-US" altLang="ja-JP">
                            <a:latin typeface="Cambria Math" panose="02040503050406030204" pitchFamily="18" charset="0"/>
                          </a:rPr>
                          <m:t>𝑥</m:t>
                        </m:r>
                      </m:e>
                      <m:sub>
                        <m:r>
                          <a:rPr lang="en-US" altLang="ja-JP">
                            <a:latin typeface="Cambria Math" panose="02040503050406030204" pitchFamily="18" charset="0"/>
                          </a:rPr>
                          <m:t>∗</m:t>
                        </m:r>
                      </m:sub>
                    </m:sSub>
                  </m:oMath>
                </a14:m>
                <a:endParaRPr lang="ja-JP" altLang="en-US" dirty="0"/>
              </a:p>
            </p:txBody>
          </p:sp>
        </mc:Choice>
        <mc:Fallback>
          <p:sp>
            <p:nvSpPr>
              <p:cNvPr id="154" name="正方形/長方形 153"/>
              <p:cNvSpPr>
                <a:spLocks noRot="1" noChangeAspect="1" noMove="1" noResize="1" noEditPoints="1" noAdjustHandles="1" noChangeArrowheads="1" noChangeShapeType="1" noTextEdit="1"/>
              </p:cNvSpPr>
              <p:nvPr/>
            </p:nvSpPr>
            <p:spPr>
              <a:xfrm>
                <a:off x="6151509" y="1570021"/>
                <a:ext cx="1139351" cy="369332"/>
              </a:xfrm>
              <a:prstGeom prst="rect">
                <a:avLst/>
              </a:prstGeom>
              <a:blipFill>
                <a:blip r:embed="rId4"/>
                <a:stretch>
                  <a:fillRect l="-4278" t="-11667" b="-28333"/>
                </a:stretch>
              </a:blipFill>
            </p:spPr>
            <p:txBody>
              <a:bodyPr/>
              <a:lstStyle/>
              <a:p>
                <a:r>
                  <a:rPr lang="ja-JP" altLang="en-US">
                    <a:noFill/>
                  </a:rPr>
                  <a:t> </a:t>
                </a:r>
              </a:p>
            </p:txBody>
          </p:sp>
        </mc:Fallback>
      </mc:AlternateContent>
      <p:sp>
        <p:nvSpPr>
          <p:cNvPr id="155" name="二等辺三角形 154"/>
          <p:cNvSpPr/>
          <p:nvPr/>
        </p:nvSpPr>
        <p:spPr>
          <a:xfrm>
            <a:off x="5979444" y="1646353"/>
            <a:ext cx="180000" cy="18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楕円 155"/>
          <p:cNvSpPr/>
          <p:nvPr/>
        </p:nvSpPr>
        <p:spPr>
          <a:xfrm>
            <a:off x="5984980" y="1399146"/>
            <a:ext cx="180000" cy="180000"/>
          </a:xfrm>
          <a:prstGeom prst="ellipse">
            <a:avLst/>
          </a:prstGeom>
          <a:solidFill>
            <a:schemeClr val="accent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正方形/長方形 156"/>
          <p:cNvSpPr/>
          <p:nvPr/>
        </p:nvSpPr>
        <p:spPr>
          <a:xfrm>
            <a:off x="6143967" y="1310912"/>
            <a:ext cx="696024" cy="369332"/>
          </a:xfrm>
          <a:prstGeom prst="rect">
            <a:avLst/>
          </a:prstGeom>
        </p:spPr>
        <p:txBody>
          <a:bodyPr wrap="none">
            <a:spAutoFit/>
          </a:bodyPr>
          <a:lstStyle/>
          <a:p>
            <a:r>
              <a:rPr lang="en-US" altLang="ja-JP" dirty="0" smtClean="0"/>
              <a:t>:</a:t>
            </a:r>
            <a:r>
              <a:rPr lang="ja-JP" altLang="en-US" dirty="0" smtClean="0"/>
              <a:t>個体</a:t>
            </a:r>
            <a:endParaRPr lang="ja-JP" altLang="en-US" dirty="0"/>
          </a:p>
        </p:txBody>
      </p:sp>
      <p:sp>
        <p:nvSpPr>
          <p:cNvPr id="158" name="テキスト ボックス 157"/>
          <p:cNvSpPr txBox="1"/>
          <p:nvPr/>
        </p:nvSpPr>
        <p:spPr>
          <a:xfrm>
            <a:off x="622873" y="1509956"/>
            <a:ext cx="3427987" cy="1569660"/>
          </a:xfrm>
          <a:prstGeom prst="rect">
            <a:avLst/>
          </a:prstGeom>
          <a:noFill/>
        </p:spPr>
        <p:txBody>
          <a:bodyPr wrap="square" rtlCol="0">
            <a:spAutoFit/>
          </a:bodyPr>
          <a:lstStyle/>
          <a:p>
            <a:r>
              <a:rPr lang="ja-JP" altLang="en-US" sz="2400" b="1" dirty="0">
                <a:solidFill>
                  <a:schemeClr val="tx1">
                    <a:lumMod val="75000"/>
                    <a:lumOff val="25000"/>
                  </a:schemeClr>
                </a:solidFill>
              </a:rPr>
              <a:t>従来</a:t>
            </a:r>
            <a:r>
              <a:rPr kumimoji="1" lang="ja-JP" altLang="en-US" sz="2400" b="1" dirty="0" smtClean="0">
                <a:solidFill>
                  <a:schemeClr val="tx1">
                    <a:lumMod val="75000"/>
                    <a:lumOff val="25000"/>
                  </a:schemeClr>
                </a:solidFill>
              </a:rPr>
              <a:t>手法での問題点</a:t>
            </a:r>
            <a:endParaRPr kumimoji="1" lang="en-US" altLang="ja-JP" sz="2400" b="1" dirty="0" smtClean="0">
              <a:solidFill>
                <a:schemeClr val="tx1">
                  <a:lumMod val="75000"/>
                  <a:lumOff val="25000"/>
                </a:schemeClr>
              </a:solidFill>
            </a:endParaRPr>
          </a:p>
          <a:p>
            <a:endParaRPr lang="en-US" altLang="ja-JP" sz="1200" dirty="0" smtClean="0">
              <a:solidFill>
                <a:schemeClr val="tx1">
                  <a:lumMod val="75000"/>
                  <a:lumOff val="25000"/>
                </a:schemeClr>
              </a:solidFill>
            </a:endParaRPr>
          </a:p>
          <a:p>
            <a:r>
              <a:rPr lang="ja-JP" altLang="en-US" sz="2000" dirty="0" smtClean="0">
                <a:solidFill>
                  <a:schemeClr val="tx1">
                    <a:lumMod val="75000"/>
                    <a:lumOff val="25000"/>
                  </a:schemeClr>
                </a:solidFill>
              </a:rPr>
              <a:t>局所解に留まらず，</a:t>
            </a:r>
            <a:r>
              <a:rPr lang="en-US" altLang="ja-JP" sz="2000" dirty="0" smtClean="0">
                <a:solidFill>
                  <a:schemeClr val="tx1">
                    <a:lumMod val="75000"/>
                    <a:lumOff val="25000"/>
                  </a:schemeClr>
                </a:solidFill>
              </a:rPr>
              <a:t/>
            </a:r>
            <a:br>
              <a:rPr lang="en-US" altLang="ja-JP" sz="2000" dirty="0" smtClean="0">
                <a:solidFill>
                  <a:schemeClr val="tx1">
                    <a:lumMod val="75000"/>
                    <a:lumOff val="25000"/>
                  </a:schemeClr>
                </a:solidFill>
              </a:rPr>
            </a:br>
            <a:r>
              <a:rPr lang="ja-JP" altLang="en-US" sz="2000" dirty="0" smtClean="0">
                <a:solidFill>
                  <a:schemeClr val="tx1">
                    <a:lumMod val="75000"/>
                    <a:lumOff val="25000"/>
                  </a:schemeClr>
                </a:solidFill>
              </a:rPr>
              <a:t>最適解</a:t>
            </a:r>
            <a:r>
              <a:rPr lang="ja-JP" altLang="en-US" sz="2000" dirty="0">
                <a:solidFill>
                  <a:schemeClr val="tx1">
                    <a:lumMod val="75000"/>
                    <a:lumOff val="25000"/>
                  </a:schemeClr>
                </a:solidFill>
              </a:rPr>
              <a:t>に</a:t>
            </a:r>
            <a:r>
              <a:rPr lang="ja-JP" altLang="en-US" sz="2000" dirty="0" smtClean="0">
                <a:solidFill>
                  <a:schemeClr val="tx1">
                    <a:lumMod val="75000"/>
                    <a:lumOff val="25000"/>
                  </a:schemeClr>
                </a:solidFill>
              </a:rPr>
              <a:t>収束</a:t>
            </a:r>
            <a:r>
              <a:rPr lang="en-US" altLang="ja-JP" sz="2000" dirty="0" smtClean="0">
                <a:solidFill>
                  <a:schemeClr val="tx1">
                    <a:lumMod val="75000"/>
                    <a:lumOff val="25000"/>
                  </a:schemeClr>
                </a:solidFill>
              </a:rPr>
              <a:t/>
            </a:r>
            <a:br>
              <a:rPr lang="en-US" altLang="ja-JP" sz="2000" dirty="0" smtClean="0">
                <a:solidFill>
                  <a:schemeClr val="tx1">
                    <a:lumMod val="75000"/>
                    <a:lumOff val="25000"/>
                  </a:schemeClr>
                </a:solidFill>
              </a:rPr>
            </a:br>
            <a:endParaRPr lang="en-US" altLang="ja-JP" sz="2000" dirty="0" smtClean="0">
              <a:solidFill>
                <a:schemeClr val="tx1">
                  <a:lumMod val="75000"/>
                  <a:lumOff val="25000"/>
                </a:schemeClr>
              </a:solidFill>
            </a:endParaRPr>
          </a:p>
        </p:txBody>
      </p:sp>
      <p:sp>
        <p:nvSpPr>
          <p:cNvPr id="159" name="正方形/長方形 158"/>
          <p:cNvSpPr/>
          <p:nvPr/>
        </p:nvSpPr>
        <p:spPr>
          <a:xfrm>
            <a:off x="371031" y="2975209"/>
            <a:ext cx="3351410" cy="707886"/>
          </a:xfrm>
          <a:prstGeom prst="rect">
            <a:avLst/>
          </a:prstGeom>
        </p:spPr>
        <p:txBody>
          <a:bodyPr wrap="square">
            <a:spAutoFit/>
          </a:bodyPr>
          <a:lstStyle/>
          <a:p>
            <a:r>
              <a:rPr lang="ja-JP" altLang="en-US" sz="2000" dirty="0">
                <a:solidFill>
                  <a:schemeClr val="tx1">
                    <a:lumMod val="75000"/>
                    <a:lumOff val="25000"/>
                  </a:schemeClr>
                </a:solidFill>
              </a:rPr>
              <a:t>→ </a:t>
            </a:r>
            <a:r>
              <a:rPr lang="ja-JP" altLang="en-US" sz="2000" u="sng" dirty="0">
                <a:solidFill>
                  <a:schemeClr val="accent5"/>
                </a:solidFill>
              </a:rPr>
              <a:t>適切な探索範囲</a:t>
            </a:r>
            <a:r>
              <a:rPr lang="ja-JP" altLang="en-US" sz="2000" dirty="0" smtClean="0">
                <a:solidFill>
                  <a:schemeClr val="tx1">
                    <a:lumMod val="75000"/>
                    <a:lumOff val="25000"/>
                  </a:schemeClr>
                </a:solidFill>
              </a:rPr>
              <a:t>を与える</a:t>
            </a:r>
            <a:r>
              <a:rPr lang="en-US" altLang="ja-JP" sz="2000" dirty="0" smtClean="0">
                <a:solidFill>
                  <a:schemeClr val="tx1">
                    <a:lumMod val="75000"/>
                    <a:lumOff val="25000"/>
                  </a:schemeClr>
                </a:solidFill>
              </a:rPr>
              <a:t/>
            </a:r>
            <a:br>
              <a:rPr lang="en-US" altLang="ja-JP" sz="2000" dirty="0" smtClean="0">
                <a:solidFill>
                  <a:schemeClr val="tx1">
                    <a:lumMod val="75000"/>
                    <a:lumOff val="25000"/>
                  </a:schemeClr>
                </a:solidFill>
              </a:rPr>
            </a:br>
            <a:r>
              <a:rPr lang="en-US" altLang="ja-JP" sz="2000" dirty="0" smtClean="0">
                <a:solidFill>
                  <a:schemeClr val="tx1">
                    <a:lumMod val="75000"/>
                    <a:lumOff val="25000"/>
                  </a:schemeClr>
                </a:solidFill>
              </a:rPr>
              <a:t>    </a:t>
            </a:r>
            <a:r>
              <a:rPr lang="ja-JP" altLang="en-US" sz="2000" dirty="0" smtClean="0">
                <a:solidFill>
                  <a:schemeClr val="tx1">
                    <a:lumMod val="75000"/>
                    <a:lumOff val="25000"/>
                  </a:schemeClr>
                </a:solidFill>
              </a:rPr>
              <a:t>こと</a:t>
            </a:r>
            <a:r>
              <a:rPr lang="ja-JP" altLang="en-US" sz="2000" dirty="0">
                <a:solidFill>
                  <a:schemeClr val="tx1">
                    <a:lumMod val="75000"/>
                    <a:lumOff val="25000"/>
                  </a:schemeClr>
                </a:solidFill>
              </a:rPr>
              <a:t>が重要</a:t>
            </a:r>
            <a:endParaRPr lang="ja-JP" altLang="en-US" sz="2000" dirty="0">
              <a:solidFill>
                <a:schemeClr val="tx1">
                  <a:lumMod val="75000"/>
                  <a:lumOff val="25000"/>
                </a:schemeClr>
              </a:solidFill>
            </a:endParaRPr>
          </a:p>
        </p:txBody>
      </p:sp>
      <p:sp>
        <p:nvSpPr>
          <p:cNvPr id="171" name="テキスト ボックス 170"/>
          <p:cNvSpPr txBox="1"/>
          <p:nvPr/>
        </p:nvSpPr>
        <p:spPr>
          <a:xfrm>
            <a:off x="7267770" y="3389016"/>
            <a:ext cx="1297399" cy="584775"/>
          </a:xfrm>
          <a:prstGeom prst="rect">
            <a:avLst/>
          </a:prstGeom>
          <a:noFill/>
        </p:spPr>
        <p:txBody>
          <a:bodyPr wrap="square" rtlCol="0">
            <a:spAutoFit/>
          </a:bodyPr>
          <a:lstStyle/>
          <a:p>
            <a:pPr algn="ctr"/>
            <a:r>
              <a:rPr kumimoji="1" lang="ja-JP" altLang="en-US" sz="1600" b="1" dirty="0" smtClean="0">
                <a:solidFill>
                  <a:schemeClr val="tx1">
                    <a:lumMod val="75000"/>
                    <a:lumOff val="25000"/>
                  </a:schemeClr>
                </a:solidFill>
              </a:rPr>
              <a:t>探索領域の分割</a:t>
            </a:r>
            <a:endParaRPr kumimoji="1" lang="ja-JP" altLang="en-US" sz="1600" b="1" dirty="0">
              <a:solidFill>
                <a:schemeClr val="tx1">
                  <a:lumMod val="75000"/>
                  <a:lumOff val="25000"/>
                </a:schemeClr>
              </a:solidFill>
            </a:endParaRPr>
          </a:p>
        </p:txBody>
      </p:sp>
    </p:spTree>
    <p:extLst>
      <p:ext uri="{BB962C8B-B14F-4D97-AF65-F5344CB8AC3E}">
        <p14:creationId xmlns:p14="http://schemas.microsoft.com/office/powerpoint/2010/main" val="74674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fade">
                                      <p:cBhvr>
                                        <p:cTn id="13" dur="500"/>
                                        <p:tgtEl>
                                          <p:spTgt spid="85"/>
                                        </p:tgtEl>
                                      </p:cBhvr>
                                    </p:animEffect>
                                  </p:childTnLst>
                                </p:cTn>
                              </p:par>
                              <p:par>
                                <p:cTn id="14" presetID="10" presetClass="entr" presetSubtype="0"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fade">
                                      <p:cBhvr>
                                        <p:cTn id="28" dur="500"/>
                                        <p:tgtEl>
                                          <p:spTgt spid="82"/>
                                        </p:tgtEl>
                                      </p:cBhvr>
                                    </p:animEffect>
                                  </p:childTnLst>
                                </p:cTn>
                              </p:par>
                              <p:par>
                                <p:cTn id="29" presetID="1" presetClass="emph" presetSubtype="2" fill="hold" nodeType="withEffect">
                                  <p:stCondLst>
                                    <p:cond delay="0"/>
                                  </p:stCondLst>
                                  <p:childTnLst>
                                    <p:animClr clrSpc="rgb" dir="cw">
                                      <p:cBhvr>
                                        <p:cTn id="30" dur="500" fill="hold"/>
                                        <p:tgtEl>
                                          <p:spTgt spid="40"/>
                                        </p:tgtEl>
                                        <p:attrNameLst>
                                          <p:attrName>fillcolor</p:attrName>
                                        </p:attrNameLst>
                                      </p:cBhvr>
                                      <p:to>
                                        <a:srgbClr val="EF917B"/>
                                      </p:to>
                                    </p:animClr>
                                    <p:set>
                                      <p:cBhvr>
                                        <p:cTn id="31" dur="500" fill="hold"/>
                                        <p:tgtEl>
                                          <p:spTgt spid="40"/>
                                        </p:tgtEl>
                                        <p:attrNameLst>
                                          <p:attrName>fill.type</p:attrName>
                                        </p:attrNameLst>
                                      </p:cBhvr>
                                      <p:to>
                                        <p:strVal val="solid"/>
                                      </p:to>
                                    </p:set>
                                    <p:set>
                                      <p:cBhvr>
                                        <p:cTn id="32" dur="500" fill="hold"/>
                                        <p:tgtEl>
                                          <p:spTgt spid="40"/>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500" fill="hold"/>
                                        <p:tgtEl>
                                          <p:spTgt spid="17"/>
                                        </p:tgtEl>
                                        <p:attrNameLst>
                                          <p:attrName>fillcolor</p:attrName>
                                        </p:attrNameLst>
                                      </p:cBhvr>
                                      <p:to>
                                        <a:srgbClr val="EF917B"/>
                                      </p:to>
                                    </p:animClr>
                                    <p:set>
                                      <p:cBhvr>
                                        <p:cTn id="35" dur="500" fill="hold"/>
                                        <p:tgtEl>
                                          <p:spTgt spid="17"/>
                                        </p:tgtEl>
                                        <p:attrNameLst>
                                          <p:attrName>fill.type</p:attrName>
                                        </p:attrNameLst>
                                      </p:cBhvr>
                                      <p:to>
                                        <p:strVal val="solid"/>
                                      </p:to>
                                    </p:set>
                                    <p:set>
                                      <p:cBhvr>
                                        <p:cTn id="36" dur="500" fill="hold"/>
                                        <p:tgtEl>
                                          <p:spTgt spid="17"/>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41"/>
                                        </p:tgtEl>
                                        <p:attrNameLst>
                                          <p:attrName>fillcolor</p:attrName>
                                        </p:attrNameLst>
                                      </p:cBhvr>
                                      <p:to>
                                        <a:srgbClr val="EF917B"/>
                                      </p:to>
                                    </p:animClr>
                                    <p:set>
                                      <p:cBhvr>
                                        <p:cTn id="39" dur="500" fill="hold"/>
                                        <p:tgtEl>
                                          <p:spTgt spid="41"/>
                                        </p:tgtEl>
                                        <p:attrNameLst>
                                          <p:attrName>fill.type</p:attrName>
                                        </p:attrNameLst>
                                      </p:cBhvr>
                                      <p:to>
                                        <p:strVal val="solid"/>
                                      </p:to>
                                    </p:set>
                                    <p:set>
                                      <p:cBhvr>
                                        <p:cTn id="40" dur="500" fill="hold"/>
                                        <p:tgtEl>
                                          <p:spTgt spid="41"/>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500" fill="hold"/>
                                        <p:tgtEl>
                                          <p:spTgt spid="19"/>
                                        </p:tgtEl>
                                        <p:attrNameLst>
                                          <p:attrName>fillcolor</p:attrName>
                                        </p:attrNameLst>
                                      </p:cBhvr>
                                      <p:to>
                                        <a:srgbClr val="EF917B"/>
                                      </p:to>
                                    </p:animClr>
                                    <p:set>
                                      <p:cBhvr>
                                        <p:cTn id="43" dur="500" fill="hold"/>
                                        <p:tgtEl>
                                          <p:spTgt spid="19"/>
                                        </p:tgtEl>
                                        <p:attrNameLst>
                                          <p:attrName>fill.type</p:attrName>
                                        </p:attrNameLst>
                                      </p:cBhvr>
                                      <p:to>
                                        <p:strVal val="solid"/>
                                      </p:to>
                                    </p:set>
                                    <p:set>
                                      <p:cBhvr>
                                        <p:cTn id="44" dur="500" fill="hold"/>
                                        <p:tgtEl>
                                          <p:spTgt spid="19"/>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19"/>
                                        </p:tgtEl>
                                        <p:attrNameLst>
                                          <p:attrName>style.visibility</p:attrName>
                                        </p:attrNameLst>
                                      </p:cBhvr>
                                      <p:to>
                                        <p:strVal val="visible"/>
                                      </p:to>
                                    </p:set>
                                    <p:animEffect transition="in" filter="fade">
                                      <p:cBhvr>
                                        <p:cTn id="49" dur="500"/>
                                        <p:tgtEl>
                                          <p:spTgt spid="119"/>
                                        </p:tgtEl>
                                      </p:cBhvr>
                                    </p:animEffect>
                                  </p:childTnLst>
                                </p:cTn>
                              </p:par>
                              <p:par>
                                <p:cTn id="50" presetID="10" presetClass="entr" presetSubtype="0" fill="hold" nodeType="with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fade">
                                      <p:cBhvr>
                                        <p:cTn id="52" dur="500"/>
                                        <p:tgtEl>
                                          <p:spTgt spid="125"/>
                                        </p:tgtEl>
                                      </p:cBhvr>
                                    </p:animEffect>
                                  </p:childTnLst>
                                </p:cTn>
                              </p:par>
                              <p:par>
                                <p:cTn id="53" presetID="10" presetClass="entr" presetSubtype="0" fill="hold" nodeType="withEffect">
                                  <p:stCondLst>
                                    <p:cond delay="0"/>
                                  </p:stCondLst>
                                  <p:childTnLst>
                                    <p:set>
                                      <p:cBhvr>
                                        <p:cTn id="54" dur="1" fill="hold">
                                          <p:stCondLst>
                                            <p:cond delay="0"/>
                                          </p:stCondLst>
                                        </p:cTn>
                                        <p:tgtEl>
                                          <p:spTgt spid="127"/>
                                        </p:tgtEl>
                                        <p:attrNameLst>
                                          <p:attrName>style.visibility</p:attrName>
                                        </p:attrNameLst>
                                      </p:cBhvr>
                                      <p:to>
                                        <p:strVal val="visible"/>
                                      </p:to>
                                    </p:set>
                                    <p:animEffect transition="in" filter="fade">
                                      <p:cBhvr>
                                        <p:cTn id="55" dur="500"/>
                                        <p:tgtEl>
                                          <p:spTgt spid="127"/>
                                        </p:tgtEl>
                                      </p:cBhvr>
                                    </p:animEffect>
                                  </p:childTnLst>
                                </p:cTn>
                              </p:par>
                              <p:par>
                                <p:cTn id="56" presetID="10" presetClass="entr" presetSubtype="0" fill="hold" nodeType="withEffect">
                                  <p:stCondLst>
                                    <p:cond delay="0"/>
                                  </p:stCondLst>
                                  <p:childTnLst>
                                    <p:set>
                                      <p:cBhvr>
                                        <p:cTn id="57" dur="1" fill="hold">
                                          <p:stCondLst>
                                            <p:cond delay="0"/>
                                          </p:stCondLst>
                                        </p:cTn>
                                        <p:tgtEl>
                                          <p:spTgt spid="129"/>
                                        </p:tgtEl>
                                        <p:attrNameLst>
                                          <p:attrName>style.visibility</p:attrName>
                                        </p:attrNameLst>
                                      </p:cBhvr>
                                      <p:to>
                                        <p:strVal val="visible"/>
                                      </p:to>
                                    </p:set>
                                    <p:animEffect transition="in" filter="fade">
                                      <p:cBhvr>
                                        <p:cTn id="58" dur="500"/>
                                        <p:tgtEl>
                                          <p:spTgt spid="129"/>
                                        </p:tgtEl>
                                      </p:cBhvr>
                                    </p:animEffect>
                                  </p:childTnLst>
                                </p:cTn>
                              </p:par>
                              <p:par>
                                <p:cTn id="59" presetID="10" presetClass="entr" presetSubtype="0" fill="hold" nodeType="withEffect">
                                  <p:stCondLst>
                                    <p:cond delay="0"/>
                                  </p:stCondLst>
                                  <p:childTnLst>
                                    <p:set>
                                      <p:cBhvr>
                                        <p:cTn id="60" dur="1" fill="hold">
                                          <p:stCondLst>
                                            <p:cond delay="0"/>
                                          </p:stCondLst>
                                        </p:cTn>
                                        <p:tgtEl>
                                          <p:spTgt spid="121"/>
                                        </p:tgtEl>
                                        <p:attrNameLst>
                                          <p:attrName>style.visibility</p:attrName>
                                        </p:attrNameLst>
                                      </p:cBhvr>
                                      <p:to>
                                        <p:strVal val="visible"/>
                                      </p:to>
                                    </p:set>
                                    <p:animEffect transition="in" filter="fade">
                                      <p:cBhvr>
                                        <p:cTn id="61" dur="500"/>
                                        <p:tgtEl>
                                          <p:spTgt spid="121"/>
                                        </p:tgtEl>
                                      </p:cBhvr>
                                    </p:animEffect>
                                  </p:childTnLst>
                                </p:cTn>
                              </p:par>
                              <p:par>
                                <p:cTn id="62" presetID="10" presetClass="entr" presetSubtype="0" fill="hold" nodeType="withEffect">
                                  <p:stCondLst>
                                    <p:cond delay="0"/>
                                  </p:stCondLst>
                                  <p:childTnLst>
                                    <p:set>
                                      <p:cBhvr>
                                        <p:cTn id="63" dur="1" fill="hold">
                                          <p:stCondLst>
                                            <p:cond delay="0"/>
                                          </p:stCondLst>
                                        </p:cTn>
                                        <p:tgtEl>
                                          <p:spTgt spid="120"/>
                                        </p:tgtEl>
                                        <p:attrNameLst>
                                          <p:attrName>style.visibility</p:attrName>
                                        </p:attrNameLst>
                                      </p:cBhvr>
                                      <p:to>
                                        <p:strVal val="visible"/>
                                      </p:to>
                                    </p:set>
                                    <p:animEffect transition="in" filter="fade">
                                      <p:cBhvr>
                                        <p:cTn id="64" dur="500"/>
                                        <p:tgtEl>
                                          <p:spTgt spid="120"/>
                                        </p:tgtEl>
                                      </p:cBhvr>
                                    </p:animEffect>
                                  </p:childTnLst>
                                </p:cTn>
                              </p:par>
                              <p:par>
                                <p:cTn id="65" presetID="10" presetClass="entr" presetSubtype="0" fill="hold" nodeType="withEffect">
                                  <p:stCondLst>
                                    <p:cond delay="0"/>
                                  </p:stCondLst>
                                  <p:childTnLst>
                                    <p:set>
                                      <p:cBhvr>
                                        <p:cTn id="66" dur="1" fill="hold">
                                          <p:stCondLst>
                                            <p:cond delay="0"/>
                                          </p:stCondLst>
                                        </p:cTn>
                                        <p:tgtEl>
                                          <p:spTgt spid="123"/>
                                        </p:tgtEl>
                                        <p:attrNameLst>
                                          <p:attrName>style.visibility</p:attrName>
                                        </p:attrNameLst>
                                      </p:cBhvr>
                                      <p:to>
                                        <p:strVal val="visible"/>
                                      </p:to>
                                    </p:set>
                                    <p:animEffect transition="in" filter="fade">
                                      <p:cBhvr>
                                        <p:cTn id="67" dur="500"/>
                                        <p:tgtEl>
                                          <p:spTgt spid="123"/>
                                        </p:tgtEl>
                                      </p:cBhvr>
                                    </p:animEffect>
                                  </p:childTnLst>
                                </p:cTn>
                              </p:par>
                              <p:par>
                                <p:cTn id="68" presetID="10" presetClass="entr" presetSubtype="0" fill="hold" nodeType="withEffect">
                                  <p:stCondLst>
                                    <p:cond delay="0"/>
                                  </p:stCondLst>
                                  <p:childTnLst>
                                    <p:set>
                                      <p:cBhvr>
                                        <p:cTn id="69" dur="1" fill="hold">
                                          <p:stCondLst>
                                            <p:cond delay="0"/>
                                          </p:stCondLst>
                                        </p:cTn>
                                        <p:tgtEl>
                                          <p:spTgt spid="137"/>
                                        </p:tgtEl>
                                        <p:attrNameLst>
                                          <p:attrName>style.visibility</p:attrName>
                                        </p:attrNameLst>
                                      </p:cBhvr>
                                      <p:to>
                                        <p:strVal val="visible"/>
                                      </p:to>
                                    </p:set>
                                    <p:animEffect transition="in" filter="fade">
                                      <p:cBhvr>
                                        <p:cTn id="70" dur="500"/>
                                        <p:tgtEl>
                                          <p:spTgt spid="137"/>
                                        </p:tgtEl>
                                      </p:cBhvr>
                                    </p:animEffect>
                                  </p:childTnLst>
                                </p:cTn>
                              </p:par>
                              <p:par>
                                <p:cTn id="71" presetID="10" presetClass="entr" presetSubtype="0" fill="hold" nodeType="withEffect">
                                  <p:stCondLst>
                                    <p:cond delay="0"/>
                                  </p:stCondLst>
                                  <p:childTnLst>
                                    <p:set>
                                      <p:cBhvr>
                                        <p:cTn id="72" dur="1" fill="hold">
                                          <p:stCondLst>
                                            <p:cond delay="0"/>
                                          </p:stCondLst>
                                        </p:cTn>
                                        <p:tgtEl>
                                          <p:spTgt spid="134"/>
                                        </p:tgtEl>
                                        <p:attrNameLst>
                                          <p:attrName>style.visibility</p:attrName>
                                        </p:attrNameLst>
                                      </p:cBhvr>
                                      <p:to>
                                        <p:strVal val="visible"/>
                                      </p:to>
                                    </p:set>
                                    <p:animEffect transition="in" filter="fade">
                                      <p:cBhvr>
                                        <p:cTn id="73" dur="500"/>
                                        <p:tgtEl>
                                          <p:spTgt spid="134"/>
                                        </p:tgtEl>
                                      </p:cBhvr>
                                    </p:animEffect>
                                  </p:childTnLst>
                                </p:cTn>
                              </p:par>
                              <p:par>
                                <p:cTn id="74" presetID="10" presetClass="entr" presetSubtype="0" fill="hold" nodeType="withEffect">
                                  <p:stCondLst>
                                    <p:cond delay="0"/>
                                  </p:stCondLst>
                                  <p:childTnLst>
                                    <p:set>
                                      <p:cBhvr>
                                        <p:cTn id="75" dur="1" fill="hold">
                                          <p:stCondLst>
                                            <p:cond delay="0"/>
                                          </p:stCondLst>
                                        </p:cTn>
                                        <p:tgtEl>
                                          <p:spTgt spid="132"/>
                                        </p:tgtEl>
                                        <p:attrNameLst>
                                          <p:attrName>style.visibility</p:attrName>
                                        </p:attrNameLst>
                                      </p:cBhvr>
                                      <p:to>
                                        <p:strVal val="visible"/>
                                      </p:to>
                                    </p:set>
                                    <p:animEffect transition="in" filter="fade">
                                      <p:cBhvr>
                                        <p:cTn id="76"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4" grpId="0" animBg="1"/>
      <p:bldP spid="85"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従来の問題に対するアプローチ</a:t>
            </a:r>
            <a:endParaRPr kumimoji="1" lang="ja-JP" altLang="en-US" dirty="0"/>
          </a:p>
        </p:txBody>
      </p:sp>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
              </p:nvPr>
            </p:nvGraphicFramePr>
            <p:xfrm>
              <a:off x="489440" y="4714408"/>
              <a:ext cx="9027721" cy="1828800"/>
            </p:xfrm>
            <a:graphic>
              <a:graphicData uri="http://schemas.openxmlformats.org/drawingml/2006/table">
                <a:tbl>
                  <a:tblPr firstRow="1" bandRow="1">
                    <a:tableStyleId>{93296810-A885-4BE3-A3E7-6D5BEEA58F35}</a:tableStyleId>
                  </a:tblPr>
                  <a:tblGrid>
                    <a:gridCol w="2095818">
                      <a:extLst>
                        <a:ext uri="{9D8B030D-6E8A-4147-A177-3AD203B41FA5}">
                          <a16:colId xmlns:a16="http://schemas.microsoft.com/office/drawing/2014/main" val="1888647110"/>
                        </a:ext>
                      </a:extLst>
                    </a:gridCol>
                    <a:gridCol w="2680145">
                      <a:extLst>
                        <a:ext uri="{9D8B030D-6E8A-4147-A177-3AD203B41FA5}">
                          <a16:colId xmlns:a16="http://schemas.microsoft.com/office/drawing/2014/main" val="795190192"/>
                        </a:ext>
                      </a:extLst>
                    </a:gridCol>
                    <a:gridCol w="4251758">
                      <a:extLst>
                        <a:ext uri="{9D8B030D-6E8A-4147-A177-3AD203B41FA5}">
                          <a16:colId xmlns:a16="http://schemas.microsoft.com/office/drawing/2014/main" val="1525472245"/>
                        </a:ext>
                      </a:extLst>
                    </a:gridCol>
                  </a:tblGrid>
                  <a:tr h="370840">
                    <a:tc>
                      <a:txBody>
                        <a:bodyPr/>
                        <a:lstStyle/>
                        <a:p>
                          <a:endParaRPr kumimoji="1" lang="ja-JP" altLang="en-US" sz="2400" dirty="0"/>
                        </a:p>
                      </a:txBody>
                      <a:tcPr/>
                    </a:tc>
                    <a:tc>
                      <a:txBody>
                        <a:bodyPr/>
                        <a:lstStyle/>
                        <a:p>
                          <a:r>
                            <a:rPr kumimoji="1" lang="ja-JP" altLang="en-US" sz="2400" dirty="0" smtClean="0"/>
                            <a:t>従来手法</a:t>
                          </a:r>
                          <a:endParaRPr kumimoji="1" lang="ja-JP" altLang="en-US" sz="2400" dirty="0"/>
                        </a:p>
                      </a:txBody>
                      <a:tcPr/>
                    </a:tc>
                    <a:tc>
                      <a:txBody>
                        <a:bodyPr/>
                        <a:lstStyle/>
                        <a:p>
                          <a:r>
                            <a:rPr kumimoji="1" lang="ja-JP" altLang="en-US" sz="2400" dirty="0" smtClean="0"/>
                            <a:t>提案手法</a:t>
                          </a:r>
                          <a:endParaRPr kumimoji="1" lang="ja-JP" altLang="en-US" sz="2400" dirty="0"/>
                        </a:p>
                      </a:txBody>
                      <a:tcPr/>
                    </a:tc>
                    <a:extLst>
                      <a:ext uri="{0D108BD9-81ED-4DB2-BD59-A6C34878D82A}">
                        <a16:rowId xmlns:a16="http://schemas.microsoft.com/office/drawing/2014/main" val="3953346623"/>
                      </a:ext>
                    </a:extLst>
                  </a:tr>
                  <a:tr h="370840">
                    <a:tc>
                      <a:txBody>
                        <a:bodyPr/>
                        <a:lstStyle/>
                        <a:p>
                          <a:r>
                            <a:rPr kumimoji="1" lang="ja-JP" altLang="en-US" sz="2400" dirty="0" smtClean="0"/>
                            <a:t>大域探索</a:t>
                          </a:r>
                          <a:endParaRPr kumimoji="1" lang="ja-JP" altLang="en-US" sz="2400" dirty="0"/>
                        </a:p>
                      </a:txBody>
                      <a:tcPr/>
                    </a:tc>
                    <a:tc>
                      <a:txBody>
                        <a:bodyPr/>
                        <a:lstStyle/>
                        <a:p>
                          <a14:m>
                            <m:oMath xmlns:m="http://schemas.openxmlformats.org/officeDocument/2006/math">
                              <m:sSub>
                                <m:sSubPr>
                                  <m:ctrlPr>
                                    <a:rPr kumimoji="1" lang="en-US" altLang="ja-JP" sz="2400" smtClean="0"/>
                                  </m:ctrlPr>
                                </m:sSubPr>
                                <m:e>
                                  <m:r>
                                    <a:rPr kumimoji="1" lang="en-US" altLang="ja-JP" sz="2400" smtClean="0"/>
                                    <m:t>𝑥</m:t>
                                  </m:r>
                                </m:e>
                                <m:sub>
                                  <m:r>
                                    <a:rPr kumimoji="1" lang="en-US" altLang="ja-JP" sz="2400" smtClean="0"/>
                                    <m:t>∗</m:t>
                                  </m:r>
                                </m:sub>
                              </m:sSub>
                            </m:oMath>
                          </a14:m>
                          <a:r>
                            <a:rPr kumimoji="1" lang="ja-JP" altLang="en-US" sz="2400" dirty="0" smtClean="0"/>
                            <a:t>へ向かって移動</a:t>
                          </a:r>
                          <a:endParaRPr kumimoji="1" lang="ja-JP" altLang="en-US" sz="2400" dirty="0"/>
                        </a:p>
                      </a:txBody>
                      <a:tcPr/>
                    </a:tc>
                    <a:tc>
                      <a:txBody>
                        <a:bodyPr/>
                        <a:lstStyle/>
                        <a:p>
                          <a14:m>
                            <m:oMath xmlns:m="http://schemas.openxmlformats.org/officeDocument/2006/math">
                              <m:sSub>
                                <m:sSubPr>
                                  <m:ctrlPr>
                                    <a:rPr kumimoji="1" lang="en-US" altLang="ja-JP" sz="2400" smtClean="0"/>
                                  </m:ctrlPr>
                                </m:sSubPr>
                                <m:e>
                                  <m:r>
                                    <a:rPr kumimoji="1" lang="en-US" altLang="ja-JP" sz="2400" smtClean="0"/>
                                    <m:t>𝑥</m:t>
                                  </m:r>
                                </m:e>
                                <m:sub>
                                  <m:r>
                                    <a:rPr kumimoji="1" lang="en-US" altLang="ja-JP" sz="2400" smtClean="0"/>
                                    <m:t>𝑁𝑅</m:t>
                                  </m:r>
                                  <m:r>
                                    <a:rPr kumimoji="1" lang="en-US" altLang="ja-JP" sz="2400" smtClean="0"/>
                                    <m:t>∗</m:t>
                                  </m:r>
                                </m:sub>
                              </m:sSub>
                            </m:oMath>
                          </a14:m>
                          <a:r>
                            <a:rPr kumimoji="1" lang="ja-JP" altLang="en-US" sz="2400" dirty="0" smtClean="0"/>
                            <a:t>から遠ざかる方向へ移動</a:t>
                          </a:r>
                          <a:endParaRPr kumimoji="1" lang="ja-JP" altLang="en-US" sz="2400" dirty="0"/>
                        </a:p>
                      </a:txBody>
                      <a:tcPr/>
                    </a:tc>
                    <a:extLst>
                      <a:ext uri="{0D108BD9-81ED-4DB2-BD59-A6C34878D82A}">
                        <a16:rowId xmlns:a16="http://schemas.microsoft.com/office/drawing/2014/main" val="656224647"/>
                      </a:ext>
                    </a:extLst>
                  </a:tr>
                  <a:tr h="370840">
                    <a:tc>
                      <a:txBody>
                        <a:bodyPr/>
                        <a:lstStyle/>
                        <a:p>
                          <a:r>
                            <a:rPr kumimoji="1" lang="ja-JP" altLang="en-US" sz="2400" dirty="0" smtClean="0"/>
                            <a:t>局所探索</a:t>
                          </a:r>
                          <a:endParaRPr kumimoji="1" lang="ja-JP" altLang="en-US" sz="2400" dirty="0"/>
                        </a:p>
                      </a:txBody>
                      <a:tcPr/>
                    </a:tc>
                    <a:tc>
                      <a:txBody>
                        <a:bodyPr/>
                        <a:lstStyle/>
                        <a:p>
                          <a14:m>
                            <m:oMath xmlns:m="http://schemas.openxmlformats.org/officeDocument/2006/math">
                              <m:sSub>
                                <m:sSubPr>
                                  <m:ctrlPr>
                                    <a:rPr kumimoji="1" lang="en-US" altLang="ja-JP" sz="2400" smtClean="0"/>
                                  </m:ctrlPr>
                                </m:sSubPr>
                                <m:e>
                                  <m:r>
                                    <a:rPr kumimoji="1" lang="en-US" altLang="ja-JP" sz="2400" smtClean="0"/>
                                    <m:t>𝑥</m:t>
                                  </m:r>
                                </m:e>
                                <m:sub>
                                  <m:r>
                                    <a:rPr kumimoji="1" lang="en-US" altLang="ja-JP" sz="2400" smtClean="0"/>
                                    <m:t>∗</m:t>
                                  </m:r>
                                </m:sub>
                              </m:sSub>
                            </m:oMath>
                          </a14:m>
                          <a:r>
                            <a:rPr kumimoji="1" lang="ja-JP" altLang="en-US" sz="2400" dirty="0" smtClean="0"/>
                            <a:t>付近</a:t>
                          </a:r>
                          <a:endParaRPr kumimoji="1" lang="ja-JP" altLang="en-US" sz="2400" dirty="0"/>
                        </a:p>
                      </a:txBody>
                      <a:tcPr/>
                    </a:tc>
                    <a:tc>
                      <a:txBody>
                        <a:bodyPr/>
                        <a:lstStyle/>
                        <a:p>
                          <a14:m>
                            <m:oMath xmlns:m="http://schemas.openxmlformats.org/officeDocument/2006/math">
                              <m:sSub>
                                <m:sSubPr>
                                  <m:ctrlPr>
                                    <a:rPr kumimoji="1" lang="en-US" altLang="ja-JP" sz="2400" smtClean="0"/>
                                  </m:ctrlPr>
                                </m:sSubPr>
                                <m:e>
                                  <m:r>
                                    <a:rPr kumimoji="1" lang="en-US" altLang="ja-JP" sz="2400" smtClean="0"/>
                                    <m:t>𝑥</m:t>
                                  </m:r>
                                </m:e>
                                <m:sub>
                                  <m:r>
                                    <a:rPr kumimoji="1" lang="en-US" altLang="ja-JP" sz="2400" smtClean="0"/>
                                    <m:t>𝑁𝑅</m:t>
                                  </m:r>
                                  <m:r>
                                    <a:rPr kumimoji="1" lang="en-US" altLang="ja-JP" sz="2400" smtClean="0"/>
                                    <m:t>∗</m:t>
                                  </m:r>
                                </m:sub>
                              </m:sSub>
                            </m:oMath>
                          </a14:m>
                          <a:r>
                            <a:rPr kumimoji="1" lang="ja-JP" altLang="en-US" sz="2400" dirty="0" smtClean="0"/>
                            <a:t>付近</a:t>
                          </a:r>
                          <a:endParaRPr kumimoji="1" lang="ja-JP" altLang="en-US" sz="2400" dirty="0"/>
                        </a:p>
                      </a:txBody>
                      <a:tcPr/>
                    </a:tc>
                    <a:extLst>
                      <a:ext uri="{0D108BD9-81ED-4DB2-BD59-A6C34878D82A}">
                        <a16:rowId xmlns:a16="http://schemas.microsoft.com/office/drawing/2014/main" val="1044138635"/>
                      </a:ext>
                    </a:extLst>
                  </a:tr>
                  <a:tr h="370840">
                    <a:tc>
                      <a:txBody>
                        <a:bodyPr/>
                        <a:lstStyle/>
                        <a:p>
                          <a:r>
                            <a:rPr kumimoji="1" lang="ja-JP" altLang="en-US" sz="2400" dirty="0" smtClean="0"/>
                            <a:t>ランダム探索</a:t>
                          </a:r>
                          <a:endParaRPr kumimoji="1" lang="ja-JP" altLang="en-US" sz="2400" dirty="0"/>
                        </a:p>
                      </a:txBody>
                      <a:tcPr/>
                    </a:tc>
                    <a:tc>
                      <a:txBody>
                        <a:bodyPr/>
                        <a:lstStyle/>
                        <a:p>
                          <a:r>
                            <a:rPr kumimoji="1" lang="ja-JP" altLang="en-US" sz="2400" dirty="0" smtClean="0"/>
                            <a:t>全探索領域内</a:t>
                          </a:r>
                          <a:endParaRPr kumimoji="1" lang="ja-JP" altLang="en-US" sz="2400" dirty="0"/>
                        </a:p>
                      </a:txBody>
                      <a:tcPr/>
                    </a:tc>
                    <a:tc>
                      <a:txBody>
                        <a:bodyPr/>
                        <a:lstStyle/>
                        <a:p>
                          <a:r>
                            <a:rPr kumimoji="1" lang="ja-JP" altLang="en-US" sz="2400" dirty="0" smtClean="0"/>
                            <a:t>探索無し</a:t>
                          </a:r>
                          <a:endParaRPr kumimoji="1" lang="ja-JP" altLang="en-US" sz="2400" dirty="0"/>
                        </a:p>
                      </a:txBody>
                      <a:tcPr/>
                    </a:tc>
                    <a:extLst>
                      <a:ext uri="{0D108BD9-81ED-4DB2-BD59-A6C34878D82A}">
                        <a16:rowId xmlns:a16="http://schemas.microsoft.com/office/drawing/2014/main" val="707445645"/>
                      </a:ext>
                    </a:extLst>
                  </a:tr>
                </a:tbl>
              </a:graphicData>
            </a:graphic>
          </p:graphicFrame>
        </mc:Choice>
        <mc:Fallback>
          <p:graphicFrame>
            <p:nvGraphicFramePr>
              <p:cNvPr id="5" name="コンテンツ プレースホルダー 4"/>
              <p:cNvGraphicFramePr>
                <a:graphicFrameLocks noGrp="1"/>
              </p:cNvGraphicFramePr>
              <p:nvPr>
                <p:ph idx="1"/>
              </p:nvPr>
            </p:nvGraphicFramePr>
            <p:xfrm>
              <a:off x="489440" y="4714408"/>
              <a:ext cx="9027721" cy="1828800"/>
            </p:xfrm>
            <a:graphic>
              <a:graphicData uri="http://schemas.openxmlformats.org/drawingml/2006/table">
                <a:tbl>
                  <a:tblPr firstRow="1" bandRow="1">
                    <a:tableStyleId>{93296810-A885-4BE3-A3E7-6D5BEEA58F35}</a:tableStyleId>
                  </a:tblPr>
                  <a:tblGrid>
                    <a:gridCol w="2095818">
                      <a:extLst>
                        <a:ext uri="{9D8B030D-6E8A-4147-A177-3AD203B41FA5}">
                          <a16:colId xmlns:a16="http://schemas.microsoft.com/office/drawing/2014/main" val="1888647110"/>
                        </a:ext>
                      </a:extLst>
                    </a:gridCol>
                    <a:gridCol w="2680145">
                      <a:extLst>
                        <a:ext uri="{9D8B030D-6E8A-4147-A177-3AD203B41FA5}">
                          <a16:colId xmlns:a16="http://schemas.microsoft.com/office/drawing/2014/main" val="795190192"/>
                        </a:ext>
                      </a:extLst>
                    </a:gridCol>
                    <a:gridCol w="4251758">
                      <a:extLst>
                        <a:ext uri="{9D8B030D-6E8A-4147-A177-3AD203B41FA5}">
                          <a16:colId xmlns:a16="http://schemas.microsoft.com/office/drawing/2014/main" val="1525472245"/>
                        </a:ext>
                      </a:extLst>
                    </a:gridCol>
                  </a:tblGrid>
                  <a:tr h="457200">
                    <a:tc>
                      <a:txBody>
                        <a:bodyPr/>
                        <a:lstStyle/>
                        <a:p>
                          <a:endParaRPr kumimoji="1" lang="ja-JP" altLang="en-US" sz="2400" dirty="0"/>
                        </a:p>
                      </a:txBody>
                      <a:tcPr/>
                    </a:tc>
                    <a:tc>
                      <a:txBody>
                        <a:bodyPr/>
                        <a:lstStyle/>
                        <a:p>
                          <a:r>
                            <a:rPr kumimoji="1" lang="ja-JP" altLang="en-US" sz="2400" dirty="0" smtClean="0"/>
                            <a:t>従来手法</a:t>
                          </a:r>
                          <a:endParaRPr kumimoji="1" lang="ja-JP" altLang="en-US" sz="2400" dirty="0"/>
                        </a:p>
                      </a:txBody>
                      <a:tcPr/>
                    </a:tc>
                    <a:tc>
                      <a:txBody>
                        <a:bodyPr/>
                        <a:lstStyle/>
                        <a:p>
                          <a:r>
                            <a:rPr kumimoji="1" lang="ja-JP" altLang="en-US" sz="2400" dirty="0" smtClean="0"/>
                            <a:t>提案手法</a:t>
                          </a:r>
                          <a:endParaRPr kumimoji="1" lang="ja-JP" altLang="en-US" sz="2400" dirty="0"/>
                        </a:p>
                      </a:txBody>
                      <a:tcPr/>
                    </a:tc>
                    <a:extLst>
                      <a:ext uri="{0D108BD9-81ED-4DB2-BD59-A6C34878D82A}">
                        <a16:rowId xmlns:a16="http://schemas.microsoft.com/office/drawing/2014/main" val="3953346623"/>
                      </a:ext>
                    </a:extLst>
                  </a:tr>
                  <a:tr h="457200">
                    <a:tc>
                      <a:txBody>
                        <a:bodyPr/>
                        <a:lstStyle/>
                        <a:p>
                          <a:r>
                            <a:rPr kumimoji="1" lang="ja-JP" altLang="en-US" sz="2400" dirty="0" smtClean="0"/>
                            <a:t>大域探索</a:t>
                          </a:r>
                          <a:endParaRPr kumimoji="1" lang="ja-JP" altLang="en-US" sz="2400" dirty="0"/>
                        </a:p>
                      </a:txBody>
                      <a:tcPr/>
                    </a:tc>
                    <a:tc>
                      <a:txBody>
                        <a:bodyPr/>
                        <a:lstStyle/>
                        <a:p>
                          <a:endParaRPr lang="ja-JP"/>
                        </a:p>
                      </a:txBody>
                      <a:tcPr>
                        <a:blipFill>
                          <a:blip r:embed="rId3"/>
                          <a:stretch>
                            <a:fillRect l="-78409" t="-107895" r="-159545" b="-227632"/>
                          </a:stretch>
                        </a:blipFill>
                      </a:tcPr>
                    </a:tc>
                    <a:tc>
                      <a:txBody>
                        <a:bodyPr/>
                        <a:lstStyle/>
                        <a:p>
                          <a:endParaRPr lang="ja-JP"/>
                        </a:p>
                      </a:txBody>
                      <a:tcPr>
                        <a:blipFill>
                          <a:blip r:embed="rId3"/>
                          <a:stretch>
                            <a:fillRect l="-112464" t="-107895" r="-573" b="-227632"/>
                          </a:stretch>
                        </a:blipFill>
                      </a:tcPr>
                    </a:tc>
                    <a:extLst>
                      <a:ext uri="{0D108BD9-81ED-4DB2-BD59-A6C34878D82A}">
                        <a16:rowId xmlns:a16="http://schemas.microsoft.com/office/drawing/2014/main" val="656224647"/>
                      </a:ext>
                    </a:extLst>
                  </a:tr>
                  <a:tr h="457200">
                    <a:tc>
                      <a:txBody>
                        <a:bodyPr/>
                        <a:lstStyle/>
                        <a:p>
                          <a:r>
                            <a:rPr kumimoji="1" lang="ja-JP" altLang="en-US" sz="2400" dirty="0" smtClean="0"/>
                            <a:t>局所探索</a:t>
                          </a:r>
                          <a:endParaRPr kumimoji="1" lang="ja-JP" altLang="en-US" sz="2400" dirty="0"/>
                        </a:p>
                      </a:txBody>
                      <a:tcPr/>
                    </a:tc>
                    <a:tc>
                      <a:txBody>
                        <a:bodyPr/>
                        <a:lstStyle/>
                        <a:p>
                          <a:endParaRPr lang="ja-JP"/>
                        </a:p>
                      </a:txBody>
                      <a:tcPr>
                        <a:blipFill>
                          <a:blip r:embed="rId3"/>
                          <a:stretch>
                            <a:fillRect l="-78409" t="-210667" r="-159545" b="-130667"/>
                          </a:stretch>
                        </a:blipFill>
                      </a:tcPr>
                    </a:tc>
                    <a:tc>
                      <a:txBody>
                        <a:bodyPr/>
                        <a:lstStyle/>
                        <a:p>
                          <a:endParaRPr lang="ja-JP"/>
                        </a:p>
                      </a:txBody>
                      <a:tcPr>
                        <a:blipFill>
                          <a:blip r:embed="rId3"/>
                          <a:stretch>
                            <a:fillRect l="-112464" t="-210667" r="-573" b="-130667"/>
                          </a:stretch>
                        </a:blipFill>
                      </a:tcPr>
                    </a:tc>
                    <a:extLst>
                      <a:ext uri="{0D108BD9-81ED-4DB2-BD59-A6C34878D82A}">
                        <a16:rowId xmlns:a16="http://schemas.microsoft.com/office/drawing/2014/main" val="1044138635"/>
                      </a:ext>
                    </a:extLst>
                  </a:tr>
                  <a:tr h="457200">
                    <a:tc>
                      <a:txBody>
                        <a:bodyPr/>
                        <a:lstStyle/>
                        <a:p>
                          <a:r>
                            <a:rPr kumimoji="1" lang="ja-JP" altLang="en-US" sz="2400" dirty="0" smtClean="0"/>
                            <a:t>ランダム探索</a:t>
                          </a:r>
                          <a:endParaRPr kumimoji="1" lang="ja-JP" altLang="en-US" sz="2400" dirty="0"/>
                        </a:p>
                      </a:txBody>
                      <a:tcPr/>
                    </a:tc>
                    <a:tc>
                      <a:txBody>
                        <a:bodyPr/>
                        <a:lstStyle/>
                        <a:p>
                          <a:r>
                            <a:rPr kumimoji="1" lang="ja-JP" altLang="en-US" sz="2400" dirty="0" smtClean="0"/>
                            <a:t>全探索領域内</a:t>
                          </a:r>
                          <a:endParaRPr kumimoji="1" lang="ja-JP" altLang="en-US" sz="2400" dirty="0"/>
                        </a:p>
                      </a:txBody>
                      <a:tcPr/>
                    </a:tc>
                    <a:tc>
                      <a:txBody>
                        <a:bodyPr/>
                        <a:lstStyle/>
                        <a:p>
                          <a:r>
                            <a:rPr kumimoji="1" lang="ja-JP" altLang="en-US" sz="2400" dirty="0" smtClean="0"/>
                            <a:t>探索無し</a:t>
                          </a:r>
                          <a:endParaRPr kumimoji="1" lang="ja-JP" altLang="en-US" sz="2400" dirty="0"/>
                        </a:p>
                      </a:txBody>
                      <a:tcPr/>
                    </a:tc>
                    <a:extLst>
                      <a:ext uri="{0D108BD9-81ED-4DB2-BD59-A6C34878D82A}">
                        <a16:rowId xmlns:a16="http://schemas.microsoft.com/office/drawing/2014/main" val="707445645"/>
                      </a:ext>
                    </a:extLst>
                  </a:tr>
                </a:tbl>
              </a:graphicData>
            </a:graphic>
          </p:graphicFrame>
        </mc:Fallback>
      </mc:AlternateContent>
      <p:sp>
        <p:nvSpPr>
          <p:cNvPr id="4" name="スライド番号プレースホルダー 3"/>
          <p:cNvSpPr>
            <a:spLocks noGrp="1"/>
          </p:cNvSpPr>
          <p:nvPr>
            <p:ph type="sldNum" sz="quarter" idx="12"/>
          </p:nvPr>
        </p:nvSpPr>
        <p:spPr/>
        <p:txBody>
          <a:bodyPr/>
          <a:lstStyle/>
          <a:p>
            <a:r>
              <a:rPr lang="en-US" altLang="ja-JP" dirty="0" smtClean="0"/>
              <a:t>(</a:t>
            </a:r>
            <a:fld id="{CAF925E2-19D9-40EE-AC9E-1CF63AA179A3}" type="slidenum">
              <a:rPr lang="ja-JP" altLang="en-US" smtClean="0"/>
              <a:pPr/>
              <a:t>9</a:t>
            </a:fld>
            <a:r>
              <a:rPr lang="en-US" altLang="ja-JP" dirty="0" smtClean="0"/>
              <a:t>/15)</a:t>
            </a:r>
            <a:endParaRPr lang="ja-JP" altLang="en-US" dirty="0"/>
          </a:p>
        </p:txBody>
      </p:sp>
      <p:sp>
        <p:nvSpPr>
          <p:cNvPr id="6" name="コンテンツ プレースホルダー 2"/>
          <p:cNvSpPr txBox="1">
            <a:spLocks/>
          </p:cNvSpPr>
          <p:nvPr/>
        </p:nvSpPr>
        <p:spPr>
          <a:xfrm>
            <a:off x="489440" y="1222416"/>
            <a:ext cx="11408764" cy="47855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smtClean="0">
                <a:solidFill>
                  <a:schemeClr val="tx1">
                    <a:lumMod val="75000"/>
                    <a:lumOff val="25000"/>
                  </a:schemeClr>
                </a:solidFill>
              </a:rPr>
              <a:t>従来手法の問題点</a:t>
            </a:r>
            <a:endParaRPr lang="en-US" altLang="ja-JP" sz="2400" b="1" dirty="0" smtClean="0">
              <a:solidFill>
                <a:schemeClr val="tx1">
                  <a:lumMod val="75000"/>
                  <a:lumOff val="25000"/>
                </a:schemeClr>
              </a:solidFill>
            </a:endParaRPr>
          </a:p>
          <a:p>
            <a:pPr lvl="1">
              <a:buFontTx/>
              <a:buChar char="-"/>
            </a:pPr>
            <a:r>
              <a:rPr lang="ja-JP" altLang="en-US" dirty="0" smtClean="0">
                <a:solidFill>
                  <a:schemeClr val="tx1">
                    <a:lumMod val="75000"/>
                    <a:lumOff val="25000"/>
                  </a:schemeClr>
                </a:solidFill>
              </a:rPr>
              <a:t>大域探索：</a:t>
            </a:r>
            <a:r>
              <a:rPr lang="en-US" altLang="ja-JP" dirty="0" smtClean="0">
                <a:solidFill>
                  <a:schemeClr val="tx1">
                    <a:lumMod val="75000"/>
                    <a:lumOff val="25000"/>
                  </a:schemeClr>
                </a:solidFill>
              </a:rPr>
              <a:t>		</a:t>
            </a:r>
            <a:r>
              <a:rPr lang="ja-JP" altLang="en-US" dirty="0" smtClean="0">
                <a:solidFill>
                  <a:schemeClr val="tx1">
                    <a:lumMod val="75000"/>
                    <a:lumOff val="25000"/>
                  </a:schemeClr>
                </a:solidFill>
              </a:rPr>
              <a:t>個体が最良解方向へ移動</a:t>
            </a:r>
            <a:endParaRPr lang="en-US" altLang="ja-JP" dirty="0" smtClean="0">
              <a:solidFill>
                <a:schemeClr val="tx1">
                  <a:lumMod val="75000"/>
                  <a:lumOff val="25000"/>
                </a:schemeClr>
              </a:solidFill>
            </a:endParaRPr>
          </a:p>
          <a:p>
            <a:pPr lvl="1">
              <a:buFontTx/>
              <a:buChar char="-"/>
            </a:pPr>
            <a:r>
              <a:rPr lang="ja-JP" altLang="en-US" dirty="0" smtClean="0">
                <a:solidFill>
                  <a:schemeClr val="tx1">
                    <a:lumMod val="75000"/>
                    <a:lumOff val="25000"/>
                  </a:schemeClr>
                </a:solidFill>
              </a:rPr>
              <a:t>局所探索：</a:t>
            </a:r>
            <a:r>
              <a:rPr lang="en-US" altLang="ja-JP" dirty="0" smtClean="0">
                <a:solidFill>
                  <a:schemeClr val="tx1">
                    <a:lumMod val="75000"/>
                    <a:lumOff val="25000"/>
                  </a:schemeClr>
                </a:solidFill>
              </a:rPr>
              <a:t>		</a:t>
            </a:r>
            <a:r>
              <a:rPr lang="ja-JP" altLang="en-US" dirty="0" smtClean="0">
                <a:solidFill>
                  <a:schemeClr val="tx1">
                    <a:lumMod val="75000"/>
                    <a:lumOff val="25000"/>
                  </a:schemeClr>
                </a:solidFill>
              </a:rPr>
              <a:t>最良解付近に解候補を生成</a:t>
            </a:r>
            <a:endParaRPr lang="en-US" altLang="ja-JP" dirty="0" smtClean="0">
              <a:solidFill>
                <a:schemeClr val="tx1">
                  <a:lumMod val="75000"/>
                  <a:lumOff val="25000"/>
                </a:schemeClr>
              </a:solidFill>
            </a:endParaRPr>
          </a:p>
          <a:p>
            <a:pPr lvl="1">
              <a:buFontTx/>
              <a:buChar char="-"/>
            </a:pPr>
            <a:r>
              <a:rPr lang="ja-JP" altLang="en-US" dirty="0" smtClean="0">
                <a:solidFill>
                  <a:schemeClr val="tx1">
                    <a:lumMod val="75000"/>
                    <a:lumOff val="25000"/>
                  </a:schemeClr>
                </a:solidFill>
              </a:rPr>
              <a:t>ランダム探索：</a:t>
            </a:r>
            <a:r>
              <a:rPr lang="en-US" altLang="ja-JP" dirty="0" smtClean="0">
                <a:solidFill>
                  <a:schemeClr val="tx1">
                    <a:lumMod val="75000"/>
                    <a:lumOff val="25000"/>
                  </a:schemeClr>
                </a:solidFill>
              </a:rPr>
              <a:t>	</a:t>
            </a:r>
            <a:r>
              <a:rPr lang="ja-JP" altLang="en-US" dirty="0" smtClean="0">
                <a:solidFill>
                  <a:schemeClr val="tx1">
                    <a:lumMod val="75000"/>
                    <a:lumOff val="25000"/>
                  </a:schemeClr>
                </a:solidFill>
              </a:rPr>
              <a:t>最良解が見つかれば更新</a:t>
            </a:r>
            <a:endParaRPr lang="en-US" altLang="ja-JP" dirty="0" smtClean="0">
              <a:solidFill>
                <a:schemeClr val="tx1">
                  <a:lumMod val="75000"/>
                  <a:lumOff val="25000"/>
                </a:schemeClr>
              </a:solidFill>
            </a:endParaRPr>
          </a:p>
          <a:p>
            <a:pPr marL="0" indent="0">
              <a:buNone/>
            </a:pPr>
            <a:r>
              <a:rPr lang="ja-JP" altLang="en-US" sz="2400" b="1" dirty="0">
                <a:solidFill>
                  <a:schemeClr val="tx1">
                    <a:lumMod val="75000"/>
                    <a:lumOff val="25000"/>
                  </a:schemeClr>
                </a:solidFill>
              </a:rPr>
              <a:t>提案手法での変更点</a:t>
            </a:r>
            <a:endParaRPr lang="en-US" altLang="ja-JP" sz="2400" b="1" dirty="0">
              <a:solidFill>
                <a:schemeClr val="tx1">
                  <a:lumMod val="75000"/>
                  <a:lumOff val="25000"/>
                </a:schemeClr>
              </a:solidFill>
            </a:endParaRPr>
          </a:p>
          <a:p>
            <a:pPr marL="0" indent="0">
              <a:buNone/>
            </a:pPr>
            <a:r>
              <a:rPr lang="en-US" altLang="ja-JP" sz="2000" dirty="0">
                <a:solidFill>
                  <a:schemeClr val="tx1">
                    <a:lumMod val="75000"/>
                    <a:lumOff val="25000"/>
                  </a:schemeClr>
                </a:solidFill>
              </a:rPr>
              <a:t>	</a:t>
            </a:r>
            <a:r>
              <a:rPr lang="ja-JP" altLang="en-US" sz="1800" dirty="0">
                <a:solidFill>
                  <a:schemeClr val="tx1">
                    <a:lumMod val="75000"/>
                    <a:lumOff val="25000"/>
                  </a:schemeClr>
                </a:solidFill>
              </a:rPr>
              <a:t>▶</a:t>
            </a:r>
            <a:r>
              <a:rPr lang="ja-JP" altLang="en-US" sz="2400" dirty="0">
                <a:solidFill>
                  <a:schemeClr val="tx1">
                    <a:lumMod val="75000"/>
                    <a:lumOff val="25000"/>
                  </a:schemeClr>
                </a:solidFill>
              </a:rPr>
              <a:t> </a:t>
            </a:r>
            <a:r>
              <a:rPr lang="en-US" altLang="ja-JP" sz="2400" dirty="0">
                <a:solidFill>
                  <a:schemeClr val="tx1">
                    <a:lumMod val="75000"/>
                    <a:lumOff val="25000"/>
                  </a:schemeClr>
                </a:solidFill>
              </a:rPr>
              <a:t>Niche Radius[</a:t>
            </a:r>
            <a:r>
              <a:rPr lang="en-US" altLang="ja-JP" sz="2400" dirty="0" err="1">
                <a:solidFill>
                  <a:schemeClr val="tx1">
                    <a:lumMod val="75000"/>
                    <a:lumOff val="25000"/>
                  </a:schemeClr>
                </a:solidFill>
              </a:rPr>
              <a:t>D.Beasley</a:t>
            </a:r>
            <a:r>
              <a:rPr lang="en-US" altLang="ja-JP" sz="2400" dirty="0">
                <a:solidFill>
                  <a:schemeClr val="tx1">
                    <a:lumMod val="75000"/>
                    <a:lumOff val="25000"/>
                  </a:schemeClr>
                </a:solidFill>
              </a:rPr>
              <a:t> et.al., 1993]</a:t>
            </a:r>
            <a:r>
              <a:rPr lang="ja-JP" altLang="en-US" sz="2400" dirty="0">
                <a:solidFill>
                  <a:schemeClr val="tx1">
                    <a:lumMod val="75000"/>
                    <a:lumOff val="25000"/>
                  </a:schemeClr>
                </a:solidFill>
              </a:rPr>
              <a:t>を使用した個体の分散</a:t>
            </a:r>
            <a:endParaRPr lang="en-US" altLang="ja-JP" sz="2400" dirty="0">
              <a:solidFill>
                <a:schemeClr val="tx1">
                  <a:lumMod val="75000"/>
                  <a:lumOff val="25000"/>
                </a:schemeClr>
              </a:solidFill>
            </a:endParaRPr>
          </a:p>
          <a:p>
            <a:pPr marL="0" indent="0">
              <a:buNone/>
            </a:pPr>
            <a:r>
              <a:rPr lang="en-US" altLang="ja-JP" sz="2000" dirty="0">
                <a:solidFill>
                  <a:schemeClr val="tx1">
                    <a:lumMod val="75000"/>
                    <a:lumOff val="25000"/>
                  </a:schemeClr>
                </a:solidFill>
              </a:rPr>
              <a:t>	</a:t>
            </a:r>
            <a:r>
              <a:rPr lang="ja-JP" altLang="en-US" sz="1800" dirty="0">
                <a:solidFill>
                  <a:schemeClr val="tx1">
                    <a:lumMod val="75000"/>
                    <a:lumOff val="25000"/>
                  </a:schemeClr>
                </a:solidFill>
              </a:rPr>
              <a:t>▶</a:t>
            </a:r>
            <a:r>
              <a:rPr lang="ja-JP" altLang="en-US" sz="2400" dirty="0">
                <a:solidFill>
                  <a:schemeClr val="tx1">
                    <a:lumMod val="75000"/>
                    <a:lumOff val="25000"/>
                  </a:schemeClr>
                </a:solidFill>
              </a:rPr>
              <a:t> 局所探索</a:t>
            </a:r>
            <a:r>
              <a:rPr lang="ja-JP" altLang="en-US" sz="2400" dirty="0" smtClean="0">
                <a:solidFill>
                  <a:schemeClr val="tx1">
                    <a:lumMod val="75000"/>
                    <a:lumOff val="25000"/>
                  </a:schemeClr>
                </a:solidFill>
              </a:rPr>
              <a:t>を</a:t>
            </a:r>
            <a:r>
              <a:rPr lang="en-US" altLang="ja-JP" sz="2400" dirty="0" smtClean="0">
                <a:solidFill>
                  <a:schemeClr val="tx1">
                    <a:lumMod val="75000"/>
                    <a:lumOff val="25000"/>
                  </a:schemeClr>
                </a:solidFill>
              </a:rPr>
              <a:t>Niche </a:t>
            </a:r>
            <a:r>
              <a:rPr lang="en-US" altLang="ja-JP" sz="2400" dirty="0">
                <a:solidFill>
                  <a:schemeClr val="tx1">
                    <a:lumMod val="75000"/>
                    <a:lumOff val="25000"/>
                  </a:schemeClr>
                </a:solidFill>
              </a:rPr>
              <a:t>R</a:t>
            </a:r>
            <a:r>
              <a:rPr lang="en-US" altLang="ja-JP" sz="2400" dirty="0" smtClean="0">
                <a:solidFill>
                  <a:schemeClr val="tx1">
                    <a:lumMod val="75000"/>
                    <a:lumOff val="25000"/>
                  </a:schemeClr>
                </a:solidFill>
              </a:rPr>
              <a:t>adius</a:t>
            </a:r>
            <a:r>
              <a:rPr lang="ja-JP" altLang="en-US" sz="2400" dirty="0" smtClean="0">
                <a:solidFill>
                  <a:schemeClr val="tx1">
                    <a:lumMod val="75000"/>
                    <a:lumOff val="25000"/>
                  </a:schemeClr>
                </a:solidFill>
              </a:rPr>
              <a:t>内の最良解</a:t>
            </a:r>
            <a:r>
              <a:rPr lang="ja-JP" altLang="en-US" sz="2400" dirty="0">
                <a:solidFill>
                  <a:schemeClr val="tx1">
                    <a:lumMod val="75000"/>
                    <a:lumOff val="25000"/>
                  </a:schemeClr>
                </a:solidFill>
              </a:rPr>
              <a:t>近辺に変更</a:t>
            </a:r>
            <a:endParaRPr lang="en-US" altLang="ja-JP" sz="2400" dirty="0">
              <a:solidFill>
                <a:schemeClr val="tx1">
                  <a:lumMod val="75000"/>
                  <a:lumOff val="25000"/>
                </a:schemeClr>
              </a:solidFill>
            </a:endParaRPr>
          </a:p>
          <a:p>
            <a:pPr marL="0" indent="0">
              <a:buNone/>
            </a:pPr>
            <a:r>
              <a:rPr lang="en-US" altLang="ja-JP" sz="2000" dirty="0" smtClean="0">
                <a:solidFill>
                  <a:schemeClr val="tx1">
                    <a:lumMod val="75000"/>
                    <a:lumOff val="25000"/>
                  </a:schemeClr>
                </a:solidFill>
              </a:rPr>
              <a:t>	</a:t>
            </a:r>
            <a:r>
              <a:rPr lang="ja-JP" altLang="en-US" sz="1800" dirty="0" smtClean="0">
                <a:solidFill>
                  <a:schemeClr val="tx1">
                    <a:lumMod val="75000"/>
                    <a:lumOff val="25000"/>
                  </a:schemeClr>
                </a:solidFill>
              </a:rPr>
              <a:t>▶</a:t>
            </a:r>
            <a:r>
              <a:rPr lang="ja-JP" altLang="en-US" sz="2400" dirty="0" smtClean="0">
                <a:solidFill>
                  <a:schemeClr val="tx1">
                    <a:lumMod val="75000"/>
                    <a:lumOff val="25000"/>
                  </a:schemeClr>
                </a:solidFill>
              </a:rPr>
              <a:t> ランダム探索無しに変更</a:t>
            </a:r>
            <a:endParaRPr lang="ja-JP" altLang="en-US" sz="2400" dirty="0">
              <a:solidFill>
                <a:schemeClr val="tx1">
                  <a:lumMod val="75000"/>
                  <a:lumOff val="25000"/>
                </a:schemeClr>
              </a:solidFill>
            </a:endParaRPr>
          </a:p>
          <a:p>
            <a:pPr marL="0" indent="0">
              <a:buFont typeface="Arial" panose="020B0604020202020204" pitchFamily="34" charset="0"/>
              <a:buNone/>
            </a:pPr>
            <a:endParaRPr lang="en-US" altLang="ja-JP" sz="1200" b="1" dirty="0" smtClean="0">
              <a:solidFill>
                <a:schemeClr val="tx1">
                  <a:lumMod val="75000"/>
                  <a:lumOff val="25000"/>
                </a:schemeClr>
              </a:solidFill>
            </a:endParaRPr>
          </a:p>
        </p:txBody>
      </p:sp>
    </p:spTree>
    <p:extLst>
      <p:ext uri="{BB962C8B-B14F-4D97-AF65-F5344CB8AC3E}">
        <p14:creationId xmlns:p14="http://schemas.microsoft.com/office/powerpoint/2010/main" val="37248443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49.2313"/>
  <p:tag name="ORIGINALWIDTH" val="1419.573"/>
  <p:tag name="LATEXADDIN" val="\documentclass{article}&#10;\usepackage{amsmath}&#10;\pagestyle{empty}&#10;\begin{document}&#10;\[&#10;{\bf v_i^{t+1}} = {\bf v_i^t} + {\bf(x_*^t-x_i^t)}*f_i&#10;\]&#10;&#10;&#10;&#10;&#10;\end{document}"/>
  <p:tag name="IGUANATEXSIZE" val="20"/>
  <p:tag name="IGUANATEXCURSOR" val="116"/>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74.24071"/>
  <p:tag name="ORIGINALWIDTH" val="148.4814"/>
  <p:tag name="LATEXADDIN" val="\documentclass{article}&#10;\usepackage{amsmath}&#10;\pagestyle{empty}&#10;\begin{document}&#10;${\bf x_{i*}}$&#10;&#10;&#10;&#10;\end{document}"/>
  <p:tag name="IGUANATEXSIZE" val="20"/>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49.2313"/>
  <p:tag name="ORIGINALWIDTH" val="1590.551"/>
  <p:tag name="LATEXADDIN" val="\documentclass{article}&#10;\usepackage{amsmath}&#10;\pagestyle{empty}&#10;\begin{document}&#10;&#10;\[&#10;{\bf v_i^{t+1}=v_i^t+(x_i^t-x_{NR*})}*f_i&#10;\]&#10;&#10;\end{document}"/>
  <p:tag name="IGUANATEXSIZE" val="20"/>
  <p:tag name="IGUANATEXCURSOR" val="121"/>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910.011"/>
  <p:tag name="LATEXADDIN" val="\documentclass{article}&#10;\usepackage{amsmath}&#10;\pagestyle{empty}&#10;\begin{document}&#10;&#10;\[&#10;{\bf x_i^{t+1}}= &#10;\begin{cases} &#10;{\bf x_i^t+v_i^{t+1}} &amp; (if \ d_i &lt; NR)\\&#10;{\bf x_i^t} &amp; (otherwise)&#10;\end{cases}&#10;\]&#10;&#10;\end{document}"/>
  <p:tag name="IGUANATEXSIZE" val="20"/>
  <p:tag name="IGUANATEXCURSOR" val="147"/>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638.9202"/>
  <p:tag name="ORIGINALWIDTH" val="1087.364"/>
  <p:tag name="LATEXADDIN" val="\documentclass{article}&#10;\usepackage{amsmath}&#10;\pagestyle{empty}&#10;\begin{document}&#10;\[&#10;\lambda = \frac{1}{2} \sqrt{(x_{ub}-x_{lb})^2}&#10;\]&#10;\[&#10;NR=\frac{\lambda}{\sqrt[D]{q}}\]&#10;\end{document}"/>
  <p:tag name="IGUANATEXSIZE" val="20"/>
  <p:tag name="IGUANATEXCURSOR" val="164"/>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1019.872"/>
  <p:tag name="LATEXADDIN" val="\documentclass{article}&#10;\usepackage{amsmath}&#10;\pagestyle{empty}&#10;\begin{document}&#10;&#10;\[&#10;{\bf x_{loc}=x_{NR*}}+ \epsilon A_i^t&#10;\]&#10;&#10;\end{document}"/>
  <p:tag name="IGUANATEXSIZE" val="20"/>
  <p:tag name="IGUANATEXCURSOR" val="105"/>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845.1443"/>
  <p:tag name="LATEXADDIN" val="\documentclass{article}&#10;\usepackage{amsmath}&#10;\pagestyle{empty}&#10;\begin{document}&#10;\[&#10;{\bf x_{loc}=x_*}+ \epsilon A_i&#10;\]&#10;\end{document}"/>
  <p:tag name="IGUANATEXSIZE" val="20"/>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380.2025"/>
  <p:tag name="ORIGINALWIDTH" val="1586.802"/>
  <p:tag name="LATEXADDIN" val="\documentclass{article}&#10;\usepackage{amsmath}&#10;\pagestyle{empty}&#10;\begin{document}&#10;&#10;\[&#10;dist= \sum_{j=1}^{MP} \sqrt{({\bf (s_j)-(x_{NN_j})})^2}&#10;\]&#10;&#10;\end{document}"/>
  <p:tag name="IGUANATEXSIZE" val="20"/>
  <p:tag name="IGUANATEXCURSOR" val="135"/>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06.562"/>
  <p:tag name="LATEXADDIN" val="\documentclass{article}&#10;\usepackage{amsmath}&#10;\pagestyle{empty}&#10;\begin{document}&#10;\[&#10;f_i= f_{min} + (f_{max}-f_{min}) \beta &#10;\]&#10;\end{document}"/>
  <p:tag name="IGUANATEXSIZE" val="20"/>
  <p:tag name="IGUANATEXCURSOR" val="123"/>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49.2313"/>
  <p:tag name="ORIGINALWIDTH" val="947.8815"/>
  <p:tag name="LATEXADDIN" val="\documentclass{article}&#10;\usepackage{amsmath}&#10;\pagestyle{empty}&#10;\begin{document}&#10;\[&#10;{\bf x_i^{t+1}} =  &#10;{\bf x_i^{t} + v_i^{t+1}}&#10;\]&#10;&#10;&#10;\end{document}"/>
  <p:tag name="IGUANATEXSIZE" val="20"/>
  <p:tag name="IGUANATEXCURSOR" val="128"/>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431.946"/>
  <p:tag name="LATEXADDIN" val="\documentclass{article}&#10;\usepackage{amsmath}&#10;\pagestyle{empty}&#10;\begin{document}&#10;\[&#10;x_{i*}=x_i^t&#10;\]&#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06.562"/>
  <p:tag name="LATEXADDIN" val="\documentclass{article}&#10;\usepackage{amsmath}&#10;\pagestyle{empty}&#10;\begin{document}&#10;\[&#10;f_i= f_{min} + (f_{max}-f_{min}) \beta &#10;\]&#10;\end{document}"/>
  <p:tag name="IGUANATEXSIZE" val="20"/>
  <p:tag name="IGUANATEXCURSOR" val="123"/>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845.1443"/>
  <p:tag name="LATEXADDIN" val="\documentclass{article}&#10;\usepackage{amsmath}&#10;\pagestyle{empty}&#10;\begin{document}&#10;\[&#10;{\bf x_{loc}=x_*}+ \epsilon A_i&#10;\]&#10;\end{document}"/>
  <p:tag name="IGUANATEXSIZE" val="20"/>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06.4867"/>
  <p:tag name="ORIGINALWIDTH" val="628.4214"/>
  <p:tag name="LATEXADDIN" val="\documentclass{article}&#10;\usepackage{amsmath}&#10;\pagestyle{empty}&#10;\begin{document}&#10;&#10;if $rand &gt; r_i$&#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269.9662"/>
  <p:tag name="LATEXADDIN" val="\documentclass{article}&#10;\usepackage{amsmath}&#10;\pagestyle{empty}&#10;\begin{document}&#10;&#10;endif&#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2007.499"/>
  <p:tag name="LATEXADDIN" val="\documentclass{article}&#10;\usepackage{amsmath}&#10;\pagestyle{empty}&#10;\begin{document}&#10;&#10;\[&#10;{\bf x_{rnd}}=x_{lb}+(x_{ub}-x_{lb})*rand[1, \ D]&#10;\]&#10;&#10;&#10;\end{document}"/>
  <p:tag name="IGUANATEXSIZE" val="20"/>
  <p:tag name="IGUANATEXCURSOR" val="128"/>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32.7334"/>
  <p:tag name="ORIGINALWIDTH" val="3022.872"/>
  <p:tag name="LATEXADDIN" val="\documentclass{article}&#10;\usepackage{amsmath}&#10;\pagestyle{empty}&#10;\begin{document}&#10;&#10;${if \ rand &lt; A_i^t \ \&amp; \&#10;min(F({\bf x_i}), F({\bf x_{loc}}), F({\bf x_{rnd}})) &lt; F({\bf x_{i*}})}$&#10;\end{document}"/>
  <p:tag name="IGUANATEXSIZE" val="20"/>
  <p:tag name="IGUANATEXCURSOR" val="161"/>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303.712"/>
  <p:tag name="LATEXADDIN" val="\documentclass{article}&#10;\usepackage{amsmath}&#10;\pagestyle{empty}&#10;\begin{document}&#10;&#10;${endif}$&#10;&#10;&#10;\end{document}"/>
  <p:tag name="IGUANATEXSIZE" val="20"/>
  <p:tag name="IGUANATEXCURSOR" val="88"/>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テーマ">
  <a:themeElements>
    <a:clrScheme name="黄">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ユーザー定義 5">
      <a:majorFont>
        <a:latin typeface="Segoe UI"/>
        <a:ea typeface="游ゴシック"/>
        <a:cs typeface=""/>
      </a:majorFont>
      <a:minorFont>
        <a:latin typeface="Segoe UI"/>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4593</TotalTime>
  <Words>1740</Words>
  <Application>Microsoft Office PowerPoint</Application>
  <PresentationFormat>ワイド画面</PresentationFormat>
  <Paragraphs>400</Paragraphs>
  <Slides>24</Slides>
  <Notes>17</Notes>
  <HiddenSlides>8</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游ゴシック</vt:lpstr>
      <vt:lpstr>Arial</vt:lpstr>
      <vt:lpstr>Cambria Math</vt:lpstr>
      <vt:lpstr>Segoe UI</vt:lpstr>
      <vt:lpstr>Office テーマ</vt:lpstr>
      <vt:lpstr>個体間距離を考慮した 複数解探索型Bat Algorithm</vt:lpstr>
      <vt:lpstr>背景: 複数解探索問題</vt:lpstr>
      <vt:lpstr>従来手法: Bat Algorithm[Yang. X.S, 2010]</vt:lpstr>
      <vt:lpstr>従来手法: Bat Algorithm[Yang. X.S, 2010]</vt:lpstr>
      <vt:lpstr>従来手法: Bat Algorithm[Yang. X.S, 2010]</vt:lpstr>
      <vt:lpstr>従来手法: Bat Algorithm[Yang. X.S, 2010]</vt:lpstr>
      <vt:lpstr>従来手法: Bat Algorithm[Yang. X.S, 2010]</vt:lpstr>
      <vt:lpstr>従来の問題に対するアプローチ</vt:lpstr>
      <vt:lpstr>従来の問題に対するアプローチ</vt:lpstr>
      <vt:lpstr>提案手法: Niche Radius based BA </vt:lpstr>
      <vt:lpstr>提案手法: Niche Radius based BA </vt:lpstr>
      <vt:lpstr>実験</vt:lpstr>
      <vt:lpstr>実験</vt:lpstr>
      <vt:lpstr>結果</vt:lpstr>
      <vt:lpstr>結果</vt:lpstr>
      <vt:lpstr>まとめ</vt:lpstr>
      <vt:lpstr>PowerPoint プレゼンテーション</vt:lpstr>
      <vt:lpstr>PowerPoint プレゼンテーション</vt:lpstr>
      <vt:lpstr>背景: 多峰性最適化問題</vt:lpstr>
      <vt:lpstr>従来手法: Bat Algorithm</vt:lpstr>
      <vt:lpstr>従来手法: Bat Algorithm</vt:lpstr>
      <vt:lpstr>提案手法: Niche Radius based BA </vt:lpstr>
      <vt:lpstr>提案手法: Niche Radius based BA </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個体間距離を考慮した 複数解探索型Bat Algorithm</dc:title>
  <dc:creator>Iwase Takuya</dc:creator>
  <cp:lastModifiedBy>Iwase Takuya</cp:lastModifiedBy>
  <cp:revision>146</cp:revision>
  <cp:lastPrinted>2018-09-26T06:52:09Z</cp:lastPrinted>
  <dcterms:created xsi:type="dcterms:W3CDTF">2018-09-23T06:21:21Z</dcterms:created>
  <dcterms:modified xsi:type="dcterms:W3CDTF">2018-09-26T10:54:24Z</dcterms:modified>
</cp:coreProperties>
</file>