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8.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7" r:id="rId3"/>
    <p:sldId id="265" r:id="rId4"/>
    <p:sldId id="258" r:id="rId5"/>
    <p:sldId id="267" r:id="rId6"/>
    <p:sldId id="268" r:id="rId7"/>
    <p:sldId id="269" r:id="rId8"/>
    <p:sldId id="270" r:id="rId9"/>
    <p:sldId id="271" r:id="rId10"/>
    <p:sldId id="259" r:id="rId11"/>
    <p:sldId id="273" r:id="rId12"/>
    <p:sldId id="274" r:id="rId13"/>
    <p:sldId id="275" r:id="rId14"/>
    <p:sldId id="261" r:id="rId15"/>
    <p:sldId id="272" r:id="rId16"/>
    <p:sldId id="278" r:id="rId17"/>
    <p:sldId id="262" r:id="rId18"/>
    <p:sldId id="263" r:id="rId19"/>
    <p:sldId id="264"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B5B"/>
    <a:srgbClr val="97B8FB"/>
    <a:srgbClr val="729F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FD0F851-EC5A-4D38-B0AD-8093EC10F338}" styleName="淡色スタイル 1 - アクセント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2" autoAdjust="0"/>
    <p:restoredTop sz="86600" autoAdjust="0"/>
  </p:normalViewPr>
  <p:slideViewPr>
    <p:cSldViewPr snapToGrid="0">
      <p:cViewPr varScale="1">
        <p:scale>
          <a:sx n="64" d="100"/>
          <a:sy n="64" d="100"/>
        </p:scale>
        <p:origin x="8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colorful5" csCatId="colorful" phldr="1"/>
      <dgm:spPr/>
    </dgm:pt>
    <dgm:pt modelId="{B41A4270-FF2D-4F7C-ADAE-7453BB628037}">
      <dgm:prSet phldrT="[テキスト]"/>
      <dgm:spPr>
        <a:solidFill>
          <a:schemeClr val="accent1"/>
        </a:solidFill>
      </dgm:spPr>
      <dgm:t>
        <a:bodyPr/>
        <a:lstStyle/>
        <a:p>
          <a:r>
            <a:rPr kumimoji="1" lang="ja-JP" altLang="en-US" b="1" dirty="0" smtClean="0"/>
            <a:t>初期個体の生成</a:t>
          </a:r>
          <a:endParaRPr kumimoji="1" lang="ja-JP" altLang="en-US" b="1" dirty="0"/>
        </a:p>
      </dgm:t>
    </dgm:pt>
    <dgm:pt modelId="{135713C9-5FD5-48F8-832E-CB6073F5D256}" type="parTrans" cxnId="{115054B8-CA44-4770-A092-D81AB36DA372}">
      <dgm:prSet/>
      <dgm:spPr/>
      <dgm:t>
        <a:bodyPr/>
        <a:lstStyle/>
        <a:p>
          <a:endParaRPr kumimoji="1" lang="ja-JP" altLang="en-US" b="1"/>
        </a:p>
      </dgm:t>
    </dgm:pt>
    <dgm:pt modelId="{F0103C5D-BC42-4BE7-8B82-D771F752C40D}" type="sibTrans" cxnId="{115054B8-CA44-4770-A092-D81AB36DA372}">
      <dgm:prSet/>
      <dgm:spPr/>
      <dgm:t>
        <a:bodyPr/>
        <a:lstStyle/>
        <a:p>
          <a:endParaRPr kumimoji="1" lang="ja-JP" altLang="en-US" b="1"/>
        </a:p>
      </dgm:t>
    </dgm:pt>
    <dgm:pt modelId="{CC84A6A0-56AD-433A-82FB-97EF9E5DDFEC}">
      <dgm:prSet phldrT="[テキスト]"/>
      <dgm:spPr/>
      <dgm:t>
        <a:bodyPr/>
        <a:lstStyle/>
        <a:p>
          <a:r>
            <a:rPr kumimoji="1" lang="ja-JP" altLang="en-US" b="1" dirty="0" smtClean="0"/>
            <a:t>大域探索</a:t>
          </a:r>
          <a:endParaRPr kumimoji="1" lang="ja-JP" altLang="en-US" b="1" dirty="0"/>
        </a:p>
      </dgm:t>
    </dgm:pt>
    <dgm:pt modelId="{5B0AE0A2-ED26-4C80-B82D-B07E328CDBA3}" type="parTrans" cxnId="{B27515CE-BF92-463B-BFC0-960ADDEE5772}">
      <dgm:prSet/>
      <dgm:spPr/>
      <dgm:t>
        <a:bodyPr/>
        <a:lstStyle/>
        <a:p>
          <a:endParaRPr kumimoji="1" lang="ja-JP" altLang="en-US" b="1"/>
        </a:p>
      </dgm:t>
    </dgm:pt>
    <dgm:pt modelId="{198B9549-27E5-4E47-8ADA-D11A3FE08B44}" type="sibTrans" cxnId="{B27515CE-BF92-463B-BFC0-960ADDEE5772}">
      <dgm:prSet/>
      <dgm:spPr/>
      <dgm:t>
        <a:bodyPr/>
        <a:lstStyle/>
        <a:p>
          <a:endParaRPr kumimoji="1" lang="ja-JP" altLang="en-US" b="1"/>
        </a:p>
      </dgm:t>
    </dgm:pt>
    <dgm:pt modelId="{5406F654-8E20-4B14-BBCB-1DC73A68145B}">
      <dgm:prSet phldrT="[テキスト]"/>
      <dgm:spPr/>
      <dgm:t>
        <a:bodyPr/>
        <a:lstStyle/>
        <a:p>
          <a:r>
            <a:rPr kumimoji="1" lang="ja-JP" altLang="en-US" b="1" dirty="0" smtClean="0"/>
            <a:t>局所探索</a:t>
          </a:r>
          <a:endParaRPr kumimoji="1" lang="ja-JP" altLang="en-US" b="1" dirty="0"/>
        </a:p>
      </dgm:t>
    </dgm:pt>
    <dgm:pt modelId="{3618AF97-DAF9-49D9-8FE9-DA3AB76D8E8E}" type="parTrans" cxnId="{8CC14762-16E5-4B56-A947-185639A48C41}">
      <dgm:prSet/>
      <dgm:spPr/>
      <dgm:t>
        <a:bodyPr/>
        <a:lstStyle/>
        <a:p>
          <a:endParaRPr kumimoji="1" lang="ja-JP" altLang="en-US" b="1"/>
        </a:p>
      </dgm:t>
    </dgm:pt>
    <dgm:pt modelId="{CF3419C5-5067-4D64-A93B-082C6351C119}" type="sibTrans" cxnId="{8CC14762-16E5-4B56-A947-185639A48C41}">
      <dgm:prSet/>
      <dgm:spPr/>
      <dgm:t>
        <a:bodyPr/>
        <a:lstStyle/>
        <a:p>
          <a:endParaRPr kumimoji="1" lang="ja-JP" altLang="en-US" b="1"/>
        </a:p>
      </dgm:t>
    </dgm:pt>
    <dgm:pt modelId="{479D386C-CD72-4A27-89F6-9AD8509884CC}">
      <dgm:prSet/>
      <dgm:spPr/>
      <dgm:t>
        <a:bodyPr/>
        <a:lstStyle/>
        <a:p>
          <a:r>
            <a:rPr kumimoji="1" lang="ja-JP" altLang="en-US" b="1" dirty="0" smtClean="0"/>
            <a:t>ランダム</a:t>
          </a:r>
          <a:r>
            <a:rPr kumimoji="1" lang="en-US" altLang="ja-JP" b="1" dirty="0" smtClean="0"/>
            <a:t/>
          </a:r>
          <a:br>
            <a:rPr kumimoji="1" lang="en-US" altLang="ja-JP" b="1" dirty="0" smtClean="0"/>
          </a:br>
          <a:r>
            <a:rPr kumimoji="1" lang="ja-JP" altLang="en-US" b="1" dirty="0" smtClean="0"/>
            <a:t>探索</a:t>
          </a:r>
          <a:endParaRPr kumimoji="1" lang="ja-JP" altLang="en-US" b="1" dirty="0"/>
        </a:p>
      </dgm:t>
    </dgm:pt>
    <dgm:pt modelId="{3329782F-6A52-4376-AEB9-E17EBCEF1E11}" type="parTrans" cxnId="{AB00217B-3475-445A-BB6D-826141E904AE}">
      <dgm:prSet/>
      <dgm:spPr/>
      <dgm:t>
        <a:bodyPr/>
        <a:lstStyle/>
        <a:p>
          <a:endParaRPr kumimoji="1" lang="ja-JP" altLang="en-US" b="1"/>
        </a:p>
      </dgm:t>
    </dgm:pt>
    <dgm:pt modelId="{3919DA45-676B-48E3-8706-22E4D9F5E013}" type="sibTrans" cxnId="{AB00217B-3475-445A-BB6D-826141E904AE}">
      <dgm:prSet/>
      <dgm:spPr/>
      <dgm:t>
        <a:bodyPr/>
        <a:lstStyle/>
        <a:p>
          <a:endParaRPr kumimoji="1" lang="ja-JP" altLang="en-US" b="1"/>
        </a:p>
      </dgm:t>
    </dgm:pt>
    <dgm:pt modelId="{2493BC49-8157-469F-B621-BF44F6E1D466}">
      <dgm:prSet/>
      <dgm:spPr/>
      <dgm:t>
        <a:bodyPr/>
        <a:lstStyle/>
        <a:p>
          <a:r>
            <a:rPr kumimoji="1" lang="ja-JP" altLang="en-US" b="1" dirty="0" smtClean="0"/>
            <a:t>評価</a:t>
          </a:r>
          <a:r>
            <a:rPr kumimoji="1" lang="en-US" altLang="ja-JP" b="1" dirty="0" smtClean="0"/>
            <a:t/>
          </a:r>
          <a:br>
            <a:rPr kumimoji="1" lang="en-US" altLang="ja-JP" b="1" dirty="0" smtClean="0"/>
          </a:br>
          <a:r>
            <a:rPr kumimoji="1" lang="ja-JP" altLang="en-US" b="1" dirty="0" smtClean="0"/>
            <a:t>と更新</a:t>
          </a:r>
          <a:endParaRPr kumimoji="1" lang="ja-JP" altLang="en-US" b="1" dirty="0"/>
        </a:p>
      </dgm:t>
    </dgm:pt>
    <dgm:pt modelId="{4F618A0B-34AE-4EA4-9969-1287AD83EE7C}" type="parTrans" cxnId="{0C063E5D-F891-463D-997B-A1EC5EFF71C0}">
      <dgm:prSet/>
      <dgm:spPr/>
      <dgm:t>
        <a:bodyPr/>
        <a:lstStyle/>
        <a:p>
          <a:endParaRPr kumimoji="1" lang="ja-JP" altLang="en-US" b="1"/>
        </a:p>
      </dgm:t>
    </dgm:pt>
    <dgm:pt modelId="{6360996A-3051-4E53-98D9-883182C52594}" type="sibTrans" cxnId="{0C063E5D-F891-463D-997B-A1EC5EFF71C0}">
      <dgm:prSet/>
      <dgm:spPr/>
      <dgm:t>
        <a:bodyPr/>
        <a:lstStyle/>
        <a:p>
          <a:endParaRPr kumimoji="1" lang="ja-JP" altLang="en-US" b="1"/>
        </a:p>
      </dgm:t>
    </dgm:pt>
    <dgm:pt modelId="{4106300A-70CC-495F-881C-B587021682D0}" type="pres">
      <dgm:prSet presAssocID="{22452389-283D-4692-AC6A-F0B6D2DB957F}" presName="Name0" presStyleCnt="0">
        <dgm:presLayoutVars>
          <dgm:dir/>
          <dgm:animLvl val="lvl"/>
          <dgm:resizeHandles val="exact"/>
        </dgm:presLayoutVars>
      </dgm:prSet>
      <dgm:spPr/>
    </dgm:pt>
    <dgm:pt modelId="{FD864A47-374F-4BC7-9A8F-A992896F90CC}" type="pres">
      <dgm:prSet presAssocID="{B41A4270-FF2D-4F7C-ADAE-7453BB628037}" presName="parTxOnly" presStyleLbl="node1" presStyleIdx="0" presStyleCnt="5">
        <dgm:presLayoutVars>
          <dgm:chMax val="0"/>
          <dgm:chPref val="0"/>
          <dgm:bulletEnabled val="1"/>
        </dgm:presLayoutVars>
      </dgm:prSet>
      <dgm:spPr/>
      <dgm:t>
        <a:bodyPr/>
        <a:lstStyle/>
        <a:p>
          <a:endParaRPr kumimoji="1" lang="ja-JP" altLang="en-US"/>
        </a:p>
      </dgm:t>
    </dgm:pt>
    <dgm:pt modelId="{E7A055D2-BEDB-4F7F-A731-36F296F9023D}" type="pres">
      <dgm:prSet presAssocID="{F0103C5D-BC42-4BE7-8B82-D771F752C40D}" presName="parTxOnlySpace" presStyleCnt="0"/>
      <dgm:spPr/>
    </dgm:pt>
    <dgm:pt modelId="{8D6B31DF-2713-47AD-AB13-01C323D42D15}" type="pres">
      <dgm:prSet presAssocID="{CC84A6A0-56AD-433A-82FB-97EF9E5DDFEC}" presName="parTxOnly" presStyleLbl="node1" presStyleIdx="1" presStyleCnt="5">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2" presStyleCnt="5">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3" presStyleCnt="5">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4" presStyleCnt="5">
        <dgm:presLayoutVars>
          <dgm:chMax val="0"/>
          <dgm:chPref val="0"/>
          <dgm:bulletEnabled val="1"/>
        </dgm:presLayoutVars>
      </dgm:prSet>
      <dgm:spPr/>
      <dgm:t>
        <a:bodyPr/>
        <a:lstStyle/>
        <a:p>
          <a:endParaRPr kumimoji="1" lang="ja-JP" altLang="en-US"/>
        </a:p>
      </dgm:t>
    </dgm:pt>
  </dgm:ptLst>
  <dgm:cxnLst>
    <dgm:cxn modelId="{47158E36-51BA-4797-9F19-F133AD6B594F}" type="presOf" srcId="{B41A4270-FF2D-4F7C-ADAE-7453BB628037}" destId="{FD864A47-374F-4BC7-9A8F-A992896F90CC}" srcOrd="0" destOrd="0" presId="urn:microsoft.com/office/officeart/2005/8/layout/chevron1"/>
    <dgm:cxn modelId="{AB00217B-3475-445A-BB6D-826141E904AE}" srcId="{22452389-283D-4692-AC6A-F0B6D2DB957F}" destId="{479D386C-CD72-4A27-89F6-9AD8509884CC}" srcOrd="3" destOrd="0" parTransId="{3329782F-6A52-4376-AEB9-E17EBCEF1E11}" sibTransId="{3919DA45-676B-48E3-8706-22E4D9F5E013}"/>
    <dgm:cxn modelId="{B27515CE-BF92-463B-BFC0-960ADDEE5772}" srcId="{22452389-283D-4692-AC6A-F0B6D2DB957F}" destId="{CC84A6A0-56AD-433A-82FB-97EF9E5DDFEC}" srcOrd="1"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4" destOrd="0" parTransId="{4F618A0B-34AE-4EA4-9969-1287AD83EE7C}" sibTransId="{6360996A-3051-4E53-98D9-883182C52594}"/>
    <dgm:cxn modelId="{F1805C24-152D-4171-99F3-5D5A78862B1C}" type="presOf" srcId="{22452389-283D-4692-AC6A-F0B6D2DB957F}" destId="{4106300A-70CC-495F-881C-B587021682D0}" srcOrd="0" destOrd="0" presId="urn:microsoft.com/office/officeart/2005/8/layout/chevron1"/>
    <dgm:cxn modelId="{1D047EED-0FCC-4616-9698-7A0A5617D2A6}" type="presOf" srcId="{2493BC49-8157-469F-B621-BF44F6E1D466}" destId="{BFD7EC7E-A1CA-43C4-BE65-CAB2546B8C70}" srcOrd="0" destOrd="0" presId="urn:microsoft.com/office/officeart/2005/8/layout/chevron1"/>
    <dgm:cxn modelId="{115054B8-CA44-4770-A092-D81AB36DA372}" srcId="{22452389-283D-4692-AC6A-F0B6D2DB957F}" destId="{B41A4270-FF2D-4F7C-ADAE-7453BB628037}" srcOrd="0" destOrd="0" parTransId="{135713C9-5FD5-48F8-832E-CB6073F5D256}" sibTransId="{F0103C5D-BC42-4BE7-8B82-D771F752C40D}"/>
    <dgm:cxn modelId="{711D7192-4080-48AF-AB0A-7B0DC6ED813E}" type="presOf" srcId="{479D386C-CD72-4A27-89F6-9AD8509884CC}" destId="{6A1FD2D0-DE9F-4431-9EB4-E2CB3ACBD2CB}" srcOrd="0" destOrd="0" presId="urn:microsoft.com/office/officeart/2005/8/layout/chevron1"/>
    <dgm:cxn modelId="{8CC14762-16E5-4B56-A947-185639A48C41}" srcId="{22452389-283D-4692-AC6A-F0B6D2DB957F}" destId="{5406F654-8E20-4B14-BBCB-1DC73A68145B}" srcOrd="2" destOrd="0" parTransId="{3618AF97-DAF9-49D9-8FE9-DA3AB76D8E8E}" sibTransId="{CF3419C5-5067-4D64-A93B-082C6351C119}"/>
    <dgm:cxn modelId="{F9A6C704-CA41-4E72-A9BC-9F9E5BB27475}" type="presOf" srcId="{5406F654-8E20-4B14-BBCB-1DC73A68145B}" destId="{5EDD29CA-6C60-40C5-B9F8-DC1A2C28B94C}" srcOrd="0" destOrd="0" presId="urn:microsoft.com/office/officeart/2005/8/layout/chevron1"/>
    <dgm:cxn modelId="{DBA90EC9-AB9E-449F-9173-58D60CD07550}" type="presParOf" srcId="{4106300A-70CC-495F-881C-B587021682D0}" destId="{FD864A47-374F-4BC7-9A8F-A992896F90CC}" srcOrd="0" destOrd="0" presId="urn:microsoft.com/office/officeart/2005/8/layout/chevron1"/>
    <dgm:cxn modelId="{CAB5983C-18FC-425C-B8B1-6B92C1063BA8}" type="presParOf" srcId="{4106300A-70CC-495F-881C-B587021682D0}" destId="{E7A055D2-BEDB-4F7F-A731-36F296F9023D}" srcOrd="1" destOrd="0" presId="urn:microsoft.com/office/officeart/2005/8/layout/chevron1"/>
    <dgm:cxn modelId="{2989377B-817D-4240-9F3B-462B99006026}" type="presParOf" srcId="{4106300A-70CC-495F-881C-B587021682D0}" destId="{8D6B31DF-2713-47AD-AB13-01C323D42D15}" srcOrd="2" destOrd="0" presId="urn:microsoft.com/office/officeart/2005/8/layout/chevron1"/>
    <dgm:cxn modelId="{28BFFAE5-4D6C-4396-9AC2-E616BC81888F}" type="presParOf" srcId="{4106300A-70CC-495F-881C-B587021682D0}" destId="{24824730-1819-41A0-953D-DFAD77615B7C}" srcOrd="3" destOrd="0" presId="urn:microsoft.com/office/officeart/2005/8/layout/chevron1"/>
    <dgm:cxn modelId="{1CFD2439-D724-41CA-8F79-03F05B66E8AB}" type="presParOf" srcId="{4106300A-70CC-495F-881C-B587021682D0}" destId="{5EDD29CA-6C60-40C5-B9F8-DC1A2C28B94C}" srcOrd="4" destOrd="0" presId="urn:microsoft.com/office/officeart/2005/8/layout/chevron1"/>
    <dgm:cxn modelId="{B82327EC-C8CE-4218-B870-93136094A415}" type="presParOf" srcId="{4106300A-70CC-495F-881C-B587021682D0}" destId="{2B1A9C4B-2CBC-42CD-B9C3-0A8416E2242F}" srcOrd="5" destOrd="0" presId="urn:microsoft.com/office/officeart/2005/8/layout/chevron1"/>
    <dgm:cxn modelId="{859179CF-6ECB-42F0-9DB2-E926B8C1DAA6}" type="presParOf" srcId="{4106300A-70CC-495F-881C-B587021682D0}" destId="{6A1FD2D0-DE9F-4431-9EB4-E2CB3ACBD2CB}" srcOrd="6" destOrd="0" presId="urn:microsoft.com/office/officeart/2005/8/layout/chevron1"/>
    <dgm:cxn modelId="{56DC5BC8-D039-46BB-971B-CA3E5601EBE6}" type="presParOf" srcId="{4106300A-70CC-495F-881C-B587021682D0}" destId="{212F556E-4C33-4D85-A1A8-408E6018B90E}" srcOrd="7" destOrd="0" presId="urn:microsoft.com/office/officeart/2005/8/layout/chevron1"/>
    <dgm:cxn modelId="{3AA9600F-58A7-4B03-9FE3-B90B56D67008}" type="presParOf" srcId="{4106300A-70CC-495F-881C-B587021682D0}" destId="{BFD7EC7E-A1CA-43C4-BE65-CAB2546B8C70}"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colorful5" csCatId="colorful" phldr="1"/>
      <dgm:spPr/>
    </dgm:pt>
    <dgm:pt modelId="{B41A4270-FF2D-4F7C-ADAE-7453BB628037}">
      <dgm:prSet phldrT="[テキスト]"/>
      <dgm:spPr/>
      <dgm:t>
        <a:bodyPr/>
        <a:lstStyle/>
        <a:p>
          <a:r>
            <a:rPr kumimoji="1" lang="ja-JP" altLang="en-US" b="1" dirty="0" smtClean="0"/>
            <a:t>初期個体の生成</a:t>
          </a:r>
          <a:endParaRPr kumimoji="1" lang="ja-JP" altLang="en-US" b="1" dirty="0"/>
        </a:p>
      </dgm:t>
    </dgm:pt>
    <dgm:pt modelId="{135713C9-5FD5-48F8-832E-CB6073F5D256}" type="parTrans" cxnId="{115054B8-CA44-4770-A092-D81AB36DA372}">
      <dgm:prSet/>
      <dgm:spPr/>
      <dgm:t>
        <a:bodyPr/>
        <a:lstStyle/>
        <a:p>
          <a:endParaRPr kumimoji="1" lang="ja-JP" altLang="en-US" b="1"/>
        </a:p>
      </dgm:t>
    </dgm:pt>
    <dgm:pt modelId="{F0103C5D-BC42-4BE7-8B82-D771F752C40D}" type="sibTrans" cxnId="{115054B8-CA44-4770-A092-D81AB36DA372}">
      <dgm:prSet/>
      <dgm:spPr/>
      <dgm:t>
        <a:bodyPr/>
        <a:lstStyle/>
        <a:p>
          <a:endParaRPr kumimoji="1" lang="ja-JP" altLang="en-US" b="1"/>
        </a:p>
      </dgm:t>
    </dgm:pt>
    <dgm:pt modelId="{CC84A6A0-56AD-433A-82FB-97EF9E5DDFEC}">
      <dgm:prSet phldrT="[テキスト]"/>
      <dgm:spPr>
        <a:solidFill>
          <a:schemeClr val="accent1"/>
        </a:solidFill>
      </dgm:spPr>
      <dgm:t>
        <a:bodyPr/>
        <a:lstStyle/>
        <a:p>
          <a:r>
            <a:rPr kumimoji="1" lang="ja-JP" altLang="en-US" b="1" dirty="0" smtClean="0"/>
            <a:t>大域探索</a:t>
          </a:r>
          <a:endParaRPr kumimoji="1" lang="ja-JP" altLang="en-US" b="1" dirty="0"/>
        </a:p>
      </dgm:t>
    </dgm:pt>
    <dgm:pt modelId="{5B0AE0A2-ED26-4C80-B82D-B07E328CDBA3}" type="parTrans" cxnId="{B27515CE-BF92-463B-BFC0-960ADDEE5772}">
      <dgm:prSet/>
      <dgm:spPr/>
      <dgm:t>
        <a:bodyPr/>
        <a:lstStyle/>
        <a:p>
          <a:endParaRPr kumimoji="1" lang="ja-JP" altLang="en-US" b="1"/>
        </a:p>
      </dgm:t>
    </dgm:pt>
    <dgm:pt modelId="{198B9549-27E5-4E47-8ADA-D11A3FE08B44}" type="sibTrans" cxnId="{B27515CE-BF92-463B-BFC0-960ADDEE5772}">
      <dgm:prSet/>
      <dgm:spPr/>
      <dgm:t>
        <a:bodyPr/>
        <a:lstStyle/>
        <a:p>
          <a:endParaRPr kumimoji="1" lang="ja-JP" altLang="en-US" b="1"/>
        </a:p>
      </dgm:t>
    </dgm:pt>
    <dgm:pt modelId="{5406F654-8E20-4B14-BBCB-1DC73A68145B}">
      <dgm:prSet phldrT="[テキスト]"/>
      <dgm:spPr/>
      <dgm:t>
        <a:bodyPr/>
        <a:lstStyle/>
        <a:p>
          <a:r>
            <a:rPr kumimoji="1" lang="ja-JP" altLang="en-US" b="1" dirty="0" smtClean="0"/>
            <a:t>局所探索</a:t>
          </a:r>
          <a:endParaRPr kumimoji="1" lang="ja-JP" altLang="en-US" b="1" dirty="0"/>
        </a:p>
      </dgm:t>
    </dgm:pt>
    <dgm:pt modelId="{3618AF97-DAF9-49D9-8FE9-DA3AB76D8E8E}" type="parTrans" cxnId="{8CC14762-16E5-4B56-A947-185639A48C41}">
      <dgm:prSet/>
      <dgm:spPr/>
      <dgm:t>
        <a:bodyPr/>
        <a:lstStyle/>
        <a:p>
          <a:endParaRPr kumimoji="1" lang="ja-JP" altLang="en-US" b="1"/>
        </a:p>
      </dgm:t>
    </dgm:pt>
    <dgm:pt modelId="{CF3419C5-5067-4D64-A93B-082C6351C119}" type="sibTrans" cxnId="{8CC14762-16E5-4B56-A947-185639A48C41}">
      <dgm:prSet/>
      <dgm:spPr/>
      <dgm:t>
        <a:bodyPr/>
        <a:lstStyle/>
        <a:p>
          <a:endParaRPr kumimoji="1" lang="ja-JP" altLang="en-US" b="1"/>
        </a:p>
      </dgm:t>
    </dgm:pt>
    <dgm:pt modelId="{479D386C-CD72-4A27-89F6-9AD8509884CC}">
      <dgm:prSet/>
      <dgm:spPr/>
      <dgm:t>
        <a:bodyPr/>
        <a:lstStyle/>
        <a:p>
          <a:r>
            <a:rPr kumimoji="1" lang="ja-JP" altLang="en-US" b="1" dirty="0" smtClean="0"/>
            <a:t>ランダム</a:t>
          </a:r>
          <a:r>
            <a:rPr kumimoji="1" lang="en-US" altLang="ja-JP" b="1" dirty="0" smtClean="0"/>
            <a:t/>
          </a:r>
          <a:br>
            <a:rPr kumimoji="1" lang="en-US" altLang="ja-JP" b="1" dirty="0" smtClean="0"/>
          </a:br>
          <a:r>
            <a:rPr kumimoji="1" lang="ja-JP" altLang="en-US" b="1" dirty="0" smtClean="0"/>
            <a:t>探索</a:t>
          </a:r>
          <a:endParaRPr kumimoji="1" lang="ja-JP" altLang="en-US" b="1" dirty="0"/>
        </a:p>
      </dgm:t>
    </dgm:pt>
    <dgm:pt modelId="{3329782F-6A52-4376-AEB9-E17EBCEF1E11}" type="parTrans" cxnId="{AB00217B-3475-445A-BB6D-826141E904AE}">
      <dgm:prSet/>
      <dgm:spPr/>
      <dgm:t>
        <a:bodyPr/>
        <a:lstStyle/>
        <a:p>
          <a:endParaRPr kumimoji="1" lang="ja-JP" altLang="en-US" b="1"/>
        </a:p>
      </dgm:t>
    </dgm:pt>
    <dgm:pt modelId="{3919DA45-676B-48E3-8706-22E4D9F5E013}" type="sibTrans" cxnId="{AB00217B-3475-445A-BB6D-826141E904AE}">
      <dgm:prSet/>
      <dgm:spPr/>
      <dgm:t>
        <a:bodyPr/>
        <a:lstStyle/>
        <a:p>
          <a:endParaRPr kumimoji="1" lang="ja-JP" altLang="en-US" b="1"/>
        </a:p>
      </dgm:t>
    </dgm:pt>
    <dgm:pt modelId="{2493BC49-8157-469F-B621-BF44F6E1D466}">
      <dgm:prSet/>
      <dgm:spPr/>
      <dgm:t>
        <a:bodyPr/>
        <a:lstStyle/>
        <a:p>
          <a:r>
            <a:rPr kumimoji="1" lang="ja-JP" altLang="en-US" b="1" dirty="0" smtClean="0"/>
            <a:t>評価</a:t>
          </a:r>
          <a:r>
            <a:rPr kumimoji="1" lang="en-US" altLang="ja-JP" b="1" dirty="0" smtClean="0"/>
            <a:t/>
          </a:r>
          <a:br>
            <a:rPr kumimoji="1" lang="en-US" altLang="ja-JP" b="1" dirty="0" smtClean="0"/>
          </a:br>
          <a:r>
            <a:rPr kumimoji="1" lang="ja-JP" altLang="en-US" b="1" dirty="0" smtClean="0"/>
            <a:t>と更新</a:t>
          </a:r>
          <a:endParaRPr kumimoji="1" lang="ja-JP" altLang="en-US" b="1" dirty="0"/>
        </a:p>
      </dgm:t>
    </dgm:pt>
    <dgm:pt modelId="{4F618A0B-34AE-4EA4-9969-1287AD83EE7C}" type="parTrans" cxnId="{0C063E5D-F891-463D-997B-A1EC5EFF71C0}">
      <dgm:prSet/>
      <dgm:spPr/>
      <dgm:t>
        <a:bodyPr/>
        <a:lstStyle/>
        <a:p>
          <a:endParaRPr kumimoji="1" lang="ja-JP" altLang="en-US" b="1"/>
        </a:p>
      </dgm:t>
    </dgm:pt>
    <dgm:pt modelId="{6360996A-3051-4E53-98D9-883182C52594}" type="sibTrans" cxnId="{0C063E5D-F891-463D-997B-A1EC5EFF71C0}">
      <dgm:prSet/>
      <dgm:spPr/>
      <dgm:t>
        <a:bodyPr/>
        <a:lstStyle/>
        <a:p>
          <a:endParaRPr kumimoji="1" lang="ja-JP" altLang="en-US" b="1"/>
        </a:p>
      </dgm:t>
    </dgm:pt>
    <dgm:pt modelId="{4106300A-70CC-495F-881C-B587021682D0}" type="pres">
      <dgm:prSet presAssocID="{22452389-283D-4692-AC6A-F0B6D2DB957F}" presName="Name0" presStyleCnt="0">
        <dgm:presLayoutVars>
          <dgm:dir/>
          <dgm:animLvl val="lvl"/>
          <dgm:resizeHandles val="exact"/>
        </dgm:presLayoutVars>
      </dgm:prSet>
      <dgm:spPr/>
    </dgm:pt>
    <dgm:pt modelId="{FD864A47-374F-4BC7-9A8F-A992896F90CC}" type="pres">
      <dgm:prSet presAssocID="{B41A4270-FF2D-4F7C-ADAE-7453BB628037}" presName="parTxOnly" presStyleLbl="node1" presStyleIdx="0" presStyleCnt="5">
        <dgm:presLayoutVars>
          <dgm:chMax val="0"/>
          <dgm:chPref val="0"/>
          <dgm:bulletEnabled val="1"/>
        </dgm:presLayoutVars>
      </dgm:prSet>
      <dgm:spPr/>
      <dgm:t>
        <a:bodyPr/>
        <a:lstStyle/>
        <a:p>
          <a:endParaRPr kumimoji="1" lang="ja-JP" altLang="en-US"/>
        </a:p>
      </dgm:t>
    </dgm:pt>
    <dgm:pt modelId="{E7A055D2-BEDB-4F7F-A731-36F296F9023D}" type="pres">
      <dgm:prSet presAssocID="{F0103C5D-BC42-4BE7-8B82-D771F752C40D}" presName="parTxOnlySpace" presStyleCnt="0"/>
      <dgm:spPr/>
    </dgm:pt>
    <dgm:pt modelId="{8D6B31DF-2713-47AD-AB13-01C323D42D15}" type="pres">
      <dgm:prSet presAssocID="{CC84A6A0-56AD-433A-82FB-97EF9E5DDFEC}" presName="parTxOnly" presStyleLbl="node1" presStyleIdx="1" presStyleCnt="5">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2" presStyleCnt="5">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3" presStyleCnt="5">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4" presStyleCnt="5">
        <dgm:presLayoutVars>
          <dgm:chMax val="0"/>
          <dgm:chPref val="0"/>
          <dgm:bulletEnabled val="1"/>
        </dgm:presLayoutVars>
      </dgm:prSet>
      <dgm:spPr/>
      <dgm:t>
        <a:bodyPr/>
        <a:lstStyle/>
        <a:p>
          <a:endParaRPr kumimoji="1" lang="ja-JP" altLang="en-US"/>
        </a:p>
      </dgm:t>
    </dgm:pt>
  </dgm:ptLst>
  <dgm:cxnLst>
    <dgm:cxn modelId="{47158E36-51BA-4797-9F19-F133AD6B594F}" type="presOf" srcId="{B41A4270-FF2D-4F7C-ADAE-7453BB628037}" destId="{FD864A47-374F-4BC7-9A8F-A992896F90CC}" srcOrd="0" destOrd="0" presId="urn:microsoft.com/office/officeart/2005/8/layout/chevron1"/>
    <dgm:cxn modelId="{AB00217B-3475-445A-BB6D-826141E904AE}" srcId="{22452389-283D-4692-AC6A-F0B6D2DB957F}" destId="{479D386C-CD72-4A27-89F6-9AD8509884CC}" srcOrd="3" destOrd="0" parTransId="{3329782F-6A52-4376-AEB9-E17EBCEF1E11}" sibTransId="{3919DA45-676B-48E3-8706-22E4D9F5E013}"/>
    <dgm:cxn modelId="{B27515CE-BF92-463B-BFC0-960ADDEE5772}" srcId="{22452389-283D-4692-AC6A-F0B6D2DB957F}" destId="{CC84A6A0-56AD-433A-82FB-97EF9E5DDFEC}" srcOrd="1"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4" destOrd="0" parTransId="{4F618A0B-34AE-4EA4-9969-1287AD83EE7C}" sibTransId="{6360996A-3051-4E53-98D9-883182C52594}"/>
    <dgm:cxn modelId="{1D047EED-0FCC-4616-9698-7A0A5617D2A6}" type="presOf" srcId="{2493BC49-8157-469F-B621-BF44F6E1D466}" destId="{BFD7EC7E-A1CA-43C4-BE65-CAB2546B8C70}" srcOrd="0" destOrd="0" presId="urn:microsoft.com/office/officeart/2005/8/layout/chevron1"/>
    <dgm:cxn modelId="{F1805C24-152D-4171-99F3-5D5A78862B1C}" type="presOf" srcId="{22452389-283D-4692-AC6A-F0B6D2DB957F}" destId="{4106300A-70CC-495F-881C-B587021682D0}" srcOrd="0" destOrd="0" presId="urn:microsoft.com/office/officeart/2005/8/layout/chevron1"/>
    <dgm:cxn modelId="{115054B8-CA44-4770-A092-D81AB36DA372}" srcId="{22452389-283D-4692-AC6A-F0B6D2DB957F}" destId="{B41A4270-FF2D-4F7C-ADAE-7453BB628037}" srcOrd="0" destOrd="0" parTransId="{135713C9-5FD5-48F8-832E-CB6073F5D256}" sibTransId="{F0103C5D-BC42-4BE7-8B82-D771F752C40D}"/>
    <dgm:cxn modelId="{711D7192-4080-48AF-AB0A-7B0DC6ED813E}" type="presOf" srcId="{479D386C-CD72-4A27-89F6-9AD8509884CC}" destId="{6A1FD2D0-DE9F-4431-9EB4-E2CB3ACBD2CB}" srcOrd="0" destOrd="0" presId="urn:microsoft.com/office/officeart/2005/8/layout/chevron1"/>
    <dgm:cxn modelId="{8CC14762-16E5-4B56-A947-185639A48C41}" srcId="{22452389-283D-4692-AC6A-F0B6D2DB957F}" destId="{5406F654-8E20-4B14-BBCB-1DC73A68145B}" srcOrd="2" destOrd="0" parTransId="{3618AF97-DAF9-49D9-8FE9-DA3AB76D8E8E}" sibTransId="{CF3419C5-5067-4D64-A93B-082C6351C119}"/>
    <dgm:cxn modelId="{F9A6C704-CA41-4E72-A9BC-9F9E5BB27475}" type="presOf" srcId="{5406F654-8E20-4B14-BBCB-1DC73A68145B}" destId="{5EDD29CA-6C60-40C5-B9F8-DC1A2C28B94C}" srcOrd="0" destOrd="0" presId="urn:microsoft.com/office/officeart/2005/8/layout/chevron1"/>
    <dgm:cxn modelId="{DBA90EC9-AB9E-449F-9173-58D60CD07550}" type="presParOf" srcId="{4106300A-70CC-495F-881C-B587021682D0}" destId="{FD864A47-374F-4BC7-9A8F-A992896F90CC}" srcOrd="0" destOrd="0" presId="urn:microsoft.com/office/officeart/2005/8/layout/chevron1"/>
    <dgm:cxn modelId="{CAB5983C-18FC-425C-B8B1-6B92C1063BA8}" type="presParOf" srcId="{4106300A-70CC-495F-881C-B587021682D0}" destId="{E7A055D2-BEDB-4F7F-A731-36F296F9023D}" srcOrd="1" destOrd="0" presId="urn:microsoft.com/office/officeart/2005/8/layout/chevron1"/>
    <dgm:cxn modelId="{2989377B-817D-4240-9F3B-462B99006026}" type="presParOf" srcId="{4106300A-70CC-495F-881C-B587021682D0}" destId="{8D6B31DF-2713-47AD-AB13-01C323D42D15}" srcOrd="2" destOrd="0" presId="urn:microsoft.com/office/officeart/2005/8/layout/chevron1"/>
    <dgm:cxn modelId="{28BFFAE5-4D6C-4396-9AC2-E616BC81888F}" type="presParOf" srcId="{4106300A-70CC-495F-881C-B587021682D0}" destId="{24824730-1819-41A0-953D-DFAD77615B7C}" srcOrd="3" destOrd="0" presId="urn:microsoft.com/office/officeart/2005/8/layout/chevron1"/>
    <dgm:cxn modelId="{1CFD2439-D724-41CA-8F79-03F05B66E8AB}" type="presParOf" srcId="{4106300A-70CC-495F-881C-B587021682D0}" destId="{5EDD29CA-6C60-40C5-B9F8-DC1A2C28B94C}" srcOrd="4" destOrd="0" presId="urn:microsoft.com/office/officeart/2005/8/layout/chevron1"/>
    <dgm:cxn modelId="{B82327EC-C8CE-4218-B870-93136094A415}" type="presParOf" srcId="{4106300A-70CC-495F-881C-B587021682D0}" destId="{2B1A9C4B-2CBC-42CD-B9C3-0A8416E2242F}" srcOrd="5" destOrd="0" presId="urn:microsoft.com/office/officeart/2005/8/layout/chevron1"/>
    <dgm:cxn modelId="{859179CF-6ECB-42F0-9DB2-E926B8C1DAA6}" type="presParOf" srcId="{4106300A-70CC-495F-881C-B587021682D0}" destId="{6A1FD2D0-DE9F-4431-9EB4-E2CB3ACBD2CB}" srcOrd="6" destOrd="0" presId="urn:microsoft.com/office/officeart/2005/8/layout/chevron1"/>
    <dgm:cxn modelId="{56DC5BC8-D039-46BB-971B-CA3E5601EBE6}" type="presParOf" srcId="{4106300A-70CC-495F-881C-B587021682D0}" destId="{212F556E-4C33-4D85-A1A8-408E6018B90E}" srcOrd="7" destOrd="0" presId="urn:microsoft.com/office/officeart/2005/8/layout/chevron1"/>
    <dgm:cxn modelId="{3AA9600F-58A7-4B03-9FE3-B90B56D67008}" type="presParOf" srcId="{4106300A-70CC-495F-881C-B587021682D0}" destId="{BFD7EC7E-A1CA-43C4-BE65-CAB2546B8C70}"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colorful5" csCatId="colorful" phldr="1"/>
      <dgm:spPr/>
    </dgm:pt>
    <dgm:pt modelId="{B41A4270-FF2D-4F7C-ADAE-7453BB628037}">
      <dgm:prSet phldrT="[テキスト]"/>
      <dgm:spPr/>
      <dgm:t>
        <a:bodyPr/>
        <a:lstStyle/>
        <a:p>
          <a:r>
            <a:rPr kumimoji="1" lang="ja-JP" altLang="en-US" b="1" dirty="0" smtClean="0"/>
            <a:t>初期個体の生成</a:t>
          </a:r>
          <a:endParaRPr kumimoji="1" lang="ja-JP" altLang="en-US" b="1" dirty="0"/>
        </a:p>
      </dgm:t>
    </dgm:pt>
    <dgm:pt modelId="{135713C9-5FD5-48F8-832E-CB6073F5D256}" type="parTrans" cxnId="{115054B8-CA44-4770-A092-D81AB36DA372}">
      <dgm:prSet/>
      <dgm:spPr/>
      <dgm:t>
        <a:bodyPr/>
        <a:lstStyle/>
        <a:p>
          <a:endParaRPr kumimoji="1" lang="ja-JP" altLang="en-US" b="1"/>
        </a:p>
      </dgm:t>
    </dgm:pt>
    <dgm:pt modelId="{F0103C5D-BC42-4BE7-8B82-D771F752C40D}" type="sibTrans" cxnId="{115054B8-CA44-4770-A092-D81AB36DA372}">
      <dgm:prSet/>
      <dgm:spPr/>
      <dgm:t>
        <a:bodyPr/>
        <a:lstStyle/>
        <a:p>
          <a:endParaRPr kumimoji="1" lang="ja-JP" altLang="en-US" b="1"/>
        </a:p>
      </dgm:t>
    </dgm:pt>
    <dgm:pt modelId="{CC84A6A0-56AD-433A-82FB-97EF9E5DDFEC}">
      <dgm:prSet phldrT="[テキスト]"/>
      <dgm:spPr/>
      <dgm:t>
        <a:bodyPr/>
        <a:lstStyle/>
        <a:p>
          <a:r>
            <a:rPr kumimoji="1" lang="ja-JP" altLang="en-US" b="1" dirty="0" smtClean="0"/>
            <a:t>大域探索</a:t>
          </a:r>
          <a:endParaRPr kumimoji="1" lang="ja-JP" altLang="en-US" b="1" dirty="0"/>
        </a:p>
      </dgm:t>
    </dgm:pt>
    <dgm:pt modelId="{5B0AE0A2-ED26-4C80-B82D-B07E328CDBA3}" type="parTrans" cxnId="{B27515CE-BF92-463B-BFC0-960ADDEE5772}">
      <dgm:prSet/>
      <dgm:spPr/>
      <dgm:t>
        <a:bodyPr/>
        <a:lstStyle/>
        <a:p>
          <a:endParaRPr kumimoji="1" lang="ja-JP" altLang="en-US" b="1"/>
        </a:p>
      </dgm:t>
    </dgm:pt>
    <dgm:pt modelId="{198B9549-27E5-4E47-8ADA-D11A3FE08B44}" type="sibTrans" cxnId="{B27515CE-BF92-463B-BFC0-960ADDEE5772}">
      <dgm:prSet/>
      <dgm:spPr/>
      <dgm:t>
        <a:bodyPr/>
        <a:lstStyle/>
        <a:p>
          <a:endParaRPr kumimoji="1" lang="ja-JP" altLang="en-US" b="1"/>
        </a:p>
      </dgm:t>
    </dgm:pt>
    <dgm:pt modelId="{5406F654-8E20-4B14-BBCB-1DC73A68145B}">
      <dgm:prSet phldrT="[テキスト]"/>
      <dgm:spPr>
        <a:solidFill>
          <a:schemeClr val="accent1"/>
        </a:solidFill>
      </dgm:spPr>
      <dgm:t>
        <a:bodyPr/>
        <a:lstStyle/>
        <a:p>
          <a:r>
            <a:rPr kumimoji="1" lang="ja-JP" altLang="en-US" b="1" dirty="0" smtClean="0"/>
            <a:t>局所探索</a:t>
          </a:r>
          <a:endParaRPr kumimoji="1" lang="ja-JP" altLang="en-US" b="1" dirty="0"/>
        </a:p>
      </dgm:t>
    </dgm:pt>
    <dgm:pt modelId="{3618AF97-DAF9-49D9-8FE9-DA3AB76D8E8E}" type="parTrans" cxnId="{8CC14762-16E5-4B56-A947-185639A48C41}">
      <dgm:prSet/>
      <dgm:spPr/>
      <dgm:t>
        <a:bodyPr/>
        <a:lstStyle/>
        <a:p>
          <a:endParaRPr kumimoji="1" lang="ja-JP" altLang="en-US" b="1"/>
        </a:p>
      </dgm:t>
    </dgm:pt>
    <dgm:pt modelId="{CF3419C5-5067-4D64-A93B-082C6351C119}" type="sibTrans" cxnId="{8CC14762-16E5-4B56-A947-185639A48C41}">
      <dgm:prSet/>
      <dgm:spPr/>
      <dgm:t>
        <a:bodyPr/>
        <a:lstStyle/>
        <a:p>
          <a:endParaRPr kumimoji="1" lang="ja-JP" altLang="en-US" b="1"/>
        </a:p>
      </dgm:t>
    </dgm:pt>
    <dgm:pt modelId="{479D386C-CD72-4A27-89F6-9AD8509884CC}">
      <dgm:prSet/>
      <dgm:spPr/>
      <dgm:t>
        <a:bodyPr/>
        <a:lstStyle/>
        <a:p>
          <a:r>
            <a:rPr kumimoji="1" lang="ja-JP" altLang="en-US" b="1" dirty="0" smtClean="0"/>
            <a:t>ランダム</a:t>
          </a:r>
          <a:r>
            <a:rPr kumimoji="1" lang="en-US" altLang="ja-JP" b="1" dirty="0" smtClean="0"/>
            <a:t/>
          </a:r>
          <a:br>
            <a:rPr kumimoji="1" lang="en-US" altLang="ja-JP" b="1" dirty="0" smtClean="0"/>
          </a:br>
          <a:r>
            <a:rPr kumimoji="1" lang="ja-JP" altLang="en-US" b="1" dirty="0" smtClean="0"/>
            <a:t>探索</a:t>
          </a:r>
          <a:endParaRPr kumimoji="1" lang="ja-JP" altLang="en-US" b="1" dirty="0"/>
        </a:p>
      </dgm:t>
    </dgm:pt>
    <dgm:pt modelId="{3329782F-6A52-4376-AEB9-E17EBCEF1E11}" type="parTrans" cxnId="{AB00217B-3475-445A-BB6D-826141E904AE}">
      <dgm:prSet/>
      <dgm:spPr/>
      <dgm:t>
        <a:bodyPr/>
        <a:lstStyle/>
        <a:p>
          <a:endParaRPr kumimoji="1" lang="ja-JP" altLang="en-US" b="1"/>
        </a:p>
      </dgm:t>
    </dgm:pt>
    <dgm:pt modelId="{3919DA45-676B-48E3-8706-22E4D9F5E013}" type="sibTrans" cxnId="{AB00217B-3475-445A-BB6D-826141E904AE}">
      <dgm:prSet/>
      <dgm:spPr/>
      <dgm:t>
        <a:bodyPr/>
        <a:lstStyle/>
        <a:p>
          <a:endParaRPr kumimoji="1" lang="ja-JP" altLang="en-US" b="1"/>
        </a:p>
      </dgm:t>
    </dgm:pt>
    <dgm:pt modelId="{2493BC49-8157-469F-B621-BF44F6E1D466}">
      <dgm:prSet/>
      <dgm:spPr/>
      <dgm:t>
        <a:bodyPr/>
        <a:lstStyle/>
        <a:p>
          <a:r>
            <a:rPr kumimoji="1" lang="ja-JP" altLang="en-US" b="1" dirty="0" smtClean="0"/>
            <a:t>評価</a:t>
          </a:r>
          <a:r>
            <a:rPr kumimoji="1" lang="en-US" altLang="ja-JP" b="1" dirty="0" smtClean="0"/>
            <a:t/>
          </a:r>
          <a:br>
            <a:rPr kumimoji="1" lang="en-US" altLang="ja-JP" b="1" dirty="0" smtClean="0"/>
          </a:br>
          <a:r>
            <a:rPr kumimoji="1" lang="ja-JP" altLang="en-US" b="1" dirty="0" smtClean="0"/>
            <a:t>と更新</a:t>
          </a:r>
          <a:endParaRPr kumimoji="1" lang="ja-JP" altLang="en-US" b="1" dirty="0"/>
        </a:p>
      </dgm:t>
    </dgm:pt>
    <dgm:pt modelId="{4F618A0B-34AE-4EA4-9969-1287AD83EE7C}" type="parTrans" cxnId="{0C063E5D-F891-463D-997B-A1EC5EFF71C0}">
      <dgm:prSet/>
      <dgm:spPr/>
      <dgm:t>
        <a:bodyPr/>
        <a:lstStyle/>
        <a:p>
          <a:endParaRPr kumimoji="1" lang="ja-JP" altLang="en-US" b="1"/>
        </a:p>
      </dgm:t>
    </dgm:pt>
    <dgm:pt modelId="{6360996A-3051-4E53-98D9-883182C52594}" type="sibTrans" cxnId="{0C063E5D-F891-463D-997B-A1EC5EFF71C0}">
      <dgm:prSet/>
      <dgm:spPr/>
      <dgm:t>
        <a:bodyPr/>
        <a:lstStyle/>
        <a:p>
          <a:endParaRPr kumimoji="1" lang="ja-JP" altLang="en-US" b="1"/>
        </a:p>
      </dgm:t>
    </dgm:pt>
    <dgm:pt modelId="{4106300A-70CC-495F-881C-B587021682D0}" type="pres">
      <dgm:prSet presAssocID="{22452389-283D-4692-AC6A-F0B6D2DB957F}" presName="Name0" presStyleCnt="0">
        <dgm:presLayoutVars>
          <dgm:dir/>
          <dgm:animLvl val="lvl"/>
          <dgm:resizeHandles val="exact"/>
        </dgm:presLayoutVars>
      </dgm:prSet>
      <dgm:spPr/>
    </dgm:pt>
    <dgm:pt modelId="{FD864A47-374F-4BC7-9A8F-A992896F90CC}" type="pres">
      <dgm:prSet presAssocID="{B41A4270-FF2D-4F7C-ADAE-7453BB628037}" presName="parTxOnly" presStyleLbl="node1" presStyleIdx="0" presStyleCnt="5">
        <dgm:presLayoutVars>
          <dgm:chMax val="0"/>
          <dgm:chPref val="0"/>
          <dgm:bulletEnabled val="1"/>
        </dgm:presLayoutVars>
      </dgm:prSet>
      <dgm:spPr/>
      <dgm:t>
        <a:bodyPr/>
        <a:lstStyle/>
        <a:p>
          <a:endParaRPr kumimoji="1" lang="ja-JP" altLang="en-US"/>
        </a:p>
      </dgm:t>
    </dgm:pt>
    <dgm:pt modelId="{E7A055D2-BEDB-4F7F-A731-36F296F9023D}" type="pres">
      <dgm:prSet presAssocID="{F0103C5D-BC42-4BE7-8B82-D771F752C40D}" presName="parTxOnlySpace" presStyleCnt="0"/>
      <dgm:spPr/>
    </dgm:pt>
    <dgm:pt modelId="{8D6B31DF-2713-47AD-AB13-01C323D42D15}" type="pres">
      <dgm:prSet presAssocID="{CC84A6A0-56AD-433A-82FB-97EF9E5DDFEC}" presName="parTxOnly" presStyleLbl="node1" presStyleIdx="1" presStyleCnt="5">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2" presStyleCnt="5">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3" presStyleCnt="5">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4" presStyleCnt="5">
        <dgm:presLayoutVars>
          <dgm:chMax val="0"/>
          <dgm:chPref val="0"/>
          <dgm:bulletEnabled val="1"/>
        </dgm:presLayoutVars>
      </dgm:prSet>
      <dgm:spPr/>
      <dgm:t>
        <a:bodyPr/>
        <a:lstStyle/>
        <a:p>
          <a:endParaRPr kumimoji="1" lang="ja-JP" altLang="en-US"/>
        </a:p>
      </dgm:t>
    </dgm:pt>
  </dgm:ptLst>
  <dgm:cxnLst>
    <dgm:cxn modelId="{47158E36-51BA-4797-9F19-F133AD6B594F}" type="presOf" srcId="{B41A4270-FF2D-4F7C-ADAE-7453BB628037}" destId="{FD864A47-374F-4BC7-9A8F-A992896F90CC}" srcOrd="0" destOrd="0" presId="urn:microsoft.com/office/officeart/2005/8/layout/chevron1"/>
    <dgm:cxn modelId="{AB00217B-3475-445A-BB6D-826141E904AE}" srcId="{22452389-283D-4692-AC6A-F0B6D2DB957F}" destId="{479D386C-CD72-4A27-89F6-9AD8509884CC}" srcOrd="3" destOrd="0" parTransId="{3329782F-6A52-4376-AEB9-E17EBCEF1E11}" sibTransId="{3919DA45-676B-48E3-8706-22E4D9F5E013}"/>
    <dgm:cxn modelId="{B27515CE-BF92-463B-BFC0-960ADDEE5772}" srcId="{22452389-283D-4692-AC6A-F0B6D2DB957F}" destId="{CC84A6A0-56AD-433A-82FB-97EF9E5DDFEC}" srcOrd="1"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4" destOrd="0" parTransId="{4F618A0B-34AE-4EA4-9969-1287AD83EE7C}" sibTransId="{6360996A-3051-4E53-98D9-883182C52594}"/>
    <dgm:cxn modelId="{1D047EED-0FCC-4616-9698-7A0A5617D2A6}" type="presOf" srcId="{2493BC49-8157-469F-B621-BF44F6E1D466}" destId="{BFD7EC7E-A1CA-43C4-BE65-CAB2546B8C70}" srcOrd="0" destOrd="0" presId="urn:microsoft.com/office/officeart/2005/8/layout/chevron1"/>
    <dgm:cxn modelId="{F1805C24-152D-4171-99F3-5D5A78862B1C}" type="presOf" srcId="{22452389-283D-4692-AC6A-F0B6D2DB957F}" destId="{4106300A-70CC-495F-881C-B587021682D0}" srcOrd="0" destOrd="0" presId="urn:microsoft.com/office/officeart/2005/8/layout/chevron1"/>
    <dgm:cxn modelId="{115054B8-CA44-4770-A092-D81AB36DA372}" srcId="{22452389-283D-4692-AC6A-F0B6D2DB957F}" destId="{B41A4270-FF2D-4F7C-ADAE-7453BB628037}" srcOrd="0" destOrd="0" parTransId="{135713C9-5FD5-48F8-832E-CB6073F5D256}" sibTransId="{F0103C5D-BC42-4BE7-8B82-D771F752C40D}"/>
    <dgm:cxn modelId="{711D7192-4080-48AF-AB0A-7B0DC6ED813E}" type="presOf" srcId="{479D386C-CD72-4A27-89F6-9AD8509884CC}" destId="{6A1FD2D0-DE9F-4431-9EB4-E2CB3ACBD2CB}" srcOrd="0" destOrd="0" presId="urn:microsoft.com/office/officeart/2005/8/layout/chevron1"/>
    <dgm:cxn modelId="{8CC14762-16E5-4B56-A947-185639A48C41}" srcId="{22452389-283D-4692-AC6A-F0B6D2DB957F}" destId="{5406F654-8E20-4B14-BBCB-1DC73A68145B}" srcOrd="2" destOrd="0" parTransId="{3618AF97-DAF9-49D9-8FE9-DA3AB76D8E8E}" sibTransId="{CF3419C5-5067-4D64-A93B-082C6351C119}"/>
    <dgm:cxn modelId="{F9A6C704-CA41-4E72-A9BC-9F9E5BB27475}" type="presOf" srcId="{5406F654-8E20-4B14-BBCB-1DC73A68145B}" destId="{5EDD29CA-6C60-40C5-B9F8-DC1A2C28B94C}" srcOrd="0" destOrd="0" presId="urn:microsoft.com/office/officeart/2005/8/layout/chevron1"/>
    <dgm:cxn modelId="{DBA90EC9-AB9E-449F-9173-58D60CD07550}" type="presParOf" srcId="{4106300A-70CC-495F-881C-B587021682D0}" destId="{FD864A47-374F-4BC7-9A8F-A992896F90CC}" srcOrd="0" destOrd="0" presId="urn:microsoft.com/office/officeart/2005/8/layout/chevron1"/>
    <dgm:cxn modelId="{CAB5983C-18FC-425C-B8B1-6B92C1063BA8}" type="presParOf" srcId="{4106300A-70CC-495F-881C-B587021682D0}" destId="{E7A055D2-BEDB-4F7F-A731-36F296F9023D}" srcOrd="1" destOrd="0" presId="urn:microsoft.com/office/officeart/2005/8/layout/chevron1"/>
    <dgm:cxn modelId="{2989377B-817D-4240-9F3B-462B99006026}" type="presParOf" srcId="{4106300A-70CC-495F-881C-B587021682D0}" destId="{8D6B31DF-2713-47AD-AB13-01C323D42D15}" srcOrd="2" destOrd="0" presId="urn:microsoft.com/office/officeart/2005/8/layout/chevron1"/>
    <dgm:cxn modelId="{28BFFAE5-4D6C-4396-9AC2-E616BC81888F}" type="presParOf" srcId="{4106300A-70CC-495F-881C-B587021682D0}" destId="{24824730-1819-41A0-953D-DFAD77615B7C}" srcOrd="3" destOrd="0" presId="urn:microsoft.com/office/officeart/2005/8/layout/chevron1"/>
    <dgm:cxn modelId="{1CFD2439-D724-41CA-8F79-03F05B66E8AB}" type="presParOf" srcId="{4106300A-70CC-495F-881C-B587021682D0}" destId="{5EDD29CA-6C60-40C5-B9F8-DC1A2C28B94C}" srcOrd="4" destOrd="0" presId="urn:microsoft.com/office/officeart/2005/8/layout/chevron1"/>
    <dgm:cxn modelId="{B82327EC-C8CE-4218-B870-93136094A415}" type="presParOf" srcId="{4106300A-70CC-495F-881C-B587021682D0}" destId="{2B1A9C4B-2CBC-42CD-B9C3-0A8416E2242F}" srcOrd="5" destOrd="0" presId="urn:microsoft.com/office/officeart/2005/8/layout/chevron1"/>
    <dgm:cxn modelId="{859179CF-6ECB-42F0-9DB2-E926B8C1DAA6}" type="presParOf" srcId="{4106300A-70CC-495F-881C-B587021682D0}" destId="{6A1FD2D0-DE9F-4431-9EB4-E2CB3ACBD2CB}" srcOrd="6" destOrd="0" presId="urn:microsoft.com/office/officeart/2005/8/layout/chevron1"/>
    <dgm:cxn modelId="{56DC5BC8-D039-46BB-971B-CA3E5601EBE6}" type="presParOf" srcId="{4106300A-70CC-495F-881C-B587021682D0}" destId="{212F556E-4C33-4D85-A1A8-408E6018B90E}" srcOrd="7" destOrd="0" presId="urn:microsoft.com/office/officeart/2005/8/layout/chevron1"/>
    <dgm:cxn modelId="{3AA9600F-58A7-4B03-9FE3-B90B56D67008}" type="presParOf" srcId="{4106300A-70CC-495F-881C-B587021682D0}" destId="{BFD7EC7E-A1CA-43C4-BE65-CAB2546B8C70}" srcOrd="8" destOrd="0" presId="urn:microsoft.com/office/officeart/2005/8/layout/chevron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colorful5" csCatId="colorful" phldr="1"/>
      <dgm:spPr/>
    </dgm:pt>
    <dgm:pt modelId="{B41A4270-FF2D-4F7C-ADAE-7453BB628037}">
      <dgm:prSet phldrT="[テキスト]"/>
      <dgm:spPr/>
      <dgm:t>
        <a:bodyPr/>
        <a:lstStyle/>
        <a:p>
          <a:r>
            <a:rPr kumimoji="1" lang="ja-JP" altLang="en-US" b="1" dirty="0" smtClean="0"/>
            <a:t>初期個体の生成</a:t>
          </a:r>
          <a:endParaRPr kumimoji="1" lang="ja-JP" altLang="en-US" b="1" dirty="0"/>
        </a:p>
      </dgm:t>
    </dgm:pt>
    <dgm:pt modelId="{135713C9-5FD5-48F8-832E-CB6073F5D256}" type="parTrans" cxnId="{115054B8-CA44-4770-A092-D81AB36DA372}">
      <dgm:prSet/>
      <dgm:spPr/>
      <dgm:t>
        <a:bodyPr/>
        <a:lstStyle/>
        <a:p>
          <a:endParaRPr kumimoji="1" lang="ja-JP" altLang="en-US" b="1"/>
        </a:p>
      </dgm:t>
    </dgm:pt>
    <dgm:pt modelId="{F0103C5D-BC42-4BE7-8B82-D771F752C40D}" type="sibTrans" cxnId="{115054B8-CA44-4770-A092-D81AB36DA372}">
      <dgm:prSet/>
      <dgm:spPr/>
      <dgm:t>
        <a:bodyPr/>
        <a:lstStyle/>
        <a:p>
          <a:endParaRPr kumimoji="1" lang="ja-JP" altLang="en-US" b="1"/>
        </a:p>
      </dgm:t>
    </dgm:pt>
    <dgm:pt modelId="{CC84A6A0-56AD-433A-82FB-97EF9E5DDFEC}">
      <dgm:prSet phldrT="[テキスト]"/>
      <dgm:spPr/>
      <dgm:t>
        <a:bodyPr/>
        <a:lstStyle/>
        <a:p>
          <a:r>
            <a:rPr kumimoji="1" lang="ja-JP" altLang="en-US" b="1" dirty="0" smtClean="0"/>
            <a:t>大域探索</a:t>
          </a:r>
          <a:endParaRPr kumimoji="1" lang="ja-JP" altLang="en-US" b="1" dirty="0"/>
        </a:p>
      </dgm:t>
    </dgm:pt>
    <dgm:pt modelId="{5B0AE0A2-ED26-4C80-B82D-B07E328CDBA3}" type="parTrans" cxnId="{B27515CE-BF92-463B-BFC0-960ADDEE5772}">
      <dgm:prSet/>
      <dgm:spPr/>
      <dgm:t>
        <a:bodyPr/>
        <a:lstStyle/>
        <a:p>
          <a:endParaRPr kumimoji="1" lang="ja-JP" altLang="en-US" b="1"/>
        </a:p>
      </dgm:t>
    </dgm:pt>
    <dgm:pt modelId="{198B9549-27E5-4E47-8ADA-D11A3FE08B44}" type="sibTrans" cxnId="{B27515CE-BF92-463B-BFC0-960ADDEE5772}">
      <dgm:prSet/>
      <dgm:spPr/>
      <dgm:t>
        <a:bodyPr/>
        <a:lstStyle/>
        <a:p>
          <a:endParaRPr kumimoji="1" lang="ja-JP" altLang="en-US" b="1"/>
        </a:p>
      </dgm:t>
    </dgm:pt>
    <dgm:pt modelId="{5406F654-8E20-4B14-BBCB-1DC73A68145B}">
      <dgm:prSet phldrT="[テキスト]"/>
      <dgm:spPr/>
      <dgm:t>
        <a:bodyPr/>
        <a:lstStyle/>
        <a:p>
          <a:r>
            <a:rPr kumimoji="1" lang="ja-JP" altLang="en-US" b="1" dirty="0" smtClean="0"/>
            <a:t>局所探索</a:t>
          </a:r>
          <a:endParaRPr kumimoji="1" lang="ja-JP" altLang="en-US" b="1" dirty="0"/>
        </a:p>
      </dgm:t>
    </dgm:pt>
    <dgm:pt modelId="{3618AF97-DAF9-49D9-8FE9-DA3AB76D8E8E}" type="parTrans" cxnId="{8CC14762-16E5-4B56-A947-185639A48C41}">
      <dgm:prSet/>
      <dgm:spPr/>
      <dgm:t>
        <a:bodyPr/>
        <a:lstStyle/>
        <a:p>
          <a:endParaRPr kumimoji="1" lang="ja-JP" altLang="en-US" b="1"/>
        </a:p>
      </dgm:t>
    </dgm:pt>
    <dgm:pt modelId="{CF3419C5-5067-4D64-A93B-082C6351C119}" type="sibTrans" cxnId="{8CC14762-16E5-4B56-A947-185639A48C41}">
      <dgm:prSet/>
      <dgm:spPr/>
      <dgm:t>
        <a:bodyPr/>
        <a:lstStyle/>
        <a:p>
          <a:endParaRPr kumimoji="1" lang="ja-JP" altLang="en-US" b="1"/>
        </a:p>
      </dgm:t>
    </dgm:pt>
    <dgm:pt modelId="{479D386C-CD72-4A27-89F6-9AD8509884CC}">
      <dgm:prSet/>
      <dgm:spPr>
        <a:solidFill>
          <a:schemeClr val="accent1"/>
        </a:solidFill>
      </dgm:spPr>
      <dgm:t>
        <a:bodyPr/>
        <a:lstStyle/>
        <a:p>
          <a:r>
            <a:rPr kumimoji="1" lang="ja-JP" altLang="en-US" b="1" dirty="0" smtClean="0"/>
            <a:t>ランダム</a:t>
          </a:r>
          <a:r>
            <a:rPr kumimoji="1" lang="en-US" altLang="ja-JP" b="1" dirty="0" smtClean="0"/>
            <a:t/>
          </a:r>
          <a:br>
            <a:rPr kumimoji="1" lang="en-US" altLang="ja-JP" b="1" dirty="0" smtClean="0"/>
          </a:br>
          <a:r>
            <a:rPr kumimoji="1" lang="ja-JP" altLang="en-US" b="1" dirty="0" smtClean="0"/>
            <a:t>探索</a:t>
          </a:r>
          <a:endParaRPr kumimoji="1" lang="ja-JP" altLang="en-US" b="1" dirty="0"/>
        </a:p>
      </dgm:t>
    </dgm:pt>
    <dgm:pt modelId="{3329782F-6A52-4376-AEB9-E17EBCEF1E11}" type="parTrans" cxnId="{AB00217B-3475-445A-BB6D-826141E904AE}">
      <dgm:prSet/>
      <dgm:spPr/>
      <dgm:t>
        <a:bodyPr/>
        <a:lstStyle/>
        <a:p>
          <a:endParaRPr kumimoji="1" lang="ja-JP" altLang="en-US" b="1"/>
        </a:p>
      </dgm:t>
    </dgm:pt>
    <dgm:pt modelId="{3919DA45-676B-48E3-8706-22E4D9F5E013}" type="sibTrans" cxnId="{AB00217B-3475-445A-BB6D-826141E904AE}">
      <dgm:prSet/>
      <dgm:spPr/>
      <dgm:t>
        <a:bodyPr/>
        <a:lstStyle/>
        <a:p>
          <a:endParaRPr kumimoji="1" lang="ja-JP" altLang="en-US" b="1"/>
        </a:p>
      </dgm:t>
    </dgm:pt>
    <dgm:pt modelId="{2493BC49-8157-469F-B621-BF44F6E1D466}">
      <dgm:prSet/>
      <dgm:spPr/>
      <dgm:t>
        <a:bodyPr/>
        <a:lstStyle/>
        <a:p>
          <a:r>
            <a:rPr kumimoji="1" lang="ja-JP" altLang="en-US" b="1" dirty="0" smtClean="0"/>
            <a:t>評価</a:t>
          </a:r>
          <a:r>
            <a:rPr kumimoji="1" lang="en-US" altLang="ja-JP" b="1" dirty="0" smtClean="0"/>
            <a:t/>
          </a:r>
          <a:br>
            <a:rPr kumimoji="1" lang="en-US" altLang="ja-JP" b="1" dirty="0" smtClean="0"/>
          </a:br>
          <a:r>
            <a:rPr kumimoji="1" lang="ja-JP" altLang="en-US" b="1" dirty="0" smtClean="0"/>
            <a:t>と更新</a:t>
          </a:r>
          <a:endParaRPr kumimoji="1" lang="ja-JP" altLang="en-US" b="1" dirty="0"/>
        </a:p>
      </dgm:t>
    </dgm:pt>
    <dgm:pt modelId="{4F618A0B-34AE-4EA4-9969-1287AD83EE7C}" type="parTrans" cxnId="{0C063E5D-F891-463D-997B-A1EC5EFF71C0}">
      <dgm:prSet/>
      <dgm:spPr/>
      <dgm:t>
        <a:bodyPr/>
        <a:lstStyle/>
        <a:p>
          <a:endParaRPr kumimoji="1" lang="ja-JP" altLang="en-US" b="1"/>
        </a:p>
      </dgm:t>
    </dgm:pt>
    <dgm:pt modelId="{6360996A-3051-4E53-98D9-883182C52594}" type="sibTrans" cxnId="{0C063E5D-F891-463D-997B-A1EC5EFF71C0}">
      <dgm:prSet/>
      <dgm:spPr/>
      <dgm:t>
        <a:bodyPr/>
        <a:lstStyle/>
        <a:p>
          <a:endParaRPr kumimoji="1" lang="ja-JP" altLang="en-US" b="1"/>
        </a:p>
      </dgm:t>
    </dgm:pt>
    <dgm:pt modelId="{4106300A-70CC-495F-881C-B587021682D0}" type="pres">
      <dgm:prSet presAssocID="{22452389-283D-4692-AC6A-F0B6D2DB957F}" presName="Name0" presStyleCnt="0">
        <dgm:presLayoutVars>
          <dgm:dir/>
          <dgm:animLvl val="lvl"/>
          <dgm:resizeHandles val="exact"/>
        </dgm:presLayoutVars>
      </dgm:prSet>
      <dgm:spPr/>
    </dgm:pt>
    <dgm:pt modelId="{FD864A47-374F-4BC7-9A8F-A992896F90CC}" type="pres">
      <dgm:prSet presAssocID="{B41A4270-FF2D-4F7C-ADAE-7453BB628037}" presName="parTxOnly" presStyleLbl="node1" presStyleIdx="0" presStyleCnt="5">
        <dgm:presLayoutVars>
          <dgm:chMax val="0"/>
          <dgm:chPref val="0"/>
          <dgm:bulletEnabled val="1"/>
        </dgm:presLayoutVars>
      </dgm:prSet>
      <dgm:spPr/>
      <dgm:t>
        <a:bodyPr/>
        <a:lstStyle/>
        <a:p>
          <a:endParaRPr kumimoji="1" lang="ja-JP" altLang="en-US"/>
        </a:p>
      </dgm:t>
    </dgm:pt>
    <dgm:pt modelId="{E7A055D2-BEDB-4F7F-A731-36F296F9023D}" type="pres">
      <dgm:prSet presAssocID="{F0103C5D-BC42-4BE7-8B82-D771F752C40D}" presName="parTxOnlySpace" presStyleCnt="0"/>
      <dgm:spPr/>
    </dgm:pt>
    <dgm:pt modelId="{8D6B31DF-2713-47AD-AB13-01C323D42D15}" type="pres">
      <dgm:prSet presAssocID="{CC84A6A0-56AD-433A-82FB-97EF9E5DDFEC}" presName="parTxOnly" presStyleLbl="node1" presStyleIdx="1" presStyleCnt="5">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2" presStyleCnt="5">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3" presStyleCnt="5">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4" presStyleCnt="5">
        <dgm:presLayoutVars>
          <dgm:chMax val="0"/>
          <dgm:chPref val="0"/>
          <dgm:bulletEnabled val="1"/>
        </dgm:presLayoutVars>
      </dgm:prSet>
      <dgm:spPr/>
      <dgm:t>
        <a:bodyPr/>
        <a:lstStyle/>
        <a:p>
          <a:endParaRPr kumimoji="1" lang="ja-JP" altLang="en-US"/>
        </a:p>
      </dgm:t>
    </dgm:pt>
  </dgm:ptLst>
  <dgm:cxnLst>
    <dgm:cxn modelId="{47158E36-51BA-4797-9F19-F133AD6B594F}" type="presOf" srcId="{B41A4270-FF2D-4F7C-ADAE-7453BB628037}" destId="{FD864A47-374F-4BC7-9A8F-A992896F90CC}" srcOrd="0" destOrd="0" presId="urn:microsoft.com/office/officeart/2005/8/layout/chevron1"/>
    <dgm:cxn modelId="{AB00217B-3475-445A-BB6D-826141E904AE}" srcId="{22452389-283D-4692-AC6A-F0B6D2DB957F}" destId="{479D386C-CD72-4A27-89F6-9AD8509884CC}" srcOrd="3" destOrd="0" parTransId="{3329782F-6A52-4376-AEB9-E17EBCEF1E11}" sibTransId="{3919DA45-676B-48E3-8706-22E4D9F5E013}"/>
    <dgm:cxn modelId="{B27515CE-BF92-463B-BFC0-960ADDEE5772}" srcId="{22452389-283D-4692-AC6A-F0B6D2DB957F}" destId="{CC84A6A0-56AD-433A-82FB-97EF9E5DDFEC}" srcOrd="1"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4" destOrd="0" parTransId="{4F618A0B-34AE-4EA4-9969-1287AD83EE7C}" sibTransId="{6360996A-3051-4E53-98D9-883182C52594}"/>
    <dgm:cxn modelId="{1D047EED-0FCC-4616-9698-7A0A5617D2A6}" type="presOf" srcId="{2493BC49-8157-469F-B621-BF44F6E1D466}" destId="{BFD7EC7E-A1CA-43C4-BE65-CAB2546B8C70}" srcOrd="0" destOrd="0" presId="urn:microsoft.com/office/officeart/2005/8/layout/chevron1"/>
    <dgm:cxn modelId="{F1805C24-152D-4171-99F3-5D5A78862B1C}" type="presOf" srcId="{22452389-283D-4692-AC6A-F0B6D2DB957F}" destId="{4106300A-70CC-495F-881C-B587021682D0}" srcOrd="0" destOrd="0" presId="urn:microsoft.com/office/officeart/2005/8/layout/chevron1"/>
    <dgm:cxn modelId="{115054B8-CA44-4770-A092-D81AB36DA372}" srcId="{22452389-283D-4692-AC6A-F0B6D2DB957F}" destId="{B41A4270-FF2D-4F7C-ADAE-7453BB628037}" srcOrd="0" destOrd="0" parTransId="{135713C9-5FD5-48F8-832E-CB6073F5D256}" sibTransId="{F0103C5D-BC42-4BE7-8B82-D771F752C40D}"/>
    <dgm:cxn modelId="{711D7192-4080-48AF-AB0A-7B0DC6ED813E}" type="presOf" srcId="{479D386C-CD72-4A27-89F6-9AD8509884CC}" destId="{6A1FD2D0-DE9F-4431-9EB4-E2CB3ACBD2CB}" srcOrd="0" destOrd="0" presId="urn:microsoft.com/office/officeart/2005/8/layout/chevron1"/>
    <dgm:cxn modelId="{8CC14762-16E5-4B56-A947-185639A48C41}" srcId="{22452389-283D-4692-AC6A-F0B6D2DB957F}" destId="{5406F654-8E20-4B14-BBCB-1DC73A68145B}" srcOrd="2" destOrd="0" parTransId="{3618AF97-DAF9-49D9-8FE9-DA3AB76D8E8E}" sibTransId="{CF3419C5-5067-4D64-A93B-082C6351C119}"/>
    <dgm:cxn modelId="{F9A6C704-CA41-4E72-A9BC-9F9E5BB27475}" type="presOf" srcId="{5406F654-8E20-4B14-BBCB-1DC73A68145B}" destId="{5EDD29CA-6C60-40C5-B9F8-DC1A2C28B94C}" srcOrd="0" destOrd="0" presId="urn:microsoft.com/office/officeart/2005/8/layout/chevron1"/>
    <dgm:cxn modelId="{DBA90EC9-AB9E-449F-9173-58D60CD07550}" type="presParOf" srcId="{4106300A-70CC-495F-881C-B587021682D0}" destId="{FD864A47-374F-4BC7-9A8F-A992896F90CC}" srcOrd="0" destOrd="0" presId="urn:microsoft.com/office/officeart/2005/8/layout/chevron1"/>
    <dgm:cxn modelId="{CAB5983C-18FC-425C-B8B1-6B92C1063BA8}" type="presParOf" srcId="{4106300A-70CC-495F-881C-B587021682D0}" destId="{E7A055D2-BEDB-4F7F-A731-36F296F9023D}" srcOrd="1" destOrd="0" presId="urn:microsoft.com/office/officeart/2005/8/layout/chevron1"/>
    <dgm:cxn modelId="{2989377B-817D-4240-9F3B-462B99006026}" type="presParOf" srcId="{4106300A-70CC-495F-881C-B587021682D0}" destId="{8D6B31DF-2713-47AD-AB13-01C323D42D15}" srcOrd="2" destOrd="0" presId="urn:microsoft.com/office/officeart/2005/8/layout/chevron1"/>
    <dgm:cxn modelId="{28BFFAE5-4D6C-4396-9AC2-E616BC81888F}" type="presParOf" srcId="{4106300A-70CC-495F-881C-B587021682D0}" destId="{24824730-1819-41A0-953D-DFAD77615B7C}" srcOrd="3" destOrd="0" presId="urn:microsoft.com/office/officeart/2005/8/layout/chevron1"/>
    <dgm:cxn modelId="{1CFD2439-D724-41CA-8F79-03F05B66E8AB}" type="presParOf" srcId="{4106300A-70CC-495F-881C-B587021682D0}" destId="{5EDD29CA-6C60-40C5-B9F8-DC1A2C28B94C}" srcOrd="4" destOrd="0" presId="urn:microsoft.com/office/officeart/2005/8/layout/chevron1"/>
    <dgm:cxn modelId="{B82327EC-C8CE-4218-B870-93136094A415}" type="presParOf" srcId="{4106300A-70CC-495F-881C-B587021682D0}" destId="{2B1A9C4B-2CBC-42CD-B9C3-0A8416E2242F}" srcOrd="5" destOrd="0" presId="urn:microsoft.com/office/officeart/2005/8/layout/chevron1"/>
    <dgm:cxn modelId="{859179CF-6ECB-42F0-9DB2-E926B8C1DAA6}" type="presParOf" srcId="{4106300A-70CC-495F-881C-B587021682D0}" destId="{6A1FD2D0-DE9F-4431-9EB4-E2CB3ACBD2CB}" srcOrd="6" destOrd="0" presId="urn:microsoft.com/office/officeart/2005/8/layout/chevron1"/>
    <dgm:cxn modelId="{56DC5BC8-D039-46BB-971B-CA3E5601EBE6}" type="presParOf" srcId="{4106300A-70CC-495F-881C-B587021682D0}" destId="{212F556E-4C33-4D85-A1A8-408E6018B90E}" srcOrd="7" destOrd="0" presId="urn:microsoft.com/office/officeart/2005/8/layout/chevron1"/>
    <dgm:cxn modelId="{3AA9600F-58A7-4B03-9FE3-B90B56D67008}" type="presParOf" srcId="{4106300A-70CC-495F-881C-B587021682D0}" destId="{BFD7EC7E-A1CA-43C4-BE65-CAB2546B8C7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452389-283D-4692-AC6A-F0B6D2DB957F}" type="doc">
      <dgm:prSet loTypeId="urn:microsoft.com/office/officeart/2005/8/layout/chevron1" loCatId="process" qsTypeId="urn:microsoft.com/office/officeart/2005/8/quickstyle/simple1" qsCatId="simple" csTypeId="urn:microsoft.com/office/officeart/2005/8/colors/colorful5" csCatId="colorful" phldr="1"/>
      <dgm:spPr/>
    </dgm:pt>
    <dgm:pt modelId="{B41A4270-FF2D-4F7C-ADAE-7453BB628037}">
      <dgm:prSet phldrT="[テキスト]"/>
      <dgm:spPr/>
      <dgm:t>
        <a:bodyPr/>
        <a:lstStyle/>
        <a:p>
          <a:r>
            <a:rPr kumimoji="1" lang="ja-JP" altLang="en-US" b="1" dirty="0" smtClean="0"/>
            <a:t>初期個体の生成</a:t>
          </a:r>
          <a:endParaRPr kumimoji="1" lang="ja-JP" altLang="en-US" b="1" dirty="0"/>
        </a:p>
      </dgm:t>
    </dgm:pt>
    <dgm:pt modelId="{135713C9-5FD5-48F8-832E-CB6073F5D256}" type="parTrans" cxnId="{115054B8-CA44-4770-A092-D81AB36DA372}">
      <dgm:prSet/>
      <dgm:spPr/>
      <dgm:t>
        <a:bodyPr/>
        <a:lstStyle/>
        <a:p>
          <a:endParaRPr kumimoji="1" lang="ja-JP" altLang="en-US" b="1"/>
        </a:p>
      </dgm:t>
    </dgm:pt>
    <dgm:pt modelId="{F0103C5D-BC42-4BE7-8B82-D771F752C40D}" type="sibTrans" cxnId="{115054B8-CA44-4770-A092-D81AB36DA372}">
      <dgm:prSet/>
      <dgm:spPr/>
      <dgm:t>
        <a:bodyPr/>
        <a:lstStyle/>
        <a:p>
          <a:endParaRPr kumimoji="1" lang="ja-JP" altLang="en-US" b="1"/>
        </a:p>
      </dgm:t>
    </dgm:pt>
    <dgm:pt modelId="{CC84A6A0-56AD-433A-82FB-97EF9E5DDFEC}">
      <dgm:prSet phldrT="[テキスト]"/>
      <dgm:spPr/>
      <dgm:t>
        <a:bodyPr/>
        <a:lstStyle/>
        <a:p>
          <a:r>
            <a:rPr kumimoji="1" lang="ja-JP" altLang="en-US" b="1" dirty="0" smtClean="0"/>
            <a:t>大域探索</a:t>
          </a:r>
          <a:endParaRPr kumimoji="1" lang="ja-JP" altLang="en-US" b="1" dirty="0"/>
        </a:p>
      </dgm:t>
    </dgm:pt>
    <dgm:pt modelId="{5B0AE0A2-ED26-4C80-B82D-B07E328CDBA3}" type="parTrans" cxnId="{B27515CE-BF92-463B-BFC0-960ADDEE5772}">
      <dgm:prSet/>
      <dgm:spPr/>
      <dgm:t>
        <a:bodyPr/>
        <a:lstStyle/>
        <a:p>
          <a:endParaRPr kumimoji="1" lang="ja-JP" altLang="en-US" b="1"/>
        </a:p>
      </dgm:t>
    </dgm:pt>
    <dgm:pt modelId="{198B9549-27E5-4E47-8ADA-D11A3FE08B44}" type="sibTrans" cxnId="{B27515CE-BF92-463B-BFC0-960ADDEE5772}">
      <dgm:prSet/>
      <dgm:spPr/>
      <dgm:t>
        <a:bodyPr/>
        <a:lstStyle/>
        <a:p>
          <a:endParaRPr kumimoji="1" lang="ja-JP" altLang="en-US" b="1"/>
        </a:p>
      </dgm:t>
    </dgm:pt>
    <dgm:pt modelId="{5406F654-8E20-4B14-BBCB-1DC73A68145B}">
      <dgm:prSet phldrT="[テキスト]"/>
      <dgm:spPr/>
      <dgm:t>
        <a:bodyPr/>
        <a:lstStyle/>
        <a:p>
          <a:r>
            <a:rPr kumimoji="1" lang="ja-JP" altLang="en-US" b="1" dirty="0" smtClean="0"/>
            <a:t>局所探索</a:t>
          </a:r>
          <a:endParaRPr kumimoji="1" lang="ja-JP" altLang="en-US" b="1" dirty="0"/>
        </a:p>
      </dgm:t>
    </dgm:pt>
    <dgm:pt modelId="{3618AF97-DAF9-49D9-8FE9-DA3AB76D8E8E}" type="parTrans" cxnId="{8CC14762-16E5-4B56-A947-185639A48C41}">
      <dgm:prSet/>
      <dgm:spPr/>
      <dgm:t>
        <a:bodyPr/>
        <a:lstStyle/>
        <a:p>
          <a:endParaRPr kumimoji="1" lang="ja-JP" altLang="en-US" b="1"/>
        </a:p>
      </dgm:t>
    </dgm:pt>
    <dgm:pt modelId="{CF3419C5-5067-4D64-A93B-082C6351C119}" type="sibTrans" cxnId="{8CC14762-16E5-4B56-A947-185639A48C41}">
      <dgm:prSet/>
      <dgm:spPr/>
      <dgm:t>
        <a:bodyPr/>
        <a:lstStyle/>
        <a:p>
          <a:endParaRPr kumimoji="1" lang="ja-JP" altLang="en-US" b="1"/>
        </a:p>
      </dgm:t>
    </dgm:pt>
    <dgm:pt modelId="{479D386C-CD72-4A27-89F6-9AD8509884CC}">
      <dgm:prSet/>
      <dgm:spPr/>
      <dgm:t>
        <a:bodyPr/>
        <a:lstStyle/>
        <a:p>
          <a:r>
            <a:rPr kumimoji="1" lang="ja-JP" altLang="en-US" b="1" dirty="0" smtClean="0"/>
            <a:t>ランダム</a:t>
          </a:r>
          <a:r>
            <a:rPr kumimoji="1" lang="en-US" altLang="ja-JP" b="1" dirty="0" smtClean="0"/>
            <a:t/>
          </a:r>
          <a:br>
            <a:rPr kumimoji="1" lang="en-US" altLang="ja-JP" b="1" dirty="0" smtClean="0"/>
          </a:br>
          <a:r>
            <a:rPr kumimoji="1" lang="ja-JP" altLang="en-US" b="1" dirty="0" smtClean="0"/>
            <a:t>探索</a:t>
          </a:r>
          <a:endParaRPr kumimoji="1" lang="ja-JP" altLang="en-US" b="1" dirty="0"/>
        </a:p>
      </dgm:t>
    </dgm:pt>
    <dgm:pt modelId="{3329782F-6A52-4376-AEB9-E17EBCEF1E11}" type="parTrans" cxnId="{AB00217B-3475-445A-BB6D-826141E904AE}">
      <dgm:prSet/>
      <dgm:spPr/>
      <dgm:t>
        <a:bodyPr/>
        <a:lstStyle/>
        <a:p>
          <a:endParaRPr kumimoji="1" lang="ja-JP" altLang="en-US" b="1"/>
        </a:p>
      </dgm:t>
    </dgm:pt>
    <dgm:pt modelId="{3919DA45-676B-48E3-8706-22E4D9F5E013}" type="sibTrans" cxnId="{AB00217B-3475-445A-BB6D-826141E904AE}">
      <dgm:prSet/>
      <dgm:spPr/>
      <dgm:t>
        <a:bodyPr/>
        <a:lstStyle/>
        <a:p>
          <a:endParaRPr kumimoji="1" lang="ja-JP" altLang="en-US" b="1"/>
        </a:p>
      </dgm:t>
    </dgm:pt>
    <dgm:pt modelId="{2493BC49-8157-469F-B621-BF44F6E1D466}">
      <dgm:prSet/>
      <dgm:spPr>
        <a:solidFill>
          <a:schemeClr val="accent1"/>
        </a:solidFill>
      </dgm:spPr>
      <dgm:t>
        <a:bodyPr/>
        <a:lstStyle/>
        <a:p>
          <a:r>
            <a:rPr kumimoji="1" lang="ja-JP" altLang="en-US" b="1" dirty="0" smtClean="0"/>
            <a:t>評価</a:t>
          </a:r>
          <a:r>
            <a:rPr kumimoji="1" lang="en-US" altLang="ja-JP" b="1" dirty="0" smtClean="0"/>
            <a:t/>
          </a:r>
          <a:br>
            <a:rPr kumimoji="1" lang="en-US" altLang="ja-JP" b="1" dirty="0" smtClean="0"/>
          </a:br>
          <a:r>
            <a:rPr kumimoji="1" lang="ja-JP" altLang="en-US" b="1" dirty="0" smtClean="0"/>
            <a:t>と更新</a:t>
          </a:r>
          <a:endParaRPr kumimoji="1" lang="ja-JP" altLang="en-US" b="1" dirty="0"/>
        </a:p>
      </dgm:t>
    </dgm:pt>
    <dgm:pt modelId="{4F618A0B-34AE-4EA4-9969-1287AD83EE7C}" type="parTrans" cxnId="{0C063E5D-F891-463D-997B-A1EC5EFF71C0}">
      <dgm:prSet/>
      <dgm:spPr/>
      <dgm:t>
        <a:bodyPr/>
        <a:lstStyle/>
        <a:p>
          <a:endParaRPr kumimoji="1" lang="ja-JP" altLang="en-US" b="1"/>
        </a:p>
      </dgm:t>
    </dgm:pt>
    <dgm:pt modelId="{6360996A-3051-4E53-98D9-883182C52594}" type="sibTrans" cxnId="{0C063E5D-F891-463D-997B-A1EC5EFF71C0}">
      <dgm:prSet/>
      <dgm:spPr/>
      <dgm:t>
        <a:bodyPr/>
        <a:lstStyle/>
        <a:p>
          <a:endParaRPr kumimoji="1" lang="ja-JP" altLang="en-US" b="1"/>
        </a:p>
      </dgm:t>
    </dgm:pt>
    <dgm:pt modelId="{4106300A-70CC-495F-881C-B587021682D0}" type="pres">
      <dgm:prSet presAssocID="{22452389-283D-4692-AC6A-F0B6D2DB957F}" presName="Name0" presStyleCnt="0">
        <dgm:presLayoutVars>
          <dgm:dir/>
          <dgm:animLvl val="lvl"/>
          <dgm:resizeHandles val="exact"/>
        </dgm:presLayoutVars>
      </dgm:prSet>
      <dgm:spPr/>
    </dgm:pt>
    <dgm:pt modelId="{FD864A47-374F-4BC7-9A8F-A992896F90CC}" type="pres">
      <dgm:prSet presAssocID="{B41A4270-FF2D-4F7C-ADAE-7453BB628037}" presName="parTxOnly" presStyleLbl="node1" presStyleIdx="0" presStyleCnt="5">
        <dgm:presLayoutVars>
          <dgm:chMax val="0"/>
          <dgm:chPref val="0"/>
          <dgm:bulletEnabled val="1"/>
        </dgm:presLayoutVars>
      </dgm:prSet>
      <dgm:spPr/>
      <dgm:t>
        <a:bodyPr/>
        <a:lstStyle/>
        <a:p>
          <a:endParaRPr kumimoji="1" lang="ja-JP" altLang="en-US"/>
        </a:p>
      </dgm:t>
    </dgm:pt>
    <dgm:pt modelId="{E7A055D2-BEDB-4F7F-A731-36F296F9023D}" type="pres">
      <dgm:prSet presAssocID="{F0103C5D-BC42-4BE7-8B82-D771F752C40D}" presName="parTxOnlySpace" presStyleCnt="0"/>
      <dgm:spPr/>
    </dgm:pt>
    <dgm:pt modelId="{8D6B31DF-2713-47AD-AB13-01C323D42D15}" type="pres">
      <dgm:prSet presAssocID="{CC84A6A0-56AD-433A-82FB-97EF9E5DDFEC}" presName="parTxOnly" presStyleLbl="node1" presStyleIdx="1" presStyleCnt="5">
        <dgm:presLayoutVars>
          <dgm:chMax val="0"/>
          <dgm:chPref val="0"/>
          <dgm:bulletEnabled val="1"/>
        </dgm:presLayoutVars>
      </dgm:prSet>
      <dgm:spPr/>
    </dgm:pt>
    <dgm:pt modelId="{24824730-1819-41A0-953D-DFAD77615B7C}" type="pres">
      <dgm:prSet presAssocID="{198B9549-27E5-4E47-8ADA-D11A3FE08B44}" presName="parTxOnlySpace" presStyleCnt="0"/>
      <dgm:spPr/>
    </dgm:pt>
    <dgm:pt modelId="{5EDD29CA-6C60-40C5-B9F8-DC1A2C28B94C}" type="pres">
      <dgm:prSet presAssocID="{5406F654-8E20-4B14-BBCB-1DC73A68145B}" presName="parTxOnly" presStyleLbl="node1" presStyleIdx="2" presStyleCnt="5">
        <dgm:presLayoutVars>
          <dgm:chMax val="0"/>
          <dgm:chPref val="0"/>
          <dgm:bulletEnabled val="1"/>
        </dgm:presLayoutVars>
      </dgm:prSet>
      <dgm:spPr/>
      <dgm:t>
        <a:bodyPr/>
        <a:lstStyle/>
        <a:p>
          <a:endParaRPr kumimoji="1" lang="ja-JP" altLang="en-US"/>
        </a:p>
      </dgm:t>
    </dgm:pt>
    <dgm:pt modelId="{2B1A9C4B-2CBC-42CD-B9C3-0A8416E2242F}" type="pres">
      <dgm:prSet presAssocID="{CF3419C5-5067-4D64-A93B-082C6351C119}" presName="parTxOnlySpace" presStyleCnt="0"/>
      <dgm:spPr/>
    </dgm:pt>
    <dgm:pt modelId="{6A1FD2D0-DE9F-4431-9EB4-E2CB3ACBD2CB}" type="pres">
      <dgm:prSet presAssocID="{479D386C-CD72-4A27-89F6-9AD8509884CC}" presName="parTxOnly" presStyleLbl="node1" presStyleIdx="3" presStyleCnt="5">
        <dgm:presLayoutVars>
          <dgm:chMax val="0"/>
          <dgm:chPref val="0"/>
          <dgm:bulletEnabled val="1"/>
        </dgm:presLayoutVars>
      </dgm:prSet>
      <dgm:spPr/>
      <dgm:t>
        <a:bodyPr/>
        <a:lstStyle/>
        <a:p>
          <a:endParaRPr kumimoji="1" lang="ja-JP" altLang="en-US"/>
        </a:p>
      </dgm:t>
    </dgm:pt>
    <dgm:pt modelId="{212F556E-4C33-4D85-A1A8-408E6018B90E}" type="pres">
      <dgm:prSet presAssocID="{3919DA45-676B-48E3-8706-22E4D9F5E013}" presName="parTxOnlySpace" presStyleCnt="0"/>
      <dgm:spPr/>
    </dgm:pt>
    <dgm:pt modelId="{BFD7EC7E-A1CA-43C4-BE65-CAB2546B8C70}" type="pres">
      <dgm:prSet presAssocID="{2493BC49-8157-469F-B621-BF44F6E1D466}" presName="parTxOnly" presStyleLbl="node1" presStyleIdx="4" presStyleCnt="5">
        <dgm:presLayoutVars>
          <dgm:chMax val="0"/>
          <dgm:chPref val="0"/>
          <dgm:bulletEnabled val="1"/>
        </dgm:presLayoutVars>
      </dgm:prSet>
      <dgm:spPr/>
      <dgm:t>
        <a:bodyPr/>
        <a:lstStyle/>
        <a:p>
          <a:endParaRPr kumimoji="1" lang="ja-JP" altLang="en-US"/>
        </a:p>
      </dgm:t>
    </dgm:pt>
  </dgm:ptLst>
  <dgm:cxnLst>
    <dgm:cxn modelId="{47158E36-51BA-4797-9F19-F133AD6B594F}" type="presOf" srcId="{B41A4270-FF2D-4F7C-ADAE-7453BB628037}" destId="{FD864A47-374F-4BC7-9A8F-A992896F90CC}" srcOrd="0" destOrd="0" presId="urn:microsoft.com/office/officeart/2005/8/layout/chevron1"/>
    <dgm:cxn modelId="{AB00217B-3475-445A-BB6D-826141E904AE}" srcId="{22452389-283D-4692-AC6A-F0B6D2DB957F}" destId="{479D386C-CD72-4A27-89F6-9AD8509884CC}" srcOrd="3" destOrd="0" parTransId="{3329782F-6A52-4376-AEB9-E17EBCEF1E11}" sibTransId="{3919DA45-676B-48E3-8706-22E4D9F5E013}"/>
    <dgm:cxn modelId="{B27515CE-BF92-463B-BFC0-960ADDEE5772}" srcId="{22452389-283D-4692-AC6A-F0B6D2DB957F}" destId="{CC84A6A0-56AD-433A-82FB-97EF9E5DDFEC}" srcOrd="1" destOrd="0" parTransId="{5B0AE0A2-ED26-4C80-B82D-B07E328CDBA3}" sibTransId="{198B9549-27E5-4E47-8ADA-D11A3FE08B44}"/>
    <dgm:cxn modelId="{11917B55-259D-4D69-85FC-8844CBC0B806}" type="presOf" srcId="{CC84A6A0-56AD-433A-82FB-97EF9E5DDFEC}" destId="{8D6B31DF-2713-47AD-AB13-01C323D42D15}" srcOrd="0" destOrd="0" presId="urn:microsoft.com/office/officeart/2005/8/layout/chevron1"/>
    <dgm:cxn modelId="{0C063E5D-F891-463D-997B-A1EC5EFF71C0}" srcId="{22452389-283D-4692-AC6A-F0B6D2DB957F}" destId="{2493BC49-8157-469F-B621-BF44F6E1D466}" srcOrd="4" destOrd="0" parTransId="{4F618A0B-34AE-4EA4-9969-1287AD83EE7C}" sibTransId="{6360996A-3051-4E53-98D9-883182C52594}"/>
    <dgm:cxn modelId="{1D047EED-0FCC-4616-9698-7A0A5617D2A6}" type="presOf" srcId="{2493BC49-8157-469F-B621-BF44F6E1D466}" destId="{BFD7EC7E-A1CA-43C4-BE65-CAB2546B8C70}" srcOrd="0" destOrd="0" presId="urn:microsoft.com/office/officeart/2005/8/layout/chevron1"/>
    <dgm:cxn modelId="{F1805C24-152D-4171-99F3-5D5A78862B1C}" type="presOf" srcId="{22452389-283D-4692-AC6A-F0B6D2DB957F}" destId="{4106300A-70CC-495F-881C-B587021682D0}" srcOrd="0" destOrd="0" presId="urn:microsoft.com/office/officeart/2005/8/layout/chevron1"/>
    <dgm:cxn modelId="{115054B8-CA44-4770-A092-D81AB36DA372}" srcId="{22452389-283D-4692-AC6A-F0B6D2DB957F}" destId="{B41A4270-FF2D-4F7C-ADAE-7453BB628037}" srcOrd="0" destOrd="0" parTransId="{135713C9-5FD5-48F8-832E-CB6073F5D256}" sibTransId="{F0103C5D-BC42-4BE7-8B82-D771F752C40D}"/>
    <dgm:cxn modelId="{711D7192-4080-48AF-AB0A-7B0DC6ED813E}" type="presOf" srcId="{479D386C-CD72-4A27-89F6-9AD8509884CC}" destId="{6A1FD2D0-DE9F-4431-9EB4-E2CB3ACBD2CB}" srcOrd="0" destOrd="0" presId="urn:microsoft.com/office/officeart/2005/8/layout/chevron1"/>
    <dgm:cxn modelId="{8CC14762-16E5-4B56-A947-185639A48C41}" srcId="{22452389-283D-4692-AC6A-F0B6D2DB957F}" destId="{5406F654-8E20-4B14-BBCB-1DC73A68145B}" srcOrd="2" destOrd="0" parTransId="{3618AF97-DAF9-49D9-8FE9-DA3AB76D8E8E}" sibTransId="{CF3419C5-5067-4D64-A93B-082C6351C119}"/>
    <dgm:cxn modelId="{F9A6C704-CA41-4E72-A9BC-9F9E5BB27475}" type="presOf" srcId="{5406F654-8E20-4B14-BBCB-1DC73A68145B}" destId="{5EDD29CA-6C60-40C5-B9F8-DC1A2C28B94C}" srcOrd="0" destOrd="0" presId="urn:microsoft.com/office/officeart/2005/8/layout/chevron1"/>
    <dgm:cxn modelId="{DBA90EC9-AB9E-449F-9173-58D60CD07550}" type="presParOf" srcId="{4106300A-70CC-495F-881C-B587021682D0}" destId="{FD864A47-374F-4BC7-9A8F-A992896F90CC}" srcOrd="0" destOrd="0" presId="urn:microsoft.com/office/officeart/2005/8/layout/chevron1"/>
    <dgm:cxn modelId="{CAB5983C-18FC-425C-B8B1-6B92C1063BA8}" type="presParOf" srcId="{4106300A-70CC-495F-881C-B587021682D0}" destId="{E7A055D2-BEDB-4F7F-A731-36F296F9023D}" srcOrd="1" destOrd="0" presId="urn:microsoft.com/office/officeart/2005/8/layout/chevron1"/>
    <dgm:cxn modelId="{2989377B-817D-4240-9F3B-462B99006026}" type="presParOf" srcId="{4106300A-70CC-495F-881C-B587021682D0}" destId="{8D6B31DF-2713-47AD-AB13-01C323D42D15}" srcOrd="2" destOrd="0" presId="urn:microsoft.com/office/officeart/2005/8/layout/chevron1"/>
    <dgm:cxn modelId="{28BFFAE5-4D6C-4396-9AC2-E616BC81888F}" type="presParOf" srcId="{4106300A-70CC-495F-881C-B587021682D0}" destId="{24824730-1819-41A0-953D-DFAD77615B7C}" srcOrd="3" destOrd="0" presId="urn:microsoft.com/office/officeart/2005/8/layout/chevron1"/>
    <dgm:cxn modelId="{1CFD2439-D724-41CA-8F79-03F05B66E8AB}" type="presParOf" srcId="{4106300A-70CC-495F-881C-B587021682D0}" destId="{5EDD29CA-6C60-40C5-B9F8-DC1A2C28B94C}" srcOrd="4" destOrd="0" presId="urn:microsoft.com/office/officeart/2005/8/layout/chevron1"/>
    <dgm:cxn modelId="{B82327EC-C8CE-4218-B870-93136094A415}" type="presParOf" srcId="{4106300A-70CC-495F-881C-B587021682D0}" destId="{2B1A9C4B-2CBC-42CD-B9C3-0A8416E2242F}" srcOrd="5" destOrd="0" presId="urn:microsoft.com/office/officeart/2005/8/layout/chevron1"/>
    <dgm:cxn modelId="{859179CF-6ECB-42F0-9DB2-E926B8C1DAA6}" type="presParOf" srcId="{4106300A-70CC-495F-881C-B587021682D0}" destId="{6A1FD2D0-DE9F-4431-9EB4-E2CB3ACBD2CB}" srcOrd="6" destOrd="0" presId="urn:microsoft.com/office/officeart/2005/8/layout/chevron1"/>
    <dgm:cxn modelId="{56DC5BC8-D039-46BB-971B-CA3E5601EBE6}" type="presParOf" srcId="{4106300A-70CC-495F-881C-B587021682D0}" destId="{212F556E-4C33-4D85-A1A8-408E6018B90E}" srcOrd="7" destOrd="0" presId="urn:microsoft.com/office/officeart/2005/8/layout/chevron1"/>
    <dgm:cxn modelId="{3AA9600F-58A7-4B03-9FE3-B90B56D67008}" type="presParOf" srcId="{4106300A-70CC-495F-881C-B587021682D0}" destId="{BFD7EC7E-A1CA-43C4-BE65-CAB2546B8C70}" srcOrd="8" destOrd="0" presId="urn:microsoft.com/office/officeart/2005/8/layout/chevron1"/>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64A47-374F-4BC7-9A8F-A992896F90CC}">
      <dsp:nvSpPr>
        <dsp:cNvPr id="0" name=""/>
        <dsp:cNvSpPr/>
      </dsp:nvSpPr>
      <dsp:spPr>
        <a:xfrm>
          <a:off x="2499" y="0"/>
          <a:ext cx="2224898" cy="855220"/>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初期個体の生成</a:t>
          </a:r>
          <a:endParaRPr kumimoji="1" lang="ja-JP" altLang="en-US" sz="2000" b="1" kern="1200" dirty="0"/>
        </a:p>
      </dsp:txBody>
      <dsp:txXfrm>
        <a:off x="430109" y="0"/>
        <a:ext cx="1369678" cy="855220"/>
      </dsp:txXfrm>
    </dsp:sp>
    <dsp:sp modelId="{8D6B31DF-2713-47AD-AB13-01C323D42D15}">
      <dsp:nvSpPr>
        <dsp:cNvPr id="0" name=""/>
        <dsp:cNvSpPr/>
      </dsp:nvSpPr>
      <dsp:spPr>
        <a:xfrm>
          <a:off x="2004908" y="0"/>
          <a:ext cx="2224898" cy="855220"/>
        </a:xfrm>
        <a:prstGeom prst="chevron">
          <a:avLst/>
        </a:prstGeom>
        <a:solidFill>
          <a:schemeClr val="accent5">
            <a:hueOff val="-170749"/>
            <a:satOff val="-14858"/>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大域探索</a:t>
          </a:r>
          <a:endParaRPr kumimoji="1" lang="ja-JP" altLang="en-US" sz="2000" b="1" kern="1200" dirty="0"/>
        </a:p>
      </dsp:txBody>
      <dsp:txXfrm>
        <a:off x="2432518" y="0"/>
        <a:ext cx="1369678" cy="855220"/>
      </dsp:txXfrm>
    </dsp:sp>
    <dsp:sp modelId="{5EDD29CA-6C60-40C5-B9F8-DC1A2C28B94C}">
      <dsp:nvSpPr>
        <dsp:cNvPr id="0" name=""/>
        <dsp:cNvSpPr/>
      </dsp:nvSpPr>
      <dsp:spPr>
        <a:xfrm>
          <a:off x="4007316" y="0"/>
          <a:ext cx="2224898" cy="855220"/>
        </a:xfrm>
        <a:prstGeom prst="chevron">
          <a:avLst/>
        </a:prstGeom>
        <a:solidFill>
          <a:schemeClr val="accent5">
            <a:hueOff val="-341498"/>
            <a:satOff val="-29716"/>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局所探索</a:t>
          </a:r>
          <a:endParaRPr kumimoji="1" lang="ja-JP" altLang="en-US" sz="2000" b="1" kern="1200" dirty="0"/>
        </a:p>
      </dsp:txBody>
      <dsp:txXfrm>
        <a:off x="4434926" y="0"/>
        <a:ext cx="1369678" cy="855220"/>
      </dsp:txXfrm>
    </dsp:sp>
    <dsp:sp modelId="{6A1FD2D0-DE9F-4431-9EB4-E2CB3ACBD2CB}">
      <dsp:nvSpPr>
        <dsp:cNvPr id="0" name=""/>
        <dsp:cNvSpPr/>
      </dsp:nvSpPr>
      <dsp:spPr>
        <a:xfrm>
          <a:off x="6009724" y="0"/>
          <a:ext cx="2224898" cy="855220"/>
        </a:xfrm>
        <a:prstGeom prst="chevron">
          <a:avLst/>
        </a:prstGeom>
        <a:solidFill>
          <a:schemeClr val="accent5">
            <a:hueOff val="-512246"/>
            <a:satOff val="-44573"/>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ランダム</a:t>
          </a:r>
          <a:r>
            <a:rPr kumimoji="1" lang="en-US" altLang="ja-JP" sz="2000" b="1" kern="1200" dirty="0" smtClean="0"/>
            <a:t/>
          </a:r>
          <a:br>
            <a:rPr kumimoji="1" lang="en-US" altLang="ja-JP" sz="2000" b="1" kern="1200" dirty="0" smtClean="0"/>
          </a:br>
          <a:r>
            <a:rPr kumimoji="1" lang="ja-JP" altLang="en-US" sz="2000" b="1" kern="1200" dirty="0" smtClean="0"/>
            <a:t>探索</a:t>
          </a:r>
          <a:endParaRPr kumimoji="1" lang="ja-JP" altLang="en-US" sz="2000" b="1" kern="1200" dirty="0"/>
        </a:p>
      </dsp:txBody>
      <dsp:txXfrm>
        <a:off x="6437334" y="0"/>
        <a:ext cx="1369678" cy="855220"/>
      </dsp:txXfrm>
    </dsp:sp>
    <dsp:sp modelId="{BFD7EC7E-A1CA-43C4-BE65-CAB2546B8C70}">
      <dsp:nvSpPr>
        <dsp:cNvPr id="0" name=""/>
        <dsp:cNvSpPr/>
      </dsp:nvSpPr>
      <dsp:spPr>
        <a:xfrm>
          <a:off x="8012133" y="0"/>
          <a:ext cx="2224898" cy="855220"/>
        </a:xfrm>
        <a:prstGeom prst="chevron">
          <a:avLst/>
        </a:prstGeom>
        <a:solidFill>
          <a:schemeClr val="accent5">
            <a:hueOff val="-682995"/>
            <a:satOff val="-59431"/>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評価</a:t>
          </a:r>
          <a:r>
            <a:rPr kumimoji="1" lang="en-US" altLang="ja-JP" sz="2000" b="1" kern="1200" dirty="0" smtClean="0"/>
            <a:t/>
          </a:r>
          <a:br>
            <a:rPr kumimoji="1" lang="en-US" altLang="ja-JP" sz="2000" b="1" kern="1200" dirty="0" smtClean="0"/>
          </a:br>
          <a:r>
            <a:rPr kumimoji="1" lang="ja-JP" altLang="en-US" sz="2000" b="1" kern="1200" dirty="0" smtClean="0"/>
            <a:t>と更新</a:t>
          </a:r>
          <a:endParaRPr kumimoji="1" lang="ja-JP" altLang="en-US" sz="2000" b="1" kern="1200" dirty="0"/>
        </a:p>
      </dsp:txBody>
      <dsp:txXfrm>
        <a:off x="8439743" y="0"/>
        <a:ext cx="1369678" cy="855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64A47-374F-4BC7-9A8F-A992896F90CC}">
      <dsp:nvSpPr>
        <dsp:cNvPr id="0" name=""/>
        <dsp:cNvSpPr/>
      </dsp:nvSpPr>
      <dsp:spPr>
        <a:xfrm>
          <a:off x="2499" y="0"/>
          <a:ext cx="2224898" cy="85522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初期個体の生成</a:t>
          </a:r>
          <a:endParaRPr kumimoji="1" lang="ja-JP" altLang="en-US" sz="2000" b="1" kern="1200" dirty="0"/>
        </a:p>
      </dsp:txBody>
      <dsp:txXfrm>
        <a:off x="430109" y="0"/>
        <a:ext cx="1369678" cy="855220"/>
      </dsp:txXfrm>
    </dsp:sp>
    <dsp:sp modelId="{8D6B31DF-2713-47AD-AB13-01C323D42D15}">
      <dsp:nvSpPr>
        <dsp:cNvPr id="0" name=""/>
        <dsp:cNvSpPr/>
      </dsp:nvSpPr>
      <dsp:spPr>
        <a:xfrm>
          <a:off x="2004908" y="0"/>
          <a:ext cx="2224898" cy="855220"/>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大域探索</a:t>
          </a:r>
          <a:endParaRPr kumimoji="1" lang="ja-JP" altLang="en-US" sz="2000" b="1" kern="1200" dirty="0"/>
        </a:p>
      </dsp:txBody>
      <dsp:txXfrm>
        <a:off x="2432518" y="0"/>
        <a:ext cx="1369678" cy="855220"/>
      </dsp:txXfrm>
    </dsp:sp>
    <dsp:sp modelId="{5EDD29CA-6C60-40C5-B9F8-DC1A2C28B94C}">
      <dsp:nvSpPr>
        <dsp:cNvPr id="0" name=""/>
        <dsp:cNvSpPr/>
      </dsp:nvSpPr>
      <dsp:spPr>
        <a:xfrm>
          <a:off x="4007316" y="0"/>
          <a:ext cx="2224898" cy="855220"/>
        </a:xfrm>
        <a:prstGeom prst="chevron">
          <a:avLst/>
        </a:prstGeom>
        <a:solidFill>
          <a:schemeClr val="accent5">
            <a:hueOff val="-341498"/>
            <a:satOff val="-29716"/>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局所探索</a:t>
          </a:r>
          <a:endParaRPr kumimoji="1" lang="ja-JP" altLang="en-US" sz="2000" b="1" kern="1200" dirty="0"/>
        </a:p>
      </dsp:txBody>
      <dsp:txXfrm>
        <a:off x="4434926" y="0"/>
        <a:ext cx="1369678" cy="855220"/>
      </dsp:txXfrm>
    </dsp:sp>
    <dsp:sp modelId="{6A1FD2D0-DE9F-4431-9EB4-E2CB3ACBD2CB}">
      <dsp:nvSpPr>
        <dsp:cNvPr id="0" name=""/>
        <dsp:cNvSpPr/>
      </dsp:nvSpPr>
      <dsp:spPr>
        <a:xfrm>
          <a:off x="6009724" y="0"/>
          <a:ext cx="2224898" cy="855220"/>
        </a:xfrm>
        <a:prstGeom prst="chevron">
          <a:avLst/>
        </a:prstGeom>
        <a:solidFill>
          <a:schemeClr val="accent5">
            <a:hueOff val="-512246"/>
            <a:satOff val="-44573"/>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ランダム</a:t>
          </a:r>
          <a:r>
            <a:rPr kumimoji="1" lang="en-US" altLang="ja-JP" sz="2000" b="1" kern="1200" dirty="0" smtClean="0"/>
            <a:t/>
          </a:r>
          <a:br>
            <a:rPr kumimoji="1" lang="en-US" altLang="ja-JP" sz="2000" b="1" kern="1200" dirty="0" smtClean="0"/>
          </a:br>
          <a:r>
            <a:rPr kumimoji="1" lang="ja-JP" altLang="en-US" sz="2000" b="1" kern="1200" dirty="0" smtClean="0"/>
            <a:t>探索</a:t>
          </a:r>
          <a:endParaRPr kumimoji="1" lang="ja-JP" altLang="en-US" sz="2000" b="1" kern="1200" dirty="0"/>
        </a:p>
      </dsp:txBody>
      <dsp:txXfrm>
        <a:off x="6437334" y="0"/>
        <a:ext cx="1369678" cy="855220"/>
      </dsp:txXfrm>
    </dsp:sp>
    <dsp:sp modelId="{BFD7EC7E-A1CA-43C4-BE65-CAB2546B8C70}">
      <dsp:nvSpPr>
        <dsp:cNvPr id="0" name=""/>
        <dsp:cNvSpPr/>
      </dsp:nvSpPr>
      <dsp:spPr>
        <a:xfrm>
          <a:off x="8012133" y="0"/>
          <a:ext cx="2224898" cy="855220"/>
        </a:xfrm>
        <a:prstGeom prst="chevron">
          <a:avLst/>
        </a:prstGeom>
        <a:solidFill>
          <a:schemeClr val="accent5">
            <a:hueOff val="-682995"/>
            <a:satOff val="-59431"/>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評価</a:t>
          </a:r>
          <a:r>
            <a:rPr kumimoji="1" lang="en-US" altLang="ja-JP" sz="2000" b="1" kern="1200" dirty="0" smtClean="0"/>
            <a:t/>
          </a:r>
          <a:br>
            <a:rPr kumimoji="1" lang="en-US" altLang="ja-JP" sz="2000" b="1" kern="1200" dirty="0" smtClean="0"/>
          </a:br>
          <a:r>
            <a:rPr kumimoji="1" lang="ja-JP" altLang="en-US" sz="2000" b="1" kern="1200" dirty="0" smtClean="0"/>
            <a:t>と更新</a:t>
          </a:r>
          <a:endParaRPr kumimoji="1" lang="ja-JP" altLang="en-US" sz="2000" b="1" kern="1200" dirty="0"/>
        </a:p>
      </dsp:txBody>
      <dsp:txXfrm>
        <a:off x="8439743" y="0"/>
        <a:ext cx="1369678" cy="855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64A47-374F-4BC7-9A8F-A992896F90CC}">
      <dsp:nvSpPr>
        <dsp:cNvPr id="0" name=""/>
        <dsp:cNvSpPr/>
      </dsp:nvSpPr>
      <dsp:spPr>
        <a:xfrm>
          <a:off x="2499" y="0"/>
          <a:ext cx="2224898" cy="85522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初期個体の生成</a:t>
          </a:r>
          <a:endParaRPr kumimoji="1" lang="ja-JP" altLang="en-US" sz="2000" b="1" kern="1200" dirty="0"/>
        </a:p>
      </dsp:txBody>
      <dsp:txXfrm>
        <a:off x="430109" y="0"/>
        <a:ext cx="1369678" cy="855220"/>
      </dsp:txXfrm>
    </dsp:sp>
    <dsp:sp modelId="{8D6B31DF-2713-47AD-AB13-01C323D42D15}">
      <dsp:nvSpPr>
        <dsp:cNvPr id="0" name=""/>
        <dsp:cNvSpPr/>
      </dsp:nvSpPr>
      <dsp:spPr>
        <a:xfrm>
          <a:off x="2004908" y="0"/>
          <a:ext cx="2224898" cy="855220"/>
        </a:xfrm>
        <a:prstGeom prst="chevron">
          <a:avLst/>
        </a:prstGeom>
        <a:solidFill>
          <a:schemeClr val="accent5">
            <a:hueOff val="-170749"/>
            <a:satOff val="-14858"/>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大域探索</a:t>
          </a:r>
          <a:endParaRPr kumimoji="1" lang="ja-JP" altLang="en-US" sz="2000" b="1" kern="1200" dirty="0"/>
        </a:p>
      </dsp:txBody>
      <dsp:txXfrm>
        <a:off x="2432518" y="0"/>
        <a:ext cx="1369678" cy="855220"/>
      </dsp:txXfrm>
    </dsp:sp>
    <dsp:sp modelId="{5EDD29CA-6C60-40C5-B9F8-DC1A2C28B94C}">
      <dsp:nvSpPr>
        <dsp:cNvPr id="0" name=""/>
        <dsp:cNvSpPr/>
      </dsp:nvSpPr>
      <dsp:spPr>
        <a:xfrm>
          <a:off x="4007316" y="0"/>
          <a:ext cx="2224898" cy="855220"/>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局所探索</a:t>
          </a:r>
          <a:endParaRPr kumimoji="1" lang="ja-JP" altLang="en-US" sz="2000" b="1" kern="1200" dirty="0"/>
        </a:p>
      </dsp:txBody>
      <dsp:txXfrm>
        <a:off x="4434926" y="0"/>
        <a:ext cx="1369678" cy="855220"/>
      </dsp:txXfrm>
    </dsp:sp>
    <dsp:sp modelId="{6A1FD2D0-DE9F-4431-9EB4-E2CB3ACBD2CB}">
      <dsp:nvSpPr>
        <dsp:cNvPr id="0" name=""/>
        <dsp:cNvSpPr/>
      </dsp:nvSpPr>
      <dsp:spPr>
        <a:xfrm>
          <a:off x="6009724" y="0"/>
          <a:ext cx="2224898" cy="855220"/>
        </a:xfrm>
        <a:prstGeom prst="chevron">
          <a:avLst/>
        </a:prstGeom>
        <a:solidFill>
          <a:schemeClr val="accent5">
            <a:hueOff val="-512246"/>
            <a:satOff val="-44573"/>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ランダム</a:t>
          </a:r>
          <a:r>
            <a:rPr kumimoji="1" lang="en-US" altLang="ja-JP" sz="2000" b="1" kern="1200" dirty="0" smtClean="0"/>
            <a:t/>
          </a:r>
          <a:br>
            <a:rPr kumimoji="1" lang="en-US" altLang="ja-JP" sz="2000" b="1" kern="1200" dirty="0" smtClean="0"/>
          </a:br>
          <a:r>
            <a:rPr kumimoji="1" lang="ja-JP" altLang="en-US" sz="2000" b="1" kern="1200" dirty="0" smtClean="0"/>
            <a:t>探索</a:t>
          </a:r>
          <a:endParaRPr kumimoji="1" lang="ja-JP" altLang="en-US" sz="2000" b="1" kern="1200" dirty="0"/>
        </a:p>
      </dsp:txBody>
      <dsp:txXfrm>
        <a:off x="6437334" y="0"/>
        <a:ext cx="1369678" cy="855220"/>
      </dsp:txXfrm>
    </dsp:sp>
    <dsp:sp modelId="{BFD7EC7E-A1CA-43C4-BE65-CAB2546B8C70}">
      <dsp:nvSpPr>
        <dsp:cNvPr id="0" name=""/>
        <dsp:cNvSpPr/>
      </dsp:nvSpPr>
      <dsp:spPr>
        <a:xfrm>
          <a:off x="8012133" y="0"/>
          <a:ext cx="2224898" cy="855220"/>
        </a:xfrm>
        <a:prstGeom prst="chevron">
          <a:avLst/>
        </a:prstGeom>
        <a:solidFill>
          <a:schemeClr val="accent5">
            <a:hueOff val="-682995"/>
            <a:satOff val="-59431"/>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評価</a:t>
          </a:r>
          <a:r>
            <a:rPr kumimoji="1" lang="en-US" altLang="ja-JP" sz="2000" b="1" kern="1200" dirty="0" smtClean="0"/>
            <a:t/>
          </a:r>
          <a:br>
            <a:rPr kumimoji="1" lang="en-US" altLang="ja-JP" sz="2000" b="1" kern="1200" dirty="0" smtClean="0"/>
          </a:br>
          <a:r>
            <a:rPr kumimoji="1" lang="ja-JP" altLang="en-US" sz="2000" b="1" kern="1200" dirty="0" smtClean="0"/>
            <a:t>と更新</a:t>
          </a:r>
          <a:endParaRPr kumimoji="1" lang="ja-JP" altLang="en-US" sz="2000" b="1" kern="1200" dirty="0"/>
        </a:p>
      </dsp:txBody>
      <dsp:txXfrm>
        <a:off x="8439743" y="0"/>
        <a:ext cx="1369678" cy="8552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64A47-374F-4BC7-9A8F-A992896F90CC}">
      <dsp:nvSpPr>
        <dsp:cNvPr id="0" name=""/>
        <dsp:cNvSpPr/>
      </dsp:nvSpPr>
      <dsp:spPr>
        <a:xfrm>
          <a:off x="2499" y="0"/>
          <a:ext cx="2224898" cy="85522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初期個体の生成</a:t>
          </a:r>
          <a:endParaRPr kumimoji="1" lang="ja-JP" altLang="en-US" sz="2000" b="1" kern="1200" dirty="0"/>
        </a:p>
      </dsp:txBody>
      <dsp:txXfrm>
        <a:off x="430109" y="0"/>
        <a:ext cx="1369678" cy="855220"/>
      </dsp:txXfrm>
    </dsp:sp>
    <dsp:sp modelId="{8D6B31DF-2713-47AD-AB13-01C323D42D15}">
      <dsp:nvSpPr>
        <dsp:cNvPr id="0" name=""/>
        <dsp:cNvSpPr/>
      </dsp:nvSpPr>
      <dsp:spPr>
        <a:xfrm>
          <a:off x="2004908" y="0"/>
          <a:ext cx="2224898" cy="855220"/>
        </a:xfrm>
        <a:prstGeom prst="chevron">
          <a:avLst/>
        </a:prstGeom>
        <a:solidFill>
          <a:schemeClr val="accent5">
            <a:hueOff val="-170749"/>
            <a:satOff val="-14858"/>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大域探索</a:t>
          </a:r>
          <a:endParaRPr kumimoji="1" lang="ja-JP" altLang="en-US" sz="2000" b="1" kern="1200" dirty="0"/>
        </a:p>
      </dsp:txBody>
      <dsp:txXfrm>
        <a:off x="2432518" y="0"/>
        <a:ext cx="1369678" cy="855220"/>
      </dsp:txXfrm>
    </dsp:sp>
    <dsp:sp modelId="{5EDD29CA-6C60-40C5-B9F8-DC1A2C28B94C}">
      <dsp:nvSpPr>
        <dsp:cNvPr id="0" name=""/>
        <dsp:cNvSpPr/>
      </dsp:nvSpPr>
      <dsp:spPr>
        <a:xfrm>
          <a:off x="4007316" y="0"/>
          <a:ext cx="2224898" cy="855220"/>
        </a:xfrm>
        <a:prstGeom prst="chevron">
          <a:avLst/>
        </a:prstGeom>
        <a:solidFill>
          <a:schemeClr val="accent5">
            <a:hueOff val="-341498"/>
            <a:satOff val="-29716"/>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局所探索</a:t>
          </a:r>
          <a:endParaRPr kumimoji="1" lang="ja-JP" altLang="en-US" sz="2000" b="1" kern="1200" dirty="0"/>
        </a:p>
      </dsp:txBody>
      <dsp:txXfrm>
        <a:off x="4434926" y="0"/>
        <a:ext cx="1369678" cy="855220"/>
      </dsp:txXfrm>
    </dsp:sp>
    <dsp:sp modelId="{6A1FD2D0-DE9F-4431-9EB4-E2CB3ACBD2CB}">
      <dsp:nvSpPr>
        <dsp:cNvPr id="0" name=""/>
        <dsp:cNvSpPr/>
      </dsp:nvSpPr>
      <dsp:spPr>
        <a:xfrm>
          <a:off x="6009724" y="0"/>
          <a:ext cx="2224898" cy="855220"/>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ランダム</a:t>
          </a:r>
          <a:r>
            <a:rPr kumimoji="1" lang="en-US" altLang="ja-JP" sz="2000" b="1" kern="1200" dirty="0" smtClean="0"/>
            <a:t/>
          </a:r>
          <a:br>
            <a:rPr kumimoji="1" lang="en-US" altLang="ja-JP" sz="2000" b="1" kern="1200" dirty="0" smtClean="0"/>
          </a:br>
          <a:r>
            <a:rPr kumimoji="1" lang="ja-JP" altLang="en-US" sz="2000" b="1" kern="1200" dirty="0" smtClean="0"/>
            <a:t>探索</a:t>
          </a:r>
          <a:endParaRPr kumimoji="1" lang="ja-JP" altLang="en-US" sz="2000" b="1" kern="1200" dirty="0"/>
        </a:p>
      </dsp:txBody>
      <dsp:txXfrm>
        <a:off x="6437334" y="0"/>
        <a:ext cx="1369678" cy="855220"/>
      </dsp:txXfrm>
    </dsp:sp>
    <dsp:sp modelId="{BFD7EC7E-A1CA-43C4-BE65-CAB2546B8C70}">
      <dsp:nvSpPr>
        <dsp:cNvPr id="0" name=""/>
        <dsp:cNvSpPr/>
      </dsp:nvSpPr>
      <dsp:spPr>
        <a:xfrm>
          <a:off x="8012133" y="0"/>
          <a:ext cx="2224898" cy="855220"/>
        </a:xfrm>
        <a:prstGeom prst="chevron">
          <a:avLst/>
        </a:prstGeom>
        <a:solidFill>
          <a:schemeClr val="accent5">
            <a:hueOff val="-682995"/>
            <a:satOff val="-59431"/>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評価</a:t>
          </a:r>
          <a:r>
            <a:rPr kumimoji="1" lang="en-US" altLang="ja-JP" sz="2000" b="1" kern="1200" dirty="0" smtClean="0"/>
            <a:t/>
          </a:r>
          <a:br>
            <a:rPr kumimoji="1" lang="en-US" altLang="ja-JP" sz="2000" b="1" kern="1200" dirty="0" smtClean="0"/>
          </a:br>
          <a:r>
            <a:rPr kumimoji="1" lang="ja-JP" altLang="en-US" sz="2000" b="1" kern="1200" dirty="0" smtClean="0"/>
            <a:t>と更新</a:t>
          </a:r>
          <a:endParaRPr kumimoji="1" lang="ja-JP" altLang="en-US" sz="2000" b="1" kern="1200" dirty="0"/>
        </a:p>
      </dsp:txBody>
      <dsp:txXfrm>
        <a:off x="8439743" y="0"/>
        <a:ext cx="1369678" cy="855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864A47-374F-4BC7-9A8F-A992896F90CC}">
      <dsp:nvSpPr>
        <dsp:cNvPr id="0" name=""/>
        <dsp:cNvSpPr/>
      </dsp:nvSpPr>
      <dsp:spPr>
        <a:xfrm>
          <a:off x="2499" y="0"/>
          <a:ext cx="2224898" cy="855220"/>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初期個体の生成</a:t>
          </a:r>
          <a:endParaRPr kumimoji="1" lang="ja-JP" altLang="en-US" sz="2000" b="1" kern="1200" dirty="0"/>
        </a:p>
      </dsp:txBody>
      <dsp:txXfrm>
        <a:off x="430109" y="0"/>
        <a:ext cx="1369678" cy="855220"/>
      </dsp:txXfrm>
    </dsp:sp>
    <dsp:sp modelId="{8D6B31DF-2713-47AD-AB13-01C323D42D15}">
      <dsp:nvSpPr>
        <dsp:cNvPr id="0" name=""/>
        <dsp:cNvSpPr/>
      </dsp:nvSpPr>
      <dsp:spPr>
        <a:xfrm>
          <a:off x="2004908" y="0"/>
          <a:ext cx="2224898" cy="855220"/>
        </a:xfrm>
        <a:prstGeom prst="chevron">
          <a:avLst/>
        </a:prstGeom>
        <a:solidFill>
          <a:schemeClr val="accent5">
            <a:hueOff val="-170749"/>
            <a:satOff val="-14858"/>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大域探索</a:t>
          </a:r>
          <a:endParaRPr kumimoji="1" lang="ja-JP" altLang="en-US" sz="2000" b="1" kern="1200" dirty="0"/>
        </a:p>
      </dsp:txBody>
      <dsp:txXfrm>
        <a:off x="2432518" y="0"/>
        <a:ext cx="1369678" cy="855220"/>
      </dsp:txXfrm>
    </dsp:sp>
    <dsp:sp modelId="{5EDD29CA-6C60-40C5-B9F8-DC1A2C28B94C}">
      <dsp:nvSpPr>
        <dsp:cNvPr id="0" name=""/>
        <dsp:cNvSpPr/>
      </dsp:nvSpPr>
      <dsp:spPr>
        <a:xfrm>
          <a:off x="4007316" y="0"/>
          <a:ext cx="2224898" cy="855220"/>
        </a:xfrm>
        <a:prstGeom prst="chevron">
          <a:avLst/>
        </a:prstGeom>
        <a:solidFill>
          <a:schemeClr val="accent5">
            <a:hueOff val="-341498"/>
            <a:satOff val="-29716"/>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局所探索</a:t>
          </a:r>
          <a:endParaRPr kumimoji="1" lang="ja-JP" altLang="en-US" sz="2000" b="1" kern="1200" dirty="0"/>
        </a:p>
      </dsp:txBody>
      <dsp:txXfrm>
        <a:off x="4434926" y="0"/>
        <a:ext cx="1369678" cy="855220"/>
      </dsp:txXfrm>
    </dsp:sp>
    <dsp:sp modelId="{6A1FD2D0-DE9F-4431-9EB4-E2CB3ACBD2CB}">
      <dsp:nvSpPr>
        <dsp:cNvPr id="0" name=""/>
        <dsp:cNvSpPr/>
      </dsp:nvSpPr>
      <dsp:spPr>
        <a:xfrm>
          <a:off x="6009724" y="0"/>
          <a:ext cx="2224898" cy="855220"/>
        </a:xfrm>
        <a:prstGeom prst="chevron">
          <a:avLst/>
        </a:prstGeom>
        <a:solidFill>
          <a:schemeClr val="accent5">
            <a:hueOff val="-512246"/>
            <a:satOff val="-44573"/>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ランダム</a:t>
          </a:r>
          <a:r>
            <a:rPr kumimoji="1" lang="en-US" altLang="ja-JP" sz="2000" b="1" kern="1200" dirty="0" smtClean="0"/>
            <a:t/>
          </a:r>
          <a:br>
            <a:rPr kumimoji="1" lang="en-US" altLang="ja-JP" sz="2000" b="1" kern="1200" dirty="0" smtClean="0"/>
          </a:br>
          <a:r>
            <a:rPr kumimoji="1" lang="ja-JP" altLang="en-US" sz="2000" b="1" kern="1200" dirty="0" smtClean="0"/>
            <a:t>探索</a:t>
          </a:r>
          <a:endParaRPr kumimoji="1" lang="ja-JP" altLang="en-US" sz="2000" b="1" kern="1200" dirty="0"/>
        </a:p>
      </dsp:txBody>
      <dsp:txXfrm>
        <a:off x="6437334" y="0"/>
        <a:ext cx="1369678" cy="855220"/>
      </dsp:txXfrm>
    </dsp:sp>
    <dsp:sp modelId="{BFD7EC7E-A1CA-43C4-BE65-CAB2546B8C70}">
      <dsp:nvSpPr>
        <dsp:cNvPr id="0" name=""/>
        <dsp:cNvSpPr/>
      </dsp:nvSpPr>
      <dsp:spPr>
        <a:xfrm>
          <a:off x="8012133" y="0"/>
          <a:ext cx="2224898" cy="855220"/>
        </a:xfrm>
        <a:prstGeom prst="chevron">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ctr" defTabSz="889000">
            <a:lnSpc>
              <a:spcPct val="90000"/>
            </a:lnSpc>
            <a:spcBef>
              <a:spcPct val="0"/>
            </a:spcBef>
            <a:spcAft>
              <a:spcPct val="35000"/>
            </a:spcAft>
          </a:pPr>
          <a:r>
            <a:rPr kumimoji="1" lang="ja-JP" altLang="en-US" sz="2000" b="1" kern="1200" dirty="0" smtClean="0"/>
            <a:t>評価</a:t>
          </a:r>
          <a:r>
            <a:rPr kumimoji="1" lang="en-US" altLang="ja-JP" sz="2000" b="1" kern="1200" dirty="0" smtClean="0"/>
            <a:t/>
          </a:r>
          <a:br>
            <a:rPr kumimoji="1" lang="en-US" altLang="ja-JP" sz="2000" b="1" kern="1200" dirty="0" smtClean="0"/>
          </a:br>
          <a:r>
            <a:rPr kumimoji="1" lang="ja-JP" altLang="en-US" sz="2000" b="1" kern="1200" dirty="0" smtClean="0"/>
            <a:t>と更新</a:t>
          </a:r>
          <a:endParaRPr kumimoji="1" lang="ja-JP" altLang="en-US" sz="2000" b="1" kern="1200" dirty="0"/>
        </a:p>
      </dsp:txBody>
      <dsp:txXfrm>
        <a:off x="8439743" y="0"/>
        <a:ext cx="1369678" cy="8552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E8BA9C-6DB9-4A51-8685-369634CE9EDF}" type="datetimeFigureOut">
              <a:rPr kumimoji="1" lang="ja-JP" altLang="en-US" smtClean="0"/>
              <a:t>2018/9/23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DDDE72-7366-48BB-8870-F53D65A784F9}" type="slidenum">
              <a:rPr kumimoji="1" lang="ja-JP" altLang="en-US" smtClean="0"/>
              <a:t>‹#›</a:t>
            </a:fld>
            <a:endParaRPr kumimoji="1" lang="ja-JP" altLang="en-US"/>
          </a:p>
        </p:txBody>
      </p:sp>
    </p:spTree>
    <p:extLst>
      <p:ext uri="{BB962C8B-B14F-4D97-AF65-F5344CB8AC3E}">
        <p14:creationId xmlns:p14="http://schemas.microsoft.com/office/powerpoint/2010/main" val="23114972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複数の最適解及び局所解を持つ多峰性最適化問題（プロット</a:t>
            </a:r>
            <a:r>
              <a:rPr kumimoji="1" lang="en-US" altLang="ja-JP" dirty="0" smtClean="0"/>
              <a:t>+</a:t>
            </a:r>
            <a:r>
              <a:rPr kumimoji="1" lang="ja-JP" altLang="en-US" dirty="0" smtClean="0"/>
              <a:t>アニメーション）において，従来の多点探索アルゴリズムは探索終了時に最適解に収束する傾向が強く，実問題への適用を考慮したとき，局所解も探索し保持しておく必要がある．その応用例として，</a:t>
            </a:r>
            <a:r>
              <a:rPr kumimoji="1" lang="ja-JP" altLang="ja-JP" sz="1200" kern="1200" dirty="0" smtClean="0">
                <a:solidFill>
                  <a:schemeClr val="tx1"/>
                </a:solidFill>
                <a:effectLst/>
                <a:latin typeface="+mn-lt"/>
                <a:ea typeface="+mn-ea"/>
                <a:cs typeface="+mn-cs"/>
              </a:rPr>
              <a:t>災害時における被災者の負傷具合を解空間内の局所解または最適解と見立てた時，負傷度合いに依らず多くの被災者を探索しなければならない</a:t>
            </a:r>
            <a:r>
              <a:rPr kumimoji="1" lang="en-US" altLang="ja-JP" sz="1200" kern="1200" dirty="0"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アニメ</a:t>
            </a:r>
            <a:r>
              <a:rPr kumimoji="1" lang="en-US" altLang="ja-JP" sz="1200" kern="1200" dirty="0" smtClean="0">
                <a:solidFill>
                  <a:schemeClr val="tx1"/>
                </a:solidFill>
                <a:effectLst/>
                <a:latin typeface="+mn-lt"/>
                <a:ea typeface="+mn-ea"/>
                <a:cs typeface="+mn-cs"/>
              </a:rPr>
              <a:t>)</a:t>
            </a:r>
            <a:r>
              <a:rPr kumimoji="1" lang="ja-JP" altLang="ja-JP" sz="1200" kern="1200" dirty="0" err="1" smtClean="0">
                <a:solidFill>
                  <a:schemeClr val="tx1"/>
                </a:solidFill>
                <a:effectLst/>
                <a:latin typeface="+mn-lt"/>
                <a:ea typeface="+mn-ea"/>
                <a:cs typeface="+mn-cs"/>
              </a:rPr>
              <a:t>．</a:t>
            </a:r>
            <a:r>
              <a:rPr kumimoji="1" lang="ja-JP" altLang="en-US" sz="1200" kern="1200" dirty="0" smtClean="0">
                <a:solidFill>
                  <a:schemeClr val="tx1"/>
                </a:solidFill>
                <a:effectLst/>
                <a:latin typeface="+mn-lt"/>
                <a:ea typeface="+mn-ea"/>
                <a:cs typeface="+mn-cs"/>
              </a:rPr>
              <a:t>しかし</a:t>
            </a:r>
            <a:r>
              <a:rPr kumimoji="1" lang="en-US" altLang="ja-JP" sz="1200" kern="1200" dirty="0" smtClean="0">
                <a:solidFill>
                  <a:schemeClr val="tx1"/>
                </a:solidFill>
                <a:effectLst/>
                <a:latin typeface="+mn-lt"/>
                <a:ea typeface="+mn-ea"/>
                <a:cs typeface="+mn-cs"/>
              </a:rPr>
              <a:t>…</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2</a:t>
            </a:fld>
            <a:endParaRPr kumimoji="1" lang="ja-JP" altLang="en-US"/>
          </a:p>
        </p:txBody>
      </p:sp>
    </p:spTree>
    <p:extLst>
      <p:ext uri="{BB962C8B-B14F-4D97-AF65-F5344CB8AC3E}">
        <p14:creationId xmlns:p14="http://schemas.microsoft.com/office/powerpoint/2010/main" val="1577022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16</a:t>
            </a:fld>
            <a:endParaRPr kumimoji="1" lang="ja-JP" altLang="en-US"/>
          </a:p>
        </p:txBody>
      </p:sp>
    </p:spTree>
    <p:extLst>
      <p:ext uri="{BB962C8B-B14F-4D97-AF65-F5344CB8AC3E}">
        <p14:creationId xmlns:p14="http://schemas.microsoft.com/office/powerpoint/2010/main" val="522733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17</a:t>
            </a:fld>
            <a:endParaRPr kumimoji="1" lang="ja-JP" altLang="en-US"/>
          </a:p>
        </p:txBody>
      </p:sp>
    </p:spTree>
    <p:extLst>
      <p:ext uri="{BB962C8B-B14F-4D97-AF65-F5344CB8AC3E}">
        <p14:creationId xmlns:p14="http://schemas.microsoft.com/office/powerpoint/2010/main" val="143985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複数解探索の問題点として</a:t>
            </a:r>
            <a:r>
              <a:rPr kumimoji="1" lang="en-US" altLang="ja-JP" dirty="0" smtClean="0"/>
              <a:t>”</a:t>
            </a:r>
            <a:r>
              <a:rPr kumimoji="1" lang="ja-JP" altLang="en-US" dirty="0" smtClean="0"/>
              <a:t>大域探索と局所探索のバランス</a:t>
            </a:r>
            <a:r>
              <a:rPr kumimoji="1" lang="en-US" altLang="ja-JP" dirty="0" smtClean="0"/>
              <a:t>”</a:t>
            </a:r>
            <a:r>
              <a:rPr kumimoji="1" lang="ja-JP" altLang="en-US" dirty="0" smtClean="0"/>
              <a:t>が挙げられる．群知能アルゴリズムの一つである</a:t>
            </a:r>
            <a:r>
              <a:rPr kumimoji="1" lang="en-US" altLang="ja-JP" dirty="0" smtClean="0"/>
              <a:t>Bat Algorithm</a:t>
            </a:r>
            <a:r>
              <a:rPr kumimoji="1" lang="ja-JP" altLang="en-US" dirty="0" smtClean="0"/>
              <a:t>は大域探索と局所探索を自動的に調整することに優れたアルゴリズムです．しかし，ランダム性が強く，最適解に収束してしまうため，本研究では</a:t>
            </a:r>
            <a:r>
              <a:rPr kumimoji="1" lang="en-US" altLang="ja-JP"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3</a:t>
            </a:fld>
            <a:endParaRPr kumimoji="1" lang="ja-JP" altLang="en-US"/>
          </a:p>
        </p:txBody>
      </p:sp>
    </p:spTree>
    <p:extLst>
      <p:ext uri="{BB962C8B-B14F-4D97-AF65-F5344CB8AC3E}">
        <p14:creationId xmlns:p14="http://schemas.microsoft.com/office/powerpoint/2010/main" val="1222106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ターゲットに近づくにつれて速度を落とす．</a:t>
            </a:r>
            <a:endParaRPr kumimoji="1" lang="en-US" altLang="ja-JP" dirty="0" smtClean="0"/>
          </a:p>
          <a:p>
            <a:r>
              <a:rPr kumimoji="1" lang="ja-JP" altLang="en-US" dirty="0" smtClean="0"/>
              <a:t>ある程度，解に近づいたら探索性能を下げるアルゴリズム．</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4</a:t>
            </a:fld>
            <a:endParaRPr kumimoji="1" lang="ja-JP" altLang="en-US"/>
          </a:p>
        </p:txBody>
      </p:sp>
    </p:spTree>
    <p:extLst>
      <p:ext uri="{BB962C8B-B14F-4D97-AF65-F5344CB8AC3E}">
        <p14:creationId xmlns:p14="http://schemas.microsoft.com/office/powerpoint/2010/main" val="903569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（アニメ）．次にパーソナルベストの中から（アニメ</a:t>
            </a:r>
            <a:r>
              <a:rPr kumimoji="1" lang="en-US" altLang="ja-JP" smtClean="0"/>
              <a:t>×2</a:t>
            </a:r>
            <a:r>
              <a:rPr kumimoji="1" lang="ja-JP" altLang="en-US" dirty="0" smtClean="0"/>
              <a:t>）最も評価値の高い解グローバルベストを算出する．この例では</a:t>
            </a:r>
            <a:r>
              <a:rPr kumimoji="1" lang="en-US" altLang="ja-JP" dirty="0" smtClean="0"/>
              <a:t>x2</a:t>
            </a:r>
            <a:r>
              <a:rPr kumimoji="1" lang="ja-JP" altLang="en-US" dirty="0" err="1" smtClean="0"/>
              <a:t>の評</a:t>
            </a:r>
            <a:r>
              <a:rPr kumimoji="1" lang="ja-JP" altLang="en-US" dirty="0" smtClean="0"/>
              <a:t>価値が最も高いため（アニメ）</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5</a:t>
            </a:fld>
            <a:endParaRPr kumimoji="1" lang="ja-JP" altLang="en-US"/>
          </a:p>
        </p:txBody>
      </p:sp>
    </p:spTree>
    <p:extLst>
      <p:ext uri="{BB962C8B-B14F-4D97-AF65-F5344CB8AC3E}">
        <p14:creationId xmlns:p14="http://schemas.microsoft.com/office/powerpoint/2010/main" val="305151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smtClean="0"/>
              <a:t>i</a:t>
            </a:r>
            <a:r>
              <a:rPr kumimoji="1" lang="en-US" altLang="ja-JP" dirty="0" smtClean="0"/>
              <a:t>=1</a:t>
            </a:r>
            <a:r>
              <a:rPr kumimoji="1" lang="ja-JP" altLang="en-US" dirty="0" smtClean="0"/>
              <a:t>の時，個体</a:t>
            </a:r>
            <a:r>
              <a:rPr kumimoji="1" lang="en-US" altLang="ja-JP" dirty="0" smtClean="0"/>
              <a:t>x1</a:t>
            </a:r>
            <a:r>
              <a:rPr kumimoji="1" lang="ja-JP" altLang="en-US" dirty="0" smtClean="0"/>
              <a:t>はグローバルベストの方へ速度</a:t>
            </a:r>
            <a:r>
              <a:rPr kumimoji="1" lang="en-US" altLang="ja-JP" dirty="0" smtClean="0"/>
              <a:t>v1</a:t>
            </a:r>
            <a:r>
              <a:rPr kumimoji="1" lang="ja-JP" altLang="en-US" dirty="0" smtClean="0"/>
              <a:t>で（アニメ</a:t>
            </a:r>
            <a:r>
              <a:rPr kumimoji="1" lang="en-US" altLang="ja-JP" smtClean="0"/>
              <a:t>×2</a:t>
            </a:r>
            <a:r>
              <a:rPr kumimoji="1" lang="ja-JP" altLang="en-US" dirty="0" smtClean="0"/>
              <a:t>）移動し，新たに解を生成します．</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6</a:t>
            </a:fld>
            <a:endParaRPr kumimoji="1" lang="ja-JP" altLang="en-US"/>
          </a:p>
        </p:txBody>
      </p:sp>
    </p:spTree>
    <p:extLst>
      <p:ext uri="{BB962C8B-B14F-4D97-AF65-F5344CB8AC3E}">
        <p14:creationId xmlns:p14="http://schemas.microsoft.com/office/powerpoint/2010/main" val="1509993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現在のパーソナルベスト</a:t>
            </a:r>
            <a:r>
              <a:rPr kumimoji="1" lang="en-US" altLang="ja-JP" dirty="0" smtClean="0"/>
              <a:t>x1</a:t>
            </a:r>
            <a:r>
              <a:rPr kumimoji="1" lang="ja-JP" altLang="en-US" dirty="0" smtClean="0"/>
              <a:t>に対し，生成した</a:t>
            </a:r>
            <a:r>
              <a:rPr kumimoji="1" lang="en-US" altLang="ja-JP" smtClean="0"/>
              <a:t>3</a:t>
            </a:r>
            <a:r>
              <a:rPr kumimoji="1" lang="ja-JP" altLang="en-US" dirty="0" err="1" smtClean="0"/>
              <a:t>つの</a:t>
            </a:r>
            <a:r>
              <a:rPr kumimoji="1" lang="ja-JP" altLang="en-US" dirty="0" smtClean="0"/>
              <a:t>解の中から（アニメーション）評価値が高ければ更新する．次の世代に移動し，再度，大域探索を行う（アニメ）．</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9</a:t>
            </a:fld>
            <a:endParaRPr kumimoji="1" lang="ja-JP" altLang="en-US"/>
          </a:p>
        </p:txBody>
      </p:sp>
    </p:spTree>
    <p:extLst>
      <p:ext uri="{BB962C8B-B14F-4D97-AF65-F5344CB8AC3E}">
        <p14:creationId xmlns:p14="http://schemas.microsoft.com/office/powerpoint/2010/main" val="3072146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以下</a:t>
            </a:r>
            <a:r>
              <a:rPr kumimoji="1" lang="en-US" altLang="ja-JP" dirty="0" smtClean="0"/>
              <a:t>3</a:t>
            </a:r>
            <a:r>
              <a:rPr kumimoji="1" lang="ja-JP" altLang="en-US" dirty="0" err="1" smtClean="0"/>
              <a:t>つの</a:t>
            </a:r>
            <a:r>
              <a:rPr kumimoji="1" lang="ja-JP" altLang="en-US" dirty="0" smtClean="0"/>
              <a:t>変更をしました．まず</a:t>
            </a:r>
            <a:r>
              <a:rPr kumimoji="1" lang="en-US" altLang="ja-JP"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10</a:t>
            </a:fld>
            <a:endParaRPr kumimoji="1" lang="ja-JP" altLang="en-US"/>
          </a:p>
        </p:txBody>
      </p:sp>
    </p:spTree>
    <p:extLst>
      <p:ext uri="{BB962C8B-B14F-4D97-AF65-F5344CB8AC3E}">
        <p14:creationId xmlns:p14="http://schemas.microsoft.com/office/powerpoint/2010/main" val="224709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11</a:t>
            </a:fld>
            <a:endParaRPr kumimoji="1" lang="ja-JP" altLang="en-US"/>
          </a:p>
        </p:txBody>
      </p:sp>
    </p:spTree>
    <p:extLst>
      <p:ext uri="{BB962C8B-B14F-4D97-AF65-F5344CB8AC3E}">
        <p14:creationId xmlns:p14="http://schemas.microsoft.com/office/powerpoint/2010/main" val="3030456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最適解と局所解を複数持つ</a:t>
            </a:r>
            <a:r>
              <a:rPr kumimoji="1" lang="en-US" altLang="ja-JP" dirty="0" err="1" smtClean="0"/>
              <a:t>Griewank</a:t>
            </a:r>
            <a:r>
              <a:rPr kumimoji="1" lang="ja-JP" altLang="en-US" dirty="0" smtClean="0"/>
              <a:t>関数を用いました．以下略</a:t>
            </a:r>
            <a:endParaRPr kumimoji="1" lang="ja-JP" altLang="en-US" dirty="0"/>
          </a:p>
        </p:txBody>
      </p:sp>
      <p:sp>
        <p:nvSpPr>
          <p:cNvPr id="4" name="スライド番号プレースホルダー 3"/>
          <p:cNvSpPr>
            <a:spLocks noGrp="1"/>
          </p:cNvSpPr>
          <p:nvPr>
            <p:ph type="sldNum" sz="quarter" idx="10"/>
          </p:nvPr>
        </p:nvSpPr>
        <p:spPr/>
        <p:txBody>
          <a:bodyPr/>
          <a:lstStyle/>
          <a:p>
            <a:fld id="{BBDDDE72-7366-48BB-8870-F53D65A784F9}" type="slidenum">
              <a:rPr kumimoji="1" lang="ja-JP" altLang="en-US" smtClean="0"/>
              <a:t>14</a:t>
            </a:fld>
            <a:endParaRPr kumimoji="1" lang="ja-JP" altLang="en-US"/>
          </a:p>
        </p:txBody>
      </p:sp>
    </p:spTree>
    <p:extLst>
      <p:ext uri="{BB962C8B-B14F-4D97-AF65-F5344CB8AC3E}">
        <p14:creationId xmlns:p14="http://schemas.microsoft.com/office/powerpoint/2010/main" val="2343122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p:cNvSpPr/>
          <p:nvPr userDrawn="1"/>
        </p:nvSpPr>
        <p:spPr>
          <a:xfrm>
            <a:off x="0" y="3258000"/>
            <a:ext cx="12192000" cy="36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ctrTitle"/>
          </p:nvPr>
        </p:nvSpPr>
        <p:spPr>
          <a:xfrm>
            <a:off x="384747" y="351857"/>
            <a:ext cx="10663004" cy="1506923"/>
          </a:xfrm>
        </p:spPr>
        <p:txBody>
          <a:bodyPr anchor="b"/>
          <a:lstStyle>
            <a:lvl1pPr algn="ctr">
              <a:defRPr sz="6000"/>
            </a:lvl1pPr>
          </a:lstStyle>
          <a:p>
            <a:r>
              <a:rPr kumimoji="1" lang="ja-JP" altLang="en-US" dirty="0" smtClean="0"/>
              <a:t>マスター タイトルの書式設定</a:t>
            </a:r>
            <a:endParaRPr kumimoji="1" lang="ja-JP" altLang="en-US" dirty="0"/>
          </a:p>
        </p:txBody>
      </p:sp>
      <p:sp>
        <p:nvSpPr>
          <p:cNvPr id="3" name="サブタイトル 2"/>
          <p:cNvSpPr>
            <a:spLocks noGrp="1"/>
          </p:cNvSpPr>
          <p:nvPr>
            <p:ph type="subTitle" idx="1"/>
          </p:nvPr>
        </p:nvSpPr>
        <p:spPr>
          <a:xfrm>
            <a:off x="384747" y="2067034"/>
            <a:ext cx="10663004" cy="105444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4E1CA51-DB48-4766-81C2-6BC680FF0211}"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05231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EF0A7-AFD3-4A61-8232-DDB3DDC6C62E}"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2667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44D27B7-E5AF-4323-B713-3F9EB9597AA0}"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233833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8" name="正方形/長方形 7"/>
          <p:cNvSpPr/>
          <p:nvPr userDrawn="1"/>
        </p:nvSpPr>
        <p:spPr>
          <a:xfrm>
            <a:off x="0" y="1"/>
            <a:ext cx="12192000" cy="10942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43525" y="1"/>
            <a:ext cx="10515600" cy="1094281"/>
          </a:xfrm>
        </p:spPr>
        <p:txBody>
          <a:bodyPr/>
          <a:lstStyle>
            <a:lvl1pPr>
              <a:defRPr b="1">
                <a:solidFill>
                  <a:schemeClr val="bg1"/>
                </a:solidFill>
              </a:defRPr>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343525" y="1439056"/>
            <a:ext cx="10515600" cy="4785532"/>
          </a:xfrm>
        </p:spPr>
        <p:txBody>
          <a:body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4" name="日付プレースホルダー 3"/>
          <p:cNvSpPr>
            <a:spLocks noGrp="1"/>
          </p:cNvSpPr>
          <p:nvPr>
            <p:ph type="dt" sz="half" idx="10"/>
          </p:nvPr>
        </p:nvSpPr>
        <p:spPr/>
        <p:txBody>
          <a:bodyPr/>
          <a:lstStyle/>
          <a:p>
            <a:fld id="{06AD9B8A-966C-4883-9371-6557463A60E2}"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230195" y="419727"/>
            <a:ext cx="2743200" cy="662808"/>
          </a:xfrm>
        </p:spPr>
        <p:txBody>
          <a:bodyPr/>
          <a:lstStyle>
            <a:lvl1pPr>
              <a:defRPr sz="3600">
                <a:solidFill>
                  <a:schemeClr val="bg1"/>
                </a:solidFill>
              </a:defRPr>
            </a:lvl1pPr>
          </a:lstStyle>
          <a:p>
            <a:fld id="{CAF925E2-19D9-40EE-AC9E-1CF63AA179A3}" type="slidenum">
              <a:rPr lang="ja-JP" altLang="en-US" smtClean="0"/>
              <a:pPr/>
              <a:t>‹#›</a:t>
            </a:fld>
            <a:endParaRPr lang="ja-JP" altLang="en-US" dirty="0"/>
          </a:p>
        </p:txBody>
      </p:sp>
    </p:spTree>
    <p:extLst>
      <p:ext uri="{BB962C8B-B14F-4D97-AF65-F5344CB8AC3E}">
        <p14:creationId xmlns:p14="http://schemas.microsoft.com/office/powerpoint/2010/main" val="14608032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8B18A355-C1D7-4985-A34B-7A8725735276}" type="datetime1">
              <a:rPr kumimoji="1" lang="ja-JP" altLang="en-US" smtClean="0"/>
              <a:t>2018/9/23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225169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D3AC4D5E-9371-4040-BF1B-7E9897B885ED}" type="datetime1">
              <a:rPr kumimoji="1" lang="ja-JP" altLang="en-US" smtClean="0"/>
              <a:t>2018/9/23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40358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F51586AC-C779-494C-B2FB-E9F8022CF3B4}" type="datetime1">
              <a:rPr kumimoji="1" lang="ja-JP" altLang="en-US" smtClean="0"/>
              <a:t>2018/9/23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63168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50C51909-210D-4037-8781-D7285EB6B8D7}" type="datetime1">
              <a:rPr kumimoji="1" lang="ja-JP" altLang="en-US" smtClean="0"/>
              <a:t>2018/9/23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337273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0352B96-A739-4F05-B762-7C632E334A05}" type="datetime1">
              <a:rPr kumimoji="1" lang="ja-JP" altLang="en-US" smtClean="0"/>
              <a:t>2018/9/23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7524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07B2AED-B302-43FE-90DF-5A4C41BD195B}" type="datetime1">
              <a:rPr kumimoji="1" lang="ja-JP" altLang="en-US" smtClean="0"/>
              <a:t>2018/9/23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103451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5E0B318E-91E0-4058-B85C-68AAA1AD1DCC}" type="datetime1">
              <a:rPr kumimoji="1" lang="ja-JP" altLang="en-US" smtClean="0"/>
              <a:t>2018/9/23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227761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81027-D567-4E86-A8A9-0E7FC7B1A009}" type="datetime1">
              <a:rPr kumimoji="1" lang="ja-JP" altLang="en-US" smtClean="0"/>
              <a:t>2018/9/23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288689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14.xml"/><Relationship Id="rId7" Type="http://schemas.openxmlformats.org/officeDocument/2006/relationships/image" Target="../media/image3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2.png"/><Relationship Id="rId5" Type="http://schemas.openxmlformats.org/officeDocument/2006/relationships/notesSlide" Target="../notesSlides/notesSlide8.xml"/><Relationship Id="rId10" Type="http://schemas.openxmlformats.org/officeDocument/2006/relationships/image" Target="../media/image36.png"/><Relationship Id="rId4" Type="http://schemas.openxmlformats.org/officeDocument/2006/relationships/slideLayout" Target="../slideLayouts/slideLayout2.xml"/><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23.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notesSlide" Target="../notesSlides/notesSlide9.xml"/><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jp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slideLayout" Target="../slideLayouts/slideLayout2.xml"/><Relationship Id="rId21" Type="http://schemas.openxmlformats.org/officeDocument/2006/relationships/image" Target="../media/image18.png"/><Relationship Id="rId7" Type="http://schemas.openxmlformats.org/officeDocument/2006/relationships/diagramQuickStyle" Target="../diagrams/quickStyle1.xml"/><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tags" Target="../tags/tag2.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tags" Target="../tags/tag1.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notesSlide" Target="../notesSlides/notesSlide4.xml"/><Relationship Id="rId9" Type="http://schemas.microsoft.com/office/2007/relationships/diagramDrawing" Target="../diagrams/drawing1.xml"/><Relationship Id="rId14" Type="http://schemas.openxmlformats.org/officeDocument/2006/relationships/image" Target="../media/image11.png"/><Relationship Id="rId22"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image" Target="../media/image12.png"/><Relationship Id="rId18" Type="http://schemas.openxmlformats.org/officeDocument/2006/relationships/image" Target="../media/image22.png"/><Relationship Id="rId3" Type="http://schemas.openxmlformats.org/officeDocument/2006/relationships/slideLayout" Target="../slideLayouts/slideLayout2.xml"/><Relationship Id="rId7" Type="http://schemas.openxmlformats.org/officeDocument/2006/relationships/diagramQuickStyle" Target="../diagrams/quickStyle2.xml"/><Relationship Id="rId12" Type="http://schemas.openxmlformats.org/officeDocument/2006/relationships/image" Target="../media/image10.png"/><Relationship Id="rId17" Type="http://schemas.openxmlformats.org/officeDocument/2006/relationships/image" Target="../media/image21.png"/><Relationship Id="rId2" Type="http://schemas.openxmlformats.org/officeDocument/2006/relationships/tags" Target="../tags/tag4.xml"/><Relationship Id="rId16" Type="http://schemas.openxmlformats.org/officeDocument/2006/relationships/image" Target="../media/image20.png"/><Relationship Id="rId1" Type="http://schemas.openxmlformats.org/officeDocument/2006/relationships/tags" Target="../tags/tag3.xml"/><Relationship Id="rId6" Type="http://schemas.openxmlformats.org/officeDocument/2006/relationships/diagramLayout" Target="../diagrams/layout2.xml"/><Relationship Id="rId11" Type="http://schemas.openxmlformats.org/officeDocument/2006/relationships/image" Target="../media/image9.png"/><Relationship Id="rId5" Type="http://schemas.openxmlformats.org/officeDocument/2006/relationships/diagramData" Target="../diagrams/data2.xml"/><Relationship Id="rId15" Type="http://schemas.openxmlformats.org/officeDocument/2006/relationships/image" Target="../media/image14.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notesSlide" Target="../notesSlides/notesSlide5.xml"/><Relationship Id="rId9" Type="http://schemas.microsoft.com/office/2007/relationships/diagramDrawing" Target="../diagrams/drawing2.xml"/><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image" Target="../media/image10.png"/><Relationship Id="rId18" Type="http://schemas.openxmlformats.org/officeDocument/2006/relationships/image" Target="../media/image25.png"/><Relationship Id="rId3" Type="http://schemas.openxmlformats.org/officeDocument/2006/relationships/tags" Target="../tags/tag7.xml"/><Relationship Id="rId21" Type="http://schemas.openxmlformats.org/officeDocument/2006/relationships/image" Target="../media/image27.png"/><Relationship Id="rId7" Type="http://schemas.openxmlformats.org/officeDocument/2006/relationships/diagramQuickStyle" Target="../diagrams/quickStyle3.xml"/><Relationship Id="rId12" Type="http://schemas.openxmlformats.org/officeDocument/2006/relationships/image" Target="../media/image9.png"/><Relationship Id="rId17" Type="http://schemas.openxmlformats.org/officeDocument/2006/relationships/image" Target="../media/image24.png"/><Relationship Id="rId2" Type="http://schemas.openxmlformats.org/officeDocument/2006/relationships/tags" Target="../tags/tag6.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tags" Target="../tags/tag5.xml"/><Relationship Id="rId6" Type="http://schemas.openxmlformats.org/officeDocument/2006/relationships/diagramLayout" Target="../diagrams/layout3.xml"/><Relationship Id="rId11" Type="http://schemas.openxmlformats.org/officeDocument/2006/relationships/image" Target="../media/image7.png"/><Relationship Id="rId5" Type="http://schemas.openxmlformats.org/officeDocument/2006/relationships/diagramData" Target="../diagrams/data3.xml"/><Relationship Id="rId15" Type="http://schemas.openxmlformats.org/officeDocument/2006/relationships/image" Target="../media/image13.png"/><Relationship Id="rId10" Type="http://schemas.openxmlformats.org/officeDocument/2006/relationships/image" Target="../media/image23.png"/><Relationship Id="rId19" Type="http://schemas.openxmlformats.org/officeDocument/2006/relationships/image" Target="../media/image26.png"/><Relationship Id="rId4" Type="http://schemas.openxmlformats.org/officeDocument/2006/relationships/slideLayout" Target="../slideLayouts/slideLayout2.xml"/><Relationship Id="rId9" Type="http://schemas.microsoft.com/office/2007/relationships/diagramDrawing" Target="../diagrams/drawing3.xml"/><Relationship Id="rId1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13.png"/><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diagramColors" Target="../diagrams/colors4.xml"/><Relationship Id="rId11" Type="http://schemas.openxmlformats.org/officeDocument/2006/relationships/image" Target="../media/image10.png"/><Relationship Id="rId5" Type="http://schemas.openxmlformats.org/officeDocument/2006/relationships/diagramQuickStyle" Target="../diagrams/quickStyle4.xml"/><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diagramLayout" Target="../diagrams/layout4.xml"/><Relationship Id="rId9" Type="http://schemas.openxmlformats.org/officeDocument/2006/relationships/image" Target="../media/image7.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5.xml"/><Relationship Id="rId13" Type="http://schemas.openxmlformats.org/officeDocument/2006/relationships/image" Target="../media/image10.png"/><Relationship Id="rId18" Type="http://schemas.openxmlformats.org/officeDocument/2006/relationships/image" Target="../media/image30.png"/><Relationship Id="rId3" Type="http://schemas.openxmlformats.org/officeDocument/2006/relationships/tags" Target="../tags/tag11.xml"/><Relationship Id="rId7" Type="http://schemas.openxmlformats.org/officeDocument/2006/relationships/diagramLayout" Target="../diagrams/layout5.xml"/><Relationship Id="rId12" Type="http://schemas.openxmlformats.org/officeDocument/2006/relationships/image" Target="../media/image9.png"/><Relationship Id="rId17" Type="http://schemas.openxmlformats.org/officeDocument/2006/relationships/image" Target="../media/image29.png"/><Relationship Id="rId2" Type="http://schemas.openxmlformats.org/officeDocument/2006/relationships/tags" Target="../tags/tag10.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tags" Target="../tags/tag9.xml"/><Relationship Id="rId6" Type="http://schemas.openxmlformats.org/officeDocument/2006/relationships/diagramData" Target="../diagrams/data5.xml"/><Relationship Id="rId11" Type="http://schemas.openxmlformats.org/officeDocument/2006/relationships/image" Target="../media/image7.png"/><Relationship Id="rId5" Type="http://schemas.openxmlformats.org/officeDocument/2006/relationships/notesSlide" Target="../notesSlides/notesSlide6.xml"/><Relationship Id="rId15" Type="http://schemas.openxmlformats.org/officeDocument/2006/relationships/image" Target="../media/image13.png"/><Relationship Id="rId10" Type="http://schemas.microsoft.com/office/2007/relationships/diagramDrawing" Target="../diagrams/drawing5.xml"/><Relationship Id="rId19" Type="http://schemas.openxmlformats.org/officeDocument/2006/relationships/image" Target="../media/image31.png"/><Relationship Id="rId4" Type="http://schemas.openxmlformats.org/officeDocument/2006/relationships/slideLayout" Target="../slideLayouts/slideLayout2.xml"/><Relationship Id="rId9" Type="http://schemas.openxmlformats.org/officeDocument/2006/relationships/diagramColors" Target="../diagrams/colors5.xm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84747" y="704537"/>
            <a:ext cx="10663004" cy="2053649"/>
          </a:xfrm>
        </p:spPr>
        <p:txBody>
          <a:bodyPr>
            <a:noAutofit/>
          </a:bodyPr>
          <a:lstStyle/>
          <a:p>
            <a:pPr algn="l"/>
            <a:r>
              <a:rPr kumimoji="1" lang="ja-JP" altLang="en-US" b="1" dirty="0" smtClean="0">
                <a:solidFill>
                  <a:schemeClr val="tx1">
                    <a:lumMod val="75000"/>
                    <a:lumOff val="25000"/>
                  </a:schemeClr>
                </a:solidFill>
              </a:rPr>
              <a:t>個体間距離を考慮した</a:t>
            </a:r>
            <a:r>
              <a:rPr lang="en-US" altLang="ja-JP" b="1" dirty="0">
                <a:solidFill>
                  <a:schemeClr val="tx1">
                    <a:lumMod val="75000"/>
                    <a:lumOff val="25000"/>
                  </a:schemeClr>
                </a:solidFill>
              </a:rPr>
              <a:t/>
            </a:r>
            <a:br>
              <a:rPr lang="en-US" altLang="ja-JP" b="1" dirty="0">
                <a:solidFill>
                  <a:schemeClr val="tx1">
                    <a:lumMod val="75000"/>
                    <a:lumOff val="25000"/>
                  </a:schemeClr>
                </a:solidFill>
              </a:rPr>
            </a:br>
            <a:r>
              <a:rPr kumimoji="1" lang="ja-JP" altLang="en-US" b="1" dirty="0" smtClean="0">
                <a:solidFill>
                  <a:schemeClr val="tx1">
                    <a:lumMod val="75000"/>
                    <a:lumOff val="25000"/>
                  </a:schemeClr>
                </a:solidFill>
              </a:rPr>
              <a:t>複数解探索型</a:t>
            </a:r>
            <a:r>
              <a:rPr kumimoji="1" lang="en-US" altLang="ja-JP" b="1" dirty="0" smtClean="0">
                <a:solidFill>
                  <a:schemeClr val="tx1">
                    <a:lumMod val="75000"/>
                    <a:lumOff val="25000"/>
                  </a:schemeClr>
                </a:solidFill>
              </a:rPr>
              <a:t>Bat Algorithm</a:t>
            </a:r>
            <a:endParaRPr kumimoji="1" lang="ja-JP" altLang="en-US" b="1" dirty="0">
              <a:solidFill>
                <a:schemeClr val="tx1">
                  <a:lumMod val="75000"/>
                  <a:lumOff val="25000"/>
                </a:schemeClr>
              </a:solidFill>
            </a:endParaRPr>
          </a:p>
        </p:txBody>
      </p:sp>
      <p:sp>
        <p:nvSpPr>
          <p:cNvPr id="4" name="テキスト ボックス 3"/>
          <p:cNvSpPr txBox="1"/>
          <p:nvPr/>
        </p:nvSpPr>
        <p:spPr>
          <a:xfrm>
            <a:off x="384747" y="3792511"/>
            <a:ext cx="10433154" cy="1200329"/>
          </a:xfrm>
          <a:prstGeom prst="rect">
            <a:avLst/>
          </a:prstGeom>
          <a:noFill/>
        </p:spPr>
        <p:txBody>
          <a:bodyPr wrap="square" rtlCol="0">
            <a:spAutoFit/>
          </a:bodyPr>
          <a:lstStyle/>
          <a:p>
            <a:r>
              <a:rPr lang="en-US" altLang="ja-JP" sz="4000" b="1" dirty="0" smtClean="0">
                <a:solidFill>
                  <a:schemeClr val="bg1"/>
                </a:solidFill>
              </a:rPr>
              <a:t>2018</a:t>
            </a:r>
            <a:r>
              <a:rPr lang="ja-JP" altLang="en-US" sz="3200" b="1" dirty="0" smtClean="0">
                <a:solidFill>
                  <a:schemeClr val="bg1"/>
                </a:solidFill>
              </a:rPr>
              <a:t>年度　修士論文　中間発表</a:t>
            </a:r>
            <a:endParaRPr lang="en-US" altLang="ja-JP" sz="3200" b="1" dirty="0" smtClean="0">
              <a:solidFill>
                <a:schemeClr val="bg1"/>
              </a:solidFill>
            </a:endParaRPr>
          </a:p>
          <a:p>
            <a:r>
              <a:rPr lang="ja-JP" altLang="en-US" sz="3200" b="1" dirty="0" smtClean="0">
                <a:solidFill>
                  <a:schemeClr val="bg1"/>
                </a:solidFill>
              </a:rPr>
              <a:t>情報学専攻</a:t>
            </a:r>
            <a:r>
              <a:rPr lang="ja-JP" altLang="en-US" sz="3200" b="1" dirty="0">
                <a:solidFill>
                  <a:schemeClr val="bg1"/>
                </a:solidFill>
              </a:rPr>
              <a:t>　</a:t>
            </a:r>
            <a:r>
              <a:rPr lang="ja-JP" altLang="en-US" sz="3200" b="1" dirty="0" smtClean="0">
                <a:solidFill>
                  <a:schemeClr val="bg1"/>
                </a:solidFill>
              </a:rPr>
              <a:t>髙</a:t>
            </a:r>
            <a:r>
              <a:rPr kumimoji="1" lang="ja-JP" altLang="en-US" sz="3200" b="1" dirty="0" smtClean="0">
                <a:solidFill>
                  <a:schemeClr val="bg1"/>
                </a:solidFill>
              </a:rPr>
              <a:t>玉研究室</a:t>
            </a:r>
            <a:r>
              <a:rPr lang="ja-JP" altLang="en-US" sz="3200" b="1" dirty="0">
                <a:solidFill>
                  <a:schemeClr val="bg1"/>
                </a:solidFill>
              </a:rPr>
              <a:t>　</a:t>
            </a:r>
            <a:r>
              <a:rPr lang="en-US" altLang="ja-JP" sz="3200" b="1" dirty="0" smtClean="0">
                <a:solidFill>
                  <a:schemeClr val="bg1"/>
                </a:solidFill>
              </a:rPr>
              <a:t>1730022</a:t>
            </a:r>
            <a:r>
              <a:rPr lang="ja-JP" altLang="en-US" sz="3200" b="1" dirty="0" smtClean="0">
                <a:solidFill>
                  <a:schemeClr val="bg1"/>
                </a:solidFill>
              </a:rPr>
              <a:t>　岩瀬 拓哉</a:t>
            </a:r>
            <a:endParaRPr kumimoji="1" lang="en-US" altLang="ja-JP" sz="3200" b="1" dirty="0" smtClean="0">
              <a:solidFill>
                <a:schemeClr val="bg1"/>
              </a:solidFill>
            </a:endParaRPr>
          </a:p>
        </p:txBody>
      </p:sp>
      <p:sp>
        <p:nvSpPr>
          <p:cNvPr id="5" name="テキスト ボックス 4"/>
          <p:cNvSpPr txBox="1"/>
          <p:nvPr/>
        </p:nvSpPr>
        <p:spPr>
          <a:xfrm>
            <a:off x="7510072" y="6100997"/>
            <a:ext cx="4287187" cy="461665"/>
          </a:xfrm>
          <a:prstGeom prst="rect">
            <a:avLst/>
          </a:prstGeom>
          <a:noFill/>
        </p:spPr>
        <p:txBody>
          <a:bodyPr wrap="square" rtlCol="0">
            <a:spAutoFit/>
          </a:bodyPr>
          <a:lstStyle/>
          <a:p>
            <a:pPr algn="r"/>
            <a:r>
              <a:rPr kumimoji="1" lang="en-US" altLang="ja-JP" sz="2400" b="1" dirty="0" smtClean="0">
                <a:solidFill>
                  <a:schemeClr val="bg1"/>
                </a:solidFill>
              </a:rPr>
              <a:t>2018/09/27</a:t>
            </a:r>
            <a:endParaRPr kumimoji="1" lang="ja-JP" altLang="en-US" sz="2400" b="1" dirty="0">
              <a:solidFill>
                <a:schemeClr val="bg1"/>
              </a:solidFill>
            </a:endParaRPr>
          </a:p>
        </p:txBody>
      </p:sp>
    </p:spTree>
    <p:extLst>
      <p:ext uri="{BB962C8B-B14F-4D97-AF65-F5344CB8AC3E}">
        <p14:creationId xmlns:p14="http://schemas.microsoft.com/office/powerpoint/2010/main" val="242995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Niche Radius based BA </a:t>
            </a:r>
            <a:endParaRPr kumimoji="1" lang="ja-JP" altLang="en-US" dirty="0"/>
          </a:p>
        </p:txBody>
      </p:sp>
      <p:sp>
        <p:nvSpPr>
          <p:cNvPr id="3" name="コンテンツ プレースホルダー 2"/>
          <p:cNvSpPr>
            <a:spLocks noGrp="1"/>
          </p:cNvSpPr>
          <p:nvPr>
            <p:ph idx="1"/>
          </p:nvPr>
        </p:nvSpPr>
        <p:spPr>
          <a:xfrm>
            <a:off x="343525" y="1439056"/>
            <a:ext cx="11408764" cy="4785532"/>
          </a:xfrm>
        </p:spPr>
        <p:txBody>
          <a:bodyPr/>
          <a:lstStyle/>
          <a:p>
            <a:pPr marL="0" indent="0">
              <a:buNone/>
            </a:pPr>
            <a:r>
              <a:rPr kumimoji="1" lang="ja-JP" altLang="en-US" b="1" dirty="0" smtClean="0">
                <a:solidFill>
                  <a:schemeClr val="tx1">
                    <a:lumMod val="75000"/>
                    <a:lumOff val="25000"/>
                  </a:schemeClr>
                </a:solidFill>
              </a:rPr>
              <a:t>提案手法での変更点</a:t>
            </a:r>
            <a:endParaRPr kumimoji="1" lang="en-US" altLang="ja-JP" b="1" dirty="0" smtClean="0">
              <a:solidFill>
                <a:schemeClr val="tx1">
                  <a:lumMod val="75000"/>
                  <a:lumOff val="25000"/>
                </a:schemeClr>
              </a:solidFill>
            </a:endParaRPr>
          </a:p>
          <a:p>
            <a:pPr marL="0" indent="0">
              <a:buNone/>
            </a:pPr>
            <a:r>
              <a:rPr kumimoji="1" lang="ja-JP" altLang="en-US" sz="2000" dirty="0" smtClean="0"/>
              <a:t>▶</a:t>
            </a:r>
            <a:r>
              <a:rPr kumimoji="1" lang="ja-JP" altLang="en-US" sz="2400" dirty="0" smtClean="0"/>
              <a:t> </a:t>
            </a:r>
            <a:r>
              <a:rPr kumimoji="1" lang="en-US" altLang="ja-JP" sz="2400" dirty="0" smtClean="0"/>
              <a:t>Niche Radius[</a:t>
            </a:r>
            <a:r>
              <a:rPr kumimoji="1" lang="en-US" altLang="ja-JP" sz="2400" dirty="0" err="1" smtClean="0"/>
              <a:t>D.Beasley</a:t>
            </a:r>
            <a:r>
              <a:rPr kumimoji="1" lang="en-US" altLang="ja-JP" sz="2400" dirty="0" smtClean="0"/>
              <a:t> et.al., 1993]</a:t>
            </a:r>
            <a:r>
              <a:rPr kumimoji="1" lang="ja-JP" altLang="en-US" sz="2400" dirty="0" smtClean="0"/>
              <a:t>を使用した個体の分散</a:t>
            </a:r>
            <a:endParaRPr kumimoji="1" lang="en-US" altLang="ja-JP" sz="2400" dirty="0" smtClean="0"/>
          </a:p>
          <a:p>
            <a:pPr marL="0" indent="0">
              <a:buNone/>
            </a:pPr>
            <a:r>
              <a:rPr kumimoji="1" lang="ja-JP" altLang="en-US" sz="2000" dirty="0" smtClean="0"/>
              <a:t>▶</a:t>
            </a:r>
            <a:r>
              <a:rPr kumimoji="1" lang="ja-JP" altLang="en-US" sz="2400" dirty="0" smtClean="0"/>
              <a:t> 局所探索を</a:t>
            </a:r>
            <a:r>
              <a:rPr kumimoji="1" lang="ja-JP" altLang="en-US" sz="2400" strike="sngStrike" dirty="0" smtClean="0"/>
              <a:t>グローバルベスト</a:t>
            </a:r>
            <a:r>
              <a:rPr kumimoji="1" lang="ja-JP" altLang="en-US" sz="2400" dirty="0" smtClean="0"/>
              <a:t>→</a:t>
            </a:r>
            <a:r>
              <a:rPr kumimoji="1" lang="en-US" altLang="ja-JP" sz="2400" dirty="0" smtClean="0"/>
              <a:t>Niche R</a:t>
            </a:r>
            <a:r>
              <a:rPr lang="en-US" altLang="ja-JP" sz="2400" dirty="0" smtClean="0"/>
              <a:t>adius</a:t>
            </a:r>
            <a:r>
              <a:rPr lang="ja-JP" altLang="en-US" sz="2400" dirty="0" smtClean="0"/>
              <a:t>内の最良解</a:t>
            </a:r>
            <a:r>
              <a:rPr kumimoji="1" lang="ja-JP" altLang="en-US" sz="2400" dirty="0" smtClean="0"/>
              <a:t>近辺に変更</a:t>
            </a:r>
            <a:endParaRPr kumimoji="1" lang="en-US" altLang="ja-JP" sz="2400" dirty="0" smtClean="0"/>
          </a:p>
          <a:p>
            <a:pPr marL="0" indent="0">
              <a:buNone/>
            </a:pPr>
            <a:r>
              <a:rPr lang="ja-JP" altLang="en-US" sz="2000" dirty="0" smtClean="0"/>
              <a:t>▶</a:t>
            </a:r>
            <a:r>
              <a:rPr lang="ja-JP" altLang="en-US" sz="2400" dirty="0" smtClean="0"/>
              <a:t> ランダム探索無しに変更</a:t>
            </a:r>
            <a:endParaRPr kumimoji="1" lang="ja-JP" altLang="en-US" sz="2400"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10</a:t>
            </a:fld>
            <a:r>
              <a:rPr kumimoji="1" lang="en-US" altLang="ja-JP" dirty="0" smtClean="0"/>
              <a:t>/17)</a:t>
            </a:r>
            <a:endParaRPr kumimoji="1" lang="ja-JP" altLang="en-US" dirty="0"/>
          </a:p>
        </p:txBody>
      </p:sp>
    </p:spTree>
    <p:extLst>
      <p:ext uri="{BB962C8B-B14F-4D97-AF65-F5344CB8AC3E}">
        <p14:creationId xmlns:p14="http://schemas.microsoft.com/office/powerpoint/2010/main" val="17942269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Niche Radius based BA </a:t>
            </a:r>
            <a:endParaRPr kumimoji="1" lang="ja-JP" altLang="en-US" dirty="0"/>
          </a:p>
        </p:txBody>
      </p:sp>
      <p:sp>
        <p:nvSpPr>
          <p:cNvPr id="3" name="コンテンツ プレースホルダー 2"/>
          <p:cNvSpPr>
            <a:spLocks noGrp="1"/>
          </p:cNvSpPr>
          <p:nvPr>
            <p:ph idx="1"/>
          </p:nvPr>
        </p:nvSpPr>
        <p:spPr>
          <a:xfrm>
            <a:off x="343525" y="1439056"/>
            <a:ext cx="11408764" cy="4785532"/>
          </a:xfrm>
        </p:spPr>
        <p:txBody>
          <a:bodyPr/>
          <a:lstStyle/>
          <a:p>
            <a:pPr marL="0" indent="0">
              <a:buNone/>
            </a:pPr>
            <a:r>
              <a:rPr kumimoji="1" lang="ja-JP" altLang="en-US" b="1" dirty="0" smtClean="0">
                <a:solidFill>
                  <a:schemeClr val="tx1">
                    <a:lumMod val="75000"/>
                    <a:lumOff val="25000"/>
                  </a:schemeClr>
                </a:solidFill>
              </a:rPr>
              <a:t>提案手法での変更点</a:t>
            </a:r>
            <a:endParaRPr kumimoji="1" lang="en-US" altLang="ja-JP" b="1" dirty="0" smtClean="0">
              <a:solidFill>
                <a:schemeClr val="tx1">
                  <a:lumMod val="75000"/>
                  <a:lumOff val="25000"/>
                </a:schemeClr>
              </a:solidFill>
            </a:endParaRPr>
          </a:p>
          <a:p>
            <a:pPr marL="0" indent="0">
              <a:buNone/>
            </a:pPr>
            <a:r>
              <a:rPr kumimoji="1" lang="ja-JP" altLang="en-US" sz="2000" dirty="0" smtClean="0">
                <a:solidFill>
                  <a:schemeClr val="accent5"/>
                </a:solidFill>
              </a:rPr>
              <a:t>▶</a:t>
            </a:r>
            <a:r>
              <a:rPr kumimoji="1" lang="ja-JP" altLang="en-US" sz="2400" dirty="0" smtClean="0">
                <a:solidFill>
                  <a:schemeClr val="accent5"/>
                </a:solidFill>
              </a:rPr>
              <a:t> </a:t>
            </a:r>
            <a:r>
              <a:rPr kumimoji="1" lang="en-US" altLang="ja-JP" sz="2400" dirty="0" smtClean="0">
                <a:solidFill>
                  <a:schemeClr val="accent5"/>
                </a:solidFill>
              </a:rPr>
              <a:t>Niche Radius</a:t>
            </a:r>
            <a:r>
              <a:rPr lang="en-US" altLang="ja-JP" sz="2400" dirty="0">
                <a:solidFill>
                  <a:schemeClr val="accent5"/>
                </a:solidFill>
              </a:rPr>
              <a:t>[</a:t>
            </a:r>
            <a:r>
              <a:rPr lang="en-US" altLang="ja-JP" sz="2400" dirty="0" err="1">
                <a:solidFill>
                  <a:schemeClr val="accent5"/>
                </a:solidFill>
              </a:rPr>
              <a:t>D.Beasley</a:t>
            </a:r>
            <a:r>
              <a:rPr lang="en-US" altLang="ja-JP" sz="2400" dirty="0">
                <a:solidFill>
                  <a:schemeClr val="accent5"/>
                </a:solidFill>
              </a:rPr>
              <a:t> et.al., 1993]</a:t>
            </a:r>
            <a:r>
              <a:rPr kumimoji="1" lang="ja-JP" altLang="en-US" sz="2400" dirty="0" smtClean="0">
                <a:solidFill>
                  <a:schemeClr val="accent5"/>
                </a:solidFill>
              </a:rPr>
              <a:t>を使用した個体の分散</a:t>
            </a:r>
            <a:endParaRPr kumimoji="1" lang="en-US" altLang="ja-JP" sz="2400" dirty="0" smtClean="0">
              <a:solidFill>
                <a:schemeClr val="accent5"/>
              </a:solidFill>
            </a:endParaRPr>
          </a:p>
          <a:p>
            <a:pPr marL="0" indent="0">
              <a:buNone/>
            </a:pPr>
            <a:r>
              <a:rPr kumimoji="1" lang="ja-JP" altLang="en-US" sz="2000" dirty="0" smtClean="0"/>
              <a:t>▶</a:t>
            </a:r>
            <a:r>
              <a:rPr kumimoji="1" lang="ja-JP" altLang="en-US" sz="2400" dirty="0" smtClean="0"/>
              <a:t> 局所探索を</a:t>
            </a:r>
            <a:r>
              <a:rPr kumimoji="1" lang="ja-JP" altLang="en-US" sz="2400" strike="sngStrike" dirty="0" smtClean="0"/>
              <a:t>グローバルベスト</a:t>
            </a:r>
            <a:r>
              <a:rPr kumimoji="1" lang="ja-JP" altLang="en-US" sz="2400" dirty="0" smtClean="0"/>
              <a:t>→</a:t>
            </a:r>
            <a:r>
              <a:rPr lang="en-US" altLang="ja-JP" sz="2400" dirty="0"/>
              <a:t>Niche </a:t>
            </a:r>
            <a:r>
              <a:rPr lang="en-US" altLang="ja-JP" sz="2400" dirty="0" smtClean="0"/>
              <a:t>R</a:t>
            </a:r>
            <a:r>
              <a:rPr lang="en-US" altLang="ja-JP" sz="2400" dirty="0" smtClean="0"/>
              <a:t>adius</a:t>
            </a:r>
            <a:r>
              <a:rPr lang="ja-JP" altLang="en-US" sz="2400" dirty="0" smtClean="0"/>
              <a:t>内の最良解</a:t>
            </a:r>
            <a:r>
              <a:rPr lang="ja-JP" altLang="en-US" sz="2400" dirty="0"/>
              <a:t>近辺に変更</a:t>
            </a:r>
            <a:endParaRPr lang="en-US" altLang="ja-JP" sz="2400" dirty="0"/>
          </a:p>
          <a:p>
            <a:pPr marL="0" indent="0">
              <a:buNone/>
            </a:pPr>
            <a:r>
              <a:rPr lang="ja-JP" altLang="en-US" sz="2000" dirty="0" smtClean="0"/>
              <a:t>▶</a:t>
            </a:r>
            <a:r>
              <a:rPr lang="ja-JP" altLang="en-US" sz="2400" dirty="0" smtClean="0"/>
              <a:t> ランダム探索無しに変更</a:t>
            </a:r>
            <a:endParaRPr kumimoji="1" lang="ja-JP" altLang="en-US" sz="2400"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11</a:t>
            </a:fld>
            <a:r>
              <a:rPr kumimoji="1" lang="en-US" altLang="ja-JP" dirty="0" smtClean="0"/>
              <a:t>/17)</a:t>
            </a:r>
            <a:endParaRPr kumimoji="1" lang="ja-JP" altLang="en-US" dirty="0"/>
          </a:p>
        </p:txBody>
      </p:sp>
      <p:grpSp>
        <p:nvGrpSpPr>
          <p:cNvPr id="12" name="グループ化 11"/>
          <p:cNvGrpSpPr/>
          <p:nvPr/>
        </p:nvGrpSpPr>
        <p:grpSpPr>
          <a:xfrm>
            <a:off x="413480" y="3361147"/>
            <a:ext cx="6850505" cy="1873893"/>
            <a:chOff x="413480" y="3496057"/>
            <a:chExt cx="6850505" cy="1873893"/>
          </a:xfrm>
        </p:grpSpPr>
        <p:sp>
          <p:nvSpPr>
            <p:cNvPr id="9" name="角丸四角形 8"/>
            <p:cNvSpPr/>
            <p:nvPr/>
          </p:nvSpPr>
          <p:spPr>
            <a:xfrm>
              <a:off x="413480" y="3496057"/>
              <a:ext cx="6850505" cy="1873893"/>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659985" y="4011704"/>
              <a:ext cx="2209524" cy="1298286"/>
            </a:xfrm>
            <a:prstGeom prst="rect">
              <a:avLst/>
            </a:prstGeom>
          </p:spPr>
        </p:pic>
        <mc:AlternateContent xmlns:mc="http://schemas.openxmlformats.org/markup-compatibility/2006">
          <mc:Choice xmlns:a14="http://schemas.microsoft.com/office/drawing/2010/main" Requires="a14">
            <p:sp>
              <p:nvSpPr>
                <p:cNvPr id="7" name="テキスト ボックス 6"/>
                <p:cNvSpPr txBox="1"/>
                <p:nvPr/>
              </p:nvSpPr>
              <p:spPr>
                <a:xfrm>
                  <a:off x="3636366" y="4212975"/>
                  <a:ext cx="3438992" cy="1015663"/>
                </a:xfrm>
                <a:prstGeom prst="rect">
                  <a:avLst/>
                </a:prstGeom>
                <a:noFill/>
              </p:spPr>
              <p:txBody>
                <a:bodyPr wrap="square" rtlCol="0">
                  <a:spAutoFit/>
                </a:bodyPr>
                <a:lstStyle/>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𝑢𝑏</m:t>
                          </m:r>
                        </m:sub>
                      </m:sSub>
                      <m:r>
                        <a:rPr kumimoji="1" lang="en-US" altLang="ja-JP" sz="2000" b="0" i="1" smtClean="0">
                          <a:latin typeface="Cambria Math" panose="02040503050406030204" pitchFamily="18" charset="0"/>
                        </a:rPr>
                        <m:t>:</m:t>
                      </m:r>
                    </m:oMath>
                  </a14:m>
                  <a:r>
                    <a:rPr kumimoji="1" lang="en-US" altLang="ja-JP" sz="2000" b="0" dirty="0" smtClean="0">
                      <a:latin typeface="Cambria Math" panose="02040503050406030204" pitchFamily="18" charset="0"/>
                    </a:rPr>
                    <a:t>	</a:t>
                  </a:r>
                  <a:r>
                    <a:rPr kumimoji="1" lang="ja-JP" altLang="en-US" sz="2000" b="0" dirty="0" smtClean="0">
                      <a:latin typeface="Cambria Math" panose="02040503050406030204" pitchFamily="18" charset="0"/>
                    </a:rPr>
                    <a:t>解空間の上限</a:t>
                  </a:r>
                  <a:endParaRPr kumimoji="1" lang="en-US" altLang="ja-JP" sz="2000" b="0" dirty="0" smtClean="0">
                    <a:latin typeface="Cambria Math" panose="02040503050406030204" pitchFamily="18" charset="0"/>
                  </a:endParaRPr>
                </a:p>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𝑙𝑏</m:t>
                          </m:r>
                        </m:sub>
                      </m:sSub>
                      <m:r>
                        <a:rPr kumimoji="1" lang="en-US" altLang="ja-JP" sz="2000" b="0" i="1" smtClean="0">
                          <a:latin typeface="Cambria Math" panose="02040503050406030204" pitchFamily="18" charset="0"/>
                        </a:rPr>
                        <m:t>:</m:t>
                      </m:r>
                    </m:oMath>
                  </a14:m>
                  <a:r>
                    <a:rPr kumimoji="1" lang="en-US" altLang="ja-JP" sz="2000" dirty="0" smtClean="0"/>
                    <a:t>	</a:t>
                  </a:r>
                  <a:r>
                    <a:rPr kumimoji="1" lang="ja-JP" altLang="en-US" sz="2000" dirty="0" smtClean="0"/>
                    <a:t>解空間の下限</a:t>
                  </a:r>
                  <a:endParaRPr kumimoji="1" lang="en-US" altLang="ja-JP" sz="2000" dirty="0" smtClean="0"/>
                </a:p>
                <a:p>
                  <a14:m>
                    <m:oMath xmlns:m="http://schemas.openxmlformats.org/officeDocument/2006/math">
                      <m:r>
                        <a:rPr kumimoji="1" lang="en-US" altLang="ja-JP" sz="2000" b="0" i="1" smtClean="0">
                          <a:latin typeface="Cambria Math" panose="02040503050406030204" pitchFamily="18" charset="0"/>
                        </a:rPr>
                        <m:t>𝑞</m:t>
                      </m:r>
                    </m:oMath>
                  </a14:m>
                  <a:r>
                    <a:rPr kumimoji="1" lang="en-US" altLang="ja-JP" sz="2000" dirty="0" smtClean="0"/>
                    <a:t>:	</a:t>
                  </a:r>
                  <a:r>
                    <a:rPr kumimoji="1" lang="ja-JP" altLang="en-US" sz="2000" dirty="0" smtClean="0"/>
                    <a:t>評価関数のピーク数</a:t>
                  </a:r>
                  <a:endParaRPr kumimoji="1" lang="ja-JP" altLang="en-US" sz="2000" dirty="0"/>
                </a:p>
              </p:txBody>
            </p:sp>
          </mc:Choice>
          <mc:Fallback>
            <p:sp>
              <p:nvSpPr>
                <p:cNvPr id="7" name="テキスト ボックス 6"/>
                <p:cNvSpPr txBox="1">
                  <a:spLocks noRot="1" noChangeAspect="1" noMove="1" noResize="1" noEditPoints="1" noAdjustHandles="1" noChangeArrowheads="1" noChangeShapeType="1" noTextEdit="1"/>
                </p:cNvSpPr>
                <p:nvPr/>
              </p:nvSpPr>
              <p:spPr>
                <a:xfrm>
                  <a:off x="3636366" y="4212975"/>
                  <a:ext cx="3438992" cy="1015663"/>
                </a:xfrm>
                <a:prstGeom prst="rect">
                  <a:avLst/>
                </a:prstGeom>
                <a:blipFill>
                  <a:blip r:embed="rId7"/>
                  <a:stretch>
                    <a:fillRect t="-2994" r="-709" b="-10180"/>
                  </a:stretch>
                </a:blipFill>
              </p:spPr>
              <p:txBody>
                <a:bodyPr/>
                <a:lstStyle/>
                <a:p>
                  <a:r>
                    <a:rPr lang="ja-JP" altLang="en-US">
                      <a:noFill/>
                    </a:rPr>
                    <a:t> </a:t>
                  </a:r>
                </a:p>
              </p:txBody>
            </p:sp>
          </mc:Fallback>
        </mc:AlternateContent>
        <p:sp>
          <p:nvSpPr>
            <p:cNvPr id="8" name="テキスト ボックス 7"/>
            <p:cNvSpPr txBox="1"/>
            <p:nvPr/>
          </p:nvSpPr>
          <p:spPr>
            <a:xfrm>
              <a:off x="540063" y="3556017"/>
              <a:ext cx="3096302" cy="461665"/>
            </a:xfrm>
            <a:prstGeom prst="rect">
              <a:avLst/>
            </a:prstGeom>
            <a:noFill/>
          </p:spPr>
          <p:txBody>
            <a:bodyPr wrap="square" rtlCol="0">
              <a:spAutoFit/>
            </a:bodyPr>
            <a:lstStyle/>
            <a:p>
              <a:r>
                <a:rPr kumimoji="1" lang="en-US" altLang="ja-JP" sz="2400" b="1" dirty="0" smtClean="0">
                  <a:solidFill>
                    <a:schemeClr val="tx1">
                      <a:lumMod val="75000"/>
                      <a:lumOff val="25000"/>
                    </a:schemeClr>
                  </a:solidFill>
                </a:rPr>
                <a:t>Niche Radius</a:t>
              </a:r>
              <a:r>
                <a:rPr kumimoji="1" lang="ja-JP" altLang="en-US" sz="2400" b="1" dirty="0" smtClean="0">
                  <a:solidFill>
                    <a:schemeClr val="tx1">
                      <a:lumMod val="75000"/>
                      <a:lumOff val="25000"/>
                    </a:schemeClr>
                  </a:solidFill>
                </a:rPr>
                <a:t>算出式</a:t>
              </a:r>
              <a:endParaRPr kumimoji="1" lang="ja-JP" altLang="en-US" sz="2400" b="1" dirty="0">
                <a:solidFill>
                  <a:schemeClr val="tx1">
                    <a:lumMod val="75000"/>
                    <a:lumOff val="25000"/>
                  </a:schemeClr>
                </a:solidFill>
              </a:endParaRPr>
            </a:p>
          </p:txBody>
        </p:sp>
      </p:grpSp>
      <p:pic>
        <p:nvPicPr>
          <p:cNvPr id="10" name="図 9"/>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76418" y="5483523"/>
            <a:ext cx="3374583" cy="324000"/>
          </a:xfrm>
          <a:prstGeom prst="rect">
            <a:avLst/>
          </a:prstGeom>
        </p:spPr>
      </p:pic>
      <p:pic>
        <p:nvPicPr>
          <p:cNvPr id="11" name="図 10"/>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74973" y="5905118"/>
            <a:ext cx="3029639" cy="792000"/>
          </a:xfrm>
          <a:prstGeom prst="rect">
            <a:avLst/>
          </a:prstGeom>
        </p:spPr>
      </p:pic>
      <mc:AlternateContent xmlns:mc="http://schemas.openxmlformats.org/markup-compatibility/2006">
        <mc:Choice xmlns:a14="http://schemas.microsoft.com/office/drawing/2010/main" Requires="a14">
          <p:sp>
            <p:nvSpPr>
              <p:cNvPr id="13" name="テキスト ボックス 12"/>
              <p:cNvSpPr txBox="1"/>
              <p:nvPr/>
            </p:nvSpPr>
            <p:spPr>
              <a:xfrm>
                <a:off x="4802245" y="5879746"/>
                <a:ext cx="6950044" cy="830997"/>
              </a:xfrm>
              <a:prstGeom prst="rect">
                <a:avLst/>
              </a:prstGeom>
              <a:noFill/>
            </p:spPr>
            <p:txBody>
              <a:bodyPr wrap="square" rtlCol="0">
                <a:spAutoFit/>
              </a:bodyPr>
              <a:lstStyle/>
              <a:p>
                <a:r>
                  <a:rPr kumimoji="1" lang="ja-JP" altLang="en-US" sz="2400" dirty="0" smtClean="0"/>
                  <a:t>個体間距離が</a:t>
                </a:r>
                <a:r>
                  <a:rPr kumimoji="1" lang="en-US" altLang="ja-JP" sz="2400" dirty="0" smtClean="0"/>
                  <a:t>NR</a:t>
                </a:r>
                <a:r>
                  <a:rPr kumimoji="1" lang="ja-JP" altLang="en-US" sz="2400" dirty="0" smtClean="0"/>
                  <a:t>より小さい時，</a:t>
                </a:r>
                <a:r>
                  <a:rPr kumimoji="1" lang="en-US" altLang="ja-JP" sz="2400" dirty="0" smtClean="0"/>
                  <a:t/>
                </a:r>
                <a:br>
                  <a:rPr kumimoji="1" lang="en-US" altLang="ja-JP" sz="2400" dirty="0" smtClean="0"/>
                </a:br>
                <a:r>
                  <a:rPr kumimoji="1" lang="en-US" altLang="ja-JP" sz="2400" dirty="0" smtClean="0"/>
                  <a:t>NR</a:t>
                </a:r>
                <a:r>
                  <a:rPr kumimoji="1" lang="ja-JP" altLang="en-US" sz="2400" dirty="0" smtClean="0"/>
                  <a:t>内の最良解</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𝑁𝑅</m:t>
                        </m:r>
                        <m:r>
                          <a:rPr kumimoji="1" lang="en-US" altLang="ja-JP" sz="2400" b="0" i="1" smtClean="0">
                            <a:latin typeface="Cambria Math" panose="02040503050406030204" pitchFamily="18" charset="0"/>
                          </a:rPr>
                          <m:t>∗</m:t>
                        </m:r>
                      </m:sub>
                    </m:sSub>
                  </m:oMath>
                </a14:m>
                <a:r>
                  <a:rPr kumimoji="1" lang="ja-JP" altLang="en-US" sz="2400" dirty="0" smtClean="0"/>
                  <a:t>から離れる方向へ移動する</a:t>
                </a:r>
                <a:endParaRPr kumimoji="1" lang="ja-JP" altLang="en-US" sz="24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4802245" y="5879746"/>
                <a:ext cx="6950044" cy="830997"/>
              </a:xfrm>
              <a:prstGeom prst="rect">
                <a:avLst/>
              </a:prstGeom>
              <a:blipFill>
                <a:blip r:embed="rId10"/>
                <a:stretch>
                  <a:fillRect l="-1404" t="-6618"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50638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Niche Radius based BA </a:t>
            </a:r>
            <a:endParaRPr kumimoji="1" lang="ja-JP" altLang="en-US" dirty="0"/>
          </a:p>
        </p:txBody>
      </p:sp>
      <p:sp>
        <p:nvSpPr>
          <p:cNvPr id="3" name="コンテンツ プレースホルダー 2"/>
          <p:cNvSpPr>
            <a:spLocks noGrp="1"/>
          </p:cNvSpPr>
          <p:nvPr>
            <p:ph idx="1"/>
          </p:nvPr>
        </p:nvSpPr>
        <p:spPr>
          <a:xfrm>
            <a:off x="343525" y="1439056"/>
            <a:ext cx="11408764" cy="4785532"/>
          </a:xfrm>
        </p:spPr>
        <p:txBody>
          <a:bodyPr/>
          <a:lstStyle/>
          <a:p>
            <a:pPr marL="0" indent="0">
              <a:buNone/>
            </a:pPr>
            <a:r>
              <a:rPr kumimoji="1" lang="ja-JP" altLang="en-US" b="1" dirty="0" smtClean="0">
                <a:solidFill>
                  <a:schemeClr val="tx1">
                    <a:lumMod val="75000"/>
                    <a:lumOff val="25000"/>
                  </a:schemeClr>
                </a:solidFill>
              </a:rPr>
              <a:t>提案手法での変更点</a:t>
            </a:r>
            <a:endParaRPr kumimoji="1" lang="en-US" altLang="ja-JP" b="1" dirty="0" smtClean="0">
              <a:solidFill>
                <a:schemeClr val="tx1">
                  <a:lumMod val="75000"/>
                  <a:lumOff val="25000"/>
                </a:schemeClr>
              </a:solidFill>
            </a:endParaRPr>
          </a:p>
          <a:p>
            <a:pPr marL="0" indent="0">
              <a:buNone/>
            </a:pPr>
            <a:r>
              <a:rPr kumimoji="1" lang="ja-JP" altLang="en-US" sz="2000" dirty="0" smtClean="0"/>
              <a:t>▶</a:t>
            </a:r>
            <a:r>
              <a:rPr kumimoji="1" lang="ja-JP" altLang="en-US" sz="2400" dirty="0" smtClean="0"/>
              <a:t> </a:t>
            </a:r>
            <a:r>
              <a:rPr kumimoji="1" lang="en-US" altLang="ja-JP" sz="2400" dirty="0" smtClean="0"/>
              <a:t>Niche Radius[</a:t>
            </a:r>
            <a:r>
              <a:rPr kumimoji="1" lang="en-US" altLang="ja-JP" sz="2400" dirty="0" err="1" smtClean="0"/>
              <a:t>D.Beasley</a:t>
            </a:r>
            <a:r>
              <a:rPr kumimoji="1" lang="en-US" altLang="ja-JP" sz="2400" dirty="0" smtClean="0"/>
              <a:t> et.al., 1993]</a:t>
            </a:r>
            <a:r>
              <a:rPr kumimoji="1" lang="ja-JP" altLang="en-US" sz="2400" dirty="0" smtClean="0"/>
              <a:t>を使用した個体の分散</a:t>
            </a:r>
            <a:endParaRPr kumimoji="1" lang="en-US" altLang="ja-JP" sz="2400" dirty="0" smtClean="0"/>
          </a:p>
          <a:p>
            <a:pPr marL="0" indent="0">
              <a:buNone/>
            </a:pPr>
            <a:r>
              <a:rPr kumimoji="1" lang="ja-JP" altLang="en-US" sz="2000" dirty="0" smtClean="0">
                <a:solidFill>
                  <a:schemeClr val="accent5"/>
                </a:solidFill>
              </a:rPr>
              <a:t>▶</a:t>
            </a:r>
            <a:r>
              <a:rPr kumimoji="1" lang="ja-JP" altLang="en-US" sz="2400" dirty="0" smtClean="0"/>
              <a:t> </a:t>
            </a:r>
            <a:r>
              <a:rPr kumimoji="1" lang="ja-JP" altLang="en-US" sz="2400" dirty="0" smtClean="0">
                <a:solidFill>
                  <a:schemeClr val="accent5"/>
                </a:solidFill>
              </a:rPr>
              <a:t>局所探索を</a:t>
            </a:r>
            <a:r>
              <a:rPr kumimoji="1" lang="ja-JP" altLang="en-US" sz="2400" strike="sngStrike" dirty="0" smtClean="0">
                <a:solidFill>
                  <a:schemeClr val="accent5"/>
                </a:solidFill>
              </a:rPr>
              <a:t>グローバルベスト</a:t>
            </a:r>
            <a:r>
              <a:rPr kumimoji="1" lang="ja-JP" altLang="en-US" sz="2400" dirty="0" smtClean="0">
                <a:solidFill>
                  <a:schemeClr val="accent5"/>
                </a:solidFill>
              </a:rPr>
              <a:t>→</a:t>
            </a:r>
            <a:r>
              <a:rPr lang="en-US" altLang="ja-JP" sz="2400" dirty="0">
                <a:solidFill>
                  <a:schemeClr val="accent5"/>
                </a:solidFill>
              </a:rPr>
              <a:t>Niche </a:t>
            </a:r>
            <a:r>
              <a:rPr lang="en-US" altLang="ja-JP" sz="2400" dirty="0" smtClean="0">
                <a:solidFill>
                  <a:schemeClr val="accent5"/>
                </a:solidFill>
              </a:rPr>
              <a:t>R</a:t>
            </a:r>
            <a:r>
              <a:rPr lang="en-US" altLang="ja-JP" sz="2400" dirty="0" smtClean="0">
                <a:solidFill>
                  <a:schemeClr val="accent5"/>
                </a:solidFill>
              </a:rPr>
              <a:t>adius</a:t>
            </a:r>
            <a:r>
              <a:rPr lang="ja-JP" altLang="en-US" sz="2400" dirty="0" smtClean="0">
                <a:solidFill>
                  <a:schemeClr val="accent5"/>
                </a:solidFill>
              </a:rPr>
              <a:t>内の最良解</a:t>
            </a:r>
            <a:r>
              <a:rPr lang="ja-JP" altLang="en-US" sz="2400" dirty="0">
                <a:solidFill>
                  <a:schemeClr val="accent5"/>
                </a:solidFill>
              </a:rPr>
              <a:t>近辺に変更</a:t>
            </a:r>
            <a:endParaRPr lang="en-US" altLang="ja-JP" sz="2400" dirty="0">
              <a:solidFill>
                <a:schemeClr val="accent5"/>
              </a:solidFill>
            </a:endParaRPr>
          </a:p>
          <a:p>
            <a:pPr marL="0" indent="0">
              <a:buNone/>
            </a:pPr>
            <a:r>
              <a:rPr lang="ja-JP" altLang="en-US" sz="2000" dirty="0" smtClean="0"/>
              <a:t>▶</a:t>
            </a:r>
            <a:r>
              <a:rPr lang="ja-JP" altLang="en-US" sz="2400" dirty="0" smtClean="0"/>
              <a:t> ランダム探索無しに変更</a:t>
            </a:r>
            <a:endParaRPr kumimoji="1" lang="ja-JP" altLang="en-US" sz="2400"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12</a:t>
            </a:fld>
            <a:r>
              <a:rPr kumimoji="1" lang="en-US" altLang="ja-JP" dirty="0" smtClean="0"/>
              <a:t>/17)</a:t>
            </a:r>
            <a:endParaRPr kumimoji="1" lang="ja-JP" altLang="en-US" dirty="0"/>
          </a:p>
        </p:txBody>
      </p:sp>
      <p:pic>
        <p:nvPicPr>
          <p:cNvPr id="5" name="図 4"/>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696209" y="4668602"/>
            <a:ext cx="2319062" cy="324000"/>
          </a:xfrm>
          <a:prstGeom prst="rect">
            <a:avLst/>
          </a:prstGeom>
        </p:spPr>
      </p:pic>
      <p:pic>
        <p:nvPicPr>
          <p:cNvPr id="6" name="図 5"/>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696209" y="3831822"/>
            <a:ext cx="2148210" cy="284727"/>
          </a:xfrm>
          <a:prstGeom prst="rect">
            <a:avLst/>
          </a:prstGeom>
        </p:spPr>
      </p:pic>
      <p:sp>
        <p:nvSpPr>
          <p:cNvPr id="7" name="下矢印 6"/>
          <p:cNvSpPr/>
          <p:nvPr/>
        </p:nvSpPr>
        <p:spPr>
          <a:xfrm>
            <a:off x="1465996" y="4285605"/>
            <a:ext cx="779488" cy="3514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4288311" y="4599769"/>
            <a:ext cx="6190938" cy="461665"/>
          </a:xfrm>
          <a:prstGeom prst="rect">
            <a:avLst/>
          </a:prstGeom>
          <a:noFill/>
        </p:spPr>
        <p:txBody>
          <a:bodyPr wrap="square" rtlCol="0">
            <a:spAutoFit/>
          </a:bodyPr>
          <a:lstStyle/>
          <a:p>
            <a:r>
              <a:rPr kumimoji="1" lang="ja-JP" altLang="en-US" sz="2400" dirty="0" smtClean="0"/>
              <a:t>個体を局所解へ収束させる</a:t>
            </a:r>
            <a:endParaRPr kumimoji="1" lang="ja-JP" altLang="en-US" sz="2400" dirty="0"/>
          </a:p>
        </p:txBody>
      </p:sp>
    </p:spTree>
    <p:extLst>
      <p:ext uri="{BB962C8B-B14F-4D97-AF65-F5344CB8AC3E}">
        <p14:creationId xmlns:p14="http://schemas.microsoft.com/office/powerpoint/2010/main" val="2778739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r>
              <a:rPr kumimoji="1" lang="en-US" altLang="ja-JP" dirty="0" smtClean="0"/>
              <a:t>: Niche Radius based BA </a:t>
            </a:r>
            <a:endParaRPr kumimoji="1" lang="ja-JP" altLang="en-US" dirty="0"/>
          </a:p>
        </p:txBody>
      </p:sp>
      <p:sp>
        <p:nvSpPr>
          <p:cNvPr id="3" name="コンテンツ プレースホルダー 2"/>
          <p:cNvSpPr>
            <a:spLocks noGrp="1"/>
          </p:cNvSpPr>
          <p:nvPr>
            <p:ph idx="1"/>
          </p:nvPr>
        </p:nvSpPr>
        <p:spPr>
          <a:xfrm>
            <a:off x="343525" y="1439056"/>
            <a:ext cx="11408764" cy="4785532"/>
          </a:xfrm>
        </p:spPr>
        <p:txBody>
          <a:bodyPr/>
          <a:lstStyle/>
          <a:p>
            <a:pPr marL="0" indent="0">
              <a:buNone/>
            </a:pPr>
            <a:r>
              <a:rPr kumimoji="1" lang="ja-JP" altLang="en-US" b="1" dirty="0" smtClean="0">
                <a:solidFill>
                  <a:schemeClr val="tx1">
                    <a:lumMod val="75000"/>
                    <a:lumOff val="25000"/>
                  </a:schemeClr>
                </a:solidFill>
              </a:rPr>
              <a:t>提案手法での変更点</a:t>
            </a:r>
            <a:endParaRPr kumimoji="1" lang="en-US" altLang="ja-JP" b="1" dirty="0" smtClean="0">
              <a:solidFill>
                <a:schemeClr val="tx1">
                  <a:lumMod val="75000"/>
                  <a:lumOff val="25000"/>
                </a:schemeClr>
              </a:solidFill>
            </a:endParaRPr>
          </a:p>
          <a:p>
            <a:pPr marL="0" indent="0">
              <a:buNone/>
            </a:pPr>
            <a:r>
              <a:rPr kumimoji="1" lang="ja-JP" altLang="en-US" sz="2000" dirty="0" smtClean="0"/>
              <a:t>▶</a:t>
            </a:r>
            <a:r>
              <a:rPr kumimoji="1" lang="ja-JP" altLang="en-US" sz="2400" dirty="0" smtClean="0"/>
              <a:t> </a:t>
            </a:r>
            <a:r>
              <a:rPr kumimoji="1" lang="en-US" altLang="ja-JP" sz="2400" dirty="0" smtClean="0"/>
              <a:t>Niche Radius[</a:t>
            </a:r>
            <a:r>
              <a:rPr kumimoji="1" lang="en-US" altLang="ja-JP" sz="2400" dirty="0" err="1" smtClean="0"/>
              <a:t>D.Beasley</a:t>
            </a:r>
            <a:r>
              <a:rPr kumimoji="1" lang="en-US" altLang="ja-JP" sz="2400" dirty="0" smtClean="0"/>
              <a:t> et.al., 1993]</a:t>
            </a:r>
            <a:r>
              <a:rPr kumimoji="1" lang="ja-JP" altLang="en-US" sz="2400" dirty="0" smtClean="0"/>
              <a:t>を使用した個体の分散</a:t>
            </a:r>
            <a:endParaRPr kumimoji="1" lang="en-US" altLang="ja-JP" sz="2400" dirty="0" smtClean="0"/>
          </a:p>
          <a:p>
            <a:pPr marL="0" indent="0">
              <a:buNone/>
            </a:pPr>
            <a:r>
              <a:rPr kumimoji="1" lang="ja-JP" altLang="en-US" sz="2000" dirty="0" smtClean="0"/>
              <a:t>▶</a:t>
            </a:r>
            <a:r>
              <a:rPr kumimoji="1" lang="ja-JP" altLang="en-US" sz="2400" dirty="0" smtClean="0"/>
              <a:t> 局所探索を</a:t>
            </a:r>
            <a:r>
              <a:rPr kumimoji="1" lang="ja-JP" altLang="en-US" sz="2400" strike="sngStrike" dirty="0" smtClean="0"/>
              <a:t>グローバルベスト</a:t>
            </a:r>
            <a:r>
              <a:rPr kumimoji="1" lang="ja-JP" altLang="en-US" sz="2400" dirty="0" smtClean="0"/>
              <a:t>→</a:t>
            </a:r>
            <a:r>
              <a:rPr lang="en-US" altLang="ja-JP" sz="2400" dirty="0"/>
              <a:t>Niche </a:t>
            </a:r>
            <a:r>
              <a:rPr lang="en-US" altLang="ja-JP" sz="2400" dirty="0" smtClean="0"/>
              <a:t>R</a:t>
            </a:r>
            <a:r>
              <a:rPr lang="en-US" altLang="ja-JP" sz="2400" dirty="0" smtClean="0"/>
              <a:t>adius</a:t>
            </a:r>
            <a:r>
              <a:rPr lang="ja-JP" altLang="en-US" sz="2400" dirty="0" smtClean="0"/>
              <a:t>内の最良解</a:t>
            </a:r>
            <a:r>
              <a:rPr lang="ja-JP" altLang="en-US" sz="2400" dirty="0"/>
              <a:t>近辺に変更</a:t>
            </a:r>
            <a:endParaRPr lang="en-US" altLang="ja-JP" sz="2400" dirty="0"/>
          </a:p>
          <a:p>
            <a:pPr marL="0" indent="0">
              <a:buNone/>
            </a:pPr>
            <a:r>
              <a:rPr lang="ja-JP" altLang="en-US" sz="2000" dirty="0" smtClean="0">
                <a:solidFill>
                  <a:schemeClr val="accent5"/>
                </a:solidFill>
              </a:rPr>
              <a:t>▶</a:t>
            </a:r>
            <a:r>
              <a:rPr lang="ja-JP" altLang="en-US" sz="2400" dirty="0" smtClean="0">
                <a:solidFill>
                  <a:schemeClr val="accent5"/>
                </a:solidFill>
              </a:rPr>
              <a:t> ランダム探索無しに変更</a:t>
            </a:r>
            <a:endParaRPr kumimoji="1" lang="ja-JP" altLang="en-US" sz="2400" dirty="0">
              <a:solidFill>
                <a:schemeClr val="accent5"/>
              </a:solidFill>
            </a:endParaRPr>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13</a:t>
            </a:fld>
            <a:r>
              <a:rPr kumimoji="1" lang="en-US" altLang="ja-JP" dirty="0" smtClean="0"/>
              <a:t>/17)</a:t>
            </a:r>
            <a:endParaRPr kumimoji="1" lang="ja-JP" altLang="en-US" dirty="0"/>
          </a:p>
        </p:txBody>
      </p:sp>
      <p:sp>
        <p:nvSpPr>
          <p:cNvPr id="5" name="テキスト ボックス 4"/>
          <p:cNvSpPr txBox="1"/>
          <p:nvPr/>
        </p:nvSpPr>
        <p:spPr>
          <a:xfrm>
            <a:off x="343525" y="4096462"/>
            <a:ext cx="9085288" cy="461665"/>
          </a:xfrm>
          <a:prstGeom prst="rect">
            <a:avLst/>
          </a:prstGeom>
          <a:noFill/>
        </p:spPr>
        <p:txBody>
          <a:bodyPr wrap="square" rtlCol="0">
            <a:spAutoFit/>
          </a:bodyPr>
          <a:lstStyle/>
          <a:p>
            <a:r>
              <a:rPr kumimoji="1" lang="ja-JP" altLang="en-US" sz="2400" dirty="0" smtClean="0"/>
              <a:t>最適解への収束を避けるため，個体を局所解に留まらせる</a:t>
            </a:r>
            <a:endParaRPr kumimoji="1" lang="ja-JP" altLang="en-US" sz="2400" dirty="0"/>
          </a:p>
        </p:txBody>
      </p:sp>
    </p:spTree>
    <p:extLst>
      <p:ext uri="{BB962C8B-B14F-4D97-AF65-F5344CB8AC3E}">
        <p14:creationId xmlns:p14="http://schemas.microsoft.com/office/powerpoint/2010/main" val="1567799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150" y="3615575"/>
            <a:ext cx="3165718" cy="2374289"/>
          </a:xfrm>
          <a:prstGeom prst="rect">
            <a:avLst/>
          </a:prstGeom>
        </p:spPr>
      </p:pic>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14</a:t>
            </a:fld>
            <a:r>
              <a:rPr kumimoji="1" lang="en-US" altLang="ja-JP" dirty="0" smtClean="0"/>
              <a:t>/17)</a:t>
            </a:r>
            <a:endParaRPr kumimoji="1" lang="ja-JP" altLang="en-US" dirty="0"/>
          </a:p>
        </p:txBody>
      </p:sp>
      <mc:AlternateContent xmlns:mc="http://schemas.openxmlformats.org/markup-compatibility/2006">
        <mc:Choice xmlns:a14="http://schemas.microsoft.com/office/drawing/2010/main" Requires="a14">
          <p:graphicFrame>
            <p:nvGraphicFramePr>
              <p:cNvPr id="9" name="表 8"/>
              <p:cNvGraphicFramePr>
                <a:graphicFrameLocks noGrp="1"/>
              </p:cNvGraphicFramePr>
              <p:nvPr>
                <p:extLst>
                  <p:ext uri="{D42A27DB-BD31-4B8C-83A1-F6EECF244321}">
                    <p14:modId xmlns:p14="http://schemas.microsoft.com/office/powerpoint/2010/main" val="1753721366"/>
                  </p:ext>
                </p:extLst>
              </p:nvPr>
            </p:nvGraphicFramePr>
            <p:xfrm>
              <a:off x="5148996" y="1495350"/>
              <a:ext cx="4111181" cy="5045710"/>
            </p:xfrm>
            <a:graphic>
              <a:graphicData uri="http://schemas.openxmlformats.org/drawingml/2006/table">
                <a:tbl>
                  <a:tblPr firstRow="1" bandRow="1">
                    <a:tableStyleId>{21E4AEA4-8DFA-4A89-87EB-49C32662AFE0}</a:tableStyleId>
                  </a:tblPr>
                  <a:tblGrid>
                    <a:gridCol w="2547176">
                      <a:extLst>
                        <a:ext uri="{9D8B030D-6E8A-4147-A177-3AD203B41FA5}">
                          <a16:colId xmlns:a16="http://schemas.microsoft.com/office/drawing/2014/main" val="1001619540"/>
                        </a:ext>
                      </a:extLst>
                    </a:gridCol>
                    <a:gridCol w="1564005">
                      <a:extLst>
                        <a:ext uri="{9D8B030D-6E8A-4147-A177-3AD203B41FA5}">
                          <a16:colId xmlns:a16="http://schemas.microsoft.com/office/drawing/2014/main" val="972928546"/>
                        </a:ext>
                      </a:extLst>
                    </a:gridCol>
                  </a:tblGrid>
                  <a:tr h="439352">
                    <a:tc gridSpan="2">
                      <a:txBody>
                        <a:bodyPr/>
                        <a:lstStyle/>
                        <a:p>
                          <a:r>
                            <a:rPr kumimoji="1" lang="ja-JP" altLang="en-US" sz="2400" dirty="0" smtClean="0"/>
                            <a:t>パラメータの設定</a:t>
                          </a:r>
                          <a:endParaRPr kumimoji="1" lang="ja-JP" altLang="en-US" sz="2400" dirty="0"/>
                        </a:p>
                      </a:txBody>
                      <a:tcPr/>
                    </a:tc>
                    <a:tc hMerge="1">
                      <a:txBody>
                        <a:bodyPr/>
                        <a:lstStyle/>
                        <a:p>
                          <a:endParaRPr kumimoji="1" lang="ja-JP" altLang="en-US" sz="2400" dirty="0"/>
                        </a:p>
                      </a:txBody>
                      <a:tcPr/>
                    </a:tc>
                    <a:extLst>
                      <a:ext uri="{0D108BD9-81ED-4DB2-BD59-A6C34878D82A}">
                        <a16:rowId xmlns:a16="http://schemas.microsoft.com/office/drawing/2014/main" val="3908230358"/>
                      </a:ext>
                    </a:extLst>
                  </a:tr>
                  <a:tr h="439352">
                    <a:tc>
                      <a:txBody>
                        <a:bodyPr/>
                        <a:lstStyle/>
                        <a:p>
                          <a:pPr algn="l"/>
                          <a:r>
                            <a:rPr kumimoji="1" lang="ja-JP" altLang="en-US" sz="2400" dirty="0" smtClean="0"/>
                            <a:t>個体数</a:t>
                          </a:r>
                          <a:r>
                            <a:rPr kumimoji="1" lang="en-US" altLang="ja-JP" sz="2400" dirty="0" smtClean="0"/>
                            <a:t>: N</a:t>
                          </a:r>
                          <a:endParaRPr kumimoji="1" lang="ja-JP" altLang="en-US" sz="2400" dirty="0"/>
                        </a:p>
                      </a:txBody>
                      <a:tcPr/>
                    </a:tc>
                    <a:tc>
                      <a:txBody>
                        <a:bodyPr/>
                        <a:lstStyle/>
                        <a:p>
                          <a:pPr algn="ctr"/>
                          <a:r>
                            <a:rPr kumimoji="1" lang="en-US" altLang="ja-JP" sz="2400" dirty="0" smtClean="0"/>
                            <a:t>50</a:t>
                          </a:r>
                          <a:endParaRPr kumimoji="1" lang="ja-JP" altLang="en-US" sz="2400" dirty="0"/>
                        </a:p>
                      </a:txBody>
                      <a:tcPr/>
                    </a:tc>
                    <a:extLst>
                      <a:ext uri="{0D108BD9-81ED-4DB2-BD59-A6C34878D82A}">
                        <a16:rowId xmlns:a16="http://schemas.microsoft.com/office/drawing/2014/main" val="2559590124"/>
                      </a:ext>
                    </a:extLst>
                  </a:tr>
                  <a:tr h="439352">
                    <a:tc>
                      <a:txBody>
                        <a:bodyPr/>
                        <a:lstStyle/>
                        <a:p>
                          <a:pPr algn="l"/>
                          <a:r>
                            <a:rPr kumimoji="1" lang="ja-JP" altLang="en-US" sz="2400" dirty="0" smtClean="0"/>
                            <a:t>世代数</a:t>
                          </a:r>
                          <a:r>
                            <a:rPr kumimoji="1" lang="en-US" altLang="ja-JP" sz="2400" dirty="0" smtClean="0"/>
                            <a:t>: Iteration</a:t>
                          </a:r>
                          <a:endParaRPr kumimoji="1" lang="ja-JP" altLang="en-US" sz="2400" dirty="0"/>
                        </a:p>
                      </a:txBody>
                      <a:tcPr/>
                    </a:tc>
                    <a:tc>
                      <a:txBody>
                        <a:bodyPr/>
                        <a:lstStyle/>
                        <a:p>
                          <a:pPr algn="ctr"/>
                          <a:r>
                            <a:rPr kumimoji="1" lang="en-US" altLang="ja-JP" sz="2400" dirty="0" smtClean="0"/>
                            <a:t>10000</a:t>
                          </a:r>
                          <a:endParaRPr kumimoji="1" lang="ja-JP" altLang="en-US" sz="2400" dirty="0"/>
                        </a:p>
                      </a:txBody>
                      <a:tcPr/>
                    </a:tc>
                    <a:extLst>
                      <a:ext uri="{0D108BD9-81ED-4DB2-BD59-A6C34878D82A}">
                        <a16:rowId xmlns:a16="http://schemas.microsoft.com/office/drawing/2014/main" val="3991041814"/>
                      </a:ext>
                    </a:extLst>
                  </a:tr>
                  <a:tr h="439352">
                    <a:tc>
                      <a:txBody>
                        <a:bodyPr/>
                        <a:lstStyle/>
                        <a:p>
                          <a:pPr algn="l"/>
                          <a:r>
                            <a:rPr kumimoji="1" lang="ja-JP" altLang="en-US" sz="2400" dirty="0" smtClean="0"/>
                            <a:t>次元数</a:t>
                          </a:r>
                          <a:r>
                            <a:rPr kumimoji="1" lang="en-US" altLang="ja-JP" sz="2400" dirty="0" smtClean="0"/>
                            <a:t>: D</a:t>
                          </a:r>
                          <a:endParaRPr kumimoji="1" lang="ja-JP" altLang="en-US" sz="2400" dirty="0"/>
                        </a:p>
                      </a:txBody>
                      <a:tcPr/>
                    </a:tc>
                    <a:tc>
                      <a:txBody>
                        <a:bodyPr/>
                        <a:lstStyle/>
                        <a:p>
                          <a:pPr algn="ctr"/>
                          <a:r>
                            <a:rPr kumimoji="1" lang="en-US" altLang="ja-JP" sz="2400" dirty="0" smtClean="0"/>
                            <a:t>2</a:t>
                          </a:r>
                          <a:endParaRPr kumimoji="1" lang="ja-JP" altLang="en-US" sz="2400" dirty="0"/>
                        </a:p>
                      </a:txBody>
                      <a:tcPr/>
                    </a:tc>
                    <a:extLst>
                      <a:ext uri="{0D108BD9-81ED-4DB2-BD59-A6C34878D82A}">
                        <a16:rowId xmlns:a16="http://schemas.microsoft.com/office/drawing/2014/main" val="2525095682"/>
                      </a:ext>
                    </a:extLst>
                  </a:tr>
                  <a:tr h="439352">
                    <a:tc>
                      <a:txBody>
                        <a:bodyPr/>
                        <a:lstStyle/>
                        <a:p>
                          <a:pPr algn="l"/>
                          <a:r>
                            <a:rPr kumimoji="1" lang="ja-JP" altLang="en-US" sz="2400" dirty="0" smtClean="0"/>
                            <a:t>試行回数</a:t>
                          </a:r>
                          <a:r>
                            <a:rPr kumimoji="1" lang="en-US" altLang="ja-JP" sz="2400" dirty="0" smtClean="0"/>
                            <a:t>: Run</a:t>
                          </a:r>
                          <a:endParaRPr kumimoji="1" lang="ja-JP" altLang="en-US" sz="2400" dirty="0"/>
                        </a:p>
                      </a:txBody>
                      <a:tcPr/>
                    </a:tc>
                    <a:tc>
                      <a:txBody>
                        <a:bodyPr/>
                        <a:lstStyle/>
                        <a:p>
                          <a:pPr algn="ctr"/>
                          <a:r>
                            <a:rPr kumimoji="1" lang="en-US" altLang="ja-JP" sz="2400" dirty="0" smtClean="0"/>
                            <a:t>30</a:t>
                          </a:r>
                          <a:endParaRPr kumimoji="1" lang="ja-JP" altLang="en-US" sz="2400" dirty="0"/>
                        </a:p>
                      </a:txBody>
                      <a:tcPr/>
                    </a:tc>
                    <a:extLst>
                      <a:ext uri="{0D108BD9-81ED-4DB2-BD59-A6C34878D82A}">
                        <a16:rowId xmlns:a16="http://schemas.microsoft.com/office/drawing/2014/main" val="3032981713"/>
                      </a:ext>
                    </a:extLst>
                  </a:tr>
                  <a:tr h="439352">
                    <a:tc>
                      <a:txBody>
                        <a:bodyPr/>
                        <a:lstStyle/>
                        <a:p>
                          <a:pPr algn="l"/>
                          <a:r>
                            <a:rPr kumimoji="1" lang="ja-JP" altLang="en-US" sz="2400" dirty="0" smtClean="0"/>
                            <a:t>周波数</a:t>
                          </a:r>
                          <a14:m>
                            <m:oMath xmlns:m="http://schemas.openxmlformats.org/officeDocument/2006/math">
                              <m:r>
                                <a:rPr kumimoji="1" lang="en-US" altLang="ja-JP" sz="2400" smtClean="0"/>
                                <m:t>: </m:t>
                              </m:r>
                              <m:sSub>
                                <m:sSubPr>
                                  <m:ctrlPr>
                                    <a:rPr kumimoji="1" lang="en-US" altLang="ja-JP" sz="2400" smtClean="0"/>
                                  </m:ctrlPr>
                                </m:sSubPr>
                                <m:e>
                                  <m:r>
                                    <a:rPr kumimoji="1" lang="en-US" altLang="ja-JP" sz="2400" smtClean="0"/>
                                    <m:t>𝑓</m:t>
                                  </m:r>
                                </m:e>
                                <m:sub>
                                  <m:r>
                                    <a:rPr kumimoji="1" lang="en-US" altLang="ja-JP" sz="2400" smtClean="0"/>
                                    <m:t>𝑚𝑖𝑛</m:t>
                                  </m:r>
                                </m:sub>
                              </m:sSub>
                            </m:oMath>
                          </a14:m>
                          <a:endParaRPr kumimoji="1" lang="ja-JP" altLang="en-US" sz="2400" dirty="0"/>
                        </a:p>
                      </a:txBody>
                      <a:tcPr/>
                    </a:tc>
                    <a:tc>
                      <a:txBody>
                        <a:bodyPr/>
                        <a:lstStyle/>
                        <a:p>
                          <a:pPr algn="ctr"/>
                          <a:r>
                            <a:rPr kumimoji="1" lang="en-US" altLang="ja-JP" sz="2400" dirty="0" smtClean="0"/>
                            <a:t>0</a:t>
                          </a:r>
                          <a:endParaRPr kumimoji="1" lang="ja-JP" altLang="en-US" sz="2400" dirty="0"/>
                        </a:p>
                      </a:txBody>
                      <a:tcPr/>
                    </a:tc>
                    <a:extLst>
                      <a:ext uri="{0D108BD9-81ED-4DB2-BD59-A6C34878D82A}">
                        <a16:rowId xmlns:a16="http://schemas.microsoft.com/office/drawing/2014/main" val="806096199"/>
                      </a:ext>
                    </a:extLst>
                  </a:tr>
                  <a:tr h="439352">
                    <a:tc>
                      <a:txBody>
                        <a:bodyPr/>
                        <a:lstStyle/>
                        <a:p>
                          <a:pPr algn="l"/>
                          <a:r>
                            <a:rPr kumimoji="1" lang="ja-JP" altLang="en-US" sz="2400" dirty="0" smtClean="0"/>
                            <a:t>周波数</a:t>
                          </a:r>
                          <a14:m>
                            <m:oMath xmlns:m="http://schemas.openxmlformats.org/officeDocument/2006/math">
                              <m:r>
                                <a:rPr kumimoji="1" lang="en-US" altLang="ja-JP" sz="2400" smtClean="0"/>
                                <m:t>: </m:t>
                              </m:r>
                              <m:sSub>
                                <m:sSubPr>
                                  <m:ctrlPr>
                                    <a:rPr kumimoji="1" lang="en-US" altLang="ja-JP" sz="2400" smtClean="0"/>
                                  </m:ctrlPr>
                                </m:sSubPr>
                                <m:e>
                                  <m:r>
                                    <a:rPr kumimoji="1" lang="en-US" altLang="ja-JP" sz="2400" smtClean="0"/>
                                    <m:t>𝑓</m:t>
                                  </m:r>
                                </m:e>
                                <m:sub>
                                  <m:r>
                                    <a:rPr kumimoji="1" lang="en-US" altLang="ja-JP" sz="2400" smtClean="0"/>
                                    <m:t>𝑚</m:t>
                                  </m:r>
                                  <m:r>
                                    <a:rPr kumimoji="1" lang="en-US" altLang="ja-JP" sz="2400" smtClean="0"/>
                                    <m:t>𝑎𝑥</m:t>
                                  </m:r>
                                </m:sub>
                              </m:sSub>
                            </m:oMath>
                          </a14:m>
                          <a:endParaRPr kumimoji="1" lang="ja-JP" altLang="en-US" sz="2400" dirty="0"/>
                        </a:p>
                      </a:txBody>
                      <a:tcPr/>
                    </a:tc>
                    <a:tc>
                      <a:txBody>
                        <a:bodyPr/>
                        <a:lstStyle/>
                        <a:p>
                          <a:pPr algn="ctr"/>
                          <a:r>
                            <a:rPr kumimoji="1" lang="en-US" altLang="ja-JP" sz="2400" smtClean="0"/>
                            <a:t>1</a:t>
                          </a:r>
                          <a:endParaRPr kumimoji="1" lang="ja-JP" altLang="en-US" sz="2400" dirty="0"/>
                        </a:p>
                      </a:txBody>
                      <a:tcPr/>
                    </a:tc>
                    <a:extLst>
                      <a:ext uri="{0D108BD9-81ED-4DB2-BD59-A6C34878D82A}">
                        <a16:rowId xmlns:a16="http://schemas.microsoft.com/office/drawing/2014/main" val="2067305734"/>
                      </a:ext>
                    </a:extLst>
                  </a:tr>
                  <a:tr h="447284">
                    <a:tc>
                      <a:txBody>
                        <a:bodyPr/>
                        <a:lstStyle/>
                        <a:p>
                          <a:pPr algn="l"/>
                          <a:r>
                            <a:rPr kumimoji="1" lang="ja-JP" altLang="en-US" sz="2400" dirty="0" smtClean="0"/>
                            <a:t>ラウドネス</a:t>
                          </a:r>
                          <a:r>
                            <a:rPr kumimoji="1" lang="en-US" altLang="ja-JP" sz="2400" dirty="0" smtClean="0"/>
                            <a:t>: </a:t>
                          </a:r>
                          <a14:m>
                            <m:oMath xmlns:m="http://schemas.openxmlformats.org/officeDocument/2006/math">
                              <m:sSup>
                                <m:sSupPr>
                                  <m:ctrlPr>
                                    <a:rPr kumimoji="1" lang="en-US" altLang="ja-JP" sz="2400" smtClean="0"/>
                                  </m:ctrlPr>
                                </m:sSupPr>
                                <m:e>
                                  <m:r>
                                    <a:rPr kumimoji="1" lang="en-US" altLang="ja-JP" sz="2400" smtClean="0"/>
                                    <m:t>𝐴</m:t>
                                  </m:r>
                                </m:e>
                                <m:sup>
                                  <m:r>
                                    <a:rPr kumimoji="1" lang="en-US" altLang="ja-JP" sz="2400" smtClean="0"/>
                                    <m:t>0</m:t>
                                  </m:r>
                                </m:sup>
                              </m:sSup>
                            </m:oMath>
                          </a14:m>
                          <a:endParaRPr kumimoji="1" lang="ja-JP" altLang="en-US" sz="2400" dirty="0"/>
                        </a:p>
                      </a:txBody>
                      <a:tcPr/>
                    </a:tc>
                    <a:tc>
                      <a:txBody>
                        <a:bodyPr/>
                        <a:lstStyle/>
                        <a:p>
                          <a:pPr algn="ctr"/>
                          <a:r>
                            <a:rPr kumimoji="1" lang="en-US" altLang="ja-JP" sz="2400" dirty="0" smtClean="0"/>
                            <a:t>1</a:t>
                          </a:r>
                          <a:endParaRPr kumimoji="1" lang="ja-JP" altLang="en-US" sz="2400" dirty="0"/>
                        </a:p>
                      </a:txBody>
                      <a:tcPr/>
                    </a:tc>
                    <a:extLst>
                      <a:ext uri="{0D108BD9-81ED-4DB2-BD59-A6C34878D82A}">
                        <a16:rowId xmlns:a16="http://schemas.microsoft.com/office/drawing/2014/main" val="1122366233"/>
                      </a:ext>
                    </a:extLst>
                  </a:tr>
                  <a:tr h="447284">
                    <a:tc>
                      <a:txBody>
                        <a:bodyPr/>
                        <a:lstStyle/>
                        <a:p>
                          <a:pPr algn="l"/>
                          <a:r>
                            <a:rPr kumimoji="1" lang="ja-JP" altLang="en-US" sz="2400" dirty="0" smtClean="0"/>
                            <a:t>パルスレート</a:t>
                          </a:r>
                          <a:r>
                            <a:rPr kumimoji="1" lang="en-US" altLang="ja-JP" sz="2400" dirty="0" smtClean="0"/>
                            <a:t>: </a:t>
                          </a:r>
                          <a14:m>
                            <m:oMath xmlns:m="http://schemas.openxmlformats.org/officeDocument/2006/math">
                              <m:sSup>
                                <m:sSupPr>
                                  <m:ctrlPr>
                                    <a:rPr kumimoji="1" lang="en-US" altLang="ja-JP" sz="2400" smtClean="0"/>
                                  </m:ctrlPr>
                                </m:sSupPr>
                                <m:e>
                                  <m:r>
                                    <a:rPr kumimoji="1" lang="en-US" altLang="ja-JP" sz="2400" smtClean="0"/>
                                    <m:t>𝑟</m:t>
                                  </m:r>
                                </m:e>
                                <m:sup>
                                  <m:r>
                                    <a:rPr kumimoji="1" lang="en-US" altLang="ja-JP" sz="2400" smtClean="0"/>
                                    <m:t>0</m:t>
                                  </m:r>
                                </m:sup>
                              </m:sSup>
                            </m:oMath>
                          </a14:m>
                          <a:endParaRPr kumimoji="1" lang="ja-JP" altLang="en-US" sz="2400" dirty="0"/>
                        </a:p>
                      </a:txBody>
                      <a:tcPr/>
                    </a:tc>
                    <a:tc>
                      <a:txBody>
                        <a:bodyPr/>
                        <a:lstStyle/>
                        <a:p>
                          <a:pPr algn="ctr"/>
                          <a:r>
                            <a:rPr kumimoji="1" lang="en-US" altLang="ja-JP" sz="2400" dirty="0" smtClean="0"/>
                            <a:t>rand [0 1]</a:t>
                          </a:r>
                          <a:endParaRPr kumimoji="1" lang="ja-JP" altLang="en-US" sz="2400" dirty="0"/>
                        </a:p>
                      </a:txBody>
                      <a:tcPr/>
                    </a:tc>
                    <a:extLst>
                      <a:ext uri="{0D108BD9-81ED-4DB2-BD59-A6C34878D82A}">
                        <a16:rowId xmlns:a16="http://schemas.microsoft.com/office/drawing/2014/main" val="181276066"/>
                      </a:ext>
                    </a:extLst>
                  </a:tr>
                  <a:tr h="439352">
                    <a:tc>
                      <a:txBody>
                        <a:bodyPr/>
                        <a:lstStyle/>
                        <a:p>
                          <a:pPr algn="l"/>
                          <a14:m>
                            <m:oMathPara xmlns:m="http://schemas.openxmlformats.org/officeDocument/2006/math">
                              <m:oMathParaPr>
                                <m:jc m:val="left"/>
                              </m:oMathParaPr>
                              <m:oMath xmlns:m="http://schemas.openxmlformats.org/officeDocument/2006/math">
                                <m:r>
                                  <a:rPr kumimoji="1" lang="ja-JP" altLang="en-US" sz="2400" smtClean="0"/>
                                  <m:t>𝛼</m:t>
                                </m:r>
                              </m:oMath>
                            </m:oMathPara>
                          </a14:m>
                          <a:endParaRPr kumimoji="1" lang="ja-JP" altLang="en-US" sz="2400" dirty="0"/>
                        </a:p>
                      </a:txBody>
                      <a:tcPr/>
                    </a:tc>
                    <a:tc>
                      <a:txBody>
                        <a:bodyPr/>
                        <a:lstStyle/>
                        <a:p>
                          <a:pPr algn="ctr"/>
                          <a:r>
                            <a:rPr kumimoji="1" lang="en-US" altLang="ja-JP" sz="2400" dirty="0" smtClean="0"/>
                            <a:t>0.9</a:t>
                          </a:r>
                          <a:endParaRPr kumimoji="1" lang="ja-JP" altLang="en-US" sz="2400" dirty="0"/>
                        </a:p>
                      </a:txBody>
                      <a:tcPr/>
                    </a:tc>
                    <a:extLst>
                      <a:ext uri="{0D108BD9-81ED-4DB2-BD59-A6C34878D82A}">
                        <a16:rowId xmlns:a16="http://schemas.microsoft.com/office/drawing/2014/main" val="3297667501"/>
                      </a:ext>
                    </a:extLst>
                  </a:tr>
                  <a:tr h="439352">
                    <a:tc>
                      <a:txBody>
                        <a:bodyPr/>
                        <a:lstStyle/>
                        <a:p>
                          <a:pPr algn="l"/>
                          <a14:m>
                            <m:oMathPara xmlns:m="http://schemas.openxmlformats.org/officeDocument/2006/math">
                              <m:oMathParaPr>
                                <m:jc m:val="left"/>
                              </m:oMathParaPr>
                              <m:oMath xmlns:m="http://schemas.openxmlformats.org/officeDocument/2006/math">
                                <m:r>
                                  <a:rPr kumimoji="1" lang="ja-JP" altLang="en-US" sz="2400" smtClean="0"/>
                                  <m:t>𝛾</m:t>
                                </m:r>
                              </m:oMath>
                            </m:oMathPara>
                          </a14:m>
                          <a:endParaRPr kumimoji="1" lang="ja-JP" altLang="en-US" sz="2400" dirty="0"/>
                        </a:p>
                      </a:txBody>
                      <a:tcPr/>
                    </a:tc>
                    <a:tc>
                      <a:txBody>
                        <a:bodyPr/>
                        <a:lstStyle/>
                        <a:p>
                          <a:pPr algn="ctr"/>
                          <a:r>
                            <a:rPr kumimoji="1" lang="en-US" altLang="ja-JP" sz="2400" dirty="0" smtClean="0"/>
                            <a:t>0.9</a:t>
                          </a:r>
                          <a:endParaRPr kumimoji="1" lang="ja-JP" altLang="en-US" sz="2400" dirty="0"/>
                        </a:p>
                      </a:txBody>
                      <a:tcPr/>
                    </a:tc>
                    <a:extLst>
                      <a:ext uri="{0D108BD9-81ED-4DB2-BD59-A6C34878D82A}">
                        <a16:rowId xmlns:a16="http://schemas.microsoft.com/office/drawing/2014/main" val="999960588"/>
                      </a:ext>
                    </a:extLst>
                  </a:tr>
                </a:tbl>
              </a:graphicData>
            </a:graphic>
          </p:graphicFrame>
        </mc:Choice>
        <mc:Fallback>
          <p:graphicFrame>
            <p:nvGraphicFramePr>
              <p:cNvPr id="9" name="表 8"/>
              <p:cNvGraphicFramePr>
                <a:graphicFrameLocks noGrp="1"/>
              </p:cNvGraphicFramePr>
              <p:nvPr>
                <p:extLst>
                  <p:ext uri="{D42A27DB-BD31-4B8C-83A1-F6EECF244321}">
                    <p14:modId xmlns:p14="http://schemas.microsoft.com/office/powerpoint/2010/main" val="1753721366"/>
                  </p:ext>
                </p:extLst>
              </p:nvPr>
            </p:nvGraphicFramePr>
            <p:xfrm>
              <a:off x="5148996" y="1495350"/>
              <a:ext cx="4111181" cy="5045710"/>
            </p:xfrm>
            <a:graphic>
              <a:graphicData uri="http://schemas.openxmlformats.org/drawingml/2006/table">
                <a:tbl>
                  <a:tblPr firstRow="1" bandRow="1">
                    <a:tableStyleId>{21E4AEA4-8DFA-4A89-87EB-49C32662AFE0}</a:tableStyleId>
                  </a:tblPr>
                  <a:tblGrid>
                    <a:gridCol w="2547176">
                      <a:extLst>
                        <a:ext uri="{9D8B030D-6E8A-4147-A177-3AD203B41FA5}">
                          <a16:colId xmlns:a16="http://schemas.microsoft.com/office/drawing/2014/main" val="1001619540"/>
                        </a:ext>
                      </a:extLst>
                    </a:gridCol>
                    <a:gridCol w="1564005">
                      <a:extLst>
                        <a:ext uri="{9D8B030D-6E8A-4147-A177-3AD203B41FA5}">
                          <a16:colId xmlns:a16="http://schemas.microsoft.com/office/drawing/2014/main" val="972928546"/>
                        </a:ext>
                      </a:extLst>
                    </a:gridCol>
                  </a:tblGrid>
                  <a:tr h="457200">
                    <a:tc gridSpan="2">
                      <a:txBody>
                        <a:bodyPr/>
                        <a:lstStyle/>
                        <a:p>
                          <a:r>
                            <a:rPr kumimoji="1" lang="ja-JP" altLang="en-US" sz="2400" dirty="0" smtClean="0"/>
                            <a:t>パラメータの設定</a:t>
                          </a:r>
                          <a:endParaRPr kumimoji="1" lang="ja-JP" altLang="en-US" sz="2400" dirty="0"/>
                        </a:p>
                      </a:txBody>
                      <a:tcPr/>
                    </a:tc>
                    <a:tc hMerge="1">
                      <a:txBody>
                        <a:bodyPr/>
                        <a:lstStyle/>
                        <a:p>
                          <a:endParaRPr kumimoji="1" lang="ja-JP" altLang="en-US" sz="2400" dirty="0"/>
                        </a:p>
                      </a:txBody>
                      <a:tcPr/>
                    </a:tc>
                    <a:extLst>
                      <a:ext uri="{0D108BD9-81ED-4DB2-BD59-A6C34878D82A}">
                        <a16:rowId xmlns:a16="http://schemas.microsoft.com/office/drawing/2014/main" val="3908230358"/>
                      </a:ext>
                    </a:extLst>
                  </a:tr>
                  <a:tr h="457200">
                    <a:tc>
                      <a:txBody>
                        <a:bodyPr/>
                        <a:lstStyle/>
                        <a:p>
                          <a:pPr algn="l"/>
                          <a:r>
                            <a:rPr kumimoji="1" lang="ja-JP" altLang="en-US" sz="2400" dirty="0" smtClean="0"/>
                            <a:t>個体数</a:t>
                          </a:r>
                          <a:r>
                            <a:rPr kumimoji="1" lang="en-US" altLang="ja-JP" sz="2400" dirty="0" smtClean="0"/>
                            <a:t>: N</a:t>
                          </a:r>
                          <a:endParaRPr kumimoji="1" lang="ja-JP" altLang="en-US" sz="2400" dirty="0"/>
                        </a:p>
                      </a:txBody>
                      <a:tcPr/>
                    </a:tc>
                    <a:tc>
                      <a:txBody>
                        <a:bodyPr/>
                        <a:lstStyle/>
                        <a:p>
                          <a:pPr algn="ctr"/>
                          <a:r>
                            <a:rPr kumimoji="1" lang="en-US" altLang="ja-JP" sz="2400" dirty="0" smtClean="0"/>
                            <a:t>50</a:t>
                          </a:r>
                          <a:endParaRPr kumimoji="1" lang="ja-JP" altLang="en-US" sz="2400" dirty="0"/>
                        </a:p>
                      </a:txBody>
                      <a:tcPr/>
                    </a:tc>
                    <a:extLst>
                      <a:ext uri="{0D108BD9-81ED-4DB2-BD59-A6C34878D82A}">
                        <a16:rowId xmlns:a16="http://schemas.microsoft.com/office/drawing/2014/main" val="2559590124"/>
                      </a:ext>
                    </a:extLst>
                  </a:tr>
                  <a:tr h="457200">
                    <a:tc>
                      <a:txBody>
                        <a:bodyPr/>
                        <a:lstStyle/>
                        <a:p>
                          <a:pPr algn="l"/>
                          <a:r>
                            <a:rPr kumimoji="1" lang="ja-JP" altLang="en-US" sz="2400" dirty="0" smtClean="0"/>
                            <a:t>世代数</a:t>
                          </a:r>
                          <a:r>
                            <a:rPr kumimoji="1" lang="en-US" altLang="ja-JP" sz="2400" dirty="0" smtClean="0"/>
                            <a:t>: Iteration</a:t>
                          </a:r>
                          <a:endParaRPr kumimoji="1" lang="ja-JP" altLang="en-US" sz="2400" dirty="0"/>
                        </a:p>
                      </a:txBody>
                      <a:tcPr/>
                    </a:tc>
                    <a:tc>
                      <a:txBody>
                        <a:bodyPr/>
                        <a:lstStyle/>
                        <a:p>
                          <a:pPr algn="ctr"/>
                          <a:r>
                            <a:rPr kumimoji="1" lang="en-US" altLang="ja-JP" sz="2400" dirty="0" smtClean="0"/>
                            <a:t>10000</a:t>
                          </a:r>
                          <a:endParaRPr kumimoji="1" lang="ja-JP" altLang="en-US" sz="2400" dirty="0"/>
                        </a:p>
                      </a:txBody>
                      <a:tcPr/>
                    </a:tc>
                    <a:extLst>
                      <a:ext uri="{0D108BD9-81ED-4DB2-BD59-A6C34878D82A}">
                        <a16:rowId xmlns:a16="http://schemas.microsoft.com/office/drawing/2014/main" val="3991041814"/>
                      </a:ext>
                    </a:extLst>
                  </a:tr>
                  <a:tr h="457200">
                    <a:tc>
                      <a:txBody>
                        <a:bodyPr/>
                        <a:lstStyle/>
                        <a:p>
                          <a:pPr algn="l"/>
                          <a:r>
                            <a:rPr kumimoji="1" lang="ja-JP" altLang="en-US" sz="2400" dirty="0" smtClean="0"/>
                            <a:t>次元数</a:t>
                          </a:r>
                          <a:r>
                            <a:rPr kumimoji="1" lang="en-US" altLang="ja-JP" sz="2400" dirty="0" smtClean="0"/>
                            <a:t>: D</a:t>
                          </a:r>
                          <a:endParaRPr kumimoji="1" lang="ja-JP" altLang="en-US" sz="2400" dirty="0"/>
                        </a:p>
                      </a:txBody>
                      <a:tcPr/>
                    </a:tc>
                    <a:tc>
                      <a:txBody>
                        <a:bodyPr/>
                        <a:lstStyle/>
                        <a:p>
                          <a:pPr algn="ctr"/>
                          <a:r>
                            <a:rPr kumimoji="1" lang="en-US" altLang="ja-JP" sz="2400" dirty="0" smtClean="0"/>
                            <a:t>2</a:t>
                          </a:r>
                          <a:endParaRPr kumimoji="1" lang="ja-JP" altLang="en-US" sz="2400" dirty="0"/>
                        </a:p>
                      </a:txBody>
                      <a:tcPr/>
                    </a:tc>
                    <a:extLst>
                      <a:ext uri="{0D108BD9-81ED-4DB2-BD59-A6C34878D82A}">
                        <a16:rowId xmlns:a16="http://schemas.microsoft.com/office/drawing/2014/main" val="2525095682"/>
                      </a:ext>
                    </a:extLst>
                  </a:tr>
                  <a:tr h="457200">
                    <a:tc>
                      <a:txBody>
                        <a:bodyPr/>
                        <a:lstStyle/>
                        <a:p>
                          <a:pPr algn="l"/>
                          <a:r>
                            <a:rPr kumimoji="1" lang="ja-JP" altLang="en-US" sz="2400" dirty="0" smtClean="0"/>
                            <a:t>試行回数</a:t>
                          </a:r>
                          <a:r>
                            <a:rPr kumimoji="1" lang="en-US" altLang="ja-JP" sz="2400" dirty="0" smtClean="0"/>
                            <a:t>: Run</a:t>
                          </a:r>
                          <a:endParaRPr kumimoji="1" lang="ja-JP" altLang="en-US" sz="2400" dirty="0"/>
                        </a:p>
                      </a:txBody>
                      <a:tcPr/>
                    </a:tc>
                    <a:tc>
                      <a:txBody>
                        <a:bodyPr/>
                        <a:lstStyle/>
                        <a:p>
                          <a:pPr algn="ctr"/>
                          <a:r>
                            <a:rPr kumimoji="1" lang="en-US" altLang="ja-JP" sz="2400" dirty="0" smtClean="0"/>
                            <a:t>30</a:t>
                          </a:r>
                          <a:endParaRPr kumimoji="1" lang="ja-JP" altLang="en-US" sz="2400" dirty="0"/>
                        </a:p>
                      </a:txBody>
                      <a:tcPr/>
                    </a:tc>
                    <a:extLst>
                      <a:ext uri="{0D108BD9-81ED-4DB2-BD59-A6C34878D82A}">
                        <a16:rowId xmlns:a16="http://schemas.microsoft.com/office/drawing/2014/main" val="3032981713"/>
                      </a:ext>
                    </a:extLst>
                  </a:tr>
                  <a:tr h="457200">
                    <a:tc>
                      <a:txBody>
                        <a:bodyPr/>
                        <a:lstStyle/>
                        <a:p>
                          <a:endParaRPr lang="ja-JP"/>
                        </a:p>
                      </a:txBody>
                      <a:tcPr>
                        <a:blipFill>
                          <a:blip r:embed="rId5"/>
                          <a:stretch>
                            <a:fillRect l="-239" t="-510667" r="-62291" b="-534667"/>
                          </a:stretch>
                        </a:blipFill>
                      </a:tcPr>
                    </a:tc>
                    <a:tc>
                      <a:txBody>
                        <a:bodyPr/>
                        <a:lstStyle/>
                        <a:p>
                          <a:pPr algn="ctr"/>
                          <a:r>
                            <a:rPr kumimoji="1" lang="en-US" altLang="ja-JP" sz="2400" dirty="0" smtClean="0"/>
                            <a:t>0</a:t>
                          </a:r>
                          <a:endParaRPr kumimoji="1" lang="ja-JP" altLang="en-US" sz="2400" dirty="0"/>
                        </a:p>
                      </a:txBody>
                      <a:tcPr/>
                    </a:tc>
                    <a:extLst>
                      <a:ext uri="{0D108BD9-81ED-4DB2-BD59-A6C34878D82A}">
                        <a16:rowId xmlns:a16="http://schemas.microsoft.com/office/drawing/2014/main" val="806096199"/>
                      </a:ext>
                    </a:extLst>
                  </a:tr>
                  <a:tr h="457200">
                    <a:tc>
                      <a:txBody>
                        <a:bodyPr/>
                        <a:lstStyle/>
                        <a:p>
                          <a:endParaRPr lang="ja-JP"/>
                        </a:p>
                      </a:txBody>
                      <a:tcPr>
                        <a:blipFill>
                          <a:blip r:embed="rId5"/>
                          <a:stretch>
                            <a:fillRect l="-239" t="-610667" r="-62291" b="-434667"/>
                          </a:stretch>
                        </a:blipFill>
                      </a:tcPr>
                    </a:tc>
                    <a:tc>
                      <a:txBody>
                        <a:bodyPr/>
                        <a:lstStyle/>
                        <a:p>
                          <a:pPr algn="ctr"/>
                          <a:r>
                            <a:rPr kumimoji="1" lang="en-US" altLang="ja-JP" sz="2400" smtClean="0"/>
                            <a:t>1</a:t>
                          </a:r>
                          <a:endParaRPr kumimoji="1" lang="ja-JP" altLang="en-US" sz="2400" dirty="0"/>
                        </a:p>
                      </a:txBody>
                      <a:tcPr/>
                    </a:tc>
                    <a:extLst>
                      <a:ext uri="{0D108BD9-81ED-4DB2-BD59-A6C34878D82A}">
                        <a16:rowId xmlns:a16="http://schemas.microsoft.com/office/drawing/2014/main" val="2067305734"/>
                      </a:ext>
                    </a:extLst>
                  </a:tr>
                  <a:tr h="465455">
                    <a:tc>
                      <a:txBody>
                        <a:bodyPr/>
                        <a:lstStyle/>
                        <a:p>
                          <a:endParaRPr lang="ja-JP"/>
                        </a:p>
                      </a:txBody>
                      <a:tcPr>
                        <a:blipFill>
                          <a:blip r:embed="rId5"/>
                          <a:stretch>
                            <a:fillRect l="-239" t="-701316" r="-62291" b="-328947"/>
                          </a:stretch>
                        </a:blipFill>
                      </a:tcPr>
                    </a:tc>
                    <a:tc>
                      <a:txBody>
                        <a:bodyPr/>
                        <a:lstStyle/>
                        <a:p>
                          <a:pPr algn="ctr"/>
                          <a:r>
                            <a:rPr kumimoji="1" lang="en-US" altLang="ja-JP" sz="2400" dirty="0" smtClean="0"/>
                            <a:t>1</a:t>
                          </a:r>
                          <a:endParaRPr kumimoji="1" lang="ja-JP" altLang="en-US" sz="2400" dirty="0"/>
                        </a:p>
                      </a:txBody>
                      <a:tcPr/>
                    </a:tc>
                    <a:extLst>
                      <a:ext uri="{0D108BD9-81ED-4DB2-BD59-A6C34878D82A}">
                        <a16:rowId xmlns:a16="http://schemas.microsoft.com/office/drawing/2014/main" val="1122366233"/>
                      </a:ext>
                    </a:extLst>
                  </a:tr>
                  <a:tr h="465455">
                    <a:tc>
                      <a:txBody>
                        <a:bodyPr/>
                        <a:lstStyle/>
                        <a:p>
                          <a:endParaRPr lang="ja-JP"/>
                        </a:p>
                      </a:txBody>
                      <a:tcPr>
                        <a:blipFill>
                          <a:blip r:embed="rId5"/>
                          <a:stretch>
                            <a:fillRect l="-239" t="-790909" r="-62291" b="-224675"/>
                          </a:stretch>
                        </a:blipFill>
                      </a:tcPr>
                    </a:tc>
                    <a:tc>
                      <a:txBody>
                        <a:bodyPr/>
                        <a:lstStyle/>
                        <a:p>
                          <a:pPr algn="ctr"/>
                          <a:r>
                            <a:rPr kumimoji="1" lang="en-US" altLang="ja-JP" sz="2400" dirty="0" smtClean="0"/>
                            <a:t>rand [0 1]</a:t>
                          </a:r>
                          <a:endParaRPr kumimoji="1" lang="ja-JP" altLang="en-US" sz="2400" dirty="0"/>
                        </a:p>
                      </a:txBody>
                      <a:tcPr/>
                    </a:tc>
                    <a:extLst>
                      <a:ext uri="{0D108BD9-81ED-4DB2-BD59-A6C34878D82A}">
                        <a16:rowId xmlns:a16="http://schemas.microsoft.com/office/drawing/2014/main" val="181276066"/>
                      </a:ext>
                    </a:extLst>
                  </a:tr>
                  <a:tr h="457200">
                    <a:tc>
                      <a:txBody>
                        <a:bodyPr/>
                        <a:lstStyle/>
                        <a:p>
                          <a:endParaRPr lang="ja-JP"/>
                        </a:p>
                      </a:txBody>
                      <a:tcPr>
                        <a:blipFill>
                          <a:blip r:embed="rId5"/>
                          <a:stretch>
                            <a:fillRect l="-239" t="-914667" r="-62291" b="-130667"/>
                          </a:stretch>
                        </a:blipFill>
                      </a:tcPr>
                    </a:tc>
                    <a:tc>
                      <a:txBody>
                        <a:bodyPr/>
                        <a:lstStyle/>
                        <a:p>
                          <a:pPr algn="ctr"/>
                          <a:r>
                            <a:rPr kumimoji="1" lang="en-US" altLang="ja-JP" sz="2400" dirty="0" smtClean="0"/>
                            <a:t>0.9</a:t>
                          </a:r>
                          <a:endParaRPr kumimoji="1" lang="ja-JP" altLang="en-US" sz="2400" dirty="0"/>
                        </a:p>
                      </a:txBody>
                      <a:tcPr/>
                    </a:tc>
                    <a:extLst>
                      <a:ext uri="{0D108BD9-81ED-4DB2-BD59-A6C34878D82A}">
                        <a16:rowId xmlns:a16="http://schemas.microsoft.com/office/drawing/2014/main" val="3297667501"/>
                      </a:ext>
                    </a:extLst>
                  </a:tr>
                  <a:tr h="457200">
                    <a:tc>
                      <a:txBody>
                        <a:bodyPr/>
                        <a:lstStyle/>
                        <a:p>
                          <a:endParaRPr lang="ja-JP"/>
                        </a:p>
                      </a:txBody>
                      <a:tcPr>
                        <a:blipFill>
                          <a:blip r:embed="rId5"/>
                          <a:stretch>
                            <a:fillRect l="-239" t="-1014667" r="-62291" b="-30667"/>
                          </a:stretch>
                        </a:blipFill>
                      </a:tcPr>
                    </a:tc>
                    <a:tc>
                      <a:txBody>
                        <a:bodyPr/>
                        <a:lstStyle/>
                        <a:p>
                          <a:pPr algn="ctr"/>
                          <a:r>
                            <a:rPr kumimoji="1" lang="en-US" altLang="ja-JP" sz="2400" dirty="0" smtClean="0"/>
                            <a:t>0.9</a:t>
                          </a:r>
                          <a:endParaRPr kumimoji="1" lang="ja-JP" altLang="en-US" sz="2400" dirty="0"/>
                        </a:p>
                      </a:txBody>
                      <a:tcPr/>
                    </a:tc>
                    <a:extLst>
                      <a:ext uri="{0D108BD9-81ED-4DB2-BD59-A6C34878D82A}">
                        <a16:rowId xmlns:a16="http://schemas.microsoft.com/office/drawing/2014/main" val="999960588"/>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0" name="表 9"/>
              <p:cNvGraphicFramePr>
                <a:graphicFrameLocks noGrp="1"/>
              </p:cNvGraphicFramePr>
              <p:nvPr>
                <p:extLst>
                  <p:ext uri="{D42A27DB-BD31-4B8C-83A1-F6EECF244321}">
                    <p14:modId xmlns:p14="http://schemas.microsoft.com/office/powerpoint/2010/main" val="300258353"/>
                  </p:ext>
                </p:extLst>
              </p:nvPr>
            </p:nvGraphicFramePr>
            <p:xfrm>
              <a:off x="372307" y="1495350"/>
              <a:ext cx="4629404" cy="233135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1692646801"/>
                        </a:ext>
                      </a:extLst>
                    </a:gridCol>
                    <a:gridCol w="2228786">
                      <a:extLst>
                        <a:ext uri="{9D8B030D-6E8A-4147-A177-3AD203B41FA5}">
                          <a16:colId xmlns:a16="http://schemas.microsoft.com/office/drawing/2014/main" val="1598945184"/>
                        </a:ext>
                      </a:extLst>
                    </a:gridCol>
                  </a:tblGrid>
                  <a:tr h="466270">
                    <a:tc>
                      <a:txBody>
                        <a:bodyPr/>
                        <a:lstStyle/>
                        <a:p>
                          <a:r>
                            <a:rPr kumimoji="1" lang="ja-JP" altLang="en-US" sz="2400" dirty="0" smtClean="0"/>
                            <a:t>問題設定</a:t>
                          </a:r>
                          <a:endParaRPr kumimoji="1" lang="ja-JP" altLang="en-US" sz="2400" dirty="0"/>
                        </a:p>
                      </a:txBody>
                      <a:tcPr/>
                    </a:tc>
                    <a:tc>
                      <a:txBody>
                        <a:bodyPr/>
                        <a:lstStyle/>
                        <a:p>
                          <a:pPr algn="ctr"/>
                          <a:r>
                            <a:rPr kumimoji="1" lang="en-US" altLang="ja-JP" sz="2400" smtClean="0"/>
                            <a:t>Griewank</a:t>
                          </a:r>
                          <a:r>
                            <a:rPr kumimoji="1" lang="ja-JP" altLang="en-US" sz="2400" dirty="0" smtClean="0"/>
                            <a:t>関数</a:t>
                          </a:r>
                          <a:endParaRPr kumimoji="1" lang="ja-JP" altLang="en-US" sz="2400" dirty="0"/>
                        </a:p>
                      </a:txBody>
                      <a:tcPr/>
                    </a:tc>
                    <a:extLst>
                      <a:ext uri="{0D108BD9-81ED-4DB2-BD59-A6C34878D82A}">
                        <a16:rowId xmlns:a16="http://schemas.microsoft.com/office/drawing/2014/main" val="1337673308"/>
                      </a:ext>
                    </a:extLst>
                  </a:tr>
                  <a:tr h="466270">
                    <a:tc>
                      <a:txBody>
                        <a:bodyPr/>
                        <a:lstStyle/>
                        <a:p>
                          <a:r>
                            <a:rPr kumimoji="1" lang="ja-JP" altLang="en-US" sz="2400" dirty="0" smtClean="0"/>
                            <a:t>評価関数の範囲</a:t>
                          </a:r>
                          <a:endParaRPr kumimoji="1" lang="ja-JP" altLang="en-US" sz="2400" dirty="0"/>
                        </a:p>
                      </a:txBody>
                      <a:tcPr/>
                    </a:tc>
                    <a:tc>
                      <a:txBody>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−10</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rPr>
                                  <m:t>10</m:t>
                                </m:r>
                              </m:oMath>
                            </m:oMathPara>
                          </a14:m>
                          <a:endParaRPr kumimoji="1" lang="ja-JP" altLang="en-US" sz="2400" dirty="0"/>
                        </a:p>
                      </a:txBody>
                      <a:tcPr/>
                    </a:tc>
                    <a:extLst>
                      <a:ext uri="{0D108BD9-81ED-4DB2-BD59-A6C34878D82A}">
                        <a16:rowId xmlns:a16="http://schemas.microsoft.com/office/drawing/2014/main" val="3940674951"/>
                      </a:ext>
                    </a:extLst>
                  </a:tr>
                  <a:tr h="466270">
                    <a:tc>
                      <a:txBody>
                        <a:bodyPr/>
                        <a:lstStyle/>
                        <a:p>
                          <a:r>
                            <a:rPr kumimoji="1" lang="ja-JP" altLang="en-US" sz="2400" dirty="0" smtClean="0"/>
                            <a:t>最適解の評価値</a:t>
                          </a:r>
                          <a:endParaRPr kumimoji="1" lang="ja-JP" altLang="en-US" sz="2400" dirty="0"/>
                        </a:p>
                      </a:txBody>
                      <a:tcPr/>
                    </a:tc>
                    <a:tc>
                      <a:txBody>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d>
                                  <m:dPr>
                                    <m:ctrlPr>
                                      <a:rPr kumimoji="1" lang="en-US" altLang="ja-JP" sz="2400" i="1" smtClean="0">
                                        <a:latin typeface="Cambria Math" panose="02040503050406030204" pitchFamily="18" charset="0"/>
                                      </a:rPr>
                                    </m:ctrlPr>
                                  </m:dPr>
                                  <m:e>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=0</m:t>
                                </m:r>
                              </m:oMath>
                            </m:oMathPara>
                          </a14:m>
                          <a:endParaRPr kumimoji="1" lang="ja-JP" altLang="en-US" sz="2400" dirty="0"/>
                        </a:p>
                      </a:txBody>
                      <a:tcPr/>
                    </a:tc>
                    <a:extLst>
                      <a:ext uri="{0D108BD9-81ED-4DB2-BD59-A6C34878D82A}">
                        <a16:rowId xmlns:a16="http://schemas.microsoft.com/office/drawing/2014/main" val="3682495086"/>
                      </a:ext>
                    </a:extLst>
                  </a:tr>
                  <a:tr h="466270">
                    <a:tc>
                      <a:txBody>
                        <a:bodyPr/>
                        <a:lstStyle/>
                        <a:p>
                          <a:r>
                            <a:rPr kumimoji="1" lang="ja-JP" altLang="en-US" sz="2400" dirty="0" smtClean="0"/>
                            <a:t>最適解数</a:t>
                          </a:r>
                          <a:endParaRPr kumimoji="1" lang="ja-JP" altLang="en-US" sz="2400" dirty="0"/>
                        </a:p>
                      </a:txBody>
                      <a:tcPr/>
                    </a:tc>
                    <a:tc>
                      <a:txBody>
                        <a:bodyPr/>
                        <a:lstStyle/>
                        <a:p>
                          <a:pPr algn="ctr"/>
                          <a:r>
                            <a:rPr kumimoji="1" lang="en-US" altLang="ja-JP" sz="2400" dirty="0" smtClean="0"/>
                            <a:t>1</a:t>
                          </a:r>
                          <a:endParaRPr kumimoji="1" lang="ja-JP" altLang="en-US" sz="2400" dirty="0"/>
                        </a:p>
                      </a:txBody>
                      <a:tcPr/>
                    </a:tc>
                    <a:extLst>
                      <a:ext uri="{0D108BD9-81ED-4DB2-BD59-A6C34878D82A}">
                        <a16:rowId xmlns:a16="http://schemas.microsoft.com/office/drawing/2014/main" val="4282861977"/>
                      </a:ext>
                    </a:extLst>
                  </a:tr>
                  <a:tr h="466270">
                    <a:tc>
                      <a:txBody>
                        <a:bodyPr/>
                        <a:lstStyle/>
                        <a:p>
                          <a:r>
                            <a:rPr kumimoji="1" lang="ja-JP" altLang="en-US" sz="2400" dirty="0" smtClean="0"/>
                            <a:t>局所解数</a:t>
                          </a:r>
                          <a:endParaRPr kumimoji="1" lang="ja-JP" altLang="en-US" sz="2400" dirty="0"/>
                        </a:p>
                      </a:txBody>
                      <a:tcPr/>
                    </a:tc>
                    <a:tc>
                      <a:txBody>
                        <a:bodyPr/>
                        <a:lstStyle/>
                        <a:p>
                          <a:pPr algn="ctr"/>
                          <a:r>
                            <a:rPr kumimoji="1" lang="en-US" altLang="ja-JP" sz="2400" dirty="0" smtClean="0"/>
                            <a:t>16</a:t>
                          </a:r>
                          <a:endParaRPr kumimoji="1" lang="ja-JP" altLang="en-US" sz="2400" dirty="0"/>
                        </a:p>
                      </a:txBody>
                      <a:tcPr/>
                    </a:tc>
                    <a:extLst>
                      <a:ext uri="{0D108BD9-81ED-4DB2-BD59-A6C34878D82A}">
                        <a16:rowId xmlns:a16="http://schemas.microsoft.com/office/drawing/2014/main" val="2761437764"/>
                      </a:ext>
                    </a:extLst>
                  </a:tr>
                </a:tbl>
              </a:graphicData>
            </a:graphic>
          </p:graphicFrame>
        </mc:Choice>
        <mc:Fallback>
          <p:graphicFrame>
            <p:nvGraphicFramePr>
              <p:cNvPr id="10" name="表 9"/>
              <p:cNvGraphicFramePr>
                <a:graphicFrameLocks noGrp="1"/>
              </p:cNvGraphicFramePr>
              <p:nvPr>
                <p:extLst>
                  <p:ext uri="{D42A27DB-BD31-4B8C-83A1-F6EECF244321}">
                    <p14:modId xmlns:p14="http://schemas.microsoft.com/office/powerpoint/2010/main" val="300258353"/>
                  </p:ext>
                </p:extLst>
              </p:nvPr>
            </p:nvGraphicFramePr>
            <p:xfrm>
              <a:off x="372307" y="1495350"/>
              <a:ext cx="4629404" cy="2331350"/>
            </p:xfrm>
            <a:graphic>
              <a:graphicData uri="http://schemas.openxmlformats.org/drawingml/2006/table">
                <a:tbl>
                  <a:tblPr firstRow="1" bandRow="1">
                    <a:tableStyleId>{5C22544A-7EE6-4342-B048-85BDC9FD1C3A}</a:tableStyleId>
                  </a:tblPr>
                  <a:tblGrid>
                    <a:gridCol w="2400618">
                      <a:extLst>
                        <a:ext uri="{9D8B030D-6E8A-4147-A177-3AD203B41FA5}">
                          <a16:colId xmlns:a16="http://schemas.microsoft.com/office/drawing/2014/main" val="1692646801"/>
                        </a:ext>
                      </a:extLst>
                    </a:gridCol>
                    <a:gridCol w="2228786">
                      <a:extLst>
                        <a:ext uri="{9D8B030D-6E8A-4147-A177-3AD203B41FA5}">
                          <a16:colId xmlns:a16="http://schemas.microsoft.com/office/drawing/2014/main" val="1598945184"/>
                        </a:ext>
                      </a:extLst>
                    </a:gridCol>
                  </a:tblGrid>
                  <a:tr h="466270">
                    <a:tc>
                      <a:txBody>
                        <a:bodyPr/>
                        <a:lstStyle/>
                        <a:p>
                          <a:r>
                            <a:rPr kumimoji="1" lang="ja-JP" altLang="en-US" sz="2400" dirty="0" smtClean="0"/>
                            <a:t>問題設定</a:t>
                          </a:r>
                          <a:endParaRPr kumimoji="1" lang="ja-JP" altLang="en-US" sz="2400" dirty="0"/>
                        </a:p>
                      </a:txBody>
                      <a:tcPr/>
                    </a:tc>
                    <a:tc>
                      <a:txBody>
                        <a:bodyPr/>
                        <a:lstStyle/>
                        <a:p>
                          <a:pPr algn="ctr"/>
                          <a:r>
                            <a:rPr kumimoji="1" lang="en-US" altLang="ja-JP" sz="2400" smtClean="0"/>
                            <a:t>Griewank</a:t>
                          </a:r>
                          <a:r>
                            <a:rPr kumimoji="1" lang="ja-JP" altLang="en-US" sz="2400" dirty="0" smtClean="0"/>
                            <a:t>関数</a:t>
                          </a:r>
                          <a:endParaRPr kumimoji="1" lang="ja-JP" altLang="en-US" sz="2400" dirty="0"/>
                        </a:p>
                      </a:txBody>
                      <a:tcPr/>
                    </a:tc>
                    <a:extLst>
                      <a:ext uri="{0D108BD9-81ED-4DB2-BD59-A6C34878D82A}">
                        <a16:rowId xmlns:a16="http://schemas.microsoft.com/office/drawing/2014/main" val="1337673308"/>
                      </a:ext>
                    </a:extLst>
                  </a:tr>
                  <a:tr h="466270">
                    <a:tc>
                      <a:txBody>
                        <a:bodyPr/>
                        <a:lstStyle/>
                        <a:p>
                          <a:r>
                            <a:rPr kumimoji="1" lang="ja-JP" altLang="en-US" sz="2400" dirty="0" smtClean="0"/>
                            <a:t>評価関数の範囲</a:t>
                          </a:r>
                          <a:endParaRPr kumimoji="1" lang="ja-JP" altLang="en-US" sz="2400" dirty="0"/>
                        </a:p>
                      </a:txBody>
                      <a:tcPr/>
                    </a:tc>
                    <a:tc>
                      <a:txBody>
                        <a:bodyPr/>
                        <a:lstStyle/>
                        <a:p>
                          <a:endParaRPr lang="ja-JP"/>
                        </a:p>
                      </a:txBody>
                      <a:tcPr>
                        <a:blipFill>
                          <a:blip r:embed="rId6"/>
                          <a:stretch>
                            <a:fillRect l="-107923" t="-113158" r="-1093" b="-331579"/>
                          </a:stretch>
                        </a:blipFill>
                      </a:tcPr>
                    </a:tc>
                    <a:extLst>
                      <a:ext uri="{0D108BD9-81ED-4DB2-BD59-A6C34878D82A}">
                        <a16:rowId xmlns:a16="http://schemas.microsoft.com/office/drawing/2014/main" val="3940674951"/>
                      </a:ext>
                    </a:extLst>
                  </a:tr>
                  <a:tr h="466270">
                    <a:tc>
                      <a:txBody>
                        <a:bodyPr/>
                        <a:lstStyle/>
                        <a:p>
                          <a:r>
                            <a:rPr kumimoji="1" lang="ja-JP" altLang="en-US" sz="2400" dirty="0" smtClean="0"/>
                            <a:t>最適解の評価値</a:t>
                          </a:r>
                          <a:endParaRPr kumimoji="1" lang="ja-JP" altLang="en-US" sz="2400" dirty="0"/>
                        </a:p>
                      </a:txBody>
                      <a:tcPr/>
                    </a:tc>
                    <a:tc>
                      <a:txBody>
                        <a:bodyPr/>
                        <a:lstStyle/>
                        <a:p>
                          <a:endParaRPr lang="ja-JP"/>
                        </a:p>
                      </a:txBody>
                      <a:tcPr>
                        <a:blipFill>
                          <a:blip r:embed="rId6"/>
                          <a:stretch>
                            <a:fillRect l="-107923" t="-210390" r="-1093" b="-227273"/>
                          </a:stretch>
                        </a:blipFill>
                      </a:tcPr>
                    </a:tc>
                    <a:extLst>
                      <a:ext uri="{0D108BD9-81ED-4DB2-BD59-A6C34878D82A}">
                        <a16:rowId xmlns:a16="http://schemas.microsoft.com/office/drawing/2014/main" val="3682495086"/>
                      </a:ext>
                    </a:extLst>
                  </a:tr>
                  <a:tr h="466270">
                    <a:tc>
                      <a:txBody>
                        <a:bodyPr/>
                        <a:lstStyle/>
                        <a:p>
                          <a:r>
                            <a:rPr kumimoji="1" lang="ja-JP" altLang="en-US" sz="2400" dirty="0" smtClean="0"/>
                            <a:t>最適解数</a:t>
                          </a:r>
                          <a:endParaRPr kumimoji="1" lang="ja-JP" altLang="en-US" sz="2400" dirty="0"/>
                        </a:p>
                      </a:txBody>
                      <a:tcPr/>
                    </a:tc>
                    <a:tc>
                      <a:txBody>
                        <a:bodyPr/>
                        <a:lstStyle/>
                        <a:p>
                          <a:pPr algn="ctr"/>
                          <a:r>
                            <a:rPr kumimoji="1" lang="en-US" altLang="ja-JP" sz="2400" dirty="0" smtClean="0"/>
                            <a:t>1</a:t>
                          </a:r>
                          <a:endParaRPr kumimoji="1" lang="ja-JP" altLang="en-US" sz="2400" dirty="0"/>
                        </a:p>
                      </a:txBody>
                      <a:tcPr/>
                    </a:tc>
                    <a:extLst>
                      <a:ext uri="{0D108BD9-81ED-4DB2-BD59-A6C34878D82A}">
                        <a16:rowId xmlns:a16="http://schemas.microsoft.com/office/drawing/2014/main" val="4282861977"/>
                      </a:ext>
                    </a:extLst>
                  </a:tr>
                  <a:tr h="466270">
                    <a:tc>
                      <a:txBody>
                        <a:bodyPr/>
                        <a:lstStyle/>
                        <a:p>
                          <a:r>
                            <a:rPr kumimoji="1" lang="ja-JP" altLang="en-US" sz="2400" dirty="0" smtClean="0"/>
                            <a:t>局所解数</a:t>
                          </a:r>
                          <a:endParaRPr kumimoji="1" lang="ja-JP" altLang="en-US" sz="2400" dirty="0"/>
                        </a:p>
                      </a:txBody>
                      <a:tcPr/>
                    </a:tc>
                    <a:tc>
                      <a:txBody>
                        <a:bodyPr/>
                        <a:lstStyle/>
                        <a:p>
                          <a:pPr algn="ctr"/>
                          <a:r>
                            <a:rPr kumimoji="1" lang="en-US" altLang="ja-JP" sz="2400" dirty="0" smtClean="0"/>
                            <a:t>16</a:t>
                          </a:r>
                          <a:endParaRPr kumimoji="1" lang="ja-JP" altLang="en-US" sz="2400" dirty="0"/>
                        </a:p>
                      </a:txBody>
                      <a:tcPr/>
                    </a:tc>
                    <a:extLst>
                      <a:ext uri="{0D108BD9-81ED-4DB2-BD59-A6C34878D82A}">
                        <a16:rowId xmlns:a16="http://schemas.microsoft.com/office/drawing/2014/main" val="2761437764"/>
                      </a:ext>
                    </a:extLst>
                  </a:tr>
                </a:tbl>
              </a:graphicData>
            </a:graphic>
          </p:graphicFrame>
        </mc:Fallback>
      </mc:AlternateContent>
      <p:sp>
        <p:nvSpPr>
          <p:cNvPr id="12" name="コンテンツ プレースホルダー 2"/>
          <p:cNvSpPr txBox="1">
            <a:spLocks/>
          </p:cNvSpPr>
          <p:nvPr/>
        </p:nvSpPr>
        <p:spPr>
          <a:xfrm>
            <a:off x="9344496" y="1417386"/>
            <a:ext cx="1740108" cy="609512"/>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just">
              <a:buFont typeface="Arial" panose="020B0604020202020204" pitchFamily="34" charset="0"/>
              <a:buNone/>
            </a:pPr>
            <a:r>
              <a:rPr lang="ja-JP" altLang="en-US" sz="2400" b="1" dirty="0" smtClean="0">
                <a:solidFill>
                  <a:schemeClr val="tx1">
                    <a:lumMod val="75000"/>
                    <a:lumOff val="25000"/>
                  </a:schemeClr>
                </a:solidFill>
              </a:rPr>
              <a:t>評価尺度</a:t>
            </a:r>
            <a:endParaRPr lang="ja-JP" altLang="en-US" sz="2400" b="1" dirty="0">
              <a:solidFill>
                <a:schemeClr val="tx1">
                  <a:lumMod val="75000"/>
                  <a:lumOff val="25000"/>
                </a:schemeClr>
              </a:solidFill>
            </a:endParaRPr>
          </a:p>
        </p:txBody>
      </p:sp>
      <p:pic>
        <p:nvPicPr>
          <p:cNvPr id="13" name="図 12"/>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9407462" y="2248993"/>
            <a:ext cx="2573539" cy="612000"/>
          </a:xfrm>
          <a:prstGeom prst="rect">
            <a:avLst/>
          </a:prstGeom>
          <a:noFill/>
        </p:spPr>
      </p:pic>
      <mc:AlternateContent xmlns:mc="http://schemas.openxmlformats.org/markup-compatibility/2006">
        <mc:Choice xmlns:a14="http://schemas.microsoft.com/office/drawing/2010/main" Requires="a14">
          <p:sp>
            <p:nvSpPr>
              <p:cNvPr id="14" name="正方形/長方形 13"/>
              <p:cNvSpPr/>
              <p:nvPr/>
            </p:nvSpPr>
            <p:spPr>
              <a:xfrm>
                <a:off x="785687" y="5720115"/>
                <a:ext cx="3802643" cy="87126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𝐹</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𝐷</m:t>
                          </m:r>
                        </m:sup>
                        <m:e>
                          <m:f>
                            <m:fPr>
                              <m:ctrlPr>
                                <a:rPr lang="en-US" altLang="ja-JP" i="1">
                                  <a:latin typeface="Cambria Math" panose="02040503050406030204" pitchFamily="18" charset="0"/>
                                </a:rPr>
                              </m:ctrlPr>
                            </m:fPr>
                            <m:num>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𝑥</m:t>
                                  </m:r>
                                </m:e>
                                <m:sub>
                                  <m:r>
                                    <a:rPr lang="en-US" altLang="ja-JP" i="1">
                                      <a:latin typeface="Cambria Math" panose="02040503050406030204" pitchFamily="18" charset="0"/>
                                    </a:rPr>
                                    <m:t>𝑖</m:t>
                                  </m:r>
                                </m:sub>
                                <m:sup>
                                  <m:r>
                                    <a:rPr lang="en-US" altLang="ja-JP" i="1">
                                      <a:latin typeface="Cambria Math" panose="02040503050406030204" pitchFamily="18" charset="0"/>
                                    </a:rPr>
                                    <m:t>2</m:t>
                                  </m:r>
                                </m:sup>
                              </m:sSubSup>
                            </m:num>
                            <m:den>
                              <m:r>
                                <a:rPr lang="en-US" altLang="ja-JP" i="1">
                                  <a:latin typeface="Cambria Math" panose="02040503050406030204" pitchFamily="18" charset="0"/>
                                </a:rPr>
                                <m:t>4000</m:t>
                              </m:r>
                            </m:den>
                          </m:f>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=1</m:t>
                              </m:r>
                            </m:sub>
                            <m:sup>
                              <m:r>
                                <a:rPr lang="en-US" altLang="ja-JP" i="1">
                                  <a:latin typeface="Cambria Math" panose="02040503050406030204" pitchFamily="18" charset="0"/>
                                </a:rPr>
                                <m:t>𝐷</m:t>
                              </m:r>
                            </m:sup>
                            <m:e>
                              <m:func>
                                <m:funcPr>
                                  <m:ctrlPr>
                                    <a:rPr lang="en-US" altLang="ja-JP" i="1">
                                      <a:latin typeface="Cambria Math" panose="02040503050406030204" pitchFamily="18" charset="0"/>
                                    </a:rPr>
                                  </m:ctrlPr>
                                </m:funcPr>
                                <m:fName>
                                  <m:r>
                                    <m:rPr>
                                      <m:sty m:val="p"/>
                                    </m:rPr>
                                    <a:rPr lang="en-US" altLang="ja-JP">
                                      <a:latin typeface="Cambria Math" panose="02040503050406030204" pitchFamily="18" charset="0"/>
                                    </a:rPr>
                                    <m:t>cos</m:t>
                                  </m:r>
                                </m:fName>
                                <m:e>
                                  <m:d>
                                    <m:dPr>
                                      <m:ctrlPr>
                                        <a:rPr lang="en-US" altLang="ja-JP" i="1">
                                          <a:latin typeface="Cambria Math" panose="02040503050406030204" pitchFamily="18" charset="0"/>
                                        </a:rPr>
                                      </m:ctrlPr>
                                    </m:dPr>
                                    <m:e>
                                      <m:f>
                                        <m:fPr>
                                          <m:ctrlPr>
                                            <a:rPr lang="en-US" altLang="ja-JP" i="1">
                                              <a:latin typeface="Cambria Math" panose="02040503050406030204" pitchFamily="18" charset="0"/>
                                            </a:rPr>
                                          </m:ctrlPr>
                                        </m:fPr>
                                        <m:num>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𝑖</m:t>
                                              </m:r>
                                            </m:e>
                                          </m:rad>
                                        </m:den>
                                      </m:f>
                                    </m:e>
                                  </m:d>
                                  <m:r>
                                    <a:rPr lang="en-US" altLang="ja-JP" i="1">
                                      <a:latin typeface="Cambria Math" panose="02040503050406030204" pitchFamily="18" charset="0"/>
                                    </a:rPr>
                                    <m:t>+1</m:t>
                                  </m:r>
                                </m:e>
                              </m:func>
                            </m:e>
                          </m:nary>
                        </m:e>
                      </m:nary>
                    </m:oMath>
                  </m:oMathPara>
                </a14:m>
                <a:endParaRPr lang="ja-JP" altLang="en-US" dirty="0"/>
              </a:p>
            </p:txBody>
          </p:sp>
        </mc:Choice>
        <mc:Fallback>
          <p:sp>
            <p:nvSpPr>
              <p:cNvPr id="14" name="正方形/長方形 13"/>
              <p:cNvSpPr>
                <a:spLocks noRot="1" noChangeAspect="1" noMove="1" noResize="1" noEditPoints="1" noAdjustHandles="1" noChangeArrowheads="1" noChangeShapeType="1" noTextEdit="1"/>
              </p:cNvSpPr>
              <p:nvPr/>
            </p:nvSpPr>
            <p:spPr>
              <a:xfrm>
                <a:off x="785687" y="5720115"/>
                <a:ext cx="3802643" cy="871264"/>
              </a:xfrm>
              <a:prstGeom prst="rect">
                <a:avLst/>
              </a:prstGeom>
              <a:blipFill>
                <a:blip r:embed="rId8"/>
                <a:stretch>
                  <a:fillRect/>
                </a:stretch>
              </a:blipFill>
            </p:spPr>
            <p:txBody>
              <a:bodyPr/>
              <a:lstStyle/>
              <a:p>
                <a:r>
                  <a:rPr lang="ja-JP" altLang="en-US">
                    <a:noFill/>
                  </a:rPr>
                  <a:t> </a:t>
                </a:r>
              </a:p>
            </p:txBody>
          </p:sp>
        </mc:Fallback>
      </mc:AlternateContent>
      <p:sp>
        <p:nvSpPr>
          <p:cNvPr id="17" name="コンテンツ プレースホルダー 2"/>
          <p:cNvSpPr txBox="1">
            <a:spLocks/>
          </p:cNvSpPr>
          <p:nvPr/>
        </p:nvSpPr>
        <p:spPr>
          <a:xfrm>
            <a:off x="9344496" y="3217188"/>
            <a:ext cx="1740108" cy="609512"/>
          </a:xfrm>
          <a:prstGeom prst="rect">
            <a:avLst/>
          </a:prstGeom>
          <a:no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just">
              <a:buFont typeface="Arial" panose="020B0604020202020204" pitchFamily="34" charset="0"/>
              <a:buNone/>
            </a:pPr>
            <a:r>
              <a:rPr lang="ja-JP" altLang="en-US" sz="2400" b="1" dirty="0" smtClean="0">
                <a:solidFill>
                  <a:schemeClr val="tx1">
                    <a:lumMod val="75000"/>
                    <a:lumOff val="25000"/>
                  </a:schemeClr>
                </a:solidFill>
              </a:rPr>
              <a:t>比較</a:t>
            </a:r>
            <a:endParaRPr lang="ja-JP" altLang="en-US" sz="2400" b="1" dirty="0">
              <a:solidFill>
                <a:schemeClr val="tx1">
                  <a:lumMod val="75000"/>
                  <a:lumOff val="25000"/>
                </a:schemeClr>
              </a:solidFill>
            </a:endParaRPr>
          </a:p>
        </p:txBody>
      </p:sp>
      <p:sp>
        <p:nvSpPr>
          <p:cNvPr id="18" name="テキスト ボックス 17"/>
          <p:cNvSpPr txBox="1"/>
          <p:nvPr/>
        </p:nvSpPr>
        <p:spPr>
          <a:xfrm>
            <a:off x="9407462" y="3821797"/>
            <a:ext cx="2389797" cy="461665"/>
          </a:xfrm>
          <a:prstGeom prst="rect">
            <a:avLst/>
          </a:prstGeom>
          <a:noFill/>
        </p:spPr>
        <p:txBody>
          <a:bodyPr wrap="square" rtlCol="0">
            <a:spAutoFit/>
          </a:bodyPr>
          <a:lstStyle/>
          <a:p>
            <a:r>
              <a:rPr kumimoji="1" lang="en-US" altLang="ja-JP" sz="2400" dirty="0" smtClean="0">
                <a:solidFill>
                  <a:schemeClr val="tx1">
                    <a:lumMod val="75000"/>
                    <a:lumOff val="25000"/>
                  </a:schemeClr>
                </a:solidFill>
              </a:rPr>
              <a:t>BA vs. NRBA</a:t>
            </a:r>
            <a:endParaRPr kumimoji="1" lang="ja-JP" altLang="en-US" sz="2400" dirty="0">
              <a:solidFill>
                <a:schemeClr val="tx1">
                  <a:lumMod val="75000"/>
                  <a:lumOff val="25000"/>
                </a:schemeClr>
              </a:solidFill>
            </a:endParaRPr>
          </a:p>
        </p:txBody>
      </p:sp>
    </p:spTree>
    <p:extLst>
      <p:ext uri="{BB962C8B-B14F-4D97-AF65-F5344CB8AC3E}">
        <p14:creationId xmlns:p14="http://schemas.microsoft.com/office/powerpoint/2010/main" val="5351457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174" y="3024770"/>
            <a:ext cx="4728725" cy="3545192"/>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634" y="3024770"/>
            <a:ext cx="4728725" cy="3545192"/>
          </a:xfrm>
          <a:prstGeom prst="rect">
            <a:avLst/>
          </a:prstGeom>
        </p:spPr>
      </p:pic>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53059431"/>
              </p:ext>
            </p:extLst>
          </p:nvPr>
        </p:nvGraphicFramePr>
        <p:xfrm>
          <a:off x="3885798" y="1824303"/>
          <a:ext cx="4254199" cy="1188720"/>
        </p:xfrm>
        <a:graphic>
          <a:graphicData uri="http://schemas.openxmlformats.org/drawingml/2006/table">
            <a:tbl>
              <a:tblPr firstRow="1" bandRow="1">
                <a:tableStyleId>{2D5ABB26-0587-4C30-8999-92F81FD0307C}</a:tableStyleId>
              </a:tblPr>
              <a:tblGrid>
                <a:gridCol w="1275413">
                  <a:extLst>
                    <a:ext uri="{9D8B030D-6E8A-4147-A177-3AD203B41FA5}">
                      <a16:colId xmlns:a16="http://schemas.microsoft.com/office/drawing/2014/main" val="1672260276"/>
                    </a:ext>
                  </a:extLst>
                </a:gridCol>
                <a:gridCol w="1489393">
                  <a:extLst>
                    <a:ext uri="{9D8B030D-6E8A-4147-A177-3AD203B41FA5}">
                      <a16:colId xmlns:a16="http://schemas.microsoft.com/office/drawing/2014/main" val="3851973350"/>
                    </a:ext>
                  </a:extLst>
                </a:gridCol>
                <a:gridCol w="1489393">
                  <a:extLst>
                    <a:ext uri="{9D8B030D-6E8A-4147-A177-3AD203B41FA5}">
                      <a16:colId xmlns:a16="http://schemas.microsoft.com/office/drawing/2014/main" val="2482094618"/>
                    </a:ext>
                  </a:extLst>
                </a:gridCol>
              </a:tblGrid>
              <a:tr h="370840">
                <a:tc>
                  <a:txBody>
                    <a:bodyPr/>
                    <a:lstStyle/>
                    <a:p>
                      <a:pPr algn="ct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Mean</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SD</a:t>
                      </a:r>
                      <a:endParaRPr kumimoji="1" lang="ja-JP" alt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326504"/>
                  </a:ext>
                </a:extLst>
              </a:tr>
              <a:tr h="370840">
                <a:tc>
                  <a:txBody>
                    <a:bodyPr/>
                    <a:lstStyle/>
                    <a:p>
                      <a:pPr algn="ctr"/>
                      <a:r>
                        <a:rPr kumimoji="1" lang="en-US" altLang="ja-JP" sz="2000" dirty="0" smtClean="0"/>
                        <a:t>BA</a:t>
                      </a:r>
                      <a:endParaRPr kumimoji="1" lang="ja-JP" altLang="en-US" sz="2000" b="1"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sz="2000" dirty="0" smtClean="0"/>
                        <a:t>66.33508</a:t>
                      </a:r>
                      <a:endParaRPr kumimoji="1" lang="ja-JP" altLang="en-US" sz="2000"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sz="2000" dirty="0" smtClean="0"/>
                        <a:t>21.27697</a:t>
                      </a:r>
                      <a:endParaRPr kumimoji="1" lang="ja-JP" alt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95100525"/>
                  </a:ext>
                </a:extLst>
              </a:tr>
              <a:tr h="370840">
                <a:tc>
                  <a:txBody>
                    <a:bodyPr/>
                    <a:lstStyle/>
                    <a:p>
                      <a:pPr algn="ctr"/>
                      <a:r>
                        <a:rPr kumimoji="1" lang="en-US" altLang="ja-JP" sz="2000" dirty="0" smtClean="0"/>
                        <a:t>NRBA</a:t>
                      </a:r>
                      <a:endParaRPr kumimoji="1" lang="ja-JP" altLang="en-US" sz="2000" b="1" dirty="0">
                        <a:solidFill>
                          <a:schemeClr val="tx1">
                            <a:lumMod val="75000"/>
                            <a:lumOff val="25000"/>
                          </a:schemeClr>
                        </a:solidFill>
                      </a:endParaRPr>
                    </a:p>
                  </a:txBody>
                  <a:tcPr/>
                </a:tc>
                <a:tc>
                  <a:txBody>
                    <a:bodyPr/>
                    <a:lstStyle/>
                    <a:p>
                      <a:pPr algn="ctr"/>
                      <a:r>
                        <a:rPr kumimoji="1" lang="en-US" altLang="ja-JP" sz="2000" dirty="0" smtClean="0"/>
                        <a:t>7.696631</a:t>
                      </a:r>
                      <a:endParaRPr kumimoji="1" lang="ja-JP" altLang="en-US" sz="2000" dirty="0"/>
                    </a:p>
                  </a:txBody>
                  <a:tcPr/>
                </a:tc>
                <a:tc>
                  <a:txBody>
                    <a:bodyPr/>
                    <a:lstStyle/>
                    <a:p>
                      <a:pPr algn="ctr"/>
                      <a:r>
                        <a:rPr kumimoji="1" lang="en-US" altLang="ja-JP" sz="2000" dirty="0" smtClean="0"/>
                        <a:t>4.232964</a:t>
                      </a:r>
                      <a:endParaRPr kumimoji="1" lang="ja-JP" altLang="en-US" sz="2000" dirty="0"/>
                    </a:p>
                  </a:txBody>
                  <a:tcPr/>
                </a:tc>
                <a:extLst>
                  <a:ext uri="{0D108BD9-81ED-4DB2-BD59-A6C34878D82A}">
                    <a16:rowId xmlns:a16="http://schemas.microsoft.com/office/drawing/2014/main" val="3898726922"/>
                  </a:ext>
                </a:extLst>
              </a:tr>
            </a:tbl>
          </a:graphicData>
        </a:graphic>
      </p:graphicFrame>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15</a:t>
            </a:fld>
            <a:r>
              <a:rPr kumimoji="1" lang="en-US" altLang="ja-JP" dirty="0" smtClean="0"/>
              <a:t>/17)</a:t>
            </a:r>
            <a:endParaRPr kumimoji="1" lang="ja-JP" altLang="en-US" dirty="0"/>
          </a:p>
        </p:txBody>
      </p:sp>
      <p:sp>
        <p:nvSpPr>
          <p:cNvPr id="6" name="テキスト ボックス 5"/>
          <p:cNvSpPr txBox="1"/>
          <p:nvPr/>
        </p:nvSpPr>
        <p:spPr>
          <a:xfrm>
            <a:off x="3381529" y="1412446"/>
            <a:ext cx="5272792" cy="400110"/>
          </a:xfrm>
          <a:prstGeom prst="rect">
            <a:avLst/>
          </a:prstGeom>
          <a:noFill/>
        </p:spPr>
        <p:txBody>
          <a:bodyPr wrap="square" rtlCol="0">
            <a:spAutoFit/>
          </a:bodyPr>
          <a:lstStyle/>
          <a:p>
            <a:pPr algn="ctr"/>
            <a:r>
              <a:rPr kumimoji="1" lang="ja-JP" altLang="en-US" sz="2000" dirty="0" smtClean="0"/>
              <a:t>試行回数</a:t>
            </a:r>
            <a:r>
              <a:rPr kumimoji="1" lang="en-US" altLang="ja-JP" sz="2000" dirty="0" smtClean="0"/>
              <a:t>30</a:t>
            </a:r>
            <a:r>
              <a:rPr kumimoji="1" lang="ja-JP" altLang="en-US" sz="2000" dirty="0" smtClean="0"/>
              <a:t>回分の</a:t>
            </a:r>
            <a:r>
              <a:rPr kumimoji="1" lang="en-US" altLang="ja-JP" sz="2000" smtClean="0"/>
              <a:t>dist</a:t>
            </a:r>
            <a:r>
              <a:rPr kumimoji="1" lang="ja-JP" altLang="en-US" sz="2000" dirty="0" smtClean="0"/>
              <a:t>の平均値と標準偏差</a:t>
            </a:r>
            <a:endParaRPr kumimoji="1" lang="ja-JP" altLang="en-US" sz="2000" dirty="0"/>
          </a:p>
        </p:txBody>
      </p:sp>
      <p:sp>
        <p:nvSpPr>
          <p:cNvPr id="9" name="テキスト ボックス 8"/>
          <p:cNvSpPr txBox="1"/>
          <p:nvPr/>
        </p:nvSpPr>
        <p:spPr>
          <a:xfrm>
            <a:off x="7183640" y="6388311"/>
            <a:ext cx="1558977" cy="400110"/>
          </a:xfrm>
          <a:prstGeom prst="rect">
            <a:avLst/>
          </a:prstGeom>
          <a:noFill/>
        </p:spPr>
        <p:txBody>
          <a:bodyPr wrap="square" rtlCol="0">
            <a:spAutoFit/>
          </a:bodyPr>
          <a:lstStyle/>
          <a:p>
            <a:pPr algn="ctr"/>
            <a:r>
              <a:rPr kumimoji="1" lang="en-US" altLang="ja-JP" sz="2000" dirty="0" smtClean="0"/>
              <a:t>NRBA</a:t>
            </a:r>
            <a:endParaRPr kumimoji="1" lang="ja-JP" altLang="en-US" sz="2000" dirty="0"/>
          </a:p>
        </p:txBody>
      </p:sp>
      <p:sp>
        <p:nvSpPr>
          <p:cNvPr id="10" name="テキスト ボックス 9"/>
          <p:cNvSpPr txBox="1"/>
          <p:nvPr/>
        </p:nvSpPr>
        <p:spPr>
          <a:xfrm>
            <a:off x="2768228" y="6388311"/>
            <a:ext cx="1558977" cy="400110"/>
          </a:xfrm>
          <a:prstGeom prst="rect">
            <a:avLst/>
          </a:prstGeom>
          <a:noFill/>
        </p:spPr>
        <p:txBody>
          <a:bodyPr wrap="square" rtlCol="0">
            <a:spAutoFit/>
          </a:bodyPr>
          <a:lstStyle/>
          <a:p>
            <a:pPr algn="ctr"/>
            <a:r>
              <a:rPr kumimoji="1" lang="en-US" altLang="ja-JP" sz="2000" dirty="0" smtClean="0"/>
              <a:t>BA</a:t>
            </a:r>
            <a:endParaRPr kumimoji="1" lang="ja-JP" altLang="en-US" sz="2000" dirty="0"/>
          </a:p>
        </p:txBody>
      </p:sp>
    </p:spTree>
    <p:extLst>
      <p:ext uri="{BB962C8B-B14F-4D97-AF65-F5344CB8AC3E}">
        <p14:creationId xmlns:p14="http://schemas.microsoft.com/office/powerpoint/2010/main" val="3935898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0174" y="3024770"/>
            <a:ext cx="4728725" cy="3545192"/>
          </a:xfrm>
          <a:prstGeom prst="rect">
            <a:avLst/>
          </a:prstGeo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5634" y="3024770"/>
            <a:ext cx="4728725" cy="3545192"/>
          </a:xfrm>
          <a:prstGeom prst="rect">
            <a:avLst/>
          </a:prstGeom>
        </p:spPr>
      </p:pic>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graphicFrame>
        <p:nvGraphicFramePr>
          <p:cNvPr id="5" name="コンテンツ プレースホルダー 4"/>
          <p:cNvGraphicFramePr>
            <a:graphicFrameLocks noGrp="1"/>
          </p:cNvGraphicFramePr>
          <p:nvPr>
            <p:ph idx="1"/>
          </p:nvPr>
        </p:nvGraphicFramePr>
        <p:xfrm>
          <a:off x="3885798" y="1824303"/>
          <a:ext cx="4254199" cy="1188720"/>
        </p:xfrm>
        <a:graphic>
          <a:graphicData uri="http://schemas.openxmlformats.org/drawingml/2006/table">
            <a:tbl>
              <a:tblPr firstRow="1" bandRow="1">
                <a:tableStyleId>{2D5ABB26-0587-4C30-8999-92F81FD0307C}</a:tableStyleId>
              </a:tblPr>
              <a:tblGrid>
                <a:gridCol w="1275413">
                  <a:extLst>
                    <a:ext uri="{9D8B030D-6E8A-4147-A177-3AD203B41FA5}">
                      <a16:colId xmlns:a16="http://schemas.microsoft.com/office/drawing/2014/main" val="1672260276"/>
                    </a:ext>
                  </a:extLst>
                </a:gridCol>
                <a:gridCol w="1489393">
                  <a:extLst>
                    <a:ext uri="{9D8B030D-6E8A-4147-A177-3AD203B41FA5}">
                      <a16:colId xmlns:a16="http://schemas.microsoft.com/office/drawing/2014/main" val="3851973350"/>
                    </a:ext>
                  </a:extLst>
                </a:gridCol>
                <a:gridCol w="1489393">
                  <a:extLst>
                    <a:ext uri="{9D8B030D-6E8A-4147-A177-3AD203B41FA5}">
                      <a16:colId xmlns:a16="http://schemas.microsoft.com/office/drawing/2014/main" val="2482094618"/>
                    </a:ext>
                  </a:extLst>
                </a:gridCol>
              </a:tblGrid>
              <a:tr h="370840">
                <a:tc>
                  <a:txBody>
                    <a:bodyPr/>
                    <a:lstStyle/>
                    <a:p>
                      <a:pPr algn="ct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Mean</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smtClean="0"/>
                        <a:t>SD</a:t>
                      </a:r>
                      <a:endParaRPr kumimoji="1" lang="ja-JP" alt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326504"/>
                  </a:ext>
                </a:extLst>
              </a:tr>
              <a:tr h="370840">
                <a:tc>
                  <a:txBody>
                    <a:bodyPr/>
                    <a:lstStyle/>
                    <a:p>
                      <a:pPr algn="ctr"/>
                      <a:r>
                        <a:rPr kumimoji="1" lang="en-US" altLang="ja-JP" sz="2000" dirty="0" smtClean="0"/>
                        <a:t>BA</a:t>
                      </a:r>
                      <a:endParaRPr kumimoji="1" lang="ja-JP" altLang="en-US" sz="2000" b="1"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sz="2000" dirty="0" smtClean="0"/>
                        <a:t>66.33508</a:t>
                      </a:r>
                      <a:endParaRPr kumimoji="1" lang="ja-JP" altLang="en-US" sz="2000" dirty="0"/>
                    </a:p>
                  </a:txBody>
                  <a:tcPr>
                    <a:lnT w="12700" cap="flat" cmpd="sng" algn="ctr">
                      <a:solidFill>
                        <a:schemeClr val="tx1"/>
                      </a:solidFill>
                      <a:prstDash val="solid"/>
                      <a:round/>
                      <a:headEnd type="none" w="med" len="med"/>
                      <a:tailEnd type="none" w="med" len="med"/>
                    </a:lnT>
                  </a:tcPr>
                </a:tc>
                <a:tc>
                  <a:txBody>
                    <a:bodyPr/>
                    <a:lstStyle/>
                    <a:p>
                      <a:pPr algn="ctr"/>
                      <a:r>
                        <a:rPr kumimoji="1" lang="en-US" altLang="ja-JP" sz="2000" dirty="0" smtClean="0"/>
                        <a:t>21.27697</a:t>
                      </a:r>
                      <a:endParaRPr kumimoji="1" lang="ja-JP" altLang="en-US" sz="20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795100525"/>
                  </a:ext>
                </a:extLst>
              </a:tr>
              <a:tr h="370840">
                <a:tc>
                  <a:txBody>
                    <a:bodyPr/>
                    <a:lstStyle/>
                    <a:p>
                      <a:pPr algn="ctr"/>
                      <a:r>
                        <a:rPr kumimoji="1" lang="en-US" altLang="ja-JP" sz="2000" dirty="0" smtClean="0"/>
                        <a:t>NRBA</a:t>
                      </a:r>
                      <a:endParaRPr kumimoji="1" lang="ja-JP" altLang="en-US" sz="2000" b="1" dirty="0">
                        <a:solidFill>
                          <a:schemeClr val="tx1">
                            <a:lumMod val="75000"/>
                            <a:lumOff val="25000"/>
                          </a:schemeClr>
                        </a:solidFill>
                      </a:endParaRPr>
                    </a:p>
                  </a:txBody>
                  <a:tcPr/>
                </a:tc>
                <a:tc>
                  <a:txBody>
                    <a:bodyPr/>
                    <a:lstStyle/>
                    <a:p>
                      <a:pPr algn="ctr"/>
                      <a:r>
                        <a:rPr kumimoji="1" lang="en-US" altLang="ja-JP" sz="2000" dirty="0" smtClean="0"/>
                        <a:t>7.696631</a:t>
                      </a:r>
                      <a:endParaRPr kumimoji="1" lang="ja-JP" altLang="en-US" sz="2000" dirty="0"/>
                    </a:p>
                  </a:txBody>
                  <a:tcPr/>
                </a:tc>
                <a:tc>
                  <a:txBody>
                    <a:bodyPr/>
                    <a:lstStyle/>
                    <a:p>
                      <a:pPr algn="ctr"/>
                      <a:r>
                        <a:rPr kumimoji="1" lang="en-US" altLang="ja-JP" sz="2000" dirty="0" smtClean="0"/>
                        <a:t>4.232964</a:t>
                      </a:r>
                      <a:endParaRPr kumimoji="1" lang="ja-JP" altLang="en-US" sz="2000" dirty="0"/>
                    </a:p>
                  </a:txBody>
                  <a:tcPr/>
                </a:tc>
                <a:extLst>
                  <a:ext uri="{0D108BD9-81ED-4DB2-BD59-A6C34878D82A}">
                    <a16:rowId xmlns:a16="http://schemas.microsoft.com/office/drawing/2014/main" val="3898726922"/>
                  </a:ext>
                </a:extLst>
              </a:tr>
            </a:tbl>
          </a:graphicData>
        </a:graphic>
      </p:graphicFrame>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16</a:t>
            </a:fld>
            <a:r>
              <a:rPr kumimoji="1" lang="en-US" altLang="ja-JP" dirty="0" smtClean="0"/>
              <a:t>/17)</a:t>
            </a:r>
            <a:endParaRPr kumimoji="1" lang="ja-JP" altLang="en-US" dirty="0"/>
          </a:p>
        </p:txBody>
      </p:sp>
      <p:sp>
        <p:nvSpPr>
          <p:cNvPr id="6" name="テキスト ボックス 5"/>
          <p:cNvSpPr txBox="1"/>
          <p:nvPr/>
        </p:nvSpPr>
        <p:spPr>
          <a:xfrm>
            <a:off x="3381529" y="1412446"/>
            <a:ext cx="5272792" cy="400110"/>
          </a:xfrm>
          <a:prstGeom prst="rect">
            <a:avLst/>
          </a:prstGeom>
          <a:noFill/>
        </p:spPr>
        <p:txBody>
          <a:bodyPr wrap="square" rtlCol="0">
            <a:spAutoFit/>
          </a:bodyPr>
          <a:lstStyle/>
          <a:p>
            <a:pPr algn="ctr"/>
            <a:r>
              <a:rPr kumimoji="1" lang="ja-JP" altLang="en-US" sz="2000" dirty="0" smtClean="0"/>
              <a:t>試行回数</a:t>
            </a:r>
            <a:r>
              <a:rPr kumimoji="1" lang="en-US" altLang="ja-JP" sz="2000" dirty="0" smtClean="0"/>
              <a:t>30</a:t>
            </a:r>
            <a:r>
              <a:rPr kumimoji="1" lang="ja-JP" altLang="en-US" sz="2000" dirty="0" smtClean="0"/>
              <a:t>回分の</a:t>
            </a:r>
            <a:r>
              <a:rPr kumimoji="1" lang="en-US" altLang="ja-JP" sz="2000" smtClean="0"/>
              <a:t>dist</a:t>
            </a:r>
            <a:r>
              <a:rPr kumimoji="1" lang="ja-JP" altLang="en-US" sz="2000" dirty="0" smtClean="0"/>
              <a:t>の平均値と標準偏差</a:t>
            </a:r>
            <a:endParaRPr kumimoji="1" lang="ja-JP" altLang="en-US" sz="2000" dirty="0"/>
          </a:p>
        </p:txBody>
      </p:sp>
      <p:sp>
        <p:nvSpPr>
          <p:cNvPr id="9" name="テキスト ボックス 8"/>
          <p:cNvSpPr txBox="1"/>
          <p:nvPr/>
        </p:nvSpPr>
        <p:spPr>
          <a:xfrm>
            <a:off x="7183640" y="6388311"/>
            <a:ext cx="1558977" cy="400110"/>
          </a:xfrm>
          <a:prstGeom prst="rect">
            <a:avLst/>
          </a:prstGeom>
          <a:noFill/>
        </p:spPr>
        <p:txBody>
          <a:bodyPr wrap="square" rtlCol="0">
            <a:spAutoFit/>
          </a:bodyPr>
          <a:lstStyle/>
          <a:p>
            <a:pPr algn="ctr"/>
            <a:r>
              <a:rPr kumimoji="1" lang="en-US" altLang="ja-JP" sz="2000" dirty="0" smtClean="0"/>
              <a:t>NRBA</a:t>
            </a:r>
            <a:endParaRPr kumimoji="1" lang="ja-JP" altLang="en-US" sz="2000" dirty="0"/>
          </a:p>
        </p:txBody>
      </p:sp>
      <p:sp>
        <p:nvSpPr>
          <p:cNvPr id="10" name="テキスト ボックス 9"/>
          <p:cNvSpPr txBox="1"/>
          <p:nvPr/>
        </p:nvSpPr>
        <p:spPr>
          <a:xfrm>
            <a:off x="2768228" y="6388311"/>
            <a:ext cx="1558977" cy="400110"/>
          </a:xfrm>
          <a:prstGeom prst="rect">
            <a:avLst/>
          </a:prstGeom>
          <a:noFill/>
        </p:spPr>
        <p:txBody>
          <a:bodyPr wrap="square" rtlCol="0">
            <a:spAutoFit/>
          </a:bodyPr>
          <a:lstStyle/>
          <a:p>
            <a:pPr algn="ctr"/>
            <a:r>
              <a:rPr kumimoji="1" lang="en-US" altLang="ja-JP" sz="2000" dirty="0" smtClean="0"/>
              <a:t>BA</a:t>
            </a:r>
            <a:endParaRPr kumimoji="1" lang="ja-JP" altLang="en-US" sz="2000" dirty="0"/>
          </a:p>
        </p:txBody>
      </p:sp>
      <p:sp>
        <p:nvSpPr>
          <p:cNvPr id="12" name="正方形/長方形 11"/>
          <p:cNvSpPr/>
          <p:nvPr/>
        </p:nvSpPr>
        <p:spPr>
          <a:xfrm>
            <a:off x="0" y="1094282"/>
            <a:ext cx="12192000" cy="576371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276926" y="2699244"/>
            <a:ext cx="9471942" cy="1815882"/>
          </a:xfrm>
          <a:prstGeom prst="rect">
            <a:avLst/>
          </a:prstGeom>
          <a:noFill/>
        </p:spPr>
        <p:txBody>
          <a:bodyPr wrap="square" rtlCol="0">
            <a:spAutoFit/>
          </a:bodyPr>
          <a:lstStyle/>
          <a:p>
            <a:r>
              <a:rPr lang="ja-JP" altLang="en-US" sz="2800" b="1" dirty="0" smtClean="0">
                <a:solidFill>
                  <a:schemeClr val="tx1">
                    <a:lumMod val="75000"/>
                    <a:lumOff val="25000"/>
                  </a:schemeClr>
                </a:solidFill>
              </a:rPr>
              <a:t>提案手法</a:t>
            </a:r>
            <a:endParaRPr lang="en-US" altLang="ja-JP" sz="2800" b="1" dirty="0" smtClean="0">
              <a:solidFill>
                <a:schemeClr val="tx1">
                  <a:lumMod val="75000"/>
                  <a:lumOff val="25000"/>
                </a:schemeClr>
              </a:solidFill>
            </a:endParaRPr>
          </a:p>
          <a:p>
            <a:endParaRPr kumimoji="1" lang="en-US" altLang="ja-JP" sz="2800" b="1" dirty="0">
              <a:solidFill>
                <a:schemeClr val="tx1">
                  <a:lumMod val="75000"/>
                  <a:lumOff val="25000"/>
                </a:schemeClr>
              </a:solidFill>
            </a:endParaRPr>
          </a:p>
          <a:p>
            <a:pPr marL="342900" indent="-342900">
              <a:buFontTx/>
              <a:buChar char="-"/>
            </a:pPr>
            <a:r>
              <a:rPr lang="ja-JP" altLang="en-US" sz="2800" b="1" dirty="0" smtClean="0">
                <a:solidFill>
                  <a:schemeClr val="tx1">
                    <a:lumMod val="75000"/>
                    <a:lumOff val="25000"/>
                  </a:schemeClr>
                </a:solidFill>
              </a:rPr>
              <a:t>大域探索性能が高く，ほぼ全てのピークを捕捉</a:t>
            </a:r>
            <a:endParaRPr lang="en-US" altLang="ja-JP" sz="2800" b="1" dirty="0">
              <a:solidFill>
                <a:schemeClr val="tx1">
                  <a:lumMod val="75000"/>
                  <a:lumOff val="25000"/>
                </a:schemeClr>
              </a:solidFill>
            </a:endParaRPr>
          </a:p>
          <a:p>
            <a:pPr marL="342900" indent="-342900">
              <a:buFontTx/>
              <a:buChar char="-"/>
            </a:pPr>
            <a:r>
              <a:rPr kumimoji="1" lang="ja-JP" altLang="en-US" sz="2800" b="1" dirty="0" smtClean="0">
                <a:solidFill>
                  <a:schemeClr val="tx1">
                    <a:lumMod val="75000"/>
                    <a:lumOff val="25000"/>
                  </a:schemeClr>
                </a:solidFill>
              </a:rPr>
              <a:t>最適解に収束せず，局所解にも留まることが可能</a:t>
            </a:r>
            <a:endParaRPr kumimoji="1" lang="ja-JP" altLang="en-US" sz="2800" b="1" dirty="0">
              <a:solidFill>
                <a:schemeClr val="tx1">
                  <a:lumMod val="75000"/>
                  <a:lumOff val="25000"/>
                </a:schemeClr>
              </a:solidFill>
            </a:endParaRPr>
          </a:p>
        </p:txBody>
      </p:sp>
    </p:spTree>
    <p:extLst>
      <p:ext uri="{BB962C8B-B14F-4D97-AF65-F5344CB8AC3E}">
        <p14:creationId xmlns:p14="http://schemas.microsoft.com/office/powerpoint/2010/main" val="27646424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a:t>
            </a:r>
            <a:r>
              <a:rPr lang="ja-JP" altLang="en-US" dirty="0"/>
              <a:t>め</a:t>
            </a:r>
            <a:endParaRPr kumimoji="1" lang="ja-JP" altLang="en-US" dirty="0"/>
          </a:p>
        </p:txBody>
      </p:sp>
      <p:sp>
        <p:nvSpPr>
          <p:cNvPr id="3" name="コンテンツ プレースホルダー 2"/>
          <p:cNvSpPr>
            <a:spLocks noGrp="1"/>
          </p:cNvSpPr>
          <p:nvPr>
            <p:ph idx="1"/>
          </p:nvPr>
        </p:nvSpPr>
        <p:spPr>
          <a:xfrm>
            <a:off x="343525" y="1274165"/>
            <a:ext cx="10515600" cy="5396458"/>
          </a:xfrm>
        </p:spPr>
        <p:txBody>
          <a:bodyPr>
            <a:normAutofit/>
          </a:bodyPr>
          <a:lstStyle/>
          <a:p>
            <a:pPr marL="0" indent="0">
              <a:buNone/>
            </a:pPr>
            <a:r>
              <a:rPr kumimoji="1" lang="ja-JP" altLang="en-US" sz="2400" b="1" dirty="0" smtClean="0">
                <a:solidFill>
                  <a:schemeClr val="tx1">
                    <a:lumMod val="75000"/>
                    <a:lumOff val="25000"/>
                  </a:schemeClr>
                </a:solidFill>
              </a:rPr>
              <a:t>背景</a:t>
            </a:r>
            <a:endParaRPr kumimoji="1" lang="en-US" altLang="ja-JP" sz="2400" b="1"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 </a:t>
            </a:r>
            <a:r>
              <a:rPr lang="ja-JP" altLang="en-US" sz="2400" dirty="0" smtClean="0">
                <a:solidFill>
                  <a:schemeClr val="tx1">
                    <a:lumMod val="75000"/>
                    <a:lumOff val="25000"/>
                  </a:schemeClr>
                </a:solidFill>
              </a:rPr>
              <a:t>複数解探索の必要性</a:t>
            </a:r>
            <a:endParaRPr lang="en-US" altLang="ja-JP" sz="2400"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大域探索と局所探索のバランス</a:t>
            </a:r>
            <a:endParaRPr lang="en-US" altLang="ja-JP" sz="2400" dirty="0">
              <a:solidFill>
                <a:schemeClr val="tx1">
                  <a:lumMod val="75000"/>
                  <a:lumOff val="25000"/>
                </a:schemeClr>
              </a:solidFill>
            </a:endParaRPr>
          </a:p>
          <a:p>
            <a:pPr marL="0" indent="0">
              <a:buNone/>
            </a:pPr>
            <a:r>
              <a:rPr kumimoji="1" lang="ja-JP" altLang="en-US" sz="2400" b="1" dirty="0" smtClean="0">
                <a:solidFill>
                  <a:schemeClr val="tx1">
                    <a:lumMod val="75000"/>
                    <a:lumOff val="25000"/>
                  </a:schemeClr>
                </a:solidFill>
              </a:rPr>
              <a:t>提案</a:t>
            </a:r>
            <a:endParaRPr kumimoji="1" lang="en-US" altLang="ja-JP" sz="2400" b="1"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a:t>
            </a:r>
            <a:r>
              <a:rPr lang="en-US" altLang="ja-JP" sz="2400" dirty="0" smtClean="0">
                <a:solidFill>
                  <a:schemeClr val="tx1">
                    <a:lumMod val="75000"/>
                    <a:lumOff val="25000"/>
                  </a:schemeClr>
                </a:solidFill>
              </a:rPr>
              <a:t>Niche Radius</a:t>
            </a:r>
            <a:r>
              <a:rPr lang="ja-JP" altLang="en-US" sz="2400" dirty="0" smtClean="0">
                <a:solidFill>
                  <a:schemeClr val="tx1">
                    <a:lumMod val="75000"/>
                    <a:lumOff val="25000"/>
                  </a:schemeClr>
                </a:solidFill>
              </a:rPr>
              <a:t>を用いた個体の大域探索</a:t>
            </a:r>
            <a:endParaRPr lang="en-US" altLang="ja-JP" sz="2400"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a:t>
            </a:r>
            <a:r>
              <a:rPr lang="en-US" altLang="ja-JP" sz="2400" dirty="0" smtClean="0">
                <a:solidFill>
                  <a:schemeClr val="tx1">
                    <a:lumMod val="75000"/>
                    <a:lumOff val="25000"/>
                  </a:schemeClr>
                </a:solidFill>
              </a:rPr>
              <a:t>Niche Radius</a:t>
            </a:r>
            <a:r>
              <a:rPr lang="ja-JP" altLang="en-US" sz="2400" dirty="0" smtClean="0">
                <a:solidFill>
                  <a:schemeClr val="tx1">
                    <a:lumMod val="75000"/>
                    <a:lumOff val="25000"/>
                  </a:schemeClr>
                </a:solidFill>
              </a:rPr>
              <a:t>内の最良解を局所探索</a:t>
            </a:r>
            <a:endParaRPr lang="en-US" altLang="ja-JP" sz="2400" dirty="0" smtClean="0">
              <a:solidFill>
                <a:schemeClr val="tx1">
                  <a:lumMod val="75000"/>
                  <a:lumOff val="25000"/>
                </a:schemeClr>
              </a:solidFill>
            </a:endParaRPr>
          </a:p>
          <a:p>
            <a:pPr marL="0" indent="0">
              <a:buNone/>
            </a:pPr>
            <a:r>
              <a:rPr lang="en-US" altLang="ja-JP" sz="20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ランダム探索無し</a:t>
            </a:r>
            <a:endParaRPr lang="en-US" altLang="ja-JP" sz="2400" dirty="0">
              <a:solidFill>
                <a:schemeClr val="tx1">
                  <a:lumMod val="75000"/>
                  <a:lumOff val="25000"/>
                </a:schemeClr>
              </a:solidFill>
            </a:endParaRPr>
          </a:p>
          <a:p>
            <a:pPr marL="0" indent="0">
              <a:buNone/>
            </a:pPr>
            <a:r>
              <a:rPr kumimoji="1" lang="ja-JP" altLang="en-US" sz="2400" b="1" dirty="0" smtClean="0">
                <a:solidFill>
                  <a:schemeClr val="tx1">
                    <a:lumMod val="75000"/>
                    <a:lumOff val="25000"/>
                  </a:schemeClr>
                </a:solidFill>
              </a:rPr>
              <a:t>知見</a:t>
            </a:r>
            <a:endParaRPr kumimoji="1" lang="en-US" altLang="ja-JP" sz="2400" b="1" dirty="0" smtClean="0">
              <a:solidFill>
                <a:schemeClr val="tx1">
                  <a:lumMod val="75000"/>
                  <a:lumOff val="25000"/>
                </a:schemeClr>
              </a:solidFill>
            </a:endParaRPr>
          </a:p>
          <a:p>
            <a:pPr marL="0" indent="0">
              <a:buNone/>
            </a:pPr>
            <a:r>
              <a:rPr lang="en-US" altLang="ja-JP" sz="2400" dirty="0" smtClean="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ほぼ全てのピークを捕捉</a:t>
            </a:r>
            <a:endParaRPr lang="en-US" altLang="ja-JP" sz="2400" dirty="0">
              <a:solidFill>
                <a:schemeClr val="tx1">
                  <a:lumMod val="75000"/>
                  <a:lumOff val="25000"/>
                </a:schemeClr>
              </a:solidFill>
            </a:endParaRPr>
          </a:p>
          <a:p>
            <a:pPr marL="0" indent="0">
              <a:buNone/>
            </a:pPr>
            <a:r>
              <a:rPr kumimoji="1" lang="ja-JP" altLang="en-US" sz="2400" b="1" dirty="0" smtClean="0">
                <a:solidFill>
                  <a:schemeClr val="tx1">
                    <a:lumMod val="75000"/>
                    <a:lumOff val="25000"/>
                  </a:schemeClr>
                </a:solidFill>
              </a:rPr>
              <a:t>今後の展望</a:t>
            </a:r>
            <a:endParaRPr kumimoji="1" lang="en-US" altLang="ja-JP" sz="2400" b="1" dirty="0" smtClean="0">
              <a:solidFill>
                <a:schemeClr val="tx1">
                  <a:lumMod val="75000"/>
                  <a:lumOff val="25000"/>
                </a:schemeClr>
              </a:solidFill>
            </a:endParaRPr>
          </a:p>
          <a:p>
            <a:pPr marL="0" indent="0">
              <a:buNone/>
            </a:pPr>
            <a:r>
              <a:rPr lang="en-US" altLang="ja-JP" sz="2400" dirty="0">
                <a:solidFill>
                  <a:schemeClr val="tx1">
                    <a:lumMod val="75000"/>
                    <a:lumOff val="25000"/>
                  </a:schemeClr>
                </a:solidFill>
              </a:rPr>
              <a:t>	</a:t>
            </a:r>
            <a:r>
              <a:rPr lang="ja-JP" altLang="en-US" sz="2000" dirty="0" smtClean="0">
                <a:solidFill>
                  <a:schemeClr val="tx1">
                    <a:lumMod val="75000"/>
                    <a:lumOff val="25000"/>
                  </a:schemeClr>
                </a:solidFill>
              </a:rPr>
              <a:t>▶</a:t>
            </a:r>
            <a:r>
              <a:rPr lang="ja-JP" altLang="en-US" sz="2400" dirty="0" smtClean="0">
                <a:solidFill>
                  <a:schemeClr val="tx1">
                    <a:lumMod val="75000"/>
                    <a:lumOff val="25000"/>
                  </a:schemeClr>
                </a:solidFill>
              </a:rPr>
              <a:t> 実環境への適用を考慮した個体数制限下での性能検証</a:t>
            </a:r>
            <a:endParaRPr lang="en-US" altLang="ja-JP" sz="2400" dirty="0" smtClean="0">
              <a:solidFill>
                <a:schemeClr val="tx1">
                  <a:lumMod val="75000"/>
                  <a:lumOff val="25000"/>
                </a:schemeClr>
              </a:solidFill>
            </a:endParaRPr>
          </a:p>
          <a:p>
            <a:pPr marL="0" indent="0">
              <a:buNone/>
            </a:pPr>
            <a:endParaRPr kumimoji="1" lang="ja-JP" altLang="en-US" sz="2400" dirty="0">
              <a:solidFill>
                <a:schemeClr val="tx1">
                  <a:lumMod val="75000"/>
                  <a:lumOff val="25000"/>
                </a:schemeClr>
              </a:solidFill>
            </a:endParaRPr>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17</a:t>
            </a:fld>
            <a:r>
              <a:rPr kumimoji="1" lang="en-US" altLang="ja-JP" dirty="0" smtClean="0"/>
              <a:t>/17)</a:t>
            </a:r>
            <a:endParaRPr kumimoji="1" lang="ja-JP" altLang="en-US" dirty="0"/>
          </a:p>
        </p:txBody>
      </p:sp>
    </p:spTree>
    <p:extLst>
      <p:ext uri="{BB962C8B-B14F-4D97-AF65-F5344CB8AC3E}">
        <p14:creationId xmlns:p14="http://schemas.microsoft.com/office/powerpoint/2010/main" val="2164564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p:cNvSpPr txBox="1"/>
          <p:nvPr/>
        </p:nvSpPr>
        <p:spPr>
          <a:xfrm>
            <a:off x="2033666" y="2644170"/>
            <a:ext cx="8124668" cy="1569660"/>
          </a:xfrm>
          <a:prstGeom prst="rect">
            <a:avLst/>
          </a:prstGeom>
          <a:noFill/>
        </p:spPr>
        <p:txBody>
          <a:bodyPr wrap="square" rtlCol="0">
            <a:spAutoFit/>
          </a:bodyPr>
          <a:lstStyle/>
          <a:p>
            <a:pPr algn="ctr"/>
            <a:r>
              <a:rPr kumimoji="1" lang="en-US" altLang="ja-JP" sz="9600" b="1" dirty="0" smtClean="0">
                <a:solidFill>
                  <a:schemeClr val="tx1">
                    <a:lumMod val="75000"/>
                    <a:lumOff val="25000"/>
                  </a:schemeClr>
                </a:solidFill>
              </a:rPr>
              <a:t>Appendix</a:t>
            </a:r>
            <a:endParaRPr kumimoji="1" lang="ja-JP" altLang="en-US" sz="9600" b="1" dirty="0">
              <a:solidFill>
                <a:schemeClr val="tx1">
                  <a:lumMod val="75000"/>
                  <a:lumOff val="25000"/>
                </a:schemeClr>
              </a:solidFill>
            </a:endParaRPr>
          </a:p>
        </p:txBody>
      </p:sp>
      <p:sp>
        <p:nvSpPr>
          <p:cNvPr id="3" name="スライド番号プレースホルダー 2"/>
          <p:cNvSpPr>
            <a:spLocks noGrp="1"/>
          </p:cNvSpPr>
          <p:nvPr>
            <p:ph type="sldNum" sz="quarter" idx="12"/>
          </p:nvPr>
        </p:nvSpPr>
        <p:spPr/>
        <p:txBody>
          <a:bodyPr/>
          <a:lstStyle/>
          <a:p>
            <a:fld id="{CAF925E2-19D9-40EE-AC9E-1CF63AA179A3}" type="slidenum">
              <a:rPr kumimoji="1" lang="ja-JP" altLang="en-US" smtClean="0"/>
              <a:t>18</a:t>
            </a:fld>
            <a:endParaRPr kumimoji="1" lang="ja-JP" altLang="en-US"/>
          </a:p>
        </p:txBody>
      </p:sp>
    </p:spTree>
    <p:extLst>
      <p:ext uri="{BB962C8B-B14F-4D97-AF65-F5344CB8AC3E}">
        <p14:creationId xmlns:p14="http://schemas.microsoft.com/office/powerpoint/2010/main" val="41218413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19</a:t>
            </a:fld>
            <a:endParaRPr kumimoji="1" lang="ja-JP" altLang="en-US"/>
          </a:p>
        </p:txBody>
      </p:sp>
    </p:spTree>
    <p:extLst>
      <p:ext uri="{BB962C8B-B14F-4D97-AF65-F5344CB8AC3E}">
        <p14:creationId xmlns:p14="http://schemas.microsoft.com/office/powerpoint/2010/main" val="3160589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 14"/>
          <p:cNvGraphicFramePr>
            <a:graphicFrameLocks noGrp="1"/>
          </p:cNvGraphicFramePr>
          <p:nvPr>
            <p:extLst>
              <p:ext uri="{D42A27DB-BD31-4B8C-83A1-F6EECF244321}">
                <p14:modId xmlns:p14="http://schemas.microsoft.com/office/powerpoint/2010/main" val="3366160475"/>
              </p:ext>
            </p:extLst>
          </p:nvPr>
        </p:nvGraphicFramePr>
        <p:xfrm>
          <a:off x="1751797" y="1320980"/>
          <a:ext cx="7920000" cy="4887432"/>
        </p:xfrm>
        <a:graphic>
          <a:graphicData uri="http://schemas.openxmlformats.org/drawingml/2006/table">
            <a:tbl>
              <a:tblPr firstRow="1" bandRow="1">
                <a:tableStyleId>{5C22544A-7EE6-4342-B048-85BDC9FD1C3A}</a:tableStyleId>
              </a:tblPr>
              <a:tblGrid>
                <a:gridCol w="1127585">
                  <a:extLst>
                    <a:ext uri="{9D8B030D-6E8A-4147-A177-3AD203B41FA5}">
                      <a16:colId xmlns:a16="http://schemas.microsoft.com/office/drawing/2014/main" val="3777560885"/>
                    </a:ext>
                  </a:extLst>
                </a:gridCol>
                <a:gridCol w="3266658">
                  <a:extLst>
                    <a:ext uri="{9D8B030D-6E8A-4147-A177-3AD203B41FA5}">
                      <a16:colId xmlns:a16="http://schemas.microsoft.com/office/drawing/2014/main" val="2921737945"/>
                    </a:ext>
                  </a:extLst>
                </a:gridCol>
                <a:gridCol w="3525757">
                  <a:extLst>
                    <a:ext uri="{9D8B030D-6E8A-4147-A177-3AD203B41FA5}">
                      <a16:colId xmlns:a16="http://schemas.microsoft.com/office/drawing/2014/main" val="1002004984"/>
                    </a:ext>
                  </a:extLst>
                </a:gridCol>
              </a:tblGrid>
              <a:tr h="432000">
                <a:tc>
                  <a:txBody>
                    <a:bodyPr/>
                    <a:lstStyle/>
                    <a:p>
                      <a:pPr algn="ctr"/>
                      <a:endParaRPr kumimoji="1" lang="ja-JP" altLang="en-US" sz="2400" dirty="0">
                        <a:solidFill>
                          <a:schemeClr val="tx1">
                            <a:lumMod val="75000"/>
                            <a:lumOff val="25000"/>
                          </a:schemeClr>
                        </a:solidFill>
                      </a:endParaRPr>
                    </a:p>
                  </a:txBody>
                  <a:tcPr anchor="ctr">
                    <a:solidFill>
                      <a:schemeClr val="accent6">
                        <a:lumMod val="60000"/>
                        <a:lumOff val="40000"/>
                      </a:schemeClr>
                    </a:solidFill>
                  </a:tcPr>
                </a:tc>
                <a:tc>
                  <a:txBody>
                    <a:bodyPr/>
                    <a:lstStyle/>
                    <a:p>
                      <a:pPr algn="ctr"/>
                      <a:r>
                        <a:rPr kumimoji="1" lang="ja-JP" altLang="en-US" sz="2400" dirty="0" smtClean="0"/>
                        <a:t>従来手法</a:t>
                      </a:r>
                      <a:endParaRPr kumimoji="1" lang="ja-JP" altLang="en-US" sz="2400" dirty="0"/>
                    </a:p>
                  </a:txBody>
                  <a:tcPr>
                    <a:solidFill>
                      <a:schemeClr val="accent6">
                        <a:lumMod val="60000"/>
                        <a:lumOff val="40000"/>
                      </a:schemeClr>
                    </a:solidFill>
                  </a:tcPr>
                </a:tc>
                <a:tc>
                  <a:txBody>
                    <a:bodyPr/>
                    <a:lstStyle/>
                    <a:p>
                      <a:pPr algn="ctr"/>
                      <a:r>
                        <a:rPr kumimoji="1" lang="ja-JP" altLang="en-US" sz="2400" dirty="0" smtClean="0"/>
                        <a:t>提案手法</a:t>
                      </a:r>
                      <a:endParaRPr kumimoji="1" lang="ja-JP" altLang="en-US" sz="2400" dirty="0"/>
                    </a:p>
                  </a:txBody>
                  <a:tcPr>
                    <a:solidFill>
                      <a:schemeClr val="accent6">
                        <a:lumMod val="60000"/>
                        <a:lumOff val="40000"/>
                      </a:schemeClr>
                    </a:solidFill>
                  </a:tcPr>
                </a:tc>
                <a:extLst>
                  <a:ext uri="{0D108BD9-81ED-4DB2-BD59-A6C34878D82A}">
                    <a16:rowId xmlns:a16="http://schemas.microsoft.com/office/drawing/2014/main" val="2585142114"/>
                  </a:ext>
                </a:extLst>
              </a:tr>
              <a:tr h="2215116">
                <a:tc>
                  <a:txBody>
                    <a:bodyPr/>
                    <a:lstStyle/>
                    <a:p>
                      <a:pPr algn="ctr"/>
                      <a:r>
                        <a:rPr kumimoji="1" lang="ja-JP" altLang="en-US" sz="2400" b="1" dirty="0" smtClean="0">
                          <a:solidFill>
                            <a:schemeClr val="tx1">
                              <a:lumMod val="75000"/>
                              <a:lumOff val="25000"/>
                            </a:schemeClr>
                          </a:solidFill>
                        </a:rPr>
                        <a:t>探索</a:t>
                      </a:r>
                      <a:r>
                        <a:rPr kumimoji="1" lang="en-US" altLang="ja-JP" sz="2400" b="1" dirty="0" smtClean="0">
                          <a:solidFill>
                            <a:schemeClr val="tx1">
                              <a:lumMod val="75000"/>
                              <a:lumOff val="25000"/>
                            </a:schemeClr>
                          </a:solidFill>
                        </a:rPr>
                        <a:t/>
                      </a:r>
                      <a:br>
                        <a:rPr kumimoji="1" lang="en-US" altLang="ja-JP" sz="2400" b="1" dirty="0" smtClean="0">
                          <a:solidFill>
                            <a:schemeClr val="tx1">
                              <a:lumMod val="75000"/>
                              <a:lumOff val="25000"/>
                            </a:schemeClr>
                          </a:solidFill>
                        </a:rPr>
                      </a:br>
                      <a:r>
                        <a:rPr kumimoji="1" lang="ja-JP" altLang="en-US" sz="2400" b="1" dirty="0" smtClean="0">
                          <a:solidFill>
                            <a:schemeClr val="tx1">
                              <a:lumMod val="75000"/>
                              <a:lumOff val="25000"/>
                            </a:schemeClr>
                          </a:solidFill>
                        </a:rPr>
                        <a:t>開始時</a:t>
                      </a:r>
                      <a:endParaRPr kumimoji="1" lang="ja-JP" altLang="en-US" sz="2400" b="1" dirty="0">
                        <a:solidFill>
                          <a:schemeClr val="tx1">
                            <a:lumMod val="75000"/>
                            <a:lumOff val="25000"/>
                          </a:schemeClr>
                        </a:solidFill>
                      </a:endParaRPr>
                    </a:p>
                  </a:txBody>
                  <a:tcPr anchor="ct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tc>
                  <a:txBody>
                    <a:bodyPr/>
                    <a:lstStyle/>
                    <a:p>
                      <a:endParaRPr kumimoji="1" lang="ja-JP" altLang="en-US" dirty="0"/>
                    </a:p>
                  </a:txBody>
                  <a:tcPr>
                    <a:solidFill>
                      <a:schemeClr val="accent6">
                        <a:lumMod val="60000"/>
                        <a:lumOff val="40000"/>
                      </a:schemeClr>
                    </a:solidFill>
                  </a:tcPr>
                </a:tc>
                <a:extLst>
                  <a:ext uri="{0D108BD9-81ED-4DB2-BD59-A6C34878D82A}">
                    <a16:rowId xmlns:a16="http://schemas.microsoft.com/office/drawing/2014/main" val="3562742141"/>
                  </a:ext>
                </a:extLst>
              </a:tr>
              <a:tr h="2215116">
                <a:tc>
                  <a:txBody>
                    <a:bodyPr/>
                    <a:lstStyle/>
                    <a:p>
                      <a:pPr algn="ctr"/>
                      <a:r>
                        <a:rPr kumimoji="1" lang="ja-JP" altLang="en-US" sz="2400" b="1" dirty="0" smtClean="0">
                          <a:solidFill>
                            <a:schemeClr val="tx1">
                              <a:lumMod val="75000"/>
                              <a:lumOff val="25000"/>
                            </a:schemeClr>
                          </a:solidFill>
                        </a:rPr>
                        <a:t>探索</a:t>
                      </a:r>
                      <a:r>
                        <a:rPr kumimoji="1" lang="en-US" altLang="ja-JP" sz="2400" b="1" dirty="0" smtClean="0">
                          <a:solidFill>
                            <a:schemeClr val="tx1">
                              <a:lumMod val="75000"/>
                              <a:lumOff val="25000"/>
                            </a:schemeClr>
                          </a:solidFill>
                        </a:rPr>
                        <a:t/>
                      </a:r>
                      <a:br>
                        <a:rPr kumimoji="1" lang="en-US" altLang="ja-JP" sz="2400" b="1" dirty="0" smtClean="0">
                          <a:solidFill>
                            <a:schemeClr val="tx1">
                              <a:lumMod val="75000"/>
                              <a:lumOff val="25000"/>
                            </a:schemeClr>
                          </a:solidFill>
                        </a:rPr>
                      </a:br>
                      <a:r>
                        <a:rPr kumimoji="1" lang="ja-JP" altLang="en-US" sz="2400" b="1" dirty="0" smtClean="0">
                          <a:solidFill>
                            <a:schemeClr val="tx1">
                              <a:lumMod val="75000"/>
                              <a:lumOff val="25000"/>
                            </a:schemeClr>
                          </a:solidFill>
                        </a:rPr>
                        <a:t>終了時</a:t>
                      </a:r>
                      <a:endParaRPr kumimoji="1" lang="ja-JP" altLang="en-US" sz="2400" b="1" dirty="0">
                        <a:solidFill>
                          <a:schemeClr val="tx1">
                            <a:lumMod val="75000"/>
                            <a:lumOff val="25000"/>
                          </a:schemeClr>
                        </a:solidFill>
                      </a:endParaRPr>
                    </a:p>
                  </a:txBody>
                  <a:tcPr anchor="ct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823541715"/>
                  </a:ext>
                </a:extLst>
              </a:tr>
            </a:tbl>
          </a:graphicData>
        </a:graphic>
      </p:graphicFrame>
      <p:sp>
        <p:nvSpPr>
          <p:cNvPr id="2" name="タイトル 1"/>
          <p:cNvSpPr>
            <a:spLocks noGrp="1"/>
          </p:cNvSpPr>
          <p:nvPr>
            <p:ph type="title"/>
          </p:nvPr>
        </p:nvSpPr>
        <p:spPr/>
        <p:txBody>
          <a:bodyPr>
            <a:normAutofit/>
          </a:bodyPr>
          <a:lstStyle/>
          <a:p>
            <a:r>
              <a:rPr kumimoji="1" lang="ja-JP" altLang="en-US" dirty="0" smtClean="0"/>
              <a:t>背景</a:t>
            </a:r>
            <a:r>
              <a:rPr lang="en-US" altLang="ja-JP" dirty="0" smtClean="0"/>
              <a:t>: </a:t>
            </a:r>
            <a:r>
              <a:rPr lang="ja-JP" altLang="en-US" dirty="0" smtClean="0"/>
              <a:t>多峰性最適化問題</a:t>
            </a:r>
            <a:endParaRPr kumimoji="1" lang="ja-JP" altLang="en-US"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2</a:t>
            </a:fld>
            <a:r>
              <a:rPr kumimoji="1" lang="en-US" altLang="ja-JP" dirty="0" smtClean="0"/>
              <a:t>/17)</a:t>
            </a:r>
            <a:endParaRPr kumimoji="1" lang="ja-JP" altLang="en-US" dirty="0"/>
          </a:p>
        </p:txBody>
      </p:sp>
      <p:pic>
        <p:nvPicPr>
          <p:cNvPr id="11" name="図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5156" y="1798816"/>
            <a:ext cx="2853720" cy="2139474"/>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85156" y="4025203"/>
            <a:ext cx="2853720" cy="2139474"/>
          </a:xfrm>
          <a:prstGeom prst="rect">
            <a:avLst/>
          </a:prstGeom>
        </p:spPr>
      </p:pic>
      <p:pic>
        <p:nvPicPr>
          <p:cNvPr id="13" name="図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00914" y="1798816"/>
            <a:ext cx="2853720" cy="2139474"/>
          </a:xfrm>
          <a:prstGeom prst="rect">
            <a:avLst/>
          </a:prstGeom>
        </p:spPr>
      </p:pic>
      <p:pic>
        <p:nvPicPr>
          <p:cNvPr id="14" name="図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0915" y="4025203"/>
            <a:ext cx="2853720" cy="2139474"/>
          </a:xfrm>
          <a:prstGeom prst="rect">
            <a:avLst/>
          </a:prstGeom>
        </p:spPr>
      </p:pic>
      <p:sp>
        <p:nvSpPr>
          <p:cNvPr id="17" name="二等辺三角形 16"/>
          <p:cNvSpPr/>
          <p:nvPr/>
        </p:nvSpPr>
        <p:spPr>
          <a:xfrm rot="10800000">
            <a:off x="7270133" y="3919738"/>
            <a:ext cx="1368000" cy="14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rot="10800000">
            <a:off x="3890173" y="3919738"/>
            <a:ext cx="1368000" cy="1440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3494708" y="1828796"/>
            <a:ext cx="288000" cy="216000"/>
          </a:xfrm>
          <a:prstGeom prst="ellipse">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3856968" y="1921236"/>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4324159" y="2268506"/>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4836319" y="2765676"/>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5408442" y="3202886"/>
            <a:ext cx="288000" cy="216000"/>
          </a:xfrm>
          <a:prstGeom prst="ellipse">
            <a:avLst/>
          </a:prstGeom>
          <a:solidFill>
            <a:schemeClr val="accent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3191631" y="2238447"/>
            <a:ext cx="1104014" cy="338554"/>
          </a:xfrm>
          <a:prstGeom prst="rect">
            <a:avLst/>
          </a:prstGeom>
          <a:noFill/>
        </p:spPr>
        <p:txBody>
          <a:bodyPr wrap="square" rtlCol="0">
            <a:spAutoFit/>
          </a:bodyPr>
          <a:lstStyle/>
          <a:p>
            <a:pPr algn="ctr"/>
            <a:r>
              <a:rPr kumimoji="1" lang="ja-JP" altLang="en-US" sz="1600" b="1" dirty="0" smtClean="0">
                <a:solidFill>
                  <a:schemeClr val="accent5"/>
                </a:solidFill>
              </a:rPr>
              <a:t>最適解</a:t>
            </a:r>
            <a:endParaRPr kumimoji="1" lang="ja-JP" altLang="en-US" sz="1600" b="1" dirty="0">
              <a:solidFill>
                <a:schemeClr val="accent5"/>
              </a:solidFill>
            </a:endParaRPr>
          </a:p>
        </p:txBody>
      </p:sp>
      <p:sp>
        <p:nvSpPr>
          <p:cNvPr id="25" name="テキスト ボックス 24"/>
          <p:cNvSpPr txBox="1"/>
          <p:nvPr/>
        </p:nvSpPr>
        <p:spPr>
          <a:xfrm>
            <a:off x="4515755" y="2352869"/>
            <a:ext cx="1104014" cy="338554"/>
          </a:xfrm>
          <a:prstGeom prst="rect">
            <a:avLst/>
          </a:prstGeom>
          <a:noFill/>
        </p:spPr>
        <p:txBody>
          <a:bodyPr wrap="square" rtlCol="0">
            <a:spAutoFit/>
          </a:bodyPr>
          <a:lstStyle/>
          <a:p>
            <a:pPr algn="ctr"/>
            <a:r>
              <a:rPr lang="ja-JP" altLang="en-US" sz="1600" b="1" dirty="0">
                <a:solidFill>
                  <a:schemeClr val="accent2"/>
                </a:solidFill>
              </a:rPr>
              <a:t>局所</a:t>
            </a:r>
            <a:r>
              <a:rPr kumimoji="1" lang="ja-JP" altLang="en-US" sz="1600" b="1" dirty="0" smtClean="0">
                <a:solidFill>
                  <a:schemeClr val="accent2"/>
                </a:solidFill>
              </a:rPr>
              <a:t>解</a:t>
            </a:r>
            <a:endParaRPr kumimoji="1" lang="ja-JP" altLang="en-US" sz="1600" b="1" dirty="0">
              <a:solidFill>
                <a:schemeClr val="accent2"/>
              </a:solidFill>
            </a:endParaRPr>
          </a:p>
        </p:txBody>
      </p:sp>
      <p:sp>
        <p:nvSpPr>
          <p:cNvPr id="26" name="テキスト ボックス 25"/>
          <p:cNvSpPr txBox="1"/>
          <p:nvPr/>
        </p:nvSpPr>
        <p:spPr>
          <a:xfrm>
            <a:off x="3191631" y="6208412"/>
            <a:ext cx="2763003" cy="400110"/>
          </a:xfrm>
          <a:prstGeom prst="rect">
            <a:avLst/>
          </a:prstGeom>
          <a:noFill/>
        </p:spPr>
        <p:txBody>
          <a:bodyPr wrap="square" rtlCol="0">
            <a:spAutoFit/>
          </a:bodyPr>
          <a:lstStyle/>
          <a:p>
            <a:pPr algn="ctr"/>
            <a:r>
              <a:rPr kumimoji="1" lang="ja-JP" altLang="en-US" sz="2000" b="1" dirty="0" smtClean="0">
                <a:solidFill>
                  <a:schemeClr val="accent5"/>
                </a:solidFill>
              </a:rPr>
              <a:t>最適解へ収束</a:t>
            </a:r>
            <a:endParaRPr kumimoji="1" lang="ja-JP" altLang="en-US" sz="2000" b="1" dirty="0">
              <a:solidFill>
                <a:schemeClr val="accent5"/>
              </a:solidFill>
            </a:endParaRPr>
          </a:p>
        </p:txBody>
      </p:sp>
      <p:sp>
        <p:nvSpPr>
          <p:cNvPr id="27" name="テキスト ボックス 26"/>
          <p:cNvSpPr txBox="1"/>
          <p:nvPr/>
        </p:nvSpPr>
        <p:spPr>
          <a:xfrm>
            <a:off x="6572630" y="6208412"/>
            <a:ext cx="2763003" cy="400110"/>
          </a:xfrm>
          <a:prstGeom prst="rect">
            <a:avLst/>
          </a:prstGeom>
          <a:noFill/>
        </p:spPr>
        <p:txBody>
          <a:bodyPr wrap="square" rtlCol="0">
            <a:spAutoFit/>
          </a:bodyPr>
          <a:lstStyle/>
          <a:p>
            <a:pPr algn="ctr"/>
            <a:r>
              <a:rPr kumimoji="1" lang="ja-JP" altLang="en-US" sz="2000" b="1" dirty="0" smtClean="0">
                <a:solidFill>
                  <a:srgbClr val="00B050"/>
                </a:solidFill>
              </a:rPr>
              <a:t>全てのピークを探索</a:t>
            </a:r>
            <a:endParaRPr kumimoji="1" lang="ja-JP" altLang="en-US" sz="2000" b="1" dirty="0">
              <a:solidFill>
                <a:srgbClr val="00B050"/>
              </a:solidFill>
            </a:endParaRPr>
          </a:p>
        </p:txBody>
      </p:sp>
    </p:spTree>
    <p:extLst>
      <p:ext uri="{BB962C8B-B14F-4D97-AF65-F5344CB8AC3E}">
        <p14:creationId xmlns:p14="http://schemas.microsoft.com/office/powerpoint/2010/main" val="252716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P spid="21" grpId="0" animBg="1"/>
      <p:bldP spid="22" grpId="0" animBg="1"/>
      <p:bldP spid="23" grpId="0" animBg="1"/>
      <p:bldP spid="24" grpId="0"/>
      <p:bldP spid="25"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背景</a:t>
            </a:r>
            <a:r>
              <a:rPr lang="en-US" altLang="ja-JP" dirty="0" smtClean="0"/>
              <a:t>: </a:t>
            </a:r>
            <a:r>
              <a:rPr lang="ja-JP" altLang="en-US" dirty="0" smtClean="0"/>
              <a:t>複数解探索の問題</a:t>
            </a:r>
            <a:endParaRPr kumimoji="1" lang="ja-JP" altLang="en-US"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3</a:t>
            </a:fld>
            <a:r>
              <a:rPr kumimoji="1" lang="en-US" altLang="ja-JP" dirty="0" smtClean="0"/>
              <a:t>/17)</a:t>
            </a:r>
            <a:endParaRPr kumimoji="1" lang="ja-JP" altLang="en-US" dirty="0"/>
          </a:p>
        </p:txBody>
      </p:sp>
      <p:sp>
        <p:nvSpPr>
          <p:cNvPr id="7" name="テキスト ボックス 6"/>
          <p:cNvSpPr txBox="1"/>
          <p:nvPr/>
        </p:nvSpPr>
        <p:spPr>
          <a:xfrm>
            <a:off x="1603947" y="1567991"/>
            <a:ext cx="5621311" cy="461665"/>
          </a:xfrm>
          <a:prstGeom prst="rect">
            <a:avLst/>
          </a:prstGeom>
          <a:noFill/>
        </p:spPr>
        <p:txBody>
          <a:bodyPr wrap="square" rtlCol="0">
            <a:spAutoFit/>
          </a:bodyPr>
          <a:lstStyle/>
          <a:p>
            <a:r>
              <a:rPr lang="ja-JP" altLang="en-US" sz="2400" b="1" dirty="0" smtClean="0">
                <a:solidFill>
                  <a:schemeClr val="tx1">
                    <a:lumMod val="75000"/>
                    <a:lumOff val="25000"/>
                  </a:schemeClr>
                </a:solidFill>
              </a:rPr>
              <a:t>大域探索と局所探索のバランス</a:t>
            </a:r>
            <a:endParaRPr kumimoji="1" lang="ja-JP" altLang="en-US" sz="2400" b="1" dirty="0">
              <a:solidFill>
                <a:schemeClr val="tx1">
                  <a:lumMod val="75000"/>
                  <a:lumOff val="25000"/>
                </a:schemeClr>
              </a:solidFill>
            </a:endParaRPr>
          </a:p>
        </p:txBody>
      </p:sp>
      <p:sp>
        <p:nvSpPr>
          <p:cNvPr id="8" name="角丸四角形 7"/>
          <p:cNvSpPr/>
          <p:nvPr/>
        </p:nvSpPr>
        <p:spPr>
          <a:xfrm>
            <a:off x="343525" y="1499022"/>
            <a:ext cx="1185472" cy="59960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a:t>問題点</a:t>
            </a:r>
            <a:endParaRPr kumimoji="1" lang="ja-JP" altLang="en-US" sz="2400" b="1" dirty="0"/>
          </a:p>
        </p:txBody>
      </p:sp>
      <p:sp>
        <p:nvSpPr>
          <p:cNvPr id="10" name="テキスト ボックス 9"/>
          <p:cNvSpPr txBox="1"/>
          <p:nvPr/>
        </p:nvSpPr>
        <p:spPr>
          <a:xfrm>
            <a:off x="1603948" y="2098627"/>
            <a:ext cx="4885232" cy="1200329"/>
          </a:xfrm>
          <a:prstGeom prst="rect">
            <a:avLst/>
          </a:prstGeom>
          <a:noFill/>
        </p:spPr>
        <p:txBody>
          <a:bodyPr wrap="square" rtlCol="0">
            <a:spAutoFit/>
          </a:bodyPr>
          <a:lstStyle/>
          <a:p>
            <a:r>
              <a:rPr kumimoji="1" lang="en-US" altLang="ja-JP" sz="2400" b="1" dirty="0" smtClean="0">
                <a:solidFill>
                  <a:schemeClr val="tx1">
                    <a:lumMod val="75000"/>
                    <a:lumOff val="25000"/>
                  </a:schemeClr>
                </a:solidFill>
              </a:rPr>
              <a:t>Bat Algorithm(BA)</a:t>
            </a:r>
          </a:p>
          <a:p>
            <a:pPr marL="285750" indent="-285750">
              <a:buFontTx/>
              <a:buChar char="-"/>
            </a:pPr>
            <a:r>
              <a:rPr lang="ja-JP" altLang="en-US" sz="2400" dirty="0" smtClean="0"/>
              <a:t>局所探索性能を自動で調整</a:t>
            </a:r>
            <a:endParaRPr lang="en-US" altLang="ja-JP" sz="2400" dirty="0" smtClean="0"/>
          </a:p>
          <a:p>
            <a:pPr marL="285750" indent="-285750">
              <a:buFontTx/>
              <a:buChar char="-"/>
            </a:pPr>
            <a:r>
              <a:rPr kumimoji="1" lang="ja-JP" altLang="en-US" sz="2400" dirty="0"/>
              <a:t>ランダム</a:t>
            </a:r>
            <a:r>
              <a:rPr kumimoji="1" lang="ja-JP" altLang="en-US" sz="2400" dirty="0" smtClean="0"/>
              <a:t>な大域探索</a:t>
            </a:r>
            <a:endParaRPr kumimoji="1" lang="en-US" altLang="ja-JP" sz="2400" dirty="0" smtClean="0"/>
          </a:p>
        </p:txBody>
      </p:sp>
      <p:sp>
        <p:nvSpPr>
          <p:cNvPr id="18" name="テキスト ボックス 17"/>
          <p:cNvSpPr txBox="1"/>
          <p:nvPr/>
        </p:nvSpPr>
        <p:spPr>
          <a:xfrm>
            <a:off x="2747884" y="3389000"/>
            <a:ext cx="719528" cy="707886"/>
          </a:xfrm>
          <a:prstGeom prst="rect">
            <a:avLst/>
          </a:prstGeom>
          <a:noFill/>
        </p:spPr>
        <p:txBody>
          <a:bodyPr wrap="square" rtlCol="0">
            <a:spAutoFit/>
          </a:bodyPr>
          <a:lstStyle/>
          <a:p>
            <a:pPr algn="ctr"/>
            <a:r>
              <a:rPr kumimoji="1" lang="en-US" altLang="ja-JP" sz="4000" dirty="0" smtClean="0"/>
              <a:t>&gt;</a:t>
            </a:r>
            <a:endParaRPr kumimoji="1" lang="ja-JP" altLang="en-US" sz="4000" dirty="0"/>
          </a:p>
        </p:txBody>
      </p:sp>
      <p:sp>
        <p:nvSpPr>
          <p:cNvPr id="19" name="テキスト ボックス 18"/>
          <p:cNvSpPr txBox="1"/>
          <p:nvPr/>
        </p:nvSpPr>
        <p:spPr>
          <a:xfrm>
            <a:off x="4729712" y="3573665"/>
            <a:ext cx="2008063" cy="400110"/>
          </a:xfrm>
          <a:prstGeom prst="rect">
            <a:avLst/>
          </a:prstGeom>
          <a:noFill/>
        </p:spPr>
        <p:txBody>
          <a:bodyPr wrap="square" rtlCol="0">
            <a:spAutoFit/>
          </a:bodyPr>
          <a:lstStyle/>
          <a:p>
            <a:pPr algn="ctr"/>
            <a:r>
              <a:rPr lang="ja-JP" altLang="en-US" sz="2000" dirty="0" smtClean="0">
                <a:solidFill>
                  <a:schemeClr val="accent5"/>
                </a:solidFill>
              </a:rPr>
              <a:t>最適</a:t>
            </a:r>
            <a:r>
              <a:rPr lang="ja-JP" altLang="en-US" sz="2000" dirty="0">
                <a:solidFill>
                  <a:schemeClr val="accent5"/>
                </a:solidFill>
              </a:rPr>
              <a:t>解</a:t>
            </a:r>
            <a:r>
              <a:rPr lang="ja-JP" altLang="en-US" sz="2000" dirty="0" smtClean="0">
                <a:solidFill>
                  <a:schemeClr val="accent5"/>
                </a:solidFill>
              </a:rPr>
              <a:t>に</a:t>
            </a:r>
            <a:r>
              <a:rPr lang="ja-JP" altLang="en-US" sz="2000" dirty="0">
                <a:solidFill>
                  <a:schemeClr val="accent5"/>
                </a:solidFill>
              </a:rPr>
              <a:t>収束</a:t>
            </a:r>
            <a:endParaRPr kumimoji="1" lang="ja-JP" altLang="en-US" sz="2000" dirty="0">
              <a:solidFill>
                <a:schemeClr val="accent5"/>
              </a:solidFill>
            </a:endParaRPr>
          </a:p>
        </p:txBody>
      </p:sp>
      <p:sp>
        <p:nvSpPr>
          <p:cNvPr id="21" name="角丸四角形 20"/>
          <p:cNvSpPr/>
          <p:nvPr/>
        </p:nvSpPr>
        <p:spPr>
          <a:xfrm>
            <a:off x="343525" y="5174106"/>
            <a:ext cx="1185472" cy="599605"/>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t>目的</a:t>
            </a:r>
            <a:endParaRPr kumimoji="1" lang="ja-JP" altLang="en-US" sz="2400" b="1" dirty="0"/>
          </a:p>
        </p:txBody>
      </p:sp>
      <p:sp>
        <p:nvSpPr>
          <p:cNvPr id="22" name="テキスト ボックス 21"/>
          <p:cNvSpPr txBox="1"/>
          <p:nvPr/>
        </p:nvSpPr>
        <p:spPr>
          <a:xfrm>
            <a:off x="1603947" y="3573665"/>
            <a:ext cx="1412197" cy="400110"/>
          </a:xfrm>
          <a:prstGeom prst="rect">
            <a:avLst/>
          </a:prstGeom>
          <a:noFill/>
        </p:spPr>
        <p:txBody>
          <a:bodyPr wrap="square" rtlCol="0">
            <a:spAutoFit/>
          </a:bodyPr>
          <a:lstStyle/>
          <a:p>
            <a:pPr algn="ctr"/>
            <a:r>
              <a:rPr kumimoji="1" lang="ja-JP" altLang="en-US" sz="2000" dirty="0" smtClean="0"/>
              <a:t>局所探索</a:t>
            </a:r>
            <a:endParaRPr kumimoji="1" lang="ja-JP" altLang="en-US" sz="2000" dirty="0"/>
          </a:p>
        </p:txBody>
      </p:sp>
      <p:sp>
        <p:nvSpPr>
          <p:cNvPr id="23" name="テキスト ボックス 22"/>
          <p:cNvSpPr txBox="1"/>
          <p:nvPr/>
        </p:nvSpPr>
        <p:spPr>
          <a:xfrm>
            <a:off x="3229132" y="3573665"/>
            <a:ext cx="1412197" cy="400110"/>
          </a:xfrm>
          <a:prstGeom prst="rect">
            <a:avLst/>
          </a:prstGeom>
          <a:noFill/>
        </p:spPr>
        <p:txBody>
          <a:bodyPr wrap="square" rtlCol="0">
            <a:spAutoFit/>
          </a:bodyPr>
          <a:lstStyle/>
          <a:p>
            <a:pPr algn="ctr"/>
            <a:r>
              <a:rPr lang="ja-JP" altLang="en-US" sz="2000" dirty="0"/>
              <a:t>大域</a:t>
            </a:r>
            <a:r>
              <a:rPr kumimoji="1" lang="ja-JP" altLang="en-US" sz="2000" dirty="0" smtClean="0"/>
              <a:t>探索</a:t>
            </a:r>
            <a:endParaRPr kumimoji="1" lang="ja-JP" altLang="en-US" sz="2000" dirty="0"/>
          </a:p>
        </p:txBody>
      </p:sp>
      <p:sp>
        <p:nvSpPr>
          <p:cNvPr id="24" name="テキスト ボックス 23"/>
          <p:cNvSpPr txBox="1"/>
          <p:nvPr/>
        </p:nvSpPr>
        <p:spPr>
          <a:xfrm>
            <a:off x="1603947" y="5243075"/>
            <a:ext cx="7420132"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分散型</a:t>
            </a:r>
            <a:r>
              <a:rPr kumimoji="1" lang="en-US" altLang="ja-JP" sz="2400" b="1" dirty="0" smtClean="0">
                <a:solidFill>
                  <a:schemeClr val="tx1">
                    <a:lumMod val="75000"/>
                    <a:lumOff val="25000"/>
                  </a:schemeClr>
                </a:solidFill>
              </a:rPr>
              <a:t>Bat Algorithm</a:t>
            </a:r>
            <a:r>
              <a:rPr kumimoji="1" lang="ja-JP" altLang="en-US" sz="2400" b="1" dirty="0" smtClean="0">
                <a:solidFill>
                  <a:schemeClr val="tx1">
                    <a:lumMod val="75000"/>
                    <a:lumOff val="25000"/>
                  </a:schemeClr>
                </a:solidFill>
              </a:rPr>
              <a:t>の提案とその有効性の検証</a:t>
            </a:r>
            <a:endParaRPr kumimoji="1" lang="ja-JP" altLang="en-US" sz="2400" b="1" dirty="0">
              <a:solidFill>
                <a:schemeClr val="tx1">
                  <a:lumMod val="75000"/>
                  <a:lumOff val="25000"/>
                </a:schemeClr>
              </a:solidFill>
            </a:endParaRPr>
          </a:p>
        </p:txBody>
      </p:sp>
      <p:pic>
        <p:nvPicPr>
          <p:cNvPr id="28" name="図 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139" y="2029656"/>
            <a:ext cx="3841986" cy="2880392"/>
          </a:xfrm>
          <a:prstGeom prst="rect">
            <a:avLst/>
          </a:prstGeom>
        </p:spPr>
      </p:pic>
    </p:spTree>
    <p:extLst>
      <p:ext uri="{BB962C8B-B14F-4D97-AF65-F5344CB8AC3E}">
        <p14:creationId xmlns:p14="http://schemas.microsoft.com/office/powerpoint/2010/main" val="29112852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Algorithm </a:t>
            </a:r>
            <a:r>
              <a:rPr lang="en-US" altLang="ja-JP" sz="4000" b="0" dirty="0"/>
              <a:t>[Yang, X.S., 2010</a:t>
            </a:r>
            <a:r>
              <a:rPr lang="en-US" altLang="ja-JP" sz="4000" b="0" dirty="0" smtClean="0"/>
              <a:t>]</a:t>
            </a:r>
            <a:endParaRPr kumimoji="1" lang="ja-JP" altLang="en-US" sz="4000" b="0" dirty="0"/>
          </a:p>
        </p:txBody>
      </p:sp>
      <p:sp>
        <p:nvSpPr>
          <p:cNvPr id="4" name="スライド番号プレースホルダー 3"/>
          <p:cNvSpPr>
            <a:spLocks noGrp="1"/>
          </p:cNvSpPr>
          <p:nvPr>
            <p:ph type="sldNum" sz="quarter" idx="12"/>
          </p:nvPr>
        </p:nvSpPr>
        <p:spPr/>
        <p:txBody>
          <a:bodyPr/>
          <a:lstStyle/>
          <a:p>
            <a:r>
              <a:rPr kumimoji="1" lang="en-US" altLang="ja-JP" dirty="0" smtClean="0"/>
              <a:t>(</a:t>
            </a:r>
            <a:fld id="{CAF925E2-19D9-40EE-AC9E-1CF63AA179A3}" type="slidenum">
              <a:rPr kumimoji="1" lang="ja-JP" altLang="en-US" smtClean="0"/>
              <a:t>4</a:t>
            </a:fld>
            <a:r>
              <a:rPr kumimoji="1" lang="en-US" altLang="ja-JP" dirty="0" smtClean="0"/>
              <a:t>/17)</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276" y="2633908"/>
            <a:ext cx="5502446" cy="3262951"/>
          </a:xfrm>
          <a:prstGeom prst="rect">
            <a:avLst/>
          </a:prstGeom>
        </p:spPr>
      </p:pic>
      <p:sp>
        <p:nvSpPr>
          <p:cNvPr id="7" name="テキスト ボックス 6"/>
          <p:cNvSpPr txBox="1"/>
          <p:nvPr/>
        </p:nvSpPr>
        <p:spPr>
          <a:xfrm>
            <a:off x="9570031" y="2119118"/>
            <a:ext cx="1652954" cy="461665"/>
          </a:xfrm>
          <a:prstGeom prst="rect">
            <a:avLst/>
          </a:prstGeom>
          <a:noFill/>
        </p:spPr>
        <p:txBody>
          <a:bodyPr wrap="square" rtlCol="0">
            <a:spAutoFit/>
          </a:bodyPr>
          <a:lstStyle/>
          <a:p>
            <a:r>
              <a:rPr kumimoji="1" lang="en-US" altLang="ja-JP" sz="2400" b="1" dirty="0">
                <a:solidFill>
                  <a:srgbClr val="97B8FB"/>
                </a:solidFill>
              </a:rPr>
              <a:t>L</a:t>
            </a:r>
            <a:r>
              <a:rPr kumimoji="1" lang="en-US" altLang="ja-JP" sz="2400" b="1" dirty="0" smtClean="0">
                <a:solidFill>
                  <a:srgbClr val="97B8FB"/>
                </a:solidFill>
              </a:rPr>
              <a:t>oudness</a:t>
            </a:r>
            <a:endParaRPr kumimoji="1" lang="ja-JP" altLang="en-US" sz="2400" b="1" dirty="0">
              <a:solidFill>
                <a:srgbClr val="97B8FB"/>
              </a:solidFill>
            </a:endParaRPr>
          </a:p>
        </p:txBody>
      </p:sp>
      <p:sp>
        <p:nvSpPr>
          <p:cNvPr id="8" name="テキスト ボックス 7"/>
          <p:cNvSpPr txBox="1"/>
          <p:nvPr/>
        </p:nvSpPr>
        <p:spPr>
          <a:xfrm>
            <a:off x="7548796" y="2100151"/>
            <a:ext cx="1652954" cy="461665"/>
          </a:xfrm>
          <a:prstGeom prst="rect">
            <a:avLst/>
          </a:prstGeom>
          <a:noFill/>
        </p:spPr>
        <p:txBody>
          <a:bodyPr wrap="square" rtlCol="0">
            <a:spAutoFit/>
          </a:bodyPr>
          <a:lstStyle/>
          <a:p>
            <a:r>
              <a:rPr kumimoji="1" lang="en-US" altLang="ja-JP" sz="2400" b="1" dirty="0" smtClean="0">
                <a:solidFill>
                  <a:schemeClr val="accent2"/>
                </a:solidFill>
              </a:rPr>
              <a:t>Parse rate</a:t>
            </a:r>
            <a:endParaRPr kumimoji="1" lang="ja-JP" altLang="en-US" sz="2400" b="1" dirty="0">
              <a:solidFill>
                <a:schemeClr val="accent2"/>
              </a:solidFill>
            </a:endParaRPr>
          </a:p>
        </p:txBody>
      </p:sp>
      <p:sp>
        <p:nvSpPr>
          <p:cNvPr id="5" name="コンテンツ プレースホルダー 2"/>
          <p:cNvSpPr txBox="1">
            <a:spLocks/>
          </p:cNvSpPr>
          <p:nvPr/>
        </p:nvSpPr>
        <p:spPr>
          <a:xfrm>
            <a:off x="343524" y="1888760"/>
            <a:ext cx="7826115" cy="4721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solidFill>
                  <a:schemeClr val="tx1">
                    <a:lumMod val="75000"/>
                    <a:lumOff val="25000"/>
                  </a:schemeClr>
                </a:solidFill>
              </a:rPr>
              <a:t>エコロケーション</a:t>
            </a:r>
            <a:endParaRPr lang="en-US" altLang="ja-JP" sz="2400" b="1" dirty="0" smtClean="0">
              <a:solidFill>
                <a:schemeClr val="tx1">
                  <a:lumMod val="75000"/>
                  <a:lumOff val="25000"/>
                </a:schemeClr>
              </a:solidFill>
            </a:endParaRPr>
          </a:p>
          <a:p>
            <a:pPr marL="0" indent="0">
              <a:buFont typeface="Arial" panose="020B0604020202020204" pitchFamily="34" charset="0"/>
              <a:buNone/>
            </a:pPr>
            <a:r>
              <a:rPr lang="ja-JP" altLang="en-US" sz="2400" dirty="0" smtClean="0">
                <a:solidFill>
                  <a:schemeClr val="tx1">
                    <a:lumMod val="75000"/>
                    <a:lumOff val="25000"/>
                  </a:schemeClr>
                </a:solidFill>
              </a:rPr>
              <a:t>餌や獲物を発見するために使用する音波</a:t>
            </a:r>
            <a:endParaRPr lang="en-US" altLang="ja-JP" sz="2400" dirty="0" smtClean="0">
              <a:solidFill>
                <a:schemeClr val="tx1">
                  <a:lumMod val="75000"/>
                  <a:lumOff val="25000"/>
                </a:schemeClr>
              </a:solidFill>
            </a:endParaRPr>
          </a:p>
          <a:p>
            <a:pPr marL="0" indent="0">
              <a:buFont typeface="Arial" panose="020B0604020202020204" pitchFamily="34" charset="0"/>
              <a:buNone/>
            </a:pPr>
            <a:endParaRPr lang="en-US" altLang="ja-JP" sz="2400" b="1" dirty="0" smtClean="0">
              <a:solidFill>
                <a:schemeClr val="tx1">
                  <a:lumMod val="75000"/>
                  <a:lumOff val="25000"/>
                </a:schemeClr>
              </a:solidFill>
            </a:endParaRPr>
          </a:p>
          <a:p>
            <a:pPr marL="0" indent="0">
              <a:buFont typeface="Arial" panose="020B0604020202020204" pitchFamily="34" charset="0"/>
              <a:buNone/>
            </a:pPr>
            <a:r>
              <a:rPr lang="ja-JP" altLang="en-US" sz="2400" b="1" dirty="0" smtClean="0"/>
              <a:t>→ </a:t>
            </a:r>
            <a:r>
              <a:rPr lang="en-US" altLang="ja-JP" sz="2400" b="1" dirty="0" smtClean="0">
                <a:solidFill>
                  <a:schemeClr val="accent5"/>
                </a:solidFill>
              </a:rPr>
              <a:t>Frequency: f</a:t>
            </a:r>
            <a:endParaRPr lang="en-US" altLang="ja-JP" sz="2400" b="1" dirty="0">
              <a:solidFill>
                <a:schemeClr val="accent5"/>
              </a:solidFill>
            </a:endParaRPr>
          </a:p>
          <a:p>
            <a:pPr marL="0" indent="0">
              <a:buFont typeface="Arial" panose="020B0604020202020204" pitchFamily="34" charset="0"/>
              <a:buNone/>
            </a:pPr>
            <a:r>
              <a:rPr lang="ja-JP" altLang="en-US" sz="2400" dirty="0" smtClean="0">
                <a:solidFill>
                  <a:schemeClr val="tx1">
                    <a:lumMod val="75000"/>
                    <a:lumOff val="25000"/>
                  </a:schemeClr>
                </a:solidFill>
              </a:rPr>
              <a:t>ターゲットに向かう速度の調整</a:t>
            </a:r>
            <a:endParaRPr lang="en-US" altLang="ja-JP" sz="2400" dirty="0" smtClean="0">
              <a:solidFill>
                <a:schemeClr val="tx1">
                  <a:lumMod val="75000"/>
                  <a:lumOff val="25000"/>
                </a:schemeClr>
              </a:solidFill>
            </a:endParaRPr>
          </a:p>
          <a:p>
            <a:pPr marL="0" indent="0">
              <a:buFont typeface="Arial" panose="020B0604020202020204" pitchFamily="34" charset="0"/>
              <a:buNone/>
            </a:pPr>
            <a:r>
              <a:rPr lang="ja-JP" altLang="en-US" sz="2400" b="1" dirty="0" smtClean="0"/>
              <a:t>→ </a:t>
            </a:r>
            <a:r>
              <a:rPr lang="en-US" altLang="ja-JP" sz="2400" b="1" dirty="0" smtClean="0">
                <a:solidFill>
                  <a:srgbClr val="97B8FB"/>
                </a:solidFill>
              </a:rPr>
              <a:t>Loudness: A</a:t>
            </a:r>
            <a:endParaRPr lang="en-US" altLang="ja-JP" sz="2400" b="1" dirty="0"/>
          </a:p>
          <a:p>
            <a:pPr marL="0" indent="0">
              <a:buFont typeface="Arial" panose="020B0604020202020204" pitchFamily="34" charset="0"/>
              <a:buNone/>
            </a:pPr>
            <a:r>
              <a:rPr lang="ja-JP" altLang="en-US" sz="2400" dirty="0" smtClean="0">
                <a:solidFill>
                  <a:schemeClr val="tx1">
                    <a:lumMod val="75000"/>
                    <a:lumOff val="25000"/>
                  </a:schemeClr>
                </a:solidFill>
              </a:rPr>
              <a:t>ターゲットまでの距離を把握</a:t>
            </a:r>
            <a:endParaRPr lang="en-US" altLang="ja-JP" sz="2400" dirty="0" smtClean="0">
              <a:solidFill>
                <a:schemeClr val="tx1">
                  <a:lumMod val="75000"/>
                  <a:lumOff val="25000"/>
                </a:schemeClr>
              </a:solidFill>
            </a:endParaRPr>
          </a:p>
          <a:p>
            <a:pPr marL="0" indent="0">
              <a:buFont typeface="Arial" panose="020B0604020202020204" pitchFamily="34" charset="0"/>
              <a:buNone/>
            </a:pPr>
            <a:r>
              <a:rPr lang="ja-JP" altLang="en-US" sz="2400" b="1" dirty="0" smtClean="0"/>
              <a:t>→ </a:t>
            </a:r>
            <a:r>
              <a:rPr lang="en-US" altLang="ja-JP" sz="2400" b="1" dirty="0" smtClean="0">
                <a:solidFill>
                  <a:schemeClr val="accent2"/>
                </a:solidFill>
              </a:rPr>
              <a:t>Parse rate: r</a:t>
            </a:r>
          </a:p>
          <a:p>
            <a:pPr marL="0" indent="0">
              <a:buFont typeface="Arial" panose="020B0604020202020204" pitchFamily="34" charset="0"/>
              <a:buNone/>
            </a:pPr>
            <a:r>
              <a:rPr lang="en-US" altLang="ja-JP" sz="2400" dirty="0" smtClean="0">
                <a:solidFill>
                  <a:schemeClr val="tx1">
                    <a:lumMod val="75000"/>
                    <a:lumOff val="25000"/>
                  </a:schemeClr>
                </a:solidFill>
              </a:rPr>
              <a:t>Loudness</a:t>
            </a:r>
            <a:r>
              <a:rPr lang="ja-JP" altLang="en-US" sz="2400" dirty="0" smtClean="0">
                <a:solidFill>
                  <a:schemeClr val="tx1">
                    <a:lumMod val="75000"/>
                    <a:lumOff val="25000"/>
                  </a:schemeClr>
                </a:solidFill>
              </a:rPr>
              <a:t>の反射波</a:t>
            </a:r>
            <a:endParaRPr lang="en-US" altLang="ja-JP" sz="2400" dirty="0">
              <a:solidFill>
                <a:schemeClr val="tx1">
                  <a:lumMod val="75000"/>
                  <a:lumOff val="25000"/>
                </a:schemeClr>
              </a:solidFill>
            </a:endParaRPr>
          </a:p>
        </p:txBody>
      </p:sp>
      <p:cxnSp>
        <p:nvCxnSpPr>
          <p:cNvPr id="10" name="直線矢印コネクタ 9"/>
          <p:cNvCxnSpPr/>
          <p:nvPr/>
        </p:nvCxnSpPr>
        <p:spPr>
          <a:xfrm>
            <a:off x="7548796" y="4385304"/>
            <a:ext cx="135536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7548796" y="4265383"/>
            <a:ext cx="2952000" cy="0"/>
          </a:xfrm>
          <a:prstGeom prst="straightConnector1">
            <a:avLst/>
          </a:prstGeom>
          <a:ln w="57150">
            <a:solidFill>
              <a:srgbClr val="FF5B5B"/>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p:cNvSpPr txBox="1"/>
          <p:nvPr/>
        </p:nvSpPr>
        <p:spPr>
          <a:xfrm>
            <a:off x="7435602" y="4639148"/>
            <a:ext cx="1821592" cy="461665"/>
          </a:xfrm>
          <a:prstGeom prst="rect">
            <a:avLst/>
          </a:prstGeom>
          <a:noFill/>
        </p:spPr>
        <p:txBody>
          <a:bodyPr wrap="square" rtlCol="0">
            <a:spAutoFit/>
          </a:bodyPr>
          <a:lstStyle/>
          <a:p>
            <a:r>
              <a:rPr kumimoji="1" lang="en-US" altLang="ja-JP" sz="2400" b="1" dirty="0" smtClean="0">
                <a:solidFill>
                  <a:srgbClr val="FF0000"/>
                </a:solidFill>
              </a:rPr>
              <a:t>Frequency</a:t>
            </a:r>
            <a:endParaRPr kumimoji="1" lang="ja-JP" altLang="en-US" sz="2400" b="1" dirty="0">
              <a:solidFill>
                <a:srgbClr val="FF0000"/>
              </a:solidFill>
            </a:endParaRPr>
          </a:p>
        </p:txBody>
      </p:sp>
    </p:spTree>
    <p:extLst>
      <p:ext uri="{BB962C8B-B14F-4D97-AF65-F5344CB8AC3E}">
        <p14:creationId xmlns:p14="http://schemas.microsoft.com/office/powerpoint/2010/main" val="33789696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コンテンツ プレースホルダー 5"/>
          <p:cNvGraphicFramePr>
            <a:graphicFrameLocks noGrp="1"/>
          </p:cNvGraphicFramePr>
          <p:nvPr>
            <p:ph idx="1"/>
            <p:extLst>
              <p:ext uri="{D42A27DB-BD31-4B8C-83A1-F6EECF244321}">
                <p14:modId xmlns:p14="http://schemas.microsoft.com/office/powerpoint/2010/main" val="1614445871"/>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5</a:t>
            </a:fld>
            <a:r>
              <a:rPr lang="en-US" altLang="ja-JP" dirty="0" smtClean="0"/>
              <a:t>/17)</a:t>
            </a:r>
            <a:endParaRPr lang="ja-JP" altLang="en-US" dirty="0"/>
          </a:p>
        </p:txBody>
      </p:sp>
      <p:sp>
        <p:nvSpPr>
          <p:cNvPr id="5"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Algorithm </a:t>
            </a:r>
            <a:r>
              <a:rPr lang="en-US" altLang="ja-JP" sz="4000" b="0" dirty="0"/>
              <a:t>[Yang, X.S., 2010</a:t>
            </a:r>
            <a:r>
              <a:rPr lang="en-US" altLang="ja-JP" sz="4000" b="0" dirty="0" smtClean="0"/>
              <a:t>]</a:t>
            </a:r>
            <a:endParaRPr kumimoji="1" lang="ja-JP" altLang="en-US" sz="4000" b="0" dirty="0"/>
          </a:p>
        </p:txBody>
      </p:sp>
      <p:pic>
        <p:nvPicPr>
          <p:cNvPr id="8" name="図 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7130" y="2814267"/>
            <a:ext cx="3910767" cy="2836484"/>
          </a:xfrm>
          <a:prstGeom prst="rect">
            <a:avLst/>
          </a:prstGeom>
        </p:spPr>
      </p:pic>
      <p:sp>
        <p:nvSpPr>
          <p:cNvPr id="9" name="楕円 8"/>
          <p:cNvSpPr/>
          <p:nvPr/>
        </p:nvSpPr>
        <p:spPr>
          <a:xfrm>
            <a:off x="1731453" y="3623718"/>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3605749" y="3409902"/>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4440542" y="3521359"/>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296591" y="4099809"/>
                <a:ext cx="4402821" cy="646331"/>
              </a:xfrm>
              <a:prstGeom prst="rect">
                <a:avLst/>
              </a:prstGeom>
              <a:noFill/>
            </p:spPr>
            <p:txBody>
              <a:bodyPr wrap="square" rtlCol="0">
                <a:spAutoFit/>
              </a:bodyPr>
              <a:lstStyle/>
              <a:p>
                <a:pPr algn="ctr"/>
                <a:r>
                  <a:rPr kumimoji="1" lang="ja-JP" altLang="en-US" b="1" dirty="0" smtClean="0">
                    <a:solidFill>
                      <a:schemeClr val="accent5"/>
                    </a:solidFill>
                  </a:rPr>
                  <a:t>全体の最良解</a:t>
                </a:r>
                <a14:m>
                  <m:oMath xmlns:m="http://schemas.openxmlformats.org/officeDocument/2006/math">
                    <m:sSub>
                      <m:sSubPr>
                        <m:ctrlPr>
                          <a:rPr kumimoji="1" lang="en-US" altLang="ja-JP" b="1" i="1" smtClean="0">
                            <a:solidFill>
                              <a:schemeClr val="accent5"/>
                            </a:solidFill>
                            <a:latin typeface="Cambria Math" panose="02040503050406030204" pitchFamily="18" charset="0"/>
                          </a:rPr>
                        </m:ctrlPr>
                      </m:sSubPr>
                      <m:e>
                        <m:r>
                          <a:rPr kumimoji="1" lang="en-US" altLang="ja-JP" b="1" i="1" smtClean="0">
                            <a:solidFill>
                              <a:schemeClr val="accent5"/>
                            </a:solidFill>
                            <a:latin typeface="Cambria Math" panose="02040503050406030204" pitchFamily="18" charset="0"/>
                          </a:rPr>
                          <m:t>𝒙</m:t>
                        </m:r>
                      </m:e>
                      <m:sub>
                        <m:r>
                          <a:rPr kumimoji="1" lang="en-US" altLang="ja-JP" b="1" i="1" smtClean="0">
                            <a:solidFill>
                              <a:schemeClr val="accent5"/>
                            </a:solidFill>
                            <a:latin typeface="Cambria Math" panose="02040503050406030204" pitchFamily="18" charset="0"/>
                          </a:rPr>
                          <m:t>∗</m:t>
                        </m:r>
                      </m:sub>
                    </m:sSub>
                  </m:oMath>
                </a14:m>
                <a:r>
                  <a:rPr lang="en-US" altLang="ja-JP" b="1" dirty="0" smtClean="0">
                    <a:solidFill>
                      <a:schemeClr val="accent5"/>
                    </a:solidFill>
                  </a:rPr>
                  <a:t> </a:t>
                </a:r>
              </a:p>
              <a:p>
                <a:pPr algn="ctr"/>
                <a:r>
                  <a:rPr lang="en-US" altLang="ja-JP" b="1" dirty="0" smtClean="0">
                    <a:solidFill>
                      <a:schemeClr val="accent5"/>
                    </a:solidFill>
                  </a:rPr>
                  <a:t>(</a:t>
                </a:r>
                <a:r>
                  <a:rPr lang="ja-JP" altLang="en-US" b="1" dirty="0" smtClean="0">
                    <a:solidFill>
                      <a:schemeClr val="accent5"/>
                    </a:solidFill>
                  </a:rPr>
                  <a:t>グローバルベスト</a:t>
                </a:r>
                <a:r>
                  <a:rPr lang="en-US" altLang="ja-JP" b="1" dirty="0">
                    <a:solidFill>
                      <a:schemeClr val="accent5"/>
                    </a:solidFill>
                  </a:rPr>
                  <a:t>)</a:t>
                </a:r>
                <a:endParaRPr kumimoji="1" lang="ja-JP" altLang="en-US" b="1" dirty="0">
                  <a:solidFill>
                    <a:schemeClr val="accent5"/>
                  </a:solidFill>
                </a:endParaRPr>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296591" y="4099809"/>
                <a:ext cx="4402821" cy="646331"/>
              </a:xfrm>
              <a:prstGeom prst="rect">
                <a:avLst/>
              </a:prstGeom>
              <a:blipFill>
                <a:blip r:embed="rId11"/>
                <a:stretch>
                  <a:fillRect t="-5660" b="-14151"/>
                </a:stretch>
              </a:blipFill>
            </p:spPr>
            <p:txBody>
              <a:bodyPr/>
              <a:lstStyle/>
              <a:p>
                <a:r>
                  <a:rPr lang="ja-JP" altLang="en-US">
                    <a:noFill/>
                  </a:rPr>
                  <a:t> </a:t>
                </a:r>
              </a:p>
            </p:txBody>
          </p:sp>
        </mc:Fallback>
      </mc:AlternateContent>
      <p:sp>
        <p:nvSpPr>
          <p:cNvPr id="13" name="楕円 12"/>
          <p:cNvSpPr/>
          <p:nvPr/>
        </p:nvSpPr>
        <p:spPr>
          <a:xfrm>
            <a:off x="2278723" y="3681677"/>
            <a:ext cx="520539" cy="506898"/>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2498002" y="3858007"/>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 name="テキスト ボックス 14"/>
              <p:cNvSpPr txBox="1"/>
              <p:nvPr/>
            </p:nvSpPr>
            <p:spPr>
              <a:xfrm>
                <a:off x="345857" y="2434020"/>
                <a:ext cx="121221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𝑭</m:t>
                      </m:r>
                      <m:d>
                        <m:dPr>
                          <m:ctrlPr>
                            <a:rPr kumimoji="1" lang="en-US" altLang="ja-JP" b="1" i="1" smtClean="0">
                              <a:solidFill>
                                <a:schemeClr val="tx1">
                                  <a:lumMod val="75000"/>
                                  <a:lumOff val="25000"/>
                                </a:schemeClr>
                              </a:solidFill>
                              <a:latin typeface="Cambria Math" panose="02040503050406030204" pitchFamily="18" charset="0"/>
                            </a:rPr>
                          </m:ctrlPr>
                        </m:dPr>
                        <m:e>
                          <m:r>
                            <a:rPr kumimoji="1" lang="en-US" altLang="ja-JP" b="1" i="1" smtClean="0">
                              <a:solidFill>
                                <a:schemeClr val="tx1">
                                  <a:lumMod val="75000"/>
                                  <a:lumOff val="25000"/>
                                </a:schemeClr>
                              </a:solidFill>
                              <a:latin typeface="Cambria Math" panose="02040503050406030204" pitchFamily="18" charset="0"/>
                            </a:rPr>
                            <m:t>𝒙</m:t>
                          </m:r>
                        </m:e>
                      </m:d>
                    </m:oMath>
                  </m:oMathPara>
                </a14:m>
                <a:endParaRPr kumimoji="1" lang="ja-JP" altLang="en-US" b="1" dirty="0">
                  <a:solidFill>
                    <a:schemeClr val="tx1">
                      <a:lumMod val="75000"/>
                      <a:lumOff val="25000"/>
                    </a:schemeClr>
                  </a:solidFill>
                </a:endParaRPr>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345857" y="2434020"/>
                <a:ext cx="1212214" cy="369397"/>
              </a:xfrm>
              <a:prstGeom prst="rect">
                <a:avLst/>
              </a:prstGeom>
              <a:blipFill>
                <a:blip r:embed="rId12"/>
                <a:stretch>
                  <a:fillRect/>
                </a:stretch>
              </a:blipFill>
            </p:spPr>
            <p:txBody>
              <a:bodyPr/>
              <a:lstStyle/>
              <a:p>
                <a:r>
                  <a:rPr lang="ja-JP" altLang="en-US">
                    <a:noFill/>
                  </a:rPr>
                  <a:t> </a:t>
                </a:r>
              </a:p>
            </p:txBody>
          </p:sp>
        </mc:Fallback>
      </mc:AlternateContent>
      <p:sp>
        <p:nvSpPr>
          <p:cNvPr id="16" name="正方形/長方形 15"/>
          <p:cNvSpPr/>
          <p:nvPr/>
        </p:nvSpPr>
        <p:spPr>
          <a:xfrm>
            <a:off x="951964" y="3414883"/>
            <a:ext cx="3694596" cy="566126"/>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p:cNvCxnSpPr/>
          <p:nvPr/>
        </p:nvCxnSpPr>
        <p:spPr>
          <a:xfrm flipV="1">
            <a:off x="1372179" y="3409902"/>
            <a:ext cx="0" cy="566126"/>
          </a:xfrm>
          <a:prstGeom prst="straightConnector1">
            <a:avLst/>
          </a:prstGeom>
          <a:ln w="28575">
            <a:solidFill>
              <a:srgbClr val="FF000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p:cNvSpPr txBox="1"/>
              <p:nvPr/>
            </p:nvSpPr>
            <p:spPr>
              <a:xfrm>
                <a:off x="1547014" y="3197873"/>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1547014" y="3197873"/>
                <a:ext cx="489858" cy="38844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角丸四角形吹き出し 18"/>
              <p:cNvSpPr/>
              <p:nvPr/>
            </p:nvSpPr>
            <p:spPr>
              <a:xfrm>
                <a:off x="3567693" y="4171877"/>
                <a:ext cx="1319100" cy="506185"/>
              </a:xfrm>
              <a:prstGeom prst="wedgeRoundRectCallout">
                <a:avLst>
                  <a:gd name="adj1" fmla="val -90673"/>
                  <a:gd name="adj2" fmla="val -92234"/>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m:t>
                          </m:r>
                        </m:sub>
                        <m:sup/>
                      </m:sSubSup>
                      <m:r>
                        <a:rPr kumimoji="1" lang="en-US" altLang="ja-JP" b="1" i="1" smtClean="0">
                          <a:solidFill>
                            <a:schemeClr val="tx1">
                              <a:lumMod val="75000"/>
                              <a:lumOff val="25000"/>
                            </a:schemeClr>
                          </a:solidFill>
                          <a:latin typeface="Cambria Math" panose="02040503050406030204" pitchFamily="18" charset="0"/>
                        </a:rPr>
                        <m:t>=</m:t>
                      </m:r>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9" name="角丸四角形吹き出し 18"/>
              <p:cNvSpPr>
                <a:spLocks noRot="1" noChangeAspect="1" noMove="1" noResize="1" noEditPoints="1" noAdjustHandles="1" noChangeArrowheads="1" noChangeShapeType="1" noTextEdit="1"/>
              </p:cNvSpPr>
              <p:nvPr/>
            </p:nvSpPr>
            <p:spPr>
              <a:xfrm>
                <a:off x="3567693" y="4171877"/>
                <a:ext cx="1319100" cy="506185"/>
              </a:xfrm>
              <a:prstGeom prst="wedgeRoundRectCallout">
                <a:avLst>
                  <a:gd name="adj1" fmla="val -90673"/>
                  <a:gd name="adj2" fmla="val -92234"/>
                  <a:gd name="adj3" fmla="val 16667"/>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2286189" y="3304804"/>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2286189" y="3304804"/>
                <a:ext cx="489858" cy="388440"/>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p:cNvSpPr txBox="1"/>
              <p:nvPr/>
            </p:nvSpPr>
            <p:spPr>
              <a:xfrm>
                <a:off x="3154353" y="3546869"/>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3154353" y="3546869"/>
                <a:ext cx="489858" cy="38978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2" name="テキスト ボックス 21"/>
              <p:cNvSpPr txBox="1"/>
              <p:nvPr/>
            </p:nvSpPr>
            <p:spPr>
              <a:xfrm>
                <a:off x="4067115" y="3078584"/>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2" name="テキスト ボックス 21"/>
              <p:cNvSpPr txBox="1">
                <a:spLocks noRot="1" noChangeAspect="1" noMove="1" noResize="1" noEditPoints="1" noAdjustHandles="1" noChangeArrowheads="1" noChangeShapeType="1" noTextEdit="1"/>
              </p:cNvSpPr>
              <p:nvPr/>
            </p:nvSpPr>
            <p:spPr>
              <a:xfrm>
                <a:off x="4067115" y="3078584"/>
                <a:ext cx="489858" cy="387735"/>
              </a:xfrm>
              <a:prstGeom prst="rect">
                <a:avLst/>
              </a:prstGeom>
              <a:blipFill>
                <a:blip r:embed="rId17"/>
                <a:stretch>
                  <a:fillRect/>
                </a:stretch>
              </a:blipFill>
            </p:spPr>
            <p:txBody>
              <a:bodyPr/>
              <a:lstStyle/>
              <a:p>
                <a:r>
                  <a:rPr lang="ja-JP" altLang="en-US">
                    <a:noFill/>
                  </a:rPr>
                  <a:t> </a:t>
                </a:r>
              </a:p>
            </p:txBody>
          </p:sp>
        </mc:Fallback>
      </mc:AlternateContent>
      <p:sp>
        <p:nvSpPr>
          <p:cNvPr id="23" name="テキスト ボックス 22"/>
          <p:cNvSpPr txBox="1"/>
          <p:nvPr/>
        </p:nvSpPr>
        <p:spPr>
          <a:xfrm>
            <a:off x="3508923" y="6171804"/>
            <a:ext cx="1137637" cy="400110"/>
          </a:xfrm>
          <a:prstGeom prst="rect">
            <a:avLst/>
          </a:prstGeom>
          <a:noFill/>
        </p:spPr>
        <p:txBody>
          <a:bodyPr wrap="square" rtlCol="0">
            <a:spAutoFit/>
          </a:bodyPr>
          <a:lstStyle/>
          <a:p>
            <a:r>
              <a:rPr lang="en-US" altLang="ja-JP" sz="2000" i="1" dirty="0" smtClean="0">
                <a:latin typeface="Cambria Math" panose="02040503050406030204" pitchFamily="18" charset="0"/>
                <a:ea typeface="Cambria Math" panose="02040503050406030204" pitchFamily="18" charset="0"/>
              </a:rPr>
              <a:t>t</a:t>
            </a:r>
            <a:r>
              <a:rPr lang="en-US" altLang="ja-JP" sz="2000" dirty="0" smtClean="0"/>
              <a:t> </a:t>
            </a:r>
            <a:r>
              <a:rPr kumimoji="1" lang="en-US" altLang="ja-JP" sz="2000" dirty="0" smtClean="0"/>
              <a:t>: </a:t>
            </a:r>
            <a:r>
              <a:rPr kumimoji="1" lang="ja-JP" altLang="en-US" sz="2000" dirty="0" smtClean="0"/>
              <a:t>時間</a:t>
            </a:r>
            <a:endParaRPr kumimoji="1" lang="ja-JP" altLang="en-US" sz="2000" dirty="0"/>
          </a:p>
        </p:txBody>
      </p:sp>
      <mc:AlternateContent xmlns:mc="http://schemas.openxmlformats.org/markup-compatibility/2006">
        <mc:Choice xmlns:a14="http://schemas.microsoft.com/office/drawing/2010/main" Requires="a14">
          <p:sp>
            <p:nvSpPr>
              <p:cNvPr id="24" name="テキスト ボックス 23"/>
              <p:cNvSpPr txBox="1"/>
              <p:nvPr/>
            </p:nvSpPr>
            <p:spPr>
              <a:xfrm>
                <a:off x="1149117" y="2252385"/>
                <a:ext cx="2487688" cy="683713"/>
              </a:xfrm>
              <a:prstGeom prst="rect">
                <a:avLst/>
              </a:prstGeom>
              <a:noFill/>
            </p:spPr>
            <p:txBody>
              <a:bodyPr wrap="square" rtlCol="0">
                <a:spAutoFit/>
              </a:bodyPr>
              <a:lstStyle/>
              <a:p>
                <a:pPr algn="ctr"/>
                <a:r>
                  <a:rPr kumimoji="1" lang="ja-JP" altLang="en-US" b="1" dirty="0" smtClean="0">
                    <a:solidFill>
                      <a:schemeClr val="tx1">
                        <a:lumMod val="75000"/>
                        <a:lumOff val="25000"/>
                      </a:schemeClr>
                    </a:solidFill>
                  </a:rPr>
                  <a:t>各々の最良解</a:t>
                </a:r>
                <a14:m>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𝒊</m:t>
                        </m:r>
                        <m:r>
                          <a:rPr kumimoji="1" lang="en-US" altLang="ja-JP" b="1" i="1" smtClean="0">
                            <a:solidFill>
                              <a:schemeClr val="tx1">
                                <a:lumMod val="75000"/>
                                <a:lumOff val="25000"/>
                              </a:schemeClr>
                            </a:solidFill>
                            <a:latin typeface="Cambria Math" panose="02040503050406030204" pitchFamily="18" charset="0"/>
                          </a:rPr>
                          <m:t>∗</m:t>
                        </m:r>
                      </m:sub>
                      <m:sup/>
                    </m:sSubSup>
                  </m:oMath>
                </a14:m>
                <a:endParaRPr kumimoji="1" lang="en-US" altLang="ja-JP" b="1" dirty="0" smtClean="0">
                  <a:solidFill>
                    <a:schemeClr val="tx1">
                      <a:lumMod val="75000"/>
                      <a:lumOff val="25000"/>
                    </a:schemeClr>
                  </a:solidFill>
                </a:endParaRPr>
              </a:p>
              <a:p>
                <a:pPr algn="ctr"/>
                <a:r>
                  <a:rPr lang="ja-JP" altLang="en-US" b="1" dirty="0" smtClean="0">
                    <a:solidFill>
                      <a:schemeClr val="tx1">
                        <a:lumMod val="75000"/>
                        <a:lumOff val="25000"/>
                      </a:schemeClr>
                    </a:solidFill>
                  </a:rPr>
                  <a:t>（パーソナルベスト）</a:t>
                </a:r>
                <a:endParaRPr kumimoji="1" lang="ja-JP" altLang="en-US" b="1" dirty="0">
                  <a:solidFill>
                    <a:schemeClr val="tx1">
                      <a:lumMod val="75000"/>
                      <a:lumOff val="25000"/>
                    </a:schemeClr>
                  </a:solidFill>
                </a:endParaRPr>
              </a:p>
            </p:txBody>
          </p:sp>
        </mc:Choice>
        <mc:Fallback>
          <p:sp>
            <p:nvSpPr>
              <p:cNvPr id="24" name="テキスト ボックス 23"/>
              <p:cNvSpPr txBox="1">
                <a:spLocks noRot="1" noChangeAspect="1" noMove="1" noResize="1" noEditPoints="1" noAdjustHandles="1" noChangeArrowheads="1" noChangeShapeType="1" noTextEdit="1"/>
              </p:cNvSpPr>
              <p:nvPr/>
            </p:nvSpPr>
            <p:spPr>
              <a:xfrm>
                <a:off x="1149117" y="2252385"/>
                <a:ext cx="2487688" cy="683713"/>
              </a:xfrm>
              <a:prstGeom prst="rect">
                <a:avLst/>
              </a:prstGeom>
              <a:blipFill>
                <a:blip r:embed="rId18"/>
                <a:stretch>
                  <a:fillRect l="-2206" r="-1961" b="-123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p:cNvSpPr txBox="1"/>
              <p:nvPr/>
            </p:nvSpPr>
            <p:spPr>
              <a:xfrm>
                <a:off x="4141569" y="5571732"/>
                <a:ext cx="10099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𝒙</m:t>
                      </m:r>
                    </m:oMath>
                  </m:oMathPara>
                </a14:m>
                <a:endParaRPr kumimoji="1" lang="ja-JP" altLang="en-US" b="1" dirty="0">
                  <a:solidFill>
                    <a:schemeClr val="tx1">
                      <a:lumMod val="75000"/>
                      <a:lumOff val="25000"/>
                    </a:schemeClr>
                  </a:solidFill>
                </a:endParaRPr>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4141569" y="5571732"/>
                <a:ext cx="1009982" cy="369332"/>
              </a:xfrm>
              <a:prstGeom prst="rect">
                <a:avLst/>
              </a:prstGeom>
              <a:blipFill>
                <a:blip r:embed="rId19"/>
                <a:stretch>
                  <a:fillRect/>
                </a:stretch>
              </a:blipFill>
            </p:spPr>
            <p:txBody>
              <a:bodyPr/>
              <a:lstStyle/>
              <a:p>
                <a:r>
                  <a:rPr lang="ja-JP" altLang="en-US">
                    <a:noFill/>
                  </a:rPr>
                  <a:t> </a:t>
                </a:r>
              </a:p>
            </p:txBody>
          </p:sp>
        </mc:Fallback>
      </mc:AlternateContent>
      <p:sp>
        <p:nvSpPr>
          <p:cNvPr id="26" name="楕円 25"/>
          <p:cNvSpPr/>
          <p:nvPr/>
        </p:nvSpPr>
        <p:spPr>
          <a:xfrm>
            <a:off x="3508923" y="5987346"/>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3605750" y="5845590"/>
            <a:ext cx="951224" cy="400110"/>
          </a:xfrm>
          <a:prstGeom prst="rect">
            <a:avLst/>
          </a:prstGeom>
          <a:noFill/>
        </p:spPr>
        <p:txBody>
          <a:bodyPr wrap="square" rtlCol="0">
            <a:spAutoFit/>
          </a:bodyPr>
          <a:lstStyle/>
          <a:p>
            <a:r>
              <a:rPr lang="en-US" altLang="ja-JP" sz="2000" dirty="0" smtClean="0"/>
              <a:t> </a:t>
            </a:r>
            <a:r>
              <a:rPr kumimoji="1" lang="en-US" altLang="ja-JP" sz="2000" dirty="0" smtClean="0"/>
              <a:t>: </a:t>
            </a:r>
            <a:r>
              <a:rPr lang="ja-JP" altLang="en-US" sz="2000" dirty="0"/>
              <a:t>個体</a:t>
            </a:r>
            <a:endParaRPr kumimoji="1" lang="ja-JP" altLang="en-US" sz="2000" dirty="0"/>
          </a:p>
        </p:txBody>
      </p:sp>
      <p:sp>
        <p:nvSpPr>
          <p:cNvPr id="28" name="テキスト ボックス 27"/>
          <p:cNvSpPr txBox="1"/>
          <p:nvPr/>
        </p:nvSpPr>
        <p:spPr>
          <a:xfrm>
            <a:off x="1828178" y="6171804"/>
            <a:ext cx="1672299" cy="400110"/>
          </a:xfrm>
          <a:prstGeom prst="rect">
            <a:avLst/>
          </a:prstGeom>
          <a:noFill/>
        </p:spPr>
        <p:txBody>
          <a:bodyPr wrap="square" rtlCol="0">
            <a:spAutoFit/>
          </a:bodyPr>
          <a:lstStyle/>
          <a:p>
            <a:r>
              <a:rPr lang="en-US" altLang="ja-JP" sz="2000" i="1" dirty="0" err="1" smtClean="0">
                <a:latin typeface="Cambria Math" panose="02040503050406030204" pitchFamily="18" charset="0"/>
                <a:ea typeface="Cambria Math" panose="02040503050406030204" pitchFamily="18" charset="0"/>
              </a:rPr>
              <a:t>i</a:t>
            </a:r>
            <a:r>
              <a:rPr lang="en-US" altLang="ja-JP" sz="2000" dirty="0" smtClean="0"/>
              <a:t> </a:t>
            </a:r>
            <a:r>
              <a:rPr kumimoji="1" lang="en-US" altLang="ja-JP" sz="2000" smtClean="0"/>
              <a:t>: </a:t>
            </a:r>
            <a:r>
              <a:rPr lang="ja-JP" altLang="en-US" sz="2000" dirty="0" smtClean="0"/>
              <a:t>個体</a:t>
            </a:r>
            <a:r>
              <a:rPr lang="ja-JP" altLang="en-US" sz="2000" dirty="0"/>
              <a:t>番号</a:t>
            </a:r>
            <a:endParaRPr kumimoji="1" lang="ja-JP" altLang="en-US" sz="2000" dirty="0"/>
          </a:p>
        </p:txBody>
      </p:sp>
      <p:pic>
        <p:nvPicPr>
          <p:cNvPr id="30" name="図 29"/>
          <p:cNvPicPr>
            <a:picLocks noChangeAspect="1"/>
          </p:cNvPicPr>
          <p:nvPr>
            <p:custDataLst>
              <p:tags r:id="rId1"/>
            </p:custDataLst>
          </p:nvPr>
        </p:nvPicPr>
        <p:blipFill>
          <a:blip r:embed="rId20" cstate="print">
            <a:extLst>
              <a:ext uri="{28A0092B-C50C-407E-A947-70E740481C1C}">
                <a14:useLocalDpi xmlns:a14="http://schemas.microsoft.com/office/drawing/2010/main" val="0"/>
              </a:ext>
            </a:extLst>
          </a:blip>
          <a:stretch>
            <a:fillRect/>
          </a:stretch>
        </p:blipFill>
        <p:spPr>
          <a:xfrm>
            <a:off x="5428522" y="4380562"/>
            <a:ext cx="3944952" cy="324000"/>
          </a:xfrm>
          <a:prstGeom prst="rect">
            <a:avLst/>
          </a:prstGeom>
        </p:spPr>
      </p:pic>
      <p:pic>
        <p:nvPicPr>
          <p:cNvPr id="35" name="図 34"/>
          <p:cNvPicPr>
            <a:picLocks noChangeAspect="1"/>
          </p:cNvPicPr>
          <p:nvPr>
            <p:custDataLst>
              <p:tags r:id="rId2"/>
            </p:custDataLst>
          </p:nvPr>
        </p:nvPicPr>
        <p:blipFill>
          <a:blip r:embed="rId21" cstate="print">
            <a:extLst>
              <a:ext uri="{28A0092B-C50C-407E-A947-70E740481C1C}">
                <a14:useLocalDpi xmlns:a14="http://schemas.microsoft.com/office/drawing/2010/main" val="0"/>
              </a:ext>
            </a:extLst>
          </a:blip>
          <a:stretch>
            <a:fillRect/>
          </a:stretch>
        </p:blipFill>
        <p:spPr>
          <a:xfrm>
            <a:off x="5428522" y="3269789"/>
            <a:ext cx="1126956" cy="360000"/>
          </a:xfrm>
          <a:prstGeom prst="rect">
            <a:avLst/>
          </a:prstGeom>
        </p:spPr>
      </p:pic>
      <p:sp>
        <p:nvSpPr>
          <p:cNvPr id="37" name="テキスト ボックス 36"/>
          <p:cNvSpPr txBox="1"/>
          <p:nvPr/>
        </p:nvSpPr>
        <p:spPr>
          <a:xfrm>
            <a:off x="5295143" y="3908987"/>
            <a:ext cx="3801440"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周波数の初期化</a:t>
            </a:r>
            <a:endParaRPr kumimoji="1" lang="ja-JP" altLang="en-US" sz="2400" b="1" dirty="0">
              <a:solidFill>
                <a:schemeClr val="tx1">
                  <a:lumMod val="75000"/>
                  <a:lumOff val="25000"/>
                </a:schemeClr>
              </a:solidFill>
            </a:endParaRPr>
          </a:p>
        </p:txBody>
      </p:sp>
      <p:sp>
        <p:nvSpPr>
          <p:cNvPr id="38" name="テキスト ボックス 37"/>
          <p:cNvSpPr txBox="1"/>
          <p:nvPr/>
        </p:nvSpPr>
        <p:spPr>
          <a:xfrm>
            <a:off x="5295143" y="2818664"/>
            <a:ext cx="3801440"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個体の初期化</a:t>
            </a:r>
            <a:endParaRPr kumimoji="1" lang="ja-JP" altLang="en-US" sz="2400" b="1"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39" name="テキスト ボックス 38"/>
              <p:cNvSpPr txBox="1"/>
              <p:nvPr/>
            </p:nvSpPr>
            <p:spPr>
              <a:xfrm>
                <a:off x="5295143" y="5157747"/>
                <a:ext cx="2443397" cy="400110"/>
              </a:xfrm>
              <a:prstGeom prst="rect">
                <a:avLst/>
              </a:prstGeom>
              <a:noFill/>
            </p:spPr>
            <p:txBody>
              <a:bodyPr wrap="square" rtlCol="0">
                <a:spAutoFit/>
              </a:bodyPr>
              <a:lstStyle/>
              <a:p>
                <a14:m>
                  <m:oMath xmlns:m="http://schemas.openxmlformats.org/officeDocument/2006/math">
                    <m:r>
                      <a:rPr kumimoji="1" lang="ja-JP" altLang="en-US" sz="2000" i="1" smtClean="0">
                        <a:latin typeface="Cambria Math" panose="02040503050406030204" pitchFamily="18" charset="0"/>
                      </a:rPr>
                      <m:t>𝛽</m:t>
                    </m:r>
                  </m:oMath>
                </a14:m>
                <a:r>
                  <a:rPr kumimoji="1" lang="ja-JP" altLang="en-US" sz="2000" dirty="0" smtClean="0"/>
                  <a:t>は</a:t>
                </a:r>
                <a:r>
                  <a:rPr kumimoji="1" lang="en-US" altLang="ja-JP" sz="2000" dirty="0" smtClean="0"/>
                  <a:t>0</a:t>
                </a:r>
                <a:r>
                  <a:rPr kumimoji="1" lang="ja-JP" altLang="en-US" sz="2000" dirty="0" smtClean="0"/>
                  <a:t>から</a:t>
                </a:r>
                <a:r>
                  <a:rPr kumimoji="1" lang="en-US" altLang="ja-JP" sz="2000" dirty="0" smtClean="0"/>
                  <a:t>1</a:t>
                </a:r>
                <a:r>
                  <a:rPr kumimoji="1" lang="ja-JP" altLang="en-US" sz="2000" dirty="0" smtClean="0"/>
                  <a:t>の乱数</a:t>
                </a:r>
                <a:endParaRPr kumimoji="1" lang="ja-JP" altLang="en-US" sz="2000"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5295143" y="5157747"/>
                <a:ext cx="2443397" cy="400110"/>
              </a:xfrm>
              <a:prstGeom prst="rect">
                <a:avLst/>
              </a:prstGeom>
              <a:blipFill>
                <a:blip r:embed="rId22"/>
                <a:stretch>
                  <a:fillRect l="-1250" t="-9091" b="-27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9453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6" grpId="0" animBg="1"/>
      <p:bldP spid="19" grpId="0" animBg="1"/>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6</a:t>
            </a:fld>
            <a:r>
              <a:rPr lang="en-US" altLang="ja-JP" dirty="0" smtClean="0"/>
              <a:t>/17)</a:t>
            </a:r>
            <a:endParaRPr lang="ja-JP" altLang="en-US" dirty="0"/>
          </a:p>
        </p:txBody>
      </p:sp>
      <p:graphicFrame>
        <p:nvGraphicFramePr>
          <p:cNvPr id="5" name="コンテンツ プレースホルダー 5"/>
          <p:cNvGraphicFramePr>
            <a:graphicFrameLocks/>
          </p:cNvGraphicFramePr>
          <p:nvPr>
            <p:extLst>
              <p:ext uri="{D42A27DB-BD31-4B8C-83A1-F6EECF244321}">
                <p14:modId xmlns:p14="http://schemas.microsoft.com/office/powerpoint/2010/main" val="2745464205"/>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Algorithm </a:t>
            </a:r>
            <a:r>
              <a:rPr lang="en-US" altLang="ja-JP" sz="4000" b="0" dirty="0"/>
              <a:t>[Yang, X.S., 2010</a:t>
            </a:r>
            <a:r>
              <a:rPr lang="en-US" altLang="ja-JP" sz="4000" b="0" dirty="0" smtClean="0"/>
              <a:t>]</a:t>
            </a:r>
            <a:endParaRPr kumimoji="1" lang="ja-JP" altLang="en-US" sz="4000" b="0" dirty="0"/>
          </a:p>
        </p:txBody>
      </p:sp>
      <p:pic>
        <p:nvPicPr>
          <p:cNvPr id="7" name="図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7130" y="2814267"/>
            <a:ext cx="3910767" cy="2836484"/>
          </a:xfrm>
          <a:prstGeom prst="rect">
            <a:avLst/>
          </a:prstGeom>
        </p:spPr>
      </p:pic>
      <p:sp>
        <p:nvSpPr>
          <p:cNvPr id="8" name="楕円 7"/>
          <p:cNvSpPr/>
          <p:nvPr/>
        </p:nvSpPr>
        <p:spPr>
          <a:xfrm>
            <a:off x="1731453" y="3623718"/>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605749" y="3409902"/>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4440542" y="3521359"/>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2498002" y="3858007"/>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 name="テキスト ボックス 13"/>
              <p:cNvSpPr txBox="1"/>
              <p:nvPr/>
            </p:nvSpPr>
            <p:spPr>
              <a:xfrm>
                <a:off x="345857" y="2434020"/>
                <a:ext cx="121221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𝑭</m:t>
                      </m:r>
                      <m:d>
                        <m:dPr>
                          <m:ctrlPr>
                            <a:rPr kumimoji="1" lang="en-US" altLang="ja-JP" b="1" i="1" smtClean="0">
                              <a:solidFill>
                                <a:schemeClr val="tx1">
                                  <a:lumMod val="75000"/>
                                  <a:lumOff val="25000"/>
                                </a:schemeClr>
                              </a:solidFill>
                              <a:latin typeface="Cambria Math" panose="02040503050406030204" pitchFamily="18" charset="0"/>
                            </a:rPr>
                          </m:ctrlPr>
                        </m:dPr>
                        <m:e>
                          <m:r>
                            <a:rPr kumimoji="1" lang="en-US" altLang="ja-JP" b="1" i="1" smtClean="0">
                              <a:solidFill>
                                <a:schemeClr val="tx1">
                                  <a:lumMod val="75000"/>
                                  <a:lumOff val="25000"/>
                                </a:schemeClr>
                              </a:solidFill>
                              <a:latin typeface="Cambria Math" panose="02040503050406030204" pitchFamily="18" charset="0"/>
                            </a:rPr>
                            <m:t>𝒙</m:t>
                          </m:r>
                        </m:e>
                      </m:d>
                    </m:oMath>
                  </m:oMathPara>
                </a14:m>
                <a:endParaRPr kumimoji="1" lang="ja-JP" altLang="en-US" b="1" dirty="0">
                  <a:solidFill>
                    <a:schemeClr val="tx1">
                      <a:lumMod val="75000"/>
                      <a:lumOff val="25000"/>
                    </a:schemeClr>
                  </a:solidFill>
                </a:endParaRPr>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345857" y="2434020"/>
                <a:ext cx="1212214" cy="36939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1547014" y="3197873"/>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1547014" y="3197873"/>
                <a:ext cx="489858" cy="38844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2286189" y="3304804"/>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2286189" y="3304804"/>
                <a:ext cx="489858" cy="38844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3154353" y="3546869"/>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3154353" y="3546869"/>
                <a:ext cx="489858" cy="38978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p:cNvSpPr txBox="1"/>
              <p:nvPr/>
            </p:nvSpPr>
            <p:spPr>
              <a:xfrm>
                <a:off x="4067115" y="3078584"/>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4067115" y="3078584"/>
                <a:ext cx="489858" cy="387735"/>
              </a:xfrm>
              <a:prstGeom prst="rect">
                <a:avLst/>
              </a:prstGeom>
              <a:blipFill>
                <a:blip r:embed="rId15"/>
                <a:stretch>
                  <a:fillRect/>
                </a:stretch>
              </a:blipFill>
            </p:spPr>
            <p:txBody>
              <a:bodyPr/>
              <a:lstStyle/>
              <a:p>
                <a:r>
                  <a:rPr lang="ja-JP" altLang="en-US">
                    <a:noFill/>
                  </a:rPr>
                  <a:t> </a:t>
                </a:r>
              </a:p>
            </p:txBody>
          </p:sp>
        </mc:Fallback>
      </mc:AlternateContent>
      <p:sp>
        <p:nvSpPr>
          <p:cNvPr id="22" name="テキスト ボックス 21"/>
          <p:cNvSpPr txBox="1"/>
          <p:nvPr/>
        </p:nvSpPr>
        <p:spPr>
          <a:xfrm>
            <a:off x="3508923" y="6171804"/>
            <a:ext cx="1137637" cy="400110"/>
          </a:xfrm>
          <a:prstGeom prst="rect">
            <a:avLst/>
          </a:prstGeom>
          <a:noFill/>
        </p:spPr>
        <p:txBody>
          <a:bodyPr wrap="square" rtlCol="0">
            <a:spAutoFit/>
          </a:bodyPr>
          <a:lstStyle/>
          <a:p>
            <a:r>
              <a:rPr lang="en-US" altLang="ja-JP" sz="2000" i="1" dirty="0" smtClean="0">
                <a:latin typeface="Cambria Math" panose="02040503050406030204" pitchFamily="18" charset="0"/>
                <a:ea typeface="Cambria Math" panose="02040503050406030204" pitchFamily="18" charset="0"/>
              </a:rPr>
              <a:t>t</a:t>
            </a:r>
            <a:r>
              <a:rPr lang="en-US" altLang="ja-JP" sz="2000" dirty="0" smtClean="0"/>
              <a:t> </a:t>
            </a:r>
            <a:r>
              <a:rPr kumimoji="1" lang="en-US" altLang="ja-JP" sz="2000" dirty="0" smtClean="0"/>
              <a:t>: </a:t>
            </a:r>
            <a:r>
              <a:rPr kumimoji="1" lang="ja-JP" altLang="en-US" sz="2000" dirty="0" smtClean="0"/>
              <a:t>時間</a:t>
            </a:r>
            <a:endParaRPr kumimoji="1" lang="ja-JP" altLang="en-US" sz="2000" dirty="0"/>
          </a:p>
        </p:txBody>
      </p:sp>
      <p:sp>
        <p:nvSpPr>
          <p:cNvPr id="24" name="楕円 23"/>
          <p:cNvSpPr/>
          <p:nvPr/>
        </p:nvSpPr>
        <p:spPr>
          <a:xfrm>
            <a:off x="3508923" y="5987346"/>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3605750" y="5845590"/>
            <a:ext cx="951224" cy="400110"/>
          </a:xfrm>
          <a:prstGeom prst="rect">
            <a:avLst/>
          </a:prstGeom>
          <a:noFill/>
        </p:spPr>
        <p:txBody>
          <a:bodyPr wrap="square" rtlCol="0">
            <a:spAutoFit/>
          </a:bodyPr>
          <a:lstStyle/>
          <a:p>
            <a:r>
              <a:rPr lang="en-US" altLang="ja-JP" sz="2000" dirty="0" smtClean="0"/>
              <a:t> </a:t>
            </a:r>
            <a:r>
              <a:rPr kumimoji="1" lang="en-US" altLang="ja-JP" sz="2000" dirty="0" smtClean="0"/>
              <a:t>: </a:t>
            </a:r>
            <a:r>
              <a:rPr lang="ja-JP" altLang="en-US" sz="2000" dirty="0"/>
              <a:t>個体</a:t>
            </a:r>
            <a:endParaRPr kumimoji="1" lang="ja-JP" altLang="en-US" sz="2000" dirty="0"/>
          </a:p>
        </p:txBody>
      </p:sp>
      <p:sp>
        <p:nvSpPr>
          <p:cNvPr id="26" name="テキスト ボックス 25"/>
          <p:cNvSpPr txBox="1"/>
          <p:nvPr/>
        </p:nvSpPr>
        <p:spPr>
          <a:xfrm>
            <a:off x="1828178" y="6171804"/>
            <a:ext cx="1672299" cy="400110"/>
          </a:xfrm>
          <a:prstGeom prst="rect">
            <a:avLst/>
          </a:prstGeom>
          <a:noFill/>
        </p:spPr>
        <p:txBody>
          <a:bodyPr wrap="square" rtlCol="0">
            <a:spAutoFit/>
          </a:bodyPr>
          <a:lstStyle/>
          <a:p>
            <a:r>
              <a:rPr lang="en-US" altLang="ja-JP" sz="2000" i="1" dirty="0" err="1" smtClean="0">
                <a:latin typeface="Cambria Math" panose="02040503050406030204" pitchFamily="18" charset="0"/>
                <a:ea typeface="Cambria Math" panose="02040503050406030204" pitchFamily="18" charset="0"/>
              </a:rPr>
              <a:t>i</a:t>
            </a:r>
            <a:r>
              <a:rPr lang="en-US" altLang="ja-JP" sz="2000" dirty="0" smtClean="0"/>
              <a:t> </a:t>
            </a:r>
            <a:r>
              <a:rPr kumimoji="1" lang="en-US" altLang="ja-JP" sz="2000" smtClean="0"/>
              <a:t>: </a:t>
            </a:r>
            <a:r>
              <a:rPr lang="ja-JP" altLang="en-US" sz="2000" dirty="0" smtClean="0"/>
              <a:t>個体</a:t>
            </a:r>
            <a:r>
              <a:rPr lang="ja-JP" altLang="en-US" sz="2000" dirty="0"/>
              <a:t>番号</a:t>
            </a:r>
            <a:endParaRPr kumimoji="1" lang="ja-JP" altLang="en-US" sz="2000" dirty="0"/>
          </a:p>
        </p:txBody>
      </p:sp>
      <p:pic>
        <p:nvPicPr>
          <p:cNvPr id="27" name="図 26"/>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5436478" y="3289411"/>
            <a:ext cx="3347074" cy="360000"/>
          </a:xfrm>
          <a:prstGeom prst="rect">
            <a:avLst/>
          </a:prstGeom>
        </p:spPr>
      </p:pic>
      <p:pic>
        <p:nvPicPr>
          <p:cNvPr id="28" name="図 27"/>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5436479" y="4357348"/>
            <a:ext cx="2193230" cy="360000"/>
          </a:xfrm>
          <a:prstGeom prst="rect">
            <a:avLst/>
          </a:prstGeom>
        </p:spPr>
      </p:pic>
      <p:sp>
        <p:nvSpPr>
          <p:cNvPr id="29" name="テキスト ボックス 28"/>
          <p:cNvSpPr txBox="1"/>
          <p:nvPr/>
        </p:nvSpPr>
        <p:spPr>
          <a:xfrm>
            <a:off x="5295143" y="3908987"/>
            <a:ext cx="3801440" cy="461665"/>
          </a:xfrm>
          <a:prstGeom prst="rect">
            <a:avLst/>
          </a:prstGeom>
          <a:noFill/>
        </p:spPr>
        <p:txBody>
          <a:bodyPr wrap="square" rtlCol="0">
            <a:spAutoFit/>
          </a:bodyPr>
          <a:lstStyle/>
          <a:p>
            <a:r>
              <a:rPr lang="ja-JP" altLang="en-US" sz="2400" b="1" dirty="0" smtClean="0">
                <a:solidFill>
                  <a:schemeClr val="tx1">
                    <a:lumMod val="75000"/>
                    <a:lumOff val="25000"/>
                  </a:schemeClr>
                </a:solidFill>
              </a:rPr>
              <a:t>新しい解の</a:t>
            </a:r>
            <a:r>
              <a:rPr lang="ja-JP" altLang="en-US" sz="2400" b="1" dirty="0">
                <a:solidFill>
                  <a:schemeClr val="tx1">
                    <a:lumMod val="75000"/>
                    <a:lumOff val="25000"/>
                  </a:schemeClr>
                </a:solidFill>
              </a:rPr>
              <a:t>生成</a:t>
            </a:r>
            <a:endParaRPr kumimoji="1" lang="ja-JP" altLang="en-US" sz="2400" b="1" dirty="0">
              <a:solidFill>
                <a:schemeClr val="tx1">
                  <a:lumMod val="75000"/>
                  <a:lumOff val="25000"/>
                </a:schemeClr>
              </a:solidFill>
            </a:endParaRPr>
          </a:p>
        </p:txBody>
      </p:sp>
      <p:sp>
        <p:nvSpPr>
          <p:cNvPr id="30" name="テキスト ボックス 29"/>
          <p:cNvSpPr txBox="1"/>
          <p:nvPr/>
        </p:nvSpPr>
        <p:spPr>
          <a:xfrm>
            <a:off x="5295143" y="2818664"/>
            <a:ext cx="3801440" cy="461665"/>
          </a:xfrm>
          <a:prstGeom prst="rect">
            <a:avLst/>
          </a:prstGeom>
          <a:noFill/>
        </p:spPr>
        <p:txBody>
          <a:bodyPr wrap="square" rtlCol="0">
            <a:spAutoFit/>
          </a:bodyPr>
          <a:lstStyle/>
          <a:p>
            <a:r>
              <a:rPr lang="ja-JP" altLang="en-US" sz="2400" b="1" dirty="0">
                <a:solidFill>
                  <a:schemeClr val="tx1">
                    <a:lumMod val="75000"/>
                    <a:lumOff val="25000"/>
                  </a:schemeClr>
                </a:solidFill>
              </a:rPr>
              <a:t>速度</a:t>
            </a:r>
            <a:r>
              <a:rPr kumimoji="1" lang="ja-JP" altLang="en-US" sz="2400" b="1" dirty="0" smtClean="0">
                <a:solidFill>
                  <a:schemeClr val="tx1">
                    <a:lumMod val="75000"/>
                    <a:lumOff val="25000"/>
                  </a:schemeClr>
                </a:solidFill>
              </a:rPr>
              <a:t>の更新</a:t>
            </a:r>
            <a:endParaRPr kumimoji="1" lang="ja-JP" altLang="en-US" sz="2400" b="1" dirty="0">
              <a:solidFill>
                <a:schemeClr val="tx1">
                  <a:lumMod val="75000"/>
                  <a:lumOff val="25000"/>
                </a:schemeClr>
              </a:solidFill>
            </a:endParaRPr>
          </a:p>
        </p:txBody>
      </p:sp>
      <p:cxnSp>
        <p:nvCxnSpPr>
          <p:cNvPr id="33" name="直線矢印コネクタ 32"/>
          <p:cNvCxnSpPr>
            <a:stCxn id="8" idx="6"/>
            <a:endCxn id="13" idx="1"/>
          </p:cNvCxnSpPr>
          <p:nvPr/>
        </p:nvCxnSpPr>
        <p:spPr>
          <a:xfrm>
            <a:off x="1849474" y="3682729"/>
            <a:ext cx="665812" cy="192562"/>
          </a:xfrm>
          <a:prstGeom prst="straightConnector1">
            <a:avLst/>
          </a:prstGeom>
          <a:ln w="28575">
            <a:solidFill>
              <a:schemeClr val="accent5">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楕円 30"/>
          <p:cNvSpPr/>
          <p:nvPr/>
        </p:nvSpPr>
        <p:spPr>
          <a:xfrm>
            <a:off x="2168663" y="3761128"/>
            <a:ext cx="118021" cy="118021"/>
          </a:xfrm>
          <a:prstGeom prst="ellipse">
            <a:avLst/>
          </a:pr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a:stCxn id="8" idx="5"/>
            <a:endCxn id="31" idx="2"/>
          </p:cNvCxnSpPr>
          <p:nvPr/>
        </p:nvCxnSpPr>
        <p:spPr>
          <a:xfrm>
            <a:off x="1832190" y="3724455"/>
            <a:ext cx="336473" cy="95684"/>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テキスト ボックス 36"/>
              <p:cNvSpPr txBox="1"/>
              <p:nvPr/>
            </p:nvSpPr>
            <p:spPr>
              <a:xfrm>
                <a:off x="1774364" y="3934887"/>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accent5"/>
                              </a:solidFill>
                              <a:latin typeface="Cambria Math" panose="02040503050406030204" pitchFamily="18" charset="0"/>
                            </a:rPr>
                          </m:ctrlPr>
                        </m:sSubSupPr>
                        <m:e>
                          <m:r>
                            <a:rPr kumimoji="1" lang="en-US" altLang="ja-JP" b="1" i="1" smtClean="0">
                              <a:solidFill>
                                <a:schemeClr val="accent5"/>
                              </a:solidFill>
                              <a:latin typeface="Cambria Math" panose="02040503050406030204" pitchFamily="18" charset="0"/>
                            </a:rPr>
                            <m:t>𝒗</m:t>
                          </m:r>
                        </m:e>
                        <m:sub>
                          <m:r>
                            <a:rPr kumimoji="1" lang="en-US" altLang="ja-JP" b="1" i="1" smtClean="0">
                              <a:solidFill>
                                <a:schemeClr val="accent5"/>
                              </a:solidFill>
                              <a:latin typeface="Cambria Math" panose="02040503050406030204" pitchFamily="18" charset="0"/>
                            </a:rPr>
                            <m:t>𝟏</m:t>
                          </m:r>
                        </m:sub>
                        <m:sup>
                          <m:r>
                            <a:rPr kumimoji="1" lang="en-US" altLang="ja-JP" b="1" i="1" smtClean="0">
                              <a:solidFill>
                                <a:schemeClr val="accent5"/>
                              </a:solidFill>
                              <a:latin typeface="Cambria Math" panose="02040503050406030204" pitchFamily="18" charset="0"/>
                            </a:rPr>
                            <m:t>𝒕</m:t>
                          </m:r>
                          <m:r>
                            <a:rPr kumimoji="1" lang="en-US" altLang="ja-JP" b="1" i="1" smtClean="0">
                              <a:solidFill>
                                <a:schemeClr val="accent5"/>
                              </a:solidFill>
                              <a:latin typeface="Cambria Math" panose="02040503050406030204" pitchFamily="18" charset="0"/>
                            </a:rPr>
                            <m:t>+</m:t>
                          </m:r>
                          <m:r>
                            <a:rPr kumimoji="1" lang="en-US" altLang="ja-JP" b="1" i="1" smtClean="0">
                              <a:solidFill>
                                <a:schemeClr val="accent5"/>
                              </a:solidFill>
                              <a:latin typeface="Cambria Math" panose="02040503050406030204" pitchFamily="18" charset="0"/>
                            </a:rPr>
                            <m:t>𝟏</m:t>
                          </m:r>
                        </m:sup>
                      </m:sSubSup>
                    </m:oMath>
                  </m:oMathPara>
                </a14:m>
                <a:endParaRPr kumimoji="1" lang="ja-JP" altLang="en-US" b="1" dirty="0">
                  <a:solidFill>
                    <a:schemeClr val="accent5"/>
                  </a:solidFill>
                </a:endParaRPr>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1774364" y="3934887"/>
                <a:ext cx="489858" cy="388440"/>
              </a:xfrm>
              <a:prstGeom prst="rect">
                <a:avLst/>
              </a:prstGeom>
              <a:blipFill>
                <a:blip r:embed="rId18"/>
                <a:stretch>
                  <a:fillRect r="-20000" b="-31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p:cNvSpPr txBox="1"/>
              <p:nvPr/>
            </p:nvSpPr>
            <p:spPr>
              <a:xfrm>
                <a:off x="4141569" y="5571732"/>
                <a:ext cx="10099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𝒙</m:t>
                      </m:r>
                    </m:oMath>
                  </m:oMathPara>
                </a14:m>
                <a:endParaRPr kumimoji="1" lang="ja-JP" altLang="en-US" b="1" dirty="0">
                  <a:solidFill>
                    <a:schemeClr val="tx1">
                      <a:lumMod val="75000"/>
                      <a:lumOff val="25000"/>
                    </a:schemeClr>
                  </a:solidFill>
                </a:endParaRPr>
              </a:p>
            </p:txBody>
          </p:sp>
        </mc:Choice>
        <mc:Fallback>
          <p:sp>
            <p:nvSpPr>
              <p:cNvPr id="38" name="テキスト ボックス 37"/>
              <p:cNvSpPr txBox="1">
                <a:spLocks noRot="1" noChangeAspect="1" noMove="1" noResize="1" noEditPoints="1" noAdjustHandles="1" noChangeArrowheads="1" noChangeShapeType="1" noTextEdit="1"/>
              </p:cNvSpPr>
              <p:nvPr/>
            </p:nvSpPr>
            <p:spPr>
              <a:xfrm>
                <a:off x="4141569" y="5571732"/>
                <a:ext cx="1009982" cy="369332"/>
              </a:xfrm>
              <a:prstGeom prst="rect">
                <a:avLst/>
              </a:prstGeom>
              <a:blipFill>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467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7</a:t>
            </a:fld>
            <a:r>
              <a:rPr lang="en-US" altLang="ja-JP" dirty="0" smtClean="0"/>
              <a:t>/17)</a:t>
            </a:r>
            <a:endParaRPr lang="ja-JP" altLang="en-US" dirty="0"/>
          </a:p>
        </p:txBody>
      </p:sp>
      <p:graphicFrame>
        <p:nvGraphicFramePr>
          <p:cNvPr id="5" name="コンテンツ プレースホルダー 5"/>
          <p:cNvGraphicFramePr>
            <a:graphicFrameLocks/>
          </p:cNvGraphicFramePr>
          <p:nvPr>
            <p:extLst>
              <p:ext uri="{D42A27DB-BD31-4B8C-83A1-F6EECF244321}">
                <p14:modId xmlns:p14="http://schemas.microsoft.com/office/powerpoint/2010/main" val="3313168702"/>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6"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Algorithm </a:t>
            </a:r>
            <a:r>
              <a:rPr lang="en-US" altLang="ja-JP" sz="4000" b="0" dirty="0"/>
              <a:t>[Yang, X.S., 2010</a:t>
            </a:r>
            <a:r>
              <a:rPr lang="en-US" altLang="ja-JP" sz="4000" b="0" dirty="0" smtClean="0"/>
              <a:t>]</a:t>
            </a:r>
            <a:endParaRPr kumimoji="1" lang="ja-JP" altLang="en-US" sz="4000" b="0" dirty="0"/>
          </a:p>
        </p:txBody>
      </p:sp>
      <p:pic>
        <p:nvPicPr>
          <p:cNvPr id="40" name="図 3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5883009" y="3741740"/>
            <a:ext cx="2148210" cy="284727"/>
          </a:xfrm>
          <a:prstGeom prst="rect">
            <a:avLst/>
          </a:prstGeom>
        </p:spPr>
      </p:pic>
      <p:pic>
        <p:nvPicPr>
          <p:cNvPr id="9" name="図 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7130" y="2814267"/>
            <a:ext cx="3910767" cy="2836484"/>
          </a:xfrm>
          <a:prstGeom prst="rect">
            <a:avLst/>
          </a:prstGeom>
        </p:spPr>
      </p:pic>
      <p:sp>
        <p:nvSpPr>
          <p:cNvPr id="10" name="楕円 9"/>
          <p:cNvSpPr/>
          <p:nvPr/>
        </p:nvSpPr>
        <p:spPr>
          <a:xfrm>
            <a:off x="1731453" y="3623718"/>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605749" y="3409902"/>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4440542" y="3521359"/>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2498002" y="3858007"/>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5" name="テキスト ボックス 14"/>
              <p:cNvSpPr txBox="1"/>
              <p:nvPr/>
            </p:nvSpPr>
            <p:spPr>
              <a:xfrm>
                <a:off x="345857" y="2434020"/>
                <a:ext cx="121221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𝑭</m:t>
                      </m:r>
                      <m:d>
                        <m:dPr>
                          <m:ctrlPr>
                            <a:rPr kumimoji="1" lang="en-US" altLang="ja-JP" b="1" i="1" smtClean="0">
                              <a:solidFill>
                                <a:schemeClr val="tx1">
                                  <a:lumMod val="75000"/>
                                  <a:lumOff val="25000"/>
                                </a:schemeClr>
                              </a:solidFill>
                              <a:latin typeface="Cambria Math" panose="02040503050406030204" pitchFamily="18" charset="0"/>
                            </a:rPr>
                          </m:ctrlPr>
                        </m:dPr>
                        <m:e>
                          <m:r>
                            <a:rPr kumimoji="1" lang="en-US" altLang="ja-JP" b="1" i="1" smtClean="0">
                              <a:solidFill>
                                <a:schemeClr val="tx1">
                                  <a:lumMod val="75000"/>
                                  <a:lumOff val="25000"/>
                                </a:schemeClr>
                              </a:solidFill>
                              <a:latin typeface="Cambria Math" panose="02040503050406030204" pitchFamily="18" charset="0"/>
                            </a:rPr>
                            <m:t>𝒙</m:t>
                          </m:r>
                        </m:e>
                      </m:d>
                    </m:oMath>
                  </m:oMathPara>
                </a14:m>
                <a:endParaRPr kumimoji="1" lang="ja-JP" altLang="en-US" b="1" dirty="0">
                  <a:solidFill>
                    <a:schemeClr val="tx1">
                      <a:lumMod val="75000"/>
                      <a:lumOff val="25000"/>
                    </a:schemeClr>
                  </a:solidFill>
                </a:endParaRPr>
              </a:p>
            </p:txBody>
          </p:sp>
        </mc:Choice>
        <mc:Fallback>
          <p:sp>
            <p:nvSpPr>
              <p:cNvPr id="15" name="テキスト ボックス 14"/>
              <p:cNvSpPr txBox="1">
                <a:spLocks noRot="1" noChangeAspect="1" noMove="1" noResize="1" noEditPoints="1" noAdjustHandles="1" noChangeArrowheads="1" noChangeShapeType="1" noTextEdit="1"/>
              </p:cNvSpPr>
              <p:nvPr/>
            </p:nvSpPr>
            <p:spPr>
              <a:xfrm>
                <a:off x="345857" y="2434020"/>
                <a:ext cx="1212214" cy="36939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1547014" y="3197873"/>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1547014" y="3197873"/>
                <a:ext cx="489858" cy="38844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2286189" y="3304804"/>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2286189" y="3304804"/>
                <a:ext cx="489858" cy="388440"/>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3154353" y="3546869"/>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3154353" y="3546869"/>
                <a:ext cx="489858" cy="38978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p:cNvSpPr txBox="1"/>
              <p:nvPr/>
            </p:nvSpPr>
            <p:spPr>
              <a:xfrm>
                <a:off x="4067115" y="3078584"/>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4067115" y="3078584"/>
                <a:ext cx="489858" cy="387735"/>
              </a:xfrm>
              <a:prstGeom prst="rect">
                <a:avLst/>
              </a:prstGeom>
              <a:blipFill>
                <a:blip r:embed="rId16"/>
                <a:stretch>
                  <a:fillRect/>
                </a:stretch>
              </a:blipFill>
            </p:spPr>
            <p:txBody>
              <a:bodyPr/>
              <a:lstStyle/>
              <a:p>
                <a:r>
                  <a:rPr lang="ja-JP" altLang="en-US">
                    <a:noFill/>
                  </a:rPr>
                  <a:t> </a:t>
                </a:r>
              </a:p>
            </p:txBody>
          </p:sp>
        </mc:Fallback>
      </mc:AlternateContent>
      <p:sp>
        <p:nvSpPr>
          <p:cNvPr id="22" name="テキスト ボックス 21"/>
          <p:cNvSpPr txBox="1"/>
          <p:nvPr/>
        </p:nvSpPr>
        <p:spPr>
          <a:xfrm>
            <a:off x="3508923" y="6171804"/>
            <a:ext cx="1137637" cy="400110"/>
          </a:xfrm>
          <a:prstGeom prst="rect">
            <a:avLst/>
          </a:prstGeom>
          <a:noFill/>
        </p:spPr>
        <p:txBody>
          <a:bodyPr wrap="square" rtlCol="0">
            <a:spAutoFit/>
          </a:bodyPr>
          <a:lstStyle/>
          <a:p>
            <a:r>
              <a:rPr lang="en-US" altLang="ja-JP" sz="2000" i="1" dirty="0" smtClean="0">
                <a:latin typeface="Cambria Math" panose="02040503050406030204" pitchFamily="18" charset="0"/>
                <a:ea typeface="Cambria Math" panose="02040503050406030204" pitchFamily="18" charset="0"/>
              </a:rPr>
              <a:t>t</a:t>
            </a:r>
            <a:r>
              <a:rPr lang="en-US" altLang="ja-JP" sz="2000" dirty="0" smtClean="0"/>
              <a:t> </a:t>
            </a:r>
            <a:r>
              <a:rPr kumimoji="1" lang="en-US" altLang="ja-JP" sz="2000" dirty="0" smtClean="0"/>
              <a:t>: </a:t>
            </a:r>
            <a:r>
              <a:rPr kumimoji="1" lang="ja-JP" altLang="en-US" sz="2000" dirty="0" smtClean="0"/>
              <a:t>時間</a:t>
            </a:r>
            <a:endParaRPr kumimoji="1" lang="ja-JP" altLang="en-US" sz="2000" dirty="0"/>
          </a:p>
        </p:txBody>
      </p:sp>
      <p:sp>
        <p:nvSpPr>
          <p:cNvPr id="23" name="楕円 22"/>
          <p:cNvSpPr/>
          <p:nvPr/>
        </p:nvSpPr>
        <p:spPr>
          <a:xfrm>
            <a:off x="3508923" y="5987346"/>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3605750" y="5845590"/>
            <a:ext cx="951224" cy="400110"/>
          </a:xfrm>
          <a:prstGeom prst="rect">
            <a:avLst/>
          </a:prstGeom>
          <a:noFill/>
        </p:spPr>
        <p:txBody>
          <a:bodyPr wrap="square" rtlCol="0">
            <a:spAutoFit/>
          </a:bodyPr>
          <a:lstStyle/>
          <a:p>
            <a:r>
              <a:rPr lang="en-US" altLang="ja-JP" sz="2000" dirty="0" smtClean="0"/>
              <a:t> </a:t>
            </a:r>
            <a:r>
              <a:rPr kumimoji="1" lang="en-US" altLang="ja-JP" sz="2000" dirty="0" smtClean="0"/>
              <a:t>: </a:t>
            </a:r>
            <a:r>
              <a:rPr lang="ja-JP" altLang="en-US" sz="2000" dirty="0"/>
              <a:t>個体</a:t>
            </a:r>
            <a:endParaRPr kumimoji="1" lang="ja-JP" altLang="en-US" sz="2000" dirty="0"/>
          </a:p>
        </p:txBody>
      </p:sp>
      <p:sp>
        <p:nvSpPr>
          <p:cNvPr id="25" name="テキスト ボックス 24"/>
          <p:cNvSpPr txBox="1"/>
          <p:nvPr/>
        </p:nvSpPr>
        <p:spPr>
          <a:xfrm>
            <a:off x="1828178" y="6171804"/>
            <a:ext cx="1672299" cy="400110"/>
          </a:xfrm>
          <a:prstGeom prst="rect">
            <a:avLst/>
          </a:prstGeom>
          <a:noFill/>
        </p:spPr>
        <p:txBody>
          <a:bodyPr wrap="square" rtlCol="0">
            <a:spAutoFit/>
          </a:bodyPr>
          <a:lstStyle/>
          <a:p>
            <a:r>
              <a:rPr lang="en-US" altLang="ja-JP" sz="2000" i="1" dirty="0" err="1" smtClean="0">
                <a:latin typeface="Cambria Math" panose="02040503050406030204" pitchFamily="18" charset="0"/>
                <a:ea typeface="Cambria Math" panose="02040503050406030204" pitchFamily="18" charset="0"/>
              </a:rPr>
              <a:t>i</a:t>
            </a:r>
            <a:r>
              <a:rPr lang="en-US" altLang="ja-JP" sz="2000" dirty="0" smtClean="0"/>
              <a:t> </a:t>
            </a:r>
            <a:r>
              <a:rPr kumimoji="1" lang="en-US" altLang="ja-JP" sz="2000" smtClean="0"/>
              <a:t>: </a:t>
            </a:r>
            <a:r>
              <a:rPr lang="ja-JP" altLang="en-US" sz="2000" dirty="0" smtClean="0"/>
              <a:t>個体</a:t>
            </a:r>
            <a:r>
              <a:rPr lang="ja-JP" altLang="en-US" sz="2000" dirty="0"/>
              <a:t>番号</a:t>
            </a:r>
            <a:endParaRPr kumimoji="1" lang="ja-JP" altLang="en-US" sz="2000" dirty="0"/>
          </a:p>
        </p:txBody>
      </p:sp>
      <p:sp>
        <p:nvSpPr>
          <p:cNvPr id="26" name="テキスト ボックス 25"/>
          <p:cNvSpPr txBox="1"/>
          <p:nvPr/>
        </p:nvSpPr>
        <p:spPr>
          <a:xfrm>
            <a:off x="5295143" y="2818664"/>
            <a:ext cx="5018090"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グローバルベスト近辺に解生成</a:t>
            </a:r>
            <a:endParaRPr kumimoji="1" lang="ja-JP" altLang="en-US" sz="2400" b="1" dirty="0">
              <a:solidFill>
                <a:schemeClr val="tx1">
                  <a:lumMod val="75000"/>
                  <a:lumOff val="25000"/>
                </a:schemeClr>
              </a:solidFill>
            </a:endParaRPr>
          </a:p>
        </p:txBody>
      </p:sp>
      <p:pic>
        <p:nvPicPr>
          <p:cNvPr id="34" name="図 33"/>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5418245" y="3363987"/>
            <a:ext cx="1487154" cy="252000"/>
          </a:xfrm>
          <a:prstGeom prst="rect">
            <a:avLst/>
          </a:prstGeom>
        </p:spPr>
      </p:pic>
      <p:pic>
        <p:nvPicPr>
          <p:cNvPr id="36" name="図 35"/>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5418245" y="4291384"/>
            <a:ext cx="604066" cy="198000"/>
          </a:xfrm>
          <a:prstGeom prst="rect">
            <a:avLst/>
          </a:prstGeom>
        </p:spPr>
      </p:pic>
      <p:sp>
        <p:nvSpPr>
          <p:cNvPr id="37" name="楕円 36"/>
          <p:cNvSpPr/>
          <p:nvPr/>
        </p:nvSpPr>
        <p:spPr>
          <a:xfrm>
            <a:off x="2168663" y="3761128"/>
            <a:ext cx="118021" cy="118021"/>
          </a:xfrm>
          <a:prstGeom prst="ellipse">
            <a:avLst/>
          </a:pr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2590442" y="3740587"/>
            <a:ext cx="118021" cy="118021"/>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1" name="テキスト ボックス 40"/>
              <p:cNvSpPr txBox="1"/>
              <p:nvPr/>
            </p:nvSpPr>
            <p:spPr>
              <a:xfrm>
                <a:off x="5827442" y="5292514"/>
                <a:ext cx="4894097" cy="307777"/>
              </a:xfrm>
              <a:prstGeom prst="rect">
                <a:avLst/>
              </a:prstGeom>
              <a:noFill/>
            </p:spPr>
            <p:txBody>
              <a:bodyPr wrap="none" lIns="0" tIns="0" rIns="0" bIns="0" rtlCol="0">
                <a:spAutoFit/>
              </a:bodyPr>
              <a:lstStyle/>
              <a:p>
                <a14:m>
                  <m:oMath xmlns:m="http://schemas.openxmlformats.org/officeDocument/2006/math">
                    <m:r>
                      <a:rPr kumimoji="1" lang="ja-JP" altLang="en-US" sz="2000" i="1" smtClean="0">
                        <a:latin typeface="Cambria Math" panose="02040503050406030204" pitchFamily="18" charset="0"/>
                      </a:rPr>
                      <m:t>𝜖</m:t>
                    </m:r>
                  </m:oMath>
                </a14:m>
                <a:r>
                  <a:rPr kumimoji="1" lang="ja-JP" altLang="en-US" sz="2000" dirty="0" smtClean="0"/>
                  <a:t>は</a:t>
                </a:r>
                <a:r>
                  <a:rPr kumimoji="1" lang="en-US" altLang="ja-JP" sz="2000" dirty="0" smtClean="0"/>
                  <a:t>1×D</a:t>
                </a:r>
                <a:r>
                  <a:rPr kumimoji="1" lang="ja-JP" altLang="en-US" sz="2000" dirty="0" smtClean="0"/>
                  <a:t>の配列で</a:t>
                </a:r>
                <a:r>
                  <a:rPr kumimoji="1" lang="en-US" altLang="ja-JP" sz="2000" dirty="0" smtClean="0"/>
                  <a:t>[-1 1]</a:t>
                </a:r>
                <a:r>
                  <a:rPr kumimoji="1" lang="ja-JP" altLang="en-US" sz="2000" dirty="0" smtClean="0"/>
                  <a:t>区間のランダムな値</a:t>
                </a:r>
                <a:endParaRPr kumimoji="1" lang="ja-JP" altLang="en-US" sz="2000" dirty="0"/>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5827442" y="5292514"/>
                <a:ext cx="4894097" cy="307777"/>
              </a:xfrm>
              <a:prstGeom prst="rect">
                <a:avLst/>
              </a:prstGeom>
              <a:blipFill>
                <a:blip r:embed="rId19"/>
                <a:stretch>
                  <a:fillRect l="-1370" t="-27451" r="-2491" b="-5098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p:cNvSpPr txBox="1"/>
              <p:nvPr/>
            </p:nvSpPr>
            <p:spPr>
              <a:xfrm>
                <a:off x="4141569" y="5571732"/>
                <a:ext cx="10099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𝒙</m:t>
                      </m:r>
                    </m:oMath>
                  </m:oMathPara>
                </a14:m>
                <a:endParaRPr kumimoji="1" lang="ja-JP" altLang="en-US" b="1" dirty="0">
                  <a:solidFill>
                    <a:schemeClr val="tx1">
                      <a:lumMod val="75000"/>
                      <a:lumOff val="25000"/>
                    </a:schemeClr>
                  </a:solidFill>
                </a:endParaRPr>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4141569" y="5571732"/>
                <a:ext cx="1009982" cy="369332"/>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p:cNvSpPr txBox="1"/>
              <p:nvPr/>
            </p:nvSpPr>
            <p:spPr>
              <a:xfrm>
                <a:off x="5735415" y="4764671"/>
                <a:ext cx="2443397" cy="400110"/>
              </a:xfrm>
              <a:prstGeom prst="rect">
                <a:avLst/>
              </a:prstGeom>
              <a:noFill/>
            </p:spPr>
            <p:txBody>
              <a:bodyPr wrap="square" rtlCol="0">
                <a:spAutoFit/>
              </a:bodyPr>
              <a:lstStyle/>
              <a:p>
                <a14:m>
                  <m:oMath xmlns:m="http://schemas.openxmlformats.org/officeDocument/2006/math">
                    <m:r>
                      <a:rPr kumimoji="1" lang="en-US" altLang="ja-JP" sz="2000" b="0" i="1" smtClean="0">
                        <a:latin typeface="Cambria Math" panose="02040503050406030204" pitchFamily="18" charset="0"/>
                      </a:rPr>
                      <m:t>𝑟</m:t>
                    </m:r>
                  </m:oMath>
                </a14:m>
                <a:r>
                  <a:rPr kumimoji="1" lang="ja-JP" altLang="en-US" sz="2000" dirty="0" smtClean="0"/>
                  <a:t>は</a:t>
                </a:r>
                <a:r>
                  <a:rPr kumimoji="1" lang="en-US" altLang="ja-JP" sz="2000" dirty="0" smtClean="0"/>
                  <a:t>0</a:t>
                </a:r>
                <a:r>
                  <a:rPr kumimoji="1" lang="ja-JP" altLang="en-US" sz="2000" dirty="0" smtClean="0"/>
                  <a:t>から</a:t>
                </a:r>
                <a:r>
                  <a:rPr kumimoji="1" lang="en-US" altLang="ja-JP" sz="2000" dirty="0" smtClean="0"/>
                  <a:t>1</a:t>
                </a:r>
                <a:r>
                  <a:rPr kumimoji="1" lang="ja-JP" altLang="en-US" sz="2000" dirty="0" smtClean="0"/>
                  <a:t>の乱数</a:t>
                </a:r>
                <a:endParaRPr kumimoji="1" lang="ja-JP" altLang="en-US" sz="2000" dirty="0"/>
              </a:p>
            </p:txBody>
          </p:sp>
        </mc:Choice>
        <mc:Fallback>
          <p:sp>
            <p:nvSpPr>
              <p:cNvPr id="43" name="テキスト ボックス 42"/>
              <p:cNvSpPr txBox="1">
                <a:spLocks noRot="1" noChangeAspect="1" noMove="1" noResize="1" noEditPoints="1" noAdjustHandles="1" noChangeArrowheads="1" noChangeShapeType="1" noTextEdit="1"/>
              </p:cNvSpPr>
              <p:nvPr/>
            </p:nvSpPr>
            <p:spPr>
              <a:xfrm>
                <a:off x="5735415" y="4764671"/>
                <a:ext cx="2443397" cy="400110"/>
              </a:xfrm>
              <a:prstGeom prst="rect">
                <a:avLst/>
              </a:prstGeom>
              <a:blipFill>
                <a:blip r:embed="rId21"/>
                <a:stretch>
                  <a:fillRect t="-10769" b="-2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562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endParaRPr lang="ja-JP" altLang="en-US" dirty="0"/>
          </a:p>
        </p:txBody>
      </p:sp>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8</a:t>
            </a:fld>
            <a:r>
              <a:rPr lang="en-US" altLang="ja-JP" dirty="0" smtClean="0"/>
              <a:t>/17)</a:t>
            </a:r>
            <a:endParaRPr lang="ja-JP" altLang="en-US" dirty="0"/>
          </a:p>
        </p:txBody>
      </p:sp>
      <p:graphicFrame>
        <p:nvGraphicFramePr>
          <p:cNvPr id="5" name="コンテンツ プレースホルダー 5"/>
          <p:cNvGraphicFramePr>
            <a:graphicFrameLocks/>
          </p:cNvGraphicFramePr>
          <p:nvPr>
            <p:extLst>
              <p:ext uri="{D42A27DB-BD31-4B8C-83A1-F6EECF244321}">
                <p14:modId xmlns:p14="http://schemas.microsoft.com/office/powerpoint/2010/main" val="915145550"/>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Algorithm </a:t>
            </a:r>
            <a:r>
              <a:rPr lang="en-US" altLang="ja-JP" sz="4000" b="0" dirty="0"/>
              <a:t>[Yang, X.S., 2010</a:t>
            </a:r>
            <a:r>
              <a:rPr lang="en-US" altLang="ja-JP" sz="4000" b="0" dirty="0" smtClean="0"/>
              <a:t>]</a:t>
            </a:r>
            <a:endParaRPr kumimoji="1" lang="ja-JP" altLang="en-US" sz="4000" b="0" dirty="0"/>
          </a:p>
        </p:txBody>
      </p:sp>
      <p:pic>
        <p:nvPicPr>
          <p:cNvPr id="26" name="図 2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442892" y="3286319"/>
            <a:ext cx="5074028" cy="324000"/>
          </a:xfrm>
          <a:prstGeom prst="rect">
            <a:avLst/>
          </a:prstGeom>
        </p:spPr>
      </p:pic>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7130" y="2814267"/>
            <a:ext cx="3910767" cy="2836484"/>
          </a:xfrm>
          <a:prstGeom prst="rect">
            <a:avLst/>
          </a:prstGeom>
        </p:spPr>
      </p:pic>
      <p:sp>
        <p:nvSpPr>
          <p:cNvPr id="9" name="楕円 8"/>
          <p:cNvSpPr/>
          <p:nvPr/>
        </p:nvSpPr>
        <p:spPr>
          <a:xfrm>
            <a:off x="1731453" y="3623718"/>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3605749" y="3409902"/>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4440542" y="3521359"/>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2498002" y="3858007"/>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4" name="テキスト ボックス 13"/>
              <p:cNvSpPr txBox="1"/>
              <p:nvPr/>
            </p:nvSpPr>
            <p:spPr>
              <a:xfrm>
                <a:off x="345857" y="2434020"/>
                <a:ext cx="121221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𝑭</m:t>
                      </m:r>
                      <m:d>
                        <m:dPr>
                          <m:ctrlPr>
                            <a:rPr kumimoji="1" lang="en-US" altLang="ja-JP" b="1" i="1" smtClean="0">
                              <a:solidFill>
                                <a:schemeClr val="tx1">
                                  <a:lumMod val="75000"/>
                                  <a:lumOff val="25000"/>
                                </a:schemeClr>
                              </a:solidFill>
                              <a:latin typeface="Cambria Math" panose="02040503050406030204" pitchFamily="18" charset="0"/>
                            </a:rPr>
                          </m:ctrlPr>
                        </m:dPr>
                        <m:e>
                          <m:r>
                            <a:rPr kumimoji="1" lang="en-US" altLang="ja-JP" b="1" i="1" smtClean="0">
                              <a:solidFill>
                                <a:schemeClr val="tx1">
                                  <a:lumMod val="75000"/>
                                  <a:lumOff val="25000"/>
                                </a:schemeClr>
                              </a:solidFill>
                              <a:latin typeface="Cambria Math" panose="02040503050406030204" pitchFamily="18" charset="0"/>
                            </a:rPr>
                            <m:t>𝒙</m:t>
                          </m:r>
                        </m:e>
                      </m:d>
                    </m:oMath>
                  </m:oMathPara>
                </a14:m>
                <a:endParaRPr kumimoji="1" lang="ja-JP" altLang="en-US" b="1" dirty="0">
                  <a:solidFill>
                    <a:schemeClr val="tx1">
                      <a:lumMod val="75000"/>
                      <a:lumOff val="25000"/>
                    </a:schemeClr>
                  </a:solidFill>
                </a:endParaRPr>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345857" y="2434020"/>
                <a:ext cx="1212214" cy="36939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1547014" y="3197873"/>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1547014" y="3197873"/>
                <a:ext cx="489858" cy="388440"/>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2286189" y="3304804"/>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2286189" y="3304804"/>
                <a:ext cx="489858" cy="388440"/>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3154353" y="3546869"/>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3154353" y="3546869"/>
                <a:ext cx="489858" cy="38978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p:cNvSpPr txBox="1"/>
              <p:nvPr/>
            </p:nvSpPr>
            <p:spPr>
              <a:xfrm>
                <a:off x="4067115" y="3078584"/>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20" name="テキスト ボックス 19"/>
              <p:cNvSpPr txBox="1">
                <a:spLocks noRot="1" noChangeAspect="1" noMove="1" noResize="1" noEditPoints="1" noAdjustHandles="1" noChangeArrowheads="1" noChangeShapeType="1" noTextEdit="1"/>
              </p:cNvSpPr>
              <p:nvPr/>
            </p:nvSpPr>
            <p:spPr>
              <a:xfrm>
                <a:off x="4067115" y="3078584"/>
                <a:ext cx="489858" cy="387735"/>
              </a:xfrm>
              <a:prstGeom prst="rect">
                <a:avLst/>
              </a:prstGeom>
              <a:blipFill>
                <a:blip r:embed="rId14"/>
                <a:stretch>
                  <a:fillRect/>
                </a:stretch>
              </a:blipFill>
            </p:spPr>
            <p:txBody>
              <a:bodyPr/>
              <a:lstStyle/>
              <a:p>
                <a:r>
                  <a:rPr lang="ja-JP" altLang="en-US">
                    <a:noFill/>
                  </a:rPr>
                  <a:t> </a:t>
                </a:r>
              </a:p>
            </p:txBody>
          </p:sp>
        </mc:Fallback>
      </mc:AlternateContent>
      <p:sp>
        <p:nvSpPr>
          <p:cNvPr id="21" name="テキスト ボックス 20"/>
          <p:cNvSpPr txBox="1"/>
          <p:nvPr/>
        </p:nvSpPr>
        <p:spPr>
          <a:xfrm>
            <a:off x="3508923" y="6171804"/>
            <a:ext cx="1137637" cy="400110"/>
          </a:xfrm>
          <a:prstGeom prst="rect">
            <a:avLst/>
          </a:prstGeom>
          <a:noFill/>
        </p:spPr>
        <p:txBody>
          <a:bodyPr wrap="square" rtlCol="0">
            <a:spAutoFit/>
          </a:bodyPr>
          <a:lstStyle/>
          <a:p>
            <a:r>
              <a:rPr lang="en-US" altLang="ja-JP" sz="2000" i="1" dirty="0" smtClean="0">
                <a:latin typeface="Cambria Math" panose="02040503050406030204" pitchFamily="18" charset="0"/>
                <a:ea typeface="Cambria Math" panose="02040503050406030204" pitchFamily="18" charset="0"/>
              </a:rPr>
              <a:t>t</a:t>
            </a:r>
            <a:r>
              <a:rPr lang="en-US" altLang="ja-JP" sz="2000" dirty="0" smtClean="0"/>
              <a:t> </a:t>
            </a:r>
            <a:r>
              <a:rPr kumimoji="1" lang="en-US" altLang="ja-JP" sz="2000" dirty="0" smtClean="0"/>
              <a:t>: </a:t>
            </a:r>
            <a:r>
              <a:rPr kumimoji="1" lang="ja-JP" altLang="en-US" sz="2000" dirty="0" smtClean="0"/>
              <a:t>時間</a:t>
            </a:r>
            <a:endParaRPr kumimoji="1" lang="ja-JP" altLang="en-US" sz="2000" dirty="0"/>
          </a:p>
        </p:txBody>
      </p:sp>
      <p:sp>
        <p:nvSpPr>
          <p:cNvPr id="22" name="楕円 21"/>
          <p:cNvSpPr/>
          <p:nvPr/>
        </p:nvSpPr>
        <p:spPr>
          <a:xfrm>
            <a:off x="3508923" y="5987346"/>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3605750" y="5845590"/>
            <a:ext cx="951224" cy="400110"/>
          </a:xfrm>
          <a:prstGeom prst="rect">
            <a:avLst/>
          </a:prstGeom>
          <a:noFill/>
        </p:spPr>
        <p:txBody>
          <a:bodyPr wrap="square" rtlCol="0">
            <a:spAutoFit/>
          </a:bodyPr>
          <a:lstStyle/>
          <a:p>
            <a:r>
              <a:rPr lang="en-US" altLang="ja-JP" sz="2000" dirty="0" smtClean="0"/>
              <a:t> </a:t>
            </a:r>
            <a:r>
              <a:rPr kumimoji="1" lang="en-US" altLang="ja-JP" sz="2000" dirty="0" smtClean="0"/>
              <a:t>: </a:t>
            </a:r>
            <a:r>
              <a:rPr lang="ja-JP" altLang="en-US" sz="2000" dirty="0"/>
              <a:t>個体</a:t>
            </a:r>
            <a:endParaRPr kumimoji="1" lang="ja-JP" altLang="en-US" sz="2000" dirty="0"/>
          </a:p>
        </p:txBody>
      </p:sp>
      <p:sp>
        <p:nvSpPr>
          <p:cNvPr id="24" name="テキスト ボックス 23"/>
          <p:cNvSpPr txBox="1"/>
          <p:nvPr/>
        </p:nvSpPr>
        <p:spPr>
          <a:xfrm>
            <a:off x="1828178" y="6171804"/>
            <a:ext cx="1672299" cy="400110"/>
          </a:xfrm>
          <a:prstGeom prst="rect">
            <a:avLst/>
          </a:prstGeom>
          <a:noFill/>
        </p:spPr>
        <p:txBody>
          <a:bodyPr wrap="square" rtlCol="0">
            <a:spAutoFit/>
          </a:bodyPr>
          <a:lstStyle/>
          <a:p>
            <a:r>
              <a:rPr lang="en-US" altLang="ja-JP" sz="2000" i="1" dirty="0" err="1" smtClean="0">
                <a:latin typeface="Cambria Math" panose="02040503050406030204" pitchFamily="18" charset="0"/>
                <a:ea typeface="Cambria Math" panose="02040503050406030204" pitchFamily="18" charset="0"/>
              </a:rPr>
              <a:t>i</a:t>
            </a:r>
            <a:r>
              <a:rPr lang="en-US" altLang="ja-JP" sz="2000" dirty="0" smtClean="0"/>
              <a:t> </a:t>
            </a:r>
            <a:r>
              <a:rPr kumimoji="1" lang="en-US" altLang="ja-JP" sz="2000" smtClean="0"/>
              <a:t>: </a:t>
            </a:r>
            <a:r>
              <a:rPr lang="ja-JP" altLang="en-US" sz="2000" dirty="0" smtClean="0"/>
              <a:t>個体</a:t>
            </a:r>
            <a:r>
              <a:rPr lang="ja-JP" altLang="en-US" sz="2000" dirty="0"/>
              <a:t>番号</a:t>
            </a:r>
            <a:endParaRPr kumimoji="1" lang="ja-JP" altLang="en-US" sz="2000" dirty="0"/>
          </a:p>
        </p:txBody>
      </p:sp>
      <p:sp>
        <p:nvSpPr>
          <p:cNvPr id="25" name="テキスト ボックス 24"/>
          <p:cNvSpPr txBox="1"/>
          <p:nvPr/>
        </p:nvSpPr>
        <p:spPr>
          <a:xfrm>
            <a:off x="5295143" y="2818664"/>
            <a:ext cx="5018090" cy="461665"/>
          </a:xfrm>
          <a:prstGeom prst="rect">
            <a:avLst/>
          </a:prstGeom>
          <a:noFill/>
        </p:spPr>
        <p:txBody>
          <a:bodyPr wrap="square" rtlCol="0">
            <a:spAutoFit/>
          </a:bodyPr>
          <a:lstStyle/>
          <a:p>
            <a:r>
              <a:rPr kumimoji="1" lang="ja-JP" altLang="en-US" sz="2400" b="1" dirty="0" smtClean="0">
                <a:solidFill>
                  <a:schemeClr val="tx1">
                    <a:lumMod val="75000"/>
                    <a:lumOff val="25000"/>
                  </a:schemeClr>
                </a:solidFill>
              </a:rPr>
              <a:t>ランダムに</a:t>
            </a:r>
            <a:r>
              <a:rPr lang="ja-JP" altLang="en-US" sz="2400" b="1" dirty="0">
                <a:solidFill>
                  <a:schemeClr val="tx1">
                    <a:lumMod val="75000"/>
                    <a:lumOff val="25000"/>
                  </a:schemeClr>
                </a:solidFill>
              </a:rPr>
              <a:t>新</a:t>
            </a:r>
            <a:r>
              <a:rPr lang="ja-JP" altLang="en-US" sz="2400" b="1" dirty="0" smtClean="0">
                <a:solidFill>
                  <a:schemeClr val="tx1">
                    <a:lumMod val="75000"/>
                    <a:lumOff val="25000"/>
                  </a:schemeClr>
                </a:solidFill>
              </a:rPr>
              <a:t>しい</a:t>
            </a:r>
            <a:r>
              <a:rPr kumimoji="1" lang="ja-JP" altLang="en-US" sz="2400" b="1" dirty="0" smtClean="0">
                <a:solidFill>
                  <a:schemeClr val="tx1">
                    <a:lumMod val="75000"/>
                    <a:lumOff val="25000"/>
                  </a:schemeClr>
                </a:solidFill>
              </a:rPr>
              <a:t>解を生成</a:t>
            </a:r>
            <a:endParaRPr kumimoji="1" lang="ja-JP" altLang="en-US" sz="2400" b="1" dirty="0">
              <a:solidFill>
                <a:schemeClr val="tx1">
                  <a:lumMod val="75000"/>
                  <a:lumOff val="25000"/>
                </a:schemeClr>
              </a:solidFill>
            </a:endParaRPr>
          </a:p>
        </p:txBody>
      </p:sp>
      <p:sp>
        <p:nvSpPr>
          <p:cNvPr id="27" name="楕円 26"/>
          <p:cNvSpPr/>
          <p:nvPr/>
        </p:nvSpPr>
        <p:spPr>
          <a:xfrm>
            <a:off x="2168663" y="3761128"/>
            <a:ext cx="118021" cy="118021"/>
          </a:xfrm>
          <a:prstGeom prst="ellipse">
            <a:avLst/>
          </a:pr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2590442" y="3740587"/>
            <a:ext cx="118021" cy="118021"/>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3713179" y="3097609"/>
            <a:ext cx="118021" cy="118021"/>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テキスト ボックス 29"/>
              <p:cNvSpPr txBox="1"/>
              <p:nvPr/>
            </p:nvSpPr>
            <p:spPr>
              <a:xfrm>
                <a:off x="4141569" y="5571732"/>
                <a:ext cx="10099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𝒙</m:t>
                      </m:r>
                    </m:oMath>
                  </m:oMathPara>
                </a14:m>
                <a:endParaRPr kumimoji="1" lang="ja-JP" altLang="en-US" b="1" dirty="0">
                  <a:solidFill>
                    <a:schemeClr val="tx1">
                      <a:lumMod val="75000"/>
                      <a:lumOff val="25000"/>
                    </a:schemeClr>
                  </a:solidFill>
                </a:endParaRPr>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4141569" y="5571732"/>
                <a:ext cx="1009982" cy="369332"/>
              </a:xfrm>
              <a:prstGeom prst="rect">
                <a:avLst/>
              </a:prstGeom>
              <a:blipFill>
                <a:blip r:embed="rId1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9396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r>
              <a:rPr lang="en-US" altLang="ja-JP" dirty="0" smtClean="0"/>
              <a:t>(</a:t>
            </a:r>
            <a:fld id="{CAF925E2-19D9-40EE-AC9E-1CF63AA179A3}" type="slidenum">
              <a:rPr lang="ja-JP" altLang="en-US" smtClean="0"/>
              <a:pPr/>
              <a:t>9</a:t>
            </a:fld>
            <a:r>
              <a:rPr lang="en-US" altLang="ja-JP" dirty="0" smtClean="0"/>
              <a:t>/17)</a:t>
            </a:r>
            <a:endParaRPr lang="ja-JP" altLang="en-US" dirty="0"/>
          </a:p>
        </p:txBody>
      </p:sp>
      <p:graphicFrame>
        <p:nvGraphicFramePr>
          <p:cNvPr id="5" name="コンテンツ プレースホルダー 5"/>
          <p:cNvGraphicFramePr>
            <a:graphicFrameLocks/>
          </p:cNvGraphicFramePr>
          <p:nvPr>
            <p:extLst>
              <p:ext uri="{D42A27DB-BD31-4B8C-83A1-F6EECF244321}">
                <p14:modId xmlns:p14="http://schemas.microsoft.com/office/powerpoint/2010/main" val="3564256284"/>
              </p:ext>
            </p:extLst>
          </p:nvPr>
        </p:nvGraphicFramePr>
        <p:xfrm>
          <a:off x="343524" y="1382337"/>
          <a:ext cx="10239531" cy="8552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 name="タイトル 1"/>
          <p:cNvSpPr>
            <a:spLocks noGrp="1"/>
          </p:cNvSpPr>
          <p:nvPr>
            <p:ph type="title"/>
          </p:nvPr>
        </p:nvSpPr>
        <p:spPr>
          <a:xfrm>
            <a:off x="343524" y="1"/>
            <a:ext cx="11848475" cy="1262414"/>
          </a:xfrm>
        </p:spPr>
        <p:txBody>
          <a:bodyPr>
            <a:noAutofit/>
          </a:bodyPr>
          <a:lstStyle/>
          <a:p>
            <a:r>
              <a:rPr kumimoji="1" lang="ja-JP" altLang="en-US" dirty="0" smtClean="0"/>
              <a:t>従来手法</a:t>
            </a:r>
            <a:r>
              <a:rPr kumimoji="1" lang="en-US" altLang="ja-JP" dirty="0" smtClean="0"/>
              <a:t>: </a:t>
            </a:r>
            <a:r>
              <a:rPr lang="en-US" altLang="ja-JP" dirty="0"/>
              <a:t>Bat Algorithm </a:t>
            </a:r>
            <a:r>
              <a:rPr lang="en-US" altLang="ja-JP" sz="4000" b="0" dirty="0"/>
              <a:t>[Yang, X.S., 2010</a:t>
            </a:r>
            <a:r>
              <a:rPr lang="en-US" altLang="ja-JP" sz="4000" b="0" dirty="0" smtClean="0"/>
              <a:t>]</a:t>
            </a:r>
            <a:endParaRPr kumimoji="1" lang="ja-JP" altLang="en-US" sz="4000" b="0" dirty="0"/>
          </a:p>
        </p:txBody>
      </p:sp>
      <p:pic>
        <p:nvPicPr>
          <p:cNvPr id="7" name="図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7130" y="2814267"/>
            <a:ext cx="3910767" cy="2836484"/>
          </a:xfrm>
          <a:prstGeom prst="rect">
            <a:avLst/>
          </a:prstGeom>
        </p:spPr>
      </p:pic>
      <p:sp>
        <p:nvSpPr>
          <p:cNvPr id="8" name="楕円 7"/>
          <p:cNvSpPr/>
          <p:nvPr/>
        </p:nvSpPr>
        <p:spPr>
          <a:xfrm>
            <a:off x="1731453" y="3623718"/>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605749" y="3409902"/>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4440542" y="3521359"/>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2498002" y="3858007"/>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3" name="テキスト ボックス 12"/>
              <p:cNvSpPr txBox="1"/>
              <p:nvPr/>
            </p:nvSpPr>
            <p:spPr>
              <a:xfrm>
                <a:off x="345857" y="2434020"/>
                <a:ext cx="1212214" cy="369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𝑭</m:t>
                      </m:r>
                      <m:d>
                        <m:dPr>
                          <m:ctrlPr>
                            <a:rPr kumimoji="1" lang="en-US" altLang="ja-JP" b="1" i="1" smtClean="0">
                              <a:solidFill>
                                <a:schemeClr val="tx1">
                                  <a:lumMod val="75000"/>
                                  <a:lumOff val="25000"/>
                                </a:schemeClr>
                              </a:solidFill>
                              <a:latin typeface="Cambria Math" panose="02040503050406030204" pitchFamily="18" charset="0"/>
                            </a:rPr>
                          </m:ctrlPr>
                        </m:dPr>
                        <m:e>
                          <m:r>
                            <a:rPr kumimoji="1" lang="en-US" altLang="ja-JP" b="1" i="1" smtClean="0">
                              <a:solidFill>
                                <a:schemeClr val="tx1">
                                  <a:lumMod val="75000"/>
                                  <a:lumOff val="25000"/>
                                </a:schemeClr>
                              </a:solidFill>
                              <a:latin typeface="Cambria Math" panose="02040503050406030204" pitchFamily="18" charset="0"/>
                            </a:rPr>
                            <m:t>𝒙</m:t>
                          </m:r>
                        </m:e>
                      </m:d>
                    </m:oMath>
                  </m:oMathPara>
                </a14:m>
                <a:endParaRPr kumimoji="1" lang="ja-JP" altLang="en-US" b="1"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345857" y="2434020"/>
                <a:ext cx="1212214" cy="36939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p:cNvSpPr txBox="1"/>
              <p:nvPr/>
            </p:nvSpPr>
            <p:spPr>
              <a:xfrm>
                <a:off x="1547014" y="3197873"/>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𝟏</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6" name="テキスト ボックス 15"/>
              <p:cNvSpPr txBox="1">
                <a:spLocks noRot="1" noChangeAspect="1" noMove="1" noResize="1" noEditPoints="1" noAdjustHandles="1" noChangeArrowheads="1" noChangeShapeType="1" noTextEdit="1"/>
              </p:cNvSpPr>
              <p:nvPr/>
            </p:nvSpPr>
            <p:spPr>
              <a:xfrm>
                <a:off x="1547014" y="3197873"/>
                <a:ext cx="489858" cy="388440"/>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2286189" y="3304804"/>
                <a:ext cx="489858" cy="38844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𝟐</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2286189" y="3304804"/>
                <a:ext cx="489858" cy="388440"/>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p:cNvSpPr txBox="1"/>
              <p:nvPr/>
            </p:nvSpPr>
            <p:spPr>
              <a:xfrm>
                <a:off x="3154353" y="3546869"/>
                <a:ext cx="489858" cy="3897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𝟑</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3154353" y="3546869"/>
                <a:ext cx="489858" cy="38978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p:cNvSpPr txBox="1"/>
              <p:nvPr/>
            </p:nvSpPr>
            <p:spPr>
              <a:xfrm>
                <a:off x="4067115" y="3078584"/>
                <a:ext cx="489858" cy="3877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1" i="1" smtClean="0">
                              <a:solidFill>
                                <a:schemeClr val="tx1">
                                  <a:lumMod val="75000"/>
                                  <a:lumOff val="25000"/>
                                </a:schemeClr>
                              </a:solidFill>
                              <a:latin typeface="Cambria Math" panose="02040503050406030204" pitchFamily="18" charset="0"/>
                            </a:rPr>
                          </m:ctrlPr>
                        </m:sSubSupPr>
                        <m:e>
                          <m:r>
                            <a:rPr kumimoji="1" lang="en-US" altLang="ja-JP" b="1" i="1" smtClean="0">
                              <a:solidFill>
                                <a:schemeClr val="tx1">
                                  <a:lumMod val="75000"/>
                                  <a:lumOff val="25000"/>
                                </a:schemeClr>
                              </a:solidFill>
                              <a:latin typeface="Cambria Math" panose="02040503050406030204" pitchFamily="18" charset="0"/>
                            </a:rPr>
                            <m:t>𝒙</m:t>
                          </m:r>
                        </m:e>
                        <m:sub>
                          <m:r>
                            <a:rPr kumimoji="1" lang="en-US" altLang="ja-JP" b="1" i="1" smtClean="0">
                              <a:solidFill>
                                <a:schemeClr val="tx1">
                                  <a:lumMod val="75000"/>
                                  <a:lumOff val="25000"/>
                                </a:schemeClr>
                              </a:solidFill>
                              <a:latin typeface="Cambria Math" panose="02040503050406030204" pitchFamily="18" charset="0"/>
                            </a:rPr>
                            <m:t>𝟒</m:t>
                          </m:r>
                        </m:sub>
                        <m:sup>
                          <m:r>
                            <a:rPr kumimoji="1" lang="en-US" altLang="ja-JP" b="1" i="1" smtClean="0">
                              <a:solidFill>
                                <a:schemeClr val="tx1">
                                  <a:lumMod val="75000"/>
                                  <a:lumOff val="25000"/>
                                </a:schemeClr>
                              </a:solidFill>
                              <a:latin typeface="Cambria Math" panose="02040503050406030204" pitchFamily="18" charset="0"/>
                            </a:rPr>
                            <m:t>𝒕</m:t>
                          </m:r>
                        </m:sup>
                      </m:sSubSup>
                    </m:oMath>
                  </m:oMathPara>
                </a14:m>
                <a:endParaRPr kumimoji="1" lang="ja-JP" altLang="en-US" b="1" dirty="0">
                  <a:solidFill>
                    <a:schemeClr val="tx1">
                      <a:lumMod val="75000"/>
                      <a:lumOff val="25000"/>
                    </a:schemeClr>
                  </a:solidFill>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4067115" y="3078584"/>
                <a:ext cx="489858" cy="387735"/>
              </a:xfrm>
              <a:prstGeom prst="rect">
                <a:avLst/>
              </a:prstGeom>
              <a:blipFill>
                <a:blip r:embed="rId16"/>
                <a:stretch>
                  <a:fillRect/>
                </a:stretch>
              </a:blipFill>
            </p:spPr>
            <p:txBody>
              <a:bodyPr/>
              <a:lstStyle/>
              <a:p>
                <a:r>
                  <a:rPr lang="ja-JP" altLang="en-US">
                    <a:noFill/>
                  </a:rPr>
                  <a:t> </a:t>
                </a:r>
              </a:p>
            </p:txBody>
          </p:sp>
        </mc:Fallback>
      </mc:AlternateContent>
      <p:sp>
        <p:nvSpPr>
          <p:cNvPr id="20" name="テキスト ボックス 19"/>
          <p:cNvSpPr txBox="1"/>
          <p:nvPr/>
        </p:nvSpPr>
        <p:spPr>
          <a:xfrm>
            <a:off x="3508923" y="6171804"/>
            <a:ext cx="1137637" cy="400110"/>
          </a:xfrm>
          <a:prstGeom prst="rect">
            <a:avLst/>
          </a:prstGeom>
          <a:noFill/>
        </p:spPr>
        <p:txBody>
          <a:bodyPr wrap="square" rtlCol="0">
            <a:spAutoFit/>
          </a:bodyPr>
          <a:lstStyle/>
          <a:p>
            <a:r>
              <a:rPr lang="en-US" altLang="ja-JP" sz="2000" i="1" dirty="0" smtClean="0">
                <a:latin typeface="Cambria Math" panose="02040503050406030204" pitchFamily="18" charset="0"/>
                <a:ea typeface="Cambria Math" panose="02040503050406030204" pitchFamily="18" charset="0"/>
              </a:rPr>
              <a:t>t</a:t>
            </a:r>
            <a:r>
              <a:rPr lang="en-US" altLang="ja-JP" sz="2000" dirty="0" smtClean="0"/>
              <a:t> </a:t>
            </a:r>
            <a:r>
              <a:rPr kumimoji="1" lang="en-US" altLang="ja-JP" sz="2000" dirty="0" smtClean="0"/>
              <a:t>: </a:t>
            </a:r>
            <a:r>
              <a:rPr kumimoji="1" lang="ja-JP" altLang="en-US" sz="2000" dirty="0" smtClean="0"/>
              <a:t>時間</a:t>
            </a:r>
            <a:endParaRPr kumimoji="1" lang="ja-JP" altLang="en-US" sz="2000" dirty="0"/>
          </a:p>
        </p:txBody>
      </p:sp>
      <p:sp>
        <p:nvSpPr>
          <p:cNvPr id="21" name="楕円 20"/>
          <p:cNvSpPr/>
          <p:nvPr/>
        </p:nvSpPr>
        <p:spPr>
          <a:xfrm>
            <a:off x="3508923" y="5987346"/>
            <a:ext cx="118021" cy="11802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3605750" y="5845590"/>
            <a:ext cx="951224" cy="400110"/>
          </a:xfrm>
          <a:prstGeom prst="rect">
            <a:avLst/>
          </a:prstGeom>
          <a:noFill/>
        </p:spPr>
        <p:txBody>
          <a:bodyPr wrap="square" rtlCol="0">
            <a:spAutoFit/>
          </a:bodyPr>
          <a:lstStyle/>
          <a:p>
            <a:r>
              <a:rPr lang="en-US" altLang="ja-JP" sz="2000" dirty="0" smtClean="0"/>
              <a:t> </a:t>
            </a:r>
            <a:r>
              <a:rPr kumimoji="1" lang="en-US" altLang="ja-JP" sz="2000" dirty="0" smtClean="0"/>
              <a:t>: </a:t>
            </a:r>
            <a:r>
              <a:rPr lang="ja-JP" altLang="en-US" sz="2000" dirty="0"/>
              <a:t>個体</a:t>
            </a:r>
            <a:endParaRPr kumimoji="1" lang="ja-JP" altLang="en-US" sz="2000" dirty="0"/>
          </a:p>
        </p:txBody>
      </p:sp>
      <p:sp>
        <p:nvSpPr>
          <p:cNvPr id="23" name="テキスト ボックス 22"/>
          <p:cNvSpPr txBox="1"/>
          <p:nvPr/>
        </p:nvSpPr>
        <p:spPr>
          <a:xfrm>
            <a:off x="1828178" y="6171804"/>
            <a:ext cx="1672299" cy="400110"/>
          </a:xfrm>
          <a:prstGeom prst="rect">
            <a:avLst/>
          </a:prstGeom>
          <a:noFill/>
        </p:spPr>
        <p:txBody>
          <a:bodyPr wrap="square" rtlCol="0">
            <a:spAutoFit/>
          </a:bodyPr>
          <a:lstStyle/>
          <a:p>
            <a:r>
              <a:rPr lang="en-US" altLang="ja-JP" sz="2000" i="1" dirty="0" err="1" smtClean="0">
                <a:latin typeface="Cambria Math" panose="02040503050406030204" pitchFamily="18" charset="0"/>
                <a:ea typeface="Cambria Math" panose="02040503050406030204" pitchFamily="18" charset="0"/>
              </a:rPr>
              <a:t>i</a:t>
            </a:r>
            <a:r>
              <a:rPr lang="en-US" altLang="ja-JP" sz="2000" dirty="0" smtClean="0"/>
              <a:t> </a:t>
            </a:r>
            <a:r>
              <a:rPr kumimoji="1" lang="en-US" altLang="ja-JP" sz="2000" smtClean="0"/>
              <a:t>: </a:t>
            </a:r>
            <a:r>
              <a:rPr lang="ja-JP" altLang="en-US" sz="2000" dirty="0" smtClean="0"/>
              <a:t>個体</a:t>
            </a:r>
            <a:r>
              <a:rPr lang="ja-JP" altLang="en-US" sz="2000" dirty="0"/>
              <a:t>番号</a:t>
            </a:r>
            <a:endParaRPr kumimoji="1" lang="ja-JP" altLang="en-US" sz="2000" dirty="0"/>
          </a:p>
        </p:txBody>
      </p:sp>
      <p:pic>
        <p:nvPicPr>
          <p:cNvPr id="24" name="図 23"/>
          <p:cNvPicPr>
            <a:picLocks noChangeAspect="1"/>
          </p:cNvPicPr>
          <p:nvPr>
            <p:custDataLst>
              <p:tags r:id="rId1"/>
            </p:custDataLst>
          </p:nvPr>
        </p:nvPicPr>
        <p:blipFill>
          <a:blip r:embed="rId17" cstate="print">
            <a:extLst>
              <a:ext uri="{28A0092B-C50C-407E-A947-70E740481C1C}">
                <a14:useLocalDpi xmlns:a14="http://schemas.microsoft.com/office/drawing/2010/main" val="0"/>
              </a:ext>
            </a:extLst>
          </a:blip>
          <a:stretch>
            <a:fillRect/>
          </a:stretch>
        </p:blipFill>
        <p:spPr>
          <a:xfrm>
            <a:off x="5457781" y="2932050"/>
            <a:ext cx="4457882" cy="288000"/>
          </a:xfrm>
          <a:prstGeom prst="rect">
            <a:avLst/>
          </a:prstGeom>
        </p:spPr>
      </p:pic>
      <p:grpSp>
        <p:nvGrpSpPr>
          <p:cNvPr id="27" name="グループ化 26"/>
          <p:cNvGrpSpPr/>
          <p:nvPr/>
        </p:nvGrpSpPr>
        <p:grpSpPr>
          <a:xfrm>
            <a:off x="6102518" y="3321304"/>
            <a:ext cx="1446631" cy="400110"/>
            <a:chOff x="6934196" y="3317846"/>
            <a:chExt cx="1446631" cy="400110"/>
          </a:xfrm>
        </p:grpSpPr>
        <p:sp>
          <p:nvSpPr>
            <p:cNvPr id="25" name="テキスト ボックス 24"/>
            <p:cNvSpPr txBox="1"/>
            <p:nvPr/>
          </p:nvSpPr>
          <p:spPr>
            <a:xfrm>
              <a:off x="7313088" y="3317846"/>
              <a:ext cx="1067739" cy="400110"/>
            </a:xfrm>
            <a:prstGeom prst="rect">
              <a:avLst/>
            </a:prstGeom>
            <a:noFill/>
          </p:spPr>
          <p:txBody>
            <a:bodyPr wrap="square" rtlCol="0">
              <a:spAutoFit/>
            </a:bodyPr>
            <a:lstStyle/>
            <a:p>
              <a:r>
                <a:rPr lang="ja-JP" altLang="en-US" sz="2000" dirty="0" smtClean="0"/>
                <a:t>を更新</a:t>
              </a:r>
              <a:endParaRPr kumimoji="1" lang="ja-JP" altLang="en-US" sz="2000" dirty="0"/>
            </a:p>
          </p:txBody>
        </p:sp>
        <p:pic>
          <p:nvPicPr>
            <p:cNvPr id="26" name="図 25"/>
            <p:cNvPicPr>
              <a:picLocks noChangeAspect="1"/>
            </p:cNvPicPr>
            <p:nvPr>
              <p:custDataLst>
                <p:tags r:id="rId3"/>
              </p:custDataLst>
            </p:nvPr>
          </p:nvPicPr>
          <p:blipFill>
            <a:blip r:embed="rId18" cstate="print">
              <a:extLst>
                <a:ext uri="{28A0092B-C50C-407E-A947-70E740481C1C}">
                  <a14:useLocalDpi xmlns:a14="http://schemas.microsoft.com/office/drawing/2010/main" val="0"/>
                </a:ext>
              </a:extLst>
            </a:blip>
            <a:stretch>
              <a:fillRect/>
            </a:stretch>
          </p:blipFill>
          <p:spPr>
            <a:xfrm>
              <a:off x="6934196" y="3409901"/>
              <a:ext cx="427637" cy="216000"/>
            </a:xfrm>
            <a:prstGeom prst="rect">
              <a:avLst/>
            </a:prstGeom>
          </p:spPr>
        </p:pic>
      </p:grpSp>
      <p:pic>
        <p:nvPicPr>
          <p:cNvPr id="28" name="図 27"/>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5457781" y="3811097"/>
            <a:ext cx="680401" cy="252000"/>
          </a:xfrm>
          <a:prstGeom prst="rect">
            <a:avLst/>
          </a:prstGeom>
        </p:spPr>
      </p:pic>
      <p:sp>
        <p:nvSpPr>
          <p:cNvPr id="29" name="楕円 28"/>
          <p:cNvSpPr/>
          <p:nvPr/>
        </p:nvSpPr>
        <p:spPr>
          <a:xfrm>
            <a:off x="2168663" y="3761128"/>
            <a:ext cx="118021" cy="118021"/>
          </a:xfrm>
          <a:prstGeom prst="ellipse">
            <a:avLst/>
          </a:prstGeom>
          <a:noFill/>
          <a:ln w="3810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2590442" y="3740587"/>
            <a:ext cx="118021" cy="118021"/>
          </a:xfrm>
          <a:prstGeom prst="ellipse">
            <a:avLst/>
          </a:prstGeom>
          <a:no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3713179" y="3097609"/>
            <a:ext cx="118021" cy="118021"/>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テキスト ボックス 31"/>
              <p:cNvSpPr txBox="1"/>
              <p:nvPr/>
            </p:nvSpPr>
            <p:spPr>
              <a:xfrm>
                <a:off x="4141569" y="5571732"/>
                <a:ext cx="10099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solidFill>
                            <a:schemeClr val="tx1">
                              <a:lumMod val="75000"/>
                              <a:lumOff val="25000"/>
                            </a:schemeClr>
                          </a:solidFill>
                          <a:latin typeface="Cambria Math" panose="02040503050406030204" pitchFamily="18" charset="0"/>
                        </a:rPr>
                        <m:t>𝒙</m:t>
                      </m:r>
                    </m:oMath>
                  </m:oMathPara>
                </a14:m>
                <a:endParaRPr kumimoji="1" lang="ja-JP" altLang="en-US" b="1" dirty="0">
                  <a:solidFill>
                    <a:schemeClr val="tx1">
                      <a:lumMod val="75000"/>
                      <a:lumOff val="25000"/>
                    </a:schemeClr>
                  </a:solidFill>
                </a:endParaRPr>
              </a:p>
            </p:txBody>
          </p:sp>
        </mc:Choice>
        <mc:Fallback>
          <p:sp>
            <p:nvSpPr>
              <p:cNvPr id="32" name="テキスト ボックス 31"/>
              <p:cNvSpPr txBox="1">
                <a:spLocks noRot="1" noChangeAspect="1" noMove="1" noResize="1" noEditPoints="1" noAdjustHandles="1" noChangeArrowheads="1" noChangeShapeType="1" noTextEdit="1"/>
              </p:cNvSpPr>
              <p:nvPr/>
            </p:nvSpPr>
            <p:spPr>
              <a:xfrm>
                <a:off x="4141569" y="5571732"/>
                <a:ext cx="1009982" cy="369332"/>
              </a:xfrm>
              <a:prstGeom prst="rect">
                <a:avLst/>
              </a:prstGeom>
              <a:blipFill>
                <a:blip r:embed="rId20"/>
                <a:stretch>
                  <a:fillRect/>
                </a:stretch>
              </a:blipFill>
            </p:spPr>
            <p:txBody>
              <a:bodyPr/>
              <a:lstStyle/>
              <a:p>
                <a:r>
                  <a:rPr lang="ja-JP" altLang="en-US">
                    <a:noFill/>
                  </a:rPr>
                  <a:t> </a:t>
                </a:r>
              </a:p>
            </p:txBody>
          </p:sp>
        </mc:Fallback>
      </mc:AlternateContent>
      <p:sp>
        <p:nvSpPr>
          <p:cNvPr id="34" name="左カーブ矢印 33"/>
          <p:cNvSpPr/>
          <p:nvPr/>
        </p:nvSpPr>
        <p:spPr>
          <a:xfrm rot="5400000">
            <a:off x="5911843" y="-428706"/>
            <a:ext cx="452675" cy="5711255"/>
          </a:xfrm>
          <a:prstGeom prst="curvedLeftArrow">
            <a:avLst>
              <a:gd name="adj1" fmla="val 92092"/>
              <a:gd name="adj2" fmla="val 219620"/>
              <a:gd name="adj3" fmla="val 32658"/>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23166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31" grpId="0" animBg="1"/>
      <p:bldP spid="3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06.562"/>
  <p:tag name="LATEXADDIN" val="\documentclass{article}&#10;\usepackage{amsmath}&#10;\pagestyle{empty}&#10;\begin{document}&#10;\[&#10;f_i= f_{min} + (f_{max}-f_{min}) \beta &#10;\]&#10;\end{document}"/>
  <p:tag name="IGUANATEXSIZE" val="20"/>
  <p:tag name="IGUANATEXCURSOR" val="123"/>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303.712"/>
  <p:tag name="LATEXADDIN" val="\documentclass{article}&#10;\usepackage{amsmath}&#10;\pagestyle{empty}&#10;\begin{document}&#10;&#10;${endif}$&#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46.9817"/>
  <p:tag name="LATEXADDIN" val="\documentclass{article}&#10;\usepackage{amsmath}&#10;\pagestyle{empty}&#10;\begin{document}&#10;$x_{i*}$&#10;&#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23.06"/>
  <p:tag name="LATEXADDIN" val="\documentclass{article}&#10;\usepackage{amsmath}&#10;\pagestyle{empty}&#10;\begin{document}&#10;&#10;\[&#10;v_i^{t+1}=v_i^t+(x_i^t-x_{NR*})*f_i&#10;\]&#10;&#10;\end{document}"/>
  <p:tag name="IGUANATEXSIZE" val="20"/>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428.571"/>
  <p:tag name="LATEXADDIN" val="\documentclass{article}&#10;\usepackage{amsmath}&#10;\pagestyle{empty}&#10;\begin{document}&#10;&#10;\[&#10;x_i^{t+1}= &#10;\begin{cases} &#10;x_i^t+v_i^{t+1} \\&#10;x_i^t &amp; (else)&#10;\end{cases}&#10;\]&#10;&#10;\end{document}"/>
  <p:tag name="IGUANATEXSIZE" val="20"/>
  <p:tag name="IGUANATEXCURSOR" val="155"/>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638.9202"/>
  <p:tag name="ORIGINALWIDTH" val="1087.364"/>
  <p:tag name="LATEXADDIN" val="\documentclass{article}&#10;\usepackage{amsmath}&#10;\pagestyle{empty}&#10;\begin{document}&#10;\[&#10;\lambda = \frac{1}{2} \sqrt{(x_{ub}-x_{lb})^2}&#10;\]&#10;\[&#10;NR=\frac{\lambda}{\sqrt[D]{q}}\]&#10;\end{document}"/>
  <p:tag name="IGUANATEXSIZE" val="20"/>
  <p:tag name="IGUANATEXCURSOR" val="164"/>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987.6265"/>
  <p:tag name="LATEXADDIN" val="\documentclass{article}&#10;\usepackage{amsmath}&#10;\pagestyle{empty}&#10;\begin{document}&#10;&#10;\[&#10;x_{loc}=x_{NR*}+ \epsilon A_i^t&#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820.3975"/>
  <p:tag name="LATEXADDIN" val="\documentclass{article}&#10;\usepackage{amsmath}&#10;\pagestyle{empty}&#10;\begin{document}&#10;\[&#10;x_{loc}=x_*+ \epsilon A_i&#10;\]&#10;\end{document}"/>
  <p:tag name="IGUANATEXSIZE" val="20"/>
  <p:tag name="IGUANATEXCURSOR" val="108"/>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380.2025"/>
  <p:tag name="ORIGINALWIDTH" val="1598.8"/>
  <p:tag name="LATEXADDIN" val="\documentclass{article}&#10;\usepackage{amsmath}&#10;\pagestyle{empty}&#10;\begin{document}&#10;&#10;\[&#10;dist= \sum_{j=1}^{MP} \sqrt{((s_j)-(x_{NN_j}))^2}&#10;\]&#10;&#10;\end{document}"/>
  <p:tag name="IGUANATEXSIZE" val="20"/>
  <p:tag name="IGUANATEXCURSOR" val="113"/>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431.946"/>
  <p:tag name="LATEXADDIN" val="\documentclass{article}&#10;\usepackage{amsmath}&#10;\pagestyle{empty}&#10;\begin{document}&#10;\[&#10;x_{i*}=x_i^t&#10;\]&#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359.58"/>
  <p:tag name="LATEXADDIN" val="\documentclass{article}&#10;\usepackage{amsmath}&#10;\pagestyle{empty}&#10;\begin{document}&#10;\[&#10;v_i^{t+1} = v_i^t + (x_*^t-x_i^t)*f_i&#10;\]&#10;&#10;&#10;&#10;&#10;\end{document}"/>
  <p:tag name="IGUANATEXSIZE" val="20"/>
  <p:tag name="IGUANATEXCURSOR" val="124"/>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x_i^{t+1} =  &#10;x_i^{t} + v_i^{t+1}&#10;\]&#10;&#10;&#10;\end{document}"/>
  <p:tag name="IGUANATEXSIZE" val="20"/>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820.3975"/>
  <p:tag name="LATEXADDIN" val="\documentclass{article}&#10;\usepackage{amsmath}&#10;\pagestyle{empty}&#10;\begin{document}&#10;\[&#10;x_{loc}=x_*+ \epsilon A_i&#10;\]&#10;\end{document}"/>
  <p:tag name="IGUANATEXSIZE" val="20"/>
  <p:tag name="IGUANATEXCURSOR" val="108"/>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06.4867"/>
  <p:tag name="ORIGINALWIDTH" val="628.4214"/>
  <p:tag name="LATEXADDIN" val="\documentclass{article}&#10;\usepackage{amsmath}&#10;\pagestyle{empty}&#10;\begin{document}&#10;&#10;if $rand &gt; r_i$&#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269.9662"/>
  <p:tag name="LATEXADDIN" val="\documentclass{article}&#10;\usepackage{amsmath}&#10;\pagestyle{empty}&#10;\begin{document}&#10;&#10;endif&#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937.758"/>
  <p:tag name="LATEXADDIN" val="\documentclass{article}&#10;\usepackage{amsmath}&#10;\pagestyle{empty}&#10;\begin{document}&#10;&#10;\[&#10;x_{rnd}=x_{lb}+(x_{ub}-x_{lb})*rand[1 \ D]&#10;\]&#10;&#10;&#10;\end{document}"/>
  <p:tag name="IGUANATEXSIZE" val="20"/>
  <p:tag name="IGUANATEXCURSOR" val="125"/>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915.26"/>
  <p:tag name="LATEXADDIN" val="\documentclass{article}&#10;\usepackage{amsmath}&#10;\pagestyle{empty}&#10;\begin{document}&#10;&#10;${if \ F(x_i), F(x_{loc}), F(x_{rnd}) &lt; F(x_{i*})}$&#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テーマ">
  <a:themeElements>
    <a:clrScheme name="黄">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ユーザー定義 5">
      <a:majorFont>
        <a:latin typeface="Segoe UI"/>
        <a:ea typeface="游ゴシック"/>
        <a:cs typeface=""/>
      </a:majorFont>
      <a:minorFont>
        <a:latin typeface="Segoe UI"/>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3076</TotalTime>
  <Words>1138</Words>
  <Application>Microsoft Office PowerPoint</Application>
  <PresentationFormat>ワイド画面</PresentationFormat>
  <Paragraphs>271</Paragraphs>
  <Slides>19</Slides>
  <Notes>11</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19</vt:i4>
      </vt:variant>
    </vt:vector>
  </HeadingPairs>
  <TitlesOfParts>
    <vt:vector size="24" baseType="lpstr">
      <vt:lpstr>游ゴシック</vt:lpstr>
      <vt:lpstr>Arial</vt:lpstr>
      <vt:lpstr>Cambria Math</vt:lpstr>
      <vt:lpstr>Segoe UI</vt:lpstr>
      <vt:lpstr>Office テーマ</vt:lpstr>
      <vt:lpstr>個体間距離を考慮した 複数解探索型Bat Algorithm</vt:lpstr>
      <vt:lpstr>背景: 多峰性最適化問題</vt:lpstr>
      <vt:lpstr>背景: 複数解探索の問題</vt:lpstr>
      <vt:lpstr>従来手法: Bat Algorithm [Yang, X.S., 2010]</vt:lpstr>
      <vt:lpstr>従来手法: Bat Algorithm [Yang, X.S., 2010]</vt:lpstr>
      <vt:lpstr>従来手法: Bat Algorithm [Yang, X.S., 2010]</vt:lpstr>
      <vt:lpstr>従来手法: Bat Algorithm [Yang, X.S., 2010]</vt:lpstr>
      <vt:lpstr>従来手法: Bat Algorithm [Yang, X.S., 2010]</vt:lpstr>
      <vt:lpstr>従来手法: Bat Algorithm [Yang, X.S., 2010]</vt:lpstr>
      <vt:lpstr>提案手法: Niche Radius based BA </vt:lpstr>
      <vt:lpstr>提案手法: Niche Radius based BA </vt:lpstr>
      <vt:lpstr>提案手法: Niche Radius based BA </vt:lpstr>
      <vt:lpstr>提案手法: Niche Radius based BA </vt:lpstr>
      <vt:lpstr>実験</vt:lpstr>
      <vt:lpstr>結果</vt:lpstr>
      <vt:lpstr>結果</vt:lpstr>
      <vt:lpstr>まとめ</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個体間距離を考慮した 複数解探索型Bat Algorithm</dc:title>
  <dc:creator>Iwase Takuya</dc:creator>
  <cp:lastModifiedBy>Iwase Takuya</cp:lastModifiedBy>
  <cp:revision>69</cp:revision>
  <dcterms:created xsi:type="dcterms:W3CDTF">2018-09-23T06:21:21Z</dcterms:created>
  <dcterms:modified xsi:type="dcterms:W3CDTF">2018-09-25T09:37:57Z</dcterms:modified>
</cp:coreProperties>
</file>