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tags/tag3.xml" ContentType="application/vnd.openxmlformats-officedocument.presentationml.tags+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4.xml" ContentType="application/vnd.openxmlformats-officedocument.presentationml.tags+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5.xml" ContentType="application/vnd.openxmlformats-officedocument.presentationml.tags+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6.xml" ContentType="application/vnd.openxmlformats-officedocument.presentationml.tags+xml"/>
  <Override PartName="/ppt/tags/tag7.xml" ContentType="application/vnd.openxmlformats-officedocument.presentationml.tags+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15"/>
  </p:notesMasterIdLst>
  <p:sldIdLst>
    <p:sldId id="256" r:id="rId3"/>
    <p:sldId id="268" r:id="rId4"/>
    <p:sldId id="257"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9800"/>
    <a:srgbClr val="D09E00"/>
    <a:srgbClr val="4E91F4"/>
    <a:srgbClr val="3984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683" autoAdjust="0"/>
  </p:normalViewPr>
  <p:slideViewPr>
    <p:cSldViewPr snapToGrid="0">
      <p:cViewPr varScale="1">
        <p:scale>
          <a:sx n="78" d="100"/>
          <a:sy n="78" d="100"/>
        </p:scale>
        <p:origin x="17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32A8A768-0266-435B-B909-7B4D94D27AAC}">
      <dgm:prSet phldrT="[テキスト]" custT="1"/>
      <dgm:spPr>
        <a:solidFill>
          <a:schemeClr val="accent6"/>
        </a:solidFill>
        <a:ln>
          <a:noFill/>
        </a:ln>
      </dgm:spPr>
      <dgm:t>
        <a:bodyPr/>
        <a:lstStyle/>
        <a:p>
          <a:r>
            <a:rPr kumimoji="1" lang="en-US" altLang="ja-JP" sz="1400" b="1" dirty="0" smtClean="0"/>
            <a:t>STEP1</a:t>
          </a:r>
          <a:endParaRPr kumimoji="1" lang="ja-JP" altLang="en-US" sz="1400" b="1" dirty="0"/>
        </a:p>
      </dgm:t>
    </dgm:pt>
    <dgm:pt modelId="{80E461D7-FA3B-4B4D-8275-883F38039585}" type="parTrans" cxnId="{2EA4F861-C588-425D-B8C9-A6FDEE6D0063}">
      <dgm:prSet/>
      <dgm:spPr/>
      <dgm:t>
        <a:bodyPr/>
        <a:lstStyle/>
        <a:p>
          <a:endParaRPr kumimoji="1" lang="ja-JP" altLang="en-US" sz="1600"/>
        </a:p>
      </dgm:t>
    </dgm:pt>
    <dgm:pt modelId="{2BE0A6A0-5C2A-45C4-A012-F700C6243560}" type="sibTrans" cxnId="{2EA4F861-C588-425D-B8C9-A6FDEE6D0063}">
      <dgm:prSet/>
      <dgm:spPr/>
      <dgm:t>
        <a:bodyPr/>
        <a:lstStyle/>
        <a:p>
          <a:endParaRPr kumimoji="1" lang="ja-JP" altLang="en-US" sz="1600"/>
        </a:p>
      </dgm:t>
    </dgm:pt>
    <dgm:pt modelId="{381CCADA-1B01-4E0C-B1B0-B368CF3AEB93}">
      <dgm:prSet phldrT="[テキスト]" custT="1"/>
      <dgm:spPr>
        <a:ln>
          <a:solidFill>
            <a:schemeClr val="accent6"/>
          </a:solidFill>
        </a:ln>
      </dgm:spPr>
      <dgm:t>
        <a:bodyPr/>
        <a:lstStyle/>
        <a:p>
          <a:r>
            <a:rPr kumimoji="1" lang="ja-JP" altLang="en-US" sz="1800" dirty="0" smtClean="0">
              <a:solidFill>
                <a:srgbClr val="FF0000"/>
              </a:solidFill>
            </a:rPr>
            <a:t>個体の初期化</a:t>
          </a:r>
          <a:endParaRPr kumimoji="1" lang="ja-JP" altLang="en-US" sz="1800" dirty="0">
            <a:solidFill>
              <a:srgbClr val="FF0000"/>
            </a:solidFill>
          </a:endParaRPr>
        </a:p>
      </dgm:t>
    </dgm:pt>
    <dgm:pt modelId="{52F2D07D-6039-460A-8E9C-88F6BB7409F8}" type="parTrans" cxnId="{DED7F6FC-428C-4458-B23B-36FF488BC151}">
      <dgm:prSet/>
      <dgm:spPr/>
      <dgm:t>
        <a:bodyPr/>
        <a:lstStyle/>
        <a:p>
          <a:endParaRPr kumimoji="1" lang="ja-JP" altLang="en-US" sz="1600"/>
        </a:p>
      </dgm:t>
    </dgm:pt>
    <dgm:pt modelId="{658EDB31-F943-4D67-8407-2BB427F936EC}" type="sibTrans" cxnId="{DED7F6FC-428C-4458-B23B-36FF488BC151}">
      <dgm:prSet/>
      <dgm:spPr/>
      <dgm:t>
        <a:bodyPr/>
        <a:lstStyle/>
        <a:p>
          <a:endParaRPr kumimoji="1" lang="ja-JP" altLang="en-US" sz="1600"/>
        </a:p>
      </dgm:t>
    </dgm:pt>
    <dgm:pt modelId="{6C29746D-249B-46D3-B2B3-F2E765075B16}">
      <dgm:prSet phldrT="[テキスト]" custT="1"/>
      <dgm:spPr>
        <a:solidFill>
          <a:srgbClr val="4E91F4"/>
        </a:solidFill>
        <a:ln>
          <a:noFill/>
        </a:ln>
      </dgm:spPr>
      <dgm:t>
        <a:bodyPr/>
        <a:lstStyle/>
        <a:p>
          <a:r>
            <a:rPr kumimoji="1" lang="en-US" altLang="ja-JP" sz="1400" b="1" dirty="0" smtClean="0"/>
            <a:t>STEP2</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ln>
          <a:solidFill>
            <a:srgbClr val="3682F2"/>
          </a:solidFill>
        </a:ln>
      </dgm:spPr>
      <dgm:t>
        <a:bodyPr/>
        <a:lstStyle/>
        <a:p>
          <a:r>
            <a:rPr kumimoji="1" lang="ja-JP" altLang="en-US" sz="1800" dirty="0" smtClean="0"/>
            <a:t>最良個体方向へ新たに個体候補を生成</a:t>
          </a:r>
          <a:endParaRPr kumimoji="1" lang="ja-JP" altLang="en-US" sz="1800" dirty="0"/>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STEP3</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ja-JP" altLang="en-US" sz="1800" dirty="0" smtClean="0"/>
            <a:t>最良個体周辺に個体候補生成</a:t>
          </a:r>
          <a:endParaRPr kumimoji="1" lang="ja-JP" altLang="en-US" sz="1800" dirty="0"/>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STEP4</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ja-JP" altLang="en-US" sz="1800" dirty="0" smtClean="0"/>
            <a:t>探索空間内にランダムで個体候補を生成</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STEP5</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ja-JP" altLang="en-US" sz="1800" dirty="0" smtClean="0"/>
            <a:t>個体候補の評価</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STEP6</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ja-JP" altLang="en-US" sz="1800" dirty="0" smtClean="0"/>
            <a:t>終了条件を満たすまで</a:t>
          </a:r>
          <a:r>
            <a:rPr kumimoji="1" lang="en-US" altLang="ja-JP" sz="1800" dirty="0" smtClean="0"/>
            <a:t>STEP2</a:t>
          </a:r>
          <a:r>
            <a:rPr kumimoji="1" lang="ja-JP" altLang="en-US" sz="1800" dirty="0" smtClean="0"/>
            <a:t>へ戻る</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B32774C4-1E70-42FD-BE18-ED2DE3223FB4}" type="pres">
      <dgm:prSet presAssocID="{32A8A768-0266-435B-B909-7B4D94D27AAC}" presName="composite" presStyleCnt="0"/>
      <dgm:spPr/>
    </dgm:pt>
    <dgm:pt modelId="{857608A4-7103-4BD4-884F-A75713839C2B}" type="pres">
      <dgm:prSet presAssocID="{32A8A768-0266-435B-B909-7B4D94D27AAC}" presName="parentText" presStyleLbl="alignNode1" presStyleIdx="0" presStyleCnt="6">
        <dgm:presLayoutVars>
          <dgm:chMax val="1"/>
          <dgm:bulletEnabled val="1"/>
        </dgm:presLayoutVars>
      </dgm:prSet>
      <dgm:spPr/>
      <dgm:t>
        <a:bodyPr/>
        <a:lstStyle/>
        <a:p>
          <a:endParaRPr kumimoji="1" lang="ja-JP" altLang="en-US"/>
        </a:p>
      </dgm:t>
    </dgm:pt>
    <dgm:pt modelId="{D3DF42DD-E87B-46B2-A7B9-374E4761A8BA}" type="pres">
      <dgm:prSet presAssocID="{32A8A768-0266-435B-B909-7B4D94D27AAC}" presName="descendantText" presStyleLbl="alignAcc1" presStyleIdx="0" presStyleCnt="6">
        <dgm:presLayoutVars>
          <dgm:bulletEnabled val="1"/>
        </dgm:presLayoutVars>
      </dgm:prSet>
      <dgm:spPr/>
      <dgm:t>
        <a:bodyPr/>
        <a:lstStyle/>
        <a:p>
          <a:endParaRPr kumimoji="1" lang="ja-JP" altLang="en-US"/>
        </a:p>
      </dgm:t>
    </dgm:pt>
    <dgm:pt modelId="{8EE8C96A-021D-461C-8314-08D0439E3EA5}" type="pres">
      <dgm:prSet presAssocID="{2BE0A6A0-5C2A-45C4-A012-F700C6243560}" presName="sp" presStyleCnt="0"/>
      <dgm:spPr/>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1"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1"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2"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2"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3"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3"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4"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4"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5"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2EA4F861-C588-425D-B8C9-A6FDEE6D0063}" srcId="{D80D0CB9-6B7D-4FAA-A95E-033202AEF02E}" destId="{32A8A768-0266-435B-B909-7B4D94D27AAC}" srcOrd="0" destOrd="0" parTransId="{80E461D7-FA3B-4B4D-8275-883F38039585}" sibTransId="{2BE0A6A0-5C2A-45C4-A012-F700C6243560}"/>
    <dgm:cxn modelId="{E8A84D83-C6CA-4C5B-ADC6-2F5F21F9189F}" srcId="{D80D0CB9-6B7D-4FAA-A95E-033202AEF02E}" destId="{8E5C1901-C769-426F-832F-9936144BCB2F}" srcOrd="3"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1"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2" destOrd="0" parTransId="{C4B80D26-DD5A-4FA2-8D4E-2FF875CC9C10}" sibTransId="{5DD54DCA-A487-41DB-85A6-CB06643E1AB2}"/>
    <dgm:cxn modelId="{57FEE779-0220-48BD-9933-15E589A68CB4}" srcId="{D80D0CB9-6B7D-4FAA-A95E-033202AEF02E}" destId="{53093208-B1AE-4239-A4D9-9262C5BE5265}" srcOrd="5"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D96246BE-5739-4442-8A0A-FAAB2D6821A6}" type="presOf" srcId="{32A8A768-0266-435B-B909-7B4D94D27AAC}" destId="{857608A4-7103-4BD4-884F-A75713839C2B}" srcOrd="0" destOrd="0" presId="urn:microsoft.com/office/officeart/2005/8/layout/chevron2"/>
    <dgm:cxn modelId="{FA2BC367-89D1-4642-AEB8-7BE1FAE5CE97}" srcId="{D80D0CB9-6B7D-4FAA-A95E-033202AEF02E}" destId="{D123BE17-3F08-4BB0-ABC4-80D3065A4CCE}" srcOrd="4"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F24EF451-BBA2-44B1-9F39-739449BF31FF}" type="presOf" srcId="{381CCADA-1B01-4E0C-B1B0-B368CF3AEB93}" destId="{D3DF42DD-E87B-46B2-A7B9-374E4761A8BA}" srcOrd="0" destOrd="0" presId="urn:microsoft.com/office/officeart/2005/8/layout/chevron2"/>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DED7F6FC-428C-4458-B23B-36FF488BC151}" srcId="{32A8A768-0266-435B-B909-7B4D94D27AAC}" destId="{381CCADA-1B01-4E0C-B1B0-B368CF3AEB93}" srcOrd="0" destOrd="0" parTransId="{52F2D07D-6039-460A-8E9C-88F6BB7409F8}" sibTransId="{658EDB31-F943-4D67-8407-2BB427F936EC}"/>
    <dgm:cxn modelId="{312281F4-EC19-4BAB-B279-C57814D8507F}" type="presParOf" srcId="{42EE0DF0-8E20-4B4A-822A-B5AE966C8156}" destId="{B32774C4-1E70-42FD-BE18-ED2DE3223FB4}" srcOrd="0" destOrd="0" presId="urn:microsoft.com/office/officeart/2005/8/layout/chevron2"/>
    <dgm:cxn modelId="{10FF089F-EABD-4F05-A46E-9BE467C225A8}" type="presParOf" srcId="{B32774C4-1E70-42FD-BE18-ED2DE3223FB4}" destId="{857608A4-7103-4BD4-884F-A75713839C2B}" srcOrd="0" destOrd="0" presId="urn:microsoft.com/office/officeart/2005/8/layout/chevron2"/>
    <dgm:cxn modelId="{D8FF4A3A-D2E2-49FF-9151-4AC4FE4D008E}" type="presParOf" srcId="{B32774C4-1E70-42FD-BE18-ED2DE3223FB4}" destId="{D3DF42DD-E87B-46B2-A7B9-374E4761A8BA}" srcOrd="1" destOrd="0" presId="urn:microsoft.com/office/officeart/2005/8/layout/chevron2"/>
    <dgm:cxn modelId="{0AAAA261-BF2B-4051-8F37-D0B558AFE184}" type="presParOf" srcId="{42EE0DF0-8E20-4B4A-822A-B5AE966C8156}" destId="{8EE8C96A-021D-461C-8314-08D0439E3EA5}" srcOrd="1" destOrd="0" presId="urn:microsoft.com/office/officeart/2005/8/layout/chevron2"/>
    <dgm:cxn modelId="{1132F8A2-1BF6-421C-901E-50719011550E}" type="presParOf" srcId="{42EE0DF0-8E20-4B4A-822A-B5AE966C8156}" destId="{966D1367-0EB6-42CC-B53B-69B552ACA058}" srcOrd="2"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3" destOrd="0" presId="urn:microsoft.com/office/officeart/2005/8/layout/chevron2"/>
    <dgm:cxn modelId="{782AAFCB-F38E-4778-A0C6-CE838C730AB2}" type="presParOf" srcId="{42EE0DF0-8E20-4B4A-822A-B5AE966C8156}" destId="{43001783-670E-44E7-98F4-2E26F7BE9B4C}" srcOrd="4"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5" destOrd="0" presId="urn:microsoft.com/office/officeart/2005/8/layout/chevron2"/>
    <dgm:cxn modelId="{850F9073-6BCB-4447-8321-64BC74EED2DD}" type="presParOf" srcId="{42EE0DF0-8E20-4B4A-822A-B5AE966C8156}" destId="{52814B2C-17B1-467C-B4F0-E49ABFF123A0}" srcOrd="6"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7" destOrd="0" presId="urn:microsoft.com/office/officeart/2005/8/layout/chevron2"/>
    <dgm:cxn modelId="{BBFAB17D-2786-48AC-BED2-EBFA6262AE56}" type="presParOf" srcId="{42EE0DF0-8E20-4B4A-822A-B5AE966C8156}" destId="{FCBE4D70-0C3B-40E4-95BE-F57248128237}" srcOrd="8"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9" destOrd="0" presId="urn:microsoft.com/office/officeart/2005/8/layout/chevron2"/>
    <dgm:cxn modelId="{9266C86C-FCC1-456B-A7AC-3392BF174AFE}" type="presParOf" srcId="{42EE0DF0-8E20-4B4A-822A-B5AE966C8156}" destId="{20B20950-F1F2-4468-B330-D4F133F06633}" srcOrd="10"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32A8A768-0266-435B-B909-7B4D94D27AAC}">
      <dgm:prSet phldrT="[テキスト]" custT="1"/>
      <dgm:spPr>
        <a:solidFill>
          <a:srgbClr val="3984F3"/>
        </a:solidFill>
        <a:ln>
          <a:noFill/>
        </a:ln>
      </dgm:spPr>
      <dgm:t>
        <a:bodyPr/>
        <a:lstStyle/>
        <a:p>
          <a:r>
            <a:rPr kumimoji="1" lang="en-US" altLang="ja-JP" sz="1400" b="1" dirty="0" smtClean="0"/>
            <a:t>STEP1</a:t>
          </a:r>
          <a:endParaRPr kumimoji="1" lang="ja-JP" altLang="en-US" sz="1400" b="1" dirty="0"/>
        </a:p>
      </dgm:t>
    </dgm:pt>
    <dgm:pt modelId="{80E461D7-FA3B-4B4D-8275-883F38039585}" type="parTrans" cxnId="{2EA4F861-C588-425D-B8C9-A6FDEE6D0063}">
      <dgm:prSet/>
      <dgm:spPr/>
      <dgm:t>
        <a:bodyPr/>
        <a:lstStyle/>
        <a:p>
          <a:endParaRPr kumimoji="1" lang="ja-JP" altLang="en-US" sz="1600"/>
        </a:p>
      </dgm:t>
    </dgm:pt>
    <dgm:pt modelId="{2BE0A6A0-5C2A-45C4-A012-F700C6243560}" type="sibTrans" cxnId="{2EA4F861-C588-425D-B8C9-A6FDEE6D0063}">
      <dgm:prSet/>
      <dgm:spPr/>
      <dgm:t>
        <a:bodyPr/>
        <a:lstStyle/>
        <a:p>
          <a:endParaRPr kumimoji="1" lang="ja-JP" altLang="en-US" sz="1600"/>
        </a:p>
      </dgm:t>
    </dgm:pt>
    <dgm:pt modelId="{381CCADA-1B01-4E0C-B1B0-B368CF3AEB93}">
      <dgm:prSet phldrT="[テキスト]" custT="1"/>
      <dgm:spPr>
        <a:ln>
          <a:solidFill>
            <a:srgbClr val="3984F3"/>
          </a:solidFill>
        </a:ln>
      </dgm:spPr>
      <dgm:t>
        <a:bodyPr/>
        <a:lstStyle/>
        <a:p>
          <a:r>
            <a:rPr kumimoji="1" lang="ja-JP" altLang="en-US" sz="1800" dirty="0" smtClean="0">
              <a:solidFill>
                <a:schemeClr val="tx1"/>
              </a:solidFill>
            </a:rPr>
            <a:t>個体の初期化</a:t>
          </a:r>
          <a:endParaRPr kumimoji="1" lang="ja-JP" altLang="en-US" sz="1800" dirty="0">
            <a:solidFill>
              <a:schemeClr val="tx1"/>
            </a:solidFill>
          </a:endParaRPr>
        </a:p>
      </dgm:t>
    </dgm:pt>
    <dgm:pt modelId="{52F2D07D-6039-460A-8E9C-88F6BB7409F8}" type="parTrans" cxnId="{DED7F6FC-428C-4458-B23B-36FF488BC151}">
      <dgm:prSet/>
      <dgm:spPr/>
      <dgm:t>
        <a:bodyPr/>
        <a:lstStyle/>
        <a:p>
          <a:endParaRPr kumimoji="1" lang="ja-JP" altLang="en-US" sz="1600"/>
        </a:p>
      </dgm:t>
    </dgm:pt>
    <dgm:pt modelId="{658EDB31-F943-4D67-8407-2BB427F936EC}" type="sibTrans" cxnId="{DED7F6FC-428C-4458-B23B-36FF488BC151}">
      <dgm:prSet/>
      <dgm:spPr/>
      <dgm:t>
        <a:bodyPr/>
        <a:lstStyle/>
        <a:p>
          <a:endParaRPr kumimoji="1" lang="ja-JP" altLang="en-US" sz="1600"/>
        </a:p>
      </dgm:t>
    </dgm:pt>
    <dgm:pt modelId="{6C29746D-249B-46D3-B2B3-F2E765075B16}">
      <dgm:prSet phldrT="[テキスト]" custT="1"/>
      <dgm:spPr>
        <a:solidFill>
          <a:schemeClr val="accent6"/>
        </a:solidFill>
        <a:ln>
          <a:noFill/>
        </a:ln>
      </dgm:spPr>
      <dgm:t>
        <a:bodyPr/>
        <a:lstStyle/>
        <a:p>
          <a:r>
            <a:rPr kumimoji="1" lang="en-US" altLang="ja-JP" sz="1400" b="1" dirty="0" smtClean="0"/>
            <a:t>STEP2</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ln>
          <a:solidFill>
            <a:schemeClr val="accent6"/>
          </a:solidFill>
        </a:ln>
      </dgm:spPr>
      <dgm:t>
        <a:bodyPr/>
        <a:lstStyle/>
        <a:p>
          <a:r>
            <a:rPr kumimoji="1" lang="ja-JP" altLang="en-US" sz="1800" dirty="0" smtClean="0">
              <a:solidFill>
                <a:srgbClr val="FF0000"/>
              </a:solidFill>
            </a:rPr>
            <a:t>最良個体方向へ新たに個体候補を生成</a:t>
          </a:r>
          <a:endParaRPr kumimoji="1" lang="ja-JP" altLang="en-US" sz="1800" dirty="0">
            <a:solidFill>
              <a:srgbClr val="FF0000"/>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STEP3</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ja-JP" altLang="en-US" sz="1800" dirty="0" smtClean="0"/>
            <a:t>最良個体周辺に個体候補生成</a:t>
          </a:r>
          <a:endParaRPr kumimoji="1" lang="ja-JP" altLang="en-US" sz="1800" dirty="0"/>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STEP4</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ja-JP" altLang="en-US" sz="1800" dirty="0" smtClean="0"/>
            <a:t>探索空間内にランダムで個体候補を生成</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STEP5</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ja-JP" altLang="en-US" sz="1800" dirty="0" smtClean="0"/>
            <a:t>個体候補の評価</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STEP6</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ja-JP" altLang="en-US" sz="1800" dirty="0" smtClean="0"/>
            <a:t>終了条件を満たすまで</a:t>
          </a:r>
          <a:r>
            <a:rPr kumimoji="1" lang="en-US" altLang="ja-JP" sz="1800" dirty="0" smtClean="0"/>
            <a:t>STEP2</a:t>
          </a:r>
          <a:r>
            <a:rPr kumimoji="1" lang="ja-JP" altLang="en-US" sz="1800" dirty="0" smtClean="0"/>
            <a:t>へ戻る</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B32774C4-1E70-42FD-BE18-ED2DE3223FB4}" type="pres">
      <dgm:prSet presAssocID="{32A8A768-0266-435B-B909-7B4D94D27AAC}" presName="composite" presStyleCnt="0"/>
      <dgm:spPr/>
    </dgm:pt>
    <dgm:pt modelId="{857608A4-7103-4BD4-884F-A75713839C2B}" type="pres">
      <dgm:prSet presAssocID="{32A8A768-0266-435B-B909-7B4D94D27AAC}" presName="parentText" presStyleLbl="alignNode1" presStyleIdx="0" presStyleCnt="6">
        <dgm:presLayoutVars>
          <dgm:chMax val="1"/>
          <dgm:bulletEnabled val="1"/>
        </dgm:presLayoutVars>
      </dgm:prSet>
      <dgm:spPr/>
      <dgm:t>
        <a:bodyPr/>
        <a:lstStyle/>
        <a:p>
          <a:endParaRPr kumimoji="1" lang="ja-JP" altLang="en-US"/>
        </a:p>
      </dgm:t>
    </dgm:pt>
    <dgm:pt modelId="{D3DF42DD-E87B-46B2-A7B9-374E4761A8BA}" type="pres">
      <dgm:prSet presAssocID="{32A8A768-0266-435B-B909-7B4D94D27AAC}" presName="descendantText" presStyleLbl="alignAcc1" presStyleIdx="0" presStyleCnt="6">
        <dgm:presLayoutVars>
          <dgm:bulletEnabled val="1"/>
        </dgm:presLayoutVars>
      </dgm:prSet>
      <dgm:spPr/>
      <dgm:t>
        <a:bodyPr/>
        <a:lstStyle/>
        <a:p>
          <a:endParaRPr kumimoji="1" lang="ja-JP" altLang="en-US"/>
        </a:p>
      </dgm:t>
    </dgm:pt>
    <dgm:pt modelId="{8EE8C96A-021D-461C-8314-08D0439E3EA5}" type="pres">
      <dgm:prSet presAssocID="{2BE0A6A0-5C2A-45C4-A012-F700C6243560}" presName="sp" presStyleCnt="0"/>
      <dgm:spPr/>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1"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1"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2"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2"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3"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3"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4"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4"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5"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2EA4F861-C588-425D-B8C9-A6FDEE6D0063}" srcId="{D80D0CB9-6B7D-4FAA-A95E-033202AEF02E}" destId="{32A8A768-0266-435B-B909-7B4D94D27AAC}" srcOrd="0" destOrd="0" parTransId="{80E461D7-FA3B-4B4D-8275-883F38039585}" sibTransId="{2BE0A6A0-5C2A-45C4-A012-F700C6243560}"/>
    <dgm:cxn modelId="{E8A84D83-C6CA-4C5B-ADC6-2F5F21F9189F}" srcId="{D80D0CB9-6B7D-4FAA-A95E-033202AEF02E}" destId="{8E5C1901-C769-426F-832F-9936144BCB2F}" srcOrd="3"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1"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2" destOrd="0" parTransId="{C4B80D26-DD5A-4FA2-8D4E-2FF875CC9C10}" sibTransId="{5DD54DCA-A487-41DB-85A6-CB06643E1AB2}"/>
    <dgm:cxn modelId="{57FEE779-0220-48BD-9933-15E589A68CB4}" srcId="{D80D0CB9-6B7D-4FAA-A95E-033202AEF02E}" destId="{53093208-B1AE-4239-A4D9-9262C5BE5265}" srcOrd="5"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D96246BE-5739-4442-8A0A-FAAB2D6821A6}" type="presOf" srcId="{32A8A768-0266-435B-B909-7B4D94D27AAC}" destId="{857608A4-7103-4BD4-884F-A75713839C2B}" srcOrd="0" destOrd="0" presId="urn:microsoft.com/office/officeart/2005/8/layout/chevron2"/>
    <dgm:cxn modelId="{FA2BC367-89D1-4642-AEB8-7BE1FAE5CE97}" srcId="{D80D0CB9-6B7D-4FAA-A95E-033202AEF02E}" destId="{D123BE17-3F08-4BB0-ABC4-80D3065A4CCE}" srcOrd="4"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F24EF451-BBA2-44B1-9F39-739449BF31FF}" type="presOf" srcId="{381CCADA-1B01-4E0C-B1B0-B368CF3AEB93}" destId="{D3DF42DD-E87B-46B2-A7B9-374E4761A8BA}" srcOrd="0" destOrd="0" presId="urn:microsoft.com/office/officeart/2005/8/layout/chevron2"/>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DED7F6FC-428C-4458-B23B-36FF488BC151}" srcId="{32A8A768-0266-435B-B909-7B4D94D27AAC}" destId="{381CCADA-1B01-4E0C-B1B0-B368CF3AEB93}" srcOrd="0" destOrd="0" parTransId="{52F2D07D-6039-460A-8E9C-88F6BB7409F8}" sibTransId="{658EDB31-F943-4D67-8407-2BB427F936EC}"/>
    <dgm:cxn modelId="{312281F4-EC19-4BAB-B279-C57814D8507F}" type="presParOf" srcId="{42EE0DF0-8E20-4B4A-822A-B5AE966C8156}" destId="{B32774C4-1E70-42FD-BE18-ED2DE3223FB4}" srcOrd="0" destOrd="0" presId="urn:microsoft.com/office/officeart/2005/8/layout/chevron2"/>
    <dgm:cxn modelId="{10FF089F-EABD-4F05-A46E-9BE467C225A8}" type="presParOf" srcId="{B32774C4-1E70-42FD-BE18-ED2DE3223FB4}" destId="{857608A4-7103-4BD4-884F-A75713839C2B}" srcOrd="0" destOrd="0" presId="urn:microsoft.com/office/officeart/2005/8/layout/chevron2"/>
    <dgm:cxn modelId="{D8FF4A3A-D2E2-49FF-9151-4AC4FE4D008E}" type="presParOf" srcId="{B32774C4-1E70-42FD-BE18-ED2DE3223FB4}" destId="{D3DF42DD-E87B-46B2-A7B9-374E4761A8BA}" srcOrd="1" destOrd="0" presId="urn:microsoft.com/office/officeart/2005/8/layout/chevron2"/>
    <dgm:cxn modelId="{0AAAA261-BF2B-4051-8F37-D0B558AFE184}" type="presParOf" srcId="{42EE0DF0-8E20-4B4A-822A-B5AE966C8156}" destId="{8EE8C96A-021D-461C-8314-08D0439E3EA5}" srcOrd="1" destOrd="0" presId="urn:microsoft.com/office/officeart/2005/8/layout/chevron2"/>
    <dgm:cxn modelId="{1132F8A2-1BF6-421C-901E-50719011550E}" type="presParOf" srcId="{42EE0DF0-8E20-4B4A-822A-B5AE966C8156}" destId="{966D1367-0EB6-42CC-B53B-69B552ACA058}" srcOrd="2"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3" destOrd="0" presId="urn:microsoft.com/office/officeart/2005/8/layout/chevron2"/>
    <dgm:cxn modelId="{782AAFCB-F38E-4778-A0C6-CE838C730AB2}" type="presParOf" srcId="{42EE0DF0-8E20-4B4A-822A-B5AE966C8156}" destId="{43001783-670E-44E7-98F4-2E26F7BE9B4C}" srcOrd="4"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5" destOrd="0" presId="urn:microsoft.com/office/officeart/2005/8/layout/chevron2"/>
    <dgm:cxn modelId="{850F9073-6BCB-4447-8321-64BC74EED2DD}" type="presParOf" srcId="{42EE0DF0-8E20-4B4A-822A-B5AE966C8156}" destId="{52814B2C-17B1-467C-B4F0-E49ABFF123A0}" srcOrd="6"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7" destOrd="0" presId="urn:microsoft.com/office/officeart/2005/8/layout/chevron2"/>
    <dgm:cxn modelId="{BBFAB17D-2786-48AC-BED2-EBFA6262AE56}" type="presParOf" srcId="{42EE0DF0-8E20-4B4A-822A-B5AE966C8156}" destId="{FCBE4D70-0C3B-40E4-95BE-F57248128237}" srcOrd="8"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9" destOrd="0" presId="urn:microsoft.com/office/officeart/2005/8/layout/chevron2"/>
    <dgm:cxn modelId="{9266C86C-FCC1-456B-A7AC-3392BF174AFE}" type="presParOf" srcId="{42EE0DF0-8E20-4B4A-822A-B5AE966C8156}" destId="{20B20950-F1F2-4468-B330-D4F133F06633}" srcOrd="10"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32A8A768-0266-435B-B909-7B4D94D27AAC}">
      <dgm:prSet phldrT="[テキスト]" custT="1"/>
      <dgm:spPr>
        <a:solidFill>
          <a:srgbClr val="3984F3"/>
        </a:solidFill>
        <a:ln>
          <a:noFill/>
        </a:ln>
      </dgm:spPr>
      <dgm:t>
        <a:bodyPr/>
        <a:lstStyle/>
        <a:p>
          <a:r>
            <a:rPr kumimoji="1" lang="en-US" altLang="ja-JP" sz="1400" b="1" dirty="0" smtClean="0"/>
            <a:t>STEP1</a:t>
          </a:r>
          <a:endParaRPr kumimoji="1" lang="ja-JP" altLang="en-US" sz="1400" b="1" dirty="0"/>
        </a:p>
      </dgm:t>
    </dgm:pt>
    <dgm:pt modelId="{80E461D7-FA3B-4B4D-8275-883F38039585}" type="parTrans" cxnId="{2EA4F861-C588-425D-B8C9-A6FDEE6D0063}">
      <dgm:prSet/>
      <dgm:spPr/>
      <dgm:t>
        <a:bodyPr/>
        <a:lstStyle/>
        <a:p>
          <a:endParaRPr kumimoji="1" lang="ja-JP" altLang="en-US" sz="1600"/>
        </a:p>
      </dgm:t>
    </dgm:pt>
    <dgm:pt modelId="{2BE0A6A0-5C2A-45C4-A012-F700C6243560}" type="sibTrans" cxnId="{2EA4F861-C588-425D-B8C9-A6FDEE6D0063}">
      <dgm:prSet/>
      <dgm:spPr/>
      <dgm:t>
        <a:bodyPr/>
        <a:lstStyle/>
        <a:p>
          <a:endParaRPr kumimoji="1" lang="ja-JP" altLang="en-US" sz="1600"/>
        </a:p>
      </dgm:t>
    </dgm:pt>
    <dgm:pt modelId="{381CCADA-1B01-4E0C-B1B0-B368CF3AEB93}">
      <dgm:prSet phldrT="[テキスト]" custT="1"/>
      <dgm:spPr>
        <a:ln>
          <a:solidFill>
            <a:srgbClr val="3984F3"/>
          </a:solidFill>
        </a:ln>
      </dgm:spPr>
      <dgm:t>
        <a:bodyPr/>
        <a:lstStyle/>
        <a:p>
          <a:r>
            <a:rPr kumimoji="1" lang="ja-JP" altLang="en-US" sz="1800" dirty="0" smtClean="0">
              <a:solidFill>
                <a:schemeClr val="tx1"/>
              </a:solidFill>
            </a:rPr>
            <a:t>個体の初期化</a:t>
          </a:r>
          <a:endParaRPr kumimoji="1" lang="ja-JP" altLang="en-US" sz="1800" dirty="0">
            <a:solidFill>
              <a:schemeClr val="tx1"/>
            </a:solidFill>
          </a:endParaRPr>
        </a:p>
      </dgm:t>
    </dgm:pt>
    <dgm:pt modelId="{52F2D07D-6039-460A-8E9C-88F6BB7409F8}" type="parTrans" cxnId="{DED7F6FC-428C-4458-B23B-36FF488BC151}">
      <dgm:prSet/>
      <dgm:spPr/>
      <dgm:t>
        <a:bodyPr/>
        <a:lstStyle/>
        <a:p>
          <a:endParaRPr kumimoji="1" lang="ja-JP" altLang="en-US" sz="1600"/>
        </a:p>
      </dgm:t>
    </dgm:pt>
    <dgm:pt modelId="{658EDB31-F943-4D67-8407-2BB427F936EC}" type="sibTrans" cxnId="{DED7F6FC-428C-4458-B23B-36FF488BC151}">
      <dgm:prSet/>
      <dgm:spPr/>
      <dgm:t>
        <a:bodyPr/>
        <a:lstStyle/>
        <a:p>
          <a:endParaRPr kumimoji="1" lang="ja-JP" altLang="en-US" sz="1600"/>
        </a:p>
      </dgm:t>
    </dgm:pt>
    <dgm:pt modelId="{6C29746D-249B-46D3-B2B3-F2E765075B16}">
      <dgm:prSet phldrT="[テキスト]" custT="1"/>
      <dgm:spPr>
        <a:solidFill>
          <a:srgbClr val="4E91F4"/>
        </a:solidFill>
        <a:ln>
          <a:noFill/>
        </a:ln>
      </dgm:spPr>
      <dgm:t>
        <a:bodyPr/>
        <a:lstStyle/>
        <a:p>
          <a:r>
            <a:rPr kumimoji="1" lang="en-US" altLang="ja-JP" sz="1400" b="1" dirty="0" smtClean="0"/>
            <a:t>STEP2</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ln>
          <a:solidFill>
            <a:srgbClr val="4E91F4"/>
          </a:solidFill>
        </a:ln>
      </dgm:spPr>
      <dgm:t>
        <a:bodyPr/>
        <a:lstStyle/>
        <a:p>
          <a:r>
            <a:rPr kumimoji="1" lang="ja-JP" altLang="en-US" sz="1800" dirty="0" smtClean="0">
              <a:solidFill>
                <a:schemeClr val="tx1"/>
              </a:solidFill>
            </a:rPr>
            <a:t>最良個体方向へ新たに個体候補を生成</a:t>
          </a:r>
          <a:endParaRPr kumimoji="1" lang="ja-JP" altLang="en-US" sz="1800" dirty="0">
            <a:solidFill>
              <a:schemeClr val="tx1"/>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chemeClr val="accent6"/>
        </a:solidFill>
        <a:ln>
          <a:noFill/>
        </a:ln>
      </dgm:spPr>
      <dgm:t>
        <a:bodyPr/>
        <a:lstStyle/>
        <a:p>
          <a:r>
            <a:rPr kumimoji="1" lang="en-US" altLang="ja-JP" sz="1400" b="1" dirty="0" smtClean="0"/>
            <a:t>STEP3</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chemeClr val="accent6"/>
          </a:solidFill>
        </a:ln>
      </dgm:spPr>
      <dgm:t>
        <a:bodyPr/>
        <a:lstStyle/>
        <a:p>
          <a:r>
            <a:rPr kumimoji="1" lang="ja-JP" altLang="en-US" sz="1800" dirty="0" smtClean="0">
              <a:solidFill>
                <a:srgbClr val="FF0000"/>
              </a:solidFill>
            </a:rPr>
            <a:t>最良個体周辺に個体候補生成</a:t>
          </a:r>
          <a:endParaRPr kumimoji="1" lang="ja-JP" altLang="en-US" sz="1800" dirty="0">
            <a:solidFill>
              <a:srgbClr val="FF0000"/>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STEP4</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ja-JP" altLang="en-US" sz="1800" dirty="0" smtClean="0"/>
            <a:t>探索空間内にランダムで個体候補を生成</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STEP5</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ja-JP" altLang="en-US" sz="1800" dirty="0" smtClean="0"/>
            <a:t>個体候補の評価</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STEP6</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ja-JP" altLang="en-US" sz="1800" dirty="0" smtClean="0"/>
            <a:t>終了条件を満たすまで</a:t>
          </a:r>
          <a:r>
            <a:rPr kumimoji="1" lang="en-US" altLang="ja-JP" sz="1800" dirty="0" smtClean="0"/>
            <a:t>STEP2</a:t>
          </a:r>
          <a:r>
            <a:rPr kumimoji="1" lang="ja-JP" altLang="en-US" sz="1800" dirty="0" smtClean="0"/>
            <a:t>へ戻る</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B32774C4-1E70-42FD-BE18-ED2DE3223FB4}" type="pres">
      <dgm:prSet presAssocID="{32A8A768-0266-435B-B909-7B4D94D27AAC}" presName="composite" presStyleCnt="0"/>
      <dgm:spPr/>
    </dgm:pt>
    <dgm:pt modelId="{857608A4-7103-4BD4-884F-A75713839C2B}" type="pres">
      <dgm:prSet presAssocID="{32A8A768-0266-435B-B909-7B4D94D27AAC}" presName="parentText" presStyleLbl="alignNode1" presStyleIdx="0" presStyleCnt="6">
        <dgm:presLayoutVars>
          <dgm:chMax val="1"/>
          <dgm:bulletEnabled val="1"/>
        </dgm:presLayoutVars>
      </dgm:prSet>
      <dgm:spPr/>
      <dgm:t>
        <a:bodyPr/>
        <a:lstStyle/>
        <a:p>
          <a:endParaRPr kumimoji="1" lang="ja-JP" altLang="en-US"/>
        </a:p>
      </dgm:t>
    </dgm:pt>
    <dgm:pt modelId="{D3DF42DD-E87B-46B2-A7B9-374E4761A8BA}" type="pres">
      <dgm:prSet presAssocID="{32A8A768-0266-435B-B909-7B4D94D27AAC}" presName="descendantText" presStyleLbl="alignAcc1" presStyleIdx="0" presStyleCnt="6">
        <dgm:presLayoutVars>
          <dgm:bulletEnabled val="1"/>
        </dgm:presLayoutVars>
      </dgm:prSet>
      <dgm:spPr/>
      <dgm:t>
        <a:bodyPr/>
        <a:lstStyle/>
        <a:p>
          <a:endParaRPr kumimoji="1" lang="ja-JP" altLang="en-US"/>
        </a:p>
      </dgm:t>
    </dgm:pt>
    <dgm:pt modelId="{8EE8C96A-021D-461C-8314-08D0439E3EA5}" type="pres">
      <dgm:prSet presAssocID="{2BE0A6A0-5C2A-45C4-A012-F700C6243560}" presName="sp" presStyleCnt="0"/>
      <dgm:spPr/>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1"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1"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2"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2"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3"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3"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4"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4"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5"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2EA4F861-C588-425D-B8C9-A6FDEE6D0063}" srcId="{D80D0CB9-6B7D-4FAA-A95E-033202AEF02E}" destId="{32A8A768-0266-435B-B909-7B4D94D27AAC}" srcOrd="0" destOrd="0" parTransId="{80E461D7-FA3B-4B4D-8275-883F38039585}" sibTransId="{2BE0A6A0-5C2A-45C4-A012-F700C6243560}"/>
    <dgm:cxn modelId="{E8A84D83-C6CA-4C5B-ADC6-2F5F21F9189F}" srcId="{D80D0CB9-6B7D-4FAA-A95E-033202AEF02E}" destId="{8E5C1901-C769-426F-832F-9936144BCB2F}" srcOrd="3"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1"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2" destOrd="0" parTransId="{C4B80D26-DD5A-4FA2-8D4E-2FF875CC9C10}" sibTransId="{5DD54DCA-A487-41DB-85A6-CB06643E1AB2}"/>
    <dgm:cxn modelId="{57FEE779-0220-48BD-9933-15E589A68CB4}" srcId="{D80D0CB9-6B7D-4FAA-A95E-033202AEF02E}" destId="{53093208-B1AE-4239-A4D9-9262C5BE5265}" srcOrd="5"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D96246BE-5739-4442-8A0A-FAAB2D6821A6}" type="presOf" srcId="{32A8A768-0266-435B-B909-7B4D94D27AAC}" destId="{857608A4-7103-4BD4-884F-A75713839C2B}" srcOrd="0" destOrd="0" presId="urn:microsoft.com/office/officeart/2005/8/layout/chevron2"/>
    <dgm:cxn modelId="{FA2BC367-89D1-4642-AEB8-7BE1FAE5CE97}" srcId="{D80D0CB9-6B7D-4FAA-A95E-033202AEF02E}" destId="{D123BE17-3F08-4BB0-ABC4-80D3065A4CCE}" srcOrd="4"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F24EF451-BBA2-44B1-9F39-739449BF31FF}" type="presOf" srcId="{381CCADA-1B01-4E0C-B1B0-B368CF3AEB93}" destId="{D3DF42DD-E87B-46B2-A7B9-374E4761A8BA}" srcOrd="0" destOrd="0" presId="urn:microsoft.com/office/officeart/2005/8/layout/chevron2"/>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DED7F6FC-428C-4458-B23B-36FF488BC151}" srcId="{32A8A768-0266-435B-B909-7B4D94D27AAC}" destId="{381CCADA-1B01-4E0C-B1B0-B368CF3AEB93}" srcOrd="0" destOrd="0" parTransId="{52F2D07D-6039-460A-8E9C-88F6BB7409F8}" sibTransId="{658EDB31-F943-4D67-8407-2BB427F936EC}"/>
    <dgm:cxn modelId="{312281F4-EC19-4BAB-B279-C57814D8507F}" type="presParOf" srcId="{42EE0DF0-8E20-4B4A-822A-B5AE966C8156}" destId="{B32774C4-1E70-42FD-BE18-ED2DE3223FB4}" srcOrd="0" destOrd="0" presId="urn:microsoft.com/office/officeart/2005/8/layout/chevron2"/>
    <dgm:cxn modelId="{10FF089F-EABD-4F05-A46E-9BE467C225A8}" type="presParOf" srcId="{B32774C4-1E70-42FD-BE18-ED2DE3223FB4}" destId="{857608A4-7103-4BD4-884F-A75713839C2B}" srcOrd="0" destOrd="0" presId="urn:microsoft.com/office/officeart/2005/8/layout/chevron2"/>
    <dgm:cxn modelId="{D8FF4A3A-D2E2-49FF-9151-4AC4FE4D008E}" type="presParOf" srcId="{B32774C4-1E70-42FD-BE18-ED2DE3223FB4}" destId="{D3DF42DD-E87B-46B2-A7B9-374E4761A8BA}" srcOrd="1" destOrd="0" presId="urn:microsoft.com/office/officeart/2005/8/layout/chevron2"/>
    <dgm:cxn modelId="{0AAAA261-BF2B-4051-8F37-D0B558AFE184}" type="presParOf" srcId="{42EE0DF0-8E20-4B4A-822A-B5AE966C8156}" destId="{8EE8C96A-021D-461C-8314-08D0439E3EA5}" srcOrd="1" destOrd="0" presId="urn:microsoft.com/office/officeart/2005/8/layout/chevron2"/>
    <dgm:cxn modelId="{1132F8A2-1BF6-421C-901E-50719011550E}" type="presParOf" srcId="{42EE0DF0-8E20-4B4A-822A-B5AE966C8156}" destId="{966D1367-0EB6-42CC-B53B-69B552ACA058}" srcOrd="2"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3" destOrd="0" presId="urn:microsoft.com/office/officeart/2005/8/layout/chevron2"/>
    <dgm:cxn modelId="{782AAFCB-F38E-4778-A0C6-CE838C730AB2}" type="presParOf" srcId="{42EE0DF0-8E20-4B4A-822A-B5AE966C8156}" destId="{43001783-670E-44E7-98F4-2E26F7BE9B4C}" srcOrd="4"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5" destOrd="0" presId="urn:microsoft.com/office/officeart/2005/8/layout/chevron2"/>
    <dgm:cxn modelId="{850F9073-6BCB-4447-8321-64BC74EED2DD}" type="presParOf" srcId="{42EE0DF0-8E20-4B4A-822A-B5AE966C8156}" destId="{52814B2C-17B1-467C-B4F0-E49ABFF123A0}" srcOrd="6"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7" destOrd="0" presId="urn:microsoft.com/office/officeart/2005/8/layout/chevron2"/>
    <dgm:cxn modelId="{BBFAB17D-2786-48AC-BED2-EBFA6262AE56}" type="presParOf" srcId="{42EE0DF0-8E20-4B4A-822A-B5AE966C8156}" destId="{FCBE4D70-0C3B-40E4-95BE-F57248128237}" srcOrd="8"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9" destOrd="0" presId="urn:microsoft.com/office/officeart/2005/8/layout/chevron2"/>
    <dgm:cxn modelId="{9266C86C-FCC1-456B-A7AC-3392BF174AFE}" type="presParOf" srcId="{42EE0DF0-8E20-4B4A-822A-B5AE966C8156}" destId="{20B20950-F1F2-4468-B330-D4F133F06633}" srcOrd="10"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32A8A768-0266-435B-B909-7B4D94D27AAC}">
      <dgm:prSet phldrT="[テキスト]" custT="1"/>
      <dgm:spPr>
        <a:solidFill>
          <a:srgbClr val="3984F3"/>
        </a:solidFill>
        <a:ln>
          <a:noFill/>
        </a:ln>
      </dgm:spPr>
      <dgm:t>
        <a:bodyPr/>
        <a:lstStyle/>
        <a:p>
          <a:r>
            <a:rPr kumimoji="1" lang="en-US" altLang="ja-JP" sz="1400" b="1" dirty="0" smtClean="0"/>
            <a:t>STEP1</a:t>
          </a:r>
          <a:endParaRPr kumimoji="1" lang="ja-JP" altLang="en-US" sz="1400" b="1" dirty="0"/>
        </a:p>
      </dgm:t>
    </dgm:pt>
    <dgm:pt modelId="{80E461D7-FA3B-4B4D-8275-883F38039585}" type="parTrans" cxnId="{2EA4F861-C588-425D-B8C9-A6FDEE6D0063}">
      <dgm:prSet/>
      <dgm:spPr/>
      <dgm:t>
        <a:bodyPr/>
        <a:lstStyle/>
        <a:p>
          <a:endParaRPr kumimoji="1" lang="ja-JP" altLang="en-US" sz="1600"/>
        </a:p>
      </dgm:t>
    </dgm:pt>
    <dgm:pt modelId="{2BE0A6A0-5C2A-45C4-A012-F700C6243560}" type="sibTrans" cxnId="{2EA4F861-C588-425D-B8C9-A6FDEE6D0063}">
      <dgm:prSet/>
      <dgm:spPr/>
      <dgm:t>
        <a:bodyPr/>
        <a:lstStyle/>
        <a:p>
          <a:endParaRPr kumimoji="1" lang="ja-JP" altLang="en-US" sz="1600"/>
        </a:p>
      </dgm:t>
    </dgm:pt>
    <dgm:pt modelId="{381CCADA-1B01-4E0C-B1B0-B368CF3AEB93}">
      <dgm:prSet phldrT="[テキスト]" custT="1"/>
      <dgm:spPr>
        <a:ln>
          <a:solidFill>
            <a:srgbClr val="3984F3"/>
          </a:solidFill>
        </a:ln>
      </dgm:spPr>
      <dgm:t>
        <a:bodyPr/>
        <a:lstStyle/>
        <a:p>
          <a:r>
            <a:rPr kumimoji="1" lang="ja-JP" altLang="en-US" sz="1800" dirty="0" smtClean="0">
              <a:solidFill>
                <a:schemeClr val="tx1"/>
              </a:solidFill>
            </a:rPr>
            <a:t>個体の初期化</a:t>
          </a:r>
          <a:endParaRPr kumimoji="1" lang="ja-JP" altLang="en-US" sz="1800" dirty="0">
            <a:solidFill>
              <a:schemeClr val="tx1"/>
            </a:solidFill>
          </a:endParaRPr>
        </a:p>
      </dgm:t>
    </dgm:pt>
    <dgm:pt modelId="{52F2D07D-6039-460A-8E9C-88F6BB7409F8}" type="parTrans" cxnId="{DED7F6FC-428C-4458-B23B-36FF488BC151}">
      <dgm:prSet/>
      <dgm:spPr/>
      <dgm:t>
        <a:bodyPr/>
        <a:lstStyle/>
        <a:p>
          <a:endParaRPr kumimoji="1" lang="ja-JP" altLang="en-US" sz="1600"/>
        </a:p>
      </dgm:t>
    </dgm:pt>
    <dgm:pt modelId="{658EDB31-F943-4D67-8407-2BB427F936EC}" type="sibTrans" cxnId="{DED7F6FC-428C-4458-B23B-36FF488BC151}">
      <dgm:prSet/>
      <dgm:spPr/>
      <dgm:t>
        <a:bodyPr/>
        <a:lstStyle/>
        <a:p>
          <a:endParaRPr kumimoji="1" lang="ja-JP" altLang="en-US" sz="1600"/>
        </a:p>
      </dgm:t>
    </dgm:pt>
    <dgm:pt modelId="{6C29746D-249B-46D3-B2B3-F2E765075B16}">
      <dgm:prSet phldrT="[テキスト]" custT="1"/>
      <dgm:spPr>
        <a:solidFill>
          <a:srgbClr val="4E91F4"/>
        </a:solidFill>
        <a:ln>
          <a:noFill/>
        </a:ln>
      </dgm:spPr>
      <dgm:t>
        <a:bodyPr/>
        <a:lstStyle/>
        <a:p>
          <a:r>
            <a:rPr kumimoji="1" lang="en-US" altLang="ja-JP" sz="1400" b="1" dirty="0" smtClean="0"/>
            <a:t>STEP2</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ln>
          <a:solidFill>
            <a:srgbClr val="4E91F4"/>
          </a:solidFill>
        </a:ln>
      </dgm:spPr>
      <dgm:t>
        <a:bodyPr/>
        <a:lstStyle/>
        <a:p>
          <a:r>
            <a:rPr kumimoji="1" lang="ja-JP" altLang="en-US" sz="1800" dirty="0" smtClean="0">
              <a:solidFill>
                <a:schemeClr val="tx1"/>
              </a:solidFill>
            </a:rPr>
            <a:t>最良個体方向へ新たに個体候補を生成</a:t>
          </a:r>
          <a:endParaRPr kumimoji="1" lang="ja-JP" altLang="en-US" sz="1800" dirty="0">
            <a:solidFill>
              <a:schemeClr val="tx1"/>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STEP3</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ja-JP" altLang="en-US" sz="1800" dirty="0" smtClean="0"/>
            <a:t>最良個体周辺に個体候補生成</a:t>
          </a:r>
          <a:endParaRPr kumimoji="1" lang="ja-JP" altLang="en-US" sz="1800" dirty="0"/>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chemeClr val="accent6"/>
        </a:solidFill>
        <a:ln>
          <a:noFill/>
        </a:ln>
      </dgm:spPr>
      <dgm:t>
        <a:bodyPr/>
        <a:lstStyle/>
        <a:p>
          <a:r>
            <a:rPr kumimoji="1" lang="en-US" altLang="ja-JP" sz="1400" b="1" dirty="0" smtClean="0"/>
            <a:t>STEP4</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chemeClr val="accent6"/>
          </a:solidFill>
        </a:ln>
      </dgm:spPr>
      <dgm:t>
        <a:bodyPr/>
        <a:lstStyle/>
        <a:p>
          <a:r>
            <a:rPr kumimoji="1" lang="ja-JP" altLang="en-US" sz="1800" dirty="0" smtClean="0">
              <a:solidFill>
                <a:srgbClr val="FF0000"/>
              </a:solidFill>
            </a:rPr>
            <a:t>探索空間内にランダムで個体候補を生成</a:t>
          </a:r>
          <a:endParaRPr kumimoji="1" lang="ja-JP" altLang="en-US" sz="1800" dirty="0">
            <a:solidFill>
              <a:srgbClr val="FF0000"/>
            </a:solidFill>
          </a:endParaRPr>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STEP5</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ja-JP" altLang="en-US" sz="1800" dirty="0" smtClean="0"/>
            <a:t>個体候補の評価</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STEP6</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ja-JP" altLang="en-US" sz="1800" dirty="0" smtClean="0"/>
            <a:t>終了条件を満たすまで</a:t>
          </a:r>
          <a:r>
            <a:rPr kumimoji="1" lang="en-US" altLang="ja-JP" sz="1800" dirty="0" smtClean="0"/>
            <a:t>STEP2</a:t>
          </a:r>
          <a:r>
            <a:rPr kumimoji="1" lang="ja-JP" altLang="en-US" sz="1800" dirty="0" smtClean="0"/>
            <a:t>へ戻る</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B32774C4-1E70-42FD-BE18-ED2DE3223FB4}" type="pres">
      <dgm:prSet presAssocID="{32A8A768-0266-435B-B909-7B4D94D27AAC}" presName="composite" presStyleCnt="0"/>
      <dgm:spPr/>
    </dgm:pt>
    <dgm:pt modelId="{857608A4-7103-4BD4-884F-A75713839C2B}" type="pres">
      <dgm:prSet presAssocID="{32A8A768-0266-435B-B909-7B4D94D27AAC}" presName="parentText" presStyleLbl="alignNode1" presStyleIdx="0" presStyleCnt="6">
        <dgm:presLayoutVars>
          <dgm:chMax val="1"/>
          <dgm:bulletEnabled val="1"/>
        </dgm:presLayoutVars>
      </dgm:prSet>
      <dgm:spPr/>
      <dgm:t>
        <a:bodyPr/>
        <a:lstStyle/>
        <a:p>
          <a:endParaRPr kumimoji="1" lang="ja-JP" altLang="en-US"/>
        </a:p>
      </dgm:t>
    </dgm:pt>
    <dgm:pt modelId="{D3DF42DD-E87B-46B2-A7B9-374E4761A8BA}" type="pres">
      <dgm:prSet presAssocID="{32A8A768-0266-435B-B909-7B4D94D27AAC}" presName="descendantText" presStyleLbl="alignAcc1" presStyleIdx="0" presStyleCnt="6">
        <dgm:presLayoutVars>
          <dgm:bulletEnabled val="1"/>
        </dgm:presLayoutVars>
      </dgm:prSet>
      <dgm:spPr/>
      <dgm:t>
        <a:bodyPr/>
        <a:lstStyle/>
        <a:p>
          <a:endParaRPr kumimoji="1" lang="ja-JP" altLang="en-US"/>
        </a:p>
      </dgm:t>
    </dgm:pt>
    <dgm:pt modelId="{8EE8C96A-021D-461C-8314-08D0439E3EA5}" type="pres">
      <dgm:prSet presAssocID="{2BE0A6A0-5C2A-45C4-A012-F700C6243560}" presName="sp" presStyleCnt="0"/>
      <dgm:spPr/>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1"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1"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2"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2"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3"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3"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4"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4"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5"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2EA4F861-C588-425D-B8C9-A6FDEE6D0063}" srcId="{D80D0CB9-6B7D-4FAA-A95E-033202AEF02E}" destId="{32A8A768-0266-435B-B909-7B4D94D27AAC}" srcOrd="0" destOrd="0" parTransId="{80E461D7-FA3B-4B4D-8275-883F38039585}" sibTransId="{2BE0A6A0-5C2A-45C4-A012-F700C6243560}"/>
    <dgm:cxn modelId="{E8A84D83-C6CA-4C5B-ADC6-2F5F21F9189F}" srcId="{D80D0CB9-6B7D-4FAA-A95E-033202AEF02E}" destId="{8E5C1901-C769-426F-832F-9936144BCB2F}" srcOrd="3"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1"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2" destOrd="0" parTransId="{C4B80D26-DD5A-4FA2-8D4E-2FF875CC9C10}" sibTransId="{5DD54DCA-A487-41DB-85A6-CB06643E1AB2}"/>
    <dgm:cxn modelId="{57FEE779-0220-48BD-9933-15E589A68CB4}" srcId="{D80D0CB9-6B7D-4FAA-A95E-033202AEF02E}" destId="{53093208-B1AE-4239-A4D9-9262C5BE5265}" srcOrd="5"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D96246BE-5739-4442-8A0A-FAAB2D6821A6}" type="presOf" srcId="{32A8A768-0266-435B-B909-7B4D94D27AAC}" destId="{857608A4-7103-4BD4-884F-A75713839C2B}" srcOrd="0" destOrd="0" presId="urn:microsoft.com/office/officeart/2005/8/layout/chevron2"/>
    <dgm:cxn modelId="{FA2BC367-89D1-4642-AEB8-7BE1FAE5CE97}" srcId="{D80D0CB9-6B7D-4FAA-A95E-033202AEF02E}" destId="{D123BE17-3F08-4BB0-ABC4-80D3065A4CCE}" srcOrd="4"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F24EF451-BBA2-44B1-9F39-739449BF31FF}" type="presOf" srcId="{381CCADA-1B01-4E0C-B1B0-B368CF3AEB93}" destId="{D3DF42DD-E87B-46B2-A7B9-374E4761A8BA}" srcOrd="0" destOrd="0" presId="urn:microsoft.com/office/officeart/2005/8/layout/chevron2"/>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DED7F6FC-428C-4458-B23B-36FF488BC151}" srcId="{32A8A768-0266-435B-B909-7B4D94D27AAC}" destId="{381CCADA-1B01-4E0C-B1B0-B368CF3AEB93}" srcOrd="0" destOrd="0" parTransId="{52F2D07D-6039-460A-8E9C-88F6BB7409F8}" sibTransId="{658EDB31-F943-4D67-8407-2BB427F936EC}"/>
    <dgm:cxn modelId="{312281F4-EC19-4BAB-B279-C57814D8507F}" type="presParOf" srcId="{42EE0DF0-8E20-4B4A-822A-B5AE966C8156}" destId="{B32774C4-1E70-42FD-BE18-ED2DE3223FB4}" srcOrd="0" destOrd="0" presId="urn:microsoft.com/office/officeart/2005/8/layout/chevron2"/>
    <dgm:cxn modelId="{10FF089F-EABD-4F05-A46E-9BE467C225A8}" type="presParOf" srcId="{B32774C4-1E70-42FD-BE18-ED2DE3223FB4}" destId="{857608A4-7103-4BD4-884F-A75713839C2B}" srcOrd="0" destOrd="0" presId="urn:microsoft.com/office/officeart/2005/8/layout/chevron2"/>
    <dgm:cxn modelId="{D8FF4A3A-D2E2-49FF-9151-4AC4FE4D008E}" type="presParOf" srcId="{B32774C4-1E70-42FD-BE18-ED2DE3223FB4}" destId="{D3DF42DD-E87B-46B2-A7B9-374E4761A8BA}" srcOrd="1" destOrd="0" presId="urn:microsoft.com/office/officeart/2005/8/layout/chevron2"/>
    <dgm:cxn modelId="{0AAAA261-BF2B-4051-8F37-D0B558AFE184}" type="presParOf" srcId="{42EE0DF0-8E20-4B4A-822A-B5AE966C8156}" destId="{8EE8C96A-021D-461C-8314-08D0439E3EA5}" srcOrd="1" destOrd="0" presId="urn:microsoft.com/office/officeart/2005/8/layout/chevron2"/>
    <dgm:cxn modelId="{1132F8A2-1BF6-421C-901E-50719011550E}" type="presParOf" srcId="{42EE0DF0-8E20-4B4A-822A-B5AE966C8156}" destId="{966D1367-0EB6-42CC-B53B-69B552ACA058}" srcOrd="2"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3" destOrd="0" presId="urn:microsoft.com/office/officeart/2005/8/layout/chevron2"/>
    <dgm:cxn modelId="{782AAFCB-F38E-4778-A0C6-CE838C730AB2}" type="presParOf" srcId="{42EE0DF0-8E20-4B4A-822A-B5AE966C8156}" destId="{43001783-670E-44E7-98F4-2E26F7BE9B4C}" srcOrd="4"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5" destOrd="0" presId="urn:microsoft.com/office/officeart/2005/8/layout/chevron2"/>
    <dgm:cxn modelId="{850F9073-6BCB-4447-8321-64BC74EED2DD}" type="presParOf" srcId="{42EE0DF0-8E20-4B4A-822A-B5AE966C8156}" destId="{52814B2C-17B1-467C-B4F0-E49ABFF123A0}" srcOrd="6"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7" destOrd="0" presId="urn:microsoft.com/office/officeart/2005/8/layout/chevron2"/>
    <dgm:cxn modelId="{BBFAB17D-2786-48AC-BED2-EBFA6262AE56}" type="presParOf" srcId="{42EE0DF0-8E20-4B4A-822A-B5AE966C8156}" destId="{FCBE4D70-0C3B-40E4-95BE-F57248128237}" srcOrd="8"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9" destOrd="0" presId="urn:microsoft.com/office/officeart/2005/8/layout/chevron2"/>
    <dgm:cxn modelId="{9266C86C-FCC1-456B-A7AC-3392BF174AFE}" type="presParOf" srcId="{42EE0DF0-8E20-4B4A-822A-B5AE966C8156}" destId="{20B20950-F1F2-4468-B330-D4F133F06633}" srcOrd="10"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32A8A768-0266-435B-B909-7B4D94D27AAC}">
      <dgm:prSet phldrT="[テキスト]" custT="1"/>
      <dgm:spPr>
        <a:solidFill>
          <a:srgbClr val="3984F3"/>
        </a:solidFill>
        <a:ln>
          <a:noFill/>
        </a:ln>
      </dgm:spPr>
      <dgm:t>
        <a:bodyPr/>
        <a:lstStyle/>
        <a:p>
          <a:r>
            <a:rPr kumimoji="1" lang="en-US" altLang="ja-JP" sz="1400" b="1" dirty="0" smtClean="0"/>
            <a:t>STEP1</a:t>
          </a:r>
          <a:endParaRPr kumimoji="1" lang="ja-JP" altLang="en-US" sz="1400" b="1" dirty="0"/>
        </a:p>
      </dgm:t>
    </dgm:pt>
    <dgm:pt modelId="{80E461D7-FA3B-4B4D-8275-883F38039585}" type="parTrans" cxnId="{2EA4F861-C588-425D-B8C9-A6FDEE6D0063}">
      <dgm:prSet/>
      <dgm:spPr/>
      <dgm:t>
        <a:bodyPr/>
        <a:lstStyle/>
        <a:p>
          <a:endParaRPr kumimoji="1" lang="ja-JP" altLang="en-US" sz="1600"/>
        </a:p>
      </dgm:t>
    </dgm:pt>
    <dgm:pt modelId="{2BE0A6A0-5C2A-45C4-A012-F700C6243560}" type="sibTrans" cxnId="{2EA4F861-C588-425D-B8C9-A6FDEE6D0063}">
      <dgm:prSet/>
      <dgm:spPr/>
      <dgm:t>
        <a:bodyPr/>
        <a:lstStyle/>
        <a:p>
          <a:endParaRPr kumimoji="1" lang="ja-JP" altLang="en-US" sz="1600"/>
        </a:p>
      </dgm:t>
    </dgm:pt>
    <dgm:pt modelId="{381CCADA-1B01-4E0C-B1B0-B368CF3AEB93}">
      <dgm:prSet phldrT="[テキスト]" custT="1"/>
      <dgm:spPr>
        <a:ln>
          <a:solidFill>
            <a:srgbClr val="3984F3"/>
          </a:solidFill>
        </a:ln>
      </dgm:spPr>
      <dgm:t>
        <a:bodyPr/>
        <a:lstStyle/>
        <a:p>
          <a:r>
            <a:rPr kumimoji="1" lang="ja-JP" altLang="en-US" sz="1800" dirty="0" smtClean="0">
              <a:solidFill>
                <a:schemeClr val="tx1"/>
              </a:solidFill>
            </a:rPr>
            <a:t>個体の初期化</a:t>
          </a:r>
          <a:endParaRPr kumimoji="1" lang="ja-JP" altLang="en-US" sz="1800" dirty="0">
            <a:solidFill>
              <a:schemeClr val="tx1"/>
            </a:solidFill>
          </a:endParaRPr>
        </a:p>
      </dgm:t>
    </dgm:pt>
    <dgm:pt modelId="{52F2D07D-6039-460A-8E9C-88F6BB7409F8}" type="parTrans" cxnId="{DED7F6FC-428C-4458-B23B-36FF488BC151}">
      <dgm:prSet/>
      <dgm:spPr/>
      <dgm:t>
        <a:bodyPr/>
        <a:lstStyle/>
        <a:p>
          <a:endParaRPr kumimoji="1" lang="ja-JP" altLang="en-US" sz="1600"/>
        </a:p>
      </dgm:t>
    </dgm:pt>
    <dgm:pt modelId="{658EDB31-F943-4D67-8407-2BB427F936EC}" type="sibTrans" cxnId="{DED7F6FC-428C-4458-B23B-36FF488BC151}">
      <dgm:prSet/>
      <dgm:spPr/>
      <dgm:t>
        <a:bodyPr/>
        <a:lstStyle/>
        <a:p>
          <a:endParaRPr kumimoji="1" lang="ja-JP" altLang="en-US" sz="1600"/>
        </a:p>
      </dgm:t>
    </dgm:pt>
    <dgm:pt modelId="{6C29746D-249B-46D3-B2B3-F2E765075B16}">
      <dgm:prSet phldrT="[テキスト]" custT="1"/>
      <dgm:spPr>
        <a:solidFill>
          <a:srgbClr val="4E91F4"/>
        </a:solidFill>
        <a:ln>
          <a:noFill/>
        </a:ln>
      </dgm:spPr>
      <dgm:t>
        <a:bodyPr/>
        <a:lstStyle/>
        <a:p>
          <a:r>
            <a:rPr kumimoji="1" lang="en-US" altLang="ja-JP" sz="1400" b="1" dirty="0" smtClean="0"/>
            <a:t>STEP2</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ln>
          <a:solidFill>
            <a:srgbClr val="4E91F4"/>
          </a:solidFill>
        </a:ln>
      </dgm:spPr>
      <dgm:t>
        <a:bodyPr/>
        <a:lstStyle/>
        <a:p>
          <a:r>
            <a:rPr kumimoji="1" lang="ja-JP" altLang="en-US" sz="1800" dirty="0" smtClean="0">
              <a:solidFill>
                <a:schemeClr val="tx1"/>
              </a:solidFill>
            </a:rPr>
            <a:t>最良個体方向へ新たに個体候補を生成</a:t>
          </a:r>
          <a:endParaRPr kumimoji="1" lang="ja-JP" altLang="en-US" sz="1800" dirty="0">
            <a:solidFill>
              <a:schemeClr val="tx1"/>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STEP3</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ja-JP" altLang="en-US" sz="1800" dirty="0" smtClean="0"/>
            <a:t>最良個体周辺に個体候補生成</a:t>
          </a:r>
          <a:endParaRPr kumimoji="1" lang="ja-JP" altLang="en-US" sz="1800" dirty="0"/>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STEP4</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ja-JP" altLang="en-US" sz="1800" dirty="0" smtClean="0"/>
            <a:t>探索空間内にランダムで個体候補を生成</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chemeClr val="accent6"/>
        </a:solidFill>
        <a:ln>
          <a:noFill/>
        </a:ln>
      </dgm:spPr>
      <dgm:t>
        <a:bodyPr/>
        <a:lstStyle/>
        <a:p>
          <a:r>
            <a:rPr kumimoji="1" lang="en-US" altLang="ja-JP" sz="1400" b="1" dirty="0" smtClean="0"/>
            <a:t>STEP5</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chemeClr val="accent6"/>
          </a:solidFill>
        </a:ln>
      </dgm:spPr>
      <dgm:t>
        <a:bodyPr/>
        <a:lstStyle/>
        <a:p>
          <a:r>
            <a:rPr kumimoji="1" lang="ja-JP" altLang="en-US" sz="1800" dirty="0" smtClean="0">
              <a:solidFill>
                <a:srgbClr val="FF0000"/>
              </a:solidFill>
            </a:rPr>
            <a:t>個体候補の評価</a:t>
          </a:r>
          <a:endParaRPr kumimoji="1" lang="ja-JP" altLang="en-US" sz="1800" dirty="0">
            <a:solidFill>
              <a:srgbClr val="FF0000"/>
            </a:solidFill>
          </a:endParaRPr>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STEP6</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ja-JP" altLang="en-US" sz="1800" dirty="0" smtClean="0"/>
            <a:t>終了条件を満たすまで</a:t>
          </a:r>
          <a:r>
            <a:rPr kumimoji="1" lang="en-US" altLang="ja-JP" sz="1800" dirty="0" smtClean="0"/>
            <a:t>STEP2</a:t>
          </a:r>
          <a:r>
            <a:rPr kumimoji="1" lang="ja-JP" altLang="en-US" sz="1800" dirty="0" smtClean="0"/>
            <a:t>へ戻る</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B32774C4-1E70-42FD-BE18-ED2DE3223FB4}" type="pres">
      <dgm:prSet presAssocID="{32A8A768-0266-435B-B909-7B4D94D27AAC}" presName="composite" presStyleCnt="0"/>
      <dgm:spPr/>
    </dgm:pt>
    <dgm:pt modelId="{857608A4-7103-4BD4-884F-A75713839C2B}" type="pres">
      <dgm:prSet presAssocID="{32A8A768-0266-435B-B909-7B4D94D27AAC}" presName="parentText" presStyleLbl="alignNode1" presStyleIdx="0" presStyleCnt="6">
        <dgm:presLayoutVars>
          <dgm:chMax val="1"/>
          <dgm:bulletEnabled val="1"/>
        </dgm:presLayoutVars>
      </dgm:prSet>
      <dgm:spPr/>
      <dgm:t>
        <a:bodyPr/>
        <a:lstStyle/>
        <a:p>
          <a:endParaRPr kumimoji="1" lang="ja-JP" altLang="en-US"/>
        </a:p>
      </dgm:t>
    </dgm:pt>
    <dgm:pt modelId="{D3DF42DD-E87B-46B2-A7B9-374E4761A8BA}" type="pres">
      <dgm:prSet presAssocID="{32A8A768-0266-435B-B909-7B4D94D27AAC}" presName="descendantText" presStyleLbl="alignAcc1" presStyleIdx="0" presStyleCnt="6">
        <dgm:presLayoutVars>
          <dgm:bulletEnabled val="1"/>
        </dgm:presLayoutVars>
      </dgm:prSet>
      <dgm:spPr/>
      <dgm:t>
        <a:bodyPr/>
        <a:lstStyle/>
        <a:p>
          <a:endParaRPr kumimoji="1" lang="ja-JP" altLang="en-US"/>
        </a:p>
      </dgm:t>
    </dgm:pt>
    <dgm:pt modelId="{8EE8C96A-021D-461C-8314-08D0439E3EA5}" type="pres">
      <dgm:prSet presAssocID="{2BE0A6A0-5C2A-45C4-A012-F700C6243560}" presName="sp" presStyleCnt="0"/>
      <dgm:spPr/>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1"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1"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2"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2"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3"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3"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4"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4"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5"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2EA4F861-C588-425D-B8C9-A6FDEE6D0063}" srcId="{D80D0CB9-6B7D-4FAA-A95E-033202AEF02E}" destId="{32A8A768-0266-435B-B909-7B4D94D27AAC}" srcOrd="0" destOrd="0" parTransId="{80E461D7-FA3B-4B4D-8275-883F38039585}" sibTransId="{2BE0A6A0-5C2A-45C4-A012-F700C6243560}"/>
    <dgm:cxn modelId="{E8A84D83-C6CA-4C5B-ADC6-2F5F21F9189F}" srcId="{D80D0CB9-6B7D-4FAA-A95E-033202AEF02E}" destId="{8E5C1901-C769-426F-832F-9936144BCB2F}" srcOrd="3"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1"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2" destOrd="0" parTransId="{C4B80D26-DD5A-4FA2-8D4E-2FF875CC9C10}" sibTransId="{5DD54DCA-A487-41DB-85A6-CB06643E1AB2}"/>
    <dgm:cxn modelId="{57FEE779-0220-48BD-9933-15E589A68CB4}" srcId="{D80D0CB9-6B7D-4FAA-A95E-033202AEF02E}" destId="{53093208-B1AE-4239-A4D9-9262C5BE5265}" srcOrd="5"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D96246BE-5739-4442-8A0A-FAAB2D6821A6}" type="presOf" srcId="{32A8A768-0266-435B-B909-7B4D94D27AAC}" destId="{857608A4-7103-4BD4-884F-A75713839C2B}" srcOrd="0" destOrd="0" presId="urn:microsoft.com/office/officeart/2005/8/layout/chevron2"/>
    <dgm:cxn modelId="{FA2BC367-89D1-4642-AEB8-7BE1FAE5CE97}" srcId="{D80D0CB9-6B7D-4FAA-A95E-033202AEF02E}" destId="{D123BE17-3F08-4BB0-ABC4-80D3065A4CCE}" srcOrd="4"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F24EF451-BBA2-44B1-9F39-739449BF31FF}" type="presOf" srcId="{381CCADA-1B01-4E0C-B1B0-B368CF3AEB93}" destId="{D3DF42DD-E87B-46B2-A7B9-374E4761A8BA}" srcOrd="0" destOrd="0" presId="urn:microsoft.com/office/officeart/2005/8/layout/chevron2"/>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DED7F6FC-428C-4458-B23B-36FF488BC151}" srcId="{32A8A768-0266-435B-B909-7B4D94D27AAC}" destId="{381CCADA-1B01-4E0C-B1B0-B368CF3AEB93}" srcOrd="0" destOrd="0" parTransId="{52F2D07D-6039-460A-8E9C-88F6BB7409F8}" sibTransId="{658EDB31-F943-4D67-8407-2BB427F936EC}"/>
    <dgm:cxn modelId="{312281F4-EC19-4BAB-B279-C57814D8507F}" type="presParOf" srcId="{42EE0DF0-8E20-4B4A-822A-B5AE966C8156}" destId="{B32774C4-1E70-42FD-BE18-ED2DE3223FB4}" srcOrd="0" destOrd="0" presId="urn:microsoft.com/office/officeart/2005/8/layout/chevron2"/>
    <dgm:cxn modelId="{10FF089F-EABD-4F05-A46E-9BE467C225A8}" type="presParOf" srcId="{B32774C4-1E70-42FD-BE18-ED2DE3223FB4}" destId="{857608A4-7103-4BD4-884F-A75713839C2B}" srcOrd="0" destOrd="0" presId="urn:microsoft.com/office/officeart/2005/8/layout/chevron2"/>
    <dgm:cxn modelId="{D8FF4A3A-D2E2-49FF-9151-4AC4FE4D008E}" type="presParOf" srcId="{B32774C4-1E70-42FD-BE18-ED2DE3223FB4}" destId="{D3DF42DD-E87B-46B2-A7B9-374E4761A8BA}" srcOrd="1" destOrd="0" presId="urn:microsoft.com/office/officeart/2005/8/layout/chevron2"/>
    <dgm:cxn modelId="{0AAAA261-BF2B-4051-8F37-D0B558AFE184}" type="presParOf" srcId="{42EE0DF0-8E20-4B4A-822A-B5AE966C8156}" destId="{8EE8C96A-021D-461C-8314-08D0439E3EA5}" srcOrd="1" destOrd="0" presId="urn:microsoft.com/office/officeart/2005/8/layout/chevron2"/>
    <dgm:cxn modelId="{1132F8A2-1BF6-421C-901E-50719011550E}" type="presParOf" srcId="{42EE0DF0-8E20-4B4A-822A-B5AE966C8156}" destId="{966D1367-0EB6-42CC-B53B-69B552ACA058}" srcOrd="2"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3" destOrd="0" presId="urn:microsoft.com/office/officeart/2005/8/layout/chevron2"/>
    <dgm:cxn modelId="{782AAFCB-F38E-4778-A0C6-CE838C730AB2}" type="presParOf" srcId="{42EE0DF0-8E20-4B4A-822A-B5AE966C8156}" destId="{43001783-670E-44E7-98F4-2E26F7BE9B4C}" srcOrd="4"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5" destOrd="0" presId="urn:microsoft.com/office/officeart/2005/8/layout/chevron2"/>
    <dgm:cxn modelId="{850F9073-6BCB-4447-8321-64BC74EED2DD}" type="presParOf" srcId="{42EE0DF0-8E20-4B4A-822A-B5AE966C8156}" destId="{52814B2C-17B1-467C-B4F0-E49ABFF123A0}" srcOrd="6"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7" destOrd="0" presId="urn:microsoft.com/office/officeart/2005/8/layout/chevron2"/>
    <dgm:cxn modelId="{BBFAB17D-2786-48AC-BED2-EBFA6262AE56}" type="presParOf" srcId="{42EE0DF0-8E20-4B4A-822A-B5AE966C8156}" destId="{FCBE4D70-0C3B-40E4-95BE-F57248128237}" srcOrd="8"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9" destOrd="0" presId="urn:microsoft.com/office/officeart/2005/8/layout/chevron2"/>
    <dgm:cxn modelId="{9266C86C-FCC1-456B-A7AC-3392BF174AFE}" type="presParOf" srcId="{42EE0DF0-8E20-4B4A-822A-B5AE966C8156}" destId="{20B20950-F1F2-4468-B330-D4F133F06633}" srcOrd="10"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32A8A768-0266-435B-B909-7B4D94D27AAC}">
      <dgm:prSet phldrT="[テキスト]" custT="1"/>
      <dgm:spPr>
        <a:solidFill>
          <a:srgbClr val="3984F3"/>
        </a:solidFill>
        <a:ln>
          <a:noFill/>
        </a:ln>
      </dgm:spPr>
      <dgm:t>
        <a:bodyPr/>
        <a:lstStyle/>
        <a:p>
          <a:r>
            <a:rPr kumimoji="1" lang="en-US" altLang="ja-JP" sz="1400" b="1" dirty="0" smtClean="0"/>
            <a:t>STEP1</a:t>
          </a:r>
          <a:endParaRPr kumimoji="1" lang="ja-JP" altLang="en-US" sz="1400" b="1" dirty="0"/>
        </a:p>
      </dgm:t>
    </dgm:pt>
    <dgm:pt modelId="{80E461D7-FA3B-4B4D-8275-883F38039585}" type="parTrans" cxnId="{2EA4F861-C588-425D-B8C9-A6FDEE6D0063}">
      <dgm:prSet/>
      <dgm:spPr/>
      <dgm:t>
        <a:bodyPr/>
        <a:lstStyle/>
        <a:p>
          <a:endParaRPr kumimoji="1" lang="ja-JP" altLang="en-US" sz="1600"/>
        </a:p>
      </dgm:t>
    </dgm:pt>
    <dgm:pt modelId="{2BE0A6A0-5C2A-45C4-A012-F700C6243560}" type="sibTrans" cxnId="{2EA4F861-C588-425D-B8C9-A6FDEE6D0063}">
      <dgm:prSet/>
      <dgm:spPr/>
      <dgm:t>
        <a:bodyPr/>
        <a:lstStyle/>
        <a:p>
          <a:endParaRPr kumimoji="1" lang="ja-JP" altLang="en-US" sz="1600"/>
        </a:p>
      </dgm:t>
    </dgm:pt>
    <dgm:pt modelId="{381CCADA-1B01-4E0C-B1B0-B368CF3AEB93}">
      <dgm:prSet phldrT="[テキスト]" custT="1"/>
      <dgm:spPr>
        <a:ln>
          <a:solidFill>
            <a:srgbClr val="3984F3"/>
          </a:solidFill>
        </a:ln>
      </dgm:spPr>
      <dgm:t>
        <a:bodyPr/>
        <a:lstStyle/>
        <a:p>
          <a:r>
            <a:rPr kumimoji="1" lang="ja-JP" altLang="en-US" sz="1800" dirty="0" smtClean="0">
              <a:solidFill>
                <a:schemeClr val="tx1"/>
              </a:solidFill>
            </a:rPr>
            <a:t>個体の初期化</a:t>
          </a:r>
          <a:endParaRPr kumimoji="1" lang="ja-JP" altLang="en-US" sz="1800" dirty="0">
            <a:solidFill>
              <a:schemeClr val="tx1"/>
            </a:solidFill>
          </a:endParaRPr>
        </a:p>
      </dgm:t>
    </dgm:pt>
    <dgm:pt modelId="{52F2D07D-6039-460A-8E9C-88F6BB7409F8}" type="parTrans" cxnId="{DED7F6FC-428C-4458-B23B-36FF488BC151}">
      <dgm:prSet/>
      <dgm:spPr/>
      <dgm:t>
        <a:bodyPr/>
        <a:lstStyle/>
        <a:p>
          <a:endParaRPr kumimoji="1" lang="ja-JP" altLang="en-US" sz="1600"/>
        </a:p>
      </dgm:t>
    </dgm:pt>
    <dgm:pt modelId="{658EDB31-F943-4D67-8407-2BB427F936EC}" type="sibTrans" cxnId="{DED7F6FC-428C-4458-B23B-36FF488BC151}">
      <dgm:prSet/>
      <dgm:spPr/>
      <dgm:t>
        <a:bodyPr/>
        <a:lstStyle/>
        <a:p>
          <a:endParaRPr kumimoji="1" lang="ja-JP" altLang="en-US" sz="1600"/>
        </a:p>
      </dgm:t>
    </dgm:pt>
    <dgm:pt modelId="{6C29746D-249B-46D3-B2B3-F2E765075B16}">
      <dgm:prSet phldrT="[テキスト]" custT="1"/>
      <dgm:spPr>
        <a:solidFill>
          <a:srgbClr val="4E91F4"/>
        </a:solidFill>
        <a:ln>
          <a:noFill/>
        </a:ln>
      </dgm:spPr>
      <dgm:t>
        <a:bodyPr/>
        <a:lstStyle/>
        <a:p>
          <a:r>
            <a:rPr kumimoji="1" lang="en-US" altLang="ja-JP" sz="1400" b="1" dirty="0" smtClean="0"/>
            <a:t>STEP2</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ln>
          <a:solidFill>
            <a:srgbClr val="4E91F4"/>
          </a:solidFill>
        </a:ln>
      </dgm:spPr>
      <dgm:t>
        <a:bodyPr/>
        <a:lstStyle/>
        <a:p>
          <a:r>
            <a:rPr kumimoji="1" lang="ja-JP" altLang="en-US" sz="1800" dirty="0" smtClean="0">
              <a:solidFill>
                <a:schemeClr val="tx1"/>
              </a:solidFill>
            </a:rPr>
            <a:t>最良個体方向へ新たに個体候補を生成</a:t>
          </a:r>
          <a:endParaRPr kumimoji="1" lang="ja-JP" altLang="en-US" sz="1800" dirty="0">
            <a:solidFill>
              <a:schemeClr val="tx1"/>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STEP3</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ja-JP" altLang="en-US" sz="1800" dirty="0" smtClean="0"/>
            <a:t>最良個体周辺に個体候補生成</a:t>
          </a:r>
          <a:endParaRPr kumimoji="1" lang="ja-JP" altLang="en-US" sz="1800" dirty="0"/>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STEP4</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ja-JP" altLang="en-US" sz="1800" dirty="0" smtClean="0"/>
            <a:t>探索空間内にランダムで個体候補を生成</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STEP5</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ja-JP" altLang="en-US" sz="1800" dirty="0" smtClean="0"/>
            <a:t>個体候補の評価</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chemeClr val="accent6"/>
        </a:solidFill>
        <a:ln>
          <a:noFill/>
        </a:ln>
      </dgm:spPr>
      <dgm:t>
        <a:bodyPr/>
        <a:lstStyle/>
        <a:p>
          <a:r>
            <a:rPr kumimoji="1" lang="en-US" altLang="ja-JP" sz="1400" b="1" dirty="0" smtClean="0"/>
            <a:t>STEP6</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chemeClr val="accent6"/>
          </a:solidFill>
        </a:ln>
      </dgm:spPr>
      <dgm:t>
        <a:bodyPr/>
        <a:lstStyle/>
        <a:p>
          <a:r>
            <a:rPr kumimoji="1" lang="ja-JP" altLang="en-US" sz="1800" dirty="0" smtClean="0">
              <a:solidFill>
                <a:srgbClr val="FF0000"/>
              </a:solidFill>
            </a:rPr>
            <a:t>終了条件を満たすまで</a:t>
          </a:r>
          <a:r>
            <a:rPr kumimoji="1" lang="en-US" altLang="ja-JP" sz="1800" dirty="0" smtClean="0">
              <a:solidFill>
                <a:srgbClr val="FF0000"/>
              </a:solidFill>
            </a:rPr>
            <a:t>STEP2</a:t>
          </a:r>
          <a:r>
            <a:rPr kumimoji="1" lang="ja-JP" altLang="en-US" sz="1800" dirty="0" smtClean="0">
              <a:solidFill>
                <a:srgbClr val="FF0000"/>
              </a:solidFill>
            </a:rPr>
            <a:t>へ戻る</a:t>
          </a:r>
          <a:endParaRPr kumimoji="1" lang="ja-JP" altLang="en-US" sz="1800" dirty="0">
            <a:solidFill>
              <a:srgbClr val="FF0000"/>
            </a:solidFill>
          </a:endParaRPr>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B32774C4-1E70-42FD-BE18-ED2DE3223FB4}" type="pres">
      <dgm:prSet presAssocID="{32A8A768-0266-435B-B909-7B4D94D27AAC}" presName="composite" presStyleCnt="0"/>
      <dgm:spPr/>
    </dgm:pt>
    <dgm:pt modelId="{857608A4-7103-4BD4-884F-A75713839C2B}" type="pres">
      <dgm:prSet presAssocID="{32A8A768-0266-435B-B909-7B4D94D27AAC}" presName="parentText" presStyleLbl="alignNode1" presStyleIdx="0" presStyleCnt="6">
        <dgm:presLayoutVars>
          <dgm:chMax val="1"/>
          <dgm:bulletEnabled val="1"/>
        </dgm:presLayoutVars>
      </dgm:prSet>
      <dgm:spPr/>
      <dgm:t>
        <a:bodyPr/>
        <a:lstStyle/>
        <a:p>
          <a:endParaRPr kumimoji="1" lang="ja-JP" altLang="en-US"/>
        </a:p>
      </dgm:t>
    </dgm:pt>
    <dgm:pt modelId="{D3DF42DD-E87B-46B2-A7B9-374E4761A8BA}" type="pres">
      <dgm:prSet presAssocID="{32A8A768-0266-435B-B909-7B4D94D27AAC}" presName="descendantText" presStyleLbl="alignAcc1" presStyleIdx="0" presStyleCnt="6">
        <dgm:presLayoutVars>
          <dgm:bulletEnabled val="1"/>
        </dgm:presLayoutVars>
      </dgm:prSet>
      <dgm:spPr/>
      <dgm:t>
        <a:bodyPr/>
        <a:lstStyle/>
        <a:p>
          <a:endParaRPr kumimoji="1" lang="ja-JP" altLang="en-US"/>
        </a:p>
      </dgm:t>
    </dgm:pt>
    <dgm:pt modelId="{8EE8C96A-021D-461C-8314-08D0439E3EA5}" type="pres">
      <dgm:prSet presAssocID="{2BE0A6A0-5C2A-45C4-A012-F700C6243560}" presName="sp" presStyleCnt="0"/>
      <dgm:spPr/>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1"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1"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2"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2"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3"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3"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4"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4"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5"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2EA4F861-C588-425D-B8C9-A6FDEE6D0063}" srcId="{D80D0CB9-6B7D-4FAA-A95E-033202AEF02E}" destId="{32A8A768-0266-435B-B909-7B4D94D27AAC}" srcOrd="0" destOrd="0" parTransId="{80E461D7-FA3B-4B4D-8275-883F38039585}" sibTransId="{2BE0A6A0-5C2A-45C4-A012-F700C6243560}"/>
    <dgm:cxn modelId="{E8A84D83-C6CA-4C5B-ADC6-2F5F21F9189F}" srcId="{D80D0CB9-6B7D-4FAA-A95E-033202AEF02E}" destId="{8E5C1901-C769-426F-832F-9936144BCB2F}" srcOrd="3"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1"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2" destOrd="0" parTransId="{C4B80D26-DD5A-4FA2-8D4E-2FF875CC9C10}" sibTransId="{5DD54DCA-A487-41DB-85A6-CB06643E1AB2}"/>
    <dgm:cxn modelId="{57FEE779-0220-48BD-9933-15E589A68CB4}" srcId="{D80D0CB9-6B7D-4FAA-A95E-033202AEF02E}" destId="{53093208-B1AE-4239-A4D9-9262C5BE5265}" srcOrd="5"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D96246BE-5739-4442-8A0A-FAAB2D6821A6}" type="presOf" srcId="{32A8A768-0266-435B-B909-7B4D94D27AAC}" destId="{857608A4-7103-4BD4-884F-A75713839C2B}" srcOrd="0" destOrd="0" presId="urn:microsoft.com/office/officeart/2005/8/layout/chevron2"/>
    <dgm:cxn modelId="{FA2BC367-89D1-4642-AEB8-7BE1FAE5CE97}" srcId="{D80D0CB9-6B7D-4FAA-A95E-033202AEF02E}" destId="{D123BE17-3F08-4BB0-ABC4-80D3065A4CCE}" srcOrd="4"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F24EF451-BBA2-44B1-9F39-739449BF31FF}" type="presOf" srcId="{381CCADA-1B01-4E0C-B1B0-B368CF3AEB93}" destId="{D3DF42DD-E87B-46B2-A7B9-374E4761A8BA}" srcOrd="0" destOrd="0" presId="urn:microsoft.com/office/officeart/2005/8/layout/chevron2"/>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DED7F6FC-428C-4458-B23B-36FF488BC151}" srcId="{32A8A768-0266-435B-B909-7B4D94D27AAC}" destId="{381CCADA-1B01-4E0C-B1B0-B368CF3AEB93}" srcOrd="0" destOrd="0" parTransId="{52F2D07D-6039-460A-8E9C-88F6BB7409F8}" sibTransId="{658EDB31-F943-4D67-8407-2BB427F936EC}"/>
    <dgm:cxn modelId="{312281F4-EC19-4BAB-B279-C57814D8507F}" type="presParOf" srcId="{42EE0DF0-8E20-4B4A-822A-B5AE966C8156}" destId="{B32774C4-1E70-42FD-BE18-ED2DE3223FB4}" srcOrd="0" destOrd="0" presId="urn:microsoft.com/office/officeart/2005/8/layout/chevron2"/>
    <dgm:cxn modelId="{10FF089F-EABD-4F05-A46E-9BE467C225A8}" type="presParOf" srcId="{B32774C4-1E70-42FD-BE18-ED2DE3223FB4}" destId="{857608A4-7103-4BD4-884F-A75713839C2B}" srcOrd="0" destOrd="0" presId="urn:microsoft.com/office/officeart/2005/8/layout/chevron2"/>
    <dgm:cxn modelId="{D8FF4A3A-D2E2-49FF-9151-4AC4FE4D008E}" type="presParOf" srcId="{B32774C4-1E70-42FD-BE18-ED2DE3223FB4}" destId="{D3DF42DD-E87B-46B2-A7B9-374E4761A8BA}" srcOrd="1" destOrd="0" presId="urn:microsoft.com/office/officeart/2005/8/layout/chevron2"/>
    <dgm:cxn modelId="{0AAAA261-BF2B-4051-8F37-D0B558AFE184}" type="presParOf" srcId="{42EE0DF0-8E20-4B4A-822A-B5AE966C8156}" destId="{8EE8C96A-021D-461C-8314-08D0439E3EA5}" srcOrd="1" destOrd="0" presId="urn:microsoft.com/office/officeart/2005/8/layout/chevron2"/>
    <dgm:cxn modelId="{1132F8A2-1BF6-421C-901E-50719011550E}" type="presParOf" srcId="{42EE0DF0-8E20-4B4A-822A-B5AE966C8156}" destId="{966D1367-0EB6-42CC-B53B-69B552ACA058}" srcOrd="2"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3" destOrd="0" presId="urn:microsoft.com/office/officeart/2005/8/layout/chevron2"/>
    <dgm:cxn modelId="{782AAFCB-F38E-4778-A0C6-CE838C730AB2}" type="presParOf" srcId="{42EE0DF0-8E20-4B4A-822A-B5AE966C8156}" destId="{43001783-670E-44E7-98F4-2E26F7BE9B4C}" srcOrd="4"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5" destOrd="0" presId="urn:microsoft.com/office/officeart/2005/8/layout/chevron2"/>
    <dgm:cxn modelId="{850F9073-6BCB-4447-8321-64BC74EED2DD}" type="presParOf" srcId="{42EE0DF0-8E20-4B4A-822A-B5AE966C8156}" destId="{52814B2C-17B1-467C-B4F0-E49ABFF123A0}" srcOrd="6"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7" destOrd="0" presId="urn:microsoft.com/office/officeart/2005/8/layout/chevron2"/>
    <dgm:cxn modelId="{BBFAB17D-2786-48AC-BED2-EBFA6262AE56}" type="presParOf" srcId="{42EE0DF0-8E20-4B4A-822A-B5AE966C8156}" destId="{FCBE4D70-0C3B-40E4-95BE-F57248128237}" srcOrd="8"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9" destOrd="0" presId="urn:microsoft.com/office/officeart/2005/8/layout/chevron2"/>
    <dgm:cxn modelId="{9266C86C-FCC1-456B-A7AC-3392BF174AFE}" type="presParOf" srcId="{42EE0DF0-8E20-4B4A-822A-B5AE966C8156}" destId="{20B20950-F1F2-4468-B330-D4F133F06633}" srcOrd="10"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608A4-7103-4BD4-884F-A75713839C2B}">
      <dsp:nvSpPr>
        <dsp:cNvPr id="0" name=""/>
        <dsp:cNvSpPr/>
      </dsp:nvSpPr>
      <dsp:spPr>
        <a:xfrm rot="5400000">
          <a:off x="-136599" y="139535"/>
          <a:ext cx="910662" cy="637464"/>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0" y="321668"/>
        <a:ext cx="637464" cy="273198"/>
      </dsp:txXfrm>
    </dsp:sp>
    <dsp:sp modelId="{D3DF42DD-E87B-46B2-A7B9-374E4761A8BA}">
      <dsp:nvSpPr>
        <dsp:cNvPr id="0" name=""/>
        <dsp:cNvSpPr/>
      </dsp:nvSpPr>
      <dsp:spPr>
        <a:xfrm rot="5400000">
          <a:off x="2422129" y="-1781728"/>
          <a:ext cx="591930" cy="4161260"/>
        </a:xfrm>
        <a:prstGeom prst="round2SameRect">
          <a:avLst/>
        </a:prstGeom>
        <a:solidFill>
          <a:schemeClr val="lt1">
            <a:alpha val="90000"/>
            <a:hueOff val="0"/>
            <a:satOff val="0"/>
            <a:lumOff val="0"/>
            <a:alphaOff val="0"/>
          </a:scheme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solidFill>
                <a:srgbClr val="FF0000"/>
              </a:solidFill>
            </a:rPr>
            <a:t>個体の初期化</a:t>
          </a:r>
          <a:endParaRPr kumimoji="1" lang="ja-JP" altLang="en-US" sz="1800" kern="1200" dirty="0">
            <a:solidFill>
              <a:srgbClr val="FF0000"/>
            </a:solidFill>
          </a:endParaRPr>
        </a:p>
      </dsp:txBody>
      <dsp:txXfrm rot="-5400000">
        <a:off x="637464" y="31833"/>
        <a:ext cx="4132364" cy="534138"/>
      </dsp:txXfrm>
    </dsp:sp>
    <dsp:sp modelId="{3ADC1B83-4CBC-4E9A-9CB3-7959043307DB}">
      <dsp:nvSpPr>
        <dsp:cNvPr id="0" name=""/>
        <dsp:cNvSpPr/>
      </dsp:nvSpPr>
      <dsp:spPr>
        <a:xfrm rot="5400000">
          <a:off x="-136599" y="952243"/>
          <a:ext cx="910662" cy="637464"/>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0" y="1134376"/>
        <a:ext cx="637464" cy="273198"/>
      </dsp:txXfrm>
    </dsp:sp>
    <dsp:sp modelId="{88817E69-1EAA-435E-99AC-033E06AA6C70}">
      <dsp:nvSpPr>
        <dsp:cNvPr id="0" name=""/>
        <dsp:cNvSpPr/>
      </dsp:nvSpPr>
      <dsp:spPr>
        <a:xfrm rot="5400000">
          <a:off x="2422129" y="-969021"/>
          <a:ext cx="591930" cy="416126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最良個体方向へ新たに個体候補を生成</a:t>
          </a:r>
          <a:endParaRPr kumimoji="1" lang="ja-JP" altLang="en-US" sz="1800" kern="1200" dirty="0"/>
        </a:p>
      </dsp:txBody>
      <dsp:txXfrm rot="-5400000">
        <a:off x="637464" y="844540"/>
        <a:ext cx="4132364" cy="534138"/>
      </dsp:txXfrm>
    </dsp:sp>
    <dsp:sp modelId="{C5DE4F0F-B290-42C3-B5BA-FA42B2E8005B}">
      <dsp:nvSpPr>
        <dsp:cNvPr id="0" name=""/>
        <dsp:cNvSpPr/>
      </dsp:nvSpPr>
      <dsp:spPr>
        <a:xfrm rot="5400000">
          <a:off x="-136599" y="1764951"/>
          <a:ext cx="910662" cy="637464"/>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0" y="1947084"/>
        <a:ext cx="637464" cy="273198"/>
      </dsp:txXfrm>
    </dsp:sp>
    <dsp:sp modelId="{A7527560-1746-4C20-B9B3-07D6BCBD7A69}">
      <dsp:nvSpPr>
        <dsp:cNvPr id="0" name=""/>
        <dsp:cNvSpPr/>
      </dsp:nvSpPr>
      <dsp:spPr>
        <a:xfrm rot="5400000">
          <a:off x="2422129" y="-156313"/>
          <a:ext cx="591930" cy="416126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最良個体周辺に個体候補生成</a:t>
          </a:r>
          <a:endParaRPr kumimoji="1" lang="ja-JP" altLang="en-US" sz="1800" kern="1200" dirty="0"/>
        </a:p>
      </dsp:txBody>
      <dsp:txXfrm rot="-5400000">
        <a:off x="637464" y="1657248"/>
        <a:ext cx="4132364" cy="534138"/>
      </dsp:txXfrm>
    </dsp:sp>
    <dsp:sp modelId="{AD39AB1B-0A60-47AC-8DDE-DDDE2B270353}">
      <dsp:nvSpPr>
        <dsp:cNvPr id="0" name=""/>
        <dsp:cNvSpPr/>
      </dsp:nvSpPr>
      <dsp:spPr>
        <a:xfrm rot="5400000">
          <a:off x="-136599" y="2577658"/>
          <a:ext cx="910662" cy="637464"/>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0" y="2759791"/>
        <a:ext cx="637464" cy="273198"/>
      </dsp:txXfrm>
    </dsp:sp>
    <dsp:sp modelId="{F1AB4264-F17F-4CC2-B7FD-3975BA4C1304}">
      <dsp:nvSpPr>
        <dsp:cNvPr id="0" name=""/>
        <dsp:cNvSpPr/>
      </dsp:nvSpPr>
      <dsp:spPr>
        <a:xfrm rot="5400000">
          <a:off x="2422129" y="656394"/>
          <a:ext cx="591930" cy="416126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探索空間内にランダムで個体候補を生成</a:t>
          </a:r>
          <a:endParaRPr kumimoji="1" lang="ja-JP" altLang="en-US" sz="1800" kern="1200" dirty="0"/>
        </a:p>
      </dsp:txBody>
      <dsp:txXfrm rot="-5400000">
        <a:off x="637464" y="2469955"/>
        <a:ext cx="4132364" cy="534138"/>
      </dsp:txXfrm>
    </dsp:sp>
    <dsp:sp modelId="{C69706EC-6F22-4FD2-BC3F-F668E262E3A9}">
      <dsp:nvSpPr>
        <dsp:cNvPr id="0" name=""/>
        <dsp:cNvSpPr/>
      </dsp:nvSpPr>
      <dsp:spPr>
        <a:xfrm rot="5400000">
          <a:off x="-136599" y="3390366"/>
          <a:ext cx="910662" cy="637464"/>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0" y="3572499"/>
        <a:ext cx="637464" cy="273198"/>
      </dsp:txXfrm>
    </dsp:sp>
    <dsp:sp modelId="{8745090B-EEF4-4074-9B61-730F8A8B766A}">
      <dsp:nvSpPr>
        <dsp:cNvPr id="0" name=""/>
        <dsp:cNvSpPr/>
      </dsp:nvSpPr>
      <dsp:spPr>
        <a:xfrm rot="5400000">
          <a:off x="2422129" y="1469102"/>
          <a:ext cx="591930" cy="416126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個体候補の評価</a:t>
          </a:r>
          <a:endParaRPr kumimoji="1" lang="ja-JP" altLang="en-US" sz="1800" kern="1200" dirty="0"/>
        </a:p>
      </dsp:txBody>
      <dsp:txXfrm rot="-5400000">
        <a:off x="637464" y="3282663"/>
        <a:ext cx="4132364" cy="534138"/>
      </dsp:txXfrm>
    </dsp:sp>
    <dsp:sp modelId="{7CA4C4A3-1BFE-4775-915F-ACB4BB139530}">
      <dsp:nvSpPr>
        <dsp:cNvPr id="0" name=""/>
        <dsp:cNvSpPr/>
      </dsp:nvSpPr>
      <dsp:spPr>
        <a:xfrm rot="5400000">
          <a:off x="-136599" y="4203074"/>
          <a:ext cx="910662" cy="637464"/>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STEP6</a:t>
          </a:r>
          <a:endParaRPr kumimoji="1" lang="ja-JP" altLang="en-US" sz="1400" b="1" kern="1200" dirty="0"/>
        </a:p>
      </dsp:txBody>
      <dsp:txXfrm rot="-5400000">
        <a:off x="0" y="4385207"/>
        <a:ext cx="637464" cy="273198"/>
      </dsp:txXfrm>
    </dsp:sp>
    <dsp:sp modelId="{0C41ACD8-6E88-4919-98B7-FA46B297E4B0}">
      <dsp:nvSpPr>
        <dsp:cNvPr id="0" name=""/>
        <dsp:cNvSpPr/>
      </dsp:nvSpPr>
      <dsp:spPr>
        <a:xfrm rot="5400000">
          <a:off x="2422129" y="2281809"/>
          <a:ext cx="591930" cy="416126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終了条件を満たすまで</a:t>
          </a:r>
          <a:r>
            <a:rPr kumimoji="1" lang="en-US" altLang="ja-JP" sz="1800" kern="1200" dirty="0" smtClean="0"/>
            <a:t>STEP2</a:t>
          </a:r>
          <a:r>
            <a:rPr kumimoji="1" lang="ja-JP" altLang="en-US" sz="1800" kern="1200" dirty="0" smtClean="0"/>
            <a:t>へ戻る</a:t>
          </a:r>
          <a:endParaRPr kumimoji="1" lang="ja-JP" altLang="en-US" sz="1800" kern="1200" dirty="0"/>
        </a:p>
      </dsp:txBody>
      <dsp:txXfrm rot="-5400000">
        <a:off x="637464" y="4095370"/>
        <a:ext cx="4132364" cy="534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608A4-7103-4BD4-884F-A75713839C2B}">
      <dsp:nvSpPr>
        <dsp:cNvPr id="0" name=""/>
        <dsp:cNvSpPr/>
      </dsp:nvSpPr>
      <dsp:spPr>
        <a:xfrm rot="5400000">
          <a:off x="-136599" y="139535"/>
          <a:ext cx="910662" cy="637464"/>
        </a:xfrm>
        <a:prstGeom prst="chevron">
          <a:avLst/>
        </a:prstGeom>
        <a:solidFill>
          <a:srgbClr val="3984F3"/>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0" y="321668"/>
        <a:ext cx="637464" cy="273198"/>
      </dsp:txXfrm>
    </dsp:sp>
    <dsp:sp modelId="{D3DF42DD-E87B-46B2-A7B9-374E4761A8BA}">
      <dsp:nvSpPr>
        <dsp:cNvPr id="0" name=""/>
        <dsp:cNvSpPr/>
      </dsp:nvSpPr>
      <dsp:spPr>
        <a:xfrm rot="5400000">
          <a:off x="2422129" y="-1781728"/>
          <a:ext cx="591930" cy="4161260"/>
        </a:xfrm>
        <a:prstGeom prst="round2SameRect">
          <a:avLst/>
        </a:prstGeom>
        <a:solidFill>
          <a:schemeClr val="lt1">
            <a:alpha val="90000"/>
            <a:hueOff val="0"/>
            <a:satOff val="0"/>
            <a:lumOff val="0"/>
            <a:alphaOff val="0"/>
          </a:schemeClr>
        </a:solidFill>
        <a:ln w="25400" cap="flat" cmpd="sng" algn="ctr">
          <a:solidFill>
            <a:srgbClr val="3984F3"/>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solidFill>
                <a:schemeClr val="tx1"/>
              </a:solidFill>
            </a:rPr>
            <a:t>個体の初期化</a:t>
          </a:r>
          <a:endParaRPr kumimoji="1" lang="ja-JP" altLang="en-US" sz="1800" kern="1200" dirty="0">
            <a:solidFill>
              <a:schemeClr val="tx1"/>
            </a:solidFill>
          </a:endParaRPr>
        </a:p>
      </dsp:txBody>
      <dsp:txXfrm rot="-5400000">
        <a:off x="637464" y="31833"/>
        <a:ext cx="4132364" cy="534138"/>
      </dsp:txXfrm>
    </dsp:sp>
    <dsp:sp modelId="{3ADC1B83-4CBC-4E9A-9CB3-7959043307DB}">
      <dsp:nvSpPr>
        <dsp:cNvPr id="0" name=""/>
        <dsp:cNvSpPr/>
      </dsp:nvSpPr>
      <dsp:spPr>
        <a:xfrm rot="5400000">
          <a:off x="-136599" y="952243"/>
          <a:ext cx="910662" cy="637464"/>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0" y="1134376"/>
        <a:ext cx="637464" cy="273198"/>
      </dsp:txXfrm>
    </dsp:sp>
    <dsp:sp modelId="{88817E69-1EAA-435E-99AC-033E06AA6C70}">
      <dsp:nvSpPr>
        <dsp:cNvPr id="0" name=""/>
        <dsp:cNvSpPr/>
      </dsp:nvSpPr>
      <dsp:spPr>
        <a:xfrm rot="5400000">
          <a:off x="2422129" y="-969021"/>
          <a:ext cx="591930" cy="4161260"/>
        </a:xfrm>
        <a:prstGeom prst="round2SameRect">
          <a:avLst/>
        </a:prstGeom>
        <a:solidFill>
          <a:schemeClr val="lt1">
            <a:alpha val="90000"/>
            <a:hueOff val="0"/>
            <a:satOff val="0"/>
            <a:lumOff val="0"/>
            <a:alphaOff val="0"/>
          </a:scheme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solidFill>
                <a:srgbClr val="FF0000"/>
              </a:solidFill>
            </a:rPr>
            <a:t>最良個体方向へ新たに個体候補を生成</a:t>
          </a:r>
          <a:endParaRPr kumimoji="1" lang="ja-JP" altLang="en-US" sz="1800" kern="1200" dirty="0">
            <a:solidFill>
              <a:srgbClr val="FF0000"/>
            </a:solidFill>
          </a:endParaRPr>
        </a:p>
      </dsp:txBody>
      <dsp:txXfrm rot="-5400000">
        <a:off x="637464" y="844540"/>
        <a:ext cx="4132364" cy="534138"/>
      </dsp:txXfrm>
    </dsp:sp>
    <dsp:sp modelId="{C5DE4F0F-B290-42C3-B5BA-FA42B2E8005B}">
      <dsp:nvSpPr>
        <dsp:cNvPr id="0" name=""/>
        <dsp:cNvSpPr/>
      </dsp:nvSpPr>
      <dsp:spPr>
        <a:xfrm rot="5400000">
          <a:off x="-136599" y="1764951"/>
          <a:ext cx="910662" cy="637464"/>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0" y="1947084"/>
        <a:ext cx="637464" cy="273198"/>
      </dsp:txXfrm>
    </dsp:sp>
    <dsp:sp modelId="{A7527560-1746-4C20-B9B3-07D6BCBD7A69}">
      <dsp:nvSpPr>
        <dsp:cNvPr id="0" name=""/>
        <dsp:cNvSpPr/>
      </dsp:nvSpPr>
      <dsp:spPr>
        <a:xfrm rot="5400000">
          <a:off x="2422129" y="-156313"/>
          <a:ext cx="591930" cy="416126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最良個体周辺に個体候補生成</a:t>
          </a:r>
          <a:endParaRPr kumimoji="1" lang="ja-JP" altLang="en-US" sz="1800" kern="1200" dirty="0"/>
        </a:p>
      </dsp:txBody>
      <dsp:txXfrm rot="-5400000">
        <a:off x="637464" y="1657248"/>
        <a:ext cx="4132364" cy="534138"/>
      </dsp:txXfrm>
    </dsp:sp>
    <dsp:sp modelId="{AD39AB1B-0A60-47AC-8DDE-DDDE2B270353}">
      <dsp:nvSpPr>
        <dsp:cNvPr id="0" name=""/>
        <dsp:cNvSpPr/>
      </dsp:nvSpPr>
      <dsp:spPr>
        <a:xfrm rot="5400000">
          <a:off x="-136599" y="2577658"/>
          <a:ext cx="910662" cy="637464"/>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0" y="2759791"/>
        <a:ext cx="637464" cy="273198"/>
      </dsp:txXfrm>
    </dsp:sp>
    <dsp:sp modelId="{F1AB4264-F17F-4CC2-B7FD-3975BA4C1304}">
      <dsp:nvSpPr>
        <dsp:cNvPr id="0" name=""/>
        <dsp:cNvSpPr/>
      </dsp:nvSpPr>
      <dsp:spPr>
        <a:xfrm rot="5400000">
          <a:off x="2422129" y="656394"/>
          <a:ext cx="591930" cy="416126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探索空間内にランダムで個体候補を生成</a:t>
          </a:r>
          <a:endParaRPr kumimoji="1" lang="ja-JP" altLang="en-US" sz="1800" kern="1200" dirty="0"/>
        </a:p>
      </dsp:txBody>
      <dsp:txXfrm rot="-5400000">
        <a:off x="637464" y="2469955"/>
        <a:ext cx="4132364" cy="534138"/>
      </dsp:txXfrm>
    </dsp:sp>
    <dsp:sp modelId="{C69706EC-6F22-4FD2-BC3F-F668E262E3A9}">
      <dsp:nvSpPr>
        <dsp:cNvPr id="0" name=""/>
        <dsp:cNvSpPr/>
      </dsp:nvSpPr>
      <dsp:spPr>
        <a:xfrm rot="5400000">
          <a:off x="-136599" y="3390366"/>
          <a:ext cx="910662" cy="637464"/>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0" y="3572499"/>
        <a:ext cx="637464" cy="273198"/>
      </dsp:txXfrm>
    </dsp:sp>
    <dsp:sp modelId="{8745090B-EEF4-4074-9B61-730F8A8B766A}">
      <dsp:nvSpPr>
        <dsp:cNvPr id="0" name=""/>
        <dsp:cNvSpPr/>
      </dsp:nvSpPr>
      <dsp:spPr>
        <a:xfrm rot="5400000">
          <a:off x="2422129" y="1469102"/>
          <a:ext cx="591930" cy="416126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個体候補の評価</a:t>
          </a:r>
          <a:endParaRPr kumimoji="1" lang="ja-JP" altLang="en-US" sz="1800" kern="1200" dirty="0"/>
        </a:p>
      </dsp:txBody>
      <dsp:txXfrm rot="-5400000">
        <a:off x="637464" y="3282663"/>
        <a:ext cx="4132364" cy="534138"/>
      </dsp:txXfrm>
    </dsp:sp>
    <dsp:sp modelId="{7CA4C4A3-1BFE-4775-915F-ACB4BB139530}">
      <dsp:nvSpPr>
        <dsp:cNvPr id="0" name=""/>
        <dsp:cNvSpPr/>
      </dsp:nvSpPr>
      <dsp:spPr>
        <a:xfrm rot="5400000">
          <a:off x="-136599" y="4203074"/>
          <a:ext cx="910662" cy="637464"/>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STEP6</a:t>
          </a:r>
          <a:endParaRPr kumimoji="1" lang="ja-JP" altLang="en-US" sz="1400" b="1" kern="1200" dirty="0"/>
        </a:p>
      </dsp:txBody>
      <dsp:txXfrm rot="-5400000">
        <a:off x="0" y="4385207"/>
        <a:ext cx="637464" cy="273198"/>
      </dsp:txXfrm>
    </dsp:sp>
    <dsp:sp modelId="{0C41ACD8-6E88-4919-98B7-FA46B297E4B0}">
      <dsp:nvSpPr>
        <dsp:cNvPr id="0" name=""/>
        <dsp:cNvSpPr/>
      </dsp:nvSpPr>
      <dsp:spPr>
        <a:xfrm rot="5400000">
          <a:off x="2422129" y="2281809"/>
          <a:ext cx="591930" cy="416126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終了条件を満たすまで</a:t>
          </a:r>
          <a:r>
            <a:rPr kumimoji="1" lang="en-US" altLang="ja-JP" sz="1800" kern="1200" dirty="0" smtClean="0"/>
            <a:t>STEP2</a:t>
          </a:r>
          <a:r>
            <a:rPr kumimoji="1" lang="ja-JP" altLang="en-US" sz="1800" kern="1200" dirty="0" smtClean="0"/>
            <a:t>へ戻る</a:t>
          </a:r>
          <a:endParaRPr kumimoji="1" lang="ja-JP" altLang="en-US" sz="1800" kern="1200" dirty="0"/>
        </a:p>
      </dsp:txBody>
      <dsp:txXfrm rot="-5400000">
        <a:off x="637464" y="4095370"/>
        <a:ext cx="4132364" cy="5341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608A4-7103-4BD4-884F-A75713839C2B}">
      <dsp:nvSpPr>
        <dsp:cNvPr id="0" name=""/>
        <dsp:cNvSpPr/>
      </dsp:nvSpPr>
      <dsp:spPr>
        <a:xfrm rot="5400000">
          <a:off x="-136599" y="139535"/>
          <a:ext cx="910662" cy="637464"/>
        </a:xfrm>
        <a:prstGeom prst="chevron">
          <a:avLst/>
        </a:prstGeom>
        <a:solidFill>
          <a:srgbClr val="3984F3"/>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0" y="321668"/>
        <a:ext cx="637464" cy="273198"/>
      </dsp:txXfrm>
    </dsp:sp>
    <dsp:sp modelId="{D3DF42DD-E87B-46B2-A7B9-374E4761A8BA}">
      <dsp:nvSpPr>
        <dsp:cNvPr id="0" name=""/>
        <dsp:cNvSpPr/>
      </dsp:nvSpPr>
      <dsp:spPr>
        <a:xfrm rot="5400000">
          <a:off x="2422129" y="-1781728"/>
          <a:ext cx="591930" cy="4161260"/>
        </a:xfrm>
        <a:prstGeom prst="round2SameRect">
          <a:avLst/>
        </a:prstGeom>
        <a:solidFill>
          <a:schemeClr val="lt1">
            <a:alpha val="90000"/>
            <a:hueOff val="0"/>
            <a:satOff val="0"/>
            <a:lumOff val="0"/>
            <a:alphaOff val="0"/>
          </a:schemeClr>
        </a:solidFill>
        <a:ln w="25400" cap="flat" cmpd="sng" algn="ctr">
          <a:solidFill>
            <a:srgbClr val="3984F3"/>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solidFill>
                <a:schemeClr val="tx1"/>
              </a:solidFill>
            </a:rPr>
            <a:t>個体の初期化</a:t>
          </a:r>
          <a:endParaRPr kumimoji="1" lang="ja-JP" altLang="en-US" sz="1800" kern="1200" dirty="0">
            <a:solidFill>
              <a:schemeClr val="tx1"/>
            </a:solidFill>
          </a:endParaRPr>
        </a:p>
      </dsp:txBody>
      <dsp:txXfrm rot="-5400000">
        <a:off x="637464" y="31833"/>
        <a:ext cx="4132364" cy="534138"/>
      </dsp:txXfrm>
    </dsp:sp>
    <dsp:sp modelId="{3ADC1B83-4CBC-4E9A-9CB3-7959043307DB}">
      <dsp:nvSpPr>
        <dsp:cNvPr id="0" name=""/>
        <dsp:cNvSpPr/>
      </dsp:nvSpPr>
      <dsp:spPr>
        <a:xfrm rot="5400000">
          <a:off x="-136599" y="952243"/>
          <a:ext cx="910662" cy="637464"/>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0" y="1134376"/>
        <a:ext cx="637464" cy="273198"/>
      </dsp:txXfrm>
    </dsp:sp>
    <dsp:sp modelId="{88817E69-1EAA-435E-99AC-033E06AA6C70}">
      <dsp:nvSpPr>
        <dsp:cNvPr id="0" name=""/>
        <dsp:cNvSpPr/>
      </dsp:nvSpPr>
      <dsp:spPr>
        <a:xfrm rot="5400000">
          <a:off x="2422129" y="-969021"/>
          <a:ext cx="591930" cy="4161260"/>
        </a:xfrm>
        <a:prstGeom prst="round2SameRect">
          <a:avLst/>
        </a:prstGeom>
        <a:solidFill>
          <a:schemeClr val="lt1">
            <a:alpha val="90000"/>
            <a:hueOff val="0"/>
            <a:satOff val="0"/>
            <a:lumOff val="0"/>
            <a:alphaOff val="0"/>
          </a:schemeClr>
        </a:solidFill>
        <a:ln w="25400" cap="flat" cmpd="sng" algn="ctr">
          <a:solidFill>
            <a:srgbClr val="4E91F4"/>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solidFill>
                <a:schemeClr val="tx1"/>
              </a:solidFill>
            </a:rPr>
            <a:t>最良個体方向へ新たに個体候補を生成</a:t>
          </a:r>
          <a:endParaRPr kumimoji="1" lang="ja-JP" altLang="en-US" sz="1800" kern="1200" dirty="0">
            <a:solidFill>
              <a:schemeClr val="tx1"/>
            </a:solidFill>
          </a:endParaRPr>
        </a:p>
      </dsp:txBody>
      <dsp:txXfrm rot="-5400000">
        <a:off x="637464" y="844540"/>
        <a:ext cx="4132364" cy="534138"/>
      </dsp:txXfrm>
    </dsp:sp>
    <dsp:sp modelId="{C5DE4F0F-B290-42C3-B5BA-FA42B2E8005B}">
      <dsp:nvSpPr>
        <dsp:cNvPr id="0" name=""/>
        <dsp:cNvSpPr/>
      </dsp:nvSpPr>
      <dsp:spPr>
        <a:xfrm rot="5400000">
          <a:off x="-136599" y="1764951"/>
          <a:ext cx="910662" cy="637464"/>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0" y="1947084"/>
        <a:ext cx="637464" cy="273198"/>
      </dsp:txXfrm>
    </dsp:sp>
    <dsp:sp modelId="{A7527560-1746-4C20-B9B3-07D6BCBD7A69}">
      <dsp:nvSpPr>
        <dsp:cNvPr id="0" name=""/>
        <dsp:cNvSpPr/>
      </dsp:nvSpPr>
      <dsp:spPr>
        <a:xfrm rot="5400000">
          <a:off x="2422129" y="-156313"/>
          <a:ext cx="591930" cy="4161260"/>
        </a:xfrm>
        <a:prstGeom prst="round2SameRect">
          <a:avLst/>
        </a:prstGeom>
        <a:solidFill>
          <a:schemeClr val="lt1">
            <a:alpha val="90000"/>
            <a:hueOff val="0"/>
            <a:satOff val="0"/>
            <a:lumOff val="0"/>
            <a:alphaOff val="0"/>
          </a:scheme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solidFill>
                <a:srgbClr val="FF0000"/>
              </a:solidFill>
            </a:rPr>
            <a:t>最良個体周辺に個体候補生成</a:t>
          </a:r>
          <a:endParaRPr kumimoji="1" lang="ja-JP" altLang="en-US" sz="1800" kern="1200" dirty="0">
            <a:solidFill>
              <a:srgbClr val="FF0000"/>
            </a:solidFill>
          </a:endParaRPr>
        </a:p>
      </dsp:txBody>
      <dsp:txXfrm rot="-5400000">
        <a:off x="637464" y="1657248"/>
        <a:ext cx="4132364" cy="534138"/>
      </dsp:txXfrm>
    </dsp:sp>
    <dsp:sp modelId="{AD39AB1B-0A60-47AC-8DDE-DDDE2B270353}">
      <dsp:nvSpPr>
        <dsp:cNvPr id="0" name=""/>
        <dsp:cNvSpPr/>
      </dsp:nvSpPr>
      <dsp:spPr>
        <a:xfrm rot="5400000">
          <a:off x="-136599" y="2577658"/>
          <a:ext cx="910662" cy="637464"/>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0" y="2759791"/>
        <a:ext cx="637464" cy="273198"/>
      </dsp:txXfrm>
    </dsp:sp>
    <dsp:sp modelId="{F1AB4264-F17F-4CC2-B7FD-3975BA4C1304}">
      <dsp:nvSpPr>
        <dsp:cNvPr id="0" name=""/>
        <dsp:cNvSpPr/>
      </dsp:nvSpPr>
      <dsp:spPr>
        <a:xfrm rot="5400000">
          <a:off x="2422129" y="656394"/>
          <a:ext cx="591930" cy="416126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探索空間内にランダムで個体候補を生成</a:t>
          </a:r>
          <a:endParaRPr kumimoji="1" lang="ja-JP" altLang="en-US" sz="1800" kern="1200" dirty="0"/>
        </a:p>
      </dsp:txBody>
      <dsp:txXfrm rot="-5400000">
        <a:off x="637464" y="2469955"/>
        <a:ext cx="4132364" cy="534138"/>
      </dsp:txXfrm>
    </dsp:sp>
    <dsp:sp modelId="{C69706EC-6F22-4FD2-BC3F-F668E262E3A9}">
      <dsp:nvSpPr>
        <dsp:cNvPr id="0" name=""/>
        <dsp:cNvSpPr/>
      </dsp:nvSpPr>
      <dsp:spPr>
        <a:xfrm rot="5400000">
          <a:off x="-136599" y="3390366"/>
          <a:ext cx="910662" cy="637464"/>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0" y="3572499"/>
        <a:ext cx="637464" cy="273198"/>
      </dsp:txXfrm>
    </dsp:sp>
    <dsp:sp modelId="{8745090B-EEF4-4074-9B61-730F8A8B766A}">
      <dsp:nvSpPr>
        <dsp:cNvPr id="0" name=""/>
        <dsp:cNvSpPr/>
      </dsp:nvSpPr>
      <dsp:spPr>
        <a:xfrm rot="5400000">
          <a:off x="2422129" y="1469102"/>
          <a:ext cx="591930" cy="416126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個体候補の評価</a:t>
          </a:r>
          <a:endParaRPr kumimoji="1" lang="ja-JP" altLang="en-US" sz="1800" kern="1200" dirty="0"/>
        </a:p>
      </dsp:txBody>
      <dsp:txXfrm rot="-5400000">
        <a:off x="637464" y="3282663"/>
        <a:ext cx="4132364" cy="534138"/>
      </dsp:txXfrm>
    </dsp:sp>
    <dsp:sp modelId="{7CA4C4A3-1BFE-4775-915F-ACB4BB139530}">
      <dsp:nvSpPr>
        <dsp:cNvPr id="0" name=""/>
        <dsp:cNvSpPr/>
      </dsp:nvSpPr>
      <dsp:spPr>
        <a:xfrm rot="5400000">
          <a:off x="-136599" y="4203074"/>
          <a:ext cx="910662" cy="637464"/>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STEP6</a:t>
          </a:r>
          <a:endParaRPr kumimoji="1" lang="ja-JP" altLang="en-US" sz="1400" b="1" kern="1200" dirty="0"/>
        </a:p>
      </dsp:txBody>
      <dsp:txXfrm rot="-5400000">
        <a:off x="0" y="4385207"/>
        <a:ext cx="637464" cy="273198"/>
      </dsp:txXfrm>
    </dsp:sp>
    <dsp:sp modelId="{0C41ACD8-6E88-4919-98B7-FA46B297E4B0}">
      <dsp:nvSpPr>
        <dsp:cNvPr id="0" name=""/>
        <dsp:cNvSpPr/>
      </dsp:nvSpPr>
      <dsp:spPr>
        <a:xfrm rot="5400000">
          <a:off x="2422129" y="2281809"/>
          <a:ext cx="591930" cy="416126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終了条件を満たすまで</a:t>
          </a:r>
          <a:r>
            <a:rPr kumimoji="1" lang="en-US" altLang="ja-JP" sz="1800" kern="1200" dirty="0" smtClean="0"/>
            <a:t>STEP2</a:t>
          </a:r>
          <a:r>
            <a:rPr kumimoji="1" lang="ja-JP" altLang="en-US" sz="1800" kern="1200" dirty="0" smtClean="0"/>
            <a:t>へ戻る</a:t>
          </a:r>
          <a:endParaRPr kumimoji="1" lang="ja-JP" altLang="en-US" sz="1800" kern="1200" dirty="0"/>
        </a:p>
      </dsp:txBody>
      <dsp:txXfrm rot="-5400000">
        <a:off x="637464" y="4095370"/>
        <a:ext cx="4132364" cy="5341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608A4-7103-4BD4-884F-A75713839C2B}">
      <dsp:nvSpPr>
        <dsp:cNvPr id="0" name=""/>
        <dsp:cNvSpPr/>
      </dsp:nvSpPr>
      <dsp:spPr>
        <a:xfrm rot="5400000">
          <a:off x="-136599" y="139535"/>
          <a:ext cx="910662" cy="637464"/>
        </a:xfrm>
        <a:prstGeom prst="chevron">
          <a:avLst/>
        </a:prstGeom>
        <a:solidFill>
          <a:srgbClr val="3984F3"/>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0" y="321668"/>
        <a:ext cx="637464" cy="273198"/>
      </dsp:txXfrm>
    </dsp:sp>
    <dsp:sp modelId="{D3DF42DD-E87B-46B2-A7B9-374E4761A8BA}">
      <dsp:nvSpPr>
        <dsp:cNvPr id="0" name=""/>
        <dsp:cNvSpPr/>
      </dsp:nvSpPr>
      <dsp:spPr>
        <a:xfrm rot="5400000">
          <a:off x="2422129" y="-1781728"/>
          <a:ext cx="591930" cy="4161260"/>
        </a:xfrm>
        <a:prstGeom prst="round2SameRect">
          <a:avLst/>
        </a:prstGeom>
        <a:solidFill>
          <a:schemeClr val="lt1">
            <a:alpha val="90000"/>
            <a:hueOff val="0"/>
            <a:satOff val="0"/>
            <a:lumOff val="0"/>
            <a:alphaOff val="0"/>
          </a:schemeClr>
        </a:solidFill>
        <a:ln w="25400" cap="flat" cmpd="sng" algn="ctr">
          <a:solidFill>
            <a:srgbClr val="3984F3"/>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solidFill>
                <a:schemeClr val="tx1"/>
              </a:solidFill>
            </a:rPr>
            <a:t>個体の初期化</a:t>
          </a:r>
          <a:endParaRPr kumimoji="1" lang="ja-JP" altLang="en-US" sz="1800" kern="1200" dirty="0">
            <a:solidFill>
              <a:schemeClr val="tx1"/>
            </a:solidFill>
          </a:endParaRPr>
        </a:p>
      </dsp:txBody>
      <dsp:txXfrm rot="-5400000">
        <a:off x="637464" y="31833"/>
        <a:ext cx="4132364" cy="534138"/>
      </dsp:txXfrm>
    </dsp:sp>
    <dsp:sp modelId="{3ADC1B83-4CBC-4E9A-9CB3-7959043307DB}">
      <dsp:nvSpPr>
        <dsp:cNvPr id="0" name=""/>
        <dsp:cNvSpPr/>
      </dsp:nvSpPr>
      <dsp:spPr>
        <a:xfrm rot="5400000">
          <a:off x="-136599" y="952243"/>
          <a:ext cx="910662" cy="637464"/>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0" y="1134376"/>
        <a:ext cx="637464" cy="273198"/>
      </dsp:txXfrm>
    </dsp:sp>
    <dsp:sp modelId="{88817E69-1EAA-435E-99AC-033E06AA6C70}">
      <dsp:nvSpPr>
        <dsp:cNvPr id="0" name=""/>
        <dsp:cNvSpPr/>
      </dsp:nvSpPr>
      <dsp:spPr>
        <a:xfrm rot="5400000">
          <a:off x="2422129" y="-969021"/>
          <a:ext cx="591930" cy="4161260"/>
        </a:xfrm>
        <a:prstGeom prst="round2SameRect">
          <a:avLst/>
        </a:prstGeom>
        <a:solidFill>
          <a:schemeClr val="lt1">
            <a:alpha val="90000"/>
            <a:hueOff val="0"/>
            <a:satOff val="0"/>
            <a:lumOff val="0"/>
            <a:alphaOff val="0"/>
          </a:schemeClr>
        </a:solidFill>
        <a:ln w="25400" cap="flat" cmpd="sng" algn="ctr">
          <a:solidFill>
            <a:srgbClr val="4E91F4"/>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solidFill>
                <a:schemeClr val="tx1"/>
              </a:solidFill>
            </a:rPr>
            <a:t>最良個体方向へ新たに個体候補を生成</a:t>
          </a:r>
          <a:endParaRPr kumimoji="1" lang="ja-JP" altLang="en-US" sz="1800" kern="1200" dirty="0">
            <a:solidFill>
              <a:schemeClr val="tx1"/>
            </a:solidFill>
          </a:endParaRPr>
        </a:p>
      </dsp:txBody>
      <dsp:txXfrm rot="-5400000">
        <a:off x="637464" y="844540"/>
        <a:ext cx="4132364" cy="534138"/>
      </dsp:txXfrm>
    </dsp:sp>
    <dsp:sp modelId="{C5DE4F0F-B290-42C3-B5BA-FA42B2E8005B}">
      <dsp:nvSpPr>
        <dsp:cNvPr id="0" name=""/>
        <dsp:cNvSpPr/>
      </dsp:nvSpPr>
      <dsp:spPr>
        <a:xfrm rot="5400000">
          <a:off x="-136599" y="1764951"/>
          <a:ext cx="910662" cy="637464"/>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0" y="1947084"/>
        <a:ext cx="637464" cy="273198"/>
      </dsp:txXfrm>
    </dsp:sp>
    <dsp:sp modelId="{A7527560-1746-4C20-B9B3-07D6BCBD7A69}">
      <dsp:nvSpPr>
        <dsp:cNvPr id="0" name=""/>
        <dsp:cNvSpPr/>
      </dsp:nvSpPr>
      <dsp:spPr>
        <a:xfrm rot="5400000">
          <a:off x="2422129" y="-156313"/>
          <a:ext cx="591930" cy="416126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最良個体周辺に個体候補生成</a:t>
          </a:r>
          <a:endParaRPr kumimoji="1" lang="ja-JP" altLang="en-US" sz="1800" kern="1200" dirty="0"/>
        </a:p>
      </dsp:txBody>
      <dsp:txXfrm rot="-5400000">
        <a:off x="637464" y="1657248"/>
        <a:ext cx="4132364" cy="534138"/>
      </dsp:txXfrm>
    </dsp:sp>
    <dsp:sp modelId="{AD39AB1B-0A60-47AC-8DDE-DDDE2B270353}">
      <dsp:nvSpPr>
        <dsp:cNvPr id="0" name=""/>
        <dsp:cNvSpPr/>
      </dsp:nvSpPr>
      <dsp:spPr>
        <a:xfrm rot="5400000">
          <a:off x="-136599" y="2577658"/>
          <a:ext cx="910662" cy="637464"/>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0" y="2759791"/>
        <a:ext cx="637464" cy="273198"/>
      </dsp:txXfrm>
    </dsp:sp>
    <dsp:sp modelId="{F1AB4264-F17F-4CC2-B7FD-3975BA4C1304}">
      <dsp:nvSpPr>
        <dsp:cNvPr id="0" name=""/>
        <dsp:cNvSpPr/>
      </dsp:nvSpPr>
      <dsp:spPr>
        <a:xfrm rot="5400000">
          <a:off x="2422129" y="656394"/>
          <a:ext cx="591930" cy="4161260"/>
        </a:xfrm>
        <a:prstGeom prst="round2SameRect">
          <a:avLst/>
        </a:prstGeom>
        <a:solidFill>
          <a:schemeClr val="lt1">
            <a:alpha val="90000"/>
            <a:hueOff val="0"/>
            <a:satOff val="0"/>
            <a:lumOff val="0"/>
            <a:alphaOff val="0"/>
          </a:scheme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solidFill>
                <a:srgbClr val="FF0000"/>
              </a:solidFill>
            </a:rPr>
            <a:t>探索空間内にランダムで個体候補を生成</a:t>
          </a:r>
          <a:endParaRPr kumimoji="1" lang="ja-JP" altLang="en-US" sz="1800" kern="1200" dirty="0">
            <a:solidFill>
              <a:srgbClr val="FF0000"/>
            </a:solidFill>
          </a:endParaRPr>
        </a:p>
      </dsp:txBody>
      <dsp:txXfrm rot="-5400000">
        <a:off x="637464" y="2469955"/>
        <a:ext cx="4132364" cy="534138"/>
      </dsp:txXfrm>
    </dsp:sp>
    <dsp:sp modelId="{C69706EC-6F22-4FD2-BC3F-F668E262E3A9}">
      <dsp:nvSpPr>
        <dsp:cNvPr id="0" name=""/>
        <dsp:cNvSpPr/>
      </dsp:nvSpPr>
      <dsp:spPr>
        <a:xfrm rot="5400000">
          <a:off x="-136599" y="3390366"/>
          <a:ext cx="910662" cy="637464"/>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0" y="3572499"/>
        <a:ext cx="637464" cy="273198"/>
      </dsp:txXfrm>
    </dsp:sp>
    <dsp:sp modelId="{8745090B-EEF4-4074-9B61-730F8A8B766A}">
      <dsp:nvSpPr>
        <dsp:cNvPr id="0" name=""/>
        <dsp:cNvSpPr/>
      </dsp:nvSpPr>
      <dsp:spPr>
        <a:xfrm rot="5400000">
          <a:off x="2422129" y="1469102"/>
          <a:ext cx="591930" cy="416126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個体候補の評価</a:t>
          </a:r>
          <a:endParaRPr kumimoji="1" lang="ja-JP" altLang="en-US" sz="1800" kern="1200" dirty="0"/>
        </a:p>
      </dsp:txBody>
      <dsp:txXfrm rot="-5400000">
        <a:off x="637464" y="3282663"/>
        <a:ext cx="4132364" cy="534138"/>
      </dsp:txXfrm>
    </dsp:sp>
    <dsp:sp modelId="{7CA4C4A3-1BFE-4775-915F-ACB4BB139530}">
      <dsp:nvSpPr>
        <dsp:cNvPr id="0" name=""/>
        <dsp:cNvSpPr/>
      </dsp:nvSpPr>
      <dsp:spPr>
        <a:xfrm rot="5400000">
          <a:off x="-136599" y="4203074"/>
          <a:ext cx="910662" cy="637464"/>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STEP6</a:t>
          </a:r>
          <a:endParaRPr kumimoji="1" lang="ja-JP" altLang="en-US" sz="1400" b="1" kern="1200" dirty="0"/>
        </a:p>
      </dsp:txBody>
      <dsp:txXfrm rot="-5400000">
        <a:off x="0" y="4385207"/>
        <a:ext cx="637464" cy="273198"/>
      </dsp:txXfrm>
    </dsp:sp>
    <dsp:sp modelId="{0C41ACD8-6E88-4919-98B7-FA46B297E4B0}">
      <dsp:nvSpPr>
        <dsp:cNvPr id="0" name=""/>
        <dsp:cNvSpPr/>
      </dsp:nvSpPr>
      <dsp:spPr>
        <a:xfrm rot="5400000">
          <a:off x="2422129" y="2281809"/>
          <a:ext cx="591930" cy="416126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終了条件を満たすまで</a:t>
          </a:r>
          <a:r>
            <a:rPr kumimoji="1" lang="en-US" altLang="ja-JP" sz="1800" kern="1200" dirty="0" smtClean="0"/>
            <a:t>STEP2</a:t>
          </a:r>
          <a:r>
            <a:rPr kumimoji="1" lang="ja-JP" altLang="en-US" sz="1800" kern="1200" dirty="0" smtClean="0"/>
            <a:t>へ戻る</a:t>
          </a:r>
          <a:endParaRPr kumimoji="1" lang="ja-JP" altLang="en-US" sz="1800" kern="1200" dirty="0"/>
        </a:p>
      </dsp:txBody>
      <dsp:txXfrm rot="-5400000">
        <a:off x="637464" y="4095370"/>
        <a:ext cx="4132364" cy="5341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608A4-7103-4BD4-884F-A75713839C2B}">
      <dsp:nvSpPr>
        <dsp:cNvPr id="0" name=""/>
        <dsp:cNvSpPr/>
      </dsp:nvSpPr>
      <dsp:spPr>
        <a:xfrm rot="5400000">
          <a:off x="-136599" y="139535"/>
          <a:ext cx="910662" cy="637464"/>
        </a:xfrm>
        <a:prstGeom prst="chevron">
          <a:avLst/>
        </a:prstGeom>
        <a:solidFill>
          <a:srgbClr val="3984F3"/>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0" y="321668"/>
        <a:ext cx="637464" cy="273198"/>
      </dsp:txXfrm>
    </dsp:sp>
    <dsp:sp modelId="{D3DF42DD-E87B-46B2-A7B9-374E4761A8BA}">
      <dsp:nvSpPr>
        <dsp:cNvPr id="0" name=""/>
        <dsp:cNvSpPr/>
      </dsp:nvSpPr>
      <dsp:spPr>
        <a:xfrm rot="5400000">
          <a:off x="2422129" y="-1781728"/>
          <a:ext cx="591930" cy="4161260"/>
        </a:xfrm>
        <a:prstGeom prst="round2SameRect">
          <a:avLst/>
        </a:prstGeom>
        <a:solidFill>
          <a:schemeClr val="lt1">
            <a:alpha val="90000"/>
            <a:hueOff val="0"/>
            <a:satOff val="0"/>
            <a:lumOff val="0"/>
            <a:alphaOff val="0"/>
          </a:schemeClr>
        </a:solidFill>
        <a:ln w="25400" cap="flat" cmpd="sng" algn="ctr">
          <a:solidFill>
            <a:srgbClr val="3984F3"/>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solidFill>
                <a:schemeClr val="tx1"/>
              </a:solidFill>
            </a:rPr>
            <a:t>個体の初期化</a:t>
          </a:r>
          <a:endParaRPr kumimoji="1" lang="ja-JP" altLang="en-US" sz="1800" kern="1200" dirty="0">
            <a:solidFill>
              <a:schemeClr val="tx1"/>
            </a:solidFill>
          </a:endParaRPr>
        </a:p>
      </dsp:txBody>
      <dsp:txXfrm rot="-5400000">
        <a:off x="637464" y="31833"/>
        <a:ext cx="4132364" cy="534138"/>
      </dsp:txXfrm>
    </dsp:sp>
    <dsp:sp modelId="{3ADC1B83-4CBC-4E9A-9CB3-7959043307DB}">
      <dsp:nvSpPr>
        <dsp:cNvPr id="0" name=""/>
        <dsp:cNvSpPr/>
      </dsp:nvSpPr>
      <dsp:spPr>
        <a:xfrm rot="5400000">
          <a:off x="-136599" y="952243"/>
          <a:ext cx="910662" cy="637464"/>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0" y="1134376"/>
        <a:ext cx="637464" cy="273198"/>
      </dsp:txXfrm>
    </dsp:sp>
    <dsp:sp modelId="{88817E69-1EAA-435E-99AC-033E06AA6C70}">
      <dsp:nvSpPr>
        <dsp:cNvPr id="0" name=""/>
        <dsp:cNvSpPr/>
      </dsp:nvSpPr>
      <dsp:spPr>
        <a:xfrm rot="5400000">
          <a:off x="2422129" y="-969021"/>
          <a:ext cx="591930" cy="4161260"/>
        </a:xfrm>
        <a:prstGeom prst="round2SameRect">
          <a:avLst/>
        </a:prstGeom>
        <a:solidFill>
          <a:schemeClr val="lt1">
            <a:alpha val="90000"/>
            <a:hueOff val="0"/>
            <a:satOff val="0"/>
            <a:lumOff val="0"/>
            <a:alphaOff val="0"/>
          </a:schemeClr>
        </a:solidFill>
        <a:ln w="25400" cap="flat" cmpd="sng" algn="ctr">
          <a:solidFill>
            <a:srgbClr val="4E91F4"/>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solidFill>
                <a:schemeClr val="tx1"/>
              </a:solidFill>
            </a:rPr>
            <a:t>最良個体方向へ新たに個体候補を生成</a:t>
          </a:r>
          <a:endParaRPr kumimoji="1" lang="ja-JP" altLang="en-US" sz="1800" kern="1200" dirty="0">
            <a:solidFill>
              <a:schemeClr val="tx1"/>
            </a:solidFill>
          </a:endParaRPr>
        </a:p>
      </dsp:txBody>
      <dsp:txXfrm rot="-5400000">
        <a:off x="637464" y="844540"/>
        <a:ext cx="4132364" cy="534138"/>
      </dsp:txXfrm>
    </dsp:sp>
    <dsp:sp modelId="{C5DE4F0F-B290-42C3-B5BA-FA42B2E8005B}">
      <dsp:nvSpPr>
        <dsp:cNvPr id="0" name=""/>
        <dsp:cNvSpPr/>
      </dsp:nvSpPr>
      <dsp:spPr>
        <a:xfrm rot="5400000">
          <a:off x="-136599" y="1764951"/>
          <a:ext cx="910662" cy="637464"/>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0" y="1947084"/>
        <a:ext cx="637464" cy="273198"/>
      </dsp:txXfrm>
    </dsp:sp>
    <dsp:sp modelId="{A7527560-1746-4C20-B9B3-07D6BCBD7A69}">
      <dsp:nvSpPr>
        <dsp:cNvPr id="0" name=""/>
        <dsp:cNvSpPr/>
      </dsp:nvSpPr>
      <dsp:spPr>
        <a:xfrm rot="5400000">
          <a:off x="2422129" y="-156313"/>
          <a:ext cx="591930" cy="416126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最良個体周辺に個体候補生成</a:t>
          </a:r>
          <a:endParaRPr kumimoji="1" lang="ja-JP" altLang="en-US" sz="1800" kern="1200" dirty="0"/>
        </a:p>
      </dsp:txBody>
      <dsp:txXfrm rot="-5400000">
        <a:off x="637464" y="1657248"/>
        <a:ext cx="4132364" cy="534138"/>
      </dsp:txXfrm>
    </dsp:sp>
    <dsp:sp modelId="{AD39AB1B-0A60-47AC-8DDE-DDDE2B270353}">
      <dsp:nvSpPr>
        <dsp:cNvPr id="0" name=""/>
        <dsp:cNvSpPr/>
      </dsp:nvSpPr>
      <dsp:spPr>
        <a:xfrm rot="5400000">
          <a:off x="-136599" y="2577658"/>
          <a:ext cx="910662" cy="637464"/>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0" y="2759791"/>
        <a:ext cx="637464" cy="273198"/>
      </dsp:txXfrm>
    </dsp:sp>
    <dsp:sp modelId="{F1AB4264-F17F-4CC2-B7FD-3975BA4C1304}">
      <dsp:nvSpPr>
        <dsp:cNvPr id="0" name=""/>
        <dsp:cNvSpPr/>
      </dsp:nvSpPr>
      <dsp:spPr>
        <a:xfrm rot="5400000">
          <a:off x="2422129" y="656394"/>
          <a:ext cx="591930" cy="416126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探索空間内にランダムで個体候補を生成</a:t>
          </a:r>
          <a:endParaRPr kumimoji="1" lang="ja-JP" altLang="en-US" sz="1800" kern="1200" dirty="0"/>
        </a:p>
      </dsp:txBody>
      <dsp:txXfrm rot="-5400000">
        <a:off x="637464" y="2469955"/>
        <a:ext cx="4132364" cy="534138"/>
      </dsp:txXfrm>
    </dsp:sp>
    <dsp:sp modelId="{C69706EC-6F22-4FD2-BC3F-F668E262E3A9}">
      <dsp:nvSpPr>
        <dsp:cNvPr id="0" name=""/>
        <dsp:cNvSpPr/>
      </dsp:nvSpPr>
      <dsp:spPr>
        <a:xfrm rot="5400000">
          <a:off x="-136599" y="3390366"/>
          <a:ext cx="910662" cy="637464"/>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0" y="3572499"/>
        <a:ext cx="637464" cy="273198"/>
      </dsp:txXfrm>
    </dsp:sp>
    <dsp:sp modelId="{8745090B-EEF4-4074-9B61-730F8A8B766A}">
      <dsp:nvSpPr>
        <dsp:cNvPr id="0" name=""/>
        <dsp:cNvSpPr/>
      </dsp:nvSpPr>
      <dsp:spPr>
        <a:xfrm rot="5400000">
          <a:off x="2422129" y="1469102"/>
          <a:ext cx="591930" cy="4161260"/>
        </a:xfrm>
        <a:prstGeom prst="round2SameRect">
          <a:avLst/>
        </a:prstGeom>
        <a:solidFill>
          <a:schemeClr val="lt1">
            <a:alpha val="90000"/>
            <a:hueOff val="0"/>
            <a:satOff val="0"/>
            <a:lumOff val="0"/>
            <a:alphaOff val="0"/>
          </a:scheme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solidFill>
                <a:srgbClr val="FF0000"/>
              </a:solidFill>
            </a:rPr>
            <a:t>個体候補の評価</a:t>
          </a:r>
          <a:endParaRPr kumimoji="1" lang="ja-JP" altLang="en-US" sz="1800" kern="1200" dirty="0">
            <a:solidFill>
              <a:srgbClr val="FF0000"/>
            </a:solidFill>
          </a:endParaRPr>
        </a:p>
      </dsp:txBody>
      <dsp:txXfrm rot="-5400000">
        <a:off x="637464" y="3282663"/>
        <a:ext cx="4132364" cy="534138"/>
      </dsp:txXfrm>
    </dsp:sp>
    <dsp:sp modelId="{7CA4C4A3-1BFE-4775-915F-ACB4BB139530}">
      <dsp:nvSpPr>
        <dsp:cNvPr id="0" name=""/>
        <dsp:cNvSpPr/>
      </dsp:nvSpPr>
      <dsp:spPr>
        <a:xfrm rot="5400000">
          <a:off x="-136599" y="4203074"/>
          <a:ext cx="910662" cy="637464"/>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STEP6</a:t>
          </a:r>
          <a:endParaRPr kumimoji="1" lang="ja-JP" altLang="en-US" sz="1400" b="1" kern="1200" dirty="0"/>
        </a:p>
      </dsp:txBody>
      <dsp:txXfrm rot="-5400000">
        <a:off x="0" y="4385207"/>
        <a:ext cx="637464" cy="273198"/>
      </dsp:txXfrm>
    </dsp:sp>
    <dsp:sp modelId="{0C41ACD8-6E88-4919-98B7-FA46B297E4B0}">
      <dsp:nvSpPr>
        <dsp:cNvPr id="0" name=""/>
        <dsp:cNvSpPr/>
      </dsp:nvSpPr>
      <dsp:spPr>
        <a:xfrm rot="5400000">
          <a:off x="2422129" y="2281809"/>
          <a:ext cx="591930" cy="416126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終了条件を満たすまで</a:t>
          </a:r>
          <a:r>
            <a:rPr kumimoji="1" lang="en-US" altLang="ja-JP" sz="1800" kern="1200" dirty="0" smtClean="0"/>
            <a:t>STEP2</a:t>
          </a:r>
          <a:r>
            <a:rPr kumimoji="1" lang="ja-JP" altLang="en-US" sz="1800" kern="1200" dirty="0" smtClean="0"/>
            <a:t>へ戻る</a:t>
          </a:r>
          <a:endParaRPr kumimoji="1" lang="ja-JP" altLang="en-US" sz="1800" kern="1200" dirty="0"/>
        </a:p>
      </dsp:txBody>
      <dsp:txXfrm rot="-5400000">
        <a:off x="637464" y="4095370"/>
        <a:ext cx="4132364" cy="53413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608A4-7103-4BD4-884F-A75713839C2B}">
      <dsp:nvSpPr>
        <dsp:cNvPr id="0" name=""/>
        <dsp:cNvSpPr/>
      </dsp:nvSpPr>
      <dsp:spPr>
        <a:xfrm rot="5400000">
          <a:off x="-136599" y="139535"/>
          <a:ext cx="910662" cy="637464"/>
        </a:xfrm>
        <a:prstGeom prst="chevron">
          <a:avLst/>
        </a:prstGeom>
        <a:solidFill>
          <a:srgbClr val="3984F3"/>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0" y="321668"/>
        <a:ext cx="637464" cy="273198"/>
      </dsp:txXfrm>
    </dsp:sp>
    <dsp:sp modelId="{D3DF42DD-E87B-46B2-A7B9-374E4761A8BA}">
      <dsp:nvSpPr>
        <dsp:cNvPr id="0" name=""/>
        <dsp:cNvSpPr/>
      </dsp:nvSpPr>
      <dsp:spPr>
        <a:xfrm rot="5400000">
          <a:off x="2422129" y="-1781728"/>
          <a:ext cx="591930" cy="4161260"/>
        </a:xfrm>
        <a:prstGeom prst="round2SameRect">
          <a:avLst/>
        </a:prstGeom>
        <a:solidFill>
          <a:schemeClr val="lt1">
            <a:alpha val="90000"/>
            <a:hueOff val="0"/>
            <a:satOff val="0"/>
            <a:lumOff val="0"/>
            <a:alphaOff val="0"/>
          </a:schemeClr>
        </a:solidFill>
        <a:ln w="25400" cap="flat" cmpd="sng" algn="ctr">
          <a:solidFill>
            <a:srgbClr val="3984F3"/>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solidFill>
                <a:schemeClr val="tx1"/>
              </a:solidFill>
            </a:rPr>
            <a:t>個体の初期化</a:t>
          </a:r>
          <a:endParaRPr kumimoji="1" lang="ja-JP" altLang="en-US" sz="1800" kern="1200" dirty="0">
            <a:solidFill>
              <a:schemeClr val="tx1"/>
            </a:solidFill>
          </a:endParaRPr>
        </a:p>
      </dsp:txBody>
      <dsp:txXfrm rot="-5400000">
        <a:off x="637464" y="31833"/>
        <a:ext cx="4132364" cy="534138"/>
      </dsp:txXfrm>
    </dsp:sp>
    <dsp:sp modelId="{3ADC1B83-4CBC-4E9A-9CB3-7959043307DB}">
      <dsp:nvSpPr>
        <dsp:cNvPr id="0" name=""/>
        <dsp:cNvSpPr/>
      </dsp:nvSpPr>
      <dsp:spPr>
        <a:xfrm rot="5400000">
          <a:off x="-136599" y="952243"/>
          <a:ext cx="910662" cy="637464"/>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0" y="1134376"/>
        <a:ext cx="637464" cy="273198"/>
      </dsp:txXfrm>
    </dsp:sp>
    <dsp:sp modelId="{88817E69-1EAA-435E-99AC-033E06AA6C70}">
      <dsp:nvSpPr>
        <dsp:cNvPr id="0" name=""/>
        <dsp:cNvSpPr/>
      </dsp:nvSpPr>
      <dsp:spPr>
        <a:xfrm rot="5400000">
          <a:off x="2422129" y="-969021"/>
          <a:ext cx="591930" cy="4161260"/>
        </a:xfrm>
        <a:prstGeom prst="round2SameRect">
          <a:avLst/>
        </a:prstGeom>
        <a:solidFill>
          <a:schemeClr val="lt1">
            <a:alpha val="90000"/>
            <a:hueOff val="0"/>
            <a:satOff val="0"/>
            <a:lumOff val="0"/>
            <a:alphaOff val="0"/>
          </a:schemeClr>
        </a:solidFill>
        <a:ln w="25400" cap="flat" cmpd="sng" algn="ctr">
          <a:solidFill>
            <a:srgbClr val="4E91F4"/>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solidFill>
                <a:schemeClr val="tx1"/>
              </a:solidFill>
            </a:rPr>
            <a:t>最良個体方向へ新たに個体候補を生成</a:t>
          </a:r>
          <a:endParaRPr kumimoji="1" lang="ja-JP" altLang="en-US" sz="1800" kern="1200" dirty="0">
            <a:solidFill>
              <a:schemeClr val="tx1"/>
            </a:solidFill>
          </a:endParaRPr>
        </a:p>
      </dsp:txBody>
      <dsp:txXfrm rot="-5400000">
        <a:off x="637464" y="844540"/>
        <a:ext cx="4132364" cy="534138"/>
      </dsp:txXfrm>
    </dsp:sp>
    <dsp:sp modelId="{C5DE4F0F-B290-42C3-B5BA-FA42B2E8005B}">
      <dsp:nvSpPr>
        <dsp:cNvPr id="0" name=""/>
        <dsp:cNvSpPr/>
      </dsp:nvSpPr>
      <dsp:spPr>
        <a:xfrm rot="5400000">
          <a:off x="-136599" y="1764951"/>
          <a:ext cx="910662" cy="637464"/>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0" y="1947084"/>
        <a:ext cx="637464" cy="273198"/>
      </dsp:txXfrm>
    </dsp:sp>
    <dsp:sp modelId="{A7527560-1746-4C20-B9B3-07D6BCBD7A69}">
      <dsp:nvSpPr>
        <dsp:cNvPr id="0" name=""/>
        <dsp:cNvSpPr/>
      </dsp:nvSpPr>
      <dsp:spPr>
        <a:xfrm rot="5400000">
          <a:off x="2422129" y="-156313"/>
          <a:ext cx="591930" cy="416126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最良個体周辺に個体候補生成</a:t>
          </a:r>
          <a:endParaRPr kumimoji="1" lang="ja-JP" altLang="en-US" sz="1800" kern="1200" dirty="0"/>
        </a:p>
      </dsp:txBody>
      <dsp:txXfrm rot="-5400000">
        <a:off x="637464" y="1657248"/>
        <a:ext cx="4132364" cy="534138"/>
      </dsp:txXfrm>
    </dsp:sp>
    <dsp:sp modelId="{AD39AB1B-0A60-47AC-8DDE-DDDE2B270353}">
      <dsp:nvSpPr>
        <dsp:cNvPr id="0" name=""/>
        <dsp:cNvSpPr/>
      </dsp:nvSpPr>
      <dsp:spPr>
        <a:xfrm rot="5400000">
          <a:off x="-136599" y="2577658"/>
          <a:ext cx="910662" cy="637464"/>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0" y="2759791"/>
        <a:ext cx="637464" cy="273198"/>
      </dsp:txXfrm>
    </dsp:sp>
    <dsp:sp modelId="{F1AB4264-F17F-4CC2-B7FD-3975BA4C1304}">
      <dsp:nvSpPr>
        <dsp:cNvPr id="0" name=""/>
        <dsp:cNvSpPr/>
      </dsp:nvSpPr>
      <dsp:spPr>
        <a:xfrm rot="5400000">
          <a:off x="2422129" y="656394"/>
          <a:ext cx="591930" cy="416126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探索空間内にランダムで個体候補を生成</a:t>
          </a:r>
          <a:endParaRPr kumimoji="1" lang="ja-JP" altLang="en-US" sz="1800" kern="1200" dirty="0"/>
        </a:p>
      </dsp:txBody>
      <dsp:txXfrm rot="-5400000">
        <a:off x="637464" y="2469955"/>
        <a:ext cx="4132364" cy="534138"/>
      </dsp:txXfrm>
    </dsp:sp>
    <dsp:sp modelId="{C69706EC-6F22-4FD2-BC3F-F668E262E3A9}">
      <dsp:nvSpPr>
        <dsp:cNvPr id="0" name=""/>
        <dsp:cNvSpPr/>
      </dsp:nvSpPr>
      <dsp:spPr>
        <a:xfrm rot="5400000">
          <a:off x="-136599" y="3390366"/>
          <a:ext cx="910662" cy="637464"/>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0" y="3572499"/>
        <a:ext cx="637464" cy="273198"/>
      </dsp:txXfrm>
    </dsp:sp>
    <dsp:sp modelId="{8745090B-EEF4-4074-9B61-730F8A8B766A}">
      <dsp:nvSpPr>
        <dsp:cNvPr id="0" name=""/>
        <dsp:cNvSpPr/>
      </dsp:nvSpPr>
      <dsp:spPr>
        <a:xfrm rot="5400000">
          <a:off x="2422129" y="1469102"/>
          <a:ext cx="591930" cy="416126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個体候補の評価</a:t>
          </a:r>
          <a:endParaRPr kumimoji="1" lang="ja-JP" altLang="en-US" sz="1800" kern="1200" dirty="0"/>
        </a:p>
      </dsp:txBody>
      <dsp:txXfrm rot="-5400000">
        <a:off x="637464" y="3282663"/>
        <a:ext cx="4132364" cy="534138"/>
      </dsp:txXfrm>
    </dsp:sp>
    <dsp:sp modelId="{7CA4C4A3-1BFE-4775-915F-ACB4BB139530}">
      <dsp:nvSpPr>
        <dsp:cNvPr id="0" name=""/>
        <dsp:cNvSpPr/>
      </dsp:nvSpPr>
      <dsp:spPr>
        <a:xfrm rot="5400000">
          <a:off x="-136599" y="4203074"/>
          <a:ext cx="910662" cy="637464"/>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STEP6</a:t>
          </a:r>
          <a:endParaRPr kumimoji="1" lang="ja-JP" altLang="en-US" sz="1400" b="1" kern="1200" dirty="0"/>
        </a:p>
      </dsp:txBody>
      <dsp:txXfrm rot="-5400000">
        <a:off x="0" y="4385207"/>
        <a:ext cx="637464" cy="273198"/>
      </dsp:txXfrm>
    </dsp:sp>
    <dsp:sp modelId="{0C41ACD8-6E88-4919-98B7-FA46B297E4B0}">
      <dsp:nvSpPr>
        <dsp:cNvPr id="0" name=""/>
        <dsp:cNvSpPr/>
      </dsp:nvSpPr>
      <dsp:spPr>
        <a:xfrm rot="5400000">
          <a:off x="2422129" y="2281809"/>
          <a:ext cx="591930" cy="4161260"/>
        </a:xfrm>
        <a:prstGeom prst="round2SameRect">
          <a:avLst/>
        </a:prstGeom>
        <a:solidFill>
          <a:schemeClr val="lt1">
            <a:alpha val="90000"/>
            <a:hueOff val="0"/>
            <a:satOff val="0"/>
            <a:lumOff val="0"/>
            <a:alphaOff val="0"/>
          </a:scheme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solidFill>
                <a:srgbClr val="FF0000"/>
              </a:solidFill>
            </a:rPr>
            <a:t>終了条件を満たすまで</a:t>
          </a:r>
          <a:r>
            <a:rPr kumimoji="1" lang="en-US" altLang="ja-JP" sz="1800" kern="1200" dirty="0" smtClean="0">
              <a:solidFill>
                <a:srgbClr val="FF0000"/>
              </a:solidFill>
            </a:rPr>
            <a:t>STEP2</a:t>
          </a:r>
          <a:r>
            <a:rPr kumimoji="1" lang="ja-JP" altLang="en-US" sz="1800" kern="1200" dirty="0" smtClean="0">
              <a:solidFill>
                <a:srgbClr val="FF0000"/>
              </a:solidFill>
            </a:rPr>
            <a:t>へ戻る</a:t>
          </a:r>
          <a:endParaRPr kumimoji="1" lang="ja-JP" altLang="en-US" sz="1800" kern="1200" dirty="0">
            <a:solidFill>
              <a:srgbClr val="FF0000"/>
            </a:solidFill>
          </a:endParaRPr>
        </a:p>
      </dsp:txBody>
      <dsp:txXfrm rot="-5400000">
        <a:off x="637464" y="4095370"/>
        <a:ext cx="4132364" cy="53413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FD308E-7892-4136-8619-6A23EB6FBC82}" type="datetimeFigureOut">
              <a:rPr kumimoji="1" lang="ja-JP" altLang="en-US" smtClean="0"/>
              <a:t>2019/2/4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8999B6-5E17-446F-BEEA-29099D8D06BB}" type="slidenum">
              <a:rPr kumimoji="1" lang="ja-JP" altLang="en-US" smtClean="0"/>
              <a:t>‹#›</a:t>
            </a:fld>
            <a:endParaRPr kumimoji="1" lang="ja-JP" altLang="en-US"/>
          </a:p>
        </p:txBody>
      </p:sp>
    </p:spTree>
    <p:extLst>
      <p:ext uri="{BB962C8B-B14F-4D97-AF65-F5344CB8AC3E}">
        <p14:creationId xmlns:p14="http://schemas.microsoft.com/office/powerpoint/2010/main" val="129141717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実問題の多くは解が一つだけでなく左図のように複数の最適解および局所解が存在し，それらの有力な解情報を保持することは重要な意味を持つ．実問題の一例として，右図の</a:t>
            </a:r>
            <a:r>
              <a:rPr kumimoji="1" lang="ja-JP" altLang="en-US" dirty="0" smtClean="0"/>
              <a:t>「月面着陸地点の選定問題」では，</a:t>
            </a:r>
            <a:r>
              <a:rPr kumimoji="1" lang="ja-JP" altLang="en-US" dirty="0" smtClean="0"/>
              <a:t>着地地点の座標を入力変数とし，探査機の地球との通算通信時間を目的関数値と設定したとき，例えば最適な着陸地点周辺にクレーターが存在するような着陸が困難な場合において，その最適解だけでなく他の着陸候補地点を選択しとして保持しておく必要がある．</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3</a:t>
            </a:fld>
            <a:endParaRPr kumimoji="1" lang="ja-JP" altLang="en-US"/>
          </a:p>
        </p:txBody>
      </p:sp>
    </p:spTree>
    <p:extLst>
      <p:ext uri="{BB962C8B-B14F-4D97-AF65-F5344CB8AC3E}">
        <p14:creationId xmlns:p14="http://schemas.microsoft.com/office/powerpoint/2010/main" val="4247326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その複数解探索問題を解決するための手法として，進化計算アルゴリズムと</a:t>
            </a:r>
            <a:r>
              <a:rPr kumimoji="1" lang="en-US" altLang="ja-JP" dirty="0" smtClean="0"/>
              <a:t>Niching</a:t>
            </a:r>
            <a:r>
              <a:rPr kumimoji="1" lang="ja-JP" altLang="en-US" dirty="0" smtClean="0"/>
              <a:t>機構を組み合わせた</a:t>
            </a:r>
            <a:r>
              <a:rPr kumimoji="1" lang="en-US" altLang="ja-JP" dirty="0" smtClean="0"/>
              <a:t>Niching methods</a:t>
            </a:r>
            <a:r>
              <a:rPr kumimoji="1" lang="ja-JP" altLang="en-US" dirty="0" smtClean="0"/>
              <a:t>と呼ばれる研究が多くなされている．</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4</a:t>
            </a:fld>
            <a:endParaRPr kumimoji="1" lang="ja-JP" altLang="en-US"/>
          </a:p>
        </p:txBody>
      </p:sp>
    </p:spTree>
    <p:extLst>
      <p:ext uri="{BB962C8B-B14F-4D97-AF65-F5344CB8AC3E}">
        <p14:creationId xmlns:p14="http://schemas.microsoft.com/office/powerpoint/2010/main" val="3077900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コウモリ特有の音波を用いて，個体と最良個体との距離を計測し，最良個体方向へ収束する働きがある．</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5</a:t>
            </a:fld>
            <a:endParaRPr kumimoji="1" lang="ja-JP" altLang="en-US"/>
          </a:p>
        </p:txBody>
      </p:sp>
    </p:spTree>
    <p:extLst>
      <p:ext uri="{BB962C8B-B14F-4D97-AF65-F5344CB8AC3E}">
        <p14:creationId xmlns:p14="http://schemas.microsoft.com/office/powerpoint/2010/main" val="452519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6</a:t>
            </a:fld>
            <a:endParaRPr kumimoji="1" lang="ja-JP" altLang="en-US"/>
          </a:p>
        </p:txBody>
      </p:sp>
    </p:spTree>
    <p:extLst>
      <p:ext uri="{BB962C8B-B14F-4D97-AF65-F5344CB8AC3E}">
        <p14:creationId xmlns:p14="http://schemas.microsoft.com/office/powerpoint/2010/main" val="3466977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7</a:t>
            </a:fld>
            <a:endParaRPr kumimoji="1" lang="ja-JP" altLang="en-US"/>
          </a:p>
        </p:txBody>
      </p:sp>
    </p:spTree>
    <p:extLst>
      <p:ext uri="{BB962C8B-B14F-4D97-AF65-F5344CB8AC3E}">
        <p14:creationId xmlns:p14="http://schemas.microsoft.com/office/powerpoint/2010/main" val="2001861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8</a:t>
            </a:fld>
            <a:endParaRPr kumimoji="1" lang="ja-JP" altLang="en-US"/>
          </a:p>
        </p:txBody>
      </p:sp>
    </p:spTree>
    <p:extLst>
      <p:ext uri="{BB962C8B-B14F-4D97-AF65-F5344CB8AC3E}">
        <p14:creationId xmlns:p14="http://schemas.microsoft.com/office/powerpoint/2010/main" val="1929679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9</a:t>
            </a:fld>
            <a:endParaRPr kumimoji="1" lang="ja-JP" altLang="en-US"/>
          </a:p>
        </p:txBody>
      </p:sp>
    </p:spTree>
    <p:extLst>
      <p:ext uri="{BB962C8B-B14F-4D97-AF65-F5344CB8AC3E}">
        <p14:creationId xmlns:p14="http://schemas.microsoft.com/office/powerpoint/2010/main" val="4180521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10</a:t>
            </a:fld>
            <a:endParaRPr kumimoji="1" lang="ja-JP" altLang="en-US"/>
          </a:p>
        </p:txBody>
      </p:sp>
    </p:spTree>
    <p:extLst>
      <p:ext uri="{BB962C8B-B14F-4D97-AF65-F5344CB8AC3E}">
        <p14:creationId xmlns:p14="http://schemas.microsoft.com/office/powerpoint/2010/main" val="2445213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11</a:t>
            </a:fld>
            <a:endParaRPr kumimoji="1" lang="ja-JP" altLang="en-US"/>
          </a:p>
        </p:txBody>
      </p:sp>
    </p:spTree>
    <p:extLst>
      <p:ext uri="{BB962C8B-B14F-4D97-AF65-F5344CB8AC3E}">
        <p14:creationId xmlns:p14="http://schemas.microsoft.com/office/powerpoint/2010/main" val="1797059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2897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63937D59-5EDB-4C39-B697-625748F703B6}" type="datetimeFigureOut">
              <a:rPr lang="en-US" smtClean="0"/>
              <a:t>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61635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891782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2"/>
            <a:ext cx="4011084" cy="1162049"/>
          </a:xfrm>
        </p:spPr>
        <p:txBody>
          <a:bodyPr anchor="b"/>
          <a:lstStyle>
            <a:lvl1pPr algn="l">
              <a:defRPr sz="2667" b="1"/>
            </a:lvl1pPr>
          </a:lstStyle>
          <a:p>
            <a:r>
              <a:rPr lang="ja-JP" altLang="en-US" smtClean="0"/>
              <a:t>マスター タイトルの書式設定</a:t>
            </a:r>
            <a:endParaRPr lang="en-US"/>
          </a:p>
        </p:txBody>
      </p:sp>
      <p:sp>
        <p:nvSpPr>
          <p:cNvPr id="3" name="Content Placeholder 2"/>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3937D59-5EDB-4C39-B697-625748F703B6}" type="datetimeFigureOut">
              <a:rPr lang="en-US" smtClean="0"/>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9806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7267"/>
          </a:xfrm>
        </p:spPr>
        <p:txBody>
          <a:bodyPr anchor="b"/>
          <a:lstStyle>
            <a:lvl1pPr algn="l">
              <a:defRPr sz="2667" b="1"/>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ja-JP" altLang="en-US" smtClean="0"/>
              <a:t>図を追加</a:t>
            </a:r>
            <a:endParaRPr lang="en-US"/>
          </a:p>
        </p:txBody>
      </p:sp>
      <p:sp>
        <p:nvSpPr>
          <p:cNvPr id="4" name="Text Placeholder 3"/>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3937D59-5EDB-4C39-B697-625748F703B6}" type="datetimeFigureOut">
              <a:rPr lang="en-US" smtClean="0"/>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79001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154510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5167"/>
            <a:ext cx="2743200" cy="5850467"/>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609600" y="275167"/>
            <a:ext cx="8026400" cy="585046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21649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243175" y="1335793"/>
            <a:ext cx="11627257"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243175" y="2106495"/>
            <a:ext cx="11627257" cy="429883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11981989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59563" y="0"/>
            <a:ext cx="10032437"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2639616" y="1316766"/>
            <a:ext cx="9217024"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2653408" y="2218994"/>
            <a:ext cx="9217024"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1412660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15D8D4A-66D1-4782-9148-4B181B5963A3}" type="datetimeFigureOut">
              <a:rPr kumimoji="1" lang="ja-JP" altLang="en-US" smtClean="0"/>
              <a:t>2019/2/4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455EB71-956E-47AC-8E96-998BFB21E1B1}" type="slidenum">
              <a:rPr kumimoji="1" lang="ja-JP" altLang="en-US" smtClean="0"/>
              <a:t>‹#›</a:t>
            </a:fld>
            <a:endParaRPr kumimoji="1" lang="ja-JP" altLang="en-US"/>
          </a:p>
        </p:txBody>
      </p:sp>
    </p:spTree>
    <p:extLst>
      <p:ext uri="{BB962C8B-B14F-4D97-AF65-F5344CB8AC3E}">
        <p14:creationId xmlns:p14="http://schemas.microsoft.com/office/powerpoint/2010/main" val="1396689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1485"/>
            <a:ext cx="10363200" cy="1468967"/>
          </a:xfrm>
        </p:spPr>
        <p:txBody>
          <a:bodyPr/>
          <a:lstStyle/>
          <a:p>
            <a:r>
              <a:rPr lang="ja-JP" altLang="en-US" smtClean="0"/>
              <a:t>マスター タイトルの書式設定</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ja-JP" altLang="en-US" smtClean="0"/>
              <a:t>マスター サブタイトルの書式設定</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73696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998445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3133"/>
          </a:xfrm>
        </p:spPr>
        <p:txBody>
          <a:bodyPr anchor="t"/>
          <a:lstStyle>
            <a:lvl1pPr algn="l">
              <a:defRPr sz="5333" b="1" cap="all"/>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963084" y="2906185"/>
            <a:ext cx="10363200" cy="1500716"/>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3937D59-5EDB-4C39-B697-625748F703B6}"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698716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609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Content Placeholder 3"/>
          <p:cNvSpPr>
            <a:spLocks noGrp="1"/>
          </p:cNvSpPr>
          <p:nvPr>
            <p:ph sz="half" idx="2"/>
          </p:nvPr>
        </p:nvSpPr>
        <p:spPr>
          <a:xfrm>
            <a:off x="6197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Date Placeholder 4"/>
          <p:cNvSpPr>
            <a:spLocks noGrp="1"/>
          </p:cNvSpPr>
          <p:nvPr>
            <p:ph type="dt" sz="half" idx="10"/>
          </p:nvPr>
        </p:nvSpPr>
        <p:spPr/>
        <p:txBody>
          <a:bodyPr/>
          <a:lstStyle/>
          <a:p>
            <a:fld id="{63937D59-5EDB-4C39-B697-625748F703B6}" type="datetimeFigureOut">
              <a:rPr lang="en-US" smtClean="0"/>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489257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4" name="Content Placeholder 3"/>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Text Placeholder 4"/>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fld id="{63937D59-5EDB-4C39-B697-625748F703B6}" type="datetimeFigureOut">
              <a:rPr lang="en-US" smtClean="0"/>
              <a:t>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2937565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74323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defTabSz="1219170" rtl="0" eaLnBrk="1" latinLnBrk="1" hangingPunct="1">
        <a:spcBef>
          <a:spcPct val="0"/>
        </a:spcBef>
        <a:buNone/>
        <a:defRPr kumimoji="1" sz="4800" b="1" kern="1200">
          <a:solidFill>
            <a:schemeClr val="tx1"/>
          </a:solidFill>
          <a:latin typeface="Arial" pitchFamily="34" charset="0"/>
          <a:ea typeface="+mj-ea"/>
          <a:cs typeface="Arial" pitchFamily="34" charset="0"/>
        </a:defRPr>
      </a:lvl1pPr>
    </p:titleStyle>
    <p:bodyStyle>
      <a:lvl1pPr marL="457189" indent="-457189" algn="l" defTabSz="1219170" rtl="0" eaLnBrk="1" latinLnBrk="1"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ko-KR"/>
      </a:defPPr>
      <a:lvl1pPr marL="0" algn="l" defTabSz="1219170" rtl="0" eaLnBrk="1" latinLnBrk="1" hangingPunct="1">
        <a:defRPr kumimoji="1" sz="2400" kern="1200">
          <a:solidFill>
            <a:schemeClr val="tx1"/>
          </a:solidFill>
          <a:latin typeface="+mn-lt"/>
          <a:ea typeface="+mn-ea"/>
          <a:cs typeface="+mn-cs"/>
        </a:defRPr>
      </a:lvl1pPr>
      <a:lvl2pPr marL="609585" algn="l" defTabSz="1219170" rtl="0" eaLnBrk="1" latinLnBrk="1" hangingPunct="1">
        <a:defRPr kumimoji="1" sz="2400" kern="1200">
          <a:solidFill>
            <a:schemeClr val="tx1"/>
          </a:solidFill>
          <a:latin typeface="+mn-lt"/>
          <a:ea typeface="+mn-ea"/>
          <a:cs typeface="+mn-cs"/>
        </a:defRPr>
      </a:lvl2pPr>
      <a:lvl3pPr marL="1219170" algn="l" defTabSz="1219170" rtl="0" eaLnBrk="1" latinLnBrk="1" hangingPunct="1">
        <a:defRPr kumimoji="1" sz="2400" kern="1200">
          <a:solidFill>
            <a:schemeClr val="tx1"/>
          </a:solidFill>
          <a:latin typeface="+mn-lt"/>
          <a:ea typeface="+mn-ea"/>
          <a:cs typeface="+mn-cs"/>
        </a:defRPr>
      </a:lvl3pPr>
      <a:lvl4pPr marL="1828754" algn="l" defTabSz="1219170" rtl="0" eaLnBrk="1" latinLnBrk="1" hangingPunct="1">
        <a:defRPr kumimoji="1" sz="2400" kern="1200">
          <a:solidFill>
            <a:schemeClr val="tx1"/>
          </a:solidFill>
          <a:latin typeface="+mn-lt"/>
          <a:ea typeface="+mn-ea"/>
          <a:cs typeface="+mn-cs"/>
        </a:defRPr>
      </a:lvl4pPr>
      <a:lvl5pPr marL="2438339" algn="l" defTabSz="1219170" rtl="0" eaLnBrk="1" latinLnBrk="1" hangingPunct="1">
        <a:defRPr kumimoji="1" sz="2400" kern="1200">
          <a:solidFill>
            <a:schemeClr val="tx1"/>
          </a:solidFill>
          <a:latin typeface="+mn-lt"/>
          <a:ea typeface="+mn-ea"/>
          <a:cs typeface="+mn-cs"/>
        </a:defRPr>
      </a:lvl5pPr>
      <a:lvl6pPr marL="3047924" algn="l" defTabSz="1219170" rtl="0" eaLnBrk="1" latinLnBrk="1" hangingPunct="1">
        <a:defRPr kumimoji="1" sz="2400" kern="1200">
          <a:solidFill>
            <a:schemeClr val="tx1"/>
          </a:solidFill>
          <a:latin typeface="+mn-lt"/>
          <a:ea typeface="+mn-ea"/>
          <a:cs typeface="+mn-cs"/>
        </a:defRPr>
      </a:lvl6pPr>
      <a:lvl7pPr marL="3657509" algn="l" defTabSz="1219170" rtl="0" eaLnBrk="1" latinLnBrk="1" hangingPunct="1">
        <a:defRPr kumimoji="1" sz="2400" kern="1200">
          <a:solidFill>
            <a:schemeClr val="tx1"/>
          </a:solidFill>
          <a:latin typeface="+mn-lt"/>
          <a:ea typeface="+mn-ea"/>
          <a:cs typeface="+mn-cs"/>
        </a:defRPr>
      </a:lvl7pPr>
      <a:lvl8pPr marL="4267093" algn="l" defTabSz="1219170" rtl="0" eaLnBrk="1" latinLnBrk="1" hangingPunct="1">
        <a:defRPr kumimoji="1" sz="2400" kern="1200">
          <a:solidFill>
            <a:schemeClr val="tx1"/>
          </a:solidFill>
          <a:latin typeface="+mn-lt"/>
          <a:ea typeface="+mn-ea"/>
          <a:cs typeface="+mn-cs"/>
        </a:defRPr>
      </a:lvl8pPr>
      <a:lvl9pPr marL="4876678" algn="l" defTabSz="1219170" rtl="0" eaLnBrk="1" latinLnBrk="1" hangingPunct="1">
        <a:defRPr kumimoji="1"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63937D59-5EDB-4C39-B697-625748F703B6}" type="datetimeFigureOut">
              <a:rPr lang="en-US" smtClean="0"/>
              <a:t>2/4/2019</a:t>
            </a:fld>
            <a:endParaRPr lang="en-US"/>
          </a:p>
        </p:txBody>
      </p:sp>
      <p:sp>
        <p:nvSpPr>
          <p:cNvPr id="5" name="Footer Placeholder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58064786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ctr" defTabSz="1219170" rtl="0" eaLnBrk="1" latinLnBrk="0" hangingPunct="1">
        <a:spcBef>
          <a:spcPct val="0"/>
        </a:spcBef>
        <a:buNone/>
        <a:defRPr kumimoji="1"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en-US"/>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32.png"/><Relationship Id="rId3" Type="http://schemas.openxmlformats.org/officeDocument/2006/relationships/diagramData" Target="../diagrams/data5.xml"/><Relationship Id="rId7" Type="http://schemas.microsoft.com/office/2007/relationships/diagramDrawing" Target="../diagrams/drawing5.xml"/><Relationship Id="rId12"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image" Target="../media/image15.png"/><Relationship Id="rId5" Type="http://schemas.openxmlformats.org/officeDocument/2006/relationships/diagramQuickStyle" Target="../diagrams/quickStyle5.xml"/><Relationship Id="rId10" Type="http://schemas.openxmlformats.org/officeDocument/2006/relationships/image" Target="../media/image14.png"/><Relationship Id="rId4" Type="http://schemas.openxmlformats.org/officeDocument/2006/relationships/diagramLayout" Target="../diagrams/layout5.xml"/><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6.xml"/><Relationship Id="rId13" Type="http://schemas.openxmlformats.org/officeDocument/2006/relationships/image" Target="../media/image15.png"/><Relationship Id="rId3" Type="http://schemas.openxmlformats.org/officeDocument/2006/relationships/slideLayout" Target="../slideLayouts/slideLayout2.xml"/><Relationship Id="rId7" Type="http://schemas.openxmlformats.org/officeDocument/2006/relationships/diagramQuickStyle" Target="../diagrams/quickStyle6.xml"/><Relationship Id="rId12" Type="http://schemas.openxmlformats.org/officeDocument/2006/relationships/image" Target="../media/image14.png"/><Relationship Id="rId17" Type="http://schemas.openxmlformats.org/officeDocument/2006/relationships/image" Target="../media/image35.png"/><Relationship Id="rId2" Type="http://schemas.openxmlformats.org/officeDocument/2006/relationships/tags" Target="../tags/tag7.xml"/><Relationship Id="rId16" Type="http://schemas.openxmlformats.org/officeDocument/2006/relationships/image" Target="../media/image34.png"/><Relationship Id="rId1" Type="http://schemas.openxmlformats.org/officeDocument/2006/relationships/tags" Target="../tags/tag6.xml"/><Relationship Id="rId6" Type="http://schemas.openxmlformats.org/officeDocument/2006/relationships/diagramLayout" Target="../diagrams/layout6.xml"/><Relationship Id="rId11" Type="http://schemas.openxmlformats.org/officeDocument/2006/relationships/image" Target="../media/image13.png"/><Relationship Id="rId5" Type="http://schemas.openxmlformats.org/officeDocument/2006/relationships/diagramData" Target="../diagrams/data6.xml"/><Relationship Id="rId15" Type="http://schemas.openxmlformats.org/officeDocument/2006/relationships/image" Target="../media/image33.png"/><Relationship Id="rId10" Type="http://schemas.openxmlformats.org/officeDocument/2006/relationships/image" Target="../media/image4.png"/><Relationship Id="rId4" Type="http://schemas.openxmlformats.org/officeDocument/2006/relationships/notesSlide" Target="../notesSlides/notesSlide9.xml"/><Relationship Id="rId9" Type="http://schemas.microsoft.com/office/2007/relationships/diagramDrawing" Target="../diagrams/drawing6.xml"/><Relationship Id="rId1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notesSlide" Target="../notesSlides/notesSlide4.xml"/><Relationship Id="rId7" Type="http://schemas.openxmlformats.org/officeDocument/2006/relationships/diagramQuickStyle" Target="../diagrams/quickStyle1.xml"/><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slideLayout" Target="../slideLayouts/slideLayout2.xml"/><Relationship Id="rId16" Type="http://schemas.openxmlformats.org/officeDocument/2006/relationships/image" Target="../media/image14.png"/><Relationship Id="rId1" Type="http://schemas.openxmlformats.org/officeDocument/2006/relationships/tags" Target="../tags/tag1.xml"/><Relationship Id="rId6" Type="http://schemas.openxmlformats.org/officeDocument/2006/relationships/diagramLayout" Target="../diagrams/layout1.xml"/><Relationship Id="rId11" Type="http://schemas.openxmlformats.org/officeDocument/2006/relationships/image" Target="../media/image9.png"/><Relationship Id="rId5" Type="http://schemas.openxmlformats.org/officeDocument/2006/relationships/diagramData" Target="../diagrams/data1.xml"/><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4.png"/><Relationship Id="rId9" Type="http://schemas.microsoft.com/office/2007/relationships/diagramDrawing" Target="../diagrams/drawing1.xml"/><Relationship Id="rId1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2.xml"/><Relationship Id="rId13" Type="http://schemas.openxmlformats.org/officeDocument/2006/relationships/image" Target="../media/image15.png"/><Relationship Id="rId18" Type="http://schemas.openxmlformats.org/officeDocument/2006/relationships/image" Target="../media/image22.png"/><Relationship Id="rId3" Type="http://schemas.openxmlformats.org/officeDocument/2006/relationships/slideLayout" Target="../slideLayouts/slideLayout2.xml"/><Relationship Id="rId7" Type="http://schemas.openxmlformats.org/officeDocument/2006/relationships/diagramQuickStyle" Target="../diagrams/quickStyle2.xml"/><Relationship Id="rId12" Type="http://schemas.openxmlformats.org/officeDocument/2006/relationships/image" Target="../media/image17.png"/><Relationship Id="rId17" Type="http://schemas.openxmlformats.org/officeDocument/2006/relationships/image" Target="../media/image21.png"/><Relationship Id="rId2" Type="http://schemas.openxmlformats.org/officeDocument/2006/relationships/tags" Target="../tags/tag3.xml"/><Relationship Id="rId16" Type="http://schemas.openxmlformats.org/officeDocument/2006/relationships/image" Target="../media/image20.png"/><Relationship Id="rId1" Type="http://schemas.openxmlformats.org/officeDocument/2006/relationships/tags" Target="../tags/tag2.xml"/><Relationship Id="rId6" Type="http://schemas.openxmlformats.org/officeDocument/2006/relationships/diagramLayout" Target="../diagrams/layout2.xml"/><Relationship Id="rId11" Type="http://schemas.openxmlformats.org/officeDocument/2006/relationships/image" Target="../media/image13.png"/><Relationship Id="rId5" Type="http://schemas.openxmlformats.org/officeDocument/2006/relationships/diagramData" Target="../diagrams/data2.xml"/><Relationship Id="rId15" Type="http://schemas.openxmlformats.org/officeDocument/2006/relationships/image" Target="../media/image19.png"/><Relationship Id="rId10" Type="http://schemas.openxmlformats.org/officeDocument/2006/relationships/image" Target="../media/image4.png"/><Relationship Id="rId19" Type="http://schemas.openxmlformats.org/officeDocument/2006/relationships/image" Target="../media/image23.png"/><Relationship Id="rId4" Type="http://schemas.openxmlformats.org/officeDocument/2006/relationships/notesSlide" Target="../notesSlides/notesSlide5.xml"/><Relationship Id="rId9" Type="http://schemas.microsoft.com/office/2007/relationships/diagramDrawing" Target="../diagrams/drawing2.xml"/><Relationship Id="rId14"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3.xml"/><Relationship Id="rId13" Type="http://schemas.openxmlformats.org/officeDocument/2006/relationships/image" Target="../media/image24.png"/><Relationship Id="rId18" Type="http://schemas.openxmlformats.org/officeDocument/2006/relationships/image" Target="../media/image29.png"/><Relationship Id="rId3" Type="http://schemas.openxmlformats.org/officeDocument/2006/relationships/notesSlide" Target="../notesSlides/notesSlide6.xml"/><Relationship Id="rId7" Type="http://schemas.openxmlformats.org/officeDocument/2006/relationships/diagramQuickStyle" Target="../diagrams/quickStyle3.xml"/><Relationship Id="rId12" Type="http://schemas.openxmlformats.org/officeDocument/2006/relationships/image" Target="../media/image15.png"/><Relationship Id="rId17" Type="http://schemas.openxmlformats.org/officeDocument/2006/relationships/image" Target="../media/image28.png"/><Relationship Id="rId2" Type="http://schemas.openxmlformats.org/officeDocument/2006/relationships/slideLayout" Target="../slideLayouts/slideLayout2.xml"/><Relationship Id="rId16" Type="http://schemas.openxmlformats.org/officeDocument/2006/relationships/image" Target="../media/image27.png"/><Relationship Id="rId1" Type="http://schemas.openxmlformats.org/officeDocument/2006/relationships/tags" Target="../tags/tag4.xml"/><Relationship Id="rId6" Type="http://schemas.openxmlformats.org/officeDocument/2006/relationships/diagramLayout" Target="../diagrams/layout3.xml"/><Relationship Id="rId11" Type="http://schemas.openxmlformats.org/officeDocument/2006/relationships/image" Target="../media/image14.png"/><Relationship Id="rId5" Type="http://schemas.openxmlformats.org/officeDocument/2006/relationships/diagramData" Target="../diagrams/data3.xml"/><Relationship Id="rId15" Type="http://schemas.openxmlformats.org/officeDocument/2006/relationships/image" Target="../media/image26.png"/><Relationship Id="rId10" Type="http://schemas.openxmlformats.org/officeDocument/2006/relationships/image" Target="../media/image13.png"/><Relationship Id="rId4" Type="http://schemas.openxmlformats.org/officeDocument/2006/relationships/image" Target="../media/image4.png"/><Relationship Id="rId9" Type="http://schemas.microsoft.com/office/2007/relationships/diagramDrawing" Target="../diagrams/drawing3.xml"/><Relationship Id="rId14"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13" Type="http://schemas.openxmlformats.org/officeDocument/2006/relationships/image" Target="../media/image18.png"/><Relationship Id="rId3" Type="http://schemas.openxmlformats.org/officeDocument/2006/relationships/notesSlide" Target="../notesSlides/notesSlide7.xml"/><Relationship Id="rId7" Type="http://schemas.openxmlformats.org/officeDocument/2006/relationships/diagramColors" Target="../diagrams/colors4.xml"/><Relationship Id="rId12"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diagramQuickStyle" Target="../diagrams/quickStyle4.xml"/><Relationship Id="rId11" Type="http://schemas.openxmlformats.org/officeDocument/2006/relationships/image" Target="../media/image14.png"/><Relationship Id="rId5" Type="http://schemas.openxmlformats.org/officeDocument/2006/relationships/diagramLayout" Target="../diagrams/layout4.xml"/><Relationship Id="rId15" Type="http://schemas.openxmlformats.org/officeDocument/2006/relationships/image" Target="../media/image31.png"/><Relationship Id="rId10" Type="http://schemas.openxmlformats.org/officeDocument/2006/relationships/image" Target="../media/image13.png"/><Relationship Id="rId4" Type="http://schemas.openxmlformats.org/officeDocument/2006/relationships/diagramData" Target="../diagrams/data4.xml"/><Relationship Id="rId9" Type="http://schemas.openxmlformats.org/officeDocument/2006/relationships/image" Target="../media/image4.png"/><Relationship Id="rId1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998806" y="1122363"/>
            <a:ext cx="10142806" cy="2387600"/>
          </a:xfrm>
        </p:spPr>
        <p:txBody>
          <a:bodyPr/>
          <a:lstStyle/>
          <a:p>
            <a:r>
              <a:rPr kumimoji="1" lang="ja-JP" altLang="en-US" dirty="0" smtClean="0"/>
              <a:t>適応的個体間距離に基づく</a:t>
            </a:r>
            <a:r>
              <a:rPr kumimoji="1" lang="en-US" altLang="ja-JP" dirty="0" smtClean="0"/>
              <a:t/>
            </a:r>
            <a:br>
              <a:rPr kumimoji="1" lang="en-US" altLang="ja-JP" dirty="0" smtClean="0"/>
            </a:br>
            <a:r>
              <a:rPr kumimoji="1" lang="ja-JP" altLang="en-US" dirty="0" smtClean="0"/>
              <a:t>複数解探索型</a:t>
            </a:r>
            <a:r>
              <a:rPr kumimoji="1" lang="en-US" altLang="ja-JP" dirty="0" smtClean="0"/>
              <a:t>Bat Algorithm</a:t>
            </a:r>
            <a:endParaRPr kumimoji="1" lang="ja-JP" altLang="en-US" dirty="0"/>
          </a:p>
        </p:txBody>
      </p:sp>
      <p:sp>
        <p:nvSpPr>
          <p:cNvPr id="3" name="サブタイトル 2"/>
          <p:cNvSpPr>
            <a:spLocks noGrp="1"/>
          </p:cNvSpPr>
          <p:nvPr>
            <p:ph type="subTitle" idx="1"/>
          </p:nvPr>
        </p:nvSpPr>
        <p:spPr>
          <a:xfrm>
            <a:off x="1498209" y="4052204"/>
            <a:ext cx="9144000" cy="1655762"/>
          </a:xfrm>
        </p:spPr>
        <p:txBody>
          <a:bodyPr/>
          <a:lstStyle/>
          <a:p>
            <a:r>
              <a:rPr kumimoji="1" lang="ja-JP" altLang="en-US" dirty="0" smtClean="0"/>
              <a:t>平成</a:t>
            </a:r>
            <a:r>
              <a:rPr kumimoji="1" lang="en-US" altLang="ja-JP" dirty="0" smtClean="0"/>
              <a:t>30</a:t>
            </a:r>
            <a:r>
              <a:rPr kumimoji="1" lang="ja-JP" altLang="en-US" dirty="0" smtClean="0"/>
              <a:t>年度　修論発表</a:t>
            </a:r>
            <a:endParaRPr kumimoji="1" lang="en-US" altLang="ja-JP" dirty="0" smtClean="0"/>
          </a:p>
          <a:p>
            <a:r>
              <a:rPr kumimoji="1" lang="ja-JP" altLang="en-US" dirty="0" smtClean="0"/>
              <a:t>情報学専攻　高玉研究室</a:t>
            </a:r>
            <a:endParaRPr kumimoji="1" lang="en-US" altLang="ja-JP" dirty="0" smtClean="0"/>
          </a:p>
          <a:p>
            <a:r>
              <a:rPr lang="en-US" altLang="ja-JP" dirty="0" smtClean="0"/>
              <a:t>1730022</a:t>
            </a:r>
            <a:r>
              <a:rPr lang="ja-JP" altLang="en-US" dirty="0" smtClean="0"/>
              <a:t>　　岩瀬　拓哉</a:t>
            </a:r>
            <a:endParaRPr kumimoji="1" lang="ja-JP" altLang="en-US" dirty="0"/>
          </a:p>
        </p:txBody>
      </p:sp>
      <p:sp>
        <p:nvSpPr>
          <p:cNvPr id="4" name="テキスト ボックス 3"/>
          <p:cNvSpPr txBox="1"/>
          <p:nvPr/>
        </p:nvSpPr>
        <p:spPr>
          <a:xfrm>
            <a:off x="8538112" y="5880875"/>
            <a:ext cx="2603500" cy="369332"/>
          </a:xfrm>
          <a:prstGeom prst="rect">
            <a:avLst/>
          </a:prstGeom>
          <a:noFill/>
        </p:spPr>
        <p:txBody>
          <a:bodyPr wrap="square" rtlCol="0">
            <a:spAutoFit/>
          </a:bodyPr>
          <a:lstStyle/>
          <a:p>
            <a:pPr algn="ctr"/>
            <a:r>
              <a:rPr kumimoji="1" lang="en-US" altLang="ja-JP" dirty="0" smtClean="0"/>
              <a:t>2019/02/07 (</a:t>
            </a:r>
            <a:r>
              <a:rPr kumimoji="1" lang="ja-JP" altLang="en-US" dirty="0" smtClean="0"/>
              <a:t>木</a:t>
            </a:r>
            <a:r>
              <a:rPr kumimoji="1" lang="en-US" altLang="ja-JP" dirty="0" smtClean="0"/>
              <a:t>)</a:t>
            </a:r>
            <a:endParaRPr kumimoji="1" lang="ja-JP" altLang="en-US" dirty="0"/>
          </a:p>
        </p:txBody>
      </p:sp>
    </p:spTree>
    <p:extLst>
      <p:ext uri="{BB962C8B-B14F-4D97-AF65-F5344CB8AC3E}">
        <p14:creationId xmlns:p14="http://schemas.microsoft.com/office/powerpoint/2010/main" val="2739454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従来手法</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graphicFrame>
        <p:nvGraphicFramePr>
          <p:cNvPr id="6" name="コンテンツ プレースホルダー 4"/>
          <p:cNvGraphicFramePr>
            <a:graphicFrameLocks/>
          </p:cNvGraphicFramePr>
          <p:nvPr>
            <p:extLst>
              <p:ext uri="{D42A27DB-BD31-4B8C-83A1-F6EECF244321}">
                <p14:modId xmlns:p14="http://schemas.microsoft.com/office/powerpoint/2010/main" val="864112534"/>
              </p:ext>
            </p:extLst>
          </p:nvPr>
        </p:nvGraphicFramePr>
        <p:xfrm>
          <a:off x="243175" y="1642891"/>
          <a:ext cx="4798725" cy="49800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コンテンツ プレースホルダー 3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48403" y="3526668"/>
            <a:ext cx="3751623" cy="2813717"/>
          </a:xfrm>
          <a:prstGeom prst="rect">
            <a:avLst/>
          </a:prstGeom>
        </p:spPr>
      </p:pic>
      <p:sp>
        <p:nvSpPr>
          <p:cNvPr id="8" name="楕円 7"/>
          <p:cNvSpPr/>
          <p:nvPr/>
        </p:nvSpPr>
        <p:spPr>
          <a:xfrm>
            <a:off x="8977175" y="4757772"/>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460467" y="4241103"/>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11300095" y="5580593"/>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10559228" y="5239366"/>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2" name="テキスト ボックス 11"/>
              <p:cNvSpPr txBox="1"/>
              <p:nvPr/>
            </p:nvSpPr>
            <p:spPr>
              <a:xfrm>
                <a:off x="8912869" y="4863496"/>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12" name="テキスト ボックス 11"/>
              <p:cNvSpPr txBox="1">
                <a:spLocks noRot="1" noChangeAspect="1" noMove="1" noResize="1" noEditPoints="1" noAdjustHandles="1" noChangeArrowheads="1" noChangeShapeType="1" noTextEdit="1"/>
              </p:cNvSpPr>
              <p:nvPr/>
            </p:nvSpPr>
            <p:spPr>
              <a:xfrm>
                <a:off x="8912869" y="4863496"/>
                <a:ext cx="317972" cy="307777"/>
              </a:xfrm>
              <a:prstGeom prst="rect">
                <a:avLst/>
              </a:prstGeom>
              <a:blipFill>
                <a:blip r:embed="rId9"/>
                <a:stretch>
                  <a:fillRect l="-7692" r="-5769"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p:cNvSpPr txBox="1"/>
              <p:nvPr/>
            </p:nvSpPr>
            <p:spPr>
              <a:xfrm>
                <a:off x="10306120" y="5239366"/>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13" name="テキスト ボックス 12"/>
              <p:cNvSpPr txBox="1">
                <a:spLocks noRot="1" noChangeAspect="1" noMove="1" noResize="1" noEditPoints="1" noAdjustHandles="1" noChangeArrowheads="1" noChangeShapeType="1" noTextEdit="1"/>
              </p:cNvSpPr>
              <p:nvPr/>
            </p:nvSpPr>
            <p:spPr>
              <a:xfrm>
                <a:off x="10306120" y="5239366"/>
                <a:ext cx="323935" cy="307777"/>
              </a:xfrm>
              <a:prstGeom prst="rect">
                <a:avLst/>
              </a:prstGeom>
              <a:blipFill>
                <a:blip r:embed="rId10"/>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p:cNvSpPr txBox="1"/>
              <p:nvPr/>
            </p:nvSpPr>
            <p:spPr>
              <a:xfrm>
                <a:off x="10976160" y="542670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14" name="テキスト ボックス 13"/>
              <p:cNvSpPr txBox="1">
                <a:spLocks noRot="1" noChangeAspect="1" noMove="1" noResize="1" noEditPoints="1" noAdjustHandles="1" noChangeArrowheads="1" noChangeShapeType="1" noTextEdit="1"/>
              </p:cNvSpPr>
              <p:nvPr/>
            </p:nvSpPr>
            <p:spPr>
              <a:xfrm>
                <a:off x="10976160" y="5426704"/>
                <a:ext cx="323935" cy="307777"/>
              </a:xfrm>
              <a:prstGeom prst="rect">
                <a:avLst/>
              </a:prstGeom>
              <a:blipFill>
                <a:blip r:embed="rId11"/>
                <a:stretch>
                  <a:fillRect l="-9434" r="-5660" b="-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テキスト ボックス 16"/>
              <p:cNvSpPr txBox="1"/>
              <p:nvPr/>
            </p:nvSpPr>
            <p:spPr>
              <a:xfrm>
                <a:off x="9314279" y="3883567"/>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p:sp>
            <p:nvSpPr>
              <p:cNvPr id="17" name="テキスト ボックス 16"/>
              <p:cNvSpPr txBox="1">
                <a:spLocks noRot="1" noChangeAspect="1" noMove="1" noResize="1" noEditPoints="1" noAdjustHandles="1" noChangeArrowheads="1" noChangeShapeType="1" noTextEdit="1"/>
              </p:cNvSpPr>
              <p:nvPr/>
            </p:nvSpPr>
            <p:spPr>
              <a:xfrm>
                <a:off x="9314279" y="3883567"/>
                <a:ext cx="304699" cy="307777"/>
              </a:xfrm>
              <a:prstGeom prst="rect">
                <a:avLst/>
              </a:prstGeom>
              <a:blipFill>
                <a:blip r:embed="rId12"/>
                <a:stretch>
                  <a:fillRect l="-10000" r="-2000" b="-13725"/>
                </a:stretch>
              </a:blipFill>
            </p:spPr>
            <p:txBody>
              <a:bodyPr/>
              <a:lstStyle/>
              <a:p>
                <a:r>
                  <a:rPr lang="ja-JP" altLang="en-US">
                    <a:noFill/>
                  </a:rPr>
                  <a:t> </a:t>
                </a:r>
              </a:p>
            </p:txBody>
          </p:sp>
        </mc:Fallback>
      </mc:AlternateContent>
      <p:sp>
        <p:nvSpPr>
          <p:cNvPr id="24" name="テキスト ボックス 23"/>
          <p:cNvSpPr txBox="1"/>
          <p:nvPr/>
        </p:nvSpPr>
        <p:spPr>
          <a:xfrm>
            <a:off x="5636982" y="1728463"/>
            <a:ext cx="4287189" cy="400110"/>
          </a:xfrm>
          <a:prstGeom prst="rect">
            <a:avLst/>
          </a:prstGeom>
          <a:noFill/>
        </p:spPr>
        <p:txBody>
          <a:bodyPr wrap="square" rtlCol="0">
            <a:spAutoFit/>
          </a:bodyPr>
          <a:lstStyle/>
          <a:p>
            <a:r>
              <a:rPr kumimoji="1" lang="en-US" altLang="ja-JP" sz="2000" dirty="0">
                <a:latin typeface="Times New Roman" panose="02020603050405020304" pitchFamily="18" charset="0"/>
                <a:cs typeface="Times New Roman" panose="02020603050405020304" pitchFamily="18" charset="0"/>
              </a:rPr>
              <a:t>f</a:t>
            </a:r>
            <a:r>
              <a:rPr kumimoji="1" lang="en-US" altLang="ja-JP" sz="2000" dirty="0" smtClean="0">
                <a:latin typeface="Times New Roman" panose="02020603050405020304" pitchFamily="18" charset="0"/>
                <a:cs typeface="Times New Roman" panose="02020603050405020304" pitchFamily="18" charset="0"/>
              </a:rPr>
              <a:t>or </a:t>
            </a:r>
            <a:r>
              <a:rPr kumimoji="1" lang="en-US" altLang="ja-JP" sz="2000" i="1" dirty="0" err="1" smtClean="0">
                <a:latin typeface="Times New Roman" panose="02020603050405020304" pitchFamily="18" charset="0"/>
                <a:cs typeface="Times New Roman" panose="02020603050405020304" pitchFamily="18" charset="0"/>
              </a:rPr>
              <a:t>i</a:t>
            </a:r>
            <a:r>
              <a:rPr kumimoji="1" lang="en-US" altLang="ja-JP" sz="2000" i="1" dirty="0" smtClean="0">
                <a:latin typeface="Times New Roman" panose="02020603050405020304" pitchFamily="18" charset="0"/>
                <a:cs typeface="Times New Roman" panose="02020603050405020304" pitchFamily="18" charset="0"/>
              </a:rPr>
              <a:t> = 1</a:t>
            </a:r>
            <a:r>
              <a:rPr kumimoji="1" lang="en-US" altLang="ja-JP" sz="2000" dirty="0" smtClean="0">
                <a:latin typeface="Times New Roman" panose="02020603050405020304" pitchFamily="18" charset="0"/>
                <a:cs typeface="Times New Roman" panose="02020603050405020304" pitchFamily="18" charset="0"/>
              </a:rPr>
              <a:t> to </a:t>
            </a:r>
            <a:r>
              <a:rPr kumimoji="1" lang="en-US" altLang="ja-JP" sz="2000" i="1" dirty="0" smtClean="0">
                <a:latin typeface="Times New Roman" panose="02020603050405020304" pitchFamily="18" charset="0"/>
                <a:cs typeface="Times New Roman" panose="02020603050405020304" pitchFamily="18" charset="0"/>
              </a:rPr>
              <a:t>N</a:t>
            </a:r>
            <a:endParaRPr kumimoji="1" lang="ja-JP" altLang="en-US" sz="2000" i="1" dirty="0">
              <a:latin typeface="Times New Roman" panose="02020603050405020304" pitchFamily="18" charset="0"/>
              <a:cs typeface="Times New Roman" panose="02020603050405020304" pitchFamily="18" charset="0"/>
            </a:endParaRPr>
          </a:p>
        </p:txBody>
      </p:sp>
      <p:sp>
        <p:nvSpPr>
          <p:cNvPr id="25" name="テキスト ボックス 24"/>
          <p:cNvSpPr txBox="1"/>
          <p:nvPr/>
        </p:nvSpPr>
        <p:spPr>
          <a:xfrm>
            <a:off x="5636982" y="3701429"/>
            <a:ext cx="1558979" cy="400110"/>
          </a:xfrm>
          <a:prstGeom prst="rect">
            <a:avLst/>
          </a:prstGeom>
          <a:noFill/>
        </p:spPr>
        <p:txBody>
          <a:bodyPr wrap="square" rtlCol="0">
            <a:spAutoFit/>
          </a:bodyPr>
          <a:lstStyle/>
          <a:p>
            <a:r>
              <a:rPr kumimoji="1" lang="en-US" altLang="ja-JP" sz="2000" dirty="0" err="1" smtClean="0">
                <a:latin typeface="Times New Roman" panose="02020603050405020304" pitchFamily="18" charset="0"/>
                <a:cs typeface="Times New Roman" panose="02020603050405020304" pitchFamily="18" charset="0"/>
              </a:rPr>
              <a:t>Endfor</a:t>
            </a:r>
            <a:endParaRPr kumimoji="1" lang="ja-JP" altLang="en-US" sz="2000" dirty="0">
              <a:latin typeface="Times New Roman" panose="02020603050405020304" pitchFamily="18" charset="0"/>
              <a:cs typeface="Times New Roman" panose="02020603050405020304" pitchFamily="18" charset="0"/>
            </a:endParaRPr>
          </a:p>
        </p:txBody>
      </p:sp>
      <p:sp>
        <p:nvSpPr>
          <p:cNvPr id="26" name="楕円 25"/>
          <p:cNvSpPr/>
          <p:nvPr/>
        </p:nvSpPr>
        <p:spPr>
          <a:xfrm>
            <a:off x="9339641" y="4415899"/>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1" name="テキスト ボックス 30"/>
              <p:cNvSpPr txBox="1"/>
              <p:nvPr/>
            </p:nvSpPr>
            <p:spPr>
              <a:xfrm>
                <a:off x="6115438" y="2108775"/>
                <a:ext cx="4781863" cy="1476302"/>
              </a:xfrm>
              <a:prstGeom prst="rect">
                <a:avLst/>
              </a:prstGeom>
              <a:noFill/>
            </p:spPr>
            <p:txBody>
              <a:bodyPr wrap="square" rtlCol="0">
                <a:spAutoFit/>
              </a:bodyPr>
              <a:lstStyle/>
              <a:p>
                <a:pPr/>
                <a:r>
                  <a:rPr kumimoji="1" lang="en-US" altLang="ja-JP" sz="2000" dirty="0" smtClean="0">
                    <a:latin typeface="Cambria Math" panose="02040503050406030204" pitchFamily="18" charset="0"/>
                    <a:ea typeface="Cambria Math" panose="02040503050406030204" pitchFamily="18" charset="0"/>
                  </a:rPr>
                  <a:t>If</a:t>
                </a:r>
                <a:r>
                  <a:rPr kumimoji="1" lang="en-US" altLang="ja-JP" sz="2000" dirty="0" smtClean="0"/>
                  <a:t> </a:t>
                </a:r>
                <a14:m>
                  <m:oMath xmlns:m="http://schemas.openxmlformats.org/officeDocument/2006/math">
                    <m:r>
                      <m:rPr>
                        <m:sty m:val="p"/>
                      </m:rPr>
                      <a:rPr kumimoji="1" lang="en-US" altLang="ja-JP" sz="2000" b="0" i="0" smtClean="0">
                        <a:latin typeface="Cambria Math" panose="02040503050406030204" pitchFamily="18" charset="0"/>
                      </a:rPr>
                      <m:t>rand</m:t>
                    </m:r>
                    <m:r>
                      <a:rPr kumimoji="1" lang="en-US" altLang="ja-JP" sz="2000" b="0" i="0" smtClean="0">
                        <a:latin typeface="Cambria Math" panose="02040503050406030204" pitchFamily="18" charset="0"/>
                      </a:rPr>
                      <m:t>&lt;</m:t>
                    </m:r>
                    <m:sSub>
                      <m:sSubPr>
                        <m:ctrlPr>
                          <a:rPr kumimoji="1" lang="en-US" altLang="ja-JP" sz="2000" b="0" i="1" smtClean="0">
                            <a:latin typeface="Cambria Math" panose="02040503050406030204" pitchFamily="18" charset="0"/>
                          </a:rPr>
                        </m:ctrlPr>
                      </m:sSubPr>
                      <m:e>
                        <m:r>
                          <m:rPr>
                            <m:sty m:val="p"/>
                          </m:rPr>
                          <a:rPr kumimoji="1" lang="en-US" altLang="ja-JP" sz="2000" b="0" i="0" smtClean="0">
                            <a:latin typeface="Cambria Math" panose="02040503050406030204" pitchFamily="18" charset="0"/>
                          </a:rPr>
                          <m:t>A</m:t>
                        </m:r>
                      </m:e>
                      <m:sub>
                        <m:r>
                          <m:rPr>
                            <m:sty m:val="p"/>
                          </m:rPr>
                          <a:rPr kumimoji="1" lang="en-US" altLang="ja-JP" sz="2000" b="0" i="0" smtClean="0">
                            <a:latin typeface="Cambria Math" panose="02040503050406030204" pitchFamily="18" charset="0"/>
                          </a:rPr>
                          <m:t>i</m:t>
                        </m:r>
                      </m:sub>
                    </m:sSub>
                    <m:r>
                      <a:rPr kumimoji="1" lang="en-US" altLang="ja-JP" sz="2000" b="0" i="0" smtClean="0">
                        <a:latin typeface="Cambria Math" panose="02040503050406030204" pitchFamily="18" charset="0"/>
                      </a:rPr>
                      <m:t> &amp; </m:t>
                    </m:r>
                  </m:oMath>
                </a14:m>
                <a:r>
                  <a:rPr kumimoji="1" lang="en-US" altLang="ja-JP" sz="2000" b="0" i="0" dirty="0" smtClean="0">
                    <a:latin typeface="Cambria Math" panose="02040503050406030204" pitchFamily="18" charset="0"/>
                  </a:rPr>
                  <a:t/>
                </a:r>
                <a:br>
                  <a:rPr kumimoji="1" lang="en-US" altLang="ja-JP" sz="2000" b="0" i="0"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r>
                        <m:rPr>
                          <m:sty m:val="p"/>
                        </m:rPr>
                        <a:rPr kumimoji="1" lang="en-US" altLang="ja-JP" sz="2000">
                          <a:latin typeface="Cambria Math" panose="02040503050406030204" pitchFamily="18" charset="0"/>
                        </a:rPr>
                        <m:t>m</m:t>
                      </m:r>
                      <m:r>
                        <m:rPr>
                          <m:sty m:val="p"/>
                        </m:rPr>
                        <a:rPr kumimoji="1" lang="en-US" altLang="ja-JP" sz="2000" b="0" i="0" smtClean="0">
                          <a:latin typeface="Cambria Math" panose="02040503050406030204" pitchFamily="18" charset="0"/>
                        </a:rPr>
                        <m:t>ax</m:t>
                      </m:r>
                      <m:d>
                        <m:dPr>
                          <m:ctrlPr>
                            <a:rPr kumimoji="1" lang="en-US" altLang="ja-JP" sz="2000" b="0" i="0" smtClean="0">
                              <a:latin typeface="Cambria Math" panose="02040503050406030204" pitchFamily="18" charset="0"/>
                            </a:rPr>
                          </m:ctrlPr>
                        </m:dPr>
                        <m:e>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+1</m:t>
                                  </m:r>
                                </m:sup>
                              </m:sSubSup>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𝑙𝑜</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𝑐</m:t>
                                      </m:r>
                                    </m:e>
                                    <m:sub>
                                      <m:r>
                                        <a:rPr kumimoji="1" lang="en-US" altLang="ja-JP" sz="2000" b="0" i="1" smtClean="0">
                                          <a:latin typeface="Cambria Math" panose="02040503050406030204" pitchFamily="18" charset="0"/>
                                        </a:rPr>
                                        <m:t>𝑖</m:t>
                                      </m:r>
                                    </m:sub>
                                  </m:sSub>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𝑟𝑛</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𝑑</m:t>
                                      </m:r>
                                    </m:e>
                                    <m:sub>
                                      <m:r>
                                        <a:rPr kumimoji="1" lang="en-US" altLang="ja-JP" sz="2000" b="0" i="1" smtClean="0">
                                          <a:latin typeface="Cambria Math" panose="02040503050406030204" pitchFamily="18" charset="0"/>
                                        </a:rPr>
                                        <m:t>𝑖</m:t>
                                      </m:r>
                                    </m:sub>
                                  </m:sSub>
                                </m:sub>
                              </m:sSub>
                            </m:e>
                          </m:d>
                        </m:e>
                      </m:d>
                      <m:r>
                        <a:rPr kumimoji="1" lang="en-US" altLang="ja-JP" sz="2000" b="0" i="0" smtClean="0">
                          <a:latin typeface="Cambria Math" panose="02040503050406030204" pitchFamily="18" charset="0"/>
                        </a:rPr>
                        <m:t>&gt;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sup>
                          </m:sSubSup>
                        </m:e>
                      </m:d>
                    </m:oMath>
                  </m:oMathPara>
                </a14:m>
                <a:endParaRPr kumimoji="1" lang="en-US" altLang="ja-JP" sz="2000" dirty="0" smtClean="0"/>
              </a:p>
              <a:p>
                <a:r>
                  <a:rPr kumimoji="1" lang="en-US" altLang="ja-JP" sz="2000" dirty="0"/>
                  <a:t>	</a:t>
                </a:r>
                <a:r>
                  <a:rPr kumimoji="1" lang="ja-JP" altLang="en-US" sz="2000" dirty="0" smtClean="0">
                    <a:latin typeface="+mn-ea"/>
                  </a:rPr>
                  <a:t>解の更新</a:t>
                </a:r>
                <a:r>
                  <a:rPr kumimoji="1" lang="en-US" altLang="ja-JP" sz="2000" dirty="0"/>
                  <a:t>	</a:t>
                </a:r>
                <a:endParaRPr kumimoji="1" lang="en-US" altLang="ja-JP" sz="2000" dirty="0" smtClean="0"/>
              </a:p>
              <a:p>
                <a:r>
                  <a:rPr kumimoji="1" lang="en-US" altLang="ja-JP" sz="2000" dirty="0" err="1" smtClean="0">
                    <a:latin typeface="Cambria Math" panose="02040503050406030204" pitchFamily="18" charset="0"/>
                    <a:ea typeface="Cambria Math" panose="02040503050406030204" pitchFamily="18" charset="0"/>
                  </a:rPr>
                  <a:t>Endif</a:t>
                </a:r>
                <a:endParaRPr kumimoji="1" lang="en-US" altLang="ja-JP" sz="2000" dirty="0" smtClean="0">
                  <a:latin typeface="Cambria Math" panose="02040503050406030204" pitchFamily="18" charset="0"/>
                  <a:ea typeface="Cambria Math" panose="02040503050406030204" pitchFamily="18" charset="0"/>
                </a:endParaRPr>
              </a:p>
            </p:txBody>
          </p:sp>
        </mc:Choice>
        <mc:Fallback>
          <p:sp>
            <p:nvSpPr>
              <p:cNvPr id="31" name="テキスト ボックス 30"/>
              <p:cNvSpPr txBox="1">
                <a:spLocks noRot="1" noChangeAspect="1" noMove="1" noResize="1" noEditPoints="1" noAdjustHandles="1" noChangeArrowheads="1" noChangeShapeType="1" noTextEdit="1"/>
              </p:cNvSpPr>
              <p:nvPr/>
            </p:nvSpPr>
            <p:spPr>
              <a:xfrm>
                <a:off x="6115438" y="2108775"/>
                <a:ext cx="4781863" cy="1476302"/>
              </a:xfrm>
              <a:prstGeom prst="rect">
                <a:avLst/>
              </a:prstGeom>
              <a:blipFill>
                <a:blip r:embed="rId13"/>
                <a:stretch>
                  <a:fillRect l="-1274" t="-2479" b="-6198"/>
                </a:stretch>
              </a:blipFill>
            </p:spPr>
            <p:txBody>
              <a:bodyPr/>
              <a:lstStyle/>
              <a:p>
                <a:r>
                  <a:rPr lang="ja-JP" altLang="en-US">
                    <a:noFill/>
                  </a:rPr>
                  <a:t> </a:t>
                </a:r>
              </a:p>
            </p:txBody>
          </p:sp>
        </mc:Fallback>
      </mc:AlternateContent>
      <p:sp>
        <p:nvSpPr>
          <p:cNvPr id="36" name="楕円 35"/>
          <p:cNvSpPr/>
          <p:nvPr/>
        </p:nvSpPr>
        <p:spPr>
          <a:xfrm>
            <a:off x="9485878" y="4963384"/>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p:cNvSpPr/>
          <p:nvPr/>
        </p:nvSpPr>
        <p:spPr>
          <a:xfrm>
            <a:off x="8853879" y="4558293"/>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p:cNvSpPr/>
          <p:nvPr/>
        </p:nvSpPr>
        <p:spPr>
          <a:xfrm>
            <a:off x="10176661" y="6292664"/>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10368353" y="6183008"/>
            <a:ext cx="1279849" cy="369332"/>
          </a:xfrm>
          <a:prstGeom prst="rect">
            <a:avLst/>
          </a:prstGeom>
          <a:noFill/>
        </p:spPr>
        <p:txBody>
          <a:bodyPr wrap="square" rtlCol="0">
            <a:spAutoFit/>
          </a:bodyPr>
          <a:lstStyle/>
          <a:p>
            <a:r>
              <a:rPr kumimoji="1" lang="en-US" altLang="ja-JP" dirty="0" smtClean="0"/>
              <a:t>: </a:t>
            </a:r>
            <a:r>
              <a:rPr kumimoji="1" lang="ja-JP" altLang="en-US" dirty="0" smtClean="0"/>
              <a:t>個体候補</a:t>
            </a:r>
            <a:endParaRPr kumimoji="1" lang="ja-JP" altLang="en-US" dirty="0"/>
          </a:p>
        </p:txBody>
      </p:sp>
      <p:sp>
        <p:nvSpPr>
          <p:cNvPr id="40" name="楕円 39"/>
          <p:cNvSpPr/>
          <p:nvPr/>
        </p:nvSpPr>
        <p:spPr>
          <a:xfrm>
            <a:off x="8940975" y="6292664"/>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p:cNvSpPr txBox="1"/>
          <p:nvPr/>
        </p:nvSpPr>
        <p:spPr>
          <a:xfrm>
            <a:off x="9132667" y="6183008"/>
            <a:ext cx="1279849" cy="369332"/>
          </a:xfrm>
          <a:prstGeom prst="rect">
            <a:avLst/>
          </a:prstGeom>
          <a:noFill/>
        </p:spPr>
        <p:txBody>
          <a:bodyPr wrap="square" rtlCol="0">
            <a:spAutoFit/>
          </a:bodyPr>
          <a:lstStyle/>
          <a:p>
            <a:r>
              <a:rPr kumimoji="1" lang="en-US" altLang="ja-JP" dirty="0" smtClean="0"/>
              <a:t>: </a:t>
            </a:r>
            <a:r>
              <a:rPr kumimoji="1" lang="ja-JP" altLang="en-US" dirty="0"/>
              <a:t>個体</a:t>
            </a:r>
            <a:endParaRPr kumimoji="1" lang="ja-JP" altLang="en-US" dirty="0"/>
          </a:p>
        </p:txBody>
      </p:sp>
    </p:spTree>
    <p:extLst>
      <p:ext uri="{BB962C8B-B14F-4D97-AF65-F5344CB8AC3E}">
        <p14:creationId xmlns:p14="http://schemas.microsoft.com/office/powerpoint/2010/main" val="504607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従来手法</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graphicFrame>
        <p:nvGraphicFramePr>
          <p:cNvPr id="6" name="コンテンツ プレースホルダー 4"/>
          <p:cNvGraphicFramePr>
            <a:graphicFrameLocks/>
          </p:cNvGraphicFramePr>
          <p:nvPr>
            <p:extLst>
              <p:ext uri="{D42A27DB-BD31-4B8C-83A1-F6EECF244321}">
                <p14:modId xmlns:p14="http://schemas.microsoft.com/office/powerpoint/2010/main" val="1073038893"/>
              </p:ext>
            </p:extLst>
          </p:nvPr>
        </p:nvGraphicFramePr>
        <p:xfrm>
          <a:off x="243175" y="1642891"/>
          <a:ext cx="4798725" cy="498007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31" name="コンテンツ プレースホルダー 3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248403" y="3526668"/>
            <a:ext cx="3751623" cy="2813717"/>
          </a:xfrm>
          <a:prstGeom prst="rect">
            <a:avLst/>
          </a:prstGeom>
        </p:spPr>
      </p:pic>
      <p:sp>
        <p:nvSpPr>
          <p:cNvPr id="36" name="楕円 35"/>
          <p:cNvSpPr/>
          <p:nvPr/>
        </p:nvSpPr>
        <p:spPr>
          <a:xfrm>
            <a:off x="8977175" y="4757772"/>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p:cNvSpPr/>
          <p:nvPr/>
        </p:nvSpPr>
        <p:spPr>
          <a:xfrm>
            <a:off x="9460467" y="4241103"/>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p:cNvSpPr/>
          <p:nvPr/>
        </p:nvSpPr>
        <p:spPr>
          <a:xfrm>
            <a:off x="11300095" y="5580593"/>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p:nvSpPr>
        <p:spPr>
          <a:xfrm>
            <a:off x="10559228" y="5239366"/>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0" name="テキスト ボックス 39"/>
              <p:cNvSpPr txBox="1"/>
              <p:nvPr/>
            </p:nvSpPr>
            <p:spPr>
              <a:xfrm>
                <a:off x="8912869" y="4863496"/>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40" name="テキスト ボックス 39"/>
              <p:cNvSpPr txBox="1">
                <a:spLocks noRot="1" noChangeAspect="1" noMove="1" noResize="1" noEditPoints="1" noAdjustHandles="1" noChangeArrowheads="1" noChangeShapeType="1" noTextEdit="1"/>
              </p:cNvSpPr>
              <p:nvPr/>
            </p:nvSpPr>
            <p:spPr>
              <a:xfrm>
                <a:off x="8912869" y="4863496"/>
                <a:ext cx="317972" cy="307777"/>
              </a:xfrm>
              <a:prstGeom prst="rect">
                <a:avLst/>
              </a:prstGeom>
              <a:blipFill>
                <a:blip r:embed="rId11"/>
                <a:stretch>
                  <a:fillRect l="-7692" r="-5769"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1" name="テキスト ボックス 40"/>
              <p:cNvSpPr txBox="1"/>
              <p:nvPr/>
            </p:nvSpPr>
            <p:spPr>
              <a:xfrm>
                <a:off x="10306120" y="5239366"/>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41" name="テキスト ボックス 40"/>
              <p:cNvSpPr txBox="1">
                <a:spLocks noRot="1" noChangeAspect="1" noMove="1" noResize="1" noEditPoints="1" noAdjustHandles="1" noChangeArrowheads="1" noChangeShapeType="1" noTextEdit="1"/>
              </p:cNvSpPr>
              <p:nvPr/>
            </p:nvSpPr>
            <p:spPr>
              <a:xfrm>
                <a:off x="10306120" y="5239366"/>
                <a:ext cx="323935" cy="307777"/>
              </a:xfrm>
              <a:prstGeom prst="rect">
                <a:avLst/>
              </a:prstGeom>
              <a:blipFill>
                <a:blip r:embed="rId12"/>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2" name="テキスト ボックス 41"/>
              <p:cNvSpPr txBox="1"/>
              <p:nvPr/>
            </p:nvSpPr>
            <p:spPr>
              <a:xfrm>
                <a:off x="10976160" y="542670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42" name="テキスト ボックス 41"/>
              <p:cNvSpPr txBox="1">
                <a:spLocks noRot="1" noChangeAspect="1" noMove="1" noResize="1" noEditPoints="1" noAdjustHandles="1" noChangeArrowheads="1" noChangeShapeType="1" noTextEdit="1"/>
              </p:cNvSpPr>
              <p:nvPr/>
            </p:nvSpPr>
            <p:spPr>
              <a:xfrm>
                <a:off x="10976160" y="5426704"/>
                <a:ext cx="323935" cy="307777"/>
              </a:xfrm>
              <a:prstGeom prst="rect">
                <a:avLst/>
              </a:prstGeom>
              <a:blipFill>
                <a:blip r:embed="rId13"/>
                <a:stretch>
                  <a:fillRect l="-9434" r="-5660" b="-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5" name="テキスト ボックス 44"/>
              <p:cNvSpPr txBox="1"/>
              <p:nvPr/>
            </p:nvSpPr>
            <p:spPr>
              <a:xfrm>
                <a:off x="9314279" y="3883567"/>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p:sp>
            <p:nvSpPr>
              <p:cNvPr id="45" name="テキスト ボックス 44"/>
              <p:cNvSpPr txBox="1">
                <a:spLocks noRot="1" noChangeAspect="1" noMove="1" noResize="1" noEditPoints="1" noAdjustHandles="1" noChangeArrowheads="1" noChangeShapeType="1" noTextEdit="1"/>
              </p:cNvSpPr>
              <p:nvPr/>
            </p:nvSpPr>
            <p:spPr>
              <a:xfrm>
                <a:off x="9314279" y="3883567"/>
                <a:ext cx="304699" cy="307777"/>
              </a:xfrm>
              <a:prstGeom prst="rect">
                <a:avLst/>
              </a:prstGeom>
              <a:blipFill>
                <a:blip r:embed="rId14"/>
                <a:stretch>
                  <a:fillRect l="-10000" r="-2000" b="-13725"/>
                </a:stretch>
              </a:blipFill>
            </p:spPr>
            <p:txBody>
              <a:bodyPr/>
              <a:lstStyle/>
              <a:p>
                <a:r>
                  <a:rPr lang="ja-JP" altLang="en-US">
                    <a:noFill/>
                  </a:rPr>
                  <a:t> </a:t>
                </a:r>
              </a:p>
            </p:txBody>
          </p:sp>
        </mc:Fallback>
      </mc:AlternateContent>
      <p:sp>
        <p:nvSpPr>
          <p:cNvPr id="46" name="テキスト ボックス 45"/>
          <p:cNvSpPr txBox="1"/>
          <p:nvPr/>
        </p:nvSpPr>
        <p:spPr>
          <a:xfrm>
            <a:off x="5636982" y="1728463"/>
            <a:ext cx="4287189" cy="400110"/>
          </a:xfrm>
          <a:prstGeom prst="rect">
            <a:avLst/>
          </a:prstGeom>
          <a:noFill/>
        </p:spPr>
        <p:txBody>
          <a:bodyPr wrap="square" rtlCol="0">
            <a:spAutoFit/>
          </a:bodyPr>
          <a:lstStyle/>
          <a:p>
            <a:r>
              <a:rPr kumimoji="1" lang="en-US" altLang="ja-JP" sz="2000" dirty="0">
                <a:latin typeface="Times New Roman" panose="02020603050405020304" pitchFamily="18" charset="0"/>
                <a:cs typeface="Times New Roman" panose="02020603050405020304" pitchFamily="18" charset="0"/>
              </a:rPr>
              <a:t>f</a:t>
            </a:r>
            <a:r>
              <a:rPr kumimoji="1" lang="en-US" altLang="ja-JP" sz="2000" dirty="0" smtClean="0">
                <a:latin typeface="Times New Roman" panose="02020603050405020304" pitchFamily="18" charset="0"/>
                <a:cs typeface="Times New Roman" panose="02020603050405020304" pitchFamily="18" charset="0"/>
              </a:rPr>
              <a:t>or </a:t>
            </a:r>
            <a:r>
              <a:rPr kumimoji="1" lang="en-US" altLang="ja-JP" sz="2000" i="1" dirty="0" err="1" smtClean="0">
                <a:latin typeface="Times New Roman" panose="02020603050405020304" pitchFamily="18" charset="0"/>
                <a:cs typeface="Times New Roman" panose="02020603050405020304" pitchFamily="18" charset="0"/>
              </a:rPr>
              <a:t>i</a:t>
            </a:r>
            <a:r>
              <a:rPr kumimoji="1" lang="en-US" altLang="ja-JP" sz="2000" i="1" dirty="0" smtClean="0">
                <a:latin typeface="Times New Roman" panose="02020603050405020304" pitchFamily="18" charset="0"/>
                <a:cs typeface="Times New Roman" panose="02020603050405020304" pitchFamily="18" charset="0"/>
              </a:rPr>
              <a:t> = 1</a:t>
            </a:r>
            <a:r>
              <a:rPr kumimoji="1" lang="en-US" altLang="ja-JP" sz="2000" dirty="0" smtClean="0">
                <a:latin typeface="Times New Roman" panose="02020603050405020304" pitchFamily="18" charset="0"/>
                <a:cs typeface="Times New Roman" panose="02020603050405020304" pitchFamily="18" charset="0"/>
              </a:rPr>
              <a:t> to </a:t>
            </a:r>
            <a:r>
              <a:rPr kumimoji="1" lang="en-US" altLang="ja-JP" sz="2000" i="1" dirty="0" smtClean="0">
                <a:latin typeface="Times New Roman" panose="02020603050405020304" pitchFamily="18" charset="0"/>
                <a:cs typeface="Times New Roman" panose="02020603050405020304" pitchFamily="18" charset="0"/>
              </a:rPr>
              <a:t>N</a:t>
            </a:r>
            <a:endParaRPr kumimoji="1" lang="ja-JP" altLang="en-US" sz="2000" i="1" dirty="0">
              <a:latin typeface="Times New Roman" panose="02020603050405020304" pitchFamily="18" charset="0"/>
              <a:cs typeface="Times New Roman" panose="02020603050405020304" pitchFamily="18" charset="0"/>
            </a:endParaRPr>
          </a:p>
        </p:txBody>
      </p:sp>
      <p:sp>
        <p:nvSpPr>
          <p:cNvPr id="47" name="テキスト ボックス 46"/>
          <p:cNvSpPr txBox="1"/>
          <p:nvPr/>
        </p:nvSpPr>
        <p:spPr>
          <a:xfrm>
            <a:off x="5636982" y="4467549"/>
            <a:ext cx="1558979" cy="400110"/>
          </a:xfrm>
          <a:prstGeom prst="rect">
            <a:avLst/>
          </a:prstGeom>
          <a:noFill/>
        </p:spPr>
        <p:txBody>
          <a:bodyPr wrap="square" rtlCol="0">
            <a:spAutoFit/>
          </a:bodyPr>
          <a:lstStyle/>
          <a:p>
            <a:r>
              <a:rPr kumimoji="1" lang="en-US" altLang="ja-JP" sz="2000" dirty="0" err="1" smtClean="0">
                <a:latin typeface="Times New Roman" panose="02020603050405020304" pitchFamily="18" charset="0"/>
                <a:cs typeface="Times New Roman" panose="02020603050405020304" pitchFamily="18" charset="0"/>
              </a:rPr>
              <a:t>Endfor</a:t>
            </a:r>
            <a:endParaRPr kumimoji="1" lang="ja-JP" altLang="en-US" sz="2000" dirty="0">
              <a:latin typeface="Times New Roman" panose="02020603050405020304" pitchFamily="18" charset="0"/>
              <a:cs typeface="Times New Roman" panose="02020603050405020304" pitchFamily="18" charset="0"/>
            </a:endParaRPr>
          </a:p>
        </p:txBody>
      </p:sp>
      <p:sp>
        <p:nvSpPr>
          <p:cNvPr id="48" name="楕円 47"/>
          <p:cNvSpPr/>
          <p:nvPr/>
        </p:nvSpPr>
        <p:spPr>
          <a:xfrm>
            <a:off x="9339641" y="4415899"/>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9" name="テキスト ボックス 48"/>
              <p:cNvSpPr txBox="1"/>
              <p:nvPr/>
            </p:nvSpPr>
            <p:spPr>
              <a:xfrm>
                <a:off x="6115438" y="2108775"/>
                <a:ext cx="4781863" cy="2399631"/>
              </a:xfrm>
              <a:prstGeom prst="rect">
                <a:avLst/>
              </a:prstGeom>
              <a:noFill/>
            </p:spPr>
            <p:txBody>
              <a:bodyPr wrap="square" rtlCol="0">
                <a:spAutoFit/>
              </a:bodyPr>
              <a:lstStyle/>
              <a:p>
                <a:pPr/>
                <a:r>
                  <a:rPr kumimoji="1" lang="en-US" altLang="ja-JP" sz="2000" dirty="0" smtClean="0">
                    <a:latin typeface="Cambria Math" panose="02040503050406030204" pitchFamily="18" charset="0"/>
                    <a:ea typeface="Cambria Math" panose="02040503050406030204" pitchFamily="18" charset="0"/>
                  </a:rPr>
                  <a:t>If</a:t>
                </a:r>
                <a:r>
                  <a:rPr kumimoji="1" lang="en-US" altLang="ja-JP" sz="2000" dirty="0" smtClean="0"/>
                  <a:t> </a:t>
                </a:r>
                <a14:m>
                  <m:oMath xmlns:m="http://schemas.openxmlformats.org/officeDocument/2006/math">
                    <m:r>
                      <m:rPr>
                        <m:sty m:val="p"/>
                      </m:rPr>
                      <a:rPr kumimoji="1" lang="en-US" altLang="ja-JP" sz="2000" b="0" i="0" smtClean="0">
                        <a:latin typeface="Cambria Math" panose="02040503050406030204" pitchFamily="18" charset="0"/>
                      </a:rPr>
                      <m:t>rand</m:t>
                    </m:r>
                    <m:r>
                      <a:rPr kumimoji="1" lang="en-US" altLang="ja-JP" sz="2000" b="0" i="0" smtClean="0">
                        <a:latin typeface="Cambria Math" panose="02040503050406030204" pitchFamily="18" charset="0"/>
                      </a:rPr>
                      <m:t>&lt;</m:t>
                    </m:r>
                    <m:sSub>
                      <m:sSubPr>
                        <m:ctrlPr>
                          <a:rPr kumimoji="1" lang="en-US" altLang="ja-JP" sz="2000" b="0" i="1" smtClean="0">
                            <a:latin typeface="Cambria Math" panose="02040503050406030204" pitchFamily="18" charset="0"/>
                          </a:rPr>
                        </m:ctrlPr>
                      </m:sSubPr>
                      <m:e>
                        <m:r>
                          <m:rPr>
                            <m:sty m:val="p"/>
                          </m:rPr>
                          <a:rPr kumimoji="1" lang="en-US" altLang="ja-JP" sz="2000" b="0" i="0" smtClean="0">
                            <a:latin typeface="Cambria Math" panose="02040503050406030204" pitchFamily="18" charset="0"/>
                          </a:rPr>
                          <m:t>A</m:t>
                        </m:r>
                      </m:e>
                      <m:sub>
                        <m:r>
                          <m:rPr>
                            <m:sty m:val="p"/>
                          </m:rPr>
                          <a:rPr kumimoji="1" lang="en-US" altLang="ja-JP" sz="2000" b="0" i="0" smtClean="0">
                            <a:latin typeface="Cambria Math" panose="02040503050406030204" pitchFamily="18" charset="0"/>
                          </a:rPr>
                          <m:t>i</m:t>
                        </m:r>
                      </m:sub>
                    </m:sSub>
                    <m:r>
                      <a:rPr kumimoji="1" lang="en-US" altLang="ja-JP" sz="2000" b="0" i="0" smtClean="0">
                        <a:latin typeface="Cambria Math" panose="02040503050406030204" pitchFamily="18" charset="0"/>
                      </a:rPr>
                      <m:t> &amp; </m:t>
                    </m:r>
                  </m:oMath>
                </a14:m>
                <a:r>
                  <a:rPr kumimoji="1" lang="en-US" altLang="ja-JP" sz="2000" b="0" i="0" dirty="0" smtClean="0">
                    <a:latin typeface="Cambria Math" panose="02040503050406030204" pitchFamily="18" charset="0"/>
                  </a:rPr>
                  <a:t/>
                </a:r>
                <a:br>
                  <a:rPr kumimoji="1" lang="en-US" altLang="ja-JP" sz="2000" b="0" i="0"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r>
                        <m:rPr>
                          <m:sty m:val="p"/>
                        </m:rPr>
                        <a:rPr kumimoji="1" lang="en-US" altLang="ja-JP" sz="2000">
                          <a:latin typeface="Cambria Math" panose="02040503050406030204" pitchFamily="18" charset="0"/>
                        </a:rPr>
                        <m:t>m</m:t>
                      </m:r>
                      <m:r>
                        <m:rPr>
                          <m:sty m:val="p"/>
                        </m:rPr>
                        <a:rPr kumimoji="1" lang="en-US" altLang="ja-JP" sz="2000" b="0" i="0" smtClean="0">
                          <a:latin typeface="Cambria Math" panose="02040503050406030204" pitchFamily="18" charset="0"/>
                        </a:rPr>
                        <m:t>ax</m:t>
                      </m:r>
                      <m:d>
                        <m:dPr>
                          <m:ctrlPr>
                            <a:rPr kumimoji="1" lang="en-US" altLang="ja-JP" sz="2000" b="0" i="0" smtClean="0">
                              <a:latin typeface="Cambria Math" panose="02040503050406030204" pitchFamily="18" charset="0"/>
                            </a:rPr>
                          </m:ctrlPr>
                        </m:dPr>
                        <m:e>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+1</m:t>
                                  </m:r>
                                </m:sup>
                              </m:sSubSup>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𝑙𝑜</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𝑐</m:t>
                                      </m:r>
                                    </m:e>
                                    <m:sub>
                                      <m:r>
                                        <a:rPr kumimoji="1" lang="en-US" altLang="ja-JP" sz="2000" b="0" i="1" smtClean="0">
                                          <a:latin typeface="Cambria Math" panose="02040503050406030204" pitchFamily="18" charset="0"/>
                                        </a:rPr>
                                        <m:t>𝑖</m:t>
                                      </m:r>
                                    </m:sub>
                                  </m:sSub>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𝑟𝑛</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𝑑</m:t>
                                      </m:r>
                                    </m:e>
                                    <m:sub>
                                      <m:r>
                                        <a:rPr kumimoji="1" lang="en-US" altLang="ja-JP" sz="2000" b="0" i="1" smtClean="0">
                                          <a:latin typeface="Cambria Math" panose="02040503050406030204" pitchFamily="18" charset="0"/>
                                        </a:rPr>
                                        <m:t>𝑖</m:t>
                                      </m:r>
                                    </m:sub>
                                  </m:sSub>
                                </m:sub>
                              </m:sSub>
                            </m:e>
                          </m:d>
                        </m:e>
                      </m:d>
                      <m:r>
                        <a:rPr kumimoji="1" lang="en-US" altLang="ja-JP" sz="2000" b="0" i="0" smtClean="0">
                          <a:latin typeface="Cambria Math" panose="02040503050406030204" pitchFamily="18" charset="0"/>
                        </a:rPr>
                        <m:t>&gt;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sup>
                          </m:sSubSup>
                        </m:e>
                      </m:d>
                    </m:oMath>
                  </m:oMathPara>
                </a14:m>
                <a:endParaRPr kumimoji="1" lang="en-US" altLang="ja-JP" sz="2000" dirty="0" smtClean="0"/>
              </a:p>
              <a:p>
                <a:r>
                  <a:rPr kumimoji="1" lang="en-US" altLang="ja-JP" sz="2000" dirty="0"/>
                  <a:t>	</a:t>
                </a:r>
                <a:r>
                  <a:rPr kumimoji="1" lang="ja-JP" altLang="en-US" sz="2000" dirty="0" smtClean="0">
                    <a:latin typeface="+mn-ea"/>
                  </a:rPr>
                  <a:t>解の更新</a:t>
                </a:r>
                <a:r>
                  <a:rPr kumimoji="1" lang="en-US" altLang="ja-JP" sz="2000" dirty="0"/>
                  <a:t>	</a:t>
                </a:r>
                <a:endParaRPr kumimoji="1" lang="en-US" altLang="ja-JP" sz="2000" dirty="0" smtClean="0"/>
              </a:p>
              <a:p>
                <a:endParaRPr kumimoji="1" lang="en-US" altLang="ja-JP" sz="2000" dirty="0" smtClean="0">
                  <a:latin typeface="Cambria Math" panose="02040503050406030204" pitchFamily="18" charset="0"/>
                  <a:ea typeface="Cambria Math" panose="02040503050406030204" pitchFamily="18" charset="0"/>
                </a:endParaRPr>
              </a:p>
              <a:p>
                <a:endParaRPr kumimoji="1" lang="en-US" altLang="ja-JP" sz="2000" dirty="0">
                  <a:latin typeface="Cambria Math" panose="02040503050406030204" pitchFamily="18" charset="0"/>
                  <a:ea typeface="Cambria Math" panose="02040503050406030204" pitchFamily="18" charset="0"/>
                </a:endParaRPr>
              </a:p>
              <a:p>
                <a:endParaRPr kumimoji="1" lang="en-US" altLang="ja-JP" sz="2000" dirty="0" smtClean="0">
                  <a:latin typeface="Cambria Math" panose="02040503050406030204" pitchFamily="18" charset="0"/>
                  <a:ea typeface="Cambria Math" panose="02040503050406030204" pitchFamily="18" charset="0"/>
                </a:endParaRPr>
              </a:p>
              <a:p>
                <a:r>
                  <a:rPr kumimoji="1" lang="en-US" altLang="ja-JP" sz="2000" dirty="0" err="1" smtClean="0">
                    <a:latin typeface="Cambria Math" panose="02040503050406030204" pitchFamily="18" charset="0"/>
                    <a:ea typeface="Cambria Math" panose="02040503050406030204" pitchFamily="18" charset="0"/>
                  </a:rPr>
                  <a:t>Endif</a:t>
                </a:r>
                <a:endParaRPr kumimoji="1" lang="en-US" altLang="ja-JP" sz="2000" dirty="0" smtClean="0">
                  <a:latin typeface="Cambria Math" panose="02040503050406030204" pitchFamily="18" charset="0"/>
                  <a:ea typeface="Cambria Math" panose="02040503050406030204" pitchFamily="18" charset="0"/>
                </a:endParaRPr>
              </a:p>
            </p:txBody>
          </p:sp>
        </mc:Choice>
        <mc:Fallback>
          <p:sp>
            <p:nvSpPr>
              <p:cNvPr id="49" name="テキスト ボックス 48"/>
              <p:cNvSpPr txBox="1">
                <a:spLocks noRot="1" noChangeAspect="1" noMove="1" noResize="1" noEditPoints="1" noAdjustHandles="1" noChangeArrowheads="1" noChangeShapeType="1" noTextEdit="1"/>
              </p:cNvSpPr>
              <p:nvPr/>
            </p:nvSpPr>
            <p:spPr>
              <a:xfrm>
                <a:off x="6115438" y="2108775"/>
                <a:ext cx="4781863" cy="2399631"/>
              </a:xfrm>
              <a:prstGeom prst="rect">
                <a:avLst/>
              </a:prstGeom>
              <a:blipFill>
                <a:blip r:embed="rId15"/>
                <a:stretch>
                  <a:fillRect l="-1274" t="-1523" b="-3299"/>
                </a:stretch>
              </a:blipFill>
            </p:spPr>
            <p:txBody>
              <a:bodyPr/>
              <a:lstStyle/>
              <a:p>
                <a:r>
                  <a:rPr lang="ja-JP" altLang="en-US">
                    <a:noFill/>
                  </a:rPr>
                  <a:t> </a:t>
                </a:r>
              </a:p>
            </p:txBody>
          </p:sp>
        </mc:Fallback>
      </mc:AlternateContent>
      <p:sp>
        <p:nvSpPr>
          <p:cNvPr id="50" name="楕円 49"/>
          <p:cNvSpPr/>
          <p:nvPr/>
        </p:nvSpPr>
        <p:spPr>
          <a:xfrm>
            <a:off x="9485878" y="4963384"/>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p:cNvSpPr/>
          <p:nvPr/>
        </p:nvSpPr>
        <p:spPr>
          <a:xfrm>
            <a:off x="8853879" y="4558293"/>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p:cNvSpPr/>
          <p:nvPr/>
        </p:nvSpPr>
        <p:spPr>
          <a:xfrm>
            <a:off x="10176661" y="6292664"/>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p:cNvSpPr txBox="1"/>
          <p:nvPr/>
        </p:nvSpPr>
        <p:spPr>
          <a:xfrm>
            <a:off x="10368353" y="6183008"/>
            <a:ext cx="1279849" cy="369332"/>
          </a:xfrm>
          <a:prstGeom prst="rect">
            <a:avLst/>
          </a:prstGeom>
          <a:noFill/>
        </p:spPr>
        <p:txBody>
          <a:bodyPr wrap="square" rtlCol="0">
            <a:spAutoFit/>
          </a:bodyPr>
          <a:lstStyle/>
          <a:p>
            <a:r>
              <a:rPr kumimoji="1" lang="en-US" altLang="ja-JP" dirty="0" smtClean="0"/>
              <a:t>: </a:t>
            </a:r>
            <a:r>
              <a:rPr kumimoji="1" lang="ja-JP" altLang="en-US" dirty="0" smtClean="0"/>
              <a:t>個体候補</a:t>
            </a:r>
            <a:endParaRPr kumimoji="1" lang="ja-JP" altLang="en-US" dirty="0"/>
          </a:p>
        </p:txBody>
      </p:sp>
      <p:sp>
        <p:nvSpPr>
          <p:cNvPr id="54" name="楕円 53"/>
          <p:cNvSpPr/>
          <p:nvPr/>
        </p:nvSpPr>
        <p:spPr>
          <a:xfrm>
            <a:off x="8940975" y="6292664"/>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p:cNvSpPr txBox="1"/>
          <p:nvPr/>
        </p:nvSpPr>
        <p:spPr>
          <a:xfrm>
            <a:off x="9132667" y="6183008"/>
            <a:ext cx="1279849" cy="369332"/>
          </a:xfrm>
          <a:prstGeom prst="rect">
            <a:avLst/>
          </a:prstGeom>
          <a:noFill/>
        </p:spPr>
        <p:txBody>
          <a:bodyPr wrap="square" rtlCol="0">
            <a:spAutoFit/>
          </a:bodyPr>
          <a:lstStyle/>
          <a:p>
            <a:r>
              <a:rPr kumimoji="1" lang="en-US" altLang="ja-JP" dirty="0" smtClean="0"/>
              <a:t>: </a:t>
            </a:r>
            <a:r>
              <a:rPr kumimoji="1" lang="ja-JP" altLang="en-US" dirty="0"/>
              <a:t>個体</a:t>
            </a:r>
            <a:endParaRPr kumimoji="1" lang="ja-JP" altLang="en-US" dirty="0"/>
          </a:p>
        </p:txBody>
      </p:sp>
      <p:sp>
        <p:nvSpPr>
          <p:cNvPr id="56" name="角丸四角形吹き出し 55"/>
          <p:cNvSpPr/>
          <p:nvPr/>
        </p:nvSpPr>
        <p:spPr>
          <a:xfrm>
            <a:off x="5590372" y="5030955"/>
            <a:ext cx="2588306" cy="818115"/>
          </a:xfrm>
          <a:prstGeom prst="wedgeRoundRectCallout">
            <a:avLst>
              <a:gd name="adj1" fmla="val 61253"/>
              <a:gd name="adj2" fmla="val -48319"/>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lumMod val="75000"/>
                    <a:lumOff val="25000"/>
                  </a:schemeClr>
                </a:solidFill>
              </a:rPr>
              <a:t>評価値の高い局所解</a:t>
            </a:r>
            <a:r>
              <a:rPr kumimoji="1" lang="en-US" altLang="ja-JP" dirty="0" smtClean="0">
                <a:solidFill>
                  <a:schemeClr val="tx1">
                    <a:lumMod val="75000"/>
                    <a:lumOff val="25000"/>
                  </a:schemeClr>
                </a:solidFill>
              </a:rPr>
              <a:t/>
            </a:r>
            <a:br>
              <a:rPr kumimoji="1" lang="en-US" altLang="ja-JP" dirty="0" smtClean="0">
                <a:solidFill>
                  <a:schemeClr val="tx1">
                    <a:lumMod val="75000"/>
                    <a:lumOff val="25000"/>
                  </a:schemeClr>
                </a:solidFill>
              </a:rPr>
            </a:br>
            <a:r>
              <a:rPr kumimoji="1" lang="ja-JP" altLang="en-US" dirty="0" smtClean="0">
                <a:solidFill>
                  <a:schemeClr val="tx1">
                    <a:lumMod val="75000"/>
                    <a:lumOff val="25000"/>
                  </a:schemeClr>
                </a:solidFill>
              </a:rPr>
              <a:t>あるいは最適解へ収束</a:t>
            </a:r>
            <a:endParaRPr kumimoji="1" lang="ja-JP" altLang="en-US" dirty="0">
              <a:solidFill>
                <a:schemeClr val="tx1">
                  <a:lumMod val="75000"/>
                  <a:lumOff val="25000"/>
                </a:schemeClr>
              </a:solidFill>
            </a:endParaRPr>
          </a:p>
        </p:txBody>
      </p:sp>
      <p:pic>
        <p:nvPicPr>
          <p:cNvPr id="57" name="図 56"/>
          <p:cNvPicPr>
            <a:picLocks noChangeAspect="1"/>
          </p:cNvPicPr>
          <p:nvPr>
            <p:custDataLst>
              <p:tags r:id="rId1"/>
            </p:custDataLst>
          </p:nvPr>
        </p:nvPicPr>
        <p:blipFill>
          <a:blip r:embed="rId16" cstate="print">
            <a:extLst>
              <a:ext uri="{28A0092B-C50C-407E-A947-70E740481C1C}">
                <a14:useLocalDpi xmlns:a14="http://schemas.microsoft.com/office/drawing/2010/main" val="0"/>
              </a:ext>
            </a:extLst>
          </a:blip>
          <a:stretch>
            <a:fillRect/>
          </a:stretch>
        </p:blipFill>
        <p:spPr>
          <a:xfrm>
            <a:off x="7178582" y="3277460"/>
            <a:ext cx="2575237" cy="297143"/>
          </a:xfrm>
          <a:prstGeom prst="rect">
            <a:avLst/>
          </a:prstGeom>
        </p:spPr>
      </p:pic>
      <p:pic>
        <p:nvPicPr>
          <p:cNvPr id="58" name="図 57"/>
          <p:cNvPicPr>
            <a:picLocks noChangeAspect="1"/>
          </p:cNvPicPr>
          <p:nvPr>
            <p:custDataLst>
              <p:tags r:id="rId2"/>
            </p:custDataLst>
          </p:nvPr>
        </p:nvPicPr>
        <p:blipFill>
          <a:blip r:embed="rId17" cstate="print">
            <a:extLst>
              <a:ext uri="{28A0092B-C50C-407E-A947-70E740481C1C}">
                <a14:useLocalDpi xmlns:a14="http://schemas.microsoft.com/office/drawing/2010/main" val="0"/>
              </a:ext>
            </a:extLst>
          </a:blip>
          <a:stretch>
            <a:fillRect/>
          </a:stretch>
        </p:blipFill>
        <p:spPr>
          <a:xfrm>
            <a:off x="7092086" y="3652636"/>
            <a:ext cx="1284571" cy="297143"/>
          </a:xfrm>
          <a:prstGeom prst="rect">
            <a:avLst/>
          </a:prstGeom>
        </p:spPr>
      </p:pic>
    </p:spTree>
    <p:extLst>
      <p:ext uri="{BB962C8B-B14F-4D97-AF65-F5344CB8AC3E}">
        <p14:creationId xmlns:p14="http://schemas.microsoft.com/office/powerpoint/2010/main" val="78307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Dynamic Niche Radius-based Bat Algorithm (DNRBA)</a:t>
            </a:r>
            <a:endParaRPr kumimoji="1" lang="ja-JP" altLang="en-US" b="1" dirty="0"/>
          </a:p>
        </p:txBody>
      </p:sp>
      <p:sp>
        <p:nvSpPr>
          <p:cNvPr id="4" name="コンテンツ プレースホルダー 3"/>
          <p:cNvSpPr>
            <a:spLocks noGrp="1"/>
          </p:cNvSpPr>
          <p:nvPr>
            <p:ph idx="10"/>
          </p:nvPr>
        </p:nvSpPr>
        <p:spPr/>
        <p:txBody>
          <a:bodyPr/>
          <a:lstStyle/>
          <a:p>
            <a:pPr marL="342900" indent="-342900">
              <a:buFont typeface="Arial" panose="020B0604020202020204" pitchFamily="34" charset="0"/>
              <a:buChar char="•"/>
            </a:pPr>
            <a:endParaRPr kumimoji="1" lang="ja-JP" altLang="en-US" dirty="0"/>
          </a:p>
        </p:txBody>
      </p:sp>
    </p:spTree>
    <p:extLst>
      <p:ext uri="{BB962C8B-B14F-4D97-AF65-F5344CB8AC3E}">
        <p14:creationId xmlns:p14="http://schemas.microsoft.com/office/powerpoint/2010/main" val="12200924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dirty="0"/>
          </a:p>
        </p:txBody>
      </p:sp>
      <p:sp>
        <p:nvSpPr>
          <p:cNvPr id="4" name="コンテンツ プレースホルダー 3"/>
          <p:cNvSpPr>
            <a:spLocks noGrp="1"/>
          </p:cNvSpPr>
          <p:nvPr>
            <p:ph idx="10"/>
          </p:nvPr>
        </p:nvSpPr>
        <p:spPr/>
        <p:txBody>
          <a:bodyPr/>
          <a:lstStyle/>
          <a:p>
            <a:endParaRPr kumimoji="1" lang="ja-JP" altLang="en-US" dirty="0"/>
          </a:p>
        </p:txBody>
      </p:sp>
    </p:spTree>
    <p:extLst>
      <p:ext uri="{BB962C8B-B14F-4D97-AF65-F5344CB8AC3E}">
        <p14:creationId xmlns:p14="http://schemas.microsoft.com/office/powerpoint/2010/main" val="3113596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コンテンツ プレースホルダー 36"/>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484845" y="2335307"/>
            <a:ext cx="5343016" cy="4007262"/>
          </a:xfrm>
        </p:spPr>
      </p:pic>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7" name="テキスト ボックス 6"/>
          <p:cNvSpPr txBox="1"/>
          <p:nvPr/>
        </p:nvSpPr>
        <p:spPr>
          <a:xfrm>
            <a:off x="5470011" y="2130771"/>
            <a:ext cx="6721989" cy="461665"/>
          </a:xfrm>
          <a:prstGeom prst="rect">
            <a:avLst/>
          </a:prstGeom>
          <a:noFill/>
        </p:spPr>
        <p:txBody>
          <a:bodyPr wrap="square" rtlCol="0">
            <a:spAutoFit/>
          </a:bodyPr>
          <a:lstStyle/>
          <a:p>
            <a:pPr algn="ctr"/>
            <a:r>
              <a:rPr kumimoji="1" lang="ja-JP" altLang="en-US" sz="2400" dirty="0" smtClean="0">
                <a:solidFill>
                  <a:schemeClr val="tx1">
                    <a:lumMod val="75000"/>
                    <a:lumOff val="25000"/>
                  </a:schemeClr>
                </a:solidFill>
              </a:rPr>
              <a:t>例</a:t>
            </a:r>
            <a:r>
              <a:rPr kumimoji="1" lang="en-US" altLang="ja-JP" sz="2400" dirty="0" smtClean="0">
                <a:solidFill>
                  <a:schemeClr val="tx1">
                    <a:lumMod val="75000"/>
                    <a:lumOff val="25000"/>
                  </a:schemeClr>
                </a:solidFill>
              </a:rPr>
              <a:t>) </a:t>
            </a:r>
            <a:r>
              <a:rPr kumimoji="1" lang="ja-JP" altLang="en-US" sz="2400" dirty="0" smtClean="0">
                <a:solidFill>
                  <a:schemeClr val="tx1">
                    <a:lumMod val="75000"/>
                    <a:lumOff val="25000"/>
                  </a:schemeClr>
                </a:solidFill>
              </a:rPr>
              <a:t>探査機の月面</a:t>
            </a:r>
            <a:r>
              <a:rPr kumimoji="1" lang="ja-JP" altLang="en-US" sz="2400" dirty="0" smtClean="0">
                <a:solidFill>
                  <a:schemeClr val="tx1">
                    <a:lumMod val="75000"/>
                    <a:lumOff val="25000"/>
                  </a:schemeClr>
                </a:solidFill>
              </a:rPr>
              <a:t>着陸</a:t>
            </a:r>
            <a:r>
              <a:rPr kumimoji="1" lang="ja-JP" altLang="en-US" sz="2400" dirty="0" smtClean="0">
                <a:solidFill>
                  <a:schemeClr val="tx1">
                    <a:lumMod val="75000"/>
                    <a:lumOff val="25000"/>
                  </a:schemeClr>
                </a:solidFill>
              </a:rPr>
              <a:t>地点選定</a:t>
            </a:r>
            <a:r>
              <a:rPr kumimoji="1" lang="ja-JP" altLang="en-US" sz="2400" dirty="0" smtClean="0">
                <a:solidFill>
                  <a:schemeClr val="tx1">
                    <a:lumMod val="75000"/>
                    <a:lumOff val="25000"/>
                  </a:schemeClr>
                </a:solidFill>
              </a:rPr>
              <a:t>問題</a:t>
            </a:r>
            <a:endParaRPr kumimoji="1" lang="ja-JP" altLang="en-US" sz="2400" dirty="0">
              <a:solidFill>
                <a:schemeClr val="tx1">
                  <a:lumMod val="75000"/>
                  <a:lumOff val="25000"/>
                </a:schemeClr>
              </a:solidFill>
            </a:endParaRPr>
          </a:p>
        </p:txBody>
      </p:sp>
      <p:grpSp>
        <p:nvGrpSpPr>
          <p:cNvPr id="38" name="グループ化 37"/>
          <p:cNvGrpSpPr/>
          <p:nvPr/>
        </p:nvGrpSpPr>
        <p:grpSpPr>
          <a:xfrm rot="10800000" flipH="1">
            <a:off x="1295451" y="2543864"/>
            <a:ext cx="3935466" cy="2747284"/>
            <a:chOff x="1308151" y="2897057"/>
            <a:chExt cx="3935466" cy="2747284"/>
          </a:xfrm>
        </p:grpSpPr>
        <p:sp>
          <p:nvSpPr>
            <p:cNvPr id="9" name="楕円 8"/>
            <p:cNvSpPr/>
            <p:nvPr/>
          </p:nvSpPr>
          <p:spPr>
            <a:xfrm>
              <a:off x="1308151" y="5326298"/>
              <a:ext cx="432000" cy="318043"/>
            </a:xfrm>
            <a:prstGeom prst="ellipse">
              <a:avLst/>
            </a:prstGeom>
            <a:solidFill>
              <a:srgbClr val="FF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1988141" y="5205915"/>
              <a:ext cx="432000" cy="318043"/>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2836698" y="4607547"/>
              <a:ext cx="432000" cy="318043"/>
            </a:xfrm>
            <a:prstGeom prst="ellipse">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p:cNvSpPr/>
            <p:nvPr/>
          </p:nvSpPr>
          <p:spPr>
            <a:xfrm>
              <a:off x="3783577" y="3724225"/>
              <a:ext cx="432000" cy="318043"/>
            </a:xfrm>
            <a:prstGeom prst="ellipse">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p:nvSpPr>
          <p:spPr>
            <a:xfrm>
              <a:off x="4811617" y="2897057"/>
              <a:ext cx="432000" cy="318043"/>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 name="テキスト ボックス 13"/>
          <p:cNvSpPr txBox="1"/>
          <p:nvPr/>
        </p:nvSpPr>
        <p:spPr>
          <a:xfrm>
            <a:off x="617783" y="2967604"/>
            <a:ext cx="1948262" cy="369332"/>
          </a:xfrm>
          <a:prstGeom prst="rect">
            <a:avLst/>
          </a:prstGeom>
          <a:noFill/>
        </p:spPr>
        <p:txBody>
          <a:bodyPr wrap="square" rtlCol="0">
            <a:spAutoFit/>
          </a:bodyPr>
          <a:lstStyle/>
          <a:p>
            <a:pPr algn="ctr"/>
            <a:r>
              <a:rPr kumimoji="1" lang="ja-JP" altLang="en-US" b="1" dirty="0" smtClean="0">
                <a:solidFill>
                  <a:srgbClr val="C00000"/>
                </a:solidFill>
              </a:rPr>
              <a:t>最適解</a:t>
            </a:r>
            <a:endParaRPr kumimoji="1" lang="ja-JP" altLang="en-US" b="1" dirty="0">
              <a:solidFill>
                <a:srgbClr val="C00000"/>
              </a:solidFill>
            </a:endParaRPr>
          </a:p>
        </p:txBody>
      </p:sp>
      <p:sp>
        <p:nvSpPr>
          <p:cNvPr id="15" name="下矢印 14"/>
          <p:cNvSpPr/>
          <p:nvPr/>
        </p:nvSpPr>
        <p:spPr>
          <a:xfrm rot="10800000">
            <a:off x="437763" y="2905700"/>
            <a:ext cx="360040" cy="2696505"/>
          </a:xfrm>
          <a:prstGeom prst="downArrow">
            <a:avLst>
              <a:gd name="adj1" fmla="val 41673"/>
              <a:gd name="adj2" fmla="val 95799"/>
            </a:avLst>
          </a:prstGeom>
          <a:gradFill>
            <a:gsLst>
              <a:gs pos="0">
                <a:srgbClr val="C00000"/>
              </a:gs>
              <a:gs pos="42000">
                <a:schemeClr val="accent6"/>
              </a:gs>
              <a:gs pos="67000">
                <a:schemeClr val="accent3"/>
              </a:gs>
              <a:gs pos="100000">
                <a:srgbClr val="00B05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p:nvGrpSpPr>
        <p:grpSpPr>
          <a:xfrm>
            <a:off x="5926717" y="2665451"/>
            <a:ext cx="5735725" cy="3229214"/>
            <a:chOff x="5878851" y="3414135"/>
            <a:chExt cx="4486658" cy="2525989"/>
          </a:xfrm>
        </p:grpSpPr>
        <p:pic>
          <p:nvPicPr>
            <p:cNvPr id="17" name="図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8851" y="3414135"/>
              <a:ext cx="4486658" cy="2525989"/>
            </a:xfrm>
            <a:prstGeom prst="rect">
              <a:avLst/>
            </a:prstGeom>
          </p:spPr>
        </p:pic>
        <p:sp>
          <p:nvSpPr>
            <p:cNvPr id="18" name="楕円 17"/>
            <p:cNvSpPr/>
            <p:nvPr/>
          </p:nvSpPr>
          <p:spPr>
            <a:xfrm>
              <a:off x="7467980" y="5037552"/>
              <a:ext cx="119207" cy="108000"/>
            </a:xfrm>
            <a:prstGeom prst="ellipse">
              <a:avLst/>
            </a:prstGeom>
            <a:solidFill>
              <a:srgbClr val="FF0000"/>
            </a:solidFill>
            <a:ln>
              <a:noFill/>
            </a:ln>
            <a:effectLst>
              <a:glow rad="63500">
                <a:srgbClr val="FFC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p:cNvSpPr/>
            <p:nvPr/>
          </p:nvSpPr>
          <p:spPr>
            <a:xfrm>
              <a:off x="7208414" y="4388555"/>
              <a:ext cx="119207" cy="108000"/>
            </a:xfrm>
            <a:prstGeom prst="ellipse">
              <a:avLst/>
            </a:prstGeom>
            <a:solidFill>
              <a:schemeClr val="accent6"/>
            </a:solidFill>
            <a:ln>
              <a:noFill/>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p:cNvSpPr/>
            <p:nvPr/>
          </p:nvSpPr>
          <p:spPr>
            <a:xfrm>
              <a:off x="7772004" y="4615673"/>
              <a:ext cx="119207" cy="108000"/>
            </a:xfrm>
            <a:prstGeom prst="ellipse">
              <a:avLst/>
            </a:prstGeom>
            <a:solidFill>
              <a:schemeClr val="accent6"/>
            </a:solidFill>
            <a:ln>
              <a:noFill/>
            </a:ln>
            <a:effectLst>
              <a:glow rad="63500">
                <a:schemeClr val="accent6">
                  <a:lumMod val="5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8729718" y="4052698"/>
              <a:ext cx="119207" cy="108000"/>
            </a:xfrm>
            <a:prstGeom prst="ellipse">
              <a:avLst/>
            </a:prstGeom>
            <a:solidFill>
              <a:schemeClr val="accent6"/>
            </a:solidFill>
            <a:ln>
              <a:noFill/>
            </a:ln>
            <a:effectLst>
              <a:glow rad="63500">
                <a:srgbClr val="C898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8782032" y="4933848"/>
              <a:ext cx="119207" cy="108000"/>
            </a:xfrm>
            <a:prstGeom prst="ellipse">
              <a:avLst/>
            </a:prstGeom>
            <a:solidFill>
              <a:schemeClr val="accent6"/>
            </a:solidFill>
            <a:ln>
              <a:noFill/>
            </a:ln>
            <a:effectLst>
              <a:glow rad="63500">
                <a:srgbClr val="D09E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8344513" y="4555831"/>
              <a:ext cx="119207" cy="108000"/>
            </a:xfrm>
            <a:prstGeom prst="ellipse">
              <a:avLst/>
            </a:prstGeom>
            <a:solidFill>
              <a:schemeClr val="accent6"/>
            </a:solidFill>
            <a:ln>
              <a:noFill/>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4" name="テキスト ボックス 23"/>
          <p:cNvSpPr txBox="1"/>
          <p:nvPr/>
        </p:nvSpPr>
        <p:spPr>
          <a:xfrm>
            <a:off x="1727451" y="4016826"/>
            <a:ext cx="1948262" cy="369332"/>
          </a:xfrm>
          <a:prstGeom prst="rect">
            <a:avLst/>
          </a:prstGeom>
          <a:noFill/>
        </p:spPr>
        <p:txBody>
          <a:bodyPr wrap="square" rtlCol="0">
            <a:spAutoFit/>
          </a:bodyPr>
          <a:lstStyle/>
          <a:p>
            <a:pPr algn="ctr"/>
            <a:r>
              <a:rPr kumimoji="1" lang="ja-JP" altLang="en-US" b="1" dirty="0" smtClean="0">
                <a:solidFill>
                  <a:srgbClr val="C00000"/>
                </a:solidFill>
              </a:rPr>
              <a:t>局所解</a:t>
            </a:r>
            <a:endParaRPr kumimoji="1" lang="ja-JP" altLang="en-US" b="1" dirty="0">
              <a:solidFill>
                <a:srgbClr val="C00000"/>
              </a:solidFill>
            </a:endParaRPr>
          </a:p>
        </p:txBody>
      </p:sp>
      <p:sp>
        <p:nvSpPr>
          <p:cNvPr id="26" name="テキスト ボックス 25"/>
          <p:cNvSpPr txBox="1"/>
          <p:nvPr/>
        </p:nvSpPr>
        <p:spPr>
          <a:xfrm>
            <a:off x="407203" y="2543351"/>
            <a:ext cx="390600" cy="369332"/>
          </a:xfrm>
          <a:prstGeom prst="rect">
            <a:avLst/>
          </a:prstGeom>
          <a:noFill/>
        </p:spPr>
        <p:txBody>
          <a:bodyPr wrap="square" rtlCol="0">
            <a:spAutoFit/>
          </a:bodyPr>
          <a:lstStyle/>
          <a:p>
            <a:r>
              <a:rPr kumimoji="1" lang="ja-JP" altLang="en-US" b="1" dirty="0" smtClean="0">
                <a:solidFill>
                  <a:srgbClr val="00B050"/>
                </a:solidFill>
              </a:rPr>
              <a:t>良</a:t>
            </a:r>
            <a:endParaRPr kumimoji="1" lang="ja-JP" altLang="en-US" b="1" dirty="0">
              <a:solidFill>
                <a:srgbClr val="00B050"/>
              </a:solidFill>
            </a:endParaRPr>
          </a:p>
        </p:txBody>
      </p:sp>
      <p:sp>
        <p:nvSpPr>
          <p:cNvPr id="27" name="テキスト ボックス 26"/>
          <p:cNvSpPr txBox="1"/>
          <p:nvPr/>
        </p:nvSpPr>
        <p:spPr>
          <a:xfrm>
            <a:off x="407203" y="5613484"/>
            <a:ext cx="390600" cy="369332"/>
          </a:xfrm>
          <a:prstGeom prst="rect">
            <a:avLst/>
          </a:prstGeom>
          <a:noFill/>
        </p:spPr>
        <p:txBody>
          <a:bodyPr wrap="square" rtlCol="0">
            <a:spAutoFit/>
          </a:bodyPr>
          <a:lstStyle/>
          <a:p>
            <a:r>
              <a:rPr kumimoji="1" lang="ja-JP" altLang="en-US" b="1" dirty="0" smtClean="0">
                <a:solidFill>
                  <a:srgbClr val="FF0000"/>
                </a:solidFill>
              </a:rPr>
              <a:t>悪</a:t>
            </a:r>
            <a:endParaRPr kumimoji="1" lang="ja-JP" altLang="en-US" b="1" dirty="0">
              <a:solidFill>
                <a:srgbClr val="FF0000"/>
              </a:solidFill>
            </a:endParaRPr>
          </a:p>
        </p:txBody>
      </p:sp>
      <p:sp>
        <p:nvSpPr>
          <p:cNvPr id="8" name="テキスト ボックス 7"/>
          <p:cNvSpPr txBox="1"/>
          <p:nvPr/>
        </p:nvSpPr>
        <p:spPr>
          <a:xfrm>
            <a:off x="212975" y="2122389"/>
            <a:ext cx="5389262" cy="461665"/>
          </a:xfrm>
          <a:prstGeom prst="rect">
            <a:avLst/>
          </a:prstGeom>
          <a:noFill/>
        </p:spPr>
        <p:txBody>
          <a:bodyPr wrap="square" rtlCol="0">
            <a:spAutoFit/>
          </a:bodyPr>
          <a:lstStyle/>
          <a:p>
            <a:pPr algn="ctr"/>
            <a:r>
              <a:rPr kumimoji="1" lang="ja-JP" altLang="en-US" sz="2400" dirty="0" smtClean="0">
                <a:solidFill>
                  <a:schemeClr val="tx1">
                    <a:lumMod val="75000"/>
                    <a:lumOff val="25000"/>
                  </a:schemeClr>
                </a:solidFill>
              </a:rPr>
              <a:t>多峰性最適化関数</a:t>
            </a:r>
            <a:endParaRPr kumimoji="1" lang="ja-JP" altLang="en-US" sz="2400" dirty="0">
              <a:solidFill>
                <a:schemeClr val="tx1">
                  <a:lumMod val="75000"/>
                  <a:lumOff val="25000"/>
                </a:schemeClr>
              </a:solidFill>
            </a:endParaRPr>
          </a:p>
        </p:txBody>
      </p:sp>
      <p:grpSp>
        <p:nvGrpSpPr>
          <p:cNvPr id="41" name="グループ化 40"/>
          <p:cNvGrpSpPr/>
          <p:nvPr/>
        </p:nvGrpSpPr>
        <p:grpSpPr>
          <a:xfrm>
            <a:off x="8877259" y="5087289"/>
            <a:ext cx="2456920" cy="646331"/>
            <a:chOff x="8877259" y="4716582"/>
            <a:chExt cx="2456920" cy="646331"/>
          </a:xfrm>
        </p:grpSpPr>
        <p:sp>
          <p:nvSpPr>
            <p:cNvPr id="6" name="テキスト ボックス 5"/>
            <p:cNvSpPr txBox="1"/>
            <p:nvPr/>
          </p:nvSpPr>
          <p:spPr>
            <a:xfrm>
              <a:off x="8877259" y="4716582"/>
              <a:ext cx="2456920" cy="646331"/>
            </a:xfrm>
            <a:prstGeom prst="rect">
              <a:avLst/>
            </a:prstGeom>
            <a:solidFill>
              <a:schemeClr val="bg1"/>
            </a:solidFill>
            <a:ln>
              <a:solidFill>
                <a:schemeClr val="accent6"/>
              </a:solidFill>
            </a:ln>
          </p:spPr>
          <p:txBody>
            <a:bodyPr wrap="square" rtlCol="0">
              <a:spAutoFit/>
            </a:bodyPr>
            <a:lstStyle/>
            <a:p>
              <a:pPr algn="ctr"/>
              <a:r>
                <a:rPr kumimoji="1" lang="ja-JP" altLang="en-US" b="1" dirty="0" smtClean="0">
                  <a:solidFill>
                    <a:schemeClr val="tx1">
                      <a:lumMod val="75000"/>
                      <a:lumOff val="25000"/>
                    </a:schemeClr>
                  </a:solidFill>
                </a:rPr>
                <a:t>通信</a:t>
              </a:r>
              <a:r>
                <a:rPr kumimoji="1" lang="ja-JP" altLang="en-US" b="1" dirty="0">
                  <a:solidFill>
                    <a:schemeClr val="tx1">
                      <a:lumMod val="75000"/>
                      <a:lumOff val="25000"/>
                    </a:schemeClr>
                  </a:solidFill>
                </a:rPr>
                <a:t>条件</a:t>
              </a:r>
              <a:r>
                <a:rPr kumimoji="1" lang="ja-JP" altLang="en-US" b="1" dirty="0" smtClean="0">
                  <a:solidFill>
                    <a:schemeClr val="tx1">
                      <a:lumMod val="75000"/>
                      <a:lumOff val="25000"/>
                    </a:schemeClr>
                  </a:solidFill>
                </a:rPr>
                <a:t>が良好な地点 </a:t>
              </a:r>
              <a:r>
                <a:rPr kumimoji="1" lang="en-US" altLang="ja-JP" b="1" dirty="0" smtClean="0">
                  <a:solidFill>
                    <a:schemeClr val="tx1">
                      <a:lumMod val="75000"/>
                      <a:lumOff val="25000"/>
                    </a:schemeClr>
                  </a:solidFill>
                </a:rPr>
                <a:t/>
              </a:r>
              <a:br>
                <a:rPr kumimoji="1" lang="en-US" altLang="ja-JP" b="1" dirty="0" smtClean="0">
                  <a:solidFill>
                    <a:schemeClr val="tx1">
                      <a:lumMod val="75000"/>
                      <a:lumOff val="25000"/>
                    </a:schemeClr>
                  </a:solidFill>
                </a:rPr>
              </a:br>
              <a:r>
                <a:rPr kumimoji="1" lang="ja-JP" altLang="en-US" b="1" dirty="0" smtClean="0">
                  <a:solidFill>
                    <a:schemeClr val="tx1">
                      <a:lumMod val="75000"/>
                      <a:lumOff val="25000"/>
                    </a:schemeClr>
                  </a:solidFill>
                </a:rPr>
                <a:t>最適解　　 局所解</a:t>
              </a:r>
              <a:endParaRPr kumimoji="1" lang="ja-JP" altLang="en-US" b="1" dirty="0">
                <a:solidFill>
                  <a:schemeClr val="tx1">
                    <a:lumMod val="75000"/>
                    <a:lumOff val="25000"/>
                  </a:schemeClr>
                </a:solidFill>
              </a:endParaRPr>
            </a:p>
          </p:txBody>
        </p:sp>
        <p:sp>
          <p:nvSpPr>
            <p:cNvPr id="39" name="楕円 38"/>
            <p:cNvSpPr/>
            <p:nvPr/>
          </p:nvSpPr>
          <p:spPr>
            <a:xfrm>
              <a:off x="9002612" y="5092353"/>
              <a:ext cx="152394" cy="138067"/>
            </a:xfrm>
            <a:prstGeom prst="ellipse">
              <a:avLst/>
            </a:prstGeom>
            <a:solidFill>
              <a:srgbClr val="FF0000"/>
            </a:solidFill>
            <a:ln>
              <a:noFill/>
            </a:ln>
            <a:effectLst>
              <a:glow rad="63500">
                <a:srgbClr val="FFC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p:nvSpPr>
          <p:spPr>
            <a:xfrm>
              <a:off x="10059117" y="5092353"/>
              <a:ext cx="152394" cy="138067"/>
            </a:xfrm>
            <a:prstGeom prst="ellips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 name="コンテンツ プレースホルダー 2"/>
          <p:cNvSpPr>
            <a:spLocks noGrp="1"/>
          </p:cNvSpPr>
          <p:nvPr>
            <p:ph idx="1"/>
          </p:nvPr>
        </p:nvSpPr>
        <p:spPr>
          <a:xfrm>
            <a:off x="243175" y="1335793"/>
            <a:ext cx="11627257" cy="614197"/>
          </a:xfrm>
        </p:spPr>
        <p:txBody>
          <a:bodyPr/>
          <a:lstStyle/>
          <a:p>
            <a:r>
              <a:rPr kumimoji="1" lang="ja-JP" altLang="en-US" b="1" i="1" dirty="0" smtClean="0"/>
              <a:t>複数解探索問題</a:t>
            </a:r>
            <a:endParaRPr kumimoji="1" lang="ja-JP" altLang="en-US" b="1" i="1" dirty="0"/>
          </a:p>
        </p:txBody>
      </p:sp>
    </p:spTree>
    <p:extLst>
      <p:ext uri="{BB962C8B-B14F-4D97-AF65-F5344CB8AC3E}">
        <p14:creationId xmlns:p14="http://schemas.microsoft.com/office/powerpoint/2010/main" val="218847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i="1" dirty="0" smtClean="0"/>
              <a:t>Niching methods </a:t>
            </a:r>
            <a:r>
              <a:rPr kumimoji="1" lang="en-US" altLang="ja-JP" b="1" dirty="0" smtClean="0"/>
              <a:t>(</a:t>
            </a:r>
            <a:r>
              <a:rPr kumimoji="1" lang="ja-JP" altLang="en-US" b="1" dirty="0" smtClean="0"/>
              <a:t>複数解探索手法</a:t>
            </a:r>
            <a:r>
              <a:rPr kumimoji="1" lang="en-US" altLang="ja-JP" b="1" dirty="0" smtClean="0"/>
              <a:t>) </a:t>
            </a:r>
            <a:r>
              <a:rPr kumimoji="1" lang="en-US" altLang="ja-JP" sz="2400" b="1" dirty="0" smtClean="0"/>
              <a:t>[X. Li, 2013]</a:t>
            </a:r>
            <a:endParaRPr kumimoji="1" lang="ja-JP" altLang="en-US" b="1" dirty="0"/>
          </a:p>
        </p:txBody>
      </p:sp>
      <p:sp>
        <p:nvSpPr>
          <p:cNvPr id="42" name="正方形/長方形 41"/>
          <p:cNvSpPr/>
          <p:nvPr/>
        </p:nvSpPr>
        <p:spPr>
          <a:xfrm>
            <a:off x="420130" y="2051217"/>
            <a:ext cx="4213654" cy="143338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accent6"/>
                </a:solidFill>
              </a:rPr>
              <a:t>進化計算アルゴリズム</a:t>
            </a:r>
            <a:endParaRPr kumimoji="1" lang="en-US" altLang="ja-JP" sz="2000" b="1" dirty="0" smtClean="0">
              <a:solidFill>
                <a:schemeClr val="accent6"/>
              </a:solidFill>
            </a:endParaRPr>
          </a:p>
          <a:p>
            <a:pPr algn="ctr"/>
            <a:endParaRPr kumimoji="1" lang="en-US" altLang="ja-JP" sz="1100" dirty="0" smtClean="0">
              <a:solidFill>
                <a:schemeClr val="accent6"/>
              </a:solidFill>
            </a:endParaRPr>
          </a:p>
          <a:p>
            <a:pPr algn="ctr"/>
            <a:r>
              <a:rPr kumimoji="1" lang="ja-JP" altLang="en-US" dirty="0" smtClean="0">
                <a:solidFill>
                  <a:schemeClr val="accent6"/>
                </a:solidFill>
              </a:rPr>
              <a:t>最適解を探索する</a:t>
            </a:r>
            <a:endParaRPr kumimoji="1" lang="ja-JP" altLang="en-US" dirty="0">
              <a:solidFill>
                <a:schemeClr val="accent6"/>
              </a:solidFill>
            </a:endParaRPr>
          </a:p>
        </p:txBody>
      </p:sp>
      <p:sp>
        <p:nvSpPr>
          <p:cNvPr id="43" name="正方形/長方形 42"/>
          <p:cNvSpPr/>
          <p:nvPr/>
        </p:nvSpPr>
        <p:spPr>
          <a:xfrm>
            <a:off x="6056803" y="2051217"/>
            <a:ext cx="4604951" cy="143338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smtClean="0">
                <a:solidFill>
                  <a:schemeClr val="accent6"/>
                </a:solidFill>
              </a:rPr>
              <a:t>Niching</a:t>
            </a:r>
            <a:r>
              <a:rPr kumimoji="1" lang="ja-JP" altLang="en-US" sz="2000" b="1" dirty="0" smtClean="0">
                <a:solidFill>
                  <a:schemeClr val="accent6"/>
                </a:solidFill>
              </a:rPr>
              <a:t>機構</a:t>
            </a:r>
            <a:endParaRPr kumimoji="1" lang="en-US" altLang="ja-JP" sz="2000" b="1" dirty="0" smtClean="0">
              <a:solidFill>
                <a:schemeClr val="accent6"/>
              </a:solidFill>
            </a:endParaRPr>
          </a:p>
          <a:p>
            <a:pPr algn="ctr"/>
            <a:endParaRPr kumimoji="1" lang="en-US" altLang="ja-JP" sz="1100" dirty="0">
              <a:solidFill>
                <a:schemeClr val="accent6"/>
              </a:solidFill>
            </a:endParaRPr>
          </a:p>
          <a:p>
            <a:pPr algn="ctr"/>
            <a:r>
              <a:rPr kumimoji="1" lang="ja-JP" altLang="en-US" sz="2000" dirty="0">
                <a:solidFill>
                  <a:schemeClr val="accent6"/>
                </a:solidFill>
              </a:rPr>
              <a:t>最近傍個体を削除し新たに個体を</a:t>
            </a:r>
            <a:r>
              <a:rPr kumimoji="1" lang="ja-JP" altLang="en-US" sz="2000" dirty="0" smtClean="0">
                <a:solidFill>
                  <a:schemeClr val="accent6"/>
                </a:solidFill>
              </a:rPr>
              <a:t>生成</a:t>
            </a:r>
            <a:endParaRPr kumimoji="1" lang="ja-JP" altLang="en-US" sz="2000" dirty="0">
              <a:solidFill>
                <a:schemeClr val="accent6"/>
              </a:solidFill>
            </a:endParaRPr>
          </a:p>
        </p:txBody>
      </p:sp>
      <p:sp>
        <p:nvSpPr>
          <p:cNvPr id="44" name="加算 43"/>
          <p:cNvSpPr/>
          <p:nvPr/>
        </p:nvSpPr>
        <p:spPr>
          <a:xfrm>
            <a:off x="5077456" y="2463002"/>
            <a:ext cx="601469" cy="601469"/>
          </a:xfrm>
          <a:prstGeom prst="mathPlus">
            <a:avLst>
              <a:gd name="adj1" fmla="val 979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p:cNvSpPr txBox="1"/>
          <p:nvPr/>
        </p:nvSpPr>
        <p:spPr>
          <a:xfrm>
            <a:off x="420130" y="3635259"/>
            <a:ext cx="4657326" cy="2031325"/>
          </a:xfrm>
          <a:prstGeom prst="rect">
            <a:avLst/>
          </a:prstGeom>
          <a:noFill/>
        </p:spPr>
        <p:txBody>
          <a:bodyPr wrap="square" rtlCol="0">
            <a:spAutoFit/>
          </a:bodyPr>
          <a:lstStyle/>
          <a:p>
            <a:r>
              <a:rPr kumimoji="1" lang="ja-JP" altLang="en-US" dirty="0" smtClean="0"/>
              <a:t>生物の進化をモデルとした最適化手法．</a:t>
            </a:r>
            <a:endParaRPr kumimoji="1" lang="en-US" altLang="ja-JP" dirty="0" smtClean="0"/>
          </a:p>
          <a:p>
            <a:r>
              <a:rPr kumimoji="1" lang="ja-JP" altLang="en-US" dirty="0" smtClean="0"/>
              <a:t>以下の手順を繰り返して良い個体を生成する．</a:t>
            </a:r>
            <a:endParaRPr kumimoji="1" lang="en-US" altLang="ja-JP" dirty="0" smtClean="0"/>
          </a:p>
          <a:p>
            <a:r>
              <a:rPr kumimoji="1" lang="ja-JP" altLang="en-US" dirty="0" smtClean="0"/>
              <a:t>①交叉</a:t>
            </a:r>
            <a:endParaRPr kumimoji="1" lang="en-US" altLang="ja-JP" dirty="0" smtClean="0"/>
          </a:p>
          <a:p>
            <a:r>
              <a:rPr kumimoji="1" lang="ja-JP" altLang="en-US" dirty="0" smtClean="0"/>
              <a:t>②突然変異</a:t>
            </a:r>
            <a:endParaRPr kumimoji="1" lang="en-US" altLang="ja-JP" dirty="0" smtClean="0"/>
          </a:p>
          <a:p>
            <a:r>
              <a:rPr kumimoji="1" lang="ja-JP" altLang="en-US" dirty="0" smtClean="0"/>
              <a:t>③淘汰（</a:t>
            </a:r>
            <a:r>
              <a:rPr kumimoji="1" lang="ja-JP" altLang="en-US" dirty="0"/>
              <a:t>より良い遺伝子を次世代に残す</a:t>
            </a:r>
            <a:r>
              <a:rPr kumimoji="1" lang="ja-JP" altLang="en-US" dirty="0" smtClean="0"/>
              <a:t>）</a:t>
            </a:r>
            <a:endParaRPr kumimoji="1" lang="en-US" altLang="ja-JP" dirty="0" smtClean="0"/>
          </a:p>
          <a:p>
            <a:endParaRPr kumimoji="1" lang="en-US" altLang="ja-JP" dirty="0">
              <a:solidFill>
                <a:srgbClr val="FF0000"/>
              </a:solidFill>
            </a:endParaRPr>
          </a:p>
          <a:p>
            <a:r>
              <a:rPr kumimoji="1" lang="ja-JP" altLang="en-US" dirty="0" smtClean="0"/>
              <a:t>➡ </a:t>
            </a:r>
            <a:r>
              <a:rPr kumimoji="1" lang="en-US" altLang="ja-JP" dirty="0" smtClean="0"/>
              <a:t>1</a:t>
            </a:r>
            <a:r>
              <a:rPr kumimoji="1" lang="ja-JP" altLang="en-US" dirty="0" err="1" smtClean="0"/>
              <a:t>つの</a:t>
            </a:r>
            <a:r>
              <a:rPr kumimoji="1" lang="ja-JP" altLang="en-US" dirty="0" smtClean="0"/>
              <a:t>最適解を探索するために設計された手法</a:t>
            </a:r>
            <a:endParaRPr kumimoji="1" lang="ja-JP" altLang="en-US" dirty="0"/>
          </a:p>
        </p:txBody>
      </p:sp>
      <p:sp>
        <p:nvSpPr>
          <p:cNvPr id="46" name="テキスト ボックス 45"/>
          <p:cNvSpPr txBox="1"/>
          <p:nvPr/>
        </p:nvSpPr>
        <p:spPr>
          <a:xfrm>
            <a:off x="6056802" y="3635259"/>
            <a:ext cx="4604951" cy="1200329"/>
          </a:xfrm>
          <a:prstGeom prst="rect">
            <a:avLst/>
          </a:prstGeom>
          <a:noFill/>
        </p:spPr>
        <p:txBody>
          <a:bodyPr wrap="square" rtlCol="0">
            <a:spAutoFit/>
          </a:bodyPr>
          <a:lstStyle/>
          <a:p>
            <a:r>
              <a:rPr kumimoji="1" lang="ja-JP" altLang="en-US" dirty="0" smtClean="0"/>
              <a:t>最近傍個体を削除し新しく個体をランダムに生成</a:t>
            </a:r>
            <a:endParaRPr kumimoji="1" lang="en-US" altLang="ja-JP" dirty="0" smtClean="0"/>
          </a:p>
          <a:p>
            <a:endParaRPr kumimoji="1" lang="en-US" altLang="ja-JP" dirty="0"/>
          </a:p>
          <a:p>
            <a:r>
              <a:rPr kumimoji="1" lang="ja-JP" altLang="en-US" dirty="0" smtClean="0"/>
              <a:t>➡ 乱数に強く依存</a:t>
            </a:r>
            <a:endParaRPr kumimoji="1" lang="en-US" altLang="ja-JP" dirty="0" smtClean="0"/>
          </a:p>
          <a:p>
            <a:r>
              <a:rPr kumimoji="1" lang="ja-JP" altLang="en-US" dirty="0" smtClean="0"/>
              <a:t>➡ 問題に応じたパラメータチューニングに依存</a:t>
            </a:r>
            <a:endParaRPr kumimoji="1" lang="ja-JP" altLang="en-US" dirty="0"/>
          </a:p>
        </p:txBody>
      </p:sp>
      <p:sp>
        <p:nvSpPr>
          <p:cNvPr id="47" name="テキスト ボックス 46"/>
          <p:cNvSpPr txBox="1"/>
          <p:nvPr/>
        </p:nvSpPr>
        <p:spPr>
          <a:xfrm>
            <a:off x="0" y="5862856"/>
            <a:ext cx="12192000" cy="720000"/>
          </a:xfrm>
          <a:prstGeom prst="rect">
            <a:avLst/>
          </a:prstGeom>
          <a:solidFill>
            <a:schemeClr val="accent6"/>
          </a:solidFill>
        </p:spPr>
        <p:txBody>
          <a:bodyPr wrap="square" rtlCol="0" anchor="ctr">
            <a:spAutoFit/>
          </a:bodyPr>
          <a:lstStyle/>
          <a:p>
            <a:pPr algn="ctr"/>
            <a:r>
              <a:rPr kumimoji="1" lang="ja-JP" altLang="en-US" sz="2400" b="1" dirty="0" smtClean="0">
                <a:solidFill>
                  <a:schemeClr val="bg1"/>
                </a:solidFill>
              </a:rPr>
              <a:t>目的：複数解を同時に探索可能な個体間距離を考慮した探索アルゴリズムの構築　</a:t>
            </a:r>
            <a:endParaRPr kumimoji="1" lang="ja-JP" altLang="en-US" sz="2400" b="1" dirty="0">
              <a:solidFill>
                <a:schemeClr val="bg1"/>
              </a:solidFill>
            </a:endParaRPr>
          </a:p>
        </p:txBody>
      </p:sp>
    </p:spTree>
    <p:extLst>
      <p:ext uri="{BB962C8B-B14F-4D97-AF65-F5344CB8AC3E}">
        <p14:creationId xmlns:p14="http://schemas.microsoft.com/office/powerpoint/2010/main" val="25280424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従来手法</a:t>
            </a:r>
            <a:endParaRPr kumimoji="1" lang="ja-JP" altLang="en-US" dirty="0"/>
          </a:p>
        </p:txBody>
      </p:sp>
      <p:sp>
        <p:nvSpPr>
          <p:cNvPr id="3" name="コンテンツ プレースホルダー 2"/>
          <p:cNvSpPr>
            <a:spLocks noGrp="1"/>
          </p:cNvSpPr>
          <p:nvPr>
            <p:ph idx="1"/>
          </p:nvPr>
        </p:nvSpPr>
        <p:spPr>
          <a:xfrm>
            <a:off x="243175" y="1508791"/>
            <a:ext cx="11627257" cy="614197"/>
          </a:xfrm>
        </p:spPr>
        <p:txBody>
          <a:bodyPr/>
          <a:lstStyle/>
          <a:p>
            <a:r>
              <a:rPr kumimoji="1" lang="en-US" altLang="ja-JP" b="1" dirty="0" smtClean="0"/>
              <a:t>Bat Algorithm (BA)</a:t>
            </a:r>
            <a:r>
              <a:rPr lang="en-US" altLang="ja-JP" sz="2800" b="1" dirty="0"/>
              <a:t> </a:t>
            </a:r>
            <a:r>
              <a:rPr lang="en-US" altLang="ja-JP" sz="2400" dirty="0"/>
              <a:t>[X.S. Yang, 2010</a:t>
            </a:r>
            <a:r>
              <a:rPr lang="en-US" altLang="ja-JP" sz="2400" dirty="0" smtClean="0"/>
              <a:t>]</a:t>
            </a:r>
            <a:endParaRPr kumimoji="1" lang="en-US" altLang="ja-JP" sz="2400" dirty="0" smtClean="0"/>
          </a:p>
          <a:p>
            <a:r>
              <a:rPr kumimoji="1" lang="ja-JP" altLang="en-US" dirty="0" smtClean="0"/>
              <a:t>大域探索と局所探索を自動調節可能なアルゴリズム</a:t>
            </a:r>
            <a:endParaRPr kumimoji="1" lang="ja-JP" altLang="en-US" dirty="0"/>
          </a:p>
        </p:txBody>
      </p:sp>
      <p:sp>
        <p:nvSpPr>
          <p:cNvPr id="4" name="コンテンツ プレースホルダー 3"/>
          <p:cNvSpPr>
            <a:spLocks noGrp="1"/>
          </p:cNvSpPr>
          <p:nvPr>
            <p:ph idx="10"/>
          </p:nvPr>
        </p:nvSpPr>
        <p:spPr/>
        <p:txBody>
          <a:bodyPr/>
          <a:lstStyle/>
          <a:p>
            <a:endParaRPr kumimoji="1" lang="ja-JP" altLang="en-US" dirty="0"/>
          </a:p>
        </p:txBody>
      </p:sp>
      <p:sp>
        <p:nvSpPr>
          <p:cNvPr id="38" name="楕円 37"/>
          <p:cNvSpPr/>
          <p:nvPr/>
        </p:nvSpPr>
        <p:spPr>
          <a:xfrm>
            <a:off x="5463762" y="4134025"/>
            <a:ext cx="1005814" cy="1133844"/>
          </a:xfrm>
          <a:prstGeom prst="ellipse">
            <a:avLst/>
          </a:prstGeom>
          <a:noFill/>
          <a:ln>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角丸四角形 38"/>
          <p:cNvSpPr/>
          <p:nvPr/>
        </p:nvSpPr>
        <p:spPr>
          <a:xfrm>
            <a:off x="1536507" y="2440511"/>
            <a:ext cx="5369232" cy="552112"/>
          </a:xfrm>
          <a:prstGeom prst="roundRect">
            <a:avLst/>
          </a:prstGeom>
          <a:solidFill>
            <a:schemeClr val="accent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2400" b="1" dirty="0" smtClean="0"/>
              <a:t>局所探索</a:t>
            </a:r>
            <a:r>
              <a:rPr kumimoji="1" lang="en-US" altLang="ja-JP" sz="2400" b="1" dirty="0" smtClean="0"/>
              <a:t> </a:t>
            </a:r>
            <a:endParaRPr kumimoji="1" lang="ja-JP" altLang="en-US" sz="2400" b="1" dirty="0"/>
          </a:p>
        </p:txBody>
      </p:sp>
      <p:sp>
        <p:nvSpPr>
          <p:cNvPr id="40" name="角丸四角形 39"/>
          <p:cNvSpPr/>
          <p:nvPr/>
        </p:nvSpPr>
        <p:spPr>
          <a:xfrm>
            <a:off x="8338367" y="2482101"/>
            <a:ext cx="2537402" cy="552112"/>
          </a:xfrm>
          <a:prstGeom prst="roundRect">
            <a:avLst/>
          </a:prstGeom>
          <a:solidFill>
            <a:schemeClr val="accent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2400" b="1" dirty="0" smtClean="0"/>
              <a:t>大域探索</a:t>
            </a:r>
            <a:r>
              <a:rPr kumimoji="1" lang="en-US" altLang="ja-JP" sz="2400" b="1" dirty="0" smtClean="0"/>
              <a:t> </a:t>
            </a:r>
            <a:endParaRPr kumimoji="1" lang="ja-JP" altLang="en-US" sz="2400" b="1" dirty="0"/>
          </a:p>
        </p:txBody>
      </p:sp>
      <p:sp>
        <p:nvSpPr>
          <p:cNvPr id="41" name="楕円 40"/>
          <p:cNvSpPr/>
          <p:nvPr/>
        </p:nvSpPr>
        <p:spPr>
          <a:xfrm>
            <a:off x="1694086" y="3372837"/>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p:cNvSpPr/>
          <p:nvPr/>
        </p:nvSpPr>
        <p:spPr>
          <a:xfrm>
            <a:off x="3352482" y="4134025"/>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1356507" y="5087869"/>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p:nvSpPr>
        <p:spPr>
          <a:xfrm>
            <a:off x="3151969" y="5245788"/>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p:cNvCxnSpPr/>
          <p:nvPr/>
        </p:nvCxnSpPr>
        <p:spPr>
          <a:xfrm rot="-360000">
            <a:off x="1824212" y="3559728"/>
            <a:ext cx="501315" cy="1044000"/>
          </a:xfrm>
          <a:prstGeom prst="straightConnector1">
            <a:avLst/>
          </a:prstGeom>
          <a:ln w="57150">
            <a:solidFill>
              <a:schemeClr val="bg1">
                <a:lumMod val="8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6" name="楕円 45"/>
          <p:cNvSpPr/>
          <p:nvPr/>
        </p:nvSpPr>
        <p:spPr>
          <a:xfrm>
            <a:off x="1279747" y="6151669"/>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p:cNvSpPr txBox="1"/>
          <p:nvPr/>
        </p:nvSpPr>
        <p:spPr>
          <a:xfrm>
            <a:off x="1422349" y="6057003"/>
            <a:ext cx="2004468" cy="369332"/>
          </a:xfrm>
          <a:prstGeom prst="rect">
            <a:avLst/>
          </a:prstGeom>
          <a:noFill/>
        </p:spPr>
        <p:txBody>
          <a:bodyPr wrap="square" rtlCol="0">
            <a:spAutoFit/>
          </a:bodyPr>
          <a:lstStyle/>
          <a:p>
            <a:r>
              <a:rPr kumimoji="1" lang="ja-JP" altLang="en-US" dirty="0" smtClean="0"/>
              <a:t>：個体</a:t>
            </a:r>
            <a:endParaRPr kumimoji="1" lang="ja-JP" altLang="en-US" dirty="0"/>
          </a:p>
        </p:txBody>
      </p:sp>
      <p:sp>
        <p:nvSpPr>
          <p:cNvPr id="48" name="テキスト ボックス 47"/>
          <p:cNvSpPr txBox="1"/>
          <p:nvPr/>
        </p:nvSpPr>
        <p:spPr>
          <a:xfrm>
            <a:off x="3741999" y="6057003"/>
            <a:ext cx="3163740" cy="369332"/>
          </a:xfrm>
          <a:prstGeom prst="rect">
            <a:avLst/>
          </a:prstGeom>
          <a:noFill/>
        </p:spPr>
        <p:txBody>
          <a:bodyPr wrap="square" rtlCol="0">
            <a:spAutoFit/>
          </a:bodyPr>
          <a:lstStyle/>
          <a:p>
            <a:r>
              <a:rPr kumimoji="1" lang="ja-JP" altLang="en-US" dirty="0" smtClean="0"/>
              <a:t>：グローバルベスト </a:t>
            </a:r>
            <a:r>
              <a:rPr kumimoji="1" lang="en-US" altLang="ja-JP" dirty="0" smtClean="0"/>
              <a:t>(</a:t>
            </a:r>
            <a:r>
              <a:rPr kumimoji="1" lang="ja-JP" altLang="en-US" dirty="0" smtClean="0"/>
              <a:t>最良個体</a:t>
            </a:r>
            <a:r>
              <a:rPr kumimoji="1" lang="en-US" altLang="ja-JP" dirty="0" smtClean="0"/>
              <a:t>)</a:t>
            </a:r>
            <a:endParaRPr kumimoji="1" lang="ja-JP" altLang="en-US" dirty="0"/>
          </a:p>
        </p:txBody>
      </p:sp>
      <p:sp>
        <p:nvSpPr>
          <p:cNvPr id="49" name="楕円 48"/>
          <p:cNvSpPr/>
          <p:nvPr/>
        </p:nvSpPr>
        <p:spPr>
          <a:xfrm>
            <a:off x="1918237" y="3768026"/>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p:cNvSpPr/>
          <p:nvPr/>
        </p:nvSpPr>
        <p:spPr>
          <a:xfrm>
            <a:off x="5267856" y="3334905"/>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p:cNvSpPr/>
          <p:nvPr/>
        </p:nvSpPr>
        <p:spPr>
          <a:xfrm>
            <a:off x="6926252" y="4096093"/>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p:cNvSpPr/>
          <p:nvPr/>
        </p:nvSpPr>
        <p:spPr>
          <a:xfrm>
            <a:off x="4930277" y="5049937"/>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p:nvSpPr>
        <p:spPr>
          <a:xfrm>
            <a:off x="6725739" y="5207856"/>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p:nvSpPr>
        <p:spPr>
          <a:xfrm>
            <a:off x="6078254" y="4723671"/>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p:nvSpPr>
        <p:spPr>
          <a:xfrm>
            <a:off x="8814167" y="3372837"/>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p:nvSpPr>
        <p:spPr>
          <a:xfrm>
            <a:off x="10472563" y="4134025"/>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p:nvSpPr>
        <p:spPr>
          <a:xfrm>
            <a:off x="8476588" y="5087869"/>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p:cNvSpPr/>
          <p:nvPr/>
        </p:nvSpPr>
        <p:spPr>
          <a:xfrm>
            <a:off x="10272050" y="5245788"/>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p:cNvSpPr txBox="1"/>
          <p:nvPr/>
        </p:nvSpPr>
        <p:spPr>
          <a:xfrm>
            <a:off x="5528138" y="3397340"/>
            <a:ext cx="1938852" cy="707886"/>
          </a:xfrm>
          <a:prstGeom prst="rect">
            <a:avLst/>
          </a:prstGeom>
          <a:noFill/>
        </p:spPr>
        <p:txBody>
          <a:bodyPr wrap="square" rtlCol="0">
            <a:spAutoFit/>
          </a:bodyPr>
          <a:lstStyle/>
          <a:p>
            <a:pPr algn="ctr"/>
            <a:r>
              <a:rPr kumimoji="1" lang="ja-JP" altLang="en-US" sz="2000" dirty="0" smtClean="0">
                <a:solidFill>
                  <a:schemeClr val="tx1">
                    <a:lumMod val="75000"/>
                    <a:lumOff val="25000"/>
                  </a:schemeClr>
                </a:solidFill>
              </a:rPr>
              <a:t>グローバルベスト周辺</a:t>
            </a:r>
            <a:endParaRPr kumimoji="1" lang="ja-JP" altLang="en-US" sz="2000" dirty="0">
              <a:solidFill>
                <a:schemeClr val="tx1">
                  <a:lumMod val="75000"/>
                  <a:lumOff val="25000"/>
                </a:schemeClr>
              </a:solidFill>
            </a:endParaRPr>
          </a:p>
        </p:txBody>
      </p:sp>
      <p:sp>
        <p:nvSpPr>
          <p:cNvPr id="60" name="楕円 59"/>
          <p:cNvSpPr/>
          <p:nvPr/>
        </p:nvSpPr>
        <p:spPr>
          <a:xfrm>
            <a:off x="10176309" y="3372837"/>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p:cNvSpPr txBox="1"/>
          <p:nvPr/>
        </p:nvSpPr>
        <p:spPr>
          <a:xfrm>
            <a:off x="8476588" y="4050456"/>
            <a:ext cx="1981899" cy="400110"/>
          </a:xfrm>
          <a:prstGeom prst="rect">
            <a:avLst/>
          </a:prstGeom>
          <a:noFill/>
        </p:spPr>
        <p:txBody>
          <a:bodyPr wrap="square" rtlCol="0">
            <a:spAutoFit/>
          </a:bodyPr>
          <a:lstStyle/>
          <a:p>
            <a:pPr algn="ctr"/>
            <a:r>
              <a:rPr kumimoji="1" lang="ja-JP" altLang="en-US" sz="2000" dirty="0" smtClean="0">
                <a:solidFill>
                  <a:schemeClr val="tx1">
                    <a:lumMod val="75000"/>
                    <a:lumOff val="25000"/>
                  </a:schemeClr>
                </a:solidFill>
              </a:rPr>
              <a:t>ランダム探索</a:t>
            </a:r>
            <a:endParaRPr kumimoji="1" lang="ja-JP" altLang="en-US" sz="2000" dirty="0">
              <a:solidFill>
                <a:schemeClr val="tx1">
                  <a:lumMod val="75000"/>
                  <a:lumOff val="25000"/>
                </a:schemeClr>
              </a:solidFill>
            </a:endParaRPr>
          </a:p>
        </p:txBody>
      </p:sp>
      <p:cxnSp>
        <p:nvCxnSpPr>
          <p:cNvPr id="62" name="直線矢印コネクタ 61"/>
          <p:cNvCxnSpPr/>
          <p:nvPr/>
        </p:nvCxnSpPr>
        <p:spPr>
          <a:xfrm rot="480000">
            <a:off x="1799358" y="3546569"/>
            <a:ext cx="179561" cy="232024"/>
          </a:xfrm>
          <a:prstGeom prst="straightConnector1">
            <a:avLst/>
          </a:prstGeom>
          <a:ln w="57150">
            <a:solidFill>
              <a:srgbClr val="FF3B3B"/>
            </a:solidFill>
            <a:tailEnd type="triangle"/>
          </a:ln>
        </p:spPr>
        <p:style>
          <a:lnRef idx="1">
            <a:schemeClr val="accent1"/>
          </a:lnRef>
          <a:fillRef idx="0">
            <a:schemeClr val="accent1"/>
          </a:fillRef>
          <a:effectRef idx="0">
            <a:schemeClr val="accent1"/>
          </a:effectRef>
          <a:fontRef idx="minor">
            <a:schemeClr val="tx1"/>
          </a:fontRef>
        </p:style>
      </p:cxnSp>
      <p:sp>
        <p:nvSpPr>
          <p:cNvPr id="63" name="楕円 62"/>
          <p:cNvSpPr/>
          <p:nvPr/>
        </p:nvSpPr>
        <p:spPr>
          <a:xfrm>
            <a:off x="6928809" y="6151669"/>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p:cNvSpPr txBox="1"/>
          <p:nvPr/>
        </p:nvSpPr>
        <p:spPr>
          <a:xfrm>
            <a:off x="7100284" y="6057003"/>
            <a:ext cx="2863761" cy="369332"/>
          </a:xfrm>
          <a:prstGeom prst="rect">
            <a:avLst/>
          </a:prstGeom>
          <a:noFill/>
        </p:spPr>
        <p:txBody>
          <a:bodyPr wrap="square" rtlCol="0">
            <a:spAutoFit/>
          </a:bodyPr>
          <a:lstStyle/>
          <a:p>
            <a:r>
              <a:rPr kumimoji="1" lang="ja-JP" altLang="en-US" dirty="0" smtClean="0"/>
              <a:t>：個体候補</a:t>
            </a:r>
            <a:endParaRPr kumimoji="1" lang="ja-JP" altLang="en-US" dirty="0"/>
          </a:p>
        </p:txBody>
      </p:sp>
      <p:sp>
        <p:nvSpPr>
          <p:cNvPr id="65" name="正方形/長方形 64"/>
          <p:cNvSpPr/>
          <p:nvPr/>
        </p:nvSpPr>
        <p:spPr>
          <a:xfrm>
            <a:off x="982819" y="3137776"/>
            <a:ext cx="2880000" cy="2880000"/>
          </a:xfrm>
          <a:prstGeom prst="rect">
            <a:avLst/>
          </a:prstGeom>
          <a:noFill/>
          <a:ln>
            <a:solidFill>
              <a:srgbClr val="F790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4532512" y="3146674"/>
            <a:ext cx="2880000" cy="2880000"/>
          </a:xfrm>
          <a:prstGeom prst="rect">
            <a:avLst/>
          </a:prstGeom>
          <a:noFill/>
          <a:ln>
            <a:solidFill>
              <a:srgbClr val="F790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p:cNvSpPr/>
          <p:nvPr/>
        </p:nvSpPr>
        <p:spPr>
          <a:xfrm>
            <a:off x="8147856" y="3137776"/>
            <a:ext cx="2880000" cy="2880000"/>
          </a:xfrm>
          <a:prstGeom prst="rect">
            <a:avLst/>
          </a:prstGeom>
          <a:noFill/>
          <a:ln>
            <a:solidFill>
              <a:srgbClr val="F790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星 5 67"/>
          <p:cNvSpPr/>
          <p:nvPr/>
        </p:nvSpPr>
        <p:spPr>
          <a:xfrm>
            <a:off x="2314819" y="4552521"/>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星 5 68"/>
          <p:cNvSpPr/>
          <p:nvPr/>
        </p:nvSpPr>
        <p:spPr>
          <a:xfrm>
            <a:off x="5864512" y="4552521"/>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星 5 69"/>
          <p:cNvSpPr/>
          <p:nvPr/>
        </p:nvSpPr>
        <p:spPr>
          <a:xfrm>
            <a:off x="9479856" y="4554129"/>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星 5 70"/>
          <p:cNvSpPr/>
          <p:nvPr/>
        </p:nvSpPr>
        <p:spPr>
          <a:xfrm>
            <a:off x="3564153" y="6133669"/>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2" name="図 7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893176">
            <a:off x="1162420" y="3509166"/>
            <a:ext cx="639112" cy="639112"/>
          </a:xfrm>
          <a:prstGeom prst="rect">
            <a:avLst/>
          </a:prstGeom>
        </p:spPr>
      </p:pic>
      <p:pic>
        <p:nvPicPr>
          <p:cNvPr id="73" name="図 7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9628823">
            <a:off x="1904903" y="4505317"/>
            <a:ext cx="397738" cy="397738"/>
          </a:xfrm>
          <a:prstGeom prst="rect">
            <a:avLst/>
          </a:prstGeom>
        </p:spPr>
      </p:pic>
      <p:sp>
        <p:nvSpPr>
          <p:cNvPr id="74" name="テキスト ボックス 73"/>
          <p:cNvSpPr txBox="1"/>
          <p:nvPr/>
        </p:nvSpPr>
        <p:spPr>
          <a:xfrm>
            <a:off x="1067350" y="4065845"/>
            <a:ext cx="1222378" cy="369332"/>
          </a:xfrm>
          <a:prstGeom prst="rect">
            <a:avLst/>
          </a:prstGeom>
          <a:noFill/>
        </p:spPr>
        <p:txBody>
          <a:bodyPr wrap="square" rtlCol="0">
            <a:spAutoFit/>
          </a:bodyPr>
          <a:lstStyle/>
          <a:p>
            <a:r>
              <a:rPr kumimoji="1" lang="en-US" altLang="ja-JP" dirty="0" smtClean="0">
                <a:solidFill>
                  <a:schemeClr val="accent5"/>
                </a:solidFill>
              </a:rPr>
              <a:t>Loudness</a:t>
            </a:r>
            <a:endParaRPr kumimoji="1" lang="ja-JP" altLang="en-US" dirty="0">
              <a:solidFill>
                <a:schemeClr val="accent5"/>
              </a:solidFill>
            </a:endParaRPr>
          </a:p>
        </p:txBody>
      </p:sp>
      <p:sp>
        <p:nvSpPr>
          <p:cNvPr id="75" name="テキスト ボックス 74"/>
          <p:cNvSpPr txBox="1"/>
          <p:nvPr/>
        </p:nvSpPr>
        <p:spPr>
          <a:xfrm>
            <a:off x="1630100" y="4807070"/>
            <a:ext cx="2218199" cy="369332"/>
          </a:xfrm>
          <a:prstGeom prst="rect">
            <a:avLst/>
          </a:prstGeom>
          <a:noFill/>
        </p:spPr>
        <p:txBody>
          <a:bodyPr wrap="square" rtlCol="0">
            <a:spAutoFit/>
          </a:bodyPr>
          <a:lstStyle/>
          <a:p>
            <a:r>
              <a:rPr kumimoji="1" lang="en-US" altLang="ja-JP" dirty="0" smtClean="0">
                <a:solidFill>
                  <a:schemeClr val="bg1">
                    <a:lumMod val="50000"/>
                  </a:schemeClr>
                </a:solidFill>
              </a:rPr>
              <a:t>Pulse emission rate</a:t>
            </a:r>
            <a:endParaRPr kumimoji="1" lang="ja-JP" altLang="en-US" dirty="0">
              <a:solidFill>
                <a:schemeClr val="bg1">
                  <a:lumMod val="50000"/>
                </a:schemeClr>
              </a:solidFill>
            </a:endParaRPr>
          </a:p>
        </p:txBody>
      </p:sp>
      <p:sp>
        <p:nvSpPr>
          <p:cNvPr id="76" name="テキスト ボックス 75"/>
          <p:cNvSpPr txBox="1"/>
          <p:nvPr/>
        </p:nvSpPr>
        <p:spPr>
          <a:xfrm>
            <a:off x="2420774" y="3324643"/>
            <a:ext cx="1847830" cy="707886"/>
          </a:xfrm>
          <a:prstGeom prst="rect">
            <a:avLst/>
          </a:prstGeom>
          <a:solidFill>
            <a:schemeClr val="bg1"/>
          </a:solidFill>
        </p:spPr>
        <p:txBody>
          <a:bodyPr wrap="square" rtlCol="0">
            <a:spAutoFit/>
          </a:bodyPr>
          <a:lstStyle/>
          <a:p>
            <a:pPr algn="ctr"/>
            <a:r>
              <a:rPr kumimoji="1" lang="ja-JP" altLang="en-US" sz="2000" dirty="0" smtClean="0">
                <a:solidFill>
                  <a:schemeClr val="tx1">
                    <a:lumMod val="75000"/>
                    <a:lumOff val="25000"/>
                  </a:schemeClr>
                </a:solidFill>
              </a:rPr>
              <a:t>グローバルベスト方向へ収束</a:t>
            </a:r>
            <a:endParaRPr kumimoji="1" lang="ja-JP" altLang="en-US" sz="2000" dirty="0">
              <a:solidFill>
                <a:schemeClr val="tx1">
                  <a:lumMod val="75000"/>
                  <a:lumOff val="25000"/>
                </a:schemeClr>
              </a:solidFill>
            </a:endParaRPr>
          </a:p>
        </p:txBody>
      </p:sp>
    </p:spTree>
    <p:extLst>
      <p:ext uri="{BB962C8B-B14F-4D97-AF65-F5344CB8AC3E}">
        <p14:creationId xmlns:p14="http://schemas.microsoft.com/office/powerpoint/2010/main" val="1336200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コンテンツ プレースホルダー 36"/>
          <p:cNvPicPr>
            <a:picLocks noGrp="1" noChangeAspect="1"/>
          </p:cNvPicPr>
          <p:nvPr>
            <p:ph idx="10"/>
          </p:nvPr>
        </p:nvPicPr>
        <p:blipFill>
          <a:blip r:embed="rId4" cstate="print">
            <a:extLst>
              <a:ext uri="{28A0092B-C50C-407E-A947-70E740481C1C}">
                <a14:useLocalDpi xmlns:a14="http://schemas.microsoft.com/office/drawing/2010/main" val="0"/>
              </a:ext>
            </a:extLst>
          </a:blip>
          <a:stretch>
            <a:fillRect/>
          </a:stretch>
        </p:blipFill>
        <p:spPr>
          <a:xfrm>
            <a:off x="8248403" y="3526668"/>
            <a:ext cx="3751623" cy="2813717"/>
          </a:xfrm>
        </p:spPr>
      </p:pic>
      <p:sp>
        <p:nvSpPr>
          <p:cNvPr id="2" name="タイトル 1"/>
          <p:cNvSpPr>
            <a:spLocks noGrp="1"/>
          </p:cNvSpPr>
          <p:nvPr>
            <p:ph type="title"/>
          </p:nvPr>
        </p:nvSpPr>
        <p:spPr/>
        <p:txBody>
          <a:bodyPr/>
          <a:lstStyle/>
          <a:p>
            <a:r>
              <a:rPr lang="ja-JP" altLang="en-US" dirty="0"/>
              <a:t>従来手法</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graphicFrame>
        <p:nvGraphicFramePr>
          <p:cNvPr id="5" name="コンテンツ プレースホルダー 4"/>
          <p:cNvGraphicFramePr>
            <a:graphicFrameLocks/>
          </p:cNvGraphicFramePr>
          <p:nvPr>
            <p:extLst>
              <p:ext uri="{D42A27DB-BD31-4B8C-83A1-F6EECF244321}">
                <p14:modId xmlns:p14="http://schemas.microsoft.com/office/powerpoint/2010/main" val="2356973039"/>
              </p:ext>
            </p:extLst>
          </p:nvPr>
        </p:nvGraphicFramePr>
        <p:xfrm>
          <a:off x="243175" y="1642891"/>
          <a:ext cx="4798725" cy="498007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4" name="図 23"/>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6117645" y="2248025"/>
            <a:ext cx="3597374" cy="288000"/>
          </a:xfrm>
          <a:prstGeom prst="rect">
            <a:avLst/>
          </a:prstGeom>
        </p:spPr>
      </p:pic>
      <mc:AlternateContent xmlns:mc="http://schemas.openxmlformats.org/markup-compatibility/2006">
        <mc:Choice xmlns:a14="http://schemas.microsoft.com/office/drawing/2010/main" Requires="a14">
          <p:sp>
            <p:nvSpPr>
              <p:cNvPr id="25" name="テキスト ボックス 24"/>
              <p:cNvSpPr txBox="1"/>
              <p:nvPr/>
            </p:nvSpPr>
            <p:spPr>
              <a:xfrm>
                <a:off x="6117645" y="3473126"/>
                <a:ext cx="1711559" cy="615553"/>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2000" b="0" i="1" smtClean="0">
                              <a:solidFill>
                                <a:schemeClr val="tx1"/>
                              </a:solidFill>
                              <a:latin typeface="Cambria Math" panose="02040503050406030204" pitchFamily="18" charset="0"/>
                            </a:rPr>
                          </m:ctrlPr>
                        </m:sSubPr>
                        <m:e>
                          <m:r>
                            <a:rPr kumimoji="1" lang="en-US" altLang="ja-JP" sz="2000" b="0" i="1" smtClean="0">
                              <a:solidFill>
                                <a:schemeClr val="tx1"/>
                              </a:solidFill>
                              <a:latin typeface="Cambria Math" panose="02040503050406030204" pitchFamily="18" charset="0"/>
                            </a:rPr>
                            <m:t>𝐴</m:t>
                          </m:r>
                        </m:e>
                        <m:sub>
                          <m:r>
                            <a:rPr kumimoji="1" lang="en-US" altLang="ja-JP" sz="2000" b="0" i="1" smtClean="0">
                              <a:solidFill>
                                <a:schemeClr val="tx1"/>
                              </a:solidFill>
                              <a:latin typeface="Cambria Math" panose="02040503050406030204" pitchFamily="18" charset="0"/>
                            </a:rPr>
                            <m:t>𝑖</m:t>
                          </m:r>
                        </m:sub>
                      </m:sSub>
                      <m:r>
                        <a:rPr kumimoji="1" lang="en-US" altLang="ja-JP" sz="2000" b="0" i="1" smtClean="0">
                          <a:solidFill>
                            <a:schemeClr val="tx1"/>
                          </a:solidFill>
                          <a:latin typeface="Cambria Math" panose="02040503050406030204" pitchFamily="18" charset="0"/>
                        </a:rPr>
                        <m:t>=1</m:t>
                      </m:r>
                    </m:oMath>
                  </m:oMathPara>
                </a14:m>
                <a:endParaRPr kumimoji="1" lang="en-US" altLang="ja-JP" sz="2000" b="0" dirty="0" smtClean="0">
                  <a:solidFill>
                    <a:schemeClr val="tx1"/>
                  </a:solidFill>
                </a:endParaRPr>
              </a:p>
              <a:p>
                <a:pPr/>
                <a14:m>
                  <m:oMathPara xmlns:m="http://schemas.openxmlformats.org/officeDocument/2006/math">
                    <m:oMathParaPr>
                      <m:jc m:val="left"/>
                    </m:oMathParaPr>
                    <m:oMath xmlns:m="http://schemas.openxmlformats.org/officeDocument/2006/math">
                      <m:sSub>
                        <m:sSubPr>
                          <m:ctrlPr>
                            <a:rPr kumimoji="1" lang="en-US" altLang="ja-JP" sz="2000" b="0" i="1" smtClean="0">
                              <a:solidFill>
                                <a:schemeClr val="tx1"/>
                              </a:solidFill>
                              <a:latin typeface="Cambria Math" panose="02040503050406030204" pitchFamily="18" charset="0"/>
                            </a:rPr>
                          </m:ctrlPr>
                        </m:sSubPr>
                        <m:e>
                          <m:r>
                            <a:rPr kumimoji="1" lang="en-US" altLang="ja-JP" sz="2000" b="0" i="1" smtClean="0">
                              <a:solidFill>
                                <a:schemeClr val="tx1"/>
                              </a:solidFill>
                              <a:latin typeface="Cambria Math" panose="02040503050406030204" pitchFamily="18" charset="0"/>
                            </a:rPr>
                            <m:t>𝑟</m:t>
                          </m:r>
                        </m:e>
                        <m:sub>
                          <m:r>
                            <a:rPr kumimoji="1" lang="en-US" altLang="ja-JP" sz="2000" b="0" i="1" smtClean="0">
                              <a:solidFill>
                                <a:schemeClr val="tx1"/>
                              </a:solidFill>
                              <a:latin typeface="Cambria Math" panose="02040503050406030204" pitchFamily="18" charset="0"/>
                            </a:rPr>
                            <m:t>𝑖</m:t>
                          </m:r>
                        </m:sub>
                      </m:sSub>
                      <m:r>
                        <a:rPr kumimoji="1" lang="en-US" altLang="ja-JP" sz="2000" b="0" i="1" smtClean="0">
                          <a:solidFill>
                            <a:schemeClr val="tx1"/>
                          </a:solidFill>
                          <a:latin typeface="Cambria Math" panose="02040503050406030204" pitchFamily="18" charset="0"/>
                        </a:rPr>
                        <m:t>=</m:t>
                      </m:r>
                      <m:r>
                        <a:rPr kumimoji="1" lang="en-US" altLang="ja-JP" sz="2000" b="0" i="1" smtClean="0">
                          <a:solidFill>
                            <a:schemeClr val="tx1"/>
                          </a:solidFill>
                          <a:latin typeface="Cambria Math" panose="02040503050406030204" pitchFamily="18" charset="0"/>
                        </a:rPr>
                        <m:t>𝑟𝑎𝑛𝑑</m:t>
                      </m:r>
                      <m:r>
                        <a:rPr kumimoji="1" lang="en-US" altLang="ja-JP" sz="2000" b="0" i="1" smtClean="0">
                          <a:solidFill>
                            <a:schemeClr val="tx1"/>
                          </a:solidFill>
                          <a:latin typeface="Cambria Math" panose="02040503050406030204" pitchFamily="18" charset="0"/>
                        </a:rPr>
                        <m:t>[0, 1]</m:t>
                      </m:r>
                    </m:oMath>
                  </m:oMathPara>
                </a14:m>
                <a:endParaRPr kumimoji="1" lang="ja-JP" altLang="en-US" sz="2000" dirty="0">
                  <a:solidFill>
                    <a:schemeClr val="tx1"/>
                  </a:solidFill>
                </a:endParaRPr>
              </a:p>
            </p:txBody>
          </p:sp>
        </mc:Choice>
        <mc:Fallback>
          <p:sp>
            <p:nvSpPr>
              <p:cNvPr id="25" name="テキスト ボックス 24"/>
              <p:cNvSpPr txBox="1">
                <a:spLocks noRot="1" noChangeAspect="1" noMove="1" noResize="1" noEditPoints="1" noAdjustHandles="1" noChangeArrowheads="1" noChangeShapeType="1" noTextEdit="1"/>
              </p:cNvSpPr>
              <p:nvPr/>
            </p:nvSpPr>
            <p:spPr>
              <a:xfrm>
                <a:off x="6117645" y="3473126"/>
                <a:ext cx="1711559" cy="615553"/>
              </a:xfrm>
              <a:prstGeom prst="rect">
                <a:avLst/>
              </a:prstGeom>
              <a:blipFill>
                <a:blip r:embed="rId11"/>
                <a:stretch>
                  <a:fillRect l="-5357" r="-2500" b="-18812"/>
                </a:stretch>
              </a:blipFill>
            </p:spPr>
            <p:txBody>
              <a:bodyPr/>
              <a:lstStyle/>
              <a:p>
                <a:r>
                  <a:rPr lang="ja-JP" altLang="en-US">
                    <a:noFill/>
                  </a:rPr>
                  <a:t> </a:t>
                </a:r>
              </a:p>
            </p:txBody>
          </p:sp>
        </mc:Fallback>
      </mc:AlternateContent>
      <p:sp>
        <p:nvSpPr>
          <p:cNvPr id="26" name="テキスト ボックス 25"/>
          <p:cNvSpPr txBox="1"/>
          <p:nvPr/>
        </p:nvSpPr>
        <p:spPr>
          <a:xfrm>
            <a:off x="5613679" y="1715593"/>
            <a:ext cx="4287189" cy="400110"/>
          </a:xfrm>
          <a:prstGeom prst="rect">
            <a:avLst/>
          </a:prstGeom>
          <a:noFill/>
        </p:spPr>
        <p:txBody>
          <a:bodyPr wrap="square" rtlCol="0">
            <a:spAutoFit/>
          </a:bodyPr>
          <a:lstStyle/>
          <a:p>
            <a:r>
              <a:rPr kumimoji="1" lang="en-US" altLang="ja-JP" sz="2000" dirty="0">
                <a:latin typeface="Times New Roman" panose="02020603050405020304" pitchFamily="18" charset="0"/>
                <a:cs typeface="Times New Roman" panose="02020603050405020304" pitchFamily="18" charset="0"/>
              </a:rPr>
              <a:t>f</a:t>
            </a:r>
            <a:r>
              <a:rPr kumimoji="1" lang="en-US" altLang="ja-JP" sz="2000" dirty="0" smtClean="0">
                <a:latin typeface="Times New Roman" panose="02020603050405020304" pitchFamily="18" charset="0"/>
                <a:cs typeface="Times New Roman" panose="02020603050405020304" pitchFamily="18" charset="0"/>
              </a:rPr>
              <a:t>or </a:t>
            </a:r>
            <a:r>
              <a:rPr kumimoji="1" lang="en-US" altLang="ja-JP" sz="2000" i="1" dirty="0" err="1" smtClean="0">
                <a:latin typeface="Times New Roman" panose="02020603050405020304" pitchFamily="18" charset="0"/>
                <a:cs typeface="Times New Roman" panose="02020603050405020304" pitchFamily="18" charset="0"/>
              </a:rPr>
              <a:t>i</a:t>
            </a:r>
            <a:r>
              <a:rPr kumimoji="1" lang="en-US" altLang="ja-JP" sz="2000" i="1" dirty="0" smtClean="0">
                <a:latin typeface="Times New Roman" panose="02020603050405020304" pitchFamily="18" charset="0"/>
                <a:cs typeface="Times New Roman" panose="02020603050405020304" pitchFamily="18" charset="0"/>
              </a:rPr>
              <a:t> = 1</a:t>
            </a:r>
            <a:r>
              <a:rPr kumimoji="1" lang="en-US" altLang="ja-JP" sz="2000" dirty="0" smtClean="0">
                <a:latin typeface="Times New Roman" panose="02020603050405020304" pitchFamily="18" charset="0"/>
                <a:cs typeface="Times New Roman" panose="02020603050405020304" pitchFamily="18" charset="0"/>
              </a:rPr>
              <a:t> to </a:t>
            </a:r>
            <a:r>
              <a:rPr kumimoji="1" lang="en-US" altLang="ja-JP" sz="2000" i="1" dirty="0" smtClean="0">
                <a:latin typeface="Times New Roman" panose="02020603050405020304" pitchFamily="18" charset="0"/>
                <a:cs typeface="Times New Roman" panose="02020603050405020304" pitchFamily="18" charset="0"/>
              </a:rPr>
              <a:t>N</a:t>
            </a:r>
            <a:endParaRPr kumimoji="1" lang="ja-JP" altLang="en-US" sz="2000" i="1" dirty="0">
              <a:latin typeface="Times New Roman" panose="02020603050405020304" pitchFamily="18" charset="0"/>
              <a:cs typeface="Times New Roman" panose="02020603050405020304" pitchFamily="18" charset="0"/>
            </a:endParaRPr>
          </a:p>
        </p:txBody>
      </p:sp>
      <p:sp>
        <p:nvSpPr>
          <p:cNvPr id="27" name="テキスト ボックス 26"/>
          <p:cNvSpPr txBox="1"/>
          <p:nvPr/>
        </p:nvSpPr>
        <p:spPr>
          <a:xfrm>
            <a:off x="5613679" y="4292955"/>
            <a:ext cx="1558979" cy="400110"/>
          </a:xfrm>
          <a:prstGeom prst="rect">
            <a:avLst/>
          </a:prstGeom>
          <a:noFill/>
        </p:spPr>
        <p:txBody>
          <a:bodyPr wrap="square" rtlCol="0">
            <a:spAutoFit/>
          </a:bodyPr>
          <a:lstStyle/>
          <a:p>
            <a:r>
              <a:rPr kumimoji="1" lang="en-US" altLang="ja-JP" sz="2000" dirty="0" err="1" smtClean="0">
                <a:latin typeface="Times New Roman" panose="02020603050405020304" pitchFamily="18" charset="0"/>
                <a:cs typeface="Times New Roman" panose="02020603050405020304" pitchFamily="18" charset="0"/>
              </a:rPr>
              <a:t>Endfor</a:t>
            </a:r>
            <a:endParaRPr kumimoji="1" lang="ja-JP" alt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8" name="テキスト ボックス 27"/>
              <p:cNvSpPr txBox="1"/>
              <p:nvPr/>
            </p:nvSpPr>
            <p:spPr>
              <a:xfrm>
                <a:off x="6642304" y="3068386"/>
                <a:ext cx="3032433"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𝑢𝑏</m:t>
                        </m:r>
                      </m:sub>
                    </m:sSub>
                    <m:r>
                      <a:rPr kumimoji="1" lang="en-US" altLang="ja-JP" b="0" i="1" smtClean="0">
                        <a:latin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𝑥</m:t>
                        </m:r>
                      </m:e>
                      <m:sub>
                        <m:r>
                          <a:rPr kumimoji="1" lang="en-US" altLang="ja-JP" i="1">
                            <a:latin typeface="Cambria Math" panose="02040503050406030204" pitchFamily="18" charset="0"/>
                          </a:rPr>
                          <m:t>𝑙𝑏</m:t>
                        </m:r>
                      </m:sub>
                    </m:sSub>
                    <m:r>
                      <a:rPr kumimoji="1" lang="en-US" altLang="ja-JP" b="0" i="1" smtClean="0">
                        <a:latin typeface="Cambria Math" panose="02040503050406030204" pitchFamily="18" charset="0"/>
                      </a:rPr>
                      <m:t>:</m:t>
                    </m:r>
                  </m:oMath>
                </a14:m>
                <a:r>
                  <a:rPr kumimoji="1" lang="ja-JP" altLang="en-US" dirty="0" smtClean="0"/>
                  <a:t> </a:t>
                </a:r>
                <a:r>
                  <a:rPr kumimoji="1" lang="ja-JP" altLang="en-US" dirty="0" smtClean="0"/>
                  <a:t>探索空間の上限と下限</a:t>
                </a:r>
                <a:endParaRPr kumimoji="1" lang="ja-JP" altLang="en-US" dirty="0"/>
              </a:p>
            </p:txBody>
          </p:sp>
        </mc:Choice>
        <mc:Fallback>
          <p:sp>
            <p:nvSpPr>
              <p:cNvPr id="28" name="テキスト ボックス 27"/>
              <p:cNvSpPr txBox="1">
                <a:spLocks noRot="1" noChangeAspect="1" noMove="1" noResize="1" noEditPoints="1" noAdjustHandles="1" noChangeArrowheads="1" noChangeShapeType="1" noTextEdit="1"/>
              </p:cNvSpPr>
              <p:nvPr/>
            </p:nvSpPr>
            <p:spPr>
              <a:xfrm>
                <a:off x="6642304" y="3068386"/>
                <a:ext cx="3032433" cy="276999"/>
              </a:xfrm>
              <a:prstGeom prst="rect">
                <a:avLst/>
              </a:prstGeom>
              <a:blipFill>
                <a:blip r:embed="rId12"/>
                <a:stretch>
                  <a:fillRect l="-2012" t="-28261" r="-4427" b="-5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0" name="テキスト ボックス 29"/>
              <p:cNvSpPr txBox="1"/>
              <p:nvPr/>
            </p:nvSpPr>
            <p:spPr>
              <a:xfrm>
                <a:off x="9786677" y="2624975"/>
                <a:ext cx="1633815" cy="369332"/>
              </a:xfrm>
              <a:prstGeom prst="rect">
                <a:avLst/>
              </a:prstGeom>
              <a:noFill/>
            </p:spPr>
            <p:txBody>
              <a:bodyPr wrap="square" rtlCol="0">
                <a:spAutoFit/>
              </a:bodyPr>
              <a:lstStyle/>
              <a:p>
                <a:r>
                  <a:rPr kumimoji="1" lang="en-US" altLang="ja-JP" i="1" dirty="0" smtClean="0">
                    <a:latin typeface="Cambria Math" panose="02040503050406030204" pitchFamily="18" charset="0"/>
                    <a:ea typeface="Cambria Math" panose="02040503050406030204" pitchFamily="18" charset="0"/>
                  </a:rPr>
                  <a:t>rand</a:t>
                </a:r>
                <a:r>
                  <a:rPr kumimoji="1" lang="en-US" altLang="ja-JP" dirty="0" smtClean="0"/>
                  <a:t> </a:t>
                </a:r>
                <a14:m>
                  <m:oMath xmlns:m="http://schemas.openxmlformats.org/officeDocument/2006/math">
                    <m:r>
                      <a:rPr kumimoji="1" lang="en-US" altLang="ja-JP" b="0" i="1" smtClean="0">
                        <a:latin typeface="Cambria Math" panose="02040503050406030204" pitchFamily="18" charset="0"/>
                      </a:rPr>
                      <m:t>∈[0, 1]</m:t>
                    </m:r>
                  </m:oMath>
                </a14:m>
                <a:endParaRPr kumimoji="1" lang="ja-JP" altLang="en-US" dirty="0"/>
              </a:p>
            </p:txBody>
          </p:sp>
        </mc:Choice>
        <mc:Fallback>
          <p:sp>
            <p:nvSpPr>
              <p:cNvPr id="30" name="テキスト ボックス 29"/>
              <p:cNvSpPr txBox="1">
                <a:spLocks noRot="1" noChangeAspect="1" noMove="1" noResize="1" noEditPoints="1" noAdjustHandles="1" noChangeArrowheads="1" noChangeShapeType="1" noTextEdit="1"/>
              </p:cNvSpPr>
              <p:nvPr/>
            </p:nvSpPr>
            <p:spPr>
              <a:xfrm>
                <a:off x="9786677" y="2624975"/>
                <a:ext cx="1633815" cy="369332"/>
              </a:xfrm>
              <a:prstGeom prst="rect">
                <a:avLst/>
              </a:prstGeom>
              <a:blipFill>
                <a:blip r:embed="rId13"/>
                <a:stretch>
                  <a:fillRect l="-2985" t="-11667" b="-25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1" name="テキスト ボックス 30"/>
              <p:cNvSpPr txBox="1"/>
              <p:nvPr/>
            </p:nvSpPr>
            <p:spPr>
              <a:xfrm>
                <a:off x="10010220" y="2183793"/>
                <a:ext cx="2125033" cy="40011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ctrlPr>
                            <a:rPr kumimoji="1" lang="en-US" altLang="ja-JP" sz="2000" i="1" smtClean="0">
                              <a:latin typeface="Cambria Math" panose="02040503050406030204" pitchFamily="18" charset="0"/>
                            </a:rPr>
                          </m:ctrlPr>
                        </m:dPr>
                        <m:e>
                          <m: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=1,2,…, </m:t>
                          </m:r>
                          <m:r>
                            <a:rPr kumimoji="1" lang="en-US" altLang="ja-JP" sz="2000" b="0" i="1" smtClean="0">
                              <a:latin typeface="Cambria Math" panose="02040503050406030204" pitchFamily="18" charset="0"/>
                            </a:rPr>
                            <m:t>𝑁</m:t>
                          </m:r>
                        </m:e>
                      </m:d>
                    </m:oMath>
                  </m:oMathPara>
                </a14:m>
                <a:endParaRPr kumimoji="1" lang="ja-JP" altLang="en-US" sz="2000" dirty="0"/>
              </a:p>
            </p:txBody>
          </p:sp>
        </mc:Choice>
        <mc:Fallback>
          <p:sp>
            <p:nvSpPr>
              <p:cNvPr id="31" name="テキスト ボックス 30"/>
              <p:cNvSpPr txBox="1">
                <a:spLocks noRot="1" noChangeAspect="1" noMove="1" noResize="1" noEditPoints="1" noAdjustHandles="1" noChangeArrowheads="1" noChangeShapeType="1" noTextEdit="1"/>
              </p:cNvSpPr>
              <p:nvPr/>
            </p:nvSpPr>
            <p:spPr>
              <a:xfrm>
                <a:off x="10010220" y="2183793"/>
                <a:ext cx="2125033" cy="400110"/>
              </a:xfrm>
              <a:prstGeom prst="rect">
                <a:avLst/>
              </a:prstGeom>
              <a:blipFill>
                <a:blip r:embed="rId14"/>
                <a:stretch>
                  <a:fillRect/>
                </a:stretch>
              </a:blipFill>
            </p:spPr>
            <p:txBody>
              <a:bodyPr/>
              <a:lstStyle/>
              <a:p>
                <a:r>
                  <a:rPr lang="ja-JP" altLang="en-US">
                    <a:noFill/>
                  </a:rPr>
                  <a:t> </a:t>
                </a:r>
              </a:p>
            </p:txBody>
          </p:sp>
        </mc:Fallback>
      </mc:AlternateContent>
      <p:sp>
        <p:nvSpPr>
          <p:cNvPr id="33" name="楕円 32"/>
          <p:cNvSpPr/>
          <p:nvPr/>
        </p:nvSpPr>
        <p:spPr>
          <a:xfrm>
            <a:off x="8977175" y="4757772"/>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p:nvSpPr>
        <p:spPr>
          <a:xfrm>
            <a:off x="9460467" y="4241103"/>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p:cNvSpPr/>
          <p:nvPr/>
        </p:nvSpPr>
        <p:spPr>
          <a:xfrm>
            <a:off x="11300095" y="5580593"/>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p:cNvSpPr/>
          <p:nvPr/>
        </p:nvSpPr>
        <p:spPr>
          <a:xfrm>
            <a:off x="10559228" y="5239366"/>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7" name="テキスト ボックス 36"/>
              <p:cNvSpPr txBox="1"/>
              <p:nvPr/>
            </p:nvSpPr>
            <p:spPr>
              <a:xfrm>
                <a:off x="8912869" y="4863496"/>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37" name="テキスト ボックス 36"/>
              <p:cNvSpPr txBox="1">
                <a:spLocks noRot="1" noChangeAspect="1" noMove="1" noResize="1" noEditPoints="1" noAdjustHandles="1" noChangeArrowheads="1" noChangeShapeType="1" noTextEdit="1"/>
              </p:cNvSpPr>
              <p:nvPr/>
            </p:nvSpPr>
            <p:spPr>
              <a:xfrm>
                <a:off x="8912869" y="4863496"/>
                <a:ext cx="317972" cy="307777"/>
              </a:xfrm>
              <a:prstGeom prst="rect">
                <a:avLst/>
              </a:prstGeom>
              <a:blipFill>
                <a:blip r:embed="rId15"/>
                <a:stretch>
                  <a:fillRect l="-7692" r="-5769"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8" name="テキスト ボックス 37"/>
              <p:cNvSpPr txBox="1"/>
              <p:nvPr/>
            </p:nvSpPr>
            <p:spPr>
              <a:xfrm>
                <a:off x="10306120" y="5239366"/>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38" name="テキスト ボックス 37"/>
              <p:cNvSpPr txBox="1">
                <a:spLocks noRot="1" noChangeAspect="1" noMove="1" noResize="1" noEditPoints="1" noAdjustHandles="1" noChangeArrowheads="1" noChangeShapeType="1" noTextEdit="1"/>
              </p:cNvSpPr>
              <p:nvPr/>
            </p:nvSpPr>
            <p:spPr>
              <a:xfrm>
                <a:off x="10306120" y="5239366"/>
                <a:ext cx="323935" cy="307777"/>
              </a:xfrm>
              <a:prstGeom prst="rect">
                <a:avLst/>
              </a:prstGeom>
              <a:blipFill>
                <a:blip r:embed="rId16"/>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9" name="テキスト ボックス 38"/>
              <p:cNvSpPr txBox="1"/>
              <p:nvPr/>
            </p:nvSpPr>
            <p:spPr>
              <a:xfrm>
                <a:off x="10976160" y="542670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39" name="テキスト ボックス 38"/>
              <p:cNvSpPr txBox="1">
                <a:spLocks noRot="1" noChangeAspect="1" noMove="1" noResize="1" noEditPoints="1" noAdjustHandles="1" noChangeArrowheads="1" noChangeShapeType="1" noTextEdit="1"/>
              </p:cNvSpPr>
              <p:nvPr/>
            </p:nvSpPr>
            <p:spPr>
              <a:xfrm>
                <a:off x="10976160" y="5426704"/>
                <a:ext cx="323935" cy="307777"/>
              </a:xfrm>
              <a:prstGeom prst="rect">
                <a:avLst/>
              </a:prstGeom>
              <a:blipFill>
                <a:blip r:embed="rId17"/>
                <a:stretch>
                  <a:fillRect l="-9434" r="-5660" b="-17647"/>
                </a:stretch>
              </a:blipFill>
            </p:spPr>
            <p:txBody>
              <a:bodyPr/>
              <a:lstStyle/>
              <a:p>
                <a:r>
                  <a:rPr lang="ja-JP" altLang="en-US">
                    <a:noFill/>
                  </a:rPr>
                  <a:t> </a:t>
                </a:r>
              </a:p>
            </p:txBody>
          </p:sp>
        </mc:Fallback>
      </mc:AlternateContent>
      <p:sp>
        <p:nvSpPr>
          <p:cNvPr id="40" name="楕円 39"/>
          <p:cNvSpPr/>
          <p:nvPr/>
        </p:nvSpPr>
        <p:spPr>
          <a:xfrm>
            <a:off x="8940975" y="6292664"/>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p:cNvSpPr txBox="1"/>
          <p:nvPr/>
        </p:nvSpPr>
        <p:spPr>
          <a:xfrm>
            <a:off x="9132667" y="6183008"/>
            <a:ext cx="1279849" cy="369332"/>
          </a:xfrm>
          <a:prstGeom prst="rect">
            <a:avLst/>
          </a:prstGeom>
          <a:noFill/>
        </p:spPr>
        <p:txBody>
          <a:bodyPr wrap="square" rtlCol="0">
            <a:spAutoFit/>
          </a:bodyPr>
          <a:lstStyle/>
          <a:p>
            <a:r>
              <a:rPr kumimoji="1" lang="en-US" altLang="ja-JP" dirty="0" smtClean="0"/>
              <a:t>: </a:t>
            </a:r>
            <a:r>
              <a:rPr kumimoji="1" lang="ja-JP" altLang="en-US" dirty="0"/>
              <a:t>個体</a:t>
            </a:r>
            <a:endParaRPr kumimoji="1" lang="ja-JP" altLang="en-US" dirty="0"/>
          </a:p>
        </p:txBody>
      </p:sp>
      <mc:AlternateContent xmlns:mc="http://schemas.openxmlformats.org/markup-compatibility/2006">
        <mc:Choice xmlns:a14="http://schemas.microsoft.com/office/drawing/2010/main" Requires="a14">
          <p:sp>
            <p:nvSpPr>
              <p:cNvPr id="42" name="テキスト ボックス 41"/>
              <p:cNvSpPr txBox="1"/>
              <p:nvPr/>
            </p:nvSpPr>
            <p:spPr>
              <a:xfrm>
                <a:off x="9116568" y="4303700"/>
                <a:ext cx="8929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p:sp>
            <p:nvSpPr>
              <p:cNvPr id="42" name="テキスト ボックス 41"/>
              <p:cNvSpPr txBox="1">
                <a:spLocks noRot="1" noChangeAspect="1" noMove="1" noResize="1" noEditPoints="1" noAdjustHandles="1" noChangeArrowheads="1" noChangeShapeType="1" noTextEdit="1"/>
              </p:cNvSpPr>
              <p:nvPr/>
            </p:nvSpPr>
            <p:spPr>
              <a:xfrm>
                <a:off x="9116568" y="4303700"/>
                <a:ext cx="892937" cy="307777"/>
              </a:xfrm>
              <a:prstGeom prst="rect">
                <a:avLst/>
              </a:prstGeom>
              <a:blipFill>
                <a:blip r:embed="rId18"/>
                <a:stretch>
                  <a:fillRect l="-3425" b="-2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12552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従来手法</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graphicFrame>
        <p:nvGraphicFramePr>
          <p:cNvPr id="6" name="コンテンツ プレースホルダー 4"/>
          <p:cNvGraphicFramePr>
            <a:graphicFrameLocks/>
          </p:cNvGraphicFramePr>
          <p:nvPr>
            <p:extLst>
              <p:ext uri="{D42A27DB-BD31-4B8C-83A1-F6EECF244321}">
                <p14:modId xmlns:p14="http://schemas.microsoft.com/office/powerpoint/2010/main" val="1840256265"/>
              </p:ext>
            </p:extLst>
          </p:nvPr>
        </p:nvGraphicFramePr>
        <p:xfrm>
          <a:off x="243175" y="1642891"/>
          <a:ext cx="4798725" cy="498007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7" name="コンテンツ プレースホルダー 3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248403" y="3526668"/>
            <a:ext cx="3751623" cy="2813717"/>
          </a:xfrm>
          <a:prstGeom prst="rect">
            <a:avLst/>
          </a:prstGeom>
        </p:spPr>
      </p:pic>
      <p:sp>
        <p:nvSpPr>
          <p:cNvPr id="8" name="楕円 7"/>
          <p:cNvSpPr/>
          <p:nvPr/>
        </p:nvSpPr>
        <p:spPr>
          <a:xfrm>
            <a:off x="8977175" y="4757772"/>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460467" y="4241103"/>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11300095" y="5580593"/>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10559228" y="5239366"/>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2" name="テキスト ボックス 11"/>
              <p:cNvSpPr txBox="1"/>
              <p:nvPr/>
            </p:nvSpPr>
            <p:spPr>
              <a:xfrm>
                <a:off x="8912869" y="4863496"/>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12" name="テキスト ボックス 11"/>
              <p:cNvSpPr txBox="1">
                <a:spLocks noRot="1" noChangeAspect="1" noMove="1" noResize="1" noEditPoints="1" noAdjustHandles="1" noChangeArrowheads="1" noChangeShapeType="1" noTextEdit="1"/>
              </p:cNvSpPr>
              <p:nvPr/>
            </p:nvSpPr>
            <p:spPr>
              <a:xfrm>
                <a:off x="8912869" y="4863496"/>
                <a:ext cx="317972" cy="307777"/>
              </a:xfrm>
              <a:prstGeom prst="rect">
                <a:avLst/>
              </a:prstGeom>
              <a:blipFill>
                <a:blip r:embed="rId11"/>
                <a:stretch>
                  <a:fillRect l="-7692" r="-5769"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p:cNvSpPr txBox="1"/>
              <p:nvPr/>
            </p:nvSpPr>
            <p:spPr>
              <a:xfrm>
                <a:off x="10256692" y="5264080"/>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13" name="テキスト ボックス 12"/>
              <p:cNvSpPr txBox="1">
                <a:spLocks noRot="1" noChangeAspect="1" noMove="1" noResize="1" noEditPoints="1" noAdjustHandles="1" noChangeArrowheads="1" noChangeShapeType="1" noTextEdit="1"/>
              </p:cNvSpPr>
              <p:nvPr/>
            </p:nvSpPr>
            <p:spPr>
              <a:xfrm>
                <a:off x="10256692" y="5264080"/>
                <a:ext cx="323935" cy="307777"/>
              </a:xfrm>
              <a:prstGeom prst="rect">
                <a:avLst/>
              </a:prstGeom>
              <a:blipFill>
                <a:blip r:embed="rId12"/>
                <a:stretch>
                  <a:fillRect l="-9434" r="-5660"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p:cNvSpPr txBox="1"/>
              <p:nvPr/>
            </p:nvSpPr>
            <p:spPr>
              <a:xfrm>
                <a:off x="10976160" y="542670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14" name="テキスト ボックス 13"/>
              <p:cNvSpPr txBox="1">
                <a:spLocks noRot="1" noChangeAspect="1" noMove="1" noResize="1" noEditPoints="1" noAdjustHandles="1" noChangeArrowheads="1" noChangeShapeType="1" noTextEdit="1"/>
              </p:cNvSpPr>
              <p:nvPr/>
            </p:nvSpPr>
            <p:spPr>
              <a:xfrm>
                <a:off x="10976160" y="5426704"/>
                <a:ext cx="323935" cy="307777"/>
              </a:xfrm>
              <a:prstGeom prst="rect">
                <a:avLst/>
              </a:prstGeom>
              <a:blipFill>
                <a:blip r:embed="rId13"/>
                <a:stretch>
                  <a:fillRect l="-9434" r="-5660" b="-17647"/>
                </a:stretch>
              </a:blipFill>
            </p:spPr>
            <p:txBody>
              <a:bodyPr/>
              <a:lstStyle/>
              <a:p>
                <a:r>
                  <a:rPr lang="ja-JP" altLang="en-US">
                    <a:noFill/>
                  </a:rPr>
                  <a:t> </a:t>
                </a:r>
              </a:p>
            </p:txBody>
          </p:sp>
        </mc:Fallback>
      </mc:AlternateContent>
      <p:sp>
        <p:nvSpPr>
          <p:cNvPr id="15" name="楕円 14"/>
          <p:cNvSpPr/>
          <p:nvPr/>
        </p:nvSpPr>
        <p:spPr>
          <a:xfrm>
            <a:off x="10176661" y="6292664"/>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10368353" y="6183008"/>
            <a:ext cx="1279849" cy="369332"/>
          </a:xfrm>
          <a:prstGeom prst="rect">
            <a:avLst/>
          </a:prstGeom>
          <a:noFill/>
        </p:spPr>
        <p:txBody>
          <a:bodyPr wrap="square" rtlCol="0">
            <a:spAutoFit/>
          </a:bodyPr>
          <a:lstStyle/>
          <a:p>
            <a:r>
              <a:rPr kumimoji="1" lang="en-US" altLang="ja-JP" dirty="0" smtClean="0"/>
              <a:t>: </a:t>
            </a:r>
            <a:r>
              <a:rPr kumimoji="1" lang="ja-JP" altLang="en-US" dirty="0" smtClean="0"/>
              <a:t>個体候補</a:t>
            </a:r>
            <a:endParaRPr kumimoji="1" lang="ja-JP" altLang="en-US" dirty="0"/>
          </a:p>
        </p:txBody>
      </p:sp>
      <mc:AlternateContent xmlns:mc="http://schemas.openxmlformats.org/markup-compatibility/2006">
        <mc:Choice xmlns:a14="http://schemas.microsoft.com/office/drawing/2010/main" Requires="a14">
          <p:sp>
            <p:nvSpPr>
              <p:cNvPr id="17" name="テキスト ボックス 16"/>
              <p:cNvSpPr txBox="1"/>
              <p:nvPr/>
            </p:nvSpPr>
            <p:spPr>
              <a:xfrm>
                <a:off x="9314279" y="3883567"/>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p:sp>
            <p:nvSpPr>
              <p:cNvPr id="17" name="テキスト ボックス 16"/>
              <p:cNvSpPr txBox="1">
                <a:spLocks noRot="1" noChangeAspect="1" noMove="1" noResize="1" noEditPoints="1" noAdjustHandles="1" noChangeArrowheads="1" noChangeShapeType="1" noTextEdit="1"/>
              </p:cNvSpPr>
              <p:nvPr/>
            </p:nvSpPr>
            <p:spPr>
              <a:xfrm>
                <a:off x="9314279" y="3883567"/>
                <a:ext cx="304699" cy="307777"/>
              </a:xfrm>
              <a:prstGeom prst="rect">
                <a:avLst/>
              </a:prstGeom>
              <a:blipFill>
                <a:blip r:embed="rId14"/>
                <a:stretch>
                  <a:fillRect l="-10000" r="-2000" b="-13725"/>
                </a:stretch>
              </a:blipFill>
            </p:spPr>
            <p:txBody>
              <a:bodyPr/>
              <a:lstStyle/>
              <a:p>
                <a:r>
                  <a:rPr lang="ja-JP" altLang="en-US">
                    <a:noFill/>
                  </a:rPr>
                  <a:t> </a:t>
                </a:r>
              </a:p>
            </p:txBody>
          </p:sp>
        </mc:Fallback>
      </mc:AlternateContent>
      <p:cxnSp>
        <p:nvCxnSpPr>
          <p:cNvPr id="20" name="直線矢印コネクタ 19"/>
          <p:cNvCxnSpPr/>
          <p:nvPr/>
        </p:nvCxnSpPr>
        <p:spPr>
          <a:xfrm flipV="1">
            <a:off x="9099758" y="4493733"/>
            <a:ext cx="256533" cy="263520"/>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22" name="図 21"/>
          <p:cNvPicPr>
            <a:picLocks noChangeAspect="1"/>
          </p:cNvPicPr>
          <p:nvPr>
            <p:custDataLst>
              <p:tags r:id="rId1"/>
            </p:custDataLst>
          </p:nvPr>
        </p:nvPicPr>
        <p:blipFill>
          <a:blip r:embed="rId15" cstate="print">
            <a:extLst>
              <a:ext uri="{28A0092B-C50C-407E-A947-70E740481C1C}">
                <a14:useLocalDpi xmlns:a14="http://schemas.microsoft.com/office/drawing/2010/main" val="0"/>
              </a:ext>
            </a:extLst>
          </a:blip>
          <a:stretch>
            <a:fillRect/>
          </a:stretch>
        </p:blipFill>
        <p:spPr>
          <a:xfrm>
            <a:off x="6137618" y="2287040"/>
            <a:ext cx="3474276" cy="324000"/>
          </a:xfrm>
          <a:prstGeom prst="rect">
            <a:avLst/>
          </a:prstGeom>
        </p:spPr>
      </p:pic>
      <p:pic>
        <p:nvPicPr>
          <p:cNvPr id="23" name="図 22"/>
          <p:cNvPicPr>
            <a:picLocks noChangeAspect="1"/>
          </p:cNvPicPr>
          <p:nvPr>
            <p:custDataLst>
              <p:tags r:id="rId2"/>
            </p:custDataLst>
          </p:nvPr>
        </p:nvPicPr>
        <p:blipFill>
          <a:blip r:embed="rId16" cstate="print">
            <a:extLst>
              <a:ext uri="{28A0092B-C50C-407E-A947-70E740481C1C}">
                <a14:useLocalDpi xmlns:a14="http://schemas.microsoft.com/office/drawing/2010/main" val="0"/>
              </a:ext>
            </a:extLst>
          </a:blip>
          <a:stretch>
            <a:fillRect/>
          </a:stretch>
        </p:blipFill>
        <p:spPr>
          <a:xfrm>
            <a:off x="6137618" y="2810087"/>
            <a:ext cx="1973907" cy="324000"/>
          </a:xfrm>
          <a:prstGeom prst="rect">
            <a:avLst/>
          </a:prstGeom>
        </p:spPr>
      </p:pic>
      <p:sp>
        <p:nvSpPr>
          <p:cNvPr id="24" name="テキスト ボックス 23"/>
          <p:cNvSpPr txBox="1"/>
          <p:nvPr/>
        </p:nvSpPr>
        <p:spPr>
          <a:xfrm>
            <a:off x="5636982" y="1728463"/>
            <a:ext cx="4287189" cy="400110"/>
          </a:xfrm>
          <a:prstGeom prst="rect">
            <a:avLst/>
          </a:prstGeom>
          <a:noFill/>
        </p:spPr>
        <p:txBody>
          <a:bodyPr wrap="square" rtlCol="0">
            <a:spAutoFit/>
          </a:bodyPr>
          <a:lstStyle/>
          <a:p>
            <a:r>
              <a:rPr kumimoji="1" lang="en-US" altLang="ja-JP" sz="2000" dirty="0">
                <a:latin typeface="Times New Roman" panose="02020603050405020304" pitchFamily="18" charset="0"/>
                <a:cs typeface="Times New Roman" panose="02020603050405020304" pitchFamily="18" charset="0"/>
              </a:rPr>
              <a:t>f</a:t>
            </a:r>
            <a:r>
              <a:rPr kumimoji="1" lang="en-US" altLang="ja-JP" sz="2000" dirty="0" smtClean="0">
                <a:latin typeface="Times New Roman" panose="02020603050405020304" pitchFamily="18" charset="0"/>
                <a:cs typeface="Times New Roman" panose="02020603050405020304" pitchFamily="18" charset="0"/>
              </a:rPr>
              <a:t>or </a:t>
            </a:r>
            <a:r>
              <a:rPr kumimoji="1" lang="en-US" altLang="ja-JP" sz="2000" i="1" dirty="0" err="1" smtClean="0">
                <a:latin typeface="Times New Roman" panose="02020603050405020304" pitchFamily="18" charset="0"/>
                <a:cs typeface="Times New Roman" panose="02020603050405020304" pitchFamily="18" charset="0"/>
              </a:rPr>
              <a:t>i</a:t>
            </a:r>
            <a:r>
              <a:rPr kumimoji="1" lang="en-US" altLang="ja-JP" sz="2000" i="1" dirty="0" smtClean="0">
                <a:latin typeface="Times New Roman" panose="02020603050405020304" pitchFamily="18" charset="0"/>
                <a:cs typeface="Times New Roman" panose="02020603050405020304" pitchFamily="18" charset="0"/>
              </a:rPr>
              <a:t> = 1</a:t>
            </a:r>
            <a:r>
              <a:rPr kumimoji="1" lang="en-US" altLang="ja-JP" sz="2000" dirty="0" smtClean="0">
                <a:latin typeface="Times New Roman" panose="02020603050405020304" pitchFamily="18" charset="0"/>
                <a:cs typeface="Times New Roman" panose="02020603050405020304" pitchFamily="18" charset="0"/>
              </a:rPr>
              <a:t> to </a:t>
            </a:r>
            <a:r>
              <a:rPr kumimoji="1" lang="en-US" altLang="ja-JP" sz="2000" i="1" dirty="0" smtClean="0">
                <a:latin typeface="Times New Roman" panose="02020603050405020304" pitchFamily="18" charset="0"/>
                <a:cs typeface="Times New Roman" panose="02020603050405020304" pitchFamily="18" charset="0"/>
              </a:rPr>
              <a:t>N</a:t>
            </a:r>
            <a:endParaRPr kumimoji="1" lang="ja-JP" altLang="en-US" sz="2000" i="1" dirty="0">
              <a:latin typeface="Times New Roman" panose="02020603050405020304" pitchFamily="18" charset="0"/>
              <a:cs typeface="Times New Roman" panose="02020603050405020304" pitchFamily="18" charset="0"/>
            </a:endParaRPr>
          </a:p>
        </p:txBody>
      </p:sp>
      <p:sp>
        <p:nvSpPr>
          <p:cNvPr id="25" name="テキスト ボックス 24"/>
          <p:cNvSpPr txBox="1"/>
          <p:nvPr/>
        </p:nvSpPr>
        <p:spPr>
          <a:xfrm>
            <a:off x="5636982" y="3244231"/>
            <a:ext cx="1558979" cy="400110"/>
          </a:xfrm>
          <a:prstGeom prst="rect">
            <a:avLst/>
          </a:prstGeom>
          <a:noFill/>
        </p:spPr>
        <p:txBody>
          <a:bodyPr wrap="square" rtlCol="0">
            <a:spAutoFit/>
          </a:bodyPr>
          <a:lstStyle/>
          <a:p>
            <a:r>
              <a:rPr kumimoji="1" lang="en-US" altLang="ja-JP" sz="2000" dirty="0" err="1" smtClean="0">
                <a:latin typeface="Times New Roman" panose="02020603050405020304" pitchFamily="18" charset="0"/>
                <a:cs typeface="Times New Roman" panose="02020603050405020304" pitchFamily="18" charset="0"/>
              </a:rPr>
              <a:t>Endfor</a:t>
            </a:r>
            <a:endParaRPr kumimoji="1" lang="ja-JP" altLang="en-US" sz="2000" dirty="0">
              <a:latin typeface="Times New Roman" panose="02020603050405020304" pitchFamily="18" charset="0"/>
              <a:cs typeface="Times New Roman" panose="02020603050405020304" pitchFamily="18" charset="0"/>
            </a:endParaRPr>
          </a:p>
        </p:txBody>
      </p:sp>
      <p:sp>
        <p:nvSpPr>
          <p:cNvPr id="26" name="楕円 25"/>
          <p:cNvSpPr/>
          <p:nvPr/>
        </p:nvSpPr>
        <p:spPr>
          <a:xfrm>
            <a:off x="9339641" y="4415899"/>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p:cNvCxnSpPr/>
          <p:nvPr/>
        </p:nvCxnSpPr>
        <p:spPr>
          <a:xfrm flipH="1" flipV="1">
            <a:off x="10136571" y="4697077"/>
            <a:ext cx="435014" cy="557826"/>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9" name="楕円 28"/>
          <p:cNvSpPr/>
          <p:nvPr/>
        </p:nvSpPr>
        <p:spPr>
          <a:xfrm>
            <a:off x="10048097" y="4593013"/>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p:cNvCxnSpPr/>
          <p:nvPr/>
        </p:nvCxnSpPr>
        <p:spPr>
          <a:xfrm flipH="1" flipV="1">
            <a:off x="10741134" y="5115756"/>
            <a:ext cx="544662" cy="464937"/>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2" name="楕円 31"/>
          <p:cNvSpPr/>
          <p:nvPr/>
        </p:nvSpPr>
        <p:spPr>
          <a:xfrm>
            <a:off x="10620629" y="5029621"/>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3" name="テキスト ボックス 32"/>
              <p:cNvSpPr txBox="1"/>
              <p:nvPr/>
            </p:nvSpPr>
            <p:spPr>
              <a:xfrm>
                <a:off x="9400076" y="4417525"/>
                <a:ext cx="563488" cy="3122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000" b="0" i="1" smtClean="0">
                              <a:solidFill>
                                <a:schemeClr val="accent6"/>
                              </a:solidFill>
                              <a:latin typeface="Cambria Math" panose="02040503050406030204" pitchFamily="18" charset="0"/>
                            </a:rPr>
                          </m:ctrlPr>
                        </m:sSubSupPr>
                        <m:e>
                          <m:r>
                            <a:rPr kumimoji="1" lang="en-US" altLang="ja-JP" sz="2000" b="0" i="1" smtClean="0">
                              <a:solidFill>
                                <a:schemeClr val="accent6"/>
                              </a:solidFill>
                              <a:latin typeface="Cambria Math" panose="02040503050406030204" pitchFamily="18" charset="0"/>
                            </a:rPr>
                            <m:t>𝑥</m:t>
                          </m:r>
                        </m:e>
                        <m:sub>
                          <m:r>
                            <a:rPr kumimoji="1" lang="en-US" altLang="ja-JP" sz="2000" b="0" i="1" smtClean="0">
                              <a:solidFill>
                                <a:schemeClr val="accent6"/>
                              </a:solidFill>
                              <a:latin typeface="Cambria Math" panose="02040503050406030204" pitchFamily="18" charset="0"/>
                            </a:rPr>
                            <m:t>1</m:t>
                          </m:r>
                        </m:sub>
                        <m:sup>
                          <m:r>
                            <a:rPr kumimoji="1" lang="en-US" altLang="ja-JP" sz="2000" b="0" i="1" smtClean="0">
                              <a:solidFill>
                                <a:schemeClr val="accent6"/>
                              </a:solidFill>
                              <a:latin typeface="Cambria Math" panose="02040503050406030204" pitchFamily="18" charset="0"/>
                            </a:rPr>
                            <m:t>𝑡</m:t>
                          </m:r>
                          <m:r>
                            <a:rPr kumimoji="1" lang="en-US" altLang="ja-JP" sz="2000" b="0" i="1" smtClean="0">
                              <a:solidFill>
                                <a:schemeClr val="accent6"/>
                              </a:solidFill>
                              <a:latin typeface="Cambria Math" panose="02040503050406030204" pitchFamily="18" charset="0"/>
                            </a:rPr>
                            <m:t>+1</m:t>
                          </m:r>
                        </m:sup>
                      </m:sSubSup>
                    </m:oMath>
                  </m:oMathPara>
                </a14:m>
                <a:endParaRPr kumimoji="1" lang="ja-JP" altLang="en-US" sz="2000" dirty="0">
                  <a:solidFill>
                    <a:schemeClr val="accent6"/>
                  </a:solidFill>
                </a:endParaRPr>
              </a:p>
            </p:txBody>
          </p:sp>
        </mc:Choice>
        <mc:Fallback>
          <p:sp>
            <p:nvSpPr>
              <p:cNvPr id="33" name="テキスト ボックス 32"/>
              <p:cNvSpPr txBox="1">
                <a:spLocks noRot="1" noChangeAspect="1" noMove="1" noResize="1" noEditPoints="1" noAdjustHandles="1" noChangeArrowheads="1" noChangeShapeType="1" noTextEdit="1"/>
              </p:cNvSpPr>
              <p:nvPr/>
            </p:nvSpPr>
            <p:spPr>
              <a:xfrm>
                <a:off x="9400076" y="4417525"/>
                <a:ext cx="563488" cy="312265"/>
              </a:xfrm>
              <a:prstGeom prst="rect">
                <a:avLst/>
              </a:prstGeom>
              <a:blipFill>
                <a:blip r:embed="rId17"/>
                <a:stretch>
                  <a:fillRect l="-4348" r="-3261"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4" name="テキスト ボックス 33"/>
              <p:cNvSpPr txBox="1"/>
              <p:nvPr/>
            </p:nvSpPr>
            <p:spPr>
              <a:xfrm>
                <a:off x="10110328" y="4325255"/>
                <a:ext cx="563488" cy="3145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000" b="0" i="1" smtClean="0">
                              <a:solidFill>
                                <a:schemeClr val="accent6"/>
                              </a:solidFill>
                              <a:latin typeface="Cambria Math" panose="02040503050406030204" pitchFamily="18" charset="0"/>
                            </a:rPr>
                          </m:ctrlPr>
                        </m:sSubSupPr>
                        <m:e>
                          <m:r>
                            <a:rPr kumimoji="1" lang="en-US" altLang="ja-JP" sz="2000" b="0" i="1" smtClean="0">
                              <a:solidFill>
                                <a:schemeClr val="accent6"/>
                              </a:solidFill>
                              <a:latin typeface="Cambria Math" panose="02040503050406030204" pitchFamily="18" charset="0"/>
                            </a:rPr>
                            <m:t>𝑥</m:t>
                          </m:r>
                        </m:e>
                        <m:sub>
                          <m:r>
                            <a:rPr kumimoji="1" lang="en-US" altLang="ja-JP" sz="2000" b="0" i="1" smtClean="0">
                              <a:solidFill>
                                <a:schemeClr val="accent6"/>
                              </a:solidFill>
                              <a:latin typeface="Cambria Math" panose="02040503050406030204" pitchFamily="18" charset="0"/>
                            </a:rPr>
                            <m:t>3</m:t>
                          </m:r>
                        </m:sub>
                        <m:sup>
                          <m:r>
                            <a:rPr kumimoji="1" lang="en-US" altLang="ja-JP" sz="2000" b="0" i="1" smtClean="0">
                              <a:solidFill>
                                <a:schemeClr val="accent6"/>
                              </a:solidFill>
                              <a:latin typeface="Cambria Math" panose="02040503050406030204" pitchFamily="18" charset="0"/>
                            </a:rPr>
                            <m:t>𝑡</m:t>
                          </m:r>
                          <m:r>
                            <a:rPr kumimoji="1" lang="en-US" altLang="ja-JP" sz="2000" b="0" i="1" smtClean="0">
                              <a:solidFill>
                                <a:schemeClr val="accent6"/>
                              </a:solidFill>
                              <a:latin typeface="Cambria Math" panose="02040503050406030204" pitchFamily="18" charset="0"/>
                            </a:rPr>
                            <m:t>+1</m:t>
                          </m:r>
                        </m:sup>
                      </m:sSubSup>
                    </m:oMath>
                  </m:oMathPara>
                </a14:m>
                <a:endParaRPr kumimoji="1" lang="ja-JP" altLang="en-US" sz="2000" dirty="0">
                  <a:solidFill>
                    <a:schemeClr val="accent6"/>
                  </a:solidFill>
                </a:endParaRPr>
              </a:p>
            </p:txBody>
          </p:sp>
        </mc:Choice>
        <mc:Fallback>
          <p:sp>
            <p:nvSpPr>
              <p:cNvPr id="34" name="テキスト ボックス 33"/>
              <p:cNvSpPr txBox="1">
                <a:spLocks noRot="1" noChangeAspect="1" noMove="1" noResize="1" noEditPoints="1" noAdjustHandles="1" noChangeArrowheads="1" noChangeShapeType="1" noTextEdit="1"/>
              </p:cNvSpPr>
              <p:nvPr/>
            </p:nvSpPr>
            <p:spPr>
              <a:xfrm>
                <a:off x="10110328" y="4325255"/>
                <a:ext cx="563488" cy="314510"/>
              </a:xfrm>
              <a:prstGeom prst="rect">
                <a:avLst/>
              </a:prstGeom>
              <a:blipFill>
                <a:blip r:embed="rId18"/>
                <a:stretch>
                  <a:fillRect l="-5435" r="-3261"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5" name="テキスト ボックス 34"/>
              <p:cNvSpPr txBox="1"/>
              <p:nvPr/>
            </p:nvSpPr>
            <p:spPr>
              <a:xfrm>
                <a:off x="10731721" y="4725413"/>
                <a:ext cx="563488" cy="3116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000" b="0" i="1" smtClean="0">
                              <a:solidFill>
                                <a:schemeClr val="accent6"/>
                              </a:solidFill>
                              <a:latin typeface="Cambria Math" panose="02040503050406030204" pitchFamily="18" charset="0"/>
                            </a:rPr>
                          </m:ctrlPr>
                        </m:sSubSupPr>
                        <m:e>
                          <m:r>
                            <a:rPr kumimoji="1" lang="en-US" altLang="ja-JP" sz="2000" b="0" i="1" smtClean="0">
                              <a:solidFill>
                                <a:schemeClr val="accent6"/>
                              </a:solidFill>
                              <a:latin typeface="Cambria Math" panose="02040503050406030204" pitchFamily="18" charset="0"/>
                            </a:rPr>
                            <m:t>𝑥</m:t>
                          </m:r>
                        </m:e>
                        <m:sub>
                          <m:r>
                            <a:rPr kumimoji="1" lang="en-US" altLang="ja-JP" sz="2000" b="0" i="1" smtClean="0">
                              <a:solidFill>
                                <a:schemeClr val="accent6"/>
                              </a:solidFill>
                              <a:latin typeface="Cambria Math" panose="02040503050406030204" pitchFamily="18" charset="0"/>
                            </a:rPr>
                            <m:t>4</m:t>
                          </m:r>
                        </m:sub>
                        <m:sup>
                          <m:r>
                            <a:rPr kumimoji="1" lang="en-US" altLang="ja-JP" sz="2000" b="0" i="1" smtClean="0">
                              <a:solidFill>
                                <a:schemeClr val="accent6"/>
                              </a:solidFill>
                              <a:latin typeface="Cambria Math" panose="02040503050406030204" pitchFamily="18" charset="0"/>
                            </a:rPr>
                            <m:t>𝑡</m:t>
                          </m:r>
                          <m:r>
                            <a:rPr kumimoji="1" lang="en-US" altLang="ja-JP" sz="2000" b="0" i="1" smtClean="0">
                              <a:solidFill>
                                <a:schemeClr val="accent6"/>
                              </a:solidFill>
                              <a:latin typeface="Cambria Math" panose="02040503050406030204" pitchFamily="18" charset="0"/>
                            </a:rPr>
                            <m:t>+1</m:t>
                          </m:r>
                        </m:sup>
                      </m:sSubSup>
                    </m:oMath>
                  </m:oMathPara>
                </a14:m>
                <a:endParaRPr kumimoji="1" lang="ja-JP" altLang="en-US" sz="2000" dirty="0">
                  <a:solidFill>
                    <a:schemeClr val="accent6"/>
                  </a:solidFill>
                </a:endParaRPr>
              </a:p>
            </p:txBody>
          </p:sp>
        </mc:Choice>
        <mc:Fallback>
          <p:sp>
            <p:nvSpPr>
              <p:cNvPr id="35" name="テキスト ボックス 34"/>
              <p:cNvSpPr txBox="1">
                <a:spLocks noRot="1" noChangeAspect="1" noMove="1" noResize="1" noEditPoints="1" noAdjustHandles="1" noChangeArrowheads="1" noChangeShapeType="1" noTextEdit="1"/>
              </p:cNvSpPr>
              <p:nvPr/>
            </p:nvSpPr>
            <p:spPr>
              <a:xfrm>
                <a:off x="10731721" y="4725413"/>
                <a:ext cx="563488" cy="311624"/>
              </a:xfrm>
              <a:prstGeom prst="rect">
                <a:avLst/>
              </a:prstGeom>
              <a:blipFill>
                <a:blip r:embed="rId19"/>
                <a:stretch>
                  <a:fillRect l="-4301" r="-2151" b="-19608"/>
                </a:stretch>
              </a:blipFill>
            </p:spPr>
            <p:txBody>
              <a:bodyPr/>
              <a:lstStyle/>
              <a:p>
                <a:r>
                  <a:rPr lang="ja-JP" altLang="en-US">
                    <a:noFill/>
                  </a:rPr>
                  <a:t> </a:t>
                </a:r>
              </a:p>
            </p:txBody>
          </p:sp>
        </mc:Fallback>
      </mc:AlternateContent>
      <p:sp>
        <p:nvSpPr>
          <p:cNvPr id="37" name="楕円 36"/>
          <p:cNvSpPr/>
          <p:nvPr/>
        </p:nvSpPr>
        <p:spPr>
          <a:xfrm>
            <a:off x="8940975" y="6292664"/>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p:cNvSpPr txBox="1"/>
          <p:nvPr/>
        </p:nvSpPr>
        <p:spPr>
          <a:xfrm>
            <a:off x="9132667" y="6183008"/>
            <a:ext cx="1279849" cy="369332"/>
          </a:xfrm>
          <a:prstGeom prst="rect">
            <a:avLst/>
          </a:prstGeom>
          <a:noFill/>
        </p:spPr>
        <p:txBody>
          <a:bodyPr wrap="square" rtlCol="0">
            <a:spAutoFit/>
          </a:bodyPr>
          <a:lstStyle/>
          <a:p>
            <a:r>
              <a:rPr kumimoji="1" lang="en-US" altLang="ja-JP" dirty="0" smtClean="0"/>
              <a:t>: </a:t>
            </a:r>
            <a:r>
              <a:rPr kumimoji="1" lang="ja-JP" altLang="en-US" dirty="0"/>
              <a:t>個体</a:t>
            </a:r>
            <a:endParaRPr kumimoji="1" lang="ja-JP" altLang="en-US" dirty="0"/>
          </a:p>
        </p:txBody>
      </p:sp>
    </p:spTree>
    <p:extLst>
      <p:ext uri="{BB962C8B-B14F-4D97-AF65-F5344CB8AC3E}">
        <p14:creationId xmlns:p14="http://schemas.microsoft.com/office/powerpoint/2010/main" val="149353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par>
                                <p:cTn id="20" presetID="10" presetClass="entr" presetSubtype="0" fill="hold"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500"/>
                                        <p:tgtEl>
                                          <p:spTgt spid="3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par>
                                <p:cTn id="32" presetID="1" presetClass="emph" presetSubtype="2" fill="hold" grpId="0" nodeType="withEffect">
                                  <p:stCondLst>
                                    <p:cond delay="0"/>
                                  </p:stCondLst>
                                  <p:childTnLst>
                                    <p:animClr clrSpc="rgb" dir="cw">
                                      <p:cBhvr>
                                        <p:cTn id="33" dur="500" fill="hold"/>
                                        <p:tgtEl>
                                          <p:spTgt spid="11"/>
                                        </p:tgtEl>
                                        <p:attrNameLst>
                                          <p:attrName>fillcolor</p:attrName>
                                        </p:attrNameLst>
                                      </p:cBhvr>
                                      <p:to>
                                        <a:srgbClr val="BFBFBF"/>
                                      </p:to>
                                    </p:animClr>
                                    <p:set>
                                      <p:cBhvr>
                                        <p:cTn id="34" dur="500" fill="hold"/>
                                        <p:tgtEl>
                                          <p:spTgt spid="11"/>
                                        </p:tgtEl>
                                        <p:attrNameLst>
                                          <p:attrName>fill.type</p:attrName>
                                        </p:attrNameLst>
                                      </p:cBhvr>
                                      <p:to>
                                        <p:strVal val="solid"/>
                                      </p:to>
                                    </p:set>
                                    <p:set>
                                      <p:cBhvr>
                                        <p:cTn id="35" dur="500" fill="hold"/>
                                        <p:tgtEl>
                                          <p:spTgt spid="11"/>
                                        </p:tgtEl>
                                        <p:attrNameLst>
                                          <p:attrName>fill.on</p:attrName>
                                        </p:attrNameLst>
                                      </p:cBhvr>
                                      <p:to>
                                        <p:strVal val="true"/>
                                      </p:to>
                                    </p:set>
                                  </p:childTnLst>
                                </p:cTn>
                              </p:par>
                              <p:par>
                                <p:cTn id="36" presetID="1" presetClass="emph" presetSubtype="2" fill="hold" grpId="0" nodeType="withEffect">
                                  <p:stCondLst>
                                    <p:cond delay="0"/>
                                  </p:stCondLst>
                                  <p:childTnLst>
                                    <p:animClr clrSpc="rgb" dir="cw">
                                      <p:cBhvr>
                                        <p:cTn id="37" dur="500" fill="hold"/>
                                        <p:tgtEl>
                                          <p:spTgt spid="10"/>
                                        </p:tgtEl>
                                        <p:attrNameLst>
                                          <p:attrName>fillcolor</p:attrName>
                                        </p:attrNameLst>
                                      </p:cBhvr>
                                      <p:to>
                                        <a:srgbClr val="BFBFBF"/>
                                      </p:to>
                                    </p:animClr>
                                    <p:set>
                                      <p:cBhvr>
                                        <p:cTn id="38" dur="500" fill="hold"/>
                                        <p:tgtEl>
                                          <p:spTgt spid="10"/>
                                        </p:tgtEl>
                                        <p:attrNameLst>
                                          <p:attrName>fill.type</p:attrName>
                                        </p:attrNameLst>
                                      </p:cBhvr>
                                      <p:to>
                                        <p:strVal val="solid"/>
                                      </p:to>
                                    </p:set>
                                    <p:set>
                                      <p:cBhvr>
                                        <p:cTn id="39" dur="500" fill="hold"/>
                                        <p:tgtEl>
                                          <p:spTgt spid="10"/>
                                        </p:tgtEl>
                                        <p:attrNameLst>
                                          <p:attrName>fill.on</p:attrName>
                                        </p:attrNameLst>
                                      </p:cBhvr>
                                      <p:to>
                                        <p:strVal val="true"/>
                                      </p:to>
                                    </p:set>
                                  </p:childTnLst>
                                </p:cTn>
                              </p:par>
                              <p:par>
                                <p:cTn id="40" presetID="1" presetClass="emph" presetSubtype="2" fill="hold" grpId="0" nodeType="withEffect">
                                  <p:stCondLst>
                                    <p:cond delay="0"/>
                                  </p:stCondLst>
                                  <p:childTnLst>
                                    <p:animClr clrSpc="rgb" dir="cw">
                                      <p:cBhvr>
                                        <p:cTn id="41" dur="500" fill="hold"/>
                                        <p:tgtEl>
                                          <p:spTgt spid="8"/>
                                        </p:tgtEl>
                                        <p:attrNameLst>
                                          <p:attrName>fillcolor</p:attrName>
                                        </p:attrNameLst>
                                      </p:cBhvr>
                                      <p:to>
                                        <a:srgbClr val="BFBFBF"/>
                                      </p:to>
                                    </p:animClr>
                                    <p:set>
                                      <p:cBhvr>
                                        <p:cTn id="42" dur="500" fill="hold"/>
                                        <p:tgtEl>
                                          <p:spTgt spid="8"/>
                                        </p:tgtEl>
                                        <p:attrNameLst>
                                          <p:attrName>fill.type</p:attrName>
                                        </p:attrNameLst>
                                      </p:cBhvr>
                                      <p:to>
                                        <p:strVal val="solid"/>
                                      </p:to>
                                    </p:set>
                                    <p:set>
                                      <p:cBhvr>
                                        <p:cTn id="43" dur="500" fill="hold"/>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26" grpId="0" animBg="1"/>
      <p:bldP spid="29" grpId="0" animBg="1"/>
      <p:bldP spid="32" grpId="0" animBg="1"/>
      <p:bldP spid="33" grpId="0"/>
      <p:bldP spid="34"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8403" y="3526668"/>
            <a:ext cx="3751623" cy="2813717"/>
          </a:xfrm>
          <a:prstGeom prst="rect">
            <a:avLst/>
          </a:prstGeom>
        </p:spPr>
      </p:pic>
      <p:sp>
        <p:nvSpPr>
          <p:cNvPr id="40" name="正方形/長方形 39"/>
          <p:cNvSpPr/>
          <p:nvPr/>
        </p:nvSpPr>
        <p:spPr>
          <a:xfrm>
            <a:off x="9198909" y="3731741"/>
            <a:ext cx="634036" cy="2304000"/>
          </a:xfrm>
          <a:prstGeom prst="rect">
            <a:avLst/>
          </a:prstGeom>
          <a:solidFill>
            <a:schemeClr val="accent6">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a:t>従来手法</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graphicFrame>
        <p:nvGraphicFramePr>
          <p:cNvPr id="6" name="コンテンツ プレースホルダー 4"/>
          <p:cNvGraphicFramePr>
            <a:graphicFrameLocks/>
          </p:cNvGraphicFramePr>
          <p:nvPr>
            <p:extLst>
              <p:ext uri="{D42A27DB-BD31-4B8C-83A1-F6EECF244321}">
                <p14:modId xmlns:p14="http://schemas.microsoft.com/office/powerpoint/2010/main" val="3362733659"/>
              </p:ext>
            </p:extLst>
          </p:nvPr>
        </p:nvGraphicFramePr>
        <p:xfrm>
          <a:off x="243175" y="1642891"/>
          <a:ext cx="4798725" cy="498007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 name="楕円 7"/>
          <p:cNvSpPr/>
          <p:nvPr/>
        </p:nvSpPr>
        <p:spPr>
          <a:xfrm>
            <a:off x="8977175" y="4757772"/>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460467" y="4241103"/>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11300095" y="5580593"/>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10559228" y="5239366"/>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2" name="テキスト ボックス 11"/>
              <p:cNvSpPr txBox="1"/>
              <p:nvPr/>
            </p:nvSpPr>
            <p:spPr>
              <a:xfrm>
                <a:off x="8912869" y="4863496"/>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12" name="テキスト ボックス 11"/>
              <p:cNvSpPr txBox="1">
                <a:spLocks noRot="1" noChangeAspect="1" noMove="1" noResize="1" noEditPoints="1" noAdjustHandles="1" noChangeArrowheads="1" noChangeShapeType="1" noTextEdit="1"/>
              </p:cNvSpPr>
              <p:nvPr/>
            </p:nvSpPr>
            <p:spPr>
              <a:xfrm>
                <a:off x="8912869" y="4863496"/>
                <a:ext cx="317972" cy="307777"/>
              </a:xfrm>
              <a:prstGeom prst="rect">
                <a:avLst/>
              </a:prstGeom>
              <a:blipFill>
                <a:blip r:embed="rId10"/>
                <a:stretch>
                  <a:fillRect l="-7692" r="-5769"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p:cNvSpPr txBox="1"/>
              <p:nvPr/>
            </p:nvSpPr>
            <p:spPr>
              <a:xfrm>
                <a:off x="10306120" y="5239366"/>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13" name="テキスト ボックス 12"/>
              <p:cNvSpPr txBox="1">
                <a:spLocks noRot="1" noChangeAspect="1" noMove="1" noResize="1" noEditPoints="1" noAdjustHandles="1" noChangeArrowheads="1" noChangeShapeType="1" noTextEdit="1"/>
              </p:cNvSpPr>
              <p:nvPr/>
            </p:nvSpPr>
            <p:spPr>
              <a:xfrm>
                <a:off x="10306120" y="5239366"/>
                <a:ext cx="323935" cy="307777"/>
              </a:xfrm>
              <a:prstGeom prst="rect">
                <a:avLst/>
              </a:prstGeom>
              <a:blipFill>
                <a:blip r:embed="rId11"/>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p:cNvSpPr txBox="1"/>
              <p:nvPr/>
            </p:nvSpPr>
            <p:spPr>
              <a:xfrm>
                <a:off x="10976160" y="542670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14" name="テキスト ボックス 13"/>
              <p:cNvSpPr txBox="1">
                <a:spLocks noRot="1" noChangeAspect="1" noMove="1" noResize="1" noEditPoints="1" noAdjustHandles="1" noChangeArrowheads="1" noChangeShapeType="1" noTextEdit="1"/>
              </p:cNvSpPr>
              <p:nvPr/>
            </p:nvSpPr>
            <p:spPr>
              <a:xfrm>
                <a:off x="10976160" y="5426704"/>
                <a:ext cx="323935" cy="307777"/>
              </a:xfrm>
              <a:prstGeom prst="rect">
                <a:avLst/>
              </a:prstGeom>
              <a:blipFill>
                <a:blip r:embed="rId12"/>
                <a:stretch>
                  <a:fillRect l="-9434" r="-5660" b="-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テキスト ボックス 16"/>
              <p:cNvSpPr txBox="1"/>
              <p:nvPr/>
            </p:nvSpPr>
            <p:spPr>
              <a:xfrm>
                <a:off x="9437849" y="3883567"/>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p:sp>
            <p:nvSpPr>
              <p:cNvPr id="17" name="テキスト ボックス 16"/>
              <p:cNvSpPr txBox="1">
                <a:spLocks noRot="1" noChangeAspect="1" noMove="1" noResize="1" noEditPoints="1" noAdjustHandles="1" noChangeArrowheads="1" noChangeShapeType="1" noTextEdit="1"/>
              </p:cNvSpPr>
              <p:nvPr/>
            </p:nvSpPr>
            <p:spPr>
              <a:xfrm>
                <a:off x="9437849" y="3883567"/>
                <a:ext cx="304699" cy="307777"/>
              </a:xfrm>
              <a:prstGeom prst="rect">
                <a:avLst/>
              </a:prstGeom>
              <a:blipFill>
                <a:blip r:embed="rId13"/>
                <a:stretch>
                  <a:fillRect l="-8000" r="-2000" b="-13725"/>
                </a:stretch>
              </a:blipFill>
            </p:spPr>
            <p:txBody>
              <a:bodyPr/>
              <a:lstStyle/>
              <a:p>
                <a:r>
                  <a:rPr lang="ja-JP" altLang="en-US">
                    <a:noFill/>
                  </a:rPr>
                  <a:t> </a:t>
                </a:r>
              </a:p>
            </p:txBody>
          </p:sp>
        </mc:Fallback>
      </mc:AlternateContent>
      <p:sp>
        <p:nvSpPr>
          <p:cNvPr id="26" name="楕円 25"/>
          <p:cNvSpPr/>
          <p:nvPr/>
        </p:nvSpPr>
        <p:spPr>
          <a:xfrm>
            <a:off x="9339641" y="4415899"/>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9485878" y="4963384"/>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p:nvSpPr>
        <p:spPr>
          <a:xfrm>
            <a:off x="9485545" y="4723105"/>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3" name="テキスト ボックス 32"/>
              <p:cNvSpPr txBox="1"/>
              <p:nvPr/>
            </p:nvSpPr>
            <p:spPr>
              <a:xfrm>
                <a:off x="9708549" y="4507977"/>
                <a:ext cx="555408" cy="337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solidFill>
                              <a:latin typeface="Cambria Math" panose="02040503050406030204" pitchFamily="18" charset="0"/>
                            </a:rPr>
                          </m:ctrlPr>
                        </m:sSubPr>
                        <m:e>
                          <m:r>
                            <a:rPr kumimoji="1" lang="en-US" altLang="ja-JP" sz="2000" b="0" i="1" smtClean="0">
                              <a:solidFill>
                                <a:schemeClr val="accent6"/>
                              </a:solidFill>
                              <a:latin typeface="Cambria Math" panose="02040503050406030204" pitchFamily="18" charset="0"/>
                            </a:rPr>
                            <m:t>𝑥</m:t>
                          </m:r>
                        </m:e>
                        <m:sub>
                          <m:r>
                            <a:rPr kumimoji="1" lang="en-US" altLang="ja-JP" sz="2000" b="0" i="1" smtClean="0">
                              <a:solidFill>
                                <a:schemeClr val="accent6"/>
                              </a:solidFill>
                              <a:latin typeface="Cambria Math" panose="02040503050406030204" pitchFamily="18" charset="0"/>
                            </a:rPr>
                            <m:t>𝑙𝑜</m:t>
                          </m:r>
                          <m:sSub>
                            <m:sSubPr>
                              <m:ctrlPr>
                                <a:rPr kumimoji="1" lang="en-US" altLang="ja-JP" sz="2000" b="0" i="1" smtClean="0">
                                  <a:solidFill>
                                    <a:schemeClr val="accent6"/>
                                  </a:solidFill>
                                  <a:latin typeface="Cambria Math" panose="02040503050406030204" pitchFamily="18" charset="0"/>
                                </a:rPr>
                              </m:ctrlPr>
                            </m:sSubPr>
                            <m:e>
                              <m:r>
                                <a:rPr kumimoji="1" lang="en-US" altLang="ja-JP" sz="2000" b="0" i="1" smtClean="0">
                                  <a:solidFill>
                                    <a:schemeClr val="accent6"/>
                                  </a:solidFill>
                                  <a:latin typeface="Cambria Math" panose="02040503050406030204" pitchFamily="18" charset="0"/>
                                </a:rPr>
                                <m:t>𝑐</m:t>
                              </m:r>
                            </m:e>
                            <m:sub>
                              <m:r>
                                <a:rPr kumimoji="1" lang="en-US" altLang="ja-JP" sz="2000" b="0" i="1" smtClean="0">
                                  <a:solidFill>
                                    <a:schemeClr val="accent6"/>
                                  </a:solidFill>
                                  <a:latin typeface="Cambria Math" panose="02040503050406030204" pitchFamily="18" charset="0"/>
                                </a:rPr>
                                <m:t>𝑖</m:t>
                              </m:r>
                            </m:sub>
                          </m:sSub>
                        </m:sub>
                      </m:sSub>
                    </m:oMath>
                  </m:oMathPara>
                </a14:m>
                <a:endParaRPr kumimoji="1" lang="ja-JP" altLang="en-US" sz="2000" dirty="0">
                  <a:solidFill>
                    <a:schemeClr val="accent6"/>
                  </a:solidFill>
                </a:endParaRPr>
              </a:p>
            </p:txBody>
          </p:sp>
        </mc:Choice>
        <mc:Fallback>
          <p:sp>
            <p:nvSpPr>
              <p:cNvPr id="33" name="テキスト ボックス 32"/>
              <p:cNvSpPr txBox="1">
                <a:spLocks noRot="1" noChangeAspect="1" noMove="1" noResize="1" noEditPoints="1" noAdjustHandles="1" noChangeArrowheads="1" noChangeShapeType="1" noTextEdit="1"/>
              </p:cNvSpPr>
              <p:nvPr/>
            </p:nvSpPr>
            <p:spPr>
              <a:xfrm>
                <a:off x="9708549" y="4507977"/>
                <a:ext cx="555408" cy="337593"/>
              </a:xfrm>
              <a:prstGeom prst="rect">
                <a:avLst/>
              </a:prstGeom>
              <a:blipFill>
                <a:blip r:embed="rId14"/>
                <a:stretch>
                  <a:fillRect l="-5495" b="-1785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1" name="テキスト ボックス 30"/>
              <p:cNvSpPr txBox="1"/>
              <p:nvPr/>
            </p:nvSpPr>
            <p:spPr>
              <a:xfrm>
                <a:off x="6017732" y="2065019"/>
                <a:ext cx="3594313" cy="1323439"/>
              </a:xfrm>
              <a:prstGeom prst="rect">
                <a:avLst/>
              </a:prstGeom>
              <a:noFill/>
            </p:spPr>
            <p:txBody>
              <a:bodyPr wrap="square" rtlCol="0">
                <a:spAutoFit/>
              </a:bodyPr>
              <a:lstStyle/>
              <a:p>
                <a:r>
                  <a:rPr kumimoji="1" lang="en-US" altLang="ja-JP" sz="2000" dirty="0" smtClean="0">
                    <a:latin typeface="Cambria Math" panose="02040503050406030204" pitchFamily="18" charset="0"/>
                    <a:ea typeface="Cambria Math" panose="02040503050406030204" pitchFamily="18" charset="0"/>
                  </a:rPr>
                  <a:t>If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𝑟𝑎𝑛𝑑</m:t>
                    </m:r>
                    <m:r>
                      <a:rPr kumimoji="1" lang="en-US" altLang="ja-JP" sz="2000" b="0" i="1" smtClean="0">
                        <a:latin typeface="Cambria Math" panose="02040503050406030204" pitchFamily="18" charset="0"/>
                        <a:ea typeface="Cambria Math" panose="02040503050406030204" pitchFamily="18" charset="0"/>
                      </a:rPr>
                      <m:t>&gt;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𝑟</m:t>
                        </m:r>
                      </m:e>
                      <m:sub>
                        <m:r>
                          <a:rPr kumimoji="1" lang="en-US" altLang="ja-JP" sz="2000" b="0" i="1" smtClean="0">
                            <a:latin typeface="Cambria Math" panose="02040503050406030204" pitchFamily="18" charset="0"/>
                            <a:ea typeface="Cambria Math" panose="02040503050406030204" pitchFamily="18" charset="0"/>
                          </a:rPr>
                          <m:t>𝑖</m:t>
                        </m:r>
                      </m:sub>
                    </m:sSub>
                  </m:oMath>
                </a14:m>
                <a:endParaRPr kumimoji="1" lang="en-US" altLang="ja-JP" sz="2000" dirty="0" smtClean="0">
                  <a:latin typeface="Cambria Math" panose="02040503050406030204" pitchFamily="18" charset="0"/>
                  <a:ea typeface="Cambria Math" panose="02040503050406030204" pitchFamily="18" charset="0"/>
                </a:endParaRPr>
              </a:p>
              <a:p>
                <a:endParaRPr kumimoji="1" lang="en-US" altLang="ja-JP" sz="2000" dirty="0">
                  <a:latin typeface="Cambria Math" panose="02040503050406030204" pitchFamily="18" charset="0"/>
                  <a:ea typeface="Cambria Math" panose="02040503050406030204" pitchFamily="18" charset="0"/>
                </a:endParaRPr>
              </a:p>
              <a:p>
                <a:endParaRPr kumimoji="1" lang="en-US" altLang="ja-JP" sz="2000" dirty="0" smtClean="0">
                  <a:latin typeface="Cambria Math" panose="02040503050406030204" pitchFamily="18" charset="0"/>
                  <a:ea typeface="Cambria Math" panose="02040503050406030204" pitchFamily="18" charset="0"/>
                </a:endParaRPr>
              </a:p>
              <a:p>
                <a:r>
                  <a:rPr kumimoji="1" lang="en-US" altLang="ja-JP" sz="2000" dirty="0" err="1" smtClean="0">
                    <a:latin typeface="Cambria Math" panose="02040503050406030204" pitchFamily="18" charset="0"/>
                    <a:ea typeface="Cambria Math" panose="02040503050406030204" pitchFamily="18" charset="0"/>
                  </a:rPr>
                  <a:t>Endif</a:t>
                </a:r>
                <a:r>
                  <a:rPr kumimoji="1" lang="en-US" altLang="ja-JP" sz="2000" dirty="0" smtClean="0">
                    <a:latin typeface="Cambria Math" panose="02040503050406030204" pitchFamily="18" charset="0"/>
                    <a:ea typeface="Cambria Math" panose="02040503050406030204" pitchFamily="18" charset="0"/>
                  </a:rPr>
                  <a:t> </a:t>
                </a:r>
                <a:endParaRPr kumimoji="1" lang="ja-JP" altLang="en-US" sz="2000" dirty="0">
                  <a:latin typeface="Cambria Math" panose="02040503050406030204" pitchFamily="18" charset="0"/>
                </a:endParaRPr>
              </a:p>
            </p:txBody>
          </p:sp>
        </mc:Choice>
        <mc:Fallback>
          <p:sp>
            <p:nvSpPr>
              <p:cNvPr id="31" name="テキスト ボックス 30"/>
              <p:cNvSpPr txBox="1">
                <a:spLocks noRot="1" noChangeAspect="1" noMove="1" noResize="1" noEditPoints="1" noAdjustHandles="1" noChangeArrowheads="1" noChangeShapeType="1" noTextEdit="1"/>
              </p:cNvSpPr>
              <p:nvPr/>
            </p:nvSpPr>
            <p:spPr>
              <a:xfrm>
                <a:off x="6017732" y="2065019"/>
                <a:ext cx="3594313" cy="1323439"/>
              </a:xfrm>
              <a:prstGeom prst="rect">
                <a:avLst/>
              </a:prstGeom>
              <a:blipFill>
                <a:blip r:embed="rId15"/>
                <a:stretch>
                  <a:fillRect l="-1695" t="-2765" b="-7373"/>
                </a:stretch>
              </a:blipFill>
            </p:spPr>
            <p:txBody>
              <a:bodyPr/>
              <a:lstStyle/>
              <a:p>
                <a:r>
                  <a:rPr lang="ja-JP" altLang="en-US">
                    <a:noFill/>
                  </a:rPr>
                  <a:t> </a:t>
                </a:r>
              </a:p>
            </p:txBody>
          </p:sp>
        </mc:Fallback>
      </mc:AlternateContent>
      <p:sp>
        <p:nvSpPr>
          <p:cNvPr id="36" name="テキスト ボックス 35"/>
          <p:cNvSpPr txBox="1"/>
          <p:nvPr/>
        </p:nvSpPr>
        <p:spPr>
          <a:xfrm>
            <a:off x="5648677" y="1708431"/>
            <a:ext cx="4287189" cy="400110"/>
          </a:xfrm>
          <a:prstGeom prst="rect">
            <a:avLst/>
          </a:prstGeom>
          <a:noFill/>
        </p:spPr>
        <p:txBody>
          <a:bodyPr wrap="square" rtlCol="0">
            <a:spAutoFit/>
          </a:bodyPr>
          <a:lstStyle/>
          <a:p>
            <a:r>
              <a:rPr kumimoji="1" lang="en-US" altLang="ja-JP" sz="2000" dirty="0">
                <a:latin typeface="Times New Roman" panose="02020603050405020304" pitchFamily="18" charset="0"/>
                <a:cs typeface="Times New Roman" panose="02020603050405020304" pitchFamily="18" charset="0"/>
              </a:rPr>
              <a:t>f</a:t>
            </a:r>
            <a:r>
              <a:rPr kumimoji="1" lang="en-US" altLang="ja-JP" sz="2000" dirty="0" smtClean="0">
                <a:latin typeface="Times New Roman" panose="02020603050405020304" pitchFamily="18" charset="0"/>
                <a:cs typeface="Times New Roman" panose="02020603050405020304" pitchFamily="18" charset="0"/>
              </a:rPr>
              <a:t>or </a:t>
            </a:r>
            <a:r>
              <a:rPr kumimoji="1" lang="en-US" altLang="ja-JP" sz="2000" i="1" dirty="0" err="1" smtClean="0">
                <a:latin typeface="Times New Roman" panose="02020603050405020304" pitchFamily="18" charset="0"/>
                <a:cs typeface="Times New Roman" panose="02020603050405020304" pitchFamily="18" charset="0"/>
              </a:rPr>
              <a:t>i</a:t>
            </a:r>
            <a:r>
              <a:rPr kumimoji="1" lang="en-US" altLang="ja-JP" sz="2000" i="1" dirty="0" smtClean="0">
                <a:latin typeface="Times New Roman" panose="02020603050405020304" pitchFamily="18" charset="0"/>
                <a:cs typeface="Times New Roman" panose="02020603050405020304" pitchFamily="18" charset="0"/>
              </a:rPr>
              <a:t> = 1</a:t>
            </a:r>
            <a:r>
              <a:rPr kumimoji="1" lang="en-US" altLang="ja-JP" sz="2000" dirty="0" smtClean="0">
                <a:latin typeface="Times New Roman" panose="02020603050405020304" pitchFamily="18" charset="0"/>
                <a:cs typeface="Times New Roman" panose="02020603050405020304" pitchFamily="18" charset="0"/>
              </a:rPr>
              <a:t> to </a:t>
            </a:r>
            <a:r>
              <a:rPr kumimoji="1" lang="en-US" altLang="ja-JP" sz="2000" i="1" dirty="0" smtClean="0">
                <a:latin typeface="Times New Roman" panose="02020603050405020304" pitchFamily="18" charset="0"/>
                <a:cs typeface="Times New Roman" panose="02020603050405020304" pitchFamily="18" charset="0"/>
              </a:rPr>
              <a:t>N</a:t>
            </a:r>
            <a:endParaRPr kumimoji="1" lang="ja-JP" altLang="en-US" sz="2000" i="1" dirty="0">
              <a:latin typeface="Times New Roman" panose="02020603050405020304" pitchFamily="18" charset="0"/>
              <a:cs typeface="Times New Roman" panose="02020603050405020304" pitchFamily="18" charset="0"/>
            </a:endParaRPr>
          </a:p>
        </p:txBody>
      </p:sp>
      <p:sp>
        <p:nvSpPr>
          <p:cNvPr id="37" name="テキスト ボックス 36"/>
          <p:cNvSpPr txBox="1"/>
          <p:nvPr/>
        </p:nvSpPr>
        <p:spPr>
          <a:xfrm>
            <a:off x="5648677" y="3389092"/>
            <a:ext cx="1558979" cy="400110"/>
          </a:xfrm>
          <a:prstGeom prst="rect">
            <a:avLst/>
          </a:prstGeom>
          <a:noFill/>
        </p:spPr>
        <p:txBody>
          <a:bodyPr wrap="square" rtlCol="0">
            <a:spAutoFit/>
          </a:bodyPr>
          <a:lstStyle/>
          <a:p>
            <a:r>
              <a:rPr kumimoji="1" lang="en-US" altLang="ja-JP" sz="2000" dirty="0" err="1" smtClean="0">
                <a:latin typeface="Times New Roman" panose="02020603050405020304" pitchFamily="18" charset="0"/>
                <a:cs typeface="Times New Roman" panose="02020603050405020304" pitchFamily="18" charset="0"/>
              </a:rPr>
              <a:t>Endfor</a:t>
            </a:r>
            <a:endParaRPr kumimoji="1" lang="ja-JP" altLang="en-US" sz="2000" dirty="0">
              <a:latin typeface="Times New Roman" panose="02020603050405020304" pitchFamily="18" charset="0"/>
              <a:cs typeface="Times New Roman" panose="02020603050405020304" pitchFamily="18" charset="0"/>
            </a:endParaRPr>
          </a:p>
        </p:txBody>
      </p:sp>
      <p:pic>
        <p:nvPicPr>
          <p:cNvPr id="38" name="図 37"/>
          <p:cNvPicPr>
            <a:picLocks noChangeAspect="1"/>
          </p:cNvPicPr>
          <p:nvPr>
            <p:custDataLst>
              <p:tags r:id="rId1"/>
            </p:custDataLst>
          </p:nvPr>
        </p:nvPicPr>
        <p:blipFill>
          <a:blip r:embed="rId16" cstate="print">
            <a:extLst>
              <a:ext uri="{28A0092B-C50C-407E-A947-70E740481C1C}">
                <a14:useLocalDpi xmlns:a14="http://schemas.microsoft.com/office/drawing/2010/main" val="0"/>
              </a:ext>
            </a:extLst>
          </a:blip>
          <a:stretch>
            <a:fillRect/>
          </a:stretch>
        </p:blipFill>
        <p:spPr>
          <a:xfrm>
            <a:off x="6433594" y="2535598"/>
            <a:ext cx="1973143" cy="315428"/>
          </a:xfrm>
          <a:prstGeom prst="rect">
            <a:avLst/>
          </a:prstGeom>
        </p:spPr>
      </p:pic>
      <mc:AlternateContent xmlns:mc="http://schemas.openxmlformats.org/markup-compatibility/2006">
        <mc:Choice xmlns:a14="http://schemas.microsoft.com/office/drawing/2010/main" Requires="a14">
          <p:sp>
            <p:nvSpPr>
              <p:cNvPr id="4" name="テキスト ボックス 3"/>
              <p:cNvSpPr txBox="1"/>
              <p:nvPr/>
            </p:nvSpPr>
            <p:spPr>
              <a:xfrm>
                <a:off x="9455001" y="2563938"/>
                <a:ext cx="2192203" cy="553998"/>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𝜖</m:t>
                    </m:r>
                    <m:r>
                      <a:rPr kumimoji="1" lang="en-US" altLang="ja-JP" b="0" i="1" smtClean="0">
                        <a:latin typeface="Cambria Math" panose="02040503050406030204" pitchFamily="18" charset="0"/>
                      </a:rPr>
                      <m:t>:</m:t>
                    </m:r>
                  </m:oMath>
                </a14:m>
                <a:r>
                  <a:rPr kumimoji="1" lang="ja-JP" altLang="en-US" dirty="0" smtClean="0"/>
                  <a:t> 探索エリアを制御する</a:t>
                </a:r>
                <a:r>
                  <a:rPr kumimoji="1" lang="en-US" altLang="ja-JP" b="0" i="1" dirty="0" smtClean="0">
                    <a:latin typeface="Cambria Math" panose="02040503050406030204" pitchFamily="18" charset="0"/>
                  </a:rPr>
                  <a:t/>
                </a:r>
                <a:br>
                  <a:rPr kumimoji="1" lang="en-US" altLang="ja-JP" b="0" i="1" dirty="0" smtClean="0">
                    <a:latin typeface="Cambria Math" panose="02040503050406030204" pitchFamily="18" charset="0"/>
                  </a:rPr>
                </a:br>
                <a:r>
                  <a:rPr kumimoji="1" lang="en-US" altLang="ja-JP" b="0" i="1" dirty="0" smtClean="0">
                    <a:latin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rPr>
                      <m:t>𝐷</m:t>
                    </m:r>
                  </m:oMath>
                </a14:m>
                <a:r>
                  <a:rPr kumimoji="1" lang="ja-JP" altLang="en-US" dirty="0" smtClean="0"/>
                  <a:t>次元のパラメータ</a:t>
                </a:r>
                <a:endParaRPr kumimoji="1" lang="ja-JP" altLang="en-US" dirty="0"/>
              </a:p>
            </p:txBody>
          </p:sp>
        </mc:Choice>
        <mc:Fallback>
          <p:sp>
            <p:nvSpPr>
              <p:cNvPr id="4" name="テキスト ボックス 3"/>
              <p:cNvSpPr txBox="1">
                <a:spLocks noRot="1" noChangeAspect="1" noMove="1" noResize="1" noEditPoints="1" noAdjustHandles="1" noChangeArrowheads="1" noChangeShapeType="1" noTextEdit="1"/>
              </p:cNvSpPr>
              <p:nvPr/>
            </p:nvSpPr>
            <p:spPr>
              <a:xfrm>
                <a:off x="9455001" y="2563938"/>
                <a:ext cx="2192203" cy="553998"/>
              </a:xfrm>
              <a:prstGeom prst="rect">
                <a:avLst/>
              </a:prstGeom>
              <a:blipFill>
                <a:blip r:embed="rId17"/>
                <a:stretch>
                  <a:fillRect l="-2778" t="-14444" r="-6667" b="-2555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1" name="テキスト ボックス 40"/>
              <p:cNvSpPr txBox="1"/>
              <p:nvPr/>
            </p:nvSpPr>
            <p:spPr>
              <a:xfrm>
                <a:off x="9219286" y="5488325"/>
                <a:ext cx="716580" cy="338554"/>
              </a:xfrm>
              <a:prstGeom prst="rect">
                <a:avLst/>
              </a:prstGeom>
              <a:noFill/>
            </p:spPr>
            <p:txBody>
              <a:bodyPr wrap="square" rtlCol="0">
                <a:spAutoFit/>
              </a:bodyPr>
              <a:lstStyle/>
              <a:p>
                <a:r>
                  <a:rPr kumimoji="1" lang="en-US" altLang="ja-JP" sz="1600" dirty="0" smtClean="0">
                    <a:solidFill>
                      <a:schemeClr val="accent6">
                        <a:lumMod val="75000"/>
                      </a:schemeClr>
                    </a:solidFill>
                  </a:rPr>
                  <a:t> </a:t>
                </a:r>
                <a14:m>
                  <m:oMath xmlns:m="http://schemas.openxmlformats.org/officeDocument/2006/math">
                    <m:r>
                      <a:rPr kumimoji="1" lang="en-US" altLang="ja-JP" sz="1600" b="0" i="0" smtClean="0">
                        <a:solidFill>
                          <a:schemeClr val="accent6">
                            <a:lumMod val="75000"/>
                          </a:schemeClr>
                        </a:solidFill>
                        <a:latin typeface="Cambria Math" panose="02040503050406030204" pitchFamily="18" charset="0"/>
                      </a:rPr>
                      <m:t>2</m:t>
                    </m:r>
                    <m:r>
                      <a:rPr kumimoji="1" lang="en-US" altLang="ja-JP" sz="1600" b="0" i="1" smtClean="0">
                        <a:solidFill>
                          <a:schemeClr val="accent6">
                            <a:lumMod val="75000"/>
                          </a:schemeClr>
                        </a:solidFill>
                        <a:latin typeface="Cambria Math" panose="02040503050406030204" pitchFamily="18" charset="0"/>
                      </a:rPr>
                      <m:t>𝜖</m:t>
                    </m:r>
                    <m:r>
                      <a:rPr kumimoji="1" lang="en-US" altLang="ja-JP" sz="1600" b="0" i="1" smtClean="0">
                        <a:solidFill>
                          <a:schemeClr val="accent6">
                            <a:lumMod val="75000"/>
                          </a:schemeClr>
                        </a:solidFill>
                        <a:latin typeface="Cambria Math" panose="02040503050406030204" pitchFamily="18" charset="0"/>
                      </a:rPr>
                      <m:t>𝐴</m:t>
                    </m:r>
                  </m:oMath>
                </a14:m>
                <a:endParaRPr kumimoji="1" lang="ja-JP" altLang="en-US" sz="1600" dirty="0">
                  <a:solidFill>
                    <a:schemeClr val="accent6">
                      <a:lumMod val="75000"/>
                    </a:schemeClr>
                  </a:solidFill>
                </a:endParaRPr>
              </a:p>
            </p:txBody>
          </p:sp>
        </mc:Choice>
        <mc:Fallback>
          <p:sp>
            <p:nvSpPr>
              <p:cNvPr id="41" name="テキスト ボックス 40"/>
              <p:cNvSpPr txBox="1">
                <a:spLocks noRot="1" noChangeAspect="1" noMove="1" noResize="1" noEditPoints="1" noAdjustHandles="1" noChangeArrowheads="1" noChangeShapeType="1" noTextEdit="1"/>
              </p:cNvSpPr>
              <p:nvPr/>
            </p:nvSpPr>
            <p:spPr>
              <a:xfrm>
                <a:off x="9219286" y="5488325"/>
                <a:ext cx="716580" cy="338554"/>
              </a:xfrm>
              <a:prstGeom prst="rect">
                <a:avLst/>
              </a:prstGeom>
              <a:blipFill>
                <a:blip r:embed="rId18"/>
                <a:stretch>
                  <a:fillRect/>
                </a:stretch>
              </a:blipFill>
            </p:spPr>
            <p:txBody>
              <a:bodyPr/>
              <a:lstStyle/>
              <a:p>
                <a:r>
                  <a:rPr lang="ja-JP" altLang="en-US">
                    <a:noFill/>
                  </a:rPr>
                  <a:t> </a:t>
                </a:r>
              </a:p>
            </p:txBody>
          </p:sp>
        </mc:Fallback>
      </mc:AlternateContent>
      <p:cxnSp>
        <p:nvCxnSpPr>
          <p:cNvPr id="42" name="直線矢印コネクタ 41"/>
          <p:cNvCxnSpPr/>
          <p:nvPr/>
        </p:nvCxnSpPr>
        <p:spPr>
          <a:xfrm>
            <a:off x="9186552" y="5485091"/>
            <a:ext cx="648000" cy="0"/>
          </a:xfrm>
          <a:prstGeom prst="straightConnector1">
            <a:avLst/>
          </a:prstGeom>
          <a:ln w="2857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楕円 42"/>
          <p:cNvSpPr/>
          <p:nvPr/>
        </p:nvSpPr>
        <p:spPr>
          <a:xfrm>
            <a:off x="10176661" y="6292664"/>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p:cNvSpPr txBox="1"/>
          <p:nvPr/>
        </p:nvSpPr>
        <p:spPr>
          <a:xfrm>
            <a:off x="10368353" y="6183008"/>
            <a:ext cx="1279849" cy="369332"/>
          </a:xfrm>
          <a:prstGeom prst="rect">
            <a:avLst/>
          </a:prstGeom>
          <a:noFill/>
        </p:spPr>
        <p:txBody>
          <a:bodyPr wrap="square" rtlCol="0">
            <a:spAutoFit/>
          </a:bodyPr>
          <a:lstStyle/>
          <a:p>
            <a:r>
              <a:rPr kumimoji="1" lang="en-US" altLang="ja-JP" dirty="0" smtClean="0"/>
              <a:t>: </a:t>
            </a:r>
            <a:r>
              <a:rPr kumimoji="1" lang="ja-JP" altLang="en-US" dirty="0" smtClean="0"/>
              <a:t>個体候補</a:t>
            </a:r>
            <a:endParaRPr kumimoji="1" lang="ja-JP" altLang="en-US" dirty="0"/>
          </a:p>
        </p:txBody>
      </p:sp>
      <p:sp>
        <p:nvSpPr>
          <p:cNvPr id="45" name="楕円 44"/>
          <p:cNvSpPr/>
          <p:nvPr/>
        </p:nvSpPr>
        <p:spPr>
          <a:xfrm>
            <a:off x="8940975" y="6292664"/>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p:nvSpPr>
        <p:spPr>
          <a:xfrm>
            <a:off x="9132667" y="6183008"/>
            <a:ext cx="1279849" cy="369332"/>
          </a:xfrm>
          <a:prstGeom prst="rect">
            <a:avLst/>
          </a:prstGeom>
          <a:noFill/>
        </p:spPr>
        <p:txBody>
          <a:bodyPr wrap="square" rtlCol="0">
            <a:spAutoFit/>
          </a:bodyPr>
          <a:lstStyle/>
          <a:p>
            <a:r>
              <a:rPr kumimoji="1" lang="en-US" altLang="ja-JP" dirty="0" smtClean="0"/>
              <a:t>: </a:t>
            </a:r>
            <a:r>
              <a:rPr kumimoji="1" lang="ja-JP" altLang="en-US" dirty="0"/>
              <a:t>個体</a:t>
            </a:r>
            <a:endParaRPr kumimoji="1" lang="ja-JP" altLang="en-US" dirty="0"/>
          </a:p>
        </p:txBody>
      </p:sp>
    </p:spTree>
    <p:extLst>
      <p:ext uri="{BB962C8B-B14F-4D97-AF65-F5344CB8AC3E}">
        <p14:creationId xmlns:p14="http://schemas.microsoft.com/office/powerpoint/2010/main" val="149659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ntr" presetSubtype="0" fill="hold"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26" grpId="0" animBg="1"/>
      <p:bldP spid="29" grpId="0" animBg="1"/>
      <p:bldP spid="32" grpId="0" animBg="1"/>
      <p:bldP spid="33" grpId="0"/>
      <p:bldP spid="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従来手法</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graphicFrame>
        <p:nvGraphicFramePr>
          <p:cNvPr id="6" name="コンテンツ プレースホルダー 4"/>
          <p:cNvGraphicFramePr>
            <a:graphicFrameLocks/>
          </p:cNvGraphicFramePr>
          <p:nvPr>
            <p:extLst>
              <p:ext uri="{D42A27DB-BD31-4B8C-83A1-F6EECF244321}">
                <p14:modId xmlns:p14="http://schemas.microsoft.com/office/powerpoint/2010/main" val="2005971676"/>
              </p:ext>
            </p:extLst>
          </p:nvPr>
        </p:nvGraphicFramePr>
        <p:xfrm>
          <a:off x="243175" y="1642891"/>
          <a:ext cx="4798725" cy="49800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コンテンツ プレースホルダー 3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248403" y="3526668"/>
            <a:ext cx="3751623" cy="2813717"/>
          </a:xfrm>
          <a:prstGeom prst="rect">
            <a:avLst/>
          </a:prstGeom>
        </p:spPr>
      </p:pic>
      <p:sp>
        <p:nvSpPr>
          <p:cNvPr id="8" name="楕円 7"/>
          <p:cNvSpPr/>
          <p:nvPr/>
        </p:nvSpPr>
        <p:spPr>
          <a:xfrm>
            <a:off x="8977175" y="4757772"/>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460467" y="4241103"/>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11300095" y="5580593"/>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10559228" y="5239366"/>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2" name="テキスト ボックス 11"/>
              <p:cNvSpPr txBox="1"/>
              <p:nvPr/>
            </p:nvSpPr>
            <p:spPr>
              <a:xfrm>
                <a:off x="8912869" y="4863496"/>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12" name="テキスト ボックス 11"/>
              <p:cNvSpPr txBox="1">
                <a:spLocks noRot="1" noChangeAspect="1" noMove="1" noResize="1" noEditPoints="1" noAdjustHandles="1" noChangeArrowheads="1" noChangeShapeType="1" noTextEdit="1"/>
              </p:cNvSpPr>
              <p:nvPr/>
            </p:nvSpPr>
            <p:spPr>
              <a:xfrm>
                <a:off x="8912869" y="4863496"/>
                <a:ext cx="317972" cy="307777"/>
              </a:xfrm>
              <a:prstGeom prst="rect">
                <a:avLst/>
              </a:prstGeom>
              <a:blipFill>
                <a:blip r:embed="rId10"/>
                <a:stretch>
                  <a:fillRect l="-7692" r="-5769"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p:cNvSpPr txBox="1"/>
              <p:nvPr/>
            </p:nvSpPr>
            <p:spPr>
              <a:xfrm>
                <a:off x="10306120" y="5239366"/>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13" name="テキスト ボックス 12"/>
              <p:cNvSpPr txBox="1">
                <a:spLocks noRot="1" noChangeAspect="1" noMove="1" noResize="1" noEditPoints="1" noAdjustHandles="1" noChangeArrowheads="1" noChangeShapeType="1" noTextEdit="1"/>
              </p:cNvSpPr>
              <p:nvPr/>
            </p:nvSpPr>
            <p:spPr>
              <a:xfrm>
                <a:off x="10306120" y="5239366"/>
                <a:ext cx="323935" cy="307777"/>
              </a:xfrm>
              <a:prstGeom prst="rect">
                <a:avLst/>
              </a:prstGeom>
              <a:blipFill>
                <a:blip r:embed="rId11"/>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p:cNvSpPr txBox="1"/>
              <p:nvPr/>
            </p:nvSpPr>
            <p:spPr>
              <a:xfrm>
                <a:off x="10976160" y="542670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14" name="テキスト ボックス 13"/>
              <p:cNvSpPr txBox="1">
                <a:spLocks noRot="1" noChangeAspect="1" noMove="1" noResize="1" noEditPoints="1" noAdjustHandles="1" noChangeArrowheads="1" noChangeShapeType="1" noTextEdit="1"/>
              </p:cNvSpPr>
              <p:nvPr/>
            </p:nvSpPr>
            <p:spPr>
              <a:xfrm>
                <a:off x="10976160" y="5426704"/>
                <a:ext cx="323935" cy="307777"/>
              </a:xfrm>
              <a:prstGeom prst="rect">
                <a:avLst/>
              </a:prstGeom>
              <a:blipFill>
                <a:blip r:embed="rId12"/>
                <a:stretch>
                  <a:fillRect l="-9434" r="-5660" b="-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テキスト ボックス 16"/>
              <p:cNvSpPr txBox="1"/>
              <p:nvPr/>
            </p:nvSpPr>
            <p:spPr>
              <a:xfrm>
                <a:off x="9314279" y="3883567"/>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p:sp>
            <p:nvSpPr>
              <p:cNvPr id="17" name="テキスト ボックス 16"/>
              <p:cNvSpPr txBox="1">
                <a:spLocks noRot="1" noChangeAspect="1" noMove="1" noResize="1" noEditPoints="1" noAdjustHandles="1" noChangeArrowheads="1" noChangeShapeType="1" noTextEdit="1"/>
              </p:cNvSpPr>
              <p:nvPr/>
            </p:nvSpPr>
            <p:spPr>
              <a:xfrm>
                <a:off x="9314279" y="3883567"/>
                <a:ext cx="304699" cy="307777"/>
              </a:xfrm>
              <a:prstGeom prst="rect">
                <a:avLst/>
              </a:prstGeom>
              <a:blipFill>
                <a:blip r:embed="rId13"/>
                <a:stretch>
                  <a:fillRect l="-10000" r="-2000" b="-13725"/>
                </a:stretch>
              </a:blipFill>
            </p:spPr>
            <p:txBody>
              <a:bodyPr/>
              <a:lstStyle/>
              <a:p>
                <a:r>
                  <a:rPr lang="ja-JP" altLang="en-US">
                    <a:noFill/>
                  </a:rPr>
                  <a:t> </a:t>
                </a:r>
              </a:p>
            </p:txBody>
          </p:sp>
        </mc:Fallback>
      </mc:AlternateContent>
      <p:sp>
        <p:nvSpPr>
          <p:cNvPr id="24" name="テキスト ボックス 23"/>
          <p:cNvSpPr txBox="1"/>
          <p:nvPr/>
        </p:nvSpPr>
        <p:spPr>
          <a:xfrm>
            <a:off x="5636982" y="1728463"/>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5" name="テキスト ボックス 24"/>
          <p:cNvSpPr txBox="1"/>
          <p:nvPr/>
        </p:nvSpPr>
        <p:spPr>
          <a:xfrm>
            <a:off x="5636982" y="2601677"/>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6" name="楕円 25"/>
          <p:cNvSpPr/>
          <p:nvPr/>
        </p:nvSpPr>
        <p:spPr>
          <a:xfrm>
            <a:off x="9260279" y="5688593"/>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9938164" y="4363412"/>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p:nvSpPr>
        <p:spPr>
          <a:xfrm>
            <a:off x="11239211" y="5842482"/>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3" name="テキスト ボックス 32"/>
              <p:cNvSpPr txBox="1"/>
              <p:nvPr/>
            </p:nvSpPr>
            <p:spPr>
              <a:xfrm>
                <a:off x="10154139" y="4349184"/>
                <a:ext cx="625043" cy="337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solidFill>
                              <a:latin typeface="Cambria Math" panose="02040503050406030204" pitchFamily="18" charset="0"/>
                            </a:rPr>
                          </m:ctrlPr>
                        </m:sSubPr>
                        <m:e>
                          <m:r>
                            <a:rPr kumimoji="1" lang="en-US" altLang="ja-JP" sz="2000" b="0" i="1" smtClean="0">
                              <a:solidFill>
                                <a:schemeClr val="accent6"/>
                              </a:solidFill>
                              <a:latin typeface="Cambria Math" panose="02040503050406030204" pitchFamily="18" charset="0"/>
                            </a:rPr>
                            <m:t>𝑥</m:t>
                          </m:r>
                        </m:e>
                        <m:sub>
                          <m:r>
                            <a:rPr kumimoji="1" lang="en-US" altLang="ja-JP" sz="2000" b="0" i="1" smtClean="0">
                              <a:solidFill>
                                <a:schemeClr val="accent6"/>
                              </a:solidFill>
                              <a:latin typeface="Cambria Math" panose="02040503050406030204" pitchFamily="18" charset="0"/>
                            </a:rPr>
                            <m:t>𝑟𝑛</m:t>
                          </m:r>
                          <m:sSub>
                            <m:sSubPr>
                              <m:ctrlPr>
                                <a:rPr kumimoji="1" lang="en-US" altLang="ja-JP" sz="2000" b="0" i="1" smtClean="0">
                                  <a:solidFill>
                                    <a:schemeClr val="accent6"/>
                                  </a:solidFill>
                                  <a:latin typeface="Cambria Math" panose="02040503050406030204" pitchFamily="18" charset="0"/>
                                </a:rPr>
                              </m:ctrlPr>
                            </m:sSubPr>
                            <m:e>
                              <m:r>
                                <a:rPr kumimoji="1" lang="en-US" altLang="ja-JP" sz="2000" b="0" i="1" smtClean="0">
                                  <a:solidFill>
                                    <a:schemeClr val="accent6"/>
                                  </a:solidFill>
                                  <a:latin typeface="Cambria Math" panose="02040503050406030204" pitchFamily="18" charset="0"/>
                                </a:rPr>
                                <m:t>𝑑</m:t>
                              </m:r>
                            </m:e>
                            <m:sub>
                              <m:r>
                                <a:rPr kumimoji="1" lang="en-US" altLang="ja-JP" sz="2000" b="0" i="1" smtClean="0">
                                  <a:solidFill>
                                    <a:schemeClr val="accent6"/>
                                  </a:solidFill>
                                  <a:latin typeface="Cambria Math" panose="02040503050406030204" pitchFamily="18" charset="0"/>
                                </a:rPr>
                                <m:t>𝑖</m:t>
                              </m:r>
                            </m:sub>
                          </m:sSub>
                        </m:sub>
                      </m:sSub>
                    </m:oMath>
                  </m:oMathPara>
                </a14:m>
                <a:endParaRPr kumimoji="1" lang="ja-JP" altLang="en-US" sz="2000" dirty="0">
                  <a:solidFill>
                    <a:schemeClr val="accent6"/>
                  </a:solidFill>
                </a:endParaRPr>
              </a:p>
            </p:txBody>
          </p:sp>
        </mc:Choice>
        <mc:Fallback>
          <p:sp>
            <p:nvSpPr>
              <p:cNvPr id="33" name="テキスト ボックス 32"/>
              <p:cNvSpPr txBox="1">
                <a:spLocks noRot="1" noChangeAspect="1" noMove="1" noResize="1" noEditPoints="1" noAdjustHandles="1" noChangeArrowheads="1" noChangeShapeType="1" noTextEdit="1"/>
              </p:cNvSpPr>
              <p:nvPr/>
            </p:nvSpPr>
            <p:spPr>
              <a:xfrm>
                <a:off x="10154139" y="4349184"/>
                <a:ext cx="625043" cy="337593"/>
              </a:xfrm>
              <a:prstGeom prst="rect">
                <a:avLst/>
              </a:prstGeom>
              <a:blipFill>
                <a:blip r:embed="rId14"/>
                <a:stretch>
                  <a:fillRect l="-4902" b="-17857"/>
                </a:stretch>
              </a:blipFill>
            </p:spPr>
            <p:txBody>
              <a:bodyPr/>
              <a:lstStyle/>
              <a:p>
                <a:r>
                  <a:rPr lang="ja-JP" altLang="en-US">
                    <a:noFill/>
                  </a:rPr>
                  <a:t> </a:t>
                </a:r>
              </a:p>
            </p:txBody>
          </p:sp>
        </mc:Fallback>
      </mc:AlternateContent>
      <p:sp>
        <p:nvSpPr>
          <p:cNvPr id="31" name="楕円 30"/>
          <p:cNvSpPr/>
          <p:nvPr/>
        </p:nvSpPr>
        <p:spPr>
          <a:xfrm>
            <a:off x="8853879" y="4558293"/>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6" name="図 35"/>
          <p:cNvPicPr>
            <a:picLocks noChangeAspect="1"/>
          </p:cNvPicPr>
          <p:nvPr>
            <p:custDataLst>
              <p:tags r:id="rId1"/>
            </p:custDataLst>
          </p:nvPr>
        </p:nvPicPr>
        <p:blipFill>
          <a:blip r:embed="rId15" cstate="print">
            <a:extLst>
              <a:ext uri="{28A0092B-C50C-407E-A947-70E740481C1C}">
                <a14:useLocalDpi xmlns:a14="http://schemas.microsoft.com/office/drawing/2010/main" val="0"/>
              </a:ext>
            </a:extLst>
          </a:blip>
          <a:stretch>
            <a:fillRect/>
          </a:stretch>
        </p:blipFill>
        <p:spPr>
          <a:xfrm>
            <a:off x="6056803" y="2263208"/>
            <a:ext cx="4065158" cy="289745"/>
          </a:xfrm>
          <a:prstGeom prst="rect">
            <a:avLst/>
          </a:prstGeom>
        </p:spPr>
      </p:pic>
      <p:sp>
        <p:nvSpPr>
          <p:cNvPr id="37" name="楕円 36"/>
          <p:cNvSpPr/>
          <p:nvPr/>
        </p:nvSpPr>
        <p:spPr>
          <a:xfrm>
            <a:off x="10176661" y="6292664"/>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p:cNvSpPr txBox="1"/>
          <p:nvPr/>
        </p:nvSpPr>
        <p:spPr>
          <a:xfrm>
            <a:off x="10368353" y="6183008"/>
            <a:ext cx="1279849" cy="369332"/>
          </a:xfrm>
          <a:prstGeom prst="rect">
            <a:avLst/>
          </a:prstGeom>
          <a:noFill/>
        </p:spPr>
        <p:txBody>
          <a:bodyPr wrap="square" rtlCol="0">
            <a:spAutoFit/>
          </a:bodyPr>
          <a:lstStyle/>
          <a:p>
            <a:r>
              <a:rPr kumimoji="1" lang="en-US" altLang="ja-JP" dirty="0" smtClean="0"/>
              <a:t>: </a:t>
            </a:r>
            <a:r>
              <a:rPr kumimoji="1" lang="ja-JP" altLang="en-US" dirty="0" smtClean="0"/>
              <a:t>個体候補</a:t>
            </a:r>
            <a:endParaRPr kumimoji="1" lang="ja-JP" altLang="en-US" dirty="0"/>
          </a:p>
        </p:txBody>
      </p:sp>
      <p:sp>
        <p:nvSpPr>
          <p:cNvPr id="39" name="楕円 38"/>
          <p:cNvSpPr/>
          <p:nvPr/>
        </p:nvSpPr>
        <p:spPr>
          <a:xfrm>
            <a:off x="8940975" y="6292664"/>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9132667" y="6183008"/>
            <a:ext cx="1279849" cy="369332"/>
          </a:xfrm>
          <a:prstGeom prst="rect">
            <a:avLst/>
          </a:prstGeom>
          <a:noFill/>
        </p:spPr>
        <p:txBody>
          <a:bodyPr wrap="square" rtlCol="0">
            <a:spAutoFit/>
          </a:bodyPr>
          <a:lstStyle/>
          <a:p>
            <a:r>
              <a:rPr kumimoji="1" lang="en-US" altLang="ja-JP" dirty="0" smtClean="0"/>
              <a:t>: </a:t>
            </a:r>
            <a:r>
              <a:rPr kumimoji="1" lang="ja-JP" altLang="en-US" dirty="0"/>
              <a:t>個体</a:t>
            </a:r>
            <a:endParaRPr kumimoji="1" lang="ja-JP" altLang="en-US" dirty="0"/>
          </a:p>
        </p:txBody>
      </p:sp>
    </p:spTree>
    <p:extLst>
      <p:ext uri="{BB962C8B-B14F-4D97-AF65-F5344CB8AC3E}">
        <p14:creationId xmlns:p14="http://schemas.microsoft.com/office/powerpoint/2010/main" val="1567802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9" grpId="0" animBg="1"/>
      <p:bldP spid="32" grpId="0" animBg="1"/>
      <p:bldP spid="33" grpId="0"/>
      <p:bldP spid="3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545.557"/>
  <p:tag name="LATEXADDIN" val="\documentclass{article}&#10;\usepackage{amsmath}&#10;\pagestyle{empty}&#10;\begin{document}&#10;\[&#10;x_i=x_{lb}+(x_{ub}-x_{lb})*rand&#10;\]&#10;&#10;\end{document}"/>
  <p:tag name="IGUANATEXSIZE" val="20"/>
  <p:tag name="IGUANATEXCURSOR" val="86"/>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568.054"/>
  <p:tag name="LATEXADDIN" val="\documentclass{article}&#10;\usepackage{amsmath}&#10;\pagestyle{empty}&#10;\begin{document}&#10;\[&#10;v_i^{t+1}=v_i^t+(x_*-x_i^t)\times rand&#10;\]&#10;&#10;\end{document}"/>
  <p:tag name="IGUANATEXSIZE" val="20"/>
  <p:tag name="IGUANATEXCURSOR" val="117"/>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890.8887"/>
  <p:tag name="LATEXADDIN" val="\documentclass{article}&#10;\usepackage{amsmath}&#10;\pagestyle{empty}&#10;\begin{document}&#10;\[&#10;x_i^{t+1}=x_i^t+v_i^{t+1}&#10;\]&#10;&#10;\end{document}"/>
  <p:tag name="IGUANATEXSIZE" val="20"/>
  <p:tag name="IGUANATEXCURSOR" val="107"/>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37.9828"/>
  <p:tag name="ORIGINALWIDTH" val="863.1422"/>
  <p:tag name="LATEXADDIN" val="\documentclass{article}&#10;\usepackage{amsmath}&#10;\pagestyle{empty}&#10;\begin{document}&#10;\[&#10;x_{loc_i}=x_{*}+\epsilon A^t&#10;\]&#10;\end{document}"/>
  <p:tag name="IGUANATEXSIZE" val="20"/>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746.532"/>
  <p:tag name="LATEXADDIN" val="\documentclass{article}&#10;\usepackage{amsmath}&#10;\pagestyle{empty}&#10;\begin{document}&#10;\[&#10;x_{rnd_i}=x_{lb}+(x_{ub}-x_{lb}) \times rand&#10;\]&#10;&#10;\end{document}"/>
  <p:tag name="IGUANATEXSIZE" val="20"/>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267.342"/>
  <p:tag name="LATEXADDIN" val="\documentclass{article}&#10;\usepackage{amsmath}&#10;\pagestyle{empty}&#10;\begin{document}&#10;&#10;\[&#10;r_i^{t+1}=r_i^t[1-exp(- \gamma t)]&#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632.171"/>
  <p:tag name="LATEXADDIN" val="\documentclass{article}&#10;\usepackage{amsmath}&#10;\pagestyle{empty}&#10;\begin{document}&#10;&#10;&#10;\[&#10;A_i^{t+1}=\alpha A_i^t&#10;\]&#10;&#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Speech-bubble-Icon-Vector-PowerPoint-Templates-Widescre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4">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Speech-bubble-Icon-Vector-PowerPoint-Templates-Widescreen</Template>
  <TotalTime>2137</TotalTime>
  <Words>834</Words>
  <Application>Microsoft Office PowerPoint</Application>
  <PresentationFormat>ワイド画面</PresentationFormat>
  <Paragraphs>212</Paragraphs>
  <Slides>12</Slides>
  <Notes>9</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12</vt:i4>
      </vt:variant>
    </vt:vector>
  </HeadingPairs>
  <TitlesOfParts>
    <vt:vector size="22" baseType="lpstr">
      <vt:lpstr>Meiryo UI</vt:lpstr>
      <vt:lpstr>ＭＳ Ｐゴシック</vt:lpstr>
      <vt:lpstr>游ゴシック</vt:lpstr>
      <vt:lpstr>Arial</vt:lpstr>
      <vt:lpstr>Calibri</vt:lpstr>
      <vt:lpstr>Cambria Math</vt:lpstr>
      <vt:lpstr>Segoe UI</vt:lpstr>
      <vt:lpstr>Times New Roman</vt:lpstr>
      <vt:lpstr>Speech-bubble-Icon-Vector-PowerPoint-Templates-Widescreen</vt:lpstr>
      <vt:lpstr>Custom Design</vt:lpstr>
      <vt:lpstr>適応的個体間距離に基づく 複数解探索型Bat Algorithm</vt:lpstr>
      <vt:lpstr>PowerPoint プレゼンテーション</vt:lpstr>
      <vt:lpstr>背景</vt:lpstr>
      <vt:lpstr>目的</vt:lpstr>
      <vt:lpstr>従来手法</vt:lpstr>
      <vt:lpstr>従来手法</vt:lpstr>
      <vt:lpstr>従来手法</vt:lpstr>
      <vt:lpstr>従来手法</vt:lpstr>
      <vt:lpstr>従来手法</vt:lpstr>
      <vt:lpstr>従来手法</vt:lpstr>
      <vt:lpstr>従来手法</vt:lpstr>
      <vt:lpstr>提案手法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Iwase Takuya</dc:creator>
  <cp:lastModifiedBy>Iwase Takuya</cp:lastModifiedBy>
  <cp:revision>30</cp:revision>
  <dcterms:created xsi:type="dcterms:W3CDTF">2019-02-03T07:21:12Z</dcterms:created>
  <dcterms:modified xsi:type="dcterms:W3CDTF">2019-02-05T07:31:33Z</dcterms:modified>
</cp:coreProperties>
</file>