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xml" ContentType="application/vnd.openxmlformats-officedocument.presentationml.tags+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5.xml" ContentType="application/vnd.openxmlformats-officedocument.presentationml.tags+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6.xml" ContentType="application/vnd.openxmlformats-officedocument.presentationml.tags+xml"/>
  <Override PartName="/ppt/tags/tag7.xml" ContentType="application/vnd.openxmlformats-officedocument.presentationml.tags+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11.xml" ContentType="application/vnd.openxmlformats-officedocument.presentationml.tags+xml"/>
  <Override PartName="/ppt/tags/tag12.xml" ContentType="application/vnd.openxmlformats-officedocument.presentationml.tags+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13.xml" ContentType="application/vnd.openxmlformats-officedocument.presentationml.tags+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14.xml" ContentType="application/vnd.openxmlformats-officedocument.presentationml.tags+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15.xml" ContentType="application/vnd.openxmlformats-officedocument.presentationml.tags+xml"/>
  <Override PartName="/ppt/tags/tag16.xml" ContentType="application/vnd.openxmlformats-officedocument.presentationml.tags+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34"/>
  </p:notesMasterIdLst>
  <p:sldIdLst>
    <p:sldId id="256" r:id="rId3"/>
    <p:sldId id="257" r:id="rId4"/>
    <p:sldId id="273" r:id="rId5"/>
    <p:sldId id="259" r:id="rId6"/>
    <p:sldId id="260" r:id="rId7"/>
    <p:sldId id="261" r:id="rId8"/>
    <p:sldId id="262" r:id="rId9"/>
    <p:sldId id="263" r:id="rId10"/>
    <p:sldId id="264" r:id="rId11"/>
    <p:sldId id="265" r:id="rId12"/>
    <p:sldId id="266" r:id="rId13"/>
    <p:sldId id="267" r:id="rId14"/>
    <p:sldId id="271" r:id="rId15"/>
    <p:sldId id="270" r:id="rId16"/>
    <p:sldId id="272" r:id="rId17"/>
    <p:sldId id="274" r:id="rId18"/>
    <p:sldId id="289" r:id="rId19"/>
    <p:sldId id="290" r:id="rId20"/>
    <p:sldId id="292" r:id="rId21"/>
    <p:sldId id="293" r:id="rId22"/>
    <p:sldId id="294" r:id="rId23"/>
    <p:sldId id="295" r:id="rId24"/>
    <p:sldId id="276" r:id="rId25"/>
    <p:sldId id="277" r:id="rId26"/>
    <p:sldId id="278" r:id="rId27"/>
    <p:sldId id="279" r:id="rId28"/>
    <p:sldId id="280" r:id="rId29"/>
    <p:sldId id="281" r:id="rId30"/>
    <p:sldId id="282" r:id="rId31"/>
    <p:sldId id="283" r:id="rId32"/>
    <p:sldId id="296" r:id="rId33"/>
  </p:sldIdLst>
  <p:sldSz cx="12192000" cy="6858000"/>
  <p:notesSz cx="6813550" cy="99552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84F3"/>
    <a:srgbClr val="A3B000"/>
    <a:srgbClr val="D6E600"/>
    <a:srgbClr val="F8F200"/>
    <a:srgbClr val="4E91F4"/>
    <a:srgbClr val="92BBF8"/>
    <a:srgbClr val="C89800"/>
    <a:srgbClr val="D0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88" autoAdjust="0"/>
  </p:normalViewPr>
  <p:slideViewPr>
    <p:cSldViewPr snapToGrid="0">
      <p:cViewPr varScale="1">
        <p:scale>
          <a:sx n="78" d="100"/>
          <a:sy n="78" d="100"/>
        </p:scale>
        <p:origin x="174"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custT="1"/>
      <dgm:spPr>
        <a:solidFill>
          <a:schemeClr val="accent6"/>
        </a:solidFill>
        <a:ln>
          <a:noFill/>
        </a:ln>
      </dgm:spPr>
      <dgm:t>
        <a:bodyPr/>
        <a:lstStyle/>
        <a:p>
          <a:r>
            <a:rPr kumimoji="1" lang="en-US" altLang="ja-JP" sz="1400" b="1" dirty="0" smtClean="0"/>
            <a:t>STEP1</a:t>
          </a:r>
          <a:endParaRPr kumimoji="1" lang="ja-JP" altLang="en-US" sz="1400" b="1" dirty="0"/>
        </a:p>
      </dgm:t>
    </dgm:pt>
    <dgm:pt modelId="{80E461D7-FA3B-4B4D-8275-883F38039585}" type="parTrans" cxnId="{2EA4F861-C588-425D-B8C9-A6FDEE6D0063}">
      <dgm:prSet/>
      <dgm:spPr/>
      <dgm:t>
        <a:bodyPr/>
        <a:lstStyle/>
        <a:p>
          <a:endParaRPr kumimoji="1" lang="ja-JP" altLang="en-US" sz="1600"/>
        </a:p>
      </dgm:t>
    </dgm:pt>
    <dgm:pt modelId="{2BE0A6A0-5C2A-45C4-A012-F700C6243560}" type="sibTrans" cxnId="{2EA4F861-C588-425D-B8C9-A6FDEE6D0063}">
      <dgm:prSet/>
      <dgm:spPr/>
      <dgm:t>
        <a:bodyPr/>
        <a:lstStyle/>
        <a:p>
          <a:endParaRPr kumimoji="1" lang="ja-JP" altLang="en-US" sz="1600"/>
        </a:p>
      </dgm:t>
    </dgm:pt>
    <dgm:pt modelId="{381CCADA-1B01-4E0C-B1B0-B368CF3AEB93}">
      <dgm:prSet phldrT="[テキスト]" custT="1"/>
      <dgm:spPr>
        <a:ln>
          <a:solidFill>
            <a:schemeClr val="accent6"/>
          </a:solidFill>
        </a:ln>
      </dgm:spPr>
      <dgm:t>
        <a:bodyPr/>
        <a:lstStyle/>
        <a:p>
          <a:r>
            <a:rPr kumimoji="1" lang="ja-JP" altLang="en-US" sz="1800" dirty="0" smtClean="0">
              <a:solidFill>
                <a:srgbClr val="FF0000"/>
              </a:solidFill>
            </a:rPr>
            <a:t>個体の初期化</a:t>
          </a:r>
          <a:endParaRPr kumimoji="1" lang="ja-JP" altLang="en-US" sz="1800" dirty="0">
            <a:solidFill>
              <a:srgbClr val="FF0000"/>
            </a:solidFill>
          </a:endParaRPr>
        </a:p>
      </dgm:t>
    </dgm:pt>
    <dgm:pt modelId="{52F2D07D-6039-460A-8E9C-88F6BB7409F8}" type="parTrans" cxnId="{DED7F6FC-428C-4458-B23B-36FF488BC151}">
      <dgm:prSet/>
      <dgm:spPr/>
      <dgm:t>
        <a:bodyPr/>
        <a:lstStyle/>
        <a:p>
          <a:endParaRPr kumimoji="1" lang="ja-JP" altLang="en-US" sz="1600"/>
        </a:p>
      </dgm:t>
    </dgm:pt>
    <dgm:pt modelId="{658EDB31-F943-4D67-8407-2BB427F936EC}" type="sibTrans" cxnId="{DED7F6FC-428C-4458-B23B-36FF488BC151}">
      <dgm:prSet/>
      <dgm:spPr/>
      <dgm:t>
        <a:bodyPr/>
        <a:lstStyle/>
        <a:p>
          <a:endParaRPr kumimoji="1" lang="ja-JP" altLang="en-US" sz="1600"/>
        </a:p>
      </dgm:t>
    </dgm:pt>
    <dgm:pt modelId="{6C29746D-249B-46D3-B2B3-F2E765075B16}">
      <dgm:prSet phldrT="[テキスト]" custT="1"/>
      <dgm:spPr>
        <a:solidFill>
          <a:srgbClr val="4E91F4"/>
        </a:solidFill>
        <a:ln>
          <a:noFill/>
        </a:ln>
      </dgm:spPr>
      <dgm:t>
        <a:bodyPr/>
        <a:lstStyle/>
        <a:p>
          <a:r>
            <a:rPr kumimoji="1" lang="en-US" altLang="ja-JP" sz="1400" b="1" dirty="0" smtClean="0"/>
            <a:t>STEP2</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ja-JP" altLang="en-US" sz="1800" dirty="0" smtClean="0"/>
            <a:t>最良個体方向へ新たに個体候補を生成</a:t>
          </a:r>
          <a:endParaRPr kumimoji="1" lang="ja-JP" altLang="en-US" sz="1800" dirty="0"/>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STEP3</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ja-JP" altLang="en-US" sz="1800" dirty="0" smtClean="0"/>
            <a:t>最良個体周辺に個体候補生成</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STEP4</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ja-JP" altLang="en-US" sz="1800" dirty="0" smtClean="0"/>
            <a:t>探索空間内にランダムで個体候補を生成</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STEP5</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ja-JP" altLang="en-US" sz="1800" dirty="0" smtClean="0"/>
            <a:t>個体候補の評価</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STEP6</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ja-JP" altLang="en-US" sz="1800" dirty="0" smtClean="0"/>
            <a:t>終了条件を満たすまで</a:t>
          </a:r>
          <a:r>
            <a:rPr kumimoji="1" lang="en-US" altLang="ja-JP" sz="1800" dirty="0" smtClean="0"/>
            <a:t>STEP2</a:t>
          </a:r>
          <a:r>
            <a:rPr kumimoji="1" lang="ja-JP" altLang="en-US" sz="1800" dirty="0" smtClean="0"/>
            <a:t>へ戻る</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custT="1"/>
      <dgm:spPr>
        <a:solidFill>
          <a:srgbClr val="3984F3"/>
        </a:solidFill>
        <a:ln>
          <a:noFill/>
        </a:ln>
      </dgm:spPr>
      <dgm:t>
        <a:bodyPr/>
        <a:lstStyle/>
        <a:p>
          <a:r>
            <a:rPr kumimoji="1" lang="en-US" altLang="ja-JP" sz="1400" b="1" dirty="0" smtClean="0"/>
            <a:t>STEP1</a:t>
          </a:r>
          <a:endParaRPr kumimoji="1" lang="ja-JP" altLang="en-US" sz="1400" b="1" dirty="0"/>
        </a:p>
      </dgm:t>
    </dgm:pt>
    <dgm:pt modelId="{80E461D7-FA3B-4B4D-8275-883F38039585}" type="parTrans" cxnId="{2EA4F861-C588-425D-B8C9-A6FDEE6D0063}">
      <dgm:prSet/>
      <dgm:spPr/>
      <dgm:t>
        <a:bodyPr/>
        <a:lstStyle/>
        <a:p>
          <a:endParaRPr kumimoji="1" lang="ja-JP" altLang="en-US" sz="1600"/>
        </a:p>
      </dgm:t>
    </dgm:pt>
    <dgm:pt modelId="{2BE0A6A0-5C2A-45C4-A012-F700C6243560}" type="sibTrans" cxnId="{2EA4F861-C588-425D-B8C9-A6FDEE6D0063}">
      <dgm:prSet/>
      <dgm:spPr/>
      <dgm:t>
        <a:bodyPr/>
        <a:lstStyle/>
        <a:p>
          <a:endParaRPr kumimoji="1" lang="ja-JP" altLang="en-US" sz="1600"/>
        </a:p>
      </dgm:t>
    </dgm:pt>
    <dgm:pt modelId="{381CCADA-1B01-4E0C-B1B0-B368CF3AEB93}">
      <dgm:prSet phldrT="[テキスト]" custT="1"/>
      <dgm:spPr>
        <a:ln>
          <a:solidFill>
            <a:srgbClr val="3984F3"/>
          </a:solidFill>
        </a:ln>
      </dgm:spPr>
      <dgm:t>
        <a:bodyPr/>
        <a:lstStyle/>
        <a:p>
          <a:r>
            <a:rPr kumimoji="1" lang="ja-JP" altLang="en-US" sz="1800" dirty="0" smtClean="0">
              <a:solidFill>
                <a:schemeClr val="tx1"/>
              </a:solidFill>
            </a:rPr>
            <a:t>個体の初期化</a:t>
          </a:r>
          <a:endParaRPr kumimoji="1" lang="ja-JP" altLang="en-US" sz="1800" dirty="0">
            <a:solidFill>
              <a:schemeClr val="tx1"/>
            </a:solidFill>
          </a:endParaRPr>
        </a:p>
      </dgm:t>
    </dgm:pt>
    <dgm:pt modelId="{52F2D07D-6039-460A-8E9C-88F6BB7409F8}" type="parTrans" cxnId="{DED7F6FC-428C-4458-B23B-36FF488BC151}">
      <dgm:prSet/>
      <dgm:spPr/>
      <dgm:t>
        <a:bodyPr/>
        <a:lstStyle/>
        <a:p>
          <a:endParaRPr kumimoji="1" lang="ja-JP" altLang="en-US" sz="1600"/>
        </a:p>
      </dgm:t>
    </dgm:pt>
    <dgm:pt modelId="{658EDB31-F943-4D67-8407-2BB427F936EC}" type="sibTrans" cxnId="{DED7F6FC-428C-4458-B23B-36FF488BC151}">
      <dgm:prSet/>
      <dgm:spPr/>
      <dgm:t>
        <a:bodyPr/>
        <a:lstStyle/>
        <a:p>
          <a:endParaRPr kumimoji="1" lang="ja-JP" altLang="en-US" sz="1600"/>
        </a:p>
      </dgm:t>
    </dgm:pt>
    <dgm:pt modelId="{6C29746D-249B-46D3-B2B3-F2E765075B16}">
      <dgm:prSet phldrT="[テキスト]" custT="1"/>
      <dgm:spPr>
        <a:solidFill>
          <a:srgbClr val="4E91F4"/>
        </a:solidFill>
        <a:ln>
          <a:noFill/>
        </a:ln>
      </dgm:spPr>
      <dgm:t>
        <a:bodyPr/>
        <a:lstStyle/>
        <a:p>
          <a:r>
            <a:rPr kumimoji="1" lang="en-US" altLang="ja-JP" sz="1400" b="1" dirty="0" smtClean="0"/>
            <a:t>STEP2</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ja-JP" altLang="en-US" sz="1800" dirty="0" smtClean="0"/>
            <a:t>個体密度</a:t>
          </a:r>
          <a:r>
            <a:rPr kumimoji="1" lang="ja-JP" altLang="en-US" sz="1800" dirty="0" smtClean="0">
              <a:solidFill>
                <a:schemeClr val="tx1"/>
              </a:solidFill>
            </a:rPr>
            <a:t>と</a:t>
          </a:r>
          <a:r>
            <a:rPr kumimoji="1" lang="en-US" altLang="ja-JP" sz="1800" dirty="0" smtClean="0">
              <a:solidFill>
                <a:schemeClr val="tx1"/>
              </a:solidFill>
            </a:rPr>
            <a:t>Niche radius</a:t>
          </a:r>
          <a:r>
            <a:rPr kumimoji="1" lang="ja-JP" altLang="en-US" sz="1800" dirty="0" err="1" smtClean="0"/>
            <a:t>の算</a:t>
          </a:r>
          <a:r>
            <a:rPr kumimoji="1" lang="ja-JP" altLang="en-US" sz="1800" dirty="0" smtClean="0"/>
            <a:t>出</a:t>
          </a:r>
          <a:endParaRPr kumimoji="1" lang="ja-JP" altLang="en-US" sz="1800" dirty="0"/>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STEP3</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ja-JP" altLang="en-US" sz="1800" dirty="0" smtClean="0"/>
            <a:t>最良個体から離れる方向へ個体候補を生成</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chemeClr val="accent6"/>
        </a:solidFill>
        <a:ln>
          <a:noFill/>
        </a:ln>
      </dgm:spPr>
      <dgm:t>
        <a:bodyPr/>
        <a:lstStyle/>
        <a:p>
          <a:r>
            <a:rPr kumimoji="1" lang="en-US" altLang="ja-JP" sz="1400" b="1" dirty="0" smtClean="0"/>
            <a:t>STEP4</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chemeClr val="accent6"/>
          </a:solidFill>
        </a:ln>
      </dgm:spPr>
      <dgm:t>
        <a:bodyPr/>
        <a:lstStyle/>
        <a:p>
          <a:r>
            <a:rPr kumimoji="1" lang="ja-JP" altLang="en-US" sz="1800" dirty="0" smtClean="0">
              <a:solidFill>
                <a:srgbClr val="FF0000"/>
              </a:solidFill>
            </a:rPr>
            <a:t>最良個体周辺に個体候補生成</a:t>
          </a:r>
          <a:endParaRPr kumimoji="1" lang="ja-JP" altLang="en-US" sz="1800" dirty="0">
            <a:solidFill>
              <a:srgbClr val="FF0000"/>
            </a:solidFill>
          </a:endParaRPr>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STEP5</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ja-JP" altLang="en-US" sz="1800" dirty="0" smtClean="0"/>
            <a:t>探索空間内にランダムで個体候補を生成</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STEP6</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ja-JP" altLang="en-US" sz="1800" dirty="0" smtClean="0"/>
            <a:t>個体候補の評価</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custT="1"/>
      <dgm:spPr>
        <a:solidFill>
          <a:srgbClr val="3984F3"/>
        </a:solidFill>
        <a:ln>
          <a:noFill/>
        </a:ln>
      </dgm:spPr>
      <dgm:t>
        <a:bodyPr/>
        <a:lstStyle/>
        <a:p>
          <a:r>
            <a:rPr kumimoji="1" lang="en-US" altLang="ja-JP" sz="1400" b="1" dirty="0" smtClean="0"/>
            <a:t>STEP1</a:t>
          </a:r>
          <a:endParaRPr kumimoji="1" lang="ja-JP" altLang="en-US" sz="1400" b="1" dirty="0"/>
        </a:p>
      </dgm:t>
    </dgm:pt>
    <dgm:pt modelId="{80E461D7-FA3B-4B4D-8275-883F38039585}" type="parTrans" cxnId="{2EA4F861-C588-425D-B8C9-A6FDEE6D0063}">
      <dgm:prSet/>
      <dgm:spPr/>
      <dgm:t>
        <a:bodyPr/>
        <a:lstStyle/>
        <a:p>
          <a:endParaRPr kumimoji="1" lang="ja-JP" altLang="en-US" sz="1600"/>
        </a:p>
      </dgm:t>
    </dgm:pt>
    <dgm:pt modelId="{2BE0A6A0-5C2A-45C4-A012-F700C6243560}" type="sibTrans" cxnId="{2EA4F861-C588-425D-B8C9-A6FDEE6D0063}">
      <dgm:prSet/>
      <dgm:spPr/>
      <dgm:t>
        <a:bodyPr/>
        <a:lstStyle/>
        <a:p>
          <a:endParaRPr kumimoji="1" lang="ja-JP" altLang="en-US" sz="1600"/>
        </a:p>
      </dgm:t>
    </dgm:pt>
    <dgm:pt modelId="{381CCADA-1B01-4E0C-B1B0-B368CF3AEB93}">
      <dgm:prSet phldrT="[テキスト]" custT="1"/>
      <dgm:spPr>
        <a:ln>
          <a:solidFill>
            <a:srgbClr val="3984F3"/>
          </a:solidFill>
        </a:ln>
      </dgm:spPr>
      <dgm:t>
        <a:bodyPr/>
        <a:lstStyle/>
        <a:p>
          <a:r>
            <a:rPr kumimoji="1" lang="ja-JP" altLang="en-US" sz="1800" dirty="0" smtClean="0">
              <a:solidFill>
                <a:schemeClr val="tx1"/>
              </a:solidFill>
            </a:rPr>
            <a:t>個体の初期化</a:t>
          </a:r>
          <a:endParaRPr kumimoji="1" lang="ja-JP" altLang="en-US" sz="1800" dirty="0">
            <a:solidFill>
              <a:schemeClr val="tx1"/>
            </a:solidFill>
          </a:endParaRPr>
        </a:p>
      </dgm:t>
    </dgm:pt>
    <dgm:pt modelId="{52F2D07D-6039-460A-8E9C-88F6BB7409F8}" type="parTrans" cxnId="{DED7F6FC-428C-4458-B23B-36FF488BC151}">
      <dgm:prSet/>
      <dgm:spPr/>
      <dgm:t>
        <a:bodyPr/>
        <a:lstStyle/>
        <a:p>
          <a:endParaRPr kumimoji="1" lang="ja-JP" altLang="en-US" sz="1600"/>
        </a:p>
      </dgm:t>
    </dgm:pt>
    <dgm:pt modelId="{658EDB31-F943-4D67-8407-2BB427F936EC}" type="sibTrans" cxnId="{DED7F6FC-428C-4458-B23B-36FF488BC151}">
      <dgm:prSet/>
      <dgm:spPr/>
      <dgm:t>
        <a:bodyPr/>
        <a:lstStyle/>
        <a:p>
          <a:endParaRPr kumimoji="1" lang="ja-JP" altLang="en-US" sz="1600"/>
        </a:p>
      </dgm:t>
    </dgm:pt>
    <dgm:pt modelId="{6C29746D-249B-46D3-B2B3-F2E765075B16}">
      <dgm:prSet phldrT="[テキスト]" custT="1"/>
      <dgm:spPr>
        <a:solidFill>
          <a:srgbClr val="4E91F4"/>
        </a:solidFill>
        <a:ln>
          <a:noFill/>
        </a:ln>
      </dgm:spPr>
      <dgm:t>
        <a:bodyPr/>
        <a:lstStyle/>
        <a:p>
          <a:r>
            <a:rPr kumimoji="1" lang="en-US" altLang="ja-JP" sz="1400" b="1" dirty="0" smtClean="0"/>
            <a:t>STEP2</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ja-JP" altLang="en-US" sz="1800" dirty="0" smtClean="0"/>
            <a:t>個体密度</a:t>
          </a:r>
          <a:r>
            <a:rPr kumimoji="1" lang="ja-JP" altLang="en-US" sz="1800" dirty="0" smtClean="0">
              <a:solidFill>
                <a:schemeClr val="tx1"/>
              </a:solidFill>
            </a:rPr>
            <a:t>と</a:t>
          </a:r>
          <a:r>
            <a:rPr kumimoji="1" lang="en-US" altLang="ja-JP" sz="1800" dirty="0" smtClean="0">
              <a:solidFill>
                <a:schemeClr val="tx1"/>
              </a:solidFill>
            </a:rPr>
            <a:t>Niche radius</a:t>
          </a:r>
          <a:r>
            <a:rPr kumimoji="1" lang="ja-JP" altLang="en-US" sz="1800" dirty="0" err="1" smtClean="0"/>
            <a:t>の算</a:t>
          </a:r>
          <a:r>
            <a:rPr kumimoji="1" lang="ja-JP" altLang="en-US" sz="1800" dirty="0" smtClean="0"/>
            <a:t>出</a:t>
          </a:r>
          <a:endParaRPr kumimoji="1" lang="ja-JP" altLang="en-US" sz="1800" dirty="0"/>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STEP3</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ja-JP" altLang="en-US" sz="1800" dirty="0" smtClean="0"/>
            <a:t>最良個体から離れる方向へ個体候補を生成</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STEP4</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ja-JP" altLang="en-US" sz="1800" dirty="0" smtClean="0"/>
            <a:t>最良個体周辺に個体候補生成</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chemeClr val="accent6"/>
        </a:solidFill>
        <a:ln>
          <a:noFill/>
        </a:ln>
      </dgm:spPr>
      <dgm:t>
        <a:bodyPr/>
        <a:lstStyle/>
        <a:p>
          <a:r>
            <a:rPr kumimoji="1" lang="en-US" altLang="ja-JP" sz="1400" b="1" dirty="0" smtClean="0"/>
            <a:t>STEP5</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chemeClr val="accent6"/>
          </a:solidFill>
        </a:ln>
      </dgm:spPr>
      <dgm:t>
        <a:bodyPr/>
        <a:lstStyle/>
        <a:p>
          <a:r>
            <a:rPr kumimoji="1" lang="ja-JP" altLang="en-US" sz="1800" dirty="0" smtClean="0">
              <a:solidFill>
                <a:srgbClr val="FF0000"/>
              </a:solidFill>
            </a:rPr>
            <a:t>探索空間内にランダムで個体候補を生成</a:t>
          </a:r>
          <a:endParaRPr kumimoji="1" lang="ja-JP" altLang="en-US" sz="1800" dirty="0">
            <a:solidFill>
              <a:srgbClr val="FF0000"/>
            </a:solidFill>
          </a:endParaRPr>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STEP6</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ja-JP" altLang="en-US" sz="1800" dirty="0" smtClean="0"/>
            <a:t>個体候補の評価</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custT="1"/>
      <dgm:spPr>
        <a:solidFill>
          <a:srgbClr val="3984F3"/>
        </a:solidFill>
        <a:ln>
          <a:noFill/>
        </a:ln>
      </dgm:spPr>
      <dgm:t>
        <a:bodyPr/>
        <a:lstStyle/>
        <a:p>
          <a:r>
            <a:rPr kumimoji="1" lang="en-US" altLang="ja-JP" sz="1400" b="1" dirty="0" smtClean="0"/>
            <a:t>STEP1</a:t>
          </a:r>
          <a:endParaRPr kumimoji="1" lang="ja-JP" altLang="en-US" sz="1400" b="1" dirty="0"/>
        </a:p>
      </dgm:t>
    </dgm:pt>
    <dgm:pt modelId="{80E461D7-FA3B-4B4D-8275-883F38039585}" type="parTrans" cxnId="{2EA4F861-C588-425D-B8C9-A6FDEE6D0063}">
      <dgm:prSet/>
      <dgm:spPr/>
      <dgm:t>
        <a:bodyPr/>
        <a:lstStyle/>
        <a:p>
          <a:endParaRPr kumimoji="1" lang="ja-JP" altLang="en-US" sz="1600"/>
        </a:p>
      </dgm:t>
    </dgm:pt>
    <dgm:pt modelId="{2BE0A6A0-5C2A-45C4-A012-F700C6243560}" type="sibTrans" cxnId="{2EA4F861-C588-425D-B8C9-A6FDEE6D0063}">
      <dgm:prSet/>
      <dgm:spPr/>
      <dgm:t>
        <a:bodyPr/>
        <a:lstStyle/>
        <a:p>
          <a:endParaRPr kumimoji="1" lang="ja-JP" altLang="en-US" sz="1600"/>
        </a:p>
      </dgm:t>
    </dgm:pt>
    <dgm:pt modelId="{381CCADA-1B01-4E0C-B1B0-B368CF3AEB93}">
      <dgm:prSet phldrT="[テキスト]" custT="1"/>
      <dgm:spPr>
        <a:ln>
          <a:solidFill>
            <a:srgbClr val="3984F3"/>
          </a:solidFill>
        </a:ln>
      </dgm:spPr>
      <dgm:t>
        <a:bodyPr/>
        <a:lstStyle/>
        <a:p>
          <a:r>
            <a:rPr kumimoji="1" lang="ja-JP" altLang="en-US" sz="1800" dirty="0" smtClean="0">
              <a:solidFill>
                <a:schemeClr val="tx1"/>
              </a:solidFill>
            </a:rPr>
            <a:t>個体の初期化</a:t>
          </a:r>
          <a:endParaRPr kumimoji="1" lang="ja-JP" altLang="en-US" sz="1800" dirty="0">
            <a:solidFill>
              <a:schemeClr val="tx1"/>
            </a:solidFill>
          </a:endParaRPr>
        </a:p>
      </dgm:t>
    </dgm:pt>
    <dgm:pt modelId="{52F2D07D-6039-460A-8E9C-88F6BB7409F8}" type="parTrans" cxnId="{DED7F6FC-428C-4458-B23B-36FF488BC151}">
      <dgm:prSet/>
      <dgm:spPr/>
      <dgm:t>
        <a:bodyPr/>
        <a:lstStyle/>
        <a:p>
          <a:endParaRPr kumimoji="1" lang="ja-JP" altLang="en-US" sz="1600"/>
        </a:p>
      </dgm:t>
    </dgm:pt>
    <dgm:pt modelId="{658EDB31-F943-4D67-8407-2BB427F936EC}" type="sibTrans" cxnId="{DED7F6FC-428C-4458-B23B-36FF488BC151}">
      <dgm:prSet/>
      <dgm:spPr/>
      <dgm:t>
        <a:bodyPr/>
        <a:lstStyle/>
        <a:p>
          <a:endParaRPr kumimoji="1" lang="ja-JP" altLang="en-US" sz="1600"/>
        </a:p>
      </dgm:t>
    </dgm:pt>
    <dgm:pt modelId="{6C29746D-249B-46D3-B2B3-F2E765075B16}">
      <dgm:prSet phldrT="[テキスト]" custT="1"/>
      <dgm:spPr>
        <a:solidFill>
          <a:srgbClr val="4E91F4"/>
        </a:solidFill>
        <a:ln>
          <a:noFill/>
        </a:ln>
      </dgm:spPr>
      <dgm:t>
        <a:bodyPr/>
        <a:lstStyle/>
        <a:p>
          <a:r>
            <a:rPr kumimoji="1" lang="en-US" altLang="ja-JP" sz="1400" b="1" dirty="0" smtClean="0"/>
            <a:t>STEP2</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ja-JP" altLang="en-US" sz="1800" dirty="0" smtClean="0"/>
            <a:t>個体密度</a:t>
          </a:r>
          <a:r>
            <a:rPr kumimoji="1" lang="ja-JP" altLang="en-US" sz="1800" dirty="0" smtClean="0">
              <a:solidFill>
                <a:schemeClr val="tx1"/>
              </a:solidFill>
            </a:rPr>
            <a:t>と</a:t>
          </a:r>
          <a:r>
            <a:rPr kumimoji="1" lang="en-US" altLang="ja-JP" sz="1800" dirty="0" smtClean="0">
              <a:solidFill>
                <a:schemeClr val="tx1"/>
              </a:solidFill>
            </a:rPr>
            <a:t>Niche radius</a:t>
          </a:r>
          <a:r>
            <a:rPr kumimoji="1" lang="ja-JP" altLang="en-US" sz="1800" dirty="0" err="1" smtClean="0"/>
            <a:t>の算</a:t>
          </a:r>
          <a:r>
            <a:rPr kumimoji="1" lang="ja-JP" altLang="en-US" sz="1800" dirty="0" smtClean="0"/>
            <a:t>出</a:t>
          </a:r>
          <a:endParaRPr kumimoji="1" lang="ja-JP" altLang="en-US" sz="1800" dirty="0"/>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STEP3</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ja-JP" altLang="en-US" sz="1800" dirty="0" smtClean="0"/>
            <a:t>最良個体から離れる方向へ個体候補を生成</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STEP4</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ja-JP" altLang="en-US" sz="1800" dirty="0" smtClean="0"/>
            <a:t>最良個体周辺に個体候補生成</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STEP5</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ja-JP" altLang="en-US" sz="1800" dirty="0" smtClean="0"/>
            <a:t>探索空間内にランダムで個体候補を生成</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chemeClr val="accent6"/>
        </a:solidFill>
        <a:ln>
          <a:noFill/>
        </a:ln>
      </dgm:spPr>
      <dgm:t>
        <a:bodyPr/>
        <a:lstStyle/>
        <a:p>
          <a:r>
            <a:rPr kumimoji="1" lang="en-US" altLang="ja-JP" sz="1400" b="1" dirty="0" smtClean="0"/>
            <a:t>STEP6</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chemeClr val="accent6"/>
          </a:solidFill>
        </a:ln>
      </dgm:spPr>
      <dgm:t>
        <a:bodyPr/>
        <a:lstStyle/>
        <a:p>
          <a:r>
            <a:rPr kumimoji="1" lang="ja-JP" altLang="en-US" sz="1800" dirty="0" smtClean="0">
              <a:solidFill>
                <a:srgbClr val="FF0000"/>
              </a:solidFill>
            </a:rPr>
            <a:t>個体候補の評価</a:t>
          </a:r>
          <a:endParaRPr kumimoji="1" lang="ja-JP" altLang="en-US" sz="1800" dirty="0">
            <a:solidFill>
              <a:srgbClr val="FF0000"/>
            </a:solidFill>
          </a:endParaRPr>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custT="1"/>
      <dgm:spPr>
        <a:solidFill>
          <a:srgbClr val="3984F3"/>
        </a:solidFill>
        <a:ln>
          <a:noFill/>
        </a:ln>
      </dgm:spPr>
      <dgm:t>
        <a:bodyPr/>
        <a:lstStyle/>
        <a:p>
          <a:r>
            <a:rPr kumimoji="1" lang="en-US" altLang="ja-JP" sz="1400" b="1" dirty="0" smtClean="0"/>
            <a:t>STEP1</a:t>
          </a:r>
          <a:endParaRPr kumimoji="1" lang="ja-JP" altLang="en-US" sz="1400" b="1" dirty="0"/>
        </a:p>
      </dgm:t>
    </dgm:pt>
    <dgm:pt modelId="{80E461D7-FA3B-4B4D-8275-883F38039585}" type="parTrans" cxnId="{2EA4F861-C588-425D-B8C9-A6FDEE6D0063}">
      <dgm:prSet/>
      <dgm:spPr/>
      <dgm:t>
        <a:bodyPr/>
        <a:lstStyle/>
        <a:p>
          <a:endParaRPr kumimoji="1" lang="ja-JP" altLang="en-US" sz="1600"/>
        </a:p>
      </dgm:t>
    </dgm:pt>
    <dgm:pt modelId="{2BE0A6A0-5C2A-45C4-A012-F700C6243560}" type="sibTrans" cxnId="{2EA4F861-C588-425D-B8C9-A6FDEE6D0063}">
      <dgm:prSet/>
      <dgm:spPr/>
      <dgm:t>
        <a:bodyPr/>
        <a:lstStyle/>
        <a:p>
          <a:endParaRPr kumimoji="1" lang="ja-JP" altLang="en-US" sz="1600"/>
        </a:p>
      </dgm:t>
    </dgm:pt>
    <dgm:pt modelId="{381CCADA-1B01-4E0C-B1B0-B368CF3AEB93}">
      <dgm:prSet phldrT="[テキスト]" custT="1"/>
      <dgm:spPr>
        <a:ln>
          <a:solidFill>
            <a:srgbClr val="3984F3"/>
          </a:solidFill>
        </a:ln>
      </dgm:spPr>
      <dgm:t>
        <a:bodyPr/>
        <a:lstStyle/>
        <a:p>
          <a:r>
            <a:rPr kumimoji="1" lang="ja-JP" altLang="en-US" sz="1800" dirty="0" smtClean="0">
              <a:solidFill>
                <a:schemeClr val="tx1"/>
              </a:solidFill>
            </a:rPr>
            <a:t>個体の初期化</a:t>
          </a:r>
          <a:endParaRPr kumimoji="1" lang="ja-JP" altLang="en-US" sz="1800" dirty="0">
            <a:solidFill>
              <a:schemeClr val="tx1"/>
            </a:solidFill>
          </a:endParaRPr>
        </a:p>
      </dgm:t>
    </dgm:pt>
    <dgm:pt modelId="{52F2D07D-6039-460A-8E9C-88F6BB7409F8}" type="parTrans" cxnId="{DED7F6FC-428C-4458-B23B-36FF488BC151}">
      <dgm:prSet/>
      <dgm:spPr/>
      <dgm:t>
        <a:bodyPr/>
        <a:lstStyle/>
        <a:p>
          <a:endParaRPr kumimoji="1" lang="ja-JP" altLang="en-US" sz="1600"/>
        </a:p>
      </dgm:t>
    </dgm:pt>
    <dgm:pt modelId="{658EDB31-F943-4D67-8407-2BB427F936EC}" type="sibTrans" cxnId="{DED7F6FC-428C-4458-B23B-36FF488BC151}">
      <dgm:prSet/>
      <dgm:spPr/>
      <dgm:t>
        <a:bodyPr/>
        <a:lstStyle/>
        <a:p>
          <a:endParaRPr kumimoji="1" lang="ja-JP" altLang="en-US" sz="1600"/>
        </a:p>
      </dgm:t>
    </dgm:pt>
    <dgm:pt modelId="{6C29746D-249B-46D3-B2B3-F2E765075B16}">
      <dgm:prSet phldrT="[テキスト]" custT="1"/>
      <dgm:spPr>
        <a:solidFill>
          <a:schemeClr val="accent6"/>
        </a:solidFill>
        <a:ln>
          <a:noFill/>
        </a:ln>
      </dgm:spPr>
      <dgm:t>
        <a:bodyPr/>
        <a:lstStyle/>
        <a:p>
          <a:r>
            <a:rPr kumimoji="1" lang="en-US" altLang="ja-JP" sz="1400" b="1" dirty="0" smtClean="0"/>
            <a:t>STEP2</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chemeClr val="accent6"/>
          </a:solidFill>
        </a:ln>
      </dgm:spPr>
      <dgm:t>
        <a:bodyPr/>
        <a:lstStyle/>
        <a:p>
          <a:r>
            <a:rPr kumimoji="1" lang="ja-JP" altLang="en-US" sz="1800" dirty="0" smtClean="0">
              <a:solidFill>
                <a:srgbClr val="FF0000"/>
              </a:solidFill>
            </a:rPr>
            <a:t>最良個体方向へ新たに個体候補を生成</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STEP3</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ja-JP" altLang="en-US" sz="1800" dirty="0" smtClean="0"/>
            <a:t>最良個体周辺に個体候補生成</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STEP4</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ja-JP" altLang="en-US" sz="1800" dirty="0" smtClean="0"/>
            <a:t>探索空間内にランダムで個体候補を生成</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STEP5</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ja-JP" altLang="en-US" sz="1800" dirty="0" smtClean="0"/>
            <a:t>個体候補の評価</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STEP6</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ja-JP" altLang="en-US" sz="1800" dirty="0" smtClean="0"/>
            <a:t>終了条件を満たすまで</a:t>
          </a:r>
          <a:r>
            <a:rPr kumimoji="1" lang="en-US" altLang="ja-JP" sz="1800" dirty="0" smtClean="0"/>
            <a:t>STEP2</a:t>
          </a:r>
          <a:r>
            <a:rPr kumimoji="1" lang="ja-JP" altLang="en-US" sz="1800" dirty="0" smtClean="0"/>
            <a:t>へ戻る</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custT="1"/>
      <dgm:spPr>
        <a:solidFill>
          <a:srgbClr val="3984F3"/>
        </a:solidFill>
        <a:ln>
          <a:noFill/>
        </a:ln>
      </dgm:spPr>
      <dgm:t>
        <a:bodyPr/>
        <a:lstStyle/>
        <a:p>
          <a:r>
            <a:rPr kumimoji="1" lang="en-US" altLang="ja-JP" sz="1400" b="1" dirty="0" smtClean="0"/>
            <a:t>STEP1</a:t>
          </a:r>
          <a:endParaRPr kumimoji="1" lang="ja-JP" altLang="en-US" sz="1400" b="1" dirty="0"/>
        </a:p>
      </dgm:t>
    </dgm:pt>
    <dgm:pt modelId="{80E461D7-FA3B-4B4D-8275-883F38039585}" type="parTrans" cxnId="{2EA4F861-C588-425D-B8C9-A6FDEE6D0063}">
      <dgm:prSet/>
      <dgm:spPr/>
      <dgm:t>
        <a:bodyPr/>
        <a:lstStyle/>
        <a:p>
          <a:endParaRPr kumimoji="1" lang="ja-JP" altLang="en-US" sz="1600"/>
        </a:p>
      </dgm:t>
    </dgm:pt>
    <dgm:pt modelId="{2BE0A6A0-5C2A-45C4-A012-F700C6243560}" type="sibTrans" cxnId="{2EA4F861-C588-425D-B8C9-A6FDEE6D0063}">
      <dgm:prSet/>
      <dgm:spPr/>
      <dgm:t>
        <a:bodyPr/>
        <a:lstStyle/>
        <a:p>
          <a:endParaRPr kumimoji="1" lang="ja-JP" altLang="en-US" sz="1600"/>
        </a:p>
      </dgm:t>
    </dgm:pt>
    <dgm:pt modelId="{381CCADA-1B01-4E0C-B1B0-B368CF3AEB93}">
      <dgm:prSet phldrT="[テキスト]" custT="1"/>
      <dgm:spPr>
        <a:ln>
          <a:solidFill>
            <a:srgbClr val="3984F3"/>
          </a:solidFill>
        </a:ln>
      </dgm:spPr>
      <dgm:t>
        <a:bodyPr/>
        <a:lstStyle/>
        <a:p>
          <a:r>
            <a:rPr kumimoji="1" lang="ja-JP" altLang="en-US" sz="1800" dirty="0" smtClean="0">
              <a:solidFill>
                <a:schemeClr val="tx1"/>
              </a:solidFill>
            </a:rPr>
            <a:t>個体の初期化</a:t>
          </a:r>
          <a:endParaRPr kumimoji="1" lang="ja-JP" altLang="en-US" sz="1800" dirty="0">
            <a:solidFill>
              <a:schemeClr val="tx1"/>
            </a:solidFill>
          </a:endParaRPr>
        </a:p>
      </dgm:t>
    </dgm:pt>
    <dgm:pt modelId="{52F2D07D-6039-460A-8E9C-88F6BB7409F8}" type="parTrans" cxnId="{DED7F6FC-428C-4458-B23B-36FF488BC151}">
      <dgm:prSet/>
      <dgm:spPr/>
      <dgm:t>
        <a:bodyPr/>
        <a:lstStyle/>
        <a:p>
          <a:endParaRPr kumimoji="1" lang="ja-JP" altLang="en-US" sz="1600"/>
        </a:p>
      </dgm:t>
    </dgm:pt>
    <dgm:pt modelId="{658EDB31-F943-4D67-8407-2BB427F936EC}" type="sibTrans" cxnId="{DED7F6FC-428C-4458-B23B-36FF488BC151}">
      <dgm:prSet/>
      <dgm:spPr/>
      <dgm:t>
        <a:bodyPr/>
        <a:lstStyle/>
        <a:p>
          <a:endParaRPr kumimoji="1" lang="ja-JP" altLang="en-US" sz="1600"/>
        </a:p>
      </dgm:t>
    </dgm:pt>
    <dgm:pt modelId="{6C29746D-249B-46D3-B2B3-F2E765075B16}">
      <dgm:prSet phldrT="[テキスト]" custT="1"/>
      <dgm:spPr>
        <a:solidFill>
          <a:srgbClr val="4E91F4"/>
        </a:solidFill>
        <a:ln>
          <a:noFill/>
        </a:ln>
      </dgm:spPr>
      <dgm:t>
        <a:bodyPr/>
        <a:lstStyle/>
        <a:p>
          <a:r>
            <a:rPr kumimoji="1" lang="en-US" altLang="ja-JP" sz="1400" b="1" dirty="0" smtClean="0"/>
            <a:t>STEP2</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4E91F4"/>
          </a:solidFill>
        </a:ln>
      </dgm:spPr>
      <dgm:t>
        <a:bodyPr/>
        <a:lstStyle/>
        <a:p>
          <a:r>
            <a:rPr kumimoji="1" lang="ja-JP" altLang="en-US" sz="1800" dirty="0" smtClean="0">
              <a:solidFill>
                <a:schemeClr val="tx1"/>
              </a:solidFill>
            </a:rPr>
            <a:t>最良個体方向へ新たに個体候補を生成</a:t>
          </a:r>
          <a:endParaRPr kumimoji="1" lang="ja-JP" altLang="en-US" sz="1800" dirty="0">
            <a:solidFill>
              <a:schemeClr val="tx1"/>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chemeClr val="accent6"/>
        </a:solidFill>
        <a:ln>
          <a:noFill/>
        </a:ln>
      </dgm:spPr>
      <dgm:t>
        <a:bodyPr/>
        <a:lstStyle/>
        <a:p>
          <a:r>
            <a:rPr kumimoji="1" lang="en-US" altLang="ja-JP" sz="1400" b="1" dirty="0" smtClean="0"/>
            <a:t>STEP3</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chemeClr val="accent6"/>
          </a:solidFill>
        </a:ln>
      </dgm:spPr>
      <dgm:t>
        <a:bodyPr/>
        <a:lstStyle/>
        <a:p>
          <a:r>
            <a:rPr kumimoji="1" lang="ja-JP" altLang="en-US" sz="1800" dirty="0" smtClean="0">
              <a:solidFill>
                <a:srgbClr val="FF0000"/>
              </a:solidFill>
            </a:rPr>
            <a:t>最良個体周辺に個体候補生成</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STEP4</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ja-JP" altLang="en-US" sz="1800" dirty="0" smtClean="0"/>
            <a:t>探索空間内にランダムで個体候補を生成</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STEP5</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ja-JP" altLang="en-US" sz="1800" dirty="0" smtClean="0"/>
            <a:t>個体候補の評価</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STEP6</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ja-JP" altLang="en-US" sz="1800" dirty="0" smtClean="0"/>
            <a:t>終了条件を満たすまで</a:t>
          </a:r>
          <a:r>
            <a:rPr kumimoji="1" lang="en-US" altLang="ja-JP" sz="1800" dirty="0" smtClean="0"/>
            <a:t>STEP2</a:t>
          </a:r>
          <a:r>
            <a:rPr kumimoji="1" lang="ja-JP" altLang="en-US" sz="1800" dirty="0" smtClean="0"/>
            <a:t>へ戻る</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custT="1"/>
      <dgm:spPr>
        <a:solidFill>
          <a:srgbClr val="3984F3"/>
        </a:solidFill>
        <a:ln>
          <a:noFill/>
        </a:ln>
      </dgm:spPr>
      <dgm:t>
        <a:bodyPr/>
        <a:lstStyle/>
        <a:p>
          <a:r>
            <a:rPr kumimoji="1" lang="en-US" altLang="ja-JP" sz="1400" b="1" dirty="0" smtClean="0"/>
            <a:t>STEP1</a:t>
          </a:r>
          <a:endParaRPr kumimoji="1" lang="ja-JP" altLang="en-US" sz="1400" b="1" dirty="0"/>
        </a:p>
      </dgm:t>
    </dgm:pt>
    <dgm:pt modelId="{80E461D7-FA3B-4B4D-8275-883F38039585}" type="parTrans" cxnId="{2EA4F861-C588-425D-B8C9-A6FDEE6D0063}">
      <dgm:prSet/>
      <dgm:spPr/>
      <dgm:t>
        <a:bodyPr/>
        <a:lstStyle/>
        <a:p>
          <a:endParaRPr kumimoji="1" lang="ja-JP" altLang="en-US" sz="1600"/>
        </a:p>
      </dgm:t>
    </dgm:pt>
    <dgm:pt modelId="{2BE0A6A0-5C2A-45C4-A012-F700C6243560}" type="sibTrans" cxnId="{2EA4F861-C588-425D-B8C9-A6FDEE6D0063}">
      <dgm:prSet/>
      <dgm:spPr/>
      <dgm:t>
        <a:bodyPr/>
        <a:lstStyle/>
        <a:p>
          <a:endParaRPr kumimoji="1" lang="ja-JP" altLang="en-US" sz="1600"/>
        </a:p>
      </dgm:t>
    </dgm:pt>
    <dgm:pt modelId="{381CCADA-1B01-4E0C-B1B0-B368CF3AEB93}">
      <dgm:prSet phldrT="[テキスト]" custT="1"/>
      <dgm:spPr>
        <a:ln>
          <a:solidFill>
            <a:srgbClr val="3984F3"/>
          </a:solidFill>
        </a:ln>
      </dgm:spPr>
      <dgm:t>
        <a:bodyPr/>
        <a:lstStyle/>
        <a:p>
          <a:r>
            <a:rPr kumimoji="1" lang="ja-JP" altLang="en-US" sz="1800" dirty="0" smtClean="0">
              <a:solidFill>
                <a:schemeClr val="tx1"/>
              </a:solidFill>
            </a:rPr>
            <a:t>個体の初期化</a:t>
          </a:r>
          <a:endParaRPr kumimoji="1" lang="ja-JP" altLang="en-US" sz="1800" dirty="0">
            <a:solidFill>
              <a:schemeClr val="tx1"/>
            </a:solidFill>
          </a:endParaRPr>
        </a:p>
      </dgm:t>
    </dgm:pt>
    <dgm:pt modelId="{52F2D07D-6039-460A-8E9C-88F6BB7409F8}" type="parTrans" cxnId="{DED7F6FC-428C-4458-B23B-36FF488BC151}">
      <dgm:prSet/>
      <dgm:spPr/>
      <dgm:t>
        <a:bodyPr/>
        <a:lstStyle/>
        <a:p>
          <a:endParaRPr kumimoji="1" lang="ja-JP" altLang="en-US" sz="1600"/>
        </a:p>
      </dgm:t>
    </dgm:pt>
    <dgm:pt modelId="{658EDB31-F943-4D67-8407-2BB427F936EC}" type="sibTrans" cxnId="{DED7F6FC-428C-4458-B23B-36FF488BC151}">
      <dgm:prSet/>
      <dgm:spPr/>
      <dgm:t>
        <a:bodyPr/>
        <a:lstStyle/>
        <a:p>
          <a:endParaRPr kumimoji="1" lang="ja-JP" altLang="en-US" sz="1600"/>
        </a:p>
      </dgm:t>
    </dgm:pt>
    <dgm:pt modelId="{6C29746D-249B-46D3-B2B3-F2E765075B16}">
      <dgm:prSet phldrT="[テキスト]" custT="1"/>
      <dgm:spPr>
        <a:solidFill>
          <a:srgbClr val="4E91F4"/>
        </a:solidFill>
        <a:ln>
          <a:noFill/>
        </a:ln>
      </dgm:spPr>
      <dgm:t>
        <a:bodyPr/>
        <a:lstStyle/>
        <a:p>
          <a:r>
            <a:rPr kumimoji="1" lang="en-US" altLang="ja-JP" sz="1400" b="1" dirty="0" smtClean="0"/>
            <a:t>STEP2</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4E91F4"/>
          </a:solidFill>
        </a:ln>
      </dgm:spPr>
      <dgm:t>
        <a:bodyPr/>
        <a:lstStyle/>
        <a:p>
          <a:r>
            <a:rPr kumimoji="1" lang="ja-JP" altLang="en-US" sz="1800" dirty="0" smtClean="0">
              <a:solidFill>
                <a:schemeClr val="tx1"/>
              </a:solidFill>
            </a:rPr>
            <a:t>最良個体方向へ新たに個体候補を生成</a:t>
          </a:r>
          <a:endParaRPr kumimoji="1" lang="ja-JP" altLang="en-US" sz="1800" dirty="0">
            <a:solidFill>
              <a:schemeClr val="tx1"/>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STEP3</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ja-JP" altLang="en-US" sz="1800" dirty="0" smtClean="0"/>
            <a:t>最良個体周辺に個体候補生成</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chemeClr val="accent6"/>
        </a:solidFill>
        <a:ln>
          <a:noFill/>
        </a:ln>
      </dgm:spPr>
      <dgm:t>
        <a:bodyPr/>
        <a:lstStyle/>
        <a:p>
          <a:r>
            <a:rPr kumimoji="1" lang="en-US" altLang="ja-JP" sz="1400" b="1" dirty="0" smtClean="0"/>
            <a:t>STEP4</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chemeClr val="accent6"/>
          </a:solidFill>
        </a:ln>
      </dgm:spPr>
      <dgm:t>
        <a:bodyPr/>
        <a:lstStyle/>
        <a:p>
          <a:r>
            <a:rPr kumimoji="1" lang="ja-JP" altLang="en-US" sz="1800" dirty="0" smtClean="0">
              <a:solidFill>
                <a:srgbClr val="FF0000"/>
              </a:solidFill>
            </a:rPr>
            <a:t>探索空間内にランダムで個体候補を生成</a:t>
          </a:r>
          <a:endParaRPr kumimoji="1" lang="ja-JP" altLang="en-US" sz="1800" dirty="0">
            <a:solidFill>
              <a:srgbClr val="FF0000"/>
            </a:solidFill>
          </a:endParaRPr>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STEP5</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ja-JP" altLang="en-US" sz="1800" dirty="0" smtClean="0"/>
            <a:t>個体候補の評価</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STEP6</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ja-JP" altLang="en-US" sz="1800" dirty="0" smtClean="0"/>
            <a:t>終了条件を満たすまで</a:t>
          </a:r>
          <a:r>
            <a:rPr kumimoji="1" lang="en-US" altLang="ja-JP" sz="1800" dirty="0" smtClean="0"/>
            <a:t>STEP2</a:t>
          </a:r>
          <a:r>
            <a:rPr kumimoji="1" lang="ja-JP" altLang="en-US" sz="1800" dirty="0" smtClean="0"/>
            <a:t>へ戻る</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custT="1"/>
      <dgm:spPr>
        <a:solidFill>
          <a:srgbClr val="3984F3"/>
        </a:solidFill>
        <a:ln>
          <a:noFill/>
        </a:ln>
      </dgm:spPr>
      <dgm:t>
        <a:bodyPr/>
        <a:lstStyle/>
        <a:p>
          <a:r>
            <a:rPr kumimoji="1" lang="en-US" altLang="ja-JP" sz="1400" b="1" dirty="0" smtClean="0"/>
            <a:t>STEP1</a:t>
          </a:r>
          <a:endParaRPr kumimoji="1" lang="ja-JP" altLang="en-US" sz="1400" b="1" dirty="0"/>
        </a:p>
      </dgm:t>
    </dgm:pt>
    <dgm:pt modelId="{80E461D7-FA3B-4B4D-8275-883F38039585}" type="parTrans" cxnId="{2EA4F861-C588-425D-B8C9-A6FDEE6D0063}">
      <dgm:prSet/>
      <dgm:spPr/>
      <dgm:t>
        <a:bodyPr/>
        <a:lstStyle/>
        <a:p>
          <a:endParaRPr kumimoji="1" lang="ja-JP" altLang="en-US" sz="1600"/>
        </a:p>
      </dgm:t>
    </dgm:pt>
    <dgm:pt modelId="{2BE0A6A0-5C2A-45C4-A012-F700C6243560}" type="sibTrans" cxnId="{2EA4F861-C588-425D-B8C9-A6FDEE6D0063}">
      <dgm:prSet/>
      <dgm:spPr/>
      <dgm:t>
        <a:bodyPr/>
        <a:lstStyle/>
        <a:p>
          <a:endParaRPr kumimoji="1" lang="ja-JP" altLang="en-US" sz="1600"/>
        </a:p>
      </dgm:t>
    </dgm:pt>
    <dgm:pt modelId="{381CCADA-1B01-4E0C-B1B0-B368CF3AEB93}">
      <dgm:prSet phldrT="[テキスト]" custT="1"/>
      <dgm:spPr>
        <a:ln>
          <a:solidFill>
            <a:srgbClr val="3984F3"/>
          </a:solidFill>
        </a:ln>
      </dgm:spPr>
      <dgm:t>
        <a:bodyPr/>
        <a:lstStyle/>
        <a:p>
          <a:r>
            <a:rPr kumimoji="1" lang="ja-JP" altLang="en-US" sz="1800" dirty="0" smtClean="0">
              <a:solidFill>
                <a:schemeClr val="tx1"/>
              </a:solidFill>
            </a:rPr>
            <a:t>個体の初期化</a:t>
          </a:r>
          <a:endParaRPr kumimoji="1" lang="ja-JP" altLang="en-US" sz="1800" dirty="0">
            <a:solidFill>
              <a:schemeClr val="tx1"/>
            </a:solidFill>
          </a:endParaRPr>
        </a:p>
      </dgm:t>
    </dgm:pt>
    <dgm:pt modelId="{52F2D07D-6039-460A-8E9C-88F6BB7409F8}" type="parTrans" cxnId="{DED7F6FC-428C-4458-B23B-36FF488BC151}">
      <dgm:prSet/>
      <dgm:spPr/>
      <dgm:t>
        <a:bodyPr/>
        <a:lstStyle/>
        <a:p>
          <a:endParaRPr kumimoji="1" lang="ja-JP" altLang="en-US" sz="1600"/>
        </a:p>
      </dgm:t>
    </dgm:pt>
    <dgm:pt modelId="{658EDB31-F943-4D67-8407-2BB427F936EC}" type="sibTrans" cxnId="{DED7F6FC-428C-4458-B23B-36FF488BC151}">
      <dgm:prSet/>
      <dgm:spPr/>
      <dgm:t>
        <a:bodyPr/>
        <a:lstStyle/>
        <a:p>
          <a:endParaRPr kumimoji="1" lang="ja-JP" altLang="en-US" sz="1600"/>
        </a:p>
      </dgm:t>
    </dgm:pt>
    <dgm:pt modelId="{6C29746D-249B-46D3-B2B3-F2E765075B16}">
      <dgm:prSet phldrT="[テキスト]" custT="1"/>
      <dgm:spPr>
        <a:solidFill>
          <a:srgbClr val="4E91F4"/>
        </a:solidFill>
        <a:ln>
          <a:noFill/>
        </a:ln>
      </dgm:spPr>
      <dgm:t>
        <a:bodyPr/>
        <a:lstStyle/>
        <a:p>
          <a:r>
            <a:rPr kumimoji="1" lang="en-US" altLang="ja-JP" sz="1400" b="1" dirty="0" smtClean="0"/>
            <a:t>STEP2</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4E91F4"/>
          </a:solidFill>
        </a:ln>
      </dgm:spPr>
      <dgm:t>
        <a:bodyPr/>
        <a:lstStyle/>
        <a:p>
          <a:r>
            <a:rPr kumimoji="1" lang="ja-JP" altLang="en-US" sz="1800" dirty="0" smtClean="0">
              <a:solidFill>
                <a:schemeClr val="tx1"/>
              </a:solidFill>
            </a:rPr>
            <a:t>最良個体方向へ新たに個体候補を生成</a:t>
          </a:r>
          <a:endParaRPr kumimoji="1" lang="ja-JP" altLang="en-US" sz="1800" dirty="0">
            <a:solidFill>
              <a:schemeClr val="tx1"/>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STEP3</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ja-JP" altLang="en-US" sz="1800" dirty="0" smtClean="0"/>
            <a:t>最良個体周辺に個体候補生成</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STEP4</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ja-JP" altLang="en-US" sz="1800" dirty="0" smtClean="0"/>
            <a:t>探索空間内にランダムで個体候補を生成</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chemeClr val="accent6"/>
        </a:solidFill>
        <a:ln>
          <a:noFill/>
        </a:ln>
      </dgm:spPr>
      <dgm:t>
        <a:bodyPr/>
        <a:lstStyle/>
        <a:p>
          <a:r>
            <a:rPr kumimoji="1" lang="en-US" altLang="ja-JP" sz="1400" b="1" dirty="0" smtClean="0"/>
            <a:t>STEP5</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chemeClr val="accent6"/>
          </a:solidFill>
        </a:ln>
      </dgm:spPr>
      <dgm:t>
        <a:bodyPr/>
        <a:lstStyle/>
        <a:p>
          <a:r>
            <a:rPr kumimoji="1" lang="ja-JP" altLang="en-US" sz="1800" dirty="0" smtClean="0">
              <a:solidFill>
                <a:srgbClr val="FF0000"/>
              </a:solidFill>
            </a:rPr>
            <a:t>個体候補の評価</a:t>
          </a:r>
          <a:endParaRPr kumimoji="1" lang="ja-JP" altLang="en-US" sz="1800" dirty="0">
            <a:solidFill>
              <a:srgbClr val="FF0000"/>
            </a:solidFill>
          </a:endParaRPr>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STEP6</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ja-JP" altLang="en-US" sz="1800" dirty="0" smtClean="0"/>
            <a:t>終了条件を満たすまで</a:t>
          </a:r>
          <a:r>
            <a:rPr kumimoji="1" lang="en-US" altLang="ja-JP" sz="1800" dirty="0" smtClean="0"/>
            <a:t>STEP2</a:t>
          </a:r>
          <a:r>
            <a:rPr kumimoji="1" lang="ja-JP" altLang="en-US" sz="1800" dirty="0" smtClean="0"/>
            <a:t>へ戻る</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custT="1"/>
      <dgm:spPr>
        <a:solidFill>
          <a:srgbClr val="3984F3"/>
        </a:solidFill>
        <a:ln>
          <a:noFill/>
        </a:ln>
      </dgm:spPr>
      <dgm:t>
        <a:bodyPr/>
        <a:lstStyle/>
        <a:p>
          <a:r>
            <a:rPr kumimoji="1" lang="en-US" altLang="ja-JP" sz="1400" b="1" dirty="0" smtClean="0"/>
            <a:t>STEP1</a:t>
          </a:r>
          <a:endParaRPr kumimoji="1" lang="ja-JP" altLang="en-US" sz="1400" b="1" dirty="0"/>
        </a:p>
      </dgm:t>
    </dgm:pt>
    <dgm:pt modelId="{80E461D7-FA3B-4B4D-8275-883F38039585}" type="parTrans" cxnId="{2EA4F861-C588-425D-B8C9-A6FDEE6D0063}">
      <dgm:prSet/>
      <dgm:spPr/>
      <dgm:t>
        <a:bodyPr/>
        <a:lstStyle/>
        <a:p>
          <a:endParaRPr kumimoji="1" lang="ja-JP" altLang="en-US" sz="1600"/>
        </a:p>
      </dgm:t>
    </dgm:pt>
    <dgm:pt modelId="{2BE0A6A0-5C2A-45C4-A012-F700C6243560}" type="sibTrans" cxnId="{2EA4F861-C588-425D-B8C9-A6FDEE6D0063}">
      <dgm:prSet/>
      <dgm:spPr/>
      <dgm:t>
        <a:bodyPr/>
        <a:lstStyle/>
        <a:p>
          <a:endParaRPr kumimoji="1" lang="ja-JP" altLang="en-US" sz="1600"/>
        </a:p>
      </dgm:t>
    </dgm:pt>
    <dgm:pt modelId="{381CCADA-1B01-4E0C-B1B0-B368CF3AEB93}">
      <dgm:prSet phldrT="[テキスト]" custT="1"/>
      <dgm:spPr>
        <a:ln>
          <a:solidFill>
            <a:srgbClr val="3984F3"/>
          </a:solidFill>
        </a:ln>
      </dgm:spPr>
      <dgm:t>
        <a:bodyPr/>
        <a:lstStyle/>
        <a:p>
          <a:r>
            <a:rPr kumimoji="1" lang="ja-JP" altLang="en-US" sz="1800" dirty="0" smtClean="0">
              <a:solidFill>
                <a:schemeClr val="tx1"/>
              </a:solidFill>
            </a:rPr>
            <a:t>個体の初期化</a:t>
          </a:r>
          <a:endParaRPr kumimoji="1" lang="ja-JP" altLang="en-US" sz="1800" dirty="0">
            <a:solidFill>
              <a:schemeClr val="tx1"/>
            </a:solidFill>
          </a:endParaRPr>
        </a:p>
      </dgm:t>
    </dgm:pt>
    <dgm:pt modelId="{52F2D07D-6039-460A-8E9C-88F6BB7409F8}" type="parTrans" cxnId="{DED7F6FC-428C-4458-B23B-36FF488BC151}">
      <dgm:prSet/>
      <dgm:spPr/>
      <dgm:t>
        <a:bodyPr/>
        <a:lstStyle/>
        <a:p>
          <a:endParaRPr kumimoji="1" lang="ja-JP" altLang="en-US" sz="1600"/>
        </a:p>
      </dgm:t>
    </dgm:pt>
    <dgm:pt modelId="{658EDB31-F943-4D67-8407-2BB427F936EC}" type="sibTrans" cxnId="{DED7F6FC-428C-4458-B23B-36FF488BC151}">
      <dgm:prSet/>
      <dgm:spPr/>
      <dgm:t>
        <a:bodyPr/>
        <a:lstStyle/>
        <a:p>
          <a:endParaRPr kumimoji="1" lang="ja-JP" altLang="en-US" sz="1600"/>
        </a:p>
      </dgm:t>
    </dgm:pt>
    <dgm:pt modelId="{6C29746D-249B-46D3-B2B3-F2E765075B16}">
      <dgm:prSet phldrT="[テキスト]" custT="1"/>
      <dgm:spPr>
        <a:solidFill>
          <a:srgbClr val="4E91F4"/>
        </a:solidFill>
        <a:ln>
          <a:noFill/>
        </a:ln>
      </dgm:spPr>
      <dgm:t>
        <a:bodyPr/>
        <a:lstStyle/>
        <a:p>
          <a:r>
            <a:rPr kumimoji="1" lang="en-US" altLang="ja-JP" sz="1400" b="1" dirty="0" smtClean="0"/>
            <a:t>STEP2</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4E91F4"/>
          </a:solidFill>
        </a:ln>
      </dgm:spPr>
      <dgm:t>
        <a:bodyPr/>
        <a:lstStyle/>
        <a:p>
          <a:r>
            <a:rPr kumimoji="1" lang="ja-JP" altLang="en-US" sz="1800" dirty="0" smtClean="0">
              <a:solidFill>
                <a:schemeClr val="tx1"/>
              </a:solidFill>
            </a:rPr>
            <a:t>最良個体方向へ新たに個体候補を生成</a:t>
          </a:r>
          <a:endParaRPr kumimoji="1" lang="ja-JP" altLang="en-US" sz="1800" dirty="0">
            <a:solidFill>
              <a:schemeClr val="tx1"/>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STEP3</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ja-JP" altLang="en-US" sz="1800" dirty="0" smtClean="0"/>
            <a:t>最良個体周辺に個体候補生成</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STEP4</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ja-JP" altLang="en-US" sz="1800" dirty="0" smtClean="0"/>
            <a:t>探索空間内にランダムで個体候補を生成</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STEP5</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ja-JP" altLang="en-US" sz="1800" dirty="0" smtClean="0"/>
            <a:t>個体候補の評価</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chemeClr val="accent6"/>
        </a:solidFill>
        <a:ln>
          <a:noFill/>
        </a:ln>
      </dgm:spPr>
      <dgm:t>
        <a:bodyPr/>
        <a:lstStyle/>
        <a:p>
          <a:r>
            <a:rPr kumimoji="1" lang="en-US" altLang="ja-JP" sz="1400" b="1" dirty="0" smtClean="0"/>
            <a:t>STEP6</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chemeClr val="accent6"/>
          </a:solidFill>
        </a:ln>
      </dgm:spPr>
      <dgm:t>
        <a:bodyPr/>
        <a:lstStyle/>
        <a:p>
          <a:r>
            <a:rPr kumimoji="1" lang="ja-JP" altLang="en-US" sz="1800" dirty="0" smtClean="0">
              <a:solidFill>
                <a:srgbClr val="FF0000"/>
              </a:solidFill>
            </a:rPr>
            <a:t>終了条件を満たすまで</a:t>
          </a:r>
          <a:r>
            <a:rPr kumimoji="1" lang="en-US" altLang="ja-JP" sz="1800" dirty="0" smtClean="0">
              <a:solidFill>
                <a:srgbClr val="FF0000"/>
              </a:solidFill>
            </a:rPr>
            <a:t>STEP2</a:t>
          </a:r>
          <a:r>
            <a:rPr kumimoji="1" lang="ja-JP" altLang="en-US" sz="1800" dirty="0" smtClean="0">
              <a:solidFill>
                <a:srgbClr val="FF0000"/>
              </a:solidFill>
            </a:rPr>
            <a:t>へ戻る</a:t>
          </a:r>
          <a:endParaRPr kumimoji="1" lang="ja-JP" altLang="en-US" sz="1800" dirty="0">
            <a:solidFill>
              <a:srgbClr val="FF0000"/>
            </a:solidFill>
          </a:endParaRPr>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custT="1"/>
      <dgm:spPr>
        <a:solidFill>
          <a:schemeClr val="accent6"/>
        </a:solidFill>
        <a:ln>
          <a:noFill/>
        </a:ln>
      </dgm:spPr>
      <dgm:t>
        <a:bodyPr/>
        <a:lstStyle/>
        <a:p>
          <a:r>
            <a:rPr kumimoji="1" lang="en-US" altLang="ja-JP" sz="1400" b="1" dirty="0" smtClean="0"/>
            <a:t>STEP1</a:t>
          </a:r>
          <a:endParaRPr kumimoji="1" lang="ja-JP" altLang="en-US" sz="1400" b="1" dirty="0"/>
        </a:p>
      </dgm:t>
    </dgm:pt>
    <dgm:pt modelId="{80E461D7-FA3B-4B4D-8275-883F38039585}" type="parTrans" cxnId="{2EA4F861-C588-425D-B8C9-A6FDEE6D0063}">
      <dgm:prSet/>
      <dgm:spPr/>
      <dgm:t>
        <a:bodyPr/>
        <a:lstStyle/>
        <a:p>
          <a:endParaRPr kumimoji="1" lang="ja-JP" altLang="en-US" sz="1600"/>
        </a:p>
      </dgm:t>
    </dgm:pt>
    <dgm:pt modelId="{2BE0A6A0-5C2A-45C4-A012-F700C6243560}" type="sibTrans" cxnId="{2EA4F861-C588-425D-B8C9-A6FDEE6D0063}">
      <dgm:prSet/>
      <dgm:spPr/>
      <dgm:t>
        <a:bodyPr/>
        <a:lstStyle/>
        <a:p>
          <a:endParaRPr kumimoji="1" lang="ja-JP" altLang="en-US" sz="1600"/>
        </a:p>
      </dgm:t>
    </dgm:pt>
    <dgm:pt modelId="{381CCADA-1B01-4E0C-B1B0-B368CF3AEB93}">
      <dgm:prSet phldrT="[テキスト]" custT="1"/>
      <dgm:spPr>
        <a:ln>
          <a:solidFill>
            <a:schemeClr val="accent6"/>
          </a:solidFill>
        </a:ln>
      </dgm:spPr>
      <dgm:t>
        <a:bodyPr/>
        <a:lstStyle/>
        <a:p>
          <a:r>
            <a:rPr kumimoji="1" lang="ja-JP" altLang="en-US" sz="1800" dirty="0" smtClean="0">
              <a:solidFill>
                <a:srgbClr val="FF0000"/>
              </a:solidFill>
            </a:rPr>
            <a:t>個体の初期化</a:t>
          </a:r>
          <a:endParaRPr kumimoji="1" lang="ja-JP" altLang="en-US" sz="1800" dirty="0">
            <a:solidFill>
              <a:srgbClr val="FF0000"/>
            </a:solidFill>
          </a:endParaRPr>
        </a:p>
      </dgm:t>
    </dgm:pt>
    <dgm:pt modelId="{52F2D07D-6039-460A-8E9C-88F6BB7409F8}" type="parTrans" cxnId="{DED7F6FC-428C-4458-B23B-36FF488BC151}">
      <dgm:prSet/>
      <dgm:spPr/>
      <dgm:t>
        <a:bodyPr/>
        <a:lstStyle/>
        <a:p>
          <a:endParaRPr kumimoji="1" lang="ja-JP" altLang="en-US" sz="1600"/>
        </a:p>
      </dgm:t>
    </dgm:pt>
    <dgm:pt modelId="{658EDB31-F943-4D67-8407-2BB427F936EC}" type="sibTrans" cxnId="{DED7F6FC-428C-4458-B23B-36FF488BC151}">
      <dgm:prSet/>
      <dgm:spPr/>
      <dgm:t>
        <a:bodyPr/>
        <a:lstStyle/>
        <a:p>
          <a:endParaRPr kumimoji="1" lang="ja-JP" altLang="en-US" sz="1600"/>
        </a:p>
      </dgm:t>
    </dgm:pt>
    <dgm:pt modelId="{6C29746D-249B-46D3-B2B3-F2E765075B16}">
      <dgm:prSet phldrT="[テキスト]" custT="1"/>
      <dgm:spPr>
        <a:solidFill>
          <a:srgbClr val="4E91F4"/>
        </a:solidFill>
        <a:ln>
          <a:noFill/>
        </a:ln>
      </dgm:spPr>
      <dgm:t>
        <a:bodyPr/>
        <a:lstStyle/>
        <a:p>
          <a:r>
            <a:rPr kumimoji="1" lang="en-US" altLang="ja-JP" sz="1400" b="1" dirty="0" smtClean="0"/>
            <a:t>STEP2</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ja-JP" altLang="en-US" sz="1800" dirty="0" smtClean="0"/>
            <a:t>個体密度</a:t>
          </a:r>
          <a:r>
            <a:rPr kumimoji="1" lang="ja-JP" altLang="en-US" sz="1800" dirty="0" smtClean="0">
              <a:solidFill>
                <a:schemeClr val="tx1"/>
              </a:solidFill>
            </a:rPr>
            <a:t>と</a:t>
          </a:r>
          <a:r>
            <a:rPr kumimoji="1" lang="en-US" altLang="ja-JP" sz="1800" dirty="0" smtClean="0">
              <a:solidFill>
                <a:schemeClr val="tx1"/>
              </a:solidFill>
            </a:rPr>
            <a:t>Niche radius</a:t>
          </a:r>
          <a:r>
            <a:rPr kumimoji="1" lang="ja-JP" altLang="en-US" sz="1800" dirty="0" err="1" smtClean="0"/>
            <a:t>の算</a:t>
          </a:r>
          <a:r>
            <a:rPr kumimoji="1" lang="ja-JP" altLang="en-US" sz="1800" dirty="0" smtClean="0"/>
            <a:t>出</a:t>
          </a:r>
          <a:endParaRPr kumimoji="1" lang="ja-JP" altLang="en-US" sz="1800" dirty="0"/>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STEP3</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ja-JP" altLang="en-US" sz="1800" dirty="0" smtClean="0"/>
            <a:t>最良個体から離れる方向へ個体候補を生成</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STEP4</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ja-JP" altLang="en-US" sz="1800" dirty="0" smtClean="0"/>
            <a:t>最良個体周辺に個体候補生成</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STEP5</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ja-JP" altLang="en-US" sz="1800" dirty="0" smtClean="0"/>
            <a:t>探索空間内にランダムで個体候補を生成</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STEP6</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ja-JP" altLang="en-US" sz="1800" dirty="0" smtClean="0"/>
            <a:t>個体候補の評価</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custT="1"/>
      <dgm:spPr>
        <a:solidFill>
          <a:srgbClr val="3984F3"/>
        </a:solidFill>
        <a:ln>
          <a:noFill/>
        </a:ln>
      </dgm:spPr>
      <dgm:t>
        <a:bodyPr/>
        <a:lstStyle/>
        <a:p>
          <a:r>
            <a:rPr kumimoji="1" lang="en-US" altLang="ja-JP" sz="1400" b="1" dirty="0" smtClean="0"/>
            <a:t>STEP1</a:t>
          </a:r>
          <a:endParaRPr kumimoji="1" lang="ja-JP" altLang="en-US" sz="1400" b="1" dirty="0"/>
        </a:p>
      </dgm:t>
    </dgm:pt>
    <dgm:pt modelId="{80E461D7-FA3B-4B4D-8275-883F38039585}" type="parTrans" cxnId="{2EA4F861-C588-425D-B8C9-A6FDEE6D0063}">
      <dgm:prSet/>
      <dgm:spPr/>
      <dgm:t>
        <a:bodyPr/>
        <a:lstStyle/>
        <a:p>
          <a:endParaRPr kumimoji="1" lang="ja-JP" altLang="en-US" sz="1600"/>
        </a:p>
      </dgm:t>
    </dgm:pt>
    <dgm:pt modelId="{2BE0A6A0-5C2A-45C4-A012-F700C6243560}" type="sibTrans" cxnId="{2EA4F861-C588-425D-B8C9-A6FDEE6D0063}">
      <dgm:prSet/>
      <dgm:spPr/>
      <dgm:t>
        <a:bodyPr/>
        <a:lstStyle/>
        <a:p>
          <a:endParaRPr kumimoji="1" lang="ja-JP" altLang="en-US" sz="1600"/>
        </a:p>
      </dgm:t>
    </dgm:pt>
    <dgm:pt modelId="{381CCADA-1B01-4E0C-B1B0-B368CF3AEB93}">
      <dgm:prSet phldrT="[テキスト]" custT="1"/>
      <dgm:spPr>
        <a:ln>
          <a:solidFill>
            <a:srgbClr val="4E91F4"/>
          </a:solidFill>
        </a:ln>
      </dgm:spPr>
      <dgm:t>
        <a:bodyPr/>
        <a:lstStyle/>
        <a:p>
          <a:r>
            <a:rPr kumimoji="1" lang="ja-JP" altLang="en-US" sz="1800" dirty="0" smtClean="0">
              <a:solidFill>
                <a:schemeClr val="tx1"/>
              </a:solidFill>
            </a:rPr>
            <a:t>個体の初期化</a:t>
          </a:r>
          <a:endParaRPr kumimoji="1" lang="ja-JP" altLang="en-US" sz="1800" dirty="0">
            <a:solidFill>
              <a:schemeClr val="tx1"/>
            </a:solidFill>
          </a:endParaRPr>
        </a:p>
      </dgm:t>
    </dgm:pt>
    <dgm:pt modelId="{52F2D07D-6039-460A-8E9C-88F6BB7409F8}" type="parTrans" cxnId="{DED7F6FC-428C-4458-B23B-36FF488BC151}">
      <dgm:prSet/>
      <dgm:spPr/>
      <dgm:t>
        <a:bodyPr/>
        <a:lstStyle/>
        <a:p>
          <a:endParaRPr kumimoji="1" lang="ja-JP" altLang="en-US" sz="1600"/>
        </a:p>
      </dgm:t>
    </dgm:pt>
    <dgm:pt modelId="{658EDB31-F943-4D67-8407-2BB427F936EC}" type="sibTrans" cxnId="{DED7F6FC-428C-4458-B23B-36FF488BC151}">
      <dgm:prSet/>
      <dgm:spPr/>
      <dgm:t>
        <a:bodyPr/>
        <a:lstStyle/>
        <a:p>
          <a:endParaRPr kumimoji="1" lang="ja-JP" altLang="en-US" sz="1600"/>
        </a:p>
      </dgm:t>
    </dgm:pt>
    <dgm:pt modelId="{6C29746D-249B-46D3-B2B3-F2E765075B16}">
      <dgm:prSet phldrT="[テキスト]" custT="1"/>
      <dgm:spPr>
        <a:solidFill>
          <a:schemeClr val="accent6"/>
        </a:solidFill>
        <a:ln>
          <a:noFill/>
        </a:ln>
      </dgm:spPr>
      <dgm:t>
        <a:bodyPr/>
        <a:lstStyle/>
        <a:p>
          <a:r>
            <a:rPr kumimoji="1" lang="en-US" altLang="ja-JP" sz="1400" b="1" dirty="0" smtClean="0"/>
            <a:t>STEP2</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chemeClr val="accent6"/>
          </a:solidFill>
        </a:ln>
      </dgm:spPr>
      <dgm:t>
        <a:bodyPr/>
        <a:lstStyle/>
        <a:p>
          <a:r>
            <a:rPr kumimoji="1" lang="ja-JP" altLang="en-US" sz="1800" dirty="0" smtClean="0">
              <a:solidFill>
                <a:srgbClr val="FF0000"/>
              </a:solidFill>
            </a:rPr>
            <a:t>個体密度と</a:t>
          </a:r>
          <a:r>
            <a:rPr kumimoji="1" lang="en-US" altLang="ja-JP" sz="1800" dirty="0" smtClean="0">
              <a:solidFill>
                <a:srgbClr val="FF0000"/>
              </a:solidFill>
            </a:rPr>
            <a:t>Niche radius</a:t>
          </a:r>
          <a:r>
            <a:rPr kumimoji="1" lang="ja-JP" altLang="en-US" sz="1800" dirty="0" err="1" smtClean="0">
              <a:solidFill>
                <a:srgbClr val="FF0000"/>
              </a:solidFill>
            </a:rPr>
            <a:t>の算</a:t>
          </a:r>
          <a:r>
            <a:rPr kumimoji="1" lang="ja-JP" altLang="en-US" sz="1800" dirty="0" smtClean="0">
              <a:solidFill>
                <a:srgbClr val="FF0000"/>
              </a:solidFill>
            </a:rPr>
            <a:t>出</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STEP3</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ja-JP" altLang="en-US" sz="1800" dirty="0" smtClean="0"/>
            <a:t>最良個体から離れる方向へ個体候補を生成</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STEP4</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ja-JP" altLang="en-US" sz="1800" dirty="0" smtClean="0"/>
            <a:t>最良個体周辺に個体候補生成</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STEP5</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ja-JP" altLang="en-US" sz="1800" dirty="0" smtClean="0"/>
            <a:t>探索空間内にランダムで個体候補を生成</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STEP6</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ja-JP" altLang="en-US" sz="1800" dirty="0" smtClean="0"/>
            <a:t>個体候補の評価</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custT="1"/>
      <dgm:spPr>
        <a:solidFill>
          <a:srgbClr val="3984F3"/>
        </a:solidFill>
        <a:ln>
          <a:noFill/>
        </a:ln>
      </dgm:spPr>
      <dgm:t>
        <a:bodyPr/>
        <a:lstStyle/>
        <a:p>
          <a:r>
            <a:rPr kumimoji="1" lang="en-US" altLang="ja-JP" sz="1400" b="1" dirty="0" smtClean="0"/>
            <a:t>STEP1</a:t>
          </a:r>
          <a:endParaRPr kumimoji="1" lang="ja-JP" altLang="en-US" sz="1400" b="1" dirty="0"/>
        </a:p>
      </dgm:t>
    </dgm:pt>
    <dgm:pt modelId="{80E461D7-FA3B-4B4D-8275-883F38039585}" type="parTrans" cxnId="{2EA4F861-C588-425D-B8C9-A6FDEE6D0063}">
      <dgm:prSet/>
      <dgm:spPr/>
      <dgm:t>
        <a:bodyPr/>
        <a:lstStyle/>
        <a:p>
          <a:endParaRPr kumimoji="1" lang="ja-JP" altLang="en-US" sz="1600"/>
        </a:p>
      </dgm:t>
    </dgm:pt>
    <dgm:pt modelId="{2BE0A6A0-5C2A-45C4-A012-F700C6243560}" type="sibTrans" cxnId="{2EA4F861-C588-425D-B8C9-A6FDEE6D0063}">
      <dgm:prSet/>
      <dgm:spPr/>
      <dgm:t>
        <a:bodyPr/>
        <a:lstStyle/>
        <a:p>
          <a:endParaRPr kumimoji="1" lang="ja-JP" altLang="en-US" sz="1600"/>
        </a:p>
      </dgm:t>
    </dgm:pt>
    <dgm:pt modelId="{381CCADA-1B01-4E0C-B1B0-B368CF3AEB93}">
      <dgm:prSet phldrT="[テキスト]" custT="1"/>
      <dgm:spPr>
        <a:ln>
          <a:solidFill>
            <a:srgbClr val="3984F3"/>
          </a:solidFill>
        </a:ln>
      </dgm:spPr>
      <dgm:t>
        <a:bodyPr/>
        <a:lstStyle/>
        <a:p>
          <a:r>
            <a:rPr kumimoji="1" lang="ja-JP" altLang="en-US" sz="1800" dirty="0" smtClean="0">
              <a:solidFill>
                <a:schemeClr val="tx1"/>
              </a:solidFill>
            </a:rPr>
            <a:t>個体の初期化</a:t>
          </a:r>
          <a:endParaRPr kumimoji="1" lang="ja-JP" altLang="en-US" sz="1800" dirty="0">
            <a:solidFill>
              <a:schemeClr val="tx1"/>
            </a:solidFill>
          </a:endParaRPr>
        </a:p>
      </dgm:t>
    </dgm:pt>
    <dgm:pt modelId="{52F2D07D-6039-460A-8E9C-88F6BB7409F8}" type="parTrans" cxnId="{DED7F6FC-428C-4458-B23B-36FF488BC151}">
      <dgm:prSet/>
      <dgm:spPr/>
      <dgm:t>
        <a:bodyPr/>
        <a:lstStyle/>
        <a:p>
          <a:endParaRPr kumimoji="1" lang="ja-JP" altLang="en-US" sz="1600"/>
        </a:p>
      </dgm:t>
    </dgm:pt>
    <dgm:pt modelId="{658EDB31-F943-4D67-8407-2BB427F936EC}" type="sibTrans" cxnId="{DED7F6FC-428C-4458-B23B-36FF488BC151}">
      <dgm:prSet/>
      <dgm:spPr/>
      <dgm:t>
        <a:bodyPr/>
        <a:lstStyle/>
        <a:p>
          <a:endParaRPr kumimoji="1" lang="ja-JP" altLang="en-US" sz="1600"/>
        </a:p>
      </dgm:t>
    </dgm:pt>
    <dgm:pt modelId="{6C29746D-249B-46D3-B2B3-F2E765075B16}">
      <dgm:prSet phldrT="[テキスト]" custT="1"/>
      <dgm:spPr>
        <a:solidFill>
          <a:srgbClr val="4E91F4"/>
        </a:solidFill>
        <a:ln>
          <a:noFill/>
        </a:ln>
      </dgm:spPr>
      <dgm:t>
        <a:bodyPr/>
        <a:lstStyle/>
        <a:p>
          <a:r>
            <a:rPr kumimoji="1" lang="en-US" altLang="ja-JP" sz="1400" b="1" dirty="0" smtClean="0"/>
            <a:t>STEP2</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ja-JP" altLang="en-US" sz="1800" dirty="0" smtClean="0"/>
            <a:t>個体密度</a:t>
          </a:r>
          <a:r>
            <a:rPr kumimoji="1" lang="ja-JP" altLang="en-US" sz="1800" dirty="0" smtClean="0">
              <a:solidFill>
                <a:schemeClr val="tx1"/>
              </a:solidFill>
            </a:rPr>
            <a:t>と</a:t>
          </a:r>
          <a:r>
            <a:rPr kumimoji="1" lang="en-US" altLang="ja-JP" sz="1800" dirty="0" smtClean="0">
              <a:solidFill>
                <a:schemeClr val="tx1"/>
              </a:solidFill>
            </a:rPr>
            <a:t>Niche radius</a:t>
          </a:r>
          <a:r>
            <a:rPr kumimoji="1" lang="ja-JP" altLang="en-US" sz="1800" dirty="0" err="1" smtClean="0"/>
            <a:t>の算</a:t>
          </a:r>
          <a:r>
            <a:rPr kumimoji="1" lang="ja-JP" altLang="en-US" sz="1800" dirty="0" smtClean="0"/>
            <a:t>出</a:t>
          </a:r>
          <a:endParaRPr kumimoji="1" lang="ja-JP" altLang="en-US" sz="1800" dirty="0"/>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chemeClr val="accent6"/>
        </a:solidFill>
        <a:ln>
          <a:noFill/>
        </a:ln>
      </dgm:spPr>
      <dgm:t>
        <a:bodyPr/>
        <a:lstStyle/>
        <a:p>
          <a:r>
            <a:rPr kumimoji="1" lang="en-US" altLang="ja-JP" sz="1400" b="1" dirty="0" smtClean="0"/>
            <a:t>STEP3</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chemeClr val="accent6"/>
          </a:solidFill>
        </a:ln>
      </dgm:spPr>
      <dgm:t>
        <a:bodyPr/>
        <a:lstStyle/>
        <a:p>
          <a:r>
            <a:rPr kumimoji="1" lang="ja-JP" altLang="en-US" sz="1800" dirty="0" smtClean="0">
              <a:solidFill>
                <a:srgbClr val="FF0000"/>
              </a:solidFill>
            </a:rPr>
            <a:t>最良個体から離れる方向へ個体候補を生成</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STEP4</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ja-JP" altLang="en-US" sz="1800" dirty="0" smtClean="0"/>
            <a:t>最良個体周辺に個体候補生成</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STEP5</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ja-JP" altLang="en-US" sz="1800" dirty="0" smtClean="0"/>
            <a:t>探索空間内にランダムで個体候補を生成</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STEP6</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ja-JP" altLang="en-US" sz="1800" dirty="0" smtClean="0"/>
            <a:t>個体候補の評価</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599" y="139535"/>
          <a:ext cx="910662" cy="63746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21668"/>
        <a:ext cx="637464" cy="273198"/>
      </dsp:txXfrm>
    </dsp:sp>
    <dsp:sp modelId="{D3DF42DD-E87B-46B2-A7B9-374E4761A8BA}">
      <dsp:nvSpPr>
        <dsp:cNvPr id="0" name=""/>
        <dsp:cNvSpPr/>
      </dsp:nvSpPr>
      <dsp:spPr>
        <a:xfrm rot="5400000">
          <a:off x="2422129" y="-1781728"/>
          <a:ext cx="591930" cy="4161260"/>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rgbClr val="FF0000"/>
              </a:solidFill>
            </a:rPr>
            <a:t>個体の初期化</a:t>
          </a:r>
          <a:endParaRPr kumimoji="1" lang="ja-JP" altLang="en-US" sz="1800" kern="1200" dirty="0">
            <a:solidFill>
              <a:srgbClr val="FF0000"/>
            </a:solidFill>
          </a:endParaRPr>
        </a:p>
      </dsp:txBody>
      <dsp:txXfrm rot="-5400000">
        <a:off x="637464" y="31833"/>
        <a:ext cx="4132364" cy="534138"/>
      </dsp:txXfrm>
    </dsp:sp>
    <dsp:sp modelId="{3ADC1B83-4CBC-4E9A-9CB3-7959043307DB}">
      <dsp:nvSpPr>
        <dsp:cNvPr id="0" name=""/>
        <dsp:cNvSpPr/>
      </dsp:nvSpPr>
      <dsp:spPr>
        <a:xfrm rot="5400000">
          <a:off x="-136599" y="952243"/>
          <a:ext cx="910662" cy="63746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34376"/>
        <a:ext cx="637464" cy="273198"/>
      </dsp:txXfrm>
    </dsp:sp>
    <dsp:sp modelId="{88817E69-1EAA-435E-99AC-033E06AA6C70}">
      <dsp:nvSpPr>
        <dsp:cNvPr id="0" name=""/>
        <dsp:cNvSpPr/>
      </dsp:nvSpPr>
      <dsp:spPr>
        <a:xfrm rot="5400000">
          <a:off x="2422129" y="-969021"/>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最良個体方向へ新たに個体候補を生成</a:t>
          </a:r>
          <a:endParaRPr kumimoji="1" lang="ja-JP" altLang="en-US" sz="1800" kern="1200" dirty="0"/>
        </a:p>
      </dsp:txBody>
      <dsp:txXfrm rot="-5400000">
        <a:off x="637464" y="844540"/>
        <a:ext cx="4132364" cy="534138"/>
      </dsp:txXfrm>
    </dsp:sp>
    <dsp:sp modelId="{C5DE4F0F-B290-42C3-B5BA-FA42B2E8005B}">
      <dsp:nvSpPr>
        <dsp:cNvPr id="0" name=""/>
        <dsp:cNvSpPr/>
      </dsp:nvSpPr>
      <dsp:spPr>
        <a:xfrm rot="5400000">
          <a:off x="-136599" y="1764951"/>
          <a:ext cx="910662" cy="63746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1947084"/>
        <a:ext cx="637464" cy="273198"/>
      </dsp:txXfrm>
    </dsp:sp>
    <dsp:sp modelId="{A7527560-1746-4C20-B9B3-07D6BCBD7A69}">
      <dsp:nvSpPr>
        <dsp:cNvPr id="0" name=""/>
        <dsp:cNvSpPr/>
      </dsp:nvSpPr>
      <dsp:spPr>
        <a:xfrm rot="5400000">
          <a:off x="2422129" y="-156313"/>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最良個体周辺に個体候補生成</a:t>
          </a:r>
          <a:endParaRPr kumimoji="1" lang="ja-JP" altLang="en-US" sz="1800" kern="1200" dirty="0"/>
        </a:p>
      </dsp:txBody>
      <dsp:txXfrm rot="-5400000">
        <a:off x="637464" y="1657248"/>
        <a:ext cx="4132364" cy="534138"/>
      </dsp:txXfrm>
    </dsp:sp>
    <dsp:sp modelId="{AD39AB1B-0A60-47AC-8DDE-DDDE2B270353}">
      <dsp:nvSpPr>
        <dsp:cNvPr id="0" name=""/>
        <dsp:cNvSpPr/>
      </dsp:nvSpPr>
      <dsp:spPr>
        <a:xfrm rot="5400000">
          <a:off x="-136599" y="2577658"/>
          <a:ext cx="910662" cy="63746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759791"/>
        <a:ext cx="637464" cy="273198"/>
      </dsp:txXfrm>
    </dsp:sp>
    <dsp:sp modelId="{F1AB4264-F17F-4CC2-B7FD-3975BA4C1304}">
      <dsp:nvSpPr>
        <dsp:cNvPr id="0" name=""/>
        <dsp:cNvSpPr/>
      </dsp:nvSpPr>
      <dsp:spPr>
        <a:xfrm rot="5400000">
          <a:off x="2422129" y="656394"/>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探索空間内にランダムで個体候補を生成</a:t>
          </a:r>
          <a:endParaRPr kumimoji="1" lang="ja-JP" altLang="en-US" sz="1800" kern="1200" dirty="0"/>
        </a:p>
      </dsp:txBody>
      <dsp:txXfrm rot="-5400000">
        <a:off x="637464" y="2469955"/>
        <a:ext cx="4132364" cy="534138"/>
      </dsp:txXfrm>
    </dsp:sp>
    <dsp:sp modelId="{C69706EC-6F22-4FD2-BC3F-F668E262E3A9}">
      <dsp:nvSpPr>
        <dsp:cNvPr id="0" name=""/>
        <dsp:cNvSpPr/>
      </dsp:nvSpPr>
      <dsp:spPr>
        <a:xfrm rot="5400000">
          <a:off x="-136599" y="3390366"/>
          <a:ext cx="910662" cy="63746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572499"/>
        <a:ext cx="637464" cy="273198"/>
      </dsp:txXfrm>
    </dsp:sp>
    <dsp:sp modelId="{8745090B-EEF4-4074-9B61-730F8A8B766A}">
      <dsp:nvSpPr>
        <dsp:cNvPr id="0" name=""/>
        <dsp:cNvSpPr/>
      </dsp:nvSpPr>
      <dsp:spPr>
        <a:xfrm rot="5400000">
          <a:off x="2422129" y="1469102"/>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個体候補の評価</a:t>
          </a:r>
          <a:endParaRPr kumimoji="1" lang="ja-JP" altLang="en-US" sz="1800" kern="1200" dirty="0"/>
        </a:p>
      </dsp:txBody>
      <dsp:txXfrm rot="-5400000">
        <a:off x="637464" y="3282663"/>
        <a:ext cx="4132364" cy="534138"/>
      </dsp:txXfrm>
    </dsp:sp>
    <dsp:sp modelId="{7CA4C4A3-1BFE-4775-915F-ACB4BB139530}">
      <dsp:nvSpPr>
        <dsp:cNvPr id="0" name=""/>
        <dsp:cNvSpPr/>
      </dsp:nvSpPr>
      <dsp:spPr>
        <a:xfrm rot="5400000">
          <a:off x="-136599" y="4203074"/>
          <a:ext cx="910662" cy="63746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STEP6</a:t>
          </a:r>
          <a:endParaRPr kumimoji="1" lang="ja-JP" altLang="en-US" sz="1400" b="1" kern="1200" dirty="0"/>
        </a:p>
      </dsp:txBody>
      <dsp:txXfrm rot="-5400000">
        <a:off x="0" y="4385207"/>
        <a:ext cx="637464" cy="273198"/>
      </dsp:txXfrm>
    </dsp:sp>
    <dsp:sp modelId="{0C41ACD8-6E88-4919-98B7-FA46B297E4B0}">
      <dsp:nvSpPr>
        <dsp:cNvPr id="0" name=""/>
        <dsp:cNvSpPr/>
      </dsp:nvSpPr>
      <dsp:spPr>
        <a:xfrm rot="5400000">
          <a:off x="2422129" y="2281809"/>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終了条件を満たすまで</a:t>
          </a:r>
          <a:r>
            <a:rPr kumimoji="1" lang="en-US" altLang="ja-JP" sz="1800" kern="1200" dirty="0" smtClean="0"/>
            <a:t>STEP2</a:t>
          </a:r>
          <a:r>
            <a:rPr kumimoji="1" lang="ja-JP" altLang="en-US" sz="1800" kern="1200" dirty="0" smtClean="0"/>
            <a:t>へ戻る</a:t>
          </a:r>
          <a:endParaRPr kumimoji="1" lang="ja-JP" altLang="en-US" sz="1800" kern="1200" dirty="0"/>
        </a:p>
      </dsp:txBody>
      <dsp:txXfrm rot="-5400000">
        <a:off x="637464" y="4095370"/>
        <a:ext cx="4132364" cy="53413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466" y="141830"/>
          <a:ext cx="909773" cy="636841"/>
        </a:xfrm>
        <a:prstGeom prst="chevron">
          <a:avLst/>
        </a:prstGeom>
        <a:solidFill>
          <a:srgbClr val="3984F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323785"/>
        <a:ext cx="636841" cy="272932"/>
      </dsp:txXfrm>
    </dsp:sp>
    <dsp:sp modelId="{D3DF42DD-E87B-46B2-A7B9-374E4761A8BA}">
      <dsp:nvSpPr>
        <dsp:cNvPr id="0" name=""/>
        <dsp:cNvSpPr/>
      </dsp:nvSpPr>
      <dsp:spPr>
        <a:xfrm rot="5400000">
          <a:off x="2422106" y="-1779900"/>
          <a:ext cx="591352" cy="4161883"/>
        </a:xfrm>
        <a:prstGeom prst="round2SameRect">
          <a:avLst/>
        </a:prstGeom>
        <a:solidFill>
          <a:schemeClr val="lt1">
            <a:alpha val="90000"/>
            <a:hueOff val="0"/>
            <a:satOff val="0"/>
            <a:lumOff val="0"/>
            <a:alphaOff val="0"/>
          </a:schemeClr>
        </a:solidFill>
        <a:ln w="25400" cap="flat" cmpd="sng" algn="ctr">
          <a:solidFill>
            <a:srgbClr val="3984F3"/>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chemeClr val="tx1"/>
              </a:solidFill>
            </a:rPr>
            <a:t>個体の初期化</a:t>
          </a:r>
          <a:endParaRPr kumimoji="1" lang="ja-JP" altLang="en-US" sz="1800" kern="1200" dirty="0">
            <a:solidFill>
              <a:schemeClr val="tx1"/>
            </a:solidFill>
          </a:endParaRPr>
        </a:p>
      </dsp:txBody>
      <dsp:txXfrm rot="-5400000">
        <a:off x="636841" y="34232"/>
        <a:ext cx="4133016" cy="533618"/>
      </dsp:txXfrm>
    </dsp:sp>
    <dsp:sp modelId="{3ADC1B83-4CBC-4E9A-9CB3-7959043307DB}">
      <dsp:nvSpPr>
        <dsp:cNvPr id="0" name=""/>
        <dsp:cNvSpPr/>
      </dsp:nvSpPr>
      <dsp:spPr>
        <a:xfrm rot="5400000">
          <a:off x="-136466" y="953745"/>
          <a:ext cx="909773" cy="636841"/>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135700"/>
        <a:ext cx="636841" cy="272932"/>
      </dsp:txXfrm>
    </dsp:sp>
    <dsp:sp modelId="{88817E69-1EAA-435E-99AC-033E06AA6C70}">
      <dsp:nvSpPr>
        <dsp:cNvPr id="0" name=""/>
        <dsp:cNvSpPr/>
      </dsp:nvSpPr>
      <dsp:spPr>
        <a:xfrm rot="5400000">
          <a:off x="2422106" y="-967986"/>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個体密度</a:t>
          </a:r>
          <a:r>
            <a:rPr kumimoji="1" lang="ja-JP" altLang="en-US" sz="1800" kern="1200" dirty="0" smtClean="0">
              <a:solidFill>
                <a:schemeClr val="tx1"/>
              </a:solidFill>
            </a:rPr>
            <a:t>と</a:t>
          </a:r>
          <a:r>
            <a:rPr kumimoji="1" lang="en-US" altLang="ja-JP" sz="1800" kern="1200" dirty="0" smtClean="0">
              <a:solidFill>
                <a:schemeClr val="tx1"/>
              </a:solidFill>
            </a:rPr>
            <a:t>Niche radius</a:t>
          </a:r>
          <a:r>
            <a:rPr kumimoji="1" lang="ja-JP" altLang="en-US" sz="1800" kern="1200" dirty="0" err="1" smtClean="0"/>
            <a:t>の算</a:t>
          </a:r>
          <a:r>
            <a:rPr kumimoji="1" lang="ja-JP" altLang="en-US" sz="1800" kern="1200" dirty="0" smtClean="0"/>
            <a:t>出</a:t>
          </a:r>
          <a:endParaRPr kumimoji="1" lang="ja-JP" altLang="en-US" sz="1800" kern="1200" dirty="0"/>
        </a:p>
      </dsp:txBody>
      <dsp:txXfrm rot="-5400000">
        <a:off x="636841" y="846146"/>
        <a:ext cx="4133016" cy="533618"/>
      </dsp:txXfrm>
    </dsp:sp>
    <dsp:sp modelId="{C5DE4F0F-B290-42C3-B5BA-FA42B2E8005B}">
      <dsp:nvSpPr>
        <dsp:cNvPr id="0" name=""/>
        <dsp:cNvSpPr/>
      </dsp:nvSpPr>
      <dsp:spPr>
        <a:xfrm rot="5400000">
          <a:off x="-136466" y="1765659"/>
          <a:ext cx="909773" cy="636841"/>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1947614"/>
        <a:ext cx="636841" cy="272932"/>
      </dsp:txXfrm>
    </dsp:sp>
    <dsp:sp modelId="{A7527560-1746-4C20-B9B3-07D6BCBD7A69}">
      <dsp:nvSpPr>
        <dsp:cNvPr id="0" name=""/>
        <dsp:cNvSpPr/>
      </dsp:nvSpPr>
      <dsp:spPr>
        <a:xfrm rot="5400000">
          <a:off x="2422106" y="-156072"/>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最良個体から離れる方向へ個体候補を生成</a:t>
          </a:r>
          <a:endParaRPr kumimoji="1" lang="ja-JP" altLang="en-US" sz="1800" kern="1200" dirty="0"/>
        </a:p>
      </dsp:txBody>
      <dsp:txXfrm rot="-5400000">
        <a:off x="636841" y="1658060"/>
        <a:ext cx="4133016" cy="533618"/>
      </dsp:txXfrm>
    </dsp:sp>
    <dsp:sp modelId="{AD39AB1B-0A60-47AC-8DDE-DDDE2B270353}">
      <dsp:nvSpPr>
        <dsp:cNvPr id="0" name=""/>
        <dsp:cNvSpPr/>
      </dsp:nvSpPr>
      <dsp:spPr>
        <a:xfrm rot="5400000">
          <a:off x="-136466" y="2577573"/>
          <a:ext cx="909773" cy="636841"/>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2759528"/>
        <a:ext cx="636841" cy="272932"/>
      </dsp:txXfrm>
    </dsp:sp>
    <dsp:sp modelId="{F1AB4264-F17F-4CC2-B7FD-3975BA4C1304}">
      <dsp:nvSpPr>
        <dsp:cNvPr id="0" name=""/>
        <dsp:cNvSpPr/>
      </dsp:nvSpPr>
      <dsp:spPr>
        <a:xfrm rot="5400000">
          <a:off x="2422106" y="655841"/>
          <a:ext cx="591352" cy="4161883"/>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rgbClr val="FF0000"/>
              </a:solidFill>
            </a:rPr>
            <a:t>最良個体周辺に個体候補生成</a:t>
          </a:r>
          <a:endParaRPr kumimoji="1" lang="ja-JP" altLang="en-US" sz="1800" kern="1200" dirty="0">
            <a:solidFill>
              <a:srgbClr val="FF0000"/>
            </a:solidFill>
          </a:endParaRPr>
        </a:p>
      </dsp:txBody>
      <dsp:txXfrm rot="-5400000">
        <a:off x="636841" y="2469974"/>
        <a:ext cx="4133016" cy="533618"/>
      </dsp:txXfrm>
    </dsp:sp>
    <dsp:sp modelId="{C69706EC-6F22-4FD2-BC3F-F668E262E3A9}">
      <dsp:nvSpPr>
        <dsp:cNvPr id="0" name=""/>
        <dsp:cNvSpPr/>
      </dsp:nvSpPr>
      <dsp:spPr>
        <a:xfrm rot="5400000">
          <a:off x="-136466" y="3389487"/>
          <a:ext cx="909773" cy="636841"/>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1" y="3571442"/>
        <a:ext cx="636841" cy="272932"/>
      </dsp:txXfrm>
    </dsp:sp>
    <dsp:sp modelId="{8745090B-EEF4-4074-9B61-730F8A8B766A}">
      <dsp:nvSpPr>
        <dsp:cNvPr id="0" name=""/>
        <dsp:cNvSpPr/>
      </dsp:nvSpPr>
      <dsp:spPr>
        <a:xfrm rot="5400000">
          <a:off x="2422106" y="1467756"/>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探索空間内にランダムで個体候補を生成</a:t>
          </a:r>
          <a:endParaRPr kumimoji="1" lang="ja-JP" altLang="en-US" sz="1800" kern="1200" dirty="0"/>
        </a:p>
      </dsp:txBody>
      <dsp:txXfrm rot="-5400000">
        <a:off x="636841" y="3281889"/>
        <a:ext cx="4133016" cy="533618"/>
      </dsp:txXfrm>
    </dsp:sp>
    <dsp:sp modelId="{7CA4C4A3-1BFE-4775-915F-ACB4BB139530}">
      <dsp:nvSpPr>
        <dsp:cNvPr id="0" name=""/>
        <dsp:cNvSpPr/>
      </dsp:nvSpPr>
      <dsp:spPr>
        <a:xfrm rot="5400000">
          <a:off x="-136466" y="4201401"/>
          <a:ext cx="909773" cy="636841"/>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STEP6</a:t>
          </a:r>
          <a:endParaRPr kumimoji="1" lang="ja-JP" altLang="en-US" sz="1400" b="1" kern="1200" dirty="0"/>
        </a:p>
      </dsp:txBody>
      <dsp:txXfrm rot="-5400000">
        <a:off x="1" y="4383356"/>
        <a:ext cx="636841" cy="272932"/>
      </dsp:txXfrm>
    </dsp:sp>
    <dsp:sp modelId="{0C41ACD8-6E88-4919-98B7-FA46B297E4B0}">
      <dsp:nvSpPr>
        <dsp:cNvPr id="0" name=""/>
        <dsp:cNvSpPr/>
      </dsp:nvSpPr>
      <dsp:spPr>
        <a:xfrm rot="5400000">
          <a:off x="2422106" y="2279670"/>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個体候補の評価</a:t>
          </a:r>
          <a:endParaRPr kumimoji="1" lang="ja-JP" altLang="en-US" sz="1800" kern="1200" dirty="0"/>
        </a:p>
      </dsp:txBody>
      <dsp:txXfrm rot="-5400000">
        <a:off x="636841" y="4093803"/>
        <a:ext cx="4133016" cy="53361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466" y="141830"/>
          <a:ext cx="909773" cy="636841"/>
        </a:xfrm>
        <a:prstGeom prst="chevron">
          <a:avLst/>
        </a:prstGeom>
        <a:solidFill>
          <a:srgbClr val="3984F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323785"/>
        <a:ext cx="636841" cy="272932"/>
      </dsp:txXfrm>
    </dsp:sp>
    <dsp:sp modelId="{D3DF42DD-E87B-46B2-A7B9-374E4761A8BA}">
      <dsp:nvSpPr>
        <dsp:cNvPr id="0" name=""/>
        <dsp:cNvSpPr/>
      </dsp:nvSpPr>
      <dsp:spPr>
        <a:xfrm rot="5400000">
          <a:off x="2422106" y="-1779900"/>
          <a:ext cx="591352" cy="4161883"/>
        </a:xfrm>
        <a:prstGeom prst="round2SameRect">
          <a:avLst/>
        </a:prstGeom>
        <a:solidFill>
          <a:schemeClr val="lt1">
            <a:alpha val="90000"/>
            <a:hueOff val="0"/>
            <a:satOff val="0"/>
            <a:lumOff val="0"/>
            <a:alphaOff val="0"/>
          </a:schemeClr>
        </a:solidFill>
        <a:ln w="25400" cap="flat" cmpd="sng" algn="ctr">
          <a:solidFill>
            <a:srgbClr val="3984F3"/>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chemeClr val="tx1"/>
              </a:solidFill>
            </a:rPr>
            <a:t>個体の初期化</a:t>
          </a:r>
          <a:endParaRPr kumimoji="1" lang="ja-JP" altLang="en-US" sz="1800" kern="1200" dirty="0">
            <a:solidFill>
              <a:schemeClr val="tx1"/>
            </a:solidFill>
          </a:endParaRPr>
        </a:p>
      </dsp:txBody>
      <dsp:txXfrm rot="-5400000">
        <a:off x="636841" y="34232"/>
        <a:ext cx="4133016" cy="533618"/>
      </dsp:txXfrm>
    </dsp:sp>
    <dsp:sp modelId="{3ADC1B83-4CBC-4E9A-9CB3-7959043307DB}">
      <dsp:nvSpPr>
        <dsp:cNvPr id="0" name=""/>
        <dsp:cNvSpPr/>
      </dsp:nvSpPr>
      <dsp:spPr>
        <a:xfrm rot="5400000">
          <a:off x="-136466" y="953745"/>
          <a:ext cx="909773" cy="636841"/>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135700"/>
        <a:ext cx="636841" cy="272932"/>
      </dsp:txXfrm>
    </dsp:sp>
    <dsp:sp modelId="{88817E69-1EAA-435E-99AC-033E06AA6C70}">
      <dsp:nvSpPr>
        <dsp:cNvPr id="0" name=""/>
        <dsp:cNvSpPr/>
      </dsp:nvSpPr>
      <dsp:spPr>
        <a:xfrm rot="5400000">
          <a:off x="2422106" y="-967986"/>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個体密度</a:t>
          </a:r>
          <a:r>
            <a:rPr kumimoji="1" lang="ja-JP" altLang="en-US" sz="1800" kern="1200" dirty="0" smtClean="0">
              <a:solidFill>
                <a:schemeClr val="tx1"/>
              </a:solidFill>
            </a:rPr>
            <a:t>と</a:t>
          </a:r>
          <a:r>
            <a:rPr kumimoji="1" lang="en-US" altLang="ja-JP" sz="1800" kern="1200" dirty="0" smtClean="0">
              <a:solidFill>
                <a:schemeClr val="tx1"/>
              </a:solidFill>
            </a:rPr>
            <a:t>Niche radius</a:t>
          </a:r>
          <a:r>
            <a:rPr kumimoji="1" lang="ja-JP" altLang="en-US" sz="1800" kern="1200" dirty="0" err="1" smtClean="0"/>
            <a:t>の算</a:t>
          </a:r>
          <a:r>
            <a:rPr kumimoji="1" lang="ja-JP" altLang="en-US" sz="1800" kern="1200" dirty="0" smtClean="0"/>
            <a:t>出</a:t>
          </a:r>
          <a:endParaRPr kumimoji="1" lang="ja-JP" altLang="en-US" sz="1800" kern="1200" dirty="0"/>
        </a:p>
      </dsp:txBody>
      <dsp:txXfrm rot="-5400000">
        <a:off x="636841" y="846146"/>
        <a:ext cx="4133016" cy="533618"/>
      </dsp:txXfrm>
    </dsp:sp>
    <dsp:sp modelId="{C5DE4F0F-B290-42C3-B5BA-FA42B2E8005B}">
      <dsp:nvSpPr>
        <dsp:cNvPr id="0" name=""/>
        <dsp:cNvSpPr/>
      </dsp:nvSpPr>
      <dsp:spPr>
        <a:xfrm rot="5400000">
          <a:off x="-136466" y="1765659"/>
          <a:ext cx="909773" cy="636841"/>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1947614"/>
        <a:ext cx="636841" cy="272932"/>
      </dsp:txXfrm>
    </dsp:sp>
    <dsp:sp modelId="{A7527560-1746-4C20-B9B3-07D6BCBD7A69}">
      <dsp:nvSpPr>
        <dsp:cNvPr id="0" name=""/>
        <dsp:cNvSpPr/>
      </dsp:nvSpPr>
      <dsp:spPr>
        <a:xfrm rot="5400000">
          <a:off x="2422106" y="-156072"/>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最良個体から離れる方向へ個体候補を生成</a:t>
          </a:r>
          <a:endParaRPr kumimoji="1" lang="ja-JP" altLang="en-US" sz="1800" kern="1200" dirty="0"/>
        </a:p>
      </dsp:txBody>
      <dsp:txXfrm rot="-5400000">
        <a:off x="636841" y="1658060"/>
        <a:ext cx="4133016" cy="533618"/>
      </dsp:txXfrm>
    </dsp:sp>
    <dsp:sp modelId="{AD39AB1B-0A60-47AC-8DDE-DDDE2B270353}">
      <dsp:nvSpPr>
        <dsp:cNvPr id="0" name=""/>
        <dsp:cNvSpPr/>
      </dsp:nvSpPr>
      <dsp:spPr>
        <a:xfrm rot="5400000">
          <a:off x="-136466" y="2577573"/>
          <a:ext cx="909773" cy="636841"/>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2759528"/>
        <a:ext cx="636841" cy="272932"/>
      </dsp:txXfrm>
    </dsp:sp>
    <dsp:sp modelId="{F1AB4264-F17F-4CC2-B7FD-3975BA4C1304}">
      <dsp:nvSpPr>
        <dsp:cNvPr id="0" name=""/>
        <dsp:cNvSpPr/>
      </dsp:nvSpPr>
      <dsp:spPr>
        <a:xfrm rot="5400000">
          <a:off x="2422106" y="655841"/>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最良個体周辺に個体候補生成</a:t>
          </a:r>
          <a:endParaRPr kumimoji="1" lang="ja-JP" altLang="en-US" sz="1800" kern="1200" dirty="0"/>
        </a:p>
      </dsp:txBody>
      <dsp:txXfrm rot="-5400000">
        <a:off x="636841" y="2469974"/>
        <a:ext cx="4133016" cy="533618"/>
      </dsp:txXfrm>
    </dsp:sp>
    <dsp:sp modelId="{C69706EC-6F22-4FD2-BC3F-F668E262E3A9}">
      <dsp:nvSpPr>
        <dsp:cNvPr id="0" name=""/>
        <dsp:cNvSpPr/>
      </dsp:nvSpPr>
      <dsp:spPr>
        <a:xfrm rot="5400000">
          <a:off x="-136466" y="3389487"/>
          <a:ext cx="909773" cy="636841"/>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1" y="3571442"/>
        <a:ext cx="636841" cy="272932"/>
      </dsp:txXfrm>
    </dsp:sp>
    <dsp:sp modelId="{8745090B-EEF4-4074-9B61-730F8A8B766A}">
      <dsp:nvSpPr>
        <dsp:cNvPr id="0" name=""/>
        <dsp:cNvSpPr/>
      </dsp:nvSpPr>
      <dsp:spPr>
        <a:xfrm rot="5400000">
          <a:off x="2422106" y="1467756"/>
          <a:ext cx="591352" cy="4161883"/>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rgbClr val="FF0000"/>
              </a:solidFill>
            </a:rPr>
            <a:t>探索空間内にランダムで個体候補を生成</a:t>
          </a:r>
          <a:endParaRPr kumimoji="1" lang="ja-JP" altLang="en-US" sz="1800" kern="1200" dirty="0">
            <a:solidFill>
              <a:srgbClr val="FF0000"/>
            </a:solidFill>
          </a:endParaRPr>
        </a:p>
      </dsp:txBody>
      <dsp:txXfrm rot="-5400000">
        <a:off x="636841" y="3281889"/>
        <a:ext cx="4133016" cy="533618"/>
      </dsp:txXfrm>
    </dsp:sp>
    <dsp:sp modelId="{7CA4C4A3-1BFE-4775-915F-ACB4BB139530}">
      <dsp:nvSpPr>
        <dsp:cNvPr id="0" name=""/>
        <dsp:cNvSpPr/>
      </dsp:nvSpPr>
      <dsp:spPr>
        <a:xfrm rot="5400000">
          <a:off x="-136466" y="4201401"/>
          <a:ext cx="909773" cy="636841"/>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STEP6</a:t>
          </a:r>
          <a:endParaRPr kumimoji="1" lang="ja-JP" altLang="en-US" sz="1400" b="1" kern="1200" dirty="0"/>
        </a:p>
      </dsp:txBody>
      <dsp:txXfrm rot="-5400000">
        <a:off x="1" y="4383356"/>
        <a:ext cx="636841" cy="272932"/>
      </dsp:txXfrm>
    </dsp:sp>
    <dsp:sp modelId="{0C41ACD8-6E88-4919-98B7-FA46B297E4B0}">
      <dsp:nvSpPr>
        <dsp:cNvPr id="0" name=""/>
        <dsp:cNvSpPr/>
      </dsp:nvSpPr>
      <dsp:spPr>
        <a:xfrm rot="5400000">
          <a:off x="2422106" y="2279670"/>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個体候補の評価</a:t>
          </a:r>
          <a:endParaRPr kumimoji="1" lang="ja-JP" altLang="en-US" sz="1800" kern="1200" dirty="0"/>
        </a:p>
      </dsp:txBody>
      <dsp:txXfrm rot="-5400000">
        <a:off x="636841" y="4093803"/>
        <a:ext cx="4133016" cy="53361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466" y="141830"/>
          <a:ext cx="909773" cy="636841"/>
        </a:xfrm>
        <a:prstGeom prst="chevron">
          <a:avLst/>
        </a:prstGeom>
        <a:solidFill>
          <a:srgbClr val="3984F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323785"/>
        <a:ext cx="636841" cy="272932"/>
      </dsp:txXfrm>
    </dsp:sp>
    <dsp:sp modelId="{D3DF42DD-E87B-46B2-A7B9-374E4761A8BA}">
      <dsp:nvSpPr>
        <dsp:cNvPr id="0" name=""/>
        <dsp:cNvSpPr/>
      </dsp:nvSpPr>
      <dsp:spPr>
        <a:xfrm rot="5400000">
          <a:off x="2422106" y="-1779900"/>
          <a:ext cx="591352" cy="4161883"/>
        </a:xfrm>
        <a:prstGeom prst="round2SameRect">
          <a:avLst/>
        </a:prstGeom>
        <a:solidFill>
          <a:schemeClr val="lt1">
            <a:alpha val="90000"/>
            <a:hueOff val="0"/>
            <a:satOff val="0"/>
            <a:lumOff val="0"/>
            <a:alphaOff val="0"/>
          </a:schemeClr>
        </a:solidFill>
        <a:ln w="25400" cap="flat" cmpd="sng" algn="ctr">
          <a:solidFill>
            <a:srgbClr val="3984F3"/>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chemeClr val="tx1"/>
              </a:solidFill>
            </a:rPr>
            <a:t>個体の初期化</a:t>
          </a:r>
          <a:endParaRPr kumimoji="1" lang="ja-JP" altLang="en-US" sz="1800" kern="1200" dirty="0">
            <a:solidFill>
              <a:schemeClr val="tx1"/>
            </a:solidFill>
          </a:endParaRPr>
        </a:p>
      </dsp:txBody>
      <dsp:txXfrm rot="-5400000">
        <a:off x="636841" y="34232"/>
        <a:ext cx="4133016" cy="533618"/>
      </dsp:txXfrm>
    </dsp:sp>
    <dsp:sp modelId="{3ADC1B83-4CBC-4E9A-9CB3-7959043307DB}">
      <dsp:nvSpPr>
        <dsp:cNvPr id="0" name=""/>
        <dsp:cNvSpPr/>
      </dsp:nvSpPr>
      <dsp:spPr>
        <a:xfrm rot="5400000">
          <a:off x="-136466" y="953745"/>
          <a:ext cx="909773" cy="636841"/>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135700"/>
        <a:ext cx="636841" cy="272932"/>
      </dsp:txXfrm>
    </dsp:sp>
    <dsp:sp modelId="{88817E69-1EAA-435E-99AC-033E06AA6C70}">
      <dsp:nvSpPr>
        <dsp:cNvPr id="0" name=""/>
        <dsp:cNvSpPr/>
      </dsp:nvSpPr>
      <dsp:spPr>
        <a:xfrm rot="5400000">
          <a:off x="2422106" y="-967986"/>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個体密度</a:t>
          </a:r>
          <a:r>
            <a:rPr kumimoji="1" lang="ja-JP" altLang="en-US" sz="1800" kern="1200" dirty="0" smtClean="0">
              <a:solidFill>
                <a:schemeClr val="tx1"/>
              </a:solidFill>
            </a:rPr>
            <a:t>と</a:t>
          </a:r>
          <a:r>
            <a:rPr kumimoji="1" lang="en-US" altLang="ja-JP" sz="1800" kern="1200" dirty="0" smtClean="0">
              <a:solidFill>
                <a:schemeClr val="tx1"/>
              </a:solidFill>
            </a:rPr>
            <a:t>Niche radius</a:t>
          </a:r>
          <a:r>
            <a:rPr kumimoji="1" lang="ja-JP" altLang="en-US" sz="1800" kern="1200" dirty="0" err="1" smtClean="0"/>
            <a:t>の算</a:t>
          </a:r>
          <a:r>
            <a:rPr kumimoji="1" lang="ja-JP" altLang="en-US" sz="1800" kern="1200" dirty="0" smtClean="0"/>
            <a:t>出</a:t>
          </a:r>
          <a:endParaRPr kumimoji="1" lang="ja-JP" altLang="en-US" sz="1800" kern="1200" dirty="0"/>
        </a:p>
      </dsp:txBody>
      <dsp:txXfrm rot="-5400000">
        <a:off x="636841" y="846146"/>
        <a:ext cx="4133016" cy="533618"/>
      </dsp:txXfrm>
    </dsp:sp>
    <dsp:sp modelId="{C5DE4F0F-B290-42C3-B5BA-FA42B2E8005B}">
      <dsp:nvSpPr>
        <dsp:cNvPr id="0" name=""/>
        <dsp:cNvSpPr/>
      </dsp:nvSpPr>
      <dsp:spPr>
        <a:xfrm rot="5400000">
          <a:off x="-136466" y="1765659"/>
          <a:ext cx="909773" cy="636841"/>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1947614"/>
        <a:ext cx="636841" cy="272932"/>
      </dsp:txXfrm>
    </dsp:sp>
    <dsp:sp modelId="{A7527560-1746-4C20-B9B3-07D6BCBD7A69}">
      <dsp:nvSpPr>
        <dsp:cNvPr id="0" name=""/>
        <dsp:cNvSpPr/>
      </dsp:nvSpPr>
      <dsp:spPr>
        <a:xfrm rot="5400000">
          <a:off x="2422106" y="-156072"/>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最良個体から離れる方向へ個体候補を生成</a:t>
          </a:r>
          <a:endParaRPr kumimoji="1" lang="ja-JP" altLang="en-US" sz="1800" kern="1200" dirty="0"/>
        </a:p>
      </dsp:txBody>
      <dsp:txXfrm rot="-5400000">
        <a:off x="636841" y="1658060"/>
        <a:ext cx="4133016" cy="533618"/>
      </dsp:txXfrm>
    </dsp:sp>
    <dsp:sp modelId="{AD39AB1B-0A60-47AC-8DDE-DDDE2B270353}">
      <dsp:nvSpPr>
        <dsp:cNvPr id="0" name=""/>
        <dsp:cNvSpPr/>
      </dsp:nvSpPr>
      <dsp:spPr>
        <a:xfrm rot="5400000">
          <a:off x="-136466" y="2577573"/>
          <a:ext cx="909773" cy="636841"/>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2759528"/>
        <a:ext cx="636841" cy="272932"/>
      </dsp:txXfrm>
    </dsp:sp>
    <dsp:sp modelId="{F1AB4264-F17F-4CC2-B7FD-3975BA4C1304}">
      <dsp:nvSpPr>
        <dsp:cNvPr id="0" name=""/>
        <dsp:cNvSpPr/>
      </dsp:nvSpPr>
      <dsp:spPr>
        <a:xfrm rot="5400000">
          <a:off x="2422106" y="655841"/>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最良個体周辺に個体候補生成</a:t>
          </a:r>
          <a:endParaRPr kumimoji="1" lang="ja-JP" altLang="en-US" sz="1800" kern="1200" dirty="0"/>
        </a:p>
      </dsp:txBody>
      <dsp:txXfrm rot="-5400000">
        <a:off x="636841" y="2469974"/>
        <a:ext cx="4133016" cy="533618"/>
      </dsp:txXfrm>
    </dsp:sp>
    <dsp:sp modelId="{C69706EC-6F22-4FD2-BC3F-F668E262E3A9}">
      <dsp:nvSpPr>
        <dsp:cNvPr id="0" name=""/>
        <dsp:cNvSpPr/>
      </dsp:nvSpPr>
      <dsp:spPr>
        <a:xfrm rot="5400000">
          <a:off x="-136466" y="3389487"/>
          <a:ext cx="909773" cy="636841"/>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1" y="3571442"/>
        <a:ext cx="636841" cy="272932"/>
      </dsp:txXfrm>
    </dsp:sp>
    <dsp:sp modelId="{8745090B-EEF4-4074-9B61-730F8A8B766A}">
      <dsp:nvSpPr>
        <dsp:cNvPr id="0" name=""/>
        <dsp:cNvSpPr/>
      </dsp:nvSpPr>
      <dsp:spPr>
        <a:xfrm rot="5400000">
          <a:off x="2422106" y="1467756"/>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探索空間内にランダムで個体候補を生成</a:t>
          </a:r>
          <a:endParaRPr kumimoji="1" lang="ja-JP" altLang="en-US" sz="1800" kern="1200" dirty="0"/>
        </a:p>
      </dsp:txBody>
      <dsp:txXfrm rot="-5400000">
        <a:off x="636841" y="3281889"/>
        <a:ext cx="4133016" cy="533618"/>
      </dsp:txXfrm>
    </dsp:sp>
    <dsp:sp modelId="{7CA4C4A3-1BFE-4775-915F-ACB4BB139530}">
      <dsp:nvSpPr>
        <dsp:cNvPr id="0" name=""/>
        <dsp:cNvSpPr/>
      </dsp:nvSpPr>
      <dsp:spPr>
        <a:xfrm rot="5400000">
          <a:off x="-136466" y="4201401"/>
          <a:ext cx="909773" cy="636841"/>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STEP6</a:t>
          </a:r>
          <a:endParaRPr kumimoji="1" lang="ja-JP" altLang="en-US" sz="1400" b="1" kern="1200" dirty="0"/>
        </a:p>
      </dsp:txBody>
      <dsp:txXfrm rot="-5400000">
        <a:off x="1" y="4383356"/>
        <a:ext cx="636841" cy="272932"/>
      </dsp:txXfrm>
    </dsp:sp>
    <dsp:sp modelId="{0C41ACD8-6E88-4919-98B7-FA46B297E4B0}">
      <dsp:nvSpPr>
        <dsp:cNvPr id="0" name=""/>
        <dsp:cNvSpPr/>
      </dsp:nvSpPr>
      <dsp:spPr>
        <a:xfrm rot="5400000">
          <a:off x="2422106" y="2279670"/>
          <a:ext cx="591352" cy="4161883"/>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rgbClr val="FF0000"/>
              </a:solidFill>
            </a:rPr>
            <a:t>個体候補の評価</a:t>
          </a:r>
          <a:endParaRPr kumimoji="1" lang="ja-JP" altLang="en-US" sz="1800" kern="1200" dirty="0">
            <a:solidFill>
              <a:srgbClr val="FF0000"/>
            </a:solidFill>
          </a:endParaRPr>
        </a:p>
      </dsp:txBody>
      <dsp:txXfrm rot="-5400000">
        <a:off x="636841" y="4093803"/>
        <a:ext cx="4133016" cy="5336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599" y="139535"/>
          <a:ext cx="910662" cy="637464"/>
        </a:xfrm>
        <a:prstGeom prst="chevron">
          <a:avLst/>
        </a:prstGeom>
        <a:solidFill>
          <a:srgbClr val="3984F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21668"/>
        <a:ext cx="637464" cy="273198"/>
      </dsp:txXfrm>
    </dsp:sp>
    <dsp:sp modelId="{D3DF42DD-E87B-46B2-A7B9-374E4761A8BA}">
      <dsp:nvSpPr>
        <dsp:cNvPr id="0" name=""/>
        <dsp:cNvSpPr/>
      </dsp:nvSpPr>
      <dsp:spPr>
        <a:xfrm rot="5400000">
          <a:off x="2422129" y="-1781728"/>
          <a:ext cx="591930" cy="4161260"/>
        </a:xfrm>
        <a:prstGeom prst="round2SameRect">
          <a:avLst/>
        </a:prstGeom>
        <a:solidFill>
          <a:schemeClr val="lt1">
            <a:alpha val="90000"/>
            <a:hueOff val="0"/>
            <a:satOff val="0"/>
            <a:lumOff val="0"/>
            <a:alphaOff val="0"/>
          </a:schemeClr>
        </a:solidFill>
        <a:ln w="25400" cap="flat" cmpd="sng" algn="ctr">
          <a:solidFill>
            <a:srgbClr val="3984F3"/>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chemeClr val="tx1"/>
              </a:solidFill>
            </a:rPr>
            <a:t>個体の初期化</a:t>
          </a:r>
          <a:endParaRPr kumimoji="1" lang="ja-JP" altLang="en-US" sz="1800" kern="1200" dirty="0">
            <a:solidFill>
              <a:schemeClr val="tx1"/>
            </a:solidFill>
          </a:endParaRPr>
        </a:p>
      </dsp:txBody>
      <dsp:txXfrm rot="-5400000">
        <a:off x="637464" y="31833"/>
        <a:ext cx="4132364" cy="534138"/>
      </dsp:txXfrm>
    </dsp:sp>
    <dsp:sp modelId="{3ADC1B83-4CBC-4E9A-9CB3-7959043307DB}">
      <dsp:nvSpPr>
        <dsp:cNvPr id="0" name=""/>
        <dsp:cNvSpPr/>
      </dsp:nvSpPr>
      <dsp:spPr>
        <a:xfrm rot="5400000">
          <a:off x="-136599" y="952243"/>
          <a:ext cx="910662" cy="63746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34376"/>
        <a:ext cx="637464" cy="273198"/>
      </dsp:txXfrm>
    </dsp:sp>
    <dsp:sp modelId="{88817E69-1EAA-435E-99AC-033E06AA6C70}">
      <dsp:nvSpPr>
        <dsp:cNvPr id="0" name=""/>
        <dsp:cNvSpPr/>
      </dsp:nvSpPr>
      <dsp:spPr>
        <a:xfrm rot="5400000">
          <a:off x="2422129" y="-969021"/>
          <a:ext cx="591930" cy="4161260"/>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rgbClr val="FF0000"/>
              </a:solidFill>
            </a:rPr>
            <a:t>最良個体方向へ新たに個体候補を生成</a:t>
          </a:r>
          <a:endParaRPr kumimoji="1" lang="ja-JP" altLang="en-US" sz="1800" kern="1200" dirty="0">
            <a:solidFill>
              <a:srgbClr val="FF0000"/>
            </a:solidFill>
          </a:endParaRPr>
        </a:p>
      </dsp:txBody>
      <dsp:txXfrm rot="-5400000">
        <a:off x="637464" y="844540"/>
        <a:ext cx="4132364" cy="534138"/>
      </dsp:txXfrm>
    </dsp:sp>
    <dsp:sp modelId="{C5DE4F0F-B290-42C3-B5BA-FA42B2E8005B}">
      <dsp:nvSpPr>
        <dsp:cNvPr id="0" name=""/>
        <dsp:cNvSpPr/>
      </dsp:nvSpPr>
      <dsp:spPr>
        <a:xfrm rot="5400000">
          <a:off x="-136599" y="1764951"/>
          <a:ext cx="910662" cy="63746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1947084"/>
        <a:ext cx="637464" cy="273198"/>
      </dsp:txXfrm>
    </dsp:sp>
    <dsp:sp modelId="{A7527560-1746-4C20-B9B3-07D6BCBD7A69}">
      <dsp:nvSpPr>
        <dsp:cNvPr id="0" name=""/>
        <dsp:cNvSpPr/>
      </dsp:nvSpPr>
      <dsp:spPr>
        <a:xfrm rot="5400000">
          <a:off x="2422129" y="-156313"/>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最良個体周辺に個体候補生成</a:t>
          </a:r>
          <a:endParaRPr kumimoji="1" lang="ja-JP" altLang="en-US" sz="1800" kern="1200" dirty="0"/>
        </a:p>
      </dsp:txBody>
      <dsp:txXfrm rot="-5400000">
        <a:off x="637464" y="1657248"/>
        <a:ext cx="4132364" cy="534138"/>
      </dsp:txXfrm>
    </dsp:sp>
    <dsp:sp modelId="{AD39AB1B-0A60-47AC-8DDE-DDDE2B270353}">
      <dsp:nvSpPr>
        <dsp:cNvPr id="0" name=""/>
        <dsp:cNvSpPr/>
      </dsp:nvSpPr>
      <dsp:spPr>
        <a:xfrm rot="5400000">
          <a:off x="-136599" y="2577658"/>
          <a:ext cx="910662" cy="63746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759791"/>
        <a:ext cx="637464" cy="273198"/>
      </dsp:txXfrm>
    </dsp:sp>
    <dsp:sp modelId="{F1AB4264-F17F-4CC2-B7FD-3975BA4C1304}">
      <dsp:nvSpPr>
        <dsp:cNvPr id="0" name=""/>
        <dsp:cNvSpPr/>
      </dsp:nvSpPr>
      <dsp:spPr>
        <a:xfrm rot="5400000">
          <a:off x="2422129" y="656394"/>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探索空間内にランダムで個体候補を生成</a:t>
          </a:r>
          <a:endParaRPr kumimoji="1" lang="ja-JP" altLang="en-US" sz="1800" kern="1200" dirty="0"/>
        </a:p>
      </dsp:txBody>
      <dsp:txXfrm rot="-5400000">
        <a:off x="637464" y="2469955"/>
        <a:ext cx="4132364" cy="534138"/>
      </dsp:txXfrm>
    </dsp:sp>
    <dsp:sp modelId="{C69706EC-6F22-4FD2-BC3F-F668E262E3A9}">
      <dsp:nvSpPr>
        <dsp:cNvPr id="0" name=""/>
        <dsp:cNvSpPr/>
      </dsp:nvSpPr>
      <dsp:spPr>
        <a:xfrm rot="5400000">
          <a:off x="-136599" y="3390366"/>
          <a:ext cx="910662" cy="63746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572499"/>
        <a:ext cx="637464" cy="273198"/>
      </dsp:txXfrm>
    </dsp:sp>
    <dsp:sp modelId="{8745090B-EEF4-4074-9B61-730F8A8B766A}">
      <dsp:nvSpPr>
        <dsp:cNvPr id="0" name=""/>
        <dsp:cNvSpPr/>
      </dsp:nvSpPr>
      <dsp:spPr>
        <a:xfrm rot="5400000">
          <a:off x="2422129" y="1469102"/>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個体候補の評価</a:t>
          </a:r>
          <a:endParaRPr kumimoji="1" lang="ja-JP" altLang="en-US" sz="1800" kern="1200" dirty="0"/>
        </a:p>
      </dsp:txBody>
      <dsp:txXfrm rot="-5400000">
        <a:off x="637464" y="3282663"/>
        <a:ext cx="4132364" cy="534138"/>
      </dsp:txXfrm>
    </dsp:sp>
    <dsp:sp modelId="{7CA4C4A3-1BFE-4775-915F-ACB4BB139530}">
      <dsp:nvSpPr>
        <dsp:cNvPr id="0" name=""/>
        <dsp:cNvSpPr/>
      </dsp:nvSpPr>
      <dsp:spPr>
        <a:xfrm rot="5400000">
          <a:off x="-136599" y="4203074"/>
          <a:ext cx="910662" cy="63746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STEP6</a:t>
          </a:r>
          <a:endParaRPr kumimoji="1" lang="ja-JP" altLang="en-US" sz="1400" b="1" kern="1200" dirty="0"/>
        </a:p>
      </dsp:txBody>
      <dsp:txXfrm rot="-5400000">
        <a:off x="0" y="4385207"/>
        <a:ext cx="637464" cy="273198"/>
      </dsp:txXfrm>
    </dsp:sp>
    <dsp:sp modelId="{0C41ACD8-6E88-4919-98B7-FA46B297E4B0}">
      <dsp:nvSpPr>
        <dsp:cNvPr id="0" name=""/>
        <dsp:cNvSpPr/>
      </dsp:nvSpPr>
      <dsp:spPr>
        <a:xfrm rot="5400000">
          <a:off x="2422129" y="2281809"/>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終了条件を満たすまで</a:t>
          </a:r>
          <a:r>
            <a:rPr kumimoji="1" lang="en-US" altLang="ja-JP" sz="1800" kern="1200" dirty="0" smtClean="0"/>
            <a:t>STEP2</a:t>
          </a:r>
          <a:r>
            <a:rPr kumimoji="1" lang="ja-JP" altLang="en-US" sz="1800" kern="1200" dirty="0" smtClean="0"/>
            <a:t>へ戻る</a:t>
          </a:r>
          <a:endParaRPr kumimoji="1" lang="ja-JP" altLang="en-US" sz="1800" kern="1200" dirty="0"/>
        </a:p>
      </dsp:txBody>
      <dsp:txXfrm rot="-5400000">
        <a:off x="637464" y="4095370"/>
        <a:ext cx="4132364" cy="5341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599" y="139535"/>
          <a:ext cx="910662" cy="637464"/>
        </a:xfrm>
        <a:prstGeom prst="chevron">
          <a:avLst/>
        </a:prstGeom>
        <a:solidFill>
          <a:srgbClr val="3984F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21668"/>
        <a:ext cx="637464" cy="273198"/>
      </dsp:txXfrm>
    </dsp:sp>
    <dsp:sp modelId="{D3DF42DD-E87B-46B2-A7B9-374E4761A8BA}">
      <dsp:nvSpPr>
        <dsp:cNvPr id="0" name=""/>
        <dsp:cNvSpPr/>
      </dsp:nvSpPr>
      <dsp:spPr>
        <a:xfrm rot="5400000">
          <a:off x="2422129" y="-1781728"/>
          <a:ext cx="591930" cy="4161260"/>
        </a:xfrm>
        <a:prstGeom prst="round2SameRect">
          <a:avLst/>
        </a:prstGeom>
        <a:solidFill>
          <a:schemeClr val="lt1">
            <a:alpha val="90000"/>
            <a:hueOff val="0"/>
            <a:satOff val="0"/>
            <a:lumOff val="0"/>
            <a:alphaOff val="0"/>
          </a:schemeClr>
        </a:solidFill>
        <a:ln w="25400" cap="flat" cmpd="sng" algn="ctr">
          <a:solidFill>
            <a:srgbClr val="3984F3"/>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chemeClr val="tx1"/>
              </a:solidFill>
            </a:rPr>
            <a:t>個体の初期化</a:t>
          </a:r>
          <a:endParaRPr kumimoji="1" lang="ja-JP" altLang="en-US" sz="1800" kern="1200" dirty="0">
            <a:solidFill>
              <a:schemeClr val="tx1"/>
            </a:solidFill>
          </a:endParaRPr>
        </a:p>
      </dsp:txBody>
      <dsp:txXfrm rot="-5400000">
        <a:off x="637464" y="31833"/>
        <a:ext cx="4132364" cy="534138"/>
      </dsp:txXfrm>
    </dsp:sp>
    <dsp:sp modelId="{3ADC1B83-4CBC-4E9A-9CB3-7959043307DB}">
      <dsp:nvSpPr>
        <dsp:cNvPr id="0" name=""/>
        <dsp:cNvSpPr/>
      </dsp:nvSpPr>
      <dsp:spPr>
        <a:xfrm rot="5400000">
          <a:off x="-136599" y="952243"/>
          <a:ext cx="910662" cy="63746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34376"/>
        <a:ext cx="637464" cy="273198"/>
      </dsp:txXfrm>
    </dsp:sp>
    <dsp:sp modelId="{88817E69-1EAA-435E-99AC-033E06AA6C70}">
      <dsp:nvSpPr>
        <dsp:cNvPr id="0" name=""/>
        <dsp:cNvSpPr/>
      </dsp:nvSpPr>
      <dsp:spPr>
        <a:xfrm rot="5400000">
          <a:off x="2422129" y="-969021"/>
          <a:ext cx="591930" cy="4161260"/>
        </a:xfrm>
        <a:prstGeom prst="round2SameRect">
          <a:avLst/>
        </a:prstGeom>
        <a:solidFill>
          <a:schemeClr val="lt1">
            <a:alpha val="90000"/>
            <a:hueOff val="0"/>
            <a:satOff val="0"/>
            <a:lumOff val="0"/>
            <a:alphaOff val="0"/>
          </a:schemeClr>
        </a:solidFill>
        <a:ln w="25400" cap="flat" cmpd="sng" algn="ctr">
          <a:solidFill>
            <a:srgbClr val="4E91F4"/>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chemeClr val="tx1"/>
              </a:solidFill>
            </a:rPr>
            <a:t>最良個体方向へ新たに個体候補を生成</a:t>
          </a:r>
          <a:endParaRPr kumimoji="1" lang="ja-JP" altLang="en-US" sz="1800" kern="1200" dirty="0">
            <a:solidFill>
              <a:schemeClr val="tx1"/>
            </a:solidFill>
          </a:endParaRPr>
        </a:p>
      </dsp:txBody>
      <dsp:txXfrm rot="-5400000">
        <a:off x="637464" y="844540"/>
        <a:ext cx="4132364" cy="534138"/>
      </dsp:txXfrm>
    </dsp:sp>
    <dsp:sp modelId="{C5DE4F0F-B290-42C3-B5BA-FA42B2E8005B}">
      <dsp:nvSpPr>
        <dsp:cNvPr id="0" name=""/>
        <dsp:cNvSpPr/>
      </dsp:nvSpPr>
      <dsp:spPr>
        <a:xfrm rot="5400000">
          <a:off x="-136599" y="1764951"/>
          <a:ext cx="910662" cy="63746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1947084"/>
        <a:ext cx="637464" cy="273198"/>
      </dsp:txXfrm>
    </dsp:sp>
    <dsp:sp modelId="{A7527560-1746-4C20-B9B3-07D6BCBD7A69}">
      <dsp:nvSpPr>
        <dsp:cNvPr id="0" name=""/>
        <dsp:cNvSpPr/>
      </dsp:nvSpPr>
      <dsp:spPr>
        <a:xfrm rot="5400000">
          <a:off x="2422129" y="-156313"/>
          <a:ext cx="591930" cy="4161260"/>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rgbClr val="FF0000"/>
              </a:solidFill>
            </a:rPr>
            <a:t>最良個体周辺に個体候補生成</a:t>
          </a:r>
          <a:endParaRPr kumimoji="1" lang="ja-JP" altLang="en-US" sz="1800" kern="1200" dirty="0">
            <a:solidFill>
              <a:srgbClr val="FF0000"/>
            </a:solidFill>
          </a:endParaRPr>
        </a:p>
      </dsp:txBody>
      <dsp:txXfrm rot="-5400000">
        <a:off x="637464" y="1657248"/>
        <a:ext cx="4132364" cy="534138"/>
      </dsp:txXfrm>
    </dsp:sp>
    <dsp:sp modelId="{AD39AB1B-0A60-47AC-8DDE-DDDE2B270353}">
      <dsp:nvSpPr>
        <dsp:cNvPr id="0" name=""/>
        <dsp:cNvSpPr/>
      </dsp:nvSpPr>
      <dsp:spPr>
        <a:xfrm rot="5400000">
          <a:off x="-136599" y="2577658"/>
          <a:ext cx="910662" cy="63746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759791"/>
        <a:ext cx="637464" cy="273198"/>
      </dsp:txXfrm>
    </dsp:sp>
    <dsp:sp modelId="{F1AB4264-F17F-4CC2-B7FD-3975BA4C1304}">
      <dsp:nvSpPr>
        <dsp:cNvPr id="0" name=""/>
        <dsp:cNvSpPr/>
      </dsp:nvSpPr>
      <dsp:spPr>
        <a:xfrm rot="5400000">
          <a:off x="2422129" y="656394"/>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探索空間内にランダムで個体候補を生成</a:t>
          </a:r>
          <a:endParaRPr kumimoji="1" lang="ja-JP" altLang="en-US" sz="1800" kern="1200" dirty="0"/>
        </a:p>
      </dsp:txBody>
      <dsp:txXfrm rot="-5400000">
        <a:off x="637464" y="2469955"/>
        <a:ext cx="4132364" cy="534138"/>
      </dsp:txXfrm>
    </dsp:sp>
    <dsp:sp modelId="{C69706EC-6F22-4FD2-BC3F-F668E262E3A9}">
      <dsp:nvSpPr>
        <dsp:cNvPr id="0" name=""/>
        <dsp:cNvSpPr/>
      </dsp:nvSpPr>
      <dsp:spPr>
        <a:xfrm rot="5400000">
          <a:off x="-136599" y="3390366"/>
          <a:ext cx="910662" cy="63746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572499"/>
        <a:ext cx="637464" cy="273198"/>
      </dsp:txXfrm>
    </dsp:sp>
    <dsp:sp modelId="{8745090B-EEF4-4074-9B61-730F8A8B766A}">
      <dsp:nvSpPr>
        <dsp:cNvPr id="0" name=""/>
        <dsp:cNvSpPr/>
      </dsp:nvSpPr>
      <dsp:spPr>
        <a:xfrm rot="5400000">
          <a:off x="2422129" y="1469102"/>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個体候補の評価</a:t>
          </a:r>
          <a:endParaRPr kumimoji="1" lang="ja-JP" altLang="en-US" sz="1800" kern="1200" dirty="0"/>
        </a:p>
      </dsp:txBody>
      <dsp:txXfrm rot="-5400000">
        <a:off x="637464" y="3282663"/>
        <a:ext cx="4132364" cy="534138"/>
      </dsp:txXfrm>
    </dsp:sp>
    <dsp:sp modelId="{7CA4C4A3-1BFE-4775-915F-ACB4BB139530}">
      <dsp:nvSpPr>
        <dsp:cNvPr id="0" name=""/>
        <dsp:cNvSpPr/>
      </dsp:nvSpPr>
      <dsp:spPr>
        <a:xfrm rot="5400000">
          <a:off x="-136599" y="4203074"/>
          <a:ext cx="910662" cy="63746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STEP6</a:t>
          </a:r>
          <a:endParaRPr kumimoji="1" lang="ja-JP" altLang="en-US" sz="1400" b="1" kern="1200" dirty="0"/>
        </a:p>
      </dsp:txBody>
      <dsp:txXfrm rot="-5400000">
        <a:off x="0" y="4385207"/>
        <a:ext cx="637464" cy="273198"/>
      </dsp:txXfrm>
    </dsp:sp>
    <dsp:sp modelId="{0C41ACD8-6E88-4919-98B7-FA46B297E4B0}">
      <dsp:nvSpPr>
        <dsp:cNvPr id="0" name=""/>
        <dsp:cNvSpPr/>
      </dsp:nvSpPr>
      <dsp:spPr>
        <a:xfrm rot="5400000">
          <a:off x="2422129" y="2281809"/>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終了条件を満たすまで</a:t>
          </a:r>
          <a:r>
            <a:rPr kumimoji="1" lang="en-US" altLang="ja-JP" sz="1800" kern="1200" dirty="0" smtClean="0"/>
            <a:t>STEP2</a:t>
          </a:r>
          <a:r>
            <a:rPr kumimoji="1" lang="ja-JP" altLang="en-US" sz="1800" kern="1200" dirty="0" smtClean="0"/>
            <a:t>へ戻る</a:t>
          </a:r>
          <a:endParaRPr kumimoji="1" lang="ja-JP" altLang="en-US" sz="1800" kern="1200" dirty="0"/>
        </a:p>
      </dsp:txBody>
      <dsp:txXfrm rot="-5400000">
        <a:off x="637464" y="4095370"/>
        <a:ext cx="4132364" cy="5341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599" y="139535"/>
          <a:ext cx="910662" cy="637464"/>
        </a:xfrm>
        <a:prstGeom prst="chevron">
          <a:avLst/>
        </a:prstGeom>
        <a:solidFill>
          <a:srgbClr val="3984F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21668"/>
        <a:ext cx="637464" cy="273198"/>
      </dsp:txXfrm>
    </dsp:sp>
    <dsp:sp modelId="{D3DF42DD-E87B-46B2-A7B9-374E4761A8BA}">
      <dsp:nvSpPr>
        <dsp:cNvPr id="0" name=""/>
        <dsp:cNvSpPr/>
      </dsp:nvSpPr>
      <dsp:spPr>
        <a:xfrm rot="5400000">
          <a:off x="2422129" y="-1781728"/>
          <a:ext cx="591930" cy="4161260"/>
        </a:xfrm>
        <a:prstGeom prst="round2SameRect">
          <a:avLst/>
        </a:prstGeom>
        <a:solidFill>
          <a:schemeClr val="lt1">
            <a:alpha val="90000"/>
            <a:hueOff val="0"/>
            <a:satOff val="0"/>
            <a:lumOff val="0"/>
            <a:alphaOff val="0"/>
          </a:schemeClr>
        </a:solidFill>
        <a:ln w="25400" cap="flat" cmpd="sng" algn="ctr">
          <a:solidFill>
            <a:srgbClr val="3984F3"/>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chemeClr val="tx1"/>
              </a:solidFill>
            </a:rPr>
            <a:t>個体の初期化</a:t>
          </a:r>
          <a:endParaRPr kumimoji="1" lang="ja-JP" altLang="en-US" sz="1800" kern="1200" dirty="0">
            <a:solidFill>
              <a:schemeClr val="tx1"/>
            </a:solidFill>
          </a:endParaRPr>
        </a:p>
      </dsp:txBody>
      <dsp:txXfrm rot="-5400000">
        <a:off x="637464" y="31833"/>
        <a:ext cx="4132364" cy="534138"/>
      </dsp:txXfrm>
    </dsp:sp>
    <dsp:sp modelId="{3ADC1B83-4CBC-4E9A-9CB3-7959043307DB}">
      <dsp:nvSpPr>
        <dsp:cNvPr id="0" name=""/>
        <dsp:cNvSpPr/>
      </dsp:nvSpPr>
      <dsp:spPr>
        <a:xfrm rot="5400000">
          <a:off x="-136599" y="952243"/>
          <a:ext cx="910662" cy="63746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34376"/>
        <a:ext cx="637464" cy="273198"/>
      </dsp:txXfrm>
    </dsp:sp>
    <dsp:sp modelId="{88817E69-1EAA-435E-99AC-033E06AA6C70}">
      <dsp:nvSpPr>
        <dsp:cNvPr id="0" name=""/>
        <dsp:cNvSpPr/>
      </dsp:nvSpPr>
      <dsp:spPr>
        <a:xfrm rot="5400000">
          <a:off x="2422129" y="-969021"/>
          <a:ext cx="591930" cy="4161260"/>
        </a:xfrm>
        <a:prstGeom prst="round2SameRect">
          <a:avLst/>
        </a:prstGeom>
        <a:solidFill>
          <a:schemeClr val="lt1">
            <a:alpha val="90000"/>
            <a:hueOff val="0"/>
            <a:satOff val="0"/>
            <a:lumOff val="0"/>
            <a:alphaOff val="0"/>
          </a:schemeClr>
        </a:solidFill>
        <a:ln w="25400" cap="flat" cmpd="sng" algn="ctr">
          <a:solidFill>
            <a:srgbClr val="4E91F4"/>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chemeClr val="tx1"/>
              </a:solidFill>
            </a:rPr>
            <a:t>最良個体方向へ新たに個体候補を生成</a:t>
          </a:r>
          <a:endParaRPr kumimoji="1" lang="ja-JP" altLang="en-US" sz="1800" kern="1200" dirty="0">
            <a:solidFill>
              <a:schemeClr val="tx1"/>
            </a:solidFill>
          </a:endParaRPr>
        </a:p>
      </dsp:txBody>
      <dsp:txXfrm rot="-5400000">
        <a:off x="637464" y="844540"/>
        <a:ext cx="4132364" cy="534138"/>
      </dsp:txXfrm>
    </dsp:sp>
    <dsp:sp modelId="{C5DE4F0F-B290-42C3-B5BA-FA42B2E8005B}">
      <dsp:nvSpPr>
        <dsp:cNvPr id="0" name=""/>
        <dsp:cNvSpPr/>
      </dsp:nvSpPr>
      <dsp:spPr>
        <a:xfrm rot="5400000">
          <a:off x="-136599" y="1764951"/>
          <a:ext cx="910662" cy="63746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1947084"/>
        <a:ext cx="637464" cy="273198"/>
      </dsp:txXfrm>
    </dsp:sp>
    <dsp:sp modelId="{A7527560-1746-4C20-B9B3-07D6BCBD7A69}">
      <dsp:nvSpPr>
        <dsp:cNvPr id="0" name=""/>
        <dsp:cNvSpPr/>
      </dsp:nvSpPr>
      <dsp:spPr>
        <a:xfrm rot="5400000">
          <a:off x="2422129" y="-156313"/>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最良個体周辺に個体候補生成</a:t>
          </a:r>
          <a:endParaRPr kumimoji="1" lang="ja-JP" altLang="en-US" sz="1800" kern="1200" dirty="0"/>
        </a:p>
      </dsp:txBody>
      <dsp:txXfrm rot="-5400000">
        <a:off x="637464" y="1657248"/>
        <a:ext cx="4132364" cy="534138"/>
      </dsp:txXfrm>
    </dsp:sp>
    <dsp:sp modelId="{AD39AB1B-0A60-47AC-8DDE-DDDE2B270353}">
      <dsp:nvSpPr>
        <dsp:cNvPr id="0" name=""/>
        <dsp:cNvSpPr/>
      </dsp:nvSpPr>
      <dsp:spPr>
        <a:xfrm rot="5400000">
          <a:off x="-136599" y="2577658"/>
          <a:ext cx="910662" cy="63746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759791"/>
        <a:ext cx="637464" cy="273198"/>
      </dsp:txXfrm>
    </dsp:sp>
    <dsp:sp modelId="{F1AB4264-F17F-4CC2-B7FD-3975BA4C1304}">
      <dsp:nvSpPr>
        <dsp:cNvPr id="0" name=""/>
        <dsp:cNvSpPr/>
      </dsp:nvSpPr>
      <dsp:spPr>
        <a:xfrm rot="5400000">
          <a:off x="2422129" y="656394"/>
          <a:ext cx="591930" cy="4161260"/>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rgbClr val="FF0000"/>
              </a:solidFill>
            </a:rPr>
            <a:t>探索空間内にランダムで個体候補を生成</a:t>
          </a:r>
          <a:endParaRPr kumimoji="1" lang="ja-JP" altLang="en-US" sz="1800" kern="1200" dirty="0">
            <a:solidFill>
              <a:srgbClr val="FF0000"/>
            </a:solidFill>
          </a:endParaRPr>
        </a:p>
      </dsp:txBody>
      <dsp:txXfrm rot="-5400000">
        <a:off x="637464" y="2469955"/>
        <a:ext cx="4132364" cy="534138"/>
      </dsp:txXfrm>
    </dsp:sp>
    <dsp:sp modelId="{C69706EC-6F22-4FD2-BC3F-F668E262E3A9}">
      <dsp:nvSpPr>
        <dsp:cNvPr id="0" name=""/>
        <dsp:cNvSpPr/>
      </dsp:nvSpPr>
      <dsp:spPr>
        <a:xfrm rot="5400000">
          <a:off x="-136599" y="3390366"/>
          <a:ext cx="910662" cy="63746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572499"/>
        <a:ext cx="637464" cy="273198"/>
      </dsp:txXfrm>
    </dsp:sp>
    <dsp:sp modelId="{8745090B-EEF4-4074-9B61-730F8A8B766A}">
      <dsp:nvSpPr>
        <dsp:cNvPr id="0" name=""/>
        <dsp:cNvSpPr/>
      </dsp:nvSpPr>
      <dsp:spPr>
        <a:xfrm rot="5400000">
          <a:off x="2422129" y="1469102"/>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個体候補の評価</a:t>
          </a:r>
          <a:endParaRPr kumimoji="1" lang="ja-JP" altLang="en-US" sz="1800" kern="1200" dirty="0"/>
        </a:p>
      </dsp:txBody>
      <dsp:txXfrm rot="-5400000">
        <a:off x="637464" y="3282663"/>
        <a:ext cx="4132364" cy="534138"/>
      </dsp:txXfrm>
    </dsp:sp>
    <dsp:sp modelId="{7CA4C4A3-1BFE-4775-915F-ACB4BB139530}">
      <dsp:nvSpPr>
        <dsp:cNvPr id="0" name=""/>
        <dsp:cNvSpPr/>
      </dsp:nvSpPr>
      <dsp:spPr>
        <a:xfrm rot="5400000">
          <a:off x="-136599" y="4203074"/>
          <a:ext cx="910662" cy="63746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STEP6</a:t>
          </a:r>
          <a:endParaRPr kumimoji="1" lang="ja-JP" altLang="en-US" sz="1400" b="1" kern="1200" dirty="0"/>
        </a:p>
      </dsp:txBody>
      <dsp:txXfrm rot="-5400000">
        <a:off x="0" y="4385207"/>
        <a:ext cx="637464" cy="273198"/>
      </dsp:txXfrm>
    </dsp:sp>
    <dsp:sp modelId="{0C41ACD8-6E88-4919-98B7-FA46B297E4B0}">
      <dsp:nvSpPr>
        <dsp:cNvPr id="0" name=""/>
        <dsp:cNvSpPr/>
      </dsp:nvSpPr>
      <dsp:spPr>
        <a:xfrm rot="5400000">
          <a:off x="2422129" y="2281809"/>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終了条件を満たすまで</a:t>
          </a:r>
          <a:r>
            <a:rPr kumimoji="1" lang="en-US" altLang="ja-JP" sz="1800" kern="1200" dirty="0" smtClean="0"/>
            <a:t>STEP2</a:t>
          </a:r>
          <a:r>
            <a:rPr kumimoji="1" lang="ja-JP" altLang="en-US" sz="1800" kern="1200" dirty="0" smtClean="0"/>
            <a:t>へ戻る</a:t>
          </a:r>
          <a:endParaRPr kumimoji="1" lang="ja-JP" altLang="en-US" sz="1800" kern="1200" dirty="0"/>
        </a:p>
      </dsp:txBody>
      <dsp:txXfrm rot="-5400000">
        <a:off x="637464" y="4095370"/>
        <a:ext cx="4132364" cy="5341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599" y="139535"/>
          <a:ext cx="910662" cy="637464"/>
        </a:xfrm>
        <a:prstGeom prst="chevron">
          <a:avLst/>
        </a:prstGeom>
        <a:solidFill>
          <a:srgbClr val="3984F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21668"/>
        <a:ext cx="637464" cy="273198"/>
      </dsp:txXfrm>
    </dsp:sp>
    <dsp:sp modelId="{D3DF42DD-E87B-46B2-A7B9-374E4761A8BA}">
      <dsp:nvSpPr>
        <dsp:cNvPr id="0" name=""/>
        <dsp:cNvSpPr/>
      </dsp:nvSpPr>
      <dsp:spPr>
        <a:xfrm rot="5400000">
          <a:off x="2422129" y="-1781728"/>
          <a:ext cx="591930" cy="4161260"/>
        </a:xfrm>
        <a:prstGeom prst="round2SameRect">
          <a:avLst/>
        </a:prstGeom>
        <a:solidFill>
          <a:schemeClr val="lt1">
            <a:alpha val="90000"/>
            <a:hueOff val="0"/>
            <a:satOff val="0"/>
            <a:lumOff val="0"/>
            <a:alphaOff val="0"/>
          </a:schemeClr>
        </a:solidFill>
        <a:ln w="25400" cap="flat" cmpd="sng" algn="ctr">
          <a:solidFill>
            <a:srgbClr val="3984F3"/>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chemeClr val="tx1"/>
              </a:solidFill>
            </a:rPr>
            <a:t>個体の初期化</a:t>
          </a:r>
          <a:endParaRPr kumimoji="1" lang="ja-JP" altLang="en-US" sz="1800" kern="1200" dirty="0">
            <a:solidFill>
              <a:schemeClr val="tx1"/>
            </a:solidFill>
          </a:endParaRPr>
        </a:p>
      </dsp:txBody>
      <dsp:txXfrm rot="-5400000">
        <a:off x="637464" y="31833"/>
        <a:ext cx="4132364" cy="534138"/>
      </dsp:txXfrm>
    </dsp:sp>
    <dsp:sp modelId="{3ADC1B83-4CBC-4E9A-9CB3-7959043307DB}">
      <dsp:nvSpPr>
        <dsp:cNvPr id="0" name=""/>
        <dsp:cNvSpPr/>
      </dsp:nvSpPr>
      <dsp:spPr>
        <a:xfrm rot="5400000">
          <a:off x="-136599" y="952243"/>
          <a:ext cx="910662" cy="63746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34376"/>
        <a:ext cx="637464" cy="273198"/>
      </dsp:txXfrm>
    </dsp:sp>
    <dsp:sp modelId="{88817E69-1EAA-435E-99AC-033E06AA6C70}">
      <dsp:nvSpPr>
        <dsp:cNvPr id="0" name=""/>
        <dsp:cNvSpPr/>
      </dsp:nvSpPr>
      <dsp:spPr>
        <a:xfrm rot="5400000">
          <a:off x="2422129" y="-969021"/>
          <a:ext cx="591930" cy="4161260"/>
        </a:xfrm>
        <a:prstGeom prst="round2SameRect">
          <a:avLst/>
        </a:prstGeom>
        <a:solidFill>
          <a:schemeClr val="lt1">
            <a:alpha val="90000"/>
            <a:hueOff val="0"/>
            <a:satOff val="0"/>
            <a:lumOff val="0"/>
            <a:alphaOff val="0"/>
          </a:schemeClr>
        </a:solidFill>
        <a:ln w="25400" cap="flat" cmpd="sng" algn="ctr">
          <a:solidFill>
            <a:srgbClr val="4E91F4"/>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chemeClr val="tx1"/>
              </a:solidFill>
            </a:rPr>
            <a:t>最良個体方向へ新たに個体候補を生成</a:t>
          </a:r>
          <a:endParaRPr kumimoji="1" lang="ja-JP" altLang="en-US" sz="1800" kern="1200" dirty="0">
            <a:solidFill>
              <a:schemeClr val="tx1"/>
            </a:solidFill>
          </a:endParaRPr>
        </a:p>
      </dsp:txBody>
      <dsp:txXfrm rot="-5400000">
        <a:off x="637464" y="844540"/>
        <a:ext cx="4132364" cy="534138"/>
      </dsp:txXfrm>
    </dsp:sp>
    <dsp:sp modelId="{C5DE4F0F-B290-42C3-B5BA-FA42B2E8005B}">
      <dsp:nvSpPr>
        <dsp:cNvPr id="0" name=""/>
        <dsp:cNvSpPr/>
      </dsp:nvSpPr>
      <dsp:spPr>
        <a:xfrm rot="5400000">
          <a:off x="-136599" y="1764951"/>
          <a:ext cx="910662" cy="63746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1947084"/>
        <a:ext cx="637464" cy="273198"/>
      </dsp:txXfrm>
    </dsp:sp>
    <dsp:sp modelId="{A7527560-1746-4C20-B9B3-07D6BCBD7A69}">
      <dsp:nvSpPr>
        <dsp:cNvPr id="0" name=""/>
        <dsp:cNvSpPr/>
      </dsp:nvSpPr>
      <dsp:spPr>
        <a:xfrm rot="5400000">
          <a:off x="2422129" y="-156313"/>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最良個体周辺に個体候補生成</a:t>
          </a:r>
          <a:endParaRPr kumimoji="1" lang="ja-JP" altLang="en-US" sz="1800" kern="1200" dirty="0"/>
        </a:p>
      </dsp:txBody>
      <dsp:txXfrm rot="-5400000">
        <a:off x="637464" y="1657248"/>
        <a:ext cx="4132364" cy="534138"/>
      </dsp:txXfrm>
    </dsp:sp>
    <dsp:sp modelId="{AD39AB1B-0A60-47AC-8DDE-DDDE2B270353}">
      <dsp:nvSpPr>
        <dsp:cNvPr id="0" name=""/>
        <dsp:cNvSpPr/>
      </dsp:nvSpPr>
      <dsp:spPr>
        <a:xfrm rot="5400000">
          <a:off x="-136599" y="2577658"/>
          <a:ext cx="910662" cy="63746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759791"/>
        <a:ext cx="637464" cy="273198"/>
      </dsp:txXfrm>
    </dsp:sp>
    <dsp:sp modelId="{F1AB4264-F17F-4CC2-B7FD-3975BA4C1304}">
      <dsp:nvSpPr>
        <dsp:cNvPr id="0" name=""/>
        <dsp:cNvSpPr/>
      </dsp:nvSpPr>
      <dsp:spPr>
        <a:xfrm rot="5400000">
          <a:off x="2422129" y="656394"/>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探索空間内にランダムで個体候補を生成</a:t>
          </a:r>
          <a:endParaRPr kumimoji="1" lang="ja-JP" altLang="en-US" sz="1800" kern="1200" dirty="0"/>
        </a:p>
      </dsp:txBody>
      <dsp:txXfrm rot="-5400000">
        <a:off x="637464" y="2469955"/>
        <a:ext cx="4132364" cy="534138"/>
      </dsp:txXfrm>
    </dsp:sp>
    <dsp:sp modelId="{C69706EC-6F22-4FD2-BC3F-F668E262E3A9}">
      <dsp:nvSpPr>
        <dsp:cNvPr id="0" name=""/>
        <dsp:cNvSpPr/>
      </dsp:nvSpPr>
      <dsp:spPr>
        <a:xfrm rot="5400000">
          <a:off x="-136599" y="3390366"/>
          <a:ext cx="910662" cy="63746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572499"/>
        <a:ext cx="637464" cy="273198"/>
      </dsp:txXfrm>
    </dsp:sp>
    <dsp:sp modelId="{8745090B-EEF4-4074-9B61-730F8A8B766A}">
      <dsp:nvSpPr>
        <dsp:cNvPr id="0" name=""/>
        <dsp:cNvSpPr/>
      </dsp:nvSpPr>
      <dsp:spPr>
        <a:xfrm rot="5400000">
          <a:off x="2422129" y="1469102"/>
          <a:ext cx="591930" cy="4161260"/>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rgbClr val="FF0000"/>
              </a:solidFill>
            </a:rPr>
            <a:t>個体候補の評価</a:t>
          </a:r>
          <a:endParaRPr kumimoji="1" lang="ja-JP" altLang="en-US" sz="1800" kern="1200" dirty="0">
            <a:solidFill>
              <a:srgbClr val="FF0000"/>
            </a:solidFill>
          </a:endParaRPr>
        </a:p>
      </dsp:txBody>
      <dsp:txXfrm rot="-5400000">
        <a:off x="637464" y="3282663"/>
        <a:ext cx="4132364" cy="534138"/>
      </dsp:txXfrm>
    </dsp:sp>
    <dsp:sp modelId="{7CA4C4A3-1BFE-4775-915F-ACB4BB139530}">
      <dsp:nvSpPr>
        <dsp:cNvPr id="0" name=""/>
        <dsp:cNvSpPr/>
      </dsp:nvSpPr>
      <dsp:spPr>
        <a:xfrm rot="5400000">
          <a:off x="-136599" y="4203074"/>
          <a:ext cx="910662" cy="63746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STEP6</a:t>
          </a:r>
          <a:endParaRPr kumimoji="1" lang="ja-JP" altLang="en-US" sz="1400" b="1" kern="1200" dirty="0"/>
        </a:p>
      </dsp:txBody>
      <dsp:txXfrm rot="-5400000">
        <a:off x="0" y="4385207"/>
        <a:ext cx="637464" cy="273198"/>
      </dsp:txXfrm>
    </dsp:sp>
    <dsp:sp modelId="{0C41ACD8-6E88-4919-98B7-FA46B297E4B0}">
      <dsp:nvSpPr>
        <dsp:cNvPr id="0" name=""/>
        <dsp:cNvSpPr/>
      </dsp:nvSpPr>
      <dsp:spPr>
        <a:xfrm rot="5400000">
          <a:off x="2422129" y="2281809"/>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終了条件を満たすまで</a:t>
          </a:r>
          <a:r>
            <a:rPr kumimoji="1" lang="en-US" altLang="ja-JP" sz="1800" kern="1200" dirty="0" smtClean="0"/>
            <a:t>STEP2</a:t>
          </a:r>
          <a:r>
            <a:rPr kumimoji="1" lang="ja-JP" altLang="en-US" sz="1800" kern="1200" dirty="0" smtClean="0"/>
            <a:t>へ戻る</a:t>
          </a:r>
          <a:endParaRPr kumimoji="1" lang="ja-JP" altLang="en-US" sz="1800" kern="1200" dirty="0"/>
        </a:p>
      </dsp:txBody>
      <dsp:txXfrm rot="-5400000">
        <a:off x="637464" y="4095370"/>
        <a:ext cx="4132364" cy="5341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599" y="139535"/>
          <a:ext cx="910662" cy="637464"/>
        </a:xfrm>
        <a:prstGeom prst="chevron">
          <a:avLst/>
        </a:prstGeom>
        <a:solidFill>
          <a:srgbClr val="3984F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21668"/>
        <a:ext cx="637464" cy="273198"/>
      </dsp:txXfrm>
    </dsp:sp>
    <dsp:sp modelId="{D3DF42DD-E87B-46B2-A7B9-374E4761A8BA}">
      <dsp:nvSpPr>
        <dsp:cNvPr id="0" name=""/>
        <dsp:cNvSpPr/>
      </dsp:nvSpPr>
      <dsp:spPr>
        <a:xfrm rot="5400000">
          <a:off x="2422129" y="-1781728"/>
          <a:ext cx="591930" cy="4161260"/>
        </a:xfrm>
        <a:prstGeom prst="round2SameRect">
          <a:avLst/>
        </a:prstGeom>
        <a:solidFill>
          <a:schemeClr val="lt1">
            <a:alpha val="90000"/>
            <a:hueOff val="0"/>
            <a:satOff val="0"/>
            <a:lumOff val="0"/>
            <a:alphaOff val="0"/>
          </a:schemeClr>
        </a:solidFill>
        <a:ln w="25400" cap="flat" cmpd="sng" algn="ctr">
          <a:solidFill>
            <a:srgbClr val="3984F3"/>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chemeClr val="tx1"/>
              </a:solidFill>
            </a:rPr>
            <a:t>個体の初期化</a:t>
          </a:r>
          <a:endParaRPr kumimoji="1" lang="ja-JP" altLang="en-US" sz="1800" kern="1200" dirty="0">
            <a:solidFill>
              <a:schemeClr val="tx1"/>
            </a:solidFill>
          </a:endParaRPr>
        </a:p>
      </dsp:txBody>
      <dsp:txXfrm rot="-5400000">
        <a:off x="637464" y="31833"/>
        <a:ext cx="4132364" cy="534138"/>
      </dsp:txXfrm>
    </dsp:sp>
    <dsp:sp modelId="{3ADC1B83-4CBC-4E9A-9CB3-7959043307DB}">
      <dsp:nvSpPr>
        <dsp:cNvPr id="0" name=""/>
        <dsp:cNvSpPr/>
      </dsp:nvSpPr>
      <dsp:spPr>
        <a:xfrm rot="5400000">
          <a:off x="-136599" y="952243"/>
          <a:ext cx="910662" cy="63746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34376"/>
        <a:ext cx="637464" cy="273198"/>
      </dsp:txXfrm>
    </dsp:sp>
    <dsp:sp modelId="{88817E69-1EAA-435E-99AC-033E06AA6C70}">
      <dsp:nvSpPr>
        <dsp:cNvPr id="0" name=""/>
        <dsp:cNvSpPr/>
      </dsp:nvSpPr>
      <dsp:spPr>
        <a:xfrm rot="5400000">
          <a:off x="2422129" y="-969021"/>
          <a:ext cx="591930" cy="4161260"/>
        </a:xfrm>
        <a:prstGeom prst="round2SameRect">
          <a:avLst/>
        </a:prstGeom>
        <a:solidFill>
          <a:schemeClr val="lt1">
            <a:alpha val="90000"/>
            <a:hueOff val="0"/>
            <a:satOff val="0"/>
            <a:lumOff val="0"/>
            <a:alphaOff val="0"/>
          </a:schemeClr>
        </a:solidFill>
        <a:ln w="25400" cap="flat" cmpd="sng" algn="ctr">
          <a:solidFill>
            <a:srgbClr val="4E91F4"/>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chemeClr val="tx1"/>
              </a:solidFill>
            </a:rPr>
            <a:t>最良個体方向へ新たに個体候補を生成</a:t>
          </a:r>
          <a:endParaRPr kumimoji="1" lang="ja-JP" altLang="en-US" sz="1800" kern="1200" dirty="0">
            <a:solidFill>
              <a:schemeClr val="tx1"/>
            </a:solidFill>
          </a:endParaRPr>
        </a:p>
      </dsp:txBody>
      <dsp:txXfrm rot="-5400000">
        <a:off x="637464" y="844540"/>
        <a:ext cx="4132364" cy="534138"/>
      </dsp:txXfrm>
    </dsp:sp>
    <dsp:sp modelId="{C5DE4F0F-B290-42C3-B5BA-FA42B2E8005B}">
      <dsp:nvSpPr>
        <dsp:cNvPr id="0" name=""/>
        <dsp:cNvSpPr/>
      </dsp:nvSpPr>
      <dsp:spPr>
        <a:xfrm rot="5400000">
          <a:off x="-136599" y="1764951"/>
          <a:ext cx="910662" cy="63746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1947084"/>
        <a:ext cx="637464" cy="273198"/>
      </dsp:txXfrm>
    </dsp:sp>
    <dsp:sp modelId="{A7527560-1746-4C20-B9B3-07D6BCBD7A69}">
      <dsp:nvSpPr>
        <dsp:cNvPr id="0" name=""/>
        <dsp:cNvSpPr/>
      </dsp:nvSpPr>
      <dsp:spPr>
        <a:xfrm rot="5400000">
          <a:off x="2422129" y="-156313"/>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最良個体周辺に個体候補生成</a:t>
          </a:r>
          <a:endParaRPr kumimoji="1" lang="ja-JP" altLang="en-US" sz="1800" kern="1200" dirty="0"/>
        </a:p>
      </dsp:txBody>
      <dsp:txXfrm rot="-5400000">
        <a:off x="637464" y="1657248"/>
        <a:ext cx="4132364" cy="534138"/>
      </dsp:txXfrm>
    </dsp:sp>
    <dsp:sp modelId="{AD39AB1B-0A60-47AC-8DDE-DDDE2B270353}">
      <dsp:nvSpPr>
        <dsp:cNvPr id="0" name=""/>
        <dsp:cNvSpPr/>
      </dsp:nvSpPr>
      <dsp:spPr>
        <a:xfrm rot="5400000">
          <a:off x="-136599" y="2577658"/>
          <a:ext cx="910662" cy="63746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759791"/>
        <a:ext cx="637464" cy="273198"/>
      </dsp:txXfrm>
    </dsp:sp>
    <dsp:sp modelId="{F1AB4264-F17F-4CC2-B7FD-3975BA4C1304}">
      <dsp:nvSpPr>
        <dsp:cNvPr id="0" name=""/>
        <dsp:cNvSpPr/>
      </dsp:nvSpPr>
      <dsp:spPr>
        <a:xfrm rot="5400000">
          <a:off x="2422129" y="656394"/>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探索空間内にランダムで個体候補を生成</a:t>
          </a:r>
          <a:endParaRPr kumimoji="1" lang="ja-JP" altLang="en-US" sz="1800" kern="1200" dirty="0"/>
        </a:p>
      </dsp:txBody>
      <dsp:txXfrm rot="-5400000">
        <a:off x="637464" y="2469955"/>
        <a:ext cx="4132364" cy="534138"/>
      </dsp:txXfrm>
    </dsp:sp>
    <dsp:sp modelId="{C69706EC-6F22-4FD2-BC3F-F668E262E3A9}">
      <dsp:nvSpPr>
        <dsp:cNvPr id="0" name=""/>
        <dsp:cNvSpPr/>
      </dsp:nvSpPr>
      <dsp:spPr>
        <a:xfrm rot="5400000">
          <a:off x="-136599" y="3390366"/>
          <a:ext cx="910662" cy="63746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572499"/>
        <a:ext cx="637464" cy="273198"/>
      </dsp:txXfrm>
    </dsp:sp>
    <dsp:sp modelId="{8745090B-EEF4-4074-9B61-730F8A8B766A}">
      <dsp:nvSpPr>
        <dsp:cNvPr id="0" name=""/>
        <dsp:cNvSpPr/>
      </dsp:nvSpPr>
      <dsp:spPr>
        <a:xfrm rot="5400000">
          <a:off x="2422129" y="1469102"/>
          <a:ext cx="591930" cy="416126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個体候補の評価</a:t>
          </a:r>
          <a:endParaRPr kumimoji="1" lang="ja-JP" altLang="en-US" sz="1800" kern="1200" dirty="0"/>
        </a:p>
      </dsp:txBody>
      <dsp:txXfrm rot="-5400000">
        <a:off x="637464" y="3282663"/>
        <a:ext cx="4132364" cy="534138"/>
      </dsp:txXfrm>
    </dsp:sp>
    <dsp:sp modelId="{7CA4C4A3-1BFE-4775-915F-ACB4BB139530}">
      <dsp:nvSpPr>
        <dsp:cNvPr id="0" name=""/>
        <dsp:cNvSpPr/>
      </dsp:nvSpPr>
      <dsp:spPr>
        <a:xfrm rot="5400000">
          <a:off x="-136599" y="4203074"/>
          <a:ext cx="910662" cy="63746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STEP6</a:t>
          </a:r>
          <a:endParaRPr kumimoji="1" lang="ja-JP" altLang="en-US" sz="1400" b="1" kern="1200" dirty="0"/>
        </a:p>
      </dsp:txBody>
      <dsp:txXfrm rot="-5400000">
        <a:off x="0" y="4385207"/>
        <a:ext cx="637464" cy="273198"/>
      </dsp:txXfrm>
    </dsp:sp>
    <dsp:sp modelId="{0C41ACD8-6E88-4919-98B7-FA46B297E4B0}">
      <dsp:nvSpPr>
        <dsp:cNvPr id="0" name=""/>
        <dsp:cNvSpPr/>
      </dsp:nvSpPr>
      <dsp:spPr>
        <a:xfrm rot="5400000">
          <a:off x="2422129" y="2281809"/>
          <a:ext cx="591930" cy="4161260"/>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rgbClr val="FF0000"/>
              </a:solidFill>
            </a:rPr>
            <a:t>終了条件を満たすまで</a:t>
          </a:r>
          <a:r>
            <a:rPr kumimoji="1" lang="en-US" altLang="ja-JP" sz="1800" kern="1200" dirty="0" smtClean="0">
              <a:solidFill>
                <a:srgbClr val="FF0000"/>
              </a:solidFill>
            </a:rPr>
            <a:t>STEP2</a:t>
          </a:r>
          <a:r>
            <a:rPr kumimoji="1" lang="ja-JP" altLang="en-US" sz="1800" kern="1200" dirty="0" smtClean="0">
              <a:solidFill>
                <a:srgbClr val="FF0000"/>
              </a:solidFill>
            </a:rPr>
            <a:t>へ戻る</a:t>
          </a:r>
          <a:endParaRPr kumimoji="1" lang="ja-JP" altLang="en-US" sz="1800" kern="1200" dirty="0">
            <a:solidFill>
              <a:srgbClr val="FF0000"/>
            </a:solidFill>
          </a:endParaRPr>
        </a:p>
      </dsp:txBody>
      <dsp:txXfrm rot="-5400000">
        <a:off x="637464" y="4095370"/>
        <a:ext cx="4132364" cy="5341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466" y="141830"/>
          <a:ext cx="909773" cy="636841"/>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323785"/>
        <a:ext cx="636841" cy="272932"/>
      </dsp:txXfrm>
    </dsp:sp>
    <dsp:sp modelId="{D3DF42DD-E87B-46B2-A7B9-374E4761A8BA}">
      <dsp:nvSpPr>
        <dsp:cNvPr id="0" name=""/>
        <dsp:cNvSpPr/>
      </dsp:nvSpPr>
      <dsp:spPr>
        <a:xfrm rot="5400000">
          <a:off x="2422106" y="-1779900"/>
          <a:ext cx="591352" cy="4161883"/>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rgbClr val="FF0000"/>
              </a:solidFill>
            </a:rPr>
            <a:t>個体の初期化</a:t>
          </a:r>
          <a:endParaRPr kumimoji="1" lang="ja-JP" altLang="en-US" sz="1800" kern="1200" dirty="0">
            <a:solidFill>
              <a:srgbClr val="FF0000"/>
            </a:solidFill>
          </a:endParaRPr>
        </a:p>
      </dsp:txBody>
      <dsp:txXfrm rot="-5400000">
        <a:off x="636841" y="34232"/>
        <a:ext cx="4133016" cy="533618"/>
      </dsp:txXfrm>
    </dsp:sp>
    <dsp:sp modelId="{3ADC1B83-4CBC-4E9A-9CB3-7959043307DB}">
      <dsp:nvSpPr>
        <dsp:cNvPr id="0" name=""/>
        <dsp:cNvSpPr/>
      </dsp:nvSpPr>
      <dsp:spPr>
        <a:xfrm rot="5400000">
          <a:off x="-136466" y="953745"/>
          <a:ext cx="909773" cy="636841"/>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135700"/>
        <a:ext cx="636841" cy="272932"/>
      </dsp:txXfrm>
    </dsp:sp>
    <dsp:sp modelId="{88817E69-1EAA-435E-99AC-033E06AA6C70}">
      <dsp:nvSpPr>
        <dsp:cNvPr id="0" name=""/>
        <dsp:cNvSpPr/>
      </dsp:nvSpPr>
      <dsp:spPr>
        <a:xfrm rot="5400000">
          <a:off x="2422106" y="-967986"/>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個体密度</a:t>
          </a:r>
          <a:r>
            <a:rPr kumimoji="1" lang="ja-JP" altLang="en-US" sz="1800" kern="1200" dirty="0" smtClean="0">
              <a:solidFill>
                <a:schemeClr val="tx1"/>
              </a:solidFill>
            </a:rPr>
            <a:t>と</a:t>
          </a:r>
          <a:r>
            <a:rPr kumimoji="1" lang="en-US" altLang="ja-JP" sz="1800" kern="1200" dirty="0" smtClean="0">
              <a:solidFill>
                <a:schemeClr val="tx1"/>
              </a:solidFill>
            </a:rPr>
            <a:t>Niche radius</a:t>
          </a:r>
          <a:r>
            <a:rPr kumimoji="1" lang="ja-JP" altLang="en-US" sz="1800" kern="1200" dirty="0" err="1" smtClean="0"/>
            <a:t>の算</a:t>
          </a:r>
          <a:r>
            <a:rPr kumimoji="1" lang="ja-JP" altLang="en-US" sz="1800" kern="1200" dirty="0" smtClean="0"/>
            <a:t>出</a:t>
          </a:r>
          <a:endParaRPr kumimoji="1" lang="ja-JP" altLang="en-US" sz="1800" kern="1200" dirty="0"/>
        </a:p>
      </dsp:txBody>
      <dsp:txXfrm rot="-5400000">
        <a:off x="636841" y="846146"/>
        <a:ext cx="4133016" cy="533618"/>
      </dsp:txXfrm>
    </dsp:sp>
    <dsp:sp modelId="{C5DE4F0F-B290-42C3-B5BA-FA42B2E8005B}">
      <dsp:nvSpPr>
        <dsp:cNvPr id="0" name=""/>
        <dsp:cNvSpPr/>
      </dsp:nvSpPr>
      <dsp:spPr>
        <a:xfrm rot="5400000">
          <a:off x="-136466" y="1765659"/>
          <a:ext cx="909773" cy="636841"/>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1947614"/>
        <a:ext cx="636841" cy="272932"/>
      </dsp:txXfrm>
    </dsp:sp>
    <dsp:sp modelId="{A7527560-1746-4C20-B9B3-07D6BCBD7A69}">
      <dsp:nvSpPr>
        <dsp:cNvPr id="0" name=""/>
        <dsp:cNvSpPr/>
      </dsp:nvSpPr>
      <dsp:spPr>
        <a:xfrm rot="5400000">
          <a:off x="2422106" y="-156072"/>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最良個体から離れる方向へ個体候補を生成</a:t>
          </a:r>
          <a:endParaRPr kumimoji="1" lang="ja-JP" altLang="en-US" sz="1800" kern="1200" dirty="0"/>
        </a:p>
      </dsp:txBody>
      <dsp:txXfrm rot="-5400000">
        <a:off x="636841" y="1658060"/>
        <a:ext cx="4133016" cy="533618"/>
      </dsp:txXfrm>
    </dsp:sp>
    <dsp:sp modelId="{AD39AB1B-0A60-47AC-8DDE-DDDE2B270353}">
      <dsp:nvSpPr>
        <dsp:cNvPr id="0" name=""/>
        <dsp:cNvSpPr/>
      </dsp:nvSpPr>
      <dsp:spPr>
        <a:xfrm rot="5400000">
          <a:off x="-136466" y="2577573"/>
          <a:ext cx="909773" cy="636841"/>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2759528"/>
        <a:ext cx="636841" cy="272932"/>
      </dsp:txXfrm>
    </dsp:sp>
    <dsp:sp modelId="{F1AB4264-F17F-4CC2-B7FD-3975BA4C1304}">
      <dsp:nvSpPr>
        <dsp:cNvPr id="0" name=""/>
        <dsp:cNvSpPr/>
      </dsp:nvSpPr>
      <dsp:spPr>
        <a:xfrm rot="5400000">
          <a:off x="2422106" y="655841"/>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最良個体周辺に個体候補生成</a:t>
          </a:r>
          <a:endParaRPr kumimoji="1" lang="ja-JP" altLang="en-US" sz="1800" kern="1200" dirty="0"/>
        </a:p>
      </dsp:txBody>
      <dsp:txXfrm rot="-5400000">
        <a:off x="636841" y="2469974"/>
        <a:ext cx="4133016" cy="533618"/>
      </dsp:txXfrm>
    </dsp:sp>
    <dsp:sp modelId="{C69706EC-6F22-4FD2-BC3F-F668E262E3A9}">
      <dsp:nvSpPr>
        <dsp:cNvPr id="0" name=""/>
        <dsp:cNvSpPr/>
      </dsp:nvSpPr>
      <dsp:spPr>
        <a:xfrm rot="5400000">
          <a:off x="-136466" y="3389487"/>
          <a:ext cx="909773" cy="636841"/>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1" y="3571442"/>
        <a:ext cx="636841" cy="272932"/>
      </dsp:txXfrm>
    </dsp:sp>
    <dsp:sp modelId="{8745090B-EEF4-4074-9B61-730F8A8B766A}">
      <dsp:nvSpPr>
        <dsp:cNvPr id="0" name=""/>
        <dsp:cNvSpPr/>
      </dsp:nvSpPr>
      <dsp:spPr>
        <a:xfrm rot="5400000">
          <a:off x="2422106" y="1467756"/>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探索空間内にランダムで個体候補を生成</a:t>
          </a:r>
          <a:endParaRPr kumimoji="1" lang="ja-JP" altLang="en-US" sz="1800" kern="1200" dirty="0"/>
        </a:p>
      </dsp:txBody>
      <dsp:txXfrm rot="-5400000">
        <a:off x="636841" y="3281889"/>
        <a:ext cx="4133016" cy="533618"/>
      </dsp:txXfrm>
    </dsp:sp>
    <dsp:sp modelId="{7CA4C4A3-1BFE-4775-915F-ACB4BB139530}">
      <dsp:nvSpPr>
        <dsp:cNvPr id="0" name=""/>
        <dsp:cNvSpPr/>
      </dsp:nvSpPr>
      <dsp:spPr>
        <a:xfrm rot="5400000">
          <a:off x="-136466" y="4201401"/>
          <a:ext cx="909773" cy="636841"/>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STEP6</a:t>
          </a:r>
          <a:endParaRPr kumimoji="1" lang="ja-JP" altLang="en-US" sz="1400" b="1" kern="1200" dirty="0"/>
        </a:p>
      </dsp:txBody>
      <dsp:txXfrm rot="-5400000">
        <a:off x="1" y="4383356"/>
        <a:ext cx="636841" cy="272932"/>
      </dsp:txXfrm>
    </dsp:sp>
    <dsp:sp modelId="{0C41ACD8-6E88-4919-98B7-FA46B297E4B0}">
      <dsp:nvSpPr>
        <dsp:cNvPr id="0" name=""/>
        <dsp:cNvSpPr/>
      </dsp:nvSpPr>
      <dsp:spPr>
        <a:xfrm rot="5400000">
          <a:off x="2422106" y="2279670"/>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個体候補の評価</a:t>
          </a:r>
          <a:endParaRPr kumimoji="1" lang="ja-JP" altLang="en-US" sz="1800" kern="1200" dirty="0"/>
        </a:p>
      </dsp:txBody>
      <dsp:txXfrm rot="-5400000">
        <a:off x="636841" y="4093803"/>
        <a:ext cx="4133016" cy="5336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466" y="141830"/>
          <a:ext cx="909773" cy="636841"/>
        </a:xfrm>
        <a:prstGeom prst="chevron">
          <a:avLst/>
        </a:prstGeom>
        <a:solidFill>
          <a:srgbClr val="3984F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323785"/>
        <a:ext cx="636841" cy="272932"/>
      </dsp:txXfrm>
    </dsp:sp>
    <dsp:sp modelId="{D3DF42DD-E87B-46B2-A7B9-374E4761A8BA}">
      <dsp:nvSpPr>
        <dsp:cNvPr id="0" name=""/>
        <dsp:cNvSpPr/>
      </dsp:nvSpPr>
      <dsp:spPr>
        <a:xfrm rot="5400000">
          <a:off x="2422106" y="-1779900"/>
          <a:ext cx="591352" cy="4161883"/>
        </a:xfrm>
        <a:prstGeom prst="round2SameRect">
          <a:avLst/>
        </a:prstGeom>
        <a:solidFill>
          <a:schemeClr val="lt1">
            <a:alpha val="90000"/>
            <a:hueOff val="0"/>
            <a:satOff val="0"/>
            <a:lumOff val="0"/>
            <a:alphaOff val="0"/>
          </a:schemeClr>
        </a:solidFill>
        <a:ln w="25400" cap="flat" cmpd="sng" algn="ctr">
          <a:solidFill>
            <a:srgbClr val="4E91F4"/>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chemeClr val="tx1"/>
              </a:solidFill>
            </a:rPr>
            <a:t>個体の初期化</a:t>
          </a:r>
          <a:endParaRPr kumimoji="1" lang="ja-JP" altLang="en-US" sz="1800" kern="1200" dirty="0">
            <a:solidFill>
              <a:schemeClr val="tx1"/>
            </a:solidFill>
          </a:endParaRPr>
        </a:p>
      </dsp:txBody>
      <dsp:txXfrm rot="-5400000">
        <a:off x="636841" y="34232"/>
        <a:ext cx="4133016" cy="533618"/>
      </dsp:txXfrm>
    </dsp:sp>
    <dsp:sp modelId="{3ADC1B83-4CBC-4E9A-9CB3-7959043307DB}">
      <dsp:nvSpPr>
        <dsp:cNvPr id="0" name=""/>
        <dsp:cNvSpPr/>
      </dsp:nvSpPr>
      <dsp:spPr>
        <a:xfrm rot="5400000">
          <a:off x="-136466" y="953745"/>
          <a:ext cx="909773" cy="636841"/>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135700"/>
        <a:ext cx="636841" cy="272932"/>
      </dsp:txXfrm>
    </dsp:sp>
    <dsp:sp modelId="{88817E69-1EAA-435E-99AC-033E06AA6C70}">
      <dsp:nvSpPr>
        <dsp:cNvPr id="0" name=""/>
        <dsp:cNvSpPr/>
      </dsp:nvSpPr>
      <dsp:spPr>
        <a:xfrm rot="5400000">
          <a:off x="2422106" y="-967986"/>
          <a:ext cx="591352" cy="4161883"/>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rgbClr val="FF0000"/>
              </a:solidFill>
            </a:rPr>
            <a:t>個体密度と</a:t>
          </a:r>
          <a:r>
            <a:rPr kumimoji="1" lang="en-US" altLang="ja-JP" sz="1800" kern="1200" dirty="0" smtClean="0">
              <a:solidFill>
                <a:srgbClr val="FF0000"/>
              </a:solidFill>
            </a:rPr>
            <a:t>Niche radius</a:t>
          </a:r>
          <a:r>
            <a:rPr kumimoji="1" lang="ja-JP" altLang="en-US" sz="1800" kern="1200" dirty="0" err="1" smtClean="0">
              <a:solidFill>
                <a:srgbClr val="FF0000"/>
              </a:solidFill>
            </a:rPr>
            <a:t>の算</a:t>
          </a:r>
          <a:r>
            <a:rPr kumimoji="1" lang="ja-JP" altLang="en-US" sz="1800" kern="1200" dirty="0" smtClean="0">
              <a:solidFill>
                <a:srgbClr val="FF0000"/>
              </a:solidFill>
            </a:rPr>
            <a:t>出</a:t>
          </a:r>
          <a:endParaRPr kumimoji="1" lang="ja-JP" altLang="en-US" sz="1800" kern="1200" dirty="0">
            <a:solidFill>
              <a:srgbClr val="FF0000"/>
            </a:solidFill>
          </a:endParaRPr>
        </a:p>
      </dsp:txBody>
      <dsp:txXfrm rot="-5400000">
        <a:off x="636841" y="846146"/>
        <a:ext cx="4133016" cy="533618"/>
      </dsp:txXfrm>
    </dsp:sp>
    <dsp:sp modelId="{C5DE4F0F-B290-42C3-B5BA-FA42B2E8005B}">
      <dsp:nvSpPr>
        <dsp:cNvPr id="0" name=""/>
        <dsp:cNvSpPr/>
      </dsp:nvSpPr>
      <dsp:spPr>
        <a:xfrm rot="5400000">
          <a:off x="-136466" y="1765659"/>
          <a:ext cx="909773" cy="636841"/>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1947614"/>
        <a:ext cx="636841" cy="272932"/>
      </dsp:txXfrm>
    </dsp:sp>
    <dsp:sp modelId="{A7527560-1746-4C20-B9B3-07D6BCBD7A69}">
      <dsp:nvSpPr>
        <dsp:cNvPr id="0" name=""/>
        <dsp:cNvSpPr/>
      </dsp:nvSpPr>
      <dsp:spPr>
        <a:xfrm rot="5400000">
          <a:off x="2422106" y="-156072"/>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最良個体から離れる方向へ個体候補を生成</a:t>
          </a:r>
          <a:endParaRPr kumimoji="1" lang="ja-JP" altLang="en-US" sz="1800" kern="1200" dirty="0"/>
        </a:p>
      </dsp:txBody>
      <dsp:txXfrm rot="-5400000">
        <a:off x="636841" y="1658060"/>
        <a:ext cx="4133016" cy="533618"/>
      </dsp:txXfrm>
    </dsp:sp>
    <dsp:sp modelId="{AD39AB1B-0A60-47AC-8DDE-DDDE2B270353}">
      <dsp:nvSpPr>
        <dsp:cNvPr id="0" name=""/>
        <dsp:cNvSpPr/>
      </dsp:nvSpPr>
      <dsp:spPr>
        <a:xfrm rot="5400000">
          <a:off x="-136466" y="2577573"/>
          <a:ext cx="909773" cy="636841"/>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2759528"/>
        <a:ext cx="636841" cy="272932"/>
      </dsp:txXfrm>
    </dsp:sp>
    <dsp:sp modelId="{F1AB4264-F17F-4CC2-B7FD-3975BA4C1304}">
      <dsp:nvSpPr>
        <dsp:cNvPr id="0" name=""/>
        <dsp:cNvSpPr/>
      </dsp:nvSpPr>
      <dsp:spPr>
        <a:xfrm rot="5400000">
          <a:off x="2422106" y="655841"/>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最良個体周辺に個体候補生成</a:t>
          </a:r>
          <a:endParaRPr kumimoji="1" lang="ja-JP" altLang="en-US" sz="1800" kern="1200" dirty="0"/>
        </a:p>
      </dsp:txBody>
      <dsp:txXfrm rot="-5400000">
        <a:off x="636841" y="2469974"/>
        <a:ext cx="4133016" cy="533618"/>
      </dsp:txXfrm>
    </dsp:sp>
    <dsp:sp modelId="{C69706EC-6F22-4FD2-BC3F-F668E262E3A9}">
      <dsp:nvSpPr>
        <dsp:cNvPr id="0" name=""/>
        <dsp:cNvSpPr/>
      </dsp:nvSpPr>
      <dsp:spPr>
        <a:xfrm rot="5400000">
          <a:off x="-136466" y="3389487"/>
          <a:ext cx="909773" cy="636841"/>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1" y="3571442"/>
        <a:ext cx="636841" cy="272932"/>
      </dsp:txXfrm>
    </dsp:sp>
    <dsp:sp modelId="{8745090B-EEF4-4074-9B61-730F8A8B766A}">
      <dsp:nvSpPr>
        <dsp:cNvPr id="0" name=""/>
        <dsp:cNvSpPr/>
      </dsp:nvSpPr>
      <dsp:spPr>
        <a:xfrm rot="5400000">
          <a:off x="2422106" y="1467756"/>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探索空間内にランダムで個体候補を生成</a:t>
          </a:r>
          <a:endParaRPr kumimoji="1" lang="ja-JP" altLang="en-US" sz="1800" kern="1200" dirty="0"/>
        </a:p>
      </dsp:txBody>
      <dsp:txXfrm rot="-5400000">
        <a:off x="636841" y="3281889"/>
        <a:ext cx="4133016" cy="533618"/>
      </dsp:txXfrm>
    </dsp:sp>
    <dsp:sp modelId="{7CA4C4A3-1BFE-4775-915F-ACB4BB139530}">
      <dsp:nvSpPr>
        <dsp:cNvPr id="0" name=""/>
        <dsp:cNvSpPr/>
      </dsp:nvSpPr>
      <dsp:spPr>
        <a:xfrm rot="5400000">
          <a:off x="-136466" y="4201401"/>
          <a:ext cx="909773" cy="636841"/>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STEP6</a:t>
          </a:r>
          <a:endParaRPr kumimoji="1" lang="ja-JP" altLang="en-US" sz="1400" b="1" kern="1200" dirty="0"/>
        </a:p>
      </dsp:txBody>
      <dsp:txXfrm rot="-5400000">
        <a:off x="1" y="4383356"/>
        <a:ext cx="636841" cy="272932"/>
      </dsp:txXfrm>
    </dsp:sp>
    <dsp:sp modelId="{0C41ACD8-6E88-4919-98B7-FA46B297E4B0}">
      <dsp:nvSpPr>
        <dsp:cNvPr id="0" name=""/>
        <dsp:cNvSpPr/>
      </dsp:nvSpPr>
      <dsp:spPr>
        <a:xfrm rot="5400000">
          <a:off x="2422106" y="2279670"/>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個体候補の評価</a:t>
          </a:r>
          <a:endParaRPr kumimoji="1" lang="ja-JP" altLang="en-US" sz="1800" kern="1200" dirty="0"/>
        </a:p>
      </dsp:txBody>
      <dsp:txXfrm rot="-5400000">
        <a:off x="636841" y="4093803"/>
        <a:ext cx="4133016" cy="53361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466" y="141830"/>
          <a:ext cx="909773" cy="636841"/>
        </a:xfrm>
        <a:prstGeom prst="chevron">
          <a:avLst/>
        </a:prstGeom>
        <a:solidFill>
          <a:srgbClr val="3984F3"/>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323785"/>
        <a:ext cx="636841" cy="272932"/>
      </dsp:txXfrm>
    </dsp:sp>
    <dsp:sp modelId="{D3DF42DD-E87B-46B2-A7B9-374E4761A8BA}">
      <dsp:nvSpPr>
        <dsp:cNvPr id="0" name=""/>
        <dsp:cNvSpPr/>
      </dsp:nvSpPr>
      <dsp:spPr>
        <a:xfrm rot="5400000">
          <a:off x="2422106" y="-1779900"/>
          <a:ext cx="591352" cy="4161883"/>
        </a:xfrm>
        <a:prstGeom prst="round2SameRect">
          <a:avLst/>
        </a:prstGeom>
        <a:solidFill>
          <a:schemeClr val="lt1">
            <a:alpha val="90000"/>
            <a:hueOff val="0"/>
            <a:satOff val="0"/>
            <a:lumOff val="0"/>
            <a:alphaOff val="0"/>
          </a:schemeClr>
        </a:solidFill>
        <a:ln w="25400" cap="flat" cmpd="sng" algn="ctr">
          <a:solidFill>
            <a:srgbClr val="3984F3"/>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chemeClr val="tx1"/>
              </a:solidFill>
            </a:rPr>
            <a:t>個体の初期化</a:t>
          </a:r>
          <a:endParaRPr kumimoji="1" lang="ja-JP" altLang="en-US" sz="1800" kern="1200" dirty="0">
            <a:solidFill>
              <a:schemeClr val="tx1"/>
            </a:solidFill>
          </a:endParaRPr>
        </a:p>
      </dsp:txBody>
      <dsp:txXfrm rot="-5400000">
        <a:off x="636841" y="34232"/>
        <a:ext cx="4133016" cy="533618"/>
      </dsp:txXfrm>
    </dsp:sp>
    <dsp:sp modelId="{3ADC1B83-4CBC-4E9A-9CB3-7959043307DB}">
      <dsp:nvSpPr>
        <dsp:cNvPr id="0" name=""/>
        <dsp:cNvSpPr/>
      </dsp:nvSpPr>
      <dsp:spPr>
        <a:xfrm rot="5400000">
          <a:off x="-136466" y="953745"/>
          <a:ext cx="909773" cy="636841"/>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135700"/>
        <a:ext cx="636841" cy="272932"/>
      </dsp:txXfrm>
    </dsp:sp>
    <dsp:sp modelId="{88817E69-1EAA-435E-99AC-033E06AA6C70}">
      <dsp:nvSpPr>
        <dsp:cNvPr id="0" name=""/>
        <dsp:cNvSpPr/>
      </dsp:nvSpPr>
      <dsp:spPr>
        <a:xfrm rot="5400000">
          <a:off x="2422106" y="-967986"/>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個体密度</a:t>
          </a:r>
          <a:r>
            <a:rPr kumimoji="1" lang="ja-JP" altLang="en-US" sz="1800" kern="1200" dirty="0" smtClean="0">
              <a:solidFill>
                <a:schemeClr val="tx1"/>
              </a:solidFill>
            </a:rPr>
            <a:t>と</a:t>
          </a:r>
          <a:r>
            <a:rPr kumimoji="1" lang="en-US" altLang="ja-JP" sz="1800" kern="1200" dirty="0" smtClean="0">
              <a:solidFill>
                <a:schemeClr val="tx1"/>
              </a:solidFill>
            </a:rPr>
            <a:t>Niche radius</a:t>
          </a:r>
          <a:r>
            <a:rPr kumimoji="1" lang="ja-JP" altLang="en-US" sz="1800" kern="1200" dirty="0" err="1" smtClean="0"/>
            <a:t>の算</a:t>
          </a:r>
          <a:r>
            <a:rPr kumimoji="1" lang="ja-JP" altLang="en-US" sz="1800" kern="1200" dirty="0" smtClean="0"/>
            <a:t>出</a:t>
          </a:r>
          <a:endParaRPr kumimoji="1" lang="ja-JP" altLang="en-US" sz="1800" kern="1200" dirty="0"/>
        </a:p>
      </dsp:txBody>
      <dsp:txXfrm rot="-5400000">
        <a:off x="636841" y="846146"/>
        <a:ext cx="4133016" cy="533618"/>
      </dsp:txXfrm>
    </dsp:sp>
    <dsp:sp modelId="{C5DE4F0F-B290-42C3-B5BA-FA42B2E8005B}">
      <dsp:nvSpPr>
        <dsp:cNvPr id="0" name=""/>
        <dsp:cNvSpPr/>
      </dsp:nvSpPr>
      <dsp:spPr>
        <a:xfrm rot="5400000">
          <a:off x="-136466" y="1765659"/>
          <a:ext cx="909773" cy="636841"/>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1947614"/>
        <a:ext cx="636841" cy="272932"/>
      </dsp:txXfrm>
    </dsp:sp>
    <dsp:sp modelId="{A7527560-1746-4C20-B9B3-07D6BCBD7A69}">
      <dsp:nvSpPr>
        <dsp:cNvPr id="0" name=""/>
        <dsp:cNvSpPr/>
      </dsp:nvSpPr>
      <dsp:spPr>
        <a:xfrm rot="5400000">
          <a:off x="2422106" y="-156072"/>
          <a:ext cx="591352" cy="4161883"/>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solidFill>
                <a:srgbClr val="FF0000"/>
              </a:solidFill>
            </a:rPr>
            <a:t>最良個体から離れる方向へ個体候補を生成</a:t>
          </a:r>
          <a:endParaRPr kumimoji="1" lang="ja-JP" altLang="en-US" sz="1800" kern="1200" dirty="0">
            <a:solidFill>
              <a:srgbClr val="FF0000"/>
            </a:solidFill>
          </a:endParaRPr>
        </a:p>
      </dsp:txBody>
      <dsp:txXfrm rot="-5400000">
        <a:off x="636841" y="1658060"/>
        <a:ext cx="4133016" cy="533618"/>
      </dsp:txXfrm>
    </dsp:sp>
    <dsp:sp modelId="{AD39AB1B-0A60-47AC-8DDE-DDDE2B270353}">
      <dsp:nvSpPr>
        <dsp:cNvPr id="0" name=""/>
        <dsp:cNvSpPr/>
      </dsp:nvSpPr>
      <dsp:spPr>
        <a:xfrm rot="5400000">
          <a:off x="-136466" y="2577573"/>
          <a:ext cx="909773" cy="636841"/>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2759528"/>
        <a:ext cx="636841" cy="272932"/>
      </dsp:txXfrm>
    </dsp:sp>
    <dsp:sp modelId="{F1AB4264-F17F-4CC2-B7FD-3975BA4C1304}">
      <dsp:nvSpPr>
        <dsp:cNvPr id="0" name=""/>
        <dsp:cNvSpPr/>
      </dsp:nvSpPr>
      <dsp:spPr>
        <a:xfrm rot="5400000">
          <a:off x="2422106" y="655841"/>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最良個体周辺に個体候補生成</a:t>
          </a:r>
          <a:endParaRPr kumimoji="1" lang="ja-JP" altLang="en-US" sz="1800" kern="1200" dirty="0"/>
        </a:p>
      </dsp:txBody>
      <dsp:txXfrm rot="-5400000">
        <a:off x="636841" y="2469974"/>
        <a:ext cx="4133016" cy="533618"/>
      </dsp:txXfrm>
    </dsp:sp>
    <dsp:sp modelId="{C69706EC-6F22-4FD2-BC3F-F668E262E3A9}">
      <dsp:nvSpPr>
        <dsp:cNvPr id="0" name=""/>
        <dsp:cNvSpPr/>
      </dsp:nvSpPr>
      <dsp:spPr>
        <a:xfrm rot="5400000">
          <a:off x="-136466" y="3389487"/>
          <a:ext cx="909773" cy="636841"/>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1" y="3571442"/>
        <a:ext cx="636841" cy="272932"/>
      </dsp:txXfrm>
    </dsp:sp>
    <dsp:sp modelId="{8745090B-EEF4-4074-9B61-730F8A8B766A}">
      <dsp:nvSpPr>
        <dsp:cNvPr id="0" name=""/>
        <dsp:cNvSpPr/>
      </dsp:nvSpPr>
      <dsp:spPr>
        <a:xfrm rot="5400000">
          <a:off x="2422106" y="1467756"/>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探索空間内にランダムで個体候補を生成</a:t>
          </a:r>
          <a:endParaRPr kumimoji="1" lang="ja-JP" altLang="en-US" sz="1800" kern="1200" dirty="0"/>
        </a:p>
      </dsp:txBody>
      <dsp:txXfrm rot="-5400000">
        <a:off x="636841" y="3281889"/>
        <a:ext cx="4133016" cy="533618"/>
      </dsp:txXfrm>
    </dsp:sp>
    <dsp:sp modelId="{7CA4C4A3-1BFE-4775-915F-ACB4BB139530}">
      <dsp:nvSpPr>
        <dsp:cNvPr id="0" name=""/>
        <dsp:cNvSpPr/>
      </dsp:nvSpPr>
      <dsp:spPr>
        <a:xfrm rot="5400000">
          <a:off x="-136466" y="4201401"/>
          <a:ext cx="909773" cy="636841"/>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STEP6</a:t>
          </a:r>
          <a:endParaRPr kumimoji="1" lang="ja-JP" altLang="en-US" sz="1400" b="1" kern="1200" dirty="0"/>
        </a:p>
      </dsp:txBody>
      <dsp:txXfrm rot="-5400000">
        <a:off x="1" y="4383356"/>
        <a:ext cx="636841" cy="272932"/>
      </dsp:txXfrm>
    </dsp:sp>
    <dsp:sp modelId="{0C41ACD8-6E88-4919-98B7-FA46B297E4B0}">
      <dsp:nvSpPr>
        <dsp:cNvPr id="0" name=""/>
        <dsp:cNvSpPr/>
      </dsp:nvSpPr>
      <dsp:spPr>
        <a:xfrm rot="5400000">
          <a:off x="2422106" y="2279670"/>
          <a:ext cx="591352" cy="4161883"/>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ja-JP" altLang="en-US" sz="1800" kern="1200" dirty="0" smtClean="0"/>
            <a:t>個体候補の評価</a:t>
          </a:r>
          <a:endParaRPr kumimoji="1" lang="ja-JP" altLang="en-US" sz="1800" kern="1200" dirty="0"/>
        </a:p>
      </dsp:txBody>
      <dsp:txXfrm rot="-5400000">
        <a:off x="636841" y="4093803"/>
        <a:ext cx="4133016" cy="53361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52538" cy="49949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9435" y="0"/>
            <a:ext cx="2952538" cy="499490"/>
          </a:xfrm>
          <a:prstGeom prst="rect">
            <a:avLst/>
          </a:prstGeom>
        </p:spPr>
        <p:txBody>
          <a:bodyPr vert="horz" lIns="91440" tIns="45720" rIns="91440" bIns="45720" rtlCol="0"/>
          <a:lstStyle>
            <a:lvl1pPr algn="r">
              <a:defRPr sz="1200"/>
            </a:lvl1pPr>
          </a:lstStyle>
          <a:p>
            <a:fld id="{8BFD308E-7892-4136-8619-6A23EB6FBC82}" type="datetimeFigureOut">
              <a:rPr kumimoji="1" lang="ja-JP" altLang="en-US" smtClean="0"/>
              <a:t>2019/2/4</a:t>
            </a:fld>
            <a:endParaRPr kumimoji="1" lang="ja-JP" altLang="en-US"/>
          </a:p>
        </p:txBody>
      </p:sp>
      <p:sp>
        <p:nvSpPr>
          <p:cNvPr id="4" name="スライド イメージ プレースホルダー 3"/>
          <p:cNvSpPr>
            <a:spLocks noGrp="1" noRot="1" noChangeAspect="1"/>
          </p:cNvSpPr>
          <p:nvPr>
            <p:ph type="sldImg" idx="2"/>
          </p:nvPr>
        </p:nvSpPr>
        <p:spPr>
          <a:xfrm>
            <a:off x="422275" y="1244600"/>
            <a:ext cx="5969000" cy="335915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1355" y="4790946"/>
            <a:ext cx="5450840" cy="391986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55725"/>
            <a:ext cx="2952538" cy="49948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9435" y="9455725"/>
            <a:ext cx="2952538" cy="499488"/>
          </a:xfrm>
          <a:prstGeom prst="rect">
            <a:avLst/>
          </a:prstGeom>
        </p:spPr>
        <p:txBody>
          <a:bodyPr vert="horz" lIns="91440" tIns="45720" rIns="91440" bIns="45720" rtlCol="0" anchor="b"/>
          <a:lstStyle>
            <a:lvl1pPr algn="r">
              <a:defRPr sz="1200"/>
            </a:lvl1pPr>
          </a:lstStyle>
          <a:p>
            <a:fld id="{8A8999B6-5E17-446F-BEEA-29099D8D06BB}" type="slidenum">
              <a:rPr kumimoji="1" lang="ja-JP" altLang="en-US" smtClean="0"/>
              <a:t>‹#›</a:t>
            </a:fld>
            <a:endParaRPr kumimoji="1" lang="ja-JP" altLang="en-US"/>
          </a:p>
        </p:txBody>
      </p:sp>
    </p:spTree>
    <p:extLst>
      <p:ext uri="{BB962C8B-B14F-4D97-AF65-F5344CB8AC3E}">
        <p14:creationId xmlns:p14="http://schemas.microsoft.com/office/powerpoint/2010/main" val="12914171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実問題の一例として，左図の</a:t>
            </a:r>
            <a:r>
              <a:rPr kumimoji="1" lang="ja-JP" altLang="en-US" dirty="0" smtClean="0"/>
              <a:t>「月面着陸地点の選定問題」では，着地地点において地球との通信時間が最大となる場所を選定する必要がある．探査機の</a:t>
            </a:r>
            <a:r>
              <a:rPr kumimoji="1" lang="ja-JP" altLang="en-US" dirty="0" smtClean="0"/>
              <a:t>着地地点の座標を入力変数とし，探査機の地球との通算通信時間を目的関数値と設定したとき，その関数は右図のように表される．最適な着陸地点周辺にクレーターが存在するような着陸が困難な場合において</a:t>
            </a:r>
            <a:r>
              <a:rPr kumimoji="1" lang="en-US" altLang="ja-JP" dirty="0" smtClean="0"/>
              <a:t>(</a:t>
            </a:r>
            <a:r>
              <a:rPr kumimoji="1" lang="ja-JP" altLang="en-US" dirty="0" smtClean="0"/>
              <a:t>アニメ</a:t>
            </a:r>
            <a:r>
              <a:rPr kumimoji="1" lang="en-US" altLang="ja-JP" dirty="0" smtClean="0"/>
              <a:t>)</a:t>
            </a:r>
            <a:r>
              <a:rPr kumimoji="1" lang="ja-JP" altLang="en-US" dirty="0" err="1" smtClean="0"/>
              <a:t>，</a:t>
            </a:r>
            <a:r>
              <a:rPr kumimoji="1" lang="ja-JP" altLang="en-US" dirty="0" smtClean="0"/>
              <a:t>その最適解だけでなく他の着陸候補地点（すなわち局所解）を選択肢として保持しておく必要がある</a:t>
            </a:r>
            <a:r>
              <a:rPr kumimoji="1" lang="en-US" altLang="ja-JP" dirty="0" smtClean="0"/>
              <a:t>(</a:t>
            </a:r>
            <a:r>
              <a:rPr kumimoji="1" lang="ja-JP" altLang="en-US" dirty="0" smtClean="0"/>
              <a:t>アニメ</a:t>
            </a:r>
            <a:r>
              <a:rPr kumimoji="1" lang="en-US" altLang="ja-JP" dirty="0" smtClean="0"/>
              <a:t>)</a:t>
            </a:r>
            <a:r>
              <a:rPr kumimoji="1" lang="ja-JP" altLang="en-US" dirty="0" err="1"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a:t>
            </a:fld>
            <a:endParaRPr kumimoji="1" lang="ja-JP" altLang="en-US"/>
          </a:p>
        </p:txBody>
      </p:sp>
    </p:spTree>
    <p:extLst>
      <p:ext uri="{BB962C8B-B14F-4D97-AF65-F5344CB8AC3E}">
        <p14:creationId xmlns:p14="http://schemas.microsoft.com/office/powerpoint/2010/main" val="4247326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11</a:t>
            </a:fld>
            <a:endParaRPr kumimoji="1" lang="ja-JP" altLang="en-US"/>
          </a:p>
        </p:txBody>
      </p:sp>
    </p:spTree>
    <p:extLst>
      <p:ext uri="{BB962C8B-B14F-4D97-AF65-F5344CB8AC3E}">
        <p14:creationId xmlns:p14="http://schemas.microsoft.com/office/powerpoint/2010/main" val="179705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13</a:t>
            </a:fld>
            <a:endParaRPr kumimoji="1" lang="ja-JP" altLang="en-US"/>
          </a:p>
        </p:txBody>
      </p:sp>
    </p:spTree>
    <p:extLst>
      <p:ext uri="{BB962C8B-B14F-4D97-AF65-F5344CB8AC3E}">
        <p14:creationId xmlns:p14="http://schemas.microsoft.com/office/powerpoint/2010/main" val="449397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17</a:t>
            </a:fld>
            <a:endParaRPr kumimoji="1" lang="ja-JP" altLang="en-US"/>
          </a:p>
        </p:txBody>
      </p:sp>
    </p:spTree>
    <p:extLst>
      <p:ext uri="{BB962C8B-B14F-4D97-AF65-F5344CB8AC3E}">
        <p14:creationId xmlns:p14="http://schemas.microsoft.com/office/powerpoint/2010/main" val="1671455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18</a:t>
            </a:fld>
            <a:endParaRPr kumimoji="1" lang="ja-JP" altLang="en-US"/>
          </a:p>
        </p:txBody>
      </p:sp>
    </p:spTree>
    <p:extLst>
      <p:ext uri="{BB962C8B-B14F-4D97-AF65-F5344CB8AC3E}">
        <p14:creationId xmlns:p14="http://schemas.microsoft.com/office/powerpoint/2010/main" val="2769656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19</a:t>
            </a:fld>
            <a:endParaRPr kumimoji="1" lang="ja-JP" altLang="en-US"/>
          </a:p>
        </p:txBody>
      </p:sp>
    </p:spTree>
    <p:extLst>
      <p:ext uri="{BB962C8B-B14F-4D97-AF65-F5344CB8AC3E}">
        <p14:creationId xmlns:p14="http://schemas.microsoft.com/office/powerpoint/2010/main" val="3868398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20</a:t>
            </a:fld>
            <a:endParaRPr kumimoji="1" lang="ja-JP" altLang="en-US"/>
          </a:p>
        </p:txBody>
      </p:sp>
    </p:spTree>
    <p:extLst>
      <p:ext uri="{BB962C8B-B14F-4D97-AF65-F5344CB8AC3E}">
        <p14:creationId xmlns:p14="http://schemas.microsoft.com/office/powerpoint/2010/main" val="29695654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21</a:t>
            </a:fld>
            <a:endParaRPr kumimoji="1" lang="ja-JP" altLang="en-US"/>
          </a:p>
        </p:txBody>
      </p:sp>
    </p:spTree>
    <p:extLst>
      <p:ext uri="{BB962C8B-B14F-4D97-AF65-F5344CB8AC3E}">
        <p14:creationId xmlns:p14="http://schemas.microsoft.com/office/powerpoint/2010/main" val="616839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22</a:t>
            </a:fld>
            <a:endParaRPr kumimoji="1" lang="ja-JP" altLang="en-US"/>
          </a:p>
        </p:txBody>
      </p:sp>
    </p:spTree>
    <p:extLst>
      <p:ext uri="{BB962C8B-B14F-4D97-AF65-F5344CB8AC3E}">
        <p14:creationId xmlns:p14="http://schemas.microsoft.com/office/powerpoint/2010/main" val="3873813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24</a:t>
            </a:fld>
            <a:endParaRPr kumimoji="1" lang="ja-JP" altLang="en-US"/>
          </a:p>
        </p:txBody>
      </p:sp>
    </p:spTree>
    <p:extLst>
      <p:ext uri="{BB962C8B-B14F-4D97-AF65-F5344CB8AC3E}">
        <p14:creationId xmlns:p14="http://schemas.microsoft.com/office/powerpoint/2010/main" val="1409294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3</a:t>
            </a:fld>
            <a:endParaRPr kumimoji="1" lang="ja-JP" altLang="en-US"/>
          </a:p>
        </p:txBody>
      </p:sp>
    </p:spTree>
    <p:extLst>
      <p:ext uri="{BB962C8B-B14F-4D97-AF65-F5344CB8AC3E}">
        <p14:creationId xmlns:p14="http://schemas.microsoft.com/office/powerpoint/2010/main" val="4185427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その複数解探索問題を解決するための手法として，進化計算アルゴリズムと</a:t>
            </a:r>
            <a:r>
              <a:rPr kumimoji="1" lang="en-US" altLang="ja-JP" dirty="0" smtClean="0"/>
              <a:t>Niching</a:t>
            </a:r>
            <a:r>
              <a:rPr kumimoji="1" lang="ja-JP" altLang="en-US" dirty="0" smtClean="0"/>
              <a:t>機構を組み合わせた</a:t>
            </a:r>
            <a:r>
              <a:rPr kumimoji="1" lang="en-US" altLang="ja-JP" dirty="0" smtClean="0"/>
              <a:t>Niching methods</a:t>
            </a:r>
            <a:r>
              <a:rPr kumimoji="1" lang="ja-JP" altLang="en-US" dirty="0" smtClean="0"/>
              <a:t>と呼ばれる研究が多くなされている．</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4</a:t>
            </a:fld>
            <a:endParaRPr kumimoji="1" lang="ja-JP" altLang="en-US"/>
          </a:p>
        </p:txBody>
      </p:sp>
    </p:spTree>
    <p:extLst>
      <p:ext uri="{BB962C8B-B14F-4D97-AF65-F5344CB8AC3E}">
        <p14:creationId xmlns:p14="http://schemas.microsoft.com/office/powerpoint/2010/main" val="3077900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コウモリ特有の音波を用いて，個体と最良個体との距離を計測し，最良個体方向へ収束する働きがある．</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5</a:t>
            </a:fld>
            <a:endParaRPr kumimoji="1" lang="ja-JP" altLang="en-US"/>
          </a:p>
        </p:txBody>
      </p:sp>
    </p:spTree>
    <p:extLst>
      <p:ext uri="{BB962C8B-B14F-4D97-AF65-F5344CB8AC3E}">
        <p14:creationId xmlns:p14="http://schemas.microsoft.com/office/powerpoint/2010/main" val="452519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6</a:t>
            </a:fld>
            <a:endParaRPr kumimoji="1" lang="ja-JP" altLang="en-US"/>
          </a:p>
        </p:txBody>
      </p:sp>
    </p:spTree>
    <p:extLst>
      <p:ext uri="{BB962C8B-B14F-4D97-AF65-F5344CB8AC3E}">
        <p14:creationId xmlns:p14="http://schemas.microsoft.com/office/powerpoint/2010/main" val="34669777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7</a:t>
            </a:fld>
            <a:endParaRPr kumimoji="1" lang="ja-JP" altLang="en-US"/>
          </a:p>
        </p:txBody>
      </p:sp>
    </p:spTree>
    <p:extLst>
      <p:ext uri="{BB962C8B-B14F-4D97-AF65-F5344CB8AC3E}">
        <p14:creationId xmlns:p14="http://schemas.microsoft.com/office/powerpoint/2010/main" val="2001861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8</a:t>
            </a:fld>
            <a:endParaRPr kumimoji="1" lang="ja-JP" altLang="en-US"/>
          </a:p>
        </p:txBody>
      </p:sp>
    </p:spTree>
    <p:extLst>
      <p:ext uri="{BB962C8B-B14F-4D97-AF65-F5344CB8AC3E}">
        <p14:creationId xmlns:p14="http://schemas.microsoft.com/office/powerpoint/2010/main" val="1929679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9</a:t>
            </a:fld>
            <a:endParaRPr kumimoji="1" lang="ja-JP" altLang="en-US"/>
          </a:p>
        </p:txBody>
      </p:sp>
    </p:spTree>
    <p:extLst>
      <p:ext uri="{BB962C8B-B14F-4D97-AF65-F5344CB8AC3E}">
        <p14:creationId xmlns:p14="http://schemas.microsoft.com/office/powerpoint/2010/main" val="4180521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10</a:t>
            </a:fld>
            <a:endParaRPr kumimoji="1" lang="ja-JP" altLang="en-US"/>
          </a:p>
        </p:txBody>
      </p:sp>
    </p:spTree>
    <p:extLst>
      <p:ext uri="{BB962C8B-B14F-4D97-AF65-F5344CB8AC3E}">
        <p14:creationId xmlns:p14="http://schemas.microsoft.com/office/powerpoint/2010/main" val="2445213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289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29375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6163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89178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9806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79001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154510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21649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243175" y="1335793"/>
            <a:ext cx="11627257"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43175" y="2106495"/>
            <a:ext cx="11627257" cy="429883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11981989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1412660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55EB71-956E-47AC-8E96-998BFB21E1B1}" type="slidenum">
              <a:rPr kumimoji="1" lang="ja-JP" altLang="en-US" smtClean="0"/>
              <a:t>‹#›</a:t>
            </a:fld>
            <a:endParaRPr kumimoji="1" lang="ja-JP" altLang="en-US"/>
          </a:p>
        </p:txBody>
      </p:sp>
    </p:spTree>
    <p:extLst>
      <p:ext uri="{BB962C8B-B14F-4D97-AF65-F5344CB8AC3E}">
        <p14:creationId xmlns:p14="http://schemas.microsoft.com/office/powerpoint/2010/main" val="1396689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0352B96-A739-4F05-B762-7C632E334A05}" type="datetime1">
              <a:rPr kumimoji="1" lang="ja-JP" altLang="en-US" smtClean="0"/>
              <a:t>2019/2/6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348565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3696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99844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69871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489257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7432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7" r:id="rId5"/>
  </p:sldLayoutIdLst>
  <p:hf hdr="0" ftr="0" dt="0"/>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58064786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5.xml"/><Relationship Id="rId13" Type="http://schemas.openxmlformats.org/officeDocument/2006/relationships/image" Target="../media/image18.png"/><Relationship Id="rId3" Type="http://schemas.openxmlformats.org/officeDocument/2006/relationships/slideLayout" Target="../slideLayouts/slideLayout2.xml"/><Relationship Id="rId7" Type="http://schemas.openxmlformats.org/officeDocument/2006/relationships/diagramQuickStyle" Target="../diagrams/quickStyle5.xml"/><Relationship Id="rId12" Type="http://schemas.openxmlformats.org/officeDocument/2006/relationships/image" Target="../media/image17.png"/><Relationship Id="rId17" Type="http://schemas.openxmlformats.org/officeDocument/2006/relationships/image" Target="../media/image40.png"/><Relationship Id="rId2" Type="http://schemas.openxmlformats.org/officeDocument/2006/relationships/tags" Target="../tags/tag7.xml"/><Relationship Id="rId16" Type="http://schemas.openxmlformats.org/officeDocument/2006/relationships/image" Target="../media/image39.png"/><Relationship Id="rId1" Type="http://schemas.openxmlformats.org/officeDocument/2006/relationships/tags" Target="../tags/tag6.xml"/><Relationship Id="rId6" Type="http://schemas.openxmlformats.org/officeDocument/2006/relationships/diagramLayout" Target="../diagrams/layout5.xml"/><Relationship Id="rId11" Type="http://schemas.openxmlformats.org/officeDocument/2006/relationships/image" Target="../media/image16.png"/><Relationship Id="rId5" Type="http://schemas.openxmlformats.org/officeDocument/2006/relationships/diagramData" Target="../diagrams/data5.xml"/><Relationship Id="rId15" Type="http://schemas.openxmlformats.org/officeDocument/2006/relationships/image" Target="../media/image38.png"/><Relationship Id="rId10" Type="http://schemas.openxmlformats.org/officeDocument/2006/relationships/image" Target="../media/image10.png"/><Relationship Id="rId4" Type="http://schemas.openxmlformats.org/officeDocument/2006/relationships/notesSlide" Target="../notesSlides/notesSlide9.xml"/><Relationship Id="rId9" Type="http://schemas.microsoft.com/office/2007/relationships/diagramDrawing" Target="../diagrams/drawing5.xml"/><Relationship Id="rId1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6.xml"/><Relationship Id="rId13" Type="http://schemas.openxmlformats.org/officeDocument/2006/relationships/image" Target="../media/image18.png"/><Relationship Id="rId3" Type="http://schemas.openxmlformats.org/officeDocument/2006/relationships/slideLayout" Target="../slideLayouts/slideLayout2.xml"/><Relationship Id="rId7" Type="http://schemas.openxmlformats.org/officeDocument/2006/relationships/diagramQuickStyle" Target="../diagrams/quickStyle6.xml"/><Relationship Id="rId12" Type="http://schemas.openxmlformats.org/officeDocument/2006/relationships/image" Target="../media/image17.png"/><Relationship Id="rId17" Type="http://schemas.openxmlformats.org/officeDocument/2006/relationships/image" Target="../media/image40.png"/><Relationship Id="rId2" Type="http://schemas.openxmlformats.org/officeDocument/2006/relationships/tags" Target="../tags/tag9.xml"/><Relationship Id="rId16" Type="http://schemas.openxmlformats.org/officeDocument/2006/relationships/image" Target="../media/image39.png"/><Relationship Id="rId1" Type="http://schemas.openxmlformats.org/officeDocument/2006/relationships/tags" Target="../tags/tag8.xml"/><Relationship Id="rId6" Type="http://schemas.openxmlformats.org/officeDocument/2006/relationships/diagramLayout" Target="../diagrams/layout6.xml"/><Relationship Id="rId11" Type="http://schemas.openxmlformats.org/officeDocument/2006/relationships/image" Target="../media/image16.png"/><Relationship Id="rId5" Type="http://schemas.openxmlformats.org/officeDocument/2006/relationships/diagramData" Target="../diagrams/data6.xml"/><Relationship Id="rId15" Type="http://schemas.openxmlformats.org/officeDocument/2006/relationships/image" Target="../media/image38.png"/><Relationship Id="rId10" Type="http://schemas.openxmlformats.org/officeDocument/2006/relationships/image" Target="../media/image10.png"/><Relationship Id="rId4" Type="http://schemas.openxmlformats.org/officeDocument/2006/relationships/notesSlide" Target="../notesSlides/notesSlide10.xml"/><Relationship Id="rId9" Type="http://schemas.microsoft.com/office/2007/relationships/diagramDrawing" Target="../diagrams/drawing6.xml"/><Relationship Id="rId1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png"/></Relationships>
</file>

<file path=ppt/slides/_rels/slide14.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image" Target="../media/image51.png"/><Relationship Id="rId16"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5" Type="http://schemas.openxmlformats.org/officeDocument/2006/relationships/image" Target="../media/image6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 Id="rId14" Type="http://schemas.openxmlformats.org/officeDocument/2006/relationships/image" Target="../media/image63.png"/></Relationships>
</file>

<file path=ppt/slides/_rels/slide15.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5.png"/><Relationship Id="rId2" Type="http://schemas.openxmlformats.org/officeDocument/2006/relationships/image" Target="../media/image53.png"/><Relationship Id="rId16"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66.png"/><Relationship Id="rId15" Type="http://schemas.openxmlformats.org/officeDocument/2006/relationships/image" Target="../media/image52.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7.png"/><Relationship Id="rId14" Type="http://schemas.openxmlformats.org/officeDocument/2006/relationships/image" Target="../media/image5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microsoft.com/office/2007/relationships/diagramDrawing" Target="../diagrams/drawing7.xml"/><Relationship Id="rId13" Type="http://schemas.openxmlformats.org/officeDocument/2006/relationships/image" Target="../media/image15.png"/><Relationship Id="rId3" Type="http://schemas.openxmlformats.org/officeDocument/2006/relationships/notesSlide" Target="../notesSlides/notesSlide12.xml"/><Relationship Id="rId7" Type="http://schemas.openxmlformats.org/officeDocument/2006/relationships/diagramColors" Target="../diagrams/colors7.xml"/><Relationship Id="rId12"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diagramQuickStyle" Target="../diagrams/quickStyle7.xml"/><Relationship Id="rId11" Type="http://schemas.openxmlformats.org/officeDocument/2006/relationships/image" Target="../media/image13.png"/><Relationship Id="rId5" Type="http://schemas.openxmlformats.org/officeDocument/2006/relationships/diagramLayout" Target="../diagrams/layout7.xml"/><Relationship Id="rId10" Type="http://schemas.openxmlformats.org/officeDocument/2006/relationships/image" Target="../media/image12.png"/><Relationship Id="rId4" Type="http://schemas.openxmlformats.org/officeDocument/2006/relationships/diagramData" Target="../diagrams/data7.xml"/><Relationship Id="rId9"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18" Type="http://schemas.openxmlformats.org/officeDocument/2006/relationships/image" Target="../media/image79.png"/><Relationship Id="rId3" Type="http://schemas.openxmlformats.org/officeDocument/2006/relationships/diagramData" Target="../diagrams/data8.xml"/><Relationship Id="rId21" Type="http://schemas.openxmlformats.org/officeDocument/2006/relationships/image" Target="../media/image82.png"/><Relationship Id="rId7" Type="http://schemas.microsoft.com/office/2007/relationships/diagramDrawing" Target="../diagrams/drawing8.xml"/><Relationship Id="rId12" Type="http://schemas.openxmlformats.org/officeDocument/2006/relationships/image" Target="../media/image73.png"/><Relationship Id="rId17" Type="http://schemas.openxmlformats.org/officeDocument/2006/relationships/image" Target="../media/image78.png"/><Relationship Id="rId2" Type="http://schemas.openxmlformats.org/officeDocument/2006/relationships/notesSlide" Target="../notesSlides/notesSlide13.xml"/><Relationship Id="rId16" Type="http://schemas.openxmlformats.org/officeDocument/2006/relationships/image" Target="../media/image77.png"/><Relationship Id="rId20"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image" Target="../media/image72.png"/><Relationship Id="rId24" Type="http://schemas.openxmlformats.org/officeDocument/2006/relationships/image" Target="../media/image85.png"/><Relationship Id="rId5" Type="http://schemas.openxmlformats.org/officeDocument/2006/relationships/diagramQuickStyle" Target="../diagrams/quickStyle8.xml"/><Relationship Id="rId15" Type="http://schemas.openxmlformats.org/officeDocument/2006/relationships/image" Target="../media/image76.png"/><Relationship Id="rId23" Type="http://schemas.openxmlformats.org/officeDocument/2006/relationships/image" Target="../media/image84.png"/><Relationship Id="rId10" Type="http://schemas.openxmlformats.org/officeDocument/2006/relationships/image" Target="../media/image71.png"/><Relationship Id="rId19" Type="http://schemas.openxmlformats.org/officeDocument/2006/relationships/image" Target="../media/image80.png"/><Relationship Id="rId4" Type="http://schemas.openxmlformats.org/officeDocument/2006/relationships/diagramLayout" Target="../diagrams/layout8.xml"/><Relationship Id="rId9" Type="http://schemas.openxmlformats.org/officeDocument/2006/relationships/image" Target="../media/image70.png"/><Relationship Id="rId14" Type="http://schemas.openxmlformats.org/officeDocument/2006/relationships/image" Target="../media/image75.png"/><Relationship Id="rId22" Type="http://schemas.openxmlformats.org/officeDocument/2006/relationships/image" Target="../media/image83.png"/></Relationships>
</file>

<file path=ppt/slides/_rels/slide19.xml.rels><?xml version="1.0" encoding="UTF-8" standalone="yes"?>
<Relationships xmlns="http://schemas.openxmlformats.org/package/2006/relationships"><Relationship Id="rId8" Type="http://schemas.openxmlformats.org/officeDocument/2006/relationships/diagramColors" Target="../diagrams/colors9.xml"/><Relationship Id="rId13" Type="http://schemas.openxmlformats.org/officeDocument/2006/relationships/image" Target="../media/image88.png"/><Relationship Id="rId18" Type="http://schemas.openxmlformats.org/officeDocument/2006/relationships/image" Target="../media/image79.png"/><Relationship Id="rId3" Type="http://schemas.openxmlformats.org/officeDocument/2006/relationships/slideLayout" Target="../slideLayouts/slideLayout2.xml"/><Relationship Id="rId21" Type="http://schemas.openxmlformats.org/officeDocument/2006/relationships/image" Target="../media/image93.png"/><Relationship Id="rId7" Type="http://schemas.openxmlformats.org/officeDocument/2006/relationships/diagramQuickStyle" Target="../diagrams/quickStyle9.xml"/><Relationship Id="rId12" Type="http://schemas.openxmlformats.org/officeDocument/2006/relationships/image" Target="../media/image87.png"/><Relationship Id="rId17" Type="http://schemas.openxmlformats.org/officeDocument/2006/relationships/image" Target="../media/image90.png"/><Relationship Id="rId2" Type="http://schemas.openxmlformats.org/officeDocument/2006/relationships/tags" Target="../tags/tag12.xml"/><Relationship Id="rId16" Type="http://schemas.openxmlformats.org/officeDocument/2006/relationships/image" Target="../media/image77.png"/><Relationship Id="rId20" Type="http://schemas.openxmlformats.org/officeDocument/2006/relationships/image" Target="../media/image92.png"/><Relationship Id="rId1" Type="http://schemas.openxmlformats.org/officeDocument/2006/relationships/tags" Target="../tags/tag11.xml"/><Relationship Id="rId6" Type="http://schemas.openxmlformats.org/officeDocument/2006/relationships/diagramLayout" Target="../diagrams/layout9.xml"/><Relationship Id="rId11" Type="http://schemas.openxmlformats.org/officeDocument/2006/relationships/image" Target="../media/image23.png"/><Relationship Id="rId5" Type="http://schemas.openxmlformats.org/officeDocument/2006/relationships/diagramData" Target="../diagrams/data9.xml"/><Relationship Id="rId15" Type="http://schemas.openxmlformats.org/officeDocument/2006/relationships/image" Target="../media/image76.png"/><Relationship Id="rId10" Type="http://schemas.openxmlformats.org/officeDocument/2006/relationships/image" Target="../media/image86.png"/><Relationship Id="rId19" Type="http://schemas.openxmlformats.org/officeDocument/2006/relationships/image" Target="../media/image91.png"/><Relationship Id="rId4" Type="http://schemas.openxmlformats.org/officeDocument/2006/relationships/notesSlide" Target="../notesSlides/notesSlide14.xml"/><Relationship Id="rId9" Type="http://schemas.microsoft.com/office/2007/relationships/diagramDrawing" Target="../diagrams/drawing9.xml"/><Relationship Id="rId14" Type="http://schemas.openxmlformats.org/officeDocument/2006/relationships/image" Target="../media/image8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8" Type="http://schemas.microsoft.com/office/2007/relationships/diagramDrawing" Target="../diagrams/drawing10.xml"/><Relationship Id="rId13" Type="http://schemas.openxmlformats.org/officeDocument/2006/relationships/image" Target="../media/image77.png"/><Relationship Id="rId18" Type="http://schemas.openxmlformats.org/officeDocument/2006/relationships/image" Target="../media/image97.png"/><Relationship Id="rId3" Type="http://schemas.openxmlformats.org/officeDocument/2006/relationships/notesSlide" Target="../notesSlides/notesSlide15.xml"/><Relationship Id="rId7" Type="http://schemas.openxmlformats.org/officeDocument/2006/relationships/diagramColors" Target="../diagrams/colors10.xml"/><Relationship Id="rId12" Type="http://schemas.openxmlformats.org/officeDocument/2006/relationships/image" Target="../media/image76.png"/><Relationship Id="rId17" Type="http://schemas.openxmlformats.org/officeDocument/2006/relationships/image" Target="../media/image92.png"/><Relationship Id="rId2" Type="http://schemas.openxmlformats.org/officeDocument/2006/relationships/slideLayout" Target="../slideLayouts/slideLayout2.xml"/><Relationship Id="rId16" Type="http://schemas.openxmlformats.org/officeDocument/2006/relationships/image" Target="../media/image96.png"/><Relationship Id="rId20" Type="http://schemas.openxmlformats.org/officeDocument/2006/relationships/image" Target="../media/image99.png"/><Relationship Id="rId1" Type="http://schemas.openxmlformats.org/officeDocument/2006/relationships/tags" Target="../tags/tag13.xml"/><Relationship Id="rId6" Type="http://schemas.openxmlformats.org/officeDocument/2006/relationships/diagramQuickStyle" Target="../diagrams/quickStyle10.xml"/><Relationship Id="rId11" Type="http://schemas.openxmlformats.org/officeDocument/2006/relationships/image" Target="../media/image95.png"/><Relationship Id="rId5" Type="http://schemas.openxmlformats.org/officeDocument/2006/relationships/diagramLayout" Target="../diagrams/layout10.xml"/><Relationship Id="rId15" Type="http://schemas.openxmlformats.org/officeDocument/2006/relationships/image" Target="../media/image79.png"/><Relationship Id="rId10" Type="http://schemas.openxmlformats.org/officeDocument/2006/relationships/image" Target="../media/image94.png"/><Relationship Id="rId19" Type="http://schemas.openxmlformats.org/officeDocument/2006/relationships/image" Target="../media/image98.png"/><Relationship Id="rId4" Type="http://schemas.openxmlformats.org/officeDocument/2006/relationships/diagramData" Target="../diagrams/data10.xml"/><Relationship Id="rId9" Type="http://schemas.openxmlformats.org/officeDocument/2006/relationships/image" Target="../media/image31.png"/><Relationship Id="rId14" Type="http://schemas.openxmlformats.org/officeDocument/2006/relationships/image" Target="../media/image90.png"/></Relationships>
</file>

<file path=ppt/slides/_rels/slide21.xml.rels><?xml version="1.0" encoding="UTF-8" standalone="yes"?>
<Relationships xmlns="http://schemas.openxmlformats.org/package/2006/relationships"><Relationship Id="rId8" Type="http://schemas.microsoft.com/office/2007/relationships/diagramDrawing" Target="../diagrams/drawing11.xml"/><Relationship Id="rId13" Type="http://schemas.openxmlformats.org/officeDocument/2006/relationships/image" Target="../media/image90.png"/><Relationship Id="rId3" Type="http://schemas.openxmlformats.org/officeDocument/2006/relationships/notesSlide" Target="../notesSlides/notesSlide16.xml"/><Relationship Id="rId7" Type="http://schemas.openxmlformats.org/officeDocument/2006/relationships/diagramColors" Target="../diagrams/colors11.xml"/><Relationship Id="rId12" Type="http://schemas.openxmlformats.org/officeDocument/2006/relationships/image" Target="../media/image77.png"/><Relationship Id="rId17" Type="http://schemas.openxmlformats.org/officeDocument/2006/relationships/image" Target="../media/image101.png"/><Relationship Id="rId2" Type="http://schemas.openxmlformats.org/officeDocument/2006/relationships/slideLayout" Target="../slideLayouts/slideLayout2.xml"/><Relationship Id="rId16" Type="http://schemas.openxmlformats.org/officeDocument/2006/relationships/image" Target="../media/image92.png"/><Relationship Id="rId1" Type="http://schemas.openxmlformats.org/officeDocument/2006/relationships/tags" Target="../tags/tag14.xml"/><Relationship Id="rId6" Type="http://schemas.openxmlformats.org/officeDocument/2006/relationships/diagramQuickStyle" Target="../diagrams/quickStyle11.xml"/><Relationship Id="rId11" Type="http://schemas.openxmlformats.org/officeDocument/2006/relationships/image" Target="../media/image76.png"/><Relationship Id="rId5" Type="http://schemas.openxmlformats.org/officeDocument/2006/relationships/diagramLayout" Target="../diagrams/layout11.xml"/><Relationship Id="rId15" Type="http://schemas.openxmlformats.org/officeDocument/2006/relationships/image" Target="../media/image96.png"/><Relationship Id="rId10" Type="http://schemas.openxmlformats.org/officeDocument/2006/relationships/image" Target="../media/image95.png"/><Relationship Id="rId4" Type="http://schemas.openxmlformats.org/officeDocument/2006/relationships/diagramData" Target="../diagrams/data11.xml"/><Relationship Id="rId9" Type="http://schemas.openxmlformats.org/officeDocument/2006/relationships/image" Target="../media/image100.png"/><Relationship Id="rId14" Type="http://schemas.openxmlformats.org/officeDocument/2006/relationships/image" Target="../media/image79.png"/></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12.xml"/><Relationship Id="rId3" Type="http://schemas.openxmlformats.org/officeDocument/2006/relationships/slideLayout" Target="../slideLayouts/slideLayout2.xml"/><Relationship Id="rId7" Type="http://schemas.openxmlformats.org/officeDocument/2006/relationships/diagramQuickStyle" Target="../diagrams/quickStyle12.xml"/><Relationship Id="rId12" Type="http://schemas.openxmlformats.org/officeDocument/2006/relationships/image" Target="../media/image40.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diagramLayout" Target="../diagrams/layout12.xml"/><Relationship Id="rId11" Type="http://schemas.openxmlformats.org/officeDocument/2006/relationships/image" Target="../media/image39.png"/><Relationship Id="rId5" Type="http://schemas.openxmlformats.org/officeDocument/2006/relationships/diagramData" Target="../diagrams/data12.xml"/><Relationship Id="rId10" Type="http://schemas.openxmlformats.org/officeDocument/2006/relationships/image" Target="../media/image102.png"/><Relationship Id="rId4" Type="http://schemas.openxmlformats.org/officeDocument/2006/relationships/notesSlide" Target="../notesSlides/notesSlide17.xml"/><Relationship Id="rId9" Type="http://schemas.microsoft.com/office/2007/relationships/diagramDrawing" Target="../diagrams/drawing12.xml"/></Relationships>
</file>

<file path=ppt/slides/_rels/slide2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2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09.png"/></Relationships>
</file>

<file path=ppt/slides/_rels/slide25.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s>
</file>

<file path=ppt/slides/_rels/slide26.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 Id="rId5" Type="http://schemas.openxmlformats.org/officeDocument/2006/relationships/image" Target="../media/image119.png"/><Relationship Id="rId4" Type="http://schemas.openxmlformats.org/officeDocument/2006/relationships/image" Target="../media/image118.png"/></Relationships>
</file>

<file path=ppt/slides/_rels/slide27.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2.xml"/><Relationship Id="rId5" Type="http://schemas.openxmlformats.org/officeDocument/2006/relationships/image" Target="../media/image123.png"/><Relationship Id="rId4" Type="http://schemas.openxmlformats.org/officeDocument/2006/relationships/image" Target="../media/image122.png"/></Relationships>
</file>

<file path=ppt/slides/_rels/slide28.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2.xml"/><Relationship Id="rId5" Type="http://schemas.openxmlformats.org/officeDocument/2006/relationships/image" Target="../media/image127.png"/><Relationship Id="rId4" Type="http://schemas.openxmlformats.org/officeDocument/2006/relationships/image" Target="../media/image126.png"/></Relationships>
</file>

<file path=ppt/slides/_rels/slide29.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 Id="rId5" Type="http://schemas.openxmlformats.org/officeDocument/2006/relationships/image" Target="../media/image131.png"/><Relationship Id="rId4" Type="http://schemas.openxmlformats.org/officeDocument/2006/relationships/image" Target="../media/image130.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13" Type="http://schemas.openxmlformats.org/officeDocument/2006/relationships/image" Target="../media/image14.png"/><Relationship Id="rId18" Type="http://schemas.openxmlformats.org/officeDocument/2006/relationships/image" Target="../media/image19.png"/><Relationship Id="rId3" Type="http://schemas.openxmlformats.org/officeDocument/2006/relationships/notesSlide" Target="../notesSlides/notesSlide5.xml"/><Relationship Id="rId7" Type="http://schemas.openxmlformats.org/officeDocument/2006/relationships/diagramQuickStyle" Target="../diagrams/quickStyle1.xml"/><Relationship Id="rId12" Type="http://schemas.openxmlformats.org/officeDocument/2006/relationships/image" Target="../media/image13.png"/><Relationship Id="rId17" Type="http://schemas.openxmlformats.org/officeDocument/2006/relationships/image" Target="../media/image18.png"/><Relationship Id="rId2" Type="http://schemas.openxmlformats.org/officeDocument/2006/relationships/slideLayout" Target="../slideLayouts/slideLayout2.xml"/><Relationship Id="rId16" Type="http://schemas.openxmlformats.org/officeDocument/2006/relationships/image" Target="../media/image17.png"/><Relationship Id="rId1" Type="http://schemas.openxmlformats.org/officeDocument/2006/relationships/tags" Target="../tags/tag1.xml"/><Relationship Id="rId6" Type="http://schemas.openxmlformats.org/officeDocument/2006/relationships/diagramLayout" Target="../diagrams/layout1.xml"/><Relationship Id="rId11" Type="http://schemas.openxmlformats.org/officeDocument/2006/relationships/image" Target="../media/image12.png"/><Relationship Id="rId5" Type="http://schemas.openxmlformats.org/officeDocument/2006/relationships/diagramData" Target="../diagrams/data1.xml"/><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10.png"/><Relationship Id="rId9" Type="http://schemas.microsoft.com/office/2007/relationships/diagramDrawing" Target="../diagrams/drawing1.xml"/><Relationship Id="rId1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13" Type="http://schemas.openxmlformats.org/officeDocument/2006/relationships/image" Target="../media/image18.png"/><Relationship Id="rId18" Type="http://schemas.openxmlformats.org/officeDocument/2006/relationships/image" Target="../media/image25.png"/><Relationship Id="rId3" Type="http://schemas.openxmlformats.org/officeDocument/2006/relationships/slideLayout" Target="../slideLayouts/slideLayout2.xml"/><Relationship Id="rId21" Type="http://schemas.openxmlformats.org/officeDocument/2006/relationships/image" Target="../media/image28.png"/><Relationship Id="rId7" Type="http://schemas.openxmlformats.org/officeDocument/2006/relationships/diagramQuickStyle" Target="../diagrams/quickStyle2.xml"/><Relationship Id="rId12" Type="http://schemas.openxmlformats.org/officeDocument/2006/relationships/image" Target="../media/image20.png"/><Relationship Id="rId17" Type="http://schemas.openxmlformats.org/officeDocument/2006/relationships/image" Target="../media/image24.png"/><Relationship Id="rId2" Type="http://schemas.openxmlformats.org/officeDocument/2006/relationships/tags" Target="../tags/tag3.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tags" Target="../tags/tag2.xml"/><Relationship Id="rId6" Type="http://schemas.openxmlformats.org/officeDocument/2006/relationships/diagramLayout" Target="../diagrams/layout2.xml"/><Relationship Id="rId11" Type="http://schemas.openxmlformats.org/officeDocument/2006/relationships/image" Target="../media/image16.png"/><Relationship Id="rId5" Type="http://schemas.openxmlformats.org/officeDocument/2006/relationships/diagramData" Target="../diagrams/data2.xml"/><Relationship Id="rId15" Type="http://schemas.openxmlformats.org/officeDocument/2006/relationships/image" Target="../media/image22.png"/><Relationship Id="rId10" Type="http://schemas.openxmlformats.org/officeDocument/2006/relationships/image" Target="../media/image10.png"/><Relationship Id="rId19" Type="http://schemas.openxmlformats.org/officeDocument/2006/relationships/image" Target="../media/image26.png"/><Relationship Id="rId4" Type="http://schemas.openxmlformats.org/officeDocument/2006/relationships/notesSlide" Target="../notesSlides/notesSlide6.xml"/><Relationship Id="rId9" Type="http://schemas.microsoft.com/office/2007/relationships/diagramDrawing" Target="../diagrams/drawing2.xml"/><Relationship Id="rId14"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image" Target="../media/image29.png"/><Relationship Id="rId18" Type="http://schemas.openxmlformats.org/officeDocument/2006/relationships/image" Target="../media/image34.png"/><Relationship Id="rId3" Type="http://schemas.openxmlformats.org/officeDocument/2006/relationships/notesSlide" Target="../notesSlides/notesSlide7.xml"/><Relationship Id="rId7" Type="http://schemas.openxmlformats.org/officeDocument/2006/relationships/diagramQuickStyle" Target="../diagrams/quickStyle3.xml"/><Relationship Id="rId12" Type="http://schemas.openxmlformats.org/officeDocument/2006/relationships/image" Target="../media/image18.png"/><Relationship Id="rId17" Type="http://schemas.openxmlformats.org/officeDocument/2006/relationships/image" Target="../media/image33.png"/><Relationship Id="rId2" Type="http://schemas.openxmlformats.org/officeDocument/2006/relationships/slideLayout" Target="../slideLayouts/slideLayout2.xml"/><Relationship Id="rId16" Type="http://schemas.openxmlformats.org/officeDocument/2006/relationships/image" Target="../media/image32.png"/><Relationship Id="rId1" Type="http://schemas.openxmlformats.org/officeDocument/2006/relationships/tags" Target="../tags/tag4.xml"/><Relationship Id="rId6" Type="http://schemas.openxmlformats.org/officeDocument/2006/relationships/diagramLayout" Target="../diagrams/layout3.xml"/><Relationship Id="rId11" Type="http://schemas.openxmlformats.org/officeDocument/2006/relationships/image" Target="../media/image17.png"/><Relationship Id="rId5" Type="http://schemas.openxmlformats.org/officeDocument/2006/relationships/diagramData" Target="../diagrams/data3.xml"/><Relationship Id="rId15" Type="http://schemas.openxmlformats.org/officeDocument/2006/relationships/image" Target="../media/image31.png"/><Relationship Id="rId10" Type="http://schemas.openxmlformats.org/officeDocument/2006/relationships/image" Target="../media/image16.png"/><Relationship Id="rId4" Type="http://schemas.openxmlformats.org/officeDocument/2006/relationships/image" Target="../media/image10.png"/><Relationship Id="rId9" Type="http://schemas.microsoft.com/office/2007/relationships/diagramDrawing" Target="../diagrams/drawing3.xml"/><Relationship Id="rId14"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13" Type="http://schemas.openxmlformats.org/officeDocument/2006/relationships/image" Target="../media/image21.png"/><Relationship Id="rId3" Type="http://schemas.openxmlformats.org/officeDocument/2006/relationships/notesSlide" Target="../notesSlides/notesSlide8.xml"/><Relationship Id="rId7" Type="http://schemas.openxmlformats.org/officeDocument/2006/relationships/diagramColors" Target="../diagrams/colors4.xml"/><Relationship Id="rId12" Type="http://schemas.openxmlformats.org/officeDocument/2006/relationships/image" Target="../media/image18.png"/><Relationship Id="rId2" Type="http://schemas.openxmlformats.org/officeDocument/2006/relationships/slideLayout" Target="../slideLayouts/slideLayout2.xml"/><Relationship Id="rId16" Type="http://schemas.openxmlformats.org/officeDocument/2006/relationships/image" Target="../media/image37.png"/><Relationship Id="rId1" Type="http://schemas.openxmlformats.org/officeDocument/2006/relationships/tags" Target="../tags/tag5.xml"/><Relationship Id="rId6" Type="http://schemas.openxmlformats.org/officeDocument/2006/relationships/diagramQuickStyle" Target="../diagrams/quickStyle4.xml"/><Relationship Id="rId11" Type="http://schemas.openxmlformats.org/officeDocument/2006/relationships/image" Target="../media/image17.png"/><Relationship Id="rId5" Type="http://schemas.openxmlformats.org/officeDocument/2006/relationships/diagramLayout" Target="../diagrams/layout4.xml"/><Relationship Id="rId15" Type="http://schemas.openxmlformats.org/officeDocument/2006/relationships/image" Target="../media/image36.png"/><Relationship Id="rId10" Type="http://schemas.openxmlformats.org/officeDocument/2006/relationships/image" Target="../media/image16.png"/><Relationship Id="rId4" Type="http://schemas.openxmlformats.org/officeDocument/2006/relationships/diagramData" Target="../diagrams/data4.xml"/><Relationship Id="rId9" Type="http://schemas.openxmlformats.org/officeDocument/2006/relationships/image" Target="../media/image10.png"/><Relationship Id="rId1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998806" y="1122363"/>
            <a:ext cx="10142806" cy="2387600"/>
          </a:xfrm>
        </p:spPr>
        <p:txBody>
          <a:bodyPr/>
          <a:lstStyle/>
          <a:p>
            <a:r>
              <a:rPr kumimoji="1" lang="ja-JP" altLang="en-US" dirty="0" smtClean="0"/>
              <a:t>適応的個体間距離に基づく</a:t>
            </a:r>
            <a:r>
              <a:rPr kumimoji="1" lang="en-US" altLang="ja-JP" dirty="0" smtClean="0"/>
              <a:t/>
            </a:r>
            <a:br>
              <a:rPr kumimoji="1" lang="en-US" altLang="ja-JP" dirty="0" smtClean="0"/>
            </a:br>
            <a:r>
              <a:rPr kumimoji="1" lang="ja-JP" altLang="en-US" dirty="0" smtClean="0"/>
              <a:t>複数解探索型</a:t>
            </a:r>
            <a:r>
              <a:rPr kumimoji="1" lang="en-US" altLang="ja-JP" dirty="0" smtClean="0"/>
              <a:t>Bat Algorithm</a:t>
            </a:r>
            <a:endParaRPr kumimoji="1" lang="ja-JP" altLang="en-US" dirty="0"/>
          </a:p>
        </p:txBody>
      </p:sp>
      <p:sp>
        <p:nvSpPr>
          <p:cNvPr id="3" name="サブタイトル 2"/>
          <p:cNvSpPr>
            <a:spLocks noGrp="1"/>
          </p:cNvSpPr>
          <p:nvPr>
            <p:ph type="subTitle" idx="1"/>
          </p:nvPr>
        </p:nvSpPr>
        <p:spPr>
          <a:xfrm>
            <a:off x="1498209" y="4052204"/>
            <a:ext cx="9144000" cy="1655762"/>
          </a:xfrm>
        </p:spPr>
        <p:txBody>
          <a:bodyPr/>
          <a:lstStyle/>
          <a:p>
            <a:r>
              <a:rPr kumimoji="1" lang="ja-JP" altLang="en-US" dirty="0" smtClean="0"/>
              <a:t>平成</a:t>
            </a:r>
            <a:r>
              <a:rPr kumimoji="1" lang="en-US" altLang="ja-JP" dirty="0" smtClean="0"/>
              <a:t>30</a:t>
            </a:r>
            <a:r>
              <a:rPr kumimoji="1" lang="ja-JP" altLang="en-US" dirty="0" smtClean="0"/>
              <a:t>年度　修論発表</a:t>
            </a:r>
            <a:endParaRPr kumimoji="1" lang="en-US" altLang="ja-JP" dirty="0" smtClean="0"/>
          </a:p>
          <a:p>
            <a:r>
              <a:rPr kumimoji="1" lang="ja-JP" altLang="en-US" dirty="0" smtClean="0"/>
              <a:t>情報学専攻　高玉研究室</a:t>
            </a:r>
            <a:endParaRPr kumimoji="1" lang="en-US" altLang="ja-JP" dirty="0" smtClean="0"/>
          </a:p>
          <a:p>
            <a:r>
              <a:rPr lang="en-US" altLang="ja-JP" dirty="0" smtClean="0"/>
              <a:t>1730022</a:t>
            </a:r>
            <a:r>
              <a:rPr lang="ja-JP" altLang="en-US" dirty="0" smtClean="0"/>
              <a:t>　　岩瀬　拓哉</a:t>
            </a:r>
            <a:endParaRPr kumimoji="1" lang="ja-JP" altLang="en-US" dirty="0"/>
          </a:p>
        </p:txBody>
      </p:sp>
      <p:sp>
        <p:nvSpPr>
          <p:cNvPr id="4" name="テキスト ボックス 3"/>
          <p:cNvSpPr txBox="1"/>
          <p:nvPr/>
        </p:nvSpPr>
        <p:spPr>
          <a:xfrm>
            <a:off x="8538112" y="5880875"/>
            <a:ext cx="2603500" cy="369332"/>
          </a:xfrm>
          <a:prstGeom prst="rect">
            <a:avLst/>
          </a:prstGeom>
          <a:noFill/>
        </p:spPr>
        <p:txBody>
          <a:bodyPr wrap="square" rtlCol="0">
            <a:spAutoFit/>
          </a:bodyPr>
          <a:lstStyle/>
          <a:p>
            <a:pPr algn="ctr"/>
            <a:r>
              <a:rPr kumimoji="1" lang="en-US" altLang="ja-JP" dirty="0" smtClean="0"/>
              <a:t>2019/02/07 (</a:t>
            </a:r>
            <a:r>
              <a:rPr kumimoji="1" lang="ja-JP" altLang="en-US" dirty="0" smtClean="0"/>
              <a:t>木</a:t>
            </a:r>
            <a:r>
              <a:rPr kumimoji="1" lang="en-US" altLang="ja-JP" dirty="0" smtClean="0"/>
              <a:t>)</a:t>
            </a:r>
            <a:endParaRPr kumimoji="1" lang="ja-JP" altLang="en-US" dirty="0"/>
          </a:p>
        </p:txBody>
      </p:sp>
      <p:sp>
        <p:nvSpPr>
          <p:cNvPr id="5" name="スライド番号プレースホルダー 4"/>
          <p:cNvSpPr>
            <a:spLocks noGrp="1"/>
          </p:cNvSpPr>
          <p:nvPr>
            <p:ph type="sldNum" sz="quarter" idx="12"/>
          </p:nvPr>
        </p:nvSpPr>
        <p:spPr/>
        <p:txBody>
          <a:bodyPr/>
          <a:lstStyle/>
          <a:p>
            <a:fld id="{9455EB71-956E-47AC-8E96-998BFB21E1B1}" type="slidenum">
              <a:rPr kumimoji="1" lang="ja-JP" altLang="en-US" smtClean="0"/>
              <a:t>1</a:t>
            </a:fld>
            <a:endParaRPr kumimoji="1" lang="ja-JP" altLang="en-US"/>
          </a:p>
        </p:txBody>
      </p:sp>
    </p:spTree>
    <p:extLst>
      <p:ext uri="{BB962C8B-B14F-4D97-AF65-F5344CB8AC3E}">
        <p14:creationId xmlns:p14="http://schemas.microsoft.com/office/powerpoint/2010/main" val="2739454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従来手法</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aphicFrame>
        <p:nvGraphicFramePr>
          <p:cNvPr id="6" name="コンテンツ プレースホルダー 4"/>
          <p:cNvGraphicFramePr>
            <a:graphicFrameLocks/>
          </p:cNvGraphicFramePr>
          <p:nvPr>
            <p:extLst>
              <p:ext uri="{D42A27DB-BD31-4B8C-83A1-F6EECF244321}">
                <p14:modId xmlns:p14="http://schemas.microsoft.com/office/powerpoint/2010/main" val="1109174232"/>
              </p:ext>
            </p:extLst>
          </p:nvPr>
        </p:nvGraphicFramePr>
        <p:xfrm>
          <a:off x="243175" y="1642891"/>
          <a:ext cx="4798725" cy="49800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7" name="コンテンツ プレースホルダー 3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48403" y="3526668"/>
            <a:ext cx="3751623" cy="2813717"/>
          </a:xfrm>
          <a:prstGeom prst="rect">
            <a:avLst/>
          </a:prstGeom>
        </p:spPr>
      </p:pic>
      <p:sp>
        <p:nvSpPr>
          <p:cNvPr id="8" name="楕円 7"/>
          <p:cNvSpPr/>
          <p:nvPr/>
        </p:nvSpPr>
        <p:spPr>
          <a:xfrm>
            <a:off x="8977175" y="4757772"/>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460467" y="424110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11300095" y="558059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10559228" y="5239366"/>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 name="テキスト ボックス 11"/>
              <p:cNvSpPr txBox="1"/>
              <p:nvPr/>
            </p:nvSpPr>
            <p:spPr>
              <a:xfrm>
                <a:off x="8912869" y="4863496"/>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8912869" y="4863496"/>
                <a:ext cx="317972" cy="307777"/>
              </a:xfrm>
              <a:prstGeom prst="rect">
                <a:avLst/>
              </a:prstGeom>
              <a:blipFill>
                <a:blip r:embed="rId11"/>
                <a:stretch>
                  <a:fillRect l="-7692" r="-5769"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10306120" y="5239366"/>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10306120" y="5239366"/>
                <a:ext cx="323935" cy="307777"/>
              </a:xfrm>
              <a:prstGeom prst="rect">
                <a:avLst/>
              </a:prstGeom>
              <a:blipFill>
                <a:blip r:embed="rId12"/>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p:cNvSpPr txBox="1"/>
              <p:nvPr/>
            </p:nvSpPr>
            <p:spPr>
              <a:xfrm>
                <a:off x="10976160" y="542670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10976160" y="5426704"/>
                <a:ext cx="323935" cy="307777"/>
              </a:xfrm>
              <a:prstGeom prst="rect">
                <a:avLst/>
              </a:prstGeom>
              <a:blipFill>
                <a:blip r:embed="rId13"/>
                <a:stretch>
                  <a:fillRect l="-9434"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p:cNvSpPr txBox="1"/>
              <p:nvPr/>
            </p:nvSpPr>
            <p:spPr>
              <a:xfrm>
                <a:off x="9314279" y="3883567"/>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9314279" y="3883567"/>
                <a:ext cx="304699" cy="307777"/>
              </a:xfrm>
              <a:prstGeom prst="rect">
                <a:avLst/>
              </a:prstGeom>
              <a:blipFill>
                <a:blip r:embed="rId14"/>
                <a:stretch>
                  <a:fillRect l="-10000" r="-2000" b="-13725"/>
                </a:stretch>
              </a:blipFill>
            </p:spPr>
            <p:txBody>
              <a:bodyPr/>
              <a:lstStyle/>
              <a:p>
                <a:r>
                  <a:rPr lang="ja-JP" altLang="en-US">
                    <a:noFill/>
                  </a:rPr>
                  <a:t> </a:t>
                </a:r>
              </a:p>
            </p:txBody>
          </p:sp>
        </mc:Fallback>
      </mc:AlternateContent>
      <p:sp>
        <p:nvSpPr>
          <p:cNvPr id="24" name="テキスト ボックス 23"/>
          <p:cNvSpPr txBox="1"/>
          <p:nvPr/>
        </p:nvSpPr>
        <p:spPr>
          <a:xfrm>
            <a:off x="5636982" y="1728463"/>
            <a:ext cx="4287189" cy="400110"/>
          </a:xfrm>
          <a:prstGeom prst="rect">
            <a:avLst/>
          </a:prstGeom>
          <a:noFill/>
        </p:spPr>
        <p:txBody>
          <a:bodyPr wrap="square" rtlCol="0">
            <a:spAutoFit/>
          </a:bodyPr>
          <a:lstStyle/>
          <a:p>
            <a:r>
              <a:rPr kumimoji="1" lang="en-US" altLang="ja-JP" sz="2000" dirty="0">
                <a:latin typeface="Times New Roman" panose="02020603050405020304" pitchFamily="18" charset="0"/>
                <a:cs typeface="Times New Roman" panose="02020603050405020304" pitchFamily="18" charset="0"/>
              </a:rPr>
              <a:t>f</a:t>
            </a:r>
            <a:r>
              <a:rPr kumimoji="1" lang="en-US" altLang="ja-JP" sz="2000" dirty="0" smtClean="0">
                <a:latin typeface="Times New Roman" panose="02020603050405020304" pitchFamily="18" charset="0"/>
                <a:cs typeface="Times New Roman" panose="02020603050405020304" pitchFamily="18" charset="0"/>
              </a:rPr>
              <a:t>or </a:t>
            </a:r>
            <a:r>
              <a:rPr kumimoji="1" lang="en-US" altLang="ja-JP" sz="2000" i="1" dirty="0" err="1" smtClean="0">
                <a:latin typeface="Times New Roman" panose="02020603050405020304" pitchFamily="18" charset="0"/>
                <a:cs typeface="Times New Roman" panose="02020603050405020304" pitchFamily="18" charset="0"/>
              </a:rPr>
              <a:t>i</a:t>
            </a:r>
            <a:r>
              <a:rPr kumimoji="1" lang="en-US" altLang="ja-JP" sz="2000" i="1" dirty="0" smtClean="0">
                <a:latin typeface="Times New Roman" panose="02020603050405020304" pitchFamily="18" charset="0"/>
                <a:cs typeface="Times New Roman" panose="02020603050405020304" pitchFamily="18" charset="0"/>
              </a:rPr>
              <a:t> = 1</a:t>
            </a:r>
            <a:r>
              <a:rPr kumimoji="1" lang="en-US" altLang="ja-JP" sz="2000" dirty="0" smtClean="0">
                <a:latin typeface="Times New Roman" panose="02020603050405020304" pitchFamily="18" charset="0"/>
                <a:cs typeface="Times New Roman" panose="02020603050405020304" pitchFamily="18" charset="0"/>
              </a:rPr>
              <a:t> to </a:t>
            </a:r>
            <a:r>
              <a:rPr kumimoji="1" lang="en-US" altLang="ja-JP" sz="2000" i="1" dirty="0" smtClean="0">
                <a:latin typeface="Times New Roman" panose="02020603050405020304" pitchFamily="18" charset="0"/>
                <a:cs typeface="Times New Roman" panose="02020603050405020304" pitchFamily="18" charset="0"/>
              </a:rPr>
              <a:t>N</a:t>
            </a:r>
            <a:endParaRPr kumimoji="1" lang="ja-JP" altLang="en-US" sz="2000" i="1" dirty="0">
              <a:latin typeface="Times New Roman" panose="02020603050405020304" pitchFamily="18" charset="0"/>
              <a:cs typeface="Times New Roman" panose="02020603050405020304" pitchFamily="18" charset="0"/>
            </a:endParaRPr>
          </a:p>
        </p:txBody>
      </p:sp>
      <p:sp>
        <p:nvSpPr>
          <p:cNvPr id="25" name="テキスト ボックス 24"/>
          <p:cNvSpPr txBox="1"/>
          <p:nvPr/>
        </p:nvSpPr>
        <p:spPr>
          <a:xfrm>
            <a:off x="5636982" y="4479904"/>
            <a:ext cx="1558979" cy="400110"/>
          </a:xfrm>
          <a:prstGeom prst="rect">
            <a:avLst/>
          </a:prstGeom>
          <a:noFill/>
        </p:spPr>
        <p:txBody>
          <a:bodyPr wrap="square" rtlCol="0">
            <a:spAutoFit/>
          </a:bodyPr>
          <a:lstStyle/>
          <a:p>
            <a:r>
              <a:rPr kumimoji="1" lang="en-US" altLang="ja-JP" sz="2000" dirty="0" err="1" smtClean="0">
                <a:latin typeface="Times New Roman" panose="02020603050405020304" pitchFamily="18" charset="0"/>
                <a:cs typeface="Times New Roman" panose="02020603050405020304" pitchFamily="18" charset="0"/>
              </a:rPr>
              <a:t>Endfor</a:t>
            </a:r>
            <a:endParaRPr kumimoji="1" lang="ja-JP" altLang="en-US" sz="2000" dirty="0">
              <a:latin typeface="Times New Roman" panose="02020603050405020304" pitchFamily="18" charset="0"/>
              <a:cs typeface="Times New Roman" panose="02020603050405020304" pitchFamily="18" charset="0"/>
            </a:endParaRPr>
          </a:p>
        </p:txBody>
      </p:sp>
      <p:sp>
        <p:nvSpPr>
          <p:cNvPr id="26" name="楕円 25"/>
          <p:cNvSpPr/>
          <p:nvPr/>
        </p:nvSpPr>
        <p:spPr>
          <a:xfrm>
            <a:off x="9339641" y="4415899"/>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1" name="テキスト ボックス 30"/>
              <p:cNvSpPr txBox="1"/>
              <p:nvPr/>
            </p:nvSpPr>
            <p:spPr>
              <a:xfrm>
                <a:off x="6115438" y="2108775"/>
                <a:ext cx="4781863" cy="2399631"/>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ax</m:t>
                      </m:r>
                      <m:d>
                        <m:dPr>
                          <m:ctrlPr>
                            <a:rPr kumimoji="1" lang="en-US" altLang="ja-JP" sz="2000" b="0" i="0" smtClean="0">
                              <a:latin typeface="Cambria Math" panose="02040503050406030204" pitchFamily="18" charset="0"/>
                            </a:rPr>
                          </m:ctrlPr>
                        </m:dPr>
                        <m:e>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𝑑</m:t>
                                      </m:r>
                                    </m:e>
                                    <m:sub>
                                      <m:r>
                                        <a:rPr kumimoji="1" lang="en-US" altLang="ja-JP" sz="2000" b="0" i="1" smtClean="0">
                                          <a:latin typeface="Cambria Math" panose="02040503050406030204" pitchFamily="18" charset="0"/>
                                        </a:rPr>
                                        <m:t>𝑖</m:t>
                                      </m:r>
                                    </m:sub>
                                  </m:sSub>
                                </m:sub>
                              </m:sSub>
                            </m:e>
                          </m:d>
                        </m:e>
                      </m:d>
                      <m:r>
                        <a:rPr kumimoji="1" lang="en-US" altLang="ja-JP" sz="2000" b="0" i="0" smtClean="0">
                          <a:latin typeface="Cambria Math" panose="02040503050406030204" pitchFamily="18" charset="0"/>
                        </a:rPr>
                        <m:t>&gt;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oMath>
                  </m:oMathPara>
                </a14:m>
                <a:endParaRPr kumimoji="1" lang="en-US" altLang="ja-JP" sz="2000" dirty="0" smtClean="0"/>
              </a:p>
              <a:p>
                <a:r>
                  <a:rPr kumimoji="1" lang="en-US" altLang="ja-JP" sz="2000" dirty="0"/>
                  <a:t>	</a:t>
                </a:r>
                <a:r>
                  <a:rPr kumimoji="1" lang="ja-JP" altLang="en-US" sz="2000" dirty="0" smtClean="0">
                    <a:latin typeface="+mn-ea"/>
                  </a:rPr>
                  <a:t>解の更新</a:t>
                </a:r>
                <a:r>
                  <a:rPr kumimoji="1" lang="en-US" altLang="ja-JP" sz="2000" dirty="0"/>
                  <a:t>	</a:t>
                </a:r>
                <a:endParaRPr kumimoji="1" lang="en-US" altLang="ja-JP" sz="2000" dirty="0" smtClean="0"/>
              </a:p>
              <a:p>
                <a:endParaRPr kumimoji="1" lang="en-US" altLang="ja-JP" sz="2000" dirty="0" smtClean="0">
                  <a:latin typeface="Cambria Math" panose="02040503050406030204" pitchFamily="18" charset="0"/>
                  <a:ea typeface="Cambria Math" panose="02040503050406030204" pitchFamily="18" charset="0"/>
                </a:endParaRPr>
              </a:p>
              <a:p>
                <a:endParaRPr kumimoji="1" lang="en-US" altLang="ja-JP" sz="2000" dirty="0">
                  <a:latin typeface="Cambria Math" panose="02040503050406030204" pitchFamily="18" charset="0"/>
                  <a:ea typeface="Cambria Math" panose="02040503050406030204" pitchFamily="18" charset="0"/>
                </a:endParaRPr>
              </a:p>
              <a:p>
                <a:endParaRPr kumimoji="1" lang="en-US" altLang="ja-JP" sz="2000" dirty="0" smtClean="0">
                  <a:latin typeface="Cambria Math" panose="02040503050406030204" pitchFamily="18" charset="0"/>
                  <a:ea typeface="Cambria Math" panose="02040503050406030204" pitchFamily="18" charset="0"/>
                </a:endParaRPr>
              </a:p>
              <a:p>
                <a:r>
                  <a:rPr kumimoji="1" lang="en-US" altLang="ja-JP" sz="2000" dirty="0" err="1" smtClean="0">
                    <a:latin typeface="Cambria Math" panose="02040503050406030204" pitchFamily="18" charset="0"/>
                    <a:ea typeface="Cambria Math" panose="02040503050406030204" pitchFamily="18" charset="0"/>
                  </a:rPr>
                  <a:t>Endif</a:t>
                </a:r>
                <a:endParaRPr kumimoji="1" lang="en-US" altLang="ja-JP" sz="2000" dirty="0" smtClean="0">
                  <a:latin typeface="Cambria Math" panose="02040503050406030204" pitchFamily="18" charset="0"/>
                  <a:ea typeface="Cambria Math" panose="02040503050406030204" pitchFamily="18" charset="0"/>
                </a:endParaRPr>
              </a:p>
            </p:txBody>
          </p:sp>
        </mc:Choice>
        <mc:Fallback>
          <p:sp>
            <p:nvSpPr>
              <p:cNvPr id="31" name="テキスト ボックス 30"/>
              <p:cNvSpPr txBox="1">
                <a:spLocks noRot="1" noChangeAspect="1" noMove="1" noResize="1" noEditPoints="1" noAdjustHandles="1" noChangeArrowheads="1" noChangeShapeType="1" noTextEdit="1"/>
              </p:cNvSpPr>
              <p:nvPr/>
            </p:nvSpPr>
            <p:spPr>
              <a:xfrm>
                <a:off x="6115438" y="2108775"/>
                <a:ext cx="4781863" cy="2399631"/>
              </a:xfrm>
              <a:prstGeom prst="rect">
                <a:avLst/>
              </a:prstGeom>
              <a:blipFill>
                <a:blip r:embed="rId15"/>
                <a:stretch>
                  <a:fillRect l="-1274" t="-1523" b="-3299"/>
                </a:stretch>
              </a:blipFill>
            </p:spPr>
            <p:txBody>
              <a:bodyPr/>
              <a:lstStyle/>
              <a:p>
                <a:r>
                  <a:rPr lang="ja-JP" altLang="en-US">
                    <a:noFill/>
                  </a:rPr>
                  <a:t> </a:t>
                </a:r>
              </a:p>
            </p:txBody>
          </p:sp>
        </mc:Fallback>
      </mc:AlternateContent>
      <p:sp>
        <p:nvSpPr>
          <p:cNvPr id="36" name="楕円 35"/>
          <p:cNvSpPr/>
          <p:nvPr/>
        </p:nvSpPr>
        <p:spPr>
          <a:xfrm>
            <a:off x="9485878" y="4963384"/>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8853879" y="455829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10176661" y="6292664"/>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10368353" y="6183008"/>
            <a:ext cx="1279849" cy="369332"/>
          </a:xfrm>
          <a:prstGeom prst="rect">
            <a:avLst/>
          </a:prstGeom>
          <a:noFill/>
        </p:spPr>
        <p:txBody>
          <a:bodyPr wrap="square" rtlCol="0">
            <a:spAutoFit/>
          </a:bodyPr>
          <a:lstStyle/>
          <a:p>
            <a:r>
              <a:rPr kumimoji="1" lang="en-US" altLang="ja-JP" dirty="0" smtClean="0"/>
              <a:t>: </a:t>
            </a:r>
            <a:r>
              <a:rPr kumimoji="1" lang="ja-JP" altLang="en-US" dirty="0" smtClean="0"/>
              <a:t>個体候補</a:t>
            </a:r>
            <a:endParaRPr kumimoji="1" lang="ja-JP" altLang="en-US" dirty="0"/>
          </a:p>
        </p:txBody>
      </p:sp>
      <p:sp>
        <p:nvSpPr>
          <p:cNvPr id="40" name="楕円 39"/>
          <p:cNvSpPr/>
          <p:nvPr/>
        </p:nvSpPr>
        <p:spPr>
          <a:xfrm>
            <a:off x="8940975" y="6292664"/>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9132667" y="6183008"/>
            <a:ext cx="1279849" cy="369332"/>
          </a:xfrm>
          <a:prstGeom prst="rect">
            <a:avLst/>
          </a:prstGeom>
          <a:noFill/>
        </p:spPr>
        <p:txBody>
          <a:bodyPr wrap="square" rtlCol="0">
            <a:spAutoFit/>
          </a:bodyPr>
          <a:lstStyle/>
          <a:p>
            <a:r>
              <a:rPr kumimoji="1" lang="en-US" altLang="ja-JP" dirty="0" smtClean="0"/>
              <a:t>: </a:t>
            </a:r>
            <a:r>
              <a:rPr kumimoji="1" lang="ja-JP" altLang="en-US" dirty="0"/>
              <a:t>個体</a:t>
            </a:r>
            <a:endParaRPr kumimoji="1" lang="ja-JP" altLang="en-US" dirty="0"/>
          </a:p>
        </p:txBody>
      </p:sp>
      <p:pic>
        <p:nvPicPr>
          <p:cNvPr id="42" name="図 41"/>
          <p:cNvPicPr>
            <a:picLocks noChangeAspect="1"/>
          </p:cNvPicPr>
          <p:nvPr>
            <p:custDataLst>
              <p:tags r:id="rId1"/>
            </p:custDataLst>
          </p:nvPr>
        </p:nvPicPr>
        <p:blipFill>
          <a:blip r:embed="rId16" cstate="print">
            <a:extLst>
              <a:ext uri="{28A0092B-C50C-407E-A947-70E740481C1C}">
                <a14:useLocalDpi xmlns:a14="http://schemas.microsoft.com/office/drawing/2010/main" val="0"/>
              </a:ext>
            </a:extLst>
          </a:blip>
          <a:stretch>
            <a:fillRect/>
          </a:stretch>
        </p:blipFill>
        <p:spPr>
          <a:xfrm>
            <a:off x="7178582" y="3277460"/>
            <a:ext cx="2575237" cy="297143"/>
          </a:xfrm>
          <a:prstGeom prst="rect">
            <a:avLst/>
          </a:prstGeom>
        </p:spPr>
      </p:pic>
      <p:pic>
        <p:nvPicPr>
          <p:cNvPr id="43" name="図 42"/>
          <p:cNvPicPr>
            <a:picLocks noChangeAspect="1"/>
          </p:cNvPicPr>
          <p:nvPr>
            <p:custDataLst>
              <p:tags r:id="rId2"/>
            </p:custDataLst>
          </p:nvPr>
        </p:nvPicPr>
        <p:blipFill>
          <a:blip r:embed="rId17" cstate="print">
            <a:extLst>
              <a:ext uri="{28A0092B-C50C-407E-A947-70E740481C1C}">
                <a14:useLocalDpi xmlns:a14="http://schemas.microsoft.com/office/drawing/2010/main" val="0"/>
              </a:ext>
            </a:extLst>
          </a:blip>
          <a:stretch>
            <a:fillRect/>
          </a:stretch>
        </p:blipFill>
        <p:spPr>
          <a:xfrm>
            <a:off x="7092086" y="3652636"/>
            <a:ext cx="1284571" cy="297143"/>
          </a:xfrm>
          <a:prstGeom prst="rect">
            <a:avLst/>
          </a:prstGeom>
        </p:spPr>
      </p:pic>
    </p:spTree>
    <p:extLst>
      <p:ext uri="{BB962C8B-B14F-4D97-AF65-F5344CB8AC3E}">
        <p14:creationId xmlns:p14="http://schemas.microsoft.com/office/powerpoint/2010/main" val="50460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従来手法</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aphicFrame>
        <p:nvGraphicFramePr>
          <p:cNvPr id="6" name="コンテンツ プレースホルダー 4"/>
          <p:cNvGraphicFramePr>
            <a:graphicFrameLocks/>
          </p:cNvGraphicFramePr>
          <p:nvPr>
            <p:extLst>
              <p:ext uri="{D42A27DB-BD31-4B8C-83A1-F6EECF244321}">
                <p14:modId xmlns:p14="http://schemas.microsoft.com/office/powerpoint/2010/main" val="1073038893"/>
              </p:ext>
            </p:extLst>
          </p:nvPr>
        </p:nvGraphicFramePr>
        <p:xfrm>
          <a:off x="243175" y="1642891"/>
          <a:ext cx="4798725" cy="49800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31" name="コンテンツ プレースホルダー 3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48403" y="3526668"/>
            <a:ext cx="3751623" cy="2813717"/>
          </a:xfrm>
          <a:prstGeom prst="rect">
            <a:avLst/>
          </a:prstGeom>
        </p:spPr>
      </p:pic>
      <p:sp>
        <p:nvSpPr>
          <p:cNvPr id="36" name="楕円 35"/>
          <p:cNvSpPr/>
          <p:nvPr/>
        </p:nvSpPr>
        <p:spPr>
          <a:xfrm>
            <a:off x="8977175" y="4757772"/>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9460467" y="424110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11300095" y="558059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10559228" y="5239366"/>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0" name="テキスト ボックス 39"/>
              <p:cNvSpPr txBox="1"/>
              <p:nvPr/>
            </p:nvSpPr>
            <p:spPr>
              <a:xfrm>
                <a:off x="8912869" y="4863496"/>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40" name="テキスト ボックス 39"/>
              <p:cNvSpPr txBox="1">
                <a:spLocks noRot="1" noChangeAspect="1" noMove="1" noResize="1" noEditPoints="1" noAdjustHandles="1" noChangeArrowheads="1" noChangeShapeType="1" noTextEdit="1"/>
              </p:cNvSpPr>
              <p:nvPr/>
            </p:nvSpPr>
            <p:spPr>
              <a:xfrm>
                <a:off x="8912869" y="4863496"/>
                <a:ext cx="317972" cy="307777"/>
              </a:xfrm>
              <a:prstGeom prst="rect">
                <a:avLst/>
              </a:prstGeom>
              <a:blipFill>
                <a:blip r:embed="rId11"/>
                <a:stretch>
                  <a:fillRect l="-7692" r="-5769"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p:cNvSpPr txBox="1"/>
              <p:nvPr/>
            </p:nvSpPr>
            <p:spPr>
              <a:xfrm>
                <a:off x="10306120" y="5239366"/>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41" name="テキスト ボックス 40"/>
              <p:cNvSpPr txBox="1">
                <a:spLocks noRot="1" noChangeAspect="1" noMove="1" noResize="1" noEditPoints="1" noAdjustHandles="1" noChangeArrowheads="1" noChangeShapeType="1" noTextEdit="1"/>
              </p:cNvSpPr>
              <p:nvPr/>
            </p:nvSpPr>
            <p:spPr>
              <a:xfrm>
                <a:off x="10306120" y="5239366"/>
                <a:ext cx="323935" cy="307777"/>
              </a:xfrm>
              <a:prstGeom prst="rect">
                <a:avLst/>
              </a:prstGeom>
              <a:blipFill>
                <a:blip r:embed="rId12"/>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テキスト ボックス 41"/>
              <p:cNvSpPr txBox="1"/>
              <p:nvPr/>
            </p:nvSpPr>
            <p:spPr>
              <a:xfrm>
                <a:off x="10976160" y="542670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42" name="テキスト ボックス 41"/>
              <p:cNvSpPr txBox="1">
                <a:spLocks noRot="1" noChangeAspect="1" noMove="1" noResize="1" noEditPoints="1" noAdjustHandles="1" noChangeArrowheads="1" noChangeShapeType="1" noTextEdit="1"/>
              </p:cNvSpPr>
              <p:nvPr/>
            </p:nvSpPr>
            <p:spPr>
              <a:xfrm>
                <a:off x="10976160" y="5426704"/>
                <a:ext cx="323935" cy="307777"/>
              </a:xfrm>
              <a:prstGeom prst="rect">
                <a:avLst/>
              </a:prstGeom>
              <a:blipFill>
                <a:blip r:embed="rId13"/>
                <a:stretch>
                  <a:fillRect l="-9434"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5" name="テキスト ボックス 44"/>
              <p:cNvSpPr txBox="1"/>
              <p:nvPr/>
            </p:nvSpPr>
            <p:spPr>
              <a:xfrm>
                <a:off x="9314279" y="3883567"/>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45" name="テキスト ボックス 44"/>
              <p:cNvSpPr txBox="1">
                <a:spLocks noRot="1" noChangeAspect="1" noMove="1" noResize="1" noEditPoints="1" noAdjustHandles="1" noChangeArrowheads="1" noChangeShapeType="1" noTextEdit="1"/>
              </p:cNvSpPr>
              <p:nvPr/>
            </p:nvSpPr>
            <p:spPr>
              <a:xfrm>
                <a:off x="9314279" y="3883567"/>
                <a:ext cx="304699" cy="307777"/>
              </a:xfrm>
              <a:prstGeom prst="rect">
                <a:avLst/>
              </a:prstGeom>
              <a:blipFill>
                <a:blip r:embed="rId14"/>
                <a:stretch>
                  <a:fillRect l="-10000" r="-2000" b="-13725"/>
                </a:stretch>
              </a:blipFill>
            </p:spPr>
            <p:txBody>
              <a:bodyPr/>
              <a:lstStyle/>
              <a:p>
                <a:r>
                  <a:rPr lang="ja-JP" altLang="en-US">
                    <a:noFill/>
                  </a:rPr>
                  <a:t> </a:t>
                </a:r>
              </a:p>
            </p:txBody>
          </p:sp>
        </mc:Fallback>
      </mc:AlternateContent>
      <p:sp>
        <p:nvSpPr>
          <p:cNvPr id="48" name="楕円 47"/>
          <p:cNvSpPr/>
          <p:nvPr/>
        </p:nvSpPr>
        <p:spPr>
          <a:xfrm>
            <a:off x="9339641" y="4415899"/>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9485878" y="4963384"/>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p:cNvSpPr/>
          <p:nvPr/>
        </p:nvSpPr>
        <p:spPr>
          <a:xfrm>
            <a:off x="8853879" y="455829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10176661" y="6292664"/>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p:cNvSpPr txBox="1"/>
          <p:nvPr/>
        </p:nvSpPr>
        <p:spPr>
          <a:xfrm>
            <a:off x="10368353" y="6183008"/>
            <a:ext cx="1279849" cy="369332"/>
          </a:xfrm>
          <a:prstGeom prst="rect">
            <a:avLst/>
          </a:prstGeom>
          <a:noFill/>
        </p:spPr>
        <p:txBody>
          <a:bodyPr wrap="square" rtlCol="0">
            <a:spAutoFit/>
          </a:bodyPr>
          <a:lstStyle/>
          <a:p>
            <a:r>
              <a:rPr kumimoji="1" lang="en-US" altLang="ja-JP" dirty="0" smtClean="0"/>
              <a:t>: </a:t>
            </a:r>
            <a:r>
              <a:rPr kumimoji="1" lang="ja-JP" altLang="en-US" dirty="0" smtClean="0"/>
              <a:t>個体候補</a:t>
            </a:r>
            <a:endParaRPr kumimoji="1" lang="ja-JP" altLang="en-US" dirty="0"/>
          </a:p>
        </p:txBody>
      </p:sp>
      <p:sp>
        <p:nvSpPr>
          <p:cNvPr id="54" name="楕円 53"/>
          <p:cNvSpPr/>
          <p:nvPr/>
        </p:nvSpPr>
        <p:spPr>
          <a:xfrm>
            <a:off x="8940975" y="6292664"/>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p:cNvSpPr txBox="1"/>
          <p:nvPr/>
        </p:nvSpPr>
        <p:spPr>
          <a:xfrm>
            <a:off x="9132667" y="6183008"/>
            <a:ext cx="1279849" cy="369332"/>
          </a:xfrm>
          <a:prstGeom prst="rect">
            <a:avLst/>
          </a:prstGeom>
          <a:noFill/>
        </p:spPr>
        <p:txBody>
          <a:bodyPr wrap="square" rtlCol="0">
            <a:spAutoFit/>
          </a:bodyPr>
          <a:lstStyle/>
          <a:p>
            <a:r>
              <a:rPr kumimoji="1" lang="en-US" altLang="ja-JP" dirty="0" smtClean="0"/>
              <a:t>: </a:t>
            </a:r>
            <a:r>
              <a:rPr kumimoji="1" lang="ja-JP" altLang="en-US" dirty="0"/>
              <a:t>個体</a:t>
            </a:r>
            <a:endParaRPr kumimoji="1" lang="ja-JP" altLang="en-US" dirty="0"/>
          </a:p>
        </p:txBody>
      </p:sp>
      <p:sp>
        <p:nvSpPr>
          <p:cNvPr id="56" name="角丸四角形吹き出し 55"/>
          <p:cNvSpPr/>
          <p:nvPr/>
        </p:nvSpPr>
        <p:spPr>
          <a:xfrm>
            <a:off x="5590372" y="5030955"/>
            <a:ext cx="2588306" cy="818115"/>
          </a:xfrm>
          <a:prstGeom prst="wedgeRoundRectCallout">
            <a:avLst>
              <a:gd name="adj1" fmla="val 61253"/>
              <a:gd name="adj2" fmla="val -48319"/>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評価値の高い局所解</a:t>
            </a:r>
            <a:r>
              <a:rPr kumimoji="1" lang="en-US" altLang="ja-JP" dirty="0" smtClean="0">
                <a:solidFill>
                  <a:schemeClr val="tx1">
                    <a:lumMod val="75000"/>
                    <a:lumOff val="25000"/>
                  </a:schemeClr>
                </a:solidFill>
              </a:rPr>
              <a:t/>
            </a:r>
            <a:br>
              <a:rPr kumimoji="1" lang="en-US" altLang="ja-JP" dirty="0" smtClean="0">
                <a:solidFill>
                  <a:schemeClr val="tx1">
                    <a:lumMod val="75000"/>
                    <a:lumOff val="25000"/>
                  </a:schemeClr>
                </a:solidFill>
              </a:rPr>
            </a:br>
            <a:r>
              <a:rPr kumimoji="1" lang="ja-JP" altLang="en-US" dirty="0" smtClean="0">
                <a:solidFill>
                  <a:schemeClr val="tx1">
                    <a:lumMod val="75000"/>
                    <a:lumOff val="25000"/>
                  </a:schemeClr>
                </a:solidFill>
              </a:rPr>
              <a:t>あるいは最適解へ収束</a:t>
            </a:r>
            <a:endParaRPr kumimoji="1" lang="ja-JP" altLang="en-US" dirty="0">
              <a:solidFill>
                <a:schemeClr val="tx1">
                  <a:lumMod val="75000"/>
                  <a:lumOff val="25000"/>
                </a:schemeClr>
              </a:solidFill>
            </a:endParaRPr>
          </a:p>
        </p:txBody>
      </p:sp>
      <p:sp>
        <p:nvSpPr>
          <p:cNvPr id="59" name="テキスト ボックス 58"/>
          <p:cNvSpPr txBox="1"/>
          <p:nvPr/>
        </p:nvSpPr>
        <p:spPr>
          <a:xfrm>
            <a:off x="5636982" y="1728463"/>
            <a:ext cx="4287189" cy="400110"/>
          </a:xfrm>
          <a:prstGeom prst="rect">
            <a:avLst/>
          </a:prstGeom>
          <a:noFill/>
        </p:spPr>
        <p:txBody>
          <a:bodyPr wrap="square" rtlCol="0">
            <a:spAutoFit/>
          </a:bodyPr>
          <a:lstStyle/>
          <a:p>
            <a:r>
              <a:rPr kumimoji="1" lang="en-US" altLang="ja-JP" sz="2000" dirty="0">
                <a:latin typeface="Times New Roman" panose="02020603050405020304" pitchFamily="18" charset="0"/>
                <a:cs typeface="Times New Roman" panose="02020603050405020304" pitchFamily="18" charset="0"/>
              </a:rPr>
              <a:t>f</a:t>
            </a:r>
            <a:r>
              <a:rPr kumimoji="1" lang="en-US" altLang="ja-JP" sz="2000" dirty="0" smtClean="0">
                <a:latin typeface="Times New Roman" panose="02020603050405020304" pitchFamily="18" charset="0"/>
                <a:cs typeface="Times New Roman" panose="02020603050405020304" pitchFamily="18" charset="0"/>
              </a:rPr>
              <a:t>or </a:t>
            </a:r>
            <a:r>
              <a:rPr kumimoji="1" lang="en-US" altLang="ja-JP" sz="2000" i="1" dirty="0" err="1" smtClean="0">
                <a:latin typeface="Times New Roman" panose="02020603050405020304" pitchFamily="18" charset="0"/>
                <a:cs typeface="Times New Roman" panose="02020603050405020304" pitchFamily="18" charset="0"/>
              </a:rPr>
              <a:t>i</a:t>
            </a:r>
            <a:r>
              <a:rPr kumimoji="1" lang="en-US" altLang="ja-JP" sz="2000" i="1" dirty="0" smtClean="0">
                <a:latin typeface="Times New Roman" panose="02020603050405020304" pitchFamily="18" charset="0"/>
                <a:cs typeface="Times New Roman" panose="02020603050405020304" pitchFamily="18" charset="0"/>
              </a:rPr>
              <a:t> = 1</a:t>
            </a:r>
            <a:r>
              <a:rPr kumimoji="1" lang="en-US" altLang="ja-JP" sz="2000" dirty="0" smtClean="0">
                <a:latin typeface="Times New Roman" panose="02020603050405020304" pitchFamily="18" charset="0"/>
                <a:cs typeface="Times New Roman" panose="02020603050405020304" pitchFamily="18" charset="0"/>
              </a:rPr>
              <a:t> to </a:t>
            </a:r>
            <a:r>
              <a:rPr kumimoji="1" lang="en-US" altLang="ja-JP" sz="2000" i="1" dirty="0" smtClean="0">
                <a:latin typeface="Times New Roman" panose="02020603050405020304" pitchFamily="18" charset="0"/>
                <a:cs typeface="Times New Roman" panose="02020603050405020304" pitchFamily="18" charset="0"/>
              </a:rPr>
              <a:t>N</a:t>
            </a:r>
            <a:endParaRPr kumimoji="1" lang="ja-JP" altLang="en-US" sz="2000" i="1" dirty="0">
              <a:latin typeface="Times New Roman" panose="02020603050405020304" pitchFamily="18" charset="0"/>
              <a:cs typeface="Times New Roman" panose="02020603050405020304" pitchFamily="18" charset="0"/>
            </a:endParaRPr>
          </a:p>
        </p:txBody>
      </p:sp>
      <p:sp>
        <p:nvSpPr>
          <p:cNvPr id="60" name="テキスト ボックス 59"/>
          <p:cNvSpPr txBox="1"/>
          <p:nvPr/>
        </p:nvSpPr>
        <p:spPr>
          <a:xfrm>
            <a:off x="5636982" y="4479904"/>
            <a:ext cx="1558979" cy="400110"/>
          </a:xfrm>
          <a:prstGeom prst="rect">
            <a:avLst/>
          </a:prstGeom>
          <a:noFill/>
        </p:spPr>
        <p:txBody>
          <a:bodyPr wrap="square" rtlCol="0">
            <a:spAutoFit/>
          </a:bodyPr>
          <a:lstStyle/>
          <a:p>
            <a:r>
              <a:rPr kumimoji="1" lang="en-US" altLang="ja-JP" sz="2000" dirty="0" err="1" smtClean="0">
                <a:latin typeface="Times New Roman" panose="02020603050405020304" pitchFamily="18" charset="0"/>
                <a:cs typeface="Times New Roman" panose="02020603050405020304" pitchFamily="18" charset="0"/>
              </a:rPr>
              <a:t>Endfor</a:t>
            </a:r>
            <a:endParaRPr kumimoji="1" lang="ja-JP" alt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61" name="テキスト ボックス 60"/>
              <p:cNvSpPr txBox="1"/>
              <p:nvPr/>
            </p:nvSpPr>
            <p:spPr>
              <a:xfrm>
                <a:off x="6115438" y="2108775"/>
                <a:ext cx="4781863" cy="2399631"/>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ax</m:t>
                      </m:r>
                      <m:d>
                        <m:dPr>
                          <m:ctrlPr>
                            <a:rPr kumimoji="1" lang="en-US" altLang="ja-JP" sz="2000" b="0" i="0" smtClean="0">
                              <a:latin typeface="Cambria Math" panose="02040503050406030204" pitchFamily="18" charset="0"/>
                            </a:rPr>
                          </m:ctrlPr>
                        </m:dPr>
                        <m:e>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𝑑</m:t>
                                      </m:r>
                                    </m:e>
                                    <m:sub>
                                      <m:r>
                                        <a:rPr kumimoji="1" lang="en-US" altLang="ja-JP" sz="2000" b="0" i="1" smtClean="0">
                                          <a:latin typeface="Cambria Math" panose="02040503050406030204" pitchFamily="18" charset="0"/>
                                        </a:rPr>
                                        <m:t>𝑖</m:t>
                                      </m:r>
                                    </m:sub>
                                  </m:sSub>
                                </m:sub>
                              </m:sSub>
                            </m:e>
                          </m:d>
                        </m:e>
                      </m:d>
                      <m:r>
                        <a:rPr kumimoji="1" lang="en-US" altLang="ja-JP" sz="2000" b="0" i="0" smtClean="0">
                          <a:latin typeface="Cambria Math" panose="02040503050406030204" pitchFamily="18" charset="0"/>
                        </a:rPr>
                        <m:t>&gt;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oMath>
                  </m:oMathPara>
                </a14:m>
                <a:endParaRPr kumimoji="1" lang="en-US" altLang="ja-JP" sz="2000" dirty="0" smtClean="0"/>
              </a:p>
              <a:p>
                <a:r>
                  <a:rPr kumimoji="1" lang="en-US" altLang="ja-JP" sz="2000" dirty="0"/>
                  <a:t>	</a:t>
                </a:r>
                <a:r>
                  <a:rPr kumimoji="1" lang="ja-JP" altLang="en-US" sz="2000" dirty="0" smtClean="0">
                    <a:latin typeface="+mn-ea"/>
                  </a:rPr>
                  <a:t>解の更新</a:t>
                </a:r>
                <a:r>
                  <a:rPr kumimoji="1" lang="en-US" altLang="ja-JP" sz="2000" dirty="0"/>
                  <a:t>	</a:t>
                </a:r>
                <a:endParaRPr kumimoji="1" lang="en-US" altLang="ja-JP" sz="2000" dirty="0" smtClean="0"/>
              </a:p>
              <a:p>
                <a:endParaRPr kumimoji="1" lang="en-US" altLang="ja-JP" sz="2000" dirty="0" smtClean="0">
                  <a:latin typeface="Cambria Math" panose="02040503050406030204" pitchFamily="18" charset="0"/>
                  <a:ea typeface="Cambria Math" panose="02040503050406030204" pitchFamily="18" charset="0"/>
                </a:endParaRPr>
              </a:p>
              <a:p>
                <a:endParaRPr kumimoji="1" lang="en-US" altLang="ja-JP" sz="2000" dirty="0">
                  <a:latin typeface="Cambria Math" panose="02040503050406030204" pitchFamily="18" charset="0"/>
                  <a:ea typeface="Cambria Math" panose="02040503050406030204" pitchFamily="18" charset="0"/>
                </a:endParaRPr>
              </a:p>
              <a:p>
                <a:endParaRPr kumimoji="1" lang="en-US" altLang="ja-JP" sz="2000" dirty="0" smtClean="0">
                  <a:latin typeface="Cambria Math" panose="02040503050406030204" pitchFamily="18" charset="0"/>
                  <a:ea typeface="Cambria Math" panose="02040503050406030204" pitchFamily="18" charset="0"/>
                </a:endParaRPr>
              </a:p>
              <a:p>
                <a:r>
                  <a:rPr kumimoji="1" lang="en-US" altLang="ja-JP" sz="2000" dirty="0" err="1" smtClean="0">
                    <a:latin typeface="Cambria Math" panose="02040503050406030204" pitchFamily="18" charset="0"/>
                    <a:ea typeface="Cambria Math" panose="02040503050406030204" pitchFamily="18" charset="0"/>
                  </a:rPr>
                  <a:t>Endif</a:t>
                </a:r>
                <a:endParaRPr kumimoji="1" lang="en-US" altLang="ja-JP" sz="2000" dirty="0" smtClean="0">
                  <a:latin typeface="Cambria Math" panose="02040503050406030204" pitchFamily="18" charset="0"/>
                  <a:ea typeface="Cambria Math" panose="02040503050406030204" pitchFamily="18" charset="0"/>
                </a:endParaRPr>
              </a:p>
            </p:txBody>
          </p:sp>
        </mc:Choice>
        <mc:Fallback>
          <p:sp>
            <p:nvSpPr>
              <p:cNvPr id="61" name="テキスト ボックス 60"/>
              <p:cNvSpPr txBox="1">
                <a:spLocks noRot="1" noChangeAspect="1" noMove="1" noResize="1" noEditPoints="1" noAdjustHandles="1" noChangeArrowheads="1" noChangeShapeType="1" noTextEdit="1"/>
              </p:cNvSpPr>
              <p:nvPr/>
            </p:nvSpPr>
            <p:spPr>
              <a:xfrm>
                <a:off x="6115438" y="2108775"/>
                <a:ext cx="4781863" cy="2399631"/>
              </a:xfrm>
              <a:prstGeom prst="rect">
                <a:avLst/>
              </a:prstGeom>
              <a:blipFill>
                <a:blip r:embed="rId15"/>
                <a:stretch>
                  <a:fillRect l="-1274" t="-1523" b="-3299"/>
                </a:stretch>
              </a:blipFill>
            </p:spPr>
            <p:txBody>
              <a:bodyPr/>
              <a:lstStyle/>
              <a:p>
                <a:r>
                  <a:rPr lang="ja-JP" altLang="en-US">
                    <a:noFill/>
                  </a:rPr>
                  <a:t> </a:t>
                </a:r>
              </a:p>
            </p:txBody>
          </p:sp>
        </mc:Fallback>
      </mc:AlternateContent>
      <p:pic>
        <p:nvPicPr>
          <p:cNvPr id="62" name="図 61"/>
          <p:cNvPicPr>
            <a:picLocks noChangeAspect="1"/>
          </p:cNvPicPr>
          <p:nvPr>
            <p:custDataLst>
              <p:tags r:id="rId1"/>
            </p:custDataLst>
          </p:nvPr>
        </p:nvPicPr>
        <p:blipFill>
          <a:blip r:embed="rId16" cstate="print">
            <a:extLst>
              <a:ext uri="{28A0092B-C50C-407E-A947-70E740481C1C}">
                <a14:useLocalDpi xmlns:a14="http://schemas.microsoft.com/office/drawing/2010/main" val="0"/>
              </a:ext>
            </a:extLst>
          </a:blip>
          <a:stretch>
            <a:fillRect/>
          </a:stretch>
        </p:blipFill>
        <p:spPr>
          <a:xfrm>
            <a:off x="7178582" y="3277460"/>
            <a:ext cx="2575237" cy="297143"/>
          </a:xfrm>
          <a:prstGeom prst="rect">
            <a:avLst/>
          </a:prstGeom>
        </p:spPr>
      </p:pic>
      <p:pic>
        <p:nvPicPr>
          <p:cNvPr id="63" name="図 62"/>
          <p:cNvPicPr>
            <a:picLocks noChangeAspect="1"/>
          </p:cNvPicPr>
          <p:nvPr>
            <p:custDataLst>
              <p:tags r:id="rId2"/>
            </p:custDataLst>
          </p:nvPr>
        </p:nvPicPr>
        <p:blipFill>
          <a:blip r:embed="rId17" cstate="print">
            <a:extLst>
              <a:ext uri="{28A0092B-C50C-407E-A947-70E740481C1C}">
                <a14:useLocalDpi xmlns:a14="http://schemas.microsoft.com/office/drawing/2010/main" val="0"/>
              </a:ext>
            </a:extLst>
          </a:blip>
          <a:stretch>
            <a:fillRect/>
          </a:stretch>
        </p:blipFill>
        <p:spPr>
          <a:xfrm>
            <a:off x="7092086" y="3652636"/>
            <a:ext cx="1284571" cy="297143"/>
          </a:xfrm>
          <a:prstGeom prst="rect">
            <a:avLst/>
          </a:prstGeom>
        </p:spPr>
      </p:pic>
    </p:spTree>
    <p:extLst>
      <p:ext uri="{BB962C8B-B14F-4D97-AF65-F5344CB8AC3E}">
        <p14:creationId xmlns:p14="http://schemas.microsoft.com/office/powerpoint/2010/main" val="783078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b="1" dirty="0"/>
          </a:p>
        </p:txBody>
      </p:sp>
      <p:sp>
        <p:nvSpPr>
          <p:cNvPr id="4" name="コンテンツ プレースホルダー 3"/>
          <p:cNvSpPr>
            <a:spLocks noGrp="1"/>
          </p:cNvSpPr>
          <p:nvPr>
            <p:ph idx="10"/>
          </p:nvPr>
        </p:nvSpPr>
        <p:spPr/>
        <p:txBody>
          <a:bodyPr lIns="0"/>
          <a:lstStyle/>
          <a:p>
            <a:r>
              <a:rPr kumimoji="1" lang="en-US" altLang="ja-JP" sz="2400" dirty="0" smtClean="0"/>
              <a:t>Novelty Search-based Bat Algorithm (NSBA)</a:t>
            </a:r>
          </a:p>
          <a:p>
            <a:r>
              <a:rPr kumimoji="1" lang="ja-JP" altLang="en-US" sz="2000" dirty="0" smtClean="0"/>
              <a:t>    未探索領域に新しく個体候補を生成する</a:t>
            </a:r>
            <a:endParaRPr lang="en-US" altLang="ja-JP" sz="800" dirty="0" smtClean="0"/>
          </a:p>
          <a:p>
            <a:pPr lvl="2" indent="0">
              <a:buNone/>
            </a:pPr>
            <a:endParaRPr kumimoji="1" lang="en-US" altLang="ja-JP" sz="1600" dirty="0" smtClean="0"/>
          </a:p>
          <a:p>
            <a:pPr marL="1333475" lvl="1" indent="-342900">
              <a:buFont typeface="Arial" panose="020B0604020202020204" pitchFamily="34" charset="0"/>
              <a:buChar char="•"/>
            </a:pPr>
            <a:endParaRPr kumimoji="1" lang="en-US" altLang="ja-JP" sz="1267" dirty="0" smtClean="0"/>
          </a:p>
          <a:p>
            <a:r>
              <a:rPr lang="en-US" altLang="ja-JP" sz="2400" dirty="0" smtClean="0"/>
              <a:t>Niche Radius-based Bat Algorithm (NRBA)</a:t>
            </a:r>
          </a:p>
          <a:p>
            <a:r>
              <a:rPr lang="ja-JP" altLang="en-US" sz="2000" dirty="0" smtClean="0"/>
              <a:t>    探索領域を分割し，同じ局所解に個体を収束させない機構</a:t>
            </a:r>
            <a:endParaRPr lang="en-US" altLang="ja-JP" sz="2000" dirty="0" smtClean="0"/>
          </a:p>
          <a:p>
            <a:pPr marL="1866862" lvl="2" indent="-342900"/>
            <a:endParaRPr lang="en-US" altLang="ja-JP" sz="1267" dirty="0" smtClean="0"/>
          </a:p>
          <a:p>
            <a:pPr marL="1866862" lvl="2" indent="-342900"/>
            <a:endParaRPr lang="en-US" altLang="ja-JP" sz="1267" dirty="0" smtClean="0"/>
          </a:p>
          <a:p>
            <a:pPr marL="1866862" lvl="2" indent="-342900"/>
            <a:endParaRPr lang="en-US" altLang="ja-JP" sz="1267" dirty="0" smtClean="0"/>
          </a:p>
          <a:p>
            <a:r>
              <a:rPr kumimoji="1" lang="en-US" altLang="ja-JP" sz="2400" dirty="0" smtClean="0"/>
              <a:t>Dynamic Niche Radius-based Bat Algorithm (DNRBA)</a:t>
            </a:r>
          </a:p>
          <a:p>
            <a:r>
              <a:rPr lang="ja-JP" altLang="en-US" sz="2000" dirty="0" smtClean="0"/>
              <a:t>    分割した探索領域内の個体分布密度により探索方法を切り替える</a:t>
            </a:r>
            <a:endParaRPr kumimoji="1" lang="ja-JP" altLang="en-US" sz="2000" dirty="0"/>
          </a:p>
        </p:txBody>
      </p:sp>
      <p:sp>
        <p:nvSpPr>
          <p:cNvPr id="5" name="テキスト ボックス 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5</a:t>
            </a:r>
            <a:endParaRPr kumimoji="1" lang="ja-JP" altLang="en-US" sz="2400" b="1" dirty="0"/>
          </a:p>
        </p:txBody>
      </p:sp>
    </p:spTree>
    <p:extLst>
      <p:ext uri="{BB962C8B-B14F-4D97-AF65-F5344CB8AC3E}">
        <p14:creationId xmlns:p14="http://schemas.microsoft.com/office/powerpoint/2010/main" val="1220092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 name="直線矢印コネクタ 30"/>
          <p:cNvCxnSpPr/>
          <p:nvPr/>
        </p:nvCxnSpPr>
        <p:spPr>
          <a:xfrm rot="10800000" flipH="1">
            <a:off x="8131016" y="2369311"/>
            <a:ext cx="16272" cy="787782"/>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3" name="正方形/長方形 52"/>
              <p:cNvSpPr/>
              <p:nvPr/>
            </p:nvSpPr>
            <p:spPr>
              <a:xfrm>
                <a:off x="9936403" y="2972427"/>
                <a:ext cx="4811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m:rPr>
                              <m:sty m:val="p"/>
                            </m:rPr>
                            <a:rPr lang="el-GR" altLang="ja-JP" i="1" smtClean="0">
                              <a:latin typeface="Cambria Math" panose="02040503050406030204" pitchFamily="18" charset="0"/>
                              <a:ea typeface="Cambria Math" panose="02040503050406030204" pitchFamily="18" charset="0"/>
                            </a:rPr>
                            <m:t>μ</m:t>
                          </m:r>
                        </m:e>
                        <m:sub>
                          <m:r>
                            <a:rPr lang="en-US" altLang="ja-JP" b="0" i="0" smtClean="0">
                              <a:latin typeface="Cambria Math" panose="02040503050406030204" pitchFamily="18" charset="0"/>
                            </a:rPr>
                            <m:t>3</m:t>
                          </m:r>
                        </m:sub>
                      </m:sSub>
                    </m:oMath>
                  </m:oMathPara>
                </a14:m>
                <a:endParaRPr lang="ja-JP" altLang="en-US" dirty="0"/>
              </a:p>
            </p:txBody>
          </p:sp>
        </mc:Choice>
        <mc:Fallback>
          <p:sp>
            <p:nvSpPr>
              <p:cNvPr id="53" name="正方形/長方形 52"/>
              <p:cNvSpPr>
                <a:spLocks noRot="1" noChangeAspect="1" noMove="1" noResize="1" noEditPoints="1" noAdjustHandles="1" noChangeArrowheads="1" noChangeShapeType="1" noTextEdit="1"/>
              </p:cNvSpPr>
              <p:nvPr/>
            </p:nvSpPr>
            <p:spPr>
              <a:xfrm>
                <a:off x="9936403" y="2972427"/>
                <a:ext cx="481157" cy="369332"/>
              </a:xfrm>
              <a:prstGeom prst="rect">
                <a:avLst/>
              </a:prstGeom>
              <a:blipFill>
                <a:blip r:embed="rId3"/>
                <a:stretch>
                  <a:fillRect b="-8333"/>
                </a:stretch>
              </a:blipFill>
            </p:spPr>
            <p:txBody>
              <a:bodyPr/>
              <a:lstStyle/>
              <a:p>
                <a:r>
                  <a:rPr lang="ja-JP" altLang="en-US">
                    <a:noFill/>
                  </a:rPr>
                  <a:t> </a:t>
                </a:r>
              </a:p>
            </p:txBody>
          </p:sp>
        </mc:Fallback>
      </mc:AlternateContent>
      <p:cxnSp>
        <p:nvCxnSpPr>
          <p:cNvPr id="38" name="直線矢印コネクタ 37"/>
          <p:cNvCxnSpPr/>
          <p:nvPr/>
        </p:nvCxnSpPr>
        <p:spPr>
          <a:xfrm rot="8700000" flipH="1">
            <a:off x="7778822" y="2494679"/>
            <a:ext cx="16272" cy="787782"/>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b="1" dirty="0"/>
          </a:p>
        </p:txBody>
      </p:sp>
      <p:sp>
        <p:nvSpPr>
          <p:cNvPr id="8" name="コンテンツ プレースホルダー 3"/>
          <p:cNvSpPr>
            <a:spLocks noGrp="1"/>
          </p:cNvSpPr>
          <p:nvPr>
            <p:ph idx="10"/>
          </p:nvPr>
        </p:nvSpPr>
        <p:spPr>
          <a:xfrm>
            <a:off x="243175" y="2106495"/>
            <a:ext cx="11627257" cy="4298836"/>
          </a:xfrm>
        </p:spPr>
        <p:txBody>
          <a:bodyPr lIns="0"/>
          <a:lstStyle/>
          <a:p>
            <a:r>
              <a:rPr kumimoji="1" lang="en-US" altLang="ja-JP" sz="2400" dirty="0" smtClean="0">
                <a:solidFill>
                  <a:srgbClr val="FF0000"/>
                </a:solidFill>
              </a:rPr>
              <a:t>Novelty Search-based Bat Algorithm (NSBA)</a:t>
            </a:r>
          </a:p>
          <a:p>
            <a:r>
              <a:rPr kumimoji="1" lang="ja-JP" altLang="en-US" sz="2000" dirty="0" smtClean="0">
                <a:solidFill>
                  <a:srgbClr val="FF0000"/>
                </a:solidFill>
              </a:rPr>
              <a:t>    未探索領域に新しく個体候補を生成する</a:t>
            </a:r>
            <a:endParaRPr lang="en-US" altLang="ja-JP" sz="800" dirty="0" smtClean="0">
              <a:solidFill>
                <a:srgbClr val="FF0000"/>
              </a:solidFill>
            </a:endParaRPr>
          </a:p>
          <a:p>
            <a:pPr lvl="2" indent="0">
              <a:buNone/>
            </a:pPr>
            <a:endParaRPr kumimoji="1" lang="en-US" altLang="ja-JP" sz="1600" dirty="0" smtClean="0"/>
          </a:p>
          <a:p>
            <a:pPr marL="1333475" lvl="1" indent="-342900">
              <a:buFont typeface="Arial" panose="020B0604020202020204" pitchFamily="34" charset="0"/>
              <a:buChar char="•"/>
            </a:pPr>
            <a:endParaRPr kumimoji="1" lang="en-US" altLang="ja-JP" sz="1267" dirty="0" smtClean="0"/>
          </a:p>
          <a:p>
            <a:r>
              <a:rPr lang="en-US" altLang="ja-JP" sz="2400" dirty="0" smtClean="0">
                <a:solidFill>
                  <a:schemeClr val="bg1">
                    <a:lumMod val="75000"/>
                  </a:schemeClr>
                </a:solidFill>
              </a:rPr>
              <a:t>Niche Radius-based Bat Algorithm (NRBA)</a:t>
            </a:r>
          </a:p>
          <a:p>
            <a:r>
              <a:rPr lang="ja-JP" altLang="en-US" sz="2000" dirty="0" smtClean="0">
                <a:solidFill>
                  <a:schemeClr val="bg1">
                    <a:lumMod val="75000"/>
                  </a:schemeClr>
                </a:solidFill>
              </a:rPr>
              <a:t>    探索領域を分割し，同じ局所解に個体を収束させない機構</a:t>
            </a:r>
            <a:endParaRPr lang="en-US" altLang="ja-JP" sz="2000" dirty="0" smtClean="0">
              <a:solidFill>
                <a:schemeClr val="bg1">
                  <a:lumMod val="75000"/>
                </a:schemeClr>
              </a:solidFill>
            </a:endParaRPr>
          </a:p>
          <a:p>
            <a:pPr marL="1866862" lvl="2" indent="-342900"/>
            <a:endParaRPr lang="en-US" altLang="ja-JP" sz="1267" dirty="0" smtClean="0">
              <a:solidFill>
                <a:schemeClr val="bg1">
                  <a:lumMod val="75000"/>
                </a:schemeClr>
              </a:solidFill>
            </a:endParaRPr>
          </a:p>
          <a:p>
            <a:pPr marL="1866862" lvl="2" indent="-342900"/>
            <a:endParaRPr lang="en-US" altLang="ja-JP" sz="1267" dirty="0" smtClean="0">
              <a:solidFill>
                <a:schemeClr val="bg1">
                  <a:lumMod val="75000"/>
                </a:schemeClr>
              </a:solidFill>
            </a:endParaRPr>
          </a:p>
          <a:p>
            <a:pPr marL="1866862" lvl="2" indent="-342900"/>
            <a:endParaRPr lang="en-US" altLang="ja-JP" sz="1267" dirty="0" smtClean="0">
              <a:solidFill>
                <a:schemeClr val="bg1">
                  <a:lumMod val="75000"/>
                </a:schemeClr>
              </a:solidFill>
            </a:endParaRPr>
          </a:p>
          <a:p>
            <a:r>
              <a:rPr kumimoji="1" lang="en-US" altLang="ja-JP" sz="2400" dirty="0" smtClean="0">
                <a:solidFill>
                  <a:schemeClr val="bg1">
                    <a:lumMod val="75000"/>
                  </a:schemeClr>
                </a:solidFill>
              </a:rPr>
              <a:t>Dynamic Niche Radius-based Bat Algorithm (DNRBA)</a:t>
            </a:r>
          </a:p>
          <a:p>
            <a:r>
              <a:rPr lang="ja-JP" altLang="en-US" sz="2000" dirty="0" smtClean="0">
                <a:solidFill>
                  <a:schemeClr val="bg1">
                    <a:lumMod val="75000"/>
                  </a:schemeClr>
                </a:solidFill>
              </a:rPr>
              <a:t>    分割した探索領域内の個体分布密度により探索方法を切り替える</a:t>
            </a:r>
            <a:endParaRPr kumimoji="1" lang="ja-JP" altLang="en-US" sz="2000" dirty="0">
              <a:solidFill>
                <a:schemeClr val="bg1">
                  <a:lumMod val="75000"/>
                </a:schemeClr>
              </a:solidFill>
            </a:endParaRPr>
          </a:p>
        </p:txBody>
      </p:sp>
      <mc:AlternateContent xmlns:mc="http://schemas.openxmlformats.org/markup-compatibility/2006">
        <mc:Choice xmlns:a14="http://schemas.microsoft.com/office/drawing/2010/main" Requires="a14">
          <p:sp>
            <p:nvSpPr>
              <p:cNvPr id="9" name="正方形/長方形 8"/>
              <p:cNvSpPr/>
              <p:nvPr/>
            </p:nvSpPr>
            <p:spPr>
              <a:xfrm>
                <a:off x="10507285" y="4181849"/>
                <a:ext cx="1401922" cy="369717"/>
              </a:xfrm>
              <a:prstGeom prst="rect">
                <a:avLst/>
              </a:prstGeom>
            </p:spPr>
            <p:txBody>
              <a:bodyPr wrap="none">
                <a:spAutoFit/>
              </a:bodyPr>
              <a:lstStyle/>
              <a:p>
                <a:r>
                  <a:rPr lang="en-US" altLang="ja-JP" dirty="0" smtClean="0"/>
                  <a:t>: </a:t>
                </a:r>
                <a:r>
                  <a:rPr lang="ja-JP" altLang="en-US" dirty="0" smtClean="0"/>
                  <a:t>最</a:t>
                </a:r>
                <a14:m>
                  <m:oMath xmlns:m="http://schemas.openxmlformats.org/officeDocument/2006/math">
                    <m:r>
                      <a:rPr lang="ja-JP" altLang="en-US" b="0" i="1" smtClean="0">
                        <a:latin typeface="Cambria Math" panose="02040503050406030204" pitchFamily="18" charset="0"/>
                      </a:rPr>
                      <m:t>良個体</m:t>
                    </m:r>
                    <m:r>
                      <a:rPr lang="ja-JP" altLang="en-US" i="1">
                        <a:latin typeface="Cambria Math" panose="02040503050406030204" pitchFamily="18" charset="0"/>
                      </a:rPr>
                      <m:t> </m:t>
                    </m:r>
                    <m:r>
                      <a:rPr lang="en-US" altLang="ja-JP" b="0" i="1" smtClean="0">
                        <a:latin typeface="Cambria Math" panose="02040503050406030204" pitchFamily="18" charset="0"/>
                      </a:rPr>
                      <m:t>𝑥</m:t>
                    </m:r>
                  </m:oMath>
                </a14:m>
                <a:endParaRPr lang="ja-JP" altLang="en-US" dirty="0"/>
              </a:p>
            </p:txBody>
          </p:sp>
        </mc:Choice>
        <mc:Fallback>
          <p:sp>
            <p:nvSpPr>
              <p:cNvPr id="9" name="正方形/長方形 8"/>
              <p:cNvSpPr>
                <a:spLocks noRot="1" noChangeAspect="1" noMove="1" noResize="1" noEditPoints="1" noAdjustHandles="1" noChangeArrowheads="1" noChangeShapeType="1" noTextEdit="1"/>
              </p:cNvSpPr>
              <p:nvPr/>
            </p:nvSpPr>
            <p:spPr>
              <a:xfrm>
                <a:off x="10507285" y="4181849"/>
                <a:ext cx="1401922" cy="369717"/>
              </a:xfrm>
              <a:prstGeom prst="rect">
                <a:avLst/>
              </a:prstGeom>
              <a:blipFill>
                <a:blip r:embed="rId4"/>
                <a:stretch>
                  <a:fillRect l="-3913" t="-9836" b="-26230"/>
                </a:stretch>
              </a:blipFill>
            </p:spPr>
            <p:txBody>
              <a:bodyPr/>
              <a:lstStyle/>
              <a:p>
                <a:r>
                  <a:rPr lang="ja-JP" altLang="en-US">
                    <a:noFill/>
                  </a:rPr>
                  <a:t> </a:t>
                </a:r>
              </a:p>
            </p:txBody>
          </p:sp>
        </mc:Fallback>
      </mc:AlternateContent>
      <p:sp>
        <p:nvSpPr>
          <p:cNvPr id="10" name="楕円 9"/>
          <p:cNvSpPr/>
          <p:nvPr/>
        </p:nvSpPr>
        <p:spPr>
          <a:xfrm>
            <a:off x="7545131" y="4270468"/>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1" name="正方形/長方形 10"/>
              <p:cNvSpPr/>
              <p:nvPr/>
            </p:nvSpPr>
            <p:spPr>
              <a:xfrm>
                <a:off x="7704118" y="4182234"/>
                <a:ext cx="2562176" cy="369332"/>
              </a:xfrm>
              <a:prstGeom prst="rect">
                <a:avLst/>
              </a:prstGeom>
            </p:spPr>
            <p:txBody>
              <a:bodyPr wrap="none">
                <a:spAutoFit/>
              </a:bodyPr>
              <a:lstStyle/>
              <a:p>
                <a:r>
                  <a:rPr lang="en-US" altLang="ja-JP" dirty="0" smtClean="0"/>
                  <a:t>:</a:t>
                </a:r>
                <a:r>
                  <a:rPr lang="en-US" altLang="ja-JP" dirty="0"/>
                  <a:t> </a:t>
                </a:r>
                <a:r>
                  <a:rPr lang="ja-JP" altLang="en-US" dirty="0" smtClean="0"/>
                  <a:t>個体 </a:t>
                </a:r>
                <a14:m>
                  <m:oMath xmlns:m="http://schemas.openxmlformats.org/officeDocument/2006/math">
                    <m:sSub>
                      <m:sSubPr>
                        <m:ctrlPr>
                          <a:rPr lang="en-US" altLang="ja-JP" i="1" smtClean="0">
                            <a:latin typeface="Cambria Math" panose="02040503050406030204" pitchFamily="18" charset="0"/>
                          </a:rPr>
                        </m:ctrlPr>
                      </m:sSubPr>
                      <m:e>
                        <m:r>
                          <a:rPr lang="ja-JP" altLang="en-US" b="0" i="1" smtClean="0">
                            <a:latin typeface="Cambria Math" panose="02040503050406030204" pitchFamily="18" charset="0"/>
                          </a:rPr>
                          <m:t>𝜇</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  </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r>
                          <a:rPr lang="en-US" altLang="ja-JP" b="0" i="1" smtClean="0">
                            <a:latin typeface="Cambria Math" panose="02040503050406030204" pitchFamily="18" charset="0"/>
                          </a:rPr>
                          <m:t>𝑁</m:t>
                        </m:r>
                      </m:e>
                    </m:d>
                  </m:oMath>
                </a14:m>
                <a:endParaRPr lang="ja-JP" altLang="en-US" dirty="0"/>
              </a:p>
            </p:txBody>
          </p:sp>
        </mc:Choice>
        <mc:Fallback>
          <p:sp>
            <p:nvSpPr>
              <p:cNvPr id="11" name="正方形/長方形 10"/>
              <p:cNvSpPr>
                <a:spLocks noRot="1" noChangeAspect="1" noMove="1" noResize="1" noEditPoints="1" noAdjustHandles="1" noChangeArrowheads="1" noChangeShapeType="1" noTextEdit="1"/>
              </p:cNvSpPr>
              <p:nvPr/>
            </p:nvSpPr>
            <p:spPr>
              <a:xfrm>
                <a:off x="7704118" y="4182234"/>
                <a:ext cx="2562176" cy="369332"/>
              </a:xfrm>
              <a:prstGeom prst="rect">
                <a:avLst/>
              </a:prstGeom>
              <a:blipFill>
                <a:blip r:embed="rId5"/>
                <a:stretch>
                  <a:fillRect l="-2143" t="-8197" b="-26230"/>
                </a:stretch>
              </a:blipFill>
            </p:spPr>
            <p:txBody>
              <a:bodyPr/>
              <a:lstStyle/>
              <a:p>
                <a:r>
                  <a:rPr lang="ja-JP" altLang="en-US">
                    <a:noFill/>
                  </a:rPr>
                  <a:t> </a:t>
                </a:r>
              </a:p>
            </p:txBody>
          </p:sp>
        </mc:Fallback>
      </mc:AlternateContent>
      <p:sp>
        <p:nvSpPr>
          <p:cNvPr id="12" name="右矢印 11"/>
          <p:cNvSpPr/>
          <p:nvPr/>
        </p:nvSpPr>
        <p:spPr>
          <a:xfrm>
            <a:off x="9137229" y="2694363"/>
            <a:ext cx="444859" cy="680471"/>
          </a:xfrm>
          <a:prstGeom prst="rightArrow">
            <a:avLst>
              <a:gd name="adj1" fmla="val 50000"/>
              <a:gd name="adj2" fmla="val 60452"/>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p:cNvSpPr/>
          <p:nvPr/>
        </p:nvSpPr>
        <p:spPr>
          <a:xfrm>
            <a:off x="6740145" y="1952719"/>
            <a:ext cx="2160000" cy="2160000"/>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p:cNvCxnSpPr/>
          <p:nvPr/>
        </p:nvCxnSpPr>
        <p:spPr>
          <a:xfrm rot="10800000">
            <a:off x="7432298" y="3059528"/>
            <a:ext cx="676357" cy="210713"/>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8" name="楕円 27"/>
          <p:cNvSpPr/>
          <p:nvPr/>
        </p:nvSpPr>
        <p:spPr>
          <a:xfrm>
            <a:off x="8062371" y="2614793"/>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7673743" y="3075871"/>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7604203" y="2724572"/>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2" name="正方形/長方形 31"/>
              <p:cNvSpPr/>
              <p:nvPr/>
            </p:nvSpPr>
            <p:spPr>
              <a:xfrm>
                <a:off x="8144409" y="2566751"/>
                <a:ext cx="4758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m:rPr>
                              <m:sty m:val="p"/>
                            </m:rPr>
                            <a:rPr lang="el-GR" altLang="ja-JP" i="1" smtClean="0">
                              <a:latin typeface="Cambria Math" panose="02040503050406030204" pitchFamily="18" charset="0"/>
                              <a:ea typeface="Cambria Math" panose="02040503050406030204" pitchFamily="18" charset="0"/>
                            </a:rPr>
                            <m:t>μ</m:t>
                          </m:r>
                        </m:e>
                        <m:sub>
                          <m:r>
                            <a:rPr lang="en-US" altLang="ja-JP" b="0" i="0" smtClean="0">
                              <a:latin typeface="Cambria Math" panose="02040503050406030204" pitchFamily="18" charset="0"/>
                            </a:rPr>
                            <m:t>1</m:t>
                          </m:r>
                        </m:sub>
                      </m:sSub>
                    </m:oMath>
                  </m:oMathPara>
                </a14:m>
                <a:endParaRPr lang="ja-JP" altLang="en-US" dirty="0"/>
              </a:p>
            </p:txBody>
          </p:sp>
        </mc:Choice>
        <mc:Fallback>
          <p:sp>
            <p:nvSpPr>
              <p:cNvPr id="32" name="正方形/長方形 31"/>
              <p:cNvSpPr>
                <a:spLocks noRot="1" noChangeAspect="1" noMove="1" noResize="1" noEditPoints="1" noAdjustHandles="1" noChangeArrowheads="1" noChangeShapeType="1" noTextEdit="1"/>
              </p:cNvSpPr>
              <p:nvPr/>
            </p:nvSpPr>
            <p:spPr>
              <a:xfrm>
                <a:off x="8144409" y="2566751"/>
                <a:ext cx="475836" cy="369332"/>
              </a:xfrm>
              <a:prstGeom prst="rect">
                <a:avLst/>
              </a:prstGeom>
              <a:blipFill>
                <a:blip r:embed="rId6"/>
                <a:stretch>
                  <a:fillRect b="-655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3" name="正方形/長方形 32"/>
              <p:cNvSpPr/>
              <p:nvPr/>
            </p:nvSpPr>
            <p:spPr>
              <a:xfrm>
                <a:off x="7708489" y="2656862"/>
                <a:ext cx="4811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m:rPr>
                              <m:sty m:val="p"/>
                            </m:rPr>
                            <a:rPr lang="el-GR" altLang="ja-JP" i="1" smtClean="0">
                              <a:latin typeface="Cambria Math" panose="02040503050406030204" pitchFamily="18" charset="0"/>
                              <a:ea typeface="Cambria Math" panose="02040503050406030204" pitchFamily="18" charset="0"/>
                            </a:rPr>
                            <m:t>μ</m:t>
                          </m:r>
                        </m:e>
                        <m:sub>
                          <m:r>
                            <a:rPr lang="en-US" altLang="ja-JP" b="0" i="1" smtClean="0">
                              <a:latin typeface="Cambria Math" panose="02040503050406030204" pitchFamily="18" charset="0"/>
                            </a:rPr>
                            <m:t>2</m:t>
                          </m:r>
                        </m:sub>
                      </m:sSub>
                    </m:oMath>
                  </m:oMathPara>
                </a14:m>
                <a:endParaRPr lang="ja-JP" altLang="en-US" dirty="0"/>
              </a:p>
            </p:txBody>
          </p:sp>
        </mc:Choice>
        <mc:Fallback>
          <p:sp>
            <p:nvSpPr>
              <p:cNvPr id="33" name="正方形/長方形 32"/>
              <p:cNvSpPr>
                <a:spLocks noRot="1" noChangeAspect="1" noMove="1" noResize="1" noEditPoints="1" noAdjustHandles="1" noChangeArrowheads="1" noChangeShapeType="1" noTextEdit="1"/>
              </p:cNvSpPr>
              <p:nvPr/>
            </p:nvSpPr>
            <p:spPr>
              <a:xfrm>
                <a:off x="7708489" y="2656862"/>
                <a:ext cx="481157" cy="369332"/>
              </a:xfrm>
              <a:prstGeom prst="rect">
                <a:avLst/>
              </a:prstGeom>
              <a:blipFill>
                <a:blip r:embed="rId7"/>
                <a:stretch>
                  <a:fillRect b="-8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 name="正方形/長方形 33"/>
              <p:cNvSpPr/>
              <p:nvPr/>
            </p:nvSpPr>
            <p:spPr>
              <a:xfrm>
                <a:off x="7463172" y="3105932"/>
                <a:ext cx="4811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m:rPr>
                              <m:sty m:val="p"/>
                            </m:rPr>
                            <a:rPr lang="el-GR" altLang="ja-JP" i="1" smtClean="0">
                              <a:latin typeface="Cambria Math" panose="02040503050406030204" pitchFamily="18" charset="0"/>
                              <a:ea typeface="Cambria Math" panose="02040503050406030204" pitchFamily="18" charset="0"/>
                            </a:rPr>
                            <m:t>μ</m:t>
                          </m:r>
                        </m:e>
                        <m:sub>
                          <m:r>
                            <a:rPr lang="en-US" altLang="ja-JP" b="0" i="0" smtClean="0">
                              <a:latin typeface="Cambria Math" panose="02040503050406030204" pitchFamily="18" charset="0"/>
                            </a:rPr>
                            <m:t>3</m:t>
                          </m:r>
                        </m:sub>
                      </m:sSub>
                    </m:oMath>
                  </m:oMathPara>
                </a14:m>
                <a:endParaRPr lang="ja-JP" altLang="en-US" dirty="0"/>
              </a:p>
            </p:txBody>
          </p:sp>
        </mc:Choice>
        <mc:Fallback>
          <p:sp>
            <p:nvSpPr>
              <p:cNvPr id="34" name="正方形/長方形 33"/>
              <p:cNvSpPr>
                <a:spLocks noRot="1" noChangeAspect="1" noMove="1" noResize="1" noEditPoints="1" noAdjustHandles="1" noChangeArrowheads="1" noChangeShapeType="1" noTextEdit="1"/>
              </p:cNvSpPr>
              <p:nvPr/>
            </p:nvSpPr>
            <p:spPr>
              <a:xfrm>
                <a:off x="7463172" y="3105932"/>
                <a:ext cx="481157" cy="369332"/>
              </a:xfrm>
              <a:prstGeom prst="rect">
                <a:avLst/>
              </a:prstGeom>
              <a:blipFill>
                <a:blip r:embed="rId8"/>
                <a:stretch>
                  <a:fillRect b="-8333"/>
                </a:stretch>
              </a:blipFill>
            </p:spPr>
            <p:txBody>
              <a:bodyPr/>
              <a:lstStyle/>
              <a:p>
                <a:r>
                  <a:rPr lang="ja-JP" altLang="en-US">
                    <a:noFill/>
                  </a:rPr>
                  <a:t> </a:t>
                </a:r>
              </a:p>
            </p:txBody>
          </p:sp>
        </mc:Fallback>
      </mc:AlternateContent>
      <p:sp>
        <p:nvSpPr>
          <p:cNvPr id="35" name="星 5 34"/>
          <p:cNvSpPr/>
          <p:nvPr/>
        </p:nvSpPr>
        <p:spPr>
          <a:xfrm>
            <a:off x="8033969" y="3140227"/>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7229662" y="3775878"/>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星 5 38"/>
          <p:cNvSpPr/>
          <p:nvPr/>
        </p:nvSpPr>
        <p:spPr>
          <a:xfrm>
            <a:off x="10312298" y="4240515"/>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7319662" y="2298227"/>
            <a:ext cx="1300583" cy="1275236"/>
          </a:xfrm>
          <a:prstGeom prst="rect">
            <a:avLst/>
          </a:prstGeom>
          <a:noFill/>
          <a:ln w="28575">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1" name="テキスト ボックス 40"/>
              <p:cNvSpPr txBox="1"/>
              <p:nvPr/>
            </p:nvSpPr>
            <p:spPr>
              <a:xfrm>
                <a:off x="6888815" y="1972738"/>
                <a:ext cx="1867819" cy="277064"/>
              </a:xfrm>
              <a:prstGeom prst="rect">
                <a:avLst/>
              </a:prstGeom>
              <a:noFill/>
            </p:spPr>
            <p:txBody>
              <a:bodyPr wrap="none" lIns="0" tIns="0" rIns="0" bIns="0" rtlCol="0">
                <a:spAutoFit/>
              </a:bodyPr>
              <a:lstStyle/>
              <a:p>
                <a:pPr/>
                <a:r>
                  <a:rPr kumimoji="1" lang="ja-JP" altLang="en-US" b="0" dirty="0" smtClean="0">
                    <a:solidFill>
                      <a:schemeClr val="accent6"/>
                    </a:solidFill>
                  </a:rPr>
                  <a:t>近傍個体</a:t>
                </a:r>
                <a14:m>
                  <m:oMath xmlns:m="http://schemas.openxmlformats.org/officeDocument/2006/math">
                    <m:r>
                      <a:rPr kumimoji="1" lang="ja-JP" altLang="en-US" b="0" i="1" smtClean="0">
                        <a:solidFill>
                          <a:schemeClr val="accent6"/>
                        </a:solidFill>
                        <a:latin typeface="Cambria Math" panose="02040503050406030204" pitchFamily="18" charset="0"/>
                      </a:rPr>
                      <m:t>数</m:t>
                    </m:r>
                    <m:r>
                      <a:rPr kumimoji="1" lang="en-US" altLang="ja-JP" b="0" i="1" smtClean="0">
                        <a:solidFill>
                          <a:schemeClr val="accent6"/>
                        </a:solidFill>
                        <a:latin typeface="Cambria Math" panose="02040503050406030204" pitchFamily="18" charset="0"/>
                      </a:rPr>
                      <m:t>: </m:t>
                    </m:r>
                    <m:r>
                      <a:rPr kumimoji="1" lang="en-US" altLang="ja-JP" b="0" i="1" smtClean="0">
                        <a:solidFill>
                          <a:schemeClr val="accent6"/>
                        </a:solidFill>
                        <a:latin typeface="Cambria Math" panose="02040503050406030204" pitchFamily="18" charset="0"/>
                      </a:rPr>
                      <m:t>𝑘</m:t>
                    </m:r>
                    <m:r>
                      <a:rPr kumimoji="1" lang="en-US" altLang="ja-JP" b="0" i="1" smtClean="0">
                        <a:solidFill>
                          <a:schemeClr val="accent6"/>
                        </a:solidFill>
                        <a:latin typeface="Cambria Math" panose="02040503050406030204" pitchFamily="18" charset="0"/>
                      </a:rPr>
                      <m:t>=3</m:t>
                    </m:r>
                  </m:oMath>
                </a14:m>
                <a:endParaRPr kumimoji="1" lang="ja-JP" altLang="en-US" dirty="0">
                  <a:solidFill>
                    <a:schemeClr val="accent6"/>
                  </a:solidFill>
                </a:endParaRPr>
              </a:p>
            </p:txBody>
          </p:sp>
        </mc:Choice>
        <mc:Fallback>
          <p:sp>
            <p:nvSpPr>
              <p:cNvPr id="41" name="テキスト ボックス 40"/>
              <p:cNvSpPr txBox="1">
                <a:spLocks noRot="1" noChangeAspect="1" noMove="1" noResize="1" noEditPoints="1" noAdjustHandles="1" noChangeArrowheads="1" noChangeShapeType="1" noTextEdit="1"/>
              </p:cNvSpPr>
              <p:nvPr/>
            </p:nvSpPr>
            <p:spPr>
              <a:xfrm>
                <a:off x="6888815" y="1972738"/>
                <a:ext cx="1867819" cy="277064"/>
              </a:xfrm>
              <a:prstGeom prst="rect">
                <a:avLst/>
              </a:prstGeom>
              <a:blipFill>
                <a:blip r:embed="rId9"/>
                <a:stretch>
                  <a:fillRect l="-7516" t="-28889" r="-4575" b="-5111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テキスト ボックス 41"/>
              <p:cNvSpPr txBox="1"/>
              <p:nvPr/>
            </p:nvSpPr>
            <p:spPr>
              <a:xfrm>
                <a:off x="7855820" y="4610656"/>
                <a:ext cx="10835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𝑑𝑖𝑠𝑡</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𝜇</m:t>
                              </m:r>
                            </m:e>
                            <m:sub>
                              <m:r>
                                <a:rPr kumimoji="1" lang="en-US" altLang="ja-JP" b="0" i="1" smtClean="0">
                                  <a:latin typeface="Cambria Math" panose="02040503050406030204" pitchFamily="18" charset="0"/>
                                </a:rPr>
                                <m:t>𝑖</m:t>
                              </m:r>
                            </m:sub>
                          </m:sSub>
                        </m:e>
                      </m:d>
                    </m:oMath>
                  </m:oMathPara>
                </a14:m>
                <a:endParaRPr kumimoji="1" lang="ja-JP" altLang="en-US" dirty="0"/>
              </a:p>
            </p:txBody>
          </p:sp>
        </mc:Choice>
        <mc:Fallback>
          <p:sp>
            <p:nvSpPr>
              <p:cNvPr id="42" name="テキスト ボックス 41"/>
              <p:cNvSpPr txBox="1">
                <a:spLocks noRot="1" noChangeAspect="1" noMove="1" noResize="1" noEditPoints="1" noAdjustHandles="1" noChangeArrowheads="1" noChangeShapeType="1" noTextEdit="1"/>
              </p:cNvSpPr>
              <p:nvPr/>
            </p:nvSpPr>
            <p:spPr>
              <a:xfrm>
                <a:off x="7855820" y="4610656"/>
                <a:ext cx="1083565" cy="276999"/>
              </a:xfrm>
              <a:prstGeom prst="rect">
                <a:avLst/>
              </a:prstGeom>
              <a:blipFill>
                <a:blip r:embed="rId10"/>
                <a:stretch>
                  <a:fillRect l="-4520" b="-26087"/>
                </a:stretch>
              </a:blipFill>
            </p:spPr>
            <p:txBody>
              <a:bodyPr/>
              <a:lstStyle/>
              <a:p>
                <a:r>
                  <a:rPr lang="ja-JP" altLang="en-US">
                    <a:noFill/>
                  </a:rPr>
                  <a:t> </a:t>
                </a:r>
              </a:p>
            </p:txBody>
          </p:sp>
        </mc:Fallback>
      </mc:AlternateContent>
      <p:cxnSp>
        <p:nvCxnSpPr>
          <p:cNvPr id="44" name="直線矢印コネクタ 43"/>
          <p:cNvCxnSpPr/>
          <p:nvPr/>
        </p:nvCxnSpPr>
        <p:spPr>
          <a:xfrm rot="8700000" flipH="1">
            <a:off x="10786720" y="2495802"/>
            <a:ext cx="16272" cy="787782"/>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5" name="正方形/長方形 44"/>
          <p:cNvSpPr/>
          <p:nvPr/>
        </p:nvSpPr>
        <p:spPr>
          <a:xfrm>
            <a:off x="9748043" y="1953842"/>
            <a:ext cx="2160000" cy="2160000"/>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p:cNvCxnSpPr/>
          <p:nvPr/>
        </p:nvCxnSpPr>
        <p:spPr>
          <a:xfrm rot="10800000">
            <a:off x="10440196" y="3060651"/>
            <a:ext cx="676357" cy="210713"/>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7" name="楕円 46"/>
          <p:cNvSpPr/>
          <p:nvPr/>
        </p:nvSpPr>
        <p:spPr>
          <a:xfrm>
            <a:off x="11057050" y="2182851"/>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p:nvSpPr>
        <p:spPr>
          <a:xfrm>
            <a:off x="10285417" y="2915734"/>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p:cNvSpPr/>
          <p:nvPr/>
        </p:nvSpPr>
        <p:spPr>
          <a:xfrm>
            <a:off x="10429443" y="2416103"/>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p:cNvCxnSpPr/>
          <p:nvPr/>
        </p:nvCxnSpPr>
        <p:spPr>
          <a:xfrm rot="10800000" flipH="1">
            <a:off x="11138914" y="2370434"/>
            <a:ext cx="16272" cy="787782"/>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正方形/長方形 50"/>
              <p:cNvSpPr/>
              <p:nvPr/>
            </p:nvSpPr>
            <p:spPr>
              <a:xfrm>
                <a:off x="10661866" y="1912695"/>
                <a:ext cx="4758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m:rPr>
                              <m:sty m:val="p"/>
                            </m:rPr>
                            <a:rPr lang="el-GR" altLang="ja-JP" i="1" smtClean="0">
                              <a:latin typeface="Cambria Math" panose="02040503050406030204" pitchFamily="18" charset="0"/>
                              <a:ea typeface="Cambria Math" panose="02040503050406030204" pitchFamily="18" charset="0"/>
                            </a:rPr>
                            <m:t>μ</m:t>
                          </m:r>
                        </m:e>
                        <m:sub>
                          <m:r>
                            <a:rPr lang="en-US" altLang="ja-JP" b="0" i="0" smtClean="0">
                              <a:latin typeface="Cambria Math" panose="02040503050406030204" pitchFamily="18" charset="0"/>
                            </a:rPr>
                            <m:t>1</m:t>
                          </m:r>
                        </m:sub>
                      </m:sSub>
                    </m:oMath>
                  </m:oMathPara>
                </a14:m>
                <a:endParaRPr lang="ja-JP" altLang="en-US" dirty="0"/>
              </a:p>
            </p:txBody>
          </p:sp>
        </mc:Choice>
        <mc:Fallback>
          <p:sp>
            <p:nvSpPr>
              <p:cNvPr id="51" name="正方形/長方形 50"/>
              <p:cNvSpPr>
                <a:spLocks noRot="1" noChangeAspect="1" noMove="1" noResize="1" noEditPoints="1" noAdjustHandles="1" noChangeArrowheads="1" noChangeShapeType="1" noTextEdit="1"/>
              </p:cNvSpPr>
              <p:nvPr/>
            </p:nvSpPr>
            <p:spPr>
              <a:xfrm>
                <a:off x="10661866" y="1912695"/>
                <a:ext cx="475836" cy="369332"/>
              </a:xfrm>
              <a:prstGeom prst="rect">
                <a:avLst/>
              </a:prstGeom>
              <a:blipFill>
                <a:blip r:embed="rId11"/>
                <a:stretch>
                  <a:fillRect b="-8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2" name="正方形/長方形 51"/>
              <p:cNvSpPr/>
              <p:nvPr/>
            </p:nvSpPr>
            <p:spPr>
              <a:xfrm>
                <a:off x="9951810" y="2126002"/>
                <a:ext cx="4811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m:rPr>
                              <m:sty m:val="p"/>
                            </m:rPr>
                            <a:rPr lang="el-GR" altLang="ja-JP" i="1" smtClean="0">
                              <a:latin typeface="Cambria Math" panose="02040503050406030204" pitchFamily="18" charset="0"/>
                              <a:ea typeface="Cambria Math" panose="02040503050406030204" pitchFamily="18" charset="0"/>
                            </a:rPr>
                            <m:t>μ</m:t>
                          </m:r>
                        </m:e>
                        <m:sub>
                          <m:r>
                            <a:rPr lang="en-US" altLang="ja-JP" b="0" i="1" smtClean="0">
                              <a:latin typeface="Cambria Math" panose="02040503050406030204" pitchFamily="18" charset="0"/>
                            </a:rPr>
                            <m:t>2</m:t>
                          </m:r>
                        </m:sub>
                      </m:sSub>
                    </m:oMath>
                  </m:oMathPara>
                </a14:m>
                <a:endParaRPr lang="ja-JP" altLang="en-US" dirty="0"/>
              </a:p>
            </p:txBody>
          </p:sp>
        </mc:Choice>
        <mc:Fallback>
          <p:sp>
            <p:nvSpPr>
              <p:cNvPr id="52" name="正方形/長方形 51"/>
              <p:cNvSpPr>
                <a:spLocks noRot="1" noChangeAspect="1" noMove="1" noResize="1" noEditPoints="1" noAdjustHandles="1" noChangeArrowheads="1" noChangeShapeType="1" noTextEdit="1"/>
              </p:cNvSpPr>
              <p:nvPr/>
            </p:nvSpPr>
            <p:spPr>
              <a:xfrm>
                <a:off x="9951810" y="2126002"/>
                <a:ext cx="481157" cy="369332"/>
              </a:xfrm>
              <a:prstGeom prst="rect">
                <a:avLst/>
              </a:prstGeom>
              <a:blipFill>
                <a:blip r:embed="rId12"/>
                <a:stretch>
                  <a:fillRect b="-8333"/>
                </a:stretch>
              </a:blipFill>
            </p:spPr>
            <p:txBody>
              <a:bodyPr/>
              <a:lstStyle/>
              <a:p>
                <a:r>
                  <a:rPr lang="ja-JP" altLang="en-US">
                    <a:noFill/>
                  </a:rPr>
                  <a:t> </a:t>
                </a:r>
              </a:p>
            </p:txBody>
          </p:sp>
        </mc:Fallback>
      </mc:AlternateContent>
      <p:sp>
        <p:nvSpPr>
          <p:cNvPr id="54" name="星 5 53"/>
          <p:cNvSpPr/>
          <p:nvPr/>
        </p:nvSpPr>
        <p:spPr>
          <a:xfrm>
            <a:off x="11041867" y="3141350"/>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10237560" y="3777001"/>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10327560" y="2299350"/>
            <a:ext cx="1300583" cy="1275236"/>
          </a:xfrm>
          <a:prstGeom prst="rect">
            <a:avLst/>
          </a:prstGeom>
          <a:noFill/>
          <a:ln w="28575">
            <a:solidFill>
              <a:schemeClr val="accent6"/>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矢印コネクタ 60"/>
          <p:cNvCxnSpPr/>
          <p:nvPr/>
        </p:nvCxnSpPr>
        <p:spPr>
          <a:xfrm rot="7860000" flipH="1">
            <a:off x="7651208" y="4594038"/>
            <a:ext cx="16272" cy="288000"/>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61"/>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6</a:t>
            </a:r>
            <a:endParaRPr kumimoji="1" lang="ja-JP" altLang="en-US" sz="2400" b="1" dirty="0"/>
          </a:p>
        </p:txBody>
      </p:sp>
    </p:spTree>
    <p:extLst>
      <p:ext uri="{BB962C8B-B14F-4D97-AF65-F5344CB8AC3E}">
        <p14:creationId xmlns:p14="http://schemas.microsoft.com/office/powerpoint/2010/main" val="120987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nodeType="with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fade">
                                      <p:cBhvr>
                                        <p:cTn id="16" dur="500"/>
                                        <p:tgtEl>
                                          <p:spTgt spid="50"/>
                                        </p:tgtEl>
                                      </p:cBhvr>
                                    </p:animEffect>
                                  </p:childTnLst>
                                </p:cTn>
                              </p:par>
                              <p:par>
                                <p:cTn id="17" presetID="10" presetClass="entr" presetSubtype="0"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par>
                                <p:cTn id="20" presetID="10" presetClass="entr" presetSubtype="0"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nodeType="withEffect">
                                  <p:stCondLst>
                                    <p:cond delay="0"/>
                                  </p:stCondLst>
                                  <p:childTnLst>
                                    <p:set>
                                      <p:cBhvr>
                                        <p:cTn id="24" dur="1" fill="hold">
                                          <p:stCondLst>
                                            <p:cond delay="0"/>
                                          </p:stCondLst>
                                        </p:cTn>
                                        <p:tgtEl>
                                          <p:spTgt spid="61"/>
                                        </p:tgtEl>
                                        <p:attrNameLst>
                                          <p:attrName>style.visibility</p:attrName>
                                        </p:attrNameLst>
                                      </p:cBhvr>
                                      <p:to>
                                        <p:strVal val="visible"/>
                                      </p:to>
                                    </p:set>
                                    <p:animEffect transition="in" filter="fade">
                                      <p:cBhvr>
                                        <p:cTn id="2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楕円 37"/>
          <p:cNvSpPr/>
          <p:nvPr/>
        </p:nvSpPr>
        <p:spPr>
          <a:xfrm>
            <a:off x="10785867" y="3192822"/>
            <a:ext cx="900000" cy="86648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sp>
        <p:nvSpPr>
          <p:cNvPr id="8" name="コンテンツ プレースホルダー 3"/>
          <p:cNvSpPr>
            <a:spLocks noGrp="1"/>
          </p:cNvSpPr>
          <p:nvPr>
            <p:ph idx="10"/>
          </p:nvPr>
        </p:nvSpPr>
        <p:spPr>
          <a:xfrm>
            <a:off x="243175" y="2106495"/>
            <a:ext cx="11627257" cy="4298836"/>
          </a:xfrm>
        </p:spPr>
        <p:txBody>
          <a:bodyPr lIns="0"/>
          <a:lstStyle/>
          <a:p>
            <a:r>
              <a:rPr kumimoji="1" lang="en-US" altLang="ja-JP" sz="2400" dirty="0" smtClean="0">
                <a:solidFill>
                  <a:schemeClr val="bg1">
                    <a:lumMod val="75000"/>
                  </a:schemeClr>
                </a:solidFill>
              </a:rPr>
              <a:t>Novelty Search-based Bat Algorithm (NSBA)</a:t>
            </a:r>
          </a:p>
          <a:p>
            <a:r>
              <a:rPr kumimoji="1" lang="ja-JP" altLang="en-US" sz="2000" dirty="0" smtClean="0">
                <a:solidFill>
                  <a:schemeClr val="bg1">
                    <a:lumMod val="75000"/>
                  </a:schemeClr>
                </a:solidFill>
              </a:rPr>
              <a:t>    未探索領域に新しく個体候補を生成する</a:t>
            </a:r>
            <a:endParaRPr lang="en-US" altLang="ja-JP" sz="800" dirty="0" smtClean="0">
              <a:solidFill>
                <a:schemeClr val="bg1">
                  <a:lumMod val="75000"/>
                </a:schemeClr>
              </a:solidFill>
            </a:endParaRPr>
          </a:p>
          <a:p>
            <a:pPr lvl="2" indent="0">
              <a:buNone/>
            </a:pPr>
            <a:endParaRPr kumimoji="1" lang="en-US" altLang="ja-JP" sz="1600" dirty="0" smtClean="0"/>
          </a:p>
          <a:p>
            <a:pPr marL="1333475" lvl="1" indent="-342900">
              <a:buFont typeface="Arial" panose="020B0604020202020204" pitchFamily="34" charset="0"/>
              <a:buChar char="•"/>
            </a:pPr>
            <a:endParaRPr kumimoji="1" lang="en-US" altLang="ja-JP" sz="1267" dirty="0" smtClean="0"/>
          </a:p>
          <a:p>
            <a:r>
              <a:rPr lang="en-US" altLang="ja-JP" sz="2400" dirty="0" smtClean="0">
                <a:solidFill>
                  <a:srgbClr val="FF0000"/>
                </a:solidFill>
              </a:rPr>
              <a:t>Niche Radius-based Bat Algorithm (NRBA)</a:t>
            </a:r>
          </a:p>
          <a:p>
            <a:r>
              <a:rPr lang="ja-JP" altLang="en-US" sz="2000" dirty="0" smtClean="0">
                <a:solidFill>
                  <a:srgbClr val="FF0000"/>
                </a:solidFill>
              </a:rPr>
              <a:t>    探索領域を分割し，同じ局所解に個体を収束させない機構</a:t>
            </a:r>
            <a:endParaRPr lang="en-US" altLang="ja-JP" sz="2000" dirty="0">
              <a:solidFill>
                <a:srgbClr val="FF0000"/>
              </a:solidFill>
            </a:endParaRPr>
          </a:p>
          <a:p>
            <a:r>
              <a:rPr lang="en-US" altLang="ja-JP" sz="2000" dirty="0">
                <a:solidFill>
                  <a:schemeClr val="bg1">
                    <a:lumMod val="75000"/>
                  </a:schemeClr>
                </a:solidFill>
              </a:rPr>
              <a:t> </a:t>
            </a:r>
            <a:r>
              <a:rPr lang="en-US" altLang="ja-JP" sz="2000" dirty="0" smtClean="0">
                <a:solidFill>
                  <a:schemeClr val="bg1">
                    <a:lumMod val="75000"/>
                  </a:schemeClr>
                </a:solidFill>
              </a:rPr>
              <a:t>       </a:t>
            </a:r>
            <a:endParaRPr lang="en-US" altLang="ja-JP" sz="1267" dirty="0" smtClean="0">
              <a:solidFill>
                <a:schemeClr val="bg1">
                  <a:lumMod val="75000"/>
                </a:schemeClr>
              </a:solidFill>
            </a:endParaRPr>
          </a:p>
          <a:p>
            <a:pPr marL="1866862" lvl="2" indent="-342900"/>
            <a:endParaRPr lang="en-US" altLang="ja-JP" sz="1267" dirty="0" smtClean="0">
              <a:solidFill>
                <a:schemeClr val="bg1">
                  <a:lumMod val="75000"/>
                </a:schemeClr>
              </a:solidFill>
            </a:endParaRPr>
          </a:p>
          <a:p>
            <a:r>
              <a:rPr kumimoji="1" lang="en-US" altLang="ja-JP" sz="2400" dirty="0" smtClean="0">
                <a:solidFill>
                  <a:schemeClr val="bg1">
                    <a:lumMod val="75000"/>
                  </a:schemeClr>
                </a:solidFill>
              </a:rPr>
              <a:t>Dynamic Niche Radius-based Bat Algorithm (DNRBA)</a:t>
            </a:r>
          </a:p>
          <a:p>
            <a:r>
              <a:rPr lang="ja-JP" altLang="en-US" sz="2000" dirty="0" smtClean="0">
                <a:solidFill>
                  <a:schemeClr val="bg1">
                    <a:lumMod val="75000"/>
                  </a:schemeClr>
                </a:solidFill>
              </a:rPr>
              <a:t>    分割した探索領域内の個体分布密度により探索方法を切り替える</a:t>
            </a:r>
            <a:endParaRPr kumimoji="1" lang="ja-JP" altLang="en-US" sz="2000" dirty="0">
              <a:solidFill>
                <a:schemeClr val="bg1">
                  <a:lumMod val="75000"/>
                </a:schemeClr>
              </a:solidFill>
            </a:endParaRPr>
          </a:p>
        </p:txBody>
      </p:sp>
      <p:sp>
        <p:nvSpPr>
          <p:cNvPr id="9" name="楕円 8"/>
          <p:cNvSpPr/>
          <p:nvPr/>
        </p:nvSpPr>
        <p:spPr>
          <a:xfrm>
            <a:off x="7781778" y="3179906"/>
            <a:ext cx="900000" cy="86648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7254841" y="2358495"/>
            <a:ext cx="900000" cy="90000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7148935" y="2717538"/>
            <a:ext cx="900000" cy="90000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7737866" y="2423071"/>
            <a:ext cx="900000" cy="90000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7414988" y="2549640"/>
            <a:ext cx="900000" cy="900000"/>
          </a:xfrm>
          <a:prstGeom prst="ellipse">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6772903" y="1886386"/>
            <a:ext cx="2160000" cy="2160000"/>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p:nvSpPr>
        <p:spPr>
          <a:xfrm>
            <a:off x="8079631" y="2796432"/>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8144611" y="3581298"/>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7597976" y="2718023"/>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星 5 17"/>
          <p:cNvSpPr/>
          <p:nvPr/>
        </p:nvSpPr>
        <p:spPr>
          <a:xfrm>
            <a:off x="7738988" y="2873640"/>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7507976" y="3106755"/>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0" name="正方形/長方形 19"/>
              <p:cNvSpPr/>
              <p:nvPr/>
            </p:nvSpPr>
            <p:spPr>
              <a:xfrm>
                <a:off x="10139006" y="4063425"/>
                <a:ext cx="1737527" cy="369332"/>
              </a:xfrm>
              <a:prstGeom prst="rect">
                <a:avLst/>
              </a:prstGeom>
            </p:spPr>
            <p:txBody>
              <a:bodyPr wrap="none">
                <a:spAutoFit/>
              </a:bodyPr>
              <a:lstStyle/>
              <a:p>
                <a:r>
                  <a:rPr lang="en-US" altLang="ja-JP" dirty="0" smtClean="0"/>
                  <a:t>: </a:t>
                </a:r>
                <a:r>
                  <a:rPr lang="ja-JP" altLang="en-US" dirty="0" smtClean="0"/>
                  <a:t>最良個体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𝑁𝑅</m:t>
                        </m:r>
                        <m:r>
                          <a:rPr lang="en-US" altLang="ja-JP" b="0" i="1" smtClean="0">
                            <a:latin typeface="Cambria Math" panose="02040503050406030204" pitchFamily="18" charset="0"/>
                          </a:rPr>
                          <m:t>∗</m:t>
                        </m:r>
                      </m:sub>
                    </m:sSub>
                  </m:oMath>
                </a14:m>
                <a:endParaRPr lang="ja-JP" altLang="en-US" dirty="0"/>
              </a:p>
            </p:txBody>
          </p:sp>
        </mc:Choice>
        <mc:Fallback>
          <p:sp>
            <p:nvSpPr>
              <p:cNvPr id="20" name="正方形/長方形 19"/>
              <p:cNvSpPr>
                <a:spLocks noRot="1" noChangeAspect="1" noMove="1" noResize="1" noEditPoints="1" noAdjustHandles="1" noChangeArrowheads="1" noChangeShapeType="1" noTextEdit="1"/>
              </p:cNvSpPr>
              <p:nvPr/>
            </p:nvSpPr>
            <p:spPr>
              <a:xfrm>
                <a:off x="10139006" y="4063425"/>
                <a:ext cx="1737527" cy="369332"/>
              </a:xfrm>
              <a:prstGeom prst="rect">
                <a:avLst/>
              </a:prstGeom>
              <a:blipFill>
                <a:blip r:embed="rId2"/>
                <a:stretch>
                  <a:fillRect l="-2807" t="-10000" b="-28333"/>
                </a:stretch>
              </a:blipFill>
            </p:spPr>
            <p:txBody>
              <a:bodyPr/>
              <a:lstStyle/>
              <a:p>
                <a:r>
                  <a:rPr lang="ja-JP" altLang="en-US">
                    <a:noFill/>
                  </a:rPr>
                  <a:t> </a:t>
                </a:r>
              </a:p>
            </p:txBody>
          </p:sp>
        </mc:Fallback>
      </mc:AlternateContent>
      <p:sp>
        <p:nvSpPr>
          <p:cNvPr id="21" name="星 5 20"/>
          <p:cNvSpPr/>
          <p:nvPr/>
        </p:nvSpPr>
        <p:spPr>
          <a:xfrm>
            <a:off x="9944019" y="4122091"/>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8632926" y="4175618"/>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3" name="正方形/長方形 22"/>
              <p:cNvSpPr/>
              <p:nvPr/>
            </p:nvSpPr>
            <p:spPr>
              <a:xfrm>
                <a:off x="8791912" y="4063425"/>
                <a:ext cx="1016881" cy="369332"/>
              </a:xfrm>
              <a:prstGeom prst="rect">
                <a:avLst/>
              </a:prstGeom>
            </p:spPr>
            <p:txBody>
              <a:bodyPr wrap="none">
                <a:spAutoFit/>
              </a:bodyPr>
              <a:lstStyle/>
              <a:p>
                <a:r>
                  <a:rPr lang="en-US" altLang="ja-JP" dirty="0" smtClean="0"/>
                  <a:t>: </a:t>
                </a:r>
                <a:r>
                  <a:rPr lang="ja-JP" altLang="en-US" dirty="0" smtClean="0"/>
                  <a:t>個体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oMath>
                </a14:m>
                <a:endParaRPr lang="ja-JP" altLang="en-US" dirty="0"/>
              </a:p>
            </p:txBody>
          </p:sp>
        </mc:Choice>
        <mc:Fallback>
          <p:sp>
            <p:nvSpPr>
              <p:cNvPr id="23" name="正方形/長方形 22"/>
              <p:cNvSpPr>
                <a:spLocks noRot="1" noChangeAspect="1" noMove="1" noResize="1" noEditPoints="1" noAdjustHandles="1" noChangeArrowheads="1" noChangeShapeType="1" noTextEdit="1"/>
              </p:cNvSpPr>
              <p:nvPr/>
            </p:nvSpPr>
            <p:spPr>
              <a:xfrm>
                <a:off x="8791912" y="4063425"/>
                <a:ext cx="1016881" cy="369332"/>
              </a:xfrm>
              <a:prstGeom prst="rect">
                <a:avLst/>
              </a:prstGeom>
              <a:blipFill>
                <a:blip r:embed="rId3"/>
                <a:stretch>
                  <a:fillRect l="-4790" t="-10000" b="-28333"/>
                </a:stretch>
              </a:blipFill>
            </p:spPr>
            <p:txBody>
              <a:bodyPr/>
              <a:lstStyle/>
              <a:p>
                <a:r>
                  <a:rPr lang="ja-JP" altLang="en-US">
                    <a:noFill/>
                  </a:rPr>
                  <a:t> </a:t>
                </a:r>
              </a:p>
            </p:txBody>
          </p:sp>
        </mc:Fallback>
      </mc:AlternateContent>
      <p:sp>
        <p:nvSpPr>
          <p:cNvPr id="24" name="楕円 23"/>
          <p:cNvSpPr/>
          <p:nvPr/>
        </p:nvSpPr>
        <p:spPr>
          <a:xfrm>
            <a:off x="10102316" y="2198063"/>
            <a:ext cx="900000" cy="90000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9996410" y="2882564"/>
            <a:ext cx="900000" cy="90000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10864305" y="2278137"/>
            <a:ext cx="900000" cy="90000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10401945" y="2559686"/>
            <a:ext cx="900000" cy="900000"/>
          </a:xfrm>
          <a:prstGeom prst="ellipse">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9759860" y="1896432"/>
            <a:ext cx="2160000" cy="2160000"/>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11206070" y="2651498"/>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11131568" y="3591344"/>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10445451" y="2557591"/>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星 5 31"/>
          <p:cNvSpPr/>
          <p:nvPr/>
        </p:nvSpPr>
        <p:spPr>
          <a:xfrm>
            <a:off x="10725945" y="2883686"/>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10355451" y="3271781"/>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右矢印 33"/>
          <p:cNvSpPr/>
          <p:nvPr/>
        </p:nvSpPr>
        <p:spPr>
          <a:xfrm>
            <a:off x="9126985" y="2717538"/>
            <a:ext cx="444859" cy="680471"/>
          </a:xfrm>
          <a:prstGeom prst="rightArrow">
            <a:avLst>
              <a:gd name="adj1" fmla="val 50000"/>
              <a:gd name="adj2" fmla="val 60452"/>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p:cNvCxnSpPr/>
          <p:nvPr/>
        </p:nvCxnSpPr>
        <p:spPr>
          <a:xfrm flipH="1">
            <a:off x="10255793" y="3113620"/>
            <a:ext cx="496111" cy="416558"/>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rot="5160000" flipH="1">
            <a:off x="10281429" y="2457046"/>
            <a:ext cx="496111" cy="416558"/>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rot="11160000" flipH="1">
            <a:off x="10983240" y="2583653"/>
            <a:ext cx="496111" cy="416558"/>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正方形/長方形 38"/>
              <p:cNvSpPr/>
              <p:nvPr/>
            </p:nvSpPr>
            <p:spPr>
              <a:xfrm>
                <a:off x="8221012" y="3313598"/>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4</m:t>
                          </m:r>
                        </m:sub>
                      </m:sSub>
                    </m:oMath>
                  </m:oMathPara>
                </a14:m>
                <a:endParaRPr lang="ja-JP" altLang="en-US" dirty="0"/>
              </a:p>
            </p:txBody>
          </p:sp>
        </mc:Choice>
        <mc:Fallback>
          <p:sp>
            <p:nvSpPr>
              <p:cNvPr id="39" name="正方形/長方形 38"/>
              <p:cNvSpPr>
                <a:spLocks noRot="1" noChangeAspect="1" noMove="1" noResize="1" noEditPoints="1" noAdjustHandles="1" noChangeArrowheads="1" noChangeShapeType="1" noTextEdit="1"/>
              </p:cNvSpPr>
              <p:nvPr/>
            </p:nvSpPr>
            <p:spPr>
              <a:xfrm>
                <a:off x="8221012" y="3313598"/>
                <a:ext cx="475707" cy="369332"/>
              </a:xfrm>
              <a:prstGeom prst="rect">
                <a:avLst/>
              </a:prstGeom>
              <a:blipFill>
                <a:blip r:embed="rId4"/>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0" name="正方形/長方形 39"/>
              <p:cNvSpPr/>
              <p:nvPr/>
            </p:nvSpPr>
            <p:spPr>
              <a:xfrm>
                <a:off x="7240418" y="2336410"/>
                <a:ext cx="4703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p:sp>
            <p:nvSpPr>
              <p:cNvPr id="40" name="正方形/長方形 39"/>
              <p:cNvSpPr>
                <a:spLocks noRot="1" noChangeAspect="1" noMove="1" noResize="1" noEditPoints="1" noAdjustHandles="1" noChangeArrowheads="1" noChangeShapeType="1" noTextEdit="1"/>
              </p:cNvSpPr>
              <p:nvPr/>
            </p:nvSpPr>
            <p:spPr>
              <a:xfrm>
                <a:off x="7240418" y="2336410"/>
                <a:ext cx="470385" cy="369332"/>
              </a:xfrm>
              <a:prstGeom prst="rect">
                <a:avLst/>
              </a:prstGeom>
              <a:blipFill>
                <a:blip r:embed="rId5"/>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正方形/長方形 40"/>
              <p:cNvSpPr/>
              <p:nvPr/>
            </p:nvSpPr>
            <p:spPr>
              <a:xfrm>
                <a:off x="7256242" y="3137528"/>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p:sp>
            <p:nvSpPr>
              <p:cNvPr id="41" name="正方形/長方形 40"/>
              <p:cNvSpPr>
                <a:spLocks noRot="1" noChangeAspect="1" noMove="1" noResize="1" noEditPoints="1" noAdjustHandles="1" noChangeArrowheads="1" noChangeShapeType="1" noTextEdit="1"/>
              </p:cNvSpPr>
              <p:nvPr/>
            </p:nvSpPr>
            <p:spPr>
              <a:xfrm>
                <a:off x="7256242" y="3137528"/>
                <a:ext cx="475707" cy="369332"/>
              </a:xfrm>
              <a:prstGeom prst="rect">
                <a:avLst/>
              </a:prstGeom>
              <a:blipFill>
                <a:blip r:embed="rId6"/>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正方形/長方形 41"/>
              <p:cNvSpPr/>
              <p:nvPr/>
            </p:nvSpPr>
            <p:spPr>
              <a:xfrm>
                <a:off x="8204221" y="2630308"/>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3</m:t>
                          </m:r>
                        </m:sub>
                      </m:sSub>
                    </m:oMath>
                  </m:oMathPara>
                </a14:m>
                <a:endParaRPr lang="ja-JP" altLang="en-US" dirty="0"/>
              </a:p>
            </p:txBody>
          </p:sp>
        </mc:Choice>
        <mc:Fallback>
          <p:sp>
            <p:nvSpPr>
              <p:cNvPr id="42" name="正方形/長方形 41"/>
              <p:cNvSpPr>
                <a:spLocks noRot="1" noChangeAspect="1" noMove="1" noResize="1" noEditPoints="1" noAdjustHandles="1" noChangeArrowheads="1" noChangeShapeType="1" noTextEdit="1"/>
              </p:cNvSpPr>
              <p:nvPr/>
            </p:nvSpPr>
            <p:spPr>
              <a:xfrm>
                <a:off x="8204221" y="2630308"/>
                <a:ext cx="475707" cy="369332"/>
              </a:xfrm>
              <a:prstGeom prst="rect">
                <a:avLst/>
              </a:prstGeom>
              <a:blipFill>
                <a:blip r:embed="rId7"/>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正方形/長方形 42"/>
              <p:cNvSpPr/>
              <p:nvPr/>
            </p:nvSpPr>
            <p:spPr>
              <a:xfrm>
                <a:off x="11224918" y="3375176"/>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4</m:t>
                          </m:r>
                        </m:sub>
                      </m:sSub>
                    </m:oMath>
                  </m:oMathPara>
                </a14:m>
                <a:endParaRPr lang="ja-JP" altLang="en-US" dirty="0"/>
              </a:p>
            </p:txBody>
          </p:sp>
        </mc:Choice>
        <mc:Fallback>
          <p:sp>
            <p:nvSpPr>
              <p:cNvPr id="43" name="正方形/長方形 42"/>
              <p:cNvSpPr>
                <a:spLocks noRot="1" noChangeAspect="1" noMove="1" noResize="1" noEditPoints="1" noAdjustHandles="1" noChangeArrowheads="1" noChangeShapeType="1" noTextEdit="1"/>
              </p:cNvSpPr>
              <p:nvPr/>
            </p:nvSpPr>
            <p:spPr>
              <a:xfrm>
                <a:off x="11224918" y="3375176"/>
                <a:ext cx="475707" cy="369332"/>
              </a:xfrm>
              <a:prstGeom prst="rect">
                <a:avLst/>
              </a:prstGeom>
              <a:blipFill>
                <a:blip r:embed="rId8"/>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正方形/長方形 43"/>
              <p:cNvSpPr/>
              <p:nvPr/>
            </p:nvSpPr>
            <p:spPr>
              <a:xfrm>
                <a:off x="10352810" y="2227508"/>
                <a:ext cx="4703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p:sp>
            <p:nvSpPr>
              <p:cNvPr id="44" name="正方形/長方形 43"/>
              <p:cNvSpPr>
                <a:spLocks noRot="1" noChangeAspect="1" noMove="1" noResize="1" noEditPoints="1" noAdjustHandles="1" noChangeArrowheads="1" noChangeShapeType="1" noTextEdit="1"/>
              </p:cNvSpPr>
              <p:nvPr/>
            </p:nvSpPr>
            <p:spPr>
              <a:xfrm>
                <a:off x="10352810" y="2227508"/>
                <a:ext cx="470385" cy="369332"/>
              </a:xfrm>
              <a:prstGeom prst="rect">
                <a:avLst/>
              </a:prstGeom>
              <a:blipFill>
                <a:blip r:embed="rId9"/>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5" name="正方形/長方形 44"/>
              <p:cNvSpPr/>
              <p:nvPr/>
            </p:nvSpPr>
            <p:spPr>
              <a:xfrm>
                <a:off x="10260148" y="3369587"/>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p:sp>
            <p:nvSpPr>
              <p:cNvPr id="45" name="正方形/長方形 44"/>
              <p:cNvSpPr>
                <a:spLocks noRot="1" noChangeAspect="1" noMove="1" noResize="1" noEditPoints="1" noAdjustHandles="1" noChangeArrowheads="1" noChangeShapeType="1" noTextEdit="1"/>
              </p:cNvSpPr>
              <p:nvPr/>
            </p:nvSpPr>
            <p:spPr>
              <a:xfrm>
                <a:off x="10260148" y="3369587"/>
                <a:ext cx="475707" cy="369332"/>
              </a:xfrm>
              <a:prstGeom prst="rect">
                <a:avLst/>
              </a:prstGeom>
              <a:blipFill>
                <a:blip r:embed="rId10"/>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6" name="正方形/長方形 45"/>
              <p:cNvSpPr/>
              <p:nvPr/>
            </p:nvSpPr>
            <p:spPr>
              <a:xfrm>
                <a:off x="11208127" y="2691886"/>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3</m:t>
                          </m:r>
                        </m:sub>
                      </m:sSub>
                    </m:oMath>
                  </m:oMathPara>
                </a14:m>
                <a:endParaRPr lang="ja-JP" altLang="en-US" dirty="0"/>
              </a:p>
            </p:txBody>
          </p:sp>
        </mc:Choice>
        <mc:Fallback>
          <p:sp>
            <p:nvSpPr>
              <p:cNvPr id="46" name="正方形/長方形 45"/>
              <p:cNvSpPr>
                <a:spLocks noRot="1" noChangeAspect="1" noMove="1" noResize="1" noEditPoints="1" noAdjustHandles="1" noChangeArrowheads="1" noChangeShapeType="1" noTextEdit="1"/>
              </p:cNvSpPr>
              <p:nvPr/>
            </p:nvSpPr>
            <p:spPr>
              <a:xfrm>
                <a:off x="11208127" y="2691886"/>
                <a:ext cx="475707" cy="369332"/>
              </a:xfrm>
              <a:prstGeom prst="rect">
                <a:avLst/>
              </a:prstGeom>
              <a:blipFill>
                <a:blip r:embed="rId11"/>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7" name="正方形/長方形 46"/>
              <p:cNvSpPr/>
              <p:nvPr/>
            </p:nvSpPr>
            <p:spPr>
              <a:xfrm>
                <a:off x="7625465" y="3044094"/>
                <a:ext cx="7019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𝑁𝑅</m:t>
                          </m:r>
                          <m:r>
                            <a:rPr lang="en-US" altLang="ja-JP" b="0" i="1" smtClean="0">
                              <a:latin typeface="Cambria Math" panose="02040503050406030204" pitchFamily="18" charset="0"/>
                            </a:rPr>
                            <m:t>∗</m:t>
                          </m:r>
                        </m:sub>
                      </m:sSub>
                    </m:oMath>
                  </m:oMathPara>
                </a14:m>
                <a:endParaRPr lang="ja-JP" altLang="en-US" dirty="0"/>
              </a:p>
            </p:txBody>
          </p:sp>
        </mc:Choice>
        <mc:Fallback>
          <p:sp>
            <p:nvSpPr>
              <p:cNvPr id="47" name="正方形/長方形 46"/>
              <p:cNvSpPr>
                <a:spLocks noRot="1" noChangeAspect="1" noMove="1" noResize="1" noEditPoints="1" noAdjustHandles="1" noChangeArrowheads="1" noChangeShapeType="1" noTextEdit="1"/>
              </p:cNvSpPr>
              <p:nvPr/>
            </p:nvSpPr>
            <p:spPr>
              <a:xfrm>
                <a:off x="7625465" y="3044094"/>
                <a:ext cx="701987" cy="369332"/>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8" name="正方形/長方形 47"/>
              <p:cNvSpPr/>
              <p:nvPr/>
            </p:nvSpPr>
            <p:spPr>
              <a:xfrm>
                <a:off x="10629680" y="3042920"/>
                <a:ext cx="7019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𝑁𝑅</m:t>
                          </m:r>
                          <m:r>
                            <a:rPr lang="en-US" altLang="ja-JP" b="0" i="1" smtClean="0">
                              <a:latin typeface="Cambria Math" panose="02040503050406030204" pitchFamily="18" charset="0"/>
                            </a:rPr>
                            <m:t>∗</m:t>
                          </m:r>
                        </m:sub>
                      </m:sSub>
                    </m:oMath>
                  </m:oMathPara>
                </a14:m>
                <a:endParaRPr lang="ja-JP" altLang="en-US" dirty="0"/>
              </a:p>
            </p:txBody>
          </p:sp>
        </mc:Choice>
        <mc:Fallback>
          <p:sp>
            <p:nvSpPr>
              <p:cNvPr id="48" name="正方形/長方形 47"/>
              <p:cNvSpPr>
                <a:spLocks noRot="1" noChangeAspect="1" noMove="1" noResize="1" noEditPoints="1" noAdjustHandles="1" noChangeArrowheads="1" noChangeShapeType="1" noTextEdit="1"/>
              </p:cNvSpPr>
              <p:nvPr/>
            </p:nvSpPr>
            <p:spPr>
              <a:xfrm>
                <a:off x="10629680" y="3042920"/>
                <a:ext cx="701987" cy="369332"/>
              </a:xfrm>
              <a:prstGeom prst="rect">
                <a:avLst/>
              </a:prstGeom>
              <a:blipFill>
                <a:blip r:embed="rId13"/>
                <a:stretch>
                  <a:fillRect b="-1639"/>
                </a:stretch>
              </a:blipFill>
            </p:spPr>
            <p:txBody>
              <a:bodyPr/>
              <a:lstStyle/>
              <a:p>
                <a:r>
                  <a:rPr lang="ja-JP" altLang="en-US">
                    <a:noFill/>
                  </a:rPr>
                  <a:t> </a:t>
                </a:r>
              </a:p>
            </p:txBody>
          </p:sp>
        </mc:Fallback>
      </mc:AlternateContent>
      <p:cxnSp>
        <p:nvCxnSpPr>
          <p:cNvPr id="49" name="直線矢印コネクタ 48"/>
          <p:cNvCxnSpPr/>
          <p:nvPr/>
        </p:nvCxnSpPr>
        <p:spPr>
          <a:xfrm>
            <a:off x="11283584" y="3713978"/>
            <a:ext cx="216000" cy="28800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a:off x="8304128" y="3726091"/>
            <a:ext cx="216000" cy="28800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テキスト ボックス 50"/>
              <p:cNvSpPr txBox="1"/>
              <p:nvPr/>
            </p:nvSpPr>
            <p:spPr>
              <a:xfrm>
                <a:off x="11140525" y="3764502"/>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p:sp>
            <p:nvSpPr>
              <p:cNvPr id="51" name="テキスト ボックス 50"/>
              <p:cNvSpPr txBox="1">
                <a:spLocks noRot="1" noChangeAspect="1" noMove="1" noResize="1" noEditPoints="1" noAdjustHandles="1" noChangeArrowheads="1" noChangeShapeType="1" noTextEdit="1"/>
              </p:cNvSpPr>
              <p:nvPr/>
            </p:nvSpPr>
            <p:spPr>
              <a:xfrm>
                <a:off x="11140525" y="3764502"/>
                <a:ext cx="202811" cy="276999"/>
              </a:xfrm>
              <a:prstGeom prst="rect">
                <a:avLst/>
              </a:prstGeom>
              <a:blipFill>
                <a:blip r:embed="rId14"/>
                <a:stretch>
                  <a:fillRect l="-15152" r="-12121" b="-444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2" name="テキスト ボックス 51"/>
              <p:cNvSpPr txBox="1"/>
              <p:nvPr/>
            </p:nvSpPr>
            <p:spPr>
              <a:xfrm>
                <a:off x="8180644" y="3761712"/>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p:sp>
            <p:nvSpPr>
              <p:cNvPr id="52" name="テキスト ボックス 51"/>
              <p:cNvSpPr txBox="1">
                <a:spLocks noRot="1" noChangeAspect="1" noMove="1" noResize="1" noEditPoints="1" noAdjustHandles="1" noChangeArrowheads="1" noChangeShapeType="1" noTextEdit="1"/>
              </p:cNvSpPr>
              <p:nvPr/>
            </p:nvSpPr>
            <p:spPr>
              <a:xfrm>
                <a:off x="8180644" y="3761712"/>
                <a:ext cx="202811" cy="276999"/>
              </a:xfrm>
              <a:prstGeom prst="rect">
                <a:avLst/>
              </a:prstGeom>
              <a:blipFill>
                <a:blip r:embed="rId15"/>
                <a:stretch>
                  <a:fillRect l="-15152" r="-12121" b="-2174"/>
                </a:stretch>
              </a:blipFill>
            </p:spPr>
            <p:txBody>
              <a:bodyPr/>
              <a:lstStyle/>
              <a:p>
                <a:r>
                  <a:rPr lang="ja-JP" altLang="en-US">
                    <a:noFill/>
                  </a:rPr>
                  <a:t> </a:t>
                </a:r>
              </a:p>
            </p:txBody>
          </p:sp>
        </mc:Fallback>
      </mc:AlternateContent>
      <p:sp>
        <p:nvSpPr>
          <p:cNvPr id="53" name="テキスト ボックス 52"/>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7</a:t>
            </a:r>
            <a:endParaRPr kumimoji="1" lang="ja-JP" altLang="en-US" sz="2400" b="1" dirty="0"/>
          </a:p>
        </p:txBody>
      </p:sp>
      <mc:AlternateContent xmlns:mc="http://schemas.openxmlformats.org/markup-compatibility/2006">
        <mc:Choice xmlns:a14="http://schemas.microsoft.com/office/drawing/2010/main" Requires="a14">
          <p:sp>
            <p:nvSpPr>
              <p:cNvPr id="55" name="テキスト ボックス 54"/>
              <p:cNvSpPr txBox="1"/>
              <p:nvPr/>
            </p:nvSpPr>
            <p:spPr>
              <a:xfrm>
                <a:off x="6998428" y="4122091"/>
                <a:ext cx="1518877" cy="276999"/>
              </a:xfrm>
              <a:prstGeom prst="rect">
                <a:avLst/>
              </a:prstGeom>
              <a:noFill/>
            </p:spPr>
            <p:txBody>
              <a:bodyPr wrap="none" lIns="0" tIns="0" rIns="0" bIns="0" rtlCol="0">
                <a:spAutoFit/>
              </a:bodyPr>
              <a:lstStyle/>
              <a:p>
                <a:pPr/>
                <a:r>
                  <a:rPr kumimoji="1" lang="en-US" altLang="ja-JP" b="0" dirty="0" smtClean="0">
                    <a:solidFill>
                      <a:schemeClr val="tx1"/>
                    </a:solidFill>
                  </a:rPr>
                  <a:t>Niche radius: </a:t>
                </a:r>
                <a14:m>
                  <m:oMath xmlns:m="http://schemas.openxmlformats.org/officeDocument/2006/math">
                    <m:r>
                      <a:rPr kumimoji="1" lang="en-US" altLang="ja-JP" b="0" i="1" smtClean="0">
                        <a:solidFill>
                          <a:schemeClr val="tx1"/>
                        </a:solidFill>
                        <a:latin typeface="Cambria Math" panose="02040503050406030204" pitchFamily="18" charset="0"/>
                      </a:rPr>
                      <m:t>𝜎</m:t>
                    </m:r>
                  </m:oMath>
                </a14:m>
                <a:endParaRPr kumimoji="1" lang="ja-JP" altLang="en-US" dirty="0">
                  <a:solidFill>
                    <a:schemeClr val="tx1"/>
                  </a:solidFill>
                </a:endParaRPr>
              </a:p>
            </p:txBody>
          </p:sp>
        </mc:Choice>
        <mc:Fallback>
          <p:sp>
            <p:nvSpPr>
              <p:cNvPr id="55" name="テキスト ボックス 54"/>
              <p:cNvSpPr txBox="1">
                <a:spLocks noRot="1" noChangeAspect="1" noMove="1" noResize="1" noEditPoints="1" noAdjustHandles="1" noChangeArrowheads="1" noChangeShapeType="1" noTextEdit="1"/>
              </p:cNvSpPr>
              <p:nvPr/>
            </p:nvSpPr>
            <p:spPr>
              <a:xfrm>
                <a:off x="6998428" y="4122091"/>
                <a:ext cx="1518877" cy="276999"/>
              </a:xfrm>
              <a:prstGeom prst="rect">
                <a:avLst/>
              </a:prstGeom>
              <a:blipFill>
                <a:blip r:embed="rId16"/>
                <a:stretch>
                  <a:fillRect l="-9237" t="-26087" r="-2811" b="-521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0978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b="1" dirty="0"/>
          </a:p>
        </p:txBody>
      </p:sp>
      <p:sp>
        <p:nvSpPr>
          <p:cNvPr id="4" name="コンテンツ プレースホルダー 3"/>
          <p:cNvSpPr>
            <a:spLocks noGrp="1"/>
          </p:cNvSpPr>
          <p:nvPr>
            <p:ph idx="10"/>
          </p:nvPr>
        </p:nvSpPr>
        <p:spPr/>
        <p:txBody>
          <a:bodyPr lIns="0"/>
          <a:lstStyle/>
          <a:p>
            <a:r>
              <a:rPr kumimoji="1" lang="en-US" altLang="ja-JP" sz="2400" dirty="0" smtClean="0">
                <a:solidFill>
                  <a:schemeClr val="bg1">
                    <a:lumMod val="85000"/>
                  </a:schemeClr>
                </a:solidFill>
              </a:rPr>
              <a:t>Novelty Search-based Bat Algorithm (NSBA)</a:t>
            </a:r>
          </a:p>
          <a:p>
            <a:r>
              <a:rPr kumimoji="1" lang="ja-JP" altLang="en-US" sz="2000" dirty="0" smtClean="0">
                <a:solidFill>
                  <a:schemeClr val="bg1">
                    <a:lumMod val="85000"/>
                  </a:schemeClr>
                </a:solidFill>
              </a:rPr>
              <a:t>    未探索領域に新しく個体候補を生成する</a:t>
            </a:r>
            <a:endParaRPr lang="en-US" altLang="ja-JP" sz="800" dirty="0" smtClean="0">
              <a:solidFill>
                <a:schemeClr val="bg1">
                  <a:lumMod val="85000"/>
                </a:schemeClr>
              </a:solidFill>
            </a:endParaRPr>
          </a:p>
          <a:p>
            <a:pPr lvl="2" indent="0">
              <a:buNone/>
            </a:pPr>
            <a:endParaRPr kumimoji="1" lang="en-US" altLang="ja-JP" sz="1600" dirty="0" smtClean="0">
              <a:solidFill>
                <a:schemeClr val="bg1">
                  <a:lumMod val="85000"/>
                </a:schemeClr>
              </a:solidFill>
            </a:endParaRPr>
          </a:p>
          <a:p>
            <a:pPr marL="1333475" lvl="1" indent="-342900">
              <a:buFont typeface="Arial" panose="020B0604020202020204" pitchFamily="34" charset="0"/>
              <a:buChar char="•"/>
            </a:pPr>
            <a:endParaRPr kumimoji="1" lang="en-US" altLang="ja-JP" sz="1267" dirty="0" smtClean="0">
              <a:solidFill>
                <a:schemeClr val="bg1">
                  <a:lumMod val="85000"/>
                </a:schemeClr>
              </a:solidFill>
            </a:endParaRPr>
          </a:p>
          <a:p>
            <a:r>
              <a:rPr lang="en-US" altLang="ja-JP" sz="2400" dirty="0" smtClean="0">
                <a:solidFill>
                  <a:schemeClr val="bg1">
                    <a:lumMod val="85000"/>
                  </a:schemeClr>
                </a:solidFill>
              </a:rPr>
              <a:t>Niche Radius-based Bat Algorithm (NRBA)</a:t>
            </a:r>
          </a:p>
          <a:p>
            <a:r>
              <a:rPr lang="ja-JP" altLang="en-US" sz="2000" dirty="0" smtClean="0">
                <a:solidFill>
                  <a:schemeClr val="bg1">
                    <a:lumMod val="85000"/>
                  </a:schemeClr>
                </a:solidFill>
              </a:rPr>
              <a:t>    探索領域を分割し，同じ局所解に個体を収束させない機構</a:t>
            </a:r>
            <a:endParaRPr lang="en-US" altLang="ja-JP" sz="2000" dirty="0" smtClean="0">
              <a:solidFill>
                <a:schemeClr val="bg1">
                  <a:lumMod val="85000"/>
                </a:schemeClr>
              </a:solidFill>
            </a:endParaRPr>
          </a:p>
          <a:p>
            <a:pPr marL="1866862" lvl="2" indent="-342900"/>
            <a:endParaRPr lang="en-US" altLang="ja-JP" sz="1267" dirty="0" smtClean="0"/>
          </a:p>
          <a:p>
            <a:pPr marL="1866862" lvl="2" indent="-342900"/>
            <a:endParaRPr lang="en-US" altLang="ja-JP" sz="1267" dirty="0" smtClean="0"/>
          </a:p>
          <a:p>
            <a:pPr marL="1866862" lvl="2" indent="-342900"/>
            <a:endParaRPr lang="en-US" altLang="ja-JP" sz="1267" dirty="0" smtClean="0"/>
          </a:p>
          <a:p>
            <a:r>
              <a:rPr kumimoji="1" lang="en-US" altLang="ja-JP" sz="2400" dirty="0" smtClean="0">
                <a:solidFill>
                  <a:srgbClr val="FF0000"/>
                </a:solidFill>
              </a:rPr>
              <a:t>Dynamic Niche Radius-based Bat Algorithm (DNRBA)</a:t>
            </a:r>
          </a:p>
          <a:p>
            <a:r>
              <a:rPr lang="ja-JP" altLang="en-US" sz="2000" dirty="0" smtClean="0">
                <a:solidFill>
                  <a:srgbClr val="FF0000"/>
                </a:solidFill>
              </a:rPr>
              <a:t>    探索領域内の個体分布密度に応じて動的に探索範囲を調節する</a:t>
            </a:r>
            <a:endParaRPr kumimoji="1" lang="ja-JP" altLang="en-US" sz="2000" dirty="0">
              <a:solidFill>
                <a:srgbClr val="FF0000"/>
              </a:solidFill>
            </a:endParaRPr>
          </a:p>
        </p:txBody>
      </p:sp>
      <p:sp>
        <p:nvSpPr>
          <p:cNvPr id="5" name="楕円 4"/>
          <p:cNvSpPr/>
          <p:nvPr/>
        </p:nvSpPr>
        <p:spPr>
          <a:xfrm>
            <a:off x="10785867" y="3192822"/>
            <a:ext cx="900000" cy="86648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p:cNvSpPr/>
          <p:nvPr/>
        </p:nvSpPr>
        <p:spPr>
          <a:xfrm>
            <a:off x="7781778" y="3179906"/>
            <a:ext cx="900000" cy="86648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7254841" y="2358495"/>
            <a:ext cx="900000" cy="90000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7148935" y="2717538"/>
            <a:ext cx="900000" cy="90000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7812008" y="2311858"/>
            <a:ext cx="900000" cy="90000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7414988" y="2549640"/>
            <a:ext cx="900000" cy="900000"/>
          </a:xfrm>
          <a:prstGeom prst="ellipse">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772903" y="1886386"/>
            <a:ext cx="2160000" cy="2160000"/>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8153773" y="2685219"/>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8144611" y="3581298"/>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7597976" y="2718023"/>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星 5 14"/>
          <p:cNvSpPr/>
          <p:nvPr/>
        </p:nvSpPr>
        <p:spPr>
          <a:xfrm>
            <a:off x="7738988" y="2873640"/>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7507976" y="3106755"/>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10102316" y="2198063"/>
            <a:ext cx="900000" cy="90000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9996410" y="2882564"/>
            <a:ext cx="900000" cy="90000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10777806" y="2302851"/>
            <a:ext cx="900000" cy="900000"/>
          </a:xfrm>
          <a:prstGeom prst="ellipse">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10401945" y="2559686"/>
            <a:ext cx="900000" cy="900000"/>
          </a:xfrm>
          <a:prstGeom prst="ellipse">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p:cNvSpPr/>
          <p:nvPr/>
        </p:nvSpPr>
        <p:spPr>
          <a:xfrm>
            <a:off x="9759860" y="1896432"/>
            <a:ext cx="2160000" cy="2160000"/>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11119571" y="2676212"/>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11131568" y="3591344"/>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10445451" y="2557591"/>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星 5 28"/>
          <p:cNvSpPr/>
          <p:nvPr/>
        </p:nvSpPr>
        <p:spPr>
          <a:xfrm>
            <a:off x="10725945" y="2883686"/>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10355451" y="3271781"/>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右矢印 30"/>
          <p:cNvSpPr/>
          <p:nvPr/>
        </p:nvSpPr>
        <p:spPr>
          <a:xfrm>
            <a:off x="9126985" y="2717538"/>
            <a:ext cx="444859" cy="680471"/>
          </a:xfrm>
          <a:prstGeom prst="rightArrow">
            <a:avLst>
              <a:gd name="adj1" fmla="val 50000"/>
              <a:gd name="adj2" fmla="val 60452"/>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矢印コネクタ 31"/>
          <p:cNvCxnSpPr/>
          <p:nvPr/>
        </p:nvCxnSpPr>
        <p:spPr>
          <a:xfrm flipH="1">
            <a:off x="10255793" y="3113620"/>
            <a:ext cx="496111" cy="416558"/>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rot="5160000" flipH="1">
            <a:off x="10281429" y="2457046"/>
            <a:ext cx="496111" cy="416558"/>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正方形/長方形 34"/>
              <p:cNvSpPr/>
              <p:nvPr/>
            </p:nvSpPr>
            <p:spPr>
              <a:xfrm>
                <a:off x="8221012" y="3313598"/>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4</m:t>
                          </m:r>
                        </m:sub>
                      </m:sSub>
                    </m:oMath>
                  </m:oMathPara>
                </a14:m>
                <a:endParaRPr lang="ja-JP" altLang="en-US" dirty="0"/>
              </a:p>
            </p:txBody>
          </p:sp>
        </mc:Choice>
        <mc:Fallback>
          <p:sp>
            <p:nvSpPr>
              <p:cNvPr id="35" name="正方形/長方形 34"/>
              <p:cNvSpPr>
                <a:spLocks noRot="1" noChangeAspect="1" noMove="1" noResize="1" noEditPoints="1" noAdjustHandles="1" noChangeArrowheads="1" noChangeShapeType="1" noTextEdit="1"/>
              </p:cNvSpPr>
              <p:nvPr/>
            </p:nvSpPr>
            <p:spPr>
              <a:xfrm>
                <a:off x="8221012" y="3313598"/>
                <a:ext cx="475707" cy="369332"/>
              </a:xfrm>
              <a:prstGeom prst="rect">
                <a:avLst/>
              </a:prstGeom>
              <a:blipFill>
                <a:blip r:embed="rId2"/>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6" name="正方形/長方形 35"/>
              <p:cNvSpPr/>
              <p:nvPr/>
            </p:nvSpPr>
            <p:spPr>
              <a:xfrm>
                <a:off x="7240418" y="2336410"/>
                <a:ext cx="4703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p:sp>
            <p:nvSpPr>
              <p:cNvPr id="36" name="正方形/長方形 35"/>
              <p:cNvSpPr>
                <a:spLocks noRot="1" noChangeAspect="1" noMove="1" noResize="1" noEditPoints="1" noAdjustHandles="1" noChangeArrowheads="1" noChangeShapeType="1" noTextEdit="1"/>
              </p:cNvSpPr>
              <p:nvPr/>
            </p:nvSpPr>
            <p:spPr>
              <a:xfrm>
                <a:off x="7240418" y="2336410"/>
                <a:ext cx="470385" cy="369332"/>
              </a:xfrm>
              <a:prstGeom prst="rect">
                <a:avLst/>
              </a:prstGeom>
              <a:blipFill>
                <a:blip r:embed="rId3"/>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7" name="正方形/長方形 36"/>
              <p:cNvSpPr/>
              <p:nvPr/>
            </p:nvSpPr>
            <p:spPr>
              <a:xfrm>
                <a:off x="7256242" y="3137528"/>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p:sp>
            <p:nvSpPr>
              <p:cNvPr id="37" name="正方形/長方形 36"/>
              <p:cNvSpPr>
                <a:spLocks noRot="1" noChangeAspect="1" noMove="1" noResize="1" noEditPoints="1" noAdjustHandles="1" noChangeArrowheads="1" noChangeShapeType="1" noTextEdit="1"/>
              </p:cNvSpPr>
              <p:nvPr/>
            </p:nvSpPr>
            <p:spPr>
              <a:xfrm>
                <a:off x="7256242" y="3137528"/>
                <a:ext cx="475707" cy="369332"/>
              </a:xfrm>
              <a:prstGeom prst="rect">
                <a:avLst/>
              </a:prstGeom>
              <a:blipFill>
                <a:blip r:embed="rId4"/>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 name="正方形/長方形 37"/>
              <p:cNvSpPr/>
              <p:nvPr/>
            </p:nvSpPr>
            <p:spPr>
              <a:xfrm>
                <a:off x="8278363" y="2519095"/>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3</m:t>
                          </m:r>
                        </m:sub>
                      </m:sSub>
                    </m:oMath>
                  </m:oMathPara>
                </a14:m>
                <a:endParaRPr lang="ja-JP" altLang="en-US" dirty="0"/>
              </a:p>
            </p:txBody>
          </p:sp>
        </mc:Choice>
        <mc:Fallback>
          <p:sp>
            <p:nvSpPr>
              <p:cNvPr id="38" name="正方形/長方形 37"/>
              <p:cNvSpPr>
                <a:spLocks noRot="1" noChangeAspect="1" noMove="1" noResize="1" noEditPoints="1" noAdjustHandles="1" noChangeArrowheads="1" noChangeShapeType="1" noTextEdit="1"/>
              </p:cNvSpPr>
              <p:nvPr/>
            </p:nvSpPr>
            <p:spPr>
              <a:xfrm>
                <a:off x="8278363" y="2519095"/>
                <a:ext cx="475707" cy="369332"/>
              </a:xfrm>
              <a:prstGeom prst="rect">
                <a:avLst/>
              </a:prstGeom>
              <a:blipFill>
                <a:blip r:embed="rId5"/>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9" name="正方形/長方形 38"/>
              <p:cNvSpPr/>
              <p:nvPr/>
            </p:nvSpPr>
            <p:spPr>
              <a:xfrm>
                <a:off x="11224918" y="3375176"/>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4</m:t>
                          </m:r>
                        </m:sub>
                      </m:sSub>
                    </m:oMath>
                  </m:oMathPara>
                </a14:m>
                <a:endParaRPr lang="ja-JP" altLang="en-US" dirty="0"/>
              </a:p>
            </p:txBody>
          </p:sp>
        </mc:Choice>
        <mc:Fallback>
          <p:sp>
            <p:nvSpPr>
              <p:cNvPr id="39" name="正方形/長方形 38"/>
              <p:cNvSpPr>
                <a:spLocks noRot="1" noChangeAspect="1" noMove="1" noResize="1" noEditPoints="1" noAdjustHandles="1" noChangeArrowheads="1" noChangeShapeType="1" noTextEdit="1"/>
              </p:cNvSpPr>
              <p:nvPr/>
            </p:nvSpPr>
            <p:spPr>
              <a:xfrm>
                <a:off x="11224918" y="3375176"/>
                <a:ext cx="475707" cy="369332"/>
              </a:xfrm>
              <a:prstGeom prst="rect">
                <a:avLst/>
              </a:prstGeom>
              <a:blipFill>
                <a:blip r:embed="rId6"/>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0" name="正方形/長方形 39"/>
              <p:cNvSpPr/>
              <p:nvPr/>
            </p:nvSpPr>
            <p:spPr>
              <a:xfrm>
                <a:off x="10352810" y="2227508"/>
                <a:ext cx="4703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p:sp>
            <p:nvSpPr>
              <p:cNvPr id="40" name="正方形/長方形 39"/>
              <p:cNvSpPr>
                <a:spLocks noRot="1" noChangeAspect="1" noMove="1" noResize="1" noEditPoints="1" noAdjustHandles="1" noChangeArrowheads="1" noChangeShapeType="1" noTextEdit="1"/>
              </p:cNvSpPr>
              <p:nvPr/>
            </p:nvSpPr>
            <p:spPr>
              <a:xfrm>
                <a:off x="10352810" y="2227508"/>
                <a:ext cx="470385" cy="369332"/>
              </a:xfrm>
              <a:prstGeom prst="rect">
                <a:avLst/>
              </a:prstGeom>
              <a:blipFill>
                <a:blip r:embed="rId7"/>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正方形/長方形 40"/>
              <p:cNvSpPr/>
              <p:nvPr/>
            </p:nvSpPr>
            <p:spPr>
              <a:xfrm>
                <a:off x="10260148" y="3369587"/>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p:sp>
            <p:nvSpPr>
              <p:cNvPr id="41" name="正方形/長方形 40"/>
              <p:cNvSpPr>
                <a:spLocks noRot="1" noChangeAspect="1" noMove="1" noResize="1" noEditPoints="1" noAdjustHandles="1" noChangeArrowheads="1" noChangeShapeType="1" noTextEdit="1"/>
              </p:cNvSpPr>
              <p:nvPr/>
            </p:nvSpPr>
            <p:spPr>
              <a:xfrm>
                <a:off x="10260148" y="3369587"/>
                <a:ext cx="475707" cy="369332"/>
              </a:xfrm>
              <a:prstGeom prst="rect">
                <a:avLst/>
              </a:prstGeom>
              <a:blipFill>
                <a:blip r:embed="rId8"/>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正方形/長方形 41"/>
              <p:cNvSpPr/>
              <p:nvPr/>
            </p:nvSpPr>
            <p:spPr>
              <a:xfrm>
                <a:off x="11198520" y="2419082"/>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3</m:t>
                          </m:r>
                        </m:sub>
                      </m:sSub>
                    </m:oMath>
                  </m:oMathPara>
                </a14:m>
                <a:endParaRPr lang="ja-JP" altLang="en-US" dirty="0"/>
              </a:p>
            </p:txBody>
          </p:sp>
        </mc:Choice>
        <mc:Fallback>
          <p:sp>
            <p:nvSpPr>
              <p:cNvPr id="42" name="正方形/長方形 41"/>
              <p:cNvSpPr>
                <a:spLocks noRot="1" noChangeAspect="1" noMove="1" noResize="1" noEditPoints="1" noAdjustHandles="1" noChangeArrowheads="1" noChangeShapeType="1" noTextEdit="1"/>
              </p:cNvSpPr>
              <p:nvPr/>
            </p:nvSpPr>
            <p:spPr>
              <a:xfrm>
                <a:off x="11198520" y="2419082"/>
                <a:ext cx="475707" cy="369332"/>
              </a:xfrm>
              <a:prstGeom prst="rect">
                <a:avLst/>
              </a:prstGeom>
              <a:blipFill>
                <a:blip r:embed="rId9"/>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正方形/長方形 42"/>
              <p:cNvSpPr/>
              <p:nvPr/>
            </p:nvSpPr>
            <p:spPr>
              <a:xfrm>
                <a:off x="7625465" y="3044094"/>
                <a:ext cx="7019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𝑁𝑅</m:t>
                          </m:r>
                          <m:r>
                            <a:rPr lang="en-US" altLang="ja-JP" b="0" i="1" smtClean="0">
                              <a:latin typeface="Cambria Math" panose="02040503050406030204" pitchFamily="18" charset="0"/>
                            </a:rPr>
                            <m:t>∗</m:t>
                          </m:r>
                        </m:sub>
                      </m:sSub>
                    </m:oMath>
                  </m:oMathPara>
                </a14:m>
                <a:endParaRPr lang="ja-JP" altLang="en-US" dirty="0"/>
              </a:p>
            </p:txBody>
          </p:sp>
        </mc:Choice>
        <mc:Fallback>
          <p:sp>
            <p:nvSpPr>
              <p:cNvPr id="43" name="正方形/長方形 42"/>
              <p:cNvSpPr>
                <a:spLocks noRot="1" noChangeAspect="1" noMove="1" noResize="1" noEditPoints="1" noAdjustHandles="1" noChangeArrowheads="1" noChangeShapeType="1" noTextEdit="1"/>
              </p:cNvSpPr>
              <p:nvPr/>
            </p:nvSpPr>
            <p:spPr>
              <a:xfrm>
                <a:off x="7625465" y="3044094"/>
                <a:ext cx="701987" cy="369332"/>
              </a:xfrm>
              <a:prstGeom prst="rect">
                <a:avLst/>
              </a:prstGeom>
              <a:blipFill>
                <a:blip r:embed="rId10"/>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正方形/長方形 43"/>
              <p:cNvSpPr/>
              <p:nvPr/>
            </p:nvSpPr>
            <p:spPr>
              <a:xfrm>
                <a:off x="10629680" y="3042920"/>
                <a:ext cx="7019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𝑁𝑅</m:t>
                          </m:r>
                          <m:r>
                            <a:rPr lang="en-US" altLang="ja-JP" b="0" i="1" smtClean="0">
                              <a:latin typeface="Cambria Math" panose="02040503050406030204" pitchFamily="18" charset="0"/>
                            </a:rPr>
                            <m:t>∗</m:t>
                          </m:r>
                        </m:sub>
                      </m:sSub>
                    </m:oMath>
                  </m:oMathPara>
                </a14:m>
                <a:endParaRPr lang="ja-JP" altLang="en-US" dirty="0"/>
              </a:p>
            </p:txBody>
          </p:sp>
        </mc:Choice>
        <mc:Fallback>
          <p:sp>
            <p:nvSpPr>
              <p:cNvPr id="44" name="正方形/長方形 43"/>
              <p:cNvSpPr>
                <a:spLocks noRot="1" noChangeAspect="1" noMove="1" noResize="1" noEditPoints="1" noAdjustHandles="1" noChangeArrowheads="1" noChangeShapeType="1" noTextEdit="1"/>
              </p:cNvSpPr>
              <p:nvPr/>
            </p:nvSpPr>
            <p:spPr>
              <a:xfrm>
                <a:off x="10629680" y="3042920"/>
                <a:ext cx="701987" cy="369332"/>
              </a:xfrm>
              <a:prstGeom prst="rect">
                <a:avLst/>
              </a:prstGeom>
              <a:blipFill>
                <a:blip r:embed="rId11"/>
                <a:stretch>
                  <a:fillRect b="-1639"/>
                </a:stretch>
              </a:blipFill>
            </p:spPr>
            <p:txBody>
              <a:bodyPr/>
              <a:lstStyle/>
              <a:p>
                <a:r>
                  <a:rPr lang="ja-JP" altLang="en-US">
                    <a:noFill/>
                  </a:rPr>
                  <a:t> </a:t>
                </a:r>
              </a:p>
            </p:txBody>
          </p:sp>
        </mc:Fallback>
      </mc:AlternateContent>
      <p:cxnSp>
        <p:nvCxnSpPr>
          <p:cNvPr id="45" name="直線矢印コネクタ 44"/>
          <p:cNvCxnSpPr/>
          <p:nvPr/>
        </p:nvCxnSpPr>
        <p:spPr>
          <a:xfrm>
            <a:off x="11283584" y="3713978"/>
            <a:ext cx="216000" cy="28800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a:off x="8304128" y="3726091"/>
            <a:ext cx="216000" cy="28800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7" name="テキスト ボックス 46"/>
              <p:cNvSpPr txBox="1"/>
              <p:nvPr/>
            </p:nvSpPr>
            <p:spPr>
              <a:xfrm>
                <a:off x="11140525" y="3764502"/>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p:sp>
            <p:nvSpPr>
              <p:cNvPr id="47" name="テキスト ボックス 46"/>
              <p:cNvSpPr txBox="1">
                <a:spLocks noRot="1" noChangeAspect="1" noMove="1" noResize="1" noEditPoints="1" noAdjustHandles="1" noChangeArrowheads="1" noChangeShapeType="1" noTextEdit="1"/>
              </p:cNvSpPr>
              <p:nvPr/>
            </p:nvSpPr>
            <p:spPr>
              <a:xfrm>
                <a:off x="11140525" y="3764502"/>
                <a:ext cx="202811" cy="276999"/>
              </a:xfrm>
              <a:prstGeom prst="rect">
                <a:avLst/>
              </a:prstGeom>
              <a:blipFill>
                <a:blip r:embed="rId12"/>
                <a:stretch>
                  <a:fillRect l="-15152" r="-12121" b="-444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8" name="テキスト ボックス 47"/>
              <p:cNvSpPr txBox="1"/>
              <p:nvPr/>
            </p:nvSpPr>
            <p:spPr>
              <a:xfrm>
                <a:off x="8180644" y="3761712"/>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p:sp>
            <p:nvSpPr>
              <p:cNvPr id="48" name="テキスト ボックス 47"/>
              <p:cNvSpPr txBox="1">
                <a:spLocks noRot="1" noChangeAspect="1" noMove="1" noResize="1" noEditPoints="1" noAdjustHandles="1" noChangeArrowheads="1" noChangeShapeType="1" noTextEdit="1"/>
              </p:cNvSpPr>
              <p:nvPr/>
            </p:nvSpPr>
            <p:spPr>
              <a:xfrm>
                <a:off x="8180644" y="3761712"/>
                <a:ext cx="202811" cy="276999"/>
              </a:xfrm>
              <a:prstGeom prst="rect">
                <a:avLst/>
              </a:prstGeom>
              <a:blipFill>
                <a:blip r:embed="rId13"/>
                <a:stretch>
                  <a:fillRect l="-15152" r="-12121" b="-217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9" name="正方形/長方形 48"/>
              <p:cNvSpPr/>
              <p:nvPr/>
            </p:nvSpPr>
            <p:spPr>
              <a:xfrm>
                <a:off x="10139006" y="4063425"/>
                <a:ext cx="1737527" cy="369332"/>
              </a:xfrm>
              <a:prstGeom prst="rect">
                <a:avLst/>
              </a:prstGeom>
            </p:spPr>
            <p:txBody>
              <a:bodyPr wrap="none">
                <a:spAutoFit/>
              </a:bodyPr>
              <a:lstStyle/>
              <a:p>
                <a:r>
                  <a:rPr lang="en-US" altLang="ja-JP" dirty="0" smtClean="0"/>
                  <a:t>: </a:t>
                </a:r>
                <a:r>
                  <a:rPr lang="ja-JP" altLang="en-US" dirty="0" smtClean="0"/>
                  <a:t>最良個体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𝑁𝑅</m:t>
                        </m:r>
                        <m:r>
                          <a:rPr lang="en-US" altLang="ja-JP" b="0" i="1" smtClean="0">
                            <a:latin typeface="Cambria Math" panose="02040503050406030204" pitchFamily="18" charset="0"/>
                          </a:rPr>
                          <m:t>∗</m:t>
                        </m:r>
                      </m:sub>
                    </m:sSub>
                  </m:oMath>
                </a14:m>
                <a:endParaRPr lang="ja-JP" altLang="en-US" dirty="0"/>
              </a:p>
            </p:txBody>
          </p:sp>
        </mc:Choice>
        <mc:Fallback>
          <p:sp>
            <p:nvSpPr>
              <p:cNvPr id="49" name="正方形/長方形 48"/>
              <p:cNvSpPr>
                <a:spLocks noRot="1" noChangeAspect="1" noMove="1" noResize="1" noEditPoints="1" noAdjustHandles="1" noChangeArrowheads="1" noChangeShapeType="1" noTextEdit="1"/>
              </p:cNvSpPr>
              <p:nvPr/>
            </p:nvSpPr>
            <p:spPr>
              <a:xfrm>
                <a:off x="10139006" y="4063425"/>
                <a:ext cx="1737527" cy="369332"/>
              </a:xfrm>
              <a:prstGeom prst="rect">
                <a:avLst/>
              </a:prstGeom>
              <a:blipFill>
                <a:blip r:embed="rId14"/>
                <a:stretch>
                  <a:fillRect l="-2807" t="-10000" b="-28333"/>
                </a:stretch>
              </a:blipFill>
            </p:spPr>
            <p:txBody>
              <a:bodyPr/>
              <a:lstStyle/>
              <a:p>
                <a:r>
                  <a:rPr lang="ja-JP" altLang="en-US">
                    <a:noFill/>
                  </a:rPr>
                  <a:t> </a:t>
                </a:r>
              </a:p>
            </p:txBody>
          </p:sp>
        </mc:Fallback>
      </mc:AlternateContent>
      <p:sp>
        <p:nvSpPr>
          <p:cNvPr id="50" name="星 5 49"/>
          <p:cNvSpPr/>
          <p:nvPr/>
        </p:nvSpPr>
        <p:spPr>
          <a:xfrm>
            <a:off x="9944019" y="4122091"/>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p:cNvSpPr/>
          <p:nvPr/>
        </p:nvSpPr>
        <p:spPr>
          <a:xfrm>
            <a:off x="8632926" y="4175618"/>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52" name="正方形/長方形 51"/>
              <p:cNvSpPr/>
              <p:nvPr/>
            </p:nvSpPr>
            <p:spPr>
              <a:xfrm>
                <a:off x="8791912" y="4063425"/>
                <a:ext cx="1016881" cy="369332"/>
              </a:xfrm>
              <a:prstGeom prst="rect">
                <a:avLst/>
              </a:prstGeom>
            </p:spPr>
            <p:txBody>
              <a:bodyPr wrap="none">
                <a:spAutoFit/>
              </a:bodyPr>
              <a:lstStyle/>
              <a:p>
                <a:r>
                  <a:rPr lang="en-US" altLang="ja-JP" dirty="0" smtClean="0"/>
                  <a:t>: </a:t>
                </a:r>
                <a:r>
                  <a:rPr lang="ja-JP" altLang="en-US" dirty="0" smtClean="0"/>
                  <a:t>個体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oMath>
                </a14:m>
                <a:endParaRPr lang="ja-JP" altLang="en-US" dirty="0"/>
              </a:p>
            </p:txBody>
          </p:sp>
        </mc:Choice>
        <mc:Fallback>
          <p:sp>
            <p:nvSpPr>
              <p:cNvPr id="52" name="正方形/長方形 51"/>
              <p:cNvSpPr>
                <a:spLocks noRot="1" noChangeAspect="1" noMove="1" noResize="1" noEditPoints="1" noAdjustHandles="1" noChangeArrowheads="1" noChangeShapeType="1" noTextEdit="1"/>
              </p:cNvSpPr>
              <p:nvPr/>
            </p:nvSpPr>
            <p:spPr>
              <a:xfrm>
                <a:off x="8791912" y="4063425"/>
                <a:ext cx="1016881" cy="369332"/>
              </a:xfrm>
              <a:prstGeom prst="rect">
                <a:avLst/>
              </a:prstGeom>
              <a:blipFill>
                <a:blip r:embed="rId15"/>
                <a:stretch>
                  <a:fillRect l="-4790" t="-10000" b="-28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3" name="角丸四角形吹き出し 52"/>
              <p:cNvSpPr/>
              <p:nvPr/>
            </p:nvSpPr>
            <p:spPr>
              <a:xfrm>
                <a:off x="8071857" y="1299207"/>
                <a:ext cx="2426144" cy="818115"/>
              </a:xfrm>
              <a:prstGeom prst="wedgeRoundRectCallout">
                <a:avLst>
                  <a:gd name="adj1" fmla="val -29455"/>
                  <a:gd name="adj2" fmla="val 72513"/>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0" dirty="0" smtClean="0">
                    <a:solidFill>
                      <a:schemeClr val="tx1">
                        <a:lumMod val="75000"/>
                        <a:lumOff val="25000"/>
                      </a:schemeClr>
                    </a:solidFill>
                  </a:rPr>
                  <a:t>Niche radius</a:t>
                </a:r>
                <a:r>
                  <a:rPr kumimoji="1" lang="ja-JP" altLang="en-US" b="0" dirty="0" smtClean="0">
                    <a:solidFill>
                      <a:schemeClr val="tx1">
                        <a:lumMod val="75000"/>
                        <a:lumOff val="25000"/>
                      </a:schemeClr>
                    </a:solidFill>
                  </a:rPr>
                  <a:t>内の</a:t>
                </a:r>
                <a14:m>
                  <m:oMath xmlns:m="http://schemas.openxmlformats.org/officeDocument/2006/math">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𝑥</m:t>
                        </m:r>
                      </m:e>
                      <m:sub>
                        <m:r>
                          <a:rPr kumimoji="1" lang="en-US" altLang="ja-JP" b="0" i="1" smtClean="0">
                            <a:solidFill>
                              <a:schemeClr val="tx1">
                                <a:lumMod val="75000"/>
                                <a:lumOff val="25000"/>
                              </a:schemeClr>
                            </a:solidFill>
                            <a:latin typeface="Cambria Math" panose="02040503050406030204" pitchFamily="18" charset="0"/>
                          </a:rPr>
                          <m:t>3</m:t>
                        </m:r>
                      </m:sub>
                    </m:sSub>
                  </m:oMath>
                </a14:m>
                <a:r>
                  <a:rPr kumimoji="1" lang="ja-JP" altLang="en-US" dirty="0" smtClean="0">
                    <a:solidFill>
                      <a:schemeClr val="tx1">
                        <a:lumMod val="75000"/>
                        <a:lumOff val="25000"/>
                      </a:schemeClr>
                    </a:solidFill>
                  </a:rPr>
                  <a:t>は個体密度が低い</a:t>
                </a:r>
                <a:endParaRPr kumimoji="1" lang="ja-JP" altLang="en-US" dirty="0">
                  <a:solidFill>
                    <a:schemeClr val="tx1">
                      <a:lumMod val="75000"/>
                      <a:lumOff val="25000"/>
                    </a:schemeClr>
                  </a:solidFill>
                </a:endParaRPr>
              </a:p>
            </p:txBody>
          </p:sp>
        </mc:Choice>
        <mc:Fallback>
          <p:sp>
            <p:nvSpPr>
              <p:cNvPr id="53" name="角丸四角形吹き出し 52"/>
              <p:cNvSpPr>
                <a:spLocks noRot="1" noChangeAspect="1" noMove="1" noResize="1" noEditPoints="1" noAdjustHandles="1" noChangeArrowheads="1" noChangeShapeType="1" noTextEdit="1"/>
              </p:cNvSpPr>
              <p:nvPr/>
            </p:nvSpPr>
            <p:spPr>
              <a:xfrm>
                <a:off x="8071857" y="1299207"/>
                <a:ext cx="2426144" cy="818115"/>
              </a:xfrm>
              <a:prstGeom prst="wedgeRoundRectCallout">
                <a:avLst>
                  <a:gd name="adj1" fmla="val -29455"/>
                  <a:gd name="adj2" fmla="val 72513"/>
                  <a:gd name="adj3" fmla="val 16667"/>
                </a:avLst>
              </a:prstGeom>
              <a:blipFill>
                <a:blip r:embed="rId16"/>
                <a:stretch>
                  <a:fillRect/>
                </a:stretch>
              </a:blipFill>
              <a:ln>
                <a:noFill/>
              </a:ln>
            </p:spPr>
            <p:txBody>
              <a:bodyPr/>
              <a:lstStyle/>
              <a:p>
                <a:r>
                  <a:rPr lang="ja-JP" altLang="en-US">
                    <a:noFill/>
                  </a:rPr>
                  <a:t> </a:t>
                </a:r>
              </a:p>
            </p:txBody>
          </p:sp>
        </mc:Fallback>
      </mc:AlternateContent>
      <p:sp>
        <p:nvSpPr>
          <p:cNvPr id="54" name="テキスト ボックス 53"/>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8</a:t>
            </a:r>
            <a:endParaRPr kumimoji="1" lang="ja-JP" altLang="en-US" sz="2400" b="1" dirty="0"/>
          </a:p>
        </p:txBody>
      </p:sp>
      <mc:AlternateContent xmlns:mc="http://schemas.openxmlformats.org/markup-compatibility/2006">
        <mc:Choice xmlns:a14="http://schemas.microsoft.com/office/drawing/2010/main" Requires="a14">
          <p:sp>
            <p:nvSpPr>
              <p:cNvPr id="55" name="テキスト ボックス 54"/>
              <p:cNvSpPr txBox="1"/>
              <p:nvPr/>
            </p:nvSpPr>
            <p:spPr>
              <a:xfrm>
                <a:off x="6998428" y="4122091"/>
                <a:ext cx="1518877" cy="276999"/>
              </a:xfrm>
              <a:prstGeom prst="rect">
                <a:avLst/>
              </a:prstGeom>
              <a:noFill/>
            </p:spPr>
            <p:txBody>
              <a:bodyPr wrap="none" lIns="0" tIns="0" rIns="0" bIns="0" rtlCol="0">
                <a:spAutoFit/>
              </a:bodyPr>
              <a:lstStyle/>
              <a:p>
                <a:pPr/>
                <a:r>
                  <a:rPr kumimoji="1" lang="en-US" altLang="ja-JP" b="0" dirty="0" smtClean="0">
                    <a:solidFill>
                      <a:schemeClr val="tx1"/>
                    </a:solidFill>
                  </a:rPr>
                  <a:t>Niche radius: </a:t>
                </a:r>
                <a14:m>
                  <m:oMath xmlns:m="http://schemas.openxmlformats.org/officeDocument/2006/math">
                    <m:r>
                      <a:rPr kumimoji="1" lang="en-US" altLang="ja-JP" b="0" i="1" smtClean="0">
                        <a:solidFill>
                          <a:schemeClr val="tx1"/>
                        </a:solidFill>
                        <a:latin typeface="Cambria Math" panose="02040503050406030204" pitchFamily="18" charset="0"/>
                      </a:rPr>
                      <m:t>𝜎</m:t>
                    </m:r>
                  </m:oMath>
                </a14:m>
                <a:endParaRPr kumimoji="1" lang="ja-JP" altLang="en-US" dirty="0">
                  <a:solidFill>
                    <a:schemeClr val="tx1"/>
                  </a:solidFill>
                </a:endParaRPr>
              </a:p>
            </p:txBody>
          </p:sp>
        </mc:Choice>
        <mc:Fallback>
          <p:sp>
            <p:nvSpPr>
              <p:cNvPr id="55" name="テキスト ボックス 54"/>
              <p:cNvSpPr txBox="1">
                <a:spLocks noRot="1" noChangeAspect="1" noMove="1" noResize="1" noEditPoints="1" noAdjustHandles="1" noChangeArrowheads="1" noChangeShapeType="1" noTextEdit="1"/>
              </p:cNvSpPr>
              <p:nvPr/>
            </p:nvSpPr>
            <p:spPr>
              <a:xfrm>
                <a:off x="6998428" y="4122091"/>
                <a:ext cx="1518877" cy="276999"/>
              </a:xfrm>
              <a:prstGeom prst="rect">
                <a:avLst/>
              </a:prstGeom>
              <a:blipFill>
                <a:blip r:embed="rId17"/>
                <a:stretch>
                  <a:fillRect l="-9237" t="-26087" r="-2811" b="-521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89216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提案手法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従来手法からの変更点</a:t>
            </a:r>
            <a:endParaRPr kumimoji="1" lang="ja-JP" altLang="en-US" dirty="0"/>
          </a:p>
        </p:txBody>
      </p:sp>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795358623"/>
              </p:ext>
            </p:extLst>
          </p:nvPr>
        </p:nvGraphicFramePr>
        <p:xfrm>
          <a:off x="243175" y="2106495"/>
          <a:ext cx="11726562" cy="4114800"/>
        </p:xfrm>
        <a:graphic>
          <a:graphicData uri="http://schemas.openxmlformats.org/drawingml/2006/table">
            <a:tbl>
              <a:tblPr firstRow="1" bandRow="1">
                <a:tableStyleId>{5C22544A-7EE6-4342-B048-85BDC9FD1C3A}</a:tableStyleId>
              </a:tblPr>
              <a:tblGrid>
                <a:gridCol w="1791729">
                  <a:extLst>
                    <a:ext uri="{9D8B030D-6E8A-4147-A177-3AD203B41FA5}">
                      <a16:colId xmlns:a16="http://schemas.microsoft.com/office/drawing/2014/main" val="3559819546"/>
                    </a:ext>
                  </a:extLst>
                </a:gridCol>
                <a:gridCol w="1783334">
                  <a:extLst>
                    <a:ext uri="{9D8B030D-6E8A-4147-A177-3AD203B41FA5}">
                      <a16:colId xmlns:a16="http://schemas.microsoft.com/office/drawing/2014/main" val="3060699409"/>
                    </a:ext>
                  </a:extLst>
                </a:gridCol>
                <a:gridCol w="2504461">
                  <a:extLst>
                    <a:ext uri="{9D8B030D-6E8A-4147-A177-3AD203B41FA5}">
                      <a16:colId xmlns:a16="http://schemas.microsoft.com/office/drawing/2014/main" val="3918278016"/>
                    </a:ext>
                  </a:extLst>
                </a:gridCol>
                <a:gridCol w="2854411">
                  <a:extLst>
                    <a:ext uri="{9D8B030D-6E8A-4147-A177-3AD203B41FA5}">
                      <a16:colId xmlns:a16="http://schemas.microsoft.com/office/drawing/2014/main" val="1662392420"/>
                    </a:ext>
                  </a:extLst>
                </a:gridCol>
                <a:gridCol w="2792627">
                  <a:extLst>
                    <a:ext uri="{9D8B030D-6E8A-4147-A177-3AD203B41FA5}">
                      <a16:colId xmlns:a16="http://schemas.microsoft.com/office/drawing/2014/main" val="1927228074"/>
                    </a:ext>
                  </a:extLst>
                </a:gridCol>
              </a:tblGrid>
              <a:tr h="370840">
                <a:tc>
                  <a:txBody>
                    <a:bodyPr/>
                    <a:lstStyle/>
                    <a:p>
                      <a:endParaRPr kumimoji="1" lang="ja-JP" altLang="en-US" dirty="0"/>
                    </a:p>
                  </a:txBody>
                  <a:tcPr>
                    <a:solidFill>
                      <a:schemeClr val="accent6"/>
                    </a:solidFill>
                  </a:tcPr>
                </a:tc>
                <a:tc>
                  <a:txBody>
                    <a:bodyPr/>
                    <a:lstStyle/>
                    <a:p>
                      <a:r>
                        <a:rPr kumimoji="1" lang="en-US" altLang="ja-JP" dirty="0" smtClean="0"/>
                        <a:t>BA</a:t>
                      </a:r>
                      <a:endParaRPr kumimoji="1" lang="ja-JP" altLang="en-US" dirty="0"/>
                    </a:p>
                  </a:txBody>
                  <a:tcPr>
                    <a:solidFill>
                      <a:schemeClr val="accent6"/>
                    </a:solidFill>
                  </a:tcPr>
                </a:tc>
                <a:tc>
                  <a:txBody>
                    <a:bodyPr/>
                    <a:lstStyle/>
                    <a:p>
                      <a:r>
                        <a:rPr kumimoji="1" lang="en-US" altLang="ja-JP" dirty="0" smtClean="0"/>
                        <a:t>NSBA</a:t>
                      </a:r>
                      <a:endParaRPr kumimoji="1" lang="ja-JP" altLang="en-US" dirty="0"/>
                    </a:p>
                  </a:txBody>
                  <a:tcPr>
                    <a:solidFill>
                      <a:schemeClr val="accent6"/>
                    </a:solidFill>
                  </a:tcPr>
                </a:tc>
                <a:tc>
                  <a:txBody>
                    <a:bodyPr/>
                    <a:lstStyle/>
                    <a:p>
                      <a:r>
                        <a:rPr kumimoji="1" lang="en-US" altLang="ja-JP" dirty="0" smtClean="0"/>
                        <a:t>NRBA</a:t>
                      </a:r>
                      <a:endParaRPr kumimoji="1" lang="ja-JP" altLang="en-US" dirty="0"/>
                    </a:p>
                  </a:txBody>
                  <a:tcPr>
                    <a:solidFill>
                      <a:schemeClr val="accent6"/>
                    </a:solidFill>
                  </a:tcPr>
                </a:tc>
                <a:tc>
                  <a:txBody>
                    <a:bodyPr/>
                    <a:lstStyle/>
                    <a:p>
                      <a:r>
                        <a:rPr kumimoji="1" lang="en-US" altLang="ja-JP" dirty="0" smtClean="0"/>
                        <a:t>DNRBA</a:t>
                      </a:r>
                      <a:endParaRPr kumimoji="1" lang="ja-JP" altLang="en-US" dirty="0"/>
                    </a:p>
                  </a:txBody>
                  <a:tcPr>
                    <a:solidFill>
                      <a:schemeClr val="accent6"/>
                    </a:solidFill>
                  </a:tcPr>
                </a:tc>
                <a:extLst>
                  <a:ext uri="{0D108BD9-81ED-4DB2-BD59-A6C34878D82A}">
                    <a16:rowId xmlns:a16="http://schemas.microsoft.com/office/drawing/2014/main" val="1210018226"/>
                  </a:ext>
                </a:extLst>
              </a:tr>
              <a:tr h="370840">
                <a:tc>
                  <a:txBody>
                    <a:bodyPr/>
                    <a:lstStyle/>
                    <a:p>
                      <a:r>
                        <a:rPr kumimoji="1" lang="ja-JP" altLang="en-US" b="1" dirty="0" smtClean="0">
                          <a:solidFill>
                            <a:schemeClr val="tx1">
                              <a:lumMod val="75000"/>
                              <a:lumOff val="25000"/>
                            </a:schemeClr>
                          </a:solidFill>
                        </a:rPr>
                        <a:t>収束方向</a:t>
                      </a:r>
                      <a:endParaRPr kumimoji="1" lang="en-US" altLang="ja-JP" b="1" dirty="0" smtClean="0">
                        <a:solidFill>
                          <a:schemeClr val="tx1">
                            <a:lumMod val="75000"/>
                            <a:lumOff val="25000"/>
                          </a:schemeClr>
                        </a:solidFill>
                      </a:endParaRPr>
                    </a:p>
                    <a:p>
                      <a:r>
                        <a:rPr kumimoji="1" lang="ja-JP" altLang="en-US" b="1" dirty="0" err="1" smtClean="0">
                          <a:solidFill>
                            <a:schemeClr val="tx1">
                              <a:lumMod val="75000"/>
                              <a:lumOff val="25000"/>
                            </a:schemeClr>
                          </a:solidFill>
                        </a:rPr>
                        <a:t>への</a:t>
                      </a:r>
                      <a:r>
                        <a:rPr kumimoji="1" lang="ja-JP" altLang="en-US" b="1" dirty="0" smtClean="0">
                          <a:solidFill>
                            <a:schemeClr val="tx1">
                              <a:lumMod val="75000"/>
                              <a:lumOff val="25000"/>
                            </a:schemeClr>
                          </a:solidFill>
                        </a:rPr>
                        <a:t>探索</a:t>
                      </a:r>
                      <a:endParaRPr kumimoji="1" lang="ja-JP" altLang="en-US" b="1" dirty="0">
                        <a:solidFill>
                          <a:schemeClr val="tx1">
                            <a:lumMod val="75000"/>
                            <a:lumOff val="25000"/>
                          </a:schemeClr>
                        </a:solidFill>
                      </a:endParaRPr>
                    </a:p>
                  </a:txBody>
                  <a:tcPr>
                    <a:solidFill>
                      <a:schemeClr val="bg1">
                        <a:lumMod val="95000"/>
                      </a:schemeClr>
                    </a:solidFill>
                  </a:tcPr>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ja-JP" altLang="en-US" dirty="0" smtClean="0"/>
                        <a:t>最良個体</a:t>
                      </a:r>
                      <a:r>
                        <a:rPr kumimoji="1" lang="en-US" altLang="ja-JP" dirty="0" smtClean="0"/>
                        <a:t/>
                      </a:r>
                      <a:br>
                        <a:rPr kumimoji="1" lang="en-US" altLang="ja-JP" dirty="0" smtClean="0"/>
                      </a:br>
                      <a:r>
                        <a:rPr kumimoji="1" lang="ja-JP" altLang="en-US" dirty="0" smtClean="0"/>
                        <a:t>方向へ移動</a:t>
                      </a:r>
                    </a:p>
                  </a:txBody>
                  <a:tcPr>
                    <a:solidFill>
                      <a:schemeClr val="bg1">
                        <a:lumMod val="95000"/>
                      </a:schemeClr>
                    </a:solidFill>
                  </a:tcPr>
                </a:tc>
                <a:tc>
                  <a:txBody>
                    <a:bodyPr/>
                    <a:lstStyle/>
                    <a:p>
                      <a:r>
                        <a:rPr kumimoji="1" lang="ja-JP" altLang="en-US" u="none" dirty="0" smtClean="0">
                          <a:solidFill>
                            <a:schemeClr val="tx1"/>
                          </a:solidFill>
                        </a:rPr>
                        <a:t>最良個体から</a:t>
                      </a:r>
                      <a:r>
                        <a:rPr kumimoji="1" lang="en-US" altLang="ja-JP" u="sng" dirty="0" smtClean="0">
                          <a:solidFill>
                            <a:srgbClr val="FF0000"/>
                          </a:solidFill>
                        </a:rPr>
                        <a:t/>
                      </a:r>
                      <a:br>
                        <a:rPr kumimoji="1" lang="en-US" altLang="ja-JP" u="sng" dirty="0" smtClean="0">
                          <a:solidFill>
                            <a:srgbClr val="FF0000"/>
                          </a:solidFill>
                        </a:rPr>
                      </a:br>
                      <a:r>
                        <a:rPr kumimoji="1" lang="ja-JP" altLang="en-US" u="sng" dirty="0" smtClean="0">
                          <a:solidFill>
                            <a:srgbClr val="FF0000"/>
                          </a:solidFill>
                        </a:rPr>
                        <a:t>離れる方向</a:t>
                      </a:r>
                      <a:r>
                        <a:rPr kumimoji="1" lang="ja-JP" altLang="en-US" dirty="0" smtClean="0"/>
                        <a:t>へ移動</a:t>
                      </a:r>
                      <a:endParaRPr kumimoji="1" lang="ja-JP" altLang="en-US" dirty="0"/>
                    </a:p>
                  </a:txBody>
                  <a:tcPr>
                    <a:solidFill>
                      <a:schemeClr val="bg1">
                        <a:lumMod val="95000"/>
                      </a:schemeClr>
                    </a:solidFill>
                  </a:tcPr>
                </a:tc>
                <a:tc>
                  <a:txBody>
                    <a:bodyPr/>
                    <a:lstStyle/>
                    <a:p>
                      <a:r>
                        <a:rPr kumimoji="1" lang="ja-JP" altLang="en-US" u="sng" dirty="0" smtClean="0">
                          <a:solidFill>
                            <a:srgbClr val="FF0000"/>
                          </a:solidFill>
                        </a:rPr>
                        <a:t>分割した探索領域内</a:t>
                      </a:r>
                      <a:r>
                        <a:rPr kumimoji="1" lang="ja-JP" altLang="en-US" u="none" dirty="0" smtClean="0">
                          <a:solidFill>
                            <a:schemeClr val="tx1"/>
                          </a:solidFill>
                        </a:rPr>
                        <a:t>の最良個体から</a:t>
                      </a:r>
                      <a:r>
                        <a:rPr kumimoji="1" lang="en-US" altLang="ja-JP" u="none" dirty="0" smtClean="0">
                          <a:solidFill>
                            <a:schemeClr val="tx1"/>
                          </a:solidFill>
                        </a:rPr>
                        <a:t/>
                      </a:r>
                      <a:br>
                        <a:rPr kumimoji="1" lang="en-US" altLang="ja-JP" u="none" dirty="0" smtClean="0">
                          <a:solidFill>
                            <a:schemeClr val="tx1"/>
                          </a:solidFill>
                        </a:rPr>
                      </a:br>
                      <a:r>
                        <a:rPr kumimoji="1" lang="ja-JP" altLang="en-US" u="sng" dirty="0" smtClean="0">
                          <a:solidFill>
                            <a:srgbClr val="FF0000"/>
                          </a:solidFill>
                        </a:rPr>
                        <a:t>離れる方向</a:t>
                      </a:r>
                      <a:r>
                        <a:rPr kumimoji="1" lang="ja-JP" altLang="en-US" u="none" dirty="0" smtClean="0">
                          <a:solidFill>
                            <a:schemeClr val="tx1"/>
                          </a:solidFill>
                        </a:rPr>
                        <a:t>へ</a:t>
                      </a:r>
                      <a:r>
                        <a:rPr kumimoji="1" lang="ja-JP" altLang="en-US" dirty="0" smtClean="0"/>
                        <a:t>移動</a:t>
                      </a:r>
                      <a:endParaRPr kumimoji="1" lang="ja-JP" altLang="en-US" dirty="0"/>
                    </a:p>
                  </a:txBody>
                  <a:tcPr>
                    <a:solidFill>
                      <a:schemeClr val="bg1">
                        <a:lumMod val="95000"/>
                      </a:schemeClr>
                    </a:solidFill>
                  </a:tcPr>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ja-JP" altLang="en-US" u="sng" dirty="0" smtClean="0">
                          <a:solidFill>
                            <a:srgbClr val="FF0000"/>
                          </a:solidFill>
                        </a:rPr>
                        <a:t>分割した探索領域内</a:t>
                      </a:r>
                      <a:r>
                        <a:rPr kumimoji="1" lang="ja-JP" altLang="en-US" u="none" dirty="0" smtClean="0">
                          <a:solidFill>
                            <a:schemeClr val="tx1"/>
                          </a:solidFill>
                        </a:rPr>
                        <a:t>の最良個体から</a:t>
                      </a:r>
                      <a:r>
                        <a:rPr kumimoji="1" lang="en-US" altLang="ja-JP" u="none" dirty="0" smtClean="0">
                          <a:solidFill>
                            <a:schemeClr val="tx1"/>
                          </a:solidFill>
                        </a:rPr>
                        <a:t/>
                      </a:r>
                      <a:br>
                        <a:rPr kumimoji="1" lang="en-US" altLang="ja-JP" u="none" dirty="0" smtClean="0">
                          <a:solidFill>
                            <a:schemeClr val="tx1"/>
                          </a:solidFill>
                        </a:rPr>
                      </a:br>
                      <a:r>
                        <a:rPr kumimoji="1" lang="ja-JP" altLang="en-US" u="sng" dirty="0" smtClean="0">
                          <a:solidFill>
                            <a:srgbClr val="FF0000"/>
                          </a:solidFill>
                        </a:rPr>
                        <a:t>離れる方向</a:t>
                      </a:r>
                      <a:r>
                        <a:rPr kumimoji="1" lang="ja-JP" altLang="en-US" u="none" dirty="0" smtClean="0">
                          <a:solidFill>
                            <a:schemeClr val="tx1"/>
                          </a:solidFill>
                        </a:rPr>
                        <a:t>へ</a:t>
                      </a:r>
                      <a:r>
                        <a:rPr kumimoji="1" lang="ja-JP" altLang="en-US" dirty="0" smtClean="0"/>
                        <a:t>移動</a:t>
                      </a:r>
                    </a:p>
                  </a:txBody>
                  <a:tcPr>
                    <a:solidFill>
                      <a:schemeClr val="bg1">
                        <a:lumMod val="95000"/>
                      </a:schemeClr>
                    </a:solidFill>
                  </a:tcPr>
                </a:tc>
                <a:extLst>
                  <a:ext uri="{0D108BD9-81ED-4DB2-BD59-A6C34878D82A}">
                    <a16:rowId xmlns:a16="http://schemas.microsoft.com/office/drawing/2014/main" val="3423726892"/>
                  </a:ext>
                </a:extLst>
              </a:tr>
              <a:tr h="370840">
                <a:tc>
                  <a:txBody>
                    <a:bodyPr/>
                    <a:lstStyle/>
                    <a:p>
                      <a:r>
                        <a:rPr kumimoji="1" lang="ja-JP" altLang="en-US" b="1" dirty="0" smtClean="0">
                          <a:solidFill>
                            <a:schemeClr val="tx1">
                              <a:lumMod val="75000"/>
                              <a:lumOff val="25000"/>
                            </a:schemeClr>
                          </a:solidFill>
                        </a:rPr>
                        <a:t>局所探索</a:t>
                      </a:r>
                      <a:endParaRPr kumimoji="1" lang="ja-JP" altLang="en-US" b="1" dirty="0">
                        <a:solidFill>
                          <a:schemeClr val="tx1">
                            <a:lumMod val="75000"/>
                            <a:lumOff val="25000"/>
                          </a:schemeClr>
                        </a:solidFill>
                      </a:endParaRPr>
                    </a:p>
                  </a:txBody>
                  <a:tcPr>
                    <a:solidFill>
                      <a:schemeClr val="bg1">
                        <a:lumMod val="95000"/>
                      </a:schemeClr>
                    </a:solidFill>
                  </a:tcPr>
                </a:tc>
                <a:tc>
                  <a:txBody>
                    <a:bodyPr/>
                    <a:lstStyle/>
                    <a:p>
                      <a:r>
                        <a:rPr kumimoji="1" lang="ja-JP" altLang="en-US" dirty="0" smtClean="0"/>
                        <a:t>最良個体</a:t>
                      </a:r>
                      <a:r>
                        <a:rPr kumimoji="1" lang="en-US" altLang="ja-JP" dirty="0" smtClean="0"/>
                        <a:t/>
                      </a:r>
                      <a:br>
                        <a:rPr kumimoji="1" lang="en-US" altLang="ja-JP" dirty="0" smtClean="0"/>
                      </a:br>
                      <a:r>
                        <a:rPr kumimoji="1" lang="ja-JP" altLang="en-US" dirty="0" smtClean="0"/>
                        <a:t>付近</a:t>
                      </a:r>
                      <a:endParaRPr kumimoji="1" lang="ja-JP" altLang="en-US" dirty="0"/>
                    </a:p>
                  </a:txBody>
                  <a:tcPr>
                    <a:solidFill>
                      <a:schemeClr val="bg1">
                        <a:lumMod val="95000"/>
                      </a:schemeClr>
                    </a:solidFill>
                  </a:tcPr>
                </a:tc>
                <a:tc>
                  <a:txBody>
                    <a:bodyPr/>
                    <a:lstStyle/>
                    <a:p>
                      <a:r>
                        <a:rPr kumimoji="1" lang="ja-JP" altLang="en-US" u="sng" dirty="0" smtClean="0">
                          <a:solidFill>
                            <a:srgbClr val="FF0000"/>
                          </a:solidFill>
                        </a:rPr>
                        <a:t>各個体</a:t>
                      </a:r>
                      <a:r>
                        <a:rPr kumimoji="1" lang="ja-JP" altLang="en-US" dirty="0" smtClean="0"/>
                        <a:t>付近</a:t>
                      </a:r>
                      <a:endParaRPr kumimoji="1" lang="ja-JP" altLang="en-US" dirty="0"/>
                    </a:p>
                  </a:txBody>
                  <a:tcPr>
                    <a:solidFill>
                      <a:schemeClr val="bg1">
                        <a:lumMod val="95000"/>
                      </a:schemeClr>
                    </a:solidFill>
                  </a:tcPr>
                </a:tc>
                <a:tc>
                  <a:txBody>
                    <a:bodyPr/>
                    <a:lstStyle/>
                    <a:p>
                      <a:r>
                        <a:rPr kumimoji="1" lang="ja-JP" altLang="en-US" u="sng" dirty="0" smtClean="0">
                          <a:solidFill>
                            <a:srgbClr val="FF0000"/>
                          </a:solidFill>
                        </a:rPr>
                        <a:t>分割領域内</a:t>
                      </a:r>
                      <a:r>
                        <a:rPr kumimoji="1" lang="ja-JP" altLang="en-US" u="none" dirty="0" smtClean="0">
                          <a:solidFill>
                            <a:schemeClr val="tx1"/>
                          </a:solidFill>
                        </a:rPr>
                        <a:t>の</a:t>
                      </a:r>
                      <a:r>
                        <a:rPr kumimoji="1" lang="en-US" altLang="ja-JP" u="none" dirty="0" smtClean="0">
                          <a:solidFill>
                            <a:schemeClr val="tx1"/>
                          </a:solidFill>
                        </a:rPr>
                        <a:t/>
                      </a:r>
                      <a:br>
                        <a:rPr kumimoji="1" lang="en-US" altLang="ja-JP" u="none" dirty="0" smtClean="0">
                          <a:solidFill>
                            <a:schemeClr val="tx1"/>
                          </a:solidFill>
                        </a:rPr>
                      </a:br>
                      <a:r>
                        <a:rPr kumimoji="1" lang="ja-JP" altLang="en-US" u="none" dirty="0" smtClean="0">
                          <a:solidFill>
                            <a:schemeClr val="tx1"/>
                          </a:solidFill>
                        </a:rPr>
                        <a:t>最良個体</a:t>
                      </a:r>
                      <a:endParaRPr kumimoji="1" lang="ja-JP" altLang="en-US" u="none" dirty="0">
                        <a:solidFill>
                          <a:schemeClr val="tx1"/>
                        </a:solidFill>
                      </a:endParaRPr>
                    </a:p>
                  </a:txBody>
                  <a:tcPr>
                    <a:solidFill>
                      <a:schemeClr val="bg1">
                        <a:lumMod val="95000"/>
                      </a:schemeClr>
                    </a:solidFill>
                  </a:tcPr>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ja-JP" altLang="en-US" u="sng" dirty="0" smtClean="0">
                          <a:solidFill>
                            <a:srgbClr val="FF0000"/>
                          </a:solidFill>
                        </a:rPr>
                        <a:t>分割領域内</a:t>
                      </a:r>
                      <a:r>
                        <a:rPr kumimoji="1" lang="ja-JP" altLang="en-US" u="none" dirty="0" smtClean="0">
                          <a:solidFill>
                            <a:schemeClr val="tx1"/>
                          </a:solidFill>
                        </a:rPr>
                        <a:t>の</a:t>
                      </a:r>
                      <a:r>
                        <a:rPr kumimoji="1" lang="en-US" altLang="ja-JP" u="none" dirty="0" smtClean="0">
                          <a:solidFill>
                            <a:schemeClr val="tx1"/>
                          </a:solidFill>
                        </a:rPr>
                        <a:t/>
                      </a:r>
                      <a:br>
                        <a:rPr kumimoji="1" lang="en-US" altLang="ja-JP" u="none" dirty="0" smtClean="0">
                          <a:solidFill>
                            <a:schemeClr val="tx1"/>
                          </a:solidFill>
                        </a:rPr>
                      </a:br>
                      <a:r>
                        <a:rPr kumimoji="1" lang="ja-JP" altLang="en-US" u="none" dirty="0" smtClean="0">
                          <a:solidFill>
                            <a:schemeClr val="tx1"/>
                          </a:solidFill>
                        </a:rPr>
                        <a:t>最良個体</a:t>
                      </a:r>
                    </a:p>
                  </a:txBody>
                  <a:tcPr>
                    <a:solidFill>
                      <a:schemeClr val="bg1">
                        <a:lumMod val="95000"/>
                      </a:schemeClr>
                    </a:solidFill>
                  </a:tcPr>
                </a:tc>
                <a:extLst>
                  <a:ext uri="{0D108BD9-81ED-4DB2-BD59-A6C34878D82A}">
                    <a16:rowId xmlns:a16="http://schemas.microsoft.com/office/drawing/2014/main" val="3047435073"/>
                  </a:ext>
                </a:extLst>
              </a:tr>
              <a:tr h="370840">
                <a:tc>
                  <a:txBody>
                    <a:bodyPr/>
                    <a:lstStyle/>
                    <a:p>
                      <a:r>
                        <a:rPr kumimoji="1" lang="ja-JP" altLang="en-US" b="1" dirty="0" smtClean="0">
                          <a:solidFill>
                            <a:schemeClr val="tx1">
                              <a:lumMod val="75000"/>
                              <a:lumOff val="25000"/>
                            </a:schemeClr>
                          </a:solidFill>
                        </a:rPr>
                        <a:t>ランダム探索</a:t>
                      </a:r>
                      <a:endParaRPr kumimoji="1" lang="ja-JP" altLang="en-US" b="1" dirty="0">
                        <a:solidFill>
                          <a:schemeClr val="tx1">
                            <a:lumMod val="75000"/>
                            <a:lumOff val="25000"/>
                          </a:schemeClr>
                        </a:solidFill>
                      </a:endParaRPr>
                    </a:p>
                  </a:txBody>
                  <a:tcPr>
                    <a:solidFill>
                      <a:schemeClr val="bg1">
                        <a:lumMod val="95000"/>
                      </a:schemeClr>
                    </a:solidFill>
                  </a:tcPr>
                </a:tc>
                <a:tc>
                  <a:txBody>
                    <a:bodyPr/>
                    <a:lstStyle/>
                    <a:p>
                      <a:r>
                        <a:rPr kumimoji="1" lang="ja-JP" altLang="en-US" dirty="0" smtClean="0"/>
                        <a:t>解探索空間</a:t>
                      </a:r>
                      <a:endParaRPr kumimoji="1" lang="ja-JP" altLang="en-US" dirty="0"/>
                    </a:p>
                  </a:txBody>
                  <a:tcPr>
                    <a:solidFill>
                      <a:schemeClr val="bg1">
                        <a:lumMod val="95000"/>
                      </a:schemeClr>
                    </a:solidFill>
                  </a:tcPr>
                </a:tc>
                <a:tc>
                  <a:txBody>
                    <a:bodyPr/>
                    <a:lstStyle/>
                    <a:p>
                      <a:r>
                        <a:rPr kumimoji="1" lang="ja-JP" altLang="en-US" dirty="0" smtClean="0"/>
                        <a:t>解探索空間</a:t>
                      </a:r>
                      <a:endParaRPr kumimoji="1" lang="ja-JP" altLang="en-US" dirty="0"/>
                    </a:p>
                  </a:txBody>
                  <a:tcPr>
                    <a:solidFill>
                      <a:schemeClr val="bg1">
                        <a:lumMod val="95000"/>
                      </a:schemeClr>
                    </a:solidFill>
                  </a:tcPr>
                </a:tc>
                <a:tc>
                  <a:txBody>
                    <a:bodyPr/>
                    <a:lstStyle/>
                    <a:p>
                      <a:r>
                        <a:rPr kumimoji="1" lang="ja-JP" altLang="en-US" u="sng" dirty="0" smtClean="0">
                          <a:solidFill>
                            <a:srgbClr val="FF0000"/>
                          </a:solidFill>
                        </a:rPr>
                        <a:t>分割領域内</a:t>
                      </a:r>
                      <a:endParaRPr kumimoji="1" lang="ja-JP" altLang="en-US" u="sng" dirty="0">
                        <a:solidFill>
                          <a:srgbClr val="FF0000"/>
                        </a:solidFill>
                      </a:endParaRPr>
                    </a:p>
                  </a:txBody>
                  <a:tcPr>
                    <a:solidFill>
                      <a:schemeClr val="bg1">
                        <a:lumMod val="95000"/>
                      </a:schemeClr>
                    </a:solidFill>
                  </a:tcPr>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ja-JP" altLang="en-US" u="sng" dirty="0" smtClean="0">
                          <a:solidFill>
                            <a:srgbClr val="FF0000"/>
                          </a:solidFill>
                        </a:rPr>
                        <a:t>分割領域内</a:t>
                      </a:r>
                    </a:p>
                  </a:txBody>
                  <a:tcPr>
                    <a:solidFill>
                      <a:schemeClr val="bg1">
                        <a:lumMod val="95000"/>
                      </a:schemeClr>
                    </a:solidFill>
                  </a:tcPr>
                </a:tc>
                <a:extLst>
                  <a:ext uri="{0D108BD9-81ED-4DB2-BD59-A6C34878D82A}">
                    <a16:rowId xmlns:a16="http://schemas.microsoft.com/office/drawing/2014/main" val="877659449"/>
                  </a:ext>
                </a:extLst>
              </a:tr>
              <a:tr h="370840">
                <a:tc>
                  <a:txBody>
                    <a:bodyPr/>
                    <a:lstStyle/>
                    <a:p>
                      <a:r>
                        <a:rPr kumimoji="1" lang="ja-JP" altLang="en-US" b="1" dirty="0" smtClean="0">
                          <a:solidFill>
                            <a:schemeClr val="tx1">
                              <a:lumMod val="75000"/>
                              <a:lumOff val="25000"/>
                            </a:schemeClr>
                          </a:solidFill>
                        </a:rPr>
                        <a:t>アルゴリズムの特徴</a:t>
                      </a:r>
                      <a:endParaRPr kumimoji="1" lang="ja-JP" altLang="en-US" b="1" dirty="0">
                        <a:solidFill>
                          <a:schemeClr val="tx1">
                            <a:lumMod val="75000"/>
                            <a:lumOff val="25000"/>
                          </a:schemeClr>
                        </a:solidFill>
                      </a:endParaRPr>
                    </a:p>
                  </a:txBody>
                  <a:tcPr>
                    <a:solidFill>
                      <a:schemeClr val="accent2">
                        <a:lumMod val="20000"/>
                        <a:lumOff val="80000"/>
                      </a:schemeClr>
                    </a:solidFill>
                  </a:tcPr>
                </a:tc>
                <a:tc>
                  <a:txBody>
                    <a:bodyPr/>
                    <a:lstStyle/>
                    <a:p>
                      <a:r>
                        <a:rPr kumimoji="1" lang="ja-JP" altLang="en-US" dirty="0" smtClean="0"/>
                        <a:t>全個体が</a:t>
                      </a:r>
                      <a:r>
                        <a:rPr kumimoji="1" lang="en-US" altLang="ja-JP" dirty="0" smtClean="0"/>
                        <a:t/>
                      </a:r>
                      <a:br>
                        <a:rPr kumimoji="1" lang="en-US" altLang="ja-JP" dirty="0" smtClean="0"/>
                      </a:br>
                      <a:r>
                        <a:rPr kumimoji="1" lang="ja-JP" altLang="en-US" dirty="0" smtClean="0"/>
                        <a:t>最適解へ</a:t>
                      </a:r>
                      <a:r>
                        <a:rPr kumimoji="1" lang="en-US" altLang="ja-JP" dirty="0" smtClean="0"/>
                        <a:t/>
                      </a:r>
                      <a:br>
                        <a:rPr kumimoji="1" lang="en-US" altLang="ja-JP" dirty="0" smtClean="0"/>
                      </a:br>
                      <a:r>
                        <a:rPr kumimoji="1" lang="ja-JP" altLang="en-US" dirty="0" smtClean="0"/>
                        <a:t>収束</a:t>
                      </a:r>
                      <a:endParaRPr kumimoji="1" lang="ja-JP" altLang="en-US" dirty="0"/>
                    </a:p>
                  </a:txBody>
                  <a:tcPr>
                    <a:solidFill>
                      <a:schemeClr val="accent2">
                        <a:lumMod val="20000"/>
                        <a:lumOff val="80000"/>
                      </a:schemeClr>
                    </a:solidFill>
                  </a:tcPr>
                </a:tc>
                <a:tc>
                  <a:txBody>
                    <a:bodyPr/>
                    <a:lstStyle/>
                    <a:p>
                      <a:r>
                        <a:rPr kumimoji="1" lang="ja-JP" altLang="en-US" dirty="0" smtClean="0"/>
                        <a:t>最適解とその周辺の局所解のみ</a:t>
                      </a:r>
                      <a:r>
                        <a:rPr kumimoji="1" lang="en-US" altLang="ja-JP" dirty="0" smtClean="0"/>
                        <a:t/>
                      </a:r>
                      <a:br>
                        <a:rPr kumimoji="1" lang="en-US" altLang="ja-JP" dirty="0" smtClean="0"/>
                      </a:br>
                      <a:r>
                        <a:rPr kumimoji="1" lang="ja-JP" altLang="en-US" dirty="0" smtClean="0"/>
                        <a:t>捕捉可能</a:t>
                      </a:r>
                      <a:endParaRPr kumimoji="1" lang="ja-JP" altLang="en-US" dirty="0"/>
                    </a:p>
                  </a:txBody>
                  <a:tcPr>
                    <a:solidFill>
                      <a:schemeClr val="accent2">
                        <a:lumMod val="20000"/>
                        <a:lumOff val="80000"/>
                      </a:schemeClr>
                    </a:solidFill>
                  </a:tcPr>
                </a:tc>
                <a:tc>
                  <a:txBody>
                    <a:bodyPr/>
                    <a:lstStyle/>
                    <a:p>
                      <a:r>
                        <a:rPr kumimoji="1" lang="ja-JP" altLang="en-US" u="none" dirty="0" smtClean="0">
                          <a:solidFill>
                            <a:schemeClr val="tx1"/>
                          </a:solidFill>
                        </a:rPr>
                        <a:t>探索空間内の局所解も捕捉可能</a:t>
                      </a:r>
                      <a:endParaRPr kumimoji="1" lang="ja-JP" altLang="en-US" u="none" dirty="0">
                        <a:solidFill>
                          <a:schemeClr val="tx1"/>
                        </a:solidFill>
                      </a:endParaRPr>
                    </a:p>
                  </a:txBody>
                  <a:tcPr>
                    <a:solidFill>
                      <a:schemeClr val="accent2">
                        <a:lumMod val="20000"/>
                        <a:lumOff val="80000"/>
                      </a:schemeClr>
                    </a:solidFill>
                  </a:tcPr>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ja-JP" altLang="en-US" u="none" dirty="0" smtClean="0">
                          <a:solidFill>
                            <a:schemeClr val="tx1"/>
                          </a:solidFill>
                        </a:rPr>
                        <a:t>分割領域を動的</a:t>
                      </a:r>
                      <a:r>
                        <a:rPr kumimoji="1" lang="en-US" altLang="ja-JP" u="none" dirty="0" smtClean="0">
                          <a:solidFill>
                            <a:schemeClr val="tx1"/>
                          </a:solidFill>
                        </a:rPr>
                        <a:t/>
                      </a:r>
                      <a:br>
                        <a:rPr kumimoji="1" lang="en-US" altLang="ja-JP" u="none" dirty="0" smtClean="0">
                          <a:solidFill>
                            <a:schemeClr val="tx1"/>
                          </a:solidFill>
                        </a:rPr>
                      </a:br>
                      <a:r>
                        <a:rPr kumimoji="1" lang="ja-JP" altLang="en-US" u="none" dirty="0" smtClean="0">
                          <a:solidFill>
                            <a:schemeClr val="tx1"/>
                          </a:solidFill>
                        </a:rPr>
                        <a:t>に決定</a:t>
                      </a:r>
                    </a:p>
                  </a:txBody>
                  <a:tcPr>
                    <a:solidFill>
                      <a:schemeClr val="accent2">
                        <a:lumMod val="20000"/>
                        <a:lumOff val="80000"/>
                      </a:schemeClr>
                    </a:solidFill>
                  </a:tcPr>
                </a:tc>
                <a:extLst>
                  <a:ext uri="{0D108BD9-81ED-4DB2-BD59-A6C34878D82A}">
                    <a16:rowId xmlns:a16="http://schemas.microsoft.com/office/drawing/2014/main" val="456708423"/>
                  </a:ext>
                </a:extLst>
              </a:tr>
            </a:tbl>
          </a:graphicData>
        </a:graphic>
      </p:graphicFrame>
      <p:sp>
        <p:nvSpPr>
          <p:cNvPr id="7" name="テキスト ボックス 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9</a:t>
            </a:r>
            <a:endParaRPr kumimoji="1" lang="ja-JP" altLang="en-US" sz="2400" b="1" dirty="0"/>
          </a:p>
        </p:txBody>
      </p:sp>
    </p:spTree>
    <p:extLst>
      <p:ext uri="{BB962C8B-B14F-4D97-AF65-F5344CB8AC3E}">
        <p14:creationId xmlns:p14="http://schemas.microsoft.com/office/powerpoint/2010/main" val="1735292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DNRBA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graphicFrame>
        <p:nvGraphicFramePr>
          <p:cNvPr id="5" name="コンテンツ プレースホルダー 4"/>
          <p:cNvGraphicFramePr>
            <a:graphicFrameLocks/>
          </p:cNvGraphicFramePr>
          <p:nvPr>
            <p:extLst>
              <p:ext uri="{D42A27DB-BD31-4B8C-83A1-F6EECF244321}">
                <p14:modId xmlns:p14="http://schemas.microsoft.com/office/powerpoint/2010/main" val="3055815279"/>
              </p:ext>
            </p:extLst>
          </p:nvPr>
        </p:nvGraphicFramePr>
        <p:xfrm>
          <a:off x="243175" y="1642891"/>
          <a:ext cx="4798725" cy="49800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4" name="図 23"/>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6834340" y="2248025"/>
            <a:ext cx="3597374" cy="288000"/>
          </a:xfrm>
          <a:prstGeom prst="rect">
            <a:avLst/>
          </a:prstGeom>
        </p:spPr>
      </p:pic>
      <mc:AlternateContent xmlns:mc="http://schemas.openxmlformats.org/markup-compatibility/2006">
        <mc:Choice xmlns:a14="http://schemas.microsoft.com/office/drawing/2010/main" Requires="a14">
          <p:sp>
            <p:nvSpPr>
              <p:cNvPr id="25" name="テキスト ボックス 24"/>
              <p:cNvSpPr txBox="1"/>
              <p:nvPr/>
            </p:nvSpPr>
            <p:spPr>
              <a:xfrm>
                <a:off x="6834340" y="3473126"/>
                <a:ext cx="1711559" cy="61555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𝐴</m:t>
                          </m:r>
                        </m:e>
                        <m:sub>
                          <m:r>
                            <a:rPr kumimoji="1" lang="en-US" altLang="ja-JP" sz="2000" b="0" i="1" smtClean="0">
                              <a:solidFill>
                                <a:schemeClr val="tx1"/>
                              </a:solidFill>
                              <a:latin typeface="Cambria Math" panose="02040503050406030204" pitchFamily="18" charset="0"/>
                            </a:rPr>
                            <m:t>𝑖</m:t>
                          </m:r>
                        </m:sub>
                      </m:sSub>
                      <m:r>
                        <a:rPr kumimoji="1" lang="en-US" altLang="ja-JP" sz="2000" b="0" i="1" smtClean="0">
                          <a:solidFill>
                            <a:schemeClr val="tx1"/>
                          </a:solidFill>
                          <a:latin typeface="Cambria Math" panose="02040503050406030204" pitchFamily="18" charset="0"/>
                        </a:rPr>
                        <m:t>=1</m:t>
                      </m:r>
                    </m:oMath>
                  </m:oMathPara>
                </a14:m>
                <a:endParaRPr kumimoji="1" lang="en-US" altLang="ja-JP" sz="2000" b="0" dirty="0" smtClean="0">
                  <a:solidFill>
                    <a:schemeClr val="tx1"/>
                  </a:solidFill>
                </a:endParaRPr>
              </a:p>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𝑟</m:t>
                          </m:r>
                        </m:e>
                        <m:sub>
                          <m:r>
                            <a:rPr kumimoji="1" lang="en-US" altLang="ja-JP" sz="2000" b="0" i="1" smtClean="0">
                              <a:solidFill>
                                <a:schemeClr val="tx1"/>
                              </a:solidFill>
                              <a:latin typeface="Cambria Math" panose="02040503050406030204" pitchFamily="18" charset="0"/>
                            </a:rPr>
                            <m:t>𝑖</m:t>
                          </m:r>
                        </m:sub>
                      </m:sSub>
                      <m:r>
                        <a:rPr kumimoji="1" lang="en-US" altLang="ja-JP" sz="2000" b="0" i="1" smtClean="0">
                          <a:solidFill>
                            <a:schemeClr val="tx1"/>
                          </a:solidFill>
                          <a:latin typeface="Cambria Math" panose="02040503050406030204" pitchFamily="18" charset="0"/>
                        </a:rPr>
                        <m:t>=</m:t>
                      </m:r>
                      <m:r>
                        <a:rPr kumimoji="1" lang="en-US" altLang="ja-JP" sz="2000" b="0" i="1" smtClean="0">
                          <a:solidFill>
                            <a:schemeClr val="tx1"/>
                          </a:solidFill>
                          <a:latin typeface="Cambria Math" panose="02040503050406030204" pitchFamily="18" charset="0"/>
                        </a:rPr>
                        <m:t>𝑟𝑎𝑛𝑑</m:t>
                      </m:r>
                      <m:r>
                        <a:rPr kumimoji="1" lang="en-US" altLang="ja-JP" sz="2000" b="0" i="1" smtClean="0">
                          <a:solidFill>
                            <a:schemeClr val="tx1"/>
                          </a:solidFill>
                          <a:latin typeface="Cambria Math" panose="02040503050406030204" pitchFamily="18" charset="0"/>
                        </a:rPr>
                        <m:t>[0, 1]</m:t>
                      </m:r>
                    </m:oMath>
                  </m:oMathPara>
                </a14:m>
                <a:endParaRPr kumimoji="1" lang="ja-JP" altLang="en-US" sz="2000" dirty="0">
                  <a:solidFill>
                    <a:schemeClr val="tx1"/>
                  </a:solidFill>
                </a:endParaRPr>
              </a:p>
            </p:txBody>
          </p:sp>
        </mc:Choice>
        <mc:Fallback>
          <p:sp>
            <p:nvSpPr>
              <p:cNvPr id="25" name="テキスト ボックス 24"/>
              <p:cNvSpPr txBox="1">
                <a:spLocks noRot="1" noChangeAspect="1" noMove="1" noResize="1" noEditPoints="1" noAdjustHandles="1" noChangeArrowheads="1" noChangeShapeType="1" noTextEdit="1"/>
              </p:cNvSpPr>
              <p:nvPr/>
            </p:nvSpPr>
            <p:spPr>
              <a:xfrm>
                <a:off x="6834340" y="3473126"/>
                <a:ext cx="1711559" cy="615553"/>
              </a:xfrm>
              <a:prstGeom prst="rect">
                <a:avLst/>
              </a:prstGeom>
              <a:blipFill>
                <a:blip r:embed="rId10"/>
                <a:stretch>
                  <a:fillRect l="-4982" r="-2135" b="-18812"/>
                </a:stretch>
              </a:blipFill>
            </p:spPr>
            <p:txBody>
              <a:bodyPr/>
              <a:lstStyle/>
              <a:p>
                <a:r>
                  <a:rPr lang="ja-JP" altLang="en-US">
                    <a:noFill/>
                  </a:rPr>
                  <a:t> </a:t>
                </a:r>
              </a:p>
            </p:txBody>
          </p:sp>
        </mc:Fallback>
      </mc:AlternateContent>
      <p:sp>
        <p:nvSpPr>
          <p:cNvPr id="26" name="テキスト ボックス 25"/>
          <p:cNvSpPr txBox="1"/>
          <p:nvPr/>
        </p:nvSpPr>
        <p:spPr>
          <a:xfrm>
            <a:off x="5613679" y="1715593"/>
            <a:ext cx="4287189" cy="400110"/>
          </a:xfrm>
          <a:prstGeom prst="rect">
            <a:avLst/>
          </a:prstGeom>
          <a:noFill/>
        </p:spPr>
        <p:txBody>
          <a:bodyPr wrap="square" rtlCol="0">
            <a:spAutoFit/>
          </a:bodyPr>
          <a:lstStyle/>
          <a:p>
            <a:r>
              <a:rPr kumimoji="1" lang="en-US" altLang="ja-JP" sz="2000" dirty="0">
                <a:latin typeface="Times New Roman" panose="02020603050405020304" pitchFamily="18" charset="0"/>
                <a:cs typeface="Times New Roman" panose="02020603050405020304" pitchFamily="18" charset="0"/>
              </a:rPr>
              <a:t>f</a:t>
            </a:r>
            <a:r>
              <a:rPr kumimoji="1" lang="en-US" altLang="ja-JP" sz="2000" dirty="0" smtClean="0">
                <a:latin typeface="Times New Roman" panose="02020603050405020304" pitchFamily="18" charset="0"/>
                <a:cs typeface="Times New Roman" panose="02020603050405020304" pitchFamily="18" charset="0"/>
              </a:rPr>
              <a:t>or </a:t>
            </a:r>
            <a:r>
              <a:rPr kumimoji="1" lang="en-US" altLang="ja-JP" sz="2000" i="1" dirty="0" err="1" smtClean="0">
                <a:latin typeface="Times New Roman" panose="02020603050405020304" pitchFamily="18" charset="0"/>
                <a:cs typeface="Times New Roman" panose="02020603050405020304" pitchFamily="18" charset="0"/>
              </a:rPr>
              <a:t>i</a:t>
            </a:r>
            <a:r>
              <a:rPr kumimoji="1" lang="en-US" altLang="ja-JP" sz="2000" i="1" dirty="0" smtClean="0">
                <a:latin typeface="Times New Roman" panose="02020603050405020304" pitchFamily="18" charset="0"/>
                <a:cs typeface="Times New Roman" panose="02020603050405020304" pitchFamily="18" charset="0"/>
              </a:rPr>
              <a:t> = 1</a:t>
            </a:r>
            <a:r>
              <a:rPr kumimoji="1" lang="en-US" altLang="ja-JP" sz="2000" dirty="0" smtClean="0">
                <a:latin typeface="Times New Roman" panose="02020603050405020304" pitchFamily="18" charset="0"/>
                <a:cs typeface="Times New Roman" panose="02020603050405020304" pitchFamily="18" charset="0"/>
              </a:rPr>
              <a:t> to </a:t>
            </a:r>
            <a:r>
              <a:rPr kumimoji="1" lang="en-US" altLang="ja-JP" sz="2000" i="1" dirty="0" smtClean="0">
                <a:latin typeface="Times New Roman" panose="02020603050405020304" pitchFamily="18" charset="0"/>
                <a:cs typeface="Times New Roman" panose="02020603050405020304" pitchFamily="18" charset="0"/>
              </a:rPr>
              <a:t>N</a:t>
            </a:r>
            <a:endParaRPr kumimoji="1" lang="ja-JP" altLang="en-US" sz="2000" i="1" dirty="0">
              <a:latin typeface="Times New Roman" panose="02020603050405020304" pitchFamily="18" charset="0"/>
              <a:cs typeface="Times New Roman" panose="02020603050405020304" pitchFamily="18" charset="0"/>
            </a:endParaRPr>
          </a:p>
        </p:txBody>
      </p:sp>
      <p:sp>
        <p:nvSpPr>
          <p:cNvPr id="27" name="テキスト ボックス 26"/>
          <p:cNvSpPr txBox="1"/>
          <p:nvPr/>
        </p:nvSpPr>
        <p:spPr>
          <a:xfrm>
            <a:off x="5613679" y="4292955"/>
            <a:ext cx="1558979" cy="400110"/>
          </a:xfrm>
          <a:prstGeom prst="rect">
            <a:avLst/>
          </a:prstGeom>
          <a:noFill/>
        </p:spPr>
        <p:txBody>
          <a:bodyPr wrap="square" rtlCol="0">
            <a:spAutoFit/>
          </a:bodyPr>
          <a:lstStyle/>
          <a:p>
            <a:r>
              <a:rPr kumimoji="1" lang="en-US" altLang="ja-JP" sz="2000" dirty="0" err="1" smtClean="0">
                <a:latin typeface="Times New Roman" panose="02020603050405020304" pitchFamily="18" charset="0"/>
                <a:cs typeface="Times New Roman" panose="02020603050405020304" pitchFamily="18" charset="0"/>
              </a:rPr>
              <a:t>Endfor</a:t>
            </a:r>
            <a:endParaRPr kumimoji="1" lang="ja-JP" alt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8" name="テキスト ボックス 27"/>
              <p:cNvSpPr txBox="1"/>
              <p:nvPr/>
            </p:nvSpPr>
            <p:spPr>
              <a:xfrm>
                <a:off x="6642304" y="3068386"/>
                <a:ext cx="3032433"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𝑢𝑏</m:t>
                        </m:r>
                      </m:sub>
                    </m:sSub>
                    <m:r>
                      <a:rPr kumimoji="1" lang="en-US" altLang="ja-JP" b="0" i="1" smtClean="0">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𝑥</m:t>
                        </m:r>
                      </m:e>
                      <m:sub>
                        <m:r>
                          <a:rPr kumimoji="1" lang="en-US" altLang="ja-JP" i="1">
                            <a:latin typeface="Cambria Math" panose="02040503050406030204" pitchFamily="18" charset="0"/>
                          </a:rPr>
                          <m:t>𝑙𝑏</m:t>
                        </m:r>
                      </m:sub>
                    </m:sSub>
                    <m:r>
                      <a:rPr kumimoji="1" lang="en-US" altLang="ja-JP" b="0" i="1" smtClean="0">
                        <a:latin typeface="Cambria Math" panose="02040503050406030204" pitchFamily="18" charset="0"/>
                      </a:rPr>
                      <m:t>:</m:t>
                    </m:r>
                  </m:oMath>
                </a14:m>
                <a:r>
                  <a:rPr kumimoji="1" lang="ja-JP" altLang="en-US" dirty="0" smtClean="0"/>
                  <a:t> </a:t>
                </a:r>
                <a:r>
                  <a:rPr kumimoji="1" lang="ja-JP" altLang="en-US" dirty="0" smtClean="0"/>
                  <a:t>探索空間の上限と下限</a:t>
                </a:r>
                <a:endParaRPr kumimoji="1" lang="ja-JP" altLang="en-US" dirty="0"/>
              </a:p>
            </p:txBody>
          </p:sp>
        </mc:Choice>
        <mc:Fallback>
          <p:sp>
            <p:nvSpPr>
              <p:cNvPr id="28" name="テキスト ボックス 27"/>
              <p:cNvSpPr txBox="1">
                <a:spLocks noRot="1" noChangeAspect="1" noMove="1" noResize="1" noEditPoints="1" noAdjustHandles="1" noChangeArrowheads="1" noChangeShapeType="1" noTextEdit="1"/>
              </p:cNvSpPr>
              <p:nvPr/>
            </p:nvSpPr>
            <p:spPr>
              <a:xfrm>
                <a:off x="6642304" y="3068386"/>
                <a:ext cx="3032433" cy="276999"/>
              </a:xfrm>
              <a:prstGeom prst="rect">
                <a:avLst/>
              </a:prstGeom>
              <a:blipFill>
                <a:blip r:embed="rId11"/>
                <a:stretch>
                  <a:fillRect l="-2012" t="-28261" r="-4427" b="-5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テキスト ボックス 29"/>
              <p:cNvSpPr txBox="1"/>
              <p:nvPr/>
            </p:nvSpPr>
            <p:spPr>
              <a:xfrm>
                <a:off x="9900867" y="2984350"/>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p:sp>
            <p:nvSpPr>
              <p:cNvPr id="30" name="テキスト ボックス 29"/>
              <p:cNvSpPr txBox="1">
                <a:spLocks noRot="1" noChangeAspect="1" noMove="1" noResize="1" noEditPoints="1" noAdjustHandles="1" noChangeArrowheads="1" noChangeShapeType="1" noTextEdit="1"/>
              </p:cNvSpPr>
              <p:nvPr/>
            </p:nvSpPr>
            <p:spPr>
              <a:xfrm>
                <a:off x="9900867" y="2984350"/>
                <a:ext cx="1633815" cy="369332"/>
              </a:xfrm>
              <a:prstGeom prst="rect">
                <a:avLst/>
              </a:prstGeom>
              <a:blipFill>
                <a:blip r:embed="rId12"/>
                <a:stretch>
                  <a:fillRect l="-2985" t="-11667" b="-2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 name="テキスト ボックス 30"/>
              <p:cNvSpPr txBox="1"/>
              <p:nvPr/>
            </p:nvSpPr>
            <p:spPr>
              <a:xfrm>
                <a:off x="8838351" y="2492702"/>
                <a:ext cx="2125033"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ctrlPr>
                            <a:rPr kumimoji="1" lang="en-US" altLang="ja-JP" sz="2000" i="1" smtClean="0">
                              <a:latin typeface="Cambria Math" panose="02040503050406030204" pitchFamily="18" charset="0"/>
                            </a:rPr>
                          </m:ctrlPr>
                        </m:dPr>
                        <m:e>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=1,2,…, </m:t>
                          </m:r>
                          <m:r>
                            <a:rPr kumimoji="1" lang="en-US" altLang="ja-JP" sz="2000" b="0" i="1" smtClean="0">
                              <a:latin typeface="Cambria Math" panose="02040503050406030204" pitchFamily="18" charset="0"/>
                            </a:rPr>
                            <m:t>𝑁</m:t>
                          </m:r>
                        </m:e>
                      </m:d>
                    </m:oMath>
                  </m:oMathPara>
                </a14:m>
                <a:endParaRPr kumimoji="1" lang="ja-JP" altLang="en-US" sz="2000" dirty="0"/>
              </a:p>
            </p:txBody>
          </p:sp>
        </mc:Choice>
        <mc:Fallback>
          <p:sp>
            <p:nvSpPr>
              <p:cNvPr id="31" name="テキスト ボックス 30"/>
              <p:cNvSpPr txBox="1">
                <a:spLocks noRot="1" noChangeAspect="1" noMove="1" noResize="1" noEditPoints="1" noAdjustHandles="1" noChangeArrowheads="1" noChangeShapeType="1" noTextEdit="1"/>
              </p:cNvSpPr>
              <p:nvPr/>
            </p:nvSpPr>
            <p:spPr>
              <a:xfrm>
                <a:off x="8838351" y="2492702"/>
                <a:ext cx="2125033" cy="400110"/>
              </a:xfrm>
              <a:prstGeom prst="rect">
                <a:avLst/>
              </a:prstGeom>
              <a:blipFill>
                <a:blip r:embed="rId13"/>
                <a:stretch>
                  <a:fillRect/>
                </a:stretch>
              </a:blipFill>
            </p:spPr>
            <p:txBody>
              <a:bodyPr/>
              <a:lstStyle/>
              <a:p>
                <a:r>
                  <a:rPr lang="ja-JP" altLang="en-US">
                    <a:noFill/>
                  </a:rPr>
                  <a:t> </a:t>
                </a:r>
              </a:p>
            </p:txBody>
          </p:sp>
        </mc:Fallback>
      </mc:AlternateContent>
      <p:sp>
        <p:nvSpPr>
          <p:cNvPr id="44" name="テキスト ボックス 43"/>
          <p:cNvSpPr txBox="1"/>
          <p:nvPr/>
        </p:nvSpPr>
        <p:spPr>
          <a:xfrm>
            <a:off x="6194414" y="2228059"/>
            <a:ext cx="940164" cy="369332"/>
          </a:xfrm>
          <a:prstGeom prst="rect">
            <a:avLst/>
          </a:prstGeom>
          <a:noFill/>
        </p:spPr>
        <p:txBody>
          <a:bodyPr wrap="square" rtlCol="0">
            <a:spAutoFit/>
          </a:bodyPr>
          <a:lstStyle/>
          <a:p>
            <a:r>
              <a:rPr kumimoji="1" lang="ja-JP" altLang="en-US" dirty="0" smtClean="0"/>
              <a:t>個体</a:t>
            </a:r>
            <a:endParaRPr kumimoji="1" lang="ja-JP" altLang="en-US" dirty="0"/>
          </a:p>
        </p:txBody>
      </p:sp>
      <p:sp>
        <p:nvSpPr>
          <p:cNvPr id="45" name="テキスト ボックス 44"/>
          <p:cNvSpPr txBox="1"/>
          <p:nvPr/>
        </p:nvSpPr>
        <p:spPr>
          <a:xfrm>
            <a:off x="5604997" y="3448531"/>
            <a:ext cx="1270284" cy="369332"/>
          </a:xfrm>
          <a:prstGeom prst="rect">
            <a:avLst/>
          </a:prstGeom>
          <a:noFill/>
        </p:spPr>
        <p:txBody>
          <a:bodyPr wrap="square" rtlCol="0">
            <a:spAutoFit/>
          </a:bodyPr>
          <a:lstStyle/>
          <a:p>
            <a:pPr algn="r"/>
            <a:r>
              <a:rPr kumimoji="1" lang="ja-JP" altLang="en-US" dirty="0"/>
              <a:t>ラウドネス</a:t>
            </a:r>
          </a:p>
        </p:txBody>
      </p:sp>
      <p:sp>
        <p:nvSpPr>
          <p:cNvPr id="46" name="テキスト ボックス 45"/>
          <p:cNvSpPr txBox="1"/>
          <p:nvPr/>
        </p:nvSpPr>
        <p:spPr>
          <a:xfrm>
            <a:off x="5604997" y="3796771"/>
            <a:ext cx="1270284" cy="369332"/>
          </a:xfrm>
          <a:prstGeom prst="rect">
            <a:avLst/>
          </a:prstGeom>
          <a:noFill/>
        </p:spPr>
        <p:txBody>
          <a:bodyPr wrap="square" rtlCol="0">
            <a:spAutoFit/>
          </a:bodyPr>
          <a:lstStyle/>
          <a:p>
            <a:r>
              <a:rPr kumimoji="1" lang="ja-JP" altLang="en-US" dirty="0" smtClean="0"/>
              <a:t>パルスレート</a:t>
            </a:r>
            <a:endParaRPr kumimoji="1" lang="ja-JP" altLang="en-US" dirty="0"/>
          </a:p>
        </p:txBody>
      </p:sp>
      <p:sp>
        <p:nvSpPr>
          <p:cNvPr id="29" name="テキスト ボックス 28"/>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10</a:t>
            </a:r>
            <a:endParaRPr kumimoji="1" lang="ja-JP" altLang="en-US" sz="2400" b="1" dirty="0"/>
          </a:p>
        </p:txBody>
      </p:sp>
    </p:spTree>
    <p:extLst>
      <p:ext uri="{BB962C8B-B14F-4D97-AF65-F5344CB8AC3E}">
        <p14:creationId xmlns:p14="http://schemas.microsoft.com/office/powerpoint/2010/main" val="12024309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テキスト ボックス 13"/>
          <p:cNvSpPr txBox="1"/>
          <p:nvPr/>
        </p:nvSpPr>
        <p:spPr>
          <a:xfrm>
            <a:off x="8852635" y="3088403"/>
            <a:ext cx="2544007" cy="369332"/>
          </a:xfrm>
          <a:prstGeom prst="rect">
            <a:avLst/>
          </a:prstGeom>
          <a:noFill/>
        </p:spPr>
        <p:txBody>
          <a:bodyPr wrap="square" rtlCol="0">
            <a:spAutoFit/>
          </a:bodyPr>
          <a:lstStyle/>
          <a:p>
            <a:r>
              <a:rPr kumimoji="1" lang="ja-JP" altLang="en-US" dirty="0" smtClean="0"/>
              <a:t>個体が密集している場合</a:t>
            </a:r>
            <a:endParaRPr kumimoji="1" lang="ja-JP" altLang="en-US" dirty="0"/>
          </a:p>
        </p:txBody>
      </p:sp>
      <p:sp>
        <p:nvSpPr>
          <p:cNvPr id="6" name="楕円 5"/>
          <p:cNvSpPr/>
          <p:nvPr/>
        </p:nvSpPr>
        <p:spPr>
          <a:xfrm>
            <a:off x="5570191" y="3592836"/>
            <a:ext cx="1368000" cy="1368000"/>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5570191" y="4996836"/>
            <a:ext cx="1368000" cy="1368000"/>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6918910" y="5029015"/>
            <a:ext cx="1368000" cy="1368000"/>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6918910" y="3625015"/>
            <a:ext cx="1368000" cy="1368000"/>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DNRBA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graphicFrame>
        <p:nvGraphicFramePr>
          <p:cNvPr id="5" name="コンテンツ プレースホルダー 4"/>
          <p:cNvGraphicFramePr>
            <a:graphicFrameLocks/>
          </p:cNvGraphicFramePr>
          <p:nvPr>
            <p:extLst>
              <p:ext uri="{D42A27DB-BD31-4B8C-83A1-F6EECF244321}">
                <p14:modId xmlns:p14="http://schemas.microsoft.com/office/powerpoint/2010/main" val="2509739431"/>
              </p:ext>
            </p:extLst>
          </p:nvPr>
        </p:nvGraphicFramePr>
        <p:xfrm>
          <a:off x="243175" y="1642891"/>
          <a:ext cx="4798725" cy="49800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11</a:t>
            </a:r>
            <a:endParaRPr kumimoji="1" lang="ja-JP" altLang="en-US" sz="2400" b="1" dirty="0"/>
          </a:p>
        </p:txBody>
      </p:sp>
      <mc:AlternateContent xmlns:mc="http://schemas.openxmlformats.org/markup-compatibility/2006">
        <mc:Choice xmlns:a14="http://schemas.microsoft.com/office/drawing/2010/main" Requires="a14">
          <p:sp>
            <p:nvSpPr>
              <p:cNvPr id="4" name="テキスト ボックス 3"/>
              <p:cNvSpPr txBox="1"/>
              <p:nvPr/>
            </p:nvSpPr>
            <p:spPr>
              <a:xfrm>
                <a:off x="5408069" y="1705375"/>
                <a:ext cx="6017739" cy="867802"/>
              </a:xfrm>
              <a:prstGeom prst="rect">
                <a:avLst/>
              </a:prstGeom>
              <a:noFill/>
            </p:spPr>
            <p:txBody>
              <a:bodyPr wrap="square" rtlCol="0">
                <a:spAutoFit/>
              </a:bodyPr>
              <a:lstStyle/>
              <a:p>
                <a:r>
                  <a:rPr kumimoji="1" lang="ja-JP" altLang="en-US" dirty="0" smtClean="0"/>
                  <a:t>探索空間の大きさと個体数に基づいて算出される</a:t>
                </a:r>
                <a:r>
                  <a:rPr kumimoji="1" lang="en-US" altLang="ja-JP" dirty="0" smtClean="0"/>
                  <a:t>Niche radius</a:t>
                </a:r>
                <a:r>
                  <a:rPr kumimoji="1" lang="ja-JP" altLang="en-US" dirty="0"/>
                  <a:t> </a:t>
                </a:r>
                <a14:m>
                  <m:oMath xmlns:m="http://schemas.openxmlformats.org/officeDocument/2006/math">
                    <m:r>
                      <a:rPr kumimoji="1" lang="en-US" altLang="ja-JP" b="0" i="1" smtClean="0">
                        <a:latin typeface="Cambria Math" panose="02040503050406030204" pitchFamily="18" charset="0"/>
                      </a:rPr>
                      <m:t>𝜎</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ad>
                          <m:radPr>
                            <m:degHide m:val="on"/>
                            <m:ctrlPr>
                              <a:rPr kumimoji="1" lang="en-US" altLang="ja-JP" b="0" i="1" smtClean="0">
                                <a:latin typeface="Cambria Math" panose="02040503050406030204" pitchFamily="18" charset="0"/>
                              </a:rPr>
                            </m:ctrlPr>
                          </m:radPr>
                          <m:deg/>
                          <m:e>
                            <m:sSup>
                              <m:sSupPr>
                                <m:ctrlPr>
                                  <a:rPr kumimoji="1" lang="en-US" altLang="ja-JP" b="0" i="1" smtClean="0">
                                    <a:latin typeface="Cambria Math" panose="02040503050406030204" pitchFamily="18" charset="0"/>
                                  </a:rPr>
                                </m:ctrlPr>
                              </m:sSupPr>
                              <m:e>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𝑢𝑏</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𝑙𝑏</m:t>
                                        </m:r>
                                      </m:sub>
                                    </m:sSub>
                                  </m:e>
                                </m:d>
                              </m:e>
                              <m:sup>
                                <m:r>
                                  <a:rPr kumimoji="1" lang="en-US" altLang="ja-JP" b="0" i="1" smtClean="0">
                                    <a:latin typeface="Cambria Math" panose="02040503050406030204" pitchFamily="18" charset="0"/>
                                  </a:rPr>
                                  <m:t>2</m:t>
                                </m:r>
                              </m:sup>
                            </m:sSup>
                          </m:e>
                        </m:rad>
                      </m:num>
                      <m:den>
                        <m:r>
                          <a:rPr kumimoji="1" lang="en-US" altLang="ja-JP" b="0" i="1" smtClean="0">
                            <a:latin typeface="Cambria Math" panose="02040503050406030204" pitchFamily="18" charset="0"/>
                          </a:rPr>
                          <m:t>2</m:t>
                        </m:r>
                        <m:rad>
                          <m:radPr>
                            <m:ctrlPr>
                              <a:rPr kumimoji="1" lang="en-US" altLang="ja-JP" b="0" i="1" smtClean="0">
                                <a:latin typeface="Cambria Math" panose="02040503050406030204" pitchFamily="18" charset="0"/>
                              </a:rPr>
                            </m:ctrlPr>
                          </m:radPr>
                          <m:deg>
                            <m:r>
                              <m:rPr>
                                <m:brk m:alnAt="7"/>
                              </m:rPr>
                              <a:rPr kumimoji="1" lang="en-US" altLang="ja-JP" b="0" i="1" smtClean="0">
                                <a:latin typeface="Cambria Math" panose="02040503050406030204" pitchFamily="18" charset="0"/>
                              </a:rPr>
                              <m:t>𝐷</m:t>
                            </m:r>
                          </m:deg>
                          <m:e>
                            <m:r>
                              <a:rPr kumimoji="1" lang="en-US" altLang="ja-JP" b="0" i="1" smtClean="0">
                                <a:latin typeface="Cambria Math" panose="02040503050406030204" pitchFamily="18" charset="0"/>
                              </a:rPr>
                              <m:t>𝑁</m:t>
                            </m:r>
                          </m:e>
                        </m:rad>
                      </m:den>
                    </m:f>
                  </m:oMath>
                </a14:m>
                <a:r>
                  <a:rPr kumimoji="1" lang="ja-JP" altLang="en-US" dirty="0" smtClean="0"/>
                  <a:t> より個体密度</a:t>
                </a:r>
                <a:r>
                  <a:rPr kumimoji="1" lang="en-US" altLang="ja-JP" dirty="0" smtClean="0"/>
                  <a:t>Niche count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𝑚</m:t>
                        </m:r>
                      </m:e>
                      <m:sub>
                        <m:r>
                          <a:rPr kumimoji="1" lang="en-US" altLang="ja-JP" b="0" i="1" smtClean="0">
                            <a:latin typeface="Cambria Math" panose="02040503050406030204" pitchFamily="18" charset="0"/>
                          </a:rPr>
                          <m:t>𝑖</m:t>
                        </m:r>
                      </m:sub>
                    </m:sSub>
                  </m:oMath>
                </a14:m>
                <a:r>
                  <a:rPr kumimoji="1" lang="ja-JP" altLang="en-US" dirty="0" smtClean="0"/>
                  <a:t>を求める</a:t>
                </a:r>
                <a:endParaRPr kumimoji="1" lang="ja-JP" altLang="en-US" dirty="0"/>
              </a:p>
            </p:txBody>
          </p:sp>
        </mc:Choice>
        <mc:Fallback>
          <p:sp>
            <p:nvSpPr>
              <p:cNvPr id="4" name="テキスト ボックス 3"/>
              <p:cNvSpPr txBox="1">
                <a:spLocks noRot="1" noChangeAspect="1" noMove="1" noResize="1" noEditPoints="1" noAdjustHandles="1" noChangeArrowheads="1" noChangeShapeType="1" noTextEdit="1"/>
              </p:cNvSpPr>
              <p:nvPr/>
            </p:nvSpPr>
            <p:spPr>
              <a:xfrm>
                <a:off x="5408069" y="1705375"/>
                <a:ext cx="6017739" cy="867802"/>
              </a:xfrm>
              <a:prstGeom prst="rect">
                <a:avLst/>
              </a:prstGeom>
              <a:blipFill>
                <a:blip r:embed="rId8"/>
                <a:stretch>
                  <a:fillRect l="-811" t="-4225"/>
                </a:stretch>
              </a:blipFill>
            </p:spPr>
            <p:txBody>
              <a:bodyPr/>
              <a:lstStyle/>
              <a:p>
                <a:r>
                  <a:rPr lang="ja-JP" altLang="en-US">
                    <a:noFill/>
                  </a:rPr>
                  <a:t> </a:t>
                </a:r>
              </a:p>
            </p:txBody>
          </p:sp>
        </mc:Fallback>
      </mc:AlternateContent>
      <p:sp>
        <p:nvSpPr>
          <p:cNvPr id="17" name="楕円 16"/>
          <p:cNvSpPr/>
          <p:nvPr/>
        </p:nvSpPr>
        <p:spPr>
          <a:xfrm>
            <a:off x="6164191" y="418706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7512910" y="418706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6164191" y="5623015"/>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7512910" y="5623015"/>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p:cNvSpPr/>
          <p:nvPr/>
        </p:nvSpPr>
        <p:spPr>
          <a:xfrm>
            <a:off x="5485524" y="3520836"/>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p:nvPr/>
        </p:nvCxnSpPr>
        <p:spPr>
          <a:xfrm>
            <a:off x="5570191" y="4154887"/>
            <a:ext cx="594000" cy="95666"/>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テキスト ボックス 9"/>
              <p:cNvSpPr txBox="1"/>
              <p:nvPr/>
            </p:nvSpPr>
            <p:spPr>
              <a:xfrm>
                <a:off x="5836218" y="3885288"/>
                <a:ext cx="20281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solidFill>
                            <a:schemeClr val="accent6"/>
                          </a:solidFill>
                          <a:latin typeface="Cambria Math" panose="02040503050406030204" pitchFamily="18" charset="0"/>
                        </a:rPr>
                        <m:t>𝜎</m:t>
                      </m:r>
                    </m:oMath>
                  </m:oMathPara>
                </a14:m>
                <a:endParaRPr kumimoji="1" lang="ja-JP" altLang="en-US" dirty="0">
                  <a:solidFill>
                    <a:schemeClr val="accent6"/>
                  </a:solidFill>
                </a:endParaRPr>
              </a:p>
            </p:txBody>
          </p:sp>
        </mc:Choice>
        <mc:Fallback>
          <p:sp>
            <p:nvSpPr>
              <p:cNvPr id="10" name="テキスト ボックス 9"/>
              <p:cNvSpPr txBox="1">
                <a:spLocks noRot="1" noChangeAspect="1" noMove="1" noResize="1" noEditPoints="1" noAdjustHandles="1" noChangeArrowheads="1" noChangeShapeType="1" noTextEdit="1"/>
              </p:cNvSpPr>
              <p:nvPr/>
            </p:nvSpPr>
            <p:spPr>
              <a:xfrm>
                <a:off x="5836218" y="3885288"/>
                <a:ext cx="202811" cy="276999"/>
              </a:xfrm>
              <a:prstGeom prst="rect">
                <a:avLst/>
              </a:prstGeom>
              <a:blipFill>
                <a:blip r:embed="rId9"/>
                <a:stretch>
                  <a:fillRect l="-14706" r="-8824" b="-2174"/>
                </a:stretch>
              </a:blipFill>
            </p:spPr>
            <p:txBody>
              <a:bodyPr/>
              <a:lstStyle/>
              <a:p>
                <a:r>
                  <a:rPr lang="ja-JP" altLang="en-US">
                    <a:noFill/>
                  </a:rPr>
                  <a:t> </a:t>
                </a:r>
              </a:p>
            </p:txBody>
          </p:sp>
        </mc:Fallback>
      </mc:AlternateContent>
      <p:sp>
        <p:nvSpPr>
          <p:cNvPr id="35" name="楕円 34"/>
          <p:cNvSpPr/>
          <p:nvPr/>
        </p:nvSpPr>
        <p:spPr>
          <a:xfrm>
            <a:off x="8881801" y="3580479"/>
            <a:ext cx="1368000" cy="1368000"/>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8994612" y="3919441"/>
            <a:ext cx="1368000" cy="1368000"/>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10230520" y="5016658"/>
            <a:ext cx="1368000" cy="1368000"/>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9350639" y="3861390"/>
            <a:ext cx="1368000" cy="1368000"/>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9475801" y="4174709"/>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9944639" y="4423441"/>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9588612" y="4545620"/>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10824520" y="5610658"/>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8797134" y="3508479"/>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 name="直線矢印コネクタ 46"/>
          <p:cNvCxnSpPr/>
          <p:nvPr/>
        </p:nvCxnSpPr>
        <p:spPr>
          <a:xfrm>
            <a:off x="8881801" y="4142530"/>
            <a:ext cx="594000" cy="95666"/>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 name="テキスト ボックス 47"/>
              <p:cNvSpPr txBox="1"/>
              <p:nvPr/>
            </p:nvSpPr>
            <p:spPr>
              <a:xfrm>
                <a:off x="9147828" y="3872931"/>
                <a:ext cx="20281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solidFill>
                            <a:schemeClr val="accent6"/>
                          </a:solidFill>
                          <a:latin typeface="Cambria Math" panose="02040503050406030204" pitchFamily="18" charset="0"/>
                        </a:rPr>
                        <m:t>𝜎</m:t>
                      </m:r>
                    </m:oMath>
                  </m:oMathPara>
                </a14:m>
                <a:endParaRPr kumimoji="1" lang="ja-JP" altLang="en-US" dirty="0">
                  <a:solidFill>
                    <a:schemeClr val="accent6"/>
                  </a:solidFill>
                </a:endParaRPr>
              </a:p>
            </p:txBody>
          </p:sp>
        </mc:Choice>
        <mc:Fallback>
          <p:sp>
            <p:nvSpPr>
              <p:cNvPr id="48" name="テキスト ボックス 47"/>
              <p:cNvSpPr txBox="1">
                <a:spLocks noRot="1" noChangeAspect="1" noMove="1" noResize="1" noEditPoints="1" noAdjustHandles="1" noChangeArrowheads="1" noChangeShapeType="1" noTextEdit="1"/>
              </p:cNvSpPr>
              <p:nvPr/>
            </p:nvSpPr>
            <p:spPr>
              <a:xfrm>
                <a:off x="9147828" y="3872931"/>
                <a:ext cx="202811" cy="276999"/>
              </a:xfrm>
              <a:prstGeom prst="rect">
                <a:avLst/>
              </a:prstGeom>
              <a:blipFill>
                <a:blip r:embed="rId10"/>
                <a:stretch>
                  <a:fillRect l="-15152" r="-12121" b="-2174"/>
                </a:stretch>
              </a:blipFill>
            </p:spPr>
            <p:txBody>
              <a:bodyPr/>
              <a:lstStyle/>
              <a:p>
                <a:r>
                  <a:rPr lang="ja-JP" altLang="en-US">
                    <a:noFill/>
                  </a:rPr>
                  <a:t> </a:t>
                </a:r>
              </a:p>
            </p:txBody>
          </p:sp>
        </mc:Fallback>
      </mc:AlternateContent>
      <p:cxnSp>
        <p:nvCxnSpPr>
          <p:cNvPr id="49" name="直線矢印コネクタ 48"/>
          <p:cNvCxnSpPr/>
          <p:nvPr/>
        </p:nvCxnSpPr>
        <p:spPr>
          <a:xfrm>
            <a:off x="9636520" y="4306876"/>
            <a:ext cx="308119" cy="140455"/>
          </a:xfrm>
          <a:prstGeom prst="straightConnector1">
            <a:avLst/>
          </a:prstGeom>
          <a:ln w="28575">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a:off x="9588612" y="4362536"/>
            <a:ext cx="47017" cy="150905"/>
          </a:xfrm>
          <a:prstGeom prst="straightConnector1">
            <a:avLst/>
          </a:prstGeom>
          <a:ln w="28575">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9769883" y="4579498"/>
            <a:ext cx="174756" cy="88721"/>
          </a:xfrm>
          <a:prstGeom prst="straightConnector1">
            <a:avLst/>
          </a:prstGeom>
          <a:ln w="28575">
            <a:solidFill>
              <a:srgbClr val="FF0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2" name="正方形/長方形 51"/>
              <p:cNvSpPr/>
              <p:nvPr/>
            </p:nvSpPr>
            <p:spPr>
              <a:xfrm>
                <a:off x="7090622" y="5432017"/>
                <a:ext cx="50324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4</m:t>
                          </m:r>
                        </m:sub>
                      </m:sSub>
                    </m:oMath>
                  </m:oMathPara>
                </a14:m>
                <a:endParaRPr lang="ja-JP" altLang="en-US" dirty="0"/>
              </a:p>
            </p:txBody>
          </p:sp>
        </mc:Choice>
        <mc:Fallback>
          <p:sp>
            <p:nvSpPr>
              <p:cNvPr id="52" name="正方形/長方形 51"/>
              <p:cNvSpPr>
                <a:spLocks noRot="1" noChangeAspect="1" noMove="1" noResize="1" noEditPoints="1" noAdjustHandles="1" noChangeArrowheads="1" noChangeShapeType="1" noTextEdit="1"/>
              </p:cNvSpPr>
              <p:nvPr/>
            </p:nvSpPr>
            <p:spPr>
              <a:xfrm>
                <a:off x="7090622" y="5432017"/>
                <a:ext cx="503246" cy="369332"/>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3" name="正方形/長方形 52"/>
              <p:cNvSpPr/>
              <p:nvPr/>
            </p:nvSpPr>
            <p:spPr>
              <a:xfrm>
                <a:off x="6198854" y="4224076"/>
                <a:ext cx="4976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p:sp>
            <p:nvSpPr>
              <p:cNvPr id="53" name="正方形/長方形 52"/>
              <p:cNvSpPr>
                <a:spLocks noRot="1" noChangeAspect="1" noMove="1" noResize="1" noEditPoints="1" noAdjustHandles="1" noChangeArrowheads="1" noChangeShapeType="1" noTextEdit="1"/>
              </p:cNvSpPr>
              <p:nvPr/>
            </p:nvSpPr>
            <p:spPr>
              <a:xfrm>
                <a:off x="6198854" y="4224076"/>
                <a:ext cx="497616" cy="369332"/>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4" name="正方形/長方形 53"/>
              <p:cNvSpPr/>
              <p:nvPr/>
            </p:nvSpPr>
            <p:spPr>
              <a:xfrm>
                <a:off x="6125852" y="5255947"/>
                <a:ext cx="50324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p:sp>
            <p:nvSpPr>
              <p:cNvPr id="54" name="正方形/長方形 53"/>
              <p:cNvSpPr>
                <a:spLocks noRot="1" noChangeAspect="1" noMove="1" noResize="1" noEditPoints="1" noAdjustHandles="1" noChangeArrowheads="1" noChangeShapeType="1" noTextEdit="1"/>
              </p:cNvSpPr>
              <p:nvPr/>
            </p:nvSpPr>
            <p:spPr>
              <a:xfrm>
                <a:off x="6125852" y="5255947"/>
                <a:ext cx="503246" cy="369332"/>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5" name="正方形/長方形 54"/>
              <p:cNvSpPr/>
              <p:nvPr/>
            </p:nvSpPr>
            <p:spPr>
              <a:xfrm>
                <a:off x="7579434" y="4266648"/>
                <a:ext cx="50324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3</m:t>
                          </m:r>
                        </m:sub>
                      </m:sSub>
                    </m:oMath>
                  </m:oMathPara>
                </a14:m>
                <a:endParaRPr lang="ja-JP" altLang="en-US" dirty="0"/>
              </a:p>
            </p:txBody>
          </p:sp>
        </mc:Choice>
        <mc:Fallback>
          <p:sp>
            <p:nvSpPr>
              <p:cNvPr id="55" name="正方形/長方形 54"/>
              <p:cNvSpPr>
                <a:spLocks noRot="1" noChangeAspect="1" noMove="1" noResize="1" noEditPoints="1" noAdjustHandles="1" noChangeArrowheads="1" noChangeShapeType="1" noTextEdit="1"/>
              </p:cNvSpPr>
              <p:nvPr/>
            </p:nvSpPr>
            <p:spPr>
              <a:xfrm>
                <a:off x="7579434" y="4266648"/>
                <a:ext cx="503246" cy="369332"/>
              </a:xfrm>
              <a:prstGeom prst="rect">
                <a:avLst/>
              </a:prstGeom>
              <a:blipFill>
                <a:blip r:embed="rId14"/>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6" name="正方形/長方形 55"/>
              <p:cNvSpPr/>
              <p:nvPr/>
            </p:nvSpPr>
            <p:spPr>
              <a:xfrm>
                <a:off x="9248059" y="3775162"/>
                <a:ext cx="4976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p:sp>
            <p:nvSpPr>
              <p:cNvPr id="56" name="正方形/長方形 55"/>
              <p:cNvSpPr>
                <a:spLocks noRot="1" noChangeAspect="1" noMove="1" noResize="1" noEditPoints="1" noAdjustHandles="1" noChangeArrowheads="1" noChangeShapeType="1" noTextEdit="1"/>
              </p:cNvSpPr>
              <p:nvPr/>
            </p:nvSpPr>
            <p:spPr>
              <a:xfrm>
                <a:off x="9248059" y="3775162"/>
                <a:ext cx="497616" cy="369332"/>
              </a:xfrm>
              <a:prstGeom prst="rect">
                <a:avLst/>
              </a:prstGeom>
              <a:blipFill>
                <a:blip r:embed="rId15"/>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7" name="正方形/長方形 56"/>
              <p:cNvSpPr/>
              <p:nvPr/>
            </p:nvSpPr>
            <p:spPr>
              <a:xfrm>
                <a:off x="9419246" y="4681686"/>
                <a:ext cx="50324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p:sp>
            <p:nvSpPr>
              <p:cNvPr id="57" name="正方形/長方形 56"/>
              <p:cNvSpPr>
                <a:spLocks noRot="1" noChangeAspect="1" noMove="1" noResize="1" noEditPoints="1" noAdjustHandles="1" noChangeArrowheads="1" noChangeShapeType="1" noTextEdit="1"/>
              </p:cNvSpPr>
              <p:nvPr/>
            </p:nvSpPr>
            <p:spPr>
              <a:xfrm>
                <a:off x="9419246" y="4681686"/>
                <a:ext cx="503246" cy="369332"/>
              </a:xfrm>
              <a:prstGeom prst="rect">
                <a:avLst/>
              </a:prstGeom>
              <a:blipFill>
                <a:blip r:embed="rId16"/>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8" name="正方形/長方形 57"/>
              <p:cNvSpPr/>
              <p:nvPr/>
            </p:nvSpPr>
            <p:spPr>
              <a:xfrm>
                <a:off x="10047772" y="4151367"/>
                <a:ext cx="50324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3</m:t>
                          </m:r>
                        </m:sub>
                      </m:sSub>
                    </m:oMath>
                  </m:oMathPara>
                </a14:m>
                <a:endParaRPr lang="ja-JP" altLang="en-US" dirty="0"/>
              </a:p>
            </p:txBody>
          </p:sp>
        </mc:Choice>
        <mc:Fallback>
          <p:sp>
            <p:nvSpPr>
              <p:cNvPr id="58" name="正方形/長方形 57"/>
              <p:cNvSpPr>
                <a:spLocks noRot="1" noChangeAspect="1" noMove="1" noResize="1" noEditPoints="1" noAdjustHandles="1" noChangeArrowheads="1" noChangeShapeType="1" noTextEdit="1"/>
              </p:cNvSpPr>
              <p:nvPr/>
            </p:nvSpPr>
            <p:spPr>
              <a:xfrm>
                <a:off x="10047772" y="4151367"/>
                <a:ext cx="503246" cy="369332"/>
              </a:xfrm>
              <a:prstGeom prst="rect">
                <a:avLst/>
              </a:prstGeom>
              <a:blipFill>
                <a:blip r:embed="rId17"/>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9" name="正方形/長方形 58"/>
              <p:cNvSpPr/>
              <p:nvPr/>
            </p:nvSpPr>
            <p:spPr>
              <a:xfrm>
                <a:off x="10572897" y="5674171"/>
                <a:ext cx="50324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4</m:t>
                          </m:r>
                        </m:sub>
                      </m:sSub>
                    </m:oMath>
                  </m:oMathPara>
                </a14:m>
                <a:endParaRPr lang="ja-JP" altLang="en-US" dirty="0"/>
              </a:p>
            </p:txBody>
          </p:sp>
        </mc:Choice>
        <mc:Fallback>
          <p:sp>
            <p:nvSpPr>
              <p:cNvPr id="59" name="正方形/長方形 58"/>
              <p:cNvSpPr>
                <a:spLocks noRot="1" noChangeAspect="1" noMove="1" noResize="1" noEditPoints="1" noAdjustHandles="1" noChangeArrowheads="1" noChangeShapeType="1" noTextEdit="1"/>
              </p:cNvSpPr>
              <p:nvPr/>
            </p:nvSpPr>
            <p:spPr>
              <a:xfrm>
                <a:off x="10572897" y="5674171"/>
                <a:ext cx="503246" cy="369332"/>
              </a:xfrm>
              <a:prstGeom prst="rect">
                <a:avLst/>
              </a:prstGeom>
              <a:blipFill>
                <a:blip r:embed="rId18"/>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0" name="正方形/長方形 59"/>
              <p:cNvSpPr/>
              <p:nvPr/>
            </p:nvSpPr>
            <p:spPr>
              <a:xfrm>
                <a:off x="9673944" y="3973392"/>
                <a:ext cx="4976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ea typeface="Cambria Math" panose="02040503050406030204" pitchFamily="18" charset="0"/>
                            </a:rPr>
                            <m:t>𝑑</m:t>
                          </m:r>
                        </m:e>
                        <m:sub>
                          <m:r>
                            <a:rPr lang="en-US" altLang="ja-JP" b="0" i="0" smtClean="0">
                              <a:solidFill>
                                <a:srgbClr val="FF0000"/>
                              </a:solidFill>
                              <a:latin typeface="Cambria Math" panose="02040503050406030204" pitchFamily="18" charset="0"/>
                            </a:rPr>
                            <m:t>31</m:t>
                          </m:r>
                        </m:sub>
                      </m:sSub>
                    </m:oMath>
                  </m:oMathPara>
                </a14:m>
                <a:endParaRPr lang="ja-JP" altLang="en-US" dirty="0">
                  <a:solidFill>
                    <a:srgbClr val="FF0000"/>
                  </a:solidFill>
                </a:endParaRPr>
              </a:p>
            </p:txBody>
          </p:sp>
        </mc:Choice>
        <mc:Fallback>
          <p:sp>
            <p:nvSpPr>
              <p:cNvPr id="60" name="正方形/長方形 59"/>
              <p:cNvSpPr>
                <a:spLocks noRot="1" noChangeAspect="1" noMove="1" noResize="1" noEditPoints="1" noAdjustHandles="1" noChangeArrowheads="1" noChangeShapeType="1" noTextEdit="1"/>
              </p:cNvSpPr>
              <p:nvPr/>
            </p:nvSpPr>
            <p:spPr>
              <a:xfrm>
                <a:off x="9673944" y="3973392"/>
                <a:ext cx="497616" cy="369332"/>
              </a:xfrm>
              <a:prstGeom prst="rect">
                <a:avLst/>
              </a:prstGeom>
              <a:blipFill>
                <a:blip r:embed="rId19"/>
                <a:stretch>
                  <a:fillRect b="-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1" name="正方形/長方形 60"/>
              <p:cNvSpPr/>
              <p:nvPr/>
            </p:nvSpPr>
            <p:spPr>
              <a:xfrm>
                <a:off x="9084374" y="4373019"/>
                <a:ext cx="4976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ea typeface="Cambria Math" panose="02040503050406030204" pitchFamily="18" charset="0"/>
                            </a:rPr>
                            <m:t>𝑑</m:t>
                          </m:r>
                        </m:e>
                        <m:sub>
                          <m:r>
                            <a:rPr lang="en-US" altLang="ja-JP" b="0" i="0" smtClean="0">
                              <a:solidFill>
                                <a:srgbClr val="FF0000"/>
                              </a:solidFill>
                              <a:latin typeface="Cambria Math" panose="02040503050406030204" pitchFamily="18" charset="0"/>
                            </a:rPr>
                            <m:t>1</m:t>
                          </m:r>
                          <m:r>
                            <a:rPr lang="en-US" altLang="ja-JP" b="0" i="1" smtClean="0">
                              <a:solidFill>
                                <a:srgbClr val="FF0000"/>
                              </a:solidFill>
                              <a:latin typeface="Cambria Math" panose="02040503050406030204" pitchFamily="18" charset="0"/>
                            </a:rPr>
                            <m:t>2</m:t>
                          </m:r>
                        </m:sub>
                      </m:sSub>
                    </m:oMath>
                  </m:oMathPara>
                </a14:m>
                <a:endParaRPr lang="ja-JP" altLang="en-US" dirty="0">
                  <a:solidFill>
                    <a:srgbClr val="FF0000"/>
                  </a:solidFill>
                </a:endParaRPr>
              </a:p>
            </p:txBody>
          </p:sp>
        </mc:Choice>
        <mc:Fallback>
          <p:sp>
            <p:nvSpPr>
              <p:cNvPr id="61" name="正方形/長方形 60"/>
              <p:cNvSpPr>
                <a:spLocks noRot="1" noChangeAspect="1" noMove="1" noResize="1" noEditPoints="1" noAdjustHandles="1" noChangeArrowheads="1" noChangeShapeType="1" noTextEdit="1"/>
              </p:cNvSpPr>
              <p:nvPr/>
            </p:nvSpPr>
            <p:spPr>
              <a:xfrm>
                <a:off x="9084374" y="4373019"/>
                <a:ext cx="497616" cy="369332"/>
              </a:xfrm>
              <a:prstGeom prst="rect">
                <a:avLst/>
              </a:prstGeom>
              <a:blipFill>
                <a:blip r:embed="rId20"/>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2" name="正方形/長方形 61"/>
              <p:cNvSpPr/>
              <p:nvPr/>
            </p:nvSpPr>
            <p:spPr>
              <a:xfrm>
                <a:off x="9742291" y="4611536"/>
                <a:ext cx="4976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solidFill>
                                <a:srgbClr val="FF0000"/>
                              </a:solidFill>
                              <a:latin typeface="Cambria Math" panose="02040503050406030204" pitchFamily="18" charset="0"/>
                            </a:rPr>
                          </m:ctrlPr>
                        </m:sSubPr>
                        <m:e>
                          <m:r>
                            <a:rPr lang="en-US" altLang="ja-JP" b="0" i="1" smtClean="0">
                              <a:solidFill>
                                <a:srgbClr val="FF0000"/>
                              </a:solidFill>
                              <a:latin typeface="Cambria Math" panose="02040503050406030204" pitchFamily="18" charset="0"/>
                              <a:ea typeface="Cambria Math" panose="02040503050406030204" pitchFamily="18" charset="0"/>
                            </a:rPr>
                            <m:t>𝑑</m:t>
                          </m:r>
                        </m:e>
                        <m:sub>
                          <m:r>
                            <a:rPr lang="en-US" altLang="ja-JP" b="0" i="1" smtClean="0">
                              <a:solidFill>
                                <a:srgbClr val="FF0000"/>
                              </a:solidFill>
                              <a:latin typeface="Cambria Math" panose="02040503050406030204" pitchFamily="18" charset="0"/>
                            </a:rPr>
                            <m:t>23</m:t>
                          </m:r>
                        </m:sub>
                      </m:sSub>
                    </m:oMath>
                  </m:oMathPara>
                </a14:m>
                <a:endParaRPr lang="ja-JP" altLang="en-US" dirty="0">
                  <a:solidFill>
                    <a:srgbClr val="FF0000"/>
                  </a:solidFill>
                </a:endParaRPr>
              </a:p>
            </p:txBody>
          </p:sp>
        </mc:Choice>
        <mc:Fallback>
          <p:sp>
            <p:nvSpPr>
              <p:cNvPr id="62" name="正方形/長方形 61"/>
              <p:cNvSpPr>
                <a:spLocks noRot="1" noChangeAspect="1" noMove="1" noResize="1" noEditPoints="1" noAdjustHandles="1" noChangeArrowheads="1" noChangeShapeType="1" noTextEdit="1"/>
              </p:cNvSpPr>
              <p:nvPr/>
            </p:nvSpPr>
            <p:spPr>
              <a:xfrm>
                <a:off x="9742291" y="4611536"/>
                <a:ext cx="497616" cy="369332"/>
              </a:xfrm>
              <a:prstGeom prst="rect">
                <a:avLst/>
              </a:prstGeom>
              <a:blipFill>
                <a:blip r:embed="rId21"/>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3" name="角丸四角形吹き出し 62"/>
              <p:cNvSpPr/>
              <p:nvPr/>
            </p:nvSpPr>
            <p:spPr>
              <a:xfrm>
                <a:off x="9583262" y="2516628"/>
                <a:ext cx="2426144" cy="1315664"/>
              </a:xfrm>
              <a:prstGeom prst="wedgeRoundRectCallout">
                <a:avLst>
                  <a:gd name="adj1" fmla="val -39132"/>
                  <a:gd name="adj2" fmla="val 62259"/>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𝑑</m:t>
                        </m:r>
                      </m:e>
                      <m:sub>
                        <m:r>
                          <a:rPr kumimoji="1" lang="en-US" altLang="ja-JP" b="0" i="1" smtClean="0">
                            <a:solidFill>
                              <a:schemeClr val="tx1">
                                <a:lumMod val="75000"/>
                                <a:lumOff val="25000"/>
                              </a:schemeClr>
                            </a:solidFill>
                            <a:latin typeface="Cambria Math" panose="02040503050406030204" pitchFamily="18" charset="0"/>
                          </a:rPr>
                          <m:t>𝑖𝑗</m:t>
                        </m:r>
                      </m:sub>
                    </m:sSub>
                    <m:r>
                      <a:rPr kumimoji="1" lang="en-US" altLang="ja-JP" b="0" i="1" smtClean="0">
                        <a:solidFill>
                          <a:schemeClr val="tx1">
                            <a:lumMod val="75000"/>
                            <a:lumOff val="25000"/>
                          </a:schemeClr>
                        </a:solidFill>
                        <a:latin typeface="Cambria Math" panose="02040503050406030204" pitchFamily="18" charset="0"/>
                      </a:rPr>
                      <m:t>&lt;</m:t>
                    </m:r>
                    <m:r>
                      <a:rPr kumimoji="1" lang="en-US" altLang="ja-JP" b="0" i="1" smtClean="0">
                        <a:solidFill>
                          <a:schemeClr val="tx1">
                            <a:lumMod val="75000"/>
                            <a:lumOff val="25000"/>
                          </a:schemeClr>
                        </a:solidFill>
                        <a:latin typeface="Cambria Math" panose="02040503050406030204" pitchFamily="18" charset="0"/>
                      </a:rPr>
                      <m:t>𝜎</m:t>
                    </m:r>
                  </m:oMath>
                </a14:m>
                <a:r>
                  <a:rPr kumimoji="1" lang="ja-JP" altLang="en-US" dirty="0" smtClean="0">
                    <a:solidFill>
                      <a:schemeClr val="tx1">
                        <a:lumMod val="75000"/>
                        <a:lumOff val="25000"/>
                      </a:schemeClr>
                    </a:solidFill>
                  </a:rPr>
                  <a:t>である時，</a:t>
                </a:r>
                <a:r>
                  <a:rPr kumimoji="1" lang="en-US" altLang="ja-JP" dirty="0" smtClean="0">
                    <a:solidFill>
                      <a:schemeClr val="tx1">
                        <a:lumMod val="75000"/>
                        <a:lumOff val="25000"/>
                      </a:schemeClr>
                    </a:solidFill>
                  </a:rPr>
                  <a:t/>
                </a:r>
                <a:br>
                  <a:rPr kumimoji="1" lang="en-US" altLang="ja-JP" dirty="0" smtClean="0">
                    <a:solidFill>
                      <a:schemeClr val="tx1">
                        <a:lumMod val="75000"/>
                        <a:lumOff val="25000"/>
                      </a:schemeClr>
                    </a:solidFill>
                  </a:rPr>
                </a:br>
                <a14:m>
                  <m:oMathPara xmlns:m="http://schemas.openxmlformats.org/officeDocument/2006/math">
                    <m:oMathParaPr>
                      <m:jc m:val="centerGroup"/>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𝑠h</m:t>
                      </m:r>
                      <m:d>
                        <m:dPr>
                          <m:ctrlPr>
                            <a:rPr kumimoji="1" lang="en-US" altLang="ja-JP" b="0" i="1" smtClean="0">
                              <a:solidFill>
                                <a:schemeClr val="tx1">
                                  <a:lumMod val="75000"/>
                                  <a:lumOff val="25000"/>
                                </a:schemeClr>
                              </a:solidFill>
                              <a:latin typeface="Cambria Math" panose="02040503050406030204" pitchFamily="18" charset="0"/>
                            </a:rPr>
                          </m:ctrlPr>
                        </m:dPr>
                        <m:e>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𝑑</m:t>
                              </m:r>
                            </m:e>
                            <m:sub>
                              <m:r>
                                <a:rPr kumimoji="1" lang="en-US" altLang="ja-JP" b="0" i="1" smtClean="0">
                                  <a:solidFill>
                                    <a:schemeClr val="tx1">
                                      <a:lumMod val="75000"/>
                                      <a:lumOff val="25000"/>
                                    </a:schemeClr>
                                  </a:solidFill>
                                  <a:latin typeface="Cambria Math" panose="02040503050406030204" pitchFamily="18" charset="0"/>
                                </a:rPr>
                                <m:t>𝑖𝑗</m:t>
                              </m:r>
                            </m:sub>
                          </m:sSub>
                        </m:e>
                      </m:d>
                      <m:r>
                        <a:rPr kumimoji="1" lang="en-US" altLang="ja-JP" b="0" i="1" smtClean="0">
                          <a:solidFill>
                            <a:schemeClr val="tx1">
                              <a:lumMod val="75000"/>
                              <a:lumOff val="25000"/>
                            </a:schemeClr>
                          </a:solidFill>
                          <a:latin typeface="Cambria Math" panose="02040503050406030204" pitchFamily="18" charset="0"/>
                        </a:rPr>
                        <m:t>=1−</m:t>
                      </m:r>
                      <m:sSup>
                        <m:sSupPr>
                          <m:ctrlPr>
                            <a:rPr kumimoji="1" lang="en-US" altLang="ja-JP" b="0" i="1" smtClean="0">
                              <a:solidFill>
                                <a:schemeClr val="tx1">
                                  <a:lumMod val="75000"/>
                                  <a:lumOff val="25000"/>
                                </a:schemeClr>
                              </a:solidFill>
                              <a:latin typeface="Cambria Math" panose="02040503050406030204" pitchFamily="18" charset="0"/>
                            </a:rPr>
                          </m:ctrlPr>
                        </m:sSupPr>
                        <m:e>
                          <m:d>
                            <m:dPr>
                              <m:ctrlPr>
                                <a:rPr kumimoji="1" lang="en-US" altLang="ja-JP" b="0" i="1" smtClean="0">
                                  <a:solidFill>
                                    <a:schemeClr val="tx1">
                                      <a:lumMod val="75000"/>
                                      <a:lumOff val="25000"/>
                                    </a:schemeClr>
                                  </a:solidFill>
                                  <a:latin typeface="Cambria Math" panose="02040503050406030204" pitchFamily="18" charset="0"/>
                                </a:rPr>
                              </m:ctrlPr>
                            </m:dPr>
                            <m:e>
                              <m:f>
                                <m:fPr>
                                  <m:ctrlPr>
                                    <a:rPr kumimoji="1" lang="en-US" altLang="ja-JP" b="0" i="1" smtClean="0">
                                      <a:solidFill>
                                        <a:schemeClr val="tx1">
                                          <a:lumMod val="75000"/>
                                          <a:lumOff val="25000"/>
                                        </a:schemeClr>
                                      </a:solidFill>
                                      <a:latin typeface="Cambria Math" panose="02040503050406030204" pitchFamily="18" charset="0"/>
                                    </a:rPr>
                                  </m:ctrlPr>
                                </m:fPr>
                                <m:num>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𝑑</m:t>
                                      </m:r>
                                    </m:e>
                                    <m:sub>
                                      <m:r>
                                        <a:rPr kumimoji="1" lang="en-US" altLang="ja-JP" b="0" i="1" smtClean="0">
                                          <a:solidFill>
                                            <a:schemeClr val="tx1">
                                              <a:lumMod val="75000"/>
                                              <a:lumOff val="25000"/>
                                            </a:schemeClr>
                                          </a:solidFill>
                                          <a:latin typeface="Cambria Math" panose="02040503050406030204" pitchFamily="18" charset="0"/>
                                        </a:rPr>
                                        <m:t>𝑖𝑗</m:t>
                                      </m:r>
                                    </m:sub>
                                  </m:sSub>
                                </m:num>
                                <m:den>
                                  <m:r>
                                    <a:rPr kumimoji="1" lang="en-US" altLang="ja-JP" b="0" i="1" smtClean="0">
                                      <a:solidFill>
                                        <a:schemeClr val="tx1">
                                          <a:lumMod val="75000"/>
                                          <a:lumOff val="25000"/>
                                        </a:schemeClr>
                                      </a:solidFill>
                                      <a:latin typeface="Cambria Math" panose="02040503050406030204" pitchFamily="18" charset="0"/>
                                    </a:rPr>
                                    <m:t>𝜎</m:t>
                                  </m:r>
                                </m:den>
                              </m:f>
                            </m:e>
                          </m:d>
                        </m:e>
                        <m:sup>
                          <m:r>
                            <a:rPr kumimoji="1" lang="en-US" altLang="ja-JP" b="0" i="1" smtClean="0">
                              <a:solidFill>
                                <a:schemeClr val="tx1">
                                  <a:lumMod val="75000"/>
                                  <a:lumOff val="25000"/>
                                </a:schemeClr>
                              </a:solidFill>
                              <a:latin typeface="Cambria Math" panose="02040503050406030204" pitchFamily="18" charset="0"/>
                            </a:rPr>
                            <m:t>𝛼</m:t>
                          </m:r>
                        </m:sup>
                      </m:sSup>
                    </m:oMath>
                  </m:oMathPara>
                </a14:m>
                <a:endParaRPr kumimoji="1" lang="ja-JP" altLang="en-US" dirty="0">
                  <a:solidFill>
                    <a:schemeClr val="tx1">
                      <a:lumMod val="75000"/>
                      <a:lumOff val="25000"/>
                    </a:schemeClr>
                  </a:solidFill>
                </a:endParaRPr>
              </a:p>
            </p:txBody>
          </p:sp>
        </mc:Choice>
        <mc:Fallback>
          <p:sp>
            <p:nvSpPr>
              <p:cNvPr id="63" name="角丸四角形吹き出し 62"/>
              <p:cNvSpPr>
                <a:spLocks noRot="1" noChangeAspect="1" noMove="1" noResize="1" noEditPoints="1" noAdjustHandles="1" noChangeArrowheads="1" noChangeShapeType="1" noTextEdit="1"/>
              </p:cNvSpPr>
              <p:nvPr/>
            </p:nvSpPr>
            <p:spPr>
              <a:xfrm>
                <a:off x="9583262" y="2516628"/>
                <a:ext cx="2426144" cy="1315664"/>
              </a:xfrm>
              <a:prstGeom prst="wedgeRoundRectCallout">
                <a:avLst>
                  <a:gd name="adj1" fmla="val -39132"/>
                  <a:gd name="adj2" fmla="val 62259"/>
                  <a:gd name="adj3" fmla="val 16667"/>
                </a:avLst>
              </a:prstGeom>
              <a:blipFill>
                <a:blip r:embed="rId22"/>
                <a:stretch>
                  <a:fillRect/>
                </a:stretch>
              </a:blipFill>
              <a:ln>
                <a:noFill/>
              </a:ln>
            </p:spPr>
            <p:txBody>
              <a:bodyPr/>
              <a:lstStyle/>
              <a:p>
                <a:r>
                  <a:rPr lang="ja-JP" altLang="en-US">
                    <a:noFill/>
                  </a:rPr>
                  <a:t> </a:t>
                </a:r>
              </a:p>
            </p:txBody>
          </p:sp>
        </mc:Fallback>
      </mc:AlternateContent>
      <p:sp>
        <p:nvSpPr>
          <p:cNvPr id="64" name="右矢印 63"/>
          <p:cNvSpPr/>
          <p:nvPr/>
        </p:nvSpPr>
        <p:spPr>
          <a:xfrm>
            <a:off x="8348849" y="4668219"/>
            <a:ext cx="444859" cy="680471"/>
          </a:xfrm>
          <a:prstGeom prst="rightArrow">
            <a:avLst>
              <a:gd name="adj1" fmla="val 50000"/>
              <a:gd name="adj2" fmla="val 71563"/>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5" name="角丸四角形吹き出し 64"/>
              <p:cNvSpPr/>
              <p:nvPr/>
            </p:nvSpPr>
            <p:spPr>
              <a:xfrm>
                <a:off x="5529550" y="2745507"/>
                <a:ext cx="3604790" cy="867868"/>
              </a:xfrm>
              <a:prstGeom prst="wedgeRoundRectCallout">
                <a:avLst>
                  <a:gd name="adj1" fmla="val 39614"/>
                  <a:gd name="adj2" fmla="val 75515"/>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𝑁𝑖𝑐h𝑒</m:t>
                      </m:r>
                      <m:r>
                        <a:rPr kumimoji="1" lang="en-US" altLang="ja-JP" b="0" i="1" smtClean="0">
                          <a:solidFill>
                            <a:schemeClr val="tx1">
                              <a:lumMod val="75000"/>
                              <a:lumOff val="25000"/>
                            </a:schemeClr>
                          </a:solidFill>
                          <a:latin typeface="Cambria Math" panose="02040503050406030204" pitchFamily="18" charset="0"/>
                        </a:rPr>
                        <m:t> </m:t>
                      </m:r>
                      <m:r>
                        <a:rPr kumimoji="1" lang="en-US" altLang="ja-JP" b="0" i="1" smtClean="0">
                          <a:solidFill>
                            <a:schemeClr val="tx1">
                              <a:lumMod val="75000"/>
                              <a:lumOff val="25000"/>
                            </a:schemeClr>
                          </a:solidFill>
                          <a:latin typeface="Cambria Math" panose="02040503050406030204" pitchFamily="18" charset="0"/>
                        </a:rPr>
                        <m:t>𝑐𝑜𝑢𝑛𝑡</m:t>
                      </m:r>
                      <m:r>
                        <a:rPr kumimoji="1" lang="en-US" altLang="ja-JP" b="0" i="1" smtClean="0">
                          <a:solidFill>
                            <a:schemeClr val="tx1">
                              <a:lumMod val="75000"/>
                              <a:lumOff val="25000"/>
                            </a:schemeClr>
                          </a:solidFill>
                          <a:latin typeface="Cambria Math" panose="02040503050406030204" pitchFamily="18" charset="0"/>
                        </a:rPr>
                        <m:t> </m:t>
                      </m:r>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𝑚</m:t>
                          </m:r>
                        </m:e>
                        <m:sub>
                          <m:r>
                            <a:rPr kumimoji="1" lang="en-US" altLang="ja-JP" b="0" i="1" smtClean="0">
                              <a:solidFill>
                                <a:schemeClr val="tx1">
                                  <a:lumMod val="75000"/>
                                  <a:lumOff val="25000"/>
                                </a:schemeClr>
                              </a:solidFill>
                              <a:latin typeface="Cambria Math" panose="02040503050406030204" pitchFamily="18" charset="0"/>
                            </a:rPr>
                            <m:t>𝑖</m:t>
                          </m:r>
                        </m:sub>
                      </m:sSub>
                      <m:r>
                        <a:rPr kumimoji="1" lang="en-US" altLang="ja-JP" b="0" i="1" smtClean="0">
                          <a:solidFill>
                            <a:schemeClr val="tx1">
                              <a:lumMod val="75000"/>
                              <a:lumOff val="25000"/>
                            </a:schemeClr>
                          </a:solidFill>
                          <a:latin typeface="Cambria Math" panose="02040503050406030204" pitchFamily="18" charset="0"/>
                        </a:rPr>
                        <m:t>=</m:t>
                      </m:r>
                      <m:nary>
                        <m:naryPr>
                          <m:chr m:val="∑"/>
                          <m:ctrlPr>
                            <a:rPr kumimoji="1" lang="en-US" altLang="ja-JP" b="0" i="1" smtClean="0">
                              <a:solidFill>
                                <a:schemeClr val="tx1">
                                  <a:lumMod val="75000"/>
                                  <a:lumOff val="25000"/>
                                </a:schemeClr>
                              </a:solidFill>
                              <a:latin typeface="Cambria Math" panose="02040503050406030204" pitchFamily="18" charset="0"/>
                            </a:rPr>
                          </m:ctrlPr>
                        </m:naryPr>
                        <m:sub>
                          <m:r>
                            <m:rPr>
                              <m:brk m:alnAt="23"/>
                            </m:rPr>
                            <a:rPr kumimoji="1" lang="en-US" altLang="ja-JP" b="0" i="1" smtClean="0">
                              <a:solidFill>
                                <a:schemeClr val="tx1">
                                  <a:lumMod val="75000"/>
                                  <a:lumOff val="25000"/>
                                </a:schemeClr>
                              </a:solidFill>
                              <a:latin typeface="Cambria Math" panose="02040503050406030204" pitchFamily="18" charset="0"/>
                            </a:rPr>
                            <m:t>𝑗</m:t>
                          </m:r>
                          <m:r>
                            <a:rPr kumimoji="1" lang="en-US" altLang="ja-JP" b="0" i="1" smtClean="0">
                              <a:solidFill>
                                <a:schemeClr val="tx1">
                                  <a:lumMod val="75000"/>
                                  <a:lumOff val="25000"/>
                                </a:schemeClr>
                              </a:solidFill>
                              <a:latin typeface="Cambria Math" panose="02040503050406030204" pitchFamily="18" charset="0"/>
                            </a:rPr>
                            <m:t>=1</m:t>
                          </m:r>
                        </m:sub>
                        <m:sup>
                          <m:r>
                            <a:rPr kumimoji="1" lang="en-US" altLang="ja-JP" b="0" i="1" smtClean="0">
                              <a:solidFill>
                                <a:schemeClr val="tx1">
                                  <a:lumMod val="75000"/>
                                  <a:lumOff val="25000"/>
                                </a:schemeClr>
                              </a:solidFill>
                              <a:latin typeface="Cambria Math" panose="02040503050406030204" pitchFamily="18" charset="0"/>
                            </a:rPr>
                            <m:t>𝑁</m:t>
                          </m:r>
                        </m:sup>
                        <m:e>
                          <m:r>
                            <a:rPr kumimoji="1" lang="en-US" altLang="ja-JP" b="0" i="1" smtClean="0">
                              <a:solidFill>
                                <a:schemeClr val="tx1">
                                  <a:lumMod val="75000"/>
                                  <a:lumOff val="25000"/>
                                </a:schemeClr>
                              </a:solidFill>
                              <a:latin typeface="Cambria Math" panose="02040503050406030204" pitchFamily="18" charset="0"/>
                            </a:rPr>
                            <m:t>𝑠h</m:t>
                          </m:r>
                          <m:d>
                            <m:dPr>
                              <m:ctrlPr>
                                <a:rPr kumimoji="1" lang="en-US" altLang="ja-JP" b="0" i="1" smtClean="0">
                                  <a:solidFill>
                                    <a:schemeClr val="tx1">
                                      <a:lumMod val="75000"/>
                                      <a:lumOff val="25000"/>
                                    </a:schemeClr>
                                  </a:solidFill>
                                  <a:latin typeface="Cambria Math" panose="02040503050406030204" pitchFamily="18" charset="0"/>
                                </a:rPr>
                              </m:ctrlPr>
                            </m:dPr>
                            <m:e>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𝑑</m:t>
                                  </m:r>
                                </m:e>
                                <m:sub>
                                  <m:r>
                                    <a:rPr kumimoji="1" lang="en-US" altLang="ja-JP" b="0" i="1" smtClean="0">
                                      <a:solidFill>
                                        <a:schemeClr val="tx1">
                                          <a:lumMod val="75000"/>
                                          <a:lumOff val="25000"/>
                                        </a:schemeClr>
                                      </a:solidFill>
                                      <a:latin typeface="Cambria Math" panose="02040503050406030204" pitchFamily="18" charset="0"/>
                                    </a:rPr>
                                    <m:t>𝑖𝑗</m:t>
                                  </m:r>
                                </m:sub>
                              </m:sSub>
                            </m:e>
                          </m:d>
                        </m:e>
                      </m:nary>
                    </m:oMath>
                  </m:oMathPara>
                </a14:m>
                <a:endParaRPr kumimoji="1" lang="ja-JP" altLang="en-US" dirty="0">
                  <a:solidFill>
                    <a:schemeClr val="tx1">
                      <a:lumMod val="75000"/>
                      <a:lumOff val="25000"/>
                    </a:schemeClr>
                  </a:solidFill>
                </a:endParaRPr>
              </a:p>
            </p:txBody>
          </p:sp>
        </mc:Choice>
        <mc:Fallback>
          <p:sp>
            <p:nvSpPr>
              <p:cNvPr id="65" name="角丸四角形吹き出し 64"/>
              <p:cNvSpPr>
                <a:spLocks noRot="1" noChangeAspect="1" noMove="1" noResize="1" noEditPoints="1" noAdjustHandles="1" noChangeArrowheads="1" noChangeShapeType="1" noTextEdit="1"/>
              </p:cNvSpPr>
              <p:nvPr/>
            </p:nvSpPr>
            <p:spPr>
              <a:xfrm>
                <a:off x="5529550" y="2745507"/>
                <a:ext cx="3604790" cy="867868"/>
              </a:xfrm>
              <a:prstGeom prst="wedgeRoundRectCallout">
                <a:avLst>
                  <a:gd name="adj1" fmla="val 39614"/>
                  <a:gd name="adj2" fmla="val 75515"/>
                  <a:gd name="adj3" fmla="val 16667"/>
                </a:avLst>
              </a:prstGeom>
              <a:blipFill>
                <a:blip r:embed="rId23"/>
                <a:stretch>
                  <a:fillRect/>
                </a:stretch>
              </a:blipFill>
              <a:ln>
                <a:no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6" name="角丸四角形吹き出し 65"/>
              <p:cNvSpPr/>
              <p:nvPr/>
            </p:nvSpPr>
            <p:spPr>
              <a:xfrm>
                <a:off x="5263077" y="5854095"/>
                <a:ext cx="4908483" cy="867868"/>
              </a:xfrm>
              <a:prstGeom prst="wedgeRoundRectCallout">
                <a:avLst>
                  <a:gd name="adj1" fmla="val 36737"/>
                  <a:gd name="adj2" fmla="val -92494"/>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kumimoji="1" lang="ja-JP" altLang="en-US" i="1">
                        <a:solidFill>
                          <a:schemeClr val="tx1">
                            <a:lumMod val="75000"/>
                            <a:lumOff val="25000"/>
                          </a:schemeClr>
                        </a:solidFill>
                        <a:latin typeface="Cambria Math" panose="02040503050406030204" pitchFamily="18" charset="0"/>
                      </a:rPr>
                      <m:t>個体が</m:t>
                    </m:r>
                  </m:oMath>
                </a14:m>
                <a:r>
                  <a:rPr kumimoji="1" lang="ja-JP" altLang="en-US" dirty="0" smtClean="0">
                    <a:solidFill>
                      <a:schemeClr val="tx1">
                        <a:lumMod val="75000"/>
                        <a:lumOff val="25000"/>
                      </a:schemeClr>
                    </a:solidFill>
                  </a:rPr>
                  <a:t>密であるほど</a:t>
                </a:r>
                <a:r>
                  <a:rPr kumimoji="1" lang="en-US" altLang="ja-JP" dirty="0" smtClean="0">
                    <a:solidFill>
                      <a:schemeClr val="tx1">
                        <a:lumMod val="75000"/>
                        <a:lumOff val="25000"/>
                      </a:schemeClr>
                    </a:solidFill>
                  </a:rPr>
                  <a:t>Niche count</a:t>
                </a:r>
                <a:r>
                  <a:rPr kumimoji="1" lang="ja-JP" altLang="en-US" dirty="0" smtClean="0">
                    <a:solidFill>
                      <a:schemeClr val="tx1">
                        <a:lumMod val="75000"/>
                        <a:lumOff val="25000"/>
                      </a:schemeClr>
                    </a:solidFill>
                  </a:rPr>
                  <a:t>の値は大きくなる</a:t>
                </a:r>
                <a:endParaRPr kumimoji="1" lang="ja-JP" altLang="en-US" dirty="0">
                  <a:solidFill>
                    <a:schemeClr val="tx1">
                      <a:lumMod val="75000"/>
                      <a:lumOff val="25000"/>
                    </a:schemeClr>
                  </a:solidFill>
                </a:endParaRPr>
              </a:p>
            </p:txBody>
          </p:sp>
        </mc:Choice>
        <mc:Fallback>
          <p:sp>
            <p:nvSpPr>
              <p:cNvPr id="66" name="角丸四角形吹き出し 65"/>
              <p:cNvSpPr>
                <a:spLocks noRot="1" noChangeAspect="1" noMove="1" noResize="1" noEditPoints="1" noAdjustHandles="1" noChangeArrowheads="1" noChangeShapeType="1" noTextEdit="1"/>
              </p:cNvSpPr>
              <p:nvPr/>
            </p:nvSpPr>
            <p:spPr>
              <a:xfrm>
                <a:off x="5263077" y="5854095"/>
                <a:ext cx="4908483" cy="867868"/>
              </a:xfrm>
              <a:prstGeom prst="wedgeRoundRectCallout">
                <a:avLst>
                  <a:gd name="adj1" fmla="val 36737"/>
                  <a:gd name="adj2" fmla="val -92494"/>
                  <a:gd name="adj3" fmla="val 16667"/>
                </a:avLst>
              </a:prstGeom>
              <a:blipFill>
                <a:blip r:embed="rId24"/>
                <a:stretch>
                  <a:fillRect/>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28794062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3"/>
                                        </p:tgtEl>
                                        <p:attrNameLst>
                                          <p:attrName>style.visibility</p:attrName>
                                        </p:attrNameLst>
                                      </p:cBhvr>
                                      <p:to>
                                        <p:strVal val="visible"/>
                                      </p:to>
                                    </p:set>
                                    <p:animEffect transition="in" filter="fade">
                                      <p:cBhvr>
                                        <p:cTn id="34" dur="500"/>
                                        <p:tgtEl>
                                          <p:spTgt spid="43"/>
                                        </p:tgtEl>
                                      </p:cBhvr>
                                    </p:animEffect>
                                  </p:childTnLst>
                                </p:cTn>
                              </p:par>
                              <p:par>
                                <p:cTn id="35" presetID="10"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fade">
                                      <p:cBhvr>
                                        <p:cTn id="37" dur="500"/>
                                        <p:tgtEl>
                                          <p:spTgt spid="4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500"/>
                                        <p:tgtEl>
                                          <p:spTgt spid="49"/>
                                        </p:tgtEl>
                                      </p:cBhvr>
                                    </p:animEffect>
                                  </p:childTnLst>
                                </p:cTn>
                              </p:par>
                              <p:par>
                                <p:cTn id="46" presetID="10" presetClass="entr" presetSubtype="0" fill="hold" nodeType="withEffect">
                                  <p:stCondLst>
                                    <p:cond delay="0"/>
                                  </p:stCondLst>
                                  <p:childTnLst>
                                    <p:set>
                                      <p:cBhvr>
                                        <p:cTn id="47" dur="1" fill="hold">
                                          <p:stCondLst>
                                            <p:cond delay="0"/>
                                          </p:stCondLst>
                                        </p:cTn>
                                        <p:tgtEl>
                                          <p:spTgt spid="50"/>
                                        </p:tgtEl>
                                        <p:attrNameLst>
                                          <p:attrName>style.visibility</p:attrName>
                                        </p:attrNameLst>
                                      </p:cBhvr>
                                      <p:to>
                                        <p:strVal val="visible"/>
                                      </p:to>
                                    </p:set>
                                    <p:animEffect transition="in" filter="fade">
                                      <p:cBhvr>
                                        <p:cTn id="48" dur="500"/>
                                        <p:tgtEl>
                                          <p:spTgt spid="50"/>
                                        </p:tgtEl>
                                      </p:cBhvr>
                                    </p:animEffect>
                                  </p:childTnLst>
                                </p:cTn>
                              </p:par>
                              <p:par>
                                <p:cTn id="49" presetID="10" presetClass="entr" presetSubtype="0" fill="hold" nodeType="withEffect">
                                  <p:stCondLst>
                                    <p:cond delay="0"/>
                                  </p:stCondLst>
                                  <p:childTnLst>
                                    <p:set>
                                      <p:cBhvr>
                                        <p:cTn id="50" dur="1" fill="hold">
                                          <p:stCondLst>
                                            <p:cond delay="0"/>
                                          </p:stCondLst>
                                        </p:cTn>
                                        <p:tgtEl>
                                          <p:spTgt spid="51"/>
                                        </p:tgtEl>
                                        <p:attrNameLst>
                                          <p:attrName>style.visibility</p:attrName>
                                        </p:attrNameLst>
                                      </p:cBhvr>
                                      <p:to>
                                        <p:strVal val="visible"/>
                                      </p:to>
                                    </p:set>
                                    <p:animEffect transition="in" filter="fade">
                                      <p:cBhvr>
                                        <p:cTn id="51" dur="500"/>
                                        <p:tgtEl>
                                          <p:spTgt spid="5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fade">
                                      <p:cBhvr>
                                        <p:cTn id="54" dur="500"/>
                                        <p:tgtEl>
                                          <p:spTgt spid="5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animEffect transition="in" filter="fade">
                                      <p:cBhvr>
                                        <p:cTn id="57" dur="500"/>
                                        <p:tgtEl>
                                          <p:spTgt spid="5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58"/>
                                        </p:tgtEl>
                                        <p:attrNameLst>
                                          <p:attrName>style.visibility</p:attrName>
                                        </p:attrNameLst>
                                      </p:cBhvr>
                                      <p:to>
                                        <p:strVal val="visible"/>
                                      </p:to>
                                    </p:set>
                                    <p:animEffect transition="in" filter="fade">
                                      <p:cBhvr>
                                        <p:cTn id="60" dur="500"/>
                                        <p:tgtEl>
                                          <p:spTgt spid="58"/>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9"/>
                                        </p:tgtEl>
                                        <p:attrNameLst>
                                          <p:attrName>style.visibility</p:attrName>
                                        </p:attrNameLst>
                                      </p:cBhvr>
                                      <p:to>
                                        <p:strVal val="visible"/>
                                      </p:to>
                                    </p:set>
                                    <p:animEffect transition="in" filter="fade">
                                      <p:cBhvr>
                                        <p:cTn id="63" dur="500"/>
                                        <p:tgtEl>
                                          <p:spTgt spid="59"/>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fade">
                                      <p:cBhvr>
                                        <p:cTn id="66" dur="500"/>
                                        <p:tgtEl>
                                          <p:spTgt spid="60"/>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1"/>
                                        </p:tgtEl>
                                        <p:attrNameLst>
                                          <p:attrName>style.visibility</p:attrName>
                                        </p:attrNameLst>
                                      </p:cBhvr>
                                      <p:to>
                                        <p:strVal val="visible"/>
                                      </p:to>
                                    </p:set>
                                    <p:animEffect transition="in" filter="fade">
                                      <p:cBhvr>
                                        <p:cTn id="69" dur="500"/>
                                        <p:tgtEl>
                                          <p:spTgt spid="61"/>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fade">
                                      <p:cBhvr>
                                        <p:cTn id="72" dur="500"/>
                                        <p:tgtEl>
                                          <p:spTgt spid="6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fade">
                                      <p:cBhvr>
                                        <p:cTn id="77" dur="500"/>
                                        <p:tgtEl>
                                          <p:spTgt spid="6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65"/>
                                        </p:tgtEl>
                                        <p:attrNameLst>
                                          <p:attrName>style.visibility</p:attrName>
                                        </p:attrNameLst>
                                      </p:cBhvr>
                                      <p:to>
                                        <p:strVal val="visible"/>
                                      </p:to>
                                    </p:set>
                                    <p:animEffect transition="in" filter="fade">
                                      <p:cBhvr>
                                        <p:cTn id="82" dur="500"/>
                                        <p:tgtEl>
                                          <p:spTgt spid="6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66"/>
                                        </p:tgtEl>
                                        <p:attrNameLst>
                                          <p:attrName>style.visibility</p:attrName>
                                        </p:attrNameLst>
                                      </p:cBhvr>
                                      <p:to>
                                        <p:strVal val="visible"/>
                                      </p:to>
                                    </p:set>
                                    <p:animEffect transition="in" filter="fade">
                                      <p:cBhvr>
                                        <p:cTn id="8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5" grpId="0" animBg="1"/>
      <p:bldP spid="36" grpId="0" animBg="1"/>
      <p:bldP spid="37" grpId="0" animBg="1"/>
      <p:bldP spid="38" grpId="0" animBg="1"/>
      <p:bldP spid="39" grpId="0" animBg="1"/>
      <p:bldP spid="40" grpId="0" animBg="1"/>
      <p:bldP spid="41" grpId="0" animBg="1"/>
      <p:bldP spid="42" grpId="0" animBg="1"/>
      <p:bldP spid="43" grpId="0" animBg="1"/>
      <p:bldP spid="48" grpId="0"/>
      <p:bldP spid="56" grpId="0"/>
      <p:bldP spid="57" grpId="0"/>
      <p:bldP spid="58" grpId="0"/>
      <p:bldP spid="59" grpId="0"/>
      <p:bldP spid="60" grpId="0"/>
      <p:bldP spid="61" grpId="0"/>
      <p:bldP spid="62" grpId="0"/>
      <p:bldP spid="63" grpId="0" animBg="1"/>
      <p:bldP spid="65" grpId="0" animBg="1"/>
      <p:bldP spid="6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楕円 31"/>
          <p:cNvSpPr/>
          <p:nvPr/>
        </p:nvSpPr>
        <p:spPr>
          <a:xfrm>
            <a:off x="8835336" y="3736047"/>
            <a:ext cx="1686551" cy="1686551"/>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9207929" y="3639630"/>
            <a:ext cx="1653420" cy="1653420"/>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p:nvPr/>
        </p:nvCxnSpPr>
        <p:spPr>
          <a:xfrm>
            <a:off x="9565801" y="4354709"/>
            <a:ext cx="356691" cy="1067889"/>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9655940" y="4308201"/>
            <a:ext cx="1080176" cy="595560"/>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en-US" altLang="ja-JP" dirty="0" smtClean="0"/>
              <a:t>DNRBA</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p:txBody>
      </p:sp>
      <p:graphicFrame>
        <p:nvGraphicFramePr>
          <p:cNvPr id="5" name="コンテンツ プレースホルダー 4"/>
          <p:cNvGraphicFramePr>
            <a:graphicFrameLocks/>
          </p:cNvGraphicFramePr>
          <p:nvPr>
            <p:extLst>
              <p:ext uri="{D42A27DB-BD31-4B8C-83A1-F6EECF244321}">
                <p14:modId xmlns:p14="http://schemas.microsoft.com/office/powerpoint/2010/main" val="1460791006"/>
              </p:ext>
            </p:extLst>
          </p:nvPr>
        </p:nvGraphicFramePr>
        <p:xfrm>
          <a:off x="243175" y="1642891"/>
          <a:ext cx="4798725" cy="49800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6" name="テキスト ボックス 25"/>
          <p:cNvSpPr txBox="1"/>
          <p:nvPr/>
        </p:nvSpPr>
        <p:spPr>
          <a:xfrm>
            <a:off x="5613679" y="1715593"/>
            <a:ext cx="4287189" cy="400110"/>
          </a:xfrm>
          <a:prstGeom prst="rect">
            <a:avLst/>
          </a:prstGeom>
          <a:noFill/>
        </p:spPr>
        <p:txBody>
          <a:bodyPr wrap="square" rtlCol="0">
            <a:spAutoFit/>
          </a:bodyPr>
          <a:lstStyle/>
          <a:p>
            <a:r>
              <a:rPr kumimoji="1" lang="en-US" altLang="ja-JP" sz="2000" dirty="0">
                <a:latin typeface="Times New Roman" panose="02020603050405020304" pitchFamily="18" charset="0"/>
                <a:cs typeface="Times New Roman" panose="02020603050405020304" pitchFamily="18" charset="0"/>
              </a:rPr>
              <a:t>f</a:t>
            </a:r>
            <a:r>
              <a:rPr kumimoji="1" lang="en-US" altLang="ja-JP" sz="2000" dirty="0" smtClean="0">
                <a:latin typeface="Times New Roman" panose="02020603050405020304" pitchFamily="18" charset="0"/>
                <a:cs typeface="Times New Roman" panose="02020603050405020304" pitchFamily="18" charset="0"/>
              </a:rPr>
              <a:t>or </a:t>
            </a:r>
            <a:r>
              <a:rPr kumimoji="1" lang="en-US" altLang="ja-JP" sz="2000" i="1" dirty="0" err="1" smtClean="0">
                <a:latin typeface="Times New Roman" panose="02020603050405020304" pitchFamily="18" charset="0"/>
                <a:cs typeface="Times New Roman" panose="02020603050405020304" pitchFamily="18" charset="0"/>
              </a:rPr>
              <a:t>i</a:t>
            </a:r>
            <a:r>
              <a:rPr kumimoji="1" lang="en-US" altLang="ja-JP" sz="2000" i="1" dirty="0" smtClean="0">
                <a:latin typeface="Times New Roman" panose="02020603050405020304" pitchFamily="18" charset="0"/>
                <a:cs typeface="Times New Roman" panose="02020603050405020304" pitchFamily="18" charset="0"/>
              </a:rPr>
              <a:t> = 1</a:t>
            </a:r>
            <a:r>
              <a:rPr kumimoji="1" lang="en-US" altLang="ja-JP" sz="2000" dirty="0" smtClean="0">
                <a:latin typeface="Times New Roman" panose="02020603050405020304" pitchFamily="18" charset="0"/>
                <a:cs typeface="Times New Roman" panose="02020603050405020304" pitchFamily="18" charset="0"/>
              </a:rPr>
              <a:t> to </a:t>
            </a:r>
            <a:r>
              <a:rPr kumimoji="1" lang="en-US" altLang="ja-JP" sz="2000" i="1" dirty="0" smtClean="0">
                <a:latin typeface="Times New Roman" panose="02020603050405020304" pitchFamily="18" charset="0"/>
                <a:cs typeface="Times New Roman" panose="02020603050405020304" pitchFamily="18" charset="0"/>
              </a:rPr>
              <a:t>N</a:t>
            </a:r>
            <a:endParaRPr kumimoji="1" lang="ja-JP" altLang="en-US" sz="2000" i="1" dirty="0">
              <a:latin typeface="Times New Roman" panose="02020603050405020304" pitchFamily="18" charset="0"/>
              <a:cs typeface="Times New Roman" panose="02020603050405020304" pitchFamily="18" charset="0"/>
            </a:endParaRPr>
          </a:p>
        </p:txBody>
      </p:sp>
      <p:sp>
        <p:nvSpPr>
          <p:cNvPr id="27" name="テキスト ボックス 26"/>
          <p:cNvSpPr txBox="1"/>
          <p:nvPr/>
        </p:nvSpPr>
        <p:spPr>
          <a:xfrm>
            <a:off x="5613679" y="3230267"/>
            <a:ext cx="1558979" cy="400110"/>
          </a:xfrm>
          <a:prstGeom prst="rect">
            <a:avLst/>
          </a:prstGeom>
          <a:noFill/>
        </p:spPr>
        <p:txBody>
          <a:bodyPr wrap="square" rtlCol="0">
            <a:spAutoFit/>
          </a:bodyPr>
          <a:lstStyle/>
          <a:p>
            <a:r>
              <a:rPr kumimoji="1" lang="en-US" altLang="ja-JP" sz="2000" dirty="0" err="1" smtClean="0">
                <a:latin typeface="Times New Roman" panose="02020603050405020304" pitchFamily="18" charset="0"/>
                <a:cs typeface="Times New Roman" panose="02020603050405020304" pitchFamily="18" charset="0"/>
              </a:rPr>
              <a:t>Endfor</a:t>
            </a:r>
            <a:endParaRPr kumimoji="1" lang="ja-JP" altLang="en-US" sz="2000" dirty="0">
              <a:latin typeface="Times New Roman" panose="02020603050405020304" pitchFamily="18" charset="0"/>
              <a:cs typeface="Times New Roman" panose="02020603050405020304" pitchFamily="18" charset="0"/>
            </a:endParaRPr>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12</a:t>
            </a:r>
            <a:endParaRPr kumimoji="1" lang="ja-JP" altLang="en-US" sz="2400" b="1" dirty="0"/>
          </a:p>
        </p:txBody>
      </p:sp>
      <p:pic>
        <p:nvPicPr>
          <p:cNvPr id="4" name="図 3"/>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6596717" y="2235273"/>
            <a:ext cx="3836491" cy="324000"/>
          </a:xfrm>
          <a:prstGeom prst="rect">
            <a:avLst/>
          </a:prstGeom>
        </p:spPr>
      </p:pic>
      <p:pic>
        <p:nvPicPr>
          <p:cNvPr id="17" name="図 16"/>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6596716" y="2758320"/>
            <a:ext cx="1973907" cy="324000"/>
          </a:xfrm>
          <a:prstGeom prst="rect">
            <a:avLst/>
          </a:prstGeom>
        </p:spPr>
      </p:pic>
      <mc:AlternateContent xmlns:mc="http://schemas.openxmlformats.org/markup-compatibility/2006">
        <mc:Choice xmlns:a14="http://schemas.microsoft.com/office/drawing/2010/main" Requires="a14">
          <p:sp>
            <p:nvSpPr>
              <p:cNvPr id="18" name="テキスト ボックス 17"/>
              <p:cNvSpPr txBox="1"/>
              <p:nvPr/>
            </p:nvSpPr>
            <p:spPr>
              <a:xfrm>
                <a:off x="10371167" y="2675880"/>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p:sp>
            <p:nvSpPr>
              <p:cNvPr id="18" name="テキスト ボックス 17"/>
              <p:cNvSpPr txBox="1">
                <a:spLocks noRot="1" noChangeAspect="1" noMove="1" noResize="1" noEditPoints="1" noAdjustHandles="1" noChangeArrowheads="1" noChangeShapeType="1" noTextEdit="1"/>
              </p:cNvSpPr>
              <p:nvPr/>
            </p:nvSpPr>
            <p:spPr>
              <a:xfrm>
                <a:off x="10371167" y="2675880"/>
                <a:ext cx="1633815" cy="369332"/>
              </a:xfrm>
              <a:prstGeom prst="rect">
                <a:avLst/>
              </a:prstGeom>
              <a:blipFill>
                <a:blip r:embed="rId12"/>
                <a:stretch>
                  <a:fillRect l="-2985" t="-11475" b="-22951"/>
                </a:stretch>
              </a:blipFill>
            </p:spPr>
            <p:txBody>
              <a:bodyPr/>
              <a:lstStyle/>
              <a:p>
                <a:r>
                  <a:rPr lang="ja-JP" altLang="en-US">
                    <a:noFill/>
                  </a:rPr>
                  <a:t> </a:t>
                </a:r>
              </a:p>
            </p:txBody>
          </p:sp>
        </mc:Fallback>
      </mc:AlternateContent>
      <p:sp>
        <p:nvSpPr>
          <p:cNvPr id="19" name="テキスト ボックス 18"/>
          <p:cNvSpPr txBox="1"/>
          <p:nvPr/>
        </p:nvSpPr>
        <p:spPr>
          <a:xfrm>
            <a:off x="5463582" y="2768060"/>
            <a:ext cx="1411987" cy="369332"/>
          </a:xfrm>
          <a:prstGeom prst="rect">
            <a:avLst/>
          </a:prstGeom>
          <a:noFill/>
        </p:spPr>
        <p:txBody>
          <a:bodyPr wrap="square" rtlCol="0">
            <a:spAutoFit/>
          </a:bodyPr>
          <a:lstStyle/>
          <a:p>
            <a:r>
              <a:rPr kumimoji="1" lang="ja-JP" altLang="en-US" dirty="0" smtClean="0"/>
              <a:t>個体候補</a:t>
            </a:r>
            <a:endParaRPr kumimoji="1" lang="ja-JP" altLang="en-US" dirty="0"/>
          </a:p>
        </p:txBody>
      </p:sp>
      <p:sp>
        <p:nvSpPr>
          <p:cNvPr id="20" name="テキスト ボックス 19"/>
          <p:cNvSpPr txBox="1"/>
          <p:nvPr/>
        </p:nvSpPr>
        <p:spPr>
          <a:xfrm>
            <a:off x="5935405" y="2252154"/>
            <a:ext cx="940164" cy="369332"/>
          </a:xfrm>
          <a:prstGeom prst="rect">
            <a:avLst/>
          </a:prstGeom>
          <a:noFill/>
        </p:spPr>
        <p:txBody>
          <a:bodyPr wrap="square" rtlCol="0">
            <a:spAutoFit/>
          </a:bodyPr>
          <a:lstStyle/>
          <a:p>
            <a:r>
              <a:rPr kumimoji="1" lang="ja-JP" altLang="en-US" dirty="0" smtClean="0"/>
              <a:t>速度</a:t>
            </a:r>
            <a:endParaRPr kumimoji="1" lang="ja-JP" altLang="en-US" dirty="0"/>
          </a:p>
        </p:txBody>
      </p:sp>
      <mc:AlternateContent xmlns:mc="http://schemas.openxmlformats.org/markup-compatibility/2006">
        <mc:Choice xmlns:a14="http://schemas.microsoft.com/office/drawing/2010/main" Requires="a14">
          <p:sp>
            <p:nvSpPr>
              <p:cNvPr id="21" name="テキスト ボックス 20"/>
              <p:cNvSpPr txBox="1"/>
              <p:nvPr/>
            </p:nvSpPr>
            <p:spPr>
              <a:xfrm>
                <a:off x="8338394" y="3128959"/>
                <a:ext cx="3418756"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𝑁𝑅</m:t>
                        </m:r>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m:t>
                    </m:r>
                  </m:oMath>
                </a14:m>
                <a:r>
                  <a:rPr kumimoji="1" lang="ja-JP" altLang="en-US" dirty="0" smtClean="0"/>
                  <a:t> 各</a:t>
                </a:r>
                <a:r>
                  <a:rPr kumimoji="1" lang="en-US" altLang="ja-JP" dirty="0" smtClean="0"/>
                  <a:t>Niche radius</a:t>
                </a:r>
                <a:r>
                  <a:rPr kumimoji="1" lang="ja-JP" altLang="en-US" dirty="0" smtClean="0"/>
                  <a:t>内の最良個体</a:t>
                </a:r>
                <a:endParaRPr kumimoji="1" lang="ja-JP" altLang="en-US" dirty="0"/>
              </a:p>
            </p:txBody>
          </p:sp>
        </mc:Choice>
        <mc:Fallback>
          <p:sp>
            <p:nvSpPr>
              <p:cNvPr id="21" name="テキスト ボックス 20"/>
              <p:cNvSpPr txBox="1">
                <a:spLocks noRot="1" noChangeAspect="1" noMove="1" noResize="1" noEditPoints="1" noAdjustHandles="1" noChangeArrowheads="1" noChangeShapeType="1" noTextEdit="1"/>
              </p:cNvSpPr>
              <p:nvPr/>
            </p:nvSpPr>
            <p:spPr>
              <a:xfrm>
                <a:off x="8338394" y="3128959"/>
                <a:ext cx="3418756" cy="276999"/>
              </a:xfrm>
              <a:prstGeom prst="rect">
                <a:avLst/>
              </a:prstGeom>
              <a:blipFill>
                <a:blip r:embed="rId13"/>
                <a:stretch>
                  <a:fillRect l="-1783" t="-28261" r="-3743" b="-52174"/>
                </a:stretch>
              </a:blipFill>
            </p:spPr>
            <p:txBody>
              <a:bodyPr/>
              <a:lstStyle/>
              <a:p>
                <a:r>
                  <a:rPr lang="ja-JP" altLang="en-US">
                    <a:noFill/>
                  </a:rPr>
                  <a:t> </a:t>
                </a:r>
              </a:p>
            </p:txBody>
          </p:sp>
        </mc:Fallback>
      </mc:AlternateContent>
      <p:sp>
        <p:nvSpPr>
          <p:cNvPr id="29" name="楕円 28"/>
          <p:cNvSpPr/>
          <p:nvPr/>
        </p:nvSpPr>
        <p:spPr>
          <a:xfrm>
            <a:off x="8881801" y="3580479"/>
            <a:ext cx="1368000" cy="1368000"/>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10230520" y="5016658"/>
            <a:ext cx="1368000" cy="1368000"/>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9944639" y="4423441"/>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9588612" y="4545620"/>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10824520" y="5610658"/>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8797134" y="3508479"/>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p:cNvCxnSpPr>
            <a:stCxn id="32" idx="3"/>
          </p:cNvCxnSpPr>
          <p:nvPr/>
        </p:nvCxnSpPr>
        <p:spPr>
          <a:xfrm flipV="1">
            <a:off x="9082326" y="4697232"/>
            <a:ext cx="528262" cy="478376"/>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1" name="テキスト ボックス 40"/>
              <p:cNvSpPr txBox="1"/>
              <p:nvPr/>
            </p:nvSpPr>
            <p:spPr>
              <a:xfrm>
                <a:off x="8450331" y="4606739"/>
                <a:ext cx="89139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sSub>
                            <m:sSubPr>
                              <m:ctrlPr>
                                <a:rPr kumimoji="1" lang="en-US" altLang="ja-JP" b="0" i="1" smtClean="0">
                                  <a:solidFill>
                                    <a:schemeClr val="accent6"/>
                                  </a:solidFill>
                                  <a:latin typeface="Cambria Math" panose="02040503050406030204" pitchFamily="18" charset="0"/>
                                </a:rPr>
                              </m:ctrlPr>
                            </m:sSubPr>
                            <m:e>
                              <m:r>
                                <a:rPr kumimoji="1" lang="en-US" altLang="ja-JP" i="1">
                                  <a:solidFill>
                                    <a:schemeClr val="accent6"/>
                                  </a:solidFill>
                                  <a:latin typeface="Cambria Math" panose="02040503050406030204" pitchFamily="18" charset="0"/>
                                </a:rPr>
                                <m:t>𝜎</m:t>
                              </m:r>
                            </m:e>
                            <m:sub>
                              <m:r>
                                <a:rPr kumimoji="1" lang="en-US" altLang="ja-JP" b="0" i="1" smtClean="0">
                                  <a:solidFill>
                                    <a:schemeClr val="accent6"/>
                                  </a:solidFill>
                                  <a:latin typeface="Cambria Math" panose="02040503050406030204" pitchFamily="18" charset="0"/>
                                </a:rPr>
                                <m:t>2</m:t>
                              </m:r>
                            </m:sub>
                          </m:sSub>
                          <m:r>
                            <a:rPr kumimoji="1" lang="en-US" altLang="ja-JP" b="0" i="1" dirty="0" smtClean="0">
                              <a:solidFill>
                                <a:schemeClr val="accent6"/>
                              </a:solidFill>
                              <a:latin typeface="Cambria Math" panose="02040503050406030204" pitchFamily="18" charset="0"/>
                            </a:rPr>
                            <m:t>=</m:t>
                          </m:r>
                          <m:r>
                            <a:rPr kumimoji="1" lang="en-US" altLang="ja-JP" b="0" i="1" smtClean="0">
                              <a:solidFill>
                                <a:schemeClr val="accent6">
                                  <a:lumMod val="75000"/>
                                </a:schemeClr>
                              </a:solidFill>
                              <a:latin typeface="Cambria Math" panose="02040503050406030204" pitchFamily="18" charset="0"/>
                            </a:rPr>
                            <m:t>𝑚</m:t>
                          </m:r>
                        </m:e>
                        <m:sub>
                          <m:r>
                            <a:rPr kumimoji="1" lang="en-US" altLang="ja-JP" b="0" i="1" smtClean="0">
                              <a:solidFill>
                                <a:schemeClr val="accent6">
                                  <a:lumMod val="75000"/>
                                </a:schemeClr>
                              </a:solidFill>
                              <a:latin typeface="Cambria Math" panose="02040503050406030204" pitchFamily="18" charset="0"/>
                            </a:rPr>
                            <m:t>2</m:t>
                          </m:r>
                        </m:sub>
                      </m:sSub>
                    </m:oMath>
                  </m:oMathPara>
                </a14:m>
                <a:endParaRPr kumimoji="1" lang="ja-JP" altLang="en-US" dirty="0">
                  <a:solidFill>
                    <a:schemeClr val="accent6">
                      <a:lumMod val="75000"/>
                    </a:schemeClr>
                  </a:solidFill>
                </a:endParaRPr>
              </a:p>
            </p:txBody>
          </p:sp>
        </mc:Choice>
        <mc:Fallback>
          <p:sp>
            <p:nvSpPr>
              <p:cNvPr id="41" name="テキスト ボックス 40"/>
              <p:cNvSpPr txBox="1">
                <a:spLocks noRot="1" noChangeAspect="1" noMove="1" noResize="1" noEditPoints="1" noAdjustHandles="1" noChangeArrowheads="1" noChangeShapeType="1" noTextEdit="1"/>
              </p:cNvSpPr>
              <p:nvPr/>
            </p:nvSpPr>
            <p:spPr>
              <a:xfrm>
                <a:off x="8450331" y="4606739"/>
                <a:ext cx="891398" cy="276999"/>
              </a:xfrm>
              <a:prstGeom prst="rect">
                <a:avLst/>
              </a:prstGeom>
              <a:blipFill>
                <a:blip r:embed="rId14"/>
                <a:stretch>
                  <a:fillRect l="-2740" r="-2055"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8" name="正方形/長方形 47"/>
              <p:cNvSpPr/>
              <p:nvPr/>
            </p:nvSpPr>
            <p:spPr>
              <a:xfrm>
                <a:off x="9248059" y="3775162"/>
                <a:ext cx="4976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p:sp>
            <p:nvSpPr>
              <p:cNvPr id="48" name="正方形/長方形 47"/>
              <p:cNvSpPr>
                <a:spLocks noRot="1" noChangeAspect="1" noMove="1" noResize="1" noEditPoints="1" noAdjustHandles="1" noChangeArrowheads="1" noChangeShapeType="1" noTextEdit="1"/>
              </p:cNvSpPr>
              <p:nvPr/>
            </p:nvSpPr>
            <p:spPr>
              <a:xfrm>
                <a:off x="9248059" y="3775162"/>
                <a:ext cx="497616" cy="369332"/>
              </a:xfrm>
              <a:prstGeom prst="rect">
                <a:avLst/>
              </a:prstGeom>
              <a:blipFill>
                <a:blip r:embed="rId15"/>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9" name="正方形/長方形 48"/>
              <p:cNvSpPr/>
              <p:nvPr/>
            </p:nvSpPr>
            <p:spPr>
              <a:xfrm>
                <a:off x="9419246" y="4681686"/>
                <a:ext cx="50324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p:sp>
            <p:nvSpPr>
              <p:cNvPr id="49" name="正方形/長方形 48"/>
              <p:cNvSpPr>
                <a:spLocks noRot="1" noChangeAspect="1" noMove="1" noResize="1" noEditPoints="1" noAdjustHandles="1" noChangeArrowheads="1" noChangeShapeType="1" noTextEdit="1"/>
              </p:cNvSpPr>
              <p:nvPr/>
            </p:nvSpPr>
            <p:spPr>
              <a:xfrm>
                <a:off x="9419246" y="4681686"/>
                <a:ext cx="503246" cy="369332"/>
              </a:xfrm>
              <a:prstGeom prst="rect">
                <a:avLst/>
              </a:prstGeom>
              <a:blipFill>
                <a:blip r:embed="rId16"/>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0" name="正方形/長方形 49"/>
              <p:cNvSpPr/>
              <p:nvPr/>
            </p:nvSpPr>
            <p:spPr>
              <a:xfrm>
                <a:off x="10121538" y="4251635"/>
                <a:ext cx="50324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3</m:t>
                          </m:r>
                        </m:sub>
                      </m:sSub>
                    </m:oMath>
                  </m:oMathPara>
                </a14:m>
                <a:endParaRPr lang="ja-JP" altLang="en-US" dirty="0"/>
              </a:p>
            </p:txBody>
          </p:sp>
        </mc:Choice>
        <mc:Fallback>
          <p:sp>
            <p:nvSpPr>
              <p:cNvPr id="50" name="正方形/長方形 49"/>
              <p:cNvSpPr>
                <a:spLocks noRot="1" noChangeAspect="1" noMove="1" noResize="1" noEditPoints="1" noAdjustHandles="1" noChangeArrowheads="1" noChangeShapeType="1" noTextEdit="1"/>
              </p:cNvSpPr>
              <p:nvPr/>
            </p:nvSpPr>
            <p:spPr>
              <a:xfrm>
                <a:off x="10121538" y="4251635"/>
                <a:ext cx="503246" cy="369332"/>
              </a:xfrm>
              <a:prstGeom prst="rect">
                <a:avLst/>
              </a:prstGeom>
              <a:blipFill>
                <a:blip r:embed="rId17"/>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1" name="正方形/長方形 50"/>
              <p:cNvSpPr/>
              <p:nvPr/>
            </p:nvSpPr>
            <p:spPr>
              <a:xfrm>
                <a:off x="10572897" y="5674171"/>
                <a:ext cx="50324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4</m:t>
                          </m:r>
                        </m:sub>
                      </m:sSub>
                    </m:oMath>
                  </m:oMathPara>
                </a14:m>
                <a:endParaRPr lang="ja-JP" altLang="en-US" dirty="0"/>
              </a:p>
            </p:txBody>
          </p:sp>
        </mc:Choice>
        <mc:Fallback>
          <p:sp>
            <p:nvSpPr>
              <p:cNvPr id="51" name="正方形/長方形 50"/>
              <p:cNvSpPr>
                <a:spLocks noRot="1" noChangeAspect="1" noMove="1" noResize="1" noEditPoints="1" noAdjustHandles="1" noChangeArrowheads="1" noChangeShapeType="1" noTextEdit="1"/>
              </p:cNvSpPr>
              <p:nvPr/>
            </p:nvSpPr>
            <p:spPr>
              <a:xfrm>
                <a:off x="10572897" y="5674171"/>
                <a:ext cx="503246" cy="369332"/>
              </a:xfrm>
              <a:prstGeom prst="rect">
                <a:avLst/>
              </a:prstGeom>
              <a:blipFill>
                <a:blip r:embed="rId18"/>
                <a:stretch>
                  <a:fillRect b="-3333"/>
                </a:stretch>
              </a:blipFill>
            </p:spPr>
            <p:txBody>
              <a:bodyPr/>
              <a:lstStyle/>
              <a:p>
                <a:r>
                  <a:rPr lang="ja-JP" altLang="en-US">
                    <a:noFill/>
                  </a:rPr>
                  <a:t> </a:t>
                </a:r>
              </a:p>
            </p:txBody>
          </p:sp>
        </mc:Fallback>
      </mc:AlternateContent>
      <p:cxnSp>
        <p:nvCxnSpPr>
          <p:cNvPr id="55" name="直線矢印コネクタ 54"/>
          <p:cNvCxnSpPr>
            <a:stCxn id="34" idx="7"/>
          </p:cNvCxnSpPr>
          <p:nvPr/>
        </p:nvCxnSpPr>
        <p:spPr>
          <a:xfrm flipH="1">
            <a:off x="10123699" y="3881768"/>
            <a:ext cx="495512" cy="553831"/>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6" name="テキスト ボックス 55"/>
              <p:cNvSpPr txBox="1"/>
              <p:nvPr/>
            </p:nvSpPr>
            <p:spPr>
              <a:xfrm>
                <a:off x="10444774" y="4047528"/>
                <a:ext cx="89139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𝜎</m:t>
                              </m:r>
                            </m:e>
                            <m:sub>
                              <m:r>
                                <a:rPr kumimoji="1" lang="en-US" altLang="ja-JP" b="0" i="1" smtClean="0">
                                  <a:solidFill>
                                    <a:schemeClr val="accent6">
                                      <a:lumMod val="75000"/>
                                    </a:schemeClr>
                                  </a:solidFill>
                                  <a:latin typeface="Cambria Math" panose="02040503050406030204" pitchFamily="18" charset="0"/>
                                </a:rPr>
                                <m:t>3</m:t>
                              </m:r>
                            </m:sub>
                          </m:sSub>
                          <m:r>
                            <a:rPr kumimoji="1" lang="en-US" altLang="ja-JP" b="0" i="1" smtClean="0">
                              <a:solidFill>
                                <a:schemeClr val="accent6">
                                  <a:lumMod val="75000"/>
                                </a:schemeClr>
                              </a:solidFill>
                              <a:latin typeface="Cambria Math" panose="02040503050406030204" pitchFamily="18" charset="0"/>
                            </a:rPr>
                            <m:t>=</m:t>
                          </m:r>
                          <m:r>
                            <a:rPr kumimoji="1" lang="en-US" altLang="ja-JP" b="0" i="1" smtClean="0">
                              <a:solidFill>
                                <a:schemeClr val="accent6">
                                  <a:lumMod val="75000"/>
                                </a:schemeClr>
                              </a:solidFill>
                              <a:latin typeface="Cambria Math" panose="02040503050406030204" pitchFamily="18" charset="0"/>
                            </a:rPr>
                            <m:t>𝑚</m:t>
                          </m:r>
                        </m:e>
                        <m:sub>
                          <m:r>
                            <a:rPr kumimoji="1" lang="en-US" altLang="ja-JP" b="0" i="1" smtClean="0">
                              <a:solidFill>
                                <a:schemeClr val="accent6">
                                  <a:lumMod val="75000"/>
                                </a:schemeClr>
                              </a:solidFill>
                              <a:latin typeface="Cambria Math" panose="02040503050406030204" pitchFamily="18" charset="0"/>
                            </a:rPr>
                            <m:t>3</m:t>
                          </m:r>
                        </m:sub>
                      </m:sSub>
                    </m:oMath>
                  </m:oMathPara>
                </a14:m>
                <a:endParaRPr kumimoji="1" lang="ja-JP" altLang="en-US" dirty="0">
                  <a:solidFill>
                    <a:schemeClr val="accent6">
                      <a:lumMod val="75000"/>
                    </a:schemeClr>
                  </a:solidFill>
                </a:endParaRPr>
              </a:p>
            </p:txBody>
          </p:sp>
        </mc:Choice>
        <mc:Fallback>
          <p:sp>
            <p:nvSpPr>
              <p:cNvPr id="56" name="テキスト ボックス 55"/>
              <p:cNvSpPr txBox="1">
                <a:spLocks noRot="1" noChangeAspect="1" noMove="1" noResize="1" noEditPoints="1" noAdjustHandles="1" noChangeArrowheads="1" noChangeShapeType="1" noTextEdit="1"/>
              </p:cNvSpPr>
              <p:nvPr/>
            </p:nvSpPr>
            <p:spPr>
              <a:xfrm>
                <a:off x="10444774" y="4047528"/>
                <a:ext cx="891398" cy="276999"/>
              </a:xfrm>
              <a:prstGeom prst="rect">
                <a:avLst/>
              </a:prstGeom>
              <a:blipFill>
                <a:blip r:embed="rId19"/>
                <a:stretch>
                  <a:fillRect l="-2721" r="-1361" b="-20000"/>
                </a:stretch>
              </a:blipFill>
            </p:spPr>
            <p:txBody>
              <a:bodyPr/>
              <a:lstStyle/>
              <a:p>
                <a:r>
                  <a:rPr lang="ja-JP" altLang="en-US">
                    <a:noFill/>
                  </a:rPr>
                  <a:t> </a:t>
                </a:r>
              </a:p>
            </p:txBody>
          </p:sp>
        </mc:Fallback>
      </mc:AlternateContent>
      <p:cxnSp>
        <p:nvCxnSpPr>
          <p:cNvPr id="57" name="直線矢印コネクタ 56"/>
          <p:cNvCxnSpPr/>
          <p:nvPr/>
        </p:nvCxnSpPr>
        <p:spPr>
          <a:xfrm>
            <a:off x="8881801" y="4142530"/>
            <a:ext cx="594000" cy="95666"/>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テキスト ボックス 57"/>
              <p:cNvSpPr txBox="1"/>
              <p:nvPr/>
            </p:nvSpPr>
            <p:spPr>
              <a:xfrm>
                <a:off x="9147828" y="3872931"/>
                <a:ext cx="28341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solidFill>
                              <a:latin typeface="Cambria Math" panose="02040503050406030204" pitchFamily="18" charset="0"/>
                            </a:rPr>
                          </m:ctrlPr>
                        </m:sSubPr>
                        <m:e>
                          <m:r>
                            <a:rPr kumimoji="1" lang="en-US" altLang="ja-JP" b="0" i="1" smtClean="0">
                              <a:solidFill>
                                <a:schemeClr val="accent6"/>
                              </a:solidFill>
                              <a:latin typeface="Cambria Math" panose="02040503050406030204" pitchFamily="18" charset="0"/>
                            </a:rPr>
                            <m:t>𝜎</m:t>
                          </m:r>
                        </m:e>
                        <m:sub>
                          <m:r>
                            <a:rPr kumimoji="1" lang="en-US" altLang="ja-JP" b="0" i="1" smtClean="0">
                              <a:solidFill>
                                <a:schemeClr val="accent6"/>
                              </a:solidFill>
                              <a:latin typeface="Cambria Math" panose="02040503050406030204" pitchFamily="18" charset="0"/>
                            </a:rPr>
                            <m:t>1</m:t>
                          </m:r>
                        </m:sub>
                      </m:sSub>
                    </m:oMath>
                  </m:oMathPara>
                </a14:m>
                <a:endParaRPr kumimoji="1" lang="ja-JP" altLang="en-US" dirty="0">
                  <a:solidFill>
                    <a:schemeClr val="accent6"/>
                  </a:solidFill>
                </a:endParaRPr>
              </a:p>
            </p:txBody>
          </p:sp>
        </mc:Choice>
        <mc:Fallback>
          <p:sp>
            <p:nvSpPr>
              <p:cNvPr id="58" name="テキスト ボックス 57"/>
              <p:cNvSpPr txBox="1">
                <a:spLocks noRot="1" noChangeAspect="1" noMove="1" noResize="1" noEditPoints="1" noAdjustHandles="1" noChangeArrowheads="1" noChangeShapeType="1" noTextEdit="1"/>
              </p:cNvSpPr>
              <p:nvPr/>
            </p:nvSpPr>
            <p:spPr>
              <a:xfrm>
                <a:off x="9147828" y="3872931"/>
                <a:ext cx="283411" cy="276999"/>
              </a:xfrm>
              <a:prstGeom prst="rect">
                <a:avLst/>
              </a:prstGeom>
              <a:blipFill>
                <a:blip r:embed="rId20"/>
                <a:stretch>
                  <a:fillRect l="-10870" r="-4348" b="-19565"/>
                </a:stretch>
              </a:blipFill>
            </p:spPr>
            <p:txBody>
              <a:bodyPr/>
              <a:lstStyle/>
              <a:p>
                <a:r>
                  <a:rPr lang="ja-JP" altLang="en-US">
                    <a:noFill/>
                  </a:rPr>
                  <a:t> </a:t>
                </a:r>
              </a:p>
            </p:txBody>
          </p:sp>
        </mc:Fallback>
      </mc:AlternateContent>
      <p:sp>
        <p:nvSpPr>
          <p:cNvPr id="60" name="星 5 59"/>
          <p:cNvSpPr/>
          <p:nvPr/>
        </p:nvSpPr>
        <p:spPr>
          <a:xfrm>
            <a:off x="9426611" y="4145000"/>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10742985" y="4870912"/>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p:cNvSpPr/>
          <p:nvPr/>
        </p:nvSpPr>
        <p:spPr>
          <a:xfrm>
            <a:off x="9867772" y="5412759"/>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吹き出し 62"/>
          <p:cNvSpPr/>
          <p:nvPr/>
        </p:nvSpPr>
        <p:spPr>
          <a:xfrm>
            <a:off x="5349928" y="5692897"/>
            <a:ext cx="4908483" cy="867868"/>
          </a:xfrm>
          <a:prstGeom prst="wedgeRoundRectCallout">
            <a:avLst>
              <a:gd name="adj1" fmla="val 36737"/>
              <a:gd name="adj2" fmla="val -92494"/>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各個体の探索領域が大きくなるほ</a:t>
            </a:r>
            <a:r>
              <a:rPr kumimoji="1" lang="ja-JP" altLang="en-US" dirty="0" smtClean="0">
                <a:solidFill>
                  <a:schemeClr val="tx1">
                    <a:lumMod val="75000"/>
                    <a:lumOff val="25000"/>
                  </a:schemeClr>
                </a:solidFill>
              </a:rPr>
              <a:t>ど，</a:t>
            </a:r>
            <a:r>
              <a:rPr kumimoji="1" lang="en-US" altLang="ja-JP" dirty="0" smtClean="0">
                <a:solidFill>
                  <a:schemeClr val="tx1">
                    <a:lumMod val="75000"/>
                    <a:lumOff val="25000"/>
                  </a:schemeClr>
                </a:solidFill>
              </a:rPr>
              <a:t/>
            </a:r>
            <a:br>
              <a:rPr kumimoji="1" lang="en-US" altLang="ja-JP" dirty="0" smtClean="0">
                <a:solidFill>
                  <a:schemeClr val="tx1">
                    <a:lumMod val="75000"/>
                    <a:lumOff val="25000"/>
                  </a:schemeClr>
                </a:solidFill>
              </a:rPr>
            </a:br>
            <a:r>
              <a:rPr kumimoji="1" lang="ja-JP" altLang="en-US" dirty="0" smtClean="0">
                <a:solidFill>
                  <a:schemeClr val="tx1">
                    <a:lumMod val="75000"/>
                    <a:lumOff val="25000"/>
                  </a:schemeClr>
                </a:solidFill>
              </a:rPr>
              <a:t>同じ局所解への収束を防ぐことが可能となる</a:t>
            </a:r>
            <a:endParaRPr kumimoji="1" lang="ja-JP" altLang="en-US" dirty="0">
              <a:solidFill>
                <a:schemeClr val="tx1">
                  <a:lumMod val="75000"/>
                  <a:lumOff val="25000"/>
                </a:schemeClr>
              </a:solidFill>
            </a:endParaRPr>
          </a:p>
        </p:txBody>
      </p:sp>
      <mc:AlternateContent xmlns:mc="http://schemas.openxmlformats.org/markup-compatibility/2006">
        <mc:Choice xmlns:a14="http://schemas.microsoft.com/office/drawing/2010/main" Requires="a14">
          <p:sp>
            <p:nvSpPr>
              <p:cNvPr id="14" name="テキスト ボックス 13"/>
              <p:cNvSpPr txBox="1"/>
              <p:nvPr/>
            </p:nvSpPr>
            <p:spPr>
              <a:xfrm>
                <a:off x="10995713" y="4675503"/>
                <a:ext cx="505972" cy="2929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kumimoji="1" lang="en-US" altLang="ja-JP" b="0" i="1" smtClean="0">
                              <a:solidFill>
                                <a:schemeClr val="accent6">
                                  <a:lumMod val="75000"/>
                                </a:schemeClr>
                              </a:solidFill>
                              <a:latin typeface="Cambria Math" panose="02040503050406030204" pitchFamily="18" charset="0"/>
                            </a:rPr>
                          </m:ctrlPr>
                        </m:sSubSup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𝑖</m:t>
                          </m:r>
                        </m:sub>
                        <m:sup>
                          <m:r>
                            <a:rPr kumimoji="1" lang="en-US" altLang="ja-JP" b="0" i="1" smtClean="0">
                              <a:solidFill>
                                <a:schemeClr val="accent6">
                                  <a:lumMod val="75000"/>
                                </a:schemeClr>
                              </a:solidFill>
                              <a:latin typeface="Cambria Math" panose="02040503050406030204" pitchFamily="18" charset="0"/>
                            </a:rPr>
                            <m:t>𝑡</m:t>
                          </m:r>
                          <m:r>
                            <a:rPr kumimoji="1" lang="en-US" altLang="ja-JP" b="0" i="1" smtClean="0">
                              <a:solidFill>
                                <a:schemeClr val="accent6">
                                  <a:lumMod val="75000"/>
                                </a:schemeClr>
                              </a:solidFill>
                              <a:latin typeface="Cambria Math" panose="02040503050406030204" pitchFamily="18" charset="0"/>
                            </a:rPr>
                            <m:t>+1</m:t>
                          </m:r>
                        </m:sup>
                      </m:sSubSup>
                    </m:oMath>
                  </m:oMathPara>
                </a14:m>
                <a:endParaRPr kumimoji="1" lang="ja-JP" altLang="en-US" dirty="0">
                  <a:solidFill>
                    <a:schemeClr val="accent6">
                      <a:lumMod val="75000"/>
                    </a:schemeClr>
                  </a:solidFill>
                </a:endParaRPr>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10995713" y="4675503"/>
                <a:ext cx="505972" cy="292901"/>
              </a:xfrm>
              <a:prstGeom prst="rect">
                <a:avLst/>
              </a:prstGeom>
              <a:blipFill>
                <a:blip r:embed="rId21"/>
                <a:stretch>
                  <a:fillRect l="-6024" r="-2410" b="-208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33383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500"/>
                                        <p:tgtEl>
                                          <p:spTgt spid="62"/>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fade">
                                      <p:cBhvr>
                                        <p:cTn id="16" dur="500"/>
                                        <p:tgtEl>
                                          <p:spTgt spid="6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3"/>
                                        </p:tgtEl>
                                        <p:attrNameLst>
                                          <p:attrName>style.visibility</p:attrName>
                                        </p:attrNameLst>
                                      </p:cBhvr>
                                      <p:to>
                                        <p:strVal val="visible"/>
                                      </p:to>
                                    </p:set>
                                    <p:animEffect transition="in" filter="fade">
                                      <p:cBhvr>
                                        <p:cTn id="2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図 1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5721" y="2210651"/>
            <a:ext cx="4953710" cy="3715283"/>
          </a:xfrm>
          <a:prstGeom prst="rect">
            <a:avLst/>
          </a:prstGeom>
        </p:spPr>
      </p:pic>
      <p:sp>
        <p:nvSpPr>
          <p:cNvPr id="2" name="タイトル 1"/>
          <p:cNvSpPr>
            <a:spLocks noGrp="1"/>
          </p:cNvSpPr>
          <p:nvPr>
            <p:ph type="title"/>
          </p:nvPr>
        </p:nvSpPr>
        <p:spPr/>
        <p:txBody>
          <a:bodyPr/>
          <a:lstStyle/>
          <a:p>
            <a:r>
              <a:rPr kumimoji="1" lang="ja-JP" altLang="en-US" dirty="0" smtClean="0"/>
              <a:t>背景</a:t>
            </a:r>
            <a:endParaRPr kumimoji="1" lang="ja-JP" altLang="en-US" dirty="0"/>
          </a:p>
        </p:txBody>
      </p:sp>
      <p:sp>
        <p:nvSpPr>
          <p:cNvPr id="7" name="テキスト ボックス 6"/>
          <p:cNvSpPr txBox="1"/>
          <p:nvPr/>
        </p:nvSpPr>
        <p:spPr>
          <a:xfrm>
            <a:off x="292516" y="1846560"/>
            <a:ext cx="5831515" cy="461665"/>
          </a:xfrm>
          <a:prstGeom prst="rect">
            <a:avLst/>
          </a:prstGeom>
          <a:noFill/>
        </p:spPr>
        <p:txBody>
          <a:bodyPr wrap="square" rtlCol="0">
            <a:spAutoFit/>
          </a:bodyPr>
          <a:lstStyle/>
          <a:p>
            <a:pPr algn="ctr"/>
            <a:r>
              <a:rPr kumimoji="1" lang="ja-JP" altLang="en-US" sz="2400" dirty="0" smtClean="0">
                <a:solidFill>
                  <a:schemeClr val="tx1">
                    <a:lumMod val="75000"/>
                    <a:lumOff val="25000"/>
                  </a:schemeClr>
                </a:solidFill>
              </a:rPr>
              <a:t>例</a:t>
            </a:r>
            <a:r>
              <a:rPr kumimoji="1" lang="en-US" altLang="ja-JP" sz="2400" dirty="0" smtClean="0">
                <a:solidFill>
                  <a:schemeClr val="tx1">
                    <a:lumMod val="75000"/>
                    <a:lumOff val="25000"/>
                  </a:schemeClr>
                </a:solidFill>
              </a:rPr>
              <a:t>) </a:t>
            </a:r>
            <a:r>
              <a:rPr kumimoji="1" lang="ja-JP" altLang="en-US" sz="2400" dirty="0" smtClean="0">
                <a:solidFill>
                  <a:schemeClr val="tx1">
                    <a:lumMod val="75000"/>
                    <a:lumOff val="25000"/>
                  </a:schemeClr>
                </a:solidFill>
              </a:rPr>
              <a:t>探査機の月面</a:t>
            </a:r>
            <a:r>
              <a:rPr kumimoji="1" lang="ja-JP" altLang="en-US" sz="2400" dirty="0" smtClean="0">
                <a:solidFill>
                  <a:schemeClr val="tx1">
                    <a:lumMod val="75000"/>
                    <a:lumOff val="25000"/>
                  </a:schemeClr>
                </a:solidFill>
              </a:rPr>
              <a:t>着陸</a:t>
            </a:r>
            <a:r>
              <a:rPr kumimoji="1" lang="ja-JP" altLang="en-US" sz="2400" dirty="0" smtClean="0">
                <a:solidFill>
                  <a:schemeClr val="tx1">
                    <a:lumMod val="75000"/>
                    <a:lumOff val="25000"/>
                  </a:schemeClr>
                </a:solidFill>
              </a:rPr>
              <a:t>地点選定</a:t>
            </a:r>
            <a:r>
              <a:rPr kumimoji="1" lang="ja-JP" altLang="en-US" sz="2400" dirty="0" smtClean="0">
                <a:solidFill>
                  <a:schemeClr val="tx1">
                    <a:lumMod val="75000"/>
                    <a:lumOff val="25000"/>
                  </a:schemeClr>
                </a:solidFill>
              </a:rPr>
              <a:t>問題</a:t>
            </a:r>
            <a:endParaRPr kumimoji="1" lang="ja-JP" altLang="en-US" sz="2400" dirty="0">
              <a:solidFill>
                <a:schemeClr val="tx1">
                  <a:lumMod val="75000"/>
                  <a:lumOff val="25000"/>
                </a:schemeClr>
              </a:solidFill>
            </a:endParaRPr>
          </a:p>
        </p:txBody>
      </p:sp>
      <p:grpSp>
        <p:nvGrpSpPr>
          <p:cNvPr id="16" name="グループ化 15"/>
          <p:cNvGrpSpPr/>
          <p:nvPr/>
        </p:nvGrpSpPr>
        <p:grpSpPr>
          <a:xfrm>
            <a:off x="326521" y="2384794"/>
            <a:ext cx="5735725" cy="3229214"/>
            <a:chOff x="5878851" y="3414135"/>
            <a:chExt cx="4486658" cy="2525989"/>
          </a:xfrm>
        </p:grpSpPr>
        <p:pic>
          <p:nvPicPr>
            <p:cNvPr id="17" name="図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8851" y="3414135"/>
              <a:ext cx="4486658" cy="2525989"/>
            </a:xfrm>
            <a:prstGeom prst="rect">
              <a:avLst/>
            </a:prstGeom>
          </p:spPr>
        </p:pic>
        <p:sp>
          <p:nvSpPr>
            <p:cNvPr id="19" name="楕円 18"/>
            <p:cNvSpPr/>
            <p:nvPr/>
          </p:nvSpPr>
          <p:spPr>
            <a:xfrm>
              <a:off x="7208414" y="4388555"/>
              <a:ext cx="119207" cy="108000"/>
            </a:xfrm>
            <a:prstGeom prst="ellipse">
              <a:avLst/>
            </a:prstGeom>
            <a:solidFill>
              <a:schemeClr val="accent6"/>
            </a:solidFill>
            <a:ln>
              <a:noFill/>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9207985" y="4885012"/>
              <a:ext cx="119207" cy="108000"/>
            </a:xfrm>
            <a:prstGeom prst="ellipse">
              <a:avLst/>
            </a:prstGeom>
            <a:solidFill>
              <a:schemeClr val="accent6"/>
            </a:solidFill>
            <a:ln>
              <a:noFill/>
            </a:ln>
            <a:effectLst>
              <a:glow rad="63500">
                <a:srgbClr val="D09E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8413266" y="4828097"/>
              <a:ext cx="119207" cy="108000"/>
            </a:xfrm>
            <a:prstGeom prst="ellipse">
              <a:avLst/>
            </a:prstGeom>
            <a:solidFill>
              <a:schemeClr val="accent6"/>
            </a:solidFill>
            <a:ln>
              <a:noFill/>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7467980" y="5037552"/>
              <a:ext cx="119207" cy="108000"/>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p:cNvGrpSpPr/>
          <p:nvPr/>
        </p:nvGrpSpPr>
        <p:grpSpPr>
          <a:xfrm>
            <a:off x="3441154" y="4862756"/>
            <a:ext cx="2456920" cy="646331"/>
            <a:chOff x="8877259" y="4716582"/>
            <a:chExt cx="2456920" cy="646331"/>
          </a:xfrm>
        </p:grpSpPr>
        <p:sp>
          <p:nvSpPr>
            <p:cNvPr id="6" name="テキスト ボックス 5"/>
            <p:cNvSpPr txBox="1"/>
            <p:nvPr/>
          </p:nvSpPr>
          <p:spPr>
            <a:xfrm>
              <a:off x="8877259" y="4716582"/>
              <a:ext cx="2456920" cy="646331"/>
            </a:xfrm>
            <a:prstGeom prst="rect">
              <a:avLst/>
            </a:prstGeom>
            <a:solidFill>
              <a:schemeClr val="bg1"/>
            </a:solidFill>
            <a:ln>
              <a:solidFill>
                <a:schemeClr val="accent6"/>
              </a:solidFill>
            </a:ln>
          </p:spPr>
          <p:txBody>
            <a:bodyPr wrap="square" rtlCol="0">
              <a:spAutoFit/>
            </a:bodyPr>
            <a:lstStyle/>
            <a:p>
              <a:pPr algn="ctr"/>
              <a:r>
                <a:rPr kumimoji="1" lang="ja-JP" altLang="en-US" b="1" dirty="0" smtClean="0">
                  <a:solidFill>
                    <a:schemeClr val="tx1">
                      <a:lumMod val="75000"/>
                      <a:lumOff val="25000"/>
                    </a:schemeClr>
                  </a:solidFill>
                </a:rPr>
                <a:t>通信</a:t>
              </a:r>
              <a:r>
                <a:rPr kumimoji="1" lang="ja-JP" altLang="en-US" b="1" dirty="0">
                  <a:solidFill>
                    <a:schemeClr val="tx1">
                      <a:lumMod val="75000"/>
                      <a:lumOff val="25000"/>
                    </a:schemeClr>
                  </a:solidFill>
                </a:rPr>
                <a:t>条件</a:t>
              </a:r>
              <a:r>
                <a:rPr kumimoji="1" lang="ja-JP" altLang="en-US" b="1" dirty="0" smtClean="0">
                  <a:solidFill>
                    <a:schemeClr val="tx1">
                      <a:lumMod val="75000"/>
                      <a:lumOff val="25000"/>
                    </a:schemeClr>
                  </a:solidFill>
                </a:rPr>
                <a:t>が良好な地点 </a:t>
              </a:r>
              <a:r>
                <a:rPr kumimoji="1" lang="en-US" altLang="ja-JP" b="1" dirty="0" smtClean="0">
                  <a:solidFill>
                    <a:schemeClr val="tx1">
                      <a:lumMod val="75000"/>
                      <a:lumOff val="25000"/>
                    </a:schemeClr>
                  </a:solidFill>
                </a:rPr>
                <a:t/>
              </a:r>
              <a:br>
                <a:rPr kumimoji="1" lang="en-US" altLang="ja-JP" b="1" dirty="0" smtClean="0">
                  <a:solidFill>
                    <a:schemeClr val="tx1">
                      <a:lumMod val="75000"/>
                      <a:lumOff val="25000"/>
                    </a:schemeClr>
                  </a:solidFill>
                </a:rPr>
              </a:br>
              <a:r>
                <a:rPr kumimoji="1" lang="ja-JP" altLang="en-US" b="1" dirty="0" smtClean="0">
                  <a:solidFill>
                    <a:schemeClr val="tx1">
                      <a:lumMod val="75000"/>
                      <a:lumOff val="25000"/>
                    </a:schemeClr>
                  </a:solidFill>
                </a:rPr>
                <a:t>最適解　　 局所解</a:t>
              </a:r>
              <a:endParaRPr kumimoji="1" lang="ja-JP" altLang="en-US" b="1" dirty="0">
                <a:solidFill>
                  <a:schemeClr val="tx1">
                    <a:lumMod val="75000"/>
                    <a:lumOff val="25000"/>
                  </a:schemeClr>
                </a:solidFill>
              </a:endParaRPr>
            </a:p>
          </p:txBody>
        </p:sp>
        <p:sp>
          <p:nvSpPr>
            <p:cNvPr id="39" name="楕円 38"/>
            <p:cNvSpPr/>
            <p:nvPr/>
          </p:nvSpPr>
          <p:spPr>
            <a:xfrm>
              <a:off x="9002612" y="5092353"/>
              <a:ext cx="152394" cy="138067"/>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10059117" y="5092353"/>
              <a:ext cx="152394" cy="138067"/>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 name="コンテンツ プレースホルダー 2"/>
          <p:cNvSpPr>
            <a:spLocks noGrp="1"/>
          </p:cNvSpPr>
          <p:nvPr>
            <p:ph idx="1"/>
          </p:nvPr>
        </p:nvSpPr>
        <p:spPr>
          <a:xfrm>
            <a:off x="243175" y="1236937"/>
            <a:ext cx="11627257" cy="614197"/>
          </a:xfrm>
        </p:spPr>
        <p:txBody>
          <a:bodyPr/>
          <a:lstStyle/>
          <a:p>
            <a:r>
              <a:rPr kumimoji="1" lang="ja-JP" altLang="en-US" b="1" i="1" dirty="0" smtClean="0"/>
              <a:t>複数解探索問題</a:t>
            </a:r>
            <a:endParaRPr kumimoji="1" lang="ja-JP" altLang="en-US" b="1" i="1" dirty="0"/>
          </a:p>
        </p:txBody>
      </p:sp>
      <p:sp>
        <p:nvSpPr>
          <p:cNvPr id="95" name="角丸四角形吹き出し 94"/>
          <p:cNvSpPr/>
          <p:nvPr/>
        </p:nvSpPr>
        <p:spPr>
          <a:xfrm>
            <a:off x="595742" y="2551170"/>
            <a:ext cx="2588306" cy="818115"/>
          </a:xfrm>
          <a:prstGeom prst="wedgeRoundRectCallout">
            <a:avLst>
              <a:gd name="adj1" fmla="val 32608"/>
              <a:gd name="adj2" fmla="val 69491"/>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入力変数：位置座標</a:t>
            </a:r>
            <a:endParaRPr kumimoji="1" lang="en-US" altLang="ja-JP" dirty="0" smtClean="0">
              <a:solidFill>
                <a:schemeClr val="tx1">
                  <a:lumMod val="75000"/>
                  <a:lumOff val="25000"/>
                </a:schemeClr>
              </a:solidFill>
            </a:endParaRPr>
          </a:p>
          <a:p>
            <a:pPr algn="ctr"/>
            <a:r>
              <a:rPr kumimoji="1" lang="ja-JP" altLang="en-US" dirty="0" smtClean="0">
                <a:solidFill>
                  <a:schemeClr val="tx1">
                    <a:lumMod val="75000"/>
                    <a:lumOff val="25000"/>
                  </a:schemeClr>
                </a:solidFill>
              </a:rPr>
              <a:t>出力値：通信可能時間</a:t>
            </a:r>
            <a:endParaRPr kumimoji="1" lang="ja-JP" altLang="en-US" dirty="0">
              <a:solidFill>
                <a:schemeClr val="tx1">
                  <a:lumMod val="75000"/>
                  <a:lumOff val="25000"/>
                </a:schemeClr>
              </a:solidFill>
            </a:endParaRPr>
          </a:p>
        </p:txBody>
      </p:sp>
      <p:sp>
        <p:nvSpPr>
          <p:cNvPr id="100" name="テキスト ボックス 99"/>
          <p:cNvSpPr txBox="1"/>
          <p:nvPr/>
        </p:nvSpPr>
        <p:spPr>
          <a:xfrm>
            <a:off x="7056238" y="1786338"/>
            <a:ext cx="4705014" cy="461665"/>
          </a:xfrm>
          <a:prstGeom prst="rect">
            <a:avLst/>
          </a:prstGeom>
          <a:noFill/>
        </p:spPr>
        <p:txBody>
          <a:bodyPr wrap="square" rtlCol="0">
            <a:spAutoFit/>
          </a:bodyPr>
          <a:lstStyle/>
          <a:p>
            <a:pPr algn="ctr"/>
            <a:r>
              <a:rPr kumimoji="1" lang="ja-JP" altLang="en-US" sz="2400" dirty="0" smtClean="0">
                <a:solidFill>
                  <a:schemeClr val="tx1">
                    <a:lumMod val="75000"/>
                    <a:lumOff val="25000"/>
                  </a:schemeClr>
                </a:solidFill>
              </a:rPr>
              <a:t>多峰性最適化関数</a:t>
            </a:r>
            <a:endParaRPr kumimoji="1" lang="ja-JP" altLang="en-US" sz="2400" dirty="0">
              <a:solidFill>
                <a:schemeClr val="tx1">
                  <a:lumMod val="75000"/>
                  <a:lumOff val="25000"/>
                </a:schemeClr>
              </a:solidFill>
            </a:endParaRPr>
          </a:p>
        </p:txBody>
      </p:sp>
      <p:sp>
        <p:nvSpPr>
          <p:cNvPr id="137" name="加算 136"/>
          <p:cNvSpPr/>
          <p:nvPr/>
        </p:nvSpPr>
        <p:spPr>
          <a:xfrm>
            <a:off x="8424913" y="5873600"/>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テキスト ボックス 137"/>
          <p:cNvSpPr txBox="1"/>
          <p:nvPr/>
        </p:nvSpPr>
        <p:spPr>
          <a:xfrm>
            <a:off x="8640912" y="5783056"/>
            <a:ext cx="2982379" cy="369332"/>
          </a:xfrm>
          <a:prstGeom prst="rect">
            <a:avLst/>
          </a:prstGeom>
          <a:noFill/>
        </p:spPr>
        <p:txBody>
          <a:bodyPr wrap="square" rtlCol="0">
            <a:spAutoFit/>
          </a:bodyPr>
          <a:lstStyle/>
          <a:p>
            <a:r>
              <a:rPr kumimoji="1" lang="en-US" altLang="ja-JP" dirty="0" smtClean="0"/>
              <a:t>: </a:t>
            </a:r>
            <a:r>
              <a:rPr kumimoji="1" lang="ja-JP" altLang="en-US" dirty="0" smtClean="0"/>
              <a:t>最適解及び局所解の位置</a:t>
            </a:r>
            <a:endParaRPr kumimoji="1" lang="ja-JP" altLang="en-US" dirty="0"/>
          </a:p>
        </p:txBody>
      </p:sp>
      <p:sp>
        <p:nvSpPr>
          <p:cNvPr id="45" name="右矢印 44"/>
          <p:cNvSpPr/>
          <p:nvPr/>
        </p:nvSpPr>
        <p:spPr>
          <a:xfrm>
            <a:off x="6404332" y="3461266"/>
            <a:ext cx="684248" cy="766133"/>
          </a:xfrm>
          <a:prstGeom prst="rightArrow">
            <a:avLst>
              <a:gd name="adj1" fmla="val 50000"/>
              <a:gd name="adj2" fmla="val 662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6132574" y="4325636"/>
            <a:ext cx="1186058" cy="707886"/>
          </a:xfrm>
          <a:prstGeom prst="rect">
            <a:avLst/>
          </a:prstGeom>
          <a:solidFill>
            <a:schemeClr val="bg1"/>
          </a:solidFill>
          <a:ln w="19050">
            <a:solidFill>
              <a:schemeClr val="accent6"/>
            </a:solidFill>
          </a:ln>
        </p:spPr>
        <p:txBody>
          <a:bodyPr wrap="square" rtlCol="0" anchor="ctr">
            <a:spAutoFit/>
          </a:bodyPr>
          <a:lstStyle/>
          <a:p>
            <a:pPr algn="ctr"/>
            <a:r>
              <a:rPr kumimoji="1" lang="ja-JP" altLang="en-US" sz="2000" dirty="0" smtClean="0">
                <a:solidFill>
                  <a:schemeClr val="accent6"/>
                </a:solidFill>
              </a:rPr>
              <a:t>実問題を</a:t>
            </a:r>
            <a:endParaRPr kumimoji="1" lang="en-US" altLang="ja-JP" sz="2000" dirty="0" smtClean="0">
              <a:solidFill>
                <a:schemeClr val="accent6"/>
              </a:solidFill>
            </a:endParaRPr>
          </a:p>
          <a:p>
            <a:pPr algn="ctr"/>
            <a:r>
              <a:rPr kumimoji="1" lang="ja-JP" altLang="en-US" sz="2000" dirty="0" smtClean="0">
                <a:solidFill>
                  <a:schemeClr val="accent6"/>
                </a:solidFill>
              </a:rPr>
              <a:t>関数化</a:t>
            </a:r>
            <a:endParaRPr kumimoji="1" lang="ja-JP" altLang="en-US" sz="2000" dirty="0">
              <a:solidFill>
                <a:schemeClr val="accent6"/>
              </a:solidFill>
            </a:endParaRPr>
          </a:p>
        </p:txBody>
      </p:sp>
      <p:sp>
        <p:nvSpPr>
          <p:cNvPr id="139" name="楕円 138"/>
          <p:cNvSpPr/>
          <p:nvPr/>
        </p:nvSpPr>
        <p:spPr>
          <a:xfrm>
            <a:off x="1949887" y="4168747"/>
            <a:ext cx="1009219" cy="661260"/>
          </a:xfrm>
          <a:prstGeom prst="ellipse">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p:cNvSpPr txBox="1"/>
          <p:nvPr/>
        </p:nvSpPr>
        <p:spPr>
          <a:xfrm>
            <a:off x="0" y="6142573"/>
            <a:ext cx="12192000" cy="540000"/>
          </a:xfrm>
          <a:prstGeom prst="rect">
            <a:avLst/>
          </a:prstGeom>
          <a:solidFill>
            <a:schemeClr val="accent6"/>
          </a:solidFill>
        </p:spPr>
        <p:txBody>
          <a:bodyPr wrap="square" rtlCol="0" anchor="ctr">
            <a:spAutoFit/>
          </a:bodyPr>
          <a:lstStyle/>
          <a:p>
            <a:pPr algn="ctr"/>
            <a:r>
              <a:rPr kumimoji="1" lang="ja-JP" altLang="en-US" sz="2400" b="1" dirty="0" smtClean="0">
                <a:solidFill>
                  <a:schemeClr val="bg1"/>
                </a:solidFill>
              </a:rPr>
              <a:t>最適</a:t>
            </a:r>
            <a:r>
              <a:rPr kumimoji="1" lang="ja-JP" altLang="en-US" sz="2400" b="1" dirty="0">
                <a:solidFill>
                  <a:schemeClr val="bg1"/>
                </a:solidFill>
              </a:rPr>
              <a:t>解</a:t>
            </a:r>
            <a:r>
              <a:rPr kumimoji="1" lang="ja-JP" altLang="en-US" sz="2400" b="1" dirty="0" smtClean="0">
                <a:solidFill>
                  <a:schemeClr val="bg1"/>
                </a:solidFill>
              </a:rPr>
              <a:t>だけでなく，局所解を複数探索することが重要</a:t>
            </a:r>
            <a:endParaRPr kumimoji="1" lang="ja-JP" altLang="en-US" sz="2400" b="1" dirty="0">
              <a:solidFill>
                <a:schemeClr val="bg1"/>
              </a:solidFill>
            </a:endParaRPr>
          </a:p>
        </p:txBody>
      </p:sp>
      <p:sp>
        <p:nvSpPr>
          <p:cNvPr id="141" name="角丸四角形吹き出し 140"/>
          <p:cNvSpPr/>
          <p:nvPr/>
        </p:nvSpPr>
        <p:spPr>
          <a:xfrm>
            <a:off x="135742" y="4980882"/>
            <a:ext cx="2526654" cy="818115"/>
          </a:xfrm>
          <a:prstGeom prst="wedgeRoundRectCallout">
            <a:avLst>
              <a:gd name="adj1" fmla="val 41679"/>
              <a:gd name="adj2" fmla="val -63423"/>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着陸が困難なクレーター内</a:t>
            </a:r>
            <a:r>
              <a:rPr kumimoji="1" lang="ja-JP" altLang="en-US" dirty="0" smtClean="0">
                <a:solidFill>
                  <a:schemeClr val="tx1">
                    <a:lumMod val="75000"/>
                    <a:lumOff val="25000"/>
                  </a:schemeClr>
                </a:solidFill>
              </a:rPr>
              <a:t>に</a:t>
            </a:r>
            <a:r>
              <a:rPr kumimoji="1" lang="ja-JP" altLang="en-US" dirty="0" smtClean="0">
                <a:solidFill>
                  <a:schemeClr val="tx1">
                    <a:lumMod val="75000"/>
                    <a:lumOff val="25000"/>
                  </a:schemeClr>
                </a:solidFill>
              </a:rPr>
              <a:t>最適解が存在する</a:t>
            </a:r>
            <a:endParaRPr kumimoji="1" lang="ja-JP" altLang="en-US" dirty="0">
              <a:solidFill>
                <a:schemeClr val="tx1">
                  <a:lumMod val="75000"/>
                  <a:lumOff val="25000"/>
                </a:schemeClr>
              </a:solidFill>
            </a:endParaRPr>
          </a:p>
        </p:txBody>
      </p:sp>
      <p:sp>
        <p:nvSpPr>
          <p:cNvPr id="143" name="加算 142"/>
          <p:cNvSpPr/>
          <p:nvPr/>
        </p:nvSpPr>
        <p:spPr>
          <a:xfrm>
            <a:off x="10024101" y="4571579"/>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4" name="加算 143"/>
          <p:cNvSpPr/>
          <p:nvPr/>
        </p:nvSpPr>
        <p:spPr>
          <a:xfrm>
            <a:off x="7883368" y="4017816"/>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5" name="加算 144"/>
          <p:cNvSpPr/>
          <p:nvPr/>
        </p:nvSpPr>
        <p:spPr>
          <a:xfrm>
            <a:off x="11102931" y="4382231"/>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加算 145"/>
          <p:cNvSpPr/>
          <p:nvPr/>
        </p:nvSpPr>
        <p:spPr>
          <a:xfrm>
            <a:off x="7747009" y="5234867"/>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テキスト ボックス 14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2</a:t>
            </a:r>
            <a:endParaRPr kumimoji="1" lang="ja-JP" altLang="en-US" sz="2400" b="1" dirty="0"/>
          </a:p>
        </p:txBody>
      </p:sp>
      <p:sp>
        <p:nvSpPr>
          <p:cNvPr id="148" name="下矢印 147"/>
          <p:cNvSpPr/>
          <p:nvPr/>
        </p:nvSpPr>
        <p:spPr>
          <a:xfrm>
            <a:off x="11545915" y="2590727"/>
            <a:ext cx="286140" cy="2880000"/>
          </a:xfrm>
          <a:prstGeom prst="downArrow">
            <a:avLst/>
          </a:prstGeom>
          <a:gradFill>
            <a:gsLst>
              <a:gs pos="0">
                <a:srgbClr val="3984F3"/>
              </a:gs>
              <a:gs pos="69000">
                <a:srgbClr val="67D030"/>
              </a:gs>
              <a:gs pos="19000">
                <a:schemeClr val="accent5"/>
              </a:gs>
              <a:gs pos="44000">
                <a:srgbClr val="00B050"/>
              </a:gs>
              <a:gs pos="100000">
                <a:srgbClr val="F8F2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テキスト ボックス 148"/>
          <p:cNvSpPr txBox="1"/>
          <p:nvPr/>
        </p:nvSpPr>
        <p:spPr>
          <a:xfrm>
            <a:off x="11732676" y="3150500"/>
            <a:ext cx="430887" cy="1698554"/>
          </a:xfrm>
          <a:prstGeom prst="rect">
            <a:avLst/>
          </a:prstGeom>
          <a:noFill/>
        </p:spPr>
        <p:txBody>
          <a:bodyPr vert="eaVert" wrap="square" rtlCol="0">
            <a:spAutoFit/>
          </a:bodyPr>
          <a:lstStyle/>
          <a:p>
            <a:pPr algn="ctr"/>
            <a:r>
              <a:rPr kumimoji="1" lang="ja-JP" altLang="en-US" sz="1600" b="1" dirty="0" smtClean="0">
                <a:solidFill>
                  <a:schemeClr val="tx1">
                    <a:lumMod val="75000"/>
                    <a:lumOff val="25000"/>
                  </a:schemeClr>
                </a:solidFill>
              </a:rPr>
              <a:t>評価値</a:t>
            </a:r>
            <a:endParaRPr kumimoji="1" lang="ja-JP" altLang="en-US" sz="1600" b="1" dirty="0">
              <a:solidFill>
                <a:schemeClr val="tx1">
                  <a:lumMod val="75000"/>
                  <a:lumOff val="25000"/>
                </a:schemeClr>
              </a:solidFill>
            </a:endParaRPr>
          </a:p>
        </p:txBody>
      </p:sp>
      <p:sp>
        <p:nvSpPr>
          <p:cNvPr id="150" name="テキスト ボックス 149"/>
          <p:cNvSpPr txBox="1"/>
          <p:nvPr/>
        </p:nvSpPr>
        <p:spPr>
          <a:xfrm>
            <a:off x="11503495" y="5532047"/>
            <a:ext cx="404150" cy="369332"/>
          </a:xfrm>
          <a:prstGeom prst="rect">
            <a:avLst/>
          </a:prstGeom>
          <a:noFill/>
        </p:spPr>
        <p:txBody>
          <a:bodyPr wrap="square" rtlCol="0">
            <a:spAutoFit/>
          </a:bodyPr>
          <a:lstStyle/>
          <a:p>
            <a:r>
              <a:rPr kumimoji="1" lang="ja-JP" altLang="en-US" b="1" dirty="0" smtClean="0">
                <a:ln>
                  <a:solidFill>
                    <a:srgbClr val="A3B000"/>
                  </a:solidFill>
                </a:ln>
                <a:solidFill>
                  <a:srgbClr val="FFFF00"/>
                </a:solidFill>
              </a:rPr>
              <a:t>良</a:t>
            </a:r>
            <a:endParaRPr kumimoji="1" lang="ja-JP" altLang="en-US" b="1" dirty="0">
              <a:ln>
                <a:solidFill>
                  <a:srgbClr val="A3B000"/>
                </a:solidFill>
              </a:ln>
              <a:solidFill>
                <a:srgbClr val="FFFF00"/>
              </a:solidFill>
            </a:endParaRPr>
          </a:p>
        </p:txBody>
      </p:sp>
      <p:sp>
        <p:nvSpPr>
          <p:cNvPr id="151" name="テキスト ボックス 150"/>
          <p:cNvSpPr txBox="1"/>
          <p:nvPr/>
        </p:nvSpPr>
        <p:spPr>
          <a:xfrm>
            <a:off x="11466282" y="2200128"/>
            <a:ext cx="404150" cy="369332"/>
          </a:xfrm>
          <a:prstGeom prst="rect">
            <a:avLst/>
          </a:prstGeom>
          <a:noFill/>
        </p:spPr>
        <p:txBody>
          <a:bodyPr wrap="square" rtlCol="0">
            <a:spAutoFit/>
          </a:bodyPr>
          <a:lstStyle/>
          <a:p>
            <a:r>
              <a:rPr kumimoji="1" lang="ja-JP" altLang="en-US" b="1" dirty="0" smtClean="0">
                <a:solidFill>
                  <a:srgbClr val="3984F3"/>
                </a:solidFill>
              </a:rPr>
              <a:t>悪</a:t>
            </a:r>
            <a:endParaRPr kumimoji="1" lang="ja-JP" altLang="en-US" b="1" dirty="0">
              <a:solidFill>
                <a:srgbClr val="3984F3"/>
              </a:solidFill>
            </a:endParaRPr>
          </a:p>
        </p:txBody>
      </p:sp>
    </p:spTree>
    <p:extLst>
      <p:ext uri="{BB962C8B-B14F-4D97-AF65-F5344CB8AC3E}">
        <p14:creationId xmlns:p14="http://schemas.microsoft.com/office/powerpoint/2010/main" val="218847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500"/>
                                        <p:tgtEl>
                                          <p:spTgt spid="1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1"/>
                                        </p:tgtEl>
                                        <p:attrNameLst>
                                          <p:attrName>style.visibility</p:attrName>
                                        </p:attrNameLst>
                                      </p:cBhvr>
                                      <p:to>
                                        <p:strVal val="visible"/>
                                      </p:to>
                                    </p:set>
                                    <p:animEffect transition="in" filter="fade">
                                      <p:cBhvr>
                                        <p:cTn id="11" dur="500"/>
                                        <p:tgtEl>
                                          <p:spTgt spid="14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40"/>
                                        </p:tgtEl>
                                        <p:attrNameLst>
                                          <p:attrName>style.visibility</p:attrName>
                                        </p:attrNameLst>
                                      </p:cBhvr>
                                      <p:to>
                                        <p:strVal val="visible"/>
                                      </p:to>
                                    </p:set>
                                    <p:animEffect transition="in" filter="fade">
                                      <p:cBhvr>
                                        <p:cTn id="16"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 grpId="0" animBg="1"/>
      <p:bldP spid="140" grpId="0" animBg="1"/>
      <p:bldP spid="14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DNRBA</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p:txBody>
      </p:sp>
      <p:graphicFrame>
        <p:nvGraphicFramePr>
          <p:cNvPr id="5" name="コンテンツ プレースホルダー 4"/>
          <p:cNvGraphicFramePr>
            <a:graphicFrameLocks/>
          </p:cNvGraphicFramePr>
          <p:nvPr>
            <p:extLst>
              <p:ext uri="{D42A27DB-BD31-4B8C-83A1-F6EECF244321}">
                <p14:modId xmlns:p14="http://schemas.microsoft.com/office/powerpoint/2010/main" val="2516547693"/>
              </p:ext>
            </p:extLst>
          </p:nvPr>
        </p:nvGraphicFramePr>
        <p:xfrm>
          <a:off x="243175" y="1642891"/>
          <a:ext cx="4798725" cy="49800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6" name="テキスト ボックス 25"/>
          <p:cNvSpPr txBox="1"/>
          <p:nvPr/>
        </p:nvSpPr>
        <p:spPr>
          <a:xfrm>
            <a:off x="5613679" y="1715593"/>
            <a:ext cx="4287189" cy="400110"/>
          </a:xfrm>
          <a:prstGeom prst="rect">
            <a:avLst/>
          </a:prstGeom>
          <a:noFill/>
        </p:spPr>
        <p:txBody>
          <a:bodyPr wrap="square" rtlCol="0">
            <a:spAutoFit/>
          </a:bodyPr>
          <a:lstStyle/>
          <a:p>
            <a:r>
              <a:rPr kumimoji="1" lang="en-US" altLang="ja-JP" sz="2000" dirty="0">
                <a:latin typeface="Times New Roman" panose="02020603050405020304" pitchFamily="18" charset="0"/>
                <a:cs typeface="Times New Roman" panose="02020603050405020304" pitchFamily="18" charset="0"/>
              </a:rPr>
              <a:t>f</a:t>
            </a:r>
            <a:r>
              <a:rPr kumimoji="1" lang="en-US" altLang="ja-JP" sz="2000" dirty="0" smtClean="0">
                <a:latin typeface="Times New Roman" panose="02020603050405020304" pitchFamily="18" charset="0"/>
                <a:cs typeface="Times New Roman" panose="02020603050405020304" pitchFamily="18" charset="0"/>
              </a:rPr>
              <a:t>or </a:t>
            </a:r>
            <a:r>
              <a:rPr kumimoji="1" lang="en-US" altLang="ja-JP" sz="2000" i="1" dirty="0" err="1" smtClean="0">
                <a:latin typeface="Times New Roman" panose="02020603050405020304" pitchFamily="18" charset="0"/>
                <a:cs typeface="Times New Roman" panose="02020603050405020304" pitchFamily="18" charset="0"/>
              </a:rPr>
              <a:t>i</a:t>
            </a:r>
            <a:r>
              <a:rPr kumimoji="1" lang="en-US" altLang="ja-JP" sz="2000" i="1" dirty="0" smtClean="0">
                <a:latin typeface="Times New Roman" panose="02020603050405020304" pitchFamily="18" charset="0"/>
                <a:cs typeface="Times New Roman" panose="02020603050405020304" pitchFamily="18" charset="0"/>
              </a:rPr>
              <a:t> = 1</a:t>
            </a:r>
            <a:r>
              <a:rPr kumimoji="1" lang="en-US" altLang="ja-JP" sz="2000" dirty="0" smtClean="0">
                <a:latin typeface="Times New Roman" panose="02020603050405020304" pitchFamily="18" charset="0"/>
                <a:cs typeface="Times New Roman" panose="02020603050405020304" pitchFamily="18" charset="0"/>
              </a:rPr>
              <a:t> to </a:t>
            </a:r>
            <a:r>
              <a:rPr kumimoji="1" lang="en-US" altLang="ja-JP" sz="2000" i="1" dirty="0" smtClean="0">
                <a:latin typeface="Times New Roman" panose="02020603050405020304" pitchFamily="18" charset="0"/>
                <a:cs typeface="Times New Roman" panose="02020603050405020304" pitchFamily="18" charset="0"/>
              </a:rPr>
              <a:t>N</a:t>
            </a:r>
            <a:endParaRPr kumimoji="1" lang="ja-JP" altLang="en-US" sz="2000" i="1" dirty="0">
              <a:latin typeface="Times New Roman" panose="02020603050405020304" pitchFamily="18" charset="0"/>
              <a:cs typeface="Times New Roman" panose="02020603050405020304" pitchFamily="18" charset="0"/>
            </a:endParaRPr>
          </a:p>
        </p:txBody>
      </p:sp>
      <p:sp>
        <p:nvSpPr>
          <p:cNvPr id="27" name="テキスト ボックス 26"/>
          <p:cNvSpPr txBox="1"/>
          <p:nvPr/>
        </p:nvSpPr>
        <p:spPr>
          <a:xfrm>
            <a:off x="5613679" y="3452690"/>
            <a:ext cx="1558979" cy="400110"/>
          </a:xfrm>
          <a:prstGeom prst="rect">
            <a:avLst/>
          </a:prstGeom>
          <a:noFill/>
        </p:spPr>
        <p:txBody>
          <a:bodyPr wrap="square" rtlCol="0">
            <a:spAutoFit/>
          </a:bodyPr>
          <a:lstStyle/>
          <a:p>
            <a:r>
              <a:rPr kumimoji="1" lang="en-US" altLang="ja-JP" sz="2000" dirty="0" err="1" smtClean="0">
                <a:latin typeface="Times New Roman" panose="02020603050405020304" pitchFamily="18" charset="0"/>
                <a:cs typeface="Times New Roman" panose="02020603050405020304" pitchFamily="18" charset="0"/>
              </a:rPr>
              <a:t>Endfor</a:t>
            </a:r>
            <a:endParaRPr kumimoji="1" lang="ja-JP" altLang="en-US" sz="2000" dirty="0">
              <a:latin typeface="Times New Roman" panose="02020603050405020304" pitchFamily="18" charset="0"/>
              <a:cs typeface="Times New Roman" panose="02020603050405020304" pitchFamily="18" charset="0"/>
            </a:endParaRPr>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13</a:t>
            </a:r>
            <a:endParaRPr kumimoji="1" lang="ja-JP" altLang="en-US" sz="2400" b="1" dirty="0"/>
          </a:p>
        </p:txBody>
      </p:sp>
      <mc:AlternateContent xmlns:mc="http://schemas.openxmlformats.org/markup-compatibility/2006">
        <mc:Choice xmlns:a14="http://schemas.microsoft.com/office/drawing/2010/main" Requires="a14">
          <p:sp>
            <p:nvSpPr>
              <p:cNvPr id="19" name="テキスト ボックス 18"/>
              <p:cNvSpPr txBox="1"/>
              <p:nvPr/>
            </p:nvSpPr>
            <p:spPr>
              <a:xfrm>
                <a:off x="6017732" y="2065019"/>
                <a:ext cx="3594313" cy="1323439"/>
              </a:xfrm>
              <a:prstGeom prst="rect">
                <a:avLst/>
              </a:prstGeom>
              <a:noFill/>
            </p:spPr>
            <p:txBody>
              <a:bodyPr wrap="square" rtlCol="0">
                <a:spAutoFit/>
              </a:bodyPr>
              <a:lstStyle/>
              <a:p>
                <a:r>
                  <a:rPr kumimoji="1" lang="en-US" altLang="ja-JP" sz="2000" dirty="0" smtClean="0">
                    <a:latin typeface="Cambria Math" panose="02040503050406030204" pitchFamily="18" charset="0"/>
                    <a:ea typeface="Cambria Math" panose="02040503050406030204" pitchFamily="18" charset="0"/>
                  </a:rPr>
                  <a:t>If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𝑟𝑎𝑛𝑑</m:t>
                    </m:r>
                    <m:r>
                      <a:rPr kumimoji="1" lang="en-US" altLang="ja-JP" sz="2000" b="0" i="1" smtClean="0">
                        <a:latin typeface="Cambria Math" panose="02040503050406030204" pitchFamily="18" charset="0"/>
                        <a:ea typeface="Cambria Math" panose="02040503050406030204" pitchFamily="18" charset="0"/>
                      </a:rPr>
                      <m:t>&gt;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𝑟</m:t>
                        </m:r>
                      </m:e>
                      <m:sub>
                        <m:r>
                          <a:rPr kumimoji="1" lang="en-US" altLang="ja-JP" sz="2000" b="0" i="1" smtClean="0">
                            <a:latin typeface="Cambria Math" panose="02040503050406030204" pitchFamily="18" charset="0"/>
                            <a:ea typeface="Cambria Math" panose="02040503050406030204" pitchFamily="18" charset="0"/>
                          </a:rPr>
                          <m:t>𝑖</m:t>
                        </m:r>
                      </m:sub>
                    </m:sSub>
                  </m:oMath>
                </a14:m>
                <a:endParaRPr kumimoji="1" lang="en-US" altLang="ja-JP" sz="2000" dirty="0" smtClean="0">
                  <a:latin typeface="Cambria Math" panose="02040503050406030204" pitchFamily="18" charset="0"/>
                  <a:ea typeface="Cambria Math" panose="02040503050406030204" pitchFamily="18" charset="0"/>
                </a:endParaRPr>
              </a:p>
              <a:p>
                <a:endParaRPr kumimoji="1" lang="en-US" altLang="ja-JP" sz="2000" dirty="0">
                  <a:latin typeface="Cambria Math" panose="02040503050406030204" pitchFamily="18" charset="0"/>
                  <a:ea typeface="Cambria Math" panose="02040503050406030204" pitchFamily="18" charset="0"/>
                </a:endParaRPr>
              </a:p>
              <a:p>
                <a:endParaRPr kumimoji="1" lang="en-US" altLang="ja-JP" sz="2000" dirty="0" smtClean="0">
                  <a:latin typeface="Cambria Math" panose="02040503050406030204" pitchFamily="18" charset="0"/>
                  <a:ea typeface="Cambria Math" panose="02040503050406030204" pitchFamily="18" charset="0"/>
                </a:endParaRPr>
              </a:p>
              <a:p>
                <a:r>
                  <a:rPr kumimoji="1" lang="en-US" altLang="ja-JP" sz="2000" dirty="0" err="1" smtClean="0">
                    <a:latin typeface="Cambria Math" panose="02040503050406030204" pitchFamily="18" charset="0"/>
                    <a:ea typeface="Cambria Math" panose="02040503050406030204" pitchFamily="18" charset="0"/>
                  </a:rPr>
                  <a:t>Endif</a:t>
                </a:r>
                <a:r>
                  <a:rPr kumimoji="1" lang="en-US" altLang="ja-JP" sz="2000" dirty="0" smtClean="0">
                    <a:latin typeface="Cambria Math" panose="02040503050406030204" pitchFamily="18" charset="0"/>
                    <a:ea typeface="Cambria Math" panose="02040503050406030204" pitchFamily="18" charset="0"/>
                  </a:rPr>
                  <a:t> </a:t>
                </a:r>
                <a:endParaRPr kumimoji="1" lang="ja-JP" altLang="en-US" sz="2000" dirty="0">
                  <a:latin typeface="Cambria Math" panose="02040503050406030204" pitchFamily="18" charset="0"/>
                </a:endParaRPr>
              </a:p>
            </p:txBody>
          </p:sp>
        </mc:Choice>
        <mc:Fallback>
          <p:sp>
            <p:nvSpPr>
              <p:cNvPr id="19" name="テキスト ボックス 18"/>
              <p:cNvSpPr txBox="1">
                <a:spLocks noRot="1" noChangeAspect="1" noMove="1" noResize="1" noEditPoints="1" noAdjustHandles="1" noChangeArrowheads="1" noChangeShapeType="1" noTextEdit="1"/>
              </p:cNvSpPr>
              <p:nvPr/>
            </p:nvSpPr>
            <p:spPr>
              <a:xfrm>
                <a:off x="6017732" y="2065019"/>
                <a:ext cx="3594313" cy="1323439"/>
              </a:xfrm>
              <a:prstGeom prst="rect">
                <a:avLst/>
              </a:prstGeom>
              <a:blipFill>
                <a:blip r:embed="rId9"/>
                <a:stretch>
                  <a:fillRect l="-1695" t="-2765" b="-7373"/>
                </a:stretch>
              </a:blipFill>
            </p:spPr>
            <p:txBody>
              <a:bodyPr/>
              <a:lstStyle/>
              <a:p>
                <a:r>
                  <a:rPr lang="ja-JP" altLang="en-US">
                    <a:noFill/>
                  </a:rPr>
                  <a:t> </a:t>
                </a:r>
              </a:p>
            </p:txBody>
          </p:sp>
        </mc:Fallback>
      </mc:AlternateContent>
      <p:pic>
        <p:nvPicPr>
          <p:cNvPr id="4" name="図 3"/>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7595134" y="2535598"/>
            <a:ext cx="2346857" cy="315428"/>
          </a:xfrm>
          <a:prstGeom prst="rect">
            <a:avLst/>
          </a:prstGeom>
        </p:spPr>
      </p:pic>
      <p:sp>
        <p:nvSpPr>
          <p:cNvPr id="21" name="テキスト ボックス 20"/>
          <p:cNvSpPr txBox="1"/>
          <p:nvPr/>
        </p:nvSpPr>
        <p:spPr>
          <a:xfrm>
            <a:off x="6450653" y="2533360"/>
            <a:ext cx="1411987" cy="369332"/>
          </a:xfrm>
          <a:prstGeom prst="rect">
            <a:avLst/>
          </a:prstGeom>
          <a:noFill/>
        </p:spPr>
        <p:txBody>
          <a:bodyPr wrap="square" rtlCol="0">
            <a:spAutoFit/>
          </a:bodyPr>
          <a:lstStyle/>
          <a:p>
            <a:r>
              <a:rPr kumimoji="1" lang="ja-JP" altLang="en-US" dirty="0" smtClean="0"/>
              <a:t>個体候補</a:t>
            </a:r>
            <a:endParaRPr kumimoji="1" lang="ja-JP" altLang="en-US" dirty="0"/>
          </a:p>
        </p:txBody>
      </p:sp>
      <p:sp>
        <p:nvSpPr>
          <p:cNvPr id="23" name="楕円 22"/>
          <p:cNvSpPr/>
          <p:nvPr/>
        </p:nvSpPr>
        <p:spPr>
          <a:xfrm>
            <a:off x="8835336" y="3736047"/>
            <a:ext cx="1686551" cy="1686551"/>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9207929" y="3639630"/>
            <a:ext cx="1653420" cy="1653420"/>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8881801" y="3580479"/>
            <a:ext cx="1368000" cy="1368000"/>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10230520" y="5016658"/>
            <a:ext cx="1368000" cy="1368000"/>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9944639" y="4423441"/>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9588612" y="4545620"/>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10824520" y="5610658"/>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8797134" y="3508479"/>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p:cNvCxnSpPr>
            <a:stCxn id="23" idx="3"/>
          </p:cNvCxnSpPr>
          <p:nvPr/>
        </p:nvCxnSpPr>
        <p:spPr>
          <a:xfrm flipV="1">
            <a:off x="9082326" y="4697232"/>
            <a:ext cx="528262" cy="478376"/>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1" name="テキスト ボックス 40"/>
              <p:cNvSpPr txBox="1"/>
              <p:nvPr/>
            </p:nvSpPr>
            <p:spPr>
              <a:xfrm>
                <a:off x="8957278" y="4644335"/>
                <a:ext cx="2887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𝜎</m:t>
                          </m:r>
                        </m:e>
                        <m:sub>
                          <m:r>
                            <a:rPr kumimoji="1" lang="en-US" altLang="ja-JP" b="0" i="1" smtClean="0">
                              <a:solidFill>
                                <a:schemeClr val="accent6">
                                  <a:lumMod val="75000"/>
                                </a:schemeClr>
                              </a:solidFill>
                              <a:latin typeface="Cambria Math" panose="02040503050406030204" pitchFamily="18" charset="0"/>
                            </a:rPr>
                            <m:t>3</m:t>
                          </m:r>
                        </m:sub>
                      </m:sSub>
                    </m:oMath>
                  </m:oMathPara>
                </a14:m>
                <a:endParaRPr kumimoji="1" lang="ja-JP" altLang="en-US" dirty="0">
                  <a:solidFill>
                    <a:schemeClr val="accent6">
                      <a:lumMod val="75000"/>
                    </a:schemeClr>
                  </a:solidFill>
                </a:endParaRPr>
              </a:p>
            </p:txBody>
          </p:sp>
        </mc:Choice>
        <mc:Fallback>
          <p:sp>
            <p:nvSpPr>
              <p:cNvPr id="41" name="テキスト ボックス 40"/>
              <p:cNvSpPr txBox="1">
                <a:spLocks noRot="1" noChangeAspect="1" noMove="1" noResize="1" noEditPoints="1" noAdjustHandles="1" noChangeArrowheads="1" noChangeShapeType="1" noTextEdit="1"/>
              </p:cNvSpPr>
              <p:nvPr/>
            </p:nvSpPr>
            <p:spPr>
              <a:xfrm>
                <a:off x="8957278" y="4644335"/>
                <a:ext cx="288732" cy="276999"/>
              </a:xfrm>
              <a:prstGeom prst="rect">
                <a:avLst/>
              </a:prstGeom>
              <a:blipFill>
                <a:blip r:embed="rId11"/>
                <a:stretch>
                  <a:fillRect l="-10417" r="-4167"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2" name="正方形/長方形 41"/>
              <p:cNvSpPr/>
              <p:nvPr/>
            </p:nvSpPr>
            <p:spPr>
              <a:xfrm>
                <a:off x="9248059" y="3775162"/>
                <a:ext cx="4976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p:sp>
            <p:nvSpPr>
              <p:cNvPr id="42" name="正方形/長方形 41"/>
              <p:cNvSpPr>
                <a:spLocks noRot="1" noChangeAspect="1" noMove="1" noResize="1" noEditPoints="1" noAdjustHandles="1" noChangeArrowheads="1" noChangeShapeType="1" noTextEdit="1"/>
              </p:cNvSpPr>
              <p:nvPr/>
            </p:nvSpPr>
            <p:spPr>
              <a:xfrm>
                <a:off x="9248059" y="3775162"/>
                <a:ext cx="497616" cy="369332"/>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正方形/長方形 42"/>
              <p:cNvSpPr/>
              <p:nvPr/>
            </p:nvSpPr>
            <p:spPr>
              <a:xfrm>
                <a:off x="9419246" y="4681686"/>
                <a:ext cx="50324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p:sp>
            <p:nvSpPr>
              <p:cNvPr id="43" name="正方形/長方形 42"/>
              <p:cNvSpPr>
                <a:spLocks noRot="1" noChangeAspect="1" noMove="1" noResize="1" noEditPoints="1" noAdjustHandles="1" noChangeArrowheads="1" noChangeShapeType="1" noTextEdit="1"/>
              </p:cNvSpPr>
              <p:nvPr/>
            </p:nvSpPr>
            <p:spPr>
              <a:xfrm>
                <a:off x="9419246" y="4681686"/>
                <a:ext cx="503246" cy="369332"/>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7" name="正方形/長方形 46"/>
              <p:cNvSpPr/>
              <p:nvPr/>
            </p:nvSpPr>
            <p:spPr>
              <a:xfrm>
                <a:off x="10121538" y="4251635"/>
                <a:ext cx="50324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3</m:t>
                          </m:r>
                        </m:sub>
                      </m:sSub>
                    </m:oMath>
                  </m:oMathPara>
                </a14:m>
                <a:endParaRPr lang="ja-JP" altLang="en-US" dirty="0"/>
              </a:p>
            </p:txBody>
          </p:sp>
        </mc:Choice>
        <mc:Fallback>
          <p:sp>
            <p:nvSpPr>
              <p:cNvPr id="47" name="正方形/長方形 46"/>
              <p:cNvSpPr>
                <a:spLocks noRot="1" noChangeAspect="1" noMove="1" noResize="1" noEditPoints="1" noAdjustHandles="1" noChangeArrowheads="1" noChangeShapeType="1" noTextEdit="1"/>
              </p:cNvSpPr>
              <p:nvPr/>
            </p:nvSpPr>
            <p:spPr>
              <a:xfrm>
                <a:off x="10121538" y="4251635"/>
                <a:ext cx="503246" cy="369332"/>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8" name="正方形/長方形 47"/>
              <p:cNvSpPr/>
              <p:nvPr/>
            </p:nvSpPr>
            <p:spPr>
              <a:xfrm>
                <a:off x="10572897" y="5674171"/>
                <a:ext cx="50324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4</m:t>
                          </m:r>
                        </m:sub>
                      </m:sSub>
                    </m:oMath>
                  </m:oMathPara>
                </a14:m>
                <a:endParaRPr lang="ja-JP" altLang="en-US" dirty="0"/>
              </a:p>
            </p:txBody>
          </p:sp>
        </mc:Choice>
        <mc:Fallback>
          <p:sp>
            <p:nvSpPr>
              <p:cNvPr id="48" name="正方形/長方形 47"/>
              <p:cNvSpPr>
                <a:spLocks noRot="1" noChangeAspect="1" noMove="1" noResize="1" noEditPoints="1" noAdjustHandles="1" noChangeArrowheads="1" noChangeShapeType="1" noTextEdit="1"/>
              </p:cNvSpPr>
              <p:nvPr/>
            </p:nvSpPr>
            <p:spPr>
              <a:xfrm>
                <a:off x="10572897" y="5674171"/>
                <a:ext cx="503246" cy="369332"/>
              </a:xfrm>
              <a:prstGeom prst="rect">
                <a:avLst/>
              </a:prstGeom>
              <a:blipFill>
                <a:blip r:embed="rId15"/>
                <a:stretch>
                  <a:fillRect b="-3333"/>
                </a:stretch>
              </a:blipFill>
            </p:spPr>
            <p:txBody>
              <a:bodyPr/>
              <a:lstStyle/>
              <a:p>
                <a:r>
                  <a:rPr lang="ja-JP" altLang="en-US">
                    <a:noFill/>
                  </a:rPr>
                  <a:t> </a:t>
                </a:r>
              </a:p>
            </p:txBody>
          </p:sp>
        </mc:Fallback>
      </mc:AlternateContent>
      <p:cxnSp>
        <p:nvCxnSpPr>
          <p:cNvPr id="49" name="直線矢印コネクタ 48"/>
          <p:cNvCxnSpPr>
            <a:stCxn id="29" idx="7"/>
          </p:cNvCxnSpPr>
          <p:nvPr/>
        </p:nvCxnSpPr>
        <p:spPr>
          <a:xfrm flipH="1">
            <a:off x="10123699" y="3881768"/>
            <a:ext cx="495512" cy="553831"/>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0" name="テキスト ボックス 49"/>
              <p:cNvSpPr txBox="1"/>
              <p:nvPr/>
            </p:nvSpPr>
            <p:spPr>
              <a:xfrm>
                <a:off x="10431708" y="3997273"/>
                <a:ext cx="28873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𝜎</m:t>
                          </m:r>
                        </m:e>
                        <m:sub>
                          <m:r>
                            <a:rPr kumimoji="1" lang="en-US" altLang="ja-JP" b="0" i="1" smtClean="0">
                              <a:solidFill>
                                <a:schemeClr val="accent6">
                                  <a:lumMod val="75000"/>
                                </a:schemeClr>
                              </a:solidFill>
                              <a:latin typeface="Cambria Math" panose="02040503050406030204" pitchFamily="18" charset="0"/>
                            </a:rPr>
                            <m:t>3</m:t>
                          </m:r>
                        </m:sub>
                      </m:sSub>
                    </m:oMath>
                  </m:oMathPara>
                </a14:m>
                <a:endParaRPr kumimoji="1" lang="ja-JP" altLang="en-US" dirty="0">
                  <a:solidFill>
                    <a:schemeClr val="accent6">
                      <a:lumMod val="75000"/>
                    </a:schemeClr>
                  </a:solidFill>
                </a:endParaRPr>
              </a:p>
            </p:txBody>
          </p:sp>
        </mc:Choice>
        <mc:Fallback>
          <p:sp>
            <p:nvSpPr>
              <p:cNvPr id="50" name="テキスト ボックス 49"/>
              <p:cNvSpPr txBox="1">
                <a:spLocks noRot="1" noChangeAspect="1" noMove="1" noResize="1" noEditPoints="1" noAdjustHandles="1" noChangeArrowheads="1" noChangeShapeType="1" noTextEdit="1"/>
              </p:cNvSpPr>
              <p:nvPr/>
            </p:nvSpPr>
            <p:spPr>
              <a:xfrm>
                <a:off x="10431708" y="3997273"/>
                <a:ext cx="288733" cy="276999"/>
              </a:xfrm>
              <a:prstGeom prst="rect">
                <a:avLst/>
              </a:prstGeom>
              <a:blipFill>
                <a:blip r:embed="rId16"/>
                <a:stretch>
                  <a:fillRect l="-10417" r="-4167" b="-20000"/>
                </a:stretch>
              </a:blipFill>
            </p:spPr>
            <p:txBody>
              <a:bodyPr/>
              <a:lstStyle/>
              <a:p>
                <a:r>
                  <a:rPr lang="ja-JP" altLang="en-US">
                    <a:noFill/>
                  </a:rPr>
                  <a:t> </a:t>
                </a:r>
              </a:p>
            </p:txBody>
          </p:sp>
        </mc:Fallback>
      </mc:AlternateContent>
      <p:cxnSp>
        <p:nvCxnSpPr>
          <p:cNvPr id="51" name="直線矢印コネクタ 50"/>
          <p:cNvCxnSpPr/>
          <p:nvPr/>
        </p:nvCxnSpPr>
        <p:spPr>
          <a:xfrm>
            <a:off x="8881801" y="4142530"/>
            <a:ext cx="594000" cy="95666"/>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2" name="テキスト ボックス 51"/>
              <p:cNvSpPr txBox="1"/>
              <p:nvPr/>
            </p:nvSpPr>
            <p:spPr>
              <a:xfrm>
                <a:off x="9147828" y="3872931"/>
                <a:ext cx="28341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solidFill>
                              <a:latin typeface="Cambria Math" panose="02040503050406030204" pitchFamily="18" charset="0"/>
                            </a:rPr>
                          </m:ctrlPr>
                        </m:sSubPr>
                        <m:e>
                          <m:r>
                            <a:rPr kumimoji="1" lang="en-US" altLang="ja-JP" b="0" i="1" smtClean="0">
                              <a:solidFill>
                                <a:schemeClr val="accent6"/>
                              </a:solidFill>
                              <a:latin typeface="Cambria Math" panose="02040503050406030204" pitchFamily="18" charset="0"/>
                            </a:rPr>
                            <m:t>𝜎</m:t>
                          </m:r>
                        </m:e>
                        <m:sub>
                          <m:r>
                            <a:rPr kumimoji="1" lang="en-US" altLang="ja-JP" b="0" i="1" smtClean="0">
                              <a:solidFill>
                                <a:schemeClr val="accent6"/>
                              </a:solidFill>
                              <a:latin typeface="Cambria Math" panose="02040503050406030204" pitchFamily="18" charset="0"/>
                            </a:rPr>
                            <m:t>1</m:t>
                          </m:r>
                        </m:sub>
                      </m:sSub>
                    </m:oMath>
                  </m:oMathPara>
                </a14:m>
                <a:endParaRPr kumimoji="1" lang="ja-JP" altLang="en-US" dirty="0">
                  <a:solidFill>
                    <a:schemeClr val="accent6"/>
                  </a:solidFill>
                </a:endParaRPr>
              </a:p>
            </p:txBody>
          </p:sp>
        </mc:Choice>
        <mc:Fallback>
          <p:sp>
            <p:nvSpPr>
              <p:cNvPr id="52" name="テキスト ボックス 51"/>
              <p:cNvSpPr txBox="1">
                <a:spLocks noRot="1" noChangeAspect="1" noMove="1" noResize="1" noEditPoints="1" noAdjustHandles="1" noChangeArrowheads="1" noChangeShapeType="1" noTextEdit="1"/>
              </p:cNvSpPr>
              <p:nvPr/>
            </p:nvSpPr>
            <p:spPr>
              <a:xfrm>
                <a:off x="9147828" y="3872931"/>
                <a:ext cx="283411" cy="276999"/>
              </a:xfrm>
              <a:prstGeom prst="rect">
                <a:avLst/>
              </a:prstGeom>
              <a:blipFill>
                <a:blip r:embed="rId17"/>
                <a:stretch>
                  <a:fillRect l="-10870" r="-4348" b="-19565"/>
                </a:stretch>
              </a:blipFill>
            </p:spPr>
            <p:txBody>
              <a:bodyPr/>
              <a:lstStyle/>
              <a:p>
                <a:r>
                  <a:rPr lang="ja-JP" altLang="en-US">
                    <a:noFill/>
                  </a:rPr>
                  <a:t> </a:t>
                </a:r>
              </a:p>
            </p:txBody>
          </p:sp>
        </mc:Fallback>
      </mc:AlternateContent>
      <p:sp>
        <p:nvSpPr>
          <p:cNvPr id="53" name="星 5 52"/>
          <p:cNvSpPr/>
          <p:nvPr/>
        </p:nvSpPr>
        <p:spPr>
          <a:xfrm>
            <a:off x="9426611" y="4145000"/>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p:nvSpPr>
        <p:spPr>
          <a:xfrm>
            <a:off x="9840802" y="3882605"/>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9284212" y="4511862"/>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56" name="テキスト ボックス 55"/>
              <p:cNvSpPr txBox="1"/>
              <p:nvPr/>
            </p:nvSpPr>
            <p:spPr>
              <a:xfrm>
                <a:off x="10564785" y="2588565"/>
                <a:ext cx="1022716"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𝜖</m:t>
                    </m:r>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a:t>
                </a:r>
                <a14:m>
                  <m:oMath xmlns:m="http://schemas.openxmlformats.org/officeDocument/2006/math">
                    <m:r>
                      <a:rPr kumimoji="1" lang="en-US" altLang="ja-JP" b="0" i="0"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𝜎</m:t>
                        </m:r>
                      </m:e>
                      <m:sub>
                        <m:r>
                          <a:rPr kumimoji="1" lang="en-US" altLang="ja-JP" b="0" i="1" dirty="0" smtClean="0">
                            <a:latin typeface="Cambria Math" panose="02040503050406030204" pitchFamily="18" charset="0"/>
                          </a:rPr>
                          <m:t>𝑖</m:t>
                        </m:r>
                      </m:sub>
                    </m:sSub>
                    <m:r>
                      <a:rPr kumimoji="1" lang="en-US" altLang="ja-JP" b="0" i="1" dirty="0" smtClean="0">
                        <a:latin typeface="Cambria Math" panose="02040503050406030204" pitchFamily="18" charset="0"/>
                      </a:rPr>
                      <m:t>, </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𝜎</m:t>
                        </m:r>
                      </m:e>
                      <m:sub>
                        <m:r>
                          <a:rPr kumimoji="1" lang="en-US" altLang="ja-JP" b="0" i="1" dirty="0" smtClean="0">
                            <a:latin typeface="Cambria Math" panose="02040503050406030204" pitchFamily="18" charset="0"/>
                          </a:rPr>
                          <m:t>𝑖</m:t>
                        </m:r>
                      </m:sub>
                    </m:sSub>
                  </m:oMath>
                </a14:m>
                <a:r>
                  <a:rPr kumimoji="1" lang="en-US" altLang="ja-JP" dirty="0" smtClean="0"/>
                  <a:t>]</a:t>
                </a:r>
                <a:endParaRPr kumimoji="1" lang="ja-JP" altLang="en-US" dirty="0"/>
              </a:p>
            </p:txBody>
          </p:sp>
        </mc:Choice>
        <mc:Fallback>
          <p:sp>
            <p:nvSpPr>
              <p:cNvPr id="56" name="テキスト ボックス 55"/>
              <p:cNvSpPr txBox="1">
                <a:spLocks noRot="1" noChangeAspect="1" noMove="1" noResize="1" noEditPoints="1" noAdjustHandles="1" noChangeArrowheads="1" noChangeShapeType="1" noTextEdit="1"/>
              </p:cNvSpPr>
              <p:nvPr/>
            </p:nvSpPr>
            <p:spPr>
              <a:xfrm>
                <a:off x="10564785" y="2588565"/>
                <a:ext cx="1022716" cy="276999"/>
              </a:xfrm>
              <a:prstGeom prst="rect">
                <a:avLst/>
              </a:prstGeom>
              <a:blipFill>
                <a:blip r:embed="rId18"/>
                <a:stretch>
                  <a:fillRect l="-5952" t="-26667" r="-13095" b="-5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7" name="テキスト ボックス 56"/>
              <p:cNvSpPr txBox="1"/>
              <p:nvPr/>
            </p:nvSpPr>
            <p:spPr>
              <a:xfrm>
                <a:off x="10009856" y="3588477"/>
                <a:ext cx="498919" cy="30418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𝑙𝑜</m:t>
                          </m:r>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𝑐</m:t>
                              </m:r>
                            </m:e>
                            <m:sub>
                              <m:r>
                                <a:rPr kumimoji="1" lang="en-US" altLang="ja-JP" b="0" i="1" smtClean="0">
                                  <a:solidFill>
                                    <a:schemeClr val="accent6">
                                      <a:lumMod val="75000"/>
                                    </a:schemeClr>
                                  </a:solidFill>
                                  <a:latin typeface="Cambria Math" panose="02040503050406030204" pitchFamily="18" charset="0"/>
                                </a:rPr>
                                <m:t>𝑖</m:t>
                              </m:r>
                            </m:sub>
                          </m:sSub>
                        </m:sub>
                      </m:sSub>
                    </m:oMath>
                  </m:oMathPara>
                </a14:m>
                <a:endParaRPr kumimoji="1" lang="ja-JP" altLang="en-US" dirty="0">
                  <a:solidFill>
                    <a:schemeClr val="accent6">
                      <a:lumMod val="75000"/>
                    </a:schemeClr>
                  </a:solidFill>
                </a:endParaRPr>
              </a:p>
            </p:txBody>
          </p:sp>
        </mc:Choice>
        <mc:Fallback>
          <p:sp>
            <p:nvSpPr>
              <p:cNvPr id="57" name="テキスト ボックス 56"/>
              <p:cNvSpPr txBox="1">
                <a:spLocks noRot="1" noChangeAspect="1" noMove="1" noResize="1" noEditPoints="1" noAdjustHandles="1" noChangeArrowheads="1" noChangeShapeType="1" noTextEdit="1"/>
              </p:cNvSpPr>
              <p:nvPr/>
            </p:nvSpPr>
            <p:spPr>
              <a:xfrm>
                <a:off x="10009856" y="3588477"/>
                <a:ext cx="498919" cy="304186"/>
              </a:xfrm>
              <a:prstGeom prst="rect">
                <a:avLst/>
              </a:prstGeom>
              <a:blipFill>
                <a:blip r:embed="rId19"/>
                <a:stretch>
                  <a:fillRect l="-6098" r="-2439" b="-18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8" name="角丸四角形吹き出し 57"/>
              <p:cNvSpPr/>
              <p:nvPr/>
            </p:nvSpPr>
            <p:spPr>
              <a:xfrm>
                <a:off x="5582125" y="4321919"/>
                <a:ext cx="3076748" cy="867868"/>
              </a:xfrm>
              <a:prstGeom prst="wedgeRoundRectCallout">
                <a:avLst>
                  <a:gd name="adj1" fmla="val 53203"/>
                  <a:gd name="adj2" fmla="val -66866"/>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探索領域</a:t>
                </a:r>
                <a:r>
                  <a:rPr kumimoji="1" lang="ja-JP" altLang="en-US" dirty="0">
                    <a:solidFill>
                      <a:schemeClr val="tx1">
                        <a:lumMod val="75000"/>
                        <a:lumOff val="25000"/>
                      </a:schemeClr>
                    </a:solidFill>
                  </a:rPr>
                  <a:t>内</a:t>
                </a:r>
                <a:r>
                  <a:rPr kumimoji="1" lang="ja-JP" altLang="en-US" dirty="0" smtClean="0">
                    <a:solidFill>
                      <a:schemeClr val="tx1">
                        <a:lumMod val="75000"/>
                        <a:lumOff val="25000"/>
                      </a:schemeClr>
                    </a:solidFill>
                  </a:rPr>
                  <a:t>の最良個体</a:t>
                </a:r>
                <a14:m>
                  <m:oMath xmlns:m="http://schemas.openxmlformats.org/officeDocument/2006/math">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𝑥</m:t>
                        </m:r>
                      </m:e>
                      <m:sub>
                        <m:r>
                          <a:rPr kumimoji="1" lang="en-US" altLang="ja-JP" b="0" i="1" smtClean="0">
                            <a:solidFill>
                              <a:schemeClr val="tx1">
                                <a:lumMod val="75000"/>
                                <a:lumOff val="25000"/>
                              </a:schemeClr>
                            </a:solidFill>
                            <a:latin typeface="Cambria Math" panose="02040503050406030204" pitchFamily="18" charset="0"/>
                          </a:rPr>
                          <m:t>𝑁𝑅</m:t>
                        </m:r>
                        <m:r>
                          <a:rPr kumimoji="1" lang="en-US" altLang="ja-JP" b="0" i="1" smtClean="0">
                            <a:solidFill>
                              <a:schemeClr val="tx1">
                                <a:lumMod val="75000"/>
                                <a:lumOff val="25000"/>
                              </a:schemeClr>
                            </a:solidFill>
                            <a:latin typeface="Cambria Math" panose="02040503050406030204" pitchFamily="18" charset="0"/>
                          </a:rPr>
                          <m:t>∗</m:t>
                        </m:r>
                      </m:sub>
                    </m:sSub>
                  </m:oMath>
                </a14:m>
                <a:r>
                  <a:rPr kumimoji="1" lang="ja-JP" altLang="en-US" dirty="0" smtClean="0">
                    <a:solidFill>
                      <a:schemeClr val="tx1">
                        <a:lumMod val="75000"/>
                        <a:lumOff val="25000"/>
                      </a:schemeClr>
                    </a:solidFill>
                  </a:rPr>
                  <a:t>付近に個体候補を生成</a:t>
                </a:r>
                <a:endParaRPr kumimoji="1" lang="ja-JP" altLang="en-US" dirty="0">
                  <a:solidFill>
                    <a:schemeClr val="tx1">
                      <a:lumMod val="75000"/>
                      <a:lumOff val="25000"/>
                    </a:schemeClr>
                  </a:solidFill>
                </a:endParaRPr>
              </a:p>
            </p:txBody>
          </p:sp>
        </mc:Choice>
        <mc:Fallback>
          <p:sp>
            <p:nvSpPr>
              <p:cNvPr id="58" name="角丸四角形吹き出し 57"/>
              <p:cNvSpPr>
                <a:spLocks noRot="1" noChangeAspect="1" noMove="1" noResize="1" noEditPoints="1" noAdjustHandles="1" noChangeArrowheads="1" noChangeShapeType="1" noTextEdit="1"/>
              </p:cNvSpPr>
              <p:nvPr/>
            </p:nvSpPr>
            <p:spPr>
              <a:xfrm>
                <a:off x="5582125" y="4321919"/>
                <a:ext cx="3076748" cy="867868"/>
              </a:xfrm>
              <a:prstGeom prst="wedgeRoundRectCallout">
                <a:avLst>
                  <a:gd name="adj1" fmla="val 53203"/>
                  <a:gd name="adj2" fmla="val -66866"/>
                  <a:gd name="adj3" fmla="val 16667"/>
                </a:avLst>
              </a:prstGeom>
              <a:blipFill>
                <a:blip r:embed="rId20"/>
                <a:stretch>
                  <a:fillRect/>
                </a:stretch>
              </a:blipFill>
              <a:ln>
                <a:noFill/>
              </a:ln>
            </p:spPr>
            <p:txBody>
              <a:bodyPr/>
              <a:lstStyle/>
              <a:p>
                <a:r>
                  <a:rPr lang="ja-JP" altLang="en-US">
                    <a:noFill/>
                  </a:rPr>
                  <a:t> </a:t>
                </a:r>
              </a:p>
            </p:txBody>
          </p:sp>
        </mc:Fallback>
      </mc:AlternateContent>
    </p:spTree>
    <p:extLst>
      <p:ext uri="{BB962C8B-B14F-4D97-AF65-F5344CB8AC3E}">
        <p14:creationId xmlns:p14="http://schemas.microsoft.com/office/powerpoint/2010/main" val="26345779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fade">
                                      <p:cBhvr>
                                        <p:cTn id="10" dur="500"/>
                                        <p:tgtEl>
                                          <p:spTgt spid="5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7"/>
                                        </p:tgtEl>
                                        <p:attrNameLst>
                                          <p:attrName>style.visibility</p:attrName>
                                        </p:attrNameLst>
                                      </p:cBhvr>
                                      <p:to>
                                        <p:strVal val="visible"/>
                                      </p:to>
                                    </p:set>
                                    <p:animEffect transition="in" filter="fade">
                                      <p:cBhvr>
                                        <p:cTn id="13" dur="500"/>
                                        <p:tgtEl>
                                          <p:spTgt spid="5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7" grpId="0"/>
      <p:bldP spid="5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DNRBA</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p:txBody>
      </p:sp>
      <p:graphicFrame>
        <p:nvGraphicFramePr>
          <p:cNvPr id="5" name="コンテンツ プレースホルダー 4"/>
          <p:cNvGraphicFramePr>
            <a:graphicFrameLocks/>
          </p:cNvGraphicFramePr>
          <p:nvPr>
            <p:extLst>
              <p:ext uri="{D42A27DB-BD31-4B8C-83A1-F6EECF244321}">
                <p14:modId xmlns:p14="http://schemas.microsoft.com/office/powerpoint/2010/main" val="3329678083"/>
              </p:ext>
            </p:extLst>
          </p:nvPr>
        </p:nvGraphicFramePr>
        <p:xfrm>
          <a:off x="243175" y="1642891"/>
          <a:ext cx="4798725" cy="49800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6" name="テキスト ボックス 25"/>
          <p:cNvSpPr txBox="1"/>
          <p:nvPr/>
        </p:nvSpPr>
        <p:spPr>
          <a:xfrm>
            <a:off x="5613679" y="1715593"/>
            <a:ext cx="4287189" cy="400110"/>
          </a:xfrm>
          <a:prstGeom prst="rect">
            <a:avLst/>
          </a:prstGeom>
          <a:noFill/>
        </p:spPr>
        <p:txBody>
          <a:bodyPr wrap="square" rtlCol="0">
            <a:spAutoFit/>
          </a:bodyPr>
          <a:lstStyle/>
          <a:p>
            <a:r>
              <a:rPr kumimoji="1" lang="en-US" altLang="ja-JP" sz="2000" dirty="0">
                <a:latin typeface="Times New Roman" panose="02020603050405020304" pitchFamily="18" charset="0"/>
                <a:cs typeface="Times New Roman" panose="02020603050405020304" pitchFamily="18" charset="0"/>
              </a:rPr>
              <a:t>f</a:t>
            </a:r>
            <a:r>
              <a:rPr kumimoji="1" lang="en-US" altLang="ja-JP" sz="2000" dirty="0" smtClean="0">
                <a:latin typeface="Times New Roman" panose="02020603050405020304" pitchFamily="18" charset="0"/>
                <a:cs typeface="Times New Roman" panose="02020603050405020304" pitchFamily="18" charset="0"/>
              </a:rPr>
              <a:t>or </a:t>
            </a:r>
            <a:r>
              <a:rPr kumimoji="1" lang="en-US" altLang="ja-JP" sz="2000" i="1" dirty="0" err="1" smtClean="0">
                <a:latin typeface="Times New Roman" panose="02020603050405020304" pitchFamily="18" charset="0"/>
                <a:cs typeface="Times New Roman" panose="02020603050405020304" pitchFamily="18" charset="0"/>
              </a:rPr>
              <a:t>i</a:t>
            </a:r>
            <a:r>
              <a:rPr kumimoji="1" lang="en-US" altLang="ja-JP" sz="2000" i="1" dirty="0" smtClean="0">
                <a:latin typeface="Times New Roman" panose="02020603050405020304" pitchFamily="18" charset="0"/>
                <a:cs typeface="Times New Roman" panose="02020603050405020304" pitchFamily="18" charset="0"/>
              </a:rPr>
              <a:t> = 1</a:t>
            </a:r>
            <a:r>
              <a:rPr kumimoji="1" lang="en-US" altLang="ja-JP" sz="2000" dirty="0" smtClean="0">
                <a:latin typeface="Times New Roman" panose="02020603050405020304" pitchFamily="18" charset="0"/>
                <a:cs typeface="Times New Roman" panose="02020603050405020304" pitchFamily="18" charset="0"/>
              </a:rPr>
              <a:t> to </a:t>
            </a:r>
            <a:r>
              <a:rPr kumimoji="1" lang="en-US" altLang="ja-JP" sz="2000" i="1" dirty="0" smtClean="0">
                <a:latin typeface="Times New Roman" panose="02020603050405020304" pitchFamily="18" charset="0"/>
                <a:cs typeface="Times New Roman" panose="02020603050405020304" pitchFamily="18" charset="0"/>
              </a:rPr>
              <a:t>N</a:t>
            </a:r>
            <a:endParaRPr kumimoji="1" lang="ja-JP" altLang="en-US" sz="2000" i="1" dirty="0">
              <a:latin typeface="Times New Roman" panose="02020603050405020304" pitchFamily="18" charset="0"/>
              <a:cs typeface="Times New Roman" panose="02020603050405020304" pitchFamily="18" charset="0"/>
            </a:endParaRPr>
          </a:p>
        </p:txBody>
      </p:sp>
      <p:sp>
        <p:nvSpPr>
          <p:cNvPr id="27" name="テキスト ボックス 26"/>
          <p:cNvSpPr txBox="1"/>
          <p:nvPr/>
        </p:nvSpPr>
        <p:spPr>
          <a:xfrm>
            <a:off x="5613679" y="2587717"/>
            <a:ext cx="1558979" cy="400110"/>
          </a:xfrm>
          <a:prstGeom prst="rect">
            <a:avLst/>
          </a:prstGeom>
          <a:noFill/>
        </p:spPr>
        <p:txBody>
          <a:bodyPr wrap="square" rtlCol="0">
            <a:spAutoFit/>
          </a:bodyPr>
          <a:lstStyle/>
          <a:p>
            <a:r>
              <a:rPr kumimoji="1" lang="en-US" altLang="ja-JP" sz="2000" dirty="0" err="1" smtClean="0">
                <a:latin typeface="Times New Roman" panose="02020603050405020304" pitchFamily="18" charset="0"/>
                <a:cs typeface="Times New Roman" panose="02020603050405020304" pitchFamily="18" charset="0"/>
              </a:rPr>
              <a:t>Endfor</a:t>
            </a:r>
            <a:endParaRPr kumimoji="1" lang="ja-JP" altLang="en-US" sz="2000" dirty="0">
              <a:latin typeface="Times New Roman" panose="02020603050405020304" pitchFamily="18" charset="0"/>
              <a:cs typeface="Times New Roman" panose="02020603050405020304" pitchFamily="18" charset="0"/>
            </a:endParaRPr>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14</a:t>
            </a:r>
            <a:endParaRPr kumimoji="1" lang="ja-JP" altLang="en-US" sz="2400" b="1" dirty="0"/>
          </a:p>
        </p:txBody>
      </p:sp>
      <p:sp>
        <p:nvSpPr>
          <p:cNvPr id="16" name="テキスト ボックス 15"/>
          <p:cNvSpPr txBox="1"/>
          <p:nvPr/>
        </p:nvSpPr>
        <p:spPr>
          <a:xfrm>
            <a:off x="6450653" y="2162655"/>
            <a:ext cx="1411987" cy="369332"/>
          </a:xfrm>
          <a:prstGeom prst="rect">
            <a:avLst/>
          </a:prstGeom>
          <a:noFill/>
        </p:spPr>
        <p:txBody>
          <a:bodyPr wrap="square" rtlCol="0">
            <a:spAutoFit/>
          </a:bodyPr>
          <a:lstStyle/>
          <a:p>
            <a:r>
              <a:rPr kumimoji="1" lang="ja-JP" altLang="en-US" dirty="0" smtClean="0"/>
              <a:t>個体候補</a:t>
            </a:r>
            <a:endParaRPr kumimoji="1" lang="ja-JP" altLang="en-US" dirty="0"/>
          </a:p>
        </p:txBody>
      </p:sp>
      <p:pic>
        <p:nvPicPr>
          <p:cNvPr id="4" name="図 3"/>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7680719" y="2205035"/>
            <a:ext cx="4189713" cy="284571"/>
          </a:xfrm>
          <a:prstGeom prst="rect">
            <a:avLst/>
          </a:prstGeom>
        </p:spPr>
      </p:pic>
      <p:sp>
        <p:nvSpPr>
          <p:cNvPr id="19" name="楕円 18"/>
          <p:cNvSpPr/>
          <p:nvPr/>
        </p:nvSpPr>
        <p:spPr>
          <a:xfrm>
            <a:off x="8835336" y="3736047"/>
            <a:ext cx="1686551" cy="1686551"/>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9207929" y="3639630"/>
            <a:ext cx="1653420" cy="1653420"/>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8881801" y="3580479"/>
            <a:ext cx="1368000" cy="1368000"/>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10230520" y="5016658"/>
            <a:ext cx="1368000" cy="1368000"/>
          </a:xfrm>
          <a:prstGeom prst="ellipse">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9944639" y="4423441"/>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9588612" y="4545620"/>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10824520" y="5610658"/>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8797134" y="3508479"/>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直線矢印コネクタ 33"/>
          <p:cNvCxnSpPr>
            <a:stCxn id="19" idx="3"/>
          </p:cNvCxnSpPr>
          <p:nvPr/>
        </p:nvCxnSpPr>
        <p:spPr>
          <a:xfrm flipV="1">
            <a:off x="9082326" y="4697232"/>
            <a:ext cx="528262" cy="478376"/>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テキスト ボックス 34"/>
              <p:cNvSpPr txBox="1"/>
              <p:nvPr/>
            </p:nvSpPr>
            <p:spPr>
              <a:xfrm>
                <a:off x="8957278" y="4644335"/>
                <a:ext cx="28873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𝜎</m:t>
                          </m:r>
                        </m:e>
                        <m:sub>
                          <m:r>
                            <a:rPr kumimoji="1" lang="en-US" altLang="ja-JP" b="0" i="1" smtClean="0">
                              <a:solidFill>
                                <a:schemeClr val="accent6">
                                  <a:lumMod val="75000"/>
                                </a:schemeClr>
                              </a:solidFill>
                              <a:latin typeface="Cambria Math" panose="02040503050406030204" pitchFamily="18" charset="0"/>
                            </a:rPr>
                            <m:t>3</m:t>
                          </m:r>
                        </m:sub>
                      </m:sSub>
                    </m:oMath>
                  </m:oMathPara>
                </a14:m>
                <a:endParaRPr kumimoji="1" lang="ja-JP" altLang="en-US" dirty="0">
                  <a:solidFill>
                    <a:schemeClr val="accent6">
                      <a:lumMod val="75000"/>
                    </a:schemeClr>
                  </a:solidFill>
                </a:endParaRPr>
              </a:p>
            </p:txBody>
          </p:sp>
        </mc:Choice>
        <mc:Fallback>
          <p:sp>
            <p:nvSpPr>
              <p:cNvPr id="35" name="テキスト ボックス 34"/>
              <p:cNvSpPr txBox="1">
                <a:spLocks noRot="1" noChangeAspect="1" noMove="1" noResize="1" noEditPoints="1" noAdjustHandles="1" noChangeArrowheads="1" noChangeShapeType="1" noTextEdit="1"/>
              </p:cNvSpPr>
              <p:nvPr/>
            </p:nvSpPr>
            <p:spPr>
              <a:xfrm>
                <a:off x="8957278" y="4644335"/>
                <a:ext cx="288732" cy="276999"/>
              </a:xfrm>
              <a:prstGeom prst="rect">
                <a:avLst/>
              </a:prstGeom>
              <a:blipFill>
                <a:blip r:embed="rId10"/>
                <a:stretch>
                  <a:fillRect l="-10417" r="-4167"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6" name="正方形/長方形 35"/>
              <p:cNvSpPr/>
              <p:nvPr/>
            </p:nvSpPr>
            <p:spPr>
              <a:xfrm>
                <a:off x="9248059" y="3775162"/>
                <a:ext cx="4976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p:sp>
            <p:nvSpPr>
              <p:cNvPr id="36" name="正方形/長方形 35"/>
              <p:cNvSpPr>
                <a:spLocks noRot="1" noChangeAspect="1" noMove="1" noResize="1" noEditPoints="1" noAdjustHandles="1" noChangeArrowheads="1" noChangeShapeType="1" noTextEdit="1"/>
              </p:cNvSpPr>
              <p:nvPr/>
            </p:nvSpPr>
            <p:spPr>
              <a:xfrm>
                <a:off x="9248059" y="3775162"/>
                <a:ext cx="497616" cy="369332"/>
              </a:xfrm>
              <a:prstGeom prst="rect">
                <a:avLst/>
              </a:prstGeom>
              <a:blipFill>
                <a:blip r:embed="rId11"/>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7" name="正方形/長方形 36"/>
              <p:cNvSpPr/>
              <p:nvPr/>
            </p:nvSpPr>
            <p:spPr>
              <a:xfrm>
                <a:off x="9419246" y="4681686"/>
                <a:ext cx="50324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p:sp>
            <p:nvSpPr>
              <p:cNvPr id="37" name="正方形/長方形 36"/>
              <p:cNvSpPr>
                <a:spLocks noRot="1" noChangeAspect="1" noMove="1" noResize="1" noEditPoints="1" noAdjustHandles="1" noChangeArrowheads="1" noChangeShapeType="1" noTextEdit="1"/>
              </p:cNvSpPr>
              <p:nvPr/>
            </p:nvSpPr>
            <p:spPr>
              <a:xfrm>
                <a:off x="9419246" y="4681686"/>
                <a:ext cx="503246" cy="369332"/>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 name="正方形/長方形 37"/>
              <p:cNvSpPr/>
              <p:nvPr/>
            </p:nvSpPr>
            <p:spPr>
              <a:xfrm>
                <a:off x="10121538" y="4251635"/>
                <a:ext cx="50324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3</m:t>
                          </m:r>
                        </m:sub>
                      </m:sSub>
                    </m:oMath>
                  </m:oMathPara>
                </a14:m>
                <a:endParaRPr lang="ja-JP" altLang="en-US" dirty="0"/>
              </a:p>
            </p:txBody>
          </p:sp>
        </mc:Choice>
        <mc:Fallback>
          <p:sp>
            <p:nvSpPr>
              <p:cNvPr id="38" name="正方形/長方形 37"/>
              <p:cNvSpPr>
                <a:spLocks noRot="1" noChangeAspect="1" noMove="1" noResize="1" noEditPoints="1" noAdjustHandles="1" noChangeArrowheads="1" noChangeShapeType="1" noTextEdit="1"/>
              </p:cNvSpPr>
              <p:nvPr/>
            </p:nvSpPr>
            <p:spPr>
              <a:xfrm>
                <a:off x="10121538" y="4251635"/>
                <a:ext cx="503246" cy="369332"/>
              </a:xfrm>
              <a:prstGeom prst="rect">
                <a:avLst/>
              </a:prstGeom>
              <a:blipFill>
                <a:blip r:embed="rId13"/>
                <a:stretch>
                  <a:fillRect b="-163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9" name="正方形/長方形 38"/>
              <p:cNvSpPr/>
              <p:nvPr/>
            </p:nvSpPr>
            <p:spPr>
              <a:xfrm>
                <a:off x="10572897" y="5674171"/>
                <a:ext cx="50324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4</m:t>
                          </m:r>
                        </m:sub>
                      </m:sSub>
                    </m:oMath>
                  </m:oMathPara>
                </a14:m>
                <a:endParaRPr lang="ja-JP" altLang="en-US" dirty="0"/>
              </a:p>
            </p:txBody>
          </p:sp>
        </mc:Choice>
        <mc:Fallback>
          <p:sp>
            <p:nvSpPr>
              <p:cNvPr id="39" name="正方形/長方形 38"/>
              <p:cNvSpPr>
                <a:spLocks noRot="1" noChangeAspect="1" noMove="1" noResize="1" noEditPoints="1" noAdjustHandles="1" noChangeArrowheads="1" noChangeShapeType="1" noTextEdit="1"/>
              </p:cNvSpPr>
              <p:nvPr/>
            </p:nvSpPr>
            <p:spPr>
              <a:xfrm>
                <a:off x="10572897" y="5674171"/>
                <a:ext cx="503246" cy="369332"/>
              </a:xfrm>
              <a:prstGeom prst="rect">
                <a:avLst/>
              </a:prstGeom>
              <a:blipFill>
                <a:blip r:embed="rId14"/>
                <a:stretch>
                  <a:fillRect b="-3333"/>
                </a:stretch>
              </a:blipFill>
            </p:spPr>
            <p:txBody>
              <a:bodyPr/>
              <a:lstStyle/>
              <a:p>
                <a:r>
                  <a:rPr lang="ja-JP" altLang="en-US">
                    <a:noFill/>
                  </a:rPr>
                  <a:t> </a:t>
                </a:r>
              </a:p>
            </p:txBody>
          </p:sp>
        </mc:Fallback>
      </mc:AlternateContent>
      <p:cxnSp>
        <p:nvCxnSpPr>
          <p:cNvPr id="40" name="直線矢印コネクタ 39"/>
          <p:cNvCxnSpPr>
            <a:stCxn id="20" idx="7"/>
          </p:cNvCxnSpPr>
          <p:nvPr/>
        </p:nvCxnSpPr>
        <p:spPr>
          <a:xfrm flipH="1">
            <a:off x="10123699" y="3881768"/>
            <a:ext cx="495512" cy="553831"/>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1" name="テキスト ボックス 40"/>
              <p:cNvSpPr txBox="1"/>
              <p:nvPr/>
            </p:nvSpPr>
            <p:spPr>
              <a:xfrm>
                <a:off x="10431708" y="3997273"/>
                <a:ext cx="288733"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𝜎</m:t>
                          </m:r>
                        </m:e>
                        <m:sub>
                          <m:r>
                            <a:rPr kumimoji="1" lang="en-US" altLang="ja-JP" b="0" i="1" smtClean="0">
                              <a:solidFill>
                                <a:schemeClr val="accent6">
                                  <a:lumMod val="75000"/>
                                </a:schemeClr>
                              </a:solidFill>
                              <a:latin typeface="Cambria Math" panose="02040503050406030204" pitchFamily="18" charset="0"/>
                            </a:rPr>
                            <m:t>3</m:t>
                          </m:r>
                        </m:sub>
                      </m:sSub>
                    </m:oMath>
                  </m:oMathPara>
                </a14:m>
                <a:endParaRPr kumimoji="1" lang="ja-JP" altLang="en-US" dirty="0">
                  <a:solidFill>
                    <a:schemeClr val="accent6">
                      <a:lumMod val="75000"/>
                    </a:schemeClr>
                  </a:solidFill>
                </a:endParaRPr>
              </a:p>
            </p:txBody>
          </p:sp>
        </mc:Choice>
        <mc:Fallback>
          <p:sp>
            <p:nvSpPr>
              <p:cNvPr id="41" name="テキスト ボックス 40"/>
              <p:cNvSpPr txBox="1">
                <a:spLocks noRot="1" noChangeAspect="1" noMove="1" noResize="1" noEditPoints="1" noAdjustHandles="1" noChangeArrowheads="1" noChangeShapeType="1" noTextEdit="1"/>
              </p:cNvSpPr>
              <p:nvPr/>
            </p:nvSpPr>
            <p:spPr>
              <a:xfrm>
                <a:off x="10431708" y="3997273"/>
                <a:ext cx="288733" cy="276999"/>
              </a:xfrm>
              <a:prstGeom prst="rect">
                <a:avLst/>
              </a:prstGeom>
              <a:blipFill>
                <a:blip r:embed="rId15"/>
                <a:stretch>
                  <a:fillRect l="-10417" r="-4167" b="-20000"/>
                </a:stretch>
              </a:blipFill>
            </p:spPr>
            <p:txBody>
              <a:bodyPr/>
              <a:lstStyle/>
              <a:p>
                <a:r>
                  <a:rPr lang="ja-JP" altLang="en-US">
                    <a:noFill/>
                  </a:rPr>
                  <a:t> </a:t>
                </a:r>
              </a:p>
            </p:txBody>
          </p:sp>
        </mc:Fallback>
      </mc:AlternateContent>
      <p:cxnSp>
        <p:nvCxnSpPr>
          <p:cNvPr id="42" name="直線矢印コネクタ 41"/>
          <p:cNvCxnSpPr/>
          <p:nvPr/>
        </p:nvCxnSpPr>
        <p:spPr>
          <a:xfrm>
            <a:off x="8881801" y="4142530"/>
            <a:ext cx="594000" cy="95666"/>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3" name="テキスト ボックス 42"/>
              <p:cNvSpPr txBox="1"/>
              <p:nvPr/>
            </p:nvSpPr>
            <p:spPr>
              <a:xfrm>
                <a:off x="9147828" y="3872931"/>
                <a:ext cx="28341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solidFill>
                              <a:latin typeface="Cambria Math" panose="02040503050406030204" pitchFamily="18" charset="0"/>
                            </a:rPr>
                          </m:ctrlPr>
                        </m:sSubPr>
                        <m:e>
                          <m:r>
                            <a:rPr kumimoji="1" lang="en-US" altLang="ja-JP" b="0" i="1" smtClean="0">
                              <a:solidFill>
                                <a:schemeClr val="accent6"/>
                              </a:solidFill>
                              <a:latin typeface="Cambria Math" panose="02040503050406030204" pitchFamily="18" charset="0"/>
                            </a:rPr>
                            <m:t>𝜎</m:t>
                          </m:r>
                        </m:e>
                        <m:sub>
                          <m:r>
                            <a:rPr kumimoji="1" lang="en-US" altLang="ja-JP" b="0" i="1" smtClean="0">
                              <a:solidFill>
                                <a:schemeClr val="accent6"/>
                              </a:solidFill>
                              <a:latin typeface="Cambria Math" panose="02040503050406030204" pitchFamily="18" charset="0"/>
                            </a:rPr>
                            <m:t>1</m:t>
                          </m:r>
                        </m:sub>
                      </m:sSub>
                    </m:oMath>
                  </m:oMathPara>
                </a14:m>
                <a:endParaRPr kumimoji="1" lang="ja-JP" altLang="en-US" dirty="0">
                  <a:solidFill>
                    <a:schemeClr val="accent6"/>
                  </a:solidFill>
                </a:endParaRPr>
              </a:p>
            </p:txBody>
          </p:sp>
        </mc:Choice>
        <mc:Fallback>
          <p:sp>
            <p:nvSpPr>
              <p:cNvPr id="43" name="テキスト ボックス 42"/>
              <p:cNvSpPr txBox="1">
                <a:spLocks noRot="1" noChangeAspect="1" noMove="1" noResize="1" noEditPoints="1" noAdjustHandles="1" noChangeArrowheads="1" noChangeShapeType="1" noTextEdit="1"/>
              </p:cNvSpPr>
              <p:nvPr/>
            </p:nvSpPr>
            <p:spPr>
              <a:xfrm>
                <a:off x="9147828" y="3872931"/>
                <a:ext cx="283411" cy="276999"/>
              </a:xfrm>
              <a:prstGeom prst="rect">
                <a:avLst/>
              </a:prstGeom>
              <a:blipFill>
                <a:blip r:embed="rId16"/>
                <a:stretch>
                  <a:fillRect l="-10870" r="-4348" b="-19565"/>
                </a:stretch>
              </a:blipFill>
            </p:spPr>
            <p:txBody>
              <a:bodyPr/>
              <a:lstStyle/>
              <a:p>
                <a:r>
                  <a:rPr lang="ja-JP" altLang="en-US">
                    <a:noFill/>
                  </a:rPr>
                  <a:t> </a:t>
                </a:r>
              </a:p>
            </p:txBody>
          </p:sp>
        </mc:Fallback>
      </mc:AlternateContent>
      <p:sp>
        <p:nvSpPr>
          <p:cNvPr id="47" name="星 5 46"/>
          <p:cNvSpPr/>
          <p:nvPr/>
        </p:nvSpPr>
        <p:spPr>
          <a:xfrm>
            <a:off x="9426611" y="4145000"/>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p:cNvSpPr/>
          <p:nvPr/>
        </p:nvSpPr>
        <p:spPr>
          <a:xfrm>
            <a:off x="10643737" y="4489322"/>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p:cNvSpPr/>
          <p:nvPr/>
        </p:nvSpPr>
        <p:spPr>
          <a:xfrm>
            <a:off x="9431239" y="5176627"/>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50" name="テキスト ボックス 49"/>
              <p:cNvSpPr txBox="1"/>
              <p:nvPr/>
            </p:nvSpPr>
            <p:spPr>
              <a:xfrm>
                <a:off x="10603754" y="3563539"/>
                <a:ext cx="560602" cy="30418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𝑟𝑛</m:t>
                          </m:r>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𝑑</m:t>
                              </m:r>
                            </m:e>
                            <m:sub>
                              <m:r>
                                <a:rPr kumimoji="1" lang="en-US" altLang="ja-JP" b="0" i="1" smtClean="0">
                                  <a:solidFill>
                                    <a:schemeClr val="accent6">
                                      <a:lumMod val="75000"/>
                                    </a:schemeClr>
                                  </a:solidFill>
                                  <a:latin typeface="Cambria Math" panose="02040503050406030204" pitchFamily="18" charset="0"/>
                                </a:rPr>
                                <m:t>𝑖</m:t>
                              </m:r>
                            </m:sub>
                          </m:sSub>
                        </m:sub>
                      </m:sSub>
                    </m:oMath>
                  </m:oMathPara>
                </a14:m>
                <a:endParaRPr kumimoji="1" lang="ja-JP" altLang="en-US" dirty="0">
                  <a:solidFill>
                    <a:schemeClr val="accent6">
                      <a:lumMod val="75000"/>
                    </a:schemeClr>
                  </a:solidFill>
                </a:endParaRPr>
              </a:p>
            </p:txBody>
          </p:sp>
        </mc:Choice>
        <mc:Fallback>
          <p:sp>
            <p:nvSpPr>
              <p:cNvPr id="50" name="テキスト ボックス 49"/>
              <p:cNvSpPr txBox="1">
                <a:spLocks noRot="1" noChangeAspect="1" noMove="1" noResize="1" noEditPoints="1" noAdjustHandles="1" noChangeArrowheads="1" noChangeShapeType="1" noTextEdit="1"/>
              </p:cNvSpPr>
              <p:nvPr/>
            </p:nvSpPr>
            <p:spPr>
              <a:xfrm>
                <a:off x="10603754" y="3563539"/>
                <a:ext cx="560602" cy="304186"/>
              </a:xfrm>
              <a:prstGeom prst="rect">
                <a:avLst/>
              </a:prstGeom>
              <a:blipFill>
                <a:blip r:embed="rId17"/>
                <a:stretch>
                  <a:fillRect l="-4348" r="-2174" b="-20408"/>
                </a:stretch>
              </a:blipFill>
            </p:spPr>
            <p:txBody>
              <a:bodyPr/>
              <a:lstStyle/>
              <a:p>
                <a:r>
                  <a:rPr lang="ja-JP" altLang="en-US">
                    <a:noFill/>
                  </a:rPr>
                  <a:t> </a:t>
                </a:r>
              </a:p>
            </p:txBody>
          </p:sp>
        </mc:Fallback>
      </mc:AlternateContent>
      <p:sp>
        <p:nvSpPr>
          <p:cNvPr id="51" name="楕円 50"/>
          <p:cNvSpPr/>
          <p:nvPr/>
        </p:nvSpPr>
        <p:spPr>
          <a:xfrm>
            <a:off x="9312164" y="3698328"/>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角丸四角形吹き出し 51"/>
          <p:cNvSpPr/>
          <p:nvPr/>
        </p:nvSpPr>
        <p:spPr>
          <a:xfrm>
            <a:off x="5592070" y="3948520"/>
            <a:ext cx="3051632" cy="867868"/>
          </a:xfrm>
          <a:prstGeom prst="wedgeRoundRectCallout">
            <a:avLst>
              <a:gd name="adj1" fmla="val 53744"/>
              <a:gd name="adj2" fmla="val -49780"/>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個体密度によって大域探索の範囲を決定する</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41072253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5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fade">
                                      <p:cBhvr>
                                        <p:cTn id="2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p:bldP spid="51" grpId="0" animBg="1"/>
      <p:bldP spid="5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DNRBA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graphicFrame>
        <p:nvGraphicFramePr>
          <p:cNvPr id="5" name="コンテンツ プレースホルダー 4"/>
          <p:cNvGraphicFramePr>
            <a:graphicFrameLocks/>
          </p:cNvGraphicFramePr>
          <p:nvPr>
            <p:extLst>
              <p:ext uri="{D42A27DB-BD31-4B8C-83A1-F6EECF244321}">
                <p14:modId xmlns:p14="http://schemas.microsoft.com/office/powerpoint/2010/main" val="1720021241"/>
              </p:ext>
            </p:extLst>
          </p:nvPr>
        </p:nvGraphicFramePr>
        <p:xfrm>
          <a:off x="243175" y="1642891"/>
          <a:ext cx="4798725" cy="49800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15</a:t>
            </a:r>
            <a:endParaRPr kumimoji="1" lang="ja-JP" altLang="en-US" sz="2400" b="1" dirty="0"/>
          </a:p>
        </p:txBody>
      </p:sp>
      <p:sp>
        <p:nvSpPr>
          <p:cNvPr id="19" name="テキスト ボックス 18"/>
          <p:cNvSpPr txBox="1"/>
          <p:nvPr/>
        </p:nvSpPr>
        <p:spPr>
          <a:xfrm>
            <a:off x="5636982" y="1728463"/>
            <a:ext cx="4287189" cy="400110"/>
          </a:xfrm>
          <a:prstGeom prst="rect">
            <a:avLst/>
          </a:prstGeom>
          <a:noFill/>
        </p:spPr>
        <p:txBody>
          <a:bodyPr wrap="square" rtlCol="0">
            <a:spAutoFit/>
          </a:bodyPr>
          <a:lstStyle/>
          <a:p>
            <a:r>
              <a:rPr kumimoji="1" lang="en-US" altLang="ja-JP" sz="2000" dirty="0">
                <a:latin typeface="Times New Roman" panose="02020603050405020304" pitchFamily="18" charset="0"/>
                <a:cs typeface="Times New Roman" panose="02020603050405020304" pitchFamily="18" charset="0"/>
              </a:rPr>
              <a:t>f</a:t>
            </a:r>
            <a:r>
              <a:rPr kumimoji="1" lang="en-US" altLang="ja-JP" sz="2000" dirty="0" smtClean="0">
                <a:latin typeface="Times New Roman" panose="02020603050405020304" pitchFamily="18" charset="0"/>
                <a:cs typeface="Times New Roman" panose="02020603050405020304" pitchFamily="18" charset="0"/>
              </a:rPr>
              <a:t>or </a:t>
            </a:r>
            <a:r>
              <a:rPr kumimoji="1" lang="en-US" altLang="ja-JP" sz="2000" i="1" dirty="0" err="1" smtClean="0">
                <a:latin typeface="Times New Roman" panose="02020603050405020304" pitchFamily="18" charset="0"/>
                <a:cs typeface="Times New Roman" panose="02020603050405020304" pitchFamily="18" charset="0"/>
              </a:rPr>
              <a:t>i</a:t>
            </a:r>
            <a:r>
              <a:rPr kumimoji="1" lang="en-US" altLang="ja-JP" sz="2000" i="1" dirty="0" smtClean="0">
                <a:latin typeface="Times New Roman" panose="02020603050405020304" pitchFamily="18" charset="0"/>
                <a:cs typeface="Times New Roman" panose="02020603050405020304" pitchFamily="18" charset="0"/>
              </a:rPr>
              <a:t> = 1</a:t>
            </a:r>
            <a:r>
              <a:rPr kumimoji="1" lang="en-US" altLang="ja-JP" sz="2000" dirty="0" smtClean="0">
                <a:latin typeface="Times New Roman" panose="02020603050405020304" pitchFamily="18" charset="0"/>
                <a:cs typeface="Times New Roman" panose="02020603050405020304" pitchFamily="18" charset="0"/>
              </a:rPr>
              <a:t> to </a:t>
            </a:r>
            <a:r>
              <a:rPr kumimoji="1" lang="en-US" altLang="ja-JP" sz="2000" i="1" dirty="0" smtClean="0">
                <a:latin typeface="Times New Roman" panose="02020603050405020304" pitchFamily="18" charset="0"/>
                <a:cs typeface="Times New Roman" panose="02020603050405020304" pitchFamily="18" charset="0"/>
              </a:rPr>
              <a:t>N</a:t>
            </a:r>
            <a:endParaRPr kumimoji="1" lang="ja-JP" altLang="en-US" sz="2000" i="1" dirty="0">
              <a:latin typeface="Times New Roman" panose="02020603050405020304" pitchFamily="18" charset="0"/>
              <a:cs typeface="Times New Roman" panose="02020603050405020304" pitchFamily="18" charset="0"/>
            </a:endParaRPr>
          </a:p>
        </p:txBody>
      </p:sp>
      <p:sp>
        <p:nvSpPr>
          <p:cNvPr id="20" name="テキスト ボックス 19"/>
          <p:cNvSpPr txBox="1"/>
          <p:nvPr/>
        </p:nvSpPr>
        <p:spPr>
          <a:xfrm>
            <a:off x="5636982" y="4479904"/>
            <a:ext cx="1558979" cy="400110"/>
          </a:xfrm>
          <a:prstGeom prst="rect">
            <a:avLst/>
          </a:prstGeom>
          <a:noFill/>
        </p:spPr>
        <p:txBody>
          <a:bodyPr wrap="square" rtlCol="0">
            <a:spAutoFit/>
          </a:bodyPr>
          <a:lstStyle/>
          <a:p>
            <a:r>
              <a:rPr kumimoji="1" lang="en-US" altLang="ja-JP" sz="2000" dirty="0" err="1" smtClean="0">
                <a:latin typeface="Times New Roman" panose="02020603050405020304" pitchFamily="18" charset="0"/>
                <a:cs typeface="Times New Roman" panose="02020603050405020304" pitchFamily="18" charset="0"/>
              </a:rPr>
              <a:t>Endfor</a:t>
            </a:r>
            <a:endParaRPr kumimoji="1" lang="ja-JP" alt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1" name="テキスト ボックス 20"/>
              <p:cNvSpPr txBox="1"/>
              <p:nvPr/>
            </p:nvSpPr>
            <p:spPr>
              <a:xfrm>
                <a:off x="6115438" y="2108775"/>
                <a:ext cx="4781863" cy="2399631"/>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in</m:t>
                      </m:r>
                      <m:d>
                        <m:dPr>
                          <m:ctrlPr>
                            <a:rPr kumimoji="1" lang="en-US" altLang="ja-JP" sz="2000" b="0" i="0" smtClean="0">
                              <a:latin typeface="Cambria Math" panose="02040503050406030204" pitchFamily="18" charset="0"/>
                            </a:rPr>
                          </m:ctrlPr>
                        </m:dPr>
                        <m:e>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𝑑</m:t>
                                      </m:r>
                                    </m:e>
                                    <m:sub>
                                      <m:r>
                                        <a:rPr kumimoji="1" lang="en-US" altLang="ja-JP" sz="2000" b="0" i="1" smtClean="0">
                                          <a:latin typeface="Cambria Math" panose="02040503050406030204" pitchFamily="18" charset="0"/>
                                        </a:rPr>
                                        <m:t>𝑖</m:t>
                                      </m:r>
                                    </m:sub>
                                  </m:sSub>
                                </m:sub>
                              </m:sSub>
                            </m:e>
                          </m:d>
                        </m:e>
                      </m:d>
                      <m:r>
                        <a:rPr kumimoji="1" lang="en-US" altLang="ja-JP" sz="2000" b="0" i="0" smtClean="0">
                          <a:latin typeface="Cambria Math" panose="02040503050406030204" pitchFamily="18" charset="0"/>
                        </a:rPr>
                        <m:t>&lt;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oMath>
                  </m:oMathPara>
                </a14:m>
                <a:endParaRPr kumimoji="1" lang="en-US" altLang="ja-JP" sz="2000" dirty="0" smtClean="0"/>
              </a:p>
              <a:p>
                <a:r>
                  <a:rPr kumimoji="1" lang="en-US" altLang="ja-JP" sz="2000" dirty="0"/>
                  <a:t>	</a:t>
                </a:r>
                <a:r>
                  <a:rPr kumimoji="1" lang="ja-JP" altLang="en-US" sz="2000" dirty="0" smtClean="0">
                    <a:latin typeface="+mn-ea"/>
                  </a:rPr>
                  <a:t>解の更新</a:t>
                </a:r>
                <a:r>
                  <a:rPr kumimoji="1" lang="en-US" altLang="ja-JP" sz="2000" dirty="0"/>
                  <a:t>	</a:t>
                </a:r>
                <a:endParaRPr kumimoji="1" lang="en-US" altLang="ja-JP" sz="2000" dirty="0" smtClean="0"/>
              </a:p>
              <a:p>
                <a:endParaRPr kumimoji="1" lang="en-US" altLang="ja-JP" sz="2000" dirty="0" smtClean="0">
                  <a:latin typeface="Cambria Math" panose="02040503050406030204" pitchFamily="18" charset="0"/>
                  <a:ea typeface="Cambria Math" panose="02040503050406030204" pitchFamily="18" charset="0"/>
                </a:endParaRPr>
              </a:p>
              <a:p>
                <a:endParaRPr kumimoji="1" lang="en-US" altLang="ja-JP" sz="2000" dirty="0">
                  <a:latin typeface="Cambria Math" panose="02040503050406030204" pitchFamily="18" charset="0"/>
                  <a:ea typeface="Cambria Math" panose="02040503050406030204" pitchFamily="18" charset="0"/>
                </a:endParaRPr>
              </a:p>
              <a:p>
                <a:endParaRPr kumimoji="1" lang="en-US" altLang="ja-JP" sz="2000" dirty="0" smtClean="0">
                  <a:latin typeface="Cambria Math" panose="02040503050406030204" pitchFamily="18" charset="0"/>
                  <a:ea typeface="Cambria Math" panose="02040503050406030204" pitchFamily="18" charset="0"/>
                </a:endParaRPr>
              </a:p>
              <a:p>
                <a:r>
                  <a:rPr kumimoji="1" lang="en-US" altLang="ja-JP" sz="2000" dirty="0" err="1" smtClean="0">
                    <a:latin typeface="Cambria Math" panose="02040503050406030204" pitchFamily="18" charset="0"/>
                    <a:ea typeface="Cambria Math" panose="02040503050406030204" pitchFamily="18" charset="0"/>
                  </a:rPr>
                  <a:t>Endif</a:t>
                </a:r>
                <a:endParaRPr kumimoji="1" lang="en-US" altLang="ja-JP" sz="2000" dirty="0" smtClean="0">
                  <a:latin typeface="Cambria Math" panose="02040503050406030204" pitchFamily="18" charset="0"/>
                  <a:ea typeface="Cambria Math" panose="02040503050406030204" pitchFamily="18" charset="0"/>
                </a:endParaRPr>
              </a:p>
            </p:txBody>
          </p:sp>
        </mc:Choice>
        <mc:Fallback>
          <p:sp>
            <p:nvSpPr>
              <p:cNvPr id="21" name="テキスト ボックス 20"/>
              <p:cNvSpPr txBox="1">
                <a:spLocks noRot="1" noChangeAspect="1" noMove="1" noResize="1" noEditPoints="1" noAdjustHandles="1" noChangeArrowheads="1" noChangeShapeType="1" noTextEdit="1"/>
              </p:cNvSpPr>
              <p:nvPr/>
            </p:nvSpPr>
            <p:spPr>
              <a:xfrm>
                <a:off x="6115438" y="2108775"/>
                <a:ext cx="4781863" cy="2399631"/>
              </a:xfrm>
              <a:prstGeom prst="rect">
                <a:avLst/>
              </a:prstGeom>
              <a:blipFill>
                <a:blip r:embed="rId10"/>
                <a:stretch>
                  <a:fillRect l="-1274" t="-1523" b="-3299"/>
                </a:stretch>
              </a:blipFill>
            </p:spPr>
            <p:txBody>
              <a:bodyPr/>
              <a:lstStyle/>
              <a:p>
                <a:r>
                  <a:rPr lang="ja-JP" altLang="en-US">
                    <a:noFill/>
                  </a:rPr>
                  <a:t> </a:t>
                </a:r>
              </a:p>
            </p:txBody>
          </p:sp>
        </mc:Fallback>
      </mc:AlternateContent>
      <p:pic>
        <p:nvPicPr>
          <p:cNvPr id="22" name="図 21"/>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7178582" y="3277460"/>
            <a:ext cx="2575237" cy="297143"/>
          </a:xfrm>
          <a:prstGeom prst="rect">
            <a:avLst/>
          </a:prstGeom>
        </p:spPr>
      </p:pic>
      <p:pic>
        <p:nvPicPr>
          <p:cNvPr id="23" name="図 22"/>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7092086" y="3652636"/>
            <a:ext cx="1284571" cy="297143"/>
          </a:xfrm>
          <a:prstGeom prst="rect">
            <a:avLst/>
          </a:prstGeom>
        </p:spPr>
      </p:pic>
      <p:sp>
        <p:nvSpPr>
          <p:cNvPr id="4" name="テキスト ボックス 3"/>
          <p:cNvSpPr txBox="1"/>
          <p:nvPr/>
        </p:nvSpPr>
        <p:spPr>
          <a:xfrm>
            <a:off x="5636982" y="5004486"/>
            <a:ext cx="4952759" cy="369332"/>
          </a:xfrm>
          <a:prstGeom prst="rect">
            <a:avLst/>
          </a:prstGeom>
          <a:noFill/>
        </p:spPr>
        <p:txBody>
          <a:bodyPr wrap="square" rtlCol="0">
            <a:spAutoFit/>
          </a:bodyPr>
          <a:lstStyle/>
          <a:p>
            <a:r>
              <a:rPr kumimoji="1" lang="ja-JP" altLang="en-US" dirty="0" smtClean="0"/>
              <a:t>終了条件を満たすまで</a:t>
            </a:r>
            <a:r>
              <a:rPr kumimoji="1" lang="en-US" altLang="ja-JP" dirty="0" smtClean="0"/>
              <a:t>STEP2</a:t>
            </a:r>
            <a:r>
              <a:rPr kumimoji="1" lang="ja-JP" altLang="en-US" dirty="0" smtClean="0"/>
              <a:t>へ戻る</a:t>
            </a:r>
            <a:endParaRPr kumimoji="1" lang="ja-JP" altLang="en-US" dirty="0"/>
          </a:p>
        </p:txBody>
      </p:sp>
    </p:spTree>
    <p:extLst>
      <p:ext uri="{BB962C8B-B14F-4D97-AF65-F5344CB8AC3E}">
        <p14:creationId xmlns:p14="http://schemas.microsoft.com/office/powerpoint/2010/main" val="28139472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複数解</a:t>
            </a:r>
            <a:r>
              <a:rPr kumimoji="1" lang="en-US" altLang="ja-JP" dirty="0" smtClean="0"/>
              <a:t>(</a:t>
            </a:r>
            <a:r>
              <a:rPr kumimoji="1" lang="ja-JP" altLang="en-US" dirty="0" smtClean="0"/>
              <a:t>最適解と局所解</a:t>
            </a:r>
            <a:r>
              <a:rPr kumimoji="1" lang="en-US" altLang="ja-JP" dirty="0" smtClean="0"/>
              <a:t>)</a:t>
            </a:r>
            <a:r>
              <a:rPr kumimoji="1" lang="ja-JP" altLang="en-US" dirty="0" smtClean="0"/>
              <a:t>を持つ多峰性関数の最小化問題</a:t>
            </a:r>
            <a:endParaRPr kumimoji="1" lang="ja-JP" altLang="en-US" dirty="0"/>
          </a:p>
        </p:txBody>
      </p:sp>
      <p:pic>
        <p:nvPicPr>
          <p:cNvPr id="7" name="コンテンツ プレースホルダー 6"/>
          <p:cNvPicPr>
            <a:picLocks noGrp="1" noChangeAspect="1"/>
          </p:cNvPicPr>
          <p:nvPr>
            <p:ph idx="10"/>
          </p:nvPr>
        </p:nvPicPr>
        <p:blipFill>
          <a:blip r:embed="rId2" cstate="print">
            <a:extLst>
              <a:ext uri="{28A0092B-C50C-407E-A947-70E740481C1C}">
                <a14:useLocalDpi xmlns:a14="http://schemas.microsoft.com/office/drawing/2010/main" val="0"/>
              </a:ext>
            </a:extLst>
          </a:blip>
          <a:stretch>
            <a:fillRect/>
          </a:stretch>
        </p:blipFill>
        <p:spPr>
          <a:xfrm>
            <a:off x="2277541" y="1950432"/>
            <a:ext cx="2229665" cy="1672249"/>
          </a:xfr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79198" y="1950432"/>
            <a:ext cx="2229666" cy="1672249"/>
          </a:xfrm>
          <a:prstGeom prst="rect">
            <a:avLst/>
          </a:prstGeom>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10750" y="1950432"/>
            <a:ext cx="2229666" cy="1672249"/>
          </a:xfrm>
          <a:prstGeom prst="rect">
            <a:avLst/>
          </a:prstGeom>
        </p:spPr>
      </p:pic>
      <p:pic>
        <p:nvPicPr>
          <p:cNvPr id="10" name="図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45988" y="1950432"/>
            <a:ext cx="2225980" cy="1669485"/>
          </a:xfrm>
          <a:prstGeom prst="rect">
            <a:avLst/>
          </a:prstGeom>
        </p:spPr>
      </p:pic>
      <mc:AlternateContent xmlns:mc="http://schemas.openxmlformats.org/markup-compatibility/2006">
        <mc:Choice xmlns:a14="http://schemas.microsoft.com/office/drawing/2010/main" Requires="a14">
          <p:graphicFrame>
            <p:nvGraphicFramePr>
              <p:cNvPr id="11" name="表 10"/>
              <p:cNvGraphicFramePr>
                <a:graphicFrameLocks noGrp="1"/>
              </p:cNvGraphicFramePr>
              <p:nvPr>
                <p:extLst>
                  <p:ext uri="{D42A27DB-BD31-4B8C-83A1-F6EECF244321}">
                    <p14:modId xmlns:p14="http://schemas.microsoft.com/office/powerpoint/2010/main" val="4658003"/>
                  </p:ext>
                </p:extLst>
              </p:nvPr>
            </p:nvGraphicFramePr>
            <p:xfrm>
              <a:off x="585868" y="3641653"/>
              <a:ext cx="10447710" cy="3051028"/>
            </p:xfrm>
            <a:graphic>
              <a:graphicData uri="http://schemas.openxmlformats.org/drawingml/2006/table">
                <a:tbl>
                  <a:tblPr firstRow="1" bandRow="1">
                    <a:tableStyleId>{5C22544A-7EE6-4342-B048-85BDC9FD1C3A}</a:tableStyleId>
                  </a:tblPr>
                  <a:tblGrid>
                    <a:gridCol w="1651318">
                      <a:extLst>
                        <a:ext uri="{9D8B030D-6E8A-4147-A177-3AD203B41FA5}">
                          <a16:colId xmlns:a16="http://schemas.microsoft.com/office/drawing/2014/main" val="549559291"/>
                        </a:ext>
                      </a:extLst>
                    </a:gridCol>
                    <a:gridCol w="2199098">
                      <a:extLst>
                        <a:ext uri="{9D8B030D-6E8A-4147-A177-3AD203B41FA5}">
                          <a16:colId xmlns:a16="http://schemas.microsoft.com/office/drawing/2014/main" val="2961033702"/>
                        </a:ext>
                      </a:extLst>
                    </a:gridCol>
                    <a:gridCol w="2199098">
                      <a:extLst>
                        <a:ext uri="{9D8B030D-6E8A-4147-A177-3AD203B41FA5}">
                          <a16:colId xmlns:a16="http://schemas.microsoft.com/office/drawing/2014/main" val="2118002810"/>
                        </a:ext>
                      </a:extLst>
                    </a:gridCol>
                    <a:gridCol w="2199098">
                      <a:extLst>
                        <a:ext uri="{9D8B030D-6E8A-4147-A177-3AD203B41FA5}">
                          <a16:colId xmlns:a16="http://schemas.microsoft.com/office/drawing/2014/main" val="2751808418"/>
                        </a:ext>
                      </a:extLst>
                    </a:gridCol>
                    <a:gridCol w="2199098">
                      <a:extLst>
                        <a:ext uri="{9D8B030D-6E8A-4147-A177-3AD203B41FA5}">
                          <a16:colId xmlns:a16="http://schemas.microsoft.com/office/drawing/2014/main" val="1981306299"/>
                        </a:ext>
                      </a:extLst>
                    </a:gridCol>
                  </a:tblGrid>
                  <a:tr h="715439">
                    <a:tc>
                      <a:txBody>
                        <a:bodyPr/>
                        <a:lstStyle/>
                        <a:p>
                          <a:pPr algn="ctr"/>
                          <a:r>
                            <a:rPr kumimoji="1" lang="ja-JP" altLang="en-US" sz="2100" b="1" dirty="0" smtClean="0">
                              <a:solidFill>
                                <a:schemeClr val="bg1"/>
                              </a:solidFill>
                            </a:rPr>
                            <a:t>関数</a:t>
                          </a:r>
                          <a:endParaRPr kumimoji="1" lang="ja-JP" altLang="en-US" sz="2100" b="1" dirty="0">
                            <a:solidFill>
                              <a:schemeClr val="bg1"/>
                            </a:solidFill>
                          </a:endParaRPr>
                        </a:p>
                      </a:txBody>
                      <a:tcPr marL="0" marR="18894" marT="37787" marB="37787">
                        <a:solidFill>
                          <a:schemeClr val="accent6"/>
                        </a:solidFill>
                      </a:tcPr>
                    </a:tc>
                    <a:tc>
                      <a:txBody>
                        <a:bodyPr/>
                        <a:lstStyle/>
                        <a:p>
                          <a:pPr algn="ctr"/>
                          <a14:m>
                            <m:oMath xmlns:m="http://schemas.openxmlformats.org/officeDocument/2006/math">
                              <m:sSub>
                                <m:sSubPr>
                                  <m:ctrlPr>
                                    <a:rPr kumimoji="1" lang="en-US" altLang="ja-JP" sz="2100" b="1" i="1" smtClean="0">
                                      <a:solidFill>
                                        <a:schemeClr val="bg1"/>
                                      </a:solidFill>
                                      <a:latin typeface="Cambria Math" panose="02040503050406030204" pitchFamily="18" charset="0"/>
                                    </a:rPr>
                                  </m:ctrlPr>
                                </m:sSubPr>
                                <m:e>
                                  <m:r>
                                    <a:rPr kumimoji="1" lang="en-US" altLang="ja-JP" sz="2100" b="1" i="1" smtClean="0">
                                      <a:solidFill>
                                        <a:schemeClr val="bg1"/>
                                      </a:solidFill>
                                      <a:latin typeface="Cambria Math" panose="02040503050406030204" pitchFamily="18" charset="0"/>
                                    </a:rPr>
                                    <m:t>𝑭</m:t>
                                  </m:r>
                                </m:e>
                                <m:sub>
                                  <m:r>
                                    <a:rPr kumimoji="1" lang="en-US" altLang="ja-JP" sz="2100" b="1" i="1" smtClean="0">
                                      <a:solidFill>
                                        <a:schemeClr val="bg1"/>
                                      </a:solidFill>
                                      <a:latin typeface="Cambria Math" panose="02040503050406030204" pitchFamily="18" charset="0"/>
                                    </a:rPr>
                                    <m:t>𝟏</m:t>
                                  </m:r>
                                </m:sub>
                              </m:sSub>
                              <m:r>
                                <a:rPr kumimoji="1" lang="en-US" altLang="ja-JP" sz="2100" b="1" i="1" smtClean="0">
                                  <a:solidFill>
                                    <a:schemeClr val="bg1"/>
                                  </a:solidFill>
                                  <a:latin typeface="Cambria Math" panose="02040503050406030204" pitchFamily="18" charset="0"/>
                                </a:rPr>
                                <m:t>: </m:t>
                              </m:r>
                            </m:oMath>
                          </a14:m>
                          <a:r>
                            <a:rPr kumimoji="1" lang="en-US" altLang="ja-JP" sz="2100" b="1" dirty="0" err="1" smtClean="0">
                              <a:solidFill>
                                <a:schemeClr val="bg1"/>
                              </a:solidFill>
                            </a:rPr>
                            <a:t>Griewank</a:t>
                          </a:r>
                          <a:endParaRPr kumimoji="1" lang="ja-JP" altLang="en-US" sz="2100" b="1" dirty="0">
                            <a:solidFill>
                              <a:schemeClr val="bg1"/>
                            </a:solidFill>
                          </a:endParaRPr>
                        </a:p>
                      </a:txBody>
                      <a:tcPr marL="0" marR="18894" marT="37787" marB="37787">
                        <a:solidFill>
                          <a:schemeClr val="accent6"/>
                        </a:solidFill>
                      </a:tcPr>
                    </a:tc>
                    <a:tc>
                      <a:txBody>
                        <a:bodyPr/>
                        <a:lstStyle/>
                        <a:p>
                          <a:pPr algn="ctr"/>
                          <a14:m>
                            <m:oMath xmlns:m="http://schemas.openxmlformats.org/officeDocument/2006/math">
                              <m:sSub>
                                <m:sSubPr>
                                  <m:ctrlPr>
                                    <a:rPr kumimoji="1" lang="en-US" altLang="ja-JP" sz="2100" b="1" i="1" smtClean="0">
                                      <a:solidFill>
                                        <a:schemeClr val="bg1"/>
                                      </a:solidFill>
                                      <a:latin typeface="Cambria Math" panose="02040503050406030204" pitchFamily="18" charset="0"/>
                                    </a:rPr>
                                  </m:ctrlPr>
                                </m:sSubPr>
                                <m:e>
                                  <m:r>
                                    <a:rPr kumimoji="1" lang="en-US" altLang="ja-JP" sz="2100" b="1" i="1" smtClean="0">
                                      <a:solidFill>
                                        <a:schemeClr val="bg1"/>
                                      </a:solidFill>
                                      <a:latin typeface="Cambria Math" panose="02040503050406030204" pitchFamily="18" charset="0"/>
                                    </a:rPr>
                                    <m:t>𝑭</m:t>
                                  </m:r>
                                </m:e>
                                <m:sub>
                                  <m:r>
                                    <a:rPr kumimoji="1" lang="en-US" altLang="ja-JP" sz="2100" b="1" i="1" smtClean="0">
                                      <a:solidFill>
                                        <a:schemeClr val="bg1"/>
                                      </a:solidFill>
                                      <a:latin typeface="Cambria Math" panose="02040503050406030204" pitchFamily="18" charset="0"/>
                                    </a:rPr>
                                    <m:t>𝟐</m:t>
                                  </m:r>
                                </m:sub>
                              </m:sSub>
                              <m:r>
                                <a:rPr kumimoji="1" lang="en-US" altLang="ja-JP" sz="2100" b="1" i="1" smtClean="0">
                                  <a:solidFill>
                                    <a:schemeClr val="bg1"/>
                                  </a:solidFill>
                                  <a:latin typeface="Cambria Math" panose="02040503050406030204" pitchFamily="18" charset="0"/>
                                </a:rPr>
                                <m:t>: </m:t>
                              </m:r>
                            </m:oMath>
                          </a14:m>
                          <a:r>
                            <a:rPr kumimoji="1" lang="en-US" altLang="ja-JP" sz="2100" b="1" dirty="0" smtClean="0">
                              <a:solidFill>
                                <a:schemeClr val="bg1"/>
                              </a:solidFill>
                            </a:rPr>
                            <a:t>Six-Hump </a:t>
                          </a:r>
                          <a:r>
                            <a:rPr kumimoji="1" lang="en-US" altLang="ja-JP" sz="2100" b="1" dirty="0" smtClean="0">
                              <a:solidFill>
                                <a:schemeClr val="bg1"/>
                              </a:solidFill>
                            </a:rPr>
                            <a:t/>
                          </a:r>
                          <a:br>
                            <a:rPr kumimoji="1" lang="en-US" altLang="ja-JP" sz="2100" b="1" dirty="0" smtClean="0">
                              <a:solidFill>
                                <a:schemeClr val="bg1"/>
                              </a:solidFill>
                            </a:rPr>
                          </a:br>
                          <a:r>
                            <a:rPr kumimoji="1" lang="en-US" altLang="ja-JP" sz="2100" b="1" dirty="0" smtClean="0">
                              <a:solidFill>
                                <a:schemeClr val="bg1"/>
                              </a:solidFill>
                            </a:rPr>
                            <a:t>Camel</a:t>
                          </a:r>
                          <a:endParaRPr kumimoji="1" lang="ja-JP" altLang="en-US" sz="2100" b="1" dirty="0">
                            <a:solidFill>
                              <a:schemeClr val="bg1"/>
                            </a:solidFill>
                          </a:endParaRPr>
                        </a:p>
                      </a:txBody>
                      <a:tcPr marL="0" marR="18894" marT="37787" marB="37787">
                        <a:solidFill>
                          <a:schemeClr val="accent6"/>
                        </a:solidFill>
                      </a:tcPr>
                    </a:tc>
                    <a:tc>
                      <a:txBody>
                        <a:bodyPr/>
                        <a:lstStyle/>
                        <a:p>
                          <a:pPr algn="ctr"/>
                          <a14:m>
                            <m:oMath xmlns:m="http://schemas.openxmlformats.org/officeDocument/2006/math">
                              <m:sSub>
                                <m:sSubPr>
                                  <m:ctrlPr>
                                    <a:rPr kumimoji="1" lang="en-US" altLang="ja-JP" sz="2100" b="1" i="1" smtClean="0">
                                      <a:solidFill>
                                        <a:schemeClr val="bg1"/>
                                      </a:solidFill>
                                      <a:latin typeface="Cambria Math" panose="02040503050406030204" pitchFamily="18" charset="0"/>
                                    </a:rPr>
                                  </m:ctrlPr>
                                </m:sSubPr>
                                <m:e>
                                  <m:r>
                                    <a:rPr kumimoji="1" lang="en-US" altLang="ja-JP" sz="2100" b="1" i="1" smtClean="0">
                                      <a:solidFill>
                                        <a:schemeClr val="bg1"/>
                                      </a:solidFill>
                                      <a:latin typeface="Cambria Math" panose="02040503050406030204" pitchFamily="18" charset="0"/>
                                    </a:rPr>
                                    <m:t>𝑭</m:t>
                                  </m:r>
                                </m:e>
                                <m:sub>
                                  <m:r>
                                    <a:rPr kumimoji="1" lang="en-US" altLang="ja-JP" sz="2100" b="1" i="1" smtClean="0">
                                      <a:solidFill>
                                        <a:schemeClr val="bg1"/>
                                      </a:solidFill>
                                      <a:latin typeface="Cambria Math" panose="02040503050406030204" pitchFamily="18" charset="0"/>
                                    </a:rPr>
                                    <m:t>𝟑</m:t>
                                  </m:r>
                                </m:sub>
                              </m:sSub>
                              <m:r>
                                <a:rPr kumimoji="1" lang="en-US" altLang="ja-JP" sz="2100" b="1" i="1" smtClean="0">
                                  <a:solidFill>
                                    <a:schemeClr val="bg1"/>
                                  </a:solidFill>
                                  <a:latin typeface="Cambria Math" panose="02040503050406030204" pitchFamily="18" charset="0"/>
                                </a:rPr>
                                <m:t>: </m:t>
                              </m:r>
                            </m:oMath>
                          </a14:m>
                          <a:r>
                            <a:rPr kumimoji="1" lang="en-US" altLang="ja-JP" sz="2100" b="1" dirty="0" err="1" smtClean="0">
                              <a:solidFill>
                                <a:schemeClr val="bg1"/>
                              </a:solidFill>
                            </a:rPr>
                            <a:t>Michalewicz</a:t>
                          </a:r>
                          <a:endParaRPr kumimoji="1" lang="ja-JP" altLang="en-US" sz="2100" b="1" dirty="0">
                            <a:solidFill>
                              <a:schemeClr val="bg1"/>
                            </a:solidFill>
                          </a:endParaRPr>
                        </a:p>
                      </a:txBody>
                      <a:tcPr marL="0" marR="18894" marT="37787" marB="37787">
                        <a:solidFill>
                          <a:schemeClr val="accent6"/>
                        </a:solidFill>
                      </a:tcPr>
                    </a:tc>
                    <a:tc>
                      <a:txBody>
                        <a:bodyPr/>
                        <a:lstStyle/>
                        <a:p>
                          <a:pPr algn="ctr"/>
                          <a14:m>
                            <m:oMath xmlns:m="http://schemas.openxmlformats.org/officeDocument/2006/math">
                              <m:sSub>
                                <m:sSubPr>
                                  <m:ctrlPr>
                                    <a:rPr kumimoji="1" lang="en-US" altLang="ja-JP" sz="2100" b="1" i="1" smtClean="0">
                                      <a:solidFill>
                                        <a:schemeClr val="bg1"/>
                                      </a:solidFill>
                                      <a:latin typeface="Cambria Math" panose="02040503050406030204" pitchFamily="18" charset="0"/>
                                    </a:rPr>
                                  </m:ctrlPr>
                                </m:sSubPr>
                                <m:e>
                                  <m:r>
                                    <a:rPr kumimoji="1" lang="en-US" altLang="ja-JP" sz="2100" b="1" i="1" smtClean="0">
                                      <a:solidFill>
                                        <a:schemeClr val="bg1"/>
                                      </a:solidFill>
                                      <a:latin typeface="Cambria Math" panose="02040503050406030204" pitchFamily="18" charset="0"/>
                                    </a:rPr>
                                    <m:t>𝑭</m:t>
                                  </m:r>
                                </m:e>
                                <m:sub>
                                  <m:r>
                                    <a:rPr kumimoji="1" lang="en-US" altLang="ja-JP" sz="2100" b="1" i="1" smtClean="0">
                                      <a:solidFill>
                                        <a:schemeClr val="bg1"/>
                                      </a:solidFill>
                                      <a:latin typeface="Cambria Math" panose="02040503050406030204" pitchFamily="18" charset="0"/>
                                    </a:rPr>
                                    <m:t>𝟒</m:t>
                                  </m:r>
                                </m:sub>
                              </m:sSub>
                              <m:r>
                                <a:rPr kumimoji="1" lang="en-US" altLang="ja-JP" sz="2100" b="1" i="1" smtClean="0">
                                  <a:solidFill>
                                    <a:schemeClr val="bg1"/>
                                  </a:solidFill>
                                  <a:latin typeface="Cambria Math" panose="02040503050406030204" pitchFamily="18" charset="0"/>
                                </a:rPr>
                                <m:t>: </m:t>
                              </m:r>
                            </m:oMath>
                          </a14:m>
                          <a:r>
                            <a:rPr kumimoji="1" lang="en-US" altLang="ja-JP" sz="2100" b="1" dirty="0" err="1" smtClean="0">
                              <a:solidFill>
                                <a:schemeClr val="bg1"/>
                              </a:solidFill>
                            </a:rPr>
                            <a:t>Himmelblau</a:t>
                          </a:r>
                          <a:endParaRPr kumimoji="1" lang="ja-JP" altLang="en-US" sz="2100" b="1" dirty="0">
                            <a:solidFill>
                              <a:schemeClr val="bg1"/>
                            </a:solidFill>
                          </a:endParaRPr>
                        </a:p>
                      </a:txBody>
                      <a:tcPr marL="0" marR="18894" marT="37787" marB="37787">
                        <a:solidFill>
                          <a:schemeClr val="accent6"/>
                        </a:solidFill>
                      </a:tcPr>
                    </a:tc>
                    <a:extLst>
                      <a:ext uri="{0D108BD9-81ED-4DB2-BD59-A6C34878D82A}">
                        <a16:rowId xmlns:a16="http://schemas.microsoft.com/office/drawing/2014/main" val="1916421247"/>
                      </a:ext>
                    </a:extLst>
                  </a:tr>
                  <a:tr h="639865">
                    <a:tc>
                      <a:txBody>
                        <a:bodyPr/>
                        <a:lstStyle/>
                        <a:p>
                          <a:pPr algn="ctr"/>
                          <a:r>
                            <a:rPr kumimoji="1" lang="ja-JP" altLang="en-US" sz="2100" b="1" dirty="0" smtClean="0">
                              <a:solidFill>
                                <a:schemeClr val="tx1">
                                  <a:lumMod val="75000"/>
                                  <a:lumOff val="25000"/>
                                </a:schemeClr>
                              </a:solidFill>
                            </a:rPr>
                            <a:t>探索範囲</a:t>
                          </a:r>
                          <a:endParaRPr kumimoji="1" lang="ja-JP" altLang="en-US" sz="2100" b="1" dirty="0">
                            <a:solidFill>
                              <a:schemeClr val="tx1">
                                <a:lumMod val="75000"/>
                                <a:lumOff val="25000"/>
                              </a:schemeClr>
                            </a:solidFill>
                          </a:endParaRPr>
                        </a:p>
                      </a:txBody>
                      <a:tcPr marL="0" marR="0" marT="18894" marB="0">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100" b="0" i="1" smtClean="0">
                                        <a:solidFill>
                                          <a:schemeClr val="tx1">
                                            <a:lumMod val="75000"/>
                                            <a:lumOff val="25000"/>
                                          </a:schemeClr>
                                        </a:solidFill>
                                        <a:latin typeface="Cambria Math" panose="02040503050406030204" pitchFamily="18" charset="0"/>
                                      </a:rPr>
                                    </m:ctrlPr>
                                  </m:sSubPr>
                                  <m:e>
                                    <m:r>
                                      <a:rPr kumimoji="1" lang="en-US" altLang="ja-JP" sz="2100" b="0" i="1" smtClean="0">
                                        <a:solidFill>
                                          <a:schemeClr val="tx1">
                                            <a:lumMod val="75000"/>
                                            <a:lumOff val="25000"/>
                                          </a:schemeClr>
                                        </a:solidFill>
                                        <a:latin typeface="Cambria Math" panose="02040503050406030204" pitchFamily="18" charset="0"/>
                                      </a:rPr>
                                      <m:t>𝑥</m:t>
                                    </m:r>
                                  </m:e>
                                  <m:sub>
                                    <m:r>
                                      <a:rPr kumimoji="1" lang="en-US" altLang="ja-JP" sz="2100" b="0" i="1" smtClean="0">
                                        <a:solidFill>
                                          <a:schemeClr val="tx1">
                                            <a:lumMod val="75000"/>
                                            <a:lumOff val="25000"/>
                                          </a:schemeClr>
                                        </a:solidFill>
                                        <a:latin typeface="Cambria Math" panose="02040503050406030204" pitchFamily="18" charset="0"/>
                                      </a:rPr>
                                      <m:t>𝑖</m:t>
                                    </m:r>
                                  </m:sub>
                                </m:sSub>
                                <m:r>
                                  <a:rPr kumimoji="1" lang="en-US" altLang="ja-JP" sz="2100" b="0" i="1" smtClean="0">
                                    <a:solidFill>
                                      <a:schemeClr val="tx1">
                                        <a:lumMod val="75000"/>
                                        <a:lumOff val="25000"/>
                                      </a:schemeClr>
                                    </a:solidFill>
                                    <a:latin typeface="Cambria Math" panose="02040503050406030204" pitchFamily="18" charset="0"/>
                                  </a:rPr>
                                  <m:t>∈</m:t>
                                </m:r>
                                <m:d>
                                  <m:dPr>
                                    <m:begChr m:val="["/>
                                    <m:endChr m:val="]"/>
                                    <m:ctrlPr>
                                      <a:rPr kumimoji="1" lang="en-US" altLang="ja-JP" sz="2100" b="0" i="1" smtClean="0">
                                        <a:solidFill>
                                          <a:schemeClr val="tx1">
                                            <a:lumMod val="75000"/>
                                            <a:lumOff val="25000"/>
                                          </a:schemeClr>
                                        </a:solidFill>
                                        <a:latin typeface="Cambria Math" panose="02040503050406030204" pitchFamily="18" charset="0"/>
                                      </a:rPr>
                                    </m:ctrlPr>
                                  </m:dPr>
                                  <m:e>
                                    <m:r>
                                      <a:rPr kumimoji="1" lang="en-US" altLang="ja-JP" sz="2100" b="0" i="1" smtClean="0">
                                        <a:solidFill>
                                          <a:schemeClr val="tx1">
                                            <a:lumMod val="75000"/>
                                            <a:lumOff val="25000"/>
                                          </a:schemeClr>
                                        </a:solidFill>
                                        <a:latin typeface="Cambria Math" panose="02040503050406030204" pitchFamily="18" charset="0"/>
                                      </a:rPr>
                                      <m:t>−10, 10</m:t>
                                    </m:r>
                                  </m:e>
                                </m:d>
                              </m:oMath>
                            </m:oMathPara>
                          </a14:m>
                          <a:endParaRPr kumimoji="1" lang="ja-JP" altLang="en-US" sz="21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100" b="0" i="1" smtClean="0">
                                        <a:solidFill>
                                          <a:schemeClr val="tx1">
                                            <a:lumMod val="75000"/>
                                            <a:lumOff val="25000"/>
                                          </a:schemeClr>
                                        </a:solidFill>
                                        <a:latin typeface="Cambria Math" panose="02040503050406030204" pitchFamily="18" charset="0"/>
                                      </a:rPr>
                                    </m:ctrlPr>
                                  </m:sSubPr>
                                  <m:e>
                                    <m:r>
                                      <a:rPr kumimoji="1" lang="en-US" altLang="ja-JP" sz="2100" b="0" i="1" smtClean="0">
                                        <a:solidFill>
                                          <a:schemeClr val="tx1">
                                            <a:lumMod val="75000"/>
                                            <a:lumOff val="25000"/>
                                          </a:schemeClr>
                                        </a:solidFill>
                                        <a:latin typeface="Cambria Math" panose="02040503050406030204" pitchFamily="18" charset="0"/>
                                      </a:rPr>
                                      <m:t>𝑥</m:t>
                                    </m:r>
                                  </m:e>
                                  <m:sub>
                                    <m:r>
                                      <a:rPr kumimoji="1" lang="en-US" altLang="ja-JP" sz="2100" b="0" i="1" smtClean="0">
                                        <a:solidFill>
                                          <a:schemeClr val="tx1">
                                            <a:lumMod val="75000"/>
                                            <a:lumOff val="25000"/>
                                          </a:schemeClr>
                                        </a:solidFill>
                                        <a:latin typeface="Cambria Math" panose="02040503050406030204" pitchFamily="18" charset="0"/>
                                      </a:rPr>
                                      <m:t>1</m:t>
                                    </m:r>
                                  </m:sub>
                                </m:sSub>
                                <m:r>
                                  <a:rPr kumimoji="1" lang="en-US" altLang="ja-JP" sz="2100" b="0" i="1" smtClean="0">
                                    <a:solidFill>
                                      <a:schemeClr val="tx1">
                                        <a:lumMod val="75000"/>
                                        <a:lumOff val="25000"/>
                                      </a:schemeClr>
                                    </a:solidFill>
                                    <a:latin typeface="Cambria Math" panose="02040503050406030204" pitchFamily="18" charset="0"/>
                                  </a:rPr>
                                  <m:t>∈</m:t>
                                </m:r>
                                <m:d>
                                  <m:dPr>
                                    <m:begChr m:val="["/>
                                    <m:endChr m:val="]"/>
                                    <m:ctrlPr>
                                      <a:rPr kumimoji="1" lang="en-US" altLang="ja-JP" sz="2100" b="0" i="1" smtClean="0">
                                        <a:solidFill>
                                          <a:schemeClr val="tx1">
                                            <a:lumMod val="75000"/>
                                            <a:lumOff val="25000"/>
                                          </a:schemeClr>
                                        </a:solidFill>
                                        <a:latin typeface="Cambria Math" panose="02040503050406030204" pitchFamily="18" charset="0"/>
                                      </a:rPr>
                                    </m:ctrlPr>
                                  </m:dPr>
                                  <m:e>
                                    <m:r>
                                      <a:rPr kumimoji="1" lang="en-US" altLang="ja-JP" sz="2100" b="0" i="1" smtClean="0">
                                        <a:solidFill>
                                          <a:schemeClr val="tx1">
                                            <a:lumMod val="75000"/>
                                            <a:lumOff val="25000"/>
                                          </a:schemeClr>
                                        </a:solidFill>
                                        <a:latin typeface="Cambria Math" panose="02040503050406030204" pitchFamily="18" charset="0"/>
                                      </a:rPr>
                                      <m:t>−2, 2</m:t>
                                    </m:r>
                                  </m:e>
                                </m:d>
                                <m:r>
                                  <a:rPr kumimoji="1" lang="en-US" altLang="ja-JP" sz="2100" b="0" i="1" smtClean="0">
                                    <a:solidFill>
                                      <a:schemeClr val="tx1">
                                        <a:lumMod val="75000"/>
                                        <a:lumOff val="25000"/>
                                      </a:schemeClr>
                                    </a:solidFill>
                                    <a:latin typeface="Cambria Math" panose="02040503050406030204" pitchFamily="18" charset="0"/>
                                  </a:rPr>
                                  <m:t> </m:t>
                                </m:r>
                              </m:oMath>
                              <m:oMath xmlns:m="http://schemas.openxmlformats.org/officeDocument/2006/math">
                                <m:sSub>
                                  <m:sSubPr>
                                    <m:ctrlPr>
                                      <a:rPr kumimoji="1" lang="en-US" altLang="ja-JP" sz="2100" b="0" i="1" smtClean="0">
                                        <a:solidFill>
                                          <a:schemeClr val="tx1">
                                            <a:lumMod val="75000"/>
                                            <a:lumOff val="25000"/>
                                          </a:schemeClr>
                                        </a:solidFill>
                                        <a:latin typeface="Cambria Math" panose="02040503050406030204" pitchFamily="18" charset="0"/>
                                      </a:rPr>
                                    </m:ctrlPr>
                                  </m:sSubPr>
                                  <m:e>
                                    <m:r>
                                      <a:rPr kumimoji="1" lang="en-US" altLang="ja-JP" sz="2100" b="0" i="1" smtClean="0">
                                        <a:solidFill>
                                          <a:schemeClr val="tx1">
                                            <a:lumMod val="75000"/>
                                            <a:lumOff val="25000"/>
                                          </a:schemeClr>
                                        </a:solidFill>
                                        <a:latin typeface="Cambria Math" panose="02040503050406030204" pitchFamily="18" charset="0"/>
                                      </a:rPr>
                                      <m:t>𝑥</m:t>
                                    </m:r>
                                  </m:e>
                                  <m:sub>
                                    <m:r>
                                      <a:rPr kumimoji="1" lang="en-US" altLang="ja-JP" sz="2100" b="0" i="1" smtClean="0">
                                        <a:solidFill>
                                          <a:schemeClr val="tx1">
                                            <a:lumMod val="75000"/>
                                            <a:lumOff val="25000"/>
                                          </a:schemeClr>
                                        </a:solidFill>
                                        <a:latin typeface="Cambria Math" panose="02040503050406030204" pitchFamily="18" charset="0"/>
                                      </a:rPr>
                                      <m:t>2</m:t>
                                    </m:r>
                                  </m:sub>
                                </m:sSub>
                                <m:r>
                                  <a:rPr kumimoji="1" lang="en-US" altLang="ja-JP" sz="2100" b="0" i="1" smtClean="0">
                                    <a:solidFill>
                                      <a:schemeClr val="tx1">
                                        <a:lumMod val="75000"/>
                                        <a:lumOff val="25000"/>
                                      </a:schemeClr>
                                    </a:solidFill>
                                    <a:latin typeface="Cambria Math" panose="02040503050406030204" pitchFamily="18" charset="0"/>
                                  </a:rPr>
                                  <m:t>∈</m:t>
                                </m:r>
                                <m:d>
                                  <m:dPr>
                                    <m:begChr m:val="["/>
                                    <m:endChr m:val="]"/>
                                    <m:ctrlPr>
                                      <a:rPr kumimoji="1" lang="en-US" altLang="ja-JP" sz="2100" b="0" i="1" smtClean="0">
                                        <a:solidFill>
                                          <a:schemeClr val="tx1">
                                            <a:lumMod val="75000"/>
                                            <a:lumOff val="25000"/>
                                          </a:schemeClr>
                                        </a:solidFill>
                                        <a:latin typeface="Cambria Math" panose="02040503050406030204" pitchFamily="18" charset="0"/>
                                      </a:rPr>
                                    </m:ctrlPr>
                                  </m:dPr>
                                  <m:e>
                                    <m:r>
                                      <a:rPr kumimoji="1" lang="en-US" altLang="ja-JP" sz="2100" b="0" i="1" smtClean="0">
                                        <a:solidFill>
                                          <a:schemeClr val="tx1">
                                            <a:lumMod val="75000"/>
                                            <a:lumOff val="25000"/>
                                          </a:schemeClr>
                                        </a:solidFill>
                                        <a:latin typeface="Cambria Math" panose="02040503050406030204" pitchFamily="18" charset="0"/>
                                      </a:rPr>
                                      <m:t>−1, 1</m:t>
                                    </m:r>
                                  </m:e>
                                </m:d>
                              </m:oMath>
                            </m:oMathPara>
                          </a14:m>
                          <a:endParaRPr kumimoji="1" lang="en-US" altLang="ja-JP" sz="2100" b="0" dirty="0" smtClean="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100" b="0" i="1" smtClean="0">
                                        <a:solidFill>
                                          <a:schemeClr val="tx1">
                                            <a:lumMod val="75000"/>
                                            <a:lumOff val="25000"/>
                                          </a:schemeClr>
                                        </a:solidFill>
                                        <a:latin typeface="Cambria Math" panose="02040503050406030204" pitchFamily="18" charset="0"/>
                                      </a:rPr>
                                    </m:ctrlPr>
                                  </m:sSubPr>
                                  <m:e>
                                    <m:r>
                                      <a:rPr kumimoji="1" lang="en-US" altLang="ja-JP" sz="2100" b="0" i="1" smtClean="0">
                                        <a:solidFill>
                                          <a:schemeClr val="tx1">
                                            <a:lumMod val="75000"/>
                                            <a:lumOff val="25000"/>
                                          </a:schemeClr>
                                        </a:solidFill>
                                        <a:latin typeface="Cambria Math" panose="02040503050406030204" pitchFamily="18" charset="0"/>
                                      </a:rPr>
                                      <m:t>𝑥</m:t>
                                    </m:r>
                                  </m:e>
                                  <m:sub>
                                    <m:r>
                                      <a:rPr kumimoji="1" lang="en-US" altLang="ja-JP" sz="2100" b="0" i="1" smtClean="0">
                                        <a:solidFill>
                                          <a:schemeClr val="tx1">
                                            <a:lumMod val="75000"/>
                                            <a:lumOff val="25000"/>
                                          </a:schemeClr>
                                        </a:solidFill>
                                        <a:latin typeface="Cambria Math" panose="02040503050406030204" pitchFamily="18" charset="0"/>
                                      </a:rPr>
                                      <m:t>𝑖</m:t>
                                    </m:r>
                                  </m:sub>
                                </m:sSub>
                                <m:r>
                                  <a:rPr kumimoji="1" lang="en-US" altLang="ja-JP" sz="2100" b="0" i="1" smtClean="0">
                                    <a:solidFill>
                                      <a:schemeClr val="tx1">
                                        <a:lumMod val="75000"/>
                                        <a:lumOff val="25000"/>
                                      </a:schemeClr>
                                    </a:solidFill>
                                    <a:latin typeface="Cambria Math" panose="02040503050406030204" pitchFamily="18" charset="0"/>
                                  </a:rPr>
                                  <m:t>∈</m:t>
                                </m:r>
                                <m:d>
                                  <m:dPr>
                                    <m:begChr m:val="["/>
                                    <m:endChr m:val="]"/>
                                    <m:ctrlPr>
                                      <a:rPr kumimoji="1" lang="en-US" altLang="ja-JP" sz="2100" b="0" i="1" smtClean="0">
                                        <a:solidFill>
                                          <a:schemeClr val="tx1">
                                            <a:lumMod val="75000"/>
                                            <a:lumOff val="25000"/>
                                          </a:schemeClr>
                                        </a:solidFill>
                                        <a:latin typeface="Cambria Math" panose="02040503050406030204" pitchFamily="18" charset="0"/>
                                      </a:rPr>
                                    </m:ctrlPr>
                                  </m:dPr>
                                  <m:e>
                                    <m:r>
                                      <a:rPr kumimoji="1" lang="en-US" altLang="ja-JP" sz="2100" b="0" i="1" smtClean="0">
                                        <a:solidFill>
                                          <a:schemeClr val="tx1">
                                            <a:lumMod val="75000"/>
                                            <a:lumOff val="25000"/>
                                          </a:schemeClr>
                                        </a:solidFill>
                                        <a:latin typeface="Cambria Math" panose="02040503050406030204" pitchFamily="18" charset="0"/>
                                      </a:rPr>
                                      <m:t>0, 4</m:t>
                                    </m:r>
                                  </m:e>
                                </m:d>
                              </m:oMath>
                            </m:oMathPara>
                          </a14:m>
                          <a:endParaRPr kumimoji="1" lang="ja-JP" altLang="en-US" sz="21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100" b="0" i="1" smtClean="0">
                                        <a:solidFill>
                                          <a:schemeClr val="tx1">
                                            <a:lumMod val="75000"/>
                                            <a:lumOff val="25000"/>
                                          </a:schemeClr>
                                        </a:solidFill>
                                        <a:latin typeface="Cambria Math" panose="02040503050406030204" pitchFamily="18" charset="0"/>
                                      </a:rPr>
                                    </m:ctrlPr>
                                  </m:sSubPr>
                                  <m:e>
                                    <m:r>
                                      <a:rPr kumimoji="1" lang="en-US" altLang="ja-JP" sz="2100" b="0" i="1" smtClean="0">
                                        <a:solidFill>
                                          <a:schemeClr val="tx1">
                                            <a:lumMod val="75000"/>
                                            <a:lumOff val="25000"/>
                                          </a:schemeClr>
                                        </a:solidFill>
                                        <a:latin typeface="Cambria Math" panose="02040503050406030204" pitchFamily="18" charset="0"/>
                                      </a:rPr>
                                      <m:t>𝑥</m:t>
                                    </m:r>
                                  </m:e>
                                  <m:sub>
                                    <m:r>
                                      <a:rPr kumimoji="1" lang="en-US" altLang="ja-JP" sz="2100" b="0" i="1" smtClean="0">
                                        <a:solidFill>
                                          <a:schemeClr val="tx1">
                                            <a:lumMod val="75000"/>
                                            <a:lumOff val="25000"/>
                                          </a:schemeClr>
                                        </a:solidFill>
                                        <a:latin typeface="Cambria Math" panose="02040503050406030204" pitchFamily="18" charset="0"/>
                                      </a:rPr>
                                      <m:t>𝑖</m:t>
                                    </m:r>
                                  </m:sub>
                                </m:sSub>
                                <m:r>
                                  <a:rPr kumimoji="1" lang="en-US" altLang="ja-JP" sz="2100" b="0" i="1" smtClean="0">
                                    <a:solidFill>
                                      <a:schemeClr val="tx1">
                                        <a:lumMod val="75000"/>
                                        <a:lumOff val="25000"/>
                                      </a:schemeClr>
                                    </a:solidFill>
                                    <a:latin typeface="Cambria Math" panose="02040503050406030204" pitchFamily="18" charset="0"/>
                                  </a:rPr>
                                  <m:t>∈</m:t>
                                </m:r>
                                <m:d>
                                  <m:dPr>
                                    <m:begChr m:val="["/>
                                    <m:endChr m:val="]"/>
                                    <m:ctrlPr>
                                      <a:rPr kumimoji="1" lang="en-US" altLang="ja-JP" sz="2100" b="0" i="1" smtClean="0">
                                        <a:solidFill>
                                          <a:schemeClr val="tx1">
                                            <a:lumMod val="75000"/>
                                            <a:lumOff val="25000"/>
                                          </a:schemeClr>
                                        </a:solidFill>
                                        <a:latin typeface="Cambria Math" panose="02040503050406030204" pitchFamily="18" charset="0"/>
                                      </a:rPr>
                                    </m:ctrlPr>
                                  </m:dPr>
                                  <m:e>
                                    <m:r>
                                      <a:rPr kumimoji="1" lang="en-US" altLang="ja-JP" sz="2100" b="0" i="1" smtClean="0">
                                        <a:solidFill>
                                          <a:schemeClr val="tx1">
                                            <a:lumMod val="75000"/>
                                            <a:lumOff val="25000"/>
                                          </a:schemeClr>
                                        </a:solidFill>
                                        <a:latin typeface="Cambria Math" panose="02040503050406030204" pitchFamily="18" charset="0"/>
                                      </a:rPr>
                                      <m:t>−5, 5</m:t>
                                    </m:r>
                                  </m:e>
                                </m:d>
                              </m:oMath>
                            </m:oMathPara>
                          </a14:m>
                          <a:endParaRPr kumimoji="1" lang="ja-JP" altLang="en-US" sz="2100" b="0" dirty="0">
                            <a:solidFill>
                              <a:schemeClr val="tx1">
                                <a:lumMod val="75000"/>
                                <a:lumOff val="25000"/>
                              </a:schemeClr>
                            </a:solidFill>
                          </a:endParaRPr>
                        </a:p>
                      </a:txBody>
                      <a:tcPr marL="0" marR="0" marT="0" marB="0">
                        <a:solidFill>
                          <a:schemeClr val="accent6">
                            <a:lumMod val="20000"/>
                            <a:lumOff val="80000"/>
                          </a:schemeClr>
                        </a:solidFill>
                      </a:tcPr>
                    </a:tc>
                    <a:extLst>
                      <a:ext uri="{0D108BD9-81ED-4DB2-BD59-A6C34878D82A}">
                        <a16:rowId xmlns:a16="http://schemas.microsoft.com/office/drawing/2014/main" val="2714392346"/>
                      </a:ext>
                    </a:extLst>
                  </a:tr>
                  <a:tr h="1023783">
                    <a:tc>
                      <a:txBody>
                        <a:bodyPr/>
                        <a:lstStyle/>
                        <a:p>
                          <a:pPr algn="ctr"/>
                          <a:r>
                            <a:rPr kumimoji="1" lang="ja-JP" altLang="en-US" sz="2100" b="1" dirty="0" smtClean="0">
                              <a:solidFill>
                                <a:schemeClr val="tx1">
                                  <a:lumMod val="75000"/>
                                  <a:lumOff val="25000"/>
                                </a:schemeClr>
                              </a:solidFill>
                            </a:rPr>
                            <a:t>最適解の座標</a:t>
                          </a:r>
                          <a:endParaRPr kumimoji="1" lang="ja-JP" altLang="en-US" sz="2100" b="1" dirty="0">
                            <a:solidFill>
                              <a:schemeClr val="tx1">
                                <a:lumMod val="75000"/>
                                <a:lumOff val="25000"/>
                              </a:schemeClr>
                            </a:solidFill>
                          </a:endParaRPr>
                        </a:p>
                      </a:txBody>
                      <a:tcPr marL="0" marR="0" marT="18894" marB="0">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100" b="0" i="1" smtClean="0">
                                        <a:solidFill>
                                          <a:schemeClr val="tx1">
                                            <a:lumMod val="75000"/>
                                            <a:lumOff val="25000"/>
                                          </a:schemeClr>
                                        </a:solidFill>
                                        <a:latin typeface="Cambria Math" panose="02040503050406030204" pitchFamily="18" charset="0"/>
                                      </a:rPr>
                                    </m:ctrlPr>
                                  </m:sSubPr>
                                  <m:e>
                                    <m:r>
                                      <a:rPr kumimoji="1" lang="en-US" altLang="ja-JP" sz="2100" b="0" i="1" smtClean="0">
                                        <a:solidFill>
                                          <a:schemeClr val="tx1">
                                            <a:lumMod val="75000"/>
                                            <a:lumOff val="25000"/>
                                          </a:schemeClr>
                                        </a:solidFill>
                                        <a:latin typeface="Cambria Math" panose="02040503050406030204" pitchFamily="18" charset="0"/>
                                      </a:rPr>
                                      <m:t>𝑥</m:t>
                                    </m:r>
                                  </m:e>
                                  <m:sub>
                                    <m:r>
                                      <a:rPr kumimoji="1" lang="en-US" altLang="ja-JP" sz="2100" b="0" i="1" smtClean="0">
                                        <a:solidFill>
                                          <a:schemeClr val="tx1">
                                            <a:lumMod val="75000"/>
                                            <a:lumOff val="25000"/>
                                          </a:schemeClr>
                                        </a:solidFill>
                                        <a:latin typeface="Cambria Math" panose="02040503050406030204" pitchFamily="18" charset="0"/>
                                      </a:rPr>
                                      <m:t>∗</m:t>
                                    </m:r>
                                  </m:sub>
                                </m:sSub>
                                <m:r>
                                  <a:rPr kumimoji="1" lang="en-US" altLang="ja-JP" sz="2100" b="0" i="1" smtClean="0">
                                    <a:solidFill>
                                      <a:schemeClr val="tx1">
                                        <a:lumMod val="75000"/>
                                        <a:lumOff val="25000"/>
                                      </a:schemeClr>
                                    </a:solidFill>
                                    <a:latin typeface="Cambria Math" panose="02040503050406030204" pitchFamily="18" charset="0"/>
                                  </a:rPr>
                                  <m:t>=</m:t>
                                </m:r>
                                <m:d>
                                  <m:dPr>
                                    <m:begChr m:val="["/>
                                    <m:endChr m:val="]"/>
                                    <m:ctrlPr>
                                      <a:rPr kumimoji="1" lang="en-US" altLang="ja-JP" sz="2100" b="0" i="1" smtClean="0">
                                        <a:solidFill>
                                          <a:schemeClr val="tx1">
                                            <a:lumMod val="75000"/>
                                            <a:lumOff val="25000"/>
                                          </a:schemeClr>
                                        </a:solidFill>
                                        <a:latin typeface="Cambria Math" panose="02040503050406030204" pitchFamily="18" charset="0"/>
                                      </a:rPr>
                                    </m:ctrlPr>
                                  </m:dPr>
                                  <m:e>
                                    <m:r>
                                      <a:rPr kumimoji="1" lang="en-US" altLang="ja-JP" sz="2100" b="0" i="1" smtClean="0">
                                        <a:solidFill>
                                          <a:schemeClr val="tx1">
                                            <a:lumMod val="75000"/>
                                            <a:lumOff val="25000"/>
                                          </a:schemeClr>
                                        </a:solidFill>
                                        <a:latin typeface="Cambria Math" panose="02040503050406030204" pitchFamily="18" charset="0"/>
                                      </a:rPr>
                                      <m:t>0, 0</m:t>
                                    </m:r>
                                  </m:e>
                                </m:d>
                              </m:oMath>
                            </m:oMathPara>
                          </a14:m>
                          <a:endParaRPr kumimoji="1" lang="ja-JP" altLang="en-US" sz="1700" b="0" dirty="0">
                            <a:solidFill>
                              <a:schemeClr val="tx1">
                                <a:lumMod val="75000"/>
                                <a:lumOff val="25000"/>
                              </a:schemeClr>
                            </a:solidFill>
                          </a:endParaRPr>
                        </a:p>
                      </a:txBody>
                      <a:tcPr marL="0" marR="0" marT="0" marB="0" anchor="ctr">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100" b="0" i="1" smtClean="0">
                                        <a:solidFill>
                                          <a:schemeClr val="tx1">
                                            <a:lumMod val="75000"/>
                                            <a:lumOff val="25000"/>
                                          </a:schemeClr>
                                        </a:solidFill>
                                        <a:latin typeface="Cambria Math" panose="02040503050406030204" pitchFamily="18" charset="0"/>
                                      </a:rPr>
                                    </m:ctrlPr>
                                  </m:sSubPr>
                                  <m:e>
                                    <m:r>
                                      <a:rPr kumimoji="1" lang="en-US" altLang="ja-JP" sz="2100" b="0" i="1" smtClean="0">
                                        <a:solidFill>
                                          <a:schemeClr val="tx1">
                                            <a:lumMod val="75000"/>
                                            <a:lumOff val="25000"/>
                                          </a:schemeClr>
                                        </a:solidFill>
                                        <a:latin typeface="Cambria Math" panose="02040503050406030204" pitchFamily="18" charset="0"/>
                                      </a:rPr>
                                      <m:t>𝑥</m:t>
                                    </m:r>
                                  </m:e>
                                  <m:sub>
                                    <m:r>
                                      <a:rPr kumimoji="1" lang="en-US" altLang="ja-JP" sz="2100" b="0" i="1" smtClean="0">
                                        <a:solidFill>
                                          <a:schemeClr val="tx1">
                                            <a:lumMod val="75000"/>
                                            <a:lumOff val="25000"/>
                                          </a:schemeClr>
                                        </a:solidFill>
                                        <a:latin typeface="Cambria Math" panose="02040503050406030204" pitchFamily="18" charset="0"/>
                                      </a:rPr>
                                      <m:t>∗</m:t>
                                    </m:r>
                                  </m:sub>
                                </m:sSub>
                                <m:r>
                                  <a:rPr kumimoji="1" lang="en-US" altLang="ja-JP" sz="2100" b="0" i="1" smtClean="0">
                                    <a:solidFill>
                                      <a:schemeClr val="tx1">
                                        <a:lumMod val="75000"/>
                                        <a:lumOff val="25000"/>
                                      </a:schemeClr>
                                    </a:solidFill>
                                    <a:latin typeface="Cambria Math" panose="02040503050406030204" pitchFamily="18" charset="0"/>
                                  </a:rPr>
                                  <m:t>=</m:t>
                                </m:r>
                                <m:d>
                                  <m:dPr>
                                    <m:begChr m:val="["/>
                                    <m:endChr m:val="]"/>
                                    <m:ctrlPr>
                                      <a:rPr kumimoji="1" lang="en-US" altLang="ja-JP" sz="2100" b="0" i="1" smtClean="0">
                                        <a:solidFill>
                                          <a:schemeClr val="tx1">
                                            <a:lumMod val="75000"/>
                                            <a:lumOff val="25000"/>
                                          </a:schemeClr>
                                        </a:solidFill>
                                        <a:latin typeface="Cambria Math" panose="02040503050406030204" pitchFamily="18" charset="0"/>
                                      </a:rPr>
                                    </m:ctrlPr>
                                  </m:dPr>
                                  <m:e>
                                    <m:eqArr>
                                      <m:eqArrPr>
                                        <m:ctrlPr>
                                          <a:rPr kumimoji="1" lang="en-US" altLang="ja-JP" sz="2100" b="0" i="1" smtClean="0">
                                            <a:solidFill>
                                              <a:schemeClr val="tx1">
                                                <a:lumMod val="75000"/>
                                                <a:lumOff val="25000"/>
                                              </a:schemeClr>
                                            </a:solidFill>
                                            <a:latin typeface="Cambria Math" panose="02040503050406030204" pitchFamily="18" charset="0"/>
                                          </a:rPr>
                                        </m:ctrlPr>
                                      </m:eqArrPr>
                                      <m:e>
                                        <m:r>
                                          <a:rPr kumimoji="1" lang="en-US" altLang="ja-JP" sz="2100" b="0" i="1" smtClean="0">
                                            <a:solidFill>
                                              <a:schemeClr val="tx1">
                                                <a:lumMod val="75000"/>
                                                <a:lumOff val="25000"/>
                                              </a:schemeClr>
                                            </a:solidFill>
                                            <a:latin typeface="Cambria Math" panose="02040503050406030204" pitchFamily="18" charset="0"/>
                                          </a:rPr>
                                          <m:t>±0.0898, </m:t>
                                        </m:r>
                                      </m:e>
                                      <m:e>
                                        <m:r>
                                          <a:rPr kumimoji="1" lang="ja-JP" altLang="en-US" sz="2100" b="0" i="1" smtClean="0">
                                            <a:solidFill>
                                              <a:schemeClr val="tx1">
                                                <a:lumMod val="75000"/>
                                                <a:lumOff val="25000"/>
                                              </a:schemeClr>
                                            </a:solidFill>
                                            <a:latin typeface="Cambria Math" panose="02040503050406030204" pitchFamily="18" charset="0"/>
                                          </a:rPr>
                                          <m:t>∓</m:t>
                                        </m:r>
                                        <m:r>
                                          <a:rPr kumimoji="1" lang="en-US" altLang="ja-JP" sz="2100" b="0" i="1" smtClean="0">
                                            <a:solidFill>
                                              <a:schemeClr val="tx1">
                                                <a:lumMod val="75000"/>
                                                <a:lumOff val="25000"/>
                                              </a:schemeClr>
                                            </a:solidFill>
                                            <a:latin typeface="Cambria Math" panose="02040503050406030204" pitchFamily="18" charset="0"/>
                                          </a:rPr>
                                          <m:t>0.7126</m:t>
                                        </m:r>
                                      </m:e>
                                    </m:eqArr>
                                  </m:e>
                                </m:d>
                              </m:oMath>
                            </m:oMathPara>
                          </a14:m>
                          <a:r>
                            <a:rPr kumimoji="1" lang="en-US" altLang="ja-JP" sz="1700" b="0" i="1" dirty="0" smtClean="0">
                              <a:solidFill>
                                <a:schemeClr val="tx1">
                                  <a:lumMod val="75000"/>
                                  <a:lumOff val="25000"/>
                                </a:schemeClr>
                              </a:solidFill>
                              <a:latin typeface="Cambria Math" panose="02040503050406030204" pitchFamily="18" charset="0"/>
                            </a:rPr>
                            <a:t/>
                          </a:r>
                          <a:br>
                            <a:rPr kumimoji="1" lang="en-US" altLang="ja-JP" sz="1700" b="0" i="1" dirty="0" smtClean="0">
                              <a:solidFill>
                                <a:schemeClr val="tx1">
                                  <a:lumMod val="75000"/>
                                  <a:lumOff val="25000"/>
                                </a:schemeClr>
                              </a:solidFill>
                              <a:latin typeface="Cambria Math" panose="02040503050406030204" pitchFamily="18" charset="0"/>
                            </a:rPr>
                          </a:br>
                          <a:endParaRPr kumimoji="1" lang="ja-JP" altLang="en-US" sz="1700" b="0" dirty="0">
                            <a:solidFill>
                              <a:schemeClr val="tx1">
                                <a:lumMod val="75000"/>
                                <a:lumOff val="25000"/>
                              </a:schemeClr>
                            </a:solidFill>
                          </a:endParaRPr>
                        </a:p>
                      </a:txBody>
                      <a:tcPr marL="0" marR="0" marT="0" marB="0" anchor="ctr">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100" b="0" i="1" smtClean="0">
                                        <a:solidFill>
                                          <a:schemeClr val="tx1">
                                            <a:lumMod val="75000"/>
                                            <a:lumOff val="25000"/>
                                          </a:schemeClr>
                                        </a:solidFill>
                                        <a:latin typeface="Cambria Math" panose="02040503050406030204" pitchFamily="18" charset="0"/>
                                      </a:rPr>
                                    </m:ctrlPr>
                                  </m:sSubPr>
                                  <m:e>
                                    <m:r>
                                      <a:rPr kumimoji="1" lang="en-US" altLang="ja-JP" sz="2100" b="0" i="1" smtClean="0">
                                        <a:solidFill>
                                          <a:schemeClr val="tx1">
                                            <a:lumMod val="75000"/>
                                            <a:lumOff val="25000"/>
                                          </a:schemeClr>
                                        </a:solidFill>
                                        <a:latin typeface="Cambria Math" panose="02040503050406030204" pitchFamily="18" charset="0"/>
                                      </a:rPr>
                                      <m:t>𝑥</m:t>
                                    </m:r>
                                  </m:e>
                                  <m:sub>
                                    <m:r>
                                      <a:rPr kumimoji="1" lang="en-US" altLang="ja-JP" sz="2100" b="0" i="1" smtClean="0">
                                        <a:solidFill>
                                          <a:schemeClr val="tx1">
                                            <a:lumMod val="75000"/>
                                            <a:lumOff val="25000"/>
                                          </a:schemeClr>
                                        </a:solidFill>
                                        <a:latin typeface="Cambria Math" panose="02040503050406030204" pitchFamily="18" charset="0"/>
                                      </a:rPr>
                                      <m:t>∗</m:t>
                                    </m:r>
                                  </m:sub>
                                </m:sSub>
                                <m:r>
                                  <a:rPr kumimoji="1" lang="en-US" altLang="ja-JP" sz="2100" b="0" i="1" smtClean="0">
                                    <a:solidFill>
                                      <a:schemeClr val="tx1">
                                        <a:lumMod val="75000"/>
                                        <a:lumOff val="25000"/>
                                      </a:schemeClr>
                                    </a:solidFill>
                                    <a:latin typeface="Cambria Math" panose="02040503050406030204" pitchFamily="18" charset="0"/>
                                  </a:rPr>
                                  <m:t>=[2.20, 1.57]</m:t>
                                </m:r>
                              </m:oMath>
                            </m:oMathPara>
                          </a14:m>
                          <a:endParaRPr kumimoji="1" lang="ja-JP" altLang="en-US" sz="2100" b="0" dirty="0">
                            <a:solidFill>
                              <a:schemeClr val="tx1">
                                <a:lumMod val="75000"/>
                                <a:lumOff val="25000"/>
                              </a:schemeClr>
                            </a:solidFill>
                          </a:endParaRPr>
                        </a:p>
                      </a:txBody>
                      <a:tcPr marL="0" marR="0" marT="0" marB="0" anchor="ctr">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700" b="0" i="1" smtClean="0">
                                        <a:solidFill>
                                          <a:schemeClr val="tx1">
                                            <a:lumMod val="75000"/>
                                            <a:lumOff val="25000"/>
                                          </a:schemeClr>
                                        </a:solidFill>
                                        <a:latin typeface="Cambria Math" panose="02040503050406030204" pitchFamily="18" charset="0"/>
                                      </a:rPr>
                                    </m:ctrlPr>
                                  </m:sSubPr>
                                  <m:e>
                                    <m:r>
                                      <a:rPr kumimoji="1" lang="en-US" altLang="ja-JP" sz="1700" b="0" i="1" smtClean="0">
                                        <a:solidFill>
                                          <a:schemeClr val="tx1">
                                            <a:lumMod val="75000"/>
                                            <a:lumOff val="25000"/>
                                          </a:schemeClr>
                                        </a:solidFill>
                                        <a:latin typeface="Cambria Math" panose="02040503050406030204" pitchFamily="18" charset="0"/>
                                      </a:rPr>
                                      <m:t>𝑥</m:t>
                                    </m:r>
                                  </m:e>
                                  <m:sub>
                                    <m:r>
                                      <a:rPr kumimoji="1" lang="en-US" altLang="ja-JP" sz="1700" b="0" i="1" smtClean="0">
                                        <a:solidFill>
                                          <a:schemeClr val="tx1">
                                            <a:lumMod val="75000"/>
                                            <a:lumOff val="25000"/>
                                          </a:schemeClr>
                                        </a:solidFill>
                                        <a:latin typeface="Cambria Math" panose="02040503050406030204" pitchFamily="18" charset="0"/>
                                      </a:rPr>
                                      <m:t>∗</m:t>
                                    </m:r>
                                  </m:sub>
                                </m:sSub>
                                <m:r>
                                  <a:rPr kumimoji="1" lang="en-US" altLang="ja-JP" sz="1700" b="0" i="1" smtClean="0">
                                    <a:solidFill>
                                      <a:schemeClr val="tx1">
                                        <a:lumMod val="75000"/>
                                        <a:lumOff val="25000"/>
                                      </a:schemeClr>
                                    </a:solidFill>
                                    <a:latin typeface="Cambria Math" panose="02040503050406030204" pitchFamily="18" charset="0"/>
                                  </a:rPr>
                                  <m:t>=</m:t>
                                </m:r>
                                <m:d>
                                  <m:dPr>
                                    <m:begChr m:val="["/>
                                    <m:endChr m:val="]"/>
                                    <m:ctrlPr>
                                      <a:rPr kumimoji="1" lang="en-US" altLang="ja-JP" sz="1700" b="0" i="1" smtClean="0">
                                        <a:solidFill>
                                          <a:schemeClr val="tx1">
                                            <a:lumMod val="75000"/>
                                            <a:lumOff val="25000"/>
                                          </a:schemeClr>
                                        </a:solidFill>
                                        <a:latin typeface="Cambria Math" panose="02040503050406030204" pitchFamily="18" charset="0"/>
                                      </a:rPr>
                                    </m:ctrlPr>
                                  </m:dPr>
                                  <m:e>
                                    <m:r>
                                      <a:rPr kumimoji="1" lang="en-US" altLang="ja-JP" sz="1700" b="0" i="1" smtClean="0">
                                        <a:solidFill>
                                          <a:schemeClr val="tx1">
                                            <a:lumMod val="75000"/>
                                            <a:lumOff val="25000"/>
                                          </a:schemeClr>
                                        </a:solidFill>
                                        <a:latin typeface="Cambria Math" panose="02040503050406030204" pitchFamily="18" charset="0"/>
                                      </a:rPr>
                                      <m:t>3,2</m:t>
                                    </m:r>
                                  </m:e>
                                </m:d>
                                <m:r>
                                  <a:rPr kumimoji="1" lang="en-US" altLang="ja-JP" sz="1700" b="0" i="1" smtClean="0">
                                    <a:solidFill>
                                      <a:schemeClr val="tx1">
                                        <a:lumMod val="75000"/>
                                        <a:lumOff val="25000"/>
                                      </a:schemeClr>
                                    </a:solidFill>
                                    <a:latin typeface="Cambria Math" panose="02040503050406030204" pitchFamily="18" charset="0"/>
                                  </a:rPr>
                                  <m:t>,</m:t>
                                </m:r>
                              </m:oMath>
                              <m:oMath xmlns:m="http://schemas.openxmlformats.org/officeDocument/2006/math">
                                <m:d>
                                  <m:dPr>
                                    <m:begChr m:val="["/>
                                    <m:endChr m:val="]"/>
                                    <m:ctrlPr>
                                      <a:rPr kumimoji="1" lang="en-US" altLang="ja-JP" sz="1700" b="0" i="1" smtClean="0">
                                        <a:solidFill>
                                          <a:schemeClr val="tx1">
                                            <a:lumMod val="75000"/>
                                            <a:lumOff val="25000"/>
                                          </a:schemeClr>
                                        </a:solidFill>
                                        <a:latin typeface="Cambria Math" panose="02040503050406030204" pitchFamily="18" charset="0"/>
                                      </a:rPr>
                                    </m:ctrlPr>
                                  </m:dPr>
                                  <m:e>
                                    <m:r>
                                      <a:rPr kumimoji="1" lang="en-US" altLang="ja-JP" sz="1700" b="0" i="1" smtClean="0">
                                        <a:solidFill>
                                          <a:schemeClr val="tx1">
                                            <a:lumMod val="75000"/>
                                            <a:lumOff val="25000"/>
                                          </a:schemeClr>
                                        </a:solidFill>
                                        <a:latin typeface="Cambria Math" panose="02040503050406030204" pitchFamily="18" charset="0"/>
                                      </a:rPr>
                                      <m:t>−2.8051, 3.2832</m:t>
                                    </m:r>
                                  </m:e>
                                </m:d>
                                <m:r>
                                  <a:rPr kumimoji="1" lang="en-US" altLang="ja-JP" sz="1700" b="0" i="1" smtClean="0">
                                    <a:solidFill>
                                      <a:schemeClr val="tx1">
                                        <a:lumMod val="75000"/>
                                        <a:lumOff val="25000"/>
                                      </a:schemeClr>
                                    </a:solidFill>
                                    <a:latin typeface="Cambria Math" panose="02040503050406030204" pitchFamily="18" charset="0"/>
                                  </a:rPr>
                                  <m:t>,</m:t>
                                </m:r>
                              </m:oMath>
                              <m:oMath xmlns:m="http://schemas.openxmlformats.org/officeDocument/2006/math">
                                <m:d>
                                  <m:dPr>
                                    <m:begChr m:val="["/>
                                    <m:endChr m:val="]"/>
                                    <m:ctrlPr>
                                      <a:rPr kumimoji="1" lang="en-US" altLang="ja-JP" sz="1700" b="0" i="1" smtClean="0">
                                        <a:solidFill>
                                          <a:schemeClr val="tx1">
                                            <a:lumMod val="75000"/>
                                            <a:lumOff val="25000"/>
                                          </a:schemeClr>
                                        </a:solidFill>
                                        <a:latin typeface="Cambria Math" panose="02040503050406030204" pitchFamily="18" charset="0"/>
                                      </a:rPr>
                                    </m:ctrlPr>
                                  </m:dPr>
                                  <m:e>
                                    <m:r>
                                      <a:rPr kumimoji="1" lang="en-US" altLang="ja-JP" sz="1700" b="0" i="1" smtClean="0">
                                        <a:solidFill>
                                          <a:schemeClr val="tx1">
                                            <a:lumMod val="75000"/>
                                            <a:lumOff val="25000"/>
                                          </a:schemeClr>
                                        </a:solidFill>
                                        <a:latin typeface="Cambria Math" panose="02040503050406030204" pitchFamily="18" charset="0"/>
                                      </a:rPr>
                                      <m:t>−3.7793, −3.2832</m:t>
                                    </m:r>
                                  </m:e>
                                </m:d>
                                <m:r>
                                  <a:rPr kumimoji="1" lang="en-US" altLang="ja-JP" sz="1700" b="0" i="1" smtClean="0">
                                    <a:solidFill>
                                      <a:schemeClr val="tx1">
                                        <a:lumMod val="75000"/>
                                        <a:lumOff val="25000"/>
                                      </a:schemeClr>
                                    </a:solidFill>
                                    <a:latin typeface="Cambria Math" panose="02040503050406030204" pitchFamily="18" charset="0"/>
                                  </a:rPr>
                                  <m:t>,</m:t>
                                </m:r>
                              </m:oMath>
                              <m:oMath xmlns:m="http://schemas.openxmlformats.org/officeDocument/2006/math">
                                <m:r>
                                  <a:rPr kumimoji="1" lang="en-US" altLang="ja-JP" sz="1700" b="0" i="1" smtClean="0">
                                    <a:solidFill>
                                      <a:schemeClr val="tx1">
                                        <a:lumMod val="75000"/>
                                        <a:lumOff val="25000"/>
                                      </a:schemeClr>
                                    </a:solidFill>
                                    <a:latin typeface="Cambria Math" panose="02040503050406030204" pitchFamily="18" charset="0"/>
                                  </a:rPr>
                                  <m:t>[3.5845, −1.8481]</m:t>
                                </m:r>
                              </m:oMath>
                            </m:oMathPara>
                          </a14:m>
                          <a:endParaRPr kumimoji="1" lang="ja-JP" altLang="en-US" sz="1700" b="0" dirty="0">
                            <a:solidFill>
                              <a:schemeClr val="tx1">
                                <a:lumMod val="75000"/>
                                <a:lumOff val="25000"/>
                              </a:schemeClr>
                            </a:solidFill>
                          </a:endParaRPr>
                        </a:p>
                      </a:txBody>
                      <a:tcPr marL="0" marR="0" marT="0" marB="0" anchor="ctr">
                        <a:solidFill>
                          <a:schemeClr val="accent6">
                            <a:lumMod val="20000"/>
                            <a:lumOff val="80000"/>
                          </a:schemeClr>
                        </a:solidFill>
                      </a:tcPr>
                    </a:tc>
                    <a:extLst>
                      <a:ext uri="{0D108BD9-81ED-4DB2-BD59-A6C34878D82A}">
                        <a16:rowId xmlns:a16="http://schemas.microsoft.com/office/drawing/2014/main" val="1564970513"/>
                      </a:ext>
                    </a:extLst>
                  </a:tr>
                  <a:tr h="658758">
                    <a:tc>
                      <a:txBody>
                        <a:bodyPr/>
                        <a:lstStyle/>
                        <a:p>
                          <a:pPr algn="ctr"/>
                          <a:r>
                            <a:rPr kumimoji="1" lang="ja-JP" altLang="en-US" sz="2100" b="1" dirty="0" smtClean="0">
                              <a:solidFill>
                                <a:schemeClr val="tx1">
                                  <a:lumMod val="75000"/>
                                  <a:lumOff val="25000"/>
                                </a:schemeClr>
                              </a:solidFill>
                            </a:rPr>
                            <a:t>最適解数 </a:t>
                          </a:r>
                          <a:endParaRPr kumimoji="1" lang="en-US" altLang="ja-JP" sz="2100" b="1" dirty="0" smtClean="0">
                            <a:solidFill>
                              <a:schemeClr val="tx1">
                                <a:lumMod val="75000"/>
                                <a:lumOff val="25000"/>
                              </a:schemeClr>
                            </a:solidFill>
                          </a:endParaRPr>
                        </a:p>
                        <a:p>
                          <a:pPr algn="ctr"/>
                          <a:r>
                            <a:rPr kumimoji="1" lang="en-US" altLang="ja-JP" sz="2100" b="1" dirty="0" smtClean="0">
                              <a:solidFill>
                                <a:schemeClr val="tx1">
                                  <a:lumMod val="75000"/>
                                  <a:lumOff val="25000"/>
                                </a:schemeClr>
                              </a:solidFill>
                            </a:rPr>
                            <a:t>/ </a:t>
                          </a:r>
                          <a:r>
                            <a:rPr kumimoji="1" lang="ja-JP" altLang="en-US" sz="2100" b="1" dirty="0" smtClean="0">
                              <a:solidFill>
                                <a:schemeClr val="tx1">
                                  <a:lumMod val="75000"/>
                                  <a:lumOff val="25000"/>
                                </a:schemeClr>
                              </a:solidFill>
                            </a:rPr>
                            <a:t>局所解数</a:t>
                          </a:r>
                          <a:endParaRPr kumimoji="1" lang="ja-JP" altLang="en-US" sz="2100" b="1" dirty="0">
                            <a:solidFill>
                              <a:schemeClr val="tx1">
                                <a:lumMod val="75000"/>
                                <a:lumOff val="25000"/>
                              </a:schemeClr>
                            </a:solidFill>
                          </a:endParaRPr>
                        </a:p>
                      </a:txBody>
                      <a:tcPr marL="0" marR="0" marT="18894" marB="0">
                        <a:solidFill>
                          <a:schemeClr val="accent6">
                            <a:lumMod val="20000"/>
                            <a:lumOff val="80000"/>
                          </a:schemeClr>
                        </a:solidFill>
                      </a:tcPr>
                    </a:tc>
                    <a:tc>
                      <a:txBody>
                        <a:bodyPr/>
                        <a:lstStyle/>
                        <a:p>
                          <a:pPr algn="ctr"/>
                          <a:r>
                            <a:rPr kumimoji="1" lang="en-US" altLang="ja-JP" sz="2100" b="0" dirty="0" smtClean="0">
                              <a:solidFill>
                                <a:schemeClr val="tx1">
                                  <a:lumMod val="75000"/>
                                  <a:lumOff val="25000"/>
                                </a:schemeClr>
                              </a:solidFill>
                            </a:rPr>
                            <a:t>1 / 16</a:t>
                          </a:r>
                          <a:endParaRPr kumimoji="1" lang="ja-JP" altLang="en-US" sz="21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r>
                            <a:rPr kumimoji="1" lang="en-US" altLang="ja-JP" sz="2100" b="0" dirty="0" smtClean="0">
                              <a:solidFill>
                                <a:schemeClr val="tx1">
                                  <a:lumMod val="75000"/>
                                  <a:lumOff val="25000"/>
                                </a:schemeClr>
                              </a:solidFill>
                            </a:rPr>
                            <a:t>2 / 2</a:t>
                          </a:r>
                          <a:endParaRPr kumimoji="1" lang="ja-JP" altLang="en-US" sz="21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r>
                            <a:rPr kumimoji="1" lang="en-US" altLang="ja-JP" sz="2100" b="0" dirty="0" smtClean="0">
                              <a:solidFill>
                                <a:schemeClr val="tx1">
                                  <a:lumMod val="75000"/>
                                  <a:lumOff val="25000"/>
                                </a:schemeClr>
                              </a:solidFill>
                            </a:rPr>
                            <a:t>1 / 1</a:t>
                          </a:r>
                          <a:endParaRPr kumimoji="1" lang="ja-JP" altLang="en-US" sz="21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r>
                            <a:rPr kumimoji="1" lang="en-US" altLang="ja-JP" sz="2100" b="0" dirty="0" smtClean="0">
                              <a:solidFill>
                                <a:schemeClr val="tx1">
                                  <a:lumMod val="75000"/>
                                  <a:lumOff val="25000"/>
                                </a:schemeClr>
                              </a:solidFill>
                            </a:rPr>
                            <a:t>4 / 0</a:t>
                          </a:r>
                          <a:endParaRPr kumimoji="1" lang="ja-JP" altLang="en-US" sz="2100" b="0" dirty="0">
                            <a:solidFill>
                              <a:schemeClr val="tx1">
                                <a:lumMod val="75000"/>
                                <a:lumOff val="25000"/>
                              </a:schemeClr>
                            </a:solidFill>
                          </a:endParaRPr>
                        </a:p>
                      </a:txBody>
                      <a:tcPr marL="0" marR="0" marT="0" marB="0">
                        <a:solidFill>
                          <a:schemeClr val="accent6">
                            <a:lumMod val="20000"/>
                            <a:lumOff val="80000"/>
                          </a:schemeClr>
                        </a:solidFill>
                      </a:tcPr>
                    </a:tc>
                    <a:extLst>
                      <a:ext uri="{0D108BD9-81ED-4DB2-BD59-A6C34878D82A}">
                        <a16:rowId xmlns:a16="http://schemas.microsoft.com/office/drawing/2014/main" val="580241309"/>
                      </a:ext>
                    </a:extLst>
                  </a:tr>
                </a:tbl>
              </a:graphicData>
            </a:graphic>
          </p:graphicFrame>
        </mc:Choice>
        <mc:Fallback>
          <p:graphicFrame>
            <p:nvGraphicFramePr>
              <p:cNvPr id="11" name="表 10"/>
              <p:cNvGraphicFramePr>
                <a:graphicFrameLocks noGrp="1"/>
              </p:cNvGraphicFramePr>
              <p:nvPr>
                <p:extLst>
                  <p:ext uri="{D42A27DB-BD31-4B8C-83A1-F6EECF244321}">
                    <p14:modId xmlns:p14="http://schemas.microsoft.com/office/powerpoint/2010/main" val="4658003"/>
                  </p:ext>
                </p:extLst>
              </p:nvPr>
            </p:nvGraphicFramePr>
            <p:xfrm>
              <a:off x="585868" y="3641653"/>
              <a:ext cx="10447710" cy="3051028"/>
            </p:xfrm>
            <a:graphic>
              <a:graphicData uri="http://schemas.openxmlformats.org/drawingml/2006/table">
                <a:tbl>
                  <a:tblPr firstRow="1" bandRow="1">
                    <a:tableStyleId>{5C22544A-7EE6-4342-B048-85BDC9FD1C3A}</a:tableStyleId>
                  </a:tblPr>
                  <a:tblGrid>
                    <a:gridCol w="1651318">
                      <a:extLst>
                        <a:ext uri="{9D8B030D-6E8A-4147-A177-3AD203B41FA5}">
                          <a16:colId xmlns:a16="http://schemas.microsoft.com/office/drawing/2014/main" val="549559291"/>
                        </a:ext>
                      </a:extLst>
                    </a:gridCol>
                    <a:gridCol w="2199098">
                      <a:extLst>
                        <a:ext uri="{9D8B030D-6E8A-4147-A177-3AD203B41FA5}">
                          <a16:colId xmlns:a16="http://schemas.microsoft.com/office/drawing/2014/main" val="2961033702"/>
                        </a:ext>
                      </a:extLst>
                    </a:gridCol>
                    <a:gridCol w="2199098">
                      <a:extLst>
                        <a:ext uri="{9D8B030D-6E8A-4147-A177-3AD203B41FA5}">
                          <a16:colId xmlns:a16="http://schemas.microsoft.com/office/drawing/2014/main" val="2118002810"/>
                        </a:ext>
                      </a:extLst>
                    </a:gridCol>
                    <a:gridCol w="2199098">
                      <a:extLst>
                        <a:ext uri="{9D8B030D-6E8A-4147-A177-3AD203B41FA5}">
                          <a16:colId xmlns:a16="http://schemas.microsoft.com/office/drawing/2014/main" val="2751808418"/>
                        </a:ext>
                      </a:extLst>
                    </a:gridCol>
                    <a:gridCol w="2199098">
                      <a:extLst>
                        <a:ext uri="{9D8B030D-6E8A-4147-A177-3AD203B41FA5}">
                          <a16:colId xmlns:a16="http://schemas.microsoft.com/office/drawing/2014/main" val="1981306299"/>
                        </a:ext>
                      </a:extLst>
                    </a:gridCol>
                  </a:tblGrid>
                  <a:tr h="715654">
                    <a:tc>
                      <a:txBody>
                        <a:bodyPr/>
                        <a:lstStyle/>
                        <a:p>
                          <a:pPr algn="ctr"/>
                          <a:r>
                            <a:rPr kumimoji="1" lang="ja-JP" altLang="en-US" sz="2100" b="1" dirty="0" smtClean="0">
                              <a:solidFill>
                                <a:schemeClr val="bg1"/>
                              </a:solidFill>
                            </a:rPr>
                            <a:t>関数</a:t>
                          </a:r>
                          <a:endParaRPr kumimoji="1" lang="ja-JP" altLang="en-US" sz="2100" b="1" dirty="0">
                            <a:solidFill>
                              <a:schemeClr val="bg1"/>
                            </a:solidFill>
                          </a:endParaRPr>
                        </a:p>
                      </a:txBody>
                      <a:tcPr marL="0" marR="18894" marT="37787" marB="37787">
                        <a:solidFill>
                          <a:schemeClr val="accent6"/>
                        </a:solidFill>
                      </a:tcPr>
                    </a:tc>
                    <a:tc>
                      <a:txBody>
                        <a:bodyPr/>
                        <a:lstStyle/>
                        <a:p>
                          <a:endParaRPr lang="ja-JP"/>
                        </a:p>
                      </a:txBody>
                      <a:tcPr marL="0" marR="18894" marT="37787" marB="37787">
                        <a:blipFill>
                          <a:blip r:embed="rId6"/>
                          <a:stretch>
                            <a:fillRect l="-75346" t="-6780" r="-301108" b="-347458"/>
                          </a:stretch>
                        </a:blipFill>
                      </a:tcPr>
                    </a:tc>
                    <a:tc>
                      <a:txBody>
                        <a:bodyPr/>
                        <a:lstStyle/>
                        <a:p>
                          <a:endParaRPr lang="ja-JP"/>
                        </a:p>
                      </a:txBody>
                      <a:tcPr marL="0" marR="18894" marT="37787" marB="37787">
                        <a:blipFill>
                          <a:blip r:embed="rId6"/>
                          <a:stretch>
                            <a:fillRect l="-175833" t="-6780" r="-201944" b="-347458"/>
                          </a:stretch>
                        </a:blipFill>
                      </a:tcPr>
                    </a:tc>
                    <a:tc>
                      <a:txBody>
                        <a:bodyPr/>
                        <a:lstStyle/>
                        <a:p>
                          <a:endParaRPr lang="ja-JP"/>
                        </a:p>
                      </a:txBody>
                      <a:tcPr marL="0" marR="18894" marT="37787" marB="37787">
                        <a:blipFill>
                          <a:blip r:embed="rId6"/>
                          <a:stretch>
                            <a:fillRect l="-275069" t="-6780" r="-101385" b="-347458"/>
                          </a:stretch>
                        </a:blipFill>
                      </a:tcPr>
                    </a:tc>
                    <a:tc>
                      <a:txBody>
                        <a:bodyPr/>
                        <a:lstStyle/>
                        <a:p>
                          <a:endParaRPr lang="ja-JP"/>
                        </a:p>
                      </a:txBody>
                      <a:tcPr marL="0" marR="18894" marT="37787" marB="37787">
                        <a:blipFill>
                          <a:blip r:embed="rId6"/>
                          <a:stretch>
                            <a:fillRect l="-375069" t="-6780" r="-1385" b="-347458"/>
                          </a:stretch>
                        </a:blipFill>
                      </a:tcPr>
                    </a:tc>
                    <a:extLst>
                      <a:ext uri="{0D108BD9-81ED-4DB2-BD59-A6C34878D82A}">
                        <a16:rowId xmlns:a16="http://schemas.microsoft.com/office/drawing/2014/main" val="1916421247"/>
                      </a:ext>
                    </a:extLst>
                  </a:tr>
                  <a:tr h="640080">
                    <a:tc>
                      <a:txBody>
                        <a:bodyPr/>
                        <a:lstStyle/>
                        <a:p>
                          <a:pPr algn="ctr"/>
                          <a:r>
                            <a:rPr kumimoji="1" lang="ja-JP" altLang="en-US" sz="2100" b="1" dirty="0" smtClean="0">
                              <a:solidFill>
                                <a:schemeClr val="tx1">
                                  <a:lumMod val="75000"/>
                                  <a:lumOff val="25000"/>
                                </a:schemeClr>
                              </a:solidFill>
                            </a:rPr>
                            <a:t>探索範囲</a:t>
                          </a:r>
                          <a:endParaRPr kumimoji="1" lang="ja-JP" altLang="en-US" sz="2100" b="1" dirty="0">
                            <a:solidFill>
                              <a:schemeClr val="tx1">
                                <a:lumMod val="75000"/>
                                <a:lumOff val="25000"/>
                              </a:schemeClr>
                            </a:solidFill>
                          </a:endParaRPr>
                        </a:p>
                      </a:txBody>
                      <a:tcPr marL="0" marR="0" marT="18894" marB="0">
                        <a:solidFill>
                          <a:schemeClr val="accent6">
                            <a:lumMod val="20000"/>
                            <a:lumOff val="80000"/>
                          </a:schemeClr>
                        </a:solidFill>
                      </a:tcPr>
                    </a:tc>
                    <a:tc>
                      <a:txBody>
                        <a:bodyPr/>
                        <a:lstStyle/>
                        <a:p>
                          <a:endParaRPr lang="ja-JP"/>
                        </a:p>
                      </a:txBody>
                      <a:tcPr marL="0" marR="0" marT="0" marB="0">
                        <a:blipFill>
                          <a:blip r:embed="rId6"/>
                          <a:stretch>
                            <a:fillRect l="-75346" t="-120000" r="-301108" b="-290476"/>
                          </a:stretch>
                        </a:blipFill>
                      </a:tcPr>
                    </a:tc>
                    <a:tc>
                      <a:txBody>
                        <a:bodyPr/>
                        <a:lstStyle/>
                        <a:p>
                          <a:endParaRPr lang="ja-JP"/>
                        </a:p>
                      </a:txBody>
                      <a:tcPr marL="0" marR="0" marT="0" marB="0">
                        <a:blipFill>
                          <a:blip r:embed="rId6"/>
                          <a:stretch>
                            <a:fillRect l="-175833" t="-120000" r="-201944" b="-290476"/>
                          </a:stretch>
                        </a:blipFill>
                      </a:tcPr>
                    </a:tc>
                    <a:tc>
                      <a:txBody>
                        <a:bodyPr/>
                        <a:lstStyle/>
                        <a:p>
                          <a:endParaRPr lang="ja-JP"/>
                        </a:p>
                      </a:txBody>
                      <a:tcPr marL="0" marR="0" marT="0" marB="0">
                        <a:blipFill>
                          <a:blip r:embed="rId6"/>
                          <a:stretch>
                            <a:fillRect l="-275069" t="-120000" r="-101385" b="-290476"/>
                          </a:stretch>
                        </a:blipFill>
                      </a:tcPr>
                    </a:tc>
                    <a:tc>
                      <a:txBody>
                        <a:bodyPr/>
                        <a:lstStyle/>
                        <a:p>
                          <a:endParaRPr lang="ja-JP"/>
                        </a:p>
                      </a:txBody>
                      <a:tcPr marL="0" marR="0" marT="0" marB="0">
                        <a:blipFill>
                          <a:blip r:embed="rId6"/>
                          <a:stretch>
                            <a:fillRect l="-375069" t="-120000" r="-1385" b="-290476"/>
                          </a:stretch>
                        </a:blipFill>
                      </a:tcPr>
                    </a:tc>
                    <a:extLst>
                      <a:ext uri="{0D108BD9-81ED-4DB2-BD59-A6C34878D82A}">
                        <a16:rowId xmlns:a16="http://schemas.microsoft.com/office/drawing/2014/main" val="2714392346"/>
                      </a:ext>
                    </a:extLst>
                  </a:tr>
                  <a:tr h="1036320">
                    <a:tc>
                      <a:txBody>
                        <a:bodyPr/>
                        <a:lstStyle/>
                        <a:p>
                          <a:pPr algn="ctr"/>
                          <a:r>
                            <a:rPr kumimoji="1" lang="ja-JP" altLang="en-US" sz="2100" b="1" dirty="0" smtClean="0">
                              <a:solidFill>
                                <a:schemeClr val="tx1">
                                  <a:lumMod val="75000"/>
                                  <a:lumOff val="25000"/>
                                </a:schemeClr>
                              </a:solidFill>
                            </a:rPr>
                            <a:t>最適解の座標</a:t>
                          </a:r>
                          <a:endParaRPr kumimoji="1" lang="ja-JP" altLang="en-US" sz="2100" b="1" dirty="0">
                            <a:solidFill>
                              <a:schemeClr val="tx1">
                                <a:lumMod val="75000"/>
                                <a:lumOff val="25000"/>
                              </a:schemeClr>
                            </a:solidFill>
                          </a:endParaRPr>
                        </a:p>
                      </a:txBody>
                      <a:tcPr marL="0" marR="0" marT="18894" marB="0">
                        <a:solidFill>
                          <a:schemeClr val="accent6">
                            <a:lumMod val="20000"/>
                            <a:lumOff val="80000"/>
                          </a:schemeClr>
                        </a:solidFill>
                      </a:tcPr>
                    </a:tc>
                    <a:tc>
                      <a:txBody>
                        <a:bodyPr/>
                        <a:lstStyle/>
                        <a:p>
                          <a:endParaRPr lang="ja-JP"/>
                        </a:p>
                      </a:txBody>
                      <a:tcPr marL="0" marR="0" marT="0" marB="0" anchor="ctr">
                        <a:blipFill>
                          <a:blip r:embed="rId6"/>
                          <a:stretch>
                            <a:fillRect l="-75346" t="-135882" r="-301108" b="-79412"/>
                          </a:stretch>
                        </a:blipFill>
                      </a:tcPr>
                    </a:tc>
                    <a:tc>
                      <a:txBody>
                        <a:bodyPr/>
                        <a:lstStyle/>
                        <a:p>
                          <a:endParaRPr lang="ja-JP"/>
                        </a:p>
                      </a:txBody>
                      <a:tcPr marL="0" marR="0" marT="0" marB="0" anchor="ctr">
                        <a:blipFill>
                          <a:blip r:embed="rId6"/>
                          <a:stretch>
                            <a:fillRect l="-175833" t="-135882" r="-201944" b="-79412"/>
                          </a:stretch>
                        </a:blipFill>
                      </a:tcPr>
                    </a:tc>
                    <a:tc>
                      <a:txBody>
                        <a:bodyPr/>
                        <a:lstStyle/>
                        <a:p>
                          <a:endParaRPr lang="ja-JP"/>
                        </a:p>
                      </a:txBody>
                      <a:tcPr marL="0" marR="0" marT="0" marB="0" anchor="ctr">
                        <a:blipFill>
                          <a:blip r:embed="rId6"/>
                          <a:stretch>
                            <a:fillRect l="-275069" t="-135882" r="-101385" b="-79412"/>
                          </a:stretch>
                        </a:blipFill>
                      </a:tcPr>
                    </a:tc>
                    <a:tc>
                      <a:txBody>
                        <a:bodyPr/>
                        <a:lstStyle/>
                        <a:p>
                          <a:endParaRPr lang="ja-JP"/>
                        </a:p>
                      </a:txBody>
                      <a:tcPr marL="0" marR="0" marT="0" marB="0" anchor="ctr">
                        <a:blipFill>
                          <a:blip r:embed="rId6"/>
                          <a:stretch>
                            <a:fillRect l="-375069" t="-135882" r="-1385" b="-79412"/>
                          </a:stretch>
                        </a:blipFill>
                      </a:tcPr>
                    </a:tc>
                    <a:extLst>
                      <a:ext uri="{0D108BD9-81ED-4DB2-BD59-A6C34878D82A}">
                        <a16:rowId xmlns:a16="http://schemas.microsoft.com/office/drawing/2014/main" val="1564970513"/>
                      </a:ext>
                    </a:extLst>
                  </a:tr>
                  <a:tr h="658974">
                    <a:tc>
                      <a:txBody>
                        <a:bodyPr/>
                        <a:lstStyle/>
                        <a:p>
                          <a:pPr algn="ctr"/>
                          <a:r>
                            <a:rPr kumimoji="1" lang="ja-JP" altLang="en-US" sz="2100" b="1" dirty="0" smtClean="0">
                              <a:solidFill>
                                <a:schemeClr val="tx1">
                                  <a:lumMod val="75000"/>
                                  <a:lumOff val="25000"/>
                                </a:schemeClr>
                              </a:solidFill>
                            </a:rPr>
                            <a:t>最適解数 </a:t>
                          </a:r>
                          <a:endParaRPr kumimoji="1" lang="en-US" altLang="ja-JP" sz="2100" b="1" dirty="0" smtClean="0">
                            <a:solidFill>
                              <a:schemeClr val="tx1">
                                <a:lumMod val="75000"/>
                                <a:lumOff val="25000"/>
                              </a:schemeClr>
                            </a:solidFill>
                          </a:endParaRPr>
                        </a:p>
                        <a:p>
                          <a:pPr algn="ctr"/>
                          <a:r>
                            <a:rPr kumimoji="1" lang="en-US" altLang="ja-JP" sz="2100" b="1" dirty="0" smtClean="0">
                              <a:solidFill>
                                <a:schemeClr val="tx1">
                                  <a:lumMod val="75000"/>
                                  <a:lumOff val="25000"/>
                                </a:schemeClr>
                              </a:solidFill>
                            </a:rPr>
                            <a:t>/ </a:t>
                          </a:r>
                          <a:r>
                            <a:rPr kumimoji="1" lang="ja-JP" altLang="en-US" sz="2100" b="1" dirty="0" smtClean="0">
                              <a:solidFill>
                                <a:schemeClr val="tx1">
                                  <a:lumMod val="75000"/>
                                  <a:lumOff val="25000"/>
                                </a:schemeClr>
                              </a:solidFill>
                            </a:rPr>
                            <a:t>局所解数</a:t>
                          </a:r>
                          <a:endParaRPr kumimoji="1" lang="ja-JP" altLang="en-US" sz="2100" b="1" dirty="0">
                            <a:solidFill>
                              <a:schemeClr val="tx1">
                                <a:lumMod val="75000"/>
                                <a:lumOff val="25000"/>
                              </a:schemeClr>
                            </a:solidFill>
                          </a:endParaRPr>
                        </a:p>
                      </a:txBody>
                      <a:tcPr marL="0" marR="0" marT="18894" marB="0">
                        <a:solidFill>
                          <a:schemeClr val="accent6">
                            <a:lumMod val="20000"/>
                            <a:lumOff val="80000"/>
                          </a:schemeClr>
                        </a:solidFill>
                      </a:tcPr>
                    </a:tc>
                    <a:tc>
                      <a:txBody>
                        <a:bodyPr/>
                        <a:lstStyle/>
                        <a:p>
                          <a:pPr algn="ctr"/>
                          <a:r>
                            <a:rPr kumimoji="1" lang="en-US" altLang="ja-JP" sz="2100" b="0" dirty="0" smtClean="0">
                              <a:solidFill>
                                <a:schemeClr val="tx1">
                                  <a:lumMod val="75000"/>
                                  <a:lumOff val="25000"/>
                                </a:schemeClr>
                              </a:solidFill>
                            </a:rPr>
                            <a:t>1 / 16</a:t>
                          </a:r>
                          <a:endParaRPr kumimoji="1" lang="ja-JP" altLang="en-US" sz="21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r>
                            <a:rPr kumimoji="1" lang="en-US" altLang="ja-JP" sz="2100" b="0" dirty="0" smtClean="0">
                              <a:solidFill>
                                <a:schemeClr val="tx1">
                                  <a:lumMod val="75000"/>
                                  <a:lumOff val="25000"/>
                                </a:schemeClr>
                              </a:solidFill>
                            </a:rPr>
                            <a:t>2 / 2</a:t>
                          </a:r>
                          <a:endParaRPr kumimoji="1" lang="ja-JP" altLang="en-US" sz="21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r>
                            <a:rPr kumimoji="1" lang="en-US" altLang="ja-JP" sz="2100" b="0" dirty="0" smtClean="0">
                              <a:solidFill>
                                <a:schemeClr val="tx1">
                                  <a:lumMod val="75000"/>
                                  <a:lumOff val="25000"/>
                                </a:schemeClr>
                              </a:solidFill>
                            </a:rPr>
                            <a:t>1 / 1</a:t>
                          </a:r>
                          <a:endParaRPr kumimoji="1" lang="ja-JP" altLang="en-US" sz="21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r>
                            <a:rPr kumimoji="1" lang="en-US" altLang="ja-JP" sz="2100" b="0" dirty="0" smtClean="0">
                              <a:solidFill>
                                <a:schemeClr val="tx1">
                                  <a:lumMod val="75000"/>
                                  <a:lumOff val="25000"/>
                                </a:schemeClr>
                              </a:solidFill>
                            </a:rPr>
                            <a:t>4 / 0</a:t>
                          </a:r>
                          <a:endParaRPr kumimoji="1" lang="ja-JP" altLang="en-US" sz="2100" b="0" dirty="0">
                            <a:solidFill>
                              <a:schemeClr val="tx1">
                                <a:lumMod val="75000"/>
                                <a:lumOff val="25000"/>
                              </a:schemeClr>
                            </a:solidFill>
                          </a:endParaRPr>
                        </a:p>
                      </a:txBody>
                      <a:tcPr marL="0" marR="0" marT="0" marB="0">
                        <a:solidFill>
                          <a:schemeClr val="accent6">
                            <a:lumMod val="20000"/>
                            <a:lumOff val="80000"/>
                          </a:schemeClr>
                        </a:solidFill>
                      </a:tcPr>
                    </a:tc>
                    <a:extLst>
                      <a:ext uri="{0D108BD9-81ED-4DB2-BD59-A6C34878D82A}">
                        <a16:rowId xmlns:a16="http://schemas.microsoft.com/office/drawing/2014/main" val="580241309"/>
                      </a:ext>
                    </a:extLst>
                  </a:tr>
                </a:tbl>
              </a:graphicData>
            </a:graphic>
          </p:graphicFrame>
        </mc:Fallback>
      </mc:AlternateContent>
      <p:sp>
        <p:nvSpPr>
          <p:cNvPr id="12" name="テキスト ボックス 11"/>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16</a:t>
            </a:r>
            <a:endParaRPr kumimoji="1" lang="ja-JP" altLang="en-US" sz="2400" b="1" dirty="0"/>
          </a:p>
        </p:txBody>
      </p:sp>
    </p:spTree>
    <p:extLst>
      <p:ext uri="{BB962C8B-B14F-4D97-AF65-F5344CB8AC3E}">
        <p14:creationId xmlns:p14="http://schemas.microsoft.com/office/powerpoint/2010/main" val="4054579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p:txBody>
          <a:bodyPr/>
          <a:lstStyle/>
          <a:p>
            <a:r>
              <a:rPr kumimoji="1" lang="ja-JP" altLang="en-US" b="1" dirty="0" smtClean="0"/>
              <a:t>評価指標</a:t>
            </a:r>
            <a:endParaRPr kumimoji="1" lang="ja-JP" altLang="en-US" b="1" dirty="0"/>
          </a:p>
        </p:txBody>
      </p:sp>
      <mc:AlternateContent xmlns:mc="http://schemas.openxmlformats.org/markup-compatibility/2006">
        <mc:Choice xmlns:a14="http://schemas.microsoft.com/office/drawing/2010/main" Requires="a14">
          <p:sp>
            <p:nvSpPr>
              <p:cNvPr id="4" name="コンテンツ プレースホルダー 3"/>
              <p:cNvSpPr>
                <a:spLocks noGrp="1"/>
              </p:cNvSpPr>
              <p:nvPr>
                <p:ph idx="10"/>
              </p:nvPr>
            </p:nvSpPr>
            <p:spPr>
              <a:xfrm>
                <a:off x="1" y="1970568"/>
                <a:ext cx="11870432" cy="4298836"/>
              </a:xfrm>
            </p:spPr>
            <p:txBody>
              <a:bodyPr/>
              <a:lstStyle/>
              <a:p>
                <a:pPr/>
                <a14:m>
                  <m:oMathPara xmlns:m="http://schemas.openxmlformats.org/officeDocument/2006/math">
                    <m:oMathParaPr>
                      <m:jc m:val="left"/>
                    </m:oMathParaPr>
                    <m:oMath xmlns:m="http://schemas.openxmlformats.org/officeDocument/2006/math">
                      <m:r>
                        <a:rPr kumimoji="1" lang="en-US" altLang="ja-JP" sz="2400" b="0" i="1" smtClean="0">
                          <a:latin typeface="Cambria Math" panose="02040503050406030204" pitchFamily="18" charset="0"/>
                        </a:rPr>
                        <m:t>𝑃𝑅</m:t>
                      </m:r>
                      <m:r>
                        <a:rPr kumimoji="1" lang="en-US" altLang="ja-JP" sz="2400" b="0" i="1" smtClean="0">
                          <a:latin typeface="Cambria Math" panose="02040503050406030204" pitchFamily="18" charset="0"/>
                        </a:rPr>
                        <m:t>= </m:t>
                      </m:r>
                      <m:f>
                        <m:fPr>
                          <m:ctrlPr>
                            <a:rPr kumimoji="1" lang="en-US" altLang="ja-JP" sz="2400" b="0" i="1" smtClean="0">
                              <a:latin typeface="Cambria Math" panose="02040503050406030204" pitchFamily="18" charset="0"/>
                            </a:rPr>
                          </m:ctrlPr>
                        </m:fPr>
                        <m:num>
                          <m:nary>
                            <m:naryPr>
                              <m:chr m:val="∑"/>
                              <m:ctrlPr>
                                <a:rPr kumimoji="1" lang="en-US" altLang="ja-JP" sz="2400" b="0" i="1" smtClean="0">
                                  <a:latin typeface="Cambria Math" panose="02040503050406030204" pitchFamily="18" charset="0"/>
                                </a:rPr>
                              </m:ctrlPr>
                            </m:naryPr>
                            <m:sub>
                              <m:r>
                                <m:rPr>
                                  <m:brk m:alnAt="23"/>
                                </m:rPr>
                                <a:rPr kumimoji="1" lang="en-US" altLang="ja-JP" sz="2400" b="0" i="1" smtClean="0">
                                  <a:latin typeface="Cambria Math" panose="02040503050406030204" pitchFamily="18" charset="0"/>
                                </a:rPr>
                                <m:t>𝑟𝑢𝑛</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𝑁𝑅</m:t>
                              </m:r>
                            </m:sup>
                            <m:e>
                              <m:r>
                                <a:rPr lang="ja-JP" altLang="en-US" sz="2400" i="1">
                                  <a:latin typeface="Cambria Math" panose="02040503050406030204" pitchFamily="18" charset="0"/>
                                </a:rPr>
                                <m:t>各試行</m:t>
                              </m:r>
                              <m:r>
                                <a:rPr lang="ja-JP" altLang="en-US" sz="2400" i="1" smtClean="0">
                                  <a:latin typeface="Cambria Math" panose="02040503050406030204" pitchFamily="18" charset="0"/>
                                </a:rPr>
                                <m:t>における</m:t>
                              </m:r>
                              <m:r>
                                <a:rPr lang="ja-JP" altLang="en-US" sz="2400" i="1">
                                  <a:latin typeface="Cambria Math" panose="02040503050406030204" pitchFamily="18" charset="0"/>
                                </a:rPr>
                                <m:t>アルゴリズムが</m:t>
                              </m:r>
                              <m:r>
                                <a:rPr lang="ja-JP" altLang="en-US" sz="2400" i="1" smtClean="0">
                                  <a:latin typeface="Cambria Math" panose="02040503050406030204" pitchFamily="18" charset="0"/>
                                </a:rPr>
                                <m:t>発見したピーク数</m:t>
                              </m:r>
                            </m:e>
                          </m:nary>
                        </m:num>
                        <m:den>
                          <m:r>
                            <a:rPr lang="ja-JP" altLang="en-US" sz="2400" i="1">
                              <a:latin typeface="Cambria Math" panose="02040503050406030204" pitchFamily="18" charset="0"/>
                            </a:rPr>
                            <m:t>全</m:t>
                          </m:r>
                          <m:r>
                            <a:rPr lang="ja-JP" altLang="en-US" sz="2400" i="1" smtClean="0">
                              <a:latin typeface="Cambria Math" panose="02040503050406030204" pitchFamily="18" charset="0"/>
                            </a:rPr>
                            <m:t>てのピーク</m:t>
                          </m:r>
                          <m:r>
                            <a:rPr lang="ja-JP" altLang="en-US" sz="2400" i="1">
                              <a:latin typeface="Cambria Math" panose="02040503050406030204" pitchFamily="18" charset="0"/>
                            </a:rPr>
                            <m:t>数</m:t>
                          </m:r>
                          <m:r>
                            <a:rPr lang="en-US" altLang="ja-JP" sz="2400" b="0" i="1" smtClean="0">
                              <a:latin typeface="Cambria Math" panose="02040503050406030204" pitchFamily="18" charset="0"/>
                            </a:rPr>
                            <m:t>∗</m:t>
                          </m:r>
                          <m:r>
                            <a:rPr lang="ja-JP" altLang="en-US" sz="2400" i="1">
                              <a:latin typeface="Cambria Math" panose="02040503050406030204" pitchFamily="18" charset="0"/>
                            </a:rPr>
                            <m:t>実験回数</m:t>
                          </m:r>
                        </m:den>
                      </m:f>
                    </m:oMath>
                  </m:oMathPara>
                </a14:m>
                <a:endParaRPr kumimoji="1" lang="en-US" altLang="ja-JP" b="0" dirty="0" smtClean="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endParaRPr lang="en-US" altLang="ja-JP" dirty="0"/>
              </a:p>
              <a:p>
                <a:endParaRPr kumimoji="1" lang="en-US" altLang="ja-JP" dirty="0" smtClean="0"/>
              </a:p>
              <a:p>
                <a:r>
                  <a:rPr kumimoji="1" lang="en-US" altLang="ja-JP" sz="2400" dirty="0" smtClean="0"/>
                  <a:t>BA </a:t>
                </a:r>
                <a:r>
                  <a:rPr kumimoji="1" lang="en-US" altLang="ja-JP" sz="2400" dirty="0" err="1" smtClean="0"/>
                  <a:t>v.s</a:t>
                </a:r>
                <a:r>
                  <a:rPr kumimoji="1" lang="en-US" altLang="ja-JP" sz="2400" dirty="0" smtClean="0"/>
                  <a:t>. NSBA </a:t>
                </a:r>
                <a:r>
                  <a:rPr kumimoji="1" lang="en-US" altLang="ja-JP" sz="2400" dirty="0" err="1" smtClean="0"/>
                  <a:t>v.s</a:t>
                </a:r>
                <a:r>
                  <a:rPr kumimoji="1" lang="en-US" altLang="ja-JP" sz="2400" dirty="0" smtClean="0"/>
                  <a:t>. NRBA </a:t>
                </a:r>
                <a:r>
                  <a:rPr kumimoji="1" lang="en-US" altLang="ja-JP" sz="2400" dirty="0" err="1" smtClean="0"/>
                  <a:t>v.s</a:t>
                </a:r>
                <a:r>
                  <a:rPr kumimoji="1" lang="en-US" altLang="ja-JP" sz="2400" dirty="0" smtClean="0"/>
                  <a:t>. DNRBA</a:t>
                </a:r>
                <a:endParaRPr kumimoji="1" lang="ja-JP" altLang="en-US" sz="2400" dirty="0"/>
              </a:p>
            </p:txBody>
          </p:sp>
        </mc:Choice>
        <mc:Fallback>
          <p:sp>
            <p:nvSpPr>
              <p:cNvPr id="4" name="コンテンツ プレースホルダー 3"/>
              <p:cNvSpPr>
                <a:spLocks noGrp="1" noRot="1" noChangeAspect="1" noMove="1" noResize="1" noEditPoints="1" noAdjustHandles="1" noChangeArrowheads="1" noChangeShapeType="1" noTextEdit="1"/>
              </p:cNvSpPr>
              <p:nvPr>
                <p:ph idx="10"/>
              </p:nvPr>
            </p:nvSpPr>
            <p:spPr>
              <a:xfrm>
                <a:off x="1" y="1970568"/>
                <a:ext cx="11870432" cy="4298836"/>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p:cNvSpPr txBox="1"/>
              <p:nvPr/>
            </p:nvSpPr>
            <p:spPr>
              <a:xfrm>
                <a:off x="332826" y="3267639"/>
                <a:ext cx="7364627" cy="707886"/>
              </a:xfrm>
              <a:prstGeom prst="rect">
                <a:avLst/>
              </a:prstGeom>
              <a:noFill/>
            </p:spPr>
            <p:txBody>
              <a:bodyPr wrap="square" rtlCol="0">
                <a:spAutoFit/>
              </a:bodyPr>
              <a:lstStyle/>
              <a:p>
                <a:r>
                  <a:rPr kumimoji="1" lang="ja-JP" altLang="en-US" sz="2000" dirty="0" smtClean="0"/>
                  <a:t>各ピークの座標とその最近傍個体座標の差分が</a:t>
                </a:r>
                <a:r>
                  <a:rPr kumimoji="1" lang="ja-JP" altLang="en-US" sz="2000" dirty="0" smtClean="0">
                    <a:solidFill>
                      <a:srgbClr val="FF0000"/>
                    </a:solidFill>
                  </a:rPr>
                  <a:t>閾値</a:t>
                </a:r>
                <a14:m>
                  <m:oMath xmlns:m="http://schemas.openxmlformats.org/officeDocument/2006/math">
                    <m:r>
                      <a:rPr kumimoji="1" lang="en-US" altLang="ja-JP" sz="2000" b="0" i="1" smtClean="0">
                        <a:solidFill>
                          <a:srgbClr val="FF0000"/>
                        </a:solidFill>
                        <a:latin typeface="Cambria Math" panose="02040503050406030204" pitchFamily="18" charset="0"/>
                      </a:rPr>
                      <m:t>𝜀</m:t>
                    </m:r>
                  </m:oMath>
                </a14:m>
                <a:r>
                  <a:rPr kumimoji="1" lang="ja-JP" altLang="en-US" sz="2000" dirty="0" smtClean="0">
                    <a:solidFill>
                      <a:srgbClr val="FF0000"/>
                    </a:solidFill>
                  </a:rPr>
                  <a:t>未満</a:t>
                </a:r>
                <a:r>
                  <a:rPr kumimoji="1" lang="ja-JP" altLang="en-US" sz="2000" dirty="0" smtClean="0"/>
                  <a:t>であれば，そのピークを発見したと定義</a:t>
                </a:r>
                <a:endParaRPr kumimoji="1" lang="ja-JP" altLang="en-US" sz="2000" dirty="0"/>
              </a:p>
            </p:txBody>
          </p:sp>
        </mc:Choice>
        <mc:Fallback>
          <p:sp>
            <p:nvSpPr>
              <p:cNvPr id="5" name="テキスト ボックス 4"/>
              <p:cNvSpPr txBox="1">
                <a:spLocks noRot="1" noChangeAspect="1" noMove="1" noResize="1" noEditPoints="1" noAdjustHandles="1" noChangeArrowheads="1" noChangeShapeType="1" noTextEdit="1"/>
              </p:cNvSpPr>
              <p:nvPr/>
            </p:nvSpPr>
            <p:spPr>
              <a:xfrm>
                <a:off x="332826" y="3267639"/>
                <a:ext cx="7364627" cy="707886"/>
              </a:xfrm>
              <a:prstGeom prst="rect">
                <a:avLst/>
              </a:prstGeom>
              <a:blipFill>
                <a:blip r:embed="rId4"/>
                <a:stretch>
                  <a:fillRect l="-911" t="-5172" b="-13793"/>
                </a:stretch>
              </a:blipFill>
            </p:spPr>
            <p:txBody>
              <a:bodyPr/>
              <a:lstStyle/>
              <a:p>
                <a:r>
                  <a:rPr lang="ja-JP" altLang="en-US">
                    <a:noFill/>
                  </a:rPr>
                  <a:t> </a:t>
                </a:r>
              </a:p>
            </p:txBody>
          </p:sp>
        </mc:Fallback>
      </mc:AlternateContent>
      <p:sp>
        <p:nvSpPr>
          <p:cNvPr id="6" name="コンテンツ プレースホルダー 2"/>
          <p:cNvSpPr txBox="1">
            <a:spLocks/>
          </p:cNvSpPr>
          <p:nvPr/>
        </p:nvSpPr>
        <p:spPr>
          <a:xfrm>
            <a:off x="243174" y="4412862"/>
            <a:ext cx="11627257" cy="614197"/>
          </a:xfrm>
          <a:prstGeom prst="rect">
            <a:avLst/>
          </a:prstGeom>
        </p:spPr>
        <p:txBody>
          <a:bodyPr anchor="ctr"/>
          <a:lstStyle>
            <a:lvl1pPr marL="0" indent="0" algn="l" defTabSz="1219170" rtl="0" eaLnBrk="1" latinLnBrk="1" hangingPunct="1">
              <a:spcBef>
                <a:spcPct val="20000"/>
              </a:spcBef>
              <a:buFont typeface="Arial" pitchFamily="34" charset="0"/>
              <a:buNone/>
              <a:defRPr kumimoji="1" sz="2667" kern="1200">
                <a:solidFill>
                  <a:schemeClr val="tx1">
                    <a:lumMod val="75000"/>
                    <a:lumOff val="25000"/>
                  </a:schemeClr>
                </a:solidFill>
                <a:latin typeface="Arial" pitchFamily="34" charset="0"/>
                <a:ea typeface="+mn-ea"/>
                <a:cs typeface="Arial" pitchFamily="34" charset="0"/>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a:lstStyle>
          <a:p>
            <a:r>
              <a:rPr lang="ja-JP" altLang="en-US" b="1" dirty="0" smtClean="0"/>
              <a:t>比較手法</a:t>
            </a:r>
            <a:endParaRPr lang="ja-JP" altLang="en-US" b="1" dirty="0"/>
          </a:p>
        </p:txBody>
      </p:sp>
      <p:sp>
        <p:nvSpPr>
          <p:cNvPr id="7" name="角丸四角形吹き出し 6"/>
          <p:cNvSpPr/>
          <p:nvPr/>
        </p:nvSpPr>
        <p:spPr>
          <a:xfrm>
            <a:off x="5006496" y="4081731"/>
            <a:ext cx="2426144" cy="818115"/>
          </a:xfrm>
          <a:prstGeom prst="wedgeRoundRectCallout">
            <a:avLst>
              <a:gd name="adj1" fmla="val -48300"/>
              <a:gd name="adj2" fmla="val -72485"/>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全ピークを発見した</a:t>
            </a:r>
            <a:r>
              <a:rPr kumimoji="1" lang="en-US" altLang="ja-JP" dirty="0" smtClean="0">
                <a:solidFill>
                  <a:schemeClr val="tx1">
                    <a:lumMod val="75000"/>
                    <a:lumOff val="25000"/>
                  </a:schemeClr>
                </a:solidFill>
              </a:rPr>
              <a:t/>
            </a:r>
            <a:br>
              <a:rPr kumimoji="1" lang="en-US" altLang="ja-JP" dirty="0" smtClean="0">
                <a:solidFill>
                  <a:schemeClr val="tx1">
                    <a:lumMod val="75000"/>
                    <a:lumOff val="25000"/>
                  </a:schemeClr>
                </a:solidFill>
              </a:rPr>
            </a:br>
            <a:r>
              <a:rPr kumimoji="1" lang="ja-JP" altLang="en-US" dirty="0" smtClean="0">
                <a:solidFill>
                  <a:schemeClr val="tx1">
                    <a:lumMod val="75000"/>
                    <a:lumOff val="25000"/>
                  </a:schemeClr>
                </a:solidFill>
              </a:rPr>
              <a:t>場合は</a:t>
            </a:r>
            <a:r>
              <a:rPr kumimoji="1" lang="en-US" altLang="ja-JP" dirty="0" smtClean="0">
                <a:solidFill>
                  <a:schemeClr val="tx1">
                    <a:lumMod val="75000"/>
                    <a:lumOff val="25000"/>
                  </a:schemeClr>
                </a:solidFill>
              </a:rPr>
              <a:t>PR</a:t>
            </a:r>
            <a:r>
              <a:rPr kumimoji="1" lang="ja-JP" altLang="en-US" dirty="0" smtClean="0">
                <a:solidFill>
                  <a:schemeClr val="tx1">
                    <a:lumMod val="75000"/>
                    <a:lumOff val="25000"/>
                  </a:schemeClr>
                </a:solidFill>
              </a:rPr>
              <a:t>値は</a:t>
            </a:r>
            <a:r>
              <a:rPr kumimoji="1" lang="en-US" altLang="ja-JP" dirty="0" smtClean="0">
                <a:solidFill>
                  <a:schemeClr val="tx1">
                    <a:lumMod val="75000"/>
                    <a:lumOff val="25000"/>
                  </a:schemeClr>
                </a:solidFill>
              </a:rPr>
              <a:t>1</a:t>
            </a:r>
            <a:r>
              <a:rPr kumimoji="1" lang="ja-JP" altLang="en-US" dirty="0" smtClean="0">
                <a:solidFill>
                  <a:schemeClr val="tx1">
                    <a:lumMod val="75000"/>
                    <a:lumOff val="25000"/>
                  </a:schemeClr>
                </a:solidFill>
              </a:rPr>
              <a:t>となる</a:t>
            </a:r>
            <a:endParaRPr kumimoji="1" lang="ja-JP" altLang="en-US" dirty="0">
              <a:solidFill>
                <a:schemeClr val="tx1">
                  <a:lumMod val="75000"/>
                  <a:lumOff val="25000"/>
                </a:schemeClr>
              </a:solidFill>
            </a:endParaRPr>
          </a:p>
        </p:txBody>
      </p:sp>
      <mc:AlternateContent xmlns:mc="http://schemas.openxmlformats.org/markup-compatibility/2006">
        <mc:Choice xmlns:a14="http://schemas.microsoft.com/office/drawing/2010/main" Requires="a14">
          <p:graphicFrame>
            <p:nvGraphicFramePr>
              <p:cNvPr id="8" name="表 7"/>
              <p:cNvGraphicFramePr>
                <a:graphicFrameLocks noGrp="1"/>
              </p:cNvGraphicFramePr>
              <p:nvPr>
                <p:extLst>
                  <p:ext uri="{D42A27DB-BD31-4B8C-83A1-F6EECF244321}">
                    <p14:modId xmlns:p14="http://schemas.microsoft.com/office/powerpoint/2010/main" val="2891196274"/>
                  </p:ext>
                </p:extLst>
              </p:nvPr>
            </p:nvGraphicFramePr>
            <p:xfrm>
              <a:off x="8030278" y="1751478"/>
              <a:ext cx="3948748" cy="4848736"/>
            </p:xfrm>
            <a:graphic>
              <a:graphicData uri="http://schemas.openxmlformats.org/drawingml/2006/table">
                <a:tbl>
                  <a:tblPr firstRow="1" bandRow="1">
                    <a:tableStyleId>{21E4AEA4-8DFA-4A89-87EB-49C32662AFE0}</a:tableStyleId>
                  </a:tblPr>
                  <a:tblGrid>
                    <a:gridCol w="2384743">
                      <a:extLst>
                        <a:ext uri="{9D8B030D-6E8A-4147-A177-3AD203B41FA5}">
                          <a16:colId xmlns:a16="http://schemas.microsoft.com/office/drawing/2014/main" val="1001619540"/>
                        </a:ext>
                      </a:extLst>
                    </a:gridCol>
                    <a:gridCol w="1564005">
                      <a:extLst>
                        <a:ext uri="{9D8B030D-6E8A-4147-A177-3AD203B41FA5}">
                          <a16:colId xmlns:a16="http://schemas.microsoft.com/office/drawing/2014/main" val="972928546"/>
                        </a:ext>
                      </a:extLst>
                    </a:gridCol>
                  </a:tblGrid>
                  <a:tr h="439352">
                    <a:tc gridSpan="2">
                      <a:txBody>
                        <a:bodyPr/>
                        <a:lstStyle/>
                        <a:p>
                          <a:r>
                            <a:rPr kumimoji="1" lang="ja-JP" altLang="en-US" sz="2000" dirty="0" smtClean="0"/>
                            <a:t>実験設定</a:t>
                          </a:r>
                          <a:endParaRPr kumimoji="1" lang="ja-JP" altLang="en-US" sz="2000" dirty="0"/>
                        </a:p>
                      </a:txBody>
                      <a:tcPr/>
                    </a:tc>
                    <a:tc hMerge="1">
                      <a:txBody>
                        <a:bodyPr/>
                        <a:lstStyle/>
                        <a:p>
                          <a:endParaRPr kumimoji="1" lang="ja-JP" altLang="en-US" sz="2400" dirty="0"/>
                        </a:p>
                      </a:txBody>
                      <a:tcPr/>
                    </a:tc>
                    <a:extLst>
                      <a:ext uri="{0D108BD9-81ED-4DB2-BD59-A6C34878D82A}">
                        <a16:rowId xmlns:a16="http://schemas.microsoft.com/office/drawing/2014/main" val="3908230358"/>
                      </a:ext>
                    </a:extLst>
                  </a:tr>
                  <a:tr h="439352">
                    <a:tc>
                      <a:txBody>
                        <a:bodyPr/>
                        <a:lstStyle/>
                        <a:p>
                          <a:pPr algn="l"/>
                          <a:r>
                            <a:rPr kumimoji="1" lang="ja-JP" altLang="en-US" sz="2000" dirty="0" smtClean="0"/>
                            <a:t>個体数</a:t>
                          </a:r>
                          <a:r>
                            <a:rPr kumimoji="1" lang="en-US" altLang="ja-JP" sz="2000" dirty="0" smtClean="0"/>
                            <a:t>: N</a:t>
                          </a:r>
                          <a:endParaRPr kumimoji="1" lang="ja-JP" altLang="en-US" sz="2000" dirty="0"/>
                        </a:p>
                      </a:txBody>
                      <a:tcPr/>
                    </a:tc>
                    <a:tc>
                      <a:txBody>
                        <a:bodyPr/>
                        <a:lstStyle/>
                        <a:p>
                          <a:pPr algn="ctr"/>
                          <a:r>
                            <a:rPr kumimoji="1" lang="en-US" altLang="ja-JP" sz="2000" dirty="0" smtClean="0"/>
                            <a:t>50</a:t>
                          </a:r>
                          <a:endParaRPr kumimoji="1" lang="ja-JP" altLang="en-US" sz="2000" dirty="0"/>
                        </a:p>
                      </a:txBody>
                      <a:tcPr/>
                    </a:tc>
                    <a:extLst>
                      <a:ext uri="{0D108BD9-81ED-4DB2-BD59-A6C34878D82A}">
                        <a16:rowId xmlns:a16="http://schemas.microsoft.com/office/drawing/2014/main" val="2559590124"/>
                      </a:ext>
                    </a:extLst>
                  </a:tr>
                  <a:tr h="439352">
                    <a:tc>
                      <a:txBody>
                        <a:bodyPr/>
                        <a:lstStyle/>
                        <a:p>
                          <a:pPr algn="l"/>
                          <a:r>
                            <a:rPr kumimoji="1" lang="ja-JP" altLang="en-US" sz="2000" dirty="0" smtClean="0"/>
                            <a:t>世代数</a:t>
                          </a:r>
                          <a:r>
                            <a:rPr kumimoji="1" lang="en-US" altLang="ja-JP" sz="2000" dirty="0" smtClean="0"/>
                            <a:t>: </a:t>
                          </a:r>
                          <a:r>
                            <a:rPr kumimoji="1" lang="en-US" altLang="ja-JP" sz="2000" dirty="0" smtClean="0"/>
                            <a:t>Generation</a:t>
                          </a:r>
                          <a:endParaRPr kumimoji="1" lang="ja-JP" altLang="en-US" sz="2000" dirty="0"/>
                        </a:p>
                      </a:txBody>
                      <a:tcPr/>
                    </a:tc>
                    <a:tc>
                      <a:txBody>
                        <a:bodyPr/>
                        <a:lstStyle/>
                        <a:p>
                          <a:pPr algn="ctr"/>
                          <a:r>
                            <a:rPr kumimoji="1" lang="en-US" altLang="ja-JP" sz="2000" dirty="0" smtClean="0"/>
                            <a:t>10000</a:t>
                          </a:r>
                          <a:endParaRPr kumimoji="1" lang="ja-JP" altLang="en-US" sz="2000" dirty="0"/>
                        </a:p>
                      </a:txBody>
                      <a:tcPr/>
                    </a:tc>
                    <a:extLst>
                      <a:ext uri="{0D108BD9-81ED-4DB2-BD59-A6C34878D82A}">
                        <a16:rowId xmlns:a16="http://schemas.microsoft.com/office/drawing/2014/main" val="3991041814"/>
                      </a:ext>
                    </a:extLst>
                  </a:tr>
                  <a:tr h="439352">
                    <a:tc>
                      <a:txBody>
                        <a:bodyPr/>
                        <a:lstStyle/>
                        <a:p>
                          <a:pPr algn="l"/>
                          <a:r>
                            <a:rPr kumimoji="1" lang="ja-JP" altLang="en-US" sz="2000" dirty="0" smtClean="0"/>
                            <a:t>次元数</a:t>
                          </a:r>
                          <a:r>
                            <a:rPr kumimoji="1" lang="en-US" altLang="ja-JP" sz="2000" dirty="0" smtClean="0"/>
                            <a:t>: D</a:t>
                          </a:r>
                          <a:endParaRPr kumimoji="1" lang="ja-JP" altLang="en-US" sz="2000" dirty="0"/>
                        </a:p>
                      </a:txBody>
                      <a:tcPr/>
                    </a:tc>
                    <a:tc>
                      <a:txBody>
                        <a:bodyPr/>
                        <a:lstStyle/>
                        <a:p>
                          <a:pPr algn="ctr"/>
                          <a:r>
                            <a:rPr kumimoji="1" lang="en-US" altLang="ja-JP" sz="2000" dirty="0" smtClean="0"/>
                            <a:t>2</a:t>
                          </a:r>
                          <a:endParaRPr kumimoji="1" lang="ja-JP" altLang="en-US" sz="2000" dirty="0"/>
                        </a:p>
                      </a:txBody>
                      <a:tcPr/>
                    </a:tc>
                    <a:extLst>
                      <a:ext uri="{0D108BD9-81ED-4DB2-BD59-A6C34878D82A}">
                        <a16:rowId xmlns:a16="http://schemas.microsoft.com/office/drawing/2014/main" val="2525095682"/>
                      </a:ext>
                    </a:extLst>
                  </a:tr>
                  <a:tr h="439352">
                    <a:tc>
                      <a:txBody>
                        <a:bodyPr/>
                        <a:lstStyle/>
                        <a:p>
                          <a:pPr algn="l"/>
                          <a:r>
                            <a:rPr kumimoji="1" lang="ja-JP" altLang="en-US" sz="2000" dirty="0" smtClean="0"/>
                            <a:t>実験回数</a:t>
                          </a:r>
                          <a:r>
                            <a:rPr kumimoji="1" lang="en-US" altLang="ja-JP" sz="2000" dirty="0" smtClean="0"/>
                            <a:t>: seed</a:t>
                          </a:r>
                          <a:endParaRPr kumimoji="1" lang="ja-JP" altLang="en-US" sz="2000" dirty="0"/>
                        </a:p>
                      </a:txBody>
                      <a:tcPr/>
                    </a:tc>
                    <a:tc>
                      <a:txBody>
                        <a:bodyPr/>
                        <a:lstStyle/>
                        <a:p>
                          <a:pPr algn="ctr"/>
                          <a:r>
                            <a:rPr kumimoji="1" lang="en-US" altLang="ja-JP" sz="2000" dirty="0" smtClean="0"/>
                            <a:t>30</a:t>
                          </a:r>
                          <a:endParaRPr kumimoji="1" lang="ja-JP" altLang="en-US" sz="2000" dirty="0"/>
                        </a:p>
                      </a:txBody>
                      <a:tcPr/>
                    </a:tc>
                    <a:extLst>
                      <a:ext uri="{0D108BD9-81ED-4DB2-BD59-A6C34878D82A}">
                        <a16:rowId xmlns:a16="http://schemas.microsoft.com/office/drawing/2014/main" val="3032981713"/>
                      </a:ext>
                    </a:extLst>
                  </a:tr>
                  <a:tr h="439352">
                    <a:tc>
                      <a:txBody>
                        <a:bodyPr/>
                        <a:lstStyle/>
                        <a:p>
                          <a:pPr algn="l"/>
                          <a:r>
                            <a:rPr kumimoji="1" lang="ja-JP" altLang="en-US" sz="2000" dirty="0" smtClean="0"/>
                            <a:t>周波数</a:t>
                          </a:r>
                          <a14:m>
                            <m:oMath xmlns:m="http://schemas.openxmlformats.org/officeDocument/2006/math">
                              <m:r>
                                <a:rPr kumimoji="1" lang="en-US" altLang="ja-JP" sz="2000" smtClean="0">
                                  <a:latin typeface="Cambria Math" panose="02040503050406030204" pitchFamily="18" charset="0"/>
                                </a:rPr>
                                <m:t>: </m:t>
                              </m:r>
                              <m:sSub>
                                <m:sSubPr>
                                  <m:ctrlPr>
                                    <a:rPr kumimoji="1" lang="en-US" altLang="ja-JP" sz="2000" i="1" smtClean="0">
                                      <a:latin typeface="Cambria Math" panose="02040503050406030204" pitchFamily="18" charset="0"/>
                                    </a:rPr>
                                  </m:ctrlPr>
                                </m:sSubPr>
                                <m:e>
                                  <m:r>
                                    <a:rPr kumimoji="1" lang="en-US" altLang="ja-JP" sz="2000" smtClean="0">
                                      <a:latin typeface="Cambria Math" panose="02040503050406030204" pitchFamily="18" charset="0"/>
                                    </a:rPr>
                                    <m:t>𝑓</m:t>
                                  </m:r>
                                </m:e>
                                <m:sub>
                                  <m:r>
                                    <a:rPr kumimoji="1" lang="en-US" altLang="ja-JP" sz="2000" smtClean="0">
                                      <a:latin typeface="Cambria Math" panose="02040503050406030204" pitchFamily="18" charset="0"/>
                                    </a:rPr>
                                    <m:t>𝑚𝑖𝑛</m:t>
                                  </m:r>
                                </m:sub>
                              </m:sSub>
                            </m:oMath>
                          </a14:m>
                          <a:endParaRPr kumimoji="1" lang="ja-JP" altLang="en-US" sz="2000" dirty="0"/>
                        </a:p>
                      </a:txBody>
                      <a:tcPr/>
                    </a:tc>
                    <a:tc>
                      <a:txBody>
                        <a:bodyPr/>
                        <a:lstStyle/>
                        <a:p>
                          <a:pPr algn="ctr"/>
                          <a:r>
                            <a:rPr kumimoji="1" lang="en-US" altLang="ja-JP" sz="2000" dirty="0" smtClean="0"/>
                            <a:t>0</a:t>
                          </a:r>
                          <a:endParaRPr kumimoji="1" lang="ja-JP" altLang="en-US" sz="2000" dirty="0"/>
                        </a:p>
                      </a:txBody>
                      <a:tcPr/>
                    </a:tc>
                    <a:extLst>
                      <a:ext uri="{0D108BD9-81ED-4DB2-BD59-A6C34878D82A}">
                        <a16:rowId xmlns:a16="http://schemas.microsoft.com/office/drawing/2014/main" val="806096199"/>
                      </a:ext>
                    </a:extLst>
                  </a:tr>
                  <a:tr h="439352">
                    <a:tc>
                      <a:txBody>
                        <a:bodyPr/>
                        <a:lstStyle/>
                        <a:p>
                          <a:pPr algn="l"/>
                          <a:r>
                            <a:rPr kumimoji="1" lang="ja-JP" altLang="en-US" sz="2000" dirty="0" smtClean="0"/>
                            <a:t>周波数</a:t>
                          </a:r>
                          <a14:m>
                            <m:oMath xmlns:m="http://schemas.openxmlformats.org/officeDocument/2006/math">
                              <m:r>
                                <a:rPr kumimoji="1" lang="en-US" altLang="ja-JP" sz="2000" smtClean="0">
                                  <a:latin typeface="Cambria Math" panose="02040503050406030204" pitchFamily="18" charset="0"/>
                                </a:rPr>
                                <m:t>: </m:t>
                              </m:r>
                              <m:sSub>
                                <m:sSubPr>
                                  <m:ctrlPr>
                                    <a:rPr kumimoji="1" lang="en-US" altLang="ja-JP" sz="2000" i="1" smtClean="0">
                                      <a:latin typeface="Cambria Math" panose="02040503050406030204" pitchFamily="18" charset="0"/>
                                    </a:rPr>
                                  </m:ctrlPr>
                                </m:sSubPr>
                                <m:e>
                                  <m:r>
                                    <a:rPr kumimoji="1" lang="en-US" altLang="ja-JP" sz="2000" smtClean="0">
                                      <a:latin typeface="Cambria Math" panose="02040503050406030204" pitchFamily="18" charset="0"/>
                                    </a:rPr>
                                    <m:t>𝑓</m:t>
                                  </m:r>
                                </m:e>
                                <m:sub>
                                  <m:r>
                                    <a:rPr kumimoji="1" lang="en-US" altLang="ja-JP" sz="2000" smtClean="0">
                                      <a:latin typeface="Cambria Math" panose="02040503050406030204" pitchFamily="18" charset="0"/>
                                    </a:rPr>
                                    <m:t>𝑚𝑎𝑥</m:t>
                                  </m:r>
                                </m:sub>
                              </m:sSub>
                            </m:oMath>
                          </a14:m>
                          <a:endParaRPr kumimoji="1" lang="ja-JP" altLang="en-US" sz="2000" dirty="0"/>
                        </a:p>
                      </a:txBody>
                      <a:tcPr/>
                    </a:tc>
                    <a:tc>
                      <a:txBody>
                        <a:bodyPr/>
                        <a:lstStyle/>
                        <a:p>
                          <a:pPr algn="ctr"/>
                          <a:r>
                            <a:rPr kumimoji="1" lang="en-US" altLang="ja-JP" sz="2000" smtClean="0"/>
                            <a:t>1</a:t>
                          </a:r>
                          <a:endParaRPr kumimoji="1" lang="ja-JP" altLang="en-US" sz="2000" dirty="0"/>
                        </a:p>
                      </a:txBody>
                      <a:tcPr/>
                    </a:tc>
                    <a:extLst>
                      <a:ext uri="{0D108BD9-81ED-4DB2-BD59-A6C34878D82A}">
                        <a16:rowId xmlns:a16="http://schemas.microsoft.com/office/drawing/2014/main" val="2067305734"/>
                      </a:ext>
                    </a:extLst>
                  </a:tr>
                  <a:tr h="447284">
                    <a:tc>
                      <a:txBody>
                        <a:bodyPr/>
                        <a:lstStyle/>
                        <a:p>
                          <a:pPr algn="l"/>
                          <a:r>
                            <a:rPr kumimoji="1" lang="ja-JP" altLang="en-US" sz="2000" dirty="0" smtClean="0"/>
                            <a:t>ラウドネス</a:t>
                          </a:r>
                          <a:r>
                            <a:rPr kumimoji="1" lang="en-US" altLang="ja-JP" sz="2000" dirty="0" smtClean="0"/>
                            <a:t>: </a:t>
                          </a:r>
                          <a14:m>
                            <m:oMath xmlns:m="http://schemas.openxmlformats.org/officeDocument/2006/math">
                              <m:sSup>
                                <m:sSupPr>
                                  <m:ctrlPr>
                                    <a:rPr kumimoji="1" lang="en-US" altLang="ja-JP" sz="2000" i="1" smtClean="0">
                                      <a:latin typeface="Cambria Math" panose="02040503050406030204" pitchFamily="18" charset="0"/>
                                    </a:rPr>
                                  </m:ctrlPr>
                                </m:sSupPr>
                                <m:e>
                                  <m:r>
                                    <a:rPr kumimoji="1" lang="en-US" altLang="ja-JP" sz="2000" smtClean="0">
                                      <a:latin typeface="Cambria Math" panose="02040503050406030204" pitchFamily="18" charset="0"/>
                                    </a:rPr>
                                    <m:t>𝐴</m:t>
                                  </m:r>
                                </m:e>
                                <m:sup>
                                  <m:r>
                                    <a:rPr kumimoji="1" lang="en-US" altLang="ja-JP" sz="2000" smtClean="0">
                                      <a:latin typeface="Cambria Math" panose="02040503050406030204" pitchFamily="18" charset="0"/>
                                    </a:rPr>
                                    <m:t>0</m:t>
                                  </m:r>
                                </m:sup>
                              </m:sSup>
                            </m:oMath>
                          </a14:m>
                          <a:endParaRPr kumimoji="1" lang="ja-JP" altLang="en-US" sz="2000" dirty="0"/>
                        </a:p>
                      </a:txBody>
                      <a:tcPr/>
                    </a:tc>
                    <a:tc>
                      <a:txBody>
                        <a:bodyPr/>
                        <a:lstStyle/>
                        <a:p>
                          <a:pPr algn="ctr"/>
                          <a:r>
                            <a:rPr kumimoji="1" lang="en-US" altLang="ja-JP" sz="2000" dirty="0" smtClean="0"/>
                            <a:t>1</a:t>
                          </a:r>
                          <a:endParaRPr kumimoji="1" lang="ja-JP" altLang="en-US" sz="2000" dirty="0"/>
                        </a:p>
                      </a:txBody>
                      <a:tcPr/>
                    </a:tc>
                    <a:extLst>
                      <a:ext uri="{0D108BD9-81ED-4DB2-BD59-A6C34878D82A}">
                        <a16:rowId xmlns:a16="http://schemas.microsoft.com/office/drawing/2014/main" val="1122366233"/>
                      </a:ext>
                    </a:extLst>
                  </a:tr>
                  <a:tr h="447284">
                    <a:tc>
                      <a:txBody>
                        <a:bodyPr/>
                        <a:lstStyle/>
                        <a:p>
                          <a:pPr algn="l"/>
                          <a:r>
                            <a:rPr kumimoji="1" lang="ja-JP" altLang="en-US" sz="2000" dirty="0" smtClean="0"/>
                            <a:t>パルスレート</a:t>
                          </a:r>
                          <a:r>
                            <a:rPr kumimoji="1" lang="en-US" altLang="ja-JP" sz="2000" dirty="0" smtClean="0"/>
                            <a:t>: </a:t>
                          </a:r>
                          <a14:m>
                            <m:oMath xmlns:m="http://schemas.openxmlformats.org/officeDocument/2006/math">
                              <m:sSup>
                                <m:sSupPr>
                                  <m:ctrlPr>
                                    <a:rPr kumimoji="1" lang="en-US" altLang="ja-JP" sz="2000" i="1" smtClean="0">
                                      <a:latin typeface="Cambria Math" panose="02040503050406030204" pitchFamily="18" charset="0"/>
                                    </a:rPr>
                                  </m:ctrlPr>
                                </m:sSupPr>
                                <m:e>
                                  <m:r>
                                    <a:rPr kumimoji="1" lang="en-US" altLang="ja-JP" sz="2000" smtClean="0">
                                      <a:latin typeface="Cambria Math" panose="02040503050406030204" pitchFamily="18" charset="0"/>
                                    </a:rPr>
                                    <m:t>𝑟</m:t>
                                  </m:r>
                                </m:e>
                                <m:sup>
                                  <m:r>
                                    <a:rPr kumimoji="1" lang="en-US" altLang="ja-JP" sz="2000" smtClean="0">
                                      <a:latin typeface="Cambria Math" panose="02040503050406030204" pitchFamily="18" charset="0"/>
                                    </a:rPr>
                                    <m:t>0</m:t>
                                  </m:r>
                                </m:sup>
                              </m:sSup>
                            </m:oMath>
                          </a14:m>
                          <a:endParaRPr kumimoji="1" lang="ja-JP" altLang="en-US" sz="2000" dirty="0"/>
                        </a:p>
                      </a:txBody>
                      <a:tcPr/>
                    </a:tc>
                    <a:tc>
                      <a:txBody>
                        <a:bodyPr/>
                        <a:lstStyle/>
                        <a:p>
                          <a:pPr algn="ctr"/>
                          <a:r>
                            <a:rPr kumimoji="1" lang="en-US" altLang="ja-JP" sz="2000" dirty="0" smtClean="0"/>
                            <a:t>rand [0, 1]</a:t>
                          </a:r>
                          <a:endParaRPr kumimoji="1" lang="ja-JP" altLang="en-US" sz="2000" dirty="0"/>
                        </a:p>
                      </a:txBody>
                      <a:tcPr/>
                    </a:tc>
                    <a:extLst>
                      <a:ext uri="{0D108BD9-81ED-4DB2-BD59-A6C34878D82A}">
                        <a16:rowId xmlns:a16="http://schemas.microsoft.com/office/drawing/2014/main" val="181276066"/>
                      </a:ext>
                    </a:extLst>
                  </a:tr>
                  <a:tr h="439352">
                    <a:tc>
                      <a:txBody>
                        <a:bodyPr/>
                        <a:lstStyle/>
                        <a:p>
                          <a:pPr algn="l"/>
                          <a14:m>
                            <m:oMathPara xmlns:m="http://schemas.openxmlformats.org/officeDocument/2006/math">
                              <m:oMathParaPr>
                                <m:jc m:val="left"/>
                              </m:oMathParaPr>
                              <m:oMath xmlns:m="http://schemas.openxmlformats.org/officeDocument/2006/math">
                                <m:r>
                                  <a:rPr kumimoji="1" lang="ja-JP" altLang="en-US" sz="2000" smtClean="0">
                                    <a:latin typeface="Cambria Math" panose="02040503050406030204" pitchFamily="18" charset="0"/>
                                  </a:rPr>
                                  <m:t>𝛼</m:t>
                                </m:r>
                              </m:oMath>
                            </m:oMathPara>
                          </a14:m>
                          <a:endParaRPr kumimoji="1" lang="ja-JP" altLang="en-US" sz="2000" dirty="0"/>
                        </a:p>
                      </a:txBody>
                      <a:tcPr/>
                    </a:tc>
                    <a:tc>
                      <a:txBody>
                        <a:bodyPr/>
                        <a:lstStyle/>
                        <a:p>
                          <a:pPr algn="ctr"/>
                          <a:r>
                            <a:rPr kumimoji="1" lang="en-US" altLang="ja-JP" sz="2000" dirty="0" smtClean="0"/>
                            <a:t>0.9</a:t>
                          </a:r>
                          <a:endParaRPr kumimoji="1" lang="ja-JP" altLang="en-US" sz="2000" dirty="0"/>
                        </a:p>
                      </a:txBody>
                      <a:tcPr/>
                    </a:tc>
                    <a:extLst>
                      <a:ext uri="{0D108BD9-81ED-4DB2-BD59-A6C34878D82A}">
                        <a16:rowId xmlns:a16="http://schemas.microsoft.com/office/drawing/2014/main" val="3297667501"/>
                      </a:ext>
                    </a:extLst>
                  </a:tr>
                  <a:tr h="439352">
                    <a:tc>
                      <a:txBody>
                        <a:bodyPr/>
                        <a:lstStyle/>
                        <a:p>
                          <a:pPr algn="l"/>
                          <a14:m>
                            <m:oMathPara xmlns:m="http://schemas.openxmlformats.org/officeDocument/2006/math">
                              <m:oMathParaPr>
                                <m:jc m:val="left"/>
                              </m:oMathParaPr>
                              <m:oMath xmlns:m="http://schemas.openxmlformats.org/officeDocument/2006/math">
                                <m:r>
                                  <a:rPr kumimoji="1" lang="ja-JP" altLang="en-US" sz="2000" smtClean="0">
                                    <a:latin typeface="Cambria Math" panose="02040503050406030204" pitchFamily="18" charset="0"/>
                                  </a:rPr>
                                  <m:t>𝛾</m:t>
                                </m:r>
                              </m:oMath>
                            </m:oMathPara>
                          </a14:m>
                          <a:endParaRPr kumimoji="1" lang="ja-JP" altLang="en-US" sz="2000" dirty="0"/>
                        </a:p>
                      </a:txBody>
                      <a:tcPr/>
                    </a:tc>
                    <a:tc>
                      <a:txBody>
                        <a:bodyPr/>
                        <a:lstStyle/>
                        <a:p>
                          <a:pPr algn="ctr"/>
                          <a:r>
                            <a:rPr kumimoji="1" lang="en-US" altLang="ja-JP" sz="2000" dirty="0" smtClean="0"/>
                            <a:t>0.9</a:t>
                          </a:r>
                          <a:endParaRPr kumimoji="1" lang="ja-JP" altLang="en-US" sz="2000" dirty="0"/>
                        </a:p>
                      </a:txBody>
                      <a:tcPr/>
                    </a:tc>
                    <a:extLst>
                      <a:ext uri="{0D108BD9-81ED-4DB2-BD59-A6C34878D82A}">
                        <a16:rowId xmlns:a16="http://schemas.microsoft.com/office/drawing/2014/main" val="999960588"/>
                      </a:ext>
                    </a:extLst>
                  </a:tr>
                </a:tbl>
              </a:graphicData>
            </a:graphic>
          </p:graphicFrame>
        </mc:Choice>
        <mc:Fallback>
          <p:graphicFrame>
            <p:nvGraphicFramePr>
              <p:cNvPr id="8" name="表 7"/>
              <p:cNvGraphicFramePr>
                <a:graphicFrameLocks noGrp="1"/>
              </p:cNvGraphicFramePr>
              <p:nvPr>
                <p:extLst>
                  <p:ext uri="{D42A27DB-BD31-4B8C-83A1-F6EECF244321}">
                    <p14:modId xmlns:p14="http://schemas.microsoft.com/office/powerpoint/2010/main" val="2891196274"/>
                  </p:ext>
                </p:extLst>
              </p:nvPr>
            </p:nvGraphicFramePr>
            <p:xfrm>
              <a:off x="8030278" y="1751478"/>
              <a:ext cx="3948748" cy="4848736"/>
            </p:xfrm>
            <a:graphic>
              <a:graphicData uri="http://schemas.openxmlformats.org/drawingml/2006/table">
                <a:tbl>
                  <a:tblPr firstRow="1" bandRow="1">
                    <a:tableStyleId>{21E4AEA4-8DFA-4A89-87EB-49C32662AFE0}</a:tableStyleId>
                  </a:tblPr>
                  <a:tblGrid>
                    <a:gridCol w="2384743">
                      <a:extLst>
                        <a:ext uri="{9D8B030D-6E8A-4147-A177-3AD203B41FA5}">
                          <a16:colId xmlns:a16="http://schemas.microsoft.com/office/drawing/2014/main" val="1001619540"/>
                        </a:ext>
                      </a:extLst>
                    </a:gridCol>
                    <a:gridCol w="1564005">
                      <a:extLst>
                        <a:ext uri="{9D8B030D-6E8A-4147-A177-3AD203B41FA5}">
                          <a16:colId xmlns:a16="http://schemas.microsoft.com/office/drawing/2014/main" val="972928546"/>
                        </a:ext>
                      </a:extLst>
                    </a:gridCol>
                  </a:tblGrid>
                  <a:tr h="439352">
                    <a:tc gridSpan="2">
                      <a:txBody>
                        <a:bodyPr/>
                        <a:lstStyle/>
                        <a:p>
                          <a:r>
                            <a:rPr kumimoji="1" lang="ja-JP" altLang="en-US" sz="2000" dirty="0" smtClean="0"/>
                            <a:t>実験設定</a:t>
                          </a:r>
                          <a:endParaRPr kumimoji="1" lang="ja-JP" altLang="en-US" sz="2000" dirty="0"/>
                        </a:p>
                      </a:txBody>
                      <a:tcPr/>
                    </a:tc>
                    <a:tc hMerge="1">
                      <a:txBody>
                        <a:bodyPr/>
                        <a:lstStyle/>
                        <a:p>
                          <a:endParaRPr kumimoji="1" lang="ja-JP" altLang="en-US" sz="2400" dirty="0"/>
                        </a:p>
                      </a:txBody>
                      <a:tcPr/>
                    </a:tc>
                    <a:extLst>
                      <a:ext uri="{0D108BD9-81ED-4DB2-BD59-A6C34878D82A}">
                        <a16:rowId xmlns:a16="http://schemas.microsoft.com/office/drawing/2014/main" val="3908230358"/>
                      </a:ext>
                    </a:extLst>
                  </a:tr>
                  <a:tr h="439352">
                    <a:tc>
                      <a:txBody>
                        <a:bodyPr/>
                        <a:lstStyle/>
                        <a:p>
                          <a:pPr algn="l"/>
                          <a:r>
                            <a:rPr kumimoji="1" lang="ja-JP" altLang="en-US" sz="2000" dirty="0" smtClean="0"/>
                            <a:t>個体数</a:t>
                          </a:r>
                          <a:r>
                            <a:rPr kumimoji="1" lang="en-US" altLang="ja-JP" sz="2000" dirty="0" smtClean="0"/>
                            <a:t>: N</a:t>
                          </a:r>
                          <a:endParaRPr kumimoji="1" lang="ja-JP" altLang="en-US" sz="2000" dirty="0"/>
                        </a:p>
                      </a:txBody>
                      <a:tcPr/>
                    </a:tc>
                    <a:tc>
                      <a:txBody>
                        <a:bodyPr/>
                        <a:lstStyle/>
                        <a:p>
                          <a:pPr algn="ctr"/>
                          <a:r>
                            <a:rPr kumimoji="1" lang="en-US" altLang="ja-JP" sz="2000" dirty="0" smtClean="0"/>
                            <a:t>50</a:t>
                          </a:r>
                          <a:endParaRPr kumimoji="1" lang="ja-JP" altLang="en-US" sz="2000" dirty="0"/>
                        </a:p>
                      </a:txBody>
                      <a:tcPr/>
                    </a:tc>
                    <a:extLst>
                      <a:ext uri="{0D108BD9-81ED-4DB2-BD59-A6C34878D82A}">
                        <a16:rowId xmlns:a16="http://schemas.microsoft.com/office/drawing/2014/main" val="2559590124"/>
                      </a:ext>
                    </a:extLst>
                  </a:tr>
                  <a:tr h="439352">
                    <a:tc>
                      <a:txBody>
                        <a:bodyPr/>
                        <a:lstStyle/>
                        <a:p>
                          <a:pPr algn="l"/>
                          <a:r>
                            <a:rPr kumimoji="1" lang="ja-JP" altLang="en-US" sz="2000" dirty="0" smtClean="0"/>
                            <a:t>世代数</a:t>
                          </a:r>
                          <a:r>
                            <a:rPr kumimoji="1" lang="en-US" altLang="ja-JP" sz="2000" dirty="0" smtClean="0"/>
                            <a:t>: </a:t>
                          </a:r>
                          <a:r>
                            <a:rPr kumimoji="1" lang="en-US" altLang="ja-JP" sz="2000" dirty="0" smtClean="0"/>
                            <a:t>Generation</a:t>
                          </a:r>
                          <a:endParaRPr kumimoji="1" lang="ja-JP" altLang="en-US" sz="2000" dirty="0"/>
                        </a:p>
                      </a:txBody>
                      <a:tcPr/>
                    </a:tc>
                    <a:tc>
                      <a:txBody>
                        <a:bodyPr/>
                        <a:lstStyle/>
                        <a:p>
                          <a:pPr algn="ctr"/>
                          <a:r>
                            <a:rPr kumimoji="1" lang="en-US" altLang="ja-JP" sz="2000" dirty="0" smtClean="0"/>
                            <a:t>10000</a:t>
                          </a:r>
                          <a:endParaRPr kumimoji="1" lang="ja-JP" altLang="en-US" sz="2000" dirty="0"/>
                        </a:p>
                      </a:txBody>
                      <a:tcPr/>
                    </a:tc>
                    <a:extLst>
                      <a:ext uri="{0D108BD9-81ED-4DB2-BD59-A6C34878D82A}">
                        <a16:rowId xmlns:a16="http://schemas.microsoft.com/office/drawing/2014/main" val="3991041814"/>
                      </a:ext>
                    </a:extLst>
                  </a:tr>
                  <a:tr h="439352">
                    <a:tc>
                      <a:txBody>
                        <a:bodyPr/>
                        <a:lstStyle/>
                        <a:p>
                          <a:pPr algn="l"/>
                          <a:r>
                            <a:rPr kumimoji="1" lang="ja-JP" altLang="en-US" sz="2000" dirty="0" smtClean="0"/>
                            <a:t>次元数</a:t>
                          </a:r>
                          <a:r>
                            <a:rPr kumimoji="1" lang="en-US" altLang="ja-JP" sz="2000" dirty="0" smtClean="0"/>
                            <a:t>: D</a:t>
                          </a:r>
                          <a:endParaRPr kumimoji="1" lang="ja-JP" altLang="en-US" sz="2000" dirty="0"/>
                        </a:p>
                      </a:txBody>
                      <a:tcPr/>
                    </a:tc>
                    <a:tc>
                      <a:txBody>
                        <a:bodyPr/>
                        <a:lstStyle/>
                        <a:p>
                          <a:pPr algn="ctr"/>
                          <a:r>
                            <a:rPr kumimoji="1" lang="en-US" altLang="ja-JP" sz="2000" dirty="0" smtClean="0"/>
                            <a:t>2</a:t>
                          </a:r>
                          <a:endParaRPr kumimoji="1" lang="ja-JP" altLang="en-US" sz="2000" dirty="0"/>
                        </a:p>
                      </a:txBody>
                      <a:tcPr/>
                    </a:tc>
                    <a:extLst>
                      <a:ext uri="{0D108BD9-81ED-4DB2-BD59-A6C34878D82A}">
                        <a16:rowId xmlns:a16="http://schemas.microsoft.com/office/drawing/2014/main" val="2525095682"/>
                      </a:ext>
                    </a:extLst>
                  </a:tr>
                  <a:tr h="439352">
                    <a:tc>
                      <a:txBody>
                        <a:bodyPr/>
                        <a:lstStyle/>
                        <a:p>
                          <a:pPr algn="l"/>
                          <a:r>
                            <a:rPr kumimoji="1" lang="ja-JP" altLang="en-US" sz="2000" dirty="0" smtClean="0"/>
                            <a:t>実験回数</a:t>
                          </a:r>
                          <a:r>
                            <a:rPr kumimoji="1" lang="en-US" altLang="ja-JP" sz="2000" dirty="0" smtClean="0"/>
                            <a:t>: seed</a:t>
                          </a:r>
                          <a:endParaRPr kumimoji="1" lang="ja-JP" altLang="en-US" sz="2000" dirty="0"/>
                        </a:p>
                      </a:txBody>
                      <a:tcPr/>
                    </a:tc>
                    <a:tc>
                      <a:txBody>
                        <a:bodyPr/>
                        <a:lstStyle/>
                        <a:p>
                          <a:pPr algn="ctr"/>
                          <a:r>
                            <a:rPr kumimoji="1" lang="en-US" altLang="ja-JP" sz="2000" dirty="0" smtClean="0"/>
                            <a:t>30</a:t>
                          </a:r>
                          <a:endParaRPr kumimoji="1" lang="ja-JP" altLang="en-US" sz="2000" dirty="0"/>
                        </a:p>
                      </a:txBody>
                      <a:tcPr/>
                    </a:tc>
                    <a:extLst>
                      <a:ext uri="{0D108BD9-81ED-4DB2-BD59-A6C34878D82A}">
                        <a16:rowId xmlns:a16="http://schemas.microsoft.com/office/drawing/2014/main" val="3032981713"/>
                      </a:ext>
                    </a:extLst>
                  </a:tr>
                  <a:tr h="439352">
                    <a:tc>
                      <a:txBody>
                        <a:bodyPr/>
                        <a:lstStyle/>
                        <a:p>
                          <a:endParaRPr lang="ja-JP"/>
                        </a:p>
                      </a:txBody>
                      <a:tcPr>
                        <a:blipFill>
                          <a:blip r:embed="rId5"/>
                          <a:stretch>
                            <a:fillRect l="-255" t="-509722" r="-66582" b="-520833"/>
                          </a:stretch>
                        </a:blipFill>
                      </a:tcPr>
                    </a:tc>
                    <a:tc>
                      <a:txBody>
                        <a:bodyPr/>
                        <a:lstStyle/>
                        <a:p>
                          <a:pPr algn="ctr"/>
                          <a:r>
                            <a:rPr kumimoji="1" lang="en-US" altLang="ja-JP" sz="2000" dirty="0" smtClean="0"/>
                            <a:t>0</a:t>
                          </a:r>
                          <a:endParaRPr kumimoji="1" lang="ja-JP" altLang="en-US" sz="2000" dirty="0"/>
                        </a:p>
                      </a:txBody>
                      <a:tcPr/>
                    </a:tc>
                    <a:extLst>
                      <a:ext uri="{0D108BD9-81ED-4DB2-BD59-A6C34878D82A}">
                        <a16:rowId xmlns:a16="http://schemas.microsoft.com/office/drawing/2014/main" val="806096199"/>
                      </a:ext>
                    </a:extLst>
                  </a:tr>
                  <a:tr h="439352">
                    <a:tc>
                      <a:txBody>
                        <a:bodyPr/>
                        <a:lstStyle/>
                        <a:p>
                          <a:endParaRPr lang="ja-JP"/>
                        </a:p>
                      </a:txBody>
                      <a:tcPr>
                        <a:blipFill>
                          <a:blip r:embed="rId5"/>
                          <a:stretch>
                            <a:fillRect l="-255" t="-609722" r="-66582" b="-420833"/>
                          </a:stretch>
                        </a:blipFill>
                      </a:tcPr>
                    </a:tc>
                    <a:tc>
                      <a:txBody>
                        <a:bodyPr/>
                        <a:lstStyle/>
                        <a:p>
                          <a:pPr algn="ctr"/>
                          <a:r>
                            <a:rPr kumimoji="1" lang="en-US" altLang="ja-JP" sz="2000" smtClean="0"/>
                            <a:t>1</a:t>
                          </a:r>
                          <a:endParaRPr kumimoji="1" lang="ja-JP" altLang="en-US" sz="2000" dirty="0"/>
                        </a:p>
                      </a:txBody>
                      <a:tcPr/>
                    </a:tc>
                    <a:extLst>
                      <a:ext uri="{0D108BD9-81ED-4DB2-BD59-A6C34878D82A}">
                        <a16:rowId xmlns:a16="http://schemas.microsoft.com/office/drawing/2014/main" val="2067305734"/>
                      </a:ext>
                    </a:extLst>
                  </a:tr>
                  <a:tr h="447284">
                    <a:tc>
                      <a:txBody>
                        <a:bodyPr/>
                        <a:lstStyle/>
                        <a:p>
                          <a:endParaRPr lang="ja-JP"/>
                        </a:p>
                      </a:txBody>
                      <a:tcPr>
                        <a:blipFill>
                          <a:blip r:embed="rId5"/>
                          <a:stretch>
                            <a:fillRect l="-255" t="-700000" r="-66582" b="-315068"/>
                          </a:stretch>
                        </a:blipFill>
                      </a:tcPr>
                    </a:tc>
                    <a:tc>
                      <a:txBody>
                        <a:bodyPr/>
                        <a:lstStyle/>
                        <a:p>
                          <a:pPr algn="ctr"/>
                          <a:r>
                            <a:rPr kumimoji="1" lang="en-US" altLang="ja-JP" sz="2000" dirty="0" smtClean="0"/>
                            <a:t>1</a:t>
                          </a:r>
                          <a:endParaRPr kumimoji="1" lang="ja-JP" altLang="en-US" sz="2000" dirty="0"/>
                        </a:p>
                      </a:txBody>
                      <a:tcPr/>
                    </a:tc>
                    <a:extLst>
                      <a:ext uri="{0D108BD9-81ED-4DB2-BD59-A6C34878D82A}">
                        <a16:rowId xmlns:a16="http://schemas.microsoft.com/office/drawing/2014/main" val="1122366233"/>
                      </a:ext>
                    </a:extLst>
                  </a:tr>
                  <a:tr h="447284">
                    <a:tc>
                      <a:txBody>
                        <a:bodyPr/>
                        <a:lstStyle/>
                        <a:p>
                          <a:endParaRPr lang="ja-JP"/>
                        </a:p>
                      </a:txBody>
                      <a:tcPr>
                        <a:blipFill>
                          <a:blip r:embed="rId5"/>
                          <a:stretch>
                            <a:fillRect l="-255" t="-789189" r="-66582" b="-210811"/>
                          </a:stretch>
                        </a:blipFill>
                      </a:tcPr>
                    </a:tc>
                    <a:tc>
                      <a:txBody>
                        <a:bodyPr/>
                        <a:lstStyle/>
                        <a:p>
                          <a:pPr algn="ctr"/>
                          <a:r>
                            <a:rPr kumimoji="1" lang="en-US" altLang="ja-JP" sz="2000" dirty="0" smtClean="0"/>
                            <a:t>rand [0, 1]</a:t>
                          </a:r>
                          <a:endParaRPr kumimoji="1" lang="ja-JP" altLang="en-US" sz="2000" dirty="0"/>
                        </a:p>
                      </a:txBody>
                      <a:tcPr/>
                    </a:tc>
                    <a:extLst>
                      <a:ext uri="{0D108BD9-81ED-4DB2-BD59-A6C34878D82A}">
                        <a16:rowId xmlns:a16="http://schemas.microsoft.com/office/drawing/2014/main" val="181276066"/>
                      </a:ext>
                    </a:extLst>
                  </a:tr>
                  <a:tr h="439352">
                    <a:tc>
                      <a:txBody>
                        <a:bodyPr/>
                        <a:lstStyle/>
                        <a:p>
                          <a:endParaRPr lang="ja-JP"/>
                        </a:p>
                      </a:txBody>
                      <a:tcPr>
                        <a:blipFill>
                          <a:blip r:embed="rId5"/>
                          <a:stretch>
                            <a:fillRect l="-255" t="-913889" r="-66582" b="-116667"/>
                          </a:stretch>
                        </a:blipFill>
                      </a:tcPr>
                    </a:tc>
                    <a:tc>
                      <a:txBody>
                        <a:bodyPr/>
                        <a:lstStyle/>
                        <a:p>
                          <a:pPr algn="ctr"/>
                          <a:r>
                            <a:rPr kumimoji="1" lang="en-US" altLang="ja-JP" sz="2000" dirty="0" smtClean="0"/>
                            <a:t>0.9</a:t>
                          </a:r>
                          <a:endParaRPr kumimoji="1" lang="ja-JP" altLang="en-US" sz="2000" dirty="0"/>
                        </a:p>
                      </a:txBody>
                      <a:tcPr/>
                    </a:tc>
                    <a:extLst>
                      <a:ext uri="{0D108BD9-81ED-4DB2-BD59-A6C34878D82A}">
                        <a16:rowId xmlns:a16="http://schemas.microsoft.com/office/drawing/2014/main" val="3297667501"/>
                      </a:ext>
                    </a:extLst>
                  </a:tr>
                  <a:tr h="439352">
                    <a:tc>
                      <a:txBody>
                        <a:bodyPr/>
                        <a:lstStyle/>
                        <a:p>
                          <a:endParaRPr lang="ja-JP"/>
                        </a:p>
                      </a:txBody>
                      <a:tcPr>
                        <a:blipFill>
                          <a:blip r:embed="rId5"/>
                          <a:stretch>
                            <a:fillRect l="-255" t="-1013889" r="-66582" b="-16667"/>
                          </a:stretch>
                        </a:blipFill>
                      </a:tcPr>
                    </a:tc>
                    <a:tc>
                      <a:txBody>
                        <a:bodyPr/>
                        <a:lstStyle/>
                        <a:p>
                          <a:pPr algn="ctr"/>
                          <a:r>
                            <a:rPr kumimoji="1" lang="en-US" altLang="ja-JP" sz="2000" dirty="0" smtClean="0"/>
                            <a:t>0.9</a:t>
                          </a:r>
                          <a:endParaRPr kumimoji="1" lang="ja-JP" altLang="en-US" sz="2000" dirty="0"/>
                        </a:p>
                      </a:txBody>
                      <a:tcPr/>
                    </a:tc>
                    <a:extLst>
                      <a:ext uri="{0D108BD9-81ED-4DB2-BD59-A6C34878D82A}">
                        <a16:rowId xmlns:a16="http://schemas.microsoft.com/office/drawing/2014/main" val="999960588"/>
                      </a:ext>
                    </a:extLst>
                  </a:tr>
                </a:tbl>
              </a:graphicData>
            </a:graphic>
          </p:graphicFrame>
        </mc:Fallback>
      </mc:AlternateContent>
      <p:sp>
        <p:nvSpPr>
          <p:cNvPr id="9" name="テキスト ボックス 8"/>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17</a:t>
            </a:r>
            <a:endParaRPr kumimoji="1" lang="ja-JP" altLang="en-US" sz="2400" b="1" dirty="0"/>
          </a:p>
        </p:txBody>
      </p:sp>
    </p:spTree>
    <p:extLst>
      <p:ext uri="{BB962C8B-B14F-4D97-AF65-F5344CB8AC3E}">
        <p14:creationId xmlns:p14="http://schemas.microsoft.com/office/powerpoint/2010/main" val="37698690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結果</a:t>
            </a:r>
            <a:endParaRPr kumimoji="1" lang="ja-JP" altLang="en-US" dirty="0"/>
          </a:p>
        </p:txBody>
      </p:sp>
      <p:sp>
        <p:nvSpPr>
          <p:cNvPr id="3" name="コンテンツ プレースホルダー 2"/>
          <p:cNvSpPr>
            <a:spLocks noGrp="1"/>
          </p:cNvSpPr>
          <p:nvPr>
            <p:ph idx="1"/>
          </p:nvPr>
        </p:nvSpPr>
        <p:spPr/>
        <p:txBody>
          <a:bodyPr/>
          <a:lstStyle/>
          <a:p>
            <a:pPr algn="ctr"/>
            <a:r>
              <a:rPr kumimoji="1" lang="en-US" altLang="ja-JP" dirty="0" smtClean="0"/>
              <a:t>PR</a:t>
            </a:r>
            <a:r>
              <a:rPr kumimoji="1" lang="ja-JP" altLang="en-US" dirty="0" smtClean="0"/>
              <a:t>値の平均値と標準偏差</a:t>
            </a:r>
            <a:r>
              <a:rPr kumimoji="1" lang="en-US" altLang="ja-JP" dirty="0" smtClean="0"/>
              <a:t>(</a:t>
            </a:r>
            <a:r>
              <a:rPr kumimoji="1" lang="ja-JP" altLang="en-US" dirty="0" smtClean="0"/>
              <a:t>実験回数</a:t>
            </a:r>
            <a:r>
              <a:rPr kumimoji="1" lang="en-US" altLang="ja-JP" dirty="0" smtClean="0"/>
              <a:t>30</a:t>
            </a:r>
            <a:r>
              <a:rPr kumimoji="1" lang="ja-JP" altLang="en-US" dirty="0" smtClean="0"/>
              <a:t>試行</a:t>
            </a:r>
            <a:r>
              <a:rPr kumimoji="1" lang="en-US" altLang="ja-JP" dirty="0" smtClean="0"/>
              <a:t>)</a:t>
            </a:r>
            <a:endParaRPr kumimoji="1" lang="ja-JP" altLang="en-US" dirty="0"/>
          </a:p>
        </p:txBody>
      </p:sp>
      <mc:AlternateContent xmlns:mc="http://schemas.openxmlformats.org/markup-compatibility/2006">
        <mc:Choice xmlns:a14="http://schemas.microsoft.com/office/drawing/2010/main" Requires="a14">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2996281323"/>
                  </p:ext>
                </p:extLst>
              </p:nvPr>
            </p:nvGraphicFramePr>
            <p:xfrm>
              <a:off x="705658" y="2110631"/>
              <a:ext cx="10702290" cy="4206240"/>
            </p:xfrm>
            <a:graphic>
              <a:graphicData uri="http://schemas.openxmlformats.org/drawingml/2006/table">
                <a:tbl>
                  <a:tblPr firstRow="1" bandRow="1">
                    <a:tableStyleId>{5C22544A-7EE6-4342-B048-85BDC9FD1C3A}</a:tableStyleId>
                  </a:tblPr>
                  <a:tblGrid>
                    <a:gridCol w="1400810">
                      <a:extLst>
                        <a:ext uri="{9D8B030D-6E8A-4147-A177-3AD203B41FA5}">
                          <a16:colId xmlns:a16="http://schemas.microsoft.com/office/drawing/2014/main" val="197349200"/>
                        </a:ext>
                      </a:extLst>
                    </a:gridCol>
                    <a:gridCol w="2325370">
                      <a:extLst>
                        <a:ext uri="{9D8B030D-6E8A-4147-A177-3AD203B41FA5}">
                          <a16:colId xmlns:a16="http://schemas.microsoft.com/office/drawing/2014/main" val="3740886328"/>
                        </a:ext>
                      </a:extLst>
                    </a:gridCol>
                    <a:gridCol w="2325370">
                      <a:extLst>
                        <a:ext uri="{9D8B030D-6E8A-4147-A177-3AD203B41FA5}">
                          <a16:colId xmlns:a16="http://schemas.microsoft.com/office/drawing/2014/main" val="1101425617"/>
                        </a:ext>
                      </a:extLst>
                    </a:gridCol>
                    <a:gridCol w="2325370">
                      <a:extLst>
                        <a:ext uri="{9D8B030D-6E8A-4147-A177-3AD203B41FA5}">
                          <a16:colId xmlns:a16="http://schemas.microsoft.com/office/drawing/2014/main" val="4017217349"/>
                        </a:ext>
                      </a:extLst>
                    </a:gridCol>
                    <a:gridCol w="2325370">
                      <a:extLst>
                        <a:ext uri="{9D8B030D-6E8A-4147-A177-3AD203B41FA5}">
                          <a16:colId xmlns:a16="http://schemas.microsoft.com/office/drawing/2014/main" val="1140793543"/>
                        </a:ext>
                      </a:extLst>
                    </a:gridCol>
                  </a:tblGrid>
                  <a:tr h="370840">
                    <a:tc>
                      <a:txBody>
                        <a:bodyPr/>
                        <a:lstStyle/>
                        <a:p>
                          <a:pPr algn="ctr"/>
                          <a:endParaRPr kumimoji="1" lang="ja-JP" alt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kumimoji="1" lang="en-US" altLang="ja-JP" dirty="0" smtClean="0">
                              <a:solidFill>
                                <a:schemeClr val="tx1"/>
                              </a:solidFill>
                            </a:rPr>
                            <a:t>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kumimoji="1" lang="en-US" altLang="ja-JP" dirty="0" smtClean="0">
                              <a:solidFill>
                                <a:schemeClr val="tx1"/>
                              </a:solidFill>
                            </a:rPr>
                            <a:t>NSBA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kumimoji="1" lang="en-US" altLang="ja-JP" dirty="0" smtClean="0">
                              <a:solidFill>
                                <a:schemeClr val="tx1"/>
                              </a:solidFill>
                            </a:rPr>
                            <a:t>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kumimoji="1" lang="en-US" altLang="ja-JP" dirty="0" smtClean="0">
                              <a:solidFill>
                                <a:schemeClr val="tx1"/>
                              </a:solidFill>
                            </a:rPr>
                            <a:t>DNRBA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7077412"/>
                      </a:ext>
                    </a:extLst>
                  </a:tr>
                  <a:tr h="370840">
                    <a:tc>
                      <a:txBody>
                        <a:bodyPr/>
                        <a:lstStyle/>
                        <a:p>
                          <a:pPr algn="ctr"/>
                          <a:r>
                            <a:rPr kumimoji="1" lang="en-US" altLang="ja-JP" dirty="0" smtClean="0">
                              <a:latin typeface="Cambria Math" panose="02040503050406030204" pitchFamily="18" charset="0"/>
                              <a:ea typeface="Cambria Math" panose="02040503050406030204" pitchFamily="18" charset="0"/>
                            </a:rPr>
                            <a:t>Function</a:t>
                          </a:r>
                          <a:endParaRPr kumimoji="1" lang="ja-JP" altLang="en-US" dirty="0">
                            <a:latin typeface="Cambria Math" panose="02040503050406030204" pitchFamily="18" charset="0"/>
                          </a:endParaRPr>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SD</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SD</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SD</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SD</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38100" cmpd="sng">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0163688"/>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1</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0.059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0.371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0.041</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0.692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0.098</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800" b="1" dirty="0" smtClean="0">
                              <a:latin typeface="Cambria Math" panose="02040503050406030204" pitchFamily="18" charset="0"/>
                              <a:ea typeface="Cambria Math" panose="02040503050406030204" pitchFamily="18" charset="0"/>
                            </a:rPr>
                            <a:t>0.745</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0.061</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6764275"/>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2</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0.492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0.50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0.992</a:t>
                          </a:r>
                          <a:r>
                            <a:rPr kumimoji="1" lang="en-US" altLang="ja-JP" baseline="0"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0.045</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800" b="1" dirty="0" smtClean="0">
                              <a:latin typeface="Cambria Math" panose="02040503050406030204" pitchFamily="18" charset="0"/>
                              <a:ea typeface="Cambria Math" panose="02040503050406030204" pitchFamily="18" charset="0"/>
                            </a:rPr>
                            <a:t>1</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249712"/>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3</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0.50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 </m:t>
                              </m:r>
                            </m:oMath>
                          </a14:m>
                          <a:r>
                            <a:rPr kumimoji="1" lang="en-US" altLang="ja-JP" dirty="0" smtClean="0">
                              <a:latin typeface="Cambria Math" panose="02040503050406030204" pitchFamily="18" charset="0"/>
                              <a:ea typeface="Cambria Math" panose="02040503050406030204" pitchFamily="18" charset="0"/>
                            </a:rPr>
                            <a:t>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0.50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0.70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0.245</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800" b="1" dirty="0" smtClean="0">
                              <a:latin typeface="Cambria Math" panose="02040503050406030204" pitchFamily="18" charset="0"/>
                              <a:ea typeface="Cambria Math" panose="02040503050406030204" pitchFamily="18" charset="0"/>
                            </a:rPr>
                            <a:t>1</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5363269"/>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4</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0.808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0.108</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r>
                            <a:rPr kumimoji="1" lang="en-US" altLang="ja-JP" sz="2800" b="1" dirty="0" smtClean="0">
                              <a:latin typeface="Cambria Math" panose="02040503050406030204" pitchFamily="18" charset="0"/>
                              <a:ea typeface="Cambria Math" panose="02040503050406030204" pitchFamily="18" charset="0"/>
                            </a:rPr>
                            <a:t>1</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0.858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0.124</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0.867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0.127</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649739741"/>
                      </a:ext>
                    </a:extLst>
                  </a:tr>
                </a:tbl>
              </a:graphicData>
            </a:graphic>
          </p:graphicFrame>
        </mc:Choice>
        <mc:Fallback>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2996281323"/>
                  </p:ext>
                </p:extLst>
              </p:nvPr>
            </p:nvGraphicFramePr>
            <p:xfrm>
              <a:off x="705658" y="2110631"/>
              <a:ext cx="10702290" cy="4206240"/>
            </p:xfrm>
            <a:graphic>
              <a:graphicData uri="http://schemas.openxmlformats.org/drawingml/2006/table">
                <a:tbl>
                  <a:tblPr firstRow="1" bandRow="1">
                    <a:tableStyleId>{5C22544A-7EE6-4342-B048-85BDC9FD1C3A}</a:tableStyleId>
                  </a:tblPr>
                  <a:tblGrid>
                    <a:gridCol w="1400810">
                      <a:extLst>
                        <a:ext uri="{9D8B030D-6E8A-4147-A177-3AD203B41FA5}">
                          <a16:colId xmlns:a16="http://schemas.microsoft.com/office/drawing/2014/main" val="197349200"/>
                        </a:ext>
                      </a:extLst>
                    </a:gridCol>
                    <a:gridCol w="2325370">
                      <a:extLst>
                        <a:ext uri="{9D8B030D-6E8A-4147-A177-3AD203B41FA5}">
                          <a16:colId xmlns:a16="http://schemas.microsoft.com/office/drawing/2014/main" val="3740886328"/>
                        </a:ext>
                      </a:extLst>
                    </a:gridCol>
                    <a:gridCol w="2325370">
                      <a:extLst>
                        <a:ext uri="{9D8B030D-6E8A-4147-A177-3AD203B41FA5}">
                          <a16:colId xmlns:a16="http://schemas.microsoft.com/office/drawing/2014/main" val="1101425617"/>
                        </a:ext>
                      </a:extLst>
                    </a:gridCol>
                    <a:gridCol w="2325370">
                      <a:extLst>
                        <a:ext uri="{9D8B030D-6E8A-4147-A177-3AD203B41FA5}">
                          <a16:colId xmlns:a16="http://schemas.microsoft.com/office/drawing/2014/main" val="4017217349"/>
                        </a:ext>
                      </a:extLst>
                    </a:gridCol>
                    <a:gridCol w="2325370">
                      <a:extLst>
                        <a:ext uri="{9D8B030D-6E8A-4147-A177-3AD203B41FA5}">
                          <a16:colId xmlns:a16="http://schemas.microsoft.com/office/drawing/2014/main" val="1140793543"/>
                        </a:ext>
                      </a:extLst>
                    </a:gridCol>
                  </a:tblGrid>
                  <a:tr h="457200">
                    <a:tc>
                      <a:txBody>
                        <a:bodyPr/>
                        <a:lstStyle/>
                        <a:p>
                          <a:pPr algn="ctr"/>
                          <a:endParaRPr kumimoji="1" lang="ja-JP" alt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kumimoji="1" lang="en-US" altLang="ja-JP" dirty="0" smtClean="0">
                              <a:solidFill>
                                <a:schemeClr val="tx1"/>
                              </a:solidFill>
                            </a:rPr>
                            <a:t>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kumimoji="1" lang="en-US" altLang="ja-JP" dirty="0" smtClean="0">
                              <a:solidFill>
                                <a:schemeClr val="tx1"/>
                              </a:solidFill>
                            </a:rPr>
                            <a:t>NSBA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kumimoji="1" lang="en-US" altLang="ja-JP" dirty="0" smtClean="0">
                              <a:solidFill>
                                <a:schemeClr val="tx1"/>
                              </a:solidFill>
                            </a:rPr>
                            <a:t>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r>
                            <a:rPr kumimoji="1" lang="en-US" altLang="ja-JP" dirty="0" smtClean="0">
                              <a:solidFill>
                                <a:schemeClr val="tx1"/>
                              </a:solidFill>
                            </a:rPr>
                            <a:t>DNRBA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7077412"/>
                      </a:ext>
                    </a:extLst>
                  </a:tr>
                  <a:tr h="457200">
                    <a:tc>
                      <a:txBody>
                        <a:bodyPr/>
                        <a:lstStyle/>
                        <a:p>
                          <a:pPr algn="ctr"/>
                          <a:r>
                            <a:rPr kumimoji="1" lang="en-US" altLang="ja-JP" dirty="0" smtClean="0">
                              <a:latin typeface="Cambria Math" panose="02040503050406030204" pitchFamily="18" charset="0"/>
                              <a:ea typeface="Cambria Math" panose="02040503050406030204" pitchFamily="18" charset="0"/>
                            </a:rPr>
                            <a:t>Function</a:t>
                          </a:r>
                          <a:endParaRPr kumimoji="1" lang="ja-JP" altLang="en-US" dirty="0">
                            <a:latin typeface="Cambria Math" panose="02040503050406030204" pitchFamily="18" charset="0"/>
                          </a:endParaRPr>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2"/>
                          <a:stretch>
                            <a:fillRect l="-60471" t="-109333" r="-300262" b="-724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2"/>
                          <a:stretch>
                            <a:fillRect l="-160892" t="-109333" r="-201050" b="-724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2"/>
                          <a:stretch>
                            <a:fillRect l="-260209" t="-109333" r="-100524" b="-724000"/>
                          </a:stretch>
                        </a:blipFill>
                      </a:tcPr>
                    </a:tc>
                    <a:tc>
                      <a:txBody>
                        <a:bodyPr/>
                        <a:lstStyle/>
                        <a:p>
                          <a:endParaRPr lang="ja-JP"/>
                        </a:p>
                      </a:txBody>
                      <a:tcPr>
                        <a:lnL w="12700" cap="flat" cmpd="sng" algn="ctr">
                          <a:solidFill>
                            <a:schemeClr val="tx1"/>
                          </a:solidFill>
                          <a:prstDash val="solid"/>
                          <a:round/>
                          <a:headEnd type="none" w="med" len="med"/>
                          <a:tailEnd type="none" w="med" len="med"/>
                        </a:lnL>
                        <a:lnT w="38100" cmpd="sng">
                          <a:noFill/>
                        </a:lnT>
                        <a:lnB w="12700" cap="flat" cmpd="sng" algn="ctr">
                          <a:solidFill>
                            <a:schemeClr val="tx1"/>
                          </a:solidFill>
                          <a:prstDash val="solid"/>
                          <a:round/>
                          <a:headEnd type="none" w="med" len="med"/>
                          <a:tailEnd type="none" w="med" len="med"/>
                        </a:lnB>
                        <a:blipFill>
                          <a:blip r:embed="rId2"/>
                          <a:stretch>
                            <a:fillRect l="-360209" t="-109333" r="-524" b="-724000"/>
                          </a:stretch>
                        </a:blipFill>
                      </a:tcPr>
                    </a:tc>
                    <a:extLst>
                      <a:ext uri="{0D108BD9-81ED-4DB2-BD59-A6C34878D82A}">
                        <a16:rowId xmlns:a16="http://schemas.microsoft.com/office/drawing/2014/main" val="4270163688"/>
                      </a:ext>
                    </a:extLst>
                  </a:tr>
                  <a:tr h="82296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35" t="-116296" r="-664783" b="-30222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471" t="-116296" r="-300262" b="-30222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0892" t="-116296" r="-201050" b="-30222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0209" t="-116296" r="-100524" b="-302222"/>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60209" t="-116296" r="-524" b="-302222"/>
                          </a:stretch>
                        </a:blipFill>
                      </a:tcPr>
                    </a:tc>
                    <a:extLst>
                      <a:ext uri="{0D108BD9-81ED-4DB2-BD59-A6C34878D82A}">
                        <a16:rowId xmlns:a16="http://schemas.microsoft.com/office/drawing/2014/main" val="3296764275"/>
                      </a:ext>
                    </a:extLst>
                  </a:tr>
                  <a:tr h="82296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35" t="-214706" r="-664783" b="-2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471" t="-214706" r="-300262" b="-2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0892" t="-214706" r="-201050" b="-2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0209" t="-214706" r="-100524" b="-200000"/>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60209" t="-214706" r="-524" b="-200000"/>
                          </a:stretch>
                        </a:blipFill>
                      </a:tcPr>
                    </a:tc>
                    <a:extLst>
                      <a:ext uri="{0D108BD9-81ED-4DB2-BD59-A6C34878D82A}">
                        <a16:rowId xmlns:a16="http://schemas.microsoft.com/office/drawing/2014/main" val="388249712"/>
                      </a:ext>
                    </a:extLst>
                  </a:tr>
                  <a:tr h="82296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35" t="-317037" r="-664783" b="-10148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471" t="-317037" r="-300262" b="-10148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60892" t="-317037" r="-201050" b="-10148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0209" t="-317037" r="-100524" b="-101481"/>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60209" t="-317037" r="-524" b="-101481"/>
                          </a:stretch>
                        </a:blipFill>
                      </a:tcPr>
                    </a:tc>
                    <a:extLst>
                      <a:ext uri="{0D108BD9-81ED-4DB2-BD59-A6C34878D82A}">
                        <a16:rowId xmlns:a16="http://schemas.microsoft.com/office/drawing/2014/main" val="2635363269"/>
                      </a:ext>
                    </a:extLst>
                  </a:tr>
                  <a:tr h="82296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2"/>
                          <a:stretch>
                            <a:fillRect l="-435" t="-417037" r="-664783" b="-148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2"/>
                          <a:stretch>
                            <a:fillRect l="-60471" t="-417037" r="-300262" b="-148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2"/>
                          <a:stretch>
                            <a:fillRect l="-160892" t="-417037" r="-201050" b="-148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2"/>
                          <a:stretch>
                            <a:fillRect l="-260209" t="-417037" r="-100524" b="-1481"/>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blipFill>
                          <a:blip r:embed="rId2"/>
                          <a:stretch>
                            <a:fillRect l="-360209" t="-417037" r="-524" b="-1481"/>
                          </a:stretch>
                        </a:blipFill>
                      </a:tcPr>
                    </a:tc>
                    <a:extLst>
                      <a:ext uri="{0D108BD9-81ED-4DB2-BD59-A6C34878D82A}">
                        <a16:rowId xmlns:a16="http://schemas.microsoft.com/office/drawing/2014/main" val="1649739741"/>
                      </a:ext>
                    </a:extLst>
                  </a:tr>
                </a:tbl>
              </a:graphicData>
            </a:graphic>
          </p:graphicFrame>
        </mc:Fallback>
      </mc:AlternateContent>
      <p:pic>
        <p:nvPicPr>
          <p:cNvPr id="7" name="コンテンツ プレースホルダー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3648" y="3080542"/>
            <a:ext cx="974344" cy="730758"/>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3648" y="5551409"/>
            <a:ext cx="974344" cy="730758"/>
          </a:xfrm>
          <a:prstGeom prst="rect">
            <a:avLst/>
          </a:prstGeom>
        </p:spPr>
      </p:pic>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3648" y="4719233"/>
            <a:ext cx="974344" cy="730758"/>
          </a:xfrm>
          <a:prstGeom prst="rect">
            <a:avLst/>
          </a:prstGeom>
        </p:spPr>
      </p:pic>
      <p:pic>
        <p:nvPicPr>
          <p:cNvPr id="10" name="図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5259" y="3931384"/>
            <a:ext cx="972733" cy="729550"/>
          </a:xfrm>
          <a:prstGeom prst="rect">
            <a:avLst/>
          </a:prstGeom>
        </p:spPr>
      </p:pic>
      <p:sp>
        <p:nvSpPr>
          <p:cNvPr id="11" name="テキスト ボックス 10"/>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18</a:t>
            </a:r>
            <a:endParaRPr kumimoji="1" lang="ja-JP" altLang="en-US" sz="2400" b="1" dirty="0"/>
          </a:p>
        </p:txBody>
      </p:sp>
    </p:spTree>
    <p:extLst>
      <p:ext uri="{BB962C8B-B14F-4D97-AF65-F5344CB8AC3E}">
        <p14:creationId xmlns:p14="http://schemas.microsoft.com/office/powerpoint/2010/main" val="362490882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テキスト ボックス 16"/>
          <p:cNvSpPr txBox="1"/>
          <p:nvPr/>
        </p:nvSpPr>
        <p:spPr>
          <a:xfrm>
            <a:off x="10581958" y="3469785"/>
            <a:ext cx="907740" cy="338554"/>
          </a:xfrm>
          <a:prstGeom prst="rect">
            <a:avLst/>
          </a:prstGeom>
          <a:noFill/>
        </p:spPr>
        <p:txBody>
          <a:bodyPr wrap="square" rtlCol="0">
            <a:spAutoFit/>
          </a:bodyPr>
          <a:lstStyle/>
          <a:p>
            <a:r>
              <a:rPr kumimoji="1" lang="ja-JP" altLang="en-US" sz="1600" dirty="0" smtClean="0"/>
              <a:t>：個体</a:t>
            </a:r>
            <a:endParaRPr kumimoji="1" lang="ja-JP" altLang="en-US" sz="1600" dirty="0"/>
          </a:p>
        </p:txBody>
      </p:sp>
      <p:sp>
        <p:nvSpPr>
          <p:cNvPr id="2" name="タイトル 1"/>
          <p:cNvSpPr>
            <a:spLocks noGrp="1"/>
          </p:cNvSpPr>
          <p:nvPr>
            <p:ph type="title"/>
          </p:nvPr>
        </p:nvSpPr>
        <p:spPr/>
        <p:txBody>
          <a:bodyPr/>
          <a:lstStyle/>
          <a:p>
            <a:r>
              <a:rPr lang="ja-JP" altLang="en-US" dirty="0"/>
              <a:t>結果</a:t>
            </a:r>
            <a:endParaRPr kumimoji="1" lang="ja-JP" altLang="en-US" dirty="0"/>
          </a:p>
        </p:txBody>
      </p:sp>
      <p:sp>
        <p:nvSpPr>
          <p:cNvPr id="3" name="コンテンツ プレースホルダー 2"/>
          <p:cNvSpPr>
            <a:spLocks noGrp="1"/>
          </p:cNvSpPr>
          <p:nvPr>
            <p:ph idx="1"/>
          </p:nvPr>
        </p:nvSpPr>
        <p:spPr>
          <a:xfrm>
            <a:off x="243175" y="1335793"/>
            <a:ext cx="11627257" cy="1246769"/>
          </a:xfrm>
        </p:spPr>
        <p:txBody>
          <a:bodyPr/>
          <a:lstStyle/>
          <a:p>
            <a:r>
              <a:rPr kumimoji="1" lang="ja-JP" altLang="en-US" dirty="0" smtClean="0"/>
              <a:t>最終世代における</a:t>
            </a:r>
            <a:endParaRPr kumimoji="1" lang="en-US" altLang="ja-JP" dirty="0" smtClean="0"/>
          </a:p>
          <a:p>
            <a:r>
              <a:rPr kumimoji="1" lang="ja-JP" altLang="en-US" dirty="0" smtClean="0"/>
              <a:t>個体の分布</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9244" y="4188735"/>
            <a:ext cx="3649391" cy="273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153" y="1419678"/>
            <a:ext cx="3649392" cy="2736000"/>
          </a:xfrm>
          <a:prstGeom prst="rect">
            <a:avLst/>
          </a:prstGeom>
        </p:spPr>
      </p:pic>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7423" y="1419678"/>
            <a:ext cx="3649391" cy="2736000"/>
          </a:xfrm>
          <a:prstGeom prst="rect">
            <a:avLst/>
          </a:prstGeom>
        </p:spPr>
      </p:pic>
      <p:sp>
        <p:nvSpPr>
          <p:cNvPr id="10" name="テキスト ボックス 9"/>
          <p:cNvSpPr txBox="1"/>
          <p:nvPr/>
        </p:nvSpPr>
        <p:spPr>
          <a:xfrm>
            <a:off x="4121903" y="1256044"/>
            <a:ext cx="1173891" cy="369332"/>
          </a:xfrm>
          <a:prstGeom prst="rect">
            <a:avLst/>
          </a:prstGeom>
          <a:noFill/>
        </p:spPr>
        <p:txBody>
          <a:bodyPr wrap="square" rtlCol="0">
            <a:spAutoFit/>
          </a:bodyPr>
          <a:lstStyle/>
          <a:p>
            <a:pPr algn="ctr"/>
            <a:r>
              <a:rPr kumimoji="1" lang="en-US" altLang="ja-JP" dirty="0" smtClean="0"/>
              <a:t>BA</a:t>
            </a:r>
            <a:endParaRPr kumimoji="1" lang="ja-JP" altLang="en-US" dirty="0"/>
          </a:p>
        </p:txBody>
      </p:sp>
      <p:sp>
        <p:nvSpPr>
          <p:cNvPr id="11" name="テキスト ボックス 10"/>
          <p:cNvSpPr txBox="1"/>
          <p:nvPr/>
        </p:nvSpPr>
        <p:spPr>
          <a:xfrm>
            <a:off x="8125172" y="1263173"/>
            <a:ext cx="1173891" cy="369332"/>
          </a:xfrm>
          <a:prstGeom prst="rect">
            <a:avLst/>
          </a:prstGeom>
          <a:noFill/>
        </p:spPr>
        <p:txBody>
          <a:bodyPr wrap="square" rtlCol="0">
            <a:spAutoFit/>
          </a:bodyPr>
          <a:lstStyle/>
          <a:p>
            <a:pPr algn="ctr"/>
            <a:r>
              <a:rPr kumimoji="1" lang="en-US" altLang="ja-JP" dirty="0" smtClean="0"/>
              <a:t>NSBA</a:t>
            </a:r>
            <a:endParaRPr kumimoji="1" lang="ja-JP" altLang="en-US" dirty="0"/>
          </a:p>
        </p:txBody>
      </p:sp>
      <p:sp>
        <p:nvSpPr>
          <p:cNvPr id="12" name="テキスト ボックス 11"/>
          <p:cNvSpPr txBox="1"/>
          <p:nvPr/>
        </p:nvSpPr>
        <p:spPr>
          <a:xfrm>
            <a:off x="8130980" y="4004069"/>
            <a:ext cx="1173891" cy="369332"/>
          </a:xfrm>
          <a:prstGeom prst="rect">
            <a:avLst/>
          </a:prstGeom>
          <a:noFill/>
        </p:spPr>
        <p:txBody>
          <a:bodyPr wrap="square" rtlCol="0">
            <a:spAutoFit/>
          </a:bodyPr>
          <a:lstStyle/>
          <a:p>
            <a:pPr algn="ctr"/>
            <a:r>
              <a:rPr kumimoji="1" lang="en-US" altLang="ja-JP" dirty="0" smtClean="0"/>
              <a:t>DNRBA</a:t>
            </a:r>
            <a:endParaRPr kumimoji="1" lang="ja-JP" altLang="en-US" dirty="0"/>
          </a:p>
        </p:txBody>
      </p:sp>
      <p:pic>
        <p:nvPicPr>
          <p:cNvPr id="13" name="図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33581" y="4168035"/>
            <a:ext cx="3649392" cy="2736001"/>
          </a:xfrm>
          <a:prstGeom prst="rect">
            <a:avLst/>
          </a:prstGeom>
        </p:spPr>
      </p:pic>
      <p:sp>
        <p:nvSpPr>
          <p:cNvPr id="14" name="テキスト ボックス 13"/>
          <p:cNvSpPr txBox="1"/>
          <p:nvPr/>
        </p:nvSpPr>
        <p:spPr>
          <a:xfrm>
            <a:off x="4121902" y="3991712"/>
            <a:ext cx="1173891" cy="369332"/>
          </a:xfrm>
          <a:prstGeom prst="rect">
            <a:avLst/>
          </a:prstGeom>
          <a:solidFill>
            <a:schemeClr val="bg1"/>
          </a:solidFill>
        </p:spPr>
        <p:txBody>
          <a:bodyPr wrap="square" rtlCol="0">
            <a:spAutoFit/>
          </a:bodyPr>
          <a:lstStyle/>
          <a:p>
            <a:pPr algn="ctr"/>
            <a:r>
              <a:rPr kumimoji="1" lang="en-US" altLang="ja-JP" dirty="0" smtClean="0"/>
              <a:t>NRBA</a:t>
            </a:r>
            <a:endParaRPr kumimoji="1" lang="ja-JP" altLang="en-US" dirty="0"/>
          </a:p>
        </p:txBody>
      </p:sp>
      <p:sp>
        <p:nvSpPr>
          <p:cNvPr id="16" name="楕円 15"/>
          <p:cNvSpPr/>
          <p:nvPr/>
        </p:nvSpPr>
        <p:spPr>
          <a:xfrm>
            <a:off x="10536814" y="3579419"/>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19</a:t>
            </a:r>
            <a:endParaRPr kumimoji="1" lang="ja-JP" altLang="en-US" sz="2400" b="1" dirty="0"/>
          </a:p>
        </p:txBody>
      </p:sp>
    </p:spTree>
    <p:extLst>
      <p:ext uri="{BB962C8B-B14F-4D97-AF65-F5344CB8AC3E}">
        <p14:creationId xmlns:p14="http://schemas.microsoft.com/office/powerpoint/2010/main" val="20407446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223" y="4159885"/>
            <a:ext cx="3715319" cy="2785427"/>
          </a:xfrm>
          <a:prstGeom prst="rect">
            <a:avLst/>
          </a:prstGeom>
        </p:spPr>
      </p:pic>
      <p:sp>
        <p:nvSpPr>
          <p:cNvPr id="2" name="タイトル 1"/>
          <p:cNvSpPr>
            <a:spLocks noGrp="1"/>
          </p:cNvSpPr>
          <p:nvPr>
            <p:ph type="title"/>
          </p:nvPr>
        </p:nvSpPr>
        <p:spPr/>
        <p:txBody>
          <a:bodyPr/>
          <a:lstStyle/>
          <a:p>
            <a:r>
              <a:rPr lang="ja-JP" altLang="en-US" dirty="0"/>
              <a:t>結果</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7475" y="4209313"/>
            <a:ext cx="3649391" cy="2736000"/>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4152" y="1473313"/>
            <a:ext cx="3649391" cy="2736000"/>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68505" y="1473313"/>
            <a:ext cx="3649391" cy="2736000"/>
          </a:xfrm>
          <a:prstGeom prst="rect">
            <a:avLst/>
          </a:prstGeom>
        </p:spPr>
      </p:pic>
      <p:sp>
        <p:nvSpPr>
          <p:cNvPr id="9" name="テキスト ボックス 8"/>
          <p:cNvSpPr txBox="1"/>
          <p:nvPr/>
        </p:nvSpPr>
        <p:spPr>
          <a:xfrm>
            <a:off x="4121903" y="1256044"/>
            <a:ext cx="1173891" cy="369332"/>
          </a:xfrm>
          <a:prstGeom prst="rect">
            <a:avLst/>
          </a:prstGeom>
          <a:noFill/>
        </p:spPr>
        <p:txBody>
          <a:bodyPr wrap="square" rtlCol="0">
            <a:spAutoFit/>
          </a:bodyPr>
          <a:lstStyle/>
          <a:p>
            <a:pPr algn="ctr"/>
            <a:r>
              <a:rPr kumimoji="1" lang="en-US" altLang="ja-JP" dirty="0" smtClean="0"/>
              <a:t>BA</a:t>
            </a:r>
            <a:endParaRPr kumimoji="1" lang="ja-JP" altLang="en-US" dirty="0"/>
          </a:p>
        </p:txBody>
      </p:sp>
      <p:sp>
        <p:nvSpPr>
          <p:cNvPr id="10" name="テキスト ボックス 9"/>
          <p:cNvSpPr txBox="1"/>
          <p:nvPr/>
        </p:nvSpPr>
        <p:spPr>
          <a:xfrm>
            <a:off x="8125172" y="1263173"/>
            <a:ext cx="1173891" cy="369332"/>
          </a:xfrm>
          <a:prstGeom prst="rect">
            <a:avLst/>
          </a:prstGeom>
          <a:noFill/>
        </p:spPr>
        <p:txBody>
          <a:bodyPr wrap="square" rtlCol="0">
            <a:spAutoFit/>
          </a:bodyPr>
          <a:lstStyle/>
          <a:p>
            <a:pPr algn="ctr"/>
            <a:r>
              <a:rPr kumimoji="1" lang="en-US" altLang="ja-JP" dirty="0" smtClean="0"/>
              <a:t>NSBA</a:t>
            </a:r>
            <a:endParaRPr kumimoji="1" lang="ja-JP" altLang="en-US" dirty="0"/>
          </a:p>
        </p:txBody>
      </p:sp>
      <p:sp>
        <p:nvSpPr>
          <p:cNvPr id="11" name="テキスト ボックス 10"/>
          <p:cNvSpPr txBox="1"/>
          <p:nvPr/>
        </p:nvSpPr>
        <p:spPr>
          <a:xfrm>
            <a:off x="8130980" y="4004069"/>
            <a:ext cx="1173891" cy="369332"/>
          </a:xfrm>
          <a:prstGeom prst="rect">
            <a:avLst/>
          </a:prstGeom>
          <a:noFill/>
        </p:spPr>
        <p:txBody>
          <a:bodyPr wrap="square" rtlCol="0">
            <a:spAutoFit/>
          </a:bodyPr>
          <a:lstStyle/>
          <a:p>
            <a:pPr algn="ctr"/>
            <a:r>
              <a:rPr kumimoji="1" lang="en-US" altLang="ja-JP" dirty="0" smtClean="0"/>
              <a:t>DNRBA</a:t>
            </a:r>
            <a:endParaRPr kumimoji="1" lang="ja-JP" altLang="en-US" dirty="0"/>
          </a:p>
        </p:txBody>
      </p:sp>
      <p:sp>
        <p:nvSpPr>
          <p:cNvPr id="12" name="テキスト ボックス 11"/>
          <p:cNvSpPr txBox="1"/>
          <p:nvPr/>
        </p:nvSpPr>
        <p:spPr>
          <a:xfrm>
            <a:off x="4121902" y="3991712"/>
            <a:ext cx="1173891" cy="369332"/>
          </a:xfrm>
          <a:prstGeom prst="rect">
            <a:avLst/>
          </a:prstGeom>
          <a:solidFill>
            <a:schemeClr val="bg1"/>
          </a:solidFill>
        </p:spPr>
        <p:txBody>
          <a:bodyPr wrap="square" rtlCol="0">
            <a:spAutoFit/>
          </a:bodyPr>
          <a:lstStyle/>
          <a:p>
            <a:pPr algn="ctr"/>
            <a:r>
              <a:rPr kumimoji="1" lang="en-US" altLang="ja-JP" dirty="0" smtClean="0"/>
              <a:t>NRBA</a:t>
            </a:r>
            <a:endParaRPr kumimoji="1" lang="ja-JP" altLang="en-US" dirty="0"/>
          </a:p>
        </p:txBody>
      </p:sp>
      <p:sp>
        <p:nvSpPr>
          <p:cNvPr id="14" name="コンテンツ プレースホルダー 13"/>
          <p:cNvSpPr>
            <a:spLocks noGrp="1"/>
          </p:cNvSpPr>
          <p:nvPr>
            <p:ph idx="1"/>
          </p:nvPr>
        </p:nvSpPr>
        <p:spPr/>
        <p:txBody>
          <a:bodyPr/>
          <a:lstStyle/>
          <a:p>
            <a:endParaRPr kumimoji="1" lang="ja-JP" altLang="en-US"/>
          </a:p>
        </p:txBody>
      </p:sp>
      <p:sp>
        <p:nvSpPr>
          <p:cNvPr id="15" name="コンテンツ プレースホルダー 2"/>
          <p:cNvSpPr>
            <a:spLocks noGrp="1"/>
          </p:cNvSpPr>
          <p:nvPr>
            <p:ph idx="1"/>
          </p:nvPr>
        </p:nvSpPr>
        <p:spPr>
          <a:xfrm>
            <a:off x="243175" y="1335793"/>
            <a:ext cx="11627257" cy="1246769"/>
          </a:xfrm>
        </p:spPr>
        <p:txBody>
          <a:bodyPr/>
          <a:lstStyle/>
          <a:p>
            <a:r>
              <a:rPr kumimoji="1" lang="ja-JP" altLang="en-US" dirty="0" smtClean="0"/>
              <a:t>最終世代における</a:t>
            </a:r>
            <a:endParaRPr kumimoji="1" lang="en-US" altLang="ja-JP" dirty="0" smtClean="0"/>
          </a:p>
          <a:p>
            <a:r>
              <a:rPr kumimoji="1" lang="ja-JP" altLang="en-US" dirty="0" smtClean="0"/>
              <a:t>個体の分布</a:t>
            </a:r>
            <a:endParaRPr kumimoji="1" lang="ja-JP" altLang="en-US" dirty="0"/>
          </a:p>
        </p:txBody>
      </p:sp>
      <p:sp>
        <p:nvSpPr>
          <p:cNvPr id="16" name="テキスト ボックス 15"/>
          <p:cNvSpPr txBox="1"/>
          <p:nvPr/>
        </p:nvSpPr>
        <p:spPr>
          <a:xfrm>
            <a:off x="10581958" y="3469785"/>
            <a:ext cx="907740" cy="338554"/>
          </a:xfrm>
          <a:prstGeom prst="rect">
            <a:avLst/>
          </a:prstGeom>
          <a:noFill/>
        </p:spPr>
        <p:txBody>
          <a:bodyPr wrap="square" rtlCol="0">
            <a:spAutoFit/>
          </a:bodyPr>
          <a:lstStyle/>
          <a:p>
            <a:r>
              <a:rPr kumimoji="1" lang="ja-JP" altLang="en-US" sz="1600" dirty="0" smtClean="0"/>
              <a:t>：個体</a:t>
            </a:r>
            <a:endParaRPr kumimoji="1" lang="ja-JP" altLang="en-US" sz="1600" dirty="0"/>
          </a:p>
        </p:txBody>
      </p:sp>
      <p:sp>
        <p:nvSpPr>
          <p:cNvPr id="17" name="楕円 16"/>
          <p:cNvSpPr/>
          <p:nvPr/>
        </p:nvSpPr>
        <p:spPr>
          <a:xfrm>
            <a:off x="10536814" y="3579419"/>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吹き出し 17"/>
          <p:cNvSpPr/>
          <p:nvPr/>
        </p:nvSpPr>
        <p:spPr>
          <a:xfrm>
            <a:off x="5865964" y="5086211"/>
            <a:ext cx="2259208" cy="818115"/>
          </a:xfrm>
          <a:prstGeom prst="wedgeRoundRectCallout">
            <a:avLst>
              <a:gd name="adj1" fmla="val 41849"/>
              <a:gd name="adj2" fmla="val 75534"/>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全</a:t>
            </a:r>
            <a:r>
              <a:rPr kumimoji="1" lang="ja-JP" altLang="en-US" dirty="0" smtClean="0">
                <a:solidFill>
                  <a:schemeClr val="tx1">
                    <a:lumMod val="75000"/>
                    <a:lumOff val="25000"/>
                  </a:schemeClr>
                </a:solidFill>
              </a:rPr>
              <a:t>最適解と局所解を発見</a:t>
            </a:r>
            <a:endParaRPr kumimoji="1" lang="ja-JP" altLang="en-US" dirty="0">
              <a:solidFill>
                <a:schemeClr val="tx1">
                  <a:lumMod val="75000"/>
                  <a:lumOff val="25000"/>
                </a:schemeClr>
              </a:solidFill>
            </a:endParaRPr>
          </a:p>
        </p:txBody>
      </p:sp>
      <p:sp>
        <p:nvSpPr>
          <p:cNvPr id="19" name="テキスト ボックス 18"/>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20</a:t>
            </a:r>
            <a:endParaRPr kumimoji="1" lang="ja-JP" altLang="en-US" sz="2400" b="1" dirty="0"/>
          </a:p>
        </p:txBody>
      </p:sp>
    </p:spTree>
    <p:extLst>
      <p:ext uri="{BB962C8B-B14F-4D97-AF65-F5344CB8AC3E}">
        <p14:creationId xmlns:p14="http://schemas.microsoft.com/office/powerpoint/2010/main" val="359120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3003" y="4176378"/>
            <a:ext cx="3685620" cy="2763162"/>
          </a:xfrm>
          <a:prstGeom prst="rect">
            <a:avLst/>
          </a:prstGeom>
        </p:spPr>
      </p:pic>
      <p:sp>
        <p:nvSpPr>
          <p:cNvPr id="2" name="タイトル 1"/>
          <p:cNvSpPr>
            <a:spLocks noGrp="1"/>
          </p:cNvSpPr>
          <p:nvPr>
            <p:ph type="title"/>
          </p:nvPr>
        </p:nvSpPr>
        <p:spPr/>
        <p:txBody>
          <a:bodyPr/>
          <a:lstStyle/>
          <a:p>
            <a:r>
              <a:rPr lang="ja-JP" altLang="en-US" dirty="0"/>
              <a:t>結果</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4276" y="4176378"/>
            <a:ext cx="3649393" cy="2736000"/>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580" y="1441845"/>
            <a:ext cx="3649391" cy="27360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4277" y="1441845"/>
            <a:ext cx="3649392" cy="2736000"/>
          </a:xfrm>
          <a:prstGeom prst="rect">
            <a:avLst/>
          </a:prstGeom>
        </p:spPr>
      </p:pic>
      <p:sp>
        <p:nvSpPr>
          <p:cNvPr id="8" name="テキスト ボックス 7"/>
          <p:cNvSpPr txBox="1"/>
          <p:nvPr/>
        </p:nvSpPr>
        <p:spPr>
          <a:xfrm>
            <a:off x="4121903" y="1256044"/>
            <a:ext cx="1173891" cy="369332"/>
          </a:xfrm>
          <a:prstGeom prst="rect">
            <a:avLst/>
          </a:prstGeom>
          <a:noFill/>
        </p:spPr>
        <p:txBody>
          <a:bodyPr wrap="square" rtlCol="0">
            <a:spAutoFit/>
          </a:bodyPr>
          <a:lstStyle/>
          <a:p>
            <a:pPr algn="ctr"/>
            <a:r>
              <a:rPr kumimoji="1" lang="en-US" altLang="ja-JP" dirty="0" smtClean="0"/>
              <a:t>BA</a:t>
            </a:r>
            <a:endParaRPr kumimoji="1" lang="ja-JP" altLang="en-US" dirty="0"/>
          </a:p>
        </p:txBody>
      </p:sp>
      <p:sp>
        <p:nvSpPr>
          <p:cNvPr id="9" name="テキスト ボックス 8"/>
          <p:cNvSpPr txBox="1"/>
          <p:nvPr/>
        </p:nvSpPr>
        <p:spPr>
          <a:xfrm>
            <a:off x="8125172" y="1263173"/>
            <a:ext cx="1173891" cy="369332"/>
          </a:xfrm>
          <a:prstGeom prst="rect">
            <a:avLst/>
          </a:prstGeom>
          <a:noFill/>
        </p:spPr>
        <p:txBody>
          <a:bodyPr wrap="square" rtlCol="0">
            <a:spAutoFit/>
          </a:bodyPr>
          <a:lstStyle/>
          <a:p>
            <a:pPr algn="ctr"/>
            <a:r>
              <a:rPr kumimoji="1" lang="en-US" altLang="ja-JP" dirty="0" smtClean="0"/>
              <a:t>NSBA</a:t>
            </a:r>
            <a:endParaRPr kumimoji="1" lang="ja-JP" altLang="en-US" dirty="0"/>
          </a:p>
        </p:txBody>
      </p:sp>
      <p:sp>
        <p:nvSpPr>
          <p:cNvPr id="10" name="テキスト ボックス 9"/>
          <p:cNvSpPr txBox="1"/>
          <p:nvPr/>
        </p:nvSpPr>
        <p:spPr>
          <a:xfrm>
            <a:off x="8130980" y="4004069"/>
            <a:ext cx="1173891" cy="369332"/>
          </a:xfrm>
          <a:prstGeom prst="rect">
            <a:avLst/>
          </a:prstGeom>
          <a:noFill/>
        </p:spPr>
        <p:txBody>
          <a:bodyPr wrap="square" rtlCol="0">
            <a:spAutoFit/>
          </a:bodyPr>
          <a:lstStyle/>
          <a:p>
            <a:pPr algn="ctr"/>
            <a:r>
              <a:rPr kumimoji="1" lang="en-US" altLang="ja-JP" dirty="0" smtClean="0"/>
              <a:t>DNRBA</a:t>
            </a:r>
            <a:endParaRPr kumimoji="1" lang="ja-JP" altLang="en-US" dirty="0"/>
          </a:p>
        </p:txBody>
      </p:sp>
      <p:sp>
        <p:nvSpPr>
          <p:cNvPr id="11" name="テキスト ボックス 10"/>
          <p:cNvSpPr txBox="1"/>
          <p:nvPr/>
        </p:nvSpPr>
        <p:spPr>
          <a:xfrm>
            <a:off x="4121902" y="3991712"/>
            <a:ext cx="1173891" cy="369332"/>
          </a:xfrm>
          <a:prstGeom prst="rect">
            <a:avLst/>
          </a:prstGeom>
          <a:solidFill>
            <a:schemeClr val="bg1"/>
          </a:solidFill>
        </p:spPr>
        <p:txBody>
          <a:bodyPr wrap="square" rtlCol="0">
            <a:spAutoFit/>
          </a:bodyPr>
          <a:lstStyle/>
          <a:p>
            <a:pPr algn="ctr"/>
            <a:r>
              <a:rPr kumimoji="1" lang="en-US" altLang="ja-JP" dirty="0" smtClean="0"/>
              <a:t>NRBA</a:t>
            </a:r>
            <a:endParaRPr kumimoji="1" lang="ja-JP" altLang="en-US" dirty="0"/>
          </a:p>
        </p:txBody>
      </p:sp>
      <p:sp>
        <p:nvSpPr>
          <p:cNvPr id="13" name="コンテンツ プレースホルダー 12"/>
          <p:cNvSpPr>
            <a:spLocks noGrp="1"/>
          </p:cNvSpPr>
          <p:nvPr>
            <p:ph idx="1"/>
          </p:nvPr>
        </p:nvSpPr>
        <p:spPr/>
        <p:txBody>
          <a:bodyPr/>
          <a:lstStyle/>
          <a:p>
            <a:endParaRPr kumimoji="1" lang="ja-JP" altLang="en-US"/>
          </a:p>
        </p:txBody>
      </p:sp>
      <p:sp>
        <p:nvSpPr>
          <p:cNvPr id="14" name="コンテンツ プレースホルダー 2"/>
          <p:cNvSpPr>
            <a:spLocks noGrp="1"/>
          </p:cNvSpPr>
          <p:nvPr>
            <p:ph idx="1"/>
          </p:nvPr>
        </p:nvSpPr>
        <p:spPr>
          <a:xfrm>
            <a:off x="243175" y="1335793"/>
            <a:ext cx="11627257" cy="1246769"/>
          </a:xfrm>
        </p:spPr>
        <p:txBody>
          <a:bodyPr/>
          <a:lstStyle/>
          <a:p>
            <a:r>
              <a:rPr kumimoji="1" lang="ja-JP" altLang="en-US" dirty="0" smtClean="0"/>
              <a:t>最終世代における</a:t>
            </a:r>
            <a:endParaRPr kumimoji="1" lang="en-US" altLang="ja-JP" dirty="0" smtClean="0"/>
          </a:p>
          <a:p>
            <a:r>
              <a:rPr kumimoji="1" lang="ja-JP" altLang="en-US" dirty="0" smtClean="0"/>
              <a:t>個体の分布</a:t>
            </a:r>
            <a:endParaRPr kumimoji="1" lang="ja-JP" altLang="en-US" dirty="0"/>
          </a:p>
        </p:txBody>
      </p:sp>
      <p:sp>
        <p:nvSpPr>
          <p:cNvPr id="15" name="テキスト ボックス 14"/>
          <p:cNvSpPr txBox="1"/>
          <p:nvPr/>
        </p:nvSpPr>
        <p:spPr>
          <a:xfrm>
            <a:off x="10581958" y="3469785"/>
            <a:ext cx="907740" cy="338554"/>
          </a:xfrm>
          <a:prstGeom prst="rect">
            <a:avLst/>
          </a:prstGeom>
          <a:noFill/>
        </p:spPr>
        <p:txBody>
          <a:bodyPr wrap="square" rtlCol="0">
            <a:spAutoFit/>
          </a:bodyPr>
          <a:lstStyle/>
          <a:p>
            <a:r>
              <a:rPr kumimoji="1" lang="ja-JP" altLang="en-US" sz="1600" dirty="0" smtClean="0"/>
              <a:t>：個体</a:t>
            </a:r>
            <a:endParaRPr kumimoji="1" lang="ja-JP" altLang="en-US" sz="1600" dirty="0"/>
          </a:p>
        </p:txBody>
      </p:sp>
      <p:sp>
        <p:nvSpPr>
          <p:cNvPr id="16" name="楕円 15"/>
          <p:cNvSpPr/>
          <p:nvPr/>
        </p:nvSpPr>
        <p:spPr>
          <a:xfrm>
            <a:off x="10536814" y="3579419"/>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吹き出し 16"/>
          <p:cNvSpPr/>
          <p:nvPr/>
        </p:nvSpPr>
        <p:spPr>
          <a:xfrm>
            <a:off x="5865964" y="5544378"/>
            <a:ext cx="2259208" cy="818115"/>
          </a:xfrm>
          <a:prstGeom prst="wedgeRoundRectCallout">
            <a:avLst>
              <a:gd name="adj1" fmla="val 58804"/>
              <a:gd name="adj2" fmla="val -6027"/>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lumMod val="75000"/>
                    <a:lumOff val="25000"/>
                  </a:schemeClr>
                </a:solidFill>
              </a:rPr>
              <a:t>全</a:t>
            </a:r>
            <a:r>
              <a:rPr kumimoji="1" lang="ja-JP" altLang="en-US" dirty="0" smtClean="0">
                <a:solidFill>
                  <a:schemeClr val="tx1">
                    <a:lumMod val="75000"/>
                    <a:lumOff val="25000"/>
                  </a:schemeClr>
                </a:solidFill>
              </a:rPr>
              <a:t>最適解と局所解を発見</a:t>
            </a:r>
            <a:endParaRPr kumimoji="1" lang="ja-JP" altLang="en-US" dirty="0">
              <a:solidFill>
                <a:schemeClr val="tx1">
                  <a:lumMod val="75000"/>
                  <a:lumOff val="25000"/>
                </a:schemeClr>
              </a:solidFill>
            </a:endParaRPr>
          </a:p>
        </p:txBody>
      </p:sp>
      <p:sp>
        <p:nvSpPr>
          <p:cNvPr id="18" name="テキスト ボックス 17"/>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21</a:t>
            </a:r>
            <a:endParaRPr kumimoji="1" lang="ja-JP" altLang="en-US" sz="2400" b="1" dirty="0"/>
          </a:p>
        </p:txBody>
      </p:sp>
    </p:spTree>
    <p:extLst>
      <p:ext uri="{BB962C8B-B14F-4D97-AF65-F5344CB8AC3E}">
        <p14:creationId xmlns:p14="http://schemas.microsoft.com/office/powerpoint/2010/main" val="181959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88500" y="4172204"/>
            <a:ext cx="3582427" cy="2685796"/>
          </a:xfrm>
          <a:prstGeom prst="rect">
            <a:avLst/>
          </a:prstGeom>
        </p:spPr>
      </p:pic>
      <p:sp>
        <p:nvSpPr>
          <p:cNvPr id="2" name="タイトル 1"/>
          <p:cNvSpPr>
            <a:spLocks noGrp="1"/>
          </p:cNvSpPr>
          <p:nvPr>
            <p:ph type="title"/>
          </p:nvPr>
        </p:nvSpPr>
        <p:spPr/>
        <p:txBody>
          <a:bodyPr/>
          <a:lstStyle/>
          <a:p>
            <a:r>
              <a:rPr lang="ja-JP" altLang="en-US" dirty="0"/>
              <a:t>結果</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1378" y="4172204"/>
            <a:ext cx="3649392" cy="2736000"/>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2774" y="1453716"/>
            <a:ext cx="3649391" cy="27360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11379" y="1453716"/>
            <a:ext cx="3649391" cy="2736000"/>
          </a:xfrm>
          <a:prstGeom prst="rect">
            <a:avLst/>
          </a:prstGeom>
        </p:spPr>
      </p:pic>
      <p:sp>
        <p:nvSpPr>
          <p:cNvPr id="8" name="テキスト ボックス 7"/>
          <p:cNvSpPr txBox="1"/>
          <p:nvPr/>
        </p:nvSpPr>
        <p:spPr>
          <a:xfrm>
            <a:off x="4121903" y="1256044"/>
            <a:ext cx="1173891" cy="369332"/>
          </a:xfrm>
          <a:prstGeom prst="rect">
            <a:avLst/>
          </a:prstGeom>
          <a:noFill/>
        </p:spPr>
        <p:txBody>
          <a:bodyPr wrap="square" rtlCol="0">
            <a:spAutoFit/>
          </a:bodyPr>
          <a:lstStyle/>
          <a:p>
            <a:pPr algn="ctr"/>
            <a:r>
              <a:rPr kumimoji="1" lang="en-US" altLang="ja-JP" dirty="0" smtClean="0"/>
              <a:t>BA</a:t>
            </a:r>
            <a:endParaRPr kumimoji="1" lang="ja-JP" altLang="en-US" dirty="0"/>
          </a:p>
        </p:txBody>
      </p:sp>
      <p:sp>
        <p:nvSpPr>
          <p:cNvPr id="9" name="テキスト ボックス 8"/>
          <p:cNvSpPr txBox="1"/>
          <p:nvPr/>
        </p:nvSpPr>
        <p:spPr>
          <a:xfrm>
            <a:off x="8125172" y="1263173"/>
            <a:ext cx="1173891" cy="369332"/>
          </a:xfrm>
          <a:prstGeom prst="rect">
            <a:avLst/>
          </a:prstGeom>
          <a:noFill/>
        </p:spPr>
        <p:txBody>
          <a:bodyPr wrap="square" rtlCol="0">
            <a:spAutoFit/>
          </a:bodyPr>
          <a:lstStyle/>
          <a:p>
            <a:pPr algn="ctr"/>
            <a:r>
              <a:rPr kumimoji="1" lang="en-US" altLang="ja-JP" dirty="0" smtClean="0"/>
              <a:t>NSBA</a:t>
            </a:r>
            <a:endParaRPr kumimoji="1" lang="ja-JP" altLang="en-US" dirty="0"/>
          </a:p>
        </p:txBody>
      </p:sp>
      <p:sp>
        <p:nvSpPr>
          <p:cNvPr id="10" name="テキスト ボックス 9"/>
          <p:cNvSpPr txBox="1"/>
          <p:nvPr/>
        </p:nvSpPr>
        <p:spPr>
          <a:xfrm>
            <a:off x="8130980" y="4004069"/>
            <a:ext cx="1173891" cy="369332"/>
          </a:xfrm>
          <a:prstGeom prst="rect">
            <a:avLst/>
          </a:prstGeom>
          <a:noFill/>
        </p:spPr>
        <p:txBody>
          <a:bodyPr wrap="square" rtlCol="0">
            <a:spAutoFit/>
          </a:bodyPr>
          <a:lstStyle/>
          <a:p>
            <a:pPr algn="ctr"/>
            <a:r>
              <a:rPr kumimoji="1" lang="en-US" altLang="ja-JP" dirty="0" smtClean="0"/>
              <a:t>DNRBA</a:t>
            </a:r>
            <a:endParaRPr kumimoji="1" lang="ja-JP" altLang="en-US" dirty="0"/>
          </a:p>
        </p:txBody>
      </p:sp>
      <p:sp>
        <p:nvSpPr>
          <p:cNvPr id="11" name="テキスト ボックス 10"/>
          <p:cNvSpPr txBox="1"/>
          <p:nvPr/>
        </p:nvSpPr>
        <p:spPr>
          <a:xfrm>
            <a:off x="4121902" y="3991712"/>
            <a:ext cx="1173891" cy="369332"/>
          </a:xfrm>
          <a:prstGeom prst="rect">
            <a:avLst/>
          </a:prstGeom>
          <a:solidFill>
            <a:schemeClr val="bg1"/>
          </a:solidFill>
        </p:spPr>
        <p:txBody>
          <a:bodyPr wrap="square" rtlCol="0">
            <a:spAutoFit/>
          </a:bodyPr>
          <a:lstStyle/>
          <a:p>
            <a:pPr algn="ctr"/>
            <a:r>
              <a:rPr kumimoji="1" lang="en-US" altLang="ja-JP" dirty="0" smtClean="0"/>
              <a:t>NRBA</a:t>
            </a:r>
            <a:endParaRPr kumimoji="1" lang="ja-JP" altLang="en-US" dirty="0"/>
          </a:p>
        </p:txBody>
      </p:sp>
      <p:sp>
        <p:nvSpPr>
          <p:cNvPr id="13" name="コンテンツ プレースホルダー 12"/>
          <p:cNvSpPr>
            <a:spLocks noGrp="1"/>
          </p:cNvSpPr>
          <p:nvPr>
            <p:ph idx="1"/>
          </p:nvPr>
        </p:nvSpPr>
        <p:spPr/>
        <p:txBody>
          <a:bodyPr/>
          <a:lstStyle/>
          <a:p>
            <a:endParaRPr kumimoji="1" lang="ja-JP" altLang="en-US"/>
          </a:p>
        </p:txBody>
      </p:sp>
      <p:sp>
        <p:nvSpPr>
          <p:cNvPr id="14" name="コンテンツ プレースホルダー 2"/>
          <p:cNvSpPr>
            <a:spLocks noGrp="1"/>
          </p:cNvSpPr>
          <p:nvPr>
            <p:ph idx="1"/>
          </p:nvPr>
        </p:nvSpPr>
        <p:spPr>
          <a:xfrm>
            <a:off x="243175" y="1335793"/>
            <a:ext cx="11627257" cy="1246769"/>
          </a:xfrm>
        </p:spPr>
        <p:txBody>
          <a:bodyPr/>
          <a:lstStyle/>
          <a:p>
            <a:r>
              <a:rPr kumimoji="1" lang="ja-JP" altLang="en-US" dirty="0" smtClean="0"/>
              <a:t>最終世代における</a:t>
            </a:r>
            <a:endParaRPr kumimoji="1" lang="en-US" altLang="ja-JP" dirty="0" smtClean="0"/>
          </a:p>
          <a:p>
            <a:r>
              <a:rPr kumimoji="1" lang="ja-JP" altLang="en-US" dirty="0" smtClean="0"/>
              <a:t>個体の分布</a:t>
            </a:r>
            <a:endParaRPr kumimoji="1" lang="ja-JP" altLang="en-US" dirty="0"/>
          </a:p>
        </p:txBody>
      </p:sp>
      <p:sp>
        <p:nvSpPr>
          <p:cNvPr id="15" name="テキスト ボックス 14"/>
          <p:cNvSpPr txBox="1"/>
          <p:nvPr/>
        </p:nvSpPr>
        <p:spPr>
          <a:xfrm>
            <a:off x="10581958" y="3469785"/>
            <a:ext cx="907740" cy="338554"/>
          </a:xfrm>
          <a:prstGeom prst="rect">
            <a:avLst/>
          </a:prstGeom>
          <a:noFill/>
        </p:spPr>
        <p:txBody>
          <a:bodyPr wrap="square" rtlCol="0">
            <a:spAutoFit/>
          </a:bodyPr>
          <a:lstStyle/>
          <a:p>
            <a:r>
              <a:rPr kumimoji="1" lang="ja-JP" altLang="en-US" sz="1600" dirty="0" smtClean="0"/>
              <a:t>：個体</a:t>
            </a:r>
            <a:endParaRPr kumimoji="1" lang="ja-JP" altLang="en-US" sz="1600" dirty="0"/>
          </a:p>
        </p:txBody>
      </p:sp>
      <p:sp>
        <p:nvSpPr>
          <p:cNvPr id="16" name="楕円 15"/>
          <p:cNvSpPr/>
          <p:nvPr/>
        </p:nvSpPr>
        <p:spPr>
          <a:xfrm>
            <a:off x="10536814" y="3579419"/>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22</a:t>
            </a:r>
            <a:endParaRPr kumimoji="1" lang="ja-JP" altLang="en-US" sz="2400" b="1" dirty="0"/>
          </a:p>
        </p:txBody>
      </p:sp>
    </p:spTree>
    <p:extLst>
      <p:ext uri="{BB962C8B-B14F-4D97-AF65-F5344CB8AC3E}">
        <p14:creationId xmlns:p14="http://schemas.microsoft.com/office/powerpoint/2010/main" val="3246333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75" y="1610198"/>
            <a:ext cx="5333333" cy="4000000"/>
          </a:xfrm>
          <a:prstGeom prst="rect">
            <a:avLst/>
          </a:prstGeom>
        </p:spPr>
      </p:pic>
      <p:sp>
        <p:nvSpPr>
          <p:cNvPr id="2" name="タイトル 1"/>
          <p:cNvSpPr>
            <a:spLocks noGrp="1"/>
          </p:cNvSpPr>
          <p:nvPr>
            <p:ph type="title"/>
          </p:nvPr>
        </p:nvSpPr>
        <p:spPr/>
        <p:txBody>
          <a:bodyPr/>
          <a:lstStyle/>
          <a:p>
            <a:r>
              <a:rPr kumimoji="1" lang="ja-JP" altLang="en-US" dirty="0" smtClean="0"/>
              <a:t>目的</a:t>
            </a:r>
            <a:endParaRPr kumimoji="1" lang="ja-JP" altLang="en-US" dirty="0"/>
          </a:p>
        </p:txBody>
      </p:sp>
      <p:sp>
        <p:nvSpPr>
          <p:cNvPr id="3" name="コンテンツ プレースホルダー 2"/>
          <p:cNvSpPr>
            <a:spLocks noGrp="1"/>
          </p:cNvSpPr>
          <p:nvPr>
            <p:ph idx="1"/>
          </p:nvPr>
        </p:nvSpPr>
        <p:spPr>
          <a:xfrm>
            <a:off x="243175" y="1261651"/>
            <a:ext cx="11627257" cy="614197"/>
          </a:xfrm>
        </p:spPr>
        <p:txBody>
          <a:bodyPr/>
          <a:lstStyle/>
          <a:p>
            <a:r>
              <a:rPr kumimoji="1" lang="ja-JP" altLang="en-US" dirty="0" smtClean="0"/>
              <a:t>多点探索アルゴリズム</a:t>
            </a:r>
            <a:r>
              <a:rPr kumimoji="1" lang="en-US" altLang="ja-JP" dirty="0" smtClean="0"/>
              <a:t>…</a:t>
            </a:r>
            <a:r>
              <a:rPr kumimoji="1" lang="ja-JP" altLang="en-US" dirty="0" smtClean="0"/>
              <a:t> </a:t>
            </a:r>
            <a:r>
              <a:rPr kumimoji="1" lang="ja-JP" altLang="en-US" u="sng" dirty="0" smtClean="0"/>
              <a:t>最有力候補である個体</a:t>
            </a:r>
            <a:r>
              <a:rPr kumimoji="1" lang="ja-JP" altLang="en-US" dirty="0" smtClean="0"/>
              <a:t>へ全個体が収束する探索</a:t>
            </a:r>
            <a:endParaRPr kumimoji="1" lang="ja-JP" altLang="en-US" dirty="0"/>
          </a:p>
        </p:txBody>
      </p:sp>
      <p:sp>
        <p:nvSpPr>
          <p:cNvPr id="8" name="右矢印 7"/>
          <p:cNvSpPr/>
          <p:nvPr/>
        </p:nvSpPr>
        <p:spPr>
          <a:xfrm>
            <a:off x="5576508" y="3148878"/>
            <a:ext cx="684248" cy="766133"/>
          </a:xfrm>
          <a:prstGeom prst="rightArrow">
            <a:avLst>
              <a:gd name="adj1" fmla="val 50000"/>
              <a:gd name="adj2" fmla="val 662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842916" y="5350701"/>
            <a:ext cx="4133850" cy="369332"/>
          </a:xfrm>
          <a:prstGeom prst="rect">
            <a:avLst/>
          </a:prstGeom>
          <a:noFill/>
        </p:spPr>
        <p:txBody>
          <a:bodyPr wrap="square" rtlCol="0">
            <a:spAutoFit/>
          </a:bodyPr>
          <a:lstStyle/>
          <a:p>
            <a:pPr algn="ctr"/>
            <a:r>
              <a:rPr kumimoji="1" lang="ja-JP" altLang="en-US" dirty="0" smtClean="0"/>
              <a:t>初期個体生成時</a:t>
            </a:r>
            <a:endParaRPr kumimoji="1" lang="ja-JP" altLang="en-US" dirty="0"/>
          </a:p>
        </p:txBody>
      </p:sp>
      <p:sp>
        <p:nvSpPr>
          <p:cNvPr id="9" name="テキスト ボックス 8"/>
          <p:cNvSpPr txBox="1"/>
          <p:nvPr/>
        </p:nvSpPr>
        <p:spPr>
          <a:xfrm>
            <a:off x="0" y="6000001"/>
            <a:ext cx="12191999" cy="648000"/>
          </a:xfrm>
          <a:prstGeom prst="rect">
            <a:avLst/>
          </a:prstGeom>
          <a:solidFill>
            <a:schemeClr val="accent6"/>
          </a:solidFill>
        </p:spPr>
        <p:txBody>
          <a:bodyPr wrap="square" rtlCol="0" anchor="ctr">
            <a:spAutoFit/>
          </a:bodyPr>
          <a:lstStyle/>
          <a:p>
            <a:pPr algn="ctr"/>
            <a:r>
              <a:rPr kumimoji="1" lang="ja-JP" altLang="en-US" sz="2400" b="1" dirty="0">
                <a:solidFill>
                  <a:schemeClr val="bg1"/>
                </a:solidFill>
              </a:rPr>
              <a:t>目的</a:t>
            </a:r>
            <a:r>
              <a:rPr kumimoji="1" lang="ja-JP" altLang="en-US" sz="2400" b="1" dirty="0" smtClean="0">
                <a:solidFill>
                  <a:schemeClr val="bg1"/>
                </a:solidFill>
              </a:rPr>
              <a:t>：複数解を同時に探索可能な多点探索アルゴリズムの構築</a:t>
            </a:r>
            <a:endParaRPr kumimoji="1" lang="ja-JP" altLang="en-US" sz="2400" b="1" dirty="0">
              <a:solidFill>
                <a:schemeClr val="bg1"/>
              </a:solidFill>
            </a:endParaRPr>
          </a:p>
        </p:txBody>
      </p:sp>
      <p:sp>
        <p:nvSpPr>
          <p:cNvPr id="10" name="楕円 9"/>
          <p:cNvSpPr/>
          <p:nvPr/>
        </p:nvSpPr>
        <p:spPr>
          <a:xfrm>
            <a:off x="2696375" y="2795503"/>
            <a:ext cx="768719" cy="447463"/>
          </a:xfrm>
          <a:prstGeom prst="ellipse">
            <a:avLst/>
          </a:prstGeom>
          <a:solidFill>
            <a:schemeClr val="tx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2696375" y="3793614"/>
            <a:ext cx="768719" cy="447463"/>
          </a:xfrm>
          <a:prstGeom prst="ellipse">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3080734" y="4257363"/>
            <a:ext cx="1367292" cy="369332"/>
          </a:xfrm>
          <a:prstGeom prst="rect">
            <a:avLst/>
          </a:prstGeom>
          <a:noFill/>
        </p:spPr>
        <p:txBody>
          <a:bodyPr wrap="square" rtlCol="0">
            <a:spAutoFit/>
          </a:bodyPr>
          <a:lstStyle/>
          <a:p>
            <a:pPr algn="ctr"/>
            <a:r>
              <a:rPr kumimoji="1" lang="ja-JP" altLang="en-US" b="1" dirty="0" smtClean="0">
                <a:solidFill>
                  <a:schemeClr val="tx2"/>
                </a:solidFill>
              </a:rPr>
              <a:t>最適解</a:t>
            </a:r>
            <a:endParaRPr kumimoji="1" lang="ja-JP" altLang="en-US" b="1" dirty="0">
              <a:solidFill>
                <a:schemeClr val="tx2"/>
              </a:solidFill>
            </a:endParaRPr>
          </a:p>
        </p:txBody>
      </p:sp>
      <p:sp>
        <p:nvSpPr>
          <p:cNvPr id="13" name="テキスト ボックス 12"/>
          <p:cNvSpPr txBox="1"/>
          <p:nvPr/>
        </p:nvSpPr>
        <p:spPr>
          <a:xfrm>
            <a:off x="3123572" y="2644855"/>
            <a:ext cx="1367292" cy="369332"/>
          </a:xfrm>
          <a:prstGeom prst="rect">
            <a:avLst/>
          </a:prstGeom>
          <a:noFill/>
        </p:spPr>
        <p:txBody>
          <a:bodyPr wrap="square" rtlCol="0">
            <a:spAutoFit/>
          </a:bodyPr>
          <a:lstStyle/>
          <a:p>
            <a:pPr algn="ctr"/>
            <a:r>
              <a:rPr kumimoji="1" lang="ja-JP" altLang="en-US" b="1" dirty="0" smtClean="0">
                <a:solidFill>
                  <a:schemeClr val="tx2"/>
                </a:solidFill>
              </a:rPr>
              <a:t>局所解</a:t>
            </a:r>
            <a:endParaRPr kumimoji="1" lang="ja-JP" altLang="en-US" b="1" dirty="0">
              <a:solidFill>
                <a:schemeClr val="tx2"/>
              </a:solidFill>
            </a:endParaRPr>
          </a:p>
        </p:txBody>
      </p:sp>
      <p:sp>
        <p:nvSpPr>
          <p:cNvPr id="14" name="テキスト ボックス 13"/>
          <p:cNvSpPr txBox="1"/>
          <p:nvPr/>
        </p:nvSpPr>
        <p:spPr>
          <a:xfrm>
            <a:off x="6660156" y="5285499"/>
            <a:ext cx="4133850" cy="646331"/>
          </a:xfrm>
          <a:prstGeom prst="rect">
            <a:avLst/>
          </a:prstGeom>
          <a:noFill/>
        </p:spPr>
        <p:txBody>
          <a:bodyPr wrap="square" rtlCol="0">
            <a:spAutoFit/>
          </a:bodyPr>
          <a:lstStyle/>
          <a:p>
            <a:pPr algn="ctr"/>
            <a:r>
              <a:rPr kumimoji="1" lang="ja-JP" altLang="en-US" dirty="0" smtClean="0">
                <a:solidFill>
                  <a:srgbClr val="FF0000"/>
                </a:solidFill>
              </a:rPr>
              <a:t>一つの最適解あるいは局所解に収束</a:t>
            </a:r>
            <a:endParaRPr kumimoji="1" lang="en-US" altLang="ja-JP" dirty="0" smtClean="0">
              <a:solidFill>
                <a:srgbClr val="FF0000"/>
              </a:solidFill>
            </a:endParaRPr>
          </a:p>
          <a:p>
            <a:pPr algn="ctr"/>
            <a:r>
              <a:rPr kumimoji="1" lang="ja-JP" altLang="en-US" dirty="0" smtClean="0"/>
              <a:t>➡ 複数の局所解へ留まらせる</a:t>
            </a:r>
            <a:endParaRPr kumimoji="1" lang="en-US" altLang="ja-JP" dirty="0" smtClean="0"/>
          </a:p>
        </p:txBody>
      </p:sp>
      <p:pic>
        <p:nvPicPr>
          <p:cNvPr id="16" name="コンテンツ プレースホルダー 15"/>
          <p:cNvPicPr>
            <a:picLocks noGrp="1" noChangeAspect="1"/>
          </p:cNvPicPr>
          <p:nvPr>
            <p:ph idx="10"/>
          </p:nvPr>
        </p:nvPicPr>
        <p:blipFill>
          <a:blip r:embed="rId4">
            <a:extLst>
              <a:ext uri="{28A0092B-C50C-407E-A947-70E740481C1C}">
                <a14:useLocalDpi xmlns:a14="http://schemas.microsoft.com/office/drawing/2010/main" val="0"/>
              </a:ext>
            </a:extLst>
          </a:blip>
          <a:stretch>
            <a:fillRect/>
          </a:stretch>
        </p:blipFill>
        <p:spPr>
          <a:xfrm>
            <a:off x="6660156" y="1923122"/>
            <a:ext cx="4133850" cy="3267075"/>
          </a:xfrm>
        </p:spPr>
      </p:pic>
      <p:sp>
        <p:nvSpPr>
          <p:cNvPr id="17" name="テキスト ボックス 1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3</a:t>
            </a:r>
            <a:endParaRPr kumimoji="1" lang="ja-JP" altLang="en-US" sz="2400" b="1" dirty="0"/>
          </a:p>
        </p:txBody>
      </p:sp>
      <p:sp>
        <p:nvSpPr>
          <p:cNvPr id="18" name="テキスト ボックス 17"/>
          <p:cNvSpPr txBox="1"/>
          <p:nvPr/>
        </p:nvSpPr>
        <p:spPr>
          <a:xfrm>
            <a:off x="10969914" y="5350701"/>
            <a:ext cx="907740" cy="338554"/>
          </a:xfrm>
          <a:prstGeom prst="rect">
            <a:avLst/>
          </a:prstGeom>
          <a:noFill/>
        </p:spPr>
        <p:txBody>
          <a:bodyPr wrap="square" rtlCol="0">
            <a:spAutoFit/>
          </a:bodyPr>
          <a:lstStyle/>
          <a:p>
            <a:r>
              <a:rPr kumimoji="1" lang="ja-JP" altLang="en-US" sz="1600" dirty="0" smtClean="0"/>
              <a:t>：個体</a:t>
            </a:r>
            <a:endParaRPr kumimoji="1" lang="ja-JP" altLang="en-US" sz="1600" dirty="0"/>
          </a:p>
        </p:txBody>
      </p:sp>
      <p:sp>
        <p:nvSpPr>
          <p:cNvPr id="19" name="楕円 18"/>
          <p:cNvSpPr/>
          <p:nvPr/>
        </p:nvSpPr>
        <p:spPr>
          <a:xfrm>
            <a:off x="10924770" y="5460335"/>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9712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1470454" y="1335793"/>
            <a:ext cx="10399978" cy="614197"/>
          </a:xfrm>
        </p:spPr>
        <p:txBody>
          <a:bodyPr/>
          <a:lstStyle/>
          <a:p>
            <a:r>
              <a:rPr kumimoji="1" lang="ja-JP" altLang="en-US" dirty="0" smtClean="0"/>
              <a:t>　　　複数の最適解と局所解を同時に探索可能なアルゴリズムの構築</a:t>
            </a:r>
            <a:endParaRPr kumimoji="1" lang="ja-JP" altLang="en-US" dirty="0"/>
          </a:p>
        </p:txBody>
      </p:sp>
      <p:sp>
        <p:nvSpPr>
          <p:cNvPr id="4" name="コンテンツ プレースホルダー 3"/>
          <p:cNvSpPr>
            <a:spLocks noGrp="1"/>
          </p:cNvSpPr>
          <p:nvPr>
            <p:ph idx="10"/>
          </p:nvPr>
        </p:nvSpPr>
        <p:spPr>
          <a:xfrm>
            <a:off x="2038864" y="2386595"/>
            <a:ext cx="9831567" cy="4323124"/>
          </a:xfrm>
        </p:spPr>
        <p:txBody>
          <a:bodyPr/>
          <a:lstStyle/>
          <a:p>
            <a:r>
              <a:rPr kumimoji="1" lang="ja-JP" altLang="en-US" sz="2400" dirty="0" smtClean="0"/>
              <a:t>個体密度によって，動的に探索領域を決定することのできる</a:t>
            </a:r>
            <a:endParaRPr kumimoji="1" lang="en-US" altLang="ja-JP" sz="2400" dirty="0" smtClean="0"/>
          </a:p>
          <a:p>
            <a:r>
              <a:rPr kumimoji="1" lang="en-US" altLang="ja-JP" sz="2400" dirty="0" smtClean="0"/>
              <a:t>Dynamic Niche Radius</a:t>
            </a:r>
            <a:r>
              <a:rPr kumimoji="1" lang="ja-JP" altLang="en-US" sz="2400" dirty="0" smtClean="0"/>
              <a:t>を用いた探索アルゴリズム</a:t>
            </a:r>
            <a:endParaRPr kumimoji="1" lang="en-US" altLang="ja-JP" sz="2400" dirty="0" smtClean="0"/>
          </a:p>
          <a:p>
            <a:pPr marL="342900" indent="-342900">
              <a:buFontTx/>
              <a:buChar char="-"/>
            </a:pPr>
            <a:r>
              <a:rPr lang="en-US" altLang="ja-JP" sz="2000" dirty="0" smtClean="0"/>
              <a:t>Niche radius</a:t>
            </a:r>
            <a:r>
              <a:rPr lang="ja-JP" altLang="en-US" sz="2000" dirty="0" smtClean="0"/>
              <a:t>内の最良個体から遠ざかる探索</a:t>
            </a:r>
            <a:endParaRPr lang="en-US" altLang="ja-JP" sz="2000" dirty="0" smtClean="0"/>
          </a:p>
          <a:p>
            <a:pPr marL="342900" indent="-342900">
              <a:buFontTx/>
              <a:buChar char="-"/>
            </a:pPr>
            <a:r>
              <a:rPr lang="en-US" altLang="ja-JP" sz="2000" dirty="0" smtClean="0"/>
              <a:t>Niche radius</a:t>
            </a:r>
            <a:r>
              <a:rPr kumimoji="1" lang="ja-JP" altLang="en-US" sz="2000" dirty="0" smtClean="0"/>
              <a:t>内の最良個体付近を局所探索</a:t>
            </a:r>
            <a:endParaRPr kumimoji="1" lang="en-US" altLang="ja-JP" sz="2000" dirty="0" smtClean="0"/>
          </a:p>
          <a:p>
            <a:pPr marL="342900" indent="-342900">
              <a:buFontTx/>
              <a:buChar char="-"/>
            </a:pPr>
            <a:r>
              <a:rPr lang="ja-JP" altLang="en-US" sz="2000" dirty="0"/>
              <a:t>各個体</a:t>
            </a:r>
            <a:r>
              <a:rPr lang="ja-JP" altLang="en-US" sz="2000" dirty="0" smtClean="0"/>
              <a:t>の</a:t>
            </a:r>
            <a:r>
              <a:rPr lang="en-US" altLang="ja-JP" sz="2000" dirty="0" smtClean="0"/>
              <a:t>Niche radius</a:t>
            </a:r>
            <a:r>
              <a:rPr lang="ja-JP" altLang="en-US" sz="2000" dirty="0" smtClean="0"/>
              <a:t>内をランダム探索</a:t>
            </a:r>
            <a:endParaRPr lang="en-US" altLang="ja-JP" sz="2000" dirty="0" smtClean="0"/>
          </a:p>
          <a:p>
            <a:endParaRPr kumimoji="1" lang="en-US" altLang="ja-JP" sz="1800" dirty="0" smtClean="0"/>
          </a:p>
          <a:p>
            <a:r>
              <a:rPr kumimoji="1" lang="ja-JP" altLang="en-US" sz="2400" dirty="0" smtClean="0"/>
              <a:t>複数解</a:t>
            </a:r>
            <a:r>
              <a:rPr kumimoji="1" lang="en-US" altLang="ja-JP" sz="2400" dirty="0" smtClean="0"/>
              <a:t>(</a:t>
            </a:r>
            <a:r>
              <a:rPr kumimoji="1" lang="ja-JP" altLang="en-US" sz="2400" dirty="0" smtClean="0"/>
              <a:t>最適解 </a:t>
            </a:r>
            <a:r>
              <a:rPr kumimoji="1" lang="en-US" altLang="ja-JP" sz="2400" dirty="0" smtClean="0"/>
              <a:t>/</a:t>
            </a:r>
            <a:r>
              <a:rPr kumimoji="1" lang="ja-JP" altLang="en-US" sz="2400" dirty="0" smtClean="0"/>
              <a:t> 局所解</a:t>
            </a:r>
            <a:r>
              <a:rPr kumimoji="1" lang="en-US" altLang="ja-JP" sz="2400" dirty="0" smtClean="0"/>
              <a:t>)</a:t>
            </a:r>
            <a:r>
              <a:rPr kumimoji="1" lang="ja-JP" altLang="en-US" sz="2400" dirty="0" smtClean="0"/>
              <a:t>を持つ関数において</a:t>
            </a:r>
            <a:r>
              <a:rPr lang="ja-JP" altLang="en-US" sz="2400" dirty="0"/>
              <a:t>探索性能</a:t>
            </a:r>
            <a:r>
              <a:rPr lang="ja-JP" altLang="en-US" sz="2400" dirty="0" smtClean="0"/>
              <a:t>が向上</a:t>
            </a:r>
            <a:endParaRPr lang="en-US" altLang="ja-JP" sz="2400" dirty="0" smtClean="0"/>
          </a:p>
          <a:p>
            <a:endParaRPr kumimoji="1" lang="en-US" altLang="ja-JP" sz="2400" dirty="0" smtClean="0"/>
          </a:p>
          <a:p>
            <a:r>
              <a:rPr kumimoji="1" lang="ja-JP" altLang="en-US" sz="2400" dirty="0" smtClean="0"/>
              <a:t>他の複数解探索手法との性能比較</a:t>
            </a:r>
            <a:endParaRPr kumimoji="1" lang="en-US" altLang="ja-JP" sz="2400" dirty="0" smtClean="0"/>
          </a:p>
          <a:p>
            <a:r>
              <a:rPr lang="ja-JP" altLang="en-US" sz="2400" dirty="0"/>
              <a:t>局所</a:t>
            </a:r>
            <a:r>
              <a:rPr lang="ja-JP" altLang="en-US" sz="2400" dirty="0" smtClean="0"/>
              <a:t>探索性能を高めることによる手法の改良</a:t>
            </a:r>
            <a:endParaRPr kumimoji="1" lang="ja-JP" altLang="en-US" sz="2400" dirty="0"/>
          </a:p>
        </p:txBody>
      </p:sp>
      <p:sp>
        <p:nvSpPr>
          <p:cNvPr id="5" name="テキスト ボックス 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23</a:t>
            </a:r>
            <a:endParaRPr kumimoji="1" lang="ja-JP" altLang="en-US" sz="2400" b="1" dirty="0"/>
          </a:p>
        </p:txBody>
      </p:sp>
      <p:sp>
        <p:nvSpPr>
          <p:cNvPr id="7" name="角丸四角形 6"/>
          <p:cNvSpPr/>
          <p:nvPr/>
        </p:nvSpPr>
        <p:spPr>
          <a:xfrm>
            <a:off x="243175" y="1381580"/>
            <a:ext cx="889687" cy="56841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t>目的</a:t>
            </a:r>
            <a:endParaRPr kumimoji="1" lang="ja-JP" altLang="en-US" sz="2400" b="1" dirty="0"/>
          </a:p>
        </p:txBody>
      </p:sp>
      <p:sp>
        <p:nvSpPr>
          <p:cNvPr id="8" name="角丸四角形 7"/>
          <p:cNvSpPr/>
          <p:nvPr/>
        </p:nvSpPr>
        <p:spPr>
          <a:xfrm>
            <a:off x="243175" y="2386596"/>
            <a:ext cx="889687" cy="56841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提案</a:t>
            </a:r>
          </a:p>
        </p:txBody>
      </p:sp>
      <p:sp>
        <p:nvSpPr>
          <p:cNvPr id="9" name="角丸四角形 8"/>
          <p:cNvSpPr/>
          <p:nvPr/>
        </p:nvSpPr>
        <p:spPr>
          <a:xfrm>
            <a:off x="243174" y="4676714"/>
            <a:ext cx="889687" cy="56841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a:t>知見</a:t>
            </a:r>
          </a:p>
        </p:txBody>
      </p:sp>
      <p:sp>
        <p:nvSpPr>
          <p:cNvPr id="10" name="角丸四角形 9"/>
          <p:cNvSpPr/>
          <p:nvPr/>
        </p:nvSpPr>
        <p:spPr>
          <a:xfrm>
            <a:off x="243174" y="5552716"/>
            <a:ext cx="1931615" cy="56841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t>今後の課題</a:t>
            </a:r>
            <a:endParaRPr kumimoji="1" lang="ja-JP" altLang="en-US" sz="2400" b="1" dirty="0"/>
          </a:p>
        </p:txBody>
      </p:sp>
    </p:spTree>
    <p:extLst>
      <p:ext uri="{BB962C8B-B14F-4D97-AF65-F5344CB8AC3E}">
        <p14:creationId xmlns:p14="http://schemas.microsoft.com/office/powerpoint/2010/main" val="19625029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p:cNvSpPr txBox="1"/>
          <p:nvPr/>
        </p:nvSpPr>
        <p:spPr>
          <a:xfrm>
            <a:off x="2033666" y="2644170"/>
            <a:ext cx="8124668" cy="1569660"/>
          </a:xfrm>
          <a:prstGeom prst="rect">
            <a:avLst/>
          </a:prstGeom>
          <a:noFill/>
        </p:spPr>
        <p:txBody>
          <a:bodyPr wrap="square" rtlCol="0">
            <a:spAutoFit/>
          </a:bodyPr>
          <a:lstStyle/>
          <a:p>
            <a:pPr algn="ctr"/>
            <a:r>
              <a:rPr kumimoji="1" lang="en-US" altLang="ja-JP" sz="9600" b="1" dirty="0" smtClean="0">
                <a:solidFill>
                  <a:schemeClr val="tx1">
                    <a:lumMod val="75000"/>
                    <a:lumOff val="25000"/>
                  </a:schemeClr>
                </a:solidFill>
              </a:rPr>
              <a:t>Appendix</a:t>
            </a:r>
            <a:endParaRPr kumimoji="1" lang="ja-JP" altLang="en-US" sz="9600" b="1" dirty="0">
              <a:solidFill>
                <a:schemeClr val="tx1">
                  <a:lumMod val="75000"/>
                  <a:lumOff val="25000"/>
                </a:schemeClr>
              </a:solidFill>
            </a:endParaRPr>
          </a:p>
        </p:txBody>
      </p:sp>
      <p:sp>
        <p:nvSpPr>
          <p:cNvPr id="3" name="スライド番号プレースホルダー 2"/>
          <p:cNvSpPr>
            <a:spLocks noGrp="1"/>
          </p:cNvSpPr>
          <p:nvPr>
            <p:ph type="sldNum" sz="quarter" idx="12"/>
          </p:nvPr>
        </p:nvSpPr>
        <p:spPr/>
        <p:txBody>
          <a:bodyPr/>
          <a:lstStyle/>
          <a:p>
            <a:fld id="{CAF925E2-19D9-40EE-AC9E-1CF63AA179A3}" type="slidenum">
              <a:rPr kumimoji="1" lang="ja-JP" altLang="en-US" smtClean="0"/>
              <a:t>31</a:t>
            </a:fld>
            <a:endParaRPr kumimoji="1" lang="ja-JP" altLang="en-US"/>
          </a:p>
        </p:txBody>
      </p:sp>
    </p:spTree>
    <p:extLst>
      <p:ext uri="{BB962C8B-B14F-4D97-AF65-F5344CB8AC3E}">
        <p14:creationId xmlns:p14="http://schemas.microsoft.com/office/powerpoint/2010/main" val="3730806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i="1" dirty="0" smtClean="0"/>
              <a:t>Niching methods </a:t>
            </a:r>
            <a:r>
              <a:rPr kumimoji="1" lang="en-US" altLang="ja-JP" b="1" dirty="0" smtClean="0"/>
              <a:t>(</a:t>
            </a:r>
            <a:r>
              <a:rPr kumimoji="1" lang="ja-JP" altLang="en-US" b="1" dirty="0" smtClean="0"/>
              <a:t>複数解探索手法</a:t>
            </a:r>
            <a:r>
              <a:rPr kumimoji="1" lang="en-US" altLang="ja-JP" b="1" dirty="0" smtClean="0"/>
              <a:t>) </a:t>
            </a:r>
            <a:r>
              <a:rPr kumimoji="1" lang="en-US" altLang="ja-JP" sz="2400" b="1" dirty="0" smtClean="0"/>
              <a:t>[X. Li, 2013]</a:t>
            </a:r>
            <a:endParaRPr kumimoji="1" lang="ja-JP" altLang="en-US" b="1" dirty="0"/>
          </a:p>
        </p:txBody>
      </p:sp>
      <p:sp>
        <p:nvSpPr>
          <p:cNvPr id="42" name="正方形/長方形 41"/>
          <p:cNvSpPr/>
          <p:nvPr/>
        </p:nvSpPr>
        <p:spPr>
          <a:xfrm>
            <a:off x="420130" y="2051217"/>
            <a:ext cx="4213654" cy="143338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solidFill>
                  <a:schemeClr val="accent6"/>
                </a:solidFill>
              </a:rPr>
              <a:t>進化計算アルゴリズム</a:t>
            </a:r>
            <a:endParaRPr kumimoji="1" lang="en-US" altLang="ja-JP" sz="2400" b="1" dirty="0" smtClean="0">
              <a:solidFill>
                <a:schemeClr val="accent6"/>
              </a:solidFill>
            </a:endParaRPr>
          </a:p>
          <a:p>
            <a:pPr algn="ctr"/>
            <a:endParaRPr kumimoji="1" lang="en-US" altLang="ja-JP" sz="1100" dirty="0" smtClean="0">
              <a:solidFill>
                <a:schemeClr val="accent6"/>
              </a:solidFill>
            </a:endParaRPr>
          </a:p>
          <a:p>
            <a:pPr algn="ctr"/>
            <a:r>
              <a:rPr kumimoji="1" lang="ja-JP" altLang="en-US" sz="2000" dirty="0" smtClean="0">
                <a:solidFill>
                  <a:schemeClr val="accent6"/>
                </a:solidFill>
              </a:rPr>
              <a:t>最適解を探索する</a:t>
            </a:r>
            <a:endParaRPr kumimoji="1" lang="ja-JP" altLang="en-US" sz="2000" dirty="0">
              <a:solidFill>
                <a:schemeClr val="accent6"/>
              </a:solidFill>
            </a:endParaRPr>
          </a:p>
        </p:txBody>
      </p:sp>
      <p:sp>
        <p:nvSpPr>
          <p:cNvPr id="43" name="正方形/長方形 42"/>
          <p:cNvSpPr/>
          <p:nvPr/>
        </p:nvSpPr>
        <p:spPr>
          <a:xfrm>
            <a:off x="6056803" y="2051217"/>
            <a:ext cx="4604951" cy="143338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accent6"/>
                </a:solidFill>
              </a:rPr>
              <a:t>Niching</a:t>
            </a:r>
            <a:r>
              <a:rPr kumimoji="1" lang="ja-JP" altLang="en-US" sz="2400" b="1" dirty="0" smtClean="0">
                <a:solidFill>
                  <a:schemeClr val="accent6"/>
                </a:solidFill>
              </a:rPr>
              <a:t>機構</a:t>
            </a:r>
            <a:endParaRPr kumimoji="1" lang="en-US" altLang="ja-JP" sz="2400" b="1" dirty="0" smtClean="0">
              <a:solidFill>
                <a:schemeClr val="accent6"/>
              </a:solidFill>
            </a:endParaRPr>
          </a:p>
          <a:p>
            <a:pPr algn="ctr"/>
            <a:endParaRPr kumimoji="1" lang="en-US" altLang="ja-JP" sz="1100" dirty="0">
              <a:solidFill>
                <a:schemeClr val="accent6"/>
              </a:solidFill>
            </a:endParaRPr>
          </a:p>
          <a:p>
            <a:pPr algn="ctr"/>
            <a:r>
              <a:rPr kumimoji="1" lang="ja-JP" altLang="en-US" sz="2000" dirty="0">
                <a:solidFill>
                  <a:schemeClr val="accent6"/>
                </a:solidFill>
              </a:rPr>
              <a:t>最近傍個体を削除し新たに個体を</a:t>
            </a:r>
            <a:r>
              <a:rPr kumimoji="1" lang="ja-JP" altLang="en-US" sz="2000" dirty="0" smtClean="0">
                <a:solidFill>
                  <a:schemeClr val="accent6"/>
                </a:solidFill>
              </a:rPr>
              <a:t>生成</a:t>
            </a:r>
            <a:endParaRPr kumimoji="1" lang="ja-JP" altLang="en-US" sz="2000" dirty="0">
              <a:solidFill>
                <a:schemeClr val="accent6"/>
              </a:solidFill>
            </a:endParaRPr>
          </a:p>
        </p:txBody>
      </p:sp>
      <p:sp>
        <p:nvSpPr>
          <p:cNvPr id="44" name="加算 43"/>
          <p:cNvSpPr/>
          <p:nvPr/>
        </p:nvSpPr>
        <p:spPr>
          <a:xfrm>
            <a:off x="5077456" y="2463002"/>
            <a:ext cx="601469" cy="601469"/>
          </a:xfrm>
          <a:prstGeom prst="mathPlus">
            <a:avLst>
              <a:gd name="adj1" fmla="val 979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420130" y="3635259"/>
            <a:ext cx="4657326" cy="2031325"/>
          </a:xfrm>
          <a:prstGeom prst="rect">
            <a:avLst/>
          </a:prstGeom>
          <a:noFill/>
        </p:spPr>
        <p:txBody>
          <a:bodyPr wrap="square" rtlCol="0">
            <a:spAutoFit/>
          </a:bodyPr>
          <a:lstStyle/>
          <a:p>
            <a:r>
              <a:rPr kumimoji="1" lang="ja-JP" altLang="en-US" dirty="0" smtClean="0"/>
              <a:t>生物の進化をモデルとした最適化手法．</a:t>
            </a:r>
            <a:endParaRPr kumimoji="1" lang="en-US" altLang="ja-JP" dirty="0" smtClean="0"/>
          </a:p>
          <a:p>
            <a:r>
              <a:rPr kumimoji="1" lang="ja-JP" altLang="en-US" dirty="0" smtClean="0"/>
              <a:t>以下の手順を繰り返して良い個体を生成する．</a:t>
            </a:r>
            <a:endParaRPr kumimoji="1" lang="en-US" altLang="ja-JP" dirty="0" smtClean="0"/>
          </a:p>
          <a:p>
            <a:r>
              <a:rPr kumimoji="1" lang="ja-JP" altLang="en-US" dirty="0" smtClean="0"/>
              <a:t>①交叉</a:t>
            </a:r>
            <a:endParaRPr kumimoji="1" lang="en-US" altLang="ja-JP" dirty="0" smtClean="0"/>
          </a:p>
          <a:p>
            <a:r>
              <a:rPr kumimoji="1" lang="ja-JP" altLang="en-US" dirty="0" smtClean="0"/>
              <a:t>②突然変異</a:t>
            </a:r>
            <a:endParaRPr kumimoji="1" lang="en-US" altLang="ja-JP" dirty="0" smtClean="0"/>
          </a:p>
          <a:p>
            <a:r>
              <a:rPr kumimoji="1" lang="ja-JP" altLang="en-US" dirty="0" smtClean="0"/>
              <a:t>③淘汰（</a:t>
            </a:r>
            <a:r>
              <a:rPr kumimoji="1" lang="ja-JP" altLang="en-US" dirty="0"/>
              <a:t>より良い遺伝子を次世代に残す</a:t>
            </a:r>
            <a:r>
              <a:rPr kumimoji="1" lang="ja-JP" altLang="en-US" dirty="0" smtClean="0"/>
              <a:t>）</a:t>
            </a:r>
            <a:endParaRPr kumimoji="1" lang="en-US" altLang="ja-JP" dirty="0" smtClean="0"/>
          </a:p>
          <a:p>
            <a:endParaRPr kumimoji="1" lang="en-US" altLang="ja-JP" dirty="0">
              <a:solidFill>
                <a:srgbClr val="FF0000"/>
              </a:solidFill>
            </a:endParaRPr>
          </a:p>
          <a:p>
            <a:r>
              <a:rPr kumimoji="1" lang="ja-JP" altLang="en-US" dirty="0" smtClean="0"/>
              <a:t>➡ </a:t>
            </a:r>
            <a:r>
              <a:rPr kumimoji="1" lang="en-US" altLang="ja-JP" dirty="0" smtClean="0"/>
              <a:t>1</a:t>
            </a:r>
            <a:r>
              <a:rPr kumimoji="1" lang="ja-JP" altLang="en-US" dirty="0" err="1" smtClean="0"/>
              <a:t>つの</a:t>
            </a:r>
            <a:r>
              <a:rPr kumimoji="1" lang="ja-JP" altLang="en-US" dirty="0" smtClean="0"/>
              <a:t>最適解を探索するために設計された手法</a:t>
            </a:r>
            <a:endParaRPr kumimoji="1" lang="ja-JP" altLang="en-US" dirty="0"/>
          </a:p>
        </p:txBody>
      </p:sp>
      <p:sp>
        <p:nvSpPr>
          <p:cNvPr id="46" name="テキスト ボックス 45"/>
          <p:cNvSpPr txBox="1"/>
          <p:nvPr/>
        </p:nvSpPr>
        <p:spPr>
          <a:xfrm>
            <a:off x="6056802" y="3635259"/>
            <a:ext cx="4604951" cy="369332"/>
          </a:xfrm>
          <a:prstGeom prst="rect">
            <a:avLst/>
          </a:prstGeom>
          <a:noFill/>
        </p:spPr>
        <p:txBody>
          <a:bodyPr wrap="square" rtlCol="0">
            <a:spAutoFit/>
          </a:bodyPr>
          <a:lstStyle/>
          <a:p>
            <a:r>
              <a:rPr kumimoji="1" lang="ja-JP" altLang="en-US" dirty="0" smtClean="0"/>
              <a:t>最近傍個体を削除し新しく個体をランダムに生成</a:t>
            </a:r>
            <a:endParaRPr kumimoji="1" lang="en-US" altLang="ja-JP" dirty="0" smtClean="0"/>
          </a:p>
        </p:txBody>
      </p:sp>
      <p:sp>
        <p:nvSpPr>
          <p:cNvPr id="47" name="テキスト ボックス 46"/>
          <p:cNvSpPr txBox="1"/>
          <p:nvPr/>
        </p:nvSpPr>
        <p:spPr>
          <a:xfrm>
            <a:off x="0" y="5862856"/>
            <a:ext cx="12192000" cy="720000"/>
          </a:xfrm>
          <a:prstGeom prst="rect">
            <a:avLst/>
          </a:prstGeom>
          <a:solidFill>
            <a:schemeClr val="accent6"/>
          </a:solidFill>
        </p:spPr>
        <p:txBody>
          <a:bodyPr wrap="square" rtlCol="0" anchor="ctr">
            <a:spAutoFit/>
          </a:bodyPr>
          <a:lstStyle/>
          <a:p>
            <a:pPr algn="ctr"/>
            <a:r>
              <a:rPr kumimoji="1" lang="ja-JP" altLang="en-US" sz="2400" b="1" dirty="0" smtClean="0">
                <a:solidFill>
                  <a:schemeClr val="bg1"/>
                </a:solidFill>
              </a:rPr>
              <a:t>目的：複数解を同時に探索可能な個体間距離を考慮した探索アルゴリズムの構築　</a:t>
            </a:r>
            <a:endParaRPr kumimoji="1" lang="ja-JP" altLang="en-US" sz="2400" b="1" dirty="0">
              <a:solidFill>
                <a:schemeClr val="bg1"/>
              </a:solidFill>
            </a:endParaRPr>
          </a:p>
        </p:txBody>
      </p:sp>
      <p:sp>
        <p:nvSpPr>
          <p:cNvPr id="48" name="テキスト ボックス 47"/>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3</a:t>
            </a:r>
            <a:endParaRPr kumimoji="1" lang="ja-JP" altLang="en-US" sz="2400" b="1" dirty="0"/>
          </a:p>
        </p:txBody>
      </p:sp>
    </p:spTree>
    <p:extLst>
      <p:ext uri="{BB962C8B-B14F-4D97-AF65-F5344CB8AC3E}">
        <p14:creationId xmlns:p14="http://schemas.microsoft.com/office/powerpoint/2010/main" val="252804243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従来手法</a:t>
            </a:r>
            <a:endParaRPr kumimoji="1" lang="ja-JP" altLang="en-US" dirty="0"/>
          </a:p>
        </p:txBody>
      </p:sp>
      <p:sp>
        <p:nvSpPr>
          <p:cNvPr id="3" name="コンテンツ プレースホルダー 2"/>
          <p:cNvSpPr>
            <a:spLocks noGrp="1"/>
          </p:cNvSpPr>
          <p:nvPr>
            <p:ph idx="1"/>
          </p:nvPr>
        </p:nvSpPr>
        <p:spPr>
          <a:xfrm>
            <a:off x="243175" y="1508791"/>
            <a:ext cx="11627257" cy="614197"/>
          </a:xfrm>
        </p:spPr>
        <p:txBody>
          <a:bodyPr/>
          <a:lstStyle/>
          <a:p>
            <a:r>
              <a:rPr kumimoji="1" lang="en-US" altLang="ja-JP" b="1" dirty="0" smtClean="0"/>
              <a:t>Bat Algorithm (BA)</a:t>
            </a:r>
            <a:r>
              <a:rPr lang="en-US" altLang="ja-JP" sz="2800" b="1" dirty="0"/>
              <a:t> </a:t>
            </a:r>
            <a:r>
              <a:rPr lang="en-US" altLang="ja-JP" sz="2400" dirty="0"/>
              <a:t>[X.S. Yang, 2010</a:t>
            </a:r>
            <a:r>
              <a:rPr lang="en-US" altLang="ja-JP" sz="2400" dirty="0" smtClean="0"/>
              <a:t>]</a:t>
            </a:r>
            <a:endParaRPr kumimoji="1" lang="en-US" altLang="ja-JP" sz="2400" dirty="0" smtClean="0"/>
          </a:p>
          <a:p>
            <a:r>
              <a:rPr kumimoji="1" lang="ja-JP" altLang="en-US" dirty="0" smtClean="0"/>
              <a:t>コウモリのラウドネスとパルスレートにより大域探索と局所探索を自動調節可能</a:t>
            </a:r>
            <a:endParaRPr kumimoji="1" lang="ja-JP" altLang="en-US" dirty="0"/>
          </a:p>
        </p:txBody>
      </p:sp>
      <p:sp>
        <p:nvSpPr>
          <p:cNvPr id="4" name="コンテンツ プレースホルダー 3"/>
          <p:cNvSpPr>
            <a:spLocks noGrp="1"/>
          </p:cNvSpPr>
          <p:nvPr>
            <p:ph idx="10"/>
          </p:nvPr>
        </p:nvSpPr>
        <p:spPr/>
        <p:txBody>
          <a:bodyPr/>
          <a:lstStyle/>
          <a:p>
            <a:endParaRPr kumimoji="1" lang="ja-JP" altLang="en-US" dirty="0"/>
          </a:p>
        </p:txBody>
      </p:sp>
      <p:sp>
        <p:nvSpPr>
          <p:cNvPr id="38" name="楕円 37"/>
          <p:cNvSpPr/>
          <p:nvPr/>
        </p:nvSpPr>
        <p:spPr>
          <a:xfrm>
            <a:off x="5463762" y="4134025"/>
            <a:ext cx="1005814" cy="1133844"/>
          </a:xfrm>
          <a:prstGeom prst="ellipse">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角丸四角形 38"/>
          <p:cNvSpPr/>
          <p:nvPr/>
        </p:nvSpPr>
        <p:spPr>
          <a:xfrm>
            <a:off x="4780055" y="2480608"/>
            <a:ext cx="2373227" cy="552112"/>
          </a:xfrm>
          <a:prstGeom prst="round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2400" b="1" dirty="0" smtClean="0"/>
              <a:t>局所探索</a:t>
            </a:r>
            <a:r>
              <a:rPr kumimoji="1" lang="en-US" altLang="ja-JP" sz="2400" b="1" dirty="0" smtClean="0"/>
              <a:t> </a:t>
            </a:r>
            <a:endParaRPr kumimoji="1" lang="ja-JP" altLang="en-US" sz="2400" b="1" dirty="0"/>
          </a:p>
        </p:txBody>
      </p:sp>
      <p:sp>
        <p:nvSpPr>
          <p:cNvPr id="40" name="角丸四角形 39"/>
          <p:cNvSpPr/>
          <p:nvPr/>
        </p:nvSpPr>
        <p:spPr>
          <a:xfrm>
            <a:off x="8338367" y="2482101"/>
            <a:ext cx="2537402" cy="552112"/>
          </a:xfrm>
          <a:prstGeom prst="round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2400" b="1" dirty="0" smtClean="0"/>
              <a:t>大域探索</a:t>
            </a:r>
            <a:r>
              <a:rPr kumimoji="1" lang="en-US" altLang="ja-JP" sz="2400" b="1" dirty="0" smtClean="0"/>
              <a:t> </a:t>
            </a:r>
            <a:endParaRPr kumimoji="1" lang="ja-JP" altLang="en-US" sz="2400" b="1" dirty="0"/>
          </a:p>
        </p:txBody>
      </p:sp>
      <p:sp>
        <p:nvSpPr>
          <p:cNvPr id="41" name="楕円 40"/>
          <p:cNvSpPr/>
          <p:nvPr/>
        </p:nvSpPr>
        <p:spPr>
          <a:xfrm>
            <a:off x="1694086" y="3372837"/>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3352482" y="4134025"/>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1356507" y="5087869"/>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3151969" y="5245788"/>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p:cNvCxnSpPr/>
          <p:nvPr/>
        </p:nvCxnSpPr>
        <p:spPr>
          <a:xfrm rot="-360000">
            <a:off x="1824212" y="3559728"/>
            <a:ext cx="501315" cy="1044000"/>
          </a:xfrm>
          <a:prstGeom prst="straightConnector1">
            <a:avLst/>
          </a:prstGeom>
          <a:ln w="57150">
            <a:solidFill>
              <a:schemeClr val="bg1">
                <a:lumMod val="8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楕円 45"/>
          <p:cNvSpPr/>
          <p:nvPr/>
        </p:nvSpPr>
        <p:spPr>
          <a:xfrm>
            <a:off x="1279747" y="6151669"/>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1422349" y="6057003"/>
            <a:ext cx="2004468" cy="369332"/>
          </a:xfrm>
          <a:prstGeom prst="rect">
            <a:avLst/>
          </a:prstGeom>
          <a:noFill/>
        </p:spPr>
        <p:txBody>
          <a:bodyPr wrap="square" rtlCol="0">
            <a:spAutoFit/>
          </a:bodyPr>
          <a:lstStyle/>
          <a:p>
            <a:r>
              <a:rPr kumimoji="1" lang="ja-JP" altLang="en-US" dirty="0" smtClean="0"/>
              <a:t>：個体</a:t>
            </a:r>
            <a:endParaRPr kumimoji="1" lang="ja-JP" altLang="en-US" dirty="0"/>
          </a:p>
        </p:txBody>
      </p:sp>
      <p:sp>
        <p:nvSpPr>
          <p:cNvPr id="48" name="テキスト ボックス 47"/>
          <p:cNvSpPr txBox="1"/>
          <p:nvPr/>
        </p:nvSpPr>
        <p:spPr>
          <a:xfrm>
            <a:off x="3741999" y="6057003"/>
            <a:ext cx="3163740" cy="369332"/>
          </a:xfrm>
          <a:prstGeom prst="rect">
            <a:avLst/>
          </a:prstGeom>
          <a:noFill/>
        </p:spPr>
        <p:txBody>
          <a:bodyPr wrap="square" rtlCol="0">
            <a:spAutoFit/>
          </a:bodyPr>
          <a:lstStyle/>
          <a:p>
            <a:r>
              <a:rPr kumimoji="1" lang="ja-JP" altLang="en-US" dirty="0" smtClean="0"/>
              <a:t>：グローバルベスト </a:t>
            </a:r>
            <a:r>
              <a:rPr kumimoji="1" lang="en-US" altLang="ja-JP" dirty="0" smtClean="0"/>
              <a:t>(</a:t>
            </a:r>
            <a:r>
              <a:rPr kumimoji="1" lang="ja-JP" altLang="en-US" dirty="0" smtClean="0"/>
              <a:t>最良個体</a:t>
            </a:r>
            <a:r>
              <a:rPr kumimoji="1" lang="en-US" altLang="ja-JP" dirty="0" smtClean="0"/>
              <a:t>)</a:t>
            </a:r>
            <a:endParaRPr kumimoji="1" lang="ja-JP" altLang="en-US" dirty="0"/>
          </a:p>
        </p:txBody>
      </p:sp>
      <p:sp>
        <p:nvSpPr>
          <p:cNvPr id="49" name="楕円 48"/>
          <p:cNvSpPr/>
          <p:nvPr/>
        </p:nvSpPr>
        <p:spPr>
          <a:xfrm>
            <a:off x="1918237" y="3768026"/>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5267856" y="3334905"/>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p:cNvSpPr/>
          <p:nvPr/>
        </p:nvSpPr>
        <p:spPr>
          <a:xfrm>
            <a:off x="6926252" y="4096093"/>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4930277" y="5049937"/>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p:nvSpPr>
        <p:spPr>
          <a:xfrm>
            <a:off x="6725739" y="520785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p:nvSpPr>
        <p:spPr>
          <a:xfrm>
            <a:off x="6078254" y="4723671"/>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8814167" y="3372837"/>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10472563" y="4134025"/>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8476588" y="5087869"/>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10272050" y="5245788"/>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p:cNvSpPr txBox="1"/>
          <p:nvPr/>
        </p:nvSpPr>
        <p:spPr>
          <a:xfrm>
            <a:off x="5528138" y="3397340"/>
            <a:ext cx="1938852" cy="707886"/>
          </a:xfrm>
          <a:prstGeom prst="rect">
            <a:avLst/>
          </a:prstGeom>
          <a:noFill/>
        </p:spPr>
        <p:txBody>
          <a:bodyPr wrap="square" rtlCol="0">
            <a:spAutoFit/>
          </a:bodyPr>
          <a:lstStyle/>
          <a:p>
            <a:pPr algn="ctr"/>
            <a:r>
              <a:rPr kumimoji="1" lang="ja-JP" altLang="en-US" sz="2000" dirty="0" smtClean="0">
                <a:solidFill>
                  <a:schemeClr val="tx1">
                    <a:lumMod val="75000"/>
                    <a:lumOff val="25000"/>
                  </a:schemeClr>
                </a:solidFill>
              </a:rPr>
              <a:t>グローバルベスト周辺</a:t>
            </a:r>
            <a:endParaRPr kumimoji="1" lang="ja-JP" altLang="en-US" sz="2000" dirty="0">
              <a:solidFill>
                <a:schemeClr val="tx1">
                  <a:lumMod val="75000"/>
                  <a:lumOff val="25000"/>
                </a:schemeClr>
              </a:solidFill>
            </a:endParaRPr>
          </a:p>
        </p:txBody>
      </p:sp>
      <p:sp>
        <p:nvSpPr>
          <p:cNvPr id="60" name="楕円 59"/>
          <p:cNvSpPr/>
          <p:nvPr/>
        </p:nvSpPr>
        <p:spPr>
          <a:xfrm>
            <a:off x="10176309" y="3372837"/>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p:cNvSpPr txBox="1"/>
          <p:nvPr/>
        </p:nvSpPr>
        <p:spPr>
          <a:xfrm>
            <a:off x="8476588" y="4050456"/>
            <a:ext cx="1981899" cy="400110"/>
          </a:xfrm>
          <a:prstGeom prst="rect">
            <a:avLst/>
          </a:prstGeom>
          <a:noFill/>
        </p:spPr>
        <p:txBody>
          <a:bodyPr wrap="square" rtlCol="0">
            <a:spAutoFit/>
          </a:bodyPr>
          <a:lstStyle/>
          <a:p>
            <a:pPr algn="ctr"/>
            <a:r>
              <a:rPr kumimoji="1" lang="ja-JP" altLang="en-US" sz="2000" dirty="0" smtClean="0">
                <a:solidFill>
                  <a:schemeClr val="tx1">
                    <a:lumMod val="75000"/>
                    <a:lumOff val="25000"/>
                  </a:schemeClr>
                </a:solidFill>
              </a:rPr>
              <a:t>ランダム探索</a:t>
            </a:r>
            <a:endParaRPr kumimoji="1" lang="ja-JP" altLang="en-US" sz="2000" dirty="0">
              <a:solidFill>
                <a:schemeClr val="tx1">
                  <a:lumMod val="75000"/>
                  <a:lumOff val="25000"/>
                </a:schemeClr>
              </a:solidFill>
            </a:endParaRPr>
          </a:p>
        </p:txBody>
      </p:sp>
      <p:cxnSp>
        <p:nvCxnSpPr>
          <p:cNvPr id="62" name="直線矢印コネクタ 61"/>
          <p:cNvCxnSpPr/>
          <p:nvPr/>
        </p:nvCxnSpPr>
        <p:spPr>
          <a:xfrm rot="480000">
            <a:off x="1799358" y="3546569"/>
            <a:ext cx="179561" cy="232024"/>
          </a:xfrm>
          <a:prstGeom prst="straightConnector1">
            <a:avLst/>
          </a:prstGeom>
          <a:ln w="57150">
            <a:solidFill>
              <a:srgbClr val="FF3B3B"/>
            </a:solidFill>
            <a:tailEnd type="triangle"/>
          </a:ln>
        </p:spPr>
        <p:style>
          <a:lnRef idx="1">
            <a:schemeClr val="accent1"/>
          </a:lnRef>
          <a:fillRef idx="0">
            <a:schemeClr val="accent1"/>
          </a:fillRef>
          <a:effectRef idx="0">
            <a:schemeClr val="accent1"/>
          </a:effectRef>
          <a:fontRef idx="minor">
            <a:schemeClr val="tx1"/>
          </a:fontRef>
        </p:style>
      </p:cxnSp>
      <p:sp>
        <p:nvSpPr>
          <p:cNvPr id="63" name="楕円 62"/>
          <p:cNvSpPr/>
          <p:nvPr/>
        </p:nvSpPr>
        <p:spPr>
          <a:xfrm>
            <a:off x="6928809" y="6151669"/>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7100284" y="6057003"/>
            <a:ext cx="2863761" cy="369332"/>
          </a:xfrm>
          <a:prstGeom prst="rect">
            <a:avLst/>
          </a:prstGeom>
          <a:noFill/>
        </p:spPr>
        <p:txBody>
          <a:bodyPr wrap="square" rtlCol="0">
            <a:spAutoFit/>
          </a:bodyPr>
          <a:lstStyle/>
          <a:p>
            <a:r>
              <a:rPr kumimoji="1" lang="ja-JP" altLang="en-US" dirty="0" smtClean="0"/>
              <a:t>：個体候補</a:t>
            </a:r>
            <a:endParaRPr kumimoji="1" lang="ja-JP" altLang="en-US" dirty="0"/>
          </a:p>
        </p:txBody>
      </p:sp>
      <p:sp>
        <p:nvSpPr>
          <p:cNvPr id="65" name="正方形/長方形 64"/>
          <p:cNvSpPr/>
          <p:nvPr/>
        </p:nvSpPr>
        <p:spPr>
          <a:xfrm>
            <a:off x="982819" y="3137776"/>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4532512" y="3146674"/>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8147856" y="3137776"/>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星 5 67"/>
          <p:cNvSpPr/>
          <p:nvPr/>
        </p:nvSpPr>
        <p:spPr>
          <a:xfrm>
            <a:off x="2314819" y="4552521"/>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星 5 68"/>
          <p:cNvSpPr/>
          <p:nvPr/>
        </p:nvSpPr>
        <p:spPr>
          <a:xfrm>
            <a:off x="5864512" y="4552521"/>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星 5 69"/>
          <p:cNvSpPr/>
          <p:nvPr/>
        </p:nvSpPr>
        <p:spPr>
          <a:xfrm>
            <a:off x="9479856" y="4554129"/>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星 5 70"/>
          <p:cNvSpPr/>
          <p:nvPr/>
        </p:nvSpPr>
        <p:spPr>
          <a:xfrm>
            <a:off x="3564153" y="6133669"/>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2" name="図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8893176">
            <a:off x="1162420" y="3509166"/>
            <a:ext cx="639112" cy="639112"/>
          </a:xfrm>
          <a:prstGeom prst="rect">
            <a:avLst/>
          </a:prstGeom>
        </p:spPr>
      </p:pic>
      <p:pic>
        <p:nvPicPr>
          <p:cNvPr id="73" name="図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628823">
            <a:off x="1904903" y="4505317"/>
            <a:ext cx="397738" cy="397738"/>
          </a:xfrm>
          <a:prstGeom prst="rect">
            <a:avLst/>
          </a:prstGeom>
        </p:spPr>
      </p:pic>
      <p:sp>
        <p:nvSpPr>
          <p:cNvPr id="74" name="テキスト ボックス 73"/>
          <p:cNvSpPr txBox="1"/>
          <p:nvPr/>
        </p:nvSpPr>
        <p:spPr>
          <a:xfrm>
            <a:off x="1067350" y="4065845"/>
            <a:ext cx="1222378" cy="369332"/>
          </a:xfrm>
          <a:prstGeom prst="rect">
            <a:avLst/>
          </a:prstGeom>
          <a:noFill/>
        </p:spPr>
        <p:txBody>
          <a:bodyPr wrap="square" rtlCol="0">
            <a:spAutoFit/>
          </a:bodyPr>
          <a:lstStyle/>
          <a:p>
            <a:r>
              <a:rPr kumimoji="1" lang="ja-JP" altLang="en-US" dirty="0" smtClean="0">
                <a:solidFill>
                  <a:schemeClr val="accent5"/>
                </a:solidFill>
              </a:rPr>
              <a:t>ラウドネス</a:t>
            </a:r>
            <a:endParaRPr kumimoji="1" lang="ja-JP" altLang="en-US" dirty="0">
              <a:solidFill>
                <a:schemeClr val="accent5"/>
              </a:solidFill>
            </a:endParaRPr>
          </a:p>
        </p:txBody>
      </p:sp>
      <p:sp>
        <p:nvSpPr>
          <p:cNvPr id="75" name="テキスト ボックス 74"/>
          <p:cNvSpPr txBox="1"/>
          <p:nvPr/>
        </p:nvSpPr>
        <p:spPr>
          <a:xfrm>
            <a:off x="1630100" y="4807070"/>
            <a:ext cx="2218199" cy="369332"/>
          </a:xfrm>
          <a:prstGeom prst="rect">
            <a:avLst/>
          </a:prstGeom>
          <a:noFill/>
        </p:spPr>
        <p:txBody>
          <a:bodyPr wrap="square" rtlCol="0">
            <a:spAutoFit/>
          </a:bodyPr>
          <a:lstStyle/>
          <a:p>
            <a:r>
              <a:rPr kumimoji="1" lang="ja-JP" altLang="en-US" dirty="0" smtClean="0">
                <a:solidFill>
                  <a:schemeClr val="bg1">
                    <a:lumMod val="50000"/>
                  </a:schemeClr>
                </a:solidFill>
              </a:rPr>
              <a:t>パルスレート</a:t>
            </a:r>
            <a:r>
              <a:rPr kumimoji="1" lang="en-US" altLang="ja-JP" dirty="0" smtClean="0">
                <a:solidFill>
                  <a:schemeClr val="bg1">
                    <a:lumMod val="50000"/>
                  </a:schemeClr>
                </a:solidFill>
              </a:rPr>
              <a:t>(</a:t>
            </a:r>
            <a:r>
              <a:rPr kumimoji="1" lang="ja-JP" altLang="en-US" dirty="0" smtClean="0">
                <a:solidFill>
                  <a:schemeClr val="bg1">
                    <a:lumMod val="50000"/>
                  </a:schemeClr>
                </a:solidFill>
              </a:rPr>
              <a:t>反射波</a:t>
            </a:r>
            <a:r>
              <a:rPr kumimoji="1" lang="en-US" altLang="ja-JP" dirty="0" smtClean="0">
                <a:solidFill>
                  <a:schemeClr val="bg1">
                    <a:lumMod val="50000"/>
                  </a:schemeClr>
                </a:solidFill>
              </a:rPr>
              <a:t>)</a:t>
            </a:r>
            <a:endParaRPr kumimoji="1" lang="ja-JP" altLang="en-US" dirty="0">
              <a:solidFill>
                <a:schemeClr val="bg1">
                  <a:lumMod val="50000"/>
                </a:schemeClr>
              </a:solidFill>
            </a:endParaRPr>
          </a:p>
        </p:txBody>
      </p:sp>
      <p:sp>
        <p:nvSpPr>
          <p:cNvPr id="76" name="テキスト ボックス 75"/>
          <p:cNvSpPr txBox="1"/>
          <p:nvPr/>
        </p:nvSpPr>
        <p:spPr>
          <a:xfrm>
            <a:off x="2420774" y="3324643"/>
            <a:ext cx="1847830" cy="707886"/>
          </a:xfrm>
          <a:prstGeom prst="rect">
            <a:avLst/>
          </a:prstGeom>
          <a:solidFill>
            <a:schemeClr val="bg1"/>
          </a:solidFill>
        </p:spPr>
        <p:txBody>
          <a:bodyPr wrap="square" rtlCol="0">
            <a:spAutoFit/>
          </a:bodyPr>
          <a:lstStyle/>
          <a:p>
            <a:pPr algn="ctr"/>
            <a:r>
              <a:rPr kumimoji="1" lang="ja-JP" altLang="en-US" sz="2000" dirty="0" smtClean="0">
                <a:solidFill>
                  <a:schemeClr val="tx1">
                    <a:lumMod val="75000"/>
                    <a:lumOff val="25000"/>
                  </a:schemeClr>
                </a:solidFill>
              </a:rPr>
              <a:t>グローバルベスト方向へ収束</a:t>
            </a:r>
            <a:endParaRPr kumimoji="1" lang="ja-JP" altLang="en-US" sz="2000" dirty="0">
              <a:solidFill>
                <a:schemeClr val="tx1">
                  <a:lumMod val="75000"/>
                  <a:lumOff val="25000"/>
                </a:schemeClr>
              </a:solidFill>
            </a:endParaRPr>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sp>
        <p:nvSpPr>
          <p:cNvPr id="78" name="角丸四角形 77"/>
          <p:cNvSpPr/>
          <p:nvPr/>
        </p:nvSpPr>
        <p:spPr>
          <a:xfrm>
            <a:off x="1221743" y="2482809"/>
            <a:ext cx="2373227" cy="552112"/>
          </a:xfrm>
          <a:prstGeom prst="round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sz="2400" b="1" dirty="0" smtClean="0"/>
              <a:t>局所探索</a:t>
            </a:r>
            <a:r>
              <a:rPr kumimoji="1" lang="en-US" altLang="ja-JP" sz="2400" b="1" dirty="0" smtClean="0"/>
              <a:t> </a:t>
            </a:r>
            <a:endParaRPr kumimoji="1" lang="ja-JP" altLang="en-US" sz="2400" b="1" dirty="0"/>
          </a:p>
        </p:txBody>
      </p:sp>
    </p:spTree>
    <p:extLst>
      <p:ext uri="{BB962C8B-B14F-4D97-AF65-F5344CB8AC3E}">
        <p14:creationId xmlns:p14="http://schemas.microsoft.com/office/powerpoint/2010/main" val="1336200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3" name="コンテンツ プレースホルダー 36"/>
          <p:cNvPicPr>
            <a:picLocks noGrp="1" noChangeAspect="1"/>
          </p:cNvPicPr>
          <p:nvPr>
            <p:ph idx="10"/>
          </p:nvPr>
        </p:nvPicPr>
        <p:blipFill>
          <a:blip r:embed="rId4" cstate="print">
            <a:extLst>
              <a:ext uri="{28A0092B-C50C-407E-A947-70E740481C1C}">
                <a14:useLocalDpi xmlns:a14="http://schemas.microsoft.com/office/drawing/2010/main" val="0"/>
              </a:ext>
            </a:extLst>
          </a:blip>
          <a:stretch>
            <a:fillRect/>
          </a:stretch>
        </p:blipFill>
        <p:spPr>
          <a:xfrm>
            <a:off x="8248403" y="3526668"/>
            <a:ext cx="3751623" cy="2813717"/>
          </a:xfrm>
        </p:spPr>
      </p:pic>
      <p:sp>
        <p:nvSpPr>
          <p:cNvPr id="2" name="タイトル 1"/>
          <p:cNvSpPr>
            <a:spLocks noGrp="1"/>
          </p:cNvSpPr>
          <p:nvPr>
            <p:ph type="title"/>
          </p:nvPr>
        </p:nvSpPr>
        <p:spPr/>
        <p:txBody>
          <a:bodyPr/>
          <a:lstStyle/>
          <a:p>
            <a:r>
              <a:rPr lang="ja-JP" altLang="en-US" dirty="0"/>
              <a:t>従来手法</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graphicFrame>
        <p:nvGraphicFramePr>
          <p:cNvPr id="5" name="コンテンツ プレースホルダー 4"/>
          <p:cNvGraphicFramePr>
            <a:graphicFrameLocks/>
          </p:cNvGraphicFramePr>
          <p:nvPr>
            <p:extLst>
              <p:ext uri="{D42A27DB-BD31-4B8C-83A1-F6EECF244321}">
                <p14:modId xmlns:p14="http://schemas.microsoft.com/office/powerpoint/2010/main" val="2356973039"/>
              </p:ext>
            </p:extLst>
          </p:nvPr>
        </p:nvGraphicFramePr>
        <p:xfrm>
          <a:off x="243175" y="1642891"/>
          <a:ext cx="4798725" cy="49800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4" name="図 23"/>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6834340" y="2248025"/>
            <a:ext cx="3597374" cy="288000"/>
          </a:xfrm>
          <a:prstGeom prst="rect">
            <a:avLst/>
          </a:prstGeom>
        </p:spPr>
      </p:pic>
      <mc:AlternateContent xmlns:mc="http://schemas.openxmlformats.org/markup-compatibility/2006">
        <mc:Choice xmlns:a14="http://schemas.microsoft.com/office/drawing/2010/main" Requires="a14">
          <p:sp>
            <p:nvSpPr>
              <p:cNvPr id="25" name="テキスト ボックス 24"/>
              <p:cNvSpPr txBox="1"/>
              <p:nvPr/>
            </p:nvSpPr>
            <p:spPr>
              <a:xfrm>
                <a:off x="6834340" y="3473126"/>
                <a:ext cx="1711559" cy="61555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𝐴</m:t>
                          </m:r>
                        </m:e>
                        <m:sub>
                          <m:r>
                            <a:rPr kumimoji="1" lang="en-US" altLang="ja-JP" sz="2000" b="0" i="1" smtClean="0">
                              <a:solidFill>
                                <a:schemeClr val="tx1"/>
                              </a:solidFill>
                              <a:latin typeface="Cambria Math" panose="02040503050406030204" pitchFamily="18" charset="0"/>
                            </a:rPr>
                            <m:t>𝑖</m:t>
                          </m:r>
                        </m:sub>
                      </m:sSub>
                      <m:r>
                        <a:rPr kumimoji="1" lang="en-US" altLang="ja-JP" sz="2000" b="0" i="1" smtClean="0">
                          <a:solidFill>
                            <a:schemeClr val="tx1"/>
                          </a:solidFill>
                          <a:latin typeface="Cambria Math" panose="02040503050406030204" pitchFamily="18" charset="0"/>
                        </a:rPr>
                        <m:t>=1</m:t>
                      </m:r>
                    </m:oMath>
                  </m:oMathPara>
                </a14:m>
                <a:endParaRPr kumimoji="1" lang="en-US" altLang="ja-JP" sz="2000" b="0" dirty="0" smtClean="0">
                  <a:solidFill>
                    <a:schemeClr val="tx1"/>
                  </a:solidFill>
                </a:endParaRPr>
              </a:p>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solidFill>
                              <a:latin typeface="Cambria Math" panose="02040503050406030204" pitchFamily="18" charset="0"/>
                            </a:rPr>
                          </m:ctrlPr>
                        </m:sSubPr>
                        <m:e>
                          <m:r>
                            <a:rPr kumimoji="1" lang="en-US" altLang="ja-JP" sz="2000" b="0" i="1" smtClean="0">
                              <a:solidFill>
                                <a:schemeClr val="tx1"/>
                              </a:solidFill>
                              <a:latin typeface="Cambria Math" panose="02040503050406030204" pitchFamily="18" charset="0"/>
                            </a:rPr>
                            <m:t>𝑟</m:t>
                          </m:r>
                        </m:e>
                        <m:sub>
                          <m:r>
                            <a:rPr kumimoji="1" lang="en-US" altLang="ja-JP" sz="2000" b="0" i="1" smtClean="0">
                              <a:solidFill>
                                <a:schemeClr val="tx1"/>
                              </a:solidFill>
                              <a:latin typeface="Cambria Math" panose="02040503050406030204" pitchFamily="18" charset="0"/>
                            </a:rPr>
                            <m:t>𝑖</m:t>
                          </m:r>
                        </m:sub>
                      </m:sSub>
                      <m:r>
                        <a:rPr kumimoji="1" lang="en-US" altLang="ja-JP" sz="2000" b="0" i="1" smtClean="0">
                          <a:solidFill>
                            <a:schemeClr val="tx1"/>
                          </a:solidFill>
                          <a:latin typeface="Cambria Math" panose="02040503050406030204" pitchFamily="18" charset="0"/>
                        </a:rPr>
                        <m:t>=</m:t>
                      </m:r>
                      <m:r>
                        <a:rPr kumimoji="1" lang="en-US" altLang="ja-JP" sz="2000" b="0" i="1" smtClean="0">
                          <a:solidFill>
                            <a:schemeClr val="tx1"/>
                          </a:solidFill>
                          <a:latin typeface="Cambria Math" panose="02040503050406030204" pitchFamily="18" charset="0"/>
                        </a:rPr>
                        <m:t>𝑟𝑎𝑛𝑑</m:t>
                      </m:r>
                      <m:r>
                        <a:rPr kumimoji="1" lang="en-US" altLang="ja-JP" sz="2000" b="0" i="1" smtClean="0">
                          <a:solidFill>
                            <a:schemeClr val="tx1"/>
                          </a:solidFill>
                          <a:latin typeface="Cambria Math" panose="02040503050406030204" pitchFamily="18" charset="0"/>
                        </a:rPr>
                        <m:t>[0, 1]</m:t>
                      </m:r>
                    </m:oMath>
                  </m:oMathPara>
                </a14:m>
                <a:endParaRPr kumimoji="1" lang="ja-JP" altLang="en-US" sz="2000" dirty="0">
                  <a:solidFill>
                    <a:schemeClr val="tx1"/>
                  </a:solidFill>
                </a:endParaRPr>
              </a:p>
            </p:txBody>
          </p:sp>
        </mc:Choice>
        <mc:Fallback>
          <p:sp>
            <p:nvSpPr>
              <p:cNvPr id="25" name="テキスト ボックス 24"/>
              <p:cNvSpPr txBox="1">
                <a:spLocks noRot="1" noChangeAspect="1" noMove="1" noResize="1" noEditPoints="1" noAdjustHandles="1" noChangeArrowheads="1" noChangeShapeType="1" noTextEdit="1"/>
              </p:cNvSpPr>
              <p:nvPr/>
            </p:nvSpPr>
            <p:spPr>
              <a:xfrm>
                <a:off x="6834340" y="3473126"/>
                <a:ext cx="1711559" cy="615553"/>
              </a:xfrm>
              <a:prstGeom prst="rect">
                <a:avLst/>
              </a:prstGeom>
              <a:blipFill>
                <a:blip r:embed="rId11"/>
                <a:stretch>
                  <a:fillRect l="-4982" r="-2135" b="-18812"/>
                </a:stretch>
              </a:blipFill>
            </p:spPr>
            <p:txBody>
              <a:bodyPr/>
              <a:lstStyle/>
              <a:p>
                <a:r>
                  <a:rPr lang="ja-JP" altLang="en-US">
                    <a:noFill/>
                  </a:rPr>
                  <a:t> </a:t>
                </a:r>
              </a:p>
            </p:txBody>
          </p:sp>
        </mc:Fallback>
      </mc:AlternateContent>
      <p:sp>
        <p:nvSpPr>
          <p:cNvPr id="26" name="テキスト ボックス 25"/>
          <p:cNvSpPr txBox="1"/>
          <p:nvPr/>
        </p:nvSpPr>
        <p:spPr>
          <a:xfrm>
            <a:off x="5613679" y="1715593"/>
            <a:ext cx="4287189" cy="400110"/>
          </a:xfrm>
          <a:prstGeom prst="rect">
            <a:avLst/>
          </a:prstGeom>
          <a:noFill/>
        </p:spPr>
        <p:txBody>
          <a:bodyPr wrap="square" rtlCol="0">
            <a:spAutoFit/>
          </a:bodyPr>
          <a:lstStyle/>
          <a:p>
            <a:r>
              <a:rPr kumimoji="1" lang="en-US" altLang="ja-JP" sz="2000" dirty="0">
                <a:latin typeface="Times New Roman" panose="02020603050405020304" pitchFamily="18" charset="0"/>
                <a:cs typeface="Times New Roman" panose="02020603050405020304" pitchFamily="18" charset="0"/>
              </a:rPr>
              <a:t>f</a:t>
            </a:r>
            <a:r>
              <a:rPr kumimoji="1" lang="en-US" altLang="ja-JP" sz="2000" dirty="0" smtClean="0">
                <a:latin typeface="Times New Roman" panose="02020603050405020304" pitchFamily="18" charset="0"/>
                <a:cs typeface="Times New Roman" panose="02020603050405020304" pitchFamily="18" charset="0"/>
              </a:rPr>
              <a:t>or </a:t>
            </a:r>
            <a:r>
              <a:rPr kumimoji="1" lang="en-US" altLang="ja-JP" sz="2000" i="1" dirty="0" err="1" smtClean="0">
                <a:latin typeface="Times New Roman" panose="02020603050405020304" pitchFamily="18" charset="0"/>
                <a:cs typeface="Times New Roman" panose="02020603050405020304" pitchFamily="18" charset="0"/>
              </a:rPr>
              <a:t>i</a:t>
            </a:r>
            <a:r>
              <a:rPr kumimoji="1" lang="en-US" altLang="ja-JP" sz="2000" i="1" dirty="0" smtClean="0">
                <a:latin typeface="Times New Roman" panose="02020603050405020304" pitchFamily="18" charset="0"/>
                <a:cs typeface="Times New Roman" panose="02020603050405020304" pitchFamily="18" charset="0"/>
              </a:rPr>
              <a:t> = 1</a:t>
            </a:r>
            <a:r>
              <a:rPr kumimoji="1" lang="en-US" altLang="ja-JP" sz="2000" dirty="0" smtClean="0">
                <a:latin typeface="Times New Roman" panose="02020603050405020304" pitchFamily="18" charset="0"/>
                <a:cs typeface="Times New Roman" panose="02020603050405020304" pitchFamily="18" charset="0"/>
              </a:rPr>
              <a:t> to </a:t>
            </a:r>
            <a:r>
              <a:rPr kumimoji="1" lang="en-US" altLang="ja-JP" sz="2000" i="1" dirty="0" smtClean="0">
                <a:latin typeface="Times New Roman" panose="02020603050405020304" pitchFamily="18" charset="0"/>
                <a:cs typeface="Times New Roman" panose="02020603050405020304" pitchFamily="18" charset="0"/>
              </a:rPr>
              <a:t>N</a:t>
            </a:r>
            <a:endParaRPr kumimoji="1" lang="ja-JP" altLang="en-US" sz="2000" i="1" dirty="0">
              <a:latin typeface="Times New Roman" panose="02020603050405020304" pitchFamily="18" charset="0"/>
              <a:cs typeface="Times New Roman" panose="02020603050405020304" pitchFamily="18" charset="0"/>
            </a:endParaRPr>
          </a:p>
        </p:txBody>
      </p:sp>
      <p:sp>
        <p:nvSpPr>
          <p:cNvPr id="27" name="テキスト ボックス 26"/>
          <p:cNvSpPr txBox="1"/>
          <p:nvPr/>
        </p:nvSpPr>
        <p:spPr>
          <a:xfrm>
            <a:off x="5613679" y="4292955"/>
            <a:ext cx="1558979" cy="400110"/>
          </a:xfrm>
          <a:prstGeom prst="rect">
            <a:avLst/>
          </a:prstGeom>
          <a:noFill/>
        </p:spPr>
        <p:txBody>
          <a:bodyPr wrap="square" rtlCol="0">
            <a:spAutoFit/>
          </a:bodyPr>
          <a:lstStyle/>
          <a:p>
            <a:r>
              <a:rPr kumimoji="1" lang="en-US" altLang="ja-JP" sz="2000" dirty="0" err="1" smtClean="0">
                <a:latin typeface="Times New Roman" panose="02020603050405020304" pitchFamily="18" charset="0"/>
                <a:cs typeface="Times New Roman" panose="02020603050405020304" pitchFamily="18" charset="0"/>
              </a:rPr>
              <a:t>Endfor</a:t>
            </a:r>
            <a:endParaRPr kumimoji="1" lang="ja-JP" alt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8" name="テキスト ボックス 27"/>
              <p:cNvSpPr txBox="1"/>
              <p:nvPr/>
            </p:nvSpPr>
            <p:spPr>
              <a:xfrm>
                <a:off x="6642304" y="3068386"/>
                <a:ext cx="3032433"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𝑢𝑏</m:t>
                        </m:r>
                      </m:sub>
                    </m:sSub>
                    <m:r>
                      <a:rPr kumimoji="1" lang="en-US" altLang="ja-JP" b="0" i="1" smtClean="0">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𝑥</m:t>
                        </m:r>
                      </m:e>
                      <m:sub>
                        <m:r>
                          <a:rPr kumimoji="1" lang="en-US" altLang="ja-JP" i="1">
                            <a:latin typeface="Cambria Math" panose="02040503050406030204" pitchFamily="18" charset="0"/>
                          </a:rPr>
                          <m:t>𝑙𝑏</m:t>
                        </m:r>
                      </m:sub>
                    </m:sSub>
                    <m:r>
                      <a:rPr kumimoji="1" lang="en-US" altLang="ja-JP" b="0" i="1" smtClean="0">
                        <a:latin typeface="Cambria Math" panose="02040503050406030204" pitchFamily="18" charset="0"/>
                      </a:rPr>
                      <m:t>:</m:t>
                    </m:r>
                  </m:oMath>
                </a14:m>
                <a:r>
                  <a:rPr kumimoji="1" lang="ja-JP" altLang="en-US" dirty="0" smtClean="0"/>
                  <a:t> </a:t>
                </a:r>
                <a:r>
                  <a:rPr kumimoji="1" lang="ja-JP" altLang="en-US" dirty="0" smtClean="0"/>
                  <a:t>探索空間の上限と下限</a:t>
                </a:r>
                <a:endParaRPr kumimoji="1" lang="ja-JP" altLang="en-US" dirty="0"/>
              </a:p>
            </p:txBody>
          </p:sp>
        </mc:Choice>
        <mc:Fallback>
          <p:sp>
            <p:nvSpPr>
              <p:cNvPr id="28" name="テキスト ボックス 27"/>
              <p:cNvSpPr txBox="1">
                <a:spLocks noRot="1" noChangeAspect="1" noMove="1" noResize="1" noEditPoints="1" noAdjustHandles="1" noChangeArrowheads="1" noChangeShapeType="1" noTextEdit="1"/>
              </p:cNvSpPr>
              <p:nvPr/>
            </p:nvSpPr>
            <p:spPr>
              <a:xfrm>
                <a:off x="6642304" y="3068386"/>
                <a:ext cx="3032433" cy="276999"/>
              </a:xfrm>
              <a:prstGeom prst="rect">
                <a:avLst/>
              </a:prstGeom>
              <a:blipFill>
                <a:blip r:embed="rId12"/>
                <a:stretch>
                  <a:fillRect l="-2012" t="-28261" r="-4427" b="-5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0" name="テキスト ボックス 29"/>
              <p:cNvSpPr txBox="1"/>
              <p:nvPr/>
            </p:nvSpPr>
            <p:spPr>
              <a:xfrm>
                <a:off x="9900867" y="2984350"/>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p:sp>
            <p:nvSpPr>
              <p:cNvPr id="30" name="テキスト ボックス 29"/>
              <p:cNvSpPr txBox="1">
                <a:spLocks noRot="1" noChangeAspect="1" noMove="1" noResize="1" noEditPoints="1" noAdjustHandles="1" noChangeArrowheads="1" noChangeShapeType="1" noTextEdit="1"/>
              </p:cNvSpPr>
              <p:nvPr/>
            </p:nvSpPr>
            <p:spPr>
              <a:xfrm>
                <a:off x="9900867" y="2984350"/>
                <a:ext cx="1633815" cy="369332"/>
              </a:xfrm>
              <a:prstGeom prst="rect">
                <a:avLst/>
              </a:prstGeom>
              <a:blipFill>
                <a:blip r:embed="rId13"/>
                <a:stretch>
                  <a:fillRect l="-2985" t="-11667" b="-25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 name="テキスト ボックス 30"/>
              <p:cNvSpPr txBox="1"/>
              <p:nvPr/>
            </p:nvSpPr>
            <p:spPr>
              <a:xfrm>
                <a:off x="8838351" y="2492702"/>
                <a:ext cx="2125033"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ctrlPr>
                            <a:rPr kumimoji="1" lang="en-US" altLang="ja-JP" sz="2000" i="1" smtClean="0">
                              <a:latin typeface="Cambria Math" panose="02040503050406030204" pitchFamily="18" charset="0"/>
                            </a:rPr>
                          </m:ctrlPr>
                        </m:dPr>
                        <m:e>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=1,2,…, </m:t>
                          </m:r>
                          <m:r>
                            <a:rPr kumimoji="1" lang="en-US" altLang="ja-JP" sz="2000" b="0" i="1" smtClean="0">
                              <a:latin typeface="Cambria Math" panose="02040503050406030204" pitchFamily="18" charset="0"/>
                            </a:rPr>
                            <m:t>𝑁</m:t>
                          </m:r>
                        </m:e>
                      </m:d>
                    </m:oMath>
                  </m:oMathPara>
                </a14:m>
                <a:endParaRPr kumimoji="1" lang="ja-JP" altLang="en-US" sz="2000" dirty="0"/>
              </a:p>
            </p:txBody>
          </p:sp>
        </mc:Choice>
        <mc:Fallback>
          <p:sp>
            <p:nvSpPr>
              <p:cNvPr id="31" name="テキスト ボックス 30"/>
              <p:cNvSpPr txBox="1">
                <a:spLocks noRot="1" noChangeAspect="1" noMove="1" noResize="1" noEditPoints="1" noAdjustHandles="1" noChangeArrowheads="1" noChangeShapeType="1" noTextEdit="1"/>
              </p:cNvSpPr>
              <p:nvPr/>
            </p:nvSpPr>
            <p:spPr>
              <a:xfrm>
                <a:off x="8838351" y="2492702"/>
                <a:ext cx="2125033" cy="400110"/>
              </a:xfrm>
              <a:prstGeom prst="rect">
                <a:avLst/>
              </a:prstGeom>
              <a:blipFill>
                <a:blip r:embed="rId14"/>
                <a:stretch>
                  <a:fillRect/>
                </a:stretch>
              </a:blipFill>
            </p:spPr>
            <p:txBody>
              <a:bodyPr/>
              <a:lstStyle/>
              <a:p>
                <a:r>
                  <a:rPr lang="ja-JP" altLang="en-US">
                    <a:noFill/>
                  </a:rPr>
                  <a:t> </a:t>
                </a:r>
              </a:p>
            </p:txBody>
          </p:sp>
        </mc:Fallback>
      </mc:AlternateContent>
      <p:sp>
        <p:nvSpPr>
          <p:cNvPr id="33" name="楕円 32"/>
          <p:cNvSpPr/>
          <p:nvPr/>
        </p:nvSpPr>
        <p:spPr>
          <a:xfrm>
            <a:off x="8977175" y="4757772"/>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9460467" y="424110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11300095" y="558059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10559228" y="5239366"/>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7" name="テキスト ボックス 36"/>
              <p:cNvSpPr txBox="1"/>
              <p:nvPr/>
            </p:nvSpPr>
            <p:spPr>
              <a:xfrm>
                <a:off x="8912869" y="4863496"/>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37" name="テキスト ボックス 36"/>
              <p:cNvSpPr txBox="1">
                <a:spLocks noRot="1" noChangeAspect="1" noMove="1" noResize="1" noEditPoints="1" noAdjustHandles="1" noChangeArrowheads="1" noChangeShapeType="1" noTextEdit="1"/>
              </p:cNvSpPr>
              <p:nvPr/>
            </p:nvSpPr>
            <p:spPr>
              <a:xfrm>
                <a:off x="8912869" y="4863496"/>
                <a:ext cx="317972" cy="307777"/>
              </a:xfrm>
              <a:prstGeom prst="rect">
                <a:avLst/>
              </a:prstGeom>
              <a:blipFill>
                <a:blip r:embed="rId15"/>
                <a:stretch>
                  <a:fillRect l="-7692" r="-5769"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 name="テキスト ボックス 37"/>
              <p:cNvSpPr txBox="1"/>
              <p:nvPr/>
            </p:nvSpPr>
            <p:spPr>
              <a:xfrm>
                <a:off x="10306120" y="5239366"/>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38" name="テキスト ボックス 37"/>
              <p:cNvSpPr txBox="1">
                <a:spLocks noRot="1" noChangeAspect="1" noMove="1" noResize="1" noEditPoints="1" noAdjustHandles="1" noChangeArrowheads="1" noChangeShapeType="1" noTextEdit="1"/>
              </p:cNvSpPr>
              <p:nvPr/>
            </p:nvSpPr>
            <p:spPr>
              <a:xfrm>
                <a:off x="10306120" y="5239366"/>
                <a:ext cx="323935" cy="307777"/>
              </a:xfrm>
              <a:prstGeom prst="rect">
                <a:avLst/>
              </a:prstGeom>
              <a:blipFill>
                <a:blip r:embed="rId16"/>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9" name="テキスト ボックス 38"/>
              <p:cNvSpPr txBox="1"/>
              <p:nvPr/>
            </p:nvSpPr>
            <p:spPr>
              <a:xfrm>
                <a:off x="10976160" y="542670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39" name="テキスト ボックス 38"/>
              <p:cNvSpPr txBox="1">
                <a:spLocks noRot="1" noChangeAspect="1" noMove="1" noResize="1" noEditPoints="1" noAdjustHandles="1" noChangeArrowheads="1" noChangeShapeType="1" noTextEdit="1"/>
              </p:cNvSpPr>
              <p:nvPr/>
            </p:nvSpPr>
            <p:spPr>
              <a:xfrm>
                <a:off x="10976160" y="5426704"/>
                <a:ext cx="323935" cy="307777"/>
              </a:xfrm>
              <a:prstGeom prst="rect">
                <a:avLst/>
              </a:prstGeom>
              <a:blipFill>
                <a:blip r:embed="rId17"/>
                <a:stretch>
                  <a:fillRect l="-9434" r="-5660" b="-17647"/>
                </a:stretch>
              </a:blipFill>
            </p:spPr>
            <p:txBody>
              <a:bodyPr/>
              <a:lstStyle/>
              <a:p>
                <a:r>
                  <a:rPr lang="ja-JP" altLang="en-US">
                    <a:noFill/>
                  </a:rPr>
                  <a:t> </a:t>
                </a:r>
              </a:p>
            </p:txBody>
          </p:sp>
        </mc:Fallback>
      </mc:AlternateContent>
      <p:sp>
        <p:nvSpPr>
          <p:cNvPr id="40" name="楕円 39"/>
          <p:cNvSpPr/>
          <p:nvPr/>
        </p:nvSpPr>
        <p:spPr>
          <a:xfrm>
            <a:off x="8940975" y="6292664"/>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9132667" y="6183008"/>
            <a:ext cx="1279849" cy="369332"/>
          </a:xfrm>
          <a:prstGeom prst="rect">
            <a:avLst/>
          </a:prstGeom>
          <a:noFill/>
        </p:spPr>
        <p:txBody>
          <a:bodyPr wrap="square" rtlCol="0">
            <a:spAutoFit/>
          </a:bodyPr>
          <a:lstStyle/>
          <a:p>
            <a:r>
              <a:rPr kumimoji="1" lang="en-US" altLang="ja-JP" dirty="0" smtClean="0"/>
              <a:t>: </a:t>
            </a:r>
            <a:r>
              <a:rPr kumimoji="1" lang="ja-JP" altLang="en-US" dirty="0"/>
              <a:t>個体</a:t>
            </a:r>
            <a:endParaRPr kumimoji="1" lang="ja-JP" altLang="en-US" dirty="0"/>
          </a:p>
        </p:txBody>
      </p:sp>
      <mc:AlternateContent xmlns:mc="http://schemas.openxmlformats.org/markup-compatibility/2006">
        <mc:Choice xmlns:a14="http://schemas.microsoft.com/office/drawing/2010/main" Requires="a14">
          <p:sp>
            <p:nvSpPr>
              <p:cNvPr id="42" name="テキスト ボックス 41"/>
              <p:cNvSpPr txBox="1"/>
              <p:nvPr/>
            </p:nvSpPr>
            <p:spPr>
              <a:xfrm>
                <a:off x="9116568" y="4303700"/>
                <a:ext cx="8929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42" name="テキスト ボックス 41"/>
              <p:cNvSpPr txBox="1">
                <a:spLocks noRot="1" noChangeAspect="1" noMove="1" noResize="1" noEditPoints="1" noAdjustHandles="1" noChangeArrowheads="1" noChangeShapeType="1" noTextEdit="1"/>
              </p:cNvSpPr>
              <p:nvPr/>
            </p:nvSpPr>
            <p:spPr>
              <a:xfrm>
                <a:off x="9116568" y="4303700"/>
                <a:ext cx="892937" cy="307777"/>
              </a:xfrm>
              <a:prstGeom prst="rect">
                <a:avLst/>
              </a:prstGeom>
              <a:blipFill>
                <a:blip r:embed="rId18"/>
                <a:stretch>
                  <a:fillRect l="-3425" b="-20000"/>
                </a:stretch>
              </a:blipFill>
            </p:spPr>
            <p:txBody>
              <a:bodyPr/>
              <a:lstStyle/>
              <a:p>
                <a:r>
                  <a:rPr lang="ja-JP" altLang="en-US">
                    <a:noFill/>
                  </a:rPr>
                  <a:t> </a:t>
                </a:r>
              </a:p>
            </p:txBody>
          </p:sp>
        </mc:Fallback>
      </mc:AlternateContent>
      <p:sp>
        <p:nvSpPr>
          <p:cNvPr id="44" name="テキスト ボックス 43"/>
          <p:cNvSpPr txBox="1"/>
          <p:nvPr/>
        </p:nvSpPr>
        <p:spPr>
          <a:xfrm>
            <a:off x="6194414" y="2228059"/>
            <a:ext cx="940164" cy="369332"/>
          </a:xfrm>
          <a:prstGeom prst="rect">
            <a:avLst/>
          </a:prstGeom>
          <a:noFill/>
        </p:spPr>
        <p:txBody>
          <a:bodyPr wrap="square" rtlCol="0">
            <a:spAutoFit/>
          </a:bodyPr>
          <a:lstStyle/>
          <a:p>
            <a:r>
              <a:rPr kumimoji="1" lang="ja-JP" altLang="en-US" dirty="0" smtClean="0"/>
              <a:t>個体</a:t>
            </a:r>
            <a:endParaRPr kumimoji="1" lang="ja-JP" altLang="en-US" dirty="0"/>
          </a:p>
        </p:txBody>
      </p:sp>
      <p:sp>
        <p:nvSpPr>
          <p:cNvPr id="45" name="テキスト ボックス 44"/>
          <p:cNvSpPr txBox="1"/>
          <p:nvPr/>
        </p:nvSpPr>
        <p:spPr>
          <a:xfrm>
            <a:off x="5604997" y="3448531"/>
            <a:ext cx="1270284" cy="369332"/>
          </a:xfrm>
          <a:prstGeom prst="rect">
            <a:avLst/>
          </a:prstGeom>
          <a:noFill/>
        </p:spPr>
        <p:txBody>
          <a:bodyPr wrap="square" rtlCol="0">
            <a:spAutoFit/>
          </a:bodyPr>
          <a:lstStyle/>
          <a:p>
            <a:pPr algn="r"/>
            <a:r>
              <a:rPr kumimoji="1" lang="ja-JP" altLang="en-US" dirty="0"/>
              <a:t>ラウドネス</a:t>
            </a:r>
          </a:p>
        </p:txBody>
      </p:sp>
      <p:sp>
        <p:nvSpPr>
          <p:cNvPr id="46" name="テキスト ボックス 45"/>
          <p:cNvSpPr txBox="1"/>
          <p:nvPr/>
        </p:nvSpPr>
        <p:spPr>
          <a:xfrm>
            <a:off x="5604997" y="3796771"/>
            <a:ext cx="1270284" cy="369332"/>
          </a:xfrm>
          <a:prstGeom prst="rect">
            <a:avLst/>
          </a:prstGeom>
          <a:noFill/>
        </p:spPr>
        <p:txBody>
          <a:bodyPr wrap="square" rtlCol="0">
            <a:spAutoFit/>
          </a:bodyPr>
          <a:lstStyle/>
          <a:p>
            <a:r>
              <a:rPr kumimoji="1" lang="ja-JP" altLang="en-US" dirty="0" smtClean="0"/>
              <a:t>パルスレート</a:t>
            </a:r>
            <a:endParaRPr kumimoji="1" lang="ja-JP" altLang="en-US" dirty="0"/>
          </a:p>
        </p:txBody>
      </p:sp>
    </p:spTree>
    <p:extLst>
      <p:ext uri="{BB962C8B-B14F-4D97-AF65-F5344CB8AC3E}">
        <p14:creationId xmlns:p14="http://schemas.microsoft.com/office/powerpoint/2010/main" val="3512552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従来手法</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aphicFrame>
        <p:nvGraphicFramePr>
          <p:cNvPr id="6" name="コンテンツ プレースホルダー 4"/>
          <p:cNvGraphicFramePr>
            <a:graphicFrameLocks/>
          </p:cNvGraphicFramePr>
          <p:nvPr>
            <p:extLst>
              <p:ext uri="{D42A27DB-BD31-4B8C-83A1-F6EECF244321}">
                <p14:modId xmlns:p14="http://schemas.microsoft.com/office/powerpoint/2010/main" val="1840256265"/>
              </p:ext>
            </p:extLst>
          </p:nvPr>
        </p:nvGraphicFramePr>
        <p:xfrm>
          <a:off x="243175" y="1642891"/>
          <a:ext cx="4798725" cy="49800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7" name="コンテンツ プレースホルダー 3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248403" y="3526668"/>
            <a:ext cx="3751623" cy="2813717"/>
          </a:xfrm>
          <a:prstGeom prst="rect">
            <a:avLst/>
          </a:prstGeom>
        </p:spPr>
      </p:pic>
      <p:sp>
        <p:nvSpPr>
          <p:cNvPr id="8" name="楕円 7"/>
          <p:cNvSpPr/>
          <p:nvPr/>
        </p:nvSpPr>
        <p:spPr>
          <a:xfrm>
            <a:off x="8977175" y="4757772"/>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460467" y="424110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11300095" y="558059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10559228" y="5239366"/>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 name="テキスト ボックス 11"/>
              <p:cNvSpPr txBox="1"/>
              <p:nvPr/>
            </p:nvSpPr>
            <p:spPr>
              <a:xfrm>
                <a:off x="8912869" y="4863496"/>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8912869" y="4863496"/>
                <a:ext cx="317972" cy="307777"/>
              </a:xfrm>
              <a:prstGeom prst="rect">
                <a:avLst/>
              </a:prstGeom>
              <a:blipFill>
                <a:blip r:embed="rId11"/>
                <a:stretch>
                  <a:fillRect l="-7692" r="-5769"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10256692" y="5264080"/>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10256692" y="5264080"/>
                <a:ext cx="323935" cy="307777"/>
              </a:xfrm>
              <a:prstGeom prst="rect">
                <a:avLst/>
              </a:prstGeom>
              <a:blipFill>
                <a:blip r:embed="rId12"/>
                <a:stretch>
                  <a:fillRect l="-9434" r="-5660"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p:cNvSpPr txBox="1"/>
              <p:nvPr/>
            </p:nvSpPr>
            <p:spPr>
              <a:xfrm>
                <a:off x="10976160" y="542670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10976160" y="5426704"/>
                <a:ext cx="323935" cy="307777"/>
              </a:xfrm>
              <a:prstGeom prst="rect">
                <a:avLst/>
              </a:prstGeom>
              <a:blipFill>
                <a:blip r:embed="rId13"/>
                <a:stretch>
                  <a:fillRect l="-9434" r="-5660" b="-17647"/>
                </a:stretch>
              </a:blipFill>
            </p:spPr>
            <p:txBody>
              <a:bodyPr/>
              <a:lstStyle/>
              <a:p>
                <a:r>
                  <a:rPr lang="ja-JP" altLang="en-US">
                    <a:noFill/>
                  </a:rPr>
                  <a:t> </a:t>
                </a:r>
              </a:p>
            </p:txBody>
          </p:sp>
        </mc:Fallback>
      </mc:AlternateContent>
      <p:sp>
        <p:nvSpPr>
          <p:cNvPr id="15" name="楕円 14"/>
          <p:cNvSpPr/>
          <p:nvPr/>
        </p:nvSpPr>
        <p:spPr>
          <a:xfrm>
            <a:off x="10176661" y="6292664"/>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10368353" y="6183008"/>
            <a:ext cx="1279849" cy="369332"/>
          </a:xfrm>
          <a:prstGeom prst="rect">
            <a:avLst/>
          </a:prstGeom>
          <a:noFill/>
        </p:spPr>
        <p:txBody>
          <a:bodyPr wrap="square" rtlCol="0">
            <a:spAutoFit/>
          </a:bodyPr>
          <a:lstStyle/>
          <a:p>
            <a:r>
              <a:rPr kumimoji="1" lang="en-US" altLang="ja-JP" dirty="0" smtClean="0"/>
              <a:t>: </a:t>
            </a:r>
            <a:r>
              <a:rPr kumimoji="1" lang="ja-JP" altLang="en-US" dirty="0" smtClean="0"/>
              <a:t>個体候補</a:t>
            </a:r>
            <a:endParaRPr kumimoji="1" lang="ja-JP" altLang="en-US" dirty="0"/>
          </a:p>
        </p:txBody>
      </p:sp>
      <mc:AlternateContent xmlns:mc="http://schemas.openxmlformats.org/markup-compatibility/2006">
        <mc:Choice xmlns:a14="http://schemas.microsoft.com/office/drawing/2010/main" Requires="a14">
          <p:sp>
            <p:nvSpPr>
              <p:cNvPr id="17" name="テキスト ボックス 16"/>
              <p:cNvSpPr txBox="1"/>
              <p:nvPr/>
            </p:nvSpPr>
            <p:spPr>
              <a:xfrm>
                <a:off x="9314279" y="3883567"/>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9314279" y="3883567"/>
                <a:ext cx="304699" cy="307777"/>
              </a:xfrm>
              <a:prstGeom prst="rect">
                <a:avLst/>
              </a:prstGeom>
              <a:blipFill>
                <a:blip r:embed="rId14"/>
                <a:stretch>
                  <a:fillRect l="-10000" r="-2000" b="-13725"/>
                </a:stretch>
              </a:blipFill>
            </p:spPr>
            <p:txBody>
              <a:bodyPr/>
              <a:lstStyle/>
              <a:p>
                <a:r>
                  <a:rPr lang="ja-JP" altLang="en-US">
                    <a:noFill/>
                  </a:rPr>
                  <a:t> </a:t>
                </a:r>
              </a:p>
            </p:txBody>
          </p:sp>
        </mc:Fallback>
      </mc:AlternateContent>
      <p:cxnSp>
        <p:nvCxnSpPr>
          <p:cNvPr id="20" name="直線矢印コネクタ 19"/>
          <p:cNvCxnSpPr/>
          <p:nvPr/>
        </p:nvCxnSpPr>
        <p:spPr>
          <a:xfrm flipV="1">
            <a:off x="9099758" y="4493733"/>
            <a:ext cx="256533" cy="263520"/>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2" name="図 21"/>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6681318" y="2287040"/>
            <a:ext cx="3474276" cy="324000"/>
          </a:xfrm>
          <a:prstGeom prst="rect">
            <a:avLst/>
          </a:prstGeom>
        </p:spPr>
      </p:pic>
      <p:pic>
        <p:nvPicPr>
          <p:cNvPr id="23" name="図 22"/>
          <p:cNvPicPr>
            <a:picLocks noChangeAspect="1"/>
          </p:cNvPicPr>
          <p:nvPr>
            <p:custDataLst>
              <p:tags r:id="rId2"/>
            </p:custDataLst>
          </p:nvPr>
        </p:nvPicPr>
        <p:blipFill>
          <a:blip r:embed="rId16" cstate="print">
            <a:extLst>
              <a:ext uri="{28A0092B-C50C-407E-A947-70E740481C1C}">
                <a14:useLocalDpi xmlns:a14="http://schemas.microsoft.com/office/drawing/2010/main" val="0"/>
              </a:ext>
            </a:extLst>
          </a:blip>
          <a:stretch>
            <a:fillRect/>
          </a:stretch>
        </p:blipFill>
        <p:spPr>
          <a:xfrm>
            <a:off x="6681318" y="2810087"/>
            <a:ext cx="1973907" cy="324000"/>
          </a:xfrm>
          <a:prstGeom prst="rect">
            <a:avLst/>
          </a:prstGeom>
        </p:spPr>
      </p:pic>
      <p:sp>
        <p:nvSpPr>
          <p:cNvPr id="24" name="テキスト ボックス 23"/>
          <p:cNvSpPr txBox="1"/>
          <p:nvPr/>
        </p:nvSpPr>
        <p:spPr>
          <a:xfrm>
            <a:off x="5636982" y="1728463"/>
            <a:ext cx="4287189" cy="400110"/>
          </a:xfrm>
          <a:prstGeom prst="rect">
            <a:avLst/>
          </a:prstGeom>
          <a:noFill/>
        </p:spPr>
        <p:txBody>
          <a:bodyPr wrap="square" rtlCol="0">
            <a:spAutoFit/>
          </a:bodyPr>
          <a:lstStyle/>
          <a:p>
            <a:r>
              <a:rPr kumimoji="1" lang="en-US" altLang="ja-JP" sz="2000" dirty="0">
                <a:latin typeface="Times New Roman" panose="02020603050405020304" pitchFamily="18" charset="0"/>
                <a:cs typeface="Times New Roman" panose="02020603050405020304" pitchFamily="18" charset="0"/>
              </a:rPr>
              <a:t>f</a:t>
            </a:r>
            <a:r>
              <a:rPr kumimoji="1" lang="en-US" altLang="ja-JP" sz="2000" dirty="0" smtClean="0">
                <a:latin typeface="Times New Roman" panose="02020603050405020304" pitchFamily="18" charset="0"/>
                <a:cs typeface="Times New Roman" panose="02020603050405020304" pitchFamily="18" charset="0"/>
              </a:rPr>
              <a:t>or </a:t>
            </a:r>
            <a:r>
              <a:rPr kumimoji="1" lang="en-US" altLang="ja-JP" sz="2000" i="1" dirty="0" err="1" smtClean="0">
                <a:latin typeface="Times New Roman" panose="02020603050405020304" pitchFamily="18" charset="0"/>
                <a:cs typeface="Times New Roman" panose="02020603050405020304" pitchFamily="18" charset="0"/>
              </a:rPr>
              <a:t>i</a:t>
            </a:r>
            <a:r>
              <a:rPr kumimoji="1" lang="en-US" altLang="ja-JP" sz="2000" i="1" dirty="0" smtClean="0">
                <a:latin typeface="Times New Roman" panose="02020603050405020304" pitchFamily="18" charset="0"/>
                <a:cs typeface="Times New Roman" panose="02020603050405020304" pitchFamily="18" charset="0"/>
              </a:rPr>
              <a:t> = 1</a:t>
            </a:r>
            <a:r>
              <a:rPr kumimoji="1" lang="en-US" altLang="ja-JP" sz="2000" dirty="0" smtClean="0">
                <a:latin typeface="Times New Roman" panose="02020603050405020304" pitchFamily="18" charset="0"/>
                <a:cs typeface="Times New Roman" panose="02020603050405020304" pitchFamily="18" charset="0"/>
              </a:rPr>
              <a:t> to </a:t>
            </a:r>
            <a:r>
              <a:rPr kumimoji="1" lang="en-US" altLang="ja-JP" sz="2000" i="1" dirty="0" smtClean="0">
                <a:latin typeface="Times New Roman" panose="02020603050405020304" pitchFamily="18" charset="0"/>
                <a:cs typeface="Times New Roman" panose="02020603050405020304" pitchFamily="18" charset="0"/>
              </a:rPr>
              <a:t>N</a:t>
            </a:r>
            <a:endParaRPr kumimoji="1" lang="ja-JP" altLang="en-US" sz="2000" i="1" dirty="0">
              <a:latin typeface="Times New Roman" panose="02020603050405020304" pitchFamily="18" charset="0"/>
              <a:cs typeface="Times New Roman" panose="02020603050405020304" pitchFamily="18" charset="0"/>
            </a:endParaRPr>
          </a:p>
        </p:txBody>
      </p:sp>
      <p:sp>
        <p:nvSpPr>
          <p:cNvPr id="25" name="テキスト ボックス 24"/>
          <p:cNvSpPr txBox="1"/>
          <p:nvPr/>
        </p:nvSpPr>
        <p:spPr>
          <a:xfrm>
            <a:off x="5636982" y="3244231"/>
            <a:ext cx="1558979" cy="400110"/>
          </a:xfrm>
          <a:prstGeom prst="rect">
            <a:avLst/>
          </a:prstGeom>
          <a:noFill/>
        </p:spPr>
        <p:txBody>
          <a:bodyPr wrap="square" rtlCol="0">
            <a:spAutoFit/>
          </a:bodyPr>
          <a:lstStyle/>
          <a:p>
            <a:r>
              <a:rPr kumimoji="1" lang="en-US" altLang="ja-JP" sz="2000" dirty="0" err="1" smtClean="0">
                <a:latin typeface="Times New Roman" panose="02020603050405020304" pitchFamily="18" charset="0"/>
                <a:cs typeface="Times New Roman" panose="02020603050405020304" pitchFamily="18" charset="0"/>
              </a:rPr>
              <a:t>Endfor</a:t>
            </a:r>
            <a:endParaRPr kumimoji="1" lang="ja-JP" altLang="en-US" sz="2000" dirty="0">
              <a:latin typeface="Times New Roman" panose="02020603050405020304" pitchFamily="18" charset="0"/>
              <a:cs typeface="Times New Roman" panose="02020603050405020304" pitchFamily="18" charset="0"/>
            </a:endParaRPr>
          </a:p>
        </p:txBody>
      </p:sp>
      <p:sp>
        <p:nvSpPr>
          <p:cNvPr id="26" name="楕円 25"/>
          <p:cNvSpPr/>
          <p:nvPr/>
        </p:nvSpPr>
        <p:spPr>
          <a:xfrm>
            <a:off x="9339641" y="4415899"/>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p:cNvCxnSpPr/>
          <p:nvPr/>
        </p:nvCxnSpPr>
        <p:spPr>
          <a:xfrm flipH="1" flipV="1">
            <a:off x="10136571" y="4697077"/>
            <a:ext cx="435014" cy="557826"/>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9" name="楕円 28"/>
          <p:cNvSpPr/>
          <p:nvPr/>
        </p:nvSpPr>
        <p:spPr>
          <a:xfrm>
            <a:off x="10048097" y="459301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flipH="1" flipV="1">
            <a:off x="10741134" y="5115756"/>
            <a:ext cx="544662" cy="464937"/>
          </a:xfrm>
          <a:prstGeom prst="straightConnector1">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2" name="楕円 31"/>
          <p:cNvSpPr/>
          <p:nvPr/>
        </p:nvSpPr>
        <p:spPr>
          <a:xfrm>
            <a:off x="10620629" y="5029621"/>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3" name="テキスト ボックス 32"/>
              <p:cNvSpPr txBox="1"/>
              <p:nvPr/>
            </p:nvSpPr>
            <p:spPr>
              <a:xfrm>
                <a:off x="9400076" y="4417525"/>
                <a:ext cx="563488" cy="3122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solidFill>
                              <a:latin typeface="Cambria Math" panose="02040503050406030204" pitchFamily="18" charset="0"/>
                            </a:rPr>
                          </m:ctrlPr>
                        </m:sSubSup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1</m:t>
                          </m:r>
                        </m:sub>
                        <m:sup>
                          <m:r>
                            <a:rPr kumimoji="1" lang="en-US" altLang="ja-JP" sz="2000" b="0" i="1" smtClean="0">
                              <a:solidFill>
                                <a:schemeClr val="accent6"/>
                              </a:solidFill>
                              <a:latin typeface="Cambria Math" panose="02040503050406030204" pitchFamily="18" charset="0"/>
                            </a:rPr>
                            <m:t>𝑡</m:t>
                          </m:r>
                          <m:r>
                            <a:rPr kumimoji="1" lang="en-US" altLang="ja-JP" sz="2000" b="0" i="1" smtClean="0">
                              <a:solidFill>
                                <a:schemeClr val="accent6"/>
                              </a:solidFill>
                              <a:latin typeface="Cambria Math" panose="02040503050406030204" pitchFamily="18" charset="0"/>
                            </a:rPr>
                            <m:t>+1</m:t>
                          </m:r>
                        </m:sup>
                      </m:sSubSup>
                    </m:oMath>
                  </m:oMathPara>
                </a14:m>
                <a:endParaRPr kumimoji="1" lang="ja-JP" altLang="en-US" sz="2000" dirty="0">
                  <a:solidFill>
                    <a:schemeClr val="accent6"/>
                  </a:solidFill>
                </a:endParaRPr>
              </a:p>
            </p:txBody>
          </p:sp>
        </mc:Choice>
        <mc:Fallback>
          <p:sp>
            <p:nvSpPr>
              <p:cNvPr id="33" name="テキスト ボックス 32"/>
              <p:cNvSpPr txBox="1">
                <a:spLocks noRot="1" noChangeAspect="1" noMove="1" noResize="1" noEditPoints="1" noAdjustHandles="1" noChangeArrowheads="1" noChangeShapeType="1" noTextEdit="1"/>
              </p:cNvSpPr>
              <p:nvPr/>
            </p:nvSpPr>
            <p:spPr>
              <a:xfrm>
                <a:off x="9400076" y="4417525"/>
                <a:ext cx="563488" cy="312265"/>
              </a:xfrm>
              <a:prstGeom prst="rect">
                <a:avLst/>
              </a:prstGeom>
              <a:blipFill>
                <a:blip r:embed="rId17"/>
                <a:stretch>
                  <a:fillRect l="-4348" r="-3261"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 name="テキスト ボックス 33"/>
              <p:cNvSpPr txBox="1"/>
              <p:nvPr/>
            </p:nvSpPr>
            <p:spPr>
              <a:xfrm>
                <a:off x="10110328" y="4325255"/>
                <a:ext cx="563488" cy="31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solidFill>
                              <a:latin typeface="Cambria Math" panose="02040503050406030204" pitchFamily="18" charset="0"/>
                            </a:rPr>
                          </m:ctrlPr>
                        </m:sSubSup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3</m:t>
                          </m:r>
                        </m:sub>
                        <m:sup>
                          <m:r>
                            <a:rPr kumimoji="1" lang="en-US" altLang="ja-JP" sz="2000" b="0" i="1" smtClean="0">
                              <a:solidFill>
                                <a:schemeClr val="accent6"/>
                              </a:solidFill>
                              <a:latin typeface="Cambria Math" panose="02040503050406030204" pitchFamily="18" charset="0"/>
                            </a:rPr>
                            <m:t>𝑡</m:t>
                          </m:r>
                          <m:r>
                            <a:rPr kumimoji="1" lang="en-US" altLang="ja-JP" sz="2000" b="0" i="1" smtClean="0">
                              <a:solidFill>
                                <a:schemeClr val="accent6"/>
                              </a:solidFill>
                              <a:latin typeface="Cambria Math" panose="02040503050406030204" pitchFamily="18" charset="0"/>
                            </a:rPr>
                            <m:t>+1</m:t>
                          </m:r>
                        </m:sup>
                      </m:sSubSup>
                    </m:oMath>
                  </m:oMathPara>
                </a14:m>
                <a:endParaRPr kumimoji="1" lang="ja-JP" altLang="en-US" sz="2000" dirty="0">
                  <a:solidFill>
                    <a:schemeClr val="accent6"/>
                  </a:solidFill>
                </a:endParaRPr>
              </a:p>
            </p:txBody>
          </p:sp>
        </mc:Choice>
        <mc:Fallback>
          <p:sp>
            <p:nvSpPr>
              <p:cNvPr id="34" name="テキスト ボックス 33"/>
              <p:cNvSpPr txBox="1">
                <a:spLocks noRot="1" noChangeAspect="1" noMove="1" noResize="1" noEditPoints="1" noAdjustHandles="1" noChangeArrowheads="1" noChangeShapeType="1" noTextEdit="1"/>
              </p:cNvSpPr>
              <p:nvPr/>
            </p:nvSpPr>
            <p:spPr>
              <a:xfrm>
                <a:off x="10110328" y="4325255"/>
                <a:ext cx="563488" cy="314510"/>
              </a:xfrm>
              <a:prstGeom prst="rect">
                <a:avLst/>
              </a:prstGeom>
              <a:blipFill>
                <a:blip r:embed="rId18"/>
                <a:stretch>
                  <a:fillRect l="-5435" r="-3261"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テキスト ボックス 34"/>
              <p:cNvSpPr txBox="1"/>
              <p:nvPr/>
            </p:nvSpPr>
            <p:spPr>
              <a:xfrm>
                <a:off x="10731721" y="4725413"/>
                <a:ext cx="563488" cy="3116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solidFill>
                              <a:latin typeface="Cambria Math" panose="02040503050406030204" pitchFamily="18" charset="0"/>
                            </a:rPr>
                          </m:ctrlPr>
                        </m:sSubSup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4</m:t>
                          </m:r>
                        </m:sub>
                        <m:sup>
                          <m:r>
                            <a:rPr kumimoji="1" lang="en-US" altLang="ja-JP" sz="2000" b="0" i="1" smtClean="0">
                              <a:solidFill>
                                <a:schemeClr val="accent6"/>
                              </a:solidFill>
                              <a:latin typeface="Cambria Math" panose="02040503050406030204" pitchFamily="18" charset="0"/>
                            </a:rPr>
                            <m:t>𝑡</m:t>
                          </m:r>
                          <m:r>
                            <a:rPr kumimoji="1" lang="en-US" altLang="ja-JP" sz="2000" b="0" i="1" smtClean="0">
                              <a:solidFill>
                                <a:schemeClr val="accent6"/>
                              </a:solidFill>
                              <a:latin typeface="Cambria Math" panose="02040503050406030204" pitchFamily="18" charset="0"/>
                            </a:rPr>
                            <m:t>+1</m:t>
                          </m:r>
                        </m:sup>
                      </m:sSubSup>
                    </m:oMath>
                  </m:oMathPara>
                </a14:m>
                <a:endParaRPr kumimoji="1" lang="ja-JP" altLang="en-US" sz="2000" dirty="0">
                  <a:solidFill>
                    <a:schemeClr val="accent6"/>
                  </a:solidFill>
                </a:endParaRPr>
              </a:p>
            </p:txBody>
          </p:sp>
        </mc:Choice>
        <mc:Fallback>
          <p:sp>
            <p:nvSpPr>
              <p:cNvPr id="35" name="テキスト ボックス 34"/>
              <p:cNvSpPr txBox="1">
                <a:spLocks noRot="1" noChangeAspect="1" noMove="1" noResize="1" noEditPoints="1" noAdjustHandles="1" noChangeArrowheads="1" noChangeShapeType="1" noTextEdit="1"/>
              </p:cNvSpPr>
              <p:nvPr/>
            </p:nvSpPr>
            <p:spPr>
              <a:xfrm>
                <a:off x="10731721" y="4725413"/>
                <a:ext cx="563488" cy="311624"/>
              </a:xfrm>
              <a:prstGeom prst="rect">
                <a:avLst/>
              </a:prstGeom>
              <a:blipFill>
                <a:blip r:embed="rId19"/>
                <a:stretch>
                  <a:fillRect l="-4301" r="-2151" b="-19608"/>
                </a:stretch>
              </a:blipFill>
            </p:spPr>
            <p:txBody>
              <a:bodyPr/>
              <a:lstStyle/>
              <a:p>
                <a:r>
                  <a:rPr lang="ja-JP" altLang="en-US">
                    <a:noFill/>
                  </a:rPr>
                  <a:t> </a:t>
                </a:r>
              </a:p>
            </p:txBody>
          </p:sp>
        </mc:Fallback>
      </mc:AlternateContent>
      <p:sp>
        <p:nvSpPr>
          <p:cNvPr id="37" name="楕円 36"/>
          <p:cNvSpPr/>
          <p:nvPr/>
        </p:nvSpPr>
        <p:spPr>
          <a:xfrm>
            <a:off x="8940975" y="6292664"/>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9132667" y="6183008"/>
            <a:ext cx="1279849" cy="369332"/>
          </a:xfrm>
          <a:prstGeom prst="rect">
            <a:avLst/>
          </a:prstGeom>
          <a:noFill/>
        </p:spPr>
        <p:txBody>
          <a:bodyPr wrap="square" rtlCol="0">
            <a:spAutoFit/>
          </a:bodyPr>
          <a:lstStyle/>
          <a:p>
            <a:r>
              <a:rPr kumimoji="1" lang="en-US" altLang="ja-JP" dirty="0" smtClean="0"/>
              <a:t>: </a:t>
            </a:r>
            <a:r>
              <a:rPr kumimoji="1" lang="ja-JP" altLang="en-US" dirty="0"/>
              <a:t>個体</a:t>
            </a:r>
            <a:endParaRPr kumimoji="1" lang="ja-JP" altLang="en-US" dirty="0"/>
          </a:p>
        </p:txBody>
      </p:sp>
      <mc:AlternateContent xmlns:mc="http://schemas.openxmlformats.org/markup-compatibility/2006">
        <mc:Choice xmlns:a14="http://schemas.microsoft.com/office/drawing/2010/main" Requires="a14">
          <p:sp>
            <p:nvSpPr>
              <p:cNvPr id="39" name="テキスト ボックス 38"/>
              <p:cNvSpPr txBox="1"/>
              <p:nvPr/>
            </p:nvSpPr>
            <p:spPr>
              <a:xfrm>
                <a:off x="10321219" y="2260938"/>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p:sp>
            <p:nvSpPr>
              <p:cNvPr id="39" name="テキスト ボックス 38"/>
              <p:cNvSpPr txBox="1">
                <a:spLocks noRot="1" noChangeAspect="1" noMove="1" noResize="1" noEditPoints="1" noAdjustHandles="1" noChangeArrowheads="1" noChangeShapeType="1" noTextEdit="1"/>
              </p:cNvSpPr>
              <p:nvPr/>
            </p:nvSpPr>
            <p:spPr>
              <a:xfrm>
                <a:off x="10321219" y="2260938"/>
                <a:ext cx="1633815" cy="369332"/>
              </a:xfrm>
              <a:prstGeom prst="rect">
                <a:avLst/>
              </a:prstGeom>
              <a:blipFill>
                <a:blip r:embed="rId20"/>
                <a:stretch>
                  <a:fillRect l="-2985" t="-11667" b="-25000"/>
                </a:stretch>
              </a:blipFill>
            </p:spPr>
            <p:txBody>
              <a:bodyPr/>
              <a:lstStyle/>
              <a:p>
                <a:r>
                  <a:rPr lang="ja-JP" altLang="en-US">
                    <a:noFill/>
                  </a:rPr>
                  <a:t> </a:t>
                </a:r>
              </a:p>
            </p:txBody>
          </p:sp>
        </mc:Fallback>
      </mc:AlternateContent>
      <p:sp>
        <p:nvSpPr>
          <p:cNvPr id="40" name="テキスト ボックス 39"/>
          <p:cNvSpPr txBox="1"/>
          <p:nvPr/>
        </p:nvSpPr>
        <p:spPr>
          <a:xfrm>
            <a:off x="5548184" y="2819827"/>
            <a:ext cx="1411987" cy="369332"/>
          </a:xfrm>
          <a:prstGeom prst="rect">
            <a:avLst/>
          </a:prstGeom>
          <a:noFill/>
        </p:spPr>
        <p:txBody>
          <a:bodyPr wrap="square" rtlCol="0">
            <a:spAutoFit/>
          </a:bodyPr>
          <a:lstStyle/>
          <a:p>
            <a:r>
              <a:rPr kumimoji="1" lang="ja-JP" altLang="en-US" dirty="0" smtClean="0"/>
              <a:t>個体候補</a:t>
            </a:r>
            <a:endParaRPr kumimoji="1" lang="ja-JP" altLang="en-US" dirty="0"/>
          </a:p>
        </p:txBody>
      </p:sp>
      <p:sp>
        <p:nvSpPr>
          <p:cNvPr id="41" name="テキスト ボックス 40"/>
          <p:cNvSpPr txBox="1"/>
          <p:nvPr/>
        </p:nvSpPr>
        <p:spPr>
          <a:xfrm>
            <a:off x="6020007" y="2303921"/>
            <a:ext cx="940164" cy="369332"/>
          </a:xfrm>
          <a:prstGeom prst="rect">
            <a:avLst/>
          </a:prstGeom>
          <a:noFill/>
        </p:spPr>
        <p:txBody>
          <a:bodyPr wrap="square" rtlCol="0">
            <a:spAutoFit/>
          </a:bodyPr>
          <a:lstStyle/>
          <a:p>
            <a:r>
              <a:rPr kumimoji="1" lang="ja-JP" altLang="en-US" dirty="0" smtClean="0"/>
              <a:t>速度</a:t>
            </a:r>
            <a:endParaRPr kumimoji="1" lang="ja-JP" altLang="en-US" dirty="0"/>
          </a:p>
        </p:txBody>
      </p:sp>
      <mc:AlternateContent xmlns:mc="http://schemas.openxmlformats.org/markup-compatibility/2006">
        <mc:Choice xmlns:a14="http://schemas.microsoft.com/office/drawing/2010/main" Requires="a14">
          <p:sp>
            <p:nvSpPr>
              <p:cNvPr id="42" name="テキスト ボックス 41"/>
              <p:cNvSpPr txBox="1"/>
              <p:nvPr/>
            </p:nvSpPr>
            <p:spPr>
              <a:xfrm>
                <a:off x="10354078" y="2858586"/>
                <a:ext cx="1259255"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m:t>
                    </m:r>
                  </m:oMath>
                </a14:m>
                <a:r>
                  <a:rPr kumimoji="1" lang="ja-JP" altLang="en-US" dirty="0" smtClean="0"/>
                  <a:t> 最良個体</a:t>
                </a:r>
                <a:endParaRPr kumimoji="1" lang="ja-JP" altLang="en-US" dirty="0"/>
              </a:p>
            </p:txBody>
          </p:sp>
        </mc:Choice>
        <mc:Fallback>
          <p:sp>
            <p:nvSpPr>
              <p:cNvPr id="42" name="テキスト ボックス 41"/>
              <p:cNvSpPr txBox="1">
                <a:spLocks noRot="1" noChangeAspect="1" noMove="1" noResize="1" noEditPoints="1" noAdjustHandles="1" noChangeArrowheads="1" noChangeShapeType="1" noTextEdit="1"/>
              </p:cNvSpPr>
              <p:nvPr/>
            </p:nvSpPr>
            <p:spPr>
              <a:xfrm>
                <a:off x="10354078" y="2858586"/>
                <a:ext cx="1259255" cy="276999"/>
              </a:xfrm>
              <a:prstGeom prst="rect">
                <a:avLst/>
              </a:prstGeom>
              <a:blipFill>
                <a:blip r:embed="rId21"/>
                <a:stretch>
                  <a:fillRect l="-4854" t="-28889" r="-11165" b="-511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935336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par>
                                <p:cTn id="20" presetID="10" presetClass="entr" presetSubtype="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animEffect transition="in" filter="fade">
                                      <p:cBhvr>
                                        <p:cTn id="25" dur="500"/>
                                        <p:tgtEl>
                                          <p:spTgt spid="3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fade">
                                      <p:cBhvr>
                                        <p:cTn id="28" dur="500"/>
                                        <p:tgtEl>
                                          <p:spTgt spid="3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 presetClass="emph" presetSubtype="2" fill="hold" grpId="0" nodeType="withEffect">
                                  <p:stCondLst>
                                    <p:cond delay="0"/>
                                  </p:stCondLst>
                                  <p:childTnLst>
                                    <p:animClr clrSpc="rgb" dir="cw">
                                      <p:cBhvr>
                                        <p:cTn id="33" dur="500" fill="hold"/>
                                        <p:tgtEl>
                                          <p:spTgt spid="11"/>
                                        </p:tgtEl>
                                        <p:attrNameLst>
                                          <p:attrName>fillcolor</p:attrName>
                                        </p:attrNameLst>
                                      </p:cBhvr>
                                      <p:to>
                                        <a:srgbClr val="BFBFBF"/>
                                      </p:to>
                                    </p:animClr>
                                    <p:set>
                                      <p:cBhvr>
                                        <p:cTn id="34" dur="500" fill="hold"/>
                                        <p:tgtEl>
                                          <p:spTgt spid="11"/>
                                        </p:tgtEl>
                                        <p:attrNameLst>
                                          <p:attrName>fill.type</p:attrName>
                                        </p:attrNameLst>
                                      </p:cBhvr>
                                      <p:to>
                                        <p:strVal val="solid"/>
                                      </p:to>
                                    </p:set>
                                    <p:set>
                                      <p:cBhvr>
                                        <p:cTn id="35" dur="500" fill="hold"/>
                                        <p:tgtEl>
                                          <p:spTgt spid="11"/>
                                        </p:tgtEl>
                                        <p:attrNameLst>
                                          <p:attrName>fill.on</p:attrName>
                                        </p:attrNameLst>
                                      </p:cBhvr>
                                      <p:to>
                                        <p:strVal val="true"/>
                                      </p:to>
                                    </p:set>
                                  </p:childTnLst>
                                </p:cTn>
                              </p:par>
                              <p:par>
                                <p:cTn id="36" presetID="1" presetClass="emph" presetSubtype="2" fill="hold" grpId="0" nodeType="withEffect">
                                  <p:stCondLst>
                                    <p:cond delay="0"/>
                                  </p:stCondLst>
                                  <p:childTnLst>
                                    <p:animClr clrSpc="rgb" dir="cw">
                                      <p:cBhvr>
                                        <p:cTn id="37" dur="500" fill="hold"/>
                                        <p:tgtEl>
                                          <p:spTgt spid="10"/>
                                        </p:tgtEl>
                                        <p:attrNameLst>
                                          <p:attrName>fillcolor</p:attrName>
                                        </p:attrNameLst>
                                      </p:cBhvr>
                                      <p:to>
                                        <a:srgbClr val="BFBFBF"/>
                                      </p:to>
                                    </p:animClr>
                                    <p:set>
                                      <p:cBhvr>
                                        <p:cTn id="38" dur="500" fill="hold"/>
                                        <p:tgtEl>
                                          <p:spTgt spid="10"/>
                                        </p:tgtEl>
                                        <p:attrNameLst>
                                          <p:attrName>fill.type</p:attrName>
                                        </p:attrNameLst>
                                      </p:cBhvr>
                                      <p:to>
                                        <p:strVal val="solid"/>
                                      </p:to>
                                    </p:set>
                                    <p:set>
                                      <p:cBhvr>
                                        <p:cTn id="39" dur="500" fill="hold"/>
                                        <p:tgtEl>
                                          <p:spTgt spid="10"/>
                                        </p:tgtEl>
                                        <p:attrNameLst>
                                          <p:attrName>fill.on</p:attrName>
                                        </p:attrNameLst>
                                      </p:cBhvr>
                                      <p:to>
                                        <p:strVal val="true"/>
                                      </p:to>
                                    </p:set>
                                  </p:childTnLst>
                                </p:cTn>
                              </p:par>
                              <p:par>
                                <p:cTn id="40" presetID="1" presetClass="emph" presetSubtype="2" fill="hold" grpId="0" nodeType="withEffect">
                                  <p:stCondLst>
                                    <p:cond delay="0"/>
                                  </p:stCondLst>
                                  <p:childTnLst>
                                    <p:animClr clrSpc="rgb" dir="cw">
                                      <p:cBhvr>
                                        <p:cTn id="41" dur="500" fill="hold"/>
                                        <p:tgtEl>
                                          <p:spTgt spid="8"/>
                                        </p:tgtEl>
                                        <p:attrNameLst>
                                          <p:attrName>fillcolor</p:attrName>
                                        </p:attrNameLst>
                                      </p:cBhvr>
                                      <p:to>
                                        <a:srgbClr val="BFBFBF"/>
                                      </p:to>
                                    </p:animClr>
                                    <p:set>
                                      <p:cBhvr>
                                        <p:cTn id="42" dur="500" fill="hold"/>
                                        <p:tgtEl>
                                          <p:spTgt spid="8"/>
                                        </p:tgtEl>
                                        <p:attrNameLst>
                                          <p:attrName>fill.type</p:attrName>
                                        </p:attrNameLst>
                                      </p:cBhvr>
                                      <p:to>
                                        <p:strVal val="solid"/>
                                      </p:to>
                                    </p:set>
                                    <p:set>
                                      <p:cBhvr>
                                        <p:cTn id="43" dur="500" fill="hold"/>
                                        <p:tgtEl>
                                          <p:spTgt spid="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26" grpId="0" animBg="1"/>
      <p:bldP spid="29" grpId="0" animBg="1"/>
      <p:bldP spid="32" grpId="0" animBg="1"/>
      <p:bldP spid="33" grpId="0"/>
      <p:bldP spid="34" grpId="0"/>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コンテンツ プレースホルダー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8403" y="3526668"/>
            <a:ext cx="3751623" cy="2813717"/>
          </a:xfrm>
          <a:prstGeom prst="rect">
            <a:avLst/>
          </a:prstGeom>
        </p:spPr>
      </p:pic>
      <p:sp>
        <p:nvSpPr>
          <p:cNvPr id="40" name="正方形/長方形 39"/>
          <p:cNvSpPr/>
          <p:nvPr/>
        </p:nvSpPr>
        <p:spPr>
          <a:xfrm>
            <a:off x="9198909" y="3731741"/>
            <a:ext cx="634036" cy="2304000"/>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従来手法</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aphicFrame>
        <p:nvGraphicFramePr>
          <p:cNvPr id="6" name="コンテンツ プレースホルダー 4"/>
          <p:cNvGraphicFramePr>
            <a:graphicFrameLocks/>
          </p:cNvGraphicFramePr>
          <p:nvPr>
            <p:extLst>
              <p:ext uri="{D42A27DB-BD31-4B8C-83A1-F6EECF244321}">
                <p14:modId xmlns:p14="http://schemas.microsoft.com/office/powerpoint/2010/main" val="3362733659"/>
              </p:ext>
            </p:extLst>
          </p:nvPr>
        </p:nvGraphicFramePr>
        <p:xfrm>
          <a:off x="243175" y="1642891"/>
          <a:ext cx="4798725" cy="49800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楕円 7"/>
          <p:cNvSpPr/>
          <p:nvPr/>
        </p:nvSpPr>
        <p:spPr>
          <a:xfrm>
            <a:off x="8977175" y="4757772"/>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460467" y="424110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11300095" y="558059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10559228" y="5239366"/>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 name="テキスト ボックス 11"/>
              <p:cNvSpPr txBox="1"/>
              <p:nvPr/>
            </p:nvSpPr>
            <p:spPr>
              <a:xfrm>
                <a:off x="8912869" y="4863496"/>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8912869" y="4863496"/>
                <a:ext cx="317972" cy="307777"/>
              </a:xfrm>
              <a:prstGeom prst="rect">
                <a:avLst/>
              </a:prstGeom>
              <a:blipFill>
                <a:blip r:embed="rId10"/>
                <a:stretch>
                  <a:fillRect l="-7692" r="-5769"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10306120" y="5239366"/>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10306120" y="5239366"/>
                <a:ext cx="323935" cy="307777"/>
              </a:xfrm>
              <a:prstGeom prst="rect">
                <a:avLst/>
              </a:prstGeom>
              <a:blipFill>
                <a:blip r:embed="rId11"/>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p:cNvSpPr txBox="1"/>
              <p:nvPr/>
            </p:nvSpPr>
            <p:spPr>
              <a:xfrm>
                <a:off x="10976160" y="542670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10976160" y="5426704"/>
                <a:ext cx="323935" cy="307777"/>
              </a:xfrm>
              <a:prstGeom prst="rect">
                <a:avLst/>
              </a:prstGeom>
              <a:blipFill>
                <a:blip r:embed="rId12"/>
                <a:stretch>
                  <a:fillRect l="-9434"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p:cNvSpPr txBox="1"/>
              <p:nvPr/>
            </p:nvSpPr>
            <p:spPr>
              <a:xfrm>
                <a:off x="9437849" y="3883567"/>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9437849" y="3883567"/>
                <a:ext cx="304699" cy="307777"/>
              </a:xfrm>
              <a:prstGeom prst="rect">
                <a:avLst/>
              </a:prstGeom>
              <a:blipFill>
                <a:blip r:embed="rId13"/>
                <a:stretch>
                  <a:fillRect l="-8000" r="-2000" b="-13725"/>
                </a:stretch>
              </a:blipFill>
            </p:spPr>
            <p:txBody>
              <a:bodyPr/>
              <a:lstStyle/>
              <a:p>
                <a:r>
                  <a:rPr lang="ja-JP" altLang="en-US">
                    <a:noFill/>
                  </a:rPr>
                  <a:t> </a:t>
                </a:r>
              </a:p>
            </p:txBody>
          </p:sp>
        </mc:Fallback>
      </mc:AlternateContent>
      <p:sp>
        <p:nvSpPr>
          <p:cNvPr id="26" name="楕円 25"/>
          <p:cNvSpPr/>
          <p:nvPr/>
        </p:nvSpPr>
        <p:spPr>
          <a:xfrm>
            <a:off x="9339641" y="4415899"/>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9485878" y="4963384"/>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9485545" y="4723105"/>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3" name="テキスト ボックス 32"/>
              <p:cNvSpPr txBox="1"/>
              <p:nvPr/>
            </p:nvSpPr>
            <p:spPr>
              <a:xfrm>
                <a:off x="9708549" y="4507977"/>
                <a:ext cx="555408"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𝑙𝑜</m:t>
                          </m:r>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𝑐</m:t>
                              </m:r>
                            </m:e>
                            <m:sub>
                              <m:r>
                                <a:rPr kumimoji="1" lang="en-US" altLang="ja-JP" sz="2000" b="0" i="1" smtClean="0">
                                  <a:solidFill>
                                    <a:schemeClr val="accent6"/>
                                  </a:solidFill>
                                  <a:latin typeface="Cambria Math" panose="02040503050406030204" pitchFamily="18" charset="0"/>
                                </a:rPr>
                                <m:t>𝑖</m:t>
                              </m:r>
                            </m:sub>
                          </m:sSub>
                        </m:sub>
                      </m:sSub>
                    </m:oMath>
                  </m:oMathPara>
                </a14:m>
                <a:endParaRPr kumimoji="1" lang="ja-JP" altLang="en-US" sz="2000" dirty="0">
                  <a:solidFill>
                    <a:schemeClr val="accent6"/>
                  </a:solidFill>
                </a:endParaRPr>
              </a:p>
            </p:txBody>
          </p:sp>
        </mc:Choice>
        <mc:Fallback>
          <p:sp>
            <p:nvSpPr>
              <p:cNvPr id="33" name="テキスト ボックス 32"/>
              <p:cNvSpPr txBox="1">
                <a:spLocks noRot="1" noChangeAspect="1" noMove="1" noResize="1" noEditPoints="1" noAdjustHandles="1" noChangeArrowheads="1" noChangeShapeType="1" noTextEdit="1"/>
              </p:cNvSpPr>
              <p:nvPr/>
            </p:nvSpPr>
            <p:spPr>
              <a:xfrm>
                <a:off x="9708549" y="4507977"/>
                <a:ext cx="555408" cy="337593"/>
              </a:xfrm>
              <a:prstGeom prst="rect">
                <a:avLst/>
              </a:prstGeom>
              <a:blipFill>
                <a:blip r:embed="rId14"/>
                <a:stretch>
                  <a:fillRect l="-5495" b="-1785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 name="テキスト ボックス 30"/>
              <p:cNvSpPr txBox="1"/>
              <p:nvPr/>
            </p:nvSpPr>
            <p:spPr>
              <a:xfrm>
                <a:off x="6017732" y="2065019"/>
                <a:ext cx="3594313" cy="1323439"/>
              </a:xfrm>
              <a:prstGeom prst="rect">
                <a:avLst/>
              </a:prstGeom>
              <a:noFill/>
            </p:spPr>
            <p:txBody>
              <a:bodyPr wrap="square" rtlCol="0">
                <a:spAutoFit/>
              </a:bodyPr>
              <a:lstStyle/>
              <a:p>
                <a:r>
                  <a:rPr kumimoji="1" lang="en-US" altLang="ja-JP" sz="2000" dirty="0" smtClean="0">
                    <a:latin typeface="Cambria Math" panose="02040503050406030204" pitchFamily="18" charset="0"/>
                    <a:ea typeface="Cambria Math" panose="02040503050406030204" pitchFamily="18" charset="0"/>
                  </a:rPr>
                  <a:t>If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𝑟𝑎𝑛𝑑</m:t>
                    </m:r>
                    <m:r>
                      <a:rPr kumimoji="1" lang="en-US" altLang="ja-JP" sz="2000" b="0" i="1" smtClean="0">
                        <a:latin typeface="Cambria Math" panose="02040503050406030204" pitchFamily="18" charset="0"/>
                        <a:ea typeface="Cambria Math" panose="02040503050406030204" pitchFamily="18" charset="0"/>
                      </a:rPr>
                      <m:t>&gt;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𝑟</m:t>
                        </m:r>
                      </m:e>
                      <m:sub>
                        <m:r>
                          <a:rPr kumimoji="1" lang="en-US" altLang="ja-JP" sz="2000" b="0" i="1" smtClean="0">
                            <a:latin typeface="Cambria Math" panose="02040503050406030204" pitchFamily="18" charset="0"/>
                            <a:ea typeface="Cambria Math" panose="02040503050406030204" pitchFamily="18" charset="0"/>
                          </a:rPr>
                          <m:t>𝑖</m:t>
                        </m:r>
                      </m:sub>
                    </m:sSub>
                  </m:oMath>
                </a14:m>
                <a:endParaRPr kumimoji="1" lang="en-US" altLang="ja-JP" sz="2000" dirty="0" smtClean="0">
                  <a:latin typeface="Cambria Math" panose="02040503050406030204" pitchFamily="18" charset="0"/>
                  <a:ea typeface="Cambria Math" panose="02040503050406030204" pitchFamily="18" charset="0"/>
                </a:endParaRPr>
              </a:p>
              <a:p>
                <a:endParaRPr kumimoji="1" lang="en-US" altLang="ja-JP" sz="2000" dirty="0">
                  <a:latin typeface="Cambria Math" panose="02040503050406030204" pitchFamily="18" charset="0"/>
                  <a:ea typeface="Cambria Math" panose="02040503050406030204" pitchFamily="18" charset="0"/>
                </a:endParaRPr>
              </a:p>
              <a:p>
                <a:endParaRPr kumimoji="1" lang="en-US" altLang="ja-JP" sz="2000" dirty="0" smtClean="0">
                  <a:latin typeface="Cambria Math" panose="02040503050406030204" pitchFamily="18" charset="0"/>
                  <a:ea typeface="Cambria Math" panose="02040503050406030204" pitchFamily="18" charset="0"/>
                </a:endParaRPr>
              </a:p>
              <a:p>
                <a:r>
                  <a:rPr kumimoji="1" lang="en-US" altLang="ja-JP" sz="2000" dirty="0" err="1" smtClean="0">
                    <a:latin typeface="Cambria Math" panose="02040503050406030204" pitchFamily="18" charset="0"/>
                    <a:ea typeface="Cambria Math" panose="02040503050406030204" pitchFamily="18" charset="0"/>
                  </a:rPr>
                  <a:t>Endif</a:t>
                </a:r>
                <a:r>
                  <a:rPr kumimoji="1" lang="en-US" altLang="ja-JP" sz="2000" dirty="0" smtClean="0">
                    <a:latin typeface="Cambria Math" panose="02040503050406030204" pitchFamily="18" charset="0"/>
                    <a:ea typeface="Cambria Math" panose="02040503050406030204" pitchFamily="18" charset="0"/>
                  </a:rPr>
                  <a:t> </a:t>
                </a:r>
                <a:endParaRPr kumimoji="1" lang="ja-JP" altLang="en-US" sz="2000" dirty="0">
                  <a:latin typeface="Cambria Math" panose="02040503050406030204" pitchFamily="18" charset="0"/>
                </a:endParaRPr>
              </a:p>
            </p:txBody>
          </p:sp>
        </mc:Choice>
        <mc:Fallback>
          <p:sp>
            <p:nvSpPr>
              <p:cNvPr id="31" name="テキスト ボックス 30"/>
              <p:cNvSpPr txBox="1">
                <a:spLocks noRot="1" noChangeAspect="1" noMove="1" noResize="1" noEditPoints="1" noAdjustHandles="1" noChangeArrowheads="1" noChangeShapeType="1" noTextEdit="1"/>
              </p:cNvSpPr>
              <p:nvPr/>
            </p:nvSpPr>
            <p:spPr>
              <a:xfrm>
                <a:off x="6017732" y="2065019"/>
                <a:ext cx="3594313" cy="1323439"/>
              </a:xfrm>
              <a:prstGeom prst="rect">
                <a:avLst/>
              </a:prstGeom>
              <a:blipFill>
                <a:blip r:embed="rId15"/>
                <a:stretch>
                  <a:fillRect l="-1695" t="-2765" b="-7373"/>
                </a:stretch>
              </a:blipFill>
            </p:spPr>
            <p:txBody>
              <a:bodyPr/>
              <a:lstStyle/>
              <a:p>
                <a:r>
                  <a:rPr lang="ja-JP" altLang="en-US">
                    <a:noFill/>
                  </a:rPr>
                  <a:t> </a:t>
                </a:r>
              </a:p>
            </p:txBody>
          </p:sp>
        </mc:Fallback>
      </mc:AlternateContent>
      <p:sp>
        <p:nvSpPr>
          <p:cNvPr id="36" name="テキスト ボックス 35"/>
          <p:cNvSpPr txBox="1"/>
          <p:nvPr/>
        </p:nvSpPr>
        <p:spPr>
          <a:xfrm>
            <a:off x="5648677" y="1708431"/>
            <a:ext cx="4287189" cy="400110"/>
          </a:xfrm>
          <a:prstGeom prst="rect">
            <a:avLst/>
          </a:prstGeom>
          <a:noFill/>
        </p:spPr>
        <p:txBody>
          <a:bodyPr wrap="square" rtlCol="0">
            <a:spAutoFit/>
          </a:bodyPr>
          <a:lstStyle/>
          <a:p>
            <a:r>
              <a:rPr kumimoji="1" lang="en-US" altLang="ja-JP" sz="2000" dirty="0">
                <a:latin typeface="Times New Roman" panose="02020603050405020304" pitchFamily="18" charset="0"/>
                <a:cs typeface="Times New Roman" panose="02020603050405020304" pitchFamily="18" charset="0"/>
              </a:rPr>
              <a:t>f</a:t>
            </a:r>
            <a:r>
              <a:rPr kumimoji="1" lang="en-US" altLang="ja-JP" sz="2000" dirty="0" smtClean="0">
                <a:latin typeface="Times New Roman" panose="02020603050405020304" pitchFamily="18" charset="0"/>
                <a:cs typeface="Times New Roman" panose="02020603050405020304" pitchFamily="18" charset="0"/>
              </a:rPr>
              <a:t>or </a:t>
            </a:r>
            <a:r>
              <a:rPr kumimoji="1" lang="en-US" altLang="ja-JP" sz="2000" i="1" dirty="0" err="1" smtClean="0">
                <a:latin typeface="Times New Roman" panose="02020603050405020304" pitchFamily="18" charset="0"/>
                <a:cs typeface="Times New Roman" panose="02020603050405020304" pitchFamily="18" charset="0"/>
              </a:rPr>
              <a:t>i</a:t>
            </a:r>
            <a:r>
              <a:rPr kumimoji="1" lang="en-US" altLang="ja-JP" sz="2000" i="1" dirty="0" smtClean="0">
                <a:latin typeface="Times New Roman" panose="02020603050405020304" pitchFamily="18" charset="0"/>
                <a:cs typeface="Times New Roman" panose="02020603050405020304" pitchFamily="18" charset="0"/>
              </a:rPr>
              <a:t> = 1</a:t>
            </a:r>
            <a:r>
              <a:rPr kumimoji="1" lang="en-US" altLang="ja-JP" sz="2000" dirty="0" smtClean="0">
                <a:latin typeface="Times New Roman" panose="02020603050405020304" pitchFamily="18" charset="0"/>
                <a:cs typeface="Times New Roman" panose="02020603050405020304" pitchFamily="18" charset="0"/>
              </a:rPr>
              <a:t> to </a:t>
            </a:r>
            <a:r>
              <a:rPr kumimoji="1" lang="en-US" altLang="ja-JP" sz="2000" i="1" dirty="0" smtClean="0">
                <a:latin typeface="Times New Roman" panose="02020603050405020304" pitchFamily="18" charset="0"/>
                <a:cs typeface="Times New Roman" panose="02020603050405020304" pitchFamily="18" charset="0"/>
              </a:rPr>
              <a:t>N</a:t>
            </a:r>
            <a:endParaRPr kumimoji="1" lang="ja-JP" altLang="en-US" sz="2000" i="1" dirty="0">
              <a:latin typeface="Times New Roman" panose="02020603050405020304" pitchFamily="18" charset="0"/>
              <a:cs typeface="Times New Roman" panose="02020603050405020304" pitchFamily="18" charset="0"/>
            </a:endParaRPr>
          </a:p>
        </p:txBody>
      </p:sp>
      <p:sp>
        <p:nvSpPr>
          <p:cNvPr id="37" name="テキスト ボックス 36"/>
          <p:cNvSpPr txBox="1"/>
          <p:nvPr/>
        </p:nvSpPr>
        <p:spPr>
          <a:xfrm>
            <a:off x="5648677" y="3389092"/>
            <a:ext cx="1558979" cy="400110"/>
          </a:xfrm>
          <a:prstGeom prst="rect">
            <a:avLst/>
          </a:prstGeom>
          <a:noFill/>
        </p:spPr>
        <p:txBody>
          <a:bodyPr wrap="square" rtlCol="0">
            <a:spAutoFit/>
          </a:bodyPr>
          <a:lstStyle/>
          <a:p>
            <a:r>
              <a:rPr kumimoji="1" lang="en-US" altLang="ja-JP" sz="2000" dirty="0" err="1" smtClean="0">
                <a:latin typeface="Times New Roman" panose="02020603050405020304" pitchFamily="18" charset="0"/>
                <a:cs typeface="Times New Roman" panose="02020603050405020304" pitchFamily="18" charset="0"/>
              </a:rPr>
              <a:t>Endfor</a:t>
            </a:r>
            <a:endParaRPr kumimoji="1" lang="ja-JP" altLang="en-US" sz="2000" dirty="0">
              <a:latin typeface="Times New Roman" panose="02020603050405020304" pitchFamily="18" charset="0"/>
              <a:cs typeface="Times New Roman" panose="02020603050405020304" pitchFamily="18" charset="0"/>
            </a:endParaRPr>
          </a:p>
        </p:txBody>
      </p:sp>
      <p:pic>
        <p:nvPicPr>
          <p:cNvPr id="38" name="図 37"/>
          <p:cNvPicPr>
            <a:picLocks noChangeAspect="1"/>
          </p:cNvPicPr>
          <p:nvPr>
            <p:custDataLst>
              <p:tags r:id="rId1"/>
            </p:custDataLst>
          </p:nvPr>
        </p:nvPicPr>
        <p:blipFill>
          <a:blip r:embed="rId16" cstate="print">
            <a:extLst>
              <a:ext uri="{28A0092B-C50C-407E-A947-70E740481C1C}">
                <a14:useLocalDpi xmlns:a14="http://schemas.microsoft.com/office/drawing/2010/main" val="0"/>
              </a:ext>
            </a:extLst>
          </a:blip>
          <a:stretch>
            <a:fillRect/>
          </a:stretch>
        </p:blipFill>
        <p:spPr>
          <a:xfrm>
            <a:off x="7595134" y="2535598"/>
            <a:ext cx="1973143" cy="315428"/>
          </a:xfrm>
          <a:prstGeom prst="rect">
            <a:avLst/>
          </a:prstGeom>
        </p:spPr>
      </p:pic>
      <mc:AlternateContent xmlns:mc="http://schemas.openxmlformats.org/markup-compatibility/2006">
        <mc:Choice xmlns:a14="http://schemas.microsoft.com/office/drawing/2010/main" Requires="a14">
          <p:sp>
            <p:nvSpPr>
              <p:cNvPr id="4" name="テキスト ボックス 3"/>
              <p:cNvSpPr txBox="1"/>
              <p:nvPr/>
            </p:nvSpPr>
            <p:spPr>
              <a:xfrm>
                <a:off x="9463126" y="2946738"/>
                <a:ext cx="2192203" cy="553998"/>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𝜖</m:t>
                    </m:r>
                    <m:r>
                      <a:rPr kumimoji="1" lang="en-US" altLang="ja-JP" b="0" i="1" smtClean="0">
                        <a:latin typeface="Cambria Math" panose="02040503050406030204" pitchFamily="18" charset="0"/>
                      </a:rPr>
                      <m:t>:</m:t>
                    </m:r>
                  </m:oMath>
                </a14:m>
                <a:r>
                  <a:rPr kumimoji="1" lang="ja-JP" altLang="en-US" dirty="0" smtClean="0"/>
                  <a:t> 探索エリアを制御する</a:t>
                </a:r>
                <a:r>
                  <a:rPr kumimoji="1" lang="en-US" altLang="ja-JP" b="0" i="1" dirty="0" smtClean="0">
                    <a:latin typeface="Cambria Math" panose="02040503050406030204" pitchFamily="18" charset="0"/>
                  </a:rPr>
                  <a:t/>
                </a:r>
                <a:br>
                  <a:rPr kumimoji="1" lang="en-US" altLang="ja-JP" b="0" i="1" dirty="0" smtClean="0">
                    <a:latin typeface="Cambria Math" panose="02040503050406030204" pitchFamily="18" charset="0"/>
                  </a:rPr>
                </a:br>
                <a:r>
                  <a:rPr kumimoji="1" lang="en-US" altLang="ja-JP" b="0" i="1" dirty="0" smtClean="0">
                    <a:latin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rPr>
                      <m:t>𝐷</m:t>
                    </m:r>
                  </m:oMath>
                </a14:m>
                <a:r>
                  <a:rPr kumimoji="1" lang="ja-JP" altLang="en-US" dirty="0" smtClean="0"/>
                  <a:t>次元のパラメータ</a:t>
                </a:r>
                <a:endParaRPr kumimoji="1" lang="ja-JP" altLang="en-US" dirty="0"/>
              </a:p>
            </p:txBody>
          </p:sp>
        </mc:Choice>
        <mc:Fallback>
          <p:sp>
            <p:nvSpPr>
              <p:cNvPr id="4" name="テキスト ボックス 3"/>
              <p:cNvSpPr txBox="1">
                <a:spLocks noRot="1" noChangeAspect="1" noMove="1" noResize="1" noEditPoints="1" noAdjustHandles="1" noChangeArrowheads="1" noChangeShapeType="1" noTextEdit="1"/>
              </p:cNvSpPr>
              <p:nvPr/>
            </p:nvSpPr>
            <p:spPr>
              <a:xfrm>
                <a:off x="9463126" y="2946738"/>
                <a:ext cx="2192203" cy="553998"/>
              </a:xfrm>
              <a:prstGeom prst="rect">
                <a:avLst/>
              </a:prstGeom>
              <a:blipFill>
                <a:blip r:embed="rId17"/>
                <a:stretch>
                  <a:fillRect l="-2778" t="-14286" r="-6667" b="-2527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1" name="テキスト ボックス 40"/>
              <p:cNvSpPr txBox="1"/>
              <p:nvPr/>
            </p:nvSpPr>
            <p:spPr>
              <a:xfrm>
                <a:off x="9219286" y="5488325"/>
                <a:ext cx="716580" cy="338554"/>
              </a:xfrm>
              <a:prstGeom prst="rect">
                <a:avLst/>
              </a:prstGeom>
              <a:noFill/>
            </p:spPr>
            <p:txBody>
              <a:bodyPr wrap="square" rtlCol="0">
                <a:spAutoFit/>
              </a:bodyPr>
              <a:lstStyle/>
              <a:p>
                <a:r>
                  <a:rPr kumimoji="1" lang="en-US" altLang="ja-JP" sz="1600" dirty="0" smtClean="0">
                    <a:solidFill>
                      <a:schemeClr val="accent6">
                        <a:lumMod val="75000"/>
                      </a:schemeClr>
                    </a:solidFill>
                  </a:rPr>
                  <a:t> </a:t>
                </a:r>
                <a14:m>
                  <m:oMath xmlns:m="http://schemas.openxmlformats.org/officeDocument/2006/math">
                    <m:r>
                      <a:rPr kumimoji="1" lang="en-US" altLang="ja-JP" sz="1600" b="0" i="0" smtClean="0">
                        <a:solidFill>
                          <a:schemeClr val="accent6">
                            <a:lumMod val="75000"/>
                          </a:schemeClr>
                        </a:solidFill>
                        <a:latin typeface="Cambria Math" panose="02040503050406030204" pitchFamily="18" charset="0"/>
                      </a:rPr>
                      <m:t>2</m:t>
                    </m:r>
                    <m:r>
                      <a:rPr kumimoji="1" lang="en-US" altLang="ja-JP" sz="1600" b="0" i="1" smtClean="0">
                        <a:solidFill>
                          <a:schemeClr val="accent6">
                            <a:lumMod val="75000"/>
                          </a:schemeClr>
                        </a:solidFill>
                        <a:latin typeface="Cambria Math" panose="02040503050406030204" pitchFamily="18" charset="0"/>
                      </a:rPr>
                      <m:t>𝜖</m:t>
                    </m:r>
                    <m:r>
                      <a:rPr kumimoji="1" lang="en-US" altLang="ja-JP" sz="1600" b="0" i="1" smtClean="0">
                        <a:solidFill>
                          <a:schemeClr val="accent6">
                            <a:lumMod val="75000"/>
                          </a:schemeClr>
                        </a:solidFill>
                        <a:latin typeface="Cambria Math" panose="02040503050406030204" pitchFamily="18" charset="0"/>
                      </a:rPr>
                      <m:t>𝐴</m:t>
                    </m:r>
                  </m:oMath>
                </a14:m>
                <a:endParaRPr kumimoji="1" lang="ja-JP" altLang="en-US" sz="1600" dirty="0">
                  <a:solidFill>
                    <a:schemeClr val="accent6">
                      <a:lumMod val="75000"/>
                    </a:schemeClr>
                  </a:solidFill>
                </a:endParaRPr>
              </a:p>
            </p:txBody>
          </p:sp>
        </mc:Choice>
        <mc:Fallback>
          <p:sp>
            <p:nvSpPr>
              <p:cNvPr id="41" name="テキスト ボックス 40"/>
              <p:cNvSpPr txBox="1">
                <a:spLocks noRot="1" noChangeAspect="1" noMove="1" noResize="1" noEditPoints="1" noAdjustHandles="1" noChangeArrowheads="1" noChangeShapeType="1" noTextEdit="1"/>
              </p:cNvSpPr>
              <p:nvPr/>
            </p:nvSpPr>
            <p:spPr>
              <a:xfrm>
                <a:off x="9219286" y="5488325"/>
                <a:ext cx="716580" cy="338554"/>
              </a:xfrm>
              <a:prstGeom prst="rect">
                <a:avLst/>
              </a:prstGeom>
              <a:blipFill>
                <a:blip r:embed="rId18"/>
                <a:stretch>
                  <a:fillRect/>
                </a:stretch>
              </a:blipFill>
            </p:spPr>
            <p:txBody>
              <a:bodyPr/>
              <a:lstStyle/>
              <a:p>
                <a:r>
                  <a:rPr lang="ja-JP" altLang="en-US">
                    <a:noFill/>
                  </a:rPr>
                  <a:t> </a:t>
                </a:r>
              </a:p>
            </p:txBody>
          </p:sp>
        </mc:Fallback>
      </mc:AlternateContent>
      <p:cxnSp>
        <p:nvCxnSpPr>
          <p:cNvPr id="42" name="直線矢印コネクタ 41"/>
          <p:cNvCxnSpPr/>
          <p:nvPr/>
        </p:nvCxnSpPr>
        <p:spPr>
          <a:xfrm>
            <a:off x="9186552" y="5485091"/>
            <a:ext cx="648000"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楕円 42"/>
          <p:cNvSpPr/>
          <p:nvPr/>
        </p:nvSpPr>
        <p:spPr>
          <a:xfrm>
            <a:off x="10176661" y="6292664"/>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10368353" y="6183008"/>
            <a:ext cx="1279849" cy="369332"/>
          </a:xfrm>
          <a:prstGeom prst="rect">
            <a:avLst/>
          </a:prstGeom>
          <a:noFill/>
        </p:spPr>
        <p:txBody>
          <a:bodyPr wrap="square" rtlCol="0">
            <a:spAutoFit/>
          </a:bodyPr>
          <a:lstStyle/>
          <a:p>
            <a:r>
              <a:rPr kumimoji="1" lang="en-US" altLang="ja-JP" dirty="0" smtClean="0"/>
              <a:t>: </a:t>
            </a:r>
            <a:r>
              <a:rPr kumimoji="1" lang="ja-JP" altLang="en-US" dirty="0" smtClean="0"/>
              <a:t>個体候補</a:t>
            </a:r>
            <a:endParaRPr kumimoji="1" lang="ja-JP" altLang="en-US" dirty="0"/>
          </a:p>
        </p:txBody>
      </p:sp>
      <p:sp>
        <p:nvSpPr>
          <p:cNvPr id="45" name="楕円 44"/>
          <p:cNvSpPr/>
          <p:nvPr/>
        </p:nvSpPr>
        <p:spPr>
          <a:xfrm>
            <a:off x="8940975" y="6292664"/>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p:cNvSpPr txBox="1"/>
          <p:nvPr/>
        </p:nvSpPr>
        <p:spPr>
          <a:xfrm>
            <a:off x="9132667" y="6183008"/>
            <a:ext cx="1279849" cy="369332"/>
          </a:xfrm>
          <a:prstGeom prst="rect">
            <a:avLst/>
          </a:prstGeom>
          <a:noFill/>
        </p:spPr>
        <p:txBody>
          <a:bodyPr wrap="square" rtlCol="0">
            <a:spAutoFit/>
          </a:bodyPr>
          <a:lstStyle/>
          <a:p>
            <a:r>
              <a:rPr kumimoji="1" lang="en-US" altLang="ja-JP" dirty="0" smtClean="0"/>
              <a:t>: </a:t>
            </a:r>
            <a:r>
              <a:rPr kumimoji="1" lang="ja-JP" altLang="en-US" dirty="0"/>
              <a:t>個体</a:t>
            </a:r>
            <a:endParaRPr kumimoji="1" lang="ja-JP" altLang="en-US" dirty="0"/>
          </a:p>
        </p:txBody>
      </p:sp>
      <p:sp>
        <p:nvSpPr>
          <p:cNvPr id="47" name="テキスト ボックス 46"/>
          <p:cNvSpPr txBox="1"/>
          <p:nvPr/>
        </p:nvSpPr>
        <p:spPr>
          <a:xfrm>
            <a:off x="6450653" y="2533360"/>
            <a:ext cx="1411987" cy="369332"/>
          </a:xfrm>
          <a:prstGeom prst="rect">
            <a:avLst/>
          </a:prstGeom>
          <a:noFill/>
        </p:spPr>
        <p:txBody>
          <a:bodyPr wrap="square" rtlCol="0">
            <a:spAutoFit/>
          </a:bodyPr>
          <a:lstStyle/>
          <a:p>
            <a:r>
              <a:rPr kumimoji="1" lang="ja-JP" altLang="en-US" dirty="0" smtClean="0"/>
              <a:t>個体候補</a:t>
            </a:r>
            <a:endParaRPr kumimoji="1" lang="ja-JP" altLang="en-US" dirty="0"/>
          </a:p>
        </p:txBody>
      </p:sp>
    </p:spTree>
    <p:extLst>
      <p:ext uri="{BB962C8B-B14F-4D97-AF65-F5344CB8AC3E}">
        <p14:creationId xmlns:p14="http://schemas.microsoft.com/office/powerpoint/2010/main" val="1496593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fade">
                                      <p:cBhvr>
                                        <p:cTn id="19" dur="500"/>
                                        <p:tgtEl>
                                          <p:spTgt spid="40"/>
                                        </p:tgtEl>
                                      </p:cBhvr>
                                    </p:animEffect>
                                  </p:childTnLst>
                                </p:cTn>
                              </p:par>
                              <p:par>
                                <p:cTn id="20" presetID="10" presetClass="entr" presetSubtype="0" fill="hold"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animEffect transition="in" filter="fade">
                                      <p:cBhvr>
                                        <p:cTn id="2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26" grpId="0" animBg="1"/>
      <p:bldP spid="29" grpId="0" animBg="1"/>
      <p:bldP spid="32" grpId="0" animBg="1"/>
      <p:bldP spid="33" grpId="0"/>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従来手法</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graphicFrame>
        <p:nvGraphicFramePr>
          <p:cNvPr id="6" name="コンテンツ プレースホルダー 4"/>
          <p:cNvGraphicFramePr>
            <a:graphicFrameLocks/>
          </p:cNvGraphicFramePr>
          <p:nvPr>
            <p:extLst>
              <p:ext uri="{D42A27DB-BD31-4B8C-83A1-F6EECF244321}">
                <p14:modId xmlns:p14="http://schemas.microsoft.com/office/powerpoint/2010/main" val="2005971676"/>
              </p:ext>
            </p:extLst>
          </p:nvPr>
        </p:nvGraphicFramePr>
        <p:xfrm>
          <a:off x="243175" y="1642891"/>
          <a:ext cx="4798725" cy="49800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7" name="コンテンツ プレースホルダー 3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48403" y="3526668"/>
            <a:ext cx="3751623" cy="2813717"/>
          </a:xfrm>
          <a:prstGeom prst="rect">
            <a:avLst/>
          </a:prstGeom>
        </p:spPr>
      </p:pic>
      <p:sp>
        <p:nvSpPr>
          <p:cNvPr id="8" name="楕円 7"/>
          <p:cNvSpPr/>
          <p:nvPr/>
        </p:nvSpPr>
        <p:spPr>
          <a:xfrm>
            <a:off x="8977175" y="4757772"/>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460467" y="424110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11300095" y="5580593"/>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10559228" y="5239366"/>
            <a:ext cx="108000" cy="108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 name="テキスト ボックス 11"/>
              <p:cNvSpPr txBox="1"/>
              <p:nvPr/>
            </p:nvSpPr>
            <p:spPr>
              <a:xfrm>
                <a:off x="8912869" y="4863496"/>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12" name="テキスト ボックス 11"/>
              <p:cNvSpPr txBox="1">
                <a:spLocks noRot="1" noChangeAspect="1" noMove="1" noResize="1" noEditPoints="1" noAdjustHandles="1" noChangeArrowheads="1" noChangeShapeType="1" noTextEdit="1"/>
              </p:cNvSpPr>
              <p:nvPr/>
            </p:nvSpPr>
            <p:spPr>
              <a:xfrm>
                <a:off x="8912869" y="4863496"/>
                <a:ext cx="317972" cy="307777"/>
              </a:xfrm>
              <a:prstGeom prst="rect">
                <a:avLst/>
              </a:prstGeom>
              <a:blipFill>
                <a:blip r:embed="rId10"/>
                <a:stretch>
                  <a:fillRect l="-7692" r="-5769"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p:cNvSpPr txBox="1"/>
              <p:nvPr/>
            </p:nvSpPr>
            <p:spPr>
              <a:xfrm>
                <a:off x="10306120" y="5239366"/>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10306120" y="5239366"/>
                <a:ext cx="323935" cy="307777"/>
              </a:xfrm>
              <a:prstGeom prst="rect">
                <a:avLst/>
              </a:prstGeom>
              <a:blipFill>
                <a:blip r:embed="rId11"/>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4" name="テキスト ボックス 13"/>
              <p:cNvSpPr txBox="1"/>
              <p:nvPr/>
            </p:nvSpPr>
            <p:spPr>
              <a:xfrm>
                <a:off x="10976160" y="542670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14" name="テキスト ボックス 13"/>
              <p:cNvSpPr txBox="1">
                <a:spLocks noRot="1" noChangeAspect="1" noMove="1" noResize="1" noEditPoints="1" noAdjustHandles="1" noChangeArrowheads="1" noChangeShapeType="1" noTextEdit="1"/>
              </p:cNvSpPr>
              <p:nvPr/>
            </p:nvSpPr>
            <p:spPr>
              <a:xfrm>
                <a:off x="10976160" y="5426704"/>
                <a:ext cx="323935" cy="307777"/>
              </a:xfrm>
              <a:prstGeom prst="rect">
                <a:avLst/>
              </a:prstGeom>
              <a:blipFill>
                <a:blip r:embed="rId12"/>
                <a:stretch>
                  <a:fillRect l="-9434" r="-5660"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p:cNvSpPr txBox="1"/>
              <p:nvPr/>
            </p:nvSpPr>
            <p:spPr>
              <a:xfrm>
                <a:off x="9314279" y="3883567"/>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17" name="テキスト ボックス 16"/>
              <p:cNvSpPr txBox="1">
                <a:spLocks noRot="1" noChangeAspect="1" noMove="1" noResize="1" noEditPoints="1" noAdjustHandles="1" noChangeArrowheads="1" noChangeShapeType="1" noTextEdit="1"/>
              </p:cNvSpPr>
              <p:nvPr/>
            </p:nvSpPr>
            <p:spPr>
              <a:xfrm>
                <a:off x="9314279" y="3883567"/>
                <a:ext cx="304699" cy="307777"/>
              </a:xfrm>
              <a:prstGeom prst="rect">
                <a:avLst/>
              </a:prstGeom>
              <a:blipFill>
                <a:blip r:embed="rId13"/>
                <a:stretch>
                  <a:fillRect l="-10000" r="-2000" b="-13725"/>
                </a:stretch>
              </a:blipFill>
            </p:spPr>
            <p:txBody>
              <a:bodyPr/>
              <a:lstStyle/>
              <a:p>
                <a:r>
                  <a:rPr lang="ja-JP" altLang="en-US">
                    <a:noFill/>
                  </a:rPr>
                  <a:t> </a:t>
                </a:r>
              </a:p>
            </p:txBody>
          </p:sp>
        </mc:Fallback>
      </mc:AlternateContent>
      <p:sp>
        <p:nvSpPr>
          <p:cNvPr id="24" name="テキスト ボックス 23"/>
          <p:cNvSpPr txBox="1"/>
          <p:nvPr/>
        </p:nvSpPr>
        <p:spPr>
          <a:xfrm>
            <a:off x="5636982" y="1728463"/>
            <a:ext cx="4287189" cy="400110"/>
          </a:xfrm>
          <a:prstGeom prst="rect">
            <a:avLst/>
          </a:prstGeom>
          <a:noFill/>
        </p:spPr>
        <p:txBody>
          <a:bodyPr wrap="square" rtlCol="0">
            <a:spAutoFit/>
          </a:bodyPr>
          <a:lstStyle/>
          <a:p>
            <a:r>
              <a:rPr kumimoji="1" lang="en-US" altLang="ja-JP" sz="2000" dirty="0">
                <a:latin typeface="Times New Roman" panose="02020603050405020304" pitchFamily="18" charset="0"/>
                <a:cs typeface="Times New Roman" panose="02020603050405020304" pitchFamily="18" charset="0"/>
              </a:rPr>
              <a:t>f</a:t>
            </a:r>
            <a:r>
              <a:rPr kumimoji="1" lang="en-US" altLang="ja-JP" sz="2000" dirty="0" smtClean="0">
                <a:latin typeface="Times New Roman" panose="02020603050405020304" pitchFamily="18" charset="0"/>
                <a:cs typeface="Times New Roman" panose="02020603050405020304" pitchFamily="18" charset="0"/>
              </a:rPr>
              <a:t>or </a:t>
            </a:r>
            <a:r>
              <a:rPr kumimoji="1" lang="en-US" altLang="ja-JP" sz="2000" i="1" dirty="0" err="1" smtClean="0">
                <a:latin typeface="Times New Roman" panose="02020603050405020304" pitchFamily="18" charset="0"/>
                <a:cs typeface="Times New Roman" panose="02020603050405020304" pitchFamily="18" charset="0"/>
              </a:rPr>
              <a:t>i</a:t>
            </a:r>
            <a:r>
              <a:rPr kumimoji="1" lang="en-US" altLang="ja-JP" sz="2000" i="1" dirty="0" smtClean="0">
                <a:latin typeface="Times New Roman" panose="02020603050405020304" pitchFamily="18" charset="0"/>
                <a:cs typeface="Times New Roman" panose="02020603050405020304" pitchFamily="18" charset="0"/>
              </a:rPr>
              <a:t> = 1</a:t>
            </a:r>
            <a:r>
              <a:rPr kumimoji="1" lang="en-US" altLang="ja-JP" sz="2000" dirty="0" smtClean="0">
                <a:latin typeface="Times New Roman" panose="02020603050405020304" pitchFamily="18" charset="0"/>
                <a:cs typeface="Times New Roman" panose="02020603050405020304" pitchFamily="18" charset="0"/>
              </a:rPr>
              <a:t> to </a:t>
            </a:r>
            <a:r>
              <a:rPr kumimoji="1" lang="en-US" altLang="ja-JP" sz="2000" i="1" dirty="0" smtClean="0">
                <a:latin typeface="Times New Roman" panose="02020603050405020304" pitchFamily="18" charset="0"/>
                <a:cs typeface="Times New Roman" panose="02020603050405020304" pitchFamily="18" charset="0"/>
              </a:rPr>
              <a:t>N</a:t>
            </a:r>
            <a:endParaRPr kumimoji="1" lang="ja-JP" altLang="en-US" sz="2000" i="1" dirty="0">
              <a:latin typeface="Times New Roman" panose="02020603050405020304" pitchFamily="18" charset="0"/>
              <a:cs typeface="Times New Roman" panose="02020603050405020304" pitchFamily="18" charset="0"/>
            </a:endParaRPr>
          </a:p>
        </p:txBody>
      </p:sp>
      <p:sp>
        <p:nvSpPr>
          <p:cNvPr id="25" name="テキスト ボックス 24"/>
          <p:cNvSpPr txBox="1"/>
          <p:nvPr/>
        </p:nvSpPr>
        <p:spPr>
          <a:xfrm>
            <a:off x="5636982" y="2601677"/>
            <a:ext cx="1558979" cy="400110"/>
          </a:xfrm>
          <a:prstGeom prst="rect">
            <a:avLst/>
          </a:prstGeom>
          <a:noFill/>
        </p:spPr>
        <p:txBody>
          <a:bodyPr wrap="square" rtlCol="0">
            <a:spAutoFit/>
          </a:bodyPr>
          <a:lstStyle/>
          <a:p>
            <a:r>
              <a:rPr kumimoji="1" lang="en-US" altLang="ja-JP" sz="2000" dirty="0" err="1" smtClean="0">
                <a:latin typeface="Times New Roman" panose="02020603050405020304" pitchFamily="18" charset="0"/>
                <a:cs typeface="Times New Roman" panose="02020603050405020304" pitchFamily="18" charset="0"/>
              </a:rPr>
              <a:t>Endfor</a:t>
            </a:r>
            <a:endParaRPr kumimoji="1" lang="ja-JP" altLang="en-US" sz="2000" dirty="0">
              <a:latin typeface="Times New Roman" panose="02020603050405020304" pitchFamily="18" charset="0"/>
              <a:cs typeface="Times New Roman" panose="02020603050405020304" pitchFamily="18" charset="0"/>
            </a:endParaRPr>
          </a:p>
        </p:txBody>
      </p:sp>
      <p:sp>
        <p:nvSpPr>
          <p:cNvPr id="26" name="楕円 25"/>
          <p:cNvSpPr/>
          <p:nvPr/>
        </p:nvSpPr>
        <p:spPr>
          <a:xfrm>
            <a:off x="9260279" y="568859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9938164" y="4363412"/>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11239211" y="5842482"/>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3" name="テキスト ボックス 32"/>
              <p:cNvSpPr txBox="1"/>
              <p:nvPr/>
            </p:nvSpPr>
            <p:spPr>
              <a:xfrm>
                <a:off x="10154139" y="4349184"/>
                <a:ext cx="625043"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𝑟𝑛</m:t>
                          </m:r>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𝑑</m:t>
                              </m:r>
                            </m:e>
                            <m:sub>
                              <m:r>
                                <a:rPr kumimoji="1" lang="en-US" altLang="ja-JP" sz="2000" b="0" i="1" smtClean="0">
                                  <a:solidFill>
                                    <a:schemeClr val="accent6"/>
                                  </a:solidFill>
                                  <a:latin typeface="Cambria Math" panose="02040503050406030204" pitchFamily="18" charset="0"/>
                                </a:rPr>
                                <m:t>𝑖</m:t>
                              </m:r>
                            </m:sub>
                          </m:sSub>
                        </m:sub>
                      </m:sSub>
                    </m:oMath>
                  </m:oMathPara>
                </a14:m>
                <a:endParaRPr kumimoji="1" lang="ja-JP" altLang="en-US" sz="2000" dirty="0">
                  <a:solidFill>
                    <a:schemeClr val="accent6"/>
                  </a:solidFill>
                </a:endParaRPr>
              </a:p>
            </p:txBody>
          </p:sp>
        </mc:Choice>
        <mc:Fallback>
          <p:sp>
            <p:nvSpPr>
              <p:cNvPr id="33" name="テキスト ボックス 32"/>
              <p:cNvSpPr txBox="1">
                <a:spLocks noRot="1" noChangeAspect="1" noMove="1" noResize="1" noEditPoints="1" noAdjustHandles="1" noChangeArrowheads="1" noChangeShapeType="1" noTextEdit="1"/>
              </p:cNvSpPr>
              <p:nvPr/>
            </p:nvSpPr>
            <p:spPr>
              <a:xfrm>
                <a:off x="10154139" y="4349184"/>
                <a:ext cx="625043" cy="337593"/>
              </a:xfrm>
              <a:prstGeom prst="rect">
                <a:avLst/>
              </a:prstGeom>
              <a:blipFill>
                <a:blip r:embed="rId14"/>
                <a:stretch>
                  <a:fillRect l="-4902" b="-17857"/>
                </a:stretch>
              </a:blipFill>
            </p:spPr>
            <p:txBody>
              <a:bodyPr/>
              <a:lstStyle/>
              <a:p>
                <a:r>
                  <a:rPr lang="ja-JP" altLang="en-US">
                    <a:noFill/>
                  </a:rPr>
                  <a:t> </a:t>
                </a:r>
              </a:p>
            </p:txBody>
          </p:sp>
        </mc:Fallback>
      </mc:AlternateContent>
      <p:sp>
        <p:nvSpPr>
          <p:cNvPr id="31" name="楕円 30"/>
          <p:cNvSpPr/>
          <p:nvPr/>
        </p:nvSpPr>
        <p:spPr>
          <a:xfrm>
            <a:off x="8853879" y="455829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6" name="図 35"/>
          <p:cNvPicPr>
            <a:picLocks noChangeAspect="1"/>
          </p:cNvPicPr>
          <p:nvPr>
            <p:custDataLst>
              <p:tags r:id="rId1"/>
            </p:custDataLst>
          </p:nvPr>
        </p:nvPicPr>
        <p:blipFill>
          <a:blip r:embed="rId15" cstate="print">
            <a:extLst>
              <a:ext uri="{28A0092B-C50C-407E-A947-70E740481C1C}">
                <a14:useLocalDpi xmlns:a14="http://schemas.microsoft.com/office/drawing/2010/main" val="0"/>
              </a:ext>
            </a:extLst>
          </a:blip>
          <a:stretch>
            <a:fillRect/>
          </a:stretch>
        </p:blipFill>
        <p:spPr>
          <a:xfrm>
            <a:off x="7107130" y="2263208"/>
            <a:ext cx="4065158" cy="289745"/>
          </a:xfrm>
          <a:prstGeom prst="rect">
            <a:avLst/>
          </a:prstGeom>
        </p:spPr>
      </p:pic>
      <p:sp>
        <p:nvSpPr>
          <p:cNvPr id="37" name="楕円 36"/>
          <p:cNvSpPr/>
          <p:nvPr/>
        </p:nvSpPr>
        <p:spPr>
          <a:xfrm>
            <a:off x="10176661" y="6292664"/>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10368353" y="6183008"/>
            <a:ext cx="1279849" cy="369332"/>
          </a:xfrm>
          <a:prstGeom prst="rect">
            <a:avLst/>
          </a:prstGeom>
          <a:noFill/>
        </p:spPr>
        <p:txBody>
          <a:bodyPr wrap="square" rtlCol="0">
            <a:spAutoFit/>
          </a:bodyPr>
          <a:lstStyle/>
          <a:p>
            <a:r>
              <a:rPr kumimoji="1" lang="en-US" altLang="ja-JP" dirty="0" smtClean="0"/>
              <a:t>: </a:t>
            </a:r>
            <a:r>
              <a:rPr kumimoji="1" lang="ja-JP" altLang="en-US" dirty="0" smtClean="0"/>
              <a:t>個体候補</a:t>
            </a:r>
            <a:endParaRPr kumimoji="1" lang="ja-JP" altLang="en-US" dirty="0"/>
          </a:p>
        </p:txBody>
      </p:sp>
      <p:sp>
        <p:nvSpPr>
          <p:cNvPr id="39" name="楕円 38"/>
          <p:cNvSpPr/>
          <p:nvPr/>
        </p:nvSpPr>
        <p:spPr>
          <a:xfrm>
            <a:off x="8940975" y="6292664"/>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9132667" y="6183008"/>
            <a:ext cx="1279849" cy="369332"/>
          </a:xfrm>
          <a:prstGeom prst="rect">
            <a:avLst/>
          </a:prstGeom>
          <a:noFill/>
        </p:spPr>
        <p:txBody>
          <a:bodyPr wrap="square" rtlCol="0">
            <a:spAutoFit/>
          </a:bodyPr>
          <a:lstStyle/>
          <a:p>
            <a:r>
              <a:rPr kumimoji="1" lang="en-US" altLang="ja-JP" dirty="0" smtClean="0"/>
              <a:t>: </a:t>
            </a:r>
            <a:r>
              <a:rPr kumimoji="1" lang="ja-JP" altLang="en-US" dirty="0"/>
              <a:t>個体</a:t>
            </a:r>
            <a:endParaRPr kumimoji="1" lang="ja-JP" altLang="en-US" dirty="0"/>
          </a:p>
        </p:txBody>
      </p:sp>
      <p:sp>
        <p:nvSpPr>
          <p:cNvPr id="41" name="テキスト ボックス 40"/>
          <p:cNvSpPr txBox="1"/>
          <p:nvPr/>
        </p:nvSpPr>
        <p:spPr>
          <a:xfrm>
            <a:off x="5939158" y="2263208"/>
            <a:ext cx="1411987" cy="369332"/>
          </a:xfrm>
          <a:prstGeom prst="rect">
            <a:avLst/>
          </a:prstGeom>
          <a:noFill/>
        </p:spPr>
        <p:txBody>
          <a:bodyPr wrap="square" rtlCol="0">
            <a:spAutoFit/>
          </a:bodyPr>
          <a:lstStyle/>
          <a:p>
            <a:r>
              <a:rPr kumimoji="1" lang="ja-JP" altLang="en-US" dirty="0" smtClean="0"/>
              <a:t>個体候補</a:t>
            </a:r>
            <a:endParaRPr kumimoji="1" lang="ja-JP" altLang="en-US" dirty="0"/>
          </a:p>
        </p:txBody>
      </p:sp>
      <mc:AlternateContent xmlns:mc="http://schemas.openxmlformats.org/markup-compatibility/2006">
        <mc:Choice xmlns:a14="http://schemas.microsoft.com/office/drawing/2010/main" Requires="a14">
          <p:sp>
            <p:nvSpPr>
              <p:cNvPr id="42" name="テキスト ボックス 41"/>
              <p:cNvSpPr txBox="1"/>
              <p:nvPr/>
            </p:nvSpPr>
            <p:spPr>
              <a:xfrm>
                <a:off x="10266661" y="2789413"/>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p:sp>
            <p:nvSpPr>
              <p:cNvPr id="42" name="テキスト ボックス 41"/>
              <p:cNvSpPr txBox="1">
                <a:spLocks noRot="1" noChangeAspect="1" noMove="1" noResize="1" noEditPoints="1" noAdjustHandles="1" noChangeArrowheads="1" noChangeShapeType="1" noTextEdit="1"/>
              </p:cNvSpPr>
              <p:nvPr/>
            </p:nvSpPr>
            <p:spPr>
              <a:xfrm>
                <a:off x="10266661" y="2789413"/>
                <a:ext cx="1633815" cy="369332"/>
              </a:xfrm>
              <a:prstGeom prst="rect">
                <a:avLst/>
              </a:prstGeom>
              <a:blipFill>
                <a:blip r:embed="rId16"/>
                <a:stretch>
                  <a:fillRect l="-2985" t="-11667"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78020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P spid="32" grpId="0" animBg="1"/>
      <p:bldP spid="33" grpId="0"/>
      <p:bldP spid="3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545.557"/>
  <p:tag name="LATEXADDIN" val="\documentclass{article}&#10;\usepackage{amsmath}&#10;\pagestyle{empty}&#10;\begin{document}&#10;\[&#10;x_i=x_{lb}+(x_{ub}-x_{lb})*rand&#10;\]&#10;&#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545.557"/>
  <p:tag name="LATEXADDIN" val="\documentclass{article}&#10;\usepackage{amsmath}&#10;\pagestyle{empty}&#10;\begin{document}&#10;\[&#10;x_i=x_{lb}+(x_{ub}-x_{lb})*rand&#10;\]&#10;&#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731.534"/>
  <p:tag name="LATEXADDIN" val="\documentclass{article}&#10;\usepackage{amsmath}&#10;\pagestyle{empty}&#10;\begin{document}&#10;\[&#10;v_i^{t+1}=v_i^t+(x_i^t-x_{NR*}^t)\times rand&#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890.8887"/>
  <p:tag name="LATEXADDIN" val="\documentclass{article}&#10;\usepackage{amsmath}&#10;\pagestyle{empty}&#10;\begin{document}&#10;\[&#10;x_i^{t+1}=x_i^t+v_i^{t+1}&#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37.9828"/>
  <p:tag name="ORIGINALWIDTH" val="1026.622"/>
  <p:tag name="LATEXADDIN" val="\documentclass{article}&#10;\usepackage{amsmath}&#10;\pagestyle{empty}&#10;\begin{document}&#10;\[&#10;x_{loc_i}=x_{NR*}+\epsilon A^t&#10;\]&#10;\end{document}"/>
  <p:tag name="IGUANATEXSIZE" val="20"/>
  <p:tag name="IGUANATEXCURSOR" val="98"/>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832.771"/>
  <p:tag name="LATEXADDIN" val="\documentclass{article}&#10;\usepackage{amsmath}&#10;\pagestyle{empty}&#10;\begin{document}&#10;\[&#10;x_{rnd_i}=x_{i*} + rand(1,D,[-\sigma_i, \sigma_i])&#10;\]&#10;\end{document}"/>
  <p:tag name="IGUANATEXSIZE" val="20"/>
  <p:tag name="IGUANATEXCURSOR" val="131"/>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568.054"/>
  <p:tag name="LATEXADDIN" val="\documentclass{article}&#10;\usepackage{amsmath}&#10;\pagestyle{empty}&#10;\begin{document}&#10;\[&#10;v_i^{t+1}=v_i^t+(x_*-x_i^t)\times rand&#10;\]&#10;&#10;\end{document}"/>
  <p:tag name="IGUANATEXSIZE" val="20"/>
  <p:tag name="IGUANATEXCURSOR" val="117"/>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890.8887"/>
  <p:tag name="LATEXADDIN" val="\documentclass{article}&#10;\usepackage{amsmath}&#10;\pagestyle{empty}&#10;\begin{document}&#10;\[&#10;x_i^{t+1}=x_i^t+v_i^{t+1}&#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37.9828"/>
  <p:tag name="ORIGINALWIDTH" val="863.1422"/>
  <p:tag name="LATEXADDIN" val="\documentclass{article}&#10;\usepackage{amsmath}&#10;\pagestyle{empty}&#10;\begin{document}&#10;\[&#10;x_{loc_i}=x_{*}+\epsilon A^t&#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746.532"/>
  <p:tag name="LATEXADDIN" val="\documentclass{article}&#10;\usepackage{amsmath}&#10;\pagestyle{empty}&#10;\begin{document}&#10;\[&#10;x_{rnd_i}=x_{lb}+(x_{ub}-x_{lb}) \times rand&#10;\]&#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Speech-bubble-Icon-Vector-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Speech-bubble-Icon-Vector-PowerPoint-Templates-Widescreen</Template>
  <TotalTime>3396</TotalTime>
  <Words>2157</Words>
  <Application>Microsoft Office PowerPoint</Application>
  <PresentationFormat>ワイド画面</PresentationFormat>
  <Paragraphs>684</Paragraphs>
  <Slides>31</Slides>
  <Notes>18</Notes>
  <HiddenSlides>8</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31</vt:i4>
      </vt:variant>
    </vt:vector>
  </HeadingPairs>
  <TitlesOfParts>
    <vt:vector size="41" baseType="lpstr">
      <vt:lpstr>Meiryo UI</vt:lpstr>
      <vt:lpstr>ＭＳ Ｐゴシック</vt:lpstr>
      <vt:lpstr>游ゴシック</vt:lpstr>
      <vt:lpstr>Arial</vt:lpstr>
      <vt:lpstr>Calibri</vt:lpstr>
      <vt:lpstr>Cambria Math</vt:lpstr>
      <vt:lpstr>Segoe UI</vt:lpstr>
      <vt:lpstr>Times New Roman</vt:lpstr>
      <vt:lpstr>Speech-bubble-Icon-Vector-PowerPoint-Templates-Widescreen</vt:lpstr>
      <vt:lpstr>Custom Design</vt:lpstr>
      <vt:lpstr>適応的個体間距離に基づく 複数解探索型Bat Algorithm</vt:lpstr>
      <vt:lpstr>背景</vt:lpstr>
      <vt:lpstr>目的</vt:lpstr>
      <vt:lpstr>目的</vt:lpstr>
      <vt:lpstr>従来手法</vt:lpstr>
      <vt:lpstr>従来手法</vt:lpstr>
      <vt:lpstr>従来手法</vt:lpstr>
      <vt:lpstr>従来手法</vt:lpstr>
      <vt:lpstr>従来手法</vt:lpstr>
      <vt:lpstr>従来手法</vt:lpstr>
      <vt:lpstr>従来手法</vt:lpstr>
      <vt:lpstr>提案手法</vt:lpstr>
      <vt:lpstr>提案手法</vt:lpstr>
      <vt:lpstr>提案手法</vt:lpstr>
      <vt:lpstr>提案手法</vt:lpstr>
      <vt:lpstr>提案手法</vt:lpstr>
      <vt:lpstr>DNRBA</vt:lpstr>
      <vt:lpstr>DNRBA</vt:lpstr>
      <vt:lpstr>DNRBA</vt:lpstr>
      <vt:lpstr>DNRBA</vt:lpstr>
      <vt:lpstr>DNRBA</vt:lpstr>
      <vt:lpstr>DNRBA</vt:lpstr>
      <vt:lpstr>実験</vt:lpstr>
      <vt:lpstr>実験</vt:lpstr>
      <vt:lpstr>結果</vt:lpstr>
      <vt:lpstr>結果</vt:lpstr>
      <vt:lpstr>結果</vt:lpstr>
      <vt:lpstr>結果</vt:lpstr>
      <vt:lpstr>結果</vt:lpstr>
      <vt:lpstr>まとめ</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Iwase Takuya</dc:creator>
  <cp:lastModifiedBy>Iwase Takuya</cp:lastModifiedBy>
  <cp:revision>82</cp:revision>
  <cp:lastPrinted>2019-02-05T11:21:25Z</cp:lastPrinted>
  <dcterms:created xsi:type="dcterms:W3CDTF">2019-02-03T07:21:12Z</dcterms:created>
  <dcterms:modified xsi:type="dcterms:W3CDTF">2019-02-06T04:29:54Z</dcterms:modified>
</cp:coreProperties>
</file>