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9"/>
  </p:notesMasterIdLst>
  <p:sldIdLst>
    <p:sldId id="257" r:id="rId3"/>
    <p:sldId id="260" r:id="rId4"/>
    <p:sldId id="259" r:id="rId5"/>
    <p:sldId id="261" r:id="rId6"/>
    <p:sldId id="262" r:id="rId7"/>
    <p:sldId id="263"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autoAdjust="0"/>
    <p:restoredTop sz="94660"/>
  </p:normalViewPr>
  <p:slideViewPr>
    <p:cSldViewPr snapToGrid="0">
      <p:cViewPr varScale="1">
        <p:scale>
          <a:sx n="62" d="100"/>
          <a:sy n="62" d="100"/>
        </p:scale>
        <p:origin x="3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2D42D-B4B9-46F8-ACCE-7BA1DA034316}" type="datetimeFigureOut">
              <a:rPr kumimoji="1" lang="ja-JP" altLang="en-US" smtClean="0"/>
              <a:t>2017/5/25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F7288-7B01-4413-BDA6-7ABB4113348A}" type="slidenum">
              <a:rPr kumimoji="1" lang="ja-JP" altLang="en-US" smtClean="0"/>
              <a:t>‹#›</a:t>
            </a:fld>
            <a:endParaRPr kumimoji="1" lang="ja-JP" altLang="en-US"/>
          </a:p>
        </p:txBody>
      </p:sp>
    </p:spTree>
    <p:extLst>
      <p:ext uri="{BB962C8B-B14F-4D97-AF65-F5344CB8AC3E}">
        <p14:creationId xmlns:p14="http://schemas.microsoft.com/office/powerpoint/2010/main" val="15650093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局所解に陥りにくい，大域的な探索が可能であることからこの手法を採用する．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F7F7288-7B01-4413-BDA6-7ABB4113348A}" type="slidenum">
              <a:rPr kumimoji="1" lang="ja-JP" altLang="en-US" smtClean="0"/>
              <a:t>3</a:t>
            </a:fld>
            <a:endParaRPr kumimoji="1" lang="ja-JP" altLang="en-US"/>
          </a:p>
        </p:txBody>
      </p:sp>
    </p:spTree>
    <p:extLst>
      <p:ext uri="{BB962C8B-B14F-4D97-AF65-F5344CB8AC3E}">
        <p14:creationId xmlns:p14="http://schemas.microsoft.com/office/powerpoint/2010/main" val="2873415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4646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5/24/2017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20229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8946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057256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238736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928404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418557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33471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32229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94678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3937D59-5EDB-4C39-B697-625748F703B6}"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60114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16202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5/24/2017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43786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5/24/2017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1124256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4244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3937D59-5EDB-4C39-B697-625748F703B6}" type="datetimeFigureOut">
              <a:rPr lang="en-US" smtClean="0"/>
              <a:t>5/24/2017</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9124270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04799" y="159026"/>
            <a:ext cx="10204174" cy="1323439"/>
          </a:xfrm>
          <a:prstGeom prst="rect">
            <a:avLst/>
          </a:prstGeom>
          <a:noFill/>
        </p:spPr>
        <p:txBody>
          <a:bodyPr wrap="square" rtlCol="0">
            <a:spAutoFit/>
          </a:bodyPr>
          <a:lstStyle/>
          <a:p>
            <a:r>
              <a:rPr lang="ja-JP" altLang="en-US" sz="4000" b="1" dirty="0">
                <a:solidFill>
                  <a:schemeClr val="bg1"/>
                </a:solidFill>
                <a:latin typeface="+mj-lt"/>
              </a:rPr>
              <a:t>被災者</a:t>
            </a:r>
            <a:r>
              <a:rPr lang="ja-JP" altLang="en-US" sz="4000" b="1" dirty="0" smtClean="0">
                <a:solidFill>
                  <a:schemeClr val="bg1"/>
                </a:solidFill>
                <a:latin typeface="+mj-lt"/>
              </a:rPr>
              <a:t>の探索優先順位を考慮した</a:t>
            </a:r>
            <a:r>
              <a:rPr lang="en-US" altLang="ja-JP" sz="4000" b="1" dirty="0" smtClean="0">
                <a:solidFill>
                  <a:schemeClr val="bg1"/>
                </a:solidFill>
                <a:latin typeface="+mj-lt"/>
              </a:rPr>
              <a:t/>
            </a:r>
            <a:br>
              <a:rPr lang="en-US" altLang="ja-JP" sz="4000" b="1" dirty="0" smtClean="0">
                <a:solidFill>
                  <a:schemeClr val="bg1"/>
                </a:solidFill>
                <a:latin typeface="+mj-lt"/>
              </a:rPr>
            </a:br>
            <a:r>
              <a:rPr lang="ja-JP" altLang="en-US" sz="4000" b="1" dirty="0" smtClean="0">
                <a:solidFill>
                  <a:schemeClr val="bg1"/>
                </a:solidFill>
                <a:latin typeface="+mj-lt"/>
              </a:rPr>
              <a:t>動的変化に追従する探索アルゴリズム</a:t>
            </a:r>
            <a:endParaRPr kumimoji="1" lang="ja-JP" altLang="en-US" sz="4000" b="1" dirty="0">
              <a:solidFill>
                <a:schemeClr val="bg1"/>
              </a:solidFill>
              <a:latin typeface="+mj-lt"/>
            </a:endParaRPr>
          </a:p>
        </p:txBody>
      </p:sp>
      <p:sp>
        <p:nvSpPr>
          <p:cNvPr id="3" name="テキスト ボックス 2"/>
          <p:cNvSpPr txBox="1"/>
          <p:nvPr/>
        </p:nvSpPr>
        <p:spPr>
          <a:xfrm>
            <a:off x="304798" y="1482465"/>
            <a:ext cx="4121427" cy="1015663"/>
          </a:xfrm>
          <a:prstGeom prst="rect">
            <a:avLst/>
          </a:prstGeom>
          <a:noFill/>
        </p:spPr>
        <p:txBody>
          <a:bodyPr wrap="square" rtlCol="0">
            <a:spAutoFit/>
          </a:bodyPr>
          <a:lstStyle/>
          <a:p>
            <a:r>
              <a:rPr kumimoji="1" lang="ja-JP" altLang="en-US" sz="2000" dirty="0" smtClean="0">
                <a:solidFill>
                  <a:schemeClr val="bg1"/>
                </a:solidFill>
                <a:latin typeface="+mn-ea"/>
              </a:rPr>
              <a:t>電気通信大学　情報理工学研究科 高玉研究室　修士１年</a:t>
            </a:r>
            <a:endParaRPr kumimoji="1" lang="en-US" altLang="ja-JP" sz="2000" dirty="0" smtClean="0">
              <a:solidFill>
                <a:schemeClr val="bg1"/>
              </a:solidFill>
              <a:latin typeface="+mn-ea"/>
            </a:endParaRPr>
          </a:p>
          <a:p>
            <a:r>
              <a:rPr lang="ja-JP" altLang="en-US" sz="2000" dirty="0" smtClean="0">
                <a:solidFill>
                  <a:schemeClr val="bg1"/>
                </a:solidFill>
                <a:latin typeface="+mn-ea"/>
              </a:rPr>
              <a:t>岩瀬 拓哉</a:t>
            </a:r>
            <a:endParaRPr kumimoji="1" lang="ja-JP" altLang="en-US" sz="2000" dirty="0">
              <a:solidFill>
                <a:schemeClr val="bg1"/>
              </a:solidFill>
              <a:latin typeface="+mn-ea"/>
            </a:endParaRPr>
          </a:p>
        </p:txBody>
      </p:sp>
      <p:sp>
        <p:nvSpPr>
          <p:cNvPr id="4" name="テキスト ボックス 3"/>
          <p:cNvSpPr txBox="1"/>
          <p:nvPr/>
        </p:nvSpPr>
        <p:spPr>
          <a:xfrm>
            <a:off x="304798" y="5764696"/>
            <a:ext cx="2690192" cy="369332"/>
          </a:xfrm>
          <a:prstGeom prst="rect">
            <a:avLst/>
          </a:prstGeom>
          <a:noFill/>
        </p:spPr>
        <p:txBody>
          <a:bodyPr wrap="square" rtlCol="0">
            <a:spAutoFit/>
          </a:bodyPr>
          <a:lstStyle/>
          <a:p>
            <a:r>
              <a:rPr lang="ja-JP" altLang="en-US" dirty="0"/>
              <a:t>作成</a:t>
            </a:r>
            <a:r>
              <a:rPr lang="ja-JP" altLang="en-US" dirty="0" smtClean="0"/>
              <a:t>日：</a:t>
            </a:r>
            <a:r>
              <a:rPr lang="en-US" altLang="ja-JP" dirty="0" smtClean="0"/>
              <a:t>2017/05/26(</a:t>
            </a:r>
            <a:r>
              <a:rPr lang="ja-JP" altLang="en-US" dirty="0" smtClean="0"/>
              <a:t>金</a:t>
            </a:r>
            <a:r>
              <a:rPr lang="en-US" altLang="ja-JP" dirty="0" smtClean="0"/>
              <a:t>)</a:t>
            </a:r>
            <a:endParaRPr kumimoji="1" lang="ja-JP" altLang="en-US" dirty="0"/>
          </a:p>
        </p:txBody>
      </p:sp>
    </p:spTree>
    <p:extLst>
      <p:ext uri="{BB962C8B-B14F-4D97-AF65-F5344CB8AC3E}">
        <p14:creationId xmlns:p14="http://schemas.microsoft.com/office/powerpoint/2010/main" val="1779915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0"/>
          </p:nvPr>
        </p:nvSpPr>
        <p:spPr>
          <a:xfrm>
            <a:off x="201479" y="2411015"/>
            <a:ext cx="11668954" cy="3994316"/>
          </a:xfrm>
        </p:spPr>
        <p:txBody>
          <a:bodyPr/>
          <a:lstStyle/>
          <a:p>
            <a:r>
              <a:rPr kumimoji="1" lang="ja-JP" altLang="en-US" sz="2000" dirty="0" smtClean="0"/>
              <a:t>災害時において，被災者の救助を行うには被災地状況や被災者の分布状況，</a:t>
            </a:r>
            <a:r>
              <a:rPr kumimoji="1" lang="en-US" altLang="ja-JP" sz="2000" dirty="0" smtClean="0"/>
              <a:t/>
            </a:r>
            <a:br>
              <a:rPr kumimoji="1" lang="en-US" altLang="ja-JP" sz="2000" dirty="0" smtClean="0"/>
            </a:br>
            <a:r>
              <a:rPr kumimoji="1" lang="ja-JP" altLang="en-US" sz="2000" dirty="0" smtClean="0"/>
              <a:t>その数などを把握しなければならない．また，被災者の救助には多くの人手が必要である．</a:t>
            </a:r>
            <a:endParaRPr kumimoji="1" lang="en-US" altLang="ja-JP" sz="2000" dirty="0" smtClean="0"/>
          </a:p>
          <a:p>
            <a:endParaRPr lang="en-US" altLang="ja-JP" sz="2000" dirty="0"/>
          </a:p>
          <a:p>
            <a:r>
              <a:rPr kumimoji="1" lang="ja-JP" altLang="en-US" sz="2000" dirty="0" smtClean="0"/>
              <a:t>➡ このような動的環境において時間変化を考慮し，被災者をより早く救助するため，複数の</a:t>
            </a:r>
            <a:r>
              <a:rPr kumimoji="1" lang="en-US" altLang="ja-JP" sz="2000" dirty="0" smtClean="0"/>
              <a:t/>
            </a:r>
            <a:br>
              <a:rPr kumimoji="1" lang="en-US" altLang="ja-JP" sz="2000" dirty="0" smtClean="0"/>
            </a:br>
            <a:r>
              <a:rPr kumimoji="1" lang="ja-JP" altLang="en-US" sz="2000" b="1" dirty="0" smtClean="0">
                <a:solidFill>
                  <a:schemeClr val="accent6"/>
                </a:solidFill>
              </a:rPr>
              <a:t>救助ロボット</a:t>
            </a:r>
            <a:r>
              <a:rPr kumimoji="1" lang="ja-JP" altLang="en-US" sz="2000" dirty="0" smtClean="0"/>
              <a:t>を適用した探索アルゴリズムの提案．</a:t>
            </a:r>
            <a:endParaRPr kumimoji="1" lang="en-US" altLang="ja-JP" sz="2000" dirty="0" smtClean="0"/>
          </a:p>
        </p:txBody>
      </p:sp>
      <p:sp>
        <p:nvSpPr>
          <p:cNvPr id="5" name="タイトル 1"/>
          <p:cNvSpPr>
            <a:spLocks noGrp="1"/>
          </p:cNvSpPr>
          <p:nvPr>
            <p:ph type="title"/>
          </p:nvPr>
        </p:nvSpPr>
        <p:spPr>
          <a:xfrm>
            <a:off x="0" y="0"/>
            <a:ext cx="12192000" cy="1179288"/>
          </a:xfrm>
        </p:spPr>
        <p:txBody>
          <a:bodyPr/>
          <a:lstStyle/>
          <a:p>
            <a:r>
              <a:rPr lang="ja-JP" altLang="en-US" dirty="0"/>
              <a:t>背景</a:t>
            </a:r>
            <a:endParaRPr kumimoji="1" lang="ja-JP" altLang="en-US" dirty="0"/>
          </a:p>
        </p:txBody>
      </p:sp>
      <p:sp>
        <p:nvSpPr>
          <p:cNvPr id="6" name="コンテンツ プレースホルダー 2"/>
          <p:cNvSpPr>
            <a:spLocks noGrp="1"/>
          </p:cNvSpPr>
          <p:nvPr>
            <p:ph idx="1"/>
          </p:nvPr>
        </p:nvSpPr>
        <p:spPr>
          <a:xfrm>
            <a:off x="527381" y="1508787"/>
            <a:ext cx="11329259" cy="614197"/>
          </a:xfrm>
        </p:spPr>
        <p:txBody>
          <a:bodyPr/>
          <a:lstStyle/>
          <a:p>
            <a:r>
              <a:rPr kumimoji="1" lang="ja-JP" altLang="en-US" b="1" dirty="0" smtClean="0"/>
              <a:t>問題提起</a:t>
            </a:r>
            <a:endParaRPr kumimoji="1" lang="ja-JP" altLang="en-US" b="1" dirty="0"/>
          </a:p>
        </p:txBody>
      </p:sp>
    </p:spTree>
    <p:extLst>
      <p:ext uri="{BB962C8B-B14F-4D97-AF65-F5344CB8AC3E}">
        <p14:creationId xmlns:p14="http://schemas.microsoft.com/office/powerpoint/2010/main" val="2606659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endParaRPr kumimoji="1" lang="ja-JP" altLang="en-US" dirty="0"/>
          </a:p>
        </p:txBody>
      </p:sp>
      <p:sp>
        <p:nvSpPr>
          <p:cNvPr id="4" name="コンテンツ プレースホルダー 3"/>
          <p:cNvSpPr>
            <a:spLocks noGrp="1"/>
          </p:cNvSpPr>
          <p:nvPr>
            <p:ph idx="10"/>
          </p:nvPr>
        </p:nvSpPr>
        <p:spPr>
          <a:xfrm>
            <a:off x="201479" y="2411015"/>
            <a:ext cx="11668954" cy="3994316"/>
          </a:xfrm>
        </p:spPr>
        <p:txBody>
          <a:bodyPr/>
          <a:lstStyle/>
          <a:p>
            <a:r>
              <a:rPr lang="en-US" altLang="ja-JP" sz="2000" b="1" dirty="0">
                <a:solidFill>
                  <a:schemeClr val="accent6"/>
                </a:solidFill>
              </a:rPr>
              <a:t>ABC</a:t>
            </a:r>
            <a:r>
              <a:rPr lang="ja-JP" altLang="en-US" sz="2000" b="1" dirty="0" smtClean="0">
                <a:solidFill>
                  <a:schemeClr val="accent6"/>
                </a:solidFill>
              </a:rPr>
              <a:t>アルゴリズム</a:t>
            </a:r>
            <a:r>
              <a:rPr lang="en-US" altLang="ja-JP" sz="2000" dirty="0" smtClean="0"/>
              <a:t>…</a:t>
            </a:r>
            <a:r>
              <a:rPr lang="ja-JP" altLang="en-US" sz="2000" dirty="0" smtClean="0"/>
              <a:t> ミツバチの群れの採餌行動をモデルとして提案された群知能アルゴリズム．</a:t>
            </a:r>
            <a:r>
              <a:rPr lang="en-US" altLang="ja-JP" sz="2000" dirty="0" smtClean="0"/>
              <a:t/>
            </a:r>
            <a:br>
              <a:rPr lang="en-US" altLang="ja-JP" sz="2000" dirty="0" smtClean="0"/>
            </a:br>
            <a:r>
              <a:rPr lang="ja-JP" altLang="en-US" sz="2000" dirty="0" smtClean="0"/>
              <a:t>静的な多点探索型最適化問関数を解くことが可能（</a:t>
            </a:r>
            <a:r>
              <a:rPr lang="en-US" altLang="ja-JP" sz="2000" i="1" dirty="0" err="1" smtClean="0"/>
              <a:t>Karaboga</a:t>
            </a:r>
            <a:r>
              <a:rPr lang="en-US" altLang="ja-JP" sz="2000" i="1" dirty="0" smtClean="0"/>
              <a:t>, 2005</a:t>
            </a:r>
            <a:r>
              <a:rPr lang="ja-JP" altLang="en-US" sz="2000" dirty="0" smtClean="0"/>
              <a:t>）．</a:t>
            </a:r>
            <a:endParaRPr lang="en-US" altLang="ja-JP" sz="2000" dirty="0" smtClean="0"/>
          </a:p>
          <a:p>
            <a:r>
              <a:rPr lang="en-US" altLang="ja-JP" sz="2000" dirty="0" smtClean="0"/>
              <a:t/>
            </a:r>
            <a:br>
              <a:rPr lang="en-US" altLang="ja-JP" sz="2000" dirty="0" smtClean="0"/>
            </a:br>
            <a:r>
              <a:rPr lang="ja-JP" altLang="en-US" sz="2000" dirty="0" smtClean="0"/>
              <a:t>➡動的環境の変化への適用を考慮しておらず，被災者（解）の状態変化に追従するよう</a:t>
            </a:r>
            <a:r>
              <a:rPr lang="en-US" altLang="ja-JP" sz="2000" dirty="0" smtClean="0"/>
              <a:t/>
            </a:r>
            <a:br>
              <a:rPr lang="en-US" altLang="ja-JP" sz="2000" dirty="0" smtClean="0"/>
            </a:br>
            <a:r>
              <a:rPr lang="ja-JP" altLang="en-US" sz="2000" dirty="0" smtClean="0"/>
              <a:t>アルゴリズムの改良を行う</a:t>
            </a:r>
            <a:r>
              <a:rPr lang="ja-JP" altLang="en-US" sz="2000" dirty="0"/>
              <a:t>余地</a:t>
            </a:r>
            <a:r>
              <a:rPr lang="ja-JP" altLang="en-US" sz="2000" dirty="0" smtClean="0"/>
              <a:t>がある</a:t>
            </a:r>
            <a:r>
              <a:rPr lang="ja-JP" altLang="en-US" sz="2000" dirty="0"/>
              <a:t>．</a:t>
            </a:r>
            <a:endParaRPr lang="en-US" altLang="ja-JP" sz="2000" dirty="0"/>
          </a:p>
        </p:txBody>
      </p:sp>
      <p:sp>
        <p:nvSpPr>
          <p:cNvPr id="5" name="コンテンツ プレースホルダー 2"/>
          <p:cNvSpPr>
            <a:spLocks noGrp="1"/>
          </p:cNvSpPr>
          <p:nvPr>
            <p:ph idx="1"/>
          </p:nvPr>
        </p:nvSpPr>
        <p:spPr>
          <a:xfrm>
            <a:off x="527381" y="1508787"/>
            <a:ext cx="11329259" cy="614197"/>
          </a:xfrm>
        </p:spPr>
        <p:txBody>
          <a:bodyPr/>
          <a:lstStyle/>
          <a:p>
            <a:r>
              <a:rPr kumimoji="1" lang="ja-JP" altLang="en-US" b="1" dirty="0" smtClean="0"/>
              <a:t>探索手法</a:t>
            </a:r>
            <a:endParaRPr kumimoji="1" lang="ja-JP" altLang="en-US" b="1" dirty="0"/>
          </a:p>
        </p:txBody>
      </p:sp>
    </p:spTree>
    <p:extLst>
      <p:ext uri="{BB962C8B-B14F-4D97-AF65-F5344CB8AC3E}">
        <p14:creationId xmlns:p14="http://schemas.microsoft.com/office/powerpoint/2010/main" val="926883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b="1" dirty="0" smtClean="0"/>
              <a:t>サブテーマ</a:t>
            </a:r>
            <a:endParaRPr kumimoji="1" lang="ja-JP" altLang="en-US" b="1" dirty="0"/>
          </a:p>
        </p:txBody>
      </p:sp>
      <p:sp>
        <p:nvSpPr>
          <p:cNvPr id="4" name="コンテンツ プレースホルダー 3"/>
          <p:cNvSpPr>
            <a:spLocks noGrp="1"/>
          </p:cNvSpPr>
          <p:nvPr>
            <p:ph idx="10"/>
          </p:nvPr>
        </p:nvSpPr>
        <p:spPr>
          <a:xfrm>
            <a:off x="247973" y="2411015"/>
            <a:ext cx="11622459" cy="3994316"/>
          </a:xfrm>
        </p:spPr>
        <p:txBody>
          <a:bodyPr/>
          <a:lstStyle/>
          <a:p>
            <a:pPr marL="457200" indent="-457200">
              <a:buFont typeface="+mj-lt"/>
              <a:buAutoNum type="alphaUcParenR"/>
            </a:pPr>
            <a:r>
              <a:rPr kumimoji="1" lang="ja-JP" altLang="en-US" sz="2000" dirty="0" smtClean="0"/>
              <a:t>静的環境：救助ロボットの数よりも被災者の数が多い場合，</a:t>
            </a:r>
            <a:r>
              <a:rPr kumimoji="1" lang="en-US" altLang="ja-JP" sz="2000" dirty="0" smtClean="0"/>
              <a:t/>
            </a:r>
            <a:br>
              <a:rPr kumimoji="1" lang="en-US" altLang="ja-JP" sz="2000" dirty="0" smtClean="0"/>
            </a:br>
            <a:r>
              <a:rPr kumimoji="1" lang="ja-JP" altLang="en-US" sz="2000" dirty="0" smtClean="0"/>
              <a:t>被災者の探索優先順位を決め，より早く被災者を発見する手法の提案</a:t>
            </a:r>
            <a:r>
              <a:rPr kumimoji="1" lang="en-US" altLang="ja-JP" sz="2000" dirty="0" smtClean="0"/>
              <a:t/>
            </a:r>
            <a:br>
              <a:rPr kumimoji="1" lang="en-US" altLang="ja-JP" sz="2000" dirty="0" smtClean="0"/>
            </a:br>
            <a:endParaRPr kumimoji="1" lang="en-US" altLang="ja-JP" sz="2000" dirty="0" smtClean="0"/>
          </a:p>
          <a:p>
            <a:pPr marL="457200" indent="-457200">
              <a:buFont typeface="+mj-lt"/>
              <a:buAutoNum type="alphaUcParenR"/>
            </a:pPr>
            <a:r>
              <a:rPr lang="ja-JP" altLang="en-US" sz="2000" dirty="0" smtClean="0"/>
              <a:t>動的環境：被災者の負傷具合により被災者の優先的に救助する手法</a:t>
            </a:r>
            <a:r>
              <a:rPr lang="en-US" altLang="ja-JP" sz="2000" dirty="0"/>
              <a:t/>
            </a:r>
            <a:br>
              <a:rPr lang="en-US" altLang="ja-JP" sz="2000" dirty="0"/>
            </a:br>
            <a:r>
              <a:rPr lang="ja-JP" altLang="en-US" sz="2000" dirty="0" smtClean="0"/>
              <a:t>① </a:t>
            </a:r>
            <a:r>
              <a:rPr lang="ja-JP" altLang="en-US" sz="2000" u="sng" dirty="0" smtClean="0"/>
              <a:t>被災者（解）の位置変化</a:t>
            </a:r>
            <a:r>
              <a:rPr lang="en-US" altLang="ja-JP" sz="2000" u="sng" dirty="0" smtClean="0"/>
              <a:t/>
            </a:r>
            <a:br>
              <a:rPr lang="en-US" altLang="ja-JP" sz="2000" u="sng" dirty="0" smtClean="0"/>
            </a:br>
            <a:r>
              <a:rPr lang="ja-JP" altLang="en-US" sz="2000" dirty="0" smtClean="0"/>
              <a:t>時間変化により被災者がその場に留まっている，あるいは移動している場合における探索アルゴリズムの構築</a:t>
            </a:r>
            <a:r>
              <a:rPr lang="en-US" altLang="ja-JP" sz="2000" dirty="0" smtClean="0"/>
              <a:t/>
            </a:r>
            <a:br>
              <a:rPr lang="en-US" altLang="ja-JP" sz="2000" dirty="0" smtClean="0"/>
            </a:br>
            <a:r>
              <a:rPr lang="en-US" altLang="ja-JP" sz="2000" dirty="0" smtClean="0"/>
              <a:t/>
            </a:r>
            <a:br>
              <a:rPr lang="en-US" altLang="ja-JP" sz="2000" dirty="0" smtClean="0"/>
            </a:br>
            <a:r>
              <a:rPr lang="ja-JP" altLang="en-US" sz="2000" dirty="0" smtClean="0"/>
              <a:t>② </a:t>
            </a:r>
            <a:r>
              <a:rPr lang="ja-JP" altLang="en-US" sz="2000" u="sng" dirty="0" smtClean="0"/>
              <a:t>被災者（解）の存在の有無</a:t>
            </a:r>
            <a:r>
              <a:rPr lang="en-US" altLang="ja-JP" sz="2000" dirty="0" smtClean="0"/>
              <a:t/>
            </a:r>
            <a:br>
              <a:rPr lang="en-US" altLang="ja-JP" sz="2000" dirty="0" smtClean="0"/>
            </a:br>
            <a:r>
              <a:rPr lang="ja-JP" altLang="en-US" sz="2000" dirty="0" smtClean="0"/>
              <a:t>時間変化によって，被災者の存在の有無が変化する場合におけるにおける探索アルゴリズムの構築</a:t>
            </a:r>
            <a:endParaRPr kumimoji="1" lang="en-US" altLang="ja-JP" sz="2000" dirty="0" smtClean="0"/>
          </a:p>
          <a:p>
            <a:pPr marL="342900" indent="-342900">
              <a:buFont typeface="Wingdings" panose="05000000000000000000" pitchFamily="2" charset="2"/>
              <a:buChar char="n"/>
            </a:pPr>
            <a:endParaRPr kumimoji="1" lang="ja-JP" altLang="en-US" sz="2000" dirty="0"/>
          </a:p>
        </p:txBody>
      </p:sp>
    </p:spTree>
    <p:extLst>
      <p:ext uri="{BB962C8B-B14F-4D97-AF65-F5344CB8AC3E}">
        <p14:creationId xmlns:p14="http://schemas.microsoft.com/office/powerpoint/2010/main" val="2439630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b="1" dirty="0" smtClean="0"/>
              <a:t>サブテーマ</a:t>
            </a:r>
            <a:endParaRPr kumimoji="1" lang="ja-JP" altLang="en-US" b="1" dirty="0"/>
          </a:p>
        </p:txBody>
      </p:sp>
      <p:sp>
        <p:nvSpPr>
          <p:cNvPr id="4" name="コンテンツ プレースホルダー 3"/>
          <p:cNvSpPr>
            <a:spLocks noGrp="1"/>
          </p:cNvSpPr>
          <p:nvPr>
            <p:ph idx="10"/>
          </p:nvPr>
        </p:nvSpPr>
        <p:spPr>
          <a:xfrm>
            <a:off x="247973" y="2411015"/>
            <a:ext cx="11622459" cy="3994316"/>
          </a:xfrm>
        </p:spPr>
        <p:txBody>
          <a:bodyPr/>
          <a:lstStyle/>
          <a:p>
            <a:pPr marL="457200" indent="-457200">
              <a:buFont typeface="+mj-lt"/>
              <a:buAutoNum type="alphaUcParenR" startAt="3"/>
            </a:pPr>
            <a:r>
              <a:rPr lang="ja-JP" altLang="en-US" sz="2000" dirty="0" smtClean="0"/>
              <a:t>救助ロボット（個体）と被災者（解）の数が異なる場合において，</a:t>
            </a:r>
            <a:r>
              <a:rPr lang="en-US" altLang="ja-JP" sz="2000" dirty="0" smtClean="0"/>
              <a:t/>
            </a:r>
            <a:br>
              <a:rPr lang="en-US" altLang="ja-JP" sz="2000" dirty="0" smtClean="0"/>
            </a:br>
            <a:r>
              <a:rPr lang="ja-JP" altLang="en-US" sz="2000" dirty="0"/>
              <a:t>動的</a:t>
            </a:r>
            <a:r>
              <a:rPr lang="ja-JP" altLang="en-US" sz="2000" dirty="0" smtClean="0"/>
              <a:t>変化により被災者の位置と存在の有無の変化を同時に考慮した</a:t>
            </a:r>
            <a:r>
              <a:rPr lang="en-US" altLang="ja-JP" sz="2000" dirty="0" smtClean="0"/>
              <a:t/>
            </a:r>
            <a:br>
              <a:rPr lang="en-US" altLang="ja-JP" sz="2000" dirty="0" smtClean="0"/>
            </a:br>
            <a:r>
              <a:rPr lang="ja-JP" altLang="en-US" sz="2000" dirty="0" smtClean="0"/>
              <a:t>探索アルゴリズムの構築</a:t>
            </a:r>
            <a:endParaRPr kumimoji="1" lang="ja-JP" altLang="en-US" sz="2000" dirty="0"/>
          </a:p>
        </p:txBody>
      </p:sp>
      <p:sp>
        <p:nvSpPr>
          <p:cNvPr id="5" name="タイトル 1"/>
          <p:cNvSpPr>
            <a:spLocks noGrp="1"/>
          </p:cNvSpPr>
          <p:nvPr>
            <p:ph type="title"/>
          </p:nvPr>
        </p:nvSpPr>
        <p:spPr>
          <a:xfrm>
            <a:off x="0" y="0"/>
            <a:ext cx="12192000" cy="1179288"/>
          </a:xfrm>
        </p:spPr>
        <p:txBody>
          <a:bodyPr/>
          <a:lstStyle/>
          <a:p>
            <a:r>
              <a:rPr kumimoji="1" lang="ja-JP" altLang="en-US" dirty="0" smtClean="0"/>
              <a:t>目的</a:t>
            </a:r>
            <a:endParaRPr kumimoji="1" lang="ja-JP" altLang="en-US" dirty="0"/>
          </a:p>
        </p:txBody>
      </p:sp>
    </p:spTree>
    <p:extLst>
      <p:ext uri="{BB962C8B-B14F-4D97-AF65-F5344CB8AC3E}">
        <p14:creationId xmlns:p14="http://schemas.microsoft.com/office/powerpoint/2010/main" val="1364268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コンテンツ プレースホルダー 3"/>
          <p:cNvSpPr>
            <a:spLocks noGrp="1"/>
          </p:cNvSpPr>
          <p:nvPr>
            <p:ph idx="10"/>
          </p:nvPr>
        </p:nvSpPr>
        <p:spPr/>
        <p:txBody>
          <a:bodyPr/>
          <a:lstStyle/>
          <a:p>
            <a:r>
              <a:rPr kumimoji="1" lang="en-US" altLang="ja-JP" sz="2000" dirty="0" smtClean="0"/>
              <a:t>【</a:t>
            </a:r>
            <a:r>
              <a:rPr kumimoji="1" lang="ja-JP" altLang="en-US" sz="2000" dirty="0" smtClean="0"/>
              <a:t>１週間後</a:t>
            </a:r>
            <a:r>
              <a:rPr kumimoji="1" lang="en-US" altLang="ja-JP" sz="2000" dirty="0" smtClean="0"/>
              <a:t>】</a:t>
            </a:r>
          </a:p>
          <a:p>
            <a:pPr marL="342900" indent="-342900">
              <a:buFont typeface="Wingdings" panose="05000000000000000000" pitchFamily="2" charset="2"/>
              <a:buChar char="n"/>
            </a:pPr>
            <a:r>
              <a:rPr kumimoji="1" lang="en-US" altLang="ja-JP" sz="2000" dirty="0" smtClean="0"/>
              <a:t>ABC</a:t>
            </a:r>
            <a:r>
              <a:rPr kumimoji="1" lang="ja-JP" altLang="en-US" sz="2000" dirty="0" smtClean="0"/>
              <a:t>アルゴリズムの実装</a:t>
            </a:r>
            <a:endParaRPr kumimoji="1" lang="en-US" altLang="ja-JP" sz="2000" dirty="0" smtClean="0"/>
          </a:p>
          <a:p>
            <a:pPr marL="342900" indent="-342900">
              <a:buFont typeface="Wingdings" panose="05000000000000000000" pitchFamily="2" charset="2"/>
              <a:buChar char="n"/>
            </a:pPr>
            <a:r>
              <a:rPr lang="ja-JP" altLang="en-US" sz="2000" dirty="0"/>
              <a:t>論文</a:t>
            </a:r>
            <a:r>
              <a:rPr lang="ja-JP" altLang="en-US" sz="2000" dirty="0" smtClean="0"/>
              <a:t>の読み進め</a:t>
            </a:r>
            <a:endParaRPr lang="en-US" altLang="ja-JP" sz="2000" dirty="0" smtClean="0"/>
          </a:p>
          <a:p>
            <a:pPr marL="342900" indent="-342900">
              <a:buFont typeface="Wingdings" panose="05000000000000000000" pitchFamily="2" charset="2"/>
              <a:buChar char="n"/>
            </a:pPr>
            <a:endParaRPr kumimoji="1" lang="en-US" altLang="ja-JP" sz="2000" dirty="0" smtClean="0"/>
          </a:p>
          <a:p>
            <a:r>
              <a:rPr lang="en-US" altLang="ja-JP" sz="2000" dirty="0" smtClean="0"/>
              <a:t>【</a:t>
            </a:r>
            <a:r>
              <a:rPr lang="ja-JP" altLang="en-US" sz="2000" dirty="0" smtClean="0"/>
              <a:t>１か月後</a:t>
            </a:r>
            <a:r>
              <a:rPr lang="en-US" altLang="ja-JP" sz="2000" dirty="0" smtClean="0"/>
              <a:t>】</a:t>
            </a:r>
            <a:endParaRPr kumimoji="1" lang="en-US" altLang="ja-JP" sz="2000" dirty="0"/>
          </a:p>
          <a:p>
            <a:pPr marL="342900" indent="-342900">
              <a:buFont typeface="Wingdings" panose="05000000000000000000" pitchFamily="2" charset="2"/>
              <a:buChar char="n"/>
            </a:pPr>
            <a:r>
              <a:rPr lang="ja-JP" altLang="en-US" sz="2000" dirty="0" smtClean="0"/>
              <a:t>多くの解に対し，個体が探索効率を高めるため従来手法の改良を行う．</a:t>
            </a:r>
            <a:endParaRPr kumimoji="1" lang="ja-JP" altLang="en-US" sz="2000" dirty="0"/>
          </a:p>
        </p:txBody>
      </p:sp>
    </p:spTree>
    <p:extLst>
      <p:ext uri="{BB962C8B-B14F-4D97-AF65-F5344CB8AC3E}">
        <p14:creationId xmlns:p14="http://schemas.microsoft.com/office/powerpoint/2010/main" val="3553755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3">
      <a:majorFont>
        <a:latin typeface="Meiryo UI"/>
        <a:ea typeface="Meiryo UI"/>
        <a:cs typeface=""/>
      </a:majorFont>
      <a:minorFont>
        <a:latin typeface="Segoe UI"/>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1569</TotalTime>
  <Words>159</Words>
  <Application>Microsoft Office PowerPoint</Application>
  <PresentationFormat>ワイド画面</PresentationFormat>
  <Paragraphs>29</Paragraphs>
  <Slides>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Meiryo UI</vt:lpstr>
      <vt:lpstr>ＭＳ Ｐゴシック</vt:lpstr>
      <vt:lpstr>游ゴシック</vt:lpstr>
      <vt:lpstr>Arial</vt:lpstr>
      <vt:lpstr>Calibri</vt:lpstr>
      <vt:lpstr>Segoe UI</vt:lpstr>
      <vt:lpstr>Wingdings</vt:lpstr>
      <vt:lpstr>Blue-pleated-shape-on-the-white-background-PowerPoint-Templates-Widescreen</vt:lpstr>
      <vt:lpstr>Custom Design</vt:lpstr>
      <vt:lpstr>PowerPoint プレゼンテーション</vt:lpstr>
      <vt:lpstr>背景</vt:lpstr>
      <vt:lpstr>背景</vt:lpstr>
      <vt:lpstr>目的</vt:lpstr>
      <vt:lpstr>目的</vt:lpstr>
      <vt:lpstr>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Takuya Iwase</dc:creator>
  <cp:lastModifiedBy>Takuya Iwase</cp:lastModifiedBy>
  <cp:revision>26</cp:revision>
  <dcterms:created xsi:type="dcterms:W3CDTF">2017-05-23T06:34:01Z</dcterms:created>
  <dcterms:modified xsi:type="dcterms:W3CDTF">2017-05-25T14:58:34Z</dcterms:modified>
</cp:coreProperties>
</file>