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2"/>
  </p:notesMasterIdLst>
  <p:handoutMasterIdLst>
    <p:handoutMasterId r:id="rId13"/>
  </p:handoutMasterIdLst>
  <p:sldIdLst>
    <p:sldId id="257" r:id="rId3"/>
    <p:sldId id="259" r:id="rId4"/>
    <p:sldId id="266" r:id="rId5"/>
    <p:sldId id="267" r:id="rId6"/>
    <p:sldId id="260" r:id="rId7"/>
    <p:sldId id="265" r:id="rId8"/>
    <p:sldId id="268" r:id="rId9"/>
    <p:sldId id="263" r:id="rId10"/>
    <p:sldId id="264" r:id="rId11"/>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94660"/>
  </p:normalViewPr>
  <p:slideViewPr>
    <p:cSldViewPr snapToGrid="0">
      <p:cViewPr varScale="1">
        <p:scale>
          <a:sx n="80" d="100"/>
          <a:sy n="80" d="100"/>
        </p:scale>
        <p:origin x="126" y="576"/>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2017/6/22</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2017/6/22</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4</a:t>
            </a:fld>
            <a:endParaRPr kumimoji="1" lang="ja-JP" altLang="en-US"/>
          </a:p>
        </p:txBody>
      </p:sp>
    </p:spTree>
    <p:extLst>
      <p:ext uri="{BB962C8B-B14F-4D97-AF65-F5344CB8AC3E}">
        <p14:creationId xmlns:p14="http://schemas.microsoft.com/office/powerpoint/2010/main" val="26771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6/22/2017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2017/06/23(</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a:t>
            </a:r>
            <a:r>
              <a:rPr kumimoji="1" lang="ja-JP" altLang="en-US" sz="2000" dirty="0" smtClean="0">
                <a:solidFill>
                  <a:srgbClr val="FF0000"/>
                </a:solidFill>
              </a:rPr>
              <a:t>：個体数</a:t>
            </a:r>
            <a:r>
              <a:rPr kumimoji="1" lang="ja-JP" altLang="en-US" sz="2000" dirty="0" smtClean="0">
                <a:solidFill>
                  <a:srgbClr val="FF0000"/>
                </a:solidFill>
              </a:rPr>
              <a:t>より</a:t>
            </a:r>
            <a:r>
              <a:rPr kumimoji="1" lang="ja-JP" altLang="en-US" sz="2000" dirty="0" smtClean="0">
                <a:solidFill>
                  <a:srgbClr val="FF0000"/>
                </a:solidFill>
              </a:rPr>
              <a:t>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a:t>
            </a:r>
            <a:r>
              <a:rPr kumimoji="1" lang="ja-JP" altLang="en-US" sz="2000" dirty="0" smtClean="0">
                <a:solidFill>
                  <a:srgbClr val="FF0000"/>
                </a:solidFill>
              </a:rPr>
              <a:t>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a:t>
            </a:r>
            <a:r>
              <a:rPr kumimoji="1" lang="ja-JP" altLang="en-US" sz="2000" dirty="0" smtClean="0">
                <a:solidFill>
                  <a:srgbClr val="FF0000"/>
                </a:solidFill>
              </a:rPr>
              <a:t>優先順位を決め，より</a:t>
            </a:r>
            <a:r>
              <a:rPr kumimoji="1" lang="ja-JP" altLang="en-US" sz="2000" dirty="0" smtClean="0">
                <a:solidFill>
                  <a:srgbClr val="FF0000"/>
                </a:solidFill>
              </a:rPr>
              <a:t>早く</a:t>
            </a:r>
            <a:r>
              <a:rPr lang="ja-JP" altLang="en-US" sz="2000" dirty="0">
                <a:solidFill>
                  <a:srgbClr val="FF0000"/>
                </a:solidFill>
              </a:rPr>
              <a:t>解</a:t>
            </a:r>
            <a:r>
              <a:rPr kumimoji="1" lang="ja-JP" altLang="en-US" sz="2000" dirty="0" smtClean="0">
                <a:solidFill>
                  <a:srgbClr val="FF0000"/>
                </a:solidFill>
              </a:rPr>
              <a:t>を</a:t>
            </a:r>
            <a:r>
              <a:rPr kumimoji="1" lang="ja-JP" altLang="en-US" sz="2000" dirty="0" smtClean="0">
                <a:solidFill>
                  <a:srgbClr val="FF0000"/>
                </a:solidFill>
              </a:rPr>
              <a:t>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1839"/>
            <a:ext cx="11136508" cy="4063492"/>
          </a:xfrm>
          <a:prstGeom prst="rect">
            <a:avLst/>
          </a:prstGeom>
        </p:spPr>
      </p:pic>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latin typeface="+mn-lt"/>
              </a:rPr>
              <a:t>Shubert function</a:t>
            </a:r>
            <a:endParaRPr kumimoji="1" lang="ja-JP" altLang="en-US" b="1" dirty="0">
              <a:solidFill>
                <a:schemeClr val="tx1">
                  <a:lumMod val="65000"/>
                  <a:lumOff val="35000"/>
                </a:schemeClr>
              </a:solidFill>
              <a:latin typeface="+mn-lt"/>
            </a:endParaRPr>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5135724" y="2082570"/>
                <a:ext cx="6720916" cy="3994316"/>
              </a:xfrm>
              <a:solidFill>
                <a:schemeClr val="bg1">
                  <a:alpha val="53000"/>
                </a:schemeClr>
              </a:solidFill>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oMath>
                  </m:oMathPara>
                </a14:m>
                <a:endParaRPr kumimoji="1" lang="en-US" altLang="ja-JP" dirty="0" smtClean="0"/>
              </a:p>
              <a:p>
                <a:pPr/>
                <a:endParaRPr kumimoji="1"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d>
                        <m:dPr>
                          <m:begChr m:val="["/>
                          <m:endChr m:val="]"/>
                          <m:ctrlPr>
                            <a:rPr kumimoji="1" lang="en-US"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−10, 10</m:t>
                          </m:r>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𝑓𝑜𝑟</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=1,2</m:t>
                      </m:r>
                    </m:oMath>
                  </m:oMathPara>
                </a14:m>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5135724" y="2082570"/>
                <a:ext cx="6720916" cy="3994316"/>
              </a:xfr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82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4853" y="1508787"/>
            <a:ext cx="11531787" cy="614197"/>
          </a:xfrm>
        </p:spPr>
        <p:txBody>
          <a:bodyPr/>
          <a:lstStyle/>
          <a:p>
            <a:r>
              <a:rPr kumimoji="1" lang="en-US" altLang="ja-JP" b="1" dirty="0" err="1" smtClean="0">
                <a:solidFill>
                  <a:schemeClr val="tx1">
                    <a:lumMod val="65000"/>
                    <a:lumOff val="35000"/>
                  </a:schemeClr>
                </a:solidFill>
                <a:latin typeface="+mn-lt"/>
              </a:rPr>
              <a:t>Langermann</a:t>
            </a:r>
            <a:r>
              <a:rPr kumimoji="1" lang="en-US" altLang="ja-JP" b="1" dirty="0" smtClean="0">
                <a:solidFill>
                  <a:schemeClr val="tx1">
                    <a:lumMod val="65000"/>
                    <a:lumOff val="35000"/>
                  </a:schemeClr>
                </a:solidFill>
                <a:latin typeface="+mn-lt"/>
              </a:rPr>
              <a:t> function</a:t>
            </a:r>
            <a:endParaRPr kumimoji="1" lang="ja-JP" altLang="en-US" b="1" dirty="0">
              <a:solidFill>
                <a:schemeClr val="tx1">
                  <a:lumMod val="65000"/>
                  <a:lumOff val="35000"/>
                </a:schemeClr>
              </a:solidFill>
              <a:latin typeface="+mn-lt"/>
            </a:endParaRPr>
          </a:p>
        </p:txBody>
      </p:sp>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12" y="2094684"/>
            <a:ext cx="6351088" cy="4763316"/>
          </a:xfrm>
          <a:prstGeom prst="rect">
            <a:avLst/>
          </a:prstGeom>
        </p:spPr>
      </p:pic>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0" y="2122983"/>
                <a:ext cx="6846215" cy="4362037"/>
              </a:xfrm>
            </p:spPr>
            <p:txBody>
              <a:bodyPr/>
              <a:lstStyle/>
              <a:p>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𝑖</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𝑚</m:t>
                          </m:r>
                        </m:sup>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𝑐</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𝑒𝑥𝑝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r>
                                    <a:rPr kumimoji="1" lang="en-US" altLang="ja-JP" b="0" i="1" smtClean="0">
                                      <a:solidFill>
                                        <a:schemeClr val="tx1">
                                          <a:lumMod val="75000"/>
                                          <a:lumOff val="25000"/>
                                        </a:schemeClr>
                                      </a:solidFill>
                                      <a:latin typeface="Cambria Math" panose="02040503050406030204" pitchFamily="18" charset="0"/>
                                    </a:rPr>
                                    <m:t>1</m:t>
                                  </m:r>
                                </m:num>
                                <m:den>
                                  <m:r>
                                    <m:rPr>
                                      <m:sty m:val="p"/>
                                    </m:rPr>
                                    <a:rPr lang="en-US" altLang="ja-JP" i="1">
                                      <a:solidFill>
                                        <a:schemeClr val="tx1">
                                          <a:lumMod val="75000"/>
                                          <a:lumOff val="25000"/>
                                        </a:schemeClr>
                                      </a:solidFill>
                                      <a:latin typeface="Cambria Math" panose="02040503050406030204" pitchFamily="18" charset="0"/>
                                    </a:rPr>
                                    <m:t>π</m:t>
                                  </m:r>
                                </m:den>
                              </m:f>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𝑑</m:t>
                                  </m:r>
                                </m:sup>
                                <m:e>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𝑗</m:t>
                                              </m:r>
                                            </m:sub>
                                          </m:sSub>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𝐴</m:t>
                                              </m:r>
                                            </m:e>
                                            <m:sub>
                                              <m:r>
                                                <a:rPr kumimoji="1" lang="en-US" altLang="ja-JP" b="0" i="1" smtClean="0">
                                                  <a:solidFill>
                                                    <a:schemeClr val="tx1">
                                                      <a:lumMod val="75000"/>
                                                      <a:lumOff val="25000"/>
                                                    </a:schemeClr>
                                                  </a:solidFill>
                                                  <a:latin typeface="Cambria Math" panose="02040503050406030204" pitchFamily="18" charset="0"/>
                                                </a:rPr>
                                                <m:t>𝑖𝑗</m:t>
                                              </m:r>
                                            </m:sub>
                                          </m:sSub>
                                        </m:e>
                                      </m:d>
                                    </m:e>
                                    <m:sup>
                                      <m:r>
                                        <a:rPr kumimoji="1" lang="en-US" altLang="ja-JP" b="0" i="1" smtClean="0">
                                          <a:solidFill>
                                            <a:schemeClr val="tx1">
                                              <a:lumMod val="75000"/>
                                              <a:lumOff val="25000"/>
                                            </a:schemeClr>
                                          </a:solidFill>
                                          <a:latin typeface="Cambria Math" panose="02040503050406030204" pitchFamily="18" charset="0"/>
                                        </a:rPr>
                                        <m:t>2</m:t>
                                      </m:r>
                                    </m:sup>
                                  </m:sSup>
                                </m:e>
                              </m:nary>
                            </m:e>
                          </m:d>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cos</m:t>
                              </m:r>
                            </m:fName>
                            <m:e>
                              <m:d>
                                <m:dPr>
                                  <m:ctrlPr>
                                    <a:rPr kumimoji="1" lang="en-US" altLang="ja-JP" b="0" i="1" smtClean="0">
                                      <a:solidFill>
                                        <a:schemeClr val="tx1">
                                          <a:lumMod val="75000"/>
                                          <a:lumOff val="25000"/>
                                        </a:schemeClr>
                                      </a:solidFill>
                                      <a:latin typeface="Cambria Math" panose="02040503050406030204" pitchFamily="18" charset="0"/>
                                    </a:rPr>
                                  </m:ctrlPr>
                                </m:dPr>
                                <m:e>
                                  <m:r>
                                    <m:rPr>
                                      <m:sty m:val="p"/>
                                    </m:rPr>
                                    <a:rPr lang="en-US" altLang="ja-JP" i="1">
                                      <a:solidFill>
                                        <a:schemeClr val="tx1">
                                          <a:lumMod val="75000"/>
                                          <a:lumOff val="25000"/>
                                        </a:schemeClr>
                                      </a:solidFill>
                                      <a:latin typeface="Cambria Math" panose="02040503050406030204" pitchFamily="18" charset="0"/>
                                    </a:rPr>
                                    <m:t>π</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𝑑</m:t>
                                      </m:r>
                                    </m:sup>
                                    <m:e>
                                      <m:sSup>
                                        <m:sSupPr>
                                          <m:ctrlPr>
                                            <a:rPr lang="en-US" altLang="ja-JP" i="1" smtClean="0">
                                              <a:solidFill>
                                                <a:schemeClr val="tx1">
                                                  <a:lumMod val="75000"/>
                                                  <a:lumOff val="25000"/>
                                                </a:schemeClr>
                                              </a:solidFill>
                                              <a:latin typeface="Cambria Math" panose="02040503050406030204" pitchFamily="18" charset="0"/>
                                            </a:rPr>
                                          </m:ctrlPr>
                                        </m:sSupPr>
                                        <m:e>
                                          <m:d>
                                            <m:dPr>
                                              <m:ctrlPr>
                                                <a:rPr lang="en-US" altLang="ja-JP" i="1" smtClean="0">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𝐴</m:t>
                                                  </m:r>
                                                </m:e>
                                                <m:sub>
                                                  <m:r>
                                                    <a:rPr lang="en-US" altLang="ja-JP" b="0" i="1" smtClean="0">
                                                      <a:solidFill>
                                                        <a:schemeClr val="tx1">
                                                          <a:lumMod val="75000"/>
                                                          <a:lumOff val="25000"/>
                                                        </a:schemeClr>
                                                      </a:solidFill>
                                                      <a:latin typeface="Cambria Math" panose="02040503050406030204" pitchFamily="18" charset="0"/>
                                                    </a:rPr>
                                                    <m:t>𝑖𝑗</m:t>
                                                  </m:r>
                                                </m:sub>
                                              </m:sSub>
                                            </m:e>
                                          </m:d>
                                        </m:e>
                                        <m:sup>
                                          <m:r>
                                            <a:rPr lang="en-US" altLang="ja-JP" b="0" i="1" smtClean="0">
                                              <a:solidFill>
                                                <a:schemeClr val="tx1">
                                                  <a:lumMod val="75000"/>
                                                  <a:lumOff val="25000"/>
                                                </a:schemeClr>
                                              </a:solidFill>
                                              <a:latin typeface="Cambria Math" panose="02040503050406030204" pitchFamily="18" charset="0"/>
                                            </a:rPr>
                                            <m:t>2</m:t>
                                          </m:r>
                                        </m:sup>
                                      </m:sSup>
                                    </m:e>
                                  </m:nary>
                                </m:e>
                              </m:d>
                            </m:e>
                          </m:func>
                        </m:e>
                      </m:nary>
                    </m:oMath>
                  </m:oMathPara>
                </a14:m>
                <a:endParaRPr kumimoji="1" lang="en-US" altLang="ja-JP" dirty="0" smtClean="0">
                  <a:solidFill>
                    <a:schemeClr val="tx1">
                      <a:lumMod val="75000"/>
                      <a:lumOff val="25000"/>
                    </a:schemeClr>
                  </a:solidFill>
                </a:endParaRPr>
              </a:p>
              <a:p>
                <a:pPr/>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𝑑</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次元数</m:t>
                      </m:r>
                    </m:oMath>
                  </m:oMathPara>
                </a14:m>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𝑚</m:t>
                      </m:r>
                      <m:r>
                        <a:rPr kumimoji="1" lang="en-US" altLang="ja-JP" b="0" i="1" smtClean="0">
                          <a:solidFill>
                            <a:schemeClr val="tx1">
                              <a:lumMod val="75000"/>
                              <a:lumOff val="25000"/>
                            </a:schemeClr>
                          </a:solidFill>
                          <a:latin typeface="Cambria Math" panose="02040503050406030204" pitchFamily="18" charset="0"/>
                        </a:rPr>
                        <m:t>=5</m:t>
                      </m:r>
                    </m:oMath>
                  </m:oMathPara>
                </a14:m>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𝑐</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1,2,5,2,3</m:t>
                          </m:r>
                        </m:e>
                      </m:d>
                    </m:oMath>
                  </m:oMathPara>
                </a14:m>
                <a:endParaRPr kumimoji="1" lang="en-US" altLang="ja-JP" dirty="0" smtClean="0">
                  <a:solidFill>
                    <a:schemeClr val="tx1">
                      <a:lumMod val="75000"/>
                      <a:lumOff val="25000"/>
                    </a:schemeClr>
                  </a:solidFill>
                </a:endParaRPr>
              </a:p>
              <a:p>
                <a:pPr/>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𝐴</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kumimoji="1" lang="en-US" altLang="ja-JP"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3</m:t>
                                </m:r>
                              </m:e>
                              <m:e>
                                <m:r>
                                  <a:rPr kumimoji="1" lang="en-US" altLang="ja-JP" b="0" i="1" smtClean="0">
                                    <a:solidFill>
                                      <a:schemeClr val="tx1">
                                        <a:lumMod val="75000"/>
                                        <a:lumOff val="25000"/>
                                      </a:schemeClr>
                                    </a:solidFill>
                                    <a:latin typeface="Cambria Math" panose="02040503050406030204" pitchFamily="18" charset="0"/>
                                  </a:rPr>
                                  <m:t>5</m:t>
                                </m:r>
                              </m:e>
                            </m:mr>
                            <m:mr>
                              <m:e>
                                <m:r>
                                  <a:rPr kumimoji="1" lang="en-US" altLang="ja-JP" b="0" i="1" smtClean="0">
                                    <a:solidFill>
                                      <a:schemeClr val="tx1">
                                        <a:lumMod val="75000"/>
                                        <a:lumOff val="25000"/>
                                      </a:schemeClr>
                                    </a:solidFill>
                                    <a:latin typeface="Cambria Math" panose="02040503050406030204" pitchFamily="18" charset="0"/>
                                  </a:rPr>
                                  <m:t>5</m:t>
                                </m:r>
                              </m:e>
                              <m:e>
                                <m:r>
                                  <a:rPr kumimoji="1" lang="en-US" altLang="ja-JP" b="0" i="1" smtClean="0">
                                    <a:solidFill>
                                      <a:schemeClr val="tx1">
                                        <a:lumMod val="75000"/>
                                        <a:lumOff val="25000"/>
                                      </a:schemeClr>
                                    </a:solidFill>
                                    <a:latin typeface="Cambria Math" panose="02040503050406030204" pitchFamily="18" charset="0"/>
                                  </a:rPr>
                                  <m:t>2</m:t>
                                </m:r>
                              </m:e>
                            </m:mr>
                            <m:mr>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2</m:t>
                                      </m:r>
                                    </m:e>
                                  </m:mr>
                                  <m:mr>
                                    <m:e>
                                      <m: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7</m:t>
                                      </m:r>
                                    </m:e>
                                  </m:mr>
                                </m:m>
                              </m:e>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4</m:t>
                                      </m:r>
                                    </m:e>
                                  </m:mr>
                                  <m:mr>
                                    <m:e>
                                      <m:r>
                                        <a:rPr kumimoji="1" lang="en-US" altLang="ja-JP" b="0" i="1" smtClean="0">
                                          <a:solidFill>
                                            <a:schemeClr val="tx1">
                                              <a:lumMod val="75000"/>
                                              <a:lumOff val="25000"/>
                                            </a:schemeClr>
                                          </a:solidFill>
                                          <a:latin typeface="Cambria Math" panose="02040503050406030204" pitchFamily="18" charset="0"/>
                                        </a:rPr>
                                        <m:t>9</m:t>
                                      </m:r>
                                    </m:e>
                                  </m:mr>
                                </m:m>
                              </m:e>
                            </m:mr>
                          </m:m>
                        </m:e>
                      </m:d>
                    </m:oMath>
                  </m:oMathPara>
                </a14:m>
                <a:endParaRPr kumimoji="1" lang="ja-JP" altLang="en-US" dirty="0">
                  <a:solidFill>
                    <a:schemeClr val="tx1">
                      <a:lumMod val="75000"/>
                      <a:lumOff val="25000"/>
                    </a:schemeClr>
                  </a:solidFill>
                </a:endParaRP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0" y="2122983"/>
                <a:ext cx="6846215" cy="4362037"/>
              </a:xfrm>
              <a:blipFill>
                <a:blip r:embed="rId4"/>
                <a:stretch>
                  <a:fillRect/>
                </a:stretch>
              </a:blipFill>
            </p:spPr>
            <p:txBody>
              <a:bodyPr/>
              <a:lstStyle/>
              <a:p>
                <a:r>
                  <a:rPr lang="ja-JP" altLang="en-US">
                    <a:noFill/>
                  </a:rPr>
                  <a:t> </a:t>
                </a:r>
              </a:p>
            </p:txBody>
          </p:sp>
        </mc:Fallback>
      </mc:AlternateContent>
      <p:sp>
        <p:nvSpPr>
          <p:cNvPr id="7" name="正方形/長方形 6"/>
          <p:cNvSpPr/>
          <p:nvPr/>
        </p:nvSpPr>
        <p:spPr>
          <a:xfrm>
            <a:off x="120316" y="2122983"/>
            <a:ext cx="6725899" cy="1005228"/>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528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ABC</a:t>
            </a:r>
            <a:r>
              <a:rPr kumimoji="1" lang="ja-JP" altLang="en-US" sz="2400" dirty="0" smtClean="0"/>
              <a:t>アルゴリズム</a:t>
            </a:r>
            <a:r>
              <a:rPr kumimoji="1" lang="en-US" altLang="ja-JP" sz="2000" dirty="0" smtClean="0"/>
              <a:t/>
            </a:r>
            <a:br>
              <a:rPr kumimoji="1" lang="en-US" altLang="ja-JP" sz="2000" dirty="0" smtClean="0"/>
            </a:br>
            <a:r>
              <a:rPr lang="ja-JP" altLang="en-US" sz="2000" dirty="0"/>
              <a:t>ミツバチの群れの採餌行動をモデルとして提案された群知能アルゴリズム．</a:t>
            </a:r>
            <a:r>
              <a:rPr lang="en-US" altLang="ja-JP" sz="2000" dirty="0"/>
              <a:t/>
            </a:r>
            <a:br>
              <a:rPr lang="en-US" altLang="ja-JP" sz="2000" dirty="0"/>
            </a:br>
            <a:r>
              <a:rPr lang="ja-JP" altLang="en-US" sz="2000" dirty="0"/>
              <a:t>静的な多点探索型最適化問関数を解くことが可能（</a:t>
            </a:r>
            <a:r>
              <a:rPr lang="en-US" altLang="ja-JP" sz="2000" i="1" dirty="0" err="1"/>
              <a:t>Karaboga</a:t>
            </a:r>
            <a:r>
              <a:rPr lang="en-US" altLang="ja-JP" sz="2000" i="1" dirty="0"/>
              <a:t>, 2005</a:t>
            </a:r>
            <a:r>
              <a:rPr lang="ja-JP" altLang="en-US" sz="2000" dirty="0"/>
              <a:t>）</a:t>
            </a:r>
            <a:r>
              <a:rPr lang="ja-JP" altLang="en-US" sz="2000" dirty="0" smtClean="0"/>
              <a:t>．</a:t>
            </a:r>
            <a:r>
              <a:rPr lang="en-US" altLang="ja-JP" sz="2000" dirty="0" smtClean="0"/>
              <a:t/>
            </a:r>
            <a:br>
              <a:rPr lang="en-US" altLang="ja-JP" sz="2000" dirty="0" smtClean="0"/>
            </a:br>
            <a:endParaRPr lang="en-US" altLang="ja-JP" sz="200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239468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p:txBody>
              <a:bodyPr/>
              <a:lstStyle/>
              <a:p>
                <a:r>
                  <a:rPr lang="ja-JP" altLang="en-US" dirty="0" smtClean="0"/>
                  <a:t>発</a:t>
                </a:r>
                <a:r>
                  <a:rPr lang="ja-JP" altLang="en-US" dirty="0"/>
                  <a:t>光</a:t>
                </a:r>
                <a:r>
                  <a:rPr kumimoji="1" lang="ja-JP" altLang="en-US" dirty="0" smtClean="0"/>
                  <a:t>強度の弱いホタルが強度の強いホタルの方に移動する．</a:t>
                </a:r>
                <a:endParaRPr kumimoji="1" lang="en-US" altLang="ja-JP" dirty="0" smtClean="0"/>
              </a:p>
              <a:p>
                <a:endParaRPr kumimoji="1" lang="en-US" altLang="ja-JP" dirty="0" smtClean="0"/>
              </a:p>
              <a:p>
                <a:pPr algn="ctr"/>
                <a:r>
                  <a:rPr kumimoji="1" lang="ja-JP" altLang="en-US" b="0" dirty="0" smtClean="0"/>
                  <a:t>発光強度</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sup>
                    </m:sSup>
                  </m:oMath>
                </a14:m>
                <a:r>
                  <a:rPr kumimoji="1" lang="en-US" altLang="ja-JP" dirty="0" smtClean="0"/>
                  <a:t>	</a:t>
                </a:r>
                <a:r>
                  <a:rPr kumimoji="1" lang="en-US" altLang="ja-JP" dirty="0" smtClean="0"/>
                  <a:t>…(1</a:t>
                </a:r>
                <a:r>
                  <a:rPr kumimoji="1" lang="en-US" altLang="ja-JP" dirty="0" smtClean="0"/>
                  <a:t>)</a:t>
                </a:r>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9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8626644" y="4408173"/>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8626644" y="4408173"/>
                <a:ext cx="2983832" cy="1200329"/>
              </a:xfrm>
              <a:prstGeom prst="rect">
                <a:avLst/>
              </a:prstGeom>
              <a:blipFill>
                <a:blip r:embed="rId3"/>
                <a:stretch>
                  <a:fillRect t="-2538" b="-71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p:txBody>
              <a:bodyPr/>
              <a:lstStyle/>
              <a:p>
                <a:r>
                  <a:rPr kumimoji="1" lang="ja-JP" altLang="en-US" dirty="0" smtClean="0"/>
                  <a:t>隣接するホタルの魅力度</a:t>
                </a:r>
                <a:r>
                  <a:rPr kumimoji="1" lang="en-US" altLang="ja-JP"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Sub>
                          </m:e>
                          <m:sup>
                            <m:r>
                              <a:rPr kumimoji="1" lang="en-US" altLang="ja-JP" b="0" i="1" smtClean="0">
                                <a:latin typeface="Cambria Math" panose="02040503050406030204" pitchFamily="18" charset="0"/>
                              </a:rPr>
                              <m:t>2</m:t>
                            </m:r>
                          </m:sup>
                        </m:sSup>
                      </m:sup>
                    </m:sSup>
                  </m:oMath>
                </a14:m>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36569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困っていること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コンテンツ プレースホルダー 3"/>
          <p:cNvSpPr>
            <a:spLocks noGrp="1"/>
          </p:cNvSpPr>
          <p:nvPr>
            <p:ph idx="10"/>
          </p:nvPr>
        </p:nvSpPr>
        <p:spPr/>
        <p:txBody>
          <a:bodyPr/>
          <a:lstStyle/>
          <a:p>
            <a:pPr marL="342900" indent="-342900">
              <a:buFont typeface="Wingdings" panose="05000000000000000000" pitchFamily="2" charset="2"/>
              <a:buChar char="u"/>
            </a:pPr>
            <a:r>
              <a:rPr kumimoji="1" lang="ja-JP" altLang="en-US" sz="2000" dirty="0" smtClean="0"/>
              <a:t>問題設定</a:t>
            </a:r>
            <a:endParaRPr kumimoji="1" lang="en-US" altLang="ja-JP" sz="2000" dirty="0" smtClean="0"/>
          </a:p>
          <a:p>
            <a:pPr marL="342900" indent="-342900">
              <a:buFont typeface="Wingdings" panose="05000000000000000000" pitchFamily="2" charset="2"/>
              <a:buChar char="u"/>
            </a:pPr>
            <a:r>
              <a:rPr lang="en-US" altLang="ja-JP" sz="2000" dirty="0" smtClean="0"/>
              <a:t>Programming</a:t>
            </a:r>
            <a:r>
              <a:rPr lang="ja-JP" altLang="en-US" sz="2000" dirty="0" smtClean="0"/>
              <a:t>の解析</a:t>
            </a:r>
            <a:endParaRPr lang="en-US" altLang="ja-JP" sz="2000" dirty="0" smtClean="0"/>
          </a:p>
          <a:p>
            <a:pPr marL="342900" indent="-342900">
              <a:buFont typeface="Wingdings" panose="05000000000000000000" pitchFamily="2" charset="2"/>
              <a:buChar char="u"/>
            </a:pPr>
            <a:r>
              <a:rPr lang="ja-JP" altLang="en-US" sz="2000" dirty="0" smtClean="0"/>
              <a:t>他のアルゴリズムの実装</a:t>
            </a:r>
            <a:endParaRPr lang="en-US" altLang="ja-JP" sz="2000" dirty="0" smtClean="0"/>
          </a:p>
          <a:p>
            <a:pPr marL="342900" indent="-342900">
              <a:buFont typeface="Wingdings" panose="05000000000000000000" pitchFamily="2" charset="2"/>
              <a:buChar char="u"/>
            </a:pPr>
            <a:endParaRPr lang="en-US" altLang="ja-JP" sz="2000" dirty="0" smtClean="0"/>
          </a:p>
          <a:p>
            <a:pPr marL="342900" indent="-342900">
              <a:buFont typeface="Wingdings" panose="05000000000000000000" pitchFamily="2" charset="2"/>
              <a:buChar char="u"/>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Tree>
    <p:extLst>
      <p:ext uri="{BB962C8B-B14F-4D97-AF65-F5344CB8AC3E}">
        <p14:creationId xmlns:p14="http://schemas.microsoft.com/office/powerpoint/2010/main" val="2853399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r>
              <a:rPr kumimoji="1" lang="ja-JP" altLang="en-US" sz="2000" dirty="0" smtClean="0"/>
              <a:t>＜１週間後＞</a:t>
            </a:r>
            <a:endParaRPr kumimoji="1" lang="en-US" altLang="ja-JP" sz="2000" dirty="0" smtClean="0"/>
          </a:p>
          <a:p>
            <a:endParaRPr lang="en-US" altLang="ja-JP" sz="2000" dirty="0"/>
          </a:p>
          <a:p>
            <a:r>
              <a:rPr kumimoji="1" lang="ja-JP" altLang="en-US" sz="2000" dirty="0" smtClean="0"/>
              <a:t>＜２週間後</a:t>
            </a:r>
            <a:r>
              <a:rPr kumimoji="1" lang="ja-JP" altLang="en-US" sz="2000" dirty="0" smtClean="0"/>
              <a:t>＞</a:t>
            </a:r>
            <a:endParaRPr kumimoji="1" lang="en-US" altLang="ja-JP" sz="2000" dirty="0" smtClean="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3723210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1521</TotalTime>
  <Words>122</Words>
  <Application>Microsoft Office PowerPoint</Application>
  <PresentationFormat>ワイド画面</PresentationFormat>
  <Paragraphs>50</Paragraphs>
  <Slides>9</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9</vt:i4>
      </vt:variant>
    </vt:vector>
  </HeadingPairs>
  <TitlesOfParts>
    <vt:vector size="19"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問題設定</vt:lpstr>
      <vt:lpstr>問題設定</vt:lpstr>
      <vt:lpstr>問題に対する手法の検討</vt:lpstr>
      <vt:lpstr>PowerPoint プレゼンテーション</vt:lpstr>
      <vt:lpstr>PowerPoint プレゼンテーション</vt:lpstr>
      <vt:lpstr>困っていること</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27</cp:revision>
  <cp:lastPrinted>2017-06-09T07:23:46Z</cp:lastPrinted>
  <dcterms:created xsi:type="dcterms:W3CDTF">2017-06-08T18:50:03Z</dcterms:created>
  <dcterms:modified xsi:type="dcterms:W3CDTF">2017-06-22T14:59:48Z</dcterms:modified>
</cp:coreProperties>
</file>